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6" r:id="rId2"/>
    <p:sldId id="300" r:id="rId3"/>
    <p:sldId id="291" r:id="rId4"/>
    <p:sldId id="292" r:id="rId5"/>
    <p:sldId id="293" r:id="rId6"/>
    <p:sldId id="282" r:id="rId7"/>
    <p:sldId id="295" r:id="rId8"/>
    <p:sldId id="284" r:id="rId9"/>
    <p:sldId id="299" r:id="rId10"/>
    <p:sldId id="319" r:id="rId11"/>
    <p:sldId id="296" r:id="rId12"/>
    <p:sldId id="269" r:id="rId13"/>
    <p:sldId id="270" r:id="rId14"/>
    <p:sldId id="271" r:id="rId15"/>
    <p:sldId id="272" r:id="rId16"/>
    <p:sldId id="273" r:id="rId17"/>
    <p:sldId id="275" r:id="rId18"/>
    <p:sldId id="276" r:id="rId19"/>
    <p:sldId id="277" r:id="rId20"/>
    <p:sldId id="327" r:id="rId21"/>
    <p:sldId id="328" r:id="rId22"/>
    <p:sldId id="279" r:id="rId23"/>
    <p:sldId id="294" r:id="rId24"/>
    <p:sldId id="307" r:id="rId25"/>
    <p:sldId id="306" r:id="rId26"/>
    <p:sldId id="280" r:id="rId27"/>
    <p:sldId id="326" r:id="rId28"/>
    <p:sldId id="320" r:id="rId29"/>
    <p:sldId id="321" r:id="rId30"/>
    <p:sldId id="322" r:id="rId31"/>
    <p:sldId id="323" r:id="rId32"/>
    <p:sldId id="297"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572" autoAdjust="0"/>
  </p:normalViewPr>
  <p:slideViewPr>
    <p:cSldViewPr>
      <p:cViewPr varScale="1">
        <p:scale>
          <a:sx n="102" d="100"/>
          <a:sy n="102" d="100"/>
        </p:scale>
        <p:origin x="2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29448136921031"/>
          <c:y val="3.3037921753145259E-2"/>
          <c:w val="0.51121827643665219"/>
          <c:h val="0.91919320798881377"/>
        </c:manualLayout>
      </c:layout>
      <c:pieChart>
        <c:varyColors val="1"/>
        <c:ser>
          <c:idx val="0"/>
          <c:order val="0"/>
          <c:tx>
            <c:strRef>
              <c:f>'Sheet1'!$B$1</c:f>
              <c:strCache>
                <c:ptCount val="1"/>
                <c:pt idx="0">
                  <c:v>Cause of Death</c:v>
                </c:pt>
              </c:strCache>
            </c:strRef>
          </c:tx>
          <c:dPt>
            <c:idx val="0"/>
            <c:bubble3D val="0"/>
            <c:spPr>
              <a:solidFill>
                <a:schemeClr val="tx2"/>
              </a:solidFill>
            </c:spPr>
            <c:extLst>
              <c:ext xmlns:c16="http://schemas.microsoft.com/office/drawing/2014/chart" uri="{C3380CC4-5D6E-409C-BE32-E72D297353CC}">
                <c16:uniqueId val="{00000001-FBD0-43EB-8831-FBC4BE5974BB}"/>
              </c:ext>
            </c:extLst>
          </c:dPt>
          <c:dPt>
            <c:idx val="1"/>
            <c:bubble3D val="0"/>
            <c:spPr>
              <a:solidFill>
                <a:srgbClr val="C91124"/>
              </a:solidFill>
            </c:spPr>
            <c:extLst>
              <c:ext xmlns:c16="http://schemas.microsoft.com/office/drawing/2014/chart" uri="{C3380CC4-5D6E-409C-BE32-E72D297353CC}">
                <c16:uniqueId val="{00000003-FBD0-43EB-8831-FBC4BE5974BB}"/>
              </c:ext>
            </c:extLst>
          </c:dPt>
          <c:dPt>
            <c:idx val="2"/>
            <c:bubble3D val="0"/>
            <c:spPr>
              <a:solidFill>
                <a:schemeClr val="accent6"/>
              </a:solidFill>
            </c:spPr>
            <c:extLst>
              <c:ext xmlns:c16="http://schemas.microsoft.com/office/drawing/2014/chart" uri="{C3380CC4-5D6E-409C-BE32-E72D297353CC}">
                <c16:uniqueId val="{00000005-FBD0-43EB-8831-FBC4BE5974BB}"/>
              </c:ext>
            </c:extLst>
          </c:dPt>
          <c:dPt>
            <c:idx val="3"/>
            <c:bubble3D val="0"/>
            <c:spPr>
              <a:solidFill>
                <a:schemeClr val="accent2"/>
              </a:solidFill>
            </c:spPr>
            <c:extLst>
              <c:ext xmlns:c16="http://schemas.microsoft.com/office/drawing/2014/chart" uri="{C3380CC4-5D6E-409C-BE32-E72D297353CC}">
                <c16:uniqueId val="{00000007-FBD0-43EB-8831-FBC4BE5974BB}"/>
              </c:ext>
            </c:extLst>
          </c:dPt>
          <c:dPt>
            <c:idx val="4"/>
            <c:bubble3D val="0"/>
            <c:spPr>
              <a:solidFill>
                <a:schemeClr val="accent1"/>
              </a:solidFill>
            </c:spPr>
            <c:extLst>
              <c:ext xmlns:c16="http://schemas.microsoft.com/office/drawing/2014/chart" uri="{C3380CC4-5D6E-409C-BE32-E72D297353CC}">
                <c16:uniqueId val="{00000009-FBD0-43EB-8831-FBC4BE5974BB}"/>
              </c:ext>
            </c:extLst>
          </c:dPt>
          <c:dPt>
            <c:idx val="5"/>
            <c:bubble3D val="0"/>
            <c:spPr>
              <a:solidFill>
                <a:schemeClr val="accent1">
                  <a:lumMod val="40000"/>
                  <a:lumOff val="60000"/>
                </a:schemeClr>
              </a:solidFill>
            </c:spPr>
            <c:extLst>
              <c:ext xmlns:c16="http://schemas.microsoft.com/office/drawing/2014/chart" uri="{C3380CC4-5D6E-409C-BE32-E72D297353CC}">
                <c16:uniqueId val="{0000000B-FBD0-43EB-8831-FBC4BE5974BB}"/>
              </c:ext>
            </c:extLst>
          </c:dPt>
          <c:dPt>
            <c:idx val="6"/>
            <c:bubble3D val="0"/>
            <c:spPr>
              <a:solidFill>
                <a:schemeClr val="accent6">
                  <a:lumMod val="40000"/>
                  <a:lumOff val="60000"/>
                </a:schemeClr>
              </a:solidFill>
            </c:spPr>
            <c:extLst>
              <c:ext xmlns:c16="http://schemas.microsoft.com/office/drawing/2014/chart" uri="{C3380CC4-5D6E-409C-BE32-E72D297353CC}">
                <c16:uniqueId val="{0000000D-FBD0-43EB-8831-FBC4BE5974BB}"/>
              </c:ext>
            </c:extLst>
          </c:dPt>
          <c:dPt>
            <c:idx val="7"/>
            <c:bubble3D val="0"/>
            <c:spPr>
              <a:solidFill>
                <a:schemeClr val="accent4"/>
              </a:solidFill>
            </c:spPr>
            <c:extLst>
              <c:ext xmlns:c16="http://schemas.microsoft.com/office/drawing/2014/chart" uri="{C3380CC4-5D6E-409C-BE32-E72D297353CC}">
                <c16:uniqueId val="{0000000F-FBD0-43EB-8831-FBC4BE5974BB}"/>
              </c:ext>
            </c:extLst>
          </c:dPt>
          <c:dPt>
            <c:idx val="8"/>
            <c:bubble3D val="0"/>
            <c:spPr>
              <a:solidFill>
                <a:schemeClr val="tx1"/>
              </a:solidFill>
            </c:spPr>
            <c:extLst>
              <c:ext xmlns:c16="http://schemas.microsoft.com/office/drawing/2014/chart" uri="{C3380CC4-5D6E-409C-BE32-E72D297353CC}">
                <c16:uniqueId val="{00000011-FBD0-43EB-8831-FBC4BE5974BB}"/>
              </c:ext>
            </c:extLst>
          </c:dPt>
          <c:dLbls>
            <c:dLbl>
              <c:idx val="0"/>
              <c:tx>
                <c:rich>
                  <a:bodyPr/>
                  <a:lstStyle/>
                  <a:p>
                    <a:pPr>
                      <a:defRPr>
                        <a:solidFill>
                          <a:schemeClr val="bg1"/>
                        </a:solidFill>
                      </a:defRPr>
                    </a:pPr>
                    <a:r>
                      <a:rPr lang="en-US" dirty="0"/>
                      <a:t>Náhlá</a:t>
                    </a:r>
                    <a:r>
                      <a:rPr lang="en-US" baseline="0" dirty="0"/>
                      <a:t> úmrtí</a:t>
                    </a:r>
                    <a:r>
                      <a:rPr lang="en-US" dirty="0"/>
                      <a:t>, 36%</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D0-43EB-8831-FBC4BE5974BB}"/>
                </c:ext>
              </c:extLst>
            </c:dLbl>
            <c:dLbl>
              <c:idx val="1"/>
              <c:tx>
                <c:rich>
                  <a:bodyPr/>
                  <a:lstStyle/>
                  <a:p>
                    <a:r>
                      <a:rPr lang="en-US" dirty="0"/>
                      <a:t>Předpokládané</a:t>
                    </a:r>
                    <a:r>
                      <a:rPr lang="en-US" baseline="0" dirty="0"/>
                      <a:t> náhlé úmrtí</a:t>
                    </a:r>
                    <a:r>
                      <a:rPr lang="en-US" dirty="0"/>
                      <a:t>, 3%</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D0-43EB-8831-FBC4BE5974BB}"/>
                </c:ext>
              </c:extLst>
            </c:dLbl>
            <c:dLbl>
              <c:idx val="2"/>
              <c:tx>
                <c:rich>
                  <a:bodyPr/>
                  <a:lstStyle/>
                  <a:p>
                    <a:pPr>
                      <a:defRPr>
                        <a:solidFill>
                          <a:schemeClr val="bg1"/>
                        </a:solidFill>
                      </a:defRPr>
                    </a:pPr>
                    <a:r>
                      <a:rPr lang="en-US" dirty="0"/>
                      <a:t>Zhoršení HF; 21%</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D0-43EB-8831-FBC4BE5974BB}"/>
                </c:ext>
              </c:extLst>
            </c:dLbl>
            <c:dLbl>
              <c:idx val="3"/>
              <c:tx>
                <c:rich>
                  <a:bodyPr/>
                  <a:lstStyle/>
                  <a:p>
                    <a:r>
                      <a:rPr lang="en-US" dirty="0"/>
                      <a:t>Fatální IM; 4%</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D0-43EB-8831-FBC4BE5974BB}"/>
                </c:ext>
              </c:extLst>
            </c:dLbl>
            <c:dLbl>
              <c:idx val="4"/>
              <c:tx>
                <c:rich>
                  <a:bodyPr/>
                  <a:lstStyle/>
                  <a:p>
                    <a:r>
                      <a:rPr lang="en-US" dirty="0"/>
                      <a:t>Fatální CMP, 4%</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D0-43EB-8831-FBC4BE5974BB}"/>
                </c:ext>
              </c:extLst>
            </c:dLbl>
            <c:dLbl>
              <c:idx val="5"/>
              <c:layout>
                <c:manualLayout>
                  <c:x val="1.1201503855435833E-2"/>
                  <c:y val="-2.5654178804716987E-2"/>
                </c:manualLayout>
              </c:layout>
              <c:tx>
                <c:rich>
                  <a:bodyPr/>
                  <a:lstStyle/>
                  <a:p>
                    <a:r>
                      <a:rPr lang="en-US" dirty="0"/>
                      <a:t>Předpokládané</a:t>
                    </a:r>
                    <a:r>
                      <a:rPr lang="en-US" baseline="0" dirty="0"/>
                      <a:t> KV úmrtí</a:t>
                    </a:r>
                    <a:r>
                      <a:rPr lang="en-US" dirty="0"/>
                      <a:t>, 10%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D0-43EB-8831-FBC4BE5974BB}"/>
                </c:ext>
              </c:extLst>
            </c:dLbl>
            <c:dLbl>
              <c:idx val="6"/>
              <c:tx>
                <c:rich>
                  <a:bodyPr/>
                  <a:lstStyle/>
                  <a:p>
                    <a:r>
                      <a:rPr lang="en-US" dirty="0"/>
                      <a:t>Jiné KV úmrtí 2%</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D0-43EB-8831-FBC4BE5974BB}"/>
                </c:ext>
              </c:extLst>
            </c:dLbl>
            <c:dLbl>
              <c:idx val="7"/>
              <c:tx>
                <c:rich>
                  <a:bodyPr/>
                  <a:lstStyle/>
                  <a:p>
                    <a:r>
                      <a:rPr lang="en-US" dirty="0"/>
                      <a:t>Příčina neznámá; 4%</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BD0-43EB-8831-FBC4BE5974BB}"/>
                </c:ext>
              </c:extLst>
            </c:dLbl>
            <c:dLbl>
              <c:idx val="8"/>
              <c:tx>
                <c:rich>
                  <a:bodyPr/>
                  <a:lstStyle/>
                  <a:p>
                    <a:pPr>
                      <a:defRPr>
                        <a:solidFill>
                          <a:schemeClr val="bg1"/>
                        </a:solidFill>
                      </a:defRPr>
                    </a:pPr>
                    <a:r>
                      <a:rPr lang="en-US" dirty="0"/>
                      <a:t>Úmrtí, kromě KV, 15%</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BD0-43EB-8831-FBC4BE5974BB}"/>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'Sheet1'!$A$2:$A$10</c:f>
              <c:strCache>
                <c:ptCount val="9"/>
                <c:pt idx="0">
                  <c:v>Sudden Death</c:v>
                </c:pt>
                <c:pt idx="1">
                  <c:v>Presumed Sudden Death</c:v>
                </c:pt>
                <c:pt idx="2">
                  <c:v>Worsening HF</c:v>
                </c:pt>
                <c:pt idx="3">
                  <c:v>Fatal MI</c:v>
                </c:pt>
                <c:pt idx="4">
                  <c:v>Fatal Stroke</c:v>
                </c:pt>
                <c:pt idx="5">
                  <c:v>Presumed CV Death</c:v>
                </c:pt>
                <c:pt idx="6">
                  <c:v>Other CV Death</c:v>
                </c:pt>
                <c:pt idx="7">
                  <c:v>Unknown</c:v>
                </c:pt>
                <c:pt idx="8">
                  <c:v>Non-CV Death</c:v>
                </c:pt>
              </c:strCache>
            </c:strRef>
          </c:cat>
          <c:val>
            <c:numRef>
              <c:f>'Sheet1'!$B$2:$B$10</c:f>
              <c:numCache>
                <c:formatCode>0%</c:formatCode>
                <c:ptCount val="9"/>
                <c:pt idx="0">
                  <c:v>0.36000000000000032</c:v>
                </c:pt>
                <c:pt idx="1">
                  <c:v>3.0000000000000034E-2</c:v>
                </c:pt>
                <c:pt idx="2">
                  <c:v>0.21000000000000021</c:v>
                </c:pt>
                <c:pt idx="3">
                  <c:v>4.0000000000000056E-2</c:v>
                </c:pt>
                <c:pt idx="4">
                  <c:v>4.0000000000000056E-2</c:v>
                </c:pt>
                <c:pt idx="5">
                  <c:v>0.1</c:v>
                </c:pt>
                <c:pt idx="6">
                  <c:v>2.0000000000000028E-2</c:v>
                </c:pt>
                <c:pt idx="7">
                  <c:v>4.0000000000000056E-2</c:v>
                </c:pt>
                <c:pt idx="8">
                  <c:v>0.15000000000000024</c:v>
                </c:pt>
              </c:numCache>
            </c:numRef>
          </c:val>
          <c:extLst>
            <c:ext xmlns:c16="http://schemas.microsoft.com/office/drawing/2014/chart" uri="{C3380CC4-5D6E-409C-BE32-E72D297353CC}">
              <c16:uniqueId val="{00000012-FBD0-43EB-8831-FBC4BE5974BB}"/>
            </c:ext>
          </c:extLst>
        </c:ser>
        <c:dLbls>
          <c:showLegendKey val="0"/>
          <c:showVal val="1"/>
          <c:showCatName val="1"/>
          <c:showSerName val="0"/>
          <c:showPercent val="0"/>
          <c:showBubbleSize val="0"/>
          <c:showLeaderLines val="1"/>
        </c:dLbls>
        <c:firstSliceAng val="0"/>
      </c:pieChart>
    </c:plotArea>
    <c:plotVisOnly val="1"/>
    <c:dispBlanksAs val="zero"/>
    <c:showDLblsOverMax val="0"/>
  </c:chart>
  <c:txPr>
    <a:bodyPr/>
    <a:lstStyle/>
    <a:p>
      <a:pPr>
        <a:defRPr sz="12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9DA38-D609-42B3-A60F-27C897D1F6F1}" type="datetimeFigureOut">
              <a:rPr lang="cs-CZ" smtClean="0"/>
              <a:t>30.11.2017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FE32D-4C78-4F88-BF3B-354FD7ACF7DC}" type="slidenum">
              <a:rPr lang="cs-CZ" smtClean="0"/>
              <a:t>‹#›</a:t>
            </a:fld>
            <a:endParaRPr lang="cs-CZ"/>
          </a:p>
        </p:txBody>
      </p:sp>
    </p:spTree>
    <p:extLst>
      <p:ext uri="{BB962C8B-B14F-4D97-AF65-F5344CB8AC3E}">
        <p14:creationId xmlns:p14="http://schemas.microsoft.com/office/powerpoint/2010/main" val="320292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a:latin typeface="Arial" panose="020B0604020202020204" pitchFamily="34" charset="0"/>
                <a:cs typeface="Arial" panose="020B0604020202020204" pitchFamily="34" charset="0"/>
              </a:rPr>
              <a:t>Evolution of pharmacologic approaches in HF:</a:t>
            </a:r>
            <a:br>
              <a:rPr lang="en-US" sz="800" b="1" dirty="0">
                <a:latin typeface="Arial" panose="020B0604020202020204" pitchFamily="34" charset="0"/>
                <a:cs typeface="Arial" panose="020B0604020202020204" pitchFamily="34" charset="0"/>
              </a:rPr>
            </a:br>
            <a:r>
              <a:rPr lang="en-GB" sz="800" b="1" i="1" dirty="0">
                <a:latin typeface="Arial" panose="020B0604020202020204" pitchFamily="34" charset="0"/>
                <a:cs typeface="Arial" panose="020B0604020202020204" pitchFamily="34" charset="0"/>
              </a:rPr>
              <a:t>Neprilysin inhibition as a new therapeutic strategy </a:t>
            </a:r>
          </a:p>
          <a:p>
            <a:pPr defTabSz="909706">
              <a:defRPr/>
            </a:pPr>
            <a:endParaRPr lang="en-GB" sz="800" dirty="0">
              <a:latin typeface="Arial" panose="020B0604020202020204" pitchFamily="34" charset="0"/>
              <a:cs typeface="Arial" panose="020B0604020202020204" pitchFamily="34" charset="0"/>
            </a:endParaRPr>
          </a:p>
          <a:p>
            <a:pPr defTabSz="909706">
              <a:defRPr/>
            </a:pPr>
            <a:r>
              <a:rPr lang="en-GB" sz="800" dirty="0">
                <a:latin typeface="Arial" panose="020B0604020202020204" pitchFamily="34" charset="0"/>
                <a:cs typeface="Arial" panose="020B0604020202020204" pitchFamily="34" charset="0"/>
              </a:rPr>
              <a:t>A decline in left ventricular systolic function leads to activation of three major compensatory neurohormonal systems in an attempt to increase cardiac output (CO):</a:t>
            </a:r>
            <a:r>
              <a:rPr lang="en-GB" sz="800" baseline="30000" dirty="0">
                <a:latin typeface="Arial" panose="020B0604020202020204" pitchFamily="34" charset="0"/>
                <a:cs typeface="Arial" panose="020B0604020202020204" pitchFamily="34" charset="0"/>
              </a:rPr>
              <a:t>1</a:t>
            </a:r>
          </a:p>
          <a:p>
            <a:pPr marL="227427" indent="-227427">
              <a:buAutoNum type="arabicPeriod"/>
            </a:pPr>
            <a:r>
              <a:rPr lang="en-GB" sz="800" dirty="0">
                <a:latin typeface="Arial" panose="020B0604020202020204" pitchFamily="34" charset="0"/>
                <a:cs typeface="Arial" panose="020B0604020202020204" pitchFamily="34" charset="0"/>
              </a:rPr>
              <a:t>Sympathetic nervous system (SNS) </a:t>
            </a:r>
          </a:p>
          <a:p>
            <a:pPr marL="227427" indent="-227427">
              <a:buAutoNum type="arabicPeriod"/>
            </a:pPr>
            <a:r>
              <a:rPr lang="en-GB" sz="800" dirty="0">
                <a:latin typeface="Arial" panose="020B0604020202020204" pitchFamily="34" charset="0"/>
                <a:cs typeface="Arial" panose="020B0604020202020204" pitchFamily="34" charset="0"/>
              </a:rPr>
              <a:t>Renin-angiotensin-aldosterone system (RAAS)</a:t>
            </a:r>
          </a:p>
          <a:p>
            <a:pPr marL="227427" indent="-227427">
              <a:buAutoNum type="arabicPeriod"/>
            </a:pPr>
            <a:r>
              <a:rPr lang="en-GB" sz="800" dirty="0">
                <a:latin typeface="Arial" panose="020B0604020202020204" pitchFamily="34" charset="0"/>
                <a:cs typeface="Arial" panose="020B0604020202020204" pitchFamily="34" charset="0"/>
              </a:rPr>
              <a:t>Natriuretic peptide (NP) system</a:t>
            </a: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SNS and RAAS suppression</a:t>
            </a:r>
          </a:p>
          <a:p>
            <a:r>
              <a:rPr lang="en-GB" sz="800" dirty="0">
                <a:latin typeface="Arial" panose="020B0604020202020204" pitchFamily="34" charset="0"/>
                <a:cs typeface="Arial" panose="020B0604020202020204" pitchFamily="34" charset="0"/>
              </a:rPr>
              <a:t>Long-term over-activation of the SNS and RAAS in HF are thought to be harmful and blockade of these pathways has been the focus of current HF therapies. </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The SNS can be inhibited using </a:t>
            </a:r>
            <a:r>
              <a:rPr lang="el-GR" sz="800" dirty="0">
                <a:latin typeface="Arial" panose="020B0604020202020204" pitchFamily="34" charset="0"/>
                <a:cs typeface="Arial" panose="020B0604020202020204" pitchFamily="34" charset="0"/>
              </a:rPr>
              <a:t>β</a:t>
            </a:r>
            <a:r>
              <a:rPr lang="en-GB" sz="800" dirty="0">
                <a:latin typeface="Arial" panose="020B0604020202020204" pitchFamily="34" charset="0"/>
                <a:cs typeface="Arial" panose="020B0604020202020204" pitchFamily="34" charset="0"/>
              </a:rPr>
              <a:t>-blockers and the RAAS using RAAS inhibitors such as angiotensin-converting enzyme inhibitors (ACEIs), angiotensin receptor antagonists (ARBs), and mineralocorticoid receptor antagonists (MRAs).</a:t>
            </a:r>
            <a:r>
              <a:rPr lang="en-GB" sz="800" baseline="30000" dirty="0">
                <a:latin typeface="Arial" panose="020B0604020202020204" pitchFamily="34" charset="0"/>
                <a:cs typeface="Arial" panose="020B0604020202020204" pitchFamily="34" charset="0"/>
              </a:rPr>
              <a:t>2 </a:t>
            </a:r>
          </a:p>
          <a:p>
            <a:endParaRPr lang="en-GB" sz="800" baseline="300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Natriuretic peptide system enhancement</a:t>
            </a:r>
          </a:p>
          <a:p>
            <a:r>
              <a:rPr lang="en-GB" sz="800" dirty="0">
                <a:latin typeface="Arial" panose="020B0604020202020204" pitchFamily="34" charset="0"/>
                <a:cs typeface="Arial" panose="020B0604020202020204" pitchFamily="34" charset="0"/>
              </a:rPr>
              <a:t>In contrast to the RAAS and SNS, the natriuretic peptide system is a potentially beneficial counter-regulatory system in HF.</a:t>
            </a:r>
            <a:r>
              <a:rPr lang="en-GB" sz="800" baseline="30000" dirty="0">
                <a:latin typeface="Arial" panose="020B0604020202020204" pitchFamily="34" charset="0"/>
                <a:cs typeface="Arial" panose="020B0604020202020204" pitchFamily="34" charset="0"/>
              </a:rPr>
              <a:t>2</a:t>
            </a:r>
            <a:r>
              <a:rPr lang="en-GB" sz="800" dirty="0">
                <a:latin typeface="Arial" panose="020B0604020202020204" pitchFamily="34" charset="0"/>
                <a:cs typeface="Arial" panose="020B0604020202020204" pitchFamily="34" charset="0"/>
              </a:rPr>
              <a:t> </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Augmentation of this system is a new therapeutic strategy being considered for HF. </a:t>
            </a:r>
          </a:p>
          <a:p>
            <a:r>
              <a:rPr lang="en-GB" sz="800" dirty="0">
                <a:latin typeface="Arial" panose="020B0604020202020204" pitchFamily="34" charset="0"/>
                <a:cs typeface="Arial" panose="020B0604020202020204" pitchFamily="34" charset="0"/>
              </a:rPr>
              <a:t>This can be achieved by blocking the enzyme </a:t>
            </a:r>
            <a:r>
              <a:rPr lang="en-GB" sz="800" dirty="0" err="1">
                <a:latin typeface="Arial" panose="020B0604020202020204" pitchFamily="34" charset="0"/>
                <a:cs typeface="Arial" panose="020B0604020202020204" pitchFamily="34" charset="0"/>
              </a:rPr>
              <a:t>neprilysin</a:t>
            </a:r>
            <a:r>
              <a:rPr lang="en-GB" sz="800" dirty="0">
                <a:latin typeface="Arial" panose="020B0604020202020204" pitchFamily="34" charset="0"/>
                <a:cs typeface="Arial" panose="020B0604020202020204" pitchFamily="34" charset="0"/>
              </a:rPr>
              <a:t> which is responsible for the breakdown of NPs. </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Neprilysin inhibition may enhance the effects of natriuretic and other vasoactive peptides, which include vasodilation, diuresis and </a:t>
            </a:r>
            <a:r>
              <a:rPr lang="en-GB" sz="800" dirty="0" err="1">
                <a:latin typeface="Arial" panose="020B0604020202020204" pitchFamily="34" charset="0"/>
                <a:cs typeface="Arial" panose="020B0604020202020204" pitchFamily="34" charset="0"/>
              </a:rPr>
              <a:t>natriuresis</a:t>
            </a:r>
            <a:r>
              <a:rPr lang="en-GB" sz="800" dirty="0">
                <a:latin typeface="Arial" panose="020B0604020202020204" pitchFamily="34" charset="0"/>
                <a:cs typeface="Arial" panose="020B0604020202020204" pitchFamily="34" charset="0"/>
              </a:rPr>
              <a:t>, reduced sympathetic tone, reduced aldosterone, and </a:t>
            </a:r>
            <a:r>
              <a:rPr lang="en-GB" sz="800" dirty="0" err="1">
                <a:latin typeface="Arial" panose="020B0604020202020204" pitchFamily="34" charset="0"/>
                <a:cs typeface="Arial" panose="020B0604020202020204" pitchFamily="34" charset="0"/>
              </a:rPr>
              <a:t>antifibrotic</a:t>
            </a:r>
            <a:r>
              <a:rPr lang="en-GB" sz="800" dirty="0">
                <a:latin typeface="Arial" panose="020B0604020202020204" pitchFamily="34" charset="0"/>
                <a:cs typeface="Arial" panose="020B0604020202020204" pitchFamily="34" charset="0"/>
              </a:rPr>
              <a:t> and hypertrophic effects.</a:t>
            </a:r>
            <a:r>
              <a:rPr lang="en-GB" sz="800" baseline="30000" dirty="0">
                <a:latin typeface="Arial" panose="020B0604020202020204" pitchFamily="34" charset="0"/>
                <a:cs typeface="Arial" panose="020B0604020202020204" pitchFamily="34" charset="0"/>
              </a:rPr>
              <a:t>2–4</a:t>
            </a: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Abbreviations</a:t>
            </a:r>
          </a:p>
          <a:p>
            <a:pPr defTabSz="901882">
              <a:defRPr/>
            </a:pPr>
            <a:r>
              <a:rPr lang="en-GB" sz="800" dirty="0">
                <a:latin typeface="Arial" panose="020B0604020202020204" pitchFamily="34" charset="0"/>
                <a:cs typeface="Arial" panose="020B0604020202020204" pitchFamily="34" charset="0"/>
              </a:rPr>
              <a:t>ACEI=angiotensin-converting enzyme inhibitor; ARB=angiotensin receptor blocker; CO=cardiac output; HF=heart failure; MRA=mineralocorticoid receptor antagonist; NP=natriuretic peptide; RAAS=renin-angiotensin-aldosterone system; SNS=sympathetic nervous system </a:t>
            </a:r>
          </a:p>
          <a:p>
            <a:endParaRPr lang="en-GB" sz="800" b="1"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References</a:t>
            </a:r>
          </a:p>
          <a:p>
            <a:pPr marL="225470" indent="-225470" defTabSz="909706">
              <a:buFont typeface="+mj-lt"/>
              <a:buAutoNum type="arabicPeriod"/>
              <a:defRPr/>
            </a:pPr>
            <a:r>
              <a:rPr lang="da-DK" sz="800" dirty="0">
                <a:latin typeface="Arial" panose="020B0604020202020204" pitchFamily="34" charset="0"/>
                <a:cs typeface="Arial" panose="020B0604020202020204" pitchFamily="34" charset="0"/>
              </a:rPr>
              <a:t>Kemp &amp; Conte. Cardiovascular Pathology 2012;365–71</a:t>
            </a:r>
            <a:endParaRPr lang="fr-FR" sz="800" dirty="0">
              <a:latin typeface="Arial" panose="020B0604020202020204" pitchFamily="34" charset="0"/>
              <a:cs typeface="Arial" panose="020B0604020202020204" pitchFamily="34" charset="0"/>
            </a:endParaRPr>
          </a:p>
          <a:p>
            <a:pPr marL="225470" indent="-225470">
              <a:buFont typeface="+mj-lt"/>
              <a:buAutoNum type="arabicPeriod"/>
            </a:pPr>
            <a:r>
              <a:rPr lang="fr-FR" sz="800" dirty="0">
                <a:latin typeface="Arial" panose="020B0604020202020204" pitchFamily="34" charset="0"/>
                <a:cs typeface="Arial" panose="020B0604020202020204" pitchFamily="34" charset="0"/>
              </a:rPr>
              <a:t>McMurray et al. </a:t>
            </a:r>
            <a:r>
              <a:rPr lang="fr-FR" sz="800" dirty="0" err="1">
                <a:latin typeface="Arial" panose="020B0604020202020204" pitchFamily="34" charset="0"/>
                <a:cs typeface="Arial" panose="020B0604020202020204" pitchFamily="34" charset="0"/>
              </a:rPr>
              <a:t>Eur</a:t>
            </a:r>
            <a:r>
              <a:rPr lang="fr-FR" sz="800" dirty="0">
                <a:latin typeface="Arial" panose="020B0604020202020204" pitchFamily="34" charset="0"/>
                <a:cs typeface="Arial" panose="020B0604020202020204" pitchFamily="34" charset="0"/>
              </a:rPr>
              <a:t> J Heart Fail 2013;15:1062–73</a:t>
            </a:r>
            <a:endParaRPr lang="da-DK" sz="800" dirty="0">
              <a:latin typeface="Arial" panose="020B0604020202020204" pitchFamily="34" charset="0"/>
              <a:cs typeface="Arial" panose="020B0604020202020204" pitchFamily="34" charset="0"/>
            </a:endParaRPr>
          </a:p>
          <a:p>
            <a:pPr marL="225470" indent="-225470">
              <a:buFont typeface="+mj-lt"/>
              <a:buAutoNum type="arabicPeriod"/>
            </a:pPr>
            <a:r>
              <a:rPr lang="da-DK" sz="800" dirty="0">
                <a:latin typeface="Arial" panose="020B0604020202020204" pitchFamily="34" charset="0"/>
                <a:cs typeface="Arial" panose="020B0604020202020204" pitchFamily="34" charset="0"/>
              </a:rPr>
              <a:t>Levin et al. N Engl J Med 1998;339:321–8</a:t>
            </a:r>
          </a:p>
          <a:p>
            <a:pPr marL="225470" indent="-225470">
              <a:buFont typeface="+mj-lt"/>
              <a:buAutoNum type="arabicPeriod"/>
            </a:pPr>
            <a:r>
              <a:rPr lang="da-DK" sz="800" dirty="0">
                <a:latin typeface="Arial" panose="020B0604020202020204" pitchFamily="34" charset="0"/>
                <a:cs typeface="Arial" panose="020B0604020202020204" pitchFamily="34" charset="0"/>
              </a:rPr>
              <a:t>Nathisuwan &amp; Talbert. Pharmacotherapy 2002;22:27–42</a:t>
            </a:r>
            <a:endParaRPr lang="en-GB" sz="800" baseline="300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8D5CF25-F849-4F50-9836-5F4CF5542A86}"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8835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000" b="1" dirty="0">
                <a:latin typeface="Arial" panose="020B0604020202020204" pitchFamily="34" charset="0"/>
                <a:cs typeface="Arial" panose="020B0604020202020204" pitchFamily="34" charset="0"/>
              </a:rPr>
              <a:t>Simultaneous inhibition of NEP and suppression of the RAAS with LCZ696 has complementary effects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LCZ696 is a first-in-class angiotensin receptor neprilysin inhibitor (ARNI) that simultaneously inhibits </a:t>
            </a:r>
            <a:r>
              <a:rPr lang="en-GB" sz="1000" dirty="0" err="1">
                <a:latin typeface="Arial" panose="020B0604020202020204" pitchFamily="34" charset="0"/>
                <a:cs typeface="Arial" panose="020B0604020202020204" pitchFamily="34" charset="0"/>
              </a:rPr>
              <a:t>neprilysin</a:t>
            </a:r>
            <a:r>
              <a:rPr lang="en-GB" sz="1000" dirty="0">
                <a:latin typeface="Arial" panose="020B0604020202020204" pitchFamily="34" charset="0"/>
                <a:cs typeface="Arial" panose="020B0604020202020204" pitchFamily="34" charset="0"/>
              </a:rPr>
              <a:t> and the renin-angiotensin-aldosterone system (RAAS).</a:t>
            </a:r>
            <a:r>
              <a:rPr lang="en-GB" sz="1000" baseline="30000" dirty="0">
                <a:latin typeface="Arial" panose="020B0604020202020204" pitchFamily="34" charset="0"/>
                <a:cs typeface="Arial" panose="020B0604020202020204" pitchFamily="34" charset="0"/>
              </a:rPr>
              <a:t>1</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Inhibition of </a:t>
            </a:r>
            <a:r>
              <a:rPr lang="en-GB" sz="1000" dirty="0" err="1">
                <a:latin typeface="Arial" panose="020B0604020202020204" pitchFamily="34" charset="0"/>
                <a:cs typeface="Arial" panose="020B0604020202020204" pitchFamily="34" charset="0"/>
              </a:rPr>
              <a:t>neprilysin</a:t>
            </a:r>
            <a:r>
              <a:rPr lang="en-GB" sz="1000" dirty="0">
                <a:latin typeface="Arial" panose="020B0604020202020204" pitchFamily="34" charset="0"/>
                <a:cs typeface="Arial" panose="020B0604020202020204" pitchFamily="34" charset="0"/>
              </a:rPr>
              <a:t>, the enzyme responsible for the breakdown of natriuretic peptides (NPs), leads to increased levels of NPs, which mediate their effects via cyclic </a:t>
            </a:r>
            <a:r>
              <a:rPr lang="en-GB" sz="1000" dirty="0" err="1">
                <a:latin typeface="Arial" panose="020B0604020202020204" pitchFamily="34" charset="0"/>
                <a:cs typeface="Arial" panose="020B0604020202020204" pitchFamily="34" charset="0"/>
              </a:rPr>
              <a:t>guanosine</a:t>
            </a:r>
            <a:r>
              <a:rPr lang="en-GB" sz="1000" dirty="0">
                <a:latin typeface="Arial" panose="020B0604020202020204" pitchFamily="34" charset="0"/>
                <a:cs typeface="Arial" panose="020B0604020202020204" pitchFamily="34" charset="0"/>
              </a:rPr>
              <a:t> monophosphate.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Physiological effects of NPs include: increased vasodilation, diuresis and </a:t>
            </a:r>
            <a:r>
              <a:rPr lang="en-GB" sz="1000" dirty="0" err="1">
                <a:latin typeface="Arial" panose="020B0604020202020204" pitchFamily="34" charset="0"/>
                <a:cs typeface="Arial" panose="020B0604020202020204" pitchFamily="34" charset="0"/>
              </a:rPr>
              <a:t>natriuresis</a:t>
            </a:r>
            <a:r>
              <a:rPr lang="en-GB" sz="1000" dirty="0">
                <a:latin typeface="Arial" panose="020B0604020202020204" pitchFamily="34" charset="0"/>
                <a:cs typeface="Arial" panose="020B0604020202020204" pitchFamily="34" charset="0"/>
              </a:rPr>
              <a:t>; and decreased cell proliferation, hypertrophy, sympathetic nervous system (SNS) activation, sympathetic tone, aldosterone secretion and vascular remodeling.</a:t>
            </a:r>
            <a:r>
              <a:rPr lang="en-GB" sz="1000" baseline="30000" dirty="0">
                <a:latin typeface="Arial" panose="020B0604020202020204" pitchFamily="34" charset="0"/>
                <a:cs typeface="Arial" panose="020B0604020202020204" pitchFamily="34" charset="0"/>
              </a:rPr>
              <a:t>2,3</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Simultaneous to enhancing the effects of natriuretic and other vasoactive peptides, LCZ696 also inhibits the RAAS.</a:t>
            </a:r>
            <a:r>
              <a:rPr lang="en-GB" sz="1000" baseline="30000" dirty="0">
                <a:latin typeface="Arial" panose="020B0604020202020204" pitchFamily="34" charset="0"/>
                <a:cs typeface="Arial" panose="020B0604020202020204" pitchFamily="34" charset="0"/>
              </a:rPr>
              <a:t>1</a:t>
            </a:r>
            <a:r>
              <a:rPr lang="en-GB" sz="10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Suppression of RAAS by the valsartan moiety complements the physiological effects of the natriuretic peptide system by reducing vasoconstriction, sodium and water retention, ventricular hypertrophy and remodelling, aldosterone secretion, cardiac fibrosis, sympathetic tone and systemic vascular resistance.</a:t>
            </a:r>
            <a:r>
              <a:rPr lang="en-GB" sz="1000" baseline="30000" dirty="0">
                <a:latin typeface="Arial" panose="020B0604020202020204" pitchFamily="34" charset="0"/>
                <a:cs typeface="Arial" panose="020B0604020202020204" pitchFamily="34" charset="0"/>
              </a:rPr>
              <a:t>1,3,4</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Abbreviations</a:t>
            </a:r>
          </a:p>
          <a:p>
            <a:r>
              <a:rPr lang="en-GB" sz="1000" dirty="0">
                <a:latin typeface="Arial" panose="020B0604020202020204" pitchFamily="34" charset="0"/>
                <a:cs typeface="Arial" panose="020B0604020202020204" pitchFamily="34" charset="0"/>
              </a:rPr>
              <a:t>ARNI=angiotensin receptor neprilysin inhibitor; NP=natriuretic peptide; RAAS=renin-angiotensin-aldosterone system; SNS=sympathetic nervous system</a:t>
            </a: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References</a:t>
            </a:r>
            <a:endParaRPr lang="en-GB" sz="1000" dirty="0">
              <a:latin typeface="Arial" panose="020B0604020202020204" pitchFamily="34" charset="0"/>
              <a:cs typeface="Arial" panose="020B0604020202020204" pitchFamily="34" charset="0"/>
            </a:endParaRPr>
          </a:p>
          <a:p>
            <a:pPr marL="225470" indent="-225470">
              <a:buFont typeface="+mj-lt"/>
              <a:buAutoNum type="arabicPeriod"/>
            </a:pPr>
            <a:r>
              <a:rPr lang="en-US" sz="1000" kern="0" dirty="0" err="1">
                <a:latin typeface="Arial" panose="020B0604020202020204" pitchFamily="34" charset="0"/>
                <a:cs typeface="Arial" panose="020B0604020202020204" pitchFamily="34" charset="0"/>
              </a:rPr>
              <a:t>Langenickel</a:t>
            </a:r>
            <a:r>
              <a:rPr lang="en-US" sz="1000" kern="0" dirty="0">
                <a:latin typeface="Arial" panose="020B0604020202020204" pitchFamily="34" charset="0"/>
                <a:cs typeface="Arial" panose="020B0604020202020204" pitchFamily="34" charset="0"/>
              </a:rPr>
              <a:t> &amp; Dole. Drug </a:t>
            </a:r>
            <a:r>
              <a:rPr lang="en-US" sz="1000" kern="0" dirty="0" err="1">
                <a:latin typeface="Arial" panose="020B0604020202020204" pitchFamily="34" charset="0"/>
                <a:cs typeface="Arial" panose="020B0604020202020204" pitchFamily="34" charset="0"/>
              </a:rPr>
              <a:t>Discov</a:t>
            </a:r>
            <a:r>
              <a:rPr lang="en-US" sz="1000" kern="0" dirty="0">
                <a:latin typeface="Arial" panose="020B0604020202020204" pitchFamily="34" charset="0"/>
                <a:cs typeface="Arial" panose="020B0604020202020204" pitchFamily="34" charset="0"/>
              </a:rPr>
              <a:t> Today: </a:t>
            </a:r>
            <a:r>
              <a:rPr lang="en-US" sz="1000" kern="0" dirty="0" err="1">
                <a:latin typeface="Arial" panose="020B0604020202020204" pitchFamily="34" charset="0"/>
                <a:cs typeface="Arial" panose="020B0604020202020204" pitchFamily="34" charset="0"/>
              </a:rPr>
              <a:t>Ther</a:t>
            </a:r>
            <a:r>
              <a:rPr lang="en-US" sz="1000" kern="0" dirty="0">
                <a:latin typeface="Arial" panose="020B0604020202020204" pitchFamily="34" charset="0"/>
                <a:cs typeface="Arial" panose="020B0604020202020204" pitchFamily="34" charset="0"/>
              </a:rPr>
              <a:t> </a:t>
            </a:r>
            <a:r>
              <a:rPr lang="en-US" sz="1000" kern="0" dirty="0" err="1">
                <a:latin typeface="Arial" panose="020B0604020202020204" pitchFamily="34" charset="0"/>
                <a:cs typeface="Arial" panose="020B0604020202020204" pitchFamily="34" charset="0"/>
              </a:rPr>
              <a:t>Strateg</a:t>
            </a:r>
            <a:r>
              <a:rPr lang="en-US" sz="1000" kern="0" dirty="0">
                <a:latin typeface="Arial" panose="020B0604020202020204" pitchFamily="34" charset="0"/>
                <a:cs typeface="Arial" panose="020B0604020202020204" pitchFamily="34" charset="0"/>
              </a:rPr>
              <a:t> 2012;9:e131–9</a:t>
            </a:r>
            <a:endParaRPr lang="da-DK" sz="1000" dirty="0">
              <a:latin typeface="Arial" panose="020B0604020202020204" pitchFamily="34" charset="0"/>
              <a:cs typeface="Arial" panose="020B0604020202020204" pitchFamily="34" charset="0"/>
            </a:endParaRPr>
          </a:p>
          <a:p>
            <a:pPr marL="225470" indent="-225470" defTabSz="901882">
              <a:buFont typeface="+mj-lt"/>
              <a:buAutoNum type="arabicPeriod"/>
              <a:defRPr/>
            </a:pPr>
            <a:r>
              <a:rPr lang="da-DK" sz="1000" dirty="0">
                <a:latin typeface="Arial" panose="020B0604020202020204" pitchFamily="34" charset="0"/>
                <a:cs typeface="Arial" panose="020B0604020202020204" pitchFamily="34" charset="0"/>
              </a:rPr>
              <a:t>Levin et al. N Engl J Med 1998;339:321–8</a:t>
            </a:r>
          </a:p>
          <a:p>
            <a:pPr marL="225470" indent="-225470" defTabSz="901882">
              <a:buFont typeface="+mj-lt"/>
              <a:buAutoNum type="arabicPeriod"/>
              <a:defRPr/>
            </a:pPr>
            <a:r>
              <a:rPr lang="da-DK" sz="1000" dirty="0">
                <a:latin typeface="Arial" panose="020B0604020202020204" pitchFamily="34" charset="0"/>
                <a:cs typeface="Arial" panose="020B0604020202020204" pitchFamily="34" charset="0"/>
              </a:rPr>
              <a:t>Nathisuwan &amp; Talbert. Pharmacotherapy 2002;22:27–42</a:t>
            </a:r>
          </a:p>
          <a:p>
            <a:pPr marL="225470" indent="-225470" defTabSz="901882">
              <a:buFont typeface="+mj-lt"/>
              <a:buAutoNum type="arabicPeriod"/>
              <a:defRPr/>
            </a:pPr>
            <a:r>
              <a:rPr lang="da-DK" sz="1000" dirty="0">
                <a:latin typeface="Arial" panose="020B0604020202020204" pitchFamily="34" charset="0"/>
                <a:cs typeface="Arial" panose="020B0604020202020204" pitchFamily="34" charset="0"/>
              </a:rPr>
              <a:t>Schrier &amp; Abraham. N Engl J Med 2009;341:577–85</a:t>
            </a:r>
          </a:p>
          <a:p>
            <a:pPr marL="225470" indent="-225470">
              <a:buAutoNum type="arabicPeriod"/>
            </a:pP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E954B2-0970-4A3C-BCD7-352247C2A204}"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415944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000" b="1" dirty="0">
                <a:latin typeface="Arial" panose="020B0604020202020204" pitchFamily="34" charset="0"/>
                <a:cs typeface="Arial" panose="020B0604020202020204" pitchFamily="34" charset="0"/>
              </a:rPr>
              <a:t>Evolution of pharmacologic approaches in HF:</a:t>
            </a:r>
            <a:br>
              <a:rPr lang="en-GB" sz="1000" b="1" dirty="0">
                <a:latin typeface="Arial" panose="020B0604020202020204" pitchFamily="34" charset="0"/>
                <a:cs typeface="Arial" panose="020B0604020202020204" pitchFamily="34" charset="0"/>
              </a:rPr>
            </a:br>
            <a:r>
              <a:rPr lang="en-GB" sz="1000" b="1" i="1" dirty="0">
                <a:latin typeface="Arial" panose="020B0604020202020204" pitchFamily="34" charset="0"/>
                <a:cs typeface="Arial" panose="020B0604020202020204" pitchFamily="34" charset="0"/>
              </a:rPr>
              <a:t>LCZ696 as a new alternative to an ACEI in patients with HFrEF</a:t>
            </a:r>
            <a:r>
              <a:rPr lang="en-GB" sz="1000" b="1" i="1" baseline="30000" dirty="0">
                <a:latin typeface="Arial" panose="020B0604020202020204" pitchFamily="34" charset="0"/>
                <a:cs typeface="Arial" panose="020B0604020202020204" pitchFamily="34" charset="0"/>
              </a:rPr>
              <a:t>1</a:t>
            </a:r>
          </a:p>
          <a:p>
            <a:endParaRPr lang="en-GB" sz="1000" b="1" u="sng"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importance of the renin-angiotensin aldosterone system (RAAS) in the pathophysiology of heart failure (HF) is supported by data showing improvements in outcomes with RAAS inhibitors (angiotensin-converting enzyme inhibitors [ACEIs], angiotensin receptor blockers [ARBs] and mineralocorticoid receptor antagonists [MRAs]) in patients with HF.</a:t>
            </a:r>
            <a:r>
              <a:rPr lang="en-GB" sz="1000" baseline="30000" dirty="0">
                <a:latin typeface="Arial" panose="020B0604020202020204" pitchFamily="34" charset="0"/>
                <a:cs typeface="Arial" panose="020B0604020202020204" pitchFamily="34" charset="0"/>
              </a:rPr>
              <a:t> </a:t>
            </a:r>
          </a:p>
          <a:p>
            <a:endParaRPr lang="en-GB" sz="1000" baseline="30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Similarly, the beneficial effects of </a:t>
            </a:r>
            <a:r>
              <a:rPr lang="el-GR" sz="1000" dirty="0">
                <a:latin typeface="Arial" panose="020B0604020202020204" pitchFamily="34" charset="0"/>
                <a:cs typeface="Arial" panose="020B0604020202020204" pitchFamily="34" charset="0"/>
              </a:rPr>
              <a:t>β</a:t>
            </a:r>
            <a:r>
              <a:rPr lang="en-GB" sz="1000" dirty="0">
                <a:latin typeface="Arial" panose="020B0604020202020204" pitchFamily="34" charset="0"/>
                <a:cs typeface="Arial" panose="020B0604020202020204" pitchFamily="34" charset="0"/>
              </a:rPr>
              <a:t>-blockers indicate that the SNS also plays an important role in HF.</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In the past, the focus of HF therapy has been on blocking these pathways.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natriuretic peptide (NP) system is also activated in HF and this third major neurohormonal system is counter-regulatory to the RAAS, with many beneficial physiologic effects.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LCZ696 enhances natriuretic and other vasoactive peptide levels while simultaneously inhibiting the RAAS, which may provide additional benefits over RAAS inhibition alone.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Recent robust findings of PARADIGM-HF study provided strong support for the use of LCZ696 instead of ACE inhibitors or ARBs in the treatment of chronic HF.</a:t>
            </a:r>
            <a:r>
              <a:rPr lang="en-GB" sz="1000" baseline="30000" dirty="0">
                <a:latin typeface="Arial" panose="020B0604020202020204" pitchFamily="34" charset="0"/>
                <a:cs typeface="Arial" panose="020B0604020202020204" pitchFamily="34" charset="0"/>
              </a:rPr>
              <a:t>2</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Abbreviations</a:t>
            </a:r>
          </a:p>
          <a:p>
            <a:r>
              <a:rPr lang="en-GB" sz="1000" dirty="0">
                <a:latin typeface="Arial" panose="020B0604020202020204" pitchFamily="34" charset="0"/>
                <a:cs typeface="Arial" panose="020B0604020202020204" pitchFamily="34" charset="0"/>
              </a:rPr>
              <a:t>ACEI=angiotensin-converting enzyme inhibitor; ARB=angiotensin receptor blocker; HF=heart failure; MRA=mineralocorticoid receptor antagonist; NP=natriuretic peptide; PARADIGM-HF=</a:t>
            </a:r>
            <a:r>
              <a:rPr lang="en-US" sz="1000" dirty="0">
                <a:latin typeface="Arial" panose="020B0604020202020204" pitchFamily="34" charset="0"/>
                <a:cs typeface="Arial" panose="020B0604020202020204" pitchFamily="34" charset="0"/>
              </a:rPr>
              <a:t>Prospective comparison of ARNI with ACEI to Determine Impact on Global Mortality and morbidity in Heart Failure; </a:t>
            </a:r>
            <a:r>
              <a:rPr lang="en-GB" sz="1000" dirty="0">
                <a:latin typeface="Arial" panose="020B0604020202020204" pitchFamily="34" charset="0"/>
                <a:cs typeface="Arial" panose="020B0604020202020204" pitchFamily="34" charset="0"/>
              </a:rPr>
              <a:t>RAAS=renin-angiotensin-aldosterone system; SNS=sympathetic nervous system</a:t>
            </a:r>
          </a:p>
          <a:p>
            <a:r>
              <a:rPr lang="en-GB" sz="1000" dirty="0">
                <a:latin typeface="Arial" panose="020B0604020202020204" pitchFamily="34" charset="0"/>
                <a:cs typeface="Arial" panose="020B0604020202020204" pitchFamily="34" charset="0"/>
              </a:rPr>
              <a:t> </a:t>
            </a:r>
          </a:p>
          <a:p>
            <a:r>
              <a:rPr lang="en-GB" sz="1000" b="1" dirty="0">
                <a:latin typeface="Arial" panose="020B0604020202020204" pitchFamily="34" charset="0"/>
                <a:cs typeface="Arial" panose="020B0604020202020204" pitchFamily="34" charset="0"/>
              </a:rPr>
              <a:t>References</a:t>
            </a:r>
          </a:p>
          <a:p>
            <a:pPr marL="226092" indent="-226092">
              <a:buAutoNum type="arabicPeriod"/>
            </a:pPr>
            <a:r>
              <a:rPr lang="fr-FR" sz="1000" dirty="0">
                <a:latin typeface="Arial" panose="020B0604020202020204" pitchFamily="34" charset="0"/>
                <a:cs typeface="Arial" panose="020B0604020202020204" pitchFamily="34" charset="0"/>
              </a:rPr>
              <a:t>McMurray et al. </a:t>
            </a:r>
            <a:r>
              <a:rPr lang="fr-FR" sz="1000" dirty="0" err="1">
                <a:latin typeface="Arial" panose="020B0604020202020204" pitchFamily="34" charset="0"/>
                <a:cs typeface="Arial" panose="020B0604020202020204" pitchFamily="34" charset="0"/>
              </a:rPr>
              <a:t>Eur</a:t>
            </a:r>
            <a:r>
              <a:rPr lang="fr-FR" sz="1000" dirty="0">
                <a:latin typeface="Arial" panose="020B0604020202020204" pitchFamily="34" charset="0"/>
                <a:cs typeface="Arial" panose="020B0604020202020204" pitchFamily="34" charset="0"/>
              </a:rPr>
              <a:t> J Heart Fail 2013;15:1062–73</a:t>
            </a:r>
          </a:p>
          <a:p>
            <a:pPr marL="226092" indent="-226092">
              <a:buFontTx/>
              <a:buAutoNum type="arabicPeriod"/>
              <a:defRPr/>
            </a:pPr>
            <a:r>
              <a:rPr lang="da-DK" sz="1000" dirty="0">
                <a:latin typeface="Arial" panose="020B0604020202020204" pitchFamily="34" charset="0"/>
                <a:cs typeface="Arial" panose="020B0604020202020204" pitchFamily="34" charset="0"/>
              </a:rPr>
              <a:t>McMurray et al. N Engl J Med 2014;371:993</a:t>
            </a:r>
            <a:r>
              <a:rPr lang="fr-FR" sz="1000" dirty="0">
                <a:latin typeface="Arial" panose="020B0604020202020204" pitchFamily="34" charset="0"/>
                <a:cs typeface="Arial" panose="020B0604020202020204" pitchFamily="34" charset="0"/>
              </a:rPr>
              <a:t>–</a:t>
            </a:r>
            <a:r>
              <a:rPr lang="da-DK" sz="1000" dirty="0">
                <a:latin typeface="Arial" panose="020B0604020202020204" pitchFamily="34" charset="0"/>
                <a:cs typeface="Arial" panose="020B0604020202020204" pitchFamily="34" charset="0"/>
              </a:rPr>
              <a:t>1004</a:t>
            </a:r>
          </a:p>
          <a:p>
            <a:endParaRPr lang="fr-FR" sz="1000" dirty="0">
              <a:latin typeface="Arial" panose="020B0604020202020204" pitchFamily="34" charset="0"/>
              <a:cs typeface="Arial" panose="020B0604020202020204" pitchFamily="34" charset="0"/>
            </a:endParaRPr>
          </a:p>
          <a:p>
            <a:pPr marL="226092" indent="-226092">
              <a:buAutoNum type="arabicPeriod"/>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8D5CF25-F849-4F50-9836-5F4CF5542A86}"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8835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Plná citace: </a:t>
            </a:r>
            <a:r>
              <a:rPr lang="cs-CZ" dirty="0" err="1"/>
              <a:t>Packer</a:t>
            </a:r>
            <a:r>
              <a:rPr lang="cs-CZ" dirty="0"/>
              <a:t> M, </a:t>
            </a:r>
            <a:r>
              <a:rPr lang="cs-CZ" dirty="0" err="1"/>
              <a:t>Califf</a:t>
            </a:r>
            <a:r>
              <a:rPr lang="cs-CZ" dirty="0"/>
              <a:t> RM, </a:t>
            </a:r>
            <a:r>
              <a:rPr lang="cs-CZ" dirty="0" err="1"/>
              <a:t>Kostam</a:t>
            </a:r>
            <a:r>
              <a:rPr lang="cs-CZ" dirty="0"/>
              <a:t> MA, et al. </a:t>
            </a:r>
            <a:r>
              <a:rPr lang="cs-CZ" dirty="0" err="1"/>
              <a:t>Comparison</a:t>
            </a:r>
            <a:r>
              <a:rPr lang="cs-CZ" dirty="0"/>
              <a:t> of </a:t>
            </a:r>
            <a:r>
              <a:rPr lang="cs-CZ" dirty="0" err="1"/>
              <a:t>omapatrilat</a:t>
            </a:r>
            <a:r>
              <a:rPr lang="cs-CZ" dirty="0"/>
              <a:t> and </a:t>
            </a:r>
            <a:r>
              <a:rPr lang="cs-CZ" dirty="0" err="1"/>
              <a:t>enalapril</a:t>
            </a:r>
            <a:r>
              <a:rPr lang="cs-CZ" dirty="0"/>
              <a:t> in </a:t>
            </a:r>
            <a:r>
              <a:rPr lang="cs-CZ" dirty="0" err="1"/>
              <a:t>patients</a:t>
            </a:r>
            <a:r>
              <a:rPr lang="cs-CZ" dirty="0"/>
              <a:t> </a:t>
            </a:r>
            <a:r>
              <a:rPr lang="cs-CZ" dirty="0" err="1"/>
              <a:t>with</a:t>
            </a:r>
            <a:r>
              <a:rPr lang="cs-CZ" dirty="0"/>
              <a:t> </a:t>
            </a:r>
            <a:r>
              <a:rPr lang="cs-CZ" dirty="0" err="1"/>
              <a:t>chronic</a:t>
            </a:r>
            <a:r>
              <a:rPr lang="cs-CZ" dirty="0"/>
              <a:t> </a:t>
            </a:r>
            <a:r>
              <a:rPr lang="cs-CZ" dirty="0" err="1"/>
              <a:t>heart</a:t>
            </a:r>
            <a:r>
              <a:rPr lang="cs-CZ" dirty="0"/>
              <a:t> </a:t>
            </a:r>
            <a:r>
              <a:rPr lang="cs-CZ" dirty="0" err="1"/>
              <a:t>failure</a:t>
            </a:r>
            <a:r>
              <a:rPr lang="cs-CZ" dirty="0"/>
              <a:t>. </a:t>
            </a:r>
            <a:r>
              <a:rPr lang="cs-CZ" dirty="0" err="1"/>
              <a:t>The</a:t>
            </a:r>
            <a:r>
              <a:rPr lang="cs-CZ" dirty="0"/>
              <a:t> </a:t>
            </a:r>
            <a:r>
              <a:rPr lang="cs-CZ" dirty="0" err="1"/>
              <a:t>Omapatrilat</a:t>
            </a:r>
            <a:r>
              <a:rPr lang="cs-CZ" dirty="0"/>
              <a:t> Versus</a:t>
            </a:r>
            <a:r>
              <a:rPr lang="cs-CZ" baseline="0" dirty="0"/>
              <a:t> </a:t>
            </a:r>
            <a:r>
              <a:rPr lang="cs-CZ" baseline="0" dirty="0" err="1"/>
              <a:t>Enalapril</a:t>
            </a:r>
            <a:r>
              <a:rPr lang="cs-CZ" baseline="0" dirty="0"/>
              <a:t> </a:t>
            </a:r>
            <a:r>
              <a:rPr lang="cs-CZ" baseline="0" dirty="0" err="1"/>
              <a:t>Randomized</a:t>
            </a:r>
            <a:r>
              <a:rPr lang="cs-CZ" baseline="0" dirty="0"/>
              <a:t> Trial of Utility in </a:t>
            </a:r>
            <a:r>
              <a:rPr lang="cs-CZ" baseline="0" dirty="0" err="1"/>
              <a:t>Reducing</a:t>
            </a:r>
            <a:r>
              <a:rPr lang="cs-CZ" baseline="0" dirty="0"/>
              <a:t> </a:t>
            </a:r>
            <a:r>
              <a:rPr lang="cs-CZ" baseline="0" dirty="0" err="1"/>
              <a:t>Events</a:t>
            </a:r>
            <a:r>
              <a:rPr lang="cs-CZ" baseline="0" dirty="0"/>
              <a:t> (OVERTURE). </a:t>
            </a:r>
            <a:r>
              <a:rPr lang="cs-CZ" baseline="0" dirty="0" err="1"/>
              <a:t>Circulation</a:t>
            </a:r>
            <a:r>
              <a:rPr lang="cs-CZ" baseline="0" dirty="0"/>
              <a:t> 2002</a:t>
            </a:r>
            <a:r>
              <a:rPr lang="en-US" baseline="0" dirty="0"/>
              <a:t>;</a:t>
            </a:r>
            <a:r>
              <a:rPr lang="cs-CZ" baseline="0" dirty="0"/>
              <a:t>106:920-926.</a:t>
            </a:r>
            <a:endParaRPr lang="cs-CZ" dirty="0"/>
          </a:p>
        </p:txBody>
      </p:sp>
      <p:sp>
        <p:nvSpPr>
          <p:cNvPr id="4" name="Zástupný symbol pro číslo snímku 3"/>
          <p:cNvSpPr>
            <a:spLocks noGrp="1"/>
          </p:cNvSpPr>
          <p:nvPr>
            <p:ph type="sldNum" sz="quarter" idx="10"/>
          </p:nvPr>
        </p:nvSpPr>
        <p:spPr/>
        <p:txBody>
          <a:bodyPr/>
          <a:lstStyle/>
          <a:p>
            <a:fld id="{0A2FE32D-4C78-4F88-BF3B-354FD7ACF7DC}" type="slidenum">
              <a:rPr lang="cs-CZ" smtClean="0"/>
              <a:t>6</a:t>
            </a:fld>
            <a:endParaRPr lang="cs-CZ"/>
          </a:p>
        </p:txBody>
      </p:sp>
    </p:spTree>
    <p:extLst>
      <p:ext uri="{BB962C8B-B14F-4D97-AF65-F5344CB8AC3E}">
        <p14:creationId xmlns:p14="http://schemas.microsoft.com/office/powerpoint/2010/main" val="231122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000" b="1" dirty="0">
                <a:latin typeface="Arial" panose="020B0604020202020204" pitchFamily="34" charset="0"/>
                <a:cs typeface="Arial" panose="020B0604020202020204" pitchFamily="34" charset="0"/>
              </a:rPr>
              <a:t>Evolution of pharmacologic approaches in HF:</a:t>
            </a:r>
            <a:br>
              <a:rPr lang="en-GB" sz="1000" b="1" dirty="0">
                <a:latin typeface="Arial" panose="020B0604020202020204" pitchFamily="34" charset="0"/>
                <a:cs typeface="Arial" panose="020B0604020202020204" pitchFamily="34" charset="0"/>
              </a:rPr>
            </a:br>
            <a:r>
              <a:rPr lang="en-GB" sz="1000" b="1" i="1" dirty="0">
                <a:latin typeface="Arial" panose="020B0604020202020204" pitchFamily="34" charset="0"/>
                <a:cs typeface="Arial" panose="020B0604020202020204" pitchFamily="34" charset="0"/>
              </a:rPr>
              <a:t>LCZ696 as a new alternative to an ACEI in patients with HFrEF</a:t>
            </a:r>
            <a:r>
              <a:rPr lang="en-GB" sz="1000" b="1" i="1" baseline="30000" dirty="0">
                <a:latin typeface="Arial" panose="020B0604020202020204" pitchFamily="34" charset="0"/>
                <a:cs typeface="Arial" panose="020B0604020202020204" pitchFamily="34" charset="0"/>
              </a:rPr>
              <a:t>1</a:t>
            </a:r>
          </a:p>
          <a:p>
            <a:endParaRPr lang="en-GB" sz="1000" b="1" u="sng"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importance of the renin-angiotensin aldosterone system (RAAS) in the pathophysiology of heart failure (HF) is supported by data showing improvements in outcomes with RAAS inhibitors (angiotensin-converting enzyme inhibitors [ACEIs], angiotensin receptor blockers [ARBs] and mineralocorticoid receptor antagonists [MRAs]) in patients with HF.</a:t>
            </a:r>
            <a:r>
              <a:rPr lang="en-GB" sz="1000" baseline="30000" dirty="0">
                <a:latin typeface="Arial" panose="020B0604020202020204" pitchFamily="34" charset="0"/>
                <a:cs typeface="Arial" panose="020B0604020202020204" pitchFamily="34" charset="0"/>
              </a:rPr>
              <a:t> </a:t>
            </a:r>
          </a:p>
          <a:p>
            <a:endParaRPr lang="en-GB" sz="1000" baseline="30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Similarly, the beneficial effects of </a:t>
            </a:r>
            <a:r>
              <a:rPr lang="el-GR" sz="1000" dirty="0">
                <a:latin typeface="Arial" panose="020B0604020202020204" pitchFamily="34" charset="0"/>
                <a:cs typeface="Arial" panose="020B0604020202020204" pitchFamily="34" charset="0"/>
              </a:rPr>
              <a:t>β</a:t>
            </a:r>
            <a:r>
              <a:rPr lang="en-GB" sz="1000" dirty="0">
                <a:latin typeface="Arial" panose="020B0604020202020204" pitchFamily="34" charset="0"/>
                <a:cs typeface="Arial" panose="020B0604020202020204" pitchFamily="34" charset="0"/>
              </a:rPr>
              <a:t>-blockers indicate that the SNS also plays an important role in HF.</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In the past, the focus of HF therapy has been on blocking these pathways.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natriuretic peptide (NP) system is also activated in HF and this third major neurohormonal system is counter-regulatory to the RAAS, with many beneficial physiologic effects.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LCZ696 enhances natriuretic and other vasoactive peptide levels while simultaneously inhibiting the RAAS, which may provide additional benefits over RAAS inhibition alone.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Recent robust findings of PARADIGM-HF study provided strong support for the use of LCZ696 instead of ACE inhibitors or ARBs in the treatment of chronic HF.</a:t>
            </a:r>
            <a:r>
              <a:rPr lang="en-GB" sz="1000" baseline="30000" dirty="0">
                <a:latin typeface="Arial" panose="020B0604020202020204" pitchFamily="34" charset="0"/>
                <a:cs typeface="Arial" panose="020B0604020202020204" pitchFamily="34" charset="0"/>
              </a:rPr>
              <a:t>2</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Abbreviations</a:t>
            </a:r>
          </a:p>
          <a:p>
            <a:r>
              <a:rPr lang="en-GB" sz="1000" dirty="0">
                <a:latin typeface="Arial" panose="020B0604020202020204" pitchFamily="34" charset="0"/>
                <a:cs typeface="Arial" panose="020B0604020202020204" pitchFamily="34" charset="0"/>
              </a:rPr>
              <a:t>ACEI=angiotensin-converting enzyme inhibitor; ARB=angiotensin receptor blocker; HF=heart failure; MRA=mineralocorticoid receptor antagonist; NP=natriuretic peptide; PARADIGM-HF=</a:t>
            </a:r>
            <a:r>
              <a:rPr lang="en-US" sz="1000" dirty="0">
                <a:latin typeface="Arial" panose="020B0604020202020204" pitchFamily="34" charset="0"/>
                <a:cs typeface="Arial" panose="020B0604020202020204" pitchFamily="34" charset="0"/>
              </a:rPr>
              <a:t>Prospective comparison of ARNI with ACEI to Determine Impact on Global Mortality and morbidity in Heart Failure; </a:t>
            </a:r>
            <a:r>
              <a:rPr lang="en-GB" sz="1000" dirty="0">
                <a:latin typeface="Arial" panose="020B0604020202020204" pitchFamily="34" charset="0"/>
                <a:cs typeface="Arial" panose="020B0604020202020204" pitchFamily="34" charset="0"/>
              </a:rPr>
              <a:t>RAAS=renin-angiotensin-aldosterone system; SNS=sympathetic nervous system</a:t>
            </a:r>
          </a:p>
          <a:p>
            <a:r>
              <a:rPr lang="en-GB" sz="1000" dirty="0">
                <a:latin typeface="Arial" panose="020B0604020202020204" pitchFamily="34" charset="0"/>
                <a:cs typeface="Arial" panose="020B0604020202020204" pitchFamily="34" charset="0"/>
              </a:rPr>
              <a:t> </a:t>
            </a:r>
          </a:p>
          <a:p>
            <a:r>
              <a:rPr lang="en-GB" sz="1000" b="1" dirty="0">
                <a:latin typeface="Arial" panose="020B0604020202020204" pitchFamily="34" charset="0"/>
                <a:cs typeface="Arial" panose="020B0604020202020204" pitchFamily="34" charset="0"/>
              </a:rPr>
              <a:t>References</a:t>
            </a:r>
          </a:p>
          <a:p>
            <a:pPr marL="226092" indent="-226092">
              <a:buAutoNum type="arabicPeriod"/>
            </a:pPr>
            <a:r>
              <a:rPr lang="fr-FR" sz="1000" dirty="0">
                <a:latin typeface="Arial" panose="020B0604020202020204" pitchFamily="34" charset="0"/>
                <a:cs typeface="Arial" panose="020B0604020202020204" pitchFamily="34" charset="0"/>
              </a:rPr>
              <a:t>McMurray et al. </a:t>
            </a:r>
            <a:r>
              <a:rPr lang="fr-FR" sz="1000" dirty="0" err="1">
                <a:latin typeface="Arial" panose="020B0604020202020204" pitchFamily="34" charset="0"/>
                <a:cs typeface="Arial" panose="020B0604020202020204" pitchFamily="34" charset="0"/>
              </a:rPr>
              <a:t>Eur</a:t>
            </a:r>
            <a:r>
              <a:rPr lang="fr-FR" sz="1000" dirty="0">
                <a:latin typeface="Arial" panose="020B0604020202020204" pitchFamily="34" charset="0"/>
                <a:cs typeface="Arial" panose="020B0604020202020204" pitchFamily="34" charset="0"/>
              </a:rPr>
              <a:t> J Heart Fail 2013;15:1062–73</a:t>
            </a:r>
          </a:p>
          <a:p>
            <a:pPr marL="226092" indent="-226092">
              <a:buFontTx/>
              <a:buAutoNum type="arabicPeriod"/>
              <a:defRPr/>
            </a:pPr>
            <a:r>
              <a:rPr lang="da-DK" sz="1000" dirty="0">
                <a:latin typeface="Arial" panose="020B0604020202020204" pitchFamily="34" charset="0"/>
                <a:cs typeface="Arial" panose="020B0604020202020204" pitchFamily="34" charset="0"/>
              </a:rPr>
              <a:t>McMurray et al. N Engl J Med 2014;371:993</a:t>
            </a:r>
            <a:r>
              <a:rPr lang="fr-FR" sz="1000" dirty="0">
                <a:latin typeface="Arial" panose="020B0604020202020204" pitchFamily="34" charset="0"/>
                <a:cs typeface="Arial" panose="020B0604020202020204" pitchFamily="34" charset="0"/>
              </a:rPr>
              <a:t>–</a:t>
            </a:r>
            <a:r>
              <a:rPr lang="da-DK" sz="1000" dirty="0">
                <a:latin typeface="Arial" panose="020B0604020202020204" pitchFamily="34" charset="0"/>
                <a:cs typeface="Arial" panose="020B0604020202020204" pitchFamily="34" charset="0"/>
              </a:rPr>
              <a:t>1004</a:t>
            </a:r>
          </a:p>
          <a:p>
            <a:endParaRPr lang="fr-FR" sz="1000" dirty="0">
              <a:latin typeface="Arial" panose="020B0604020202020204" pitchFamily="34" charset="0"/>
              <a:cs typeface="Arial" panose="020B0604020202020204" pitchFamily="34" charset="0"/>
            </a:endParaRPr>
          </a:p>
          <a:p>
            <a:pPr marL="226092" indent="-226092">
              <a:buAutoNum type="arabicPeriod"/>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8D5CF25-F849-4F50-9836-5F4CF5542A86}"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8835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80808"/>
                </a:solidFill>
              </a:rPr>
              <a:t>Abbreviations</a:t>
            </a:r>
          </a:p>
          <a:p>
            <a:pPr>
              <a:defRPr/>
            </a:pPr>
            <a:r>
              <a:rPr lang="en-GB" dirty="0"/>
              <a:t>ACEI=angiotensin-converting-enzyme inhibitor; ARNI=angiotensin receptor neprilysin inhibitor; CV=cardiovascular; HF=heart failure; MI=myocardial infarction; PARADIGM-HF=Prospective comparison of ARNI with ACEI to Determine Impact on Global Mortality and morbidity in Heart Failure</a:t>
            </a:r>
          </a:p>
          <a:p>
            <a:pPr defTabSz="940460">
              <a:defRPr/>
            </a:pPr>
            <a:endParaRPr lang="en-GB" dirty="0">
              <a:solidFill>
                <a:srgbClr val="080808"/>
              </a:solidFill>
            </a:endParaRPr>
          </a:p>
          <a:p>
            <a:r>
              <a:rPr lang="en-GB" b="1" dirty="0">
                <a:solidFill>
                  <a:srgbClr val="080808"/>
                </a:solidFill>
              </a:rPr>
              <a:t>Reference</a:t>
            </a:r>
          </a:p>
          <a:p>
            <a:r>
              <a:rPr lang="en-GB" dirty="0">
                <a:solidFill>
                  <a:srgbClr val="080808"/>
                </a:solidFill>
              </a:rPr>
              <a:t>Desai et al. Eur Heart J 2015; epub ahead of print: DOI:10.1093/eurheartj/ehv186</a:t>
            </a:r>
            <a:endParaRPr lang="fr-FR" dirty="0">
              <a:solidFill>
                <a:srgbClr val="080808"/>
              </a:solidFill>
            </a:endParaRPr>
          </a:p>
          <a:p>
            <a:endParaRPr lang="en-GB" dirty="0">
              <a:solidFill>
                <a:srgbClr val="080808"/>
              </a:solidFill>
            </a:endParaRPr>
          </a:p>
        </p:txBody>
      </p:sp>
      <p:sp>
        <p:nvSpPr>
          <p:cNvPr id="4" name="Slide Number Placeholder 3"/>
          <p:cNvSpPr>
            <a:spLocks noGrp="1"/>
          </p:cNvSpPr>
          <p:nvPr>
            <p:ph type="sldNum" sz="quarter" idx="10"/>
          </p:nvPr>
        </p:nvSpPr>
        <p:spPr/>
        <p:txBody>
          <a:bodyPr/>
          <a:lstStyle/>
          <a:p>
            <a:fld id="{37B90885-0C89-46FD-BFC7-E1EF75E2B084}" type="slidenum">
              <a:rPr lang="en-GB" smtClean="0"/>
              <a:t>20</a:t>
            </a:fld>
            <a:endParaRPr lang="en-GB" dirty="0"/>
          </a:p>
        </p:txBody>
      </p:sp>
    </p:spTree>
    <p:extLst>
      <p:ext uri="{BB962C8B-B14F-4D97-AF65-F5344CB8AC3E}">
        <p14:creationId xmlns:p14="http://schemas.microsoft.com/office/powerpoint/2010/main" val="48869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solidFill>
                  <a:srgbClr val="080808"/>
                </a:solidFill>
              </a:rPr>
              <a:t>Abbreviations</a:t>
            </a:r>
          </a:p>
          <a:p>
            <a:pPr defTabSz="940460">
              <a:defRPr/>
            </a:pPr>
            <a:r>
              <a:rPr lang="en-GB" dirty="0"/>
              <a:t>ACEI=angiotensin-converting-enzyme inhibitor; ARNI=angiotensin receptor neprilysin inhibitor; CI=confidence interval;</a:t>
            </a:r>
            <a:r>
              <a:rPr lang="en-GB" baseline="0" dirty="0"/>
              <a:t> </a:t>
            </a:r>
            <a:r>
              <a:rPr lang="en-GB" dirty="0"/>
              <a:t>CV=cardiovascular; </a:t>
            </a:r>
            <a:r>
              <a:rPr lang="en-GB" altLang="en-US" dirty="0"/>
              <a:t>HFrEF=heart failure with reduced ejection fraction; HR=Hazard ratio; </a:t>
            </a:r>
            <a:r>
              <a:rPr lang="en-GB" baseline="0" dirty="0"/>
              <a:t>PARADIGM-HF=Prospective comparison of ARNI with </a:t>
            </a:r>
            <a:r>
              <a:rPr lang="en-GB" baseline="0" dirty="0">
                <a:solidFill>
                  <a:srgbClr val="080808"/>
                </a:solidFill>
              </a:rPr>
              <a:t>ACEI to Determine Impact on Global Mortality and morbidity in Heart Failure</a:t>
            </a:r>
            <a:endParaRPr lang="en-GB" b="1" dirty="0">
              <a:solidFill>
                <a:srgbClr val="080808"/>
              </a:solidFill>
            </a:endParaRPr>
          </a:p>
          <a:p>
            <a:endParaRPr lang="en-GB" dirty="0">
              <a:solidFill>
                <a:srgbClr val="080808"/>
              </a:solidFill>
            </a:endParaRPr>
          </a:p>
          <a:p>
            <a:r>
              <a:rPr lang="en-GB" b="1" dirty="0">
                <a:solidFill>
                  <a:srgbClr val="080808"/>
                </a:solidFill>
              </a:rPr>
              <a:t>References</a:t>
            </a:r>
          </a:p>
          <a:p>
            <a:pPr marL="235115" indent="-235115">
              <a:buFont typeface="+mj-lt"/>
              <a:buAutoNum type="arabicPeriod"/>
            </a:pPr>
            <a:r>
              <a:rPr lang="en-GB" dirty="0">
                <a:solidFill>
                  <a:srgbClr val="080808"/>
                </a:solidFill>
              </a:rPr>
              <a:t>Desai et al. Eur Heart J 2015; epub ahead of print: DOI:10.1093/eurheartj/ehv186</a:t>
            </a:r>
          </a:p>
          <a:p>
            <a:pPr marL="235115" indent="-235115" defTabSz="940460">
              <a:buFont typeface="+mj-lt"/>
              <a:buAutoNum type="arabicPeriod"/>
              <a:defRPr/>
            </a:pPr>
            <a:r>
              <a:rPr lang="en-GB" dirty="0"/>
              <a:t>O’Connor et al. Am J Cardiol 1998;82:881–7</a:t>
            </a:r>
            <a:endParaRPr lang="fr-FR" dirty="0"/>
          </a:p>
          <a:p>
            <a:pPr marL="235115" indent="-235115">
              <a:buFont typeface="+mj-lt"/>
              <a:buAutoNum type="arabicPeriod"/>
            </a:pPr>
            <a:endParaRPr lang="fr-FR" dirty="0">
              <a:solidFill>
                <a:srgbClr val="080808"/>
              </a:solidFill>
            </a:endParaRPr>
          </a:p>
          <a:p>
            <a:endParaRPr lang="en-GB" dirty="0">
              <a:solidFill>
                <a:srgbClr val="080808"/>
              </a:solidFill>
            </a:endParaRPr>
          </a:p>
        </p:txBody>
      </p:sp>
      <p:sp>
        <p:nvSpPr>
          <p:cNvPr id="4" name="Slide Number Placeholder 3"/>
          <p:cNvSpPr>
            <a:spLocks noGrp="1"/>
          </p:cNvSpPr>
          <p:nvPr>
            <p:ph type="sldNum" sz="quarter" idx="10"/>
          </p:nvPr>
        </p:nvSpPr>
        <p:spPr/>
        <p:txBody>
          <a:bodyPr/>
          <a:lstStyle/>
          <a:p>
            <a:fld id="{E9734105-2219-45C9-9579-CB9D8E89EC13}" type="slidenum">
              <a:rPr lang="en-GB" smtClean="0"/>
              <a:t>21</a:t>
            </a:fld>
            <a:endParaRPr lang="en-GB" dirty="0"/>
          </a:p>
        </p:txBody>
      </p:sp>
    </p:spTree>
    <p:extLst>
      <p:ext uri="{BB962C8B-B14F-4D97-AF65-F5344CB8AC3E}">
        <p14:creationId xmlns:p14="http://schemas.microsoft.com/office/powerpoint/2010/main" val="257881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dirty="0">
                <a:latin typeface="Arial" panose="020B0604020202020204" pitchFamily="34" charset="0"/>
                <a:cs typeface="Arial" panose="020B0604020202020204" pitchFamily="34" charset="0"/>
              </a:rPr>
              <a:t>LCZ696 actively inhibits NEP and the AT</a:t>
            </a:r>
            <a:r>
              <a:rPr lang="en-GB" sz="800" b="1" baseline="-25000" dirty="0">
                <a:latin typeface="Arial" panose="020B0604020202020204" pitchFamily="34" charset="0"/>
                <a:cs typeface="Arial" panose="020B0604020202020204" pitchFamily="34" charset="0"/>
              </a:rPr>
              <a:t>1</a:t>
            </a:r>
            <a:r>
              <a:rPr lang="en-GB" sz="800" b="1" dirty="0">
                <a:latin typeface="Arial" panose="020B0604020202020204" pitchFamily="34" charset="0"/>
                <a:cs typeface="Arial" panose="020B0604020202020204" pitchFamily="34" charset="0"/>
              </a:rPr>
              <a:t> receptor, thus enabling alternative degradation pathways for bradykinin</a:t>
            </a:r>
            <a:endParaRPr lang="en-US" sz="800" dirty="0">
              <a:latin typeface="Arial" panose="020B0604020202020204" pitchFamily="34" charset="0"/>
              <a:cs typeface="Arial" panose="020B0604020202020204" pitchFamily="34" charset="0"/>
            </a:endParaRPr>
          </a:p>
          <a:p>
            <a:pPr>
              <a:lnSpc>
                <a:spcPct val="110000"/>
              </a:lnSpc>
              <a:spcAft>
                <a:spcPts val="310"/>
              </a:spcAft>
            </a:pPr>
            <a:endParaRPr lang="en-US" sz="800" dirty="0">
              <a:latin typeface="Arial" panose="020B0604020202020204" pitchFamily="34" charset="0"/>
              <a:cs typeface="Arial" panose="020B0604020202020204" pitchFamily="34" charset="0"/>
            </a:endParaRPr>
          </a:p>
          <a:p>
            <a:pPr>
              <a:lnSpc>
                <a:spcPct val="110000"/>
              </a:lnSpc>
              <a:spcAft>
                <a:spcPts val="310"/>
              </a:spcAft>
            </a:pPr>
            <a:r>
              <a:rPr lang="en-US" sz="800" dirty="0">
                <a:latin typeface="Arial" panose="020B0604020202020204" pitchFamily="34" charset="0"/>
                <a:cs typeface="Arial" panose="020B0604020202020204" pitchFamily="34" charset="0"/>
              </a:rPr>
              <a:t>Omapatrilat combines neprilysin (NEP) inhibition with simultaneous angiotensin-converting enzyme (ACE) inhibition, but its use was associated with an unacceptable risk of angioedema.</a:t>
            </a:r>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 </a:t>
            </a:r>
          </a:p>
          <a:p>
            <a:pPr>
              <a:lnSpc>
                <a:spcPct val="110000"/>
              </a:lnSpc>
              <a:spcAft>
                <a:spcPts val="310"/>
              </a:spcAft>
            </a:pPr>
            <a:r>
              <a:rPr lang="en-GB" sz="800" dirty="0">
                <a:latin typeface="Arial" panose="020B0604020202020204" pitchFamily="34" charset="0"/>
                <a:cs typeface="Arial" panose="020B0604020202020204" pitchFamily="34" charset="0"/>
              </a:rPr>
              <a:t>In ‘Omapatrilat Versus Enalapril Randomized Trial of Utility in Reducing Events’ (OVERTURE), 5770 patients with New York Heart Association (NYHA) class II–IV heart failure (HF) were randomized (1:1) to double-blind treatment with either the ACE inhibitor enalapril or the angiotensin-converting enzyme-neprilysin (ACE-NEP) inhibitor omapatrilat for a mean of 14.5 months.</a:t>
            </a:r>
            <a:r>
              <a:rPr lang="en-GB" sz="800" baseline="30000" dirty="0">
                <a:latin typeface="Arial" panose="020B0604020202020204" pitchFamily="34" charset="0"/>
                <a:cs typeface="Arial" panose="020B0604020202020204" pitchFamily="34" charset="0"/>
              </a:rPr>
              <a:t> </a:t>
            </a:r>
            <a:r>
              <a:rPr lang="en-GB" sz="800" dirty="0">
                <a:latin typeface="Arial" panose="020B0604020202020204" pitchFamily="34" charset="0"/>
                <a:cs typeface="Arial" panose="020B0604020202020204" pitchFamily="34" charset="0"/>
              </a:rPr>
              <a:t>Angioedema was reported in 24 (0.8%) patients treated with </a:t>
            </a:r>
            <a:r>
              <a:rPr lang="en-GB" sz="800" dirty="0" err="1">
                <a:latin typeface="Arial" panose="020B0604020202020204" pitchFamily="34" charset="0"/>
                <a:cs typeface="Arial" panose="020B0604020202020204" pitchFamily="34" charset="0"/>
              </a:rPr>
              <a:t>omapatrilat</a:t>
            </a:r>
            <a:r>
              <a:rPr lang="en-GB" sz="800" dirty="0">
                <a:latin typeface="Arial" panose="020B0604020202020204" pitchFamily="34" charset="0"/>
                <a:cs typeface="Arial" panose="020B0604020202020204" pitchFamily="34" charset="0"/>
              </a:rPr>
              <a:t> compared with 14 (0.5%) patients treated with enalapril.</a:t>
            </a:r>
            <a:r>
              <a:rPr lang="en-GB"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 </a:t>
            </a:r>
          </a:p>
          <a:p>
            <a:pPr>
              <a:lnSpc>
                <a:spcPct val="110000"/>
              </a:lnSpc>
              <a:spcAft>
                <a:spcPts val="310"/>
              </a:spcAft>
            </a:pPr>
            <a:r>
              <a:rPr lang="en-US" sz="800" dirty="0">
                <a:latin typeface="Arial" panose="020B0604020202020204" pitchFamily="34" charset="0"/>
                <a:cs typeface="Arial" panose="020B0604020202020204" pitchFamily="34" charset="0"/>
              </a:rPr>
              <a:t>The increased risk of angioedema is thought to be due to the inhibitory action of omapatrilat on three enzymes, </a:t>
            </a:r>
            <a:r>
              <a:rPr lang="en-US" sz="800" dirty="0" err="1">
                <a:latin typeface="Arial" panose="020B0604020202020204" pitchFamily="34" charset="0"/>
                <a:cs typeface="Arial" panose="020B0604020202020204" pitchFamily="34" charset="0"/>
              </a:rPr>
              <a:t>neprilysin</a:t>
            </a:r>
            <a:r>
              <a:rPr lang="en-US" sz="800" dirty="0">
                <a:latin typeface="Arial" panose="020B0604020202020204" pitchFamily="34" charset="0"/>
                <a:cs typeface="Arial" panose="020B0604020202020204" pitchFamily="34" charset="0"/>
              </a:rPr>
              <a:t>, ACE and </a:t>
            </a:r>
            <a:r>
              <a:rPr lang="en-US" sz="800" dirty="0" err="1">
                <a:latin typeface="Arial" panose="020B0604020202020204" pitchFamily="34" charset="0"/>
                <a:cs typeface="Arial" panose="020B0604020202020204" pitchFamily="34" charset="0"/>
              </a:rPr>
              <a:t>aminopeptidase</a:t>
            </a:r>
            <a:r>
              <a:rPr lang="en-US" sz="800" dirty="0">
                <a:latin typeface="Arial" panose="020B0604020202020204" pitchFamily="34" charset="0"/>
                <a:cs typeface="Arial" panose="020B0604020202020204" pitchFamily="34" charset="0"/>
              </a:rPr>
              <a:t> (APP). These three enzymes are all involved in the breakdown of bradykinin, a vasoactive peptide responsible for angioedema, and also associated with the development of cough.</a:t>
            </a:r>
            <a:r>
              <a:rPr lang="en-US" sz="800" baseline="30000" dirty="0">
                <a:latin typeface="Arial" panose="020B0604020202020204" pitchFamily="34" charset="0"/>
                <a:cs typeface="Arial" panose="020B0604020202020204" pitchFamily="34" charset="0"/>
              </a:rPr>
              <a:t>3,4</a:t>
            </a:r>
            <a:r>
              <a:rPr lang="en-US" sz="800" dirty="0">
                <a:latin typeface="Arial" panose="020B0604020202020204" pitchFamily="34" charset="0"/>
                <a:cs typeface="Arial" panose="020B0604020202020204" pitchFamily="34" charset="0"/>
              </a:rPr>
              <a:t>   </a:t>
            </a:r>
          </a:p>
          <a:p>
            <a:r>
              <a:rPr lang="en-US" sz="800" dirty="0">
                <a:latin typeface="Arial" panose="020B0604020202020204" pitchFamily="34" charset="0"/>
                <a:cs typeface="Arial" panose="020B0604020202020204" pitchFamily="34" charset="0"/>
              </a:rPr>
              <a:t>LCZ696 is not expected to be associated with a similar increased risk of angioedema because it only inhibits one enzyme (</a:t>
            </a:r>
            <a:r>
              <a:rPr lang="en-US" sz="800" dirty="0" err="1">
                <a:latin typeface="Arial" panose="020B0604020202020204" pitchFamily="34" charset="0"/>
                <a:cs typeface="Arial" panose="020B0604020202020204" pitchFamily="34" charset="0"/>
              </a:rPr>
              <a:t>neprilysin</a:t>
            </a:r>
            <a:r>
              <a:rPr lang="en-US" sz="800" dirty="0">
                <a:latin typeface="Arial" panose="020B0604020202020204" pitchFamily="34" charset="0"/>
                <a:cs typeface="Arial" panose="020B0604020202020204" pitchFamily="34" charset="0"/>
              </a:rPr>
              <a:t>) involved in the metabolism of bradykinin and does not inhibit ACE, APP or </a:t>
            </a:r>
            <a:r>
              <a:rPr lang="en-US" sz="800" dirty="0" err="1">
                <a:latin typeface="Arial" panose="020B0604020202020204" pitchFamily="34" charset="0"/>
                <a:cs typeface="Arial" panose="020B0604020202020204" pitchFamily="34" charset="0"/>
              </a:rPr>
              <a:t>dipeptidyl</a:t>
            </a:r>
            <a:r>
              <a:rPr lang="en-US" sz="800" dirty="0">
                <a:latin typeface="Arial" panose="020B0604020202020204" pitchFamily="34" charset="0"/>
                <a:cs typeface="Arial" panose="020B0604020202020204" pitchFamily="34" charset="0"/>
              </a:rPr>
              <a:t> peptidase-4 (DPP-4).</a:t>
            </a:r>
            <a:r>
              <a:rPr lang="en-US" sz="800" baseline="30000" dirty="0">
                <a:latin typeface="Arial" panose="020B0604020202020204" pitchFamily="34" charset="0"/>
                <a:cs typeface="Arial" panose="020B0604020202020204" pitchFamily="34" charset="0"/>
              </a:rPr>
              <a:t>1,5,6</a:t>
            </a:r>
          </a:p>
          <a:p>
            <a:endParaRPr lang="en-GB" sz="800" b="1" dirty="0">
              <a:solidFill>
                <a:srgbClr val="000000"/>
              </a:solidFill>
              <a:latin typeface="Arial" panose="020B0604020202020204" pitchFamily="34" charset="0"/>
              <a:cs typeface="Arial" panose="020B0604020202020204" pitchFamily="34" charset="0"/>
            </a:endParaRPr>
          </a:p>
          <a:p>
            <a:r>
              <a:rPr lang="en-GB" sz="800" dirty="0">
                <a:solidFill>
                  <a:srgbClr val="000000"/>
                </a:solidFill>
                <a:latin typeface="Arial" panose="020B0604020202020204" pitchFamily="34" charset="0"/>
                <a:cs typeface="Arial" panose="020B0604020202020204" pitchFamily="34" charset="0"/>
              </a:rPr>
              <a:t>In the PARADIGM-HF study, a higher proportion of patients in the LCZ696 group had non-serious angioedema (p=non-significant), but LCZ696 was not associated with an increase in serious angioedema.</a:t>
            </a:r>
            <a:r>
              <a:rPr lang="en-GB" sz="800" baseline="30000" dirty="0">
                <a:solidFill>
                  <a:srgbClr val="000000"/>
                </a:solidFill>
                <a:latin typeface="Arial" panose="020B0604020202020204" pitchFamily="34" charset="0"/>
                <a:cs typeface="Arial" panose="020B0604020202020204" pitchFamily="34" charset="0"/>
              </a:rPr>
              <a:t>7 </a:t>
            </a:r>
            <a:r>
              <a:rPr lang="en-GB" sz="800" dirty="0">
                <a:solidFill>
                  <a:srgbClr val="000000"/>
                </a:solidFill>
                <a:latin typeface="Arial" panose="020B0604020202020204" pitchFamily="34" charset="0"/>
                <a:cs typeface="Arial" panose="020B0604020202020204" pitchFamily="34" charset="0"/>
              </a:rPr>
              <a:t>There was a lower incidence of cough in the LCZ696 group compared with enalapril (p&lt;0.001).</a:t>
            </a:r>
            <a:r>
              <a:rPr lang="en-GB" sz="800" baseline="30000" dirty="0">
                <a:solidFill>
                  <a:srgbClr val="000000"/>
                </a:solidFill>
                <a:latin typeface="Arial" panose="020B0604020202020204" pitchFamily="34" charset="0"/>
                <a:cs typeface="Arial" panose="020B0604020202020204" pitchFamily="34" charset="0"/>
              </a:rPr>
              <a:t>7</a:t>
            </a:r>
          </a:p>
          <a:p>
            <a:endParaRPr lang="en-GB" sz="800" b="1" dirty="0">
              <a:solidFill>
                <a:srgbClr val="000000"/>
              </a:solidFill>
              <a:latin typeface="Arial" panose="020B0604020202020204" pitchFamily="34" charset="0"/>
              <a:cs typeface="Arial" panose="020B0604020202020204" pitchFamily="34" charset="0"/>
            </a:endParaRPr>
          </a:p>
          <a:p>
            <a:r>
              <a:rPr lang="en-GB" sz="800" b="1" dirty="0">
                <a:solidFill>
                  <a:srgbClr val="000000"/>
                </a:solidFill>
                <a:latin typeface="Arial" panose="020B0604020202020204" pitchFamily="34" charset="0"/>
                <a:cs typeface="Arial" panose="020B0604020202020204" pitchFamily="34" charset="0"/>
              </a:rPr>
              <a:t>Abbreviations</a:t>
            </a:r>
          </a:p>
          <a:p>
            <a:r>
              <a:rPr lang="en-GB" sz="800" dirty="0">
                <a:solidFill>
                  <a:srgbClr val="000000"/>
                </a:solidFill>
                <a:latin typeface="Arial" panose="020B0604020202020204" pitchFamily="34" charset="0"/>
                <a:cs typeface="Arial" panose="020B0604020202020204" pitchFamily="34" charset="0"/>
              </a:rPr>
              <a:t>ACE=angiotensin-converting enzyme; APP=</a:t>
            </a:r>
            <a:r>
              <a:rPr lang="en-GB" sz="800" dirty="0" err="1">
                <a:solidFill>
                  <a:srgbClr val="000000"/>
                </a:solidFill>
                <a:latin typeface="Arial" panose="020B0604020202020204" pitchFamily="34" charset="0"/>
                <a:cs typeface="Arial" panose="020B0604020202020204" pitchFamily="34" charset="0"/>
              </a:rPr>
              <a:t>aminopeptidase</a:t>
            </a:r>
            <a:r>
              <a:rPr lang="en-GB" sz="800" dirty="0">
                <a:solidFill>
                  <a:srgbClr val="000000"/>
                </a:solidFill>
                <a:latin typeface="Arial" panose="020B0604020202020204" pitchFamily="34" charset="0"/>
                <a:cs typeface="Arial" panose="020B0604020202020204" pitchFamily="34" charset="0"/>
              </a:rPr>
              <a:t> P; DPP-4=</a:t>
            </a:r>
            <a:r>
              <a:rPr lang="en-GB" sz="800" dirty="0" err="1">
                <a:solidFill>
                  <a:srgbClr val="000000"/>
                </a:solidFill>
                <a:latin typeface="Arial" panose="020B0604020202020204" pitchFamily="34" charset="0"/>
                <a:cs typeface="Arial" panose="020B0604020202020204" pitchFamily="34" charset="0"/>
              </a:rPr>
              <a:t>dipeptidyl</a:t>
            </a:r>
            <a:r>
              <a:rPr lang="en-GB" sz="800" dirty="0">
                <a:solidFill>
                  <a:srgbClr val="000000"/>
                </a:solidFill>
                <a:latin typeface="Arial" panose="020B0604020202020204" pitchFamily="34" charset="0"/>
                <a:cs typeface="Arial" panose="020B0604020202020204" pitchFamily="34" charset="0"/>
              </a:rPr>
              <a:t> peptidase; NEP=</a:t>
            </a:r>
            <a:r>
              <a:rPr lang="en-GB" sz="800" dirty="0" err="1">
                <a:solidFill>
                  <a:srgbClr val="000000"/>
                </a:solidFill>
                <a:latin typeface="Arial" panose="020B0604020202020204" pitchFamily="34" charset="0"/>
                <a:cs typeface="Arial" panose="020B0604020202020204" pitchFamily="34" charset="0"/>
              </a:rPr>
              <a:t>neprilysin</a:t>
            </a:r>
            <a:r>
              <a:rPr lang="en-GB" sz="800" dirty="0">
                <a:solidFill>
                  <a:srgbClr val="000000"/>
                </a:solidFill>
                <a:latin typeface="Arial" panose="020B0604020202020204" pitchFamily="34" charset="0"/>
                <a:cs typeface="Arial" panose="020B0604020202020204" pitchFamily="34" charset="0"/>
              </a:rPr>
              <a:t>; NYHA=</a:t>
            </a:r>
            <a:r>
              <a:rPr lang="en-GB" sz="800" dirty="0">
                <a:latin typeface="Arial" panose="020B0604020202020204" pitchFamily="34" charset="0"/>
                <a:cs typeface="Arial" panose="020B0604020202020204" pitchFamily="34" charset="0"/>
              </a:rPr>
              <a:t>New York Heart Association</a:t>
            </a:r>
            <a:endParaRPr lang="en-GB" sz="800" dirty="0">
              <a:solidFill>
                <a:srgbClr val="000000"/>
              </a:solidFill>
              <a:latin typeface="Arial" panose="020B0604020202020204" pitchFamily="34" charset="0"/>
              <a:cs typeface="Arial" panose="020B0604020202020204" pitchFamily="34" charset="0"/>
            </a:endParaRPr>
          </a:p>
          <a:p>
            <a:endParaRPr lang="en-US" sz="800" dirty="0">
              <a:solidFill>
                <a:srgbClr val="000000"/>
              </a:solidFill>
              <a:latin typeface="Arial" panose="020B0604020202020204" pitchFamily="34" charset="0"/>
              <a:ea typeface="Arial Unicode MS" pitchFamily="34" charset="-128"/>
              <a:cs typeface="Arial" panose="020B0604020202020204" pitchFamily="34" charset="0"/>
            </a:endParaRPr>
          </a:p>
          <a:p>
            <a:r>
              <a:rPr lang="en-US" sz="800" b="1" dirty="0">
                <a:solidFill>
                  <a:srgbClr val="000000"/>
                </a:solidFill>
                <a:latin typeface="Arial" panose="020B0604020202020204" pitchFamily="34" charset="0"/>
                <a:ea typeface="Arial Unicode MS" pitchFamily="34" charset="-128"/>
                <a:cs typeface="Arial" panose="020B0604020202020204" pitchFamily="34" charset="0"/>
              </a:rPr>
              <a:t>References</a:t>
            </a:r>
          </a:p>
          <a:p>
            <a:pPr marL="227401" indent="-227401">
              <a:buFont typeface="+mj-lt"/>
              <a:buAutoNum type="arabicPeriod"/>
            </a:pPr>
            <a:r>
              <a:rPr lang="en-GB" sz="800" dirty="0">
                <a:solidFill>
                  <a:srgbClr val="000000"/>
                </a:solidFill>
                <a:latin typeface="Arial" panose="020B0604020202020204" pitchFamily="34" charset="0"/>
                <a:cs typeface="Arial" panose="020B0604020202020204" pitchFamily="34" charset="0"/>
              </a:rPr>
              <a:t>McMurray et al. </a:t>
            </a:r>
            <a:r>
              <a:rPr lang="en-GB" sz="800" dirty="0" err="1">
                <a:solidFill>
                  <a:srgbClr val="000000"/>
                </a:solidFill>
                <a:latin typeface="Arial" panose="020B0604020202020204" pitchFamily="34" charset="0"/>
                <a:cs typeface="Arial" panose="020B0604020202020204" pitchFamily="34" charset="0"/>
              </a:rPr>
              <a:t>Eur</a:t>
            </a:r>
            <a:r>
              <a:rPr lang="en-GB" sz="800" dirty="0">
                <a:solidFill>
                  <a:srgbClr val="000000"/>
                </a:solidFill>
                <a:latin typeface="Arial" panose="020B0604020202020204" pitchFamily="34" charset="0"/>
                <a:cs typeface="Arial" panose="020B0604020202020204" pitchFamily="34" charset="0"/>
              </a:rPr>
              <a:t> J Heart Fail 2014;16:817–25</a:t>
            </a:r>
          </a:p>
          <a:p>
            <a:pPr marL="227401" indent="-227401">
              <a:buFont typeface="+mj-lt"/>
              <a:buAutoNum type="arabicPeriod"/>
            </a:pPr>
            <a:r>
              <a:rPr lang="en-GB" sz="800" dirty="0">
                <a:latin typeface="Arial" panose="020B0604020202020204" pitchFamily="34" charset="0"/>
                <a:cs typeface="Arial" panose="020B0604020202020204" pitchFamily="34" charset="0"/>
              </a:rPr>
              <a:t>Packer et al. Circulation 2002;106:920–6 </a:t>
            </a:r>
          </a:p>
          <a:p>
            <a:pPr marL="227401" indent="-227401">
              <a:buFont typeface="+mj-lt"/>
              <a:buAutoNum type="arabicPeriod"/>
            </a:pPr>
            <a:r>
              <a:rPr lang="en-GB" sz="800" dirty="0">
                <a:solidFill>
                  <a:srgbClr val="000000"/>
                </a:solidFill>
                <a:latin typeface="Arial" panose="020B0604020202020204" pitchFamily="34" charset="0"/>
                <a:cs typeface="Arial" panose="020B0604020202020204" pitchFamily="34" charset="0"/>
              </a:rPr>
              <a:t>Fryer et al. Br J </a:t>
            </a:r>
            <a:r>
              <a:rPr lang="en-GB" sz="800" dirty="0" err="1">
                <a:solidFill>
                  <a:srgbClr val="000000"/>
                </a:solidFill>
                <a:latin typeface="Arial" panose="020B0604020202020204" pitchFamily="34" charset="0"/>
                <a:cs typeface="Arial" panose="020B0604020202020204" pitchFamily="34" charset="0"/>
              </a:rPr>
              <a:t>Pharmacol</a:t>
            </a:r>
            <a:r>
              <a:rPr lang="en-GB" sz="800" dirty="0">
                <a:solidFill>
                  <a:srgbClr val="000000"/>
                </a:solidFill>
                <a:latin typeface="Arial" panose="020B0604020202020204" pitchFamily="34" charset="0"/>
                <a:cs typeface="Arial" panose="020B0604020202020204" pitchFamily="34" charset="0"/>
              </a:rPr>
              <a:t> 2008;153:947–55</a:t>
            </a:r>
          </a:p>
          <a:p>
            <a:pPr marL="227401" indent="-227401">
              <a:buFont typeface="+mj-lt"/>
              <a:buAutoNum type="arabicPeriod"/>
            </a:pPr>
            <a:r>
              <a:rPr lang="en-GB" sz="800" dirty="0" err="1">
                <a:solidFill>
                  <a:srgbClr val="000000"/>
                </a:solidFill>
                <a:latin typeface="Arial" panose="020B0604020202020204" pitchFamily="34" charset="0"/>
                <a:cs typeface="Arial" panose="020B0604020202020204" pitchFamily="34" charset="0"/>
              </a:rPr>
              <a:t>Semple</a:t>
            </a:r>
            <a:r>
              <a:rPr lang="en-GB" sz="800" dirty="0">
                <a:solidFill>
                  <a:srgbClr val="000000"/>
                </a:solidFill>
                <a:latin typeface="Arial" panose="020B0604020202020204" pitchFamily="34" charset="0"/>
                <a:cs typeface="Arial" panose="020B0604020202020204" pitchFamily="34" charset="0"/>
              </a:rPr>
              <a:t>. J </a:t>
            </a:r>
            <a:r>
              <a:rPr lang="en-GB" sz="800" dirty="0" err="1">
                <a:solidFill>
                  <a:srgbClr val="000000"/>
                </a:solidFill>
                <a:latin typeface="Arial" panose="020B0604020202020204" pitchFamily="34" charset="0"/>
                <a:cs typeface="Arial" panose="020B0604020202020204" pitchFamily="34" charset="0"/>
              </a:rPr>
              <a:t>Hypertens</a:t>
            </a:r>
            <a:r>
              <a:rPr lang="en-GB" sz="800" dirty="0">
                <a:solidFill>
                  <a:srgbClr val="000000"/>
                </a:solidFill>
                <a:latin typeface="Arial" panose="020B0604020202020204" pitchFamily="34" charset="0"/>
                <a:cs typeface="Arial" panose="020B0604020202020204" pitchFamily="34" charset="0"/>
              </a:rPr>
              <a:t> </a:t>
            </a:r>
            <a:r>
              <a:rPr lang="en-GB" sz="800" dirty="0" err="1">
                <a:solidFill>
                  <a:srgbClr val="000000"/>
                </a:solidFill>
                <a:latin typeface="Arial" panose="020B0604020202020204" pitchFamily="34" charset="0"/>
                <a:cs typeface="Arial" panose="020B0604020202020204" pitchFamily="34" charset="0"/>
              </a:rPr>
              <a:t>Suppl</a:t>
            </a:r>
            <a:r>
              <a:rPr lang="en-GB" sz="800" dirty="0">
                <a:solidFill>
                  <a:srgbClr val="000000"/>
                </a:solidFill>
                <a:latin typeface="Arial" panose="020B0604020202020204" pitchFamily="34" charset="0"/>
                <a:cs typeface="Arial" panose="020B0604020202020204" pitchFamily="34" charset="0"/>
              </a:rPr>
              <a:t> 1995;13:S17–21</a:t>
            </a:r>
          </a:p>
          <a:p>
            <a:pPr marL="227401" indent="-227401">
              <a:buFont typeface="+mj-lt"/>
              <a:buAutoNum type="arabicPeriod"/>
            </a:pPr>
            <a:r>
              <a:rPr lang="en-GB" sz="800" dirty="0" err="1">
                <a:solidFill>
                  <a:srgbClr val="000000"/>
                </a:solidFill>
                <a:latin typeface="Arial" panose="020B0604020202020204" pitchFamily="34" charset="0"/>
                <a:cs typeface="Arial" panose="020B0604020202020204" pitchFamily="34" charset="0"/>
              </a:rPr>
              <a:t>Gu</a:t>
            </a:r>
            <a:r>
              <a:rPr lang="en-GB" sz="800" dirty="0">
                <a:solidFill>
                  <a:srgbClr val="000000"/>
                </a:solidFill>
                <a:latin typeface="Arial" panose="020B0604020202020204" pitchFamily="34" charset="0"/>
                <a:cs typeface="Arial" panose="020B0604020202020204" pitchFamily="34" charset="0"/>
              </a:rPr>
              <a:t> et al. J </a:t>
            </a:r>
            <a:r>
              <a:rPr lang="en-GB" sz="800" dirty="0" err="1">
                <a:solidFill>
                  <a:srgbClr val="000000"/>
                </a:solidFill>
                <a:latin typeface="Arial" panose="020B0604020202020204" pitchFamily="34" charset="0"/>
                <a:cs typeface="Arial" panose="020B0604020202020204" pitchFamily="34" charset="0"/>
              </a:rPr>
              <a:t>Clin</a:t>
            </a:r>
            <a:r>
              <a:rPr lang="en-GB" sz="800" dirty="0">
                <a:solidFill>
                  <a:srgbClr val="000000"/>
                </a:solidFill>
                <a:latin typeface="Arial" panose="020B0604020202020204" pitchFamily="34" charset="0"/>
                <a:cs typeface="Arial" panose="020B0604020202020204" pitchFamily="34" charset="0"/>
              </a:rPr>
              <a:t> </a:t>
            </a:r>
            <a:r>
              <a:rPr lang="en-GB" sz="800" dirty="0" err="1">
                <a:solidFill>
                  <a:srgbClr val="000000"/>
                </a:solidFill>
                <a:latin typeface="Arial" panose="020B0604020202020204" pitchFamily="34" charset="0"/>
                <a:cs typeface="Arial" panose="020B0604020202020204" pitchFamily="34" charset="0"/>
              </a:rPr>
              <a:t>Pharmacol</a:t>
            </a:r>
            <a:r>
              <a:rPr lang="en-GB" sz="800" dirty="0">
                <a:solidFill>
                  <a:srgbClr val="000000"/>
                </a:solidFill>
                <a:latin typeface="Arial" panose="020B0604020202020204" pitchFamily="34" charset="0"/>
                <a:cs typeface="Arial" panose="020B0604020202020204" pitchFamily="34" charset="0"/>
              </a:rPr>
              <a:t> 2010;50:401–14</a:t>
            </a:r>
          </a:p>
          <a:p>
            <a:pPr marL="227401" indent="-227401">
              <a:buFont typeface="+mj-lt"/>
              <a:buAutoNum type="arabicPeriod"/>
            </a:pPr>
            <a:r>
              <a:rPr lang="en-GB" sz="800" dirty="0">
                <a:solidFill>
                  <a:srgbClr val="000000"/>
                </a:solidFill>
                <a:latin typeface="Arial" panose="020B0604020202020204" pitchFamily="34" charset="0"/>
                <a:cs typeface="Arial" panose="020B0604020202020204" pitchFamily="34" charset="0"/>
              </a:rPr>
              <a:t>McMurray et al. </a:t>
            </a:r>
            <a:r>
              <a:rPr lang="en-GB" sz="800" dirty="0" err="1">
                <a:solidFill>
                  <a:srgbClr val="000000"/>
                </a:solidFill>
                <a:latin typeface="Arial" panose="020B0604020202020204" pitchFamily="34" charset="0"/>
                <a:cs typeface="Arial" panose="020B0604020202020204" pitchFamily="34" charset="0"/>
              </a:rPr>
              <a:t>Eur</a:t>
            </a:r>
            <a:r>
              <a:rPr lang="en-GB" sz="800" dirty="0">
                <a:solidFill>
                  <a:srgbClr val="000000"/>
                </a:solidFill>
                <a:latin typeface="Arial" panose="020B0604020202020204" pitchFamily="34" charset="0"/>
                <a:cs typeface="Arial" panose="020B0604020202020204" pitchFamily="34" charset="0"/>
              </a:rPr>
              <a:t> J Heart Fail 2013;15:1062–73</a:t>
            </a:r>
          </a:p>
          <a:p>
            <a:pPr marL="227401" indent="-227401">
              <a:buFont typeface="+mj-lt"/>
              <a:buAutoNum type="arabicPeriod"/>
            </a:pPr>
            <a:r>
              <a:rPr lang="da-DK" sz="800" dirty="0">
                <a:solidFill>
                  <a:srgbClr val="000000"/>
                </a:solidFill>
                <a:latin typeface="Arial" panose="020B0604020202020204" pitchFamily="34" charset="0"/>
                <a:cs typeface="Arial" panose="020B0604020202020204" pitchFamily="34" charset="0"/>
              </a:rPr>
              <a:t>McMurray et al. N Engl J Med 2014;371:993–1004</a:t>
            </a:r>
            <a:endParaRPr lang="en-GB" sz="800" dirty="0">
              <a:solidFill>
                <a:srgbClr val="000000"/>
              </a:solidFill>
              <a:latin typeface="Arial" panose="020B0604020202020204" pitchFamily="34" charset="0"/>
              <a:cs typeface="Arial" panose="020B0604020202020204" pitchFamily="34" charset="0"/>
            </a:endParaRPr>
          </a:p>
          <a:p>
            <a:endParaRPr lang="en-GB" sz="8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5249154-3AE5-4797-95A7-9464B55B52AE}" type="slidenum">
              <a:rPr lang="en-US" smtClean="0"/>
              <a:t>23</a:t>
            </a:fld>
            <a:endParaRPr lang="en-US" dirty="0"/>
          </a:p>
        </p:txBody>
      </p:sp>
    </p:spTree>
    <p:extLst>
      <p:ext uri="{BB962C8B-B14F-4D97-AF65-F5344CB8AC3E}">
        <p14:creationId xmlns:p14="http://schemas.microsoft.com/office/powerpoint/2010/main" val="412295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61D1297C-178F-4229-A215-5AC59887FB67}" type="datetimeFigureOut">
              <a:rPr lang="cs-CZ" smtClean="0"/>
              <a:t>30.11.2017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42007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1D1297C-178F-4229-A215-5AC59887FB67}" type="datetimeFigureOut">
              <a:rPr lang="cs-CZ" smtClean="0"/>
              <a:t>30.11.2017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340582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1D1297C-178F-4229-A215-5AC59887FB67}" type="datetimeFigureOut">
              <a:rPr lang="cs-CZ" smtClean="0"/>
              <a:t>30.11.2017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137543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1447800" y="990600"/>
            <a:ext cx="7467600" cy="685800"/>
          </a:xfrm>
        </p:spPr>
        <p:txBody>
          <a:bodyPr/>
          <a:lstStyle/>
          <a:p>
            <a:r>
              <a:rPr lang="cs-CZ"/>
              <a:t>Kliknutím lze upravit styl.</a:t>
            </a:r>
          </a:p>
        </p:txBody>
      </p:sp>
      <p:sp>
        <p:nvSpPr>
          <p:cNvPr id="3" name="Zástupný symbol pro objekt SmartArt 2"/>
          <p:cNvSpPr>
            <a:spLocks noGrp="1"/>
          </p:cNvSpPr>
          <p:nvPr>
            <p:ph type="dgm" idx="1"/>
          </p:nvPr>
        </p:nvSpPr>
        <p:spPr>
          <a:xfrm>
            <a:off x="1447800" y="2438400"/>
            <a:ext cx="7467600" cy="3276600"/>
          </a:xfrm>
        </p:spPr>
        <p:txBody>
          <a:bodyPr/>
          <a:lstStyle/>
          <a:p>
            <a:pPr lvl="0"/>
            <a:endParaRPr lang="cs-CZ" noProof="0"/>
          </a:p>
        </p:txBody>
      </p:sp>
    </p:spTree>
    <p:extLst>
      <p:ext uri="{BB962C8B-B14F-4D97-AF65-F5344CB8AC3E}">
        <p14:creationId xmlns:p14="http://schemas.microsoft.com/office/powerpoint/2010/main" val="377758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3_Title Only">
    <p:spTree>
      <p:nvGrpSpPr>
        <p:cNvPr id="1" name=""/>
        <p:cNvGrpSpPr/>
        <p:nvPr/>
      </p:nvGrpSpPr>
      <p:grpSpPr>
        <a:xfrm>
          <a:off x="0" y="0"/>
          <a:ext cx="0" cy="0"/>
          <a:chOff x="0" y="0"/>
          <a:chExt cx="0" cy="0"/>
        </a:xfrm>
      </p:grpSpPr>
      <p:sp>
        <p:nvSpPr>
          <p:cNvPr id="9" name="Oval 8"/>
          <p:cNvSpPr/>
          <p:nvPr userDrawn="1"/>
        </p:nvSpPr>
        <p:spPr>
          <a:xfrm>
            <a:off x="185327" y="6389102"/>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ts val="1200"/>
              </a:lnSpc>
            </a:pPr>
            <a:endParaRPr lang="en-GB" sz="1200" b="0" i="1" dirty="0">
              <a:solidFill>
                <a:schemeClr val="accent4"/>
              </a:solidFill>
              <a:latin typeface="Times New Roman" pitchFamily="18" charset="0"/>
              <a:cs typeface="Times New Roman" pitchFamily="18" charset="0"/>
            </a:endParaRPr>
          </a:p>
        </p:txBody>
      </p:sp>
      <p:sp>
        <p:nvSpPr>
          <p:cNvPr id="10" name="TextBox 9"/>
          <p:cNvSpPr txBox="1"/>
          <p:nvPr userDrawn="1"/>
        </p:nvSpPr>
        <p:spPr>
          <a:xfrm>
            <a:off x="235552" y="6456158"/>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1000">
                <a:solidFill>
                  <a:schemeClr val="accent3">
                    <a:lumMod val="65000"/>
                  </a:schemeClr>
                </a:solidFill>
              </a:rPr>
              <a:pPr algn="ctr" fontAlgn="base">
                <a:lnSpc>
                  <a:spcPts val="1200"/>
                </a:lnSpc>
                <a:spcBef>
                  <a:spcPct val="0"/>
                </a:spcBef>
                <a:spcAft>
                  <a:spcPct val="0"/>
                </a:spcAft>
              </a:pPr>
              <a:t>‹#›</a:t>
            </a:fld>
            <a:endParaRPr lang="en-GB" sz="1000" dirty="0">
              <a:solidFill>
                <a:schemeClr val="accent3">
                  <a:lumMod val="65000"/>
                </a:schemeClr>
              </a:solidFill>
            </a:endParaRPr>
          </a:p>
        </p:txBody>
      </p:sp>
      <p:sp>
        <p:nvSpPr>
          <p:cNvPr id="3" name="Title 2"/>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hasCustomPrompt="1"/>
          </p:nvPr>
        </p:nvSpPr>
        <p:spPr>
          <a:xfrm>
            <a:off x="599054" y="6301022"/>
            <a:ext cx="3363472" cy="393700"/>
          </a:xfrm>
        </p:spPr>
        <p:txBody>
          <a:bodyPr anchor="b"/>
          <a:lstStyle>
            <a:lvl1pPr marL="0" indent="0">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437" indent="0">
              <a:spcAft>
                <a:spcPts val="0"/>
              </a:spcAft>
              <a:buNone/>
              <a:defRPr sz="800">
                <a:solidFill>
                  <a:srgbClr val="8B8D90"/>
                </a:solidFill>
              </a:defRPr>
            </a:lvl4pPr>
            <a:lvl5pPr marL="754062" indent="0">
              <a:spcAft>
                <a:spcPts val="0"/>
              </a:spcAft>
              <a:buNone/>
              <a:defRPr sz="800">
                <a:solidFill>
                  <a:srgbClr val="8B8D90"/>
                </a:solidFill>
              </a:defRPr>
            </a:lvl5pPr>
          </a:lstStyle>
          <a:p>
            <a:pPr lvl="0"/>
            <a:r>
              <a:rPr lang="en-US" dirty="0"/>
              <a:t>Footnotes</a:t>
            </a:r>
            <a:endParaRPr lang="en-GB" dirty="0"/>
          </a:p>
        </p:txBody>
      </p:sp>
      <p:sp>
        <p:nvSpPr>
          <p:cNvPr id="7" name="Text Placeholder 7"/>
          <p:cNvSpPr>
            <a:spLocks noGrp="1"/>
          </p:cNvSpPr>
          <p:nvPr>
            <p:ph type="body" sz="quarter" idx="12" hasCustomPrompt="1"/>
          </p:nvPr>
        </p:nvSpPr>
        <p:spPr>
          <a:xfrm>
            <a:off x="4088253" y="6301022"/>
            <a:ext cx="3363472" cy="393700"/>
          </a:xfrm>
        </p:spPr>
        <p:txBody>
          <a:bodyPr anchor="b"/>
          <a:lstStyle>
            <a:lvl1pPr marL="0" indent="0" algn="r">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437" indent="0">
              <a:spcAft>
                <a:spcPts val="0"/>
              </a:spcAft>
              <a:buNone/>
              <a:defRPr sz="800">
                <a:solidFill>
                  <a:srgbClr val="8B8D90"/>
                </a:solidFill>
              </a:defRPr>
            </a:lvl4pPr>
            <a:lvl5pPr marL="754062" indent="0">
              <a:spcAft>
                <a:spcPts val="0"/>
              </a:spcAft>
              <a:buNone/>
              <a:defRPr sz="800">
                <a:solidFill>
                  <a:srgbClr val="8B8D90"/>
                </a:solidFill>
              </a:defRPr>
            </a:lvl5pPr>
          </a:lstStyle>
          <a:p>
            <a:pPr lvl="0"/>
            <a:r>
              <a:rPr lang="en-US" dirty="0"/>
              <a:t>References</a:t>
            </a:r>
            <a:endParaRPr lang="en-GB" dirty="0"/>
          </a:p>
        </p:txBody>
      </p:sp>
    </p:spTree>
    <p:extLst>
      <p:ext uri="{BB962C8B-B14F-4D97-AF65-F5344CB8AC3E}">
        <p14:creationId xmlns:p14="http://schemas.microsoft.com/office/powerpoint/2010/main" val="14812347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0_Title Only">
    <p:spTree>
      <p:nvGrpSpPr>
        <p:cNvPr id="1" name=""/>
        <p:cNvGrpSpPr/>
        <p:nvPr/>
      </p:nvGrpSpPr>
      <p:grpSpPr>
        <a:xfrm>
          <a:off x="0" y="0"/>
          <a:ext cx="0" cy="0"/>
          <a:chOff x="0" y="0"/>
          <a:chExt cx="0" cy="0"/>
        </a:xfrm>
      </p:grpSpPr>
      <p:sp>
        <p:nvSpPr>
          <p:cNvPr id="9" name="Oval 8"/>
          <p:cNvSpPr/>
          <p:nvPr userDrawn="1"/>
        </p:nvSpPr>
        <p:spPr>
          <a:xfrm>
            <a:off x="185327" y="6389102"/>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ts val="1200"/>
              </a:lnSpc>
            </a:pPr>
            <a:endParaRPr lang="en-GB" sz="1200" b="0" i="1" dirty="0">
              <a:solidFill>
                <a:schemeClr val="accent4"/>
              </a:solidFill>
              <a:latin typeface="Times New Roman" pitchFamily="18" charset="0"/>
              <a:cs typeface="Times New Roman" pitchFamily="18" charset="0"/>
            </a:endParaRPr>
          </a:p>
        </p:txBody>
      </p:sp>
      <p:sp>
        <p:nvSpPr>
          <p:cNvPr id="10" name="TextBox 9"/>
          <p:cNvSpPr txBox="1"/>
          <p:nvPr userDrawn="1"/>
        </p:nvSpPr>
        <p:spPr>
          <a:xfrm>
            <a:off x="235552" y="6456158"/>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1000">
                <a:solidFill>
                  <a:schemeClr val="accent3">
                    <a:lumMod val="65000"/>
                  </a:schemeClr>
                </a:solidFill>
              </a:rPr>
              <a:pPr algn="ctr" fontAlgn="base">
                <a:lnSpc>
                  <a:spcPts val="1200"/>
                </a:lnSpc>
                <a:spcBef>
                  <a:spcPct val="0"/>
                </a:spcBef>
                <a:spcAft>
                  <a:spcPct val="0"/>
                </a:spcAft>
              </a:pPr>
              <a:t>‹#›</a:t>
            </a:fld>
            <a:endParaRPr lang="en-GB" sz="1000" dirty="0">
              <a:solidFill>
                <a:schemeClr val="accent3">
                  <a:lumMod val="65000"/>
                </a:schemeClr>
              </a:solidFill>
            </a:endParaRPr>
          </a:p>
        </p:txBody>
      </p:sp>
      <p:sp>
        <p:nvSpPr>
          <p:cNvPr id="3" name="Title 2"/>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hasCustomPrompt="1"/>
          </p:nvPr>
        </p:nvSpPr>
        <p:spPr>
          <a:xfrm>
            <a:off x="599054" y="6301022"/>
            <a:ext cx="3363472" cy="393700"/>
          </a:xfrm>
        </p:spPr>
        <p:txBody>
          <a:bodyPr anchor="b"/>
          <a:lstStyle>
            <a:lvl1pPr marL="0" indent="0">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437" indent="0">
              <a:spcAft>
                <a:spcPts val="0"/>
              </a:spcAft>
              <a:buNone/>
              <a:defRPr sz="800">
                <a:solidFill>
                  <a:srgbClr val="8B8D90"/>
                </a:solidFill>
              </a:defRPr>
            </a:lvl4pPr>
            <a:lvl5pPr marL="754062" indent="0">
              <a:spcAft>
                <a:spcPts val="0"/>
              </a:spcAft>
              <a:buNone/>
              <a:defRPr sz="800">
                <a:solidFill>
                  <a:srgbClr val="8B8D90"/>
                </a:solidFill>
              </a:defRPr>
            </a:lvl5pPr>
          </a:lstStyle>
          <a:p>
            <a:pPr lvl="0"/>
            <a:r>
              <a:rPr lang="en-US" dirty="0"/>
              <a:t>Footnotes</a:t>
            </a:r>
            <a:endParaRPr lang="en-GB" dirty="0"/>
          </a:p>
        </p:txBody>
      </p:sp>
      <p:sp>
        <p:nvSpPr>
          <p:cNvPr id="7" name="Text Placeholder 7"/>
          <p:cNvSpPr>
            <a:spLocks noGrp="1"/>
          </p:cNvSpPr>
          <p:nvPr>
            <p:ph type="body" sz="quarter" idx="12" hasCustomPrompt="1"/>
          </p:nvPr>
        </p:nvSpPr>
        <p:spPr>
          <a:xfrm>
            <a:off x="4088253" y="6301022"/>
            <a:ext cx="3363472" cy="393700"/>
          </a:xfrm>
        </p:spPr>
        <p:txBody>
          <a:bodyPr anchor="b"/>
          <a:lstStyle>
            <a:lvl1pPr marL="0" indent="0" algn="r">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437" indent="0">
              <a:spcAft>
                <a:spcPts val="0"/>
              </a:spcAft>
              <a:buNone/>
              <a:defRPr sz="800">
                <a:solidFill>
                  <a:srgbClr val="8B8D90"/>
                </a:solidFill>
              </a:defRPr>
            </a:lvl4pPr>
            <a:lvl5pPr marL="754062" indent="0">
              <a:spcAft>
                <a:spcPts val="0"/>
              </a:spcAft>
              <a:buNone/>
              <a:defRPr sz="800">
                <a:solidFill>
                  <a:srgbClr val="8B8D90"/>
                </a:solidFill>
              </a:defRPr>
            </a:lvl5pPr>
          </a:lstStyle>
          <a:p>
            <a:pPr lvl="0"/>
            <a:r>
              <a:rPr lang="en-US" dirty="0"/>
              <a:t>References</a:t>
            </a:r>
            <a:endParaRPr lang="en-GB" dirty="0"/>
          </a:p>
        </p:txBody>
      </p:sp>
    </p:spTree>
    <p:extLst>
      <p:ext uri="{BB962C8B-B14F-4D97-AF65-F5344CB8AC3E}">
        <p14:creationId xmlns:p14="http://schemas.microsoft.com/office/powerpoint/2010/main" val="14812347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3_Title Only">
    <p:spTree>
      <p:nvGrpSpPr>
        <p:cNvPr id="1" name=""/>
        <p:cNvGrpSpPr/>
        <p:nvPr/>
      </p:nvGrpSpPr>
      <p:grpSpPr>
        <a:xfrm>
          <a:off x="0" y="0"/>
          <a:ext cx="0" cy="0"/>
          <a:chOff x="0" y="0"/>
          <a:chExt cx="0" cy="0"/>
        </a:xfrm>
      </p:grpSpPr>
      <p:sp>
        <p:nvSpPr>
          <p:cNvPr id="9" name="Oval 8"/>
          <p:cNvSpPr/>
          <p:nvPr userDrawn="1"/>
        </p:nvSpPr>
        <p:spPr>
          <a:xfrm>
            <a:off x="185327" y="6389102"/>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ts val="1200"/>
              </a:lnSpc>
            </a:pPr>
            <a:endParaRPr lang="en-GB" sz="1200" b="0" i="1" dirty="0">
              <a:solidFill>
                <a:schemeClr val="accent4"/>
              </a:solidFill>
              <a:latin typeface="Times New Roman" pitchFamily="18" charset="0"/>
              <a:cs typeface="Times New Roman" pitchFamily="18" charset="0"/>
            </a:endParaRPr>
          </a:p>
        </p:txBody>
      </p:sp>
      <p:sp>
        <p:nvSpPr>
          <p:cNvPr id="10" name="TextBox 9"/>
          <p:cNvSpPr txBox="1"/>
          <p:nvPr userDrawn="1"/>
        </p:nvSpPr>
        <p:spPr>
          <a:xfrm>
            <a:off x="235552" y="6456158"/>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1000">
                <a:solidFill>
                  <a:schemeClr val="accent3">
                    <a:lumMod val="65000"/>
                  </a:schemeClr>
                </a:solidFill>
              </a:rPr>
              <a:pPr algn="ctr" fontAlgn="base">
                <a:lnSpc>
                  <a:spcPts val="1200"/>
                </a:lnSpc>
                <a:spcBef>
                  <a:spcPct val="0"/>
                </a:spcBef>
                <a:spcAft>
                  <a:spcPct val="0"/>
                </a:spcAft>
              </a:pPr>
              <a:t>‹#›</a:t>
            </a:fld>
            <a:endParaRPr lang="en-GB" sz="1000" dirty="0">
              <a:solidFill>
                <a:schemeClr val="accent3">
                  <a:lumMod val="65000"/>
                </a:schemeClr>
              </a:solidFill>
            </a:endParaRPr>
          </a:p>
        </p:txBody>
      </p:sp>
      <p:sp>
        <p:nvSpPr>
          <p:cNvPr id="3" name="Title 2"/>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hasCustomPrompt="1"/>
          </p:nvPr>
        </p:nvSpPr>
        <p:spPr>
          <a:xfrm>
            <a:off x="599054" y="6301022"/>
            <a:ext cx="3363472" cy="393700"/>
          </a:xfrm>
        </p:spPr>
        <p:txBody>
          <a:bodyPr anchor="b"/>
          <a:lstStyle>
            <a:lvl1pPr marL="0" indent="0">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437" indent="0">
              <a:spcAft>
                <a:spcPts val="0"/>
              </a:spcAft>
              <a:buNone/>
              <a:defRPr sz="800">
                <a:solidFill>
                  <a:srgbClr val="8B8D90"/>
                </a:solidFill>
              </a:defRPr>
            </a:lvl4pPr>
            <a:lvl5pPr marL="754062" indent="0">
              <a:spcAft>
                <a:spcPts val="0"/>
              </a:spcAft>
              <a:buNone/>
              <a:defRPr sz="800">
                <a:solidFill>
                  <a:srgbClr val="8B8D90"/>
                </a:solidFill>
              </a:defRPr>
            </a:lvl5pPr>
          </a:lstStyle>
          <a:p>
            <a:pPr lvl="0"/>
            <a:r>
              <a:rPr lang="en-US" dirty="0"/>
              <a:t>Footnotes</a:t>
            </a:r>
            <a:endParaRPr lang="en-GB" dirty="0"/>
          </a:p>
        </p:txBody>
      </p:sp>
      <p:sp>
        <p:nvSpPr>
          <p:cNvPr id="7" name="Text Placeholder 7"/>
          <p:cNvSpPr>
            <a:spLocks noGrp="1"/>
          </p:cNvSpPr>
          <p:nvPr>
            <p:ph type="body" sz="quarter" idx="12" hasCustomPrompt="1"/>
          </p:nvPr>
        </p:nvSpPr>
        <p:spPr>
          <a:xfrm>
            <a:off x="4088253" y="6301022"/>
            <a:ext cx="3363472" cy="393700"/>
          </a:xfrm>
        </p:spPr>
        <p:txBody>
          <a:bodyPr anchor="b"/>
          <a:lstStyle>
            <a:lvl1pPr marL="0" indent="0" algn="r">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437" indent="0">
              <a:spcAft>
                <a:spcPts val="0"/>
              </a:spcAft>
              <a:buNone/>
              <a:defRPr sz="800">
                <a:solidFill>
                  <a:srgbClr val="8B8D90"/>
                </a:solidFill>
              </a:defRPr>
            </a:lvl4pPr>
            <a:lvl5pPr marL="754062" indent="0">
              <a:spcAft>
                <a:spcPts val="0"/>
              </a:spcAft>
              <a:buNone/>
              <a:defRPr sz="800">
                <a:solidFill>
                  <a:srgbClr val="8B8D90"/>
                </a:solidFill>
              </a:defRPr>
            </a:lvl5pPr>
          </a:lstStyle>
          <a:p>
            <a:pPr lvl="0"/>
            <a:r>
              <a:rPr lang="en-US" dirty="0"/>
              <a:t>References</a:t>
            </a:r>
            <a:endParaRPr lang="en-GB" dirty="0"/>
          </a:p>
        </p:txBody>
      </p:sp>
    </p:spTree>
    <p:extLst>
      <p:ext uri="{BB962C8B-B14F-4D97-AF65-F5344CB8AC3E}">
        <p14:creationId xmlns:p14="http://schemas.microsoft.com/office/powerpoint/2010/main" val="14812347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0_Title Only">
    <p:spTree>
      <p:nvGrpSpPr>
        <p:cNvPr id="1" name=""/>
        <p:cNvGrpSpPr/>
        <p:nvPr/>
      </p:nvGrpSpPr>
      <p:grpSpPr>
        <a:xfrm>
          <a:off x="0" y="0"/>
          <a:ext cx="0" cy="0"/>
          <a:chOff x="0" y="0"/>
          <a:chExt cx="0" cy="0"/>
        </a:xfrm>
      </p:grpSpPr>
      <p:sp>
        <p:nvSpPr>
          <p:cNvPr id="9" name="Oval 8"/>
          <p:cNvSpPr/>
          <p:nvPr userDrawn="1"/>
        </p:nvSpPr>
        <p:spPr>
          <a:xfrm>
            <a:off x="185327" y="6389102"/>
            <a:ext cx="288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ts val="1200"/>
              </a:lnSpc>
            </a:pPr>
            <a:endParaRPr lang="en-GB" sz="1200" b="0" i="1" dirty="0">
              <a:solidFill>
                <a:schemeClr val="accent4"/>
              </a:solidFill>
              <a:latin typeface="Times New Roman" pitchFamily="18" charset="0"/>
              <a:cs typeface="Times New Roman" pitchFamily="18" charset="0"/>
            </a:endParaRPr>
          </a:p>
        </p:txBody>
      </p:sp>
      <p:sp>
        <p:nvSpPr>
          <p:cNvPr id="10" name="TextBox 9"/>
          <p:cNvSpPr txBox="1"/>
          <p:nvPr userDrawn="1"/>
        </p:nvSpPr>
        <p:spPr>
          <a:xfrm>
            <a:off x="235552" y="6456158"/>
            <a:ext cx="187551"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1000">
                <a:solidFill>
                  <a:schemeClr val="accent3">
                    <a:lumMod val="65000"/>
                  </a:schemeClr>
                </a:solidFill>
              </a:rPr>
              <a:pPr algn="ctr" fontAlgn="base">
                <a:lnSpc>
                  <a:spcPts val="1200"/>
                </a:lnSpc>
                <a:spcBef>
                  <a:spcPct val="0"/>
                </a:spcBef>
                <a:spcAft>
                  <a:spcPct val="0"/>
                </a:spcAft>
              </a:pPr>
              <a:t>‹#›</a:t>
            </a:fld>
            <a:endParaRPr lang="en-GB" sz="1000" dirty="0">
              <a:solidFill>
                <a:schemeClr val="accent3">
                  <a:lumMod val="65000"/>
                </a:schemeClr>
              </a:solidFill>
            </a:endParaRPr>
          </a:p>
        </p:txBody>
      </p:sp>
      <p:sp>
        <p:nvSpPr>
          <p:cNvPr id="3" name="Title 2"/>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hasCustomPrompt="1"/>
          </p:nvPr>
        </p:nvSpPr>
        <p:spPr>
          <a:xfrm>
            <a:off x="599054" y="6301022"/>
            <a:ext cx="3363472" cy="393700"/>
          </a:xfrm>
        </p:spPr>
        <p:txBody>
          <a:bodyPr anchor="b"/>
          <a:lstStyle>
            <a:lvl1pPr marL="0" indent="0">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437" indent="0">
              <a:spcAft>
                <a:spcPts val="0"/>
              </a:spcAft>
              <a:buNone/>
              <a:defRPr sz="800">
                <a:solidFill>
                  <a:srgbClr val="8B8D90"/>
                </a:solidFill>
              </a:defRPr>
            </a:lvl4pPr>
            <a:lvl5pPr marL="754062" indent="0">
              <a:spcAft>
                <a:spcPts val="0"/>
              </a:spcAft>
              <a:buNone/>
              <a:defRPr sz="800">
                <a:solidFill>
                  <a:srgbClr val="8B8D90"/>
                </a:solidFill>
              </a:defRPr>
            </a:lvl5pPr>
          </a:lstStyle>
          <a:p>
            <a:pPr lvl="0"/>
            <a:r>
              <a:rPr lang="en-US" dirty="0"/>
              <a:t>Footnotes</a:t>
            </a:r>
            <a:endParaRPr lang="en-GB" dirty="0"/>
          </a:p>
        </p:txBody>
      </p:sp>
      <p:sp>
        <p:nvSpPr>
          <p:cNvPr id="7" name="Text Placeholder 7"/>
          <p:cNvSpPr>
            <a:spLocks noGrp="1"/>
          </p:cNvSpPr>
          <p:nvPr>
            <p:ph type="body" sz="quarter" idx="12" hasCustomPrompt="1"/>
          </p:nvPr>
        </p:nvSpPr>
        <p:spPr>
          <a:xfrm>
            <a:off x="4088253" y="6301022"/>
            <a:ext cx="3363472" cy="393700"/>
          </a:xfrm>
        </p:spPr>
        <p:txBody>
          <a:bodyPr anchor="b"/>
          <a:lstStyle>
            <a:lvl1pPr marL="0" indent="0" algn="r">
              <a:spcAft>
                <a:spcPts val="0"/>
              </a:spcAft>
              <a:buNone/>
              <a:defRPr sz="800">
                <a:solidFill>
                  <a:srgbClr val="8B8D90"/>
                </a:solidFill>
              </a:defRPr>
            </a:lvl1pPr>
            <a:lvl2pPr marL="234950" indent="0">
              <a:spcAft>
                <a:spcPts val="0"/>
              </a:spcAft>
              <a:buNone/>
              <a:defRPr sz="800">
                <a:solidFill>
                  <a:srgbClr val="8B8D90"/>
                </a:solidFill>
              </a:defRPr>
            </a:lvl2pPr>
            <a:lvl3pPr marL="400050" indent="0">
              <a:spcAft>
                <a:spcPts val="0"/>
              </a:spcAft>
              <a:buNone/>
              <a:defRPr sz="800">
                <a:solidFill>
                  <a:srgbClr val="8B8D90"/>
                </a:solidFill>
              </a:defRPr>
            </a:lvl3pPr>
            <a:lvl4pPr marL="579437" indent="0">
              <a:spcAft>
                <a:spcPts val="0"/>
              </a:spcAft>
              <a:buNone/>
              <a:defRPr sz="800">
                <a:solidFill>
                  <a:srgbClr val="8B8D90"/>
                </a:solidFill>
              </a:defRPr>
            </a:lvl4pPr>
            <a:lvl5pPr marL="754062" indent="0">
              <a:spcAft>
                <a:spcPts val="0"/>
              </a:spcAft>
              <a:buNone/>
              <a:defRPr sz="800">
                <a:solidFill>
                  <a:srgbClr val="8B8D90"/>
                </a:solidFill>
              </a:defRPr>
            </a:lvl5pPr>
          </a:lstStyle>
          <a:p>
            <a:pPr lvl="0"/>
            <a:r>
              <a:rPr lang="en-US" dirty="0"/>
              <a:t>References</a:t>
            </a:r>
            <a:endParaRPr lang="en-GB" dirty="0"/>
          </a:p>
        </p:txBody>
      </p:sp>
    </p:spTree>
    <p:extLst>
      <p:ext uri="{BB962C8B-B14F-4D97-AF65-F5344CB8AC3E}">
        <p14:creationId xmlns:p14="http://schemas.microsoft.com/office/powerpoint/2010/main" val="14812347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806597"/>
            <a:ext cx="8435975" cy="3938883"/>
          </a:xfrm>
        </p:spPr>
        <p:txBody>
          <a:bodyPr/>
          <a:lstStyle>
            <a:lvl1pPr>
              <a:lnSpc>
                <a:spcPct val="100000"/>
              </a:lnSpc>
              <a:spcAft>
                <a:spcPts val="600"/>
              </a:spcAft>
              <a:defRPr sz="1600" spc="-50" baseline="0">
                <a:solidFill>
                  <a:srgbClr val="000000"/>
                </a:solidFill>
              </a:defRPr>
            </a:lvl1pPr>
            <a:lvl2pPr>
              <a:lnSpc>
                <a:spcPct val="100000"/>
              </a:lnSpc>
              <a:spcAft>
                <a:spcPts val="600"/>
              </a:spcAft>
              <a:defRPr sz="1600" spc="-50" baseline="0">
                <a:solidFill>
                  <a:srgbClr val="000000"/>
                </a:solidFill>
              </a:defRPr>
            </a:lvl2pPr>
            <a:lvl3pPr>
              <a:lnSpc>
                <a:spcPct val="100000"/>
              </a:lnSpc>
              <a:spcAft>
                <a:spcPts val="600"/>
              </a:spcAft>
              <a:defRPr sz="1600" spc="-50" baseline="0">
                <a:solidFill>
                  <a:srgbClr val="000000"/>
                </a:solidFill>
              </a:defRPr>
            </a:lvl3pPr>
            <a:lvl4pPr>
              <a:lnSpc>
                <a:spcPct val="100000"/>
              </a:lnSpc>
              <a:spcAft>
                <a:spcPts val="600"/>
              </a:spcAft>
              <a:defRPr sz="1600" spc="-50" baseline="0">
                <a:solidFill>
                  <a:srgbClr val="000000"/>
                </a:solidFill>
              </a:defRPr>
            </a:lvl4pPr>
            <a:lvl5pPr>
              <a:lnSpc>
                <a:spcPct val="100000"/>
              </a:lnSpc>
              <a:spcAft>
                <a:spcPts val="600"/>
              </a:spcAft>
              <a:defRPr sz="1600" spc="-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a:lstStyle>
            <a:lvl1pPr algn="l">
              <a:lnSpc>
                <a:spcPct val="100000"/>
              </a:lnSpc>
              <a:defRPr sz="2800" b="0" spc="0" baseline="0"/>
            </a:lvl1pPr>
          </a:lstStyle>
          <a:p>
            <a:r>
              <a:rPr lang="en-US" dirty="0"/>
              <a:t>Click to edit Master title style</a:t>
            </a:r>
            <a:endParaRPr lang="en-GB" dirty="0"/>
          </a:p>
        </p:txBody>
      </p:sp>
    </p:spTree>
    <p:extLst>
      <p:ext uri="{BB962C8B-B14F-4D97-AF65-F5344CB8AC3E}">
        <p14:creationId xmlns:p14="http://schemas.microsoft.com/office/powerpoint/2010/main" val="1256329264"/>
      </p:ext>
    </p:extLst>
  </p:cSld>
  <p:clrMapOvr>
    <a:masterClrMapping/>
  </p:clrMapOvr>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806597"/>
            <a:ext cx="8435975" cy="3938883"/>
          </a:xfrm>
        </p:spPr>
        <p:txBody>
          <a:bodyPr/>
          <a:lstStyle>
            <a:lvl1pPr>
              <a:lnSpc>
                <a:spcPct val="100000"/>
              </a:lnSpc>
              <a:spcAft>
                <a:spcPts val="600"/>
              </a:spcAft>
              <a:defRPr sz="1600" spc="-50" baseline="0">
                <a:solidFill>
                  <a:srgbClr val="000000"/>
                </a:solidFill>
              </a:defRPr>
            </a:lvl1pPr>
            <a:lvl2pPr>
              <a:lnSpc>
                <a:spcPct val="100000"/>
              </a:lnSpc>
              <a:spcAft>
                <a:spcPts val="600"/>
              </a:spcAft>
              <a:defRPr sz="1600" spc="-50" baseline="0">
                <a:solidFill>
                  <a:srgbClr val="000000"/>
                </a:solidFill>
              </a:defRPr>
            </a:lvl2pPr>
            <a:lvl3pPr>
              <a:lnSpc>
                <a:spcPct val="100000"/>
              </a:lnSpc>
              <a:spcAft>
                <a:spcPts val="600"/>
              </a:spcAft>
              <a:defRPr sz="1600" spc="-50" baseline="0">
                <a:solidFill>
                  <a:srgbClr val="000000"/>
                </a:solidFill>
              </a:defRPr>
            </a:lvl3pPr>
            <a:lvl4pPr>
              <a:lnSpc>
                <a:spcPct val="100000"/>
              </a:lnSpc>
              <a:spcAft>
                <a:spcPts val="600"/>
              </a:spcAft>
              <a:defRPr sz="1600" spc="-50" baseline="0">
                <a:solidFill>
                  <a:srgbClr val="000000"/>
                </a:solidFill>
              </a:defRPr>
            </a:lvl4pPr>
            <a:lvl5pPr>
              <a:lnSpc>
                <a:spcPct val="100000"/>
              </a:lnSpc>
              <a:spcAft>
                <a:spcPts val="600"/>
              </a:spcAft>
              <a:defRPr sz="1600" spc="-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a:lstStyle>
            <a:lvl1pPr algn="l">
              <a:lnSpc>
                <a:spcPct val="100000"/>
              </a:lnSpc>
              <a:defRPr sz="2800" b="0" spc="0" baseline="0"/>
            </a:lvl1pPr>
          </a:lstStyle>
          <a:p>
            <a:r>
              <a:rPr lang="en-US" dirty="0"/>
              <a:t>Click to edit Master title style</a:t>
            </a:r>
            <a:endParaRPr lang="en-GB" dirty="0"/>
          </a:p>
        </p:txBody>
      </p:sp>
    </p:spTree>
    <p:extLst>
      <p:ext uri="{BB962C8B-B14F-4D97-AF65-F5344CB8AC3E}">
        <p14:creationId xmlns:p14="http://schemas.microsoft.com/office/powerpoint/2010/main" val="3925636730"/>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1D1297C-178F-4229-A215-5AC59887FB67}" type="datetimeFigureOut">
              <a:rPr lang="cs-CZ" smtClean="0"/>
              <a:t>30.11.2017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427670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61D1297C-178F-4229-A215-5AC59887FB67}" type="datetimeFigureOut">
              <a:rPr lang="cs-CZ" smtClean="0"/>
              <a:t>30.11.2017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364428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1D1297C-178F-4229-A215-5AC59887FB67}" type="datetimeFigureOut">
              <a:rPr lang="cs-CZ" smtClean="0"/>
              <a:t>30.11.2017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210175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1D1297C-178F-4229-A215-5AC59887FB67}" type="datetimeFigureOut">
              <a:rPr lang="cs-CZ" smtClean="0"/>
              <a:t>30.11.2017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29551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1D1297C-178F-4229-A215-5AC59887FB67}" type="datetimeFigureOut">
              <a:rPr lang="cs-CZ" smtClean="0"/>
              <a:t>30.11.2017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96573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1D1297C-178F-4229-A215-5AC59887FB67}" type="datetimeFigureOut">
              <a:rPr lang="cs-CZ" smtClean="0"/>
              <a:t>30.11.2017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134325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1D1297C-178F-4229-A215-5AC59887FB67}" type="datetimeFigureOut">
              <a:rPr lang="cs-CZ" smtClean="0"/>
              <a:t>30.11.2017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154057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1D1297C-178F-4229-A215-5AC59887FB67}" type="datetimeFigureOut">
              <a:rPr lang="cs-CZ" smtClean="0"/>
              <a:t>30.11.2017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2ED7C9D-5CEA-4319-BC70-C919831A6900}" type="slidenum">
              <a:rPr lang="cs-CZ" smtClean="0"/>
              <a:t>‹#›</a:t>
            </a:fld>
            <a:endParaRPr lang="cs-CZ"/>
          </a:p>
        </p:txBody>
      </p:sp>
    </p:spTree>
    <p:extLst>
      <p:ext uri="{BB962C8B-B14F-4D97-AF65-F5344CB8AC3E}">
        <p14:creationId xmlns:p14="http://schemas.microsoft.com/office/powerpoint/2010/main" val="4975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1297C-178F-4229-A215-5AC59887FB67}" type="datetimeFigureOut">
              <a:rPr lang="cs-CZ" smtClean="0"/>
              <a:t>30.11.2017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D7C9D-5CEA-4319-BC70-C919831A6900}" type="slidenum">
              <a:rPr lang="cs-CZ" smtClean="0"/>
              <a:t>‹#›</a:t>
            </a:fld>
            <a:endParaRPr lang="cs-CZ"/>
          </a:p>
        </p:txBody>
      </p:sp>
    </p:spTree>
    <p:extLst>
      <p:ext uri="{BB962C8B-B14F-4D97-AF65-F5344CB8AC3E}">
        <p14:creationId xmlns:p14="http://schemas.microsoft.com/office/powerpoint/2010/main" val="132180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66" r:id="rId14"/>
    <p:sldLayoutId id="2147483667" r:id="rId15"/>
    <p:sldLayoutId id="2147483668" r:id="rId16"/>
    <p:sldLayoutId id="2147483671" r:id="rId17"/>
    <p:sldLayoutId id="2147483672"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direct.com/science/article/pii/S0010865016300996"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direct.com/science/article/pii/S0010865016300996"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820" y="980728"/>
            <a:ext cx="8714358" cy="4392488"/>
          </a:xfrm>
        </p:spPr>
        <p:txBody>
          <a:bodyPr rtlCol="0">
            <a:noAutofit/>
          </a:bodyPr>
          <a:lstStyle/>
          <a:p>
            <a:pPr>
              <a:defRPr/>
            </a:pPr>
            <a:r>
              <a:rPr lang="cs-CZ" sz="4800" b="1" i="1" dirty="0">
                <a:solidFill>
                  <a:schemeClr val="tx2">
                    <a:lumMod val="75000"/>
                  </a:schemeClr>
                </a:solidFill>
                <a:latin typeface="+mn-lt"/>
                <a:ea typeface="+mn-ea"/>
                <a:cs typeface="+mn-cs"/>
              </a:rPr>
              <a:t>ARNI - duální inhibitory AT</a:t>
            </a:r>
            <a:r>
              <a:rPr lang="cs-CZ" sz="4800" b="1" i="1" baseline="-25000" dirty="0">
                <a:solidFill>
                  <a:schemeClr val="tx2">
                    <a:lumMod val="75000"/>
                  </a:schemeClr>
                </a:solidFill>
                <a:latin typeface="+mn-lt"/>
                <a:ea typeface="+mn-ea"/>
                <a:cs typeface="+mn-cs"/>
              </a:rPr>
              <a:t>1</a:t>
            </a:r>
            <a:r>
              <a:rPr lang="cs-CZ" sz="4800" b="1" i="1" dirty="0">
                <a:solidFill>
                  <a:schemeClr val="tx2">
                    <a:lumMod val="75000"/>
                  </a:schemeClr>
                </a:solidFill>
                <a:latin typeface="+mn-lt"/>
                <a:ea typeface="+mn-ea"/>
                <a:cs typeface="+mn-cs"/>
              </a:rPr>
              <a:t>R a NEP – proč, komu a jak?</a:t>
            </a:r>
            <a:br>
              <a:rPr lang="cs-CZ" sz="3600" b="1" i="1" dirty="0">
                <a:solidFill>
                  <a:schemeClr val="tx2">
                    <a:lumMod val="75000"/>
                  </a:schemeClr>
                </a:solidFill>
                <a:latin typeface="+mn-lt"/>
                <a:ea typeface="+mn-ea"/>
                <a:cs typeface="+mn-cs"/>
              </a:rPr>
            </a:br>
            <a:br>
              <a:rPr lang="cs-CZ" sz="3600" b="1" i="1" dirty="0">
                <a:solidFill>
                  <a:schemeClr val="tx2">
                    <a:lumMod val="75000"/>
                  </a:schemeClr>
                </a:solidFill>
                <a:latin typeface="+mn-lt"/>
                <a:ea typeface="+mn-ea"/>
                <a:cs typeface="+mn-cs"/>
              </a:rPr>
            </a:br>
            <a:br>
              <a:rPr lang="cs-CZ" sz="3600" b="1" i="1" dirty="0">
                <a:solidFill>
                  <a:schemeClr val="tx2">
                    <a:lumMod val="75000"/>
                  </a:schemeClr>
                </a:solidFill>
                <a:latin typeface="+mn-lt"/>
                <a:ea typeface="+mn-ea"/>
                <a:cs typeface="+mn-cs"/>
              </a:rPr>
            </a:br>
            <a:r>
              <a:rPr lang="cs-CZ" altLang="cs-CZ" sz="3600" b="1" dirty="0">
                <a:solidFill>
                  <a:schemeClr val="tx2"/>
                </a:solidFill>
              </a:rPr>
              <a:t>Jaromír Hradec</a:t>
            </a:r>
            <a:br>
              <a:rPr lang="cs-CZ" altLang="cs-CZ" sz="3600" b="1" dirty="0">
                <a:solidFill>
                  <a:schemeClr val="tx2"/>
                </a:solidFill>
              </a:rPr>
            </a:br>
            <a:r>
              <a:rPr lang="cs-CZ" altLang="cs-CZ" sz="3600" b="1" i="1" dirty="0">
                <a:solidFill>
                  <a:schemeClr val="tx2"/>
                </a:solidFill>
              </a:rPr>
              <a:t>3. interní klinika 1. LF UK a VFN Praha</a:t>
            </a:r>
            <a:endParaRPr lang="en-US" sz="3600" b="1" i="1" dirty="0">
              <a:solidFill>
                <a:schemeClr val="tx2">
                  <a:lumMod val="75000"/>
                </a:schemeClr>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347368" y="1293902"/>
            <a:ext cx="8434388" cy="4282361"/>
          </a:xfrm>
          <a:prstGeom prst="rect">
            <a:avLst/>
          </a:prstGeom>
          <a:solidFill>
            <a:schemeClr val="bg1"/>
          </a:solidFill>
          <a:ln>
            <a:noFill/>
          </a:ln>
          <a:effectLst>
            <a:outerShdw blurRad="38100" dist="38100" dir="5400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eaLnBrk="0" fontAlgn="base" hangingPunct="0">
              <a:lnSpc>
                <a:spcPts val="1600"/>
              </a:lnSpc>
              <a:spcBef>
                <a:spcPct val="0"/>
              </a:spcBef>
              <a:spcAft>
                <a:spcPts val="1200"/>
              </a:spcAft>
              <a:buClr>
                <a:srgbClr val="FCAF17"/>
              </a:buClr>
              <a:buSzPct val="110000"/>
            </a:pPr>
            <a:endParaRPr lang="en-GB" sz="1600" kern="0" spc="-50" dirty="0">
              <a:solidFill>
                <a:srgbClr val="8B8D90"/>
              </a:solidFill>
            </a:endParaRPr>
          </a:p>
        </p:txBody>
      </p:sp>
      <p:sp>
        <p:nvSpPr>
          <p:cNvPr id="115" name="Line 16"/>
          <p:cNvSpPr>
            <a:spLocks noChangeShapeType="1"/>
          </p:cNvSpPr>
          <p:nvPr/>
        </p:nvSpPr>
        <p:spPr bwMode="auto">
          <a:xfrm>
            <a:off x="574437" y="3062306"/>
            <a:ext cx="2549850" cy="0"/>
          </a:xfrm>
          <a:prstGeom prst="line">
            <a:avLst/>
          </a:prstGeom>
          <a:noFill/>
          <a:ln w="11113"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2" name="Title 1"/>
          <p:cNvSpPr>
            <a:spLocks noGrp="1"/>
          </p:cNvSpPr>
          <p:nvPr>
            <p:ph type="title"/>
          </p:nvPr>
        </p:nvSpPr>
        <p:spPr/>
        <p:txBody>
          <a:bodyPr>
            <a:noAutofit/>
          </a:bodyPr>
          <a:lstStyle/>
          <a:p>
            <a:r>
              <a:rPr lang="cs-CZ" sz="2800" b="1" dirty="0"/>
              <a:t>Vývoj farmakologické léčby srdečního selhání </a:t>
            </a:r>
            <a:br>
              <a:rPr lang="cs-CZ" sz="1400" b="1" dirty="0"/>
            </a:br>
            <a:r>
              <a:rPr lang="cs-CZ" sz="1800" i="1" dirty="0"/>
              <a:t>duální inhibice RAAS a NEP</a:t>
            </a:r>
            <a:r>
              <a:rPr lang="en-US" sz="1800" i="1" dirty="0"/>
              <a:t> </a:t>
            </a:r>
            <a:r>
              <a:rPr lang="cs-CZ" sz="1800" i="1" dirty="0"/>
              <a:t>je u nemocných s </a:t>
            </a:r>
            <a:r>
              <a:rPr lang="cs-CZ" sz="1800" i="1" dirty="0" err="1"/>
              <a:t>HFrEF</a:t>
            </a:r>
            <a:r>
              <a:rPr lang="cs-CZ" sz="1800" i="1" dirty="0"/>
              <a:t> novou alternativou k inhibitorům ACE/</a:t>
            </a:r>
            <a:r>
              <a:rPr lang="cs-CZ" sz="1800" i="1" dirty="0" err="1"/>
              <a:t>sartanům</a:t>
            </a:r>
            <a:endParaRPr lang="en-GB" sz="1800" i="1" baseline="30000" dirty="0"/>
          </a:p>
        </p:txBody>
      </p:sp>
      <p:sp>
        <p:nvSpPr>
          <p:cNvPr id="22" name="Text Placeholder 21"/>
          <p:cNvSpPr>
            <a:spLocks noGrp="1"/>
          </p:cNvSpPr>
          <p:nvPr>
            <p:ph type="body" sz="quarter" idx="12"/>
          </p:nvPr>
        </p:nvSpPr>
        <p:spPr>
          <a:xfrm>
            <a:off x="410033" y="6139944"/>
            <a:ext cx="8183190" cy="457410"/>
          </a:xfrm>
        </p:spPr>
        <p:txBody>
          <a:bodyPr>
            <a:noAutofit/>
          </a:bodyPr>
          <a:lstStyle/>
          <a:p>
            <a:pPr algn="l"/>
            <a:r>
              <a:rPr lang="fr-FR" sz="1400" b="1" i="1" dirty="0">
                <a:solidFill>
                  <a:srgbClr val="002060"/>
                </a:solidFill>
              </a:rPr>
              <a:t>1. McMurray et al. Eur J Heart Fail 2013;15:1062–73; </a:t>
            </a:r>
            <a:r>
              <a:rPr lang="cs-CZ" sz="1400" b="1" i="1" dirty="0">
                <a:solidFill>
                  <a:srgbClr val="002060"/>
                </a:solidFill>
              </a:rPr>
              <a:t> reference k obrázku</a:t>
            </a:r>
            <a:r>
              <a:rPr lang="da-DK" sz="1400" b="1" i="1" dirty="0">
                <a:solidFill>
                  <a:srgbClr val="002060"/>
                </a:solidFill>
              </a:rPr>
              <a:t>: Levin et al. N Engl J Med 1998;339:321–8; Schrier &amp; Abraham  N Engl J Med 2009;341:577–85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900" y="1440659"/>
            <a:ext cx="3244432" cy="2595221"/>
          </a:xfrm>
          <a:prstGeom prst="rect">
            <a:avLst/>
          </a:prstGeom>
        </p:spPr>
      </p:pic>
      <p:sp>
        <p:nvSpPr>
          <p:cNvPr id="23" name="Line 16"/>
          <p:cNvSpPr>
            <a:spLocks noChangeShapeType="1"/>
          </p:cNvSpPr>
          <p:nvPr/>
        </p:nvSpPr>
        <p:spPr bwMode="auto">
          <a:xfrm>
            <a:off x="5022471" y="1786414"/>
            <a:ext cx="2794379" cy="0"/>
          </a:xfrm>
          <a:prstGeom prst="line">
            <a:avLst/>
          </a:prstGeom>
          <a:noFill/>
          <a:ln w="11113"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76" name="Rectangle 37"/>
          <p:cNvSpPr>
            <a:spLocks noChangeArrowheads="1"/>
          </p:cNvSpPr>
          <p:nvPr/>
        </p:nvSpPr>
        <p:spPr bwMode="auto">
          <a:xfrm>
            <a:off x="5902174" y="1507141"/>
            <a:ext cx="4552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i="1" spc="-50" dirty="0">
                <a:solidFill>
                  <a:srgbClr val="EC7923"/>
                </a:solidFill>
              </a:rPr>
              <a:t>S</a:t>
            </a:r>
            <a:r>
              <a:rPr lang="cs-CZ" altLang="en-US" b="1" i="1" spc="-50" dirty="0">
                <a:solidFill>
                  <a:srgbClr val="EC7923"/>
                </a:solidFill>
              </a:rPr>
              <a:t>A</a:t>
            </a:r>
            <a:r>
              <a:rPr lang="en-US" altLang="en-US" b="1" i="1" spc="-50" dirty="0">
                <a:solidFill>
                  <a:srgbClr val="EC7923"/>
                </a:solidFill>
              </a:rPr>
              <a:t>S</a:t>
            </a:r>
            <a:endParaRPr lang="en-US" altLang="en-US" spc="-50" dirty="0">
              <a:solidFill>
                <a:srgbClr val="474749"/>
              </a:solidFill>
            </a:endParaRPr>
          </a:p>
        </p:txBody>
      </p:sp>
      <p:sp>
        <p:nvSpPr>
          <p:cNvPr id="92" name="Line 16"/>
          <p:cNvSpPr>
            <a:spLocks noChangeShapeType="1"/>
          </p:cNvSpPr>
          <p:nvPr/>
        </p:nvSpPr>
        <p:spPr bwMode="auto">
          <a:xfrm>
            <a:off x="5165725" y="4029005"/>
            <a:ext cx="2796902" cy="0"/>
          </a:xfrm>
          <a:prstGeom prst="line">
            <a:avLst/>
          </a:prstGeom>
          <a:noFill/>
          <a:ln w="11113"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93" name="Rectangle 37"/>
          <p:cNvSpPr>
            <a:spLocks noChangeArrowheads="1"/>
          </p:cNvSpPr>
          <p:nvPr/>
        </p:nvSpPr>
        <p:spPr bwMode="auto">
          <a:xfrm>
            <a:off x="5729050" y="3746928"/>
            <a:ext cx="6283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i="1" spc="-50" dirty="0">
                <a:solidFill>
                  <a:srgbClr val="FF0000"/>
                </a:solidFill>
              </a:rPr>
              <a:t>RAAS</a:t>
            </a:r>
            <a:endParaRPr lang="en-US" altLang="en-US" spc="-50" dirty="0">
              <a:solidFill>
                <a:srgbClr val="FF0000"/>
              </a:solidFill>
            </a:endParaRPr>
          </a:p>
        </p:txBody>
      </p:sp>
      <p:sp>
        <p:nvSpPr>
          <p:cNvPr id="11" name="AutoShape 3"/>
          <p:cNvSpPr>
            <a:spLocks noChangeAspect="1" noChangeArrowheads="1" noTextEdit="1"/>
          </p:cNvSpPr>
          <p:nvPr/>
        </p:nvSpPr>
        <p:spPr bwMode="auto">
          <a:xfrm>
            <a:off x="3014330" y="1695092"/>
            <a:ext cx="2217925" cy="245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2" name="Freeform 5"/>
          <p:cNvSpPr>
            <a:spLocks/>
          </p:cNvSpPr>
          <p:nvPr/>
        </p:nvSpPr>
        <p:spPr bwMode="auto">
          <a:xfrm>
            <a:off x="3846233" y="3062306"/>
            <a:ext cx="655395" cy="507822"/>
          </a:xfrm>
          <a:custGeom>
            <a:avLst/>
            <a:gdLst>
              <a:gd name="T0" fmla="*/ 0 w 357"/>
              <a:gd name="T1" fmla="*/ 0 h 276"/>
              <a:gd name="T2" fmla="*/ 357 w 357"/>
              <a:gd name="T3" fmla="*/ 249 h 276"/>
            </a:gdLst>
            <a:ahLst/>
            <a:cxnLst>
              <a:cxn ang="0">
                <a:pos x="T0" y="T1"/>
              </a:cxn>
              <a:cxn ang="0">
                <a:pos x="T2" y="T3"/>
              </a:cxn>
            </a:cxnLst>
            <a:rect l="0" t="0" r="r" b="b"/>
            <a:pathLst>
              <a:path w="357" h="276">
                <a:moveTo>
                  <a:pt x="0" y="0"/>
                </a:moveTo>
                <a:cubicBezTo>
                  <a:pt x="31" y="177"/>
                  <a:pt x="205" y="276"/>
                  <a:pt x="357" y="249"/>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nvGrpSpPr>
          <p:cNvPr id="20" name="Group 19"/>
          <p:cNvGrpSpPr/>
          <p:nvPr/>
        </p:nvGrpSpPr>
        <p:grpSpPr>
          <a:xfrm>
            <a:off x="3021564" y="2597887"/>
            <a:ext cx="2000907" cy="1252918"/>
            <a:chOff x="3021564" y="2813787"/>
            <a:chExt cx="2000907" cy="1252918"/>
          </a:xfrm>
        </p:grpSpPr>
        <p:sp>
          <p:nvSpPr>
            <p:cNvPr id="13" name="Freeform 6"/>
            <p:cNvSpPr>
              <a:spLocks/>
            </p:cNvSpPr>
            <p:nvPr/>
          </p:nvSpPr>
          <p:spPr bwMode="auto">
            <a:xfrm>
              <a:off x="3124286" y="2813787"/>
              <a:ext cx="1898185" cy="1252918"/>
            </a:xfrm>
            <a:custGeom>
              <a:avLst/>
              <a:gdLst>
                <a:gd name="T0" fmla="*/ 0 w 1032"/>
                <a:gd name="T1" fmla="*/ 247 h 681"/>
                <a:gd name="T2" fmla="*/ 894 w 1032"/>
                <a:gd name="T3" fmla="*/ 433 h 681"/>
                <a:gd name="T4" fmla="*/ 932 w 1032"/>
                <a:gd name="T5" fmla="*/ 0 h 681"/>
              </a:gdLst>
              <a:ahLst/>
              <a:cxnLst>
                <a:cxn ang="0">
                  <a:pos x="T0" y="T1"/>
                </a:cxn>
                <a:cxn ang="0">
                  <a:pos x="T2" y="T3"/>
                </a:cxn>
                <a:cxn ang="0">
                  <a:pos x="T4" y="T5"/>
                </a:cxn>
              </a:cxnLst>
              <a:rect l="0" t="0" r="r" b="b"/>
              <a:pathLst>
                <a:path w="1032" h="681">
                  <a:moveTo>
                    <a:pt x="0" y="247"/>
                  </a:moveTo>
                  <a:cubicBezTo>
                    <a:pt x="0" y="247"/>
                    <a:pt x="600" y="681"/>
                    <a:pt x="894" y="433"/>
                  </a:cubicBezTo>
                  <a:cubicBezTo>
                    <a:pt x="1032" y="318"/>
                    <a:pt x="1031" y="118"/>
                    <a:pt x="932" y="0"/>
                  </a:cubicBezTo>
                </a:path>
              </a:pathLst>
            </a:custGeom>
            <a:noFill/>
            <a:ln w="39688" cap="rnd">
              <a:solidFill>
                <a:srgbClr val="83C5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6" name="Freeform 9"/>
            <p:cNvSpPr>
              <a:spLocks/>
            </p:cNvSpPr>
            <p:nvPr/>
          </p:nvSpPr>
          <p:spPr bwMode="auto">
            <a:xfrm>
              <a:off x="3021564" y="3161016"/>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83C55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sp>
        <p:nvSpPr>
          <p:cNvPr id="17" name="Freeform 10"/>
          <p:cNvSpPr>
            <a:spLocks/>
          </p:cNvSpPr>
          <p:nvPr/>
        </p:nvSpPr>
        <p:spPr bwMode="auto">
          <a:xfrm>
            <a:off x="4860431" y="1708113"/>
            <a:ext cx="203997" cy="203997"/>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nvGrpSpPr>
          <p:cNvPr id="4" name="Group 3"/>
          <p:cNvGrpSpPr/>
          <p:nvPr/>
        </p:nvGrpSpPr>
        <p:grpSpPr>
          <a:xfrm>
            <a:off x="3721809" y="1708113"/>
            <a:ext cx="1342619" cy="1354193"/>
            <a:chOff x="3721809" y="1924013"/>
            <a:chExt cx="1342619" cy="1354193"/>
          </a:xfrm>
        </p:grpSpPr>
        <p:sp>
          <p:nvSpPr>
            <p:cNvPr id="15" name="Freeform 8"/>
            <p:cNvSpPr>
              <a:spLocks/>
            </p:cNvSpPr>
            <p:nvPr/>
          </p:nvSpPr>
          <p:spPr bwMode="auto">
            <a:xfrm>
              <a:off x="3721809" y="2025288"/>
              <a:ext cx="1241344" cy="1252918"/>
            </a:xfrm>
            <a:custGeom>
              <a:avLst/>
              <a:gdLst>
                <a:gd name="T0" fmla="*/ 675 w 675"/>
                <a:gd name="T1" fmla="*/ 0 h 681"/>
                <a:gd name="T2" fmla="*/ 67 w 675"/>
                <a:gd name="T3" fmla="*/ 681 h 681"/>
              </a:gdLst>
              <a:ahLst/>
              <a:cxnLst>
                <a:cxn ang="0">
                  <a:pos x="T0" y="T1"/>
                </a:cxn>
                <a:cxn ang="0">
                  <a:pos x="T2" y="T3"/>
                </a:cxn>
              </a:cxnLst>
              <a:rect l="0" t="0" r="r" b="b"/>
              <a:pathLst>
                <a:path w="675" h="681">
                  <a:moveTo>
                    <a:pt x="675" y="0"/>
                  </a:moveTo>
                  <a:cubicBezTo>
                    <a:pt x="675" y="0"/>
                    <a:pt x="0" y="303"/>
                    <a:pt x="67" y="681"/>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8" name="Freeform 11"/>
            <p:cNvSpPr>
              <a:spLocks/>
            </p:cNvSpPr>
            <p:nvPr/>
          </p:nvSpPr>
          <p:spPr bwMode="auto">
            <a:xfrm>
              <a:off x="4860431" y="1924013"/>
              <a:ext cx="203997" cy="203997"/>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w="39688" cap="flat">
              <a:solidFill>
                <a:srgbClr val="EC792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grpSp>
        <p:nvGrpSpPr>
          <p:cNvPr id="7" name="Group 6"/>
          <p:cNvGrpSpPr/>
          <p:nvPr/>
        </p:nvGrpSpPr>
        <p:grpSpPr>
          <a:xfrm>
            <a:off x="3869381" y="2318657"/>
            <a:ext cx="1390363" cy="1815719"/>
            <a:chOff x="3869381" y="2534557"/>
            <a:chExt cx="1390363" cy="1815719"/>
          </a:xfrm>
        </p:grpSpPr>
        <p:sp>
          <p:nvSpPr>
            <p:cNvPr id="14" name="Freeform 7"/>
            <p:cNvSpPr>
              <a:spLocks/>
            </p:cNvSpPr>
            <p:nvPr/>
          </p:nvSpPr>
          <p:spPr bwMode="auto">
            <a:xfrm>
              <a:off x="3869381" y="2534557"/>
              <a:ext cx="1390363" cy="1707209"/>
            </a:xfrm>
            <a:custGeom>
              <a:avLst/>
              <a:gdLst>
                <a:gd name="T0" fmla="*/ 680 w 756"/>
                <a:gd name="T1" fmla="*/ 928 h 928"/>
                <a:gd name="T2" fmla="*/ 394 w 756"/>
                <a:gd name="T3" fmla="*/ 61 h 928"/>
                <a:gd name="T4" fmla="*/ 0 w 756"/>
                <a:gd name="T5" fmla="*/ 246 h 928"/>
              </a:gdLst>
              <a:ahLst/>
              <a:cxnLst>
                <a:cxn ang="0">
                  <a:pos x="T0" y="T1"/>
                </a:cxn>
                <a:cxn ang="0">
                  <a:pos x="T2" y="T3"/>
                </a:cxn>
                <a:cxn ang="0">
                  <a:pos x="T4" y="T5"/>
                </a:cxn>
              </a:cxnLst>
              <a:rect l="0" t="0" r="r" b="b"/>
              <a:pathLst>
                <a:path w="756" h="928">
                  <a:moveTo>
                    <a:pt x="680" y="928"/>
                  </a:moveTo>
                  <a:cubicBezTo>
                    <a:pt x="680" y="928"/>
                    <a:pt x="756" y="192"/>
                    <a:pt x="394" y="61"/>
                  </a:cubicBezTo>
                  <a:cubicBezTo>
                    <a:pt x="226" y="0"/>
                    <a:pt x="53" y="101"/>
                    <a:pt x="0" y="246"/>
                  </a:cubicBezTo>
                </a:path>
              </a:pathLst>
            </a:custGeom>
            <a:noFill/>
            <a:ln w="39688" cap="rnd">
              <a:solidFill>
                <a:srgbClr val="EC1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9" name="Freeform 12"/>
            <p:cNvSpPr>
              <a:spLocks/>
            </p:cNvSpPr>
            <p:nvPr/>
          </p:nvSpPr>
          <p:spPr bwMode="auto">
            <a:xfrm>
              <a:off x="5016684" y="4146279"/>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EC1C3C"/>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grpSp>
        <p:nvGrpSpPr>
          <p:cNvPr id="9" name="Group 8"/>
          <p:cNvGrpSpPr/>
          <p:nvPr/>
        </p:nvGrpSpPr>
        <p:grpSpPr>
          <a:xfrm>
            <a:off x="5918048" y="4133080"/>
            <a:ext cx="1574801" cy="1377205"/>
            <a:chOff x="6305549" y="4348980"/>
            <a:chExt cx="1574801" cy="1377205"/>
          </a:xfrm>
        </p:grpSpPr>
        <p:sp>
          <p:nvSpPr>
            <p:cNvPr id="86" name="Rectangle 85"/>
            <p:cNvSpPr/>
            <p:nvPr/>
          </p:nvSpPr>
          <p:spPr>
            <a:xfrm>
              <a:off x="6305549" y="4636656"/>
              <a:ext cx="1511301" cy="1089529"/>
            </a:xfrm>
            <a:prstGeom prst="rect">
              <a:avLst/>
            </a:prstGeom>
          </p:spPr>
          <p:txBody>
            <a:bodyPr wrap="square">
              <a:spAutoFit/>
            </a:bodyPr>
            <a:lstStyle/>
            <a:p>
              <a:pPr algn="r" eaLnBrk="0" fontAlgn="base" hangingPunct="0">
                <a:lnSpc>
                  <a:spcPct val="90000"/>
                </a:lnSpc>
                <a:spcBef>
                  <a:spcPct val="0"/>
                </a:spcBef>
                <a:spcAft>
                  <a:spcPct val="0"/>
                </a:spcAft>
              </a:pPr>
              <a:r>
                <a:rPr lang="en-GB" sz="1200" b="1" dirty="0" err="1"/>
                <a:t>Va</a:t>
              </a:r>
              <a:r>
                <a:rPr lang="cs-CZ" sz="1200" b="1" dirty="0"/>
                <a:t>z</a:t>
              </a:r>
              <a:r>
                <a:rPr lang="en-GB" sz="1200" b="1" dirty="0"/>
                <a:t>o</a:t>
              </a:r>
              <a:r>
                <a:rPr lang="cs-CZ" sz="1200" b="1" dirty="0"/>
                <a:t>k</a:t>
              </a:r>
              <a:r>
                <a:rPr lang="en-GB" sz="1200" b="1" dirty="0" err="1"/>
                <a:t>onstri</a:t>
              </a:r>
              <a:r>
                <a:rPr lang="cs-CZ" sz="1200" b="1" dirty="0" err="1"/>
                <a:t>kce</a:t>
              </a:r>
              <a:endParaRPr lang="en-GB" sz="1200" b="1" dirty="0"/>
            </a:p>
            <a:p>
              <a:pPr algn="r" eaLnBrk="0" fontAlgn="base" hangingPunct="0">
                <a:lnSpc>
                  <a:spcPct val="90000"/>
                </a:lnSpc>
                <a:spcBef>
                  <a:spcPct val="0"/>
                </a:spcBef>
                <a:spcAft>
                  <a:spcPct val="0"/>
                </a:spcAft>
              </a:pPr>
              <a:r>
                <a:rPr lang="cs-CZ" sz="1200" dirty="0"/>
                <a:t>Krevní tlak</a:t>
              </a:r>
              <a:endParaRPr lang="en-GB" sz="1200" dirty="0"/>
            </a:p>
            <a:p>
              <a:pPr algn="r" eaLnBrk="0" fontAlgn="base" hangingPunct="0">
                <a:lnSpc>
                  <a:spcPct val="90000"/>
                </a:lnSpc>
                <a:spcBef>
                  <a:spcPct val="0"/>
                </a:spcBef>
                <a:spcAft>
                  <a:spcPct val="0"/>
                </a:spcAft>
              </a:pPr>
              <a:r>
                <a:rPr lang="cs-CZ" sz="1200" dirty="0"/>
                <a:t>Tonus sympatiku</a:t>
              </a:r>
              <a:endParaRPr lang="en-GB" sz="1200" dirty="0"/>
            </a:p>
            <a:p>
              <a:pPr algn="r" eaLnBrk="0" fontAlgn="base" hangingPunct="0">
                <a:lnSpc>
                  <a:spcPct val="90000"/>
                </a:lnSpc>
                <a:spcBef>
                  <a:spcPct val="0"/>
                </a:spcBef>
                <a:spcAft>
                  <a:spcPct val="0"/>
                </a:spcAft>
              </a:pPr>
              <a:r>
                <a:rPr lang="en-GB" sz="1200" dirty="0" err="1"/>
                <a:t>Aldosteron</a:t>
              </a:r>
              <a:endParaRPr lang="en-GB" sz="1200" dirty="0"/>
            </a:p>
            <a:p>
              <a:pPr algn="r" eaLnBrk="0" fontAlgn="base" hangingPunct="0">
                <a:lnSpc>
                  <a:spcPct val="90000"/>
                </a:lnSpc>
                <a:spcBef>
                  <a:spcPct val="0"/>
                </a:spcBef>
                <a:spcAft>
                  <a:spcPct val="0"/>
                </a:spcAft>
              </a:pPr>
              <a:r>
                <a:rPr lang="en-GB" sz="1200" dirty="0" err="1"/>
                <a:t>Hypertro</a:t>
              </a:r>
              <a:r>
                <a:rPr lang="cs-CZ" sz="1200" dirty="0" err="1"/>
                <a:t>fie</a:t>
              </a:r>
              <a:endParaRPr lang="en-GB" sz="1200" dirty="0"/>
            </a:p>
            <a:p>
              <a:pPr algn="r" eaLnBrk="0" fontAlgn="base" hangingPunct="0">
                <a:lnSpc>
                  <a:spcPct val="90000"/>
                </a:lnSpc>
                <a:spcBef>
                  <a:spcPct val="0"/>
                </a:spcBef>
                <a:spcAft>
                  <a:spcPct val="0"/>
                </a:spcAft>
              </a:pPr>
              <a:r>
                <a:rPr lang="en-GB" sz="1200" dirty="0" err="1"/>
                <a:t>Fibr</a:t>
              </a:r>
              <a:r>
                <a:rPr lang="cs-CZ" sz="1200" dirty="0" err="1"/>
                <a:t>óza</a:t>
              </a:r>
              <a:endParaRPr lang="en-GB" sz="1200" dirty="0"/>
            </a:p>
          </p:txBody>
        </p:sp>
        <p:sp>
          <p:nvSpPr>
            <p:cNvPr id="87" name="Freeform 38"/>
            <p:cNvSpPr>
              <a:spLocks/>
            </p:cNvSpPr>
            <p:nvPr/>
          </p:nvSpPr>
          <p:spPr bwMode="auto">
            <a:xfrm>
              <a:off x="7753350" y="50423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88" name="Freeform 39"/>
            <p:cNvSpPr>
              <a:spLocks/>
            </p:cNvSpPr>
            <p:nvPr/>
          </p:nvSpPr>
          <p:spPr bwMode="auto">
            <a:xfrm>
              <a:off x="7753350" y="520560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89" name="Freeform 40"/>
            <p:cNvSpPr>
              <a:spLocks/>
            </p:cNvSpPr>
            <p:nvPr/>
          </p:nvSpPr>
          <p:spPr bwMode="auto">
            <a:xfrm>
              <a:off x="7753350" y="5368819"/>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90" name="Freeform 41"/>
            <p:cNvSpPr>
              <a:spLocks/>
            </p:cNvSpPr>
            <p:nvPr/>
          </p:nvSpPr>
          <p:spPr bwMode="auto">
            <a:xfrm>
              <a:off x="7753350" y="55320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91" name="Freeform 38"/>
            <p:cNvSpPr>
              <a:spLocks/>
            </p:cNvSpPr>
            <p:nvPr/>
          </p:nvSpPr>
          <p:spPr bwMode="auto">
            <a:xfrm>
              <a:off x="7753350" y="487917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94" name="Rectangle 25"/>
            <p:cNvSpPr>
              <a:spLocks noChangeArrowheads="1"/>
            </p:cNvSpPr>
            <p:nvPr/>
          </p:nvSpPr>
          <p:spPr bwMode="auto">
            <a:xfrm>
              <a:off x="6508000" y="4401588"/>
              <a:ext cx="3318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Ang II</a:t>
              </a:r>
            </a:p>
          </p:txBody>
        </p:sp>
        <p:sp>
          <p:nvSpPr>
            <p:cNvPr id="95" name="Rectangle 33"/>
            <p:cNvSpPr>
              <a:spLocks noChangeArrowheads="1"/>
            </p:cNvSpPr>
            <p:nvPr/>
          </p:nvSpPr>
          <p:spPr bwMode="auto">
            <a:xfrm>
              <a:off x="7545386" y="4401451"/>
              <a:ext cx="3045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000" dirty="0">
                  <a:cs typeface="Arial" panose="020B0604020202020204" pitchFamily="34" charset="0"/>
                </a:rPr>
                <a:t>AT</a:t>
              </a:r>
              <a:r>
                <a:rPr lang="en-GB" altLang="en-US" sz="1000" baseline="-25000" dirty="0">
                  <a:cs typeface="Arial" panose="020B0604020202020204" pitchFamily="34" charset="0"/>
                </a:rPr>
                <a:t>1</a:t>
              </a:r>
              <a:r>
                <a:rPr lang="en-GB" altLang="en-US" sz="1000" dirty="0">
                  <a:cs typeface="Arial" panose="020B0604020202020204" pitchFamily="34" charset="0"/>
                </a:rPr>
                <a:t>R</a:t>
              </a:r>
              <a:endParaRPr lang="en-US" altLang="en-US" sz="1000" dirty="0"/>
            </a:p>
          </p:txBody>
        </p:sp>
        <p:sp>
          <p:nvSpPr>
            <p:cNvPr id="96" name="Freeform 34"/>
            <p:cNvSpPr>
              <a:spLocks/>
            </p:cNvSpPr>
            <p:nvPr/>
          </p:nvSpPr>
          <p:spPr bwMode="auto">
            <a:xfrm>
              <a:off x="7162799" y="4348980"/>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1C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97" name="Freeform 36"/>
            <p:cNvSpPr>
              <a:spLocks/>
            </p:cNvSpPr>
            <p:nvPr/>
          </p:nvSpPr>
          <p:spPr bwMode="auto">
            <a:xfrm>
              <a:off x="7365999" y="4422005"/>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cxnSp>
          <p:nvCxnSpPr>
            <p:cNvPr id="98" name="Straight Connector 97"/>
            <p:cNvCxnSpPr>
              <a:endCxn id="96" idx="1"/>
            </p:cNvCxnSpPr>
            <p:nvPr/>
          </p:nvCxnSpPr>
          <p:spPr bwMode="auto">
            <a:xfrm flipH="1">
              <a:off x="7286624" y="4472807"/>
              <a:ext cx="79375" cy="176"/>
            </a:xfrm>
            <a:prstGeom prst="line">
              <a:avLst/>
            </a:prstGeom>
            <a:solidFill>
              <a:schemeClr val="accent1"/>
            </a:solidFill>
            <a:ln w="19050" cap="rnd" cmpd="sng" algn="ctr">
              <a:solidFill>
                <a:srgbClr val="EC1C3C"/>
              </a:solidFill>
              <a:prstDash val="solid"/>
              <a:round/>
              <a:headEnd type="none" w="med" len="med"/>
              <a:tailEnd type="none" w="med" len="med"/>
            </a:ln>
            <a:effectLst/>
          </p:spPr>
        </p:cxnSp>
      </p:grpSp>
      <p:sp>
        <p:nvSpPr>
          <p:cNvPr id="85" name="Rectangle 84"/>
          <p:cNvSpPr/>
          <p:nvPr/>
        </p:nvSpPr>
        <p:spPr>
          <a:xfrm>
            <a:off x="3718316" y="2784991"/>
            <a:ext cx="1360782" cy="523220"/>
          </a:xfrm>
          <a:prstGeom prst="rect">
            <a:avLst/>
          </a:prstGeom>
        </p:spPr>
        <p:txBody>
          <a:bodyPr wrap="square">
            <a:spAutoFit/>
          </a:bodyPr>
          <a:lstStyle/>
          <a:p>
            <a:pPr algn="ctr"/>
            <a:r>
              <a:rPr lang="cs-CZ" sz="1400" b="1" i="1" spc="-50" dirty="0"/>
              <a:t>Srdeční selhání a jeho progrese</a:t>
            </a:r>
            <a:endParaRPr lang="en-GB" sz="1400" b="1" i="1" spc="-50" dirty="0"/>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2259962" y="3051423"/>
            <a:ext cx="219542" cy="1434983"/>
          </a:xfrm>
          <a:prstGeom prst="rect">
            <a:avLst/>
          </a:prstGeom>
        </p:spPr>
      </p:pic>
      <p:sp>
        <p:nvSpPr>
          <p:cNvPr id="105" name="Rectangle 104"/>
          <p:cNvSpPr/>
          <p:nvPr/>
        </p:nvSpPr>
        <p:spPr>
          <a:xfrm>
            <a:off x="2474576" y="4310880"/>
            <a:ext cx="1093976" cy="230832"/>
          </a:xfrm>
          <a:prstGeom prst="rect">
            <a:avLst/>
          </a:prstGeom>
        </p:spPr>
        <p:txBody>
          <a:bodyPr wrap="square">
            <a:spAutoFit/>
          </a:bodyPr>
          <a:lstStyle/>
          <a:p>
            <a:pPr algn="ctr"/>
            <a:r>
              <a:rPr lang="en-GB" sz="900" dirty="0"/>
              <a:t>INA</a:t>
            </a:r>
            <a:r>
              <a:rPr lang="cs-CZ" sz="900" dirty="0"/>
              <a:t>K</a:t>
            </a:r>
            <a:r>
              <a:rPr lang="en-GB" sz="900" dirty="0"/>
              <a:t>TIV</a:t>
            </a:r>
            <a:r>
              <a:rPr lang="cs-CZ" sz="900" dirty="0"/>
              <a:t>NÍ</a:t>
            </a:r>
            <a:r>
              <a:rPr lang="en-GB" sz="900" dirty="0"/>
              <a:t> </a:t>
            </a:r>
            <a:r>
              <a:rPr lang="cs-CZ" sz="900" dirty="0"/>
              <a:t>ŠTĚPY</a:t>
            </a:r>
            <a:endParaRPr lang="en-GB" sz="900" dirty="0"/>
          </a:p>
        </p:txBody>
      </p:sp>
      <p:sp>
        <p:nvSpPr>
          <p:cNvPr id="117" name="Rectangle 37"/>
          <p:cNvSpPr>
            <a:spLocks noChangeArrowheads="1"/>
          </p:cNvSpPr>
          <p:nvPr/>
        </p:nvSpPr>
        <p:spPr bwMode="auto">
          <a:xfrm>
            <a:off x="577850" y="2771667"/>
            <a:ext cx="11477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b="1" i="1" spc="-50" dirty="0">
                <a:solidFill>
                  <a:srgbClr val="83C55F"/>
                </a:solidFill>
              </a:rPr>
              <a:t>Systém </a:t>
            </a:r>
            <a:r>
              <a:rPr lang="en-US" altLang="en-US" b="1" i="1" spc="-50" dirty="0">
                <a:solidFill>
                  <a:srgbClr val="83C55F"/>
                </a:solidFill>
              </a:rPr>
              <a:t>NP</a:t>
            </a:r>
            <a:endParaRPr lang="en-US" altLang="en-US" spc="-50" dirty="0">
              <a:solidFill>
                <a:srgbClr val="83C55F"/>
              </a:solidFill>
            </a:endParaRPr>
          </a:p>
          <a:p>
            <a:endParaRPr lang="en-US" altLang="en-US" spc="-50" dirty="0">
              <a:solidFill>
                <a:srgbClr val="83C55F"/>
              </a:solidFill>
            </a:endParaRPr>
          </a:p>
        </p:txBody>
      </p:sp>
      <p:sp>
        <p:nvSpPr>
          <p:cNvPr id="130" name="Rectangle 129">
            <a:hlinkClick r:id="" action="ppaction://noaction"/>
          </p:cNvPr>
          <p:cNvSpPr/>
          <p:nvPr/>
        </p:nvSpPr>
        <p:spPr>
          <a:xfrm>
            <a:off x="559658" y="6368649"/>
            <a:ext cx="461282" cy="384245"/>
          </a:xfrm>
          <a:prstGeom prst="rect">
            <a:avLst/>
          </a:prstGeom>
          <a:solidFill>
            <a:srgbClr val="FFFFF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solidFill>
                <a:srgbClr val="FFFFFF"/>
              </a:solidFill>
            </a:endParaRPr>
          </a:p>
        </p:txBody>
      </p:sp>
      <p:grpSp>
        <p:nvGrpSpPr>
          <p:cNvPr id="21" name="Group 20"/>
          <p:cNvGrpSpPr/>
          <p:nvPr/>
        </p:nvGrpSpPr>
        <p:grpSpPr>
          <a:xfrm>
            <a:off x="670211" y="3159936"/>
            <a:ext cx="1569929" cy="1680317"/>
            <a:chOff x="670211" y="3375836"/>
            <a:chExt cx="1569929" cy="1680317"/>
          </a:xfrm>
        </p:grpSpPr>
        <p:sp>
          <p:nvSpPr>
            <p:cNvPr id="107" name="Rectangle 106"/>
            <p:cNvSpPr/>
            <p:nvPr/>
          </p:nvSpPr>
          <p:spPr>
            <a:xfrm>
              <a:off x="751800" y="3634225"/>
              <a:ext cx="1488340" cy="1421928"/>
            </a:xfrm>
            <a:prstGeom prst="rect">
              <a:avLst/>
            </a:prstGeom>
          </p:spPr>
          <p:txBody>
            <a:bodyPr wrap="square">
              <a:spAutoFit/>
            </a:bodyPr>
            <a:lstStyle/>
            <a:p>
              <a:pPr eaLnBrk="0" fontAlgn="base" hangingPunct="0">
                <a:lnSpc>
                  <a:spcPct val="90000"/>
                </a:lnSpc>
                <a:spcBef>
                  <a:spcPct val="0"/>
                </a:spcBef>
                <a:spcAft>
                  <a:spcPct val="0"/>
                </a:spcAft>
              </a:pPr>
              <a:r>
                <a:rPr lang="en-GB" sz="1200" b="1" dirty="0" err="1"/>
                <a:t>Va</a:t>
              </a:r>
              <a:r>
                <a:rPr lang="cs-CZ" sz="1200" b="1" dirty="0"/>
                <a:t>z</a:t>
              </a:r>
              <a:r>
                <a:rPr lang="en-GB" sz="1200" b="1" dirty="0" err="1"/>
                <a:t>odilat</a:t>
              </a:r>
              <a:r>
                <a:rPr lang="cs-CZ" sz="1200" b="1" dirty="0" err="1"/>
                <a:t>ace</a:t>
              </a:r>
              <a:endParaRPr lang="en-GB" sz="1200" b="1" dirty="0"/>
            </a:p>
            <a:p>
              <a:pPr eaLnBrk="0" fontAlgn="base" hangingPunct="0">
                <a:lnSpc>
                  <a:spcPct val="90000"/>
                </a:lnSpc>
                <a:spcBef>
                  <a:spcPct val="0"/>
                </a:spcBef>
                <a:spcAft>
                  <a:spcPct val="0"/>
                </a:spcAft>
              </a:pPr>
              <a:r>
                <a:rPr lang="cs-CZ" sz="1200" dirty="0"/>
                <a:t>Krevní tlak</a:t>
              </a:r>
              <a:endParaRPr lang="en-GB" sz="1200" dirty="0"/>
            </a:p>
            <a:p>
              <a:pPr eaLnBrk="0" fontAlgn="base" hangingPunct="0">
                <a:lnSpc>
                  <a:spcPct val="90000"/>
                </a:lnSpc>
                <a:spcBef>
                  <a:spcPct val="0"/>
                </a:spcBef>
                <a:spcAft>
                  <a:spcPct val="0"/>
                </a:spcAft>
              </a:pPr>
              <a:r>
                <a:rPr lang="cs-CZ" sz="1200" dirty="0"/>
                <a:t>Tonus sympatiku</a:t>
              </a:r>
              <a:endParaRPr lang="en-GB" sz="1200" dirty="0"/>
            </a:p>
            <a:p>
              <a:pPr eaLnBrk="0" fontAlgn="base" hangingPunct="0">
                <a:lnSpc>
                  <a:spcPct val="90000"/>
                </a:lnSpc>
                <a:spcBef>
                  <a:spcPct val="0"/>
                </a:spcBef>
                <a:spcAft>
                  <a:spcPct val="0"/>
                </a:spcAft>
              </a:pPr>
              <a:r>
                <a:rPr lang="en-GB" sz="1200" dirty="0" err="1"/>
                <a:t>Natriur</a:t>
              </a:r>
              <a:r>
                <a:rPr lang="cs-CZ" sz="1200" dirty="0" err="1"/>
                <a:t>éza</a:t>
              </a:r>
              <a:r>
                <a:rPr lang="en-GB" sz="1200" dirty="0"/>
                <a:t>/</a:t>
              </a:r>
              <a:r>
                <a:rPr lang="en-GB" sz="1200" dirty="0" err="1"/>
                <a:t>diur</a:t>
              </a:r>
              <a:r>
                <a:rPr lang="cs-CZ" sz="1200" dirty="0" err="1"/>
                <a:t>éza</a:t>
              </a:r>
              <a:endParaRPr lang="en-GB" sz="1200" dirty="0"/>
            </a:p>
            <a:p>
              <a:pPr eaLnBrk="0" fontAlgn="base" hangingPunct="0">
                <a:lnSpc>
                  <a:spcPct val="90000"/>
                </a:lnSpc>
                <a:spcBef>
                  <a:spcPct val="0"/>
                </a:spcBef>
                <a:spcAft>
                  <a:spcPct val="0"/>
                </a:spcAft>
              </a:pPr>
              <a:r>
                <a:rPr lang="en-GB" sz="1200" dirty="0" err="1"/>
                <a:t>Va</a:t>
              </a:r>
              <a:r>
                <a:rPr lang="cs-CZ" sz="1200" dirty="0"/>
                <a:t>z</a:t>
              </a:r>
              <a:r>
                <a:rPr lang="en-GB" sz="1200" dirty="0" err="1"/>
                <a:t>opresin</a:t>
              </a:r>
              <a:endParaRPr lang="en-GB" sz="1200" dirty="0"/>
            </a:p>
            <a:p>
              <a:pPr eaLnBrk="0" fontAlgn="base" hangingPunct="0">
                <a:lnSpc>
                  <a:spcPct val="90000"/>
                </a:lnSpc>
                <a:spcBef>
                  <a:spcPct val="0"/>
                </a:spcBef>
                <a:spcAft>
                  <a:spcPct val="0"/>
                </a:spcAft>
              </a:pPr>
              <a:r>
                <a:rPr lang="en-GB" sz="1200" dirty="0" err="1"/>
                <a:t>Aldosteron</a:t>
              </a:r>
              <a:endParaRPr lang="en-GB" sz="1200" dirty="0"/>
            </a:p>
            <a:p>
              <a:pPr eaLnBrk="0" fontAlgn="base" hangingPunct="0">
                <a:lnSpc>
                  <a:spcPct val="90000"/>
                </a:lnSpc>
                <a:spcBef>
                  <a:spcPct val="0"/>
                </a:spcBef>
                <a:spcAft>
                  <a:spcPct val="0"/>
                </a:spcAft>
              </a:pPr>
              <a:r>
                <a:rPr lang="en-GB" sz="1200" dirty="0" err="1"/>
                <a:t>Fibr</a:t>
              </a:r>
              <a:r>
                <a:rPr lang="cs-CZ" sz="1200" dirty="0" err="1"/>
                <a:t>óza</a:t>
              </a:r>
              <a:endParaRPr lang="en-GB" sz="1200" dirty="0"/>
            </a:p>
            <a:p>
              <a:pPr eaLnBrk="0" fontAlgn="base" hangingPunct="0">
                <a:lnSpc>
                  <a:spcPct val="90000"/>
                </a:lnSpc>
                <a:spcBef>
                  <a:spcPct val="0"/>
                </a:spcBef>
                <a:spcAft>
                  <a:spcPct val="0"/>
                </a:spcAft>
              </a:pPr>
              <a:r>
                <a:rPr lang="en-GB" sz="1200" dirty="0" err="1"/>
                <a:t>Hypertro</a:t>
              </a:r>
              <a:r>
                <a:rPr lang="cs-CZ" sz="1200" dirty="0" err="1"/>
                <a:t>fie</a:t>
              </a:r>
              <a:endParaRPr lang="en-GB" sz="1200" dirty="0"/>
            </a:p>
          </p:txBody>
        </p:sp>
        <p:sp>
          <p:nvSpPr>
            <p:cNvPr id="108" name="Rectangle 25"/>
            <p:cNvSpPr>
              <a:spLocks noChangeArrowheads="1"/>
            </p:cNvSpPr>
            <p:nvPr/>
          </p:nvSpPr>
          <p:spPr bwMode="auto">
            <a:xfrm>
              <a:off x="805360" y="3432123"/>
              <a:ext cx="3350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NPRs</a:t>
              </a:r>
            </a:p>
          </p:txBody>
        </p:sp>
        <p:sp>
          <p:nvSpPr>
            <p:cNvPr id="109" name="Rectangle 33"/>
            <p:cNvSpPr>
              <a:spLocks noChangeArrowheads="1"/>
            </p:cNvSpPr>
            <p:nvPr/>
          </p:nvSpPr>
          <p:spPr bwMode="auto">
            <a:xfrm>
              <a:off x="1566762" y="3428307"/>
              <a:ext cx="2420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000" dirty="0">
                  <a:cs typeface="Arial" panose="020B0604020202020204" pitchFamily="34" charset="0"/>
                </a:rPr>
                <a:t>NPs</a:t>
              </a:r>
              <a:endParaRPr lang="en-US" altLang="en-US" sz="1000" dirty="0"/>
            </a:p>
          </p:txBody>
        </p:sp>
        <p:grpSp>
          <p:nvGrpSpPr>
            <p:cNvPr id="104" name="Group 103"/>
            <p:cNvGrpSpPr/>
            <p:nvPr/>
          </p:nvGrpSpPr>
          <p:grpSpPr>
            <a:xfrm rot="10800000">
              <a:off x="1184175" y="3375836"/>
              <a:ext cx="295275" cy="250825"/>
              <a:chOff x="1485899" y="3721867"/>
              <a:chExt cx="295275" cy="250825"/>
            </a:xfrm>
          </p:grpSpPr>
          <p:sp>
            <p:nvSpPr>
              <p:cNvPr id="110" name="Freeform 34"/>
              <p:cNvSpPr>
                <a:spLocks/>
              </p:cNvSpPr>
              <p:nvPr/>
            </p:nvSpPr>
            <p:spPr bwMode="auto">
              <a:xfrm>
                <a:off x="1485899" y="3721867"/>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83C55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11" name="Freeform 36"/>
              <p:cNvSpPr>
                <a:spLocks/>
              </p:cNvSpPr>
              <p:nvPr/>
            </p:nvSpPr>
            <p:spPr bwMode="auto">
              <a:xfrm>
                <a:off x="1689099" y="3794892"/>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cxnSp>
            <p:nvCxnSpPr>
              <p:cNvPr id="112" name="Straight Connector 111"/>
              <p:cNvCxnSpPr>
                <a:endCxn id="110" idx="1"/>
              </p:cNvCxnSpPr>
              <p:nvPr/>
            </p:nvCxnSpPr>
            <p:spPr bwMode="auto">
              <a:xfrm flipH="1">
                <a:off x="1609724" y="3845694"/>
                <a:ext cx="79375" cy="176"/>
              </a:xfrm>
              <a:prstGeom prst="line">
                <a:avLst/>
              </a:prstGeom>
              <a:solidFill>
                <a:schemeClr val="accent1"/>
              </a:solidFill>
              <a:ln w="19050" cap="rnd" cmpd="sng" algn="ctr">
                <a:solidFill>
                  <a:srgbClr val="83C55F"/>
                </a:solidFill>
                <a:prstDash val="solid"/>
                <a:round/>
                <a:headEnd type="none" w="med" len="med"/>
                <a:tailEnd type="none" w="med" len="med"/>
              </a:ln>
              <a:effectLst/>
            </p:spPr>
          </p:cxnSp>
        </p:grpSp>
        <p:sp>
          <p:nvSpPr>
            <p:cNvPr id="118" name="Freeform 38"/>
            <p:cNvSpPr>
              <a:spLocks/>
            </p:cNvSpPr>
            <p:nvPr/>
          </p:nvSpPr>
          <p:spPr bwMode="auto">
            <a:xfrm rot="10800000">
              <a:off x="670211" y="387827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19" name="Freeform 38"/>
            <p:cNvSpPr>
              <a:spLocks/>
            </p:cNvSpPr>
            <p:nvPr/>
          </p:nvSpPr>
          <p:spPr bwMode="auto">
            <a:xfrm rot="10800000" flipV="1">
              <a:off x="670211" y="420416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0" name="Freeform 38"/>
            <p:cNvSpPr>
              <a:spLocks/>
            </p:cNvSpPr>
            <p:nvPr/>
          </p:nvSpPr>
          <p:spPr bwMode="auto">
            <a:xfrm rot="10800000">
              <a:off x="670211" y="436710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1" name="Freeform 38"/>
            <p:cNvSpPr>
              <a:spLocks/>
            </p:cNvSpPr>
            <p:nvPr/>
          </p:nvSpPr>
          <p:spPr bwMode="auto">
            <a:xfrm rot="10800000">
              <a:off x="670211" y="453004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2" name="Freeform 38"/>
            <p:cNvSpPr>
              <a:spLocks/>
            </p:cNvSpPr>
            <p:nvPr/>
          </p:nvSpPr>
          <p:spPr bwMode="auto">
            <a:xfrm rot="10800000">
              <a:off x="670211" y="4041221"/>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3" name="Freeform 38"/>
            <p:cNvSpPr>
              <a:spLocks/>
            </p:cNvSpPr>
            <p:nvPr/>
          </p:nvSpPr>
          <p:spPr bwMode="auto">
            <a:xfrm rot="10800000">
              <a:off x="670211" y="46929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4" name="Freeform 38"/>
            <p:cNvSpPr>
              <a:spLocks/>
            </p:cNvSpPr>
            <p:nvPr/>
          </p:nvSpPr>
          <p:spPr bwMode="auto">
            <a:xfrm rot="10800000">
              <a:off x="670211" y="48559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3" name="Rectangle 2"/>
            <p:cNvSpPr/>
            <p:nvPr/>
          </p:nvSpPr>
          <p:spPr>
            <a:xfrm>
              <a:off x="1799056" y="3432683"/>
              <a:ext cx="190500" cy="7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74" name="Rectangle 73"/>
          <p:cNvSpPr/>
          <p:nvPr/>
        </p:nvSpPr>
        <p:spPr>
          <a:xfrm rot="2700000">
            <a:off x="2102333" y="3542301"/>
            <a:ext cx="744486" cy="230832"/>
          </a:xfrm>
          <a:prstGeom prst="rect">
            <a:avLst/>
          </a:prstGeom>
        </p:spPr>
        <p:txBody>
          <a:bodyPr wrap="square">
            <a:spAutoFit/>
          </a:bodyPr>
          <a:lstStyle/>
          <a:p>
            <a:pPr algn="ctr"/>
            <a:r>
              <a:rPr lang="en-GB" sz="900" dirty="0">
                <a:solidFill>
                  <a:schemeClr val="bg1">
                    <a:lumMod val="50000"/>
                  </a:schemeClr>
                </a:solidFill>
              </a:rPr>
              <a:t>Neprilysin</a:t>
            </a:r>
          </a:p>
        </p:txBody>
      </p:sp>
      <p:grpSp>
        <p:nvGrpSpPr>
          <p:cNvPr id="5" name="Group 4"/>
          <p:cNvGrpSpPr/>
          <p:nvPr/>
        </p:nvGrpSpPr>
        <p:grpSpPr>
          <a:xfrm>
            <a:off x="5581081" y="1889313"/>
            <a:ext cx="1828015" cy="1294734"/>
            <a:chOff x="5968582" y="2105213"/>
            <a:chExt cx="1828015" cy="1294734"/>
          </a:xfrm>
        </p:grpSpPr>
        <p:sp>
          <p:nvSpPr>
            <p:cNvPr id="50" name="Rectangle 25"/>
            <p:cNvSpPr>
              <a:spLocks noChangeArrowheads="1"/>
            </p:cNvSpPr>
            <p:nvPr/>
          </p:nvSpPr>
          <p:spPr bwMode="auto">
            <a:xfrm>
              <a:off x="5968582" y="2105213"/>
              <a:ext cx="730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1000" dirty="0"/>
                <a:t>Adrenalin</a:t>
              </a:r>
              <a:endParaRPr lang="en-US" altLang="en-US" sz="1000" dirty="0"/>
            </a:p>
            <a:p>
              <a:r>
                <a:rPr lang="en-US" altLang="en-US" sz="1000" dirty="0"/>
                <a:t>Nor</a:t>
              </a:r>
              <a:r>
                <a:rPr lang="cs-CZ" altLang="en-US" sz="1000" dirty="0"/>
                <a:t>adrenalin</a:t>
              </a:r>
              <a:endParaRPr lang="en-US" altLang="en-US" sz="1000" dirty="0"/>
            </a:p>
          </p:txBody>
        </p:sp>
        <p:sp>
          <p:nvSpPr>
            <p:cNvPr id="72" name="Rectangle 33"/>
            <p:cNvSpPr>
              <a:spLocks noChangeArrowheads="1"/>
            </p:cNvSpPr>
            <p:nvPr/>
          </p:nvSpPr>
          <p:spPr bwMode="auto">
            <a:xfrm>
              <a:off x="7264400" y="2122502"/>
              <a:ext cx="532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1000" dirty="0">
                  <a:cs typeface="Arial" panose="020B0604020202020204" pitchFamily="34" charset="0"/>
                </a:rPr>
                <a:t>receptory</a:t>
              </a:r>
            </a:p>
            <a:p>
              <a:r>
                <a:rPr lang="el-GR" altLang="en-US" sz="1000" dirty="0">
                  <a:cs typeface="Arial" panose="020B0604020202020204" pitchFamily="34" charset="0"/>
                </a:rPr>
                <a:t>α</a:t>
              </a:r>
              <a:r>
                <a:rPr lang="el-GR" altLang="en-US" sz="1000" baseline="-25000" dirty="0">
                  <a:cs typeface="Arial" panose="020B0604020202020204" pitchFamily="34" charset="0"/>
                </a:rPr>
                <a:t>1</a:t>
              </a:r>
              <a:r>
                <a:rPr lang="en-GB" altLang="en-US" sz="1000" dirty="0">
                  <a:cs typeface="Arial" panose="020B0604020202020204" pitchFamily="34" charset="0"/>
                </a:rPr>
                <a:t>, </a:t>
              </a:r>
              <a:r>
                <a:rPr lang="el-GR" altLang="en-US" sz="1000" dirty="0">
                  <a:cs typeface="Arial" panose="020B0604020202020204" pitchFamily="34" charset="0"/>
                </a:rPr>
                <a:t>β</a:t>
              </a:r>
              <a:r>
                <a:rPr lang="en-GB" altLang="en-US" sz="1000" baseline="-25000" dirty="0">
                  <a:cs typeface="Arial" panose="020B0604020202020204" pitchFamily="34" charset="0"/>
                </a:rPr>
                <a:t>1</a:t>
              </a:r>
              <a:r>
                <a:rPr lang="en-GB" altLang="en-US" sz="1000" dirty="0">
                  <a:cs typeface="Arial" panose="020B0604020202020204" pitchFamily="34" charset="0"/>
                </a:rPr>
                <a:t>, </a:t>
              </a:r>
              <a:r>
                <a:rPr lang="el-GR" altLang="en-US" sz="1000" dirty="0">
                  <a:cs typeface="Arial" panose="020B0604020202020204" pitchFamily="34" charset="0"/>
                </a:rPr>
                <a:t>β</a:t>
              </a:r>
              <a:r>
                <a:rPr lang="en-GB" altLang="en-US" sz="1000" baseline="-25000" dirty="0">
                  <a:cs typeface="Arial" panose="020B0604020202020204" pitchFamily="34" charset="0"/>
                </a:rPr>
                <a:t>2</a:t>
              </a:r>
              <a:endParaRPr lang="en-US" altLang="en-US" sz="1000" baseline="-25000" dirty="0"/>
            </a:p>
          </p:txBody>
        </p:sp>
        <p:sp>
          <p:nvSpPr>
            <p:cNvPr id="73" name="Freeform 34"/>
            <p:cNvSpPr>
              <a:spLocks/>
            </p:cNvSpPr>
            <p:nvPr/>
          </p:nvSpPr>
          <p:spPr bwMode="auto">
            <a:xfrm>
              <a:off x="6929437" y="2117913"/>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79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5" name="Freeform 36"/>
            <p:cNvSpPr>
              <a:spLocks/>
            </p:cNvSpPr>
            <p:nvPr/>
          </p:nvSpPr>
          <p:spPr bwMode="auto">
            <a:xfrm>
              <a:off x="7132637" y="2190938"/>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77" name="Freeform 38"/>
            <p:cNvSpPr>
              <a:spLocks/>
            </p:cNvSpPr>
            <p:nvPr/>
          </p:nvSpPr>
          <p:spPr bwMode="auto">
            <a:xfrm>
              <a:off x="7599362" y="271590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78" name="Freeform 39"/>
            <p:cNvSpPr>
              <a:spLocks/>
            </p:cNvSpPr>
            <p:nvPr/>
          </p:nvSpPr>
          <p:spPr bwMode="auto">
            <a:xfrm>
              <a:off x="7599362" y="288058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79" name="Freeform 40"/>
            <p:cNvSpPr>
              <a:spLocks/>
            </p:cNvSpPr>
            <p:nvPr/>
          </p:nvSpPr>
          <p:spPr bwMode="auto">
            <a:xfrm>
              <a:off x="7599362" y="3045263"/>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80" name="Freeform 41"/>
            <p:cNvSpPr>
              <a:spLocks/>
            </p:cNvSpPr>
            <p:nvPr/>
          </p:nvSpPr>
          <p:spPr bwMode="auto">
            <a:xfrm>
              <a:off x="7599362" y="3209942"/>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cxnSp>
          <p:nvCxnSpPr>
            <p:cNvPr id="82" name="Straight Connector 81"/>
            <p:cNvCxnSpPr>
              <a:endCxn id="73" idx="1"/>
            </p:cNvCxnSpPr>
            <p:nvPr/>
          </p:nvCxnSpPr>
          <p:spPr bwMode="auto">
            <a:xfrm flipH="1">
              <a:off x="7053262" y="2241740"/>
              <a:ext cx="79375" cy="176"/>
            </a:xfrm>
            <a:prstGeom prst="line">
              <a:avLst/>
            </a:prstGeom>
            <a:solidFill>
              <a:schemeClr val="accent1"/>
            </a:solidFill>
            <a:ln w="19050" cap="rnd" cmpd="sng" algn="ctr">
              <a:solidFill>
                <a:schemeClr val="accent2"/>
              </a:solidFill>
              <a:prstDash val="solid"/>
              <a:round/>
              <a:headEnd type="none" w="med" len="med"/>
              <a:tailEnd type="none" w="med" len="med"/>
            </a:ln>
            <a:effectLst/>
          </p:spPr>
        </p:cxnSp>
        <p:sp>
          <p:nvSpPr>
            <p:cNvPr id="81" name="Rectangle 80"/>
            <p:cNvSpPr/>
            <p:nvPr/>
          </p:nvSpPr>
          <p:spPr>
            <a:xfrm>
              <a:off x="6184901" y="2476617"/>
              <a:ext cx="1472246" cy="923330"/>
            </a:xfrm>
            <a:prstGeom prst="rect">
              <a:avLst/>
            </a:prstGeom>
          </p:spPr>
          <p:txBody>
            <a:bodyPr wrap="square">
              <a:spAutoFit/>
            </a:bodyPr>
            <a:lstStyle/>
            <a:p>
              <a:pPr algn="r" eaLnBrk="0" fontAlgn="base" hangingPunct="0">
                <a:lnSpc>
                  <a:spcPct val="90000"/>
                </a:lnSpc>
                <a:spcBef>
                  <a:spcPct val="0"/>
                </a:spcBef>
                <a:spcAft>
                  <a:spcPct val="0"/>
                </a:spcAft>
              </a:pPr>
              <a:r>
                <a:rPr lang="en-GB" sz="1200" b="1" dirty="0" err="1"/>
                <a:t>Va</a:t>
              </a:r>
              <a:r>
                <a:rPr lang="cs-CZ" sz="1200" b="1" dirty="0"/>
                <a:t>z</a:t>
              </a:r>
              <a:r>
                <a:rPr lang="en-GB" sz="1200" b="1" dirty="0"/>
                <a:t>o</a:t>
              </a:r>
              <a:r>
                <a:rPr lang="cs-CZ" sz="1200" b="1" dirty="0"/>
                <a:t>k</a:t>
              </a:r>
              <a:r>
                <a:rPr lang="en-GB" sz="1200" b="1" dirty="0" err="1"/>
                <a:t>onstri</a:t>
              </a:r>
              <a:r>
                <a:rPr lang="cs-CZ" sz="1200" b="1" dirty="0" err="1"/>
                <a:t>kce</a:t>
              </a:r>
              <a:endParaRPr lang="en-GB" sz="1200" b="1" dirty="0"/>
            </a:p>
            <a:p>
              <a:pPr algn="r" eaLnBrk="0" fontAlgn="base" hangingPunct="0">
                <a:lnSpc>
                  <a:spcPct val="90000"/>
                </a:lnSpc>
                <a:spcBef>
                  <a:spcPct val="0"/>
                </a:spcBef>
                <a:spcAft>
                  <a:spcPct val="0"/>
                </a:spcAft>
              </a:pPr>
              <a:r>
                <a:rPr lang="cs-CZ" sz="1200" dirty="0"/>
                <a:t>Aktivita </a:t>
              </a:r>
              <a:r>
                <a:rPr lang="en-GB" sz="1200" dirty="0"/>
                <a:t>RAAS </a:t>
              </a:r>
            </a:p>
            <a:p>
              <a:pPr algn="r" eaLnBrk="0" fontAlgn="base" hangingPunct="0">
                <a:lnSpc>
                  <a:spcPct val="90000"/>
                </a:lnSpc>
                <a:spcBef>
                  <a:spcPct val="0"/>
                </a:spcBef>
                <a:spcAft>
                  <a:spcPct val="0"/>
                </a:spcAft>
              </a:pPr>
              <a:r>
                <a:rPr lang="en-GB" sz="1200" dirty="0" err="1"/>
                <a:t>Va</a:t>
              </a:r>
              <a:r>
                <a:rPr lang="cs-CZ" sz="1200" dirty="0"/>
                <a:t>z</a:t>
              </a:r>
              <a:r>
                <a:rPr lang="en-GB" sz="1200" dirty="0" err="1"/>
                <a:t>opresin</a:t>
              </a:r>
              <a:endParaRPr lang="en-GB" sz="1200" dirty="0"/>
            </a:p>
            <a:p>
              <a:pPr algn="r" eaLnBrk="0" fontAlgn="base" hangingPunct="0">
                <a:lnSpc>
                  <a:spcPct val="90000"/>
                </a:lnSpc>
                <a:spcBef>
                  <a:spcPct val="0"/>
                </a:spcBef>
                <a:spcAft>
                  <a:spcPct val="0"/>
                </a:spcAft>
              </a:pPr>
              <a:r>
                <a:rPr lang="cs-CZ" sz="1200" dirty="0"/>
                <a:t>Srdeční frekvence</a:t>
              </a:r>
              <a:endParaRPr lang="en-GB" sz="1200" dirty="0"/>
            </a:p>
            <a:p>
              <a:pPr algn="r" eaLnBrk="0" fontAlgn="base" hangingPunct="0">
                <a:lnSpc>
                  <a:spcPct val="90000"/>
                </a:lnSpc>
                <a:spcBef>
                  <a:spcPct val="0"/>
                </a:spcBef>
                <a:spcAft>
                  <a:spcPct val="0"/>
                </a:spcAft>
              </a:pPr>
              <a:r>
                <a:rPr lang="cs-CZ" sz="1200" dirty="0"/>
                <a:t>K</a:t>
              </a:r>
              <a:r>
                <a:rPr lang="en-GB" sz="1200" dirty="0" err="1"/>
                <a:t>ontra</a:t>
              </a:r>
              <a:r>
                <a:rPr lang="cs-CZ" sz="1200" dirty="0"/>
                <a:t>k</a:t>
              </a:r>
              <a:r>
                <a:rPr lang="en-GB" sz="1200" dirty="0" err="1"/>
                <a:t>tilit</a:t>
              </a:r>
              <a:r>
                <a:rPr lang="cs-CZ" sz="1200" dirty="0"/>
                <a:t>a</a:t>
              </a:r>
              <a:endParaRPr lang="en-GB" sz="1200" dirty="0"/>
            </a:p>
          </p:txBody>
        </p:sp>
      </p:grpSp>
      <p:cxnSp>
        <p:nvCxnSpPr>
          <p:cNvPr id="102" name="Straight Arrow Connector 101"/>
          <p:cNvCxnSpPr/>
          <p:nvPr/>
        </p:nvCxnSpPr>
        <p:spPr bwMode="auto">
          <a:xfrm>
            <a:off x="2509357" y="2605570"/>
            <a:ext cx="0" cy="651176"/>
          </a:xfrm>
          <a:prstGeom prst="straightConnector1">
            <a:avLst/>
          </a:prstGeom>
          <a:solidFill>
            <a:schemeClr val="accent1"/>
          </a:solidFill>
          <a:ln w="28575" cap="sq" cmpd="sng" algn="ctr">
            <a:solidFill>
              <a:srgbClr val="00B050"/>
            </a:solidFill>
            <a:prstDash val="sysDash"/>
            <a:miter lim="800000"/>
            <a:headEnd type="none" w="med" len="med"/>
            <a:tailEnd type="none" w="med" len="med"/>
          </a:ln>
          <a:effectLst/>
        </p:spPr>
      </p:cxnSp>
      <p:sp>
        <p:nvSpPr>
          <p:cNvPr id="106" name="Rounded Rectangle 105"/>
          <p:cNvSpPr/>
          <p:nvPr/>
        </p:nvSpPr>
        <p:spPr bwMode="auto">
          <a:xfrm>
            <a:off x="1853498" y="2193840"/>
            <a:ext cx="1254850" cy="445109"/>
          </a:xfrm>
          <a:prstGeom prst="roundRect">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cs-CZ" sz="1200" b="1" kern="0" dirty="0">
                <a:solidFill>
                  <a:prstClr val="white"/>
                </a:solidFill>
                <a:latin typeface="Arial" panose="020B0604020202020204" pitchFamily="34" charset="0"/>
                <a:cs typeface="Arial" panose="020B0604020202020204" pitchFamily="34" charset="0"/>
              </a:rPr>
              <a:t>Inhibitory </a:t>
            </a:r>
            <a:r>
              <a:rPr lang="cs-CZ" sz="1200" b="1" kern="0" dirty="0" err="1">
                <a:solidFill>
                  <a:prstClr val="white"/>
                </a:solidFill>
                <a:latin typeface="Arial" panose="020B0604020202020204" pitchFamily="34" charset="0"/>
                <a:cs typeface="Arial" panose="020B0604020202020204" pitchFamily="34" charset="0"/>
              </a:rPr>
              <a:t>neprilysinu</a:t>
            </a:r>
            <a:endParaRPr lang="en-GB" sz="1200" b="1" kern="0" dirty="0">
              <a:solidFill>
                <a:prstClr val="white"/>
              </a:solidFill>
              <a:latin typeface="Arial" panose="020B0604020202020204" pitchFamily="34" charset="0"/>
              <a:cs typeface="Arial" panose="020B0604020202020204" pitchFamily="34" charset="0"/>
            </a:endParaRPr>
          </a:p>
        </p:txBody>
      </p:sp>
      <p:sp>
        <p:nvSpPr>
          <p:cNvPr id="113" name="Rounded Rectangle 112"/>
          <p:cNvSpPr/>
          <p:nvPr/>
        </p:nvSpPr>
        <p:spPr bwMode="auto">
          <a:xfrm>
            <a:off x="7211861" y="3639985"/>
            <a:ext cx="1459776" cy="445109"/>
          </a:xfrm>
          <a:prstGeom prst="roundRect">
            <a:avLst/>
          </a:prstGeom>
          <a:solidFill>
            <a:srgbClr val="C00000"/>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a:defRPr/>
            </a:pPr>
            <a:r>
              <a:rPr lang="cs-CZ" sz="1200" b="1" kern="0" dirty="0">
                <a:solidFill>
                  <a:prstClr val="white"/>
                </a:solidFill>
                <a:latin typeface="Arial" panose="020B0604020202020204" pitchFamily="34" charset="0"/>
                <a:cs typeface="Arial" panose="020B0604020202020204" pitchFamily="34" charset="0"/>
              </a:rPr>
              <a:t>Inhibitory </a:t>
            </a:r>
            <a:r>
              <a:rPr lang="en-GB" sz="1200" b="1" kern="0" dirty="0">
                <a:solidFill>
                  <a:prstClr val="white"/>
                </a:solidFill>
                <a:latin typeface="Arial" panose="020B0604020202020204" pitchFamily="34" charset="0"/>
                <a:cs typeface="Arial" panose="020B0604020202020204" pitchFamily="34" charset="0"/>
              </a:rPr>
              <a:t>RAAS (</a:t>
            </a:r>
            <a:r>
              <a:rPr lang="cs-CZ" sz="1200" b="1" kern="0" dirty="0">
                <a:solidFill>
                  <a:prstClr val="white"/>
                </a:solidFill>
                <a:latin typeface="Arial" panose="020B0604020202020204" pitchFamily="34" charset="0"/>
                <a:cs typeface="Arial" panose="020B0604020202020204" pitchFamily="34" charset="0"/>
              </a:rPr>
              <a:t>i</a:t>
            </a:r>
            <a:r>
              <a:rPr lang="en-GB" sz="1200" b="1" kern="0" dirty="0">
                <a:solidFill>
                  <a:prstClr val="white"/>
                </a:solidFill>
                <a:latin typeface="Arial" panose="020B0604020202020204" pitchFamily="34" charset="0"/>
                <a:cs typeface="Arial" panose="020B0604020202020204" pitchFamily="34" charset="0"/>
              </a:rPr>
              <a:t>ACE, ARB, MRA)</a:t>
            </a:r>
          </a:p>
        </p:txBody>
      </p:sp>
      <p:sp>
        <p:nvSpPr>
          <p:cNvPr id="114" name="Rounded Rectangle 113"/>
          <p:cNvSpPr/>
          <p:nvPr/>
        </p:nvSpPr>
        <p:spPr bwMode="auto">
          <a:xfrm>
            <a:off x="7462456" y="1390389"/>
            <a:ext cx="1227457" cy="445109"/>
          </a:xfrm>
          <a:prstGeom prst="roundRect">
            <a:avLst/>
          </a:prstGeom>
          <a:solidFill>
            <a:schemeClr val="accent5">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cs-CZ" sz="1200" b="1" kern="0" dirty="0">
                <a:solidFill>
                  <a:prstClr val="white"/>
                </a:solidFill>
                <a:latin typeface="Arial" panose="020B0604020202020204" pitchFamily="34" charset="0"/>
                <a:cs typeface="Arial" panose="020B0604020202020204" pitchFamily="34" charset="0"/>
              </a:rPr>
              <a:t>Beta-blokátory</a:t>
            </a:r>
            <a:endParaRPr lang="en-GB" sz="1200" b="1" kern="0" dirty="0">
              <a:solidFill>
                <a:prstClr val="white"/>
              </a:solidFill>
              <a:latin typeface="Arial" panose="020B0604020202020204" pitchFamily="34" charset="0"/>
              <a:cs typeface="Arial" panose="020B0604020202020204" pitchFamily="34" charset="0"/>
            </a:endParaRPr>
          </a:p>
        </p:txBody>
      </p:sp>
      <p:cxnSp>
        <p:nvCxnSpPr>
          <p:cNvPr id="116" name="Straight Connector 115"/>
          <p:cNvCxnSpPr/>
          <p:nvPr/>
        </p:nvCxnSpPr>
        <p:spPr bwMode="auto">
          <a:xfrm>
            <a:off x="6728625" y="1612944"/>
            <a:ext cx="883542" cy="0"/>
          </a:xfrm>
          <a:prstGeom prst="line">
            <a:avLst/>
          </a:prstGeom>
          <a:solidFill>
            <a:schemeClr val="accent1"/>
          </a:solidFill>
          <a:ln w="28575" cap="sq" cmpd="sng" algn="ctr">
            <a:solidFill>
              <a:schemeClr val="accent5">
                <a:lumMod val="50000"/>
              </a:schemeClr>
            </a:solidFill>
            <a:prstDash val="sysDash"/>
            <a:miter lim="800000"/>
            <a:headEnd type="none" w="med" len="med"/>
            <a:tailEnd type="none" w="med" len="med"/>
          </a:ln>
          <a:effectLst/>
        </p:spPr>
      </p:cxnSp>
      <p:cxnSp>
        <p:nvCxnSpPr>
          <p:cNvPr id="129" name="Straight Connector 128"/>
          <p:cNvCxnSpPr/>
          <p:nvPr/>
        </p:nvCxnSpPr>
        <p:spPr bwMode="auto">
          <a:xfrm>
            <a:off x="6728625" y="3865845"/>
            <a:ext cx="883542" cy="0"/>
          </a:xfrm>
          <a:prstGeom prst="line">
            <a:avLst/>
          </a:prstGeom>
          <a:solidFill>
            <a:schemeClr val="accent1"/>
          </a:solidFill>
          <a:ln w="28575" cap="sq" cmpd="sng" algn="ctr">
            <a:solidFill>
              <a:srgbClr val="C00000"/>
            </a:solidFill>
            <a:prstDash val="sysDash"/>
            <a:miter lim="800000"/>
            <a:headEnd type="none" w="med" len="med"/>
            <a:tailEnd type="none" w="med" len="med"/>
          </a:ln>
          <a:effectLst/>
        </p:spPr>
      </p:cxnSp>
      <p:grpSp>
        <p:nvGrpSpPr>
          <p:cNvPr id="131" name="Group 130"/>
          <p:cNvGrpSpPr/>
          <p:nvPr/>
        </p:nvGrpSpPr>
        <p:grpSpPr>
          <a:xfrm>
            <a:off x="2357984" y="3280155"/>
            <a:ext cx="309856" cy="309856"/>
            <a:chOff x="4796588" y="2842806"/>
            <a:chExt cx="468358" cy="468358"/>
          </a:xfrm>
        </p:grpSpPr>
        <p:sp>
          <p:nvSpPr>
            <p:cNvPr id="132" name="Oval 131"/>
            <p:cNvSpPr/>
            <p:nvPr/>
          </p:nvSpPr>
          <p:spPr>
            <a:xfrm>
              <a:off x="4796588" y="2842806"/>
              <a:ext cx="468358" cy="468358"/>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37" name="Multiply 136"/>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pSp>
        <p:nvGrpSpPr>
          <p:cNvPr id="138" name="Group 137"/>
          <p:cNvGrpSpPr/>
          <p:nvPr/>
        </p:nvGrpSpPr>
        <p:grpSpPr>
          <a:xfrm>
            <a:off x="6418769" y="1457911"/>
            <a:ext cx="309856" cy="309856"/>
            <a:chOff x="4796588" y="2855841"/>
            <a:chExt cx="468358" cy="468359"/>
          </a:xfrm>
        </p:grpSpPr>
        <p:sp>
          <p:nvSpPr>
            <p:cNvPr id="139" name="Oval 138"/>
            <p:cNvSpPr/>
            <p:nvPr/>
          </p:nvSpPr>
          <p:spPr>
            <a:xfrm>
              <a:off x="4796588" y="2855841"/>
              <a:ext cx="468358" cy="468359"/>
            </a:xfrm>
            <a:prstGeom prst="ellipse">
              <a:avLst/>
            </a:prstGeom>
            <a:solidFill>
              <a:srgbClr val="CF6A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43" name="Multiply 142"/>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pSp>
        <p:nvGrpSpPr>
          <p:cNvPr id="145" name="Group 144"/>
          <p:cNvGrpSpPr/>
          <p:nvPr/>
        </p:nvGrpSpPr>
        <p:grpSpPr>
          <a:xfrm>
            <a:off x="6410135" y="3706189"/>
            <a:ext cx="309856" cy="309856"/>
            <a:chOff x="4809623" y="2842806"/>
            <a:chExt cx="468359" cy="468358"/>
          </a:xfrm>
        </p:grpSpPr>
        <p:sp>
          <p:nvSpPr>
            <p:cNvPr id="146" name="Oval 145"/>
            <p:cNvSpPr/>
            <p:nvPr/>
          </p:nvSpPr>
          <p:spPr>
            <a:xfrm>
              <a:off x="4809623" y="2842806"/>
              <a:ext cx="468359" cy="468358"/>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47" name="Multiply 146"/>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cxnSp>
        <p:nvCxnSpPr>
          <p:cNvPr id="160" name="Straight Arrow Connector 159"/>
          <p:cNvCxnSpPr>
            <a:stCxn id="161" idx="0"/>
            <a:endCxn id="163" idx="2"/>
          </p:cNvCxnSpPr>
          <p:nvPr/>
        </p:nvCxnSpPr>
        <p:spPr bwMode="auto">
          <a:xfrm flipV="1">
            <a:off x="4499992" y="4248287"/>
            <a:ext cx="1968052" cy="684887"/>
          </a:xfrm>
          <a:prstGeom prst="straightConnector1">
            <a:avLst/>
          </a:prstGeom>
          <a:solidFill>
            <a:schemeClr val="accent1"/>
          </a:solidFill>
          <a:ln w="28575" cap="flat" cmpd="sng" algn="ctr">
            <a:solidFill>
              <a:srgbClr val="B8DB57"/>
            </a:solidFill>
            <a:prstDash val="solid"/>
            <a:miter lim="800000"/>
            <a:headEnd type="none" w="med" len="med"/>
            <a:tailEnd type="none" w="med" len="med"/>
          </a:ln>
          <a:effectLst/>
        </p:spPr>
      </p:cxnSp>
      <p:sp>
        <p:nvSpPr>
          <p:cNvPr id="161" name="Rounded Rectangle 160"/>
          <p:cNvSpPr/>
          <p:nvPr/>
        </p:nvSpPr>
        <p:spPr>
          <a:xfrm>
            <a:off x="3347864" y="4933174"/>
            <a:ext cx="2304256" cy="278332"/>
          </a:xfrm>
          <a:prstGeom prst="roundRect">
            <a:avLst/>
          </a:prstGeom>
          <a:solidFill>
            <a:srgbClr val="B8DB57"/>
          </a:solidFill>
          <a:ln w="28575">
            <a:no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err="1">
                <a:solidFill>
                  <a:schemeClr val="tx1"/>
                </a:solidFill>
              </a:rPr>
              <a:t>Sacubitril</a:t>
            </a:r>
            <a:r>
              <a:rPr lang="cs-CZ" b="1" dirty="0">
                <a:solidFill>
                  <a:schemeClr val="tx1"/>
                </a:solidFill>
              </a:rPr>
              <a:t>/</a:t>
            </a:r>
            <a:r>
              <a:rPr lang="cs-CZ" b="1" dirty="0" err="1">
                <a:solidFill>
                  <a:schemeClr val="tx1"/>
                </a:solidFill>
              </a:rPr>
              <a:t>valsartan</a:t>
            </a:r>
            <a:endParaRPr lang="en-GB" b="1" dirty="0">
              <a:solidFill>
                <a:schemeClr val="tx1"/>
              </a:solidFill>
            </a:endParaRPr>
          </a:p>
        </p:txBody>
      </p:sp>
      <p:grpSp>
        <p:nvGrpSpPr>
          <p:cNvPr id="162" name="Group 161"/>
          <p:cNvGrpSpPr/>
          <p:nvPr/>
        </p:nvGrpSpPr>
        <p:grpSpPr>
          <a:xfrm>
            <a:off x="6468044" y="4066819"/>
            <a:ext cx="362936" cy="362936"/>
            <a:chOff x="4796588" y="2842806"/>
            <a:chExt cx="468358" cy="468358"/>
          </a:xfrm>
        </p:grpSpPr>
        <p:sp>
          <p:nvSpPr>
            <p:cNvPr id="163" name="Oval 162"/>
            <p:cNvSpPr/>
            <p:nvPr/>
          </p:nvSpPr>
          <p:spPr>
            <a:xfrm>
              <a:off x="4796588" y="2842806"/>
              <a:ext cx="468358" cy="468358"/>
            </a:xfrm>
            <a:prstGeom prst="ellipse">
              <a:avLst/>
            </a:prstGeom>
            <a:solidFill>
              <a:srgbClr val="B8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64" name="Multiply 163"/>
            <p:cNvSpPr/>
            <p:nvPr/>
          </p:nvSpPr>
          <p:spPr>
            <a:xfrm>
              <a:off x="4837022" y="2883240"/>
              <a:ext cx="387491" cy="387491"/>
            </a:xfrm>
            <a:prstGeom prst="mathMultiply">
              <a:avLst>
                <a:gd name="adj1" fmla="val 1794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pSp>
        <p:nvGrpSpPr>
          <p:cNvPr id="165" name="Group 164"/>
          <p:cNvGrpSpPr/>
          <p:nvPr/>
        </p:nvGrpSpPr>
        <p:grpSpPr>
          <a:xfrm>
            <a:off x="2331555" y="3253615"/>
            <a:ext cx="362936" cy="362936"/>
            <a:chOff x="4796588" y="2842806"/>
            <a:chExt cx="468358" cy="468358"/>
          </a:xfrm>
        </p:grpSpPr>
        <p:sp>
          <p:nvSpPr>
            <p:cNvPr id="166" name="Oval 165"/>
            <p:cNvSpPr/>
            <p:nvPr/>
          </p:nvSpPr>
          <p:spPr>
            <a:xfrm>
              <a:off x="4796588" y="2842806"/>
              <a:ext cx="468358" cy="468358"/>
            </a:xfrm>
            <a:prstGeom prst="ellipse">
              <a:avLst/>
            </a:prstGeom>
            <a:solidFill>
              <a:srgbClr val="B8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67" name="Multiply 166"/>
            <p:cNvSpPr/>
            <p:nvPr/>
          </p:nvSpPr>
          <p:spPr>
            <a:xfrm>
              <a:off x="4837022" y="2883240"/>
              <a:ext cx="387491" cy="387491"/>
            </a:xfrm>
            <a:prstGeom prst="mathMultiply">
              <a:avLst>
                <a:gd name="adj1" fmla="val 1794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solidFill>
                  <a:schemeClr val="bg1"/>
                </a:solidFill>
              </a:endParaRPr>
            </a:p>
          </p:txBody>
        </p:sp>
      </p:grpSp>
      <p:cxnSp>
        <p:nvCxnSpPr>
          <p:cNvPr id="359" name="Straight Arrow Connector 358"/>
          <p:cNvCxnSpPr>
            <a:stCxn id="161" idx="0"/>
            <a:endCxn id="166" idx="5"/>
          </p:cNvCxnSpPr>
          <p:nvPr/>
        </p:nvCxnSpPr>
        <p:spPr bwMode="auto">
          <a:xfrm flipH="1" flipV="1">
            <a:off x="2641340" y="3563400"/>
            <a:ext cx="1858652" cy="1369774"/>
          </a:xfrm>
          <a:prstGeom prst="straightConnector1">
            <a:avLst/>
          </a:prstGeom>
          <a:solidFill>
            <a:schemeClr val="accent1"/>
          </a:solidFill>
          <a:ln w="28575" cap="flat" cmpd="sng" algn="ctr">
            <a:solidFill>
              <a:srgbClr val="B8DB57"/>
            </a:solidFill>
            <a:prstDash val="solid"/>
            <a:miter lim="800000"/>
            <a:headEnd type="none" w="med" len="med"/>
            <a:tailEnd type="none" w="med" len="med"/>
          </a:ln>
          <a:effectLst/>
        </p:spPr>
      </p:cxnSp>
      <p:sp>
        <p:nvSpPr>
          <p:cNvPr id="10" name="TextovéPole 9"/>
          <p:cNvSpPr txBox="1"/>
          <p:nvPr/>
        </p:nvSpPr>
        <p:spPr>
          <a:xfrm>
            <a:off x="5232255" y="4106906"/>
            <a:ext cx="600237" cy="276999"/>
          </a:xfrm>
          <a:prstGeom prst="rect">
            <a:avLst/>
          </a:prstGeom>
          <a:noFill/>
        </p:spPr>
        <p:txBody>
          <a:bodyPr wrap="square" rtlCol="0">
            <a:spAutoFit/>
          </a:bodyPr>
          <a:lstStyle/>
          <a:p>
            <a:r>
              <a:rPr lang="cs-CZ" sz="1200" dirty="0" err="1"/>
              <a:t>Ang</a:t>
            </a:r>
            <a:r>
              <a:rPr lang="cs-CZ" sz="1200" dirty="0"/>
              <a:t> I</a:t>
            </a:r>
          </a:p>
        </p:txBody>
      </p:sp>
      <p:cxnSp>
        <p:nvCxnSpPr>
          <p:cNvPr id="25" name="Přímá spojnice se šipkou 24"/>
          <p:cNvCxnSpPr/>
          <p:nvPr/>
        </p:nvCxnSpPr>
        <p:spPr>
          <a:xfrm flipV="1">
            <a:off x="5700413" y="4262632"/>
            <a:ext cx="378959" cy="12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5775920" y="4524774"/>
            <a:ext cx="430374" cy="276999"/>
          </a:xfrm>
          <a:prstGeom prst="rect">
            <a:avLst/>
          </a:prstGeom>
          <a:noFill/>
        </p:spPr>
        <p:txBody>
          <a:bodyPr wrap="none" rtlCol="0">
            <a:spAutoFit/>
          </a:bodyPr>
          <a:lstStyle/>
          <a:p>
            <a:r>
              <a:rPr lang="cs-CZ" sz="1200" b="1" dirty="0"/>
              <a:t>ACE</a:t>
            </a:r>
          </a:p>
        </p:txBody>
      </p:sp>
      <p:cxnSp>
        <p:nvCxnSpPr>
          <p:cNvPr id="37" name="Přímá spojnice se šipkou 36"/>
          <p:cNvCxnSpPr/>
          <p:nvPr/>
        </p:nvCxnSpPr>
        <p:spPr>
          <a:xfrm flipH="1" flipV="1">
            <a:off x="5889893" y="4271417"/>
            <a:ext cx="9225" cy="3097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188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1000"/>
                                        <p:tgtEl>
                                          <p:spTgt spid="116"/>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1000"/>
                                        <p:tgtEl>
                                          <p:spTgt spid="138"/>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0"/>
                                        <p:tgtEl>
                                          <p:spTgt spid="113"/>
                                        </p:tgtEl>
                                      </p:cBhvr>
                                    </p:animEffect>
                                  </p:childTnLst>
                                </p:cTn>
                              </p:par>
                              <p:par>
                                <p:cTn id="18" presetID="10" presetClass="entr" presetSubtype="0" fill="hold" nodeType="withEffect">
                                  <p:stCondLst>
                                    <p:cond delay="50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1000"/>
                                        <p:tgtEl>
                                          <p:spTgt spid="129"/>
                                        </p:tgtEl>
                                      </p:cBhvr>
                                    </p:animEffect>
                                  </p:childTnLst>
                                </p:cTn>
                              </p:par>
                              <p:par>
                                <p:cTn id="21" presetID="10" presetClass="entr" presetSubtype="0" fill="hold" nodeType="withEffect">
                                  <p:stCondLst>
                                    <p:cond delay="500"/>
                                  </p:stCondLst>
                                  <p:childTnLst>
                                    <p:set>
                                      <p:cBhvr>
                                        <p:cTn id="22" dur="1" fill="hold">
                                          <p:stCondLst>
                                            <p:cond delay="0"/>
                                          </p:stCondLst>
                                        </p:cTn>
                                        <p:tgtEl>
                                          <p:spTgt spid="145"/>
                                        </p:tgtEl>
                                        <p:attrNameLst>
                                          <p:attrName>style.visibility</p:attrName>
                                        </p:attrNameLst>
                                      </p:cBhvr>
                                      <p:to>
                                        <p:strVal val="visible"/>
                                      </p:to>
                                    </p:set>
                                    <p:animEffect transition="in" filter="fade">
                                      <p:cBhvr>
                                        <p:cTn id="23" dur="1000"/>
                                        <p:tgtEl>
                                          <p:spTgt spid="145"/>
                                        </p:tgtEl>
                                      </p:cBhvr>
                                    </p:animEffect>
                                  </p:childTnLst>
                                </p:cTn>
                              </p:par>
                            </p:childTnLst>
                          </p:cTn>
                        </p:par>
                        <p:par>
                          <p:cTn id="24" fill="hold">
                            <p:stCondLst>
                              <p:cond delay="2500"/>
                            </p:stCondLst>
                            <p:childTnLst>
                              <p:par>
                                <p:cTn id="25" presetID="10" presetClass="entr" presetSubtype="0" fill="hold" nodeType="afterEffect">
                                  <p:stCondLst>
                                    <p:cond delay="50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1000"/>
                                        <p:tgtEl>
                                          <p:spTgt spid="106"/>
                                        </p:tgtEl>
                                      </p:cBhvr>
                                    </p:animEffect>
                                  </p:childTnLst>
                                </p:cTn>
                              </p:par>
                              <p:par>
                                <p:cTn id="31" presetID="10" presetClass="entr" presetSubtype="0" fill="hold" nodeType="withEffect">
                                  <p:stCondLst>
                                    <p:cond delay="50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1000"/>
                                        <p:tgtEl>
                                          <p:spTgt spid="131"/>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childTnLst>
                          </p:cTn>
                        </p:par>
                        <p:par>
                          <p:cTn id="38" fill="hold">
                            <p:stCondLst>
                              <p:cond delay="4500"/>
                            </p:stCondLst>
                            <p:childTnLst>
                              <p:par>
                                <p:cTn id="39" presetID="22" presetClass="entr" presetSubtype="8" fill="hold" nodeType="afterEffect">
                                  <p:stCondLst>
                                    <p:cond delay="500"/>
                                  </p:stCondLst>
                                  <p:childTnLst>
                                    <p:set>
                                      <p:cBhvr>
                                        <p:cTn id="40" dur="1" fill="hold">
                                          <p:stCondLst>
                                            <p:cond delay="0"/>
                                          </p:stCondLst>
                                        </p:cTn>
                                        <p:tgtEl>
                                          <p:spTgt spid="160"/>
                                        </p:tgtEl>
                                        <p:attrNameLst>
                                          <p:attrName>style.visibility</p:attrName>
                                        </p:attrNameLst>
                                      </p:cBhvr>
                                      <p:to>
                                        <p:strVal val="visible"/>
                                      </p:to>
                                    </p:set>
                                    <p:animEffect transition="in" filter="wipe(left)">
                                      <p:cBhvr>
                                        <p:cTn id="41" dur="500"/>
                                        <p:tgtEl>
                                          <p:spTgt spid="160"/>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162"/>
                                        </p:tgtEl>
                                        <p:attrNameLst>
                                          <p:attrName>style.visibility</p:attrName>
                                        </p:attrNameLst>
                                      </p:cBhvr>
                                      <p:to>
                                        <p:strVal val="visible"/>
                                      </p:to>
                                    </p:set>
                                    <p:animEffect transition="in" filter="fade">
                                      <p:cBhvr>
                                        <p:cTn id="45" dur="500"/>
                                        <p:tgtEl>
                                          <p:spTgt spid="162"/>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359"/>
                                        </p:tgtEl>
                                        <p:attrNameLst>
                                          <p:attrName>style.visibility</p:attrName>
                                        </p:attrNameLst>
                                      </p:cBhvr>
                                      <p:to>
                                        <p:strVal val="visible"/>
                                      </p:to>
                                    </p:set>
                                    <p:animEffect transition="in" filter="wipe(right)">
                                      <p:cBhvr>
                                        <p:cTn id="49" dur="500"/>
                                        <p:tgtEl>
                                          <p:spTgt spid="359"/>
                                        </p:tgtEl>
                                      </p:cBhvr>
                                    </p:animEffect>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165"/>
                                        </p:tgtEl>
                                        <p:attrNameLst>
                                          <p:attrName>style.visibility</p:attrName>
                                        </p:attrNameLst>
                                      </p:cBhvr>
                                      <p:to>
                                        <p:strVal val="visible"/>
                                      </p:to>
                                    </p:set>
                                    <p:animEffect transition="in" filter="fade">
                                      <p:cBhvr>
                                        <p:cTn id="53"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3" grpId="0" animBg="1"/>
      <p:bldP spid="114" grpId="0" animBg="1"/>
      <p:bldP spid="1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77851" y="1662794"/>
            <a:ext cx="8499698" cy="3936033"/>
            <a:chOff x="577851" y="1598996"/>
            <a:chExt cx="8499698" cy="3936033"/>
          </a:xfrm>
        </p:grpSpPr>
        <p:sp>
          <p:nvSpPr>
            <p:cNvPr id="70" name="Freeform 9"/>
            <p:cNvSpPr>
              <a:spLocks/>
            </p:cNvSpPr>
            <p:nvPr/>
          </p:nvSpPr>
          <p:spPr bwMode="auto">
            <a:xfrm>
              <a:off x="577851" y="1598996"/>
              <a:ext cx="1565275" cy="457200"/>
            </a:xfrm>
            <a:prstGeom prst="roundRect">
              <a:avLst/>
            </a:prstGeom>
            <a:noFill/>
            <a:ln w="41275" cap="flat">
              <a:solidFill>
                <a:srgbClr val="0098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lgn="ctr" eaLnBrk="0" hangingPunct="0"/>
              <a:r>
                <a:rPr lang="en-US" altLang="en-US" sz="2000" b="1" dirty="0" err="1">
                  <a:solidFill>
                    <a:srgbClr val="1B9129"/>
                  </a:solidFill>
                  <a:latin typeface="+mn-lt"/>
                </a:rPr>
                <a:t>Syst</a:t>
              </a:r>
              <a:r>
                <a:rPr lang="cs-CZ" altLang="en-US" sz="2000" b="1" dirty="0">
                  <a:solidFill>
                    <a:srgbClr val="1B9129"/>
                  </a:solidFill>
                  <a:latin typeface="+mn-lt"/>
                </a:rPr>
                <a:t>é</a:t>
              </a:r>
              <a:r>
                <a:rPr lang="en-US" altLang="en-US" sz="2000" b="1" dirty="0">
                  <a:solidFill>
                    <a:srgbClr val="1B9129"/>
                  </a:solidFill>
                  <a:latin typeface="+mn-lt"/>
                </a:rPr>
                <a:t>m</a:t>
              </a:r>
              <a:r>
                <a:rPr lang="cs-CZ" altLang="en-US" sz="2000" b="1" dirty="0">
                  <a:solidFill>
                    <a:srgbClr val="1B9129"/>
                  </a:solidFill>
                  <a:latin typeface="+mn-lt"/>
                </a:rPr>
                <a:t> NP</a:t>
              </a:r>
              <a:endParaRPr lang="en-US" altLang="en-US" sz="2000" dirty="0">
                <a:latin typeface="+mn-lt"/>
              </a:endParaRPr>
            </a:p>
          </p:txBody>
        </p:sp>
        <p:sp>
          <p:nvSpPr>
            <p:cNvPr id="71" name="Freeform 10"/>
            <p:cNvSpPr>
              <a:spLocks/>
            </p:cNvSpPr>
            <p:nvPr/>
          </p:nvSpPr>
          <p:spPr bwMode="auto">
            <a:xfrm>
              <a:off x="3341688" y="2321826"/>
              <a:ext cx="2232025" cy="640080"/>
            </a:xfrm>
            <a:prstGeom prst="roundRect">
              <a:avLst/>
            </a:prstGeom>
            <a:solidFill>
              <a:srgbClr val="C5E4B6"/>
            </a:solidFill>
            <a:ln w="41275" cap="flat">
              <a:solidFill>
                <a:srgbClr val="B8DB57"/>
              </a:solidFill>
              <a:prstDash val="solid"/>
              <a:miter lim="800000"/>
              <a:headEnd/>
              <a:tailEnd/>
            </a:ln>
            <a:extLst/>
          </p:spPr>
          <p:txBody>
            <a:bodyPr vert="horz" wrap="square" lIns="91440" tIns="45720" rIns="91440" bIns="45720" numCol="1" anchor="ctr" anchorCtr="0" compatLnSpc="1">
              <a:prstTxWarp prst="textNoShape">
                <a:avLst/>
              </a:prstTxWarp>
            </a:bodyPr>
            <a:lstStyle/>
            <a:p>
              <a:pPr lvl="0" algn="ctr" eaLnBrk="0" hangingPunct="0"/>
              <a:r>
                <a:rPr lang="cs-CZ" altLang="en-US" sz="1400" b="1" dirty="0">
                  <a:solidFill>
                    <a:srgbClr val="000000"/>
                  </a:solidFill>
                  <a:latin typeface="+mn-lt"/>
                </a:rPr>
                <a:t>Inhibitor </a:t>
              </a:r>
              <a:r>
                <a:rPr lang="cs-CZ" altLang="en-US" sz="1400" b="1" dirty="0" err="1">
                  <a:solidFill>
                    <a:srgbClr val="000000"/>
                  </a:solidFill>
                  <a:latin typeface="+mn-lt"/>
                </a:rPr>
                <a:t>neprilysinu</a:t>
              </a:r>
              <a:r>
                <a:rPr lang="cs-CZ" altLang="en-US" sz="1400" b="1" dirty="0">
                  <a:solidFill>
                    <a:srgbClr val="000000"/>
                  </a:solidFill>
                  <a:latin typeface="+mn-lt"/>
                </a:rPr>
                <a:t> a receptorů pro a</a:t>
              </a:r>
              <a:r>
                <a:rPr lang="en-US" altLang="en-US" sz="1400" b="1" dirty="0" err="1">
                  <a:solidFill>
                    <a:srgbClr val="000000"/>
                  </a:solidFill>
                  <a:latin typeface="+mn-lt"/>
                </a:rPr>
                <a:t>ngiotensin</a:t>
              </a:r>
              <a:r>
                <a:rPr lang="en-US" altLang="en-US" sz="1400" b="1" dirty="0">
                  <a:solidFill>
                    <a:srgbClr val="000000"/>
                  </a:solidFill>
                  <a:latin typeface="+mn-lt"/>
                </a:rPr>
                <a:t>  (</a:t>
              </a:r>
              <a:r>
                <a:rPr lang="en-US" altLang="en-US" sz="1400" b="1" dirty="0" err="1">
                  <a:solidFill>
                    <a:srgbClr val="000000"/>
                  </a:solidFill>
                  <a:latin typeface="+mn-lt"/>
                </a:rPr>
                <a:t>sacubitril</a:t>
              </a:r>
              <a:r>
                <a:rPr lang="en-US" altLang="en-US" sz="1400" b="1" dirty="0">
                  <a:solidFill>
                    <a:srgbClr val="000000"/>
                  </a:solidFill>
                  <a:latin typeface="+mn-lt"/>
                </a:rPr>
                <a:t>/valsartan)</a:t>
              </a:r>
              <a:endParaRPr lang="en-US" altLang="en-US" sz="1400" b="1" dirty="0">
                <a:latin typeface="+mn-lt"/>
              </a:endParaRPr>
            </a:p>
          </p:txBody>
        </p:sp>
        <p:sp>
          <p:nvSpPr>
            <p:cNvPr id="72" name="Rectangle 11"/>
            <p:cNvSpPr>
              <a:spLocks noChangeArrowheads="1"/>
            </p:cNvSpPr>
            <p:nvPr/>
          </p:nvSpPr>
          <p:spPr bwMode="auto">
            <a:xfrm>
              <a:off x="7502526" y="1701290"/>
              <a:ext cx="5770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mn-lt"/>
                </a:rPr>
                <a:t>RAAS</a:t>
              </a:r>
              <a:endParaRPr kumimoji="0" lang="en-US" altLang="en-US" sz="2000" b="0" i="0" u="none" strike="noStrike" cap="none" normalizeH="0" baseline="0" dirty="0">
                <a:ln>
                  <a:noFill/>
                </a:ln>
                <a:solidFill>
                  <a:srgbClr val="C00000"/>
                </a:solidFill>
                <a:effectLst/>
                <a:latin typeface="+mn-lt"/>
              </a:endParaRPr>
            </a:p>
          </p:txBody>
        </p:sp>
        <p:sp>
          <p:nvSpPr>
            <p:cNvPr id="73" name="Freeform 12"/>
            <p:cNvSpPr>
              <a:spLocks/>
            </p:cNvSpPr>
            <p:nvPr/>
          </p:nvSpPr>
          <p:spPr bwMode="auto">
            <a:xfrm>
              <a:off x="6997701" y="1616248"/>
              <a:ext cx="1562100" cy="457200"/>
            </a:xfrm>
            <a:prstGeom prst="roundRect">
              <a:avLst/>
            </a:prstGeom>
            <a:noFill/>
            <a:ln w="41275" cap="flat">
              <a:solidFill>
                <a:srgbClr val="E6000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74" name="Rectangle 17"/>
            <p:cNvSpPr>
              <a:spLocks noChangeArrowheads="1"/>
            </p:cNvSpPr>
            <p:nvPr/>
          </p:nvSpPr>
          <p:spPr bwMode="auto">
            <a:xfrm>
              <a:off x="2625387" y="1893201"/>
              <a:ext cx="8425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en-US" sz="1400" b="1" i="0" u="none" strike="noStrike" cap="none" normalizeH="0" baseline="0" dirty="0">
                  <a:ln>
                    <a:noFill/>
                  </a:ln>
                  <a:solidFill>
                    <a:srgbClr val="000000"/>
                  </a:solidFill>
                  <a:effectLst/>
                  <a:latin typeface="+mn-lt"/>
                </a:rPr>
                <a:t>Neaktivní</a:t>
              </a:r>
              <a:br>
                <a:rPr kumimoji="0" lang="en-US" altLang="en-US" sz="1400" b="1" i="0" u="none" strike="noStrike" cap="none" normalizeH="0" baseline="0" dirty="0">
                  <a:ln>
                    <a:noFill/>
                  </a:ln>
                  <a:solidFill>
                    <a:srgbClr val="000000"/>
                  </a:solidFill>
                  <a:effectLst/>
                  <a:latin typeface="+mn-lt"/>
                </a:rPr>
              </a:br>
              <a:r>
                <a:rPr kumimoji="0" lang="en-US" altLang="en-US" sz="1400" b="1" i="0" u="none" strike="noStrike" cap="none" normalizeH="0" baseline="0" dirty="0">
                  <a:ln>
                    <a:noFill/>
                  </a:ln>
                  <a:solidFill>
                    <a:srgbClr val="000000"/>
                  </a:solidFill>
                  <a:effectLst/>
                  <a:latin typeface="+mn-lt"/>
                </a:rPr>
                <a:t>fragment</a:t>
              </a:r>
              <a:r>
                <a:rPr kumimoji="0" lang="cs-CZ" altLang="en-US" sz="1400" b="1" i="0" u="none" strike="noStrike" cap="none" normalizeH="0" baseline="0" dirty="0">
                  <a:ln>
                    <a:noFill/>
                  </a:ln>
                  <a:solidFill>
                    <a:srgbClr val="000000"/>
                  </a:solidFill>
                  <a:effectLst/>
                  <a:latin typeface="+mn-lt"/>
                </a:rPr>
                <a:t>y</a:t>
              </a:r>
              <a:endParaRPr kumimoji="0" lang="en-US" altLang="en-US" sz="2000" b="1" i="0" u="none" strike="noStrike" cap="none" normalizeH="0" baseline="0" dirty="0">
                <a:ln>
                  <a:noFill/>
                </a:ln>
                <a:solidFill>
                  <a:schemeClr val="tx1"/>
                </a:solidFill>
                <a:effectLst/>
                <a:latin typeface="+mn-lt"/>
              </a:endParaRPr>
            </a:p>
          </p:txBody>
        </p:sp>
        <p:sp>
          <p:nvSpPr>
            <p:cNvPr id="75" name="Rectangle 23"/>
            <p:cNvSpPr>
              <a:spLocks noChangeArrowheads="1"/>
            </p:cNvSpPr>
            <p:nvPr/>
          </p:nvSpPr>
          <p:spPr bwMode="auto">
            <a:xfrm>
              <a:off x="5410243" y="1876637"/>
              <a:ext cx="8650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en-US" sz="1400" b="1" i="0" u="none" strike="noStrike" cap="none" normalizeH="0" baseline="0" dirty="0">
                  <a:ln>
                    <a:noFill/>
                  </a:ln>
                  <a:solidFill>
                    <a:srgbClr val="000000"/>
                  </a:solidFill>
                  <a:effectLst/>
                  <a:latin typeface="+mn-lt"/>
                </a:rPr>
                <a:t>Neaktivní</a:t>
              </a:r>
              <a:r>
                <a:rPr kumimoji="0" lang="en-US" altLang="en-US" sz="1400" b="1" i="0" u="none" strike="noStrike" cap="none" normalizeH="0" baseline="0" dirty="0">
                  <a:ln>
                    <a:noFill/>
                  </a:ln>
                  <a:solidFill>
                    <a:srgbClr val="000000"/>
                  </a:solidFill>
                  <a:effectLst/>
                  <a:latin typeface="+mn-lt"/>
                </a:rPr>
                <a:t> </a:t>
              </a:r>
              <a:br>
                <a:rPr kumimoji="0" lang="en-US" altLang="en-US" sz="1400" b="1" i="0" u="none" strike="noStrike" cap="none" normalizeH="0" baseline="0" dirty="0">
                  <a:ln>
                    <a:noFill/>
                  </a:ln>
                  <a:solidFill>
                    <a:srgbClr val="000000"/>
                  </a:solidFill>
                  <a:effectLst/>
                  <a:latin typeface="+mn-lt"/>
                </a:rPr>
              </a:br>
              <a:r>
                <a:rPr kumimoji="0" lang="en-US" altLang="en-US" sz="1400" b="1" i="0" u="none" strike="noStrike" cap="none" normalizeH="0" baseline="0" dirty="0">
                  <a:ln>
                    <a:noFill/>
                  </a:ln>
                  <a:solidFill>
                    <a:srgbClr val="000000"/>
                  </a:solidFill>
                  <a:effectLst/>
                  <a:latin typeface="+mn-lt"/>
                </a:rPr>
                <a:t>fragment</a:t>
              </a:r>
              <a:r>
                <a:rPr kumimoji="0" lang="cs-CZ" altLang="en-US" sz="1400" b="1" i="0" u="none" strike="noStrike" cap="none" normalizeH="0" baseline="0" dirty="0">
                  <a:ln>
                    <a:noFill/>
                  </a:ln>
                  <a:solidFill>
                    <a:srgbClr val="000000"/>
                  </a:solidFill>
                  <a:effectLst/>
                  <a:latin typeface="+mn-lt"/>
                </a:rPr>
                <a:t>y</a:t>
              </a:r>
              <a:endParaRPr kumimoji="0" lang="en-US" altLang="en-US" sz="2000" b="1" i="0" u="none" strike="noStrike" cap="none" normalizeH="0" baseline="30000" dirty="0">
                <a:ln>
                  <a:noFill/>
                </a:ln>
                <a:solidFill>
                  <a:schemeClr val="tx1"/>
                </a:solidFill>
                <a:effectLst/>
                <a:latin typeface="+mn-lt"/>
              </a:endParaRPr>
            </a:p>
          </p:txBody>
        </p:sp>
        <p:sp>
          <p:nvSpPr>
            <p:cNvPr id="112" name="Rectangle 26"/>
            <p:cNvSpPr>
              <a:spLocks noChangeArrowheads="1"/>
            </p:cNvSpPr>
            <p:nvPr/>
          </p:nvSpPr>
          <p:spPr bwMode="auto">
            <a:xfrm>
              <a:off x="1976290" y="2730715"/>
              <a:ext cx="755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mn-lt"/>
                </a:rPr>
                <a:t>Neprilysin</a:t>
              </a:r>
              <a:endParaRPr kumimoji="0" lang="en-US" altLang="en-US" sz="2000" b="1" i="0" u="none" strike="noStrike" cap="none" normalizeH="0" baseline="0" dirty="0">
                <a:ln>
                  <a:noFill/>
                </a:ln>
                <a:solidFill>
                  <a:schemeClr val="tx1"/>
                </a:solidFill>
                <a:effectLst/>
                <a:latin typeface="+mn-lt"/>
              </a:endParaRPr>
            </a:p>
          </p:txBody>
        </p:sp>
        <p:sp>
          <p:nvSpPr>
            <p:cNvPr id="113" name="Rectangle 27"/>
            <p:cNvSpPr>
              <a:spLocks noChangeArrowheads="1"/>
            </p:cNvSpPr>
            <p:nvPr/>
          </p:nvSpPr>
          <p:spPr bwMode="auto">
            <a:xfrm>
              <a:off x="657226" y="3574364"/>
              <a:ext cx="2148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rPr>
                <a:t>NP</a:t>
              </a:r>
              <a:endParaRPr kumimoji="0" lang="en-US" altLang="en-US" sz="2000" b="1" i="0" u="none" strike="noStrike" cap="none" normalizeH="0" baseline="0" dirty="0">
                <a:ln>
                  <a:noFill/>
                </a:ln>
                <a:solidFill>
                  <a:schemeClr val="tx1"/>
                </a:solidFill>
                <a:effectLst/>
                <a:latin typeface="+mn-lt"/>
              </a:endParaRPr>
            </a:p>
          </p:txBody>
        </p:sp>
        <p:sp>
          <p:nvSpPr>
            <p:cNvPr id="114" name="Rectangle 28"/>
            <p:cNvSpPr>
              <a:spLocks noChangeArrowheads="1"/>
            </p:cNvSpPr>
            <p:nvPr/>
          </p:nvSpPr>
          <p:spPr bwMode="auto">
            <a:xfrm>
              <a:off x="8010526" y="3574364"/>
              <a:ext cx="10670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mn-lt"/>
                </a:rPr>
                <a:t>Ang</a:t>
              </a:r>
              <a:r>
                <a:rPr kumimoji="0" lang="cs-CZ" altLang="en-US" sz="1400" b="1" i="0" u="none" strike="noStrike" cap="none" normalizeH="0" baseline="0" dirty="0" err="1">
                  <a:ln>
                    <a:noFill/>
                  </a:ln>
                  <a:solidFill>
                    <a:srgbClr val="000000"/>
                  </a:solidFill>
                  <a:effectLst/>
                  <a:latin typeface="+mn-lt"/>
                </a:rPr>
                <a:t>iotenzin</a:t>
              </a:r>
              <a:r>
                <a:rPr kumimoji="0" lang="cs-CZ" altLang="en-US" sz="1400" b="1" i="0" u="none" strike="noStrike" cap="none" normalizeH="0" baseline="0" dirty="0">
                  <a:ln>
                    <a:noFill/>
                  </a:ln>
                  <a:solidFill>
                    <a:srgbClr val="000000"/>
                  </a:solidFill>
                  <a:effectLst/>
                  <a:latin typeface="+mn-lt"/>
                </a:rPr>
                <a:t> </a:t>
              </a:r>
              <a:r>
                <a:rPr kumimoji="0" lang="en-US" altLang="en-US" sz="1400" b="1" i="0" u="none" strike="noStrike" cap="none" normalizeH="0" baseline="0" dirty="0">
                  <a:ln>
                    <a:noFill/>
                  </a:ln>
                  <a:solidFill>
                    <a:srgbClr val="000000"/>
                  </a:solidFill>
                  <a:effectLst/>
                  <a:latin typeface="+mn-lt"/>
                </a:rPr>
                <a:t>II</a:t>
              </a:r>
              <a:endParaRPr kumimoji="0" lang="en-US" altLang="en-US" sz="2000" b="1" i="0" u="none" strike="noStrike" cap="none" normalizeH="0" baseline="0" dirty="0">
                <a:ln>
                  <a:noFill/>
                </a:ln>
                <a:solidFill>
                  <a:schemeClr val="tx1"/>
                </a:solidFill>
                <a:effectLst/>
                <a:latin typeface="+mn-lt"/>
              </a:endParaRPr>
            </a:p>
          </p:txBody>
        </p:sp>
        <p:sp>
          <p:nvSpPr>
            <p:cNvPr id="115" name="Rectangle 29"/>
            <p:cNvSpPr>
              <a:spLocks noChangeArrowheads="1"/>
            </p:cNvSpPr>
            <p:nvPr/>
          </p:nvSpPr>
          <p:spPr bwMode="auto">
            <a:xfrm>
              <a:off x="6989653" y="3598176"/>
              <a:ext cx="6236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cs-CZ" altLang="en-US" sz="1300" b="1" dirty="0">
                  <a:solidFill>
                    <a:srgbClr val="000000"/>
                  </a:solidFill>
                  <a:latin typeface="+mn-lt"/>
                </a:rPr>
                <a:t>R</a:t>
              </a:r>
              <a:r>
                <a:rPr lang="en-US" altLang="en-US" sz="1300" b="1" dirty="0" err="1">
                  <a:solidFill>
                    <a:srgbClr val="000000"/>
                  </a:solidFill>
                  <a:latin typeface="+mn-lt"/>
                </a:rPr>
                <a:t>eceptor</a:t>
              </a:r>
              <a:endParaRPr lang="en-US" altLang="en-US" b="1" dirty="0">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mn-lt"/>
                </a:rPr>
                <a:t>AT</a:t>
              </a:r>
              <a:r>
                <a:rPr kumimoji="0" lang="en-US" altLang="en-US" sz="1300" b="1" i="0" u="none" strike="noStrike" cap="none" normalizeH="0" baseline="-25000" dirty="0">
                  <a:ln>
                    <a:noFill/>
                  </a:ln>
                  <a:solidFill>
                    <a:srgbClr val="000000"/>
                  </a:solidFill>
                  <a:effectLst/>
                  <a:latin typeface="+mn-lt"/>
                </a:rPr>
                <a:t>1</a:t>
              </a:r>
              <a:r>
                <a:rPr kumimoji="0" lang="en-US" altLang="en-US" sz="1300" b="1" i="0" u="none" strike="noStrike" cap="none" normalizeH="0" baseline="0" dirty="0">
                  <a:ln>
                    <a:noFill/>
                  </a:ln>
                  <a:solidFill>
                    <a:srgbClr val="000000"/>
                  </a:solidFill>
                  <a:effectLst/>
                  <a:latin typeface="+mn-lt"/>
                </a:rPr>
                <a:t> </a:t>
              </a:r>
              <a:endParaRPr kumimoji="0" lang="en-US" altLang="en-US" sz="1800" b="1" i="0" u="none" strike="noStrike" cap="none" normalizeH="0" baseline="0" dirty="0">
                <a:ln>
                  <a:noFill/>
                </a:ln>
                <a:solidFill>
                  <a:schemeClr val="tx1"/>
                </a:solidFill>
                <a:effectLst/>
                <a:latin typeface="+mn-lt"/>
              </a:endParaRPr>
            </a:p>
          </p:txBody>
        </p:sp>
        <p:sp>
          <p:nvSpPr>
            <p:cNvPr id="116" name="Rectangle 35"/>
            <p:cNvSpPr>
              <a:spLocks noChangeArrowheads="1"/>
            </p:cNvSpPr>
            <p:nvPr/>
          </p:nvSpPr>
          <p:spPr bwMode="auto">
            <a:xfrm>
              <a:off x="6264033" y="2730715"/>
              <a:ext cx="755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mn-lt"/>
                </a:rPr>
                <a:t>Neprilysin</a:t>
              </a:r>
              <a:endParaRPr kumimoji="0" lang="en-US" altLang="en-US" sz="2000" b="1" i="0" u="none" strike="noStrike" cap="none" normalizeH="0" baseline="0" dirty="0">
                <a:ln>
                  <a:noFill/>
                </a:ln>
                <a:solidFill>
                  <a:schemeClr val="tx1"/>
                </a:solidFill>
                <a:effectLst/>
                <a:latin typeface="+mn-lt"/>
              </a:endParaRPr>
            </a:p>
          </p:txBody>
        </p:sp>
        <p:sp>
          <p:nvSpPr>
            <p:cNvPr id="117" name="Line 96"/>
            <p:cNvSpPr>
              <a:spLocks noChangeShapeType="1"/>
            </p:cNvSpPr>
            <p:nvPr/>
          </p:nvSpPr>
          <p:spPr bwMode="auto">
            <a:xfrm>
              <a:off x="912813" y="3812489"/>
              <a:ext cx="798513" cy="422275"/>
            </a:xfrm>
            <a:prstGeom prst="line">
              <a:avLst/>
            </a:prstGeom>
            <a:noFill/>
            <a:ln w="26988" cap="flat">
              <a:solidFill>
                <a:srgbClr val="1B9129"/>
              </a:solidFill>
              <a:prstDash val="solid"/>
              <a:miter lim="800000"/>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18" name="Line 98"/>
            <p:cNvSpPr>
              <a:spLocks noChangeShapeType="1"/>
            </p:cNvSpPr>
            <p:nvPr/>
          </p:nvSpPr>
          <p:spPr bwMode="auto">
            <a:xfrm flipH="1">
              <a:off x="7212013" y="3771214"/>
              <a:ext cx="728663" cy="495300"/>
            </a:xfrm>
            <a:prstGeom prst="line">
              <a:avLst/>
            </a:prstGeom>
            <a:noFill/>
            <a:ln w="26988" cap="flat">
              <a:solidFill>
                <a:srgbClr val="E60004"/>
              </a:solidFill>
              <a:prstDash val="solid"/>
              <a:miter lim="800000"/>
              <a:headEnd type="none"/>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19" name="Oval 100"/>
            <p:cNvSpPr>
              <a:spLocks noChangeArrowheads="1"/>
            </p:cNvSpPr>
            <p:nvPr/>
          </p:nvSpPr>
          <p:spPr bwMode="auto">
            <a:xfrm>
              <a:off x="2543176" y="2534705"/>
              <a:ext cx="214313" cy="214312"/>
            </a:xfrm>
            <a:prstGeom prst="ellipse">
              <a:avLst/>
            </a:prstGeom>
            <a:solidFill>
              <a:srgbClr val="B8DB57"/>
            </a:solidFill>
            <a:ln>
              <a:noFill/>
            </a:ln>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20" name="Rectangle 101"/>
            <p:cNvSpPr>
              <a:spLocks noChangeArrowheads="1"/>
            </p:cNvSpPr>
            <p:nvPr/>
          </p:nvSpPr>
          <p:spPr bwMode="auto">
            <a:xfrm>
              <a:off x="2598738" y="2535604"/>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mn-lt"/>
                </a:rPr>
                <a:t>–</a:t>
              </a:r>
              <a:endParaRPr kumimoji="0" lang="en-US" altLang="en-US" sz="1800" b="1" i="0" u="none" strike="noStrike" cap="none" normalizeH="0" baseline="0" dirty="0">
                <a:ln>
                  <a:noFill/>
                </a:ln>
                <a:solidFill>
                  <a:schemeClr val="tx1"/>
                </a:solidFill>
                <a:effectLst/>
                <a:latin typeface="+mn-lt"/>
              </a:endParaRPr>
            </a:p>
          </p:txBody>
        </p:sp>
        <p:sp>
          <p:nvSpPr>
            <p:cNvPr id="121" name="Oval 102"/>
            <p:cNvSpPr>
              <a:spLocks noChangeArrowheads="1"/>
            </p:cNvSpPr>
            <p:nvPr/>
          </p:nvSpPr>
          <p:spPr bwMode="auto">
            <a:xfrm>
              <a:off x="6116638" y="2516659"/>
              <a:ext cx="214313" cy="214312"/>
            </a:xfrm>
            <a:prstGeom prst="ellipse">
              <a:avLst/>
            </a:prstGeom>
            <a:solidFill>
              <a:srgbClr val="B8DB57"/>
            </a:solidFill>
            <a:ln>
              <a:noFill/>
            </a:ln>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22" name="Rectangle 103"/>
            <p:cNvSpPr>
              <a:spLocks noChangeArrowheads="1"/>
            </p:cNvSpPr>
            <p:nvPr/>
          </p:nvSpPr>
          <p:spPr bwMode="auto">
            <a:xfrm>
              <a:off x="6180138" y="2512002"/>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mn-lt"/>
                </a:rPr>
                <a:t>–</a:t>
              </a:r>
              <a:endParaRPr kumimoji="0" lang="en-US" altLang="en-US" sz="1800" b="1" i="0" u="none" strike="noStrike" cap="none" normalizeH="0" baseline="0" dirty="0">
                <a:ln>
                  <a:noFill/>
                </a:ln>
                <a:solidFill>
                  <a:schemeClr val="tx1"/>
                </a:solidFill>
                <a:effectLst/>
                <a:latin typeface="+mn-lt"/>
              </a:endParaRPr>
            </a:p>
          </p:txBody>
        </p:sp>
        <p:sp>
          <p:nvSpPr>
            <p:cNvPr id="123" name="Oval 104"/>
            <p:cNvSpPr>
              <a:spLocks noChangeArrowheads="1"/>
            </p:cNvSpPr>
            <p:nvPr/>
          </p:nvSpPr>
          <p:spPr bwMode="auto">
            <a:xfrm>
              <a:off x="7024688" y="3271515"/>
              <a:ext cx="214313" cy="211137"/>
            </a:xfrm>
            <a:prstGeom prst="ellipse">
              <a:avLst/>
            </a:prstGeom>
            <a:solidFill>
              <a:srgbClr val="B8DB57"/>
            </a:solidFill>
            <a:ln>
              <a:noFill/>
            </a:ln>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24" name="Rectangle 105"/>
            <p:cNvSpPr>
              <a:spLocks noChangeArrowheads="1"/>
            </p:cNvSpPr>
            <p:nvPr/>
          </p:nvSpPr>
          <p:spPr bwMode="auto">
            <a:xfrm>
              <a:off x="7093850" y="3259026"/>
              <a:ext cx="833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mn-lt"/>
                </a:rPr>
                <a:t>–</a:t>
              </a:r>
              <a:endParaRPr kumimoji="0" lang="en-US" altLang="en-US" sz="1800" b="1" i="0" u="none" strike="noStrike" cap="none" normalizeH="0" baseline="0" dirty="0">
                <a:ln>
                  <a:noFill/>
                </a:ln>
                <a:solidFill>
                  <a:schemeClr val="tx1"/>
                </a:solidFill>
                <a:effectLst/>
                <a:latin typeface="+mn-lt"/>
              </a:endParaRPr>
            </a:p>
          </p:txBody>
        </p:sp>
        <p:sp>
          <p:nvSpPr>
            <p:cNvPr id="125" name="Line 106"/>
            <p:cNvSpPr>
              <a:spLocks noChangeShapeType="1"/>
            </p:cNvSpPr>
            <p:nvPr/>
          </p:nvSpPr>
          <p:spPr bwMode="auto">
            <a:xfrm>
              <a:off x="2744788" y="2641067"/>
              <a:ext cx="603250" cy="0"/>
            </a:xfrm>
            <a:prstGeom prst="line">
              <a:avLst/>
            </a:prstGeom>
            <a:noFill/>
            <a:ln w="41275" cap="flat">
              <a:solidFill>
                <a:srgbClr val="B8DB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26" name="Line 107"/>
            <p:cNvSpPr>
              <a:spLocks noChangeShapeType="1"/>
            </p:cNvSpPr>
            <p:nvPr/>
          </p:nvSpPr>
          <p:spPr bwMode="auto">
            <a:xfrm>
              <a:off x="5573713" y="2623815"/>
              <a:ext cx="566738" cy="0"/>
            </a:xfrm>
            <a:prstGeom prst="line">
              <a:avLst/>
            </a:prstGeom>
            <a:noFill/>
            <a:ln w="41275" cap="flat">
              <a:solidFill>
                <a:srgbClr val="B8DB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27" name="Freeform 108"/>
            <p:cNvSpPr>
              <a:spLocks/>
            </p:cNvSpPr>
            <p:nvPr/>
          </p:nvSpPr>
          <p:spPr bwMode="auto">
            <a:xfrm>
              <a:off x="906463" y="2080526"/>
              <a:ext cx="1744663" cy="1411287"/>
            </a:xfrm>
            <a:custGeom>
              <a:avLst/>
              <a:gdLst>
                <a:gd name="T0" fmla="*/ 0 w 1099"/>
                <a:gd name="T1" fmla="*/ 889 h 889"/>
                <a:gd name="T2" fmla="*/ 1099 w 1099"/>
                <a:gd name="T3" fmla="*/ 0 h 889"/>
                <a:gd name="T4" fmla="*/ 0 w 1099"/>
                <a:gd name="T5" fmla="*/ 889 h 889"/>
              </a:gdLst>
              <a:ahLst/>
              <a:cxnLst>
                <a:cxn ang="0">
                  <a:pos x="T0" y="T1"/>
                </a:cxn>
                <a:cxn ang="0">
                  <a:pos x="T2" y="T3"/>
                </a:cxn>
                <a:cxn ang="0">
                  <a:pos x="T4" y="T5"/>
                </a:cxn>
              </a:cxnLst>
              <a:rect l="0" t="0" r="r" b="b"/>
              <a:pathLst>
                <a:path w="1099" h="889">
                  <a:moveTo>
                    <a:pt x="0" y="889"/>
                  </a:moveTo>
                  <a:lnTo>
                    <a:pt x="1099" y="0"/>
                  </a:lnTo>
                  <a:lnTo>
                    <a:pt x="0" y="8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28" name="Line 110"/>
            <p:cNvSpPr>
              <a:spLocks noChangeShapeType="1"/>
            </p:cNvSpPr>
            <p:nvPr/>
          </p:nvSpPr>
          <p:spPr bwMode="auto">
            <a:xfrm flipV="1">
              <a:off x="906463" y="2124976"/>
              <a:ext cx="1685925" cy="1366837"/>
            </a:xfrm>
            <a:prstGeom prst="line">
              <a:avLst/>
            </a:prstGeom>
            <a:noFill/>
            <a:ln w="20638" cap="flat">
              <a:solidFill>
                <a:srgbClr val="000000"/>
              </a:solidFill>
              <a:prstDash val="dash"/>
              <a:miter lim="800000"/>
              <a:headEnd type="none"/>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29" name="Freeform 112"/>
            <p:cNvSpPr>
              <a:spLocks/>
            </p:cNvSpPr>
            <p:nvPr/>
          </p:nvSpPr>
          <p:spPr bwMode="auto">
            <a:xfrm>
              <a:off x="6227763" y="2080526"/>
              <a:ext cx="1647825" cy="1411287"/>
            </a:xfrm>
            <a:custGeom>
              <a:avLst/>
              <a:gdLst>
                <a:gd name="T0" fmla="*/ 1038 w 1038"/>
                <a:gd name="T1" fmla="*/ 889 h 889"/>
                <a:gd name="T2" fmla="*/ 0 w 1038"/>
                <a:gd name="T3" fmla="*/ 0 h 889"/>
                <a:gd name="T4" fmla="*/ 1038 w 1038"/>
                <a:gd name="T5" fmla="*/ 889 h 889"/>
              </a:gdLst>
              <a:ahLst/>
              <a:cxnLst>
                <a:cxn ang="0">
                  <a:pos x="T0" y="T1"/>
                </a:cxn>
                <a:cxn ang="0">
                  <a:pos x="T2" y="T3"/>
                </a:cxn>
                <a:cxn ang="0">
                  <a:pos x="T4" y="T5"/>
                </a:cxn>
              </a:cxnLst>
              <a:rect l="0" t="0" r="r" b="b"/>
              <a:pathLst>
                <a:path w="1038" h="889">
                  <a:moveTo>
                    <a:pt x="1038" y="889"/>
                  </a:moveTo>
                  <a:lnTo>
                    <a:pt x="0" y="0"/>
                  </a:lnTo>
                  <a:lnTo>
                    <a:pt x="1038" y="8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30" name="Line 114"/>
            <p:cNvSpPr>
              <a:spLocks noChangeShapeType="1"/>
            </p:cNvSpPr>
            <p:nvPr/>
          </p:nvSpPr>
          <p:spPr bwMode="auto">
            <a:xfrm flipH="1" flipV="1">
              <a:off x="6286501" y="2128151"/>
              <a:ext cx="1589088" cy="1363662"/>
            </a:xfrm>
            <a:prstGeom prst="line">
              <a:avLst/>
            </a:prstGeom>
            <a:noFill/>
            <a:ln w="20638" cap="flat">
              <a:solidFill>
                <a:srgbClr val="000000"/>
              </a:solidFill>
              <a:prstDash val="dash"/>
              <a:miter lim="800000"/>
              <a:headEnd type="none"/>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31" name="Line 116"/>
            <p:cNvSpPr>
              <a:spLocks noChangeShapeType="1"/>
            </p:cNvSpPr>
            <p:nvPr/>
          </p:nvSpPr>
          <p:spPr bwMode="auto">
            <a:xfrm>
              <a:off x="5576888" y="2634928"/>
              <a:ext cx="1489075" cy="703262"/>
            </a:xfrm>
            <a:prstGeom prst="line">
              <a:avLst/>
            </a:prstGeom>
            <a:noFill/>
            <a:ln w="41275" cap="flat">
              <a:solidFill>
                <a:srgbClr val="B8DB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32" name="Freeform 118"/>
            <p:cNvSpPr>
              <a:spLocks/>
            </p:cNvSpPr>
            <p:nvPr/>
          </p:nvSpPr>
          <p:spPr bwMode="auto">
            <a:xfrm>
              <a:off x="6744658" y="3713912"/>
              <a:ext cx="414338" cy="1212850"/>
            </a:xfrm>
            <a:prstGeom prst="leftArrow">
              <a:avLst/>
            </a:prstGeom>
            <a:solidFill>
              <a:srgbClr val="E60004"/>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133" name="Down Arrow 132"/>
            <p:cNvSpPr/>
            <p:nvPr/>
          </p:nvSpPr>
          <p:spPr>
            <a:xfrm>
              <a:off x="675827" y="2072589"/>
              <a:ext cx="356508" cy="1226288"/>
            </a:xfrm>
            <a:prstGeom prst="downArrow">
              <a:avLst>
                <a:gd name="adj1" fmla="val 33970"/>
                <a:gd name="adj2" fmla="val 84730"/>
              </a:avLst>
            </a:prstGeom>
            <a:solidFill>
              <a:srgbClr val="009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Down Arrow 133"/>
            <p:cNvSpPr/>
            <p:nvPr/>
          </p:nvSpPr>
          <p:spPr>
            <a:xfrm>
              <a:off x="8031162" y="2072589"/>
              <a:ext cx="356508" cy="1226288"/>
            </a:xfrm>
            <a:prstGeom prst="downArrow">
              <a:avLst>
                <a:gd name="adj1" fmla="val 33970"/>
                <a:gd name="adj2" fmla="val 84730"/>
              </a:avLst>
            </a:prstGeom>
            <a:solidFill>
              <a:srgbClr val="E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9"/>
            <p:cNvSpPr>
              <a:spLocks noChangeArrowheads="1"/>
            </p:cNvSpPr>
            <p:nvPr/>
          </p:nvSpPr>
          <p:spPr bwMode="auto">
            <a:xfrm>
              <a:off x="2941292" y="3347351"/>
              <a:ext cx="11825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err="1">
                  <a:solidFill>
                    <a:srgbClr val="000000"/>
                  </a:solidFill>
                  <a:latin typeface="+mn-lt"/>
                </a:rPr>
                <a:t>n</a:t>
              </a:r>
              <a:r>
                <a:rPr kumimoji="0" lang="en-US" altLang="en-US" sz="1200" b="1" i="0" u="none" strike="noStrike" cap="none" normalizeH="0" baseline="0" dirty="0" err="1">
                  <a:ln>
                    <a:noFill/>
                  </a:ln>
                  <a:solidFill>
                    <a:srgbClr val="000000"/>
                  </a:solidFill>
                  <a:effectLst/>
                  <a:latin typeface="+mn-lt"/>
                </a:rPr>
                <a:t>atriur</a:t>
              </a:r>
              <a:r>
                <a:rPr lang="cs-CZ" altLang="en-US" sz="1200" b="1" dirty="0" err="1">
                  <a:solidFill>
                    <a:srgbClr val="000000"/>
                  </a:solidFill>
                  <a:latin typeface="+mn-lt"/>
                </a:rPr>
                <a:t>éza</a:t>
              </a:r>
              <a:r>
                <a:rPr kumimoji="0" lang="en-US" altLang="en-US" sz="1200" b="1" i="0" u="none" strike="noStrike" cap="none" normalizeH="0" baseline="0" dirty="0">
                  <a:ln>
                    <a:noFill/>
                  </a:ln>
                  <a:solidFill>
                    <a:srgbClr val="000000"/>
                  </a:solidFill>
                  <a:effectLst/>
                  <a:latin typeface="+mn-lt"/>
                </a:rPr>
                <a:t>/</a:t>
              </a:r>
              <a:r>
                <a:rPr kumimoji="0" lang="en-US" altLang="en-US" sz="1200" b="1" i="0" u="none" strike="noStrike" cap="none" normalizeH="0" baseline="0" dirty="0" err="1">
                  <a:ln>
                    <a:noFill/>
                  </a:ln>
                  <a:solidFill>
                    <a:srgbClr val="000000"/>
                  </a:solidFill>
                  <a:effectLst/>
                  <a:latin typeface="+mn-lt"/>
                </a:rPr>
                <a:t>diur</a:t>
              </a:r>
              <a:r>
                <a:rPr kumimoji="0" lang="cs-CZ" altLang="en-US" sz="1200" b="1" i="0" u="none" strike="noStrike" cap="none" normalizeH="0" baseline="0" dirty="0" err="1">
                  <a:ln>
                    <a:noFill/>
                  </a:ln>
                  <a:solidFill>
                    <a:srgbClr val="000000"/>
                  </a:solidFill>
                  <a:effectLst/>
                  <a:latin typeface="+mn-lt"/>
                </a:rPr>
                <a:t>éza</a:t>
              </a:r>
              <a:endParaRPr kumimoji="0" lang="en-US" altLang="en-US" sz="1200" b="1" i="0" u="none" strike="noStrike" cap="none" normalizeH="0" baseline="0" dirty="0">
                <a:ln>
                  <a:noFill/>
                </a:ln>
                <a:solidFill>
                  <a:schemeClr val="tx1"/>
                </a:solidFill>
                <a:effectLst/>
                <a:latin typeface="+mn-lt"/>
              </a:endParaRPr>
            </a:p>
          </p:txBody>
        </p:sp>
        <p:sp>
          <p:nvSpPr>
            <p:cNvPr id="136" name="Rectangle 20"/>
            <p:cNvSpPr>
              <a:spLocks noChangeArrowheads="1"/>
            </p:cNvSpPr>
            <p:nvPr/>
          </p:nvSpPr>
          <p:spPr bwMode="auto">
            <a:xfrm>
              <a:off x="5004489" y="3350737"/>
              <a:ext cx="9729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cs-CZ" altLang="en-US" sz="1200" b="1" dirty="0">
                  <a:solidFill>
                    <a:srgbClr val="000000"/>
                  </a:solidFill>
                  <a:latin typeface="+mn-lt"/>
                </a:rPr>
                <a:t>r</a:t>
              </a:r>
              <a:r>
                <a:rPr kumimoji="0" lang="cs-CZ" altLang="en-US" sz="1200" b="1" i="0" u="none" strike="noStrike" cap="none" normalizeH="0" baseline="0" dirty="0">
                  <a:ln>
                    <a:noFill/>
                  </a:ln>
                  <a:solidFill>
                    <a:srgbClr val="000000"/>
                  </a:solidFill>
                  <a:effectLst/>
                  <a:latin typeface="+mn-lt"/>
                </a:rPr>
                <a:t>etence sodíku </a:t>
              </a:r>
            </a:p>
            <a:p>
              <a:pPr marL="0" marR="0" lvl="0" indent="0" defTabSz="914400" rtl="0" eaLnBrk="0" fontAlgn="base" latinLnBrk="0" hangingPunct="0">
                <a:lnSpc>
                  <a:spcPct val="100000"/>
                </a:lnSpc>
                <a:spcBef>
                  <a:spcPct val="0"/>
                </a:spcBef>
                <a:spcAft>
                  <a:spcPct val="0"/>
                </a:spcAft>
                <a:buClrTx/>
                <a:buSzTx/>
                <a:buFontTx/>
                <a:buNone/>
                <a:tabLst/>
              </a:pPr>
              <a:r>
                <a:rPr kumimoji="0" lang="cs-CZ" altLang="en-US" sz="1200" b="1" i="0" u="none" strike="noStrike" cap="none" normalizeH="0" baseline="0" dirty="0">
                  <a:ln>
                    <a:noFill/>
                  </a:ln>
                  <a:solidFill>
                    <a:srgbClr val="000000"/>
                  </a:solidFill>
                  <a:effectLst/>
                  <a:latin typeface="+mn-lt"/>
                </a:rPr>
                <a:t>a vody</a:t>
              </a:r>
              <a:endParaRPr kumimoji="0" lang="en-US" altLang="en-US" sz="1200" b="1" i="0" u="none" strike="noStrike" cap="none" normalizeH="0" baseline="0" dirty="0">
                <a:ln>
                  <a:noFill/>
                </a:ln>
                <a:solidFill>
                  <a:schemeClr val="tx1"/>
                </a:solidFill>
                <a:effectLst/>
                <a:latin typeface="+mn-lt"/>
              </a:endParaRPr>
            </a:p>
          </p:txBody>
        </p:sp>
        <p:sp>
          <p:nvSpPr>
            <p:cNvPr id="137" name="Rectangle 22"/>
            <p:cNvSpPr>
              <a:spLocks noChangeArrowheads="1"/>
            </p:cNvSpPr>
            <p:nvPr/>
          </p:nvSpPr>
          <p:spPr bwMode="auto">
            <a:xfrm>
              <a:off x="2937735" y="3537163"/>
              <a:ext cx="9358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a:solidFill>
                    <a:srgbClr val="000000"/>
                  </a:solidFill>
                  <a:latin typeface="+mn-lt"/>
                </a:rPr>
                <a:t>s</a:t>
              </a:r>
              <a:r>
                <a:rPr kumimoji="0" lang="cs-CZ" altLang="en-US" sz="1200" b="1" i="0" u="none" strike="noStrike" cap="none" normalizeH="0" baseline="0" dirty="0">
                  <a:ln>
                    <a:noFill/>
                  </a:ln>
                  <a:solidFill>
                    <a:srgbClr val="000000"/>
                  </a:solidFill>
                  <a:effectLst/>
                  <a:latin typeface="+mn-lt"/>
                </a:rPr>
                <a:t>ekrece r</a:t>
              </a:r>
              <a:r>
                <a:rPr kumimoji="0" lang="en-US" altLang="en-US" sz="1200" b="1" i="0" u="none" strike="noStrike" cap="none" normalizeH="0" baseline="0" dirty="0" err="1">
                  <a:ln>
                    <a:noFill/>
                  </a:ln>
                  <a:solidFill>
                    <a:srgbClr val="000000"/>
                  </a:solidFill>
                  <a:effectLst/>
                  <a:latin typeface="+mn-lt"/>
                </a:rPr>
                <a:t>enin</a:t>
              </a:r>
              <a:r>
                <a:rPr kumimoji="0" lang="cs-CZ" altLang="en-US" sz="1200" b="1" i="0" u="none" strike="noStrike" cap="none" normalizeH="0" baseline="0" dirty="0">
                  <a:ln>
                    <a:noFill/>
                  </a:ln>
                  <a:solidFill>
                    <a:srgbClr val="000000"/>
                  </a:solidFill>
                  <a:effectLst/>
                  <a:latin typeface="+mn-lt"/>
                </a:rPr>
                <a:t>u</a:t>
              </a:r>
              <a:endParaRPr kumimoji="0" lang="en-US" altLang="en-US" sz="1200" b="1" i="0" u="none" strike="noStrike" cap="none" normalizeH="0" baseline="0" dirty="0">
                <a:ln>
                  <a:noFill/>
                </a:ln>
                <a:solidFill>
                  <a:schemeClr val="tx1"/>
                </a:solidFill>
                <a:effectLst/>
                <a:latin typeface="+mn-lt"/>
              </a:endParaRPr>
            </a:p>
          </p:txBody>
        </p:sp>
        <p:sp>
          <p:nvSpPr>
            <p:cNvPr id="138" name="Line 40"/>
            <p:cNvSpPr>
              <a:spLocks noChangeShapeType="1"/>
            </p:cNvSpPr>
            <p:nvPr/>
          </p:nvSpPr>
          <p:spPr bwMode="auto">
            <a:xfrm>
              <a:off x="2880318" y="3551706"/>
              <a:ext cx="0" cy="144000"/>
            </a:xfrm>
            <a:prstGeom prst="line">
              <a:avLst/>
            </a:prstGeom>
            <a:noFill/>
            <a:ln w="20638" cap="flat">
              <a:solidFill>
                <a:srgbClr val="1B9129"/>
              </a:solidFill>
              <a:prstDash val="solid"/>
              <a:miter lim="800000"/>
              <a:headEnd type="non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39" name="Rectangle 42"/>
            <p:cNvSpPr>
              <a:spLocks noChangeArrowheads="1"/>
            </p:cNvSpPr>
            <p:nvPr/>
          </p:nvSpPr>
          <p:spPr bwMode="auto">
            <a:xfrm>
              <a:off x="2864412" y="3923614"/>
              <a:ext cx="8019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mn-lt"/>
                </a:rPr>
                <a:t>Va</a:t>
              </a:r>
              <a:r>
                <a:rPr kumimoji="0" lang="cs-CZ" altLang="en-US" sz="1200" b="1" i="0" u="none" strike="noStrike" cap="none" normalizeH="0" baseline="0" dirty="0">
                  <a:ln>
                    <a:noFill/>
                  </a:ln>
                  <a:solidFill>
                    <a:srgbClr val="000000"/>
                  </a:solidFill>
                  <a:effectLst/>
                  <a:latin typeface="+mn-lt"/>
                </a:rPr>
                <a:t>z</a:t>
              </a:r>
              <a:r>
                <a:rPr kumimoji="0" lang="en-US" altLang="en-US" sz="1200" b="1" i="0" u="none" strike="noStrike" cap="none" normalizeH="0" baseline="0" dirty="0" err="1">
                  <a:ln>
                    <a:noFill/>
                  </a:ln>
                  <a:solidFill>
                    <a:srgbClr val="000000"/>
                  </a:solidFill>
                  <a:effectLst/>
                  <a:latin typeface="+mn-lt"/>
                </a:rPr>
                <a:t>odilat</a:t>
              </a:r>
              <a:r>
                <a:rPr kumimoji="0" lang="cs-CZ" altLang="en-US" sz="1200" b="1" i="0" u="none" strike="noStrike" cap="none" normalizeH="0" baseline="0" dirty="0" err="1">
                  <a:ln>
                    <a:noFill/>
                  </a:ln>
                  <a:solidFill>
                    <a:srgbClr val="000000"/>
                  </a:solidFill>
                  <a:effectLst/>
                  <a:latin typeface="+mn-lt"/>
                </a:rPr>
                <a:t>ace</a:t>
              </a:r>
              <a:endParaRPr kumimoji="0" lang="en-US" altLang="en-US" sz="1200" b="1" i="0" u="none" strike="noStrike" cap="none" normalizeH="0" baseline="0" dirty="0">
                <a:ln>
                  <a:noFill/>
                </a:ln>
                <a:solidFill>
                  <a:schemeClr val="tx1"/>
                </a:solidFill>
                <a:effectLst/>
                <a:latin typeface="+mn-lt"/>
              </a:endParaRPr>
            </a:p>
          </p:txBody>
        </p:sp>
        <p:sp>
          <p:nvSpPr>
            <p:cNvPr id="140" name="Rectangle 43"/>
            <p:cNvSpPr>
              <a:spLocks noChangeArrowheads="1"/>
            </p:cNvSpPr>
            <p:nvPr/>
          </p:nvSpPr>
          <p:spPr bwMode="auto">
            <a:xfrm>
              <a:off x="2945462" y="4123428"/>
              <a:ext cx="6723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a:solidFill>
                    <a:srgbClr val="000000"/>
                  </a:solidFill>
                  <a:latin typeface="+mn-lt"/>
                </a:rPr>
                <a:t>k</a:t>
              </a:r>
              <a:r>
                <a:rPr kumimoji="0" lang="cs-CZ" altLang="en-US" sz="1200" b="1" i="0" u="none" strike="noStrike" cap="none" normalizeH="0" baseline="0" dirty="0">
                  <a:ln>
                    <a:noFill/>
                  </a:ln>
                  <a:solidFill>
                    <a:srgbClr val="000000"/>
                  </a:solidFill>
                  <a:effectLst/>
                  <a:latin typeface="+mn-lt"/>
                </a:rPr>
                <a:t>revní tlak</a:t>
              </a:r>
              <a:endParaRPr kumimoji="0" lang="en-US" altLang="en-US" sz="1200" b="1" i="0" u="none" strike="noStrike" cap="none" normalizeH="0" baseline="0" dirty="0">
                <a:ln>
                  <a:noFill/>
                </a:ln>
                <a:solidFill>
                  <a:schemeClr val="tx1"/>
                </a:solidFill>
                <a:effectLst/>
                <a:latin typeface="+mn-lt"/>
              </a:endParaRPr>
            </a:p>
          </p:txBody>
        </p:sp>
        <p:sp>
          <p:nvSpPr>
            <p:cNvPr id="141" name="Line 46"/>
            <p:cNvSpPr>
              <a:spLocks noChangeShapeType="1"/>
            </p:cNvSpPr>
            <p:nvPr/>
          </p:nvSpPr>
          <p:spPr bwMode="auto">
            <a:xfrm>
              <a:off x="2880318" y="4137284"/>
              <a:ext cx="0" cy="144000"/>
            </a:xfrm>
            <a:prstGeom prst="line">
              <a:avLst/>
            </a:prstGeom>
            <a:noFill/>
            <a:ln w="20638" cap="flat">
              <a:solidFill>
                <a:srgbClr val="1B9129"/>
              </a:solidFill>
              <a:prstDash val="solid"/>
              <a:miter lim="800000"/>
              <a:headEnd type="non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42" name="Rectangle 52"/>
            <p:cNvSpPr>
              <a:spLocks noChangeArrowheads="1"/>
            </p:cNvSpPr>
            <p:nvPr/>
          </p:nvSpPr>
          <p:spPr bwMode="auto">
            <a:xfrm>
              <a:off x="2979278" y="4638514"/>
              <a:ext cx="7199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err="1">
                  <a:solidFill>
                    <a:srgbClr val="000000"/>
                  </a:solidFill>
                  <a:latin typeface="+mn-lt"/>
                </a:rPr>
                <a:t>h</a:t>
              </a:r>
              <a:r>
                <a:rPr kumimoji="0" lang="en-US" altLang="en-US" sz="1200" b="1" i="0" u="none" strike="noStrike" cap="none" normalizeH="0" baseline="0" dirty="0" err="1">
                  <a:ln>
                    <a:noFill/>
                  </a:ln>
                  <a:solidFill>
                    <a:srgbClr val="000000"/>
                  </a:solidFill>
                  <a:effectLst/>
                  <a:latin typeface="+mn-lt"/>
                </a:rPr>
                <a:t>ypertro</a:t>
              </a:r>
              <a:r>
                <a:rPr kumimoji="0" lang="cs-CZ" altLang="en-US" sz="1200" b="1" i="0" u="none" strike="noStrike" cap="none" normalizeH="0" baseline="0" dirty="0" err="1">
                  <a:ln>
                    <a:noFill/>
                  </a:ln>
                  <a:solidFill>
                    <a:srgbClr val="000000"/>
                  </a:solidFill>
                  <a:effectLst/>
                  <a:latin typeface="+mn-lt"/>
                </a:rPr>
                <a:t>fie</a:t>
              </a:r>
              <a:endParaRPr kumimoji="0" lang="en-US" altLang="en-US" sz="1200" b="1" i="0" u="none" strike="noStrike" cap="none" normalizeH="0" baseline="0" dirty="0">
                <a:ln>
                  <a:noFill/>
                </a:ln>
                <a:solidFill>
                  <a:schemeClr val="tx1"/>
                </a:solidFill>
                <a:effectLst/>
                <a:latin typeface="+mn-lt"/>
              </a:endParaRPr>
            </a:p>
          </p:txBody>
        </p:sp>
        <p:sp>
          <p:nvSpPr>
            <p:cNvPr id="143" name="Rectangle 53"/>
            <p:cNvSpPr>
              <a:spLocks noChangeArrowheads="1"/>
            </p:cNvSpPr>
            <p:nvPr/>
          </p:nvSpPr>
          <p:spPr bwMode="auto">
            <a:xfrm>
              <a:off x="2979278" y="4836951"/>
              <a:ext cx="4386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err="1">
                  <a:solidFill>
                    <a:srgbClr val="000000"/>
                  </a:solidFill>
                  <a:latin typeface="+mn-lt"/>
                </a:rPr>
                <a:t>f</a:t>
              </a:r>
              <a:r>
                <a:rPr kumimoji="0" lang="en-US" altLang="en-US" sz="1200" b="1" i="0" u="none" strike="noStrike" cap="none" normalizeH="0" baseline="0" dirty="0" err="1">
                  <a:ln>
                    <a:noFill/>
                  </a:ln>
                  <a:solidFill>
                    <a:srgbClr val="000000"/>
                  </a:solidFill>
                  <a:effectLst/>
                  <a:latin typeface="+mn-lt"/>
                </a:rPr>
                <a:t>ibr</a:t>
              </a:r>
              <a:r>
                <a:rPr kumimoji="0" lang="cs-CZ" altLang="en-US" sz="1200" b="1" i="0" u="none" strike="noStrike" cap="none" normalizeH="0" baseline="0" dirty="0" err="1">
                  <a:ln>
                    <a:noFill/>
                  </a:ln>
                  <a:solidFill>
                    <a:srgbClr val="000000"/>
                  </a:solidFill>
                  <a:effectLst/>
                  <a:latin typeface="+mn-lt"/>
                </a:rPr>
                <a:t>óza</a:t>
              </a:r>
              <a:endParaRPr kumimoji="0" lang="en-US" altLang="en-US" sz="1200" b="1" i="0" u="none" strike="noStrike" cap="none" normalizeH="0" baseline="0" dirty="0">
                <a:ln>
                  <a:noFill/>
                </a:ln>
                <a:solidFill>
                  <a:schemeClr val="tx1"/>
                </a:solidFill>
                <a:effectLst/>
                <a:latin typeface="+mn-lt"/>
              </a:endParaRPr>
            </a:p>
          </p:txBody>
        </p:sp>
        <p:sp>
          <p:nvSpPr>
            <p:cNvPr id="144" name="Rectangle 54"/>
            <p:cNvSpPr>
              <a:spLocks noChangeArrowheads="1"/>
            </p:cNvSpPr>
            <p:nvPr/>
          </p:nvSpPr>
          <p:spPr bwMode="auto">
            <a:xfrm>
              <a:off x="2954088" y="4288739"/>
              <a:ext cx="13347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a:solidFill>
                    <a:srgbClr val="000000"/>
                  </a:solidFill>
                  <a:latin typeface="+mn-lt"/>
                </a:rPr>
                <a:t>tuhost velkých tepen</a:t>
              </a:r>
              <a:endParaRPr kumimoji="0" lang="en-US" altLang="en-US" sz="1200" b="1" i="0" u="none" strike="noStrike" cap="none" normalizeH="0" baseline="0" dirty="0">
                <a:ln>
                  <a:noFill/>
                </a:ln>
                <a:solidFill>
                  <a:schemeClr val="tx1"/>
                </a:solidFill>
                <a:effectLst/>
                <a:latin typeface="+mn-lt"/>
              </a:endParaRPr>
            </a:p>
          </p:txBody>
        </p:sp>
        <p:sp>
          <p:nvSpPr>
            <p:cNvPr id="145" name="Line 57"/>
            <p:cNvSpPr>
              <a:spLocks noChangeShapeType="1"/>
            </p:cNvSpPr>
            <p:nvPr/>
          </p:nvSpPr>
          <p:spPr bwMode="auto">
            <a:xfrm flipV="1">
              <a:off x="4921040" y="4292713"/>
              <a:ext cx="0" cy="144000"/>
            </a:xfrm>
            <a:prstGeom prst="line">
              <a:avLst/>
            </a:prstGeom>
            <a:noFill/>
            <a:ln w="20638" cap="flat">
              <a:solidFill>
                <a:srgbClr val="E60004"/>
              </a:solidFill>
              <a:prstDash val="solid"/>
              <a:miter lim="800000"/>
              <a:headEnd/>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46" name="Line 62"/>
            <p:cNvSpPr>
              <a:spLocks noChangeShapeType="1"/>
            </p:cNvSpPr>
            <p:nvPr/>
          </p:nvSpPr>
          <p:spPr bwMode="auto">
            <a:xfrm>
              <a:off x="2880318" y="4867725"/>
              <a:ext cx="0" cy="144000"/>
            </a:xfrm>
            <a:prstGeom prst="line">
              <a:avLst/>
            </a:prstGeom>
            <a:noFill/>
            <a:ln w="20638" cap="flat">
              <a:solidFill>
                <a:srgbClr val="1B9129"/>
              </a:solidFill>
              <a:prstDash val="solid"/>
              <a:miter lim="800000"/>
              <a:headEnd type="non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47" name="Line 66"/>
            <p:cNvSpPr>
              <a:spLocks noChangeShapeType="1"/>
            </p:cNvSpPr>
            <p:nvPr/>
          </p:nvSpPr>
          <p:spPr bwMode="auto">
            <a:xfrm>
              <a:off x="2880318" y="4656588"/>
              <a:ext cx="0" cy="144000"/>
            </a:xfrm>
            <a:prstGeom prst="line">
              <a:avLst/>
            </a:prstGeom>
            <a:noFill/>
            <a:ln w="20638" cap="flat">
              <a:solidFill>
                <a:srgbClr val="1B9129"/>
              </a:solidFill>
              <a:prstDash val="solid"/>
              <a:miter lim="800000"/>
              <a:headEnd type="non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48" name="Rectangle 68"/>
            <p:cNvSpPr>
              <a:spLocks noChangeArrowheads="1"/>
            </p:cNvSpPr>
            <p:nvPr/>
          </p:nvSpPr>
          <p:spPr bwMode="auto">
            <a:xfrm>
              <a:off x="2964882" y="5239951"/>
              <a:ext cx="1057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a:solidFill>
                    <a:srgbClr val="000000"/>
                  </a:solidFill>
                  <a:latin typeface="+mn-lt"/>
                </a:rPr>
                <a:t>t</a:t>
              </a:r>
              <a:r>
                <a:rPr kumimoji="0" lang="cs-CZ" altLang="en-US" sz="1200" b="1" i="0" u="none" strike="noStrike" cap="none" normalizeH="0" baseline="0" dirty="0">
                  <a:ln>
                    <a:noFill/>
                  </a:ln>
                  <a:solidFill>
                    <a:srgbClr val="000000"/>
                  </a:solidFill>
                  <a:effectLst/>
                  <a:latin typeface="+mn-lt"/>
                </a:rPr>
                <a:t>onus sympatiku</a:t>
              </a:r>
              <a:endParaRPr kumimoji="0" lang="en-US" altLang="en-US" sz="1200" b="1" i="0" u="none" strike="noStrike" cap="none" normalizeH="0" baseline="0" dirty="0">
                <a:ln>
                  <a:noFill/>
                </a:ln>
                <a:solidFill>
                  <a:schemeClr val="tx1"/>
                </a:solidFill>
                <a:effectLst/>
                <a:latin typeface="+mn-lt"/>
              </a:endParaRPr>
            </a:p>
          </p:txBody>
        </p:sp>
        <p:sp>
          <p:nvSpPr>
            <p:cNvPr id="149" name="Line 73"/>
            <p:cNvSpPr>
              <a:spLocks noChangeShapeType="1"/>
            </p:cNvSpPr>
            <p:nvPr/>
          </p:nvSpPr>
          <p:spPr bwMode="auto">
            <a:xfrm>
              <a:off x="2885928" y="5246300"/>
              <a:ext cx="0" cy="144000"/>
            </a:xfrm>
            <a:prstGeom prst="line">
              <a:avLst/>
            </a:prstGeom>
            <a:noFill/>
            <a:ln w="20638" cap="flat">
              <a:solidFill>
                <a:srgbClr val="1B9129"/>
              </a:solidFill>
              <a:prstDash val="solid"/>
              <a:miter lim="800000"/>
              <a:headEnd type="non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50" name="Rectangle 75"/>
            <p:cNvSpPr>
              <a:spLocks noChangeArrowheads="1"/>
            </p:cNvSpPr>
            <p:nvPr/>
          </p:nvSpPr>
          <p:spPr bwMode="auto">
            <a:xfrm>
              <a:off x="4911698" y="3925201"/>
              <a:ext cx="9524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mn-lt"/>
                </a:rPr>
                <a:t>Va</a:t>
              </a:r>
              <a:r>
                <a:rPr kumimoji="0" lang="cs-CZ" altLang="en-US" sz="1200" b="1" i="0" u="none" strike="noStrike" cap="none" normalizeH="0" baseline="0" dirty="0">
                  <a:ln>
                    <a:noFill/>
                  </a:ln>
                  <a:solidFill>
                    <a:srgbClr val="000000"/>
                  </a:solidFill>
                  <a:effectLst/>
                  <a:latin typeface="+mn-lt"/>
                </a:rPr>
                <a:t>z</a:t>
              </a:r>
              <a:r>
                <a:rPr kumimoji="0" lang="en-US" altLang="en-US" sz="1200" b="1" i="0" u="none" strike="noStrike" cap="none" normalizeH="0" baseline="0" dirty="0">
                  <a:ln>
                    <a:noFill/>
                  </a:ln>
                  <a:solidFill>
                    <a:srgbClr val="000000"/>
                  </a:solidFill>
                  <a:effectLst/>
                  <a:latin typeface="+mn-lt"/>
                </a:rPr>
                <a:t>o</a:t>
              </a:r>
              <a:r>
                <a:rPr kumimoji="0" lang="cs-CZ" altLang="en-US" sz="1200" b="1" i="0" u="none" strike="noStrike" cap="none" normalizeH="0" baseline="0" dirty="0">
                  <a:ln>
                    <a:noFill/>
                  </a:ln>
                  <a:solidFill>
                    <a:srgbClr val="000000"/>
                  </a:solidFill>
                  <a:effectLst/>
                  <a:latin typeface="+mn-lt"/>
                </a:rPr>
                <a:t>k</a:t>
              </a:r>
              <a:r>
                <a:rPr kumimoji="0" lang="en-US" altLang="en-US" sz="1200" b="1" i="0" u="none" strike="noStrike" cap="none" normalizeH="0" baseline="0" dirty="0" err="1">
                  <a:ln>
                    <a:noFill/>
                  </a:ln>
                  <a:solidFill>
                    <a:srgbClr val="000000"/>
                  </a:solidFill>
                  <a:effectLst/>
                  <a:latin typeface="+mn-lt"/>
                </a:rPr>
                <a:t>onstri</a:t>
              </a:r>
              <a:r>
                <a:rPr kumimoji="0" lang="cs-CZ" altLang="en-US" sz="1200" b="1" i="0" u="none" strike="noStrike" cap="none" normalizeH="0" baseline="0" dirty="0" err="1">
                  <a:ln>
                    <a:noFill/>
                  </a:ln>
                  <a:solidFill>
                    <a:srgbClr val="000000"/>
                  </a:solidFill>
                  <a:effectLst/>
                  <a:latin typeface="+mn-lt"/>
                </a:rPr>
                <a:t>kce</a:t>
              </a:r>
              <a:endParaRPr kumimoji="0" lang="en-US" altLang="en-US" sz="1200" b="1" i="0" u="none" strike="noStrike" cap="none" normalizeH="0" baseline="0" dirty="0">
                <a:ln>
                  <a:noFill/>
                </a:ln>
                <a:solidFill>
                  <a:schemeClr val="tx1"/>
                </a:solidFill>
                <a:effectLst/>
                <a:latin typeface="+mn-lt"/>
              </a:endParaRPr>
            </a:p>
          </p:txBody>
        </p:sp>
        <p:sp>
          <p:nvSpPr>
            <p:cNvPr id="151" name="Rectangle 76"/>
            <p:cNvSpPr>
              <a:spLocks noChangeArrowheads="1"/>
            </p:cNvSpPr>
            <p:nvPr/>
          </p:nvSpPr>
          <p:spPr bwMode="auto">
            <a:xfrm>
              <a:off x="5005388" y="4109351"/>
              <a:ext cx="6723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a:solidFill>
                    <a:srgbClr val="000000"/>
                  </a:solidFill>
                  <a:latin typeface="+mn-lt"/>
                </a:rPr>
                <a:t>k</a:t>
              </a:r>
              <a:r>
                <a:rPr kumimoji="0" lang="cs-CZ" altLang="en-US" sz="1200" b="1" i="0" u="none" strike="noStrike" cap="none" normalizeH="0" baseline="0" dirty="0">
                  <a:ln>
                    <a:noFill/>
                  </a:ln>
                  <a:solidFill>
                    <a:srgbClr val="000000"/>
                  </a:solidFill>
                  <a:effectLst/>
                  <a:latin typeface="+mn-lt"/>
                </a:rPr>
                <a:t>revní tlak</a:t>
              </a:r>
              <a:endParaRPr kumimoji="0" lang="en-US" altLang="en-US" sz="1200" b="1" i="0" u="none" strike="noStrike" cap="none" normalizeH="0" baseline="0" dirty="0">
                <a:ln>
                  <a:noFill/>
                </a:ln>
                <a:solidFill>
                  <a:schemeClr val="tx1"/>
                </a:solidFill>
                <a:effectLst/>
                <a:latin typeface="+mn-lt"/>
              </a:endParaRPr>
            </a:p>
          </p:txBody>
        </p:sp>
        <p:sp>
          <p:nvSpPr>
            <p:cNvPr id="152" name="Line 79"/>
            <p:cNvSpPr>
              <a:spLocks noChangeShapeType="1"/>
            </p:cNvSpPr>
            <p:nvPr/>
          </p:nvSpPr>
          <p:spPr bwMode="auto">
            <a:xfrm flipV="1">
              <a:off x="4921040" y="4102213"/>
              <a:ext cx="0" cy="144000"/>
            </a:xfrm>
            <a:prstGeom prst="line">
              <a:avLst/>
            </a:prstGeom>
            <a:noFill/>
            <a:ln w="20638" cap="flat">
              <a:solidFill>
                <a:srgbClr val="E60004"/>
              </a:solidFill>
              <a:prstDash val="solid"/>
              <a:miter lim="800000"/>
              <a:headEnd/>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53" name="Rectangle 81"/>
            <p:cNvSpPr>
              <a:spLocks noChangeArrowheads="1"/>
            </p:cNvSpPr>
            <p:nvPr/>
          </p:nvSpPr>
          <p:spPr bwMode="auto">
            <a:xfrm>
              <a:off x="5005388" y="4632164"/>
              <a:ext cx="7199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err="1">
                  <a:solidFill>
                    <a:srgbClr val="000000"/>
                  </a:solidFill>
                  <a:latin typeface="+mn-lt"/>
                </a:rPr>
                <a:t>h</a:t>
              </a:r>
              <a:r>
                <a:rPr kumimoji="0" lang="en-US" altLang="en-US" sz="1200" b="1" i="0" u="none" strike="noStrike" cap="none" normalizeH="0" baseline="0" dirty="0" err="1">
                  <a:ln>
                    <a:noFill/>
                  </a:ln>
                  <a:solidFill>
                    <a:srgbClr val="000000"/>
                  </a:solidFill>
                  <a:effectLst/>
                  <a:latin typeface="+mn-lt"/>
                </a:rPr>
                <a:t>ypertro</a:t>
              </a:r>
              <a:r>
                <a:rPr kumimoji="0" lang="cs-CZ" altLang="en-US" sz="1200" b="1" i="0" u="none" strike="noStrike" cap="none" normalizeH="0" baseline="0" dirty="0" err="1">
                  <a:ln>
                    <a:noFill/>
                  </a:ln>
                  <a:solidFill>
                    <a:srgbClr val="000000"/>
                  </a:solidFill>
                  <a:effectLst/>
                  <a:latin typeface="+mn-lt"/>
                </a:rPr>
                <a:t>fie</a:t>
              </a:r>
              <a:endParaRPr kumimoji="0" lang="en-US" altLang="en-US" sz="1200" b="1" i="0" u="none" strike="noStrike" cap="none" normalizeH="0" baseline="0" dirty="0">
                <a:ln>
                  <a:noFill/>
                </a:ln>
                <a:solidFill>
                  <a:schemeClr val="tx1"/>
                </a:solidFill>
                <a:effectLst/>
                <a:latin typeface="+mn-lt"/>
              </a:endParaRPr>
            </a:p>
          </p:txBody>
        </p:sp>
        <p:sp>
          <p:nvSpPr>
            <p:cNvPr id="154" name="Rectangle 82"/>
            <p:cNvSpPr>
              <a:spLocks noChangeArrowheads="1"/>
            </p:cNvSpPr>
            <p:nvPr/>
          </p:nvSpPr>
          <p:spPr bwMode="auto">
            <a:xfrm>
              <a:off x="5005388" y="4830601"/>
              <a:ext cx="4386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err="1">
                  <a:solidFill>
                    <a:srgbClr val="000000"/>
                  </a:solidFill>
                  <a:latin typeface="+mn-lt"/>
                </a:rPr>
                <a:t>f</a:t>
              </a:r>
              <a:r>
                <a:rPr kumimoji="0" lang="en-US" altLang="en-US" sz="1200" b="1" i="0" u="none" strike="noStrike" cap="none" normalizeH="0" baseline="0" dirty="0" err="1">
                  <a:ln>
                    <a:noFill/>
                  </a:ln>
                  <a:solidFill>
                    <a:srgbClr val="000000"/>
                  </a:solidFill>
                  <a:effectLst/>
                  <a:latin typeface="+mn-lt"/>
                </a:rPr>
                <a:t>ibr</a:t>
              </a:r>
              <a:r>
                <a:rPr kumimoji="0" lang="cs-CZ" altLang="en-US" sz="1200" b="1" i="0" u="none" strike="noStrike" cap="none" normalizeH="0" baseline="0" dirty="0" err="1">
                  <a:ln>
                    <a:noFill/>
                  </a:ln>
                  <a:solidFill>
                    <a:srgbClr val="000000"/>
                  </a:solidFill>
                  <a:effectLst/>
                  <a:latin typeface="+mn-lt"/>
                </a:rPr>
                <a:t>óza</a:t>
              </a:r>
              <a:endParaRPr kumimoji="0" lang="en-US" altLang="en-US" sz="1200" b="1" i="0" u="none" strike="noStrike" cap="none" normalizeH="0" baseline="0" dirty="0">
                <a:ln>
                  <a:noFill/>
                </a:ln>
                <a:solidFill>
                  <a:schemeClr val="tx1"/>
                </a:solidFill>
                <a:effectLst/>
                <a:latin typeface="+mn-lt"/>
              </a:endParaRPr>
            </a:p>
          </p:txBody>
        </p:sp>
        <p:sp>
          <p:nvSpPr>
            <p:cNvPr id="155" name="Line 85"/>
            <p:cNvSpPr>
              <a:spLocks noChangeShapeType="1"/>
            </p:cNvSpPr>
            <p:nvPr/>
          </p:nvSpPr>
          <p:spPr bwMode="auto">
            <a:xfrm flipV="1">
              <a:off x="4921040" y="4836163"/>
              <a:ext cx="0" cy="144000"/>
            </a:xfrm>
            <a:prstGeom prst="line">
              <a:avLst/>
            </a:prstGeom>
            <a:noFill/>
            <a:ln w="20638" cap="flat">
              <a:solidFill>
                <a:srgbClr val="E60004"/>
              </a:solidFill>
              <a:prstDash val="solid"/>
              <a:miter lim="800000"/>
              <a:headEnd/>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56" name="Line 89"/>
            <p:cNvSpPr>
              <a:spLocks noChangeShapeType="1"/>
            </p:cNvSpPr>
            <p:nvPr/>
          </p:nvSpPr>
          <p:spPr bwMode="auto">
            <a:xfrm flipV="1">
              <a:off x="4921040" y="4648838"/>
              <a:ext cx="0" cy="144000"/>
            </a:xfrm>
            <a:prstGeom prst="line">
              <a:avLst/>
            </a:prstGeom>
            <a:noFill/>
            <a:ln w="20638" cap="flat">
              <a:solidFill>
                <a:srgbClr val="E60004"/>
              </a:solidFill>
              <a:prstDash val="solid"/>
              <a:miter lim="800000"/>
              <a:headEnd/>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57" name="Rectangle 91"/>
            <p:cNvSpPr>
              <a:spLocks noChangeArrowheads="1"/>
            </p:cNvSpPr>
            <p:nvPr/>
          </p:nvSpPr>
          <p:spPr bwMode="auto">
            <a:xfrm>
              <a:off x="5001473" y="5239951"/>
              <a:ext cx="1057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a:solidFill>
                    <a:srgbClr val="000000"/>
                  </a:solidFill>
                  <a:latin typeface="+mn-lt"/>
                </a:rPr>
                <a:t>t</a:t>
              </a:r>
              <a:r>
                <a:rPr kumimoji="0" lang="cs-CZ" altLang="en-US" sz="1200" b="1" i="0" u="none" strike="noStrike" cap="none" normalizeH="0" baseline="0" dirty="0">
                  <a:ln>
                    <a:noFill/>
                  </a:ln>
                  <a:solidFill>
                    <a:srgbClr val="000000"/>
                  </a:solidFill>
                  <a:effectLst/>
                  <a:latin typeface="+mn-lt"/>
                </a:rPr>
                <a:t>onus sympatiku</a:t>
              </a:r>
              <a:endParaRPr kumimoji="0" lang="en-US" altLang="en-US" sz="1200" b="1" i="0" u="none" strike="noStrike" cap="none" normalizeH="0" baseline="0" dirty="0">
                <a:ln>
                  <a:noFill/>
                </a:ln>
                <a:solidFill>
                  <a:schemeClr val="tx1"/>
                </a:solidFill>
                <a:effectLst/>
                <a:latin typeface="+mn-lt"/>
              </a:endParaRPr>
            </a:p>
          </p:txBody>
        </p:sp>
        <p:sp>
          <p:nvSpPr>
            <p:cNvPr id="158" name="Line 94"/>
            <p:cNvSpPr>
              <a:spLocks noChangeShapeType="1"/>
            </p:cNvSpPr>
            <p:nvPr/>
          </p:nvSpPr>
          <p:spPr bwMode="auto">
            <a:xfrm flipV="1">
              <a:off x="4926650" y="5259800"/>
              <a:ext cx="0" cy="144000"/>
            </a:xfrm>
            <a:prstGeom prst="line">
              <a:avLst/>
            </a:prstGeom>
            <a:noFill/>
            <a:ln w="20638" cap="flat">
              <a:solidFill>
                <a:srgbClr val="E60004"/>
              </a:solidFill>
              <a:prstDash val="solid"/>
              <a:miter lim="800000"/>
              <a:headEnd/>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59" name="Rounded Rectangle 158"/>
            <p:cNvSpPr/>
            <p:nvPr/>
          </p:nvSpPr>
          <p:spPr>
            <a:xfrm>
              <a:off x="2675706" y="3224537"/>
              <a:ext cx="3749040" cy="59753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p>
          </p:txBody>
        </p:sp>
        <p:pic>
          <p:nvPicPr>
            <p:cNvPr id="161" name="Picture 1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29091" flipV="1">
              <a:off x="4245854" y="4108412"/>
              <a:ext cx="580492" cy="207790"/>
            </a:xfrm>
            <a:prstGeom prst="rect">
              <a:avLst/>
            </a:prstGeom>
          </p:spPr>
        </p:pic>
        <p:sp>
          <p:nvSpPr>
            <p:cNvPr id="164" name="Line 40"/>
            <p:cNvSpPr>
              <a:spLocks noChangeShapeType="1"/>
            </p:cNvSpPr>
            <p:nvPr/>
          </p:nvSpPr>
          <p:spPr bwMode="auto">
            <a:xfrm flipV="1">
              <a:off x="2880318" y="3341814"/>
              <a:ext cx="0" cy="144000"/>
            </a:xfrm>
            <a:prstGeom prst="line">
              <a:avLst/>
            </a:prstGeom>
            <a:noFill/>
            <a:ln w="20638" cap="flat">
              <a:solidFill>
                <a:srgbClr val="1B9129"/>
              </a:solidFill>
              <a:prstDash val="solid"/>
              <a:miter lim="800000"/>
              <a:headEnd type="non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65" name="Line 79"/>
            <p:cNvSpPr>
              <a:spLocks noChangeShapeType="1"/>
            </p:cNvSpPr>
            <p:nvPr/>
          </p:nvSpPr>
          <p:spPr bwMode="auto">
            <a:xfrm flipV="1">
              <a:off x="4921040" y="3436396"/>
              <a:ext cx="0" cy="144000"/>
            </a:xfrm>
            <a:prstGeom prst="line">
              <a:avLst/>
            </a:prstGeom>
            <a:noFill/>
            <a:ln w="20638" cap="flat">
              <a:solidFill>
                <a:srgbClr val="E60004"/>
              </a:solidFill>
              <a:prstDash val="solid"/>
              <a:miter lim="800000"/>
              <a:headEnd/>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66" name="Rectangle 76"/>
            <p:cNvSpPr>
              <a:spLocks noChangeArrowheads="1"/>
            </p:cNvSpPr>
            <p:nvPr/>
          </p:nvSpPr>
          <p:spPr bwMode="auto">
            <a:xfrm>
              <a:off x="4996858" y="4277711"/>
              <a:ext cx="10009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en-US" sz="1200" b="1" dirty="0" err="1">
                  <a:solidFill>
                    <a:srgbClr val="000000"/>
                  </a:solidFill>
                  <a:latin typeface="+mn-lt"/>
                </a:rPr>
                <a:t>r</a:t>
              </a:r>
              <a:r>
                <a:rPr kumimoji="0" lang="cs-CZ" altLang="en-US" sz="1200" b="1" i="0" u="none" strike="noStrike" cap="none" normalizeH="0" baseline="0" dirty="0" err="1">
                  <a:ln>
                    <a:noFill/>
                  </a:ln>
                  <a:solidFill>
                    <a:srgbClr val="000000"/>
                  </a:solidFill>
                  <a:effectLst/>
                  <a:latin typeface="+mn-lt"/>
                </a:rPr>
                <a:t>emodelace</a:t>
              </a:r>
              <a:r>
                <a:rPr kumimoji="0" lang="cs-CZ" altLang="en-US" sz="1200" b="1" i="0" u="none" strike="noStrike" cap="none" normalizeH="0" baseline="0" dirty="0">
                  <a:ln>
                    <a:noFill/>
                  </a:ln>
                  <a:solidFill>
                    <a:srgbClr val="000000"/>
                  </a:solidFill>
                  <a:effectLst/>
                  <a:latin typeface="+mn-lt"/>
                </a:rPr>
                <a:t> cév</a:t>
              </a:r>
              <a:endParaRPr kumimoji="0" lang="en-US" altLang="en-US" sz="1200" b="1" i="0" u="none" strike="noStrike" cap="none" normalizeH="0" baseline="0" dirty="0">
                <a:ln>
                  <a:noFill/>
                </a:ln>
                <a:solidFill>
                  <a:schemeClr val="tx1"/>
                </a:solidFill>
                <a:effectLst/>
                <a:latin typeface="+mn-lt"/>
              </a:endParaRPr>
            </a:p>
          </p:txBody>
        </p:sp>
        <p:sp>
          <p:nvSpPr>
            <p:cNvPr id="167" name="Line 46"/>
            <p:cNvSpPr>
              <a:spLocks noChangeShapeType="1"/>
            </p:cNvSpPr>
            <p:nvPr/>
          </p:nvSpPr>
          <p:spPr bwMode="auto">
            <a:xfrm>
              <a:off x="2880318" y="4306936"/>
              <a:ext cx="0" cy="144000"/>
            </a:xfrm>
            <a:prstGeom prst="line">
              <a:avLst/>
            </a:prstGeom>
            <a:noFill/>
            <a:ln w="20638" cap="flat">
              <a:solidFill>
                <a:srgbClr val="1B9129"/>
              </a:solidFill>
              <a:prstDash val="solid"/>
              <a:miter lim="800000"/>
              <a:headEnd type="non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b="1">
                <a:latin typeface="+mn-lt"/>
              </a:endParaRPr>
            </a:p>
          </p:txBody>
        </p:sp>
        <p:sp>
          <p:nvSpPr>
            <p:cNvPr id="168" name="Rounded Rectangle 167"/>
            <p:cNvSpPr/>
            <p:nvPr/>
          </p:nvSpPr>
          <p:spPr>
            <a:xfrm>
              <a:off x="2675706" y="3894497"/>
              <a:ext cx="3749040" cy="59753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p>
          </p:txBody>
        </p:sp>
        <p:sp>
          <p:nvSpPr>
            <p:cNvPr id="169" name="Rounded Rectangle 168"/>
            <p:cNvSpPr/>
            <p:nvPr/>
          </p:nvSpPr>
          <p:spPr>
            <a:xfrm>
              <a:off x="2675706" y="4578693"/>
              <a:ext cx="3749040" cy="4572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p>
          </p:txBody>
        </p:sp>
        <p:sp>
          <p:nvSpPr>
            <p:cNvPr id="170" name="Rounded Rectangle 169"/>
            <p:cNvSpPr/>
            <p:nvPr/>
          </p:nvSpPr>
          <p:spPr>
            <a:xfrm>
              <a:off x="2675706" y="5169269"/>
              <a:ext cx="3749040" cy="36576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p>
          </p:txBody>
        </p:sp>
        <p:sp>
          <p:nvSpPr>
            <p:cNvPr id="171" name="Freeform 118"/>
            <p:cNvSpPr>
              <a:spLocks/>
            </p:cNvSpPr>
            <p:nvPr/>
          </p:nvSpPr>
          <p:spPr bwMode="auto">
            <a:xfrm flipH="1">
              <a:off x="1834489" y="3713912"/>
              <a:ext cx="414338" cy="1212850"/>
            </a:xfrm>
            <a:prstGeom prst="leftArrow">
              <a:avLst/>
            </a:prstGeom>
            <a:solidFill>
              <a:srgbClr val="1B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n-lt"/>
              </a:endParaRPr>
            </a:p>
          </p:txBody>
        </p:sp>
      </p:grpSp>
      <p:pic>
        <p:nvPicPr>
          <p:cNvPr id="76" name="Picture 1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879" y="3342568"/>
            <a:ext cx="308441" cy="477308"/>
          </a:xfrm>
          <a:prstGeom prst="rect">
            <a:avLst/>
          </a:prstGeom>
        </p:spPr>
      </p:pic>
      <p:pic>
        <p:nvPicPr>
          <p:cNvPr id="77" name="Picture 1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8195" y="4700043"/>
            <a:ext cx="286036" cy="415569"/>
          </a:xfrm>
          <a:prstGeom prst="rect">
            <a:avLst/>
          </a:prstGeom>
        </p:spPr>
      </p:pic>
      <p:pic>
        <p:nvPicPr>
          <p:cNvPr id="78" name="Picture 1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3662" y="5259128"/>
            <a:ext cx="390599" cy="324002"/>
          </a:xfrm>
          <a:prstGeom prst="rect">
            <a:avLst/>
          </a:prstGeom>
        </p:spPr>
      </p:pic>
      <p:sp>
        <p:nvSpPr>
          <p:cNvPr id="2" name="Nadpis 1"/>
          <p:cNvSpPr>
            <a:spLocks noGrp="1"/>
          </p:cNvSpPr>
          <p:nvPr>
            <p:ph type="title"/>
          </p:nvPr>
        </p:nvSpPr>
        <p:spPr/>
        <p:txBody>
          <a:bodyPr>
            <a:normAutofit/>
          </a:bodyPr>
          <a:lstStyle/>
          <a:p>
            <a:r>
              <a:rPr lang="cs-CZ" sz="2400" b="1" dirty="0"/>
              <a:t>Mechanismus účinku </a:t>
            </a:r>
            <a:r>
              <a:rPr lang="en-US" sz="2400" b="1" dirty="0"/>
              <a:t>LCZ696</a:t>
            </a:r>
            <a:r>
              <a:rPr lang="cs-CZ" sz="2400" b="1" dirty="0"/>
              <a:t> - prvního duálního inhibitoru receptorů pro </a:t>
            </a:r>
            <a:r>
              <a:rPr lang="cs-CZ" sz="2400" b="1" dirty="0" err="1"/>
              <a:t>angiotenzin</a:t>
            </a:r>
            <a:r>
              <a:rPr lang="cs-CZ" sz="2400" b="1" dirty="0"/>
              <a:t> a </a:t>
            </a:r>
            <a:r>
              <a:rPr lang="cs-CZ" sz="2400" b="1" dirty="0" err="1"/>
              <a:t>neprilysinu</a:t>
            </a:r>
            <a:r>
              <a:rPr lang="en-US" sz="2400" b="1" dirty="0"/>
              <a:t> (ARNI)</a:t>
            </a:r>
            <a:endParaRPr lang="cs-CZ" sz="2400" b="1" dirty="0"/>
          </a:p>
        </p:txBody>
      </p:sp>
      <p:sp>
        <p:nvSpPr>
          <p:cNvPr id="79" name="Ovál 78"/>
          <p:cNvSpPr/>
          <p:nvPr/>
        </p:nvSpPr>
        <p:spPr>
          <a:xfrm>
            <a:off x="7824789" y="3465283"/>
            <a:ext cx="1298798" cy="522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0024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0" y="0"/>
            <a:ext cx="9144000" cy="1022350"/>
          </a:xfrm>
          <a:prstGeom prst="rect">
            <a:avLst/>
          </a:prstGeom>
          <a:solidFill>
            <a:srgbClr val="25406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nvGrpSpPr>
          <p:cNvPr id="20482" name="Group 27"/>
          <p:cNvGrpSpPr>
            <a:grpSpLocks/>
          </p:cNvGrpSpPr>
          <p:nvPr/>
        </p:nvGrpSpPr>
        <p:grpSpPr bwMode="auto">
          <a:xfrm>
            <a:off x="2628900" y="2501900"/>
            <a:ext cx="3911600" cy="1562100"/>
            <a:chOff x="2120900" y="2405848"/>
            <a:chExt cx="4969691" cy="1823252"/>
          </a:xfrm>
        </p:grpSpPr>
        <p:cxnSp>
          <p:nvCxnSpPr>
            <p:cNvPr id="15" name="Straight Arrow Connector 14"/>
            <p:cNvCxnSpPr>
              <a:cxnSpLocks noChangeShapeType="1"/>
            </p:cNvCxnSpPr>
            <p:nvPr/>
          </p:nvCxnSpPr>
          <p:spPr bwMode="auto">
            <a:xfrm rot="5400000">
              <a:off x="2164287" y="2362461"/>
              <a:ext cx="1823252" cy="1910024"/>
            </a:xfrm>
            <a:prstGeom prst="straightConnector1">
              <a:avLst/>
            </a:prstGeom>
            <a:noFill/>
            <a:ln w="57150">
              <a:solidFill>
                <a:srgbClr val="000000"/>
              </a:solidFill>
              <a:round/>
              <a:headEnd/>
              <a:tailEnd type="arrow" w="med" len="med"/>
            </a:ln>
            <a:effectLst>
              <a:outerShdw dist="20000" dir="5400000" rotWithShape="0">
                <a:srgbClr val="808080">
                  <a:alpha val="37999"/>
                </a:srgbClr>
              </a:outerShdw>
            </a:effectLst>
          </p:spPr>
        </p:cxnSp>
        <p:cxnSp>
          <p:nvCxnSpPr>
            <p:cNvPr id="16" name="Straight Arrow Connector 15"/>
            <p:cNvCxnSpPr>
              <a:cxnSpLocks noChangeShapeType="1"/>
            </p:cNvCxnSpPr>
            <p:nvPr/>
          </p:nvCxnSpPr>
          <p:spPr bwMode="auto">
            <a:xfrm rot="16200000" flipH="1">
              <a:off x="5223954" y="2362463"/>
              <a:ext cx="1823252" cy="1910023"/>
            </a:xfrm>
            <a:prstGeom prst="straightConnector1">
              <a:avLst/>
            </a:prstGeom>
            <a:noFill/>
            <a:ln w="57150">
              <a:solidFill>
                <a:srgbClr val="000000"/>
              </a:solidFill>
              <a:round/>
              <a:headEnd/>
              <a:tailEnd type="arrow" w="med" len="med"/>
            </a:ln>
            <a:effectLst>
              <a:outerShdw dist="20000" dir="5400000" rotWithShape="0">
                <a:srgbClr val="808080">
                  <a:alpha val="37999"/>
                </a:srgbClr>
              </a:outerShdw>
            </a:effectLst>
          </p:spPr>
        </p:cxnSp>
      </p:grpSp>
      <p:sp>
        <p:nvSpPr>
          <p:cNvPr id="20483" name="TextBox 19"/>
          <p:cNvSpPr txBox="1">
            <a:spLocks noChangeArrowheads="1"/>
          </p:cNvSpPr>
          <p:nvPr/>
        </p:nvSpPr>
        <p:spPr bwMode="auto">
          <a:xfrm>
            <a:off x="2370723" y="1212851"/>
            <a:ext cx="4442242" cy="646331"/>
          </a:xfrm>
          <a:prstGeom prst="rect">
            <a:avLst/>
          </a:prstGeom>
          <a:noFill/>
          <a:ln w="9525">
            <a:noFill/>
            <a:miter lim="800000"/>
            <a:headEnd/>
            <a:tailEnd/>
          </a:ln>
        </p:spPr>
        <p:txBody>
          <a:bodyPr wrap="none">
            <a:spAutoFit/>
          </a:bodyPr>
          <a:lstStyle/>
          <a:p>
            <a:r>
              <a:rPr lang="cs-CZ" sz="3600" b="1" dirty="0" err="1">
                <a:latin typeface="Arial" charset="0"/>
                <a:cs typeface="Arial" charset="0"/>
              </a:rPr>
              <a:t>Sacubitril</a:t>
            </a:r>
            <a:r>
              <a:rPr lang="cs-CZ" sz="3600" b="1" dirty="0">
                <a:latin typeface="Arial" charset="0"/>
                <a:cs typeface="Arial" charset="0"/>
              </a:rPr>
              <a:t>/</a:t>
            </a:r>
            <a:r>
              <a:rPr lang="cs-CZ" sz="3600" b="1" dirty="0" err="1">
                <a:latin typeface="Arial" charset="0"/>
                <a:cs typeface="Arial" charset="0"/>
              </a:rPr>
              <a:t>valsartan</a:t>
            </a:r>
            <a:endParaRPr lang="en-US" sz="3600" b="1" dirty="0">
              <a:latin typeface="Arial" charset="0"/>
              <a:cs typeface="Arial" charset="0"/>
            </a:endParaRPr>
          </a:p>
        </p:txBody>
      </p:sp>
      <p:pic>
        <p:nvPicPr>
          <p:cNvPr id="24" name="Picture 23"/>
          <p:cNvPicPr>
            <a:picLocks noChangeAspect="1"/>
          </p:cNvPicPr>
          <p:nvPr/>
        </p:nvPicPr>
        <p:blipFill>
          <a:blip r:embed="rId2"/>
          <a:srcRect/>
          <a:stretch>
            <a:fillRect/>
          </a:stretch>
        </p:blipFill>
        <p:spPr bwMode="auto">
          <a:xfrm>
            <a:off x="3225800" y="1936750"/>
            <a:ext cx="2714625" cy="1568450"/>
          </a:xfrm>
          <a:prstGeom prst="rect">
            <a:avLst/>
          </a:prstGeom>
          <a:noFill/>
          <a:ln w="28575">
            <a:solidFill>
              <a:srgbClr val="000000"/>
            </a:solidFill>
            <a:round/>
            <a:headEnd/>
            <a:tailEnd/>
          </a:ln>
          <a:effectLst>
            <a:outerShdw dist="101600" dir="2700000" rotWithShape="0">
              <a:srgbClr val="808080">
                <a:alpha val="42999"/>
              </a:srgbClr>
            </a:outerShdw>
          </a:effectLst>
        </p:spPr>
      </p:pic>
      <p:pic>
        <p:nvPicPr>
          <p:cNvPr id="26" name="Picture 25"/>
          <p:cNvPicPr>
            <a:picLocks noChangeAspect="1"/>
          </p:cNvPicPr>
          <p:nvPr/>
        </p:nvPicPr>
        <p:blipFill>
          <a:blip r:embed="rId3"/>
          <a:srcRect/>
          <a:stretch>
            <a:fillRect/>
          </a:stretch>
        </p:blipFill>
        <p:spPr bwMode="auto">
          <a:xfrm>
            <a:off x="1858963" y="5180013"/>
            <a:ext cx="1760537" cy="1279525"/>
          </a:xfrm>
          <a:prstGeom prst="rect">
            <a:avLst/>
          </a:prstGeom>
          <a:solidFill>
            <a:srgbClr val="B7DEE8"/>
          </a:solidFill>
          <a:ln w="28575">
            <a:solidFill>
              <a:srgbClr val="000000"/>
            </a:solidFill>
            <a:round/>
            <a:headEnd/>
            <a:tailEnd/>
          </a:ln>
          <a:effectLst>
            <a:outerShdw dist="101600" dir="2700000" rotWithShape="0">
              <a:srgbClr val="808080">
                <a:alpha val="42999"/>
              </a:srgbClr>
            </a:outerShdw>
          </a:effectLst>
        </p:spPr>
      </p:pic>
      <p:pic>
        <p:nvPicPr>
          <p:cNvPr id="27" name="Picture 26"/>
          <p:cNvPicPr>
            <a:picLocks noChangeAspect="1"/>
          </p:cNvPicPr>
          <p:nvPr/>
        </p:nvPicPr>
        <p:blipFill>
          <a:blip r:embed="rId4"/>
          <a:srcRect/>
          <a:stretch>
            <a:fillRect/>
          </a:stretch>
        </p:blipFill>
        <p:spPr bwMode="auto">
          <a:xfrm>
            <a:off x="5516563" y="5180013"/>
            <a:ext cx="1755775" cy="1279525"/>
          </a:xfrm>
          <a:prstGeom prst="rect">
            <a:avLst/>
          </a:prstGeom>
          <a:solidFill>
            <a:srgbClr val="B7DEE8"/>
          </a:solidFill>
          <a:ln w="28575">
            <a:solidFill>
              <a:srgbClr val="000000"/>
            </a:solidFill>
            <a:round/>
            <a:headEnd/>
            <a:tailEnd/>
          </a:ln>
          <a:effectLst>
            <a:outerShdw dist="101600" dir="2700000" rotWithShape="0">
              <a:srgbClr val="808080">
                <a:alpha val="73000"/>
              </a:srgbClr>
            </a:outerShdw>
          </a:effectLst>
        </p:spPr>
      </p:pic>
      <p:sp>
        <p:nvSpPr>
          <p:cNvPr id="20487" name="TextBox 28"/>
          <p:cNvSpPr txBox="1">
            <a:spLocks noChangeArrowheads="1"/>
          </p:cNvSpPr>
          <p:nvPr/>
        </p:nvSpPr>
        <p:spPr bwMode="auto">
          <a:xfrm>
            <a:off x="0" y="31366"/>
            <a:ext cx="9144000" cy="1015663"/>
          </a:xfrm>
          <a:prstGeom prst="rect">
            <a:avLst/>
          </a:prstGeom>
          <a:noFill/>
          <a:ln w="9525">
            <a:noFill/>
            <a:miter lim="800000"/>
            <a:headEnd/>
            <a:tailEnd/>
          </a:ln>
        </p:spPr>
        <p:txBody>
          <a:bodyPr wrap="square">
            <a:spAutoFit/>
          </a:bodyPr>
          <a:lstStyle/>
          <a:p>
            <a:pPr algn="ctr">
              <a:lnSpc>
                <a:spcPts val="3600"/>
              </a:lnSpc>
            </a:pPr>
            <a:r>
              <a:rPr lang="en-US" sz="3200" b="1" dirty="0">
                <a:solidFill>
                  <a:srgbClr val="FFFF00"/>
                </a:solidFill>
              </a:rPr>
              <a:t>LCZ696</a:t>
            </a:r>
            <a:r>
              <a:rPr lang="cs-CZ" sz="3200" b="1" dirty="0">
                <a:solidFill>
                  <a:srgbClr val="FFFF00"/>
                </a:solidFill>
              </a:rPr>
              <a:t> (</a:t>
            </a:r>
            <a:r>
              <a:rPr lang="cs-CZ" sz="3200" b="1" dirty="0" err="1">
                <a:solidFill>
                  <a:srgbClr val="FFFF00"/>
                </a:solidFill>
              </a:rPr>
              <a:t>Entresto</a:t>
            </a:r>
            <a:r>
              <a:rPr lang="cs-CZ" sz="3200" b="1" baseline="30000" dirty="0">
                <a:solidFill>
                  <a:srgbClr val="FFFF00"/>
                </a:solidFill>
              </a:rPr>
              <a:t>®</a:t>
            </a:r>
            <a:r>
              <a:rPr lang="cs-CZ" sz="3200" b="1" dirty="0">
                <a:solidFill>
                  <a:srgbClr val="FFFF00"/>
                </a:solidFill>
              </a:rPr>
              <a:t>) </a:t>
            </a:r>
          </a:p>
          <a:p>
            <a:pPr algn="ctr">
              <a:lnSpc>
                <a:spcPts val="3600"/>
              </a:lnSpc>
            </a:pPr>
            <a:r>
              <a:rPr lang="cs-CZ" sz="3200" b="1" dirty="0">
                <a:solidFill>
                  <a:srgbClr val="FFFF00"/>
                </a:solidFill>
              </a:rPr>
              <a:t>duální </a:t>
            </a:r>
            <a:r>
              <a:rPr lang="cs-CZ" sz="3200" b="1" dirty="0" err="1">
                <a:solidFill>
                  <a:srgbClr val="FFFF00"/>
                </a:solidFill>
              </a:rPr>
              <a:t>inhibitior</a:t>
            </a:r>
            <a:r>
              <a:rPr lang="cs-CZ" sz="3200" b="1" dirty="0">
                <a:solidFill>
                  <a:srgbClr val="FFFF00"/>
                </a:solidFill>
              </a:rPr>
              <a:t> receptorů pro </a:t>
            </a:r>
            <a:r>
              <a:rPr lang="cs-CZ" sz="3200" b="1" dirty="0" err="1">
                <a:solidFill>
                  <a:srgbClr val="FFFF00"/>
                </a:solidFill>
              </a:rPr>
              <a:t>angiotenzin</a:t>
            </a:r>
            <a:r>
              <a:rPr lang="cs-CZ" sz="3200" b="1" dirty="0">
                <a:solidFill>
                  <a:srgbClr val="FFFF00"/>
                </a:solidFill>
              </a:rPr>
              <a:t> II a NEP</a:t>
            </a:r>
            <a:endParaRPr lang="en-US" sz="3200" b="1" dirty="0">
              <a:solidFill>
                <a:srgbClr val="FFFF00"/>
              </a:solidFill>
            </a:endParaRPr>
          </a:p>
        </p:txBody>
      </p:sp>
      <p:sp>
        <p:nvSpPr>
          <p:cNvPr id="23" name="TextBox 22"/>
          <p:cNvSpPr txBox="1">
            <a:spLocks noChangeArrowheads="1"/>
          </p:cNvSpPr>
          <p:nvPr/>
        </p:nvSpPr>
        <p:spPr bwMode="auto">
          <a:xfrm>
            <a:off x="1384300" y="4237038"/>
            <a:ext cx="2709863" cy="759182"/>
          </a:xfrm>
          <a:prstGeom prst="rect">
            <a:avLst/>
          </a:prstGeom>
          <a:solidFill>
            <a:srgbClr val="215968"/>
          </a:solidFill>
          <a:ln w="9525">
            <a:solidFill>
              <a:schemeClr val="tx1"/>
            </a:solidFill>
            <a:miter lim="800000"/>
            <a:headEnd/>
            <a:tailEnd/>
          </a:ln>
          <a:effectLst>
            <a:outerShdw dist="76201" dir="2700000" rotWithShape="0">
              <a:srgbClr val="808080">
                <a:alpha val="42999"/>
              </a:srgbClr>
            </a:outerShdw>
          </a:effectLst>
        </p:spPr>
        <p:txBody>
          <a:bodyPr>
            <a:spAutoFit/>
          </a:bodyPr>
          <a:lstStyle/>
          <a:p>
            <a:pPr algn="ctr">
              <a:lnSpc>
                <a:spcPts val="2600"/>
              </a:lnSpc>
              <a:defRPr/>
            </a:pPr>
            <a:r>
              <a:rPr lang="cs-CZ" sz="2400" dirty="0">
                <a:solidFill>
                  <a:schemeClr val="bg1"/>
                </a:solidFill>
                <a:latin typeface="Arial"/>
                <a:cs typeface="Arial"/>
              </a:rPr>
              <a:t>Blokátor receptorů pro </a:t>
            </a:r>
            <a:r>
              <a:rPr lang="cs-CZ" sz="2400" dirty="0" err="1">
                <a:solidFill>
                  <a:schemeClr val="bg1"/>
                </a:solidFill>
                <a:latin typeface="Arial"/>
                <a:cs typeface="Arial"/>
              </a:rPr>
              <a:t>angiotenzin</a:t>
            </a:r>
            <a:r>
              <a:rPr lang="cs-CZ" sz="2400" dirty="0">
                <a:solidFill>
                  <a:schemeClr val="bg1"/>
                </a:solidFill>
                <a:latin typeface="Arial"/>
                <a:cs typeface="Arial"/>
              </a:rPr>
              <a:t> II</a:t>
            </a:r>
            <a:endParaRPr lang="en-US" sz="2400" dirty="0">
              <a:solidFill>
                <a:schemeClr val="bg1"/>
              </a:solidFill>
              <a:latin typeface="Arial"/>
              <a:cs typeface="Arial"/>
            </a:endParaRPr>
          </a:p>
        </p:txBody>
      </p:sp>
      <p:sp>
        <p:nvSpPr>
          <p:cNvPr id="25" name="Plus 24"/>
          <p:cNvSpPr/>
          <p:nvPr/>
        </p:nvSpPr>
        <p:spPr>
          <a:xfrm>
            <a:off x="4249738" y="4300538"/>
            <a:ext cx="684212" cy="636587"/>
          </a:xfrm>
          <a:prstGeom prst="mathPlus">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28" name="TextBox 27"/>
          <p:cNvSpPr txBox="1">
            <a:spLocks noChangeArrowheads="1"/>
          </p:cNvSpPr>
          <p:nvPr/>
        </p:nvSpPr>
        <p:spPr bwMode="auto">
          <a:xfrm>
            <a:off x="5080000" y="4237038"/>
            <a:ext cx="2628900" cy="759182"/>
          </a:xfrm>
          <a:prstGeom prst="rect">
            <a:avLst/>
          </a:prstGeom>
          <a:solidFill>
            <a:srgbClr val="215968"/>
          </a:solidFill>
          <a:ln w="9525">
            <a:solidFill>
              <a:schemeClr val="tx1"/>
            </a:solidFill>
            <a:miter lim="800000"/>
            <a:headEnd/>
            <a:tailEnd/>
          </a:ln>
          <a:effectLst>
            <a:outerShdw dist="76201" dir="2700000" rotWithShape="0">
              <a:srgbClr val="808080">
                <a:alpha val="42999"/>
              </a:srgbClr>
            </a:outerShdw>
          </a:effectLst>
        </p:spPr>
        <p:txBody>
          <a:bodyPr>
            <a:spAutoFit/>
          </a:bodyPr>
          <a:lstStyle/>
          <a:p>
            <a:pPr algn="ctr">
              <a:lnSpc>
                <a:spcPts val="2600"/>
              </a:lnSpc>
              <a:defRPr/>
            </a:pPr>
            <a:r>
              <a:rPr lang="en-US" sz="2400" dirty="0">
                <a:solidFill>
                  <a:schemeClr val="bg1"/>
                </a:solidFill>
                <a:latin typeface="Arial"/>
                <a:cs typeface="Arial"/>
              </a:rPr>
              <a:t>Inhibit</a:t>
            </a:r>
            <a:r>
              <a:rPr lang="cs-CZ" sz="2400" dirty="0" err="1">
                <a:solidFill>
                  <a:schemeClr val="bg1"/>
                </a:solidFill>
                <a:latin typeface="Arial"/>
                <a:cs typeface="Arial"/>
              </a:rPr>
              <a:t>or</a:t>
            </a:r>
            <a:r>
              <a:rPr lang="cs-CZ" sz="2400" dirty="0">
                <a:solidFill>
                  <a:schemeClr val="bg1"/>
                </a:solidFill>
                <a:latin typeface="Arial"/>
                <a:cs typeface="Arial"/>
              </a:rPr>
              <a:t> </a:t>
            </a:r>
            <a:r>
              <a:rPr lang="en-US" sz="2400" dirty="0">
                <a:solidFill>
                  <a:schemeClr val="bg1"/>
                </a:solidFill>
                <a:latin typeface="Arial"/>
                <a:cs typeface="Arial"/>
              </a:rPr>
              <a:t> </a:t>
            </a:r>
            <a:r>
              <a:rPr lang="en-US" sz="2400" dirty="0" err="1">
                <a:solidFill>
                  <a:schemeClr val="bg1"/>
                </a:solidFill>
                <a:latin typeface="Arial"/>
                <a:cs typeface="Arial"/>
              </a:rPr>
              <a:t>neprilysin</a:t>
            </a:r>
            <a:r>
              <a:rPr lang="cs-CZ" sz="2400" dirty="0">
                <a:solidFill>
                  <a:schemeClr val="bg1"/>
                </a:solidFill>
                <a:latin typeface="Arial"/>
                <a:cs typeface="Arial"/>
              </a:rPr>
              <a:t>u</a:t>
            </a:r>
            <a:endParaRPr lang="en-US" sz="2400" dirty="0">
              <a:solidFill>
                <a:schemeClr val="bg1"/>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a:spLocks noChangeArrowheads="1"/>
          </p:cNvSpPr>
          <p:nvPr/>
        </p:nvSpPr>
        <p:spPr bwMode="auto">
          <a:xfrm>
            <a:off x="0" y="0"/>
            <a:ext cx="9144000" cy="1016000"/>
          </a:xfrm>
          <a:prstGeom prst="rect">
            <a:avLst/>
          </a:prstGeom>
          <a:solidFill>
            <a:srgbClr val="25406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5" name="Rectangle 34"/>
          <p:cNvSpPr>
            <a:spLocks noChangeArrowheads="1"/>
          </p:cNvSpPr>
          <p:nvPr/>
        </p:nvSpPr>
        <p:spPr bwMode="auto">
          <a:xfrm>
            <a:off x="136525" y="2397125"/>
            <a:ext cx="4146550" cy="4270375"/>
          </a:xfrm>
          <a:prstGeom prst="rect">
            <a:avLst/>
          </a:prstGeom>
          <a:solidFill>
            <a:schemeClr val="bg2"/>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3555" name="Line 31"/>
          <p:cNvSpPr>
            <a:spLocks noChangeShapeType="1"/>
          </p:cNvSpPr>
          <p:nvPr/>
        </p:nvSpPr>
        <p:spPr bwMode="auto">
          <a:xfrm flipH="1">
            <a:off x="2944813" y="2352675"/>
            <a:ext cx="0" cy="4314825"/>
          </a:xfrm>
          <a:prstGeom prst="line">
            <a:avLst/>
          </a:prstGeom>
          <a:noFill/>
          <a:ln w="38100">
            <a:solidFill>
              <a:srgbClr val="403152"/>
            </a:solidFill>
            <a:prstDash val="dash"/>
            <a:round/>
            <a:headEnd/>
            <a:tailEnd/>
          </a:ln>
        </p:spPr>
        <p:txBody>
          <a:bodyPr/>
          <a:lstStyle/>
          <a:p>
            <a:endParaRPr lang="cs-CZ"/>
          </a:p>
        </p:txBody>
      </p:sp>
      <p:sp>
        <p:nvSpPr>
          <p:cNvPr id="23556" name="Line 31"/>
          <p:cNvSpPr>
            <a:spLocks noChangeShapeType="1"/>
          </p:cNvSpPr>
          <p:nvPr/>
        </p:nvSpPr>
        <p:spPr bwMode="auto">
          <a:xfrm flipH="1">
            <a:off x="1700213" y="2352675"/>
            <a:ext cx="0" cy="4314825"/>
          </a:xfrm>
          <a:prstGeom prst="line">
            <a:avLst/>
          </a:prstGeom>
          <a:noFill/>
          <a:ln w="38100">
            <a:solidFill>
              <a:srgbClr val="403152"/>
            </a:solidFill>
            <a:prstDash val="dash"/>
            <a:round/>
            <a:headEnd/>
            <a:tailEnd/>
          </a:ln>
        </p:spPr>
        <p:txBody>
          <a:bodyPr/>
          <a:lstStyle/>
          <a:p>
            <a:endParaRPr lang="cs-CZ"/>
          </a:p>
        </p:txBody>
      </p:sp>
      <p:sp>
        <p:nvSpPr>
          <p:cNvPr id="36" name="Rectangle 35"/>
          <p:cNvSpPr>
            <a:spLocks noChangeArrowheads="1"/>
          </p:cNvSpPr>
          <p:nvPr/>
        </p:nvSpPr>
        <p:spPr bwMode="auto">
          <a:xfrm>
            <a:off x="4344988" y="2352675"/>
            <a:ext cx="4632325" cy="4314825"/>
          </a:xfrm>
          <a:prstGeom prst="rect">
            <a:avLst/>
          </a:prstGeom>
          <a:solidFill>
            <a:srgbClr val="DCE6F2"/>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4" name="AutoShape 25"/>
          <p:cNvSpPr>
            <a:spLocks noChangeArrowheads="1"/>
          </p:cNvSpPr>
          <p:nvPr/>
        </p:nvSpPr>
        <p:spPr bwMode="auto">
          <a:xfrm>
            <a:off x="4667250" y="2603500"/>
            <a:ext cx="4306888" cy="895350"/>
          </a:xfrm>
          <a:prstGeom prst="homePlate">
            <a:avLst>
              <a:gd name="adj" fmla="val 71152"/>
            </a:avLst>
          </a:prstGeom>
          <a:gradFill rotWithShape="1">
            <a:gsLst>
              <a:gs pos="0">
                <a:srgbClr val="3366FF"/>
              </a:gs>
              <a:gs pos="70000">
                <a:srgbClr val="3366FF"/>
              </a:gs>
              <a:gs pos="100000">
                <a:srgbClr val="FFFFFF"/>
              </a:gs>
            </a:gsLst>
            <a:lin ang="0" scaled="1"/>
          </a:gradFill>
          <a:ln w="9525">
            <a:solidFill>
              <a:srgbClr val="000000"/>
            </a:solidFill>
            <a:miter lim="800000"/>
            <a:headEnd/>
            <a:tailEnd/>
          </a:ln>
          <a:effectLst>
            <a:outerShdw dist="88900" dir="2700000" rotWithShape="0">
              <a:srgbClr val="808080">
                <a:alpha val="42999"/>
              </a:srgbClr>
            </a:outerShdw>
          </a:effectLst>
        </p:spPr>
        <p:txBody>
          <a:bodyPr wrap="none" anchor="ctr"/>
          <a:lstStyle/>
          <a:p>
            <a:pPr fontAlgn="auto">
              <a:spcBef>
                <a:spcPts val="0"/>
              </a:spcBef>
              <a:spcAft>
                <a:spcPts val="0"/>
              </a:spcAft>
              <a:defRPr/>
            </a:pPr>
            <a:endParaRPr lang="en-GB" sz="2000" b="1">
              <a:solidFill>
                <a:srgbClr val="000000"/>
              </a:solidFill>
              <a:latin typeface="Arial"/>
              <a:ea typeface="Arial" charset="0"/>
              <a:cs typeface="Arial"/>
            </a:endParaRPr>
          </a:p>
        </p:txBody>
      </p:sp>
      <p:sp>
        <p:nvSpPr>
          <p:cNvPr id="5" name="AutoShape 26"/>
          <p:cNvSpPr>
            <a:spLocks noChangeArrowheads="1"/>
          </p:cNvSpPr>
          <p:nvPr/>
        </p:nvSpPr>
        <p:spPr bwMode="auto">
          <a:xfrm>
            <a:off x="4665663" y="5395913"/>
            <a:ext cx="4337050" cy="992187"/>
          </a:xfrm>
          <a:prstGeom prst="homePlate">
            <a:avLst>
              <a:gd name="adj" fmla="val 35961"/>
            </a:avLst>
          </a:prstGeom>
          <a:gradFill rotWithShape="1">
            <a:gsLst>
              <a:gs pos="0">
                <a:srgbClr val="950606"/>
              </a:gs>
              <a:gs pos="70000">
                <a:srgbClr val="950606"/>
              </a:gs>
              <a:gs pos="100000">
                <a:srgbClr val="FFFFFF"/>
              </a:gs>
            </a:gsLst>
            <a:lin ang="0" scaled="1"/>
          </a:gradFill>
          <a:ln w="9525">
            <a:solidFill>
              <a:srgbClr val="000000"/>
            </a:solidFill>
            <a:miter lim="800000"/>
            <a:headEnd/>
            <a:tailEnd/>
          </a:ln>
          <a:effectLst>
            <a:outerShdw dist="76201" dir="2700000" rotWithShape="0">
              <a:srgbClr val="808080">
                <a:alpha val="42999"/>
              </a:srgbClr>
            </a:outerShdw>
          </a:effectLst>
        </p:spPr>
        <p:txBody>
          <a:bodyPr wrap="none" anchor="ctr"/>
          <a:lstStyle/>
          <a:p>
            <a:pPr fontAlgn="auto">
              <a:spcBef>
                <a:spcPts val="0"/>
              </a:spcBef>
              <a:spcAft>
                <a:spcPts val="0"/>
              </a:spcAft>
              <a:defRPr/>
            </a:pPr>
            <a:endParaRPr lang="en-GB" sz="2000" b="1">
              <a:solidFill>
                <a:srgbClr val="000000"/>
              </a:solidFill>
              <a:latin typeface="Arial"/>
              <a:ea typeface="Arial" charset="0"/>
              <a:cs typeface="Arial"/>
            </a:endParaRPr>
          </a:p>
        </p:txBody>
      </p:sp>
      <p:sp>
        <p:nvSpPr>
          <p:cNvPr id="23560" name="Text Box 29"/>
          <p:cNvSpPr txBox="1">
            <a:spLocks noChangeArrowheads="1"/>
          </p:cNvSpPr>
          <p:nvPr/>
        </p:nvSpPr>
        <p:spPr bwMode="auto">
          <a:xfrm>
            <a:off x="419698" y="6253163"/>
            <a:ext cx="992579" cy="375744"/>
          </a:xfrm>
          <a:prstGeom prst="rect">
            <a:avLst/>
          </a:prstGeom>
          <a:noFill/>
          <a:ln w="9525">
            <a:noFill/>
            <a:miter lim="800000"/>
            <a:headEnd/>
            <a:tailEnd/>
          </a:ln>
        </p:spPr>
        <p:txBody>
          <a:bodyPr wrap="none">
            <a:spAutoFit/>
          </a:bodyPr>
          <a:lstStyle/>
          <a:p>
            <a:pPr algn="ctr">
              <a:lnSpc>
                <a:spcPts val="2400"/>
              </a:lnSpc>
            </a:pPr>
            <a:r>
              <a:rPr lang="en-GB" b="1" dirty="0">
                <a:solidFill>
                  <a:srgbClr val="000000"/>
                </a:solidFill>
                <a:latin typeface="Arial" charset="0"/>
                <a:cs typeface="Arial" charset="0"/>
              </a:rPr>
              <a:t>2 </a:t>
            </a:r>
            <a:r>
              <a:rPr lang="cs-CZ" b="1" dirty="0">
                <a:solidFill>
                  <a:srgbClr val="000000"/>
                </a:solidFill>
                <a:latin typeface="Arial" charset="0"/>
                <a:cs typeface="Arial" charset="0"/>
              </a:rPr>
              <a:t>týdny</a:t>
            </a:r>
            <a:endParaRPr lang="en-GB" b="1" dirty="0">
              <a:solidFill>
                <a:srgbClr val="000000"/>
              </a:solidFill>
              <a:latin typeface="Arial" charset="0"/>
              <a:cs typeface="Arial" charset="0"/>
            </a:endParaRPr>
          </a:p>
        </p:txBody>
      </p:sp>
      <p:sp>
        <p:nvSpPr>
          <p:cNvPr id="7" name="AutoShape 30"/>
          <p:cNvSpPr>
            <a:spLocks noChangeArrowheads="1"/>
          </p:cNvSpPr>
          <p:nvPr/>
        </p:nvSpPr>
        <p:spPr bwMode="auto">
          <a:xfrm>
            <a:off x="179388" y="3526118"/>
            <a:ext cx="1700212" cy="1903703"/>
          </a:xfrm>
          <a:prstGeom prst="homePlate">
            <a:avLst>
              <a:gd name="adj" fmla="val 47494"/>
            </a:avLst>
          </a:prstGeom>
          <a:gradFill flip="none" rotWithShape="1">
            <a:gsLst>
              <a:gs pos="60000">
                <a:srgbClr val="800000"/>
              </a:gs>
              <a:gs pos="100000">
                <a:srgbClr val="FFFFFF"/>
              </a:gs>
              <a:gs pos="80000">
                <a:schemeClr val="accent2">
                  <a:lumMod val="40000"/>
                  <a:lumOff val="60000"/>
                </a:schemeClr>
              </a:gs>
            </a:gsLst>
            <a:path path="circle">
              <a:fillToRect r="100000" b="100000"/>
            </a:path>
            <a:tileRect l="-100000" t="-100000"/>
          </a:gradFill>
          <a:ln w="9525">
            <a:solidFill>
              <a:srgbClr val="000000"/>
            </a:solidFill>
            <a:miter lim="800000"/>
            <a:headEnd/>
            <a:tailEnd/>
          </a:ln>
          <a:effectLst>
            <a:outerShdw blurRad="50800" dist="38100" dir="2700000">
              <a:srgbClr val="000000">
                <a:alpha val="43000"/>
              </a:srgbClr>
            </a:outerShdw>
          </a:effectLst>
        </p:spPr>
        <p:txBody>
          <a:bodyPr wrap="none" lIns="0" anchor="ctr"/>
          <a:lstStyle/>
          <a:p>
            <a:pPr fontAlgn="auto">
              <a:spcBef>
                <a:spcPts val="0"/>
              </a:spcBef>
              <a:spcAft>
                <a:spcPts val="0"/>
              </a:spcAft>
              <a:defRPr/>
            </a:pPr>
            <a:endParaRPr lang="en-GB" b="1" dirty="0">
              <a:solidFill>
                <a:schemeClr val="bg1"/>
              </a:solidFill>
              <a:latin typeface="Arial"/>
              <a:ea typeface="Arial" charset="0"/>
              <a:cs typeface="Arial"/>
            </a:endParaRPr>
          </a:p>
        </p:txBody>
      </p:sp>
      <p:sp>
        <p:nvSpPr>
          <p:cNvPr id="23564" name="AutoShape 32"/>
          <p:cNvSpPr>
            <a:spLocks noChangeArrowheads="1"/>
          </p:cNvSpPr>
          <p:nvPr/>
        </p:nvSpPr>
        <p:spPr bwMode="auto">
          <a:xfrm>
            <a:off x="1704975" y="3511550"/>
            <a:ext cx="1228725" cy="1943100"/>
          </a:xfrm>
          <a:prstGeom prst="homePlate">
            <a:avLst>
              <a:gd name="adj" fmla="val 38574"/>
            </a:avLst>
          </a:prstGeom>
          <a:gradFill rotWithShape="1">
            <a:gsLst>
              <a:gs pos="0">
                <a:srgbClr val="3366FF"/>
              </a:gs>
              <a:gs pos="70000">
                <a:srgbClr val="3366FF"/>
              </a:gs>
              <a:gs pos="100000">
                <a:srgbClr val="FFFFFF"/>
              </a:gs>
            </a:gsLst>
            <a:lin ang="0" scaled="1"/>
          </a:gradFill>
          <a:ln w="9525">
            <a:solidFill>
              <a:srgbClr val="000000"/>
            </a:solidFill>
            <a:miter lim="800000"/>
            <a:headEnd/>
            <a:tailEnd/>
          </a:ln>
        </p:spPr>
        <p:txBody>
          <a:bodyPr wrap="none" lIns="0" anchor="ctr"/>
          <a:lstStyle/>
          <a:p>
            <a:endParaRPr lang="en-GB" b="1">
              <a:solidFill>
                <a:schemeClr val="bg1"/>
              </a:solidFill>
              <a:latin typeface="Arial" charset="0"/>
              <a:cs typeface="Arial" charset="0"/>
            </a:endParaRPr>
          </a:p>
        </p:txBody>
      </p:sp>
      <p:sp>
        <p:nvSpPr>
          <p:cNvPr id="10" name="AutoShape 33"/>
          <p:cNvSpPr>
            <a:spLocks noChangeArrowheads="1"/>
          </p:cNvSpPr>
          <p:nvPr/>
        </p:nvSpPr>
        <p:spPr bwMode="auto">
          <a:xfrm>
            <a:off x="2941638" y="3524250"/>
            <a:ext cx="1320800" cy="1908175"/>
          </a:xfrm>
          <a:prstGeom prst="homePlate">
            <a:avLst>
              <a:gd name="adj" fmla="val 39352"/>
            </a:avLst>
          </a:prstGeom>
          <a:gradFill rotWithShape="1">
            <a:gsLst>
              <a:gs pos="0">
                <a:srgbClr val="3366FF"/>
              </a:gs>
              <a:gs pos="70000">
                <a:srgbClr val="3366FF"/>
              </a:gs>
              <a:gs pos="100000">
                <a:srgbClr val="FFFFFF"/>
              </a:gs>
            </a:gsLst>
            <a:lin ang="0" scaled="1"/>
          </a:gradFill>
          <a:ln w="9525">
            <a:solidFill>
              <a:srgbClr val="000000"/>
            </a:solidFill>
            <a:miter lim="800000"/>
            <a:headEnd/>
            <a:tailEnd/>
          </a:ln>
          <a:effectLst>
            <a:outerShdw dist="38100" dir="2700000" rotWithShape="0">
              <a:srgbClr val="808080">
                <a:alpha val="42999"/>
              </a:srgbClr>
            </a:outerShdw>
          </a:effectLst>
        </p:spPr>
        <p:txBody>
          <a:bodyPr wrap="none" lIns="0" anchor="ctr"/>
          <a:lstStyle/>
          <a:p>
            <a:pPr fontAlgn="auto">
              <a:spcBef>
                <a:spcPts val="0"/>
              </a:spcBef>
              <a:spcAft>
                <a:spcPts val="0"/>
              </a:spcAft>
              <a:defRPr/>
            </a:pPr>
            <a:endParaRPr lang="en-GB" b="1">
              <a:solidFill>
                <a:schemeClr val="bg1"/>
              </a:solidFill>
              <a:latin typeface="Arial"/>
              <a:ea typeface="Arial" charset="0"/>
              <a:cs typeface="Arial"/>
            </a:endParaRPr>
          </a:p>
        </p:txBody>
      </p:sp>
      <p:sp>
        <p:nvSpPr>
          <p:cNvPr id="23566" name="Text Box 34"/>
          <p:cNvSpPr txBox="1">
            <a:spLocks noChangeArrowheads="1"/>
          </p:cNvSpPr>
          <p:nvPr/>
        </p:nvSpPr>
        <p:spPr bwMode="auto">
          <a:xfrm>
            <a:off x="1712517" y="6253163"/>
            <a:ext cx="1197764" cy="375744"/>
          </a:xfrm>
          <a:prstGeom prst="rect">
            <a:avLst/>
          </a:prstGeom>
          <a:noFill/>
          <a:ln w="9525">
            <a:noFill/>
            <a:miter lim="800000"/>
            <a:headEnd/>
            <a:tailEnd/>
          </a:ln>
        </p:spPr>
        <p:txBody>
          <a:bodyPr wrap="none">
            <a:spAutoFit/>
          </a:bodyPr>
          <a:lstStyle/>
          <a:p>
            <a:pPr algn="ctr">
              <a:lnSpc>
                <a:spcPts val="2400"/>
              </a:lnSpc>
            </a:pPr>
            <a:r>
              <a:rPr lang="en-GB" b="1" dirty="0">
                <a:solidFill>
                  <a:srgbClr val="000000"/>
                </a:solidFill>
                <a:latin typeface="Arial" charset="0"/>
                <a:cs typeface="Arial" charset="0"/>
              </a:rPr>
              <a:t>1-2 </a:t>
            </a:r>
            <a:r>
              <a:rPr lang="cs-CZ" b="1" dirty="0">
                <a:solidFill>
                  <a:srgbClr val="000000"/>
                </a:solidFill>
                <a:latin typeface="Arial" charset="0"/>
                <a:cs typeface="Arial" charset="0"/>
              </a:rPr>
              <a:t>týdny</a:t>
            </a:r>
            <a:endParaRPr lang="en-GB" b="1" dirty="0">
              <a:solidFill>
                <a:srgbClr val="000000"/>
              </a:solidFill>
              <a:latin typeface="Arial" charset="0"/>
              <a:cs typeface="Arial" charset="0"/>
            </a:endParaRPr>
          </a:p>
        </p:txBody>
      </p:sp>
      <p:sp>
        <p:nvSpPr>
          <p:cNvPr id="23567" name="Text Box 35"/>
          <p:cNvSpPr txBox="1">
            <a:spLocks noChangeArrowheads="1"/>
          </p:cNvSpPr>
          <p:nvPr/>
        </p:nvSpPr>
        <p:spPr bwMode="auto">
          <a:xfrm>
            <a:off x="3057130" y="6253163"/>
            <a:ext cx="1197764" cy="375744"/>
          </a:xfrm>
          <a:prstGeom prst="rect">
            <a:avLst/>
          </a:prstGeom>
          <a:noFill/>
          <a:ln w="9525">
            <a:noFill/>
            <a:miter lim="800000"/>
            <a:headEnd/>
            <a:tailEnd/>
          </a:ln>
        </p:spPr>
        <p:txBody>
          <a:bodyPr wrap="none">
            <a:spAutoFit/>
          </a:bodyPr>
          <a:lstStyle/>
          <a:p>
            <a:pPr algn="ctr">
              <a:lnSpc>
                <a:spcPts val="2400"/>
              </a:lnSpc>
            </a:pPr>
            <a:r>
              <a:rPr lang="en-GB" b="1" dirty="0">
                <a:solidFill>
                  <a:srgbClr val="000000"/>
                </a:solidFill>
                <a:latin typeface="Arial" charset="0"/>
                <a:cs typeface="Arial" charset="0"/>
              </a:rPr>
              <a:t>2-4 </a:t>
            </a:r>
            <a:r>
              <a:rPr lang="cs-CZ" b="1" dirty="0">
                <a:solidFill>
                  <a:srgbClr val="000000"/>
                </a:solidFill>
                <a:latin typeface="Arial" charset="0"/>
                <a:cs typeface="Arial" charset="0"/>
              </a:rPr>
              <a:t>týdny</a:t>
            </a:r>
            <a:endParaRPr lang="en-GB" b="1" dirty="0">
              <a:solidFill>
                <a:srgbClr val="000000"/>
              </a:solidFill>
              <a:latin typeface="Arial" charset="0"/>
              <a:cs typeface="Arial" charset="0"/>
            </a:endParaRPr>
          </a:p>
        </p:txBody>
      </p:sp>
      <p:sp>
        <p:nvSpPr>
          <p:cNvPr id="23568" name="AutoShape 40"/>
          <p:cNvSpPr>
            <a:spLocks/>
          </p:cNvSpPr>
          <p:nvPr/>
        </p:nvSpPr>
        <p:spPr bwMode="auto">
          <a:xfrm rot="5400000">
            <a:off x="2065338" y="282575"/>
            <a:ext cx="203200" cy="4025900"/>
          </a:xfrm>
          <a:prstGeom prst="leftBrace">
            <a:avLst>
              <a:gd name="adj1" fmla="val 165104"/>
              <a:gd name="adj2" fmla="val 50000"/>
            </a:avLst>
          </a:prstGeom>
          <a:solidFill>
            <a:srgbClr val="EEECE1"/>
          </a:solidFill>
          <a:ln w="57150">
            <a:solidFill>
              <a:srgbClr val="000000"/>
            </a:solidFill>
            <a:round/>
            <a:headEnd/>
            <a:tailEnd/>
          </a:ln>
        </p:spPr>
        <p:txBody>
          <a:bodyPr wrap="none" anchor="ctr"/>
          <a:lstStyle/>
          <a:p>
            <a:endParaRPr lang="en-GB" sz="1400" b="1">
              <a:solidFill>
                <a:srgbClr val="000000"/>
              </a:solidFill>
              <a:latin typeface="Arial" charset="0"/>
              <a:cs typeface="Arial" charset="0"/>
            </a:endParaRPr>
          </a:p>
        </p:txBody>
      </p:sp>
      <p:sp>
        <p:nvSpPr>
          <p:cNvPr id="23569" name="Text Box 41"/>
          <p:cNvSpPr txBox="1">
            <a:spLocks noChangeArrowheads="1"/>
          </p:cNvSpPr>
          <p:nvPr/>
        </p:nvSpPr>
        <p:spPr bwMode="auto">
          <a:xfrm>
            <a:off x="122670" y="1479798"/>
            <a:ext cx="4059238" cy="707886"/>
          </a:xfrm>
          <a:prstGeom prst="rect">
            <a:avLst/>
          </a:prstGeom>
          <a:noFill/>
          <a:ln w="19050">
            <a:noFill/>
            <a:miter lim="800000"/>
            <a:headEnd/>
            <a:tailEnd/>
          </a:ln>
        </p:spPr>
        <p:txBody>
          <a:bodyPr>
            <a:spAutoFit/>
          </a:bodyPr>
          <a:lstStyle/>
          <a:p>
            <a:pPr algn="ctr">
              <a:spcBef>
                <a:spcPct val="50000"/>
              </a:spcBef>
            </a:pPr>
            <a:r>
              <a:rPr lang="cs-CZ" sz="2000" b="1" dirty="0">
                <a:solidFill>
                  <a:srgbClr val="000000"/>
                </a:solidFill>
                <a:latin typeface="Arial" charset="0"/>
                <a:cs typeface="Arial" charset="0"/>
              </a:rPr>
              <a:t>Jednoduše zaslepená</a:t>
            </a:r>
            <a:r>
              <a:rPr lang="en-US" sz="2000" b="1" dirty="0">
                <a:solidFill>
                  <a:srgbClr val="000000"/>
                </a:solidFill>
                <a:latin typeface="Arial" charset="0"/>
                <a:cs typeface="Arial" charset="0"/>
              </a:rPr>
              <a:t> run-in period</a:t>
            </a:r>
            <a:r>
              <a:rPr lang="cs-CZ" sz="2000" b="1" dirty="0">
                <a:solidFill>
                  <a:srgbClr val="000000"/>
                </a:solidFill>
                <a:latin typeface="Arial" charset="0"/>
                <a:cs typeface="Arial" charset="0"/>
              </a:rPr>
              <a:t>a</a:t>
            </a:r>
            <a:endParaRPr lang="en-US" sz="2000" b="1" dirty="0">
              <a:solidFill>
                <a:srgbClr val="000000"/>
              </a:solidFill>
              <a:latin typeface="Arial" charset="0"/>
              <a:cs typeface="Arial" charset="0"/>
            </a:endParaRPr>
          </a:p>
        </p:txBody>
      </p:sp>
      <p:sp>
        <p:nvSpPr>
          <p:cNvPr id="23570" name="Text Box 42"/>
          <p:cNvSpPr txBox="1">
            <a:spLocks noChangeArrowheads="1"/>
          </p:cNvSpPr>
          <p:nvPr/>
        </p:nvSpPr>
        <p:spPr bwMode="auto">
          <a:xfrm>
            <a:off x="4840288" y="1633686"/>
            <a:ext cx="3462337" cy="400110"/>
          </a:xfrm>
          <a:prstGeom prst="rect">
            <a:avLst/>
          </a:prstGeom>
          <a:noFill/>
          <a:ln w="19050">
            <a:noFill/>
            <a:miter lim="800000"/>
            <a:headEnd/>
            <a:tailEnd/>
          </a:ln>
        </p:spPr>
        <p:txBody>
          <a:bodyPr>
            <a:spAutoFit/>
          </a:bodyPr>
          <a:lstStyle/>
          <a:p>
            <a:pPr algn="ctr">
              <a:spcBef>
                <a:spcPct val="50000"/>
              </a:spcBef>
            </a:pPr>
            <a:r>
              <a:rPr lang="cs-CZ" sz="2000" b="1" dirty="0">
                <a:solidFill>
                  <a:srgbClr val="000000"/>
                </a:solidFill>
                <a:latin typeface="Arial" charset="0"/>
                <a:cs typeface="Arial" charset="0"/>
              </a:rPr>
              <a:t>Dvojitě zaslepená perioda</a:t>
            </a:r>
            <a:endParaRPr lang="en-US" sz="2000" b="1" dirty="0">
              <a:solidFill>
                <a:srgbClr val="000000"/>
              </a:solidFill>
              <a:latin typeface="Arial" charset="0"/>
              <a:cs typeface="Arial" charset="0"/>
            </a:endParaRPr>
          </a:p>
        </p:txBody>
      </p:sp>
      <p:sp>
        <p:nvSpPr>
          <p:cNvPr id="19" name="AutoShape 43"/>
          <p:cNvSpPr>
            <a:spLocks/>
          </p:cNvSpPr>
          <p:nvPr/>
        </p:nvSpPr>
        <p:spPr bwMode="auto">
          <a:xfrm rot="5400000">
            <a:off x="6511132" y="53181"/>
            <a:ext cx="203200" cy="4484687"/>
          </a:xfrm>
          <a:prstGeom prst="leftBrace">
            <a:avLst>
              <a:gd name="adj1" fmla="val 188542"/>
              <a:gd name="adj2" fmla="val 50000"/>
            </a:avLst>
          </a:prstGeom>
          <a:solidFill>
            <a:schemeClr val="accent1">
              <a:lumMod val="20000"/>
              <a:lumOff val="80000"/>
            </a:schemeClr>
          </a:solidFill>
          <a:ln w="57150" cap="flat" cmpd="sng" algn="ctr">
            <a:solidFill>
              <a:srgbClr val="000000"/>
            </a:solidFill>
            <a:prstDash val="solid"/>
            <a:round/>
            <a:headEnd type="none" w="med" len="med"/>
            <a:tailEnd type="none" w="med" len="med"/>
          </a:ln>
        </p:spPr>
        <p:txBody>
          <a:bodyPr wrap="none" anchor="ctr"/>
          <a:lstStyle/>
          <a:p>
            <a:pPr fontAlgn="auto">
              <a:spcBef>
                <a:spcPts val="0"/>
              </a:spcBef>
              <a:spcAft>
                <a:spcPts val="0"/>
              </a:spcAft>
              <a:defRPr/>
            </a:pPr>
            <a:endParaRPr lang="en-GB" sz="1400" b="1">
              <a:solidFill>
                <a:srgbClr val="000000"/>
              </a:solidFill>
              <a:latin typeface="Arial"/>
              <a:ea typeface="+mn-ea"/>
              <a:cs typeface="Arial"/>
            </a:endParaRPr>
          </a:p>
        </p:txBody>
      </p:sp>
      <p:sp>
        <p:nvSpPr>
          <p:cNvPr id="23572" name="Text Box 44"/>
          <p:cNvSpPr txBox="1">
            <a:spLocks noChangeArrowheads="1"/>
          </p:cNvSpPr>
          <p:nvPr/>
        </p:nvSpPr>
        <p:spPr bwMode="auto">
          <a:xfrm>
            <a:off x="4840288" y="4124325"/>
            <a:ext cx="3543300" cy="461665"/>
          </a:xfrm>
          <a:prstGeom prst="rect">
            <a:avLst/>
          </a:prstGeom>
          <a:noFill/>
          <a:ln w="19050">
            <a:noFill/>
            <a:miter lim="800000"/>
            <a:headEnd/>
            <a:tailEnd/>
          </a:ln>
        </p:spPr>
        <p:txBody>
          <a:bodyPr>
            <a:spAutoFit/>
          </a:bodyPr>
          <a:lstStyle/>
          <a:p>
            <a:pPr algn="ctr"/>
            <a:r>
              <a:rPr lang="en-US" sz="2400" dirty="0">
                <a:latin typeface="Arial" charset="0"/>
                <a:cs typeface="Arial" charset="0"/>
              </a:rPr>
              <a:t>(</a:t>
            </a:r>
            <a:r>
              <a:rPr lang="cs-CZ" sz="2400" dirty="0">
                <a:latin typeface="Arial" charset="0"/>
                <a:cs typeface="Arial" charset="0"/>
              </a:rPr>
              <a:t>randomizace </a:t>
            </a:r>
            <a:r>
              <a:rPr lang="en-US" sz="2400" dirty="0">
                <a:latin typeface="Arial" charset="0"/>
                <a:cs typeface="Arial" charset="0"/>
              </a:rPr>
              <a:t>1:1)</a:t>
            </a:r>
          </a:p>
        </p:txBody>
      </p:sp>
      <p:sp>
        <p:nvSpPr>
          <p:cNvPr id="23573" name="TextBox 34"/>
          <p:cNvSpPr txBox="1">
            <a:spLocks noChangeArrowheads="1"/>
          </p:cNvSpPr>
          <p:nvPr/>
        </p:nvSpPr>
        <p:spPr bwMode="auto">
          <a:xfrm>
            <a:off x="171450" y="3646488"/>
            <a:ext cx="1158875" cy="1685925"/>
          </a:xfrm>
          <a:prstGeom prst="rect">
            <a:avLst/>
          </a:prstGeom>
          <a:noFill/>
          <a:ln w="9525">
            <a:noFill/>
            <a:miter lim="800000"/>
            <a:headEnd/>
            <a:tailEnd/>
          </a:ln>
        </p:spPr>
        <p:txBody>
          <a:bodyPr wrap="none">
            <a:spAutoFit/>
          </a:bodyPr>
          <a:lstStyle/>
          <a:p>
            <a:pPr>
              <a:lnSpc>
                <a:spcPts val="2400"/>
              </a:lnSpc>
            </a:pPr>
            <a:r>
              <a:rPr lang="en-US" b="1">
                <a:solidFill>
                  <a:schemeClr val="bg1"/>
                </a:solidFill>
                <a:latin typeface="Arial" charset="0"/>
                <a:cs typeface="Arial" charset="0"/>
              </a:rPr>
              <a:t>Enalapril</a:t>
            </a:r>
          </a:p>
          <a:p>
            <a:pPr>
              <a:lnSpc>
                <a:spcPts val="2000"/>
              </a:lnSpc>
              <a:spcBef>
                <a:spcPts val="6000"/>
              </a:spcBef>
            </a:pPr>
            <a:r>
              <a:rPr lang="en-US" b="1">
                <a:solidFill>
                  <a:schemeClr val="bg1"/>
                </a:solidFill>
                <a:latin typeface="Arial" charset="0"/>
                <a:cs typeface="Arial" charset="0"/>
              </a:rPr>
              <a:t>  10 mg</a:t>
            </a:r>
          </a:p>
          <a:p>
            <a:pPr>
              <a:lnSpc>
                <a:spcPts val="2000"/>
              </a:lnSpc>
            </a:pPr>
            <a:r>
              <a:rPr lang="en-US" b="1">
                <a:solidFill>
                  <a:schemeClr val="bg1"/>
                </a:solidFill>
                <a:latin typeface="Arial" charset="0"/>
                <a:cs typeface="Arial" charset="0"/>
              </a:rPr>
              <a:t>    BID</a:t>
            </a:r>
          </a:p>
        </p:txBody>
      </p:sp>
      <p:sp>
        <p:nvSpPr>
          <p:cNvPr id="22" name="TextBox 35"/>
          <p:cNvSpPr txBox="1">
            <a:spLocks noChangeArrowheads="1"/>
          </p:cNvSpPr>
          <p:nvPr/>
        </p:nvSpPr>
        <p:spPr bwMode="auto">
          <a:xfrm>
            <a:off x="1687513" y="4233863"/>
            <a:ext cx="979487" cy="1095375"/>
          </a:xfrm>
          <a:prstGeom prst="rect">
            <a:avLst/>
          </a:prstGeom>
          <a:noFill/>
          <a:ln w="9525">
            <a:noFill/>
            <a:miter lim="800000"/>
            <a:headEnd/>
            <a:tailEnd/>
          </a:ln>
          <a:effectLst>
            <a:outerShdw dist="38100" dir="2700000" rotWithShape="0">
              <a:srgbClr val="808080">
                <a:alpha val="42999"/>
              </a:srgbClr>
            </a:outerShdw>
          </a:effectLst>
        </p:spPr>
        <p:txBody>
          <a:bodyPr wrap="none">
            <a:spAutoFit/>
          </a:bodyPr>
          <a:lstStyle/>
          <a:p>
            <a:pPr algn="ctr" fontAlgn="auto">
              <a:lnSpc>
                <a:spcPts val="2000"/>
              </a:lnSpc>
              <a:spcBef>
                <a:spcPts val="0"/>
              </a:spcBef>
              <a:spcAft>
                <a:spcPts val="0"/>
              </a:spcAft>
              <a:defRPr/>
            </a:pPr>
            <a:endParaRPr lang="en-US" b="1" dirty="0">
              <a:solidFill>
                <a:schemeClr val="bg1"/>
              </a:solidFill>
              <a:latin typeface="Arial"/>
              <a:ea typeface="+mn-ea"/>
              <a:cs typeface="Arial"/>
            </a:endParaRPr>
          </a:p>
          <a:p>
            <a:pPr algn="ctr" fontAlgn="auto">
              <a:lnSpc>
                <a:spcPts val="2000"/>
              </a:lnSpc>
              <a:spcBef>
                <a:spcPts val="1800"/>
              </a:spcBef>
              <a:spcAft>
                <a:spcPts val="0"/>
              </a:spcAft>
              <a:defRPr/>
            </a:pPr>
            <a:r>
              <a:rPr lang="en-US" b="1" dirty="0">
                <a:solidFill>
                  <a:schemeClr val="bg1"/>
                </a:solidFill>
                <a:latin typeface="Arial"/>
                <a:ea typeface="+mn-ea"/>
                <a:cs typeface="Arial"/>
              </a:rPr>
              <a:t>100 mg</a:t>
            </a:r>
          </a:p>
          <a:p>
            <a:pPr algn="ctr" fontAlgn="auto">
              <a:lnSpc>
                <a:spcPts val="2000"/>
              </a:lnSpc>
              <a:spcBef>
                <a:spcPts val="0"/>
              </a:spcBef>
              <a:spcAft>
                <a:spcPts val="0"/>
              </a:spcAft>
              <a:defRPr/>
            </a:pPr>
            <a:r>
              <a:rPr lang="en-US" b="1" dirty="0">
                <a:solidFill>
                  <a:schemeClr val="bg1"/>
                </a:solidFill>
                <a:latin typeface="Arial"/>
                <a:ea typeface="+mn-ea"/>
                <a:cs typeface="Arial"/>
              </a:rPr>
              <a:t>BID</a:t>
            </a:r>
          </a:p>
        </p:txBody>
      </p:sp>
      <p:sp>
        <p:nvSpPr>
          <p:cNvPr id="23575" name="TextBox 36"/>
          <p:cNvSpPr txBox="1">
            <a:spLocks noChangeArrowheads="1"/>
          </p:cNvSpPr>
          <p:nvPr/>
        </p:nvSpPr>
        <p:spPr bwMode="auto">
          <a:xfrm>
            <a:off x="2984500" y="4233863"/>
            <a:ext cx="981075" cy="1095375"/>
          </a:xfrm>
          <a:prstGeom prst="rect">
            <a:avLst/>
          </a:prstGeom>
          <a:noFill/>
          <a:ln w="9525">
            <a:noFill/>
            <a:miter lim="800000"/>
            <a:headEnd/>
            <a:tailEnd/>
          </a:ln>
        </p:spPr>
        <p:txBody>
          <a:bodyPr wrap="none">
            <a:spAutoFit/>
          </a:bodyPr>
          <a:lstStyle/>
          <a:p>
            <a:pPr algn="ctr">
              <a:lnSpc>
                <a:spcPts val="2000"/>
              </a:lnSpc>
            </a:pPr>
            <a:endParaRPr lang="en-US" b="1">
              <a:solidFill>
                <a:schemeClr val="bg1"/>
              </a:solidFill>
              <a:latin typeface="Arial" charset="0"/>
              <a:cs typeface="Arial" charset="0"/>
            </a:endParaRPr>
          </a:p>
          <a:p>
            <a:pPr algn="ctr">
              <a:lnSpc>
                <a:spcPts val="2000"/>
              </a:lnSpc>
              <a:spcBef>
                <a:spcPts val="1800"/>
              </a:spcBef>
            </a:pPr>
            <a:r>
              <a:rPr lang="en-US" b="1">
                <a:solidFill>
                  <a:schemeClr val="bg1"/>
                </a:solidFill>
                <a:latin typeface="Arial" charset="0"/>
                <a:cs typeface="Arial" charset="0"/>
              </a:rPr>
              <a:t>200 mg</a:t>
            </a:r>
          </a:p>
          <a:p>
            <a:pPr algn="ctr">
              <a:lnSpc>
                <a:spcPts val="2000"/>
              </a:lnSpc>
            </a:pPr>
            <a:r>
              <a:rPr lang="en-US" b="1">
                <a:solidFill>
                  <a:schemeClr val="bg1"/>
                </a:solidFill>
                <a:latin typeface="Arial" charset="0"/>
                <a:cs typeface="Arial" charset="0"/>
              </a:rPr>
              <a:t>BID</a:t>
            </a:r>
          </a:p>
        </p:txBody>
      </p:sp>
      <p:sp>
        <p:nvSpPr>
          <p:cNvPr id="23576" name="TextBox 37"/>
          <p:cNvSpPr txBox="1">
            <a:spLocks noChangeArrowheads="1"/>
          </p:cNvSpPr>
          <p:nvPr/>
        </p:nvSpPr>
        <p:spPr bwMode="auto">
          <a:xfrm>
            <a:off x="4856163" y="5661025"/>
            <a:ext cx="3074987" cy="461963"/>
          </a:xfrm>
          <a:prstGeom prst="rect">
            <a:avLst/>
          </a:prstGeom>
          <a:noFill/>
          <a:ln w="9525">
            <a:noFill/>
            <a:miter lim="800000"/>
            <a:headEnd/>
            <a:tailEnd/>
          </a:ln>
        </p:spPr>
        <p:txBody>
          <a:bodyPr wrap="none">
            <a:spAutoFit/>
          </a:bodyPr>
          <a:lstStyle/>
          <a:p>
            <a:r>
              <a:rPr lang="en-US" sz="2400" b="1">
                <a:solidFill>
                  <a:schemeClr val="bg1"/>
                </a:solidFill>
                <a:latin typeface="Arial" charset="0"/>
                <a:cs typeface="Arial" charset="0"/>
              </a:rPr>
              <a:t>Enalapril 10 mg BID</a:t>
            </a:r>
          </a:p>
        </p:txBody>
      </p:sp>
      <p:sp>
        <p:nvSpPr>
          <p:cNvPr id="23577" name="TextBox 38"/>
          <p:cNvSpPr txBox="1">
            <a:spLocks noChangeArrowheads="1"/>
          </p:cNvSpPr>
          <p:nvPr/>
        </p:nvSpPr>
        <p:spPr bwMode="auto">
          <a:xfrm>
            <a:off x="4856163" y="2808288"/>
            <a:ext cx="3057525" cy="460375"/>
          </a:xfrm>
          <a:prstGeom prst="rect">
            <a:avLst/>
          </a:prstGeom>
          <a:noFill/>
          <a:ln w="9525">
            <a:noFill/>
            <a:miter lim="800000"/>
            <a:headEnd/>
            <a:tailEnd/>
          </a:ln>
        </p:spPr>
        <p:txBody>
          <a:bodyPr wrap="none">
            <a:spAutoFit/>
          </a:bodyPr>
          <a:lstStyle/>
          <a:p>
            <a:r>
              <a:rPr lang="en-US" sz="2400" b="1">
                <a:solidFill>
                  <a:schemeClr val="bg1"/>
                </a:solidFill>
                <a:latin typeface="Arial" charset="0"/>
                <a:cs typeface="Arial" charset="0"/>
              </a:rPr>
              <a:t>LCZ696 200 mg BID</a:t>
            </a:r>
          </a:p>
        </p:txBody>
      </p:sp>
      <p:sp>
        <p:nvSpPr>
          <p:cNvPr id="23578" name="Rectangle 39"/>
          <p:cNvSpPr>
            <a:spLocks noChangeArrowheads="1"/>
          </p:cNvSpPr>
          <p:nvPr/>
        </p:nvSpPr>
        <p:spPr bwMode="auto">
          <a:xfrm>
            <a:off x="412750" y="244475"/>
            <a:ext cx="7767638" cy="558800"/>
          </a:xfrm>
          <a:prstGeom prst="rect">
            <a:avLst/>
          </a:prstGeom>
          <a:noFill/>
          <a:ln w="12700">
            <a:noFill/>
            <a:miter lim="800000"/>
            <a:headEnd/>
            <a:tailEnd/>
          </a:ln>
        </p:spPr>
        <p:txBody>
          <a:bodyPr lIns="63500" tIns="25400" rIns="63500" bIns="25400">
            <a:spAutoFit/>
          </a:bodyPr>
          <a:lstStyle/>
          <a:p>
            <a:pPr algn="ctr">
              <a:lnSpc>
                <a:spcPct val="90000"/>
              </a:lnSpc>
              <a:spcBef>
                <a:spcPct val="45000"/>
              </a:spcBef>
            </a:pPr>
            <a:r>
              <a:rPr lang="cs-CZ" sz="3600" b="1" dirty="0">
                <a:solidFill>
                  <a:srgbClr val="FFFF00"/>
                </a:solidFill>
                <a:latin typeface="Arial" pitchFamily="34" charset="0"/>
                <a:cs typeface="Arial" pitchFamily="34" charset="0"/>
              </a:rPr>
              <a:t>Studie </a:t>
            </a:r>
            <a:r>
              <a:rPr lang="en-US" sz="3600" b="1" dirty="0">
                <a:solidFill>
                  <a:srgbClr val="FFFF00"/>
                </a:solidFill>
                <a:latin typeface="Arial" pitchFamily="34" charset="0"/>
                <a:cs typeface="Arial" pitchFamily="34" charset="0"/>
              </a:rPr>
              <a:t>PARADIGM-HF</a:t>
            </a:r>
          </a:p>
        </p:txBody>
      </p:sp>
      <p:sp>
        <p:nvSpPr>
          <p:cNvPr id="23579" name="Line 47"/>
          <p:cNvSpPr>
            <a:spLocks noChangeShapeType="1"/>
          </p:cNvSpPr>
          <p:nvPr/>
        </p:nvSpPr>
        <p:spPr bwMode="auto">
          <a:xfrm>
            <a:off x="4283075" y="1476375"/>
            <a:ext cx="0" cy="876300"/>
          </a:xfrm>
          <a:prstGeom prst="line">
            <a:avLst/>
          </a:prstGeom>
          <a:noFill/>
          <a:ln w="76200">
            <a:solidFill>
              <a:srgbClr val="000000"/>
            </a:solidFill>
            <a:round/>
            <a:headEnd/>
            <a:tailEnd type="triangle" w="med" len="med"/>
          </a:ln>
        </p:spPr>
        <p:txBody>
          <a:bodyPr wrap="none" anchor="ctr"/>
          <a:lstStyle/>
          <a:p>
            <a:endParaRPr lang="cs-CZ"/>
          </a:p>
        </p:txBody>
      </p:sp>
      <p:sp>
        <p:nvSpPr>
          <p:cNvPr id="23580" name="Text Box 62"/>
          <p:cNvSpPr txBox="1">
            <a:spLocks noChangeArrowheads="1"/>
          </p:cNvSpPr>
          <p:nvPr/>
        </p:nvSpPr>
        <p:spPr bwMode="auto">
          <a:xfrm>
            <a:off x="2676525" y="1092200"/>
            <a:ext cx="3225800" cy="460375"/>
          </a:xfrm>
          <a:prstGeom prst="rect">
            <a:avLst/>
          </a:prstGeom>
          <a:solidFill>
            <a:schemeClr val="bg1"/>
          </a:solidFill>
          <a:ln w="12700">
            <a:noFill/>
            <a:miter lim="800000"/>
            <a:headEnd/>
            <a:tailEnd/>
          </a:ln>
        </p:spPr>
        <p:txBody>
          <a:bodyPr>
            <a:spAutoFit/>
          </a:bodyPr>
          <a:lstStyle/>
          <a:p>
            <a:pPr algn="ctr"/>
            <a:r>
              <a:rPr lang="en-US" sz="2400" b="1" dirty="0" err="1">
                <a:solidFill>
                  <a:srgbClr val="000000"/>
                </a:solidFill>
                <a:latin typeface="Helvetica" pitchFamily="34" charset="0"/>
              </a:rPr>
              <a:t>Randomiza</a:t>
            </a:r>
            <a:r>
              <a:rPr lang="cs-CZ" sz="2400" b="1" dirty="0" err="1">
                <a:solidFill>
                  <a:srgbClr val="000000"/>
                </a:solidFill>
                <a:latin typeface="Helvetica" pitchFamily="34" charset="0"/>
              </a:rPr>
              <a:t>ce</a:t>
            </a:r>
            <a:endParaRPr lang="en-US" sz="2400" dirty="0">
              <a:solidFill>
                <a:srgbClr val="000000"/>
              </a:solidFill>
            </a:endParaRPr>
          </a:p>
        </p:txBody>
      </p:sp>
      <p:grpSp>
        <p:nvGrpSpPr>
          <p:cNvPr id="2" name="Group 31"/>
          <p:cNvGrpSpPr/>
          <p:nvPr/>
        </p:nvGrpSpPr>
        <p:grpSpPr>
          <a:xfrm>
            <a:off x="1687166" y="3498850"/>
            <a:ext cx="2320355" cy="780556"/>
            <a:chOff x="1860268" y="2251700"/>
            <a:chExt cx="1791840" cy="552450"/>
          </a:xfrm>
          <a:effectLst>
            <a:outerShdw blurRad="50800" dist="38100" dir="2700000">
              <a:srgbClr val="000000">
                <a:alpha val="43000"/>
              </a:srgbClr>
            </a:outerShdw>
          </a:effectLst>
        </p:grpSpPr>
        <p:sp>
          <p:nvSpPr>
            <p:cNvPr id="30" name="AutoShape 32"/>
            <p:cNvSpPr>
              <a:spLocks noChangeArrowheads="1"/>
            </p:cNvSpPr>
            <p:nvPr/>
          </p:nvSpPr>
          <p:spPr bwMode="auto">
            <a:xfrm>
              <a:off x="1860268" y="2251700"/>
              <a:ext cx="1791840" cy="552450"/>
            </a:xfrm>
            <a:prstGeom prst="homePlate">
              <a:avLst>
                <a:gd name="adj" fmla="val 38574"/>
              </a:avLst>
            </a:prstGeom>
            <a:gradFill rotWithShape="1">
              <a:gsLst>
                <a:gs pos="0">
                  <a:srgbClr val="3366FF"/>
                </a:gs>
                <a:gs pos="70000">
                  <a:srgbClr val="3366FF"/>
                </a:gs>
                <a:gs pos="100000">
                  <a:srgbClr val="FFFFFF"/>
                </a:gs>
              </a:gsLst>
              <a:lin ang="0" scaled="1"/>
            </a:gradFill>
            <a:ln w="9525">
              <a:solidFill>
                <a:srgbClr val="000000"/>
              </a:solidFill>
              <a:miter lim="800000"/>
              <a:headEnd/>
              <a:tailEnd/>
            </a:ln>
          </p:spPr>
          <p:txBody>
            <a:bodyPr wrap="none" lIns="0" anchor="ctr"/>
            <a:lstStyle/>
            <a:p>
              <a:pPr fontAlgn="auto">
                <a:spcBef>
                  <a:spcPts val="0"/>
                </a:spcBef>
                <a:spcAft>
                  <a:spcPts val="0"/>
                </a:spcAft>
                <a:defRPr/>
              </a:pPr>
              <a:endParaRPr lang="en-GB" b="1">
                <a:solidFill>
                  <a:schemeClr val="bg1"/>
                </a:solidFill>
                <a:latin typeface="Arial"/>
                <a:ea typeface="Arial" charset="0"/>
                <a:cs typeface="Arial"/>
              </a:endParaRPr>
            </a:p>
          </p:txBody>
        </p:sp>
        <p:sp>
          <p:nvSpPr>
            <p:cNvPr id="31" name="TextBox 35"/>
            <p:cNvSpPr txBox="1">
              <a:spLocks noChangeArrowheads="1"/>
            </p:cNvSpPr>
            <p:nvPr/>
          </p:nvSpPr>
          <p:spPr bwMode="auto">
            <a:xfrm>
              <a:off x="2256745" y="2366390"/>
              <a:ext cx="1018503" cy="279553"/>
            </a:xfrm>
            <a:prstGeom prst="rect">
              <a:avLst/>
            </a:prstGeom>
            <a:noFill/>
            <a:ln w="9525">
              <a:noFill/>
              <a:miter lim="800000"/>
              <a:headEnd/>
              <a:tailEnd/>
            </a:ln>
          </p:spPr>
          <p:txBody>
            <a:bodyPr>
              <a:spAutoFit/>
            </a:bodyPr>
            <a:lstStyle/>
            <a:p>
              <a:pPr algn="ctr" fontAlgn="auto">
                <a:lnSpc>
                  <a:spcPts val="2400"/>
                </a:lnSpc>
                <a:spcBef>
                  <a:spcPts val="0"/>
                </a:spcBef>
                <a:spcAft>
                  <a:spcPts val="0"/>
                </a:spcAft>
                <a:defRPr/>
              </a:pPr>
              <a:r>
                <a:rPr lang="en-US" b="1" dirty="0">
                  <a:solidFill>
                    <a:schemeClr val="bg1"/>
                  </a:solidFill>
                  <a:latin typeface="Arial"/>
                  <a:ea typeface="+mn-ea"/>
                  <a:cs typeface="Arial"/>
                </a:rPr>
                <a:t>LCZ696</a:t>
              </a:r>
            </a:p>
          </p:txBody>
        </p:sp>
      </p:grpSp>
      <p:sp>
        <p:nvSpPr>
          <p:cNvPr id="37" name="Line 31"/>
          <p:cNvSpPr>
            <a:spLocks noChangeShapeType="1"/>
          </p:cNvSpPr>
          <p:nvPr/>
        </p:nvSpPr>
        <p:spPr bwMode="auto">
          <a:xfrm rot="5400000" flipH="1">
            <a:off x="4561682" y="2772568"/>
            <a:ext cx="0" cy="557213"/>
          </a:xfrm>
          <a:prstGeom prst="line">
            <a:avLst/>
          </a:prstGeom>
          <a:noFill/>
          <a:ln w="101600">
            <a:solidFill>
              <a:srgbClr val="403152"/>
            </a:solidFill>
            <a:round/>
            <a:headEnd type="triangle" w="med" len="med"/>
            <a:tailEnd/>
          </a:ln>
          <a:effectLst>
            <a:outerShdw dist="152400" dir="20700000" rotWithShape="0">
              <a:srgbClr val="FFFFFF">
                <a:alpha val="42999"/>
              </a:srgbClr>
            </a:outerShdw>
          </a:effectLst>
        </p:spPr>
        <p:txBody>
          <a:bodyPr/>
          <a:lstStyle/>
          <a:p>
            <a:pPr>
              <a:defRPr/>
            </a:pPr>
            <a:endParaRPr lang="es-ES">
              <a:ea typeface="MS PGothic" pitchFamily="34" charset="-128"/>
              <a:cs typeface="+mn-cs"/>
            </a:endParaRPr>
          </a:p>
        </p:txBody>
      </p:sp>
      <p:sp>
        <p:nvSpPr>
          <p:cNvPr id="44" name="Line 31"/>
          <p:cNvSpPr>
            <a:spLocks noChangeShapeType="1"/>
          </p:cNvSpPr>
          <p:nvPr/>
        </p:nvSpPr>
        <p:spPr bwMode="auto">
          <a:xfrm rot="5400000" flipH="1">
            <a:off x="4550569" y="5617369"/>
            <a:ext cx="0" cy="550862"/>
          </a:xfrm>
          <a:prstGeom prst="line">
            <a:avLst/>
          </a:prstGeom>
          <a:noFill/>
          <a:ln w="101600">
            <a:solidFill>
              <a:srgbClr val="403152"/>
            </a:solidFill>
            <a:round/>
            <a:headEnd type="triangle" w="med" len="med"/>
            <a:tailEnd/>
          </a:ln>
          <a:effectLst>
            <a:outerShdw dist="152400" dir="20700000" rotWithShape="0">
              <a:srgbClr val="FFFFFF">
                <a:alpha val="42999"/>
              </a:srgbClr>
            </a:outerShdw>
          </a:effectLst>
        </p:spPr>
        <p:txBody>
          <a:bodyPr/>
          <a:lstStyle/>
          <a:p>
            <a:pPr>
              <a:defRPr/>
            </a:pPr>
            <a:endParaRPr lang="es-ES">
              <a:ea typeface="MS PGothic" pitchFamily="34" charset="-128"/>
              <a:cs typeface="+mn-cs"/>
            </a:endParaRPr>
          </a:p>
        </p:txBody>
      </p:sp>
      <p:sp>
        <p:nvSpPr>
          <p:cNvPr id="47" name="Rectangle 46"/>
          <p:cNvSpPr/>
          <p:nvPr/>
        </p:nvSpPr>
        <p:spPr>
          <a:xfrm>
            <a:off x="187325" y="4221163"/>
            <a:ext cx="4075113" cy="454025"/>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Line 31"/>
          <p:cNvSpPr>
            <a:spLocks noChangeShapeType="1"/>
          </p:cNvSpPr>
          <p:nvPr/>
        </p:nvSpPr>
        <p:spPr bwMode="auto">
          <a:xfrm rot="5400000" flipH="1">
            <a:off x="2220913" y="2409825"/>
            <a:ext cx="0" cy="4083050"/>
          </a:xfrm>
          <a:prstGeom prst="line">
            <a:avLst/>
          </a:prstGeom>
          <a:noFill/>
          <a:ln w="101600">
            <a:solidFill>
              <a:srgbClr val="403152"/>
            </a:solidFill>
            <a:round/>
            <a:headEnd/>
            <a:tailEnd/>
          </a:ln>
          <a:effectLst>
            <a:outerShdw dist="88900" dir="16200000" rotWithShape="0">
              <a:schemeClr val="bg1">
                <a:alpha val="53999"/>
              </a:schemeClr>
            </a:outerShdw>
          </a:effectLst>
        </p:spPr>
        <p:txBody>
          <a:bodyPr/>
          <a:lstStyle/>
          <a:p>
            <a:pPr>
              <a:defRPr/>
            </a:pPr>
            <a:endParaRPr lang="es-ES">
              <a:ea typeface="MS PGothic" pitchFamily="34" charset="-128"/>
              <a:cs typeface="+mn-cs"/>
            </a:endParaRPr>
          </a:p>
        </p:txBody>
      </p:sp>
      <p:sp>
        <p:nvSpPr>
          <p:cNvPr id="23586" name="Line 31"/>
          <p:cNvSpPr>
            <a:spLocks noChangeShapeType="1"/>
          </p:cNvSpPr>
          <p:nvPr/>
        </p:nvSpPr>
        <p:spPr bwMode="auto">
          <a:xfrm flipH="1">
            <a:off x="4308475" y="3009900"/>
            <a:ext cx="0" cy="2882900"/>
          </a:xfrm>
          <a:prstGeom prst="line">
            <a:avLst/>
          </a:prstGeom>
          <a:noFill/>
          <a:ln w="101600">
            <a:solidFill>
              <a:srgbClr val="403152"/>
            </a:solidFill>
            <a:round/>
            <a:headEnd/>
            <a:tailEnd/>
          </a:ln>
        </p:spPr>
        <p:txBody>
          <a:bodyPr/>
          <a:lstStyle/>
          <a:p>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705100" y="1076325"/>
            <a:ext cx="3797300" cy="656590"/>
          </a:xfrm>
          <a:prstGeom prst="rect">
            <a:avLst/>
          </a:prstGeom>
          <a:solidFill>
            <a:srgbClr val="534263"/>
          </a:solidFill>
          <a:ln w="25400">
            <a:solidFill>
              <a:srgbClr val="000000"/>
            </a:solidFill>
            <a:round/>
            <a:headEnd/>
            <a:tailEnd/>
          </a:ln>
          <a:effectLst>
            <a:outerShdw dist="101600" dir="2700000" rotWithShape="0">
              <a:srgbClr val="808080">
                <a:alpha val="42999"/>
              </a:srgbClr>
            </a:outerShdw>
          </a:effectLst>
        </p:spPr>
        <p:txBody>
          <a:bodyPr>
            <a:spAutoFit/>
          </a:bodyPr>
          <a:lstStyle/>
          <a:p>
            <a:pPr algn="ctr" fontAlgn="auto">
              <a:lnSpc>
                <a:spcPts val="2200"/>
              </a:lnSpc>
              <a:spcBef>
                <a:spcPts val="0"/>
              </a:spcBef>
              <a:spcAft>
                <a:spcPts val="0"/>
              </a:spcAft>
              <a:defRPr/>
            </a:pPr>
            <a:r>
              <a:rPr lang="en-US" sz="2000" dirty="0">
                <a:solidFill>
                  <a:srgbClr val="FFFFFF"/>
                </a:solidFill>
                <a:latin typeface="Arial"/>
                <a:ea typeface="+mn-ea"/>
                <a:cs typeface="Arial"/>
              </a:rPr>
              <a:t>10</a:t>
            </a:r>
            <a:r>
              <a:rPr lang="cs-CZ" sz="2000" dirty="0">
                <a:solidFill>
                  <a:srgbClr val="FFFFFF"/>
                </a:solidFill>
                <a:latin typeface="Arial"/>
                <a:ea typeface="+mn-ea"/>
                <a:cs typeface="Arial"/>
              </a:rPr>
              <a:t> </a:t>
            </a:r>
            <a:r>
              <a:rPr lang="en-US" sz="2000" dirty="0">
                <a:solidFill>
                  <a:srgbClr val="FFFFFF"/>
                </a:solidFill>
                <a:latin typeface="Arial"/>
                <a:ea typeface="+mn-ea"/>
                <a:cs typeface="Arial"/>
              </a:rPr>
              <a:t>521 pa</a:t>
            </a:r>
            <a:r>
              <a:rPr lang="cs-CZ" sz="2000" dirty="0" err="1">
                <a:solidFill>
                  <a:srgbClr val="FFFFFF"/>
                </a:solidFill>
                <a:latin typeface="Arial"/>
                <a:ea typeface="+mn-ea"/>
                <a:cs typeface="Arial"/>
              </a:rPr>
              <a:t>cientů</a:t>
            </a:r>
            <a:r>
              <a:rPr lang="en-US" sz="2000" dirty="0">
                <a:solidFill>
                  <a:srgbClr val="FFFFFF"/>
                </a:solidFill>
                <a:latin typeface="Arial"/>
                <a:ea typeface="+mn-ea"/>
                <a:cs typeface="Arial"/>
              </a:rPr>
              <a:t> s</a:t>
            </a:r>
            <a:r>
              <a:rPr lang="cs-CZ" sz="2000" dirty="0" err="1">
                <a:solidFill>
                  <a:srgbClr val="FFFFFF"/>
                </a:solidFill>
                <a:latin typeface="Arial"/>
                <a:ea typeface="+mn-ea"/>
                <a:cs typeface="Arial"/>
              </a:rPr>
              <a:t>krínováno</a:t>
            </a:r>
            <a:r>
              <a:rPr lang="cs-CZ" sz="2000" dirty="0">
                <a:solidFill>
                  <a:srgbClr val="FFFFFF"/>
                </a:solidFill>
                <a:latin typeface="Arial"/>
                <a:ea typeface="+mn-ea"/>
                <a:cs typeface="Arial"/>
              </a:rPr>
              <a:t> ve</a:t>
            </a:r>
            <a:endParaRPr lang="en-US" sz="2000" dirty="0">
              <a:solidFill>
                <a:srgbClr val="FFFFFF"/>
              </a:solidFill>
              <a:latin typeface="Arial"/>
              <a:ea typeface="+mn-ea"/>
              <a:cs typeface="Arial"/>
            </a:endParaRPr>
          </a:p>
          <a:p>
            <a:pPr algn="ctr" fontAlgn="auto">
              <a:lnSpc>
                <a:spcPts val="2200"/>
              </a:lnSpc>
              <a:spcBef>
                <a:spcPts val="0"/>
              </a:spcBef>
              <a:spcAft>
                <a:spcPts val="0"/>
              </a:spcAft>
              <a:defRPr/>
            </a:pPr>
            <a:r>
              <a:rPr lang="en-US" sz="2000" dirty="0">
                <a:solidFill>
                  <a:srgbClr val="FFFFFF"/>
                </a:solidFill>
                <a:latin typeface="Arial"/>
                <a:ea typeface="+mn-ea"/>
                <a:cs typeface="Arial"/>
              </a:rPr>
              <a:t>1043 cent</a:t>
            </a:r>
            <a:r>
              <a:rPr lang="cs-CZ" sz="2000" dirty="0">
                <a:solidFill>
                  <a:srgbClr val="FFFFFF"/>
                </a:solidFill>
                <a:latin typeface="Arial"/>
                <a:ea typeface="+mn-ea"/>
                <a:cs typeface="Arial"/>
              </a:rPr>
              <a:t>r</a:t>
            </a:r>
            <a:r>
              <a:rPr lang="en-US" sz="2000" dirty="0">
                <a:solidFill>
                  <a:srgbClr val="FFFFFF"/>
                </a:solidFill>
                <a:latin typeface="Arial"/>
                <a:ea typeface="+mn-ea"/>
                <a:cs typeface="Arial"/>
              </a:rPr>
              <a:t>e</a:t>
            </a:r>
            <a:r>
              <a:rPr lang="cs-CZ" sz="2000" dirty="0">
                <a:solidFill>
                  <a:srgbClr val="FFFFFF"/>
                </a:solidFill>
                <a:latin typeface="Arial"/>
                <a:ea typeface="+mn-ea"/>
                <a:cs typeface="Arial"/>
              </a:rPr>
              <a:t>ch</a:t>
            </a:r>
            <a:r>
              <a:rPr lang="en-US" sz="2000" dirty="0">
                <a:solidFill>
                  <a:srgbClr val="FFFFFF"/>
                </a:solidFill>
                <a:latin typeface="Arial"/>
                <a:ea typeface="+mn-ea"/>
                <a:cs typeface="Arial"/>
              </a:rPr>
              <a:t> </a:t>
            </a:r>
            <a:r>
              <a:rPr lang="cs-CZ" sz="2000" dirty="0">
                <a:solidFill>
                  <a:srgbClr val="FFFFFF"/>
                </a:solidFill>
                <a:latin typeface="Arial"/>
                <a:ea typeface="+mn-ea"/>
                <a:cs typeface="Arial"/>
              </a:rPr>
              <a:t>v</a:t>
            </a:r>
            <a:r>
              <a:rPr lang="en-US" sz="2000" dirty="0">
                <a:solidFill>
                  <a:srgbClr val="FFFFFF"/>
                </a:solidFill>
                <a:latin typeface="Arial"/>
                <a:ea typeface="+mn-ea"/>
                <a:cs typeface="Arial"/>
              </a:rPr>
              <a:t> 47 </a:t>
            </a:r>
            <a:r>
              <a:rPr lang="cs-CZ" sz="2000" dirty="0">
                <a:solidFill>
                  <a:srgbClr val="FFFFFF"/>
                </a:solidFill>
                <a:latin typeface="Arial"/>
                <a:ea typeface="+mn-ea"/>
                <a:cs typeface="Arial"/>
              </a:rPr>
              <a:t>zemích</a:t>
            </a:r>
            <a:endParaRPr lang="en-US" sz="2000" dirty="0">
              <a:solidFill>
                <a:srgbClr val="FFFFFF"/>
              </a:solidFill>
              <a:latin typeface="Arial"/>
              <a:ea typeface="+mn-ea"/>
              <a:cs typeface="Arial"/>
            </a:endParaRPr>
          </a:p>
        </p:txBody>
      </p:sp>
      <p:sp>
        <p:nvSpPr>
          <p:cNvPr id="5" name="TextBox 4"/>
          <p:cNvSpPr txBox="1"/>
          <p:nvPr/>
        </p:nvSpPr>
        <p:spPr>
          <a:xfrm>
            <a:off x="390525" y="2033588"/>
            <a:ext cx="3154363" cy="656590"/>
          </a:xfrm>
          <a:prstGeom prst="rect">
            <a:avLst/>
          </a:prstGeom>
          <a:solidFill>
            <a:schemeClr val="accent5">
              <a:lumMod val="20000"/>
              <a:lumOff val="80000"/>
            </a:schemeClr>
          </a:solidFill>
          <a:ln w="25400" cap="flat" cmpd="sng" algn="ctr">
            <a:solidFill>
              <a:srgbClr val="000000"/>
            </a:solidFill>
            <a:prstDash val="solid"/>
            <a:round/>
            <a:headEnd type="none" w="med" len="med"/>
            <a:tailEnd type="none" w="med" len="med"/>
          </a:ln>
        </p:spPr>
        <p:txBody>
          <a:bodyPr>
            <a:spAutoFit/>
          </a:bodyPr>
          <a:lstStyle/>
          <a:p>
            <a:pPr algn="ctr" fontAlgn="auto">
              <a:lnSpc>
                <a:spcPts val="2200"/>
              </a:lnSpc>
              <a:spcBef>
                <a:spcPts val="0"/>
              </a:spcBef>
              <a:spcAft>
                <a:spcPts val="0"/>
              </a:spcAft>
              <a:defRPr/>
            </a:pPr>
            <a:r>
              <a:rPr lang="cs-CZ" sz="2000" dirty="0">
                <a:solidFill>
                  <a:srgbClr val="000000"/>
                </a:solidFill>
                <a:latin typeface="Arial"/>
                <a:ea typeface="+mn-ea"/>
                <a:cs typeface="Arial"/>
              </a:rPr>
              <a:t>Nesplnilo kritéria pro randomizaci</a:t>
            </a:r>
            <a:r>
              <a:rPr lang="en-US" sz="2000" dirty="0">
                <a:solidFill>
                  <a:srgbClr val="000000"/>
                </a:solidFill>
                <a:latin typeface="Arial"/>
                <a:ea typeface="+mn-ea"/>
                <a:cs typeface="Arial"/>
              </a:rPr>
              <a:t> (n=2079)</a:t>
            </a:r>
          </a:p>
        </p:txBody>
      </p:sp>
      <p:sp>
        <p:nvSpPr>
          <p:cNvPr id="6" name="TextBox 5"/>
          <p:cNvSpPr txBox="1"/>
          <p:nvPr/>
        </p:nvSpPr>
        <p:spPr>
          <a:xfrm>
            <a:off x="5593341" y="1914467"/>
            <a:ext cx="3149600" cy="1220847"/>
          </a:xfrm>
          <a:prstGeom prst="rect">
            <a:avLst/>
          </a:prstGeom>
          <a:solidFill>
            <a:schemeClr val="accent5">
              <a:lumMod val="20000"/>
              <a:lumOff val="80000"/>
            </a:schemeClr>
          </a:solidFill>
          <a:ln w="25400" cap="flat" cmpd="sng" algn="ctr">
            <a:solidFill>
              <a:srgbClr val="000000"/>
            </a:solidFill>
            <a:prstDash val="solid"/>
            <a:round/>
            <a:headEnd type="none" w="med" len="med"/>
            <a:tailEnd type="none" w="med" len="med"/>
          </a:ln>
        </p:spPr>
        <p:txBody>
          <a:bodyPr>
            <a:spAutoFit/>
          </a:bodyPr>
          <a:lstStyle/>
          <a:p>
            <a:pPr algn="ctr" fontAlgn="auto">
              <a:lnSpc>
                <a:spcPts val="2200"/>
              </a:lnSpc>
              <a:spcBef>
                <a:spcPts val="0"/>
              </a:spcBef>
              <a:spcAft>
                <a:spcPts val="0"/>
              </a:spcAft>
              <a:defRPr/>
            </a:pPr>
            <a:r>
              <a:rPr lang="en-US" sz="2000" dirty="0" err="1">
                <a:solidFill>
                  <a:srgbClr val="000000"/>
                </a:solidFill>
                <a:latin typeface="Arial"/>
                <a:ea typeface="+mn-ea"/>
                <a:cs typeface="Arial"/>
              </a:rPr>
              <a:t>Randomiz</a:t>
            </a:r>
            <a:r>
              <a:rPr lang="cs-CZ" sz="2000" dirty="0" err="1">
                <a:solidFill>
                  <a:srgbClr val="000000"/>
                </a:solidFill>
                <a:latin typeface="Arial"/>
                <a:ea typeface="+mn-ea"/>
                <a:cs typeface="Arial"/>
              </a:rPr>
              <a:t>ováno</a:t>
            </a:r>
            <a:r>
              <a:rPr lang="cs-CZ" sz="2000" dirty="0">
                <a:solidFill>
                  <a:srgbClr val="000000"/>
                </a:solidFill>
                <a:latin typeface="Arial"/>
                <a:ea typeface="+mn-ea"/>
                <a:cs typeface="Arial"/>
              </a:rPr>
              <a:t> chybně nebo v centrech zavřených pro porušení</a:t>
            </a:r>
            <a:r>
              <a:rPr lang="en-US" sz="2000" dirty="0">
                <a:solidFill>
                  <a:srgbClr val="000000"/>
                </a:solidFill>
                <a:latin typeface="Arial"/>
                <a:ea typeface="+mn-ea"/>
                <a:cs typeface="Arial"/>
              </a:rPr>
              <a:t> GCP </a:t>
            </a:r>
            <a:r>
              <a:rPr lang="cs-CZ" sz="2000" dirty="0">
                <a:solidFill>
                  <a:srgbClr val="000000"/>
                </a:solidFill>
                <a:latin typeface="Arial"/>
                <a:ea typeface="+mn-ea"/>
                <a:cs typeface="Arial"/>
              </a:rPr>
              <a:t>(</a:t>
            </a:r>
            <a:r>
              <a:rPr lang="en-US" sz="2000" dirty="0">
                <a:solidFill>
                  <a:srgbClr val="000000"/>
                </a:solidFill>
                <a:latin typeface="Arial"/>
                <a:ea typeface="+mn-ea"/>
                <a:cs typeface="Arial"/>
              </a:rPr>
              <a:t>n=43)</a:t>
            </a:r>
          </a:p>
        </p:txBody>
      </p:sp>
      <p:sp>
        <p:nvSpPr>
          <p:cNvPr id="7" name="TextBox 6"/>
          <p:cNvSpPr txBox="1">
            <a:spLocks noChangeArrowheads="1"/>
          </p:cNvSpPr>
          <p:nvPr/>
        </p:nvSpPr>
        <p:spPr bwMode="auto">
          <a:xfrm>
            <a:off x="1778000" y="3244850"/>
            <a:ext cx="5637213" cy="374461"/>
          </a:xfrm>
          <a:prstGeom prst="rect">
            <a:avLst/>
          </a:prstGeom>
          <a:solidFill>
            <a:srgbClr val="403152"/>
          </a:solidFill>
          <a:ln w="25400">
            <a:solidFill>
              <a:srgbClr val="000000"/>
            </a:solidFill>
            <a:round/>
            <a:headEnd/>
            <a:tailEnd/>
          </a:ln>
          <a:effectLst>
            <a:outerShdw dist="101600" dir="2700000" rotWithShape="0">
              <a:srgbClr val="808080">
                <a:alpha val="42999"/>
              </a:srgbClr>
            </a:outerShdw>
          </a:effectLst>
        </p:spPr>
        <p:txBody>
          <a:bodyPr>
            <a:spAutoFit/>
          </a:bodyPr>
          <a:lstStyle/>
          <a:p>
            <a:pPr algn="ctr" fontAlgn="auto">
              <a:lnSpc>
                <a:spcPts val="2200"/>
              </a:lnSpc>
              <a:spcBef>
                <a:spcPts val="0"/>
              </a:spcBef>
              <a:spcAft>
                <a:spcPts val="0"/>
              </a:spcAft>
              <a:defRPr/>
            </a:pPr>
            <a:r>
              <a:rPr lang="en-US" sz="2000" dirty="0">
                <a:solidFill>
                  <a:srgbClr val="FFFFFF"/>
                </a:solidFill>
                <a:latin typeface="Arial"/>
                <a:ea typeface="+mn-ea"/>
                <a:cs typeface="Arial"/>
              </a:rPr>
              <a:t>8399 pa</a:t>
            </a:r>
            <a:r>
              <a:rPr lang="cs-CZ" sz="2000" dirty="0" err="1">
                <a:solidFill>
                  <a:srgbClr val="FFFFFF"/>
                </a:solidFill>
                <a:latin typeface="Arial"/>
                <a:ea typeface="+mn-ea"/>
                <a:cs typeface="Arial"/>
              </a:rPr>
              <a:t>cientů</a:t>
            </a:r>
            <a:r>
              <a:rPr lang="en-US" sz="2000" dirty="0">
                <a:solidFill>
                  <a:srgbClr val="FFFFFF"/>
                </a:solidFill>
                <a:latin typeface="Arial"/>
                <a:ea typeface="+mn-ea"/>
                <a:cs typeface="Arial"/>
              </a:rPr>
              <a:t> </a:t>
            </a:r>
            <a:r>
              <a:rPr lang="en-US" sz="2000" dirty="0" err="1">
                <a:solidFill>
                  <a:srgbClr val="FFFFFF"/>
                </a:solidFill>
                <a:latin typeface="Arial"/>
                <a:ea typeface="+mn-ea"/>
                <a:cs typeface="Arial"/>
              </a:rPr>
              <a:t>randomiz</a:t>
            </a:r>
            <a:r>
              <a:rPr lang="cs-CZ" sz="2000" dirty="0" err="1">
                <a:solidFill>
                  <a:srgbClr val="FFFFFF"/>
                </a:solidFill>
                <a:latin typeface="Arial"/>
                <a:ea typeface="+mn-ea"/>
                <a:cs typeface="Arial"/>
              </a:rPr>
              <a:t>ováno</a:t>
            </a:r>
            <a:r>
              <a:rPr lang="cs-CZ" sz="2000" dirty="0">
                <a:solidFill>
                  <a:srgbClr val="FFFFFF"/>
                </a:solidFill>
                <a:latin typeface="Arial"/>
                <a:ea typeface="+mn-ea"/>
                <a:cs typeface="Arial"/>
              </a:rPr>
              <a:t> pro analýzu</a:t>
            </a:r>
            <a:r>
              <a:rPr lang="en-US" sz="2000" dirty="0">
                <a:solidFill>
                  <a:srgbClr val="FFFFFF"/>
                </a:solidFill>
                <a:latin typeface="Arial"/>
                <a:ea typeface="+mn-ea"/>
                <a:cs typeface="Arial"/>
              </a:rPr>
              <a:t> ITT</a:t>
            </a:r>
          </a:p>
        </p:txBody>
      </p:sp>
      <p:cxnSp>
        <p:nvCxnSpPr>
          <p:cNvPr id="14" name="Straight Arrow Connector 13"/>
          <p:cNvCxnSpPr>
            <a:cxnSpLocks noChangeShapeType="1"/>
          </p:cNvCxnSpPr>
          <p:nvPr/>
        </p:nvCxnSpPr>
        <p:spPr bwMode="auto">
          <a:xfrm rot="5400000">
            <a:off x="3977481" y="2507457"/>
            <a:ext cx="1254125" cy="1588"/>
          </a:xfrm>
          <a:prstGeom prst="straightConnector1">
            <a:avLst/>
          </a:prstGeom>
          <a:noFill/>
          <a:ln w="50800">
            <a:solidFill>
              <a:srgbClr val="000000"/>
            </a:solidFill>
            <a:round/>
            <a:headEnd/>
            <a:tailEnd type="arrow" w="med" len="med"/>
          </a:ln>
          <a:effectLst>
            <a:outerShdw dist="20000" dir="5400000" rotWithShape="0">
              <a:srgbClr val="808080">
                <a:alpha val="37999"/>
              </a:srgbClr>
            </a:outerShdw>
          </a:effectLst>
        </p:spPr>
      </p:cxnSp>
      <p:sp>
        <p:nvSpPr>
          <p:cNvPr id="15" name="Arc 14"/>
          <p:cNvSpPr>
            <a:spLocks/>
          </p:cNvSpPr>
          <p:nvPr/>
        </p:nvSpPr>
        <p:spPr bwMode="auto">
          <a:xfrm rot="-5400000" flipH="1" flipV="1">
            <a:off x="3257550" y="1130300"/>
            <a:ext cx="1060450" cy="1606550"/>
          </a:xfrm>
          <a:custGeom>
            <a:avLst/>
            <a:gdLst>
              <a:gd name="T0" fmla="*/ 530011 w 1060023"/>
              <a:gd name="T1" fmla="*/ 0 h 1606578"/>
              <a:gd name="T2" fmla="*/ 1060023 w 1060023"/>
              <a:gd name="T3" fmla="*/ 803289 h 1606578"/>
              <a:gd name="T4" fmla="*/ 0 60000 65536"/>
              <a:gd name="T5" fmla="*/ 0 60000 65536"/>
            </a:gdLst>
            <a:ahLst/>
            <a:cxnLst>
              <a:cxn ang="T4">
                <a:pos x="T0" y="T1"/>
              </a:cxn>
              <a:cxn ang="T5">
                <a:pos x="T2" y="T3"/>
              </a:cxn>
            </a:cxnLst>
            <a:rect l="0" t="0" r="r" b="b"/>
            <a:pathLst>
              <a:path w="1060023" h="1606578" stroke="0">
                <a:moveTo>
                  <a:pt x="530011" y="0"/>
                </a:moveTo>
                <a:cubicBezTo>
                  <a:pt x="822729" y="0"/>
                  <a:pt x="1060023" y="359645"/>
                  <a:pt x="1060023" y="803289"/>
                </a:cubicBezTo>
                <a:lnTo>
                  <a:pt x="530012" y="803289"/>
                </a:lnTo>
                <a:cubicBezTo>
                  <a:pt x="530012" y="535526"/>
                  <a:pt x="530011" y="267763"/>
                  <a:pt x="530011" y="0"/>
                </a:cubicBezTo>
                <a:close/>
              </a:path>
              <a:path w="1060023" h="1606578" fill="none">
                <a:moveTo>
                  <a:pt x="530011" y="0"/>
                </a:moveTo>
                <a:cubicBezTo>
                  <a:pt x="822729" y="0"/>
                  <a:pt x="1060023" y="359645"/>
                  <a:pt x="1060023" y="803289"/>
                </a:cubicBezTo>
              </a:path>
            </a:pathLst>
          </a:custGeom>
          <a:noFill/>
          <a:ln w="38100" cap="flat" cmpd="sng">
            <a:solidFill>
              <a:srgbClr val="000000"/>
            </a:solidFill>
            <a:prstDash val="solid"/>
            <a:round/>
            <a:headEnd type="none" w="med" len="med"/>
            <a:tailEnd type="arrow"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sp>
        <p:nvSpPr>
          <p:cNvPr id="16" name="Arc 15"/>
          <p:cNvSpPr>
            <a:spLocks/>
          </p:cNvSpPr>
          <p:nvPr/>
        </p:nvSpPr>
        <p:spPr bwMode="auto">
          <a:xfrm rot="5400000" flipV="1">
            <a:off x="4884738" y="1130300"/>
            <a:ext cx="1060450" cy="1606550"/>
          </a:xfrm>
          <a:custGeom>
            <a:avLst/>
            <a:gdLst>
              <a:gd name="T0" fmla="*/ 530011 w 1060023"/>
              <a:gd name="T1" fmla="*/ 0 h 1606578"/>
              <a:gd name="T2" fmla="*/ 1060023 w 1060023"/>
              <a:gd name="T3" fmla="*/ 803289 h 1606578"/>
              <a:gd name="T4" fmla="*/ 0 60000 65536"/>
              <a:gd name="T5" fmla="*/ 0 60000 65536"/>
            </a:gdLst>
            <a:ahLst/>
            <a:cxnLst>
              <a:cxn ang="T4">
                <a:pos x="T0" y="T1"/>
              </a:cxn>
              <a:cxn ang="T5">
                <a:pos x="T2" y="T3"/>
              </a:cxn>
            </a:cxnLst>
            <a:rect l="0" t="0" r="r" b="b"/>
            <a:pathLst>
              <a:path w="1060023" h="1606578" stroke="0">
                <a:moveTo>
                  <a:pt x="530011" y="0"/>
                </a:moveTo>
                <a:cubicBezTo>
                  <a:pt x="822729" y="0"/>
                  <a:pt x="1060023" y="359645"/>
                  <a:pt x="1060023" y="803289"/>
                </a:cubicBezTo>
                <a:lnTo>
                  <a:pt x="530012" y="803289"/>
                </a:lnTo>
                <a:cubicBezTo>
                  <a:pt x="530012" y="535526"/>
                  <a:pt x="530011" y="267763"/>
                  <a:pt x="530011" y="0"/>
                </a:cubicBezTo>
                <a:close/>
              </a:path>
              <a:path w="1060023" h="1606578" fill="none">
                <a:moveTo>
                  <a:pt x="530011" y="0"/>
                </a:moveTo>
                <a:cubicBezTo>
                  <a:pt x="822729" y="0"/>
                  <a:pt x="1060023" y="359645"/>
                  <a:pt x="1060023" y="803289"/>
                </a:cubicBezTo>
              </a:path>
            </a:pathLst>
          </a:custGeom>
          <a:noFill/>
          <a:ln w="38100" cap="flat" cmpd="sng">
            <a:solidFill>
              <a:srgbClr val="000000"/>
            </a:solidFill>
            <a:prstDash val="solid"/>
            <a:round/>
            <a:headEnd type="none" w="med" len="med"/>
            <a:tailEnd type="arrow"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cxnSp>
        <p:nvCxnSpPr>
          <p:cNvPr id="18" name="Straight Connector 17"/>
          <p:cNvCxnSpPr>
            <a:cxnSpLocks noChangeShapeType="1"/>
          </p:cNvCxnSpPr>
          <p:nvPr/>
        </p:nvCxnSpPr>
        <p:spPr bwMode="auto">
          <a:xfrm flipV="1">
            <a:off x="1373188" y="5797550"/>
            <a:ext cx="1905000" cy="1270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21" name="Straight Arrow Connector 20"/>
          <p:cNvCxnSpPr>
            <a:cxnSpLocks noChangeShapeType="1"/>
          </p:cNvCxnSpPr>
          <p:nvPr/>
        </p:nvCxnSpPr>
        <p:spPr bwMode="auto">
          <a:xfrm rot="10800000" flipV="1">
            <a:off x="2794000" y="3733800"/>
            <a:ext cx="1195388" cy="419100"/>
          </a:xfrm>
          <a:prstGeom prst="straightConnector1">
            <a:avLst/>
          </a:prstGeom>
          <a:noFill/>
          <a:ln w="50800">
            <a:solidFill>
              <a:srgbClr val="000000"/>
            </a:solidFill>
            <a:round/>
            <a:headEnd/>
            <a:tailEnd type="arrow" w="med" len="med"/>
          </a:ln>
          <a:effectLst>
            <a:outerShdw dist="20000" dir="5400000" rotWithShape="0">
              <a:srgbClr val="808080">
                <a:alpha val="37999"/>
              </a:srgbClr>
            </a:outerShdw>
          </a:effectLst>
        </p:spPr>
      </p:cxnSp>
      <p:cxnSp>
        <p:nvCxnSpPr>
          <p:cNvPr id="22" name="Straight Arrow Connector 21"/>
          <p:cNvCxnSpPr>
            <a:cxnSpLocks noChangeShapeType="1"/>
          </p:cNvCxnSpPr>
          <p:nvPr/>
        </p:nvCxnSpPr>
        <p:spPr bwMode="auto">
          <a:xfrm rot="10800000" flipH="1" flipV="1">
            <a:off x="5218113" y="3733800"/>
            <a:ext cx="1195387" cy="419100"/>
          </a:xfrm>
          <a:prstGeom prst="straightConnector1">
            <a:avLst/>
          </a:prstGeom>
          <a:noFill/>
          <a:ln w="50800">
            <a:solidFill>
              <a:srgbClr val="000000"/>
            </a:solidFill>
            <a:round/>
            <a:headEnd/>
            <a:tailEnd type="arrow" w="med" len="med"/>
          </a:ln>
          <a:effectLst>
            <a:outerShdw dist="20000" dir="5400000" rotWithShape="0">
              <a:srgbClr val="808080">
                <a:alpha val="37999"/>
              </a:srgbClr>
            </a:outerShdw>
          </a:effectLst>
        </p:spPr>
      </p:cxnSp>
      <p:sp>
        <p:nvSpPr>
          <p:cNvPr id="9" name="TextBox 8"/>
          <p:cNvSpPr txBox="1">
            <a:spLocks noChangeArrowheads="1"/>
          </p:cNvSpPr>
          <p:nvPr/>
        </p:nvSpPr>
        <p:spPr bwMode="auto">
          <a:xfrm>
            <a:off x="914400" y="4306888"/>
            <a:ext cx="2820988" cy="2310889"/>
          </a:xfrm>
          <a:prstGeom prst="rect">
            <a:avLst/>
          </a:prstGeom>
          <a:solidFill>
            <a:srgbClr val="17375E"/>
          </a:solidFill>
          <a:ln w="28575">
            <a:solidFill>
              <a:srgbClr val="000000"/>
            </a:solidFill>
            <a:round/>
            <a:headEnd/>
            <a:tailEnd/>
          </a:ln>
          <a:effectLst>
            <a:outerShdw dist="101600" dir="2700000" rotWithShape="0">
              <a:srgbClr val="808080">
                <a:alpha val="42999"/>
              </a:srgbClr>
            </a:outerShdw>
          </a:effectLst>
        </p:spPr>
        <p:txBody>
          <a:bodyPr>
            <a:spAutoFit/>
          </a:bodyPr>
          <a:lstStyle/>
          <a:p>
            <a:pPr algn="ctr" fontAlgn="auto">
              <a:lnSpc>
                <a:spcPts val="1000"/>
              </a:lnSpc>
              <a:spcBef>
                <a:spcPts val="0"/>
              </a:spcBef>
              <a:spcAft>
                <a:spcPts val="0"/>
              </a:spcAft>
              <a:defRPr/>
            </a:pPr>
            <a:endParaRPr lang="en-US" sz="2400" b="1" dirty="0">
              <a:solidFill>
                <a:srgbClr val="FFFFFF"/>
              </a:solidFill>
              <a:latin typeface="Arial"/>
              <a:ea typeface="+mn-ea"/>
              <a:cs typeface="Arial"/>
            </a:endParaRPr>
          </a:p>
          <a:p>
            <a:pPr algn="ctr" fontAlgn="auto">
              <a:lnSpc>
                <a:spcPts val="2200"/>
              </a:lnSpc>
              <a:spcBef>
                <a:spcPts val="0"/>
              </a:spcBef>
              <a:spcAft>
                <a:spcPts val="0"/>
              </a:spcAft>
              <a:defRPr/>
            </a:pPr>
            <a:r>
              <a:rPr lang="en-US" sz="2400" b="1" dirty="0">
                <a:solidFill>
                  <a:srgbClr val="FFFFFF"/>
                </a:solidFill>
                <a:latin typeface="Arial"/>
                <a:ea typeface="+mn-ea"/>
                <a:cs typeface="Arial"/>
              </a:rPr>
              <a:t>LCZ696 </a:t>
            </a:r>
            <a:r>
              <a:rPr lang="en-US" sz="2400" dirty="0">
                <a:solidFill>
                  <a:srgbClr val="FFFFFF"/>
                </a:solidFill>
                <a:latin typeface="Arial"/>
                <a:ea typeface="+mn-ea"/>
                <a:cs typeface="Arial"/>
              </a:rPr>
              <a:t>(</a:t>
            </a:r>
            <a:r>
              <a:rPr lang="en-US" sz="2400" dirty="0" err="1">
                <a:solidFill>
                  <a:srgbClr val="FFFFFF"/>
                </a:solidFill>
                <a:latin typeface="Arial"/>
                <a:ea typeface="+mn-ea"/>
                <a:cs typeface="Arial"/>
              </a:rPr>
              <a:t>n</a:t>
            </a:r>
            <a:r>
              <a:rPr lang="en-US" sz="2400" dirty="0">
                <a:solidFill>
                  <a:srgbClr val="FFFFFF"/>
                </a:solidFill>
                <a:latin typeface="Arial"/>
                <a:ea typeface="+mn-ea"/>
                <a:cs typeface="Arial"/>
              </a:rPr>
              <a:t>=4187)</a:t>
            </a:r>
          </a:p>
          <a:p>
            <a:pPr algn="ctr" fontAlgn="auto">
              <a:lnSpc>
                <a:spcPts val="2200"/>
              </a:lnSpc>
              <a:spcBef>
                <a:spcPts val="0"/>
              </a:spcBef>
              <a:spcAft>
                <a:spcPts val="0"/>
              </a:spcAft>
              <a:defRPr/>
            </a:pPr>
            <a:endParaRPr lang="en-US" sz="2000" dirty="0">
              <a:solidFill>
                <a:srgbClr val="FFFFFF"/>
              </a:solidFill>
              <a:latin typeface="Arial"/>
              <a:ea typeface="+mn-ea"/>
              <a:cs typeface="Arial"/>
            </a:endParaRPr>
          </a:p>
          <a:p>
            <a:pPr algn="ctr" fontAlgn="auto">
              <a:lnSpc>
                <a:spcPts val="2200"/>
              </a:lnSpc>
              <a:spcBef>
                <a:spcPts val="0"/>
              </a:spcBef>
              <a:spcAft>
                <a:spcPts val="0"/>
              </a:spcAft>
              <a:defRPr/>
            </a:pPr>
            <a:endParaRPr lang="en-US" sz="2000" dirty="0">
              <a:solidFill>
                <a:srgbClr val="FFFFFF"/>
              </a:solidFill>
              <a:latin typeface="Arial"/>
              <a:ea typeface="+mn-ea"/>
              <a:cs typeface="Arial"/>
            </a:endParaRPr>
          </a:p>
          <a:p>
            <a:pPr algn="ctr" fontAlgn="auto">
              <a:lnSpc>
                <a:spcPts val="2200"/>
              </a:lnSpc>
              <a:spcBef>
                <a:spcPts val="0"/>
              </a:spcBef>
              <a:spcAft>
                <a:spcPts val="0"/>
              </a:spcAft>
              <a:defRPr/>
            </a:pPr>
            <a:endParaRPr lang="en-US" sz="2000" dirty="0">
              <a:solidFill>
                <a:srgbClr val="FFFFFF"/>
              </a:solidFill>
              <a:latin typeface="Arial"/>
              <a:ea typeface="+mn-ea"/>
              <a:cs typeface="Arial"/>
            </a:endParaRPr>
          </a:p>
          <a:p>
            <a:pPr algn="ctr" fontAlgn="auto">
              <a:lnSpc>
                <a:spcPts val="2200"/>
              </a:lnSpc>
              <a:spcBef>
                <a:spcPts val="0"/>
              </a:spcBef>
              <a:spcAft>
                <a:spcPts val="0"/>
              </a:spcAft>
              <a:defRPr/>
            </a:pPr>
            <a:r>
              <a:rPr lang="cs-CZ" sz="2000" dirty="0">
                <a:solidFill>
                  <a:srgbClr val="FFFFFF"/>
                </a:solidFill>
                <a:latin typeface="Arial"/>
                <a:ea typeface="+mn-ea"/>
                <a:cs typeface="Arial"/>
              </a:rPr>
              <a:t>Při poslední návštěvě</a:t>
            </a:r>
            <a:endParaRPr lang="en-US" sz="2000" dirty="0">
              <a:solidFill>
                <a:srgbClr val="FFFFFF"/>
              </a:solidFill>
              <a:latin typeface="Arial"/>
              <a:ea typeface="+mn-ea"/>
              <a:cs typeface="Arial"/>
            </a:endParaRPr>
          </a:p>
          <a:p>
            <a:pPr algn="ctr" fontAlgn="auto">
              <a:lnSpc>
                <a:spcPts val="2200"/>
              </a:lnSpc>
              <a:spcBef>
                <a:spcPts val="900"/>
              </a:spcBef>
              <a:spcAft>
                <a:spcPts val="0"/>
              </a:spcAft>
              <a:defRPr/>
            </a:pPr>
            <a:r>
              <a:rPr lang="en-US" dirty="0">
                <a:solidFill>
                  <a:srgbClr val="FFFFFF"/>
                </a:solidFill>
                <a:latin typeface="Arial"/>
                <a:ea typeface="+mn-ea"/>
                <a:cs typeface="Arial"/>
              </a:rPr>
              <a:t>375 mg d</a:t>
            </a:r>
            <a:r>
              <a:rPr lang="cs-CZ" dirty="0" err="1">
                <a:solidFill>
                  <a:srgbClr val="FFFFFF"/>
                </a:solidFill>
                <a:latin typeface="Arial"/>
                <a:ea typeface="+mn-ea"/>
                <a:cs typeface="Arial"/>
              </a:rPr>
              <a:t>enně</a:t>
            </a:r>
            <a:r>
              <a:rPr lang="en-US" dirty="0">
                <a:solidFill>
                  <a:srgbClr val="FFFFFF"/>
                </a:solidFill>
                <a:latin typeface="Arial"/>
                <a:ea typeface="+mn-ea"/>
                <a:cs typeface="Arial"/>
              </a:rPr>
              <a:t> </a:t>
            </a:r>
          </a:p>
          <a:p>
            <a:pPr algn="ctr" fontAlgn="auto">
              <a:lnSpc>
                <a:spcPts val="2200"/>
              </a:lnSpc>
              <a:spcBef>
                <a:spcPts val="0"/>
              </a:spcBef>
              <a:spcAft>
                <a:spcPts val="0"/>
              </a:spcAft>
              <a:defRPr/>
            </a:pPr>
            <a:r>
              <a:rPr lang="en-US" dirty="0">
                <a:solidFill>
                  <a:srgbClr val="FFFFFF"/>
                </a:solidFill>
                <a:latin typeface="Arial"/>
                <a:ea typeface="+mn-ea"/>
                <a:cs typeface="Arial"/>
              </a:rPr>
              <a:t>11 </a:t>
            </a:r>
            <a:r>
              <a:rPr lang="cs-CZ" dirty="0">
                <a:solidFill>
                  <a:srgbClr val="FFFFFF"/>
                </a:solidFill>
                <a:latin typeface="Arial"/>
                <a:ea typeface="+mn-ea"/>
                <a:cs typeface="Arial"/>
              </a:rPr>
              <a:t>ztraceno ze sledování</a:t>
            </a:r>
            <a:endParaRPr lang="en-US" dirty="0">
              <a:solidFill>
                <a:srgbClr val="FFFFFF"/>
              </a:solidFill>
              <a:latin typeface="Arial"/>
              <a:ea typeface="+mn-ea"/>
              <a:cs typeface="Arial"/>
            </a:endParaRPr>
          </a:p>
        </p:txBody>
      </p:sp>
      <p:cxnSp>
        <p:nvCxnSpPr>
          <p:cNvPr id="23" name="Straight Arrow Connector 22"/>
          <p:cNvCxnSpPr>
            <a:cxnSpLocks noChangeShapeType="1"/>
          </p:cNvCxnSpPr>
          <p:nvPr/>
        </p:nvCxnSpPr>
        <p:spPr bwMode="auto">
          <a:xfrm rot="5400000">
            <a:off x="1995488" y="5245100"/>
            <a:ext cx="658812" cy="1588"/>
          </a:xfrm>
          <a:prstGeom prst="straightConnector1">
            <a:avLst/>
          </a:prstGeom>
          <a:noFill/>
          <a:ln w="50800">
            <a:solidFill>
              <a:srgbClr val="FFFFFF"/>
            </a:solidFill>
            <a:round/>
            <a:headEnd/>
            <a:tailEnd type="arrow" w="med" len="med"/>
          </a:ln>
          <a:effectLst>
            <a:outerShdw dist="20000" dir="5400000" rotWithShape="0">
              <a:srgbClr val="808080">
                <a:alpha val="37999"/>
              </a:srgbClr>
            </a:outerShdw>
          </a:effectLst>
        </p:spPr>
      </p:cxnSp>
      <p:sp>
        <p:nvSpPr>
          <p:cNvPr id="10" name="TextBox 9"/>
          <p:cNvSpPr txBox="1">
            <a:spLocks noChangeArrowheads="1"/>
          </p:cNvSpPr>
          <p:nvPr/>
        </p:nvSpPr>
        <p:spPr bwMode="auto">
          <a:xfrm>
            <a:off x="5154613" y="4306888"/>
            <a:ext cx="3049587" cy="2426305"/>
          </a:xfrm>
          <a:prstGeom prst="rect">
            <a:avLst/>
          </a:prstGeom>
          <a:solidFill>
            <a:srgbClr val="632523"/>
          </a:solidFill>
          <a:ln w="28575">
            <a:solidFill>
              <a:srgbClr val="000000"/>
            </a:solidFill>
            <a:round/>
            <a:headEnd/>
            <a:tailEnd/>
          </a:ln>
          <a:effectLst>
            <a:outerShdw dist="101600" dir="2700000" rotWithShape="0">
              <a:srgbClr val="808080">
                <a:alpha val="42999"/>
              </a:srgbClr>
            </a:outerShdw>
          </a:effectLst>
        </p:spPr>
        <p:txBody>
          <a:bodyPr>
            <a:spAutoFit/>
          </a:bodyPr>
          <a:lstStyle/>
          <a:p>
            <a:pPr algn="ctr" fontAlgn="auto">
              <a:lnSpc>
                <a:spcPts val="1000"/>
              </a:lnSpc>
              <a:spcBef>
                <a:spcPts val="0"/>
              </a:spcBef>
              <a:spcAft>
                <a:spcPts val="0"/>
              </a:spcAft>
              <a:defRPr/>
            </a:pPr>
            <a:endParaRPr lang="en-US" sz="2400" b="1" dirty="0">
              <a:solidFill>
                <a:srgbClr val="FFFFFF"/>
              </a:solidFill>
              <a:latin typeface="Arial"/>
              <a:ea typeface="+mn-ea"/>
              <a:cs typeface="Arial"/>
            </a:endParaRPr>
          </a:p>
          <a:p>
            <a:pPr algn="ctr" fontAlgn="auto">
              <a:lnSpc>
                <a:spcPts val="2200"/>
              </a:lnSpc>
              <a:spcBef>
                <a:spcPts val="0"/>
              </a:spcBef>
              <a:spcAft>
                <a:spcPts val="0"/>
              </a:spcAft>
              <a:defRPr/>
            </a:pPr>
            <a:r>
              <a:rPr lang="en-US" sz="2400" b="1" dirty="0" err="1">
                <a:solidFill>
                  <a:srgbClr val="FFFFFF"/>
                </a:solidFill>
                <a:latin typeface="Arial"/>
                <a:ea typeface="+mn-ea"/>
                <a:cs typeface="Arial"/>
              </a:rPr>
              <a:t>Enalapril</a:t>
            </a:r>
            <a:r>
              <a:rPr lang="en-US" sz="2400" b="1" dirty="0">
                <a:solidFill>
                  <a:srgbClr val="FFFFFF"/>
                </a:solidFill>
                <a:latin typeface="Arial"/>
                <a:ea typeface="+mn-ea"/>
                <a:cs typeface="Arial"/>
              </a:rPr>
              <a:t> </a:t>
            </a:r>
            <a:r>
              <a:rPr lang="en-US" sz="2400" dirty="0">
                <a:solidFill>
                  <a:srgbClr val="FFFFFF"/>
                </a:solidFill>
                <a:latin typeface="Arial"/>
                <a:ea typeface="+mn-ea"/>
                <a:cs typeface="Arial"/>
              </a:rPr>
              <a:t>(</a:t>
            </a:r>
            <a:r>
              <a:rPr lang="en-US" sz="2400" dirty="0" err="1">
                <a:solidFill>
                  <a:srgbClr val="FFFFFF"/>
                </a:solidFill>
                <a:latin typeface="Arial"/>
                <a:ea typeface="+mn-ea"/>
                <a:cs typeface="Arial"/>
              </a:rPr>
              <a:t>n</a:t>
            </a:r>
            <a:r>
              <a:rPr lang="en-US" sz="2400" dirty="0">
                <a:solidFill>
                  <a:srgbClr val="FFFFFF"/>
                </a:solidFill>
                <a:latin typeface="Arial"/>
                <a:ea typeface="+mn-ea"/>
                <a:cs typeface="Arial"/>
              </a:rPr>
              <a:t>=4212)</a:t>
            </a:r>
          </a:p>
          <a:p>
            <a:pPr algn="ctr" fontAlgn="auto">
              <a:lnSpc>
                <a:spcPts val="2200"/>
              </a:lnSpc>
              <a:spcBef>
                <a:spcPts val="0"/>
              </a:spcBef>
              <a:spcAft>
                <a:spcPts val="0"/>
              </a:spcAft>
              <a:defRPr/>
            </a:pPr>
            <a:endParaRPr lang="en-US" sz="2000" dirty="0">
              <a:solidFill>
                <a:srgbClr val="FFFFFF"/>
              </a:solidFill>
              <a:latin typeface="Arial"/>
              <a:ea typeface="+mn-ea"/>
              <a:cs typeface="Arial"/>
            </a:endParaRPr>
          </a:p>
          <a:p>
            <a:pPr algn="ctr" fontAlgn="auto">
              <a:lnSpc>
                <a:spcPts val="2200"/>
              </a:lnSpc>
              <a:spcBef>
                <a:spcPts val="0"/>
              </a:spcBef>
              <a:spcAft>
                <a:spcPts val="0"/>
              </a:spcAft>
              <a:defRPr/>
            </a:pPr>
            <a:endParaRPr lang="en-US" sz="2000" dirty="0">
              <a:solidFill>
                <a:srgbClr val="FFFFFF"/>
              </a:solidFill>
              <a:latin typeface="Arial"/>
              <a:ea typeface="+mn-ea"/>
              <a:cs typeface="Arial"/>
            </a:endParaRPr>
          </a:p>
          <a:p>
            <a:pPr algn="ctr" fontAlgn="auto">
              <a:lnSpc>
                <a:spcPts val="2200"/>
              </a:lnSpc>
              <a:spcBef>
                <a:spcPts val="0"/>
              </a:spcBef>
              <a:spcAft>
                <a:spcPts val="0"/>
              </a:spcAft>
              <a:defRPr/>
            </a:pPr>
            <a:endParaRPr lang="en-US" sz="2000" dirty="0">
              <a:solidFill>
                <a:srgbClr val="FFFFFF"/>
              </a:solidFill>
              <a:latin typeface="Arial"/>
              <a:ea typeface="+mn-ea"/>
              <a:cs typeface="Arial"/>
            </a:endParaRPr>
          </a:p>
          <a:p>
            <a:pPr algn="ctr">
              <a:lnSpc>
                <a:spcPts val="2200"/>
              </a:lnSpc>
              <a:spcBef>
                <a:spcPts val="900"/>
              </a:spcBef>
              <a:defRPr/>
            </a:pPr>
            <a:r>
              <a:rPr lang="cs-CZ" sz="2000" dirty="0">
                <a:solidFill>
                  <a:srgbClr val="FFFFFF"/>
                </a:solidFill>
                <a:latin typeface="Arial"/>
                <a:cs typeface="Arial"/>
              </a:rPr>
              <a:t>Při poslední návštěvě</a:t>
            </a:r>
            <a:endParaRPr lang="en-US" sz="2000" dirty="0">
              <a:solidFill>
                <a:srgbClr val="FFFFFF"/>
              </a:solidFill>
              <a:latin typeface="Arial"/>
              <a:cs typeface="Arial"/>
            </a:endParaRPr>
          </a:p>
          <a:p>
            <a:pPr algn="ctr" fontAlgn="auto">
              <a:lnSpc>
                <a:spcPts val="2200"/>
              </a:lnSpc>
              <a:spcBef>
                <a:spcPts val="900"/>
              </a:spcBef>
              <a:spcAft>
                <a:spcPts val="0"/>
              </a:spcAft>
              <a:defRPr/>
            </a:pPr>
            <a:r>
              <a:rPr lang="en-US" dirty="0">
                <a:solidFill>
                  <a:srgbClr val="FFFFFF"/>
                </a:solidFill>
                <a:latin typeface="Arial"/>
                <a:ea typeface="+mn-ea"/>
                <a:cs typeface="Arial"/>
              </a:rPr>
              <a:t>18</a:t>
            </a:r>
            <a:r>
              <a:rPr lang="cs-CZ" dirty="0">
                <a:solidFill>
                  <a:srgbClr val="FFFFFF"/>
                </a:solidFill>
                <a:latin typeface="Arial"/>
                <a:ea typeface="+mn-ea"/>
                <a:cs typeface="Arial"/>
              </a:rPr>
              <a:t>,</a:t>
            </a:r>
            <a:r>
              <a:rPr lang="en-US" dirty="0">
                <a:solidFill>
                  <a:srgbClr val="FFFFFF"/>
                </a:solidFill>
                <a:latin typeface="Arial"/>
                <a:ea typeface="+mn-ea"/>
                <a:cs typeface="Arial"/>
              </a:rPr>
              <a:t>9 mg d</a:t>
            </a:r>
            <a:r>
              <a:rPr lang="cs-CZ" dirty="0" err="1">
                <a:solidFill>
                  <a:srgbClr val="FFFFFF"/>
                </a:solidFill>
                <a:latin typeface="Arial"/>
                <a:ea typeface="+mn-ea"/>
                <a:cs typeface="Arial"/>
              </a:rPr>
              <a:t>enně</a:t>
            </a:r>
            <a:r>
              <a:rPr lang="en-US" dirty="0">
                <a:solidFill>
                  <a:srgbClr val="FFFFFF"/>
                </a:solidFill>
                <a:latin typeface="Arial"/>
                <a:ea typeface="+mn-ea"/>
                <a:cs typeface="Arial"/>
              </a:rPr>
              <a:t> </a:t>
            </a:r>
          </a:p>
          <a:p>
            <a:pPr algn="ctr" fontAlgn="auto">
              <a:lnSpc>
                <a:spcPts val="2200"/>
              </a:lnSpc>
              <a:spcBef>
                <a:spcPts val="0"/>
              </a:spcBef>
              <a:spcAft>
                <a:spcPts val="0"/>
              </a:spcAft>
              <a:defRPr/>
            </a:pPr>
            <a:r>
              <a:rPr lang="en-US" dirty="0">
                <a:solidFill>
                  <a:srgbClr val="FFFFFF"/>
                </a:solidFill>
                <a:latin typeface="Arial"/>
                <a:ea typeface="+mn-ea"/>
                <a:cs typeface="Arial"/>
              </a:rPr>
              <a:t>9 </a:t>
            </a:r>
            <a:r>
              <a:rPr lang="cs-CZ" dirty="0">
                <a:solidFill>
                  <a:srgbClr val="FFFFFF"/>
                </a:solidFill>
                <a:latin typeface="Arial"/>
                <a:ea typeface="+mn-ea"/>
                <a:cs typeface="Arial"/>
              </a:rPr>
              <a:t>ztraceno ze sledování</a:t>
            </a:r>
            <a:endParaRPr lang="en-US" dirty="0">
              <a:solidFill>
                <a:srgbClr val="FFFFFF"/>
              </a:solidFill>
              <a:latin typeface="Arial"/>
              <a:ea typeface="+mn-ea"/>
              <a:cs typeface="Arial"/>
            </a:endParaRPr>
          </a:p>
        </p:txBody>
      </p:sp>
      <p:cxnSp>
        <p:nvCxnSpPr>
          <p:cNvPr id="19" name="Straight Connector 18"/>
          <p:cNvCxnSpPr>
            <a:cxnSpLocks noChangeShapeType="1"/>
          </p:cNvCxnSpPr>
          <p:nvPr/>
        </p:nvCxnSpPr>
        <p:spPr bwMode="auto">
          <a:xfrm flipV="1">
            <a:off x="5508104" y="6067896"/>
            <a:ext cx="2376264" cy="12700"/>
          </a:xfrm>
          <a:prstGeom prst="line">
            <a:avLst/>
          </a:prstGeom>
          <a:noFill/>
          <a:ln w="25400">
            <a:solidFill>
              <a:srgbClr val="FFFFFF"/>
            </a:solidFill>
            <a:round/>
            <a:headEnd/>
            <a:tailEnd/>
          </a:ln>
          <a:effectLst>
            <a:outerShdw dist="20000" dir="5400000" rotWithShape="0">
              <a:srgbClr val="808080">
                <a:alpha val="37999"/>
              </a:srgbClr>
            </a:outerShdw>
          </a:effectLst>
        </p:spPr>
      </p:cxnSp>
      <p:cxnSp>
        <p:nvCxnSpPr>
          <p:cNvPr id="25" name="Straight Arrow Connector 24"/>
          <p:cNvCxnSpPr>
            <a:cxnSpLocks noChangeShapeType="1"/>
          </p:cNvCxnSpPr>
          <p:nvPr/>
        </p:nvCxnSpPr>
        <p:spPr bwMode="auto">
          <a:xfrm rot="5400000">
            <a:off x="6350001" y="5245100"/>
            <a:ext cx="658812" cy="1587"/>
          </a:xfrm>
          <a:prstGeom prst="straightConnector1">
            <a:avLst/>
          </a:prstGeom>
          <a:noFill/>
          <a:ln w="50800">
            <a:solidFill>
              <a:srgbClr val="FFFFFF"/>
            </a:solidFill>
            <a:round/>
            <a:headEnd/>
            <a:tailEnd type="arrow" w="med" len="med"/>
          </a:ln>
          <a:effectLst>
            <a:outerShdw dist="20000" dir="5400000" rotWithShape="0">
              <a:srgbClr val="808080">
                <a:alpha val="37999"/>
              </a:srgbClr>
            </a:outerShdw>
          </a:effectLst>
        </p:spPr>
      </p:cxnSp>
      <p:sp>
        <p:nvSpPr>
          <p:cNvPr id="27664" name="TextBox 25"/>
          <p:cNvSpPr txBox="1">
            <a:spLocks noChangeArrowheads="1"/>
          </p:cNvSpPr>
          <p:nvPr/>
        </p:nvSpPr>
        <p:spPr bwMode="auto">
          <a:xfrm>
            <a:off x="3441700" y="4914900"/>
            <a:ext cx="2328863" cy="656590"/>
          </a:xfrm>
          <a:prstGeom prst="rect">
            <a:avLst/>
          </a:prstGeom>
          <a:solidFill>
            <a:srgbClr val="FFFFFF"/>
          </a:solidFill>
          <a:ln w="38100">
            <a:solidFill>
              <a:srgbClr val="000000"/>
            </a:solidFill>
            <a:round/>
            <a:headEnd/>
            <a:tailEnd/>
          </a:ln>
        </p:spPr>
        <p:txBody>
          <a:bodyPr>
            <a:spAutoFit/>
          </a:bodyPr>
          <a:lstStyle/>
          <a:p>
            <a:pPr algn="ctr">
              <a:lnSpc>
                <a:spcPts val="2200"/>
              </a:lnSpc>
            </a:pPr>
            <a:r>
              <a:rPr lang="en-US" sz="2000" dirty="0" err="1">
                <a:solidFill>
                  <a:srgbClr val="000000"/>
                </a:solidFill>
                <a:latin typeface="Arial" charset="0"/>
                <a:cs typeface="Arial" charset="0"/>
              </a:rPr>
              <a:t>medi</a:t>
            </a:r>
            <a:r>
              <a:rPr lang="cs-CZ" sz="2000" dirty="0">
                <a:solidFill>
                  <a:srgbClr val="000000"/>
                </a:solidFill>
                <a:latin typeface="Arial" charset="0"/>
                <a:cs typeface="Arial" charset="0"/>
              </a:rPr>
              <a:t>á</a:t>
            </a:r>
            <a:r>
              <a:rPr lang="en-US" sz="2000" dirty="0">
                <a:solidFill>
                  <a:srgbClr val="000000"/>
                </a:solidFill>
                <a:latin typeface="Arial" charset="0"/>
                <a:cs typeface="Arial" charset="0"/>
              </a:rPr>
              <a:t>n </a:t>
            </a:r>
            <a:r>
              <a:rPr lang="cs-CZ" sz="2000" dirty="0">
                <a:solidFill>
                  <a:srgbClr val="000000"/>
                </a:solidFill>
                <a:latin typeface="Arial" charset="0"/>
                <a:cs typeface="Arial" charset="0"/>
              </a:rPr>
              <a:t>sledování </a:t>
            </a:r>
            <a:r>
              <a:rPr lang="en-US" sz="2000" dirty="0">
                <a:solidFill>
                  <a:srgbClr val="000000"/>
                </a:solidFill>
                <a:latin typeface="Arial" charset="0"/>
                <a:cs typeface="Arial" charset="0"/>
              </a:rPr>
              <a:t>27 m</a:t>
            </a:r>
            <a:r>
              <a:rPr lang="cs-CZ" sz="2000" dirty="0" err="1">
                <a:solidFill>
                  <a:srgbClr val="000000"/>
                </a:solidFill>
                <a:latin typeface="Arial" charset="0"/>
                <a:cs typeface="Arial" charset="0"/>
              </a:rPr>
              <a:t>ěsíců</a:t>
            </a:r>
            <a:endParaRPr lang="en-US" sz="2000" dirty="0">
              <a:solidFill>
                <a:srgbClr val="000000"/>
              </a:solidFill>
              <a:latin typeface="Arial" charset="0"/>
              <a:cs typeface="Arial" charset="0"/>
            </a:endParaRPr>
          </a:p>
        </p:txBody>
      </p:sp>
      <p:cxnSp>
        <p:nvCxnSpPr>
          <p:cNvPr id="20" name="Straight Connector 19"/>
          <p:cNvCxnSpPr>
            <a:cxnSpLocks noChangeShapeType="1"/>
          </p:cNvCxnSpPr>
          <p:nvPr/>
        </p:nvCxnSpPr>
        <p:spPr bwMode="auto">
          <a:xfrm>
            <a:off x="1162646" y="5949950"/>
            <a:ext cx="2326084" cy="0"/>
          </a:xfrm>
          <a:prstGeom prst="line">
            <a:avLst/>
          </a:prstGeom>
          <a:noFill/>
          <a:ln w="25400">
            <a:solidFill>
              <a:srgbClr val="FFFFFF"/>
            </a:solidFill>
            <a:round/>
            <a:headEnd/>
            <a:tailEnd/>
          </a:ln>
          <a:effectLst>
            <a:outerShdw dist="20000" dir="5400000" rotWithShape="0">
              <a:srgbClr val="808080">
                <a:alpha val="37999"/>
              </a:srgbClr>
            </a:outerShdw>
          </a:effectLst>
        </p:spPr>
      </p:cxnSp>
      <p:sp>
        <p:nvSpPr>
          <p:cNvPr id="30" name="Rectangle 29"/>
          <p:cNvSpPr>
            <a:spLocks noChangeArrowheads="1"/>
          </p:cNvSpPr>
          <p:nvPr/>
        </p:nvSpPr>
        <p:spPr bwMode="auto">
          <a:xfrm>
            <a:off x="0" y="0"/>
            <a:ext cx="9144000" cy="857250"/>
          </a:xfrm>
          <a:prstGeom prst="rect">
            <a:avLst/>
          </a:prstGeom>
          <a:solidFill>
            <a:srgbClr val="25406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7667" name="TextBox 30"/>
          <p:cNvSpPr txBox="1">
            <a:spLocks noChangeArrowheads="1"/>
          </p:cNvSpPr>
          <p:nvPr/>
        </p:nvSpPr>
        <p:spPr bwMode="auto">
          <a:xfrm>
            <a:off x="671513" y="168275"/>
            <a:ext cx="7800975" cy="553998"/>
          </a:xfrm>
          <a:prstGeom prst="rect">
            <a:avLst/>
          </a:prstGeom>
          <a:noFill/>
          <a:ln w="9525">
            <a:noFill/>
            <a:miter lim="800000"/>
            <a:headEnd/>
            <a:tailEnd/>
          </a:ln>
        </p:spPr>
        <p:txBody>
          <a:bodyPr>
            <a:spAutoFit/>
          </a:bodyPr>
          <a:lstStyle/>
          <a:p>
            <a:pPr algn="ctr">
              <a:lnSpc>
                <a:spcPts val="3600"/>
              </a:lnSpc>
            </a:pPr>
            <a:r>
              <a:rPr lang="cs-CZ" sz="3600" b="1" dirty="0">
                <a:solidFill>
                  <a:srgbClr val="FFFF00"/>
                </a:solidFill>
                <a:latin typeface="Arial" pitchFamily="34" charset="0"/>
                <a:cs typeface="Arial" pitchFamily="34" charset="0"/>
              </a:rPr>
              <a:t>Studie </a:t>
            </a:r>
            <a:r>
              <a:rPr lang="en-US" sz="3600" b="1" dirty="0">
                <a:solidFill>
                  <a:srgbClr val="FFFF00"/>
                </a:solidFill>
                <a:latin typeface="Arial" pitchFamily="34" charset="0"/>
                <a:cs typeface="Arial" pitchFamily="34" charset="0"/>
              </a:rPr>
              <a:t>PARADIGM-HF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9" descr="Meeting_Cover_Packer.jpg"/>
          <p:cNvPicPr>
            <a:picLocks noChangeAspect="1"/>
          </p:cNvPicPr>
          <p:nvPr/>
        </p:nvPicPr>
        <p:blipFill>
          <a:blip r:embed="rId2"/>
          <a:srcRect/>
          <a:stretch>
            <a:fillRect/>
          </a:stretch>
        </p:blipFill>
        <p:spPr bwMode="auto">
          <a:xfrm>
            <a:off x="546100" y="0"/>
            <a:ext cx="7747000" cy="6553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18"/>
          <p:cNvGrpSpPr>
            <a:grpSpLocks/>
          </p:cNvGrpSpPr>
          <p:nvPr/>
        </p:nvGrpSpPr>
        <p:grpSpPr bwMode="auto">
          <a:xfrm>
            <a:off x="1795463" y="2109788"/>
            <a:ext cx="6296025" cy="3333750"/>
            <a:chOff x="1689100" y="2789238"/>
            <a:chExt cx="6296025" cy="1506537"/>
          </a:xfrm>
        </p:grpSpPr>
        <p:grpSp>
          <p:nvGrpSpPr>
            <p:cNvPr id="32819" name="Group 17"/>
            <p:cNvGrpSpPr>
              <a:grpSpLocks/>
            </p:cNvGrpSpPr>
            <p:nvPr/>
          </p:nvGrpSpPr>
          <p:grpSpPr bwMode="auto">
            <a:xfrm>
              <a:off x="1689100" y="3143250"/>
              <a:ext cx="4137554" cy="1152525"/>
              <a:chOff x="1689100" y="3143250"/>
              <a:chExt cx="4137554" cy="1152525"/>
            </a:xfrm>
          </p:grpSpPr>
          <p:grpSp>
            <p:nvGrpSpPr>
              <p:cNvPr id="32822" name="Group 16"/>
              <p:cNvGrpSpPr>
                <a:grpSpLocks/>
              </p:cNvGrpSpPr>
              <p:nvPr/>
            </p:nvGrpSpPr>
            <p:grpSpPr bwMode="auto">
              <a:xfrm>
                <a:off x="1689100" y="3624263"/>
                <a:ext cx="2003425" cy="671512"/>
                <a:chOff x="1689100" y="3624263"/>
                <a:chExt cx="2003425" cy="671512"/>
              </a:xfrm>
            </p:grpSpPr>
            <p:sp>
              <p:nvSpPr>
                <p:cNvPr id="30" name="Freeform 29"/>
                <p:cNvSpPr>
                  <a:spLocks/>
                </p:cNvSpPr>
                <p:nvPr/>
              </p:nvSpPr>
              <p:spPr bwMode="auto">
                <a:xfrm>
                  <a:off x="1689100" y="4168795"/>
                  <a:ext cx="295275" cy="126980"/>
                </a:xfrm>
                <a:custGeom>
                  <a:avLst/>
                  <a:gdLst>
                    <a:gd name="T0" fmla="*/ 0 w 295275"/>
                    <a:gd name="T1" fmla="*/ 127000 h 127000"/>
                    <a:gd name="T2" fmla="*/ 63500 w 295275"/>
                    <a:gd name="T3" fmla="*/ 101600 h 127000"/>
                    <a:gd name="T4" fmla="*/ 98425 w 295275"/>
                    <a:gd name="T5" fmla="*/ 82550 h 127000"/>
                    <a:gd name="T6" fmla="*/ 127000 w 295275"/>
                    <a:gd name="T7" fmla="*/ 63500 h 127000"/>
                    <a:gd name="T8" fmla="*/ 142875 w 295275"/>
                    <a:gd name="T9" fmla="*/ 50800 h 127000"/>
                    <a:gd name="T10" fmla="*/ 171450 w 295275"/>
                    <a:gd name="T11" fmla="*/ 50800 h 127000"/>
                    <a:gd name="T12" fmla="*/ 196850 w 295275"/>
                    <a:gd name="T13" fmla="*/ 41275 h 127000"/>
                    <a:gd name="T14" fmla="*/ 228600 w 295275"/>
                    <a:gd name="T15" fmla="*/ 25400 h 127000"/>
                    <a:gd name="T16" fmla="*/ 241300 w 295275"/>
                    <a:gd name="T17" fmla="*/ 22225 h 127000"/>
                    <a:gd name="T18" fmla="*/ 260350 w 295275"/>
                    <a:gd name="T19" fmla="*/ 15875 h 127000"/>
                    <a:gd name="T20" fmla="*/ 285750 w 295275"/>
                    <a:gd name="T21" fmla="*/ 6350 h 127000"/>
                    <a:gd name="T22" fmla="*/ 295275 w 295275"/>
                    <a:gd name="T23" fmla="*/ 0 h 127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5275" h="127000">
                      <a:moveTo>
                        <a:pt x="0" y="127000"/>
                      </a:moveTo>
                      <a:cubicBezTo>
                        <a:pt x="23548" y="118004"/>
                        <a:pt x="47096" y="109008"/>
                        <a:pt x="63500" y="101600"/>
                      </a:cubicBezTo>
                      <a:cubicBezTo>
                        <a:pt x="79904" y="94192"/>
                        <a:pt x="87842" y="88900"/>
                        <a:pt x="98425" y="82550"/>
                      </a:cubicBezTo>
                      <a:cubicBezTo>
                        <a:pt x="109008" y="76200"/>
                        <a:pt x="119592" y="68792"/>
                        <a:pt x="127000" y="63500"/>
                      </a:cubicBezTo>
                      <a:cubicBezTo>
                        <a:pt x="134408" y="58208"/>
                        <a:pt x="135467" y="52917"/>
                        <a:pt x="142875" y="50800"/>
                      </a:cubicBezTo>
                      <a:cubicBezTo>
                        <a:pt x="150283" y="48683"/>
                        <a:pt x="162454" y="52387"/>
                        <a:pt x="171450" y="50800"/>
                      </a:cubicBezTo>
                      <a:cubicBezTo>
                        <a:pt x="180446" y="49213"/>
                        <a:pt x="187325" y="45508"/>
                        <a:pt x="196850" y="41275"/>
                      </a:cubicBezTo>
                      <a:cubicBezTo>
                        <a:pt x="206375" y="37042"/>
                        <a:pt x="221192" y="28575"/>
                        <a:pt x="228600" y="25400"/>
                      </a:cubicBezTo>
                      <a:cubicBezTo>
                        <a:pt x="236008" y="22225"/>
                        <a:pt x="236008" y="23812"/>
                        <a:pt x="241300" y="22225"/>
                      </a:cubicBezTo>
                      <a:cubicBezTo>
                        <a:pt x="246592" y="20638"/>
                        <a:pt x="252942" y="18521"/>
                        <a:pt x="260350" y="15875"/>
                      </a:cubicBezTo>
                      <a:cubicBezTo>
                        <a:pt x="267758" y="13229"/>
                        <a:pt x="279929" y="8996"/>
                        <a:pt x="285750" y="6350"/>
                      </a:cubicBezTo>
                      <a:cubicBezTo>
                        <a:pt x="291571" y="3704"/>
                        <a:pt x="288925" y="3175"/>
                        <a:pt x="295275" y="0"/>
                      </a:cubicBez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sp>
              <p:nvSpPr>
                <p:cNvPr id="31" name="Freeform 30"/>
                <p:cNvSpPr>
                  <a:spLocks/>
                </p:cNvSpPr>
                <p:nvPr/>
              </p:nvSpPr>
              <p:spPr bwMode="auto">
                <a:xfrm>
                  <a:off x="1987550" y="3624290"/>
                  <a:ext cx="1704975" cy="544506"/>
                </a:xfrm>
                <a:custGeom>
                  <a:avLst/>
                  <a:gdLst>
                    <a:gd name="T0" fmla="*/ 0 w 1704975"/>
                    <a:gd name="T1" fmla="*/ 544512 h 544512"/>
                    <a:gd name="T2" fmla="*/ 57150 w 1704975"/>
                    <a:gd name="T3" fmla="*/ 522287 h 544512"/>
                    <a:gd name="T4" fmla="*/ 123825 w 1704975"/>
                    <a:gd name="T5" fmla="*/ 496887 h 544512"/>
                    <a:gd name="T6" fmla="*/ 174625 w 1704975"/>
                    <a:gd name="T7" fmla="*/ 471487 h 544512"/>
                    <a:gd name="T8" fmla="*/ 212725 w 1704975"/>
                    <a:gd name="T9" fmla="*/ 458787 h 544512"/>
                    <a:gd name="T10" fmla="*/ 238125 w 1704975"/>
                    <a:gd name="T11" fmla="*/ 455612 h 544512"/>
                    <a:gd name="T12" fmla="*/ 263525 w 1704975"/>
                    <a:gd name="T13" fmla="*/ 436562 h 544512"/>
                    <a:gd name="T14" fmla="*/ 317500 w 1704975"/>
                    <a:gd name="T15" fmla="*/ 430212 h 544512"/>
                    <a:gd name="T16" fmla="*/ 358775 w 1704975"/>
                    <a:gd name="T17" fmla="*/ 420687 h 544512"/>
                    <a:gd name="T18" fmla="*/ 390525 w 1704975"/>
                    <a:gd name="T19" fmla="*/ 414337 h 544512"/>
                    <a:gd name="T20" fmla="*/ 422275 w 1704975"/>
                    <a:gd name="T21" fmla="*/ 401637 h 544512"/>
                    <a:gd name="T22" fmla="*/ 444500 w 1704975"/>
                    <a:gd name="T23" fmla="*/ 395287 h 544512"/>
                    <a:gd name="T24" fmla="*/ 479425 w 1704975"/>
                    <a:gd name="T25" fmla="*/ 385762 h 544512"/>
                    <a:gd name="T26" fmla="*/ 520700 w 1704975"/>
                    <a:gd name="T27" fmla="*/ 379412 h 544512"/>
                    <a:gd name="T28" fmla="*/ 555625 w 1704975"/>
                    <a:gd name="T29" fmla="*/ 363537 h 544512"/>
                    <a:gd name="T30" fmla="*/ 584200 w 1704975"/>
                    <a:gd name="T31" fmla="*/ 350837 h 544512"/>
                    <a:gd name="T32" fmla="*/ 625475 w 1704975"/>
                    <a:gd name="T33" fmla="*/ 347662 h 544512"/>
                    <a:gd name="T34" fmla="*/ 663575 w 1704975"/>
                    <a:gd name="T35" fmla="*/ 331787 h 544512"/>
                    <a:gd name="T36" fmla="*/ 695325 w 1704975"/>
                    <a:gd name="T37" fmla="*/ 328612 h 544512"/>
                    <a:gd name="T38" fmla="*/ 730250 w 1704975"/>
                    <a:gd name="T39" fmla="*/ 312737 h 544512"/>
                    <a:gd name="T40" fmla="*/ 755650 w 1704975"/>
                    <a:gd name="T41" fmla="*/ 296862 h 544512"/>
                    <a:gd name="T42" fmla="*/ 800100 w 1704975"/>
                    <a:gd name="T43" fmla="*/ 271462 h 544512"/>
                    <a:gd name="T44" fmla="*/ 835025 w 1704975"/>
                    <a:gd name="T45" fmla="*/ 252412 h 544512"/>
                    <a:gd name="T46" fmla="*/ 879475 w 1704975"/>
                    <a:gd name="T47" fmla="*/ 242887 h 544512"/>
                    <a:gd name="T48" fmla="*/ 914400 w 1704975"/>
                    <a:gd name="T49" fmla="*/ 233362 h 544512"/>
                    <a:gd name="T50" fmla="*/ 942975 w 1704975"/>
                    <a:gd name="T51" fmla="*/ 220662 h 544512"/>
                    <a:gd name="T52" fmla="*/ 987425 w 1704975"/>
                    <a:gd name="T53" fmla="*/ 207962 h 544512"/>
                    <a:gd name="T54" fmla="*/ 1000125 w 1704975"/>
                    <a:gd name="T55" fmla="*/ 201612 h 544512"/>
                    <a:gd name="T56" fmla="*/ 1009650 w 1704975"/>
                    <a:gd name="T57" fmla="*/ 198437 h 544512"/>
                    <a:gd name="T58" fmla="*/ 1025525 w 1704975"/>
                    <a:gd name="T59" fmla="*/ 185737 h 544512"/>
                    <a:gd name="T60" fmla="*/ 1057275 w 1704975"/>
                    <a:gd name="T61" fmla="*/ 182562 h 544512"/>
                    <a:gd name="T62" fmla="*/ 1063625 w 1704975"/>
                    <a:gd name="T63" fmla="*/ 176212 h 544512"/>
                    <a:gd name="T64" fmla="*/ 1092200 w 1704975"/>
                    <a:gd name="T65" fmla="*/ 169862 h 544512"/>
                    <a:gd name="T66" fmla="*/ 1098550 w 1704975"/>
                    <a:gd name="T67" fmla="*/ 163512 h 544512"/>
                    <a:gd name="T68" fmla="*/ 1133475 w 1704975"/>
                    <a:gd name="T69" fmla="*/ 157162 h 544512"/>
                    <a:gd name="T70" fmla="*/ 1181100 w 1704975"/>
                    <a:gd name="T71" fmla="*/ 144462 h 544512"/>
                    <a:gd name="T72" fmla="*/ 1212850 w 1704975"/>
                    <a:gd name="T73" fmla="*/ 134937 h 544512"/>
                    <a:gd name="T74" fmla="*/ 1225550 w 1704975"/>
                    <a:gd name="T75" fmla="*/ 125412 h 544512"/>
                    <a:gd name="T76" fmla="*/ 1247775 w 1704975"/>
                    <a:gd name="T77" fmla="*/ 119062 h 544512"/>
                    <a:gd name="T78" fmla="*/ 1270000 w 1704975"/>
                    <a:gd name="T79" fmla="*/ 119062 h 544512"/>
                    <a:gd name="T80" fmla="*/ 1276350 w 1704975"/>
                    <a:gd name="T81" fmla="*/ 115887 h 544512"/>
                    <a:gd name="T82" fmla="*/ 1301750 w 1704975"/>
                    <a:gd name="T83" fmla="*/ 103187 h 544512"/>
                    <a:gd name="T84" fmla="*/ 1323975 w 1704975"/>
                    <a:gd name="T85" fmla="*/ 100012 h 544512"/>
                    <a:gd name="T86" fmla="*/ 1346200 w 1704975"/>
                    <a:gd name="T87" fmla="*/ 96837 h 544512"/>
                    <a:gd name="T88" fmla="*/ 1358900 w 1704975"/>
                    <a:gd name="T89" fmla="*/ 93662 h 544512"/>
                    <a:gd name="T90" fmla="*/ 1390650 w 1704975"/>
                    <a:gd name="T91" fmla="*/ 84137 h 544512"/>
                    <a:gd name="T92" fmla="*/ 1409700 w 1704975"/>
                    <a:gd name="T93" fmla="*/ 77787 h 544512"/>
                    <a:gd name="T94" fmla="*/ 1428750 w 1704975"/>
                    <a:gd name="T95" fmla="*/ 71437 h 544512"/>
                    <a:gd name="T96" fmla="*/ 1450975 w 1704975"/>
                    <a:gd name="T97" fmla="*/ 65087 h 544512"/>
                    <a:gd name="T98" fmla="*/ 1476375 w 1704975"/>
                    <a:gd name="T99" fmla="*/ 58737 h 544512"/>
                    <a:gd name="T100" fmla="*/ 1485900 w 1704975"/>
                    <a:gd name="T101" fmla="*/ 58737 h 544512"/>
                    <a:gd name="T102" fmla="*/ 1501775 w 1704975"/>
                    <a:gd name="T103" fmla="*/ 52387 h 544512"/>
                    <a:gd name="T104" fmla="*/ 1511300 w 1704975"/>
                    <a:gd name="T105" fmla="*/ 52387 h 544512"/>
                    <a:gd name="T106" fmla="*/ 1536700 w 1704975"/>
                    <a:gd name="T107" fmla="*/ 39687 h 544512"/>
                    <a:gd name="T108" fmla="*/ 1558925 w 1704975"/>
                    <a:gd name="T109" fmla="*/ 33337 h 544512"/>
                    <a:gd name="T110" fmla="*/ 1574800 w 1704975"/>
                    <a:gd name="T111" fmla="*/ 30162 h 544512"/>
                    <a:gd name="T112" fmla="*/ 1600200 w 1704975"/>
                    <a:gd name="T113" fmla="*/ 20637 h 544512"/>
                    <a:gd name="T114" fmla="*/ 1635125 w 1704975"/>
                    <a:gd name="T115" fmla="*/ 11112 h 544512"/>
                    <a:gd name="T116" fmla="*/ 1657350 w 1704975"/>
                    <a:gd name="T117" fmla="*/ 11112 h 544512"/>
                    <a:gd name="T118" fmla="*/ 1670050 w 1704975"/>
                    <a:gd name="T119" fmla="*/ 11112 h 544512"/>
                    <a:gd name="T120" fmla="*/ 1692275 w 1704975"/>
                    <a:gd name="T121" fmla="*/ 1587 h 544512"/>
                    <a:gd name="T122" fmla="*/ 1701800 w 1704975"/>
                    <a:gd name="T123" fmla="*/ 1587 h 544512"/>
                    <a:gd name="T124" fmla="*/ 1704975 w 1704975"/>
                    <a:gd name="T125" fmla="*/ 1587 h 5445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04975" h="544512">
                      <a:moveTo>
                        <a:pt x="0" y="544512"/>
                      </a:moveTo>
                      <a:lnTo>
                        <a:pt x="57150" y="522287"/>
                      </a:lnTo>
                      <a:cubicBezTo>
                        <a:pt x="77788" y="514350"/>
                        <a:pt x="104246" y="505354"/>
                        <a:pt x="123825" y="496887"/>
                      </a:cubicBezTo>
                      <a:cubicBezTo>
                        <a:pt x="143404" y="488420"/>
                        <a:pt x="159808" y="477837"/>
                        <a:pt x="174625" y="471487"/>
                      </a:cubicBezTo>
                      <a:cubicBezTo>
                        <a:pt x="189442" y="465137"/>
                        <a:pt x="202142" y="461433"/>
                        <a:pt x="212725" y="458787"/>
                      </a:cubicBezTo>
                      <a:cubicBezTo>
                        <a:pt x="223308" y="456141"/>
                        <a:pt x="229658" y="459316"/>
                        <a:pt x="238125" y="455612"/>
                      </a:cubicBezTo>
                      <a:cubicBezTo>
                        <a:pt x="246592" y="451908"/>
                        <a:pt x="250296" y="440795"/>
                        <a:pt x="263525" y="436562"/>
                      </a:cubicBezTo>
                      <a:cubicBezTo>
                        <a:pt x="276754" y="432329"/>
                        <a:pt x="301625" y="432858"/>
                        <a:pt x="317500" y="430212"/>
                      </a:cubicBezTo>
                      <a:cubicBezTo>
                        <a:pt x="333375" y="427566"/>
                        <a:pt x="346604" y="423333"/>
                        <a:pt x="358775" y="420687"/>
                      </a:cubicBezTo>
                      <a:cubicBezTo>
                        <a:pt x="370946" y="418041"/>
                        <a:pt x="379942" y="417512"/>
                        <a:pt x="390525" y="414337"/>
                      </a:cubicBezTo>
                      <a:cubicBezTo>
                        <a:pt x="401108" y="411162"/>
                        <a:pt x="413279" y="404812"/>
                        <a:pt x="422275" y="401637"/>
                      </a:cubicBezTo>
                      <a:cubicBezTo>
                        <a:pt x="431271" y="398462"/>
                        <a:pt x="444500" y="395287"/>
                        <a:pt x="444500" y="395287"/>
                      </a:cubicBezTo>
                      <a:cubicBezTo>
                        <a:pt x="454025" y="392641"/>
                        <a:pt x="466725" y="388408"/>
                        <a:pt x="479425" y="385762"/>
                      </a:cubicBezTo>
                      <a:cubicBezTo>
                        <a:pt x="492125" y="383116"/>
                        <a:pt x="508000" y="383116"/>
                        <a:pt x="520700" y="379412"/>
                      </a:cubicBezTo>
                      <a:cubicBezTo>
                        <a:pt x="533400" y="375708"/>
                        <a:pt x="555625" y="363537"/>
                        <a:pt x="555625" y="363537"/>
                      </a:cubicBezTo>
                      <a:cubicBezTo>
                        <a:pt x="566208" y="358775"/>
                        <a:pt x="572558" y="353483"/>
                        <a:pt x="584200" y="350837"/>
                      </a:cubicBezTo>
                      <a:cubicBezTo>
                        <a:pt x="595842" y="348191"/>
                        <a:pt x="612246" y="350837"/>
                        <a:pt x="625475" y="347662"/>
                      </a:cubicBezTo>
                      <a:cubicBezTo>
                        <a:pt x="638704" y="344487"/>
                        <a:pt x="651933" y="334962"/>
                        <a:pt x="663575" y="331787"/>
                      </a:cubicBezTo>
                      <a:cubicBezTo>
                        <a:pt x="675217" y="328612"/>
                        <a:pt x="684212" y="331787"/>
                        <a:pt x="695325" y="328612"/>
                      </a:cubicBezTo>
                      <a:cubicBezTo>
                        <a:pt x="706438" y="325437"/>
                        <a:pt x="720196" y="318029"/>
                        <a:pt x="730250" y="312737"/>
                      </a:cubicBezTo>
                      <a:cubicBezTo>
                        <a:pt x="740304" y="307445"/>
                        <a:pt x="744008" y="303741"/>
                        <a:pt x="755650" y="296862"/>
                      </a:cubicBezTo>
                      <a:cubicBezTo>
                        <a:pt x="767292" y="289983"/>
                        <a:pt x="786871" y="278870"/>
                        <a:pt x="800100" y="271462"/>
                      </a:cubicBezTo>
                      <a:cubicBezTo>
                        <a:pt x="813329" y="264054"/>
                        <a:pt x="821796" y="257174"/>
                        <a:pt x="835025" y="252412"/>
                      </a:cubicBezTo>
                      <a:cubicBezTo>
                        <a:pt x="848254" y="247650"/>
                        <a:pt x="866246" y="246062"/>
                        <a:pt x="879475" y="242887"/>
                      </a:cubicBezTo>
                      <a:cubicBezTo>
                        <a:pt x="892704" y="239712"/>
                        <a:pt x="903817" y="237066"/>
                        <a:pt x="914400" y="233362"/>
                      </a:cubicBezTo>
                      <a:cubicBezTo>
                        <a:pt x="924983" y="229658"/>
                        <a:pt x="930804" y="224895"/>
                        <a:pt x="942975" y="220662"/>
                      </a:cubicBezTo>
                      <a:cubicBezTo>
                        <a:pt x="955146" y="216429"/>
                        <a:pt x="977900" y="211137"/>
                        <a:pt x="987425" y="207962"/>
                      </a:cubicBezTo>
                      <a:cubicBezTo>
                        <a:pt x="996950" y="204787"/>
                        <a:pt x="996421" y="203199"/>
                        <a:pt x="1000125" y="201612"/>
                      </a:cubicBezTo>
                      <a:cubicBezTo>
                        <a:pt x="1003829" y="200025"/>
                        <a:pt x="1005417" y="201083"/>
                        <a:pt x="1009650" y="198437"/>
                      </a:cubicBezTo>
                      <a:cubicBezTo>
                        <a:pt x="1013883" y="195791"/>
                        <a:pt x="1017588" y="188383"/>
                        <a:pt x="1025525" y="185737"/>
                      </a:cubicBezTo>
                      <a:cubicBezTo>
                        <a:pt x="1033462" y="183091"/>
                        <a:pt x="1050925" y="184150"/>
                        <a:pt x="1057275" y="182562"/>
                      </a:cubicBezTo>
                      <a:cubicBezTo>
                        <a:pt x="1063625" y="180975"/>
                        <a:pt x="1057804" y="178329"/>
                        <a:pt x="1063625" y="176212"/>
                      </a:cubicBezTo>
                      <a:cubicBezTo>
                        <a:pt x="1069446" y="174095"/>
                        <a:pt x="1086379" y="171979"/>
                        <a:pt x="1092200" y="169862"/>
                      </a:cubicBezTo>
                      <a:cubicBezTo>
                        <a:pt x="1098021" y="167745"/>
                        <a:pt x="1091671" y="165629"/>
                        <a:pt x="1098550" y="163512"/>
                      </a:cubicBezTo>
                      <a:cubicBezTo>
                        <a:pt x="1105429" y="161395"/>
                        <a:pt x="1119717" y="160337"/>
                        <a:pt x="1133475" y="157162"/>
                      </a:cubicBezTo>
                      <a:cubicBezTo>
                        <a:pt x="1147233" y="153987"/>
                        <a:pt x="1167871" y="148166"/>
                        <a:pt x="1181100" y="144462"/>
                      </a:cubicBezTo>
                      <a:cubicBezTo>
                        <a:pt x="1194329" y="140758"/>
                        <a:pt x="1205442" y="138112"/>
                        <a:pt x="1212850" y="134937"/>
                      </a:cubicBezTo>
                      <a:cubicBezTo>
                        <a:pt x="1220258" y="131762"/>
                        <a:pt x="1219729" y="128058"/>
                        <a:pt x="1225550" y="125412"/>
                      </a:cubicBezTo>
                      <a:cubicBezTo>
                        <a:pt x="1231371" y="122766"/>
                        <a:pt x="1240367" y="120120"/>
                        <a:pt x="1247775" y="119062"/>
                      </a:cubicBezTo>
                      <a:cubicBezTo>
                        <a:pt x="1255183" y="118004"/>
                        <a:pt x="1265238" y="119591"/>
                        <a:pt x="1270000" y="119062"/>
                      </a:cubicBezTo>
                      <a:cubicBezTo>
                        <a:pt x="1274763" y="118533"/>
                        <a:pt x="1276350" y="115887"/>
                        <a:pt x="1276350" y="115887"/>
                      </a:cubicBezTo>
                      <a:cubicBezTo>
                        <a:pt x="1281642" y="113241"/>
                        <a:pt x="1293813" y="105833"/>
                        <a:pt x="1301750" y="103187"/>
                      </a:cubicBezTo>
                      <a:cubicBezTo>
                        <a:pt x="1309687" y="100541"/>
                        <a:pt x="1323975" y="100012"/>
                        <a:pt x="1323975" y="100012"/>
                      </a:cubicBezTo>
                      <a:cubicBezTo>
                        <a:pt x="1331383" y="98954"/>
                        <a:pt x="1340379" y="97895"/>
                        <a:pt x="1346200" y="96837"/>
                      </a:cubicBezTo>
                      <a:cubicBezTo>
                        <a:pt x="1352021" y="95779"/>
                        <a:pt x="1351492" y="95779"/>
                        <a:pt x="1358900" y="93662"/>
                      </a:cubicBezTo>
                      <a:cubicBezTo>
                        <a:pt x="1366308" y="91545"/>
                        <a:pt x="1382183" y="86783"/>
                        <a:pt x="1390650" y="84137"/>
                      </a:cubicBezTo>
                      <a:cubicBezTo>
                        <a:pt x="1399117" y="81491"/>
                        <a:pt x="1409700" y="77787"/>
                        <a:pt x="1409700" y="77787"/>
                      </a:cubicBezTo>
                      <a:cubicBezTo>
                        <a:pt x="1416050" y="75670"/>
                        <a:pt x="1421871" y="73554"/>
                        <a:pt x="1428750" y="71437"/>
                      </a:cubicBezTo>
                      <a:cubicBezTo>
                        <a:pt x="1435629" y="69320"/>
                        <a:pt x="1443038" y="67204"/>
                        <a:pt x="1450975" y="65087"/>
                      </a:cubicBezTo>
                      <a:cubicBezTo>
                        <a:pt x="1458912" y="62970"/>
                        <a:pt x="1470554" y="59795"/>
                        <a:pt x="1476375" y="58737"/>
                      </a:cubicBezTo>
                      <a:cubicBezTo>
                        <a:pt x="1482196" y="57679"/>
                        <a:pt x="1481667" y="59795"/>
                        <a:pt x="1485900" y="58737"/>
                      </a:cubicBezTo>
                      <a:cubicBezTo>
                        <a:pt x="1490133" y="57679"/>
                        <a:pt x="1497542" y="53445"/>
                        <a:pt x="1501775" y="52387"/>
                      </a:cubicBezTo>
                      <a:cubicBezTo>
                        <a:pt x="1506008" y="51329"/>
                        <a:pt x="1505479" y="54504"/>
                        <a:pt x="1511300" y="52387"/>
                      </a:cubicBezTo>
                      <a:cubicBezTo>
                        <a:pt x="1517121" y="50270"/>
                        <a:pt x="1528762" y="42862"/>
                        <a:pt x="1536700" y="39687"/>
                      </a:cubicBezTo>
                      <a:cubicBezTo>
                        <a:pt x="1544638" y="36512"/>
                        <a:pt x="1552575" y="34925"/>
                        <a:pt x="1558925" y="33337"/>
                      </a:cubicBezTo>
                      <a:cubicBezTo>
                        <a:pt x="1565275" y="31750"/>
                        <a:pt x="1567921" y="32279"/>
                        <a:pt x="1574800" y="30162"/>
                      </a:cubicBezTo>
                      <a:cubicBezTo>
                        <a:pt x="1581679" y="28045"/>
                        <a:pt x="1590146" y="23812"/>
                        <a:pt x="1600200" y="20637"/>
                      </a:cubicBezTo>
                      <a:cubicBezTo>
                        <a:pt x="1610254" y="17462"/>
                        <a:pt x="1625600" y="12700"/>
                        <a:pt x="1635125" y="11112"/>
                      </a:cubicBezTo>
                      <a:cubicBezTo>
                        <a:pt x="1644650" y="9525"/>
                        <a:pt x="1657350" y="11112"/>
                        <a:pt x="1657350" y="11112"/>
                      </a:cubicBezTo>
                      <a:cubicBezTo>
                        <a:pt x="1663171" y="11112"/>
                        <a:pt x="1664229" y="12700"/>
                        <a:pt x="1670050" y="11112"/>
                      </a:cubicBezTo>
                      <a:cubicBezTo>
                        <a:pt x="1675871" y="9525"/>
                        <a:pt x="1686983" y="3174"/>
                        <a:pt x="1692275" y="1587"/>
                      </a:cubicBezTo>
                      <a:cubicBezTo>
                        <a:pt x="1697567" y="0"/>
                        <a:pt x="1701800" y="1587"/>
                        <a:pt x="1701800" y="1587"/>
                      </a:cubicBezTo>
                      <a:lnTo>
                        <a:pt x="1704975" y="1587"/>
                      </a:ln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grpSp>
          <p:sp>
            <p:nvSpPr>
              <p:cNvPr id="28" name="Freeform 27"/>
              <p:cNvSpPr>
                <a:spLocks/>
              </p:cNvSpPr>
              <p:nvPr/>
            </p:nvSpPr>
            <p:spPr bwMode="auto">
              <a:xfrm>
                <a:off x="3686175" y="3467179"/>
                <a:ext cx="663575" cy="152089"/>
              </a:xfrm>
              <a:custGeom>
                <a:avLst/>
                <a:gdLst>
                  <a:gd name="T0" fmla="*/ 0 w 663575"/>
                  <a:gd name="T1" fmla="*/ 152400 h 152400"/>
                  <a:gd name="T2" fmla="*/ 63500 w 663575"/>
                  <a:gd name="T3" fmla="*/ 139700 h 152400"/>
                  <a:gd name="T4" fmla="*/ 79375 w 663575"/>
                  <a:gd name="T5" fmla="*/ 130175 h 152400"/>
                  <a:gd name="T6" fmla="*/ 104775 w 663575"/>
                  <a:gd name="T7" fmla="*/ 130175 h 152400"/>
                  <a:gd name="T8" fmla="*/ 133350 w 663575"/>
                  <a:gd name="T9" fmla="*/ 123825 h 152400"/>
                  <a:gd name="T10" fmla="*/ 146050 w 663575"/>
                  <a:gd name="T11" fmla="*/ 117475 h 152400"/>
                  <a:gd name="T12" fmla="*/ 187325 w 663575"/>
                  <a:gd name="T13" fmla="*/ 104775 h 152400"/>
                  <a:gd name="T14" fmla="*/ 196850 w 663575"/>
                  <a:gd name="T15" fmla="*/ 98425 h 152400"/>
                  <a:gd name="T16" fmla="*/ 212725 w 663575"/>
                  <a:gd name="T17" fmla="*/ 98425 h 152400"/>
                  <a:gd name="T18" fmla="*/ 231775 w 663575"/>
                  <a:gd name="T19" fmla="*/ 98425 h 152400"/>
                  <a:gd name="T20" fmla="*/ 241300 w 663575"/>
                  <a:gd name="T21" fmla="*/ 92075 h 152400"/>
                  <a:gd name="T22" fmla="*/ 260350 w 663575"/>
                  <a:gd name="T23" fmla="*/ 85725 h 152400"/>
                  <a:gd name="T24" fmla="*/ 282575 w 663575"/>
                  <a:gd name="T25" fmla="*/ 82550 h 152400"/>
                  <a:gd name="T26" fmla="*/ 295275 w 663575"/>
                  <a:gd name="T27" fmla="*/ 79375 h 152400"/>
                  <a:gd name="T28" fmla="*/ 314325 w 663575"/>
                  <a:gd name="T29" fmla="*/ 76200 h 152400"/>
                  <a:gd name="T30" fmla="*/ 336550 w 663575"/>
                  <a:gd name="T31" fmla="*/ 73025 h 152400"/>
                  <a:gd name="T32" fmla="*/ 371475 w 663575"/>
                  <a:gd name="T33" fmla="*/ 60325 h 152400"/>
                  <a:gd name="T34" fmla="*/ 381000 w 663575"/>
                  <a:gd name="T35" fmla="*/ 53975 h 152400"/>
                  <a:gd name="T36" fmla="*/ 396875 w 663575"/>
                  <a:gd name="T37" fmla="*/ 53975 h 152400"/>
                  <a:gd name="T38" fmla="*/ 406400 w 663575"/>
                  <a:gd name="T39" fmla="*/ 53975 h 152400"/>
                  <a:gd name="T40" fmla="*/ 450850 w 663575"/>
                  <a:gd name="T41" fmla="*/ 44450 h 152400"/>
                  <a:gd name="T42" fmla="*/ 495300 w 663575"/>
                  <a:gd name="T43" fmla="*/ 41275 h 152400"/>
                  <a:gd name="T44" fmla="*/ 514350 w 663575"/>
                  <a:gd name="T45" fmla="*/ 38100 h 152400"/>
                  <a:gd name="T46" fmla="*/ 527050 w 663575"/>
                  <a:gd name="T47" fmla="*/ 25400 h 152400"/>
                  <a:gd name="T48" fmla="*/ 539750 w 663575"/>
                  <a:gd name="T49" fmla="*/ 19050 h 152400"/>
                  <a:gd name="T50" fmla="*/ 549275 w 663575"/>
                  <a:gd name="T51" fmla="*/ 19050 h 152400"/>
                  <a:gd name="T52" fmla="*/ 568325 w 663575"/>
                  <a:gd name="T53" fmla="*/ 22225 h 152400"/>
                  <a:gd name="T54" fmla="*/ 590550 w 663575"/>
                  <a:gd name="T55" fmla="*/ 9525 h 152400"/>
                  <a:gd name="T56" fmla="*/ 606425 w 663575"/>
                  <a:gd name="T57" fmla="*/ 9525 h 152400"/>
                  <a:gd name="T58" fmla="*/ 625475 w 663575"/>
                  <a:gd name="T59" fmla="*/ 9525 h 152400"/>
                  <a:gd name="T60" fmla="*/ 657225 w 663575"/>
                  <a:gd name="T61" fmla="*/ 6350 h 152400"/>
                  <a:gd name="T62" fmla="*/ 663575 w 663575"/>
                  <a:gd name="T63" fmla="*/ 0 h 152400"/>
                  <a:gd name="T64" fmla="*/ 663575 w 663575"/>
                  <a:gd name="T65" fmla="*/ 0 h 152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3575" h="152400">
                    <a:moveTo>
                      <a:pt x="0" y="152400"/>
                    </a:moveTo>
                    <a:cubicBezTo>
                      <a:pt x="25135" y="147902"/>
                      <a:pt x="50271" y="143404"/>
                      <a:pt x="63500" y="139700"/>
                    </a:cubicBezTo>
                    <a:cubicBezTo>
                      <a:pt x="76729" y="135996"/>
                      <a:pt x="72496" y="131762"/>
                      <a:pt x="79375" y="130175"/>
                    </a:cubicBezTo>
                    <a:cubicBezTo>
                      <a:pt x="86254" y="128588"/>
                      <a:pt x="95779" y="131233"/>
                      <a:pt x="104775" y="130175"/>
                    </a:cubicBezTo>
                    <a:cubicBezTo>
                      <a:pt x="113771" y="129117"/>
                      <a:pt x="126471" y="125942"/>
                      <a:pt x="133350" y="123825"/>
                    </a:cubicBezTo>
                    <a:cubicBezTo>
                      <a:pt x="140229" y="121708"/>
                      <a:pt x="137054" y="120650"/>
                      <a:pt x="146050" y="117475"/>
                    </a:cubicBezTo>
                    <a:cubicBezTo>
                      <a:pt x="155046" y="114300"/>
                      <a:pt x="178858" y="107950"/>
                      <a:pt x="187325" y="104775"/>
                    </a:cubicBezTo>
                    <a:cubicBezTo>
                      <a:pt x="195792" y="101600"/>
                      <a:pt x="192617" y="99483"/>
                      <a:pt x="196850" y="98425"/>
                    </a:cubicBezTo>
                    <a:cubicBezTo>
                      <a:pt x="201083" y="97367"/>
                      <a:pt x="212725" y="98425"/>
                      <a:pt x="212725" y="98425"/>
                    </a:cubicBezTo>
                    <a:cubicBezTo>
                      <a:pt x="218546" y="98425"/>
                      <a:pt x="227013" y="99483"/>
                      <a:pt x="231775" y="98425"/>
                    </a:cubicBezTo>
                    <a:cubicBezTo>
                      <a:pt x="236537" y="97367"/>
                      <a:pt x="236538" y="94192"/>
                      <a:pt x="241300" y="92075"/>
                    </a:cubicBezTo>
                    <a:cubicBezTo>
                      <a:pt x="246062" y="89958"/>
                      <a:pt x="253471" y="87312"/>
                      <a:pt x="260350" y="85725"/>
                    </a:cubicBezTo>
                    <a:cubicBezTo>
                      <a:pt x="267229" y="84138"/>
                      <a:pt x="276754" y="83608"/>
                      <a:pt x="282575" y="82550"/>
                    </a:cubicBezTo>
                    <a:cubicBezTo>
                      <a:pt x="288396" y="81492"/>
                      <a:pt x="289984" y="80433"/>
                      <a:pt x="295275" y="79375"/>
                    </a:cubicBezTo>
                    <a:cubicBezTo>
                      <a:pt x="300566" y="78317"/>
                      <a:pt x="307446" y="77258"/>
                      <a:pt x="314325" y="76200"/>
                    </a:cubicBezTo>
                    <a:cubicBezTo>
                      <a:pt x="321204" y="75142"/>
                      <a:pt x="327025" y="75671"/>
                      <a:pt x="336550" y="73025"/>
                    </a:cubicBezTo>
                    <a:cubicBezTo>
                      <a:pt x="346075" y="70379"/>
                      <a:pt x="364067" y="63500"/>
                      <a:pt x="371475" y="60325"/>
                    </a:cubicBezTo>
                    <a:cubicBezTo>
                      <a:pt x="378883" y="57150"/>
                      <a:pt x="376767" y="55033"/>
                      <a:pt x="381000" y="53975"/>
                    </a:cubicBezTo>
                    <a:cubicBezTo>
                      <a:pt x="385233" y="52917"/>
                      <a:pt x="396875" y="53975"/>
                      <a:pt x="396875" y="53975"/>
                    </a:cubicBezTo>
                    <a:cubicBezTo>
                      <a:pt x="401108" y="53975"/>
                      <a:pt x="397404" y="55562"/>
                      <a:pt x="406400" y="53975"/>
                    </a:cubicBezTo>
                    <a:cubicBezTo>
                      <a:pt x="415396" y="52388"/>
                      <a:pt x="436033" y="46567"/>
                      <a:pt x="450850" y="44450"/>
                    </a:cubicBezTo>
                    <a:cubicBezTo>
                      <a:pt x="465667" y="42333"/>
                      <a:pt x="484717" y="42333"/>
                      <a:pt x="495300" y="41275"/>
                    </a:cubicBezTo>
                    <a:cubicBezTo>
                      <a:pt x="505883" y="40217"/>
                      <a:pt x="509058" y="40746"/>
                      <a:pt x="514350" y="38100"/>
                    </a:cubicBezTo>
                    <a:cubicBezTo>
                      <a:pt x="519642" y="35454"/>
                      <a:pt x="522817" y="28575"/>
                      <a:pt x="527050" y="25400"/>
                    </a:cubicBezTo>
                    <a:cubicBezTo>
                      <a:pt x="531283" y="22225"/>
                      <a:pt x="536046" y="20108"/>
                      <a:pt x="539750" y="19050"/>
                    </a:cubicBezTo>
                    <a:cubicBezTo>
                      <a:pt x="543454" y="17992"/>
                      <a:pt x="544513" y="18521"/>
                      <a:pt x="549275" y="19050"/>
                    </a:cubicBezTo>
                    <a:cubicBezTo>
                      <a:pt x="554038" y="19579"/>
                      <a:pt x="561446" y="23812"/>
                      <a:pt x="568325" y="22225"/>
                    </a:cubicBezTo>
                    <a:cubicBezTo>
                      <a:pt x="575204" y="20638"/>
                      <a:pt x="584200" y="11642"/>
                      <a:pt x="590550" y="9525"/>
                    </a:cubicBezTo>
                    <a:cubicBezTo>
                      <a:pt x="596900" y="7408"/>
                      <a:pt x="606425" y="9525"/>
                      <a:pt x="606425" y="9525"/>
                    </a:cubicBezTo>
                    <a:cubicBezTo>
                      <a:pt x="612246" y="9525"/>
                      <a:pt x="617008" y="10054"/>
                      <a:pt x="625475" y="9525"/>
                    </a:cubicBezTo>
                    <a:cubicBezTo>
                      <a:pt x="633942" y="8996"/>
                      <a:pt x="650875" y="7938"/>
                      <a:pt x="657225" y="6350"/>
                    </a:cubicBezTo>
                    <a:cubicBezTo>
                      <a:pt x="663575" y="4763"/>
                      <a:pt x="663575" y="0"/>
                      <a:pt x="663575" y="0"/>
                    </a:cubicBez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sp>
            <p:nvSpPr>
              <p:cNvPr id="29" name="Freeform 28"/>
              <p:cNvSpPr>
                <a:spLocks/>
              </p:cNvSpPr>
              <p:nvPr/>
            </p:nvSpPr>
            <p:spPr bwMode="auto">
              <a:xfrm>
                <a:off x="4362450" y="3142915"/>
                <a:ext cx="1463675" cy="320677"/>
              </a:xfrm>
              <a:custGeom>
                <a:avLst/>
                <a:gdLst/>
                <a:ahLst/>
                <a:cxnLst/>
                <a:rect l="0" t="0" r="r" b="b"/>
                <a:pathLst>
                  <a:path w="1464204" h="320675">
                    <a:moveTo>
                      <a:pt x="0" y="320675"/>
                    </a:moveTo>
                    <a:cubicBezTo>
                      <a:pt x="23283" y="312208"/>
                      <a:pt x="46567" y="303742"/>
                      <a:pt x="63500" y="298450"/>
                    </a:cubicBezTo>
                    <a:cubicBezTo>
                      <a:pt x="80433" y="293158"/>
                      <a:pt x="89958" y="292629"/>
                      <a:pt x="101600" y="288925"/>
                    </a:cubicBezTo>
                    <a:cubicBezTo>
                      <a:pt x="113242" y="285221"/>
                      <a:pt x="122767" y="278342"/>
                      <a:pt x="133350" y="276225"/>
                    </a:cubicBezTo>
                    <a:cubicBezTo>
                      <a:pt x="143933" y="274108"/>
                      <a:pt x="165100" y="276225"/>
                      <a:pt x="165100" y="276225"/>
                    </a:cubicBezTo>
                    <a:cubicBezTo>
                      <a:pt x="174625" y="276225"/>
                      <a:pt x="183621" y="277812"/>
                      <a:pt x="190500" y="276225"/>
                    </a:cubicBezTo>
                    <a:cubicBezTo>
                      <a:pt x="197379" y="274638"/>
                      <a:pt x="199496" y="267229"/>
                      <a:pt x="206375" y="266700"/>
                    </a:cubicBezTo>
                    <a:cubicBezTo>
                      <a:pt x="213254" y="266171"/>
                      <a:pt x="225425" y="273579"/>
                      <a:pt x="231775" y="273050"/>
                    </a:cubicBezTo>
                    <a:cubicBezTo>
                      <a:pt x="238125" y="272521"/>
                      <a:pt x="238125" y="266171"/>
                      <a:pt x="244475" y="263525"/>
                    </a:cubicBezTo>
                    <a:cubicBezTo>
                      <a:pt x="250825" y="260879"/>
                      <a:pt x="262996" y="257704"/>
                      <a:pt x="269875" y="257175"/>
                    </a:cubicBezTo>
                    <a:cubicBezTo>
                      <a:pt x="276754" y="256646"/>
                      <a:pt x="280988" y="261408"/>
                      <a:pt x="285750" y="260350"/>
                    </a:cubicBezTo>
                    <a:cubicBezTo>
                      <a:pt x="290512" y="259292"/>
                      <a:pt x="292629" y="253471"/>
                      <a:pt x="298450" y="250825"/>
                    </a:cubicBezTo>
                    <a:cubicBezTo>
                      <a:pt x="304271" y="248179"/>
                      <a:pt x="313796" y="246592"/>
                      <a:pt x="320675" y="244475"/>
                    </a:cubicBezTo>
                    <a:cubicBezTo>
                      <a:pt x="327554" y="242358"/>
                      <a:pt x="333904" y="238654"/>
                      <a:pt x="339725" y="238125"/>
                    </a:cubicBezTo>
                    <a:cubicBezTo>
                      <a:pt x="345546" y="237596"/>
                      <a:pt x="351367" y="240771"/>
                      <a:pt x="355600" y="241300"/>
                    </a:cubicBezTo>
                    <a:cubicBezTo>
                      <a:pt x="359833" y="241829"/>
                      <a:pt x="360363" y="241829"/>
                      <a:pt x="365125" y="241300"/>
                    </a:cubicBezTo>
                    <a:cubicBezTo>
                      <a:pt x="369888" y="240771"/>
                      <a:pt x="378883" y="240771"/>
                      <a:pt x="384175" y="238125"/>
                    </a:cubicBezTo>
                    <a:cubicBezTo>
                      <a:pt x="389467" y="235479"/>
                      <a:pt x="391054" y="229129"/>
                      <a:pt x="396875" y="225425"/>
                    </a:cubicBezTo>
                    <a:cubicBezTo>
                      <a:pt x="402696" y="221721"/>
                      <a:pt x="411163" y="218546"/>
                      <a:pt x="419100" y="215900"/>
                    </a:cubicBezTo>
                    <a:cubicBezTo>
                      <a:pt x="427037" y="213254"/>
                      <a:pt x="432858" y="210608"/>
                      <a:pt x="444500" y="209550"/>
                    </a:cubicBezTo>
                    <a:cubicBezTo>
                      <a:pt x="456142" y="208492"/>
                      <a:pt x="479425" y="210079"/>
                      <a:pt x="488950" y="209550"/>
                    </a:cubicBezTo>
                    <a:cubicBezTo>
                      <a:pt x="498475" y="209021"/>
                      <a:pt x="494242" y="209550"/>
                      <a:pt x="501650" y="206375"/>
                    </a:cubicBezTo>
                    <a:cubicBezTo>
                      <a:pt x="509058" y="203200"/>
                      <a:pt x="525992" y="193675"/>
                      <a:pt x="533400" y="190500"/>
                    </a:cubicBezTo>
                    <a:cubicBezTo>
                      <a:pt x="540808" y="187325"/>
                      <a:pt x="537633" y="188912"/>
                      <a:pt x="546100" y="187325"/>
                    </a:cubicBezTo>
                    <a:cubicBezTo>
                      <a:pt x="554567" y="185738"/>
                      <a:pt x="572029" y="184150"/>
                      <a:pt x="584200" y="180975"/>
                    </a:cubicBezTo>
                    <a:cubicBezTo>
                      <a:pt x="596371" y="177800"/>
                      <a:pt x="611717" y="170392"/>
                      <a:pt x="619125" y="168275"/>
                    </a:cubicBezTo>
                    <a:cubicBezTo>
                      <a:pt x="626533" y="166158"/>
                      <a:pt x="626004" y="169863"/>
                      <a:pt x="628650" y="168275"/>
                    </a:cubicBezTo>
                    <a:cubicBezTo>
                      <a:pt x="631296" y="166688"/>
                      <a:pt x="632354" y="160338"/>
                      <a:pt x="635000" y="158750"/>
                    </a:cubicBezTo>
                    <a:cubicBezTo>
                      <a:pt x="637646" y="157163"/>
                      <a:pt x="639763" y="159279"/>
                      <a:pt x="644525" y="158750"/>
                    </a:cubicBezTo>
                    <a:cubicBezTo>
                      <a:pt x="649288" y="158221"/>
                      <a:pt x="657225" y="156104"/>
                      <a:pt x="663575" y="155575"/>
                    </a:cubicBezTo>
                    <a:cubicBezTo>
                      <a:pt x="669925" y="155046"/>
                      <a:pt x="675217" y="156633"/>
                      <a:pt x="682625" y="155575"/>
                    </a:cubicBezTo>
                    <a:cubicBezTo>
                      <a:pt x="690033" y="154517"/>
                      <a:pt x="701146" y="151342"/>
                      <a:pt x="708025" y="149225"/>
                    </a:cubicBezTo>
                    <a:cubicBezTo>
                      <a:pt x="714904" y="147108"/>
                      <a:pt x="715433" y="144992"/>
                      <a:pt x="723900" y="142875"/>
                    </a:cubicBezTo>
                    <a:cubicBezTo>
                      <a:pt x="732367" y="140758"/>
                      <a:pt x="752475" y="138642"/>
                      <a:pt x="758825" y="136525"/>
                    </a:cubicBezTo>
                    <a:cubicBezTo>
                      <a:pt x="765175" y="134408"/>
                      <a:pt x="759883" y="131763"/>
                      <a:pt x="762000" y="130175"/>
                    </a:cubicBezTo>
                    <a:cubicBezTo>
                      <a:pt x="764117" y="128587"/>
                      <a:pt x="764646" y="127000"/>
                      <a:pt x="771525" y="127000"/>
                    </a:cubicBezTo>
                    <a:cubicBezTo>
                      <a:pt x="778404" y="127000"/>
                      <a:pt x="796925" y="130704"/>
                      <a:pt x="803275" y="130175"/>
                    </a:cubicBezTo>
                    <a:cubicBezTo>
                      <a:pt x="809625" y="129646"/>
                      <a:pt x="807508" y="125413"/>
                      <a:pt x="809625" y="123825"/>
                    </a:cubicBezTo>
                    <a:cubicBezTo>
                      <a:pt x="811742" y="122237"/>
                      <a:pt x="805921" y="123296"/>
                      <a:pt x="815975" y="120650"/>
                    </a:cubicBezTo>
                    <a:cubicBezTo>
                      <a:pt x="826029" y="118004"/>
                      <a:pt x="858308" y="111125"/>
                      <a:pt x="869950" y="107950"/>
                    </a:cubicBezTo>
                    <a:cubicBezTo>
                      <a:pt x="881592" y="104775"/>
                      <a:pt x="881592" y="102658"/>
                      <a:pt x="885825" y="101600"/>
                    </a:cubicBezTo>
                    <a:cubicBezTo>
                      <a:pt x="890058" y="100542"/>
                      <a:pt x="895350" y="101600"/>
                      <a:pt x="895350" y="101600"/>
                    </a:cubicBezTo>
                    <a:cubicBezTo>
                      <a:pt x="897996" y="101600"/>
                      <a:pt x="897996" y="103187"/>
                      <a:pt x="901700" y="101600"/>
                    </a:cubicBezTo>
                    <a:cubicBezTo>
                      <a:pt x="905404" y="100013"/>
                      <a:pt x="910696" y="93662"/>
                      <a:pt x="917575" y="92075"/>
                    </a:cubicBezTo>
                    <a:cubicBezTo>
                      <a:pt x="924454" y="90488"/>
                      <a:pt x="942975" y="92075"/>
                      <a:pt x="942975" y="92075"/>
                    </a:cubicBezTo>
                    <a:cubicBezTo>
                      <a:pt x="951971" y="92075"/>
                      <a:pt x="964671" y="93133"/>
                      <a:pt x="971550" y="92075"/>
                    </a:cubicBezTo>
                    <a:cubicBezTo>
                      <a:pt x="978429" y="91017"/>
                      <a:pt x="979488" y="86783"/>
                      <a:pt x="984250" y="85725"/>
                    </a:cubicBezTo>
                    <a:cubicBezTo>
                      <a:pt x="989012" y="84667"/>
                      <a:pt x="992717" y="86783"/>
                      <a:pt x="1000125" y="85725"/>
                    </a:cubicBezTo>
                    <a:cubicBezTo>
                      <a:pt x="1007533" y="84667"/>
                      <a:pt x="1019704" y="81492"/>
                      <a:pt x="1028700" y="79375"/>
                    </a:cubicBezTo>
                    <a:cubicBezTo>
                      <a:pt x="1037696" y="77258"/>
                      <a:pt x="1044575" y="75671"/>
                      <a:pt x="1054100" y="73025"/>
                    </a:cubicBezTo>
                    <a:cubicBezTo>
                      <a:pt x="1063625" y="70379"/>
                      <a:pt x="1074738" y="65617"/>
                      <a:pt x="1085850" y="63500"/>
                    </a:cubicBezTo>
                    <a:cubicBezTo>
                      <a:pt x="1096962" y="61383"/>
                      <a:pt x="1117071" y="61912"/>
                      <a:pt x="1120775" y="60325"/>
                    </a:cubicBezTo>
                    <a:cubicBezTo>
                      <a:pt x="1124479" y="58738"/>
                      <a:pt x="1107546" y="55033"/>
                      <a:pt x="1108075" y="53975"/>
                    </a:cubicBezTo>
                    <a:cubicBezTo>
                      <a:pt x="1108604" y="52917"/>
                      <a:pt x="1115483" y="53446"/>
                      <a:pt x="1123950" y="53975"/>
                    </a:cubicBezTo>
                    <a:cubicBezTo>
                      <a:pt x="1132417" y="54504"/>
                      <a:pt x="1151996" y="57679"/>
                      <a:pt x="1158875" y="57150"/>
                    </a:cubicBezTo>
                    <a:cubicBezTo>
                      <a:pt x="1165754" y="56621"/>
                      <a:pt x="1159404" y="52388"/>
                      <a:pt x="1165225" y="50800"/>
                    </a:cubicBezTo>
                    <a:cubicBezTo>
                      <a:pt x="1171046" y="49213"/>
                      <a:pt x="1182688" y="48683"/>
                      <a:pt x="1193800" y="47625"/>
                    </a:cubicBezTo>
                    <a:cubicBezTo>
                      <a:pt x="1204912" y="46567"/>
                      <a:pt x="1221317" y="45508"/>
                      <a:pt x="1231900" y="44450"/>
                    </a:cubicBezTo>
                    <a:cubicBezTo>
                      <a:pt x="1242483" y="43392"/>
                      <a:pt x="1249892" y="42333"/>
                      <a:pt x="1257300" y="41275"/>
                    </a:cubicBezTo>
                    <a:cubicBezTo>
                      <a:pt x="1264708" y="40217"/>
                      <a:pt x="1265767" y="41275"/>
                      <a:pt x="1276350" y="38100"/>
                    </a:cubicBezTo>
                    <a:cubicBezTo>
                      <a:pt x="1286933" y="34925"/>
                      <a:pt x="1312333" y="24871"/>
                      <a:pt x="1320800" y="22225"/>
                    </a:cubicBezTo>
                    <a:cubicBezTo>
                      <a:pt x="1329267" y="19579"/>
                      <a:pt x="1327150" y="22225"/>
                      <a:pt x="1327150" y="22225"/>
                    </a:cubicBezTo>
                    <a:cubicBezTo>
                      <a:pt x="1330854" y="22225"/>
                      <a:pt x="1332442" y="22754"/>
                      <a:pt x="1343025" y="22225"/>
                    </a:cubicBezTo>
                    <a:cubicBezTo>
                      <a:pt x="1353608" y="21696"/>
                      <a:pt x="1380596" y="19579"/>
                      <a:pt x="1390650" y="19050"/>
                    </a:cubicBezTo>
                    <a:cubicBezTo>
                      <a:pt x="1400704" y="18521"/>
                      <a:pt x="1399117" y="19579"/>
                      <a:pt x="1403350" y="19050"/>
                    </a:cubicBezTo>
                    <a:cubicBezTo>
                      <a:pt x="1407583" y="18521"/>
                      <a:pt x="1413404" y="16933"/>
                      <a:pt x="1416050" y="15875"/>
                    </a:cubicBezTo>
                    <a:cubicBezTo>
                      <a:pt x="1418696" y="14817"/>
                      <a:pt x="1412346" y="13758"/>
                      <a:pt x="1419225" y="12700"/>
                    </a:cubicBezTo>
                    <a:cubicBezTo>
                      <a:pt x="1426104" y="11642"/>
                      <a:pt x="1450446" y="11642"/>
                      <a:pt x="1457325" y="9525"/>
                    </a:cubicBezTo>
                    <a:cubicBezTo>
                      <a:pt x="1464204" y="7408"/>
                      <a:pt x="1460500" y="0"/>
                      <a:pt x="1460500" y="0"/>
                    </a:cubicBez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grpSp>
        <p:sp>
          <p:nvSpPr>
            <p:cNvPr id="25" name="Freeform 24"/>
            <p:cNvSpPr>
              <a:spLocks/>
            </p:cNvSpPr>
            <p:nvPr/>
          </p:nvSpPr>
          <p:spPr bwMode="auto">
            <a:xfrm>
              <a:off x="5822950" y="2897565"/>
              <a:ext cx="1457325" cy="239611"/>
            </a:xfrm>
            <a:custGeom>
              <a:avLst/>
              <a:gdLst/>
              <a:ahLst/>
              <a:cxnLst/>
              <a:rect l="0" t="0" r="r" b="b"/>
              <a:pathLst>
                <a:path w="1457325" h="239183">
                  <a:moveTo>
                    <a:pt x="0" y="239183"/>
                  </a:moveTo>
                  <a:lnTo>
                    <a:pt x="69850" y="223308"/>
                  </a:lnTo>
                  <a:cubicBezTo>
                    <a:pt x="84667" y="220133"/>
                    <a:pt x="83079" y="221721"/>
                    <a:pt x="88900" y="220133"/>
                  </a:cubicBezTo>
                  <a:cubicBezTo>
                    <a:pt x="94721" y="218546"/>
                    <a:pt x="97896" y="214841"/>
                    <a:pt x="104775" y="213783"/>
                  </a:cubicBezTo>
                  <a:cubicBezTo>
                    <a:pt x="111654" y="212725"/>
                    <a:pt x="123825" y="214841"/>
                    <a:pt x="130175" y="213783"/>
                  </a:cubicBezTo>
                  <a:cubicBezTo>
                    <a:pt x="136525" y="212725"/>
                    <a:pt x="137583" y="209550"/>
                    <a:pt x="142875" y="207433"/>
                  </a:cubicBezTo>
                  <a:cubicBezTo>
                    <a:pt x="148167" y="205316"/>
                    <a:pt x="155046" y="203200"/>
                    <a:pt x="161925" y="201083"/>
                  </a:cubicBezTo>
                  <a:cubicBezTo>
                    <a:pt x="168804" y="198966"/>
                    <a:pt x="176213" y="196850"/>
                    <a:pt x="184150" y="194733"/>
                  </a:cubicBezTo>
                  <a:cubicBezTo>
                    <a:pt x="192087" y="192616"/>
                    <a:pt x="200025" y="190500"/>
                    <a:pt x="209550" y="188383"/>
                  </a:cubicBezTo>
                  <a:cubicBezTo>
                    <a:pt x="219075" y="186266"/>
                    <a:pt x="231775" y="184679"/>
                    <a:pt x="241300" y="182033"/>
                  </a:cubicBezTo>
                  <a:cubicBezTo>
                    <a:pt x="250825" y="179387"/>
                    <a:pt x="260350" y="174625"/>
                    <a:pt x="266700" y="172508"/>
                  </a:cubicBezTo>
                  <a:cubicBezTo>
                    <a:pt x="273050" y="170391"/>
                    <a:pt x="275167" y="170920"/>
                    <a:pt x="279400" y="169333"/>
                  </a:cubicBezTo>
                  <a:cubicBezTo>
                    <a:pt x="283633" y="167746"/>
                    <a:pt x="287867" y="164041"/>
                    <a:pt x="292100" y="162983"/>
                  </a:cubicBezTo>
                  <a:cubicBezTo>
                    <a:pt x="296333" y="161925"/>
                    <a:pt x="304800" y="162983"/>
                    <a:pt x="304800" y="162983"/>
                  </a:cubicBezTo>
                  <a:lnTo>
                    <a:pt x="320675" y="162983"/>
                  </a:lnTo>
                  <a:lnTo>
                    <a:pt x="342900" y="162983"/>
                  </a:lnTo>
                  <a:cubicBezTo>
                    <a:pt x="348192" y="162983"/>
                    <a:pt x="346604" y="164571"/>
                    <a:pt x="352425" y="162983"/>
                  </a:cubicBezTo>
                  <a:cubicBezTo>
                    <a:pt x="358246" y="161396"/>
                    <a:pt x="369888" y="155575"/>
                    <a:pt x="377825" y="153458"/>
                  </a:cubicBezTo>
                  <a:cubicBezTo>
                    <a:pt x="385762" y="151341"/>
                    <a:pt x="393700" y="150812"/>
                    <a:pt x="400050" y="150283"/>
                  </a:cubicBezTo>
                  <a:cubicBezTo>
                    <a:pt x="406400" y="149754"/>
                    <a:pt x="415925" y="150283"/>
                    <a:pt x="415925" y="150283"/>
                  </a:cubicBezTo>
                  <a:cubicBezTo>
                    <a:pt x="420158" y="150283"/>
                    <a:pt x="419100" y="151871"/>
                    <a:pt x="425450" y="150283"/>
                  </a:cubicBezTo>
                  <a:cubicBezTo>
                    <a:pt x="431800" y="148696"/>
                    <a:pt x="443971" y="141287"/>
                    <a:pt x="454025" y="140758"/>
                  </a:cubicBezTo>
                  <a:cubicBezTo>
                    <a:pt x="464079" y="140229"/>
                    <a:pt x="477838" y="147108"/>
                    <a:pt x="485775" y="147108"/>
                  </a:cubicBezTo>
                  <a:cubicBezTo>
                    <a:pt x="493712" y="147108"/>
                    <a:pt x="493183" y="141816"/>
                    <a:pt x="501650" y="140758"/>
                  </a:cubicBezTo>
                  <a:cubicBezTo>
                    <a:pt x="510117" y="139700"/>
                    <a:pt x="536575" y="140758"/>
                    <a:pt x="536575" y="140758"/>
                  </a:cubicBezTo>
                  <a:cubicBezTo>
                    <a:pt x="546100" y="140758"/>
                    <a:pt x="551921" y="142345"/>
                    <a:pt x="558800" y="140758"/>
                  </a:cubicBezTo>
                  <a:cubicBezTo>
                    <a:pt x="565679" y="139171"/>
                    <a:pt x="571500" y="132821"/>
                    <a:pt x="577850" y="131233"/>
                  </a:cubicBezTo>
                  <a:cubicBezTo>
                    <a:pt x="584200" y="129646"/>
                    <a:pt x="590550" y="132821"/>
                    <a:pt x="596900" y="131233"/>
                  </a:cubicBezTo>
                  <a:cubicBezTo>
                    <a:pt x="603250" y="129646"/>
                    <a:pt x="612246" y="123295"/>
                    <a:pt x="615950" y="121708"/>
                  </a:cubicBezTo>
                  <a:cubicBezTo>
                    <a:pt x="619654" y="120121"/>
                    <a:pt x="616479" y="123296"/>
                    <a:pt x="619125" y="121708"/>
                  </a:cubicBezTo>
                  <a:cubicBezTo>
                    <a:pt x="621771" y="120121"/>
                    <a:pt x="625475" y="113771"/>
                    <a:pt x="631825" y="112183"/>
                  </a:cubicBezTo>
                  <a:cubicBezTo>
                    <a:pt x="638175" y="110596"/>
                    <a:pt x="657225" y="112183"/>
                    <a:pt x="657225" y="112183"/>
                  </a:cubicBezTo>
                  <a:lnTo>
                    <a:pt x="692150" y="112183"/>
                  </a:lnTo>
                  <a:lnTo>
                    <a:pt x="714375" y="112183"/>
                  </a:lnTo>
                  <a:cubicBezTo>
                    <a:pt x="722312" y="112183"/>
                    <a:pt x="735013" y="112712"/>
                    <a:pt x="739775" y="112183"/>
                  </a:cubicBezTo>
                  <a:cubicBezTo>
                    <a:pt x="744538" y="111654"/>
                    <a:pt x="738188" y="111125"/>
                    <a:pt x="742950" y="109008"/>
                  </a:cubicBezTo>
                  <a:cubicBezTo>
                    <a:pt x="747712" y="106891"/>
                    <a:pt x="763059" y="100541"/>
                    <a:pt x="768350" y="99483"/>
                  </a:cubicBezTo>
                  <a:cubicBezTo>
                    <a:pt x="773641" y="98425"/>
                    <a:pt x="770996" y="102129"/>
                    <a:pt x="774700" y="102658"/>
                  </a:cubicBezTo>
                  <a:cubicBezTo>
                    <a:pt x="778404" y="103187"/>
                    <a:pt x="785284" y="103716"/>
                    <a:pt x="790575" y="102658"/>
                  </a:cubicBezTo>
                  <a:cubicBezTo>
                    <a:pt x="795866" y="101600"/>
                    <a:pt x="798513" y="97366"/>
                    <a:pt x="806450" y="96308"/>
                  </a:cubicBezTo>
                  <a:cubicBezTo>
                    <a:pt x="814387" y="95250"/>
                    <a:pt x="828146" y="95779"/>
                    <a:pt x="838200" y="96308"/>
                  </a:cubicBezTo>
                  <a:cubicBezTo>
                    <a:pt x="848254" y="96837"/>
                    <a:pt x="854075" y="101600"/>
                    <a:pt x="866775" y="99483"/>
                  </a:cubicBezTo>
                  <a:cubicBezTo>
                    <a:pt x="879475" y="97366"/>
                    <a:pt x="904875" y="86254"/>
                    <a:pt x="914400" y="83608"/>
                  </a:cubicBezTo>
                  <a:cubicBezTo>
                    <a:pt x="923925" y="80962"/>
                    <a:pt x="923925" y="83608"/>
                    <a:pt x="923925" y="83608"/>
                  </a:cubicBezTo>
                  <a:cubicBezTo>
                    <a:pt x="927100" y="83608"/>
                    <a:pt x="924983" y="83079"/>
                    <a:pt x="933450" y="83608"/>
                  </a:cubicBezTo>
                  <a:cubicBezTo>
                    <a:pt x="941917" y="84137"/>
                    <a:pt x="965729" y="88900"/>
                    <a:pt x="974725" y="86783"/>
                  </a:cubicBezTo>
                  <a:cubicBezTo>
                    <a:pt x="983721" y="84666"/>
                    <a:pt x="982133" y="73554"/>
                    <a:pt x="987425" y="70908"/>
                  </a:cubicBezTo>
                  <a:cubicBezTo>
                    <a:pt x="992717" y="68262"/>
                    <a:pt x="1006475" y="70908"/>
                    <a:pt x="1006475" y="70908"/>
                  </a:cubicBezTo>
                  <a:cubicBezTo>
                    <a:pt x="1012296" y="70908"/>
                    <a:pt x="1011238" y="71437"/>
                    <a:pt x="1022350" y="70908"/>
                  </a:cubicBezTo>
                  <a:cubicBezTo>
                    <a:pt x="1033462" y="70379"/>
                    <a:pt x="1064154" y="68791"/>
                    <a:pt x="1073150" y="67733"/>
                  </a:cubicBezTo>
                  <a:cubicBezTo>
                    <a:pt x="1082146" y="66675"/>
                    <a:pt x="1071563" y="64558"/>
                    <a:pt x="1076325" y="64558"/>
                  </a:cubicBezTo>
                  <a:cubicBezTo>
                    <a:pt x="1081087" y="64558"/>
                    <a:pt x="1096963" y="67204"/>
                    <a:pt x="1101725" y="67733"/>
                  </a:cubicBezTo>
                  <a:cubicBezTo>
                    <a:pt x="1106488" y="68262"/>
                    <a:pt x="1101196" y="68791"/>
                    <a:pt x="1104900" y="67733"/>
                  </a:cubicBezTo>
                  <a:cubicBezTo>
                    <a:pt x="1108604" y="66675"/>
                    <a:pt x="1119717" y="64558"/>
                    <a:pt x="1123950" y="61383"/>
                  </a:cubicBezTo>
                  <a:cubicBezTo>
                    <a:pt x="1128183" y="58208"/>
                    <a:pt x="1122892" y="51329"/>
                    <a:pt x="1130300" y="48683"/>
                  </a:cubicBezTo>
                  <a:cubicBezTo>
                    <a:pt x="1137708" y="46037"/>
                    <a:pt x="1159933" y="46037"/>
                    <a:pt x="1168400" y="45508"/>
                  </a:cubicBezTo>
                  <a:cubicBezTo>
                    <a:pt x="1176867" y="44979"/>
                    <a:pt x="1176338" y="46037"/>
                    <a:pt x="1181100" y="45508"/>
                  </a:cubicBezTo>
                  <a:cubicBezTo>
                    <a:pt x="1185863" y="44979"/>
                    <a:pt x="1192213" y="42862"/>
                    <a:pt x="1196975" y="42333"/>
                  </a:cubicBezTo>
                  <a:cubicBezTo>
                    <a:pt x="1201738" y="41804"/>
                    <a:pt x="1209675" y="42333"/>
                    <a:pt x="1209675" y="42333"/>
                  </a:cubicBezTo>
                  <a:cubicBezTo>
                    <a:pt x="1216025" y="42333"/>
                    <a:pt x="1229254" y="42862"/>
                    <a:pt x="1235075" y="42333"/>
                  </a:cubicBezTo>
                  <a:cubicBezTo>
                    <a:pt x="1240896" y="41804"/>
                    <a:pt x="1240367" y="41804"/>
                    <a:pt x="1244600" y="39158"/>
                  </a:cubicBezTo>
                  <a:cubicBezTo>
                    <a:pt x="1248833" y="36512"/>
                    <a:pt x="1254125" y="28575"/>
                    <a:pt x="1260475" y="26458"/>
                  </a:cubicBezTo>
                  <a:cubicBezTo>
                    <a:pt x="1266825" y="24341"/>
                    <a:pt x="1282700" y="26458"/>
                    <a:pt x="1282700" y="26458"/>
                  </a:cubicBezTo>
                  <a:cubicBezTo>
                    <a:pt x="1287992" y="26458"/>
                    <a:pt x="1286933" y="25929"/>
                    <a:pt x="1292225" y="26458"/>
                  </a:cubicBezTo>
                  <a:cubicBezTo>
                    <a:pt x="1297517" y="26987"/>
                    <a:pt x="1306513" y="29104"/>
                    <a:pt x="1314450" y="29633"/>
                  </a:cubicBezTo>
                  <a:cubicBezTo>
                    <a:pt x="1322388" y="30162"/>
                    <a:pt x="1332442" y="30162"/>
                    <a:pt x="1339850" y="29633"/>
                  </a:cubicBezTo>
                  <a:cubicBezTo>
                    <a:pt x="1347258" y="29104"/>
                    <a:pt x="1353608" y="28045"/>
                    <a:pt x="1358900" y="26458"/>
                  </a:cubicBezTo>
                  <a:cubicBezTo>
                    <a:pt x="1364192" y="24871"/>
                    <a:pt x="1366838" y="22754"/>
                    <a:pt x="1371600" y="20108"/>
                  </a:cubicBezTo>
                  <a:cubicBezTo>
                    <a:pt x="1376362" y="17462"/>
                    <a:pt x="1384300" y="12170"/>
                    <a:pt x="1387475" y="10583"/>
                  </a:cubicBezTo>
                  <a:cubicBezTo>
                    <a:pt x="1390650" y="8996"/>
                    <a:pt x="1388533" y="11112"/>
                    <a:pt x="1390650" y="10583"/>
                  </a:cubicBezTo>
                  <a:cubicBezTo>
                    <a:pt x="1392767" y="10054"/>
                    <a:pt x="1397529" y="8996"/>
                    <a:pt x="1400175" y="7408"/>
                  </a:cubicBezTo>
                  <a:cubicBezTo>
                    <a:pt x="1402821" y="5821"/>
                    <a:pt x="1401234" y="2116"/>
                    <a:pt x="1406525" y="1058"/>
                  </a:cubicBezTo>
                  <a:cubicBezTo>
                    <a:pt x="1411816" y="0"/>
                    <a:pt x="1426104" y="529"/>
                    <a:pt x="1431925" y="1058"/>
                  </a:cubicBezTo>
                  <a:cubicBezTo>
                    <a:pt x="1437746" y="1587"/>
                    <a:pt x="1437217" y="3704"/>
                    <a:pt x="1441450" y="4233"/>
                  </a:cubicBezTo>
                  <a:cubicBezTo>
                    <a:pt x="1445683" y="4762"/>
                    <a:pt x="1457325" y="4233"/>
                    <a:pt x="1457325" y="4233"/>
                  </a:cubicBez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sp>
          <p:nvSpPr>
            <p:cNvPr id="26" name="Freeform 25"/>
            <p:cNvSpPr>
              <a:spLocks/>
            </p:cNvSpPr>
            <p:nvPr/>
          </p:nvSpPr>
          <p:spPr bwMode="auto">
            <a:xfrm>
              <a:off x="7283450" y="2789238"/>
              <a:ext cx="701675" cy="103305"/>
            </a:xfrm>
            <a:custGeom>
              <a:avLst/>
              <a:gdLst>
                <a:gd name="T0" fmla="*/ 0 w 701675"/>
                <a:gd name="T1" fmla="*/ 103187 h 103187"/>
                <a:gd name="T2" fmla="*/ 120650 w 701675"/>
                <a:gd name="T3" fmla="*/ 93662 h 103187"/>
                <a:gd name="T4" fmla="*/ 155575 w 701675"/>
                <a:gd name="T5" fmla="*/ 84137 h 103187"/>
                <a:gd name="T6" fmla="*/ 155575 w 701675"/>
                <a:gd name="T7" fmla="*/ 74612 h 103187"/>
                <a:gd name="T8" fmla="*/ 193675 w 701675"/>
                <a:gd name="T9" fmla="*/ 77787 h 103187"/>
                <a:gd name="T10" fmla="*/ 193675 w 701675"/>
                <a:gd name="T11" fmla="*/ 68262 h 103187"/>
                <a:gd name="T12" fmla="*/ 288925 w 701675"/>
                <a:gd name="T13" fmla="*/ 68262 h 103187"/>
                <a:gd name="T14" fmla="*/ 292100 w 701675"/>
                <a:gd name="T15" fmla="*/ 58737 h 103187"/>
                <a:gd name="T16" fmla="*/ 298450 w 701675"/>
                <a:gd name="T17" fmla="*/ 58737 h 103187"/>
                <a:gd name="T18" fmla="*/ 317500 w 701675"/>
                <a:gd name="T19" fmla="*/ 58737 h 103187"/>
                <a:gd name="T20" fmla="*/ 323850 w 701675"/>
                <a:gd name="T21" fmla="*/ 49212 h 103187"/>
                <a:gd name="T22" fmla="*/ 336550 w 701675"/>
                <a:gd name="T23" fmla="*/ 46037 h 103187"/>
                <a:gd name="T24" fmla="*/ 365125 w 701675"/>
                <a:gd name="T25" fmla="*/ 42862 h 103187"/>
                <a:gd name="T26" fmla="*/ 371475 w 701675"/>
                <a:gd name="T27" fmla="*/ 33337 h 103187"/>
                <a:gd name="T28" fmla="*/ 371475 w 701675"/>
                <a:gd name="T29" fmla="*/ 36512 h 103187"/>
                <a:gd name="T30" fmla="*/ 396875 w 701675"/>
                <a:gd name="T31" fmla="*/ 33337 h 103187"/>
                <a:gd name="T32" fmla="*/ 406400 w 701675"/>
                <a:gd name="T33" fmla="*/ 20637 h 103187"/>
                <a:gd name="T34" fmla="*/ 476250 w 701675"/>
                <a:gd name="T35" fmla="*/ 23812 h 103187"/>
                <a:gd name="T36" fmla="*/ 476250 w 701675"/>
                <a:gd name="T37" fmla="*/ 11112 h 103187"/>
                <a:gd name="T38" fmla="*/ 590550 w 701675"/>
                <a:gd name="T39" fmla="*/ 17462 h 103187"/>
                <a:gd name="T40" fmla="*/ 593725 w 701675"/>
                <a:gd name="T41" fmla="*/ 1587 h 103187"/>
                <a:gd name="T42" fmla="*/ 701675 w 701675"/>
                <a:gd name="T43" fmla="*/ 7937 h 103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1675" h="103187">
                  <a:moveTo>
                    <a:pt x="0" y="103187"/>
                  </a:moveTo>
                  <a:cubicBezTo>
                    <a:pt x="47360" y="100012"/>
                    <a:pt x="94721" y="96837"/>
                    <a:pt x="120650" y="93662"/>
                  </a:cubicBezTo>
                  <a:cubicBezTo>
                    <a:pt x="146579" y="90487"/>
                    <a:pt x="149754" y="87312"/>
                    <a:pt x="155575" y="84137"/>
                  </a:cubicBezTo>
                  <a:cubicBezTo>
                    <a:pt x="161396" y="80962"/>
                    <a:pt x="149225" y="75670"/>
                    <a:pt x="155575" y="74612"/>
                  </a:cubicBezTo>
                  <a:cubicBezTo>
                    <a:pt x="161925" y="73554"/>
                    <a:pt x="187325" y="78845"/>
                    <a:pt x="193675" y="77787"/>
                  </a:cubicBezTo>
                  <a:cubicBezTo>
                    <a:pt x="200025" y="76729"/>
                    <a:pt x="177800" y="69850"/>
                    <a:pt x="193675" y="68262"/>
                  </a:cubicBezTo>
                  <a:cubicBezTo>
                    <a:pt x="209550" y="66675"/>
                    <a:pt x="272521" y="69849"/>
                    <a:pt x="288925" y="68262"/>
                  </a:cubicBezTo>
                  <a:cubicBezTo>
                    <a:pt x="305329" y="66675"/>
                    <a:pt x="290513" y="60324"/>
                    <a:pt x="292100" y="58737"/>
                  </a:cubicBezTo>
                  <a:cubicBezTo>
                    <a:pt x="293687" y="57150"/>
                    <a:pt x="298450" y="58737"/>
                    <a:pt x="298450" y="58737"/>
                  </a:cubicBezTo>
                  <a:cubicBezTo>
                    <a:pt x="302683" y="58737"/>
                    <a:pt x="313267" y="60324"/>
                    <a:pt x="317500" y="58737"/>
                  </a:cubicBezTo>
                  <a:cubicBezTo>
                    <a:pt x="321733" y="57150"/>
                    <a:pt x="320675" y="51329"/>
                    <a:pt x="323850" y="49212"/>
                  </a:cubicBezTo>
                  <a:cubicBezTo>
                    <a:pt x="327025" y="47095"/>
                    <a:pt x="329671" y="47095"/>
                    <a:pt x="336550" y="46037"/>
                  </a:cubicBezTo>
                  <a:cubicBezTo>
                    <a:pt x="343429" y="44979"/>
                    <a:pt x="359304" y="44979"/>
                    <a:pt x="365125" y="42862"/>
                  </a:cubicBezTo>
                  <a:cubicBezTo>
                    <a:pt x="370946" y="40745"/>
                    <a:pt x="370417" y="34395"/>
                    <a:pt x="371475" y="33337"/>
                  </a:cubicBezTo>
                  <a:cubicBezTo>
                    <a:pt x="372533" y="32279"/>
                    <a:pt x="367242" y="36512"/>
                    <a:pt x="371475" y="36512"/>
                  </a:cubicBezTo>
                  <a:cubicBezTo>
                    <a:pt x="375708" y="36512"/>
                    <a:pt x="391054" y="35983"/>
                    <a:pt x="396875" y="33337"/>
                  </a:cubicBezTo>
                  <a:cubicBezTo>
                    <a:pt x="402696" y="30691"/>
                    <a:pt x="393171" y="22224"/>
                    <a:pt x="406400" y="20637"/>
                  </a:cubicBezTo>
                  <a:cubicBezTo>
                    <a:pt x="419629" y="19050"/>
                    <a:pt x="464608" y="25399"/>
                    <a:pt x="476250" y="23812"/>
                  </a:cubicBezTo>
                  <a:cubicBezTo>
                    <a:pt x="487892" y="22225"/>
                    <a:pt x="457200" y="12170"/>
                    <a:pt x="476250" y="11112"/>
                  </a:cubicBezTo>
                  <a:cubicBezTo>
                    <a:pt x="495300" y="10054"/>
                    <a:pt x="570971" y="19049"/>
                    <a:pt x="590550" y="17462"/>
                  </a:cubicBezTo>
                  <a:cubicBezTo>
                    <a:pt x="610129" y="15875"/>
                    <a:pt x="575204" y="3174"/>
                    <a:pt x="593725" y="1587"/>
                  </a:cubicBezTo>
                  <a:cubicBezTo>
                    <a:pt x="612246" y="0"/>
                    <a:pt x="701675" y="7937"/>
                    <a:pt x="701675" y="7937"/>
                  </a:cubicBez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grpSp>
      <p:cxnSp>
        <p:nvCxnSpPr>
          <p:cNvPr id="8" name="Straight Connector 7"/>
          <p:cNvCxnSpPr>
            <a:cxnSpLocks noChangeShapeType="1"/>
          </p:cNvCxnSpPr>
          <p:nvPr/>
        </p:nvCxnSpPr>
        <p:spPr bwMode="auto">
          <a:xfrm>
            <a:off x="1773238" y="5437188"/>
            <a:ext cx="6330950" cy="6350"/>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9" name="Straight Connector 8"/>
          <p:cNvCxnSpPr>
            <a:cxnSpLocks noChangeShapeType="1"/>
          </p:cNvCxnSpPr>
          <p:nvPr/>
        </p:nvCxnSpPr>
        <p:spPr bwMode="auto">
          <a:xfrm>
            <a:off x="1716088" y="3898900"/>
            <a:ext cx="120650" cy="3175"/>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0" name="Straight Connector 9"/>
          <p:cNvCxnSpPr>
            <a:cxnSpLocks noChangeShapeType="1"/>
          </p:cNvCxnSpPr>
          <p:nvPr/>
        </p:nvCxnSpPr>
        <p:spPr bwMode="auto">
          <a:xfrm>
            <a:off x="1716088" y="4678363"/>
            <a:ext cx="120650" cy="3175"/>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1" name="Straight Connector 10"/>
          <p:cNvCxnSpPr>
            <a:cxnSpLocks noChangeShapeType="1"/>
          </p:cNvCxnSpPr>
          <p:nvPr/>
        </p:nvCxnSpPr>
        <p:spPr bwMode="auto">
          <a:xfrm>
            <a:off x="1716088" y="3097213"/>
            <a:ext cx="120650" cy="3175"/>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2" name="Straight Connector 11"/>
          <p:cNvCxnSpPr>
            <a:cxnSpLocks noChangeShapeType="1"/>
          </p:cNvCxnSpPr>
          <p:nvPr/>
        </p:nvCxnSpPr>
        <p:spPr bwMode="auto">
          <a:xfrm>
            <a:off x="1716088" y="2297113"/>
            <a:ext cx="120650" cy="3175"/>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3" name="Straight Connector 12"/>
          <p:cNvCxnSpPr>
            <a:cxnSpLocks noChangeShapeType="1"/>
          </p:cNvCxnSpPr>
          <p:nvPr/>
        </p:nvCxnSpPr>
        <p:spPr bwMode="auto">
          <a:xfrm>
            <a:off x="1716088" y="1495425"/>
            <a:ext cx="120650" cy="3175"/>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4" name="Straight Connector 13"/>
          <p:cNvCxnSpPr>
            <a:cxnSpLocks noChangeShapeType="1"/>
          </p:cNvCxnSpPr>
          <p:nvPr/>
        </p:nvCxnSpPr>
        <p:spPr bwMode="auto">
          <a:xfrm rot="5400000">
            <a:off x="2613025" y="5426075"/>
            <a:ext cx="122238"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rot="5400000">
            <a:off x="3516313" y="5426075"/>
            <a:ext cx="122238" cy="1587"/>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7" name="Straight Connector 16"/>
          <p:cNvCxnSpPr>
            <a:cxnSpLocks noChangeShapeType="1"/>
          </p:cNvCxnSpPr>
          <p:nvPr/>
        </p:nvCxnSpPr>
        <p:spPr bwMode="auto">
          <a:xfrm rot="5400000">
            <a:off x="5330825" y="5426075"/>
            <a:ext cx="122238"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8" name="Straight Connector 17"/>
          <p:cNvCxnSpPr>
            <a:cxnSpLocks noChangeShapeType="1"/>
          </p:cNvCxnSpPr>
          <p:nvPr/>
        </p:nvCxnSpPr>
        <p:spPr bwMode="auto">
          <a:xfrm rot="5400000">
            <a:off x="6235700" y="5426075"/>
            <a:ext cx="122238"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9" name="Straight Connector 18"/>
          <p:cNvCxnSpPr>
            <a:cxnSpLocks noChangeShapeType="1"/>
          </p:cNvCxnSpPr>
          <p:nvPr/>
        </p:nvCxnSpPr>
        <p:spPr bwMode="auto">
          <a:xfrm rot="5400000">
            <a:off x="7142163" y="5426075"/>
            <a:ext cx="122238" cy="1587"/>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20" name="Straight Connector 19"/>
          <p:cNvCxnSpPr>
            <a:cxnSpLocks noChangeShapeType="1"/>
          </p:cNvCxnSpPr>
          <p:nvPr/>
        </p:nvCxnSpPr>
        <p:spPr bwMode="auto">
          <a:xfrm rot="5400000">
            <a:off x="8047038" y="5426075"/>
            <a:ext cx="122238" cy="1587"/>
          </a:xfrm>
          <a:prstGeom prst="line">
            <a:avLst/>
          </a:prstGeom>
          <a:noFill/>
          <a:ln w="25400">
            <a:solidFill>
              <a:srgbClr val="000000"/>
            </a:solidFill>
            <a:round/>
            <a:headEnd/>
            <a:tailEnd/>
          </a:ln>
          <a:effectLst>
            <a:outerShdw dist="20000" dir="5400000" rotWithShape="0">
              <a:srgbClr val="808080">
                <a:alpha val="37999"/>
              </a:srgbClr>
            </a:outerShdw>
          </a:effectLst>
        </p:spPr>
      </p:cxnSp>
      <p:sp>
        <p:nvSpPr>
          <p:cNvPr id="32782" name="TextBox 53"/>
          <p:cNvSpPr txBox="1">
            <a:spLocks noChangeArrowheads="1"/>
          </p:cNvSpPr>
          <p:nvPr/>
        </p:nvSpPr>
        <p:spPr bwMode="auto">
          <a:xfrm>
            <a:off x="1412875" y="5246688"/>
            <a:ext cx="327025"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0</a:t>
            </a:r>
          </a:p>
        </p:txBody>
      </p:sp>
      <p:sp>
        <p:nvSpPr>
          <p:cNvPr id="32783" name="TextBox 54"/>
          <p:cNvSpPr txBox="1">
            <a:spLocks noChangeArrowheads="1"/>
          </p:cNvSpPr>
          <p:nvPr/>
        </p:nvSpPr>
        <p:spPr bwMode="auto">
          <a:xfrm>
            <a:off x="1270000" y="3717925"/>
            <a:ext cx="469900"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16</a:t>
            </a:r>
          </a:p>
        </p:txBody>
      </p:sp>
      <p:sp>
        <p:nvSpPr>
          <p:cNvPr id="32784" name="TextBox 55"/>
          <p:cNvSpPr txBox="1">
            <a:spLocks noChangeArrowheads="1"/>
          </p:cNvSpPr>
          <p:nvPr/>
        </p:nvSpPr>
        <p:spPr bwMode="auto">
          <a:xfrm>
            <a:off x="1270000" y="2130425"/>
            <a:ext cx="469900"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32</a:t>
            </a:r>
          </a:p>
        </p:txBody>
      </p:sp>
      <p:sp>
        <p:nvSpPr>
          <p:cNvPr id="32785" name="TextBox 56"/>
          <p:cNvSpPr txBox="1">
            <a:spLocks noChangeArrowheads="1"/>
          </p:cNvSpPr>
          <p:nvPr/>
        </p:nvSpPr>
        <p:spPr bwMode="auto">
          <a:xfrm>
            <a:off x="1270000" y="1317625"/>
            <a:ext cx="469900"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40</a:t>
            </a:r>
          </a:p>
        </p:txBody>
      </p:sp>
      <p:sp>
        <p:nvSpPr>
          <p:cNvPr id="32786" name="TextBox 57"/>
          <p:cNvSpPr txBox="1">
            <a:spLocks noChangeArrowheads="1"/>
          </p:cNvSpPr>
          <p:nvPr/>
        </p:nvSpPr>
        <p:spPr bwMode="auto">
          <a:xfrm>
            <a:off x="1270000" y="2916238"/>
            <a:ext cx="469900"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24</a:t>
            </a:r>
          </a:p>
        </p:txBody>
      </p:sp>
      <p:sp>
        <p:nvSpPr>
          <p:cNvPr id="32787" name="TextBox 58"/>
          <p:cNvSpPr txBox="1">
            <a:spLocks noChangeArrowheads="1"/>
          </p:cNvSpPr>
          <p:nvPr/>
        </p:nvSpPr>
        <p:spPr bwMode="auto">
          <a:xfrm>
            <a:off x="1412875" y="4500563"/>
            <a:ext cx="327025"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8</a:t>
            </a:r>
          </a:p>
        </p:txBody>
      </p:sp>
      <p:cxnSp>
        <p:nvCxnSpPr>
          <p:cNvPr id="107" name="Straight Connector 106"/>
          <p:cNvCxnSpPr>
            <a:cxnSpLocks noChangeShapeType="1"/>
          </p:cNvCxnSpPr>
          <p:nvPr/>
        </p:nvCxnSpPr>
        <p:spPr bwMode="auto">
          <a:xfrm rot="5400000">
            <a:off x="4405313" y="5432425"/>
            <a:ext cx="122238" cy="1587"/>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7" name="Straight Connector 6"/>
          <p:cNvCxnSpPr>
            <a:cxnSpLocks noChangeShapeType="1"/>
          </p:cNvCxnSpPr>
          <p:nvPr/>
        </p:nvCxnSpPr>
        <p:spPr bwMode="auto">
          <a:xfrm rot="5400000">
            <a:off x="-207962" y="3482975"/>
            <a:ext cx="3967162" cy="1588"/>
          </a:xfrm>
          <a:prstGeom prst="line">
            <a:avLst/>
          </a:prstGeom>
          <a:noFill/>
          <a:ln w="38100">
            <a:solidFill>
              <a:srgbClr val="000000"/>
            </a:solidFill>
            <a:round/>
            <a:headEnd/>
            <a:tailEnd/>
          </a:ln>
          <a:effectLst>
            <a:outerShdw dist="20000" dir="5400000" rotWithShape="0">
              <a:srgbClr val="808080">
                <a:alpha val="37999"/>
              </a:srgbClr>
            </a:outerShdw>
          </a:effectLst>
        </p:spPr>
      </p:cxnSp>
      <p:sp>
        <p:nvSpPr>
          <p:cNvPr id="32790" name="TextBox 46"/>
          <p:cNvSpPr txBox="1">
            <a:spLocks noChangeArrowheads="1"/>
          </p:cNvSpPr>
          <p:nvPr/>
        </p:nvSpPr>
        <p:spPr bwMode="auto">
          <a:xfrm>
            <a:off x="4075113" y="1757363"/>
            <a:ext cx="1701800" cy="893762"/>
          </a:xfrm>
          <a:prstGeom prst="rect">
            <a:avLst/>
          </a:prstGeom>
          <a:noFill/>
          <a:ln w="9525">
            <a:noFill/>
            <a:miter lim="800000"/>
            <a:headEnd/>
            <a:tailEnd/>
          </a:ln>
        </p:spPr>
        <p:txBody>
          <a:bodyPr wrap="none">
            <a:spAutoFit/>
          </a:bodyPr>
          <a:lstStyle/>
          <a:p>
            <a:pPr algn="ctr"/>
            <a:r>
              <a:rPr lang="en-US" sz="2800" b="1">
                <a:solidFill>
                  <a:srgbClr val="000000"/>
                </a:solidFill>
                <a:latin typeface="Arial" charset="0"/>
                <a:cs typeface="Arial" charset="0"/>
              </a:rPr>
              <a:t>Enalapril</a:t>
            </a:r>
          </a:p>
          <a:p>
            <a:pPr algn="ctr"/>
            <a:r>
              <a:rPr lang="en-US" sz="2400">
                <a:solidFill>
                  <a:srgbClr val="000000"/>
                </a:solidFill>
                <a:latin typeface="Arial" charset="0"/>
                <a:cs typeface="Arial" charset="0"/>
              </a:rPr>
              <a:t>(n=4212)</a:t>
            </a:r>
          </a:p>
        </p:txBody>
      </p:sp>
      <p:sp>
        <p:nvSpPr>
          <p:cNvPr id="32791" name="TextBox 49"/>
          <p:cNvSpPr txBox="1">
            <a:spLocks noChangeArrowheads="1"/>
          </p:cNvSpPr>
          <p:nvPr/>
        </p:nvSpPr>
        <p:spPr bwMode="auto">
          <a:xfrm>
            <a:off x="3268663" y="5461000"/>
            <a:ext cx="612775" cy="400050"/>
          </a:xfrm>
          <a:prstGeom prst="rect">
            <a:avLst/>
          </a:prstGeom>
          <a:noFill/>
          <a:ln w="9525">
            <a:noFill/>
            <a:miter lim="800000"/>
            <a:headEnd/>
            <a:tailEnd/>
          </a:ln>
        </p:spPr>
        <p:txBody>
          <a:bodyPr wrap="none">
            <a:spAutoFit/>
          </a:bodyPr>
          <a:lstStyle/>
          <a:p>
            <a:pPr algn="ctr"/>
            <a:r>
              <a:rPr lang="en-US" sz="2000">
                <a:solidFill>
                  <a:srgbClr val="000000"/>
                </a:solidFill>
                <a:latin typeface="Arial" charset="0"/>
                <a:cs typeface="Arial" charset="0"/>
              </a:rPr>
              <a:t>360</a:t>
            </a:r>
          </a:p>
        </p:txBody>
      </p:sp>
      <p:sp>
        <p:nvSpPr>
          <p:cNvPr id="32792" name="TextBox 50"/>
          <p:cNvSpPr txBox="1">
            <a:spLocks noChangeArrowheads="1"/>
          </p:cNvSpPr>
          <p:nvPr/>
        </p:nvSpPr>
        <p:spPr bwMode="auto">
          <a:xfrm>
            <a:off x="5084763" y="5461000"/>
            <a:ext cx="612775" cy="400050"/>
          </a:xfrm>
          <a:prstGeom prst="rect">
            <a:avLst/>
          </a:prstGeom>
          <a:noFill/>
          <a:ln w="9525">
            <a:noFill/>
            <a:miter lim="800000"/>
            <a:headEnd/>
            <a:tailEnd/>
          </a:ln>
        </p:spPr>
        <p:txBody>
          <a:bodyPr wrap="none">
            <a:spAutoFit/>
          </a:bodyPr>
          <a:lstStyle/>
          <a:p>
            <a:pPr algn="ctr"/>
            <a:r>
              <a:rPr lang="en-US" sz="2000">
                <a:solidFill>
                  <a:srgbClr val="000000"/>
                </a:solidFill>
                <a:latin typeface="Arial" charset="0"/>
                <a:cs typeface="Arial" charset="0"/>
              </a:rPr>
              <a:t>720</a:t>
            </a:r>
          </a:p>
        </p:txBody>
      </p:sp>
      <p:sp>
        <p:nvSpPr>
          <p:cNvPr id="32793" name="TextBox 51"/>
          <p:cNvSpPr txBox="1">
            <a:spLocks noChangeArrowheads="1"/>
          </p:cNvSpPr>
          <p:nvPr/>
        </p:nvSpPr>
        <p:spPr bwMode="auto">
          <a:xfrm>
            <a:off x="6831013" y="5461000"/>
            <a:ext cx="755650" cy="400050"/>
          </a:xfrm>
          <a:prstGeom prst="rect">
            <a:avLst/>
          </a:prstGeom>
          <a:noFill/>
          <a:ln w="9525">
            <a:noFill/>
            <a:miter lim="800000"/>
            <a:headEnd/>
            <a:tailEnd/>
          </a:ln>
        </p:spPr>
        <p:txBody>
          <a:bodyPr wrap="none">
            <a:spAutoFit/>
          </a:bodyPr>
          <a:lstStyle/>
          <a:p>
            <a:pPr algn="ctr"/>
            <a:r>
              <a:rPr lang="en-US" sz="2000">
                <a:solidFill>
                  <a:srgbClr val="000000"/>
                </a:solidFill>
                <a:latin typeface="Arial" charset="0"/>
                <a:cs typeface="Arial" charset="0"/>
              </a:rPr>
              <a:t>1080</a:t>
            </a:r>
          </a:p>
        </p:txBody>
      </p:sp>
      <p:sp>
        <p:nvSpPr>
          <p:cNvPr id="32794" name="TextBox 52"/>
          <p:cNvSpPr txBox="1">
            <a:spLocks noChangeArrowheads="1"/>
          </p:cNvSpPr>
          <p:nvPr/>
        </p:nvSpPr>
        <p:spPr bwMode="auto">
          <a:xfrm>
            <a:off x="1673225" y="5461000"/>
            <a:ext cx="327025" cy="400050"/>
          </a:xfrm>
          <a:prstGeom prst="rect">
            <a:avLst/>
          </a:prstGeom>
          <a:noFill/>
          <a:ln w="9525">
            <a:noFill/>
            <a:miter lim="800000"/>
            <a:headEnd/>
            <a:tailEnd/>
          </a:ln>
        </p:spPr>
        <p:txBody>
          <a:bodyPr wrap="none">
            <a:spAutoFit/>
          </a:bodyPr>
          <a:lstStyle/>
          <a:p>
            <a:pPr algn="ctr"/>
            <a:r>
              <a:rPr lang="en-US" sz="2000">
                <a:solidFill>
                  <a:srgbClr val="000000"/>
                </a:solidFill>
                <a:latin typeface="Arial" charset="0"/>
                <a:cs typeface="Arial" charset="0"/>
              </a:rPr>
              <a:t>0</a:t>
            </a:r>
          </a:p>
        </p:txBody>
      </p:sp>
      <p:sp>
        <p:nvSpPr>
          <p:cNvPr id="32795" name="TextBox 59"/>
          <p:cNvSpPr txBox="1">
            <a:spLocks noChangeArrowheads="1"/>
          </p:cNvSpPr>
          <p:nvPr/>
        </p:nvSpPr>
        <p:spPr bwMode="auto">
          <a:xfrm>
            <a:off x="2368550" y="5461000"/>
            <a:ext cx="611188" cy="400050"/>
          </a:xfrm>
          <a:prstGeom prst="rect">
            <a:avLst/>
          </a:prstGeom>
          <a:noFill/>
          <a:ln w="9525">
            <a:noFill/>
            <a:miter lim="800000"/>
            <a:headEnd/>
            <a:tailEnd/>
          </a:ln>
        </p:spPr>
        <p:txBody>
          <a:bodyPr wrap="none">
            <a:spAutoFit/>
          </a:bodyPr>
          <a:lstStyle/>
          <a:p>
            <a:pPr algn="ctr"/>
            <a:r>
              <a:rPr lang="en-US" sz="2000">
                <a:solidFill>
                  <a:srgbClr val="000000"/>
                </a:solidFill>
                <a:latin typeface="Arial" charset="0"/>
                <a:cs typeface="Arial" charset="0"/>
              </a:rPr>
              <a:t>180</a:t>
            </a:r>
          </a:p>
        </p:txBody>
      </p:sp>
      <p:sp>
        <p:nvSpPr>
          <p:cNvPr id="32796" name="TextBox 61"/>
          <p:cNvSpPr txBox="1">
            <a:spLocks noChangeArrowheads="1"/>
          </p:cNvSpPr>
          <p:nvPr/>
        </p:nvSpPr>
        <p:spPr bwMode="auto">
          <a:xfrm>
            <a:off x="4168775" y="5461000"/>
            <a:ext cx="612775" cy="400050"/>
          </a:xfrm>
          <a:prstGeom prst="rect">
            <a:avLst/>
          </a:prstGeom>
          <a:noFill/>
          <a:ln w="9525">
            <a:noFill/>
            <a:miter lim="800000"/>
            <a:headEnd/>
            <a:tailEnd/>
          </a:ln>
        </p:spPr>
        <p:txBody>
          <a:bodyPr wrap="none">
            <a:spAutoFit/>
          </a:bodyPr>
          <a:lstStyle/>
          <a:p>
            <a:pPr algn="ctr"/>
            <a:r>
              <a:rPr lang="en-US" sz="2000">
                <a:solidFill>
                  <a:srgbClr val="000000"/>
                </a:solidFill>
                <a:latin typeface="Arial" charset="0"/>
                <a:cs typeface="Arial" charset="0"/>
              </a:rPr>
              <a:t>540</a:t>
            </a:r>
          </a:p>
        </p:txBody>
      </p:sp>
      <p:sp>
        <p:nvSpPr>
          <p:cNvPr id="32797" name="TextBox 62"/>
          <p:cNvSpPr txBox="1">
            <a:spLocks noChangeArrowheads="1"/>
          </p:cNvSpPr>
          <p:nvPr/>
        </p:nvSpPr>
        <p:spPr bwMode="auto">
          <a:xfrm>
            <a:off x="5994400" y="5461000"/>
            <a:ext cx="612775" cy="400050"/>
          </a:xfrm>
          <a:prstGeom prst="rect">
            <a:avLst/>
          </a:prstGeom>
          <a:noFill/>
          <a:ln w="9525">
            <a:noFill/>
            <a:miter lim="800000"/>
            <a:headEnd/>
            <a:tailEnd/>
          </a:ln>
        </p:spPr>
        <p:txBody>
          <a:bodyPr wrap="none">
            <a:spAutoFit/>
          </a:bodyPr>
          <a:lstStyle/>
          <a:p>
            <a:pPr algn="ctr"/>
            <a:r>
              <a:rPr lang="en-US" sz="2000">
                <a:solidFill>
                  <a:srgbClr val="000000"/>
                </a:solidFill>
                <a:latin typeface="Arial" charset="0"/>
                <a:cs typeface="Arial" charset="0"/>
              </a:rPr>
              <a:t>900</a:t>
            </a:r>
          </a:p>
        </p:txBody>
      </p:sp>
      <p:sp>
        <p:nvSpPr>
          <p:cNvPr id="32798" name="TextBox 63"/>
          <p:cNvSpPr txBox="1">
            <a:spLocks noChangeArrowheads="1"/>
          </p:cNvSpPr>
          <p:nvPr/>
        </p:nvSpPr>
        <p:spPr bwMode="auto">
          <a:xfrm>
            <a:off x="7726363" y="5461000"/>
            <a:ext cx="755650" cy="400050"/>
          </a:xfrm>
          <a:prstGeom prst="rect">
            <a:avLst/>
          </a:prstGeom>
          <a:noFill/>
          <a:ln w="9525">
            <a:noFill/>
            <a:miter lim="800000"/>
            <a:headEnd/>
            <a:tailEnd/>
          </a:ln>
        </p:spPr>
        <p:txBody>
          <a:bodyPr wrap="none">
            <a:spAutoFit/>
          </a:bodyPr>
          <a:lstStyle/>
          <a:p>
            <a:pPr algn="ctr"/>
            <a:r>
              <a:rPr lang="en-US" sz="2000">
                <a:solidFill>
                  <a:srgbClr val="000000"/>
                </a:solidFill>
                <a:latin typeface="Arial" charset="0"/>
                <a:cs typeface="Arial" charset="0"/>
              </a:rPr>
              <a:t>1260</a:t>
            </a:r>
          </a:p>
        </p:txBody>
      </p:sp>
      <p:sp>
        <p:nvSpPr>
          <p:cNvPr id="32799" name="TextBox 65"/>
          <p:cNvSpPr txBox="1">
            <a:spLocks noChangeArrowheads="1"/>
          </p:cNvSpPr>
          <p:nvPr/>
        </p:nvSpPr>
        <p:spPr bwMode="auto">
          <a:xfrm>
            <a:off x="2435225" y="5854700"/>
            <a:ext cx="5033963" cy="369332"/>
          </a:xfrm>
          <a:prstGeom prst="rect">
            <a:avLst/>
          </a:prstGeom>
          <a:noFill/>
          <a:ln w="9525">
            <a:noFill/>
            <a:miter lim="800000"/>
            <a:headEnd/>
            <a:tailEnd/>
          </a:ln>
        </p:spPr>
        <p:txBody>
          <a:bodyPr>
            <a:spAutoFit/>
          </a:bodyPr>
          <a:lstStyle/>
          <a:p>
            <a:pPr algn="ctr"/>
            <a:r>
              <a:rPr lang="en-US" b="1" dirty="0">
                <a:latin typeface="Arial" charset="0"/>
                <a:cs typeface="Arial" charset="0"/>
              </a:rPr>
              <a:t>D</a:t>
            </a:r>
            <a:r>
              <a:rPr lang="cs-CZ" b="1" dirty="0" err="1">
                <a:latin typeface="Arial" charset="0"/>
                <a:cs typeface="Arial" charset="0"/>
              </a:rPr>
              <a:t>ny</a:t>
            </a:r>
            <a:r>
              <a:rPr lang="cs-CZ" b="1" dirty="0">
                <a:latin typeface="Arial" charset="0"/>
                <a:cs typeface="Arial" charset="0"/>
              </a:rPr>
              <a:t> po randomizaci</a:t>
            </a:r>
            <a:endParaRPr lang="en-US" b="1" dirty="0">
              <a:latin typeface="Arial" charset="0"/>
              <a:cs typeface="Arial" charset="0"/>
            </a:endParaRPr>
          </a:p>
        </p:txBody>
      </p:sp>
      <p:sp>
        <p:nvSpPr>
          <p:cNvPr id="32800" name="TextBox 98"/>
          <p:cNvSpPr txBox="1">
            <a:spLocks noChangeArrowheads="1"/>
          </p:cNvSpPr>
          <p:nvPr/>
        </p:nvSpPr>
        <p:spPr bwMode="auto">
          <a:xfrm>
            <a:off x="1511300" y="6254750"/>
            <a:ext cx="527050"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4187</a:t>
            </a:r>
          </a:p>
          <a:p>
            <a:r>
              <a:rPr lang="en-US" sz="1200">
                <a:solidFill>
                  <a:srgbClr val="000000"/>
                </a:solidFill>
                <a:latin typeface="Arial" charset="0"/>
                <a:cs typeface="Arial" charset="0"/>
              </a:rPr>
              <a:t>4212</a:t>
            </a:r>
          </a:p>
        </p:txBody>
      </p:sp>
      <p:sp>
        <p:nvSpPr>
          <p:cNvPr id="32801" name="TextBox 99"/>
          <p:cNvSpPr txBox="1">
            <a:spLocks noChangeArrowheads="1"/>
          </p:cNvSpPr>
          <p:nvPr/>
        </p:nvSpPr>
        <p:spPr bwMode="auto">
          <a:xfrm>
            <a:off x="2411413" y="6254750"/>
            <a:ext cx="525462"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3922</a:t>
            </a:r>
          </a:p>
          <a:p>
            <a:r>
              <a:rPr lang="en-US" sz="1200">
                <a:solidFill>
                  <a:srgbClr val="000000"/>
                </a:solidFill>
                <a:latin typeface="Arial" charset="0"/>
                <a:cs typeface="Arial" charset="0"/>
              </a:rPr>
              <a:t>3883</a:t>
            </a:r>
          </a:p>
        </p:txBody>
      </p:sp>
      <p:sp>
        <p:nvSpPr>
          <p:cNvPr id="32802" name="TextBox 100"/>
          <p:cNvSpPr txBox="1">
            <a:spLocks noChangeArrowheads="1"/>
          </p:cNvSpPr>
          <p:nvPr/>
        </p:nvSpPr>
        <p:spPr bwMode="auto">
          <a:xfrm>
            <a:off x="3309938" y="6254750"/>
            <a:ext cx="527050"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3663</a:t>
            </a:r>
          </a:p>
          <a:p>
            <a:r>
              <a:rPr lang="en-US" sz="1200">
                <a:solidFill>
                  <a:srgbClr val="000000"/>
                </a:solidFill>
                <a:latin typeface="Arial" charset="0"/>
                <a:cs typeface="Arial" charset="0"/>
              </a:rPr>
              <a:t>3579</a:t>
            </a:r>
          </a:p>
        </p:txBody>
      </p:sp>
      <p:sp>
        <p:nvSpPr>
          <p:cNvPr id="32803" name="TextBox 101"/>
          <p:cNvSpPr txBox="1">
            <a:spLocks noChangeArrowheads="1"/>
          </p:cNvSpPr>
          <p:nvPr/>
        </p:nvSpPr>
        <p:spPr bwMode="auto">
          <a:xfrm>
            <a:off x="4208463" y="6254750"/>
            <a:ext cx="527050"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3018</a:t>
            </a:r>
          </a:p>
          <a:p>
            <a:r>
              <a:rPr lang="en-US" sz="1200">
                <a:solidFill>
                  <a:srgbClr val="000000"/>
                </a:solidFill>
                <a:latin typeface="Arial" charset="0"/>
                <a:cs typeface="Arial" charset="0"/>
              </a:rPr>
              <a:t>2922</a:t>
            </a:r>
          </a:p>
        </p:txBody>
      </p:sp>
      <p:sp>
        <p:nvSpPr>
          <p:cNvPr id="32804" name="TextBox 102"/>
          <p:cNvSpPr txBox="1">
            <a:spLocks noChangeArrowheads="1"/>
          </p:cNvSpPr>
          <p:nvPr/>
        </p:nvSpPr>
        <p:spPr bwMode="auto">
          <a:xfrm>
            <a:off x="5113338" y="6254750"/>
            <a:ext cx="527050"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2257</a:t>
            </a:r>
          </a:p>
          <a:p>
            <a:r>
              <a:rPr lang="en-US" sz="1200">
                <a:solidFill>
                  <a:srgbClr val="000000"/>
                </a:solidFill>
                <a:latin typeface="Arial" charset="0"/>
                <a:cs typeface="Arial" charset="0"/>
              </a:rPr>
              <a:t>2123</a:t>
            </a:r>
          </a:p>
        </p:txBody>
      </p:sp>
      <p:sp>
        <p:nvSpPr>
          <p:cNvPr id="32805" name="TextBox 103"/>
          <p:cNvSpPr txBox="1">
            <a:spLocks noChangeArrowheads="1"/>
          </p:cNvSpPr>
          <p:nvPr/>
        </p:nvSpPr>
        <p:spPr bwMode="auto">
          <a:xfrm>
            <a:off x="6019800" y="6254750"/>
            <a:ext cx="527050"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1544</a:t>
            </a:r>
          </a:p>
          <a:p>
            <a:r>
              <a:rPr lang="en-US" sz="1200">
                <a:solidFill>
                  <a:srgbClr val="000000"/>
                </a:solidFill>
                <a:latin typeface="Arial" charset="0"/>
                <a:cs typeface="Arial" charset="0"/>
              </a:rPr>
              <a:t>1488</a:t>
            </a:r>
          </a:p>
        </p:txBody>
      </p:sp>
      <p:sp>
        <p:nvSpPr>
          <p:cNvPr id="32806" name="TextBox 104"/>
          <p:cNvSpPr txBox="1">
            <a:spLocks noChangeArrowheads="1"/>
          </p:cNvSpPr>
          <p:nvPr/>
        </p:nvSpPr>
        <p:spPr bwMode="auto">
          <a:xfrm>
            <a:off x="6970713" y="6254750"/>
            <a:ext cx="441325"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896</a:t>
            </a:r>
          </a:p>
          <a:p>
            <a:r>
              <a:rPr lang="en-US" sz="1200">
                <a:solidFill>
                  <a:srgbClr val="000000"/>
                </a:solidFill>
                <a:latin typeface="Arial" charset="0"/>
                <a:cs typeface="Arial" charset="0"/>
              </a:rPr>
              <a:t>853</a:t>
            </a:r>
          </a:p>
        </p:txBody>
      </p:sp>
      <p:sp>
        <p:nvSpPr>
          <p:cNvPr id="32807" name="TextBox 105"/>
          <p:cNvSpPr txBox="1">
            <a:spLocks noChangeArrowheads="1"/>
          </p:cNvSpPr>
          <p:nvPr/>
        </p:nvSpPr>
        <p:spPr bwMode="auto">
          <a:xfrm>
            <a:off x="7870825" y="6254750"/>
            <a:ext cx="441325"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249</a:t>
            </a:r>
          </a:p>
          <a:p>
            <a:r>
              <a:rPr lang="en-US" sz="1200">
                <a:solidFill>
                  <a:srgbClr val="000000"/>
                </a:solidFill>
                <a:latin typeface="Arial" charset="0"/>
                <a:cs typeface="Arial" charset="0"/>
              </a:rPr>
              <a:t>236</a:t>
            </a:r>
          </a:p>
        </p:txBody>
      </p:sp>
      <p:sp>
        <p:nvSpPr>
          <p:cNvPr id="32808" name="TextBox 107"/>
          <p:cNvSpPr txBox="1">
            <a:spLocks noChangeArrowheads="1"/>
          </p:cNvSpPr>
          <p:nvPr/>
        </p:nvSpPr>
        <p:spPr bwMode="auto">
          <a:xfrm>
            <a:off x="382588" y="6254750"/>
            <a:ext cx="782637"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LCZ696</a:t>
            </a:r>
          </a:p>
          <a:p>
            <a:r>
              <a:rPr lang="en-US" sz="1200">
                <a:solidFill>
                  <a:srgbClr val="000000"/>
                </a:solidFill>
                <a:latin typeface="Arial" charset="0"/>
                <a:cs typeface="Arial" charset="0"/>
              </a:rPr>
              <a:t>Enalapril</a:t>
            </a:r>
          </a:p>
        </p:txBody>
      </p:sp>
      <p:sp>
        <p:nvSpPr>
          <p:cNvPr id="32809" name="TextBox 108"/>
          <p:cNvSpPr txBox="1">
            <a:spLocks noChangeArrowheads="1"/>
          </p:cNvSpPr>
          <p:nvPr/>
        </p:nvSpPr>
        <p:spPr bwMode="auto">
          <a:xfrm>
            <a:off x="382588" y="5976938"/>
            <a:ext cx="1250663" cy="276999"/>
          </a:xfrm>
          <a:prstGeom prst="rect">
            <a:avLst/>
          </a:prstGeom>
          <a:noFill/>
          <a:ln w="9525">
            <a:noFill/>
            <a:miter lim="800000"/>
            <a:headEnd/>
            <a:tailEnd/>
          </a:ln>
        </p:spPr>
        <p:txBody>
          <a:bodyPr wrap="none">
            <a:spAutoFit/>
          </a:bodyPr>
          <a:lstStyle/>
          <a:p>
            <a:r>
              <a:rPr lang="en-US" sz="1200" dirty="0">
                <a:solidFill>
                  <a:srgbClr val="000000"/>
                </a:solidFill>
                <a:latin typeface="Arial" charset="0"/>
                <a:cs typeface="Arial" charset="0"/>
              </a:rPr>
              <a:t>Pa</a:t>
            </a:r>
            <a:r>
              <a:rPr lang="cs-CZ" sz="1200" dirty="0" err="1">
                <a:solidFill>
                  <a:srgbClr val="000000"/>
                </a:solidFill>
                <a:latin typeface="Arial" charset="0"/>
                <a:cs typeface="Arial" charset="0"/>
              </a:rPr>
              <a:t>cienti</a:t>
            </a:r>
            <a:r>
              <a:rPr lang="cs-CZ" sz="1200" dirty="0">
                <a:solidFill>
                  <a:srgbClr val="000000"/>
                </a:solidFill>
                <a:latin typeface="Arial" charset="0"/>
                <a:cs typeface="Arial" charset="0"/>
              </a:rPr>
              <a:t> v riziku</a:t>
            </a:r>
            <a:endParaRPr lang="en-US" sz="1200" dirty="0">
              <a:solidFill>
                <a:srgbClr val="000000"/>
              </a:solidFill>
              <a:latin typeface="Arial" charset="0"/>
              <a:cs typeface="Arial" charset="0"/>
            </a:endParaRPr>
          </a:p>
        </p:txBody>
      </p:sp>
      <p:cxnSp>
        <p:nvCxnSpPr>
          <p:cNvPr id="111" name="Straight Connector 110"/>
          <p:cNvCxnSpPr>
            <a:cxnSpLocks noChangeShapeType="1"/>
          </p:cNvCxnSpPr>
          <p:nvPr/>
        </p:nvCxnSpPr>
        <p:spPr bwMode="auto">
          <a:xfrm>
            <a:off x="454025" y="6254750"/>
            <a:ext cx="1209675" cy="1588"/>
          </a:xfrm>
          <a:prstGeom prst="line">
            <a:avLst/>
          </a:prstGeom>
          <a:noFill/>
          <a:ln w="19050">
            <a:solidFill>
              <a:schemeClr val="tx1"/>
            </a:solidFill>
            <a:round/>
            <a:headEnd/>
            <a:tailEnd/>
          </a:ln>
          <a:effectLst>
            <a:outerShdw dist="20000" dir="5400000" rotWithShape="0">
              <a:srgbClr val="808080">
                <a:alpha val="37999"/>
              </a:srgbClr>
            </a:outerShdw>
          </a:effectLst>
        </p:spPr>
      </p:cxnSp>
      <p:sp>
        <p:nvSpPr>
          <p:cNvPr id="32811" name="TextBox 114"/>
          <p:cNvSpPr txBox="1">
            <a:spLocks noChangeArrowheads="1"/>
          </p:cNvSpPr>
          <p:nvPr/>
        </p:nvSpPr>
        <p:spPr bwMode="auto">
          <a:xfrm>
            <a:off x="8089900" y="1778000"/>
            <a:ext cx="823913" cy="461963"/>
          </a:xfrm>
          <a:prstGeom prst="rect">
            <a:avLst/>
          </a:prstGeom>
          <a:noFill/>
          <a:ln w="9525">
            <a:noFill/>
            <a:miter lim="800000"/>
            <a:headEnd/>
            <a:tailEnd/>
          </a:ln>
        </p:spPr>
        <p:txBody>
          <a:bodyPr wrap="none">
            <a:spAutoFit/>
          </a:bodyPr>
          <a:lstStyle/>
          <a:p>
            <a:r>
              <a:rPr lang="en-US" sz="2400">
                <a:solidFill>
                  <a:srgbClr val="000000"/>
                </a:solidFill>
                <a:latin typeface="Arial" charset="0"/>
                <a:cs typeface="Arial" charset="0"/>
              </a:rPr>
              <a:t>1117</a:t>
            </a:r>
          </a:p>
        </p:txBody>
      </p:sp>
      <p:sp>
        <p:nvSpPr>
          <p:cNvPr id="32812" name="TextBox 60"/>
          <p:cNvSpPr txBox="1">
            <a:spLocks noChangeArrowheads="1"/>
          </p:cNvSpPr>
          <p:nvPr/>
        </p:nvSpPr>
        <p:spPr bwMode="auto">
          <a:xfrm rot="-5400000">
            <a:off x="-632618" y="3121938"/>
            <a:ext cx="3117850" cy="861774"/>
          </a:xfrm>
          <a:prstGeom prst="rect">
            <a:avLst/>
          </a:prstGeom>
          <a:noFill/>
          <a:ln w="9525">
            <a:noFill/>
            <a:miter lim="800000"/>
            <a:headEnd/>
            <a:tailEnd/>
          </a:ln>
        </p:spPr>
        <p:txBody>
          <a:bodyPr>
            <a:spAutoFit/>
          </a:bodyPr>
          <a:lstStyle/>
          <a:p>
            <a:pPr algn="ctr">
              <a:lnSpc>
                <a:spcPts val="2000"/>
              </a:lnSpc>
            </a:pPr>
            <a:r>
              <a:rPr lang="cs-CZ" b="1" dirty="0">
                <a:latin typeface="Arial" charset="0"/>
                <a:cs typeface="Arial" charset="0"/>
              </a:rPr>
              <a:t>Kumulativní výskyt příhod </a:t>
            </a:r>
            <a:r>
              <a:rPr lang="en-US" b="1" dirty="0">
                <a:latin typeface="Arial" charset="0"/>
                <a:cs typeface="Arial" charset="0"/>
              </a:rPr>
              <a:t>(%)</a:t>
            </a:r>
          </a:p>
          <a:p>
            <a:pPr algn="ctr">
              <a:lnSpc>
                <a:spcPts val="2000"/>
              </a:lnSpc>
            </a:pPr>
            <a:endParaRPr lang="en-US" b="1" dirty="0">
              <a:latin typeface="Arial" charset="0"/>
              <a:cs typeface="Arial" charset="0"/>
            </a:endParaRPr>
          </a:p>
        </p:txBody>
      </p:sp>
      <p:sp>
        <p:nvSpPr>
          <p:cNvPr id="32813" name="TextBox 71"/>
          <p:cNvSpPr txBox="1">
            <a:spLocks noChangeArrowheads="1"/>
          </p:cNvSpPr>
          <p:nvPr/>
        </p:nvSpPr>
        <p:spPr bwMode="auto">
          <a:xfrm>
            <a:off x="8151813" y="2400300"/>
            <a:ext cx="698500" cy="461963"/>
          </a:xfrm>
          <a:prstGeom prst="rect">
            <a:avLst/>
          </a:prstGeom>
          <a:noFill/>
          <a:ln w="9525">
            <a:noFill/>
            <a:miter lim="800000"/>
            <a:headEnd/>
            <a:tailEnd/>
          </a:ln>
        </p:spPr>
        <p:txBody>
          <a:bodyPr wrap="none">
            <a:spAutoFit/>
          </a:bodyPr>
          <a:lstStyle/>
          <a:p>
            <a:r>
              <a:rPr lang="en-US" sz="2400">
                <a:solidFill>
                  <a:srgbClr val="000000"/>
                </a:solidFill>
                <a:latin typeface="Arial" charset="0"/>
                <a:cs typeface="Arial" charset="0"/>
              </a:rPr>
              <a:t>914</a:t>
            </a:r>
          </a:p>
        </p:txBody>
      </p:sp>
      <p:sp>
        <p:nvSpPr>
          <p:cNvPr id="32814" name="TextBox 72"/>
          <p:cNvSpPr txBox="1">
            <a:spLocks noChangeArrowheads="1"/>
          </p:cNvSpPr>
          <p:nvPr/>
        </p:nvSpPr>
        <p:spPr bwMode="auto">
          <a:xfrm>
            <a:off x="6645275" y="3035300"/>
            <a:ext cx="1482725" cy="892175"/>
          </a:xfrm>
          <a:prstGeom prst="rect">
            <a:avLst/>
          </a:prstGeom>
          <a:noFill/>
          <a:ln w="9525">
            <a:noFill/>
            <a:miter lim="800000"/>
            <a:headEnd/>
            <a:tailEnd/>
          </a:ln>
        </p:spPr>
        <p:txBody>
          <a:bodyPr wrap="none">
            <a:spAutoFit/>
          </a:bodyPr>
          <a:lstStyle/>
          <a:p>
            <a:pPr algn="ctr"/>
            <a:r>
              <a:rPr lang="en-US" sz="2800" b="1">
                <a:solidFill>
                  <a:srgbClr val="000000"/>
                </a:solidFill>
                <a:latin typeface="Arial" charset="0"/>
                <a:cs typeface="Arial" charset="0"/>
              </a:rPr>
              <a:t>LCZ696</a:t>
            </a:r>
          </a:p>
          <a:p>
            <a:pPr algn="ctr"/>
            <a:r>
              <a:rPr lang="en-US" sz="2400">
                <a:solidFill>
                  <a:srgbClr val="000000"/>
                </a:solidFill>
                <a:latin typeface="Arial" charset="0"/>
                <a:cs typeface="Arial" charset="0"/>
              </a:rPr>
              <a:t>(n=4187)</a:t>
            </a:r>
          </a:p>
        </p:txBody>
      </p:sp>
      <p:sp>
        <p:nvSpPr>
          <p:cNvPr id="68" name="TextBox 67"/>
          <p:cNvSpPr txBox="1">
            <a:spLocks noChangeArrowheads="1"/>
          </p:cNvSpPr>
          <p:nvPr/>
        </p:nvSpPr>
        <p:spPr bwMode="auto">
          <a:xfrm>
            <a:off x="4324350" y="4233863"/>
            <a:ext cx="3827463" cy="1015663"/>
          </a:xfrm>
          <a:prstGeom prst="rect">
            <a:avLst/>
          </a:prstGeom>
          <a:solidFill>
            <a:srgbClr val="215968"/>
          </a:solidFill>
          <a:ln w="9525">
            <a:solidFill>
              <a:srgbClr val="FFFFFF"/>
            </a:solidFill>
            <a:miter lim="800000"/>
            <a:headEnd/>
            <a:tailEnd/>
          </a:ln>
          <a:effectLst>
            <a:outerShdw dist="38100" dir="2700000" rotWithShape="0">
              <a:srgbClr val="808080">
                <a:alpha val="42999"/>
              </a:srgbClr>
            </a:outerShdw>
          </a:effectLst>
        </p:spPr>
        <p:txBody>
          <a:bodyPr>
            <a:spAutoFit/>
          </a:bodyPr>
          <a:lstStyle/>
          <a:p>
            <a:pPr algn="ctr" fontAlgn="auto">
              <a:spcBef>
                <a:spcPts val="0"/>
              </a:spcBef>
              <a:spcAft>
                <a:spcPts val="0"/>
              </a:spcAft>
              <a:defRPr/>
            </a:pPr>
            <a:r>
              <a:rPr lang="en-US" sz="2000" b="1" dirty="0">
                <a:solidFill>
                  <a:srgbClr val="FFFFFF"/>
                </a:solidFill>
                <a:latin typeface="Arial"/>
                <a:ea typeface="+mn-ea"/>
                <a:cs typeface="Arial"/>
              </a:rPr>
              <a:t>HR = 0</a:t>
            </a:r>
            <a:r>
              <a:rPr lang="cs-CZ" sz="2000" b="1" dirty="0">
                <a:solidFill>
                  <a:srgbClr val="FFFFFF"/>
                </a:solidFill>
                <a:latin typeface="Arial"/>
                <a:ea typeface="+mn-ea"/>
                <a:cs typeface="Arial"/>
              </a:rPr>
              <a:t>,</a:t>
            </a:r>
            <a:r>
              <a:rPr lang="en-US" sz="2000" b="1" dirty="0">
                <a:solidFill>
                  <a:srgbClr val="FFFFFF"/>
                </a:solidFill>
                <a:latin typeface="Arial"/>
                <a:ea typeface="+mn-ea"/>
                <a:cs typeface="Arial"/>
              </a:rPr>
              <a:t>80 (0</a:t>
            </a:r>
            <a:r>
              <a:rPr lang="cs-CZ" sz="2000" b="1" dirty="0">
                <a:solidFill>
                  <a:srgbClr val="FFFFFF"/>
                </a:solidFill>
                <a:latin typeface="Arial"/>
                <a:ea typeface="+mn-ea"/>
                <a:cs typeface="Arial"/>
              </a:rPr>
              <a:t>,</a:t>
            </a:r>
            <a:r>
              <a:rPr lang="en-US" sz="2000" b="1" dirty="0">
                <a:solidFill>
                  <a:srgbClr val="FFFFFF"/>
                </a:solidFill>
                <a:latin typeface="Arial"/>
                <a:ea typeface="+mn-ea"/>
                <a:cs typeface="Arial"/>
              </a:rPr>
              <a:t>73-0</a:t>
            </a:r>
            <a:r>
              <a:rPr lang="cs-CZ" sz="2000" b="1" dirty="0">
                <a:solidFill>
                  <a:srgbClr val="FFFFFF"/>
                </a:solidFill>
                <a:latin typeface="Arial"/>
                <a:ea typeface="+mn-ea"/>
                <a:cs typeface="Arial"/>
              </a:rPr>
              <a:t>,</a:t>
            </a:r>
            <a:r>
              <a:rPr lang="en-US" sz="2000" b="1" dirty="0">
                <a:solidFill>
                  <a:srgbClr val="FFFFFF"/>
                </a:solidFill>
                <a:latin typeface="Arial"/>
                <a:ea typeface="+mn-ea"/>
                <a:cs typeface="Arial"/>
              </a:rPr>
              <a:t>87)</a:t>
            </a:r>
          </a:p>
          <a:p>
            <a:pPr algn="ctr" fontAlgn="auto">
              <a:spcBef>
                <a:spcPts val="0"/>
              </a:spcBef>
              <a:spcAft>
                <a:spcPts val="0"/>
              </a:spcAft>
              <a:defRPr/>
            </a:pPr>
            <a:r>
              <a:rPr lang="en-US" sz="2000" b="1" dirty="0">
                <a:solidFill>
                  <a:srgbClr val="FFFFFF"/>
                </a:solidFill>
                <a:latin typeface="Arial"/>
                <a:ea typeface="+mn-ea"/>
                <a:cs typeface="Arial"/>
              </a:rPr>
              <a:t>P = 0</a:t>
            </a:r>
            <a:r>
              <a:rPr lang="cs-CZ" sz="2000" b="1" dirty="0">
                <a:solidFill>
                  <a:srgbClr val="FFFFFF"/>
                </a:solidFill>
                <a:latin typeface="Arial"/>
                <a:ea typeface="+mn-ea"/>
                <a:cs typeface="Arial"/>
              </a:rPr>
              <a:t>,</a:t>
            </a:r>
            <a:r>
              <a:rPr lang="en-US" sz="2000" b="1" dirty="0">
                <a:solidFill>
                  <a:srgbClr val="FFFFFF"/>
                </a:solidFill>
                <a:latin typeface="Arial"/>
                <a:ea typeface="+mn-ea"/>
                <a:cs typeface="Arial"/>
              </a:rPr>
              <a:t>0000002</a:t>
            </a:r>
          </a:p>
          <a:p>
            <a:pPr algn="ctr" fontAlgn="auto">
              <a:spcBef>
                <a:spcPts val="0"/>
              </a:spcBef>
              <a:spcAft>
                <a:spcPts val="0"/>
              </a:spcAft>
              <a:defRPr/>
            </a:pPr>
            <a:r>
              <a:rPr lang="en-US" sz="2000" b="1" dirty="0">
                <a:solidFill>
                  <a:srgbClr val="FFFFFF"/>
                </a:solidFill>
                <a:latin typeface="Arial"/>
                <a:ea typeface="+mn-ea"/>
                <a:cs typeface="Arial"/>
              </a:rPr>
              <a:t>N</a:t>
            </a:r>
            <a:r>
              <a:rPr lang="cs-CZ" sz="2000" b="1" dirty="0">
                <a:solidFill>
                  <a:srgbClr val="FFFFFF"/>
                </a:solidFill>
                <a:latin typeface="Arial"/>
                <a:ea typeface="+mn-ea"/>
                <a:cs typeface="Arial"/>
              </a:rPr>
              <a:t>NT</a:t>
            </a:r>
            <a:r>
              <a:rPr lang="en-US" sz="2000" b="1" dirty="0">
                <a:solidFill>
                  <a:srgbClr val="FFFFFF"/>
                </a:solidFill>
                <a:latin typeface="Arial"/>
                <a:ea typeface="+mn-ea"/>
                <a:cs typeface="Arial"/>
              </a:rPr>
              <a:t> = 21</a:t>
            </a:r>
            <a:endParaRPr lang="en-US" sz="2000" dirty="0">
              <a:solidFill>
                <a:srgbClr val="FFFFFF"/>
              </a:solidFill>
              <a:latin typeface="Arial"/>
              <a:ea typeface="+mn-ea"/>
              <a:cs typeface="Arial"/>
            </a:endParaRPr>
          </a:p>
        </p:txBody>
      </p:sp>
      <p:grpSp>
        <p:nvGrpSpPr>
          <p:cNvPr id="74" name="Group 19"/>
          <p:cNvGrpSpPr/>
          <p:nvPr/>
        </p:nvGrpSpPr>
        <p:grpSpPr>
          <a:xfrm>
            <a:off x="1773234" y="2612693"/>
            <a:ext cx="6330950" cy="2852443"/>
            <a:chOff x="1666875" y="3016250"/>
            <a:chExt cx="6330950" cy="1289050"/>
          </a:xfrm>
          <a:effectLst>
            <a:outerShdw blurRad="76200" dist="38100" dir="2700000">
              <a:srgbClr val="000000">
                <a:alpha val="43000"/>
              </a:srgbClr>
            </a:outerShdw>
          </a:effectLst>
        </p:grpSpPr>
        <p:sp>
          <p:nvSpPr>
            <p:cNvPr id="75" name="Freeform 74"/>
            <p:cNvSpPr/>
            <p:nvPr/>
          </p:nvSpPr>
          <p:spPr>
            <a:xfrm>
              <a:off x="1666875" y="3683000"/>
              <a:ext cx="2352675" cy="622300"/>
            </a:xfrm>
            <a:custGeom>
              <a:avLst/>
              <a:gdLst>
                <a:gd name="connsiteX0" fmla="*/ 0 w 2352675"/>
                <a:gd name="connsiteY0" fmla="*/ 622300 h 622300"/>
                <a:gd name="connsiteX1" fmla="*/ 60325 w 2352675"/>
                <a:gd name="connsiteY1" fmla="*/ 612775 h 622300"/>
                <a:gd name="connsiteX2" fmla="*/ 82550 w 2352675"/>
                <a:gd name="connsiteY2" fmla="*/ 600075 h 622300"/>
                <a:gd name="connsiteX3" fmla="*/ 149225 w 2352675"/>
                <a:gd name="connsiteY3" fmla="*/ 584200 h 622300"/>
                <a:gd name="connsiteX4" fmla="*/ 165100 w 2352675"/>
                <a:gd name="connsiteY4" fmla="*/ 568325 h 622300"/>
                <a:gd name="connsiteX5" fmla="*/ 212725 w 2352675"/>
                <a:gd name="connsiteY5" fmla="*/ 565150 h 622300"/>
                <a:gd name="connsiteX6" fmla="*/ 279400 w 2352675"/>
                <a:gd name="connsiteY6" fmla="*/ 549275 h 622300"/>
                <a:gd name="connsiteX7" fmla="*/ 320675 w 2352675"/>
                <a:gd name="connsiteY7" fmla="*/ 536575 h 622300"/>
                <a:gd name="connsiteX8" fmla="*/ 374650 w 2352675"/>
                <a:gd name="connsiteY8" fmla="*/ 520700 h 622300"/>
                <a:gd name="connsiteX9" fmla="*/ 428625 w 2352675"/>
                <a:gd name="connsiteY9" fmla="*/ 501650 h 622300"/>
                <a:gd name="connsiteX10" fmla="*/ 469900 w 2352675"/>
                <a:gd name="connsiteY10" fmla="*/ 485775 h 622300"/>
                <a:gd name="connsiteX11" fmla="*/ 517525 w 2352675"/>
                <a:gd name="connsiteY11" fmla="*/ 463550 h 622300"/>
                <a:gd name="connsiteX12" fmla="*/ 558800 w 2352675"/>
                <a:gd name="connsiteY12" fmla="*/ 463550 h 622300"/>
                <a:gd name="connsiteX13" fmla="*/ 596900 w 2352675"/>
                <a:gd name="connsiteY13" fmla="*/ 450850 h 622300"/>
                <a:gd name="connsiteX14" fmla="*/ 596900 w 2352675"/>
                <a:gd name="connsiteY14" fmla="*/ 441325 h 622300"/>
                <a:gd name="connsiteX15" fmla="*/ 688975 w 2352675"/>
                <a:gd name="connsiteY15" fmla="*/ 419100 h 622300"/>
                <a:gd name="connsiteX16" fmla="*/ 704850 w 2352675"/>
                <a:gd name="connsiteY16" fmla="*/ 412750 h 622300"/>
                <a:gd name="connsiteX17" fmla="*/ 774700 w 2352675"/>
                <a:gd name="connsiteY17" fmla="*/ 406400 h 622300"/>
                <a:gd name="connsiteX18" fmla="*/ 806450 w 2352675"/>
                <a:gd name="connsiteY18" fmla="*/ 393700 h 622300"/>
                <a:gd name="connsiteX19" fmla="*/ 819150 w 2352675"/>
                <a:gd name="connsiteY19" fmla="*/ 387350 h 622300"/>
                <a:gd name="connsiteX20" fmla="*/ 863600 w 2352675"/>
                <a:gd name="connsiteY20" fmla="*/ 377825 h 622300"/>
                <a:gd name="connsiteX21" fmla="*/ 908050 w 2352675"/>
                <a:gd name="connsiteY21" fmla="*/ 368300 h 622300"/>
                <a:gd name="connsiteX22" fmla="*/ 936625 w 2352675"/>
                <a:gd name="connsiteY22" fmla="*/ 358775 h 622300"/>
                <a:gd name="connsiteX23" fmla="*/ 952500 w 2352675"/>
                <a:gd name="connsiteY23" fmla="*/ 352425 h 622300"/>
                <a:gd name="connsiteX24" fmla="*/ 977900 w 2352675"/>
                <a:gd name="connsiteY24" fmla="*/ 342900 h 622300"/>
                <a:gd name="connsiteX25" fmla="*/ 1003300 w 2352675"/>
                <a:gd name="connsiteY25" fmla="*/ 333375 h 622300"/>
                <a:gd name="connsiteX26" fmla="*/ 1047750 w 2352675"/>
                <a:gd name="connsiteY26" fmla="*/ 320675 h 622300"/>
                <a:gd name="connsiteX27" fmla="*/ 1060450 w 2352675"/>
                <a:gd name="connsiteY27" fmla="*/ 314325 h 622300"/>
                <a:gd name="connsiteX28" fmla="*/ 1108075 w 2352675"/>
                <a:gd name="connsiteY28" fmla="*/ 292100 h 622300"/>
                <a:gd name="connsiteX29" fmla="*/ 1152525 w 2352675"/>
                <a:gd name="connsiteY29" fmla="*/ 279400 h 622300"/>
                <a:gd name="connsiteX30" fmla="*/ 1216025 w 2352675"/>
                <a:gd name="connsiteY30" fmla="*/ 266700 h 622300"/>
                <a:gd name="connsiteX31" fmla="*/ 1266825 w 2352675"/>
                <a:gd name="connsiteY31" fmla="*/ 254000 h 622300"/>
                <a:gd name="connsiteX32" fmla="*/ 1314450 w 2352675"/>
                <a:gd name="connsiteY32" fmla="*/ 247650 h 622300"/>
                <a:gd name="connsiteX33" fmla="*/ 1374775 w 2352675"/>
                <a:gd name="connsiteY33" fmla="*/ 228600 h 622300"/>
                <a:gd name="connsiteX34" fmla="*/ 1416050 w 2352675"/>
                <a:gd name="connsiteY34" fmla="*/ 222250 h 622300"/>
                <a:gd name="connsiteX35" fmla="*/ 1476375 w 2352675"/>
                <a:gd name="connsiteY35" fmla="*/ 206375 h 622300"/>
                <a:gd name="connsiteX36" fmla="*/ 1524000 w 2352675"/>
                <a:gd name="connsiteY36" fmla="*/ 190500 h 622300"/>
                <a:gd name="connsiteX37" fmla="*/ 1549400 w 2352675"/>
                <a:gd name="connsiteY37" fmla="*/ 180975 h 622300"/>
                <a:gd name="connsiteX38" fmla="*/ 1571625 w 2352675"/>
                <a:gd name="connsiteY38" fmla="*/ 177800 h 622300"/>
                <a:gd name="connsiteX39" fmla="*/ 1609725 w 2352675"/>
                <a:gd name="connsiteY39" fmla="*/ 171450 h 622300"/>
                <a:gd name="connsiteX40" fmla="*/ 1628775 w 2352675"/>
                <a:gd name="connsiteY40" fmla="*/ 165100 h 622300"/>
                <a:gd name="connsiteX41" fmla="*/ 1673225 w 2352675"/>
                <a:gd name="connsiteY41" fmla="*/ 152400 h 622300"/>
                <a:gd name="connsiteX42" fmla="*/ 1724025 w 2352675"/>
                <a:gd name="connsiteY42" fmla="*/ 146050 h 622300"/>
                <a:gd name="connsiteX43" fmla="*/ 1774825 w 2352675"/>
                <a:gd name="connsiteY43" fmla="*/ 127000 h 622300"/>
                <a:gd name="connsiteX44" fmla="*/ 1835150 w 2352675"/>
                <a:gd name="connsiteY44" fmla="*/ 104775 h 622300"/>
                <a:gd name="connsiteX45" fmla="*/ 1892300 w 2352675"/>
                <a:gd name="connsiteY45" fmla="*/ 95250 h 622300"/>
                <a:gd name="connsiteX46" fmla="*/ 1924050 w 2352675"/>
                <a:gd name="connsiteY46" fmla="*/ 88900 h 622300"/>
                <a:gd name="connsiteX47" fmla="*/ 2000250 w 2352675"/>
                <a:gd name="connsiteY47" fmla="*/ 85725 h 622300"/>
                <a:gd name="connsiteX48" fmla="*/ 2041525 w 2352675"/>
                <a:gd name="connsiteY48" fmla="*/ 66675 h 622300"/>
                <a:gd name="connsiteX49" fmla="*/ 2101850 w 2352675"/>
                <a:gd name="connsiteY49" fmla="*/ 60325 h 622300"/>
                <a:gd name="connsiteX50" fmla="*/ 2159000 w 2352675"/>
                <a:gd name="connsiteY50" fmla="*/ 41275 h 622300"/>
                <a:gd name="connsiteX51" fmla="*/ 2206625 w 2352675"/>
                <a:gd name="connsiteY51" fmla="*/ 28575 h 622300"/>
                <a:gd name="connsiteX52" fmla="*/ 2244725 w 2352675"/>
                <a:gd name="connsiteY52" fmla="*/ 22225 h 622300"/>
                <a:gd name="connsiteX53" fmla="*/ 2305050 w 2352675"/>
                <a:gd name="connsiteY53" fmla="*/ 9525 h 622300"/>
                <a:gd name="connsiteX54" fmla="*/ 2352675 w 2352675"/>
                <a:gd name="connsiteY54"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52675" h="622300">
                  <a:moveTo>
                    <a:pt x="0" y="622300"/>
                  </a:moveTo>
                  <a:cubicBezTo>
                    <a:pt x="23283" y="619389"/>
                    <a:pt x="46567" y="616479"/>
                    <a:pt x="60325" y="612775"/>
                  </a:cubicBezTo>
                  <a:cubicBezTo>
                    <a:pt x="74083" y="609071"/>
                    <a:pt x="67733" y="604838"/>
                    <a:pt x="82550" y="600075"/>
                  </a:cubicBezTo>
                  <a:cubicBezTo>
                    <a:pt x="97367" y="595312"/>
                    <a:pt x="135467" y="589492"/>
                    <a:pt x="149225" y="584200"/>
                  </a:cubicBezTo>
                  <a:cubicBezTo>
                    <a:pt x="162983" y="578908"/>
                    <a:pt x="154517" y="571500"/>
                    <a:pt x="165100" y="568325"/>
                  </a:cubicBezTo>
                  <a:cubicBezTo>
                    <a:pt x="175683" y="565150"/>
                    <a:pt x="193675" y="568325"/>
                    <a:pt x="212725" y="565150"/>
                  </a:cubicBezTo>
                  <a:cubicBezTo>
                    <a:pt x="231775" y="561975"/>
                    <a:pt x="261408" y="554038"/>
                    <a:pt x="279400" y="549275"/>
                  </a:cubicBezTo>
                  <a:cubicBezTo>
                    <a:pt x="297392" y="544513"/>
                    <a:pt x="320675" y="536575"/>
                    <a:pt x="320675" y="536575"/>
                  </a:cubicBezTo>
                  <a:cubicBezTo>
                    <a:pt x="336550" y="531813"/>
                    <a:pt x="356658" y="526521"/>
                    <a:pt x="374650" y="520700"/>
                  </a:cubicBezTo>
                  <a:cubicBezTo>
                    <a:pt x="392642" y="514879"/>
                    <a:pt x="412750" y="507471"/>
                    <a:pt x="428625" y="501650"/>
                  </a:cubicBezTo>
                  <a:cubicBezTo>
                    <a:pt x="444500" y="495829"/>
                    <a:pt x="455083" y="492125"/>
                    <a:pt x="469900" y="485775"/>
                  </a:cubicBezTo>
                  <a:cubicBezTo>
                    <a:pt x="484717" y="479425"/>
                    <a:pt x="502708" y="467254"/>
                    <a:pt x="517525" y="463550"/>
                  </a:cubicBezTo>
                  <a:cubicBezTo>
                    <a:pt x="532342" y="459846"/>
                    <a:pt x="545571" y="465667"/>
                    <a:pt x="558800" y="463550"/>
                  </a:cubicBezTo>
                  <a:cubicBezTo>
                    <a:pt x="572029" y="461433"/>
                    <a:pt x="590550" y="454554"/>
                    <a:pt x="596900" y="450850"/>
                  </a:cubicBezTo>
                  <a:cubicBezTo>
                    <a:pt x="603250" y="447146"/>
                    <a:pt x="581554" y="446617"/>
                    <a:pt x="596900" y="441325"/>
                  </a:cubicBezTo>
                  <a:cubicBezTo>
                    <a:pt x="612246" y="436033"/>
                    <a:pt x="670983" y="423863"/>
                    <a:pt x="688975" y="419100"/>
                  </a:cubicBezTo>
                  <a:cubicBezTo>
                    <a:pt x="706967" y="414338"/>
                    <a:pt x="690563" y="414867"/>
                    <a:pt x="704850" y="412750"/>
                  </a:cubicBezTo>
                  <a:cubicBezTo>
                    <a:pt x="719138" y="410633"/>
                    <a:pt x="757767" y="409575"/>
                    <a:pt x="774700" y="406400"/>
                  </a:cubicBezTo>
                  <a:cubicBezTo>
                    <a:pt x="791633" y="403225"/>
                    <a:pt x="799042" y="396875"/>
                    <a:pt x="806450" y="393700"/>
                  </a:cubicBezTo>
                  <a:cubicBezTo>
                    <a:pt x="813858" y="390525"/>
                    <a:pt x="809625" y="389996"/>
                    <a:pt x="819150" y="387350"/>
                  </a:cubicBezTo>
                  <a:cubicBezTo>
                    <a:pt x="828675" y="384704"/>
                    <a:pt x="863600" y="377825"/>
                    <a:pt x="863600" y="377825"/>
                  </a:cubicBezTo>
                  <a:cubicBezTo>
                    <a:pt x="878417" y="374650"/>
                    <a:pt x="895879" y="371475"/>
                    <a:pt x="908050" y="368300"/>
                  </a:cubicBezTo>
                  <a:cubicBezTo>
                    <a:pt x="920221" y="365125"/>
                    <a:pt x="929217" y="361421"/>
                    <a:pt x="936625" y="358775"/>
                  </a:cubicBezTo>
                  <a:cubicBezTo>
                    <a:pt x="944033" y="356129"/>
                    <a:pt x="952500" y="352425"/>
                    <a:pt x="952500" y="352425"/>
                  </a:cubicBezTo>
                  <a:lnTo>
                    <a:pt x="977900" y="342900"/>
                  </a:lnTo>
                  <a:cubicBezTo>
                    <a:pt x="986367" y="339725"/>
                    <a:pt x="991658" y="337079"/>
                    <a:pt x="1003300" y="333375"/>
                  </a:cubicBezTo>
                  <a:cubicBezTo>
                    <a:pt x="1014942" y="329671"/>
                    <a:pt x="1038225" y="323850"/>
                    <a:pt x="1047750" y="320675"/>
                  </a:cubicBezTo>
                  <a:cubicBezTo>
                    <a:pt x="1057275" y="317500"/>
                    <a:pt x="1060450" y="314325"/>
                    <a:pt x="1060450" y="314325"/>
                  </a:cubicBezTo>
                  <a:cubicBezTo>
                    <a:pt x="1070504" y="309563"/>
                    <a:pt x="1092729" y="297921"/>
                    <a:pt x="1108075" y="292100"/>
                  </a:cubicBezTo>
                  <a:cubicBezTo>
                    <a:pt x="1123421" y="286279"/>
                    <a:pt x="1134533" y="283633"/>
                    <a:pt x="1152525" y="279400"/>
                  </a:cubicBezTo>
                  <a:cubicBezTo>
                    <a:pt x="1170517" y="275167"/>
                    <a:pt x="1196975" y="270933"/>
                    <a:pt x="1216025" y="266700"/>
                  </a:cubicBezTo>
                  <a:cubicBezTo>
                    <a:pt x="1235075" y="262467"/>
                    <a:pt x="1250421" y="257175"/>
                    <a:pt x="1266825" y="254000"/>
                  </a:cubicBezTo>
                  <a:cubicBezTo>
                    <a:pt x="1283229" y="250825"/>
                    <a:pt x="1296458" y="251883"/>
                    <a:pt x="1314450" y="247650"/>
                  </a:cubicBezTo>
                  <a:cubicBezTo>
                    <a:pt x="1332442" y="243417"/>
                    <a:pt x="1357842" y="232833"/>
                    <a:pt x="1374775" y="228600"/>
                  </a:cubicBezTo>
                  <a:cubicBezTo>
                    <a:pt x="1391708" y="224367"/>
                    <a:pt x="1399117" y="225954"/>
                    <a:pt x="1416050" y="222250"/>
                  </a:cubicBezTo>
                  <a:cubicBezTo>
                    <a:pt x="1432983" y="218546"/>
                    <a:pt x="1458383" y="211667"/>
                    <a:pt x="1476375" y="206375"/>
                  </a:cubicBezTo>
                  <a:cubicBezTo>
                    <a:pt x="1494367" y="201083"/>
                    <a:pt x="1511829" y="194733"/>
                    <a:pt x="1524000" y="190500"/>
                  </a:cubicBezTo>
                  <a:cubicBezTo>
                    <a:pt x="1536171" y="186267"/>
                    <a:pt x="1541463" y="183092"/>
                    <a:pt x="1549400" y="180975"/>
                  </a:cubicBezTo>
                  <a:cubicBezTo>
                    <a:pt x="1557337" y="178858"/>
                    <a:pt x="1571625" y="177800"/>
                    <a:pt x="1571625" y="177800"/>
                  </a:cubicBezTo>
                  <a:cubicBezTo>
                    <a:pt x="1581679" y="176213"/>
                    <a:pt x="1600200" y="173567"/>
                    <a:pt x="1609725" y="171450"/>
                  </a:cubicBezTo>
                  <a:cubicBezTo>
                    <a:pt x="1619250" y="169333"/>
                    <a:pt x="1618192" y="168275"/>
                    <a:pt x="1628775" y="165100"/>
                  </a:cubicBezTo>
                  <a:cubicBezTo>
                    <a:pt x="1639358" y="161925"/>
                    <a:pt x="1657350" y="155575"/>
                    <a:pt x="1673225" y="152400"/>
                  </a:cubicBezTo>
                  <a:cubicBezTo>
                    <a:pt x="1689100" y="149225"/>
                    <a:pt x="1707092" y="150283"/>
                    <a:pt x="1724025" y="146050"/>
                  </a:cubicBezTo>
                  <a:cubicBezTo>
                    <a:pt x="1740958" y="141817"/>
                    <a:pt x="1774825" y="127000"/>
                    <a:pt x="1774825" y="127000"/>
                  </a:cubicBezTo>
                  <a:cubicBezTo>
                    <a:pt x="1793346" y="120121"/>
                    <a:pt x="1815571" y="110067"/>
                    <a:pt x="1835150" y="104775"/>
                  </a:cubicBezTo>
                  <a:cubicBezTo>
                    <a:pt x="1854729" y="99483"/>
                    <a:pt x="1877483" y="97896"/>
                    <a:pt x="1892300" y="95250"/>
                  </a:cubicBezTo>
                  <a:cubicBezTo>
                    <a:pt x="1907117" y="92604"/>
                    <a:pt x="1906058" y="90488"/>
                    <a:pt x="1924050" y="88900"/>
                  </a:cubicBezTo>
                  <a:cubicBezTo>
                    <a:pt x="1942042" y="87313"/>
                    <a:pt x="1980671" y="89429"/>
                    <a:pt x="2000250" y="85725"/>
                  </a:cubicBezTo>
                  <a:cubicBezTo>
                    <a:pt x="2019829" y="82021"/>
                    <a:pt x="2024592" y="70908"/>
                    <a:pt x="2041525" y="66675"/>
                  </a:cubicBezTo>
                  <a:cubicBezTo>
                    <a:pt x="2058458" y="62442"/>
                    <a:pt x="2082271" y="64558"/>
                    <a:pt x="2101850" y="60325"/>
                  </a:cubicBezTo>
                  <a:cubicBezTo>
                    <a:pt x="2121429" y="56092"/>
                    <a:pt x="2141538" y="46567"/>
                    <a:pt x="2159000" y="41275"/>
                  </a:cubicBezTo>
                  <a:cubicBezTo>
                    <a:pt x="2176462" y="35983"/>
                    <a:pt x="2192338" y="31750"/>
                    <a:pt x="2206625" y="28575"/>
                  </a:cubicBezTo>
                  <a:cubicBezTo>
                    <a:pt x="2220912" y="25400"/>
                    <a:pt x="2228321" y="25400"/>
                    <a:pt x="2244725" y="22225"/>
                  </a:cubicBezTo>
                  <a:cubicBezTo>
                    <a:pt x="2261129" y="19050"/>
                    <a:pt x="2305050" y="9525"/>
                    <a:pt x="2305050" y="9525"/>
                  </a:cubicBezTo>
                  <a:lnTo>
                    <a:pt x="2352675" y="0"/>
                  </a:lnTo>
                </a:path>
              </a:pathLst>
            </a:custGeom>
            <a:ln w="57150" cap="flat" cmpd="sng" algn="ctr">
              <a:solidFill>
                <a:srgbClr val="5F96C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chemeClr val="bg1"/>
                </a:solidFill>
              </a:endParaRPr>
            </a:p>
          </p:txBody>
        </p:sp>
        <p:sp>
          <p:nvSpPr>
            <p:cNvPr id="76" name="Freeform 75"/>
            <p:cNvSpPr/>
            <p:nvPr/>
          </p:nvSpPr>
          <p:spPr>
            <a:xfrm>
              <a:off x="4029075" y="3251200"/>
              <a:ext cx="2387600" cy="428625"/>
            </a:xfrm>
            <a:custGeom>
              <a:avLst/>
              <a:gdLst>
                <a:gd name="connsiteX0" fmla="*/ 0 w 2387600"/>
                <a:gd name="connsiteY0" fmla="*/ 428625 h 428625"/>
                <a:gd name="connsiteX1" fmla="*/ 92075 w 2387600"/>
                <a:gd name="connsiteY1" fmla="*/ 415925 h 428625"/>
                <a:gd name="connsiteX2" fmla="*/ 117475 w 2387600"/>
                <a:gd name="connsiteY2" fmla="*/ 403225 h 428625"/>
                <a:gd name="connsiteX3" fmla="*/ 180975 w 2387600"/>
                <a:gd name="connsiteY3" fmla="*/ 400050 h 428625"/>
                <a:gd name="connsiteX4" fmla="*/ 219075 w 2387600"/>
                <a:gd name="connsiteY4" fmla="*/ 387350 h 428625"/>
                <a:gd name="connsiteX5" fmla="*/ 263525 w 2387600"/>
                <a:gd name="connsiteY5" fmla="*/ 377825 h 428625"/>
                <a:gd name="connsiteX6" fmla="*/ 301625 w 2387600"/>
                <a:gd name="connsiteY6" fmla="*/ 368300 h 428625"/>
                <a:gd name="connsiteX7" fmla="*/ 336550 w 2387600"/>
                <a:gd name="connsiteY7" fmla="*/ 361950 h 428625"/>
                <a:gd name="connsiteX8" fmla="*/ 415925 w 2387600"/>
                <a:gd name="connsiteY8" fmla="*/ 355600 h 428625"/>
                <a:gd name="connsiteX9" fmla="*/ 438150 w 2387600"/>
                <a:gd name="connsiteY9" fmla="*/ 346075 h 428625"/>
                <a:gd name="connsiteX10" fmla="*/ 476250 w 2387600"/>
                <a:gd name="connsiteY10" fmla="*/ 339725 h 428625"/>
                <a:gd name="connsiteX11" fmla="*/ 555625 w 2387600"/>
                <a:gd name="connsiteY11" fmla="*/ 336550 h 428625"/>
                <a:gd name="connsiteX12" fmla="*/ 577850 w 2387600"/>
                <a:gd name="connsiteY12" fmla="*/ 317500 h 428625"/>
                <a:gd name="connsiteX13" fmla="*/ 628650 w 2387600"/>
                <a:gd name="connsiteY13" fmla="*/ 304800 h 428625"/>
                <a:gd name="connsiteX14" fmla="*/ 688975 w 2387600"/>
                <a:gd name="connsiteY14" fmla="*/ 295275 h 428625"/>
                <a:gd name="connsiteX15" fmla="*/ 720725 w 2387600"/>
                <a:gd name="connsiteY15" fmla="*/ 282575 h 428625"/>
                <a:gd name="connsiteX16" fmla="*/ 790575 w 2387600"/>
                <a:gd name="connsiteY16" fmla="*/ 273050 h 428625"/>
                <a:gd name="connsiteX17" fmla="*/ 869950 w 2387600"/>
                <a:gd name="connsiteY17" fmla="*/ 276225 h 428625"/>
                <a:gd name="connsiteX18" fmla="*/ 917575 w 2387600"/>
                <a:gd name="connsiteY18" fmla="*/ 250825 h 428625"/>
                <a:gd name="connsiteX19" fmla="*/ 987425 w 2387600"/>
                <a:gd name="connsiteY19" fmla="*/ 247650 h 428625"/>
                <a:gd name="connsiteX20" fmla="*/ 1025525 w 2387600"/>
                <a:gd name="connsiteY20" fmla="*/ 241300 h 428625"/>
                <a:gd name="connsiteX21" fmla="*/ 1085850 w 2387600"/>
                <a:gd name="connsiteY21" fmla="*/ 219075 h 428625"/>
                <a:gd name="connsiteX22" fmla="*/ 1123950 w 2387600"/>
                <a:gd name="connsiteY22" fmla="*/ 209550 h 428625"/>
                <a:gd name="connsiteX23" fmla="*/ 1228725 w 2387600"/>
                <a:gd name="connsiteY23" fmla="*/ 203200 h 428625"/>
                <a:gd name="connsiteX24" fmla="*/ 1260475 w 2387600"/>
                <a:gd name="connsiteY24" fmla="*/ 196850 h 428625"/>
                <a:gd name="connsiteX25" fmla="*/ 1349375 w 2387600"/>
                <a:gd name="connsiteY25" fmla="*/ 174625 h 428625"/>
                <a:gd name="connsiteX26" fmla="*/ 1384300 w 2387600"/>
                <a:gd name="connsiteY26" fmla="*/ 161925 h 428625"/>
                <a:gd name="connsiteX27" fmla="*/ 1419225 w 2387600"/>
                <a:gd name="connsiteY27" fmla="*/ 155575 h 428625"/>
                <a:gd name="connsiteX28" fmla="*/ 1552575 w 2387600"/>
                <a:gd name="connsiteY28" fmla="*/ 155575 h 428625"/>
                <a:gd name="connsiteX29" fmla="*/ 1574800 w 2387600"/>
                <a:gd name="connsiteY29" fmla="*/ 142875 h 428625"/>
                <a:gd name="connsiteX30" fmla="*/ 1657350 w 2387600"/>
                <a:gd name="connsiteY30" fmla="*/ 130175 h 428625"/>
                <a:gd name="connsiteX31" fmla="*/ 1711325 w 2387600"/>
                <a:gd name="connsiteY31" fmla="*/ 130175 h 428625"/>
                <a:gd name="connsiteX32" fmla="*/ 1778000 w 2387600"/>
                <a:gd name="connsiteY32" fmla="*/ 120650 h 428625"/>
                <a:gd name="connsiteX33" fmla="*/ 1819275 w 2387600"/>
                <a:gd name="connsiteY33" fmla="*/ 117475 h 428625"/>
                <a:gd name="connsiteX34" fmla="*/ 1895475 w 2387600"/>
                <a:gd name="connsiteY34" fmla="*/ 114300 h 428625"/>
                <a:gd name="connsiteX35" fmla="*/ 1924050 w 2387600"/>
                <a:gd name="connsiteY35" fmla="*/ 101600 h 428625"/>
                <a:gd name="connsiteX36" fmla="*/ 1987550 w 2387600"/>
                <a:gd name="connsiteY36" fmla="*/ 95250 h 428625"/>
                <a:gd name="connsiteX37" fmla="*/ 2028825 w 2387600"/>
                <a:gd name="connsiteY37" fmla="*/ 82550 h 428625"/>
                <a:gd name="connsiteX38" fmla="*/ 2060575 w 2387600"/>
                <a:gd name="connsiteY38" fmla="*/ 76200 h 428625"/>
                <a:gd name="connsiteX39" fmla="*/ 2095500 w 2387600"/>
                <a:gd name="connsiteY39" fmla="*/ 66675 h 428625"/>
                <a:gd name="connsiteX40" fmla="*/ 2143125 w 2387600"/>
                <a:gd name="connsiteY40" fmla="*/ 53975 h 428625"/>
                <a:gd name="connsiteX41" fmla="*/ 2209800 w 2387600"/>
                <a:gd name="connsiteY41" fmla="*/ 47625 h 428625"/>
                <a:gd name="connsiteX42" fmla="*/ 2251075 w 2387600"/>
                <a:gd name="connsiteY42" fmla="*/ 41275 h 428625"/>
                <a:gd name="connsiteX43" fmla="*/ 2311400 w 2387600"/>
                <a:gd name="connsiteY43" fmla="*/ 22225 h 428625"/>
                <a:gd name="connsiteX44" fmla="*/ 2349500 w 2387600"/>
                <a:gd name="connsiteY44" fmla="*/ 12700 h 428625"/>
                <a:gd name="connsiteX45" fmla="*/ 2387600 w 2387600"/>
                <a:gd name="connsiteY45"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87600" h="428625">
                  <a:moveTo>
                    <a:pt x="0" y="428625"/>
                  </a:moveTo>
                  <a:cubicBezTo>
                    <a:pt x="36248" y="424391"/>
                    <a:pt x="72496" y="420158"/>
                    <a:pt x="92075" y="415925"/>
                  </a:cubicBezTo>
                  <a:cubicBezTo>
                    <a:pt x="111654" y="411692"/>
                    <a:pt x="102658" y="405871"/>
                    <a:pt x="117475" y="403225"/>
                  </a:cubicBezTo>
                  <a:cubicBezTo>
                    <a:pt x="132292" y="400579"/>
                    <a:pt x="164042" y="402696"/>
                    <a:pt x="180975" y="400050"/>
                  </a:cubicBezTo>
                  <a:cubicBezTo>
                    <a:pt x="197908" y="397404"/>
                    <a:pt x="205317" y="391054"/>
                    <a:pt x="219075" y="387350"/>
                  </a:cubicBezTo>
                  <a:cubicBezTo>
                    <a:pt x="232833" y="383646"/>
                    <a:pt x="249767" y="381000"/>
                    <a:pt x="263525" y="377825"/>
                  </a:cubicBezTo>
                  <a:cubicBezTo>
                    <a:pt x="277283" y="374650"/>
                    <a:pt x="289454" y="370946"/>
                    <a:pt x="301625" y="368300"/>
                  </a:cubicBezTo>
                  <a:cubicBezTo>
                    <a:pt x="313796" y="365654"/>
                    <a:pt x="317500" y="364067"/>
                    <a:pt x="336550" y="361950"/>
                  </a:cubicBezTo>
                  <a:cubicBezTo>
                    <a:pt x="355600" y="359833"/>
                    <a:pt x="398992" y="358246"/>
                    <a:pt x="415925" y="355600"/>
                  </a:cubicBezTo>
                  <a:cubicBezTo>
                    <a:pt x="432858" y="352954"/>
                    <a:pt x="428096" y="348721"/>
                    <a:pt x="438150" y="346075"/>
                  </a:cubicBezTo>
                  <a:cubicBezTo>
                    <a:pt x="448204" y="343429"/>
                    <a:pt x="456671" y="341312"/>
                    <a:pt x="476250" y="339725"/>
                  </a:cubicBezTo>
                  <a:cubicBezTo>
                    <a:pt x="495829" y="338138"/>
                    <a:pt x="538692" y="340254"/>
                    <a:pt x="555625" y="336550"/>
                  </a:cubicBezTo>
                  <a:cubicBezTo>
                    <a:pt x="572558" y="332846"/>
                    <a:pt x="565679" y="322792"/>
                    <a:pt x="577850" y="317500"/>
                  </a:cubicBezTo>
                  <a:cubicBezTo>
                    <a:pt x="590021" y="312208"/>
                    <a:pt x="610129" y="308504"/>
                    <a:pt x="628650" y="304800"/>
                  </a:cubicBezTo>
                  <a:cubicBezTo>
                    <a:pt x="647171" y="301096"/>
                    <a:pt x="673629" y="298979"/>
                    <a:pt x="688975" y="295275"/>
                  </a:cubicBezTo>
                  <a:cubicBezTo>
                    <a:pt x="704321" y="291571"/>
                    <a:pt x="703792" y="286279"/>
                    <a:pt x="720725" y="282575"/>
                  </a:cubicBezTo>
                  <a:cubicBezTo>
                    <a:pt x="737658" y="278871"/>
                    <a:pt x="765704" y="274108"/>
                    <a:pt x="790575" y="273050"/>
                  </a:cubicBezTo>
                  <a:cubicBezTo>
                    <a:pt x="815446" y="271992"/>
                    <a:pt x="848783" y="279929"/>
                    <a:pt x="869950" y="276225"/>
                  </a:cubicBezTo>
                  <a:cubicBezTo>
                    <a:pt x="891117" y="272521"/>
                    <a:pt x="897996" y="255587"/>
                    <a:pt x="917575" y="250825"/>
                  </a:cubicBezTo>
                  <a:cubicBezTo>
                    <a:pt x="937154" y="246063"/>
                    <a:pt x="969433" y="249238"/>
                    <a:pt x="987425" y="247650"/>
                  </a:cubicBezTo>
                  <a:cubicBezTo>
                    <a:pt x="1005417" y="246063"/>
                    <a:pt x="1009121" y="246063"/>
                    <a:pt x="1025525" y="241300"/>
                  </a:cubicBezTo>
                  <a:cubicBezTo>
                    <a:pt x="1041929" y="236537"/>
                    <a:pt x="1069446" y="224367"/>
                    <a:pt x="1085850" y="219075"/>
                  </a:cubicBezTo>
                  <a:cubicBezTo>
                    <a:pt x="1102254" y="213783"/>
                    <a:pt x="1100138" y="212196"/>
                    <a:pt x="1123950" y="209550"/>
                  </a:cubicBezTo>
                  <a:cubicBezTo>
                    <a:pt x="1147762" y="206904"/>
                    <a:pt x="1205971" y="205317"/>
                    <a:pt x="1228725" y="203200"/>
                  </a:cubicBezTo>
                  <a:cubicBezTo>
                    <a:pt x="1251479" y="201083"/>
                    <a:pt x="1240367" y="201612"/>
                    <a:pt x="1260475" y="196850"/>
                  </a:cubicBezTo>
                  <a:cubicBezTo>
                    <a:pt x="1280583" y="192088"/>
                    <a:pt x="1328738" y="180446"/>
                    <a:pt x="1349375" y="174625"/>
                  </a:cubicBezTo>
                  <a:cubicBezTo>
                    <a:pt x="1370012" y="168804"/>
                    <a:pt x="1372658" y="165100"/>
                    <a:pt x="1384300" y="161925"/>
                  </a:cubicBezTo>
                  <a:cubicBezTo>
                    <a:pt x="1395942" y="158750"/>
                    <a:pt x="1391179" y="156633"/>
                    <a:pt x="1419225" y="155575"/>
                  </a:cubicBezTo>
                  <a:cubicBezTo>
                    <a:pt x="1447271" y="154517"/>
                    <a:pt x="1526646" y="157692"/>
                    <a:pt x="1552575" y="155575"/>
                  </a:cubicBezTo>
                  <a:cubicBezTo>
                    <a:pt x="1578504" y="153458"/>
                    <a:pt x="1557338" y="147108"/>
                    <a:pt x="1574800" y="142875"/>
                  </a:cubicBezTo>
                  <a:cubicBezTo>
                    <a:pt x="1592262" y="138642"/>
                    <a:pt x="1634596" y="132292"/>
                    <a:pt x="1657350" y="130175"/>
                  </a:cubicBezTo>
                  <a:cubicBezTo>
                    <a:pt x="1680104" y="128058"/>
                    <a:pt x="1691217" y="131763"/>
                    <a:pt x="1711325" y="130175"/>
                  </a:cubicBezTo>
                  <a:cubicBezTo>
                    <a:pt x="1731433" y="128588"/>
                    <a:pt x="1760008" y="122767"/>
                    <a:pt x="1778000" y="120650"/>
                  </a:cubicBezTo>
                  <a:cubicBezTo>
                    <a:pt x="1795992" y="118533"/>
                    <a:pt x="1799696" y="118533"/>
                    <a:pt x="1819275" y="117475"/>
                  </a:cubicBezTo>
                  <a:cubicBezTo>
                    <a:pt x="1838854" y="116417"/>
                    <a:pt x="1878012" y="116946"/>
                    <a:pt x="1895475" y="114300"/>
                  </a:cubicBezTo>
                  <a:cubicBezTo>
                    <a:pt x="1912938" y="111654"/>
                    <a:pt x="1908704" y="104775"/>
                    <a:pt x="1924050" y="101600"/>
                  </a:cubicBezTo>
                  <a:cubicBezTo>
                    <a:pt x="1939396" y="98425"/>
                    <a:pt x="1970088" y="98425"/>
                    <a:pt x="1987550" y="95250"/>
                  </a:cubicBezTo>
                  <a:cubicBezTo>
                    <a:pt x="2005013" y="92075"/>
                    <a:pt x="2016654" y="85725"/>
                    <a:pt x="2028825" y="82550"/>
                  </a:cubicBezTo>
                  <a:cubicBezTo>
                    <a:pt x="2040996" y="79375"/>
                    <a:pt x="2049462" y="78846"/>
                    <a:pt x="2060575" y="76200"/>
                  </a:cubicBezTo>
                  <a:cubicBezTo>
                    <a:pt x="2071688" y="73554"/>
                    <a:pt x="2095500" y="66675"/>
                    <a:pt x="2095500" y="66675"/>
                  </a:cubicBezTo>
                  <a:cubicBezTo>
                    <a:pt x="2109258" y="62971"/>
                    <a:pt x="2124075" y="57150"/>
                    <a:pt x="2143125" y="53975"/>
                  </a:cubicBezTo>
                  <a:cubicBezTo>
                    <a:pt x="2162175" y="50800"/>
                    <a:pt x="2191808" y="49742"/>
                    <a:pt x="2209800" y="47625"/>
                  </a:cubicBezTo>
                  <a:cubicBezTo>
                    <a:pt x="2227792" y="45508"/>
                    <a:pt x="2234142" y="45508"/>
                    <a:pt x="2251075" y="41275"/>
                  </a:cubicBezTo>
                  <a:cubicBezTo>
                    <a:pt x="2268008" y="37042"/>
                    <a:pt x="2294996" y="26988"/>
                    <a:pt x="2311400" y="22225"/>
                  </a:cubicBezTo>
                  <a:cubicBezTo>
                    <a:pt x="2327804" y="17462"/>
                    <a:pt x="2336800" y="16404"/>
                    <a:pt x="2349500" y="12700"/>
                  </a:cubicBezTo>
                  <a:cubicBezTo>
                    <a:pt x="2362200" y="8996"/>
                    <a:pt x="2387600" y="0"/>
                    <a:pt x="2387600" y="0"/>
                  </a:cubicBezTo>
                </a:path>
              </a:pathLst>
            </a:cu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chemeClr val="bg1"/>
                </a:solidFill>
              </a:endParaRPr>
            </a:p>
          </p:txBody>
        </p:sp>
        <p:sp>
          <p:nvSpPr>
            <p:cNvPr id="77" name="Freeform 76"/>
            <p:cNvSpPr/>
            <p:nvPr/>
          </p:nvSpPr>
          <p:spPr>
            <a:xfrm>
              <a:off x="6419850" y="3016250"/>
              <a:ext cx="1577975" cy="234950"/>
            </a:xfrm>
            <a:custGeom>
              <a:avLst/>
              <a:gdLst>
                <a:gd name="connsiteX0" fmla="*/ 0 w 1577975"/>
                <a:gd name="connsiteY0" fmla="*/ 234950 h 234950"/>
                <a:gd name="connsiteX1" fmla="*/ 82550 w 1577975"/>
                <a:gd name="connsiteY1" fmla="*/ 215900 h 234950"/>
                <a:gd name="connsiteX2" fmla="*/ 130175 w 1577975"/>
                <a:gd name="connsiteY2" fmla="*/ 203200 h 234950"/>
                <a:gd name="connsiteX3" fmla="*/ 203200 w 1577975"/>
                <a:gd name="connsiteY3" fmla="*/ 200025 h 234950"/>
                <a:gd name="connsiteX4" fmla="*/ 292100 w 1577975"/>
                <a:gd name="connsiteY4" fmla="*/ 180975 h 234950"/>
                <a:gd name="connsiteX5" fmla="*/ 355600 w 1577975"/>
                <a:gd name="connsiteY5" fmla="*/ 180975 h 234950"/>
                <a:gd name="connsiteX6" fmla="*/ 415925 w 1577975"/>
                <a:gd name="connsiteY6" fmla="*/ 168275 h 234950"/>
                <a:gd name="connsiteX7" fmla="*/ 454025 w 1577975"/>
                <a:gd name="connsiteY7" fmla="*/ 158750 h 234950"/>
                <a:gd name="connsiteX8" fmla="*/ 527050 w 1577975"/>
                <a:gd name="connsiteY8" fmla="*/ 149225 h 234950"/>
                <a:gd name="connsiteX9" fmla="*/ 587375 w 1577975"/>
                <a:gd name="connsiteY9" fmla="*/ 142875 h 234950"/>
                <a:gd name="connsiteX10" fmla="*/ 619125 w 1577975"/>
                <a:gd name="connsiteY10" fmla="*/ 139700 h 234950"/>
                <a:gd name="connsiteX11" fmla="*/ 692150 w 1577975"/>
                <a:gd name="connsiteY11" fmla="*/ 130175 h 234950"/>
                <a:gd name="connsiteX12" fmla="*/ 746125 w 1577975"/>
                <a:gd name="connsiteY12" fmla="*/ 120650 h 234950"/>
                <a:gd name="connsiteX13" fmla="*/ 800100 w 1577975"/>
                <a:gd name="connsiteY13" fmla="*/ 104775 h 234950"/>
                <a:gd name="connsiteX14" fmla="*/ 844550 w 1577975"/>
                <a:gd name="connsiteY14" fmla="*/ 98425 h 234950"/>
                <a:gd name="connsiteX15" fmla="*/ 917575 w 1577975"/>
                <a:gd name="connsiteY15" fmla="*/ 92075 h 234950"/>
                <a:gd name="connsiteX16" fmla="*/ 977900 w 1577975"/>
                <a:gd name="connsiteY16" fmla="*/ 82550 h 234950"/>
                <a:gd name="connsiteX17" fmla="*/ 1041400 w 1577975"/>
                <a:gd name="connsiteY17" fmla="*/ 79375 h 234950"/>
                <a:gd name="connsiteX18" fmla="*/ 1076325 w 1577975"/>
                <a:gd name="connsiteY18" fmla="*/ 69850 h 234950"/>
                <a:gd name="connsiteX19" fmla="*/ 1130300 w 1577975"/>
                <a:gd name="connsiteY19" fmla="*/ 69850 h 234950"/>
                <a:gd name="connsiteX20" fmla="*/ 1206500 w 1577975"/>
                <a:gd name="connsiteY20" fmla="*/ 47625 h 234950"/>
                <a:gd name="connsiteX21" fmla="*/ 1273175 w 1577975"/>
                <a:gd name="connsiteY21" fmla="*/ 50800 h 234950"/>
                <a:gd name="connsiteX22" fmla="*/ 1298575 w 1577975"/>
                <a:gd name="connsiteY22" fmla="*/ 34925 h 234950"/>
                <a:gd name="connsiteX23" fmla="*/ 1368425 w 1577975"/>
                <a:gd name="connsiteY23" fmla="*/ 34925 h 234950"/>
                <a:gd name="connsiteX24" fmla="*/ 1397000 w 1577975"/>
                <a:gd name="connsiteY24" fmla="*/ 15875 h 234950"/>
                <a:gd name="connsiteX25" fmla="*/ 1450975 w 1577975"/>
                <a:gd name="connsiteY25" fmla="*/ 9525 h 234950"/>
                <a:gd name="connsiteX26" fmla="*/ 1473200 w 1577975"/>
                <a:gd name="connsiteY26" fmla="*/ 6350 h 234950"/>
                <a:gd name="connsiteX27" fmla="*/ 1520825 w 1577975"/>
                <a:gd name="connsiteY27" fmla="*/ 3175 h 234950"/>
                <a:gd name="connsiteX28" fmla="*/ 1577975 w 1577975"/>
                <a:gd name="connsiteY28" fmla="*/ 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7975" h="234950">
                  <a:moveTo>
                    <a:pt x="0" y="234950"/>
                  </a:moveTo>
                  <a:lnTo>
                    <a:pt x="82550" y="215900"/>
                  </a:lnTo>
                  <a:cubicBezTo>
                    <a:pt x="104246" y="210608"/>
                    <a:pt x="110067" y="205846"/>
                    <a:pt x="130175" y="203200"/>
                  </a:cubicBezTo>
                  <a:cubicBezTo>
                    <a:pt x="150283" y="200554"/>
                    <a:pt x="176213" y="203729"/>
                    <a:pt x="203200" y="200025"/>
                  </a:cubicBezTo>
                  <a:cubicBezTo>
                    <a:pt x="230187" y="196321"/>
                    <a:pt x="266700" y="184150"/>
                    <a:pt x="292100" y="180975"/>
                  </a:cubicBezTo>
                  <a:cubicBezTo>
                    <a:pt x="317500" y="177800"/>
                    <a:pt x="334963" y="183092"/>
                    <a:pt x="355600" y="180975"/>
                  </a:cubicBezTo>
                  <a:cubicBezTo>
                    <a:pt x="376237" y="178858"/>
                    <a:pt x="399521" y="171979"/>
                    <a:pt x="415925" y="168275"/>
                  </a:cubicBezTo>
                  <a:cubicBezTo>
                    <a:pt x="432329" y="164571"/>
                    <a:pt x="435504" y="161925"/>
                    <a:pt x="454025" y="158750"/>
                  </a:cubicBezTo>
                  <a:cubicBezTo>
                    <a:pt x="472546" y="155575"/>
                    <a:pt x="504825" y="151871"/>
                    <a:pt x="527050" y="149225"/>
                  </a:cubicBezTo>
                  <a:cubicBezTo>
                    <a:pt x="549275" y="146579"/>
                    <a:pt x="587375" y="142875"/>
                    <a:pt x="587375" y="142875"/>
                  </a:cubicBezTo>
                  <a:lnTo>
                    <a:pt x="619125" y="139700"/>
                  </a:lnTo>
                  <a:lnTo>
                    <a:pt x="692150" y="130175"/>
                  </a:lnTo>
                  <a:cubicBezTo>
                    <a:pt x="713317" y="127000"/>
                    <a:pt x="728133" y="124883"/>
                    <a:pt x="746125" y="120650"/>
                  </a:cubicBezTo>
                  <a:cubicBezTo>
                    <a:pt x="764117" y="116417"/>
                    <a:pt x="783696" y="108479"/>
                    <a:pt x="800100" y="104775"/>
                  </a:cubicBezTo>
                  <a:cubicBezTo>
                    <a:pt x="816504" y="101071"/>
                    <a:pt x="824971" y="100542"/>
                    <a:pt x="844550" y="98425"/>
                  </a:cubicBezTo>
                  <a:cubicBezTo>
                    <a:pt x="864129" y="96308"/>
                    <a:pt x="895350" y="94721"/>
                    <a:pt x="917575" y="92075"/>
                  </a:cubicBezTo>
                  <a:cubicBezTo>
                    <a:pt x="939800" y="89429"/>
                    <a:pt x="957263" y="84667"/>
                    <a:pt x="977900" y="82550"/>
                  </a:cubicBezTo>
                  <a:cubicBezTo>
                    <a:pt x="998537" y="80433"/>
                    <a:pt x="1024996" y="81492"/>
                    <a:pt x="1041400" y="79375"/>
                  </a:cubicBezTo>
                  <a:cubicBezTo>
                    <a:pt x="1057804" y="77258"/>
                    <a:pt x="1061508" y="71437"/>
                    <a:pt x="1076325" y="69850"/>
                  </a:cubicBezTo>
                  <a:cubicBezTo>
                    <a:pt x="1091142" y="68263"/>
                    <a:pt x="1108604" y="73554"/>
                    <a:pt x="1130300" y="69850"/>
                  </a:cubicBezTo>
                  <a:cubicBezTo>
                    <a:pt x="1151996" y="66146"/>
                    <a:pt x="1182688" y="50800"/>
                    <a:pt x="1206500" y="47625"/>
                  </a:cubicBezTo>
                  <a:cubicBezTo>
                    <a:pt x="1230313" y="44450"/>
                    <a:pt x="1257829" y="52917"/>
                    <a:pt x="1273175" y="50800"/>
                  </a:cubicBezTo>
                  <a:cubicBezTo>
                    <a:pt x="1288521" y="48683"/>
                    <a:pt x="1282700" y="37571"/>
                    <a:pt x="1298575" y="34925"/>
                  </a:cubicBezTo>
                  <a:cubicBezTo>
                    <a:pt x="1314450" y="32279"/>
                    <a:pt x="1352021" y="38100"/>
                    <a:pt x="1368425" y="34925"/>
                  </a:cubicBezTo>
                  <a:cubicBezTo>
                    <a:pt x="1384829" y="31750"/>
                    <a:pt x="1383242" y="20108"/>
                    <a:pt x="1397000" y="15875"/>
                  </a:cubicBezTo>
                  <a:cubicBezTo>
                    <a:pt x="1410758" y="11642"/>
                    <a:pt x="1438275" y="11112"/>
                    <a:pt x="1450975" y="9525"/>
                  </a:cubicBezTo>
                  <a:cubicBezTo>
                    <a:pt x="1463675" y="7938"/>
                    <a:pt x="1461558" y="7408"/>
                    <a:pt x="1473200" y="6350"/>
                  </a:cubicBezTo>
                  <a:cubicBezTo>
                    <a:pt x="1484842" y="5292"/>
                    <a:pt x="1520825" y="3175"/>
                    <a:pt x="1520825" y="3175"/>
                  </a:cubicBezTo>
                  <a:lnTo>
                    <a:pt x="1577975" y="0"/>
                  </a:lnTo>
                </a:path>
              </a:pathLst>
            </a:cu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chemeClr val="bg1"/>
                </a:solidFill>
              </a:endParaRPr>
            </a:p>
          </p:txBody>
        </p:sp>
      </p:grpSp>
      <p:sp>
        <p:nvSpPr>
          <p:cNvPr id="78" name="Rectangle 77"/>
          <p:cNvSpPr>
            <a:spLocks noChangeArrowheads="1"/>
          </p:cNvSpPr>
          <p:nvPr/>
        </p:nvSpPr>
        <p:spPr bwMode="auto">
          <a:xfrm>
            <a:off x="-3175" y="0"/>
            <a:ext cx="9144000" cy="1211263"/>
          </a:xfrm>
          <a:prstGeom prst="rect">
            <a:avLst/>
          </a:prstGeom>
          <a:solidFill>
            <a:srgbClr val="25406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2818" name="TextBox 78"/>
          <p:cNvSpPr txBox="1">
            <a:spLocks noChangeArrowheads="1"/>
          </p:cNvSpPr>
          <p:nvPr/>
        </p:nvSpPr>
        <p:spPr bwMode="auto">
          <a:xfrm>
            <a:off x="-7938" y="142875"/>
            <a:ext cx="9151938" cy="964367"/>
          </a:xfrm>
          <a:prstGeom prst="rect">
            <a:avLst/>
          </a:prstGeom>
          <a:noFill/>
          <a:ln w="9525">
            <a:noFill/>
            <a:miter lim="800000"/>
            <a:headEnd/>
            <a:tailEnd/>
          </a:ln>
        </p:spPr>
        <p:txBody>
          <a:bodyPr>
            <a:spAutoFit/>
          </a:bodyPr>
          <a:lstStyle/>
          <a:p>
            <a:pPr algn="ctr">
              <a:lnSpc>
                <a:spcPts val="3400"/>
              </a:lnSpc>
            </a:pPr>
            <a:r>
              <a:rPr lang="cs-CZ" sz="3200" b="1" dirty="0">
                <a:solidFill>
                  <a:srgbClr val="FFFF00"/>
                </a:solidFill>
                <a:latin typeface="Arial" pitchFamily="34" charset="0"/>
                <a:cs typeface="Arial" pitchFamily="34" charset="0"/>
              </a:rPr>
              <a:t>Studie </a:t>
            </a:r>
            <a:r>
              <a:rPr lang="en-US" sz="3200" b="1" dirty="0">
                <a:solidFill>
                  <a:srgbClr val="FFFF00"/>
                </a:solidFill>
                <a:latin typeface="Arial" pitchFamily="34" charset="0"/>
                <a:cs typeface="Arial" pitchFamily="34" charset="0"/>
              </a:rPr>
              <a:t>PARADIGM-HF</a:t>
            </a:r>
          </a:p>
          <a:p>
            <a:pPr algn="ctr">
              <a:lnSpc>
                <a:spcPts val="3400"/>
              </a:lnSpc>
            </a:pPr>
            <a:r>
              <a:rPr lang="cs-CZ" sz="2000" b="1" dirty="0">
                <a:solidFill>
                  <a:srgbClr val="FFFF00"/>
                </a:solidFill>
                <a:latin typeface="Arial" pitchFamily="34" charset="0"/>
                <a:cs typeface="Arial" pitchFamily="34" charset="0"/>
              </a:rPr>
              <a:t>K</a:t>
            </a:r>
            <a:r>
              <a:rPr lang="en-US" sz="2000" b="1" dirty="0" err="1">
                <a:solidFill>
                  <a:srgbClr val="FFFF00"/>
                </a:solidFill>
                <a:latin typeface="Arial" pitchFamily="34" charset="0"/>
                <a:cs typeface="Arial" pitchFamily="34" charset="0"/>
              </a:rPr>
              <a:t>ardiovas</a:t>
            </a:r>
            <a:r>
              <a:rPr lang="cs-CZ" sz="2000" b="1" dirty="0">
                <a:solidFill>
                  <a:srgbClr val="FFFF00"/>
                </a:solidFill>
                <a:latin typeface="Arial" pitchFamily="34" charset="0"/>
                <a:cs typeface="Arial" pitchFamily="34" charset="0"/>
              </a:rPr>
              <a:t>k</a:t>
            </a:r>
            <a:r>
              <a:rPr lang="en-US" sz="2000" b="1" dirty="0" err="1">
                <a:solidFill>
                  <a:srgbClr val="FFFF00"/>
                </a:solidFill>
                <a:latin typeface="Arial" pitchFamily="34" charset="0"/>
                <a:cs typeface="Arial" pitchFamily="34" charset="0"/>
              </a:rPr>
              <a:t>ul</a:t>
            </a:r>
            <a:r>
              <a:rPr lang="cs-CZ" sz="2000" b="1" dirty="0">
                <a:solidFill>
                  <a:srgbClr val="FFFF00"/>
                </a:solidFill>
                <a:latin typeface="Arial" pitchFamily="34" charset="0"/>
                <a:cs typeface="Arial" pitchFamily="34" charset="0"/>
              </a:rPr>
              <a:t>á</a:t>
            </a:r>
            <a:r>
              <a:rPr lang="en-US" sz="2000" b="1" dirty="0">
                <a:solidFill>
                  <a:srgbClr val="FFFF00"/>
                </a:solidFill>
                <a:latin typeface="Arial" pitchFamily="34" charset="0"/>
                <a:cs typeface="Arial" pitchFamily="34" charset="0"/>
              </a:rPr>
              <a:t>r</a:t>
            </a:r>
            <a:r>
              <a:rPr lang="cs-CZ" sz="2000" b="1" dirty="0">
                <a:solidFill>
                  <a:srgbClr val="FFFF00"/>
                </a:solidFill>
                <a:latin typeface="Arial" pitchFamily="34" charset="0"/>
                <a:cs typeface="Arial" pitchFamily="34" charset="0"/>
              </a:rPr>
              <a:t>ní úmrtí nebo hospitalizace pro srdeční selhání</a:t>
            </a:r>
            <a:endParaRPr lang="en-US" sz="2000" b="1" dirty="0">
              <a:solidFill>
                <a:srgbClr val="FFFF00"/>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520700" y="1778000"/>
            <a:ext cx="8089900" cy="46228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99187" dir="2160009"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0" name="Rectangle 9"/>
          <p:cNvSpPr>
            <a:spLocks noChangeArrowheads="1"/>
          </p:cNvSpPr>
          <p:nvPr/>
        </p:nvSpPr>
        <p:spPr bwMode="auto">
          <a:xfrm>
            <a:off x="-3175" y="0"/>
            <a:ext cx="9144000" cy="1414463"/>
          </a:xfrm>
          <a:prstGeom prst="rect">
            <a:avLst/>
          </a:prstGeom>
          <a:solidFill>
            <a:srgbClr val="25406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095065785"/>
              </p:ext>
            </p:extLst>
          </p:nvPr>
        </p:nvGraphicFramePr>
        <p:xfrm>
          <a:off x="520700" y="1778000"/>
          <a:ext cx="8089900" cy="46228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5494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370840">
                <a:tc>
                  <a:txBody>
                    <a:bodyPr/>
                    <a:lstStyle/>
                    <a:p>
                      <a:pPr>
                        <a:lnSpc>
                          <a:spcPts val="2400"/>
                        </a:lnSpc>
                        <a:spcBef>
                          <a:spcPts val="0"/>
                        </a:spcBef>
                        <a:spcAft>
                          <a:spcPts val="0"/>
                        </a:spcAft>
                      </a:pPr>
                      <a:endParaRPr lang="en-US" sz="2000" dirty="0">
                        <a:latin typeface="Arial"/>
                        <a:cs typeface="Arial"/>
                      </a:endParaRPr>
                    </a:p>
                  </a:txBody>
                  <a:tcPr anchor="ctr">
                    <a:lnB w="28575" cap="flat" cmpd="sng" algn="ctr">
                      <a:solidFill>
                        <a:srgbClr val="1F497D">
                          <a:lumMod val="40000"/>
                          <a:lumOff val="60000"/>
                        </a:srgbClr>
                      </a:solidFill>
                      <a:prstDash val="solid"/>
                      <a:round/>
                      <a:headEnd type="none" w="med" len="med"/>
                      <a:tailEnd type="none" w="med" len="med"/>
                    </a:lnB>
                    <a:solidFill>
                      <a:srgbClr val="305372"/>
                    </a:solidFill>
                  </a:tcPr>
                </a:tc>
                <a:tc>
                  <a:txBody>
                    <a:bodyPr/>
                    <a:lstStyle/>
                    <a:p>
                      <a:pPr algn="ctr">
                        <a:lnSpc>
                          <a:spcPts val="2400"/>
                        </a:lnSpc>
                        <a:spcBef>
                          <a:spcPts val="0"/>
                        </a:spcBef>
                        <a:spcAft>
                          <a:spcPts val="0"/>
                        </a:spcAft>
                      </a:pPr>
                      <a:r>
                        <a:rPr lang="en-US" sz="2000" dirty="0">
                          <a:latin typeface="Arial"/>
                          <a:cs typeface="Arial"/>
                        </a:rPr>
                        <a:t>LCZ696</a:t>
                      </a:r>
                    </a:p>
                    <a:p>
                      <a:pPr algn="ctr">
                        <a:lnSpc>
                          <a:spcPts val="2400"/>
                        </a:lnSpc>
                        <a:spcBef>
                          <a:spcPts val="0"/>
                        </a:spcBef>
                        <a:spcAft>
                          <a:spcPts val="0"/>
                        </a:spcAft>
                      </a:pPr>
                      <a:r>
                        <a:rPr lang="en-US" sz="2000" dirty="0">
                          <a:latin typeface="Arial"/>
                          <a:cs typeface="Arial"/>
                        </a:rPr>
                        <a:t>(</a:t>
                      </a:r>
                      <a:r>
                        <a:rPr lang="en-US" sz="2000" dirty="0" err="1">
                          <a:latin typeface="Arial"/>
                          <a:cs typeface="Arial"/>
                        </a:rPr>
                        <a:t>n</a:t>
                      </a:r>
                      <a:r>
                        <a:rPr lang="en-US" sz="2000" dirty="0">
                          <a:latin typeface="Arial"/>
                          <a:cs typeface="Arial"/>
                        </a:rPr>
                        <a:t>=4187)</a:t>
                      </a:r>
                    </a:p>
                  </a:txBody>
                  <a:tcPr anchor="ctr">
                    <a:lnB w="28575" cap="flat" cmpd="sng" algn="ctr">
                      <a:solidFill>
                        <a:srgbClr val="1F497D">
                          <a:lumMod val="40000"/>
                          <a:lumOff val="60000"/>
                        </a:srgbClr>
                      </a:solidFill>
                      <a:prstDash val="solid"/>
                      <a:round/>
                      <a:headEnd type="none" w="med" len="med"/>
                      <a:tailEnd type="none" w="med" len="med"/>
                    </a:lnB>
                    <a:solidFill>
                      <a:srgbClr val="305372"/>
                    </a:solidFill>
                  </a:tcPr>
                </a:tc>
                <a:tc>
                  <a:txBody>
                    <a:bodyPr/>
                    <a:lstStyle/>
                    <a:p>
                      <a:pPr algn="ctr">
                        <a:lnSpc>
                          <a:spcPts val="2400"/>
                        </a:lnSpc>
                        <a:spcBef>
                          <a:spcPts val="0"/>
                        </a:spcBef>
                        <a:spcAft>
                          <a:spcPts val="0"/>
                        </a:spcAft>
                      </a:pPr>
                      <a:r>
                        <a:rPr lang="en-US" sz="2000" dirty="0" err="1">
                          <a:latin typeface="Arial"/>
                          <a:cs typeface="Arial"/>
                        </a:rPr>
                        <a:t>Enalapril</a:t>
                      </a:r>
                      <a:endParaRPr lang="en-US" sz="2000" dirty="0">
                        <a:latin typeface="Arial"/>
                        <a:cs typeface="Arial"/>
                      </a:endParaRPr>
                    </a:p>
                    <a:p>
                      <a:pPr algn="ctr">
                        <a:lnSpc>
                          <a:spcPts val="2400"/>
                        </a:lnSpc>
                        <a:spcBef>
                          <a:spcPts val="0"/>
                        </a:spcBef>
                        <a:spcAft>
                          <a:spcPts val="0"/>
                        </a:spcAft>
                      </a:pPr>
                      <a:r>
                        <a:rPr lang="en-US" sz="2000" dirty="0">
                          <a:latin typeface="Arial"/>
                          <a:cs typeface="Arial"/>
                        </a:rPr>
                        <a:t>(</a:t>
                      </a:r>
                      <a:r>
                        <a:rPr lang="en-US" sz="2000" dirty="0" err="1">
                          <a:latin typeface="Arial"/>
                          <a:cs typeface="Arial"/>
                        </a:rPr>
                        <a:t>n</a:t>
                      </a:r>
                      <a:r>
                        <a:rPr lang="en-US" sz="2000" dirty="0">
                          <a:latin typeface="Arial"/>
                          <a:cs typeface="Arial"/>
                        </a:rPr>
                        <a:t>=4212)</a:t>
                      </a:r>
                    </a:p>
                  </a:txBody>
                  <a:tcPr anchor="ctr">
                    <a:lnB w="28575" cap="flat" cmpd="sng" algn="ctr">
                      <a:solidFill>
                        <a:srgbClr val="1F497D">
                          <a:lumMod val="40000"/>
                          <a:lumOff val="60000"/>
                        </a:srgbClr>
                      </a:solidFill>
                      <a:prstDash val="solid"/>
                      <a:round/>
                      <a:headEnd type="none" w="med" len="med"/>
                      <a:tailEnd type="none" w="med" len="med"/>
                    </a:lnB>
                    <a:solidFill>
                      <a:srgbClr val="305372"/>
                    </a:solidFill>
                  </a:tcPr>
                </a:tc>
                <a:tc>
                  <a:txBody>
                    <a:bodyPr/>
                    <a:lstStyle/>
                    <a:p>
                      <a:pPr algn="ctr">
                        <a:lnSpc>
                          <a:spcPts val="2400"/>
                        </a:lnSpc>
                        <a:spcBef>
                          <a:spcPts val="0"/>
                        </a:spcBef>
                        <a:spcAft>
                          <a:spcPts val="0"/>
                        </a:spcAft>
                      </a:pPr>
                      <a:r>
                        <a:rPr lang="cs-CZ" sz="2000" dirty="0">
                          <a:latin typeface="Arial"/>
                          <a:cs typeface="Arial"/>
                        </a:rPr>
                        <a:t>Poměr rizik</a:t>
                      </a:r>
                      <a:endParaRPr lang="en-US" sz="2000" dirty="0">
                        <a:latin typeface="Arial"/>
                        <a:cs typeface="Arial"/>
                      </a:endParaRPr>
                    </a:p>
                    <a:p>
                      <a:pPr algn="ctr">
                        <a:lnSpc>
                          <a:spcPts val="2400"/>
                        </a:lnSpc>
                        <a:spcBef>
                          <a:spcPts val="0"/>
                        </a:spcBef>
                        <a:spcAft>
                          <a:spcPts val="0"/>
                        </a:spcAft>
                      </a:pPr>
                      <a:r>
                        <a:rPr lang="en-US" sz="2000" dirty="0">
                          <a:latin typeface="Arial"/>
                          <a:cs typeface="Arial"/>
                        </a:rPr>
                        <a:t>(95% CI)</a:t>
                      </a:r>
                    </a:p>
                  </a:txBody>
                  <a:tcPr anchor="ctr">
                    <a:lnB w="28575" cap="flat" cmpd="sng" algn="ctr">
                      <a:solidFill>
                        <a:srgbClr val="1F497D">
                          <a:lumMod val="40000"/>
                          <a:lumOff val="60000"/>
                        </a:srgbClr>
                      </a:solidFill>
                      <a:prstDash val="solid"/>
                      <a:round/>
                      <a:headEnd type="none" w="med" len="med"/>
                      <a:tailEnd type="none" w="med" len="med"/>
                    </a:lnB>
                    <a:solidFill>
                      <a:srgbClr val="305372"/>
                    </a:solidFill>
                  </a:tcPr>
                </a:tc>
                <a:tc>
                  <a:txBody>
                    <a:bodyPr/>
                    <a:lstStyle/>
                    <a:p>
                      <a:pPr algn="ctr">
                        <a:lnSpc>
                          <a:spcPts val="2400"/>
                        </a:lnSpc>
                        <a:spcBef>
                          <a:spcPts val="0"/>
                        </a:spcBef>
                        <a:spcAft>
                          <a:spcPts val="0"/>
                        </a:spcAft>
                      </a:pPr>
                      <a:r>
                        <a:rPr lang="cs-CZ" sz="2000" dirty="0">
                          <a:latin typeface="Arial"/>
                          <a:cs typeface="Arial"/>
                        </a:rPr>
                        <a:t>Hodnota</a:t>
                      </a:r>
                    </a:p>
                    <a:p>
                      <a:pPr algn="ctr">
                        <a:lnSpc>
                          <a:spcPts val="2400"/>
                        </a:lnSpc>
                        <a:spcBef>
                          <a:spcPts val="0"/>
                        </a:spcBef>
                        <a:spcAft>
                          <a:spcPts val="0"/>
                        </a:spcAft>
                      </a:pPr>
                      <a:r>
                        <a:rPr lang="en-US" sz="2000" dirty="0">
                          <a:latin typeface="Arial"/>
                          <a:cs typeface="Arial"/>
                        </a:rPr>
                        <a:t>P</a:t>
                      </a:r>
                    </a:p>
                  </a:txBody>
                  <a:tcPr anchor="ctr">
                    <a:lnB w="28575" cap="flat" cmpd="sng" algn="ctr">
                      <a:solidFill>
                        <a:srgbClr val="1F497D">
                          <a:lumMod val="40000"/>
                          <a:lumOff val="60000"/>
                        </a:srgbClr>
                      </a:solidFill>
                      <a:prstDash val="solid"/>
                      <a:round/>
                      <a:headEnd type="none" w="med" len="med"/>
                      <a:tailEnd type="none" w="med" len="med"/>
                    </a:lnB>
                    <a:solidFill>
                      <a:srgbClr val="305372"/>
                    </a:solidFill>
                  </a:tcPr>
                </a:tc>
                <a:extLst>
                  <a:ext uri="{0D108BD9-81ED-4DB2-BD59-A6C34878D82A}">
                    <a16:rowId xmlns:a16="http://schemas.microsoft.com/office/drawing/2014/main" val="10000"/>
                  </a:ext>
                </a:extLst>
              </a:tr>
              <a:tr h="1064260">
                <a:tc>
                  <a:txBody>
                    <a:bodyPr/>
                    <a:lstStyle/>
                    <a:p>
                      <a:pPr algn="ctr">
                        <a:lnSpc>
                          <a:spcPts val="2400"/>
                        </a:lnSpc>
                        <a:spcBef>
                          <a:spcPts val="0"/>
                        </a:spcBef>
                        <a:spcAft>
                          <a:spcPts val="0"/>
                        </a:spcAft>
                      </a:pPr>
                      <a:r>
                        <a:rPr lang="en-US" sz="2000" b="1" dirty="0">
                          <a:latin typeface="Arial"/>
                          <a:cs typeface="Arial"/>
                        </a:rPr>
                        <a:t>Prim</a:t>
                      </a:r>
                      <a:r>
                        <a:rPr lang="cs-CZ" sz="2000" b="1" dirty="0" err="1">
                          <a:latin typeface="Arial"/>
                          <a:cs typeface="Arial"/>
                        </a:rPr>
                        <a:t>ární</a:t>
                      </a:r>
                      <a:r>
                        <a:rPr lang="cs-CZ" sz="2000" b="1" dirty="0">
                          <a:latin typeface="Arial"/>
                          <a:cs typeface="Arial"/>
                        </a:rPr>
                        <a:t> ukazatel</a:t>
                      </a:r>
                      <a:endParaRPr lang="en-US" sz="2000" b="1" dirty="0">
                        <a:latin typeface="Arial"/>
                        <a:cs typeface="Arial"/>
                      </a:endParaRP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algn="ctr">
                        <a:lnSpc>
                          <a:spcPts val="2400"/>
                        </a:lnSpc>
                        <a:spcBef>
                          <a:spcPts val="0"/>
                        </a:spcBef>
                        <a:spcAft>
                          <a:spcPts val="0"/>
                        </a:spcAft>
                      </a:pPr>
                      <a:r>
                        <a:rPr lang="en-US" sz="2000" dirty="0">
                          <a:latin typeface="Arial"/>
                          <a:cs typeface="Arial"/>
                        </a:rPr>
                        <a:t>914</a:t>
                      </a:r>
                    </a:p>
                    <a:p>
                      <a:pPr algn="ctr">
                        <a:lnSpc>
                          <a:spcPts val="2400"/>
                        </a:lnSpc>
                        <a:spcBef>
                          <a:spcPts val="0"/>
                        </a:spcBef>
                        <a:spcAft>
                          <a:spcPts val="0"/>
                        </a:spcAft>
                      </a:pPr>
                      <a:r>
                        <a:rPr lang="en-US" sz="2000" dirty="0">
                          <a:latin typeface="Arial"/>
                          <a:cs typeface="Arial"/>
                        </a:rPr>
                        <a:t>(21</a:t>
                      </a:r>
                      <a:r>
                        <a:rPr lang="cs-CZ" sz="2000" dirty="0">
                          <a:latin typeface="Arial"/>
                          <a:cs typeface="Arial"/>
                        </a:rPr>
                        <a:t>,</a:t>
                      </a:r>
                      <a:r>
                        <a:rPr lang="en-US" sz="2000" dirty="0">
                          <a:latin typeface="Arial"/>
                          <a:cs typeface="Arial"/>
                        </a:rPr>
                        <a:t>8%)</a:t>
                      </a: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algn="ctr">
                        <a:lnSpc>
                          <a:spcPts val="2400"/>
                        </a:lnSpc>
                        <a:spcBef>
                          <a:spcPts val="0"/>
                        </a:spcBef>
                        <a:spcAft>
                          <a:spcPts val="0"/>
                        </a:spcAft>
                      </a:pPr>
                      <a:r>
                        <a:rPr lang="en-US" sz="2000" dirty="0">
                          <a:latin typeface="Arial"/>
                          <a:cs typeface="Arial"/>
                        </a:rPr>
                        <a:t>1117</a:t>
                      </a:r>
                    </a:p>
                    <a:p>
                      <a:pPr algn="ctr">
                        <a:lnSpc>
                          <a:spcPts val="2400"/>
                        </a:lnSpc>
                        <a:spcBef>
                          <a:spcPts val="0"/>
                        </a:spcBef>
                        <a:spcAft>
                          <a:spcPts val="0"/>
                        </a:spcAft>
                      </a:pPr>
                      <a:r>
                        <a:rPr lang="en-US" sz="2000" dirty="0">
                          <a:latin typeface="Arial"/>
                          <a:cs typeface="Arial"/>
                        </a:rPr>
                        <a:t>(26</a:t>
                      </a:r>
                      <a:r>
                        <a:rPr lang="cs-CZ" sz="2000" dirty="0">
                          <a:latin typeface="Arial"/>
                          <a:cs typeface="Arial"/>
                        </a:rPr>
                        <a:t>,</a:t>
                      </a:r>
                      <a:r>
                        <a:rPr lang="en-US" sz="2000" dirty="0">
                          <a:latin typeface="Arial"/>
                          <a:cs typeface="Arial"/>
                        </a:rPr>
                        <a:t>5%)</a:t>
                      </a: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algn="ctr">
                        <a:lnSpc>
                          <a:spcPts val="2400"/>
                        </a:lnSpc>
                        <a:spcBef>
                          <a:spcPts val="0"/>
                        </a:spcBef>
                        <a:spcAft>
                          <a:spcPts val="0"/>
                        </a:spcAft>
                      </a:pPr>
                      <a:r>
                        <a:rPr lang="en-US" sz="2000" dirty="0">
                          <a:latin typeface="Arial"/>
                          <a:cs typeface="Arial"/>
                        </a:rPr>
                        <a:t>0</a:t>
                      </a:r>
                      <a:r>
                        <a:rPr lang="cs-CZ" sz="2000" dirty="0">
                          <a:latin typeface="Arial"/>
                          <a:cs typeface="Arial"/>
                        </a:rPr>
                        <a:t>,</a:t>
                      </a:r>
                      <a:r>
                        <a:rPr lang="en-US" sz="2000" dirty="0">
                          <a:latin typeface="Arial"/>
                          <a:cs typeface="Arial"/>
                        </a:rPr>
                        <a:t>80</a:t>
                      </a:r>
                    </a:p>
                    <a:p>
                      <a:pPr algn="ctr">
                        <a:lnSpc>
                          <a:spcPts val="2400"/>
                        </a:lnSpc>
                        <a:spcBef>
                          <a:spcPts val="0"/>
                        </a:spcBef>
                        <a:spcAft>
                          <a:spcPts val="0"/>
                        </a:spcAft>
                      </a:pPr>
                      <a:r>
                        <a:rPr lang="en-US" sz="2000" dirty="0">
                          <a:latin typeface="Arial"/>
                          <a:cs typeface="Arial"/>
                        </a:rPr>
                        <a:t>(0</a:t>
                      </a:r>
                      <a:r>
                        <a:rPr lang="cs-CZ" sz="2000" dirty="0">
                          <a:latin typeface="Arial"/>
                          <a:cs typeface="Arial"/>
                        </a:rPr>
                        <a:t>,</a:t>
                      </a:r>
                      <a:r>
                        <a:rPr lang="en-US" sz="2000" dirty="0">
                          <a:latin typeface="Arial"/>
                          <a:cs typeface="Arial"/>
                        </a:rPr>
                        <a:t>73-0</a:t>
                      </a:r>
                      <a:r>
                        <a:rPr lang="cs-CZ" sz="2000" dirty="0">
                          <a:latin typeface="Arial"/>
                          <a:cs typeface="Arial"/>
                        </a:rPr>
                        <a:t>,</a:t>
                      </a:r>
                      <a:r>
                        <a:rPr lang="en-US" sz="2000" dirty="0">
                          <a:latin typeface="Arial"/>
                          <a:cs typeface="Arial"/>
                        </a:rPr>
                        <a:t>87)</a:t>
                      </a: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algn="ctr">
                        <a:lnSpc>
                          <a:spcPts val="2400"/>
                        </a:lnSpc>
                        <a:spcBef>
                          <a:spcPts val="0"/>
                        </a:spcBef>
                        <a:spcAft>
                          <a:spcPts val="0"/>
                        </a:spcAft>
                      </a:pPr>
                      <a:r>
                        <a:rPr lang="en-US" sz="2000" dirty="0">
                          <a:latin typeface="Arial"/>
                          <a:cs typeface="Arial"/>
                        </a:rPr>
                        <a:t>0</a:t>
                      </a:r>
                      <a:r>
                        <a:rPr lang="cs-CZ" sz="2000" dirty="0">
                          <a:latin typeface="Arial"/>
                          <a:cs typeface="Arial"/>
                        </a:rPr>
                        <a:t>,</a:t>
                      </a:r>
                      <a:r>
                        <a:rPr lang="en-US" sz="2000" dirty="0">
                          <a:latin typeface="Arial"/>
                          <a:cs typeface="Arial"/>
                        </a:rPr>
                        <a:t>0000002</a:t>
                      </a: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extLst>
                  <a:ext uri="{0D108BD9-81ED-4DB2-BD59-A6C34878D82A}">
                    <a16:rowId xmlns:a16="http://schemas.microsoft.com/office/drawing/2014/main" val="10001"/>
                  </a:ext>
                </a:extLst>
              </a:tr>
              <a:tr h="1181100">
                <a:tc>
                  <a:txBody>
                    <a:bodyPr/>
                    <a:lstStyle/>
                    <a:p>
                      <a:pPr algn="ctr">
                        <a:lnSpc>
                          <a:spcPts val="2400"/>
                        </a:lnSpc>
                        <a:spcBef>
                          <a:spcPts val="0"/>
                        </a:spcBef>
                        <a:spcAft>
                          <a:spcPts val="0"/>
                        </a:spcAft>
                      </a:pPr>
                      <a:r>
                        <a:rPr lang="cs-CZ" sz="2000" b="1" dirty="0">
                          <a:latin typeface="Arial"/>
                          <a:cs typeface="Arial"/>
                        </a:rPr>
                        <a:t>KV-úmrtí</a:t>
                      </a:r>
                      <a:endParaRPr lang="en-US" sz="2000" b="1" dirty="0">
                        <a:latin typeface="Arial"/>
                        <a:cs typeface="Arial"/>
                      </a:endParaRP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algn="ctr">
                        <a:lnSpc>
                          <a:spcPts val="2400"/>
                        </a:lnSpc>
                        <a:spcBef>
                          <a:spcPts val="0"/>
                        </a:spcBef>
                        <a:spcAft>
                          <a:spcPts val="0"/>
                        </a:spcAft>
                      </a:pPr>
                      <a:r>
                        <a:rPr lang="en-US" sz="2000" dirty="0">
                          <a:latin typeface="Arial"/>
                          <a:cs typeface="Arial"/>
                        </a:rPr>
                        <a:t>558</a:t>
                      </a:r>
                    </a:p>
                    <a:p>
                      <a:pPr algn="ctr">
                        <a:lnSpc>
                          <a:spcPts val="2400"/>
                        </a:lnSpc>
                        <a:spcBef>
                          <a:spcPts val="0"/>
                        </a:spcBef>
                        <a:spcAft>
                          <a:spcPts val="0"/>
                        </a:spcAft>
                      </a:pPr>
                      <a:r>
                        <a:rPr lang="en-US" sz="2000" dirty="0">
                          <a:latin typeface="Arial"/>
                          <a:cs typeface="Arial"/>
                        </a:rPr>
                        <a:t>(13</a:t>
                      </a:r>
                      <a:r>
                        <a:rPr lang="cs-CZ" sz="2000" dirty="0">
                          <a:latin typeface="Arial"/>
                          <a:cs typeface="Arial"/>
                        </a:rPr>
                        <a:t>,</a:t>
                      </a:r>
                      <a:r>
                        <a:rPr lang="en-US" sz="2000" dirty="0">
                          <a:latin typeface="Arial"/>
                          <a:cs typeface="Arial"/>
                        </a:rPr>
                        <a:t>3%)</a:t>
                      </a: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algn="ctr">
                        <a:lnSpc>
                          <a:spcPts val="2400"/>
                        </a:lnSpc>
                        <a:spcBef>
                          <a:spcPts val="0"/>
                        </a:spcBef>
                        <a:spcAft>
                          <a:spcPts val="0"/>
                        </a:spcAft>
                      </a:pPr>
                      <a:r>
                        <a:rPr lang="en-US" sz="2000" dirty="0">
                          <a:latin typeface="Arial"/>
                          <a:cs typeface="Arial"/>
                        </a:rPr>
                        <a:t>693</a:t>
                      </a:r>
                    </a:p>
                    <a:p>
                      <a:pPr algn="ctr">
                        <a:lnSpc>
                          <a:spcPts val="2400"/>
                        </a:lnSpc>
                        <a:spcBef>
                          <a:spcPts val="0"/>
                        </a:spcBef>
                        <a:spcAft>
                          <a:spcPts val="0"/>
                        </a:spcAft>
                      </a:pPr>
                      <a:r>
                        <a:rPr lang="en-US" sz="2000" dirty="0">
                          <a:latin typeface="Arial"/>
                          <a:cs typeface="Arial"/>
                        </a:rPr>
                        <a:t>(16</a:t>
                      </a:r>
                      <a:r>
                        <a:rPr lang="cs-CZ" sz="2000" dirty="0">
                          <a:latin typeface="Arial"/>
                          <a:cs typeface="Arial"/>
                        </a:rPr>
                        <a:t>,</a:t>
                      </a:r>
                      <a:r>
                        <a:rPr lang="en-US" sz="2000" dirty="0">
                          <a:latin typeface="Arial"/>
                          <a:cs typeface="Arial"/>
                        </a:rPr>
                        <a:t>5%)</a:t>
                      </a: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algn="ctr">
                        <a:lnSpc>
                          <a:spcPts val="2400"/>
                        </a:lnSpc>
                        <a:spcBef>
                          <a:spcPts val="0"/>
                        </a:spcBef>
                        <a:spcAft>
                          <a:spcPts val="0"/>
                        </a:spcAft>
                      </a:pPr>
                      <a:r>
                        <a:rPr lang="en-US" sz="2000" dirty="0">
                          <a:latin typeface="Arial"/>
                          <a:cs typeface="Arial"/>
                        </a:rPr>
                        <a:t>0</a:t>
                      </a:r>
                      <a:r>
                        <a:rPr lang="cs-CZ" sz="2000" dirty="0">
                          <a:latin typeface="Arial"/>
                          <a:cs typeface="Arial"/>
                        </a:rPr>
                        <a:t>,</a:t>
                      </a:r>
                      <a:r>
                        <a:rPr lang="en-US" sz="2000" dirty="0">
                          <a:latin typeface="Arial"/>
                          <a:cs typeface="Arial"/>
                        </a:rPr>
                        <a:t>80</a:t>
                      </a:r>
                    </a:p>
                    <a:p>
                      <a:pPr algn="ctr">
                        <a:lnSpc>
                          <a:spcPts val="2400"/>
                        </a:lnSpc>
                        <a:spcBef>
                          <a:spcPts val="0"/>
                        </a:spcBef>
                        <a:spcAft>
                          <a:spcPts val="0"/>
                        </a:spcAft>
                      </a:pPr>
                      <a:r>
                        <a:rPr lang="en-US" sz="2000" dirty="0">
                          <a:latin typeface="Arial"/>
                          <a:cs typeface="Arial"/>
                        </a:rPr>
                        <a:t>(0</a:t>
                      </a:r>
                      <a:r>
                        <a:rPr lang="cs-CZ" sz="2000" dirty="0">
                          <a:latin typeface="Arial"/>
                          <a:cs typeface="Arial"/>
                        </a:rPr>
                        <a:t>,</a:t>
                      </a:r>
                      <a:r>
                        <a:rPr lang="en-US" sz="2000" dirty="0">
                          <a:latin typeface="Arial"/>
                          <a:cs typeface="Arial"/>
                        </a:rPr>
                        <a:t>71-0</a:t>
                      </a:r>
                      <a:r>
                        <a:rPr lang="cs-CZ" sz="2000" dirty="0">
                          <a:latin typeface="Arial"/>
                          <a:cs typeface="Arial"/>
                        </a:rPr>
                        <a:t>,</a:t>
                      </a:r>
                      <a:r>
                        <a:rPr lang="en-US" sz="2000" dirty="0">
                          <a:latin typeface="Arial"/>
                          <a:cs typeface="Arial"/>
                        </a:rPr>
                        <a:t>89)</a:t>
                      </a: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algn="ctr">
                        <a:lnSpc>
                          <a:spcPts val="2400"/>
                        </a:lnSpc>
                        <a:spcBef>
                          <a:spcPts val="0"/>
                        </a:spcBef>
                        <a:spcAft>
                          <a:spcPts val="0"/>
                        </a:spcAft>
                      </a:pPr>
                      <a:r>
                        <a:rPr lang="en-US" sz="2000" dirty="0">
                          <a:latin typeface="Arial"/>
                          <a:cs typeface="Arial"/>
                        </a:rPr>
                        <a:t>0</a:t>
                      </a:r>
                      <a:r>
                        <a:rPr lang="cs-CZ" sz="2000" dirty="0">
                          <a:latin typeface="Arial"/>
                          <a:cs typeface="Arial"/>
                        </a:rPr>
                        <a:t>,</a:t>
                      </a:r>
                      <a:r>
                        <a:rPr lang="en-US" sz="2000" dirty="0">
                          <a:latin typeface="Arial"/>
                          <a:cs typeface="Arial"/>
                        </a:rPr>
                        <a:t>00004</a:t>
                      </a: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extLst>
                  <a:ext uri="{0D108BD9-81ED-4DB2-BD59-A6C34878D82A}">
                    <a16:rowId xmlns:a16="http://schemas.microsoft.com/office/drawing/2014/main" val="10002"/>
                  </a:ext>
                </a:extLst>
              </a:tr>
              <a:tr h="1371600">
                <a:tc>
                  <a:txBody>
                    <a:bodyPr/>
                    <a:lstStyle/>
                    <a:p>
                      <a:pPr algn="ctr">
                        <a:lnSpc>
                          <a:spcPts val="2400"/>
                        </a:lnSpc>
                        <a:spcBef>
                          <a:spcPts val="0"/>
                        </a:spcBef>
                        <a:spcAft>
                          <a:spcPts val="0"/>
                        </a:spcAft>
                      </a:pPr>
                      <a:r>
                        <a:rPr lang="en-US" sz="2000" b="1" dirty="0" err="1">
                          <a:latin typeface="Arial"/>
                          <a:cs typeface="Arial"/>
                        </a:rPr>
                        <a:t>Hospitaliza</a:t>
                      </a:r>
                      <a:r>
                        <a:rPr lang="cs-CZ" sz="2000" b="1" dirty="0" err="1">
                          <a:latin typeface="Arial"/>
                          <a:cs typeface="Arial"/>
                        </a:rPr>
                        <a:t>ce</a:t>
                      </a:r>
                      <a:r>
                        <a:rPr lang="en-US" sz="2000" b="1" dirty="0">
                          <a:latin typeface="Arial"/>
                          <a:cs typeface="Arial"/>
                        </a:rPr>
                        <a:t> </a:t>
                      </a:r>
                      <a:r>
                        <a:rPr lang="cs-CZ" sz="2000" b="1" dirty="0">
                          <a:latin typeface="Arial"/>
                          <a:cs typeface="Arial"/>
                        </a:rPr>
                        <a:t>pro srdeční selhání</a:t>
                      </a:r>
                      <a:endParaRPr lang="en-US" sz="2000" b="1" dirty="0">
                        <a:latin typeface="Arial"/>
                        <a:cs typeface="Arial"/>
                      </a:endParaRP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marL="0" marR="0" algn="ctr">
                        <a:lnSpc>
                          <a:spcPts val="2400"/>
                        </a:lnSpc>
                        <a:spcBef>
                          <a:spcPts val="0"/>
                        </a:spcBef>
                        <a:spcAft>
                          <a:spcPts val="0"/>
                        </a:spcAft>
                      </a:pPr>
                      <a:r>
                        <a:rPr lang="en-US" sz="2000" dirty="0">
                          <a:latin typeface="Arial"/>
                          <a:ea typeface="Calibri"/>
                          <a:cs typeface="Arial"/>
                        </a:rPr>
                        <a:t>537</a:t>
                      </a:r>
                    </a:p>
                    <a:p>
                      <a:pPr marL="0" marR="0" algn="ctr">
                        <a:lnSpc>
                          <a:spcPts val="2400"/>
                        </a:lnSpc>
                        <a:spcBef>
                          <a:spcPts val="0"/>
                        </a:spcBef>
                        <a:spcAft>
                          <a:spcPts val="0"/>
                        </a:spcAft>
                      </a:pPr>
                      <a:r>
                        <a:rPr lang="en-US" sz="2000" dirty="0">
                          <a:latin typeface="Arial"/>
                          <a:ea typeface="Calibri"/>
                          <a:cs typeface="Arial"/>
                        </a:rPr>
                        <a:t>(12</a:t>
                      </a:r>
                      <a:r>
                        <a:rPr lang="cs-CZ" sz="2000" dirty="0">
                          <a:latin typeface="Arial"/>
                          <a:ea typeface="Calibri"/>
                          <a:cs typeface="Arial"/>
                        </a:rPr>
                        <a:t>,</a:t>
                      </a:r>
                      <a:r>
                        <a:rPr lang="en-US" sz="2000" dirty="0">
                          <a:latin typeface="Arial"/>
                          <a:ea typeface="Calibri"/>
                          <a:cs typeface="Arial"/>
                        </a:rPr>
                        <a:t>8%)</a:t>
                      </a:r>
                    </a:p>
                  </a:txBody>
                  <a:tcPr marL="68580" marR="68580" marT="0" marB="0"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marL="0" marR="0" algn="ctr">
                        <a:lnSpc>
                          <a:spcPts val="2400"/>
                        </a:lnSpc>
                        <a:spcBef>
                          <a:spcPts val="0"/>
                        </a:spcBef>
                        <a:spcAft>
                          <a:spcPts val="0"/>
                        </a:spcAft>
                      </a:pPr>
                      <a:r>
                        <a:rPr lang="en-US" sz="2000" dirty="0">
                          <a:latin typeface="Arial"/>
                          <a:ea typeface="Calibri"/>
                          <a:cs typeface="Arial"/>
                        </a:rPr>
                        <a:t>658</a:t>
                      </a:r>
                    </a:p>
                    <a:p>
                      <a:pPr marL="0" marR="0" algn="ctr">
                        <a:lnSpc>
                          <a:spcPts val="2400"/>
                        </a:lnSpc>
                        <a:spcBef>
                          <a:spcPts val="0"/>
                        </a:spcBef>
                        <a:spcAft>
                          <a:spcPts val="0"/>
                        </a:spcAft>
                      </a:pPr>
                      <a:r>
                        <a:rPr lang="en-US" sz="2000" dirty="0">
                          <a:latin typeface="Arial"/>
                          <a:ea typeface="Calibri"/>
                          <a:cs typeface="Arial"/>
                        </a:rPr>
                        <a:t>(15</a:t>
                      </a:r>
                      <a:r>
                        <a:rPr lang="cs-CZ" sz="2000" dirty="0">
                          <a:latin typeface="Arial"/>
                          <a:ea typeface="Calibri"/>
                          <a:cs typeface="Arial"/>
                        </a:rPr>
                        <a:t>,</a:t>
                      </a:r>
                      <a:r>
                        <a:rPr lang="en-US" sz="2000" dirty="0">
                          <a:latin typeface="Arial"/>
                          <a:ea typeface="Calibri"/>
                          <a:cs typeface="Arial"/>
                        </a:rPr>
                        <a:t>6%)</a:t>
                      </a:r>
                    </a:p>
                  </a:txBody>
                  <a:tcPr marL="68580" marR="68580" marT="0" marB="0"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algn="ctr">
                        <a:lnSpc>
                          <a:spcPts val="2400"/>
                        </a:lnSpc>
                        <a:spcBef>
                          <a:spcPts val="0"/>
                        </a:spcBef>
                        <a:spcAft>
                          <a:spcPts val="0"/>
                        </a:spcAft>
                      </a:pPr>
                      <a:r>
                        <a:rPr lang="en-US" sz="2000" kern="1200" dirty="0">
                          <a:solidFill>
                            <a:schemeClr val="dk1"/>
                          </a:solidFill>
                          <a:latin typeface="Arial"/>
                          <a:ea typeface="+mn-ea"/>
                          <a:cs typeface="Arial"/>
                        </a:rPr>
                        <a:t>0</a:t>
                      </a:r>
                      <a:r>
                        <a:rPr lang="cs-CZ" sz="2000" kern="1200" dirty="0">
                          <a:solidFill>
                            <a:schemeClr val="dk1"/>
                          </a:solidFill>
                          <a:latin typeface="Arial"/>
                          <a:ea typeface="+mn-ea"/>
                          <a:cs typeface="Arial"/>
                        </a:rPr>
                        <a:t>,</a:t>
                      </a:r>
                      <a:r>
                        <a:rPr lang="en-US" sz="2000" kern="1200" dirty="0">
                          <a:solidFill>
                            <a:schemeClr val="dk1"/>
                          </a:solidFill>
                          <a:latin typeface="Arial"/>
                          <a:ea typeface="+mn-ea"/>
                          <a:cs typeface="Arial"/>
                        </a:rPr>
                        <a:t>79</a:t>
                      </a:r>
                    </a:p>
                    <a:p>
                      <a:pPr algn="ctr">
                        <a:lnSpc>
                          <a:spcPts val="2400"/>
                        </a:lnSpc>
                        <a:spcBef>
                          <a:spcPts val="0"/>
                        </a:spcBef>
                        <a:spcAft>
                          <a:spcPts val="0"/>
                        </a:spcAft>
                      </a:pPr>
                      <a:r>
                        <a:rPr lang="en-US" sz="2000" kern="1200" dirty="0">
                          <a:solidFill>
                            <a:schemeClr val="dk1"/>
                          </a:solidFill>
                          <a:latin typeface="Arial"/>
                          <a:ea typeface="+mn-ea"/>
                          <a:cs typeface="Arial"/>
                        </a:rPr>
                        <a:t>(0</a:t>
                      </a:r>
                      <a:r>
                        <a:rPr lang="cs-CZ" sz="2000" kern="1200" dirty="0">
                          <a:solidFill>
                            <a:schemeClr val="dk1"/>
                          </a:solidFill>
                          <a:latin typeface="Arial"/>
                          <a:ea typeface="+mn-ea"/>
                          <a:cs typeface="Arial"/>
                        </a:rPr>
                        <a:t>,</a:t>
                      </a:r>
                      <a:r>
                        <a:rPr lang="en-US" sz="2000" kern="1200" dirty="0">
                          <a:solidFill>
                            <a:schemeClr val="dk1"/>
                          </a:solidFill>
                          <a:latin typeface="Arial"/>
                          <a:ea typeface="+mn-ea"/>
                          <a:cs typeface="Arial"/>
                        </a:rPr>
                        <a:t>71- 0</a:t>
                      </a:r>
                      <a:r>
                        <a:rPr lang="cs-CZ" sz="2000" kern="1200" dirty="0">
                          <a:solidFill>
                            <a:schemeClr val="dk1"/>
                          </a:solidFill>
                          <a:latin typeface="Arial"/>
                          <a:ea typeface="+mn-ea"/>
                          <a:cs typeface="Arial"/>
                        </a:rPr>
                        <a:t>,</a:t>
                      </a:r>
                      <a:r>
                        <a:rPr lang="en-US" sz="2000" kern="1200" dirty="0">
                          <a:solidFill>
                            <a:schemeClr val="dk1"/>
                          </a:solidFill>
                          <a:latin typeface="Arial"/>
                          <a:ea typeface="+mn-ea"/>
                          <a:cs typeface="Arial"/>
                        </a:rPr>
                        <a:t>89)</a:t>
                      </a:r>
                      <a:endParaRPr lang="en-US" sz="2000" dirty="0">
                        <a:latin typeface="Arial"/>
                        <a:cs typeface="Arial"/>
                      </a:endParaRP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tc>
                  <a:txBody>
                    <a:bodyPr/>
                    <a:lstStyle/>
                    <a:p>
                      <a:pPr marL="0" marR="0" indent="0" algn="ctr" defTabSz="457200" rtl="0" eaLnBrk="1" fontAlgn="auto" latinLnBrk="0" hangingPunct="1">
                        <a:lnSpc>
                          <a:spcPts val="2400"/>
                        </a:lnSpc>
                        <a:spcBef>
                          <a:spcPts val="0"/>
                        </a:spcBef>
                        <a:spcAft>
                          <a:spcPts val="0"/>
                        </a:spcAft>
                        <a:buClrTx/>
                        <a:buSzTx/>
                        <a:buFontTx/>
                        <a:buNone/>
                        <a:tabLst/>
                        <a:defRPr/>
                      </a:pPr>
                      <a:r>
                        <a:rPr lang="en-US" sz="2000" dirty="0">
                          <a:latin typeface="Arial"/>
                          <a:cs typeface="Arial"/>
                        </a:rPr>
                        <a:t>0</a:t>
                      </a:r>
                      <a:r>
                        <a:rPr lang="cs-CZ" sz="2000" dirty="0">
                          <a:latin typeface="Arial"/>
                          <a:cs typeface="Arial"/>
                        </a:rPr>
                        <a:t>,</a:t>
                      </a:r>
                      <a:r>
                        <a:rPr lang="en-US" sz="2000" dirty="0">
                          <a:latin typeface="Arial"/>
                          <a:cs typeface="Arial"/>
                        </a:rPr>
                        <a:t>00004</a:t>
                      </a:r>
                    </a:p>
                  </a:txBody>
                  <a:tcPr anchor="ctr">
                    <a:lnL w="28575" cap="flat" cmpd="sng" algn="ctr">
                      <a:solidFill>
                        <a:srgbClr val="1F497D">
                          <a:lumMod val="40000"/>
                          <a:lumOff val="60000"/>
                        </a:srgbClr>
                      </a:solidFill>
                      <a:prstDash val="solid"/>
                      <a:round/>
                      <a:headEnd type="none" w="med" len="med"/>
                      <a:tailEnd type="none" w="med" len="med"/>
                    </a:lnL>
                    <a:lnR w="28575" cap="flat" cmpd="sng" algn="ctr">
                      <a:solidFill>
                        <a:srgbClr val="1F497D">
                          <a:lumMod val="40000"/>
                          <a:lumOff val="60000"/>
                        </a:srgbClr>
                      </a:solidFill>
                      <a:prstDash val="solid"/>
                      <a:round/>
                      <a:headEnd type="none" w="med" len="med"/>
                      <a:tailEnd type="none" w="med" len="med"/>
                    </a:lnR>
                    <a:lnT w="28575" cap="flat" cmpd="sng" algn="ctr">
                      <a:solidFill>
                        <a:srgbClr val="1F497D">
                          <a:lumMod val="40000"/>
                          <a:lumOff val="60000"/>
                        </a:srgbClr>
                      </a:solidFill>
                      <a:prstDash val="solid"/>
                      <a:round/>
                      <a:headEnd type="none" w="med" len="med"/>
                      <a:tailEnd type="none" w="med" len="med"/>
                    </a:lnT>
                    <a:lnB w="28575" cap="flat" cmpd="sng" algn="ctr">
                      <a:solidFill>
                        <a:srgbClr val="1F497D">
                          <a:lumMod val="40000"/>
                          <a:lumOff val="60000"/>
                        </a:srgb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6905" name="TextBox 4"/>
          <p:cNvSpPr txBox="1">
            <a:spLocks noChangeArrowheads="1"/>
          </p:cNvSpPr>
          <p:nvPr/>
        </p:nvSpPr>
        <p:spPr bwMode="auto">
          <a:xfrm>
            <a:off x="198438" y="217488"/>
            <a:ext cx="8740775" cy="964367"/>
          </a:xfrm>
          <a:prstGeom prst="rect">
            <a:avLst/>
          </a:prstGeom>
          <a:noFill/>
          <a:ln w="9525">
            <a:noFill/>
            <a:miter lim="800000"/>
            <a:headEnd/>
            <a:tailEnd/>
          </a:ln>
        </p:spPr>
        <p:txBody>
          <a:bodyPr>
            <a:spAutoFit/>
          </a:bodyPr>
          <a:lstStyle/>
          <a:p>
            <a:pPr algn="ctr">
              <a:lnSpc>
                <a:spcPts val="3400"/>
              </a:lnSpc>
            </a:pPr>
            <a:r>
              <a:rPr lang="cs-CZ" sz="3600" b="1" dirty="0">
                <a:solidFill>
                  <a:srgbClr val="FFFF00"/>
                </a:solidFill>
                <a:latin typeface="Arial" pitchFamily="34" charset="0"/>
                <a:cs typeface="Arial" pitchFamily="34" charset="0"/>
              </a:rPr>
              <a:t>Studie </a:t>
            </a:r>
            <a:r>
              <a:rPr lang="en-US" sz="3600" b="1" dirty="0">
                <a:solidFill>
                  <a:srgbClr val="FFFF00"/>
                </a:solidFill>
                <a:latin typeface="Arial" pitchFamily="34" charset="0"/>
                <a:cs typeface="Arial" pitchFamily="34" charset="0"/>
              </a:rPr>
              <a:t>PARADIGM-HF</a:t>
            </a:r>
            <a:endParaRPr lang="cs-CZ" sz="3600" b="1" dirty="0">
              <a:solidFill>
                <a:srgbClr val="FFFF00"/>
              </a:solidFill>
              <a:latin typeface="Arial" pitchFamily="34" charset="0"/>
              <a:cs typeface="Arial" pitchFamily="34" charset="0"/>
            </a:endParaRPr>
          </a:p>
          <a:p>
            <a:pPr algn="ctr">
              <a:lnSpc>
                <a:spcPts val="3400"/>
              </a:lnSpc>
            </a:pPr>
            <a:r>
              <a:rPr lang="cs-CZ" sz="2400" b="1" dirty="0">
                <a:solidFill>
                  <a:srgbClr val="FFFF00"/>
                </a:solidFill>
                <a:latin typeface="Arial" pitchFamily="34" charset="0"/>
                <a:cs typeface="Arial" pitchFamily="34" charset="0"/>
              </a:rPr>
              <a:t>Výsledky: primární ukazatel a jeho komponenty</a:t>
            </a:r>
            <a:endParaRPr lang="en-US" sz="2400" b="1" dirty="0">
              <a:solidFill>
                <a:srgbClr val="FFFF00"/>
              </a:solidFill>
              <a:latin typeface="Arial" pitchFamily="34" charset="0"/>
              <a:cs typeface="Arial" pitchFamily="34" charset="0"/>
            </a:endParaRPr>
          </a:p>
        </p:txBody>
      </p:sp>
      <p:sp>
        <p:nvSpPr>
          <p:cNvPr id="7" name="Oval 6"/>
          <p:cNvSpPr>
            <a:spLocks noChangeArrowheads="1"/>
          </p:cNvSpPr>
          <p:nvPr/>
        </p:nvSpPr>
        <p:spPr bwMode="auto">
          <a:xfrm>
            <a:off x="5435600" y="5194300"/>
            <a:ext cx="1612900" cy="1117600"/>
          </a:xfrm>
          <a:prstGeom prst="ellipse">
            <a:avLst/>
          </a:prstGeom>
          <a:noFill/>
          <a:ln w="57150">
            <a:solidFill>
              <a:srgbClr val="FF0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cxnSp>
        <p:nvCxnSpPr>
          <p:cNvPr id="9" name="Straight Connector 8"/>
          <p:cNvCxnSpPr>
            <a:cxnSpLocks noChangeShapeType="1"/>
          </p:cNvCxnSpPr>
          <p:nvPr/>
        </p:nvCxnSpPr>
        <p:spPr bwMode="auto">
          <a:xfrm>
            <a:off x="520700" y="2768600"/>
            <a:ext cx="8089900" cy="1588"/>
          </a:xfrm>
          <a:prstGeom prst="line">
            <a:avLst/>
          </a:prstGeom>
          <a:noFill/>
          <a:ln w="25400">
            <a:solidFill>
              <a:srgbClr val="04253E"/>
            </a:solidFill>
            <a:round/>
            <a:headEnd/>
            <a:tailEnd/>
          </a:ln>
          <a:effectLst>
            <a:outerShdw dist="20000" dir="5400000" rotWithShape="0">
              <a:srgbClr val="808080">
                <a:alpha val="37999"/>
              </a:srgbClr>
            </a:outerShdw>
          </a:effectLst>
        </p:spPr>
      </p:cxnSp>
      <p:sp>
        <p:nvSpPr>
          <p:cNvPr id="8" name="Oval 6"/>
          <p:cNvSpPr>
            <a:spLocks noChangeArrowheads="1"/>
          </p:cNvSpPr>
          <p:nvPr/>
        </p:nvSpPr>
        <p:spPr bwMode="auto">
          <a:xfrm>
            <a:off x="5435600" y="3861048"/>
            <a:ext cx="1612900" cy="1117600"/>
          </a:xfrm>
          <a:prstGeom prst="ellipse">
            <a:avLst/>
          </a:prstGeom>
          <a:noFill/>
          <a:ln w="57150">
            <a:solidFill>
              <a:srgbClr val="FF0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ChangeArrowheads="1"/>
          </p:cNvSpPr>
          <p:nvPr/>
        </p:nvSpPr>
        <p:spPr bwMode="auto">
          <a:xfrm>
            <a:off x="-3175" y="0"/>
            <a:ext cx="9144000" cy="1190625"/>
          </a:xfrm>
          <a:prstGeom prst="rect">
            <a:avLst/>
          </a:prstGeom>
          <a:solidFill>
            <a:srgbClr val="25406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pic>
        <p:nvPicPr>
          <p:cNvPr id="37890" name="Picture 3"/>
          <p:cNvPicPr>
            <a:picLocks noChangeAspect="1" noChangeArrowheads="1"/>
          </p:cNvPicPr>
          <p:nvPr/>
        </p:nvPicPr>
        <p:blipFill>
          <a:blip r:embed="rId2"/>
          <a:srcRect/>
          <a:stretch>
            <a:fillRect/>
          </a:stretch>
        </p:blipFill>
        <p:spPr bwMode="auto">
          <a:xfrm>
            <a:off x="927100" y="1447800"/>
            <a:ext cx="7302500" cy="5121275"/>
          </a:xfrm>
          <a:prstGeom prst="rect">
            <a:avLst/>
          </a:prstGeom>
          <a:noFill/>
          <a:ln w="9525">
            <a:noFill/>
            <a:miter lim="800000"/>
            <a:headEnd/>
            <a:tailEnd/>
          </a:ln>
        </p:spPr>
      </p:pic>
      <p:sp>
        <p:nvSpPr>
          <p:cNvPr id="37891" name="TextBox 2"/>
          <p:cNvSpPr txBox="1">
            <a:spLocks noChangeArrowheads="1"/>
          </p:cNvSpPr>
          <p:nvPr/>
        </p:nvSpPr>
        <p:spPr bwMode="auto">
          <a:xfrm>
            <a:off x="439738" y="103188"/>
            <a:ext cx="8256587" cy="964367"/>
          </a:xfrm>
          <a:prstGeom prst="rect">
            <a:avLst/>
          </a:prstGeom>
          <a:noFill/>
          <a:ln w="9525">
            <a:noFill/>
            <a:miter lim="800000"/>
            <a:headEnd/>
            <a:tailEnd/>
          </a:ln>
        </p:spPr>
        <p:txBody>
          <a:bodyPr>
            <a:spAutoFit/>
          </a:bodyPr>
          <a:lstStyle/>
          <a:p>
            <a:pPr algn="ctr">
              <a:lnSpc>
                <a:spcPts val="3400"/>
              </a:lnSpc>
            </a:pPr>
            <a:r>
              <a:rPr lang="cs-CZ" sz="3600" b="1" dirty="0">
                <a:solidFill>
                  <a:srgbClr val="FFFF00"/>
                </a:solidFill>
                <a:latin typeface="Arial" pitchFamily="34" charset="0"/>
                <a:cs typeface="Arial" pitchFamily="34" charset="0"/>
              </a:rPr>
              <a:t>Studie </a:t>
            </a:r>
            <a:r>
              <a:rPr lang="en-US" sz="3600" b="1" dirty="0">
                <a:solidFill>
                  <a:srgbClr val="FFFF00"/>
                </a:solidFill>
                <a:latin typeface="Arial" pitchFamily="34" charset="0"/>
                <a:cs typeface="Arial" pitchFamily="34" charset="0"/>
              </a:rPr>
              <a:t>PARADIGM-HF</a:t>
            </a:r>
            <a:endParaRPr lang="cs-CZ" sz="3600" b="1" dirty="0">
              <a:solidFill>
                <a:srgbClr val="FFFF00"/>
              </a:solidFill>
              <a:latin typeface="Arial" pitchFamily="34" charset="0"/>
              <a:cs typeface="Arial" pitchFamily="34" charset="0"/>
            </a:endParaRPr>
          </a:p>
          <a:p>
            <a:pPr algn="ctr">
              <a:lnSpc>
                <a:spcPts val="3400"/>
              </a:lnSpc>
            </a:pPr>
            <a:r>
              <a:rPr lang="cs-CZ" sz="2400" b="1" dirty="0" err="1">
                <a:solidFill>
                  <a:srgbClr val="FFFF00"/>
                </a:solidFill>
                <a:latin typeface="Arial" pitchFamily="34" charset="0"/>
                <a:cs typeface="Arial" pitchFamily="34" charset="0"/>
              </a:rPr>
              <a:t>Podskupinová</a:t>
            </a:r>
            <a:r>
              <a:rPr lang="cs-CZ" sz="2400" b="1" dirty="0">
                <a:solidFill>
                  <a:srgbClr val="FFFF00"/>
                </a:solidFill>
                <a:latin typeface="Arial" pitchFamily="34" charset="0"/>
                <a:cs typeface="Arial" pitchFamily="34" charset="0"/>
              </a:rPr>
              <a:t> analýza</a:t>
            </a:r>
          </a:p>
        </p:txBody>
      </p:sp>
      <p:cxnSp>
        <p:nvCxnSpPr>
          <p:cNvPr id="7" name="Straight Connector 6"/>
          <p:cNvCxnSpPr>
            <a:cxnSpLocks noChangeShapeType="1"/>
          </p:cNvCxnSpPr>
          <p:nvPr/>
        </p:nvCxnSpPr>
        <p:spPr bwMode="auto">
          <a:xfrm rot="5400000">
            <a:off x="1746250" y="3879850"/>
            <a:ext cx="4140200" cy="12700"/>
          </a:xfrm>
          <a:prstGeom prst="line">
            <a:avLst/>
          </a:prstGeom>
          <a:noFill/>
          <a:ln w="25400">
            <a:solidFill>
              <a:srgbClr val="FF0000"/>
            </a:solidFill>
            <a:prstDash val="sysDash"/>
            <a:round/>
            <a:headEnd/>
            <a:tailEnd/>
          </a:ln>
          <a:effectLst>
            <a:outerShdw dist="20000" dir="5400000" rotWithShape="0">
              <a:srgbClr val="808080">
                <a:alpha val="37999"/>
              </a:srgbClr>
            </a:outerShdw>
          </a:effectLst>
        </p:spPr>
      </p:cxnSp>
      <p:cxnSp>
        <p:nvCxnSpPr>
          <p:cNvPr id="8" name="Straight Connector 7"/>
          <p:cNvCxnSpPr>
            <a:cxnSpLocks noChangeShapeType="1"/>
          </p:cNvCxnSpPr>
          <p:nvPr/>
        </p:nvCxnSpPr>
        <p:spPr bwMode="auto">
          <a:xfrm rot="5400000">
            <a:off x="4495800" y="3879850"/>
            <a:ext cx="4140200" cy="12700"/>
          </a:xfrm>
          <a:prstGeom prst="line">
            <a:avLst/>
          </a:prstGeom>
          <a:noFill/>
          <a:ln w="25400">
            <a:solidFill>
              <a:srgbClr val="FF0000"/>
            </a:solidFill>
            <a:prstDash val="sysDash"/>
            <a:round/>
            <a:headEnd/>
            <a:tailEnd/>
          </a:ln>
          <a:effectLst>
            <a:outerShdw dist="20000" dir="5400000" rotWithShape="0">
              <a:srgbClr val="808080">
                <a:alpha val="37999"/>
              </a:srgbClr>
            </a:outerShdw>
          </a:effectLst>
        </p:spPr>
      </p:cxnSp>
      <p:sp>
        <p:nvSpPr>
          <p:cNvPr id="9" name="TextBox 8"/>
          <p:cNvSpPr txBox="1"/>
          <p:nvPr/>
        </p:nvSpPr>
        <p:spPr>
          <a:xfrm>
            <a:off x="3300887" y="1447800"/>
            <a:ext cx="1018227" cy="502702"/>
          </a:xfrm>
          <a:prstGeom prst="rect">
            <a:avLst/>
          </a:prstGeom>
          <a:solidFill>
            <a:schemeClr val="tx2">
              <a:lumMod val="50000"/>
            </a:schemeClr>
          </a:solidFill>
          <a:ln>
            <a:solidFill>
              <a:schemeClr val="tx1"/>
            </a:solidFill>
          </a:ln>
        </p:spPr>
        <p:txBody>
          <a:bodyPr wrap="none">
            <a:spAutoFit/>
          </a:bodyPr>
          <a:lstStyle/>
          <a:p>
            <a:pPr algn="ctr" fontAlgn="auto">
              <a:lnSpc>
                <a:spcPts val="1600"/>
              </a:lnSpc>
              <a:spcBef>
                <a:spcPts val="0"/>
              </a:spcBef>
              <a:spcAft>
                <a:spcPts val="0"/>
              </a:spcAft>
              <a:defRPr/>
            </a:pPr>
            <a:r>
              <a:rPr lang="en-US" sz="1600" b="1" dirty="0">
                <a:solidFill>
                  <a:schemeClr val="bg1"/>
                </a:solidFill>
                <a:latin typeface="Arial"/>
                <a:ea typeface="+mn-ea"/>
                <a:cs typeface="Arial"/>
              </a:rPr>
              <a:t>Prim</a:t>
            </a:r>
            <a:r>
              <a:rPr lang="cs-CZ" sz="1600" b="1" dirty="0">
                <a:solidFill>
                  <a:schemeClr val="bg1"/>
                </a:solidFill>
                <a:latin typeface="Arial"/>
                <a:ea typeface="+mn-ea"/>
                <a:cs typeface="Arial"/>
              </a:rPr>
              <a:t>á</a:t>
            </a:r>
            <a:r>
              <a:rPr lang="en-US" sz="1600" b="1" dirty="0">
                <a:solidFill>
                  <a:schemeClr val="bg1"/>
                </a:solidFill>
                <a:latin typeface="Arial"/>
                <a:ea typeface="+mn-ea"/>
                <a:cs typeface="Arial"/>
              </a:rPr>
              <a:t>r</a:t>
            </a:r>
            <a:r>
              <a:rPr lang="cs-CZ" sz="1600" b="1" dirty="0">
                <a:solidFill>
                  <a:schemeClr val="bg1"/>
                </a:solidFill>
                <a:latin typeface="Arial"/>
                <a:ea typeface="+mn-ea"/>
                <a:cs typeface="Arial"/>
              </a:rPr>
              <a:t>ní</a:t>
            </a:r>
            <a:endParaRPr lang="en-US" sz="1600" b="1" dirty="0">
              <a:solidFill>
                <a:schemeClr val="bg1"/>
              </a:solidFill>
              <a:latin typeface="Arial"/>
              <a:ea typeface="+mn-ea"/>
              <a:cs typeface="Arial"/>
            </a:endParaRPr>
          </a:p>
          <a:p>
            <a:pPr algn="ctr" fontAlgn="auto">
              <a:lnSpc>
                <a:spcPts val="1600"/>
              </a:lnSpc>
              <a:spcBef>
                <a:spcPts val="0"/>
              </a:spcBef>
              <a:spcAft>
                <a:spcPts val="0"/>
              </a:spcAft>
              <a:defRPr/>
            </a:pPr>
            <a:r>
              <a:rPr lang="cs-CZ" sz="1600" b="1" dirty="0">
                <a:solidFill>
                  <a:schemeClr val="bg1"/>
                </a:solidFill>
                <a:latin typeface="Arial"/>
                <a:ea typeface="+mn-ea"/>
                <a:cs typeface="Arial"/>
              </a:rPr>
              <a:t>ukazatel</a:t>
            </a:r>
            <a:endParaRPr lang="en-US" sz="1600" b="1" dirty="0">
              <a:solidFill>
                <a:schemeClr val="bg1"/>
              </a:solidFill>
              <a:latin typeface="Arial"/>
              <a:ea typeface="+mn-ea"/>
              <a:cs typeface="Arial"/>
            </a:endParaRPr>
          </a:p>
        </p:txBody>
      </p:sp>
      <p:sp>
        <p:nvSpPr>
          <p:cNvPr id="10" name="TextBox 9"/>
          <p:cNvSpPr txBox="1"/>
          <p:nvPr/>
        </p:nvSpPr>
        <p:spPr>
          <a:xfrm>
            <a:off x="5976574" y="1447800"/>
            <a:ext cx="1040541" cy="297517"/>
          </a:xfrm>
          <a:prstGeom prst="rect">
            <a:avLst/>
          </a:prstGeom>
          <a:solidFill>
            <a:schemeClr val="tx2">
              <a:lumMod val="50000"/>
            </a:schemeClr>
          </a:solidFill>
          <a:ln>
            <a:solidFill>
              <a:schemeClr val="tx1"/>
            </a:solidFill>
          </a:ln>
        </p:spPr>
        <p:txBody>
          <a:bodyPr wrap="none">
            <a:spAutoFit/>
          </a:bodyPr>
          <a:lstStyle/>
          <a:p>
            <a:pPr algn="ctr" fontAlgn="auto">
              <a:lnSpc>
                <a:spcPts val="1600"/>
              </a:lnSpc>
              <a:spcBef>
                <a:spcPts val="0"/>
              </a:spcBef>
              <a:spcAft>
                <a:spcPts val="0"/>
              </a:spcAft>
              <a:defRPr/>
            </a:pPr>
            <a:r>
              <a:rPr lang="cs-CZ" sz="1600" b="1" dirty="0">
                <a:solidFill>
                  <a:schemeClr val="bg1"/>
                </a:solidFill>
                <a:latin typeface="Arial"/>
                <a:ea typeface="+mn-ea"/>
                <a:cs typeface="Arial"/>
              </a:rPr>
              <a:t>KV-úmrtí</a:t>
            </a:r>
            <a:endParaRPr lang="en-US" sz="1600" b="1" dirty="0">
              <a:solidFill>
                <a:schemeClr val="bg1"/>
              </a:solidFill>
              <a:latin typeface="Arial"/>
              <a:ea typeface="+mn-ea"/>
              <a:cs typeface="Arial"/>
            </a:endParaRPr>
          </a:p>
        </p:txBody>
      </p:sp>
      <p:cxnSp>
        <p:nvCxnSpPr>
          <p:cNvPr id="12" name="Straight Connector 11"/>
          <p:cNvCxnSpPr>
            <a:cxnSpLocks noChangeShapeType="1"/>
          </p:cNvCxnSpPr>
          <p:nvPr/>
        </p:nvCxnSpPr>
        <p:spPr bwMode="auto">
          <a:xfrm rot="5400000">
            <a:off x="2152651" y="3981450"/>
            <a:ext cx="4000500" cy="3175"/>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13" name="Straight Connector 12"/>
          <p:cNvCxnSpPr>
            <a:cxnSpLocks noChangeShapeType="1"/>
          </p:cNvCxnSpPr>
          <p:nvPr/>
        </p:nvCxnSpPr>
        <p:spPr bwMode="auto">
          <a:xfrm rot="5400000">
            <a:off x="4922838" y="3981450"/>
            <a:ext cx="3998912" cy="1588"/>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flipV="1">
            <a:off x="2933700" y="5994400"/>
            <a:ext cx="2476500"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6" name="Straight Connector 15"/>
          <p:cNvCxnSpPr>
            <a:cxnSpLocks noChangeShapeType="1"/>
          </p:cNvCxnSpPr>
          <p:nvPr/>
        </p:nvCxnSpPr>
        <p:spPr bwMode="auto">
          <a:xfrm flipV="1">
            <a:off x="5638800" y="5994400"/>
            <a:ext cx="2476500" cy="1588"/>
          </a:xfrm>
          <a:prstGeom prst="line">
            <a:avLst/>
          </a:prstGeom>
          <a:noFill/>
          <a:ln w="25400">
            <a:solidFill>
              <a:srgbClr val="000000"/>
            </a:solidFill>
            <a:round/>
            <a:headEnd/>
            <a:tailEnd/>
          </a:ln>
          <a:effectLst>
            <a:outerShdw dist="20000" dir="5400000" rotWithShape="0">
              <a:srgbClr val="808080">
                <a:alpha val="37999"/>
              </a:srgbClr>
            </a:outerShdw>
          </a:effec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a:spLocks noChangeArrowheads="1"/>
          </p:cNvSpPr>
          <p:nvPr/>
        </p:nvSpPr>
        <p:spPr bwMode="auto">
          <a:xfrm>
            <a:off x="-3175" y="0"/>
            <a:ext cx="9144000" cy="1340768"/>
          </a:xfrm>
          <a:prstGeom prst="rect">
            <a:avLst/>
          </a:prstGeom>
          <a:solidFill>
            <a:srgbClr val="25406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8914" name="TextBox 66"/>
          <p:cNvSpPr txBox="1">
            <a:spLocks noChangeArrowheads="1"/>
          </p:cNvSpPr>
          <p:nvPr/>
        </p:nvSpPr>
        <p:spPr bwMode="auto">
          <a:xfrm>
            <a:off x="457740" y="332656"/>
            <a:ext cx="8256587" cy="964367"/>
          </a:xfrm>
          <a:prstGeom prst="rect">
            <a:avLst/>
          </a:prstGeom>
          <a:noFill/>
          <a:ln w="9525">
            <a:noFill/>
            <a:miter lim="800000"/>
            <a:headEnd/>
            <a:tailEnd/>
          </a:ln>
        </p:spPr>
        <p:txBody>
          <a:bodyPr>
            <a:spAutoFit/>
          </a:bodyPr>
          <a:lstStyle/>
          <a:p>
            <a:pPr algn="ctr">
              <a:lnSpc>
                <a:spcPts val="3400"/>
              </a:lnSpc>
            </a:pPr>
            <a:r>
              <a:rPr lang="cs-CZ" sz="3600" b="1" dirty="0">
                <a:solidFill>
                  <a:srgbClr val="FFFF00"/>
                </a:solidFill>
                <a:latin typeface="Arial" pitchFamily="34" charset="0"/>
                <a:cs typeface="Arial" pitchFamily="34" charset="0"/>
              </a:rPr>
              <a:t>Studie </a:t>
            </a:r>
            <a:r>
              <a:rPr lang="en-US" sz="3600" b="1" dirty="0">
                <a:solidFill>
                  <a:srgbClr val="FFFF00"/>
                </a:solidFill>
                <a:latin typeface="Arial" pitchFamily="34" charset="0"/>
                <a:cs typeface="Arial" pitchFamily="34" charset="0"/>
              </a:rPr>
              <a:t>PARADIGM-HF</a:t>
            </a:r>
          </a:p>
          <a:p>
            <a:pPr algn="ctr">
              <a:lnSpc>
                <a:spcPts val="3400"/>
              </a:lnSpc>
            </a:pPr>
            <a:r>
              <a:rPr lang="cs-CZ" sz="2400" b="1" dirty="0">
                <a:solidFill>
                  <a:srgbClr val="FFFF00"/>
                </a:solidFill>
                <a:latin typeface="Arial" pitchFamily="34" charset="0"/>
                <a:cs typeface="Arial" pitchFamily="34" charset="0"/>
              </a:rPr>
              <a:t>Celková mortalita</a:t>
            </a:r>
            <a:endParaRPr lang="en-US" sz="2400" b="1" dirty="0">
              <a:solidFill>
                <a:srgbClr val="FFFF00"/>
              </a:solidFill>
              <a:latin typeface="Arial" pitchFamily="34" charset="0"/>
              <a:cs typeface="Arial" pitchFamily="34" charset="0"/>
            </a:endParaRPr>
          </a:p>
        </p:txBody>
      </p:sp>
      <p:sp>
        <p:nvSpPr>
          <p:cNvPr id="38915" name="TextBox 98"/>
          <p:cNvSpPr txBox="1">
            <a:spLocks noChangeArrowheads="1"/>
          </p:cNvSpPr>
          <p:nvPr/>
        </p:nvSpPr>
        <p:spPr bwMode="auto">
          <a:xfrm>
            <a:off x="1511300" y="6254750"/>
            <a:ext cx="527050"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4187</a:t>
            </a:r>
          </a:p>
          <a:p>
            <a:r>
              <a:rPr lang="en-US" sz="1200">
                <a:solidFill>
                  <a:srgbClr val="000000"/>
                </a:solidFill>
                <a:latin typeface="Arial" charset="0"/>
                <a:cs typeface="Arial" charset="0"/>
              </a:rPr>
              <a:t>4212</a:t>
            </a:r>
          </a:p>
        </p:txBody>
      </p:sp>
      <p:sp>
        <p:nvSpPr>
          <p:cNvPr id="38916" name="TextBox 99"/>
          <p:cNvSpPr txBox="1">
            <a:spLocks noChangeArrowheads="1"/>
          </p:cNvSpPr>
          <p:nvPr/>
        </p:nvSpPr>
        <p:spPr bwMode="auto">
          <a:xfrm>
            <a:off x="2411413" y="6254750"/>
            <a:ext cx="525462"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4056</a:t>
            </a:r>
          </a:p>
          <a:p>
            <a:r>
              <a:rPr lang="en-US" sz="1200">
                <a:solidFill>
                  <a:srgbClr val="000000"/>
                </a:solidFill>
                <a:latin typeface="Arial" charset="0"/>
                <a:cs typeface="Arial" charset="0"/>
              </a:rPr>
              <a:t>4051</a:t>
            </a:r>
          </a:p>
        </p:txBody>
      </p:sp>
      <p:sp>
        <p:nvSpPr>
          <p:cNvPr id="38917" name="TextBox 100"/>
          <p:cNvSpPr txBox="1">
            <a:spLocks noChangeArrowheads="1"/>
          </p:cNvSpPr>
          <p:nvPr/>
        </p:nvSpPr>
        <p:spPr bwMode="auto">
          <a:xfrm>
            <a:off x="3309938" y="6254750"/>
            <a:ext cx="527050"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3891</a:t>
            </a:r>
          </a:p>
          <a:p>
            <a:r>
              <a:rPr lang="en-US" sz="1200">
                <a:solidFill>
                  <a:srgbClr val="000000"/>
                </a:solidFill>
                <a:latin typeface="Arial" charset="0"/>
                <a:cs typeface="Arial" charset="0"/>
              </a:rPr>
              <a:t>3860</a:t>
            </a:r>
          </a:p>
        </p:txBody>
      </p:sp>
      <p:sp>
        <p:nvSpPr>
          <p:cNvPr id="38918" name="TextBox 101"/>
          <p:cNvSpPr txBox="1">
            <a:spLocks noChangeArrowheads="1"/>
          </p:cNvSpPr>
          <p:nvPr/>
        </p:nvSpPr>
        <p:spPr bwMode="auto">
          <a:xfrm>
            <a:off x="4208463" y="6254750"/>
            <a:ext cx="527050"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3282</a:t>
            </a:r>
          </a:p>
          <a:p>
            <a:r>
              <a:rPr lang="en-US" sz="1200">
                <a:solidFill>
                  <a:srgbClr val="000000"/>
                </a:solidFill>
                <a:latin typeface="Arial" charset="0"/>
                <a:cs typeface="Arial" charset="0"/>
              </a:rPr>
              <a:t>3231</a:t>
            </a:r>
          </a:p>
        </p:txBody>
      </p:sp>
      <p:sp>
        <p:nvSpPr>
          <p:cNvPr id="38919" name="TextBox 102"/>
          <p:cNvSpPr txBox="1">
            <a:spLocks noChangeArrowheads="1"/>
          </p:cNvSpPr>
          <p:nvPr/>
        </p:nvSpPr>
        <p:spPr bwMode="auto">
          <a:xfrm>
            <a:off x="5113338" y="6254750"/>
            <a:ext cx="527050"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2478</a:t>
            </a:r>
          </a:p>
          <a:p>
            <a:r>
              <a:rPr lang="en-US" sz="1200">
                <a:solidFill>
                  <a:srgbClr val="000000"/>
                </a:solidFill>
                <a:latin typeface="Arial" charset="0"/>
                <a:cs typeface="Arial" charset="0"/>
              </a:rPr>
              <a:t>2410</a:t>
            </a:r>
          </a:p>
        </p:txBody>
      </p:sp>
      <p:sp>
        <p:nvSpPr>
          <p:cNvPr id="38920" name="TextBox 103"/>
          <p:cNvSpPr txBox="1">
            <a:spLocks noChangeArrowheads="1"/>
          </p:cNvSpPr>
          <p:nvPr/>
        </p:nvSpPr>
        <p:spPr bwMode="auto">
          <a:xfrm>
            <a:off x="6019800" y="6254750"/>
            <a:ext cx="527050"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1716</a:t>
            </a:r>
          </a:p>
          <a:p>
            <a:r>
              <a:rPr lang="en-US" sz="1200">
                <a:solidFill>
                  <a:srgbClr val="000000"/>
                </a:solidFill>
                <a:latin typeface="Arial" charset="0"/>
                <a:cs typeface="Arial" charset="0"/>
              </a:rPr>
              <a:t>1726</a:t>
            </a:r>
          </a:p>
        </p:txBody>
      </p:sp>
      <p:sp>
        <p:nvSpPr>
          <p:cNvPr id="38921" name="TextBox 104"/>
          <p:cNvSpPr txBox="1">
            <a:spLocks noChangeArrowheads="1"/>
          </p:cNvSpPr>
          <p:nvPr/>
        </p:nvSpPr>
        <p:spPr bwMode="auto">
          <a:xfrm>
            <a:off x="6932613" y="6254750"/>
            <a:ext cx="527050" cy="461963"/>
          </a:xfrm>
          <a:prstGeom prst="rect">
            <a:avLst/>
          </a:prstGeom>
          <a:noFill/>
          <a:ln w="9525">
            <a:noFill/>
            <a:miter lim="800000"/>
            <a:headEnd/>
            <a:tailEnd/>
          </a:ln>
        </p:spPr>
        <p:txBody>
          <a:bodyPr wrap="none">
            <a:spAutoFit/>
          </a:bodyPr>
          <a:lstStyle/>
          <a:p>
            <a:pPr algn="ctr"/>
            <a:r>
              <a:rPr lang="en-US" sz="1200">
                <a:solidFill>
                  <a:srgbClr val="000000"/>
                </a:solidFill>
                <a:latin typeface="Arial" charset="0"/>
                <a:cs typeface="Arial" charset="0"/>
              </a:rPr>
              <a:t>1005</a:t>
            </a:r>
          </a:p>
          <a:p>
            <a:pPr algn="ctr"/>
            <a:r>
              <a:rPr lang="en-US" sz="1200">
                <a:solidFill>
                  <a:srgbClr val="000000"/>
                </a:solidFill>
                <a:latin typeface="Arial" charset="0"/>
                <a:cs typeface="Arial" charset="0"/>
              </a:rPr>
              <a:t>994</a:t>
            </a:r>
          </a:p>
        </p:txBody>
      </p:sp>
      <p:sp>
        <p:nvSpPr>
          <p:cNvPr id="38922" name="TextBox 105"/>
          <p:cNvSpPr txBox="1">
            <a:spLocks noChangeArrowheads="1"/>
          </p:cNvSpPr>
          <p:nvPr/>
        </p:nvSpPr>
        <p:spPr bwMode="auto">
          <a:xfrm>
            <a:off x="7870825" y="6254750"/>
            <a:ext cx="441325"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280</a:t>
            </a:r>
          </a:p>
          <a:p>
            <a:r>
              <a:rPr lang="en-US" sz="1200">
                <a:solidFill>
                  <a:srgbClr val="000000"/>
                </a:solidFill>
                <a:latin typeface="Arial" charset="0"/>
                <a:cs typeface="Arial" charset="0"/>
              </a:rPr>
              <a:t>279</a:t>
            </a:r>
          </a:p>
        </p:txBody>
      </p:sp>
      <p:sp>
        <p:nvSpPr>
          <p:cNvPr id="38923" name="TextBox 107"/>
          <p:cNvSpPr txBox="1">
            <a:spLocks noChangeArrowheads="1"/>
          </p:cNvSpPr>
          <p:nvPr/>
        </p:nvSpPr>
        <p:spPr bwMode="auto">
          <a:xfrm>
            <a:off x="382588" y="6254750"/>
            <a:ext cx="782637" cy="461963"/>
          </a:xfrm>
          <a:prstGeom prst="rect">
            <a:avLst/>
          </a:prstGeom>
          <a:noFill/>
          <a:ln w="9525">
            <a:noFill/>
            <a:miter lim="800000"/>
            <a:headEnd/>
            <a:tailEnd/>
          </a:ln>
        </p:spPr>
        <p:txBody>
          <a:bodyPr wrap="none">
            <a:spAutoFit/>
          </a:bodyPr>
          <a:lstStyle/>
          <a:p>
            <a:r>
              <a:rPr lang="en-US" sz="1200">
                <a:solidFill>
                  <a:srgbClr val="000000"/>
                </a:solidFill>
                <a:latin typeface="Arial" charset="0"/>
                <a:cs typeface="Arial" charset="0"/>
              </a:rPr>
              <a:t>LCZ696</a:t>
            </a:r>
          </a:p>
          <a:p>
            <a:r>
              <a:rPr lang="en-US" sz="1200">
                <a:solidFill>
                  <a:srgbClr val="000000"/>
                </a:solidFill>
                <a:latin typeface="Arial" charset="0"/>
                <a:cs typeface="Arial" charset="0"/>
              </a:rPr>
              <a:t>Enalapril</a:t>
            </a:r>
          </a:p>
        </p:txBody>
      </p:sp>
      <p:sp>
        <p:nvSpPr>
          <p:cNvPr id="38924" name="TextBox 46"/>
          <p:cNvSpPr txBox="1">
            <a:spLocks noChangeArrowheads="1"/>
          </p:cNvSpPr>
          <p:nvPr/>
        </p:nvSpPr>
        <p:spPr bwMode="auto">
          <a:xfrm>
            <a:off x="5767388" y="1463675"/>
            <a:ext cx="1701800" cy="892175"/>
          </a:xfrm>
          <a:prstGeom prst="rect">
            <a:avLst/>
          </a:prstGeom>
          <a:noFill/>
          <a:ln w="9525">
            <a:noFill/>
            <a:miter lim="800000"/>
            <a:headEnd/>
            <a:tailEnd/>
          </a:ln>
        </p:spPr>
        <p:txBody>
          <a:bodyPr wrap="none">
            <a:spAutoFit/>
          </a:bodyPr>
          <a:lstStyle/>
          <a:p>
            <a:pPr algn="ctr"/>
            <a:r>
              <a:rPr lang="en-US" sz="2800" b="1">
                <a:solidFill>
                  <a:srgbClr val="000000"/>
                </a:solidFill>
                <a:latin typeface="Arial" charset="0"/>
                <a:cs typeface="Arial" charset="0"/>
              </a:rPr>
              <a:t>Enalapril</a:t>
            </a:r>
          </a:p>
          <a:p>
            <a:pPr algn="ctr"/>
            <a:r>
              <a:rPr lang="en-US" sz="2400">
                <a:solidFill>
                  <a:srgbClr val="000000"/>
                </a:solidFill>
                <a:latin typeface="Arial" charset="0"/>
                <a:cs typeface="Arial" charset="0"/>
              </a:rPr>
              <a:t>(n=4212)</a:t>
            </a:r>
          </a:p>
        </p:txBody>
      </p:sp>
      <p:sp>
        <p:nvSpPr>
          <p:cNvPr id="38925" name="TextBox 47"/>
          <p:cNvSpPr txBox="1">
            <a:spLocks noChangeArrowheads="1"/>
          </p:cNvSpPr>
          <p:nvPr/>
        </p:nvSpPr>
        <p:spPr bwMode="auto">
          <a:xfrm>
            <a:off x="6627813" y="3444875"/>
            <a:ext cx="1481137" cy="892175"/>
          </a:xfrm>
          <a:prstGeom prst="rect">
            <a:avLst/>
          </a:prstGeom>
          <a:noFill/>
          <a:ln w="9525">
            <a:noFill/>
            <a:miter lim="800000"/>
            <a:headEnd/>
            <a:tailEnd/>
          </a:ln>
        </p:spPr>
        <p:txBody>
          <a:bodyPr wrap="none">
            <a:spAutoFit/>
          </a:bodyPr>
          <a:lstStyle/>
          <a:p>
            <a:pPr algn="ctr"/>
            <a:r>
              <a:rPr lang="en-US" sz="2800" b="1">
                <a:solidFill>
                  <a:srgbClr val="000000"/>
                </a:solidFill>
                <a:latin typeface="Arial" charset="0"/>
                <a:cs typeface="Arial" charset="0"/>
              </a:rPr>
              <a:t>LCZ696</a:t>
            </a:r>
          </a:p>
          <a:p>
            <a:pPr algn="ctr"/>
            <a:r>
              <a:rPr lang="en-US" sz="2400">
                <a:solidFill>
                  <a:srgbClr val="000000"/>
                </a:solidFill>
                <a:latin typeface="Arial" charset="0"/>
                <a:cs typeface="Arial" charset="0"/>
              </a:rPr>
              <a:t>(n=4187)</a:t>
            </a:r>
          </a:p>
        </p:txBody>
      </p:sp>
      <p:sp>
        <p:nvSpPr>
          <p:cNvPr id="49" name="TextBox 48"/>
          <p:cNvSpPr txBox="1">
            <a:spLocks noChangeArrowheads="1"/>
          </p:cNvSpPr>
          <p:nvPr/>
        </p:nvSpPr>
        <p:spPr bwMode="auto">
          <a:xfrm>
            <a:off x="2125663" y="1789113"/>
            <a:ext cx="2814637" cy="708025"/>
          </a:xfrm>
          <a:prstGeom prst="rect">
            <a:avLst/>
          </a:prstGeom>
          <a:solidFill>
            <a:srgbClr val="215968"/>
          </a:solidFill>
          <a:ln w="9525">
            <a:solidFill>
              <a:schemeClr val="bg1"/>
            </a:solidFill>
            <a:miter lim="800000"/>
            <a:headEnd/>
            <a:tailEnd/>
          </a:ln>
          <a:effectLst>
            <a:outerShdw dist="38100" dir="2700000" rotWithShape="0">
              <a:srgbClr val="808080">
                <a:alpha val="42999"/>
              </a:srgbClr>
            </a:outerShdw>
          </a:effectLst>
        </p:spPr>
        <p:txBody>
          <a:bodyPr>
            <a:spAutoFit/>
          </a:bodyPr>
          <a:lstStyle/>
          <a:p>
            <a:pPr algn="ctr" fontAlgn="auto">
              <a:spcBef>
                <a:spcPts val="0"/>
              </a:spcBef>
              <a:spcAft>
                <a:spcPts val="0"/>
              </a:spcAft>
              <a:defRPr/>
            </a:pPr>
            <a:r>
              <a:rPr lang="en-US" sz="2000" b="1" dirty="0">
                <a:solidFill>
                  <a:schemeClr val="bg1"/>
                </a:solidFill>
                <a:latin typeface="Arial"/>
                <a:ea typeface="+mn-ea"/>
                <a:cs typeface="Arial"/>
              </a:rPr>
              <a:t>HR = 0</a:t>
            </a:r>
            <a:r>
              <a:rPr lang="cs-CZ" sz="2000" b="1" dirty="0">
                <a:solidFill>
                  <a:schemeClr val="bg1"/>
                </a:solidFill>
                <a:latin typeface="Arial"/>
                <a:ea typeface="+mn-ea"/>
                <a:cs typeface="Arial"/>
              </a:rPr>
              <a:t>,</a:t>
            </a:r>
            <a:r>
              <a:rPr lang="en-US" sz="2000" b="1" dirty="0">
                <a:solidFill>
                  <a:schemeClr val="bg1"/>
                </a:solidFill>
                <a:latin typeface="Arial"/>
                <a:ea typeface="+mn-ea"/>
                <a:cs typeface="Arial"/>
              </a:rPr>
              <a:t>84 (0</a:t>
            </a:r>
            <a:r>
              <a:rPr lang="cs-CZ" sz="2000" b="1" dirty="0">
                <a:solidFill>
                  <a:schemeClr val="bg1"/>
                </a:solidFill>
                <a:latin typeface="Arial"/>
                <a:ea typeface="+mn-ea"/>
                <a:cs typeface="Arial"/>
              </a:rPr>
              <a:t>,</a:t>
            </a:r>
            <a:r>
              <a:rPr lang="en-US" sz="2000" b="1" dirty="0">
                <a:solidFill>
                  <a:schemeClr val="bg1"/>
                </a:solidFill>
                <a:latin typeface="Arial"/>
                <a:ea typeface="+mn-ea"/>
                <a:cs typeface="Arial"/>
              </a:rPr>
              <a:t>76-0</a:t>
            </a:r>
            <a:r>
              <a:rPr lang="cs-CZ" sz="2000" b="1" dirty="0">
                <a:solidFill>
                  <a:schemeClr val="bg1"/>
                </a:solidFill>
                <a:latin typeface="Arial"/>
                <a:ea typeface="+mn-ea"/>
                <a:cs typeface="Arial"/>
              </a:rPr>
              <a:t>,</a:t>
            </a:r>
            <a:r>
              <a:rPr lang="en-US" sz="2000" b="1" dirty="0">
                <a:solidFill>
                  <a:schemeClr val="bg1"/>
                </a:solidFill>
                <a:latin typeface="Arial"/>
                <a:ea typeface="+mn-ea"/>
                <a:cs typeface="Arial"/>
              </a:rPr>
              <a:t>93)</a:t>
            </a:r>
          </a:p>
          <a:p>
            <a:pPr algn="ctr" fontAlgn="auto">
              <a:spcBef>
                <a:spcPts val="0"/>
              </a:spcBef>
              <a:spcAft>
                <a:spcPts val="0"/>
              </a:spcAft>
              <a:defRPr/>
            </a:pPr>
            <a:r>
              <a:rPr lang="en-US" sz="2000" b="1" dirty="0">
                <a:solidFill>
                  <a:schemeClr val="bg1"/>
                </a:solidFill>
                <a:latin typeface="Arial"/>
                <a:ea typeface="+mn-ea"/>
                <a:cs typeface="Arial"/>
              </a:rPr>
              <a:t>P&lt;0</a:t>
            </a:r>
            <a:r>
              <a:rPr lang="cs-CZ" sz="2000" b="1" dirty="0">
                <a:solidFill>
                  <a:schemeClr val="bg1"/>
                </a:solidFill>
                <a:latin typeface="Arial"/>
                <a:ea typeface="+mn-ea"/>
                <a:cs typeface="Arial"/>
              </a:rPr>
              <a:t>,</a:t>
            </a:r>
            <a:r>
              <a:rPr lang="en-US" sz="2000" b="1" dirty="0">
                <a:solidFill>
                  <a:schemeClr val="bg1"/>
                </a:solidFill>
                <a:latin typeface="Arial"/>
                <a:ea typeface="+mn-ea"/>
                <a:cs typeface="Arial"/>
              </a:rPr>
              <a:t>0001</a:t>
            </a:r>
            <a:endParaRPr lang="en-US" sz="2000" dirty="0">
              <a:solidFill>
                <a:schemeClr val="bg1"/>
              </a:solidFill>
              <a:latin typeface="Arial"/>
              <a:ea typeface="+mn-ea"/>
              <a:cs typeface="Arial"/>
            </a:endParaRPr>
          </a:p>
        </p:txBody>
      </p:sp>
      <p:sp>
        <p:nvSpPr>
          <p:cNvPr id="38927" name="TextBox 64"/>
          <p:cNvSpPr txBox="1">
            <a:spLocks noChangeArrowheads="1"/>
          </p:cNvSpPr>
          <p:nvPr/>
        </p:nvSpPr>
        <p:spPr bwMode="auto">
          <a:xfrm rot="-5400000">
            <a:off x="-632618" y="3224778"/>
            <a:ext cx="3117850" cy="605294"/>
          </a:xfrm>
          <a:prstGeom prst="rect">
            <a:avLst/>
          </a:prstGeom>
          <a:noFill/>
          <a:ln w="9525">
            <a:noFill/>
            <a:miter lim="800000"/>
            <a:headEnd/>
            <a:tailEnd/>
          </a:ln>
        </p:spPr>
        <p:txBody>
          <a:bodyPr>
            <a:spAutoFit/>
          </a:bodyPr>
          <a:lstStyle/>
          <a:p>
            <a:pPr algn="ctr">
              <a:lnSpc>
                <a:spcPts val="2000"/>
              </a:lnSpc>
            </a:pPr>
            <a:r>
              <a:rPr lang="cs-CZ" b="1" dirty="0">
                <a:latin typeface="Arial" charset="0"/>
                <a:cs typeface="Arial" charset="0"/>
              </a:rPr>
              <a:t>Kumulativní výskyt příhod </a:t>
            </a:r>
            <a:r>
              <a:rPr lang="en-US" b="1" dirty="0">
                <a:latin typeface="Arial" charset="0"/>
                <a:cs typeface="Arial" charset="0"/>
              </a:rPr>
              <a:t>(%)</a:t>
            </a:r>
          </a:p>
        </p:txBody>
      </p:sp>
      <p:sp>
        <p:nvSpPr>
          <p:cNvPr id="38928" name="TextBox 65"/>
          <p:cNvSpPr txBox="1">
            <a:spLocks noChangeArrowheads="1"/>
          </p:cNvSpPr>
          <p:nvPr/>
        </p:nvSpPr>
        <p:spPr bwMode="auto">
          <a:xfrm>
            <a:off x="2435225" y="5702300"/>
            <a:ext cx="5033963" cy="369332"/>
          </a:xfrm>
          <a:prstGeom prst="rect">
            <a:avLst/>
          </a:prstGeom>
          <a:noFill/>
          <a:ln w="9525">
            <a:noFill/>
            <a:miter lim="800000"/>
            <a:headEnd/>
            <a:tailEnd/>
          </a:ln>
        </p:spPr>
        <p:txBody>
          <a:bodyPr>
            <a:spAutoFit/>
          </a:bodyPr>
          <a:lstStyle/>
          <a:p>
            <a:pPr algn="ctr"/>
            <a:r>
              <a:rPr lang="en-US" b="1" dirty="0">
                <a:latin typeface="Arial" charset="0"/>
                <a:cs typeface="Arial" charset="0"/>
              </a:rPr>
              <a:t>D</a:t>
            </a:r>
            <a:r>
              <a:rPr lang="cs-CZ" b="1" dirty="0" err="1">
                <a:latin typeface="Arial" charset="0"/>
                <a:cs typeface="Arial" charset="0"/>
              </a:rPr>
              <a:t>ny</a:t>
            </a:r>
            <a:r>
              <a:rPr lang="cs-CZ" b="1" dirty="0">
                <a:latin typeface="Arial" charset="0"/>
                <a:cs typeface="Arial" charset="0"/>
              </a:rPr>
              <a:t> po randomizaci</a:t>
            </a:r>
            <a:endParaRPr lang="en-US" b="1" dirty="0">
              <a:latin typeface="Arial" charset="0"/>
              <a:cs typeface="Arial" charset="0"/>
            </a:endParaRPr>
          </a:p>
        </p:txBody>
      </p:sp>
      <p:sp>
        <p:nvSpPr>
          <p:cNvPr id="38929" name="TextBox 108"/>
          <p:cNvSpPr txBox="1">
            <a:spLocks noChangeArrowheads="1"/>
          </p:cNvSpPr>
          <p:nvPr/>
        </p:nvSpPr>
        <p:spPr bwMode="auto">
          <a:xfrm>
            <a:off x="382588" y="5976938"/>
            <a:ext cx="1250663" cy="276999"/>
          </a:xfrm>
          <a:prstGeom prst="rect">
            <a:avLst/>
          </a:prstGeom>
          <a:noFill/>
          <a:ln w="9525">
            <a:noFill/>
            <a:miter lim="800000"/>
            <a:headEnd/>
            <a:tailEnd/>
          </a:ln>
        </p:spPr>
        <p:txBody>
          <a:bodyPr wrap="none">
            <a:spAutoFit/>
          </a:bodyPr>
          <a:lstStyle/>
          <a:p>
            <a:r>
              <a:rPr lang="en-US" sz="1200" dirty="0">
                <a:solidFill>
                  <a:srgbClr val="000000"/>
                </a:solidFill>
                <a:latin typeface="Arial" charset="0"/>
                <a:cs typeface="Arial" charset="0"/>
              </a:rPr>
              <a:t>Pa</a:t>
            </a:r>
            <a:r>
              <a:rPr lang="cs-CZ" sz="1200" dirty="0" err="1">
                <a:solidFill>
                  <a:srgbClr val="000000"/>
                </a:solidFill>
                <a:latin typeface="Arial" charset="0"/>
                <a:cs typeface="Arial" charset="0"/>
              </a:rPr>
              <a:t>cienti</a:t>
            </a:r>
            <a:r>
              <a:rPr lang="cs-CZ" sz="1200" dirty="0">
                <a:solidFill>
                  <a:srgbClr val="000000"/>
                </a:solidFill>
                <a:latin typeface="Arial" charset="0"/>
                <a:cs typeface="Arial" charset="0"/>
              </a:rPr>
              <a:t> v riziku</a:t>
            </a:r>
            <a:endParaRPr lang="en-US" sz="1200" dirty="0">
              <a:solidFill>
                <a:srgbClr val="000000"/>
              </a:solidFill>
              <a:latin typeface="Arial" charset="0"/>
              <a:cs typeface="Arial" charset="0"/>
            </a:endParaRPr>
          </a:p>
        </p:txBody>
      </p:sp>
      <p:cxnSp>
        <p:nvCxnSpPr>
          <p:cNvPr id="111" name="Straight Connector 110"/>
          <p:cNvCxnSpPr>
            <a:cxnSpLocks noChangeShapeType="1"/>
          </p:cNvCxnSpPr>
          <p:nvPr/>
        </p:nvCxnSpPr>
        <p:spPr bwMode="auto">
          <a:xfrm>
            <a:off x="454025" y="6242050"/>
            <a:ext cx="1209675" cy="1588"/>
          </a:xfrm>
          <a:prstGeom prst="line">
            <a:avLst/>
          </a:prstGeom>
          <a:noFill/>
          <a:ln w="19050">
            <a:solidFill>
              <a:srgbClr val="17375E"/>
            </a:solidFill>
            <a:round/>
            <a:headEnd/>
            <a:tailEnd/>
          </a:ln>
          <a:effectLst>
            <a:outerShdw dist="20000" dir="5400000" rotWithShape="0">
              <a:srgbClr val="808080">
                <a:alpha val="37999"/>
              </a:srgbClr>
            </a:outerShdw>
          </a:effectLst>
        </p:spPr>
      </p:cxnSp>
      <p:cxnSp>
        <p:nvCxnSpPr>
          <p:cNvPr id="7" name="Straight Connector 6"/>
          <p:cNvCxnSpPr>
            <a:cxnSpLocks noChangeShapeType="1"/>
          </p:cNvCxnSpPr>
          <p:nvPr/>
        </p:nvCxnSpPr>
        <p:spPr bwMode="auto">
          <a:xfrm rot="5400000">
            <a:off x="-82550" y="3490913"/>
            <a:ext cx="3713163" cy="1587"/>
          </a:xfrm>
          <a:prstGeom prst="line">
            <a:avLst/>
          </a:prstGeom>
          <a:noFill/>
          <a:ln w="25400">
            <a:solidFill>
              <a:srgbClr val="000000"/>
            </a:solidFill>
            <a:round/>
            <a:headEnd/>
            <a:tailEnd/>
          </a:ln>
          <a:effectLst>
            <a:outerShdw dist="20000" dir="5400000" rotWithShape="0">
              <a:srgbClr val="808080">
                <a:alpha val="37999"/>
              </a:srgbClr>
            </a:outerShdw>
          </a:effectLst>
        </p:spPr>
      </p:cxnSp>
      <p:sp>
        <p:nvSpPr>
          <p:cNvPr id="38932" name="TextBox 49"/>
          <p:cNvSpPr txBox="1">
            <a:spLocks noChangeArrowheads="1"/>
          </p:cNvSpPr>
          <p:nvPr/>
        </p:nvSpPr>
        <p:spPr bwMode="auto">
          <a:xfrm>
            <a:off x="3268663" y="5341938"/>
            <a:ext cx="612775"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360</a:t>
            </a:r>
          </a:p>
        </p:txBody>
      </p:sp>
      <p:sp>
        <p:nvSpPr>
          <p:cNvPr id="38933" name="TextBox 50"/>
          <p:cNvSpPr txBox="1">
            <a:spLocks noChangeArrowheads="1"/>
          </p:cNvSpPr>
          <p:nvPr/>
        </p:nvSpPr>
        <p:spPr bwMode="auto">
          <a:xfrm>
            <a:off x="5084763" y="5341938"/>
            <a:ext cx="612775"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720</a:t>
            </a:r>
          </a:p>
        </p:txBody>
      </p:sp>
      <p:sp>
        <p:nvSpPr>
          <p:cNvPr id="38934" name="TextBox 51"/>
          <p:cNvSpPr txBox="1">
            <a:spLocks noChangeArrowheads="1"/>
          </p:cNvSpPr>
          <p:nvPr/>
        </p:nvSpPr>
        <p:spPr bwMode="auto">
          <a:xfrm>
            <a:off x="6831013" y="5341938"/>
            <a:ext cx="755650"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1080</a:t>
            </a:r>
          </a:p>
        </p:txBody>
      </p:sp>
      <p:sp>
        <p:nvSpPr>
          <p:cNvPr id="38935" name="TextBox 52"/>
          <p:cNvSpPr txBox="1">
            <a:spLocks noChangeArrowheads="1"/>
          </p:cNvSpPr>
          <p:nvPr/>
        </p:nvSpPr>
        <p:spPr bwMode="auto">
          <a:xfrm>
            <a:off x="1673225" y="5341938"/>
            <a:ext cx="327025"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0</a:t>
            </a:r>
          </a:p>
        </p:txBody>
      </p:sp>
      <p:sp>
        <p:nvSpPr>
          <p:cNvPr id="38936" name="TextBox 59"/>
          <p:cNvSpPr txBox="1">
            <a:spLocks noChangeArrowheads="1"/>
          </p:cNvSpPr>
          <p:nvPr/>
        </p:nvSpPr>
        <p:spPr bwMode="auto">
          <a:xfrm>
            <a:off x="2368550" y="5341938"/>
            <a:ext cx="611188"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180</a:t>
            </a:r>
          </a:p>
        </p:txBody>
      </p:sp>
      <p:sp>
        <p:nvSpPr>
          <p:cNvPr id="38937" name="TextBox 61"/>
          <p:cNvSpPr txBox="1">
            <a:spLocks noChangeArrowheads="1"/>
          </p:cNvSpPr>
          <p:nvPr/>
        </p:nvSpPr>
        <p:spPr bwMode="auto">
          <a:xfrm>
            <a:off x="4168775" y="5341938"/>
            <a:ext cx="612775"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540</a:t>
            </a:r>
          </a:p>
        </p:txBody>
      </p:sp>
      <p:sp>
        <p:nvSpPr>
          <p:cNvPr id="38938" name="TextBox 62"/>
          <p:cNvSpPr txBox="1">
            <a:spLocks noChangeArrowheads="1"/>
          </p:cNvSpPr>
          <p:nvPr/>
        </p:nvSpPr>
        <p:spPr bwMode="auto">
          <a:xfrm>
            <a:off x="5994400" y="5341938"/>
            <a:ext cx="612775"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900</a:t>
            </a:r>
          </a:p>
        </p:txBody>
      </p:sp>
      <p:sp>
        <p:nvSpPr>
          <p:cNvPr id="38939" name="TextBox 63"/>
          <p:cNvSpPr txBox="1">
            <a:spLocks noChangeArrowheads="1"/>
          </p:cNvSpPr>
          <p:nvPr/>
        </p:nvSpPr>
        <p:spPr bwMode="auto">
          <a:xfrm>
            <a:off x="7726363" y="5341938"/>
            <a:ext cx="755650"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1260</a:t>
            </a:r>
          </a:p>
        </p:txBody>
      </p:sp>
      <p:cxnSp>
        <p:nvCxnSpPr>
          <p:cNvPr id="8" name="Straight Connector 7"/>
          <p:cNvCxnSpPr>
            <a:cxnSpLocks noChangeShapeType="1"/>
          </p:cNvCxnSpPr>
          <p:nvPr/>
        </p:nvCxnSpPr>
        <p:spPr bwMode="auto">
          <a:xfrm>
            <a:off x="1773238" y="5313363"/>
            <a:ext cx="6330950" cy="6350"/>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9" name="Straight Connector 8"/>
          <p:cNvCxnSpPr>
            <a:cxnSpLocks noChangeShapeType="1"/>
          </p:cNvCxnSpPr>
          <p:nvPr/>
        </p:nvCxnSpPr>
        <p:spPr bwMode="auto">
          <a:xfrm>
            <a:off x="1716088" y="3508375"/>
            <a:ext cx="120650" cy="3175"/>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0" name="Straight Connector 9"/>
          <p:cNvCxnSpPr>
            <a:cxnSpLocks noChangeShapeType="1"/>
          </p:cNvCxnSpPr>
          <p:nvPr/>
        </p:nvCxnSpPr>
        <p:spPr bwMode="auto">
          <a:xfrm>
            <a:off x="1716088" y="4422775"/>
            <a:ext cx="120650" cy="4763"/>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1" name="Straight Connector 10"/>
          <p:cNvCxnSpPr>
            <a:cxnSpLocks noChangeShapeType="1"/>
          </p:cNvCxnSpPr>
          <p:nvPr/>
        </p:nvCxnSpPr>
        <p:spPr bwMode="auto">
          <a:xfrm>
            <a:off x="1716088" y="2568575"/>
            <a:ext cx="120650" cy="4763"/>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2" name="Straight Connector 11"/>
          <p:cNvCxnSpPr>
            <a:cxnSpLocks noChangeShapeType="1"/>
          </p:cNvCxnSpPr>
          <p:nvPr/>
        </p:nvCxnSpPr>
        <p:spPr bwMode="auto">
          <a:xfrm>
            <a:off x="1716088" y="1628775"/>
            <a:ext cx="120650" cy="4763"/>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4" name="Straight Connector 13"/>
          <p:cNvCxnSpPr>
            <a:cxnSpLocks noChangeShapeType="1"/>
          </p:cNvCxnSpPr>
          <p:nvPr/>
        </p:nvCxnSpPr>
        <p:spPr bwMode="auto">
          <a:xfrm rot="5400000">
            <a:off x="2601912" y="5300663"/>
            <a:ext cx="144463"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rot="5400000">
            <a:off x="3505200" y="5300663"/>
            <a:ext cx="144463" cy="1587"/>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7" name="Straight Connector 16"/>
          <p:cNvCxnSpPr>
            <a:cxnSpLocks noChangeShapeType="1"/>
          </p:cNvCxnSpPr>
          <p:nvPr/>
        </p:nvCxnSpPr>
        <p:spPr bwMode="auto">
          <a:xfrm rot="5400000">
            <a:off x="5319712" y="5300663"/>
            <a:ext cx="144463"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8" name="Straight Connector 17"/>
          <p:cNvCxnSpPr>
            <a:cxnSpLocks noChangeShapeType="1"/>
          </p:cNvCxnSpPr>
          <p:nvPr/>
        </p:nvCxnSpPr>
        <p:spPr bwMode="auto">
          <a:xfrm rot="5400000">
            <a:off x="6224587" y="5300663"/>
            <a:ext cx="144463"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9" name="Straight Connector 18"/>
          <p:cNvCxnSpPr>
            <a:cxnSpLocks noChangeShapeType="1"/>
          </p:cNvCxnSpPr>
          <p:nvPr/>
        </p:nvCxnSpPr>
        <p:spPr bwMode="auto">
          <a:xfrm rot="5400000">
            <a:off x="7131050" y="5300663"/>
            <a:ext cx="144463" cy="1587"/>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20" name="Straight Connector 19"/>
          <p:cNvCxnSpPr>
            <a:cxnSpLocks noChangeShapeType="1"/>
          </p:cNvCxnSpPr>
          <p:nvPr/>
        </p:nvCxnSpPr>
        <p:spPr bwMode="auto">
          <a:xfrm rot="5400000">
            <a:off x="8035925" y="5300663"/>
            <a:ext cx="144463" cy="1587"/>
          </a:xfrm>
          <a:prstGeom prst="line">
            <a:avLst/>
          </a:prstGeom>
          <a:noFill/>
          <a:ln w="25400">
            <a:solidFill>
              <a:srgbClr val="000000"/>
            </a:solidFill>
            <a:round/>
            <a:headEnd/>
            <a:tailEnd/>
          </a:ln>
          <a:effectLst>
            <a:outerShdw dist="20000" dir="5400000" rotWithShape="0">
              <a:srgbClr val="808080">
                <a:alpha val="37999"/>
              </a:srgbClr>
            </a:outerShdw>
          </a:effectLst>
        </p:spPr>
      </p:cxnSp>
      <p:sp>
        <p:nvSpPr>
          <p:cNvPr id="38951" name="TextBox 53"/>
          <p:cNvSpPr txBox="1">
            <a:spLocks noChangeArrowheads="1"/>
          </p:cNvSpPr>
          <p:nvPr/>
        </p:nvSpPr>
        <p:spPr bwMode="auto">
          <a:xfrm>
            <a:off x="1412875" y="5091113"/>
            <a:ext cx="327025"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0</a:t>
            </a:r>
          </a:p>
        </p:txBody>
      </p:sp>
      <p:sp>
        <p:nvSpPr>
          <p:cNvPr id="38952" name="TextBox 54"/>
          <p:cNvSpPr txBox="1">
            <a:spLocks noChangeArrowheads="1"/>
          </p:cNvSpPr>
          <p:nvPr/>
        </p:nvSpPr>
        <p:spPr bwMode="auto">
          <a:xfrm>
            <a:off x="1270000" y="3297238"/>
            <a:ext cx="469900"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16</a:t>
            </a:r>
          </a:p>
        </p:txBody>
      </p:sp>
      <p:sp>
        <p:nvSpPr>
          <p:cNvPr id="38953" name="TextBox 55"/>
          <p:cNvSpPr txBox="1">
            <a:spLocks noChangeArrowheads="1"/>
          </p:cNvSpPr>
          <p:nvPr/>
        </p:nvSpPr>
        <p:spPr bwMode="auto">
          <a:xfrm>
            <a:off x="1270000" y="1435100"/>
            <a:ext cx="469900"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32</a:t>
            </a:r>
          </a:p>
        </p:txBody>
      </p:sp>
      <p:sp>
        <p:nvSpPr>
          <p:cNvPr id="38954" name="TextBox 57"/>
          <p:cNvSpPr txBox="1">
            <a:spLocks noChangeArrowheads="1"/>
          </p:cNvSpPr>
          <p:nvPr/>
        </p:nvSpPr>
        <p:spPr bwMode="auto">
          <a:xfrm>
            <a:off x="1270000" y="2355850"/>
            <a:ext cx="469900"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24</a:t>
            </a:r>
          </a:p>
        </p:txBody>
      </p:sp>
      <p:sp>
        <p:nvSpPr>
          <p:cNvPr id="38955" name="TextBox 58"/>
          <p:cNvSpPr txBox="1">
            <a:spLocks noChangeArrowheads="1"/>
          </p:cNvSpPr>
          <p:nvPr/>
        </p:nvSpPr>
        <p:spPr bwMode="auto">
          <a:xfrm>
            <a:off x="1412875" y="4214813"/>
            <a:ext cx="327025" cy="400050"/>
          </a:xfrm>
          <a:prstGeom prst="rect">
            <a:avLst/>
          </a:prstGeom>
          <a:noFill/>
          <a:ln w="9525">
            <a:noFill/>
            <a:miter lim="800000"/>
            <a:headEnd/>
            <a:tailEnd/>
          </a:ln>
        </p:spPr>
        <p:txBody>
          <a:bodyPr>
            <a:spAutoFit/>
          </a:bodyPr>
          <a:lstStyle/>
          <a:p>
            <a:pPr algn="ctr"/>
            <a:r>
              <a:rPr lang="en-US" sz="2000">
                <a:solidFill>
                  <a:srgbClr val="000000"/>
                </a:solidFill>
                <a:latin typeface="Arial" charset="0"/>
                <a:cs typeface="Arial" charset="0"/>
              </a:rPr>
              <a:t>8</a:t>
            </a:r>
          </a:p>
        </p:txBody>
      </p:sp>
      <p:cxnSp>
        <p:nvCxnSpPr>
          <p:cNvPr id="107" name="Straight Connector 106"/>
          <p:cNvCxnSpPr>
            <a:cxnSpLocks noChangeShapeType="1"/>
          </p:cNvCxnSpPr>
          <p:nvPr/>
        </p:nvCxnSpPr>
        <p:spPr bwMode="auto">
          <a:xfrm rot="5400000">
            <a:off x="4394994" y="5307807"/>
            <a:ext cx="142875" cy="1587"/>
          </a:xfrm>
          <a:prstGeom prst="line">
            <a:avLst/>
          </a:prstGeom>
          <a:noFill/>
          <a:ln w="25400">
            <a:solidFill>
              <a:srgbClr val="000000"/>
            </a:solidFill>
            <a:round/>
            <a:headEnd/>
            <a:tailEnd/>
          </a:ln>
          <a:effectLst>
            <a:outerShdw dist="20000" dir="5400000" rotWithShape="0">
              <a:srgbClr val="808080">
                <a:alpha val="37999"/>
              </a:srgbClr>
            </a:outerShdw>
          </a:effectLst>
        </p:spPr>
      </p:cxnSp>
      <p:sp>
        <p:nvSpPr>
          <p:cNvPr id="113" name="Rectangle 112"/>
          <p:cNvSpPr/>
          <p:nvPr/>
        </p:nvSpPr>
        <p:spPr>
          <a:xfrm>
            <a:off x="4029075" y="4214813"/>
            <a:ext cx="47625" cy="12223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115" name="Rectangle 114"/>
          <p:cNvSpPr/>
          <p:nvPr/>
        </p:nvSpPr>
        <p:spPr>
          <a:xfrm>
            <a:off x="4873625" y="3865563"/>
            <a:ext cx="66675" cy="1508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nvGrpSpPr>
          <p:cNvPr id="38959" name="Group 10"/>
          <p:cNvGrpSpPr>
            <a:grpSpLocks/>
          </p:cNvGrpSpPr>
          <p:nvPr/>
        </p:nvGrpSpPr>
        <p:grpSpPr bwMode="auto">
          <a:xfrm>
            <a:off x="1784350" y="2138363"/>
            <a:ext cx="6303963" cy="3155950"/>
            <a:chOff x="2311400" y="3059642"/>
            <a:chExt cx="4841875" cy="1210733"/>
          </a:xfrm>
        </p:grpSpPr>
        <p:sp>
          <p:nvSpPr>
            <p:cNvPr id="146" name="Freeform 145"/>
            <p:cNvSpPr>
              <a:spLocks/>
            </p:cNvSpPr>
            <p:nvPr/>
          </p:nvSpPr>
          <p:spPr bwMode="auto">
            <a:xfrm>
              <a:off x="2311400" y="3990834"/>
              <a:ext cx="1060799" cy="279541"/>
            </a:xfrm>
            <a:custGeom>
              <a:avLst/>
              <a:gdLst>
                <a:gd name="T0" fmla="*/ 0 w 1060450"/>
                <a:gd name="T1" fmla="*/ 279400 h 279400"/>
                <a:gd name="T2" fmla="*/ 50800 w 1060450"/>
                <a:gd name="T3" fmla="*/ 269875 h 279400"/>
                <a:gd name="T4" fmla="*/ 114300 w 1060450"/>
                <a:gd name="T5" fmla="*/ 254000 h 279400"/>
                <a:gd name="T6" fmla="*/ 149225 w 1060450"/>
                <a:gd name="T7" fmla="*/ 244475 h 279400"/>
                <a:gd name="T8" fmla="*/ 177800 w 1060450"/>
                <a:gd name="T9" fmla="*/ 234950 h 279400"/>
                <a:gd name="T10" fmla="*/ 206375 w 1060450"/>
                <a:gd name="T11" fmla="*/ 228600 h 279400"/>
                <a:gd name="T12" fmla="*/ 238125 w 1060450"/>
                <a:gd name="T13" fmla="*/ 225425 h 279400"/>
                <a:gd name="T14" fmla="*/ 269875 w 1060450"/>
                <a:gd name="T15" fmla="*/ 219075 h 279400"/>
                <a:gd name="T16" fmla="*/ 301625 w 1060450"/>
                <a:gd name="T17" fmla="*/ 212725 h 279400"/>
                <a:gd name="T18" fmla="*/ 323850 w 1060450"/>
                <a:gd name="T19" fmla="*/ 206375 h 279400"/>
                <a:gd name="T20" fmla="*/ 336550 w 1060450"/>
                <a:gd name="T21" fmla="*/ 203200 h 279400"/>
                <a:gd name="T22" fmla="*/ 361950 w 1060450"/>
                <a:gd name="T23" fmla="*/ 200025 h 279400"/>
                <a:gd name="T24" fmla="*/ 381000 w 1060450"/>
                <a:gd name="T25" fmla="*/ 193675 h 279400"/>
                <a:gd name="T26" fmla="*/ 390525 w 1060450"/>
                <a:gd name="T27" fmla="*/ 190500 h 279400"/>
                <a:gd name="T28" fmla="*/ 396875 w 1060450"/>
                <a:gd name="T29" fmla="*/ 184150 h 279400"/>
                <a:gd name="T30" fmla="*/ 422275 w 1060450"/>
                <a:gd name="T31" fmla="*/ 180975 h 279400"/>
                <a:gd name="T32" fmla="*/ 438150 w 1060450"/>
                <a:gd name="T33" fmla="*/ 177800 h 279400"/>
                <a:gd name="T34" fmla="*/ 460375 w 1060450"/>
                <a:gd name="T35" fmla="*/ 171450 h 279400"/>
                <a:gd name="T36" fmla="*/ 473075 w 1060450"/>
                <a:gd name="T37" fmla="*/ 171450 h 279400"/>
                <a:gd name="T38" fmla="*/ 488950 w 1060450"/>
                <a:gd name="T39" fmla="*/ 168275 h 279400"/>
                <a:gd name="T40" fmla="*/ 508000 w 1060450"/>
                <a:gd name="T41" fmla="*/ 165100 h 279400"/>
                <a:gd name="T42" fmla="*/ 530225 w 1060450"/>
                <a:gd name="T43" fmla="*/ 158750 h 279400"/>
                <a:gd name="T44" fmla="*/ 571500 w 1060450"/>
                <a:gd name="T45" fmla="*/ 155575 h 279400"/>
                <a:gd name="T46" fmla="*/ 587375 w 1060450"/>
                <a:gd name="T47" fmla="*/ 146050 h 279400"/>
                <a:gd name="T48" fmla="*/ 596900 w 1060450"/>
                <a:gd name="T49" fmla="*/ 146050 h 279400"/>
                <a:gd name="T50" fmla="*/ 625475 w 1060450"/>
                <a:gd name="T51" fmla="*/ 133350 h 279400"/>
                <a:gd name="T52" fmla="*/ 631825 w 1060450"/>
                <a:gd name="T53" fmla="*/ 127000 h 279400"/>
                <a:gd name="T54" fmla="*/ 663575 w 1060450"/>
                <a:gd name="T55" fmla="*/ 130175 h 279400"/>
                <a:gd name="T56" fmla="*/ 685800 w 1060450"/>
                <a:gd name="T57" fmla="*/ 120650 h 279400"/>
                <a:gd name="T58" fmla="*/ 704850 w 1060450"/>
                <a:gd name="T59" fmla="*/ 111125 h 279400"/>
                <a:gd name="T60" fmla="*/ 717550 w 1060450"/>
                <a:gd name="T61" fmla="*/ 107950 h 279400"/>
                <a:gd name="T62" fmla="*/ 762000 w 1060450"/>
                <a:gd name="T63" fmla="*/ 92075 h 279400"/>
                <a:gd name="T64" fmla="*/ 796925 w 1060450"/>
                <a:gd name="T65" fmla="*/ 95250 h 279400"/>
                <a:gd name="T66" fmla="*/ 809625 w 1060450"/>
                <a:gd name="T67" fmla="*/ 85725 h 279400"/>
                <a:gd name="T68" fmla="*/ 815975 w 1060450"/>
                <a:gd name="T69" fmla="*/ 76200 h 279400"/>
                <a:gd name="T70" fmla="*/ 838200 w 1060450"/>
                <a:gd name="T71" fmla="*/ 76200 h 279400"/>
                <a:gd name="T72" fmla="*/ 873125 w 1060450"/>
                <a:gd name="T73" fmla="*/ 60325 h 279400"/>
                <a:gd name="T74" fmla="*/ 892175 w 1060450"/>
                <a:gd name="T75" fmla="*/ 53975 h 279400"/>
                <a:gd name="T76" fmla="*/ 911225 w 1060450"/>
                <a:gd name="T77" fmla="*/ 47625 h 279400"/>
                <a:gd name="T78" fmla="*/ 939800 w 1060450"/>
                <a:gd name="T79" fmla="*/ 47625 h 279400"/>
                <a:gd name="T80" fmla="*/ 955675 w 1060450"/>
                <a:gd name="T81" fmla="*/ 44450 h 279400"/>
                <a:gd name="T82" fmla="*/ 981075 w 1060450"/>
                <a:gd name="T83" fmla="*/ 34925 h 279400"/>
                <a:gd name="T84" fmla="*/ 987425 w 1060450"/>
                <a:gd name="T85" fmla="*/ 31750 h 279400"/>
                <a:gd name="T86" fmla="*/ 1016000 w 1060450"/>
                <a:gd name="T87" fmla="*/ 31750 h 279400"/>
                <a:gd name="T88" fmla="*/ 1025525 w 1060450"/>
                <a:gd name="T89" fmla="*/ 15875 h 279400"/>
                <a:gd name="T90" fmla="*/ 1035050 w 1060450"/>
                <a:gd name="T91" fmla="*/ 6350 h 279400"/>
                <a:gd name="T92" fmla="*/ 1047750 w 1060450"/>
                <a:gd name="T93" fmla="*/ 6350 h 279400"/>
                <a:gd name="T94" fmla="*/ 1060450 w 1060450"/>
                <a:gd name="T95" fmla="*/ 0 h 2794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0450" h="279400">
                  <a:moveTo>
                    <a:pt x="0" y="279400"/>
                  </a:moveTo>
                  <a:cubicBezTo>
                    <a:pt x="15875" y="276754"/>
                    <a:pt x="31750" y="274108"/>
                    <a:pt x="50800" y="269875"/>
                  </a:cubicBezTo>
                  <a:cubicBezTo>
                    <a:pt x="69850" y="265642"/>
                    <a:pt x="97896" y="258233"/>
                    <a:pt x="114300" y="254000"/>
                  </a:cubicBezTo>
                  <a:cubicBezTo>
                    <a:pt x="130704" y="249767"/>
                    <a:pt x="138642" y="247650"/>
                    <a:pt x="149225" y="244475"/>
                  </a:cubicBezTo>
                  <a:cubicBezTo>
                    <a:pt x="159808" y="241300"/>
                    <a:pt x="168275" y="237596"/>
                    <a:pt x="177800" y="234950"/>
                  </a:cubicBezTo>
                  <a:cubicBezTo>
                    <a:pt x="187325" y="232304"/>
                    <a:pt x="196321" y="230187"/>
                    <a:pt x="206375" y="228600"/>
                  </a:cubicBezTo>
                  <a:cubicBezTo>
                    <a:pt x="216429" y="227013"/>
                    <a:pt x="227542" y="227013"/>
                    <a:pt x="238125" y="225425"/>
                  </a:cubicBezTo>
                  <a:cubicBezTo>
                    <a:pt x="248708" y="223838"/>
                    <a:pt x="269875" y="219075"/>
                    <a:pt x="269875" y="219075"/>
                  </a:cubicBezTo>
                  <a:cubicBezTo>
                    <a:pt x="280458" y="216958"/>
                    <a:pt x="292629" y="214842"/>
                    <a:pt x="301625" y="212725"/>
                  </a:cubicBezTo>
                  <a:cubicBezTo>
                    <a:pt x="310621" y="210608"/>
                    <a:pt x="318029" y="207963"/>
                    <a:pt x="323850" y="206375"/>
                  </a:cubicBezTo>
                  <a:cubicBezTo>
                    <a:pt x="329671" y="204788"/>
                    <a:pt x="330200" y="204258"/>
                    <a:pt x="336550" y="203200"/>
                  </a:cubicBezTo>
                  <a:cubicBezTo>
                    <a:pt x="342900" y="202142"/>
                    <a:pt x="354542" y="201612"/>
                    <a:pt x="361950" y="200025"/>
                  </a:cubicBezTo>
                  <a:cubicBezTo>
                    <a:pt x="369358" y="198438"/>
                    <a:pt x="381000" y="193675"/>
                    <a:pt x="381000" y="193675"/>
                  </a:cubicBezTo>
                  <a:cubicBezTo>
                    <a:pt x="385762" y="192088"/>
                    <a:pt x="387879" y="192088"/>
                    <a:pt x="390525" y="190500"/>
                  </a:cubicBezTo>
                  <a:cubicBezTo>
                    <a:pt x="393171" y="188913"/>
                    <a:pt x="391583" y="185737"/>
                    <a:pt x="396875" y="184150"/>
                  </a:cubicBezTo>
                  <a:cubicBezTo>
                    <a:pt x="402167" y="182563"/>
                    <a:pt x="415396" y="182033"/>
                    <a:pt x="422275" y="180975"/>
                  </a:cubicBezTo>
                  <a:cubicBezTo>
                    <a:pt x="429154" y="179917"/>
                    <a:pt x="431800" y="179388"/>
                    <a:pt x="438150" y="177800"/>
                  </a:cubicBezTo>
                  <a:cubicBezTo>
                    <a:pt x="444500" y="176213"/>
                    <a:pt x="454554" y="172508"/>
                    <a:pt x="460375" y="171450"/>
                  </a:cubicBezTo>
                  <a:cubicBezTo>
                    <a:pt x="466196" y="170392"/>
                    <a:pt x="468313" y="171979"/>
                    <a:pt x="473075" y="171450"/>
                  </a:cubicBezTo>
                  <a:cubicBezTo>
                    <a:pt x="477838" y="170921"/>
                    <a:pt x="483129" y="169333"/>
                    <a:pt x="488950" y="168275"/>
                  </a:cubicBezTo>
                  <a:cubicBezTo>
                    <a:pt x="494771" y="167217"/>
                    <a:pt x="501121" y="166687"/>
                    <a:pt x="508000" y="165100"/>
                  </a:cubicBezTo>
                  <a:cubicBezTo>
                    <a:pt x="514879" y="163513"/>
                    <a:pt x="519642" y="160338"/>
                    <a:pt x="530225" y="158750"/>
                  </a:cubicBezTo>
                  <a:cubicBezTo>
                    <a:pt x="540808" y="157163"/>
                    <a:pt x="561975" y="157692"/>
                    <a:pt x="571500" y="155575"/>
                  </a:cubicBezTo>
                  <a:cubicBezTo>
                    <a:pt x="581025" y="153458"/>
                    <a:pt x="583142" y="147637"/>
                    <a:pt x="587375" y="146050"/>
                  </a:cubicBezTo>
                  <a:cubicBezTo>
                    <a:pt x="591608" y="144463"/>
                    <a:pt x="590550" y="148167"/>
                    <a:pt x="596900" y="146050"/>
                  </a:cubicBezTo>
                  <a:cubicBezTo>
                    <a:pt x="603250" y="143933"/>
                    <a:pt x="619654" y="136525"/>
                    <a:pt x="625475" y="133350"/>
                  </a:cubicBezTo>
                  <a:cubicBezTo>
                    <a:pt x="631296" y="130175"/>
                    <a:pt x="625475" y="127529"/>
                    <a:pt x="631825" y="127000"/>
                  </a:cubicBezTo>
                  <a:cubicBezTo>
                    <a:pt x="638175" y="126471"/>
                    <a:pt x="654579" y="131233"/>
                    <a:pt x="663575" y="130175"/>
                  </a:cubicBezTo>
                  <a:cubicBezTo>
                    <a:pt x="672571" y="129117"/>
                    <a:pt x="678921" y="123825"/>
                    <a:pt x="685800" y="120650"/>
                  </a:cubicBezTo>
                  <a:cubicBezTo>
                    <a:pt x="692679" y="117475"/>
                    <a:pt x="699558" y="113242"/>
                    <a:pt x="704850" y="111125"/>
                  </a:cubicBezTo>
                  <a:cubicBezTo>
                    <a:pt x="710142" y="109008"/>
                    <a:pt x="708025" y="111125"/>
                    <a:pt x="717550" y="107950"/>
                  </a:cubicBezTo>
                  <a:cubicBezTo>
                    <a:pt x="727075" y="104775"/>
                    <a:pt x="748771" y="94192"/>
                    <a:pt x="762000" y="92075"/>
                  </a:cubicBezTo>
                  <a:cubicBezTo>
                    <a:pt x="775229" y="89958"/>
                    <a:pt x="788988" y="96308"/>
                    <a:pt x="796925" y="95250"/>
                  </a:cubicBezTo>
                  <a:cubicBezTo>
                    <a:pt x="804862" y="94192"/>
                    <a:pt x="806450" y="88900"/>
                    <a:pt x="809625" y="85725"/>
                  </a:cubicBezTo>
                  <a:cubicBezTo>
                    <a:pt x="812800" y="82550"/>
                    <a:pt x="811213" y="77787"/>
                    <a:pt x="815975" y="76200"/>
                  </a:cubicBezTo>
                  <a:cubicBezTo>
                    <a:pt x="820737" y="74613"/>
                    <a:pt x="828675" y="78846"/>
                    <a:pt x="838200" y="76200"/>
                  </a:cubicBezTo>
                  <a:cubicBezTo>
                    <a:pt x="847725" y="73554"/>
                    <a:pt x="864129" y="64029"/>
                    <a:pt x="873125" y="60325"/>
                  </a:cubicBezTo>
                  <a:cubicBezTo>
                    <a:pt x="882121" y="56621"/>
                    <a:pt x="892175" y="53975"/>
                    <a:pt x="892175" y="53975"/>
                  </a:cubicBezTo>
                  <a:cubicBezTo>
                    <a:pt x="898525" y="51858"/>
                    <a:pt x="903288" y="48683"/>
                    <a:pt x="911225" y="47625"/>
                  </a:cubicBezTo>
                  <a:cubicBezTo>
                    <a:pt x="919162" y="46567"/>
                    <a:pt x="932392" y="48154"/>
                    <a:pt x="939800" y="47625"/>
                  </a:cubicBezTo>
                  <a:cubicBezTo>
                    <a:pt x="947208" y="47096"/>
                    <a:pt x="948796" y="46567"/>
                    <a:pt x="955675" y="44450"/>
                  </a:cubicBezTo>
                  <a:cubicBezTo>
                    <a:pt x="962554" y="42333"/>
                    <a:pt x="975783" y="37042"/>
                    <a:pt x="981075" y="34925"/>
                  </a:cubicBezTo>
                  <a:cubicBezTo>
                    <a:pt x="986367" y="32808"/>
                    <a:pt x="981604" y="32279"/>
                    <a:pt x="987425" y="31750"/>
                  </a:cubicBezTo>
                  <a:cubicBezTo>
                    <a:pt x="993246" y="31221"/>
                    <a:pt x="1009650" y="34396"/>
                    <a:pt x="1016000" y="31750"/>
                  </a:cubicBezTo>
                  <a:cubicBezTo>
                    <a:pt x="1022350" y="29104"/>
                    <a:pt x="1022350" y="20108"/>
                    <a:pt x="1025525" y="15875"/>
                  </a:cubicBezTo>
                  <a:cubicBezTo>
                    <a:pt x="1028700" y="11642"/>
                    <a:pt x="1031346" y="7937"/>
                    <a:pt x="1035050" y="6350"/>
                  </a:cubicBezTo>
                  <a:cubicBezTo>
                    <a:pt x="1038754" y="4763"/>
                    <a:pt x="1043517" y="7408"/>
                    <a:pt x="1047750" y="6350"/>
                  </a:cubicBezTo>
                  <a:cubicBezTo>
                    <a:pt x="1051983" y="5292"/>
                    <a:pt x="1060450" y="0"/>
                    <a:pt x="1060450" y="0"/>
                  </a:cubicBez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sp>
          <p:nvSpPr>
            <p:cNvPr id="147" name="Freeform 146"/>
            <p:cNvSpPr>
              <a:spLocks/>
            </p:cNvSpPr>
            <p:nvPr/>
          </p:nvSpPr>
          <p:spPr bwMode="auto">
            <a:xfrm>
              <a:off x="3362444" y="3814828"/>
              <a:ext cx="692567" cy="179052"/>
            </a:xfrm>
            <a:custGeom>
              <a:avLst/>
              <a:gdLst>
                <a:gd name="T0" fmla="*/ 0 w 692150"/>
                <a:gd name="T1" fmla="*/ 179387 h 179387"/>
                <a:gd name="T2" fmla="*/ 63500 w 692150"/>
                <a:gd name="T3" fmla="*/ 166687 h 179387"/>
                <a:gd name="T4" fmla="*/ 95250 w 692150"/>
                <a:gd name="T5" fmla="*/ 153987 h 179387"/>
                <a:gd name="T6" fmla="*/ 117475 w 692150"/>
                <a:gd name="T7" fmla="*/ 144462 h 179387"/>
                <a:gd name="T8" fmla="*/ 136525 w 692150"/>
                <a:gd name="T9" fmla="*/ 144462 h 179387"/>
                <a:gd name="T10" fmla="*/ 158750 w 692150"/>
                <a:gd name="T11" fmla="*/ 141287 h 179387"/>
                <a:gd name="T12" fmla="*/ 180975 w 692150"/>
                <a:gd name="T13" fmla="*/ 138112 h 179387"/>
                <a:gd name="T14" fmla="*/ 206375 w 692150"/>
                <a:gd name="T15" fmla="*/ 128587 h 179387"/>
                <a:gd name="T16" fmla="*/ 231775 w 692150"/>
                <a:gd name="T17" fmla="*/ 122237 h 179387"/>
                <a:gd name="T18" fmla="*/ 247650 w 692150"/>
                <a:gd name="T19" fmla="*/ 115887 h 179387"/>
                <a:gd name="T20" fmla="*/ 257175 w 692150"/>
                <a:gd name="T21" fmla="*/ 112712 h 179387"/>
                <a:gd name="T22" fmla="*/ 279400 w 692150"/>
                <a:gd name="T23" fmla="*/ 109537 h 179387"/>
                <a:gd name="T24" fmla="*/ 292100 w 692150"/>
                <a:gd name="T25" fmla="*/ 103187 h 179387"/>
                <a:gd name="T26" fmla="*/ 317500 w 692150"/>
                <a:gd name="T27" fmla="*/ 100012 h 179387"/>
                <a:gd name="T28" fmla="*/ 339725 w 692150"/>
                <a:gd name="T29" fmla="*/ 93662 h 179387"/>
                <a:gd name="T30" fmla="*/ 355600 w 692150"/>
                <a:gd name="T31" fmla="*/ 84137 h 179387"/>
                <a:gd name="T32" fmla="*/ 406400 w 692150"/>
                <a:gd name="T33" fmla="*/ 74612 h 179387"/>
                <a:gd name="T34" fmla="*/ 415925 w 692150"/>
                <a:gd name="T35" fmla="*/ 71437 h 179387"/>
                <a:gd name="T36" fmla="*/ 428625 w 692150"/>
                <a:gd name="T37" fmla="*/ 65087 h 179387"/>
                <a:gd name="T38" fmla="*/ 447675 w 692150"/>
                <a:gd name="T39" fmla="*/ 68262 h 179387"/>
                <a:gd name="T40" fmla="*/ 473075 w 692150"/>
                <a:gd name="T41" fmla="*/ 55562 h 179387"/>
                <a:gd name="T42" fmla="*/ 482600 w 692150"/>
                <a:gd name="T43" fmla="*/ 52387 h 179387"/>
                <a:gd name="T44" fmla="*/ 501650 w 692150"/>
                <a:gd name="T45" fmla="*/ 52387 h 179387"/>
                <a:gd name="T46" fmla="*/ 511175 w 692150"/>
                <a:gd name="T47" fmla="*/ 52387 h 179387"/>
                <a:gd name="T48" fmla="*/ 539750 w 692150"/>
                <a:gd name="T49" fmla="*/ 42862 h 179387"/>
                <a:gd name="T50" fmla="*/ 542925 w 692150"/>
                <a:gd name="T51" fmla="*/ 36512 h 179387"/>
                <a:gd name="T52" fmla="*/ 568325 w 692150"/>
                <a:gd name="T53" fmla="*/ 33337 h 179387"/>
                <a:gd name="T54" fmla="*/ 590550 w 692150"/>
                <a:gd name="T55" fmla="*/ 30162 h 179387"/>
                <a:gd name="T56" fmla="*/ 603250 w 692150"/>
                <a:gd name="T57" fmla="*/ 23812 h 179387"/>
                <a:gd name="T58" fmla="*/ 625475 w 692150"/>
                <a:gd name="T59" fmla="*/ 20637 h 179387"/>
                <a:gd name="T60" fmla="*/ 650875 w 692150"/>
                <a:gd name="T61" fmla="*/ 20637 h 179387"/>
                <a:gd name="T62" fmla="*/ 666750 w 692150"/>
                <a:gd name="T63" fmla="*/ 11112 h 179387"/>
                <a:gd name="T64" fmla="*/ 673100 w 692150"/>
                <a:gd name="T65" fmla="*/ 1587 h 179387"/>
                <a:gd name="T66" fmla="*/ 692150 w 692150"/>
                <a:gd name="T67" fmla="*/ 1587 h 1793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92150" h="179387">
                  <a:moveTo>
                    <a:pt x="0" y="179387"/>
                  </a:moveTo>
                  <a:cubicBezTo>
                    <a:pt x="23812" y="175153"/>
                    <a:pt x="47625" y="170920"/>
                    <a:pt x="63500" y="166687"/>
                  </a:cubicBezTo>
                  <a:cubicBezTo>
                    <a:pt x="79375" y="162454"/>
                    <a:pt x="86254" y="157691"/>
                    <a:pt x="95250" y="153987"/>
                  </a:cubicBezTo>
                  <a:cubicBezTo>
                    <a:pt x="104246" y="150283"/>
                    <a:pt x="110596" y="146049"/>
                    <a:pt x="117475" y="144462"/>
                  </a:cubicBezTo>
                  <a:cubicBezTo>
                    <a:pt x="124354" y="142875"/>
                    <a:pt x="129646" y="144991"/>
                    <a:pt x="136525" y="144462"/>
                  </a:cubicBezTo>
                  <a:cubicBezTo>
                    <a:pt x="143404" y="143933"/>
                    <a:pt x="158750" y="141287"/>
                    <a:pt x="158750" y="141287"/>
                  </a:cubicBezTo>
                  <a:cubicBezTo>
                    <a:pt x="166158" y="140229"/>
                    <a:pt x="173038" y="140229"/>
                    <a:pt x="180975" y="138112"/>
                  </a:cubicBezTo>
                  <a:cubicBezTo>
                    <a:pt x="188912" y="135995"/>
                    <a:pt x="197908" y="131233"/>
                    <a:pt x="206375" y="128587"/>
                  </a:cubicBezTo>
                  <a:cubicBezTo>
                    <a:pt x="214842" y="125941"/>
                    <a:pt x="224896" y="124354"/>
                    <a:pt x="231775" y="122237"/>
                  </a:cubicBezTo>
                  <a:cubicBezTo>
                    <a:pt x="238654" y="120120"/>
                    <a:pt x="243417" y="117474"/>
                    <a:pt x="247650" y="115887"/>
                  </a:cubicBezTo>
                  <a:cubicBezTo>
                    <a:pt x="251883" y="114300"/>
                    <a:pt x="251884" y="113770"/>
                    <a:pt x="257175" y="112712"/>
                  </a:cubicBezTo>
                  <a:cubicBezTo>
                    <a:pt x="262466" y="111654"/>
                    <a:pt x="273579" y="111125"/>
                    <a:pt x="279400" y="109537"/>
                  </a:cubicBezTo>
                  <a:cubicBezTo>
                    <a:pt x="285221" y="107950"/>
                    <a:pt x="285750" y="104775"/>
                    <a:pt x="292100" y="103187"/>
                  </a:cubicBezTo>
                  <a:cubicBezTo>
                    <a:pt x="298450" y="101600"/>
                    <a:pt x="309562" y="101600"/>
                    <a:pt x="317500" y="100012"/>
                  </a:cubicBezTo>
                  <a:cubicBezTo>
                    <a:pt x="325438" y="98424"/>
                    <a:pt x="333375" y="96308"/>
                    <a:pt x="339725" y="93662"/>
                  </a:cubicBezTo>
                  <a:cubicBezTo>
                    <a:pt x="346075" y="91016"/>
                    <a:pt x="344487" y="87312"/>
                    <a:pt x="355600" y="84137"/>
                  </a:cubicBezTo>
                  <a:cubicBezTo>
                    <a:pt x="366713" y="80962"/>
                    <a:pt x="396346" y="76729"/>
                    <a:pt x="406400" y="74612"/>
                  </a:cubicBezTo>
                  <a:cubicBezTo>
                    <a:pt x="416454" y="72495"/>
                    <a:pt x="412221" y="73024"/>
                    <a:pt x="415925" y="71437"/>
                  </a:cubicBezTo>
                  <a:cubicBezTo>
                    <a:pt x="419629" y="69850"/>
                    <a:pt x="423333" y="65616"/>
                    <a:pt x="428625" y="65087"/>
                  </a:cubicBezTo>
                  <a:cubicBezTo>
                    <a:pt x="433917" y="64558"/>
                    <a:pt x="440267" y="69849"/>
                    <a:pt x="447675" y="68262"/>
                  </a:cubicBezTo>
                  <a:cubicBezTo>
                    <a:pt x="455083" y="66675"/>
                    <a:pt x="467254" y="58208"/>
                    <a:pt x="473075" y="55562"/>
                  </a:cubicBezTo>
                  <a:cubicBezTo>
                    <a:pt x="478896" y="52916"/>
                    <a:pt x="477838" y="52916"/>
                    <a:pt x="482600" y="52387"/>
                  </a:cubicBezTo>
                  <a:cubicBezTo>
                    <a:pt x="487363" y="51858"/>
                    <a:pt x="501650" y="52387"/>
                    <a:pt x="501650" y="52387"/>
                  </a:cubicBezTo>
                  <a:cubicBezTo>
                    <a:pt x="506412" y="52387"/>
                    <a:pt x="504825" y="53975"/>
                    <a:pt x="511175" y="52387"/>
                  </a:cubicBezTo>
                  <a:cubicBezTo>
                    <a:pt x="517525" y="50800"/>
                    <a:pt x="534458" y="45508"/>
                    <a:pt x="539750" y="42862"/>
                  </a:cubicBezTo>
                  <a:cubicBezTo>
                    <a:pt x="545042" y="40216"/>
                    <a:pt x="538163" y="38099"/>
                    <a:pt x="542925" y="36512"/>
                  </a:cubicBezTo>
                  <a:cubicBezTo>
                    <a:pt x="547687" y="34925"/>
                    <a:pt x="568325" y="33337"/>
                    <a:pt x="568325" y="33337"/>
                  </a:cubicBezTo>
                  <a:cubicBezTo>
                    <a:pt x="576262" y="32279"/>
                    <a:pt x="584729" y="31750"/>
                    <a:pt x="590550" y="30162"/>
                  </a:cubicBezTo>
                  <a:cubicBezTo>
                    <a:pt x="596371" y="28575"/>
                    <a:pt x="597429" y="25400"/>
                    <a:pt x="603250" y="23812"/>
                  </a:cubicBezTo>
                  <a:cubicBezTo>
                    <a:pt x="609071" y="22225"/>
                    <a:pt x="617538" y="21166"/>
                    <a:pt x="625475" y="20637"/>
                  </a:cubicBezTo>
                  <a:cubicBezTo>
                    <a:pt x="633413" y="20108"/>
                    <a:pt x="643996" y="22224"/>
                    <a:pt x="650875" y="20637"/>
                  </a:cubicBezTo>
                  <a:cubicBezTo>
                    <a:pt x="657754" y="19050"/>
                    <a:pt x="663046" y="14287"/>
                    <a:pt x="666750" y="11112"/>
                  </a:cubicBezTo>
                  <a:cubicBezTo>
                    <a:pt x="670454" y="7937"/>
                    <a:pt x="668867" y="3174"/>
                    <a:pt x="673100" y="1587"/>
                  </a:cubicBezTo>
                  <a:cubicBezTo>
                    <a:pt x="677333" y="0"/>
                    <a:pt x="684741" y="793"/>
                    <a:pt x="692150" y="1587"/>
                  </a:cubicBez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sp>
          <p:nvSpPr>
            <p:cNvPr id="148" name="Freeform 147"/>
            <p:cNvSpPr>
              <a:spLocks/>
            </p:cNvSpPr>
            <p:nvPr/>
          </p:nvSpPr>
          <p:spPr bwMode="auto">
            <a:xfrm>
              <a:off x="4039161" y="3508490"/>
              <a:ext cx="1259545" cy="311210"/>
            </a:xfrm>
            <a:custGeom>
              <a:avLst/>
              <a:gdLst>
                <a:gd name="T0" fmla="*/ 0 w 1260475"/>
                <a:gd name="T1" fmla="*/ 311150 h 311150"/>
                <a:gd name="T2" fmla="*/ 101600 w 1260475"/>
                <a:gd name="T3" fmla="*/ 298450 h 311150"/>
                <a:gd name="T4" fmla="*/ 117475 w 1260475"/>
                <a:gd name="T5" fmla="*/ 298450 h 311150"/>
                <a:gd name="T6" fmla="*/ 142875 w 1260475"/>
                <a:gd name="T7" fmla="*/ 285750 h 311150"/>
                <a:gd name="T8" fmla="*/ 168275 w 1260475"/>
                <a:gd name="T9" fmla="*/ 292100 h 311150"/>
                <a:gd name="T10" fmla="*/ 196850 w 1260475"/>
                <a:gd name="T11" fmla="*/ 285750 h 311150"/>
                <a:gd name="T12" fmla="*/ 228600 w 1260475"/>
                <a:gd name="T13" fmla="*/ 273050 h 311150"/>
                <a:gd name="T14" fmla="*/ 273050 w 1260475"/>
                <a:gd name="T15" fmla="*/ 257175 h 311150"/>
                <a:gd name="T16" fmla="*/ 304800 w 1260475"/>
                <a:gd name="T17" fmla="*/ 254000 h 311150"/>
                <a:gd name="T18" fmla="*/ 336550 w 1260475"/>
                <a:gd name="T19" fmla="*/ 247650 h 311150"/>
                <a:gd name="T20" fmla="*/ 374650 w 1260475"/>
                <a:gd name="T21" fmla="*/ 234950 h 311150"/>
                <a:gd name="T22" fmla="*/ 403225 w 1260475"/>
                <a:gd name="T23" fmla="*/ 231775 h 311150"/>
                <a:gd name="T24" fmla="*/ 434975 w 1260475"/>
                <a:gd name="T25" fmla="*/ 215900 h 311150"/>
                <a:gd name="T26" fmla="*/ 473075 w 1260475"/>
                <a:gd name="T27" fmla="*/ 206375 h 311150"/>
                <a:gd name="T28" fmla="*/ 479425 w 1260475"/>
                <a:gd name="T29" fmla="*/ 203200 h 311150"/>
                <a:gd name="T30" fmla="*/ 501650 w 1260475"/>
                <a:gd name="T31" fmla="*/ 200025 h 311150"/>
                <a:gd name="T32" fmla="*/ 520700 w 1260475"/>
                <a:gd name="T33" fmla="*/ 190500 h 311150"/>
                <a:gd name="T34" fmla="*/ 536575 w 1260475"/>
                <a:gd name="T35" fmla="*/ 190500 h 311150"/>
                <a:gd name="T36" fmla="*/ 552450 w 1260475"/>
                <a:gd name="T37" fmla="*/ 190500 h 311150"/>
                <a:gd name="T38" fmla="*/ 561975 w 1260475"/>
                <a:gd name="T39" fmla="*/ 190500 h 311150"/>
                <a:gd name="T40" fmla="*/ 577850 w 1260475"/>
                <a:gd name="T41" fmla="*/ 184150 h 311150"/>
                <a:gd name="T42" fmla="*/ 596900 w 1260475"/>
                <a:gd name="T43" fmla="*/ 180975 h 311150"/>
                <a:gd name="T44" fmla="*/ 619125 w 1260475"/>
                <a:gd name="T45" fmla="*/ 171450 h 311150"/>
                <a:gd name="T46" fmla="*/ 638175 w 1260475"/>
                <a:gd name="T47" fmla="*/ 161925 h 311150"/>
                <a:gd name="T48" fmla="*/ 650875 w 1260475"/>
                <a:gd name="T49" fmla="*/ 158750 h 311150"/>
                <a:gd name="T50" fmla="*/ 679450 w 1260475"/>
                <a:gd name="T51" fmla="*/ 158750 h 311150"/>
                <a:gd name="T52" fmla="*/ 695325 w 1260475"/>
                <a:gd name="T53" fmla="*/ 155575 h 311150"/>
                <a:gd name="T54" fmla="*/ 723900 w 1260475"/>
                <a:gd name="T55" fmla="*/ 149225 h 311150"/>
                <a:gd name="T56" fmla="*/ 742950 w 1260475"/>
                <a:gd name="T57" fmla="*/ 139700 h 311150"/>
                <a:gd name="T58" fmla="*/ 752475 w 1260475"/>
                <a:gd name="T59" fmla="*/ 133350 h 311150"/>
                <a:gd name="T60" fmla="*/ 777875 w 1260475"/>
                <a:gd name="T61" fmla="*/ 130175 h 311150"/>
                <a:gd name="T62" fmla="*/ 787400 w 1260475"/>
                <a:gd name="T63" fmla="*/ 127000 h 311150"/>
                <a:gd name="T64" fmla="*/ 812800 w 1260475"/>
                <a:gd name="T65" fmla="*/ 117475 h 311150"/>
                <a:gd name="T66" fmla="*/ 831850 w 1260475"/>
                <a:gd name="T67" fmla="*/ 117475 h 311150"/>
                <a:gd name="T68" fmla="*/ 850900 w 1260475"/>
                <a:gd name="T69" fmla="*/ 104775 h 311150"/>
                <a:gd name="T70" fmla="*/ 889000 w 1260475"/>
                <a:gd name="T71" fmla="*/ 104775 h 311150"/>
                <a:gd name="T72" fmla="*/ 904875 w 1260475"/>
                <a:gd name="T73" fmla="*/ 98425 h 311150"/>
                <a:gd name="T74" fmla="*/ 917575 w 1260475"/>
                <a:gd name="T75" fmla="*/ 95250 h 311150"/>
                <a:gd name="T76" fmla="*/ 946150 w 1260475"/>
                <a:gd name="T77" fmla="*/ 88900 h 311150"/>
                <a:gd name="T78" fmla="*/ 965200 w 1260475"/>
                <a:gd name="T79" fmla="*/ 88900 h 311150"/>
                <a:gd name="T80" fmla="*/ 968375 w 1260475"/>
                <a:gd name="T81" fmla="*/ 79375 h 311150"/>
                <a:gd name="T82" fmla="*/ 993775 w 1260475"/>
                <a:gd name="T83" fmla="*/ 69850 h 311150"/>
                <a:gd name="T84" fmla="*/ 1012825 w 1260475"/>
                <a:gd name="T85" fmla="*/ 63500 h 311150"/>
                <a:gd name="T86" fmla="*/ 1028700 w 1260475"/>
                <a:gd name="T87" fmla="*/ 60325 h 311150"/>
                <a:gd name="T88" fmla="*/ 1057275 w 1260475"/>
                <a:gd name="T89" fmla="*/ 60325 h 311150"/>
                <a:gd name="T90" fmla="*/ 1095375 w 1260475"/>
                <a:gd name="T91" fmla="*/ 57150 h 311150"/>
                <a:gd name="T92" fmla="*/ 1098550 w 1260475"/>
                <a:gd name="T93" fmla="*/ 53975 h 311150"/>
                <a:gd name="T94" fmla="*/ 1123950 w 1260475"/>
                <a:gd name="T95" fmla="*/ 44450 h 311150"/>
                <a:gd name="T96" fmla="*/ 1143000 w 1260475"/>
                <a:gd name="T97" fmla="*/ 41275 h 311150"/>
                <a:gd name="T98" fmla="*/ 1158875 w 1260475"/>
                <a:gd name="T99" fmla="*/ 38100 h 311150"/>
                <a:gd name="T100" fmla="*/ 1171575 w 1260475"/>
                <a:gd name="T101" fmla="*/ 28575 h 311150"/>
                <a:gd name="T102" fmla="*/ 1193800 w 1260475"/>
                <a:gd name="T103" fmla="*/ 19050 h 311150"/>
                <a:gd name="T104" fmla="*/ 1200150 w 1260475"/>
                <a:gd name="T105" fmla="*/ 12700 h 311150"/>
                <a:gd name="T106" fmla="*/ 1219200 w 1260475"/>
                <a:gd name="T107" fmla="*/ 12700 h 311150"/>
                <a:gd name="T108" fmla="*/ 1222375 w 1260475"/>
                <a:gd name="T109" fmla="*/ 3175 h 311150"/>
                <a:gd name="T110" fmla="*/ 1238250 w 1260475"/>
                <a:gd name="T111" fmla="*/ 3175 h 311150"/>
                <a:gd name="T112" fmla="*/ 1260475 w 1260475"/>
                <a:gd name="T113" fmla="*/ 0 h 311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0475" h="311150">
                  <a:moveTo>
                    <a:pt x="0" y="311150"/>
                  </a:moveTo>
                  <a:lnTo>
                    <a:pt x="101600" y="298450"/>
                  </a:lnTo>
                  <a:cubicBezTo>
                    <a:pt x="121179" y="296333"/>
                    <a:pt x="110596" y="300567"/>
                    <a:pt x="117475" y="298450"/>
                  </a:cubicBezTo>
                  <a:cubicBezTo>
                    <a:pt x="124354" y="296333"/>
                    <a:pt x="134408" y="286808"/>
                    <a:pt x="142875" y="285750"/>
                  </a:cubicBezTo>
                  <a:cubicBezTo>
                    <a:pt x="151342" y="284692"/>
                    <a:pt x="159279" y="292100"/>
                    <a:pt x="168275" y="292100"/>
                  </a:cubicBezTo>
                  <a:cubicBezTo>
                    <a:pt x="177271" y="292100"/>
                    <a:pt x="186796" y="288925"/>
                    <a:pt x="196850" y="285750"/>
                  </a:cubicBezTo>
                  <a:cubicBezTo>
                    <a:pt x="206904" y="282575"/>
                    <a:pt x="215900" y="277813"/>
                    <a:pt x="228600" y="273050"/>
                  </a:cubicBezTo>
                  <a:cubicBezTo>
                    <a:pt x="241300" y="268287"/>
                    <a:pt x="260350" y="260350"/>
                    <a:pt x="273050" y="257175"/>
                  </a:cubicBezTo>
                  <a:cubicBezTo>
                    <a:pt x="285750" y="254000"/>
                    <a:pt x="294217" y="255588"/>
                    <a:pt x="304800" y="254000"/>
                  </a:cubicBezTo>
                  <a:cubicBezTo>
                    <a:pt x="315383" y="252413"/>
                    <a:pt x="324908" y="250825"/>
                    <a:pt x="336550" y="247650"/>
                  </a:cubicBezTo>
                  <a:cubicBezTo>
                    <a:pt x="348192" y="244475"/>
                    <a:pt x="363537" y="237596"/>
                    <a:pt x="374650" y="234950"/>
                  </a:cubicBezTo>
                  <a:cubicBezTo>
                    <a:pt x="385763" y="232304"/>
                    <a:pt x="393171" y="234950"/>
                    <a:pt x="403225" y="231775"/>
                  </a:cubicBezTo>
                  <a:cubicBezTo>
                    <a:pt x="413279" y="228600"/>
                    <a:pt x="423333" y="220133"/>
                    <a:pt x="434975" y="215900"/>
                  </a:cubicBezTo>
                  <a:cubicBezTo>
                    <a:pt x="446617" y="211667"/>
                    <a:pt x="465667" y="208492"/>
                    <a:pt x="473075" y="206375"/>
                  </a:cubicBezTo>
                  <a:cubicBezTo>
                    <a:pt x="480483" y="204258"/>
                    <a:pt x="474663" y="204258"/>
                    <a:pt x="479425" y="203200"/>
                  </a:cubicBezTo>
                  <a:cubicBezTo>
                    <a:pt x="484187" y="202142"/>
                    <a:pt x="494771" y="202142"/>
                    <a:pt x="501650" y="200025"/>
                  </a:cubicBezTo>
                  <a:cubicBezTo>
                    <a:pt x="508529" y="197908"/>
                    <a:pt x="514879" y="192088"/>
                    <a:pt x="520700" y="190500"/>
                  </a:cubicBezTo>
                  <a:cubicBezTo>
                    <a:pt x="526521" y="188913"/>
                    <a:pt x="536575" y="190500"/>
                    <a:pt x="536575" y="190500"/>
                  </a:cubicBezTo>
                  <a:lnTo>
                    <a:pt x="552450" y="190500"/>
                  </a:lnTo>
                  <a:cubicBezTo>
                    <a:pt x="556683" y="190500"/>
                    <a:pt x="557742" y="191558"/>
                    <a:pt x="561975" y="190500"/>
                  </a:cubicBezTo>
                  <a:cubicBezTo>
                    <a:pt x="566208" y="189442"/>
                    <a:pt x="572029" y="185738"/>
                    <a:pt x="577850" y="184150"/>
                  </a:cubicBezTo>
                  <a:cubicBezTo>
                    <a:pt x="583671" y="182563"/>
                    <a:pt x="590021" y="183092"/>
                    <a:pt x="596900" y="180975"/>
                  </a:cubicBezTo>
                  <a:cubicBezTo>
                    <a:pt x="603779" y="178858"/>
                    <a:pt x="612246" y="174625"/>
                    <a:pt x="619125" y="171450"/>
                  </a:cubicBezTo>
                  <a:cubicBezTo>
                    <a:pt x="626004" y="168275"/>
                    <a:pt x="632883" y="164042"/>
                    <a:pt x="638175" y="161925"/>
                  </a:cubicBezTo>
                  <a:cubicBezTo>
                    <a:pt x="643467" y="159808"/>
                    <a:pt x="643996" y="159279"/>
                    <a:pt x="650875" y="158750"/>
                  </a:cubicBezTo>
                  <a:cubicBezTo>
                    <a:pt x="657754" y="158221"/>
                    <a:pt x="672042" y="159279"/>
                    <a:pt x="679450" y="158750"/>
                  </a:cubicBezTo>
                  <a:cubicBezTo>
                    <a:pt x="686858" y="158221"/>
                    <a:pt x="695325" y="155575"/>
                    <a:pt x="695325" y="155575"/>
                  </a:cubicBezTo>
                  <a:cubicBezTo>
                    <a:pt x="702733" y="153988"/>
                    <a:pt x="715963" y="151871"/>
                    <a:pt x="723900" y="149225"/>
                  </a:cubicBezTo>
                  <a:cubicBezTo>
                    <a:pt x="731837" y="146579"/>
                    <a:pt x="738188" y="142346"/>
                    <a:pt x="742950" y="139700"/>
                  </a:cubicBezTo>
                  <a:cubicBezTo>
                    <a:pt x="747712" y="137054"/>
                    <a:pt x="746654" y="134938"/>
                    <a:pt x="752475" y="133350"/>
                  </a:cubicBezTo>
                  <a:cubicBezTo>
                    <a:pt x="758296" y="131763"/>
                    <a:pt x="772054" y="131233"/>
                    <a:pt x="777875" y="130175"/>
                  </a:cubicBezTo>
                  <a:cubicBezTo>
                    <a:pt x="783696" y="129117"/>
                    <a:pt x="781579" y="129117"/>
                    <a:pt x="787400" y="127000"/>
                  </a:cubicBezTo>
                  <a:cubicBezTo>
                    <a:pt x="793221" y="124883"/>
                    <a:pt x="805392" y="119062"/>
                    <a:pt x="812800" y="117475"/>
                  </a:cubicBezTo>
                  <a:cubicBezTo>
                    <a:pt x="820208" y="115888"/>
                    <a:pt x="825500" y="119592"/>
                    <a:pt x="831850" y="117475"/>
                  </a:cubicBezTo>
                  <a:cubicBezTo>
                    <a:pt x="838200" y="115358"/>
                    <a:pt x="841375" y="106892"/>
                    <a:pt x="850900" y="104775"/>
                  </a:cubicBezTo>
                  <a:cubicBezTo>
                    <a:pt x="860425" y="102658"/>
                    <a:pt x="880004" y="105833"/>
                    <a:pt x="889000" y="104775"/>
                  </a:cubicBezTo>
                  <a:cubicBezTo>
                    <a:pt x="897996" y="103717"/>
                    <a:pt x="900113" y="100012"/>
                    <a:pt x="904875" y="98425"/>
                  </a:cubicBezTo>
                  <a:cubicBezTo>
                    <a:pt x="909637" y="96838"/>
                    <a:pt x="917575" y="95250"/>
                    <a:pt x="917575" y="95250"/>
                  </a:cubicBezTo>
                  <a:cubicBezTo>
                    <a:pt x="924454" y="93663"/>
                    <a:pt x="938213" y="89958"/>
                    <a:pt x="946150" y="88900"/>
                  </a:cubicBezTo>
                  <a:cubicBezTo>
                    <a:pt x="954087" y="87842"/>
                    <a:pt x="961496" y="90487"/>
                    <a:pt x="965200" y="88900"/>
                  </a:cubicBezTo>
                  <a:cubicBezTo>
                    <a:pt x="968904" y="87313"/>
                    <a:pt x="963613" y="82550"/>
                    <a:pt x="968375" y="79375"/>
                  </a:cubicBezTo>
                  <a:cubicBezTo>
                    <a:pt x="973137" y="76200"/>
                    <a:pt x="986367" y="72496"/>
                    <a:pt x="993775" y="69850"/>
                  </a:cubicBezTo>
                  <a:cubicBezTo>
                    <a:pt x="1001183" y="67204"/>
                    <a:pt x="1007004" y="65088"/>
                    <a:pt x="1012825" y="63500"/>
                  </a:cubicBezTo>
                  <a:cubicBezTo>
                    <a:pt x="1018646" y="61913"/>
                    <a:pt x="1021292" y="60854"/>
                    <a:pt x="1028700" y="60325"/>
                  </a:cubicBezTo>
                  <a:cubicBezTo>
                    <a:pt x="1036108" y="59796"/>
                    <a:pt x="1046163" y="60854"/>
                    <a:pt x="1057275" y="60325"/>
                  </a:cubicBezTo>
                  <a:cubicBezTo>
                    <a:pt x="1068387" y="59796"/>
                    <a:pt x="1088496" y="58208"/>
                    <a:pt x="1095375" y="57150"/>
                  </a:cubicBezTo>
                  <a:cubicBezTo>
                    <a:pt x="1102254" y="56092"/>
                    <a:pt x="1093788" y="56092"/>
                    <a:pt x="1098550" y="53975"/>
                  </a:cubicBezTo>
                  <a:cubicBezTo>
                    <a:pt x="1103312" y="51858"/>
                    <a:pt x="1116542" y="46567"/>
                    <a:pt x="1123950" y="44450"/>
                  </a:cubicBezTo>
                  <a:cubicBezTo>
                    <a:pt x="1131358" y="42333"/>
                    <a:pt x="1137179" y="42333"/>
                    <a:pt x="1143000" y="41275"/>
                  </a:cubicBezTo>
                  <a:cubicBezTo>
                    <a:pt x="1148821" y="40217"/>
                    <a:pt x="1154113" y="40217"/>
                    <a:pt x="1158875" y="38100"/>
                  </a:cubicBezTo>
                  <a:cubicBezTo>
                    <a:pt x="1163637" y="35983"/>
                    <a:pt x="1165754" y="31750"/>
                    <a:pt x="1171575" y="28575"/>
                  </a:cubicBezTo>
                  <a:cubicBezTo>
                    <a:pt x="1177396" y="25400"/>
                    <a:pt x="1189038" y="21696"/>
                    <a:pt x="1193800" y="19050"/>
                  </a:cubicBezTo>
                  <a:cubicBezTo>
                    <a:pt x="1198562" y="16404"/>
                    <a:pt x="1195917" y="13758"/>
                    <a:pt x="1200150" y="12700"/>
                  </a:cubicBezTo>
                  <a:cubicBezTo>
                    <a:pt x="1204383" y="11642"/>
                    <a:pt x="1215496" y="14287"/>
                    <a:pt x="1219200" y="12700"/>
                  </a:cubicBezTo>
                  <a:cubicBezTo>
                    <a:pt x="1222904" y="11113"/>
                    <a:pt x="1219200" y="4762"/>
                    <a:pt x="1222375" y="3175"/>
                  </a:cubicBezTo>
                  <a:cubicBezTo>
                    <a:pt x="1225550" y="1588"/>
                    <a:pt x="1231900" y="3704"/>
                    <a:pt x="1238250" y="3175"/>
                  </a:cubicBezTo>
                  <a:cubicBezTo>
                    <a:pt x="1244600" y="2646"/>
                    <a:pt x="1260475" y="0"/>
                    <a:pt x="1260475" y="0"/>
                  </a:cubicBez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sp>
          <p:nvSpPr>
            <p:cNvPr id="149" name="Freeform 148"/>
            <p:cNvSpPr>
              <a:spLocks/>
            </p:cNvSpPr>
            <p:nvPr/>
          </p:nvSpPr>
          <p:spPr bwMode="auto">
            <a:xfrm>
              <a:off x="5298706" y="3365370"/>
              <a:ext cx="654769" cy="146165"/>
            </a:xfrm>
            <a:custGeom>
              <a:avLst/>
              <a:gdLst>
                <a:gd name="T0" fmla="*/ 0 w 654050"/>
                <a:gd name="T1" fmla="*/ 146050 h 146050"/>
                <a:gd name="T2" fmla="*/ 69850 w 654050"/>
                <a:gd name="T3" fmla="*/ 130175 h 146050"/>
                <a:gd name="T4" fmla="*/ 82550 w 654050"/>
                <a:gd name="T5" fmla="*/ 127000 h 146050"/>
                <a:gd name="T6" fmla="*/ 107950 w 654050"/>
                <a:gd name="T7" fmla="*/ 120650 h 146050"/>
                <a:gd name="T8" fmla="*/ 133350 w 654050"/>
                <a:gd name="T9" fmla="*/ 117475 h 146050"/>
                <a:gd name="T10" fmla="*/ 158750 w 654050"/>
                <a:gd name="T11" fmla="*/ 117475 h 146050"/>
                <a:gd name="T12" fmla="*/ 184150 w 654050"/>
                <a:gd name="T13" fmla="*/ 104775 h 146050"/>
                <a:gd name="T14" fmla="*/ 203200 w 654050"/>
                <a:gd name="T15" fmla="*/ 98425 h 146050"/>
                <a:gd name="T16" fmla="*/ 206375 w 654050"/>
                <a:gd name="T17" fmla="*/ 92075 h 146050"/>
                <a:gd name="T18" fmla="*/ 247650 w 654050"/>
                <a:gd name="T19" fmla="*/ 92075 h 146050"/>
                <a:gd name="T20" fmla="*/ 263525 w 654050"/>
                <a:gd name="T21" fmla="*/ 92075 h 146050"/>
                <a:gd name="T22" fmla="*/ 276225 w 654050"/>
                <a:gd name="T23" fmla="*/ 82550 h 146050"/>
                <a:gd name="T24" fmla="*/ 285750 w 654050"/>
                <a:gd name="T25" fmla="*/ 82550 h 146050"/>
                <a:gd name="T26" fmla="*/ 292100 w 654050"/>
                <a:gd name="T27" fmla="*/ 76200 h 146050"/>
                <a:gd name="T28" fmla="*/ 317500 w 654050"/>
                <a:gd name="T29" fmla="*/ 76200 h 146050"/>
                <a:gd name="T30" fmla="*/ 320675 w 654050"/>
                <a:gd name="T31" fmla="*/ 63500 h 146050"/>
                <a:gd name="T32" fmla="*/ 355600 w 654050"/>
                <a:gd name="T33" fmla="*/ 57150 h 146050"/>
                <a:gd name="T34" fmla="*/ 355600 w 654050"/>
                <a:gd name="T35" fmla="*/ 57150 h 146050"/>
                <a:gd name="T36" fmla="*/ 400050 w 654050"/>
                <a:gd name="T37" fmla="*/ 47625 h 146050"/>
                <a:gd name="T38" fmla="*/ 415925 w 654050"/>
                <a:gd name="T39" fmla="*/ 44450 h 146050"/>
                <a:gd name="T40" fmla="*/ 444500 w 654050"/>
                <a:gd name="T41" fmla="*/ 41275 h 146050"/>
                <a:gd name="T42" fmla="*/ 460375 w 654050"/>
                <a:gd name="T43" fmla="*/ 38100 h 146050"/>
                <a:gd name="T44" fmla="*/ 492125 w 654050"/>
                <a:gd name="T45" fmla="*/ 28575 h 146050"/>
                <a:gd name="T46" fmla="*/ 492125 w 654050"/>
                <a:gd name="T47" fmla="*/ 25400 h 146050"/>
                <a:gd name="T48" fmla="*/ 517525 w 654050"/>
                <a:gd name="T49" fmla="*/ 19050 h 146050"/>
                <a:gd name="T50" fmla="*/ 530225 w 654050"/>
                <a:gd name="T51" fmla="*/ 22225 h 146050"/>
                <a:gd name="T52" fmla="*/ 561975 w 654050"/>
                <a:gd name="T53" fmla="*/ 25400 h 146050"/>
                <a:gd name="T54" fmla="*/ 574675 w 654050"/>
                <a:gd name="T55" fmla="*/ 15875 h 146050"/>
                <a:gd name="T56" fmla="*/ 581025 w 654050"/>
                <a:gd name="T57" fmla="*/ 9525 h 146050"/>
                <a:gd name="T58" fmla="*/ 600075 w 654050"/>
                <a:gd name="T59" fmla="*/ 6350 h 146050"/>
                <a:gd name="T60" fmla="*/ 631825 w 654050"/>
                <a:gd name="T61" fmla="*/ 6350 h 146050"/>
                <a:gd name="T62" fmla="*/ 654050 w 654050"/>
                <a:gd name="T63" fmla="*/ 0 h 1460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4050" h="146050">
                  <a:moveTo>
                    <a:pt x="0" y="146050"/>
                  </a:moveTo>
                  <a:lnTo>
                    <a:pt x="69850" y="130175"/>
                  </a:lnTo>
                  <a:cubicBezTo>
                    <a:pt x="83608" y="127000"/>
                    <a:pt x="82550" y="127000"/>
                    <a:pt x="82550" y="127000"/>
                  </a:cubicBezTo>
                  <a:cubicBezTo>
                    <a:pt x="88900" y="125413"/>
                    <a:pt x="99483" y="122237"/>
                    <a:pt x="107950" y="120650"/>
                  </a:cubicBezTo>
                  <a:cubicBezTo>
                    <a:pt x="116417" y="119063"/>
                    <a:pt x="124883" y="118004"/>
                    <a:pt x="133350" y="117475"/>
                  </a:cubicBezTo>
                  <a:cubicBezTo>
                    <a:pt x="141817" y="116946"/>
                    <a:pt x="150283" y="119592"/>
                    <a:pt x="158750" y="117475"/>
                  </a:cubicBezTo>
                  <a:cubicBezTo>
                    <a:pt x="167217" y="115358"/>
                    <a:pt x="176742" y="107950"/>
                    <a:pt x="184150" y="104775"/>
                  </a:cubicBezTo>
                  <a:cubicBezTo>
                    <a:pt x="191558" y="101600"/>
                    <a:pt x="199496" y="100542"/>
                    <a:pt x="203200" y="98425"/>
                  </a:cubicBezTo>
                  <a:cubicBezTo>
                    <a:pt x="206904" y="96308"/>
                    <a:pt x="198967" y="93133"/>
                    <a:pt x="206375" y="92075"/>
                  </a:cubicBezTo>
                  <a:cubicBezTo>
                    <a:pt x="213783" y="91017"/>
                    <a:pt x="247650" y="92075"/>
                    <a:pt x="247650" y="92075"/>
                  </a:cubicBezTo>
                  <a:cubicBezTo>
                    <a:pt x="257175" y="92075"/>
                    <a:pt x="258763" y="93662"/>
                    <a:pt x="263525" y="92075"/>
                  </a:cubicBezTo>
                  <a:cubicBezTo>
                    <a:pt x="268287" y="90488"/>
                    <a:pt x="272521" y="84137"/>
                    <a:pt x="276225" y="82550"/>
                  </a:cubicBezTo>
                  <a:cubicBezTo>
                    <a:pt x="279929" y="80963"/>
                    <a:pt x="283104" y="83608"/>
                    <a:pt x="285750" y="82550"/>
                  </a:cubicBezTo>
                  <a:cubicBezTo>
                    <a:pt x="288396" y="81492"/>
                    <a:pt x="286809" y="77258"/>
                    <a:pt x="292100" y="76200"/>
                  </a:cubicBezTo>
                  <a:cubicBezTo>
                    <a:pt x="297391" y="75142"/>
                    <a:pt x="312738" y="78317"/>
                    <a:pt x="317500" y="76200"/>
                  </a:cubicBezTo>
                  <a:cubicBezTo>
                    <a:pt x="322262" y="74083"/>
                    <a:pt x="314325" y="66675"/>
                    <a:pt x="320675" y="63500"/>
                  </a:cubicBezTo>
                  <a:cubicBezTo>
                    <a:pt x="327025" y="60325"/>
                    <a:pt x="355600" y="57150"/>
                    <a:pt x="355600" y="57150"/>
                  </a:cubicBezTo>
                  <a:lnTo>
                    <a:pt x="400050" y="47625"/>
                  </a:lnTo>
                  <a:cubicBezTo>
                    <a:pt x="410104" y="45508"/>
                    <a:pt x="408517" y="45508"/>
                    <a:pt x="415925" y="44450"/>
                  </a:cubicBezTo>
                  <a:cubicBezTo>
                    <a:pt x="423333" y="43392"/>
                    <a:pt x="437092" y="42333"/>
                    <a:pt x="444500" y="41275"/>
                  </a:cubicBezTo>
                  <a:cubicBezTo>
                    <a:pt x="451908" y="40217"/>
                    <a:pt x="452438" y="40217"/>
                    <a:pt x="460375" y="38100"/>
                  </a:cubicBezTo>
                  <a:cubicBezTo>
                    <a:pt x="468312" y="35983"/>
                    <a:pt x="486833" y="30692"/>
                    <a:pt x="492125" y="28575"/>
                  </a:cubicBezTo>
                  <a:cubicBezTo>
                    <a:pt x="497417" y="26458"/>
                    <a:pt x="487892" y="26987"/>
                    <a:pt x="492125" y="25400"/>
                  </a:cubicBezTo>
                  <a:cubicBezTo>
                    <a:pt x="496358" y="23813"/>
                    <a:pt x="511175" y="19579"/>
                    <a:pt x="517525" y="19050"/>
                  </a:cubicBezTo>
                  <a:cubicBezTo>
                    <a:pt x="523875" y="18521"/>
                    <a:pt x="522817" y="21167"/>
                    <a:pt x="530225" y="22225"/>
                  </a:cubicBezTo>
                  <a:cubicBezTo>
                    <a:pt x="537633" y="23283"/>
                    <a:pt x="554567" y="26458"/>
                    <a:pt x="561975" y="25400"/>
                  </a:cubicBezTo>
                  <a:cubicBezTo>
                    <a:pt x="569383" y="24342"/>
                    <a:pt x="571500" y="18521"/>
                    <a:pt x="574675" y="15875"/>
                  </a:cubicBezTo>
                  <a:cubicBezTo>
                    <a:pt x="577850" y="13229"/>
                    <a:pt x="576792" y="11112"/>
                    <a:pt x="581025" y="9525"/>
                  </a:cubicBezTo>
                  <a:cubicBezTo>
                    <a:pt x="585258" y="7938"/>
                    <a:pt x="591608" y="6879"/>
                    <a:pt x="600075" y="6350"/>
                  </a:cubicBezTo>
                  <a:cubicBezTo>
                    <a:pt x="608542" y="5821"/>
                    <a:pt x="622829" y="7408"/>
                    <a:pt x="631825" y="6350"/>
                  </a:cubicBezTo>
                  <a:cubicBezTo>
                    <a:pt x="640821" y="5292"/>
                    <a:pt x="654050" y="0"/>
                    <a:pt x="654050" y="0"/>
                  </a:cubicBez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sp>
          <p:nvSpPr>
            <p:cNvPr id="150" name="Freeform 149"/>
            <p:cNvSpPr>
              <a:spLocks/>
            </p:cNvSpPr>
            <p:nvPr/>
          </p:nvSpPr>
          <p:spPr bwMode="auto">
            <a:xfrm>
              <a:off x="5953475" y="3059642"/>
              <a:ext cx="1199800" cy="308773"/>
            </a:xfrm>
            <a:custGeom>
              <a:avLst/>
              <a:gdLst>
                <a:gd name="T0" fmla="*/ 0 w 1200150"/>
                <a:gd name="T1" fmla="*/ 309033 h 309033"/>
                <a:gd name="T2" fmla="*/ 50800 w 1200150"/>
                <a:gd name="T3" fmla="*/ 299508 h 309033"/>
                <a:gd name="T4" fmla="*/ 76200 w 1200150"/>
                <a:gd name="T5" fmla="*/ 293158 h 309033"/>
                <a:gd name="T6" fmla="*/ 98425 w 1200150"/>
                <a:gd name="T7" fmla="*/ 286808 h 309033"/>
                <a:gd name="T8" fmla="*/ 117475 w 1200150"/>
                <a:gd name="T9" fmla="*/ 283633 h 309033"/>
                <a:gd name="T10" fmla="*/ 139700 w 1200150"/>
                <a:gd name="T11" fmla="*/ 277283 h 309033"/>
                <a:gd name="T12" fmla="*/ 155575 w 1200150"/>
                <a:gd name="T13" fmla="*/ 274108 h 309033"/>
                <a:gd name="T14" fmla="*/ 184150 w 1200150"/>
                <a:gd name="T15" fmla="*/ 280458 h 309033"/>
                <a:gd name="T16" fmla="*/ 231775 w 1200150"/>
                <a:gd name="T17" fmla="*/ 251883 h 309033"/>
                <a:gd name="T18" fmla="*/ 247650 w 1200150"/>
                <a:gd name="T19" fmla="*/ 248708 h 309033"/>
                <a:gd name="T20" fmla="*/ 263525 w 1200150"/>
                <a:gd name="T21" fmla="*/ 242358 h 309033"/>
                <a:gd name="T22" fmla="*/ 285750 w 1200150"/>
                <a:gd name="T23" fmla="*/ 242358 h 309033"/>
                <a:gd name="T24" fmla="*/ 311150 w 1200150"/>
                <a:gd name="T25" fmla="*/ 232833 h 309033"/>
                <a:gd name="T26" fmla="*/ 333375 w 1200150"/>
                <a:gd name="T27" fmla="*/ 229658 h 309033"/>
                <a:gd name="T28" fmla="*/ 342900 w 1200150"/>
                <a:gd name="T29" fmla="*/ 220133 h 309033"/>
                <a:gd name="T30" fmla="*/ 371475 w 1200150"/>
                <a:gd name="T31" fmla="*/ 216958 h 309033"/>
                <a:gd name="T32" fmla="*/ 403225 w 1200150"/>
                <a:gd name="T33" fmla="*/ 210608 h 309033"/>
                <a:gd name="T34" fmla="*/ 415925 w 1200150"/>
                <a:gd name="T35" fmla="*/ 188383 h 309033"/>
                <a:gd name="T36" fmla="*/ 447675 w 1200150"/>
                <a:gd name="T37" fmla="*/ 188383 h 309033"/>
                <a:gd name="T38" fmla="*/ 482600 w 1200150"/>
                <a:gd name="T39" fmla="*/ 188383 h 309033"/>
                <a:gd name="T40" fmla="*/ 498475 w 1200150"/>
                <a:gd name="T41" fmla="*/ 188383 h 309033"/>
                <a:gd name="T42" fmla="*/ 520700 w 1200150"/>
                <a:gd name="T43" fmla="*/ 175683 h 309033"/>
                <a:gd name="T44" fmla="*/ 558800 w 1200150"/>
                <a:gd name="T45" fmla="*/ 178858 h 309033"/>
                <a:gd name="T46" fmla="*/ 574675 w 1200150"/>
                <a:gd name="T47" fmla="*/ 172508 h 309033"/>
                <a:gd name="T48" fmla="*/ 590550 w 1200150"/>
                <a:gd name="T49" fmla="*/ 162983 h 309033"/>
                <a:gd name="T50" fmla="*/ 612775 w 1200150"/>
                <a:gd name="T51" fmla="*/ 150283 h 309033"/>
                <a:gd name="T52" fmla="*/ 631825 w 1200150"/>
                <a:gd name="T53" fmla="*/ 137583 h 309033"/>
                <a:gd name="T54" fmla="*/ 657225 w 1200150"/>
                <a:gd name="T55" fmla="*/ 140758 h 309033"/>
                <a:gd name="T56" fmla="*/ 673100 w 1200150"/>
                <a:gd name="T57" fmla="*/ 124883 h 309033"/>
                <a:gd name="T58" fmla="*/ 692150 w 1200150"/>
                <a:gd name="T59" fmla="*/ 115358 h 309033"/>
                <a:gd name="T60" fmla="*/ 711200 w 1200150"/>
                <a:gd name="T61" fmla="*/ 115358 h 309033"/>
                <a:gd name="T62" fmla="*/ 739775 w 1200150"/>
                <a:gd name="T63" fmla="*/ 118533 h 309033"/>
                <a:gd name="T64" fmla="*/ 771525 w 1200150"/>
                <a:gd name="T65" fmla="*/ 105833 h 309033"/>
                <a:gd name="T66" fmla="*/ 774700 w 1200150"/>
                <a:gd name="T67" fmla="*/ 99483 h 309033"/>
                <a:gd name="T68" fmla="*/ 793750 w 1200150"/>
                <a:gd name="T69" fmla="*/ 105833 h 309033"/>
                <a:gd name="T70" fmla="*/ 809625 w 1200150"/>
                <a:gd name="T71" fmla="*/ 109008 h 309033"/>
                <a:gd name="T72" fmla="*/ 812800 w 1200150"/>
                <a:gd name="T73" fmla="*/ 99483 h 309033"/>
                <a:gd name="T74" fmla="*/ 831850 w 1200150"/>
                <a:gd name="T75" fmla="*/ 96308 h 309033"/>
                <a:gd name="T76" fmla="*/ 854075 w 1200150"/>
                <a:gd name="T77" fmla="*/ 89958 h 309033"/>
                <a:gd name="T78" fmla="*/ 863600 w 1200150"/>
                <a:gd name="T79" fmla="*/ 80433 h 309033"/>
                <a:gd name="T80" fmla="*/ 882650 w 1200150"/>
                <a:gd name="T81" fmla="*/ 80433 h 309033"/>
                <a:gd name="T82" fmla="*/ 917575 w 1200150"/>
                <a:gd name="T83" fmla="*/ 61383 h 309033"/>
                <a:gd name="T84" fmla="*/ 942975 w 1200150"/>
                <a:gd name="T85" fmla="*/ 64558 h 309033"/>
                <a:gd name="T86" fmla="*/ 952500 w 1200150"/>
                <a:gd name="T87" fmla="*/ 45508 h 309033"/>
                <a:gd name="T88" fmla="*/ 977900 w 1200150"/>
                <a:gd name="T89" fmla="*/ 48683 h 309033"/>
                <a:gd name="T90" fmla="*/ 977900 w 1200150"/>
                <a:gd name="T91" fmla="*/ 32808 h 309033"/>
                <a:gd name="T92" fmla="*/ 1022350 w 1200150"/>
                <a:gd name="T93" fmla="*/ 32808 h 309033"/>
                <a:gd name="T94" fmla="*/ 1035050 w 1200150"/>
                <a:gd name="T95" fmla="*/ 29633 h 309033"/>
                <a:gd name="T96" fmla="*/ 1050925 w 1200150"/>
                <a:gd name="T97" fmla="*/ 26458 h 309033"/>
                <a:gd name="T98" fmla="*/ 1057275 w 1200150"/>
                <a:gd name="T99" fmla="*/ 16933 h 309033"/>
                <a:gd name="T100" fmla="*/ 1069975 w 1200150"/>
                <a:gd name="T101" fmla="*/ 16933 h 309033"/>
                <a:gd name="T102" fmla="*/ 1073150 w 1200150"/>
                <a:gd name="T103" fmla="*/ 7408 h 309033"/>
                <a:gd name="T104" fmla="*/ 1095375 w 1200150"/>
                <a:gd name="T105" fmla="*/ 7408 h 309033"/>
                <a:gd name="T106" fmla="*/ 1101725 w 1200150"/>
                <a:gd name="T107" fmla="*/ 1058 h 309033"/>
                <a:gd name="T108" fmla="*/ 1200150 w 1200150"/>
                <a:gd name="T109" fmla="*/ 1058 h 309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00150" h="309033">
                  <a:moveTo>
                    <a:pt x="0" y="309033"/>
                  </a:moveTo>
                  <a:lnTo>
                    <a:pt x="50800" y="299508"/>
                  </a:lnTo>
                  <a:cubicBezTo>
                    <a:pt x="63500" y="296862"/>
                    <a:pt x="68263" y="295275"/>
                    <a:pt x="76200" y="293158"/>
                  </a:cubicBezTo>
                  <a:cubicBezTo>
                    <a:pt x="84137" y="291041"/>
                    <a:pt x="91546" y="288395"/>
                    <a:pt x="98425" y="286808"/>
                  </a:cubicBezTo>
                  <a:cubicBezTo>
                    <a:pt x="105304" y="285221"/>
                    <a:pt x="110596" y="285220"/>
                    <a:pt x="117475" y="283633"/>
                  </a:cubicBezTo>
                  <a:cubicBezTo>
                    <a:pt x="124354" y="282046"/>
                    <a:pt x="133350" y="278871"/>
                    <a:pt x="139700" y="277283"/>
                  </a:cubicBezTo>
                  <a:cubicBezTo>
                    <a:pt x="146050" y="275696"/>
                    <a:pt x="148167" y="273579"/>
                    <a:pt x="155575" y="274108"/>
                  </a:cubicBezTo>
                  <a:cubicBezTo>
                    <a:pt x="162983" y="274637"/>
                    <a:pt x="171450" y="284162"/>
                    <a:pt x="184150" y="280458"/>
                  </a:cubicBezTo>
                  <a:cubicBezTo>
                    <a:pt x="196850" y="276754"/>
                    <a:pt x="221192" y="257175"/>
                    <a:pt x="231775" y="251883"/>
                  </a:cubicBezTo>
                  <a:cubicBezTo>
                    <a:pt x="242358" y="246591"/>
                    <a:pt x="242358" y="250295"/>
                    <a:pt x="247650" y="248708"/>
                  </a:cubicBezTo>
                  <a:cubicBezTo>
                    <a:pt x="252942" y="247121"/>
                    <a:pt x="257175" y="243416"/>
                    <a:pt x="263525" y="242358"/>
                  </a:cubicBezTo>
                  <a:cubicBezTo>
                    <a:pt x="269875" y="241300"/>
                    <a:pt x="277812" y="243946"/>
                    <a:pt x="285750" y="242358"/>
                  </a:cubicBezTo>
                  <a:cubicBezTo>
                    <a:pt x="293688" y="240770"/>
                    <a:pt x="303213" y="234950"/>
                    <a:pt x="311150" y="232833"/>
                  </a:cubicBezTo>
                  <a:cubicBezTo>
                    <a:pt x="319087" y="230716"/>
                    <a:pt x="328083" y="231775"/>
                    <a:pt x="333375" y="229658"/>
                  </a:cubicBezTo>
                  <a:cubicBezTo>
                    <a:pt x="338667" y="227541"/>
                    <a:pt x="336550" y="222250"/>
                    <a:pt x="342900" y="220133"/>
                  </a:cubicBezTo>
                  <a:cubicBezTo>
                    <a:pt x="349250" y="218016"/>
                    <a:pt x="361421" y="218545"/>
                    <a:pt x="371475" y="216958"/>
                  </a:cubicBezTo>
                  <a:cubicBezTo>
                    <a:pt x="381529" y="215371"/>
                    <a:pt x="395817" y="215371"/>
                    <a:pt x="403225" y="210608"/>
                  </a:cubicBezTo>
                  <a:cubicBezTo>
                    <a:pt x="410633" y="205846"/>
                    <a:pt x="408517" y="192087"/>
                    <a:pt x="415925" y="188383"/>
                  </a:cubicBezTo>
                  <a:cubicBezTo>
                    <a:pt x="423333" y="184679"/>
                    <a:pt x="447675" y="188383"/>
                    <a:pt x="447675" y="188383"/>
                  </a:cubicBezTo>
                  <a:lnTo>
                    <a:pt x="482600" y="188383"/>
                  </a:lnTo>
                  <a:cubicBezTo>
                    <a:pt x="491067" y="188383"/>
                    <a:pt x="492125" y="190500"/>
                    <a:pt x="498475" y="188383"/>
                  </a:cubicBezTo>
                  <a:cubicBezTo>
                    <a:pt x="504825" y="186266"/>
                    <a:pt x="510646" y="177270"/>
                    <a:pt x="520700" y="175683"/>
                  </a:cubicBezTo>
                  <a:cubicBezTo>
                    <a:pt x="530754" y="174096"/>
                    <a:pt x="549804" y="179387"/>
                    <a:pt x="558800" y="178858"/>
                  </a:cubicBezTo>
                  <a:cubicBezTo>
                    <a:pt x="567796" y="178329"/>
                    <a:pt x="569383" y="175154"/>
                    <a:pt x="574675" y="172508"/>
                  </a:cubicBezTo>
                  <a:cubicBezTo>
                    <a:pt x="579967" y="169862"/>
                    <a:pt x="584200" y="166687"/>
                    <a:pt x="590550" y="162983"/>
                  </a:cubicBezTo>
                  <a:cubicBezTo>
                    <a:pt x="596900" y="159279"/>
                    <a:pt x="605896" y="154516"/>
                    <a:pt x="612775" y="150283"/>
                  </a:cubicBezTo>
                  <a:cubicBezTo>
                    <a:pt x="619654" y="146050"/>
                    <a:pt x="624417" y="139170"/>
                    <a:pt x="631825" y="137583"/>
                  </a:cubicBezTo>
                  <a:cubicBezTo>
                    <a:pt x="639233" y="135996"/>
                    <a:pt x="650346" y="142875"/>
                    <a:pt x="657225" y="140758"/>
                  </a:cubicBezTo>
                  <a:cubicBezTo>
                    <a:pt x="664104" y="138641"/>
                    <a:pt x="667279" y="129116"/>
                    <a:pt x="673100" y="124883"/>
                  </a:cubicBezTo>
                  <a:cubicBezTo>
                    <a:pt x="678921" y="120650"/>
                    <a:pt x="685800" y="116946"/>
                    <a:pt x="692150" y="115358"/>
                  </a:cubicBezTo>
                  <a:cubicBezTo>
                    <a:pt x="698500" y="113771"/>
                    <a:pt x="703263" y="114829"/>
                    <a:pt x="711200" y="115358"/>
                  </a:cubicBezTo>
                  <a:cubicBezTo>
                    <a:pt x="719138" y="115887"/>
                    <a:pt x="729721" y="120120"/>
                    <a:pt x="739775" y="118533"/>
                  </a:cubicBezTo>
                  <a:cubicBezTo>
                    <a:pt x="749829" y="116946"/>
                    <a:pt x="765704" y="109008"/>
                    <a:pt x="771525" y="105833"/>
                  </a:cubicBezTo>
                  <a:cubicBezTo>
                    <a:pt x="777346" y="102658"/>
                    <a:pt x="770996" y="99483"/>
                    <a:pt x="774700" y="99483"/>
                  </a:cubicBezTo>
                  <a:cubicBezTo>
                    <a:pt x="778404" y="99483"/>
                    <a:pt x="787929" y="104246"/>
                    <a:pt x="793750" y="105833"/>
                  </a:cubicBezTo>
                  <a:cubicBezTo>
                    <a:pt x="799571" y="107421"/>
                    <a:pt x="806450" y="110066"/>
                    <a:pt x="809625" y="109008"/>
                  </a:cubicBezTo>
                  <a:cubicBezTo>
                    <a:pt x="812800" y="107950"/>
                    <a:pt x="809096" y="101600"/>
                    <a:pt x="812800" y="99483"/>
                  </a:cubicBezTo>
                  <a:cubicBezTo>
                    <a:pt x="816504" y="97366"/>
                    <a:pt x="824971" y="97895"/>
                    <a:pt x="831850" y="96308"/>
                  </a:cubicBezTo>
                  <a:cubicBezTo>
                    <a:pt x="838729" y="94721"/>
                    <a:pt x="848783" y="92604"/>
                    <a:pt x="854075" y="89958"/>
                  </a:cubicBezTo>
                  <a:cubicBezTo>
                    <a:pt x="859367" y="87312"/>
                    <a:pt x="858838" y="82020"/>
                    <a:pt x="863600" y="80433"/>
                  </a:cubicBezTo>
                  <a:cubicBezTo>
                    <a:pt x="868362" y="78846"/>
                    <a:pt x="873654" y="83608"/>
                    <a:pt x="882650" y="80433"/>
                  </a:cubicBezTo>
                  <a:cubicBezTo>
                    <a:pt x="891646" y="77258"/>
                    <a:pt x="907521" y="64029"/>
                    <a:pt x="917575" y="61383"/>
                  </a:cubicBezTo>
                  <a:cubicBezTo>
                    <a:pt x="927629" y="58737"/>
                    <a:pt x="937154" y="67204"/>
                    <a:pt x="942975" y="64558"/>
                  </a:cubicBezTo>
                  <a:cubicBezTo>
                    <a:pt x="948796" y="61912"/>
                    <a:pt x="946679" y="48154"/>
                    <a:pt x="952500" y="45508"/>
                  </a:cubicBezTo>
                  <a:cubicBezTo>
                    <a:pt x="958321" y="42862"/>
                    <a:pt x="973667" y="50800"/>
                    <a:pt x="977900" y="48683"/>
                  </a:cubicBezTo>
                  <a:cubicBezTo>
                    <a:pt x="982133" y="46566"/>
                    <a:pt x="970492" y="35454"/>
                    <a:pt x="977900" y="32808"/>
                  </a:cubicBezTo>
                  <a:cubicBezTo>
                    <a:pt x="985308" y="30162"/>
                    <a:pt x="1012825" y="33337"/>
                    <a:pt x="1022350" y="32808"/>
                  </a:cubicBezTo>
                  <a:cubicBezTo>
                    <a:pt x="1031875" y="32279"/>
                    <a:pt x="1030288" y="30691"/>
                    <a:pt x="1035050" y="29633"/>
                  </a:cubicBezTo>
                  <a:cubicBezTo>
                    <a:pt x="1039812" y="28575"/>
                    <a:pt x="1047221" y="28575"/>
                    <a:pt x="1050925" y="26458"/>
                  </a:cubicBezTo>
                  <a:cubicBezTo>
                    <a:pt x="1054629" y="24341"/>
                    <a:pt x="1054100" y="18520"/>
                    <a:pt x="1057275" y="16933"/>
                  </a:cubicBezTo>
                  <a:cubicBezTo>
                    <a:pt x="1060450" y="15346"/>
                    <a:pt x="1067329" y="18521"/>
                    <a:pt x="1069975" y="16933"/>
                  </a:cubicBezTo>
                  <a:cubicBezTo>
                    <a:pt x="1072621" y="15346"/>
                    <a:pt x="1068917" y="8995"/>
                    <a:pt x="1073150" y="7408"/>
                  </a:cubicBezTo>
                  <a:cubicBezTo>
                    <a:pt x="1077383" y="5821"/>
                    <a:pt x="1090613" y="8466"/>
                    <a:pt x="1095375" y="7408"/>
                  </a:cubicBezTo>
                  <a:cubicBezTo>
                    <a:pt x="1100137" y="6350"/>
                    <a:pt x="1084263" y="2116"/>
                    <a:pt x="1101725" y="1058"/>
                  </a:cubicBezTo>
                  <a:cubicBezTo>
                    <a:pt x="1119187" y="0"/>
                    <a:pt x="1200150" y="1058"/>
                    <a:pt x="1200150" y="1058"/>
                  </a:cubicBezTo>
                </a:path>
              </a:pathLst>
            </a:custGeom>
            <a:noFill/>
            <a:ln w="57150" cap="flat" cmpd="sng">
              <a:solidFill>
                <a:srgbClr val="FF0000"/>
              </a:solidFill>
              <a:prstDash val="solid"/>
              <a:round/>
              <a:headEnd type="none" w="med" len="med"/>
              <a:tailEnd type="none" w="med" len="med"/>
            </a:ln>
            <a:effectLst>
              <a:outerShdw dist="20000" dir="5400000" rotWithShape="0">
                <a:srgbClr val="000000">
                  <a:alpha val="37999"/>
                </a:srgbClr>
              </a:outerShdw>
            </a:effectLst>
          </p:spPr>
          <p:txBody>
            <a:bodyPr anchor="ctr"/>
            <a:lstStyle/>
            <a:p>
              <a:pPr>
                <a:defRPr/>
              </a:pPr>
              <a:endParaRPr lang="es-ES">
                <a:ea typeface="MS PGothic" pitchFamily="34" charset="-128"/>
                <a:cs typeface="+mn-cs"/>
              </a:endParaRPr>
            </a:p>
          </p:txBody>
        </p:sp>
      </p:grpSp>
      <p:grpSp>
        <p:nvGrpSpPr>
          <p:cNvPr id="3" name="Group 23"/>
          <p:cNvGrpSpPr/>
          <p:nvPr/>
        </p:nvGrpSpPr>
        <p:grpSpPr>
          <a:xfrm>
            <a:off x="1812572" y="2569756"/>
            <a:ext cx="6297171" cy="2732501"/>
            <a:chOff x="2333625" y="3225271"/>
            <a:chExt cx="4836054" cy="1048279"/>
          </a:xfrm>
          <a:effectLst>
            <a:outerShdw blurRad="76200" dist="38100" dir="2700000">
              <a:srgbClr val="000000">
                <a:alpha val="43000"/>
              </a:srgbClr>
            </a:outerShdw>
          </a:effectLst>
        </p:grpSpPr>
        <p:sp>
          <p:nvSpPr>
            <p:cNvPr id="141" name="Freeform 140"/>
            <p:cNvSpPr/>
            <p:nvPr/>
          </p:nvSpPr>
          <p:spPr>
            <a:xfrm>
              <a:off x="2333625" y="4067175"/>
              <a:ext cx="958850" cy="206375"/>
            </a:xfrm>
            <a:custGeom>
              <a:avLst/>
              <a:gdLst>
                <a:gd name="connsiteX0" fmla="*/ 0 w 958850"/>
                <a:gd name="connsiteY0" fmla="*/ 206375 h 206375"/>
                <a:gd name="connsiteX1" fmla="*/ 79375 w 958850"/>
                <a:gd name="connsiteY1" fmla="*/ 203200 h 206375"/>
                <a:gd name="connsiteX2" fmla="*/ 117475 w 958850"/>
                <a:gd name="connsiteY2" fmla="*/ 190500 h 206375"/>
                <a:gd name="connsiteX3" fmla="*/ 165100 w 958850"/>
                <a:gd name="connsiteY3" fmla="*/ 184150 h 206375"/>
                <a:gd name="connsiteX4" fmla="*/ 203200 w 958850"/>
                <a:gd name="connsiteY4" fmla="*/ 171450 h 206375"/>
                <a:gd name="connsiteX5" fmla="*/ 231775 w 958850"/>
                <a:gd name="connsiteY5" fmla="*/ 161925 h 206375"/>
                <a:gd name="connsiteX6" fmla="*/ 276225 w 958850"/>
                <a:gd name="connsiteY6" fmla="*/ 158750 h 206375"/>
                <a:gd name="connsiteX7" fmla="*/ 304800 w 958850"/>
                <a:gd name="connsiteY7" fmla="*/ 152400 h 206375"/>
                <a:gd name="connsiteX8" fmla="*/ 327025 w 958850"/>
                <a:gd name="connsiteY8" fmla="*/ 142875 h 206375"/>
                <a:gd name="connsiteX9" fmla="*/ 368300 w 958850"/>
                <a:gd name="connsiteY9" fmla="*/ 136525 h 206375"/>
                <a:gd name="connsiteX10" fmla="*/ 422275 w 958850"/>
                <a:gd name="connsiteY10" fmla="*/ 127000 h 206375"/>
                <a:gd name="connsiteX11" fmla="*/ 450850 w 958850"/>
                <a:gd name="connsiteY11" fmla="*/ 114300 h 206375"/>
                <a:gd name="connsiteX12" fmla="*/ 492125 w 958850"/>
                <a:gd name="connsiteY12" fmla="*/ 117475 h 206375"/>
                <a:gd name="connsiteX13" fmla="*/ 514350 w 958850"/>
                <a:gd name="connsiteY13" fmla="*/ 117475 h 206375"/>
                <a:gd name="connsiteX14" fmla="*/ 584200 w 958850"/>
                <a:gd name="connsiteY14" fmla="*/ 88900 h 206375"/>
                <a:gd name="connsiteX15" fmla="*/ 628650 w 958850"/>
                <a:gd name="connsiteY15" fmla="*/ 82550 h 206375"/>
                <a:gd name="connsiteX16" fmla="*/ 666750 w 958850"/>
                <a:gd name="connsiteY16" fmla="*/ 76200 h 206375"/>
                <a:gd name="connsiteX17" fmla="*/ 720725 w 958850"/>
                <a:gd name="connsiteY17" fmla="*/ 57150 h 206375"/>
                <a:gd name="connsiteX18" fmla="*/ 768350 w 958850"/>
                <a:gd name="connsiteY18" fmla="*/ 60325 h 206375"/>
                <a:gd name="connsiteX19" fmla="*/ 787400 w 958850"/>
                <a:gd name="connsiteY19" fmla="*/ 44450 h 206375"/>
                <a:gd name="connsiteX20" fmla="*/ 809625 w 958850"/>
                <a:gd name="connsiteY20" fmla="*/ 31750 h 206375"/>
                <a:gd name="connsiteX21" fmla="*/ 850900 w 958850"/>
                <a:gd name="connsiteY21" fmla="*/ 25400 h 206375"/>
                <a:gd name="connsiteX22" fmla="*/ 911225 w 958850"/>
                <a:gd name="connsiteY22" fmla="*/ 12700 h 206375"/>
                <a:gd name="connsiteX23" fmla="*/ 958850 w 958850"/>
                <a:gd name="connsiteY23"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8850" h="206375">
                  <a:moveTo>
                    <a:pt x="0" y="206375"/>
                  </a:moveTo>
                  <a:cubicBezTo>
                    <a:pt x="29898" y="206110"/>
                    <a:pt x="59796" y="205846"/>
                    <a:pt x="79375" y="203200"/>
                  </a:cubicBezTo>
                  <a:cubicBezTo>
                    <a:pt x="98954" y="200554"/>
                    <a:pt x="103188" y="193675"/>
                    <a:pt x="117475" y="190500"/>
                  </a:cubicBezTo>
                  <a:cubicBezTo>
                    <a:pt x="131762" y="187325"/>
                    <a:pt x="150813" y="187325"/>
                    <a:pt x="165100" y="184150"/>
                  </a:cubicBezTo>
                  <a:cubicBezTo>
                    <a:pt x="179387" y="180975"/>
                    <a:pt x="203200" y="171450"/>
                    <a:pt x="203200" y="171450"/>
                  </a:cubicBezTo>
                  <a:cubicBezTo>
                    <a:pt x="214312" y="167746"/>
                    <a:pt x="219604" y="164042"/>
                    <a:pt x="231775" y="161925"/>
                  </a:cubicBezTo>
                  <a:cubicBezTo>
                    <a:pt x="243946" y="159808"/>
                    <a:pt x="264054" y="160337"/>
                    <a:pt x="276225" y="158750"/>
                  </a:cubicBezTo>
                  <a:cubicBezTo>
                    <a:pt x="288396" y="157163"/>
                    <a:pt x="296333" y="155046"/>
                    <a:pt x="304800" y="152400"/>
                  </a:cubicBezTo>
                  <a:cubicBezTo>
                    <a:pt x="313267" y="149754"/>
                    <a:pt x="316442" y="145521"/>
                    <a:pt x="327025" y="142875"/>
                  </a:cubicBezTo>
                  <a:cubicBezTo>
                    <a:pt x="337608" y="140229"/>
                    <a:pt x="368300" y="136525"/>
                    <a:pt x="368300" y="136525"/>
                  </a:cubicBezTo>
                  <a:cubicBezTo>
                    <a:pt x="384175" y="133879"/>
                    <a:pt x="408517" y="130704"/>
                    <a:pt x="422275" y="127000"/>
                  </a:cubicBezTo>
                  <a:cubicBezTo>
                    <a:pt x="436033" y="123296"/>
                    <a:pt x="439208" y="115887"/>
                    <a:pt x="450850" y="114300"/>
                  </a:cubicBezTo>
                  <a:cubicBezTo>
                    <a:pt x="462492" y="112713"/>
                    <a:pt x="481542" y="116946"/>
                    <a:pt x="492125" y="117475"/>
                  </a:cubicBezTo>
                  <a:cubicBezTo>
                    <a:pt x="502708" y="118004"/>
                    <a:pt x="499004" y="122238"/>
                    <a:pt x="514350" y="117475"/>
                  </a:cubicBezTo>
                  <a:cubicBezTo>
                    <a:pt x="529696" y="112712"/>
                    <a:pt x="565150" y="94721"/>
                    <a:pt x="584200" y="88900"/>
                  </a:cubicBezTo>
                  <a:cubicBezTo>
                    <a:pt x="603250" y="83079"/>
                    <a:pt x="614892" y="84667"/>
                    <a:pt x="628650" y="82550"/>
                  </a:cubicBezTo>
                  <a:cubicBezTo>
                    <a:pt x="642408" y="80433"/>
                    <a:pt x="651404" y="80433"/>
                    <a:pt x="666750" y="76200"/>
                  </a:cubicBezTo>
                  <a:cubicBezTo>
                    <a:pt x="682096" y="71967"/>
                    <a:pt x="703792" y="59796"/>
                    <a:pt x="720725" y="57150"/>
                  </a:cubicBezTo>
                  <a:cubicBezTo>
                    <a:pt x="737658" y="54504"/>
                    <a:pt x="757238" y="62442"/>
                    <a:pt x="768350" y="60325"/>
                  </a:cubicBezTo>
                  <a:cubicBezTo>
                    <a:pt x="779462" y="58208"/>
                    <a:pt x="780521" y="49212"/>
                    <a:pt x="787400" y="44450"/>
                  </a:cubicBezTo>
                  <a:cubicBezTo>
                    <a:pt x="794279" y="39688"/>
                    <a:pt x="799042" y="34925"/>
                    <a:pt x="809625" y="31750"/>
                  </a:cubicBezTo>
                  <a:cubicBezTo>
                    <a:pt x="820208" y="28575"/>
                    <a:pt x="833967" y="28575"/>
                    <a:pt x="850900" y="25400"/>
                  </a:cubicBezTo>
                  <a:cubicBezTo>
                    <a:pt x="867833" y="22225"/>
                    <a:pt x="893233" y="16933"/>
                    <a:pt x="911225" y="12700"/>
                  </a:cubicBezTo>
                  <a:cubicBezTo>
                    <a:pt x="929217" y="8467"/>
                    <a:pt x="958850" y="0"/>
                    <a:pt x="958850" y="0"/>
                  </a:cubicBezTo>
                </a:path>
              </a:pathLst>
            </a:custGeom>
            <a:ln w="57150" cap="flat" cmpd="sng" algn="ctr">
              <a:solidFill>
                <a:srgbClr val="5F96C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ndParaRPr>
            </a:p>
          </p:txBody>
        </p:sp>
        <p:sp>
          <p:nvSpPr>
            <p:cNvPr id="142" name="Freeform 141"/>
            <p:cNvSpPr/>
            <p:nvPr/>
          </p:nvSpPr>
          <p:spPr>
            <a:xfrm>
              <a:off x="3298825" y="3854450"/>
              <a:ext cx="923925" cy="212725"/>
            </a:xfrm>
            <a:custGeom>
              <a:avLst/>
              <a:gdLst>
                <a:gd name="connsiteX0" fmla="*/ 0 w 923925"/>
                <a:gd name="connsiteY0" fmla="*/ 212725 h 212725"/>
                <a:gd name="connsiteX1" fmla="*/ 76200 w 923925"/>
                <a:gd name="connsiteY1" fmla="*/ 193675 h 212725"/>
                <a:gd name="connsiteX2" fmla="*/ 111125 w 923925"/>
                <a:gd name="connsiteY2" fmla="*/ 193675 h 212725"/>
                <a:gd name="connsiteX3" fmla="*/ 142875 w 923925"/>
                <a:gd name="connsiteY3" fmla="*/ 180975 h 212725"/>
                <a:gd name="connsiteX4" fmla="*/ 171450 w 923925"/>
                <a:gd name="connsiteY4" fmla="*/ 174625 h 212725"/>
                <a:gd name="connsiteX5" fmla="*/ 212725 w 923925"/>
                <a:gd name="connsiteY5" fmla="*/ 161925 h 212725"/>
                <a:gd name="connsiteX6" fmla="*/ 238125 w 923925"/>
                <a:gd name="connsiteY6" fmla="*/ 158750 h 212725"/>
                <a:gd name="connsiteX7" fmla="*/ 288925 w 923925"/>
                <a:gd name="connsiteY7" fmla="*/ 146050 h 212725"/>
                <a:gd name="connsiteX8" fmla="*/ 330200 w 923925"/>
                <a:gd name="connsiteY8" fmla="*/ 130175 h 212725"/>
                <a:gd name="connsiteX9" fmla="*/ 374650 w 923925"/>
                <a:gd name="connsiteY9" fmla="*/ 117475 h 212725"/>
                <a:gd name="connsiteX10" fmla="*/ 425450 w 923925"/>
                <a:gd name="connsiteY10" fmla="*/ 107950 h 212725"/>
                <a:gd name="connsiteX11" fmla="*/ 466725 w 923925"/>
                <a:gd name="connsiteY11" fmla="*/ 98425 h 212725"/>
                <a:gd name="connsiteX12" fmla="*/ 508000 w 923925"/>
                <a:gd name="connsiteY12" fmla="*/ 95250 h 212725"/>
                <a:gd name="connsiteX13" fmla="*/ 593725 w 923925"/>
                <a:gd name="connsiteY13" fmla="*/ 79375 h 212725"/>
                <a:gd name="connsiteX14" fmla="*/ 654050 w 923925"/>
                <a:gd name="connsiteY14" fmla="*/ 60325 h 212725"/>
                <a:gd name="connsiteX15" fmla="*/ 714375 w 923925"/>
                <a:gd name="connsiteY15" fmla="*/ 47625 h 212725"/>
                <a:gd name="connsiteX16" fmla="*/ 758825 w 923925"/>
                <a:gd name="connsiteY16" fmla="*/ 44450 h 212725"/>
                <a:gd name="connsiteX17" fmla="*/ 800100 w 923925"/>
                <a:gd name="connsiteY17" fmla="*/ 22225 h 212725"/>
                <a:gd name="connsiteX18" fmla="*/ 844550 w 923925"/>
                <a:gd name="connsiteY18" fmla="*/ 9525 h 212725"/>
                <a:gd name="connsiteX19" fmla="*/ 869950 w 923925"/>
                <a:gd name="connsiteY19" fmla="*/ 6350 h 212725"/>
                <a:gd name="connsiteX20" fmla="*/ 923925 w 923925"/>
                <a:gd name="connsiteY20" fmla="*/ 0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3925" h="212725">
                  <a:moveTo>
                    <a:pt x="0" y="212725"/>
                  </a:moveTo>
                  <a:cubicBezTo>
                    <a:pt x="28839" y="204787"/>
                    <a:pt x="57679" y="196850"/>
                    <a:pt x="76200" y="193675"/>
                  </a:cubicBezTo>
                  <a:cubicBezTo>
                    <a:pt x="94721" y="190500"/>
                    <a:pt x="100013" y="195792"/>
                    <a:pt x="111125" y="193675"/>
                  </a:cubicBezTo>
                  <a:cubicBezTo>
                    <a:pt x="122237" y="191558"/>
                    <a:pt x="132821" y="184150"/>
                    <a:pt x="142875" y="180975"/>
                  </a:cubicBezTo>
                  <a:cubicBezTo>
                    <a:pt x="152929" y="177800"/>
                    <a:pt x="159808" y="177800"/>
                    <a:pt x="171450" y="174625"/>
                  </a:cubicBezTo>
                  <a:cubicBezTo>
                    <a:pt x="183092" y="171450"/>
                    <a:pt x="201612" y="164571"/>
                    <a:pt x="212725" y="161925"/>
                  </a:cubicBezTo>
                  <a:cubicBezTo>
                    <a:pt x="223838" y="159279"/>
                    <a:pt x="225425" y="161396"/>
                    <a:pt x="238125" y="158750"/>
                  </a:cubicBezTo>
                  <a:cubicBezTo>
                    <a:pt x="250825" y="156104"/>
                    <a:pt x="273579" y="150813"/>
                    <a:pt x="288925" y="146050"/>
                  </a:cubicBezTo>
                  <a:cubicBezTo>
                    <a:pt x="304271" y="141287"/>
                    <a:pt x="315912" y="134938"/>
                    <a:pt x="330200" y="130175"/>
                  </a:cubicBezTo>
                  <a:cubicBezTo>
                    <a:pt x="344488" y="125412"/>
                    <a:pt x="358775" y="121179"/>
                    <a:pt x="374650" y="117475"/>
                  </a:cubicBezTo>
                  <a:cubicBezTo>
                    <a:pt x="390525" y="113771"/>
                    <a:pt x="410104" y="111125"/>
                    <a:pt x="425450" y="107950"/>
                  </a:cubicBezTo>
                  <a:cubicBezTo>
                    <a:pt x="440796" y="104775"/>
                    <a:pt x="452967" y="100542"/>
                    <a:pt x="466725" y="98425"/>
                  </a:cubicBezTo>
                  <a:cubicBezTo>
                    <a:pt x="480483" y="96308"/>
                    <a:pt x="486833" y="98425"/>
                    <a:pt x="508000" y="95250"/>
                  </a:cubicBezTo>
                  <a:cubicBezTo>
                    <a:pt x="529167" y="92075"/>
                    <a:pt x="569383" y="85196"/>
                    <a:pt x="593725" y="79375"/>
                  </a:cubicBezTo>
                  <a:cubicBezTo>
                    <a:pt x="618067" y="73554"/>
                    <a:pt x="633942" y="65617"/>
                    <a:pt x="654050" y="60325"/>
                  </a:cubicBezTo>
                  <a:cubicBezTo>
                    <a:pt x="674158" y="55033"/>
                    <a:pt x="696912" y="50271"/>
                    <a:pt x="714375" y="47625"/>
                  </a:cubicBezTo>
                  <a:cubicBezTo>
                    <a:pt x="731838" y="44979"/>
                    <a:pt x="744538" y="48683"/>
                    <a:pt x="758825" y="44450"/>
                  </a:cubicBezTo>
                  <a:cubicBezTo>
                    <a:pt x="773112" y="40217"/>
                    <a:pt x="785813" y="28046"/>
                    <a:pt x="800100" y="22225"/>
                  </a:cubicBezTo>
                  <a:cubicBezTo>
                    <a:pt x="814387" y="16404"/>
                    <a:pt x="832908" y="12171"/>
                    <a:pt x="844550" y="9525"/>
                  </a:cubicBezTo>
                  <a:cubicBezTo>
                    <a:pt x="856192" y="6879"/>
                    <a:pt x="869950" y="6350"/>
                    <a:pt x="869950" y="6350"/>
                  </a:cubicBezTo>
                  <a:lnTo>
                    <a:pt x="923925" y="0"/>
                  </a:lnTo>
                </a:path>
              </a:pathLst>
            </a:custGeom>
            <a:ln w="57150" cap="flat" cmpd="sng" algn="ctr">
              <a:solidFill>
                <a:srgbClr val="5F96C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ndParaRPr>
            </a:p>
          </p:txBody>
        </p:sp>
        <p:sp>
          <p:nvSpPr>
            <p:cNvPr id="143" name="Freeform 142"/>
            <p:cNvSpPr/>
            <p:nvPr/>
          </p:nvSpPr>
          <p:spPr>
            <a:xfrm>
              <a:off x="4241800" y="3514725"/>
              <a:ext cx="1504950" cy="333375"/>
            </a:xfrm>
            <a:custGeom>
              <a:avLst/>
              <a:gdLst>
                <a:gd name="connsiteX0" fmla="*/ 0 w 1504950"/>
                <a:gd name="connsiteY0" fmla="*/ 333375 h 333375"/>
                <a:gd name="connsiteX1" fmla="*/ 50800 w 1504950"/>
                <a:gd name="connsiteY1" fmla="*/ 323850 h 333375"/>
                <a:gd name="connsiteX2" fmla="*/ 92075 w 1504950"/>
                <a:gd name="connsiteY2" fmla="*/ 317500 h 333375"/>
                <a:gd name="connsiteX3" fmla="*/ 139700 w 1504950"/>
                <a:gd name="connsiteY3" fmla="*/ 311150 h 333375"/>
                <a:gd name="connsiteX4" fmla="*/ 215900 w 1504950"/>
                <a:gd name="connsiteY4" fmla="*/ 301625 h 333375"/>
                <a:gd name="connsiteX5" fmla="*/ 260350 w 1504950"/>
                <a:gd name="connsiteY5" fmla="*/ 295275 h 333375"/>
                <a:gd name="connsiteX6" fmla="*/ 342900 w 1504950"/>
                <a:gd name="connsiteY6" fmla="*/ 273050 h 333375"/>
                <a:gd name="connsiteX7" fmla="*/ 377825 w 1504950"/>
                <a:gd name="connsiteY7" fmla="*/ 263525 h 333375"/>
                <a:gd name="connsiteX8" fmla="*/ 434975 w 1504950"/>
                <a:gd name="connsiteY8" fmla="*/ 254000 h 333375"/>
                <a:gd name="connsiteX9" fmla="*/ 466725 w 1504950"/>
                <a:gd name="connsiteY9" fmla="*/ 244475 h 333375"/>
                <a:gd name="connsiteX10" fmla="*/ 498475 w 1504950"/>
                <a:gd name="connsiteY10" fmla="*/ 238125 h 333375"/>
                <a:gd name="connsiteX11" fmla="*/ 542925 w 1504950"/>
                <a:gd name="connsiteY11" fmla="*/ 234950 h 333375"/>
                <a:gd name="connsiteX12" fmla="*/ 581025 w 1504950"/>
                <a:gd name="connsiteY12" fmla="*/ 231775 h 333375"/>
                <a:gd name="connsiteX13" fmla="*/ 631825 w 1504950"/>
                <a:gd name="connsiteY13" fmla="*/ 219075 h 333375"/>
                <a:gd name="connsiteX14" fmla="*/ 676275 w 1504950"/>
                <a:gd name="connsiteY14" fmla="*/ 206375 h 333375"/>
                <a:gd name="connsiteX15" fmla="*/ 727075 w 1504950"/>
                <a:gd name="connsiteY15" fmla="*/ 193675 h 333375"/>
                <a:gd name="connsiteX16" fmla="*/ 768350 w 1504950"/>
                <a:gd name="connsiteY16" fmla="*/ 177800 h 333375"/>
                <a:gd name="connsiteX17" fmla="*/ 796925 w 1504950"/>
                <a:gd name="connsiteY17" fmla="*/ 168275 h 333375"/>
                <a:gd name="connsiteX18" fmla="*/ 825500 w 1504950"/>
                <a:gd name="connsiteY18" fmla="*/ 158750 h 333375"/>
                <a:gd name="connsiteX19" fmla="*/ 879475 w 1504950"/>
                <a:gd name="connsiteY19" fmla="*/ 155575 h 333375"/>
                <a:gd name="connsiteX20" fmla="*/ 920750 w 1504950"/>
                <a:gd name="connsiteY20" fmla="*/ 139700 h 333375"/>
                <a:gd name="connsiteX21" fmla="*/ 949325 w 1504950"/>
                <a:gd name="connsiteY21" fmla="*/ 120650 h 333375"/>
                <a:gd name="connsiteX22" fmla="*/ 1000125 w 1504950"/>
                <a:gd name="connsiteY22" fmla="*/ 111125 h 333375"/>
                <a:gd name="connsiteX23" fmla="*/ 1035050 w 1504950"/>
                <a:gd name="connsiteY23" fmla="*/ 104775 h 333375"/>
                <a:gd name="connsiteX24" fmla="*/ 1079500 w 1504950"/>
                <a:gd name="connsiteY24" fmla="*/ 92075 h 333375"/>
                <a:gd name="connsiteX25" fmla="*/ 1114425 w 1504950"/>
                <a:gd name="connsiteY25" fmla="*/ 85725 h 333375"/>
                <a:gd name="connsiteX26" fmla="*/ 1152525 w 1504950"/>
                <a:gd name="connsiteY26" fmla="*/ 88900 h 333375"/>
                <a:gd name="connsiteX27" fmla="*/ 1209675 w 1504950"/>
                <a:gd name="connsiteY27" fmla="*/ 79375 h 333375"/>
                <a:gd name="connsiteX28" fmla="*/ 1238250 w 1504950"/>
                <a:gd name="connsiteY28" fmla="*/ 66675 h 333375"/>
                <a:gd name="connsiteX29" fmla="*/ 1266825 w 1504950"/>
                <a:gd name="connsiteY29" fmla="*/ 66675 h 333375"/>
                <a:gd name="connsiteX30" fmla="*/ 1298575 w 1504950"/>
                <a:gd name="connsiteY30" fmla="*/ 57150 h 333375"/>
                <a:gd name="connsiteX31" fmla="*/ 1336675 w 1504950"/>
                <a:gd name="connsiteY31" fmla="*/ 50800 h 333375"/>
                <a:gd name="connsiteX32" fmla="*/ 1365250 w 1504950"/>
                <a:gd name="connsiteY32" fmla="*/ 44450 h 333375"/>
                <a:gd name="connsiteX33" fmla="*/ 1409700 w 1504950"/>
                <a:gd name="connsiteY33" fmla="*/ 31750 h 333375"/>
                <a:gd name="connsiteX34" fmla="*/ 1450975 w 1504950"/>
                <a:gd name="connsiteY34" fmla="*/ 12700 h 333375"/>
                <a:gd name="connsiteX35" fmla="*/ 1485900 w 1504950"/>
                <a:gd name="connsiteY35" fmla="*/ 6350 h 333375"/>
                <a:gd name="connsiteX36" fmla="*/ 1504950 w 1504950"/>
                <a:gd name="connsiteY36"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04950" h="333375">
                  <a:moveTo>
                    <a:pt x="0" y="333375"/>
                  </a:moveTo>
                  <a:lnTo>
                    <a:pt x="50800" y="323850"/>
                  </a:lnTo>
                  <a:cubicBezTo>
                    <a:pt x="66146" y="321204"/>
                    <a:pt x="92075" y="317500"/>
                    <a:pt x="92075" y="317500"/>
                  </a:cubicBezTo>
                  <a:lnTo>
                    <a:pt x="139700" y="311150"/>
                  </a:lnTo>
                  <a:lnTo>
                    <a:pt x="215900" y="301625"/>
                  </a:lnTo>
                  <a:cubicBezTo>
                    <a:pt x="236008" y="298979"/>
                    <a:pt x="239183" y="300037"/>
                    <a:pt x="260350" y="295275"/>
                  </a:cubicBezTo>
                  <a:cubicBezTo>
                    <a:pt x="281517" y="290513"/>
                    <a:pt x="342900" y="273050"/>
                    <a:pt x="342900" y="273050"/>
                  </a:cubicBezTo>
                  <a:cubicBezTo>
                    <a:pt x="362479" y="267758"/>
                    <a:pt x="362479" y="266700"/>
                    <a:pt x="377825" y="263525"/>
                  </a:cubicBezTo>
                  <a:cubicBezTo>
                    <a:pt x="393171" y="260350"/>
                    <a:pt x="420158" y="257175"/>
                    <a:pt x="434975" y="254000"/>
                  </a:cubicBezTo>
                  <a:cubicBezTo>
                    <a:pt x="449792" y="250825"/>
                    <a:pt x="456142" y="247121"/>
                    <a:pt x="466725" y="244475"/>
                  </a:cubicBezTo>
                  <a:cubicBezTo>
                    <a:pt x="477308" y="241829"/>
                    <a:pt x="485775" y="239712"/>
                    <a:pt x="498475" y="238125"/>
                  </a:cubicBezTo>
                  <a:cubicBezTo>
                    <a:pt x="511175" y="236538"/>
                    <a:pt x="542925" y="234950"/>
                    <a:pt x="542925" y="234950"/>
                  </a:cubicBezTo>
                  <a:cubicBezTo>
                    <a:pt x="556683" y="233892"/>
                    <a:pt x="566208" y="234421"/>
                    <a:pt x="581025" y="231775"/>
                  </a:cubicBezTo>
                  <a:cubicBezTo>
                    <a:pt x="595842" y="229129"/>
                    <a:pt x="615950" y="223308"/>
                    <a:pt x="631825" y="219075"/>
                  </a:cubicBezTo>
                  <a:cubicBezTo>
                    <a:pt x="647700" y="214842"/>
                    <a:pt x="660400" y="210608"/>
                    <a:pt x="676275" y="206375"/>
                  </a:cubicBezTo>
                  <a:cubicBezTo>
                    <a:pt x="692150" y="202142"/>
                    <a:pt x="711729" y="198438"/>
                    <a:pt x="727075" y="193675"/>
                  </a:cubicBezTo>
                  <a:cubicBezTo>
                    <a:pt x="742421" y="188912"/>
                    <a:pt x="756708" y="182033"/>
                    <a:pt x="768350" y="177800"/>
                  </a:cubicBezTo>
                  <a:cubicBezTo>
                    <a:pt x="779992" y="173567"/>
                    <a:pt x="796925" y="168275"/>
                    <a:pt x="796925" y="168275"/>
                  </a:cubicBezTo>
                  <a:cubicBezTo>
                    <a:pt x="806450" y="165100"/>
                    <a:pt x="811742" y="160867"/>
                    <a:pt x="825500" y="158750"/>
                  </a:cubicBezTo>
                  <a:cubicBezTo>
                    <a:pt x="839258" y="156633"/>
                    <a:pt x="863600" y="158750"/>
                    <a:pt x="879475" y="155575"/>
                  </a:cubicBezTo>
                  <a:cubicBezTo>
                    <a:pt x="895350" y="152400"/>
                    <a:pt x="909108" y="145521"/>
                    <a:pt x="920750" y="139700"/>
                  </a:cubicBezTo>
                  <a:cubicBezTo>
                    <a:pt x="932392" y="133879"/>
                    <a:pt x="936096" y="125412"/>
                    <a:pt x="949325" y="120650"/>
                  </a:cubicBezTo>
                  <a:cubicBezTo>
                    <a:pt x="962554" y="115888"/>
                    <a:pt x="1000125" y="111125"/>
                    <a:pt x="1000125" y="111125"/>
                  </a:cubicBezTo>
                  <a:cubicBezTo>
                    <a:pt x="1014412" y="108479"/>
                    <a:pt x="1021821" y="107950"/>
                    <a:pt x="1035050" y="104775"/>
                  </a:cubicBezTo>
                  <a:cubicBezTo>
                    <a:pt x="1048279" y="101600"/>
                    <a:pt x="1066271" y="95250"/>
                    <a:pt x="1079500" y="92075"/>
                  </a:cubicBezTo>
                  <a:cubicBezTo>
                    <a:pt x="1092729" y="88900"/>
                    <a:pt x="1102254" y="86254"/>
                    <a:pt x="1114425" y="85725"/>
                  </a:cubicBezTo>
                  <a:cubicBezTo>
                    <a:pt x="1126596" y="85196"/>
                    <a:pt x="1136650" y="89958"/>
                    <a:pt x="1152525" y="88900"/>
                  </a:cubicBezTo>
                  <a:cubicBezTo>
                    <a:pt x="1168400" y="87842"/>
                    <a:pt x="1195388" y="83079"/>
                    <a:pt x="1209675" y="79375"/>
                  </a:cubicBezTo>
                  <a:cubicBezTo>
                    <a:pt x="1223962" y="75671"/>
                    <a:pt x="1228725" y="68792"/>
                    <a:pt x="1238250" y="66675"/>
                  </a:cubicBezTo>
                  <a:cubicBezTo>
                    <a:pt x="1247775" y="64558"/>
                    <a:pt x="1256771" y="68262"/>
                    <a:pt x="1266825" y="66675"/>
                  </a:cubicBezTo>
                  <a:cubicBezTo>
                    <a:pt x="1276879" y="65088"/>
                    <a:pt x="1286933" y="59796"/>
                    <a:pt x="1298575" y="57150"/>
                  </a:cubicBezTo>
                  <a:cubicBezTo>
                    <a:pt x="1310217" y="54504"/>
                    <a:pt x="1325563" y="52917"/>
                    <a:pt x="1336675" y="50800"/>
                  </a:cubicBezTo>
                  <a:cubicBezTo>
                    <a:pt x="1347787" y="48683"/>
                    <a:pt x="1353079" y="47625"/>
                    <a:pt x="1365250" y="44450"/>
                  </a:cubicBezTo>
                  <a:cubicBezTo>
                    <a:pt x="1377421" y="41275"/>
                    <a:pt x="1395413" y="37042"/>
                    <a:pt x="1409700" y="31750"/>
                  </a:cubicBezTo>
                  <a:cubicBezTo>
                    <a:pt x="1423987" y="26458"/>
                    <a:pt x="1438275" y="16933"/>
                    <a:pt x="1450975" y="12700"/>
                  </a:cubicBezTo>
                  <a:cubicBezTo>
                    <a:pt x="1463675" y="8467"/>
                    <a:pt x="1476904" y="8467"/>
                    <a:pt x="1485900" y="6350"/>
                  </a:cubicBezTo>
                  <a:cubicBezTo>
                    <a:pt x="1494896" y="4233"/>
                    <a:pt x="1504950" y="0"/>
                    <a:pt x="1504950" y="0"/>
                  </a:cubicBezTo>
                </a:path>
              </a:pathLst>
            </a:custGeom>
            <a:ln w="57150" cap="flat" cmpd="sng" algn="ctr">
              <a:solidFill>
                <a:srgbClr val="5F96C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ndParaRPr>
            </a:p>
          </p:txBody>
        </p:sp>
        <p:sp>
          <p:nvSpPr>
            <p:cNvPr id="144" name="Freeform 143"/>
            <p:cNvSpPr/>
            <p:nvPr/>
          </p:nvSpPr>
          <p:spPr>
            <a:xfrm>
              <a:off x="5746750" y="3225271"/>
              <a:ext cx="1422929" cy="286279"/>
            </a:xfrm>
            <a:custGeom>
              <a:avLst/>
              <a:gdLst>
                <a:gd name="connsiteX0" fmla="*/ 0 w 1422929"/>
                <a:gd name="connsiteY0" fmla="*/ 286279 h 286279"/>
                <a:gd name="connsiteX1" fmla="*/ 104775 w 1422929"/>
                <a:gd name="connsiteY1" fmla="*/ 267229 h 286279"/>
                <a:gd name="connsiteX2" fmla="*/ 149225 w 1422929"/>
                <a:gd name="connsiteY2" fmla="*/ 254529 h 286279"/>
                <a:gd name="connsiteX3" fmla="*/ 193675 w 1422929"/>
                <a:gd name="connsiteY3" fmla="*/ 245004 h 286279"/>
                <a:gd name="connsiteX4" fmla="*/ 228600 w 1422929"/>
                <a:gd name="connsiteY4" fmla="*/ 238654 h 286279"/>
                <a:gd name="connsiteX5" fmla="*/ 247650 w 1422929"/>
                <a:gd name="connsiteY5" fmla="*/ 232304 h 286279"/>
                <a:gd name="connsiteX6" fmla="*/ 269875 w 1422929"/>
                <a:gd name="connsiteY6" fmla="*/ 229129 h 286279"/>
                <a:gd name="connsiteX7" fmla="*/ 295275 w 1422929"/>
                <a:gd name="connsiteY7" fmla="*/ 222779 h 286279"/>
                <a:gd name="connsiteX8" fmla="*/ 342900 w 1422929"/>
                <a:gd name="connsiteY8" fmla="*/ 219604 h 286279"/>
                <a:gd name="connsiteX9" fmla="*/ 368300 w 1422929"/>
                <a:gd name="connsiteY9" fmla="*/ 213254 h 286279"/>
                <a:gd name="connsiteX10" fmla="*/ 409575 w 1422929"/>
                <a:gd name="connsiteY10" fmla="*/ 200554 h 286279"/>
                <a:gd name="connsiteX11" fmla="*/ 469900 w 1422929"/>
                <a:gd name="connsiteY11" fmla="*/ 191029 h 286279"/>
                <a:gd name="connsiteX12" fmla="*/ 508000 w 1422929"/>
                <a:gd name="connsiteY12" fmla="*/ 191029 h 286279"/>
                <a:gd name="connsiteX13" fmla="*/ 536575 w 1422929"/>
                <a:gd name="connsiteY13" fmla="*/ 181504 h 286279"/>
                <a:gd name="connsiteX14" fmla="*/ 584200 w 1422929"/>
                <a:gd name="connsiteY14" fmla="*/ 168804 h 286279"/>
                <a:gd name="connsiteX15" fmla="*/ 638175 w 1422929"/>
                <a:gd name="connsiteY15" fmla="*/ 168804 h 286279"/>
                <a:gd name="connsiteX16" fmla="*/ 663575 w 1422929"/>
                <a:gd name="connsiteY16" fmla="*/ 159279 h 286279"/>
                <a:gd name="connsiteX17" fmla="*/ 695325 w 1422929"/>
                <a:gd name="connsiteY17" fmla="*/ 156104 h 286279"/>
                <a:gd name="connsiteX18" fmla="*/ 720725 w 1422929"/>
                <a:gd name="connsiteY18" fmla="*/ 159279 h 286279"/>
                <a:gd name="connsiteX19" fmla="*/ 755650 w 1422929"/>
                <a:gd name="connsiteY19" fmla="*/ 146579 h 286279"/>
                <a:gd name="connsiteX20" fmla="*/ 796925 w 1422929"/>
                <a:gd name="connsiteY20" fmla="*/ 137054 h 286279"/>
                <a:gd name="connsiteX21" fmla="*/ 844550 w 1422929"/>
                <a:gd name="connsiteY21" fmla="*/ 121179 h 286279"/>
                <a:gd name="connsiteX22" fmla="*/ 898525 w 1422929"/>
                <a:gd name="connsiteY22" fmla="*/ 114829 h 286279"/>
                <a:gd name="connsiteX23" fmla="*/ 930275 w 1422929"/>
                <a:gd name="connsiteY23" fmla="*/ 108479 h 286279"/>
                <a:gd name="connsiteX24" fmla="*/ 968375 w 1422929"/>
                <a:gd name="connsiteY24" fmla="*/ 102129 h 286279"/>
                <a:gd name="connsiteX25" fmla="*/ 1031875 w 1422929"/>
                <a:gd name="connsiteY25" fmla="*/ 83079 h 286279"/>
                <a:gd name="connsiteX26" fmla="*/ 1044575 w 1422929"/>
                <a:gd name="connsiteY26" fmla="*/ 73554 h 286279"/>
                <a:gd name="connsiteX27" fmla="*/ 1079500 w 1422929"/>
                <a:gd name="connsiteY27" fmla="*/ 60854 h 286279"/>
                <a:gd name="connsiteX28" fmla="*/ 1133475 w 1422929"/>
                <a:gd name="connsiteY28" fmla="*/ 44979 h 286279"/>
                <a:gd name="connsiteX29" fmla="*/ 1193800 w 1422929"/>
                <a:gd name="connsiteY29" fmla="*/ 35454 h 286279"/>
                <a:gd name="connsiteX30" fmla="*/ 1212850 w 1422929"/>
                <a:gd name="connsiteY30" fmla="*/ 32279 h 286279"/>
                <a:gd name="connsiteX31" fmla="*/ 1257300 w 1422929"/>
                <a:gd name="connsiteY31" fmla="*/ 25929 h 286279"/>
                <a:gd name="connsiteX32" fmla="*/ 1295400 w 1422929"/>
                <a:gd name="connsiteY32" fmla="*/ 6879 h 286279"/>
                <a:gd name="connsiteX33" fmla="*/ 1327150 w 1422929"/>
                <a:gd name="connsiteY33" fmla="*/ 529 h 286279"/>
                <a:gd name="connsiteX34" fmla="*/ 1409700 w 1422929"/>
                <a:gd name="connsiteY34" fmla="*/ 3704 h 286279"/>
                <a:gd name="connsiteX35" fmla="*/ 1406525 w 1422929"/>
                <a:gd name="connsiteY35" fmla="*/ 3704 h 28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2929" h="286279">
                  <a:moveTo>
                    <a:pt x="0" y="286279"/>
                  </a:moveTo>
                  <a:lnTo>
                    <a:pt x="104775" y="267229"/>
                  </a:lnTo>
                  <a:cubicBezTo>
                    <a:pt x="129646" y="261937"/>
                    <a:pt x="134408" y="258233"/>
                    <a:pt x="149225" y="254529"/>
                  </a:cubicBezTo>
                  <a:cubicBezTo>
                    <a:pt x="164042" y="250825"/>
                    <a:pt x="180446" y="247650"/>
                    <a:pt x="193675" y="245004"/>
                  </a:cubicBezTo>
                  <a:cubicBezTo>
                    <a:pt x="206904" y="242358"/>
                    <a:pt x="219604" y="240771"/>
                    <a:pt x="228600" y="238654"/>
                  </a:cubicBezTo>
                  <a:cubicBezTo>
                    <a:pt x="237596" y="236537"/>
                    <a:pt x="240771" y="233891"/>
                    <a:pt x="247650" y="232304"/>
                  </a:cubicBezTo>
                  <a:cubicBezTo>
                    <a:pt x="254529" y="230717"/>
                    <a:pt x="261937" y="230717"/>
                    <a:pt x="269875" y="229129"/>
                  </a:cubicBezTo>
                  <a:cubicBezTo>
                    <a:pt x="277813" y="227541"/>
                    <a:pt x="283104" y="224366"/>
                    <a:pt x="295275" y="222779"/>
                  </a:cubicBezTo>
                  <a:cubicBezTo>
                    <a:pt x="307446" y="221192"/>
                    <a:pt x="330729" y="221191"/>
                    <a:pt x="342900" y="219604"/>
                  </a:cubicBezTo>
                  <a:cubicBezTo>
                    <a:pt x="355071" y="218017"/>
                    <a:pt x="357187" y="216429"/>
                    <a:pt x="368300" y="213254"/>
                  </a:cubicBezTo>
                  <a:cubicBezTo>
                    <a:pt x="379413" y="210079"/>
                    <a:pt x="392642" y="204258"/>
                    <a:pt x="409575" y="200554"/>
                  </a:cubicBezTo>
                  <a:cubicBezTo>
                    <a:pt x="426508" y="196850"/>
                    <a:pt x="453496" y="192616"/>
                    <a:pt x="469900" y="191029"/>
                  </a:cubicBezTo>
                  <a:cubicBezTo>
                    <a:pt x="486304" y="189442"/>
                    <a:pt x="496888" y="192616"/>
                    <a:pt x="508000" y="191029"/>
                  </a:cubicBezTo>
                  <a:cubicBezTo>
                    <a:pt x="519112" y="189442"/>
                    <a:pt x="523875" y="185208"/>
                    <a:pt x="536575" y="181504"/>
                  </a:cubicBezTo>
                  <a:cubicBezTo>
                    <a:pt x="549275" y="177800"/>
                    <a:pt x="567267" y="170921"/>
                    <a:pt x="584200" y="168804"/>
                  </a:cubicBezTo>
                  <a:cubicBezTo>
                    <a:pt x="601133" y="166687"/>
                    <a:pt x="624946" y="170391"/>
                    <a:pt x="638175" y="168804"/>
                  </a:cubicBezTo>
                  <a:cubicBezTo>
                    <a:pt x="651404" y="167217"/>
                    <a:pt x="654050" y="161396"/>
                    <a:pt x="663575" y="159279"/>
                  </a:cubicBezTo>
                  <a:cubicBezTo>
                    <a:pt x="673100" y="157162"/>
                    <a:pt x="685800" y="156104"/>
                    <a:pt x="695325" y="156104"/>
                  </a:cubicBezTo>
                  <a:cubicBezTo>
                    <a:pt x="704850" y="156104"/>
                    <a:pt x="710671" y="160866"/>
                    <a:pt x="720725" y="159279"/>
                  </a:cubicBezTo>
                  <a:cubicBezTo>
                    <a:pt x="730779" y="157692"/>
                    <a:pt x="742950" y="150283"/>
                    <a:pt x="755650" y="146579"/>
                  </a:cubicBezTo>
                  <a:cubicBezTo>
                    <a:pt x="768350" y="142875"/>
                    <a:pt x="782108" y="141287"/>
                    <a:pt x="796925" y="137054"/>
                  </a:cubicBezTo>
                  <a:cubicBezTo>
                    <a:pt x="811742" y="132821"/>
                    <a:pt x="827617" y="124883"/>
                    <a:pt x="844550" y="121179"/>
                  </a:cubicBezTo>
                  <a:cubicBezTo>
                    <a:pt x="861483" y="117475"/>
                    <a:pt x="884238" y="116946"/>
                    <a:pt x="898525" y="114829"/>
                  </a:cubicBezTo>
                  <a:cubicBezTo>
                    <a:pt x="912813" y="112712"/>
                    <a:pt x="918633" y="110596"/>
                    <a:pt x="930275" y="108479"/>
                  </a:cubicBezTo>
                  <a:cubicBezTo>
                    <a:pt x="941917" y="106362"/>
                    <a:pt x="951442" y="106362"/>
                    <a:pt x="968375" y="102129"/>
                  </a:cubicBezTo>
                  <a:cubicBezTo>
                    <a:pt x="985308" y="97896"/>
                    <a:pt x="1019175" y="87842"/>
                    <a:pt x="1031875" y="83079"/>
                  </a:cubicBezTo>
                  <a:cubicBezTo>
                    <a:pt x="1044575" y="78316"/>
                    <a:pt x="1036638" y="77258"/>
                    <a:pt x="1044575" y="73554"/>
                  </a:cubicBezTo>
                  <a:cubicBezTo>
                    <a:pt x="1052512" y="69850"/>
                    <a:pt x="1064683" y="65617"/>
                    <a:pt x="1079500" y="60854"/>
                  </a:cubicBezTo>
                  <a:cubicBezTo>
                    <a:pt x="1094317" y="56091"/>
                    <a:pt x="1114425" y="49212"/>
                    <a:pt x="1133475" y="44979"/>
                  </a:cubicBezTo>
                  <a:cubicBezTo>
                    <a:pt x="1152525" y="40746"/>
                    <a:pt x="1193800" y="35454"/>
                    <a:pt x="1193800" y="35454"/>
                  </a:cubicBezTo>
                  <a:lnTo>
                    <a:pt x="1212850" y="32279"/>
                  </a:lnTo>
                  <a:cubicBezTo>
                    <a:pt x="1223433" y="30692"/>
                    <a:pt x="1243542" y="30162"/>
                    <a:pt x="1257300" y="25929"/>
                  </a:cubicBezTo>
                  <a:cubicBezTo>
                    <a:pt x="1271058" y="21696"/>
                    <a:pt x="1283758" y="11112"/>
                    <a:pt x="1295400" y="6879"/>
                  </a:cubicBezTo>
                  <a:cubicBezTo>
                    <a:pt x="1307042" y="2646"/>
                    <a:pt x="1308100" y="1058"/>
                    <a:pt x="1327150" y="529"/>
                  </a:cubicBezTo>
                  <a:cubicBezTo>
                    <a:pt x="1346200" y="0"/>
                    <a:pt x="1396471" y="3175"/>
                    <a:pt x="1409700" y="3704"/>
                  </a:cubicBezTo>
                  <a:cubicBezTo>
                    <a:pt x="1422929" y="4233"/>
                    <a:pt x="1406525" y="3704"/>
                    <a:pt x="1406525" y="3704"/>
                  </a:cubicBezTo>
                </a:path>
              </a:pathLst>
            </a:custGeom>
            <a:ln w="57150" cap="flat" cmpd="sng" algn="ctr">
              <a:solidFill>
                <a:srgbClr val="5F96C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ndParaRPr>
            </a:p>
          </p:txBody>
        </p:sp>
        <p:sp>
          <p:nvSpPr>
            <p:cNvPr id="145" name="Freeform 144"/>
            <p:cNvSpPr/>
            <p:nvPr/>
          </p:nvSpPr>
          <p:spPr>
            <a:xfrm>
              <a:off x="4200525" y="3841750"/>
              <a:ext cx="88900" cy="19050"/>
            </a:xfrm>
            <a:custGeom>
              <a:avLst/>
              <a:gdLst>
                <a:gd name="connsiteX0" fmla="*/ 0 w 88900"/>
                <a:gd name="connsiteY0" fmla="*/ 19050 h 19050"/>
                <a:gd name="connsiteX1" fmla="*/ 88900 w 88900"/>
                <a:gd name="connsiteY1" fmla="*/ 0 h 19050"/>
                <a:gd name="connsiteX2" fmla="*/ 88900 w 88900"/>
                <a:gd name="connsiteY2" fmla="*/ 0 h 19050"/>
              </a:gdLst>
              <a:ahLst/>
              <a:cxnLst>
                <a:cxn ang="0">
                  <a:pos x="connsiteX0" y="connsiteY0"/>
                </a:cxn>
                <a:cxn ang="0">
                  <a:pos x="connsiteX1" y="connsiteY1"/>
                </a:cxn>
                <a:cxn ang="0">
                  <a:pos x="connsiteX2" y="connsiteY2"/>
                </a:cxn>
              </a:cxnLst>
              <a:rect l="l" t="t" r="r" b="b"/>
              <a:pathLst>
                <a:path w="88900" h="19050">
                  <a:moveTo>
                    <a:pt x="0" y="19050"/>
                  </a:moveTo>
                  <a:lnTo>
                    <a:pt x="88900" y="0"/>
                  </a:lnTo>
                  <a:lnTo>
                    <a:pt x="88900" y="0"/>
                  </a:lnTo>
                </a:path>
              </a:pathLst>
            </a:custGeom>
            <a:ln w="57150" cap="flat" cmpd="sng" algn="ctr">
              <a:solidFill>
                <a:srgbClr val="5F96C5"/>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ndParaRPr>
            </a:p>
          </p:txBody>
        </p:sp>
      </p:grpSp>
      <p:sp>
        <p:nvSpPr>
          <p:cNvPr id="38961" name="TextBox 151"/>
          <p:cNvSpPr txBox="1">
            <a:spLocks noChangeArrowheads="1"/>
          </p:cNvSpPr>
          <p:nvPr/>
        </p:nvSpPr>
        <p:spPr bwMode="auto">
          <a:xfrm>
            <a:off x="8088313" y="1828800"/>
            <a:ext cx="698500" cy="461963"/>
          </a:xfrm>
          <a:prstGeom prst="rect">
            <a:avLst/>
          </a:prstGeom>
          <a:noFill/>
          <a:ln w="9525">
            <a:noFill/>
            <a:miter lim="800000"/>
            <a:headEnd/>
            <a:tailEnd/>
          </a:ln>
        </p:spPr>
        <p:txBody>
          <a:bodyPr wrap="none">
            <a:spAutoFit/>
          </a:bodyPr>
          <a:lstStyle/>
          <a:p>
            <a:r>
              <a:rPr lang="en-US" sz="2400">
                <a:solidFill>
                  <a:srgbClr val="000000"/>
                </a:solidFill>
                <a:latin typeface="Arial" charset="0"/>
                <a:cs typeface="Arial" charset="0"/>
              </a:rPr>
              <a:t>835</a:t>
            </a:r>
          </a:p>
        </p:txBody>
      </p:sp>
      <p:sp>
        <p:nvSpPr>
          <p:cNvPr id="38962" name="TextBox 152"/>
          <p:cNvSpPr txBox="1">
            <a:spLocks noChangeArrowheads="1"/>
          </p:cNvSpPr>
          <p:nvPr/>
        </p:nvSpPr>
        <p:spPr bwMode="auto">
          <a:xfrm>
            <a:off x="8088313" y="2373313"/>
            <a:ext cx="676275" cy="461962"/>
          </a:xfrm>
          <a:prstGeom prst="rect">
            <a:avLst/>
          </a:prstGeom>
          <a:noFill/>
          <a:ln w="9525">
            <a:noFill/>
            <a:miter lim="800000"/>
            <a:headEnd/>
            <a:tailEnd/>
          </a:ln>
        </p:spPr>
        <p:txBody>
          <a:bodyPr wrap="none">
            <a:spAutoFit/>
          </a:bodyPr>
          <a:lstStyle/>
          <a:p>
            <a:r>
              <a:rPr lang="en-US" sz="2400">
                <a:solidFill>
                  <a:srgbClr val="000000"/>
                </a:solidFill>
                <a:latin typeface="Arial" charset="0"/>
                <a:cs typeface="Arial" charset="0"/>
              </a:rPr>
              <a:t>711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p:spPr>
        <p:txBody>
          <a:bodyPr>
            <a:normAutofit/>
          </a:bodyPr>
          <a:lstStyle/>
          <a:p>
            <a:r>
              <a:rPr lang="cs-CZ" sz="2400" b="1" dirty="0">
                <a:cs typeface="Arial" pitchFamily="34" charset="0"/>
              </a:rPr>
              <a:t>Patologická </a:t>
            </a:r>
            <a:r>
              <a:rPr lang="cs-CZ" sz="2400" b="1" dirty="0" err="1">
                <a:cs typeface="Arial" pitchFamily="34" charset="0"/>
              </a:rPr>
              <a:t>neurohumorální</a:t>
            </a:r>
            <a:r>
              <a:rPr lang="cs-CZ" sz="2400" b="1" dirty="0">
                <a:cs typeface="Arial" pitchFamily="34" charset="0"/>
              </a:rPr>
              <a:t> aktivace se stala základem pro farmakoterapii srdečního selhání založenou na důkazech</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87" y="1196752"/>
            <a:ext cx="8768904" cy="514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5292080" y="6340678"/>
            <a:ext cx="2977097" cy="307777"/>
          </a:xfrm>
          <a:prstGeom prst="rect">
            <a:avLst/>
          </a:prstGeom>
          <a:noFill/>
        </p:spPr>
        <p:txBody>
          <a:bodyPr wrap="none" rtlCol="0">
            <a:spAutoFit/>
          </a:bodyPr>
          <a:lstStyle/>
          <a:p>
            <a:r>
              <a:rPr lang="cs-CZ" sz="1400" b="1" i="1" dirty="0" err="1">
                <a:latin typeface="Arial" pitchFamily="34" charset="0"/>
                <a:cs typeface="Arial" pitchFamily="34" charset="0"/>
              </a:rPr>
              <a:t>Cohn</a:t>
            </a:r>
            <a:r>
              <a:rPr lang="cs-CZ" sz="1400" b="1" i="1" dirty="0">
                <a:latin typeface="Arial" pitchFamily="34" charset="0"/>
                <a:cs typeface="Arial" pitchFamily="34" charset="0"/>
              </a:rPr>
              <a:t> JN. </a:t>
            </a:r>
            <a:r>
              <a:rPr lang="cs-CZ" sz="1400" b="1" i="1" dirty="0" err="1">
                <a:latin typeface="Arial" pitchFamily="34" charset="0"/>
                <a:cs typeface="Arial" pitchFamily="34" charset="0"/>
              </a:rPr>
              <a:t>Cardiology</a:t>
            </a:r>
            <a:r>
              <a:rPr lang="cs-CZ" sz="1400" b="1" i="1" dirty="0">
                <a:latin typeface="Arial" pitchFamily="34" charset="0"/>
                <a:cs typeface="Arial" pitchFamily="34" charset="0"/>
              </a:rPr>
              <a:t> 1977</a:t>
            </a:r>
            <a:r>
              <a:rPr lang="en-US" sz="1400" b="1" i="1" dirty="0">
                <a:latin typeface="Arial" pitchFamily="34" charset="0"/>
                <a:cs typeface="Arial" pitchFamily="34" charset="0"/>
              </a:rPr>
              <a:t>;</a:t>
            </a:r>
            <a:r>
              <a:rPr lang="cs-CZ" sz="1400" b="1" i="1" dirty="0">
                <a:latin typeface="Arial" pitchFamily="34" charset="0"/>
                <a:cs typeface="Arial" pitchFamily="34" charset="0"/>
              </a:rPr>
              <a:t>88:2-6</a:t>
            </a:r>
          </a:p>
        </p:txBody>
      </p:sp>
    </p:spTree>
    <p:extLst>
      <p:ext uri="{BB962C8B-B14F-4D97-AF65-F5344CB8AC3E}">
        <p14:creationId xmlns:p14="http://schemas.microsoft.com/office/powerpoint/2010/main" val="2385358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cs-CZ" sz="2400" dirty="0"/>
            </a:br>
            <a:r>
              <a:rPr lang="cs-CZ" sz="2400" dirty="0"/>
              <a:t>Ve studii </a:t>
            </a:r>
            <a:r>
              <a:rPr lang="en-GB" sz="2400" dirty="0"/>
              <a:t>PARADIGM-HF</a:t>
            </a:r>
            <a:r>
              <a:rPr lang="cs-CZ" sz="2400" dirty="0"/>
              <a:t> bylo ze všech úmrtí 81% z KV příčin</a:t>
            </a:r>
            <a:br>
              <a:rPr lang="cs-CZ" sz="2400" dirty="0"/>
            </a:br>
            <a:endParaRPr lang="en-GB" sz="2400" dirty="0"/>
          </a:p>
        </p:txBody>
      </p:sp>
      <p:graphicFrame>
        <p:nvGraphicFramePr>
          <p:cNvPr id="13" name="Chart 12"/>
          <p:cNvGraphicFramePr/>
          <p:nvPr>
            <p:extLst>
              <p:ext uri="{D42A27DB-BD31-4B8C-83A1-F6EECF244321}">
                <p14:modId xmlns:p14="http://schemas.microsoft.com/office/powerpoint/2010/main" val="2371391176"/>
              </p:ext>
            </p:extLst>
          </p:nvPr>
        </p:nvGraphicFramePr>
        <p:xfrm>
          <a:off x="1284725" y="2264735"/>
          <a:ext cx="6200596" cy="344852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070195" y="2557818"/>
            <a:ext cx="3020641" cy="369332"/>
          </a:xfrm>
          <a:prstGeom prst="rect">
            <a:avLst/>
          </a:prstGeom>
        </p:spPr>
        <p:txBody>
          <a:bodyPr wrap="square">
            <a:spAutoFit/>
          </a:bodyPr>
          <a:lstStyle/>
          <a:p>
            <a:pPr lvl="2"/>
            <a:r>
              <a:rPr lang="en-GB" dirty="0"/>
              <a:t>45% </a:t>
            </a:r>
            <a:r>
              <a:rPr lang="cs-CZ" dirty="0"/>
              <a:t>-</a:t>
            </a:r>
            <a:r>
              <a:rPr lang="en-GB" dirty="0"/>
              <a:t> </a:t>
            </a:r>
            <a:r>
              <a:rPr lang="cs-CZ" dirty="0"/>
              <a:t>K</a:t>
            </a:r>
            <a:r>
              <a:rPr lang="en-GB" dirty="0"/>
              <a:t>V </a:t>
            </a:r>
            <a:r>
              <a:rPr lang="cs-CZ" dirty="0"/>
              <a:t>úmrtí</a:t>
            </a:r>
            <a:endParaRPr lang="en-GB" dirty="0"/>
          </a:p>
        </p:txBody>
      </p:sp>
      <p:cxnSp>
        <p:nvCxnSpPr>
          <p:cNvPr id="15" name="Straight Connector 14"/>
          <p:cNvCxnSpPr/>
          <p:nvPr/>
        </p:nvCxnSpPr>
        <p:spPr bwMode="auto">
          <a:xfrm flipV="1">
            <a:off x="5220586" y="2812869"/>
            <a:ext cx="1754372" cy="525755"/>
          </a:xfrm>
          <a:prstGeom prst="line">
            <a:avLst/>
          </a:prstGeom>
          <a:solidFill>
            <a:schemeClr val="accent1"/>
          </a:solidFill>
          <a:ln w="19050" cap="rnd" cmpd="sng" algn="ctr">
            <a:solidFill>
              <a:schemeClr val="accent4"/>
            </a:solidFill>
            <a:prstDash val="solid"/>
            <a:round/>
            <a:headEnd type="none" w="med" len="med"/>
            <a:tailEnd type="none" w="med" len="med"/>
          </a:ln>
          <a:effectLst/>
        </p:spPr>
      </p:cxnSp>
      <p:sp>
        <p:nvSpPr>
          <p:cNvPr id="16" name="Rectangle 15"/>
          <p:cNvSpPr/>
          <p:nvPr/>
        </p:nvSpPr>
        <p:spPr>
          <a:xfrm>
            <a:off x="6080828" y="3153957"/>
            <a:ext cx="3073805" cy="369332"/>
          </a:xfrm>
          <a:prstGeom prst="rect">
            <a:avLst/>
          </a:prstGeom>
        </p:spPr>
        <p:txBody>
          <a:bodyPr wrap="square">
            <a:spAutoFit/>
          </a:bodyPr>
          <a:lstStyle/>
          <a:p>
            <a:pPr lvl="2"/>
            <a:r>
              <a:rPr lang="en-GB" dirty="0"/>
              <a:t>26% </a:t>
            </a:r>
            <a:r>
              <a:rPr lang="cs-CZ" dirty="0"/>
              <a:t>-</a:t>
            </a:r>
            <a:r>
              <a:rPr lang="en-GB" dirty="0"/>
              <a:t> </a:t>
            </a:r>
            <a:r>
              <a:rPr lang="cs-CZ" dirty="0"/>
              <a:t>K</a:t>
            </a:r>
            <a:r>
              <a:rPr lang="en-GB" dirty="0"/>
              <a:t>V </a:t>
            </a:r>
            <a:r>
              <a:rPr lang="cs-CZ" dirty="0"/>
              <a:t>úmrtí</a:t>
            </a:r>
            <a:endParaRPr lang="en-GB" dirty="0"/>
          </a:p>
        </p:txBody>
      </p:sp>
      <p:cxnSp>
        <p:nvCxnSpPr>
          <p:cNvPr id="17" name="Elbow Connector 16"/>
          <p:cNvCxnSpPr/>
          <p:nvPr/>
        </p:nvCxnSpPr>
        <p:spPr bwMode="auto">
          <a:xfrm rot="10800000" flipV="1">
            <a:off x="4646428" y="3338622"/>
            <a:ext cx="2328530" cy="1350335"/>
          </a:xfrm>
          <a:prstGeom prst="bentConnector3">
            <a:avLst>
              <a:gd name="adj1" fmla="val 10731"/>
            </a:avLst>
          </a:prstGeom>
          <a:solidFill>
            <a:schemeClr val="accent1"/>
          </a:solidFill>
          <a:ln w="19050" cap="rnd" cmpd="sng" algn="ctr">
            <a:solidFill>
              <a:schemeClr val="accent4"/>
            </a:solidFill>
            <a:prstDash val="solid"/>
            <a:round/>
            <a:headEnd type="none" w="med" len="med"/>
            <a:tailEnd type="none" w="med" len="med"/>
          </a:ln>
          <a:effectLst/>
        </p:spPr>
      </p:cxnSp>
      <p:sp>
        <p:nvSpPr>
          <p:cNvPr id="18" name="Rectangle 17"/>
          <p:cNvSpPr/>
          <p:nvPr/>
        </p:nvSpPr>
        <p:spPr>
          <a:xfrm>
            <a:off x="4537279" y="6169806"/>
            <a:ext cx="3089322" cy="461665"/>
          </a:xfrm>
          <a:prstGeom prst="rect">
            <a:avLst/>
          </a:prstGeom>
        </p:spPr>
        <p:txBody>
          <a:bodyPr wrap="square" anchor="b">
            <a:spAutoFit/>
          </a:bodyPr>
          <a:lstStyle/>
          <a:p>
            <a:pPr lvl="0" algn="r"/>
            <a:r>
              <a:rPr lang="en-GB" sz="1400" b="1" i="1" dirty="0">
                <a:solidFill>
                  <a:srgbClr val="0070C0"/>
                </a:solidFill>
              </a:rPr>
              <a:t>Desai et al. </a:t>
            </a:r>
            <a:r>
              <a:rPr lang="en-GB" sz="1400" b="1" i="1" dirty="0" err="1">
                <a:solidFill>
                  <a:srgbClr val="0070C0"/>
                </a:solidFill>
              </a:rPr>
              <a:t>Eur</a:t>
            </a:r>
            <a:r>
              <a:rPr lang="en-GB" sz="1400" b="1" i="1" dirty="0">
                <a:solidFill>
                  <a:srgbClr val="0070C0"/>
                </a:solidFill>
              </a:rPr>
              <a:t> Heart J 2015;36:1990-7</a:t>
            </a:r>
          </a:p>
          <a:p>
            <a:pPr lvl="0" algn="r"/>
            <a:endParaRPr lang="fr-FR" sz="1000" dirty="0">
              <a:solidFill>
                <a:schemeClr val="bg1">
                  <a:lumMod val="50000"/>
                </a:schemeClr>
              </a:solidFill>
            </a:endParaRPr>
          </a:p>
        </p:txBody>
      </p:sp>
    </p:spTree>
    <p:extLst>
      <p:ext uri="{BB962C8B-B14F-4D97-AF65-F5344CB8AC3E}">
        <p14:creationId xmlns:p14="http://schemas.microsoft.com/office/powerpoint/2010/main" val="9393994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0320" y="4574176"/>
            <a:ext cx="8435975" cy="1308368"/>
          </a:xfrm>
        </p:spPr>
        <p:txBody>
          <a:bodyPr>
            <a:normAutofit fontScale="92500" lnSpcReduction="10000"/>
          </a:bodyPr>
          <a:lstStyle/>
          <a:p>
            <a:pPr>
              <a:spcAft>
                <a:spcPts val="100"/>
              </a:spcAft>
            </a:pPr>
            <a:endParaRPr lang="en-GB" sz="1500" spc="0" dirty="0"/>
          </a:p>
          <a:p>
            <a:pPr>
              <a:spcAft>
                <a:spcPts val="100"/>
              </a:spcAft>
            </a:pPr>
            <a:r>
              <a:rPr lang="cs-CZ" sz="1500" spc="0" dirty="0"/>
              <a:t>Většina úmrtí</a:t>
            </a:r>
            <a:r>
              <a:rPr lang="en-GB" sz="1500" spc="0" dirty="0"/>
              <a:t> (&gt;80%) </a:t>
            </a:r>
            <a:r>
              <a:rPr lang="cs-CZ" sz="1500" spc="0" dirty="0"/>
              <a:t>ve studii PARADIGM-HF byla z KV příčin</a:t>
            </a:r>
            <a:r>
              <a:rPr lang="en-GB" sz="1500" baseline="30000" dirty="0">
                <a:solidFill>
                  <a:srgbClr val="080808"/>
                </a:solidFill>
              </a:rPr>
              <a:t>1</a:t>
            </a:r>
            <a:endParaRPr lang="en-GB" sz="1500" spc="0" dirty="0"/>
          </a:p>
          <a:p>
            <a:pPr>
              <a:spcAft>
                <a:spcPts val="100"/>
              </a:spcAft>
            </a:pPr>
            <a:r>
              <a:rPr lang="cs-CZ" sz="1500" spc="0" dirty="0"/>
              <a:t>Pozitivní vliv </a:t>
            </a:r>
            <a:r>
              <a:rPr lang="cs-CZ" sz="1500" spc="0" dirty="0" err="1"/>
              <a:t>sakubitril</a:t>
            </a:r>
            <a:r>
              <a:rPr lang="cs-CZ" sz="1500" spc="0" dirty="0"/>
              <a:t>/</a:t>
            </a:r>
            <a:r>
              <a:rPr lang="cs-CZ" sz="1500" spc="0" dirty="0" err="1"/>
              <a:t>valsartanu</a:t>
            </a:r>
            <a:r>
              <a:rPr lang="cs-CZ" sz="1500" spc="0" dirty="0"/>
              <a:t> na mortalitu se týká zjištěné redukce náhlých srdečních úmrtí a úmrtí z důvodu zhoršení HF</a:t>
            </a:r>
            <a:r>
              <a:rPr lang="en-GB" sz="1500" baseline="30000" dirty="0">
                <a:solidFill>
                  <a:srgbClr val="080808"/>
                </a:solidFill>
              </a:rPr>
              <a:t>1</a:t>
            </a:r>
            <a:endParaRPr lang="en-GB" sz="1500" spc="0" dirty="0"/>
          </a:p>
          <a:p>
            <a:pPr>
              <a:spcAft>
                <a:spcPts val="100"/>
              </a:spcAft>
            </a:pPr>
            <a:r>
              <a:rPr lang="cs-CZ" sz="1500" spc="0" dirty="0">
                <a:solidFill>
                  <a:srgbClr val="080808"/>
                </a:solidFill>
              </a:rPr>
              <a:t>Toto rozdělení příčin úmrtí ve studii PARADIGM-HF je srovnatelné s výsledky v nedávných </a:t>
            </a:r>
            <a:r>
              <a:rPr lang="en-GB" sz="1500" spc="0" dirty="0" err="1"/>
              <a:t>HFrEF</a:t>
            </a:r>
            <a:r>
              <a:rPr lang="en-GB" sz="1500" spc="0" dirty="0"/>
              <a:t> </a:t>
            </a:r>
            <a:r>
              <a:rPr lang="cs-CZ" sz="1500" spc="0" dirty="0"/>
              <a:t>studiích</a:t>
            </a:r>
            <a:r>
              <a:rPr lang="en-GB" sz="1500" spc="0" baseline="30000" dirty="0"/>
              <a:t>2</a:t>
            </a:r>
          </a:p>
          <a:p>
            <a:pPr lvl="1">
              <a:spcAft>
                <a:spcPts val="100"/>
              </a:spcAft>
            </a:pPr>
            <a:endParaRPr lang="en-GB" sz="1500" spc="0" dirty="0"/>
          </a:p>
          <a:p>
            <a:pPr>
              <a:spcAft>
                <a:spcPts val="100"/>
              </a:spcAft>
            </a:pPr>
            <a:endParaRPr lang="en-GB" sz="1500" spc="0" dirty="0"/>
          </a:p>
        </p:txBody>
      </p:sp>
      <p:sp>
        <p:nvSpPr>
          <p:cNvPr id="3" name="Title 2"/>
          <p:cNvSpPr>
            <a:spLocks noGrp="1"/>
          </p:cNvSpPr>
          <p:nvPr>
            <p:ph type="title"/>
          </p:nvPr>
        </p:nvSpPr>
        <p:spPr>
          <a:xfrm>
            <a:off x="329447" y="148762"/>
            <a:ext cx="8456848" cy="720000"/>
          </a:xfrm>
        </p:spPr>
        <p:txBody>
          <a:bodyPr anchor="t"/>
          <a:lstStyle/>
          <a:p>
            <a:endParaRPr lang="en-GB" dirty="0"/>
          </a:p>
        </p:txBody>
      </p:sp>
      <p:sp>
        <p:nvSpPr>
          <p:cNvPr id="15" name="Rectangle 14"/>
          <p:cNvSpPr/>
          <p:nvPr/>
        </p:nvSpPr>
        <p:spPr>
          <a:xfrm>
            <a:off x="4973332" y="6045588"/>
            <a:ext cx="3648117" cy="523220"/>
          </a:xfrm>
          <a:prstGeom prst="rect">
            <a:avLst/>
          </a:prstGeom>
        </p:spPr>
        <p:txBody>
          <a:bodyPr wrap="square" anchor="b">
            <a:spAutoFit/>
          </a:bodyPr>
          <a:lstStyle/>
          <a:p>
            <a:pPr lvl="0" algn="r"/>
            <a:r>
              <a:rPr lang="en-GB" sz="1400" b="1" i="1" dirty="0">
                <a:solidFill>
                  <a:srgbClr val="0070C0"/>
                </a:solidFill>
              </a:rPr>
              <a:t>1. Desai et al. </a:t>
            </a:r>
            <a:r>
              <a:rPr lang="en-GB" sz="1400" b="1" i="1" dirty="0" err="1">
                <a:solidFill>
                  <a:srgbClr val="0070C0"/>
                </a:solidFill>
              </a:rPr>
              <a:t>Eur</a:t>
            </a:r>
            <a:r>
              <a:rPr lang="en-GB" sz="1400" b="1" i="1" dirty="0">
                <a:solidFill>
                  <a:srgbClr val="0070C0"/>
                </a:solidFill>
              </a:rPr>
              <a:t> Heart J 2015;36:1990-7;</a:t>
            </a:r>
          </a:p>
          <a:p>
            <a:pPr lvl="0" algn="r"/>
            <a:r>
              <a:rPr lang="en-GB" sz="1400" b="1" i="1" dirty="0">
                <a:solidFill>
                  <a:srgbClr val="0070C0"/>
                </a:solidFill>
              </a:rPr>
              <a:t>2.O’Connor et al. Am J Cardiol 1998;82:881–7</a:t>
            </a:r>
            <a:endParaRPr lang="fr-FR" sz="1400" b="1" i="1" dirty="0">
              <a:solidFill>
                <a:srgbClr val="0070C0"/>
              </a:solidFill>
            </a:endParaRPr>
          </a:p>
        </p:txBody>
      </p:sp>
      <p:sp>
        <p:nvSpPr>
          <p:cNvPr id="16" name="TextBox 15"/>
          <p:cNvSpPr txBox="1"/>
          <p:nvPr/>
        </p:nvSpPr>
        <p:spPr>
          <a:xfrm>
            <a:off x="1709425" y="701685"/>
            <a:ext cx="1537758" cy="564289"/>
          </a:xfrm>
          <a:prstGeom prst="rect">
            <a:avLst/>
          </a:prstGeom>
          <a:solidFill>
            <a:schemeClr val="bg1">
              <a:lumMod val="95000"/>
            </a:schemeClr>
          </a:solidFill>
          <a:ln w="25400" cap="flat" cmpd="sng" algn="ctr">
            <a:noFill/>
            <a:prstDash val="solid"/>
            <a:miter lim="800000"/>
            <a:headEnd/>
            <a:tailEnd/>
          </a:ln>
          <a:effectLst>
            <a:outerShdw blurRad="38100" dist="381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2000" tIns="72000" rIns="72000" bIns="72000" numCol="1" rtlCol="0" anchor="ctr" anchorCtr="0" compatLnSpc="1">
            <a:prstTxWarp prst="textNoShape">
              <a:avLst/>
            </a:prstTxWarp>
            <a:noAutofit/>
          </a:bodyPr>
          <a:lstStyle>
            <a:defPPr>
              <a:defRPr lang="en-US"/>
            </a:defPPr>
            <a:lvl1pPr marL="233363" indent="-233363" fontAlgn="base">
              <a:lnSpc>
                <a:spcPct val="100000"/>
              </a:lnSpc>
              <a:spcBef>
                <a:spcPct val="0"/>
              </a:spcBef>
              <a:spcAft>
                <a:spcPts val="1200"/>
              </a:spcAft>
              <a:buClr>
                <a:schemeClr val="accent1"/>
              </a:buClr>
              <a:buSzPct val="110000"/>
              <a:buFont typeface="Wingdings" pitchFamily="2" charset="2"/>
              <a:buChar char="§"/>
              <a:defRPr sz="1600" spc="0" baseline="0">
                <a:solidFill>
                  <a:srgbClr val="000000"/>
                </a:solidFill>
              </a:defRPr>
            </a:lvl1pPr>
            <a:lvl2pPr marL="398463" indent="-163513" eaLnBrk="0" fontAlgn="base" hangingPunct="0">
              <a:lnSpc>
                <a:spcPct val="100000"/>
              </a:lnSpc>
              <a:spcBef>
                <a:spcPct val="0"/>
              </a:spcBef>
              <a:spcAft>
                <a:spcPts val="600"/>
              </a:spcAft>
              <a:buClr>
                <a:srgbClr val="917B69"/>
              </a:buClr>
              <a:buFont typeface="Arial" charset="0"/>
              <a:buChar char="•"/>
              <a:defRPr sz="1600" spc="-50" baseline="0">
                <a:solidFill>
                  <a:srgbClr val="000000"/>
                </a:solidFill>
              </a:defRPr>
            </a:lvl2pPr>
            <a:lvl3pPr marL="577850" indent="-177800" eaLnBrk="0" fontAlgn="base" hangingPunct="0">
              <a:lnSpc>
                <a:spcPct val="100000"/>
              </a:lnSpc>
              <a:spcBef>
                <a:spcPct val="0"/>
              </a:spcBef>
              <a:spcAft>
                <a:spcPts val="600"/>
              </a:spcAft>
              <a:buClr>
                <a:schemeClr val="tx1"/>
              </a:buClr>
              <a:buFont typeface="Arial" charset="0"/>
              <a:buChar char="-"/>
              <a:defRPr sz="1600" spc="-50" baseline="0">
                <a:solidFill>
                  <a:srgbClr val="000000"/>
                </a:solidFill>
              </a:defRPr>
            </a:lvl3pPr>
            <a:lvl4pPr marL="752475" indent="-173038" eaLnBrk="0" fontAlgn="base" hangingPunct="0">
              <a:lnSpc>
                <a:spcPct val="100000"/>
              </a:lnSpc>
              <a:spcBef>
                <a:spcPct val="0"/>
              </a:spcBef>
              <a:spcAft>
                <a:spcPts val="600"/>
              </a:spcAft>
              <a:buClr>
                <a:schemeClr val="tx1"/>
              </a:buClr>
              <a:buFont typeface="Arial" charset="0"/>
              <a:buChar char="•"/>
              <a:defRPr sz="1600" spc="-50" baseline="0">
                <a:solidFill>
                  <a:srgbClr val="000000"/>
                </a:solidFill>
              </a:defRPr>
            </a:lvl4pPr>
            <a:lvl5pPr marL="917575" indent="-163513" eaLnBrk="0" fontAlgn="base" hangingPunct="0">
              <a:lnSpc>
                <a:spcPct val="100000"/>
              </a:lnSpc>
              <a:spcBef>
                <a:spcPct val="0"/>
              </a:spcBef>
              <a:spcAft>
                <a:spcPts val="600"/>
              </a:spcAft>
              <a:buChar char="»"/>
              <a:defRPr sz="1600" spc="-50" baseline="0">
                <a:solidFill>
                  <a:srgbClr val="000000"/>
                </a:solidFill>
              </a:defRPr>
            </a:lvl5pPr>
            <a:lvl6pPr marL="1374775" indent="-163513" fontAlgn="base">
              <a:spcBef>
                <a:spcPct val="0"/>
              </a:spcBef>
              <a:spcAft>
                <a:spcPct val="20000"/>
              </a:spcAft>
              <a:buChar char="»"/>
              <a:defRPr sz="1400">
                <a:solidFill>
                  <a:schemeClr val="lt1"/>
                </a:solidFill>
              </a:defRPr>
            </a:lvl6pPr>
            <a:lvl7pPr marL="1831975" indent="-163513" fontAlgn="base">
              <a:spcBef>
                <a:spcPct val="0"/>
              </a:spcBef>
              <a:spcAft>
                <a:spcPct val="20000"/>
              </a:spcAft>
              <a:buChar char="»"/>
              <a:defRPr sz="1400">
                <a:solidFill>
                  <a:schemeClr val="lt1"/>
                </a:solidFill>
              </a:defRPr>
            </a:lvl7pPr>
            <a:lvl8pPr marL="2289175" indent="-163513" fontAlgn="base">
              <a:spcBef>
                <a:spcPct val="0"/>
              </a:spcBef>
              <a:spcAft>
                <a:spcPct val="20000"/>
              </a:spcAft>
              <a:buChar char="»"/>
              <a:defRPr sz="1400">
                <a:solidFill>
                  <a:schemeClr val="lt1"/>
                </a:solidFill>
              </a:defRPr>
            </a:lvl8pPr>
            <a:lvl9pPr marL="2746375" indent="-163513" fontAlgn="base">
              <a:spcBef>
                <a:spcPct val="0"/>
              </a:spcBef>
              <a:spcAft>
                <a:spcPct val="20000"/>
              </a:spcAft>
              <a:buChar char="»"/>
              <a:defRPr sz="1400">
                <a:solidFill>
                  <a:schemeClr val="lt1"/>
                </a:solidFill>
              </a:defRPr>
            </a:lvl9pPr>
          </a:lstStyle>
          <a:p>
            <a:pPr marL="0" indent="0" algn="ctr">
              <a:spcAft>
                <a:spcPts val="0"/>
              </a:spcAft>
              <a:buClr>
                <a:srgbClr val="FCAF17"/>
              </a:buClr>
              <a:buFont typeface="Wingdings" pitchFamily="2" charset="2"/>
              <a:buNone/>
            </a:pPr>
            <a:r>
              <a:rPr lang="en-US" sz="1200" dirty="0">
                <a:solidFill>
                  <a:srgbClr val="474749"/>
                </a:solidFill>
              </a:rPr>
              <a:t>HR=0.84</a:t>
            </a:r>
            <a:br>
              <a:rPr lang="en-US" sz="1200" dirty="0">
                <a:solidFill>
                  <a:srgbClr val="474749"/>
                </a:solidFill>
              </a:rPr>
            </a:br>
            <a:r>
              <a:rPr lang="en-US" sz="1200" dirty="0">
                <a:solidFill>
                  <a:srgbClr val="474749"/>
                </a:solidFill>
              </a:rPr>
              <a:t>(95% CI: 0.76–0.93)</a:t>
            </a:r>
          </a:p>
          <a:p>
            <a:pPr marL="0" indent="0" algn="ctr">
              <a:spcAft>
                <a:spcPts val="0"/>
              </a:spcAft>
              <a:buClr>
                <a:srgbClr val="FCAF17"/>
              </a:buClr>
              <a:buFont typeface="Wingdings" pitchFamily="2" charset="2"/>
              <a:buNone/>
            </a:pPr>
            <a:r>
              <a:rPr lang="en-US" sz="1200" dirty="0">
                <a:solidFill>
                  <a:srgbClr val="474749"/>
                </a:solidFill>
              </a:rPr>
              <a:t>p=0.001</a:t>
            </a:r>
          </a:p>
        </p:txBody>
      </p:sp>
      <p:sp>
        <p:nvSpPr>
          <p:cNvPr id="18" name="TextBox 17"/>
          <p:cNvSpPr txBox="1"/>
          <p:nvPr/>
        </p:nvSpPr>
        <p:spPr>
          <a:xfrm>
            <a:off x="3293601" y="1117918"/>
            <a:ext cx="1538342" cy="564289"/>
          </a:xfrm>
          <a:prstGeom prst="rect">
            <a:avLst/>
          </a:prstGeom>
          <a:solidFill>
            <a:schemeClr val="bg1">
              <a:lumMod val="95000"/>
            </a:schemeClr>
          </a:solidFill>
          <a:ln w="25400" cap="flat" cmpd="sng" algn="ctr">
            <a:noFill/>
            <a:prstDash val="solid"/>
            <a:miter lim="800000"/>
            <a:headEnd/>
            <a:tailEnd/>
          </a:ln>
          <a:effectLst>
            <a:outerShdw blurRad="38100" dist="381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2000" tIns="72000" rIns="72000" bIns="72000" numCol="1" rtlCol="0" anchor="ctr" anchorCtr="0" compatLnSpc="1">
            <a:prstTxWarp prst="textNoShape">
              <a:avLst/>
            </a:prstTxWarp>
            <a:noAutofit/>
          </a:bodyPr>
          <a:lstStyle>
            <a:defPPr>
              <a:defRPr lang="en-US"/>
            </a:defPPr>
            <a:lvl1pPr marL="233363" indent="-233363" fontAlgn="base">
              <a:lnSpc>
                <a:spcPct val="100000"/>
              </a:lnSpc>
              <a:spcBef>
                <a:spcPct val="0"/>
              </a:spcBef>
              <a:spcAft>
                <a:spcPts val="1200"/>
              </a:spcAft>
              <a:buClr>
                <a:schemeClr val="accent1"/>
              </a:buClr>
              <a:buSzPct val="110000"/>
              <a:buFont typeface="Wingdings" pitchFamily="2" charset="2"/>
              <a:buChar char="§"/>
              <a:defRPr sz="1600" spc="0" baseline="0">
                <a:solidFill>
                  <a:srgbClr val="000000"/>
                </a:solidFill>
              </a:defRPr>
            </a:lvl1pPr>
            <a:lvl2pPr marL="398463" indent="-163513" eaLnBrk="0" fontAlgn="base" hangingPunct="0">
              <a:lnSpc>
                <a:spcPct val="100000"/>
              </a:lnSpc>
              <a:spcBef>
                <a:spcPct val="0"/>
              </a:spcBef>
              <a:spcAft>
                <a:spcPts val="600"/>
              </a:spcAft>
              <a:buClr>
                <a:srgbClr val="917B69"/>
              </a:buClr>
              <a:buFont typeface="Arial" charset="0"/>
              <a:buChar char="•"/>
              <a:defRPr sz="1600" spc="-50" baseline="0">
                <a:solidFill>
                  <a:srgbClr val="000000"/>
                </a:solidFill>
              </a:defRPr>
            </a:lvl2pPr>
            <a:lvl3pPr marL="577850" indent="-177800" eaLnBrk="0" fontAlgn="base" hangingPunct="0">
              <a:lnSpc>
                <a:spcPct val="100000"/>
              </a:lnSpc>
              <a:spcBef>
                <a:spcPct val="0"/>
              </a:spcBef>
              <a:spcAft>
                <a:spcPts val="600"/>
              </a:spcAft>
              <a:buClr>
                <a:schemeClr val="tx1"/>
              </a:buClr>
              <a:buFont typeface="Arial" charset="0"/>
              <a:buChar char="-"/>
              <a:defRPr sz="1600" spc="-50" baseline="0">
                <a:solidFill>
                  <a:srgbClr val="000000"/>
                </a:solidFill>
              </a:defRPr>
            </a:lvl3pPr>
            <a:lvl4pPr marL="752475" indent="-173038" eaLnBrk="0" fontAlgn="base" hangingPunct="0">
              <a:lnSpc>
                <a:spcPct val="100000"/>
              </a:lnSpc>
              <a:spcBef>
                <a:spcPct val="0"/>
              </a:spcBef>
              <a:spcAft>
                <a:spcPts val="600"/>
              </a:spcAft>
              <a:buClr>
                <a:schemeClr val="tx1"/>
              </a:buClr>
              <a:buFont typeface="Arial" charset="0"/>
              <a:buChar char="•"/>
              <a:defRPr sz="1600" spc="-50" baseline="0">
                <a:solidFill>
                  <a:srgbClr val="000000"/>
                </a:solidFill>
              </a:defRPr>
            </a:lvl4pPr>
            <a:lvl5pPr marL="917575" indent="-163513" eaLnBrk="0" fontAlgn="base" hangingPunct="0">
              <a:lnSpc>
                <a:spcPct val="100000"/>
              </a:lnSpc>
              <a:spcBef>
                <a:spcPct val="0"/>
              </a:spcBef>
              <a:spcAft>
                <a:spcPts val="600"/>
              </a:spcAft>
              <a:buChar char="»"/>
              <a:defRPr sz="1600" spc="-50" baseline="0">
                <a:solidFill>
                  <a:srgbClr val="000000"/>
                </a:solidFill>
              </a:defRPr>
            </a:lvl5pPr>
            <a:lvl6pPr marL="1374775" indent="-163513" fontAlgn="base">
              <a:spcBef>
                <a:spcPct val="0"/>
              </a:spcBef>
              <a:spcAft>
                <a:spcPct val="20000"/>
              </a:spcAft>
              <a:buChar char="»"/>
              <a:defRPr sz="1400">
                <a:solidFill>
                  <a:schemeClr val="lt1"/>
                </a:solidFill>
              </a:defRPr>
            </a:lvl6pPr>
            <a:lvl7pPr marL="1831975" indent="-163513" fontAlgn="base">
              <a:spcBef>
                <a:spcPct val="0"/>
              </a:spcBef>
              <a:spcAft>
                <a:spcPct val="20000"/>
              </a:spcAft>
              <a:buChar char="»"/>
              <a:defRPr sz="1400">
                <a:solidFill>
                  <a:schemeClr val="lt1"/>
                </a:solidFill>
              </a:defRPr>
            </a:lvl7pPr>
            <a:lvl8pPr marL="2289175" indent="-163513" fontAlgn="base">
              <a:spcBef>
                <a:spcPct val="0"/>
              </a:spcBef>
              <a:spcAft>
                <a:spcPct val="20000"/>
              </a:spcAft>
              <a:buChar char="»"/>
              <a:defRPr sz="1400">
                <a:solidFill>
                  <a:schemeClr val="lt1"/>
                </a:solidFill>
              </a:defRPr>
            </a:lvl8pPr>
            <a:lvl9pPr marL="2746375" indent="-163513" fontAlgn="base">
              <a:spcBef>
                <a:spcPct val="0"/>
              </a:spcBef>
              <a:spcAft>
                <a:spcPct val="20000"/>
              </a:spcAft>
              <a:buChar char="»"/>
              <a:defRPr sz="1400">
                <a:solidFill>
                  <a:schemeClr val="lt1"/>
                </a:solidFill>
              </a:defRPr>
            </a:lvl9pPr>
          </a:lstStyle>
          <a:p>
            <a:pPr marL="0" indent="0" algn="ctr">
              <a:spcAft>
                <a:spcPts val="0"/>
              </a:spcAft>
              <a:buClr>
                <a:srgbClr val="FCAF17"/>
              </a:buClr>
              <a:buFont typeface="Wingdings" pitchFamily="2" charset="2"/>
              <a:buNone/>
            </a:pPr>
            <a:r>
              <a:rPr lang="en-US" sz="1200" dirty="0">
                <a:solidFill>
                  <a:srgbClr val="474749"/>
                </a:solidFill>
              </a:rPr>
              <a:t>HR*=0.80 </a:t>
            </a:r>
            <a:br>
              <a:rPr lang="en-US" sz="1200" dirty="0">
                <a:solidFill>
                  <a:srgbClr val="474749"/>
                </a:solidFill>
              </a:rPr>
            </a:br>
            <a:r>
              <a:rPr lang="en-US" sz="1200" dirty="0">
                <a:solidFill>
                  <a:srgbClr val="474749"/>
                </a:solidFill>
              </a:rPr>
              <a:t>(95% CI: 0.71–0.89)</a:t>
            </a:r>
          </a:p>
          <a:p>
            <a:pPr marL="0" indent="0" algn="ctr">
              <a:spcAft>
                <a:spcPts val="0"/>
              </a:spcAft>
              <a:buClr>
                <a:srgbClr val="FCAF17"/>
              </a:buClr>
              <a:buFont typeface="Wingdings" pitchFamily="2" charset="2"/>
              <a:buNone/>
            </a:pPr>
            <a:r>
              <a:rPr lang="en-US" sz="1200" dirty="0">
                <a:solidFill>
                  <a:srgbClr val="474749"/>
                </a:solidFill>
              </a:rPr>
              <a:t>p&lt;0.001</a:t>
            </a:r>
          </a:p>
        </p:txBody>
      </p:sp>
      <p:sp>
        <p:nvSpPr>
          <p:cNvPr id="19" name="TextBox 18"/>
          <p:cNvSpPr txBox="1"/>
          <p:nvPr/>
        </p:nvSpPr>
        <p:spPr>
          <a:xfrm>
            <a:off x="4733761" y="2216403"/>
            <a:ext cx="1538342" cy="564289"/>
          </a:xfrm>
          <a:prstGeom prst="rect">
            <a:avLst/>
          </a:prstGeom>
          <a:solidFill>
            <a:schemeClr val="bg1">
              <a:lumMod val="95000"/>
            </a:schemeClr>
          </a:solidFill>
          <a:ln w="25400" cap="flat" cmpd="sng" algn="ctr">
            <a:noFill/>
            <a:prstDash val="solid"/>
            <a:miter lim="800000"/>
            <a:headEnd/>
            <a:tailEnd/>
          </a:ln>
          <a:effectLst>
            <a:outerShdw blurRad="38100" dist="381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2000" tIns="72000" rIns="72000" bIns="72000" numCol="1" rtlCol="0" anchor="ctr" anchorCtr="0" compatLnSpc="1">
            <a:prstTxWarp prst="textNoShape">
              <a:avLst/>
            </a:prstTxWarp>
            <a:noAutofit/>
          </a:bodyPr>
          <a:lstStyle>
            <a:defPPr>
              <a:defRPr lang="en-US"/>
            </a:defPPr>
            <a:lvl1pPr marL="233363" indent="-233363" fontAlgn="base">
              <a:lnSpc>
                <a:spcPct val="100000"/>
              </a:lnSpc>
              <a:spcBef>
                <a:spcPct val="0"/>
              </a:spcBef>
              <a:spcAft>
                <a:spcPts val="1200"/>
              </a:spcAft>
              <a:buClr>
                <a:schemeClr val="accent1"/>
              </a:buClr>
              <a:buSzPct val="110000"/>
              <a:buFont typeface="Wingdings" pitchFamily="2" charset="2"/>
              <a:buChar char="§"/>
              <a:defRPr sz="1600" spc="0" baseline="0">
                <a:solidFill>
                  <a:srgbClr val="000000"/>
                </a:solidFill>
              </a:defRPr>
            </a:lvl1pPr>
            <a:lvl2pPr marL="398463" indent="-163513" eaLnBrk="0" fontAlgn="base" hangingPunct="0">
              <a:lnSpc>
                <a:spcPct val="100000"/>
              </a:lnSpc>
              <a:spcBef>
                <a:spcPct val="0"/>
              </a:spcBef>
              <a:spcAft>
                <a:spcPts val="600"/>
              </a:spcAft>
              <a:buClr>
                <a:srgbClr val="917B69"/>
              </a:buClr>
              <a:buFont typeface="Arial" charset="0"/>
              <a:buChar char="•"/>
              <a:defRPr sz="1600" spc="-50" baseline="0">
                <a:solidFill>
                  <a:srgbClr val="000000"/>
                </a:solidFill>
              </a:defRPr>
            </a:lvl2pPr>
            <a:lvl3pPr marL="577850" indent="-177800" eaLnBrk="0" fontAlgn="base" hangingPunct="0">
              <a:lnSpc>
                <a:spcPct val="100000"/>
              </a:lnSpc>
              <a:spcBef>
                <a:spcPct val="0"/>
              </a:spcBef>
              <a:spcAft>
                <a:spcPts val="600"/>
              </a:spcAft>
              <a:buClr>
                <a:schemeClr val="tx1"/>
              </a:buClr>
              <a:buFont typeface="Arial" charset="0"/>
              <a:buChar char="-"/>
              <a:defRPr sz="1600" spc="-50" baseline="0">
                <a:solidFill>
                  <a:srgbClr val="000000"/>
                </a:solidFill>
              </a:defRPr>
            </a:lvl3pPr>
            <a:lvl4pPr marL="752475" indent="-173038" eaLnBrk="0" fontAlgn="base" hangingPunct="0">
              <a:lnSpc>
                <a:spcPct val="100000"/>
              </a:lnSpc>
              <a:spcBef>
                <a:spcPct val="0"/>
              </a:spcBef>
              <a:spcAft>
                <a:spcPts val="600"/>
              </a:spcAft>
              <a:buClr>
                <a:schemeClr val="tx1"/>
              </a:buClr>
              <a:buFont typeface="Arial" charset="0"/>
              <a:buChar char="•"/>
              <a:defRPr sz="1600" spc="-50" baseline="0">
                <a:solidFill>
                  <a:srgbClr val="000000"/>
                </a:solidFill>
              </a:defRPr>
            </a:lvl4pPr>
            <a:lvl5pPr marL="917575" indent="-163513" eaLnBrk="0" fontAlgn="base" hangingPunct="0">
              <a:lnSpc>
                <a:spcPct val="100000"/>
              </a:lnSpc>
              <a:spcBef>
                <a:spcPct val="0"/>
              </a:spcBef>
              <a:spcAft>
                <a:spcPts val="600"/>
              </a:spcAft>
              <a:buChar char="»"/>
              <a:defRPr sz="1600" spc="-50" baseline="0">
                <a:solidFill>
                  <a:srgbClr val="000000"/>
                </a:solidFill>
              </a:defRPr>
            </a:lvl5pPr>
            <a:lvl6pPr marL="1374775" indent="-163513" fontAlgn="base">
              <a:spcBef>
                <a:spcPct val="0"/>
              </a:spcBef>
              <a:spcAft>
                <a:spcPct val="20000"/>
              </a:spcAft>
              <a:buChar char="»"/>
              <a:defRPr sz="1400">
                <a:solidFill>
                  <a:schemeClr val="lt1"/>
                </a:solidFill>
              </a:defRPr>
            </a:lvl6pPr>
            <a:lvl7pPr marL="1831975" indent="-163513" fontAlgn="base">
              <a:spcBef>
                <a:spcPct val="0"/>
              </a:spcBef>
              <a:spcAft>
                <a:spcPct val="20000"/>
              </a:spcAft>
              <a:buChar char="»"/>
              <a:defRPr sz="1400">
                <a:solidFill>
                  <a:schemeClr val="lt1"/>
                </a:solidFill>
              </a:defRPr>
            </a:lvl7pPr>
            <a:lvl8pPr marL="2289175" indent="-163513" fontAlgn="base">
              <a:spcBef>
                <a:spcPct val="0"/>
              </a:spcBef>
              <a:spcAft>
                <a:spcPct val="20000"/>
              </a:spcAft>
              <a:buChar char="»"/>
              <a:defRPr sz="1400">
                <a:solidFill>
                  <a:schemeClr val="lt1"/>
                </a:solidFill>
              </a:defRPr>
            </a:lvl8pPr>
            <a:lvl9pPr marL="2746375" indent="-163513" fontAlgn="base">
              <a:spcBef>
                <a:spcPct val="0"/>
              </a:spcBef>
              <a:spcAft>
                <a:spcPct val="20000"/>
              </a:spcAft>
              <a:buChar char="»"/>
              <a:defRPr sz="1400">
                <a:solidFill>
                  <a:schemeClr val="lt1"/>
                </a:solidFill>
              </a:defRPr>
            </a:lvl9pPr>
          </a:lstStyle>
          <a:p>
            <a:pPr marL="0" indent="0" algn="ctr">
              <a:spcAft>
                <a:spcPts val="0"/>
              </a:spcAft>
              <a:buClr>
                <a:srgbClr val="FCAF17"/>
              </a:buClr>
              <a:buFont typeface="Wingdings" pitchFamily="2" charset="2"/>
              <a:buNone/>
            </a:pPr>
            <a:r>
              <a:rPr lang="en-US" sz="1200" dirty="0">
                <a:solidFill>
                  <a:srgbClr val="474749"/>
                </a:solidFill>
              </a:rPr>
              <a:t>HR=0.80 </a:t>
            </a:r>
            <a:br>
              <a:rPr lang="en-US" sz="1200" dirty="0">
                <a:solidFill>
                  <a:srgbClr val="474749"/>
                </a:solidFill>
              </a:rPr>
            </a:br>
            <a:r>
              <a:rPr lang="en-US" sz="1200" dirty="0">
                <a:solidFill>
                  <a:srgbClr val="474749"/>
                </a:solidFill>
              </a:rPr>
              <a:t>(95% CI: 0.68–0.94)</a:t>
            </a:r>
          </a:p>
          <a:p>
            <a:pPr marL="0" indent="0" algn="ctr">
              <a:spcAft>
                <a:spcPts val="0"/>
              </a:spcAft>
              <a:buClr>
                <a:srgbClr val="FCAF17"/>
              </a:buClr>
              <a:buFont typeface="Wingdings" pitchFamily="2" charset="2"/>
              <a:buNone/>
            </a:pPr>
            <a:r>
              <a:rPr lang="en-US" sz="1200" dirty="0">
                <a:solidFill>
                  <a:srgbClr val="474749"/>
                </a:solidFill>
              </a:rPr>
              <a:t>p=0.008</a:t>
            </a:r>
          </a:p>
        </p:txBody>
      </p:sp>
      <p:sp>
        <p:nvSpPr>
          <p:cNvPr id="20" name="TextBox 19"/>
          <p:cNvSpPr txBox="1"/>
          <p:nvPr/>
        </p:nvSpPr>
        <p:spPr>
          <a:xfrm>
            <a:off x="6363771" y="2576443"/>
            <a:ext cx="1538342" cy="564289"/>
          </a:xfrm>
          <a:prstGeom prst="rect">
            <a:avLst/>
          </a:prstGeom>
          <a:solidFill>
            <a:schemeClr val="bg1">
              <a:lumMod val="95000"/>
            </a:schemeClr>
          </a:solidFill>
          <a:ln w="25400" cap="flat" cmpd="sng" algn="ctr">
            <a:noFill/>
            <a:prstDash val="solid"/>
            <a:miter lim="800000"/>
            <a:headEnd/>
            <a:tailEnd/>
          </a:ln>
          <a:effectLst>
            <a:outerShdw blurRad="38100" dist="381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2000" tIns="72000" rIns="72000" bIns="72000" numCol="1" rtlCol="0" anchor="ctr" anchorCtr="0" compatLnSpc="1">
            <a:prstTxWarp prst="textNoShape">
              <a:avLst/>
            </a:prstTxWarp>
            <a:noAutofit/>
          </a:bodyPr>
          <a:lstStyle>
            <a:defPPr>
              <a:defRPr lang="en-US"/>
            </a:defPPr>
            <a:lvl1pPr marL="233363" indent="-233363" fontAlgn="base">
              <a:lnSpc>
                <a:spcPct val="100000"/>
              </a:lnSpc>
              <a:spcBef>
                <a:spcPct val="0"/>
              </a:spcBef>
              <a:spcAft>
                <a:spcPts val="1200"/>
              </a:spcAft>
              <a:buClr>
                <a:schemeClr val="accent1"/>
              </a:buClr>
              <a:buSzPct val="110000"/>
              <a:buFont typeface="Wingdings" pitchFamily="2" charset="2"/>
              <a:buChar char="§"/>
              <a:defRPr sz="1600" spc="0" baseline="0">
                <a:solidFill>
                  <a:srgbClr val="000000"/>
                </a:solidFill>
              </a:defRPr>
            </a:lvl1pPr>
            <a:lvl2pPr marL="398463" indent="-163513" eaLnBrk="0" fontAlgn="base" hangingPunct="0">
              <a:lnSpc>
                <a:spcPct val="100000"/>
              </a:lnSpc>
              <a:spcBef>
                <a:spcPct val="0"/>
              </a:spcBef>
              <a:spcAft>
                <a:spcPts val="600"/>
              </a:spcAft>
              <a:buClr>
                <a:srgbClr val="917B69"/>
              </a:buClr>
              <a:buFont typeface="Arial" charset="0"/>
              <a:buChar char="•"/>
              <a:defRPr sz="1600" spc="-50" baseline="0">
                <a:solidFill>
                  <a:srgbClr val="000000"/>
                </a:solidFill>
              </a:defRPr>
            </a:lvl2pPr>
            <a:lvl3pPr marL="577850" indent="-177800" eaLnBrk="0" fontAlgn="base" hangingPunct="0">
              <a:lnSpc>
                <a:spcPct val="100000"/>
              </a:lnSpc>
              <a:spcBef>
                <a:spcPct val="0"/>
              </a:spcBef>
              <a:spcAft>
                <a:spcPts val="600"/>
              </a:spcAft>
              <a:buClr>
                <a:schemeClr val="tx1"/>
              </a:buClr>
              <a:buFont typeface="Arial" charset="0"/>
              <a:buChar char="-"/>
              <a:defRPr sz="1600" spc="-50" baseline="0">
                <a:solidFill>
                  <a:srgbClr val="000000"/>
                </a:solidFill>
              </a:defRPr>
            </a:lvl3pPr>
            <a:lvl4pPr marL="752475" indent="-173038" eaLnBrk="0" fontAlgn="base" hangingPunct="0">
              <a:lnSpc>
                <a:spcPct val="100000"/>
              </a:lnSpc>
              <a:spcBef>
                <a:spcPct val="0"/>
              </a:spcBef>
              <a:spcAft>
                <a:spcPts val="600"/>
              </a:spcAft>
              <a:buClr>
                <a:schemeClr val="tx1"/>
              </a:buClr>
              <a:buFont typeface="Arial" charset="0"/>
              <a:buChar char="•"/>
              <a:defRPr sz="1600" spc="-50" baseline="0">
                <a:solidFill>
                  <a:srgbClr val="000000"/>
                </a:solidFill>
              </a:defRPr>
            </a:lvl4pPr>
            <a:lvl5pPr marL="917575" indent="-163513" eaLnBrk="0" fontAlgn="base" hangingPunct="0">
              <a:lnSpc>
                <a:spcPct val="100000"/>
              </a:lnSpc>
              <a:spcBef>
                <a:spcPct val="0"/>
              </a:spcBef>
              <a:spcAft>
                <a:spcPts val="600"/>
              </a:spcAft>
              <a:buChar char="»"/>
              <a:defRPr sz="1600" spc="-50" baseline="0">
                <a:solidFill>
                  <a:srgbClr val="000000"/>
                </a:solidFill>
              </a:defRPr>
            </a:lvl5pPr>
            <a:lvl6pPr marL="1374775" indent="-163513" fontAlgn="base">
              <a:spcBef>
                <a:spcPct val="0"/>
              </a:spcBef>
              <a:spcAft>
                <a:spcPct val="20000"/>
              </a:spcAft>
              <a:buChar char="»"/>
              <a:defRPr sz="1400">
                <a:solidFill>
                  <a:schemeClr val="lt1"/>
                </a:solidFill>
              </a:defRPr>
            </a:lvl6pPr>
            <a:lvl7pPr marL="1831975" indent="-163513" fontAlgn="base">
              <a:spcBef>
                <a:spcPct val="0"/>
              </a:spcBef>
              <a:spcAft>
                <a:spcPct val="20000"/>
              </a:spcAft>
              <a:buChar char="»"/>
              <a:defRPr sz="1400">
                <a:solidFill>
                  <a:schemeClr val="lt1"/>
                </a:solidFill>
              </a:defRPr>
            </a:lvl7pPr>
            <a:lvl8pPr marL="2289175" indent="-163513" fontAlgn="base">
              <a:spcBef>
                <a:spcPct val="0"/>
              </a:spcBef>
              <a:spcAft>
                <a:spcPct val="20000"/>
              </a:spcAft>
              <a:buChar char="»"/>
              <a:defRPr sz="1400">
                <a:solidFill>
                  <a:schemeClr val="lt1"/>
                </a:solidFill>
              </a:defRPr>
            </a:lvl8pPr>
            <a:lvl9pPr marL="2746375" indent="-163513" fontAlgn="base">
              <a:spcBef>
                <a:spcPct val="0"/>
              </a:spcBef>
              <a:spcAft>
                <a:spcPct val="20000"/>
              </a:spcAft>
              <a:buChar char="»"/>
              <a:defRPr sz="1400">
                <a:solidFill>
                  <a:schemeClr val="lt1"/>
                </a:solidFill>
              </a:defRPr>
            </a:lvl9pPr>
          </a:lstStyle>
          <a:p>
            <a:pPr marL="0" indent="0" algn="ctr">
              <a:spcAft>
                <a:spcPts val="0"/>
              </a:spcAft>
              <a:buClr>
                <a:srgbClr val="FCAF17"/>
              </a:buClr>
              <a:buFont typeface="Wingdings" pitchFamily="2" charset="2"/>
              <a:buNone/>
            </a:pPr>
            <a:r>
              <a:rPr lang="en-US" sz="1200" dirty="0">
                <a:solidFill>
                  <a:srgbClr val="474749"/>
                </a:solidFill>
              </a:rPr>
              <a:t>HR=0.79</a:t>
            </a:r>
            <a:br>
              <a:rPr lang="en-US" sz="1200" dirty="0">
                <a:solidFill>
                  <a:srgbClr val="474749"/>
                </a:solidFill>
              </a:rPr>
            </a:br>
            <a:r>
              <a:rPr lang="en-US" sz="1200" dirty="0">
                <a:solidFill>
                  <a:srgbClr val="474749"/>
                </a:solidFill>
              </a:rPr>
              <a:t>(95% CI: 0.64–0.98)</a:t>
            </a:r>
          </a:p>
          <a:p>
            <a:pPr marL="0" indent="0" algn="ctr">
              <a:spcAft>
                <a:spcPts val="0"/>
              </a:spcAft>
              <a:buClr>
                <a:srgbClr val="FCAF17"/>
              </a:buClr>
              <a:buFont typeface="Wingdings" pitchFamily="2" charset="2"/>
              <a:buNone/>
            </a:pPr>
            <a:r>
              <a:rPr lang="en-US" sz="1200" dirty="0">
                <a:solidFill>
                  <a:srgbClr val="474749"/>
                </a:solidFill>
              </a:rPr>
              <a:t>p=0.034</a:t>
            </a:r>
          </a:p>
        </p:txBody>
      </p:sp>
      <p:sp>
        <p:nvSpPr>
          <p:cNvPr id="22" name="TextBox 21"/>
          <p:cNvSpPr txBox="1"/>
          <p:nvPr/>
        </p:nvSpPr>
        <p:spPr>
          <a:xfrm rot="16200000">
            <a:off x="287466" y="2445564"/>
            <a:ext cx="1099980" cy="307777"/>
          </a:xfrm>
          <a:prstGeom prst="rect">
            <a:avLst/>
          </a:prstGeom>
          <a:noFill/>
        </p:spPr>
        <p:txBody>
          <a:bodyPr wrap="none" rtlCol="0">
            <a:spAutoFit/>
          </a:bodyPr>
          <a:lstStyle/>
          <a:p>
            <a:pPr algn="ctr"/>
            <a:r>
              <a:rPr lang="cs-CZ" sz="1400" dirty="0"/>
              <a:t>Počet úmrtí</a:t>
            </a:r>
            <a:endParaRPr lang="en-GB" sz="1400" dirty="0"/>
          </a:p>
        </p:txBody>
      </p:sp>
      <p:sp>
        <p:nvSpPr>
          <p:cNvPr id="23" name="TextBox 22"/>
          <p:cNvSpPr txBox="1"/>
          <p:nvPr/>
        </p:nvSpPr>
        <p:spPr>
          <a:xfrm>
            <a:off x="1332580" y="3961881"/>
            <a:ext cx="284052" cy="307777"/>
          </a:xfrm>
          <a:prstGeom prst="rect">
            <a:avLst/>
          </a:prstGeom>
          <a:noFill/>
        </p:spPr>
        <p:txBody>
          <a:bodyPr wrap="none" rtlCol="0">
            <a:spAutoFit/>
          </a:bodyPr>
          <a:lstStyle/>
          <a:p>
            <a:pPr algn="r"/>
            <a:r>
              <a:rPr lang="en-GB" sz="1400" dirty="0"/>
              <a:t>0</a:t>
            </a:r>
          </a:p>
        </p:txBody>
      </p:sp>
      <p:sp>
        <p:nvSpPr>
          <p:cNvPr id="24" name="Line 9"/>
          <p:cNvSpPr>
            <a:spLocks noChangeShapeType="1"/>
          </p:cNvSpPr>
          <p:nvPr/>
        </p:nvSpPr>
        <p:spPr bwMode="auto">
          <a:xfrm flipH="1">
            <a:off x="1599663" y="4119253"/>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TextBox 24"/>
          <p:cNvSpPr txBox="1"/>
          <p:nvPr/>
        </p:nvSpPr>
        <p:spPr>
          <a:xfrm>
            <a:off x="1133808" y="3038948"/>
            <a:ext cx="482824" cy="307777"/>
          </a:xfrm>
          <a:prstGeom prst="rect">
            <a:avLst/>
          </a:prstGeom>
          <a:noFill/>
        </p:spPr>
        <p:txBody>
          <a:bodyPr wrap="none" rtlCol="0">
            <a:spAutoFit/>
          </a:bodyPr>
          <a:lstStyle/>
          <a:p>
            <a:pPr algn="r"/>
            <a:r>
              <a:rPr lang="en-GB" sz="1400" dirty="0"/>
              <a:t>300</a:t>
            </a:r>
          </a:p>
        </p:txBody>
      </p:sp>
      <p:sp>
        <p:nvSpPr>
          <p:cNvPr id="26" name="Line 9"/>
          <p:cNvSpPr>
            <a:spLocks noChangeShapeType="1"/>
          </p:cNvSpPr>
          <p:nvPr/>
        </p:nvSpPr>
        <p:spPr bwMode="auto">
          <a:xfrm flipH="1">
            <a:off x="1599663" y="3195164"/>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 name="TextBox 26"/>
          <p:cNvSpPr txBox="1"/>
          <p:nvPr/>
        </p:nvSpPr>
        <p:spPr>
          <a:xfrm>
            <a:off x="1133808" y="3346591"/>
            <a:ext cx="482824" cy="307777"/>
          </a:xfrm>
          <a:prstGeom prst="rect">
            <a:avLst/>
          </a:prstGeom>
          <a:noFill/>
        </p:spPr>
        <p:txBody>
          <a:bodyPr wrap="none" rtlCol="0">
            <a:spAutoFit/>
          </a:bodyPr>
          <a:lstStyle/>
          <a:p>
            <a:pPr algn="r"/>
            <a:r>
              <a:rPr lang="en-GB" sz="1400" dirty="0"/>
              <a:t>200</a:t>
            </a:r>
          </a:p>
        </p:txBody>
      </p:sp>
      <p:sp>
        <p:nvSpPr>
          <p:cNvPr id="28" name="Line 9"/>
          <p:cNvSpPr>
            <a:spLocks noChangeShapeType="1"/>
          </p:cNvSpPr>
          <p:nvPr/>
        </p:nvSpPr>
        <p:spPr bwMode="auto">
          <a:xfrm flipH="1">
            <a:off x="1599663" y="3503195"/>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 name="TextBox 28"/>
          <p:cNvSpPr txBox="1"/>
          <p:nvPr/>
        </p:nvSpPr>
        <p:spPr>
          <a:xfrm>
            <a:off x="1133808" y="2731305"/>
            <a:ext cx="482824" cy="307777"/>
          </a:xfrm>
          <a:prstGeom prst="rect">
            <a:avLst/>
          </a:prstGeom>
          <a:noFill/>
        </p:spPr>
        <p:txBody>
          <a:bodyPr wrap="none" rtlCol="0">
            <a:spAutoFit/>
          </a:bodyPr>
          <a:lstStyle/>
          <a:p>
            <a:pPr algn="r"/>
            <a:r>
              <a:rPr lang="en-GB" sz="1400" dirty="0"/>
              <a:t>400</a:t>
            </a:r>
          </a:p>
        </p:txBody>
      </p:sp>
      <p:sp>
        <p:nvSpPr>
          <p:cNvPr id="30" name="Line 9"/>
          <p:cNvSpPr>
            <a:spLocks noChangeShapeType="1"/>
          </p:cNvSpPr>
          <p:nvPr/>
        </p:nvSpPr>
        <p:spPr bwMode="auto">
          <a:xfrm flipH="1">
            <a:off x="1599663" y="2887133"/>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1133808" y="2423662"/>
            <a:ext cx="482824" cy="307777"/>
          </a:xfrm>
          <a:prstGeom prst="rect">
            <a:avLst/>
          </a:prstGeom>
          <a:noFill/>
        </p:spPr>
        <p:txBody>
          <a:bodyPr wrap="none" rtlCol="0">
            <a:spAutoFit/>
          </a:bodyPr>
          <a:lstStyle/>
          <a:p>
            <a:pPr algn="r"/>
            <a:r>
              <a:rPr lang="en-GB" sz="1400" dirty="0"/>
              <a:t>500</a:t>
            </a:r>
          </a:p>
        </p:txBody>
      </p:sp>
      <p:sp>
        <p:nvSpPr>
          <p:cNvPr id="32" name="Line 9"/>
          <p:cNvSpPr>
            <a:spLocks noChangeShapeType="1"/>
          </p:cNvSpPr>
          <p:nvPr/>
        </p:nvSpPr>
        <p:spPr bwMode="auto">
          <a:xfrm flipH="1">
            <a:off x="1599663" y="2579102"/>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3" name="TextBox 32"/>
          <p:cNvSpPr txBox="1"/>
          <p:nvPr/>
        </p:nvSpPr>
        <p:spPr>
          <a:xfrm>
            <a:off x="1133808" y="1808376"/>
            <a:ext cx="482824" cy="307777"/>
          </a:xfrm>
          <a:prstGeom prst="rect">
            <a:avLst/>
          </a:prstGeom>
          <a:noFill/>
        </p:spPr>
        <p:txBody>
          <a:bodyPr wrap="none" rtlCol="0">
            <a:spAutoFit/>
          </a:bodyPr>
          <a:lstStyle/>
          <a:p>
            <a:pPr algn="r"/>
            <a:r>
              <a:rPr lang="en-GB" sz="1400" dirty="0"/>
              <a:t>700</a:t>
            </a:r>
          </a:p>
        </p:txBody>
      </p:sp>
      <p:sp>
        <p:nvSpPr>
          <p:cNvPr id="34" name="Line 9"/>
          <p:cNvSpPr>
            <a:spLocks noChangeShapeType="1"/>
          </p:cNvSpPr>
          <p:nvPr/>
        </p:nvSpPr>
        <p:spPr bwMode="auto">
          <a:xfrm flipH="1">
            <a:off x="1599663" y="1963040"/>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 name="TextBox 34"/>
          <p:cNvSpPr txBox="1"/>
          <p:nvPr/>
        </p:nvSpPr>
        <p:spPr>
          <a:xfrm>
            <a:off x="1133808" y="2116019"/>
            <a:ext cx="482824" cy="307777"/>
          </a:xfrm>
          <a:prstGeom prst="rect">
            <a:avLst/>
          </a:prstGeom>
          <a:noFill/>
        </p:spPr>
        <p:txBody>
          <a:bodyPr wrap="none" rtlCol="0">
            <a:spAutoFit/>
          </a:bodyPr>
          <a:lstStyle/>
          <a:p>
            <a:pPr algn="r"/>
            <a:r>
              <a:rPr lang="en-GB" sz="1400" dirty="0"/>
              <a:t>600</a:t>
            </a:r>
          </a:p>
        </p:txBody>
      </p:sp>
      <p:sp>
        <p:nvSpPr>
          <p:cNvPr id="36" name="Line 9"/>
          <p:cNvSpPr>
            <a:spLocks noChangeShapeType="1"/>
          </p:cNvSpPr>
          <p:nvPr/>
        </p:nvSpPr>
        <p:spPr bwMode="auto">
          <a:xfrm flipH="1">
            <a:off x="1599663" y="2271071"/>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 name="TextBox 36"/>
          <p:cNvSpPr txBox="1"/>
          <p:nvPr/>
        </p:nvSpPr>
        <p:spPr>
          <a:xfrm>
            <a:off x="1133808" y="1500733"/>
            <a:ext cx="482824" cy="307777"/>
          </a:xfrm>
          <a:prstGeom prst="rect">
            <a:avLst/>
          </a:prstGeom>
          <a:noFill/>
        </p:spPr>
        <p:txBody>
          <a:bodyPr wrap="none" rtlCol="0">
            <a:spAutoFit/>
          </a:bodyPr>
          <a:lstStyle/>
          <a:p>
            <a:pPr algn="r"/>
            <a:r>
              <a:rPr lang="en-GB" sz="1400" dirty="0"/>
              <a:t>800</a:t>
            </a:r>
          </a:p>
        </p:txBody>
      </p:sp>
      <p:sp>
        <p:nvSpPr>
          <p:cNvPr id="38" name="Line 9"/>
          <p:cNvSpPr>
            <a:spLocks noChangeShapeType="1"/>
          </p:cNvSpPr>
          <p:nvPr/>
        </p:nvSpPr>
        <p:spPr bwMode="auto">
          <a:xfrm flipH="1">
            <a:off x="1599663" y="1655009"/>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TextBox 38"/>
          <p:cNvSpPr txBox="1"/>
          <p:nvPr/>
        </p:nvSpPr>
        <p:spPr>
          <a:xfrm>
            <a:off x="1133808" y="1193090"/>
            <a:ext cx="482824" cy="307777"/>
          </a:xfrm>
          <a:prstGeom prst="rect">
            <a:avLst/>
          </a:prstGeom>
          <a:noFill/>
        </p:spPr>
        <p:txBody>
          <a:bodyPr wrap="none" rtlCol="0">
            <a:spAutoFit/>
          </a:bodyPr>
          <a:lstStyle/>
          <a:p>
            <a:pPr algn="r"/>
            <a:r>
              <a:rPr lang="en-GB" sz="1400" dirty="0"/>
              <a:t>900</a:t>
            </a:r>
          </a:p>
        </p:txBody>
      </p:sp>
      <p:sp>
        <p:nvSpPr>
          <p:cNvPr id="40" name="Line 9"/>
          <p:cNvSpPr>
            <a:spLocks noChangeShapeType="1"/>
          </p:cNvSpPr>
          <p:nvPr/>
        </p:nvSpPr>
        <p:spPr bwMode="auto">
          <a:xfrm flipH="1">
            <a:off x="1599663" y="1346978"/>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1" name="Line 9"/>
          <p:cNvSpPr>
            <a:spLocks noChangeShapeType="1"/>
          </p:cNvSpPr>
          <p:nvPr/>
        </p:nvSpPr>
        <p:spPr bwMode="auto">
          <a:xfrm rot="16200000" flipH="1">
            <a:off x="1645703" y="4165291"/>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2" name="TextBox 41"/>
          <p:cNvSpPr txBox="1"/>
          <p:nvPr/>
        </p:nvSpPr>
        <p:spPr>
          <a:xfrm>
            <a:off x="1729624" y="4133706"/>
            <a:ext cx="1449436" cy="307777"/>
          </a:xfrm>
          <a:prstGeom prst="rect">
            <a:avLst/>
          </a:prstGeom>
          <a:noFill/>
        </p:spPr>
        <p:txBody>
          <a:bodyPr wrap="none" rtlCol="0">
            <a:spAutoFit/>
          </a:bodyPr>
          <a:lstStyle/>
          <a:p>
            <a:pPr algn="ctr"/>
            <a:r>
              <a:rPr lang="cs-CZ" sz="1400" dirty="0"/>
              <a:t>Všechny příčiny</a:t>
            </a:r>
            <a:endParaRPr lang="en-GB" sz="1400" dirty="0"/>
          </a:p>
        </p:txBody>
      </p:sp>
      <p:sp>
        <p:nvSpPr>
          <p:cNvPr id="43" name="Line 9"/>
          <p:cNvSpPr>
            <a:spLocks noChangeShapeType="1"/>
          </p:cNvSpPr>
          <p:nvPr/>
        </p:nvSpPr>
        <p:spPr bwMode="auto">
          <a:xfrm rot="16200000" flipH="1">
            <a:off x="3170901" y="4165292"/>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TextBox 43"/>
          <p:cNvSpPr txBox="1"/>
          <p:nvPr/>
        </p:nvSpPr>
        <p:spPr>
          <a:xfrm>
            <a:off x="3478439" y="4133707"/>
            <a:ext cx="1002198" cy="307777"/>
          </a:xfrm>
          <a:prstGeom prst="rect">
            <a:avLst/>
          </a:prstGeom>
          <a:noFill/>
        </p:spPr>
        <p:txBody>
          <a:bodyPr wrap="none" rtlCol="0">
            <a:spAutoFit/>
          </a:bodyPr>
          <a:lstStyle/>
          <a:p>
            <a:pPr algn="ctr"/>
            <a:r>
              <a:rPr lang="cs-CZ" sz="1400" dirty="0"/>
              <a:t>K</a:t>
            </a:r>
            <a:r>
              <a:rPr lang="en-GB" sz="1400" dirty="0"/>
              <a:t>V </a:t>
            </a:r>
            <a:r>
              <a:rPr lang="cs-CZ" sz="1400" dirty="0"/>
              <a:t>příčiny</a:t>
            </a:r>
            <a:endParaRPr lang="en-GB" sz="1400" dirty="0"/>
          </a:p>
        </p:txBody>
      </p:sp>
      <p:sp>
        <p:nvSpPr>
          <p:cNvPr id="45" name="Line 9"/>
          <p:cNvSpPr>
            <a:spLocks noChangeShapeType="1"/>
          </p:cNvSpPr>
          <p:nvPr/>
        </p:nvSpPr>
        <p:spPr bwMode="auto">
          <a:xfrm rot="16200000" flipH="1">
            <a:off x="4696099" y="4165293"/>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6" name="TextBox 45"/>
          <p:cNvSpPr txBox="1"/>
          <p:nvPr/>
        </p:nvSpPr>
        <p:spPr>
          <a:xfrm>
            <a:off x="4631750" y="4133708"/>
            <a:ext cx="1745991" cy="297517"/>
          </a:xfrm>
          <a:prstGeom prst="rect">
            <a:avLst/>
          </a:prstGeom>
          <a:noFill/>
        </p:spPr>
        <p:txBody>
          <a:bodyPr wrap="none" rtlCol="0">
            <a:spAutoFit/>
          </a:bodyPr>
          <a:lstStyle/>
          <a:p>
            <a:pPr algn="ctr">
              <a:lnSpc>
                <a:spcPts val="1600"/>
              </a:lnSpc>
            </a:pPr>
            <a:r>
              <a:rPr lang="cs-CZ" sz="1400" dirty="0"/>
              <a:t>Náhlá srdeční úmrtí</a:t>
            </a:r>
            <a:endParaRPr lang="en-GB" sz="1400" dirty="0"/>
          </a:p>
        </p:txBody>
      </p:sp>
      <p:sp>
        <p:nvSpPr>
          <p:cNvPr id="47" name="Line 9"/>
          <p:cNvSpPr>
            <a:spLocks noChangeShapeType="1"/>
          </p:cNvSpPr>
          <p:nvPr/>
        </p:nvSpPr>
        <p:spPr bwMode="auto">
          <a:xfrm rot="16200000" flipH="1">
            <a:off x="6221297" y="4165294"/>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 name="TextBox 47"/>
          <p:cNvSpPr txBox="1"/>
          <p:nvPr/>
        </p:nvSpPr>
        <p:spPr>
          <a:xfrm>
            <a:off x="6377739" y="4133709"/>
            <a:ext cx="1828162" cy="297517"/>
          </a:xfrm>
          <a:prstGeom prst="rect">
            <a:avLst/>
          </a:prstGeom>
          <a:noFill/>
        </p:spPr>
        <p:txBody>
          <a:bodyPr wrap="square" rtlCol="0">
            <a:spAutoFit/>
          </a:bodyPr>
          <a:lstStyle/>
          <a:p>
            <a:pPr algn="ctr">
              <a:lnSpc>
                <a:spcPts val="1600"/>
              </a:lnSpc>
            </a:pPr>
            <a:r>
              <a:rPr lang="cs-CZ" sz="1400" dirty="0"/>
              <a:t>Zhoršení HF</a:t>
            </a:r>
            <a:endParaRPr lang="en-GB" sz="1400" dirty="0"/>
          </a:p>
        </p:txBody>
      </p:sp>
      <p:sp>
        <p:nvSpPr>
          <p:cNvPr id="49" name="Line 9"/>
          <p:cNvSpPr>
            <a:spLocks noChangeShapeType="1"/>
          </p:cNvSpPr>
          <p:nvPr/>
        </p:nvSpPr>
        <p:spPr bwMode="auto">
          <a:xfrm rot="16200000" flipH="1">
            <a:off x="7746495" y="4165295"/>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0" name="TextBox 49"/>
          <p:cNvSpPr txBox="1"/>
          <p:nvPr/>
        </p:nvSpPr>
        <p:spPr>
          <a:xfrm>
            <a:off x="1133808" y="3654234"/>
            <a:ext cx="482824" cy="307777"/>
          </a:xfrm>
          <a:prstGeom prst="rect">
            <a:avLst/>
          </a:prstGeom>
          <a:noFill/>
        </p:spPr>
        <p:txBody>
          <a:bodyPr wrap="none" rtlCol="0">
            <a:spAutoFit/>
          </a:bodyPr>
          <a:lstStyle/>
          <a:p>
            <a:pPr algn="r"/>
            <a:r>
              <a:rPr lang="en-GB" sz="1400" dirty="0"/>
              <a:t>100</a:t>
            </a:r>
          </a:p>
        </p:txBody>
      </p:sp>
      <p:sp>
        <p:nvSpPr>
          <p:cNvPr id="51" name="Line 9"/>
          <p:cNvSpPr>
            <a:spLocks noChangeShapeType="1"/>
          </p:cNvSpPr>
          <p:nvPr/>
        </p:nvSpPr>
        <p:spPr bwMode="auto">
          <a:xfrm flipH="1">
            <a:off x="1599663" y="3811226"/>
            <a:ext cx="92075" cy="0"/>
          </a:xfrm>
          <a:prstGeom prst="line">
            <a:avLst/>
          </a:prstGeom>
          <a:noFill/>
          <a:ln w="28575" cap="flat">
            <a:solidFill>
              <a:srgbClr val="47474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 name="Rectangle 51"/>
          <p:cNvSpPr/>
          <p:nvPr/>
        </p:nvSpPr>
        <p:spPr>
          <a:xfrm>
            <a:off x="2516422" y="1550257"/>
            <a:ext cx="544190" cy="2560837"/>
          </a:xfrm>
          <a:prstGeom prst="rect">
            <a:avLst/>
          </a:prstGeom>
          <a:solidFill>
            <a:srgbClr val="C911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53" name="Rectangle 52"/>
          <p:cNvSpPr/>
          <p:nvPr/>
        </p:nvSpPr>
        <p:spPr>
          <a:xfrm>
            <a:off x="4013681" y="1991807"/>
            <a:ext cx="544190" cy="2127450"/>
          </a:xfrm>
          <a:prstGeom prst="rect">
            <a:avLst/>
          </a:prstGeom>
          <a:solidFill>
            <a:srgbClr val="C911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54" name="Rectangle 53"/>
          <p:cNvSpPr/>
          <p:nvPr/>
        </p:nvSpPr>
        <p:spPr>
          <a:xfrm>
            <a:off x="5557723" y="3172254"/>
            <a:ext cx="544190" cy="948731"/>
          </a:xfrm>
          <a:prstGeom prst="rect">
            <a:avLst/>
          </a:prstGeom>
          <a:solidFill>
            <a:srgbClr val="C911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55" name="Rectangle 54"/>
          <p:cNvSpPr/>
          <p:nvPr/>
        </p:nvSpPr>
        <p:spPr>
          <a:xfrm>
            <a:off x="7141899" y="3550431"/>
            <a:ext cx="544190" cy="564555"/>
          </a:xfrm>
          <a:prstGeom prst="rect">
            <a:avLst/>
          </a:prstGeom>
          <a:solidFill>
            <a:srgbClr val="C911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56" name="Rectangle 55"/>
          <p:cNvSpPr/>
          <p:nvPr/>
        </p:nvSpPr>
        <p:spPr>
          <a:xfrm>
            <a:off x="1885315" y="1934355"/>
            <a:ext cx="544190" cy="2180631"/>
          </a:xfrm>
          <a:prstGeom prst="rect">
            <a:avLst/>
          </a:prstGeom>
          <a:solidFill>
            <a:srgbClr val="B8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57" name="Rectangle 56"/>
          <p:cNvSpPr/>
          <p:nvPr/>
        </p:nvSpPr>
        <p:spPr>
          <a:xfrm>
            <a:off x="3397483" y="2420652"/>
            <a:ext cx="544190" cy="1707556"/>
          </a:xfrm>
          <a:prstGeom prst="rect">
            <a:avLst/>
          </a:prstGeom>
          <a:solidFill>
            <a:srgbClr val="B8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58" name="Rectangle 57"/>
          <p:cNvSpPr/>
          <p:nvPr/>
        </p:nvSpPr>
        <p:spPr>
          <a:xfrm>
            <a:off x="4949785" y="3353581"/>
            <a:ext cx="544190" cy="761406"/>
          </a:xfrm>
          <a:prstGeom prst="rect">
            <a:avLst/>
          </a:prstGeom>
          <a:solidFill>
            <a:srgbClr val="B8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59" name="Rectangle 58"/>
          <p:cNvSpPr/>
          <p:nvPr/>
        </p:nvSpPr>
        <p:spPr>
          <a:xfrm>
            <a:off x="6533961" y="3667905"/>
            <a:ext cx="544190" cy="447081"/>
          </a:xfrm>
          <a:prstGeom prst="rect">
            <a:avLst/>
          </a:prstGeom>
          <a:solidFill>
            <a:srgbClr val="B8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60" name="TextBox 59"/>
          <p:cNvSpPr txBox="1"/>
          <p:nvPr/>
        </p:nvSpPr>
        <p:spPr>
          <a:xfrm>
            <a:off x="1915275" y="1628564"/>
            <a:ext cx="469487" cy="307777"/>
          </a:xfrm>
          <a:prstGeom prst="rect">
            <a:avLst/>
          </a:prstGeom>
          <a:noFill/>
        </p:spPr>
        <p:txBody>
          <a:bodyPr wrap="none" rtlCol="0">
            <a:spAutoFit/>
          </a:bodyPr>
          <a:lstStyle/>
          <a:p>
            <a:pPr algn="ctr"/>
            <a:r>
              <a:rPr lang="en-GB" sz="1400" dirty="0"/>
              <a:t>711</a:t>
            </a:r>
          </a:p>
        </p:txBody>
      </p:sp>
      <p:sp>
        <p:nvSpPr>
          <p:cNvPr id="61" name="TextBox 60"/>
          <p:cNvSpPr txBox="1"/>
          <p:nvPr/>
        </p:nvSpPr>
        <p:spPr>
          <a:xfrm>
            <a:off x="2547105" y="1241712"/>
            <a:ext cx="482824" cy="307777"/>
          </a:xfrm>
          <a:prstGeom prst="rect">
            <a:avLst/>
          </a:prstGeom>
          <a:noFill/>
        </p:spPr>
        <p:txBody>
          <a:bodyPr wrap="none" rtlCol="0">
            <a:spAutoFit/>
          </a:bodyPr>
          <a:lstStyle/>
          <a:p>
            <a:pPr algn="ctr"/>
            <a:r>
              <a:rPr lang="en-GB" sz="1400" dirty="0"/>
              <a:t>835</a:t>
            </a:r>
          </a:p>
        </p:txBody>
      </p:sp>
      <p:sp>
        <p:nvSpPr>
          <p:cNvPr id="62" name="TextBox 61"/>
          <p:cNvSpPr txBox="1"/>
          <p:nvPr/>
        </p:nvSpPr>
        <p:spPr>
          <a:xfrm>
            <a:off x="4044364" y="1684030"/>
            <a:ext cx="482824" cy="307777"/>
          </a:xfrm>
          <a:prstGeom prst="rect">
            <a:avLst/>
          </a:prstGeom>
          <a:noFill/>
        </p:spPr>
        <p:txBody>
          <a:bodyPr wrap="none" rtlCol="0">
            <a:spAutoFit/>
          </a:bodyPr>
          <a:lstStyle/>
          <a:p>
            <a:pPr algn="ctr"/>
            <a:r>
              <a:rPr lang="en-GB" sz="1400" dirty="0"/>
              <a:t>693</a:t>
            </a:r>
          </a:p>
        </p:txBody>
      </p:sp>
      <p:sp>
        <p:nvSpPr>
          <p:cNvPr id="63" name="TextBox 62"/>
          <p:cNvSpPr txBox="1"/>
          <p:nvPr/>
        </p:nvSpPr>
        <p:spPr>
          <a:xfrm>
            <a:off x="3418715" y="2104248"/>
            <a:ext cx="482824" cy="307777"/>
          </a:xfrm>
          <a:prstGeom prst="rect">
            <a:avLst/>
          </a:prstGeom>
          <a:noFill/>
        </p:spPr>
        <p:txBody>
          <a:bodyPr wrap="none" rtlCol="0">
            <a:spAutoFit/>
          </a:bodyPr>
          <a:lstStyle/>
          <a:p>
            <a:pPr algn="ctr"/>
            <a:r>
              <a:rPr lang="en-GB" sz="1400" dirty="0"/>
              <a:t>558</a:t>
            </a:r>
          </a:p>
        </p:txBody>
      </p:sp>
      <p:sp>
        <p:nvSpPr>
          <p:cNvPr id="64" name="TextBox 63"/>
          <p:cNvSpPr txBox="1"/>
          <p:nvPr/>
        </p:nvSpPr>
        <p:spPr>
          <a:xfrm>
            <a:off x="5632426" y="2852700"/>
            <a:ext cx="469487" cy="307777"/>
          </a:xfrm>
          <a:prstGeom prst="rect">
            <a:avLst/>
          </a:prstGeom>
          <a:noFill/>
        </p:spPr>
        <p:txBody>
          <a:bodyPr wrap="none" rtlCol="0">
            <a:spAutoFit/>
          </a:bodyPr>
          <a:lstStyle/>
          <a:p>
            <a:pPr algn="ctr"/>
            <a:r>
              <a:rPr lang="en-GB" sz="1400" dirty="0"/>
              <a:t>311</a:t>
            </a:r>
          </a:p>
        </p:txBody>
      </p:sp>
      <p:sp>
        <p:nvSpPr>
          <p:cNvPr id="65" name="TextBox 64"/>
          <p:cNvSpPr txBox="1"/>
          <p:nvPr/>
        </p:nvSpPr>
        <p:spPr>
          <a:xfrm>
            <a:off x="4962014" y="3048017"/>
            <a:ext cx="482824" cy="307777"/>
          </a:xfrm>
          <a:prstGeom prst="rect">
            <a:avLst/>
          </a:prstGeom>
          <a:noFill/>
        </p:spPr>
        <p:txBody>
          <a:bodyPr wrap="none" rtlCol="0">
            <a:spAutoFit/>
          </a:bodyPr>
          <a:lstStyle/>
          <a:p>
            <a:pPr algn="ctr"/>
            <a:r>
              <a:rPr lang="en-GB" sz="1400" dirty="0"/>
              <a:t>250</a:t>
            </a:r>
          </a:p>
        </p:txBody>
      </p:sp>
      <p:sp>
        <p:nvSpPr>
          <p:cNvPr id="66" name="TextBox 65"/>
          <p:cNvSpPr txBox="1"/>
          <p:nvPr/>
        </p:nvSpPr>
        <p:spPr>
          <a:xfrm>
            <a:off x="7168680" y="3233755"/>
            <a:ext cx="482824" cy="307777"/>
          </a:xfrm>
          <a:prstGeom prst="rect">
            <a:avLst/>
          </a:prstGeom>
          <a:noFill/>
        </p:spPr>
        <p:txBody>
          <a:bodyPr wrap="none" rtlCol="0">
            <a:spAutoFit/>
          </a:bodyPr>
          <a:lstStyle/>
          <a:p>
            <a:pPr algn="ctr"/>
            <a:r>
              <a:rPr lang="en-GB" sz="1400" dirty="0"/>
              <a:t>184</a:t>
            </a:r>
          </a:p>
        </p:txBody>
      </p:sp>
      <p:sp>
        <p:nvSpPr>
          <p:cNvPr id="67" name="TextBox 66"/>
          <p:cNvSpPr txBox="1"/>
          <p:nvPr/>
        </p:nvSpPr>
        <p:spPr>
          <a:xfrm>
            <a:off x="6555979" y="3350436"/>
            <a:ext cx="482824" cy="307777"/>
          </a:xfrm>
          <a:prstGeom prst="rect">
            <a:avLst/>
          </a:prstGeom>
          <a:noFill/>
        </p:spPr>
        <p:txBody>
          <a:bodyPr wrap="none" rtlCol="0">
            <a:spAutoFit/>
          </a:bodyPr>
          <a:lstStyle/>
          <a:p>
            <a:pPr algn="ctr"/>
            <a:r>
              <a:rPr lang="en-GB" sz="1400" dirty="0"/>
              <a:t>147</a:t>
            </a:r>
          </a:p>
        </p:txBody>
      </p:sp>
      <p:sp>
        <p:nvSpPr>
          <p:cNvPr id="68" name="Freeform 22"/>
          <p:cNvSpPr>
            <a:spLocks/>
          </p:cNvSpPr>
          <p:nvPr/>
        </p:nvSpPr>
        <p:spPr bwMode="auto">
          <a:xfrm>
            <a:off x="1691740" y="1346981"/>
            <a:ext cx="6102350" cy="2772272"/>
          </a:xfrm>
          <a:custGeom>
            <a:avLst/>
            <a:gdLst>
              <a:gd name="T0" fmla="*/ 0 w 3844"/>
              <a:gd name="T1" fmla="*/ 0 h 1871"/>
              <a:gd name="T2" fmla="*/ 0 w 3844"/>
              <a:gd name="T3" fmla="*/ 1871 h 1871"/>
              <a:gd name="T4" fmla="*/ 3844 w 3844"/>
              <a:gd name="T5" fmla="*/ 1871 h 1871"/>
            </a:gdLst>
            <a:ahLst/>
            <a:cxnLst>
              <a:cxn ang="0">
                <a:pos x="T0" y="T1"/>
              </a:cxn>
              <a:cxn ang="0">
                <a:pos x="T2" y="T3"/>
              </a:cxn>
              <a:cxn ang="0">
                <a:pos x="T4" y="T5"/>
              </a:cxn>
            </a:cxnLst>
            <a:rect l="0" t="0" r="r" b="b"/>
            <a:pathLst>
              <a:path w="3844" h="1871">
                <a:moveTo>
                  <a:pt x="0" y="0"/>
                </a:moveTo>
                <a:lnTo>
                  <a:pt x="0" y="1871"/>
                </a:lnTo>
                <a:lnTo>
                  <a:pt x="3844" y="1871"/>
                </a:lnTo>
              </a:path>
            </a:pathLst>
          </a:custGeom>
          <a:noFill/>
          <a:ln w="28575" cap="sq">
            <a:solidFill>
              <a:srgbClr val="4747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9" name="Rectangle 68"/>
          <p:cNvSpPr/>
          <p:nvPr/>
        </p:nvSpPr>
        <p:spPr>
          <a:xfrm>
            <a:off x="5957897" y="1612123"/>
            <a:ext cx="180000" cy="180000"/>
          </a:xfrm>
          <a:prstGeom prst="rect">
            <a:avLst/>
          </a:prstGeom>
          <a:solidFill>
            <a:srgbClr val="C911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70" name="Rectangle 69"/>
          <p:cNvSpPr/>
          <p:nvPr/>
        </p:nvSpPr>
        <p:spPr>
          <a:xfrm>
            <a:off x="5957897" y="1340532"/>
            <a:ext cx="180000" cy="180000"/>
          </a:xfrm>
          <a:prstGeom prst="rect">
            <a:avLst/>
          </a:prstGeom>
          <a:solidFill>
            <a:srgbClr val="B8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71" name="TextBox 70"/>
          <p:cNvSpPr txBox="1"/>
          <p:nvPr/>
        </p:nvSpPr>
        <p:spPr>
          <a:xfrm>
            <a:off x="6176681" y="1253983"/>
            <a:ext cx="2547492" cy="600164"/>
          </a:xfrm>
          <a:prstGeom prst="rect">
            <a:avLst/>
          </a:prstGeom>
          <a:noFill/>
        </p:spPr>
        <p:txBody>
          <a:bodyPr wrap="none" rtlCol="0">
            <a:spAutoFit/>
          </a:bodyPr>
          <a:lstStyle/>
          <a:p>
            <a:pPr>
              <a:spcAft>
                <a:spcPts val="600"/>
              </a:spcAft>
            </a:pPr>
            <a:r>
              <a:rPr lang="cs-CZ" sz="1400" dirty="0"/>
              <a:t>S</a:t>
            </a:r>
            <a:r>
              <a:rPr lang="en-GB" sz="1400" dirty="0" err="1"/>
              <a:t>akubitril</a:t>
            </a:r>
            <a:r>
              <a:rPr lang="en-GB" sz="1400" dirty="0"/>
              <a:t>/valsartan (N=4,187)</a:t>
            </a:r>
          </a:p>
          <a:p>
            <a:pPr>
              <a:spcAft>
                <a:spcPts val="600"/>
              </a:spcAft>
            </a:pPr>
            <a:r>
              <a:rPr lang="en-GB" sz="1400" dirty="0"/>
              <a:t>Enalapril (N=4,212)</a:t>
            </a:r>
          </a:p>
        </p:txBody>
      </p:sp>
    </p:spTree>
    <p:extLst>
      <p:ext uri="{BB962C8B-B14F-4D97-AF65-F5344CB8AC3E}">
        <p14:creationId xmlns:p14="http://schemas.microsoft.com/office/powerpoint/2010/main" val="380903074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02865373"/>
              </p:ext>
            </p:extLst>
          </p:nvPr>
        </p:nvGraphicFramePr>
        <p:xfrm>
          <a:off x="482600" y="1268760"/>
          <a:ext cx="8191500" cy="5381625"/>
        </p:xfrm>
        <a:graphic>
          <a:graphicData uri="http://schemas.openxmlformats.org/drawingml/2006/table">
            <a:tbl>
              <a:tblPr/>
              <a:tblGrid>
                <a:gridCol w="41529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17550">
                <a:tc>
                  <a:txBody>
                    <a:bodyPr/>
                    <a:lstStyle/>
                    <a:p>
                      <a:pPr marL="0" marR="0" lvl="0" indent="0" algn="l" defTabSz="457200" rtl="0" eaLnBrk="1" fontAlgn="base" latinLnBrk="0" hangingPunct="1">
                        <a:lnSpc>
                          <a:spcPct val="200000"/>
                        </a:lnSpc>
                        <a:spcBef>
                          <a:spcPct val="0"/>
                        </a:spcBef>
                        <a:spcAft>
                          <a:spcPts val="1000"/>
                        </a:spcAft>
                        <a:buClrTx/>
                        <a:buSzTx/>
                        <a:buFontTx/>
                        <a:buNone/>
                        <a:tabLst/>
                      </a:pPr>
                      <a:endParaRPr kumimoji="0" lang="en-GB" sz="1800" b="1" i="0" u="none" strike="noStrike" cap="none" normalizeH="0" baseline="0" dirty="0">
                        <a:ln>
                          <a:noFill/>
                        </a:ln>
                        <a:solidFill>
                          <a:srgbClr val="FFFFFF"/>
                        </a:solidFill>
                        <a:effectLst/>
                        <a:latin typeface="Times New Roman" pitchFamily="18" charset="0"/>
                        <a:ea typeface="Cambria"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305372"/>
                    </a:solidFill>
                  </a:tcPr>
                </a:tc>
                <a:tc>
                  <a:txBody>
                    <a:bodyPr/>
                    <a:lstStyle/>
                    <a:p>
                      <a:pPr marL="0" marR="0" lvl="0" indent="0" algn="ctr" defTabSz="457200" rtl="0" eaLnBrk="1" fontAlgn="base" latinLnBrk="0" hangingPunct="1">
                        <a:lnSpc>
                          <a:spcPts val="18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Arial" charset="0"/>
                          <a:ea typeface="Cambria" pitchFamily="18" charset="0"/>
                          <a:cs typeface="Times New Roman" pitchFamily="18" charset="0"/>
                        </a:rPr>
                        <a:t>LCZ696</a:t>
                      </a:r>
                      <a:endParaRPr kumimoji="0" lang="en-US" sz="1800" b="1" i="0" u="none" strike="noStrike" cap="none" normalizeH="0" baseline="0">
                        <a:ln>
                          <a:noFill/>
                        </a:ln>
                        <a:solidFill>
                          <a:srgbClr val="FFFFFF"/>
                        </a:solidFill>
                        <a:effectLst/>
                        <a:latin typeface="Times New Roman" pitchFamily="18" charset="0"/>
                        <a:ea typeface="Cambria" pitchFamily="18" charset="0"/>
                        <a:cs typeface="Times New Roman" pitchFamily="18" charset="0"/>
                      </a:endParaRPr>
                    </a:p>
                    <a:p>
                      <a:pPr marL="0" marR="0" lvl="0" indent="0" algn="ctr" defTabSz="457200" rtl="0" eaLnBrk="1" fontAlgn="base" latinLnBrk="0" hangingPunct="1">
                        <a:lnSpc>
                          <a:spcPts val="18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Arial" charset="0"/>
                          <a:ea typeface="Cambria" pitchFamily="18" charset="0"/>
                          <a:cs typeface="Times New Roman" pitchFamily="18" charset="0"/>
                        </a:rPr>
                        <a:t>(n=4187)</a:t>
                      </a:r>
                      <a:endParaRPr kumimoji="0" lang="en-US" sz="1800" b="1" i="0" u="none" strike="noStrike" cap="none" normalizeH="0" baseline="0">
                        <a:ln>
                          <a:noFill/>
                        </a:ln>
                        <a:solidFill>
                          <a:srgbClr val="FFFFFF"/>
                        </a:solidFill>
                        <a:effectLst/>
                        <a:latin typeface="Times New Roman" pitchFamily="18" charset="0"/>
                        <a:ea typeface="Cambria"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305372"/>
                    </a:solidFill>
                  </a:tcPr>
                </a:tc>
                <a:tc>
                  <a:txBody>
                    <a:bodyPr/>
                    <a:lstStyle/>
                    <a:p>
                      <a:pPr marL="0" marR="0" lvl="0" indent="0" algn="ctr" defTabSz="457200" rtl="0" eaLnBrk="1" fontAlgn="base" latinLnBrk="0" hangingPunct="1">
                        <a:lnSpc>
                          <a:spcPts val="18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Arial" charset="0"/>
                          <a:ea typeface="Cambria" pitchFamily="18" charset="0"/>
                          <a:cs typeface="Times New Roman" pitchFamily="18" charset="0"/>
                        </a:rPr>
                        <a:t>Enalapril</a:t>
                      </a:r>
                      <a:endParaRPr kumimoji="0" lang="en-US" sz="1800" b="1" i="0" u="none" strike="noStrike" cap="none" normalizeH="0" baseline="0">
                        <a:ln>
                          <a:noFill/>
                        </a:ln>
                        <a:solidFill>
                          <a:srgbClr val="FFFFFF"/>
                        </a:solidFill>
                        <a:effectLst/>
                        <a:latin typeface="Times New Roman" pitchFamily="18" charset="0"/>
                        <a:ea typeface="Cambria" pitchFamily="18" charset="0"/>
                        <a:cs typeface="Times New Roman" pitchFamily="18" charset="0"/>
                      </a:endParaRPr>
                    </a:p>
                    <a:p>
                      <a:pPr marL="0" marR="0" lvl="0" indent="0" algn="ctr" defTabSz="457200" rtl="0" eaLnBrk="1" fontAlgn="base" latinLnBrk="0" hangingPunct="1">
                        <a:lnSpc>
                          <a:spcPts val="18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Arial" charset="0"/>
                          <a:ea typeface="Cambria" pitchFamily="18" charset="0"/>
                          <a:cs typeface="Times New Roman" pitchFamily="18" charset="0"/>
                        </a:rPr>
                        <a:t>(n=4212)</a:t>
                      </a:r>
                      <a:endParaRPr kumimoji="0" lang="en-US" sz="1800" b="1" i="0" u="none" strike="noStrike" cap="none" normalizeH="0" baseline="0">
                        <a:ln>
                          <a:noFill/>
                        </a:ln>
                        <a:solidFill>
                          <a:srgbClr val="FFFFFF"/>
                        </a:solidFill>
                        <a:effectLst/>
                        <a:latin typeface="Times New Roman" pitchFamily="18" charset="0"/>
                        <a:ea typeface="Cambria"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305372"/>
                    </a:solidFill>
                  </a:tcPr>
                </a:tc>
                <a:tc>
                  <a:txBody>
                    <a:bodyPr/>
                    <a:lstStyle/>
                    <a:p>
                      <a:pPr marL="0" marR="0" lvl="0" indent="0" algn="ctr" defTabSz="457200" rtl="0" eaLnBrk="1" fontAlgn="base" latinLnBrk="0" hangingPunct="1">
                        <a:lnSpc>
                          <a:spcPts val="1800"/>
                        </a:lnSpc>
                        <a:spcBef>
                          <a:spcPct val="0"/>
                        </a:spcBef>
                        <a:spcAft>
                          <a:spcPct val="0"/>
                        </a:spcAft>
                        <a:buClrTx/>
                        <a:buSzTx/>
                        <a:buFontTx/>
                        <a:buNone/>
                        <a:tabLst/>
                      </a:pPr>
                      <a:r>
                        <a:rPr kumimoji="0" lang="cs-CZ" sz="1800" b="1" i="0" u="none" strike="noStrike" cap="none" normalizeH="0" baseline="0" dirty="0">
                          <a:ln>
                            <a:noFill/>
                          </a:ln>
                          <a:solidFill>
                            <a:srgbClr val="FFFFFF"/>
                          </a:solidFill>
                          <a:effectLst/>
                          <a:latin typeface="Arial" charset="0"/>
                          <a:ea typeface="MS PGothic"/>
                          <a:cs typeface="MS PGothic"/>
                        </a:rPr>
                        <a:t>Hodnota</a:t>
                      </a:r>
                      <a:r>
                        <a:rPr kumimoji="0" lang="en-US" sz="1800" b="1" i="0" u="none" strike="noStrike" cap="none" normalizeH="0" baseline="0" dirty="0">
                          <a:ln>
                            <a:noFill/>
                          </a:ln>
                          <a:solidFill>
                            <a:srgbClr val="FFFFFF"/>
                          </a:solidFill>
                          <a:effectLst/>
                          <a:latin typeface="Arial" charset="0"/>
                          <a:ea typeface="MS PGothic"/>
                          <a:cs typeface="MS PGothic"/>
                        </a:rPr>
                        <a:t>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305372"/>
                    </a:solidFill>
                  </a:tcPr>
                </a:tc>
                <a:extLst>
                  <a:ext uri="{0D108BD9-81ED-4DB2-BD59-A6C34878D82A}">
                    <a16:rowId xmlns:a16="http://schemas.microsoft.com/office/drawing/2014/main" val="10000"/>
                  </a:ext>
                </a:extLst>
              </a:tr>
              <a:tr h="358775">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rgbClr val="000000"/>
                          </a:solidFill>
                          <a:effectLst/>
                          <a:latin typeface="Arial" charset="0"/>
                          <a:ea typeface="MS PGothic"/>
                          <a:cs typeface="Times New Roman" pitchFamily="18" charset="0"/>
                        </a:rPr>
                        <a:t>Prospe</a:t>
                      </a:r>
                      <a:r>
                        <a:rPr kumimoji="0" lang="cs-CZ" sz="1800" b="1" i="0" u="none" strike="noStrike" cap="none" normalizeH="0" baseline="0" dirty="0" err="1">
                          <a:ln>
                            <a:noFill/>
                          </a:ln>
                          <a:solidFill>
                            <a:srgbClr val="000000"/>
                          </a:solidFill>
                          <a:effectLst/>
                          <a:latin typeface="Arial" charset="0"/>
                          <a:ea typeface="MS PGothic"/>
                          <a:cs typeface="Times New Roman" pitchFamily="18" charset="0"/>
                        </a:rPr>
                        <a:t>ktivně</a:t>
                      </a:r>
                      <a:r>
                        <a:rPr kumimoji="0" lang="cs-CZ" sz="1800" b="1" i="0" u="none" strike="noStrike" cap="none" normalizeH="0" baseline="0" dirty="0">
                          <a:ln>
                            <a:noFill/>
                          </a:ln>
                          <a:solidFill>
                            <a:srgbClr val="000000"/>
                          </a:solidFill>
                          <a:effectLst/>
                          <a:latin typeface="Arial" charset="0"/>
                          <a:ea typeface="MS PGothic"/>
                          <a:cs typeface="Times New Roman" pitchFamily="18" charset="0"/>
                        </a:rPr>
                        <a:t> identifikované nežádoucí účinky (NÚ)</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358775">
                <a:tc>
                  <a:txBody>
                    <a:body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00"/>
                          </a:solidFill>
                          <a:effectLst/>
                          <a:latin typeface="Arial" charset="0"/>
                          <a:ea typeface="MS PGothic"/>
                          <a:cs typeface="MS PGothic"/>
                        </a:rPr>
                        <a:t>Symptomati</a:t>
                      </a:r>
                      <a:r>
                        <a:rPr kumimoji="0" lang="cs-CZ" sz="1800" b="0" i="0" u="none" strike="noStrike" cap="none" normalizeH="0" baseline="0" dirty="0" err="1">
                          <a:ln>
                            <a:noFill/>
                          </a:ln>
                          <a:solidFill>
                            <a:srgbClr val="000000"/>
                          </a:solidFill>
                          <a:effectLst/>
                          <a:latin typeface="Arial" charset="0"/>
                          <a:ea typeface="MS PGothic"/>
                          <a:cs typeface="MS PGothic"/>
                        </a:rPr>
                        <a:t>cká</a:t>
                      </a:r>
                      <a:r>
                        <a:rPr kumimoji="0" lang="en-US" sz="1800" b="0" i="0" u="none" strike="noStrike" cap="none" normalizeH="0" baseline="0" dirty="0">
                          <a:ln>
                            <a:noFill/>
                          </a:ln>
                          <a:solidFill>
                            <a:srgbClr val="000000"/>
                          </a:solidFill>
                          <a:effectLst/>
                          <a:latin typeface="Arial" charset="0"/>
                          <a:ea typeface="MS PGothic"/>
                          <a:cs typeface="MS PGothic"/>
                        </a:rPr>
                        <a:t> </a:t>
                      </a:r>
                      <a:r>
                        <a:rPr kumimoji="0" lang="en-US" sz="1800" b="0" i="0" u="none" strike="noStrike" cap="none" normalizeH="0" baseline="0" dirty="0" err="1">
                          <a:ln>
                            <a:noFill/>
                          </a:ln>
                          <a:solidFill>
                            <a:srgbClr val="000000"/>
                          </a:solidFill>
                          <a:effectLst/>
                          <a:latin typeface="Arial" charset="0"/>
                          <a:ea typeface="MS PGothic"/>
                          <a:cs typeface="MS PGothic"/>
                        </a:rPr>
                        <a:t>hypoten</a:t>
                      </a:r>
                      <a:r>
                        <a:rPr kumimoji="0" lang="cs-CZ" sz="1800" b="0" i="0" u="none" strike="noStrike" cap="none" normalizeH="0" baseline="0" dirty="0">
                          <a:ln>
                            <a:noFill/>
                          </a:ln>
                          <a:solidFill>
                            <a:srgbClr val="000000"/>
                          </a:solidFill>
                          <a:effectLst/>
                          <a:latin typeface="Arial" charset="0"/>
                          <a:ea typeface="MS PGothic"/>
                          <a:cs typeface="MS PGothic"/>
                        </a:rPr>
                        <a:t>ze</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MS PGothic"/>
                        </a:rPr>
                        <a:t>588</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MS PGothic"/>
                        </a:rPr>
                        <a:t>388 </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MS PGothic"/>
                        </a:rPr>
                        <a:t>&lt; 0</a:t>
                      </a:r>
                      <a:r>
                        <a:rPr kumimoji="0" lang="cs-CZ" sz="1800" b="0" i="0" u="none" strike="noStrike" cap="none" normalizeH="0" baseline="0" dirty="0">
                          <a:ln>
                            <a:noFill/>
                          </a:ln>
                          <a:solidFill>
                            <a:srgbClr val="000000"/>
                          </a:solidFill>
                          <a:effectLst/>
                          <a:latin typeface="Arial" charset="0"/>
                          <a:ea typeface="MS PGothic"/>
                          <a:cs typeface="MS PGothic"/>
                        </a:rPr>
                        <a:t>,</a:t>
                      </a:r>
                      <a:r>
                        <a:rPr kumimoji="0" lang="en-GB" sz="1800" b="0" i="0" u="none" strike="noStrike" cap="none" normalizeH="0" baseline="0" dirty="0">
                          <a:ln>
                            <a:noFill/>
                          </a:ln>
                          <a:solidFill>
                            <a:srgbClr val="000000"/>
                          </a:solidFill>
                          <a:effectLst/>
                          <a:latin typeface="Arial" charset="0"/>
                          <a:ea typeface="MS PGothic"/>
                          <a:cs typeface="MS PGothic"/>
                        </a:rPr>
                        <a:t>001</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58775">
                <a:tc>
                  <a:txBody>
                    <a:body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err="1">
                          <a:ln>
                            <a:noFill/>
                          </a:ln>
                          <a:solidFill>
                            <a:srgbClr val="000000"/>
                          </a:solidFill>
                          <a:effectLst/>
                          <a:latin typeface="Arial" charset="0"/>
                          <a:ea typeface="MS PGothic"/>
                          <a:cs typeface="MS PGothic"/>
                        </a:rPr>
                        <a:t>Kalémie</a:t>
                      </a:r>
                      <a:r>
                        <a:rPr kumimoji="0" lang="cs-CZ" sz="1800" b="0" i="0" u="none" strike="noStrike" cap="none" normalizeH="0" baseline="0" dirty="0">
                          <a:ln>
                            <a:noFill/>
                          </a:ln>
                          <a:solidFill>
                            <a:srgbClr val="000000"/>
                          </a:solidFill>
                          <a:effectLst/>
                          <a:latin typeface="Arial" charset="0"/>
                          <a:ea typeface="MS PGothic"/>
                          <a:cs typeface="MS PGothic"/>
                        </a:rPr>
                        <a:t> </a:t>
                      </a:r>
                      <a:r>
                        <a:rPr kumimoji="0" lang="en-US" sz="1800" b="0" i="0" u="none" strike="noStrike" cap="none" normalizeH="0" baseline="0" dirty="0">
                          <a:ln>
                            <a:noFill/>
                          </a:ln>
                          <a:solidFill>
                            <a:srgbClr val="000000"/>
                          </a:solidFill>
                          <a:effectLst/>
                          <a:latin typeface="Arial" charset="0"/>
                          <a:ea typeface="MS PGothic"/>
                          <a:cs typeface="MS PGothic"/>
                        </a:rPr>
                        <a:t>&gt; 6</a:t>
                      </a:r>
                      <a:r>
                        <a:rPr kumimoji="0" lang="cs-CZ" sz="1800" b="0" i="0" u="none" strike="noStrike" cap="none" normalizeH="0" baseline="0" dirty="0">
                          <a:ln>
                            <a:noFill/>
                          </a:ln>
                          <a:solidFill>
                            <a:srgbClr val="000000"/>
                          </a:solidFill>
                          <a:effectLst/>
                          <a:latin typeface="Arial" charset="0"/>
                          <a:ea typeface="MS PGothic"/>
                          <a:cs typeface="MS PGothic"/>
                        </a:rPr>
                        <a:t>,</a:t>
                      </a:r>
                      <a:r>
                        <a:rPr kumimoji="0" lang="en-US" sz="1800" b="0" i="0" u="none" strike="noStrike" cap="none" normalizeH="0" baseline="0" dirty="0">
                          <a:ln>
                            <a:noFill/>
                          </a:ln>
                          <a:solidFill>
                            <a:srgbClr val="000000"/>
                          </a:solidFill>
                          <a:effectLst/>
                          <a:latin typeface="Arial" charset="0"/>
                          <a:ea typeface="MS PGothic"/>
                          <a:cs typeface="MS PGothic"/>
                        </a:rPr>
                        <a:t>0 </a:t>
                      </a:r>
                      <a:r>
                        <a:rPr kumimoji="0" lang="en-US" sz="1800" b="0" i="0" u="none" strike="noStrike" cap="none" normalizeH="0" baseline="0" dirty="0" err="1">
                          <a:ln>
                            <a:noFill/>
                          </a:ln>
                          <a:solidFill>
                            <a:srgbClr val="000000"/>
                          </a:solidFill>
                          <a:effectLst/>
                          <a:latin typeface="Arial" charset="0"/>
                          <a:ea typeface="MS PGothic"/>
                          <a:cs typeface="MS PGothic"/>
                        </a:rPr>
                        <a:t>mmol</a:t>
                      </a:r>
                      <a:r>
                        <a:rPr kumimoji="0" lang="en-US" sz="1800" b="0" i="0" u="none" strike="noStrike" cap="none" normalizeH="0" baseline="0" dirty="0">
                          <a:ln>
                            <a:noFill/>
                          </a:ln>
                          <a:solidFill>
                            <a:srgbClr val="000000"/>
                          </a:solidFill>
                          <a:effectLst/>
                          <a:latin typeface="Arial" charset="0"/>
                          <a:ea typeface="MS PGothic"/>
                          <a:cs typeface="MS PGothic"/>
                        </a:rPr>
                        <a:t>/l</a:t>
                      </a: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181</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236</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MS PGothic"/>
                        </a:rPr>
                        <a:t>0</a:t>
                      </a:r>
                      <a:r>
                        <a:rPr kumimoji="0" lang="cs-CZ" sz="1800" b="0" i="0" u="none" strike="noStrike" cap="none" normalizeH="0" baseline="0" dirty="0">
                          <a:ln>
                            <a:noFill/>
                          </a:ln>
                          <a:solidFill>
                            <a:srgbClr val="000000"/>
                          </a:solidFill>
                          <a:effectLst/>
                          <a:latin typeface="Arial" charset="0"/>
                          <a:ea typeface="MS PGothic"/>
                          <a:cs typeface="MS PGothic"/>
                        </a:rPr>
                        <a:t>,</a:t>
                      </a:r>
                      <a:r>
                        <a:rPr kumimoji="0" lang="en-GB" sz="1800" b="0" i="0" u="none" strike="noStrike" cap="none" normalizeH="0" baseline="0" dirty="0">
                          <a:ln>
                            <a:noFill/>
                          </a:ln>
                          <a:solidFill>
                            <a:srgbClr val="000000"/>
                          </a:solidFill>
                          <a:effectLst/>
                          <a:latin typeface="Arial" charset="0"/>
                          <a:ea typeface="MS PGothic"/>
                          <a:cs typeface="MS PGothic"/>
                        </a:rPr>
                        <a:t>007</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58775">
                <a:tc>
                  <a:txBody>
                    <a:body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Arial" charset="0"/>
                          <a:ea typeface="MS PGothic"/>
                          <a:cs typeface="Times New Roman" pitchFamily="18" charset="0"/>
                        </a:rPr>
                        <a:t>Kreatinin</a:t>
                      </a:r>
                      <a:r>
                        <a:rPr kumimoji="0" lang="en-US" sz="1800" b="0" i="0" u="none" strike="noStrike" cap="none" normalizeH="0" baseline="0" dirty="0">
                          <a:ln>
                            <a:noFill/>
                          </a:ln>
                          <a:solidFill>
                            <a:srgbClr val="000000"/>
                          </a:solidFill>
                          <a:effectLst/>
                          <a:latin typeface="Arial" charset="0"/>
                          <a:ea typeface="MS PGothic"/>
                          <a:cs typeface="Times New Roman" pitchFamily="18" charset="0"/>
                        </a:rPr>
                        <a:t> ≥ 2</a:t>
                      </a:r>
                      <a:r>
                        <a:rPr kumimoji="0" lang="cs-CZ" sz="1800" b="0" i="0" u="none" strike="noStrike" cap="none" normalizeH="0" baseline="0" dirty="0">
                          <a:ln>
                            <a:noFill/>
                          </a:ln>
                          <a:solidFill>
                            <a:srgbClr val="000000"/>
                          </a:solidFill>
                          <a:effectLst/>
                          <a:latin typeface="Arial" charset="0"/>
                          <a:ea typeface="MS PGothic"/>
                          <a:cs typeface="Times New Roman" pitchFamily="18" charset="0"/>
                        </a:rPr>
                        <a:t>,</a:t>
                      </a:r>
                      <a:r>
                        <a:rPr kumimoji="0" lang="en-US" sz="1800" b="0" i="0" u="none" strike="noStrike" cap="none" normalizeH="0" baseline="0" dirty="0">
                          <a:ln>
                            <a:noFill/>
                          </a:ln>
                          <a:solidFill>
                            <a:srgbClr val="000000"/>
                          </a:solidFill>
                          <a:effectLst/>
                          <a:latin typeface="Arial" charset="0"/>
                          <a:ea typeface="MS PGothic"/>
                          <a:cs typeface="Times New Roman" pitchFamily="18" charset="0"/>
                        </a:rPr>
                        <a:t>5 mg</a:t>
                      </a:r>
                      <a:r>
                        <a:rPr kumimoji="0" lang="cs-CZ" sz="1800" b="0" i="0" u="none" strike="noStrike" cap="none" normalizeH="0" baseline="0" dirty="0">
                          <a:ln>
                            <a:noFill/>
                          </a:ln>
                          <a:solidFill>
                            <a:srgbClr val="000000"/>
                          </a:solidFill>
                          <a:effectLst/>
                          <a:latin typeface="Arial" charset="0"/>
                          <a:ea typeface="MS PGothic"/>
                          <a:cs typeface="Times New Roman" pitchFamily="18" charset="0"/>
                        </a:rPr>
                        <a:t>% (220 µmol/l)</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139</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MS PGothic"/>
                        </a:rPr>
                        <a:t>188</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MS PGothic"/>
                        </a:rPr>
                        <a:t>0</a:t>
                      </a:r>
                      <a:r>
                        <a:rPr kumimoji="0" lang="cs-CZ" sz="1800" b="0" i="0" u="none" strike="noStrike" cap="none" normalizeH="0" baseline="0" dirty="0">
                          <a:ln>
                            <a:noFill/>
                          </a:ln>
                          <a:solidFill>
                            <a:srgbClr val="000000"/>
                          </a:solidFill>
                          <a:effectLst/>
                          <a:latin typeface="Arial" charset="0"/>
                          <a:ea typeface="MS PGothic"/>
                          <a:cs typeface="MS PGothic"/>
                        </a:rPr>
                        <a:t>,</a:t>
                      </a:r>
                      <a:r>
                        <a:rPr kumimoji="0" lang="en-GB" sz="1800" b="0" i="0" u="none" strike="noStrike" cap="none" normalizeH="0" baseline="0" dirty="0">
                          <a:ln>
                            <a:noFill/>
                          </a:ln>
                          <a:solidFill>
                            <a:srgbClr val="000000"/>
                          </a:solidFill>
                          <a:effectLst/>
                          <a:latin typeface="Arial" charset="0"/>
                          <a:ea typeface="MS PGothic"/>
                          <a:cs typeface="MS PGothic"/>
                        </a:rPr>
                        <a:t>007</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58775">
                <a:tc>
                  <a:txBody>
                    <a:body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Arial" charset="0"/>
                          <a:ea typeface="MS PGothic"/>
                          <a:cs typeface="MS PGothic"/>
                        </a:rPr>
                        <a:t>Kašel</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474</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MS PGothic"/>
                        </a:rPr>
                        <a:t>601</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MS PGothic"/>
                        </a:rPr>
                        <a:t>&lt; 0</a:t>
                      </a:r>
                      <a:r>
                        <a:rPr kumimoji="0" lang="cs-CZ" sz="1800" b="0" i="0" u="none" strike="noStrike" cap="none" normalizeH="0" baseline="0" dirty="0">
                          <a:ln>
                            <a:noFill/>
                          </a:ln>
                          <a:solidFill>
                            <a:srgbClr val="000000"/>
                          </a:solidFill>
                          <a:effectLst/>
                          <a:latin typeface="Arial" charset="0"/>
                          <a:ea typeface="MS PGothic"/>
                          <a:cs typeface="MS PGothic"/>
                        </a:rPr>
                        <a:t>,</a:t>
                      </a:r>
                      <a:r>
                        <a:rPr kumimoji="0" lang="en-GB" sz="1800" b="0" i="0" u="none" strike="noStrike" cap="none" normalizeH="0" baseline="0" dirty="0">
                          <a:ln>
                            <a:noFill/>
                          </a:ln>
                          <a:solidFill>
                            <a:srgbClr val="000000"/>
                          </a:solidFill>
                          <a:effectLst/>
                          <a:latin typeface="Arial" charset="0"/>
                          <a:ea typeface="MS PGothic"/>
                          <a:cs typeface="MS PGothic"/>
                        </a:rPr>
                        <a:t>001</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587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Arial" charset="0"/>
                          <a:ea typeface="MS PGothic"/>
                          <a:cs typeface="Times New Roman" pitchFamily="18" charset="0"/>
                        </a:rPr>
                        <a:t>Přerušení léčby pro NÚ</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Arial" charset="0"/>
                          <a:ea typeface="MS PGothic"/>
                          <a:cs typeface="Times New Roman" pitchFamily="18" charset="0"/>
                        </a:rPr>
                        <a:t>449</a:t>
                      </a:r>
                      <a:endParaRPr kumimoji="0" lang="en-US" sz="1800" b="1"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000000"/>
                          </a:solidFill>
                          <a:effectLst/>
                          <a:latin typeface="Arial" charset="0"/>
                          <a:ea typeface="MS PGothic"/>
                          <a:cs typeface="Times New Roman" pitchFamily="18" charset="0"/>
                        </a:rPr>
                        <a:t>516 </a:t>
                      </a:r>
                      <a:endParaRPr kumimoji="0" lang="en-US" sz="1800" b="1"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000000"/>
                          </a:solidFill>
                          <a:effectLst/>
                          <a:latin typeface="Arial" charset="0"/>
                          <a:ea typeface="MS PGothic"/>
                          <a:cs typeface="Times New Roman" pitchFamily="18" charset="0"/>
                        </a:rPr>
                        <a:t>0</a:t>
                      </a:r>
                      <a:r>
                        <a:rPr kumimoji="0" lang="cs-CZ" sz="1800" b="1" i="0" u="none" strike="noStrike" cap="none" normalizeH="0" baseline="0" dirty="0">
                          <a:ln>
                            <a:noFill/>
                          </a:ln>
                          <a:solidFill>
                            <a:srgbClr val="000000"/>
                          </a:solidFill>
                          <a:effectLst/>
                          <a:latin typeface="Arial" charset="0"/>
                          <a:ea typeface="MS PGothic"/>
                          <a:cs typeface="Times New Roman" pitchFamily="18" charset="0"/>
                        </a:rPr>
                        <a:t>,</a:t>
                      </a:r>
                      <a:r>
                        <a:rPr kumimoji="0" lang="en-GB" sz="1800" b="1" i="0" u="none" strike="noStrike" cap="none" normalizeH="0" baseline="0" dirty="0">
                          <a:ln>
                            <a:noFill/>
                          </a:ln>
                          <a:solidFill>
                            <a:srgbClr val="000000"/>
                          </a:solidFill>
                          <a:effectLst/>
                          <a:latin typeface="Arial" charset="0"/>
                          <a:ea typeface="MS PGothic"/>
                          <a:cs typeface="Times New Roman" pitchFamily="18" charset="0"/>
                        </a:rPr>
                        <a:t>02</a:t>
                      </a:r>
                      <a:endParaRPr kumimoji="0" lang="en-US" sz="1800" b="1"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58775">
                <a:tc>
                  <a:txBody>
                    <a:body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Arial" charset="0"/>
                          <a:ea typeface="MS PGothic"/>
                          <a:cs typeface="MS PGothic"/>
                        </a:rPr>
                        <a:t>Přerušení pro hypotenzi</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36</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29 </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NS</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58775">
                <a:tc>
                  <a:txBody>
                    <a:body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Arial" charset="0"/>
                          <a:ea typeface="MS PGothic"/>
                          <a:cs typeface="Times New Roman" pitchFamily="18" charset="0"/>
                        </a:rPr>
                        <a:t>Přerušení pro </a:t>
                      </a:r>
                      <a:r>
                        <a:rPr kumimoji="0" lang="cs-CZ" sz="1800" b="0" i="0" u="none" strike="noStrike" cap="none" normalizeH="0" baseline="0" dirty="0" err="1">
                          <a:ln>
                            <a:noFill/>
                          </a:ln>
                          <a:solidFill>
                            <a:srgbClr val="000000"/>
                          </a:solidFill>
                          <a:effectLst/>
                          <a:latin typeface="Arial" charset="0"/>
                          <a:ea typeface="MS PGothic"/>
                          <a:cs typeface="Times New Roman" pitchFamily="18" charset="0"/>
                        </a:rPr>
                        <a:t>hypokalémii</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Times New Roman" pitchFamily="18" charset="0"/>
                        </a:rPr>
                        <a:t>11</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Times New Roman" pitchFamily="18" charset="0"/>
                        </a:rPr>
                        <a:t>15</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Times New Roman" pitchFamily="18" charset="0"/>
                        </a:rPr>
                        <a:t>NS</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58775">
                <a:tc>
                  <a:txBody>
                    <a:body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Arial" charset="0"/>
                          <a:ea typeface="MS PGothic"/>
                          <a:cs typeface="Times New Roman" pitchFamily="18" charset="0"/>
                        </a:rPr>
                        <a:t>Přerušení pro renální dysfunkci</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Times New Roman" pitchFamily="18" charset="0"/>
                        </a:rPr>
                        <a:t>29</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Times New Roman" pitchFamily="18" charset="0"/>
                        </a:rPr>
                        <a:t>59</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Times New Roman" pitchFamily="18" charset="0"/>
                        </a:rPr>
                        <a:t>0</a:t>
                      </a:r>
                      <a:r>
                        <a:rPr kumimoji="0" lang="cs-CZ" sz="1800" b="0" i="0" u="none" strike="noStrike" cap="none" normalizeH="0" baseline="0" dirty="0">
                          <a:ln>
                            <a:noFill/>
                          </a:ln>
                          <a:solidFill>
                            <a:srgbClr val="000000"/>
                          </a:solidFill>
                          <a:effectLst/>
                          <a:latin typeface="Arial" charset="0"/>
                          <a:ea typeface="MS PGothic"/>
                          <a:cs typeface="Times New Roman" pitchFamily="18" charset="0"/>
                        </a:rPr>
                        <a:t>,</a:t>
                      </a:r>
                      <a:r>
                        <a:rPr kumimoji="0" lang="en-GB" sz="1800" b="0" i="0" u="none" strike="noStrike" cap="none" normalizeH="0" baseline="0" dirty="0">
                          <a:ln>
                            <a:noFill/>
                          </a:ln>
                          <a:solidFill>
                            <a:srgbClr val="000000"/>
                          </a:solidFill>
                          <a:effectLst/>
                          <a:latin typeface="Arial" charset="0"/>
                          <a:ea typeface="MS PGothic"/>
                          <a:cs typeface="Times New Roman" pitchFamily="18" charset="0"/>
                        </a:rPr>
                        <a:t>001</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58775">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a:ln>
                            <a:noFill/>
                          </a:ln>
                          <a:solidFill>
                            <a:srgbClr val="000000"/>
                          </a:solidFill>
                          <a:effectLst/>
                          <a:latin typeface="Arial" charset="0"/>
                          <a:ea typeface="MS PGothic"/>
                          <a:cs typeface="MS PGothic"/>
                        </a:rPr>
                        <a:t>Angioed</a:t>
                      </a:r>
                      <a:r>
                        <a:rPr kumimoji="0" lang="cs-CZ" sz="1800" b="1" i="0" u="none" strike="noStrike" cap="none" normalizeH="0" baseline="0" dirty="0">
                          <a:ln>
                            <a:noFill/>
                          </a:ln>
                          <a:solidFill>
                            <a:srgbClr val="000000"/>
                          </a:solidFill>
                          <a:effectLst/>
                          <a:latin typeface="Arial" charset="0"/>
                          <a:ea typeface="MS PGothic"/>
                          <a:cs typeface="MS PGothic"/>
                        </a:rPr>
                        <a:t>é</a:t>
                      </a:r>
                      <a:r>
                        <a:rPr kumimoji="0" lang="en-GB" sz="1800" b="1" i="0" u="none" strike="noStrike" cap="none" normalizeH="0" baseline="0" dirty="0">
                          <a:ln>
                            <a:noFill/>
                          </a:ln>
                          <a:solidFill>
                            <a:srgbClr val="000000"/>
                          </a:solidFill>
                          <a:effectLst/>
                          <a:latin typeface="Arial" charset="0"/>
                          <a:ea typeface="MS PGothic"/>
                          <a:cs typeface="MS PGothic"/>
                        </a:rPr>
                        <a:t>m </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0"/>
                  </a:ext>
                </a:extLst>
              </a:tr>
              <a:tr h="358775">
                <a:tc>
                  <a:txBody>
                    <a:body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Arial" charset="0"/>
                          <a:ea typeface="MS PGothic"/>
                          <a:cs typeface="MS PGothic"/>
                        </a:rPr>
                        <a:t>Farmakoterapie</a:t>
                      </a:r>
                      <a:r>
                        <a:rPr kumimoji="0" lang="en-US" sz="1800" b="0" i="0" u="none" strike="noStrike" cap="none" normalizeH="0" baseline="0" dirty="0">
                          <a:ln>
                            <a:noFill/>
                          </a:ln>
                          <a:solidFill>
                            <a:srgbClr val="000000"/>
                          </a:solidFill>
                          <a:effectLst/>
                          <a:latin typeface="Arial" charset="0"/>
                          <a:ea typeface="MS PGothic"/>
                          <a:cs typeface="MS PGothic"/>
                        </a:rPr>
                        <a:t>, </a:t>
                      </a:r>
                      <a:r>
                        <a:rPr kumimoji="0" lang="cs-CZ" sz="1800" b="0" i="0" u="none" strike="noStrike" cap="none" normalizeH="0" baseline="0" dirty="0">
                          <a:ln>
                            <a:noFill/>
                          </a:ln>
                          <a:solidFill>
                            <a:srgbClr val="000000"/>
                          </a:solidFill>
                          <a:effectLst/>
                          <a:latin typeface="Arial" charset="0"/>
                          <a:ea typeface="MS PGothic"/>
                          <a:cs typeface="MS PGothic"/>
                        </a:rPr>
                        <a:t>bez hospitalizace</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16</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9</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NS</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358775">
                <a:tc>
                  <a:txBody>
                    <a:body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Arial" charset="0"/>
                          <a:ea typeface="MS PGothic"/>
                          <a:cs typeface="MS PGothic"/>
                        </a:rPr>
                        <a:t>Hospitalizace,</a:t>
                      </a:r>
                      <a:r>
                        <a:rPr kumimoji="0" lang="en-US" sz="1800" b="0" i="0" u="none" strike="noStrike" cap="none" normalizeH="0" baseline="0" dirty="0">
                          <a:ln>
                            <a:noFill/>
                          </a:ln>
                          <a:solidFill>
                            <a:srgbClr val="000000"/>
                          </a:solidFill>
                          <a:effectLst/>
                          <a:latin typeface="Arial" charset="0"/>
                          <a:ea typeface="MS PGothic"/>
                          <a:cs typeface="MS PGothic"/>
                        </a:rPr>
                        <a:t> </a:t>
                      </a:r>
                      <a:r>
                        <a:rPr kumimoji="0" lang="cs-CZ" sz="1800" b="0" i="0" u="none" strike="noStrike" cap="none" normalizeH="0" baseline="0" dirty="0">
                          <a:ln>
                            <a:noFill/>
                          </a:ln>
                          <a:solidFill>
                            <a:srgbClr val="000000"/>
                          </a:solidFill>
                          <a:effectLst/>
                          <a:latin typeface="Arial" charset="0"/>
                          <a:ea typeface="MS PGothic"/>
                          <a:cs typeface="MS PGothic"/>
                        </a:rPr>
                        <a:t>bez obstrukce HCD</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3</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1</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NS</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358775">
                <a:tc>
                  <a:txBody>
                    <a:body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Arial" charset="0"/>
                          <a:ea typeface="MS PGothic"/>
                          <a:cs typeface="MS PGothic"/>
                        </a:rPr>
                        <a:t>Obstrukce HCD</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0</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ea typeface="MS PGothic"/>
                          <a:cs typeface="MS PGothic"/>
                        </a:rPr>
                        <a:t>0</a:t>
                      </a:r>
                      <a:endParaRPr kumimoji="0" lang="en-US" sz="1800" b="0" i="0" u="none" strike="noStrike" cap="none" normalizeH="0" baseline="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ea typeface="MS PGothic"/>
                          <a:cs typeface="MS PGothic"/>
                        </a:rPr>
                        <a:t>----</a:t>
                      </a:r>
                      <a:endParaRPr kumimoji="0" lang="en-US" sz="1800" b="0" i="0" u="none" strike="noStrike" cap="none" normalizeH="0" baseline="0" dirty="0">
                        <a:ln>
                          <a:noFill/>
                        </a:ln>
                        <a:solidFill>
                          <a:srgbClr val="000000"/>
                        </a:solidFill>
                        <a:effectLst/>
                        <a:latin typeface="Arial" charset="0"/>
                        <a:ea typeface="MS PGothic"/>
                        <a:cs typeface="MS PGothic"/>
                      </a:endParaRPr>
                    </a:p>
                  </a:txBody>
                  <a:tcPr marL="68580" marR="68580" marT="0" marB="0" anchor="ctr" horzOverflow="overflow">
                    <a:lnL w="28575" cap="flat" cmpd="sng" algn="ctr">
                      <a:solidFill>
                        <a:srgbClr val="8EB4E3"/>
                      </a:solidFill>
                      <a:prstDash val="solid"/>
                      <a:round/>
                      <a:headEnd type="none" w="med" len="med"/>
                      <a:tailEnd type="none" w="med" len="med"/>
                    </a:lnL>
                    <a:lnR w="28575" cap="flat" cmpd="sng" algn="ctr">
                      <a:solidFill>
                        <a:srgbClr val="8EB4E3"/>
                      </a:solidFill>
                      <a:prstDash val="solid"/>
                      <a:round/>
                      <a:headEnd type="none" w="med" len="med"/>
                      <a:tailEnd type="none" w="med" len="med"/>
                    </a:lnR>
                    <a:lnT w="28575" cap="flat" cmpd="sng" algn="ctr">
                      <a:solidFill>
                        <a:srgbClr val="8EB4E3"/>
                      </a:solidFill>
                      <a:prstDash val="solid"/>
                      <a:round/>
                      <a:headEnd type="none" w="med" len="med"/>
                      <a:tailEnd type="none" w="med" len="med"/>
                    </a:lnT>
                    <a:lnB w="28575" cap="flat" cmpd="sng" algn="ctr">
                      <a:solidFill>
                        <a:srgbClr val="8EB4E3"/>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bl>
          </a:graphicData>
        </a:graphic>
      </p:graphicFrame>
      <p:cxnSp>
        <p:nvCxnSpPr>
          <p:cNvPr id="6" name="Straight Connector 5"/>
          <p:cNvCxnSpPr>
            <a:cxnSpLocks noChangeShapeType="1"/>
          </p:cNvCxnSpPr>
          <p:nvPr/>
        </p:nvCxnSpPr>
        <p:spPr bwMode="auto">
          <a:xfrm>
            <a:off x="474661" y="3789040"/>
            <a:ext cx="8191500" cy="1588"/>
          </a:xfrm>
          <a:prstGeom prst="line">
            <a:avLst/>
          </a:prstGeom>
          <a:noFill/>
          <a:ln w="38100">
            <a:solidFill>
              <a:schemeClr val="accent1"/>
            </a:solidFill>
            <a:round/>
            <a:headEnd/>
            <a:tailEnd/>
          </a:ln>
          <a:effectLst>
            <a:outerShdw dist="20000" dir="5400000" rotWithShape="0">
              <a:srgbClr val="808080">
                <a:alpha val="37999"/>
              </a:srgbClr>
            </a:outerShdw>
          </a:effectLst>
        </p:spPr>
      </p:cxnSp>
      <p:cxnSp>
        <p:nvCxnSpPr>
          <p:cNvPr id="7" name="Straight Connector 6"/>
          <p:cNvCxnSpPr>
            <a:cxnSpLocks noChangeShapeType="1"/>
          </p:cNvCxnSpPr>
          <p:nvPr/>
        </p:nvCxnSpPr>
        <p:spPr bwMode="auto">
          <a:xfrm>
            <a:off x="495300" y="5229200"/>
            <a:ext cx="8191500" cy="1588"/>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0" name="Rectangle 9"/>
          <p:cNvSpPr>
            <a:spLocks noChangeArrowheads="1"/>
          </p:cNvSpPr>
          <p:nvPr/>
        </p:nvSpPr>
        <p:spPr bwMode="auto">
          <a:xfrm>
            <a:off x="488950" y="5203923"/>
            <a:ext cx="8204200" cy="1420812"/>
          </a:xfrm>
          <a:prstGeom prst="rect">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8" name="Rectangle 7"/>
          <p:cNvSpPr>
            <a:spLocks noChangeArrowheads="1"/>
          </p:cNvSpPr>
          <p:nvPr/>
        </p:nvSpPr>
        <p:spPr bwMode="auto">
          <a:xfrm>
            <a:off x="-1" y="0"/>
            <a:ext cx="9140825" cy="1124744"/>
          </a:xfrm>
          <a:prstGeom prst="rect">
            <a:avLst/>
          </a:prstGeom>
          <a:solidFill>
            <a:srgbClr val="25406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43093" name="TextBox 8"/>
          <p:cNvSpPr txBox="1">
            <a:spLocks noChangeArrowheads="1"/>
          </p:cNvSpPr>
          <p:nvPr/>
        </p:nvSpPr>
        <p:spPr bwMode="auto">
          <a:xfrm>
            <a:off x="1" y="160377"/>
            <a:ext cx="9144000" cy="964367"/>
          </a:xfrm>
          <a:prstGeom prst="rect">
            <a:avLst/>
          </a:prstGeom>
          <a:noFill/>
          <a:ln w="9525">
            <a:noFill/>
            <a:miter lim="800000"/>
            <a:headEnd/>
            <a:tailEnd/>
          </a:ln>
        </p:spPr>
        <p:txBody>
          <a:bodyPr wrap="square">
            <a:spAutoFit/>
          </a:bodyPr>
          <a:lstStyle/>
          <a:p>
            <a:pPr algn="ctr">
              <a:lnSpc>
                <a:spcPts val="3400"/>
              </a:lnSpc>
            </a:pPr>
            <a:r>
              <a:rPr lang="cs-CZ" sz="3600" b="1" dirty="0">
                <a:solidFill>
                  <a:srgbClr val="FFFF00"/>
                </a:solidFill>
                <a:latin typeface="Arial" pitchFamily="34" charset="0"/>
                <a:cs typeface="Arial" pitchFamily="34" charset="0"/>
              </a:rPr>
              <a:t>Studie </a:t>
            </a:r>
            <a:r>
              <a:rPr lang="en-US" sz="3600" b="1" dirty="0">
                <a:solidFill>
                  <a:srgbClr val="FFFF00"/>
                </a:solidFill>
                <a:latin typeface="Arial" pitchFamily="34" charset="0"/>
                <a:cs typeface="Arial" pitchFamily="34" charset="0"/>
              </a:rPr>
              <a:t>PARADIGM-HF</a:t>
            </a:r>
          </a:p>
          <a:p>
            <a:pPr algn="ctr">
              <a:lnSpc>
                <a:spcPts val="3400"/>
              </a:lnSpc>
            </a:pPr>
            <a:r>
              <a:rPr lang="cs-CZ" sz="2400" b="1" dirty="0">
                <a:solidFill>
                  <a:srgbClr val="FFFF00"/>
                </a:solidFill>
                <a:latin typeface="Arial" pitchFamily="34" charset="0"/>
                <a:cs typeface="Arial" pitchFamily="34" charset="0"/>
              </a:rPr>
              <a:t>Nežádoucí účinky</a:t>
            </a:r>
            <a:endParaRPr lang="en-US" sz="2400" dirty="0">
              <a:solidFill>
                <a:srgbClr val="FFFFFF"/>
              </a:solidFill>
              <a:latin typeface="Times" pitchFamily="18" charset="0"/>
            </a:endParaRPr>
          </a:p>
        </p:txBody>
      </p:sp>
      <p:sp>
        <p:nvSpPr>
          <p:cNvPr id="2" name="Šipka dolů 1"/>
          <p:cNvSpPr/>
          <p:nvPr/>
        </p:nvSpPr>
        <p:spPr>
          <a:xfrm>
            <a:off x="5796136" y="2722451"/>
            <a:ext cx="121158" cy="2745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lů 8"/>
          <p:cNvSpPr/>
          <p:nvPr/>
        </p:nvSpPr>
        <p:spPr>
          <a:xfrm>
            <a:off x="5796136" y="3075353"/>
            <a:ext cx="121158" cy="2745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lů 10"/>
          <p:cNvSpPr/>
          <p:nvPr/>
        </p:nvSpPr>
        <p:spPr>
          <a:xfrm>
            <a:off x="5796136" y="3429000"/>
            <a:ext cx="121158" cy="2745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lů 12"/>
          <p:cNvSpPr/>
          <p:nvPr/>
        </p:nvSpPr>
        <p:spPr>
          <a:xfrm>
            <a:off x="5796136" y="3815705"/>
            <a:ext cx="121158" cy="2745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lů 14"/>
          <p:cNvSpPr/>
          <p:nvPr/>
        </p:nvSpPr>
        <p:spPr>
          <a:xfrm rot="10800000">
            <a:off x="5809282" y="2362621"/>
            <a:ext cx="108012" cy="3204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cs-CZ" sz="3600" b="1" dirty="0"/>
              <a:t>Bradykinin a jeho biodegradace</a:t>
            </a:r>
            <a:endParaRPr lang="en-US" sz="3600" b="1" baseline="30000" dirty="0"/>
          </a:p>
        </p:txBody>
      </p:sp>
      <p:sp>
        <p:nvSpPr>
          <p:cNvPr id="10" name="Text Placeholder 9"/>
          <p:cNvSpPr>
            <a:spLocks noGrp="1"/>
          </p:cNvSpPr>
          <p:nvPr>
            <p:ph type="body" sz="quarter" idx="12"/>
          </p:nvPr>
        </p:nvSpPr>
        <p:spPr>
          <a:xfrm>
            <a:off x="342900" y="6237312"/>
            <a:ext cx="8347007" cy="393700"/>
          </a:xfrm>
        </p:spPr>
        <p:txBody>
          <a:bodyPr>
            <a:noAutofit/>
          </a:bodyPr>
          <a:lstStyle/>
          <a:p>
            <a:pPr algn="l"/>
            <a:r>
              <a:rPr lang="en-GB" sz="1400" b="1" i="1" dirty="0">
                <a:solidFill>
                  <a:srgbClr val="002060"/>
                </a:solidFill>
              </a:rPr>
              <a:t>McMurray et al. </a:t>
            </a:r>
            <a:r>
              <a:rPr lang="en-GB" sz="1400" b="1" i="1" dirty="0" err="1">
                <a:solidFill>
                  <a:srgbClr val="002060"/>
                </a:solidFill>
              </a:rPr>
              <a:t>Eur</a:t>
            </a:r>
            <a:r>
              <a:rPr lang="en-GB" sz="1400" b="1" i="1" dirty="0">
                <a:solidFill>
                  <a:srgbClr val="002060"/>
                </a:solidFill>
              </a:rPr>
              <a:t> J Heart Fail 2014;16:817–25; </a:t>
            </a:r>
            <a:r>
              <a:rPr lang="da-DK" sz="1400" b="1" i="1" dirty="0">
                <a:solidFill>
                  <a:srgbClr val="002060"/>
                </a:solidFill>
              </a:rPr>
              <a:t>McMurray et al. N Engl J Med 2014;371:993–1004</a:t>
            </a:r>
          </a:p>
        </p:txBody>
      </p:sp>
      <p:sp>
        <p:nvSpPr>
          <p:cNvPr id="109" name="Rectangle 21"/>
          <p:cNvSpPr>
            <a:spLocks noChangeArrowheads="1"/>
          </p:cNvSpPr>
          <p:nvPr/>
        </p:nvSpPr>
        <p:spPr bwMode="auto">
          <a:xfrm>
            <a:off x="2332189" y="4058283"/>
            <a:ext cx="682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cs-CZ" altLang="en-US" sz="1200" b="1" dirty="0">
                <a:solidFill>
                  <a:srgbClr val="000000"/>
                </a:solidFill>
                <a:latin typeface="+mn-lt"/>
              </a:rPr>
              <a:t>aktivní</a:t>
            </a:r>
            <a:br>
              <a:rPr lang="en-US" altLang="en-US" sz="1200" b="1" dirty="0">
                <a:solidFill>
                  <a:srgbClr val="000000"/>
                </a:solidFill>
                <a:latin typeface="+mn-lt"/>
              </a:rPr>
            </a:br>
            <a:r>
              <a:rPr lang="en-US" altLang="en-US" sz="1200" b="1" dirty="0">
                <a:solidFill>
                  <a:srgbClr val="000000"/>
                </a:solidFill>
                <a:latin typeface="+mn-lt"/>
              </a:rPr>
              <a:t>bradykinin</a:t>
            </a:r>
            <a:endParaRPr kumimoji="0" lang="en-US" altLang="en-US" sz="1200" b="1" i="0" u="none" strike="noStrike" cap="none" normalizeH="0" baseline="0" dirty="0">
              <a:ln>
                <a:noFill/>
              </a:ln>
              <a:solidFill>
                <a:srgbClr val="000000"/>
              </a:solidFill>
              <a:effectLst/>
              <a:latin typeface="+mn-lt"/>
            </a:endParaRPr>
          </a:p>
        </p:txBody>
      </p:sp>
      <p:sp>
        <p:nvSpPr>
          <p:cNvPr id="119" name="Rectangle 21"/>
          <p:cNvSpPr>
            <a:spLocks noChangeArrowheads="1"/>
          </p:cNvSpPr>
          <p:nvPr/>
        </p:nvSpPr>
        <p:spPr bwMode="auto">
          <a:xfrm>
            <a:off x="7963318" y="4044974"/>
            <a:ext cx="971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cs-CZ" altLang="en-US" sz="1200" b="1" dirty="0">
                <a:solidFill>
                  <a:srgbClr val="000000"/>
                </a:solidFill>
                <a:latin typeface="+mn-lt"/>
              </a:rPr>
              <a:t>Inaktivní štěpy </a:t>
            </a:r>
          </a:p>
          <a:p>
            <a:pPr lvl="0" algn="ctr"/>
            <a:r>
              <a:rPr lang="cs-CZ" altLang="en-US" sz="1200" b="1" dirty="0" err="1">
                <a:solidFill>
                  <a:srgbClr val="000000"/>
                </a:solidFill>
                <a:latin typeface="+mn-lt"/>
              </a:rPr>
              <a:t>bradikininu</a:t>
            </a:r>
            <a:endParaRPr lang="en-US" altLang="en-US" sz="1200" b="1" dirty="0">
              <a:solidFill>
                <a:srgbClr val="000000"/>
              </a:solidFill>
              <a:latin typeface="+mn-lt"/>
            </a:endParaRPr>
          </a:p>
        </p:txBody>
      </p:sp>
      <p:sp>
        <p:nvSpPr>
          <p:cNvPr id="3076" name="Rectangle 16"/>
          <p:cNvSpPr>
            <a:spLocks noChangeArrowheads="1"/>
          </p:cNvSpPr>
          <p:nvPr/>
        </p:nvSpPr>
        <p:spPr bwMode="auto">
          <a:xfrm>
            <a:off x="4435270" y="4725144"/>
            <a:ext cx="379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ACE</a:t>
            </a:r>
            <a:endParaRPr kumimoji="0" lang="en-US" altLang="en-US" sz="1800" b="0" i="0" u="none" strike="noStrike" cap="none" normalizeH="0" baseline="0" dirty="0">
              <a:ln>
                <a:noFill/>
              </a:ln>
              <a:solidFill>
                <a:srgbClr val="000000"/>
              </a:solidFill>
              <a:effectLst/>
              <a:latin typeface="Arial" pitchFamily="34" charset="0"/>
              <a:cs typeface="Arial" pitchFamily="34" charset="0"/>
            </a:endParaRPr>
          </a:p>
        </p:txBody>
      </p:sp>
      <p:sp>
        <p:nvSpPr>
          <p:cNvPr id="3077" name="Rectangle 17"/>
          <p:cNvSpPr>
            <a:spLocks noChangeArrowheads="1"/>
          </p:cNvSpPr>
          <p:nvPr/>
        </p:nvSpPr>
        <p:spPr bwMode="auto">
          <a:xfrm>
            <a:off x="5117358" y="4718694"/>
            <a:ext cx="3702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APP</a:t>
            </a:r>
            <a:endParaRPr kumimoji="0" lang="en-US" altLang="en-US" sz="1800" b="0" i="0" u="none" strike="noStrike" cap="none" normalizeH="0" baseline="0" dirty="0">
              <a:ln>
                <a:noFill/>
              </a:ln>
              <a:solidFill>
                <a:srgbClr val="000000"/>
              </a:solidFill>
              <a:effectLst/>
              <a:latin typeface="Arial" pitchFamily="34" charset="0"/>
              <a:cs typeface="Arial" pitchFamily="34" charset="0"/>
            </a:endParaRPr>
          </a:p>
        </p:txBody>
      </p:sp>
      <p:sp>
        <p:nvSpPr>
          <p:cNvPr id="3079" name="Rectangle 19"/>
          <p:cNvSpPr>
            <a:spLocks noChangeArrowheads="1"/>
          </p:cNvSpPr>
          <p:nvPr/>
        </p:nvSpPr>
        <p:spPr bwMode="auto">
          <a:xfrm>
            <a:off x="5844690" y="4718694"/>
            <a:ext cx="3702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NEP</a:t>
            </a:r>
            <a:endParaRPr kumimoji="0" lang="en-US" altLang="en-US" sz="1800" b="0" i="0" u="none" strike="noStrike" cap="none" normalizeH="0" baseline="0" dirty="0">
              <a:ln>
                <a:noFill/>
              </a:ln>
              <a:solidFill>
                <a:srgbClr val="000000"/>
              </a:solidFill>
              <a:effectLst/>
              <a:latin typeface="Arial" pitchFamily="34" charset="0"/>
              <a:cs typeface="Arial" pitchFamily="34" charset="0"/>
            </a:endParaRPr>
          </a:p>
        </p:txBody>
      </p:sp>
      <p:sp>
        <p:nvSpPr>
          <p:cNvPr id="3081" name="Rectangle 21"/>
          <p:cNvSpPr>
            <a:spLocks noChangeArrowheads="1"/>
          </p:cNvSpPr>
          <p:nvPr/>
        </p:nvSpPr>
        <p:spPr bwMode="auto">
          <a:xfrm>
            <a:off x="6452990" y="4712244"/>
            <a:ext cx="5289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DPP-4</a:t>
            </a:r>
            <a:endParaRPr kumimoji="0" lang="en-US" altLang="en-US" sz="1800" b="0" i="0" u="none" strike="noStrike" cap="none" normalizeH="0" baseline="0" dirty="0">
              <a:ln>
                <a:noFill/>
              </a:ln>
              <a:solidFill>
                <a:srgbClr val="000000"/>
              </a:solidFill>
              <a:effectLst/>
              <a:latin typeface="Arial" pitchFamily="34" charset="0"/>
              <a:cs typeface="Arial" pitchFamily="34" charset="0"/>
            </a:endParaRPr>
          </a:p>
        </p:txBody>
      </p:sp>
      <p:grpSp>
        <p:nvGrpSpPr>
          <p:cNvPr id="6" name="Group 5"/>
          <p:cNvGrpSpPr/>
          <p:nvPr/>
        </p:nvGrpSpPr>
        <p:grpSpPr>
          <a:xfrm>
            <a:off x="4179997" y="3188328"/>
            <a:ext cx="3003365" cy="630141"/>
            <a:chOff x="3907848" y="3071574"/>
            <a:chExt cx="3003365" cy="630141"/>
          </a:xfrm>
        </p:grpSpPr>
        <p:sp>
          <p:nvSpPr>
            <p:cNvPr id="104" name="AutoShape 12"/>
            <p:cNvSpPr>
              <a:spLocks noChangeArrowheads="1"/>
            </p:cNvSpPr>
            <p:nvPr/>
          </p:nvSpPr>
          <p:spPr bwMode="auto">
            <a:xfrm>
              <a:off x="3907848" y="3071574"/>
              <a:ext cx="3003365" cy="307777"/>
            </a:xfrm>
            <a:prstGeom prst="rect">
              <a:avLst/>
            </a:prstGeom>
            <a:noFill/>
            <a:ln w="19050" algn="ctr">
              <a:noFill/>
              <a:miter lim="800000"/>
              <a:headEnd/>
              <a:tailEnd/>
            </a:ln>
          </p:spPr>
          <p:txBody>
            <a:bodyPr wrap="square" lIns="0" tIns="0" rIns="0" bIns="0" anchor="ctr">
              <a:noAutofit/>
            </a:bodyPr>
            <a:lstStyle/>
            <a:p>
              <a:pPr algn="ctr" eaLnBrk="0" fontAlgn="base" hangingPunct="0">
                <a:lnSpc>
                  <a:spcPts val="1200"/>
                </a:lnSpc>
                <a:spcBef>
                  <a:spcPct val="0"/>
                </a:spcBef>
                <a:spcAft>
                  <a:spcPct val="0"/>
                </a:spcAft>
              </a:pPr>
              <a:r>
                <a:rPr lang="cs-CZ" sz="1200" b="1" dirty="0">
                  <a:solidFill>
                    <a:srgbClr val="000000"/>
                  </a:solidFill>
                  <a:ea typeface="MS PGothic"/>
                  <a:cs typeface="Arial Unicode MS" pitchFamily="34" charset="-128"/>
                </a:rPr>
                <a:t>Biodegradace bradykininu</a:t>
              </a:r>
              <a:endParaRPr lang="en-GB" sz="1200" b="1" baseline="30000" dirty="0">
                <a:solidFill>
                  <a:srgbClr val="000000"/>
                </a:solidFill>
                <a:ea typeface="MS PGothic"/>
                <a:cs typeface="Arial Unicode MS" pitchFamily="34" charset="-128"/>
              </a:endParaRPr>
            </a:p>
          </p:txBody>
        </p:sp>
        <p:sp>
          <p:nvSpPr>
            <p:cNvPr id="105" name="Left Brace 104"/>
            <p:cNvSpPr/>
            <p:nvPr/>
          </p:nvSpPr>
          <p:spPr bwMode="auto">
            <a:xfrm rot="5400000" flipV="1">
              <a:off x="5228912" y="2184059"/>
              <a:ext cx="361239" cy="2674073"/>
            </a:xfrm>
            <a:prstGeom prst="leftBrace">
              <a:avLst>
                <a:gd name="adj1" fmla="val 45248"/>
                <a:gd name="adj2" fmla="val 50000"/>
              </a:avLst>
            </a:prstGeom>
            <a:noFill/>
            <a:ln w="19050" cap="rnd" cmpd="sng" algn="ctr">
              <a:solidFill>
                <a:schemeClr val="bg1">
                  <a:lumMod val="85000"/>
                </a:schemeClr>
              </a:solidFill>
              <a:prstDash val="solid"/>
              <a:round/>
              <a:headEnd type="none" w="med" len="med"/>
              <a:tailEnd type="none" w="med" len="med"/>
            </a:ln>
            <a:effectLst/>
          </p:spPr>
          <p:txBody>
            <a:bodyPr rtlCol="0" anchor="ctr"/>
            <a:lstStyle/>
            <a:p>
              <a:pPr algn="ctr"/>
              <a:endParaRPr lang="en-GB" dirty="0"/>
            </a:p>
          </p:txBody>
        </p:sp>
      </p:grpSp>
      <p:sp>
        <p:nvSpPr>
          <p:cNvPr id="111" name="AutoShape 12"/>
          <p:cNvSpPr>
            <a:spLocks noChangeArrowheads="1"/>
          </p:cNvSpPr>
          <p:nvPr/>
        </p:nvSpPr>
        <p:spPr bwMode="auto">
          <a:xfrm>
            <a:off x="370029" y="3986006"/>
            <a:ext cx="1962160" cy="513886"/>
          </a:xfrm>
          <a:prstGeom prst="rect">
            <a:avLst/>
          </a:prstGeom>
          <a:noFill/>
          <a:ln w="19050" algn="ctr">
            <a:noFill/>
            <a:miter lim="800000"/>
            <a:headEnd/>
            <a:tailEnd/>
          </a:ln>
        </p:spPr>
        <p:txBody>
          <a:bodyPr wrap="square" lIns="0" tIns="0" rIns="0" bIns="0" anchor="ctr">
            <a:noAutofit/>
          </a:bodyPr>
          <a:lstStyle/>
          <a:p>
            <a:pPr eaLnBrk="0" fontAlgn="base" hangingPunct="0">
              <a:lnSpc>
                <a:spcPts val="1400"/>
              </a:lnSpc>
              <a:spcBef>
                <a:spcPct val="0"/>
              </a:spcBef>
              <a:spcAft>
                <a:spcPct val="0"/>
              </a:spcAft>
            </a:pPr>
            <a:r>
              <a:rPr lang="en-GB" sz="1400" b="1" dirty="0" err="1">
                <a:solidFill>
                  <a:schemeClr val="accent2"/>
                </a:solidFill>
                <a:ea typeface="MS PGothic"/>
                <a:cs typeface="Arial Unicode MS" pitchFamily="34" charset="-128"/>
              </a:rPr>
              <a:t>Omapatril</a:t>
            </a:r>
            <a:r>
              <a:rPr lang="cs-CZ" sz="1400" b="1" dirty="0">
                <a:solidFill>
                  <a:schemeClr val="accent2"/>
                </a:solidFill>
                <a:ea typeface="MS PGothic"/>
                <a:cs typeface="Arial Unicode MS" pitchFamily="34" charset="-128"/>
              </a:rPr>
              <a:t>á</a:t>
            </a:r>
            <a:r>
              <a:rPr lang="en-GB" sz="1400" b="1" dirty="0">
                <a:solidFill>
                  <a:schemeClr val="accent2"/>
                </a:solidFill>
                <a:ea typeface="MS PGothic"/>
                <a:cs typeface="Arial Unicode MS" pitchFamily="34" charset="-128"/>
              </a:rPr>
              <a:t>t </a:t>
            </a:r>
            <a:r>
              <a:rPr lang="cs-CZ" sz="1400" b="1" dirty="0">
                <a:solidFill>
                  <a:schemeClr val="accent2"/>
                </a:solidFill>
                <a:ea typeface="MS PGothic"/>
                <a:cs typeface="Arial Unicode MS" pitchFamily="34" charset="-128"/>
              </a:rPr>
              <a:t>inhibuje</a:t>
            </a:r>
            <a:r>
              <a:rPr lang="en-GB" sz="1400" b="1" dirty="0">
                <a:solidFill>
                  <a:schemeClr val="accent2"/>
                </a:solidFill>
                <a:ea typeface="MS PGothic"/>
                <a:cs typeface="Arial Unicode MS" pitchFamily="34" charset="-128"/>
              </a:rPr>
              <a:t> </a:t>
            </a:r>
            <a:br>
              <a:rPr lang="en-GB" sz="1400" b="1" dirty="0">
                <a:solidFill>
                  <a:schemeClr val="accent2"/>
                </a:solidFill>
                <a:ea typeface="MS PGothic"/>
                <a:cs typeface="Arial Unicode MS" pitchFamily="34" charset="-128"/>
              </a:rPr>
            </a:br>
            <a:r>
              <a:rPr lang="en-GB" sz="1400" b="1" dirty="0">
                <a:solidFill>
                  <a:schemeClr val="accent2"/>
                </a:solidFill>
                <a:ea typeface="MS PGothic"/>
                <a:cs typeface="Arial Unicode MS" pitchFamily="34" charset="-128"/>
              </a:rPr>
              <a:t>ACE, APP a NEP</a:t>
            </a:r>
            <a:endParaRPr lang="en-GB" sz="1400" b="1" baseline="30000" dirty="0">
              <a:solidFill>
                <a:schemeClr val="accent2"/>
              </a:solidFill>
              <a:ea typeface="MS PGothic"/>
              <a:cs typeface="Arial Unicode MS" pitchFamily="34" charset="-128"/>
            </a:endParaRPr>
          </a:p>
        </p:txBody>
      </p:sp>
      <p:sp>
        <p:nvSpPr>
          <p:cNvPr id="112" name="AutoShape 12"/>
          <p:cNvSpPr>
            <a:spLocks noChangeArrowheads="1"/>
          </p:cNvSpPr>
          <p:nvPr/>
        </p:nvSpPr>
        <p:spPr bwMode="auto">
          <a:xfrm>
            <a:off x="342900" y="5183814"/>
            <a:ext cx="1962160" cy="460104"/>
          </a:xfrm>
          <a:prstGeom prst="rect">
            <a:avLst/>
          </a:prstGeom>
          <a:noFill/>
          <a:ln w="19050" algn="ctr">
            <a:noFill/>
            <a:miter lim="800000"/>
            <a:headEnd/>
            <a:tailEnd/>
          </a:ln>
        </p:spPr>
        <p:txBody>
          <a:bodyPr wrap="square" lIns="0" tIns="0" rIns="0" bIns="0" anchor="ctr">
            <a:noAutofit/>
          </a:bodyPr>
          <a:lstStyle/>
          <a:p>
            <a:pPr eaLnBrk="0" fontAlgn="base" hangingPunct="0">
              <a:lnSpc>
                <a:spcPts val="1200"/>
              </a:lnSpc>
              <a:spcBef>
                <a:spcPct val="0"/>
              </a:spcBef>
              <a:spcAft>
                <a:spcPct val="0"/>
              </a:spcAft>
            </a:pPr>
            <a:r>
              <a:rPr lang="cs-CZ" sz="1400" b="1" dirty="0">
                <a:solidFill>
                  <a:schemeClr val="accent2"/>
                </a:solidFill>
                <a:ea typeface="MS PGothic"/>
                <a:cs typeface="Arial Unicode MS" pitchFamily="34" charset="-128"/>
              </a:rPr>
              <a:t>ARNI</a:t>
            </a:r>
            <a:r>
              <a:rPr lang="en-GB" sz="1400" b="1" dirty="0">
                <a:solidFill>
                  <a:schemeClr val="accent2"/>
                </a:solidFill>
                <a:ea typeface="MS PGothic"/>
                <a:cs typeface="Arial Unicode MS" pitchFamily="34" charset="-128"/>
              </a:rPr>
              <a:t> </a:t>
            </a:r>
            <a:r>
              <a:rPr lang="en-GB" sz="1400" b="1" dirty="0" err="1">
                <a:solidFill>
                  <a:schemeClr val="accent2"/>
                </a:solidFill>
                <a:ea typeface="MS PGothic"/>
                <a:cs typeface="Arial Unicode MS" pitchFamily="34" charset="-128"/>
              </a:rPr>
              <a:t>inhib</a:t>
            </a:r>
            <a:r>
              <a:rPr lang="cs-CZ" sz="1400" b="1" dirty="0" err="1">
                <a:solidFill>
                  <a:schemeClr val="accent2"/>
                </a:solidFill>
                <a:ea typeface="MS PGothic"/>
                <a:cs typeface="Arial Unicode MS" pitchFamily="34" charset="-128"/>
              </a:rPr>
              <a:t>uje</a:t>
            </a:r>
            <a:r>
              <a:rPr lang="cs-CZ" sz="1400" b="1" dirty="0">
                <a:solidFill>
                  <a:schemeClr val="accent2"/>
                </a:solidFill>
                <a:ea typeface="MS PGothic"/>
                <a:cs typeface="Arial Unicode MS" pitchFamily="34" charset="-128"/>
              </a:rPr>
              <a:t> </a:t>
            </a:r>
          </a:p>
          <a:p>
            <a:pPr eaLnBrk="0" fontAlgn="base" hangingPunct="0">
              <a:lnSpc>
                <a:spcPts val="1200"/>
              </a:lnSpc>
              <a:spcBef>
                <a:spcPct val="0"/>
              </a:spcBef>
              <a:spcAft>
                <a:spcPct val="0"/>
              </a:spcAft>
            </a:pPr>
            <a:r>
              <a:rPr lang="cs-CZ" sz="1400" b="1" dirty="0">
                <a:solidFill>
                  <a:schemeClr val="accent2"/>
                </a:solidFill>
                <a:ea typeface="MS PGothic"/>
                <a:cs typeface="Arial Unicode MS" pitchFamily="34" charset="-128"/>
              </a:rPr>
              <a:t>pouze NEP</a:t>
            </a:r>
            <a:endParaRPr lang="en-GB" sz="1400" b="1" baseline="30000" dirty="0">
              <a:solidFill>
                <a:schemeClr val="accent2"/>
              </a:solidFill>
              <a:ea typeface="MS PGothic"/>
              <a:cs typeface="Arial Unicode MS" pitchFamily="34" charset="-128"/>
            </a:endParaRPr>
          </a:p>
        </p:txBody>
      </p:sp>
      <p:grpSp>
        <p:nvGrpSpPr>
          <p:cNvPr id="9" name="Second Arrow"/>
          <p:cNvGrpSpPr/>
          <p:nvPr/>
        </p:nvGrpSpPr>
        <p:grpSpPr>
          <a:xfrm>
            <a:off x="3179853" y="5229200"/>
            <a:ext cx="4657726" cy="303213"/>
            <a:chOff x="2907703" y="4874220"/>
            <a:chExt cx="4657726" cy="303213"/>
          </a:xfrm>
        </p:grpSpPr>
        <p:sp>
          <p:nvSpPr>
            <p:cNvPr id="58" name="Freeform 7"/>
            <p:cNvSpPr>
              <a:spLocks/>
            </p:cNvSpPr>
            <p:nvPr/>
          </p:nvSpPr>
          <p:spPr bwMode="auto">
            <a:xfrm>
              <a:off x="2907703" y="4874220"/>
              <a:ext cx="4575175" cy="303213"/>
            </a:xfrm>
            <a:custGeom>
              <a:avLst/>
              <a:gdLst>
                <a:gd name="T0" fmla="*/ 1216 w 1220"/>
                <a:gd name="T1" fmla="*/ 37 h 81"/>
                <a:gd name="T2" fmla="*/ 1160 w 1220"/>
                <a:gd name="T3" fmla="*/ 37 h 81"/>
                <a:gd name="T4" fmla="*/ 1104 w 1220"/>
                <a:gd name="T5" fmla="*/ 1 h 81"/>
                <a:gd name="T6" fmla="*/ 1098 w 1220"/>
                <a:gd name="T7" fmla="*/ 2 h 81"/>
                <a:gd name="T8" fmla="*/ 1099 w 1220"/>
                <a:gd name="T9" fmla="*/ 8 h 81"/>
                <a:gd name="T10" fmla="*/ 1145 w 1220"/>
                <a:gd name="T11" fmla="*/ 37 h 81"/>
                <a:gd name="T12" fmla="*/ 1110 w 1220"/>
                <a:gd name="T13" fmla="*/ 37 h 81"/>
                <a:gd name="T14" fmla="*/ 273 w 1220"/>
                <a:gd name="T15" fmla="*/ 37 h 81"/>
                <a:gd name="T16" fmla="*/ 217 w 1220"/>
                <a:gd name="T17" fmla="*/ 1 h 81"/>
                <a:gd name="T18" fmla="*/ 211 w 1220"/>
                <a:gd name="T19" fmla="*/ 2 h 81"/>
                <a:gd name="T20" fmla="*/ 213 w 1220"/>
                <a:gd name="T21" fmla="*/ 8 h 81"/>
                <a:gd name="T22" fmla="*/ 258 w 1220"/>
                <a:gd name="T23" fmla="*/ 37 h 81"/>
                <a:gd name="T24" fmla="*/ 0 w 1220"/>
                <a:gd name="T25" fmla="*/ 37 h 81"/>
                <a:gd name="T26" fmla="*/ 0 w 1220"/>
                <a:gd name="T27" fmla="*/ 45 h 81"/>
                <a:gd name="T28" fmla="*/ 258 w 1220"/>
                <a:gd name="T29" fmla="*/ 45 h 81"/>
                <a:gd name="T30" fmla="*/ 213 w 1220"/>
                <a:gd name="T31" fmla="*/ 74 h 81"/>
                <a:gd name="T32" fmla="*/ 211 w 1220"/>
                <a:gd name="T33" fmla="*/ 79 h 81"/>
                <a:gd name="T34" fmla="*/ 215 w 1220"/>
                <a:gd name="T35" fmla="*/ 81 h 81"/>
                <a:gd name="T36" fmla="*/ 217 w 1220"/>
                <a:gd name="T37" fmla="*/ 80 h 81"/>
                <a:gd name="T38" fmla="*/ 273 w 1220"/>
                <a:gd name="T39" fmla="*/ 45 h 81"/>
                <a:gd name="T40" fmla="*/ 1110 w 1220"/>
                <a:gd name="T41" fmla="*/ 45 h 81"/>
                <a:gd name="T42" fmla="*/ 1145 w 1220"/>
                <a:gd name="T43" fmla="*/ 45 h 81"/>
                <a:gd name="T44" fmla="*/ 1099 w 1220"/>
                <a:gd name="T45" fmla="*/ 74 h 81"/>
                <a:gd name="T46" fmla="*/ 1098 w 1220"/>
                <a:gd name="T47" fmla="*/ 79 h 81"/>
                <a:gd name="T48" fmla="*/ 1102 w 1220"/>
                <a:gd name="T49" fmla="*/ 81 h 81"/>
                <a:gd name="T50" fmla="*/ 1104 w 1220"/>
                <a:gd name="T51" fmla="*/ 80 h 81"/>
                <a:gd name="T52" fmla="*/ 1160 w 1220"/>
                <a:gd name="T53" fmla="*/ 45 h 81"/>
                <a:gd name="T54" fmla="*/ 1216 w 1220"/>
                <a:gd name="T55" fmla="*/ 45 h 81"/>
                <a:gd name="T56" fmla="*/ 1220 w 1220"/>
                <a:gd name="T57" fmla="*/ 41 h 81"/>
                <a:gd name="T58" fmla="*/ 1216 w 1220"/>
                <a:gd name="T59" fmla="*/ 3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0" h="81">
                  <a:moveTo>
                    <a:pt x="1216" y="37"/>
                  </a:moveTo>
                  <a:cubicBezTo>
                    <a:pt x="1160" y="37"/>
                    <a:pt x="1160" y="37"/>
                    <a:pt x="1160" y="37"/>
                  </a:cubicBezTo>
                  <a:cubicBezTo>
                    <a:pt x="1104" y="1"/>
                    <a:pt x="1104" y="1"/>
                    <a:pt x="1104" y="1"/>
                  </a:cubicBezTo>
                  <a:cubicBezTo>
                    <a:pt x="1102" y="0"/>
                    <a:pt x="1099" y="1"/>
                    <a:pt x="1098" y="2"/>
                  </a:cubicBezTo>
                  <a:cubicBezTo>
                    <a:pt x="1097" y="4"/>
                    <a:pt x="1098" y="7"/>
                    <a:pt x="1099" y="8"/>
                  </a:cubicBezTo>
                  <a:cubicBezTo>
                    <a:pt x="1145" y="37"/>
                    <a:pt x="1145" y="37"/>
                    <a:pt x="1145" y="37"/>
                  </a:cubicBezTo>
                  <a:cubicBezTo>
                    <a:pt x="1110" y="37"/>
                    <a:pt x="1110" y="37"/>
                    <a:pt x="1110" y="37"/>
                  </a:cubicBezTo>
                  <a:cubicBezTo>
                    <a:pt x="273" y="37"/>
                    <a:pt x="273" y="37"/>
                    <a:pt x="273" y="37"/>
                  </a:cubicBezTo>
                  <a:cubicBezTo>
                    <a:pt x="217" y="1"/>
                    <a:pt x="217" y="1"/>
                    <a:pt x="217" y="1"/>
                  </a:cubicBezTo>
                  <a:cubicBezTo>
                    <a:pt x="215" y="0"/>
                    <a:pt x="213" y="1"/>
                    <a:pt x="211" y="2"/>
                  </a:cubicBezTo>
                  <a:cubicBezTo>
                    <a:pt x="210" y="4"/>
                    <a:pt x="211" y="7"/>
                    <a:pt x="213" y="8"/>
                  </a:cubicBezTo>
                  <a:cubicBezTo>
                    <a:pt x="258" y="37"/>
                    <a:pt x="258" y="37"/>
                    <a:pt x="258" y="37"/>
                  </a:cubicBezTo>
                  <a:cubicBezTo>
                    <a:pt x="0" y="37"/>
                    <a:pt x="0" y="37"/>
                    <a:pt x="0" y="37"/>
                  </a:cubicBezTo>
                  <a:cubicBezTo>
                    <a:pt x="0" y="45"/>
                    <a:pt x="0" y="45"/>
                    <a:pt x="0" y="45"/>
                  </a:cubicBezTo>
                  <a:cubicBezTo>
                    <a:pt x="258" y="45"/>
                    <a:pt x="258" y="45"/>
                    <a:pt x="258" y="45"/>
                  </a:cubicBezTo>
                  <a:cubicBezTo>
                    <a:pt x="213" y="74"/>
                    <a:pt x="213" y="74"/>
                    <a:pt x="213" y="74"/>
                  </a:cubicBezTo>
                  <a:cubicBezTo>
                    <a:pt x="211" y="75"/>
                    <a:pt x="210" y="77"/>
                    <a:pt x="211" y="79"/>
                  </a:cubicBezTo>
                  <a:cubicBezTo>
                    <a:pt x="212" y="80"/>
                    <a:pt x="213" y="81"/>
                    <a:pt x="215" y="81"/>
                  </a:cubicBezTo>
                  <a:cubicBezTo>
                    <a:pt x="216" y="81"/>
                    <a:pt x="216" y="81"/>
                    <a:pt x="217" y="80"/>
                  </a:cubicBezTo>
                  <a:cubicBezTo>
                    <a:pt x="273" y="45"/>
                    <a:pt x="273" y="45"/>
                    <a:pt x="273" y="45"/>
                  </a:cubicBezTo>
                  <a:cubicBezTo>
                    <a:pt x="1110" y="45"/>
                    <a:pt x="1110" y="45"/>
                    <a:pt x="1110" y="45"/>
                  </a:cubicBezTo>
                  <a:cubicBezTo>
                    <a:pt x="1145" y="45"/>
                    <a:pt x="1145" y="45"/>
                    <a:pt x="1145" y="45"/>
                  </a:cubicBezTo>
                  <a:cubicBezTo>
                    <a:pt x="1099" y="74"/>
                    <a:pt x="1099" y="74"/>
                    <a:pt x="1099" y="74"/>
                  </a:cubicBezTo>
                  <a:cubicBezTo>
                    <a:pt x="1098" y="75"/>
                    <a:pt x="1097" y="77"/>
                    <a:pt x="1098" y="79"/>
                  </a:cubicBezTo>
                  <a:cubicBezTo>
                    <a:pt x="1099" y="80"/>
                    <a:pt x="1100" y="81"/>
                    <a:pt x="1102" y="81"/>
                  </a:cubicBezTo>
                  <a:cubicBezTo>
                    <a:pt x="1102" y="81"/>
                    <a:pt x="1103" y="81"/>
                    <a:pt x="1104" y="80"/>
                  </a:cubicBezTo>
                  <a:cubicBezTo>
                    <a:pt x="1160" y="45"/>
                    <a:pt x="1160" y="45"/>
                    <a:pt x="1160" y="45"/>
                  </a:cubicBezTo>
                  <a:cubicBezTo>
                    <a:pt x="1216" y="45"/>
                    <a:pt x="1216" y="45"/>
                    <a:pt x="1216" y="45"/>
                  </a:cubicBezTo>
                  <a:cubicBezTo>
                    <a:pt x="1218" y="45"/>
                    <a:pt x="1220" y="43"/>
                    <a:pt x="1220" y="41"/>
                  </a:cubicBezTo>
                  <a:cubicBezTo>
                    <a:pt x="1220" y="39"/>
                    <a:pt x="1218" y="37"/>
                    <a:pt x="1216" y="3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098" name="Oval 38"/>
            <p:cNvSpPr>
              <a:spLocks noChangeArrowheads="1"/>
            </p:cNvSpPr>
            <p:nvPr/>
          </p:nvSpPr>
          <p:spPr bwMode="auto">
            <a:xfrm>
              <a:off x="2907703" y="4967883"/>
              <a:ext cx="120650" cy="119063"/>
            </a:xfrm>
            <a:prstGeom prst="ellipse">
              <a:avLst/>
            </a:prstGeom>
            <a:solidFill>
              <a:srgbClr val="FFFFFF"/>
            </a:solidFill>
            <a:ln w="30163"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01" name="Oval 41"/>
            <p:cNvSpPr>
              <a:spLocks noChangeArrowheads="1"/>
            </p:cNvSpPr>
            <p:nvPr/>
          </p:nvSpPr>
          <p:spPr bwMode="auto">
            <a:xfrm>
              <a:off x="7449541" y="4967883"/>
              <a:ext cx="115888" cy="119063"/>
            </a:xfrm>
            <a:prstGeom prst="ellipse">
              <a:avLst/>
            </a:prstGeom>
            <a:solidFill>
              <a:srgbClr val="FFFFFF"/>
            </a:solidFill>
            <a:ln w="30163"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 name="First Arrow"/>
          <p:cNvGrpSpPr/>
          <p:nvPr/>
        </p:nvGrpSpPr>
        <p:grpSpPr>
          <a:xfrm>
            <a:off x="3170794" y="4078034"/>
            <a:ext cx="4657726" cy="303213"/>
            <a:chOff x="2907703" y="3913783"/>
            <a:chExt cx="4657726" cy="303213"/>
          </a:xfrm>
        </p:grpSpPr>
        <p:sp>
          <p:nvSpPr>
            <p:cNvPr id="57" name="Freeform 6"/>
            <p:cNvSpPr>
              <a:spLocks/>
            </p:cNvSpPr>
            <p:nvPr/>
          </p:nvSpPr>
          <p:spPr bwMode="auto">
            <a:xfrm>
              <a:off x="2907703" y="3913783"/>
              <a:ext cx="4575175" cy="303213"/>
            </a:xfrm>
            <a:custGeom>
              <a:avLst/>
              <a:gdLst>
                <a:gd name="T0" fmla="*/ 213 w 1220"/>
                <a:gd name="T1" fmla="*/ 73 h 81"/>
                <a:gd name="T2" fmla="*/ 211 w 1220"/>
                <a:gd name="T3" fmla="*/ 79 h 81"/>
                <a:gd name="T4" fmla="*/ 215 w 1220"/>
                <a:gd name="T5" fmla="*/ 81 h 81"/>
                <a:gd name="T6" fmla="*/ 217 w 1220"/>
                <a:gd name="T7" fmla="*/ 80 h 81"/>
                <a:gd name="T8" fmla="*/ 273 w 1220"/>
                <a:gd name="T9" fmla="*/ 45 h 81"/>
                <a:gd name="T10" fmla="*/ 1110 w 1220"/>
                <a:gd name="T11" fmla="*/ 45 h 81"/>
                <a:gd name="T12" fmla="*/ 1145 w 1220"/>
                <a:gd name="T13" fmla="*/ 45 h 81"/>
                <a:gd name="T14" fmla="*/ 1099 w 1220"/>
                <a:gd name="T15" fmla="*/ 73 h 81"/>
                <a:gd name="T16" fmla="*/ 1098 w 1220"/>
                <a:gd name="T17" fmla="*/ 79 h 81"/>
                <a:gd name="T18" fmla="*/ 1102 w 1220"/>
                <a:gd name="T19" fmla="*/ 81 h 81"/>
                <a:gd name="T20" fmla="*/ 1104 w 1220"/>
                <a:gd name="T21" fmla="*/ 80 h 81"/>
                <a:gd name="T22" fmla="*/ 1160 w 1220"/>
                <a:gd name="T23" fmla="*/ 45 h 81"/>
                <a:gd name="T24" fmla="*/ 1216 w 1220"/>
                <a:gd name="T25" fmla="*/ 45 h 81"/>
                <a:gd name="T26" fmla="*/ 1220 w 1220"/>
                <a:gd name="T27" fmla="*/ 41 h 81"/>
                <a:gd name="T28" fmla="*/ 1216 w 1220"/>
                <a:gd name="T29" fmla="*/ 37 h 81"/>
                <a:gd name="T30" fmla="*/ 1160 w 1220"/>
                <a:gd name="T31" fmla="*/ 37 h 81"/>
                <a:gd name="T32" fmla="*/ 1104 w 1220"/>
                <a:gd name="T33" fmla="*/ 1 h 81"/>
                <a:gd name="T34" fmla="*/ 1098 w 1220"/>
                <a:gd name="T35" fmla="*/ 2 h 81"/>
                <a:gd name="T36" fmla="*/ 1099 w 1220"/>
                <a:gd name="T37" fmla="*/ 8 h 81"/>
                <a:gd name="T38" fmla="*/ 1145 w 1220"/>
                <a:gd name="T39" fmla="*/ 37 h 81"/>
                <a:gd name="T40" fmla="*/ 1110 w 1220"/>
                <a:gd name="T41" fmla="*/ 37 h 81"/>
                <a:gd name="T42" fmla="*/ 273 w 1220"/>
                <a:gd name="T43" fmla="*/ 37 h 81"/>
                <a:gd name="T44" fmla="*/ 217 w 1220"/>
                <a:gd name="T45" fmla="*/ 1 h 81"/>
                <a:gd name="T46" fmla="*/ 211 w 1220"/>
                <a:gd name="T47" fmla="*/ 2 h 81"/>
                <a:gd name="T48" fmla="*/ 213 w 1220"/>
                <a:gd name="T49" fmla="*/ 8 h 81"/>
                <a:gd name="T50" fmla="*/ 258 w 1220"/>
                <a:gd name="T51" fmla="*/ 37 h 81"/>
                <a:gd name="T52" fmla="*/ 0 w 1220"/>
                <a:gd name="T53" fmla="*/ 37 h 81"/>
                <a:gd name="T54" fmla="*/ 0 w 1220"/>
                <a:gd name="T55" fmla="*/ 45 h 81"/>
                <a:gd name="T56" fmla="*/ 258 w 1220"/>
                <a:gd name="T57" fmla="*/ 45 h 81"/>
                <a:gd name="T58" fmla="*/ 213 w 1220"/>
                <a:gd name="T59"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0" h="81">
                  <a:moveTo>
                    <a:pt x="213" y="73"/>
                  </a:moveTo>
                  <a:cubicBezTo>
                    <a:pt x="211" y="75"/>
                    <a:pt x="210" y="77"/>
                    <a:pt x="211" y="79"/>
                  </a:cubicBezTo>
                  <a:cubicBezTo>
                    <a:pt x="212" y="80"/>
                    <a:pt x="213" y="81"/>
                    <a:pt x="215" y="81"/>
                  </a:cubicBezTo>
                  <a:cubicBezTo>
                    <a:pt x="216" y="81"/>
                    <a:pt x="216" y="81"/>
                    <a:pt x="217" y="80"/>
                  </a:cubicBezTo>
                  <a:cubicBezTo>
                    <a:pt x="273" y="45"/>
                    <a:pt x="273" y="45"/>
                    <a:pt x="273" y="45"/>
                  </a:cubicBezTo>
                  <a:cubicBezTo>
                    <a:pt x="1110" y="45"/>
                    <a:pt x="1110" y="45"/>
                    <a:pt x="1110" y="45"/>
                  </a:cubicBezTo>
                  <a:cubicBezTo>
                    <a:pt x="1145" y="45"/>
                    <a:pt x="1145" y="45"/>
                    <a:pt x="1145" y="45"/>
                  </a:cubicBezTo>
                  <a:cubicBezTo>
                    <a:pt x="1099" y="73"/>
                    <a:pt x="1099" y="73"/>
                    <a:pt x="1099" y="73"/>
                  </a:cubicBezTo>
                  <a:cubicBezTo>
                    <a:pt x="1098" y="75"/>
                    <a:pt x="1097" y="77"/>
                    <a:pt x="1098" y="79"/>
                  </a:cubicBezTo>
                  <a:cubicBezTo>
                    <a:pt x="1099" y="80"/>
                    <a:pt x="1100" y="81"/>
                    <a:pt x="1102" y="81"/>
                  </a:cubicBezTo>
                  <a:cubicBezTo>
                    <a:pt x="1102" y="81"/>
                    <a:pt x="1103" y="81"/>
                    <a:pt x="1104" y="80"/>
                  </a:cubicBezTo>
                  <a:cubicBezTo>
                    <a:pt x="1160" y="45"/>
                    <a:pt x="1160" y="45"/>
                    <a:pt x="1160" y="45"/>
                  </a:cubicBezTo>
                  <a:cubicBezTo>
                    <a:pt x="1216" y="45"/>
                    <a:pt x="1216" y="45"/>
                    <a:pt x="1216" y="45"/>
                  </a:cubicBezTo>
                  <a:cubicBezTo>
                    <a:pt x="1218" y="45"/>
                    <a:pt x="1220" y="43"/>
                    <a:pt x="1220" y="41"/>
                  </a:cubicBezTo>
                  <a:cubicBezTo>
                    <a:pt x="1220" y="38"/>
                    <a:pt x="1218" y="37"/>
                    <a:pt x="1216" y="37"/>
                  </a:cubicBezTo>
                  <a:cubicBezTo>
                    <a:pt x="1160" y="37"/>
                    <a:pt x="1160" y="37"/>
                    <a:pt x="1160" y="37"/>
                  </a:cubicBezTo>
                  <a:cubicBezTo>
                    <a:pt x="1104" y="1"/>
                    <a:pt x="1104" y="1"/>
                    <a:pt x="1104" y="1"/>
                  </a:cubicBezTo>
                  <a:cubicBezTo>
                    <a:pt x="1102" y="0"/>
                    <a:pt x="1099" y="0"/>
                    <a:pt x="1098" y="2"/>
                  </a:cubicBezTo>
                  <a:cubicBezTo>
                    <a:pt x="1097" y="4"/>
                    <a:pt x="1098" y="7"/>
                    <a:pt x="1099" y="8"/>
                  </a:cubicBezTo>
                  <a:cubicBezTo>
                    <a:pt x="1145" y="37"/>
                    <a:pt x="1145" y="37"/>
                    <a:pt x="1145" y="37"/>
                  </a:cubicBezTo>
                  <a:cubicBezTo>
                    <a:pt x="1110" y="37"/>
                    <a:pt x="1110" y="37"/>
                    <a:pt x="1110" y="37"/>
                  </a:cubicBezTo>
                  <a:cubicBezTo>
                    <a:pt x="273" y="37"/>
                    <a:pt x="273" y="37"/>
                    <a:pt x="273" y="37"/>
                  </a:cubicBezTo>
                  <a:cubicBezTo>
                    <a:pt x="217" y="1"/>
                    <a:pt x="217" y="1"/>
                    <a:pt x="217" y="1"/>
                  </a:cubicBezTo>
                  <a:cubicBezTo>
                    <a:pt x="215" y="0"/>
                    <a:pt x="213" y="0"/>
                    <a:pt x="211" y="2"/>
                  </a:cubicBezTo>
                  <a:cubicBezTo>
                    <a:pt x="210" y="4"/>
                    <a:pt x="211" y="7"/>
                    <a:pt x="213" y="8"/>
                  </a:cubicBezTo>
                  <a:cubicBezTo>
                    <a:pt x="258" y="37"/>
                    <a:pt x="258" y="37"/>
                    <a:pt x="258" y="37"/>
                  </a:cubicBezTo>
                  <a:cubicBezTo>
                    <a:pt x="0" y="37"/>
                    <a:pt x="0" y="37"/>
                    <a:pt x="0" y="37"/>
                  </a:cubicBezTo>
                  <a:cubicBezTo>
                    <a:pt x="0" y="45"/>
                    <a:pt x="0" y="45"/>
                    <a:pt x="0" y="45"/>
                  </a:cubicBezTo>
                  <a:cubicBezTo>
                    <a:pt x="258" y="45"/>
                    <a:pt x="258" y="45"/>
                    <a:pt x="258" y="45"/>
                  </a:cubicBezTo>
                  <a:lnTo>
                    <a:pt x="213" y="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099" name="Oval 39"/>
            <p:cNvSpPr>
              <a:spLocks noChangeArrowheads="1"/>
            </p:cNvSpPr>
            <p:nvPr/>
          </p:nvSpPr>
          <p:spPr bwMode="auto">
            <a:xfrm>
              <a:off x="2907703" y="4007445"/>
              <a:ext cx="120650" cy="115888"/>
            </a:xfrm>
            <a:prstGeom prst="ellipse">
              <a:avLst/>
            </a:prstGeom>
            <a:solidFill>
              <a:srgbClr val="FFFFFF"/>
            </a:solidFill>
            <a:ln w="30163"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00" name="Oval 40"/>
            <p:cNvSpPr>
              <a:spLocks noChangeArrowheads="1"/>
            </p:cNvSpPr>
            <p:nvPr/>
          </p:nvSpPr>
          <p:spPr bwMode="auto">
            <a:xfrm>
              <a:off x="7449541" y="4007445"/>
              <a:ext cx="115888" cy="115888"/>
            </a:xfrm>
            <a:prstGeom prst="ellipse">
              <a:avLst/>
            </a:prstGeom>
            <a:solidFill>
              <a:srgbClr val="FFFFFF"/>
            </a:solidFill>
            <a:ln w="30163"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082" name="Oval 22"/>
          <p:cNvSpPr>
            <a:spLocks noChangeArrowheads="1"/>
          </p:cNvSpPr>
          <p:nvPr/>
        </p:nvSpPr>
        <p:spPr bwMode="auto">
          <a:xfrm>
            <a:off x="4344643" y="5100973"/>
            <a:ext cx="562841" cy="562841"/>
          </a:xfrm>
          <a:prstGeom prst="ellipse">
            <a:avLst/>
          </a:prstGeom>
          <a:solidFill>
            <a:srgbClr val="FFFFFF"/>
          </a:solidFill>
          <a:ln w="762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87" name="Oval 27"/>
          <p:cNvSpPr>
            <a:spLocks noChangeArrowheads="1"/>
          </p:cNvSpPr>
          <p:nvPr/>
        </p:nvSpPr>
        <p:spPr bwMode="auto">
          <a:xfrm>
            <a:off x="5058470" y="5097613"/>
            <a:ext cx="565727" cy="562841"/>
          </a:xfrm>
          <a:prstGeom prst="ellipse">
            <a:avLst/>
          </a:prstGeom>
          <a:solidFill>
            <a:srgbClr val="FFFFFF"/>
          </a:solidFill>
          <a:ln w="762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Rectangle 21"/>
          <p:cNvSpPr>
            <a:spLocks noChangeArrowheads="1"/>
          </p:cNvSpPr>
          <p:nvPr/>
        </p:nvSpPr>
        <p:spPr bwMode="auto">
          <a:xfrm>
            <a:off x="2436712" y="5229200"/>
            <a:ext cx="6903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n-lt"/>
              </a:rPr>
              <a:t>A</a:t>
            </a:r>
            <a:r>
              <a:rPr kumimoji="0" lang="cs-CZ" altLang="en-US" sz="1200" b="1" i="0" u="none" strike="noStrike" cap="none" normalizeH="0" baseline="0" dirty="0" err="1">
                <a:ln>
                  <a:noFill/>
                </a:ln>
                <a:solidFill>
                  <a:srgbClr val="000000"/>
                </a:solidFill>
                <a:effectLst/>
                <a:latin typeface="+mn-lt"/>
              </a:rPr>
              <a:t>ktivní</a:t>
            </a:r>
            <a:br>
              <a:rPr kumimoji="0" lang="en-US" altLang="en-US" sz="1200" b="1" i="0" u="none" strike="noStrike" cap="none" normalizeH="0" baseline="0" dirty="0">
                <a:ln>
                  <a:noFill/>
                </a:ln>
                <a:solidFill>
                  <a:srgbClr val="000000"/>
                </a:solidFill>
                <a:effectLst/>
                <a:latin typeface="+mn-lt"/>
              </a:rPr>
            </a:br>
            <a:r>
              <a:rPr kumimoji="0" lang="en-US" altLang="en-US" sz="1200" b="1" i="0" u="none" strike="noStrike" cap="none" normalizeH="0" baseline="0" dirty="0">
                <a:ln>
                  <a:noFill/>
                </a:ln>
                <a:solidFill>
                  <a:srgbClr val="000000"/>
                </a:solidFill>
                <a:effectLst/>
                <a:latin typeface="+mn-lt"/>
              </a:rPr>
              <a:t>bradykinin</a:t>
            </a:r>
          </a:p>
        </p:txBody>
      </p:sp>
      <p:sp>
        <p:nvSpPr>
          <p:cNvPr id="120" name="Rectangle 21"/>
          <p:cNvSpPr>
            <a:spLocks noChangeArrowheads="1"/>
          </p:cNvSpPr>
          <p:nvPr/>
        </p:nvSpPr>
        <p:spPr bwMode="auto">
          <a:xfrm>
            <a:off x="7903141" y="5197728"/>
            <a:ext cx="971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200" b="1" i="0" u="none" strike="noStrike" cap="none" normalizeH="0" baseline="0" dirty="0">
                <a:ln>
                  <a:noFill/>
                </a:ln>
                <a:solidFill>
                  <a:srgbClr val="000000"/>
                </a:solidFill>
                <a:effectLst/>
                <a:latin typeface="+mn-lt"/>
              </a:rPr>
              <a:t>Inaktivní štěpy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200" b="1" i="0" u="none" strike="noStrike" cap="none" normalizeH="0" baseline="0" dirty="0" err="1">
                <a:ln>
                  <a:noFill/>
                </a:ln>
                <a:solidFill>
                  <a:srgbClr val="000000"/>
                </a:solidFill>
                <a:effectLst/>
                <a:latin typeface="+mn-lt"/>
              </a:rPr>
              <a:t>bradikininu</a:t>
            </a:r>
            <a:endParaRPr kumimoji="0" lang="en-US" altLang="en-US" sz="1200" b="1" i="0" u="none" strike="noStrike" cap="none" normalizeH="0" baseline="0" dirty="0">
              <a:ln>
                <a:noFill/>
              </a:ln>
              <a:solidFill>
                <a:srgbClr val="000000"/>
              </a:solidFill>
              <a:effectLst/>
              <a:latin typeface="+mn-lt"/>
            </a:endParaRPr>
          </a:p>
        </p:txBody>
      </p:sp>
      <p:sp>
        <p:nvSpPr>
          <p:cNvPr id="62" name="Oval 11"/>
          <p:cNvSpPr>
            <a:spLocks noChangeArrowheads="1"/>
          </p:cNvSpPr>
          <p:nvPr/>
        </p:nvSpPr>
        <p:spPr bwMode="auto">
          <a:xfrm>
            <a:off x="6452990" y="3933056"/>
            <a:ext cx="565727" cy="561398"/>
          </a:xfrm>
          <a:prstGeom prst="ellipse">
            <a:avLst/>
          </a:prstGeom>
          <a:solidFill>
            <a:srgbClr val="FFFFFF"/>
          </a:solidFill>
          <a:ln w="762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93" name="Oval 33"/>
          <p:cNvSpPr>
            <a:spLocks noChangeArrowheads="1"/>
          </p:cNvSpPr>
          <p:nvPr/>
        </p:nvSpPr>
        <p:spPr bwMode="auto">
          <a:xfrm>
            <a:off x="6456453" y="5097612"/>
            <a:ext cx="565727" cy="562841"/>
          </a:xfrm>
          <a:prstGeom prst="ellipse">
            <a:avLst/>
          </a:prstGeom>
          <a:solidFill>
            <a:schemeClr val="bg1"/>
          </a:solidFill>
          <a:ln w="762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Orange 1"/>
          <p:cNvSpPr>
            <a:spLocks noChangeArrowheads="1"/>
          </p:cNvSpPr>
          <p:nvPr/>
        </p:nvSpPr>
        <p:spPr bwMode="auto">
          <a:xfrm>
            <a:off x="4344645" y="3933056"/>
            <a:ext cx="562841" cy="561398"/>
          </a:xfrm>
          <a:prstGeom prst="ellipse">
            <a:avLst/>
          </a:prstGeom>
          <a:solidFill>
            <a:srgbClr val="FFFFFF"/>
          </a:solidFill>
          <a:ln w="762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Orange 1"/>
          <p:cNvSpPr>
            <a:spLocks noChangeArrowheads="1"/>
          </p:cNvSpPr>
          <p:nvPr/>
        </p:nvSpPr>
        <p:spPr bwMode="auto">
          <a:xfrm>
            <a:off x="5065282" y="3933056"/>
            <a:ext cx="562841" cy="561398"/>
          </a:xfrm>
          <a:prstGeom prst="ellipse">
            <a:avLst/>
          </a:prstGeom>
          <a:solidFill>
            <a:srgbClr val="FFFFFF"/>
          </a:solidFill>
          <a:ln w="762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 name="Orange 1"/>
          <p:cNvSpPr>
            <a:spLocks noChangeArrowheads="1"/>
          </p:cNvSpPr>
          <p:nvPr/>
        </p:nvSpPr>
        <p:spPr bwMode="auto">
          <a:xfrm>
            <a:off x="5750380" y="3930315"/>
            <a:ext cx="562841" cy="561398"/>
          </a:xfrm>
          <a:prstGeom prst="ellipse">
            <a:avLst/>
          </a:prstGeom>
          <a:solidFill>
            <a:srgbClr val="FFFFFF"/>
          </a:solidFill>
          <a:ln w="762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117" name="Top Cross 4"/>
          <p:cNvGrpSpPr/>
          <p:nvPr/>
        </p:nvGrpSpPr>
        <p:grpSpPr>
          <a:xfrm>
            <a:off x="5748415" y="5099385"/>
            <a:ext cx="562841" cy="562841"/>
            <a:chOff x="5479020" y="4743612"/>
            <a:chExt cx="562841" cy="562841"/>
          </a:xfrm>
        </p:grpSpPr>
        <p:sp>
          <p:nvSpPr>
            <p:cNvPr id="3092" name="Oval 32"/>
            <p:cNvSpPr>
              <a:spLocks noChangeArrowheads="1"/>
            </p:cNvSpPr>
            <p:nvPr/>
          </p:nvSpPr>
          <p:spPr bwMode="auto">
            <a:xfrm>
              <a:off x="5479020" y="4743612"/>
              <a:ext cx="562841" cy="562841"/>
            </a:xfrm>
            <a:prstGeom prst="ellipse">
              <a:avLst/>
            </a:prstGeom>
            <a:solidFill>
              <a:srgbClr val="FFFFFF"/>
            </a:solidFill>
            <a:ln w="762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Freeform 6"/>
            <p:cNvSpPr>
              <a:spLocks/>
            </p:cNvSpPr>
            <p:nvPr/>
          </p:nvSpPr>
          <p:spPr bwMode="auto">
            <a:xfrm>
              <a:off x="5602115" y="4866420"/>
              <a:ext cx="316649" cy="319476"/>
            </a:xfrm>
            <a:custGeom>
              <a:avLst/>
              <a:gdLst>
                <a:gd name="T0" fmla="*/ 336 w 336"/>
                <a:gd name="T1" fmla="*/ 272 h 339"/>
                <a:gd name="T2" fmla="*/ 234 w 336"/>
                <a:gd name="T3" fmla="*/ 170 h 339"/>
                <a:gd name="T4" fmla="*/ 336 w 336"/>
                <a:gd name="T5" fmla="*/ 69 h 339"/>
                <a:gd name="T6" fmla="*/ 268 w 336"/>
                <a:gd name="T7" fmla="*/ 0 h 339"/>
                <a:gd name="T8" fmla="*/ 168 w 336"/>
                <a:gd name="T9" fmla="*/ 103 h 339"/>
                <a:gd name="T10" fmla="*/ 66 w 336"/>
                <a:gd name="T11" fmla="*/ 0 h 339"/>
                <a:gd name="T12" fmla="*/ 0 w 336"/>
                <a:gd name="T13" fmla="*/ 69 h 339"/>
                <a:gd name="T14" fmla="*/ 102 w 336"/>
                <a:gd name="T15" fmla="*/ 170 h 339"/>
                <a:gd name="T16" fmla="*/ 0 w 336"/>
                <a:gd name="T17" fmla="*/ 272 h 339"/>
                <a:gd name="T18" fmla="*/ 66 w 336"/>
                <a:gd name="T19" fmla="*/ 339 h 339"/>
                <a:gd name="T20" fmla="*/ 168 w 336"/>
                <a:gd name="T21" fmla="*/ 239 h 339"/>
                <a:gd name="T22" fmla="*/ 268 w 336"/>
                <a:gd name="T23" fmla="*/ 339 h 339"/>
                <a:gd name="T24" fmla="*/ 336 w 336"/>
                <a:gd name="T25" fmla="*/ 27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339">
                  <a:moveTo>
                    <a:pt x="336" y="272"/>
                  </a:moveTo>
                  <a:lnTo>
                    <a:pt x="234" y="170"/>
                  </a:lnTo>
                  <a:lnTo>
                    <a:pt x="336" y="69"/>
                  </a:lnTo>
                  <a:lnTo>
                    <a:pt x="268" y="0"/>
                  </a:lnTo>
                  <a:lnTo>
                    <a:pt x="168" y="103"/>
                  </a:lnTo>
                  <a:lnTo>
                    <a:pt x="66" y="0"/>
                  </a:lnTo>
                  <a:lnTo>
                    <a:pt x="0" y="69"/>
                  </a:lnTo>
                  <a:lnTo>
                    <a:pt x="102" y="170"/>
                  </a:lnTo>
                  <a:lnTo>
                    <a:pt x="0" y="272"/>
                  </a:lnTo>
                  <a:lnTo>
                    <a:pt x="66" y="339"/>
                  </a:lnTo>
                  <a:lnTo>
                    <a:pt x="168" y="239"/>
                  </a:lnTo>
                  <a:lnTo>
                    <a:pt x="268" y="339"/>
                  </a:lnTo>
                  <a:lnTo>
                    <a:pt x="336" y="272"/>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91" name="Top Cross 3"/>
          <p:cNvGrpSpPr/>
          <p:nvPr/>
        </p:nvGrpSpPr>
        <p:grpSpPr>
          <a:xfrm>
            <a:off x="5741346" y="3933056"/>
            <a:ext cx="562841" cy="561398"/>
            <a:chOff x="5479020" y="3784690"/>
            <a:chExt cx="562841" cy="561398"/>
          </a:xfrm>
        </p:grpSpPr>
        <p:sp>
          <p:nvSpPr>
            <p:cNvPr id="92" name="Oval 10"/>
            <p:cNvSpPr>
              <a:spLocks noChangeArrowheads="1"/>
            </p:cNvSpPr>
            <p:nvPr/>
          </p:nvSpPr>
          <p:spPr bwMode="auto">
            <a:xfrm>
              <a:off x="5479020" y="3784690"/>
              <a:ext cx="562841" cy="561398"/>
            </a:xfrm>
            <a:prstGeom prst="ellipse">
              <a:avLst/>
            </a:prstGeom>
            <a:solidFill>
              <a:srgbClr val="FFFFFF"/>
            </a:solidFill>
            <a:ln w="762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93" name="Freeform 6"/>
            <p:cNvSpPr>
              <a:spLocks/>
            </p:cNvSpPr>
            <p:nvPr/>
          </p:nvSpPr>
          <p:spPr bwMode="auto">
            <a:xfrm>
              <a:off x="5602115" y="3905982"/>
              <a:ext cx="316649" cy="319476"/>
            </a:xfrm>
            <a:custGeom>
              <a:avLst/>
              <a:gdLst>
                <a:gd name="T0" fmla="*/ 336 w 336"/>
                <a:gd name="T1" fmla="*/ 272 h 339"/>
                <a:gd name="T2" fmla="*/ 234 w 336"/>
                <a:gd name="T3" fmla="*/ 170 h 339"/>
                <a:gd name="T4" fmla="*/ 336 w 336"/>
                <a:gd name="T5" fmla="*/ 69 h 339"/>
                <a:gd name="T6" fmla="*/ 268 w 336"/>
                <a:gd name="T7" fmla="*/ 0 h 339"/>
                <a:gd name="T8" fmla="*/ 168 w 336"/>
                <a:gd name="T9" fmla="*/ 103 h 339"/>
                <a:gd name="T10" fmla="*/ 66 w 336"/>
                <a:gd name="T11" fmla="*/ 0 h 339"/>
                <a:gd name="T12" fmla="*/ 0 w 336"/>
                <a:gd name="T13" fmla="*/ 69 h 339"/>
                <a:gd name="T14" fmla="*/ 102 w 336"/>
                <a:gd name="T15" fmla="*/ 170 h 339"/>
                <a:gd name="T16" fmla="*/ 0 w 336"/>
                <a:gd name="T17" fmla="*/ 272 h 339"/>
                <a:gd name="T18" fmla="*/ 66 w 336"/>
                <a:gd name="T19" fmla="*/ 339 h 339"/>
                <a:gd name="T20" fmla="*/ 168 w 336"/>
                <a:gd name="T21" fmla="*/ 239 h 339"/>
                <a:gd name="T22" fmla="*/ 268 w 336"/>
                <a:gd name="T23" fmla="*/ 339 h 339"/>
                <a:gd name="T24" fmla="*/ 336 w 336"/>
                <a:gd name="T25" fmla="*/ 27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339">
                  <a:moveTo>
                    <a:pt x="336" y="272"/>
                  </a:moveTo>
                  <a:lnTo>
                    <a:pt x="234" y="170"/>
                  </a:lnTo>
                  <a:lnTo>
                    <a:pt x="336" y="69"/>
                  </a:lnTo>
                  <a:lnTo>
                    <a:pt x="268" y="0"/>
                  </a:lnTo>
                  <a:lnTo>
                    <a:pt x="168" y="103"/>
                  </a:lnTo>
                  <a:lnTo>
                    <a:pt x="66" y="0"/>
                  </a:lnTo>
                  <a:lnTo>
                    <a:pt x="0" y="69"/>
                  </a:lnTo>
                  <a:lnTo>
                    <a:pt x="102" y="170"/>
                  </a:lnTo>
                  <a:lnTo>
                    <a:pt x="0" y="272"/>
                  </a:lnTo>
                  <a:lnTo>
                    <a:pt x="66" y="339"/>
                  </a:lnTo>
                  <a:lnTo>
                    <a:pt x="168" y="239"/>
                  </a:lnTo>
                  <a:lnTo>
                    <a:pt x="268" y="339"/>
                  </a:lnTo>
                  <a:lnTo>
                    <a:pt x="336" y="272"/>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3115" name="Top Cross 2"/>
          <p:cNvGrpSpPr/>
          <p:nvPr/>
        </p:nvGrpSpPr>
        <p:grpSpPr>
          <a:xfrm>
            <a:off x="5058470" y="3933387"/>
            <a:ext cx="565727" cy="561398"/>
            <a:chOff x="4774315" y="3784690"/>
            <a:chExt cx="565727" cy="561398"/>
          </a:xfrm>
        </p:grpSpPr>
        <p:sp>
          <p:nvSpPr>
            <p:cNvPr id="60" name="Oval 9"/>
            <p:cNvSpPr>
              <a:spLocks noChangeArrowheads="1"/>
            </p:cNvSpPr>
            <p:nvPr/>
          </p:nvSpPr>
          <p:spPr bwMode="auto">
            <a:xfrm>
              <a:off x="4774315" y="3784690"/>
              <a:ext cx="565727" cy="561398"/>
            </a:xfrm>
            <a:prstGeom prst="ellipse">
              <a:avLst/>
            </a:prstGeom>
            <a:solidFill>
              <a:srgbClr val="FFFFFF"/>
            </a:solidFill>
            <a:ln w="762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1" name="Freeform 6"/>
            <p:cNvSpPr>
              <a:spLocks/>
            </p:cNvSpPr>
            <p:nvPr/>
          </p:nvSpPr>
          <p:spPr bwMode="auto">
            <a:xfrm>
              <a:off x="4898853" y="3905982"/>
              <a:ext cx="316649" cy="319476"/>
            </a:xfrm>
            <a:custGeom>
              <a:avLst/>
              <a:gdLst>
                <a:gd name="T0" fmla="*/ 336 w 336"/>
                <a:gd name="T1" fmla="*/ 272 h 339"/>
                <a:gd name="T2" fmla="*/ 234 w 336"/>
                <a:gd name="T3" fmla="*/ 170 h 339"/>
                <a:gd name="T4" fmla="*/ 336 w 336"/>
                <a:gd name="T5" fmla="*/ 69 h 339"/>
                <a:gd name="T6" fmla="*/ 268 w 336"/>
                <a:gd name="T7" fmla="*/ 0 h 339"/>
                <a:gd name="T8" fmla="*/ 168 w 336"/>
                <a:gd name="T9" fmla="*/ 103 h 339"/>
                <a:gd name="T10" fmla="*/ 66 w 336"/>
                <a:gd name="T11" fmla="*/ 0 h 339"/>
                <a:gd name="T12" fmla="*/ 0 w 336"/>
                <a:gd name="T13" fmla="*/ 69 h 339"/>
                <a:gd name="T14" fmla="*/ 102 w 336"/>
                <a:gd name="T15" fmla="*/ 170 h 339"/>
                <a:gd name="T16" fmla="*/ 0 w 336"/>
                <a:gd name="T17" fmla="*/ 272 h 339"/>
                <a:gd name="T18" fmla="*/ 66 w 336"/>
                <a:gd name="T19" fmla="*/ 339 h 339"/>
                <a:gd name="T20" fmla="*/ 168 w 336"/>
                <a:gd name="T21" fmla="*/ 239 h 339"/>
                <a:gd name="T22" fmla="*/ 268 w 336"/>
                <a:gd name="T23" fmla="*/ 339 h 339"/>
                <a:gd name="T24" fmla="*/ 336 w 336"/>
                <a:gd name="T25" fmla="*/ 27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339">
                  <a:moveTo>
                    <a:pt x="336" y="272"/>
                  </a:moveTo>
                  <a:lnTo>
                    <a:pt x="234" y="170"/>
                  </a:lnTo>
                  <a:lnTo>
                    <a:pt x="336" y="69"/>
                  </a:lnTo>
                  <a:lnTo>
                    <a:pt x="268" y="0"/>
                  </a:lnTo>
                  <a:lnTo>
                    <a:pt x="168" y="103"/>
                  </a:lnTo>
                  <a:lnTo>
                    <a:pt x="66" y="0"/>
                  </a:lnTo>
                  <a:lnTo>
                    <a:pt x="0" y="69"/>
                  </a:lnTo>
                  <a:lnTo>
                    <a:pt x="102" y="170"/>
                  </a:lnTo>
                  <a:lnTo>
                    <a:pt x="0" y="272"/>
                  </a:lnTo>
                  <a:lnTo>
                    <a:pt x="66" y="339"/>
                  </a:lnTo>
                  <a:lnTo>
                    <a:pt x="168" y="239"/>
                  </a:lnTo>
                  <a:lnTo>
                    <a:pt x="268" y="339"/>
                  </a:lnTo>
                  <a:lnTo>
                    <a:pt x="336" y="272"/>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3114" name="Top Cross 1"/>
          <p:cNvGrpSpPr/>
          <p:nvPr/>
        </p:nvGrpSpPr>
        <p:grpSpPr>
          <a:xfrm>
            <a:off x="4344645" y="3933718"/>
            <a:ext cx="562841" cy="561398"/>
            <a:chOff x="4072495" y="3784690"/>
            <a:chExt cx="562841" cy="561398"/>
          </a:xfrm>
        </p:grpSpPr>
        <p:sp>
          <p:nvSpPr>
            <p:cNvPr id="59" name="Oval 8"/>
            <p:cNvSpPr>
              <a:spLocks noChangeArrowheads="1"/>
            </p:cNvSpPr>
            <p:nvPr/>
          </p:nvSpPr>
          <p:spPr bwMode="auto">
            <a:xfrm>
              <a:off x="4072495" y="3784690"/>
              <a:ext cx="562841" cy="561398"/>
            </a:xfrm>
            <a:prstGeom prst="ellipse">
              <a:avLst/>
            </a:prstGeom>
            <a:solidFill>
              <a:srgbClr val="FFFFFF"/>
            </a:solidFill>
            <a:ln w="762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6"/>
            <p:cNvSpPr>
              <a:spLocks/>
            </p:cNvSpPr>
            <p:nvPr/>
          </p:nvSpPr>
          <p:spPr bwMode="auto">
            <a:xfrm>
              <a:off x="4195590" y="3905982"/>
              <a:ext cx="316649" cy="319476"/>
            </a:xfrm>
            <a:custGeom>
              <a:avLst/>
              <a:gdLst>
                <a:gd name="T0" fmla="*/ 336 w 336"/>
                <a:gd name="T1" fmla="*/ 272 h 339"/>
                <a:gd name="T2" fmla="*/ 234 w 336"/>
                <a:gd name="T3" fmla="*/ 170 h 339"/>
                <a:gd name="T4" fmla="*/ 336 w 336"/>
                <a:gd name="T5" fmla="*/ 69 h 339"/>
                <a:gd name="T6" fmla="*/ 268 w 336"/>
                <a:gd name="T7" fmla="*/ 0 h 339"/>
                <a:gd name="T8" fmla="*/ 168 w 336"/>
                <a:gd name="T9" fmla="*/ 103 h 339"/>
                <a:gd name="T10" fmla="*/ 66 w 336"/>
                <a:gd name="T11" fmla="*/ 0 h 339"/>
                <a:gd name="T12" fmla="*/ 0 w 336"/>
                <a:gd name="T13" fmla="*/ 69 h 339"/>
                <a:gd name="T14" fmla="*/ 102 w 336"/>
                <a:gd name="T15" fmla="*/ 170 h 339"/>
                <a:gd name="T16" fmla="*/ 0 w 336"/>
                <a:gd name="T17" fmla="*/ 272 h 339"/>
                <a:gd name="T18" fmla="*/ 66 w 336"/>
                <a:gd name="T19" fmla="*/ 339 h 339"/>
                <a:gd name="T20" fmla="*/ 168 w 336"/>
                <a:gd name="T21" fmla="*/ 239 h 339"/>
                <a:gd name="T22" fmla="*/ 268 w 336"/>
                <a:gd name="T23" fmla="*/ 339 h 339"/>
                <a:gd name="T24" fmla="*/ 336 w 336"/>
                <a:gd name="T25" fmla="*/ 27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339">
                  <a:moveTo>
                    <a:pt x="336" y="272"/>
                  </a:moveTo>
                  <a:lnTo>
                    <a:pt x="234" y="170"/>
                  </a:lnTo>
                  <a:lnTo>
                    <a:pt x="336" y="69"/>
                  </a:lnTo>
                  <a:lnTo>
                    <a:pt x="268" y="0"/>
                  </a:lnTo>
                  <a:lnTo>
                    <a:pt x="168" y="103"/>
                  </a:lnTo>
                  <a:lnTo>
                    <a:pt x="66" y="0"/>
                  </a:lnTo>
                  <a:lnTo>
                    <a:pt x="0" y="69"/>
                  </a:lnTo>
                  <a:lnTo>
                    <a:pt x="102" y="170"/>
                  </a:lnTo>
                  <a:lnTo>
                    <a:pt x="0" y="272"/>
                  </a:lnTo>
                  <a:lnTo>
                    <a:pt x="66" y="339"/>
                  </a:lnTo>
                  <a:lnTo>
                    <a:pt x="168" y="239"/>
                  </a:lnTo>
                  <a:lnTo>
                    <a:pt x="268" y="339"/>
                  </a:lnTo>
                  <a:lnTo>
                    <a:pt x="336" y="272"/>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55" name="Content Placeholder 3107"/>
          <p:cNvSpPr txBox="1">
            <a:spLocks/>
          </p:cNvSpPr>
          <p:nvPr/>
        </p:nvSpPr>
        <p:spPr bwMode="gray">
          <a:xfrm>
            <a:off x="408871" y="1412776"/>
            <a:ext cx="8434388" cy="1584176"/>
          </a:xfrm>
          <a:prstGeom prst="rect">
            <a:avLst/>
          </a:prstGeom>
          <a:solidFill>
            <a:schemeClr val="bg1">
              <a:lumMod val="95000"/>
            </a:schemeClr>
          </a:solidFill>
          <a:ln w="25400" cap="flat" cmpd="sng" algn="ctr">
            <a:noFill/>
            <a:prstDash val="solid"/>
            <a:miter lim="800000"/>
            <a:headEnd/>
            <a:tailEnd/>
          </a:ln>
          <a:effectLst>
            <a:outerShdw blurRad="38100" dist="381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numCol="1" rtlCol="0" anchor="ctr" anchorCtr="0" compatLnSpc="1">
            <a:prstTxWarp prst="textNoShape">
              <a:avLst/>
            </a:prstTxWarp>
            <a:noAutofit/>
          </a:bodyPr>
          <a:lstStyle>
            <a:lvl1pPr marL="204788" indent="-204788" algn="l" rtl="0" eaLnBrk="0" fontAlgn="base" hangingPunct="0">
              <a:spcBef>
                <a:spcPct val="0"/>
              </a:spcBef>
              <a:spcAft>
                <a:spcPts val="600"/>
              </a:spcAft>
              <a:buClr>
                <a:schemeClr val="accent1"/>
              </a:buClr>
              <a:buSzPct val="110000"/>
              <a:buFont typeface="Wingdings" pitchFamily="2" charset="2"/>
              <a:buChar char="§"/>
              <a:defRPr sz="1600" spc="0" baseline="0">
                <a:solidFill>
                  <a:schemeClr val="lt1"/>
                </a:solidFill>
                <a:latin typeface="+mn-lt"/>
                <a:ea typeface="+mn-ea"/>
                <a:cs typeface="+mn-cs"/>
              </a:defRPr>
            </a:lvl1pPr>
            <a:lvl2pPr marL="381000" indent="-171450" algn="l" rtl="0" eaLnBrk="0" fontAlgn="base" hangingPunct="0">
              <a:spcBef>
                <a:spcPct val="0"/>
              </a:spcBef>
              <a:spcAft>
                <a:spcPts val="600"/>
              </a:spcAft>
              <a:buClr>
                <a:srgbClr val="917B69"/>
              </a:buClr>
              <a:buFont typeface="Arial" charset="0"/>
              <a:buChar char="•"/>
              <a:defRPr sz="1600" spc="0" baseline="0">
                <a:solidFill>
                  <a:schemeClr val="lt1"/>
                </a:solidFill>
                <a:latin typeface="+mn-lt"/>
                <a:ea typeface="+mn-ea"/>
                <a:cs typeface="+mn-cs"/>
              </a:defRPr>
            </a:lvl2pPr>
            <a:lvl3pPr marL="561975" indent="-176213" algn="l" rtl="0" eaLnBrk="0" fontAlgn="base" hangingPunct="0">
              <a:spcBef>
                <a:spcPct val="0"/>
              </a:spcBef>
              <a:spcAft>
                <a:spcPts val="600"/>
              </a:spcAft>
              <a:buClr>
                <a:schemeClr val="tx1"/>
              </a:buClr>
              <a:buFont typeface="Arial" charset="0"/>
              <a:buChar char="-"/>
              <a:defRPr sz="1600" spc="0" baseline="0">
                <a:solidFill>
                  <a:schemeClr val="lt1"/>
                </a:solidFill>
                <a:latin typeface="+mn-lt"/>
                <a:ea typeface="+mn-ea"/>
                <a:cs typeface="+mn-cs"/>
              </a:defRPr>
            </a:lvl3pPr>
            <a:lvl4pPr marL="752475" indent="-195263" algn="l" rtl="0" eaLnBrk="0" fontAlgn="base" hangingPunct="0">
              <a:spcBef>
                <a:spcPct val="0"/>
              </a:spcBef>
              <a:spcAft>
                <a:spcPts val="600"/>
              </a:spcAft>
              <a:buClr>
                <a:schemeClr val="tx1"/>
              </a:buClr>
              <a:buFont typeface="Arial" charset="0"/>
              <a:buChar char="•"/>
              <a:defRPr sz="1600" spc="0" baseline="0">
                <a:solidFill>
                  <a:schemeClr val="lt1"/>
                </a:solidFill>
                <a:latin typeface="+mn-lt"/>
                <a:ea typeface="+mn-ea"/>
                <a:cs typeface="+mn-cs"/>
              </a:defRPr>
            </a:lvl4pPr>
            <a:lvl5pPr marL="957263" indent="-195263" algn="l" rtl="0" eaLnBrk="0" fontAlgn="base" hangingPunct="0">
              <a:spcBef>
                <a:spcPct val="0"/>
              </a:spcBef>
              <a:spcAft>
                <a:spcPts val="600"/>
              </a:spcAft>
              <a:buChar char="»"/>
              <a:defRPr sz="1600" spc="0" baseline="0">
                <a:solidFill>
                  <a:schemeClr val="lt1"/>
                </a:solidFill>
                <a:latin typeface="+mn-lt"/>
                <a:ea typeface="+mn-ea"/>
                <a:cs typeface="+mn-cs"/>
              </a:defRPr>
            </a:lvl5pPr>
            <a:lvl6pPr marL="1374775" indent="-163513" algn="l" rtl="0" fontAlgn="base">
              <a:spcBef>
                <a:spcPct val="0"/>
              </a:spcBef>
              <a:spcAft>
                <a:spcPct val="20000"/>
              </a:spcAft>
              <a:buChar char="»"/>
              <a:defRPr sz="1400">
                <a:solidFill>
                  <a:schemeClr val="lt1"/>
                </a:solidFill>
                <a:latin typeface="+mn-lt"/>
                <a:ea typeface="+mn-ea"/>
                <a:cs typeface="+mn-cs"/>
              </a:defRPr>
            </a:lvl6pPr>
            <a:lvl7pPr marL="1831975" indent="-163513" algn="l" rtl="0" fontAlgn="base">
              <a:spcBef>
                <a:spcPct val="0"/>
              </a:spcBef>
              <a:spcAft>
                <a:spcPct val="20000"/>
              </a:spcAft>
              <a:buChar char="»"/>
              <a:defRPr sz="1400">
                <a:solidFill>
                  <a:schemeClr val="lt1"/>
                </a:solidFill>
                <a:latin typeface="+mn-lt"/>
                <a:ea typeface="+mn-ea"/>
                <a:cs typeface="+mn-cs"/>
              </a:defRPr>
            </a:lvl7pPr>
            <a:lvl8pPr marL="2289175" indent="-163513" algn="l" rtl="0" fontAlgn="base">
              <a:spcBef>
                <a:spcPct val="0"/>
              </a:spcBef>
              <a:spcAft>
                <a:spcPct val="20000"/>
              </a:spcAft>
              <a:buChar char="»"/>
              <a:defRPr sz="1400">
                <a:solidFill>
                  <a:schemeClr val="lt1"/>
                </a:solidFill>
                <a:latin typeface="+mn-lt"/>
                <a:ea typeface="+mn-ea"/>
                <a:cs typeface="+mn-cs"/>
              </a:defRPr>
            </a:lvl8pPr>
            <a:lvl9pPr marL="2746375" indent="-163513" algn="l" rtl="0" fontAlgn="base">
              <a:spcBef>
                <a:spcPct val="0"/>
              </a:spcBef>
              <a:spcAft>
                <a:spcPct val="20000"/>
              </a:spcAft>
              <a:buChar char="»"/>
              <a:defRPr sz="1400">
                <a:solidFill>
                  <a:schemeClr val="lt1"/>
                </a:solidFill>
                <a:latin typeface="+mn-lt"/>
                <a:ea typeface="+mn-ea"/>
                <a:cs typeface="+mn-cs"/>
              </a:defRPr>
            </a:lvl9pPr>
          </a:lstStyle>
          <a:p>
            <a:r>
              <a:rPr lang="en-GB" sz="1500" kern="0" dirty="0">
                <a:solidFill>
                  <a:schemeClr val="tx1">
                    <a:lumMod val="50000"/>
                  </a:schemeClr>
                </a:solidFill>
              </a:rPr>
              <a:t>Bradykinin </a:t>
            </a:r>
            <a:r>
              <a:rPr lang="cs-CZ" sz="1500" kern="0" dirty="0">
                <a:solidFill>
                  <a:schemeClr val="tx1">
                    <a:lumMod val="50000"/>
                  </a:schemeClr>
                </a:solidFill>
              </a:rPr>
              <a:t>je substrátem pro </a:t>
            </a:r>
            <a:r>
              <a:rPr lang="en-GB" sz="1500" kern="0" dirty="0" err="1">
                <a:solidFill>
                  <a:schemeClr val="tx1">
                    <a:lumMod val="50000"/>
                  </a:schemeClr>
                </a:solidFill>
              </a:rPr>
              <a:t>neprilysin</a:t>
            </a:r>
            <a:r>
              <a:rPr lang="en-GB" sz="1500" kern="0" dirty="0">
                <a:solidFill>
                  <a:schemeClr val="tx1">
                    <a:lumMod val="50000"/>
                  </a:schemeClr>
                </a:solidFill>
              </a:rPr>
              <a:t> a </a:t>
            </a:r>
            <a:r>
              <a:rPr lang="cs-CZ" sz="1500" kern="0" dirty="0">
                <a:solidFill>
                  <a:schemeClr val="tx1">
                    <a:lumMod val="50000"/>
                  </a:schemeClr>
                </a:solidFill>
              </a:rPr>
              <a:t>jiné</a:t>
            </a:r>
            <a:r>
              <a:rPr lang="en-GB" sz="1500" kern="0" dirty="0">
                <a:solidFill>
                  <a:schemeClr val="tx1">
                    <a:lumMod val="50000"/>
                  </a:schemeClr>
                </a:solidFill>
              </a:rPr>
              <a:t> </a:t>
            </a:r>
            <a:r>
              <a:rPr lang="en-GB" sz="1500" kern="0" dirty="0" err="1">
                <a:solidFill>
                  <a:schemeClr val="tx1">
                    <a:lumMod val="50000"/>
                  </a:schemeClr>
                </a:solidFill>
              </a:rPr>
              <a:t>va</a:t>
            </a:r>
            <a:r>
              <a:rPr lang="cs-CZ" sz="1500" kern="0" dirty="0">
                <a:solidFill>
                  <a:schemeClr val="tx1">
                    <a:lumMod val="50000"/>
                  </a:schemeClr>
                </a:solidFill>
              </a:rPr>
              <a:t>z</a:t>
            </a:r>
            <a:r>
              <a:rPr lang="en-GB" sz="1500" kern="0" dirty="0" err="1">
                <a:solidFill>
                  <a:schemeClr val="tx1">
                    <a:lumMod val="50000"/>
                  </a:schemeClr>
                </a:solidFill>
              </a:rPr>
              <a:t>opeptid</a:t>
            </a:r>
            <a:r>
              <a:rPr lang="cs-CZ" sz="1500" kern="0" dirty="0" err="1">
                <a:solidFill>
                  <a:schemeClr val="tx1">
                    <a:lumMod val="50000"/>
                  </a:schemeClr>
                </a:solidFill>
              </a:rPr>
              <a:t>ázy</a:t>
            </a:r>
            <a:r>
              <a:rPr lang="en-GB" sz="1500" kern="0" dirty="0">
                <a:solidFill>
                  <a:schemeClr val="tx1">
                    <a:lumMod val="50000"/>
                  </a:schemeClr>
                </a:solidFill>
              </a:rPr>
              <a:t> (ACE, APP, DPP-4) – </a:t>
            </a:r>
            <a:r>
              <a:rPr lang="cs-CZ" sz="1500" kern="0" dirty="0">
                <a:solidFill>
                  <a:schemeClr val="tx1">
                    <a:lumMod val="50000"/>
                  </a:schemeClr>
                </a:solidFill>
              </a:rPr>
              <a:t>jeho zvýšení je spojeno se suchým kašlem a </a:t>
            </a:r>
            <a:r>
              <a:rPr lang="cs-CZ" sz="1500" kern="0" dirty="0" err="1">
                <a:solidFill>
                  <a:schemeClr val="tx1">
                    <a:lumMod val="50000"/>
                  </a:schemeClr>
                </a:solidFill>
              </a:rPr>
              <a:t>angioedémem</a:t>
            </a:r>
            <a:endParaRPr lang="en-GB" sz="1500" kern="0" baseline="30000" dirty="0">
              <a:solidFill>
                <a:schemeClr val="tx1">
                  <a:lumMod val="50000"/>
                </a:schemeClr>
              </a:solidFill>
            </a:endParaRPr>
          </a:p>
          <a:p>
            <a:r>
              <a:rPr lang="en-GB" sz="1500" kern="0" dirty="0" err="1">
                <a:solidFill>
                  <a:schemeClr val="tx1">
                    <a:lumMod val="50000"/>
                  </a:schemeClr>
                </a:solidFill>
              </a:rPr>
              <a:t>Omapatril</a:t>
            </a:r>
            <a:r>
              <a:rPr lang="cs-CZ" sz="1500" kern="0" dirty="0">
                <a:solidFill>
                  <a:schemeClr val="tx1">
                    <a:lumMod val="50000"/>
                  </a:schemeClr>
                </a:solidFill>
              </a:rPr>
              <a:t>á</a:t>
            </a:r>
            <a:r>
              <a:rPr lang="en-GB" sz="1500" kern="0" dirty="0">
                <a:solidFill>
                  <a:schemeClr val="tx1">
                    <a:lumMod val="50000"/>
                  </a:schemeClr>
                </a:solidFill>
              </a:rPr>
              <a:t>t </a:t>
            </a:r>
            <a:r>
              <a:rPr lang="en-GB" sz="1500" kern="0" dirty="0" err="1">
                <a:solidFill>
                  <a:schemeClr val="tx1">
                    <a:lumMod val="50000"/>
                  </a:schemeClr>
                </a:solidFill>
              </a:rPr>
              <a:t>inhib</a:t>
            </a:r>
            <a:r>
              <a:rPr lang="cs-CZ" sz="1500" kern="0" dirty="0" err="1">
                <a:solidFill>
                  <a:schemeClr val="tx1">
                    <a:lumMod val="50000"/>
                  </a:schemeClr>
                </a:solidFill>
              </a:rPr>
              <a:t>uje</a:t>
            </a:r>
            <a:r>
              <a:rPr lang="cs-CZ" sz="1500" kern="0" dirty="0">
                <a:solidFill>
                  <a:schemeClr val="tx1">
                    <a:lumMod val="50000"/>
                  </a:schemeClr>
                </a:solidFill>
              </a:rPr>
              <a:t> tři enzymy</a:t>
            </a:r>
            <a:r>
              <a:rPr lang="en-US" sz="1500" kern="0" dirty="0">
                <a:solidFill>
                  <a:schemeClr val="tx1">
                    <a:lumMod val="50000"/>
                  </a:schemeClr>
                </a:solidFill>
              </a:rPr>
              <a:t> (ACE, APP, </a:t>
            </a:r>
            <a:r>
              <a:rPr lang="en-US" sz="1500" kern="0" dirty="0" err="1">
                <a:solidFill>
                  <a:schemeClr val="tx1">
                    <a:lumMod val="50000"/>
                  </a:schemeClr>
                </a:solidFill>
              </a:rPr>
              <a:t>neprilysin</a:t>
            </a:r>
            <a:r>
              <a:rPr lang="en-US" sz="1500" kern="0" dirty="0">
                <a:solidFill>
                  <a:schemeClr val="tx1">
                    <a:lumMod val="50000"/>
                  </a:schemeClr>
                </a:solidFill>
              </a:rPr>
              <a:t>)</a:t>
            </a:r>
            <a:r>
              <a:rPr lang="cs-CZ" sz="1500" kern="0" dirty="0">
                <a:solidFill>
                  <a:schemeClr val="tx1">
                    <a:lumMod val="50000"/>
                  </a:schemeClr>
                </a:solidFill>
              </a:rPr>
              <a:t>, které se účastní na biodegradaci bradykininu</a:t>
            </a:r>
            <a:r>
              <a:rPr lang="en-US" sz="1500" kern="0" dirty="0">
                <a:solidFill>
                  <a:schemeClr val="tx1">
                    <a:lumMod val="50000"/>
                  </a:schemeClr>
                </a:solidFill>
              </a:rPr>
              <a:t>,</a:t>
            </a:r>
            <a:r>
              <a:rPr lang="cs-CZ" sz="1500" kern="0" dirty="0">
                <a:solidFill>
                  <a:schemeClr val="tx1">
                    <a:lumMod val="50000"/>
                  </a:schemeClr>
                </a:solidFill>
              </a:rPr>
              <a:t> což je pravděpodobně odpovědné za vyšší výskyt </a:t>
            </a:r>
            <a:r>
              <a:rPr lang="cs-CZ" sz="1500" kern="0" dirty="0" err="1">
                <a:solidFill>
                  <a:schemeClr val="tx1">
                    <a:lumMod val="50000"/>
                  </a:schemeClr>
                </a:solidFill>
              </a:rPr>
              <a:t>angioedému</a:t>
            </a:r>
            <a:endParaRPr lang="cs-CZ" sz="1500" kern="0" dirty="0">
              <a:solidFill>
                <a:schemeClr val="tx1">
                  <a:lumMod val="50000"/>
                </a:schemeClr>
              </a:solidFill>
            </a:endParaRPr>
          </a:p>
          <a:p>
            <a:r>
              <a:rPr lang="cs-CZ" sz="1500" kern="0" dirty="0">
                <a:solidFill>
                  <a:schemeClr val="tx1">
                    <a:lumMod val="50000"/>
                  </a:schemeClr>
                </a:solidFill>
              </a:rPr>
              <a:t>ARNI inhibuje pouze </a:t>
            </a:r>
            <a:r>
              <a:rPr lang="cs-CZ" sz="1500" kern="0" dirty="0" err="1">
                <a:solidFill>
                  <a:schemeClr val="tx1">
                    <a:lumMod val="50000"/>
                  </a:schemeClr>
                </a:solidFill>
              </a:rPr>
              <a:t>neprilysin</a:t>
            </a:r>
            <a:r>
              <a:rPr lang="cs-CZ" sz="1500" kern="0" dirty="0">
                <a:solidFill>
                  <a:schemeClr val="tx1">
                    <a:lumMod val="50000"/>
                  </a:schemeClr>
                </a:solidFill>
              </a:rPr>
              <a:t> (NEP), tak dovoluje štěpit bradykinin alternativními cestami</a:t>
            </a:r>
          </a:p>
        </p:txBody>
      </p:sp>
    </p:spTree>
    <p:extLst>
      <p:ext uri="{BB962C8B-B14F-4D97-AF65-F5344CB8AC3E}">
        <p14:creationId xmlns:p14="http://schemas.microsoft.com/office/powerpoint/2010/main" val="70864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4624"/>
            <a:ext cx="8568952" cy="1786856"/>
          </a:xfrm>
        </p:spPr>
        <p:txBody>
          <a:bodyPr>
            <a:normAutofit/>
          </a:bodyPr>
          <a:lstStyle/>
          <a:p>
            <a:r>
              <a:rPr lang="cs-CZ" sz="2800" b="1" dirty="0"/>
              <a:t>Při léčbě </a:t>
            </a:r>
            <a:r>
              <a:rPr lang="cs-CZ" sz="2800" b="1" dirty="0" err="1"/>
              <a:t>sabubitril</a:t>
            </a:r>
            <a:r>
              <a:rPr lang="cs-CZ" sz="2800" b="1" dirty="0"/>
              <a:t>/</a:t>
            </a:r>
            <a:r>
              <a:rPr lang="cs-CZ" sz="2800" b="1" dirty="0" err="1"/>
              <a:t>valsartanem</a:t>
            </a:r>
            <a:r>
              <a:rPr lang="cs-CZ" sz="2800" b="1" dirty="0"/>
              <a:t> (ARNI) zůstává NT-</a:t>
            </a:r>
            <a:r>
              <a:rPr lang="cs-CZ" sz="2800" b="1" dirty="0" err="1"/>
              <a:t>proBNP</a:t>
            </a:r>
            <a:r>
              <a:rPr lang="cs-CZ" sz="2800" b="1" dirty="0"/>
              <a:t> přesným ukazatelem tíže srdečního selhání, ale BNP spolehlivým ukazatelem není.</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6912768" cy="503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849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229600" cy="1143000"/>
          </a:xfrm>
        </p:spPr>
        <p:txBody>
          <a:bodyPr>
            <a:normAutofit/>
          </a:bodyPr>
          <a:lstStyle/>
          <a:p>
            <a:r>
              <a:rPr lang="cs-CZ" sz="2400" b="1" dirty="0"/>
              <a:t>Studie PARADIGM-HF</a:t>
            </a:r>
            <a:br>
              <a:rPr lang="cs-CZ" sz="2400" b="1" dirty="0"/>
            </a:br>
            <a:r>
              <a:rPr lang="cs-CZ" sz="2400" b="1" dirty="0"/>
              <a:t>Plazmatické koncentrace NT-</a:t>
            </a:r>
            <a:r>
              <a:rPr lang="cs-CZ" sz="2400" b="1" dirty="0" err="1"/>
              <a:t>proBNP</a:t>
            </a:r>
            <a:r>
              <a:rPr lang="cs-CZ" sz="2400" b="1" dirty="0"/>
              <a:t> a BNP v průběhu studie</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056784" cy="510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4604690" y="6519420"/>
            <a:ext cx="3423694" cy="307777"/>
          </a:xfrm>
          <a:prstGeom prst="rect">
            <a:avLst/>
          </a:prstGeom>
          <a:noFill/>
        </p:spPr>
        <p:txBody>
          <a:bodyPr wrap="none" rtlCol="0">
            <a:spAutoFit/>
          </a:bodyPr>
          <a:lstStyle/>
          <a:p>
            <a:r>
              <a:rPr lang="cs-CZ" sz="1400" b="1" i="1" dirty="0" err="1"/>
              <a:t>Packer</a:t>
            </a:r>
            <a:r>
              <a:rPr lang="cs-CZ" sz="1400" b="1" i="1" dirty="0"/>
              <a:t> M,  et al. </a:t>
            </a:r>
            <a:r>
              <a:rPr lang="cs-CZ" sz="1400" b="1" i="1" dirty="0" err="1"/>
              <a:t>Circulation</a:t>
            </a:r>
            <a:r>
              <a:rPr lang="cs-CZ" sz="1400" b="1" i="1" dirty="0"/>
              <a:t> 2015</a:t>
            </a:r>
            <a:r>
              <a:rPr lang="en-US" sz="1400" b="1" i="1" dirty="0"/>
              <a:t>;</a:t>
            </a:r>
            <a:r>
              <a:rPr lang="cs-CZ" sz="1400" b="1" i="1" dirty="0"/>
              <a:t>131:54-61</a:t>
            </a:r>
          </a:p>
        </p:txBody>
      </p:sp>
    </p:spTree>
    <p:extLst>
      <p:ext uri="{BB962C8B-B14F-4D97-AF65-F5344CB8AC3E}">
        <p14:creationId xmlns:p14="http://schemas.microsoft.com/office/powerpoint/2010/main" val="4234579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ChangeArrowheads="1"/>
          </p:cNvSpPr>
          <p:nvPr/>
        </p:nvSpPr>
        <p:spPr bwMode="auto">
          <a:xfrm>
            <a:off x="-3175" y="0"/>
            <a:ext cx="9144000" cy="1466850"/>
          </a:xfrm>
          <a:prstGeom prst="rect">
            <a:avLst/>
          </a:prstGeom>
          <a:solidFill>
            <a:srgbClr val="25406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45058" name="TextBox 5"/>
          <p:cNvSpPr txBox="1">
            <a:spLocks noChangeArrowheads="1"/>
          </p:cNvSpPr>
          <p:nvPr/>
        </p:nvSpPr>
        <p:spPr bwMode="auto">
          <a:xfrm>
            <a:off x="1095375" y="3208338"/>
            <a:ext cx="698500" cy="400050"/>
          </a:xfrm>
          <a:prstGeom prst="rect">
            <a:avLst/>
          </a:prstGeom>
          <a:noFill/>
          <a:ln w="9525">
            <a:noFill/>
            <a:miter lim="800000"/>
            <a:headEnd/>
            <a:tailEnd/>
          </a:ln>
        </p:spPr>
        <p:txBody>
          <a:bodyPr wrap="none">
            <a:spAutoFit/>
          </a:bodyPr>
          <a:lstStyle/>
          <a:p>
            <a:r>
              <a:rPr lang="en-US" sz="2000" b="1">
                <a:solidFill>
                  <a:srgbClr val="000000"/>
                </a:solidFill>
                <a:latin typeface="Arial" charset="0"/>
                <a:cs typeface="Arial" charset="0"/>
              </a:rPr>
              <a:t>10%</a:t>
            </a:r>
          </a:p>
        </p:txBody>
      </p:sp>
      <p:cxnSp>
        <p:nvCxnSpPr>
          <p:cNvPr id="7" name="Straight Arrow Connector 6"/>
          <p:cNvCxnSpPr>
            <a:cxnSpLocks noChangeShapeType="1"/>
          </p:cNvCxnSpPr>
          <p:nvPr/>
        </p:nvCxnSpPr>
        <p:spPr bwMode="auto">
          <a:xfrm rot="5400000">
            <a:off x="782637" y="6259513"/>
            <a:ext cx="493713" cy="1588"/>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p:spPr>
      </p:cxnSp>
      <p:sp>
        <p:nvSpPr>
          <p:cNvPr id="45060" name="TextBox 7"/>
          <p:cNvSpPr txBox="1">
            <a:spLocks noChangeArrowheads="1"/>
          </p:cNvSpPr>
          <p:nvPr/>
        </p:nvSpPr>
        <p:spPr bwMode="auto">
          <a:xfrm>
            <a:off x="3175" y="66467"/>
            <a:ext cx="9140825" cy="1400383"/>
          </a:xfrm>
          <a:prstGeom prst="rect">
            <a:avLst/>
          </a:prstGeom>
          <a:noFill/>
          <a:ln w="9525">
            <a:noFill/>
            <a:miter lim="800000"/>
            <a:headEnd/>
            <a:tailEnd/>
          </a:ln>
        </p:spPr>
        <p:txBody>
          <a:bodyPr>
            <a:spAutoFit/>
          </a:bodyPr>
          <a:lstStyle/>
          <a:p>
            <a:pPr algn="ctr">
              <a:lnSpc>
                <a:spcPts val="3400"/>
              </a:lnSpc>
            </a:pPr>
            <a:r>
              <a:rPr lang="cs-CZ" sz="3200" b="1" dirty="0">
                <a:solidFill>
                  <a:srgbClr val="FFFF00"/>
                </a:solidFill>
              </a:rPr>
              <a:t>Duální inhibice </a:t>
            </a:r>
            <a:r>
              <a:rPr lang="cs-CZ" sz="3200" b="1" dirty="0" err="1">
                <a:solidFill>
                  <a:srgbClr val="FFFF00"/>
                </a:solidFill>
              </a:rPr>
              <a:t>angiotenzinu</a:t>
            </a:r>
            <a:r>
              <a:rPr lang="cs-CZ" sz="3200" b="1" dirty="0">
                <a:solidFill>
                  <a:srgbClr val="FFFF00"/>
                </a:solidFill>
              </a:rPr>
              <a:t> a </a:t>
            </a:r>
            <a:r>
              <a:rPr lang="cs-CZ" sz="3200" b="1" dirty="0" err="1">
                <a:solidFill>
                  <a:srgbClr val="FFFF00"/>
                </a:solidFill>
              </a:rPr>
              <a:t>neprilyzinu</a:t>
            </a:r>
            <a:r>
              <a:rPr lang="cs-CZ" sz="3200" b="1" dirty="0">
                <a:solidFill>
                  <a:srgbClr val="FFFF00"/>
                </a:solidFill>
              </a:rPr>
              <a:t> (ARNI)</a:t>
            </a:r>
            <a:r>
              <a:rPr lang="en-US" sz="3200" b="1" dirty="0">
                <a:solidFill>
                  <a:srgbClr val="FFFF00"/>
                </a:solidFill>
              </a:rPr>
              <a:t> </a:t>
            </a:r>
            <a:r>
              <a:rPr lang="cs-CZ" sz="3200" b="1" dirty="0">
                <a:solidFill>
                  <a:srgbClr val="FFFF00"/>
                </a:solidFill>
              </a:rPr>
              <a:t>zdvojnásobuje účinek současných inhibitorů RAS na mortalitu</a:t>
            </a:r>
            <a:endParaRPr lang="en-US" sz="3200" b="1" dirty="0">
              <a:solidFill>
                <a:srgbClr val="FFFF00"/>
              </a:solidFill>
            </a:endParaRPr>
          </a:p>
        </p:txBody>
      </p:sp>
      <p:cxnSp>
        <p:nvCxnSpPr>
          <p:cNvPr id="10" name="Straight Connector 9"/>
          <p:cNvCxnSpPr>
            <a:cxnSpLocks noChangeShapeType="1"/>
          </p:cNvCxnSpPr>
          <p:nvPr/>
        </p:nvCxnSpPr>
        <p:spPr bwMode="auto">
          <a:xfrm>
            <a:off x="1917700" y="2471738"/>
            <a:ext cx="6602413" cy="1587"/>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11" name="Straight Connector 10"/>
          <p:cNvCxnSpPr>
            <a:cxnSpLocks noChangeShapeType="1"/>
          </p:cNvCxnSpPr>
          <p:nvPr/>
        </p:nvCxnSpPr>
        <p:spPr bwMode="auto">
          <a:xfrm rot="5400000">
            <a:off x="44450" y="4367213"/>
            <a:ext cx="3751263" cy="1587"/>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2" name="Straight Connector 11"/>
          <p:cNvCxnSpPr>
            <a:cxnSpLocks noChangeShapeType="1"/>
          </p:cNvCxnSpPr>
          <p:nvPr/>
        </p:nvCxnSpPr>
        <p:spPr bwMode="auto">
          <a:xfrm>
            <a:off x="1789113" y="3430588"/>
            <a:ext cx="280987" cy="1587"/>
          </a:xfrm>
          <a:prstGeom prst="line">
            <a:avLst/>
          </a:prstGeom>
          <a:noFill/>
          <a:ln w="25400">
            <a:solidFill>
              <a:srgbClr val="000000"/>
            </a:solidFill>
            <a:round/>
            <a:headEnd/>
            <a:tailEnd/>
          </a:ln>
          <a:effectLst>
            <a:outerShdw dist="20000" dir="5400000" rotWithShape="0">
              <a:srgbClr val="808080">
                <a:alpha val="37999"/>
              </a:srgbClr>
            </a:outerShdw>
          </a:effectLst>
        </p:spPr>
      </p:cxnSp>
      <p:sp>
        <p:nvSpPr>
          <p:cNvPr id="15" name="Rectangle 14"/>
          <p:cNvSpPr>
            <a:spLocks noChangeArrowheads="1"/>
          </p:cNvSpPr>
          <p:nvPr/>
        </p:nvSpPr>
        <p:spPr bwMode="auto">
          <a:xfrm>
            <a:off x="4933950" y="2471738"/>
            <a:ext cx="706438" cy="1670050"/>
          </a:xfrm>
          <a:prstGeom prst="rect">
            <a:avLst/>
          </a:prstGeom>
          <a:solidFill>
            <a:srgbClr val="FCD5B5"/>
          </a:solidFill>
          <a:ln w="9525">
            <a:solidFill>
              <a:srgbClr val="000000"/>
            </a:solidFill>
            <a:miter lim="800000"/>
            <a:headEnd/>
            <a:tailEnd/>
          </a:ln>
          <a:effectLst>
            <a:outerShdw dist="86488" dir="2460001" rotWithShape="0">
              <a:srgbClr val="808080">
                <a:alpha val="34999"/>
              </a:srgbClr>
            </a:outerShdw>
          </a:effectLst>
        </p:spPr>
        <p:txBody>
          <a:bodyPr anchor="ctr"/>
          <a:lstStyle/>
          <a:p>
            <a:pPr algn="ctr" fontAlgn="auto">
              <a:spcBef>
                <a:spcPts val="0"/>
              </a:spcBef>
              <a:spcAft>
                <a:spcPts val="0"/>
              </a:spcAft>
              <a:defRPr/>
            </a:pPr>
            <a:endParaRPr lang="en-US">
              <a:solidFill>
                <a:srgbClr val="000000"/>
              </a:solidFill>
              <a:latin typeface="+mn-lt"/>
              <a:ea typeface="+mn-ea"/>
              <a:cs typeface="+mn-cs"/>
            </a:endParaRPr>
          </a:p>
        </p:txBody>
      </p:sp>
      <p:sp>
        <p:nvSpPr>
          <p:cNvPr id="16" name="Rectangle 15"/>
          <p:cNvSpPr>
            <a:spLocks noChangeArrowheads="1"/>
          </p:cNvSpPr>
          <p:nvPr/>
        </p:nvSpPr>
        <p:spPr bwMode="auto">
          <a:xfrm>
            <a:off x="2771775" y="2471738"/>
            <a:ext cx="708025" cy="1389062"/>
          </a:xfrm>
          <a:prstGeom prst="rect">
            <a:avLst/>
          </a:prstGeom>
          <a:solidFill>
            <a:srgbClr val="E6B9B8"/>
          </a:solidFill>
          <a:ln w="9525">
            <a:solidFill>
              <a:srgbClr val="000000"/>
            </a:solidFill>
            <a:miter lim="800000"/>
            <a:headEnd/>
            <a:tailEnd/>
          </a:ln>
          <a:effectLst>
            <a:outerShdw dist="86488" dir="2460001" rotWithShape="0">
              <a:srgbClr val="808080">
                <a:alpha val="34999"/>
              </a:srgbClr>
            </a:outerShdw>
          </a:effectLst>
        </p:spPr>
        <p:txBody>
          <a:bodyPr anchor="ctr"/>
          <a:lstStyle/>
          <a:p>
            <a:pPr algn="ctr" fontAlgn="auto">
              <a:spcBef>
                <a:spcPts val="0"/>
              </a:spcBef>
              <a:spcAft>
                <a:spcPts val="0"/>
              </a:spcAft>
              <a:defRPr/>
            </a:pPr>
            <a:endParaRPr lang="en-US">
              <a:solidFill>
                <a:srgbClr val="000000"/>
              </a:solidFill>
              <a:latin typeface="+mn-lt"/>
              <a:ea typeface="+mn-ea"/>
              <a:cs typeface="+mn-cs"/>
            </a:endParaRPr>
          </a:p>
        </p:txBody>
      </p:sp>
      <p:cxnSp>
        <p:nvCxnSpPr>
          <p:cNvPr id="17" name="Straight Connector 16"/>
          <p:cNvCxnSpPr>
            <a:cxnSpLocks noChangeShapeType="1"/>
          </p:cNvCxnSpPr>
          <p:nvPr/>
        </p:nvCxnSpPr>
        <p:spPr bwMode="auto">
          <a:xfrm>
            <a:off x="1779588" y="4368800"/>
            <a:ext cx="280987" cy="1588"/>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8" name="Straight Connector 17"/>
          <p:cNvCxnSpPr>
            <a:cxnSpLocks noChangeShapeType="1"/>
          </p:cNvCxnSpPr>
          <p:nvPr/>
        </p:nvCxnSpPr>
        <p:spPr bwMode="auto">
          <a:xfrm>
            <a:off x="1770063" y="5307013"/>
            <a:ext cx="280987" cy="1587"/>
          </a:xfrm>
          <a:prstGeom prst="line">
            <a:avLst/>
          </a:prstGeom>
          <a:noFill/>
          <a:ln w="25400">
            <a:solidFill>
              <a:srgbClr val="000000"/>
            </a:solidFill>
            <a:round/>
            <a:headEnd/>
            <a:tailEnd/>
          </a:ln>
          <a:effectLst>
            <a:outerShdw dist="20000" dir="5400000" rotWithShape="0">
              <a:srgbClr val="808080">
                <a:alpha val="37999"/>
              </a:srgbClr>
            </a:outerShdw>
          </a:effectLst>
        </p:spPr>
      </p:cxnSp>
      <p:cxnSp>
        <p:nvCxnSpPr>
          <p:cNvPr id="19" name="Straight Connector 18"/>
          <p:cNvCxnSpPr>
            <a:cxnSpLocks noChangeShapeType="1"/>
          </p:cNvCxnSpPr>
          <p:nvPr/>
        </p:nvCxnSpPr>
        <p:spPr bwMode="auto">
          <a:xfrm>
            <a:off x="1760538" y="6245225"/>
            <a:ext cx="280987" cy="1588"/>
          </a:xfrm>
          <a:prstGeom prst="line">
            <a:avLst/>
          </a:prstGeom>
          <a:noFill/>
          <a:ln w="25400">
            <a:solidFill>
              <a:srgbClr val="000000"/>
            </a:solidFill>
            <a:round/>
            <a:headEnd/>
            <a:tailEnd/>
          </a:ln>
          <a:effectLst>
            <a:outerShdw dist="20000" dir="5400000" rotWithShape="0">
              <a:srgbClr val="808080">
                <a:alpha val="37999"/>
              </a:srgbClr>
            </a:outerShdw>
          </a:effectLst>
        </p:spPr>
      </p:cxnSp>
      <p:sp>
        <p:nvSpPr>
          <p:cNvPr id="45069" name="TextBox 19"/>
          <p:cNvSpPr txBox="1">
            <a:spLocks noChangeArrowheads="1"/>
          </p:cNvSpPr>
          <p:nvPr/>
        </p:nvSpPr>
        <p:spPr bwMode="auto">
          <a:xfrm>
            <a:off x="1095375" y="4141788"/>
            <a:ext cx="698500" cy="400050"/>
          </a:xfrm>
          <a:prstGeom prst="rect">
            <a:avLst/>
          </a:prstGeom>
          <a:noFill/>
          <a:ln w="9525">
            <a:noFill/>
            <a:miter lim="800000"/>
            <a:headEnd/>
            <a:tailEnd/>
          </a:ln>
        </p:spPr>
        <p:txBody>
          <a:bodyPr wrap="none">
            <a:spAutoFit/>
          </a:bodyPr>
          <a:lstStyle/>
          <a:p>
            <a:r>
              <a:rPr lang="en-US" sz="2000" b="1">
                <a:solidFill>
                  <a:srgbClr val="000000"/>
                </a:solidFill>
                <a:latin typeface="Arial" charset="0"/>
                <a:cs typeface="Arial" charset="0"/>
              </a:rPr>
              <a:t>20%</a:t>
            </a:r>
          </a:p>
        </p:txBody>
      </p:sp>
      <p:sp>
        <p:nvSpPr>
          <p:cNvPr id="45070" name="TextBox 20"/>
          <p:cNvSpPr txBox="1">
            <a:spLocks noChangeArrowheads="1"/>
          </p:cNvSpPr>
          <p:nvPr/>
        </p:nvSpPr>
        <p:spPr bwMode="auto">
          <a:xfrm>
            <a:off x="1095375" y="5078413"/>
            <a:ext cx="698500" cy="400050"/>
          </a:xfrm>
          <a:prstGeom prst="rect">
            <a:avLst/>
          </a:prstGeom>
          <a:noFill/>
          <a:ln w="9525">
            <a:noFill/>
            <a:miter lim="800000"/>
            <a:headEnd/>
            <a:tailEnd/>
          </a:ln>
        </p:spPr>
        <p:txBody>
          <a:bodyPr wrap="none">
            <a:spAutoFit/>
          </a:bodyPr>
          <a:lstStyle/>
          <a:p>
            <a:r>
              <a:rPr lang="en-US" sz="2000" b="1">
                <a:solidFill>
                  <a:srgbClr val="000000"/>
                </a:solidFill>
                <a:latin typeface="Arial" charset="0"/>
                <a:cs typeface="Arial" charset="0"/>
              </a:rPr>
              <a:t>30%</a:t>
            </a:r>
          </a:p>
        </p:txBody>
      </p:sp>
      <p:sp>
        <p:nvSpPr>
          <p:cNvPr id="45071" name="TextBox 21"/>
          <p:cNvSpPr txBox="1">
            <a:spLocks noChangeArrowheads="1"/>
          </p:cNvSpPr>
          <p:nvPr/>
        </p:nvSpPr>
        <p:spPr bwMode="auto">
          <a:xfrm>
            <a:off x="1095375" y="6013450"/>
            <a:ext cx="698500" cy="400050"/>
          </a:xfrm>
          <a:prstGeom prst="rect">
            <a:avLst/>
          </a:prstGeom>
          <a:noFill/>
          <a:ln w="9525">
            <a:noFill/>
            <a:miter lim="800000"/>
            <a:headEnd/>
            <a:tailEnd/>
          </a:ln>
        </p:spPr>
        <p:txBody>
          <a:bodyPr wrap="none">
            <a:spAutoFit/>
          </a:bodyPr>
          <a:lstStyle/>
          <a:p>
            <a:r>
              <a:rPr lang="en-US" sz="2000" b="1">
                <a:solidFill>
                  <a:srgbClr val="000000"/>
                </a:solidFill>
                <a:latin typeface="Arial" charset="0"/>
                <a:cs typeface="Arial" charset="0"/>
              </a:rPr>
              <a:t>40%</a:t>
            </a:r>
          </a:p>
        </p:txBody>
      </p:sp>
      <p:sp>
        <p:nvSpPr>
          <p:cNvPr id="45072" name="TextBox 22"/>
          <p:cNvSpPr txBox="1">
            <a:spLocks noChangeArrowheads="1"/>
          </p:cNvSpPr>
          <p:nvPr/>
        </p:nvSpPr>
        <p:spPr bwMode="auto">
          <a:xfrm>
            <a:off x="4682545" y="1893888"/>
            <a:ext cx="1236237" cy="553998"/>
          </a:xfrm>
          <a:prstGeom prst="rect">
            <a:avLst/>
          </a:prstGeom>
          <a:noFill/>
          <a:ln w="9525">
            <a:noFill/>
            <a:miter lim="800000"/>
            <a:headEnd/>
            <a:tailEnd/>
          </a:ln>
        </p:spPr>
        <p:txBody>
          <a:bodyPr wrap="none">
            <a:spAutoFit/>
          </a:bodyPr>
          <a:lstStyle/>
          <a:p>
            <a:pPr algn="ctr">
              <a:lnSpc>
                <a:spcPts val="1800"/>
              </a:lnSpc>
            </a:pPr>
            <a:r>
              <a:rPr lang="en-US" b="1" dirty="0">
                <a:solidFill>
                  <a:srgbClr val="000000"/>
                </a:solidFill>
                <a:latin typeface="Arial" charset="0"/>
                <a:cs typeface="Arial" charset="0"/>
              </a:rPr>
              <a:t>inhibitor</a:t>
            </a:r>
            <a:r>
              <a:rPr lang="cs-CZ" b="1" dirty="0">
                <a:solidFill>
                  <a:srgbClr val="000000"/>
                </a:solidFill>
                <a:latin typeface="Arial" charset="0"/>
                <a:cs typeface="Arial" charset="0"/>
              </a:rPr>
              <a:t>y</a:t>
            </a:r>
            <a:endParaRPr lang="en-US" b="1" dirty="0">
              <a:solidFill>
                <a:srgbClr val="000000"/>
              </a:solidFill>
              <a:latin typeface="Arial" charset="0"/>
              <a:cs typeface="Arial" charset="0"/>
            </a:endParaRPr>
          </a:p>
          <a:p>
            <a:pPr algn="ctr">
              <a:lnSpc>
                <a:spcPts val="1800"/>
              </a:lnSpc>
            </a:pPr>
            <a:r>
              <a:rPr lang="en-US" b="1" dirty="0">
                <a:solidFill>
                  <a:srgbClr val="000000"/>
                </a:solidFill>
                <a:latin typeface="Arial" charset="0"/>
                <a:cs typeface="Arial" charset="0"/>
              </a:rPr>
              <a:t>ACE</a:t>
            </a:r>
          </a:p>
        </p:txBody>
      </p:sp>
      <p:sp>
        <p:nvSpPr>
          <p:cNvPr id="45073" name="TextBox 23"/>
          <p:cNvSpPr txBox="1">
            <a:spLocks noChangeArrowheads="1"/>
          </p:cNvSpPr>
          <p:nvPr/>
        </p:nvSpPr>
        <p:spPr bwMode="auto">
          <a:xfrm>
            <a:off x="2498876" y="1663700"/>
            <a:ext cx="1249060" cy="784830"/>
          </a:xfrm>
          <a:prstGeom prst="rect">
            <a:avLst/>
          </a:prstGeom>
          <a:noFill/>
          <a:ln w="9525">
            <a:noFill/>
            <a:miter lim="800000"/>
            <a:headEnd/>
            <a:tailEnd/>
          </a:ln>
        </p:spPr>
        <p:txBody>
          <a:bodyPr wrap="none">
            <a:spAutoFit/>
          </a:bodyPr>
          <a:lstStyle/>
          <a:p>
            <a:pPr algn="ctr">
              <a:lnSpc>
                <a:spcPts val="1800"/>
              </a:lnSpc>
            </a:pPr>
            <a:r>
              <a:rPr lang="cs-CZ" b="1" dirty="0">
                <a:latin typeface="Arial" charset="0"/>
                <a:cs typeface="Arial" charset="0"/>
              </a:rPr>
              <a:t>Blokátory</a:t>
            </a:r>
          </a:p>
          <a:p>
            <a:pPr algn="ctr">
              <a:lnSpc>
                <a:spcPts val="1800"/>
              </a:lnSpc>
            </a:pPr>
            <a:r>
              <a:rPr lang="en-US" b="1" dirty="0">
                <a:latin typeface="Arial" charset="0"/>
                <a:cs typeface="Arial" charset="0"/>
              </a:rPr>
              <a:t>receptor</a:t>
            </a:r>
            <a:r>
              <a:rPr lang="cs-CZ" b="1" dirty="0">
                <a:latin typeface="Arial" charset="0"/>
                <a:cs typeface="Arial" charset="0"/>
              </a:rPr>
              <a:t>ů</a:t>
            </a:r>
            <a:endParaRPr lang="en-US" b="1" dirty="0">
              <a:latin typeface="Arial" charset="0"/>
              <a:cs typeface="Arial" charset="0"/>
            </a:endParaRPr>
          </a:p>
          <a:p>
            <a:pPr algn="ctr">
              <a:lnSpc>
                <a:spcPts val="1800"/>
              </a:lnSpc>
            </a:pPr>
            <a:r>
              <a:rPr lang="cs-CZ" b="1" dirty="0">
                <a:latin typeface="Arial" charset="0"/>
                <a:cs typeface="Arial" charset="0"/>
              </a:rPr>
              <a:t>pro AT II</a:t>
            </a:r>
            <a:endParaRPr lang="en-US" b="1" dirty="0">
              <a:latin typeface="Arial" charset="0"/>
              <a:cs typeface="Arial" charset="0"/>
            </a:endParaRPr>
          </a:p>
        </p:txBody>
      </p:sp>
      <p:sp>
        <p:nvSpPr>
          <p:cNvPr id="45074" name="TextBox 24"/>
          <p:cNvSpPr txBox="1">
            <a:spLocks noChangeArrowheads="1"/>
          </p:cNvSpPr>
          <p:nvPr/>
        </p:nvSpPr>
        <p:spPr bwMode="auto">
          <a:xfrm>
            <a:off x="1266825" y="2273300"/>
            <a:ext cx="555625" cy="400050"/>
          </a:xfrm>
          <a:prstGeom prst="rect">
            <a:avLst/>
          </a:prstGeom>
          <a:noFill/>
          <a:ln w="9525">
            <a:noFill/>
            <a:miter lim="800000"/>
            <a:headEnd/>
            <a:tailEnd/>
          </a:ln>
        </p:spPr>
        <p:txBody>
          <a:bodyPr wrap="none">
            <a:spAutoFit/>
          </a:bodyPr>
          <a:lstStyle/>
          <a:p>
            <a:r>
              <a:rPr lang="en-US" sz="2000" b="1">
                <a:solidFill>
                  <a:srgbClr val="000000"/>
                </a:solidFill>
                <a:latin typeface="Arial" charset="0"/>
                <a:cs typeface="Arial" charset="0"/>
              </a:rPr>
              <a:t>0%</a:t>
            </a:r>
          </a:p>
        </p:txBody>
      </p:sp>
      <p:cxnSp>
        <p:nvCxnSpPr>
          <p:cNvPr id="26" name="Straight Arrow Connector 25"/>
          <p:cNvCxnSpPr>
            <a:cxnSpLocks noChangeShapeType="1"/>
          </p:cNvCxnSpPr>
          <p:nvPr/>
        </p:nvCxnSpPr>
        <p:spPr bwMode="auto">
          <a:xfrm rot="5400000">
            <a:off x="783431" y="5323682"/>
            <a:ext cx="492125" cy="1588"/>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p:spPr>
      </p:cxnSp>
      <p:cxnSp>
        <p:nvCxnSpPr>
          <p:cNvPr id="27" name="Straight Arrow Connector 26"/>
          <p:cNvCxnSpPr>
            <a:cxnSpLocks noChangeShapeType="1"/>
          </p:cNvCxnSpPr>
          <p:nvPr/>
        </p:nvCxnSpPr>
        <p:spPr bwMode="auto">
          <a:xfrm rot="5400000">
            <a:off x="782638" y="4387850"/>
            <a:ext cx="493712" cy="1588"/>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p:spPr>
      </p:cxnSp>
      <p:cxnSp>
        <p:nvCxnSpPr>
          <p:cNvPr id="28" name="Straight Arrow Connector 27"/>
          <p:cNvCxnSpPr>
            <a:cxnSpLocks noChangeShapeType="1"/>
          </p:cNvCxnSpPr>
          <p:nvPr/>
        </p:nvCxnSpPr>
        <p:spPr bwMode="auto">
          <a:xfrm rot="5400000">
            <a:off x="783431" y="3452019"/>
            <a:ext cx="492125" cy="1588"/>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p:spPr>
      </p:cxnSp>
      <p:sp>
        <p:nvSpPr>
          <p:cNvPr id="30" name="Rectangle 29"/>
          <p:cNvSpPr>
            <a:spLocks noChangeArrowheads="1"/>
          </p:cNvSpPr>
          <p:nvPr/>
        </p:nvSpPr>
        <p:spPr bwMode="auto">
          <a:xfrm>
            <a:off x="7708900" y="2473325"/>
            <a:ext cx="708025" cy="3292475"/>
          </a:xfrm>
          <a:prstGeom prst="rect">
            <a:avLst/>
          </a:prstGeom>
          <a:solidFill>
            <a:srgbClr val="953735"/>
          </a:solidFill>
          <a:ln w="9525">
            <a:solidFill>
              <a:srgbClr val="000000"/>
            </a:solidFill>
            <a:miter lim="800000"/>
            <a:headEnd/>
            <a:tailEnd/>
          </a:ln>
          <a:effectLst>
            <a:outerShdw dist="86488" dir="2460001" rotWithShape="0">
              <a:srgbClr val="808080">
                <a:alpha val="34999"/>
              </a:srgbClr>
            </a:outerShdw>
          </a:effectLst>
        </p:spPr>
        <p:txBody>
          <a:bodyPr anchor="ctr"/>
          <a:lstStyle/>
          <a:p>
            <a:pPr algn="ctr" fontAlgn="auto">
              <a:spcBef>
                <a:spcPts val="0"/>
              </a:spcBef>
              <a:spcAft>
                <a:spcPts val="0"/>
              </a:spcAft>
              <a:defRPr/>
            </a:pPr>
            <a:endParaRPr lang="en-US">
              <a:solidFill>
                <a:srgbClr val="000000"/>
              </a:solidFill>
              <a:latin typeface="+mn-lt"/>
              <a:ea typeface="+mn-ea"/>
              <a:cs typeface="+mn-cs"/>
            </a:endParaRPr>
          </a:p>
        </p:txBody>
      </p:sp>
      <p:sp>
        <p:nvSpPr>
          <p:cNvPr id="45079" name="TextBox 31"/>
          <p:cNvSpPr txBox="1">
            <a:spLocks noChangeArrowheads="1"/>
          </p:cNvSpPr>
          <p:nvPr/>
        </p:nvSpPr>
        <p:spPr bwMode="auto">
          <a:xfrm rot="-5400000">
            <a:off x="-1292225" y="4168765"/>
            <a:ext cx="3749675" cy="323871"/>
          </a:xfrm>
          <a:prstGeom prst="rect">
            <a:avLst/>
          </a:prstGeom>
          <a:noFill/>
          <a:ln w="9525">
            <a:noFill/>
            <a:miter lim="800000"/>
            <a:headEnd/>
            <a:tailEnd/>
          </a:ln>
        </p:spPr>
        <p:txBody>
          <a:bodyPr>
            <a:spAutoFit/>
          </a:bodyPr>
          <a:lstStyle/>
          <a:p>
            <a:pPr algn="ctr">
              <a:lnSpc>
                <a:spcPts val="1800"/>
              </a:lnSpc>
            </a:pPr>
            <a:r>
              <a:rPr lang="cs-CZ" sz="2000" b="1" dirty="0">
                <a:latin typeface="Arial" charset="0"/>
                <a:cs typeface="Arial" charset="0"/>
              </a:rPr>
              <a:t>Pokles mortality v %</a:t>
            </a:r>
            <a:endParaRPr lang="en-US" sz="2000" b="1" dirty="0">
              <a:latin typeface="Arial" charset="0"/>
              <a:cs typeface="Arial" charset="0"/>
            </a:endParaRPr>
          </a:p>
        </p:txBody>
      </p:sp>
      <p:cxnSp>
        <p:nvCxnSpPr>
          <p:cNvPr id="37" name="Straight Connector 36"/>
          <p:cNvCxnSpPr>
            <a:cxnSpLocks noChangeShapeType="1"/>
          </p:cNvCxnSpPr>
          <p:nvPr/>
        </p:nvCxnSpPr>
        <p:spPr bwMode="auto">
          <a:xfrm>
            <a:off x="5854700" y="4141788"/>
            <a:ext cx="1765300" cy="1587"/>
          </a:xfrm>
          <a:prstGeom prst="line">
            <a:avLst/>
          </a:prstGeom>
          <a:noFill/>
          <a:ln w="25400">
            <a:solidFill>
              <a:srgbClr val="000000"/>
            </a:solidFill>
            <a:prstDash val="sysDash"/>
            <a:round/>
            <a:headEnd/>
            <a:tailEn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rot="5400000">
            <a:off x="5354638" y="3306763"/>
            <a:ext cx="1665287" cy="1587"/>
          </a:xfrm>
          <a:prstGeom prst="straightConnector1">
            <a:avLst/>
          </a:prstGeom>
          <a:noFill/>
          <a:ln w="44450">
            <a:solidFill>
              <a:srgbClr val="000000"/>
            </a:solidFill>
            <a:round/>
            <a:headEnd type="arrow" w="med" len="med"/>
            <a:tailEnd type="arrow" w="med" len="med"/>
          </a:ln>
          <a:effectLst>
            <a:outerShdw dist="20000" dir="5400000" rotWithShape="0">
              <a:srgbClr val="808080">
                <a:alpha val="37999"/>
              </a:srgbClr>
            </a:outerShdw>
          </a:effectLst>
        </p:spPr>
      </p:cxnSp>
      <p:cxnSp>
        <p:nvCxnSpPr>
          <p:cNvPr id="43" name="Straight Connector 42"/>
          <p:cNvCxnSpPr>
            <a:cxnSpLocks noChangeShapeType="1"/>
          </p:cNvCxnSpPr>
          <p:nvPr/>
        </p:nvCxnSpPr>
        <p:spPr bwMode="auto">
          <a:xfrm>
            <a:off x="5168900" y="5753100"/>
            <a:ext cx="2425700" cy="1588"/>
          </a:xfrm>
          <a:prstGeom prst="line">
            <a:avLst/>
          </a:prstGeom>
          <a:noFill/>
          <a:ln w="25400">
            <a:solidFill>
              <a:srgbClr val="000000"/>
            </a:solidFill>
            <a:prstDash val="sysDash"/>
            <a:round/>
            <a:headEnd/>
            <a:tailEnd/>
          </a:ln>
          <a:effectLst>
            <a:outerShdw dist="20000" dir="5400000" rotWithShape="0">
              <a:srgbClr val="808080">
                <a:alpha val="37999"/>
              </a:srgbClr>
            </a:outerShdw>
          </a:effectLst>
        </p:spPr>
      </p:cxnSp>
      <p:sp>
        <p:nvSpPr>
          <p:cNvPr id="45083" name="TextBox 43"/>
          <p:cNvSpPr txBox="1">
            <a:spLocks noChangeArrowheads="1"/>
          </p:cNvSpPr>
          <p:nvPr/>
        </p:nvSpPr>
        <p:spPr bwMode="auto">
          <a:xfrm>
            <a:off x="6264275" y="2968625"/>
            <a:ext cx="800100" cy="461963"/>
          </a:xfrm>
          <a:prstGeom prst="rect">
            <a:avLst/>
          </a:prstGeom>
          <a:noFill/>
          <a:ln w="9525">
            <a:noFill/>
            <a:miter lim="800000"/>
            <a:headEnd/>
            <a:tailEnd/>
          </a:ln>
        </p:spPr>
        <p:txBody>
          <a:bodyPr wrap="none">
            <a:spAutoFit/>
          </a:bodyPr>
          <a:lstStyle/>
          <a:p>
            <a:r>
              <a:rPr lang="en-US" sz="2400" b="1">
                <a:solidFill>
                  <a:srgbClr val="000000"/>
                </a:solidFill>
                <a:latin typeface="Arial" charset="0"/>
                <a:cs typeface="Arial" charset="0"/>
              </a:rPr>
              <a:t>18%</a:t>
            </a:r>
          </a:p>
        </p:txBody>
      </p:sp>
      <p:sp>
        <p:nvSpPr>
          <p:cNvPr id="45084" name="TextBox 44"/>
          <p:cNvSpPr txBox="1">
            <a:spLocks noChangeArrowheads="1"/>
          </p:cNvSpPr>
          <p:nvPr/>
        </p:nvSpPr>
        <p:spPr bwMode="auto">
          <a:xfrm>
            <a:off x="6264275" y="4686300"/>
            <a:ext cx="800100" cy="461963"/>
          </a:xfrm>
          <a:prstGeom prst="rect">
            <a:avLst/>
          </a:prstGeom>
          <a:noFill/>
          <a:ln w="9525">
            <a:noFill/>
            <a:miter lim="800000"/>
            <a:headEnd/>
            <a:tailEnd/>
          </a:ln>
        </p:spPr>
        <p:txBody>
          <a:bodyPr wrap="none">
            <a:spAutoFit/>
          </a:bodyPr>
          <a:lstStyle/>
          <a:p>
            <a:r>
              <a:rPr lang="en-US" sz="2400" b="1">
                <a:solidFill>
                  <a:srgbClr val="000000"/>
                </a:solidFill>
                <a:latin typeface="Arial" charset="0"/>
                <a:cs typeface="Arial" charset="0"/>
              </a:rPr>
              <a:t>20%</a:t>
            </a:r>
          </a:p>
        </p:txBody>
      </p:sp>
      <p:sp>
        <p:nvSpPr>
          <p:cNvPr id="45085" name="TextBox 45"/>
          <p:cNvSpPr txBox="1">
            <a:spLocks noChangeArrowheads="1"/>
          </p:cNvSpPr>
          <p:nvPr/>
        </p:nvSpPr>
        <p:spPr bwMode="auto">
          <a:xfrm>
            <a:off x="2119876" y="5975350"/>
            <a:ext cx="6862199" cy="830997"/>
          </a:xfrm>
          <a:prstGeom prst="rect">
            <a:avLst/>
          </a:prstGeom>
          <a:noFill/>
          <a:ln w="9525">
            <a:noFill/>
            <a:miter lim="800000"/>
            <a:headEnd/>
            <a:tailEnd/>
          </a:ln>
        </p:spPr>
        <p:txBody>
          <a:bodyPr wrap="none">
            <a:spAutoFit/>
          </a:bodyPr>
          <a:lstStyle/>
          <a:p>
            <a:pPr algn="r"/>
            <a:r>
              <a:rPr lang="cs-CZ" sz="1600" dirty="0">
                <a:latin typeface="Arial" charset="0"/>
                <a:cs typeface="Arial" charset="0"/>
              </a:rPr>
              <a:t>Účinek</a:t>
            </a:r>
            <a:r>
              <a:rPr lang="en-US" sz="1600" dirty="0">
                <a:latin typeface="Arial" charset="0"/>
                <a:cs typeface="Arial" charset="0"/>
              </a:rPr>
              <a:t> ARB vs placebo </a:t>
            </a:r>
            <a:r>
              <a:rPr lang="cs-CZ" sz="1600" dirty="0">
                <a:latin typeface="Arial" charset="0"/>
                <a:cs typeface="Arial" charset="0"/>
              </a:rPr>
              <a:t>je odvozen ze studie</a:t>
            </a:r>
            <a:r>
              <a:rPr lang="en-US" sz="1600" dirty="0">
                <a:latin typeface="Arial" charset="0"/>
                <a:cs typeface="Arial" charset="0"/>
              </a:rPr>
              <a:t> CHARM-Alternative</a:t>
            </a:r>
          </a:p>
          <a:p>
            <a:pPr algn="r"/>
            <a:r>
              <a:rPr lang="cs-CZ" sz="1600" dirty="0">
                <a:latin typeface="Arial" charset="0"/>
                <a:cs typeface="Arial" charset="0"/>
              </a:rPr>
              <a:t>Účinek inhibitorů</a:t>
            </a:r>
            <a:r>
              <a:rPr lang="en-US" sz="1600" dirty="0">
                <a:latin typeface="Arial" charset="0"/>
                <a:cs typeface="Arial" charset="0"/>
              </a:rPr>
              <a:t> ACE vs placebo </a:t>
            </a:r>
            <a:r>
              <a:rPr lang="cs-CZ" sz="1600" dirty="0">
                <a:latin typeface="Arial" charset="0"/>
                <a:cs typeface="Arial" charset="0"/>
              </a:rPr>
              <a:t>je odvozen ze studie</a:t>
            </a:r>
            <a:r>
              <a:rPr lang="en-US" sz="1600" dirty="0">
                <a:latin typeface="Arial" charset="0"/>
                <a:cs typeface="Arial" charset="0"/>
              </a:rPr>
              <a:t> SOLVD-Treatment</a:t>
            </a:r>
          </a:p>
          <a:p>
            <a:pPr algn="r"/>
            <a:r>
              <a:rPr lang="cs-CZ" sz="1600" dirty="0">
                <a:latin typeface="Arial" charset="0"/>
                <a:cs typeface="Arial" charset="0"/>
              </a:rPr>
              <a:t>Účinek</a:t>
            </a:r>
            <a:r>
              <a:rPr lang="en-US" sz="1600" dirty="0">
                <a:latin typeface="Arial" charset="0"/>
                <a:cs typeface="Arial" charset="0"/>
              </a:rPr>
              <a:t> LCZ696 vs </a:t>
            </a:r>
            <a:r>
              <a:rPr lang="cs-CZ" sz="1600" dirty="0">
                <a:latin typeface="Arial" charset="0"/>
                <a:cs typeface="Arial" charset="0"/>
              </a:rPr>
              <a:t>inhibitor </a:t>
            </a:r>
            <a:r>
              <a:rPr lang="en-US" sz="1600" dirty="0">
                <a:latin typeface="Arial" charset="0"/>
                <a:cs typeface="Arial" charset="0"/>
              </a:rPr>
              <a:t>ACE</a:t>
            </a:r>
            <a:r>
              <a:rPr lang="cs-CZ" sz="1600" dirty="0">
                <a:latin typeface="Arial" charset="0"/>
                <a:cs typeface="Arial" charset="0"/>
              </a:rPr>
              <a:t> je odvozen ze studie</a:t>
            </a:r>
            <a:r>
              <a:rPr lang="en-US" sz="1600" dirty="0">
                <a:latin typeface="Arial" charset="0"/>
                <a:cs typeface="Arial" charset="0"/>
              </a:rPr>
              <a:t> PARADIGM-HF</a:t>
            </a:r>
          </a:p>
        </p:txBody>
      </p:sp>
      <p:sp>
        <p:nvSpPr>
          <p:cNvPr id="45086" name="TextBox 35"/>
          <p:cNvSpPr txBox="1">
            <a:spLocks noChangeArrowheads="1"/>
          </p:cNvSpPr>
          <p:nvPr/>
        </p:nvSpPr>
        <p:spPr bwMode="auto">
          <a:xfrm>
            <a:off x="7366107" y="1663700"/>
            <a:ext cx="1422184" cy="784830"/>
          </a:xfrm>
          <a:prstGeom prst="rect">
            <a:avLst/>
          </a:prstGeom>
          <a:noFill/>
          <a:ln w="9525">
            <a:noFill/>
            <a:miter lim="800000"/>
            <a:headEnd/>
            <a:tailEnd/>
          </a:ln>
        </p:spPr>
        <p:txBody>
          <a:bodyPr wrap="none">
            <a:spAutoFit/>
          </a:bodyPr>
          <a:lstStyle/>
          <a:p>
            <a:pPr algn="ctr">
              <a:lnSpc>
                <a:spcPts val="1800"/>
              </a:lnSpc>
            </a:pPr>
            <a:r>
              <a:rPr lang="cs-CZ" b="1" dirty="0">
                <a:latin typeface="Arial" charset="0"/>
                <a:cs typeface="Arial" charset="0"/>
              </a:rPr>
              <a:t>Duální</a:t>
            </a:r>
            <a:endParaRPr lang="en-US" b="1" dirty="0">
              <a:latin typeface="Arial" charset="0"/>
              <a:cs typeface="Arial" charset="0"/>
            </a:endParaRPr>
          </a:p>
          <a:p>
            <a:pPr algn="ctr">
              <a:lnSpc>
                <a:spcPts val="1800"/>
              </a:lnSpc>
            </a:pPr>
            <a:r>
              <a:rPr lang="cs-CZ" b="1" dirty="0">
                <a:latin typeface="Arial" charset="0"/>
                <a:cs typeface="Arial" charset="0"/>
              </a:rPr>
              <a:t>Inhibice</a:t>
            </a:r>
          </a:p>
          <a:p>
            <a:pPr algn="ctr">
              <a:lnSpc>
                <a:spcPts val="1800"/>
              </a:lnSpc>
            </a:pPr>
            <a:r>
              <a:rPr lang="cs-CZ" b="1" dirty="0">
                <a:latin typeface="Arial" charset="0"/>
                <a:cs typeface="Arial" charset="0"/>
              </a:rPr>
              <a:t>ARB + NEP</a:t>
            </a:r>
            <a:endParaRPr lang="en-US" b="1" dirty="0">
              <a:latin typeface="Arial" charset="0"/>
              <a:cs typeface="Arial" charset="0"/>
            </a:endParaRPr>
          </a:p>
        </p:txBody>
      </p:sp>
      <p:cxnSp>
        <p:nvCxnSpPr>
          <p:cNvPr id="35" name="Straight Arrow Connector 34"/>
          <p:cNvCxnSpPr>
            <a:cxnSpLocks noChangeShapeType="1"/>
          </p:cNvCxnSpPr>
          <p:nvPr/>
        </p:nvCxnSpPr>
        <p:spPr bwMode="auto">
          <a:xfrm rot="5400000">
            <a:off x="6321425" y="4948238"/>
            <a:ext cx="1608137" cy="1588"/>
          </a:xfrm>
          <a:prstGeom prst="straightConnector1">
            <a:avLst/>
          </a:prstGeom>
          <a:noFill/>
          <a:ln w="44450">
            <a:solidFill>
              <a:srgbClr val="000000"/>
            </a:solidFill>
            <a:round/>
            <a:headEnd type="arrow" w="med" len="med"/>
            <a:tailEnd type="arrow" w="med" len="med"/>
          </a:ln>
          <a:effectLst>
            <a:outerShdw dist="20000" dir="5400000" rotWithShape="0">
              <a:srgbClr val="808080">
                <a:alpha val="37999"/>
              </a:srgbClr>
            </a:outerShdw>
          </a:effectLst>
        </p:spPr>
      </p:cxnSp>
      <p:cxnSp>
        <p:nvCxnSpPr>
          <p:cNvPr id="38" name="Straight Arrow Connector 37"/>
          <p:cNvCxnSpPr>
            <a:cxnSpLocks noChangeShapeType="1"/>
          </p:cNvCxnSpPr>
          <p:nvPr/>
        </p:nvCxnSpPr>
        <p:spPr bwMode="auto">
          <a:xfrm rot="5400000">
            <a:off x="3179763" y="3157538"/>
            <a:ext cx="1404937" cy="1587"/>
          </a:xfrm>
          <a:prstGeom prst="straightConnector1">
            <a:avLst/>
          </a:prstGeom>
          <a:noFill/>
          <a:ln w="44450">
            <a:solidFill>
              <a:srgbClr val="000000"/>
            </a:solidFill>
            <a:round/>
            <a:headEnd type="arrow" w="med" len="med"/>
            <a:tailEnd type="arrow" w="med" len="med"/>
          </a:ln>
          <a:effectLst>
            <a:outerShdw dist="20000" dir="5400000" rotWithShape="0">
              <a:srgbClr val="808080">
                <a:alpha val="37999"/>
              </a:srgbClr>
            </a:outerShdw>
          </a:effectLst>
        </p:spPr>
      </p:cxnSp>
      <p:sp>
        <p:nvSpPr>
          <p:cNvPr id="45089" name="TextBox 46"/>
          <p:cNvSpPr txBox="1">
            <a:spLocks noChangeArrowheads="1"/>
          </p:cNvSpPr>
          <p:nvPr/>
        </p:nvSpPr>
        <p:spPr bwMode="auto">
          <a:xfrm>
            <a:off x="3983038" y="2968625"/>
            <a:ext cx="801687" cy="461963"/>
          </a:xfrm>
          <a:prstGeom prst="rect">
            <a:avLst/>
          </a:prstGeom>
          <a:noFill/>
          <a:ln w="9525">
            <a:noFill/>
            <a:miter lim="800000"/>
            <a:headEnd/>
            <a:tailEnd/>
          </a:ln>
        </p:spPr>
        <p:txBody>
          <a:bodyPr wrap="none">
            <a:spAutoFit/>
          </a:bodyPr>
          <a:lstStyle/>
          <a:p>
            <a:r>
              <a:rPr lang="en-US" sz="2400" b="1">
                <a:solidFill>
                  <a:srgbClr val="000000"/>
                </a:solidFill>
                <a:latin typeface="Arial" charset="0"/>
                <a:cs typeface="Arial" charset="0"/>
              </a:rPr>
              <a:t>15%</a:t>
            </a:r>
          </a:p>
        </p:txBody>
      </p:sp>
      <p:cxnSp>
        <p:nvCxnSpPr>
          <p:cNvPr id="48" name="Straight Connector 47"/>
          <p:cNvCxnSpPr>
            <a:cxnSpLocks noChangeShapeType="1"/>
          </p:cNvCxnSpPr>
          <p:nvPr/>
        </p:nvCxnSpPr>
        <p:spPr bwMode="auto">
          <a:xfrm>
            <a:off x="3619500" y="3863975"/>
            <a:ext cx="1276350" cy="1588"/>
          </a:xfrm>
          <a:prstGeom prst="line">
            <a:avLst/>
          </a:prstGeom>
          <a:noFill/>
          <a:ln w="25400">
            <a:solidFill>
              <a:srgbClr val="000000"/>
            </a:solidFill>
            <a:prstDash val="sysDash"/>
            <a:round/>
            <a:headEnd/>
            <a:tailEnd/>
          </a:ln>
          <a:effectLst>
            <a:outerShdw dist="20000" dir="5400000" rotWithShape="0">
              <a:srgbClr val="808080">
                <a:alpha val="37999"/>
              </a:srgbClr>
            </a:outerShdw>
          </a:effec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769421" y="188640"/>
            <a:ext cx="3651897" cy="369332"/>
          </a:xfrm>
          <a:prstGeom prst="rect">
            <a:avLst/>
          </a:prstGeom>
          <a:noFill/>
          <a:ln w="12700">
            <a:solidFill>
              <a:schemeClr val="tx1"/>
            </a:solidFill>
          </a:ln>
        </p:spPr>
        <p:txBody>
          <a:bodyPr wrap="none" rtlCol="0">
            <a:spAutoFit/>
          </a:bodyPr>
          <a:lstStyle/>
          <a:p>
            <a:pPr algn="ctr"/>
            <a:r>
              <a:rPr lang="cs-CZ" b="1" dirty="0"/>
              <a:t>Nemocný se symptomatickým </a:t>
            </a:r>
            <a:r>
              <a:rPr lang="cs-CZ" b="1" dirty="0" err="1"/>
              <a:t>HFrEF</a:t>
            </a:r>
            <a:endParaRPr lang="cs-CZ" b="1" dirty="0"/>
          </a:p>
        </p:txBody>
      </p:sp>
      <p:sp>
        <p:nvSpPr>
          <p:cNvPr id="3" name="TextovéPole 2"/>
          <p:cNvSpPr txBox="1"/>
          <p:nvPr/>
        </p:nvSpPr>
        <p:spPr>
          <a:xfrm>
            <a:off x="3119942" y="712211"/>
            <a:ext cx="2952924" cy="523220"/>
          </a:xfrm>
          <a:prstGeom prst="rect">
            <a:avLst/>
          </a:prstGeom>
          <a:solidFill>
            <a:srgbClr val="00B050"/>
          </a:solidFill>
          <a:ln w="12700">
            <a:solidFill>
              <a:schemeClr val="tx1"/>
            </a:solidFill>
          </a:ln>
        </p:spPr>
        <p:txBody>
          <a:bodyPr wrap="none" rtlCol="0">
            <a:spAutoFit/>
          </a:bodyPr>
          <a:lstStyle/>
          <a:p>
            <a:pPr algn="ctr"/>
            <a:r>
              <a:rPr lang="cs-CZ" sz="1400" b="1" dirty="0"/>
              <a:t>Léčba I-ACE a betablokátory</a:t>
            </a:r>
          </a:p>
          <a:p>
            <a:r>
              <a:rPr lang="cs-CZ" sz="1400" dirty="0"/>
              <a:t>(titrovat do max. tolerovaných dávek)</a:t>
            </a:r>
          </a:p>
        </p:txBody>
      </p:sp>
      <p:sp>
        <p:nvSpPr>
          <p:cNvPr id="4" name="TextovéPole 3"/>
          <p:cNvSpPr txBox="1"/>
          <p:nvPr/>
        </p:nvSpPr>
        <p:spPr>
          <a:xfrm>
            <a:off x="3749624" y="1361415"/>
            <a:ext cx="1691489" cy="523220"/>
          </a:xfrm>
          <a:prstGeom prst="rect">
            <a:avLst/>
          </a:prstGeom>
          <a:noFill/>
          <a:ln w="12700">
            <a:solidFill>
              <a:schemeClr val="tx1"/>
            </a:solidFill>
          </a:ln>
        </p:spPr>
        <p:txBody>
          <a:bodyPr wrap="none" rtlCol="0">
            <a:spAutoFit/>
          </a:bodyPr>
          <a:lstStyle/>
          <a:p>
            <a:pPr algn="ctr"/>
            <a:r>
              <a:rPr lang="cs-CZ" sz="1400" dirty="0"/>
              <a:t>Stále symptomatický</a:t>
            </a:r>
          </a:p>
          <a:p>
            <a:pPr algn="ctr"/>
            <a:r>
              <a:rPr lang="cs-CZ" sz="1400" dirty="0"/>
              <a:t>a EF ≤ 0,35</a:t>
            </a:r>
          </a:p>
        </p:txBody>
      </p:sp>
      <p:sp>
        <p:nvSpPr>
          <p:cNvPr id="5" name="TextovéPole 4"/>
          <p:cNvSpPr txBox="1"/>
          <p:nvPr/>
        </p:nvSpPr>
        <p:spPr>
          <a:xfrm>
            <a:off x="3140033" y="2124947"/>
            <a:ext cx="2910669" cy="523220"/>
          </a:xfrm>
          <a:prstGeom prst="rect">
            <a:avLst/>
          </a:prstGeom>
          <a:solidFill>
            <a:srgbClr val="00B050"/>
          </a:solidFill>
          <a:ln w="12700">
            <a:solidFill>
              <a:schemeClr val="tx1"/>
            </a:solidFill>
          </a:ln>
        </p:spPr>
        <p:txBody>
          <a:bodyPr wrap="none" rtlCol="0">
            <a:spAutoFit/>
          </a:bodyPr>
          <a:lstStyle/>
          <a:p>
            <a:pPr algn="ctr"/>
            <a:r>
              <a:rPr lang="cs-CZ" sz="1400" b="1" dirty="0"/>
              <a:t>Přidej MRA</a:t>
            </a:r>
          </a:p>
          <a:p>
            <a:pPr algn="ctr"/>
            <a:r>
              <a:rPr lang="cs-CZ" sz="1400" dirty="0"/>
              <a:t>(titrovat do max. tolerovaných dávek)</a:t>
            </a:r>
          </a:p>
        </p:txBody>
      </p:sp>
      <p:sp>
        <p:nvSpPr>
          <p:cNvPr id="6" name="TextovéPole 5"/>
          <p:cNvSpPr txBox="1"/>
          <p:nvPr/>
        </p:nvSpPr>
        <p:spPr>
          <a:xfrm>
            <a:off x="3750659" y="2923808"/>
            <a:ext cx="1691489" cy="523220"/>
          </a:xfrm>
          <a:prstGeom prst="rect">
            <a:avLst/>
          </a:prstGeom>
          <a:noFill/>
          <a:ln w="12700">
            <a:solidFill>
              <a:schemeClr val="tx1"/>
            </a:solidFill>
          </a:ln>
        </p:spPr>
        <p:txBody>
          <a:bodyPr wrap="none" rtlCol="0">
            <a:spAutoFit/>
          </a:bodyPr>
          <a:lstStyle/>
          <a:p>
            <a:pPr algn="ctr"/>
            <a:r>
              <a:rPr lang="cs-CZ" sz="1400" dirty="0"/>
              <a:t>Stále symptomatický</a:t>
            </a:r>
          </a:p>
          <a:p>
            <a:pPr algn="ctr"/>
            <a:r>
              <a:rPr lang="cs-CZ" sz="1400" dirty="0"/>
              <a:t>a EF ≤ 0,35</a:t>
            </a:r>
          </a:p>
        </p:txBody>
      </p:sp>
      <p:cxnSp>
        <p:nvCxnSpPr>
          <p:cNvPr id="8" name="Přímá spojnice 7"/>
          <p:cNvCxnSpPr/>
          <p:nvPr/>
        </p:nvCxnSpPr>
        <p:spPr>
          <a:xfrm>
            <a:off x="2673450" y="3717032"/>
            <a:ext cx="3805918" cy="111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2073606" y="3933056"/>
            <a:ext cx="1199687" cy="523220"/>
          </a:xfrm>
          <a:prstGeom prst="rect">
            <a:avLst/>
          </a:prstGeom>
          <a:noFill/>
          <a:ln w="12700">
            <a:solidFill>
              <a:schemeClr val="tx1"/>
            </a:solidFill>
          </a:ln>
        </p:spPr>
        <p:txBody>
          <a:bodyPr wrap="none" rtlCol="0">
            <a:spAutoFit/>
          </a:bodyPr>
          <a:lstStyle/>
          <a:p>
            <a:r>
              <a:rPr lang="cs-CZ" sz="1400" dirty="0"/>
              <a:t>Toleruje I-ACE</a:t>
            </a:r>
          </a:p>
          <a:p>
            <a:r>
              <a:rPr lang="cs-CZ" sz="1400" dirty="0"/>
              <a:t>nebo </a:t>
            </a:r>
            <a:r>
              <a:rPr lang="cs-CZ" sz="1400" dirty="0" err="1"/>
              <a:t>sartany</a:t>
            </a:r>
            <a:endParaRPr lang="cs-CZ" sz="1400" dirty="0"/>
          </a:p>
        </p:txBody>
      </p:sp>
      <p:sp>
        <p:nvSpPr>
          <p:cNvPr id="11" name="TextovéPole 10"/>
          <p:cNvSpPr txBox="1"/>
          <p:nvPr/>
        </p:nvSpPr>
        <p:spPr>
          <a:xfrm>
            <a:off x="4026761" y="3942885"/>
            <a:ext cx="1139286" cy="523220"/>
          </a:xfrm>
          <a:prstGeom prst="rect">
            <a:avLst/>
          </a:prstGeom>
          <a:noFill/>
          <a:ln w="12700">
            <a:solidFill>
              <a:schemeClr val="tx1"/>
            </a:solidFill>
          </a:ln>
        </p:spPr>
        <p:txBody>
          <a:bodyPr wrap="none" rtlCol="0">
            <a:spAutoFit/>
          </a:bodyPr>
          <a:lstStyle/>
          <a:p>
            <a:r>
              <a:rPr lang="cs-CZ" sz="1400" dirty="0"/>
              <a:t>Sin. rytmus,</a:t>
            </a:r>
          </a:p>
          <a:p>
            <a:r>
              <a:rPr lang="cs-CZ" sz="1400" dirty="0"/>
              <a:t>QRS ≥ 130ms</a:t>
            </a:r>
          </a:p>
        </p:txBody>
      </p:sp>
      <p:sp>
        <p:nvSpPr>
          <p:cNvPr id="12" name="TextovéPole 11"/>
          <p:cNvSpPr txBox="1"/>
          <p:nvPr/>
        </p:nvSpPr>
        <p:spPr>
          <a:xfrm>
            <a:off x="5932583" y="3964696"/>
            <a:ext cx="1093569" cy="523220"/>
          </a:xfrm>
          <a:prstGeom prst="rect">
            <a:avLst/>
          </a:prstGeom>
          <a:noFill/>
          <a:ln w="12700">
            <a:solidFill>
              <a:schemeClr val="tx1"/>
            </a:solidFill>
          </a:ln>
        </p:spPr>
        <p:txBody>
          <a:bodyPr wrap="none" rtlCol="0">
            <a:spAutoFit/>
          </a:bodyPr>
          <a:lstStyle/>
          <a:p>
            <a:r>
              <a:rPr lang="cs-CZ" sz="1400" dirty="0"/>
              <a:t>Sin. rytmus,</a:t>
            </a:r>
          </a:p>
          <a:p>
            <a:r>
              <a:rPr lang="cs-CZ" sz="1400" dirty="0"/>
              <a:t>SF ≥ 70/min.</a:t>
            </a:r>
          </a:p>
        </p:txBody>
      </p:sp>
      <p:sp>
        <p:nvSpPr>
          <p:cNvPr id="13" name="TextovéPole 12"/>
          <p:cNvSpPr txBox="1"/>
          <p:nvPr/>
        </p:nvSpPr>
        <p:spPr>
          <a:xfrm>
            <a:off x="2176614" y="4765931"/>
            <a:ext cx="993670" cy="523220"/>
          </a:xfrm>
          <a:prstGeom prst="rect">
            <a:avLst/>
          </a:prstGeom>
          <a:solidFill>
            <a:srgbClr val="00B050"/>
          </a:solidFill>
          <a:ln w="19050">
            <a:solidFill>
              <a:schemeClr val="tx1"/>
            </a:solidFill>
          </a:ln>
        </p:spPr>
        <p:txBody>
          <a:bodyPr wrap="none" rtlCol="0">
            <a:spAutoFit/>
          </a:bodyPr>
          <a:lstStyle/>
          <a:p>
            <a:pPr algn="ctr"/>
            <a:r>
              <a:rPr lang="cs-CZ" sz="1400" b="1" dirty="0"/>
              <a:t>Nahraď </a:t>
            </a:r>
          </a:p>
          <a:p>
            <a:pPr algn="ctr"/>
            <a:r>
              <a:rPr lang="cs-CZ" sz="1400" b="1" dirty="0"/>
              <a:t>I-ACE ARNI</a:t>
            </a:r>
          </a:p>
        </p:txBody>
      </p:sp>
      <p:sp>
        <p:nvSpPr>
          <p:cNvPr id="14" name="TextovéPole 13"/>
          <p:cNvSpPr txBox="1"/>
          <p:nvPr/>
        </p:nvSpPr>
        <p:spPr>
          <a:xfrm>
            <a:off x="3803626" y="4743741"/>
            <a:ext cx="817853" cy="523220"/>
          </a:xfrm>
          <a:prstGeom prst="rect">
            <a:avLst/>
          </a:prstGeom>
          <a:solidFill>
            <a:srgbClr val="00B050"/>
          </a:solidFill>
          <a:ln>
            <a:solidFill>
              <a:schemeClr val="tx1"/>
            </a:solidFill>
          </a:ln>
        </p:spPr>
        <p:txBody>
          <a:bodyPr wrap="none" rtlCol="0">
            <a:spAutoFit/>
          </a:bodyPr>
          <a:lstStyle/>
          <a:p>
            <a:pPr algn="r"/>
            <a:r>
              <a:rPr lang="cs-CZ" sz="1400" b="1" dirty="0"/>
              <a:t>Zhodnoť</a:t>
            </a:r>
          </a:p>
          <a:p>
            <a:pPr algn="r"/>
            <a:r>
              <a:rPr lang="cs-CZ" sz="1400" b="1" dirty="0"/>
              <a:t>pro</a:t>
            </a:r>
          </a:p>
        </p:txBody>
      </p:sp>
      <p:sp>
        <p:nvSpPr>
          <p:cNvPr id="15" name="TextovéPole 14"/>
          <p:cNvSpPr txBox="1"/>
          <p:nvPr/>
        </p:nvSpPr>
        <p:spPr>
          <a:xfrm>
            <a:off x="4607274" y="4742365"/>
            <a:ext cx="804451" cy="523220"/>
          </a:xfrm>
          <a:prstGeom prst="rect">
            <a:avLst/>
          </a:prstGeom>
          <a:solidFill>
            <a:srgbClr val="FFFF00"/>
          </a:solidFill>
          <a:ln>
            <a:solidFill>
              <a:schemeClr val="tx1"/>
            </a:solidFill>
          </a:ln>
        </p:spPr>
        <p:txBody>
          <a:bodyPr wrap="none" rtlCol="0">
            <a:spAutoFit/>
          </a:bodyPr>
          <a:lstStyle/>
          <a:p>
            <a:r>
              <a:rPr lang="cs-CZ" sz="1400" b="1" dirty="0"/>
              <a:t>indikace</a:t>
            </a:r>
          </a:p>
          <a:p>
            <a:r>
              <a:rPr lang="cs-CZ" sz="1400" b="1" dirty="0"/>
              <a:t>CRT</a:t>
            </a:r>
          </a:p>
        </p:txBody>
      </p:sp>
      <p:sp>
        <p:nvSpPr>
          <p:cNvPr id="16" name="TextovéPole 15"/>
          <p:cNvSpPr txBox="1"/>
          <p:nvPr/>
        </p:nvSpPr>
        <p:spPr>
          <a:xfrm>
            <a:off x="6038478" y="4850086"/>
            <a:ext cx="881780" cy="307777"/>
          </a:xfrm>
          <a:prstGeom prst="rect">
            <a:avLst/>
          </a:prstGeom>
          <a:solidFill>
            <a:srgbClr val="FFFF00"/>
          </a:solidFill>
          <a:ln w="12700">
            <a:solidFill>
              <a:schemeClr val="tx1"/>
            </a:solidFill>
          </a:ln>
        </p:spPr>
        <p:txBody>
          <a:bodyPr wrap="none" rtlCol="0">
            <a:spAutoFit/>
          </a:bodyPr>
          <a:lstStyle/>
          <a:p>
            <a:r>
              <a:rPr lang="cs-CZ" sz="1400" b="1" dirty="0" err="1"/>
              <a:t>ivabradin</a:t>
            </a:r>
            <a:endParaRPr lang="cs-CZ" sz="1400" b="1" dirty="0"/>
          </a:p>
        </p:txBody>
      </p:sp>
      <p:sp>
        <p:nvSpPr>
          <p:cNvPr id="17" name="TextovéPole 16"/>
          <p:cNvSpPr txBox="1"/>
          <p:nvPr/>
        </p:nvSpPr>
        <p:spPr>
          <a:xfrm>
            <a:off x="2073607" y="5394700"/>
            <a:ext cx="5528723" cy="307777"/>
          </a:xfrm>
          <a:prstGeom prst="rect">
            <a:avLst/>
          </a:prstGeom>
          <a:noFill/>
          <a:ln w="12700">
            <a:solidFill>
              <a:schemeClr val="tx1"/>
            </a:solidFill>
          </a:ln>
        </p:spPr>
        <p:txBody>
          <a:bodyPr wrap="square" rtlCol="0">
            <a:spAutoFit/>
          </a:bodyPr>
          <a:lstStyle/>
          <a:p>
            <a:pPr algn="ctr"/>
            <a:r>
              <a:rPr lang="cs-CZ" sz="1400" dirty="0"/>
              <a:t>Tyto léčebné postupy se mohou kombinovat, je-li to indikováno</a:t>
            </a:r>
          </a:p>
        </p:txBody>
      </p:sp>
      <p:sp>
        <p:nvSpPr>
          <p:cNvPr id="18" name="TextovéPole 17"/>
          <p:cNvSpPr txBox="1"/>
          <p:nvPr/>
        </p:nvSpPr>
        <p:spPr>
          <a:xfrm>
            <a:off x="2073607" y="5857526"/>
            <a:ext cx="5528724" cy="307777"/>
          </a:xfrm>
          <a:prstGeom prst="rect">
            <a:avLst/>
          </a:prstGeom>
          <a:noFill/>
          <a:ln w="12700">
            <a:solidFill>
              <a:schemeClr val="tx1"/>
            </a:solidFill>
          </a:ln>
        </p:spPr>
        <p:txBody>
          <a:bodyPr wrap="square" rtlCol="0">
            <a:spAutoFit/>
          </a:bodyPr>
          <a:lstStyle/>
          <a:p>
            <a:pPr algn="ctr"/>
            <a:r>
              <a:rPr lang="cs-CZ" sz="1400" dirty="0"/>
              <a:t>Rezistentní symptomy</a:t>
            </a:r>
          </a:p>
        </p:txBody>
      </p:sp>
      <p:sp>
        <p:nvSpPr>
          <p:cNvPr id="19" name="TextovéPole 18"/>
          <p:cNvSpPr txBox="1"/>
          <p:nvPr/>
        </p:nvSpPr>
        <p:spPr>
          <a:xfrm>
            <a:off x="2191888" y="6334780"/>
            <a:ext cx="2488886" cy="523220"/>
          </a:xfrm>
          <a:prstGeom prst="rect">
            <a:avLst/>
          </a:prstGeom>
          <a:noFill/>
          <a:ln w="12700">
            <a:solidFill>
              <a:schemeClr val="tx1"/>
            </a:solidFill>
          </a:ln>
        </p:spPr>
        <p:txBody>
          <a:bodyPr wrap="none" rtlCol="0">
            <a:spAutoFit/>
          </a:bodyPr>
          <a:lstStyle/>
          <a:p>
            <a:pPr algn="ctr"/>
            <a:r>
              <a:rPr lang="cs-CZ" sz="1400" dirty="0"/>
              <a:t>Zvaž digoxin nebo H-ISD</a:t>
            </a:r>
          </a:p>
          <a:p>
            <a:pPr algn="ctr"/>
            <a:r>
              <a:rPr lang="cs-CZ" sz="1400" dirty="0"/>
              <a:t>Nebo LVAD nebo transplantaci</a:t>
            </a:r>
          </a:p>
        </p:txBody>
      </p:sp>
      <p:sp>
        <p:nvSpPr>
          <p:cNvPr id="20" name="TextovéPole 19"/>
          <p:cNvSpPr txBox="1"/>
          <p:nvPr/>
        </p:nvSpPr>
        <p:spPr>
          <a:xfrm>
            <a:off x="6560087" y="6334780"/>
            <a:ext cx="1835182" cy="523220"/>
          </a:xfrm>
          <a:prstGeom prst="rect">
            <a:avLst/>
          </a:prstGeom>
          <a:noFill/>
          <a:ln w="12700">
            <a:solidFill>
              <a:schemeClr val="tx1"/>
            </a:solidFill>
          </a:ln>
        </p:spPr>
        <p:txBody>
          <a:bodyPr wrap="none" rtlCol="0">
            <a:spAutoFit/>
          </a:bodyPr>
          <a:lstStyle/>
          <a:p>
            <a:pPr algn="ctr"/>
            <a:r>
              <a:rPr lang="cs-CZ" sz="1400" dirty="0"/>
              <a:t>Žádná další akce, zvaž</a:t>
            </a:r>
          </a:p>
          <a:p>
            <a:pPr algn="ctr"/>
            <a:r>
              <a:rPr lang="cs-CZ" sz="1400" dirty="0"/>
              <a:t>snížení dávky diuretika</a:t>
            </a:r>
          </a:p>
        </p:txBody>
      </p:sp>
      <p:sp>
        <p:nvSpPr>
          <p:cNvPr id="21" name="TextovéPole 20"/>
          <p:cNvSpPr txBox="1"/>
          <p:nvPr/>
        </p:nvSpPr>
        <p:spPr>
          <a:xfrm rot="16200000">
            <a:off x="-2183540" y="3631813"/>
            <a:ext cx="5897977" cy="307777"/>
          </a:xfrm>
          <a:prstGeom prst="rect">
            <a:avLst/>
          </a:prstGeom>
          <a:solidFill>
            <a:srgbClr val="00B050"/>
          </a:solidFill>
          <a:ln w="12700">
            <a:solidFill>
              <a:schemeClr val="tx1"/>
            </a:solidFill>
          </a:ln>
        </p:spPr>
        <p:txBody>
          <a:bodyPr wrap="square" rtlCol="0">
            <a:spAutoFit/>
          </a:bodyPr>
          <a:lstStyle/>
          <a:p>
            <a:pPr algn="ctr"/>
            <a:r>
              <a:rPr lang="cs-CZ" sz="1400" b="1" dirty="0"/>
              <a:t>Diuretika k úlevě od příznaků a známek městnání</a:t>
            </a:r>
          </a:p>
        </p:txBody>
      </p:sp>
      <p:sp>
        <p:nvSpPr>
          <p:cNvPr id="22" name="TextovéPole 21"/>
          <p:cNvSpPr txBox="1"/>
          <p:nvPr/>
        </p:nvSpPr>
        <p:spPr>
          <a:xfrm rot="16200000">
            <a:off x="-1413511" y="3524091"/>
            <a:ext cx="5897977" cy="523220"/>
          </a:xfrm>
          <a:prstGeom prst="rect">
            <a:avLst/>
          </a:prstGeom>
          <a:solidFill>
            <a:srgbClr val="00B050"/>
          </a:solidFill>
          <a:ln w="12700">
            <a:solidFill>
              <a:schemeClr val="tx1"/>
            </a:solidFill>
          </a:ln>
        </p:spPr>
        <p:txBody>
          <a:bodyPr wrap="square" rtlCol="0">
            <a:spAutoFit/>
          </a:bodyPr>
          <a:lstStyle/>
          <a:p>
            <a:pPr algn="ctr"/>
            <a:r>
              <a:rPr lang="cs-CZ" sz="1400" b="1" dirty="0"/>
              <a:t>Je-li EF ≤ 0,35 i přes optimální farmakoterapii nebo je v anamnéze</a:t>
            </a:r>
          </a:p>
          <a:p>
            <a:pPr algn="ctr"/>
            <a:r>
              <a:rPr lang="cs-CZ" sz="1400" b="1" dirty="0"/>
              <a:t>symptomatická VT/VF, implantuj ICD</a:t>
            </a:r>
          </a:p>
        </p:txBody>
      </p:sp>
      <p:sp>
        <p:nvSpPr>
          <p:cNvPr id="23" name="Obdélník 22"/>
          <p:cNvSpPr/>
          <p:nvPr/>
        </p:nvSpPr>
        <p:spPr>
          <a:xfrm>
            <a:off x="7199946" y="277321"/>
            <a:ext cx="277731" cy="2756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TextovéPole 23"/>
          <p:cNvSpPr txBox="1"/>
          <p:nvPr/>
        </p:nvSpPr>
        <p:spPr>
          <a:xfrm>
            <a:off x="7496757" y="277321"/>
            <a:ext cx="1503938" cy="307777"/>
          </a:xfrm>
          <a:prstGeom prst="rect">
            <a:avLst/>
          </a:prstGeom>
          <a:noFill/>
        </p:spPr>
        <p:txBody>
          <a:bodyPr wrap="none" rtlCol="0">
            <a:spAutoFit/>
          </a:bodyPr>
          <a:lstStyle/>
          <a:p>
            <a:r>
              <a:rPr lang="cs-CZ" sz="1400" dirty="0"/>
              <a:t>Doporučení třídy I</a:t>
            </a:r>
          </a:p>
        </p:txBody>
      </p:sp>
      <p:sp>
        <p:nvSpPr>
          <p:cNvPr id="25" name="Obdélník 24"/>
          <p:cNvSpPr/>
          <p:nvPr/>
        </p:nvSpPr>
        <p:spPr>
          <a:xfrm>
            <a:off x="7199946" y="698903"/>
            <a:ext cx="277731" cy="2756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TextovéPole 25"/>
          <p:cNvSpPr txBox="1"/>
          <p:nvPr/>
        </p:nvSpPr>
        <p:spPr>
          <a:xfrm>
            <a:off x="7507564" y="657200"/>
            <a:ext cx="1635384" cy="307777"/>
          </a:xfrm>
          <a:prstGeom prst="rect">
            <a:avLst/>
          </a:prstGeom>
          <a:noFill/>
        </p:spPr>
        <p:txBody>
          <a:bodyPr wrap="none" rtlCol="0">
            <a:spAutoFit/>
          </a:bodyPr>
          <a:lstStyle/>
          <a:p>
            <a:r>
              <a:rPr lang="cs-CZ" sz="1400" dirty="0"/>
              <a:t>Doporučení třídy </a:t>
            </a:r>
            <a:r>
              <a:rPr lang="cs-CZ" sz="1400" dirty="0" err="1"/>
              <a:t>IIa</a:t>
            </a:r>
            <a:endParaRPr lang="cs-CZ" sz="1400" dirty="0"/>
          </a:p>
        </p:txBody>
      </p:sp>
      <p:cxnSp>
        <p:nvCxnSpPr>
          <p:cNvPr id="28" name="Přímá spojnice se šipkou 27"/>
          <p:cNvCxnSpPr>
            <a:stCxn id="2" idx="2"/>
            <a:endCxn id="3" idx="0"/>
          </p:cNvCxnSpPr>
          <p:nvPr/>
        </p:nvCxnSpPr>
        <p:spPr>
          <a:xfrm>
            <a:off x="4595370" y="557972"/>
            <a:ext cx="1034" cy="1542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a:stCxn id="3" idx="2"/>
            <a:endCxn id="4" idx="0"/>
          </p:cNvCxnSpPr>
          <p:nvPr/>
        </p:nvCxnSpPr>
        <p:spPr>
          <a:xfrm flipH="1">
            <a:off x="4595369" y="1235431"/>
            <a:ext cx="1035" cy="125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a:stCxn id="4" idx="2"/>
            <a:endCxn id="5" idx="0"/>
          </p:cNvCxnSpPr>
          <p:nvPr/>
        </p:nvCxnSpPr>
        <p:spPr>
          <a:xfrm flipH="1">
            <a:off x="4595368" y="1884635"/>
            <a:ext cx="1" cy="240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ovéPole 39"/>
          <p:cNvSpPr txBox="1"/>
          <p:nvPr/>
        </p:nvSpPr>
        <p:spPr>
          <a:xfrm>
            <a:off x="4117870" y="1837068"/>
            <a:ext cx="478016" cy="307777"/>
          </a:xfrm>
          <a:prstGeom prst="rect">
            <a:avLst/>
          </a:prstGeom>
          <a:noFill/>
        </p:spPr>
        <p:txBody>
          <a:bodyPr wrap="none" rtlCol="0">
            <a:spAutoFit/>
          </a:bodyPr>
          <a:lstStyle/>
          <a:p>
            <a:r>
              <a:rPr lang="cs-CZ" sz="1400" dirty="0"/>
              <a:t>Ano</a:t>
            </a:r>
          </a:p>
        </p:txBody>
      </p:sp>
      <p:cxnSp>
        <p:nvCxnSpPr>
          <p:cNvPr id="42" name="Přímá spojnice se šipkou 41"/>
          <p:cNvCxnSpPr/>
          <p:nvPr/>
        </p:nvCxnSpPr>
        <p:spPr>
          <a:xfrm>
            <a:off x="8100392" y="1623025"/>
            <a:ext cx="0" cy="471175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Přímá spojnice 44"/>
          <p:cNvCxnSpPr>
            <a:stCxn id="4" idx="3"/>
          </p:cNvCxnSpPr>
          <p:nvPr/>
        </p:nvCxnSpPr>
        <p:spPr>
          <a:xfrm>
            <a:off x="5441113" y="1623025"/>
            <a:ext cx="26592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ovéPole 45"/>
          <p:cNvSpPr txBox="1"/>
          <p:nvPr/>
        </p:nvSpPr>
        <p:spPr>
          <a:xfrm>
            <a:off x="5538584" y="1335543"/>
            <a:ext cx="389850" cy="307777"/>
          </a:xfrm>
          <a:prstGeom prst="rect">
            <a:avLst/>
          </a:prstGeom>
          <a:noFill/>
        </p:spPr>
        <p:txBody>
          <a:bodyPr wrap="none" rtlCol="0">
            <a:spAutoFit/>
          </a:bodyPr>
          <a:lstStyle/>
          <a:p>
            <a:r>
              <a:rPr lang="cs-CZ" sz="1400" dirty="0"/>
              <a:t>Ne</a:t>
            </a:r>
          </a:p>
        </p:txBody>
      </p:sp>
      <p:cxnSp>
        <p:nvCxnSpPr>
          <p:cNvPr id="48" name="Přímá spojnice se šipkou 47"/>
          <p:cNvCxnSpPr>
            <a:stCxn id="5" idx="2"/>
            <a:endCxn id="6" idx="0"/>
          </p:cNvCxnSpPr>
          <p:nvPr/>
        </p:nvCxnSpPr>
        <p:spPr>
          <a:xfrm>
            <a:off x="4595368" y="2648167"/>
            <a:ext cx="1036" cy="27564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4112851" y="2657626"/>
            <a:ext cx="478016" cy="307777"/>
          </a:xfrm>
          <a:prstGeom prst="rect">
            <a:avLst/>
          </a:prstGeom>
          <a:noFill/>
        </p:spPr>
        <p:txBody>
          <a:bodyPr wrap="none" rtlCol="0">
            <a:spAutoFit/>
          </a:bodyPr>
          <a:lstStyle/>
          <a:p>
            <a:r>
              <a:rPr lang="cs-CZ" sz="1400" dirty="0"/>
              <a:t>Ano</a:t>
            </a:r>
          </a:p>
        </p:txBody>
      </p:sp>
      <p:cxnSp>
        <p:nvCxnSpPr>
          <p:cNvPr id="53" name="Přímá spojnice se šipkou 52"/>
          <p:cNvCxnSpPr>
            <a:stCxn id="6" idx="3"/>
          </p:cNvCxnSpPr>
          <p:nvPr/>
        </p:nvCxnSpPr>
        <p:spPr>
          <a:xfrm>
            <a:off x="5442148" y="3185418"/>
            <a:ext cx="258623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ovéPole 53"/>
          <p:cNvSpPr txBox="1"/>
          <p:nvPr/>
        </p:nvSpPr>
        <p:spPr>
          <a:xfrm>
            <a:off x="5562955" y="2866660"/>
            <a:ext cx="389850" cy="307777"/>
          </a:xfrm>
          <a:prstGeom prst="rect">
            <a:avLst/>
          </a:prstGeom>
          <a:noFill/>
        </p:spPr>
        <p:txBody>
          <a:bodyPr wrap="none" rtlCol="0">
            <a:spAutoFit/>
          </a:bodyPr>
          <a:lstStyle/>
          <a:p>
            <a:r>
              <a:rPr lang="cs-CZ" sz="1400" dirty="0"/>
              <a:t>Ne</a:t>
            </a:r>
          </a:p>
        </p:txBody>
      </p:sp>
      <p:cxnSp>
        <p:nvCxnSpPr>
          <p:cNvPr id="56" name="Přímá spojnice se šipkou 55"/>
          <p:cNvCxnSpPr>
            <a:stCxn id="6" idx="2"/>
          </p:cNvCxnSpPr>
          <p:nvPr/>
        </p:nvCxnSpPr>
        <p:spPr>
          <a:xfrm>
            <a:off x="4596404" y="3447028"/>
            <a:ext cx="0" cy="2700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ovéPole 56"/>
          <p:cNvSpPr txBox="1"/>
          <p:nvPr/>
        </p:nvSpPr>
        <p:spPr>
          <a:xfrm>
            <a:off x="4080875" y="3409255"/>
            <a:ext cx="478016" cy="307777"/>
          </a:xfrm>
          <a:prstGeom prst="rect">
            <a:avLst/>
          </a:prstGeom>
          <a:noFill/>
        </p:spPr>
        <p:txBody>
          <a:bodyPr wrap="none" rtlCol="0">
            <a:spAutoFit/>
          </a:bodyPr>
          <a:lstStyle/>
          <a:p>
            <a:r>
              <a:rPr lang="cs-CZ" sz="1400" dirty="0"/>
              <a:t>Ano</a:t>
            </a:r>
          </a:p>
        </p:txBody>
      </p:sp>
      <p:cxnSp>
        <p:nvCxnSpPr>
          <p:cNvPr id="59" name="Přímá spojnice se šipkou 58"/>
          <p:cNvCxnSpPr>
            <a:endCxn id="10" idx="0"/>
          </p:cNvCxnSpPr>
          <p:nvPr/>
        </p:nvCxnSpPr>
        <p:spPr>
          <a:xfrm>
            <a:off x="2673450" y="3717032"/>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Přímá spojnice se šipkou 61"/>
          <p:cNvCxnSpPr>
            <a:endCxn id="12" idx="0"/>
          </p:cNvCxnSpPr>
          <p:nvPr/>
        </p:nvCxnSpPr>
        <p:spPr>
          <a:xfrm>
            <a:off x="6469560" y="3728133"/>
            <a:ext cx="9808" cy="2365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Přímá spojnice se šipkou 63"/>
          <p:cNvCxnSpPr>
            <a:endCxn id="11" idx="0"/>
          </p:cNvCxnSpPr>
          <p:nvPr/>
        </p:nvCxnSpPr>
        <p:spPr>
          <a:xfrm>
            <a:off x="4596404" y="3717032"/>
            <a:ext cx="0" cy="2258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a:stCxn id="10" idx="2"/>
            <a:endCxn id="13" idx="0"/>
          </p:cNvCxnSpPr>
          <p:nvPr/>
        </p:nvCxnSpPr>
        <p:spPr>
          <a:xfrm flipH="1">
            <a:off x="2673449" y="4456276"/>
            <a:ext cx="1" cy="30965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stCxn id="11" idx="2"/>
          </p:cNvCxnSpPr>
          <p:nvPr/>
        </p:nvCxnSpPr>
        <p:spPr>
          <a:xfrm>
            <a:off x="4596404" y="4466105"/>
            <a:ext cx="0" cy="2762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12" idx="2"/>
            <a:endCxn id="16" idx="0"/>
          </p:cNvCxnSpPr>
          <p:nvPr/>
        </p:nvCxnSpPr>
        <p:spPr>
          <a:xfrm>
            <a:off x="6479368" y="4487916"/>
            <a:ext cx="0" cy="36217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a:stCxn id="17" idx="2"/>
            <a:endCxn id="18" idx="0"/>
          </p:cNvCxnSpPr>
          <p:nvPr/>
        </p:nvCxnSpPr>
        <p:spPr>
          <a:xfrm>
            <a:off x="4837969" y="5702477"/>
            <a:ext cx="0" cy="1550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a:endCxn id="19" idx="0"/>
          </p:cNvCxnSpPr>
          <p:nvPr/>
        </p:nvCxnSpPr>
        <p:spPr>
          <a:xfrm>
            <a:off x="3436331" y="6165303"/>
            <a:ext cx="0" cy="1694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nice se šipkou 38"/>
          <p:cNvCxnSpPr/>
          <p:nvPr/>
        </p:nvCxnSpPr>
        <p:spPr>
          <a:xfrm>
            <a:off x="7026152" y="6165303"/>
            <a:ext cx="0" cy="1694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59" y="159746"/>
            <a:ext cx="4572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3" descr="logo CKS"/>
          <p:cNvPicPr>
            <a:picLocks noChangeAspect="1" noChangeArrowheads="1"/>
          </p:cNvPicPr>
          <p:nvPr/>
        </p:nvPicPr>
        <p:blipFill>
          <a:blip r:embed="rId3" cstate="print"/>
          <a:srcRect/>
          <a:stretch>
            <a:fillRect/>
          </a:stretch>
        </p:blipFill>
        <p:spPr bwMode="auto">
          <a:xfrm>
            <a:off x="8507503" y="6233040"/>
            <a:ext cx="501650" cy="501650"/>
          </a:xfrm>
          <a:prstGeom prst="rect">
            <a:avLst/>
          </a:prstGeom>
          <a:noFill/>
        </p:spPr>
      </p:pic>
    </p:spTree>
    <p:extLst>
      <p:ext uri="{BB962C8B-B14F-4D97-AF65-F5344CB8AC3E}">
        <p14:creationId xmlns:p14="http://schemas.microsoft.com/office/powerpoint/2010/main" val="1461171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14" y="342901"/>
            <a:ext cx="7886700" cy="1186934"/>
          </a:xfrm>
        </p:spPr>
        <p:txBody>
          <a:bodyPr>
            <a:normAutofit fontScale="90000"/>
          </a:bodyPr>
          <a:lstStyle/>
          <a:p>
            <a:r>
              <a:rPr lang="cs-CZ" b="1" dirty="0"/>
              <a:t>Úhrada </a:t>
            </a:r>
            <a:r>
              <a:rPr lang="cs-CZ" b="1" dirty="0" err="1"/>
              <a:t>sacubitril</a:t>
            </a:r>
            <a:r>
              <a:rPr lang="cs-CZ" b="1" dirty="0"/>
              <a:t>/</a:t>
            </a:r>
            <a:r>
              <a:rPr lang="cs-CZ" b="1" dirty="0" err="1"/>
              <a:t>valsartanu</a:t>
            </a:r>
            <a:r>
              <a:rPr lang="cs-CZ" b="1" dirty="0"/>
              <a:t> (</a:t>
            </a:r>
            <a:r>
              <a:rPr lang="cs-CZ" b="1" dirty="0" err="1"/>
              <a:t>Entresto</a:t>
            </a:r>
            <a:r>
              <a:rPr lang="cs-CZ" b="1" dirty="0"/>
              <a:t>™)</a:t>
            </a:r>
            <a:endParaRPr lang="en-US" b="1" dirty="0"/>
          </a:p>
        </p:txBody>
      </p:sp>
      <p:sp>
        <p:nvSpPr>
          <p:cNvPr id="3" name="Content Placeholder 2"/>
          <p:cNvSpPr>
            <a:spLocks noGrp="1"/>
          </p:cNvSpPr>
          <p:nvPr>
            <p:ph idx="1"/>
          </p:nvPr>
        </p:nvSpPr>
        <p:spPr>
          <a:xfrm>
            <a:off x="486314" y="2558725"/>
            <a:ext cx="7886700" cy="3263504"/>
          </a:xfrm>
        </p:spPr>
        <p:txBody>
          <a:bodyPr>
            <a:normAutofit/>
          </a:bodyPr>
          <a:lstStyle/>
          <a:p>
            <a:r>
              <a:rPr lang="cs-CZ" sz="1800" b="1" dirty="0"/>
              <a:t>Indikační omezení:</a:t>
            </a:r>
            <a:r>
              <a:rPr lang="cs-CZ" sz="1800" dirty="0"/>
              <a:t> </a:t>
            </a:r>
            <a:r>
              <a:rPr lang="en-US" sz="1800" dirty="0" err="1"/>
              <a:t>Přípravek</a:t>
            </a:r>
            <a:r>
              <a:rPr lang="en-US" sz="1800" dirty="0"/>
              <a:t> </a:t>
            </a:r>
            <a:r>
              <a:rPr lang="en-US" sz="1800" dirty="0" err="1"/>
              <a:t>Entresto</a:t>
            </a:r>
            <a:r>
              <a:rPr lang="en-US" sz="1800" dirty="0"/>
              <a:t> je </a:t>
            </a:r>
            <a:r>
              <a:rPr lang="en-US" sz="1800" dirty="0" err="1"/>
              <a:t>hrazen</a:t>
            </a:r>
            <a:r>
              <a:rPr lang="en-US" sz="1800" dirty="0"/>
              <a:t> </a:t>
            </a:r>
            <a:r>
              <a:rPr lang="en-US" sz="1800" dirty="0" err="1"/>
              <a:t>jako</a:t>
            </a:r>
            <a:r>
              <a:rPr lang="en-US" sz="1800" dirty="0"/>
              <a:t> </a:t>
            </a:r>
            <a:r>
              <a:rPr lang="en-US" sz="1800" dirty="0" err="1"/>
              <a:t>náhrada</a:t>
            </a:r>
            <a:r>
              <a:rPr lang="en-US" sz="1800" dirty="0"/>
              <a:t> </a:t>
            </a:r>
            <a:r>
              <a:rPr lang="en-US" sz="1800" dirty="0" err="1"/>
              <a:t>inhibitoru</a:t>
            </a:r>
            <a:r>
              <a:rPr lang="en-US" sz="1800" dirty="0"/>
              <a:t> angiotensin </a:t>
            </a:r>
            <a:r>
              <a:rPr lang="en-US" sz="1800" dirty="0" err="1"/>
              <a:t>konvertujícího</a:t>
            </a:r>
            <a:r>
              <a:rPr lang="en-US" sz="1800" dirty="0"/>
              <a:t> </a:t>
            </a:r>
            <a:r>
              <a:rPr lang="en-US" sz="1800" dirty="0" err="1"/>
              <a:t>enzymu</a:t>
            </a:r>
            <a:r>
              <a:rPr lang="en-US" sz="1800" dirty="0"/>
              <a:t> </a:t>
            </a:r>
            <a:r>
              <a:rPr lang="cs-CZ" sz="2000" dirty="0"/>
              <a:t>(</a:t>
            </a:r>
            <a:r>
              <a:rPr lang="en-US" sz="1800" dirty="0"/>
              <a:t>ACEI</a:t>
            </a:r>
            <a:r>
              <a:rPr lang="cs-CZ" sz="1800" dirty="0"/>
              <a:t>)</a:t>
            </a:r>
            <a:r>
              <a:rPr lang="en-US" sz="1800" dirty="0"/>
              <a:t> </a:t>
            </a:r>
            <a:r>
              <a:rPr lang="en-US" sz="1800" dirty="0" err="1"/>
              <a:t>nebo</a:t>
            </a:r>
            <a:r>
              <a:rPr lang="en-US" sz="1800" dirty="0"/>
              <a:t> </a:t>
            </a:r>
            <a:r>
              <a:rPr lang="en-US" sz="1800" dirty="0" err="1"/>
              <a:t>inhibitoru</a:t>
            </a:r>
            <a:r>
              <a:rPr lang="en-US" sz="1800" dirty="0"/>
              <a:t> </a:t>
            </a:r>
            <a:r>
              <a:rPr lang="en-US" sz="1800" dirty="0" err="1"/>
              <a:t>receptoru</a:t>
            </a:r>
            <a:r>
              <a:rPr lang="en-US" sz="1800" dirty="0"/>
              <a:t> AT</a:t>
            </a:r>
            <a:r>
              <a:rPr lang="en-US" sz="1800" baseline="-25000" dirty="0"/>
              <a:t>1</a:t>
            </a:r>
            <a:r>
              <a:rPr lang="cs-CZ" sz="1800" dirty="0"/>
              <a:t> (</a:t>
            </a:r>
            <a:r>
              <a:rPr lang="cs-CZ" sz="1800" dirty="0" err="1"/>
              <a:t>sartan</a:t>
            </a:r>
            <a:r>
              <a:rPr lang="cs-CZ" sz="1800" dirty="0"/>
              <a:t>) </a:t>
            </a:r>
            <a:r>
              <a:rPr lang="en-US" sz="1800" dirty="0"/>
              <a:t>u </a:t>
            </a:r>
            <a:r>
              <a:rPr lang="en-US" sz="1800" dirty="0" err="1"/>
              <a:t>pacientů</a:t>
            </a:r>
            <a:r>
              <a:rPr lang="en-US" sz="1800" dirty="0"/>
              <a:t> se </a:t>
            </a:r>
            <a:r>
              <a:rPr lang="en-US" sz="1800" dirty="0" err="1"/>
              <a:t>stabilním</a:t>
            </a:r>
            <a:r>
              <a:rPr lang="en-US" sz="1800" dirty="0"/>
              <a:t> </a:t>
            </a:r>
            <a:r>
              <a:rPr lang="en-US" sz="1800" dirty="0" err="1"/>
              <a:t>chronickým</a:t>
            </a:r>
            <a:r>
              <a:rPr lang="en-US" sz="1800" dirty="0"/>
              <a:t> </a:t>
            </a:r>
            <a:r>
              <a:rPr lang="en-US" sz="1800" dirty="0" err="1"/>
              <a:t>srdečním</a:t>
            </a:r>
            <a:r>
              <a:rPr lang="en-US" sz="1800" dirty="0"/>
              <a:t> </a:t>
            </a:r>
            <a:r>
              <a:rPr lang="en-US" sz="1800" dirty="0" err="1"/>
              <a:t>selháním</a:t>
            </a:r>
            <a:r>
              <a:rPr lang="en-US" sz="1800" dirty="0"/>
              <a:t> s EF ≤ 35 % a </a:t>
            </a:r>
            <a:r>
              <a:rPr lang="en-US" sz="1800" dirty="0" err="1"/>
              <a:t>eGFR</a:t>
            </a:r>
            <a:r>
              <a:rPr lang="en-US" sz="1800" dirty="0"/>
              <a:t> &gt; 30 ml/min/1,73 m</a:t>
            </a:r>
            <a:r>
              <a:rPr lang="en-US" sz="1800" baseline="30000" dirty="0"/>
              <a:t>2</a:t>
            </a:r>
            <a:r>
              <a:rPr lang="en-US" sz="1800" dirty="0"/>
              <a:t>, u </a:t>
            </a:r>
            <a:r>
              <a:rPr lang="en-US" sz="1800" dirty="0" err="1"/>
              <a:t>kterých</a:t>
            </a:r>
            <a:r>
              <a:rPr lang="en-US" sz="1800" dirty="0"/>
              <a:t> i </a:t>
            </a:r>
            <a:r>
              <a:rPr lang="en-US" sz="1800" dirty="0" err="1"/>
              <a:t>přes</a:t>
            </a:r>
            <a:r>
              <a:rPr lang="en-US" sz="1800" dirty="0"/>
              <a:t> </a:t>
            </a:r>
            <a:r>
              <a:rPr lang="en-US" sz="1800" dirty="0" err="1"/>
              <a:t>optimální</a:t>
            </a:r>
            <a:r>
              <a:rPr lang="en-US" sz="1800" dirty="0"/>
              <a:t> </a:t>
            </a:r>
            <a:r>
              <a:rPr lang="en-US" sz="1800" dirty="0" err="1"/>
              <a:t>léčbu</a:t>
            </a:r>
            <a:r>
              <a:rPr lang="en-US" sz="1800" dirty="0"/>
              <a:t> </a:t>
            </a:r>
            <a:r>
              <a:rPr lang="en-US" sz="1800" dirty="0" err="1"/>
              <a:t>přetrvává</a:t>
            </a:r>
            <a:r>
              <a:rPr lang="en-US" sz="1800" dirty="0"/>
              <a:t> </a:t>
            </a:r>
            <a:r>
              <a:rPr lang="en-US" sz="1800" dirty="0" err="1"/>
              <a:t>symptomatologie</a:t>
            </a:r>
            <a:r>
              <a:rPr lang="en-US" sz="1800" dirty="0"/>
              <a:t> </a:t>
            </a:r>
            <a:r>
              <a:rPr lang="en-US" sz="1800" dirty="0" err="1"/>
              <a:t>třídy</a:t>
            </a:r>
            <a:r>
              <a:rPr lang="en-US" sz="1800" dirty="0"/>
              <a:t> NYHA II - III.</a:t>
            </a:r>
            <a:endParaRPr lang="cs-CZ" sz="1800" dirty="0"/>
          </a:p>
          <a:p>
            <a:r>
              <a:rPr lang="en-US" sz="1800" dirty="0"/>
              <a:t> </a:t>
            </a:r>
            <a:r>
              <a:rPr lang="en-US" sz="1800" b="1" dirty="0" err="1"/>
              <a:t>Optimální</a:t>
            </a:r>
            <a:r>
              <a:rPr lang="en-US" sz="1800" b="1" dirty="0"/>
              <a:t> </a:t>
            </a:r>
            <a:r>
              <a:rPr lang="en-US" sz="1800" b="1" dirty="0" err="1"/>
              <a:t>léčbou</a:t>
            </a:r>
            <a:r>
              <a:rPr lang="en-US" sz="1800" b="1" dirty="0"/>
              <a:t> </a:t>
            </a:r>
            <a:r>
              <a:rPr lang="en-US" sz="1800" dirty="0"/>
              <a:t>se </a:t>
            </a:r>
            <a:r>
              <a:rPr lang="en-US" sz="1800" dirty="0" err="1"/>
              <a:t>rozumí</a:t>
            </a:r>
            <a:r>
              <a:rPr lang="en-US" sz="1800" dirty="0"/>
              <a:t> </a:t>
            </a:r>
            <a:r>
              <a:rPr lang="en-US" sz="1800" dirty="0" err="1"/>
              <a:t>léčba</a:t>
            </a:r>
            <a:r>
              <a:rPr lang="en-US" sz="1800" dirty="0"/>
              <a:t> </a:t>
            </a:r>
            <a:r>
              <a:rPr lang="en-US" sz="1800" dirty="0" err="1"/>
              <a:t>alespoň</a:t>
            </a:r>
            <a:r>
              <a:rPr lang="en-US" sz="1800" dirty="0"/>
              <a:t> </a:t>
            </a:r>
            <a:r>
              <a:rPr lang="en-US" sz="1800" dirty="0" err="1"/>
              <a:t>jedním</a:t>
            </a:r>
            <a:r>
              <a:rPr lang="en-US" sz="1800" dirty="0"/>
              <a:t> ACEI </a:t>
            </a:r>
            <a:r>
              <a:rPr lang="en-US" sz="1800" dirty="0" err="1"/>
              <a:t>nebo</a:t>
            </a:r>
            <a:r>
              <a:rPr lang="en-US" sz="1800" dirty="0"/>
              <a:t> </a:t>
            </a:r>
            <a:r>
              <a:rPr lang="en-US" sz="1800" dirty="0" err="1"/>
              <a:t>inhibitorem</a:t>
            </a:r>
            <a:r>
              <a:rPr lang="en-US" sz="1800" dirty="0"/>
              <a:t> AT1 </a:t>
            </a:r>
            <a:r>
              <a:rPr lang="en-US" sz="1800" dirty="0" err="1"/>
              <a:t>receptoru</a:t>
            </a:r>
            <a:r>
              <a:rPr lang="en-US" sz="1800" dirty="0"/>
              <a:t> a </a:t>
            </a:r>
            <a:r>
              <a:rPr lang="en-US" sz="1800" dirty="0" err="1"/>
              <a:t>zároveň</a:t>
            </a:r>
            <a:r>
              <a:rPr lang="en-US" sz="1800" dirty="0"/>
              <a:t> beta-</a:t>
            </a:r>
            <a:r>
              <a:rPr lang="en-US" sz="1800" dirty="0" err="1"/>
              <a:t>blokátorem</a:t>
            </a:r>
            <a:r>
              <a:rPr lang="en-US" sz="1800" dirty="0"/>
              <a:t> a </a:t>
            </a:r>
            <a:r>
              <a:rPr lang="en-US" sz="1800" dirty="0" err="1"/>
              <a:t>antagonistem</a:t>
            </a:r>
            <a:r>
              <a:rPr lang="en-US" sz="1800" dirty="0"/>
              <a:t> </a:t>
            </a:r>
            <a:r>
              <a:rPr lang="en-US" sz="1800" dirty="0" err="1"/>
              <a:t>mineralokortikoidního</a:t>
            </a:r>
            <a:r>
              <a:rPr lang="en-US" sz="1800" dirty="0"/>
              <a:t> </a:t>
            </a:r>
            <a:r>
              <a:rPr lang="en-US" sz="1800" dirty="0" err="1"/>
              <a:t>receptoru</a:t>
            </a:r>
            <a:r>
              <a:rPr lang="en-US" sz="1800" dirty="0"/>
              <a:t>. </a:t>
            </a:r>
            <a:r>
              <a:rPr lang="en-US" sz="1800" dirty="0" err="1"/>
              <a:t>Optimální</a:t>
            </a:r>
            <a:r>
              <a:rPr lang="en-US" sz="1800" dirty="0"/>
              <a:t> </a:t>
            </a:r>
            <a:r>
              <a:rPr lang="en-US" sz="1800" dirty="0" err="1"/>
              <a:t>léčba</a:t>
            </a:r>
            <a:r>
              <a:rPr lang="en-US" sz="1800" dirty="0"/>
              <a:t> je </a:t>
            </a:r>
            <a:r>
              <a:rPr lang="en-US" sz="1800" dirty="0" err="1"/>
              <a:t>podána</a:t>
            </a:r>
            <a:r>
              <a:rPr lang="en-US" sz="1800" dirty="0"/>
              <a:t> v </a:t>
            </a:r>
            <a:r>
              <a:rPr lang="en-US" sz="1800" dirty="0" err="1"/>
              <a:t>cílové</a:t>
            </a:r>
            <a:r>
              <a:rPr lang="en-US" sz="1800" dirty="0"/>
              <a:t> </a:t>
            </a:r>
            <a:r>
              <a:rPr lang="en-US" sz="1800" dirty="0" err="1"/>
              <a:t>dávce</a:t>
            </a:r>
            <a:r>
              <a:rPr lang="en-US" sz="1800" dirty="0"/>
              <a:t> </a:t>
            </a:r>
            <a:r>
              <a:rPr lang="en-US" sz="1800" dirty="0" err="1"/>
              <a:t>dle</a:t>
            </a:r>
            <a:r>
              <a:rPr lang="en-US" sz="1800" dirty="0"/>
              <a:t> </a:t>
            </a:r>
            <a:r>
              <a:rPr lang="en-US" sz="1800" dirty="0" err="1"/>
              <a:t>doporučení</a:t>
            </a:r>
            <a:r>
              <a:rPr lang="en-US" sz="1800" dirty="0"/>
              <a:t> </a:t>
            </a:r>
            <a:r>
              <a:rPr lang="en-US" sz="1800" dirty="0" err="1"/>
              <a:t>nebo</a:t>
            </a:r>
            <a:r>
              <a:rPr lang="en-US" sz="1800" dirty="0"/>
              <a:t> v </a:t>
            </a:r>
            <a:r>
              <a:rPr lang="en-US" sz="1800" dirty="0" err="1"/>
              <a:t>maximální</a:t>
            </a:r>
            <a:r>
              <a:rPr lang="en-US" sz="1800" dirty="0"/>
              <a:t> </a:t>
            </a:r>
            <a:r>
              <a:rPr lang="en-US" sz="1800" dirty="0" err="1"/>
              <a:t>tolerované</a:t>
            </a:r>
            <a:r>
              <a:rPr lang="en-US" sz="1800" dirty="0"/>
              <a:t> </a:t>
            </a:r>
            <a:r>
              <a:rPr lang="en-US" sz="1800" dirty="0" err="1"/>
              <a:t>dávce</a:t>
            </a:r>
            <a:r>
              <a:rPr lang="en-US" sz="1800" dirty="0"/>
              <a:t>. </a:t>
            </a:r>
            <a:endParaRPr lang="cs-CZ" sz="1800" dirty="0"/>
          </a:p>
          <a:p>
            <a:r>
              <a:rPr lang="en-US" sz="1800" b="1" dirty="0" err="1"/>
              <a:t>Stabilní</a:t>
            </a:r>
            <a:r>
              <a:rPr lang="en-US" sz="1800" b="1" dirty="0"/>
              <a:t> </a:t>
            </a:r>
            <a:r>
              <a:rPr lang="en-US" sz="1800" b="1" dirty="0" err="1"/>
              <a:t>srdeční</a:t>
            </a:r>
            <a:r>
              <a:rPr lang="en-US" sz="1800" b="1" dirty="0"/>
              <a:t> </a:t>
            </a:r>
            <a:r>
              <a:rPr lang="en-US" sz="1800" b="1" dirty="0" err="1"/>
              <a:t>selhání</a:t>
            </a:r>
            <a:r>
              <a:rPr lang="en-US" sz="1800" b="1" dirty="0"/>
              <a:t> </a:t>
            </a:r>
            <a:r>
              <a:rPr lang="en-US" sz="1800" dirty="0"/>
              <a:t>je </a:t>
            </a:r>
            <a:r>
              <a:rPr lang="en-US" sz="1800" dirty="0" err="1"/>
              <a:t>definováno</a:t>
            </a:r>
            <a:r>
              <a:rPr lang="en-US" sz="1800" dirty="0"/>
              <a:t> </a:t>
            </a:r>
            <a:r>
              <a:rPr lang="en-US" sz="1800" dirty="0" err="1"/>
              <a:t>jako</a:t>
            </a:r>
            <a:r>
              <a:rPr lang="en-US" sz="1800" dirty="0"/>
              <a:t> </a:t>
            </a:r>
            <a:r>
              <a:rPr lang="en-US" sz="1800" dirty="0" err="1"/>
              <a:t>srdeční</a:t>
            </a:r>
            <a:r>
              <a:rPr lang="en-US" sz="1800" dirty="0"/>
              <a:t> </a:t>
            </a:r>
            <a:r>
              <a:rPr lang="en-US" sz="1800" dirty="0" err="1"/>
              <a:t>selhání</a:t>
            </a:r>
            <a:r>
              <a:rPr lang="en-US" sz="1800" dirty="0"/>
              <a:t>, </a:t>
            </a:r>
            <a:r>
              <a:rPr lang="en-US" sz="1800" dirty="0" err="1"/>
              <a:t>jehož</a:t>
            </a:r>
            <a:r>
              <a:rPr lang="en-US" sz="1800" dirty="0"/>
              <a:t> </a:t>
            </a:r>
            <a:r>
              <a:rPr lang="en-US" sz="1800" dirty="0" err="1"/>
              <a:t>známky</a:t>
            </a:r>
            <a:r>
              <a:rPr lang="en-US" sz="1800" dirty="0"/>
              <a:t> a </a:t>
            </a:r>
            <a:r>
              <a:rPr lang="en-US" sz="1800" dirty="0" err="1"/>
              <a:t>příznaky</a:t>
            </a:r>
            <a:r>
              <a:rPr lang="en-US" sz="1800" dirty="0"/>
              <a:t> </a:t>
            </a:r>
            <a:r>
              <a:rPr lang="en-US" sz="1800" dirty="0" err="1"/>
              <a:t>zůstávají</a:t>
            </a:r>
            <a:r>
              <a:rPr lang="en-US" sz="1800" dirty="0"/>
              <a:t> u </a:t>
            </a:r>
            <a:r>
              <a:rPr lang="en-US" sz="1800" dirty="0" err="1"/>
              <a:t>léčeného</a:t>
            </a:r>
            <a:r>
              <a:rPr lang="en-US" sz="1800" dirty="0"/>
              <a:t> </a:t>
            </a:r>
            <a:r>
              <a:rPr lang="en-US" sz="1800" dirty="0" err="1"/>
              <a:t>pacienta</a:t>
            </a:r>
            <a:r>
              <a:rPr lang="en-US" sz="1800" dirty="0"/>
              <a:t> </a:t>
            </a:r>
            <a:r>
              <a:rPr lang="en-US" sz="1800" dirty="0" err="1"/>
              <a:t>nezměněny</a:t>
            </a:r>
            <a:r>
              <a:rPr lang="en-US" sz="1800" dirty="0"/>
              <a:t> </a:t>
            </a:r>
            <a:r>
              <a:rPr lang="en-US" sz="1800" dirty="0" err="1"/>
              <a:t>po</a:t>
            </a:r>
            <a:r>
              <a:rPr lang="en-US" sz="1800" dirty="0"/>
              <a:t> </a:t>
            </a:r>
            <a:r>
              <a:rPr lang="en-US" sz="1800" dirty="0" err="1"/>
              <a:t>dobu</a:t>
            </a:r>
            <a:r>
              <a:rPr lang="en-US" sz="1800" dirty="0"/>
              <a:t> </a:t>
            </a:r>
            <a:r>
              <a:rPr lang="en-US" sz="1800" dirty="0" err="1"/>
              <a:t>nejméně</a:t>
            </a:r>
            <a:r>
              <a:rPr lang="en-US" sz="1800" dirty="0"/>
              <a:t> 1 </a:t>
            </a:r>
            <a:r>
              <a:rPr lang="en-US" sz="1800" dirty="0" err="1"/>
              <a:t>měsíce</a:t>
            </a:r>
            <a:r>
              <a:rPr lang="en-US" sz="1800" dirty="0"/>
              <a:t>. </a:t>
            </a:r>
          </a:p>
        </p:txBody>
      </p:sp>
      <p:sp>
        <p:nvSpPr>
          <p:cNvPr id="4" name="TextBox 3"/>
          <p:cNvSpPr txBox="1"/>
          <p:nvPr/>
        </p:nvSpPr>
        <p:spPr>
          <a:xfrm>
            <a:off x="6372200" y="6093296"/>
            <a:ext cx="1248674" cy="307777"/>
          </a:xfrm>
          <a:prstGeom prst="rect">
            <a:avLst/>
          </a:prstGeom>
          <a:noFill/>
        </p:spPr>
        <p:txBody>
          <a:bodyPr wrap="square" rtlCol="0">
            <a:spAutoFit/>
          </a:bodyPr>
          <a:lstStyle/>
          <a:p>
            <a:r>
              <a:rPr lang="cs-CZ" sz="1400" b="1" i="1" dirty="0">
                <a:solidFill>
                  <a:srgbClr val="0070C0"/>
                </a:solidFill>
              </a:rPr>
              <a:t>Zdroj: SUKL</a:t>
            </a:r>
            <a:endParaRPr lang="en-US" sz="1400" b="1" i="1" dirty="0">
              <a:solidFill>
                <a:srgbClr val="0070C0"/>
              </a:solidFill>
            </a:endParaRPr>
          </a:p>
        </p:txBody>
      </p:sp>
      <p:sp>
        <p:nvSpPr>
          <p:cNvPr id="5" name="Content Placeholder 2"/>
          <p:cNvSpPr txBox="1">
            <a:spLocks/>
          </p:cNvSpPr>
          <p:nvPr/>
        </p:nvSpPr>
        <p:spPr>
          <a:xfrm>
            <a:off x="486314" y="1714690"/>
            <a:ext cx="7886700" cy="7055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800" b="1" dirty="0"/>
              <a:t>Preskripční omezení:</a:t>
            </a:r>
            <a:r>
              <a:rPr lang="cs-CZ" sz="1800" dirty="0"/>
              <a:t> </a:t>
            </a:r>
            <a:r>
              <a:rPr lang="en-US" sz="1800" dirty="0" err="1"/>
              <a:t>kardiologie</a:t>
            </a:r>
            <a:r>
              <a:rPr lang="en-US" sz="1800" dirty="0"/>
              <a:t>, </a:t>
            </a:r>
            <a:r>
              <a:rPr lang="en-US" sz="1800" dirty="0" err="1"/>
              <a:t>dětská</a:t>
            </a:r>
            <a:r>
              <a:rPr lang="en-US" sz="1800" dirty="0"/>
              <a:t> </a:t>
            </a:r>
            <a:r>
              <a:rPr lang="en-US" sz="1800" dirty="0" err="1"/>
              <a:t>kardiologie</a:t>
            </a:r>
            <a:r>
              <a:rPr lang="en-US" sz="1800" dirty="0"/>
              <a:t>, </a:t>
            </a:r>
            <a:r>
              <a:rPr lang="en-US" sz="1800" dirty="0" err="1"/>
              <a:t>angiologie</a:t>
            </a:r>
            <a:r>
              <a:rPr lang="cs-CZ" sz="1800" dirty="0"/>
              <a:t>,</a:t>
            </a:r>
            <a:r>
              <a:rPr lang="en-US" sz="1800" dirty="0"/>
              <a:t> </a:t>
            </a:r>
            <a:br>
              <a:rPr lang="en-US" sz="1800" dirty="0"/>
            </a:br>
            <a:r>
              <a:rPr lang="en-US" sz="1800" dirty="0" err="1"/>
              <a:t>vnitřní</a:t>
            </a:r>
            <a:r>
              <a:rPr lang="en-US" sz="1800" dirty="0"/>
              <a:t> </a:t>
            </a:r>
            <a:r>
              <a:rPr lang="en-US" sz="1800" dirty="0" err="1"/>
              <a:t>lékařství</a:t>
            </a:r>
            <a:endParaRPr lang="cs-CZ" sz="1800" dirty="0"/>
          </a:p>
        </p:txBody>
      </p:sp>
    </p:spTree>
    <p:extLst>
      <p:ext uri="{BB962C8B-B14F-4D97-AF65-F5344CB8AC3E}">
        <p14:creationId xmlns:p14="http://schemas.microsoft.com/office/powerpoint/2010/main" val="3683221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6199" y="851570"/>
            <a:ext cx="7863840" cy="685800"/>
          </a:xfrm>
          <a:prstGeom prst="rect">
            <a:avLst/>
          </a:prstGeom>
        </p:spPr>
        <p:txBody>
          <a:bodyPr/>
          <a:lstStyle>
            <a:lvl1pPr algn="l" rtl="0" eaLnBrk="1" fontAlgn="base" hangingPunct="1">
              <a:lnSpc>
                <a:spcPts val="2600"/>
              </a:lnSpc>
              <a:spcBef>
                <a:spcPct val="0"/>
              </a:spcBef>
              <a:spcAft>
                <a:spcPct val="0"/>
              </a:spcAft>
              <a:defRPr sz="2400" b="1" i="0" baseline="0">
                <a:solidFill>
                  <a:schemeClr val="tx1"/>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r>
              <a:rPr lang="en-US" sz="4000" dirty="0"/>
              <a:t>Dávkování </a:t>
            </a:r>
            <a:r>
              <a:rPr lang="en-US" sz="4000" dirty="0" err="1"/>
              <a:t>přípravku</a:t>
            </a:r>
            <a:r>
              <a:rPr lang="en-US" sz="4000" dirty="0"/>
              <a:t> ENTRESTO</a:t>
            </a:r>
            <a:r>
              <a:rPr lang="cs-CZ" sz="4000" dirty="0"/>
              <a:t>™</a:t>
            </a:r>
            <a:endParaRPr lang="en-US" sz="4000" dirty="0"/>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86" y="1838325"/>
            <a:ext cx="7909515" cy="3250527"/>
          </a:xfrm>
          <a:prstGeom prst="rect">
            <a:avLst/>
          </a:prstGeom>
        </p:spPr>
      </p:pic>
      <p:sp>
        <p:nvSpPr>
          <p:cNvPr id="4" name="TextBox 3"/>
          <p:cNvSpPr txBox="1"/>
          <p:nvPr/>
        </p:nvSpPr>
        <p:spPr>
          <a:xfrm>
            <a:off x="1089660" y="5915660"/>
            <a:ext cx="6738620" cy="830997"/>
          </a:xfrm>
          <a:prstGeom prst="rect">
            <a:avLst/>
          </a:prstGeom>
          <a:noFill/>
        </p:spPr>
        <p:txBody>
          <a:bodyPr wrap="square" rtlCol="0">
            <a:spAutoFit/>
          </a:bodyPr>
          <a:lstStyle/>
          <a:p>
            <a:r>
              <a:rPr lang="cs-CZ" sz="1200" dirty="0"/>
              <a:t>SPC </a:t>
            </a:r>
            <a:r>
              <a:rPr lang="cs-CZ" sz="1200" dirty="0" err="1"/>
              <a:t>Entresto</a:t>
            </a:r>
            <a:r>
              <a:rPr lang="cs-CZ" sz="1200" dirty="0"/>
              <a:t>, poslední revize 16.3.2017</a:t>
            </a:r>
          </a:p>
          <a:p>
            <a:r>
              <a:rPr lang="en-US" sz="1200" dirty="0"/>
              <a:t>J. </a:t>
            </a:r>
            <a:r>
              <a:rPr lang="en-US" sz="1200" dirty="0" err="1"/>
              <a:t>Špinar</a:t>
            </a:r>
            <a:r>
              <a:rPr lang="en-US" sz="1200" dirty="0"/>
              <a:t>, et al., Summary of the 2016 ESC Guidelines on the diagnosis and treatment of acute and chronic heart failure. Prepared by the Czech Society of Cardiology, </a:t>
            </a:r>
            <a:r>
              <a:rPr lang="en-US" sz="1200" dirty="0" err="1"/>
              <a:t>Cor</a:t>
            </a:r>
            <a:r>
              <a:rPr lang="en-US" sz="1200" dirty="0"/>
              <a:t> et Vasa 58 (2016) e530–e568, </a:t>
            </a:r>
            <a:r>
              <a:rPr lang="en-US" sz="1200" dirty="0" err="1"/>
              <a:t>jak</a:t>
            </a:r>
            <a:r>
              <a:rPr lang="en-US" sz="1200" dirty="0"/>
              <a:t> </a:t>
            </a:r>
            <a:r>
              <a:rPr lang="en-US" sz="1200" dirty="0" err="1"/>
              <a:t>vyšel</a:t>
            </a:r>
            <a:r>
              <a:rPr lang="en-US" sz="1200" dirty="0"/>
              <a:t> v online </a:t>
            </a:r>
            <a:r>
              <a:rPr lang="en-US" sz="1200" dirty="0" err="1"/>
              <a:t>verzi</a:t>
            </a:r>
            <a:r>
              <a:rPr lang="en-US" sz="1200" dirty="0"/>
              <a:t> </a:t>
            </a:r>
            <a:r>
              <a:rPr lang="en-US" sz="1200" dirty="0" err="1"/>
              <a:t>Cor</a:t>
            </a:r>
            <a:r>
              <a:rPr lang="en-US" sz="1200" dirty="0"/>
              <a:t> et Vasa </a:t>
            </a:r>
            <a:r>
              <a:rPr lang="en-US" sz="1200" dirty="0" err="1"/>
              <a:t>na</a:t>
            </a:r>
            <a:r>
              <a:rPr lang="en-US" sz="1200" dirty="0"/>
              <a:t> </a:t>
            </a:r>
            <a:r>
              <a:rPr lang="en-US" sz="1200" dirty="0">
                <a:hlinkClick r:id="rId3"/>
              </a:rPr>
              <a:t>http://www.sciencedirect.com/science/article/pii/S0010865016300996</a:t>
            </a:r>
            <a:endParaRPr lang="en-US" sz="1200" dirty="0"/>
          </a:p>
        </p:txBody>
      </p:sp>
      <p:sp>
        <p:nvSpPr>
          <p:cNvPr id="2" name="TextovéPole 1"/>
          <p:cNvSpPr txBox="1"/>
          <p:nvPr/>
        </p:nvSpPr>
        <p:spPr>
          <a:xfrm>
            <a:off x="4648199" y="3063538"/>
            <a:ext cx="752129" cy="369332"/>
          </a:xfrm>
          <a:prstGeom prst="rect">
            <a:avLst/>
          </a:prstGeom>
          <a:noFill/>
        </p:spPr>
        <p:txBody>
          <a:bodyPr wrap="none" rtlCol="0">
            <a:spAutoFit/>
          </a:bodyPr>
          <a:lstStyle/>
          <a:p>
            <a:r>
              <a:rPr lang="cs-CZ" dirty="0"/>
              <a:t>2x100</a:t>
            </a:r>
          </a:p>
        </p:txBody>
      </p:sp>
      <p:sp>
        <p:nvSpPr>
          <p:cNvPr id="3" name="TextovéPole 2"/>
          <p:cNvSpPr txBox="1"/>
          <p:nvPr/>
        </p:nvSpPr>
        <p:spPr>
          <a:xfrm>
            <a:off x="4580543" y="4777859"/>
            <a:ext cx="635110" cy="369332"/>
          </a:xfrm>
          <a:prstGeom prst="rect">
            <a:avLst/>
          </a:prstGeom>
          <a:noFill/>
        </p:spPr>
        <p:txBody>
          <a:bodyPr wrap="none" rtlCol="0">
            <a:spAutoFit/>
          </a:bodyPr>
          <a:lstStyle/>
          <a:p>
            <a:r>
              <a:rPr lang="cs-CZ" dirty="0"/>
              <a:t>2x50</a:t>
            </a:r>
          </a:p>
        </p:txBody>
      </p:sp>
      <p:sp>
        <p:nvSpPr>
          <p:cNvPr id="6" name="TextovéPole 5"/>
          <p:cNvSpPr txBox="1"/>
          <p:nvPr/>
        </p:nvSpPr>
        <p:spPr>
          <a:xfrm>
            <a:off x="5886450" y="4777859"/>
            <a:ext cx="752129" cy="369332"/>
          </a:xfrm>
          <a:prstGeom prst="rect">
            <a:avLst/>
          </a:prstGeom>
          <a:noFill/>
        </p:spPr>
        <p:txBody>
          <a:bodyPr wrap="none" rtlCol="0">
            <a:spAutoFit/>
          </a:bodyPr>
          <a:lstStyle/>
          <a:p>
            <a:r>
              <a:rPr lang="cs-CZ" dirty="0"/>
              <a:t>2x100</a:t>
            </a:r>
          </a:p>
        </p:txBody>
      </p:sp>
      <p:sp>
        <p:nvSpPr>
          <p:cNvPr id="7" name="TextovéPole 6"/>
          <p:cNvSpPr txBox="1"/>
          <p:nvPr/>
        </p:nvSpPr>
        <p:spPr>
          <a:xfrm>
            <a:off x="7381875" y="4225409"/>
            <a:ext cx="752129" cy="369332"/>
          </a:xfrm>
          <a:prstGeom prst="rect">
            <a:avLst/>
          </a:prstGeom>
          <a:noFill/>
        </p:spPr>
        <p:txBody>
          <a:bodyPr wrap="none" rtlCol="0">
            <a:spAutoFit/>
          </a:bodyPr>
          <a:lstStyle/>
          <a:p>
            <a:r>
              <a:rPr lang="cs-CZ" dirty="0">
                <a:solidFill>
                  <a:schemeClr val="bg1"/>
                </a:solidFill>
              </a:rPr>
              <a:t>2x200</a:t>
            </a:r>
          </a:p>
        </p:txBody>
      </p:sp>
      <p:sp>
        <p:nvSpPr>
          <p:cNvPr id="8" name="Ovál 7"/>
          <p:cNvSpPr/>
          <p:nvPr/>
        </p:nvSpPr>
        <p:spPr>
          <a:xfrm>
            <a:off x="4580543" y="3063538"/>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4503934" y="4777859"/>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a:off x="5850252" y="4794945"/>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7322580" y="4225409"/>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p:cNvSpPr/>
          <p:nvPr/>
        </p:nvSpPr>
        <p:spPr>
          <a:xfrm>
            <a:off x="1684943" y="2244388"/>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a:off x="1670481" y="3749338"/>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8829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 name="Rectangle 132"/>
          <p:cNvSpPr/>
          <p:nvPr/>
        </p:nvSpPr>
        <p:spPr>
          <a:xfrm>
            <a:off x="349249" y="5681737"/>
            <a:ext cx="8434389" cy="433553"/>
          </a:xfrm>
          <a:prstGeom prst="rect">
            <a:avLst/>
          </a:prstGeom>
          <a:solidFill>
            <a:schemeClr val="bg1">
              <a:lumMod val="95000"/>
            </a:schemeClr>
          </a:solidFill>
          <a:ln>
            <a:noFill/>
          </a:ln>
          <a:effectLst>
            <a:outerShdw blurRad="38100" dist="381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80000" bIns="108000" rtlCol="0" anchor="ctr">
            <a:spAutoFit/>
          </a:bodyPr>
          <a:lstStyle/>
          <a:p>
            <a:pPr marL="179388" indent="-179388" eaLnBrk="0" fontAlgn="base" hangingPunct="0">
              <a:spcBef>
                <a:spcPct val="0"/>
              </a:spcBef>
              <a:spcAft>
                <a:spcPts val="1200"/>
              </a:spcAft>
              <a:buClr>
                <a:schemeClr val="accent1"/>
              </a:buClr>
              <a:buSzPct val="110000"/>
              <a:buFont typeface="Wingdings" panose="05000000000000000000" pitchFamily="2" charset="2"/>
              <a:buChar char="§"/>
            </a:pPr>
            <a:r>
              <a:rPr lang="cs-CZ" sz="1400" dirty="0">
                <a:solidFill>
                  <a:schemeClr val="tx1"/>
                </a:solidFill>
                <a:latin typeface="Arial" panose="020B0604020202020204" pitchFamily="34" charset="0"/>
              </a:rPr>
              <a:t>Inhibitory n</a:t>
            </a:r>
            <a:r>
              <a:rPr lang="en-GB" sz="1400" dirty="0" err="1">
                <a:solidFill>
                  <a:schemeClr val="tx1"/>
                </a:solidFill>
                <a:latin typeface="Arial" panose="020B0604020202020204" pitchFamily="34" charset="0"/>
              </a:rPr>
              <a:t>eprilysin</a:t>
            </a:r>
            <a:r>
              <a:rPr lang="cs-CZ" sz="1400" dirty="0">
                <a:solidFill>
                  <a:schemeClr val="tx1"/>
                </a:solidFill>
                <a:latin typeface="Arial" panose="020B0604020202020204" pitchFamily="34" charset="0"/>
              </a:rPr>
              <a:t>u</a:t>
            </a:r>
            <a:r>
              <a:rPr lang="en-GB" sz="1400" dirty="0">
                <a:solidFill>
                  <a:schemeClr val="tx1"/>
                </a:solidFill>
                <a:latin typeface="Arial" panose="020B0604020202020204" pitchFamily="34" charset="0"/>
              </a:rPr>
              <a:t>: </a:t>
            </a:r>
            <a:r>
              <a:rPr lang="cs-CZ" sz="1400" dirty="0">
                <a:solidFill>
                  <a:schemeClr val="tx1"/>
                </a:solidFill>
                <a:latin typeface="Arial" panose="020B0604020202020204" pitchFamily="34" charset="0"/>
              </a:rPr>
              <a:t>zvýšení účinku </a:t>
            </a:r>
            <a:r>
              <a:rPr lang="en-GB" sz="1400" dirty="0">
                <a:solidFill>
                  <a:schemeClr val="tx1"/>
                </a:solidFill>
                <a:latin typeface="Arial" panose="020B0604020202020204" pitchFamily="34" charset="0"/>
              </a:rPr>
              <a:t>natriuretic</a:t>
            </a:r>
            <a:r>
              <a:rPr lang="cs-CZ" sz="1400" dirty="0" err="1">
                <a:solidFill>
                  <a:schemeClr val="tx1"/>
                </a:solidFill>
                <a:latin typeface="Arial" panose="020B0604020202020204" pitchFamily="34" charset="0"/>
              </a:rPr>
              <a:t>kých</a:t>
            </a:r>
            <a:r>
              <a:rPr lang="cs-CZ" sz="1400" dirty="0">
                <a:solidFill>
                  <a:schemeClr val="tx1"/>
                </a:solidFill>
                <a:latin typeface="Arial" panose="020B0604020202020204" pitchFamily="34" charset="0"/>
              </a:rPr>
              <a:t> a jiných</a:t>
            </a:r>
            <a:r>
              <a:rPr lang="en-GB" sz="1400" dirty="0">
                <a:solidFill>
                  <a:schemeClr val="tx1"/>
                </a:solidFill>
                <a:latin typeface="Arial" panose="020B0604020202020204" pitchFamily="34" charset="0"/>
              </a:rPr>
              <a:t> </a:t>
            </a:r>
            <a:r>
              <a:rPr lang="en-GB" sz="1400" dirty="0" err="1">
                <a:solidFill>
                  <a:schemeClr val="tx1"/>
                </a:solidFill>
                <a:latin typeface="Arial" panose="020B0604020202020204" pitchFamily="34" charset="0"/>
              </a:rPr>
              <a:t>va</a:t>
            </a:r>
            <a:r>
              <a:rPr lang="cs-CZ" sz="1400" dirty="0">
                <a:solidFill>
                  <a:schemeClr val="tx1"/>
                </a:solidFill>
                <a:latin typeface="Arial" panose="020B0604020202020204" pitchFamily="34" charset="0"/>
              </a:rPr>
              <a:t>z</a:t>
            </a:r>
            <a:r>
              <a:rPr lang="en-GB" sz="1400" dirty="0" err="1">
                <a:solidFill>
                  <a:schemeClr val="tx1"/>
                </a:solidFill>
                <a:latin typeface="Arial" panose="020B0604020202020204" pitchFamily="34" charset="0"/>
              </a:rPr>
              <a:t>oa</a:t>
            </a:r>
            <a:r>
              <a:rPr lang="cs-CZ" sz="1400" dirty="0">
                <a:solidFill>
                  <a:schemeClr val="tx1"/>
                </a:solidFill>
                <a:latin typeface="Arial" panose="020B0604020202020204" pitchFamily="34" charset="0"/>
              </a:rPr>
              <a:t>k</a:t>
            </a:r>
            <a:r>
              <a:rPr lang="en-GB" sz="1400" dirty="0" err="1">
                <a:solidFill>
                  <a:schemeClr val="tx1"/>
                </a:solidFill>
                <a:latin typeface="Arial" panose="020B0604020202020204" pitchFamily="34" charset="0"/>
              </a:rPr>
              <a:t>tiv</a:t>
            </a:r>
            <a:r>
              <a:rPr lang="cs-CZ" sz="1400" dirty="0" err="1">
                <a:solidFill>
                  <a:schemeClr val="tx1"/>
                </a:solidFill>
                <a:latin typeface="Arial" panose="020B0604020202020204" pitchFamily="34" charset="0"/>
              </a:rPr>
              <a:t>ních</a:t>
            </a:r>
            <a:r>
              <a:rPr lang="cs-CZ" sz="1400" dirty="0">
                <a:solidFill>
                  <a:schemeClr val="tx1"/>
                </a:solidFill>
                <a:latin typeface="Arial" panose="020B0604020202020204" pitchFamily="34" charset="0"/>
              </a:rPr>
              <a:t> </a:t>
            </a:r>
            <a:r>
              <a:rPr lang="en-GB" sz="1400" dirty="0" err="1">
                <a:solidFill>
                  <a:schemeClr val="tx1"/>
                </a:solidFill>
                <a:latin typeface="Arial" panose="020B0604020202020204" pitchFamily="34" charset="0"/>
              </a:rPr>
              <a:t>peptid</a:t>
            </a:r>
            <a:r>
              <a:rPr lang="cs-CZ" sz="1400" dirty="0">
                <a:solidFill>
                  <a:schemeClr val="tx1"/>
                </a:solidFill>
                <a:latin typeface="Arial" panose="020B0604020202020204" pitchFamily="34" charset="0"/>
              </a:rPr>
              <a:t>ů</a:t>
            </a:r>
            <a:endParaRPr lang="en-GB" sz="1400" dirty="0">
              <a:solidFill>
                <a:schemeClr val="tx1"/>
              </a:solidFill>
              <a:latin typeface="Arial" panose="020B0604020202020204" pitchFamily="34" charset="0"/>
            </a:endParaRPr>
          </a:p>
        </p:txBody>
      </p:sp>
      <p:sp>
        <p:nvSpPr>
          <p:cNvPr id="6" name="Rectangle 5"/>
          <p:cNvSpPr/>
          <p:nvPr/>
        </p:nvSpPr>
        <p:spPr>
          <a:xfrm flipH="1">
            <a:off x="344252" y="1554673"/>
            <a:ext cx="8436571" cy="4070675"/>
          </a:xfrm>
          <a:prstGeom prst="rect">
            <a:avLst/>
          </a:prstGeom>
          <a:solidFill>
            <a:schemeClr val="bg1"/>
          </a:solidFill>
          <a:ln>
            <a:noFill/>
          </a:ln>
          <a:effectLst>
            <a:outerShdw blurRad="38100" dist="38100" dir="5400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eaLnBrk="0" fontAlgn="base" hangingPunct="0">
              <a:lnSpc>
                <a:spcPts val="1600"/>
              </a:lnSpc>
              <a:spcBef>
                <a:spcPct val="0"/>
              </a:spcBef>
              <a:spcAft>
                <a:spcPts val="1200"/>
              </a:spcAft>
              <a:buClr>
                <a:srgbClr val="FCAF17"/>
              </a:buClr>
              <a:buSzPct val="110000"/>
            </a:pPr>
            <a:endParaRPr lang="en-GB" sz="1600" kern="0" spc="-50" dirty="0">
              <a:solidFill>
                <a:srgbClr val="8B8D90"/>
              </a:solidFill>
            </a:endParaRPr>
          </a:p>
        </p:txBody>
      </p:sp>
      <p:sp>
        <p:nvSpPr>
          <p:cNvPr id="115" name="Line 16"/>
          <p:cNvSpPr>
            <a:spLocks noChangeShapeType="1"/>
          </p:cNvSpPr>
          <p:nvPr/>
        </p:nvSpPr>
        <p:spPr bwMode="auto">
          <a:xfrm>
            <a:off x="439911" y="3062306"/>
            <a:ext cx="2414414" cy="0"/>
          </a:xfrm>
          <a:prstGeom prst="line">
            <a:avLst/>
          </a:prstGeom>
          <a:noFill/>
          <a:ln w="11113"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2" name="Title 1"/>
          <p:cNvSpPr>
            <a:spLocks noGrp="1"/>
          </p:cNvSpPr>
          <p:nvPr>
            <p:ph type="title"/>
          </p:nvPr>
        </p:nvSpPr>
        <p:spPr/>
        <p:txBody>
          <a:bodyPr>
            <a:noAutofit/>
          </a:bodyPr>
          <a:lstStyle/>
          <a:p>
            <a:r>
              <a:rPr lang="cs-CZ" sz="2800" b="1" dirty="0"/>
              <a:t>Vývoj farmakologické léčby srdečního selhání</a:t>
            </a:r>
            <a:r>
              <a:rPr lang="en-US" sz="2800" b="1" dirty="0"/>
              <a:t>:</a:t>
            </a:r>
            <a:br>
              <a:rPr lang="en-US" sz="2800" b="1" dirty="0"/>
            </a:br>
            <a:r>
              <a:rPr lang="cs-CZ" sz="2800" b="1" dirty="0"/>
              <a:t>Inhibice NEP (</a:t>
            </a:r>
            <a:r>
              <a:rPr lang="cs-CZ" sz="2800" b="1" dirty="0" err="1"/>
              <a:t>neprilysinu</a:t>
            </a:r>
            <a:r>
              <a:rPr lang="cs-CZ" sz="2800" b="1" dirty="0"/>
              <a:t>) jako nová léčebná strategie</a:t>
            </a:r>
            <a:endParaRPr lang="en-GB" sz="2800" b="1" i="1" baseline="30000" dirty="0"/>
          </a:p>
        </p:txBody>
      </p:sp>
      <p:sp>
        <p:nvSpPr>
          <p:cNvPr id="26" name="Text Placeholder 25"/>
          <p:cNvSpPr>
            <a:spLocks noGrp="1"/>
          </p:cNvSpPr>
          <p:nvPr>
            <p:ph type="body" sz="quarter" idx="12"/>
          </p:nvPr>
        </p:nvSpPr>
        <p:spPr>
          <a:xfrm>
            <a:off x="344253" y="6301022"/>
            <a:ext cx="8436570" cy="393700"/>
          </a:xfrm>
        </p:spPr>
        <p:txBody>
          <a:bodyPr>
            <a:noAutofit/>
          </a:bodyPr>
          <a:lstStyle/>
          <a:p>
            <a:pPr algn="l"/>
            <a:r>
              <a:rPr lang="fr-FR" sz="1400" b="1" i="1" dirty="0">
                <a:solidFill>
                  <a:srgbClr val="002060"/>
                </a:solidFill>
              </a:rPr>
              <a:t>McMurray et al. </a:t>
            </a:r>
            <a:r>
              <a:rPr lang="fr-FR" sz="1400" b="1" i="1" dirty="0" err="1">
                <a:solidFill>
                  <a:srgbClr val="002060"/>
                </a:solidFill>
              </a:rPr>
              <a:t>Eur</a:t>
            </a:r>
            <a:r>
              <a:rPr lang="fr-FR" sz="1400" b="1" i="1" dirty="0">
                <a:solidFill>
                  <a:srgbClr val="002060"/>
                </a:solidFill>
              </a:rPr>
              <a:t> J </a:t>
            </a:r>
            <a:r>
              <a:rPr lang="fr-FR" sz="1400" b="1" i="1" dirty="0" err="1">
                <a:solidFill>
                  <a:srgbClr val="002060"/>
                </a:solidFill>
              </a:rPr>
              <a:t>Heart</a:t>
            </a:r>
            <a:r>
              <a:rPr lang="fr-FR" sz="1400" b="1" i="1" dirty="0">
                <a:solidFill>
                  <a:srgbClr val="002060"/>
                </a:solidFill>
              </a:rPr>
              <a:t> Fail. 2013;15:1062–73; </a:t>
            </a:r>
            <a:r>
              <a:rPr lang="da-DK" sz="1400" b="1" i="1" dirty="0">
                <a:solidFill>
                  <a:srgbClr val="002060"/>
                </a:solidFill>
              </a:rPr>
              <a:t>Levin et al. N Engl J Med 1998;339:321–8; Nathisuwan &amp; Talbert. Pharmacotherapy 2002;22:27–42</a:t>
            </a:r>
            <a:r>
              <a:rPr lang="cs-CZ" sz="1400" b="1" i="1" dirty="0">
                <a:solidFill>
                  <a:srgbClr val="002060"/>
                </a:solidFill>
              </a:rPr>
              <a:t>.</a:t>
            </a:r>
            <a:endParaRPr lang="da-DK" sz="1400" b="1" i="1" dirty="0">
              <a:solidFill>
                <a:srgbClr val="00206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722" y="1440659"/>
            <a:ext cx="3244432" cy="2595221"/>
          </a:xfrm>
          <a:prstGeom prst="rect">
            <a:avLst/>
          </a:prstGeom>
        </p:spPr>
      </p:pic>
      <p:sp>
        <p:nvSpPr>
          <p:cNvPr id="23" name="Line 16"/>
          <p:cNvSpPr>
            <a:spLocks noChangeShapeType="1"/>
          </p:cNvSpPr>
          <p:nvPr/>
        </p:nvSpPr>
        <p:spPr bwMode="auto">
          <a:xfrm>
            <a:off x="4754293" y="1786414"/>
            <a:ext cx="2847419" cy="0"/>
          </a:xfrm>
          <a:prstGeom prst="line">
            <a:avLst/>
          </a:prstGeom>
          <a:noFill/>
          <a:ln w="11113"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76" name="Rectangle 37"/>
          <p:cNvSpPr>
            <a:spLocks noChangeArrowheads="1"/>
          </p:cNvSpPr>
          <p:nvPr/>
        </p:nvSpPr>
        <p:spPr bwMode="auto">
          <a:xfrm>
            <a:off x="5875193" y="1507141"/>
            <a:ext cx="4552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i="1" spc="-50" dirty="0">
                <a:solidFill>
                  <a:srgbClr val="EC7923"/>
                </a:solidFill>
              </a:rPr>
              <a:t>S</a:t>
            </a:r>
            <a:r>
              <a:rPr lang="cs-CZ" altLang="en-US" b="1" i="1" spc="-50" dirty="0">
                <a:solidFill>
                  <a:srgbClr val="EC7923"/>
                </a:solidFill>
              </a:rPr>
              <a:t>A</a:t>
            </a:r>
            <a:r>
              <a:rPr lang="en-US" altLang="en-US" b="1" i="1" spc="-50" dirty="0">
                <a:solidFill>
                  <a:srgbClr val="EC7923"/>
                </a:solidFill>
              </a:rPr>
              <a:t>S</a:t>
            </a:r>
            <a:endParaRPr lang="en-US" altLang="en-US" spc="-50" dirty="0">
              <a:solidFill>
                <a:srgbClr val="474749"/>
              </a:solidFill>
            </a:endParaRPr>
          </a:p>
        </p:txBody>
      </p:sp>
      <p:sp>
        <p:nvSpPr>
          <p:cNvPr id="92" name="Line 16"/>
          <p:cNvSpPr>
            <a:spLocks noChangeShapeType="1"/>
          </p:cNvSpPr>
          <p:nvPr/>
        </p:nvSpPr>
        <p:spPr bwMode="auto">
          <a:xfrm>
            <a:off x="4897547" y="4029005"/>
            <a:ext cx="2796902" cy="0"/>
          </a:xfrm>
          <a:prstGeom prst="line">
            <a:avLst/>
          </a:prstGeom>
          <a:noFill/>
          <a:ln w="11113"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93" name="Rectangle 37"/>
          <p:cNvSpPr>
            <a:spLocks noChangeArrowheads="1"/>
          </p:cNvSpPr>
          <p:nvPr/>
        </p:nvSpPr>
        <p:spPr bwMode="auto">
          <a:xfrm>
            <a:off x="5702069" y="3746928"/>
            <a:ext cx="6283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i="1" spc="-50" dirty="0">
                <a:solidFill>
                  <a:srgbClr val="FF0000"/>
                </a:solidFill>
              </a:rPr>
              <a:t>RAAS</a:t>
            </a:r>
            <a:endParaRPr lang="en-US" altLang="en-US" spc="-50" dirty="0">
              <a:solidFill>
                <a:srgbClr val="FF0000"/>
              </a:solidFill>
            </a:endParaRPr>
          </a:p>
        </p:txBody>
      </p:sp>
      <p:sp>
        <p:nvSpPr>
          <p:cNvPr id="11" name="AutoShape 3"/>
          <p:cNvSpPr>
            <a:spLocks noChangeAspect="1" noChangeArrowheads="1" noTextEdit="1"/>
          </p:cNvSpPr>
          <p:nvPr/>
        </p:nvSpPr>
        <p:spPr bwMode="auto">
          <a:xfrm>
            <a:off x="2746152" y="1695092"/>
            <a:ext cx="2217925" cy="245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2" name="Freeform 5"/>
          <p:cNvSpPr>
            <a:spLocks/>
          </p:cNvSpPr>
          <p:nvPr/>
        </p:nvSpPr>
        <p:spPr bwMode="auto">
          <a:xfrm>
            <a:off x="3578055" y="3062306"/>
            <a:ext cx="655395" cy="507822"/>
          </a:xfrm>
          <a:custGeom>
            <a:avLst/>
            <a:gdLst>
              <a:gd name="T0" fmla="*/ 0 w 357"/>
              <a:gd name="T1" fmla="*/ 0 h 276"/>
              <a:gd name="T2" fmla="*/ 357 w 357"/>
              <a:gd name="T3" fmla="*/ 249 h 276"/>
            </a:gdLst>
            <a:ahLst/>
            <a:cxnLst>
              <a:cxn ang="0">
                <a:pos x="T0" y="T1"/>
              </a:cxn>
              <a:cxn ang="0">
                <a:pos x="T2" y="T3"/>
              </a:cxn>
            </a:cxnLst>
            <a:rect l="0" t="0" r="r" b="b"/>
            <a:pathLst>
              <a:path w="357" h="276">
                <a:moveTo>
                  <a:pt x="0" y="0"/>
                </a:moveTo>
                <a:cubicBezTo>
                  <a:pt x="31" y="177"/>
                  <a:pt x="205" y="276"/>
                  <a:pt x="357" y="249"/>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nvGrpSpPr>
          <p:cNvPr id="20" name="Group 19"/>
          <p:cNvGrpSpPr/>
          <p:nvPr/>
        </p:nvGrpSpPr>
        <p:grpSpPr>
          <a:xfrm>
            <a:off x="2753386" y="2597887"/>
            <a:ext cx="2000907" cy="1252918"/>
            <a:chOff x="3021564" y="2813787"/>
            <a:chExt cx="2000907" cy="1252918"/>
          </a:xfrm>
        </p:grpSpPr>
        <p:sp>
          <p:nvSpPr>
            <p:cNvPr id="13" name="Freeform 6"/>
            <p:cNvSpPr>
              <a:spLocks/>
            </p:cNvSpPr>
            <p:nvPr/>
          </p:nvSpPr>
          <p:spPr bwMode="auto">
            <a:xfrm>
              <a:off x="3124286" y="2813787"/>
              <a:ext cx="1898185" cy="1252918"/>
            </a:xfrm>
            <a:custGeom>
              <a:avLst/>
              <a:gdLst>
                <a:gd name="T0" fmla="*/ 0 w 1032"/>
                <a:gd name="T1" fmla="*/ 247 h 681"/>
                <a:gd name="T2" fmla="*/ 894 w 1032"/>
                <a:gd name="T3" fmla="*/ 433 h 681"/>
                <a:gd name="T4" fmla="*/ 932 w 1032"/>
                <a:gd name="T5" fmla="*/ 0 h 681"/>
              </a:gdLst>
              <a:ahLst/>
              <a:cxnLst>
                <a:cxn ang="0">
                  <a:pos x="T0" y="T1"/>
                </a:cxn>
                <a:cxn ang="0">
                  <a:pos x="T2" y="T3"/>
                </a:cxn>
                <a:cxn ang="0">
                  <a:pos x="T4" y="T5"/>
                </a:cxn>
              </a:cxnLst>
              <a:rect l="0" t="0" r="r" b="b"/>
              <a:pathLst>
                <a:path w="1032" h="681">
                  <a:moveTo>
                    <a:pt x="0" y="247"/>
                  </a:moveTo>
                  <a:cubicBezTo>
                    <a:pt x="0" y="247"/>
                    <a:pt x="600" y="681"/>
                    <a:pt x="894" y="433"/>
                  </a:cubicBezTo>
                  <a:cubicBezTo>
                    <a:pt x="1032" y="318"/>
                    <a:pt x="1031" y="118"/>
                    <a:pt x="932" y="0"/>
                  </a:cubicBezTo>
                </a:path>
              </a:pathLst>
            </a:custGeom>
            <a:noFill/>
            <a:ln w="39688" cap="rnd">
              <a:solidFill>
                <a:srgbClr val="83C5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6" name="Freeform 9"/>
            <p:cNvSpPr>
              <a:spLocks/>
            </p:cNvSpPr>
            <p:nvPr/>
          </p:nvSpPr>
          <p:spPr bwMode="auto">
            <a:xfrm>
              <a:off x="3021564" y="3161016"/>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83C55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sp>
        <p:nvSpPr>
          <p:cNvPr id="17" name="Freeform 10"/>
          <p:cNvSpPr>
            <a:spLocks/>
          </p:cNvSpPr>
          <p:nvPr/>
        </p:nvSpPr>
        <p:spPr bwMode="auto">
          <a:xfrm>
            <a:off x="4592253" y="1708113"/>
            <a:ext cx="203997" cy="203997"/>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nvGrpSpPr>
          <p:cNvPr id="4" name="Group 3"/>
          <p:cNvGrpSpPr/>
          <p:nvPr/>
        </p:nvGrpSpPr>
        <p:grpSpPr>
          <a:xfrm>
            <a:off x="3453631" y="1708113"/>
            <a:ext cx="1342619" cy="1354193"/>
            <a:chOff x="3721809" y="1924013"/>
            <a:chExt cx="1342619" cy="1354193"/>
          </a:xfrm>
        </p:grpSpPr>
        <p:sp>
          <p:nvSpPr>
            <p:cNvPr id="15" name="Freeform 8"/>
            <p:cNvSpPr>
              <a:spLocks/>
            </p:cNvSpPr>
            <p:nvPr/>
          </p:nvSpPr>
          <p:spPr bwMode="auto">
            <a:xfrm>
              <a:off x="3721809" y="2025288"/>
              <a:ext cx="1241344" cy="1252918"/>
            </a:xfrm>
            <a:custGeom>
              <a:avLst/>
              <a:gdLst>
                <a:gd name="T0" fmla="*/ 675 w 675"/>
                <a:gd name="T1" fmla="*/ 0 h 681"/>
                <a:gd name="T2" fmla="*/ 67 w 675"/>
                <a:gd name="T3" fmla="*/ 681 h 681"/>
              </a:gdLst>
              <a:ahLst/>
              <a:cxnLst>
                <a:cxn ang="0">
                  <a:pos x="T0" y="T1"/>
                </a:cxn>
                <a:cxn ang="0">
                  <a:pos x="T2" y="T3"/>
                </a:cxn>
              </a:cxnLst>
              <a:rect l="0" t="0" r="r" b="b"/>
              <a:pathLst>
                <a:path w="675" h="681">
                  <a:moveTo>
                    <a:pt x="675" y="0"/>
                  </a:moveTo>
                  <a:cubicBezTo>
                    <a:pt x="675" y="0"/>
                    <a:pt x="0" y="303"/>
                    <a:pt x="67" y="681"/>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8" name="Freeform 11"/>
            <p:cNvSpPr>
              <a:spLocks/>
            </p:cNvSpPr>
            <p:nvPr/>
          </p:nvSpPr>
          <p:spPr bwMode="auto">
            <a:xfrm>
              <a:off x="4860431" y="1924013"/>
              <a:ext cx="203997" cy="203997"/>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w="39688" cap="flat">
              <a:solidFill>
                <a:srgbClr val="EC792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grpSp>
        <p:nvGrpSpPr>
          <p:cNvPr id="7" name="Group 6"/>
          <p:cNvGrpSpPr/>
          <p:nvPr/>
        </p:nvGrpSpPr>
        <p:grpSpPr>
          <a:xfrm>
            <a:off x="3601203" y="2318657"/>
            <a:ext cx="1390363" cy="1815719"/>
            <a:chOff x="3869381" y="2534557"/>
            <a:chExt cx="1390363" cy="1815719"/>
          </a:xfrm>
        </p:grpSpPr>
        <p:sp>
          <p:nvSpPr>
            <p:cNvPr id="14" name="Freeform 7"/>
            <p:cNvSpPr>
              <a:spLocks/>
            </p:cNvSpPr>
            <p:nvPr/>
          </p:nvSpPr>
          <p:spPr bwMode="auto">
            <a:xfrm>
              <a:off x="3869381" y="2534557"/>
              <a:ext cx="1390363" cy="1707209"/>
            </a:xfrm>
            <a:custGeom>
              <a:avLst/>
              <a:gdLst>
                <a:gd name="T0" fmla="*/ 680 w 756"/>
                <a:gd name="T1" fmla="*/ 928 h 928"/>
                <a:gd name="T2" fmla="*/ 394 w 756"/>
                <a:gd name="T3" fmla="*/ 61 h 928"/>
                <a:gd name="T4" fmla="*/ 0 w 756"/>
                <a:gd name="T5" fmla="*/ 246 h 928"/>
              </a:gdLst>
              <a:ahLst/>
              <a:cxnLst>
                <a:cxn ang="0">
                  <a:pos x="T0" y="T1"/>
                </a:cxn>
                <a:cxn ang="0">
                  <a:pos x="T2" y="T3"/>
                </a:cxn>
                <a:cxn ang="0">
                  <a:pos x="T4" y="T5"/>
                </a:cxn>
              </a:cxnLst>
              <a:rect l="0" t="0" r="r" b="b"/>
              <a:pathLst>
                <a:path w="756" h="928">
                  <a:moveTo>
                    <a:pt x="680" y="928"/>
                  </a:moveTo>
                  <a:cubicBezTo>
                    <a:pt x="680" y="928"/>
                    <a:pt x="756" y="192"/>
                    <a:pt x="394" y="61"/>
                  </a:cubicBezTo>
                  <a:cubicBezTo>
                    <a:pt x="226" y="0"/>
                    <a:pt x="53" y="101"/>
                    <a:pt x="0" y="246"/>
                  </a:cubicBezTo>
                </a:path>
              </a:pathLst>
            </a:custGeom>
            <a:noFill/>
            <a:ln w="39688" cap="rnd">
              <a:solidFill>
                <a:srgbClr val="EC1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9" name="Freeform 12"/>
            <p:cNvSpPr>
              <a:spLocks/>
            </p:cNvSpPr>
            <p:nvPr/>
          </p:nvSpPr>
          <p:spPr bwMode="auto">
            <a:xfrm>
              <a:off x="5016684" y="4146279"/>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EC1C3C"/>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grpSp>
        <p:nvGrpSpPr>
          <p:cNvPr id="9" name="Group 8"/>
          <p:cNvGrpSpPr/>
          <p:nvPr/>
        </p:nvGrpSpPr>
        <p:grpSpPr>
          <a:xfrm>
            <a:off x="5891067" y="4133080"/>
            <a:ext cx="1574801" cy="1377205"/>
            <a:chOff x="6305549" y="4348980"/>
            <a:chExt cx="1574801" cy="1377205"/>
          </a:xfrm>
        </p:grpSpPr>
        <p:sp>
          <p:nvSpPr>
            <p:cNvPr id="86" name="Rectangle 85"/>
            <p:cNvSpPr/>
            <p:nvPr/>
          </p:nvSpPr>
          <p:spPr>
            <a:xfrm>
              <a:off x="6305549" y="4636656"/>
              <a:ext cx="1511301" cy="1089529"/>
            </a:xfrm>
            <a:prstGeom prst="rect">
              <a:avLst/>
            </a:prstGeom>
          </p:spPr>
          <p:txBody>
            <a:bodyPr wrap="square">
              <a:spAutoFit/>
            </a:bodyPr>
            <a:lstStyle/>
            <a:p>
              <a:pPr algn="r" eaLnBrk="0" fontAlgn="base" hangingPunct="0">
                <a:lnSpc>
                  <a:spcPct val="90000"/>
                </a:lnSpc>
                <a:spcBef>
                  <a:spcPct val="0"/>
                </a:spcBef>
                <a:spcAft>
                  <a:spcPct val="0"/>
                </a:spcAft>
              </a:pPr>
              <a:r>
                <a:rPr lang="en-GB" sz="1200" b="1" dirty="0" err="1"/>
                <a:t>Va</a:t>
              </a:r>
              <a:r>
                <a:rPr lang="cs-CZ" sz="1200" b="1" dirty="0"/>
                <a:t>z</a:t>
              </a:r>
              <a:r>
                <a:rPr lang="en-GB" sz="1200" b="1" dirty="0"/>
                <a:t>o</a:t>
              </a:r>
              <a:r>
                <a:rPr lang="cs-CZ" sz="1200" b="1" dirty="0"/>
                <a:t>k</a:t>
              </a:r>
              <a:r>
                <a:rPr lang="en-GB" sz="1200" b="1" dirty="0" err="1"/>
                <a:t>onstri</a:t>
              </a:r>
              <a:r>
                <a:rPr lang="cs-CZ" sz="1200" b="1" dirty="0" err="1"/>
                <a:t>kce</a:t>
              </a:r>
              <a:endParaRPr lang="en-GB" sz="1200" b="1" dirty="0"/>
            </a:p>
            <a:p>
              <a:pPr algn="r" eaLnBrk="0" fontAlgn="base" hangingPunct="0">
                <a:lnSpc>
                  <a:spcPct val="90000"/>
                </a:lnSpc>
                <a:spcBef>
                  <a:spcPct val="0"/>
                </a:spcBef>
                <a:spcAft>
                  <a:spcPct val="0"/>
                </a:spcAft>
              </a:pPr>
              <a:r>
                <a:rPr lang="cs-CZ" sz="1200" dirty="0"/>
                <a:t>Krevní tlak</a:t>
              </a:r>
              <a:endParaRPr lang="en-GB" sz="1200" dirty="0"/>
            </a:p>
            <a:p>
              <a:pPr algn="r" eaLnBrk="0" fontAlgn="base" hangingPunct="0">
                <a:lnSpc>
                  <a:spcPct val="90000"/>
                </a:lnSpc>
                <a:spcBef>
                  <a:spcPct val="0"/>
                </a:spcBef>
                <a:spcAft>
                  <a:spcPct val="0"/>
                </a:spcAft>
              </a:pPr>
              <a:r>
                <a:rPr lang="cs-CZ" sz="1200" dirty="0"/>
                <a:t>Tonus sympatiku</a:t>
              </a:r>
              <a:endParaRPr lang="en-GB" sz="1200" dirty="0"/>
            </a:p>
            <a:p>
              <a:pPr algn="r" eaLnBrk="0" fontAlgn="base" hangingPunct="0">
                <a:lnSpc>
                  <a:spcPct val="90000"/>
                </a:lnSpc>
                <a:spcBef>
                  <a:spcPct val="0"/>
                </a:spcBef>
                <a:spcAft>
                  <a:spcPct val="0"/>
                </a:spcAft>
              </a:pPr>
              <a:r>
                <a:rPr lang="en-GB" sz="1200" dirty="0" err="1"/>
                <a:t>Aldosteron</a:t>
              </a:r>
              <a:endParaRPr lang="en-GB" sz="1200" dirty="0"/>
            </a:p>
            <a:p>
              <a:pPr algn="r" eaLnBrk="0" fontAlgn="base" hangingPunct="0">
                <a:lnSpc>
                  <a:spcPct val="90000"/>
                </a:lnSpc>
                <a:spcBef>
                  <a:spcPct val="0"/>
                </a:spcBef>
                <a:spcAft>
                  <a:spcPct val="0"/>
                </a:spcAft>
              </a:pPr>
              <a:r>
                <a:rPr lang="en-GB" sz="1200" dirty="0" err="1"/>
                <a:t>Hypertro</a:t>
              </a:r>
              <a:r>
                <a:rPr lang="cs-CZ" sz="1200" dirty="0" err="1"/>
                <a:t>fie</a:t>
              </a:r>
              <a:endParaRPr lang="en-GB" sz="1200" dirty="0"/>
            </a:p>
            <a:p>
              <a:pPr algn="r" eaLnBrk="0" fontAlgn="base" hangingPunct="0">
                <a:lnSpc>
                  <a:spcPct val="90000"/>
                </a:lnSpc>
                <a:spcBef>
                  <a:spcPct val="0"/>
                </a:spcBef>
                <a:spcAft>
                  <a:spcPct val="0"/>
                </a:spcAft>
              </a:pPr>
              <a:r>
                <a:rPr lang="en-GB" sz="1200" dirty="0" err="1"/>
                <a:t>Fibr</a:t>
              </a:r>
              <a:r>
                <a:rPr lang="cs-CZ" sz="1200" dirty="0" err="1"/>
                <a:t>óza</a:t>
              </a:r>
              <a:endParaRPr lang="en-GB" sz="1200" dirty="0"/>
            </a:p>
          </p:txBody>
        </p:sp>
        <p:sp>
          <p:nvSpPr>
            <p:cNvPr id="87" name="Freeform 38"/>
            <p:cNvSpPr>
              <a:spLocks/>
            </p:cNvSpPr>
            <p:nvPr/>
          </p:nvSpPr>
          <p:spPr bwMode="auto">
            <a:xfrm>
              <a:off x="7753350" y="50423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88" name="Freeform 39"/>
            <p:cNvSpPr>
              <a:spLocks/>
            </p:cNvSpPr>
            <p:nvPr/>
          </p:nvSpPr>
          <p:spPr bwMode="auto">
            <a:xfrm>
              <a:off x="7753350" y="520560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89" name="Freeform 40"/>
            <p:cNvSpPr>
              <a:spLocks/>
            </p:cNvSpPr>
            <p:nvPr/>
          </p:nvSpPr>
          <p:spPr bwMode="auto">
            <a:xfrm>
              <a:off x="7753350" y="5368819"/>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90" name="Freeform 41"/>
            <p:cNvSpPr>
              <a:spLocks/>
            </p:cNvSpPr>
            <p:nvPr/>
          </p:nvSpPr>
          <p:spPr bwMode="auto">
            <a:xfrm>
              <a:off x="7753350" y="55320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91" name="Freeform 38"/>
            <p:cNvSpPr>
              <a:spLocks/>
            </p:cNvSpPr>
            <p:nvPr/>
          </p:nvSpPr>
          <p:spPr bwMode="auto">
            <a:xfrm>
              <a:off x="7753350" y="487917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94" name="Rectangle 25"/>
            <p:cNvSpPr>
              <a:spLocks noChangeArrowheads="1"/>
            </p:cNvSpPr>
            <p:nvPr/>
          </p:nvSpPr>
          <p:spPr bwMode="auto">
            <a:xfrm>
              <a:off x="6752157" y="4394495"/>
              <a:ext cx="3318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Ang II</a:t>
              </a:r>
            </a:p>
          </p:txBody>
        </p:sp>
        <p:sp>
          <p:nvSpPr>
            <p:cNvPr id="95" name="Rectangle 33"/>
            <p:cNvSpPr>
              <a:spLocks noChangeArrowheads="1"/>
            </p:cNvSpPr>
            <p:nvPr/>
          </p:nvSpPr>
          <p:spPr bwMode="auto">
            <a:xfrm>
              <a:off x="7545386" y="4401451"/>
              <a:ext cx="3045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000" dirty="0">
                  <a:cs typeface="Arial" panose="020B0604020202020204" pitchFamily="34" charset="0"/>
                </a:rPr>
                <a:t>AT</a:t>
              </a:r>
              <a:r>
                <a:rPr lang="en-GB" altLang="en-US" sz="1000" baseline="-25000" dirty="0">
                  <a:cs typeface="Arial" panose="020B0604020202020204" pitchFamily="34" charset="0"/>
                </a:rPr>
                <a:t>1</a:t>
              </a:r>
              <a:r>
                <a:rPr lang="en-GB" altLang="en-US" sz="1000" dirty="0">
                  <a:cs typeface="Arial" panose="020B0604020202020204" pitchFamily="34" charset="0"/>
                </a:rPr>
                <a:t>R</a:t>
              </a:r>
              <a:endParaRPr lang="en-US" altLang="en-US" sz="1000" dirty="0"/>
            </a:p>
          </p:txBody>
        </p:sp>
        <p:sp>
          <p:nvSpPr>
            <p:cNvPr id="96" name="Freeform 34"/>
            <p:cNvSpPr>
              <a:spLocks/>
            </p:cNvSpPr>
            <p:nvPr/>
          </p:nvSpPr>
          <p:spPr bwMode="auto">
            <a:xfrm>
              <a:off x="7162799" y="4348980"/>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1C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97" name="Freeform 36"/>
            <p:cNvSpPr>
              <a:spLocks/>
            </p:cNvSpPr>
            <p:nvPr/>
          </p:nvSpPr>
          <p:spPr bwMode="auto">
            <a:xfrm>
              <a:off x="7365999" y="4422005"/>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cxnSp>
          <p:nvCxnSpPr>
            <p:cNvPr id="98" name="Straight Connector 97"/>
            <p:cNvCxnSpPr>
              <a:endCxn id="96" idx="1"/>
            </p:cNvCxnSpPr>
            <p:nvPr/>
          </p:nvCxnSpPr>
          <p:spPr bwMode="auto">
            <a:xfrm flipH="1">
              <a:off x="7286624" y="4472807"/>
              <a:ext cx="79375" cy="176"/>
            </a:xfrm>
            <a:prstGeom prst="line">
              <a:avLst/>
            </a:prstGeom>
            <a:solidFill>
              <a:schemeClr val="accent1"/>
            </a:solidFill>
            <a:ln w="19050" cap="rnd" cmpd="sng" algn="ctr">
              <a:solidFill>
                <a:srgbClr val="EC1C3C"/>
              </a:solidFill>
              <a:prstDash val="solid"/>
              <a:round/>
              <a:headEnd type="none" w="med" len="med"/>
              <a:tailEnd type="none" w="med" len="med"/>
            </a:ln>
            <a:effectLst/>
          </p:spPr>
        </p:cxnSp>
      </p:grpSp>
      <p:sp>
        <p:nvSpPr>
          <p:cNvPr id="85" name="Rectangle 84"/>
          <p:cNvSpPr/>
          <p:nvPr/>
        </p:nvSpPr>
        <p:spPr>
          <a:xfrm>
            <a:off x="3450138" y="2784991"/>
            <a:ext cx="1360782" cy="523220"/>
          </a:xfrm>
          <a:prstGeom prst="rect">
            <a:avLst/>
          </a:prstGeom>
        </p:spPr>
        <p:txBody>
          <a:bodyPr wrap="square">
            <a:spAutoFit/>
          </a:bodyPr>
          <a:lstStyle/>
          <a:p>
            <a:pPr algn="ctr"/>
            <a:r>
              <a:rPr lang="cs-CZ" sz="1400" b="1" i="1" spc="-50" dirty="0"/>
              <a:t>Srdeční selhání a jeho progrese</a:t>
            </a:r>
            <a:endParaRPr lang="en-GB" sz="1400" b="1" i="1" spc="-50" dirty="0"/>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2125436" y="3051423"/>
            <a:ext cx="219542" cy="1434983"/>
          </a:xfrm>
          <a:prstGeom prst="rect">
            <a:avLst/>
          </a:prstGeom>
        </p:spPr>
      </p:pic>
      <p:sp>
        <p:nvSpPr>
          <p:cNvPr id="105" name="Rectangle 104"/>
          <p:cNvSpPr/>
          <p:nvPr/>
        </p:nvSpPr>
        <p:spPr>
          <a:xfrm>
            <a:off x="2340050" y="4310880"/>
            <a:ext cx="1093976" cy="230832"/>
          </a:xfrm>
          <a:prstGeom prst="rect">
            <a:avLst/>
          </a:prstGeom>
        </p:spPr>
        <p:txBody>
          <a:bodyPr wrap="square">
            <a:spAutoFit/>
          </a:bodyPr>
          <a:lstStyle/>
          <a:p>
            <a:pPr algn="ctr"/>
            <a:r>
              <a:rPr lang="en-GB" sz="900" dirty="0"/>
              <a:t>INA</a:t>
            </a:r>
            <a:r>
              <a:rPr lang="cs-CZ" sz="900" dirty="0"/>
              <a:t>K</a:t>
            </a:r>
            <a:r>
              <a:rPr lang="en-GB" sz="900" dirty="0"/>
              <a:t>TIV</a:t>
            </a:r>
            <a:r>
              <a:rPr lang="cs-CZ" sz="900" dirty="0"/>
              <a:t>NÍ</a:t>
            </a:r>
            <a:r>
              <a:rPr lang="en-GB" sz="900" dirty="0"/>
              <a:t> </a:t>
            </a:r>
            <a:r>
              <a:rPr lang="cs-CZ" sz="900" dirty="0"/>
              <a:t>ŠTĚPY</a:t>
            </a:r>
            <a:endParaRPr lang="en-GB" sz="900" dirty="0"/>
          </a:p>
        </p:txBody>
      </p:sp>
      <p:sp>
        <p:nvSpPr>
          <p:cNvPr id="117" name="Rectangle 37"/>
          <p:cNvSpPr>
            <a:spLocks noChangeArrowheads="1"/>
          </p:cNvSpPr>
          <p:nvPr/>
        </p:nvSpPr>
        <p:spPr bwMode="auto">
          <a:xfrm>
            <a:off x="443324" y="2771667"/>
            <a:ext cx="1147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b="1" i="1" spc="-50" dirty="0">
                <a:solidFill>
                  <a:srgbClr val="83C55F"/>
                </a:solidFill>
              </a:rPr>
              <a:t>Systém </a:t>
            </a:r>
            <a:r>
              <a:rPr lang="en-US" altLang="en-US" b="1" i="1" spc="-50" dirty="0">
                <a:solidFill>
                  <a:srgbClr val="83C55F"/>
                </a:solidFill>
              </a:rPr>
              <a:t>NP</a:t>
            </a:r>
            <a:endParaRPr lang="en-US" altLang="en-US" spc="-50" dirty="0">
              <a:solidFill>
                <a:srgbClr val="83C55F"/>
              </a:solidFill>
            </a:endParaRPr>
          </a:p>
        </p:txBody>
      </p:sp>
      <p:sp>
        <p:nvSpPr>
          <p:cNvPr id="130" name="Rectangle 129">
            <a:hlinkClick r:id="" action="ppaction://noaction"/>
          </p:cNvPr>
          <p:cNvSpPr/>
          <p:nvPr/>
        </p:nvSpPr>
        <p:spPr>
          <a:xfrm>
            <a:off x="559658" y="6368649"/>
            <a:ext cx="461282" cy="384245"/>
          </a:xfrm>
          <a:prstGeom prst="rect">
            <a:avLst/>
          </a:prstGeom>
          <a:solidFill>
            <a:srgbClr val="FFFFF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solidFill>
                <a:srgbClr val="FFFFFF"/>
              </a:solidFill>
            </a:endParaRPr>
          </a:p>
        </p:txBody>
      </p:sp>
      <p:grpSp>
        <p:nvGrpSpPr>
          <p:cNvPr id="21" name="Group 20"/>
          <p:cNvGrpSpPr/>
          <p:nvPr/>
        </p:nvGrpSpPr>
        <p:grpSpPr>
          <a:xfrm>
            <a:off x="535685" y="3159936"/>
            <a:ext cx="1569929" cy="1680317"/>
            <a:chOff x="670211" y="3375836"/>
            <a:chExt cx="1569929" cy="1680317"/>
          </a:xfrm>
        </p:grpSpPr>
        <p:sp>
          <p:nvSpPr>
            <p:cNvPr id="107" name="Rectangle 106"/>
            <p:cNvSpPr/>
            <p:nvPr/>
          </p:nvSpPr>
          <p:spPr>
            <a:xfrm>
              <a:off x="751800" y="3634225"/>
              <a:ext cx="1488340" cy="1421928"/>
            </a:xfrm>
            <a:prstGeom prst="rect">
              <a:avLst/>
            </a:prstGeom>
          </p:spPr>
          <p:txBody>
            <a:bodyPr wrap="square">
              <a:spAutoFit/>
            </a:bodyPr>
            <a:lstStyle/>
            <a:p>
              <a:pPr eaLnBrk="0" fontAlgn="base" hangingPunct="0">
                <a:lnSpc>
                  <a:spcPct val="90000"/>
                </a:lnSpc>
                <a:spcBef>
                  <a:spcPct val="0"/>
                </a:spcBef>
                <a:spcAft>
                  <a:spcPct val="0"/>
                </a:spcAft>
              </a:pPr>
              <a:r>
                <a:rPr lang="en-GB" sz="1200" b="1" dirty="0" err="1"/>
                <a:t>Va</a:t>
              </a:r>
              <a:r>
                <a:rPr lang="cs-CZ" sz="1200" b="1" dirty="0"/>
                <a:t>z</a:t>
              </a:r>
              <a:r>
                <a:rPr lang="en-GB" sz="1200" b="1" dirty="0" err="1"/>
                <a:t>odilat</a:t>
              </a:r>
              <a:r>
                <a:rPr lang="cs-CZ" sz="1200" b="1" dirty="0" err="1"/>
                <a:t>ace</a:t>
              </a:r>
              <a:endParaRPr lang="en-GB" sz="1200" b="1" dirty="0"/>
            </a:p>
            <a:p>
              <a:pPr eaLnBrk="0" fontAlgn="base" hangingPunct="0">
                <a:lnSpc>
                  <a:spcPct val="90000"/>
                </a:lnSpc>
                <a:spcBef>
                  <a:spcPct val="0"/>
                </a:spcBef>
                <a:spcAft>
                  <a:spcPct val="0"/>
                </a:spcAft>
              </a:pPr>
              <a:r>
                <a:rPr lang="cs-CZ" sz="1200" dirty="0"/>
                <a:t>Krevní tlak</a:t>
              </a:r>
              <a:endParaRPr lang="en-GB" sz="1200" dirty="0"/>
            </a:p>
            <a:p>
              <a:pPr eaLnBrk="0" fontAlgn="base" hangingPunct="0">
                <a:lnSpc>
                  <a:spcPct val="90000"/>
                </a:lnSpc>
                <a:spcBef>
                  <a:spcPct val="0"/>
                </a:spcBef>
                <a:spcAft>
                  <a:spcPct val="0"/>
                </a:spcAft>
              </a:pPr>
              <a:r>
                <a:rPr lang="cs-CZ" sz="1200" dirty="0"/>
                <a:t>Tonus sympatiku</a:t>
              </a:r>
              <a:endParaRPr lang="en-GB" sz="1200" dirty="0"/>
            </a:p>
            <a:p>
              <a:pPr eaLnBrk="0" fontAlgn="base" hangingPunct="0">
                <a:lnSpc>
                  <a:spcPct val="90000"/>
                </a:lnSpc>
                <a:spcBef>
                  <a:spcPct val="0"/>
                </a:spcBef>
                <a:spcAft>
                  <a:spcPct val="0"/>
                </a:spcAft>
              </a:pPr>
              <a:r>
                <a:rPr lang="en-GB" sz="1200" dirty="0" err="1"/>
                <a:t>Natriur</a:t>
              </a:r>
              <a:r>
                <a:rPr lang="cs-CZ" sz="1200" dirty="0" err="1"/>
                <a:t>éza</a:t>
              </a:r>
              <a:r>
                <a:rPr lang="en-GB" sz="1200" dirty="0"/>
                <a:t>/</a:t>
              </a:r>
              <a:r>
                <a:rPr lang="en-GB" sz="1200" dirty="0" err="1"/>
                <a:t>diur</a:t>
              </a:r>
              <a:r>
                <a:rPr lang="cs-CZ" sz="1200" dirty="0" err="1"/>
                <a:t>éza</a:t>
              </a:r>
              <a:endParaRPr lang="en-GB" sz="1200" dirty="0"/>
            </a:p>
            <a:p>
              <a:pPr eaLnBrk="0" fontAlgn="base" hangingPunct="0">
                <a:lnSpc>
                  <a:spcPct val="90000"/>
                </a:lnSpc>
                <a:spcBef>
                  <a:spcPct val="0"/>
                </a:spcBef>
                <a:spcAft>
                  <a:spcPct val="0"/>
                </a:spcAft>
              </a:pPr>
              <a:r>
                <a:rPr lang="en-GB" sz="1200" dirty="0" err="1"/>
                <a:t>Va</a:t>
              </a:r>
              <a:r>
                <a:rPr lang="cs-CZ" sz="1200" dirty="0"/>
                <a:t>z</a:t>
              </a:r>
              <a:r>
                <a:rPr lang="en-GB" sz="1200" dirty="0" err="1"/>
                <a:t>opresin</a:t>
              </a:r>
              <a:endParaRPr lang="en-GB" sz="1200" dirty="0"/>
            </a:p>
            <a:p>
              <a:pPr eaLnBrk="0" fontAlgn="base" hangingPunct="0">
                <a:lnSpc>
                  <a:spcPct val="90000"/>
                </a:lnSpc>
                <a:spcBef>
                  <a:spcPct val="0"/>
                </a:spcBef>
                <a:spcAft>
                  <a:spcPct val="0"/>
                </a:spcAft>
              </a:pPr>
              <a:r>
                <a:rPr lang="en-GB" sz="1200" dirty="0" err="1"/>
                <a:t>Aldosteron</a:t>
              </a:r>
              <a:endParaRPr lang="en-GB" sz="1200" dirty="0"/>
            </a:p>
            <a:p>
              <a:pPr eaLnBrk="0" fontAlgn="base" hangingPunct="0">
                <a:lnSpc>
                  <a:spcPct val="90000"/>
                </a:lnSpc>
                <a:spcBef>
                  <a:spcPct val="0"/>
                </a:spcBef>
                <a:spcAft>
                  <a:spcPct val="0"/>
                </a:spcAft>
              </a:pPr>
              <a:r>
                <a:rPr lang="en-GB" sz="1200" dirty="0" err="1"/>
                <a:t>Fibr</a:t>
              </a:r>
              <a:r>
                <a:rPr lang="cs-CZ" sz="1200" dirty="0" err="1"/>
                <a:t>óza</a:t>
              </a:r>
              <a:endParaRPr lang="en-GB" sz="1200" dirty="0"/>
            </a:p>
            <a:p>
              <a:pPr eaLnBrk="0" fontAlgn="base" hangingPunct="0">
                <a:lnSpc>
                  <a:spcPct val="90000"/>
                </a:lnSpc>
                <a:spcBef>
                  <a:spcPct val="0"/>
                </a:spcBef>
                <a:spcAft>
                  <a:spcPct val="0"/>
                </a:spcAft>
              </a:pPr>
              <a:r>
                <a:rPr lang="en-GB" sz="1200" dirty="0" err="1"/>
                <a:t>Hypertro</a:t>
              </a:r>
              <a:r>
                <a:rPr lang="cs-CZ" sz="1200" dirty="0" err="1"/>
                <a:t>fie</a:t>
              </a:r>
              <a:endParaRPr lang="en-GB" sz="1200" dirty="0"/>
            </a:p>
          </p:txBody>
        </p:sp>
        <p:sp>
          <p:nvSpPr>
            <p:cNvPr id="108" name="Rectangle 25"/>
            <p:cNvSpPr>
              <a:spLocks noChangeArrowheads="1"/>
            </p:cNvSpPr>
            <p:nvPr/>
          </p:nvSpPr>
          <p:spPr bwMode="auto">
            <a:xfrm>
              <a:off x="805360" y="3432123"/>
              <a:ext cx="2709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NPR</a:t>
              </a:r>
            </a:p>
          </p:txBody>
        </p:sp>
        <p:sp>
          <p:nvSpPr>
            <p:cNvPr id="109" name="Rectangle 33"/>
            <p:cNvSpPr>
              <a:spLocks noChangeArrowheads="1"/>
            </p:cNvSpPr>
            <p:nvPr/>
          </p:nvSpPr>
          <p:spPr bwMode="auto">
            <a:xfrm>
              <a:off x="1566762" y="3428307"/>
              <a:ext cx="17793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000" dirty="0">
                  <a:cs typeface="Arial" panose="020B0604020202020204" pitchFamily="34" charset="0"/>
                </a:rPr>
                <a:t>NP</a:t>
              </a:r>
              <a:endParaRPr lang="en-US" altLang="en-US" sz="1000" dirty="0"/>
            </a:p>
          </p:txBody>
        </p:sp>
        <p:grpSp>
          <p:nvGrpSpPr>
            <p:cNvPr id="104" name="Group 103"/>
            <p:cNvGrpSpPr/>
            <p:nvPr/>
          </p:nvGrpSpPr>
          <p:grpSpPr>
            <a:xfrm rot="10800000">
              <a:off x="1184175" y="3375836"/>
              <a:ext cx="295275" cy="250825"/>
              <a:chOff x="1485899" y="3721867"/>
              <a:chExt cx="295275" cy="250825"/>
            </a:xfrm>
          </p:grpSpPr>
          <p:sp>
            <p:nvSpPr>
              <p:cNvPr id="110" name="Freeform 34"/>
              <p:cNvSpPr>
                <a:spLocks/>
              </p:cNvSpPr>
              <p:nvPr/>
            </p:nvSpPr>
            <p:spPr bwMode="auto">
              <a:xfrm>
                <a:off x="1485899" y="3721867"/>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83C55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11" name="Freeform 36"/>
              <p:cNvSpPr>
                <a:spLocks/>
              </p:cNvSpPr>
              <p:nvPr/>
            </p:nvSpPr>
            <p:spPr bwMode="auto">
              <a:xfrm>
                <a:off x="1689099" y="3794892"/>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cxnSp>
            <p:nvCxnSpPr>
              <p:cNvPr id="112" name="Straight Connector 111"/>
              <p:cNvCxnSpPr>
                <a:endCxn id="110" idx="1"/>
              </p:cNvCxnSpPr>
              <p:nvPr/>
            </p:nvCxnSpPr>
            <p:spPr bwMode="auto">
              <a:xfrm flipH="1">
                <a:off x="1609724" y="3845694"/>
                <a:ext cx="79375" cy="176"/>
              </a:xfrm>
              <a:prstGeom prst="line">
                <a:avLst/>
              </a:prstGeom>
              <a:solidFill>
                <a:schemeClr val="accent1"/>
              </a:solidFill>
              <a:ln w="19050" cap="rnd" cmpd="sng" algn="ctr">
                <a:solidFill>
                  <a:srgbClr val="83C55F"/>
                </a:solidFill>
                <a:prstDash val="solid"/>
                <a:round/>
                <a:headEnd type="none" w="med" len="med"/>
                <a:tailEnd type="none" w="med" len="med"/>
              </a:ln>
              <a:effectLst/>
            </p:spPr>
          </p:cxnSp>
        </p:grpSp>
        <p:sp>
          <p:nvSpPr>
            <p:cNvPr id="118" name="Freeform 38"/>
            <p:cNvSpPr>
              <a:spLocks/>
            </p:cNvSpPr>
            <p:nvPr/>
          </p:nvSpPr>
          <p:spPr bwMode="auto">
            <a:xfrm rot="10800000">
              <a:off x="670211" y="387827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19" name="Freeform 38"/>
            <p:cNvSpPr>
              <a:spLocks/>
            </p:cNvSpPr>
            <p:nvPr/>
          </p:nvSpPr>
          <p:spPr bwMode="auto">
            <a:xfrm rot="10800000" flipV="1">
              <a:off x="670211" y="420416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0" name="Freeform 38"/>
            <p:cNvSpPr>
              <a:spLocks/>
            </p:cNvSpPr>
            <p:nvPr/>
          </p:nvSpPr>
          <p:spPr bwMode="auto">
            <a:xfrm rot="10800000">
              <a:off x="670211" y="436710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1" name="Freeform 38"/>
            <p:cNvSpPr>
              <a:spLocks/>
            </p:cNvSpPr>
            <p:nvPr/>
          </p:nvSpPr>
          <p:spPr bwMode="auto">
            <a:xfrm rot="10800000">
              <a:off x="670211" y="453004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2" name="Freeform 38"/>
            <p:cNvSpPr>
              <a:spLocks/>
            </p:cNvSpPr>
            <p:nvPr/>
          </p:nvSpPr>
          <p:spPr bwMode="auto">
            <a:xfrm rot="10800000">
              <a:off x="670211" y="4041221"/>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3" name="Freeform 38"/>
            <p:cNvSpPr>
              <a:spLocks/>
            </p:cNvSpPr>
            <p:nvPr/>
          </p:nvSpPr>
          <p:spPr bwMode="auto">
            <a:xfrm rot="10800000">
              <a:off x="670211" y="46929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4" name="Freeform 38"/>
            <p:cNvSpPr>
              <a:spLocks/>
            </p:cNvSpPr>
            <p:nvPr/>
          </p:nvSpPr>
          <p:spPr bwMode="auto">
            <a:xfrm rot="10800000">
              <a:off x="670211" y="48559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3" name="Rectangle 2"/>
            <p:cNvSpPr/>
            <p:nvPr/>
          </p:nvSpPr>
          <p:spPr>
            <a:xfrm>
              <a:off x="1799056" y="3432683"/>
              <a:ext cx="190500" cy="7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74" name="Rectangle 73"/>
          <p:cNvSpPr/>
          <p:nvPr/>
        </p:nvSpPr>
        <p:spPr>
          <a:xfrm rot="2700000">
            <a:off x="1967807" y="3542301"/>
            <a:ext cx="744486" cy="230832"/>
          </a:xfrm>
          <a:prstGeom prst="rect">
            <a:avLst/>
          </a:prstGeom>
        </p:spPr>
        <p:txBody>
          <a:bodyPr wrap="square">
            <a:spAutoFit/>
          </a:bodyPr>
          <a:lstStyle/>
          <a:p>
            <a:pPr algn="ctr"/>
            <a:r>
              <a:rPr lang="en-GB" sz="900" dirty="0"/>
              <a:t>Neprilysin</a:t>
            </a:r>
          </a:p>
        </p:txBody>
      </p:sp>
      <p:grpSp>
        <p:nvGrpSpPr>
          <p:cNvPr id="5" name="Group 4"/>
          <p:cNvGrpSpPr/>
          <p:nvPr/>
        </p:nvGrpSpPr>
        <p:grpSpPr>
          <a:xfrm>
            <a:off x="5554100" y="1889313"/>
            <a:ext cx="1828015" cy="1294734"/>
            <a:chOff x="5968582" y="2105213"/>
            <a:chExt cx="1828015" cy="1294734"/>
          </a:xfrm>
        </p:grpSpPr>
        <p:sp>
          <p:nvSpPr>
            <p:cNvPr id="50" name="Rectangle 25"/>
            <p:cNvSpPr>
              <a:spLocks noChangeArrowheads="1"/>
            </p:cNvSpPr>
            <p:nvPr/>
          </p:nvSpPr>
          <p:spPr bwMode="auto">
            <a:xfrm>
              <a:off x="5968582" y="2105213"/>
              <a:ext cx="730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1000" dirty="0"/>
                <a:t>Adrenalin</a:t>
              </a:r>
              <a:endParaRPr lang="en-US" altLang="en-US" sz="1000" dirty="0"/>
            </a:p>
            <a:p>
              <a:r>
                <a:rPr lang="en-US" altLang="en-US" sz="1000" dirty="0"/>
                <a:t>Nor</a:t>
              </a:r>
              <a:r>
                <a:rPr lang="cs-CZ" altLang="en-US" sz="1000" dirty="0"/>
                <a:t>adrenalin</a:t>
              </a:r>
              <a:endParaRPr lang="en-US" altLang="en-US" sz="1000" dirty="0"/>
            </a:p>
          </p:txBody>
        </p:sp>
        <p:sp>
          <p:nvSpPr>
            <p:cNvPr id="72" name="Rectangle 33"/>
            <p:cNvSpPr>
              <a:spLocks noChangeArrowheads="1"/>
            </p:cNvSpPr>
            <p:nvPr/>
          </p:nvSpPr>
          <p:spPr bwMode="auto">
            <a:xfrm>
              <a:off x="7264400" y="2122502"/>
              <a:ext cx="532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1000" dirty="0">
                  <a:cs typeface="Arial" panose="020B0604020202020204" pitchFamily="34" charset="0"/>
                </a:rPr>
                <a:t>receptory</a:t>
              </a:r>
            </a:p>
            <a:p>
              <a:r>
                <a:rPr lang="el-GR" altLang="en-US" sz="1000" dirty="0">
                  <a:cs typeface="Arial" panose="020B0604020202020204" pitchFamily="34" charset="0"/>
                </a:rPr>
                <a:t>α</a:t>
              </a:r>
              <a:r>
                <a:rPr lang="el-GR" altLang="en-US" sz="1000" baseline="-25000" dirty="0">
                  <a:cs typeface="Arial" panose="020B0604020202020204" pitchFamily="34" charset="0"/>
                </a:rPr>
                <a:t>1</a:t>
              </a:r>
              <a:r>
                <a:rPr lang="en-GB" altLang="en-US" sz="1000" dirty="0">
                  <a:cs typeface="Arial" panose="020B0604020202020204" pitchFamily="34" charset="0"/>
                </a:rPr>
                <a:t>, </a:t>
              </a:r>
              <a:r>
                <a:rPr lang="el-GR" altLang="en-US" sz="1000" dirty="0">
                  <a:cs typeface="Arial" panose="020B0604020202020204" pitchFamily="34" charset="0"/>
                </a:rPr>
                <a:t>β</a:t>
              </a:r>
              <a:r>
                <a:rPr lang="en-GB" altLang="en-US" sz="1000" baseline="-25000" dirty="0">
                  <a:cs typeface="Arial" panose="020B0604020202020204" pitchFamily="34" charset="0"/>
                </a:rPr>
                <a:t>1</a:t>
              </a:r>
              <a:r>
                <a:rPr lang="en-GB" altLang="en-US" sz="1000" dirty="0">
                  <a:cs typeface="Arial" panose="020B0604020202020204" pitchFamily="34" charset="0"/>
                </a:rPr>
                <a:t>, </a:t>
              </a:r>
              <a:r>
                <a:rPr lang="el-GR" altLang="en-US" sz="1000" dirty="0">
                  <a:cs typeface="Arial" panose="020B0604020202020204" pitchFamily="34" charset="0"/>
                </a:rPr>
                <a:t>β</a:t>
              </a:r>
              <a:r>
                <a:rPr lang="en-GB" altLang="en-US" sz="1000" baseline="-25000" dirty="0">
                  <a:cs typeface="Arial" panose="020B0604020202020204" pitchFamily="34" charset="0"/>
                </a:rPr>
                <a:t>2</a:t>
              </a:r>
              <a:endParaRPr lang="en-US" altLang="en-US" sz="1000" baseline="-25000" dirty="0"/>
            </a:p>
          </p:txBody>
        </p:sp>
        <p:sp>
          <p:nvSpPr>
            <p:cNvPr id="73" name="Freeform 34"/>
            <p:cNvSpPr>
              <a:spLocks/>
            </p:cNvSpPr>
            <p:nvPr/>
          </p:nvSpPr>
          <p:spPr bwMode="auto">
            <a:xfrm>
              <a:off x="6929437" y="2117913"/>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79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5" name="Freeform 36"/>
            <p:cNvSpPr>
              <a:spLocks/>
            </p:cNvSpPr>
            <p:nvPr/>
          </p:nvSpPr>
          <p:spPr bwMode="auto">
            <a:xfrm>
              <a:off x="7132637" y="2190938"/>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77" name="Freeform 38"/>
            <p:cNvSpPr>
              <a:spLocks/>
            </p:cNvSpPr>
            <p:nvPr/>
          </p:nvSpPr>
          <p:spPr bwMode="auto">
            <a:xfrm>
              <a:off x="7599362" y="271590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78" name="Freeform 39"/>
            <p:cNvSpPr>
              <a:spLocks/>
            </p:cNvSpPr>
            <p:nvPr/>
          </p:nvSpPr>
          <p:spPr bwMode="auto">
            <a:xfrm>
              <a:off x="7599362" y="288058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79" name="Freeform 40"/>
            <p:cNvSpPr>
              <a:spLocks/>
            </p:cNvSpPr>
            <p:nvPr/>
          </p:nvSpPr>
          <p:spPr bwMode="auto">
            <a:xfrm>
              <a:off x="7599362" y="3045263"/>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80" name="Freeform 41"/>
            <p:cNvSpPr>
              <a:spLocks/>
            </p:cNvSpPr>
            <p:nvPr/>
          </p:nvSpPr>
          <p:spPr bwMode="auto">
            <a:xfrm>
              <a:off x="7599362" y="3209942"/>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cxnSp>
          <p:nvCxnSpPr>
            <p:cNvPr id="82" name="Straight Connector 81"/>
            <p:cNvCxnSpPr>
              <a:endCxn id="73" idx="1"/>
            </p:cNvCxnSpPr>
            <p:nvPr/>
          </p:nvCxnSpPr>
          <p:spPr bwMode="auto">
            <a:xfrm flipH="1">
              <a:off x="7053262" y="2241740"/>
              <a:ext cx="79375" cy="176"/>
            </a:xfrm>
            <a:prstGeom prst="line">
              <a:avLst/>
            </a:prstGeom>
            <a:solidFill>
              <a:schemeClr val="accent1"/>
            </a:solidFill>
            <a:ln w="19050" cap="rnd" cmpd="sng" algn="ctr">
              <a:solidFill>
                <a:schemeClr val="accent2"/>
              </a:solidFill>
              <a:prstDash val="solid"/>
              <a:round/>
              <a:headEnd type="none" w="med" len="med"/>
              <a:tailEnd type="none" w="med" len="med"/>
            </a:ln>
            <a:effectLst/>
          </p:spPr>
        </p:cxnSp>
        <p:sp>
          <p:nvSpPr>
            <p:cNvPr id="81" name="Rectangle 80"/>
            <p:cNvSpPr/>
            <p:nvPr/>
          </p:nvSpPr>
          <p:spPr>
            <a:xfrm>
              <a:off x="6184901" y="2476617"/>
              <a:ext cx="1472246" cy="923330"/>
            </a:xfrm>
            <a:prstGeom prst="rect">
              <a:avLst/>
            </a:prstGeom>
          </p:spPr>
          <p:txBody>
            <a:bodyPr wrap="square">
              <a:spAutoFit/>
            </a:bodyPr>
            <a:lstStyle/>
            <a:p>
              <a:pPr algn="r" eaLnBrk="0" fontAlgn="base" hangingPunct="0">
                <a:lnSpc>
                  <a:spcPct val="90000"/>
                </a:lnSpc>
                <a:spcBef>
                  <a:spcPct val="0"/>
                </a:spcBef>
                <a:spcAft>
                  <a:spcPct val="0"/>
                </a:spcAft>
              </a:pPr>
              <a:r>
                <a:rPr lang="en-GB" sz="1200" b="1" dirty="0" err="1"/>
                <a:t>Va</a:t>
              </a:r>
              <a:r>
                <a:rPr lang="cs-CZ" sz="1200" b="1" dirty="0"/>
                <a:t>z</a:t>
              </a:r>
              <a:r>
                <a:rPr lang="en-GB" sz="1200" b="1" dirty="0"/>
                <a:t>o</a:t>
              </a:r>
              <a:r>
                <a:rPr lang="cs-CZ" sz="1200" b="1" dirty="0"/>
                <a:t>k</a:t>
              </a:r>
              <a:r>
                <a:rPr lang="en-GB" sz="1200" b="1" dirty="0" err="1"/>
                <a:t>onstri</a:t>
              </a:r>
              <a:r>
                <a:rPr lang="cs-CZ" sz="1200" b="1" dirty="0" err="1"/>
                <a:t>kce</a:t>
              </a:r>
              <a:endParaRPr lang="en-GB" sz="1200" b="1" dirty="0"/>
            </a:p>
            <a:p>
              <a:pPr algn="r" eaLnBrk="0" fontAlgn="base" hangingPunct="0">
                <a:lnSpc>
                  <a:spcPct val="90000"/>
                </a:lnSpc>
                <a:spcBef>
                  <a:spcPct val="0"/>
                </a:spcBef>
                <a:spcAft>
                  <a:spcPct val="0"/>
                </a:spcAft>
              </a:pPr>
              <a:r>
                <a:rPr lang="cs-CZ" sz="1200" dirty="0"/>
                <a:t>Aktivita </a:t>
              </a:r>
              <a:r>
                <a:rPr lang="en-GB" sz="1200" dirty="0"/>
                <a:t>RAAS </a:t>
              </a:r>
            </a:p>
            <a:p>
              <a:pPr algn="r" eaLnBrk="0" fontAlgn="base" hangingPunct="0">
                <a:lnSpc>
                  <a:spcPct val="90000"/>
                </a:lnSpc>
                <a:spcBef>
                  <a:spcPct val="0"/>
                </a:spcBef>
                <a:spcAft>
                  <a:spcPct val="0"/>
                </a:spcAft>
              </a:pPr>
              <a:r>
                <a:rPr lang="en-GB" sz="1200" dirty="0" err="1"/>
                <a:t>Va</a:t>
              </a:r>
              <a:r>
                <a:rPr lang="cs-CZ" sz="1200" dirty="0"/>
                <a:t>z</a:t>
              </a:r>
              <a:r>
                <a:rPr lang="en-GB" sz="1200" dirty="0" err="1"/>
                <a:t>opresin</a:t>
              </a:r>
              <a:endParaRPr lang="en-GB" sz="1200" dirty="0"/>
            </a:p>
            <a:p>
              <a:pPr algn="r" eaLnBrk="0" fontAlgn="base" hangingPunct="0">
                <a:lnSpc>
                  <a:spcPct val="90000"/>
                </a:lnSpc>
                <a:spcBef>
                  <a:spcPct val="0"/>
                </a:spcBef>
                <a:spcAft>
                  <a:spcPct val="0"/>
                </a:spcAft>
              </a:pPr>
              <a:r>
                <a:rPr lang="cs-CZ" sz="1200" dirty="0"/>
                <a:t>Srdeční frekvence</a:t>
              </a:r>
              <a:endParaRPr lang="en-GB" sz="1200" dirty="0"/>
            </a:p>
            <a:p>
              <a:pPr algn="r" eaLnBrk="0" fontAlgn="base" hangingPunct="0">
                <a:lnSpc>
                  <a:spcPct val="90000"/>
                </a:lnSpc>
                <a:spcBef>
                  <a:spcPct val="0"/>
                </a:spcBef>
                <a:spcAft>
                  <a:spcPct val="0"/>
                </a:spcAft>
              </a:pPr>
              <a:r>
                <a:rPr lang="cs-CZ" sz="1200" dirty="0"/>
                <a:t>K</a:t>
              </a:r>
              <a:r>
                <a:rPr lang="en-GB" sz="1200" dirty="0" err="1"/>
                <a:t>ontra</a:t>
              </a:r>
              <a:r>
                <a:rPr lang="cs-CZ" sz="1200" dirty="0"/>
                <a:t>k</a:t>
              </a:r>
              <a:r>
                <a:rPr lang="en-GB" sz="1200" dirty="0" err="1"/>
                <a:t>tilit</a:t>
              </a:r>
              <a:r>
                <a:rPr lang="cs-CZ" sz="1200" dirty="0"/>
                <a:t>a</a:t>
              </a:r>
              <a:endParaRPr lang="en-GB" sz="1200" dirty="0"/>
            </a:p>
          </p:txBody>
        </p:sp>
      </p:grpSp>
      <p:cxnSp>
        <p:nvCxnSpPr>
          <p:cNvPr id="144" name="Straight Arrow Connector 143"/>
          <p:cNvCxnSpPr/>
          <p:nvPr/>
        </p:nvCxnSpPr>
        <p:spPr bwMode="auto">
          <a:xfrm>
            <a:off x="2374831" y="2605570"/>
            <a:ext cx="0" cy="651176"/>
          </a:xfrm>
          <a:prstGeom prst="straightConnector1">
            <a:avLst/>
          </a:prstGeom>
          <a:solidFill>
            <a:schemeClr val="accent1"/>
          </a:solidFill>
          <a:ln w="28575" cap="sq" cmpd="sng" algn="ctr">
            <a:solidFill>
              <a:srgbClr val="00B050"/>
            </a:solidFill>
            <a:prstDash val="sysDash"/>
            <a:miter lim="800000"/>
            <a:headEnd type="none" w="med" len="med"/>
            <a:tailEnd type="none" w="med" len="med"/>
          </a:ln>
          <a:effectLst/>
        </p:spPr>
      </p:cxnSp>
      <p:sp>
        <p:nvSpPr>
          <p:cNvPr id="101" name="Rounded Rectangle 100"/>
          <p:cNvSpPr/>
          <p:nvPr/>
        </p:nvSpPr>
        <p:spPr bwMode="auto">
          <a:xfrm>
            <a:off x="1718972" y="2193840"/>
            <a:ext cx="1254850" cy="445109"/>
          </a:xfrm>
          <a:prstGeom prst="roundRect">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cs-CZ" sz="1200" b="1" kern="0" dirty="0">
                <a:solidFill>
                  <a:prstClr val="white"/>
                </a:solidFill>
                <a:latin typeface="Arial" panose="020B0604020202020204" pitchFamily="34" charset="0"/>
                <a:cs typeface="Arial" panose="020B0604020202020204" pitchFamily="34" charset="0"/>
              </a:rPr>
              <a:t>Inhibitory </a:t>
            </a:r>
            <a:r>
              <a:rPr lang="cs-CZ" sz="1200" b="1" kern="0" dirty="0" err="1">
                <a:solidFill>
                  <a:prstClr val="white"/>
                </a:solidFill>
                <a:latin typeface="Arial" panose="020B0604020202020204" pitchFamily="34" charset="0"/>
                <a:cs typeface="Arial" panose="020B0604020202020204" pitchFamily="34" charset="0"/>
              </a:rPr>
              <a:t>neprilysinu</a:t>
            </a:r>
            <a:endParaRPr lang="en-GB" sz="1200" b="1" kern="0" dirty="0">
              <a:solidFill>
                <a:prstClr val="white"/>
              </a:solidFill>
              <a:latin typeface="Arial" panose="020B0604020202020204" pitchFamily="34" charset="0"/>
              <a:cs typeface="Arial" panose="020B0604020202020204" pitchFamily="34" charset="0"/>
            </a:endParaRPr>
          </a:p>
        </p:txBody>
      </p:sp>
      <p:sp>
        <p:nvSpPr>
          <p:cNvPr id="149" name="Rounded Rectangle 148"/>
          <p:cNvSpPr/>
          <p:nvPr/>
        </p:nvSpPr>
        <p:spPr bwMode="auto">
          <a:xfrm>
            <a:off x="7184880" y="3639985"/>
            <a:ext cx="1459776" cy="445109"/>
          </a:xfrm>
          <a:prstGeom prst="roundRect">
            <a:avLst/>
          </a:prstGeom>
          <a:solidFill>
            <a:srgbClr val="C00000"/>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a:defRPr/>
            </a:pPr>
            <a:r>
              <a:rPr lang="cs-CZ" sz="1200" b="1" kern="0" dirty="0">
                <a:solidFill>
                  <a:prstClr val="white"/>
                </a:solidFill>
                <a:latin typeface="Arial" panose="020B0604020202020204" pitchFamily="34" charset="0"/>
                <a:cs typeface="Arial" panose="020B0604020202020204" pitchFamily="34" charset="0"/>
              </a:rPr>
              <a:t>Inhibitory </a:t>
            </a:r>
            <a:r>
              <a:rPr lang="en-GB" sz="1200" b="1" kern="0" dirty="0">
                <a:solidFill>
                  <a:prstClr val="white"/>
                </a:solidFill>
                <a:latin typeface="Arial" panose="020B0604020202020204" pitchFamily="34" charset="0"/>
                <a:cs typeface="Arial" panose="020B0604020202020204" pitchFamily="34" charset="0"/>
              </a:rPr>
              <a:t>RAAS (</a:t>
            </a:r>
            <a:r>
              <a:rPr lang="cs-CZ" sz="1200" b="1" kern="0" dirty="0">
                <a:solidFill>
                  <a:prstClr val="white"/>
                </a:solidFill>
                <a:latin typeface="Arial" panose="020B0604020202020204" pitchFamily="34" charset="0"/>
                <a:cs typeface="Arial" panose="020B0604020202020204" pitchFamily="34" charset="0"/>
              </a:rPr>
              <a:t>i</a:t>
            </a:r>
            <a:r>
              <a:rPr lang="en-GB" sz="1200" b="1" kern="0" dirty="0">
                <a:solidFill>
                  <a:prstClr val="white"/>
                </a:solidFill>
                <a:latin typeface="Arial" panose="020B0604020202020204" pitchFamily="34" charset="0"/>
                <a:cs typeface="Arial" panose="020B0604020202020204" pitchFamily="34" charset="0"/>
              </a:rPr>
              <a:t>ACE, ARB, MRA)</a:t>
            </a:r>
          </a:p>
        </p:txBody>
      </p:sp>
      <p:sp>
        <p:nvSpPr>
          <p:cNvPr id="151" name="Rounded Rectangle 150"/>
          <p:cNvSpPr/>
          <p:nvPr/>
        </p:nvSpPr>
        <p:spPr bwMode="auto">
          <a:xfrm>
            <a:off x="7382115" y="1390389"/>
            <a:ext cx="1401523" cy="445109"/>
          </a:xfrm>
          <a:prstGeom prst="roundRect">
            <a:avLst/>
          </a:prstGeom>
          <a:solidFill>
            <a:schemeClr val="accent5">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cs-CZ" sz="1200" b="1" kern="0" dirty="0">
                <a:solidFill>
                  <a:prstClr val="white"/>
                </a:solidFill>
                <a:latin typeface="Arial" panose="020B0604020202020204" pitchFamily="34" charset="0"/>
                <a:cs typeface="Arial" panose="020B0604020202020204" pitchFamily="34" charset="0"/>
              </a:rPr>
              <a:t>Beta-blokátory</a:t>
            </a:r>
            <a:endParaRPr lang="en-GB" sz="1200" b="1" kern="0" dirty="0">
              <a:solidFill>
                <a:prstClr val="white"/>
              </a:solidFill>
              <a:latin typeface="Arial" panose="020B0604020202020204" pitchFamily="34" charset="0"/>
              <a:cs typeface="Arial" panose="020B0604020202020204" pitchFamily="34" charset="0"/>
            </a:endParaRPr>
          </a:p>
        </p:txBody>
      </p:sp>
      <p:cxnSp>
        <p:nvCxnSpPr>
          <p:cNvPr id="31" name="Straight Connector 30"/>
          <p:cNvCxnSpPr>
            <a:endCxn id="151" idx="1"/>
          </p:cNvCxnSpPr>
          <p:nvPr/>
        </p:nvCxnSpPr>
        <p:spPr bwMode="auto">
          <a:xfrm>
            <a:off x="6701644" y="1612944"/>
            <a:ext cx="680471" cy="0"/>
          </a:xfrm>
          <a:prstGeom prst="line">
            <a:avLst/>
          </a:prstGeom>
          <a:solidFill>
            <a:schemeClr val="accent1"/>
          </a:solidFill>
          <a:ln w="28575" cap="sq" cmpd="sng" algn="ctr">
            <a:solidFill>
              <a:schemeClr val="accent5">
                <a:lumMod val="50000"/>
              </a:schemeClr>
            </a:solidFill>
            <a:prstDash val="sysDash"/>
            <a:miter lim="800000"/>
            <a:headEnd type="none" w="med" len="med"/>
            <a:tailEnd type="none" w="med" len="med"/>
          </a:ln>
          <a:effectLst/>
        </p:spPr>
      </p:cxnSp>
      <p:cxnSp>
        <p:nvCxnSpPr>
          <p:cNvPr id="125" name="Straight Connector 124"/>
          <p:cNvCxnSpPr/>
          <p:nvPr/>
        </p:nvCxnSpPr>
        <p:spPr bwMode="auto">
          <a:xfrm>
            <a:off x="6701644" y="3865845"/>
            <a:ext cx="883542" cy="0"/>
          </a:xfrm>
          <a:prstGeom prst="line">
            <a:avLst/>
          </a:prstGeom>
          <a:solidFill>
            <a:schemeClr val="accent1"/>
          </a:solidFill>
          <a:ln w="28575" cap="sq" cmpd="sng" algn="ctr">
            <a:solidFill>
              <a:srgbClr val="C00000"/>
            </a:solidFill>
            <a:prstDash val="sysDash"/>
            <a:miter lim="800000"/>
            <a:headEnd type="none" w="med" len="med"/>
            <a:tailEnd type="none" w="med" len="med"/>
          </a:ln>
          <a:effectLst/>
        </p:spPr>
      </p:cxnSp>
      <p:grpSp>
        <p:nvGrpSpPr>
          <p:cNvPr id="106" name="Group 105"/>
          <p:cNvGrpSpPr/>
          <p:nvPr/>
        </p:nvGrpSpPr>
        <p:grpSpPr>
          <a:xfrm>
            <a:off x="2223458" y="3280155"/>
            <a:ext cx="309856" cy="309856"/>
            <a:chOff x="4796588" y="2842806"/>
            <a:chExt cx="468358" cy="468358"/>
          </a:xfrm>
        </p:grpSpPr>
        <p:sp>
          <p:nvSpPr>
            <p:cNvPr id="129" name="Oval 128"/>
            <p:cNvSpPr/>
            <p:nvPr/>
          </p:nvSpPr>
          <p:spPr>
            <a:xfrm>
              <a:off x="4796588" y="2842806"/>
              <a:ext cx="468358" cy="468358"/>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31" name="Multiply 130"/>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pSp>
        <p:nvGrpSpPr>
          <p:cNvPr id="132" name="Group 131"/>
          <p:cNvGrpSpPr/>
          <p:nvPr/>
        </p:nvGrpSpPr>
        <p:grpSpPr>
          <a:xfrm>
            <a:off x="6391788" y="1457911"/>
            <a:ext cx="309856" cy="309856"/>
            <a:chOff x="4796588" y="2855841"/>
            <a:chExt cx="468358" cy="468359"/>
          </a:xfrm>
        </p:grpSpPr>
        <p:sp>
          <p:nvSpPr>
            <p:cNvPr id="134" name="Oval 133"/>
            <p:cNvSpPr/>
            <p:nvPr/>
          </p:nvSpPr>
          <p:spPr>
            <a:xfrm>
              <a:off x="4796588" y="2855841"/>
              <a:ext cx="468358" cy="468359"/>
            </a:xfrm>
            <a:prstGeom prst="ellipse">
              <a:avLst/>
            </a:prstGeom>
            <a:solidFill>
              <a:srgbClr val="CF6A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35" name="Multiply 134"/>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pSp>
        <p:nvGrpSpPr>
          <p:cNvPr id="136" name="Group 135"/>
          <p:cNvGrpSpPr/>
          <p:nvPr/>
        </p:nvGrpSpPr>
        <p:grpSpPr>
          <a:xfrm>
            <a:off x="6383154" y="3706189"/>
            <a:ext cx="309856" cy="309856"/>
            <a:chOff x="4809623" y="2842806"/>
            <a:chExt cx="468359" cy="468358"/>
          </a:xfrm>
        </p:grpSpPr>
        <p:sp>
          <p:nvSpPr>
            <p:cNvPr id="137" name="Oval 136"/>
            <p:cNvSpPr/>
            <p:nvPr/>
          </p:nvSpPr>
          <p:spPr>
            <a:xfrm>
              <a:off x="4809623" y="2842806"/>
              <a:ext cx="468359" cy="468358"/>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38" name="Multiply 137"/>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Tree>
    <p:extLst>
      <p:ext uri="{BB962C8B-B14F-4D97-AF65-F5344CB8AC3E}">
        <p14:creationId xmlns:p14="http://schemas.microsoft.com/office/powerpoint/2010/main" val="368969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1000"/>
                                        <p:tgtEl>
                                          <p:spTgt spid="132"/>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1000"/>
                                        <p:tgtEl>
                                          <p:spTgt spid="149"/>
                                        </p:tgtEl>
                                      </p:cBhvr>
                                    </p:animEffect>
                                  </p:childTnLst>
                                </p:cTn>
                              </p:par>
                              <p:par>
                                <p:cTn id="18" presetID="10" presetClass="entr" presetSubtype="0" fill="hold" nodeType="withEffect">
                                  <p:stCondLst>
                                    <p:cond delay="500"/>
                                  </p:stCondLst>
                                  <p:childTnLst>
                                    <p:set>
                                      <p:cBhvr>
                                        <p:cTn id="19" dur="1" fill="hold">
                                          <p:stCondLst>
                                            <p:cond delay="0"/>
                                          </p:stCondLst>
                                        </p:cTn>
                                        <p:tgtEl>
                                          <p:spTgt spid="125"/>
                                        </p:tgtEl>
                                        <p:attrNameLst>
                                          <p:attrName>style.visibility</p:attrName>
                                        </p:attrNameLst>
                                      </p:cBhvr>
                                      <p:to>
                                        <p:strVal val="visible"/>
                                      </p:to>
                                    </p:set>
                                    <p:animEffect transition="in" filter="fade">
                                      <p:cBhvr>
                                        <p:cTn id="20" dur="1000"/>
                                        <p:tgtEl>
                                          <p:spTgt spid="125"/>
                                        </p:tgtEl>
                                      </p:cBhvr>
                                    </p:animEffect>
                                  </p:childTnLst>
                                </p:cTn>
                              </p:par>
                              <p:par>
                                <p:cTn id="21" presetID="10" presetClass="entr" presetSubtype="0" fill="hold" nodeType="withEffect">
                                  <p:stCondLst>
                                    <p:cond delay="500"/>
                                  </p:stCondLst>
                                  <p:childTnLst>
                                    <p:set>
                                      <p:cBhvr>
                                        <p:cTn id="22" dur="1" fill="hold">
                                          <p:stCondLst>
                                            <p:cond delay="0"/>
                                          </p:stCondLst>
                                        </p:cTn>
                                        <p:tgtEl>
                                          <p:spTgt spid="136"/>
                                        </p:tgtEl>
                                        <p:attrNameLst>
                                          <p:attrName>style.visibility</p:attrName>
                                        </p:attrNameLst>
                                      </p:cBhvr>
                                      <p:to>
                                        <p:strVal val="visible"/>
                                      </p:to>
                                    </p:set>
                                    <p:animEffect transition="in" filter="fade">
                                      <p:cBhvr>
                                        <p:cTn id="23" dur="1000"/>
                                        <p:tgtEl>
                                          <p:spTgt spid="136"/>
                                        </p:tgtEl>
                                      </p:cBhvr>
                                    </p:animEffect>
                                  </p:childTnLst>
                                </p:cTn>
                              </p:par>
                            </p:childTnLst>
                          </p:cTn>
                        </p:par>
                        <p:par>
                          <p:cTn id="24" fill="hold">
                            <p:stCondLst>
                              <p:cond delay="2500"/>
                            </p:stCondLst>
                            <p:childTnLst>
                              <p:par>
                                <p:cTn id="25" presetID="10" presetClass="entr" presetSubtype="0" fill="hold" nodeType="afterEffect">
                                  <p:stCondLst>
                                    <p:cond delay="500"/>
                                  </p:stCondLst>
                                  <p:childTnLst>
                                    <p:set>
                                      <p:cBhvr>
                                        <p:cTn id="26" dur="1" fill="hold">
                                          <p:stCondLst>
                                            <p:cond delay="0"/>
                                          </p:stCondLst>
                                        </p:cTn>
                                        <p:tgtEl>
                                          <p:spTgt spid="144"/>
                                        </p:tgtEl>
                                        <p:attrNameLst>
                                          <p:attrName>style.visibility</p:attrName>
                                        </p:attrNameLst>
                                      </p:cBhvr>
                                      <p:to>
                                        <p:strVal val="visible"/>
                                      </p:to>
                                    </p:set>
                                    <p:animEffect transition="in" filter="fade">
                                      <p:cBhvr>
                                        <p:cTn id="27" dur="1000"/>
                                        <p:tgtEl>
                                          <p:spTgt spid="14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1000"/>
                                        <p:tgtEl>
                                          <p:spTgt spid="101"/>
                                        </p:tgtEl>
                                      </p:cBhvr>
                                    </p:animEffect>
                                  </p:childTnLst>
                                </p:cTn>
                              </p:par>
                              <p:par>
                                <p:cTn id="31" presetID="10" presetClass="entr" presetSubtype="0" fill="hold" nodeType="withEffect">
                                  <p:stCondLst>
                                    <p:cond delay="500"/>
                                  </p:stCondLst>
                                  <p:childTnLst>
                                    <p:set>
                                      <p:cBhvr>
                                        <p:cTn id="32" dur="1" fill="hold">
                                          <p:stCondLst>
                                            <p:cond delay="0"/>
                                          </p:stCondLst>
                                        </p:cTn>
                                        <p:tgtEl>
                                          <p:spTgt spid="106"/>
                                        </p:tgtEl>
                                        <p:attrNameLst>
                                          <p:attrName>style.visibility</p:attrName>
                                        </p:attrNameLst>
                                      </p:cBhvr>
                                      <p:to>
                                        <p:strVal val="visible"/>
                                      </p:to>
                                    </p:set>
                                    <p:animEffect transition="in" filter="fade">
                                      <p:cBhvr>
                                        <p:cTn id="33"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9"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4828" y="431673"/>
            <a:ext cx="7863840" cy="685800"/>
          </a:xfrm>
          <a:prstGeom prst="rect">
            <a:avLst/>
          </a:prstGeom>
        </p:spPr>
        <p:txBody>
          <a:bodyPr/>
          <a:lstStyle>
            <a:lvl1pPr algn="l" rtl="0" eaLnBrk="1" fontAlgn="base" hangingPunct="1">
              <a:lnSpc>
                <a:spcPts val="2600"/>
              </a:lnSpc>
              <a:spcBef>
                <a:spcPct val="0"/>
              </a:spcBef>
              <a:spcAft>
                <a:spcPct val="0"/>
              </a:spcAft>
              <a:defRPr sz="2400" b="1" i="0" baseline="0">
                <a:solidFill>
                  <a:schemeClr val="tx1"/>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r>
              <a:rPr lang="en-US" sz="4000" dirty="0"/>
              <a:t>Dávkování </a:t>
            </a:r>
            <a:r>
              <a:rPr lang="en-US" sz="4000" dirty="0" err="1"/>
              <a:t>přípravku</a:t>
            </a:r>
            <a:r>
              <a:rPr lang="en-US" sz="4000" dirty="0"/>
              <a:t> ENTRESTO</a:t>
            </a:r>
            <a:r>
              <a:rPr lang="cs-CZ" sz="4000" dirty="0"/>
              <a:t>™</a:t>
            </a:r>
            <a:endParaRPr lang="en-US" sz="4000"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01" y="1818757"/>
            <a:ext cx="7908712" cy="3252208"/>
          </a:xfrm>
          <a:prstGeom prst="rect">
            <a:avLst/>
          </a:prstGeom>
        </p:spPr>
      </p:pic>
      <p:sp>
        <p:nvSpPr>
          <p:cNvPr id="8" name="TextBox 7"/>
          <p:cNvSpPr txBox="1"/>
          <p:nvPr/>
        </p:nvSpPr>
        <p:spPr>
          <a:xfrm>
            <a:off x="1089660" y="5915660"/>
            <a:ext cx="6738620" cy="830997"/>
          </a:xfrm>
          <a:prstGeom prst="rect">
            <a:avLst/>
          </a:prstGeom>
          <a:noFill/>
        </p:spPr>
        <p:txBody>
          <a:bodyPr wrap="square" rtlCol="0">
            <a:spAutoFit/>
          </a:bodyPr>
          <a:lstStyle/>
          <a:p>
            <a:r>
              <a:rPr lang="cs-CZ" sz="1200" dirty="0"/>
              <a:t>SPC </a:t>
            </a:r>
            <a:r>
              <a:rPr lang="cs-CZ" sz="1200" dirty="0" err="1"/>
              <a:t>Entresto</a:t>
            </a:r>
            <a:r>
              <a:rPr lang="cs-CZ" sz="1200" dirty="0"/>
              <a:t>, poslední revize 16.3.2017</a:t>
            </a:r>
          </a:p>
          <a:p>
            <a:r>
              <a:rPr lang="en-US" sz="1200" dirty="0"/>
              <a:t>J. </a:t>
            </a:r>
            <a:r>
              <a:rPr lang="en-US" sz="1200" dirty="0" err="1"/>
              <a:t>Špinar</a:t>
            </a:r>
            <a:r>
              <a:rPr lang="en-US" sz="1200" dirty="0"/>
              <a:t>, et al., Summary of the 2016 ESC Guidelines on the diagnosis and treatment of acute and chronic heart failure. Prepared by the Czech Society of Cardiology, </a:t>
            </a:r>
            <a:r>
              <a:rPr lang="en-US" sz="1200" dirty="0" err="1"/>
              <a:t>Cor</a:t>
            </a:r>
            <a:r>
              <a:rPr lang="en-US" sz="1200" dirty="0"/>
              <a:t> et Vasa 58 (2016) e530–e568, </a:t>
            </a:r>
            <a:r>
              <a:rPr lang="en-US" sz="1200" dirty="0" err="1"/>
              <a:t>jak</a:t>
            </a:r>
            <a:r>
              <a:rPr lang="en-US" sz="1200" dirty="0"/>
              <a:t> </a:t>
            </a:r>
            <a:r>
              <a:rPr lang="en-US" sz="1200" dirty="0" err="1"/>
              <a:t>vyšel</a:t>
            </a:r>
            <a:r>
              <a:rPr lang="en-US" sz="1200" dirty="0"/>
              <a:t> v online </a:t>
            </a:r>
            <a:r>
              <a:rPr lang="en-US" sz="1200" dirty="0" err="1"/>
              <a:t>verzi</a:t>
            </a:r>
            <a:r>
              <a:rPr lang="en-US" sz="1200" dirty="0"/>
              <a:t> </a:t>
            </a:r>
            <a:r>
              <a:rPr lang="en-US" sz="1200" dirty="0" err="1"/>
              <a:t>Cor</a:t>
            </a:r>
            <a:r>
              <a:rPr lang="en-US" sz="1200" dirty="0"/>
              <a:t> et Vasa </a:t>
            </a:r>
            <a:r>
              <a:rPr lang="en-US" sz="1200" dirty="0" err="1"/>
              <a:t>na</a:t>
            </a:r>
            <a:r>
              <a:rPr lang="en-US" sz="1200" dirty="0"/>
              <a:t> </a:t>
            </a:r>
            <a:r>
              <a:rPr lang="en-US" sz="1200" dirty="0">
                <a:hlinkClick r:id="rId3"/>
              </a:rPr>
              <a:t>http://www.sciencedirect.com/science/article/pii/S0010865016300996</a:t>
            </a:r>
            <a:endParaRPr lang="en-US" sz="1200" dirty="0"/>
          </a:p>
        </p:txBody>
      </p:sp>
      <p:sp>
        <p:nvSpPr>
          <p:cNvPr id="6" name="Ovál 5"/>
          <p:cNvSpPr/>
          <p:nvPr/>
        </p:nvSpPr>
        <p:spPr>
          <a:xfrm>
            <a:off x="2361218" y="2292013"/>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2361218" y="3844588"/>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3783260" y="3092615"/>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a:off x="3783261" y="4625638"/>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5542976" y="4734078"/>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p:cNvSpPr/>
          <p:nvPr/>
        </p:nvSpPr>
        <p:spPr>
          <a:xfrm>
            <a:off x="7352318" y="4196834"/>
            <a:ext cx="788327" cy="352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bdélník 1"/>
          <p:cNvSpPr/>
          <p:nvPr/>
        </p:nvSpPr>
        <p:spPr>
          <a:xfrm>
            <a:off x="3826328" y="3107974"/>
            <a:ext cx="752129" cy="369332"/>
          </a:xfrm>
          <a:prstGeom prst="rect">
            <a:avLst/>
          </a:prstGeom>
        </p:spPr>
        <p:txBody>
          <a:bodyPr wrap="none">
            <a:spAutoFit/>
          </a:bodyPr>
          <a:lstStyle/>
          <a:p>
            <a:r>
              <a:rPr lang="cs-CZ" dirty="0"/>
              <a:t>2x100</a:t>
            </a:r>
          </a:p>
        </p:txBody>
      </p:sp>
      <p:sp>
        <p:nvSpPr>
          <p:cNvPr id="3" name="Obdélník 2"/>
          <p:cNvSpPr/>
          <p:nvPr/>
        </p:nvSpPr>
        <p:spPr>
          <a:xfrm>
            <a:off x="5579174" y="4716992"/>
            <a:ext cx="752129" cy="369332"/>
          </a:xfrm>
          <a:prstGeom prst="rect">
            <a:avLst/>
          </a:prstGeom>
        </p:spPr>
        <p:txBody>
          <a:bodyPr wrap="none">
            <a:spAutoFit/>
          </a:bodyPr>
          <a:lstStyle/>
          <a:p>
            <a:r>
              <a:rPr lang="cs-CZ" dirty="0"/>
              <a:t>2x100</a:t>
            </a:r>
          </a:p>
        </p:txBody>
      </p:sp>
      <p:sp>
        <p:nvSpPr>
          <p:cNvPr id="4" name="Obdélník 3"/>
          <p:cNvSpPr/>
          <p:nvPr/>
        </p:nvSpPr>
        <p:spPr>
          <a:xfrm>
            <a:off x="3801358" y="4638854"/>
            <a:ext cx="635110" cy="369332"/>
          </a:xfrm>
          <a:prstGeom prst="rect">
            <a:avLst/>
          </a:prstGeom>
        </p:spPr>
        <p:txBody>
          <a:bodyPr wrap="none">
            <a:spAutoFit/>
          </a:bodyPr>
          <a:lstStyle/>
          <a:p>
            <a:r>
              <a:rPr lang="cs-CZ" dirty="0"/>
              <a:t>2x50</a:t>
            </a:r>
          </a:p>
        </p:txBody>
      </p:sp>
      <p:sp>
        <p:nvSpPr>
          <p:cNvPr id="14" name="Obdélník 13"/>
          <p:cNvSpPr/>
          <p:nvPr/>
        </p:nvSpPr>
        <p:spPr>
          <a:xfrm>
            <a:off x="7388516" y="4179748"/>
            <a:ext cx="752129" cy="369332"/>
          </a:xfrm>
          <a:prstGeom prst="rect">
            <a:avLst/>
          </a:prstGeom>
        </p:spPr>
        <p:txBody>
          <a:bodyPr wrap="none">
            <a:spAutoFit/>
          </a:bodyPr>
          <a:lstStyle/>
          <a:p>
            <a:r>
              <a:rPr lang="cs-CZ" dirty="0">
                <a:solidFill>
                  <a:schemeClr val="bg1"/>
                </a:solidFill>
              </a:rPr>
              <a:t>2x200</a:t>
            </a:r>
          </a:p>
        </p:txBody>
      </p:sp>
    </p:spTree>
    <p:extLst>
      <p:ext uri="{BB962C8B-B14F-4D97-AF65-F5344CB8AC3E}">
        <p14:creationId xmlns:p14="http://schemas.microsoft.com/office/powerpoint/2010/main" val="103114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a:xfrm>
            <a:off x="647700" y="264413"/>
            <a:ext cx="7863840" cy="890709"/>
          </a:xfrm>
        </p:spPr>
        <p:txBody>
          <a:bodyPr anchor="ctr">
            <a:noAutofit/>
          </a:bodyPr>
          <a:lstStyle/>
          <a:p>
            <a:pPr>
              <a:lnSpc>
                <a:spcPct val="100000"/>
              </a:lnSpc>
            </a:pPr>
            <a:r>
              <a:rPr lang="cs-CZ" altLang="en-US" sz="2400" b="1" dirty="0"/>
              <a:t>Dávkování </a:t>
            </a:r>
            <a:r>
              <a:rPr lang="en-US" altLang="en-US" sz="2400" b="1" dirty="0"/>
              <a:t>přípravku </a:t>
            </a:r>
            <a:r>
              <a:rPr lang="cs-CZ" altLang="en-US" sz="2400" b="1" dirty="0"/>
              <a:t>E</a:t>
            </a:r>
            <a:r>
              <a:rPr lang="en-US" altLang="en-US" sz="2400" b="1" dirty="0"/>
              <a:t>NTRESTO</a:t>
            </a:r>
            <a:r>
              <a:rPr lang="cs-CZ" sz="2400" b="1" dirty="0"/>
              <a:t>™</a:t>
            </a:r>
            <a:r>
              <a:rPr lang="cs-CZ" altLang="en-US" sz="2400" b="1" dirty="0"/>
              <a:t> podle TK, funkce ledvin </a:t>
            </a:r>
            <a:br>
              <a:rPr lang="cs-CZ" altLang="en-US" sz="2400" b="1" dirty="0"/>
            </a:br>
            <a:r>
              <a:rPr lang="cs-CZ" altLang="en-US" sz="2400" b="1" dirty="0"/>
              <a:t>a stupně jaterního poškození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36" y="1330382"/>
            <a:ext cx="7863006" cy="4695825"/>
          </a:xfrm>
          <a:prstGeom prst="rect">
            <a:avLst/>
          </a:prstGeom>
        </p:spPr>
      </p:pic>
      <p:sp>
        <p:nvSpPr>
          <p:cNvPr id="6" name="TextBox 5"/>
          <p:cNvSpPr txBox="1"/>
          <p:nvPr/>
        </p:nvSpPr>
        <p:spPr>
          <a:xfrm>
            <a:off x="3785235" y="6365518"/>
            <a:ext cx="4719320" cy="338554"/>
          </a:xfrm>
          <a:prstGeom prst="rect">
            <a:avLst/>
          </a:prstGeom>
          <a:noFill/>
        </p:spPr>
        <p:txBody>
          <a:bodyPr wrap="square" rtlCol="0">
            <a:spAutoFit/>
          </a:bodyPr>
          <a:lstStyle/>
          <a:p>
            <a:pPr algn="r"/>
            <a:r>
              <a:rPr lang="cs-CZ" sz="1600" b="1" i="1" dirty="0"/>
              <a:t>SPC </a:t>
            </a:r>
            <a:r>
              <a:rPr lang="cs-CZ" sz="1600" b="1" i="1" dirty="0" err="1"/>
              <a:t>Entresto</a:t>
            </a:r>
            <a:r>
              <a:rPr lang="cs-CZ" sz="1600" b="1" i="1" dirty="0"/>
              <a:t>, poslední revize 16.3.2017</a:t>
            </a:r>
            <a:endParaRPr lang="en-US" sz="1600" b="1" i="1" dirty="0"/>
          </a:p>
        </p:txBody>
      </p:sp>
      <p:sp>
        <p:nvSpPr>
          <p:cNvPr id="2" name="Ovál 1"/>
          <p:cNvSpPr/>
          <p:nvPr/>
        </p:nvSpPr>
        <p:spPr>
          <a:xfrm>
            <a:off x="738136" y="2276872"/>
            <a:ext cx="80526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738136" y="5229200"/>
            <a:ext cx="377480" cy="3321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738136" y="3830670"/>
            <a:ext cx="1673624" cy="536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86556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C:\Users\Mirek\Desktop\Indonesie 2013\IMG_2159.JPG"/>
          <p:cNvPicPr>
            <a:picLocks noChangeAspect="1" noChangeArrowheads="1"/>
          </p:cNvPicPr>
          <p:nvPr/>
        </p:nvPicPr>
        <p:blipFill>
          <a:blip r:embed="rId2"/>
          <a:srcRect/>
          <a:stretch>
            <a:fillRect/>
          </a:stretch>
        </p:blipFill>
        <p:spPr bwMode="auto">
          <a:xfrm>
            <a:off x="0" y="0"/>
            <a:ext cx="9158288" cy="6858000"/>
          </a:xfrm>
          <a:prstGeom prst="rect">
            <a:avLst/>
          </a:prstGeom>
          <a:noFill/>
          <a:ln w="9525">
            <a:noFill/>
            <a:miter lim="800000"/>
            <a:headEnd/>
            <a:tailEnd/>
          </a:ln>
        </p:spPr>
      </p:pic>
      <p:sp>
        <p:nvSpPr>
          <p:cNvPr id="103426" name="TextovéPole 1"/>
          <p:cNvSpPr txBox="1">
            <a:spLocks noChangeArrowheads="1"/>
          </p:cNvSpPr>
          <p:nvPr/>
        </p:nvSpPr>
        <p:spPr bwMode="auto">
          <a:xfrm>
            <a:off x="0" y="5013325"/>
            <a:ext cx="9144000" cy="646113"/>
          </a:xfrm>
          <a:prstGeom prst="rect">
            <a:avLst/>
          </a:prstGeom>
          <a:noFill/>
          <a:ln w="9525">
            <a:noFill/>
            <a:miter lim="800000"/>
            <a:headEnd/>
            <a:tailEnd/>
          </a:ln>
        </p:spPr>
        <p:txBody>
          <a:bodyPr>
            <a:spAutoFit/>
          </a:bodyPr>
          <a:lstStyle/>
          <a:p>
            <a:pPr algn="ctr"/>
            <a:r>
              <a:rPr lang="cs-CZ" sz="3600" b="1">
                <a:solidFill>
                  <a:srgbClr val="FFFF00"/>
                </a:solidFill>
                <a:ea typeface="MS PGothic"/>
                <a:cs typeface="MS PGothic"/>
              </a:rPr>
              <a:t>Děkuji Vám za pozornost</a:t>
            </a:r>
          </a:p>
        </p:txBody>
      </p:sp>
    </p:spTree>
    <p:extLst>
      <p:ext uri="{BB962C8B-B14F-4D97-AF65-F5344CB8AC3E}">
        <p14:creationId xmlns:p14="http://schemas.microsoft.com/office/powerpoint/2010/main" val="254441931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3200" b="1" spc="-150" dirty="0"/>
              <a:t>Současná inhibice NEP (</a:t>
            </a:r>
            <a:r>
              <a:rPr lang="cs-CZ" sz="3200" b="1" spc="-150" dirty="0" err="1"/>
              <a:t>neprilysinu</a:t>
            </a:r>
            <a:r>
              <a:rPr lang="cs-CZ" sz="3200" b="1" spc="-150" dirty="0"/>
              <a:t>) a blokáda RAAS se svými účinky na KV-systém vzájemně doplňuje</a:t>
            </a:r>
            <a:endParaRPr lang="en-GB" sz="3200" b="1" spc="-150" dirty="0"/>
          </a:p>
        </p:txBody>
      </p:sp>
      <p:sp>
        <p:nvSpPr>
          <p:cNvPr id="10" name="Text Placeholder 9"/>
          <p:cNvSpPr>
            <a:spLocks noGrp="1"/>
          </p:cNvSpPr>
          <p:nvPr>
            <p:ph type="body" sz="quarter" idx="12"/>
          </p:nvPr>
        </p:nvSpPr>
        <p:spPr>
          <a:xfrm>
            <a:off x="127610" y="6275660"/>
            <a:ext cx="7972782" cy="393700"/>
          </a:xfrm>
        </p:spPr>
        <p:txBody>
          <a:bodyPr>
            <a:noAutofit/>
          </a:bodyPr>
          <a:lstStyle/>
          <a:p>
            <a:pPr algn="l"/>
            <a:r>
              <a:rPr lang="da-DK" sz="1400" b="1" i="1" dirty="0">
                <a:solidFill>
                  <a:srgbClr val="002060"/>
                </a:solidFill>
              </a:rPr>
              <a:t>Levin et al. N Engl J Med 1998;339:321–8; </a:t>
            </a:r>
            <a:r>
              <a:rPr lang="cs-CZ" sz="1400" b="1" i="1" dirty="0">
                <a:solidFill>
                  <a:srgbClr val="002060"/>
                </a:solidFill>
              </a:rPr>
              <a:t> </a:t>
            </a:r>
            <a:r>
              <a:rPr lang="da-DK" sz="1400" b="1" i="1" dirty="0">
                <a:solidFill>
                  <a:srgbClr val="002060"/>
                </a:solidFill>
              </a:rPr>
              <a:t>Schrier &amp; Abraham. N Engl J Med 2009;341:577–85</a:t>
            </a:r>
          </a:p>
        </p:txBody>
      </p:sp>
      <p:graphicFrame>
        <p:nvGraphicFramePr>
          <p:cNvPr id="5" name="Content Placeholder 6"/>
          <p:cNvGraphicFramePr>
            <a:graphicFrameLocks noGrp="1"/>
          </p:cNvGraphicFramePr>
          <p:nvPr>
            <p:ph idx="4294967295"/>
            <p:extLst>
              <p:ext uri="{D42A27DB-BD31-4B8C-83A1-F6EECF244321}">
                <p14:modId xmlns:p14="http://schemas.microsoft.com/office/powerpoint/2010/main" val="3629507726"/>
              </p:ext>
            </p:extLst>
          </p:nvPr>
        </p:nvGraphicFramePr>
        <p:xfrm>
          <a:off x="0" y="2395538"/>
          <a:ext cx="3456000" cy="3352800"/>
        </p:xfrm>
        <a:graphic>
          <a:graphicData uri="http://schemas.openxmlformats.org/drawingml/2006/table">
            <a:tbl>
              <a:tblPr firstRow="1" bandRow="1">
                <a:tableStyleId>{5C22544A-7EE6-4342-B048-85BDC9FD1C3A}</a:tableStyleId>
              </a:tblPr>
              <a:tblGrid>
                <a:gridCol w="3456000">
                  <a:extLst>
                    <a:ext uri="{9D8B030D-6E8A-4147-A177-3AD203B41FA5}">
                      <a16:colId xmlns:a16="http://schemas.microsoft.com/office/drawing/2014/main" val="20000"/>
                    </a:ext>
                  </a:extLst>
                </a:gridCol>
              </a:tblGrid>
              <a:tr h="124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dirty="0">
                          <a:solidFill>
                            <a:srgbClr val="00B050"/>
                          </a:solidFill>
                        </a:rPr>
                        <a:t>Zesílení účinků zprostředkovaných </a:t>
                      </a:r>
                      <a:r>
                        <a:rPr lang="cs-CZ" sz="1600" dirty="0" err="1">
                          <a:solidFill>
                            <a:srgbClr val="00B050"/>
                          </a:solidFill>
                        </a:rPr>
                        <a:t>natriuretickými</a:t>
                      </a:r>
                      <a:r>
                        <a:rPr lang="cs-CZ" sz="1600" dirty="0">
                          <a:solidFill>
                            <a:srgbClr val="00B050"/>
                          </a:solidFill>
                        </a:rPr>
                        <a:t> peptidy</a:t>
                      </a:r>
                      <a:endParaRPr lang="en-US" sz="1600" dirty="0">
                        <a:solidFill>
                          <a:srgbClr val="00B050"/>
                        </a:solidFill>
                      </a:endParaRPr>
                    </a:p>
                  </a:txBody>
                  <a:tcPr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4875">
                <a:tc>
                  <a:txBody>
                    <a:bodyPr/>
                    <a:lstStyle/>
                    <a:p>
                      <a:pPr marL="0" indent="0" algn="l">
                        <a:buClr>
                          <a:srgbClr val="00B050"/>
                        </a:buClr>
                        <a:buFont typeface="Arial" panose="020B0604020202020204" pitchFamily="34" charset="0"/>
                        <a:buNone/>
                      </a:pPr>
                      <a:r>
                        <a:rPr lang="en-GB" sz="2000" b="0" kern="1200" dirty="0">
                          <a:solidFill>
                            <a:srgbClr val="00B050"/>
                          </a:solidFill>
                          <a:latin typeface="+mn-lt"/>
                          <a:ea typeface="Times New Roman"/>
                          <a:cs typeface="+mn-cs"/>
                          <a:sym typeface="Wingdings 3"/>
                        </a:rPr>
                        <a:t></a:t>
                      </a:r>
                      <a:r>
                        <a:rPr lang="en-GB" sz="1800" b="0" kern="1200" dirty="0">
                          <a:solidFill>
                            <a:schemeClr val="tx1"/>
                          </a:solidFill>
                          <a:latin typeface="+mn-lt"/>
                          <a:ea typeface="Times New Roman"/>
                          <a:cs typeface="+mn-cs"/>
                        </a:rPr>
                        <a:t> </a:t>
                      </a:r>
                      <a:r>
                        <a:rPr lang="cs-CZ" sz="1600" b="0" kern="1200" dirty="0">
                          <a:solidFill>
                            <a:schemeClr val="tx1"/>
                          </a:solidFill>
                          <a:latin typeface="+mn-lt"/>
                          <a:ea typeface="Times New Roman"/>
                          <a:cs typeface="+mn-cs"/>
                        </a:rPr>
                        <a:t>Vazodilatace</a:t>
                      </a:r>
                      <a:endParaRPr lang="en-US" sz="1600" dirty="0">
                        <a:solidFill>
                          <a:schemeClr val="tx1"/>
                        </a:solidFill>
                      </a:endParaRPr>
                    </a:p>
                  </a:txBody>
                  <a:tcPr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0F0D8"/>
                    </a:solidFill>
                  </a:tcPr>
                </a:tc>
                <a:extLst>
                  <a:ext uri="{0D108BD9-81ED-4DB2-BD59-A6C34878D82A}">
                    <a16:rowId xmlns:a16="http://schemas.microsoft.com/office/drawing/2014/main" val="10001"/>
                  </a:ext>
                </a:extLst>
              </a:tr>
              <a:tr h="124875">
                <a:tc>
                  <a:txBody>
                    <a:bodyPr/>
                    <a:lstStyle/>
                    <a:p>
                      <a:pPr marL="0" marR="0" lvl="0" indent="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None/>
                        <a:tabLst/>
                        <a:defRPr/>
                      </a:pPr>
                      <a:r>
                        <a:rPr lang="en-GB" sz="2000" b="0" kern="1200" dirty="0">
                          <a:solidFill>
                            <a:srgbClr val="00B050"/>
                          </a:solidFill>
                          <a:latin typeface="+mn-lt"/>
                          <a:ea typeface="Times New Roman"/>
                          <a:cs typeface="+mn-cs"/>
                          <a:sym typeface="Wingdings 3"/>
                        </a:rPr>
                        <a:t></a:t>
                      </a:r>
                      <a:r>
                        <a:rPr lang="en-GB" sz="1600" b="0" kern="1200" dirty="0">
                          <a:solidFill>
                            <a:schemeClr val="tx1"/>
                          </a:solidFill>
                          <a:latin typeface="+mn-lt"/>
                          <a:ea typeface="Times New Roman"/>
                          <a:cs typeface="+mn-cs"/>
                        </a:rPr>
                        <a:t> </a:t>
                      </a:r>
                      <a:r>
                        <a:rPr lang="en-GB" sz="1600" b="0" dirty="0">
                          <a:solidFill>
                            <a:schemeClr val="tx1"/>
                          </a:solidFill>
                          <a:latin typeface="+mn-lt"/>
                          <a:ea typeface="Times New Roman"/>
                        </a:rPr>
                        <a:t>Natriuretic</a:t>
                      </a:r>
                      <a:r>
                        <a:rPr lang="cs-CZ" sz="1600" b="0" dirty="0" err="1">
                          <a:solidFill>
                            <a:schemeClr val="tx1"/>
                          </a:solidFill>
                          <a:latin typeface="+mn-lt"/>
                          <a:ea typeface="Times New Roman"/>
                        </a:rPr>
                        <a:t>ký</a:t>
                      </a:r>
                      <a:r>
                        <a:rPr lang="en-GB" sz="1600" b="0" dirty="0">
                          <a:solidFill>
                            <a:schemeClr val="tx1"/>
                          </a:solidFill>
                          <a:latin typeface="+mn-lt"/>
                          <a:ea typeface="Times New Roman"/>
                        </a:rPr>
                        <a:t> a diuretic</a:t>
                      </a:r>
                      <a:r>
                        <a:rPr lang="cs-CZ" sz="1600" b="0" dirty="0" err="1">
                          <a:solidFill>
                            <a:schemeClr val="tx1"/>
                          </a:solidFill>
                          <a:latin typeface="+mn-lt"/>
                          <a:ea typeface="Times New Roman"/>
                        </a:rPr>
                        <a:t>ký</a:t>
                      </a:r>
                      <a:r>
                        <a:rPr lang="cs-CZ" sz="1600" b="0" dirty="0">
                          <a:solidFill>
                            <a:schemeClr val="tx1"/>
                          </a:solidFill>
                          <a:latin typeface="+mn-lt"/>
                          <a:ea typeface="Times New Roman"/>
                        </a:rPr>
                        <a:t> účinek</a:t>
                      </a:r>
                      <a:endParaRPr lang="en-GB" sz="1600" b="0" dirty="0">
                        <a:solidFill>
                          <a:schemeClr val="tx1"/>
                        </a:solidFill>
                        <a:latin typeface="+mn-lt"/>
                        <a:ea typeface="Times New Roman"/>
                      </a:endParaRPr>
                    </a:p>
                  </a:txBody>
                  <a:tcPr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0F0D8"/>
                    </a:solidFill>
                  </a:tcPr>
                </a:tc>
                <a:extLst>
                  <a:ext uri="{0D108BD9-81ED-4DB2-BD59-A6C34878D82A}">
                    <a16:rowId xmlns:a16="http://schemas.microsoft.com/office/drawing/2014/main" val="10002"/>
                  </a:ext>
                </a:extLst>
              </a:tr>
              <a:tr h="215693">
                <a:tc>
                  <a:txBody>
                    <a:bodyPr/>
                    <a:lstStyle/>
                    <a:p>
                      <a:pPr marL="0" marR="0" lvl="0" indent="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None/>
                        <a:tabLst/>
                        <a:defRPr/>
                      </a:pPr>
                      <a:r>
                        <a:rPr lang="en-GB" sz="2000" b="0" dirty="0">
                          <a:solidFill>
                            <a:srgbClr val="00B050"/>
                          </a:solidFill>
                          <a:latin typeface="+mn-lt"/>
                          <a:ea typeface="Times New Roman"/>
                          <a:sym typeface="Wingdings 3"/>
                        </a:rPr>
                        <a:t></a:t>
                      </a:r>
                      <a:r>
                        <a:rPr lang="en-GB" sz="1600" b="0" kern="1200" dirty="0">
                          <a:solidFill>
                            <a:schemeClr val="tx1"/>
                          </a:solidFill>
                          <a:latin typeface="+mn-lt"/>
                          <a:ea typeface="Times New Roman"/>
                          <a:cs typeface="+mn-cs"/>
                        </a:rPr>
                        <a:t> </a:t>
                      </a:r>
                      <a:r>
                        <a:rPr lang="en-GB" sz="1600" b="0" kern="1200" dirty="0" err="1">
                          <a:solidFill>
                            <a:schemeClr val="tx1"/>
                          </a:solidFill>
                          <a:latin typeface="+mn-lt"/>
                          <a:ea typeface="Times New Roman"/>
                          <a:cs typeface="+mn-cs"/>
                        </a:rPr>
                        <a:t>P</a:t>
                      </a:r>
                      <a:r>
                        <a:rPr lang="en-GB" sz="1600" b="0" dirty="0" err="1">
                          <a:solidFill>
                            <a:schemeClr val="tx1"/>
                          </a:solidFill>
                          <a:latin typeface="+mn-lt"/>
                          <a:ea typeface="Times New Roman"/>
                        </a:rPr>
                        <a:t>rolifera</a:t>
                      </a:r>
                      <a:r>
                        <a:rPr lang="cs-CZ" sz="1600" b="0" dirty="0" err="1">
                          <a:solidFill>
                            <a:schemeClr val="tx1"/>
                          </a:solidFill>
                          <a:latin typeface="+mn-lt"/>
                          <a:ea typeface="Times New Roman"/>
                        </a:rPr>
                        <a:t>ce</a:t>
                      </a:r>
                      <a:endParaRPr lang="en-GB" sz="1600" b="0" dirty="0">
                        <a:solidFill>
                          <a:schemeClr val="tx1"/>
                        </a:solidFill>
                        <a:latin typeface="+mn-lt"/>
                        <a:ea typeface="Times New Roman"/>
                      </a:endParaRPr>
                    </a:p>
                  </a:txBody>
                  <a:tcPr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0F0D8"/>
                    </a:solidFill>
                  </a:tcPr>
                </a:tc>
                <a:extLst>
                  <a:ext uri="{0D108BD9-81ED-4DB2-BD59-A6C34878D82A}">
                    <a16:rowId xmlns:a16="http://schemas.microsoft.com/office/drawing/2014/main" val="10003"/>
                  </a:ext>
                </a:extLst>
              </a:tr>
              <a:tr h="215693">
                <a:tc>
                  <a:txBody>
                    <a:bodyPr/>
                    <a:lstStyle/>
                    <a:p>
                      <a:pPr marL="0" marR="0" lvl="0" indent="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None/>
                        <a:tabLst/>
                        <a:defRPr/>
                      </a:pPr>
                      <a:r>
                        <a:rPr lang="en-GB" sz="2000" b="0" dirty="0">
                          <a:solidFill>
                            <a:srgbClr val="00B050"/>
                          </a:solidFill>
                          <a:latin typeface="+mn-lt"/>
                          <a:ea typeface="Times New Roman"/>
                          <a:sym typeface="Wingdings 3"/>
                        </a:rPr>
                        <a:t></a:t>
                      </a:r>
                      <a:r>
                        <a:rPr lang="en-GB" sz="1600" b="0" kern="1200" baseline="0" dirty="0">
                          <a:solidFill>
                            <a:schemeClr val="tx1"/>
                          </a:solidFill>
                          <a:latin typeface="+mn-lt"/>
                          <a:ea typeface="Times New Roman"/>
                          <a:cs typeface="+mn-cs"/>
                          <a:sym typeface="Wingdings 3"/>
                        </a:rPr>
                        <a:t> </a:t>
                      </a:r>
                      <a:r>
                        <a:rPr lang="en-GB" sz="1600" b="0" kern="1200" dirty="0" err="1">
                          <a:solidFill>
                            <a:schemeClr val="tx1"/>
                          </a:solidFill>
                          <a:latin typeface="+mn-lt"/>
                          <a:ea typeface="Times New Roman"/>
                          <a:cs typeface="+mn-cs"/>
                        </a:rPr>
                        <a:t>Hypertro</a:t>
                      </a:r>
                      <a:r>
                        <a:rPr lang="cs-CZ" sz="1600" b="0" kern="1200" dirty="0" err="1">
                          <a:solidFill>
                            <a:schemeClr val="tx1"/>
                          </a:solidFill>
                          <a:latin typeface="+mn-lt"/>
                          <a:ea typeface="Times New Roman"/>
                          <a:cs typeface="+mn-cs"/>
                        </a:rPr>
                        <a:t>fie</a:t>
                      </a:r>
                      <a:endParaRPr lang="en-GB" sz="1600" b="0" kern="1200" dirty="0">
                        <a:solidFill>
                          <a:schemeClr val="tx1"/>
                        </a:solidFill>
                        <a:latin typeface="+mn-lt"/>
                        <a:ea typeface="Times New Roman"/>
                        <a:cs typeface="+mn-cs"/>
                      </a:endParaRPr>
                    </a:p>
                  </a:txBody>
                  <a:tcPr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0F0D8"/>
                    </a:solidFill>
                  </a:tcPr>
                </a:tc>
                <a:extLst>
                  <a:ext uri="{0D108BD9-81ED-4DB2-BD59-A6C34878D82A}">
                    <a16:rowId xmlns:a16="http://schemas.microsoft.com/office/drawing/2014/main" val="10004"/>
                  </a:ext>
                </a:extLst>
              </a:tr>
              <a:tr h="124875">
                <a:tc>
                  <a:txBody>
                    <a:bodyPr/>
                    <a:lstStyle/>
                    <a:p>
                      <a:pPr marL="0" marR="0" lvl="0" indent="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None/>
                        <a:tabLst/>
                        <a:defRPr/>
                      </a:pPr>
                      <a:r>
                        <a:rPr lang="en-GB" sz="2000" b="0" dirty="0">
                          <a:solidFill>
                            <a:srgbClr val="00B050"/>
                          </a:solidFill>
                          <a:latin typeface="+mn-lt"/>
                          <a:ea typeface="Times New Roman"/>
                          <a:sym typeface="Wingdings 3"/>
                        </a:rPr>
                        <a:t></a:t>
                      </a:r>
                      <a:r>
                        <a:rPr lang="en-GB" sz="1600" b="0" dirty="0">
                          <a:solidFill>
                            <a:schemeClr val="tx1"/>
                          </a:solidFill>
                          <a:latin typeface="+mn-lt"/>
                          <a:ea typeface="Times New Roman"/>
                        </a:rPr>
                        <a:t> </a:t>
                      </a:r>
                      <a:r>
                        <a:rPr lang="cs-CZ" sz="1600" b="0" dirty="0">
                          <a:solidFill>
                            <a:schemeClr val="tx1"/>
                          </a:solidFill>
                          <a:latin typeface="+mn-lt"/>
                          <a:ea typeface="Times New Roman"/>
                        </a:rPr>
                        <a:t>Tonus sympatiku</a:t>
                      </a:r>
                      <a:endParaRPr lang="en-GB" sz="1600" b="0" dirty="0">
                        <a:solidFill>
                          <a:schemeClr val="tx1"/>
                        </a:solidFill>
                        <a:latin typeface="+mn-lt"/>
                        <a:ea typeface="Times New Roman"/>
                      </a:endParaRPr>
                    </a:p>
                  </a:txBody>
                  <a:tcPr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0F0D8"/>
                    </a:solidFill>
                  </a:tcPr>
                </a:tc>
                <a:extLst>
                  <a:ext uri="{0D108BD9-81ED-4DB2-BD59-A6C34878D82A}">
                    <a16:rowId xmlns:a16="http://schemas.microsoft.com/office/drawing/2014/main" val="10005"/>
                  </a:ext>
                </a:extLst>
              </a:tr>
              <a:tr h="124875">
                <a:tc>
                  <a:txBody>
                    <a:bodyPr/>
                    <a:lstStyle/>
                    <a:p>
                      <a:pPr marL="0" marR="0" lvl="0" indent="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None/>
                        <a:tabLst/>
                        <a:defRPr/>
                      </a:pPr>
                      <a:r>
                        <a:rPr lang="en-GB" sz="2000" b="0" dirty="0">
                          <a:solidFill>
                            <a:srgbClr val="00B050"/>
                          </a:solidFill>
                          <a:latin typeface="+mn-lt"/>
                          <a:ea typeface="Times New Roman"/>
                          <a:sym typeface="Wingdings 3"/>
                        </a:rPr>
                        <a:t></a:t>
                      </a:r>
                      <a:r>
                        <a:rPr lang="en-GB" sz="1600" b="0" dirty="0">
                          <a:solidFill>
                            <a:schemeClr val="tx1"/>
                          </a:solidFill>
                          <a:latin typeface="+mn-lt"/>
                          <a:ea typeface="Times New Roman"/>
                        </a:rPr>
                        <a:t> </a:t>
                      </a:r>
                      <a:r>
                        <a:rPr lang="cs-CZ" sz="1600" b="0" dirty="0">
                          <a:solidFill>
                            <a:schemeClr val="tx1"/>
                          </a:solidFill>
                          <a:latin typeface="+mn-lt"/>
                          <a:ea typeface="Times New Roman"/>
                        </a:rPr>
                        <a:t>Sekrece aldosteronu</a:t>
                      </a:r>
                      <a:endParaRPr lang="en-GB" sz="1600" b="0" dirty="0">
                        <a:solidFill>
                          <a:schemeClr val="tx1"/>
                        </a:solidFill>
                        <a:latin typeface="+mn-lt"/>
                        <a:ea typeface="Times New Roman"/>
                      </a:endParaRPr>
                    </a:p>
                  </a:txBody>
                  <a:tcPr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0F0D8"/>
                    </a:solidFill>
                  </a:tcPr>
                </a:tc>
                <a:extLst>
                  <a:ext uri="{0D108BD9-81ED-4DB2-BD59-A6C34878D82A}">
                    <a16:rowId xmlns:a16="http://schemas.microsoft.com/office/drawing/2014/main" val="10006"/>
                  </a:ext>
                </a:extLst>
              </a:tr>
              <a:tr h="215693">
                <a:tc>
                  <a:txBody>
                    <a:bodyPr/>
                    <a:lstStyle/>
                    <a:p>
                      <a:pPr marL="177800" marR="0" lvl="0" indent="-17780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None/>
                        <a:tabLst/>
                        <a:defRPr/>
                      </a:pPr>
                      <a:r>
                        <a:rPr lang="en-GB" sz="2000" b="0" dirty="0">
                          <a:solidFill>
                            <a:srgbClr val="00B050"/>
                          </a:solidFill>
                          <a:latin typeface="+mn-lt"/>
                          <a:ea typeface="Times New Roman"/>
                          <a:sym typeface="Wingdings 3"/>
                        </a:rPr>
                        <a:t></a:t>
                      </a:r>
                      <a:r>
                        <a:rPr lang="en-GB" sz="1600" b="0" dirty="0">
                          <a:solidFill>
                            <a:srgbClr val="00B050"/>
                          </a:solidFill>
                          <a:latin typeface="+mn-lt"/>
                          <a:ea typeface="Times New Roman"/>
                          <a:sym typeface="Wingdings 3"/>
                        </a:rPr>
                        <a:t> </a:t>
                      </a:r>
                      <a:r>
                        <a:rPr lang="cs-CZ" sz="1600" b="0" dirty="0">
                          <a:solidFill>
                            <a:schemeClr val="tx1"/>
                          </a:solidFill>
                          <a:latin typeface="+mn-lt"/>
                          <a:ea typeface="Times New Roman"/>
                          <a:sym typeface="Wingdings 3"/>
                        </a:rPr>
                        <a:t>Škodlivé následky </a:t>
                      </a:r>
                      <a:r>
                        <a:rPr lang="cs-CZ" sz="1600" b="0" dirty="0" err="1">
                          <a:solidFill>
                            <a:schemeClr val="tx1"/>
                          </a:solidFill>
                          <a:latin typeface="+mn-lt"/>
                          <a:ea typeface="Times New Roman"/>
                          <a:sym typeface="Wingdings 3"/>
                        </a:rPr>
                        <a:t>remodelace</a:t>
                      </a:r>
                      <a:r>
                        <a:rPr lang="cs-CZ" sz="1600" b="0" dirty="0">
                          <a:solidFill>
                            <a:schemeClr val="tx1"/>
                          </a:solidFill>
                          <a:latin typeface="+mn-lt"/>
                          <a:ea typeface="Times New Roman"/>
                          <a:sym typeface="Wingdings 3"/>
                        </a:rPr>
                        <a:t> cév</a:t>
                      </a:r>
                      <a:endParaRPr lang="en-GB" sz="1600" b="0" dirty="0">
                        <a:solidFill>
                          <a:schemeClr val="tx1"/>
                        </a:solidFill>
                        <a:latin typeface="+mn-lt"/>
                        <a:ea typeface="Times New Roman"/>
                      </a:endParaRPr>
                    </a:p>
                  </a:txBody>
                  <a:tcPr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rgbClr val="E0F0D8"/>
                    </a:solidFill>
                  </a:tcPr>
                </a:tc>
                <a:extLst>
                  <a:ext uri="{0D108BD9-81ED-4DB2-BD59-A6C34878D82A}">
                    <a16:rowId xmlns:a16="http://schemas.microsoft.com/office/drawing/2014/main" val="10007"/>
                  </a:ext>
                </a:extLst>
              </a:tr>
            </a:tbl>
          </a:graphicData>
        </a:graphic>
      </p:graphicFrame>
      <p:graphicFrame>
        <p:nvGraphicFramePr>
          <p:cNvPr id="12" name="Content Placeholder 6"/>
          <p:cNvGraphicFramePr>
            <a:graphicFrameLocks noGrp="1"/>
          </p:cNvGraphicFramePr>
          <p:nvPr>
            <p:ph idx="4294967295"/>
            <p:extLst>
              <p:ext uri="{D42A27DB-BD31-4B8C-83A1-F6EECF244321}">
                <p14:modId xmlns:p14="http://schemas.microsoft.com/office/powerpoint/2010/main" val="2904058174"/>
              </p:ext>
            </p:extLst>
          </p:nvPr>
        </p:nvGraphicFramePr>
        <p:xfrm>
          <a:off x="5545138" y="2395538"/>
          <a:ext cx="3598076" cy="3600898"/>
        </p:xfrm>
        <a:graphic>
          <a:graphicData uri="http://schemas.openxmlformats.org/drawingml/2006/table">
            <a:tbl>
              <a:tblPr firstRow="1" bandRow="1">
                <a:tableStyleId>{5C22544A-7EE6-4342-B048-85BDC9FD1C3A}</a:tableStyleId>
              </a:tblPr>
              <a:tblGrid>
                <a:gridCol w="3598076">
                  <a:extLst>
                    <a:ext uri="{9D8B030D-6E8A-4147-A177-3AD203B41FA5}">
                      <a16:colId xmlns:a16="http://schemas.microsoft.com/office/drawing/2014/main" val="20000"/>
                    </a:ext>
                  </a:extLst>
                </a:gridCol>
              </a:tblGrid>
              <a:tr h="589428">
                <a:tc>
                  <a:txBody>
                    <a:bodyPr/>
                    <a:lstStyle/>
                    <a:p>
                      <a:pPr algn="ctr"/>
                      <a:r>
                        <a:rPr lang="cs-CZ" sz="1600" b="1" dirty="0">
                          <a:solidFill>
                            <a:srgbClr val="C00000"/>
                          </a:solidFill>
                        </a:rPr>
                        <a:t>Potlačení</a:t>
                      </a:r>
                      <a:r>
                        <a:rPr lang="cs-CZ" sz="1600" b="1" baseline="0" dirty="0">
                          <a:solidFill>
                            <a:srgbClr val="C00000"/>
                          </a:solidFill>
                        </a:rPr>
                        <a:t> účinků zprostředkovaných RAAS</a:t>
                      </a:r>
                      <a:endParaRPr lang="en-US" sz="1600" i="0" dirty="0">
                        <a:solidFill>
                          <a:srgbClr val="C00000"/>
                        </a:solidFill>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0210">
                <a:tc>
                  <a:txBody>
                    <a:bodyPr/>
                    <a:lstStyle/>
                    <a:p>
                      <a:pPr marL="0" marR="0" lvl="0" indent="0" algn="l" defTabSz="914400" rtl="0" eaLnBrk="1" fontAlgn="auto" latinLnBrk="0" hangingPunct="1">
                        <a:lnSpc>
                          <a:spcPct val="100000"/>
                        </a:lnSpc>
                        <a:spcBef>
                          <a:spcPts val="0"/>
                        </a:spcBef>
                        <a:spcAft>
                          <a:spcPts val="0"/>
                        </a:spcAft>
                        <a:buClr>
                          <a:srgbClr val="EC1C3C"/>
                        </a:buClr>
                        <a:buSzTx/>
                        <a:buFont typeface="Arial" panose="020B0604020202020204" pitchFamily="34" charset="0"/>
                        <a:buNone/>
                        <a:tabLst/>
                        <a:defRPr/>
                      </a:pPr>
                      <a:r>
                        <a:rPr lang="en-GB" sz="2000" b="0" dirty="0">
                          <a:solidFill>
                            <a:srgbClr val="C00000"/>
                          </a:solidFill>
                          <a:latin typeface="+mn-lt"/>
                          <a:ea typeface="Times New Roman"/>
                          <a:sym typeface="Wingdings 3"/>
                        </a:rPr>
                        <a:t></a:t>
                      </a:r>
                      <a:r>
                        <a:rPr lang="en-GB" sz="1600" b="0" dirty="0">
                          <a:solidFill>
                            <a:schemeClr val="tx1"/>
                          </a:solidFill>
                          <a:latin typeface="+mn-lt"/>
                          <a:ea typeface="Times New Roman"/>
                        </a:rPr>
                        <a:t> </a:t>
                      </a:r>
                      <a:r>
                        <a:rPr lang="cs-CZ" sz="1600" b="0" dirty="0">
                          <a:solidFill>
                            <a:schemeClr val="tx1"/>
                          </a:solidFill>
                          <a:latin typeface="+mn-lt"/>
                          <a:ea typeface="Times New Roman"/>
                        </a:rPr>
                        <a:t>Vazokonstrikce</a:t>
                      </a:r>
                      <a:r>
                        <a:rPr lang="en-GB" sz="1600" b="0" dirty="0">
                          <a:solidFill>
                            <a:schemeClr val="tx1"/>
                          </a:solidFill>
                          <a:latin typeface="+mn-lt"/>
                          <a:ea typeface="Times New Roman"/>
                        </a:rPr>
                        <a:t> </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D5DA"/>
                    </a:solidFill>
                  </a:tcPr>
                </a:tc>
                <a:extLst>
                  <a:ext uri="{0D108BD9-81ED-4DB2-BD59-A6C34878D82A}">
                    <a16:rowId xmlns:a16="http://schemas.microsoft.com/office/drawing/2014/main" val="10001"/>
                  </a:ext>
                </a:extLst>
              </a:tr>
              <a:tr h="430210">
                <a:tc>
                  <a:txBody>
                    <a:bodyPr/>
                    <a:lstStyle/>
                    <a:p>
                      <a:pPr marL="0" marR="0" lvl="0" indent="0" algn="l" defTabSz="914400" rtl="0" eaLnBrk="1" fontAlgn="auto" latinLnBrk="0" hangingPunct="1">
                        <a:lnSpc>
                          <a:spcPct val="100000"/>
                        </a:lnSpc>
                        <a:spcBef>
                          <a:spcPts val="0"/>
                        </a:spcBef>
                        <a:spcAft>
                          <a:spcPts val="0"/>
                        </a:spcAft>
                        <a:buClr>
                          <a:srgbClr val="EC1C3C"/>
                        </a:buClr>
                        <a:buSzTx/>
                        <a:buFont typeface="Arial" panose="020B0604020202020204" pitchFamily="34" charset="0"/>
                        <a:buNone/>
                        <a:tabLst/>
                        <a:defRPr/>
                      </a:pPr>
                      <a:r>
                        <a:rPr lang="en-GB" sz="2000" b="0" dirty="0">
                          <a:solidFill>
                            <a:srgbClr val="C00000"/>
                          </a:solidFill>
                          <a:latin typeface="+mn-lt"/>
                          <a:ea typeface="Times New Roman"/>
                          <a:sym typeface="Wingdings 3"/>
                        </a:rPr>
                        <a:t></a:t>
                      </a:r>
                      <a:r>
                        <a:rPr lang="en-GB" sz="1600" b="0" dirty="0">
                          <a:solidFill>
                            <a:schemeClr val="tx1"/>
                          </a:solidFill>
                          <a:latin typeface="+mn-lt"/>
                          <a:ea typeface="Times New Roman"/>
                        </a:rPr>
                        <a:t> </a:t>
                      </a:r>
                      <a:r>
                        <a:rPr lang="cs-CZ" sz="1600" b="0" dirty="0">
                          <a:solidFill>
                            <a:schemeClr val="tx1"/>
                          </a:solidFill>
                          <a:latin typeface="+mn-lt"/>
                          <a:ea typeface="Times New Roman"/>
                        </a:rPr>
                        <a:t>Retence sodíku a vody</a:t>
                      </a:r>
                      <a:endParaRPr lang="en-GB" sz="1600" b="0" dirty="0">
                        <a:solidFill>
                          <a:schemeClr val="tx1"/>
                        </a:solidFill>
                        <a:latin typeface="+mn-lt"/>
                        <a:ea typeface="Times New Roman"/>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D5DA"/>
                    </a:solidFill>
                  </a:tcPr>
                </a:tc>
                <a:extLst>
                  <a:ext uri="{0D108BD9-81ED-4DB2-BD59-A6C34878D82A}">
                    <a16:rowId xmlns:a16="http://schemas.microsoft.com/office/drawing/2014/main" val="10002"/>
                  </a:ext>
                </a:extLst>
              </a:tr>
              <a:tr h="430210">
                <a:tc>
                  <a:txBody>
                    <a:bodyPr/>
                    <a:lstStyle/>
                    <a:p>
                      <a:pPr marL="0" marR="0" lvl="0" indent="0" algn="l" defTabSz="914400" rtl="0" eaLnBrk="1" fontAlgn="auto" latinLnBrk="0" hangingPunct="1">
                        <a:lnSpc>
                          <a:spcPct val="100000"/>
                        </a:lnSpc>
                        <a:spcBef>
                          <a:spcPts val="0"/>
                        </a:spcBef>
                        <a:spcAft>
                          <a:spcPts val="0"/>
                        </a:spcAft>
                        <a:buClr>
                          <a:srgbClr val="EC1C3C"/>
                        </a:buClr>
                        <a:buSzTx/>
                        <a:buFont typeface="Arial" panose="020B0604020202020204" pitchFamily="34" charset="0"/>
                        <a:buNone/>
                        <a:tabLst/>
                        <a:defRPr/>
                      </a:pPr>
                      <a:r>
                        <a:rPr lang="en-GB" sz="2000" b="0" dirty="0">
                          <a:solidFill>
                            <a:srgbClr val="C00000"/>
                          </a:solidFill>
                          <a:latin typeface="+mn-lt"/>
                          <a:ea typeface="Times New Roman"/>
                          <a:sym typeface="Wingdings 3"/>
                        </a:rPr>
                        <a:t></a:t>
                      </a:r>
                      <a:r>
                        <a:rPr lang="en-GB" sz="1600" b="0" dirty="0">
                          <a:solidFill>
                            <a:schemeClr val="tx1"/>
                          </a:solidFill>
                          <a:latin typeface="+mn-lt"/>
                          <a:ea typeface="Times New Roman"/>
                        </a:rPr>
                        <a:t> </a:t>
                      </a:r>
                      <a:r>
                        <a:rPr lang="cs-CZ" sz="1600" b="0" dirty="0">
                          <a:solidFill>
                            <a:schemeClr val="tx1"/>
                          </a:solidFill>
                          <a:latin typeface="+mn-lt"/>
                          <a:ea typeface="Times New Roman"/>
                        </a:rPr>
                        <a:t>Hypertrofie/</a:t>
                      </a:r>
                      <a:r>
                        <a:rPr lang="cs-CZ" sz="1600" b="0" dirty="0" err="1">
                          <a:solidFill>
                            <a:schemeClr val="tx1"/>
                          </a:solidFill>
                          <a:latin typeface="+mn-lt"/>
                          <a:ea typeface="Times New Roman"/>
                        </a:rPr>
                        <a:t>remodelace</a:t>
                      </a:r>
                      <a:r>
                        <a:rPr lang="cs-CZ" sz="1600" b="0" dirty="0">
                          <a:solidFill>
                            <a:schemeClr val="tx1"/>
                          </a:solidFill>
                          <a:latin typeface="+mn-lt"/>
                          <a:ea typeface="Times New Roman"/>
                        </a:rPr>
                        <a:t> srdce</a:t>
                      </a:r>
                      <a:endParaRPr lang="en-GB" sz="1600" b="0" dirty="0">
                        <a:solidFill>
                          <a:schemeClr val="tx1"/>
                        </a:solidFill>
                        <a:latin typeface="+mn-lt"/>
                        <a:ea typeface="Times New Roman"/>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D5DA"/>
                    </a:solidFill>
                  </a:tcPr>
                </a:tc>
                <a:extLst>
                  <a:ext uri="{0D108BD9-81ED-4DB2-BD59-A6C34878D82A}">
                    <a16:rowId xmlns:a16="http://schemas.microsoft.com/office/drawing/2014/main" val="10003"/>
                  </a:ext>
                </a:extLst>
              </a:tr>
              <a:tr h="430210">
                <a:tc>
                  <a:txBody>
                    <a:bodyPr/>
                    <a:lstStyle/>
                    <a:p>
                      <a:pPr marL="0" marR="0" lvl="0" indent="0" algn="l" defTabSz="914400" rtl="0" eaLnBrk="1" fontAlgn="auto" latinLnBrk="0" hangingPunct="1">
                        <a:lnSpc>
                          <a:spcPct val="100000"/>
                        </a:lnSpc>
                        <a:spcBef>
                          <a:spcPts val="0"/>
                        </a:spcBef>
                        <a:spcAft>
                          <a:spcPts val="0"/>
                        </a:spcAft>
                        <a:buClr>
                          <a:srgbClr val="EC1C3C"/>
                        </a:buClr>
                        <a:buSzTx/>
                        <a:buFont typeface="Arial" panose="020B0604020202020204" pitchFamily="34" charset="0"/>
                        <a:buNone/>
                        <a:tabLst/>
                        <a:defRPr/>
                      </a:pPr>
                      <a:r>
                        <a:rPr lang="en-GB" sz="2000" b="0" dirty="0">
                          <a:solidFill>
                            <a:srgbClr val="C00000"/>
                          </a:solidFill>
                          <a:latin typeface="+mn-lt"/>
                          <a:ea typeface="Times New Roman"/>
                          <a:sym typeface="Wingdings 3"/>
                        </a:rPr>
                        <a:t></a:t>
                      </a:r>
                      <a:r>
                        <a:rPr lang="en-GB" sz="1600" b="0" kern="1200" dirty="0">
                          <a:solidFill>
                            <a:schemeClr val="tx1"/>
                          </a:solidFill>
                          <a:latin typeface="+mn-lt"/>
                          <a:ea typeface="Times New Roman"/>
                          <a:cs typeface="+mn-cs"/>
                        </a:rPr>
                        <a:t> </a:t>
                      </a:r>
                      <a:r>
                        <a:rPr lang="cs-CZ" sz="1600" b="0" kern="1200" dirty="0">
                          <a:solidFill>
                            <a:schemeClr val="tx1"/>
                          </a:solidFill>
                          <a:latin typeface="+mn-lt"/>
                          <a:ea typeface="Times New Roman"/>
                          <a:cs typeface="+mn-cs"/>
                        </a:rPr>
                        <a:t>Sekrece</a:t>
                      </a:r>
                      <a:r>
                        <a:rPr lang="cs-CZ" sz="1600" b="0" kern="1200" baseline="0" dirty="0">
                          <a:solidFill>
                            <a:schemeClr val="tx1"/>
                          </a:solidFill>
                          <a:latin typeface="+mn-lt"/>
                          <a:ea typeface="Times New Roman"/>
                          <a:cs typeface="+mn-cs"/>
                        </a:rPr>
                        <a:t> aldosteronu</a:t>
                      </a:r>
                      <a:endParaRPr lang="en-GB" sz="1600" b="0" kern="1200" dirty="0">
                        <a:solidFill>
                          <a:schemeClr val="tx1"/>
                        </a:solidFill>
                        <a:latin typeface="+mn-lt"/>
                        <a:ea typeface="Times New Roman"/>
                        <a:cs typeface="+mn-cs"/>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D5DA"/>
                    </a:solidFill>
                  </a:tcPr>
                </a:tc>
                <a:extLst>
                  <a:ext uri="{0D108BD9-81ED-4DB2-BD59-A6C34878D82A}">
                    <a16:rowId xmlns:a16="http://schemas.microsoft.com/office/drawing/2014/main" val="10004"/>
                  </a:ext>
                </a:extLst>
              </a:tr>
              <a:tr h="430210">
                <a:tc>
                  <a:txBody>
                    <a:bodyPr/>
                    <a:lstStyle/>
                    <a:p>
                      <a:pPr marL="0" marR="0" lvl="0" indent="0" algn="l" defTabSz="914400" rtl="0" eaLnBrk="1" fontAlgn="auto" latinLnBrk="0" hangingPunct="1">
                        <a:lnSpc>
                          <a:spcPct val="100000"/>
                        </a:lnSpc>
                        <a:spcBef>
                          <a:spcPts val="0"/>
                        </a:spcBef>
                        <a:spcAft>
                          <a:spcPts val="0"/>
                        </a:spcAft>
                        <a:buClr>
                          <a:srgbClr val="EC1C3C"/>
                        </a:buClr>
                        <a:buSzTx/>
                        <a:buFont typeface="Arial" panose="020B0604020202020204" pitchFamily="34" charset="0"/>
                        <a:buNone/>
                        <a:tabLst/>
                        <a:defRPr/>
                      </a:pPr>
                      <a:r>
                        <a:rPr lang="en-GB" sz="2000" b="0" dirty="0">
                          <a:solidFill>
                            <a:srgbClr val="C00000"/>
                          </a:solidFill>
                          <a:latin typeface="+mn-lt"/>
                          <a:ea typeface="Times New Roman"/>
                          <a:sym typeface="Wingdings 3"/>
                        </a:rPr>
                        <a:t></a:t>
                      </a:r>
                      <a:r>
                        <a:rPr lang="en-US" sz="1600" b="0" dirty="0"/>
                        <a:t> </a:t>
                      </a:r>
                      <a:r>
                        <a:rPr lang="cs-CZ" sz="1600" b="0" dirty="0"/>
                        <a:t>Srdeční fibróza</a:t>
                      </a:r>
                      <a:endParaRPr lang="en-US" sz="1600" b="0" kern="1200" dirty="0">
                        <a:solidFill>
                          <a:schemeClr val="tx1"/>
                        </a:solidFill>
                        <a:latin typeface="+mn-lt"/>
                        <a:ea typeface="Times New Roman"/>
                        <a:cs typeface="+mn-cs"/>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D5DA"/>
                    </a:solidFill>
                  </a:tcPr>
                </a:tc>
                <a:extLst>
                  <a:ext uri="{0D108BD9-81ED-4DB2-BD59-A6C34878D82A}">
                    <a16:rowId xmlns:a16="http://schemas.microsoft.com/office/drawing/2014/main" val="10005"/>
                  </a:ext>
                </a:extLst>
              </a:tr>
              <a:tr h="430210">
                <a:tc>
                  <a:txBody>
                    <a:bodyPr/>
                    <a:lstStyle/>
                    <a:p>
                      <a:pPr marL="0" marR="0" lvl="0" indent="0" algn="l" defTabSz="914400" rtl="0" eaLnBrk="1" fontAlgn="auto" latinLnBrk="0" hangingPunct="1">
                        <a:lnSpc>
                          <a:spcPct val="100000"/>
                        </a:lnSpc>
                        <a:spcBef>
                          <a:spcPts val="0"/>
                        </a:spcBef>
                        <a:spcAft>
                          <a:spcPts val="0"/>
                        </a:spcAft>
                        <a:buClr>
                          <a:srgbClr val="EC1C3C"/>
                        </a:buClr>
                        <a:buSzTx/>
                        <a:buFont typeface="Arial" panose="020B0604020202020204" pitchFamily="34" charset="0"/>
                        <a:buNone/>
                        <a:tabLst/>
                        <a:defRPr/>
                      </a:pPr>
                      <a:r>
                        <a:rPr lang="en-GB" sz="2000" b="0" dirty="0">
                          <a:solidFill>
                            <a:srgbClr val="C00000"/>
                          </a:solidFill>
                          <a:latin typeface="+mn-lt"/>
                          <a:ea typeface="Times New Roman"/>
                          <a:sym typeface="Wingdings 3"/>
                        </a:rPr>
                        <a:t></a:t>
                      </a:r>
                      <a:r>
                        <a:rPr lang="en-GB" sz="1600" b="0" dirty="0">
                          <a:ea typeface="Times New Roman"/>
                        </a:rPr>
                        <a:t> </a:t>
                      </a:r>
                      <a:r>
                        <a:rPr lang="cs-CZ" sz="1600" b="0" dirty="0">
                          <a:ea typeface="Times New Roman"/>
                        </a:rPr>
                        <a:t>Tonus sympatiku</a:t>
                      </a:r>
                      <a:endParaRPr lang="en-GB" sz="1600" b="0" kern="1200" dirty="0">
                        <a:solidFill>
                          <a:schemeClr val="tx1"/>
                        </a:solidFill>
                        <a:latin typeface="+mn-lt"/>
                        <a:ea typeface="Times New Roman"/>
                        <a:cs typeface="+mn-cs"/>
                      </a:endParaRP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D5DA"/>
                    </a:solidFill>
                  </a:tcPr>
                </a:tc>
                <a:extLst>
                  <a:ext uri="{0D108BD9-81ED-4DB2-BD59-A6C34878D82A}">
                    <a16:rowId xmlns:a16="http://schemas.microsoft.com/office/drawing/2014/main" val="10006"/>
                  </a:ext>
                </a:extLst>
              </a:tr>
              <a:tr h="430210">
                <a:tc>
                  <a:txBody>
                    <a:bodyPr/>
                    <a:lstStyle/>
                    <a:p>
                      <a:pPr marL="0" marR="0" lvl="0" indent="0" algn="l" defTabSz="914400" rtl="0" eaLnBrk="1" fontAlgn="auto" latinLnBrk="0" hangingPunct="1">
                        <a:lnSpc>
                          <a:spcPct val="100000"/>
                        </a:lnSpc>
                        <a:spcBef>
                          <a:spcPts val="0"/>
                        </a:spcBef>
                        <a:spcAft>
                          <a:spcPts val="0"/>
                        </a:spcAft>
                        <a:buClr>
                          <a:srgbClr val="EC1C3C"/>
                        </a:buClr>
                        <a:buSzTx/>
                        <a:buFont typeface="Arial" panose="020B0604020202020204" pitchFamily="34" charset="0"/>
                        <a:buNone/>
                        <a:tabLst/>
                        <a:defRPr/>
                      </a:pPr>
                      <a:r>
                        <a:rPr lang="en-GB" sz="2000" b="0" dirty="0">
                          <a:solidFill>
                            <a:srgbClr val="C00000"/>
                          </a:solidFill>
                          <a:latin typeface="+mn-lt"/>
                          <a:ea typeface="Times New Roman"/>
                          <a:sym typeface="Wingdings 3"/>
                        </a:rPr>
                        <a:t></a:t>
                      </a:r>
                      <a:r>
                        <a:rPr lang="en-GB" sz="1600" b="0" kern="1200" dirty="0">
                          <a:solidFill>
                            <a:schemeClr val="tx1"/>
                          </a:solidFill>
                          <a:latin typeface="+mn-lt"/>
                          <a:ea typeface="Times New Roman"/>
                          <a:cs typeface="+mn-cs"/>
                        </a:rPr>
                        <a:t> </a:t>
                      </a:r>
                      <a:r>
                        <a:rPr lang="cs-CZ" sz="1600" b="0" kern="1200" dirty="0">
                          <a:solidFill>
                            <a:schemeClr val="tx1"/>
                          </a:solidFill>
                          <a:latin typeface="+mn-lt"/>
                          <a:ea typeface="Times New Roman"/>
                          <a:cs typeface="+mn-cs"/>
                        </a:rPr>
                        <a:t>Systémová cévní rezistence</a:t>
                      </a:r>
                      <a:endParaRPr lang="en-US" sz="1600" b="0" kern="1200" dirty="0">
                        <a:solidFill>
                          <a:schemeClr val="tx1"/>
                        </a:solidFill>
                        <a:latin typeface="+mn-lt"/>
                        <a:ea typeface="Times New Roman"/>
                        <a:cs typeface="+mn-cs"/>
                      </a:endParaRPr>
                    </a:p>
                  </a:txBody>
                  <a:tcP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BD5DA"/>
                    </a:solidFill>
                  </a:tcPr>
                </a:tc>
                <a:extLst>
                  <a:ext uri="{0D108BD9-81ED-4DB2-BD59-A6C34878D82A}">
                    <a16:rowId xmlns:a16="http://schemas.microsoft.com/office/drawing/2014/main" val="10007"/>
                  </a:ext>
                </a:extLst>
              </a:tr>
            </a:tbl>
          </a:graphicData>
        </a:graphic>
      </p:graphicFrame>
      <p:sp>
        <p:nvSpPr>
          <p:cNvPr id="6" name="Rectangle 5">
            <a:hlinkClick r:id="" action="ppaction://noaction"/>
          </p:cNvPr>
          <p:cNvSpPr/>
          <p:nvPr/>
        </p:nvSpPr>
        <p:spPr>
          <a:xfrm>
            <a:off x="559658" y="6368649"/>
            <a:ext cx="461282" cy="384245"/>
          </a:xfrm>
          <a:prstGeom prst="rect">
            <a:avLst/>
          </a:prstGeom>
          <a:solidFill>
            <a:srgbClr val="FFFFF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nvGrpSpPr>
          <p:cNvPr id="20" name="Group 19"/>
          <p:cNvGrpSpPr/>
          <p:nvPr/>
        </p:nvGrpSpPr>
        <p:grpSpPr>
          <a:xfrm>
            <a:off x="3067317" y="1807534"/>
            <a:ext cx="2994842" cy="541430"/>
            <a:chOff x="4255037" y="1772980"/>
            <a:chExt cx="750585" cy="361014"/>
          </a:xfrm>
        </p:grpSpPr>
        <p:cxnSp>
          <p:nvCxnSpPr>
            <p:cNvPr id="17" name="Straight Arrow Connector 16"/>
            <p:cNvCxnSpPr/>
            <p:nvPr/>
          </p:nvCxnSpPr>
          <p:spPr bwMode="auto">
            <a:xfrm flipH="1">
              <a:off x="4255037" y="1772980"/>
              <a:ext cx="310287" cy="361014"/>
            </a:xfrm>
            <a:prstGeom prst="straightConnector1">
              <a:avLst/>
            </a:prstGeom>
            <a:solidFill>
              <a:schemeClr val="accent1"/>
            </a:solidFill>
            <a:ln w="38100" cap="flat" cmpd="sng" algn="ctr">
              <a:solidFill>
                <a:schemeClr val="accent4"/>
              </a:solidFill>
              <a:prstDash val="solid"/>
              <a:miter lim="800000"/>
              <a:headEnd type="none" w="med" len="med"/>
              <a:tailEnd type="triangle" w="lg" len="lg"/>
            </a:ln>
            <a:effectLst/>
          </p:spPr>
        </p:cxnSp>
        <p:cxnSp>
          <p:nvCxnSpPr>
            <p:cNvPr id="18" name="Straight Arrow Connector 17"/>
            <p:cNvCxnSpPr/>
            <p:nvPr/>
          </p:nvCxnSpPr>
          <p:spPr bwMode="auto">
            <a:xfrm>
              <a:off x="4719882" y="1772980"/>
              <a:ext cx="285740" cy="361014"/>
            </a:xfrm>
            <a:prstGeom prst="straightConnector1">
              <a:avLst/>
            </a:prstGeom>
            <a:solidFill>
              <a:schemeClr val="accent1"/>
            </a:solidFill>
            <a:ln w="38100" cap="flat" cmpd="sng" algn="ctr">
              <a:solidFill>
                <a:schemeClr val="accent4"/>
              </a:solidFill>
              <a:prstDash val="solid"/>
              <a:miter lim="800000"/>
              <a:headEnd type="none" w="med" len="med"/>
              <a:tailEnd type="triangle" w="lg" len="lg"/>
            </a:ln>
            <a:effectLst/>
          </p:spPr>
        </p:cxnSp>
      </p:grpSp>
      <p:sp>
        <p:nvSpPr>
          <p:cNvPr id="19" name="Rounded Rectangle 18"/>
          <p:cNvSpPr/>
          <p:nvPr/>
        </p:nvSpPr>
        <p:spPr>
          <a:xfrm>
            <a:off x="3419872" y="1484784"/>
            <a:ext cx="2376264" cy="446766"/>
          </a:xfrm>
          <a:prstGeom prst="roundRect">
            <a:avLst/>
          </a:prstGeom>
          <a:solidFill>
            <a:srgbClr val="B8DB57"/>
          </a:solidFill>
          <a:ln w="28575">
            <a:no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lumMod val="50000"/>
                  </a:schemeClr>
                </a:solidFill>
              </a:rPr>
              <a:t>DUÁLNÍ INHIBITOR</a:t>
            </a:r>
            <a:endParaRPr lang="en-GB" b="1" dirty="0">
              <a:solidFill>
                <a:schemeClr val="tx1">
                  <a:lumMod val="50000"/>
                </a:schemeClr>
              </a:solidFill>
            </a:endParaRPr>
          </a:p>
        </p:txBody>
      </p:sp>
    </p:spTree>
    <p:extLst>
      <p:ext uri="{BB962C8B-B14F-4D97-AF65-F5344CB8AC3E}">
        <p14:creationId xmlns:p14="http://schemas.microsoft.com/office/powerpoint/2010/main" val="2563684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flipH="1">
            <a:off x="347368" y="1293902"/>
            <a:ext cx="8434388" cy="4282361"/>
          </a:xfrm>
          <a:prstGeom prst="rect">
            <a:avLst/>
          </a:prstGeom>
          <a:solidFill>
            <a:schemeClr val="bg1"/>
          </a:solidFill>
          <a:ln>
            <a:noFill/>
          </a:ln>
          <a:effectLst>
            <a:outerShdw blurRad="38100" dist="38100" dir="5400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eaLnBrk="0" fontAlgn="base" hangingPunct="0">
              <a:lnSpc>
                <a:spcPts val="1600"/>
              </a:lnSpc>
              <a:spcBef>
                <a:spcPct val="0"/>
              </a:spcBef>
              <a:spcAft>
                <a:spcPts val="1200"/>
              </a:spcAft>
              <a:buClr>
                <a:srgbClr val="FCAF17"/>
              </a:buClr>
              <a:buSzPct val="110000"/>
            </a:pPr>
            <a:endParaRPr lang="en-GB" sz="1600" kern="0" spc="-50" dirty="0">
              <a:solidFill>
                <a:srgbClr val="8B8D90"/>
              </a:solidFill>
            </a:endParaRPr>
          </a:p>
        </p:txBody>
      </p:sp>
      <p:sp>
        <p:nvSpPr>
          <p:cNvPr id="115" name="Line 16"/>
          <p:cNvSpPr>
            <a:spLocks noChangeShapeType="1"/>
          </p:cNvSpPr>
          <p:nvPr/>
        </p:nvSpPr>
        <p:spPr bwMode="auto">
          <a:xfrm>
            <a:off x="574437" y="3062306"/>
            <a:ext cx="2549850" cy="0"/>
          </a:xfrm>
          <a:prstGeom prst="line">
            <a:avLst/>
          </a:prstGeom>
          <a:noFill/>
          <a:ln w="11113"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2" name="Title 1"/>
          <p:cNvSpPr>
            <a:spLocks noGrp="1"/>
          </p:cNvSpPr>
          <p:nvPr>
            <p:ph type="title"/>
          </p:nvPr>
        </p:nvSpPr>
        <p:spPr/>
        <p:txBody>
          <a:bodyPr>
            <a:noAutofit/>
          </a:bodyPr>
          <a:lstStyle/>
          <a:p>
            <a:r>
              <a:rPr lang="cs-CZ" sz="2800" b="1" dirty="0"/>
              <a:t>Vývoj farmakologické léčby srdečního selhání </a:t>
            </a:r>
            <a:br>
              <a:rPr lang="cs-CZ" sz="1400" b="1" dirty="0"/>
            </a:br>
            <a:r>
              <a:rPr lang="cs-CZ" sz="1800" i="1" dirty="0"/>
              <a:t>duální inhibice RAAS a NEP</a:t>
            </a:r>
            <a:endParaRPr lang="en-GB" sz="1800" i="1" baseline="30000" dirty="0"/>
          </a:p>
        </p:txBody>
      </p:sp>
      <p:sp>
        <p:nvSpPr>
          <p:cNvPr id="22" name="Text Placeholder 21"/>
          <p:cNvSpPr>
            <a:spLocks noGrp="1"/>
          </p:cNvSpPr>
          <p:nvPr>
            <p:ph type="body" sz="quarter" idx="12"/>
          </p:nvPr>
        </p:nvSpPr>
        <p:spPr>
          <a:xfrm>
            <a:off x="410033" y="6139944"/>
            <a:ext cx="8183190" cy="457410"/>
          </a:xfrm>
        </p:spPr>
        <p:txBody>
          <a:bodyPr>
            <a:noAutofit/>
          </a:bodyPr>
          <a:lstStyle/>
          <a:p>
            <a:pPr algn="l"/>
            <a:r>
              <a:rPr lang="fr-FR" sz="1400" b="1" i="1" dirty="0">
                <a:solidFill>
                  <a:srgbClr val="002060"/>
                </a:solidFill>
              </a:rPr>
              <a:t>1. McMurray et al. Eur J Heart Fail 2013;15:1062–73; </a:t>
            </a:r>
            <a:r>
              <a:rPr lang="cs-CZ" sz="1400" b="1" i="1" dirty="0">
                <a:solidFill>
                  <a:srgbClr val="002060"/>
                </a:solidFill>
              </a:rPr>
              <a:t> reference k obrázku</a:t>
            </a:r>
            <a:r>
              <a:rPr lang="da-DK" sz="1400" b="1" i="1" dirty="0">
                <a:solidFill>
                  <a:srgbClr val="002060"/>
                </a:solidFill>
              </a:rPr>
              <a:t>: Levin et al. N Engl J Med 1998;339:321–8; Schrier &amp; Abraham  N Engl J Med 2009;341:577–85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900" y="1440659"/>
            <a:ext cx="3244432" cy="2595221"/>
          </a:xfrm>
          <a:prstGeom prst="rect">
            <a:avLst/>
          </a:prstGeom>
        </p:spPr>
      </p:pic>
      <p:sp>
        <p:nvSpPr>
          <p:cNvPr id="23" name="Line 16"/>
          <p:cNvSpPr>
            <a:spLocks noChangeShapeType="1"/>
          </p:cNvSpPr>
          <p:nvPr/>
        </p:nvSpPr>
        <p:spPr bwMode="auto">
          <a:xfrm>
            <a:off x="5022471" y="1786414"/>
            <a:ext cx="2794379" cy="0"/>
          </a:xfrm>
          <a:prstGeom prst="line">
            <a:avLst/>
          </a:prstGeom>
          <a:noFill/>
          <a:ln w="11113"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76" name="Rectangle 37"/>
          <p:cNvSpPr>
            <a:spLocks noChangeArrowheads="1"/>
          </p:cNvSpPr>
          <p:nvPr/>
        </p:nvSpPr>
        <p:spPr bwMode="auto">
          <a:xfrm>
            <a:off x="5902174" y="1507141"/>
            <a:ext cx="4552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i="1" spc="-50" dirty="0">
                <a:solidFill>
                  <a:srgbClr val="EC7923"/>
                </a:solidFill>
              </a:rPr>
              <a:t>S</a:t>
            </a:r>
            <a:r>
              <a:rPr lang="cs-CZ" altLang="en-US" b="1" i="1" spc="-50" dirty="0">
                <a:solidFill>
                  <a:srgbClr val="EC7923"/>
                </a:solidFill>
              </a:rPr>
              <a:t>A</a:t>
            </a:r>
            <a:r>
              <a:rPr lang="en-US" altLang="en-US" b="1" i="1" spc="-50" dirty="0">
                <a:solidFill>
                  <a:srgbClr val="EC7923"/>
                </a:solidFill>
              </a:rPr>
              <a:t>S</a:t>
            </a:r>
            <a:endParaRPr lang="en-US" altLang="en-US" spc="-50" dirty="0">
              <a:solidFill>
                <a:srgbClr val="474749"/>
              </a:solidFill>
            </a:endParaRPr>
          </a:p>
        </p:txBody>
      </p:sp>
      <p:sp>
        <p:nvSpPr>
          <p:cNvPr id="92" name="Line 16"/>
          <p:cNvSpPr>
            <a:spLocks noChangeShapeType="1"/>
          </p:cNvSpPr>
          <p:nvPr/>
        </p:nvSpPr>
        <p:spPr bwMode="auto">
          <a:xfrm>
            <a:off x="5165725" y="4029005"/>
            <a:ext cx="2796902" cy="0"/>
          </a:xfrm>
          <a:prstGeom prst="line">
            <a:avLst/>
          </a:prstGeom>
          <a:noFill/>
          <a:ln w="11113" cap="flat">
            <a:solidFill>
              <a:srgbClr val="80828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93" name="Rectangle 37"/>
          <p:cNvSpPr>
            <a:spLocks noChangeArrowheads="1"/>
          </p:cNvSpPr>
          <p:nvPr/>
        </p:nvSpPr>
        <p:spPr bwMode="auto">
          <a:xfrm>
            <a:off x="5729050" y="3746928"/>
            <a:ext cx="6283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i="1" spc="-50" dirty="0">
                <a:solidFill>
                  <a:srgbClr val="FF0000"/>
                </a:solidFill>
              </a:rPr>
              <a:t>RAAS</a:t>
            </a:r>
            <a:endParaRPr lang="en-US" altLang="en-US" spc="-50" dirty="0">
              <a:solidFill>
                <a:srgbClr val="FF0000"/>
              </a:solidFill>
            </a:endParaRPr>
          </a:p>
        </p:txBody>
      </p:sp>
      <p:sp>
        <p:nvSpPr>
          <p:cNvPr id="11" name="AutoShape 3"/>
          <p:cNvSpPr>
            <a:spLocks noChangeAspect="1" noChangeArrowheads="1" noTextEdit="1"/>
          </p:cNvSpPr>
          <p:nvPr/>
        </p:nvSpPr>
        <p:spPr bwMode="auto">
          <a:xfrm>
            <a:off x="3014330" y="1695092"/>
            <a:ext cx="2217925" cy="245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2" name="Freeform 5"/>
          <p:cNvSpPr>
            <a:spLocks/>
          </p:cNvSpPr>
          <p:nvPr/>
        </p:nvSpPr>
        <p:spPr bwMode="auto">
          <a:xfrm>
            <a:off x="3846233" y="3062306"/>
            <a:ext cx="655395" cy="507822"/>
          </a:xfrm>
          <a:custGeom>
            <a:avLst/>
            <a:gdLst>
              <a:gd name="T0" fmla="*/ 0 w 357"/>
              <a:gd name="T1" fmla="*/ 0 h 276"/>
              <a:gd name="T2" fmla="*/ 357 w 357"/>
              <a:gd name="T3" fmla="*/ 249 h 276"/>
            </a:gdLst>
            <a:ahLst/>
            <a:cxnLst>
              <a:cxn ang="0">
                <a:pos x="T0" y="T1"/>
              </a:cxn>
              <a:cxn ang="0">
                <a:pos x="T2" y="T3"/>
              </a:cxn>
            </a:cxnLst>
            <a:rect l="0" t="0" r="r" b="b"/>
            <a:pathLst>
              <a:path w="357" h="276">
                <a:moveTo>
                  <a:pt x="0" y="0"/>
                </a:moveTo>
                <a:cubicBezTo>
                  <a:pt x="31" y="177"/>
                  <a:pt x="205" y="276"/>
                  <a:pt x="357" y="249"/>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nvGrpSpPr>
          <p:cNvPr id="20" name="Group 19"/>
          <p:cNvGrpSpPr/>
          <p:nvPr/>
        </p:nvGrpSpPr>
        <p:grpSpPr>
          <a:xfrm>
            <a:off x="3021564" y="2597887"/>
            <a:ext cx="2000907" cy="1252918"/>
            <a:chOff x="3021564" y="2813787"/>
            <a:chExt cx="2000907" cy="1252918"/>
          </a:xfrm>
        </p:grpSpPr>
        <p:sp>
          <p:nvSpPr>
            <p:cNvPr id="13" name="Freeform 6"/>
            <p:cNvSpPr>
              <a:spLocks/>
            </p:cNvSpPr>
            <p:nvPr/>
          </p:nvSpPr>
          <p:spPr bwMode="auto">
            <a:xfrm>
              <a:off x="3124286" y="2813787"/>
              <a:ext cx="1898185" cy="1252918"/>
            </a:xfrm>
            <a:custGeom>
              <a:avLst/>
              <a:gdLst>
                <a:gd name="T0" fmla="*/ 0 w 1032"/>
                <a:gd name="T1" fmla="*/ 247 h 681"/>
                <a:gd name="T2" fmla="*/ 894 w 1032"/>
                <a:gd name="T3" fmla="*/ 433 h 681"/>
                <a:gd name="T4" fmla="*/ 932 w 1032"/>
                <a:gd name="T5" fmla="*/ 0 h 681"/>
              </a:gdLst>
              <a:ahLst/>
              <a:cxnLst>
                <a:cxn ang="0">
                  <a:pos x="T0" y="T1"/>
                </a:cxn>
                <a:cxn ang="0">
                  <a:pos x="T2" y="T3"/>
                </a:cxn>
                <a:cxn ang="0">
                  <a:pos x="T4" y="T5"/>
                </a:cxn>
              </a:cxnLst>
              <a:rect l="0" t="0" r="r" b="b"/>
              <a:pathLst>
                <a:path w="1032" h="681">
                  <a:moveTo>
                    <a:pt x="0" y="247"/>
                  </a:moveTo>
                  <a:cubicBezTo>
                    <a:pt x="0" y="247"/>
                    <a:pt x="600" y="681"/>
                    <a:pt x="894" y="433"/>
                  </a:cubicBezTo>
                  <a:cubicBezTo>
                    <a:pt x="1032" y="318"/>
                    <a:pt x="1031" y="118"/>
                    <a:pt x="932" y="0"/>
                  </a:cubicBezTo>
                </a:path>
              </a:pathLst>
            </a:custGeom>
            <a:noFill/>
            <a:ln w="39688" cap="rnd">
              <a:solidFill>
                <a:srgbClr val="83C5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6" name="Freeform 9"/>
            <p:cNvSpPr>
              <a:spLocks/>
            </p:cNvSpPr>
            <p:nvPr/>
          </p:nvSpPr>
          <p:spPr bwMode="auto">
            <a:xfrm>
              <a:off x="3021564" y="3161016"/>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83C55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sp>
        <p:nvSpPr>
          <p:cNvPr id="17" name="Freeform 10"/>
          <p:cNvSpPr>
            <a:spLocks/>
          </p:cNvSpPr>
          <p:nvPr/>
        </p:nvSpPr>
        <p:spPr bwMode="auto">
          <a:xfrm>
            <a:off x="4860431" y="1708113"/>
            <a:ext cx="203997" cy="203997"/>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nvGrpSpPr>
          <p:cNvPr id="4" name="Group 3"/>
          <p:cNvGrpSpPr/>
          <p:nvPr/>
        </p:nvGrpSpPr>
        <p:grpSpPr>
          <a:xfrm>
            <a:off x="3721809" y="1708113"/>
            <a:ext cx="1342619" cy="1354193"/>
            <a:chOff x="3721809" y="1924013"/>
            <a:chExt cx="1342619" cy="1354193"/>
          </a:xfrm>
        </p:grpSpPr>
        <p:sp>
          <p:nvSpPr>
            <p:cNvPr id="15" name="Freeform 8"/>
            <p:cNvSpPr>
              <a:spLocks/>
            </p:cNvSpPr>
            <p:nvPr/>
          </p:nvSpPr>
          <p:spPr bwMode="auto">
            <a:xfrm>
              <a:off x="3721809" y="2025288"/>
              <a:ext cx="1241344" cy="1252918"/>
            </a:xfrm>
            <a:custGeom>
              <a:avLst/>
              <a:gdLst>
                <a:gd name="T0" fmla="*/ 675 w 675"/>
                <a:gd name="T1" fmla="*/ 0 h 681"/>
                <a:gd name="T2" fmla="*/ 67 w 675"/>
                <a:gd name="T3" fmla="*/ 681 h 681"/>
              </a:gdLst>
              <a:ahLst/>
              <a:cxnLst>
                <a:cxn ang="0">
                  <a:pos x="T0" y="T1"/>
                </a:cxn>
                <a:cxn ang="0">
                  <a:pos x="T2" y="T3"/>
                </a:cxn>
              </a:cxnLst>
              <a:rect l="0" t="0" r="r" b="b"/>
              <a:pathLst>
                <a:path w="675" h="681">
                  <a:moveTo>
                    <a:pt x="675" y="0"/>
                  </a:moveTo>
                  <a:cubicBezTo>
                    <a:pt x="675" y="0"/>
                    <a:pt x="0" y="303"/>
                    <a:pt x="67" y="681"/>
                  </a:cubicBezTo>
                </a:path>
              </a:pathLst>
            </a:custGeom>
            <a:noFill/>
            <a:ln w="39688" cap="rnd">
              <a:solidFill>
                <a:srgbClr val="EC792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8" name="Freeform 11"/>
            <p:cNvSpPr>
              <a:spLocks/>
            </p:cNvSpPr>
            <p:nvPr/>
          </p:nvSpPr>
          <p:spPr bwMode="auto">
            <a:xfrm>
              <a:off x="4860431" y="1924013"/>
              <a:ext cx="203997" cy="203997"/>
            </a:xfrm>
            <a:custGeom>
              <a:avLst/>
              <a:gdLst>
                <a:gd name="T0" fmla="*/ 106 w 111"/>
                <a:gd name="T1" fmla="*/ 46 h 111"/>
                <a:gd name="T2" fmla="*/ 65 w 111"/>
                <a:gd name="T3" fmla="*/ 106 h 111"/>
                <a:gd name="T4" fmla="*/ 5 w 111"/>
                <a:gd name="T5" fmla="*/ 64 h 111"/>
                <a:gd name="T6" fmla="*/ 47 w 111"/>
                <a:gd name="T7" fmla="*/ 5 h 111"/>
                <a:gd name="T8" fmla="*/ 106 w 111"/>
                <a:gd name="T9" fmla="*/ 46 h 111"/>
              </a:gdLst>
              <a:ahLst/>
              <a:cxnLst>
                <a:cxn ang="0">
                  <a:pos x="T0" y="T1"/>
                </a:cxn>
                <a:cxn ang="0">
                  <a:pos x="T2" y="T3"/>
                </a:cxn>
                <a:cxn ang="0">
                  <a:pos x="T4" y="T5"/>
                </a:cxn>
                <a:cxn ang="0">
                  <a:pos x="T6" y="T7"/>
                </a:cxn>
                <a:cxn ang="0">
                  <a:pos x="T8" y="T9"/>
                </a:cxn>
              </a:cxnLst>
              <a:rect l="0" t="0" r="r" b="b"/>
              <a:pathLst>
                <a:path w="111" h="111">
                  <a:moveTo>
                    <a:pt x="106" y="46"/>
                  </a:moveTo>
                  <a:cubicBezTo>
                    <a:pt x="111" y="74"/>
                    <a:pt x="93" y="101"/>
                    <a:pt x="65" y="106"/>
                  </a:cubicBezTo>
                  <a:cubicBezTo>
                    <a:pt x="37" y="111"/>
                    <a:pt x="10" y="92"/>
                    <a:pt x="5" y="64"/>
                  </a:cubicBezTo>
                  <a:cubicBezTo>
                    <a:pt x="0" y="36"/>
                    <a:pt x="19" y="10"/>
                    <a:pt x="47" y="5"/>
                  </a:cubicBezTo>
                  <a:cubicBezTo>
                    <a:pt x="75" y="0"/>
                    <a:pt x="101" y="18"/>
                    <a:pt x="106" y="46"/>
                  </a:cubicBezTo>
                  <a:close/>
                </a:path>
              </a:pathLst>
            </a:custGeom>
            <a:solidFill>
              <a:srgbClr val="FFFFFF"/>
            </a:solidFill>
            <a:ln w="39688" cap="flat">
              <a:solidFill>
                <a:srgbClr val="EC792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grpSp>
        <p:nvGrpSpPr>
          <p:cNvPr id="7" name="Group 6"/>
          <p:cNvGrpSpPr/>
          <p:nvPr/>
        </p:nvGrpSpPr>
        <p:grpSpPr>
          <a:xfrm>
            <a:off x="3869381" y="2318657"/>
            <a:ext cx="1390363" cy="1815719"/>
            <a:chOff x="3869381" y="2534557"/>
            <a:chExt cx="1390363" cy="1815719"/>
          </a:xfrm>
        </p:grpSpPr>
        <p:sp>
          <p:nvSpPr>
            <p:cNvPr id="14" name="Freeform 7"/>
            <p:cNvSpPr>
              <a:spLocks/>
            </p:cNvSpPr>
            <p:nvPr/>
          </p:nvSpPr>
          <p:spPr bwMode="auto">
            <a:xfrm>
              <a:off x="3869381" y="2534557"/>
              <a:ext cx="1390363" cy="1707209"/>
            </a:xfrm>
            <a:custGeom>
              <a:avLst/>
              <a:gdLst>
                <a:gd name="T0" fmla="*/ 680 w 756"/>
                <a:gd name="T1" fmla="*/ 928 h 928"/>
                <a:gd name="T2" fmla="*/ 394 w 756"/>
                <a:gd name="T3" fmla="*/ 61 h 928"/>
                <a:gd name="T4" fmla="*/ 0 w 756"/>
                <a:gd name="T5" fmla="*/ 246 h 928"/>
              </a:gdLst>
              <a:ahLst/>
              <a:cxnLst>
                <a:cxn ang="0">
                  <a:pos x="T0" y="T1"/>
                </a:cxn>
                <a:cxn ang="0">
                  <a:pos x="T2" y="T3"/>
                </a:cxn>
                <a:cxn ang="0">
                  <a:pos x="T4" y="T5"/>
                </a:cxn>
              </a:cxnLst>
              <a:rect l="0" t="0" r="r" b="b"/>
              <a:pathLst>
                <a:path w="756" h="928">
                  <a:moveTo>
                    <a:pt x="680" y="928"/>
                  </a:moveTo>
                  <a:cubicBezTo>
                    <a:pt x="680" y="928"/>
                    <a:pt x="756" y="192"/>
                    <a:pt x="394" y="61"/>
                  </a:cubicBezTo>
                  <a:cubicBezTo>
                    <a:pt x="226" y="0"/>
                    <a:pt x="53" y="101"/>
                    <a:pt x="0" y="246"/>
                  </a:cubicBezTo>
                </a:path>
              </a:pathLst>
            </a:custGeom>
            <a:noFill/>
            <a:ln w="39688" cap="rnd">
              <a:solidFill>
                <a:srgbClr val="EC1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sp>
          <p:nvSpPr>
            <p:cNvPr id="19" name="Freeform 12"/>
            <p:cNvSpPr>
              <a:spLocks/>
            </p:cNvSpPr>
            <p:nvPr/>
          </p:nvSpPr>
          <p:spPr bwMode="auto">
            <a:xfrm>
              <a:off x="5016684" y="4146279"/>
              <a:ext cx="203997" cy="203997"/>
            </a:xfrm>
            <a:custGeom>
              <a:avLst/>
              <a:gdLst>
                <a:gd name="T0" fmla="*/ 106 w 111"/>
                <a:gd name="T1" fmla="*/ 47 h 111"/>
                <a:gd name="T2" fmla="*/ 65 w 111"/>
                <a:gd name="T3" fmla="*/ 106 h 111"/>
                <a:gd name="T4" fmla="*/ 5 w 111"/>
                <a:gd name="T5" fmla="*/ 65 h 111"/>
                <a:gd name="T6" fmla="*/ 47 w 111"/>
                <a:gd name="T7" fmla="*/ 5 h 111"/>
                <a:gd name="T8" fmla="*/ 106 w 111"/>
                <a:gd name="T9" fmla="*/ 47 h 111"/>
              </a:gdLst>
              <a:ahLst/>
              <a:cxnLst>
                <a:cxn ang="0">
                  <a:pos x="T0" y="T1"/>
                </a:cxn>
                <a:cxn ang="0">
                  <a:pos x="T2" y="T3"/>
                </a:cxn>
                <a:cxn ang="0">
                  <a:pos x="T4" y="T5"/>
                </a:cxn>
                <a:cxn ang="0">
                  <a:pos x="T6" y="T7"/>
                </a:cxn>
                <a:cxn ang="0">
                  <a:pos x="T8" y="T9"/>
                </a:cxn>
              </a:cxnLst>
              <a:rect l="0" t="0" r="r" b="b"/>
              <a:pathLst>
                <a:path w="111" h="111">
                  <a:moveTo>
                    <a:pt x="106" y="47"/>
                  </a:moveTo>
                  <a:cubicBezTo>
                    <a:pt x="111" y="75"/>
                    <a:pt x="93" y="101"/>
                    <a:pt x="65" y="106"/>
                  </a:cubicBezTo>
                  <a:cubicBezTo>
                    <a:pt x="37" y="111"/>
                    <a:pt x="10" y="93"/>
                    <a:pt x="5" y="65"/>
                  </a:cubicBezTo>
                  <a:cubicBezTo>
                    <a:pt x="0" y="37"/>
                    <a:pt x="19" y="10"/>
                    <a:pt x="47" y="5"/>
                  </a:cubicBezTo>
                  <a:cubicBezTo>
                    <a:pt x="75" y="0"/>
                    <a:pt x="101" y="19"/>
                    <a:pt x="106" y="47"/>
                  </a:cubicBezTo>
                  <a:close/>
                </a:path>
              </a:pathLst>
            </a:custGeom>
            <a:solidFill>
              <a:srgbClr val="FFFFFF"/>
            </a:solidFill>
            <a:ln w="39688" cap="flat">
              <a:solidFill>
                <a:srgbClr val="EC1C3C"/>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474749"/>
                </a:solidFill>
              </a:endParaRPr>
            </a:p>
          </p:txBody>
        </p:sp>
      </p:grpSp>
      <p:grpSp>
        <p:nvGrpSpPr>
          <p:cNvPr id="9" name="Group 8"/>
          <p:cNvGrpSpPr/>
          <p:nvPr/>
        </p:nvGrpSpPr>
        <p:grpSpPr>
          <a:xfrm>
            <a:off x="5918048" y="4133080"/>
            <a:ext cx="1574801" cy="1377205"/>
            <a:chOff x="6305549" y="4348980"/>
            <a:chExt cx="1574801" cy="1377205"/>
          </a:xfrm>
        </p:grpSpPr>
        <p:sp>
          <p:nvSpPr>
            <p:cNvPr id="86" name="Rectangle 85"/>
            <p:cNvSpPr/>
            <p:nvPr/>
          </p:nvSpPr>
          <p:spPr>
            <a:xfrm>
              <a:off x="6305549" y="4636656"/>
              <a:ext cx="1511301" cy="1089529"/>
            </a:xfrm>
            <a:prstGeom prst="rect">
              <a:avLst/>
            </a:prstGeom>
          </p:spPr>
          <p:txBody>
            <a:bodyPr wrap="square">
              <a:spAutoFit/>
            </a:bodyPr>
            <a:lstStyle/>
            <a:p>
              <a:pPr algn="r" eaLnBrk="0" fontAlgn="base" hangingPunct="0">
                <a:lnSpc>
                  <a:spcPct val="90000"/>
                </a:lnSpc>
                <a:spcBef>
                  <a:spcPct val="0"/>
                </a:spcBef>
                <a:spcAft>
                  <a:spcPct val="0"/>
                </a:spcAft>
              </a:pPr>
              <a:r>
                <a:rPr lang="en-GB" sz="1200" b="1" dirty="0" err="1"/>
                <a:t>Va</a:t>
              </a:r>
              <a:r>
                <a:rPr lang="cs-CZ" sz="1200" b="1" dirty="0"/>
                <a:t>z</a:t>
              </a:r>
              <a:r>
                <a:rPr lang="en-GB" sz="1200" b="1" dirty="0"/>
                <a:t>o</a:t>
              </a:r>
              <a:r>
                <a:rPr lang="cs-CZ" sz="1200" b="1" dirty="0"/>
                <a:t>k</a:t>
              </a:r>
              <a:r>
                <a:rPr lang="en-GB" sz="1200" b="1" dirty="0" err="1"/>
                <a:t>onstri</a:t>
              </a:r>
              <a:r>
                <a:rPr lang="cs-CZ" sz="1200" b="1" dirty="0" err="1"/>
                <a:t>kce</a:t>
              </a:r>
              <a:endParaRPr lang="en-GB" sz="1200" b="1" dirty="0"/>
            </a:p>
            <a:p>
              <a:pPr algn="r" eaLnBrk="0" fontAlgn="base" hangingPunct="0">
                <a:lnSpc>
                  <a:spcPct val="90000"/>
                </a:lnSpc>
                <a:spcBef>
                  <a:spcPct val="0"/>
                </a:spcBef>
                <a:spcAft>
                  <a:spcPct val="0"/>
                </a:spcAft>
              </a:pPr>
              <a:r>
                <a:rPr lang="cs-CZ" sz="1200" dirty="0"/>
                <a:t>Krevní tlak</a:t>
              </a:r>
              <a:endParaRPr lang="en-GB" sz="1200" dirty="0"/>
            </a:p>
            <a:p>
              <a:pPr algn="r" eaLnBrk="0" fontAlgn="base" hangingPunct="0">
                <a:lnSpc>
                  <a:spcPct val="90000"/>
                </a:lnSpc>
                <a:spcBef>
                  <a:spcPct val="0"/>
                </a:spcBef>
                <a:spcAft>
                  <a:spcPct val="0"/>
                </a:spcAft>
              </a:pPr>
              <a:r>
                <a:rPr lang="cs-CZ" sz="1200" dirty="0"/>
                <a:t>Tonus sympatiku</a:t>
              </a:r>
              <a:endParaRPr lang="en-GB" sz="1200" dirty="0"/>
            </a:p>
            <a:p>
              <a:pPr algn="r" eaLnBrk="0" fontAlgn="base" hangingPunct="0">
                <a:lnSpc>
                  <a:spcPct val="90000"/>
                </a:lnSpc>
                <a:spcBef>
                  <a:spcPct val="0"/>
                </a:spcBef>
                <a:spcAft>
                  <a:spcPct val="0"/>
                </a:spcAft>
              </a:pPr>
              <a:r>
                <a:rPr lang="en-GB" sz="1200" dirty="0" err="1"/>
                <a:t>Aldosteron</a:t>
              </a:r>
              <a:endParaRPr lang="en-GB" sz="1200" dirty="0"/>
            </a:p>
            <a:p>
              <a:pPr algn="r" eaLnBrk="0" fontAlgn="base" hangingPunct="0">
                <a:lnSpc>
                  <a:spcPct val="90000"/>
                </a:lnSpc>
                <a:spcBef>
                  <a:spcPct val="0"/>
                </a:spcBef>
                <a:spcAft>
                  <a:spcPct val="0"/>
                </a:spcAft>
              </a:pPr>
              <a:r>
                <a:rPr lang="en-GB" sz="1200" dirty="0" err="1"/>
                <a:t>Hypertro</a:t>
              </a:r>
              <a:r>
                <a:rPr lang="cs-CZ" sz="1200" dirty="0" err="1"/>
                <a:t>fie</a:t>
              </a:r>
              <a:endParaRPr lang="en-GB" sz="1200" dirty="0"/>
            </a:p>
            <a:p>
              <a:pPr algn="r" eaLnBrk="0" fontAlgn="base" hangingPunct="0">
                <a:lnSpc>
                  <a:spcPct val="90000"/>
                </a:lnSpc>
                <a:spcBef>
                  <a:spcPct val="0"/>
                </a:spcBef>
                <a:spcAft>
                  <a:spcPct val="0"/>
                </a:spcAft>
              </a:pPr>
              <a:r>
                <a:rPr lang="en-GB" sz="1200" dirty="0" err="1"/>
                <a:t>Fibr</a:t>
              </a:r>
              <a:r>
                <a:rPr lang="cs-CZ" sz="1200" dirty="0" err="1"/>
                <a:t>óza</a:t>
              </a:r>
              <a:endParaRPr lang="en-GB" sz="1200" dirty="0"/>
            </a:p>
          </p:txBody>
        </p:sp>
        <p:sp>
          <p:nvSpPr>
            <p:cNvPr id="87" name="Freeform 38"/>
            <p:cNvSpPr>
              <a:spLocks/>
            </p:cNvSpPr>
            <p:nvPr/>
          </p:nvSpPr>
          <p:spPr bwMode="auto">
            <a:xfrm>
              <a:off x="7753350" y="50423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88" name="Freeform 39"/>
            <p:cNvSpPr>
              <a:spLocks/>
            </p:cNvSpPr>
            <p:nvPr/>
          </p:nvSpPr>
          <p:spPr bwMode="auto">
            <a:xfrm>
              <a:off x="7753350" y="520560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89" name="Freeform 40"/>
            <p:cNvSpPr>
              <a:spLocks/>
            </p:cNvSpPr>
            <p:nvPr/>
          </p:nvSpPr>
          <p:spPr bwMode="auto">
            <a:xfrm>
              <a:off x="7753350" y="5368819"/>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90" name="Freeform 41"/>
            <p:cNvSpPr>
              <a:spLocks/>
            </p:cNvSpPr>
            <p:nvPr/>
          </p:nvSpPr>
          <p:spPr bwMode="auto">
            <a:xfrm>
              <a:off x="7753350" y="55320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91" name="Freeform 38"/>
            <p:cNvSpPr>
              <a:spLocks/>
            </p:cNvSpPr>
            <p:nvPr/>
          </p:nvSpPr>
          <p:spPr bwMode="auto">
            <a:xfrm>
              <a:off x="7753350" y="4879174"/>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94" name="Rectangle 25"/>
            <p:cNvSpPr>
              <a:spLocks noChangeArrowheads="1"/>
            </p:cNvSpPr>
            <p:nvPr/>
          </p:nvSpPr>
          <p:spPr bwMode="auto">
            <a:xfrm>
              <a:off x="6752157" y="4394495"/>
              <a:ext cx="3318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Ang II</a:t>
              </a:r>
            </a:p>
          </p:txBody>
        </p:sp>
        <p:sp>
          <p:nvSpPr>
            <p:cNvPr id="95" name="Rectangle 33"/>
            <p:cNvSpPr>
              <a:spLocks noChangeArrowheads="1"/>
            </p:cNvSpPr>
            <p:nvPr/>
          </p:nvSpPr>
          <p:spPr bwMode="auto">
            <a:xfrm>
              <a:off x="7545386" y="4401451"/>
              <a:ext cx="3045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000" dirty="0">
                  <a:cs typeface="Arial" panose="020B0604020202020204" pitchFamily="34" charset="0"/>
                </a:rPr>
                <a:t>AT</a:t>
              </a:r>
              <a:r>
                <a:rPr lang="en-GB" altLang="en-US" sz="1000" baseline="-25000" dirty="0">
                  <a:cs typeface="Arial" panose="020B0604020202020204" pitchFamily="34" charset="0"/>
                </a:rPr>
                <a:t>1</a:t>
              </a:r>
              <a:r>
                <a:rPr lang="en-GB" altLang="en-US" sz="1000" dirty="0">
                  <a:cs typeface="Arial" panose="020B0604020202020204" pitchFamily="34" charset="0"/>
                </a:rPr>
                <a:t>R</a:t>
              </a:r>
              <a:endParaRPr lang="en-US" altLang="en-US" sz="1000" dirty="0"/>
            </a:p>
          </p:txBody>
        </p:sp>
        <p:sp>
          <p:nvSpPr>
            <p:cNvPr id="96" name="Freeform 34"/>
            <p:cNvSpPr>
              <a:spLocks/>
            </p:cNvSpPr>
            <p:nvPr/>
          </p:nvSpPr>
          <p:spPr bwMode="auto">
            <a:xfrm>
              <a:off x="7162799" y="4348980"/>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1C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97" name="Freeform 36"/>
            <p:cNvSpPr>
              <a:spLocks/>
            </p:cNvSpPr>
            <p:nvPr/>
          </p:nvSpPr>
          <p:spPr bwMode="auto">
            <a:xfrm>
              <a:off x="7365999" y="4422005"/>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1C3C"/>
            </a:solidFill>
            <a:ln>
              <a:noFill/>
            </a:ln>
          </p:spPr>
          <p:txBody>
            <a:bodyPr vert="horz" wrap="square" lIns="91440" tIns="45720" rIns="91440" bIns="45720" numCol="1" anchor="t" anchorCtr="0" compatLnSpc="1">
              <a:prstTxWarp prst="textNoShape">
                <a:avLst/>
              </a:prstTxWarp>
            </a:bodyPr>
            <a:lstStyle/>
            <a:p>
              <a:endParaRPr lang="en-GB" sz="2400" dirty="0"/>
            </a:p>
          </p:txBody>
        </p:sp>
        <p:cxnSp>
          <p:nvCxnSpPr>
            <p:cNvPr id="98" name="Straight Connector 97"/>
            <p:cNvCxnSpPr>
              <a:endCxn id="96" idx="1"/>
            </p:cNvCxnSpPr>
            <p:nvPr/>
          </p:nvCxnSpPr>
          <p:spPr bwMode="auto">
            <a:xfrm flipH="1">
              <a:off x="7286624" y="4472807"/>
              <a:ext cx="79375" cy="176"/>
            </a:xfrm>
            <a:prstGeom prst="line">
              <a:avLst/>
            </a:prstGeom>
            <a:solidFill>
              <a:schemeClr val="accent1"/>
            </a:solidFill>
            <a:ln w="19050" cap="rnd" cmpd="sng" algn="ctr">
              <a:solidFill>
                <a:srgbClr val="EC1C3C"/>
              </a:solidFill>
              <a:prstDash val="solid"/>
              <a:round/>
              <a:headEnd type="none" w="med" len="med"/>
              <a:tailEnd type="none" w="med" len="med"/>
            </a:ln>
            <a:effectLst/>
          </p:spPr>
        </p:cxnSp>
      </p:grpSp>
      <p:sp>
        <p:nvSpPr>
          <p:cNvPr id="85" name="Rectangle 84"/>
          <p:cNvSpPr/>
          <p:nvPr/>
        </p:nvSpPr>
        <p:spPr>
          <a:xfrm>
            <a:off x="3718316" y="2784991"/>
            <a:ext cx="1360782" cy="523220"/>
          </a:xfrm>
          <a:prstGeom prst="rect">
            <a:avLst/>
          </a:prstGeom>
        </p:spPr>
        <p:txBody>
          <a:bodyPr wrap="square">
            <a:spAutoFit/>
          </a:bodyPr>
          <a:lstStyle/>
          <a:p>
            <a:pPr algn="ctr"/>
            <a:r>
              <a:rPr lang="cs-CZ" sz="1400" b="1" i="1" spc="-50" dirty="0"/>
              <a:t>Srdeční selhání a jeho progrese</a:t>
            </a:r>
            <a:endParaRPr lang="en-GB" sz="1400" b="1" i="1" spc="-50" dirty="0"/>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2259962" y="3051423"/>
            <a:ext cx="219542" cy="1434983"/>
          </a:xfrm>
          <a:prstGeom prst="rect">
            <a:avLst/>
          </a:prstGeom>
        </p:spPr>
      </p:pic>
      <p:sp>
        <p:nvSpPr>
          <p:cNvPr id="105" name="Rectangle 104"/>
          <p:cNvSpPr/>
          <p:nvPr/>
        </p:nvSpPr>
        <p:spPr>
          <a:xfrm>
            <a:off x="2474576" y="4310880"/>
            <a:ext cx="1093976" cy="230832"/>
          </a:xfrm>
          <a:prstGeom prst="rect">
            <a:avLst/>
          </a:prstGeom>
        </p:spPr>
        <p:txBody>
          <a:bodyPr wrap="square">
            <a:spAutoFit/>
          </a:bodyPr>
          <a:lstStyle/>
          <a:p>
            <a:pPr algn="ctr"/>
            <a:r>
              <a:rPr lang="en-GB" sz="900" dirty="0"/>
              <a:t>INA</a:t>
            </a:r>
            <a:r>
              <a:rPr lang="cs-CZ" sz="900" dirty="0"/>
              <a:t>K</a:t>
            </a:r>
            <a:r>
              <a:rPr lang="en-GB" sz="900" dirty="0"/>
              <a:t>TIV</a:t>
            </a:r>
            <a:r>
              <a:rPr lang="cs-CZ" sz="900" dirty="0"/>
              <a:t>NÍ</a:t>
            </a:r>
            <a:r>
              <a:rPr lang="en-GB" sz="900" dirty="0"/>
              <a:t> </a:t>
            </a:r>
            <a:r>
              <a:rPr lang="cs-CZ" sz="900" dirty="0"/>
              <a:t>ŠTĚPY</a:t>
            </a:r>
            <a:endParaRPr lang="en-GB" sz="900" dirty="0"/>
          </a:p>
        </p:txBody>
      </p:sp>
      <p:sp>
        <p:nvSpPr>
          <p:cNvPr id="117" name="Rectangle 37"/>
          <p:cNvSpPr>
            <a:spLocks noChangeArrowheads="1"/>
          </p:cNvSpPr>
          <p:nvPr/>
        </p:nvSpPr>
        <p:spPr bwMode="auto">
          <a:xfrm>
            <a:off x="577850" y="2771667"/>
            <a:ext cx="11477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b="1" i="1" spc="-50" dirty="0">
                <a:solidFill>
                  <a:srgbClr val="83C55F"/>
                </a:solidFill>
              </a:rPr>
              <a:t>Systém </a:t>
            </a:r>
            <a:r>
              <a:rPr lang="en-US" altLang="en-US" b="1" i="1" spc="-50" dirty="0">
                <a:solidFill>
                  <a:srgbClr val="83C55F"/>
                </a:solidFill>
              </a:rPr>
              <a:t>NP</a:t>
            </a:r>
            <a:endParaRPr lang="en-US" altLang="en-US" spc="-50" dirty="0">
              <a:solidFill>
                <a:srgbClr val="83C55F"/>
              </a:solidFill>
            </a:endParaRPr>
          </a:p>
          <a:p>
            <a:endParaRPr lang="en-US" altLang="en-US" spc="-50" dirty="0">
              <a:solidFill>
                <a:srgbClr val="83C55F"/>
              </a:solidFill>
            </a:endParaRPr>
          </a:p>
        </p:txBody>
      </p:sp>
      <p:sp>
        <p:nvSpPr>
          <p:cNvPr id="130" name="Rectangle 129">
            <a:hlinkClick r:id="" action="ppaction://noaction"/>
          </p:cNvPr>
          <p:cNvSpPr/>
          <p:nvPr/>
        </p:nvSpPr>
        <p:spPr>
          <a:xfrm>
            <a:off x="559658" y="6368649"/>
            <a:ext cx="461282" cy="384245"/>
          </a:xfrm>
          <a:prstGeom prst="rect">
            <a:avLst/>
          </a:prstGeom>
          <a:solidFill>
            <a:srgbClr val="FFFFFF">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solidFill>
                <a:srgbClr val="FFFFFF"/>
              </a:solidFill>
            </a:endParaRPr>
          </a:p>
        </p:txBody>
      </p:sp>
      <p:grpSp>
        <p:nvGrpSpPr>
          <p:cNvPr id="21" name="Group 20"/>
          <p:cNvGrpSpPr/>
          <p:nvPr/>
        </p:nvGrpSpPr>
        <p:grpSpPr>
          <a:xfrm>
            <a:off x="670211" y="3159936"/>
            <a:ext cx="1569929" cy="1680317"/>
            <a:chOff x="670211" y="3375836"/>
            <a:chExt cx="1569929" cy="1680317"/>
          </a:xfrm>
        </p:grpSpPr>
        <p:sp>
          <p:nvSpPr>
            <p:cNvPr id="107" name="Rectangle 106"/>
            <p:cNvSpPr/>
            <p:nvPr/>
          </p:nvSpPr>
          <p:spPr>
            <a:xfrm>
              <a:off x="751800" y="3634225"/>
              <a:ext cx="1488340" cy="1421928"/>
            </a:xfrm>
            <a:prstGeom prst="rect">
              <a:avLst/>
            </a:prstGeom>
          </p:spPr>
          <p:txBody>
            <a:bodyPr wrap="square">
              <a:spAutoFit/>
            </a:bodyPr>
            <a:lstStyle/>
            <a:p>
              <a:pPr eaLnBrk="0" fontAlgn="base" hangingPunct="0">
                <a:lnSpc>
                  <a:spcPct val="90000"/>
                </a:lnSpc>
                <a:spcBef>
                  <a:spcPct val="0"/>
                </a:spcBef>
                <a:spcAft>
                  <a:spcPct val="0"/>
                </a:spcAft>
              </a:pPr>
              <a:r>
                <a:rPr lang="en-GB" sz="1200" b="1" dirty="0" err="1"/>
                <a:t>Va</a:t>
              </a:r>
              <a:r>
                <a:rPr lang="cs-CZ" sz="1200" b="1" dirty="0"/>
                <a:t>z</a:t>
              </a:r>
              <a:r>
                <a:rPr lang="en-GB" sz="1200" b="1" dirty="0" err="1"/>
                <a:t>odilat</a:t>
              </a:r>
              <a:r>
                <a:rPr lang="cs-CZ" sz="1200" b="1" dirty="0" err="1"/>
                <a:t>ace</a:t>
              </a:r>
              <a:endParaRPr lang="en-GB" sz="1200" b="1" dirty="0"/>
            </a:p>
            <a:p>
              <a:pPr eaLnBrk="0" fontAlgn="base" hangingPunct="0">
                <a:lnSpc>
                  <a:spcPct val="90000"/>
                </a:lnSpc>
                <a:spcBef>
                  <a:spcPct val="0"/>
                </a:spcBef>
                <a:spcAft>
                  <a:spcPct val="0"/>
                </a:spcAft>
              </a:pPr>
              <a:r>
                <a:rPr lang="cs-CZ" sz="1200" dirty="0"/>
                <a:t>Krevní tlak</a:t>
              </a:r>
              <a:endParaRPr lang="en-GB" sz="1200" dirty="0"/>
            </a:p>
            <a:p>
              <a:pPr eaLnBrk="0" fontAlgn="base" hangingPunct="0">
                <a:lnSpc>
                  <a:spcPct val="90000"/>
                </a:lnSpc>
                <a:spcBef>
                  <a:spcPct val="0"/>
                </a:spcBef>
                <a:spcAft>
                  <a:spcPct val="0"/>
                </a:spcAft>
              </a:pPr>
              <a:r>
                <a:rPr lang="cs-CZ" sz="1200" dirty="0"/>
                <a:t>Tonus sympatiku</a:t>
              </a:r>
              <a:endParaRPr lang="en-GB" sz="1200" dirty="0"/>
            </a:p>
            <a:p>
              <a:pPr eaLnBrk="0" fontAlgn="base" hangingPunct="0">
                <a:lnSpc>
                  <a:spcPct val="90000"/>
                </a:lnSpc>
                <a:spcBef>
                  <a:spcPct val="0"/>
                </a:spcBef>
                <a:spcAft>
                  <a:spcPct val="0"/>
                </a:spcAft>
              </a:pPr>
              <a:r>
                <a:rPr lang="en-GB" sz="1200" dirty="0" err="1"/>
                <a:t>Natriur</a:t>
              </a:r>
              <a:r>
                <a:rPr lang="cs-CZ" sz="1200" dirty="0" err="1"/>
                <a:t>éza</a:t>
              </a:r>
              <a:r>
                <a:rPr lang="en-GB" sz="1200" dirty="0"/>
                <a:t>/</a:t>
              </a:r>
              <a:r>
                <a:rPr lang="en-GB" sz="1200" dirty="0" err="1"/>
                <a:t>diur</a:t>
              </a:r>
              <a:r>
                <a:rPr lang="cs-CZ" sz="1200" dirty="0" err="1"/>
                <a:t>éza</a:t>
              </a:r>
              <a:endParaRPr lang="en-GB" sz="1200" dirty="0"/>
            </a:p>
            <a:p>
              <a:pPr eaLnBrk="0" fontAlgn="base" hangingPunct="0">
                <a:lnSpc>
                  <a:spcPct val="90000"/>
                </a:lnSpc>
                <a:spcBef>
                  <a:spcPct val="0"/>
                </a:spcBef>
                <a:spcAft>
                  <a:spcPct val="0"/>
                </a:spcAft>
              </a:pPr>
              <a:r>
                <a:rPr lang="en-GB" sz="1200" dirty="0" err="1"/>
                <a:t>Va</a:t>
              </a:r>
              <a:r>
                <a:rPr lang="cs-CZ" sz="1200" dirty="0"/>
                <a:t>z</a:t>
              </a:r>
              <a:r>
                <a:rPr lang="en-GB" sz="1200" dirty="0" err="1"/>
                <a:t>opresin</a:t>
              </a:r>
              <a:endParaRPr lang="en-GB" sz="1200" dirty="0"/>
            </a:p>
            <a:p>
              <a:pPr eaLnBrk="0" fontAlgn="base" hangingPunct="0">
                <a:lnSpc>
                  <a:spcPct val="90000"/>
                </a:lnSpc>
                <a:spcBef>
                  <a:spcPct val="0"/>
                </a:spcBef>
                <a:spcAft>
                  <a:spcPct val="0"/>
                </a:spcAft>
              </a:pPr>
              <a:r>
                <a:rPr lang="en-GB" sz="1200" dirty="0" err="1"/>
                <a:t>Aldosteron</a:t>
              </a:r>
              <a:endParaRPr lang="en-GB" sz="1200" dirty="0"/>
            </a:p>
            <a:p>
              <a:pPr eaLnBrk="0" fontAlgn="base" hangingPunct="0">
                <a:lnSpc>
                  <a:spcPct val="90000"/>
                </a:lnSpc>
                <a:spcBef>
                  <a:spcPct val="0"/>
                </a:spcBef>
                <a:spcAft>
                  <a:spcPct val="0"/>
                </a:spcAft>
              </a:pPr>
              <a:r>
                <a:rPr lang="en-GB" sz="1200" dirty="0" err="1"/>
                <a:t>Fibr</a:t>
              </a:r>
              <a:r>
                <a:rPr lang="cs-CZ" sz="1200" dirty="0" err="1"/>
                <a:t>óza</a:t>
              </a:r>
              <a:endParaRPr lang="en-GB" sz="1200" dirty="0"/>
            </a:p>
            <a:p>
              <a:pPr eaLnBrk="0" fontAlgn="base" hangingPunct="0">
                <a:lnSpc>
                  <a:spcPct val="90000"/>
                </a:lnSpc>
                <a:spcBef>
                  <a:spcPct val="0"/>
                </a:spcBef>
                <a:spcAft>
                  <a:spcPct val="0"/>
                </a:spcAft>
              </a:pPr>
              <a:r>
                <a:rPr lang="en-GB" sz="1200" dirty="0" err="1"/>
                <a:t>Hypertro</a:t>
              </a:r>
              <a:r>
                <a:rPr lang="cs-CZ" sz="1200" dirty="0" err="1"/>
                <a:t>fie</a:t>
              </a:r>
              <a:endParaRPr lang="en-GB" sz="1200" dirty="0"/>
            </a:p>
          </p:txBody>
        </p:sp>
        <p:sp>
          <p:nvSpPr>
            <p:cNvPr id="108" name="Rectangle 25"/>
            <p:cNvSpPr>
              <a:spLocks noChangeArrowheads="1"/>
            </p:cNvSpPr>
            <p:nvPr/>
          </p:nvSpPr>
          <p:spPr bwMode="auto">
            <a:xfrm>
              <a:off x="805360" y="3432123"/>
              <a:ext cx="3350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NPRs</a:t>
              </a:r>
            </a:p>
          </p:txBody>
        </p:sp>
        <p:sp>
          <p:nvSpPr>
            <p:cNvPr id="109" name="Rectangle 33"/>
            <p:cNvSpPr>
              <a:spLocks noChangeArrowheads="1"/>
            </p:cNvSpPr>
            <p:nvPr/>
          </p:nvSpPr>
          <p:spPr bwMode="auto">
            <a:xfrm>
              <a:off x="1566762" y="3428307"/>
              <a:ext cx="2420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altLang="en-US" sz="1000" dirty="0">
                  <a:cs typeface="Arial" panose="020B0604020202020204" pitchFamily="34" charset="0"/>
                </a:rPr>
                <a:t>NPs</a:t>
              </a:r>
              <a:endParaRPr lang="en-US" altLang="en-US" sz="1000" dirty="0"/>
            </a:p>
          </p:txBody>
        </p:sp>
        <p:grpSp>
          <p:nvGrpSpPr>
            <p:cNvPr id="104" name="Group 103"/>
            <p:cNvGrpSpPr/>
            <p:nvPr/>
          </p:nvGrpSpPr>
          <p:grpSpPr>
            <a:xfrm rot="10800000">
              <a:off x="1184175" y="3375836"/>
              <a:ext cx="295275" cy="250825"/>
              <a:chOff x="1485899" y="3721867"/>
              <a:chExt cx="295275" cy="250825"/>
            </a:xfrm>
          </p:grpSpPr>
          <p:sp>
            <p:nvSpPr>
              <p:cNvPr id="110" name="Freeform 34"/>
              <p:cNvSpPr>
                <a:spLocks/>
              </p:cNvSpPr>
              <p:nvPr/>
            </p:nvSpPr>
            <p:spPr bwMode="auto">
              <a:xfrm>
                <a:off x="1485899" y="3721867"/>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83C55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11" name="Freeform 36"/>
              <p:cNvSpPr>
                <a:spLocks/>
              </p:cNvSpPr>
              <p:nvPr/>
            </p:nvSpPr>
            <p:spPr bwMode="auto">
              <a:xfrm>
                <a:off x="1689099" y="3794892"/>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cxnSp>
            <p:nvCxnSpPr>
              <p:cNvPr id="112" name="Straight Connector 111"/>
              <p:cNvCxnSpPr>
                <a:endCxn id="110" idx="1"/>
              </p:cNvCxnSpPr>
              <p:nvPr/>
            </p:nvCxnSpPr>
            <p:spPr bwMode="auto">
              <a:xfrm flipH="1">
                <a:off x="1609724" y="3845694"/>
                <a:ext cx="79375" cy="176"/>
              </a:xfrm>
              <a:prstGeom prst="line">
                <a:avLst/>
              </a:prstGeom>
              <a:solidFill>
                <a:schemeClr val="accent1"/>
              </a:solidFill>
              <a:ln w="19050" cap="rnd" cmpd="sng" algn="ctr">
                <a:solidFill>
                  <a:srgbClr val="83C55F"/>
                </a:solidFill>
                <a:prstDash val="solid"/>
                <a:round/>
                <a:headEnd type="none" w="med" len="med"/>
                <a:tailEnd type="none" w="med" len="med"/>
              </a:ln>
              <a:effectLst/>
            </p:spPr>
          </p:cxnSp>
        </p:grpSp>
        <p:sp>
          <p:nvSpPr>
            <p:cNvPr id="118" name="Freeform 38"/>
            <p:cNvSpPr>
              <a:spLocks/>
            </p:cNvSpPr>
            <p:nvPr/>
          </p:nvSpPr>
          <p:spPr bwMode="auto">
            <a:xfrm rot="10800000">
              <a:off x="670211" y="387827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19" name="Freeform 38"/>
            <p:cNvSpPr>
              <a:spLocks/>
            </p:cNvSpPr>
            <p:nvPr/>
          </p:nvSpPr>
          <p:spPr bwMode="auto">
            <a:xfrm rot="10800000" flipV="1">
              <a:off x="670211" y="420416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0" name="Freeform 38"/>
            <p:cNvSpPr>
              <a:spLocks/>
            </p:cNvSpPr>
            <p:nvPr/>
          </p:nvSpPr>
          <p:spPr bwMode="auto">
            <a:xfrm rot="10800000">
              <a:off x="670211" y="436710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1" name="Freeform 38"/>
            <p:cNvSpPr>
              <a:spLocks/>
            </p:cNvSpPr>
            <p:nvPr/>
          </p:nvSpPr>
          <p:spPr bwMode="auto">
            <a:xfrm rot="10800000">
              <a:off x="670211" y="453004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2" name="Freeform 38"/>
            <p:cNvSpPr>
              <a:spLocks/>
            </p:cNvSpPr>
            <p:nvPr/>
          </p:nvSpPr>
          <p:spPr bwMode="auto">
            <a:xfrm rot="10800000">
              <a:off x="670211" y="4041221"/>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3" name="Freeform 38"/>
            <p:cNvSpPr>
              <a:spLocks/>
            </p:cNvSpPr>
            <p:nvPr/>
          </p:nvSpPr>
          <p:spPr bwMode="auto">
            <a:xfrm rot="10800000">
              <a:off x="670211" y="4692989"/>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124" name="Freeform 38"/>
            <p:cNvSpPr>
              <a:spLocks/>
            </p:cNvSpPr>
            <p:nvPr/>
          </p:nvSpPr>
          <p:spPr bwMode="auto">
            <a:xfrm rot="10800000">
              <a:off x="670211" y="4855933"/>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83C55F"/>
            </a:solidFill>
            <a:ln>
              <a:noFill/>
            </a:ln>
          </p:spPr>
          <p:txBody>
            <a:bodyPr vert="horz" wrap="square" lIns="91440" tIns="45720" rIns="91440" bIns="45720" numCol="1" anchor="t" anchorCtr="0" compatLnSpc="1">
              <a:prstTxWarp prst="textNoShape">
                <a:avLst/>
              </a:prstTxWarp>
            </a:bodyPr>
            <a:lstStyle/>
            <a:p>
              <a:endParaRPr lang="en-GB" sz="2400" dirty="0">
                <a:solidFill>
                  <a:srgbClr val="474749"/>
                </a:solidFill>
              </a:endParaRPr>
            </a:p>
          </p:txBody>
        </p:sp>
        <p:sp>
          <p:nvSpPr>
            <p:cNvPr id="3" name="Rectangle 2"/>
            <p:cNvSpPr/>
            <p:nvPr/>
          </p:nvSpPr>
          <p:spPr>
            <a:xfrm>
              <a:off x="1799056" y="3432683"/>
              <a:ext cx="190500" cy="799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74" name="Rectangle 73"/>
          <p:cNvSpPr/>
          <p:nvPr/>
        </p:nvSpPr>
        <p:spPr>
          <a:xfrm rot="2700000">
            <a:off x="2102333" y="3542301"/>
            <a:ext cx="744486" cy="230832"/>
          </a:xfrm>
          <a:prstGeom prst="rect">
            <a:avLst/>
          </a:prstGeom>
        </p:spPr>
        <p:txBody>
          <a:bodyPr wrap="square">
            <a:spAutoFit/>
          </a:bodyPr>
          <a:lstStyle/>
          <a:p>
            <a:pPr algn="ctr"/>
            <a:r>
              <a:rPr lang="en-GB" sz="900" dirty="0">
                <a:solidFill>
                  <a:schemeClr val="bg1">
                    <a:lumMod val="50000"/>
                  </a:schemeClr>
                </a:solidFill>
              </a:rPr>
              <a:t>Neprilysin</a:t>
            </a:r>
          </a:p>
        </p:txBody>
      </p:sp>
      <p:grpSp>
        <p:nvGrpSpPr>
          <p:cNvPr id="5" name="Group 4"/>
          <p:cNvGrpSpPr/>
          <p:nvPr/>
        </p:nvGrpSpPr>
        <p:grpSpPr>
          <a:xfrm>
            <a:off x="5581081" y="1889313"/>
            <a:ext cx="1828015" cy="1294734"/>
            <a:chOff x="5968582" y="2105213"/>
            <a:chExt cx="1828015" cy="1294734"/>
          </a:xfrm>
        </p:grpSpPr>
        <p:sp>
          <p:nvSpPr>
            <p:cNvPr id="50" name="Rectangle 25"/>
            <p:cNvSpPr>
              <a:spLocks noChangeArrowheads="1"/>
            </p:cNvSpPr>
            <p:nvPr/>
          </p:nvSpPr>
          <p:spPr bwMode="auto">
            <a:xfrm>
              <a:off x="5968582" y="2105213"/>
              <a:ext cx="730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1000" dirty="0"/>
                <a:t>Adrenalin</a:t>
              </a:r>
              <a:endParaRPr lang="en-US" altLang="en-US" sz="1000" dirty="0"/>
            </a:p>
            <a:p>
              <a:r>
                <a:rPr lang="en-US" altLang="en-US" sz="1000" dirty="0"/>
                <a:t>Nor</a:t>
              </a:r>
              <a:r>
                <a:rPr lang="cs-CZ" altLang="en-US" sz="1000" dirty="0"/>
                <a:t>adrenalin</a:t>
              </a:r>
              <a:endParaRPr lang="en-US" altLang="en-US" sz="1000" dirty="0"/>
            </a:p>
          </p:txBody>
        </p:sp>
        <p:sp>
          <p:nvSpPr>
            <p:cNvPr id="72" name="Rectangle 33"/>
            <p:cNvSpPr>
              <a:spLocks noChangeArrowheads="1"/>
            </p:cNvSpPr>
            <p:nvPr/>
          </p:nvSpPr>
          <p:spPr bwMode="auto">
            <a:xfrm>
              <a:off x="7264400" y="2122502"/>
              <a:ext cx="5321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cs-CZ" altLang="en-US" sz="1000" dirty="0">
                  <a:cs typeface="Arial" panose="020B0604020202020204" pitchFamily="34" charset="0"/>
                </a:rPr>
                <a:t>receptory</a:t>
              </a:r>
            </a:p>
            <a:p>
              <a:r>
                <a:rPr lang="el-GR" altLang="en-US" sz="1000" dirty="0">
                  <a:cs typeface="Arial" panose="020B0604020202020204" pitchFamily="34" charset="0"/>
                </a:rPr>
                <a:t>α</a:t>
              </a:r>
              <a:r>
                <a:rPr lang="el-GR" altLang="en-US" sz="1000" baseline="-25000" dirty="0">
                  <a:cs typeface="Arial" panose="020B0604020202020204" pitchFamily="34" charset="0"/>
                </a:rPr>
                <a:t>1</a:t>
              </a:r>
              <a:r>
                <a:rPr lang="en-GB" altLang="en-US" sz="1000" dirty="0">
                  <a:cs typeface="Arial" panose="020B0604020202020204" pitchFamily="34" charset="0"/>
                </a:rPr>
                <a:t>, </a:t>
              </a:r>
              <a:r>
                <a:rPr lang="el-GR" altLang="en-US" sz="1000" dirty="0">
                  <a:cs typeface="Arial" panose="020B0604020202020204" pitchFamily="34" charset="0"/>
                </a:rPr>
                <a:t>β</a:t>
              </a:r>
              <a:r>
                <a:rPr lang="en-GB" altLang="en-US" sz="1000" baseline="-25000" dirty="0">
                  <a:cs typeface="Arial" panose="020B0604020202020204" pitchFamily="34" charset="0"/>
                </a:rPr>
                <a:t>1</a:t>
              </a:r>
              <a:r>
                <a:rPr lang="en-GB" altLang="en-US" sz="1000" dirty="0">
                  <a:cs typeface="Arial" panose="020B0604020202020204" pitchFamily="34" charset="0"/>
                </a:rPr>
                <a:t>, </a:t>
              </a:r>
              <a:r>
                <a:rPr lang="el-GR" altLang="en-US" sz="1000" dirty="0">
                  <a:cs typeface="Arial" panose="020B0604020202020204" pitchFamily="34" charset="0"/>
                </a:rPr>
                <a:t>β</a:t>
              </a:r>
              <a:r>
                <a:rPr lang="en-GB" altLang="en-US" sz="1000" baseline="-25000" dirty="0">
                  <a:cs typeface="Arial" panose="020B0604020202020204" pitchFamily="34" charset="0"/>
                </a:rPr>
                <a:t>2</a:t>
              </a:r>
              <a:endParaRPr lang="en-US" altLang="en-US" sz="1000" baseline="-25000" dirty="0"/>
            </a:p>
          </p:txBody>
        </p:sp>
        <p:sp>
          <p:nvSpPr>
            <p:cNvPr id="73" name="Freeform 34"/>
            <p:cNvSpPr>
              <a:spLocks/>
            </p:cNvSpPr>
            <p:nvPr/>
          </p:nvSpPr>
          <p:spPr bwMode="auto">
            <a:xfrm>
              <a:off x="6929437" y="2117913"/>
              <a:ext cx="123825" cy="250825"/>
            </a:xfrm>
            <a:custGeom>
              <a:avLst/>
              <a:gdLst>
                <a:gd name="T0" fmla="*/ 0 w 44"/>
                <a:gd name="T1" fmla="*/ 89 h 89"/>
                <a:gd name="T2" fmla="*/ 44 w 44"/>
                <a:gd name="T3" fmla="*/ 44 h 89"/>
                <a:gd name="T4" fmla="*/ 0 w 44"/>
                <a:gd name="T5" fmla="*/ 0 h 89"/>
              </a:gdLst>
              <a:ahLst/>
              <a:cxnLst>
                <a:cxn ang="0">
                  <a:pos x="T0" y="T1"/>
                </a:cxn>
                <a:cxn ang="0">
                  <a:pos x="T2" y="T3"/>
                </a:cxn>
                <a:cxn ang="0">
                  <a:pos x="T4" y="T5"/>
                </a:cxn>
              </a:cxnLst>
              <a:rect l="0" t="0" r="r" b="b"/>
              <a:pathLst>
                <a:path w="44" h="89">
                  <a:moveTo>
                    <a:pt x="0" y="89"/>
                  </a:moveTo>
                  <a:cubicBezTo>
                    <a:pt x="24" y="89"/>
                    <a:pt x="44" y="69"/>
                    <a:pt x="44" y="44"/>
                  </a:cubicBezTo>
                  <a:cubicBezTo>
                    <a:pt x="44" y="20"/>
                    <a:pt x="24" y="0"/>
                    <a:pt x="0" y="0"/>
                  </a:cubicBezTo>
                </a:path>
              </a:pathLst>
            </a:custGeom>
            <a:noFill/>
            <a:ln w="33338" cap="rnd">
              <a:solidFill>
                <a:srgbClr val="EC79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5" name="Freeform 36"/>
            <p:cNvSpPr>
              <a:spLocks/>
            </p:cNvSpPr>
            <p:nvPr/>
          </p:nvSpPr>
          <p:spPr bwMode="auto">
            <a:xfrm>
              <a:off x="7132637" y="2190938"/>
              <a:ext cx="92075" cy="104775"/>
            </a:xfrm>
            <a:custGeom>
              <a:avLst/>
              <a:gdLst>
                <a:gd name="T0" fmla="*/ 0 w 58"/>
                <a:gd name="T1" fmla="*/ 66 h 66"/>
                <a:gd name="T2" fmla="*/ 58 w 58"/>
                <a:gd name="T3" fmla="*/ 32 h 66"/>
                <a:gd name="T4" fmla="*/ 0 w 58"/>
                <a:gd name="T5" fmla="*/ 0 h 66"/>
                <a:gd name="T6" fmla="*/ 0 w 58"/>
                <a:gd name="T7" fmla="*/ 66 h 66"/>
              </a:gdLst>
              <a:ahLst/>
              <a:cxnLst>
                <a:cxn ang="0">
                  <a:pos x="T0" y="T1"/>
                </a:cxn>
                <a:cxn ang="0">
                  <a:pos x="T2" y="T3"/>
                </a:cxn>
                <a:cxn ang="0">
                  <a:pos x="T4" y="T5"/>
                </a:cxn>
                <a:cxn ang="0">
                  <a:pos x="T6" y="T7"/>
                </a:cxn>
              </a:cxnLst>
              <a:rect l="0" t="0" r="r" b="b"/>
              <a:pathLst>
                <a:path w="58" h="66">
                  <a:moveTo>
                    <a:pt x="0" y="66"/>
                  </a:moveTo>
                  <a:lnTo>
                    <a:pt x="58" y="32"/>
                  </a:lnTo>
                  <a:lnTo>
                    <a:pt x="0" y="0"/>
                  </a:lnTo>
                  <a:lnTo>
                    <a:pt x="0" y="66"/>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77" name="Freeform 38"/>
            <p:cNvSpPr>
              <a:spLocks/>
            </p:cNvSpPr>
            <p:nvPr/>
          </p:nvSpPr>
          <p:spPr bwMode="auto">
            <a:xfrm>
              <a:off x="7599362" y="2715907"/>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78" name="Freeform 39"/>
            <p:cNvSpPr>
              <a:spLocks/>
            </p:cNvSpPr>
            <p:nvPr/>
          </p:nvSpPr>
          <p:spPr bwMode="auto">
            <a:xfrm>
              <a:off x="7599362" y="2880585"/>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79" name="Freeform 40"/>
            <p:cNvSpPr>
              <a:spLocks/>
            </p:cNvSpPr>
            <p:nvPr/>
          </p:nvSpPr>
          <p:spPr bwMode="auto">
            <a:xfrm>
              <a:off x="7599362" y="3045263"/>
              <a:ext cx="127000" cy="108000"/>
            </a:xfrm>
            <a:custGeom>
              <a:avLst/>
              <a:gdLst>
                <a:gd name="T0" fmla="*/ 80 w 80"/>
                <a:gd name="T1" fmla="*/ 24 h 46"/>
                <a:gd name="T2" fmla="*/ 41 w 80"/>
                <a:gd name="T3" fmla="*/ 0 h 46"/>
                <a:gd name="T4" fmla="*/ 0 w 80"/>
                <a:gd name="T5" fmla="*/ 24 h 46"/>
                <a:gd name="T6" fmla="*/ 0 w 80"/>
                <a:gd name="T7" fmla="*/ 24 h 46"/>
                <a:gd name="T8" fmla="*/ 29 w 80"/>
                <a:gd name="T9" fmla="*/ 24 h 46"/>
                <a:gd name="T10" fmla="*/ 29 w 80"/>
                <a:gd name="T11" fmla="*/ 46 h 46"/>
                <a:gd name="T12" fmla="*/ 53 w 80"/>
                <a:gd name="T13" fmla="*/ 46 h 46"/>
                <a:gd name="T14" fmla="*/ 53 w 80"/>
                <a:gd name="T15" fmla="*/ 24 h 46"/>
                <a:gd name="T16" fmla="*/ 80 w 80"/>
                <a:gd name="T17" fmla="*/ 24 h 46"/>
                <a:gd name="T18" fmla="*/ 80 w 80"/>
                <a:gd name="T19"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4"/>
                  </a:moveTo>
                  <a:lnTo>
                    <a:pt x="41" y="0"/>
                  </a:lnTo>
                  <a:lnTo>
                    <a:pt x="0" y="24"/>
                  </a:lnTo>
                  <a:lnTo>
                    <a:pt x="0" y="24"/>
                  </a:lnTo>
                  <a:lnTo>
                    <a:pt x="29" y="24"/>
                  </a:lnTo>
                  <a:lnTo>
                    <a:pt x="29" y="46"/>
                  </a:lnTo>
                  <a:lnTo>
                    <a:pt x="53" y="46"/>
                  </a:lnTo>
                  <a:lnTo>
                    <a:pt x="53" y="24"/>
                  </a:lnTo>
                  <a:lnTo>
                    <a:pt x="80" y="24"/>
                  </a:lnTo>
                  <a:lnTo>
                    <a:pt x="80" y="24"/>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80" name="Freeform 41"/>
            <p:cNvSpPr>
              <a:spLocks/>
            </p:cNvSpPr>
            <p:nvPr/>
          </p:nvSpPr>
          <p:spPr bwMode="auto">
            <a:xfrm>
              <a:off x="7599362" y="3209942"/>
              <a:ext cx="127000" cy="108000"/>
            </a:xfrm>
            <a:custGeom>
              <a:avLst/>
              <a:gdLst>
                <a:gd name="T0" fmla="*/ 80 w 80"/>
                <a:gd name="T1" fmla="*/ 25 h 46"/>
                <a:gd name="T2" fmla="*/ 41 w 80"/>
                <a:gd name="T3" fmla="*/ 0 h 46"/>
                <a:gd name="T4" fmla="*/ 0 w 80"/>
                <a:gd name="T5" fmla="*/ 25 h 46"/>
                <a:gd name="T6" fmla="*/ 0 w 80"/>
                <a:gd name="T7" fmla="*/ 25 h 46"/>
                <a:gd name="T8" fmla="*/ 29 w 80"/>
                <a:gd name="T9" fmla="*/ 25 h 46"/>
                <a:gd name="T10" fmla="*/ 29 w 80"/>
                <a:gd name="T11" fmla="*/ 46 h 46"/>
                <a:gd name="T12" fmla="*/ 53 w 80"/>
                <a:gd name="T13" fmla="*/ 46 h 46"/>
                <a:gd name="T14" fmla="*/ 53 w 80"/>
                <a:gd name="T15" fmla="*/ 25 h 46"/>
                <a:gd name="T16" fmla="*/ 80 w 80"/>
                <a:gd name="T17" fmla="*/ 25 h 46"/>
                <a:gd name="T18" fmla="*/ 80 w 80"/>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6">
                  <a:moveTo>
                    <a:pt x="80" y="25"/>
                  </a:moveTo>
                  <a:lnTo>
                    <a:pt x="41" y="0"/>
                  </a:lnTo>
                  <a:lnTo>
                    <a:pt x="0" y="25"/>
                  </a:lnTo>
                  <a:lnTo>
                    <a:pt x="0" y="25"/>
                  </a:lnTo>
                  <a:lnTo>
                    <a:pt x="29" y="25"/>
                  </a:lnTo>
                  <a:lnTo>
                    <a:pt x="29" y="46"/>
                  </a:lnTo>
                  <a:lnTo>
                    <a:pt x="53" y="46"/>
                  </a:lnTo>
                  <a:lnTo>
                    <a:pt x="53" y="25"/>
                  </a:lnTo>
                  <a:lnTo>
                    <a:pt x="80" y="25"/>
                  </a:lnTo>
                  <a:lnTo>
                    <a:pt x="80" y="25"/>
                  </a:lnTo>
                  <a:close/>
                </a:path>
              </a:pathLst>
            </a:custGeom>
            <a:solidFill>
              <a:srgbClr val="EC7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cxnSp>
          <p:nvCxnSpPr>
            <p:cNvPr id="82" name="Straight Connector 81"/>
            <p:cNvCxnSpPr>
              <a:endCxn id="73" idx="1"/>
            </p:cNvCxnSpPr>
            <p:nvPr/>
          </p:nvCxnSpPr>
          <p:spPr bwMode="auto">
            <a:xfrm flipH="1">
              <a:off x="7053262" y="2241740"/>
              <a:ext cx="79375" cy="176"/>
            </a:xfrm>
            <a:prstGeom prst="line">
              <a:avLst/>
            </a:prstGeom>
            <a:solidFill>
              <a:schemeClr val="accent1"/>
            </a:solidFill>
            <a:ln w="19050" cap="rnd" cmpd="sng" algn="ctr">
              <a:solidFill>
                <a:schemeClr val="accent2"/>
              </a:solidFill>
              <a:prstDash val="solid"/>
              <a:round/>
              <a:headEnd type="none" w="med" len="med"/>
              <a:tailEnd type="none" w="med" len="med"/>
            </a:ln>
            <a:effectLst/>
          </p:spPr>
        </p:cxnSp>
        <p:sp>
          <p:nvSpPr>
            <p:cNvPr id="81" name="Rectangle 80"/>
            <p:cNvSpPr/>
            <p:nvPr/>
          </p:nvSpPr>
          <p:spPr>
            <a:xfrm>
              <a:off x="6184901" y="2476617"/>
              <a:ext cx="1472246" cy="923330"/>
            </a:xfrm>
            <a:prstGeom prst="rect">
              <a:avLst/>
            </a:prstGeom>
          </p:spPr>
          <p:txBody>
            <a:bodyPr wrap="square">
              <a:spAutoFit/>
            </a:bodyPr>
            <a:lstStyle/>
            <a:p>
              <a:pPr algn="r" eaLnBrk="0" fontAlgn="base" hangingPunct="0">
                <a:lnSpc>
                  <a:spcPct val="90000"/>
                </a:lnSpc>
                <a:spcBef>
                  <a:spcPct val="0"/>
                </a:spcBef>
                <a:spcAft>
                  <a:spcPct val="0"/>
                </a:spcAft>
              </a:pPr>
              <a:r>
                <a:rPr lang="en-GB" sz="1200" b="1" dirty="0" err="1"/>
                <a:t>Va</a:t>
              </a:r>
              <a:r>
                <a:rPr lang="cs-CZ" sz="1200" b="1" dirty="0"/>
                <a:t>z</a:t>
              </a:r>
              <a:r>
                <a:rPr lang="en-GB" sz="1200" b="1" dirty="0"/>
                <a:t>o</a:t>
              </a:r>
              <a:r>
                <a:rPr lang="cs-CZ" sz="1200" b="1" dirty="0"/>
                <a:t>k</a:t>
              </a:r>
              <a:r>
                <a:rPr lang="en-GB" sz="1200" b="1" dirty="0" err="1"/>
                <a:t>onstri</a:t>
              </a:r>
              <a:r>
                <a:rPr lang="cs-CZ" sz="1200" b="1" dirty="0" err="1"/>
                <a:t>kce</a:t>
              </a:r>
              <a:endParaRPr lang="en-GB" sz="1200" b="1" dirty="0"/>
            </a:p>
            <a:p>
              <a:pPr algn="r" eaLnBrk="0" fontAlgn="base" hangingPunct="0">
                <a:lnSpc>
                  <a:spcPct val="90000"/>
                </a:lnSpc>
                <a:spcBef>
                  <a:spcPct val="0"/>
                </a:spcBef>
                <a:spcAft>
                  <a:spcPct val="0"/>
                </a:spcAft>
              </a:pPr>
              <a:r>
                <a:rPr lang="cs-CZ" sz="1200" dirty="0"/>
                <a:t>Aktivita </a:t>
              </a:r>
              <a:r>
                <a:rPr lang="en-GB" sz="1200" dirty="0"/>
                <a:t>RAAS </a:t>
              </a:r>
            </a:p>
            <a:p>
              <a:pPr algn="r" eaLnBrk="0" fontAlgn="base" hangingPunct="0">
                <a:lnSpc>
                  <a:spcPct val="90000"/>
                </a:lnSpc>
                <a:spcBef>
                  <a:spcPct val="0"/>
                </a:spcBef>
                <a:spcAft>
                  <a:spcPct val="0"/>
                </a:spcAft>
              </a:pPr>
              <a:r>
                <a:rPr lang="en-GB" sz="1200" dirty="0" err="1"/>
                <a:t>Va</a:t>
              </a:r>
              <a:r>
                <a:rPr lang="cs-CZ" sz="1200" dirty="0"/>
                <a:t>z</a:t>
              </a:r>
              <a:r>
                <a:rPr lang="en-GB" sz="1200" dirty="0" err="1"/>
                <a:t>opresin</a:t>
              </a:r>
              <a:endParaRPr lang="en-GB" sz="1200" dirty="0"/>
            </a:p>
            <a:p>
              <a:pPr algn="r" eaLnBrk="0" fontAlgn="base" hangingPunct="0">
                <a:lnSpc>
                  <a:spcPct val="90000"/>
                </a:lnSpc>
                <a:spcBef>
                  <a:spcPct val="0"/>
                </a:spcBef>
                <a:spcAft>
                  <a:spcPct val="0"/>
                </a:spcAft>
              </a:pPr>
              <a:r>
                <a:rPr lang="cs-CZ" sz="1200" dirty="0"/>
                <a:t>Srdeční frekvence</a:t>
              </a:r>
              <a:endParaRPr lang="en-GB" sz="1200" dirty="0"/>
            </a:p>
            <a:p>
              <a:pPr algn="r" eaLnBrk="0" fontAlgn="base" hangingPunct="0">
                <a:lnSpc>
                  <a:spcPct val="90000"/>
                </a:lnSpc>
                <a:spcBef>
                  <a:spcPct val="0"/>
                </a:spcBef>
                <a:spcAft>
                  <a:spcPct val="0"/>
                </a:spcAft>
              </a:pPr>
              <a:r>
                <a:rPr lang="cs-CZ" sz="1200" dirty="0"/>
                <a:t>K</a:t>
              </a:r>
              <a:r>
                <a:rPr lang="en-GB" sz="1200" dirty="0" err="1"/>
                <a:t>ontra</a:t>
              </a:r>
              <a:r>
                <a:rPr lang="cs-CZ" sz="1200" dirty="0"/>
                <a:t>k</a:t>
              </a:r>
              <a:r>
                <a:rPr lang="en-GB" sz="1200" dirty="0" err="1"/>
                <a:t>tilit</a:t>
              </a:r>
              <a:r>
                <a:rPr lang="cs-CZ" sz="1200" dirty="0"/>
                <a:t>a</a:t>
              </a:r>
              <a:endParaRPr lang="en-GB" sz="1200" dirty="0"/>
            </a:p>
          </p:txBody>
        </p:sp>
      </p:grpSp>
      <p:cxnSp>
        <p:nvCxnSpPr>
          <p:cNvPr id="102" name="Straight Arrow Connector 101"/>
          <p:cNvCxnSpPr/>
          <p:nvPr/>
        </p:nvCxnSpPr>
        <p:spPr bwMode="auto">
          <a:xfrm>
            <a:off x="2509357" y="2605570"/>
            <a:ext cx="0" cy="651176"/>
          </a:xfrm>
          <a:prstGeom prst="straightConnector1">
            <a:avLst/>
          </a:prstGeom>
          <a:solidFill>
            <a:schemeClr val="accent1"/>
          </a:solidFill>
          <a:ln w="28575" cap="sq" cmpd="sng" algn="ctr">
            <a:solidFill>
              <a:srgbClr val="00B050"/>
            </a:solidFill>
            <a:prstDash val="sysDash"/>
            <a:miter lim="800000"/>
            <a:headEnd type="none" w="med" len="med"/>
            <a:tailEnd type="none" w="med" len="med"/>
          </a:ln>
          <a:effectLst/>
        </p:spPr>
      </p:cxnSp>
      <p:sp>
        <p:nvSpPr>
          <p:cNvPr id="106" name="Rounded Rectangle 105"/>
          <p:cNvSpPr/>
          <p:nvPr/>
        </p:nvSpPr>
        <p:spPr bwMode="auto">
          <a:xfrm>
            <a:off x="1853498" y="2193840"/>
            <a:ext cx="1254850" cy="445109"/>
          </a:xfrm>
          <a:prstGeom prst="roundRect">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cs-CZ" sz="1200" b="1" kern="0" dirty="0">
                <a:solidFill>
                  <a:prstClr val="white"/>
                </a:solidFill>
                <a:latin typeface="Arial" panose="020B0604020202020204" pitchFamily="34" charset="0"/>
                <a:cs typeface="Arial" panose="020B0604020202020204" pitchFamily="34" charset="0"/>
              </a:rPr>
              <a:t>Inhibitory </a:t>
            </a:r>
            <a:r>
              <a:rPr lang="cs-CZ" sz="1200" b="1" kern="0" dirty="0" err="1">
                <a:solidFill>
                  <a:prstClr val="white"/>
                </a:solidFill>
                <a:latin typeface="Arial" panose="020B0604020202020204" pitchFamily="34" charset="0"/>
                <a:cs typeface="Arial" panose="020B0604020202020204" pitchFamily="34" charset="0"/>
              </a:rPr>
              <a:t>neprilysinu</a:t>
            </a:r>
            <a:endParaRPr lang="en-GB" sz="1200" b="1" kern="0" dirty="0">
              <a:solidFill>
                <a:prstClr val="white"/>
              </a:solidFill>
              <a:latin typeface="Arial" panose="020B0604020202020204" pitchFamily="34" charset="0"/>
              <a:cs typeface="Arial" panose="020B0604020202020204" pitchFamily="34" charset="0"/>
            </a:endParaRPr>
          </a:p>
        </p:txBody>
      </p:sp>
      <p:sp>
        <p:nvSpPr>
          <p:cNvPr id="113" name="Rounded Rectangle 112"/>
          <p:cNvSpPr/>
          <p:nvPr/>
        </p:nvSpPr>
        <p:spPr bwMode="auto">
          <a:xfrm>
            <a:off x="7211861" y="3639985"/>
            <a:ext cx="1459776" cy="445109"/>
          </a:xfrm>
          <a:prstGeom prst="roundRect">
            <a:avLst/>
          </a:prstGeom>
          <a:solidFill>
            <a:srgbClr val="C00000"/>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algn="ctr">
              <a:defRPr/>
            </a:pPr>
            <a:r>
              <a:rPr lang="cs-CZ" sz="1200" b="1" kern="0" dirty="0">
                <a:solidFill>
                  <a:prstClr val="white"/>
                </a:solidFill>
                <a:latin typeface="Arial" panose="020B0604020202020204" pitchFamily="34" charset="0"/>
                <a:cs typeface="Arial" panose="020B0604020202020204" pitchFamily="34" charset="0"/>
              </a:rPr>
              <a:t>Inhibitory </a:t>
            </a:r>
            <a:r>
              <a:rPr lang="en-GB" sz="1200" b="1" kern="0" dirty="0">
                <a:solidFill>
                  <a:prstClr val="white"/>
                </a:solidFill>
                <a:latin typeface="Arial" panose="020B0604020202020204" pitchFamily="34" charset="0"/>
                <a:cs typeface="Arial" panose="020B0604020202020204" pitchFamily="34" charset="0"/>
              </a:rPr>
              <a:t>RAAS (</a:t>
            </a:r>
            <a:r>
              <a:rPr lang="cs-CZ" sz="1200" b="1" kern="0" dirty="0">
                <a:solidFill>
                  <a:prstClr val="white"/>
                </a:solidFill>
                <a:latin typeface="Arial" panose="020B0604020202020204" pitchFamily="34" charset="0"/>
                <a:cs typeface="Arial" panose="020B0604020202020204" pitchFamily="34" charset="0"/>
              </a:rPr>
              <a:t>i</a:t>
            </a:r>
            <a:r>
              <a:rPr lang="en-GB" sz="1200" b="1" kern="0" dirty="0">
                <a:solidFill>
                  <a:prstClr val="white"/>
                </a:solidFill>
                <a:latin typeface="Arial" panose="020B0604020202020204" pitchFamily="34" charset="0"/>
                <a:cs typeface="Arial" panose="020B0604020202020204" pitchFamily="34" charset="0"/>
              </a:rPr>
              <a:t>ACE, ARB, MRA)</a:t>
            </a:r>
          </a:p>
        </p:txBody>
      </p:sp>
      <p:sp>
        <p:nvSpPr>
          <p:cNvPr id="114" name="Rounded Rectangle 113"/>
          <p:cNvSpPr/>
          <p:nvPr/>
        </p:nvSpPr>
        <p:spPr bwMode="auto">
          <a:xfrm>
            <a:off x="7462456" y="1390389"/>
            <a:ext cx="1227457" cy="445109"/>
          </a:xfrm>
          <a:prstGeom prst="roundRect">
            <a:avLst/>
          </a:prstGeom>
          <a:solidFill>
            <a:schemeClr val="accent5">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cs-CZ" sz="1200" b="1" kern="0" dirty="0">
                <a:solidFill>
                  <a:prstClr val="white"/>
                </a:solidFill>
                <a:latin typeface="Arial" panose="020B0604020202020204" pitchFamily="34" charset="0"/>
                <a:cs typeface="Arial" panose="020B0604020202020204" pitchFamily="34" charset="0"/>
              </a:rPr>
              <a:t>Beta-blokátory</a:t>
            </a:r>
            <a:endParaRPr lang="en-GB" sz="1200" b="1" kern="0" dirty="0">
              <a:solidFill>
                <a:prstClr val="white"/>
              </a:solidFill>
              <a:latin typeface="Arial" panose="020B0604020202020204" pitchFamily="34" charset="0"/>
              <a:cs typeface="Arial" panose="020B0604020202020204" pitchFamily="34" charset="0"/>
            </a:endParaRPr>
          </a:p>
        </p:txBody>
      </p:sp>
      <p:cxnSp>
        <p:nvCxnSpPr>
          <p:cNvPr id="116" name="Straight Connector 115"/>
          <p:cNvCxnSpPr/>
          <p:nvPr/>
        </p:nvCxnSpPr>
        <p:spPr bwMode="auto">
          <a:xfrm>
            <a:off x="6728625" y="1612944"/>
            <a:ext cx="883542" cy="0"/>
          </a:xfrm>
          <a:prstGeom prst="line">
            <a:avLst/>
          </a:prstGeom>
          <a:solidFill>
            <a:schemeClr val="accent1"/>
          </a:solidFill>
          <a:ln w="28575" cap="sq" cmpd="sng" algn="ctr">
            <a:solidFill>
              <a:schemeClr val="accent5">
                <a:lumMod val="50000"/>
              </a:schemeClr>
            </a:solidFill>
            <a:prstDash val="sysDash"/>
            <a:miter lim="800000"/>
            <a:headEnd type="none" w="med" len="med"/>
            <a:tailEnd type="none" w="med" len="med"/>
          </a:ln>
          <a:effectLst/>
        </p:spPr>
      </p:cxnSp>
      <p:cxnSp>
        <p:nvCxnSpPr>
          <p:cNvPr id="129" name="Straight Connector 128"/>
          <p:cNvCxnSpPr/>
          <p:nvPr/>
        </p:nvCxnSpPr>
        <p:spPr bwMode="auto">
          <a:xfrm>
            <a:off x="6728625" y="3865845"/>
            <a:ext cx="883542" cy="0"/>
          </a:xfrm>
          <a:prstGeom prst="line">
            <a:avLst/>
          </a:prstGeom>
          <a:solidFill>
            <a:schemeClr val="accent1"/>
          </a:solidFill>
          <a:ln w="28575" cap="sq" cmpd="sng" algn="ctr">
            <a:solidFill>
              <a:srgbClr val="C00000"/>
            </a:solidFill>
            <a:prstDash val="sysDash"/>
            <a:miter lim="800000"/>
            <a:headEnd type="none" w="med" len="med"/>
            <a:tailEnd type="none" w="med" len="med"/>
          </a:ln>
          <a:effectLst/>
        </p:spPr>
      </p:cxnSp>
      <p:grpSp>
        <p:nvGrpSpPr>
          <p:cNvPr id="131" name="Group 130"/>
          <p:cNvGrpSpPr/>
          <p:nvPr/>
        </p:nvGrpSpPr>
        <p:grpSpPr>
          <a:xfrm>
            <a:off x="2357984" y="3280155"/>
            <a:ext cx="309856" cy="309856"/>
            <a:chOff x="4796588" y="2842806"/>
            <a:chExt cx="468358" cy="468358"/>
          </a:xfrm>
        </p:grpSpPr>
        <p:sp>
          <p:nvSpPr>
            <p:cNvPr id="132" name="Oval 131"/>
            <p:cNvSpPr/>
            <p:nvPr/>
          </p:nvSpPr>
          <p:spPr>
            <a:xfrm>
              <a:off x="4796588" y="2842806"/>
              <a:ext cx="468358" cy="468358"/>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37" name="Multiply 136"/>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pSp>
        <p:nvGrpSpPr>
          <p:cNvPr id="138" name="Group 137"/>
          <p:cNvGrpSpPr/>
          <p:nvPr/>
        </p:nvGrpSpPr>
        <p:grpSpPr>
          <a:xfrm>
            <a:off x="6418769" y="1457911"/>
            <a:ext cx="309856" cy="309856"/>
            <a:chOff x="4796588" y="2855841"/>
            <a:chExt cx="468358" cy="468359"/>
          </a:xfrm>
        </p:grpSpPr>
        <p:sp>
          <p:nvSpPr>
            <p:cNvPr id="139" name="Oval 138"/>
            <p:cNvSpPr/>
            <p:nvPr/>
          </p:nvSpPr>
          <p:spPr>
            <a:xfrm>
              <a:off x="4796588" y="2855841"/>
              <a:ext cx="468358" cy="468359"/>
            </a:xfrm>
            <a:prstGeom prst="ellipse">
              <a:avLst/>
            </a:prstGeom>
            <a:solidFill>
              <a:srgbClr val="CF6A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43" name="Multiply 142"/>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pSp>
        <p:nvGrpSpPr>
          <p:cNvPr id="145" name="Group 144"/>
          <p:cNvGrpSpPr/>
          <p:nvPr/>
        </p:nvGrpSpPr>
        <p:grpSpPr>
          <a:xfrm>
            <a:off x="6410135" y="3706189"/>
            <a:ext cx="309856" cy="309856"/>
            <a:chOff x="4809623" y="2842806"/>
            <a:chExt cx="468359" cy="468358"/>
          </a:xfrm>
        </p:grpSpPr>
        <p:sp>
          <p:nvSpPr>
            <p:cNvPr id="146" name="Oval 145"/>
            <p:cNvSpPr/>
            <p:nvPr/>
          </p:nvSpPr>
          <p:spPr>
            <a:xfrm>
              <a:off x="4809623" y="2842806"/>
              <a:ext cx="468359" cy="468358"/>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47" name="Multiply 146"/>
            <p:cNvSpPr/>
            <p:nvPr/>
          </p:nvSpPr>
          <p:spPr>
            <a:xfrm>
              <a:off x="4837022" y="2883240"/>
              <a:ext cx="387491" cy="387491"/>
            </a:xfrm>
            <a:prstGeom prst="mathMultiply">
              <a:avLst>
                <a:gd name="adj1" fmla="val 1794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cxnSp>
        <p:nvCxnSpPr>
          <p:cNvPr id="160" name="Straight Arrow Connector 159"/>
          <p:cNvCxnSpPr>
            <a:stCxn id="161" idx="0"/>
          </p:cNvCxnSpPr>
          <p:nvPr/>
        </p:nvCxnSpPr>
        <p:spPr bwMode="auto">
          <a:xfrm flipV="1">
            <a:off x="4632018" y="4524774"/>
            <a:ext cx="1200474" cy="408400"/>
          </a:xfrm>
          <a:prstGeom prst="straightConnector1">
            <a:avLst/>
          </a:prstGeom>
          <a:solidFill>
            <a:schemeClr val="accent1"/>
          </a:solidFill>
          <a:ln w="28575" cap="flat" cmpd="sng" algn="ctr">
            <a:solidFill>
              <a:srgbClr val="B8DB57"/>
            </a:solidFill>
            <a:prstDash val="solid"/>
            <a:miter lim="800000"/>
            <a:headEnd type="none" w="med" len="med"/>
            <a:tailEnd type="none" w="med" len="med"/>
          </a:ln>
          <a:effectLst/>
        </p:spPr>
      </p:cxnSp>
      <p:sp>
        <p:nvSpPr>
          <p:cNvPr id="161" name="Rounded Rectangle 160"/>
          <p:cNvSpPr/>
          <p:nvPr/>
        </p:nvSpPr>
        <p:spPr>
          <a:xfrm>
            <a:off x="3898285" y="4933174"/>
            <a:ext cx="1467466" cy="278332"/>
          </a:xfrm>
          <a:prstGeom prst="roundRect">
            <a:avLst/>
          </a:prstGeom>
          <a:solidFill>
            <a:srgbClr val="B8DB57"/>
          </a:solidFill>
          <a:ln w="28575">
            <a:no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err="1">
                <a:solidFill>
                  <a:schemeClr val="tx1"/>
                </a:solidFill>
              </a:rPr>
              <a:t>Omapatrilát</a:t>
            </a:r>
            <a:endParaRPr lang="en-GB" b="1" dirty="0">
              <a:solidFill>
                <a:schemeClr val="tx1"/>
              </a:solidFill>
            </a:endParaRPr>
          </a:p>
        </p:txBody>
      </p:sp>
      <p:grpSp>
        <p:nvGrpSpPr>
          <p:cNvPr id="162" name="Group 161"/>
          <p:cNvGrpSpPr/>
          <p:nvPr/>
        </p:nvGrpSpPr>
        <p:grpSpPr>
          <a:xfrm>
            <a:off x="5832492" y="4276748"/>
            <a:ext cx="362936" cy="362936"/>
            <a:chOff x="4796588" y="2842806"/>
            <a:chExt cx="468358" cy="468358"/>
          </a:xfrm>
        </p:grpSpPr>
        <p:sp>
          <p:nvSpPr>
            <p:cNvPr id="163" name="Oval 162"/>
            <p:cNvSpPr/>
            <p:nvPr/>
          </p:nvSpPr>
          <p:spPr>
            <a:xfrm>
              <a:off x="4796588" y="2842806"/>
              <a:ext cx="468358" cy="468358"/>
            </a:xfrm>
            <a:prstGeom prst="ellipse">
              <a:avLst/>
            </a:prstGeom>
            <a:solidFill>
              <a:srgbClr val="B8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64" name="Multiply 163"/>
            <p:cNvSpPr/>
            <p:nvPr/>
          </p:nvSpPr>
          <p:spPr>
            <a:xfrm>
              <a:off x="4837022" y="2883240"/>
              <a:ext cx="387491" cy="387491"/>
            </a:xfrm>
            <a:prstGeom prst="mathMultiply">
              <a:avLst>
                <a:gd name="adj1" fmla="val 1794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pSp>
        <p:nvGrpSpPr>
          <p:cNvPr id="165" name="Group 164"/>
          <p:cNvGrpSpPr/>
          <p:nvPr/>
        </p:nvGrpSpPr>
        <p:grpSpPr>
          <a:xfrm>
            <a:off x="2331555" y="3253615"/>
            <a:ext cx="362936" cy="362936"/>
            <a:chOff x="4796588" y="2842806"/>
            <a:chExt cx="468358" cy="468358"/>
          </a:xfrm>
        </p:grpSpPr>
        <p:sp>
          <p:nvSpPr>
            <p:cNvPr id="166" name="Oval 165"/>
            <p:cNvSpPr/>
            <p:nvPr/>
          </p:nvSpPr>
          <p:spPr>
            <a:xfrm>
              <a:off x="4796588" y="2842806"/>
              <a:ext cx="468358" cy="468358"/>
            </a:xfrm>
            <a:prstGeom prst="ellipse">
              <a:avLst/>
            </a:prstGeom>
            <a:solidFill>
              <a:srgbClr val="B8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167" name="Multiply 166"/>
            <p:cNvSpPr/>
            <p:nvPr/>
          </p:nvSpPr>
          <p:spPr>
            <a:xfrm>
              <a:off x="4837022" y="2883240"/>
              <a:ext cx="387491" cy="387491"/>
            </a:xfrm>
            <a:prstGeom prst="mathMultiply">
              <a:avLst>
                <a:gd name="adj1" fmla="val 1794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solidFill>
                  <a:schemeClr val="bg1"/>
                </a:solidFill>
              </a:endParaRPr>
            </a:p>
          </p:txBody>
        </p:sp>
      </p:grpSp>
      <p:cxnSp>
        <p:nvCxnSpPr>
          <p:cNvPr id="359" name="Straight Arrow Connector 358"/>
          <p:cNvCxnSpPr>
            <a:stCxn id="161" idx="0"/>
            <a:endCxn id="166" idx="5"/>
          </p:cNvCxnSpPr>
          <p:nvPr/>
        </p:nvCxnSpPr>
        <p:spPr bwMode="auto">
          <a:xfrm flipH="1" flipV="1">
            <a:off x="2641340" y="3563400"/>
            <a:ext cx="1990678" cy="1369774"/>
          </a:xfrm>
          <a:prstGeom prst="straightConnector1">
            <a:avLst/>
          </a:prstGeom>
          <a:solidFill>
            <a:schemeClr val="accent1"/>
          </a:solidFill>
          <a:ln w="28575" cap="flat" cmpd="sng" algn="ctr">
            <a:solidFill>
              <a:srgbClr val="B8DB57"/>
            </a:solidFill>
            <a:prstDash val="solid"/>
            <a:miter lim="800000"/>
            <a:headEnd type="none" w="med" len="med"/>
            <a:tailEnd type="none" w="med" len="med"/>
          </a:ln>
          <a:effectLst/>
        </p:spPr>
      </p:cxnSp>
      <p:sp>
        <p:nvSpPr>
          <p:cNvPr id="10" name="TextovéPole 9"/>
          <p:cNvSpPr txBox="1"/>
          <p:nvPr/>
        </p:nvSpPr>
        <p:spPr>
          <a:xfrm>
            <a:off x="5232255" y="4106906"/>
            <a:ext cx="600237" cy="276999"/>
          </a:xfrm>
          <a:prstGeom prst="rect">
            <a:avLst/>
          </a:prstGeom>
          <a:noFill/>
        </p:spPr>
        <p:txBody>
          <a:bodyPr wrap="square" rtlCol="0">
            <a:spAutoFit/>
          </a:bodyPr>
          <a:lstStyle/>
          <a:p>
            <a:r>
              <a:rPr lang="cs-CZ" sz="1200" dirty="0" err="1"/>
              <a:t>Ang</a:t>
            </a:r>
            <a:r>
              <a:rPr lang="cs-CZ" sz="1200" dirty="0"/>
              <a:t> I</a:t>
            </a:r>
          </a:p>
        </p:txBody>
      </p:sp>
      <p:cxnSp>
        <p:nvCxnSpPr>
          <p:cNvPr id="25" name="Přímá spojnice se šipkou 24"/>
          <p:cNvCxnSpPr/>
          <p:nvPr/>
        </p:nvCxnSpPr>
        <p:spPr>
          <a:xfrm>
            <a:off x="5741540" y="4275331"/>
            <a:ext cx="4991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5775920" y="4524774"/>
            <a:ext cx="430374" cy="276999"/>
          </a:xfrm>
          <a:prstGeom prst="rect">
            <a:avLst/>
          </a:prstGeom>
          <a:noFill/>
        </p:spPr>
        <p:txBody>
          <a:bodyPr wrap="none" rtlCol="0">
            <a:spAutoFit/>
          </a:bodyPr>
          <a:lstStyle/>
          <a:p>
            <a:r>
              <a:rPr lang="cs-CZ" sz="1200" b="1" dirty="0"/>
              <a:t>ACE</a:t>
            </a:r>
          </a:p>
        </p:txBody>
      </p:sp>
      <p:cxnSp>
        <p:nvCxnSpPr>
          <p:cNvPr id="37" name="Přímá spojnice se šipkou 36"/>
          <p:cNvCxnSpPr/>
          <p:nvPr/>
        </p:nvCxnSpPr>
        <p:spPr>
          <a:xfrm flipH="1" flipV="1">
            <a:off x="5991107" y="4275331"/>
            <a:ext cx="9225" cy="3097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2928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1000"/>
                                        <p:tgtEl>
                                          <p:spTgt spid="116"/>
                                        </p:tgtEl>
                                      </p:cBhvr>
                                    </p:animEffect>
                                  </p:childTnLst>
                                </p:cTn>
                              </p:par>
                              <p:par>
                                <p:cTn id="11" presetID="10"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1000"/>
                                        <p:tgtEl>
                                          <p:spTgt spid="138"/>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0"/>
                                        <p:tgtEl>
                                          <p:spTgt spid="113"/>
                                        </p:tgtEl>
                                      </p:cBhvr>
                                    </p:animEffect>
                                  </p:childTnLst>
                                </p:cTn>
                              </p:par>
                              <p:par>
                                <p:cTn id="18" presetID="10" presetClass="entr" presetSubtype="0" fill="hold" nodeType="withEffect">
                                  <p:stCondLst>
                                    <p:cond delay="50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1000"/>
                                        <p:tgtEl>
                                          <p:spTgt spid="129"/>
                                        </p:tgtEl>
                                      </p:cBhvr>
                                    </p:animEffect>
                                  </p:childTnLst>
                                </p:cTn>
                              </p:par>
                              <p:par>
                                <p:cTn id="21" presetID="10" presetClass="entr" presetSubtype="0" fill="hold" nodeType="withEffect">
                                  <p:stCondLst>
                                    <p:cond delay="500"/>
                                  </p:stCondLst>
                                  <p:childTnLst>
                                    <p:set>
                                      <p:cBhvr>
                                        <p:cTn id="22" dur="1" fill="hold">
                                          <p:stCondLst>
                                            <p:cond delay="0"/>
                                          </p:stCondLst>
                                        </p:cTn>
                                        <p:tgtEl>
                                          <p:spTgt spid="145"/>
                                        </p:tgtEl>
                                        <p:attrNameLst>
                                          <p:attrName>style.visibility</p:attrName>
                                        </p:attrNameLst>
                                      </p:cBhvr>
                                      <p:to>
                                        <p:strVal val="visible"/>
                                      </p:to>
                                    </p:set>
                                    <p:animEffect transition="in" filter="fade">
                                      <p:cBhvr>
                                        <p:cTn id="23" dur="1000"/>
                                        <p:tgtEl>
                                          <p:spTgt spid="145"/>
                                        </p:tgtEl>
                                      </p:cBhvr>
                                    </p:animEffect>
                                  </p:childTnLst>
                                </p:cTn>
                              </p:par>
                            </p:childTnLst>
                          </p:cTn>
                        </p:par>
                        <p:par>
                          <p:cTn id="24" fill="hold">
                            <p:stCondLst>
                              <p:cond delay="2500"/>
                            </p:stCondLst>
                            <p:childTnLst>
                              <p:par>
                                <p:cTn id="25" presetID="10" presetClass="entr" presetSubtype="0" fill="hold" nodeType="afterEffect">
                                  <p:stCondLst>
                                    <p:cond delay="50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1000"/>
                                        <p:tgtEl>
                                          <p:spTgt spid="106"/>
                                        </p:tgtEl>
                                      </p:cBhvr>
                                    </p:animEffect>
                                  </p:childTnLst>
                                </p:cTn>
                              </p:par>
                              <p:par>
                                <p:cTn id="31" presetID="10" presetClass="entr" presetSubtype="0" fill="hold" nodeType="withEffect">
                                  <p:stCondLst>
                                    <p:cond delay="50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1000"/>
                                        <p:tgtEl>
                                          <p:spTgt spid="131"/>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childTnLst>
                          </p:cTn>
                        </p:par>
                        <p:par>
                          <p:cTn id="38" fill="hold">
                            <p:stCondLst>
                              <p:cond delay="4500"/>
                            </p:stCondLst>
                            <p:childTnLst>
                              <p:par>
                                <p:cTn id="39" presetID="22" presetClass="entr" presetSubtype="8" fill="hold" nodeType="afterEffect">
                                  <p:stCondLst>
                                    <p:cond delay="500"/>
                                  </p:stCondLst>
                                  <p:childTnLst>
                                    <p:set>
                                      <p:cBhvr>
                                        <p:cTn id="40" dur="1" fill="hold">
                                          <p:stCondLst>
                                            <p:cond delay="0"/>
                                          </p:stCondLst>
                                        </p:cTn>
                                        <p:tgtEl>
                                          <p:spTgt spid="160"/>
                                        </p:tgtEl>
                                        <p:attrNameLst>
                                          <p:attrName>style.visibility</p:attrName>
                                        </p:attrNameLst>
                                      </p:cBhvr>
                                      <p:to>
                                        <p:strVal val="visible"/>
                                      </p:to>
                                    </p:set>
                                    <p:animEffect transition="in" filter="wipe(left)">
                                      <p:cBhvr>
                                        <p:cTn id="41" dur="500"/>
                                        <p:tgtEl>
                                          <p:spTgt spid="160"/>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162"/>
                                        </p:tgtEl>
                                        <p:attrNameLst>
                                          <p:attrName>style.visibility</p:attrName>
                                        </p:attrNameLst>
                                      </p:cBhvr>
                                      <p:to>
                                        <p:strVal val="visible"/>
                                      </p:to>
                                    </p:set>
                                    <p:animEffect transition="in" filter="fade">
                                      <p:cBhvr>
                                        <p:cTn id="45" dur="500"/>
                                        <p:tgtEl>
                                          <p:spTgt spid="162"/>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359"/>
                                        </p:tgtEl>
                                        <p:attrNameLst>
                                          <p:attrName>style.visibility</p:attrName>
                                        </p:attrNameLst>
                                      </p:cBhvr>
                                      <p:to>
                                        <p:strVal val="visible"/>
                                      </p:to>
                                    </p:set>
                                    <p:animEffect transition="in" filter="wipe(right)">
                                      <p:cBhvr>
                                        <p:cTn id="49" dur="500"/>
                                        <p:tgtEl>
                                          <p:spTgt spid="359"/>
                                        </p:tgtEl>
                                      </p:cBhvr>
                                    </p:animEffect>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165"/>
                                        </p:tgtEl>
                                        <p:attrNameLst>
                                          <p:attrName>style.visibility</p:attrName>
                                        </p:attrNameLst>
                                      </p:cBhvr>
                                      <p:to>
                                        <p:strVal val="visible"/>
                                      </p:to>
                                    </p:set>
                                    <p:animEffect transition="in" filter="fade">
                                      <p:cBhvr>
                                        <p:cTn id="53"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3" grpId="0" animBg="1"/>
      <p:bldP spid="114" grpId="0" animBg="1"/>
      <p:bldP spid="1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90638" y="3524250"/>
            <a:ext cx="325596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75000"/>
              </a:spcBef>
              <a:buFont typeface="Wingdings" pitchFamily="2" charset="2"/>
              <a:defRPr sz="2000" b="1">
                <a:solidFill>
                  <a:schemeClr val="tx2"/>
                </a:solidFill>
                <a:latin typeface="Verdana" pitchFamily="34" charset="0"/>
              </a:defRPr>
            </a:lvl1pPr>
            <a:lvl2pPr marL="742950" indent="-285750" eaLnBrk="0" hangingPunct="0">
              <a:spcBef>
                <a:spcPct val="75000"/>
              </a:spcBef>
              <a:buClr>
                <a:srgbClr val="FF9933"/>
              </a:buClr>
              <a:buChar char="•"/>
              <a:defRPr sz="2000" b="1">
                <a:solidFill>
                  <a:schemeClr val="tx2"/>
                </a:solidFill>
                <a:latin typeface="Verdana" pitchFamily="34" charset="0"/>
              </a:defRPr>
            </a:lvl2pPr>
            <a:lvl3pPr marL="1143000" indent="-228600" eaLnBrk="0" hangingPunct="0">
              <a:spcBef>
                <a:spcPct val="75000"/>
              </a:spcBef>
              <a:buFont typeface="Wingdings" pitchFamily="2" charset="2"/>
              <a:defRPr sz="2000" b="1">
                <a:solidFill>
                  <a:schemeClr val="tx2"/>
                </a:solidFill>
                <a:latin typeface="Verdana" pitchFamily="34" charset="0"/>
              </a:defRPr>
            </a:lvl3pPr>
            <a:lvl4pPr marL="1600200" indent="-228600" eaLnBrk="0" hangingPunct="0">
              <a:spcBef>
                <a:spcPct val="75000"/>
              </a:spcBef>
              <a:buFont typeface="Wingdings" pitchFamily="2" charset="2"/>
              <a:defRPr sz="2000" b="1">
                <a:solidFill>
                  <a:schemeClr val="tx2"/>
                </a:solidFill>
                <a:latin typeface="Verdana" pitchFamily="34" charset="0"/>
              </a:defRPr>
            </a:lvl4pPr>
            <a:lvl5pPr marL="2057400" indent="-228600" eaLnBrk="0" hangingPunct="0">
              <a:spcBef>
                <a:spcPct val="75000"/>
              </a:spcBef>
              <a:buFont typeface="Wingdings" pitchFamily="2" charset="2"/>
              <a:defRPr sz="2000" b="1">
                <a:solidFill>
                  <a:schemeClr val="tx2"/>
                </a:solidFill>
                <a:latin typeface="Verdana" pitchFamily="34" charset="0"/>
              </a:defRPr>
            </a:lvl5pPr>
            <a:lvl6pPr marL="2514600" indent="-228600" eaLnBrk="0" fontAlgn="base" hangingPunct="0">
              <a:spcBef>
                <a:spcPct val="75000"/>
              </a:spcBef>
              <a:spcAft>
                <a:spcPct val="0"/>
              </a:spcAft>
              <a:buFont typeface="Wingdings" pitchFamily="2" charset="2"/>
              <a:defRPr sz="2000" b="1">
                <a:solidFill>
                  <a:schemeClr val="tx2"/>
                </a:solidFill>
                <a:latin typeface="Verdana" pitchFamily="34" charset="0"/>
              </a:defRPr>
            </a:lvl6pPr>
            <a:lvl7pPr marL="2971800" indent="-228600" eaLnBrk="0" fontAlgn="base" hangingPunct="0">
              <a:spcBef>
                <a:spcPct val="75000"/>
              </a:spcBef>
              <a:spcAft>
                <a:spcPct val="0"/>
              </a:spcAft>
              <a:buFont typeface="Wingdings" pitchFamily="2" charset="2"/>
              <a:defRPr sz="2000" b="1">
                <a:solidFill>
                  <a:schemeClr val="tx2"/>
                </a:solidFill>
                <a:latin typeface="Verdana" pitchFamily="34" charset="0"/>
              </a:defRPr>
            </a:lvl7pPr>
            <a:lvl8pPr marL="3429000" indent="-228600" eaLnBrk="0" fontAlgn="base" hangingPunct="0">
              <a:spcBef>
                <a:spcPct val="75000"/>
              </a:spcBef>
              <a:spcAft>
                <a:spcPct val="0"/>
              </a:spcAft>
              <a:buFont typeface="Wingdings" pitchFamily="2" charset="2"/>
              <a:defRPr sz="2000" b="1">
                <a:solidFill>
                  <a:schemeClr val="tx2"/>
                </a:solidFill>
                <a:latin typeface="Verdana" pitchFamily="34" charset="0"/>
              </a:defRPr>
            </a:lvl8pPr>
            <a:lvl9pPr marL="3886200" indent="-228600" eaLnBrk="0" fontAlgn="base" hangingPunct="0">
              <a:spcBef>
                <a:spcPct val="75000"/>
              </a:spcBef>
              <a:spcAft>
                <a:spcPct val="0"/>
              </a:spcAft>
              <a:buFont typeface="Wingdings" pitchFamily="2" charset="2"/>
              <a:defRPr sz="2000" b="1">
                <a:solidFill>
                  <a:schemeClr val="tx2"/>
                </a:solidFill>
                <a:latin typeface="Verdana" pitchFamily="34" charset="0"/>
              </a:defRPr>
            </a:lvl9pPr>
          </a:lstStyle>
          <a:p>
            <a:pPr eaLnBrk="1" hangingPunct="1">
              <a:spcBef>
                <a:spcPct val="50000"/>
              </a:spcBef>
              <a:buFontTx/>
              <a:buNone/>
            </a:pPr>
            <a:endParaRPr lang="cs-CZ" altLang="cs-CZ" sz="1800">
              <a:latin typeface="Times" pitchFamily="18" charset="0"/>
            </a:endParaRPr>
          </a:p>
        </p:txBody>
      </p:sp>
      <p:sp>
        <p:nvSpPr>
          <p:cNvPr id="29699" name="Rectangle 3"/>
          <p:cNvSpPr>
            <a:spLocks noChangeArrowheads="1"/>
          </p:cNvSpPr>
          <p:nvPr/>
        </p:nvSpPr>
        <p:spPr bwMode="auto">
          <a:xfrm>
            <a:off x="683568" y="6248399"/>
            <a:ext cx="79228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75000"/>
              </a:spcBef>
              <a:buFont typeface="Wingdings" pitchFamily="2" charset="2"/>
              <a:defRPr sz="2000" b="1">
                <a:solidFill>
                  <a:schemeClr val="tx2"/>
                </a:solidFill>
                <a:latin typeface="Verdana" pitchFamily="34" charset="0"/>
              </a:defRPr>
            </a:lvl1pPr>
            <a:lvl2pPr marL="742950" indent="-285750" eaLnBrk="0" hangingPunct="0">
              <a:spcBef>
                <a:spcPct val="75000"/>
              </a:spcBef>
              <a:buClr>
                <a:srgbClr val="FF9933"/>
              </a:buClr>
              <a:buChar char="•"/>
              <a:defRPr sz="2000" b="1">
                <a:solidFill>
                  <a:schemeClr val="tx2"/>
                </a:solidFill>
                <a:latin typeface="Verdana" pitchFamily="34" charset="0"/>
              </a:defRPr>
            </a:lvl2pPr>
            <a:lvl3pPr marL="1143000" indent="-228600" eaLnBrk="0" hangingPunct="0">
              <a:spcBef>
                <a:spcPct val="75000"/>
              </a:spcBef>
              <a:buFont typeface="Wingdings" pitchFamily="2" charset="2"/>
              <a:defRPr sz="2000" b="1">
                <a:solidFill>
                  <a:schemeClr val="tx2"/>
                </a:solidFill>
                <a:latin typeface="Verdana" pitchFamily="34" charset="0"/>
              </a:defRPr>
            </a:lvl3pPr>
            <a:lvl4pPr marL="1600200" indent="-228600" eaLnBrk="0" hangingPunct="0">
              <a:spcBef>
                <a:spcPct val="75000"/>
              </a:spcBef>
              <a:buFont typeface="Wingdings" pitchFamily="2" charset="2"/>
              <a:defRPr sz="2000" b="1">
                <a:solidFill>
                  <a:schemeClr val="tx2"/>
                </a:solidFill>
                <a:latin typeface="Verdana" pitchFamily="34" charset="0"/>
              </a:defRPr>
            </a:lvl4pPr>
            <a:lvl5pPr marL="2057400" indent="-228600" eaLnBrk="0" hangingPunct="0">
              <a:spcBef>
                <a:spcPct val="75000"/>
              </a:spcBef>
              <a:buFont typeface="Wingdings" pitchFamily="2" charset="2"/>
              <a:defRPr sz="2000" b="1">
                <a:solidFill>
                  <a:schemeClr val="tx2"/>
                </a:solidFill>
                <a:latin typeface="Verdana" pitchFamily="34" charset="0"/>
              </a:defRPr>
            </a:lvl5pPr>
            <a:lvl6pPr marL="2514600" indent="-228600" eaLnBrk="0" fontAlgn="base" hangingPunct="0">
              <a:spcBef>
                <a:spcPct val="75000"/>
              </a:spcBef>
              <a:spcAft>
                <a:spcPct val="0"/>
              </a:spcAft>
              <a:buFont typeface="Wingdings" pitchFamily="2" charset="2"/>
              <a:defRPr sz="2000" b="1">
                <a:solidFill>
                  <a:schemeClr val="tx2"/>
                </a:solidFill>
                <a:latin typeface="Verdana" pitchFamily="34" charset="0"/>
              </a:defRPr>
            </a:lvl6pPr>
            <a:lvl7pPr marL="2971800" indent="-228600" eaLnBrk="0" fontAlgn="base" hangingPunct="0">
              <a:spcBef>
                <a:spcPct val="75000"/>
              </a:spcBef>
              <a:spcAft>
                <a:spcPct val="0"/>
              </a:spcAft>
              <a:buFont typeface="Wingdings" pitchFamily="2" charset="2"/>
              <a:defRPr sz="2000" b="1">
                <a:solidFill>
                  <a:schemeClr val="tx2"/>
                </a:solidFill>
                <a:latin typeface="Verdana" pitchFamily="34" charset="0"/>
              </a:defRPr>
            </a:lvl7pPr>
            <a:lvl8pPr marL="3429000" indent="-228600" eaLnBrk="0" fontAlgn="base" hangingPunct="0">
              <a:spcBef>
                <a:spcPct val="75000"/>
              </a:spcBef>
              <a:spcAft>
                <a:spcPct val="0"/>
              </a:spcAft>
              <a:buFont typeface="Wingdings" pitchFamily="2" charset="2"/>
              <a:defRPr sz="2000" b="1">
                <a:solidFill>
                  <a:schemeClr val="tx2"/>
                </a:solidFill>
                <a:latin typeface="Verdana" pitchFamily="34" charset="0"/>
              </a:defRPr>
            </a:lvl8pPr>
            <a:lvl9pPr marL="3886200" indent="-228600" eaLnBrk="0" fontAlgn="base" hangingPunct="0">
              <a:spcBef>
                <a:spcPct val="75000"/>
              </a:spcBef>
              <a:spcAft>
                <a:spcPct val="0"/>
              </a:spcAft>
              <a:buFont typeface="Wingdings" pitchFamily="2" charset="2"/>
              <a:defRPr sz="2000" b="1">
                <a:solidFill>
                  <a:schemeClr val="tx2"/>
                </a:solidFill>
                <a:latin typeface="Verdana" pitchFamily="34" charset="0"/>
              </a:defRPr>
            </a:lvl9pPr>
          </a:lstStyle>
          <a:p>
            <a:pPr algn="r">
              <a:spcBef>
                <a:spcPct val="20000"/>
              </a:spcBef>
              <a:buFontTx/>
              <a:buNone/>
            </a:pPr>
            <a:r>
              <a:rPr lang="cs-CZ" altLang="cs-CZ" sz="1400" i="1" dirty="0" err="1">
                <a:latin typeface="+mn-lt"/>
              </a:rPr>
              <a:t>Packer</a:t>
            </a:r>
            <a:r>
              <a:rPr lang="cs-CZ" altLang="cs-CZ" sz="1400" i="1" dirty="0">
                <a:latin typeface="+mn-lt"/>
              </a:rPr>
              <a:t> M, et al. </a:t>
            </a:r>
            <a:r>
              <a:rPr lang="cs-CZ" altLang="cs-CZ" sz="1400" i="1" dirty="0" err="1">
                <a:latin typeface="+mn-lt"/>
              </a:rPr>
              <a:t>Circulation</a:t>
            </a:r>
            <a:r>
              <a:rPr lang="cs-CZ" altLang="cs-CZ" sz="1400" i="1" dirty="0">
                <a:latin typeface="+mn-lt"/>
              </a:rPr>
              <a:t> 2002</a:t>
            </a:r>
            <a:r>
              <a:rPr lang="en-US" altLang="cs-CZ" sz="1400" i="1" dirty="0">
                <a:latin typeface="+mn-lt"/>
              </a:rPr>
              <a:t>;106</a:t>
            </a:r>
            <a:r>
              <a:rPr lang="cs-CZ" altLang="cs-CZ" sz="1400" i="1" dirty="0">
                <a:latin typeface="+mn-lt"/>
              </a:rPr>
              <a:t>:920-926.</a:t>
            </a:r>
            <a:endParaRPr lang="en-US" altLang="cs-CZ" sz="1600" b="0" i="1" dirty="0">
              <a:latin typeface="+mn-lt"/>
            </a:endParaRPr>
          </a:p>
        </p:txBody>
      </p:sp>
      <p:sp>
        <p:nvSpPr>
          <p:cNvPr id="29700" name="Rectangle 4"/>
          <p:cNvSpPr>
            <a:spLocks noGrp="1" noChangeArrowheads="1"/>
          </p:cNvSpPr>
          <p:nvPr>
            <p:ph type="title"/>
          </p:nvPr>
        </p:nvSpPr>
        <p:spPr>
          <a:xfrm>
            <a:off x="251520" y="404664"/>
            <a:ext cx="8740080" cy="1195536"/>
          </a:xfrm>
        </p:spPr>
        <p:txBody>
          <a:bodyPr>
            <a:normAutofit fontScale="90000"/>
          </a:bodyPr>
          <a:lstStyle/>
          <a:p>
            <a:r>
              <a:rPr lang="cs-CZ" altLang="cs-CZ" b="1" dirty="0"/>
              <a:t>Studie </a:t>
            </a:r>
            <a:r>
              <a:rPr lang="en-US" altLang="cs-CZ" b="1" dirty="0"/>
              <a:t>OVERTURE</a:t>
            </a:r>
            <a:br>
              <a:rPr lang="cs-CZ" altLang="cs-CZ" dirty="0"/>
            </a:br>
            <a:r>
              <a:rPr lang="cs-CZ" altLang="cs-CZ" sz="3100" b="1" dirty="0">
                <a:solidFill>
                  <a:srgbClr val="0070C0"/>
                </a:solidFill>
              </a:rPr>
              <a:t>Výsledky</a:t>
            </a:r>
            <a:endParaRPr lang="en-US" altLang="cs-CZ" sz="3100" b="1" dirty="0">
              <a:solidFill>
                <a:srgbClr val="0070C0"/>
              </a:solidFill>
            </a:endParaRPr>
          </a:p>
        </p:txBody>
      </p:sp>
      <p:graphicFrame>
        <p:nvGraphicFramePr>
          <p:cNvPr id="29701" name="Object 5"/>
          <p:cNvGraphicFramePr>
            <a:graphicFrameLocks noChangeAspect="1"/>
          </p:cNvGraphicFramePr>
          <p:nvPr>
            <p:extLst>
              <p:ext uri="{D42A27DB-BD31-4B8C-83A1-F6EECF244321}">
                <p14:modId xmlns:p14="http://schemas.microsoft.com/office/powerpoint/2010/main" val="3196840303"/>
              </p:ext>
            </p:extLst>
          </p:nvPr>
        </p:nvGraphicFramePr>
        <p:xfrm>
          <a:off x="1043608" y="1888798"/>
          <a:ext cx="7747000" cy="4152900"/>
        </p:xfrm>
        <a:graphic>
          <a:graphicData uri="http://schemas.openxmlformats.org/presentationml/2006/ole">
            <mc:AlternateContent xmlns:mc="http://schemas.openxmlformats.org/markup-compatibility/2006">
              <mc:Choice xmlns:v="urn:schemas-microsoft-com:vml" Requires="v">
                <p:oleObj spid="_x0000_s1094" name="Graf" r:id="rId4" imgW="6858000" imgH="3914679" progId="MSGraph.Chart.8">
                  <p:embed followColorScheme="full"/>
                </p:oleObj>
              </mc:Choice>
              <mc:Fallback>
                <p:oleObj name="Graf" r:id="rId4" imgW="6858000" imgH="3914679" progId="MSGraph.Chart.8">
                  <p:embed followColorScheme="full"/>
                  <p:pic>
                    <p:nvPicPr>
                      <p:cNvPr id="0" name=""/>
                      <p:cNvPicPr>
                        <a:picLocks noChangeAspect="1" noChangeArrowheads="1"/>
                      </p:cNvPicPr>
                      <p:nvPr/>
                    </p:nvPicPr>
                    <p:blipFill>
                      <a:blip r:embed="rId5"/>
                      <a:srcRect/>
                      <a:stretch>
                        <a:fillRect/>
                      </a:stretch>
                    </p:blipFill>
                    <p:spPr bwMode="auto">
                      <a:xfrm>
                        <a:off x="1043608" y="1888798"/>
                        <a:ext cx="7747000" cy="415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2" name="Text Box 6"/>
          <p:cNvSpPr txBox="1">
            <a:spLocks noChangeArrowheads="1"/>
          </p:cNvSpPr>
          <p:nvPr/>
        </p:nvSpPr>
        <p:spPr bwMode="auto">
          <a:xfrm>
            <a:off x="2640732" y="3262640"/>
            <a:ext cx="11063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75000"/>
              </a:spcBef>
              <a:buFont typeface="Wingdings" pitchFamily="2" charset="2"/>
              <a:defRPr sz="2000" b="1">
                <a:solidFill>
                  <a:schemeClr val="tx2"/>
                </a:solidFill>
                <a:latin typeface="Verdana" pitchFamily="34" charset="0"/>
              </a:defRPr>
            </a:lvl1pPr>
            <a:lvl2pPr marL="742950" indent="-285750" eaLnBrk="0" hangingPunct="0">
              <a:spcBef>
                <a:spcPct val="75000"/>
              </a:spcBef>
              <a:buClr>
                <a:srgbClr val="FF9933"/>
              </a:buClr>
              <a:buChar char="•"/>
              <a:defRPr sz="2000" b="1">
                <a:solidFill>
                  <a:schemeClr val="tx2"/>
                </a:solidFill>
                <a:latin typeface="Verdana" pitchFamily="34" charset="0"/>
              </a:defRPr>
            </a:lvl2pPr>
            <a:lvl3pPr marL="1143000" indent="-228600" eaLnBrk="0" hangingPunct="0">
              <a:spcBef>
                <a:spcPct val="75000"/>
              </a:spcBef>
              <a:buFont typeface="Wingdings" pitchFamily="2" charset="2"/>
              <a:defRPr sz="2000" b="1">
                <a:solidFill>
                  <a:schemeClr val="tx2"/>
                </a:solidFill>
                <a:latin typeface="Verdana" pitchFamily="34" charset="0"/>
              </a:defRPr>
            </a:lvl3pPr>
            <a:lvl4pPr marL="1600200" indent="-228600" eaLnBrk="0" hangingPunct="0">
              <a:spcBef>
                <a:spcPct val="75000"/>
              </a:spcBef>
              <a:buFont typeface="Wingdings" pitchFamily="2" charset="2"/>
              <a:defRPr sz="2000" b="1">
                <a:solidFill>
                  <a:schemeClr val="tx2"/>
                </a:solidFill>
                <a:latin typeface="Verdana" pitchFamily="34" charset="0"/>
              </a:defRPr>
            </a:lvl4pPr>
            <a:lvl5pPr marL="2057400" indent="-228600" eaLnBrk="0" hangingPunct="0">
              <a:spcBef>
                <a:spcPct val="75000"/>
              </a:spcBef>
              <a:buFont typeface="Wingdings" pitchFamily="2" charset="2"/>
              <a:defRPr sz="2000" b="1">
                <a:solidFill>
                  <a:schemeClr val="tx2"/>
                </a:solidFill>
                <a:latin typeface="Verdana" pitchFamily="34" charset="0"/>
              </a:defRPr>
            </a:lvl5pPr>
            <a:lvl6pPr marL="2514600" indent="-228600" eaLnBrk="0" fontAlgn="base" hangingPunct="0">
              <a:spcBef>
                <a:spcPct val="75000"/>
              </a:spcBef>
              <a:spcAft>
                <a:spcPct val="0"/>
              </a:spcAft>
              <a:buFont typeface="Wingdings" pitchFamily="2" charset="2"/>
              <a:defRPr sz="2000" b="1">
                <a:solidFill>
                  <a:schemeClr val="tx2"/>
                </a:solidFill>
                <a:latin typeface="Verdana" pitchFamily="34" charset="0"/>
              </a:defRPr>
            </a:lvl6pPr>
            <a:lvl7pPr marL="2971800" indent="-228600" eaLnBrk="0" fontAlgn="base" hangingPunct="0">
              <a:spcBef>
                <a:spcPct val="75000"/>
              </a:spcBef>
              <a:spcAft>
                <a:spcPct val="0"/>
              </a:spcAft>
              <a:buFont typeface="Wingdings" pitchFamily="2" charset="2"/>
              <a:defRPr sz="2000" b="1">
                <a:solidFill>
                  <a:schemeClr val="tx2"/>
                </a:solidFill>
                <a:latin typeface="Verdana" pitchFamily="34" charset="0"/>
              </a:defRPr>
            </a:lvl7pPr>
            <a:lvl8pPr marL="3429000" indent="-228600" eaLnBrk="0" fontAlgn="base" hangingPunct="0">
              <a:spcBef>
                <a:spcPct val="75000"/>
              </a:spcBef>
              <a:spcAft>
                <a:spcPct val="0"/>
              </a:spcAft>
              <a:buFont typeface="Wingdings" pitchFamily="2" charset="2"/>
              <a:defRPr sz="2000" b="1">
                <a:solidFill>
                  <a:schemeClr val="tx2"/>
                </a:solidFill>
                <a:latin typeface="Verdana" pitchFamily="34" charset="0"/>
              </a:defRPr>
            </a:lvl8pPr>
            <a:lvl9pPr marL="3886200" indent="-228600" eaLnBrk="0" fontAlgn="base" hangingPunct="0">
              <a:spcBef>
                <a:spcPct val="75000"/>
              </a:spcBef>
              <a:spcAft>
                <a:spcPct val="0"/>
              </a:spcAft>
              <a:buFont typeface="Wingdings" pitchFamily="2" charset="2"/>
              <a:defRPr sz="2000" b="1">
                <a:solidFill>
                  <a:schemeClr val="tx2"/>
                </a:solidFill>
                <a:latin typeface="Verdana" pitchFamily="34" charset="0"/>
              </a:defRPr>
            </a:lvl9pPr>
          </a:lstStyle>
          <a:p>
            <a:pPr eaLnBrk="1" hangingPunct="1">
              <a:spcBef>
                <a:spcPct val="50000"/>
              </a:spcBef>
              <a:buFontTx/>
              <a:buNone/>
            </a:pPr>
            <a:r>
              <a:rPr lang="en-US" altLang="cs-CZ" sz="1400" dirty="0"/>
              <a:t>HR=0</a:t>
            </a:r>
            <a:r>
              <a:rPr lang="cs-CZ" altLang="cs-CZ" sz="1400" dirty="0"/>
              <a:t>,</a:t>
            </a:r>
            <a:r>
              <a:rPr lang="en-US" altLang="cs-CZ" sz="1400" dirty="0"/>
              <a:t>93</a:t>
            </a:r>
            <a:br>
              <a:rPr lang="en-US" altLang="cs-CZ" sz="1400" dirty="0"/>
            </a:br>
            <a:r>
              <a:rPr lang="en-US" altLang="cs-CZ" sz="1400" dirty="0"/>
              <a:t>p=0</a:t>
            </a:r>
            <a:r>
              <a:rPr lang="cs-CZ" altLang="cs-CZ" sz="1400" dirty="0"/>
              <a:t>,</a:t>
            </a:r>
            <a:r>
              <a:rPr lang="en-US" altLang="cs-CZ" sz="1400" dirty="0"/>
              <a:t>233</a:t>
            </a:r>
          </a:p>
        </p:txBody>
      </p:sp>
      <p:sp>
        <p:nvSpPr>
          <p:cNvPr id="29703" name="Text Box 7"/>
          <p:cNvSpPr txBox="1">
            <a:spLocks noChangeArrowheads="1"/>
          </p:cNvSpPr>
          <p:nvPr/>
        </p:nvSpPr>
        <p:spPr bwMode="auto">
          <a:xfrm>
            <a:off x="4262437" y="2276872"/>
            <a:ext cx="11063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75000"/>
              </a:spcBef>
              <a:buFont typeface="Wingdings" pitchFamily="2" charset="2"/>
              <a:defRPr sz="2000" b="1">
                <a:solidFill>
                  <a:schemeClr val="tx2"/>
                </a:solidFill>
                <a:latin typeface="Verdana" pitchFamily="34" charset="0"/>
              </a:defRPr>
            </a:lvl1pPr>
            <a:lvl2pPr marL="742950" indent="-285750" eaLnBrk="0" hangingPunct="0">
              <a:spcBef>
                <a:spcPct val="75000"/>
              </a:spcBef>
              <a:buClr>
                <a:srgbClr val="FF9933"/>
              </a:buClr>
              <a:buChar char="•"/>
              <a:defRPr sz="2000" b="1">
                <a:solidFill>
                  <a:schemeClr val="tx2"/>
                </a:solidFill>
                <a:latin typeface="Verdana" pitchFamily="34" charset="0"/>
              </a:defRPr>
            </a:lvl2pPr>
            <a:lvl3pPr marL="1143000" indent="-228600" eaLnBrk="0" hangingPunct="0">
              <a:spcBef>
                <a:spcPct val="75000"/>
              </a:spcBef>
              <a:buFont typeface="Wingdings" pitchFamily="2" charset="2"/>
              <a:defRPr sz="2000" b="1">
                <a:solidFill>
                  <a:schemeClr val="tx2"/>
                </a:solidFill>
                <a:latin typeface="Verdana" pitchFamily="34" charset="0"/>
              </a:defRPr>
            </a:lvl3pPr>
            <a:lvl4pPr marL="1600200" indent="-228600" eaLnBrk="0" hangingPunct="0">
              <a:spcBef>
                <a:spcPct val="75000"/>
              </a:spcBef>
              <a:buFont typeface="Wingdings" pitchFamily="2" charset="2"/>
              <a:defRPr sz="2000" b="1">
                <a:solidFill>
                  <a:schemeClr val="tx2"/>
                </a:solidFill>
                <a:latin typeface="Verdana" pitchFamily="34" charset="0"/>
              </a:defRPr>
            </a:lvl4pPr>
            <a:lvl5pPr marL="2057400" indent="-228600" eaLnBrk="0" hangingPunct="0">
              <a:spcBef>
                <a:spcPct val="75000"/>
              </a:spcBef>
              <a:buFont typeface="Wingdings" pitchFamily="2" charset="2"/>
              <a:defRPr sz="2000" b="1">
                <a:solidFill>
                  <a:schemeClr val="tx2"/>
                </a:solidFill>
                <a:latin typeface="Verdana" pitchFamily="34" charset="0"/>
              </a:defRPr>
            </a:lvl5pPr>
            <a:lvl6pPr marL="2514600" indent="-228600" eaLnBrk="0" fontAlgn="base" hangingPunct="0">
              <a:spcBef>
                <a:spcPct val="75000"/>
              </a:spcBef>
              <a:spcAft>
                <a:spcPct val="0"/>
              </a:spcAft>
              <a:buFont typeface="Wingdings" pitchFamily="2" charset="2"/>
              <a:defRPr sz="2000" b="1">
                <a:solidFill>
                  <a:schemeClr val="tx2"/>
                </a:solidFill>
                <a:latin typeface="Verdana" pitchFamily="34" charset="0"/>
              </a:defRPr>
            </a:lvl6pPr>
            <a:lvl7pPr marL="2971800" indent="-228600" eaLnBrk="0" fontAlgn="base" hangingPunct="0">
              <a:spcBef>
                <a:spcPct val="75000"/>
              </a:spcBef>
              <a:spcAft>
                <a:spcPct val="0"/>
              </a:spcAft>
              <a:buFont typeface="Wingdings" pitchFamily="2" charset="2"/>
              <a:defRPr sz="2000" b="1">
                <a:solidFill>
                  <a:schemeClr val="tx2"/>
                </a:solidFill>
                <a:latin typeface="Verdana" pitchFamily="34" charset="0"/>
              </a:defRPr>
            </a:lvl7pPr>
            <a:lvl8pPr marL="3429000" indent="-228600" eaLnBrk="0" fontAlgn="base" hangingPunct="0">
              <a:spcBef>
                <a:spcPct val="75000"/>
              </a:spcBef>
              <a:spcAft>
                <a:spcPct val="0"/>
              </a:spcAft>
              <a:buFont typeface="Wingdings" pitchFamily="2" charset="2"/>
              <a:defRPr sz="2000" b="1">
                <a:solidFill>
                  <a:schemeClr val="tx2"/>
                </a:solidFill>
                <a:latin typeface="Verdana" pitchFamily="34" charset="0"/>
              </a:defRPr>
            </a:lvl8pPr>
            <a:lvl9pPr marL="3886200" indent="-228600" eaLnBrk="0" fontAlgn="base" hangingPunct="0">
              <a:spcBef>
                <a:spcPct val="75000"/>
              </a:spcBef>
              <a:spcAft>
                <a:spcPct val="0"/>
              </a:spcAft>
              <a:buFont typeface="Wingdings" pitchFamily="2" charset="2"/>
              <a:defRPr sz="2000" b="1">
                <a:solidFill>
                  <a:schemeClr val="tx2"/>
                </a:solidFill>
                <a:latin typeface="Verdana" pitchFamily="34" charset="0"/>
              </a:defRPr>
            </a:lvl9pPr>
          </a:lstStyle>
          <a:p>
            <a:pPr eaLnBrk="1" hangingPunct="1">
              <a:spcBef>
                <a:spcPct val="50000"/>
              </a:spcBef>
              <a:buFontTx/>
              <a:buNone/>
            </a:pPr>
            <a:r>
              <a:rPr lang="en-US" altLang="cs-CZ" sz="1400" dirty="0"/>
              <a:t>HR=0</a:t>
            </a:r>
            <a:r>
              <a:rPr lang="cs-CZ" altLang="cs-CZ" sz="1400" dirty="0"/>
              <a:t>,</a:t>
            </a:r>
            <a:r>
              <a:rPr lang="en-US" altLang="cs-CZ" sz="1400" dirty="0"/>
              <a:t>91</a:t>
            </a:r>
            <a:br>
              <a:rPr lang="en-US" altLang="cs-CZ" sz="1400" dirty="0"/>
            </a:br>
            <a:r>
              <a:rPr lang="en-US" altLang="cs-CZ" sz="1400" dirty="0"/>
              <a:t>p=0</a:t>
            </a:r>
            <a:r>
              <a:rPr lang="cs-CZ" altLang="cs-CZ" sz="1400" dirty="0"/>
              <a:t>,</a:t>
            </a:r>
            <a:r>
              <a:rPr lang="en-US" altLang="cs-CZ" sz="1400" dirty="0"/>
              <a:t>024</a:t>
            </a:r>
          </a:p>
        </p:txBody>
      </p:sp>
      <p:sp>
        <p:nvSpPr>
          <p:cNvPr id="29704" name="Text Box 8"/>
          <p:cNvSpPr txBox="1">
            <a:spLocks noChangeArrowheads="1"/>
          </p:cNvSpPr>
          <p:nvPr/>
        </p:nvSpPr>
        <p:spPr bwMode="auto">
          <a:xfrm>
            <a:off x="5764796" y="3657928"/>
            <a:ext cx="11063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75000"/>
              </a:spcBef>
              <a:buFont typeface="Wingdings" pitchFamily="2" charset="2"/>
              <a:defRPr sz="2000" b="1">
                <a:solidFill>
                  <a:schemeClr val="tx2"/>
                </a:solidFill>
                <a:latin typeface="Verdana" pitchFamily="34" charset="0"/>
              </a:defRPr>
            </a:lvl1pPr>
            <a:lvl2pPr marL="742950" indent="-285750" eaLnBrk="0" hangingPunct="0">
              <a:spcBef>
                <a:spcPct val="75000"/>
              </a:spcBef>
              <a:buClr>
                <a:srgbClr val="FF9933"/>
              </a:buClr>
              <a:buChar char="•"/>
              <a:defRPr sz="2000" b="1">
                <a:solidFill>
                  <a:schemeClr val="tx2"/>
                </a:solidFill>
                <a:latin typeface="Verdana" pitchFamily="34" charset="0"/>
              </a:defRPr>
            </a:lvl2pPr>
            <a:lvl3pPr marL="1143000" indent="-228600" eaLnBrk="0" hangingPunct="0">
              <a:spcBef>
                <a:spcPct val="75000"/>
              </a:spcBef>
              <a:buFont typeface="Wingdings" pitchFamily="2" charset="2"/>
              <a:defRPr sz="2000" b="1">
                <a:solidFill>
                  <a:schemeClr val="tx2"/>
                </a:solidFill>
                <a:latin typeface="Verdana" pitchFamily="34" charset="0"/>
              </a:defRPr>
            </a:lvl3pPr>
            <a:lvl4pPr marL="1600200" indent="-228600" eaLnBrk="0" hangingPunct="0">
              <a:spcBef>
                <a:spcPct val="75000"/>
              </a:spcBef>
              <a:buFont typeface="Wingdings" pitchFamily="2" charset="2"/>
              <a:defRPr sz="2000" b="1">
                <a:solidFill>
                  <a:schemeClr val="tx2"/>
                </a:solidFill>
                <a:latin typeface="Verdana" pitchFamily="34" charset="0"/>
              </a:defRPr>
            </a:lvl4pPr>
            <a:lvl5pPr marL="2057400" indent="-228600" eaLnBrk="0" hangingPunct="0">
              <a:spcBef>
                <a:spcPct val="75000"/>
              </a:spcBef>
              <a:buFont typeface="Wingdings" pitchFamily="2" charset="2"/>
              <a:defRPr sz="2000" b="1">
                <a:solidFill>
                  <a:schemeClr val="tx2"/>
                </a:solidFill>
                <a:latin typeface="Verdana" pitchFamily="34" charset="0"/>
              </a:defRPr>
            </a:lvl5pPr>
            <a:lvl6pPr marL="2514600" indent="-228600" eaLnBrk="0" fontAlgn="base" hangingPunct="0">
              <a:spcBef>
                <a:spcPct val="75000"/>
              </a:spcBef>
              <a:spcAft>
                <a:spcPct val="0"/>
              </a:spcAft>
              <a:buFont typeface="Wingdings" pitchFamily="2" charset="2"/>
              <a:defRPr sz="2000" b="1">
                <a:solidFill>
                  <a:schemeClr val="tx2"/>
                </a:solidFill>
                <a:latin typeface="Verdana" pitchFamily="34" charset="0"/>
              </a:defRPr>
            </a:lvl6pPr>
            <a:lvl7pPr marL="2971800" indent="-228600" eaLnBrk="0" fontAlgn="base" hangingPunct="0">
              <a:spcBef>
                <a:spcPct val="75000"/>
              </a:spcBef>
              <a:spcAft>
                <a:spcPct val="0"/>
              </a:spcAft>
              <a:buFont typeface="Wingdings" pitchFamily="2" charset="2"/>
              <a:defRPr sz="2000" b="1">
                <a:solidFill>
                  <a:schemeClr val="tx2"/>
                </a:solidFill>
                <a:latin typeface="Verdana" pitchFamily="34" charset="0"/>
              </a:defRPr>
            </a:lvl7pPr>
            <a:lvl8pPr marL="3429000" indent="-228600" eaLnBrk="0" fontAlgn="base" hangingPunct="0">
              <a:spcBef>
                <a:spcPct val="75000"/>
              </a:spcBef>
              <a:spcAft>
                <a:spcPct val="0"/>
              </a:spcAft>
              <a:buFont typeface="Wingdings" pitchFamily="2" charset="2"/>
              <a:defRPr sz="2000" b="1">
                <a:solidFill>
                  <a:schemeClr val="tx2"/>
                </a:solidFill>
                <a:latin typeface="Verdana" pitchFamily="34" charset="0"/>
              </a:defRPr>
            </a:lvl8pPr>
            <a:lvl9pPr marL="3886200" indent="-228600" eaLnBrk="0" fontAlgn="base" hangingPunct="0">
              <a:spcBef>
                <a:spcPct val="75000"/>
              </a:spcBef>
              <a:spcAft>
                <a:spcPct val="0"/>
              </a:spcAft>
              <a:buFont typeface="Wingdings" pitchFamily="2" charset="2"/>
              <a:defRPr sz="2000" b="1">
                <a:solidFill>
                  <a:schemeClr val="tx2"/>
                </a:solidFill>
                <a:latin typeface="Verdana" pitchFamily="34" charset="0"/>
              </a:defRPr>
            </a:lvl9pPr>
          </a:lstStyle>
          <a:p>
            <a:pPr eaLnBrk="1" hangingPunct="1">
              <a:spcBef>
                <a:spcPct val="50000"/>
              </a:spcBef>
              <a:buFontTx/>
              <a:buNone/>
            </a:pPr>
            <a:r>
              <a:rPr lang="en-US" altLang="cs-CZ" sz="1400" dirty="0"/>
              <a:t>HR=0</a:t>
            </a:r>
            <a:r>
              <a:rPr lang="cs-CZ" altLang="cs-CZ" sz="1400" dirty="0"/>
              <a:t>,</a:t>
            </a:r>
            <a:r>
              <a:rPr lang="en-US" altLang="cs-CZ" sz="1400" dirty="0"/>
              <a:t>94</a:t>
            </a:r>
            <a:br>
              <a:rPr lang="en-US" altLang="cs-CZ" sz="1400" dirty="0"/>
            </a:br>
            <a:r>
              <a:rPr lang="en-US" altLang="cs-CZ" sz="1400" dirty="0"/>
              <a:t>p=0</a:t>
            </a:r>
            <a:r>
              <a:rPr lang="cs-CZ" altLang="cs-CZ" sz="1400" dirty="0"/>
              <a:t>,</a:t>
            </a:r>
            <a:r>
              <a:rPr lang="en-US" altLang="cs-CZ" sz="1400" dirty="0"/>
              <a:t>339</a:t>
            </a:r>
          </a:p>
        </p:txBody>
      </p:sp>
      <p:sp>
        <p:nvSpPr>
          <p:cNvPr id="29705" name="Text Box 9"/>
          <p:cNvSpPr txBox="1">
            <a:spLocks noChangeArrowheads="1"/>
          </p:cNvSpPr>
          <p:nvPr/>
        </p:nvSpPr>
        <p:spPr bwMode="auto">
          <a:xfrm>
            <a:off x="7214193" y="2852807"/>
            <a:ext cx="11063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75000"/>
              </a:spcBef>
              <a:buFont typeface="Wingdings" pitchFamily="2" charset="2"/>
              <a:defRPr sz="2000" b="1">
                <a:solidFill>
                  <a:schemeClr val="tx2"/>
                </a:solidFill>
                <a:latin typeface="Verdana" pitchFamily="34" charset="0"/>
              </a:defRPr>
            </a:lvl1pPr>
            <a:lvl2pPr marL="742950" indent="-285750" eaLnBrk="0" hangingPunct="0">
              <a:spcBef>
                <a:spcPct val="75000"/>
              </a:spcBef>
              <a:buClr>
                <a:srgbClr val="FF9933"/>
              </a:buClr>
              <a:buChar char="•"/>
              <a:defRPr sz="2000" b="1">
                <a:solidFill>
                  <a:schemeClr val="tx2"/>
                </a:solidFill>
                <a:latin typeface="Verdana" pitchFamily="34" charset="0"/>
              </a:defRPr>
            </a:lvl2pPr>
            <a:lvl3pPr marL="1143000" indent="-228600" eaLnBrk="0" hangingPunct="0">
              <a:spcBef>
                <a:spcPct val="75000"/>
              </a:spcBef>
              <a:buFont typeface="Wingdings" pitchFamily="2" charset="2"/>
              <a:defRPr sz="2000" b="1">
                <a:solidFill>
                  <a:schemeClr val="tx2"/>
                </a:solidFill>
                <a:latin typeface="Verdana" pitchFamily="34" charset="0"/>
              </a:defRPr>
            </a:lvl3pPr>
            <a:lvl4pPr marL="1600200" indent="-228600" eaLnBrk="0" hangingPunct="0">
              <a:spcBef>
                <a:spcPct val="75000"/>
              </a:spcBef>
              <a:buFont typeface="Wingdings" pitchFamily="2" charset="2"/>
              <a:defRPr sz="2000" b="1">
                <a:solidFill>
                  <a:schemeClr val="tx2"/>
                </a:solidFill>
                <a:latin typeface="Verdana" pitchFamily="34" charset="0"/>
              </a:defRPr>
            </a:lvl4pPr>
            <a:lvl5pPr marL="2057400" indent="-228600" eaLnBrk="0" hangingPunct="0">
              <a:spcBef>
                <a:spcPct val="75000"/>
              </a:spcBef>
              <a:buFont typeface="Wingdings" pitchFamily="2" charset="2"/>
              <a:defRPr sz="2000" b="1">
                <a:solidFill>
                  <a:schemeClr val="tx2"/>
                </a:solidFill>
                <a:latin typeface="Verdana" pitchFamily="34" charset="0"/>
              </a:defRPr>
            </a:lvl5pPr>
            <a:lvl6pPr marL="2514600" indent="-228600" eaLnBrk="0" fontAlgn="base" hangingPunct="0">
              <a:spcBef>
                <a:spcPct val="75000"/>
              </a:spcBef>
              <a:spcAft>
                <a:spcPct val="0"/>
              </a:spcAft>
              <a:buFont typeface="Wingdings" pitchFamily="2" charset="2"/>
              <a:defRPr sz="2000" b="1">
                <a:solidFill>
                  <a:schemeClr val="tx2"/>
                </a:solidFill>
                <a:latin typeface="Verdana" pitchFamily="34" charset="0"/>
              </a:defRPr>
            </a:lvl6pPr>
            <a:lvl7pPr marL="2971800" indent="-228600" eaLnBrk="0" fontAlgn="base" hangingPunct="0">
              <a:spcBef>
                <a:spcPct val="75000"/>
              </a:spcBef>
              <a:spcAft>
                <a:spcPct val="0"/>
              </a:spcAft>
              <a:buFont typeface="Wingdings" pitchFamily="2" charset="2"/>
              <a:defRPr sz="2000" b="1">
                <a:solidFill>
                  <a:schemeClr val="tx2"/>
                </a:solidFill>
                <a:latin typeface="Verdana" pitchFamily="34" charset="0"/>
              </a:defRPr>
            </a:lvl7pPr>
            <a:lvl8pPr marL="3429000" indent="-228600" eaLnBrk="0" fontAlgn="base" hangingPunct="0">
              <a:spcBef>
                <a:spcPct val="75000"/>
              </a:spcBef>
              <a:spcAft>
                <a:spcPct val="0"/>
              </a:spcAft>
              <a:buFont typeface="Wingdings" pitchFamily="2" charset="2"/>
              <a:defRPr sz="2000" b="1">
                <a:solidFill>
                  <a:schemeClr val="tx2"/>
                </a:solidFill>
                <a:latin typeface="Verdana" pitchFamily="34" charset="0"/>
              </a:defRPr>
            </a:lvl8pPr>
            <a:lvl9pPr marL="3886200" indent="-228600" eaLnBrk="0" fontAlgn="base" hangingPunct="0">
              <a:spcBef>
                <a:spcPct val="75000"/>
              </a:spcBef>
              <a:spcAft>
                <a:spcPct val="0"/>
              </a:spcAft>
              <a:buFont typeface="Wingdings" pitchFamily="2" charset="2"/>
              <a:defRPr sz="2000" b="1">
                <a:solidFill>
                  <a:schemeClr val="tx2"/>
                </a:solidFill>
                <a:latin typeface="Verdana" pitchFamily="34" charset="0"/>
              </a:defRPr>
            </a:lvl9pPr>
          </a:lstStyle>
          <a:p>
            <a:pPr eaLnBrk="1" hangingPunct="1">
              <a:spcBef>
                <a:spcPct val="50000"/>
              </a:spcBef>
              <a:buFontTx/>
              <a:buNone/>
            </a:pPr>
            <a:r>
              <a:rPr lang="en-US" altLang="cs-CZ" sz="1400" dirty="0">
                <a:solidFill>
                  <a:srgbClr val="FF9933"/>
                </a:solidFill>
              </a:rPr>
              <a:t>HR=0</a:t>
            </a:r>
            <a:r>
              <a:rPr lang="cs-CZ" altLang="cs-CZ" sz="1400" dirty="0">
                <a:solidFill>
                  <a:srgbClr val="FF9933"/>
                </a:solidFill>
              </a:rPr>
              <a:t>,</a:t>
            </a:r>
            <a:r>
              <a:rPr lang="en-US" altLang="cs-CZ" sz="1400" dirty="0">
                <a:solidFill>
                  <a:srgbClr val="FF9933"/>
                </a:solidFill>
              </a:rPr>
              <a:t>93</a:t>
            </a:r>
            <a:br>
              <a:rPr lang="en-US" altLang="cs-CZ" sz="1400" dirty="0">
                <a:solidFill>
                  <a:srgbClr val="FF9933"/>
                </a:solidFill>
              </a:rPr>
            </a:br>
            <a:r>
              <a:rPr lang="en-US" altLang="cs-CZ" sz="1400" dirty="0">
                <a:solidFill>
                  <a:srgbClr val="FF9933"/>
                </a:solidFill>
              </a:rPr>
              <a:t>p=0</a:t>
            </a:r>
            <a:r>
              <a:rPr lang="cs-CZ" altLang="cs-CZ" sz="1400" dirty="0">
                <a:solidFill>
                  <a:srgbClr val="FF9933"/>
                </a:solidFill>
              </a:rPr>
              <a:t>,</a:t>
            </a:r>
            <a:r>
              <a:rPr lang="en-US" altLang="cs-CZ" sz="1400" dirty="0">
                <a:solidFill>
                  <a:srgbClr val="FF9933"/>
                </a:solidFill>
              </a:rPr>
              <a:t>187</a:t>
            </a:r>
          </a:p>
        </p:txBody>
      </p:sp>
      <p:sp>
        <p:nvSpPr>
          <p:cNvPr id="4" name="TextovéPole 3"/>
          <p:cNvSpPr txBox="1"/>
          <p:nvPr/>
        </p:nvSpPr>
        <p:spPr>
          <a:xfrm>
            <a:off x="4082710" y="5374700"/>
            <a:ext cx="1286121" cy="584775"/>
          </a:xfrm>
          <a:prstGeom prst="rect">
            <a:avLst/>
          </a:prstGeom>
          <a:noFill/>
        </p:spPr>
        <p:txBody>
          <a:bodyPr wrap="none" rtlCol="0">
            <a:spAutoFit/>
          </a:bodyPr>
          <a:lstStyle/>
          <a:p>
            <a:r>
              <a:rPr lang="cs-CZ" sz="1600" b="1" dirty="0"/>
              <a:t>KV- úmrtí/</a:t>
            </a:r>
          </a:p>
          <a:p>
            <a:r>
              <a:rPr lang="cs-CZ" sz="1600" b="1" dirty="0"/>
              <a:t>hospitalizace</a:t>
            </a:r>
          </a:p>
        </p:txBody>
      </p:sp>
      <p:sp>
        <p:nvSpPr>
          <p:cNvPr id="5" name="TextovéPole 4"/>
          <p:cNvSpPr txBox="1"/>
          <p:nvPr/>
        </p:nvSpPr>
        <p:spPr>
          <a:xfrm>
            <a:off x="6858639" y="5374700"/>
            <a:ext cx="1867114" cy="830997"/>
          </a:xfrm>
          <a:prstGeom prst="rect">
            <a:avLst/>
          </a:prstGeom>
          <a:noFill/>
        </p:spPr>
        <p:txBody>
          <a:bodyPr wrap="none" rtlCol="0">
            <a:spAutoFit/>
          </a:bodyPr>
          <a:lstStyle/>
          <a:p>
            <a:pPr algn="ctr"/>
            <a:r>
              <a:rPr lang="cs-CZ" sz="1600" b="1" dirty="0"/>
              <a:t>Úmrtí + </a:t>
            </a:r>
          </a:p>
          <a:p>
            <a:pPr algn="ctr"/>
            <a:r>
              <a:rPr lang="cs-CZ" sz="1600" b="1" dirty="0"/>
              <a:t>hospitalizace pro SS</a:t>
            </a:r>
          </a:p>
          <a:p>
            <a:pPr algn="ctr"/>
            <a:r>
              <a:rPr lang="cs-CZ" sz="1600" b="1" dirty="0"/>
              <a:t>(primární EP)</a:t>
            </a:r>
          </a:p>
        </p:txBody>
      </p:sp>
      <p:sp>
        <p:nvSpPr>
          <p:cNvPr id="2" name="TextovéPole 1"/>
          <p:cNvSpPr txBox="1"/>
          <p:nvPr/>
        </p:nvSpPr>
        <p:spPr>
          <a:xfrm>
            <a:off x="4076563" y="1506875"/>
            <a:ext cx="1136850" cy="369332"/>
          </a:xfrm>
          <a:prstGeom prst="rect">
            <a:avLst/>
          </a:prstGeom>
          <a:noFill/>
        </p:spPr>
        <p:txBody>
          <a:bodyPr wrap="none" rtlCol="0">
            <a:spAutoFit/>
          </a:bodyPr>
          <a:lstStyle/>
          <a:p>
            <a:r>
              <a:rPr lang="cs-CZ" dirty="0"/>
              <a:t>(</a:t>
            </a:r>
            <a:r>
              <a:rPr lang="cs-CZ" b="1" dirty="0"/>
              <a:t>n = 5770)</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a:spLocks noChangeArrowheads="1"/>
          </p:cNvSpPr>
          <p:nvPr/>
        </p:nvSpPr>
        <p:spPr bwMode="auto">
          <a:xfrm>
            <a:off x="0" y="0"/>
            <a:ext cx="9144000" cy="1556791"/>
          </a:xfrm>
          <a:prstGeom prst="rect">
            <a:avLst/>
          </a:prstGeom>
          <a:no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rgbClr val="FFFFFF"/>
              </a:solidFill>
              <a:latin typeface="+mn-lt"/>
              <a:ea typeface="+mn-ea"/>
              <a:cs typeface="+mn-cs"/>
            </a:endParaRPr>
          </a:p>
        </p:txBody>
      </p:sp>
      <p:sp>
        <p:nvSpPr>
          <p:cNvPr id="17" name="Right Arrow 16"/>
          <p:cNvSpPr>
            <a:spLocks noChangeArrowheads="1"/>
          </p:cNvSpPr>
          <p:nvPr/>
        </p:nvSpPr>
        <p:spPr bwMode="auto">
          <a:xfrm rot="5400000">
            <a:off x="1905000" y="5140325"/>
            <a:ext cx="1493838" cy="484188"/>
          </a:xfrm>
          <a:prstGeom prst="rightArrow">
            <a:avLst>
              <a:gd name="adj1" fmla="val 50000"/>
              <a:gd name="adj2" fmla="val 50078"/>
            </a:avLst>
          </a:prstGeom>
          <a:solidFill>
            <a:srgbClr val="558ED5"/>
          </a:solidFill>
          <a:ln w="9525">
            <a:solidFill>
              <a:srgbClr val="000000"/>
            </a:solidFill>
            <a:miter lim="800000"/>
            <a:headEnd/>
            <a:tailEnd/>
          </a:ln>
          <a:effectLst/>
        </p:spPr>
        <p:txBody>
          <a:bodyPr anchor="ctr"/>
          <a:lstStyle/>
          <a:p>
            <a:pPr algn="ctr" fontAlgn="auto">
              <a:spcBef>
                <a:spcPts val="0"/>
              </a:spcBef>
              <a:spcAft>
                <a:spcPts val="0"/>
              </a:spcAft>
              <a:defRPr/>
            </a:pPr>
            <a:endParaRPr lang="en-US">
              <a:solidFill>
                <a:srgbClr val="000000"/>
              </a:solidFill>
              <a:latin typeface="+mn-lt"/>
              <a:ea typeface="+mn-ea"/>
              <a:cs typeface="+mn-cs"/>
            </a:endParaRPr>
          </a:p>
        </p:txBody>
      </p:sp>
      <p:sp>
        <p:nvSpPr>
          <p:cNvPr id="18" name="Rectangle 17"/>
          <p:cNvSpPr>
            <a:spLocks noChangeArrowheads="1"/>
          </p:cNvSpPr>
          <p:nvPr/>
        </p:nvSpPr>
        <p:spPr bwMode="auto">
          <a:xfrm>
            <a:off x="422350" y="1870075"/>
            <a:ext cx="4475162" cy="2765425"/>
          </a:xfrm>
          <a:prstGeom prst="rect">
            <a:avLst/>
          </a:prstGeom>
          <a:solidFill>
            <a:srgbClr val="DCE6F2"/>
          </a:solidFill>
          <a:ln w="28575">
            <a:solidFill>
              <a:srgbClr val="000000"/>
            </a:solidFill>
            <a:round/>
            <a:headEnd/>
            <a:tailEnd/>
          </a:ln>
          <a:effectLst/>
        </p:spPr>
        <p:txBody>
          <a:bodyPr anchor="ctr"/>
          <a:lstStyle/>
          <a:p>
            <a:pPr algn="ctr" fontAlgn="auto">
              <a:spcBef>
                <a:spcPts val="0"/>
              </a:spcBef>
              <a:spcAft>
                <a:spcPts val="0"/>
              </a:spcAft>
              <a:defRPr/>
            </a:pPr>
            <a:endParaRPr lang="en-US" dirty="0">
              <a:solidFill>
                <a:srgbClr val="FFFFFF"/>
              </a:solidFill>
              <a:latin typeface="+mn-lt"/>
              <a:ea typeface="+mn-ea"/>
              <a:cs typeface="+mn-cs"/>
            </a:endParaRPr>
          </a:p>
        </p:txBody>
      </p:sp>
      <p:sp>
        <p:nvSpPr>
          <p:cNvPr id="17412" name="TextBox 18"/>
          <p:cNvSpPr txBox="1">
            <a:spLocks noChangeArrowheads="1"/>
          </p:cNvSpPr>
          <p:nvPr/>
        </p:nvSpPr>
        <p:spPr bwMode="auto">
          <a:xfrm>
            <a:off x="0" y="144463"/>
            <a:ext cx="9043991" cy="1323439"/>
          </a:xfrm>
          <a:prstGeom prst="rect">
            <a:avLst/>
          </a:prstGeom>
          <a:solidFill>
            <a:schemeClr val="tx2"/>
          </a:solidFill>
          <a:ln w="9525">
            <a:noFill/>
            <a:miter lim="800000"/>
            <a:headEnd/>
            <a:tailEnd/>
          </a:ln>
        </p:spPr>
        <p:txBody>
          <a:bodyPr wrap="square">
            <a:spAutoFit/>
          </a:bodyPr>
          <a:lstStyle/>
          <a:p>
            <a:pPr algn="ctr">
              <a:lnSpc>
                <a:spcPts val="3200"/>
              </a:lnSpc>
            </a:pPr>
            <a:r>
              <a:rPr lang="cs-CZ" sz="2800" b="1" dirty="0">
                <a:solidFill>
                  <a:srgbClr val="FFFF00"/>
                </a:solidFill>
                <a:latin typeface="+mj-lt"/>
              </a:rPr>
              <a:t>Inhibice NEP potencuje účinky endogenních</a:t>
            </a:r>
          </a:p>
          <a:p>
            <a:pPr algn="ctr">
              <a:lnSpc>
                <a:spcPts val="3200"/>
              </a:lnSpc>
            </a:pPr>
            <a:r>
              <a:rPr lang="cs-CZ" sz="2800" b="1" dirty="0">
                <a:solidFill>
                  <a:srgbClr val="FFFF00"/>
                </a:solidFill>
                <a:latin typeface="+mj-lt"/>
              </a:rPr>
              <a:t> </a:t>
            </a:r>
            <a:r>
              <a:rPr lang="cs-CZ" sz="2800" b="1" dirty="0" err="1">
                <a:solidFill>
                  <a:srgbClr val="FFFF00"/>
                </a:solidFill>
                <a:latin typeface="+mj-lt"/>
              </a:rPr>
              <a:t>vasoaktivních</a:t>
            </a:r>
            <a:r>
              <a:rPr lang="cs-CZ" sz="2800" b="1" dirty="0">
                <a:solidFill>
                  <a:srgbClr val="FFFF00"/>
                </a:solidFill>
                <a:latin typeface="+mj-lt"/>
              </a:rPr>
              <a:t> peptidů, které neutralizují</a:t>
            </a:r>
            <a:endParaRPr lang="en-US" sz="2800" b="1" dirty="0">
              <a:solidFill>
                <a:srgbClr val="FFFF00"/>
              </a:solidFill>
              <a:latin typeface="+mj-lt"/>
            </a:endParaRPr>
          </a:p>
          <a:p>
            <a:pPr algn="ctr">
              <a:lnSpc>
                <a:spcPts val="3200"/>
              </a:lnSpc>
            </a:pPr>
            <a:r>
              <a:rPr lang="cs-CZ" sz="2800" b="1" dirty="0">
                <a:solidFill>
                  <a:srgbClr val="FFFF00"/>
                </a:solidFill>
                <a:latin typeface="+mj-lt"/>
              </a:rPr>
              <a:t>maladaptivní mechanismy u srdečního selhání</a:t>
            </a:r>
            <a:endParaRPr lang="en-US" sz="2800" b="1" dirty="0">
              <a:solidFill>
                <a:srgbClr val="FFFF00"/>
              </a:solidFill>
              <a:latin typeface="+mj-lt"/>
            </a:endParaRPr>
          </a:p>
        </p:txBody>
      </p:sp>
      <p:sp>
        <p:nvSpPr>
          <p:cNvPr id="17413" name="TextBox 20"/>
          <p:cNvSpPr txBox="1">
            <a:spLocks noChangeArrowheads="1"/>
          </p:cNvSpPr>
          <p:nvPr/>
        </p:nvSpPr>
        <p:spPr bwMode="auto">
          <a:xfrm>
            <a:off x="461243" y="1870075"/>
            <a:ext cx="4397375" cy="2721258"/>
          </a:xfrm>
          <a:prstGeom prst="rect">
            <a:avLst/>
          </a:prstGeom>
          <a:noFill/>
          <a:ln w="9525">
            <a:noFill/>
            <a:miter lim="800000"/>
            <a:headEnd/>
            <a:tailEnd/>
          </a:ln>
        </p:spPr>
        <p:txBody>
          <a:bodyPr>
            <a:spAutoFit/>
          </a:bodyPr>
          <a:lstStyle/>
          <a:p>
            <a:pPr algn="ctr">
              <a:lnSpc>
                <a:spcPts val="2500"/>
              </a:lnSpc>
              <a:spcBef>
                <a:spcPts val="600"/>
              </a:spcBef>
            </a:pPr>
            <a:r>
              <a:rPr lang="en-US" sz="2400" b="1" dirty="0">
                <a:solidFill>
                  <a:srgbClr val="002060"/>
                </a:solidFill>
                <a:latin typeface="Arial" charset="0"/>
                <a:cs typeface="Arial" charset="0"/>
              </a:rPr>
              <a:t>Endogen</a:t>
            </a:r>
            <a:r>
              <a:rPr lang="cs-CZ" sz="2400" b="1" dirty="0">
                <a:solidFill>
                  <a:srgbClr val="002060"/>
                </a:solidFill>
                <a:latin typeface="Arial" charset="0"/>
                <a:cs typeface="Arial" charset="0"/>
              </a:rPr>
              <a:t>ní</a:t>
            </a:r>
            <a:endParaRPr lang="en-US" sz="2400" b="1" dirty="0">
              <a:solidFill>
                <a:srgbClr val="002060"/>
              </a:solidFill>
              <a:latin typeface="Arial" charset="0"/>
              <a:cs typeface="Arial" charset="0"/>
            </a:endParaRPr>
          </a:p>
          <a:p>
            <a:pPr algn="ctr">
              <a:lnSpc>
                <a:spcPts val="2500"/>
              </a:lnSpc>
              <a:spcBef>
                <a:spcPts val="600"/>
              </a:spcBef>
            </a:pPr>
            <a:r>
              <a:rPr lang="en-US" sz="2400" b="1" dirty="0" err="1">
                <a:solidFill>
                  <a:srgbClr val="002060"/>
                </a:solidFill>
                <a:latin typeface="Arial" charset="0"/>
                <a:cs typeface="Arial" charset="0"/>
              </a:rPr>
              <a:t>vasoa</a:t>
            </a:r>
            <a:r>
              <a:rPr lang="cs-CZ" sz="2400" b="1" dirty="0" err="1">
                <a:solidFill>
                  <a:srgbClr val="002060"/>
                </a:solidFill>
                <a:latin typeface="Arial" charset="0"/>
                <a:cs typeface="Arial" charset="0"/>
              </a:rPr>
              <a:t>ktivní</a:t>
            </a:r>
            <a:r>
              <a:rPr lang="en-US" sz="2400" b="1" dirty="0">
                <a:solidFill>
                  <a:srgbClr val="002060"/>
                </a:solidFill>
                <a:latin typeface="Arial" charset="0"/>
                <a:cs typeface="Arial" charset="0"/>
              </a:rPr>
              <a:t> </a:t>
            </a:r>
            <a:r>
              <a:rPr lang="en-US" sz="2400" b="1" dirty="0" err="1">
                <a:solidFill>
                  <a:srgbClr val="002060"/>
                </a:solidFill>
                <a:latin typeface="Arial" charset="0"/>
                <a:cs typeface="Arial" charset="0"/>
              </a:rPr>
              <a:t>peptid</a:t>
            </a:r>
            <a:r>
              <a:rPr lang="cs-CZ" sz="2400" b="1" dirty="0">
                <a:solidFill>
                  <a:srgbClr val="002060"/>
                </a:solidFill>
                <a:latin typeface="Arial" charset="0"/>
                <a:cs typeface="Arial" charset="0"/>
              </a:rPr>
              <a:t>y</a:t>
            </a:r>
            <a:endParaRPr lang="en-US" sz="2000" b="1" dirty="0">
              <a:solidFill>
                <a:srgbClr val="002060"/>
              </a:solidFill>
              <a:latin typeface="Arial" charset="0"/>
              <a:cs typeface="Arial" charset="0"/>
            </a:endParaRPr>
          </a:p>
          <a:p>
            <a:pPr algn="ctr">
              <a:lnSpc>
                <a:spcPts val="2500"/>
              </a:lnSpc>
              <a:spcBef>
                <a:spcPts val="2400"/>
              </a:spcBef>
            </a:pPr>
            <a:r>
              <a:rPr lang="en-US" sz="2000" dirty="0">
                <a:solidFill>
                  <a:srgbClr val="002060"/>
                </a:solidFill>
                <a:latin typeface="Arial" charset="0"/>
                <a:cs typeface="Arial" charset="0"/>
              </a:rPr>
              <a:t>(natriuretic</a:t>
            </a:r>
            <a:r>
              <a:rPr lang="cs-CZ" sz="2000" dirty="0" err="1">
                <a:solidFill>
                  <a:srgbClr val="002060"/>
                </a:solidFill>
                <a:latin typeface="Arial" charset="0"/>
                <a:cs typeface="Arial" charset="0"/>
              </a:rPr>
              <a:t>ké</a:t>
            </a:r>
            <a:r>
              <a:rPr lang="en-US" sz="2000" dirty="0">
                <a:solidFill>
                  <a:srgbClr val="002060"/>
                </a:solidFill>
                <a:latin typeface="Arial" charset="0"/>
                <a:cs typeface="Arial" charset="0"/>
              </a:rPr>
              <a:t> </a:t>
            </a:r>
            <a:r>
              <a:rPr lang="en-US" sz="2000" dirty="0" err="1">
                <a:solidFill>
                  <a:srgbClr val="002060"/>
                </a:solidFill>
                <a:latin typeface="Arial" charset="0"/>
                <a:cs typeface="Arial" charset="0"/>
              </a:rPr>
              <a:t>peptid</a:t>
            </a:r>
            <a:r>
              <a:rPr lang="cs-CZ" sz="2000" dirty="0">
                <a:solidFill>
                  <a:srgbClr val="002060"/>
                </a:solidFill>
                <a:latin typeface="Arial" charset="0"/>
                <a:cs typeface="Arial" charset="0"/>
              </a:rPr>
              <a:t>y</a:t>
            </a:r>
            <a:r>
              <a:rPr lang="en-US" sz="2000" dirty="0">
                <a:solidFill>
                  <a:srgbClr val="002060"/>
                </a:solidFill>
                <a:latin typeface="Arial" charset="0"/>
                <a:cs typeface="Arial" charset="0"/>
              </a:rPr>
              <a:t>, </a:t>
            </a:r>
            <a:r>
              <a:rPr lang="en-US" sz="2000" dirty="0" err="1">
                <a:solidFill>
                  <a:srgbClr val="002060"/>
                </a:solidFill>
                <a:latin typeface="Arial" charset="0"/>
                <a:cs typeface="Arial" charset="0"/>
              </a:rPr>
              <a:t>adrenomedullin</a:t>
            </a:r>
            <a:r>
              <a:rPr lang="en-US" sz="2000" dirty="0">
                <a:solidFill>
                  <a:srgbClr val="002060"/>
                </a:solidFill>
                <a:latin typeface="Arial" charset="0"/>
                <a:cs typeface="Arial" charset="0"/>
              </a:rPr>
              <a:t>,</a:t>
            </a:r>
          </a:p>
          <a:p>
            <a:pPr algn="ctr">
              <a:lnSpc>
                <a:spcPts val="2500"/>
              </a:lnSpc>
            </a:pPr>
            <a:r>
              <a:rPr lang="en-US" sz="2000" dirty="0" err="1">
                <a:solidFill>
                  <a:srgbClr val="002060"/>
                </a:solidFill>
                <a:latin typeface="Arial" charset="0"/>
                <a:cs typeface="Arial" charset="0"/>
              </a:rPr>
              <a:t>bradykinin</a:t>
            </a:r>
            <a:r>
              <a:rPr lang="en-US" sz="2000" dirty="0">
                <a:solidFill>
                  <a:srgbClr val="002060"/>
                </a:solidFill>
                <a:latin typeface="Arial" charset="0"/>
                <a:cs typeface="Arial" charset="0"/>
              </a:rPr>
              <a:t>, substance P,</a:t>
            </a:r>
          </a:p>
          <a:p>
            <a:pPr algn="ctr">
              <a:lnSpc>
                <a:spcPts val="2500"/>
              </a:lnSpc>
            </a:pPr>
            <a:r>
              <a:rPr lang="en-US" sz="2000" dirty="0">
                <a:solidFill>
                  <a:srgbClr val="002060"/>
                </a:solidFill>
                <a:latin typeface="Arial" charset="0"/>
                <a:cs typeface="Arial" charset="0"/>
              </a:rPr>
              <a:t>calcitonin gene-related peptide</a:t>
            </a:r>
            <a:r>
              <a:rPr lang="cs-CZ" sz="2000" dirty="0">
                <a:solidFill>
                  <a:srgbClr val="002060"/>
                </a:solidFill>
                <a:latin typeface="Arial" charset="0"/>
                <a:cs typeface="Arial" charset="0"/>
              </a:rPr>
              <a:t>, ale také angiotensin II, </a:t>
            </a:r>
            <a:r>
              <a:rPr lang="cs-CZ" sz="2000" dirty="0" err="1">
                <a:solidFill>
                  <a:srgbClr val="002060"/>
                </a:solidFill>
                <a:latin typeface="Arial" charset="0"/>
                <a:cs typeface="Arial" charset="0"/>
              </a:rPr>
              <a:t>endotelin</a:t>
            </a:r>
            <a:r>
              <a:rPr lang="cs-CZ" sz="2000" dirty="0">
                <a:solidFill>
                  <a:srgbClr val="002060"/>
                </a:solidFill>
                <a:latin typeface="Arial" charset="0"/>
                <a:cs typeface="Arial" charset="0"/>
              </a:rPr>
              <a:t> aj.)</a:t>
            </a:r>
            <a:endParaRPr lang="en-US" sz="2400" dirty="0">
              <a:solidFill>
                <a:srgbClr val="002060"/>
              </a:solidFill>
              <a:latin typeface="Arial" charset="0"/>
              <a:cs typeface="Arial" charset="0"/>
            </a:endParaRPr>
          </a:p>
        </p:txBody>
      </p:sp>
      <p:sp>
        <p:nvSpPr>
          <p:cNvPr id="17414" name="TextBox 21"/>
          <p:cNvSpPr txBox="1">
            <a:spLocks noChangeArrowheads="1"/>
          </p:cNvSpPr>
          <p:nvPr/>
        </p:nvSpPr>
        <p:spPr bwMode="auto">
          <a:xfrm>
            <a:off x="1164181" y="6183313"/>
            <a:ext cx="2973892" cy="400110"/>
          </a:xfrm>
          <a:prstGeom prst="rect">
            <a:avLst/>
          </a:prstGeom>
          <a:noFill/>
          <a:ln w="9525">
            <a:noFill/>
            <a:miter lim="800000"/>
            <a:headEnd/>
            <a:tailEnd/>
          </a:ln>
        </p:spPr>
        <p:txBody>
          <a:bodyPr wrap="none">
            <a:spAutoFit/>
          </a:bodyPr>
          <a:lstStyle/>
          <a:p>
            <a:pPr algn="ctr">
              <a:lnSpc>
                <a:spcPts val="2400"/>
              </a:lnSpc>
            </a:pPr>
            <a:r>
              <a:rPr lang="en-US" sz="2400" dirty="0">
                <a:solidFill>
                  <a:srgbClr val="002060"/>
                </a:solidFill>
                <a:latin typeface="Arial" charset="0"/>
                <a:cs typeface="Arial" charset="0"/>
              </a:rPr>
              <a:t>Ina</a:t>
            </a:r>
            <a:r>
              <a:rPr lang="cs-CZ" sz="2400" dirty="0">
                <a:solidFill>
                  <a:srgbClr val="002060"/>
                </a:solidFill>
                <a:latin typeface="Arial" charset="0"/>
                <a:cs typeface="Arial" charset="0"/>
              </a:rPr>
              <a:t>k</a:t>
            </a:r>
            <a:r>
              <a:rPr lang="en-US" sz="2400" dirty="0" err="1">
                <a:solidFill>
                  <a:srgbClr val="002060"/>
                </a:solidFill>
                <a:latin typeface="Arial" charset="0"/>
                <a:cs typeface="Arial" charset="0"/>
              </a:rPr>
              <a:t>tiv</a:t>
            </a:r>
            <a:r>
              <a:rPr lang="cs-CZ" sz="2400" dirty="0">
                <a:solidFill>
                  <a:srgbClr val="002060"/>
                </a:solidFill>
                <a:latin typeface="Arial" charset="0"/>
                <a:cs typeface="Arial" charset="0"/>
              </a:rPr>
              <a:t>ní</a:t>
            </a:r>
            <a:r>
              <a:rPr lang="en-US" sz="2400" dirty="0">
                <a:solidFill>
                  <a:srgbClr val="002060"/>
                </a:solidFill>
                <a:latin typeface="Arial" charset="0"/>
                <a:cs typeface="Arial" charset="0"/>
              </a:rPr>
              <a:t> </a:t>
            </a:r>
            <a:r>
              <a:rPr lang="en-US" sz="2400" dirty="0" err="1">
                <a:solidFill>
                  <a:srgbClr val="002060"/>
                </a:solidFill>
                <a:latin typeface="Arial" charset="0"/>
                <a:cs typeface="Arial" charset="0"/>
              </a:rPr>
              <a:t>metabolit</a:t>
            </a:r>
            <a:r>
              <a:rPr lang="cs-CZ" sz="2400" dirty="0" err="1">
                <a:solidFill>
                  <a:srgbClr val="002060"/>
                </a:solidFill>
                <a:latin typeface="Arial" charset="0"/>
                <a:cs typeface="Arial" charset="0"/>
              </a:rPr>
              <a:t>y</a:t>
            </a:r>
            <a:r>
              <a:rPr lang="cs-CZ" sz="2400" dirty="0" err="1">
                <a:solidFill>
                  <a:schemeClr val="bg1"/>
                </a:solidFill>
                <a:latin typeface="Arial" charset="0"/>
                <a:cs typeface="Arial" charset="0"/>
              </a:rPr>
              <a:t>y</a:t>
            </a:r>
            <a:endParaRPr lang="en-US" sz="2400" dirty="0">
              <a:solidFill>
                <a:schemeClr val="bg1"/>
              </a:solidFill>
              <a:latin typeface="Arial" charset="0"/>
              <a:cs typeface="Arial" charset="0"/>
            </a:endParaRPr>
          </a:p>
        </p:txBody>
      </p:sp>
      <p:sp>
        <p:nvSpPr>
          <p:cNvPr id="17415" name="TextBox 22"/>
          <p:cNvSpPr txBox="1">
            <a:spLocks noChangeArrowheads="1"/>
          </p:cNvSpPr>
          <p:nvPr/>
        </p:nvSpPr>
        <p:spPr bwMode="auto">
          <a:xfrm>
            <a:off x="6232529" y="1986627"/>
            <a:ext cx="2811463" cy="2554545"/>
          </a:xfrm>
          <a:prstGeom prst="rect">
            <a:avLst/>
          </a:prstGeom>
          <a:noFill/>
          <a:ln w="19050">
            <a:noFill/>
            <a:round/>
            <a:headEnd/>
            <a:tailEnd/>
          </a:ln>
        </p:spPr>
        <p:txBody>
          <a:bodyPr>
            <a:spAutoFit/>
          </a:bodyPr>
          <a:lstStyle/>
          <a:p>
            <a:pPr algn="ctr">
              <a:lnSpc>
                <a:spcPts val="2600"/>
              </a:lnSpc>
            </a:pPr>
            <a:r>
              <a:rPr lang="en-US" sz="2400" dirty="0" err="1">
                <a:solidFill>
                  <a:srgbClr val="002060"/>
                </a:solidFill>
                <a:latin typeface="Arial" charset="0"/>
                <a:cs typeface="Arial" charset="0"/>
              </a:rPr>
              <a:t>Neurohormon</a:t>
            </a:r>
            <a:r>
              <a:rPr lang="cs-CZ" sz="2400" dirty="0">
                <a:solidFill>
                  <a:srgbClr val="002060"/>
                </a:solidFill>
                <a:latin typeface="Arial" charset="0"/>
                <a:cs typeface="Arial" charset="0"/>
              </a:rPr>
              <a:t>á</a:t>
            </a:r>
            <a:r>
              <a:rPr lang="en-US" sz="2400" dirty="0">
                <a:solidFill>
                  <a:srgbClr val="002060"/>
                </a:solidFill>
                <a:latin typeface="Arial" charset="0"/>
                <a:cs typeface="Arial" charset="0"/>
              </a:rPr>
              <a:t>l</a:t>
            </a:r>
            <a:r>
              <a:rPr lang="cs-CZ" sz="2400" dirty="0">
                <a:solidFill>
                  <a:srgbClr val="002060"/>
                </a:solidFill>
                <a:latin typeface="Arial" charset="0"/>
                <a:cs typeface="Arial" charset="0"/>
              </a:rPr>
              <a:t>ní</a:t>
            </a:r>
            <a:r>
              <a:rPr lang="en-US" sz="2400" dirty="0">
                <a:solidFill>
                  <a:srgbClr val="002060"/>
                </a:solidFill>
                <a:latin typeface="Arial" charset="0"/>
                <a:cs typeface="Arial" charset="0"/>
              </a:rPr>
              <a:t> a</a:t>
            </a:r>
            <a:r>
              <a:rPr lang="cs-CZ" sz="2400" dirty="0">
                <a:solidFill>
                  <a:srgbClr val="002060"/>
                </a:solidFill>
                <a:latin typeface="Arial" charset="0"/>
                <a:cs typeface="Arial" charset="0"/>
              </a:rPr>
              <a:t>k</a:t>
            </a:r>
            <a:r>
              <a:rPr lang="en-US" sz="2400" dirty="0" err="1">
                <a:solidFill>
                  <a:srgbClr val="002060"/>
                </a:solidFill>
                <a:latin typeface="Arial" charset="0"/>
                <a:cs typeface="Arial" charset="0"/>
              </a:rPr>
              <a:t>tiva</a:t>
            </a:r>
            <a:r>
              <a:rPr lang="cs-CZ" sz="2400" dirty="0" err="1">
                <a:solidFill>
                  <a:srgbClr val="002060"/>
                </a:solidFill>
                <a:latin typeface="Arial" charset="0"/>
                <a:cs typeface="Arial" charset="0"/>
              </a:rPr>
              <a:t>ce</a:t>
            </a:r>
            <a:endParaRPr lang="en-US" sz="2400" dirty="0">
              <a:solidFill>
                <a:srgbClr val="002060"/>
              </a:solidFill>
              <a:latin typeface="Arial" charset="0"/>
              <a:cs typeface="Arial" charset="0"/>
            </a:endParaRPr>
          </a:p>
          <a:p>
            <a:pPr algn="ctr">
              <a:lnSpc>
                <a:spcPts val="2600"/>
              </a:lnSpc>
              <a:spcBef>
                <a:spcPts val="1200"/>
              </a:spcBef>
            </a:pPr>
            <a:r>
              <a:rPr lang="cs-CZ" sz="2400" dirty="0">
                <a:solidFill>
                  <a:srgbClr val="002060"/>
                </a:solidFill>
                <a:latin typeface="Arial" charset="0"/>
                <a:cs typeface="Arial" charset="0"/>
              </a:rPr>
              <a:t>Cévní tonus</a:t>
            </a:r>
            <a:endParaRPr lang="en-US" sz="2400" dirty="0">
              <a:solidFill>
                <a:srgbClr val="002060"/>
              </a:solidFill>
              <a:latin typeface="Arial" charset="0"/>
              <a:cs typeface="Arial" charset="0"/>
            </a:endParaRPr>
          </a:p>
          <a:p>
            <a:pPr algn="ctr">
              <a:lnSpc>
                <a:spcPts val="2600"/>
              </a:lnSpc>
              <a:spcBef>
                <a:spcPts val="1200"/>
              </a:spcBef>
            </a:pPr>
            <a:r>
              <a:rPr lang="cs-CZ" sz="2400" dirty="0">
                <a:solidFill>
                  <a:srgbClr val="002060"/>
                </a:solidFill>
                <a:latin typeface="Arial" charset="0"/>
                <a:cs typeface="Arial" charset="0"/>
              </a:rPr>
              <a:t>Srdeční fibróza</a:t>
            </a:r>
            <a:r>
              <a:rPr lang="en-US" sz="2400" dirty="0">
                <a:solidFill>
                  <a:srgbClr val="002060"/>
                </a:solidFill>
                <a:latin typeface="Arial" charset="0"/>
                <a:cs typeface="Arial" charset="0"/>
              </a:rPr>
              <a:t>, </a:t>
            </a:r>
            <a:r>
              <a:rPr lang="en-US" sz="2400" dirty="0" err="1">
                <a:solidFill>
                  <a:srgbClr val="002060"/>
                </a:solidFill>
                <a:latin typeface="Arial" charset="0"/>
                <a:cs typeface="Arial" charset="0"/>
              </a:rPr>
              <a:t>hypertro</a:t>
            </a:r>
            <a:r>
              <a:rPr lang="cs-CZ" sz="2400" dirty="0" err="1">
                <a:solidFill>
                  <a:srgbClr val="002060"/>
                </a:solidFill>
                <a:latin typeface="Arial" charset="0"/>
                <a:cs typeface="Arial" charset="0"/>
              </a:rPr>
              <a:t>fie</a:t>
            </a:r>
            <a:endParaRPr lang="en-US" sz="2400" dirty="0">
              <a:solidFill>
                <a:srgbClr val="002060"/>
              </a:solidFill>
              <a:latin typeface="Arial" charset="0"/>
              <a:cs typeface="Arial" charset="0"/>
            </a:endParaRPr>
          </a:p>
          <a:p>
            <a:pPr algn="ctr">
              <a:lnSpc>
                <a:spcPts val="2600"/>
              </a:lnSpc>
              <a:spcBef>
                <a:spcPts val="1200"/>
              </a:spcBef>
            </a:pPr>
            <a:r>
              <a:rPr lang="cs-CZ" sz="2400" dirty="0">
                <a:solidFill>
                  <a:srgbClr val="002060"/>
                </a:solidFill>
                <a:latin typeface="Arial" charset="0"/>
                <a:cs typeface="Arial" charset="0"/>
              </a:rPr>
              <a:t>Retence sodíku</a:t>
            </a:r>
            <a:endParaRPr lang="en-US" sz="2400" dirty="0">
              <a:solidFill>
                <a:srgbClr val="002060"/>
              </a:solidFill>
              <a:latin typeface="Arial" charset="0"/>
              <a:cs typeface="Arial" charset="0"/>
            </a:endParaRPr>
          </a:p>
        </p:txBody>
      </p:sp>
      <p:sp>
        <p:nvSpPr>
          <p:cNvPr id="24" name="Right Arrow 23"/>
          <p:cNvSpPr>
            <a:spLocks noChangeArrowheads="1"/>
          </p:cNvSpPr>
          <p:nvPr/>
        </p:nvSpPr>
        <p:spPr bwMode="auto">
          <a:xfrm>
            <a:off x="5054600" y="3097213"/>
            <a:ext cx="660400" cy="304800"/>
          </a:xfrm>
          <a:prstGeom prst="rightArrow">
            <a:avLst>
              <a:gd name="adj1" fmla="val 50000"/>
              <a:gd name="adj2" fmla="val 50014"/>
            </a:avLst>
          </a:prstGeom>
          <a:solidFill>
            <a:srgbClr val="558ED5"/>
          </a:solidFill>
          <a:ln w="9525">
            <a:solidFill>
              <a:srgbClr val="000000"/>
            </a:solidFill>
            <a:miter lim="800000"/>
            <a:headEnd/>
            <a:tailEnd/>
          </a:ln>
          <a:effectLst/>
        </p:spPr>
        <p:txBody>
          <a:bodyPr anchor="ctr"/>
          <a:lstStyle/>
          <a:p>
            <a:pPr algn="ctr" fontAlgn="auto">
              <a:spcBef>
                <a:spcPts val="0"/>
              </a:spcBef>
              <a:spcAft>
                <a:spcPts val="0"/>
              </a:spcAft>
              <a:defRPr/>
            </a:pPr>
            <a:endParaRPr lang="en-US">
              <a:solidFill>
                <a:srgbClr val="000000"/>
              </a:solidFill>
              <a:latin typeface="+mn-lt"/>
              <a:ea typeface="+mn-ea"/>
              <a:cs typeface="+mn-cs"/>
            </a:endParaRPr>
          </a:p>
        </p:txBody>
      </p:sp>
      <p:sp>
        <p:nvSpPr>
          <p:cNvPr id="25" name="TextBox 24"/>
          <p:cNvSpPr txBox="1">
            <a:spLocks noChangeArrowheads="1"/>
          </p:cNvSpPr>
          <p:nvPr/>
        </p:nvSpPr>
        <p:spPr bwMode="auto">
          <a:xfrm>
            <a:off x="3125788" y="5145088"/>
            <a:ext cx="1979612" cy="474662"/>
          </a:xfrm>
          <a:prstGeom prst="rect">
            <a:avLst/>
          </a:prstGeom>
          <a:solidFill>
            <a:srgbClr val="254061"/>
          </a:solidFill>
          <a:ln w="19050">
            <a:solidFill>
              <a:srgbClr val="000000"/>
            </a:solidFill>
            <a:round/>
            <a:headEnd/>
            <a:tailEnd/>
          </a:ln>
          <a:effectLst/>
        </p:spPr>
        <p:txBody>
          <a:bodyPr>
            <a:spAutoFit/>
          </a:bodyPr>
          <a:lstStyle/>
          <a:p>
            <a:pPr algn="ctr" fontAlgn="auto">
              <a:lnSpc>
                <a:spcPts val="3000"/>
              </a:lnSpc>
              <a:spcBef>
                <a:spcPts val="0"/>
              </a:spcBef>
              <a:spcAft>
                <a:spcPts val="0"/>
              </a:spcAft>
              <a:defRPr/>
            </a:pPr>
            <a:r>
              <a:rPr lang="en-US" sz="2400" b="1" dirty="0" err="1">
                <a:solidFill>
                  <a:srgbClr val="FFFFFF"/>
                </a:solidFill>
                <a:latin typeface="Arial"/>
                <a:ea typeface="+mn-ea"/>
                <a:cs typeface="Arial"/>
              </a:rPr>
              <a:t>Neprilysin</a:t>
            </a:r>
            <a:endParaRPr lang="en-US" sz="2400" b="1" dirty="0">
              <a:solidFill>
                <a:srgbClr val="FFFFFF"/>
              </a:solidFill>
              <a:latin typeface="Arial"/>
              <a:ea typeface="+mn-ea"/>
              <a:cs typeface="Arial"/>
            </a:endParaRPr>
          </a:p>
        </p:txBody>
      </p:sp>
      <p:cxnSp>
        <p:nvCxnSpPr>
          <p:cNvPr id="26" name="Straight Connector 25"/>
          <p:cNvCxnSpPr>
            <a:cxnSpLocks noChangeShapeType="1"/>
          </p:cNvCxnSpPr>
          <p:nvPr/>
        </p:nvCxnSpPr>
        <p:spPr bwMode="auto">
          <a:xfrm>
            <a:off x="956469" y="2919096"/>
            <a:ext cx="3390900" cy="1587"/>
          </a:xfrm>
          <a:prstGeom prst="line">
            <a:avLst/>
          </a:prstGeom>
          <a:noFill/>
          <a:ln w="25400">
            <a:solidFill>
              <a:srgbClr val="000000"/>
            </a:solidFill>
            <a:round/>
            <a:headEnd/>
            <a:tailEnd/>
          </a:ln>
          <a:effectLst>
            <a:outerShdw dist="20000" dir="5400000" rotWithShape="0">
              <a:srgbClr val="808080">
                <a:alpha val="37999"/>
              </a:srgbClr>
            </a:outerShdw>
          </a:effectLst>
        </p:spPr>
      </p:cxnSp>
      <p:sp>
        <p:nvSpPr>
          <p:cNvPr id="27" name="Right Arrow 26"/>
          <p:cNvSpPr>
            <a:spLocks noChangeArrowheads="1"/>
          </p:cNvSpPr>
          <p:nvPr/>
        </p:nvSpPr>
        <p:spPr bwMode="auto">
          <a:xfrm rot="5400000">
            <a:off x="6008688" y="2114550"/>
            <a:ext cx="482600" cy="241300"/>
          </a:xfrm>
          <a:prstGeom prst="rightArrow">
            <a:avLst>
              <a:gd name="adj1" fmla="val 50000"/>
              <a:gd name="adj2" fmla="val 49972"/>
            </a:avLst>
          </a:prstGeom>
          <a:solidFill>
            <a:schemeClr val="tx1"/>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rgbClr val="000000"/>
              </a:solidFill>
              <a:latin typeface="+mn-lt"/>
              <a:ea typeface="+mn-ea"/>
              <a:cs typeface="+mn-cs"/>
            </a:endParaRPr>
          </a:p>
        </p:txBody>
      </p:sp>
      <p:sp>
        <p:nvSpPr>
          <p:cNvPr id="28" name="Right Arrow 27"/>
          <p:cNvSpPr>
            <a:spLocks noChangeArrowheads="1"/>
          </p:cNvSpPr>
          <p:nvPr/>
        </p:nvSpPr>
        <p:spPr bwMode="auto">
          <a:xfrm rot="5400000">
            <a:off x="6013450" y="2800350"/>
            <a:ext cx="482600" cy="241300"/>
          </a:xfrm>
          <a:prstGeom prst="rightArrow">
            <a:avLst>
              <a:gd name="adj1" fmla="val 50000"/>
              <a:gd name="adj2" fmla="val 49972"/>
            </a:avLst>
          </a:prstGeom>
          <a:solidFill>
            <a:schemeClr val="tx1"/>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rgbClr val="000000"/>
              </a:solidFill>
              <a:latin typeface="+mn-lt"/>
              <a:ea typeface="+mn-ea"/>
              <a:cs typeface="+mn-cs"/>
            </a:endParaRPr>
          </a:p>
        </p:txBody>
      </p:sp>
      <p:sp>
        <p:nvSpPr>
          <p:cNvPr id="29" name="Right Arrow 28"/>
          <p:cNvSpPr>
            <a:spLocks noChangeArrowheads="1"/>
          </p:cNvSpPr>
          <p:nvPr/>
        </p:nvSpPr>
        <p:spPr bwMode="auto">
          <a:xfrm rot="5400000">
            <a:off x="6013450" y="3471863"/>
            <a:ext cx="482600" cy="241300"/>
          </a:xfrm>
          <a:prstGeom prst="rightArrow">
            <a:avLst>
              <a:gd name="adj1" fmla="val 50000"/>
              <a:gd name="adj2" fmla="val 49972"/>
            </a:avLst>
          </a:prstGeom>
          <a:solidFill>
            <a:schemeClr val="tx1"/>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rgbClr val="000000"/>
              </a:solidFill>
              <a:latin typeface="+mn-lt"/>
              <a:ea typeface="+mn-ea"/>
              <a:cs typeface="+mn-cs"/>
            </a:endParaRPr>
          </a:p>
        </p:txBody>
      </p:sp>
      <p:sp>
        <p:nvSpPr>
          <p:cNvPr id="30" name="Right Arrow 29"/>
          <p:cNvSpPr>
            <a:spLocks noChangeArrowheads="1"/>
          </p:cNvSpPr>
          <p:nvPr/>
        </p:nvSpPr>
        <p:spPr bwMode="auto">
          <a:xfrm rot="5400000">
            <a:off x="6013450" y="4119563"/>
            <a:ext cx="482600" cy="241300"/>
          </a:xfrm>
          <a:prstGeom prst="rightArrow">
            <a:avLst>
              <a:gd name="adj1" fmla="val 50000"/>
              <a:gd name="adj2" fmla="val 49972"/>
            </a:avLst>
          </a:prstGeom>
          <a:solidFill>
            <a:schemeClr val="tx1"/>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rgbClr val="000000"/>
              </a:solidFill>
              <a:latin typeface="+mn-lt"/>
              <a:ea typeface="+mn-ea"/>
              <a:cs typeface="+mn-cs"/>
            </a:endParaRPr>
          </a:p>
        </p:txBody>
      </p:sp>
      <p:sp>
        <p:nvSpPr>
          <p:cNvPr id="17424" name="TextBox 31"/>
          <p:cNvSpPr txBox="1">
            <a:spLocks noChangeArrowheads="1"/>
          </p:cNvSpPr>
          <p:nvPr/>
        </p:nvSpPr>
        <p:spPr bwMode="auto">
          <a:xfrm>
            <a:off x="6286594" y="5150792"/>
            <a:ext cx="2063385" cy="461665"/>
          </a:xfrm>
          <a:prstGeom prst="rect">
            <a:avLst/>
          </a:prstGeom>
          <a:noFill/>
          <a:ln w="9525">
            <a:noFill/>
            <a:miter lim="800000"/>
            <a:headEnd/>
            <a:tailEnd/>
          </a:ln>
        </p:spPr>
        <p:txBody>
          <a:bodyPr wrap="none">
            <a:spAutoFit/>
          </a:bodyPr>
          <a:lstStyle/>
          <a:p>
            <a:pPr algn="ctr"/>
            <a:r>
              <a:rPr lang="cs-CZ" sz="2400" b="1" dirty="0">
                <a:solidFill>
                  <a:srgbClr val="002060"/>
                </a:solidFill>
                <a:latin typeface="Arial" charset="0"/>
                <a:cs typeface="Arial" charset="0"/>
              </a:rPr>
              <a:t>Inhibice NEP</a:t>
            </a:r>
            <a:endParaRPr lang="en-US" sz="2400" b="1" dirty="0">
              <a:solidFill>
                <a:srgbClr val="002060"/>
              </a:solidFill>
              <a:latin typeface="Arial" charset="0"/>
              <a:cs typeface="Arial" charset="0"/>
            </a:endParaRPr>
          </a:p>
        </p:txBody>
      </p:sp>
      <p:grpSp>
        <p:nvGrpSpPr>
          <p:cNvPr id="35" name="Group 34"/>
          <p:cNvGrpSpPr/>
          <p:nvPr/>
        </p:nvGrpSpPr>
        <p:grpSpPr>
          <a:xfrm>
            <a:off x="5448410" y="5093234"/>
            <a:ext cx="788743" cy="577618"/>
            <a:chOff x="5397610" y="4966234"/>
            <a:chExt cx="788743" cy="577618"/>
          </a:xfrm>
          <a:effectLst/>
        </p:grpSpPr>
        <p:sp>
          <p:nvSpPr>
            <p:cNvPr id="33" name="Rectangle 32"/>
            <p:cNvSpPr/>
            <p:nvPr/>
          </p:nvSpPr>
          <p:spPr>
            <a:xfrm flipH="1">
              <a:off x="5397610" y="5163390"/>
              <a:ext cx="788743" cy="183304"/>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4" name="Rectangle 33"/>
            <p:cNvSpPr/>
            <p:nvPr/>
          </p:nvSpPr>
          <p:spPr>
            <a:xfrm rot="16200000" flipH="1">
              <a:off x="5216126" y="5147718"/>
              <a:ext cx="577618" cy="214650"/>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grpSp>
      <p:sp>
        <p:nvSpPr>
          <p:cNvPr id="37" name="Rectangle 36"/>
          <p:cNvSpPr/>
          <p:nvPr/>
        </p:nvSpPr>
        <p:spPr>
          <a:xfrm>
            <a:off x="5473700" y="5302250"/>
            <a:ext cx="609600" cy="15875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90638" y="332656"/>
            <a:ext cx="7467600" cy="1152128"/>
          </a:xfrm>
        </p:spPr>
        <p:txBody>
          <a:bodyPr>
            <a:normAutofit/>
          </a:bodyPr>
          <a:lstStyle/>
          <a:p>
            <a:r>
              <a:rPr lang="cs-CZ" sz="4000" b="1" dirty="0"/>
              <a:t>Studie OCTAVE</a:t>
            </a:r>
            <a:br>
              <a:rPr lang="cs-CZ" sz="7200" b="1" dirty="0"/>
            </a:br>
            <a:r>
              <a:rPr lang="cs-CZ" sz="2700" b="1" dirty="0">
                <a:solidFill>
                  <a:srgbClr val="0070C0"/>
                </a:solidFill>
              </a:rPr>
              <a:t>Výskyt </a:t>
            </a:r>
            <a:r>
              <a:rPr lang="cs-CZ" sz="2700" b="1" dirty="0" err="1">
                <a:solidFill>
                  <a:srgbClr val="0070C0"/>
                </a:solidFill>
              </a:rPr>
              <a:t>angioedému</a:t>
            </a:r>
            <a:endParaRPr lang="en-CA" altLang="cs-CZ" sz="2700" dirty="0"/>
          </a:p>
        </p:txBody>
      </p:sp>
      <p:sp>
        <p:nvSpPr>
          <p:cNvPr id="38915" name="Rectangle 3"/>
          <p:cNvSpPr>
            <a:spLocks noChangeArrowheads="1"/>
          </p:cNvSpPr>
          <p:nvPr/>
        </p:nvSpPr>
        <p:spPr bwMode="auto">
          <a:xfrm>
            <a:off x="1290638" y="3524250"/>
            <a:ext cx="325596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75000"/>
              </a:spcBef>
              <a:buFont typeface="Wingdings" pitchFamily="2" charset="2"/>
              <a:defRPr sz="2000" b="1">
                <a:solidFill>
                  <a:schemeClr val="tx2"/>
                </a:solidFill>
                <a:latin typeface="Verdana" pitchFamily="34" charset="0"/>
              </a:defRPr>
            </a:lvl1pPr>
            <a:lvl2pPr marL="742950" indent="-285750" eaLnBrk="0" hangingPunct="0">
              <a:spcBef>
                <a:spcPct val="75000"/>
              </a:spcBef>
              <a:buClr>
                <a:srgbClr val="FF9933"/>
              </a:buClr>
              <a:buChar char="•"/>
              <a:defRPr sz="2000" b="1">
                <a:solidFill>
                  <a:schemeClr val="tx2"/>
                </a:solidFill>
                <a:latin typeface="Verdana" pitchFamily="34" charset="0"/>
              </a:defRPr>
            </a:lvl2pPr>
            <a:lvl3pPr marL="1143000" indent="-228600" eaLnBrk="0" hangingPunct="0">
              <a:spcBef>
                <a:spcPct val="75000"/>
              </a:spcBef>
              <a:buFont typeface="Wingdings" pitchFamily="2" charset="2"/>
              <a:defRPr sz="2000" b="1">
                <a:solidFill>
                  <a:schemeClr val="tx2"/>
                </a:solidFill>
                <a:latin typeface="Verdana" pitchFamily="34" charset="0"/>
              </a:defRPr>
            </a:lvl3pPr>
            <a:lvl4pPr marL="1600200" indent="-228600" eaLnBrk="0" hangingPunct="0">
              <a:spcBef>
                <a:spcPct val="75000"/>
              </a:spcBef>
              <a:buFont typeface="Wingdings" pitchFamily="2" charset="2"/>
              <a:defRPr sz="2000" b="1">
                <a:solidFill>
                  <a:schemeClr val="tx2"/>
                </a:solidFill>
                <a:latin typeface="Verdana" pitchFamily="34" charset="0"/>
              </a:defRPr>
            </a:lvl4pPr>
            <a:lvl5pPr marL="2057400" indent="-228600" eaLnBrk="0" hangingPunct="0">
              <a:spcBef>
                <a:spcPct val="75000"/>
              </a:spcBef>
              <a:buFont typeface="Wingdings" pitchFamily="2" charset="2"/>
              <a:defRPr sz="2000" b="1">
                <a:solidFill>
                  <a:schemeClr val="tx2"/>
                </a:solidFill>
                <a:latin typeface="Verdana" pitchFamily="34" charset="0"/>
              </a:defRPr>
            </a:lvl5pPr>
            <a:lvl6pPr marL="2514600" indent="-228600" eaLnBrk="0" fontAlgn="base" hangingPunct="0">
              <a:spcBef>
                <a:spcPct val="75000"/>
              </a:spcBef>
              <a:spcAft>
                <a:spcPct val="0"/>
              </a:spcAft>
              <a:buFont typeface="Wingdings" pitchFamily="2" charset="2"/>
              <a:defRPr sz="2000" b="1">
                <a:solidFill>
                  <a:schemeClr val="tx2"/>
                </a:solidFill>
                <a:latin typeface="Verdana" pitchFamily="34" charset="0"/>
              </a:defRPr>
            </a:lvl6pPr>
            <a:lvl7pPr marL="2971800" indent="-228600" eaLnBrk="0" fontAlgn="base" hangingPunct="0">
              <a:spcBef>
                <a:spcPct val="75000"/>
              </a:spcBef>
              <a:spcAft>
                <a:spcPct val="0"/>
              </a:spcAft>
              <a:buFont typeface="Wingdings" pitchFamily="2" charset="2"/>
              <a:defRPr sz="2000" b="1">
                <a:solidFill>
                  <a:schemeClr val="tx2"/>
                </a:solidFill>
                <a:latin typeface="Verdana" pitchFamily="34" charset="0"/>
              </a:defRPr>
            </a:lvl7pPr>
            <a:lvl8pPr marL="3429000" indent="-228600" eaLnBrk="0" fontAlgn="base" hangingPunct="0">
              <a:spcBef>
                <a:spcPct val="75000"/>
              </a:spcBef>
              <a:spcAft>
                <a:spcPct val="0"/>
              </a:spcAft>
              <a:buFont typeface="Wingdings" pitchFamily="2" charset="2"/>
              <a:defRPr sz="2000" b="1">
                <a:solidFill>
                  <a:schemeClr val="tx2"/>
                </a:solidFill>
                <a:latin typeface="Verdana" pitchFamily="34" charset="0"/>
              </a:defRPr>
            </a:lvl8pPr>
            <a:lvl9pPr marL="3886200" indent="-228600" eaLnBrk="0" fontAlgn="base" hangingPunct="0">
              <a:spcBef>
                <a:spcPct val="75000"/>
              </a:spcBef>
              <a:spcAft>
                <a:spcPct val="0"/>
              </a:spcAft>
              <a:buFont typeface="Wingdings" pitchFamily="2" charset="2"/>
              <a:defRPr sz="2000" b="1">
                <a:solidFill>
                  <a:schemeClr val="tx2"/>
                </a:solidFill>
                <a:latin typeface="Verdana" pitchFamily="34" charset="0"/>
              </a:defRPr>
            </a:lvl9pPr>
          </a:lstStyle>
          <a:p>
            <a:pPr eaLnBrk="1" hangingPunct="1">
              <a:spcBef>
                <a:spcPct val="50000"/>
              </a:spcBef>
              <a:buFontTx/>
              <a:buNone/>
            </a:pPr>
            <a:endParaRPr lang="cs-CZ" altLang="cs-CZ" sz="1800">
              <a:latin typeface="Times" pitchFamily="18" charset="0"/>
            </a:endParaRPr>
          </a:p>
        </p:txBody>
      </p:sp>
      <p:sp>
        <p:nvSpPr>
          <p:cNvPr id="38916" name="Rectangle 4"/>
          <p:cNvSpPr>
            <a:spLocks noChangeArrowheads="1"/>
          </p:cNvSpPr>
          <p:nvPr/>
        </p:nvSpPr>
        <p:spPr bwMode="auto">
          <a:xfrm>
            <a:off x="5583238" y="3524250"/>
            <a:ext cx="325596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75000"/>
              </a:spcBef>
              <a:buFont typeface="Wingdings" pitchFamily="2" charset="2"/>
              <a:defRPr sz="2000" b="1">
                <a:solidFill>
                  <a:schemeClr val="tx2"/>
                </a:solidFill>
                <a:latin typeface="Verdana" pitchFamily="34" charset="0"/>
              </a:defRPr>
            </a:lvl1pPr>
            <a:lvl2pPr marL="742950" indent="-285750" eaLnBrk="0" hangingPunct="0">
              <a:spcBef>
                <a:spcPct val="75000"/>
              </a:spcBef>
              <a:buClr>
                <a:srgbClr val="FF9933"/>
              </a:buClr>
              <a:buChar char="•"/>
              <a:defRPr sz="2000" b="1">
                <a:solidFill>
                  <a:schemeClr val="tx2"/>
                </a:solidFill>
                <a:latin typeface="Verdana" pitchFamily="34" charset="0"/>
              </a:defRPr>
            </a:lvl2pPr>
            <a:lvl3pPr marL="1143000" indent="-228600" eaLnBrk="0" hangingPunct="0">
              <a:spcBef>
                <a:spcPct val="75000"/>
              </a:spcBef>
              <a:buFont typeface="Wingdings" pitchFamily="2" charset="2"/>
              <a:defRPr sz="2000" b="1">
                <a:solidFill>
                  <a:schemeClr val="tx2"/>
                </a:solidFill>
                <a:latin typeface="Verdana" pitchFamily="34" charset="0"/>
              </a:defRPr>
            </a:lvl3pPr>
            <a:lvl4pPr marL="1600200" indent="-228600" eaLnBrk="0" hangingPunct="0">
              <a:spcBef>
                <a:spcPct val="75000"/>
              </a:spcBef>
              <a:buFont typeface="Wingdings" pitchFamily="2" charset="2"/>
              <a:defRPr sz="2000" b="1">
                <a:solidFill>
                  <a:schemeClr val="tx2"/>
                </a:solidFill>
                <a:latin typeface="Verdana" pitchFamily="34" charset="0"/>
              </a:defRPr>
            </a:lvl4pPr>
            <a:lvl5pPr marL="2057400" indent="-228600" eaLnBrk="0" hangingPunct="0">
              <a:spcBef>
                <a:spcPct val="75000"/>
              </a:spcBef>
              <a:buFont typeface="Wingdings" pitchFamily="2" charset="2"/>
              <a:defRPr sz="2000" b="1">
                <a:solidFill>
                  <a:schemeClr val="tx2"/>
                </a:solidFill>
                <a:latin typeface="Verdana" pitchFamily="34" charset="0"/>
              </a:defRPr>
            </a:lvl5pPr>
            <a:lvl6pPr marL="2514600" indent="-228600" eaLnBrk="0" fontAlgn="base" hangingPunct="0">
              <a:spcBef>
                <a:spcPct val="75000"/>
              </a:spcBef>
              <a:spcAft>
                <a:spcPct val="0"/>
              </a:spcAft>
              <a:buFont typeface="Wingdings" pitchFamily="2" charset="2"/>
              <a:defRPr sz="2000" b="1">
                <a:solidFill>
                  <a:schemeClr val="tx2"/>
                </a:solidFill>
                <a:latin typeface="Verdana" pitchFamily="34" charset="0"/>
              </a:defRPr>
            </a:lvl6pPr>
            <a:lvl7pPr marL="2971800" indent="-228600" eaLnBrk="0" fontAlgn="base" hangingPunct="0">
              <a:spcBef>
                <a:spcPct val="75000"/>
              </a:spcBef>
              <a:spcAft>
                <a:spcPct val="0"/>
              </a:spcAft>
              <a:buFont typeface="Wingdings" pitchFamily="2" charset="2"/>
              <a:defRPr sz="2000" b="1">
                <a:solidFill>
                  <a:schemeClr val="tx2"/>
                </a:solidFill>
                <a:latin typeface="Verdana" pitchFamily="34" charset="0"/>
              </a:defRPr>
            </a:lvl7pPr>
            <a:lvl8pPr marL="3429000" indent="-228600" eaLnBrk="0" fontAlgn="base" hangingPunct="0">
              <a:spcBef>
                <a:spcPct val="75000"/>
              </a:spcBef>
              <a:spcAft>
                <a:spcPct val="0"/>
              </a:spcAft>
              <a:buFont typeface="Wingdings" pitchFamily="2" charset="2"/>
              <a:defRPr sz="2000" b="1">
                <a:solidFill>
                  <a:schemeClr val="tx2"/>
                </a:solidFill>
                <a:latin typeface="Verdana" pitchFamily="34" charset="0"/>
              </a:defRPr>
            </a:lvl8pPr>
            <a:lvl9pPr marL="3886200" indent="-228600" eaLnBrk="0" fontAlgn="base" hangingPunct="0">
              <a:spcBef>
                <a:spcPct val="75000"/>
              </a:spcBef>
              <a:spcAft>
                <a:spcPct val="0"/>
              </a:spcAft>
              <a:buFont typeface="Wingdings" pitchFamily="2" charset="2"/>
              <a:defRPr sz="2000" b="1">
                <a:solidFill>
                  <a:schemeClr val="tx2"/>
                </a:solidFill>
                <a:latin typeface="Verdana" pitchFamily="34" charset="0"/>
              </a:defRPr>
            </a:lvl9pPr>
          </a:lstStyle>
          <a:p>
            <a:pPr eaLnBrk="1" hangingPunct="1">
              <a:spcBef>
                <a:spcPct val="50000"/>
              </a:spcBef>
              <a:buFontTx/>
              <a:buNone/>
            </a:pPr>
            <a:endParaRPr lang="cs-CZ" altLang="cs-CZ" sz="1800">
              <a:latin typeface="Times" pitchFamily="18" charset="0"/>
            </a:endParaRPr>
          </a:p>
        </p:txBody>
      </p:sp>
      <p:graphicFrame>
        <p:nvGraphicFramePr>
          <p:cNvPr id="418821" name="Group 5"/>
          <p:cNvGraphicFramePr>
            <a:graphicFrameLocks noGrp="1"/>
          </p:cNvGraphicFramePr>
          <p:nvPr>
            <p:extLst>
              <p:ext uri="{D42A27DB-BD31-4B8C-83A1-F6EECF244321}">
                <p14:modId xmlns:p14="http://schemas.microsoft.com/office/powerpoint/2010/main" val="294563011"/>
              </p:ext>
            </p:extLst>
          </p:nvPr>
        </p:nvGraphicFramePr>
        <p:xfrm>
          <a:off x="1752600" y="1676400"/>
          <a:ext cx="6496050" cy="4281489"/>
        </p:xfrm>
        <a:graphic>
          <a:graphicData uri="http://schemas.openxmlformats.org/drawingml/2006/table">
            <a:tbl>
              <a:tblPr/>
              <a:tblGrid>
                <a:gridCol w="3376613">
                  <a:extLst>
                    <a:ext uri="{9D8B030D-6E8A-4147-A177-3AD203B41FA5}">
                      <a16:colId xmlns:a16="http://schemas.microsoft.com/office/drawing/2014/main" val="20000"/>
                    </a:ext>
                  </a:extLst>
                </a:gridCol>
                <a:gridCol w="1593850">
                  <a:extLst>
                    <a:ext uri="{9D8B030D-6E8A-4147-A177-3AD203B41FA5}">
                      <a16:colId xmlns:a16="http://schemas.microsoft.com/office/drawing/2014/main" val="20001"/>
                    </a:ext>
                  </a:extLst>
                </a:gridCol>
                <a:gridCol w="1525587">
                  <a:extLst>
                    <a:ext uri="{9D8B030D-6E8A-4147-A177-3AD203B41FA5}">
                      <a16:colId xmlns:a16="http://schemas.microsoft.com/office/drawing/2014/main" val="20002"/>
                    </a:ext>
                  </a:extLst>
                </a:gridCol>
              </a:tblGrid>
              <a:tr h="700088">
                <a:tc>
                  <a:txBody>
                    <a:bodyPr/>
                    <a:lstStyle/>
                    <a:p>
                      <a:pPr marL="0" marR="0" lvl="0" indent="0" algn="l" defTabSz="914400" rtl="0" eaLnBrk="0" fontAlgn="base" latinLnBrk="0" hangingPunct="0">
                        <a:lnSpc>
                          <a:spcPct val="100000"/>
                        </a:lnSpc>
                        <a:spcBef>
                          <a:spcPct val="75000"/>
                        </a:spcBef>
                        <a:spcAft>
                          <a:spcPct val="0"/>
                        </a:spcAft>
                        <a:buClrTx/>
                        <a:buSzTx/>
                        <a:buFont typeface="Wingdings" pitchFamily="2" charset="2"/>
                        <a:buNone/>
                        <a:tabLst/>
                      </a:pPr>
                      <a:endParaRPr kumimoji="0" lang="en-US" sz="1600" b="1" i="0" u="none" strike="noStrike" cap="none" normalizeH="0" baseline="0" dirty="0">
                        <a:ln>
                          <a:noFill/>
                        </a:ln>
                        <a:solidFill>
                          <a:schemeClr val="tx1"/>
                        </a:solidFill>
                        <a:effectLst/>
                        <a:latin typeface="Verdana" pitchFamily="34" charset="0"/>
                      </a:endParaRPr>
                    </a:p>
                  </a:txBody>
                  <a:tcPr anchor="b"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err="1">
                          <a:ln>
                            <a:noFill/>
                          </a:ln>
                          <a:solidFill>
                            <a:schemeClr val="tx1"/>
                          </a:solidFill>
                          <a:effectLst/>
                          <a:latin typeface="Verdana" pitchFamily="34" charset="0"/>
                        </a:rPr>
                        <a:t>enalapril</a:t>
                      </a:r>
                      <a:endParaRPr kumimoji="0" lang="en-US" sz="1600" b="1" i="0" u="none" strike="noStrike" cap="none" normalizeH="0" baseline="0" dirty="0">
                        <a:ln>
                          <a:noFill/>
                        </a:ln>
                        <a:solidFill>
                          <a:schemeClr val="tx1"/>
                        </a:solidFill>
                        <a:effectLst/>
                        <a:latin typeface="Verdana" pitchFamily="34" charset="0"/>
                      </a:endParaRPr>
                    </a:p>
                  </a:txBody>
                  <a:tcPr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err="1">
                          <a:ln>
                            <a:noFill/>
                          </a:ln>
                          <a:solidFill>
                            <a:schemeClr val="tx1"/>
                          </a:solidFill>
                          <a:effectLst/>
                          <a:latin typeface="Verdana" pitchFamily="34" charset="0"/>
                        </a:rPr>
                        <a:t>omapatril</a:t>
                      </a:r>
                      <a:r>
                        <a:rPr kumimoji="0" lang="cs-CZ" sz="1600" b="1" i="0" u="none" strike="noStrike" cap="none" normalizeH="0" baseline="0" dirty="0">
                          <a:ln>
                            <a:noFill/>
                          </a:ln>
                          <a:solidFill>
                            <a:schemeClr val="tx1"/>
                          </a:solidFill>
                          <a:effectLst/>
                          <a:latin typeface="Verdana" pitchFamily="34" charset="0"/>
                        </a:rPr>
                        <a:t>á</a:t>
                      </a:r>
                      <a:r>
                        <a:rPr kumimoji="0" lang="en-US" sz="1600" b="1" i="0" u="none" strike="noStrike" cap="none" normalizeH="0" baseline="0" dirty="0">
                          <a:ln>
                            <a:noFill/>
                          </a:ln>
                          <a:solidFill>
                            <a:schemeClr val="tx1"/>
                          </a:solidFill>
                          <a:effectLst/>
                          <a:latin typeface="Verdana" pitchFamily="34" charset="0"/>
                        </a:rPr>
                        <a:t>t</a:t>
                      </a:r>
                    </a:p>
                  </a:txBody>
                  <a:tcPr anchor="b"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99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7713">
                <a:tc>
                  <a:txBody>
                    <a:bodyPr/>
                    <a:lstStyle/>
                    <a:p>
                      <a:pPr marL="0" marR="0" lvl="0" indent="0" algn="l" defTabSz="914400" rtl="0" eaLnBrk="0" fontAlgn="base" latinLnBrk="0" hangingPunct="0">
                        <a:lnSpc>
                          <a:spcPct val="100000"/>
                        </a:lnSpc>
                        <a:spcBef>
                          <a:spcPct val="75000"/>
                        </a:spcBef>
                        <a:spcAft>
                          <a:spcPct val="0"/>
                        </a:spcAft>
                        <a:buClrTx/>
                        <a:buSzTx/>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Všichni nemocní</a:t>
                      </a:r>
                      <a:endParaRPr kumimoji="0" lang="en-US" sz="1600" b="1"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rgbClr val="FF993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0</a:t>
                      </a:r>
                      <a:r>
                        <a:rPr kumimoji="0" lang="cs-CZ" sz="1600" b="1" i="0" u="none" strike="noStrike" cap="none" normalizeH="0" baseline="0" dirty="0">
                          <a:ln>
                            <a:noFill/>
                          </a:ln>
                          <a:solidFill>
                            <a:schemeClr val="tx1"/>
                          </a:solidFill>
                          <a:effectLst/>
                          <a:latin typeface="Verdana" pitchFamily="34" charset="0"/>
                        </a:rPr>
                        <a:t>,</a:t>
                      </a:r>
                      <a:r>
                        <a:rPr kumimoji="0" lang="en-US" sz="1600" b="1" i="0" u="none" strike="noStrike" cap="none" normalizeH="0" baseline="0" dirty="0">
                          <a:ln>
                            <a:noFill/>
                          </a:ln>
                          <a:solidFill>
                            <a:schemeClr val="tx1"/>
                          </a:solidFill>
                          <a:effectLst/>
                          <a:latin typeface="Verdana" pitchFamily="34" charset="0"/>
                        </a:rPr>
                        <a:t>68%</a:t>
                      </a:r>
                    </a:p>
                  </a:txBody>
                  <a:tcPr horzOverflow="overflow">
                    <a:lnL>
                      <a:noFill/>
                    </a:lnL>
                    <a:lnR>
                      <a:noFill/>
                    </a:lnR>
                    <a:lnT w="28575" cap="flat" cmpd="sng" algn="ctr">
                      <a:solidFill>
                        <a:srgbClr val="FF993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2</a:t>
                      </a:r>
                      <a:r>
                        <a:rPr kumimoji="0" lang="cs-CZ" sz="1600" b="1" i="0" u="none" strike="noStrike" cap="none" normalizeH="0" baseline="0" dirty="0">
                          <a:ln>
                            <a:noFill/>
                          </a:ln>
                          <a:solidFill>
                            <a:schemeClr val="tx1"/>
                          </a:solidFill>
                          <a:effectLst/>
                          <a:latin typeface="Verdana" pitchFamily="34" charset="0"/>
                        </a:rPr>
                        <a:t>,</a:t>
                      </a:r>
                      <a:r>
                        <a:rPr kumimoji="0" lang="en-US" sz="1600" b="1" i="0" u="none" strike="noStrike" cap="none" normalizeH="0" baseline="0" dirty="0">
                          <a:ln>
                            <a:noFill/>
                          </a:ln>
                          <a:solidFill>
                            <a:schemeClr val="tx1"/>
                          </a:solidFill>
                          <a:effectLst/>
                          <a:latin typeface="Verdana" pitchFamily="34" charset="0"/>
                        </a:rPr>
                        <a:t>17%</a:t>
                      </a:r>
                    </a:p>
                  </a:txBody>
                  <a:tcPr horzOverflow="overflow">
                    <a:lnL>
                      <a:noFill/>
                    </a:lnL>
                    <a:lnR w="28575" cap="flat" cmpd="sng" algn="ctr">
                      <a:solidFill>
                        <a:schemeClr val="tx1"/>
                      </a:solidFill>
                      <a:prstDash val="solid"/>
                      <a:round/>
                      <a:headEnd type="none" w="med" len="med"/>
                      <a:tailEnd type="none" w="med" len="med"/>
                    </a:lnR>
                    <a:lnT w="28575" cap="flat" cmpd="sng" algn="ctr">
                      <a:solidFill>
                        <a:srgbClr val="FF993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08025">
                <a:tc>
                  <a:txBody>
                    <a:bodyPr/>
                    <a:lstStyle/>
                    <a:p>
                      <a:pPr marL="0" marR="0" lvl="0" indent="0" algn="l" defTabSz="914400" rtl="0" eaLnBrk="0" fontAlgn="base" latinLnBrk="0" hangingPunct="0">
                        <a:lnSpc>
                          <a:spcPct val="100000"/>
                        </a:lnSpc>
                        <a:spcBef>
                          <a:spcPct val="75000"/>
                        </a:spcBef>
                        <a:spcAft>
                          <a:spcPct val="0"/>
                        </a:spcAft>
                        <a:buClrTx/>
                        <a:buSzTx/>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Černoši</a:t>
                      </a:r>
                      <a:endParaRPr kumimoji="0" lang="en-US" sz="1600" b="1"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1</a:t>
                      </a:r>
                      <a:r>
                        <a:rPr kumimoji="0" lang="cs-CZ" sz="1600" b="1" i="0" u="none" strike="noStrike" cap="none" normalizeH="0" baseline="0" dirty="0">
                          <a:ln>
                            <a:noFill/>
                          </a:ln>
                          <a:solidFill>
                            <a:schemeClr val="tx1"/>
                          </a:solidFill>
                          <a:effectLst/>
                          <a:latin typeface="Verdana" pitchFamily="34" charset="0"/>
                        </a:rPr>
                        <a:t>,</a:t>
                      </a:r>
                      <a:r>
                        <a:rPr kumimoji="0" lang="en-US" sz="1600" b="1" i="0" u="none" strike="noStrike" cap="none" normalizeH="0" baseline="0" dirty="0">
                          <a:ln>
                            <a:noFill/>
                          </a:ln>
                          <a:solidFill>
                            <a:schemeClr val="tx1"/>
                          </a:solidFill>
                          <a:effectLst/>
                          <a:latin typeface="Verdana" pitchFamily="34" charset="0"/>
                        </a:rPr>
                        <a:t>62%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5</a:t>
                      </a:r>
                      <a:r>
                        <a:rPr kumimoji="0" lang="cs-CZ" sz="1600" b="1" i="0" u="none" strike="noStrike" cap="none" normalizeH="0" baseline="0" dirty="0">
                          <a:ln>
                            <a:noFill/>
                          </a:ln>
                          <a:solidFill>
                            <a:schemeClr val="tx1"/>
                          </a:solidFill>
                          <a:effectLst/>
                          <a:latin typeface="Verdana" pitchFamily="34" charset="0"/>
                        </a:rPr>
                        <a:t>,</a:t>
                      </a:r>
                      <a:r>
                        <a:rPr kumimoji="0" lang="en-US" sz="1600" b="1" i="0" u="none" strike="noStrike" cap="none" normalizeH="0" baseline="0" dirty="0">
                          <a:ln>
                            <a:noFill/>
                          </a:ln>
                          <a:solidFill>
                            <a:schemeClr val="tx1"/>
                          </a:solidFill>
                          <a:effectLst/>
                          <a:latin typeface="Verdana" pitchFamily="34" charset="0"/>
                        </a:rPr>
                        <a:t>54%</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709613">
                <a:tc>
                  <a:txBody>
                    <a:bodyPr/>
                    <a:lstStyle/>
                    <a:p>
                      <a:pPr marL="0" marR="0" lvl="0" indent="0" algn="l"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N</a:t>
                      </a:r>
                      <a:r>
                        <a:rPr kumimoji="0" lang="cs-CZ" sz="1600" b="1" i="0" u="none" strike="noStrike" cap="none" normalizeH="0" baseline="0" dirty="0" err="1">
                          <a:ln>
                            <a:noFill/>
                          </a:ln>
                          <a:solidFill>
                            <a:schemeClr val="tx1"/>
                          </a:solidFill>
                          <a:effectLst/>
                          <a:latin typeface="Verdana" pitchFamily="34" charset="0"/>
                        </a:rPr>
                        <a:t>ečernoši</a:t>
                      </a:r>
                      <a:endParaRPr kumimoji="0" lang="en-US" sz="1600" b="1"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0</a:t>
                      </a:r>
                      <a:r>
                        <a:rPr kumimoji="0" lang="cs-CZ" sz="1600" b="1" i="0" u="none" strike="noStrike" cap="none" normalizeH="0" baseline="0" dirty="0">
                          <a:ln>
                            <a:noFill/>
                          </a:ln>
                          <a:solidFill>
                            <a:schemeClr val="tx1"/>
                          </a:solidFill>
                          <a:effectLst/>
                          <a:latin typeface="Verdana" pitchFamily="34" charset="0"/>
                        </a:rPr>
                        <a:t>,</a:t>
                      </a:r>
                      <a:r>
                        <a:rPr kumimoji="0" lang="en-US" sz="1600" b="1" i="0" u="none" strike="noStrike" cap="none" normalizeH="0" baseline="0" dirty="0">
                          <a:ln>
                            <a:noFill/>
                          </a:ln>
                          <a:solidFill>
                            <a:schemeClr val="tx1"/>
                          </a:solidFill>
                          <a:effectLst/>
                          <a:latin typeface="Verdana" pitchFamily="34" charset="0"/>
                        </a:rPr>
                        <a:t>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1</a:t>
                      </a:r>
                      <a:r>
                        <a:rPr kumimoji="0" lang="cs-CZ" sz="1600" b="1" i="0" u="none" strike="noStrike" cap="none" normalizeH="0" baseline="0" dirty="0">
                          <a:ln>
                            <a:noFill/>
                          </a:ln>
                          <a:solidFill>
                            <a:schemeClr val="tx1"/>
                          </a:solidFill>
                          <a:effectLst/>
                          <a:latin typeface="Verdana" pitchFamily="34" charset="0"/>
                        </a:rPr>
                        <a:t>,</a:t>
                      </a:r>
                      <a:r>
                        <a:rPr kumimoji="0" lang="en-US" sz="1600" b="1" i="0" u="none" strike="noStrike" cap="none" normalizeH="0" baseline="0" dirty="0">
                          <a:ln>
                            <a:noFill/>
                          </a:ln>
                          <a:solidFill>
                            <a:schemeClr val="tx1"/>
                          </a:solidFill>
                          <a:effectLst/>
                          <a:latin typeface="Verdana" pitchFamily="34" charset="0"/>
                        </a:rPr>
                        <a:t>78%</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708025">
                <a:tc>
                  <a:txBody>
                    <a:bodyPr/>
                    <a:lstStyle/>
                    <a:p>
                      <a:pPr marL="0" marR="0" lvl="0" indent="0" algn="l" defTabSz="914400" rtl="0" eaLnBrk="0" fontAlgn="base" latinLnBrk="0" hangingPunct="0">
                        <a:lnSpc>
                          <a:spcPct val="100000"/>
                        </a:lnSpc>
                        <a:spcBef>
                          <a:spcPct val="75000"/>
                        </a:spcBef>
                        <a:spcAft>
                          <a:spcPct val="0"/>
                        </a:spcAft>
                        <a:buClrTx/>
                        <a:buSzTx/>
                        <a:buFont typeface="Wingdings" pitchFamily="2" charset="2"/>
                        <a:buNone/>
                        <a:tabLst/>
                      </a:pPr>
                      <a:r>
                        <a:rPr kumimoji="0" lang="cs-CZ" sz="1600" b="1" i="0" u="none" strike="noStrike" cap="none" normalizeH="0" baseline="0" dirty="0">
                          <a:ln>
                            <a:noFill/>
                          </a:ln>
                          <a:solidFill>
                            <a:schemeClr val="tx1"/>
                          </a:solidFill>
                          <a:effectLst/>
                          <a:latin typeface="Verdana" pitchFamily="34" charset="0"/>
                        </a:rPr>
                        <a:t>Kuřáci</a:t>
                      </a:r>
                      <a:endParaRPr kumimoji="0" lang="en-US" sz="1600" b="1"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0</a:t>
                      </a:r>
                      <a:r>
                        <a:rPr kumimoji="0" lang="cs-CZ" sz="1600" b="1" i="0" u="none" strike="noStrike" cap="none" normalizeH="0" baseline="0" dirty="0">
                          <a:ln>
                            <a:noFill/>
                          </a:ln>
                          <a:solidFill>
                            <a:schemeClr val="tx1"/>
                          </a:solidFill>
                          <a:effectLst/>
                          <a:latin typeface="Verdana" pitchFamily="34" charset="0"/>
                        </a:rPr>
                        <a:t>,</a:t>
                      </a:r>
                      <a:r>
                        <a:rPr kumimoji="0" lang="en-US" sz="1600" b="1" i="0" u="none" strike="noStrike" cap="none" normalizeH="0" baseline="0" dirty="0">
                          <a:ln>
                            <a:noFill/>
                          </a:ln>
                          <a:solidFill>
                            <a:schemeClr val="tx1"/>
                          </a:solidFill>
                          <a:effectLst/>
                          <a:latin typeface="Verdana" pitchFamily="34" charset="0"/>
                        </a:rPr>
                        <a:t>81%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3</a:t>
                      </a:r>
                      <a:r>
                        <a:rPr kumimoji="0" lang="cs-CZ" sz="1600" b="1" i="0" u="none" strike="noStrike" cap="none" normalizeH="0" baseline="0" dirty="0">
                          <a:ln>
                            <a:noFill/>
                          </a:ln>
                          <a:solidFill>
                            <a:schemeClr val="tx1"/>
                          </a:solidFill>
                          <a:effectLst/>
                          <a:latin typeface="Verdana" pitchFamily="34" charset="0"/>
                        </a:rPr>
                        <a:t>,</a:t>
                      </a:r>
                      <a:r>
                        <a:rPr kumimoji="0" lang="en-US" sz="1600" b="1" i="0" u="none" strike="noStrike" cap="none" normalizeH="0" baseline="0" dirty="0">
                          <a:ln>
                            <a:noFill/>
                          </a:ln>
                          <a:solidFill>
                            <a:schemeClr val="tx1"/>
                          </a:solidFill>
                          <a:effectLst/>
                          <a:latin typeface="Verdana" pitchFamily="34" charset="0"/>
                        </a:rPr>
                        <a:t>93%</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708025">
                <a:tc>
                  <a:txBody>
                    <a:bodyPr/>
                    <a:lstStyle/>
                    <a:p>
                      <a:pPr marL="0" marR="0" lvl="0" indent="0" algn="l"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N</a:t>
                      </a:r>
                      <a:r>
                        <a:rPr kumimoji="0" lang="cs-CZ" sz="1600" b="1" i="0" u="none" strike="noStrike" cap="none" normalizeH="0" baseline="0" dirty="0" err="1">
                          <a:ln>
                            <a:noFill/>
                          </a:ln>
                          <a:solidFill>
                            <a:schemeClr val="tx1"/>
                          </a:solidFill>
                          <a:effectLst/>
                          <a:latin typeface="Verdana" pitchFamily="34" charset="0"/>
                        </a:rPr>
                        <a:t>ekuřáci</a:t>
                      </a:r>
                      <a:endParaRPr kumimoji="0" lang="en-US" sz="1600" b="1"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0</a:t>
                      </a:r>
                      <a:r>
                        <a:rPr kumimoji="0" lang="cs-CZ" sz="1600" b="1" i="0" u="none" strike="noStrike" cap="none" normalizeH="0" baseline="0" dirty="0">
                          <a:ln>
                            <a:noFill/>
                          </a:ln>
                          <a:solidFill>
                            <a:schemeClr val="tx1"/>
                          </a:solidFill>
                          <a:effectLst/>
                          <a:latin typeface="Verdana" pitchFamily="34" charset="0"/>
                        </a:rPr>
                        <a:t>,</a:t>
                      </a:r>
                      <a:r>
                        <a:rPr kumimoji="0" lang="en-US" sz="1600" b="1" i="0" u="none" strike="noStrike" cap="none" normalizeH="0" baseline="0" dirty="0">
                          <a:ln>
                            <a:noFill/>
                          </a:ln>
                          <a:solidFill>
                            <a:schemeClr val="tx1"/>
                          </a:solidFill>
                          <a:effectLst/>
                          <a:latin typeface="Verdana" pitchFamily="34" charset="0"/>
                        </a:rPr>
                        <a:t>66%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Tx/>
                        <a:buSzTx/>
                        <a:buFont typeface="Wingdings" pitchFamily="2" charset="2"/>
                        <a:buNone/>
                        <a:tabLst/>
                      </a:pPr>
                      <a:r>
                        <a:rPr kumimoji="0" lang="en-US" sz="1600" b="1" i="0" u="none" strike="noStrike" cap="none" normalizeH="0" baseline="0" dirty="0">
                          <a:ln>
                            <a:noFill/>
                          </a:ln>
                          <a:solidFill>
                            <a:schemeClr val="tx1"/>
                          </a:solidFill>
                          <a:effectLst/>
                          <a:latin typeface="Verdana" pitchFamily="34" charset="0"/>
                        </a:rPr>
                        <a:t>1</a:t>
                      </a:r>
                      <a:r>
                        <a:rPr kumimoji="0" lang="cs-CZ" sz="1600" b="1" i="0" u="none" strike="noStrike" cap="none" normalizeH="0" baseline="0" dirty="0">
                          <a:ln>
                            <a:noFill/>
                          </a:ln>
                          <a:solidFill>
                            <a:schemeClr val="tx1"/>
                          </a:solidFill>
                          <a:effectLst/>
                          <a:latin typeface="Verdana" pitchFamily="34" charset="0"/>
                        </a:rPr>
                        <a:t>,</a:t>
                      </a:r>
                      <a:r>
                        <a:rPr kumimoji="0" lang="en-US" sz="1600" b="1" i="0" u="none" strike="noStrike" cap="none" normalizeH="0" baseline="0" dirty="0">
                          <a:ln>
                            <a:noFill/>
                          </a:ln>
                          <a:solidFill>
                            <a:schemeClr val="tx1"/>
                          </a:solidFill>
                          <a:effectLst/>
                          <a:latin typeface="Verdana" pitchFamily="34" charset="0"/>
                        </a:rPr>
                        <a:t>79%</a:t>
                      </a:r>
                    </a:p>
                  </a:txBody>
                  <a:tcP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8941" name="Rectangle 29"/>
          <p:cNvSpPr>
            <a:spLocks noChangeArrowheads="1"/>
          </p:cNvSpPr>
          <p:nvPr/>
        </p:nvSpPr>
        <p:spPr bwMode="auto">
          <a:xfrm>
            <a:off x="899592" y="6173688"/>
            <a:ext cx="740620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75000"/>
              </a:spcBef>
              <a:buFont typeface="Wingdings" pitchFamily="2" charset="2"/>
              <a:defRPr sz="2000" b="1">
                <a:solidFill>
                  <a:schemeClr val="tx2"/>
                </a:solidFill>
                <a:latin typeface="Verdana" pitchFamily="34" charset="0"/>
              </a:defRPr>
            </a:lvl1pPr>
            <a:lvl2pPr marL="742950" indent="-285750" eaLnBrk="0" hangingPunct="0">
              <a:spcBef>
                <a:spcPct val="75000"/>
              </a:spcBef>
              <a:buClr>
                <a:srgbClr val="FF9933"/>
              </a:buClr>
              <a:buChar char="•"/>
              <a:defRPr sz="2000" b="1">
                <a:solidFill>
                  <a:schemeClr val="tx2"/>
                </a:solidFill>
                <a:latin typeface="Verdana" pitchFamily="34" charset="0"/>
              </a:defRPr>
            </a:lvl2pPr>
            <a:lvl3pPr marL="1143000" indent="-228600" eaLnBrk="0" hangingPunct="0">
              <a:spcBef>
                <a:spcPct val="75000"/>
              </a:spcBef>
              <a:buFont typeface="Wingdings" pitchFamily="2" charset="2"/>
              <a:defRPr sz="2000" b="1">
                <a:solidFill>
                  <a:schemeClr val="tx2"/>
                </a:solidFill>
                <a:latin typeface="Verdana" pitchFamily="34" charset="0"/>
              </a:defRPr>
            </a:lvl3pPr>
            <a:lvl4pPr marL="1600200" indent="-228600" eaLnBrk="0" hangingPunct="0">
              <a:spcBef>
                <a:spcPct val="75000"/>
              </a:spcBef>
              <a:buFont typeface="Wingdings" pitchFamily="2" charset="2"/>
              <a:defRPr sz="2000" b="1">
                <a:solidFill>
                  <a:schemeClr val="tx2"/>
                </a:solidFill>
                <a:latin typeface="Verdana" pitchFamily="34" charset="0"/>
              </a:defRPr>
            </a:lvl4pPr>
            <a:lvl5pPr marL="2057400" indent="-228600" eaLnBrk="0" hangingPunct="0">
              <a:spcBef>
                <a:spcPct val="75000"/>
              </a:spcBef>
              <a:buFont typeface="Wingdings" pitchFamily="2" charset="2"/>
              <a:defRPr sz="2000" b="1">
                <a:solidFill>
                  <a:schemeClr val="tx2"/>
                </a:solidFill>
                <a:latin typeface="Verdana" pitchFamily="34" charset="0"/>
              </a:defRPr>
            </a:lvl5pPr>
            <a:lvl6pPr marL="2514600" indent="-228600" eaLnBrk="0" fontAlgn="base" hangingPunct="0">
              <a:spcBef>
                <a:spcPct val="75000"/>
              </a:spcBef>
              <a:spcAft>
                <a:spcPct val="0"/>
              </a:spcAft>
              <a:buFont typeface="Wingdings" pitchFamily="2" charset="2"/>
              <a:defRPr sz="2000" b="1">
                <a:solidFill>
                  <a:schemeClr val="tx2"/>
                </a:solidFill>
                <a:latin typeface="Verdana" pitchFamily="34" charset="0"/>
              </a:defRPr>
            </a:lvl6pPr>
            <a:lvl7pPr marL="2971800" indent="-228600" eaLnBrk="0" fontAlgn="base" hangingPunct="0">
              <a:spcBef>
                <a:spcPct val="75000"/>
              </a:spcBef>
              <a:spcAft>
                <a:spcPct val="0"/>
              </a:spcAft>
              <a:buFont typeface="Wingdings" pitchFamily="2" charset="2"/>
              <a:defRPr sz="2000" b="1">
                <a:solidFill>
                  <a:schemeClr val="tx2"/>
                </a:solidFill>
                <a:latin typeface="Verdana" pitchFamily="34" charset="0"/>
              </a:defRPr>
            </a:lvl7pPr>
            <a:lvl8pPr marL="3429000" indent="-228600" eaLnBrk="0" fontAlgn="base" hangingPunct="0">
              <a:spcBef>
                <a:spcPct val="75000"/>
              </a:spcBef>
              <a:spcAft>
                <a:spcPct val="0"/>
              </a:spcAft>
              <a:buFont typeface="Wingdings" pitchFamily="2" charset="2"/>
              <a:defRPr sz="2000" b="1">
                <a:solidFill>
                  <a:schemeClr val="tx2"/>
                </a:solidFill>
                <a:latin typeface="Verdana" pitchFamily="34" charset="0"/>
              </a:defRPr>
            </a:lvl8pPr>
            <a:lvl9pPr marL="3886200" indent="-228600" eaLnBrk="0" fontAlgn="base" hangingPunct="0">
              <a:spcBef>
                <a:spcPct val="75000"/>
              </a:spcBef>
              <a:spcAft>
                <a:spcPct val="0"/>
              </a:spcAft>
              <a:buFont typeface="Wingdings" pitchFamily="2" charset="2"/>
              <a:defRPr sz="2000" b="1">
                <a:solidFill>
                  <a:schemeClr val="tx2"/>
                </a:solidFill>
                <a:latin typeface="Verdana" pitchFamily="34" charset="0"/>
              </a:defRPr>
            </a:lvl9pPr>
          </a:lstStyle>
          <a:p>
            <a:pPr algn="r" eaLnBrk="1" hangingPunct="1">
              <a:spcBef>
                <a:spcPct val="0"/>
              </a:spcBef>
            </a:pPr>
            <a:r>
              <a:rPr lang="cs-CZ" altLang="cs-CZ" sz="1400" i="1" dirty="0" err="1">
                <a:latin typeface="Calibri" pitchFamily="34" charset="0"/>
                <a:cs typeface="Calibri" pitchFamily="34" charset="0"/>
              </a:rPr>
              <a:t>Kostis</a:t>
            </a:r>
            <a:r>
              <a:rPr lang="cs-CZ" altLang="cs-CZ" sz="1400" i="1" dirty="0">
                <a:latin typeface="Calibri" pitchFamily="34" charset="0"/>
                <a:cs typeface="Calibri" pitchFamily="34" charset="0"/>
              </a:rPr>
              <a:t> JB, </a:t>
            </a:r>
            <a:r>
              <a:rPr lang="cs-CZ" altLang="cs-CZ" sz="1400" i="1" dirty="0" err="1">
                <a:latin typeface="Calibri" pitchFamily="34" charset="0"/>
                <a:cs typeface="Calibri" pitchFamily="34" charset="0"/>
              </a:rPr>
              <a:t>Packer</a:t>
            </a:r>
            <a:r>
              <a:rPr lang="cs-CZ" altLang="cs-CZ" sz="1400" i="1" dirty="0">
                <a:latin typeface="Calibri" pitchFamily="34" charset="0"/>
                <a:cs typeface="Calibri" pitchFamily="34" charset="0"/>
              </a:rPr>
              <a:t> M, Black HR, et al. </a:t>
            </a:r>
            <a:r>
              <a:rPr lang="cs-CZ" altLang="cs-CZ" sz="1400" i="1" dirty="0" err="1">
                <a:latin typeface="Calibri" pitchFamily="34" charset="0"/>
                <a:cs typeface="Calibri" pitchFamily="34" charset="0"/>
              </a:rPr>
              <a:t>Am</a:t>
            </a:r>
            <a:r>
              <a:rPr lang="cs-CZ" altLang="cs-CZ" sz="1400" i="1" dirty="0">
                <a:latin typeface="Calibri" pitchFamily="34" charset="0"/>
                <a:cs typeface="Calibri" pitchFamily="34" charset="0"/>
              </a:rPr>
              <a:t> J </a:t>
            </a:r>
            <a:r>
              <a:rPr lang="cs-CZ" altLang="cs-CZ" sz="1400" i="1" dirty="0" err="1">
                <a:latin typeface="Calibri" pitchFamily="34" charset="0"/>
                <a:cs typeface="Calibri" pitchFamily="34" charset="0"/>
              </a:rPr>
              <a:t>Hypertens</a:t>
            </a:r>
            <a:r>
              <a:rPr lang="cs-CZ" altLang="cs-CZ" sz="1400" i="1" dirty="0">
                <a:latin typeface="Calibri" pitchFamily="34" charset="0"/>
                <a:cs typeface="Calibri" pitchFamily="34" charset="0"/>
              </a:rPr>
              <a:t> 2004</a:t>
            </a:r>
            <a:r>
              <a:rPr lang="en-US" altLang="cs-CZ" sz="1400" i="1" dirty="0">
                <a:latin typeface="Calibri" pitchFamily="34" charset="0"/>
                <a:cs typeface="Calibri" pitchFamily="34" charset="0"/>
              </a:rPr>
              <a:t>;</a:t>
            </a:r>
            <a:r>
              <a:rPr lang="cs-CZ" altLang="cs-CZ" sz="1400" i="1" dirty="0">
                <a:latin typeface="Calibri" pitchFamily="34" charset="0"/>
                <a:cs typeface="Calibri" pitchFamily="34" charset="0"/>
              </a:rPr>
              <a:t>17:103-111</a:t>
            </a:r>
            <a:endParaRPr lang="en-US" altLang="cs-CZ" sz="1400" i="1" dirty="0">
              <a:latin typeface="Calibri" pitchFamily="34" charset="0"/>
              <a:cs typeface="Calibri" pitchFamily="34" charset="0"/>
            </a:endParaRPr>
          </a:p>
        </p:txBody>
      </p:sp>
      <p:sp>
        <p:nvSpPr>
          <p:cNvPr id="2" name="Obdélník 1"/>
          <p:cNvSpPr/>
          <p:nvPr/>
        </p:nvSpPr>
        <p:spPr>
          <a:xfrm>
            <a:off x="1763688" y="2348880"/>
            <a:ext cx="648072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10" y="1193676"/>
            <a:ext cx="11324862" cy="565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3270" y="451207"/>
            <a:ext cx="9180512" cy="369332"/>
          </a:xfrm>
          <a:prstGeom prst="rect">
            <a:avLst/>
          </a:prstGeom>
          <a:noFill/>
        </p:spPr>
        <p:txBody>
          <a:bodyPr wrap="square" rtlCol="0">
            <a:spAutoFit/>
          </a:bodyPr>
          <a:lstStyle/>
          <a:p>
            <a:pPr algn="ctr"/>
            <a:r>
              <a:rPr lang="cs-CZ" b="1" dirty="0">
                <a:latin typeface="Arial" pitchFamily="34" charset="0"/>
                <a:cs typeface="Arial" pitchFamily="34" charset="0"/>
              </a:rPr>
              <a:t>ANGIOEDÉM (QUINCKEHO EDÉM)</a:t>
            </a:r>
          </a:p>
        </p:txBody>
      </p:sp>
    </p:spTree>
    <p:extLst>
      <p:ext uri="{BB962C8B-B14F-4D97-AF65-F5344CB8AC3E}">
        <p14:creationId xmlns:p14="http://schemas.microsoft.com/office/powerpoint/2010/main" val="253785223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2646</TotalTime>
  <Words>3126</Words>
  <Application>Microsoft Office PowerPoint</Application>
  <PresentationFormat>Předvádění na obrazovce (4:3)</PresentationFormat>
  <Paragraphs>736</Paragraphs>
  <Slides>32</Slides>
  <Notes>8</Notes>
  <HiddenSlides>0</HiddenSlides>
  <MMClips>0</MMClips>
  <ScaleCrop>false</ScaleCrop>
  <HeadingPairs>
    <vt:vector size="8" baseType="variant">
      <vt:variant>
        <vt:lpstr>Použitá písma</vt:lpstr>
      </vt:variant>
      <vt:variant>
        <vt:i4>11</vt:i4>
      </vt:variant>
      <vt:variant>
        <vt:lpstr>Motiv</vt:lpstr>
      </vt:variant>
      <vt:variant>
        <vt:i4>1</vt:i4>
      </vt:variant>
      <vt:variant>
        <vt:lpstr>Vložené servery OLE</vt:lpstr>
      </vt:variant>
      <vt:variant>
        <vt:i4>1</vt:i4>
      </vt:variant>
      <vt:variant>
        <vt:lpstr>Nadpisy snímků</vt:lpstr>
      </vt:variant>
      <vt:variant>
        <vt:i4>32</vt:i4>
      </vt:variant>
    </vt:vector>
  </HeadingPairs>
  <TitlesOfParts>
    <vt:vector size="45" baseType="lpstr">
      <vt:lpstr>Arial Unicode MS</vt:lpstr>
      <vt:lpstr>MS PGothic</vt:lpstr>
      <vt:lpstr>Arial</vt:lpstr>
      <vt:lpstr>Calibri</vt:lpstr>
      <vt:lpstr>Cambria</vt:lpstr>
      <vt:lpstr>Helvetica</vt:lpstr>
      <vt:lpstr>Times</vt:lpstr>
      <vt:lpstr>Times New Roman</vt:lpstr>
      <vt:lpstr>Verdana</vt:lpstr>
      <vt:lpstr>Wingdings</vt:lpstr>
      <vt:lpstr>Wingdings 3</vt:lpstr>
      <vt:lpstr>Motiv systému Office</vt:lpstr>
      <vt:lpstr>Graf</vt:lpstr>
      <vt:lpstr>ARNI - duální inhibitory AT1R a NEP – proč, komu a jak?   Jaromír Hradec 3. interní klinika 1. LF UK a VFN Praha</vt:lpstr>
      <vt:lpstr>Patologická neurohumorální aktivace se stala základem pro farmakoterapii srdečního selhání založenou na důkazech</vt:lpstr>
      <vt:lpstr>Vývoj farmakologické léčby srdečního selhání: Inhibice NEP (neprilysinu) jako nová léčebná strategie</vt:lpstr>
      <vt:lpstr>Současná inhibice NEP (neprilysinu) a blokáda RAAS se svými účinky na KV-systém vzájemně doplňuje</vt:lpstr>
      <vt:lpstr>Vývoj farmakologické léčby srdečního selhání  duální inhibice RAAS a NEP</vt:lpstr>
      <vt:lpstr>Studie OVERTURE Výsledky</vt:lpstr>
      <vt:lpstr>Prezentace aplikace PowerPoint</vt:lpstr>
      <vt:lpstr>Studie OCTAVE Výskyt angioedému</vt:lpstr>
      <vt:lpstr>Prezentace aplikace PowerPoint</vt:lpstr>
      <vt:lpstr>Vývoj farmakologické léčby srdečního selhání  duální inhibice RAAS a NEP je u nemocných s HFrEF novou alternativou k inhibitorům ACE/sartanům</vt:lpstr>
      <vt:lpstr>Mechanismus účinku LCZ696 - prvního duálního inhibitoru receptorů pro angiotenzin a neprilysinu (ARNI)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Ve studii PARADIGM-HF bylo ze všech úmrtí 81% z KV příčin </vt:lpstr>
      <vt:lpstr>Prezentace aplikace PowerPoint</vt:lpstr>
      <vt:lpstr>Prezentace aplikace PowerPoint</vt:lpstr>
      <vt:lpstr>Bradykinin a jeho biodegradace</vt:lpstr>
      <vt:lpstr>Při léčbě sabubitril/valsartanem (ARNI) zůstává NT-proBNP přesným ukazatelem tíže srdečního selhání, ale BNP spolehlivým ukazatelem není.</vt:lpstr>
      <vt:lpstr>Studie PARADIGM-HF Plazmatické koncentrace NT-proBNP a BNP v průběhu studie</vt:lpstr>
      <vt:lpstr>Prezentace aplikace PowerPoint</vt:lpstr>
      <vt:lpstr>Prezentace aplikace PowerPoint</vt:lpstr>
      <vt:lpstr>Úhrada sacubitril/valsartanu (Entresto™)</vt:lpstr>
      <vt:lpstr>Prezentace aplikace PowerPoint</vt:lpstr>
      <vt:lpstr>Prezentace aplikace PowerPoint</vt:lpstr>
      <vt:lpstr>Dávkování přípravku ENTRESTO™ podle TK, funkce ledvin  a stupně jaterního poškození</vt:lpstr>
      <vt:lpstr>Prezentace aplikace PowerPoint</vt:lpstr>
    </vt:vector>
  </TitlesOfParts>
  <Company>VFN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Renesance duální inhibice endopeptidázROK 2016  ROKEM SRDEČNÍHO SELHÁNÍ   Jaromír Hradec</dc:title>
  <dc:creator>Hradec Jaromir</dc:creator>
  <cp:lastModifiedBy>Hradec Jaromír, prof.  MUDr. CSc.</cp:lastModifiedBy>
  <cp:revision>111</cp:revision>
  <dcterms:created xsi:type="dcterms:W3CDTF">2016-03-31T11:24:53Z</dcterms:created>
  <dcterms:modified xsi:type="dcterms:W3CDTF">2017-11-30T14:29:04Z</dcterms:modified>
</cp:coreProperties>
</file>