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59" r:id="rId6"/>
    <p:sldId id="264" r:id="rId8"/>
    <p:sldId id="261" r:id="rId9"/>
    <p:sldId id="262" r:id="rId10"/>
    <p:sldId id="265" r:id="rId11"/>
    <p:sldId id="269" r:id="rId12"/>
    <p:sldId id="271" r:id="rId13"/>
    <p:sldId id="263" r:id="rId14"/>
    <p:sldId id="266" r:id="rId15"/>
    <p:sldId id="282" r:id="rId16"/>
    <p:sldId id="268" r:id="rId17"/>
    <p:sldId id="267" r:id="rId18"/>
    <p:sldId id="278" r:id="rId19"/>
    <p:sldId id="279" r:id="rId20"/>
    <p:sldId id="270" r:id="rId21"/>
    <p:sldId id="277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66"/>
    <a:srgbClr val="FFD175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56" y="96"/>
      </p:cViewPr>
      <p:guideLst>
        <p:guide orient="horz" pos="216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E176F-1E25-4015-A9A6-E575B7D1E6FE}" type="datetimeFigureOut">
              <a:rPr lang="cs-CZ" smtClean="0"/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99389-7308-4A5D-AA83-8BC5D36D2B20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9389-7308-4A5D-AA83-8BC5D36D2B20}" type="slidenum">
              <a:rPr lang="cs-CZ" smtClean="0"/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9389-7308-4A5D-AA83-8BC5D36D2B20}" type="slidenum">
              <a:rPr lang="cs-CZ" smtClean="0"/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Resychrniz.l</a:t>
            </a:r>
            <a:r>
              <a:rPr lang="cs-CZ" dirty="0"/>
              <a:t>. pomocí UZ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9389-7308-4A5D-AA83-8BC5D36D2B20}" type="slidenum">
              <a:rPr lang="cs-CZ" smtClean="0"/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1x tamponáda při EX Nanostimu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Komplikace pacemaker </a:t>
            </a:r>
            <a:r>
              <a:rPr lang="cs-CZ" dirty="0" err="1"/>
              <a:t>sz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9389-7308-4A5D-AA83-8BC5D36D2B20}" type="slidenum">
              <a:rPr lang="cs-CZ" smtClean="0"/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196975"/>
            <a:ext cx="8207375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  <a:endParaRPr lang="en-US" altLang="zh-CN" noProof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2422525"/>
            <a:ext cx="8212138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  <a:endParaRPr lang="en-US" altLang="zh-CN" noProof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1453DAF3-FB4A-475A-A2F0-437749019602}" type="datetimeFigureOut">
              <a:rPr lang="cs-CZ" smtClean="0"/>
            </a:fld>
            <a:endParaRPr lang="cs-CZ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D478EAC-9629-4EEF-9D1D-757A97C75802}" type="slidenum">
              <a:rPr lang="cs-CZ" smtClean="0"/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DAF3-FB4A-475A-A2F0-437749019602}" type="datetimeFigureOut">
              <a:rPr lang="cs-CZ" smtClean="0"/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8EAC-9629-4EEF-9D1D-757A97C75802}" type="slidenum">
              <a:rPr lang="cs-CZ" smtClean="0"/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DAF3-FB4A-475A-A2F0-437749019602}" type="datetimeFigureOut">
              <a:rPr lang="cs-CZ" smtClean="0"/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8EAC-9629-4EEF-9D1D-757A97C75802}" type="slidenum">
              <a:rPr lang="cs-CZ" smtClean="0"/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DAF3-FB4A-475A-A2F0-437749019602}" type="datetimeFigureOut">
              <a:rPr lang="cs-CZ" smtClean="0"/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8EAC-9629-4EEF-9D1D-757A97C75802}" type="slidenum">
              <a:rPr lang="cs-CZ" smtClean="0"/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DAF3-FB4A-475A-A2F0-437749019602}" type="datetimeFigureOut">
              <a:rPr lang="cs-CZ" smtClean="0"/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8EAC-9629-4EEF-9D1D-757A97C75802}" type="slidenum">
              <a:rPr lang="cs-CZ" smtClean="0"/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DAF3-FB4A-475A-A2F0-437749019602}" type="datetimeFigureOut">
              <a:rPr lang="cs-CZ" smtClean="0"/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8EAC-9629-4EEF-9D1D-757A97C75802}" type="slidenum">
              <a:rPr lang="cs-CZ" smtClean="0"/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DAF3-FB4A-475A-A2F0-437749019602}" type="datetimeFigureOut">
              <a:rPr lang="cs-CZ" smtClean="0"/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8EAC-9629-4EEF-9D1D-757A97C75802}" type="slidenum">
              <a:rPr lang="cs-CZ" smtClean="0"/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DAF3-FB4A-475A-A2F0-437749019602}" type="datetimeFigureOut">
              <a:rPr lang="cs-CZ" smtClean="0"/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8EAC-9629-4EEF-9D1D-757A97C75802}" type="slidenum">
              <a:rPr lang="cs-CZ" smtClean="0"/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DAF3-FB4A-475A-A2F0-437749019602}" type="datetimeFigureOut">
              <a:rPr lang="cs-CZ" smtClean="0"/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8EAC-9629-4EEF-9D1D-757A97C75802}" type="slidenum">
              <a:rPr lang="cs-CZ" smtClean="0"/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DAF3-FB4A-475A-A2F0-437749019602}" type="datetimeFigureOut">
              <a:rPr lang="cs-CZ" smtClean="0"/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8EAC-9629-4EEF-9D1D-757A97C75802}" type="slidenum">
              <a:rPr lang="cs-CZ" smtClean="0"/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DAF3-FB4A-475A-A2F0-437749019602}" type="datetimeFigureOut">
              <a:rPr lang="cs-CZ" smtClean="0"/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8EAC-9629-4EEF-9D1D-757A97C75802}" type="slidenum">
              <a:rPr lang="cs-CZ" smtClean="0"/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1453DAF3-FB4A-475A-A2F0-437749019602}" type="datetimeFigureOut">
              <a:rPr lang="cs-CZ" smtClean="0"/>
            </a:fld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DD478EAC-9629-4EEF-9D1D-757A97C75802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media" Target="ppt/slides/ppt/slides/ppt/slides/ppt/slides/ppt/media/media2.avi" TargetMode="External"/><Relationship Id="rId4" Type="http://schemas.openxmlformats.org/officeDocument/2006/relationships/video" Target="ppt/slides/ppt/slides/ppt/slides/ppt/slides/ppt/media/media2.avi" TargetMode="External"/><Relationship Id="rId3" Type="http://schemas.openxmlformats.org/officeDocument/2006/relationships/image" Target="../media/image21.png"/><Relationship Id="rId2" Type="http://schemas.microsoft.com/office/2007/relationships/media" Target="ppt/slides/ppt/slides/ppt/slides/ppt/slides/ppt/media/media1.avi" TargetMode="External"/><Relationship Id="rId1" Type="http://schemas.openxmlformats.org/officeDocument/2006/relationships/video" Target="ppt/slides/ppt/slides/ppt/slides/ppt/slides/ppt/media/media1.av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2780532" y="2636912"/>
            <a:ext cx="36099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  <a:latin typeface="Wingdings 2" panose="05020102010507070707" pitchFamily="18" charset="2"/>
              </a:rPr>
              <a:t>P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39150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2791256" y="3278540"/>
            <a:ext cx="36099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  <a:latin typeface="Wingdings 2" panose="05020102010507070707" pitchFamily="18" charset="2"/>
              </a:rPr>
              <a:t>P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780532" y="3861048"/>
            <a:ext cx="36099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  <a:latin typeface="Wingdings 2" panose="05020102010507070707" pitchFamily="18" charset="2"/>
              </a:rPr>
              <a:t>P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2791256" y="4437112"/>
            <a:ext cx="36099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  <a:latin typeface="Wingdings 2" panose="05020102010507070707" pitchFamily="18" charset="2"/>
              </a:rPr>
              <a:t>P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2791256" y="5013176"/>
            <a:ext cx="36099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  <a:latin typeface="Wingdings 2" panose="05020102010507070707" pitchFamily="18" charset="2"/>
              </a:rPr>
              <a:t>P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2791256" y="5661248"/>
            <a:ext cx="36099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  <a:latin typeface="Wingdings 2" panose="05020102010507070707" pitchFamily="18" charset="2"/>
              </a:rPr>
              <a:t>P</a:t>
            </a: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2791256" y="6237312"/>
            <a:ext cx="36099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  <a:latin typeface="Wingdings 2" panose="05020102010507070707" pitchFamily="18" charset="2"/>
              </a:rPr>
              <a:t>P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TTNER_Jan_(S11_F1-16)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696554"/>
            <a:ext cx="4499992" cy="5040560"/>
          </a:xfrm>
          <a:prstGeom prst="rect">
            <a:avLst/>
          </a:prstGeom>
        </p:spPr>
      </p:pic>
      <p:pic>
        <p:nvPicPr>
          <p:cNvPr id="4" name="BITTNER_Jan_(S14_F1-129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8024" y="696554"/>
            <a:ext cx="4248472" cy="5036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LEADLESS pacemaker – </a:t>
            </a:r>
            <a:r>
              <a:rPr lang="cs-CZ" b="1" dirty="0" err="1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Micra</a:t>
            </a:r>
            <a:r>
              <a:rPr lang="cs-CZ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™ TPS</a:t>
            </a:r>
            <a:endParaRPr lang="cs-CZ" b="1" dirty="0">
              <a:solidFill>
                <a:srgbClr val="FFD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/>
          </p:nvPr>
        </p:nvSpPr>
        <p:spPr>
          <a:xfrm>
            <a:off x="135277" y="1268760"/>
            <a:ext cx="3242320" cy="4896544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Celosvětově:</a:t>
            </a:r>
            <a:b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&gt;100. 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Micra </a:t>
            </a:r>
            <a:r>
              <a:rPr lang="cs-CZ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TPS</a:t>
            </a:r>
            <a:endParaRPr lang="cs-CZ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NNH: 194 implantací</a:t>
            </a:r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Úspěšnost implantace je přes 99% </a:t>
            </a:r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rokázáno 63% snížení </a:t>
            </a: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závažných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komplikací</a:t>
            </a:r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ál 8"/>
          <p:cNvSpPr/>
          <p:nvPr/>
        </p:nvSpPr>
        <p:spPr>
          <a:xfrm>
            <a:off x="323237" y="2564770"/>
            <a:ext cx="2870157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051" name="Picture 3" descr="C:\Users\mares\Documents\Leadless_Pacemaker_Implant_Resultsjpg_Page7_Image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58" y="2114241"/>
            <a:ext cx="577135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354888" cy="114300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Soubor pacientů s </a:t>
            </a:r>
            <a:r>
              <a:rPr lang="cs-CZ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Micra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™ TPS v NNH</a:t>
            </a:r>
            <a:endParaRPr lang="cs-CZ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776095"/>
            <a:ext cx="8229600" cy="4953000"/>
          </a:xfr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Celkem 194  implantací  (193  pacientů), 1</a:t>
            </a:r>
            <a:r>
              <a:rPr lang="cs-CZ" altLang="cs-CZ" sz="2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24.7.2014</a:t>
            </a:r>
            <a:endParaRPr lang="cs-CZ" altLang="cs-CZ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 mužů (věk 20-90 let)</a:t>
            </a:r>
            <a:endParaRPr lang="cs-CZ" altLang="cs-CZ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 žen (věk 26-85let)</a:t>
            </a:r>
            <a:r>
              <a:rPr lang="cs-CZ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(r. 2014 - 29 pacientů, r. 2015 -14, r. 2016 -15, r. 2017 29, r. 2018 -27,</a:t>
            </a:r>
            <a:br>
              <a:rPr lang="cs-CZ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r.2019 -28, r. 2020 34, r. 2021- 20 ... )</a:t>
            </a:r>
            <a:endParaRPr lang="cs-CZ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Indikace:</a:t>
            </a:r>
            <a:endParaRPr lang="cs-CZ" sz="2400" b="1" dirty="0">
              <a:solidFill>
                <a:srgbClr val="FFD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k trvalé </a:t>
            </a:r>
            <a:r>
              <a:rPr lang="cs-CZ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jednodutinové</a:t>
            </a: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stimulaci  </a:t>
            </a:r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26x místo </a:t>
            </a:r>
            <a:r>
              <a:rPr lang="cs-CZ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Nanostimu</a:t>
            </a: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(2x </a:t>
            </a:r>
            <a:r>
              <a:rPr lang="cs-CZ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Nanostim</a:t>
            </a: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ponechán a nově </a:t>
            </a:r>
            <a:r>
              <a:rPr lang="cs-CZ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</a:t>
            </a: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Micra)</a:t>
            </a:r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7x pro infekční komplikace, 1x </a:t>
            </a:r>
            <a:r>
              <a:rPr lang="cs-CZ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serom</a:t>
            </a:r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5x jsme vyhověli přání pacienta</a:t>
            </a:r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2x výměna Micry pro depleci </a:t>
            </a:r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Nadpis 1"/>
          <p:cNvSpPr>
            <a:spLocks noGrp="1"/>
          </p:cNvSpPr>
          <p:nvPr/>
        </p:nvSpPr>
        <p:spPr>
          <a:xfrm>
            <a:off x="611505" y="-74930"/>
            <a:ext cx="8354695" cy="11144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2x LLK </a:t>
            </a:r>
            <a:endParaRPr lang="cs-CZ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1631950"/>
            <a:ext cx="4038600" cy="4038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0700" y="1219200"/>
            <a:ext cx="5528310" cy="5384165"/>
          </a:xfrm>
          <a:prstGeom prst="rect">
            <a:avLst/>
          </a:prstGeom>
        </p:spPr>
      </p:pic>
      <p:sp>
        <p:nvSpPr>
          <p:cNvPr id="8" name="Round Single Corner Rectangle 7"/>
          <p:cNvSpPr/>
          <p:nvPr/>
        </p:nvSpPr>
        <p:spPr>
          <a:xfrm>
            <a:off x="1835785" y="1439545"/>
            <a:ext cx="914400" cy="269240"/>
          </a:xfrm>
          <a:prstGeom prst="round1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26896" cy="1143000"/>
          </a:xfrm>
        </p:spPr>
        <p:txBody>
          <a:bodyPr/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Soubor pacientů s </a:t>
            </a:r>
            <a:r>
              <a:rPr lang="cs-CZ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Micra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™ TPS v NNH</a:t>
            </a:r>
            <a:endParaRPr lang="cs-CZ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535805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Char char="-"/>
            </a:pPr>
            <a:endParaRPr lang="cs-CZ" dirty="0"/>
          </a:p>
          <a:p>
            <a:r>
              <a:rPr lang="cs-CZ" sz="9600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Úmrtí 7 pacientů (5 mužů a 2 ženy)</a:t>
            </a:r>
            <a:r>
              <a:rPr lang="cs-CZ" altLang="cs-CZ" sz="9600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endParaRPr lang="cs-CZ" altLang="cs-CZ" sz="9600" b="1" dirty="0">
              <a:solidFill>
                <a:srgbClr val="FFD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1x </a:t>
            </a: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nekardiální příčina </a:t>
            </a: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1x kardiální dekompenzace</a:t>
            </a: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1x při plicní embolie po TEP </a:t>
            </a: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1x z nejasné příčiny</a:t>
            </a: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1x těžká sepse při IE</a:t>
            </a: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2x úmrtí na Covid-19</a:t>
            </a: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96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Indikace k extrakci LLK u 8 pacientů (7 mužů a 1 žena): </a:t>
            </a:r>
            <a:endParaRPr lang="cs-CZ" sz="9600" b="1" dirty="0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3x pro </a:t>
            </a:r>
            <a:r>
              <a:rPr lang="cs-CZ" sz="8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pacemakerový</a:t>
            </a: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syndrom (1x nezdařilá extrakce)</a:t>
            </a: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3x pro nárůst stimulačního prahu (2x deplece zdroje)</a:t>
            </a: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1x při KCH </a:t>
            </a:r>
            <a:r>
              <a:rPr lang="cs-CZ" sz="8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reoperaci</a:t>
            </a: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1x pro dislokaci LLK do periferní větve pravé plicní tepny </a:t>
            </a: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cs-CZ" alt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354888" cy="1143000"/>
          </a:xfrm>
        </p:spPr>
        <p:txBody>
          <a:bodyPr/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Soubor pacientů s </a:t>
            </a:r>
            <a:r>
              <a:rPr lang="cs-CZ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Micra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™ TPS v NNH</a:t>
            </a:r>
            <a:endParaRPr lang="cs-CZ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330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altLang="cs-CZ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9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úspěšnost zavedení</a:t>
            </a:r>
            <a:endParaRPr lang="cs-CZ" altLang="cs-CZ" sz="9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Cca ve 20 případech opakovaná repozice při implantaci</a:t>
            </a:r>
            <a:endParaRPr lang="cs-CZ" alt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8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4 případech kombinace: 2x WICS a 2x S-ICD </a:t>
            </a:r>
            <a:endParaRPr lang="cs-CZ" sz="8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Stimulační parametry: prahy v rozmezí 0,13-0,75V/0,24ms</a:t>
            </a:r>
            <a:b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(25% 1-1,5 </a:t>
            </a: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V/0,24ms,</a:t>
            </a:r>
            <a:r>
              <a:rPr 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5% 1,5V/0,24ms), vlna R 8-20mV</a:t>
            </a:r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9600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Komplikace:</a:t>
            </a:r>
            <a:endParaRPr lang="cs-CZ" altLang="cs-CZ" sz="8000" b="1" dirty="0">
              <a:solidFill>
                <a:srgbClr val="FFD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alt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Dislokace 1x</a:t>
            </a:r>
            <a:endParaRPr lang="cs-CZ" alt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alt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Deplece zdroje s nutností extrakce a reimplantace 2x</a:t>
            </a:r>
            <a:endParaRPr lang="cs-CZ" alt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alt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Chirurgická revize třísla 0</a:t>
            </a:r>
            <a:endParaRPr lang="cs-CZ" alt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alt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Infekce 0</a:t>
            </a:r>
            <a:endParaRPr lang="cs-CZ" alt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alt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Úmrtí (v souvislosti s </a:t>
            </a:r>
            <a:r>
              <a:rPr lang="cs-CZ" altLang="cs-CZ" sz="8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Microu</a:t>
            </a:r>
            <a:r>
              <a:rPr lang="cs-CZ" altLang="cs-CZ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0</a:t>
            </a:r>
            <a:endParaRPr lang="cs-CZ" alt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8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92100" y="1645285"/>
            <a:ext cx="4437380" cy="443738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2195" y="1645285"/>
            <a:ext cx="3920490" cy="4460240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/>
        </p:nvSpPr>
        <p:spPr>
          <a:xfrm>
            <a:off x="609600" y="274955"/>
            <a:ext cx="8077200" cy="127381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cs-CZ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Micra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™ TPS   a WICS</a:t>
            </a:r>
            <a:endParaRPr lang="cs-CZ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 Single Corner Rectangle 2"/>
          <p:cNvSpPr/>
          <p:nvPr/>
        </p:nvSpPr>
        <p:spPr>
          <a:xfrm>
            <a:off x="354330" y="1703070"/>
            <a:ext cx="914400" cy="269240"/>
          </a:xfrm>
          <a:prstGeom prst="round1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Round Single Corner Rectangle 1"/>
          <p:cNvSpPr/>
          <p:nvPr/>
        </p:nvSpPr>
        <p:spPr>
          <a:xfrm>
            <a:off x="4923155" y="1703070"/>
            <a:ext cx="914400" cy="269240"/>
          </a:xfrm>
          <a:prstGeom prst="round1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1631950"/>
            <a:ext cx="4038600" cy="4038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31950"/>
            <a:ext cx="4038600" cy="4038600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/>
        </p:nvSpPr>
        <p:spPr>
          <a:xfrm>
            <a:off x="609600" y="274955"/>
            <a:ext cx="8354695" cy="11144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cs-CZ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Micra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™ TPS   a S-ICD</a:t>
            </a:r>
            <a:endParaRPr lang="cs-CZ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 Single Corner Rectangle 2"/>
          <p:cNvSpPr/>
          <p:nvPr/>
        </p:nvSpPr>
        <p:spPr>
          <a:xfrm>
            <a:off x="540385" y="1696085"/>
            <a:ext cx="914400" cy="269240"/>
          </a:xfrm>
          <a:prstGeom prst="round1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Round Single Corner Rectangle 3"/>
          <p:cNvSpPr/>
          <p:nvPr/>
        </p:nvSpPr>
        <p:spPr>
          <a:xfrm>
            <a:off x="4648200" y="1696085"/>
            <a:ext cx="914400" cy="269240"/>
          </a:xfrm>
          <a:prstGeom prst="round1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Závěr</a:t>
            </a:r>
            <a:endParaRPr lang="cs-CZ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457200" y="1196752"/>
            <a:ext cx="8229600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Naše výsledky prokazují klinicky efektivní použití LLK MICRA TPS jako velmi účelnou alternativu k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transvenózní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stimulaci u nemocných s potenciálními komplikacemi klasické stimulace.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Neprokázali jsme žádné infekční komplikace v souvislosti </a:t>
            </a:r>
            <a:b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LLK (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Micra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 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Biokompatibilní s možností použití MRI.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Měly by být LLK budoucnost?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1095375"/>
            <a:ext cx="8229600" cy="582613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</a:t>
            </a:r>
            <a:r>
              <a:rPr lang="cs-CZ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Děkuji za pozornost!</a:t>
            </a:r>
            <a:endParaRPr lang="cs-CZ" altLang="en-US" b="1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93"/>
          <a:stretch>
            <a:fillRect/>
          </a:stretch>
        </p:blipFill>
        <p:spPr bwMode="auto">
          <a:xfrm>
            <a:off x="2398395" y="2016125"/>
            <a:ext cx="3958590" cy="316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747464"/>
            <a:ext cx="8219256" cy="5184576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IMPLANTACE LEADLESS (bezdrátových) KARDIOSTIMULÁTORŮ </a:t>
            </a:r>
            <a:br>
              <a:rPr lang="cs-CZ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</a:br>
            <a:r>
              <a:rPr lang="cs-CZ" sz="40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Micra</a:t>
            </a:r>
            <a:r>
              <a:rPr lang="cs-CZ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TPS - </a:t>
            </a:r>
            <a:br>
              <a:rPr lang="cs-CZ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</a:br>
            <a:r>
              <a:rPr lang="cs-CZ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ZKUŠENOSTI JEDNOHO CENTRA</a:t>
            </a:r>
            <a:endParaRPr lang="cs-CZ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982" y="5555089"/>
            <a:ext cx="8492480" cy="1296144"/>
          </a:xfrm>
        </p:spPr>
        <p:txBody>
          <a:bodyPr>
            <a:normAutofit fontScale="72500"/>
          </a:bodyPr>
          <a:lstStyle/>
          <a:p>
            <a:pPr marL="68580" indent="0" algn="ctr">
              <a:buNone/>
            </a:pPr>
            <a:r>
              <a:rPr lang="cs-CZ" sz="3310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Marešová Z., Šimon J., </a:t>
            </a:r>
            <a:r>
              <a:rPr lang="cs-CZ" sz="3310" dirty="0" err="1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Dujka</a:t>
            </a:r>
            <a:r>
              <a:rPr lang="cs-CZ" sz="3310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L., </a:t>
            </a:r>
            <a:r>
              <a:rPr lang="cs-CZ" sz="3310" dirty="0" err="1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Kronusová</a:t>
            </a:r>
            <a:r>
              <a:rPr lang="cs-CZ" sz="3310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E., Chovanec M.,</a:t>
            </a:r>
            <a:endParaRPr lang="cs-CZ" sz="3310" dirty="0">
              <a:solidFill>
                <a:schemeClr val="tx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cs-CZ" sz="3310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Mudroch M., Šedivá L., Petrů J., Neužil P.</a:t>
            </a:r>
            <a:endParaRPr lang="cs-CZ" sz="3100" dirty="0">
              <a:solidFill>
                <a:schemeClr val="tx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cs-CZ" sz="2400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Kardiologické oddělení, Nemocnice Na Homolce, Praha</a:t>
            </a:r>
            <a:endParaRPr lang="cs-CZ" sz="2400" dirty="0">
              <a:solidFill>
                <a:schemeClr val="tx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solidFill>
                <a:schemeClr val="accent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40" y="3437890"/>
            <a:ext cx="2042160" cy="200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Historie </a:t>
            </a:r>
            <a:r>
              <a:rPr lang="cs-CZ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kardiostimulace</a:t>
            </a:r>
            <a:endParaRPr lang="cs-CZ" b="1" dirty="0" err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55576" y="1556792"/>
            <a:ext cx="7272808" cy="347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cs-CZ" sz="2000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 – </a:t>
            </a:r>
            <a:r>
              <a:rPr lang="cs-CZ" altLang="cs-CZ" sz="2000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implantace KS s vlastní baterií</a:t>
            </a:r>
            <a:endParaRPr lang="en-US" altLang="cs-CZ" sz="2000" b="1" dirty="0">
              <a:solidFill>
                <a:srgbClr val="FFD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1960 – 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dlouhodobě fungující KS</a:t>
            </a:r>
            <a:endParaRPr lang="en-US" alt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1961 – 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</a:t>
            </a:r>
            <a:r>
              <a:rPr lang="cs-CZ" altLang="cs-CZ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transvenózní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elektroda</a:t>
            </a:r>
            <a:endParaRPr lang="en-US" alt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1962 - 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První kompletně </a:t>
            </a:r>
            <a:r>
              <a:rPr lang="cs-CZ" altLang="cs-CZ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transvenózní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KS systém</a:t>
            </a:r>
            <a:endParaRPr lang="cs-CZ" alt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1962 -  První implantace KS v Československu</a:t>
            </a:r>
            <a:endParaRPr lang="en-US" altLang="cs-CZ" sz="2000" b="1" dirty="0">
              <a:solidFill>
                <a:srgbClr val="FFD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1969 - 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První KS respektující rytmus</a:t>
            </a:r>
            <a:endParaRPr lang="en-US" alt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1975 - 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Lithiové baterie</a:t>
            </a:r>
            <a:endParaRPr lang="en-US" alt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1980 - 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První </a:t>
            </a:r>
            <a:r>
              <a:rPr lang="cs-CZ" altLang="cs-CZ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implantabilní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defibrilátor</a:t>
            </a:r>
            <a:r>
              <a:rPr lang="en-US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(ICD)</a:t>
            </a:r>
            <a:endParaRPr lang="en-US" alt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 – 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</a:t>
            </a:r>
            <a:r>
              <a:rPr lang="cs-CZ" altLang="cs-CZ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dvoudutinový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kardiostimulátor</a:t>
            </a:r>
            <a:endParaRPr lang="en-US" alt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cs-CZ" sz="2000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</a:t>
            </a:r>
            <a:r>
              <a:rPr lang="cs-CZ" altLang="cs-CZ" sz="2000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cs-CZ" sz="2000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altLang="cs-CZ" sz="2000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První implantace ICD  v Československu</a:t>
            </a:r>
            <a:endParaRPr lang="en-US" altLang="cs-CZ" sz="2000" b="1" dirty="0">
              <a:solidFill>
                <a:srgbClr val="FFD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1994 - 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První evidence benefitu </a:t>
            </a:r>
            <a:r>
              <a:rPr lang="cs-CZ" altLang="cs-CZ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vícedutinové</a:t>
            </a:r>
            <a:r>
              <a:rPr lang="cs-CZ" altLang="cs-CZ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KS</a:t>
            </a:r>
            <a:endParaRPr lang="en-US" alt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934" y="3911282"/>
            <a:ext cx="2589636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ttp://www.biotele.com/pacemakers_files/1st%20implant%20swe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21" y="980728"/>
            <a:ext cx="2589636" cy="189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lů 8"/>
          <p:cNvSpPr/>
          <p:nvPr/>
        </p:nvSpPr>
        <p:spPr>
          <a:xfrm>
            <a:off x="7460328" y="3085402"/>
            <a:ext cx="626422" cy="576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55576" y="5109775"/>
            <a:ext cx="4572000" cy="1198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– </a:t>
            </a:r>
            <a:r>
              <a:rPr lang="cs-CZ" alt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</a:t>
            </a:r>
            <a:r>
              <a:rPr lang="en-US" alt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leadless pacemaker (Nanostim) </a:t>
            </a:r>
            <a:br>
              <a:rPr lang="cs-CZ" alt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Nemocnice Na Homolce, ČR</a:t>
            </a:r>
            <a:endParaRPr lang="cs-CZ" altLang="cs-CZ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2014 - První implantace Micra TPS</a:t>
            </a:r>
            <a:endParaRPr lang="cs-CZ" altLang="cs-CZ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Nemocnice Na Homolce, ČR</a:t>
            </a:r>
            <a:endParaRPr lang="cs-CZ" altLang="cs-CZ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První koncept </a:t>
            </a:r>
            <a:r>
              <a:rPr lang="cs-CZ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leadless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KS</a:t>
            </a:r>
            <a:endParaRPr lang="cs-CZ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" y="1556791"/>
            <a:ext cx="5904656" cy="39354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4543425"/>
            <a:ext cx="4267200" cy="2228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3648" y="1971675"/>
            <a:ext cx="3389312" cy="480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8" name="Ovál 7"/>
          <p:cNvSpPr/>
          <p:nvPr/>
        </p:nvSpPr>
        <p:spPr>
          <a:xfrm>
            <a:off x="3131840" y="1750994"/>
            <a:ext cx="576065" cy="2443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724128" y="580527"/>
            <a:ext cx="3419872" cy="129266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cs-CZ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Betacel</a:t>
            </a:r>
            <a:r>
              <a:rPr lang="cs-CZ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cs-CZ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betavoltaická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baterie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radioizotop Promethium -147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Larry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C.Olsen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McDonnell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Douglas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Corp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kardiostimulátor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Betacel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-Biotronik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Komplikace KS a elektrod</a:t>
            </a:r>
            <a:endParaRPr lang="cs-CZ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457200" y="1268760"/>
            <a:ext cx="8229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z 8 pacientů má komplikace spojené s implantací konvenčního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transvenózního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kardiostimulátoru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a-DK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Udo, et al. Heart Rhythm. 2012;9:728-35. Kirkfeldt, et al. Eur Heart J. 2014;35:1186-94</a:t>
            </a:r>
            <a:r>
              <a:rPr lang="da-DK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elektrody 2.4-5.5%</a:t>
            </a:r>
            <a:endParaRPr lang="cs-CZ" sz="2400" b="1" dirty="0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kapsa 0.4-4.8%</a:t>
            </a:r>
            <a:endParaRPr lang="cs-CZ" sz="2400" b="1" dirty="0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pneumothorax</a:t>
            </a:r>
            <a:r>
              <a:rPr lang="cs-CZ" sz="24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0.9-2.2%</a:t>
            </a:r>
            <a:endParaRPr lang="cs-CZ" sz="2400" b="1" dirty="0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infekce 0.3-0.8%</a:t>
            </a:r>
            <a:endParaRPr lang="cs-CZ" sz="2400" b="1" dirty="0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Leadless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kardiostimulátory byly vyvinuty s cílem minimalizovat komplikace spojené s elektrodami a kapsou přístroje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4"/>
          </p:nvPr>
        </p:nvSpPr>
        <p:spPr>
          <a:xfrm>
            <a:off x="4410839" y="2063115"/>
            <a:ext cx="4106416" cy="3505200"/>
          </a:xfrm>
        </p:spPr>
        <p:txBody>
          <a:bodyPr>
            <a:normAutofit/>
          </a:bodyPr>
          <a:lstStyle/>
          <a:p>
            <a:pPr lvl="1">
              <a:spcBef>
                <a:spcPct val="50000"/>
              </a:spcBef>
            </a:pPr>
            <a:r>
              <a:rPr lang="en-US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selhání elektrod</a:t>
            </a:r>
            <a:endParaRPr lang="en-US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50000"/>
              </a:spcBef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Restrikce pohybu,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dyskomfort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50000"/>
              </a:spcBef>
            </a:pPr>
            <a:r>
              <a:rPr lang="en-US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kce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50000"/>
              </a:spcBef>
            </a:pPr>
            <a:r>
              <a:rPr lang="en-US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kce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50000"/>
              </a:spcBef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Kosmetické aspekty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ct val="50000"/>
              </a:spcBef>
              <a:buNone/>
            </a:pPr>
            <a:endParaRPr lang="en-US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ct val="50000"/>
              </a:spcBef>
              <a:buNone/>
            </a:pPr>
            <a:endParaRPr lang="en-US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179512" y="2063115"/>
            <a:ext cx="4163888" cy="3505200"/>
          </a:xfrm>
        </p:spPr>
        <p:txBody>
          <a:bodyPr/>
          <a:lstStyle/>
          <a:p>
            <a:pPr lvl="1"/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Pneumothorax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othorax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Perforace srdce</a:t>
            </a:r>
            <a:endParaRPr lang="en-US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anatomických důvodů komplikované zavádění elektrody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Dyskomfort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pacienta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Hematomy</a:t>
            </a:r>
            <a:endParaRPr lang="en-US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172" y="110782"/>
            <a:ext cx="7886700" cy="777933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Komplikace KS a elektrod</a:t>
            </a:r>
            <a:endParaRPr lang="cs-CZ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74663" y="1239203"/>
            <a:ext cx="3868737" cy="823912"/>
          </a:xfrm>
        </p:spPr>
        <p:txBody>
          <a:bodyPr>
            <a:noAutofit/>
          </a:bodyPr>
          <a:lstStyle/>
          <a:p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cs-CZ" sz="2800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Akutní</a:t>
            </a:r>
            <a:endParaRPr lang="cs-CZ" sz="2800" dirty="0">
              <a:solidFill>
                <a:srgbClr val="FFD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537075" y="1239203"/>
            <a:ext cx="3887788" cy="823912"/>
          </a:xfrm>
        </p:spPr>
        <p:txBody>
          <a:bodyPr>
            <a:noAutofit/>
          </a:bodyPr>
          <a:lstStyle/>
          <a:p>
            <a:pPr algn="ctr"/>
            <a:r>
              <a:rPr lang="cs-CZ" sz="2800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Chronické</a:t>
            </a:r>
            <a:endParaRPr lang="cs-CZ" sz="2800" dirty="0">
              <a:solidFill>
                <a:srgbClr val="FFD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3" descr="C:\Dokumenty\Obrázky\Extrakce 3\nový1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7" t="19080" r="24330" b="23695"/>
          <a:stretch>
            <a:fillRect/>
          </a:stretch>
        </p:blipFill>
        <p:spPr bwMode="auto">
          <a:xfrm>
            <a:off x="179494" y="5768942"/>
            <a:ext cx="1905000" cy="92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C:\Dokumenty\Obrázky\Extrakce 2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t="18045" r="16219" b="32330"/>
          <a:stretch>
            <a:fillRect/>
          </a:stretch>
        </p:blipFill>
        <p:spPr bwMode="auto">
          <a:xfrm>
            <a:off x="179494" y="4565617"/>
            <a:ext cx="19050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C:\Dokumenty\Obrázky\Extrakce 3\nový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4" b="16667"/>
          <a:stretch>
            <a:fillRect/>
          </a:stretch>
        </p:blipFill>
        <p:spPr bwMode="auto">
          <a:xfrm>
            <a:off x="2084858" y="4565617"/>
            <a:ext cx="2376265" cy="212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C:\Users\Owner\Pictures\Nanostim\Lead Fractures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59" y="4565617"/>
            <a:ext cx="3672408" cy="212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LEADLESS pacemaker – </a:t>
            </a:r>
            <a:r>
              <a:rPr lang="cs-CZ" b="1" dirty="0" err="1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Micra</a:t>
            </a:r>
            <a:r>
              <a:rPr lang="cs-CZ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™ TPS</a:t>
            </a:r>
            <a:endParaRPr lang="cs-CZ" b="1" dirty="0">
              <a:solidFill>
                <a:srgbClr val="FFD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34210"/>
            <a:ext cx="26098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mares\Documents\UC201505168gEE Micra Physician Brochure cor1jpg_Page3_Im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665" y="5148456"/>
            <a:ext cx="21907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es\Documents\UC201505168gEE Micra Physician Brochure cor1jpg_Page3_Im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12" y="5205710"/>
            <a:ext cx="24701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457200" y="1292377"/>
            <a:ext cx="78886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Výrobce: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Medtronic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Parametry: délka 25,9 mm, hmotnost 1,75g, objem 0.8cc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Programace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VVI, VVIR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Atraumatické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FlexFix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Nitinol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Tines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MRI kompatibilita (1,5-3T)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Odhadovaná životnost baterie 12-14 let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LEADLESS pacemaker – </a:t>
            </a:r>
            <a:r>
              <a:rPr lang="cs-CZ" b="1" dirty="0" err="1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Micra</a:t>
            </a:r>
            <a:r>
              <a:rPr lang="cs-CZ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™ TPS</a:t>
            </a:r>
            <a:endParaRPr lang="cs-CZ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2910"/>
            <a:ext cx="230425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14" y="1492910"/>
            <a:ext cx="4643036" cy="262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97" y="4120431"/>
            <a:ext cx="464822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923928" y="4221088"/>
            <a:ext cx="1133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Stability</a:t>
            </a:r>
            <a:endParaRPr lang="cs-CZ" dirty="0"/>
          </a:p>
          <a:p>
            <a:r>
              <a:rPr lang="cs-CZ" dirty="0" err="1"/>
              <a:t>Member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5081406" y="4120431"/>
            <a:ext cx="4572000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Device</a:t>
            </a:r>
            <a:endParaRPr lang="cs-CZ" dirty="0"/>
          </a:p>
          <a:p>
            <a:r>
              <a:rPr lang="cs-CZ" dirty="0" err="1"/>
              <a:t>Deployment</a:t>
            </a:r>
            <a:r>
              <a:rPr lang="cs-CZ" dirty="0"/>
              <a:t>   </a:t>
            </a:r>
            <a:r>
              <a:rPr lang="cs-CZ" dirty="0" err="1"/>
              <a:t>CurveDeflection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355976" y="61383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Flush</a:t>
            </a:r>
            <a:endParaRPr lang="cs-CZ" dirty="0"/>
          </a:p>
          <a:p>
            <a:r>
              <a:rPr lang="cs-CZ" dirty="0"/>
              <a:t>Port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219936" y="6276895"/>
            <a:ext cx="1808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Tether</a:t>
            </a:r>
            <a:r>
              <a:rPr lang="cs-CZ" dirty="0"/>
              <a:t> </a:t>
            </a:r>
            <a:r>
              <a:rPr lang="cs-CZ" dirty="0" err="1"/>
              <a:t>Retainer</a:t>
            </a:r>
            <a:r>
              <a:rPr lang="cs-CZ" dirty="0"/>
              <a:t> Pin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6948264" y="56305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Tether</a:t>
            </a:r>
            <a:endParaRPr lang="cs-CZ" dirty="0"/>
          </a:p>
          <a:p>
            <a:r>
              <a:rPr lang="cs-CZ" dirty="0" err="1"/>
              <a:t>Lock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1540851" y="5222239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Handle</a:t>
            </a:r>
            <a:endParaRPr lang="cs-CZ" sz="2400" dirty="0">
              <a:solidFill>
                <a:srgbClr val="FFD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331806" y="2656116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Distal</a:t>
            </a:r>
            <a:r>
              <a:rPr lang="cs-CZ" sz="2400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End</a:t>
            </a:r>
            <a:endParaRPr lang="cs-CZ" sz="2400" dirty="0">
              <a:solidFill>
                <a:srgbClr val="FFD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995936" y="23332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Outher</a:t>
            </a:r>
            <a:endParaRPr lang="cs-CZ" dirty="0"/>
          </a:p>
          <a:p>
            <a:r>
              <a:rPr lang="cs-CZ" dirty="0" err="1"/>
              <a:t>Shaft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6250883" y="265636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RecatureCone</a:t>
            </a:r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5356215" y="25178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Inner</a:t>
            </a:r>
            <a:endParaRPr lang="cs-CZ" dirty="0"/>
          </a:p>
          <a:p>
            <a:r>
              <a:rPr lang="cs-CZ" dirty="0" err="1"/>
              <a:t>Shaft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5292080" y="148115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Device</a:t>
            </a:r>
            <a:r>
              <a:rPr lang="cs-CZ" dirty="0"/>
              <a:t> Cup</a:t>
            </a:r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6853187" y="138882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Tungsten</a:t>
            </a:r>
            <a:endParaRPr lang="cs-CZ" dirty="0"/>
          </a:p>
          <a:p>
            <a:r>
              <a:rPr lang="cs-CZ" dirty="0" err="1"/>
              <a:t>Polyurethane</a:t>
            </a:r>
            <a:endParaRPr lang="cs-CZ" dirty="0"/>
          </a:p>
          <a:p>
            <a:r>
              <a:rPr lang="cs-CZ" dirty="0" err="1"/>
              <a:t>Marker</a:t>
            </a:r>
            <a:r>
              <a:rPr lang="cs-CZ" dirty="0"/>
              <a:t> Band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6463216" y="3734739"/>
            <a:ext cx="764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Tet her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331639" y="6056996"/>
            <a:ext cx="1754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ø7.8 mm (23 Fr)</a:t>
            </a:r>
            <a:endParaRPr lang="cs-CZ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cm (± 2 cm)</a:t>
            </a:r>
            <a:endParaRPr lang="cs-CZ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7924800" cy="1143000"/>
          </a:xfrm>
        </p:spPr>
        <p:txBody>
          <a:bodyPr/>
          <a:lstStyle/>
          <a:p>
            <a:r>
              <a:rPr lang="cs-CZ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LEADLESS pacemaker – </a:t>
            </a:r>
            <a:r>
              <a:rPr lang="cs-CZ" b="1" dirty="0" err="1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Micra</a:t>
            </a:r>
            <a:r>
              <a:rPr lang="cs-CZ" b="1" dirty="0">
                <a:solidFill>
                  <a:srgbClr val="FFD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™TPS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94970" y="1572260"/>
            <a:ext cx="8229600" cy="495300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Metodika: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femorálním žilním přístupem pomocí 23 F řiditelného katetru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hrotu pravé komory, septální část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fixuje se pomocí 4 kotev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testování elektrických parametrů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kontrola RTG polohy a stability LLK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ošetření místa vpichu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dispenzarizace á 6M v KS ambulanci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res\Documents\UC201505168gEE Micra Physician Brochure cor1jpg_Page2_Image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145" y="2532380"/>
            <a:ext cx="3669665" cy="43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0</TotalTime>
  <Words>4395</Words>
  <Application>WPS Presentation</Application>
  <PresentationFormat>Prezentácia na obrazovke (4:3)</PresentationFormat>
  <Paragraphs>233</Paragraphs>
  <Slides>19</Slides>
  <Notes>5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SimSun</vt:lpstr>
      <vt:lpstr>Wingdings</vt:lpstr>
      <vt:lpstr>Wingdings 2</vt:lpstr>
      <vt:lpstr>Times New Roman</vt:lpstr>
      <vt:lpstr>Microsoft Sans Serif</vt:lpstr>
      <vt:lpstr>Microsoft YaHei</vt:lpstr>
      <vt:lpstr>Arial Unicode MS</vt:lpstr>
      <vt:lpstr>Calibri</vt:lpstr>
      <vt:lpstr>Blue Waves</vt:lpstr>
      <vt:lpstr>PowerPoint 演示文稿</vt:lpstr>
      <vt:lpstr>IMPLANTACE LEADLESS (bezdrátových) KARDIOSTIMULÁTORŮ  Micra TPS -  ZKUŠENOSTI JEDNOHO CENTRA</vt:lpstr>
      <vt:lpstr>Historie kardiostimulace</vt:lpstr>
      <vt:lpstr>První koncept leadless KS</vt:lpstr>
      <vt:lpstr>Komplikace KS a elektrod</vt:lpstr>
      <vt:lpstr>Komplikace KS a elektrod</vt:lpstr>
      <vt:lpstr>LEADLESS pacemaker – Micra ™ TPS</vt:lpstr>
      <vt:lpstr>LEADLESS pacemaker – Micra ™ TPS</vt:lpstr>
      <vt:lpstr>LEADLESS pacemaker – Micra ™TPS</vt:lpstr>
      <vt:lpstr>PowerPoint 演示文稿</vt:lpstr>
      <vt:lpstr>LEADLESS pacemaker – Micra ™ TPS</vt:lpstr>
      <vt:lpstr>Soubor pacientů s Micra ™ TPS v NNH</vt:lpstr>
      <vt:lpstr>PowerPoint 演示文稿</vt:lpstr>
      <vt:lpstr>Soubor pacientů s Micra ™ TPS v NNH</vt:lpstr>
      <vt:lpstr>Soubor pacientů s Micra ™ TPS v NNH</vt:lpstr>
      <vt:lpstr>PowerPoint 演示文稿</vt:lpstr>
      <vt:lpstr>PowerPoint 演示文稿</vt:lpstr>
      <vt:lpstr>Závěr</vt:lpstr>
      <vt:lpstr>                   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mares</dc:creator>
  <cp:lastModifiedBy>mares</cp:lastModifiedBy>
  <cp:revision>105</cp:revision>
  <dcterms:created xsi:type="dcterms:W3CDTF">2018-10-27T20:16:00Z</dcterms:created>
  <dcterms:modified xsi:type="dcterms:W3CDTF">2021-11-07T12:12:45Z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1033-11.2.0.10308</vt:lpwstr>
  </property>
  <property fmtid="{D5CDD505-2E9C-101B-9397-08002B2CF9AE}" pid="3" name="ICV">
    <vt:lpwstr>4987401401134F7CA66034BD8DF3F587</vt:lpwstr>
  </property>
</Properties>
</file>