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90" r:id="rId4"/>
    <p:sldId id="289" r:id="rId5"/>
    <p:sldId id="291" r:id="rId6"/>
    <p:sldId id="292" r:id="rId7"/>
    <p:sldId id="295" r:id="rId8"/>
    <p:sldId id="298" r:id="rId9"/>
    <p:sldId id="302" r:id="rId10"/>
    <p:sldId id="299" r:id="rId11"/>
    <p:sldId id="296" r:id="rId12"/>
    <p:sldId id="305" r:id="rId13"/>
    <p:sldId id="304" r:id="rId14"/>
    <p:sldId id="297" r:id="rId15"/>
    <p:sldId id="301" r:id="rId16"/>
    <p:sldId id="293" r:id="rId17"/>
    <p:sldId id="294" r:id="rId18"/>
    <p:sldId id="300" r:id="rId19"/>
    <p:sldId id="28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Bulava" initials="AB" lastIdx="1" clrIdx="0">
    <p:extLst>
      <p:ext uri="{19B8F6BF-5375-455C-9EA6-DF929625EA0E}">
        <p15:presenceInfo xmlns:p15="http://schemas.microsoft.com/office/powerpoint/2012/main" userId="966d1fc4329d9c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24" autoAdjust="0"/>
  </p:normalViewPr>
  <p:slideViewPr>
    <p:cSldViewPr>
      <p:cViewPr varScale="1">
        <p:scale>
          <a:sx n="88" d="100"/>
          <a:sy n="88" d="100"/>
        </p:scale>
        <p:origin x="70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ek\Desktop\OLOMOUC%202016\RSDN%20olomouc\Vivek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ek\Desktop\OLOMOUC%202016\RSDN%20olomouc\Vivek%20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ek\Desktop\OLOMOUC%202016\RSDN%20olomouc\Vivek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ek\Desktop\OLOMOUC%202016\RSDN%20olomouc\Vivek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RSDN</c:v>
          </c:tx>
          <c:spPr>
            <a:solidFill>
              <a:srgbClr val="FF000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Sheet1!$E$116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0-44C5-9175-C0E30B04C43D}"/>
            </c:ext>
          </c:extLst>
        </c:ser>
        <c:ser>
          <c:idx val="1"/>
          <c:order val="1"/>
          <c:tx>
            <c:v>Kontrola</c:v>
          </c:tx>
          <c:spPr>
            <a:solidFill>
              <a:srgbClr val="92D05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Sheet1!$E$101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0-44C5-9175-C0E30B04C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775296"/>
        <c:axId val="234776832"/>
      </c:barChart>
      <c:catAx>
        <c:axId val="2347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776832"/>
        <c:crosses val="autoZero"/>
        <c:auto val="1"/>
        <c:lblAlgn val="ctr"/>
        <c:lblOffset val="100"/>
        <c:noMultiLvlLbl val="0"/>
      </c:catAx>
      <c:valAx>
        <c:axId val="234776832"/>
        <c:scaling>
          <c:orientation val="minMax"/>
          <c:max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77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RSDN</c:v>
          </c:tx>
          <c:spPr>
            <a:solidFill>
              <a:srgbClr val="FF000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Sheet1!$B$116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C-4C96-B534-227E25087C10}"/>
            </c:ext>
          </c:extLst>
        </c:ser>
        <c:ser>
          <c:idx val="1"/>
          <c:order val="1"/>
          <c:tx>
            <c:v>Kontrola</c:v>
          </c:tx>
          <c:spPr>
            <a:solidFill>
              <a:srgbClr val="92D05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Sheet1!$B$101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C-4C96-B534-227E2508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31872"/>
        <c:axId val="234833408"/>
      </c:barChart>
      <c:catAx>
        <c:axId val="23483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833408"/>
        <c:crosses val="autoZero"/>
        <c:auto val="1"/>
        <c:lblAlgn val="ctr"/>
        <c:lblOffset val="100"/>
        <c:noMultiLvlLbl val="0"/>
      </c:catAx>
      <c:valAx>
        <c:axId val="234833408"/>
        <c:scaling>
          <c:orientation val="minMax"/>
          <c:max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83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RSDN</c:v>
          </c:tx>
          <c:spPr>
            <a:solidFill>
              <a:srgbClr val="FF000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Sheet1!$F$116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5-42C0-88A4-1A2AA1CDF084}"/>
            </c:ext>
          </c:extLst>
        </c:ser>
        <c:ser>
          <c:idx val="1"/>
          <c:order val="1"/>
          <c:tx>
            <c:v>Kontrola</c:v>
          </c:tx>
          <c:spPr>
            <a:solidFill>
              <a:srgbClr val="92D05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Sheet1!$F$101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5-42C0-88A4-1A2AA1CDF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57984"/>
        <c:axId val="234859520"/>
      </c:barChart>
      <c:catAx>
        <c:axId val="23485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859520"/>
        <c:crosses val="autoZero"/>
        <c:auto val="1"/>
        <c:lblAlgn val="ctr"/>
        <c:lblOffset val="100"/>
        <c:noMultiLvlLbl val="0"/>
      </c:catAx>
      <c:valAx>
        <c:axId val="234859520"/>
        <c:scaling>
          <c:orientation val="minMax"/>
          <c:max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857984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RSDN</c:v>
          </c:tx>
          <c:spPr>
            <a:solidFill>
              <a:srgbClr val="FF000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Sheet1!$C$116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0-4CE4-B12C-F6E89EA4D9AA}"/>
            </c:ext>
          </c:extLst>
        </c:ser>
        <c:ser>
          <c:idx val="1"/>
          <c:order val="1"/>
          <c:tx>
            <c:v>Kontrola</c:v>
          </c:tx>
          <c:spPr>
            <a:solidFill>
              <a:srgbClr val="92D050"/>
            </a:solidFill>
          </c:spPr>
          <c:invertIfNegative val="0"/>
          <c:cat>
            <c:strLit>
              <c:ptCount val="1"/>
              <c:pt idx="0">
                <c:v> </c:v>
              </c:pt>
            </c:strLit>
          </c:cat>
          <c:val>
            <c:numRef>
              <c:f>Sheet1!$C$101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0-4CE4-B12C-F6E89EA4D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05600"/>
        <c:axId val="234907136"/>
      </c:barChart>
      <c:catAx>
        <c:axId val="2349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907136"/>
        <c:crosses val="autoZero"/>
        <c:auto val="1"/>
        <c:lblAlgn val="ctr"/>
        <c:lblOffset val="100"/>
        <c:noMultiLvlLbl val="0"/>
      </c:catAx>
      <c:valAx>
        <c:axId val="234907136"/>
        <c:scaling>
          <c:orientation val="minMax"/>
          <c:max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905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0.19375</cdr:x>
      <cdr:y>0.11111</cdr:y>
    </cdr:from>
    <cdr:to>
      <cdr:x>0.76243</cdr:x>
      <cdr:y>0.22217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33832" y="216071"/>
          <a:ext cx="1860370" cy="215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dirty="0"/>
            <a:t>šok ICD za 24M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0.13333</cdr:x>
      <cdr:y>0.09375</cdr:y>
    </cdr:from>
    <cdr:to>
      <cdr:x>0.73298</cdr:x>
      <cdr:y>0.1952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6635" y="182312"/>
          <a:ext cx="1963772" cy="197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dirty="0"/>
            <a:t>VT + šok ICD za 24M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0.22917</cdr:x>
      <cdr:y>0.09722</cdr:y>
    </cdr:from>
    <cdr:to>
      <cdr:x>0.70625</cdr:x>
      <cdr:y>0.20139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47750" y="266700"/>
          <a:ext cx="21812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dirty="0"/>
            <a:t>šok ICD za 12M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0.24167</cdr:x>
      <cdr:y>0.11353</cdr:y>
    </cdr:from>
    <cdr:to>
      <cdr:x>0.85385</cdr:x>
      <cdr:y>0.20406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38260" y="240122"/>
          <a:ext cx="2123428" cy="19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dirty="0"/>
            <a:t>VT + šok ICD za 12M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1365-9E02-45E8-984D-183A073E5F9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040B-B4CC-445D-9883-F0379788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Neděle 7.11.2021, sál Foliant, předsednictví blok 1000-1130, AB 1115-1130, 15 min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DOGGJ I+ Gulliver"/>
              </a:rPr>
              <a:t>Časté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DOGGJ I+ Gulliver"/>
              </a:rPr>
              <a:t>rekurence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DOGGJ I+ Gulliver"/>
              </a:rPr>
              <a:t> KT po RFA – prostor pro „podpůrnou“ léčbu.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DOGGJ I+ Gulliver"/>
              </a:rPr>
              <a:t>Clinical data on RDN and treatment of VT (storm) are only based on several case reports or small case series with ischemic or non- ischemic cardiomyopathy and in all these reports, RDN was safe and effectively reduced the VT episodes [45,55–58] 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NNH, podklad pro schválení studie RESCUE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Kohorta 51 pacientů s </a:t>
            </a:r>
            <a:r>
              <a:rPr lang="cs-CZ" dirty="0" err="1"/>
              <a:t>prům</a:t>
            </a:r>
            <a:r>
              <a:rPr lang="cs-CZ" dirty="0"/>
              <a:t>. EF 35%, opak. KT nebo </a:t>
            </a:r>
            <a:r>
              <a:rPr lang="cs-CZ" dirty="0" err="1"/>
              <a:t>arytmo</a:t>
            </a:r>
            <a:r>
              <a:rPr lang="cs-CZ" dirty="0"/>
              <a:t> bouřemi.</a:t>
            </a:r>
          </a:p>
          <a:p>
            <a:r>
              <a:rPr lang="cs-CZ" dirty="0"/>
              <a:t>Celková mortalita kolem 10%.</a:t>
            </a:r>
          </a:p>
          <a:p>
            <a:r>
              <a:rPr lang="cs-CZ" dirty="0"/>
              <a:t>Právě probíhající studie: RESET-VT (n=21, RDN + RFA vs. RFA) a RESCUE (n=48, ICD + RDN vs. ICD </a:t>
            </a:r>
            <a:r>
              <a:rPr lang="cs-CZ" dirty="0" err="1"/>
              <a:t>alone</a:t>
            </a:r>
            <a:r>
              <a:rPr lang="cs-CZ" dirty="0"/>
              <a:t>) – čeká se na 24M </a:t>
            </a:r>
            <a:r>
              <a:rPr lang="cs-CZ" dirty="0" err="1"/>
              <a:t>followup</a:t>
            </a:r>
            <a:r>
              <a:rPr lang="cs-CZ" dirty="0"/>
              <a:t> u obou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Řada experimentálních animálních studií prokázala příznivý efekt RDN u modelu CHSS, tj. zvýšení </a:t>
            </a:r>
            <a:r>
              <a:rPr lang="cs-CZ" dirty="0" err="1"/>
              <a:t>natriurézy</a:t>
            </a:r>
            <a:r>
              <a:rPr lang="cs-CZ" dirty="0"/>
              <a:t>, reverzní </a:t>
            </a:r>
            <a:r>
              <a:rPr lang="cs-CZ" dirty="0" err="1"/>
              <a:t>remodelaci</a:t>
            </a:r>
            <a:r>
              <a:rPr lang="cs-CZ" dirty="0"/>
              <a:t>, snížení množství fibrózy myokardu a snížení aktivace </a:t>
            </a:r>
            <a:r>
              <a:rPr lang="cs-CZ" dirty="0" err="1"/>
              <a:t>neurohumorálních</a:t>
            </a:r>
            <a:r>
              <a:rPr lang="cs-CZ" dirty="0"/>
              <a:t> markerů CHSS. Klinických studií je málo.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8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RDN má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on nighttime BP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additionally on nighttime heart rate, suggesting that RDN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affect nocturnal sympathetic drive in patients with OSA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Repetitive apneic events result in hypoxia and hypercapnia,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act via chemoreflexes 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elict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 levels of sympathetic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sympathetic nerve activity during apneic episodes may attenuate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 excretion of sodium and further supports the hypothesis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renal sympathetic nerves play an important role 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 homeostasis, with renal nerve activation enhancing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 retention. Suppressing renal sympathetic activity by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RDN may thus enhance renal sodium excretion, suggesting 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mechanism to explain our findings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???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??? Nejasné – 1) menší edém HCD při vyšším vylučování Na, dále snížení TK může mít přímý efekt na deaktivaci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baroreflexu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díky změně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chemoreflexní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modulace dechového centra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1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Renální sympatikus se skládá z eferentních a aferentních nervů. 90% nervů leží 6-7 mm od </a:t>
            </a:r>
            <a:r>
              <a:rPr lang="cs-CZ" dirty="0" err="1"/>
              <a:t>lumina</a:t>
            </a:r>
            <a:r>
              <a:rPr lang="cs-CZ" dirty="0"/>
              <a:t>, </a:t>
            </a:r>
            <a:r>
              <a:rPr lang="cs-CZ" dirty="0" err="1"/>
              <a:t>densita</a:t>
            </a:r>
            <a:r>
              <a:rPr lang="cs-CZ" dirty="0"/>
              <a:t> největší proximálně, ale u bifurkace jsou zase nervy blíže lumen, cca 3 mm.</a:t>
            </a:r>
          </a:p>
          <a:p>
            <a:r>
              <a:rPr lang="cs-CZ" dirty="0"/>
              <a:t>Aktivace eferentních nervů vede k renální </a:t>
            </a:r>
            <a:r>
              <a:rPr lang="cs-CZ" dirty="0" err="1"/>
              <a:t>arteriolální</a:t>
            </a:r>
            <a:r>
              <a:rPr lang="cs-CZ" dirty="0"/>
              <a:t> vasokonstrikci a snížení průtoku krve ledvinami, což zase vede ke zvýšení sekrece reninu a aktivace klasické osy renin-</a:t>
            </a:r>
            <a:r>
              <a:rPr lang="cs-CZ" dirty="0" err="1"/>
              <a:t>angiotenzin</a:t>
            </a:r>
            <a:r>
              <a:rPr lang="cs-CZ" dirty="0"/>
              <a:t>-aldosteron. Naopak, např. řada podnětů, např. renální ischémie, hypoxie nebo oxidativní stres vede k aktivaci aferentních nervů díky baroreceptorům a chemoreceptorům, což  vede ke stimulaci hypothalamu a zvýšení eferentní sympatické stimulace nejen ledvin, ale vlastně všech orgánů ---  systémová resistence ↑ = </a:t>
            </a:r>
            <a:r>
              <a:rPr lang="cs-CZ" dirty="0" err="1"/>
              <a:t>norepinerfin</a:t>
            </a:r>
            <a:r>
              <a:rPr lang="cs-CZ" dirty="0"/>
              <a:t> </a:t>
            </a:r>
            <a:r>
              <a:rPr lang="cs-CZ" dirty="0" err="1"/>
              <a:t>spillover</a:t>
            </a:r>
            <a:r>
              <a:rPr lang="cs-CZ" dirty="0"/>
              <a:t> (vlna endogenního </a:t>
            </a:r>
            <a:r>
              <a:rPr lang="cs-CZ" dirty="0" err="1"/>
              <a:t>norepinefrinu</a:t>
            </a:r>
            <a:r>
              <a:rPr lang="cs-CZ" dirty="0"/>
              <a:t> narůstá).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Sympatikus byl přerušen odstraněním </a:t>
            </a:r>
            <a:r>
              <a:rPr lang="cs-CZ" dirty="0" err="1"/>
              <a:t>splanchnických</a:t>
            </a:r>
            <a:r>
              <a:rPr lang="cs-CZ" dirty="0"/>
              <a:t> nervů a hrudního dorsálního sympatického řetězce. Bohužel </a:t>
            </a:r>
            <a:r>
              <a:rPr lang="cs-CZ" dirty="0" err="1"/>
              <a:t>neselektivita</a:t>
            </a:r>
            <a:r>
              <a:rPr lang="cs-CZ" dirty="0"/>
              <a:t> těchto zákroků vedla k řadě nežádoucích účinků: </a:t>
            </a:r>
            <a:r>
              <a:rPr lang="cs-CZ" dirty="0" err="1"/>
              <a:t>hyperhidrosa</a:t>
            </a:r>
            <a:r>
              <a:rPr lang="cs-CZ" dirty="0"/>
              <a:t>, posturální hypotenze, </a:t>
            </a:r>
            <a:r>
              <a:rPr lang="cs-CZ" dirty="0" err="1"/>
              <a:t>sensorické</a:t>
            </a:r>
            <a:r>
              <a:rPr lang="cs-CZ" dirty="0"/>
              <a:t> a sexuální dysfunkce, a dokonce deprese. Výkony byly pro </a:t>
            </a:r>
            <a:r>
              <a:rPr lang="cs-CZ" dirty="0" err="1"/>
              <a:t>invazivitu</a:t>
            </a:r>
            <a:r>
              <a:rPr lang="cs-CZ" dirty="0"/>
              <a:t> špatně tolerovány a brzy opuštěny po zavedení medikamentózních antihypertenziv.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Symplicity</a:t>
            </a:r>
            <a:r>
              <a:rPr lang="cs-CZ" dirty="0"/>
              <a:t> HTN1-3, 3 = zklamání, SPYRAL HTN-OFF MED, - ON MED =  </a:t>
            </a:r>
            <a:r>
              <a:rPr lang="cs-CZ" dirty="0" err="1"/>
              <a:t>both</a:t>
            </a:r>
            <a:r>
              <a:rPr lang="cs-CZ" dirty="0"/>
              <a:t> positive, </a:t>
            </a:r>
            <a:r>
              <a:rPr lang="cs-CZ" dirty="0" err="1"/>
              <a:t>comparative</a:t>
            </a:r>
            <a:r>
              <a:rPr lang="cs-CZ" dirty="0"/>
              <a:t> to </a:t>
            </a:r>
            <a:r>
              <a:rPr lang="cs-CZ" dirty="0" err="1"/>
              <a:t>sham</a:t>
            </a:r>
            <a:r>
              <a:rPr lang="cs-CZ" dirty="0"/>
              <a:t> </a:t>
            </a:r>
            <a:r>
              <a:rPr lang="cs-CZ" dirty="0" err="1"/>
              <a:t>procedures</a:t>
            </a:r>
            <a:r>
              <a:rPr lang="cs-CZ" dirty="0"/>
              <a:t>. </a:t>
            </a:r>
            <a:r>
              <a:rPr lang="cs-CZ" dirty="0" err="1"/>
              <a:t>Covidien</a:t>
            </a:r>
            <a:r>
              <a:rPr lang="cs-CZ" dirty="0"/>
              <a:t> už není od r. 2014</a:t>
            </a:r>
          </a:p>
          <a:p>
            <a:pPr algn="l"/>
            <a:r>
              <a:rPr lang="en-US" sz="1800" b="0" i="0" u="none" strike="noStrike" baseline="0" dirty="0">
                <a:latin typeface="AdvP6F00"/>
              </a:rPr>
              <a:t>The pharmacological ablation technology uses a catheter-guided </a:t>
            </a:r>
            <a:r>
              <a:rPr lang="en-US" sz="1800" b="0" i="0" u="none" strike="noStrike" baseline="0" dirty="0" err="1">
                <a:latin typeface="AdvP6F00"/>
              </a:rPr>
              <a:t>systém</a:t>
            </a:r>
            <a:r>
              <a:rPr lang="cs-CZ" sz="1800" b="0" i="0" u="none" strike="noStrike" baseline="0" dirty="0">
                <a:latin typeface="AdvP6F00"/>
              </a:rPr>
              <a:t> </a:t>
            </a:r>
            <a:r>
              <a:rPr lang="en-US" sz="1800" b="0" i="0" u="none" strike="noStrike" baseline="0" dirty="0">
                <a:latin typeface="AdvP6F00"/>
              </a:rPr>
              <a:t>that aim to locally inject therapeutic agents into the adventitial tissue,</a:t>
            </a:r>
          </a:p>
          <a:p>
            <a:pPr algn="l"/>
            <a:r>
              <a:rPr lang="en-US" sz="1800" b="0" i="0" u="none" strike="noStrike" baseline="0" dirty="0">
                <a:latin typeface="AdvP6F00"/>
              </a:rPr>
              <a:t>causing a maximal renal nerve ablation without injury to the vessel intima</a:t>
            </a:r>
            <a:r>
              <a:rPr lang="cs-CZ" sz="1800" b="0" i="0" u="none" strike="noStrike" baseline="0" dirty="0">
                <a:latin typeface="AdvP6F00"/>
              </a:rPr>
              <a:t> </a:t>
            </a:r>
            <a:r>
              <a:rPr lang="cs-CZ" sz="1800" b="0" i="0" u="none" strike="noStrike" baseline="0" dirty="0" err="1">
                <a:latin typeface="AdvP6F00"/>
              </a:rPr>
              <a:t>or</a:t>
            </a:r>
            <a:r>
              <a:rPr lang="cs-CZ" sz="1800" b="0" i="0" u="none" strike="noStrike" baseline="0" dirty="0">
                <a:latin typeface="AdvP6F00"/>
              </a:rPr>
              <a:t> media. – alkohol nebo </a:t>
            </a:r>
            <a:r>
              <a:rPr lang="cs-CZ" sz="1800" b="0" i="0" u="none" strike="noStrike" baseline="0" dirty="0" err="1">
                <a:latin typeface="AdvP6F00"/>
              </a:rPr>
              <a:t>guanetidin</a:t>
            </a:r>
            <a:r>
              <a:rPr lang="cs-CZ" sz="1800" b="0" i="0" u="none" strike="noStrike" baseline="0" dirty="0">
                <a:latin typeface="AdvP6F00"/>
              </a:rPr>
              <a:t> </a:t>
            </a:r>
            <a:r>
              <a:rPr lang="cs-CZ" sz="1800" b="0" i="0" u="none" strike="noStrike" baseline="0" dirty="0" err="1">
                <a:latin typeface="AdvP6F00"/>
              </a:rPr>
              <a:t>monosulfát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Vagově</a:t>
            </a:r>
            <a:r>
              <a:rPr lang="cs-CZ" dirty="0"/>
              <a:t> indukovanou </a:t>
            </a:r>
            <a:r>
              <a:rPr lang="cs-CZ" dirty="0" err="1"/>
              <a:t>FiS</a:t>
            </a:r>
            <a:r>
              <a:rPr lang="cs-CZ" dirty="0"/>
              <a:t>: popsanou již </a:t>
            </a:r>
            <a:r>
              <a:rPr lang="cs-CZ" dirty="0" err="1"/>
              <a:t>Coumelem</a:t>
            </a:r>
            <a:r>
              <a:rPr lang="cs-CZ" dirty="0"/>
              <a:t> v r. 1978: pasy zkrátí ERP síní, pak </a:t>
            </a:r>
            <a:r>
              <a:rPr lang="cs-CZ" dirty="0" err="1"/>
              <a:t>trigry</a:t>
            </a:r>
            <a:r>
              <a:rPr lang="cs-CZ" dirty="0"/>
              <a:t> při aktivaci sympatiku vs. adrenergní </a:t>
            </a:r>
            <a:r>
              <a:rPr lang="cs-CZ" dirty="0" err="1"/>
              <a:t>FiS</a:t>
            </a:r>
            <a:r>
              <a:rPr lang="cs-CZ" dirty="0"/>
              <a:t> – při emočním stresu nebo fyzické zátěži.</a:t>
            </a:r>
          </a:p>
          <a:p>
            <a:r>
              <a:rPr lang="cs-CZ" dirty="0"/>
              <a:t>Aktivace mechanoreceptorů v ledvinné pánvičce  a chemoreceptorů v renálním </a:t>
            </a:r>
            <a:r>
              <a:rPr lang="cs-CZ" dirty="0" err="1"/>
              <a:t>intersticiu</a:t>
            </a:r>
            <a:r>
              <a:rPr lang="cs-CZ" dirty="0"/>
              <a:t> vede přes aferentní nervy k aktivaci příslušných center v hypotalamu a tím k aktivaci sympatického nervového systému – signály směřují ke všem orgánům – v srdci – aktivace </a:t>
            </a:r>
            <a:r>
              <a:rPr lang="cs-CZ" dirty="0" err="1"/>
              <a:t>triggerů</a:t>
            </a:r>
            <a:endParaRPr lang="cs-CZ" dirty="0"/>
          </a:p>
          <a:p>
            <a:r>
              <a:rPr lang="cs-CZ" dirty="0"/>
              <a:t>Koncept funguje patrně především u adrenergní </a:t>
            </a:r>
            <a:r>
              <a:rPr lang="cs-CZ" dirty="0" err="1"/>
              <a:t>FiS</a:t>
            </a:r>
            <a:r>
              <a:rPr lang="cs-CZ" dirty="0"/>
              <a:t> – </a:t>
            </a:r>
            <a:r>
              <a:rPr lang="cs-CZ" dirty="0" err="1"/>
              <a:t>stim</a:t>
            </a:r>
            <a:r>
              <a:rPr lang="cs-CZ" dirty="0"/>
              <a:t>. Renálního sympatiku na zvířecím modelu (pes) vedla ke zkrácení ERP a snadnější </a:t>
            </a:r>
            <a:r>
              <a:rPr lang="cs-CZ" dirty="0" err="1"/>
              <a:t>inducibilitě</a:t>
            </a:r>
            <a:r>
              <a:rPr lang="cs-CZ" dirty="0"/>
              <a:t> </a:t>
            </a:r>
            <a:r>
              <a:rPr lang="cs-CZ" dirty="0" err="1"/>
              <a:t>FiS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Malý počet pacientů, změny metodiky, </a:t>
            </a:r>
            <a:r>
              <a:rPr lang="cs-CZ" dirty="0" err="1"/>
              <a:t>sponsoring</a:t>
            </a:r>
            <a:r>
              <a:rPr lang="cs-CZ" dirty="0"/>
              <a:t>, nápadně velký pokles TK – 25 </a:t>
            </a:r>
            <a:r>
              <a:rPr lang="cs-CZ" dirty="0" err="1"/>
              <a:t>mmHg</a:t>
            </a:r>
            <a:r>
              <a:rPr lang="cs-CZ" dirty="0"/>
              <a:t> </a:t>
            </a:r>
            <a:r>
              <a:rPr lang="cs-CZ" dirty="0" err="1"/>
              <a:t>sTK</a:t>
            </a:r>
            <a:r>
              <a:rPr lang="cs-CZ" dirty="0"/>
              <a:t> a 10 </a:t>
            </a:r>
            <a:r>
              <a:rPr lang="cs-CZ" dirty="0" err="1"/>
              <a:t>mmHg</a:t>
            </a:r>
            <a:r>
              <a:rPr lang="cs-CZ" dirty="0"/>
              <a:t> </a:t>
            </a:r>
            <a:r>
              <a:rPr lang="cs-CZ" dirty="0" err="1"/>
              <a:t>dTK</a:t>
            </a:r>
            <a:r>
              <a:rPr lang="cs-CZ" dirty="0"/>
              <a:t>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6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Multicentrická jednoduše zaslepená studie, 5 center: Rusko 3, Polsko 1, Německo 1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Hypertonici 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parox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randomizováni na PVI a PVI+RDN</a:t>
            </a:r>
          </a:p>
          <a:p>
            <a:pPr algn="l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systolic blood pressure from baseline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12 months decreased from 151mmHg to 147mmHg in the isolation-only group 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150mmHg to 135mmHg in the renal denervation group (between-group difference,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−13mmHg; 95%CI, −15 to −11mmHg; P &lt; .001). Procedural complications occurred 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patients (4.7%) in the isolation-only group and 7 (4.5%) of the renal denervation group.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Brazilie</a:t>
            </a:r>
            <a:r>
              <a:rPr lang="cs-CZ" dirty="0"/>
              <a:t>, Rio – RDN hraje významnou roli u chronického ledvinové onemocnění u pac. s </a:t>
            </a:r>
            <a:r>
              <a:rPr lang="cs-CZ" dirty="0" err="1"/>
              <a:t>parox</a:t>
            </a:r>
            <a:r>
              <a:rPr lang="cs-CZ" dirty="0"/>
              <a:t>. </a:t>
            </a:r>
            <a:r>
              <a:rPr lang="cs-CZ" dirty="0" err="1"/>
              <a:t>FiS</a:t>
            </a:r>
            <a:endParaRPr lang="cs-CZ" dirty="0"/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One possible common link between</a:t>
            </a:r>
            <a:r>
              <a:rPr lang="cs-CZ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 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AF and CKD is activation of the renin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VhydkwAdvTT3713a231+20"/>
              </a:rPr>
              <a:t>–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angiotensin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VhydkwAdvTT3713a231+20"/>
              </a:rPr>
              <a:t>–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aldosterone</a:t>
            </a:r>
            <a:r>
              <a:rPr lang="cs-CZ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 systém. Angiotensin II 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can increase atrial pressure, promote atrial fibrosis, and modulate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ion channels, all of which are involved in structural an</a:t>
            </a:r>
            <a:r>
              <a:rPr lang="cs-CZ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d 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electrical remodeling of the atria, resulting in AF</a:t>
            </a:r>
            <a:r>
              <a:rPr lang="cs-CZ" sz="1800" b="0" i="0" u="none" strike="noStrike" baseline="0" dirty="0">
                <a:solidFill>
                  <a:srgbClr val="131413"/>
                </a:solidFill>
                <a:latin typeface="RkjdlxAdvTT3713a231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E040B-B4CC-445D-9883-F03797882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2C133-91FF-4BF6-972E-5C926F5362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4A4173-029E-4321-B8A2-4C29DAECDD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1824" y="123478"/>
            <a:ext cx="7406640" cy="1440159"/>
          </a:xfrm>
        </p:spPr>
        <p:txBody>
          <a:bodyPr>
            <a:noAutofit/>
          </a:bodyPr>
          <a:lstStyle/>
          <a:p>
            <a:r>
              <a:rPr lang="cs-CZ" sz="3600" b="1" i="0" u="none" strike="noStrike" baseline="0" dirty="0">
                <a:latin typeface="Humanist777AT-BoldB"/>
              </a:rPr>
              <a:t>RENÁLNÍ SYMPATICKÁ DENERVACE – </a:t>
            </a:r>
            <a:r>
              <a:rPr lang="cs-CZ" sz="3200" b="1" i="0" u="none" strike="noStrike" baseline="0" dirty="0">
                <a:latin typeface="Humanist777AT-BoldB"/>
              </a:rPr>
              <a:t>NEPŘÍMÉ SRDEČNÍ EFEKTY</a:t>
            </a:r>
            <a:endParaRPr lang="en-GB" sz="48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067694"/>
            <a:ext cx="7560840" cy="1531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Alan Bulava</a:t>
            </a:r>
            <a:endParaRPr lang="cs-CZ" dirty="0"/>
          </a:p>
          <a:p>
            <a:endParaRPr lang="cs-CZ" sz="1900" i="1" dirty="0"/>
          </a:p>
          <a:p>
            <a:r>
              <a:rPr lang="cs-CZ" sz="1900" i="1" dirty="0"/>
              <a:t>Kardiocentrum, Nemocnice České Budějovice, a.s.</a:t>
            </a:r>
          </a:p>
          <a:p>
            <a:r>
              <a:rPr lang="cs-CZ" sz="1900" i="1" dirty="0"/>
              <a:t>ZSF JU v Českých Budějovicích</a:t>
            </a:r>
          </a:p>
          <a:p>
            <a:r>
              <a:rPr lang="cs-CZ" sz="1900" i="1" dirty="0"/>
              <a:t>LF UP Olomouc</a:t>
            </a:r>
            <a:endParaRPr lang="en-US" sz="1900" i="1" dirty="0"/>
          </a:p>
        </p:txBody>
      </p:sp>
      <p:pic>
        <p:nvPicPr>
          <p:cNvPr id="4" name="Picture 5" descr="C:\Users\Alan\Desktop\rsz_up_logo_lf-up_had_cz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3461"/>
            <a:ext cx="2232248" cy="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lan\Desktop\zsf-ju-rgb-positive-new-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0582"/>
            <a:ext cx="3168352" cy="4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lan\Desktop\image-0-100-fit-80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33" y="3598702"/>
            <a:ext cx="2240155" cy="11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259632" y="378455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8"/>
          <p:cNvSpPr txBox="1"/>
          <p:nvPr/>
        </p:nvSpPr>
        <p:spPr>
          <a:xfrm>
            <a:off x="3871045" y="4844933"/>
            <a:ext cx="530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i="1" dirty="0"/>
              <a:t>XVIII. České a slovenské sympozium o arytmiích a trvalé kardiostimulaci, Olomouc, 7.-9.11.2021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9562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7C63624-DB8B-4DE1-8BBC-D8F99BDC5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7600" r="37400" b="8001"/>
          <a:stretch/>
        </p:blipFill>
        <p:spPr>
          <a:xfrm>
            <a:off x="4499992" y="1063229"/>
            <a:ext cx="4536504" cy="33123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965534-4419-4BD6-96BE-A106DFD6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Fibrilace síní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40885A-0AB7-4CF8-A679-16255F04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86" y="1174080"/>
            <a:ext cx="3692678" cy="240578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Prospektivní nerandomizovaná longitudinální studie</a:t>
            </a:r>
          </a:p>
          <a:p>
            <a:r>
              <a:rPr lang="cs-CZ" dirty="0"/>
              <a:t>Pacienti s dobře léčenou hypertenzí: 3 skupiny, n = 236</a:t>
            </a:r>
          </a:p>
          <a:p>
            <a:r>
              <a:rPr lang="cs-CZ" dirty="0"/>
              <a:t>RDN je přínosná u pacientů s CHRI a </a:t>
            </a:r>
            <a:r>
              <a:rPr lang="cs-CZ" dirty="0" err="1"/>
              <a:t>parox</a:t>
            </a:r>
            <a:r>
              <a:rPr lang="cs-CZ" dirty="0"/>
              <a:t>. </a:t>
            </a:r>
            <a:r>
              <a:rPr lang="cs-CZ" dirty="0" err="1"/>
              <a:t>FiS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059917-F396-41A2-8E91-93D29E86B2EA}"/>
              </a:ext>
            </a:extLst>
          </p:cNvPr>
          <p:cNvSpPr txBox="1"/>
          <p:nvPr/>
        </p:nvSpPr>
        <p:spPr>
          <a:xfrm>
            <a:off x="5220072" y="4661143"/>
            <a:ext cx="3911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 err="1">
                <a:latin typeface="+mj-lt"/>
              </a:rPr>
              <a:t>Kiuchi</a:t>
            </a:r>
            <a:r>
              <a:rPr lang="cs-CZ" sz="1100" b="0" u="none" strike="noStrike" baseline="0" dirty="0">
                <a:latin typeface="+mj-lt"/>
              </a:rPr>
              <a:t> MG et al. J </a:t>
            </a:r>
            <a:r>
              <a:rPr lang="cs-CZ" sz="1100" b="0" u="none" strike="noStrike" baseline="0" dirty="0" err="1">
                <a:latin typeface="+mj-lt"/>
              </a:rPr>
              <a:t>Interv</a:t>
            </a:r>
            <a:r>
              <a:rPr lang="cs-CZ" sz="1100" b="0" u="none" strike="noStrike" baseline="0" dirty="0">
                <a:latin typeface="+mj-lt"/>
              </a:rPr>
              <a:t> </a:t>
            </a:r>
            <a:r>
              <a:rPr lang="cs-CZ" sz="1100" b="0" u="none" strike="noStrike" baseline="0" dirty="0" err="1">
                <a:latin typeface="+mj-lt"/>
              </a:rPr>
              <a:t>Card</a:t>
            </a:r>
            <a:r>
              <a:rPr lang="cs-CZ" sz="1100" b="0" u="none" strike="noStrike" baseline="0" dirty="0">
                <a:latin typeface="+mj-lt"/>
              </a:rPr>
              <a:t> </a:t>
            </a:r>
            <a:r>
              <a:rPr lang="cs-CZ" sz="1100" b="0" u="none" strike="noStrike" baseline="0" dirty="0" err="1">
                <a:latin typeface="+mj-lt"/>
              </a:rPr>
              <a:t>Electrophysiol</a:t>
            </a:r>
            <a:r>
              <a:rPr lang="cs-CZ" sz="1100" b="0" u="none" strike="noStrike" baseline="0" dirty="0">
                <a:latin typeface="+mj-lt"/>
              </a:rPr>
              <a:t> 2017;48(2):215–22</a:t>
            </a:r>
            <a:endParaRPr lang="cs-CZ" sz="11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7361D7D-D027-4959-B54B-8E05C59FF570}"/>
              </a:ext>
            </a:extLst>
          </p:cNvPr>
          <p:cNvCxnSpPr>
            <a:cxnSpLocks/>
          </p:cNvCxnSpPr>
          <p:nvPr/>
        </p:nvCxnSpPr>
        <p:spPr>
          <a:xfrm flipH="1">
            <a:off x="7654002" y="1383563"/>
            <a:ext cx="20270" cy="182971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BDCC5D75-B3C6-4114-AF03-95993302C012}"/>
              </a:ext>
            </a:extLst>
          </p:cNvPr>
          <p:cNvSpPr/>
          <p:nvPr/>
        </p:nvSpPr>
        <p:spPr>
          <a:xfrm>
            <a:off x="7452320" y="2139702"/>
            <a:ext cx="12374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12EBB-6988-4FA4-B3A0-1FA2F0A0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Komorové arytmie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E361C-76D7-4278-AD07-A63A6FAB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Pacienti s ICD šokovou terapií mají horší prognózu</a:t>
            </a:r>
          </a:p>
          <a:p>
            <a:r>
              <a:rPr lang="cs-CZ" dirty="0"/>
              <a:t>Ablace u KT sehrává významnou roli, ale:</a:t>
            </a:r>
          </a:p>
          <a:p>
            <a:pPr lvl="1"/>
            <a:r>
              <a:rPr lang="cs-CZ" dirty="0" err="1"/>
              <a:t>ThermoCool</a:t>
            </a:r>
            <a:r>
              <a:rPr lang="cs-CZ" dirty="0"/>
              <a:t> VT </a:t>
            </a:r>
            <a:r>
              <a:rPr lang="cs-CZ" dirty="0" err="1"/>
              <a:t>Ablation</a:t>
            </a:r>
            <a:r>
              <a:rPr lang="cs-CZ" dirty="0"/>
              <a:t> Trial – 47% </a:t>
            </a:r>
            <a:r>
              <a:rPr lang="cs-CZ" dirty="0" err="1"/>
              <a:t>rekurence</a:t>
            </a:r>
            <a:r>
              <a:rPr lang="cs-CZ" dirty="0"/>
              <a:t> KT během 6M sledování po RFA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časté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rekurence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prostor pro podpůrnou léčbu</a:t>
            </a:r>
            <a:endParaRPr lang="cs-CZ" dirty="0"/>
          </a:p>
          <a:p>
            <a:r>
              <a:rPr lang="cs-CZ" dirty="0"/>
              <a:t>Autonomní nervový systém hraje významnou roli ve vzniku a udržení KT:</a:t>
            </a:r>
          </a:p>
          <a:p>
            <a:pPr lvl="1"/>
            <a:r>
              <a:rPr lang="cs-CZ" dirty="0"/>
              <a:t>Sympatická denervace (g. </a:t>
            </a:r>
            <a:r>
              <a:rPr lang="cs-CZ" dirty="0" err="1"/>
              <a:t>stellatum</a:t>
            </a:r>
            <a:r>
              <a:rPr lang="cs-CZ" dirty="0"/>
              <a:t>) potlačuje EAD, </a:t>
            </a:r>
            <a:r>
              <a:rPr lang="cs-CZ" dirty="0" err="1"/>
              <a:t>reentry</a:t>
            </a:r>
            <a:r>
              <a:rPr lang="cs-CZ" dirty="0"/>
              <a:t>, zkracuje QT, </a:t>
            </a:r>
            <a:r>
              <a:rPr lang="cs-CZ" sz="2800" dirty="0"/>
              <a:t>↑ </a:t>
            </a:r>
            <a:r>
              <a:rPr lang="cs-CZ" dirty="0"/>
              <a:t>fibrilační práh</a:t>
            </a:r>
          </a:p>
          <a:p>
            <a:r>
              <a:rPr lang="cs-CZ" dirty="0"/>
              <a:t>RDN – kazuistická sdělení nebo velmi malé soubory pacientů naznačující jistý benefitu u pacientů s refrakterními KT a neúspěšnou RFA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56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7B96550-BCA3-4B89-BB0B-1C9153FA3339}"/>
              </a:ext>
            </a:extLst>
          </p:cNvPr>
          <p:cNvSpPr txBox="1"/>
          <p:nvPr/>
        </p:nvSpPr>
        <p:spPr>
          <a:xfrm>
            <a:off x="1259632" y="123478"/>
            <a:ext cx="4611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RDN + ICD  vs. kontrolní skupina pouze ICD </a:t>
            </a:r>
          </a:p>
          <a:p>
            <a:r>
              <a:rPr lang="cs-CZ" dirty="0"/>
              <a:t>20 pacientů, 1:1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A41FF4F-F8DA-46D8-A0DF-DCDE9B600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1340768"/>
            <a:ext cx="777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D0FAD0F-8E28-4E19-B08A-CF8A25BBF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317701"/>
              </p:ext>
            </p:extLst>
          </p:nvPr>
        </p:nvGraphicFramePr>
        <p:xfrm>
          <a:off x="5390166" y="843545"/>
          <a:ext cx="3296628" cy="194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186C699D-0740-405A-B52A-276C8C9CD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51394"/>
              </p:ext>
            </p:extLst>
          </p:nvPr>
        </p:nvGraphicFramePr>
        <p:xfrm>
          <a:off x="5411953" y="2905825"/>
          <a:ext cx="3274841" cy="194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DB42120-D918-4F07-A0E2-E8C077B2C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198724"/>
              </p:ext>
            </p:extLst>
          </p:nvPr>
        </p:nvGraphicFramePr>
        <p:xfrm>
          <a:off x="1250670" y="790757"/>
          <a:ext cx="3296628" cy="194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EDF2A19E-0724-4F87-9933-58DDFF9A7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03026"/>
              </p:ext>
            </p:extLst>
          </p:nvPr>
        </p:nvGraphicFramePr>
        <p:xfrm>
          <a:off x="1259467" y="2735425"/>
          <a:ext cx="3468613" cy="211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7324F186-CE13-4313-87F6-F130E3B1982C}"/>
              </a:ext>
            </a:extLst>
          </p:cNvPr>
          <p:cNvSpPr txBox="1"/>
          <p:nvPr/>
        </p:nvSpPr>
        <p:spPr>
          <a:xfrm>
            <a:off x="6541648" y="4830420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 err="1">
                <a:latin typeface="+mj-lt"/>
              </a:rPr>
              <a:t>Janotka</a:t>
            </a:r>
            <a:r>
              <a:rPr lang="cs-CZ" sz="1100" b="0" u="none" strike="noStrike" baseline="0" dirty="0">
                <a:latin typeface="+mj-lt"/>
              </a:rPr>
              <a:t> M, Neužil P et al. </a:t>
            </a:r>
            <a:r>
              <a:rPr lang="cs-CZ" sz="1100" b="0" u="none" strike="noStrike" baseline="0" dirty="0" err="1">
                <a:latin typeface="+mj-lt"/>
              </a:rPr>
              <a:t>Unpublished</a:t>
            </a:r>
            <a:r>
              <a:rPr lang="cs-CZ" sz="1100" b="0" u="none" strike="noStrike" baseline="0" dirty="0">
                <a:latin typeface="+mj-lt"/>
              </a:rPr>
              <a:t> data</a:t>
            </a:r>
            <a:endParaRPr lang="cs-C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18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32122-5E11-4945-BE16-947D86CE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KT&amp;RDN - metaanalýza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718D51-FD7C-409C-B514-D538DDA2D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30400" r="35038" b="19200"/>
          <a:stretch/>
        </p:blipFill>
        <p:spPr>
          <a:xfrm>
            <a:off x="107504" y="987574"/>
            <a:ext cx="43204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C9407D-C033-45D3-829C-148D8517FA98}"/>
              </a:ext>
            </a:extLst>
          </p:cNvPr>
          <p:cNvSpPr txBox="1"/>
          <p:nvPr/>
        </p:nvSpPr>
        <p:spPr>
          <a:xfrm>
            <a:off x="510432" y="987574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Redukce výskytu KA 3-6M </a:t>
            </a:r>
            <a:r>
              <a:rPr lang="cs-CZ" dirty="0" err="1"/>
              <a:t>postRDN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A322A0-669E-4C19-822E-128D1BED60DA}"/>
              </a:ext>
            </a:extLst>
          </p:cNvPr>
          <p:cNvSpPr txBox="1"/>
          <p:nvPr/>
        </p:nvSpPr>
        <p:spPr>
          <a:xfrm>
            <a:off x="35496" y="69025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N=51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46ED66-8FEA-4259-A08F-A198A6243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0" t="16401" r="24800" b="5201"/>
          <a:stretch/>
        </p:blipFill>
        <p:spPr>
          <a:xfrm>
            <a:off x="8380296" y="151181"/>
            <a:ext cx="648071" cy="56706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68707D-6FC5-43CB-BD03-2D422EEF5E42}"/>
              </a:ext>
            </a:extLst>
          </p:cNvPr>
          <p:cNvSpPr txBox="1"/>
          <p:nvPr/>
        </p:nvSpPr>
        <p:spPr>
          <a:xfrm>
            <a:off x="5184648" y="1378558"/>
            <a:ext cx="3649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Garg</a:t>
            </a:r>
            <a:r>
              <a:rPr lang="cs-CZ" sz="1200" dirty="0"/>
              <a:t> J </a:t>
            </a:r>
            <a:r>
              <a:rPr lang="cs-CZ" sz="1200" dirty="0" err="1"/>
              <a:t>at</a:t>
            </a:r>
            <a:r>
              <a:rPr lang="cs-CZ" sz="1200" dirty="0"/>
              <a:t> al. </a:t>
            </a:r>
            <a:r>
              <a:rPr lang="cs-CZ" sz="1200" dirty="0" err="1"/>
              <a:t>Pacing</a:t>
            </a:r>
            <a:r>
              <a:rPr lang="cs-CZ" sz="1200" dirty="0"/>
              <a:t>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Electrophysiol</a:t>
            </a:r>
            <a:r>
              <a:rPr lang="cs-CZ" sz="1200" dirty="0"/>
              <a:t> 2021;44:865–874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0D2916-79B9-4094-9EE3-5E932A91CD9F}"/>
              </a:ext>
            </a:extLst>
          </p:cNvPr>
          <p:cNvSpPr txBox="1"/>
          <p:nvPr/>
        </p:nvSpPr>
        <p:spPr>
          <a:xfrm>
            <a:off x="1132961" y="4394576"/>
            <a:ext cx="46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RESET-VT (n=21, RDN + RFA vs. RFA)</a:t>
            </a:r>
          </a:p>
          <a:p>
            <a:r>
              <a:rPr lang="cs-CZ" dirty="0"/>
              <a:t>a RESCUE (n=48, ICD + RDN vs. ICD samotný)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48406F-D71F-4468-97F0-311F282267C3}"/>
              </a:ext>
            </a:extLst>
          </p:cNvPr>
          <p:cNvSpPr txBox="1"/>
          <p:nvPr/>
        </p:nvSpPr>
        <p:spPr>
          <a:xfrm>
            <a:off x="574095" y="3579862"/>
            <a:ext cx="298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Celková mortalita kolem 10%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5E47B9-FDE9-44C6-A33F-319FB3A833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43000" r="27951" b="13601"/>
          <a:stretch/>
        </p:blipFill>
        <p:spPr>
          <a:xfrm>
            <a:off x="2349046" y="1731128"/>
            <a:ext cx="6355286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A8B07EF-4938-48BC-90DD-8B88146DC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6401" r="31100" b="15001"/>
          <a:stretch/>
        </p:blipFill>
        <p:spPr>
          <a:xfrm>
            <a:off x="4026736" y="737704"/>
            <a:ext cx="5208089" cy="39260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B808DB-2190-41E2-9148-B63EE580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selhání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31D29-3D85-419F-A266-1374870A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50"/>
            <a:ext cx="2591128" cy="3600450"/>
          </a:xfrm>
        </p:spPr>
        <p:txBody>
          <a:bodyPr>
            <a:normAutofit/>
          </a:bodyPr>
          <a:lstStyle/>
          <a:p>
            <a:r>
              <a:rPr lang="cs-CZ" sz="1800" dirty="0"/>
              <a:t>Aktivace sympatiku hraje v patofyziologii CHSS ústřední roli, hladina </a:t>
            </a:r>
            <a:r>
              <a:rPr lang="cs-CZ" sz="1800" dirty="0" err="1"/>
              <a:t>norepinefrinu</a:t>
            </a:r>
            <a:r>
              <a:rPr lang="cs-CZ" sz="1800" dirty="0"/>
              <a:t> nepřímo koreluje s mírou přežívání pacientů s CHSS</a:t>
            </a:r>
          </a:p>
          <a:p>
            <a:r>
              <a:rPr lang="cs-CZ" sz="1800" dirty="0"/>
              <a:t>BB – snižují výskyt NSS, </a:t>
            </a:r>
            <a:r>
              <a:rPr lang="cs-CZ" sz="1800" dirty="0" err="1"/>
              <a:t>celk</a:t>
            </a:r>
            <a:r>
              <a:rPr lang="cs-CZ" sz="1800" dirty="0"/>
              <a:t>. KV mortality</a:t>
            </a:r>
          </a:p>
        </p:txBody>
      </p:sp>
    </p:spTree>
    <p:extLst>
      <p:ext uri="{BB962C8B-B14F-4D97-AF65-F5344CB8AC3E}">
        <p14:creationId xmlns:p14="http://schemas.microsoft.com/office/powerpoint/2010/main" val="88008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00D78-E9F4-46A2-A3C7-8CE27EAD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selhání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9DAFF-73EC-4BB5-B22A-2FAE0982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Klinických dat RDN u CHSS je málo!</a:t>
            </a:r>
          </a:p>
          <a:p>
            <a:r>
              <a:rPr lang="cs-CZ" sz="2800" dirty="0"/>
              <a:t>REACH-Pilot study</a:t>
            </a:r>
            <a:r>
              <a:rPr lang="cs-CZ" sz="2800" baseline="30000" dirty="0"/>
              <a:t>1</a:t>
            </a:r>
            <a:r>
              <a:rPr lang="cs-CZ" sz="2800" dirty="0"/>
              <a:t>: </a:t>
            </a:r>
          </a:p>
          <a:p>
            <a:pPr lvl="1"/>
            <a:r>
              <a:rPr lang="cs-CZ" sz="2400" dirty="0" err="1"/>
              <a:t>First</a:t>
            </a:r>
            <a:r>
              <a:rPr lang="cs-CZ" sz="2400" dirty="0"/>
              <a:t>-in-man (n=7), zlepšení symptomů a tolerance zátěže u pac. s </a:t>
            </a:r>
            <a:r>
              <a:rPr lang="cs-CZ" sz="2400" dirty="0" err="1"/>
              <a:t>HFrEF</a:t>
            </a:r>
            <a:endParaRPr lang="cs-CZ" sz="2400" dirty="0"/>
          </a:p>
          <a:p>
            <a:r>
              <a:rPr lang="cs-CZ" sz="2800" dirty="0" err="1"/>
              <a:t>Chen</a:t>
            </a:r>
            <a:r>
              <a:rPr lang="cs-CZ" sz="2800" dirty="0"/>
              <a:t> et al.</a:t>
            </a:r>
            <a:r>
              <a:rPr lang="cs-CZ" sz="2800" baseline="30000" dirty="0"/>
              <a:t>2</a:t>
            </a:r>
            <a:r>
              <a:rPr lang="cs-CZ" sz="2800" dirty="0"/>
              <a:t>:</a:t>
            </a:r>
          </a:p>
          <a:p>
            <a:pPr lvl="1"/>
            <a:r>
              <a:rPr lang="cs-CZ" sz="2400" dirty="0"/>
              <a:t>n=60, </a:t>
            </a:r>
            <a:r>
              <a:rPr lang="cs-CZ" sz="2400" dirty="0" err="1"/>
              <a:t>prosp</a:t>
            </a:r>
            <a:r>
              <a:rPr lang="cs-CZ" sz="2400" dirty="0"/>
              <a:t>. randomizovaná, 1:1 OMT : RDN+OMT, po 6M: ↑EF, ↓NYHA, ↓NT-</a:t>
            </a:r>
            <a:r>
              <a:rPr lang="cs-CZ" sz="2400" dirty="0" err="1"/>
              <a:t>proBNP</a:t>
            </a:r>
            <a:r>
              <a:rPr lang="cs-CZ" sz="2400" dirty="0"/>
              <a:t>, ↓TF a ↑tolerance zátěže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1E25BE-FE41-432D-8268-312DCBBC2A4D}"/>
              </a:ext>
            </a:extLst>
          </p:cNvPr>
          <p:cNvSpPr txBox="1"/>
          <p:nvPr/>
        </p:nvSpPr>
        <p:spPr>
          <a:xfrm>
            <a:off x="5220072" y="4661143"/>
            <a:ext cx="3953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>
                <a:latin typeface="+mj-lt"/>
              </a:rPr>
              <a:t>1 </a:t>
            </a:r>
            <a:r>
              <a:rPr lang="cs-CZ" sz="1100" b="0" u="none" strike="noStrike" baseline="0" dirty="0" err="1">
                <a:latin typeface="+mj-lt"/>
              </a:rPr>
              <a:t>Davies</a:t>
            </a:r>
            <a:r>
              <a:rPr lang="cs-CZ" sz="1100" b="0" u="none" strike="noStrike" baseline="0" dirty="0">
                <a:latin typeface="+mj-lt"/>
              </a:rPr>
              <a:t> JE et al. </a:t>
            </a:r>
            <a:r>
              <a:rPr lang="cs-CZ" sz="1100" b="0" u="none" strike="noStrike" baseline="0" dirty="0" err="1">
                <a:latin typeface="+mj-lt"/>
              </a:rPr>
              <a:t>Int</a:t>
            </a:r>
            <a:r>
              <a:rPr lang="cs-CZ" sz="1100" b="0" u="none" strike="noStrike" baseline="0" dirty="0">
                <a:latin typeface="+mj-lt"/>
              </a:rPr>
              <a:t> J </a:t>
            </a:r>
            <a:r>
              <a:rPr lang="cs-CZ" sz="1100" b="0" u="none" strike="noStrike" baseline="0" dirty="0" err="1">
                <a:latin typeface="+mj-lt"/>
              </a:rPr>
              <a:t>Cardiol</a:t>
            </a:r>
            <a:r>
              <a:rPr lang="cs-CZ" sz="1100" dirty="0">
                <a:latin typeface="+mj-lt"/>
              </a:rPr>
              <a:t> 2013; 162(3): 189-92</a:t>
            </a:r>
          </a:p>
          <a:p>
            <a:r>
              <a:rPr lang="cs-CZ" sz="1100" dirty="0">
                <a:latin typeface="+mj-lt"/>
              </a:rPr>
              <a:t>2 </a:t>
            </a:r>
            <a:r>
              <a:rPr lang="cs-CZ" sz="1100" dirty="0" err="1">
                <a:latin typeface="+mj-lt"/>
              </a:rPr>
              <a:t>Chen</a:t>
            </a:r>
            <a:r>
              <a:rPr lang="cs-CZ" sz="1100" dirty="0">
                <a:latin typeface="+mj-lt"/>
              </a:rPr>
              <a:t> W et al. </a:t>
            </a:r>
            <a:r>
              <a:rPr lang="cs-CZ" sz="1100" dirty="0" err="1">
                <a:latin typeface="+mj-lt"/>
              </a:rPr>
              <a:t>Catheter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Cardiovasc</a:t>
            </a:r>
            <a:r>
              <a:rPr lang="cs-CZ" sz="1100" dirty="0">
                <a:latin typeface="+mj-lt"/>
              </a:rPr>
              <a:t> </a:t>
            </a:r>
            <a:r>
              <a:rPr lang="cs-CZ" sz="1100" dirty="0" err="1">
                <a:latin typeface="+mj-lt"/>
              </a:rPr>
              <a:t>Interv</a:t>
            </a:r>
            <a:r>
              <a:rPr lang="cs-CZ" sz="1100" dirty="0">
                <a:latin typeface="+mj-lt"/>
              </a:rPr>
              <a:t> 2017;89(4):E153–61</a:t>
            </a:r>
          </a:p>
        </p:txBody>
      </p:sp>
    </p:spTree>
    <p:extLst>
      <p:ext uri="{BB962C8B-B14F-4D97-AF65-F5344CB8AC3E}">
        <p14:creationId xmlns:p14="http://schemas.microsoft.com/office/powerpoint/2010/main" val="203732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872A2-52FA-4D4F-9FD0-56AD5020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A2A18F-79F0-4EBF-8880-2116D625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50"/>
            <a:ext cx="4000488" cy="360045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Mírná až těžká OSA se vyskytuje u asi 50% pacientů s rezistentní hypertenzí</a:t>
            </a:r>
          </a:p>
          <a:p>
            <a:r>
              <a:rPr lang="cs-CZ" sz="2000" dirty="0"/>
              <a:t>Metaanalýza publikovaných menších souborů ukázala možný přínos RDN</a:t>
            </a:r>
            <a:r>
              <a:rPr lang="cs-CZ" sz="2000" baseline="30000" dirty="0"/>
              <a:t>1</a:t>
            </a:r>
          </a:p>
          <a:p>
            <a:r>
              <a:rPr lang="cs-CZ" sz="2000" dirty="0"/>
              <a:t>V jedné randomizované studii</a:t>
            </a:r>
            <a:r>
              <a:rPr lang="cs-CZ" sz="2000" baseline="30000" dirty="0"/>
              <a:t>2</a:t>
            </a:r>
            <a:r>
              <a:rPr lang="cs-CZ" sz="2000" dirty="0"/>
              <a:t> (</a:t>
            </a:r>
            <a:r>
              <a:rPr lang="cs-CZ" sz="2000" dirty="0" err="1"/>
              <a:t>proof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concept</a:t>
            </a:r>
            <a:r>
              <a:rPr lang="cs-CZ" sz="2000" dirty="0"/>
              <a:t>) bylo prokázáno kromě poklesu </a:t>
            </a:r>
            <a:r>
              <a:rPr lang="cs-CZ" sz="2000" dirty="0" err="1"/>
              <a:t>amb</a:t>
            </a:r>
            <a:r>
              <a:rPr lang="cs-CZ" sz="2000" dirty="0"/>
              <a:t>. TK také snížení závažnosti OSA:</a:t>
            </a:r>
          </a:p>
          <a:p>
            <a:pPr lvl="1"/>
            <a:r>
              <a:rPr lang="cs-CZ" sz="1800" dirty="0" err="1"/>
              <a:t>Apnea</a:t>
            </a:r>
            <a:r>
              <a:rPr lang="cs-CZ" sz="1800" dirty="0"/>
              <a:t>/</a:t>
            </a:r>
            <a:r>
              <a:rPr lang="cs-CZ" sz="1800" dirty="0" err="1"/>
              <a:t>hypopnea</a:t>
            </a:r>
            <a:r>
              <a:rPr lang="cs-CZ" sz="1800" dirty="0"/>
              <a:t> index 39,4 vs. 31,2 eventů za hodinu spánku</a:t>
            </a:r>
          </a:p>
          <a:p>
            <a:r>
              <a:rPr lang="cs-CZ" sz="2000" dirty="0"/>
              <a:t>Totéž i s odstupem 6M po RDN</a:t>
            </a:r>
            <a:r>
              <a:rPr lang="cs-CZ" sz="2000" baseline="30000" dirty="0"/>
              <a:t>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CA155D-470F-4683-970F-FD3C8B09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7600" r="62600" b="17801"/>
          <a:stretch/>
        </p:blipFill>
        <p:spPr>
          <a:xfrm>
            <a:off x="5436096" y="699542"/>
            <a:ext cx="3168352" cy="33396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D564D8-F2B7-4A94-BC46-BE45B76CE692}"/>
              </a:ext>
            </a:extLst>
          </p:cNvPr>
          <p:cNvSpPr txBox="1"/>
          <p:nvPr/>
        </p:nvSpPr>
        <p:spPr>
          <a:xfrm>
            <a:off x="5508104" y="4443958"/>
            <a:ext cx="35493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>
                <a:latin typeface="+mj-lt"/>
              </a:rPr>
              <a:t>1 </a:t>
            </a:r>
            <a:r>
              <a:rPr lang="cs-CZ" sz="1100" b="0" u="none" strike="noStrike" baseline="0" dirty="0" err="1">
                <a:latin typeface="+mj-lt"/>
              </a:rPr>
              <a:t>Shantha</a:t>
            </a:r>
            <a:r>
              <a:rPr lang="cs-CZ" sz="1100" b="0" u="none" strike="noStrike" baseline="0" dirty="0">
                <a:latin typeface="+mj-lt"/>
              </a:rPr>
              <a:t> GP et al. </a:t>
            </a:r>
            <a:r>
              <a:rPr lang="cs-CZ" sz="1100" b="0" u="none" strike="noStrike" baseline="0" dirty="0" err="1">
                <a:latin typeface="+mj-lt"/>
              </a:rPr>
              <a:t>Sleep</a:t>
            </a:r>
            <a:r>
              <a:rPr lang="cs-CZ" sz="1100" b="0" u="none" strike="noStrike" baseline="0" dirty="0">
                <a:latin typeface="+mj-lt"/>
              </a:rPr>
              <a:t> </a:t>
            </a:r>
            <a:r>
              <a:rPr lang="cs-CZ" sz="1100" b="0" u="none" strike="noStrike" baseline="0" dirty="0" err="1">
                <a:latin typeface="+mj-lt"/>
              </a:rPr>
              <a:t>Breath</a:t>
            </a:r>
            <a:r>
              <a:rPr lang="cs-CZ" sz="1100" b="0" u="none" strike="noStrike" baseline="0" dirty="0">
                <a:latin typeface="+mj-lt"/>
              </a:rPr>
              <a:t> 2015;19:29–34</a:t>
            </a:r>
          </a:p>
          <a:p>
            <a:r>
              <a:rPr lang="cs-CZ" sz="1100" dirty="0">
                <a:latin typeface="+mj-lt"/>
              </a:rPr>
              <a:t>2 </a:t>
            </a:r>
            <a:r>
              <a:rPr lang="cs-CZ" sz="1100" dirty="0" err="1">
                <a:latin typeface="+mj-lt"/>
              </a:rPr>
              <a:t>Warchol-Celinska</a:t>
            </a:r>
            <a:r>
              <a:rPr lang="cs-CZ" sz="1100" dirty="0">
                <a:latin typeface="+mj-lt"/>
              </a:rPr>
              <a:t> E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al. </a:t>
            </a:r>
            <a:r>
              <a:rPr lang="cs-CZ" sz="1100" dirty="0" err="1">
                <a:latin typeface="+mj-lt"/>
              </a:rPr>
              <a:t>Hypertension</a:t>
            </a:r>
            <a:r>
              <a:rPr lang="cs-CZ" sz="1100" dirty="0">
                <a:latin typeface="+mj-lt"/>
              </a:rPr>
              <a:t> 2018;72:381-390</a:t>
            </a:r>
          </a:p>
          <a:p>
            <a:r>
              <a:rPr lang="cs-CZ" sz="1100" dirty="0">
                <a:latin typeface="+mj-lt"/>
              </a:rPr>
              <a:t>3 </a:t>
            </a:r>
            <a:r>
              <a:rPr lang="cs-CZ" sz="1100" dirty="0" err="1">
                <a:latin typeface="+mj-lt"/>
              </a:rPr>
              <a:t>Witkowski</a:t>
            </a:r>
            <a:r>
              <a:rPr lang="cs-CZ" sz="1100" dirty="0">
                <a:latin typeface="+mj-lt"/>
              </a:rPr>
              <a:t> A et al. </a:t>
            </a:r>
            <a:r>
              <a:rPr lang="cs-CZ" sz="1100" dirty="0" err="1">
                <a:latin typeface="+mj-lt"/>
              </a:rPr>
              <a:t>Hypertension</a:t>
            </a:r>
            <a:r>
              <a:rPr lang="cs-CZ" sz="1100" dirty="0">
                <a:latin typeface="+mj-lt"/>
              </a:rPr>
              <a:t> 2011;58:559–65</a:t>
            </a:r>
          </a:p>
        </p:txBody>
      </p:sp>
    </p:spTree>
    <p:extLst>
      <p:ext uri="{BB962C8B-B14F-4D97-AF65-F5344CB8AC3E}">
        <p14:creationId xmlns:p14="http://schemas.microsoft.com/office/powerpoint/2010/main" val="371735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0F72F-9A9B-4EF7-96D6-59575CEB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glukózy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271FA-A041-4F6B-A0A2-B8AEE7B0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Chronická sympatická a </a:t>
            </a:r>
            <a:r>
              <a:rPr lang="cs-CZ" sz="2400" dirty="0" err="1"/>
              <a:t>neurohumorální</a:t>
            </a:r>
            <a:r>
              <a:rPr lang="cs-CZ" sz="2400" dirty="0"/>
              <a:t> aktivace je spojena s rozvojem mnoha KV onemocnění, vč. diabetu a metabolického syndromu</a:t>
            </a:r>
          </a:p>
          <a:p>
            <a:r>
              <a:rPr lang="cs-CZ" sz="2400" dirty="0"/>
              <a:t>V jedné studii byla RDN asociována s poklesem hladiny glukózy nalačno, insulinu a C-peptidu, a </a:t>
            </a:r>
            <a:r>
              <a:rPr lang="cs-CZ" sz="2400" dirty="0" err="1"/>
              <a:t>prům</a:t>
            </a:r>
            <a:r>
              <a:rPr lang="cs-CZ" sz="2400" dirty="0"/>
              <a:t>. hladin glukózy po 2 h při provádění </a:t>
            </a:r>
            <a:r>
              <a:rPr lang="cs-CZ" sz="2400" dirty="0" err="1"/>
              <a:t>oGTT</a:t>
            </a:r>
            <a:r>
              <a:rPr lang="cs-CZ" sz="2400" dirty="0"/>
              <a:t> u pacientů s resistentní hypertenzí</a:t>
            </a:r>
            <a:r>
              <a:rPr lang="cs-CZ" sz="2400" baseline="30000" dirty="0"/>
              <a:t>1</a:t>
            </a:r>
          </a:p>
          <a:p>
            <a:r>
              <a:rPr lang="cs-CZ" sz="2400" dirty="0"/>
              <a:t>DREAMS studie však po RDN neprokázala změnu sensitivity na insulin</a:t>
            </a:r>
            <a:r>
              <a:rPr lang="cs-CZ" sz="2400" baseline="30000" dirty="0"/>
              <a:t>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E2842-76C8-4728-8D47-80D748672E8C}"/>
              </a:ext>
            </a:extLst>
          </p:cNvPr>
          <p:cNvSpPr txBox="1"/>
          <p:nvPr/>
        </p:nvSpPr>
        <p:spPr>
          <a:xfrm>
            <a:off x="5878513" y="4517127"/>
            <a:ext cx="3013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>
                <a:latin typeface="+mj-lt"/>
              </a:rPr>
              <a:t>1 </a:t>
            </a:r>
            <a:r>
              <a:rPr lang="cs-CZ" sz="1100" b="0" u="none" strike="noStrike" baseline="0" dirty="0" err="1">
                <a:latin typeface="+mj-lt"/>
              </a:rPr>
              <a:t>Mahfoud</a:t>
            </a:r>
            <a:r>
              <a:rPr lang="cs-CZ" sz="1100" b="0" u="none" strike="noStrike" baseline="0" dirty="0">
                <a:latin typeface="+mj-lt"/>
              </a:rPr>
              <a:t> F et al. </a:t>
            </a:r>
            <a:r>
              <a:rPr lang="cs-CZ" sz="1100" b="0" u="none" strike="noStrike" baseline="0" dirty="0" err="1">
                <a:latin typeface="+mj-lt"/>
              </a:rPr>
              <a:t>Circulation</a:t>
            </a:r>
            <a:r>
              <a:rPr lang="cs-CZ" sz="1100" b="0" u="none" strike="noStrike" baseline="0" dirty="0">
                <a:latin typeface="+mj-lt"/>
              </a:rPr>
              <a:t> 2011;123:1940–6</a:t>
            </a:r>
          </a:p>
          <a:p>
            <a:r>
              <a:rPr lang="cs-CZ" sz="1100" dirty="0">
                <a:latin typeface="+mj-lt"/>
              </a:rPr>
              <a:t>2 </a:t>
            </a:r>
            <a:r>
              <a:rPr lang="cs-CZ" sz="1100" dirty="0" err="1">
                <a:latin typeface="+mj-lt"/>
              </a:rPr>
              <a:t>Verloop</a:t>
            </a:r>
            <a:r>
              <a:rPr lang="cs-CZ" sz="1100" dirty="0">
                <a:latin typeface="+mj-lt"/>
              </a:rPr>
              <a:t> WL </a:t>
            </a:r>
            <a:r>
              <a:rPr lang="cs-CZ" sz="1100" dirty="0" err="1">
                <a:latin typeface="+mj-lt"/>
              </a:rPr>
              <a:t>at</a:t>
            </a:r>
            <a:r>
              <a:rPr lang="cs-CZ" sz="1100" dirty="0">
                <a:latin typeface="+mj-lt"/>
              </a:rPr>
              <a:t> al. </a:t>
            </a:r>
            <a:r>
              <a:rPr lang="cs-CZ" sz="1100" dirty="0" err="1">
                <a:latin typeface="+mj-lt"/>
              </a:rPr>
              <a:t>Hypertension</a:t>
            </a:r>
            <a:r>
              <a:rPr lang="cs-CZ" sz="1100" dirty="0">
                <a:latin typeface="+mj-lt"/>
              </a:rPr>
              <a:t> 2015;65:751–7</a:t>
            </a:r>
          </a:p>
        </p:txBody>
      </p:sp>
    </p:spTree>
    <p:extLst>
      <p:ext uri="{BB962C8B-B14F-4D97-AF65-F5344CB8AC3E}">
        <p14:creationId xmlns:p14="http://schemas.microsoft.com/office/powerpoint/2010/main" val="107720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DC26C-E905-4604-B719-8C8E2CE7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A5439-A349-4256-86BE-A007556C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49"/>
            <a:ext cx="7498080" cy="385167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RDN není ztracenou léčbou, je jen otázkou správné indikace v </a:t>
            </a:r>
            <a:r>
              <a:rPr lang="cs-CZ" u="sng" dirty="0"/>
              <a:t>léčbě HN </a:t>
            </a:r>
            <a:r>
              <a:rPr lang="cs-CZ" dirty="0"/>
              <a:t>a především správného provedení (</a:t>
            </a:r>
            <a:r>
              <a:rPr lang="cs-CZ" dirty="0" err="1"/>
              <a:t>multieletrodové</a:t>
            </a:r>
            <a:r>
              <a:rPr lang="cs-CZ" dirty="0"/>
              <a:t> ablační katétry, UZ, procedurální rutina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/>
              <a:t>RDN v indikaci </a:t>
            </a:r>
            <a:r>
              <a:rPr lang="cs-CZ" u="sng" dirty="0"/>
              <a:t>léčby arytmií</a:t>
            </a:r>
          </a:p>
          <a:p>
            <a:pPr lvl="1"/>
            <a:r>
              <a:rPr lang="cs-CZ" dirty="0"/>
              <a:t>u </a:t>
            </a:r>
            <a:r>
              <a:rPr lang="cs-CZ" dirty="0" err="1"/>
              <a:t>FiS</a:t>
            </a:r>
            <a:r>
              <a:rPr lang="cs-CZ" dirty="0"/>
              <a:t> je silná experimentální evidence, ale silná klinická evidence zatím chybí, několik studií probíhá (ASAF, …)</a:t>
            </a:r>
          </a:p>
          <a:p>
            <a:pPr lvl="1"/>
            <a:r>
              <a:rPr lang="cs-CZ" dirty="0"/>
              <a:t>u KA – studie nečetné, čekáme na publikaci posledních studií (RESET-VT a RESCUE), ale spíše lze očekávat pozici RDN jako podpůrné/</a:t>
            </a:r>
            <a:r>
              <a:rPr lang="cs-CZ" dirty="0" err="1"/>
              <a:t>bail-out</a:t>
            </a:r>
            <a:r>
              <a:rPr lang="cs-CZ" dirty="0"/>
              <a:t> strategie u KA refrakterních na RFA</a:t>
            </a:r>
          </a:p>
          <a:p>
            <a:r>
              <a:rPr lang="cs-CZ" dirty="0"/>
              <a:t>RDN v </a:t>
            </a:r>
            <a:r>
              <a:rPr lang="cs-CZ" u="sng" dirty="0"/>
              <a:t>dalších indikacích</a:t>
            </a:r>
          </a:p>
          <a:p>
            <a:pPr lvl="1"/>
            <a:r>
              <a:rPr lang="cs-CZ" dirty="0"/>
              <a:t>u CHSS – klinických dat je málo</a:t>
            </a:r>
          </a:p>
          <a:p>
            <a:pPr lvl="1"/>
            <a:r>
              <a:rPr lang="cs-CZ" dirty="0"/>
              <a:t>OSA, glykémie – ??? dat je málo, výsledky nejsou příliš přesvědčivé</a:t>
            </a:r>
          </a:p>
        </p:txBody>
      </p:sp>
    </p:spTree>
    <p:extLst>
      <p:ext uri="{BB962C8B-B14F-4D97-AF65-F5344CB8AC3E}">
        <p14:creationId xmlns:p14="http://schemas.microsoft.com/office/powerpoint/2010/main" val="330655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62583"/>
            <a:ext cx="8291264" cy="824991"/>
          </a:xfrm>
        </p:spPr>
        <p:txBody>
          <a:bodyPr>
            <a:normAutofit/>
          </a:bodyPr>
          <a:lstStyle/>
          <a:p>
            <a:r>
              <a:rPr lang="cs-CZ" sz="2800" dirty="0"/>
              <a:t>Děkuji za pozornost…</a:t>
            </a:r>
            <a:endParaRPr lang="en-US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883523" y="3497221"/>
            <a:ext cx="287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Email: alanbulava@seznam.cz</a:t>
            </a:r>
            <a:endParaRPr lang="en-US" dirty="0"/>
          </a:p>
        </p:txBody>
      </p:sp>
      <p:pic>
        <p:nvPicPr>
          <p:cNvPr id="2050" name="Picture 2" descr="C:\Users\Alan\Documents\Č Budejovice\Letecké snímky nemocnice\letecky snimek 1 Horni ar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965"/>
            <a:ext cx="51411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E43691-8285-4F7E-909F-ADC44ECF4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2965"/>
            <a:ext cx="3131336" cy="2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1302798" y="843558"/>
          <a:ext cx="7013617" cy="410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66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970137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04170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289451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D4B28C08-5017-42C3-B86A-62276E56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76" y="58316"/>
            <a:ext cx="7498080" cy="857250"/>
          </a:xfrm>
        </p:spPr>
        <p:txBody>
          <a:bodyPr>
            <a:normAutofit/>
          </a:bodyPr>
          <a:lstStyle/>
          <a:p>
            <a:r>
              <a:rPr lang="cs-CZ" sz="3600" dirty="0"/>
              <a:t>Deklarace konfliktu zájmů</a:t>
            </a:r>
          </a:p>
        </p:txBody>
      </p:sp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BA824-99B1-4F42-BC71-B78FEC5B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Připomenutí patofyziologie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A6E475C-8A2B-4512-ADF0-F46643C82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41979"/>
              </p:ext>
            </p:extLst>
          </p:nvPr>
        </p:nvGraphicFramePr>
        <p:xfrm>
          <a:off x="1043608" y="1027849"/>
          <a:ext cx="5432697" cy="310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3180952" imgH="7530159" progId="Photoshop.Image.7">
                  <p:embed/>
                </p:oleObj>
              </mc:Choice>
              <mc:Fallback>
                <p:oleObj name="Image" r:id="rId4" imgW="13180952" imgH="7530159" progId="Photoshop.Image.7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FA47C0C4-65EC-4AF6-B023-2046ED7AA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027849"/>
                        <a:ext cx="5432697" cy="3103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3BE5A3E-6615-442A-B477-7F70ED204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968616"/>
              </p:ext>
            </p:extLst>
          </p:nvPr>
        </p:nvGraphicFramePr>
        <p:xfrm>
          <a:off x="5184647" y="2787774"/>
          <a:ext cx="395358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6" imgW="13498413" imgH="6146032" progId="Photoshop.Image.7">
                  <p:embed/>
                </p:oleObj>
              </mc:Choice>
              <mc:Fallback>
                <p:oleObj name="Image" r:id="rId6" imgW="13498413" imgH="6146032" progId="Photoshop.Image.7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8DA7C4C2-AA6E-428F-AB10-7F49B352A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647" y="2787774"/>
                        <a:ext cx="395358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377A2B8-CEAD-4CBA-BEBD-046E51DD446B}"/>
              </a:ext>
            </a:extLst>
          </p:cNvPr>
          <p:cNvSpPr txBox="1"/>
          <p:nvPr/>
        </p:nvSpPr>
        <p:spPr>
          <a:xfrm>
            <a:off x="6876256" y="2510775"/>
            <a:ext cx="2277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90% nervů leží 6-7 mm od </a:t>
            </a:r>
            <a:r>
              <a:rPr lang="cs-CZ" sz="1200" dirty="0" err="1"/>
              <a:t>lumina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18DD48-B28C-4622-A2DE-A2EF6D439AD8}"/>
              </a:ext>
            </a:extLst>
          </p:cNvPr>
          <p:cNvSpPr txBox="1"/>
          <p:nvPr/>
        </p:nvSpPr>
        <p:spPr>
          <a:xfrm>
            <a:off x="1331640" y="4227934"/>
            <a:ext cx="529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Cílem RDN je jakési „odpojení“ ledvin od autonomního CNS</a:t>
            </a:r>
          </a:p>
        </p:txBody>
      </p:sp>
    </p:spTree>
    <p:extLst>
      <p:ext uri="{BB962C8B-B14F-4D97-AF65-F5344CB8AC3E}">
        <p14:creationId xmlns:p14="http://schemas.microsoft.com/office/powerpoint/2010/main" val="38276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2474F-F3E0-4C25-8434-D8C94302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Připomenutí patofyziologie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B03FD76-60BE-4A0A-B70E-2865E5A99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38900"/>
              </p:ext>
            </p:extLst>
          </p:nvPr>
        </p:nvGraphicFramePr>
        <p:xfrm>
          <a:off x="1435608" y="1178272"/>
          <a:ext cx="5939509" cy="375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4" imgW="13739683" imgH="8520635" progId="Photoshop.Image.7">
                  <p:embed/>
                </p:oleObj>
              </mc:Choice>
              <mc:Fallback>
                <p:oleObj name="Image" r:id="rId4" imgW="13739683" imgH="8520635" progId="Photoshop.Image.7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BA9F0FAC-8EB9-4C2A-BDA5-4D65B4C5C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08" y="1178272"/>
                        <a:ext cx="5939509" cy="3757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4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56B42-B42B-4A04-B339-1B0E2E5C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9FA3A-F833-49E9-8DC4-76FDB2F5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85850"/>
            <a:ext cx="5584664" cy="3600450"/>
          </a:xfrm>
        </p:spPr>
        <p:txBody>
          <a:bodyPr>
            <a:normAutofit fontScale="55000" lnSpcReduction="20000"/>
          </a:bodyPr>
          <a:lstStyle/>
          <a:p>
            <a:r>
              <a:rPr lang="cs-CZ" u="sng" dirty="0"/>
              <a:t>RF energie</a:t>
            </a:r>
          </a:p>
          <a:p>
            <a:pPr lvl="1"/>
            <a:r>
              <a:rPr lang="cs-CZ" sz="2000" dirty="0" err="1"/>
              <a:t>Medtronic</a:t>
            </a:r>
            <a:r>
              <a:rPr lang="cs-CZ" sz="2000" dirty="0"/>
              <a:t> </a:t>
            </a:r>
            <a:r>
              <a:rPr lang="cs-CZ" sz="2000" dirty="0" err="1"/>
              <a:t>Symplicity</a:t>
            </a:r>
            <a:r>
              <a:rPr lang="cs-CZ" sz="2000" dirty="0"/>
              <a:t> systém (</a:t>
            </a:r>
            <a:r>
              <a:rPr lang="cs-CZ" sz="2000" dirty="0" err="1"/>
              <a:t>Symplicity</a:t>
            </a:r>
            <a:r>
              <a:rPr lang="cs-CZ" sz="2000" dirty="0"/>
              <a:t> </a:t>
            </a:r>
            <a:r>
              <a:rPr lang="cs-CZ" sz="2000" dirty="0" err="1"/>
              <a:t>Flex</a:t>
            </a:r>
            <a:r>
              <a:rPr lang="cs-CZ" sz="2000" dirty="0"/>
              <a:t>, </a:t>
            </a:r>
            <a:r>
              <a:rPr lang="cs-CZ" sz="2000" dirty="0" err="1"/>
              <a:t>Symplicity</a:t>
            </a:r>
            <a:r>
              <a:rPr lang="cs-CZ" sz="2000" dirty="0"/>
              <a:t> </a:t>
            </a:r>
            <a:r>
              <a:rPr lang="cs-CZ" sz="2000" dirty="0" err="1"/>
              <a:t>Spyral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Boston </a:t>
            </a:r>
            <a:r>
              <a:rPr lang="cs-CZ" sz="2000" dirty="0" err="1"/>
              <a:t>Scientific</a:t>
            </a:r>
            <a:r>
              <a:rPr lang="cs-CZ" sz="2000" dirty="0"/>
              <a:t> </a:t>
            </a:r>
            <a:r>
              <a:rPr lang="cs-CZ" sz="2000" dirty="0" err="1"/>
              <a:t>Vessix’s</a:t>
            </a:r>
            <a:r>
              <a:rPr lang="cs-CZ" sz="2000" dirty="0"/>
              <a:t> V2 systém</a:t>
            </a:r>
          </a:p>
          <a:p>
            <a:pPr lvl="1"/>
            <a:r>
              <a:rPr lang="cs-CZ" sz="2000" dirty="0" err="1"/>
              <a:t>Abbot</a:t>
            </a:r>
            <a:r>
              <a:rPr lang="cs-CZ" sz="2000" dirty="0"/>
              <a:t> </a:t>
            </a:r>
            <a:r>
              <a:rPr lang="cs-CZ" sz="2000" dirty="0" err="1"/>
              <a:t>EnligHTN</a:t>
            </a:r>
            <a:r>
              <a:rPr lang="cs-CZ" sz="2000" dirty="0"/>
              <a:t> systém a</a:t>
            </a:r>
          </a:p>
          <a:p>
            <a:pPr lvl="1"/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Covidien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One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-Shot systém (stažen z trhu 2014)</a:t>
            </a:r>
          </a:p>
          <a:p>
            <a:r>
              <a:rPr lang="cs-CZ" dirty="0"/>
              <a:t>Ultrazvuková energie</a:t>
            </a:r>
          </a:p>
          <a:p>
            <a:pPr lvl="1"/>
            <a:r>
              <a:rPr lang="cs-CZ" sz="2000" dirty="0"/>
              <a:t>PARADISE </a:t>
            </a:r>
            <a:r>
              <a:rPr lang="cs-CZ" sz="2000" dirty="0" err="1"/>
              <a:t>Percutaneous</a:t>
            </a:r>
            <a:r>
              <a:rPr lang="cs-CZ" sz="2000" dirty="0"/>
              <a:t> </a:t>
            </a:r>
            <a:r>
              <a:rPr lang="cs-CZ" sz="2000" dirty="0" err="1"/>
              <a:t>Denervation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(</a:t>
            </a:r>
            <a:r>
              <a:rPr lang="cs-CZ" sz="2000" dirty="0" err="1"/>
              <a:t>ReCor</a:t>
            </a:r>
            <a:r>
              <a:rPr lang="cs-CZ" sz="2000" dirty="0"/>
              <a:t> </a:t>
            </a:r>
            <a:r>
              <a:rPr lang="cs-CZ" sz="2000" dirty="0" err="1"/>
              <a:t>Medical</a:t>
            </a:r>
            <a:r>
              <a:rPr lang="cs-CZ" sz="2000" dirty="0"/>
              <a:t>, </a:t>
            </a:r>
            <a:r>
              <a:rPr lang="cs-CZ" sz="2000" dirty="0" err="1"/>
              <a:t>Ronkonkoma</a:t>
            </a:r>
            <a:r>
              <a:rPr lang="cs-CZ" sz="2000" dirty="0"/>
              <a:t>, NY)</a:t>
            </a:r>
          </a:p>
          <a:p>
            <a:pPr lvl="1"/>
            <a:r>
              <a:rPr lang="cs-CZ" sz="2000" dirty="0"/>
              <a:t>TIVUS </a:t>
            </a:r>
            <a:r>
              <a:rPr lang="cs-CZ" sz="2000" dirty="0" err="1"/>
              <a:t>system</a:t>
            </a:r>
            <a:r>
              <a:rPr lang="cs-CZ" sz="2000" dirty="0"/>
              <a:t> (</a:t>
            </a:r>
            <a:r>
              <a:rPr lang="cs-CZ" sz="2000" dirty="0" err="1"/>
              <a:t>Cardiosonic</a:t>
            </a:r>
            <a:r>
              <a:rPr lang="cs-CZ" sz="2000" dirty="0"/>
              <a:t>, Tel Aviv, </a:t>
            </a:r>
            <a:r>
              <a:rPr lang="cs-CZ" sz="2000" dirty="0" err="1"/>
              <a:t>Israel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 err="1"/>
              <a:t>Kona</a:t>
            </a:r>
            <a:r>
              <a:rPr lang="cs-CZ" sz="2000" dirty="0"/>
              <a:t> </a:t>
            </a:r>
            <a:r>
              <a:rPr lang="cs-CZ" sz="2000" dirty="0" err="1"/>
              <a:t>Surround</a:t>
            </a:r>
            <a:r>
              <a:rPr lang="cs-CZ" sz="2000" dirty="0"/>
              <a:t> </a:t>
            </a:r>
            <a:r>
              <a:rPr lang="cs-CZ" sz="2000" dirty="0" err="1"/>
              <a:t>Sound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(</a:t>
            </a:r>
            <a:r>
              <a:rPr lang="cs-CZ" sz="2000" dirty="0" err="1"/>
              <a:t>Kona</a:t>
            </a:r>
            <a:r>
              <a:rPr lang="cs-CZ" sz="2000" dirty="0"/>
              <a:t> </a:t>
            </a:r>
            <a:r>
              <a:rPr lang="cs-CZ" sz="2000" dirty="0" err="1"/>
              <a:t>Medical</a:t>
            </a:r>
            <a:r>
              <a:rPr lang="cs-CZ" sz="2000" dirty="0"/>
              <a:t>, </a:t>
            </a:r>
            <a:r>
              <a:rPr lang="cs-CZ" sz="2000" dirty="0" err="1"/>
              <a:t>Bellevue</a:t>
            </a:r>
            <a:r>
              <a:rPr lang="cs-CZ" sz="2000" dirty="0"/>
              <a:t>, WA)</a:t>
            </a:r>
          </a:p>
          <a:p>
            <a:r>
              <a:rPr lang="cs-CZ" dirty="0"/>
              <a:t>Chemická ablace</a:t>
            </a:r>
          </a:p>
          <a:p>
            <a:pPr lvl="1"/>
            <a:r>
              <a:rPr lang="cs-CZ" sz="2000" dirty="0" err="1"/>
              <a:t>Peregrine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Infusion</a:t>
            </a:r>
            <a:r>
              <a:rPr lang="cs-CZ" sz="2000" dirty="0"/>
              <a:t> </a:t>
            </a:r>
            <a:r>
              <a:rPr lang="cs-CZ" sz="2000" dirty="0" err="1"/>
              <a:t>Catheter</a:t>
            </a:r>
            <a:r>
              <a:rPr lang="cs-CZ" sz="2000" dirty="0"/>
              <a:t> (Ablative </a:t>
            </a:r>
            <a:r>
              <a:rPr lang="cs-CZ" sz="2000" dirty="0" err="1"/>
              <a:t>Solutions</a:t>
            </a:r>
            <a:r>
              <a:rPr lang="cs-CZ" sz="2000" dirty="0"/>
              <a:t>, </a:t>
            </a:r>
            <a:r>
              <a:rPr lang="cs-CZ" sz="2000" dirty="0" err="1"/>
              <a:t>Kalamazoo</a:t>
            </a:r>
            <a:r>
              <a:rPr lang="cs-CZ" sz="2000" dirty="0"/>
              <a:t>, MI)</a:t>
            </a:r>
          </a:p>
          <a:p>
            <a:pPr lvl="1"/>
            <a:r>
              <a:rPr lang="cs-CZ" sz="2000" dirty="0" err="1"/>
              <a:t>Mercator</a:t>
            </a:r>
            <a:r>
              <a:rPr lang="cs-CZ" sz="2000" dirty="0"/>
              <a:t> </a:t>
            </a:r>
            <a:r>
              <a:rPr lang="cs-CZ" sz="2000" dirty="0" err="1"/>
              <a:t>Bullfrog</a:t>
            </a:r>
            <a:r>
              <a:rPr lang="cs-CZ" sz="2000" dirty="0"/>
              <a:t> </a:t>
            </a:r>
            <a:r>
              <a:rPr lang="cs-CZ" sz="2000" dirty="0" err="1"/>
              <a:t>Microinfusion</a:t>
            </a:r>
            <a:r>
              <a:rPr lang="cs-CZ" sz="2000" dirty="0"/>
              <a:t> </a:t>
            </a:r>
            <a:r>
              <a:rPr lang="cs-CZ" sz="2000" dirty="0" err="1"/>
              <a:t>Catheter</a:t>
            </a:r>
            <a:r>
              <a:rPr lang="cs-CZ" sz="2000" dirty="0"/>
              <a:t> (</a:t>
            </a:r>
            <a:r>
              <a:rPr lang="cs-CZ" sz="2000" dirty="0" err="1"/>
              <a:t>Mercator</a:t>
            </a:r>
            <a:r>
              <a:rPr lang="cs-CZ" sz="2000" dirty="0"/>
              <a:t> </a:t>
            </a:r>
            <a:r>
              <a:rPr lang="cs-CZ" sz="2000" dirty="0" err="1"/>
              <a:t>MedSystems</a:t>
            </a:r>
            <a:r>
              <a:rPr lang="cs-CZ" sz="2000" dirty="0"/>
              <a:t> Inc., San </a:t>
            </a:r>
            <a:r>
              <a:rPr lang="cs-CZ" sz="2000" dirty="0" err="1"/>
              <a:t>Leandro</a:t>
            </a:r>
            <a:r>
              <a:rPr lang="cs-CZ" sz="2000" dirty="0"/>
              <a:t>, </a:t>
            </a:r>
            <a:r>
              <a:rPr lang="cs-CZ" sz="2000" dirty="0" err="1"/>
              <a:t>California</a:t>
            </a:r>
            <a:r>
              <a:rPr lang="cs-CZ" sz="2000" dirty="0"/>
              <a:t>)</a:t>
            </a:r>
          </a:p>
          <a:p>
            <a:r>
              <a:rPr lang="cs-CZ" sz="3300" dirty="0" err="1"/>
              <a:t>Cryo</a:t>
            </a:r>
            <a:endParaRPr lang="cs-CZ" sz="3300" dirty="0"/>
          </a:p>
          <a:p>
            <a:r>
              <a:rPr lang="cs-CZ" sz="3300" dirty="0"/>
              <a:t>Ionizující záření</a:t>
            </a:r>
          </a:p>
        </p:txBody>
      </p:sp>
      <p:pic>
        <p:nvPicPr>
          <p:cNvPr id="1026" name="Picture 2" descr="General Issues Panel: Clinical Evaluation of Anti-Hypertensive Devices">
            <a:extLst>
              <a:ext uri="{FF2B5EF4-FFF2-40B4-BE49-F238E27FC236}">
                <a16:creationId xmlns:a16="http://schemas.microsoft.com/office/drawing/2014/main" id="{2567EE79-F91B-4867-8AC3-15FF8333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2" y="271004"/>
            <a:ext cx="1224495" cy="8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ssix Renal Denervation System | Boston Scientific">
            <a:extLst>
              <a:ext uri="{FF2B5EF4-FFF2-40B4-BE49-F238E27FC236}">
                <a16:creationId xmlns:a16="http://schemas.microsoft.com/office/drawing/2014/main" id="{D1832EF0-68EE-476A-9F0D-66054D7C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762"/>
            <a:ext cx="1209328" cy="12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. Jude Medical Gains European Approval of EnligHTN Renal Denervation  System to Treat Hypertension | DAIC">
            <a:extLst>
              <a:ext uri="{FF2B5EF4-FFF2-40B4-BE49-F238E27FC236}">
                <a16:creationId xmlns:a16="http://schemas.microsoft.com/office/drawing/2014/main" id="{B82F83A3-F962-4268-AEC6-A730611B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24762"/>
            <a:ext cx="1310713" cy="9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idien OneShot Renal Denervation System Coming to Europe, Select Other  Markets | Medgadget">
            <a:extLst>
              <a:ext uri="{FF2B5EF4-FFF2-40B4-BE49-F238E27FC236}">
                <a16:creationId xmlns:a16="http://schemas.microsoft.com/office/drawing/2014/main" id="{29605571-969C-4730-9EFA-73A2136A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63"/>
            <a:ext cx="1297880" cy="14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or PARADISE Gen 2 Renal Denervation System Gets EU Green Light |  Medgadget">
            <a:extLst>
              <a:ext uri="{FF2B5EF4-FFF2-40B4-BE49-F238E27FC236}">
                <a16:creationId xmlns:a16="http://schemas.microsoft.com/office/drawing/2014/main" id="{7E3EB65D-BFDC-4E7F-A76C-D633C177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3" y="1510413"/>
            <a:ext cx="1730799" cy="17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egrine System Infusion Catheter – Ablative Solutions">
            <a:extLst>
              <a:ext uri="{FF2B5EF4-FFF2-40B4-BE49-F238E27FC236}">
                <a16:creationId xmlns:a16="http://schemas.microsoft.com/office/drawing/2014/main" id="{CC45BE59-C8B0-4D02-8EEF-A142CCA7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3" y="3147814"/>
            <a:ext cx="2048545" cy="11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E969D-1789-4894-B7A9-ACEBF0EA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Nepřímé srdeční efekty RDN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BEBB9A-226C-4B22-961C-31A593BA1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Fibrilace síní</a:t>
            </a:r>
          </a:p>
          <a:p>
            <a:r>
              <a:rPr lang="cs-CZ" dirty="0"/>
              <a:t>Komorové arytmie</a:t>
            </a:r>
          </a:p>
          <a:p>
            <a:r>
              <a:rPr lang="cs-CZ" dirty="0"/>
              <a:t>Městnavé srdeční selhání</a:t>
            </a:r>
          </a:p>
          <a:p>
            <a:r>
              <a:rPr lang="cs-CZ" dirty="0"/>
              <a:t>OSA</a:t>
            </a:r>
          </a:p>
          <a:p>
            <a:r>
              <a:rPr lang="cs-CZ" dirty="0"/>
              <a:t>Metabolismus glukosy</a:t>
            </a:r>
          </a:p>
        </p:txBody>
      </p:sp>
    </p:spTree>
    <p:extLst>
      <p:ext uri="{BB962C8B-B14F-4D97-AF65-F5344CB8AC3E}">
        <p14:creationId xmlns:p14="http://schemas.microsoft.com/office/powerpoint/2010/main" val="24502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42C42-55F2-4935-8DE2-82DE5BBC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Fibrilace síní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FA085-C25D-4AEF-95F4-7C4E87686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Autonomní nervový systém hraje významnou roli v genezi </a:t>
            </a:r>
            <a:r>
              <a:rPr lang="cs-CZ" dirty="0" err="1"/>
              <a:t>FiS</a:t>
            </a:r>
            <a:endParaRPr lang="cs-CZ" dirty="0"/>
          </a:p>
          <a:p>
            <a:pPr lvl="1"/>
            <a:r>
              <a:rPr lang="cs-CZ" dirty="0" err="1"/>
              <a:t>vagově</a:t>
            </a:r>
            <a:r>
              <a:rPr lang="cs-CZ" dirty="0"/>
              <a:t> indukovaná </a:t>
            </a:r>
            <a:r>
              <a:rPr lang="cs-CZ" dirty="0" err="1"/>
              <a:t>FiS</a:t>
            </a:r>
            <a:r>
              <a:rPr lang="cs-CZ" dirty="0"/>
              <a:t> vs. adrenergní </a:t>
            </a:r>
            <a:r>
              <a:rPr lang="cs-CZ" dirty="0" err="1"/>
              <a:t>FiS</a:t>
            </a:r>
            <a:endParaRPr lang="cs-CZ" dirty="0"/>
          </a:p>
          <a:p>
            <a:r>
              <a:rPr lang="cs-CZ" dirty="0"/>
              <a:t>Osa mozek-srdce-ledviny</a:t>
            </a:r>
          </a:p>
          <a:p>
            <a:r>
              <a:rPr lang="cs-CZ" dirty="0"/>
              <a:t>Je známo, že RDN podporuje reverzní </a:t>
            </a:r>
            <a:r>
              <a:rPr lang="cs-CZ" dirty="0" err="1"/>
              <a:t>remodelaci</a:t>
            </a:r>
            <a:r>
              <a:rPr lang="cs-CZ" dirty="0"/>
              <a:t> síní (echo</a:t>
            </a:r>
            <a:r>
              <a:rPr lang="cs-CZ" baseline="30000" dirty="0"/>
              <a:t>1</a:t>
            </a:r>
            <a:r>
              <a:rPr lang="cs-CZ" dirty="0"/>
              <a:t>, EAM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3AECF8-0D31-4BD6-9C17-848F257014D7}"/>
              </a:ext>
            </a:extLst>
          </p:cNvPr>
          <p:cNvSpPr txBox="1"/>
          <p:nvPr/>
        </p:nvSpPr>
        <p:spPr>
          <a:xfrm>
            <a:off x="5220072" y="4661143"/>
            <a:ext cx="3785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>
                <a:latin typeface="+mj-lt"/>
              </a:rPr>
              <a:t>1 </a:t>
            </a:r>
            <a:r>
              <a:rPr lang="cs-CZ" sz="1100" b="0" u="none" strike="noStrike" baseline="0" dirty="0" err="1">
                <a:latin typeface="+mj-lt"/>
              </a:rPr>
              <a:t>Schirmer</a:t>
            </a:r>
            <a:r>
              <a:rPr lang="cs-CZ" sz="1100" b="0" u="none" strike="noStrike" baseline="0" dirty="0">
                <a:latin typeface="+mj-lt"/>
              </a:rPr>
              <a:t> SH et al. </a:t>
            </a:r>
            <a:r>
              <a:rPr lang="it-IT" sz="1100" b="0" u="none" strike="noStrike" baseline="0" dirty="0">
                <a:latin typeface="+mj-lt"/>
              </a:rPr>
              <a:t>JACC Cardiovasc Interv 2015;8(7):972–80</a:t>
            </a:r>
            <a:endParaRPr lang="cs-CZ" sz="1100" dirty="0">
              <a:latin typeface="+mj-lt"/>
            </a:endParaRPr>
          </a:p>
          <a:p>
            <a:r>
              <a:rPr lang="cs-CZ" sz="1100" dirty="0">
                <a:latin typeface="+mj-lt"/>
              </a:rPr>
              <a:t>2 </a:t>
            </a:r>
            <a:r>
              <a:rPr lang="cs-CZ" sz="1100" dirty="0" err="1">
                <a:latin typeface="+mj-lt"/>
              </a:rPr>
              <a:t>McLellan</a:t>
            </a:r>
            <a:r>
              <a:rPr lang="cs-CZ" sz="1100" dirty="0">
                <a:latin typeface="+mj-lt"/>
              </a:rPr>
              <a:t> AJA et al. </a:t>
            </a:r>
            <a:r>
              <a:rPr lang="cs-CZ" sz="1100" dirty="0" err="1">
                <a:latin typeface="+mj-lt"/>
              </a:rPr>
              <a:t>Heart</a:t>
            </a:r>
            <a:r>
              <a:rPr lang="cs-CZ" sz="1100" dirty="0">
                <a:latin typeface="+mj-lt"/>
              </a:rPr>
              <a:t> Rhythm 2015;12(5):982–90</a:t>
            </a:r>
          </a:p>
        </p:txBody>
      </p:sp>
    </p:spTree>
    <p:extLst>
      <p:ext uri="{BB962C8B-B14F-4D97-AF65-F5344CB8AC3E}">
        <p14:creationId xmlns:p14="http://schemas.microsoft.com/office/powerpoint/2010/main" val="76000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ACA87-598A-44F1-A9D0-36AEA8BB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Fibrilace síní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C888D-54D7-49CD-80E7-CAD1EBCE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3795885"/>
            <a:ext cx="7498080" cy="1141635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Pacienti s rezistentní hypertenzí a dokumentovanou symptomatickou </a:t>
            </a:r>
            <a:r>
              <a:rPr lang="cs-CZ" dirty="0" err="1"/>
              <a:t>FiS</a:t>
            </a:r>
            <a:endParaRPr lang="cs-CZ" dirty="0"/>
          </a:p>
          <a:p>
            <a:r>
              <a:rPr lang="cs-CZ" dirty="0"/>
              <a:t>N = 27</a:t>
            </a:r>
          </a:p>
          <a:p>
            <a:r>
              <a:rPr lang="cs-CZ" dirty="0"/>
              <a:t>Redukce </a:t>
            </a:r>
            <a:r>
              <a:rPr lang="cs-CZ" dirty="0" err="1"/>
              <a:t>sTK</a:t>
            </a:r>
            <a:r>
              <a:rPr lang="cs-CZ" dirty="0"/>
              <a:t> </a:t>
            </a:r>
            <a:r>
              <a:rPr lang="en-US" dirty="0"/>
              <a:t>181 ±</a:t>
            </a:r>
            <a:r>
              <a:rPr lang="cs-CZ" dirty="0"/>
              <a:t> </a:t>
            </a:r>
            <a:r>
              <a:rPr lang="en-US" dirty="0"/>
              <a:t>7 </a:t>
            </a:r>
            <a:r>
              <a:rPr lang="cs-CZ" dirty="0" err="1"/>
              <a:t>mmHg</a:t>
            </a:r>
            <a:r>
              <a:rPr lang="cs-CZ" dirty="0"/>
              <a:t> na</a:t>
            </a:r>
            <a:r>
              <a:rPr lang="en-US" dirty="0"/>
              <a:t> 156 ± 5</a:t>
            </a:r>
            <a:r>
              <a:rPr lang="cs-CZ" dirty="0"/>
              <a:t> </a:t>
            </a:r>
            <a:r>
              <a:rPr lang="cs-CZ" dirty="0" err="1"/>
              <a:t>mmHg</a:t>
            </a:r>
            <a:r>
              <a:rPr lang="cs-CZ" dirty="0"/>
              <a:t> (</a:t>
            </a:r>
            <a:r>
              <a:rPr lang="en-US" dirty="0"/>
              <a:t>p</a:t>
            </a:r>
            <a:r>
              <a:rPr lang="cs-CZ" dirty="0"/>
              <a:t> </a:t>
            </a:r>
            <a:r>
              <a:rPr lang="en-US" dirty="0"/>
              <a:t>&lt;</a:t>
            </a:r>
            <a:r>
              <a:rPr lang="cs-CZ" dirty="0"/>
              <a:t> </a:t>
            </a:r>
            <a:r>
              <a:rPr lang="en-US" dirty="0"/>
              <a:t>0</a:t>
            </a:r>
            <a:r>
              <a:rPr lang="cs-CZ" dirty="0"/>
              <a:t>,</a:t>
            </a:r>
            <a:r>
              <a:rPr lang="en-US" dirty="0"/>
              <a:t>001) a</a:t>
            </a:r>
            <a:endParaRPr lang="cs-CZ" dirty="0"/>
          </a:p>
          <a:p>
            <a:pPr marL="82296" indent="0">
              <a:buNone/>
            </a:pPr>
            <a:r>
              <a:rPr lang="cs-CZ" dirty="0"/>
              <a:t>     </a:t>
            </a:r>
            <a:r>
              <a:rPr lang="en-US" dirty="0"/>
              <a:t>d</a:t>
            </a:r>
            <a:r>
              <a:rPr lang="cs-CZ" dirty="0"/>
              <a:t>TK z </a:t>
            </a:r>
            <a:r>
              <a:rPr lang="en-US" dirty="0"/>
              <a:t>97 ± 6 </a:t>
            </a:r>
            <a:r>
              <a:rPr lang="cs-CZ" dirty="0" err="1"/>
              <a:t>mmHg</a:t>
            </a:r>
            <a:r>
              <a:rPr lang="cs-CZ" dirty="0"/>
              <a:t> na</a:t>
            </a:r>
            <a:r>
              <a:rPr lang="en-US" dirty="0"/>
              <a:t> 87 ± 4</a:t>
            </a:r>
            <a:r>
              <a:rPr lang="cs-CZ" dirty="0"/>
              <a:t> </a:t>
            </a:r>
            <a:r>
              <a:rPr lang="cs-CZ" dirty="0" err="1"/>
              <a:t>mmHg</a:t>
            </a:r>
            <a:r>
              <a:rPr lang="cs-CZ" dirty="0"/>
              <a:t> (</a:t>
            </a:r>
            <a:r>
              <a:rPr lang="en-US" dirty="0"/>
              <a:t>p &lt; 0</a:t>
            </a:r>
            <a:r>
              <a:rPr lang="cs-CZ" dirty="0"/>
              <a:t>,</a:t>
            </a:r>
            <a:r>
              <a:rPr lang="en-US" dirty="0"/>
              <a:t>001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593F2D-F8D6-475C-A3FF-9F84FD99B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40200" r="25587" b="19200"/>
          <a:stretch/>
        </p:blipFill>
        <p:spPr>
          <a:xfrm>
            <a:off x="1435608" y="1063228"/>
            <a:ext cx="4587326" cy="26606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926670-D5D0-475E-A512-68FF6E26A7EE}"/>
              </a:ext>
            </a:extLst>
          </p:cNvPr>
          <p:cNvSpPr txBox="1"/>
          <p:nvPr/>
        </p:nvSpPr>
        <p:spPr>
          <a:xfrm>
            <a:off x="5940152" y="2067694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69% vs. 29% za 1 rok po léčbě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841CE1-6CC7-4F1B-833E-E0330E048A9B}"/>
              </a:ext>
            </a:extLst>
          </p:cNvPr>
          <p:cNvSpPr txBox="1"/>
          <p:nvPr/>
        </p:nvSpPr>
        <p:spPr>
          <a:xfrm>
            <a:off x="5652120" y="4876006"/>
            <a:ext cx="3520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 err="1">
                <a:latin typeface="+mj-lt"/>
              </a:rPr>
              <a:t>Pokušalov</a:t>
            </a:r>
            <a:r>
              <a:rPr lang="cs-CZ" sz="1100" b="0" u="none" strike="noStrike" baseline="0" dirty="0">
                <a:latin typeface="+mj-lt"/>
              </a:rPr>
              <a:t> E et al. </a:t>
            </a:r>
            <a:r>
              <a:rPr lang="en-US" sz="1100" b="0" u="none" strike="noStrike" baseline="0" dirty="0">
                <a:latin typeface="+mj-lt"/>
              </a:rPr>
              <a:t>J Am Coll </a:t>
            </a:r>
            <a:r>
              <a:rPr lang="en-US" sz="1100" b="0" u="none" strike="noStrike" baseline="0" dirty="0" err="1">
                <a:latin typeface="+mj-lt"/>
              </a:rPr>
              <a:t>Cardiol</a:t>
            </a:r>
            <a:r>
              <a:rPr lang="en-US" sz="1100" b="0" u="none" strike="noStrike" baseline="0" dirty="0">
                <a:latin typeface="+mj-lt"/>
              </a:rPr>
              <a:t> 2012;60(13):1163–70</a:t>
            </a:r>
            <a:endParaRPr lang="cs-CZ" sz="1100" dirty="0">
              <a:latin typeface="+mj-lt"/>
            </a:endParaRP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1BB0D25E-42F3-4328-B951-2B2890E4B388}"/>
              </a:ext>
            </a:extLst>
          </p:cNvPr>
          <p:cNvSpPr/>
          <p:nvPr/>
        </p:nvSpPr>
        <p:spPr>
          <a:xfrm>
            <a:off x="5950926" y="1635646"/>
            <a:ext cx="853322" cy="2880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9CBC1055-455D-4EB6-9D94-B195FC20A9E7}"/>
              </a:ext>
            </a:extLst>
          </p:cNvPr>
          <p:cNvSpPr/>
          <p:nvPr/>
        </p:nvSpPr>
        <p:spPr>
          <a:xfrm>
            <a:off x="5940152" y="2499742"/>
            <a:ext cx="853322" cy="2880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6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4480-515B-43E2-AC31-F8792443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Fibrilace síní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DDFBA-8896-4B81-9C53-88035DEE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ERADICATE-AF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16F19E-2506-40DE-B0A0-37BDB362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45800" r="47637" b="10800"/>
          <a:stretch/>
        </p:blipFill>
        <p:spPr>
          <a:xfrm>
            <a:off x="1691680" y="1650691"/>
            <a:ext cx="5328592" cy="32389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73E36F-5DAD-4619-9080-10679E91A99C}"/>
              </a:ext>
            </a:extLst>
          </p:cNvPr>
          <p:cNvSpPr txBox="1"/>
          <p:nvPr/>
        </p:nvSpPr>
        <p:spPr>
          <a:xfrm>
            <a:off x="6991837" y="1925419"/>
            <a:ext cx="209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0" i="0" u="none" strike="noStrike" baseline="0" dirty="0">
                <a:latin typeface="GuardianSansGR-Regular"/>
              </a:rPr>
              <a:t>Bez arytmie bylo</a:t>
            </a:r>
          </a:p>
          <a:p>
            <a:pPr algn="l"/>
            <a:r>
              <a:rPr lang="en-US" sz="1800" b="0" i="0" u="none" strike="noStrike" baseline="0" dirty="0">
                <a:latin typeface="GuardianSansGR-Regular"/>
              </a:rPr>
              <a:t>84 </a:t>
            </a:r>
            <a:r>
              <a:rPr lang="cs-CZ" sz="1800" b="0" i="0" u="none" strike="noStrike" baseline="0" dirty="0">
                <a:latin typeface="GuardianSansGR-Regular"/>
              </a:rPr>
              <a:t>z </a:t>
            </a:r>
            <a:r>
              <a:rPr lang="en-US" sz="1800" b="0" i="0" u="none" strike="noStrike" baseline="0" dirty="0">
                <a:latin typeface="GuardianSansGR-Regular"/>
              </a:rPr>
              <a:t>148 (56</a:t>
            </a:r>
            <a:r>
              <a:rPr lang="cs-CZ" dirty="0">
                <a:latin typeface="GuardianSansGR-Regular"/>
              </a:rPr>
              <a:t>,</a:t>
            </a:r>
            <a:r>
              <a:rPr lang="en-US" sz="1800" b="0" i="0" u="none" strike="noStrike" baseline="0" dirty="0">
                <a:latin typeface="GuardianSansGR-Regular"/>
              </a:rPr>
              <a:t>5%) </a:t>
            </a:r>
            <a:r>
              <a:rPr lang="cs-CZ" sz="1800" b="0" i="0" u="none" strike="noStrike" baseline="0" dirty="0">
                <a:latin typeface="GuardianSansGR-Regular"/>
              </a:rPr>
              <a:t>vs. </a:t>
            </a:r>
          </a:p>
          <a:p>
            <a:pPr algn="l"/>
            <a:r>
              <a:rPr lang="en-US" sz="1800" b="0" i="0" u="none" strike="noStrike" baseline="0" dirty="0">
                <a:latin typeface="GuardianSansGR-Regular"/>
              </a:rPr>
              <a:t>111</a:t>
            </a:r>
            <a:r>
              <a:rPr lang="cs-CZ" sz="1800" b="0" i="0" u="none" strike="noStrike" baseline="0" dirty="0">
                <a:latin typeface="GuardianSansGR-Regular"/>
              </a:rPr>
              <a:t> </a:t>
            </a:r>
            <a:r>
              <a:rPr lang="cs-CZ" dirty="0">
                <a:latin typeface="GuardianSansGR-Regular"/>
              </a:rPr>
              <a:t>z</a:t>
            </a:r>
            <a:r>
              <a:rPr lang="cs-CZ" sz="1800" b="0" i="0" u="none" strike="noStrike" baseline="0" dirty="0">
                <a:latin typeface="GuardianSansGR-Regular"/>
              </a:rPr>
              <a:t> 154 (72,1%),</a:t>
            </a:r>
          </a:p>
          <a:p>
            <a:pPr algn="l"/>
            <a:r>
              <a:rPr lang="cs-CZ" dirty="0">
                <a:latin typeface="GuardianSansGR-Regular"/>
              </a:rPr>
              <a:t>P=0,006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A8CE27-76EF-43EC-83ED-428095A13ABC}"/>
              </a:ext>
            </a:extLst>
          </p:cNvPr>
          <p:cNvSpPr txBox="1"/>
          <p:nvPr/>
        </p:nvSpPr>
        <p:spPr>
          <a:xfrm>
            <a:off x="6376539" y="4902428"/>
            <a:ext cx="2803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0" u="none" strike="noStrike" baseline="0" dirty="0" err="1">
                <a:latin typeface="+mj-lt"/>
              </a:rPr>
              <a:t>Steinberg</a:t>
            </a:r>
            <a:r>
              <a:rPr lang="cs-CZ" sz="1100" b="0" u="none" strike="noStrike" baseline="0" dirty="0">
                <a:latin typeface="+mj-lt"/>
              </a:rPr>
              <a:t> JS et al. </a:t>
            </a:r>
            <a:r>
              <a:rPr lang="en-US" sz="1100" b="0" u="none" strike="noStrike" baseline="0" dirty="0">
                <a:latin typeface="+mj-lt"/>
              </a:rPr>
              <a:t>J</a:t>
            </a:r>
            <a:r>
              <a:rPr lang="cs-CZ" sz="1100" b="0" u="none" strike="noStrike" baseline="0" dirty="0">
                <a:latin typeface="+mj-lt"/>
              </a:rPr>
              <a:t>AMA </a:t>
            </a:r>
            <a:r>
              <a:rPr lang="en-US" sz="1100" b="0" u="none" strike="noStrike" baseline="0" dirty="0">
                <a:latin typeface="+mj-lt"/>
              </a:rPr>
              <a:t>202</a:t>
            </a:r>
            <a:r>
              <a:rPr lang="cs-CZ" sz="1100" b="0" u="none" strike="noStrike" baseline="0" dirty="0">
                <a:latin typeface="+mj-lt"/>
              </a:rPr>
              <a:t>0</a:t>
            </a:r>
            <a:r>
              <a:rPr lang="en-US" sz="1100" b="0" u="none" strike="noStrike" baseline="0" dirty="0">
                <a:latin typeface="+mj-lt"/>
              </a:rPr>
              <a:t>; 323(3):248-255</a:t>
            </a:r>
            <a:endParaRPr lang="cs-CZ" sz="11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463748-0D93-4BE8-9CCC-57E837828ED1}"/>
              </a:ext>
            </a:extLst>
          </p:cNvPr>
          <p:cNvSpPr txBox="1"/>
          <p:nvPr/>
        </p:nvSpPr>
        <p:spPr>
          <a:xfrm>
            <a:off x="1835696" y="1779662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N=302</a:t>
            </a:r>
          </a:p>
        </p:txBody>
      </p:sp>
    </p:spTree>
    <p:extLst>
      <p:ext uri="{BB962C8B-B14F-4D97-AF65-F5344CB8AC3E}">
        <p14:creationId xmlns:p14="http://schemas.microsoft.com/office/powerpoint/2010/main" val="1915437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15900</TotalTime>
  <Words>1937</Words>
  <Application>Microsoft Office PowerPoint</Application>
  <PresentationFormat>Předvádění na obrazovce (16:9)</PresentationFormat>
  <Paragraphs>179</Paragraphs>
  <Slides>19</Slides>
  <Notes>18</Notes>
  <HiddenSlides>2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3" baseType="lpstr">
      <vt:lpstr>AdvP6F00</vt:lpstr>
      <vt:lpstr>Arial</vt:lpstr>
      <vt:lpstr>Calibri</vt:lpstr>
      <vt:lpstr>DOGGJ I+ Gulliver</vt:lpstr>
      <vt:lpstr>Gill Sans MT</vt:lpstr>
      <vt:lpstr>GuardianSansGR-Regular</vt:lpstr>
      <vt:lpstr>Humanist777AT-BoldB</vt:lpstr>
      <vt:lpstr>RkjdlxAdvTT3713a231</vt:lpstr>
      <vt:lpstr>Verdana</vt:lpstr>
      <vt:lpstr>VhydkwAdvTT3713a231+20</vt:lpstr>
      <vt:lpstr>Wingdings</vt:lpstr>
      <vt:lpstr>Wingdings 2</vt:lpstr>
      <vt:lpstr>Slunovrat</vt:lpstr>
      <vt:lpstr>Image</vt:lpstr>
      <vt:lpstr>RENÁLNÍ SYMPATICKÁ DENERVACE – NEPŘÍMÉ SRDEČNÍ EFEKTY</vt:lpstr>
      <vt:lpstr>Deklarace konfliktu zájmů</vt:lpstr>
      <vt:lpstr>Připomenutí patofyziologie</vt:lpstr>
      <vt:lpstr>Připomenutí patofyziologie</vt:lpstr>
      <vt:lpstr>RDN</vt:lpstr>
      <vt:lpstr>Nepřímé srdeční efekty RDN</vt:lpstr>
      <vt:lpstr>Fibrilace síní</vt:lpstr>
      <vt:lpstr>Fibrilace síní</vt:lpstr>
      <vt:lpstr>Fibrilace síní</vt:lpstr>
      <vt:lpstr>Fibrilace síní</vt:lpstr>
      <vt:lpstr>Komorové arytmie</vt:lpstr>
      <vt:lpstr>Prezentace aplikace PowerPoint</vt:lpstr>
      <vt:lpstr>KT&amp;RDN - metaanalýza</vt:lpstr>
      <vt:lpstr>Srdeční selhání</vt:lpstr>
      <vt:lpstr>Srdeční selhání</vt:lpstr>
      <vt:lpstr>OSA</vt:lpstr>
      <vt:lpstr>Metabolismus glukózy</vt:lpstr>
      <vt:lpstr>Závěry</vt:lpstr>
      <vt:lpstr>Děkuji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systém panoramatického mapování v léčbě perzistující fibrilace síní a srovnání s konvenčním přístupem v krátkodobém horizontu</dc:title>
  <dc:creator>Alan</dc:creator>
  <cp:lastModifiedBy>Alan Bulava</cp:lastModifiedBy>
  <cp:revision>231</cp:revision>
  <dcterms:created xsi:type="dcterms:W3CDTF">2018-10-17T18:04:34Z</dcterms:created>
  <dcterms:modified xsi:type="dcterms:W3CDTF">2021-11-04T10:39:02Z</dcterms:modified>
</cp:coreProperties>
</file>