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1" r:id="rId2"/>
    <p:sldId id="347" r:id="rId3"/>
    <p:sldId id="313" r:id="rId4"/>
    <p:sldId id="314" r:id="rId5"/>
    <p:sldId id="318" r:id="rId6"/>
    <p:sldId id="308" r:id="rId7"/>
    <p:sldId id="276" r:id="rId8"/>
    <p:sldId id="304" r:id="rId9"/>
    <p:sldId id="306" r:id="rId10"/>
    <p:sldId id="305" r:id="rId11"/>
    <p:sldId id="309" r:id="rId12"/>
    <p:sldId id="319" r:id="rId13"/>
    <p:sldId id="310" r:id="rId14"/>
    <p:sldId id="267" r:id="rId15"/>
    <p:sldId id="256" r:id="rId16"/>
    <p:sldId id="320" r:id="rId17"/>
    <p:sldId id="338" r:id="rId18"/>
    <p:sldId id="337" r:id="rId19"/>
    <p:sldId id="323" r:id="rId20"/>
    <p:sldId id="324" r:id="rId21"/>
    <p:sldId id="346" r:id="rId22"/>
    <p:sldId id="340" r:id="rId23"/>
    <p:sldId id="341" r:id="rId24"/>
    <p:sldId id="342" r:id="rId25"/>
    <p:sldId id="343" r:id="rId26"/>
    <p:sldId id="344" r:id="rId27"/>
    <p:sldId id="345" r:id="rId28"/>
    <p:sldId id="348" r:id="rId29"/>
  </p:sldIdLst>
  <p:sldSz cx="9144000" cy="6858000" type="screen4x3"/>
  <p:notesSz cx="6858000" cy="9144000"/>
  <p:custDataLst>
    <p:tags r:id="rId3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4660"/>
  </p:normalViewPr>
  <p:slideViewPr>
    <p:cSldViewPr>
      <p:cViewPr varScale="1">
        <p:scale>
          <a:sx n="69" d="100"/>
          <a:sy n="6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32452B4-49E9-4EE8-BB8E-DCEA264DC9D4}" type="datetimeFigureOut">
              <a:rPr lang="cs-CZ" altLang="cs-CZ"/>
              <a:pPr>
                <a:defRPr/>
              </a:pPr>
              <a:t>3.9.2021</a:t>
            </a:fld>
            <a:endParaRPr lang="cs-CZ" alt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5B2BFF-ABC4-4B32-9BF1-A7C297E09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913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cs-CZ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Figure 2. Numbers and proportion of adults and children with all CHD (A) and severe CHD (B) in 1985, 1990, 1995, and 2000.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371D-D26E-4AF5-9126-AD41C8DB5D84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46D0-7F3D-4CDD-B46F-F8C0DF5204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D262-8CAE-4F1D-B713-EC324A058A92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24CC-99DF-443C-A373-EA7B508B5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431F-3648-4DA2-94DC-DB6B09E5E189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85D8-CE34-4EEE-B9EA-E97EB4A464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55E1-9E1A-4C19-A6D7-E642431814F0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970B-6EC8-45BB-838E-4062C6B8F0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DC84-33AB-4B36-A08D-75444FD4F429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A423-97DD-42BD-94BE-88EEAC6B0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86B3-BF1E-42AA-9107-EC703C21C510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1385-DCC5-4B07-875A-D5DFA1F82D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7CC6-6AA6-43CD-AA84-245EFE7C75A7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97F5-DDFE-4B79-B258-583A5EC4D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F8C3-E073-4802-93D9-2920FA2693DD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410E-E00F-4FA8-99AD-CA4A6AEB7F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AD12-7A72-49C6-A769-2560647132CD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AB57-BD48-403D-89AB-CF029E4650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B54B-F2D9-401D-94B7-B72FDFE8C098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EEE1-BD67-4F14-8AB5-E6B561577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9200-FCE8-436A-B1D5-41D85D9E76D5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5036-7FF4-4F34-BE77-F0484D70AA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710311-14F5-4661-88F5-F95CA0A33E42}" type="datetimeFigureOut">
              <a:rPr lang="cs-CZ"/>
              <a:pPr>
                <a:defRPr/>
              </a:pPr>
              <a:t>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50748B-34F1-40C3-A0E2-6B3B7CA40B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12tSJ68rYAhXDhrQKHV5YAHcQjRwIBw&amp;url=https://futurism.com/new-theory-suggests-black-holes-are-back-doors-to-the-universe/&amp;psig=AOvVaw0MFVJhpktUWQ-wBmkynBkx&amp;ust=151558571600208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hyperlink" Target="https://www.google.cz/url?sa=i&amp;rct=j&amp;q=&amp;esrc=s&amp;source=images&amp;cd=&amp;cad=rja&amp;uact=8&amp;ved=0ahUKEwj12tSJ68rYAhXDhrQKHV5YAHcQjRwIBw&amp;url=https://futurism.com/new-theory-suggests-black-holes-are-back-doors-to-the-universe/&amp;psig=AOvVaw0MFVJhpktUWQ-wBmkynBkx&amp;ust=151558571600208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6.gif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oogle.cz/url?sa=i&amp;rct=j&amp;q=&amp;esrc=s&amp;source=images&amp;cd=&amp;ved=0ahUKEwjy6dWwxcrYAhXFmLQKHbWPAmkQjRwIBw&amp;url=http://program.autiste.cz/seznameni/?term=vlajka-eu&amp;category=symboly&amp;psig=AOvVaw11D_ntqW0DpKuF6t_a8c5P&amp;ust=15155756424951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oogle.cz/url?sa=i&amp;rct=j&amp;q=&amp;esrc=s&amp;source=images&amp;cd=&amp;ved=0ahUKEwjy6dWwxcrYAhXFmLQKHbWPAmkQjRwIBw&amp;url=http://program.autiste.cz/seznameni/?term=vlajka-eu&amp;category=symboly&amp;psig=AOvVaw11D_ntqW0DpKuF6t_a8c5P&amp;ust=15155756424951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ved=0ahUKEwjy6dWwxcrYAhXFmLQKHbWPAmkQjRwIBw&amp;url=http://program.autiste.cz/seznameni/?term=vlajka-eu&amp;category=symboly&amp;psig=AOvVaw11D_ntqW0DpKuF6t_a8c5P&amp;ust=151557564249514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. sjezd České asociace ambulantních kardiolog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9"/>
            <a:ext cx="915016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-1" y="134016"/>
            <a:ext cx="9108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ORGANIZACE AMBULANTNÍ PÉČE </a:t>
            </a:r>
            <a:r>
              <a:rPr lang="cs-CZ" sz="4000" b="1" dirty="0" smtClean="0"/>
              <a:t>  U </a:t>
            </a:r>
            <a:r>
              <a:rPr lang="cs-CZ" sz="4000" b="1" dirty="0"/>
              <a:t>PACIENTŮ S VROZENÝMI SRDEČNÍMI </a:t>
            </a:r>
            <a:r>
              <a:rPr lang="cs-CZ" sz="4000" b="1" dirty="0" smtClean="0"/>
              <a:t>VADAMI V DOSPĚLOSTI</a:t>
            </a:r>
            <a:endParaRPr lang="cs-CZ" sz="4000" b="1" dirty="0"/>
          </a:p>
        </p:txBody>
      </p:sp>
      <p:pic>
        <p:nvPicPr>
          <p:cNvPr id="6" name="Picture 4" descr="C:\Users\asus\Desktop\Obrázek1.png"/>
          <p:cNvPicPr>
            <a:picLocks noChangeAspect="1" noChangeArrowheads="1"/>
          </p:cNvPicPr>
          <p:nvPr/>
        </p:nvPicPr>
        <p:blipFill rotWithShape="1">
          <a:blip r:embed="rId3"/>
          <a:srcRect l="6905" t="57973" r="5910"/>
          <a:stretch/>
        </p:blipFill>
        <p:spPr bwMode="auto">
          <a:xfrm>
            <a:off x="107504" y="2983369"/>
            <a:ext cx="3672408" cy="122940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82896" y="2101545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Tomáš Zatočil    Interní kardiologická klinika FN Brno </a:t>
            </a:r>
          </a:p>
          <a:p>
            <a:r>
              <a:rPr lang="cs-CZ" dirty="0"/>
              <a:t>	 </a:t>
            </a:r>
            <a:r>
              <a:rPr lang="cs-CZ" dirty="0" smtClean="0"/>
              <a:t>           Centrum komplexní péče o VSV v dospělosti- BRNO</a:t>
            </a:r>
          </a:p>
          <a:p>
            <a:r>
              <a:rPr lang="cs-CZ" dirty="0" smtClean="0"/>
              <a:t>et al.</a:t>
            </a:r>
            <a:endParaRPr lang="cs-CZ" dirty="0"/>
          </a:p>
        </p:txBody>
      </p:sp>
      <p:pic>
        <p:nvPicPr>
          <p:cNvPr id="7" name="Picture 22" descr="FN Brno krivky _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86" y="2131796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3" y="2301567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5 JAH3-5-e002330-g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40" y="-3010580"/>
            <a:ext cx="4089082" cy="6021160"/>
          </a:xfrm>
          <a:prstGeom prst="rect">
            <a:avLst/>
          </a:prstGeom>
          <a:noFill/>
        </p:spPr>
      </p:pic>
      <p:pic>
        <p:nvPicPr>
          <p:cNvPr id="51203" name="Picture 3" descr="F:\5JAH3-5-e002330-g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33" y="3812707"/>
            <a:ext cx="4124382" cy="609058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734272" y="1129856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/>
              <a:t>T</a:t>
            </a:r>
            <a:r>
              <a:rPr lang="en-US" dirty="0" smtClean="0"/>
              <a:t>he national</a:t>
            </a:r>
            <a:r>
              <a:rPr lang="cs-CZ" dirty="0" smtClean="0"/>
              <a:t> </a:t>
            </a:r>
            <a:r>
              <a:rPr lang="en-US" dirty="0" smtClean="0"/>
              <a:t>annual estimates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ACHD </a:t>
            </a:r>
            <a:r>
              <a:rPr lang="cs-CZ" dirty="0" err="1" smtClean="0"/>
              <a:t>admissions</a:t>
            </a:r>
            <a:r>
              <a:rPr lang="en-US" dirty="0" smtClean="0"/>
              <a:t>, </a:t>
            </a:r>
            <a:r>
              <a:rPr lang="en-US" dirty="0"/>
              <a:t>stratified into </a:t>
            </a:r>
            <a:r>
              <a:rPr lang="en-US" b="1" dirty="0" smtClean="0"/>
              <a:t>simple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complex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0000CC"/>
                </a:solidFill>
              </a:rPr>
              <a:t>unclassified defects 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734272" y="4572606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changes in age </a:t>
            </a:r>
            <a:r>
              <a:rPr lang="cs-CZ" dirty="0" smtClean="0"/>
              <a:t>ACHD </a:t>
            </a:r>
            <a:r>
              <a:rPr lang="en-US" dirty="0" smtClean="0"/>
              <a:t>admitted </a:t>
            </a:r>
            <a:r>
              <a:rPr lang="en-US" dirty="0"/>
              <a:t>during 2003–2012. In (A), the line demonstrates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trend </a:t>
            </a:r>
            <a:r>
              <a:rPr lang="en-US" dirty="0"/>
              <a:t>in the mean age of patients over the study duration and the</a:t>
            </a:r>
          </a:p>
          <a:p>
            <a:r>
              <a:rPr lang="en-US" dirty="0"/>
              <a:t>bars reflect the percentage of patients aged &gt;60 years of age. </a:t>
            </a:r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4859" y="4974"/>
            <a:ext cx="3676606" cy="1124882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Nationwide Hospitalization Trends in Adult Congenital Heart Disease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2003–2012</a:t>
            </a:r>
          </a:p>
          <a:p>
            <a:pPr marL="0" indent="0">
              <a:buNone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Agarwal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Sud,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Menon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J Am Heart Assoc. 2016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Výsledek obrázku pro vlajka U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466" y="0"/>
            <a:ext cx="1452534" cy="76383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 rot="20188424">
            <a:off x="1919209" y="3567200"/>
            <a:ext cx="6798198" cy="1992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Nárůst hospitalizací VSV s nárůstem komplexity a stáří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3"/>
            <a:ext cx="6012161" cy="424238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4217" y="-18256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 </a:t>
            </a:r>
            <a:r>
              <a:rPr lang="cs-CZ" sz="3600" dirty="0" smtClean="0">
                <a:latin typeface="Arial Black" pitchFamily="34" charset="0"/>
              </a:rPr>
              <a:t>Pacienti v centrech VSV v ČR</a:t>
            </a:r>
            <a:endParaRPr lang="cs-CZ" sz="3600" dirty="0">
              <a:latin typeface="Arial Black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62" y="-197028"/>
            <a:ext cx="1837758" cy="1033739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72722"/>
              </p:ext>
            </p:extLst>
          </p:nvPr>
        </p:nvGraphicFramePr>
        <p:xfrm>
          <a:off x="6444208" y="1618238"/>
          <a:ext cx="1435100" cy="336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VSD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ASD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CoA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606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AoS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BAV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AVSD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Marfan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TGA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390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PDA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Ebstein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PA+VSD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ccTGA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SV/TCPC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Jiné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308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8472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5309106" y="836711"/>
            <a:ext cx="3834894" cy="771256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VROZENÉ SRDEČNÍ VADY V DOSPĚLOSTI – PŘEHLED,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EPIDEMIOLOGIE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Antonová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sjezd ČKS Brno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15.5.2016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-41665" y="4980563"/>
            <a:ext cx="93661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i="1" dirty="0"/>
              <a:t>Centrum pro dospělé s vrozenou srdeční vadou v rámci </a:t>
            </a:r>
            <a:r>
              <a:rPr lang="cs-CZ" sz="1600" b="1" i="1" dirty="0" err="1"/>
              <a:t>kardiocentra</a:t>
            </a:r>
            <a:r>
              <a:rPr lang="cs-CZ" sz="1600" b="1" i="1" dirty="0"/>
              <a:t> Nemocnice na </a:t>
            </a:r>
            <a:r>
              <a:rPr lang="cs-CZ" sz="1600" b="1" i="1" dirty="0" smtClean="0"/>
              <a:t>Homolce</a:t>
            </a:r>
            <a:r>
              <a:rPr lang="cs-CZ" sz="1600" i="1" dirty="0" smtClean="0"/>
              <a:t>, </a:t>
            </a:r>
            <a:endParaRPr lang="cs-CZ" sz="1600" dirty="0"/>
          </a:p>
          <a:p>
            <a:endParaRPr lang="cs-CZ" sz="1600" b="1" i="1" dirty="0" smtClean="0"/>
          </a:p>
          <a:p>
            <a:r>
              <a:rPr lang="cs-CZ" sz="1600" b="1" i="1" dirty="0" smtClean="0"/>
              <a:t>Centrum </a:t>
            </a:r>
            <a:r>
              <a:rPr lang="cs-CZ" sz="1600" b="1" i="1" dirty="0"/>
              <a:t>pro dospělé s vrozenou srdeční vadou  ve Fakultní nemocnice  v Motole</a:t>
            </a:r>
            <a:r>
              <a:rPr lang="cs-CZ" sz="1600" i="1" dirty="0"/>
              <a:t>  </a:t>
            </a:r>
            <a:r>
              <a:rPr lang="cs-CZ" sz="1200" i="1" dirty="0"/>
              <a:t>(Klinika kardiovaskulární chirurgie, Kardiologická klinika, Dětské </a:t>
            </a:r>
            <a:r>
              <a:rPr lang="cs-CZ" sz="1200" i="1" dirty="0" err="1"/>
              <a:t>kardiocentrum</a:t>
            </a:r>
            <a:r>
              <a:rPr lang="cs-CZ" sz="1200" i="1" dirty="0"/>
              <a:t>, 2. Lékařská Fakulta Univerzity Karlovy a Fakultní nemocnice </a:t>
            </a:r>
            <a:r>
              <a:rPr lang="cs-CZ" sz="1200" i="1" dirty="0" smtClean="0"/>
              <a:t>    v </a:t>
            </a:r>
            <a:r>
              <a:rPr lang="cs-CZ" sz="1200" i="1" dirty="0"/>
              <a:t>Motole), </a:t>
            </a:r>
            <a:endParaRPr lang="cs-CZ" sz="1200" dirty="0"/>
          </a:p>
          <a:p>
            <a:endParaRPr lang="cs-CZ" sz="1600" b="1" i="1" dirty="0" smtClean="0"/>
          </a:p>
          <a:p>
            <a:r>
              <a:rPr lang="cs-CZ" sz="1600" b="1" i="1" dirty="0" smtClean="0"/>
              <a:t>Centrum </a:t>
            </a:r>
            <a:r>
              <a:rPr lang="cs-CZ" sz="1600" b="1" i="1" dirty="0"/>
              <a:t>komplexní péče o vrozené srdeční vady v dospělosti  BRNO</a:t>
            </a:r>
            <a:r>
              <a:rPr lang="cs-CZ" sz="1600" i="1" dirty="0"/>
              <a:t> </a:t>
            </a:r>
            <a:r>
              <a:rPr lang="cs-CZ" sz="1200" i="1" dirty="0"/>
              <a:t> v rámci Fakultní nemocnice Brno (Bohunice)  a Centra kardiovaskulární a transplantační chirurgie Brno.</a:t>
            </a:r>
            <a:endParaRPr lang="cs-CZ" sz="1200" dirty="0"/>
          </a:p>
        </p:txBody>
      </p:sp>
      <p:sp>
        <p:nvSpPr>
          <p:cNvPr id="24" name="Obdélník 23"/>
          <p:cNvSpPr/>
          <p:nvPr/>
        </p:nvSpPr>
        <p:spPr>
          <a:xfrm rot="20188424">
            <a:off x="1837461" y="3816285"/>
            <a:ext cx="5718794" cy="175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12000 VSV sledováno           v centrech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189">
            <a:off x="5911666" y="3576746"/>
            <a:ext cx="1837758" cy="10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3500438"/>
            <a:ext cx="7772400" cy="1362075"/>
          </a:xfrm>
        </p:spPr>
        <p:txBody>
          <a:bodyPr/>
          <a:lstStyle/>
          <a:p>
            <a:r>
              <a:rPr lang="cs-CZ" dirty="0" smtClean="0"/>
              <a:t>Doporučení pro organizaci péče o vrozené srdeční vady v dospělosti v České republice. </a:t>
            </a:r>
            <a:br>
              <a:rPr lang="cs-CZ" dirty="0" smtClean="0"/>
            </a:b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7772400" cy="1500187"/>
          </a:xfrm>
        </p:spPr>
        <p:txBody>
          <a:bodyPr/>
          <a:lstStyle/>
          <a:p>
            <a:r>
              <a:rPr lang="cs-CZ" sz="8000" dirty="0" smtClean="0"/>
              <a:t>Organizace péče</a:t>
            </a:r>
            <a:endParaRPr lang="cs-CZ" sz="8000" dirty="0"/>
          </a:p>
        </p:txBody>
      </p:sp>
      <p:pic>
        <p:nvPicPr>
          <p:cNvPr id="52226" name="Picture 2" descr="http://www.kardio-cz.cz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6286499"/>
            <a:ext cx="2409825" cy="57150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2" descr="age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81525"/>
            <a:ext cx="8642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0738"/>
          </a:xfrm>
        </p:spPr>
        <p:txBody>
          <a:bodyPr anchor="b"/>
          <a:lstStyle/>
          <a:p>
            <a:r>
              <a:rPr lang="cs-CZ" altLang="cs-CZ" smtClean="0"/>
              <a:t>Koncepce péče o VSV v ČR </a:t>
            </a:r>
          </a:p>
        </p:txBody>
      </p:sp>
      <p:sp>
        <p:nvSpPr>
          <p:cNvPr id="2" name="AutoShape 2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049463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1897063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iceber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463"/>
            <a:ext cx="91440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age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81525"/>
            <a:ext cx="8642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0738"/>
          </a:xfrm>
        </p:spPr>
        <p:txBody>
          <a:bodyPr anchor="b"/>
          <a:lstStyle/>
          <a:p>
            <a:r>
              <a:rPr lang="cs-CZ" altLang="cs-CZ" smtClean="0"/>
              <a:t>Koncepce péče o VSV v ČR </a:t>
            </a:r>
          </a:p>
        </p:txBody>
      </p:sp>
      <p:sp>
        <p:nvSpPr>
          <p:cNvPr id="8197" name="Zaoblený obdélník 4"/>
          <p:cNvSpPr>
            <a:spLocks noChangeArrowheads="1"/>
          </p:cNvSpPr>
          <p:nvPr/>
        </p:nvSpPr>
        <p:spPr bwMode="auto">
          <a:xfrm>
            <a:off x="6227763" y="2133600"/>
            <a:ext cx="2519362" cy="50323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>
                <a:solidFill>
                  <a:srgbClr val="FFFFFF"/>
                </a:solidFill>
                <a:latin typeface="Verdana" pitchFamily="34" charset="0"/>
              </a:rPr>
              <a:t>kardiocentra, okresní nemocnice</a:t>
            </a:r>
          </a:p>
        </p:txBody>
      </p:sp>
      <p:sp>
        <p:nvSpPr>
          <p:cNvPr id="8198" name="Zaoblený obdélník 5"/>
          <p:cNvSpPr>
            <a:spLocks noChangeArrowheads="1"/>
          </p:cNvSpPr>
          <p:nvPr/>
        </p:nvSpPr>
        <p:spPr bwMode="auto">
          <a:xfrm>
            <a:off x="1476375" y="1341438"/>
            <a:ext cx="2089150" cy="503237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>
                <a:solidFill>
                  <a:srgbClr val="FFFFFF"/>
                </a:solidFill>
                <a:latin typeface="Verdana" pitchFamily="34" charset="0"/>
              </a:rPr>
              <a:t>DK FN Motol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643438" y="3213100"/>
            <a:ext cx="4248150" cy="1368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1400" smtClean="0">
                <a:solidFill>
                  <a:srgbClr val="FFFFFF"/>
                </a:solidFill>
                <a:latin typeface="Verdana" pitchFamily="34" charset="0"/>
              </a:rPr>
              <a:t>Ambulantní kardiologové dospělých</a:t>
            </a:r>
          </a:p>
        </p:txBody>
      </p:sp>
      <p:sp>
        <p:nvSpPr>
          <p:cNvPr id="8200" name="Zaoblený obdélník 5"/>
          <p:cNvSpPr>
            <a:spLocks noChangeArrowheads="1"/>
          </p:cNvSpPr>
          <p:nvPr/>
        </p:nvSpPr>
        <p:spPr bwMode="auto">
          <a:xfrm>
            <a:off x="0" y="2133600"/>
            <a:ext cx="2500298" cy="503238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 dirty="0">
                <a:solidFill>
                  <a:srgbClr val="FFFFFF"/>
                </a:solidFill>
                <a:latin typeface="Verdana" pitchFamily="34" charset="0"/>
              </a:rPr>
              <a:t>dětské </a:t>
            </a:r>
            <a:r>
              <a:rPr lang="cs-CZ" altLang="cs-CZ" sz="1400" dirty="0" smtClean="0">
                <a:solidFill>
                  <a:srgbClr val="FFFFFF"/>
                </a:solidFill>
                <a:latin typeface="Verdana" pitchFamily="34" charset="0"/>
              </a:rPr>
              <a:t>kliniky a </a:t>
            </a:r>
            <a:r>
              <a:rPr lang="cs-CZ" altLang="cs-CZ" sz="1400" dirty="0" err="1" smtClean="0">
                <a:solidFill>
                  <a:srgbClr val="FFFFFF"/>
                </a:solidFill>
                <a:latin typeface="Verdana" pitchFamily="34" charset="0"/>
              </a:rPr>
              <a:t>oddělění</a:t>
            </a:r>
            <a:endParaRPr lang="cs-CZ" altLang="cs-CZ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201" name="Zaoblený obdélník 5"/>
          <p:cNvSpPr>
            <a:spLocks noChangeArrowheads="1"/>
          </p:cNvSpPr>
          <p:nvPr/>
        </p:nvSpPr>
        <p:spPr bwMode="auto">
          <a:xfrm>
            <a:off x="0" y="3213100"/>
            <a:ext cx="4067175" cy="1368425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>
                <a:solidFill>
                  <a:srgbClr val="FFFFFF"/>
                </a:solidFill>
                <a:latin typeface="Verdana" pitchFamily="34" charset="0"/>
              </a:rPr>
              <a:t>Ambulantní dětští kardiologové</a:t>
            </a:r>
          </a:p>
        </p:txBody>
      </p:sp>
      <p:sp>
        <p:nvSpPr>
          <p:cNvPr id="8202" name="Zaoblený obdélník 4"/>
          <p:cNvSpPr>
            <a:spLocks noChangeArrowheads="1"/>
          </p:cNvSpPr>
          <p:nvPr/>
        </p:nvSpPr>
        <p:spPr bwMode="auto">
          <a:xfrm>
            <a:off x="5364163" y="1341438"/>
            <a:ext cx="3024187" cy="50323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>
                <a:solidFill>
                  <a:srgbClr val="FFFFFF"/>
                </a:solidFill>
                <a:latin typeface="Verdana" pitchFamily="34" charset="0"/>
              </a:rPr>
              <a:t>Centra komplexní péče  dospělých  s VSV (Praha,Brno)</a:t>
            </a:r>
          </a:p>
        </p:txBody>
      </p:sp>
      <p:sp>
        <p:nvSpPr>
          <p:cNvPr id="8203" name="Line 20"/>
          <p:cNvSpPr>
            <a:spLocks noChangeShapeType="1"/>
          </p:cNvSpPr>
          <p:nvPr/>
        </p:nvSpPr>
        <p:spPr bwMode="auto">
          <a:xfrm>
            <a:off x="1476375" y="2708275"/>
            <a:ext cx="0" cy="431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4" name="Line 25"/>
          <p:cNvSpPr>
            <a:spLocks noChangeShapeType="1"/>
          </p:cNvSpPr>
          <p:nvPr/>
        </p:nvSpPr>
        <p:spPr bwMode="auto">
          <a:xfrm>
            <a:off x="7092950" y="2708275"/>
            <a:ext cx="0" cy="431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5" name="Line 26"/>
          <p:cNvSpPr>
            <a:spLocks noChangeShapeType="1"/>
          </p:cNvSpPr>
          <p:nvPr/>
        </p:nvSpPr>
        <p:spPr bwMode="auto">
          <a:xfrm>
            <a:off x="5508625" y="1916113"/>
            <a:ext cx="0" cy="1223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6" name="Line 27"/>
          <p:cNvSpPr>
            <a:spLocks noChangeShapeType="1"/>
          </p:cNvSpPr>
          <p:nvPr/>
        </p:nvSpPr>
        <p:spPr bwMode="auto">
          <a:xfrm>
            <a:off x="6300788" y="1844675"/>
            <a:ext cx="0" cy="2889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7" name="Line 28"/>
          <p:cNvSpPr>
            <a:spLocks noChangeShapeType="1"/>
          </p:cNvSpPr>
          <p:nvPr/>
        </p:nvSpPr>
        <p:spPr bwMode="auto">
          <a:xfrm>
            <a:off x="3059113" y="1916113"/>
            <a:ext cx="0" cy="1223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8" name="Line 29"/>
          <p:cNvSpPr>
            <a:spLocks noChangeShapeType="1"/>
          </p:cNvSpPr>
          <p:nvPr/>
        </p:nvSpPr>
        <p:spPr bwMode="auto">
          <a:xfrm>
            <a:off x="4140200" y="3860800"/>
            <a:ext cx="503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09" name="Line 31"/>
          <p:cNvSpPr>
            <a:spLocks noChangeShapeType="1"/>
          </p:cNvSpPr>
          <p:nvPr/>
        </p:nvSpPr>
        <p:spPr bwMode="auto">
          <a:xfrm>
            <a:off x="3563938" y="1700213"/>
            <a:ext cx="18716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10" name="Line 32"/>
          <p:cNvSpPr>
            <a:spLocks noChangeShapeType="1"/>
          </p:cNvSpPr>
          <p:nvPr/>
        </p:nvSpPr>
        <p:spPr bwMode="auto">
          <a:xfrm flipV="1">
            <a:off x="1547813" y="1916113"/>
            <a:ext cx="576262" cy="1428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11" name="Line 33"/>
          <p:cNvSpPr>
            <a:spLocks noChangeShapeType="1"/>
          </p:cNvSpPr>
          <p:nvPr/>
        </p:nvSpPr>
        <p:spPr bwMode="auto">
          <a:xfrm flipV="1">
            <a:off x="2411413" y="1773238"/>
            <a:ext cx="2881312" cy="72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12" name="Line 34"/>
          <p:cNvSpPr>
            <a:spLocks noChangeShapeType="1"/>
          </p:cNvSpPr>
          <p:nvPr/>
        </p:nvSpPr>
        <p:spPr bwMode="auto">
          <a:xfrm flipV="1">
            <a:off x="4140200" y="1844675"/>
            <a:ext cx="1152525" cy="15843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13" name="Zaoblený obdélník 5"/>
          <p:cNvSpPr>
            <a:spLocks noChangeArrowheads="1"/>
          </p:cNvSpPr>
          <p:nvPr/>
        </p:nvSpPr>
        <p:spPr bwMode="auto">
          <a:xfrm>
            <a:off x="3635375" y="765175"/>
            <a:ext cx="1584325" cy="4318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25400" algn="ctr">
            <a:solidFill>
              <a:srgbClr val="77828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400">
                <a:solidFill>
                  <a:srgbClr val="FFFFFF"/>
                </a:solidFill>
                <a:latin typeface="Verdana" pitchFamily="34" charset="0"/>
              </a:rPr>
              <a:t>MZ ČR     ČKS</a:t>
            </a:r>
          </a:p>
        </p:txBody>
      </p:sp>
      <p:sp>
        <p:nvSpPr>
          <p:cNvPr id="8214" name="Line 36"/>
          <p:cNvSpPr>
            <a:spLocks noChangeShapeType="1"/>
          </p:cNvSpPr>
          <p:nvPr/>
        </p:nvSpPr>
        <p:spPr bwMode="auto">
          <a:xfrm flipV="1">
            <a:off x="3563938" y="1196975"/>
            <a:ext cx="649287" cy="2889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15" name="Line 37"/>
          <p:cNvSpPr>
            <a:spLocks noChangeShapeType="1"/>
          </p:cNvSpPr>
          <p:nvPr/>
        </p:nvSpPr>
        <p:spPr bwMode="auto">
          <a:xfrm>
            <a:off x="4643438" y="1196975"/>
            <a:ext cx="720725" cy="28733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" name="AutoShape 2" descr="Související obrázek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049463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Související obrázek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1897063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4552" y="4365104"/>
            <a:ext cx="4289447" cy="249439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7" grpId="0" animBg="1"/>
      <p:bldP spid="8202" grpId="0" animBg="1"/>
      <p:bldP spid="8204" grpId="0" animBg="1"/>
      <p:bldP spid="8205" grpId="0" animBg="1"/>
      <p:bldP spid="8206" grpId="0" animBg="1"/>
      <p:bldP spid="8208" grpId="0" animBg="1"/>
      <p:bldP spid="8209" grpId="0" animBg="1"/>
      <p:bldP spid="8211" grpId="0" animBg="1"/>
      <p:bldP spid="8212" grpId="0" animBg="1"/>
      <p:bldP spid="8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4"/>
          <p:cNvSpPr>
            <a:spLocks noChangeArrowheads="1"/>
          </p:cNvSpPr>
          <p:nvPr/>
        </p:nvSpPr>
        <p:spPr bwMode="auto">
          <a:xfrm>
            <a:off x="571500" y="142875"/>
            <a:ext cx="7072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3200" b="1" dirty="0" smtClean="0">
                <a:solidFill>
                  <a:srgbClr val="000000"/>
                </a:solidFill>
                <a:latin typeface="Arial Black" pitchFamily="34" charset="0"/>
              </a:rPr>
              <a:t>Hierarchie péče</a:t>
            </a:r>
            <a:endParaRPr lang="cs-CZ" alt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19" name="Obdélník 7"/>
          <p:cNvSpPr>
            <a:spLocks noChangeArrowheads="1"/>
          </p:cNvSpPr>
          <p:nvPr/>
        </p:nvSpPr>
        <p:spPr bwMode="auto">
          <a:xfrm>
            <a:off x="0" y="100010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Vytvoření fungující sítě mezi specializovanými  centry pro VSV v dospělosti , komplexními kardiovaskulárními centry</a:t>
            </a:r>
            <a:r>
              <a:rPr lang="cs-CZ" dirty="0" smtClean="0"/>
              <a:t>(v každém  by měla být specializovaná poradna pro dospělé),                                                                                                    </a:t>
            </a:r>
          </a:p>
          <a:p>
            <a:r>
              <a:rPr lang="cs-CZ" sz="2800" dirty="0" smtClean="0"/>
              <a:t>kardiologickými a interními pracovišti v regionech </a:t>
            </a:r>
            <a:r>
              <a:rPr lang="cs-CZ" sz="2800" b="1" dirty="0" smtClean="0"/>
              <a:t>a     sítí ambulantních kardiologů </a:t>
            </a:r>
            <a:r>
              <a:rPr lang="cs-CZ" sz="2800" dirty="0" smtClean="0"/>
              <a:t>a praktických lékařů. </a:t>
            </a:r>
          </a:p>
          <a:p>
            <a:r>
              <a:rPr lang="cs-CZ" sz="2800" dirty="0" smtClean="0"/>
              <a:t> 	</a:t>
            </a:r>
          </a:p>
          <a:p>
            <a:r>
              <a:rPr lang="cs-CZ" sz="2800" dirty="0" smtClean="0">
                <a:sym typeface="Wingdings"/>
              </a:rPr>
              <a:t>		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centra VSV zodpovědná za funkčnost sítě, oboustranné zpětné vazby ale i vazby na dětskou kardiologii na všech úrovních</a:t>
            </a:r>
            <a:endParaRPr lang="cs-CZ" altLang="cs-CZ" sz="2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4"/>
          <p:cNvSpPr>
            <a:spLocks noChangeArrowheads="1"/>
          </p:cNvSpPr>
          <p:nvPr/>
        </p:nvSpPr>
        <p:spPr bwMode="auto">
          <a:xfrm>
            <a:off x="571500" y="142875"/>
            <a:ext cx="7072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3200" b="1" dirty="0" smtClean="0">
                <a:solidFill>
                  <a:srgbClr val="000000"/>
                </a:solidFill>
                <a:latin typeface="Arial Black" pitchFamily="34" charset="0"/>
              </a:rPr>
              <a:t>Které pacienty do VSV centra?</a:t>
            </a:r>
            <a:endParaRPr lang="cs-CZ" alt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19" name="Obdélník 7"/>
          <p:cNvSpPr>
            <a:spLocks noChangeArrowheads="1"/>
          </p:cNvSpPr>
          <p:nvPr/>
        </p:nvSpPr>
        <p:spPr bwMode="auto">
          <a:xfrm>
            <a:off x="0" y="100010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optimálně  </a:t>
            </a:r>
            <a:r>
              <a:rPr lang="cs-CZ" sz="2400" b="1" dirty="0" smtClean="0"/>
              <a:t>každého alespoň 1x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VSV centrum stanoví další režim sledování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pacient získá kontakt na centrum a shrnující zprávu  a   režim  </a:t>
            </a:r>
          </a:p>
          <a:p>
            <a:pPr lvl="1"/>
            <a:r>
              <a:rPr lang="cs-CZ" sz="2400" dirty="0" smtClean="0"/>
              <a:t>  sledování tj. i kardiologa z regionu 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další sledování dle složitosti VSV a rizika pozdních komplikací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 případě nejistoty jakýkoliv </a:t>
            </a:r>
            <a:r>
              <a:rPr lang="cs-CZ" sz="2400" dirty="0" smtClean="0"/>
              <a:t>VSV pacient může být  </a:t>
            </a:r>
          </a:p>
          <a:p>
            <a:r>
              <a:rPr lang="cs-CZ" sz="2400" dirty="0" smtClean="0"/>
              <a:t> konzultován  ve VSV centru</a:t>
            </a:r>
          </a:p>
          <a:p>
            <a:r>
              <a:rPr lang="cs-CZ" sz="2400" dirty="0" smtClean="0">
                <a:sym typeface="Wingdings"/>
              </a:rPr>
              <a:t>		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altLang="cs-CZ" sz="2400" b="1" i="1" dirty="0" smtClean="0"/>
              <a:t>lze využít i dělení VSV dle komplexity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i="1" dirty="0" smtClean="0"/>
              <a:t>VSV středně a vysoce komplexní i ve VSV centrech</a:t>
            </a:r>
          </a:p>
          <a:p>
            <a:pPr lvl="1">
              <a:buFont typeface="Arial" pitchFamily="34" charset="0"/>
              <a:buChar char="•"/>
            </a:pPr>
            <a:r>
              <a:rPr lang="cs-CZ" sz="2400" i="1" dirty="0" smtClean="0"/>
              <a:t>jednoduché VSV (tab.1) mohou být sledováni i na ostatních kardiologických pracovištích</a:t>
            </a:r>
            <a:endParaRPr lang="cs-CZ" altLang="cs-CZ" sz="24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42844" y="0"/>
          <a:ext cx="8786874" cy="6912083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BoldCond"/>
                        </a:rPr>
                        <a:t>Tab.2 VSV vysoce a středně komplexní</a:t>
                      </a:r>
                      <a:endParaRPr lang="cs-CZ" sz="112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VSV vysoce komplexní</a:t>
                      </a:r>
                      <a:endParaRPr lang="cs-CZ" sz="112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Konduity s chlopní či bez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Cyanotické vady (jakékoliv)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Dvojvýtoková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komora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Eisenmengerův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syndrom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Vady s funkčně jedinou komorou jakéhokoliv typu (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dvojvtoková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levá nebo pravá komora, atrézie  trikuspidální nebo mitrální chlopně, hypoplazie pravé nebo levé </a:t>
                      </a:r>
                      <a:r>
                        <a:rPr lang="cs-CZ" sz="112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 komory 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aj.   operačně neřešitelné jako 2 funkční komory ale jako totální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kavopulmonální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spojení -TCPC či jiné formy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Fontanovy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cirkulace)  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Pulmonální atrézie (jakákoliv)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Plicní hypertenze komplikující VSV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Transpozice velkých tepen 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Tepenný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truncus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Přerušení  aortálního oblouku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Jiné anomálie atrioventrikulárního a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ventrikuloarteriálního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napojení nejmenované výše  (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crisscross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,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isomerizmy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, syndromy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heterotaxe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, inverze komor)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BoldCond"/>
                        </a:rPr>
                        <a:t>VSV středně komplexní</a:t>
                      </a:r>
                      <a:endParaRPr lang="cs-CZ" sz="112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Aorto-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levokomorové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fistuly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Anomální návrat plicních žil (úplný či částečný)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Defekt atrioventrikulárního septa  (parciální či kompletní)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Koarktace aorty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Ebsteinova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anomálie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Obstrukce výtokového traktu pravé komory (ne nevýznamná) 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Otevřená tepenná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dučej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(střední a velká)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Insuficience pulmonální chlopně (střední a těžká)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Stenoza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pulmonální chlopně (střední a těžká) 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Fistuly či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aneurysmata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Valsalvovských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sinů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Defekt síňového septa typu sinus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venosus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Subvalvární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nebo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supravalvární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stenóza aorty (vyjma hypertrofické kardiomyopatie)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Fallotova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tetralogie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Aortopulmonání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 okno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Cor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triatriatum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Anomální odstup levé koronární tepny z plicnice (aj. anomálie koronárních tepen)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Consolas"/>
                        </a:rPr>
                        <a:t>Cévní prstence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Defekt komorového septa s: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      absentující chlopní(-ěmi)                                           aortální insuficiencí                                    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      koarktací aorty                                                                mitrální vadou                             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>
                          <a:solidFill>
                            <a:srgbClr val="000000"/>
                          </a:solidFill>
                          <a:latin typeface="Calibri"/>
                          <a:cs typeface="HelveticaNeue-Condensed"/>
                        </a:rPr>
                        <a:t>       obstrukcí výtokového traktu pravé komory        subvalvární aortální stenózou           </a:t>
                      </a:r>
                      <a:endParaRPr lang="cs-CZ" sz="112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95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</a:t>
                      </a:r>
                      <a:r>
                        <a:rPr lang="cs-CZ" sz="112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straddlingem</a:t>
                      </a:r>
                      <a:r>
                        <a:rPr lang="cs-CZ" sz="112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trikuspidální či mitrální chlopně (upínání závěsného aparátu i do protilehlé komory)</a:t>
                      </a:r>
                      <a:endParaRPr lang="cs-CZ" sz="112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6" marR="5526" marT="5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 rot="20188424">
            <a:off x="1246539" y="1460996"/>
            <a:ext cx="6521065" cy="397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Výčet pacientů do CENTER není kompletní, logický, další raritní vady a </a:t>
            </a: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∞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poop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stavů. Jednoduší, výčet které lze jen v regionech.</a:t>
            </a:r>
          </a:p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189">
            <a:off x="6630709" y="3252431"/>
            <a:ext cx="1837758" cy="103373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143636" y="5780782"/>
            <a:ext cx="300036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Modifikováno z ACC/AHA 2008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Guidelines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for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the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Management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of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Adults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With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Congenital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Heart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Disease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Výsledek obrázku pro vlajka 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0603" y="6424173"/>
            <a:ext cx="543397" cy="433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0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928670"/>
          <a:ext cx="8715404" cy="4429152"/>
        </p:xfrm>
        <a:graphic>
          <a:graphicData uri="http://schemas.openxmlformats.org/drawingml/2006/table">
            <a:tbl>
              <a:tblPr/>
              <a:tblGrid>
                <a:gridCol w="871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76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Tab.1 </a:t>
                      </a:r>
                      <a:r>
                        <a:rPr lang="cs-CZ" sz="2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jednoduché VSV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Bez korekčního výkonu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Izolované VSV aortální chlopně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Izolované VSV mitrální chlopně (vyjma padákové deformity, rozštěpu)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Malý defekt síňového septa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Malý defekt komorového septa bez asociovaných lézí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Lehká stenóza pulmonální chlopně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6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Malá otevřená tepenná dučej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 korekčním výkonu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tepenná </a:t>
                      </a:r>
                      <a:r>
                        <a:rPr lang="cs-CZ" sz="20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dučej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defekt síňového septa typu secundum či sinus venosus bez reziduí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76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defekt komorového septa bez reziduí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42" y="785794"/>
            <a:ext cx="1837758" cy="103373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14282" y="5500702"/>
            <a:ext cx="4786346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Modifikováno z ACC/AHA 2008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Guidelines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for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the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Management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of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Adults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With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Congenital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Heart</a:t>
            </a:r>
            <a:r>
              <a:rPr lang="cs-CZ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Disease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Výsledek obrázku pro vlajka 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500702"/>
            <a:ext cx="543397" cy="28575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 rot="20188424">
            <a:off x="939974" y="3360132"/>
            <a:ext cx="7129037" cy="60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Lze sledovat jen v REGIONECH. 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3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cs-CZ" sz="4400" dirty="0">
                <a:latin typeface="Arial Black" pitchFamily="34" charset="0"/>
                <a:ea typeface="+mj-ea"/>
                <a:cs typeface="+mj-cs"/>
              </a:rPr>
              <a:t>Kam s nimi?  </a:t>
            </a:r>
            <a:endParaRPr lang="cs-CZ" sz="3200" b="1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483" name="Picture 7" descr="http://foodconsultant.co.in/yahoo_site_admin/assets/images/networking_7328987.314163004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06488"/>
            <a:ext cx="766762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5214950"/>
            <a:ext cx="785818" cy="785818"/>
          </a:xfrm>
          <a:prstGeom prst="rect">
            <a:avLst/>
          </a:prstGeom>
          <a:noFill/>
        </p:spPr>
      </p:pic>
      <p:pic>
        <p:nvPicPr>
          <p:cNvPr id="22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388" y="3714752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306" y="2214554"/>
            <a:ext cx="785818" cy="785818"/>
          </a:xfrm>
          <a:prstGeom prst="rect">
            <a:avLst/>
          </a:prstGeom>
          <a:noFill/>
        </p:spPr>
      </p:pic>
      <p:pic>
        <p:nvPicPr>
          <p:cNvPr id="24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4357694"/>
            <a:ext cx="785818" cy="785818"/>
          </a:xfrm>
          <a:prstGeom prst="rect">
            <a:avLst/>
          </a:prstGeom>
          <a:noFill/>
        </p:spPr>
      </p:pic>
      <p:pic>
        <p:nvPicPr>
          <p:cNvPr id="25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286000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643050"/>
            <a:ext cx="785818" cy="785818"/>
          </a:xfrm>
          <a:prstGeom prst="rect">
            <a:avLst/>
          </a:prstGeom>
          <a:noFill/>
        </p:spPr>
      </p:pic>
      <p:pic>
        <p:nvPicPr>
          <p:cNvPr id="20491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214813"/>
            <a:ext cx="8810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2071678"/>
            <a:ext cx="785818" cy="785818"/>
          </a:xfrm>
          <a:prstGeom prst="rect">
            <a:avLst/>
          </a:prstGeom>
          <a:noFill/>
        </p:spPr>
      </p:pic>
      <p:pic>
        <p:nvPicPr>
          <p:cNvPr id="28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857500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3071810"/>
            <a:ext cx="785818" cy="785818"/>
          </a:xfrm>
          <a:prstGeom prst="rect">
            <a:avLst/>
          </a:prstGeom>
          <a:noFill/>
        </p:spPr>
      </p:pic>
      <p:cxnSp>
        <p:nvCxnSpPr>
          <p:cNvPr id="31" name="Přímá spojovací čára 30"/>
          <p:cNvCxnSpPr/>
          <p:nvPr/>
        </p:nvCxnSpPr>
        <p:spPr>
          <a:xfrm flipV="1">
            <a:off x="928688" y="1143000"/>
            <a:ext cx="7072312" cy="4786313"/>
          </a:xfrm>
          <a:prstGeom prst="line">
            <a:avLst/>
          </a:prstGeom>
          <a:ln w="381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214438" y="5780088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C00000"/>
                </a:solidFill>
              </a:rPr>
              <a:t>zahlcení centra</a:t>
            </a:r>
          </a:p>
          <a:p>
            <a:r>
              <a:rPr lang="cs-CZ" sz="3200">
                <a:solidFill>
                  <a:srgbClr val="C00000"/>
                </a:solidFill>
              </a:rPr>
              <a:t>ubývání pacientů  teréním kardiologům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341E-6 L -0.18889 -0.33387 L -0.21597 -0.32763 " pathEditMode="relative" ptsTypes="AAA">
                                      <p:cBhvr>
                                        <p:cTn id="1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222 L 0.07292 -0.1533 L 0.02205 -0.15746 " pathEditMode="relative" rAng="0" ptsTypes="AAA">
                                      <p:cBhvr>
                                        <p:cTn id="2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1214E-6 L -0.21285 -0.08648 " pathEditMode="relative" ptsTypes="AA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8 L 0.0651 0.13318 L 0.13021 0.13318 " pathEditMode="relative" ptsTypes="A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0751E-6 L 0.41077 -0.2027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09249E-7 L -0.17622 0.0844 L -0.19687 0.05064 " pathEditMode="relative" ptsTypes="AAA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1503E-6 L -0.06597 0.1611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8.09249E-7 L 0.2651 0.1311 L 0.27933 0.05919 " pathEditMode="relative" ptsTypes="AAA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162 L -0.38108 0.01041 L -0.39184 -0.09618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20231E-7 L 0.24289 -0.00208 L 0.24758 -0.18613 " pathEditMode="relative" ptsTypes="AAA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5483"/>
              </p:ext>
            </p:extLst>
          </p:nvPr>
        </p:nvGraphicFramePr>
        <p:xfrm>
          <a:off x="213064" y="1670433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://foodconsultant.co.in/yahoo_site_admin/assets/images/networking_7328987.314163004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06488"/>
            <a:ext cx="766762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 descr="https://pixabay.com/static/uploads/photo/2013/07/12/17/17/playschool-151938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0"/>
            <a:ext cx="23574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https://pixabay.com/static/uploads/photo/2013/07/12/17/17/playschool-151938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0"/>
            <a:ext cx="23574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1" descr="http://nd04.jxs.cz/893/157/8939284dad_74672867_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35000"/>
          </a:blip>
          <a:srcRect/>
          <a:stretch>
            <a:fillRect/>
          </a:stretch>
        </p:blipFill>
        <p:spPr bwMode="auto">
          <a:xfrm>
            <a:off x="3929058" y="0"/>
            <a:ext cx="1318855" cy="1285884"/>
          </a:xfrm>
          <a:prstGeom prst="rect">
            <a:avLst/>
          </a:prstGeom>
          <a:noFill/>
        </p:spPr>
      </p:pic>
      <p:pic>
        <p:nvPicPr>
          <p:cNvPr id="57" name="Picture 41" descr="http://nd04.jxs.cz/893/157/8939284dad_74672867_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35000"/>
          </a:blip>
          <a:srcRect/>
          <a:stretch>
            <a:fillRect/>
          </a:stretch>
        </p:blipFill>
        <p:spPr bwMode="auto">
          <a:xfrm>
            <a:off x="5072066" y="0"/>
            <a:ext cx="1318855" cy="1285884"/>
          </a:xfrm>
          <a:prstGeom prst="rect">
            <a:avLst/>
          </a:prstGeom>
          <a:noFill/>
        </p:spPr>
      </p:pic>
      <p:pic>
        <p:nvPicPr>
          <p:cNvPr id="58" name="Picture 41" descr="http://nd04.jxs.cz/893/157/8939284dad_74672867_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35000"/>
          </a:blip>
          <a:srcRect/>
          <a:stretch>
            <a:fillRect/>
          </a:stretch>
        </p:blipFill>
        <p:spPr bwMode="auto">
          <a:xfrm>
            <a:off x="3214678" y="0"/>
            <a:ext cx="1318855" cy="1285884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cs-CZ" sz="4400" dirty="0">
                <a:latin typeface="Arial Black" pitchFamily="34" charset="0"/>
                <a:ea typeface="+mj-ea"/>
                <a:cs typeface="+mj-cs"/>
              </a:rPr>
              <a:t>Kam s nimi?  </a:t>
            </a:r>
            <a:endParaRPr lang="cs-CZ" sz="3200" b="1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493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5214950"/>
            <a:ext cx="785818" cy="785818"/>
          </a:xfrm>
          <a:prstGeom prst="rect">
            <a:avLst/>
          </a:prstGeom>
          <a:noFill/>
        </p:spPr>
      </p:pic>
      <p:pic>
        <p:nvPicPr>
          <p:cNvPr id="22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388" y="3714752"/>
            <a:ext cx="785818" cy="785818"/>
          </a:xfrm>
          <a:prstGeom prst="rect">
            <a:avLst/>
          </a:prstGeom>
          <a:noFill/>
        </p:spPr>
      </p:pic>
      <p:pic>
        <p:nvPicPr>
          <p:cNvPr id="24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4357694"/>
            <a:ext cx="785818" cy="785818"/>
          </a:xfrm>
          <a:prstGeom prst="rect">
            <a:avLst/>
          </a:prstGeom>
          <a:noFill/>
        </p:spPr>
      </p:pic>
      <p:pic>
        <p:nvPicPr>
          <p:cNvPr id="26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643050"/>
            <a:ext cx="785818" cy="785818"/>
          </a:xfrm>
          <a:prstGeom prst="rect">
            <a:avLst/>
          </a:prstGeom>
          <a:noFill/>
        </p:spPr>
      </p:pic>
      <p:pic>
        <p:nvPicPr>
          <p:cNvPr id="27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2071678"/>
            <a:ext cx="785818" cy="785818"/>
          </a:xfrm>
          <a:prstGeom prst="rect">
            <a:avLst/>
          </a:prstGeom>
          <a:noFill/>
        </p:spPr>
      </p:pic>
      <p:pic>
        <p:nvPicPr>
          <p:cNvPr id="29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3071810"/>
            <a:ext cx="785818" cy="785818"/>
          </a:xfrm>
          <a:prstGeom prst="rect">
            <a:avLst/>
          </a:prstGeom>
          <a:noFill/>
        </p:spPr>
      </p:pic>
      <p:pic>
        <p:nvPicPr>
          <p:cNvPr id="15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9058" y="-1285908"/>
            <a:ext cx="785818" cy="785818"/>
          </a:xfrm>
          <a:prstGeom prst="rect">
            <a:avLst/>
          </a:prstGeom>
          <a:noFill/>
        </p:spPr>
      </p:pic>
      <p:pic>
        <p:nvPicPr>
          <p:cNvPr id="17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-1285908"/>
            <a:ext cx="785818" cy="785818"/>
          </a:xfrm>
          <a:prstGeom prst="rect">
            <a:avLst/>
          </a:prstGeom>
          <a:noFill/>
        </p:spPr>
      </p:pic>
      <p:pic>
        <p:nvPicPr>
          <p:cNvPr id="20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-1357346"/>
            <a:ext cx="785818" cy="785818"/>
          </a:xfrm>
          <a:prstGeom prst="rect">
            <a:avLst/>
          </a:prstGeom>
          <a:noFill/>
        </p:spPr>
      </p:pic>
      <p:pic>
        <p:nvPicPr>
          <p:cNvPr id="21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2066" y="-1214470"/>
            <a:ext cx="785818" cy="785818"/>
          </a:xfrm>
          <a:prstGeom prst="rect">
            <a:avLst/>
          </a:prstGeom>
          <a:noFill/>
        </p:spPr>
      </p:pic>
      <p:pic>
        <p:nvPicPr>
          <p:cNvPr id="30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-1500222"/>
            <a:ext cx="785818" cy="785818"/>
          </a:xfrm>
          <a:prstGeom prst="rect">
            <a:avLst/>
          </a:prstGeom>
          <a:noFill/>
        </p:spPr>
      </p:pic>
      <p:pic>
        <p:nvPicPr>
          <p:cNvPr id="32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-1285908"/>
            <a:ext cx="785818" cy="785818"/>
          </a:xfrm>
          <a:prstGeom prst="rect">
            <a:avLst/>
          </a:prstGeom>
          <a:noFill/>
        </p:spPr>
      </p:pic>
      <p:pic>
        <p:nvPicPr>
          <p:cNvPr id="33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72396" y="-1214470"/>
            <a:ext cx="785818" cy="785818"/>
          </a:xfrm>
          <a:prstGeom prst="rect">
            <a:avLst/>
          </a:prstGeom>
          <a:noFill/>
        </p:spPr>
      </p:pic>
      <p:pic>
        <p:nvPicPr>
          <p:cNvPr id="34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-1785974"/>
            <a:ext cx="785818" cy="785818"/>
          </a:xfrm>
          <a:prstGeom prst="rect">
            <a:avLst/>
          </a:prstGeom>
          <a:noFill/>
        </p:spPr>
      </p:pic>
      <p:sp>
        <p:nvSpPr>
          <p:cNvPr id="36" name="TextovéPole 35"/>
          <p:cNvSpPr txBox="1"/>
          <p:nvPr/>
        </p:nvSpPr>
        <p:spPr>
          <a:xfrm>
            <a:off x="1285852" y="3143248"/>
            <a:ext cx="2071702" cy="393954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9050"/>
            <a:bevelB w="1905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cs-CZ" sz="25000" b="1" dirty="0">
                <a:solidFill>
                  <a:srgbClr val="00B050"/>
                </a:solidFill>
                <a:sym typeface="Wingdings"/>
              </a:rPr>
              <a:t></a:t>
            </a:r>
            <a:endParaRPr lang="cs-CZ" sz="25000" b="1" dirty="0">
              <a:solidFill>
                <a:srgbClr val="00B050"/>
              </a:solidFill>
            </a:endParaRPr>
          </a:p>
        </p:txBody>
      </p:sp>
      <p:sp>
        <p:nvSpPr>
          <p:cNvPr id="39" name="Prstenec 38"/>
          <p:cNvSpPr/>
          <p:nvPr/>
        </p:nvSpPr>
        <p:spPr>
          <a:xfrm>
            <a:off x="785813" y="3500438"/>
            <a:ext cx="642937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Prstenec 39"/>
          <p:cNvSpPr/>
          <p:nvPr/>
        </p:nvSpPr>
        <p:spPr>
          <a:xfrm>
            <a:off x="1857375" y="1714500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Prstenec 40"/>
          <p:cNvSpPr/>
          <p:nvPr/>
        </p:nvSpPr>
        <p:spPr>
          <a:xfrm>
            <a:off x="3786188" y="1714500"/>
            <a:ext cx="642937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Prstenec 41"/>
          <p:cNvSpPr/>
          <p:nvPr/>
        </p:nvSpPr>
        <p:spPr>
          <a:xfrm>
            <a:off x="3571875" y="3429000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Prstenec 42"/>
          <p:cNvSpPr/>
          <p:nvPr/>
        </p:nvSpPr>
        <p:spPr>
          <a:xfrm>
            <a:off x="5143500" y="1428750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Prstenec 43"/>
          <p:cNvSpPr/>
          <p:nvPr/>
        </p:nvSpPr>
        <p:spPr>
          <a:xfrm>
            <a:off x="6143625" y="4286250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Prstenec 44"/>
          <p:cNvSpPr/>
          <p:nvPr/>
        </p:nvSpPr>
        <p:spPr>
          <a:xfrm>
            <a:off x="6000750" y="1928813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Prstenec 45"/>
          <p:cNvSpPr/>
          <p:nvPr/>
        </p:nvSpPr>
        <p:spPr>
          <a:xfrm>
            <a:off x="6429375" y="3000375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Prstenec 46"/>
          <p:cNvSpPr/>
          <p:nvPr/>
        </p:nvSpPr>
        <p:spPr>
          <a:xfrm>
            <a:off x="8001000" y="2357438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Prstenec 47"/>
          <p:cNvSpPr/>
          <p:nvPr/>
        </p:nvSpPr>
        <p:spPr>
          <a:xfrm>
            <a:off x="2143125" y="2500313"/>
            <a:ext cx="642938" cy="285750"/>
          </a:xfrm>
          <a:prstGeom prst="don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0" y="6357938"/>
            <a:ext cx="2071688" cy="50006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0" y="5780088"/>
            <a:ext cx="9501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centrum se soustředí na komplikované VSV</a:t>
            </a:r>
          </a:p>
          <a:p>
            <a:r>
              <a:rPr lang="cs-CZ" sz="3200" dirty="0">
                <a:solidFill>
                  <a:srgbClr val="00B050"/>
                </a:solidFill>
              </a:rPr>
              <a:t>proškolení terénní kardiologové nepřicházejí o pac.</a:t>
            </a:r>
          </a:p>
        </p:txBody>
      </p:sp>
      <p:pic>
        <p:nvPicPr>
          <p:cNvPr id="51" name="Picture 8" descr="http://cdn.i0.cz/public-data/7a/84/ea7aa7a836cb842d8b55f0319c47_w720_h527_gi:photo:87775.jpg?hash=d8c6342f02abaeded99dbc75f1c8d6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145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1" descr="http://nd04.jxs.cz/893/157/8939284dad_74672867_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contrast="91000"/>
          </a:blip>
          <a:srcRect/>
          <a:stretch>
            <a:fillRect/>
          </a:stretch>
        </p:blipFill>
        <p:spPr bwMode="auto">
          <a:xfrm>
            <a:off x="0" y="714356"/>
            <a:ext cx="1318855" cy="1285884"/>
          </a:xfrm>
          <a:prstGeom prst="rect">
            <a:avLst/>
          </a:prstGeom>
          <a:noFill/>
        </p:spPr>
      </p:pic>
      <p:cxnSp>
        <p:nvCxnSpPr>
          <p:cNvPr id="53" name="Přímá spojovací čára 52"/>
          <p:cNvCxnSpPr/>
          <p:nvPr/>
        </p:nvCxnSpPr>
        <p:spPr>
          <a:xfrm>
            <a:off x="1428750" y="1000125"/>
            <a:ext cx="3000375" cy="2357438"/>
          </a:xfrm>
          <a:prstGeom prst="line">
            <a:avLst/>
          </a:prstGeom>
          <a:ln w="508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3" descr="http://www.gifmania.sk/Animovane-Gify-Smajlici/Animovane-Obrazky-3d-Smajliky/3d-Smajliky-50697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306" y="2214554"/>
            <a:ext cx="785818" cy="785818"/>
          </a:xfrm>
          <a:prstGeom prst="rect">
            <a:avLst/>
          </a:prstGeom>
          <a:noFill/>
        </p:spPr>
      </p:pic>
      <p:pic>
        <p:nvPicPr>
          <p:cNvPr id="25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2286000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2857500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214813"/>
            <a:ext cx="8810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-1643063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-1285875"/>
            <a:ext cx="8810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Přímá spojovací čára 58"/>
          <p:cNvCxnSpPr/>
          <p:nvPr/>
        </p:nvCxnSpPr>
        <p:spPr>
          <a:xfrm rot="5400000">
            <a:off x="3965576" y="1892300"/>
            <a:ext cx="1357312" cy="1587"/>
          </a:xfrm>
          <a:prstGeom prst="line">
            <a:avLst/>
          </a:prstGeom>
          <a:ln w="508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 descr="http://bednarovaolga.sweb.cz/blog/smailici/smutny%20mrka.gif"/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lum contrast="82000"/>
          </a:blip>
          <a:srcRect/>
          <a:stretch>
            <a:fillRect/>
          </a:stretch>
        </p:blipFill>
        <p:spPr bwMode="auto">
          <a:xfrm>
            <a:off x="7072330" y="3929066"/>
            <a:ext cx="8810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6532E-6 L -0.19531 -0.33619 L 0.01111 0.01479 " pathEditMode="relative" ptsTypes="AAA">
                                      <p:cBhvr>
                                        <p:cTn id="1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046 C 0.02257 -0.02613 0.03247 -0.0622 0.0467 -0.09942 C 0.06059 -0.13734 0.07604 -0.16925 0.08906 -0.18844 C 0.08524 -0.16278 0.07535 -0.12717 0.06129 -0.08971 C 0.04722 -0.05249 0.03125 -0.02012 0.01875 -0.00046 Z " pathEditMode="relative" rAng="-3804083" ptsTypes="fffff">
                                      <p:cBhvr>
                                        <p:cTn id="2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416 L -0.24601 -0.11607 L 5.55556E-7 -1.32948E-6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2948E-6 L 0.07622 0.16694 L -3.88889E-6 -1.32948E-6 Z " pathEditMode="relative" ptsTypes="AAA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289E-6 L 0.39497 -0.19445 L 3.61111E-6 1.50289E-6 Z " pathEditMode="relative" ptsTypes="AAA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18497E-6 L -0.0967 0.20924 L 6.94444E-6 -6.18497E-6 Z " pathEditMode="relative" ptsTypes="AAA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82081E-6 L 0.30798 0.14359 L -1.66667E-6 6.82081E-6 Z " pathEditMode="relative" ptsTypes="AAA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752 C -0.05121 0.0222 -0.13056 0.01919 -0.21892 0.01919 C -0.30712 0.01919 -0.38646 0.0222 -0.43906 0.02752 C -0.38646 0.03306 -0.30712 0.03676 -0.21892 0.03676 C -0.13056 0.03676 -0.05121 0.03306 0.00191 0.02752 Z " pathEditMode="relative" rAng="0" ptsTypes="fffff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2948E-6 C 0.02327 -1.32948E-6 0.04653 -1.32948E-6 0.06979 -1.32948E-6 L 0.26667 -0.0148 L 2.77778E-6 -1.32948E-6 Z " pathEditMode="relative" ptsTypes="fAAf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1457 C -0.0224 0.02243 -0.06164 0.04024 -0.10452 0.06451 C -0.14671 0.08879 -0.18386 0.11399 -0.2073 0.13457 C -0.18004 0.12648 -0.14028 0.10891 -0.09809 0.08463 C -0.05539 0.06081 -0.01858 0.03515 0.00503 0.01457 Z " pathEditMode="relative" rAng="-1381826" ptsTypes="fffff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05254 L 0.03507 0.63403 L -0.27969 0.65092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1667 0.62153 L 0.21042 1.02592 " pathEditMode="relative" rAng="0" ptsTypes="AAA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1968 L -0.09254 0.64746 L 0.0441 0.3213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72 0.10856 L -0.14705 0.67801 " pathEditMode="relative" ptsTypes="AA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0.67801 C -0.18889 0.65324 -0.25295 0.61991 -0.325 0.58611 C -0.39739 0.55116 -0.46232 0.52268 -0.50712 0.50602 C -0.46423 0.53032 -0.40034 0.56412 -0.3283 0.59838 C -0.25642 0.63264 -0.19097 0.66111 -0.14705 0.67801 Z " pathEditMode="relative" rAng="1183430" ptsTypes="fffff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0.1574 L 0.20868 0.72291 L 0.38507 0.57361 " pathEditMode="relative" rAng="0" ptsTypes="AAA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59 -0.13264 L -0.19392 0.62569 " pathEditMode="relative" ptsTypes="AA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92 0.62593 C -0.20191 0.59977 -0.21476 0.56273 -0.2309 0.52222 C -0.24757 0.48148 -0.26406 0.44653 -0.27622 0.42431 C -0.26858 0.44977 -0.25521 0.48704 -0.23889 0.52778 C -0.2224 0.56806 -0.20625 0.60301 -0.19392 0.62593 Z " pathEditMode="relative" rAng="3690262" ptsTypes="fffff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91 0.01898 L 0.32899 0.64676 L -0.11059 0.86898 " pathEditMode="relative" ptsTypes="AAA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52 -0.01319 L -0.32952 0.54236 L -0.42952 0.79792 " pathEditMode="relative" ptsTypes="AAA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6 -0.09699 L 0.08212 0.67246 L 0.50712 0.71135 " pathEditMode="relative" ptsTypes="AAA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111 C -0.02813 0.00509 0.00295 0.02014 -0.04132 -0.00278 L -0.33785 -0.15579 L -0.66007 -0.51204 L -0.33004 -0.15856 L -0.66389 -0.52592 L -0.3184 -0.14768 L 1.66667E-6 -1.48148E-6 " pathEditMode="relative" rAng="0" ptsTypes="fAAAAAAA">
                                      <p:cBhvr>
                                        <p:cTn id="19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4"/>
          <p:cNvSpPr>
            <a:spLocks noChangeArrowheads="1"/>
          </p:cNvSpPr>
          <p:nvPr/>
        </p:nvSpPr>
        <p:spPr bwMode="auto">
          <a:xfrm>
            <a:off x="571500" y="142875"/>
            <a:ext cx="72866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000000"/>
                </a:solidFill>
                <a:latin typeface="Arial Black" pitchFamily="34" charset="0"/>
              </a:rPr>
              <a:t>Status specializovaných center pro VSV v dospělosti</a:t>
            </a:r>
            <a:endParaRPr lang="cs-CZ" alt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19" name="Obdélník 7"/>
          <p:cNvSpPr>
            <a:spLocks noChangeArrowheads="1"/>
          </p:cNvSpPr>
          <p:nvPr/>
        </p:nvSpPr>
        <p:spPr bwMode="auto">
          <a:xfrm>
            <a:off x="0" y="122009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err="1" smtClean="0"/>
              <a:t>nadregionální</a:t>
            </a:r>
            <a:r>
              <a:rPr lang="cs-CZ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poskytuje </a:t>
            </a:r>
            <a:r>
              <a:rPr lang="cs-CZ" sz="2400" b="1" dirty="0" err="1" smtClean="0"/>
              <a:t>superspecializovanou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multioborovou</a:t>
            </a:r>
            <a:r>
              <a:rPr lang="cs-CZ" sz="2400" b="1" dirty="0" smtClean="0"/>
              <a:t> </a:t>
            </a:r>
            <a:r>
              <a:rPr lang="cs-CZ" sz="2400" dirty="0" smtClean="0"/>
              <a:t>péči  pro VSV  </a:t>
            </a:r>
          </a:p>
          <a:p>
            <a:r>
              <a:rPr lang="cs-CZ" sz="2400" dirty="0" smtClean="0"/>
              <a:t> v dospělosti na nejvyšší úrovni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provádí </a:t>
            </a:r>
            <a:r>
              <a:rPr lang="cs-CZ" sz="2400" b="1" dirty="0" smtClean="0"/>
              <a:t>školící akce </a:t>
            </a:r>
            <a:r>
              <a:rPr lang="cs-CZ" sz="2400" dirty="0" smtClean="0"/>
              <a:t>v oblasti VSV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má odpovídající </a:t>
            </a:r>
            <a:r>
              <a:rPr lang="cs-CZ" sz="2400" b="1" dirty="0" smtClean="0"/>
              <a:t>personální</a:t>
            </a:r>
            <a:r>
              <a:rPr lang="cs-CZ" sz="2400" dirty="0" smtClean="0"/>
              <a:t> (I.), </a:t>
            </a:r>
            <a:r>
              <a:rPr lang="cs-CZ" sz="2400" b="1" dirty="0" smtClean="0"/>
              <a:t>technické</a:t>
            </a:r>
            <a:r>
              <a:rPr lang="cs-CZ" sz="2400" dirty="0" smtClean="0"/>
              <a:t> vybavení (II.) a </a:t>
            </a:r>
            <a:r>
              <a:rPr lang="cs-CZ" sz="2400" b="1" dirty="0" smtClean="0"/>
              <a:t>zkušenosti</a:t>
            </a:r>
            <a:r>
              <a:rPr lang="cs-CZ" sz="2400" dirty="0" smtClean="0"/>
              <a:t>   s problematikou (III.) 	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3945703"/>
            <a:ext cx="9366193" cy="298543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600" b="1" i="1" dirty="0" smtClean="0"/>
              <a:t>                </a:t>
            </a:r>
            <a:r>
              <a:rPr lang="cs-CZ" sz="2400" b="1" i="1" dirty="0" smtClean="0"/>
              <a:t>V Česku v současnosti 3 centra:</a:t>
            </a:r>
          </a:p>
          <a:p>
            <a:endParaRPr lang="cs-CZ" sz="1600" b="1" i="1" dirty="0" smtClean="0"/>
          </a:p>
          <a:p>
            <a:r>
              <a:rPr lang="cs-CZ" sz="1600" b="1" i="1" dirty="0" smtClean="0"/>
              <a:t>Centrum </a:t>
            </a:r>
            <a:r>
              <a:rPr lang="cs-CZ" sz="1600" b="1" i="1" dirty="0"/>
              <a:t>pro dospělé s vrozenou srdeční vadou v rámci </a:t>
            </a:r>
            <a:r>
              <a:rPr lang="cs-CZ" sz="1600" b="1" i="1" dirty="0" err="1"/>
              <a:t>kardiocentra</a:t>
            </a:r>
            <a:r>
              <a:rPr lang="cs-CZ" sz="1600" b="1" i="1" dirty="0"/>
              <a:t> </a:t>
            </a:r>
            <a:r>
              <a:rPr lang="cs-CZ" sz="1600" b="1" i="1" u="sng" dirty="0"/>
              <a:t>Nemocnice na </a:t>
            </a:r>
            <a:r>
              <a:rPr lang="cs-CZ" sz="1600" b="1" i="1" u="sng" dirty="0" smtClean="0"/>
              <a:t>Homolce</a:t>
            </a:r>
            <a:r>
              <a:rPr lang="cs-CZ" sz="1600" i="1" dirty="0" smtClean="0"/>
              <a:t>, </a:t>
            </a:r>
            <a:endParaRPr lang="cs-CZ" sz="1600" dirty="0"/>
          </a:p>
          <a:p>
            <a:endParaRPr lang="cs-CZ" sz="800" b="1" i="1" dirty="0" smtClean="0"/>
          </a:p>
          <a:p>
            <a:r>
              <a:rPr lang="cs-CZ" sz="1600" b="1" i="1" dirty="0" smtClean="0"/>
              <a:t>Centrum </a:t>
            </a:r>
            <a:r>
              <a:rPr lang="cs-CZ" sz="1600" b="1" i="1" dirty="0"/>
              <a:t>pro dospělé s vrozenou srdeční vadou  ve </a:t>
            </a:r>
            <a:r>
              <a:rPr lang="cs-CZ" sz="1600" b="1" i="1" u="sng" dirty="0"/>
              <a:t>Fakultní nemocnice  v Motole</a:t>
            </a:r>
            <a:r>
              <a:rPr lang="cs-CZ" sz="1600" i="1" u="sng" dirty="0"/>
              <a:t>  </a:t>
            </a:r>
            <a:r>
              <a:rPr lang="cs-CZ" sz="1200" i="1" dirty="0"/>
              <a:t>(Klinika kardiovaskulární chirurgie, Kardiologická klinika, Dětské </a:t>
            </a:r>
            <a:r>
              <a:rPr lang="cs-CZ" sz="1200" i="1" dirty="0" err="1"/>
              <a:t>kardiocentrum</a:t>
            </a:r>
            <a:r>
              <a:rPr lang="cs-CZ" sz="1200" i="1" dirty="0"/>
              <a:t>, 2. Lékařská Fakulta Univerzity Karlovy a Fakultní nemocnice </a:t>
            </a:r>
            <a:r>
              <a:rPr lang="cs-CZ" sz="1200" i="1" dirty="0" smtClean="0"/>
              <a:t>    v </a:t>
            </a:r>
            <a:r>
              <a:rPr lang="cs-CZ" sz="1200" i="1" dirty="0"/>
              <a:t>Motole), </a:t>
            </a:r>
            <a:endParaRPr lang="cs-CZ" sz="1200" i="1" dirty="0" smtClean="0"/>
          </a:p>
          <a:p>
            <a:endParaRPr lang="cs-CZ" sz="1200" i="1" dirty="0" smtClean="0"/>
          </a:p>
          <a:p>
            <a:r>
              <a:rPr lang="cs-CZ" sz="1200" i="1" dirty="0"/>
              <a:t> </a:t>
            </a:r>
            <a:r>
              <a:rPr lang="cs-CZ" sz="1200" i="1" dirty="0" smtClean="0"/>
              <a:t>   (-</a:t>
            </a:r>
            <a:r>
              <a:rPr lang="cs-CZ" sz="1200" i="1" dirty="0"/>
              <a:t>obě pražská  pracoviště s návazností na </a:t>
            </a:r>
            <a:r>
              <a:rPr lang="cs-CZ" sz="1200" i="1" dirty="0" err="1"/>
              <a:t>superspecializovanou</a:t>
            </a:r>
            <a:r>
              <a:rPr lang="cs-CZ" sz="1200" i="1" dirty="0"/>
              <a:t> péči v oblasti 	srdečního selhání, dlouhodobých mechanických </a:t>
            </a:r>
            <a:endParaRPr lang="cs-CZ" sz="1200" i="1" dirty="0" smtClean="0"/>
          </a:p>
          <a:p>
            <a:r>
              <a:rPr lang="cs-CZ" sz="1200" i="1" dirty="0"/>
              <a:t> </a:t>
            </a:r>
            <a:r>
              <a:rPr lang="cs-CZ" sz="1200" i="1" dirty="0" smtClean="0"/>
              <a:t>    podpor </a:t>
            </a:r>
            <a:r>
              <a:rPr lang="cs-CZ" sz="1200" i="1" dirty="0"/>
              <a:t>a transplantací, 	komplexní léčbě srdečních arytmií v </a:t>
            </a:r>
            <a:r>
              <a:rPr lang="cs-CZ" sz="1200" i="1" dirty="0" smtClean="0"/>
              <a:t> </a:t>
            </a:r>
            <a:r>
              <a:rPr lang="cs-CZ" sz="1200" b="1" i="1" dirty="0" smtClean="0"/>
              <a:t>Institutu </a:t>
            </a:r>
            <a:r>
              <a:rPr lang="cs-CZ" sz="1200" b="1" i="1" dirty="0"/>
              <a:t>Klinické a Experimentální Medicíny</a:t>
            </a:r>
            <a:r>
              <a:rPr lang="cs-CZ" sz="1200" i="1" dirty="0"/>
              <a:t>)</a:t>
            </a:r>
            <a:endParaRPr lang="cs-CZ" sz="1200" dirty="0"/>
          </a:p>
          <a:p>
            <a:endParaRPr lang="cs-CZ" sz="1200" dirty="0"/>
          </a:p>
          <a:p>
            <a:endParaRPr lang="cs-CZ" sz="800" b="1" i="1" dirty="0" smtClean="0"/>
          </a:p>
          <a:p>
            <a:r>
              <a:rPr lang="cs-CZ" sz="1600" b="1" i="1" dirty="0" smtClean="0"/>
              <a:t>Centrum </a:t>
            </a:r>
            <a:r>
              <a:rPr lang="cs-CZ" sz="1600" b="1" i="1" dirty="0"/>
              <a:t>komplexní péče o vrozené srdeční vady v dospělosti  </a:t>
            </a:r>
            <a:r>
              <a:rPr lang="cs-CZ" sz="1600" b="1" i="1" u="sng" dirty="0"/>
              <a:t>BRNO</a:t>
            </a:r>
            <a:r>
              <a:rPr lang="cs-CZ" sz="1200" i="1" dirty="0"/>
              <a:t>  v rámci Fakultní nemocnice Brno (Bohunice)  a Centra kardiovaskulární a transplantační chirurgie Brno.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763069"/>
            <a:ext cx="1285884" cy="7233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000750"/>
            <a:ext cx="428625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3643313"/>
            <a:ext cx="428625" cy="357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2214563"/>
            <a:ext cx="428625" cy="357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3" name="Obdélník 4"/>
          <p:cNvSpPr>
            <a:spLocks noChangeArrowheads="1"/>
          </p:cNvSpPr>
          <p:nvPr/>
        </p:nvSpPr>
        <p:spPr bwMode="auto">
          <a:xfrm>
            <a:off x="0" y="214313"/>
            <a:ext cx="7215188" cy="10779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00000"/>
                </a:solidFill>
                <a:latin typeface="Arial Black" panose="020B0A04020102020204" pitchFamily="34" charset="0"/>
              </a:rPr>
              <a:t>Princip spolupráce centra s regiony</a:t>
            </a:r>
          </a:p>
        </p:txBody>
      </p:sp>
      <p:sp>
        <p:nvSpPr>
          <p:cNvPr id="7174" name="Obdélník 7"/>
          <p:cNvSpPr>
            <a:spLocks noChangeArrowheads="1"/>
          </p:cNvSpPr>
          <p:nvPr/>
        </p:nvSpPr>
        <p:spPr bwMode="auto">
          <a:xfrm>
            <a:off x="0" y="1700213"/>
            <a:ext cx="91440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85775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/>
            </a:pPr>
            <a:endParaRPr lang="cs-CZ" altLang="cs-CZ" sz="2000" b="1" dirty="0">
              <a:latin typeface="Calibri" pitchFamily="34" charset="0"/>
              <a:cs typeface="Arial" charset="0"/>
            </a:endParaRPr>
          </a:p>
          <a:p>
            <a:pPr defTabSz="485775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1.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  Plynulý přechod  pac. s VSV  z kardiologie dětského věku do kardiologie dospělého věku  </a:t>
            </a:r>
            <a:endParaRPr lang="cs-CZ" altLang="cs-CZ" sz="2800" dirty="0">
              <a:latin typeface="Calibri" pitchFamily="34" charset="0"/>
              <a:cs typeface="Arial" charset="0"/>
            </a:endParaRPr>
          </a:p>
          <a:p>
            <a:pPr defTabSz="485775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/>
            </a:pPr>
            <a:endParaRPr lang="cs-CZ" altLang="cs-CZ" sz="2800" dirty="0">
              <a:latin typeface="Calibri" pitchFamily="34" charset="0"/>
              <a:cs typeface="Arial" charset="0"/>
            </a:endParaRPr>
          </a:p>
          <a:p>
            <a:pPr defTabSz="485775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2.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  Zabránění „střetu zájmů“ přesným rozdělením kompetencí  mezi CENTREM a </a:t>
            </a:r>
            <a:r>
              <a:rPr lang="cs-CZ" altLang="cs-CZ" sz="2800" b="1" cap="all" dirty="0">
                <a:latin typeface="Calibri" pitchFamily="34" charset="0"/>
                <a:cs typeface="Arial" charset="0"/>
              </a:rPr>
              <a:t>regionem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:  </a:t>
            </a:r>
          </a:p>
          <a:p>
            <a:pPr defTabSz="485775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altLang="cs-CZ" sz="2800" b="1" dirty="0">
                <a:latin typeface="Calibri" pitchFamily="34" charset="0"/>
                <a:cs typeface="Arial" charset="0"/>
              </a:rPr>
              <a:t>Neubírání rutinní kardiologické péče v </a:t>
            </a:r>
            <a:r>
              <a:rPr lang="cs-CZ" altLang="cs-CZ" sz="2800" b="1" cap="all" dirty="0">
                <a:latin typeface="Calibri" pitchFamily="34" charset="0"/>
                <a:cs typeface="Arial" charset="0"/>
              </a:rPr>
              <a:t>regionech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, pomoc s řešením komplikací v </a:t>
            </a:r>
            <a:r>
              <a:rPr lang="cs-CZ" altLang="cs-CZ" sz="2800" b="1" cap="all" dirty="0">
                <a:latin typeface="Calibri" pitchFamily="34" charset="0"/>
                <a:cs typeface="Arial" charset="0"/>
              </a:rPr>
              <a:t>centru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. </a:t>
            </a:r>
            <a:endParaRPr lang="cs-CZ" altLang="cs-CZ" sz="2800" b="1" dirty="0">
              <a:latin typeface="Arial" charset="0"/>
              <a:cs typeface="Arial" charset="0"/>
            </a:endParaRPr>
          </a:p>
          <a:p>
            <a:pPr defTabSz="485775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/>
            </a:pPr>
            <a:endParaRPr lang="cs-CZ" altLang="cs-CZ" sz="2800" i="1" dirty="0">
              <a:solidFill>
                <a:srgbClr val="00B0F0"/>
              </a:solidFill>
              <a:latin typeface="Calibri" pitchFamily="34" charset="0"/>
              <a:cs typeface="Arial" charset="0"/>
            </a:endParaRPr>
          </a:p>
          <a:p>
            <a:pPr defTabSz="485775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3.</a:t>
            </a:r>
            <a:r>
              <a:rPr lang="cs-CZ" altLang="cs-CZ" sz="2800" b="1" dirty="0">
                <a:latin typeface="Calibri" pitchFamily="34" charset="0"/>
                <a:cs typeface="Arial" charset="0"/>
              </a:rPr>
              <a:t>  Pravidelná komunikace, oboustranná zpětná vazba. </a:t>
            </a:r>
          </a:p>
        </p:txBody>
      </p:sp>
      <p:pic>
        <p:nvPicPr>
          <p:cNvPr id="7175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358684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4"/>
          <p:cNvSpPr>
            <a:spLocks noChangeArrowheads="1"/>
          </p:cNvSpPr>
          <p:nvPr/>
        </p:nvSpPr>
        <p:spPr bwMode="auto">
          <a:xfrm>
            <a:off x="0" y="214313"/>
            <a:ext cx="7215188" cy="10779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Arial Black" panose="020B0A04020102020204" pitchFamily="34" charset="0"/>
              </a:rPr>
              <a:t>1. plynulý přechod pac. s VSV od dětství do dospělosti</a:t>
            </a:r>
          </a:p>
        </p:txBody>
      </p:sp>
      <p:sp>
        <p:nvSpPr>
          <p:cNvPr id="8195" name="Obdélník 7"/>
          <p:cNvSpPr>
            <a:spLocks noChangeArrowheads="1"/>
          </p:cNvSpPr>
          <p:nvPr/>
        </p:nvSpPr>
        <p:spPr bwMode="auto">
          <a:xfrm>
            <a:off x="-107950" y="1700213"/>
            <a:ext cx="96488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 b="1" u="sng"/>
              <a:t>Registrace </a:t>
            </a:r>
            <a:r>
              <a:rPr lang="cs-CZ" altLang="cs-CZ" sz="2000" i="1" u="sng"/>
              <a:t>(optimálně) </a:t>
            </a:r>
            <a:r>
              <a:rPr lang="cs-CZ" altLang="cs-CZ" sz="2000" b="1" u="sng"/>
              <a:t>každého pac. s VSV v CENTRU </a:t>
            </a:r>
            <a:r>
              <a:rPr lang="cs-CZ" altLang="cs-CZ" sz="2000" i="1" u="sng"/>
              <a:t>(optimálně)  </a:t>
            </a:r>
            <a:r>
              <a:rPr lang="cs-CZ" altLang="cs-CZ" sz="2000" b="1" u="sng"/>
              <a:t>mezi 18.- 19. rokem</a:t>
            </a:r>
            <a:r>
              <a:rPr lang="cs-CZ" altLang="cs-CZ" sz="2000" b="1"/>
              <a:t>, kompletizace dokumentace z dětství </a:t>
            </a:r>
            <a:r>
              <a:rPr lang="cs-CZ" altLang="cs-CZ" sz="2000"/>
              <a:t>(vč. operačních, katetrizačních protokolů apod.)</a:t>
            </a:r>
            <a:r>
              <a:rPr lang="cs-CZ" altLang="cs-CZ" sz="2000" b="1"/>
              <a:t>, stratifikace rizika, stanovení četnosti sledování </a:t>
            </a:r>
          </a:p>
          <a:p>
            <a:pPr eaLnBrk="1" hangingPunct="1"/>
            <a:endParaRPr lang="cs-CZ" altLang="cs-CZ" sz="2000" b="1" u="sng"/>
          </a:p>
          <a:p>
            <a:pPr eaLnBrk="1" hangingPunct="1"/>
            <a:r>
              <a:rPr lang="cs-CZ" altLang="cs-CZ" sz="2000" b="1" u="sng"/>
              <a:t>Předání VSV z do REGIONŮ</a:t>
            </a:r>
            <a:r>
              <a:rPr lang="cs-CZ" altLang="cs-CZ" sz="2000" b="1"/>
              <a:t> spolupracujícím kardiologům</a:t>
            </a: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/>
            <a:endParaRPr lang="cs-CZ" altLang="cs-CZ" sz="2000" i="1">
              <a:solidFill>
                <a:srgbClr val="00B0F0"/>
              </a:solidFill>
            </a:endParaRPr>
          </a:p>
          <a:p>
            <a:pPr eaLnBrk="1" hangingPunct="1"/>
            <a:r>
              <a:rPr lang="cs-CZ" altLang="cs-CZ" sz="2000" b="1"/>
              <a:t>CENTRUM s každým REGIONEM definuje spolupráci a způsob předávání pac.,    		 vytvořená </a:t>
            </a:r>
            <a:r>
              <a:rPr lang="cs-CZ" altLang="cs-CZ" sz="2000" b="1" u="sng"/>
              <a:t>SÍŤ CENTRA a všech REGIONŮ bude k dispozici</a:t>
            </a:r>
            <a:r>
              <a:rPr lang="cs-CZ" altLang="cs-CZ" sz="2000" b="1"/>
              <a:t>	</a:t>
            </a:r>
            <a:r>
              <a:rPr lang="cs-CZ" altLang="cs-CZ" sz="2000"/>
              <a:t>(zajistí CENTRUM)</a:t>
            </a:r>
            <a:endParaRPr lang="cs-CZ" altLang="cs-CZ" sz="2000" u="sng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b="1" u="sng"/>
              <a:t>CENTRŮM  (Brno i Praha)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b="1" u="sng"/>
              <a:t>všem REGIONŮM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b="1" u="sng"/>
              <a:t>všem PEDIATRICKÝM KARDIOLOGŮM </a:t>
            </a:r>
            <a:r>
              <a:rPr lang="cs-CZ" altLang="cs-CZ" sz="2000" u="sng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/>
              <a:t>	</a:t>
            </a:r>
            <a:endParaRPr lang="cs-CZ" altLang="cs-CZ" sz="2000" b="1" i="1">
              <a:solidFill>
                <a:srgbClr val="00B0F0"/>
              </a:solidFill>
            </a:endParaRPr>
          </a:p>
        </p:txBody>
      </p:sp>
      <p:pic>
        <p:nvPicPr>
          <p:cNvPr id="8196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358684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4"/>
          <p:cNvSpPr>
            <a:spLocks noChangeArrowheads="1"/>
          </p:cNvSpPr>
          <p:nvPr/>
        </p:nvSpPr>
        <p:spPr bwMode="auto">
          <a:xfrm>
            <a:off x="0" y="214313"/>
            <a:ext cx="7215188" cy="10779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Arial Black" panose="020B0A04020102020204" pitchFamily="34" charset="0"/>
              </a:rPr>
              <a:t>2. Zabránění střetu zájmů, rozdělení kompetencí</a:t>
            </a:r>
          </a:p>
        </p:txBody>
      </p:sp>
      <p:sp>
        <p:nvSpPr>
          <p:cNvPr id="9219" name="Obdélník 7"/>
          <p:cNvSpPr>
            <a:spLocks noChangeArrowheads="1"/>
          </p:cNvSpPr>
          <p:nvPr/>
        </p:nvSpPr>
        <p:spPr bwMode="auto">
          <a:xfrm>
            <a:off x="0" y="1700213"/>
            <a:ext cx="903649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 b="1" u="sng" dirty="0"/>
              <a:t>Registrujícím kardiologem – vždy REGION!</a:t>
            </a:r>
            <a:r>
              <a:rPr lang="cs-CZ" altLang="cs-CZ" sz="2000" b="1" dirty="0"/>
              <a:t>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Vyjímka</a:t>
            </a:r>
            <a:r>
              <a:rPr lang="cs-CZ" altLang="cs-CZ" sz="2000" dirty="0"/>
              <a:t>: pacienti (spíše ti s vyšším rizikem) </a:t>
            </a:r>
            <a:r>
              <a:rPr lang="cs-CZ" altLang="cs-CZ" sz="2000" dirty="0" smtClean="0"/>
              <a:t>z </a:t>
            </a:r>
            <a:r>
              <a:rPr lang="cs-CZ" altLang="cs-CZ" sz="2000" dirty="0"/>
              <a:t>blízkého okolí</a:t>
            </a:r>
            <a:r>
              <a:rPr lang="cs-CZ" altLang="cs-CZ" sz="2000" dirty="0" smtClean="0"/>
              <a:t>, někdy </a:t>
            </a:r>
            <a:r>
              <a:rPr lang="cs-CZ" altLang="cs-CZ" sz="2000" dirty="0"/>
              <a:t>jen v </a:t>
            </a:r>
            <a:r>
              <a:rPr lang="cs-CZ" altLang="cs-CZ" sz="2000" dirty="0" smtClean="0"/>
              <a:t>CENTRU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eaLnBrk="1" hangingPunct="1"/>
            <a:r>
              <a:rPr lang="cs-CZ" altLang="cs-CZ" sz="2000" b="1" u="sng" dirty="0"/>
              <a:t>Zamezení duplicity ambulantních kontrol</a:t>
            </a:r>
            <a:endParaRPr lang="cs-CZ" altLang="cs-CZ" sz="20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Dodržování stanovené četnosti sledování CENTREM i REGIONEM!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Při četnosti sledování 1x za rok z toho 1x za 3 roky v CENTRU  např. </a:t>
            </a:r>
            <a:r>
              <a:rPr lang="cs-CZ" altLang="cs-CZ" sz="2000" dirty="0" smtClean="0"/>
              <a:t>2020 </a:t>
            </a:r>
            <a:r>
              <a:rPr lang="cs-CZ" altLang="cs-CZ" sz="2000" dirty="0"/>
              <a:t>CENTRUM, </a:t>
            </a:r>
            <a:r>
              <a:rPr lang="cs-CZ" altLang="cs-CZ" sz="2000" dirty="0" smtClean="0"/>
              <a:t>2021, 2022 </a:t>
            </a:r>
            <a:r>
              <a:rPr lang="cs-CZ" altLang="cs-CZ" sz="2000" dirty="0"/>
              <a:t>REGION, </a:t>
            </a:r>
            <a:r>
              <a:rPr lang="cs-CZ" altLang="cs-CZ" sz="2000" dirty="0" smtClean="0"/>
              <a:t>2023 </a:t>
            </a:r>
            <a:r>
              <a:rPr lang="cs-CZ" altLang="cs-CZ" sz="2000" dirty="0"/>
              <a:t>CENTRUM… </a:t>
            </a:r>
          </a:p>
          <a:p>
            <a:pPr eaLnBrk="1" hangingPunct="1"/>
            <a:endParaRPr lang="cs-CZ" altLang="cs-CZ" sz="2000" b="1" u="sng" dirty="0"/>
          </a:p>
          <a:p>
            <a:pPr eaLnBrk="1" hangingPunct="1"/>
            <a:r>
              <a:rPr lang="cs-CZ" altLang="cs-CZ" sz="2000" b="1" u="sng" dirty="0"/>
              <a:t>Ambulantní vyšetřovací metody – pokud možno v REGIONECH se zapůjčením výsledků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tj. </a:t>
            </a:r>
            <a:r>
              <a:rPr lang="cs-CZ" altLang="cs-CZ" sz="2000" dirty="0" err="1"/>
              <a:t>lab</a:t>
            </a:r>
            <a:r>
              <a:rPr lang="cs-CZ" altLang="cs-CZ" sz="2000" dirty="0"/>
              <a:t>., </a:t>
            </a:r>
            <a:r>
              <a:rPr lang="cs-CZ" altLang="cs-CZ" sz="2000" dirty="0" err="1"/>
              <a:t>holtery</a:t>
            </a:r>
            <a:r>
              <a:rPr lang="cs-CZ" altLang="cs-CZ" sz="2000" dirty="0"/>
              <a:t>, velká část zátěží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Echo  v CENTRU i REGIONECH  (dle četnosti sledování)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TEE v CENTRU</a:t>
            </a:r>
            <a:endParaRPr lang="cs-CZ" altLang="cs-CZ" sz="2000" b="1" dirty="0"/>
          </a:p>
        </p:txBody>
      </p:sp>
      <p:pic>
        <p:nvPicPr>
          <p:cNvPr id="9220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358684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délník 7"/>
          <p:cNvSpPr>
            <a:spLocks noChangeArrowheads="1"/>
          </p:cNvSpPr>
          <p:nvPr/>
        </p:nvSpPr>
        <p:spPr bwMode="auto">
          <a:xfrm>
            <a:off x="0" y="214313"/>
            <a:ext cx="9144000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 b="1" u="sng" dirty="0"/>
              <a:t>Řešení komplikací</a:t>
            </a:r>
          </a:p>
          <a:p>
            <a:pPr eaLnBrk="1" hangingPunct="1">
              <a:buFontTx/>
              <a:buNone/>
            </a:pPr>
            <a:endParaRPr lang="cs-CZ" altLang="cs-CZ" sz="2000" b="1" u="sng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				</a:t>
            </a:r>
            <a:r>
              <a:rPr lang="cs-CZ" altLang="cs-CZ" sz="2000" b="1" dirty="0"/>
              <a:t>REGIONY	</a:t>
            </a:r>
            <a:r>
              <a:rPr lang="cs-CZ" altLang="cs-CZ" sz="2000" dirty="0"/>
              <a:t>					</a:t>
            </a:r>
            <a:r>
              <a:rPr lang="cs-CZ" altLang="cs-CZ" sz="2000" b="1" dirty="0"/>
              <a:t>CENTRUM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HT</a:t>
            </a:r>
            <a:r>
              <a:rPr lang="cs-CZ" altLang="cs-CZ" sz="2000" dirty="0"/>
              <a:t>			 ano							+-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SS</a:t>
            </a:r>
            <a:r>
              <a:rPr lang="cs-CZ" altLang="cs-CZ" sz="2000" dirty="0"/>
              <a:t>			ASS odpovídající na </a:t>
            </a:r>
            <a:r>
              <a:rPr lang="cs-CZ" altLang="cs-CZ" sz="2000" dirty="0" err="1"/>
              <a:t>ter</a:t>
            </a:r>
            <a:r>
              <a:rPr lang="cs-CZ" altLang="cs-CZ" sz="2000" dirty="0"/>
              <a:t>.			ASS refrakterní na </a:t>
            </a:r>
            <a:r>
              <a:rPr lang="cs-CZ" altLang="cs-CZ" sz="2000" dirty="0" err="1"/>
              <a:t>ter</a:t>
            </a:r>
            <a:r>
              <a:rPr lang="cs-CZ" altLang="cs-CZ" sz="2000" dirty="0"/>
              <a:t>., ASS u TCPC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				konzultace CENTRA po 1.ASS se zvážením řešení VSV!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Venepunkce</a:t>
            </a:r>
            <a:r>
              <a:rPr lang="cs-CZ" altLang="cs-CZ" sz="2000" dirty="0"/>
              <a:t>	-							 ano		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PAH	</a:t>
            </a:r>
            <a:r>
              <a:rPr lang="cs-CZ" altLang="cs-CZ" sz="2000" dirty="0"/>
              <a:t>		-							 ano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ARYTMIE</a:t>
            </a:r>
            <a:r>
              <a:rPr lang="cs-CZ" altLang="cs-CZ" sz="2000" dirty="0"/>
              <a:t>       	tolerovaná SVT </a:t>
            </a:r>
            <a:r>
              <a:rPr lang="cs-CZ" altLang="cs-CZ" sz="1800" dirty="0"/>
              <a:t>(AA, </a:t>
            </a:r>
            <a:r>
              <a:rPr lang="cs-CZ" altLang="cs-CZ" sz="1800" dirty="0" err="1"/>
              <a:t>el.verze</a:t>
            </a:r>
            <a:r>
              <a:rPr lang="cs-CZ" altLang="cs-CZ" sz="1800" dirty="0"/>
              <a:t>)</a:t>
            </a:r>
            <a:r>
              <a:rPr lang="cs-CZ" altLang="cs-CZ" sz="2000" dirty="0"/>
              <a:t>		jakákoliv netolerovaná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				netolerovaná SVT či KT urgentně řešit a konzultovat CENTRUM!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				-							EFV, RFA, PM, ICD, CRT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IE</a:t>
            </a:r>
            <a:r>
              <a:rPr lang="cs-CZ" altLang="cs-CZ" sz="2000" dirty="0"/>
              <a:t>			+-							ano</a:t>
            </a:r>
          </a:p>
          <a:p>
            <a:pPr eaLnBrk="1" hangingPunct="1">
              <a:buFontTx/>
              <a:buNone/>
            </a:pPr>
            <a:r>
              <a:rPr lang="cs-CZ" altLang="cs-CZ" sz="2000" b="1" dirty="0" err="1"/>
              <a:t>reoperace</a:t>
            </a:r>
            <a:r>
              <a:rPr lang="cs-CZ" altLang="cs-CZ" sz="2000" dirty="0"/>
              <a:t>	-							ano					</a:t>
            </a:r>
          </a:p>
          <a:p>
            <a:pPr eaLnBrk="1" hangingPunct="1">
              <a:buFontTx/>
              <a:buNone/>
            </a:pPr>
            <a:r>
              <a:rPr lang="cs-CZ" altLang="cs-CZ" sz="2000" b="1" dirty="0" err="1"/>
              <a:t>reintervence</a:t>
            </a:r>
            <a:r>
              <a:rPr lang="cs-CZ" altLang="cs-CZ" sz="2000" dirty="0"/>
              <a:t>	-							ano</a:t>
            </a:r>
          </a:p>
          <a:p>
            <a:pPr eaLnBrk="1" hangingPunct="1">
              <a:buFontTx/>
              <a:buNone/>
            </a:pPr>
            <a:r>
              <a:rPr lang="cs-CZ" altLang="cs-CZ" sz="2000" b="1" dirty="0" err="1"/>
              <a:t>nekard.op</a:t>
            </a:r>
            <a:r>
              <a:rPr lang="cs-CZ" altLang="cs-CZ" sz="2000" b="1" dirty="0"/>
              <a:t>.</a:t>
            </a:r>
            <a:r>
              <a:rPr lang="cs-CZ" altLang="cs-CZ" sz="2000" dirty="0"/>
              <a:t>	málo a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význ</a:t>
            </a:r>
            <a:r>
              <a:rPr lang="cs-CZ" altLang="cs-CZ" sz="2000" dirty="0"/>
              <a:t>. 				VSV s PAH, TCPC, NYHA ≥III</a:t>
            </a:r>
          </a:p>
          <a:p>
            <a:pPr eaLnBrk="1" hangingPunct="1">
              <a:buFontTx/>
              <a:buNone/>
            </a:pPr>
            <a:r>
              <a:rPr lang="cs-CZ" altLang="cs-CZ" sz="2000" b="1" dirty="0" err="1"/>
              <a:t>posudk.činn</a:t>
            </a:r>
            <a:r>
              <a:rPr lang="cs-CZ" altLang="cs-CZ" sz="2000" b="1" dirty="0"/>
              <a:t>.	</a:t>
            </a:r>
            <a:r>
              <a:rPr lang="cs-CZ" altLang="cs-CZ" sz="2000" dirty="0"/>
              <a:t>ano							ano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těhotenství	</a:t>
            </a:r>
            <a:r>
              <a:rPr lang="cs-CZ" altLang="cs-CZ" sz="2000" dirty="0"/>
              <a:t>nízké riziko					střední a vysoké riziko </a:t>
            </a:r>
            <a:r>
              <a:rPr lang="cs-CZ" altLang="cs-CZ" sz="1800" dirty="0"/>
              <a:t>(konzultovat před!)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ostatní nebo nejasné	</a:t>
            </a:r>
            <a:r>
              <a:rPr lang="cs-CZ" altLang="cs-CZ" sz="2000" dirty="0"/>
              <a:t>			       individuálně		</a:t>
            </a:r>
            <a:r>
              <a:rPr lang="cs-CZ" altLang="cs-CZ" sz="1800" dirty="0"/>
              <a:t>						</a:t>
            </a:r>
            <a:r>
              <a:rPr lang="cs-CZ" altLang="cs-CZ" sz="2000" dirty="0"/>
              <a:t>				</a:t>
            </a:r>
          </a:p>
        </p:txBody>
      </p:sp>
      <p:pic>
        <p:nvPicPr>
          <p:cNvPr id="10243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ovací čára 6"/>
          <p:cNvCxnSpPr/>
          <p:nvPr/>
        </p:nvCxnSpPr>
        <p:spPr>
          <a:xfrm>
            <a:off x="0" y="12858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6200000" flipH="1">
            <a:off x="-1214438" y="3643313"/>
            <a:ext cx="53578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4358481" y="1499394"/>
            <a:ext cx="1000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4287044" y="2999581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679825" y="5180013"/>
            <a:ext cx="2357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0" y="17145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0" y="24288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0" y="278606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0" y="31432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0" y="42148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0" y="46434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0" y="50006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0" y="53578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0" y="60721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ěticípá hvězda 33"/>
          <p:cNvSpPr/>
          <p:nvPr/>
        </p:nvSpPr>
        <p:spPr>
          <a:xfrm>
            <a:off x="1357313" y="1714500"/>
            <a:ext cx="200025" cy="214313"/>
          </a:xfrm>
          <a:prstGeom prst="star5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9" name="Pěticípá hvězda 38"/>
          <p:cNvSpPr/>
          <p:nvPr/>
        </p:nvSpPr>
        <p:spPr>
          <a:xfrm>
            <a:off x="1285875" y="642938"/>
            <a:ext cx="200025" cy="214312"/>
          </a:xfrm>
          <a:prstGeom prst="star5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428750" y="571500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  <a:latin typeface="Arial" panose="020B0604020202020204" pitchFamily="34" charset="0"/>
              </a:rPr>
              <a:t>návaznost na region. nemocnici</a:t>
            </a:r>
          </a:p>
        </p:txBody>
      </p:sp>
      <p:sp>
        <p:nvSpPr>
          <p:cNvPr id="41" name="Pěticípá hvězda 40"/>
          <p:cNvSpPr/>
          <p:nvPr/>
        </p:nvSpPr>
        <p:spPr>
          <a:xfrm>
            <a:off x="1357313" y="6143625"/>
            <a:ext cx="200025" cy="214313"/>
          </a:xfrm>
          <a:prstGeom prst="star5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2" name="Pěticípá hvězda 41"/>
          <p:cNvSpPr/>
          <p:nvPr/>
        </p:nvSpPr>
        <p:spPr>
          <a:xfrm>
            <a:off x="1357313" y="5429250"/>
            <a:ext cx="200025" cy="214313"/>
          </a:xfrm>
          <a:prstGeom prst="star5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3" name="Pěticípá hvězda 42"/>
          <p:cNvSpPr/>
          <p:nvPr/>
        </p:nvSpPr>
        <p:spPr>
          <a:xfrm>
            <a:off x="1357313" y="3214688"/>
            <a:ext cx="200025" cy="214312"/>
          </a:xfrm>
          <a:prstGeom prst="star5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5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358684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4"/>
          <p:cNvSpPr>
            <a:spLocks noChangeArrowheads="1"/>
          </p:cNvSpPr>
          <p:nvPr/>
        </p:nvSpPr>
        <p:spPr bwMode="auto">
          <a:xfrm>
            <a:off x="0" y="214313"/>
            <a:ext cx="7215188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Arial Black" panose="020B0A04020102020204" pitchFamily="34" charset="0"/>
              </a:rPr>
              <a:t>3. komunikace, zpětná vazba</a:t>
            </a:r>
          </a:p>
        </p:txBody>
      </p:sp>
      <p:sp>
        <p:nvSpPr>
          <p:cNvPr id="11267" name="Obdélník 7"/>
          <p:cNvSpPr>
            <a:spLocks noChangeArrowheads="1"/>
          </p:cNvSpPr>
          <p:nvPr/>
        </p:nvSpPr>
        <p:spPr bwMode="auto">
          <a:xfrm>
            <a:off x="-357188" y="1700213"/>
            <a:ext cx="9501188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5775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5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3200" b="1" dirty="0"/>
              <a:t>Vytvoření kontaktů spolupracujících pracovišť a propagace a distribuce společné </a:t>
            </a:r>
            <a:r>
              <a:rPr lang="cs-CZ" altLang="cs-CZ" sz="3200" b="1" u="sng" dirty="0"/>
              <a:t>SÍTĚ CENTRA a všech REGIONŮ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sz="3200" b="1" u="sng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3200" b="1" dirty="0"/>
              <a:t>Konzultace nejasných nálezů a </a:t>
            </a:r>
            <a:r>
              <a:rPr lang="cs-CZ" altLang="cs-CZ" sz="3200" b="1" dirty="0" smtClean="0"/>
              <a:t>					komplikací </a:t>
            </a:r>
            <a:r>
              <a:rPr lang="cs-CZ" altLang="cs-CZ" sz="3200" b="1" dirty="0"/>
              <a:t>a zpětná vazba mezi </a:t>
            </a:r>
            <a:r>
              <a:rPr lang="cs-CZ" altLang="cs-CZ" sz="3200" b="1" dirty="0" smtClean="0"/>
              <a:t>					REGIONY </a:t>
            </a:r>
            <a:r>
              <a:rPr lang="cs-CZ" altLang="cs-CZ" sz="3200" b="1" dirty="0"/>
              <a:t>a CENTREM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3200" b="1" dirty="0"/>
              <a:t>Edukační akce</a:t>
            </a:r>
          </a:p>
        </p:txBody>
      </p:sp>
      <p:pic>
        <p:nvPicPr>
          <p:cNvPr id="11268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769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808312" cy="3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KTCH na cestě k digitální nemocnici. - Centrum kardiovaskulární a  transplantační chirurgie B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358684"/>
            <a:ext cx="1106488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002234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Arial Black" panose="020B0A04020102020204" pitchFamily="34" charset="0"/>
              </a:rPr>
              <a:t>Výzva dneška:</a:t>
            </a:r>
            <a:br>
              <a:rPr lang="cs-CZ" altLang="cs-CZ" dirty="0" smtClean="0">
                <a:latin typeface="Arial Black" panose="020B0A04020102020204" pitchFamily="34" charset="0"/>
              </a:rPr>
            </a:br>
            <a:r>
              <a:rPr lang="cs-CZ" altLang="cs-CZ" dirty="0" smtClean="0">
                <a:latin typeface="Arial Black" panose="020B0A04020102020204" pitchFamily="34" charset="0"/>
              </a:rPr>
              <a:t>JAK MOTIVOVAT KARDIOLOGY K PÉČI O VSV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780928"/>
            <a:ext cx="8435280" cy="3345235"/>
          </a:xfrm>
        </p:spPr>
        <p:txBody>
          <a:bodyPr/>
          <a:lstStyle/>
          <a:p>
            <a:r>
              <a:rPr lang="cs-CZ" dirty="0" smtClean="0"/>
              <a:t>VSV  </a:t>
            </a:r>
            <a:r>
              <a:rPr lang="cs-CZ" dirty="0"/>
              <a:t>by měl </a:t>
            </a:r>
            <a:r>
              <a:rPr lang="cs-CZ" dirty="0" smtClean="0"/>
              <a:t>rozumět </a:t>
            </a:r>
            <a:r>
              <a:rPr lang="cs-CZ" dirty="0"/>
              <a:t>každý kardiolog </a:t>
            </a:r>
            <a:endParaRPr lang="cs-CZ" dirty="0" smtClean="0"/>
          </a:p>
          <a:p>
            <a:r>
              <a:rPr lang="cs-CZ" dirty="0" smtClean="0"/>
              <a:t>VSV dnes= epidemie ale i stále okrajové téma </a:t>
            </a:r>
          </a:p>
          <a:p>
            <a:endParaRPr lang="cs-CZ" dirty="0" smtClean="0"/>
          </a:p>
          <a:p>
            <a:r>
              <a:rPr lang="cs-CZ" dirty="0" smtClean="0"/>
              <a:t>Strukturované vzdělávání? Speciální atestace? Kredity přidělované na VSV akcích?  Bonifikace výkonů  u VSV?</a:t>
            </a:r>
          </a:p>
          <a:p>
            <a:endParaRPr lang="cs-CZ" dirty="0"/>
          </a:p>
        </p:txBody>
      </p:sp>
      <p:pic>
        <p:nvPicPr>
          <p:cNvPr id="7" name="Picture 2" descr="http://www.kardio-cz.cz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6274504"/>
            <a:ext cx="2409825" cy="57150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3757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Zástupný symbol pro obsah 2"/>
          <p:cNvSpPr>
            <a:spLocks noGrp="1"/>
          </p:cNvSpPr>
          <p:nvPr>
            <p:ph idx="1"/>
          </p:nvPr>
        </p:nvSpPr>
        <p:spPr>
          <a:xfrm>
            <a:off x="-142875" y="500063"/>
            <a:ext cx="9644063" cy="5856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chemeClr val="bg1"/>
                </a:solidFill>
              </a:rPr>
              <a:t>	</a:t>
            </a:r>
            <a:r>
              <a:rPr lang="cs-CZ" altLang="cs-CZ" sz="1600" b="1" dirty="0" smtClean="0">
                <a:solidFill>
                  <a:schemeClr val="bg1"/>
                </a:solidFill>
              </a:rPr>
              <a:t>PRAHA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rgbClr val="FFFF00"/>
                </a:solidFill>
              </a:rPr>
              <a:t>	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NEMOCNICE  NA HOMOLCE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Centrum pro dospělé s vrozenou srdeční vadou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Doc. MUDr. Jana </a:t>
            </a:r>
            <a:r>
              <a:rPr lang="cs-CZ" altLang="cs-CZ" sz="1600" dirty="0" err="1" smtClean="0"/>
              <a:t>Rubáčková</a:t>
            </a:r>
            <a:r>
              <a:rPr lang="cs-CZ" altLang="cs-CZ" sz="1600" dirty="0" smtClean="0"/>
              <a:t> Popelová, </a:t>
            </a:r>
            <a:r>
              <a:rPr lang="cs-CZ" altLang="cs-CZ" sz="1600" dirty="0" err="1" smtClean="0"/>
              <a:t>Kardiocentrum</a:t>
            </a:r>
            <a:r>
              <a:rPr lang="cs-CZ" altLang="cs-CZ" sz="1600" dirty="0" smtClean="0"/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Roentgenova 2 , 150 30 Praha 5, +420 257 273 041,  vsv@homolka.cz</a:t>
            </a:r>
          </a:p>
          <a:p>
            <a:endParaRPr lang="cs-CZ" altLang="cs-CZ" sz="1600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rgbClr val="FFFF00"/>
                </a:solidFill>
              </a:rPr>
              <a:t>	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FN MOTOL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Ambulance VSV v dospělosti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MUDr. Petra </a:t>
            </a:r>
            <a:r>
              <a:rPr lang="cs-CZ" altLang="cs-CZ" sz="1600" dirty="0" smtClean="0"/>
              <a:t>Frank Antonová</a:t>
            </a:r>
            <a:r>
              <a:rPr lang="cs-CZ" altLang="cs-CZ" sz="1600" dirty="0" smtClean="0"/>
              <a:t>, MBA,   </a:t>
            </a:r>
            <a:r>
              <a:rPr lang="cs-CZ" altLang="cs-CZ" sz="1600" dirty="0" smtClean="0"/>
              <a:t>Klinika </a:t>
            </a:r>
            <a:r>
              <a:rPr lang="cs-CZ" altLang="cs-CZ" sz="1600" dirty="0" smtClean="0"/>
              <a:t>kardiovaskulární chirurgie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V Úvalu 84, 150 06 Praha 5, +420 224 435 250</a:t>
            </a:r>
          </a:p>
          <a:p>
            <a:endParaRPr lang="cs-CZ" altLang="cs-CZ" sz="1600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chemeClr val="bg1"/>
                </a:solidFill>
              </a:rPr>
              <a:t>	</a:t>
            </a:r>
            <a:r>
              <a:rPr lang="cs-CZ" altLang="cs-CZ" sz="1600" b="1" dirty="0" smtClean="0">
                <a:solidFill>
                  <a:schemeClr val="bg1"/>
                </a:solidFill>
              </a:rPr>
              <a:t>BRNO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 smtClean="0">
                <a:solidFill>
                  <a:srgbClr val="FFFF00"/>
                </a:solidFill>
              </a:rPr>
              <a:t>	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CENTRUM KOMPLEXNÍ PÉČE O VSV V DOSPĚLOSTI - BRNO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rgbClr val="C00000"/>
                </a:solidFill>
              </a:rPr>
              <a:t>	FN BRNO  </a:t>
            </a:r>
            <a:r>
              <a:rPr lang="cs-CZ" altLang="cs-CZ" sz="1600" dirty="0" smtClean="0"/>
              <a:t>Ambulance VSV v dospělosti 	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MUDr. Tomáš Zatočil, </a:t>
            </a:r>
            <a:r>
              <a:rPr lang="cs-CZ" altLang="cs-CZ" sz="1600" dirty="0" smtClean="0"/>
              <a:t>MUDr</a:t>
            </a:r>
            <a:r>
              <a:rPr lang="cs-CZ" altLang="cs-CZ" sz="1600" dirty="0" smtClean="0"/>
              <a:t>. Lumír Koc, </a:t>
            </a:r>
            <a:r>
              <a:rPr lang="cs-CZ" altLang="cs-CZ" sz="1600" dirty="0"/>
              <a:t>Doc. MUDr. Anna Nečasová, CSc</a:t>
            </a:r>
            <a:r>
              <a:rPr lang="cs-CZ" altLang="cs-CZ" sz="1600" dirty="0" smtClean="0"/>
              <a:t>.</a:t>
            </a:r>
            <a:endParaRPr lang="cs-CZ" altLang="cs-CZ" sz="1600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Interní kardiologická klinika FN Brno,  Jihlavská 20, 62500, +420 532 232 </a:t>
            </a:r>
            <a:r>
              <a:rPr lang="cs-CZ" altLang="cs-CZ" sz="1600" dirty="0" smtClean="0"/>
              <a:t>909,ikk-ambulancevsv@fnbrno.cz</a:t>
            </a:r>
            <a:endParaRPr lang="cs-CZ" altLang="cs-CZ" sz="1600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>
                <a:solidFill>
                  <a:srgbClr val="FFFF00"/>
                </a:solidFill>
              </a:rPr>
              <a:t>	</a:t>
            </a:r>
            <a:r>
              <a:rPr lang="cs-CZ" altLang="cs-CZ" sz="1600" dirty="0" smtClean="0">
                <a:solidFill>
                  <a:srgbClr val="C00000"/>
                </a:solidFill>
              </a:rPr>
              <a:t>CKTCH</a:t>
            </a:r>
            <a:r>
              <a:rPr lang="cs-CZ" altLang="cs-CZ" sz="1600" dirty="0" smtClean="0"/>
              <a:t>  Ambulance  VSV	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MUDr. Daniela Žáková  a  MUDr. Renata </a:t>
            </a:r>
            <a:r>
              <a:rPr lang="cs-CZ" altLang="cs-CZ" sz="1600" dirty="0" err="1" smtClean="0"/>
              <a:t>Šreflová</a:t>
            </a:r>
            <a:r>
              <a:rPr lang="cs-CZ" altLang="cs-CZ" sz="1600" dirty="0" smtClean="0"/>
              <a:t>,  CKTCH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 smtClean="0"/>
              <a:t>	Pekařská 53,  65691,  +420 </a:t>
            </a:r>
            <a:r>
              <a:rPr lang="cs-CZ" altLang="cs-CZ" sz="1600" dirty="0" smtClean="0"/>
              <a:t>543 182 </a:t>
            </a:r>
            <a:r>
              <a:rPr lang="cs-CZ" altLang="cs-CZ" sz="1600" dirty="0" smtClean="0"/>
              <a:t>491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5750" y="3789040"/>
            <a:ext cx="785813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750" y="571501"/>
            <a:ext cx="901874" cy="1932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latin typeface="Bernard MT Condensed" pitchFamily="18" charset="0"/>
              </a:rPr>
              <a:t>CENTRA PRO VSV V DOSPELOSTI</a:t>
            </a:r>
          </a:p>
        </p:txBody>
      </p:sp>
      <p:pic>
        <p:nvPicPr>
          <p:cNvPr id="49158" name="Picture 22" descr="FN Brno krivky _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857625"/>
            <a:ext cx="711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 descr="VÃ½sledek obrÃ¡zku pro CKT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003353"/>
            <a:ext cx="1088115" cy="4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1736" t="23422" r="11259" b="10626"/>
          <a:stretch/>
        </p:blipFill>
        <p:spPr>
          <a:xfrm>
            <a:off x="4976929" y="3038804"/>
            <a:ext cx="4335384" cy="28201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397" t="23422" r="10706" b="7673"/>
          <a:stretch/>
        </p:blipFill>
        <p:spPr>
          <a:xfrm>
            <a:off x="21334" y="3068960"/>
            <a:ext cx="3530338" cy="24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4446"/>
          </a:xfrm>
        </p:spPr>
        <p:txBody>
          <a:bodyPr/>
          <a:lstStyle/>
          <a:p>
            <a:pPr algn="l"/>
            <a:r>
              <a:rPr lang="cs-CZ" sz="4000" dirty="0" smtClean="0"/>
              <a:t>Doporučené postupy </a:t>
            </a:r>
            <a:r>
              <a:rPr lang="cs-CZ" sz="4000" b="1" dirty="0" smtClean="0"/>
              <a:t>managementu jednotlivých VSV</a:t>
            </a:r>
            <a:r>
              <a:rPr lang="cs-CZ" sz="4000" dirty="0" smtClean="0"/>
              <a:t> v dospělosti</a:t>
            </a:r>
            <a:endParaRPr lang="cs-CZ" sz="4000" dirty="0"/>
          </a:p>
        </p:txBody>
      </p:sp>
      <p:pic>
        <p:nvPicPr>
          <p:cNvPr id="8" name="Picture 2" descr="Výsledek obrázku pro vlajka e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01"/>
            <a:ext cx="128588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7147106" y="2420887"/>
            <a:ext cx="2051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2021</a:t>
            </a:r>
            <a:endParaRPr lang="cs-CZ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TextovéPole 1"/>
          <p:cNvSpPr txBox="1">
            <a:spLocks noChangeArrowheads="1"/>
          </p:cNvSpPr>
          <p:nvPr/>
        </p:nvSpPr>
        <p:spPr bwMode="auto">
          <a:xfrm>
            <a:off x="566747" y="2420888"/>
            <a:ext cx="2051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2020</a:t>
            </a:r>
            <a:endParaRPr lang="cs-CZ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asus\Desktop\Obrázek1.png"/>
          <p:cNvPicPr>
            <a:picLocks noChangeAspect="1" noChangeArrowheads="1"/>
          </p:cNvPicPr>
          <p:nvPr/>
        </p:nvPicPr>
        <p:blipFill rotWithShape="1">
          <a:blip r:embed="rId2"/>
          <a:srcRect t="4525"/>
          <a:stretch/>
        </p:blipFill>
        <p:spPr bwMode="auto">
          <a:xfrm>
            <a:off x="4929190" y="2297531"/>
            <a:ext cx="4212201" cy="279292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00108"/>
            <a:ext cx="8286776" cy="511156"/>
          </a:xfrm>
        </p:spPr>
        <p:txBody>
          <a:bodyPr/>
          <a:lstStyle/>
          <a:p>
            <a:pPr lvl="0" algn="l">
              <a:defRPr/>
            </a:pPr>
            <a:r>
              <a:rPr lang="cs-CZ" sz="4000" dirty="0" smtClean="0"/>
              <a:t>Doporučené postupy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péče </a:t>
            </a:r>
            <a:r>
              <a:rPr lang="cs-CZ" sz="4000" b="1" dirty="0" smtClean="0"/>
              <a:t>o VSV </a:t>
            </a:r>
            <a:r>
              <a:rPr lang="cs-CZ" sz="4000" dirty="0" smtClean="0"/>
              <a:t>v dospělosti</a:t>
            </a:r>
            <a:endParaRPr lang="cs-CZ" sz="4000" dirty="0"/>
          </a:p>
        </p:txBody>
      </p:sp>
      <p:pic>
        <p:nvPicPr>
          <p:cNvPr id="6" name="Zástupný symbol pro obsah 5" descr="organizace péče ESC 201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5" y="2420888"/>
            <a:ext cx="4038600" cy="2659566"/>
          </a:xfrm>
        </p:spPr>
      </p:pic>
      <p:pic>
        <p:nvPicPr>
          <p:cNvPr id="8" name="Picture 2" descr="Výsledek obrázku pro vlajka e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716"/>
            <a:ext cx="128588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2" y="-109249"/>
            <a:ext cx="1664410" cy="936231"/>
          </a:xfrm>
          <a:prstGeom prst="rect">
            <a:avLst/>
          </a:prstGeom>
        </p:spPr>
      </p:pic>
      <p:sp>
        <p:nvSpPr>
          <p:cNvPr id="13" name="TextovéPole 1"/>
          <p:cNvSpPr txBox="1">
            <a:spLocks noChangeArrowheads="1"/>
          </p:cNvSpPr>
          <p:nvPr/>
        </p:nvSpPr>
        <p:spPr bwMode="auto">
          <a:xfrm>
            <a:off x="1153318" y="1905182"/>
            <a:ext cx="2051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2014</a:t>
            </a:r>
            <a:endParaRPr lang="cs-CZ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6719197" y="1905181"/>
            <a:ext cx="2051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2018</a:t>
            </a:r>
            <a:endParaRPr lang="cs-CZ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Zástupný symbol pro obsah 15"/>
          <p:cNvSpPr>
            <a:spLocks noGrp="1"/>
          </p:cNvSpPr>
          <p:nvPr>
            <p:ph sz="half" idx="2"/>
          </p:nvPr>
        </p:nvSpPr>
        <p:spPr>
          <a:xfrm>
            <a:off x="4929190" y="5357826"/>
            <a:ext cx="4214810" cy="1500174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daptováno na lokální podmínky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7772400" cy="1362075"/>
          </a:xfrm>
        </p:spPr>
        <p:txBody>
          <a:bodyPr/>
          <a:lstStyle/>
          <a:p>
            <a:r>
              <a:rPr lang="cs-CZ" dirty="0" smtClean="0"/>
              <a:t>Doporučení pro organizaci péče o vrozené srdeční vady v dospělosti v České republice. </a:t>
            </a:r>
            <a:br>
              <a:rPr lang="cs-CZ" dirty="0" smtClean="0"/>
            </a:b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772400" cy="1500187"/>
          </a:xfrm>
        </p:spPr>
        <p:txBody>
          <a:bodyPr/>
          <a:lstStyle/>
          <a:p>
            <a:r>
              <a:rPr lang="cs-CZ" sz="8000" dirty="0" smtClean="0"/>
              <a:t>Úvod</a:t>
            </a:r>
            <a:endParaRPr lang="cs-CZ" sz="8000" dirty="0"/>
          </a:p>
        </p:txBody>
      </p:sp>
      <p:pic>
        <p:nvPicPr>
          <p:cNvPr id="52226" name="Picture 2" descr="http://www.kardio-cz.cz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6286499"/>
            <a:ext cx="2409825" cy="57150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5" y="-140131"/>
            <a:ext cx="1664410" cy="93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0" y="836712"/>
            <a:ext cx="8212784" cy="54410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300" name="Picture 4" descr="http://www.flagblvd.com/wp-content/uploads/2015/09/canadian-flag-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6" y="-243408"/>
            <a:ext cx="1296144" cy="129614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82089" y="229127"/>
            <a:ext cx="5985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smtClean="0">
                <a:latin typeface="Arial Black" pitchFamily="34" charset="0"/>
              </a:rPr>
              <a:t>Zlepšené přežívání</a:t>
            </a:r>
            <a:endParaRPr lang="cs-CZ" sz="4400" dirty="0"/>
          </a:p>
        </p:txBody>
      </p:sp>
      <p:sp>
        <p:nvSpPr>
          <p:cNvPr id="7" name="Obdélník 6"/>
          <p:cNvSpPr/>
          <p:nvPr/>
        </p:nvSpPr>
        <p:spPr>
          <a:xfrm>
            <a:off x="5245260" y="6358226"/>
            <a:ext cx="3923928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Changing Mortality in Congenital Heart Disease</a:t>
            </a:r>
          </a:p>
          <a:p>
            <a:r>
              <a:rPr lang="cs-CZ" sz="1400" dirty="0" err="1" smtClean="0"/>
              <a:t>Khairy</a:t>
            </a:r>
            <a:r>
              <a:rPr lang="cs-CZ" sz="1400" dirty="0" smtClean="0"/>
              <a:t> et al., </a:t>
            </a:r>
            <a:r>
              <a:rPr lang="en-US" sz="1400" dirty="0" smtClean="0"/>
              <a:t>J</a:t>
            </a:r>
            <a:r>
              <a:rPr lang="cs-CZ" sz="1400" dirty="0" smtClean="0"/>
              <a:t>ACC </a:t>
            </a:r>
            <a:r>
              <a:rPr lang="cs-CZ" sz="1400" dirty="0"/>
              <a:t>Vol. 56, No. 14, 2010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241356" y="1833954"/>
            <a:ext cx="1188132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cs-CZ" dirty="0" smtClean="0">
                <a:latin typeface="Arial Black" pitchFamily="34" charset="0"/>
              </a:rPr>
              <a:t>Kam s nimi? </a:t>
            </a:r>
            <a:br>
              <a:rPr lang="cs-CZ" dirty="0" smtClean="0">
                <a:latin typeface="Arial Black" pitchFamily="34" charset="0"/>
              </a:rPr>
            </a:br>
            <a:r>
              <a:rPr lang="cs-CZ" dirty="0" smtClean="0">
                <a:latin typeface="Arial Black" pitchFamily="34" charset="0"/>
              </a:rPr>
              <a:t>VSV – nová geriatrická dg.?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 l="4021" t="3101" r="3511" b="8562"/>
          <a:stretch>
            <a:fillRect/>
          </a:stretch>
        </p:blipFill>
        <p:spPr bwMode="auto">
          <a:xfrm>
            <a:off x="145838" y="1484784"/>
            <a:ext cx="7320762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771800" y="6119336"/>
            <a:ext cx="6372200" cy="73866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Baumgartner</a:t>
            </a:r>
            <a:r>
              <a:rPr lang="cs-CZ" sz="1400" dirty="0" smtClean="0"/>
              <a:t> </a:t>
            </a:r>
            <a:r>
              <a:rPr lang="en-US" sz="1400" dirty="0" smtClean="0"/>
              <a:t> </a:t>
            </a:r>
          </a:p>
          <a:p>
            <a:r>
              <a:rPr lang="en-US" sz="1400" dirty="0" smtClean="0"/>
              <a:t>Geriatric congenital heart disease: a new challenge in the care of adults with congenital heart disease?</a:t>
            </a:r>
            <a:r>
              <a:rPr lang="cs-CZ" sz="1400" dirty="0" smtClean="0"/>
              <a:t>               </a:t>
            </a:r>
            <a:r>
              <a:rPr lang="en-US" sz="1400" i="1" dirty="0" err="1" smtClean="0"/>
              <a:t>Eur</a:t>
            </a:r>
            <a:r>
              <a:rPr lang="en-US" sz="1400" i="1" dirty="0" smtClean="0"/>
              <a:t> Heart J</a:t>
            </a:r>
            <a:r>
              <a:rPr lang="cs-CZ" sz="1400" i="1" dirty="0" smtClean="0"/>
              <a:t> </a:t>
            </a:r>
            <a:r>
              <a:rPr lang="en-US" sz="1400" dirty="0" smtClean="0"/>
              <a:t> , 2014</a:t>
            </a:r>
            <a:r>
              <a:rPr lang="cs-CZ" sz="1400" dirty="0" smtClean="0"/>
              <a:t> </a:t>
            </a:r>
            <a:r>
              <a:rPr lang="en-US" sz="1400" dirty="0" smtClean="0"/>
              <a:t>, vol. 35</a:t>
            </a:r>
            <a:r>
              <a:rPr lang="cs-CZ" sz="1400" dirty="0" smtClean="0"/>
              <a:t> </a:t>
            </a:r>
            <a:r>
              <a:rPr lang="en-US" sz="1400" dirty="0" smtClean="0"/>
              <a:t> (pg. 683</a:t>
            </a:r>
            <a:r>
              <a:rPr lang="cs-CZ" sz="1400" dirty="0" smtClean="0"/>
              <a:t> </a:t>
            </a:r>
            <a:r>
              <a:rPr lang="en-US" sz="1400" dirty="0" smtClean="0"/>
              <a:t>-685</a:t>
            </a:r>
            <a:r>
              <a:rPr lang="cs-CZ" sz="1400" dirty="0" smtClean="0"/>
              <a:t> </a:t>
            </a:r>
            <a:r>
              <a:rPr lang="en-US" sz="1400" dirty="0" smtClean="0"/>
              <a:t>)</a:t>
            </a:r>
            <a:endParaRPr lang="cs-CZ" sz="1400" dirty="0"/>
          </a:p>
        </p:txBody>
      </p:sp>
      <p:pic>
        <p:nvPicPr>
          <p:cNvPr id="84994" name="Picture 2" descr="Výsledek obrázku pro vlajka e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73" y="-243408"/>
            <a:ext cx="1346027" cy="13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stenec 1"/>
          <p:cNvSpPr/>
          <p:nvPr/>
        </p:nvSpPr>
        <p:spPr>
          <a:xfrm>
            <a:off x="3554191" y="4988478"/>
            <a:ext cx="504056" cy="576064"/>
          </a:xfrm>
          <a:prstGeom prst="donut">
            <a:avLst>
              <a:gd name="adj" fmla="val 112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 rot="20188424">
            <a:off x="519029" y="2641346"/>
            <a:ext cx="6574379" cy="175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miliónů dospělých s VSV</a:t>
            </a:r>
          </a:p>
          <a:p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miliónů dětí s VSV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Výsledek obrázku pro vlajka e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236">
            <a:off x="5744584" y="2087640"/>
            <a:ext cx="1208421" cy="12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-29507" y="1520383"/>
            <a:ext cx="9125514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Numbers </a:t>
            </a:r>
            <a:r>
              <a:rPr lang="en-GB" sz="15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and proportion of adults and children with all CHD (A) and severe CHD (B) in 1985, 1990, 1995, and 2000.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514" y="5485905"/>
            <a:ext cx="1260000" cy="509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64366"/>
            <a:ext cx="600912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33366" y="6021288"/>
            <a:ext cx="2664296" cy="902962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cs-CZ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CHD in </a:t>
            </a:r>
            <a:r>
              <a:rPr lang="cs-CZ" sz="14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general</a:t>
            </a:r>
            <a:r>
              <a:rPr lang="cs-CZ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population</a:t>
            </a:r>
            <a:r>
              <a:rPr lang="cs-CZ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Changing</a:t>
            </a:r>
            <a:r>
              <a:rPr lang="cs-CZ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Prevalence and Age </a:t>
            </a:r>
            <a:r>
              <a:rPr lang="cs-CZ" sz="14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Distribution</a:t>
            </a:r>
            <a:r>
              <a:rPr lang="cs-CZ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. </a:t>
            </a:r>
            <a:r>
              <a:rPr lang="en-GB" sz="1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Marelli</a:t>
            </a:r>
            <a:r>
              <a:rPr lang="en-GB" sz="1400" dirty="0">
                <a:solidFill>
                  <a:srgbClr val="000000"/>
                </a:solidFill>
                <a:ea typeface="msgothic" charset="0"/>
                <a:cs typeface="msgothic" charset="0"/>
              </a:rPr>
              <a:t> et al. Circulation. 2007;115:163-172</a:t>
            </a:r>
          </a:p>
        </p:txBody>
      </p:sp>
      <p:pic>
        <p:nvPicPr>
          <p:cNvPr id="7" name="Picture 4" descr="Výsledek obrázku pro vlajka U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1466" y="0"/>
            <a:ext cx="1452534" cy="763833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889248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latin typeface="Arial Black" pitchFamily="34" charset="0"/>
                <a:ea typeface="+mj-ea"/>
                <a:cs typeface="+mj-cs"/>
              </a:rPr>
              <a:t>Růst VSV populace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lang="cs-CZ" sz="4400" dirty="0">
                <a:latin typeface="Arial Black" pitchFamily="34" charset="0"/>
                <a:ea typeface="+mj-ea"/>
                <a:cs typeface="+mj-cs"/>
              </a:rPr>
              <a:t>z</a:t>
            </a:r>
            <a:r>
              <a:rPr kumimoji="0" 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vyšování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její komplexity 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270" y="142860"/>
            <a:ext cx="8229600" cy="1143000"/>
          </a:xfrm>
        </p:spPr>
        <p:txBody>
          <a:bodyPr/>
          <a:lstStyle/>
          <a:p>
            <a:pPr algn="l"/>
            <a:r>
              <a:rPr lang="cs-CZ" dirty="0" err="1" smtClean="0">
                <a:latin typeface="Arial Black" pitchFamily="34" charset="0"/>
              </a:rPr>
              <a:t>Hospitalisace</a:t>
            </a:r>
            <a:r>
              <a:rPr lang="cs-CZ" dirty="0" smtClean="0">
                <a:latin typeface="Arial Black" pitchFamily="34" charset="0"/>
              </a:rPr>
              <a:t> VSV 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52226" name="Picture 2" descr="F:\6  jld130002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89" y="1700808"/>
            <a:ext cx="9144000" cy="3674692"/>
          </a:xfrm>
          <a:prstGeom prst="rect">
            <a:avLst/>
          </a:prstGeom>
          <a:noFill/>
        </p:spPr>
      </p:pic>
      <p:pic>
        <p:nvPicPr>
          <p:cNvPr id="52228" name="Picture 4" descr="Výsledek obrázku pro vlajka 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466" y="0"/>
            <a:ext cx="1452534" cy="76383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726577" y="5903893"/>
            <a:ext cx="5436096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Changing</a:t>
            </a:r>
            <a:r>
              <a:rPr lang="cs-CZ" sz="1400" dirty="0"/>
              <a:t> </a:t>
            </a:r>
            <a:r>
              <a:rPr lang="cs-CZ" sz="1400" dirty="0" err="1"/>
              <a:t>Demographics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Congenital</a:t>
            </a:r>
            <a:r>
              <a:rPr lang="cs-CZ" sz="1400" dirty="0"/>
              <a:t> </a:t>
            </a:r>
            <a:r>
              <a:rPr lang="cs-CZ" sz="1400" dirty="0" err="1"/>
              <a:t>Heart</a:t>
            </a:r>
            <a:r>
              <a:rPr lang="cs-CZ" sz="1400" dirty="0"/>
              <a:t> </a:t>
            </a:r>
            <a:r>
              <a:rPr lang="cs-CZ" sz="1400" dirty="0" err="1"/>
              <a:t>Disease</a:t>
            </a:r>
            <a:r>
              <a:rPr lang="cs-CZ" sz="1400" dirty="0"/>
              <a:t> </a:t>
            </a:r>
            <a:r>
              <a:rPr lang="cs-CZ" sz="1400" dirty="0" err="1"/>
              <a:t>Hospitalizations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United</a:t>
            </a:r>
            <a:r>
              <a:rPr lang="cs-CZ" sz="1400" dirty="0"/>
              <a:t> </a:t>
            </a:r>
            <a:r>
              <a:rPr lang="cs-CZ" sz="1400" dirty="0" err="1"/>
              <a:t>States</a:t>
            </a:r>
            <a:r>
              <a:rPr lang="cs-CZ" sz="1400" dirty="0"/>
              <a:t>, 1998 </a:t>
            </a:r>
            <a:r>
              <a:rPr lang="cs-CZ" sz="1400" dirty="0" err="1"/>
              <a:t>Through</a:t>
            </a:r>
            <a:r>
              <a:rPr lang="cs-CZ" sz="1400" dirty="0"/>
              <a:t> 2010</a:t>
            </a:r>
          </a:p>
          <a:p>
            <a:r>
              <a:rPr lang="cs-CZ" sz="1400" dirty="0" err="1"/>
              <a:t>O’Leary</a:t>
            </a:r>
            <a:r>
              <a:rPr lang="cs-CZ" sz="1400" dirty="0"/>
              <a:t>, </a:t>
            </a:r>
            <a:r>
              <a:rPr lang="cs-CZ" sz="1400" dirty="0" err="1"/>
              <a:t>Siddiqi</a:t>
            </a:r>
            <a:r>
              <a:rPr lang="cs-CZ" sz="1400" dirty="0"/>
              <a:t>, de </a:t>
            </a:r>
            <a:r>
              <a:rPr lang="cs-CZ" sz="1400" dirty="0" err="1" smtClean="0"/>
              <a:t>Ferranti</a:t>
            </a:r>
            <a:r>
              <a:rPr lang="cs-CZ" sz="1400" dirty="0" smtClean="0"/>
              <a:t> et al.</a:t>
            </a:r>
            <a:endParaRPr lang="cs-CZ" sz="1400" dirty="0"/>
          </a:p>
          <a:p>
            <a:r>
              <a:rPr lang="cs-CZ" sz="1400" i="1" dirty="0"/>
              <a:t>JAMA. </a:t>
            </a:r>
            <a:r>
              <a:rPr lang="cs-CZ" sz="1400" dirty="0"/>
              <a:t>2013;309(10):984-986. </a:t>
            </a:r>
            <a:r>
              <a:rPr lang="cs-CZ" sz="1400" dirty="0" err="1"/>
              <a:t>doi</a:t>
            </a:r>
            <a:r>
              <a:rPr lang="cs-CZ" sz="1400" dirty="0"/>
              <a:t>:10.1001/jama.2013.564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827584" y="2780928"/>
            <a:ext cx="8136904" cy="75722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027475" y="3284984"/>
            <a:ext cx="8101336" cy="129614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22&quot;&gt;&lt;property id=&quot;20148&quot; value=&quot;5&quot;/&gt;&lt;property id=&quot;20300&quot; value=&quot;Slide 5&quot;/&gt;&lt;property id=&quot;20307&quot; value=&quot;262&quot;/&gt;&lt;/object&gt;&lt;object type=&quot;3&quot; unique_id=&quot;10024&quot;&gt;&lt;property id=&quot;20148&quot; value=&quot;5&quot;/&gt;&lt;property id=&quot;20300&quot; value=&quot;Slide 7&quot;/&gt;&lt;property id=&quot;20307&quot; value=&quot;263&quot;/&gt;&lt;/object&gt;&lt;object type=&quot;3&quot; unique_id=&quot;10025&quot;&gt;&lt;property id=&quot;20148&quot; value=&quot;5&quot;/&gt;&lt;property id=&quot;20300&quot; value=&quot;Slide 8&quot;/&gt;&lt;property id=&quot;20307&quot; value=&quot;261&quot;/&gt;&lt;/object&gt;&lt;object type=&quot;3&quot; unique_id=&quot;10026&quot;&gt;&lt;property id=&quot;20148&quot; value=&quot;5&quot;/&gt;&lt;property id=&quot;20300&quot; value=&quot;Slide 9&quot;/&gt;&lt;property id=&quot;20307&quot; value=&quot;264&quot;/&gt;&lt;/object&gt;&lt;object type=&quot;3&quot; unique_id=&quot;10028&quot;&gt;&lt;property id=&quot;20148&quot; value=&quot;5&quot;/&gt;&lt;property id=&quot;20300&quot; value=&quot;Slide 1 - &amp;quot;Kam s nimi? &amp;#x0D;&amp;#x0A;Zn.: Hledá se kardiolog&amp;quot;&quot;/&gt;&lt;property id=&quot;20307&quot; value=&quot;271&quot;/&gt;&lt;/object&gt;&lt;object type=&quot;3&quot; unique_id=&quot;10029&quot;&gt;&lt;property id=&quot;20148&quot; value=&quot;5&quot;/&gt;&lt;property id=&quot;20300&quot; value=&quot;Slide 3 - &amp;quot;Koncepce péče o VSV v ČR &amp;quot;&quot;/&gt;&lt;property id=&quot;20307&quot; value=&quot;267&quot;/&gt;&lt;/object&gt;&lt;object type=&quot;3&quot; unique_id=&quot;10031&quot;&gt;&lt;property id=&quot;20148&quot; value=&quot;5&quot;/&gt;&lt;property id=&quot;20300&quot; value=&quot;Slide 10&quot;/&gt;&lt;property id=&quot;20307&quot; value=&quot;273&quot;/&gt;&lt;/object&gt;&lt;object type=&quot;3&quot; unique_id=&quot;10032&quot;&gt;&lt;property id=&quot;20148&quot; value=&quot;5&quot;/&gt;&lt;property id=&quot;20300&quot; value=&quot;Slide 18&quot;/&gt;&lt;property id=&quot;20307&quot; value=&quot;272&quot;/&gt;&lt;/object&gt;&lt;object type=&quot;3&quot; unique_id=&quot;10035&quot;&gt;&lt;property id=&quot;20148&quot; value=&quot;5&quot;/&gt;&lt;property id=&quot;20300&quot; value=&quot;Slide 2 - &amp;quot;Kam s nimi?&amp;quot;&quot;/&gt;&lt;property id=&quot;20307&quot; value=&quot;276&quot;/&gt;&lt;/object&gt;&lt;object type=&quot;3&quot; unique_id=&quot;10036&quot;&gt;&lt;property id=&quot;20148&quot; value=&quot;5&quot;/&gt;&lt;property id=&quot;20300&quot; value=&quot;Slide 6&quot;/&gt;&lt;property id=&quot;20307&quot; value=&quot;285&quot;/&gt;&lt;/object&gt;&lt;object type=&quot;3&quot; unique_id=&quot;10037&quot;&gt;&lt;property id=&quot;20148&quot; value=&quot;5&quot;/&gt;&lt;property id=&quot;20300&quot; value=&quot;Slide 21&quot;/&gt;&lt;property id=&quot;20307&quot; value=&quot;282&quot;/&gt;&lt;/object&gt;&lt;object type=&quot;3&quot; unique_id=&quot;10317&quot;&gt;&lt;property id=&quot;20148&quot; value=&quot;5&quot;/&gt;&lt;property id=&quot;20300&quot; value=&quot;Slide 12&quot;/&gt;&lt;property id=&quot;20307&quot; value=&quot;289&quot;/&gt;&lt;/object&gt;&lt;object type=&quot;3&quot; unique_id=&quot;10318&quot;&gt;&lt;property id=&quot;20148&quot; value=&quot;5&quot;/&gt;&lt;property id=&quot;20300&quot; value=&quot;Slide 13&quot;/&gt;&lt;property id=&quot;20307&quot; value=&quot;290&quot;/&gt;&lt;/object&gt;&lt;object type=&quot;3&quot; unique_id=&quot;10319&quot;&gt;&lt;property id=&quot;20148&quot; value=&quot;5&quot;/&gt;&lt;property id=&quot;20300&quot; value=&quot;Slide 14&quot;/&gt;&lt;property id=&quot;20307&quot; value=&quot;291&quot;/&gt;&lt;/object&gt;&lt;object type=&quot;3&quot; unique_id=&quot;10320&quot;&gt;&lt;property id=&quot;20148&quot; value=&quot;5&quot;/&gt;&lt;property id=&quot;20300&quot; value=&quot;Slide 15&quot;/&gt;&lt;property id=&quot;20307&quot; value=&quot;292&quot;/&gt;&lt;/object&gt;&lt;object type=&quot;3&quot; unique_id=&quot;10321&quot;&gt;&lt;property id=&quot;20148&quot; value=&quot;5&quot;/&gt;&lt;property id=&quot;20300&quot; value=&quot;Slide 16&quot;/&gt;&lt;property id=&quot;20307&quot; value=&quot;293&quot;/&gt;&lt;/object&gt;&lt;object type=&quot;3&quot; unique_id=&quot;10322&quot;&gt;&lt;property id=&quot;20148&quot; value=&quot;5&quot;/&gt;&lt;property id=&quot;20300&quot; value=&quot;Slide 17&quot;/&gt;&lt;property id=&quot;20307&quot; value=&quot;294&quot;/&gt;&lt;/object&gt;&lt;object type=&quot;3&quot; unique_id=&quot;10527&quot;&gt;&lt;property id=&quot;20148&quot; value=&quot;5&quot;/&gt;&lt;property id=&quot;20300&quot; value=&quot;Slide 19&quot;/&gt;&lt;property id=&quot;20307&quot; value=&quot;295&quot;/&gt;&lt;/object&gt;&lt;object type=&quot;3&quot; unique_id=&quot;10759&quot;&gt;&lt;property id=&quot;20148&quot; value=&quot;5&quot;/&gt;&lt;property id=&quot;20300&quot; value=&quot;Slide 20&quot;/&gt;&lt;property id=&quot;20307&quot; value=&quot;296&quot;/&gt;&lt;/object&gt;&lt;object type=&quot;3&quot; unique_id=&quot;10760&quot;&gt;&lt;property id=&quot;20148&quot; value=&quot;5&quot;/&gt;&lt;property id=&quot;20300&quot; value=&quot;Slide 11 - &amp;quot;Kam s nimi?&amp;quot;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1411</Words>
  <Application>Microsoft Office PowerPoint</Application>
  <PresentationFormat>Předvádění na obrazovce (4:3)</PresentationFormat>
  <Paragraphs>293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Berlin Sans FB Demi</vt:lpstr>
      <vt:lpstr>Bernard MT Condensed</vt:lpstr>
      <vt:lpstr>Calibri</vt:lpstr>
      <vt:lpstr>Consolas</vt:lpstr>
      <vt:lpstr>HelveticaNeue-BoldCond</vt:lpstr>
      <vt:lpstr>HelveticaNeue-Condensed</vt:lpstr>
      <vt:lpstr>msgothic</vt:lpstr>
      <vt:lpstr>Times New Roman</vt:lpstr>
      <vt:lpstr>Verdana</vt:lpstr>
      <vt:lpstr>Wingdings</vt:lpstr>
      <vt:lpstr>Motiv sady Office</vt:lpstr>
      <vt:lpstr>Prezentace aplikace PowerPoint</vt:lpstr>
      <vt:lpstr>Prezentace aplikace PowerPoint</vt:lpstr>
      <vt:lpstr>Doporučené postupy managementu jednotlivých VSV v dospělosti</vt:lpstr>
      <vt:lpstr>Doporučené postupy organizace péče o VSV v dospělosti</vt:lpstr>
      <vt:lpstr>Doporučení pro organizaci péče o vrozené srdeční vady v dospělosti v České republice.   </vt:lpstr>
      <vt:lpstr>Prezentace aplikace PowerPoint</vt:lpstr>
      <vt:lpstr>Kam s nimi?  VSV – nová geriatrická dg.?</vt:lpstr>
      <vt:lpstr>Prezentace aplikace PowerPoint</vt:lpstr>
      <vt:lpstr>Hospitalisace VSV </vt:lpstr>
      <vt:lpstr>Prezentace aplikace PowerPoint</vt:lpstr>
      <vt:lpstr> Pacienti v centrech VSV v ČR</vt:lpstr>
      <vt:lpstr>Doporučení pro organizaci péče o vrozené srdeční vady v dospělosti v České republice.   </vt:lpstr>
      <vt:lpstr>Koncepce péče o VSV v ČR </vt:lpstr>
      <vt:lpstr>Koncepce péče o VSV v ČR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Výzva dneška: JAK MOTIVOVAT KARDIOLOGY K PÉČI O VSV</vt:lpstr>
      <vt:lpstr>CENTRA PRO VSV V DOSPELOSTI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</dc:creator>
  <cp:lastModifiedBy>Asus</cp:lastModifiedBy>
  <cp:revision>228</cp:revision>
  <dcterms:created xsi:type="dcterms:W3CDTF">2011-12-02T21:01:17Z</dcterms:created>
  <dcterms:modified xsi:type="dcterms:W3CDTF">2021-09-03T17:27:53Z</dcterms:modified>
</cp:coreProperties>
</file>