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2"/>
  </p:notesMasterIdLst>
  <p:sldIdLst>
    <p:sldId id="8465" r:id="rId2"/>
    <p:sldId id="430" r:id="rId3"/>
    <p:sldId id="8473" r:id="rId4"/>
    <p:sldId id="8474" r:id="rId5"/>
    <p:sldId id="257" r:id="rId6"/>
    <p:sldId id="276" r:id="rId7"/>
    <p:sldId id="277" r:id="rId8"/>
    <p:sldId id="278" r:id="rId9"/>
    <p:sldId id="8475" r:id="rId10"/>
    <p:sldId id="279" r:id="rId11"/>
    <p:sldId id="280" r:id="rId12"/>
    <p:sldId id="281" r:id="rId13"/>
    <p:sldId id="282" r:id="rId14"/>
    <p:sldId id="283" r:id="rId15"/>
    <p:sldId id="284" r:id="rId16"/>
    <p:sldId id="291" r:id="rId17"/>
    <p:sldId id="285" r:id="rId18"/>
    <p:sldId id="286" r:id="rId19"/>
    <p:sldId id="287" r:id="rId20"/>
    <p:sldId id="288" r:id="rId21"/>
    <p:sldId id="289" r:id="rId22"/>
    <p:sldId id="290" r:id="rId23"/>
    <p:sldId id="8454" r:id="rId24"/>
    <p:sldId id="8461" r:id="rId25"/>
    <p:sldId id="8468" r:id="rId26"/>
    <p:sldId id="8471" r:id="rId27"/>
    <p:sldId id="292" r:id="rId28"/>
    <p:sldId id="294" r:id="rId29"/>
    <p:sldId id="8464" r:id="rId30"/>
    <p:sldId id="8462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uvolfova,Jana" initials="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938"/>
    <a:srgbClr val="000000"/>
    <a:srgbClr val="7C1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93792" autoAdjust="0"/>
  </p:normalViewPr>
  <p:slideViewPr>
    <p:cSldViewPr snapToGrid="0">
      <p:cViewPr varScale="1">
        <p:scale>
          <a:sx n="51" d="100"/>
          <a:sy n="51" d="100"/>
        </p:scale>
        <p:origin x="470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630D1-4E68-4B3F-A6F2-FFCB818C1B12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12F5-4DD5-4C23-9964-570E670033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23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reativecommons.org/photos/5b7a94c5-9cc5-415b-9f5f-1ac84643e3c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84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Pfizer</a:t>
            </a:r>
            <a:r>
              <a:rPr lang="cs-CZ" dirty="0"/>
              <a:t> – doplněny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41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Pfizer</a:t>
            </a:r>
            <a:r>
              <a:rPr lang="cs-CZ" dirty="0"/>
              <a:t> – doplněny 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65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Pfizer</a:t>
            </a:r>
            <a:r>
              <a:rPr lang="cs-CZ" dirty="0"/>
              <a:t> – doplněny reference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165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Pfizer</a:t>
            </a:r>
            <a:r>
              <a:rPr lang="cs-CZ" dirty="0"/>
              <a:t> – doplněny reference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071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8" y="1100138"/>
            <a:ext cx="9771062" cy="5497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422349">
              <a:defRPr/>
            </a:pPr>
            <a:fld id="{1114E6B5-79AF-43A4-ADA8-75023B143CE3}" type="slidenum">
              <a:rPr lang="en-US" sz="1900">
                <a:solidFill>
                  <a:prstClr val="black"/>
                </a:solidFill>
                <a:latin typeface="Calibri"/>
              </a:rPr>
              <a:pPr defTabSz="1422349">
                <a:defRPr/>
              </a:pPr>
              <a:t>15</a:t>
            </a:fld>
            <a:endParaRPr lang="en-US" sz="1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15">
            <a:extLst>
              <a:ext uri="{FF2B5EF4-FFF2-40B4-BE49-F238E27FC236}">
                <a16:creationId xmlns:a16="http://schemas.microsoft.com/office/drawing/2014/main" id="{24BEEDBB-E1BC-4361-8E18-23287283B096}"/>
              </a:ext>
            </a:extLst>
          </p:cNvPr>
          <p:cNvSpPr>
            <a:spLocks/>
          </p:cNvSpPr>
          <p:nvPr/>
        </p:nvSpPr>
        <p:spPr bwMode="auto">
          <a:xfrm flipV="1">
            <a:off x="1374890" y="2924745"/>
            <a:ext cx="315283" cy="2073014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725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36308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97B12-EB93-460D-B5D9-F4A51B7F9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7" y="3667816"/>
            <a:ext cx="1309244" cy="518130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346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0386" indent="-170386" defTabSz="1422349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cs typeface="+mn-cs"/>
              </a:rPr>
              <a:t>1. Hohnloser, CARBOS, p10, Table 2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ED093955-B3B7-4736-A51E-D721187428C1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35672" y="3131136"/>
            <a:ext cx="300122" cy="184067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725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36308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6FF4A1-8CDE-44B4-95E7-C9548162A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081" y="3123894"/>
            <a:ext cx="1289294" cy="17271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346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0386" indent="-170386" defTabSz="1422349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cs typeface="+mn-cs"/>
              </a:rPr>
              <a:t>	Hohnloser, fig2</a:t>
            </a: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D7F40B1F-8E25-4D0D-BA26-5874718AF1EC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26198" y="3840526"/>
            <a:ext cx="300122" cy="184067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725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36308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70C729-31E1-4BB6-B3E7-3517C6FBB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084" y="3840525"/>
            <a:ext cx="1289294" cy="17271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346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0386" indent="-170386" defTabSz="1422349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cs typeface="+mn-cs"/>
              </a:rPr>
              <a:t>	Hohnloser, fig2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608019F7-D929-4596-91E3-8780F0FEAAE0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28212" y="4572556"/>
            <a:ext cx="300122" cy="184067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725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36308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B1C8A9-D10A-487E-B951-C29179C43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561" y="4603510"/>
            <a:ext cx="1289294" cy="17271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346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0386" indent="-170386" defTabSz="1422349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cs typeface="+mn-cs"/>
              </a:rPr>
              <a:t>	Hohnloser, fig2</a:t>
            </a: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9F83A56D-7747-4892-968A-961969E25AED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35672" y="3359990"/>
            <a:ext cx="300122" cy="184067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725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36308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0A435E-5471-4350-A741-CA5A28FAA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083" y="3359837"/>
            <a:ext cx="1289294" cy="17271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346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0386" indent="-170386" defTabSz="1422349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cs typeface="+mn-cs"/>
              </a:rPr>
              <a:t>	Hohnloser, fig3</a:t>
            </a: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94DDFCD0-81D2-4225-8661-D75B06CEF291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35672" y="4062639"/>
            <a:ext cx="300122" cy="184067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725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36308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DB8B0E-F49B-43DB-A517-5B9868E72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084" y="4068559"/>
            <a:ext cx="1289294" cy="17271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346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0386" indent="-170386" defTabSz="1422349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cs typeface="+mn-cs"/>
              </a:rPr>
              <a:t>	Hohnloser, fig3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C024FDE3-FBE8-479D-B9A3-F0153619F1BD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31438" y="4813695"/>
            <a:ext cx="300122" cy="184067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725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36308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2F6E04-1200-4C26-9007-ED2CE1E32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084" y="4829435"/>
            <a:ext cx="1289294" cy="17271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346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0386" indent="-170386" defTabSz="1422349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cs typeface="+mn-cs"/>
              </a:rPr>
              <a:t>	Hohnloser, fig3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746847-6C8B-424E-835A-E8410DD9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7" y="5841822"/>
            <a:ext cx="1309244" cy="518130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346" tIns="0" rIns="0" bIns="0">
            <a:spAutoFit/>
          </a:bodyPr>
          <a:lstStyle>
            <a:lvl1pPr marL="109538" indent="-109538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0386" indent="-170386" defTabSz="1422349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1100" dirty="0">
                <a:solidFill>
                  <a:prstClr val="black"/>
                </a:solidFill>
                <a:cs typeface="+mn-cs"/>
              </a:rPr>
              <a:t>1. Hohnloser, CARBOS, p7, </a:t>
            </a:r>
            <a:r>
              <a:rPr lang="fr-FR" altLang="en-US" sz="1100" dirty="0">
                <a:solidFill>
                  <a:prstClr val="black"/>
                </a:solidFill>
                <a:cs typeface="+mn-cs"/>
              </a:rPr>
              <a:t>¶3; p6, ¶2</a:t>
            </a:r>
            <a:endParaRPr lang="en-US" altLang="en-US" sz="11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3" name="AutoShape 15">
            <a:extLst>
              <a:ext uri="{FF2B5EF4-FFF2-40B4-BE49-F238E27FC236}">
                <a16:creationId xmlns:a16="http://schemas.microsoft.com/office/drawing/2014/main" id="{8A559DAB-4574-40E7-B4DB-E5B86D8956D0}"/>
              </a:ext>
            </a:extLst>
          </p:cNvPr>
          <p:cNvSpPr>
            <a:spLocks/>
          </p:cNvSpPr>
          <p:nvPr/>
        </p:nvSpPr>
        <p:spPr bwMode="auto">
          <a:xfrm flipV="1">
            <a:off x="1365190" y="5918237"/>
            <a:ext cx="324983" cy="365299"/>
          </a:xfrm>
          <a:prstGeom prst="leftBrace">
            <a:avLst>
              <a:gd name="adj1" fmla="val 0"/>
              <a:gd name="adj2" fmla="val 50000"/>
            </a:avLst>
          </a:prstGeom>
          <a:noFill/>
          <a:ln w="63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725" tIns="0" rIns="0" bIns="0"/>
          <a:lstStyle>
            <a:lvl1pPr defTabSz="876300" eaLnBrk="0" hangingPunct="0">
              <a:lnSpc>
                <a:spcPct val="90000"/>
              </a:lnSpc>
              <a:spcBef>
                <a:spcPct val="30000"/>
              </a:spcBef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6300" eaLnBrk="0" hangingPunct="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6300" eaLnBrk="0" hangingPunct="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63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1363085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16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880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Pfizer</a:t>
            </a:r>
            <a:r>
              <a:rPr lang="cs-CZ" dirty="0"/>
              <a:t> – přepsány reference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718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Doplněno „nezávažné“ krvácení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296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Doplněno „nezávažné“ krvácení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366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Doplněno „nezávažné“ krvácení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35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03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Přidat nadpis?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820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205BF-E62F-4DE8-977F-CB20A82E57C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145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317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65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490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Reference změněna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273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11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01EEE-E9E7-4C48-A0D3-4D4154EACC8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355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Pfizer</a:t>
            </a:r>
            <a:r>
              <a:rPr lang="cs-CZ" dirty="0"/>
              <a:t>- přidána nová </a:t>
            </a:r>
            <a:r>
              <a:rPr lang="cs-CZ" dirty="0" err="1"/>
              <a:t>zkrácenka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05D88-60B3-4FF6-94AB-1AE9FD41397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556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Přidat nadpis?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43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Doplněno: Snímek Autora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89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Dle referencí k bodu D vymazáno vážného a 5x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28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831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Pfizer</a:t>
            </a:r>
            <a:r>
              <a:rPr lang="cs-CZ" dirty="0"/>
              <a:t> – doplněny reference a horní indexy k jednotlivým studiím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73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Tato fotografie je uvedena na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Commons</a:t>
            </a:r>
            <a:r>
              <a:rPr lang="cs-CZ" dirty="0"/>
              <a:t> jako šiřitelná komerčně a jakkoliv upravitelná. </a:t>
            </a:r>
            <a:r>
              <a:rPr lang="cs-CZ" dirty="0">
                <a:hlinkClick r:id="rId3"/>
              </a:rPr>
              <a:t>CC </a:t>
            </a:r>
            <a:r>
              <a:rPr lang="cs-CZ" dirty="0" err="1">
                <a:hlinkClick r:id="rId3"/>
              </a:rPr>
              <a:t>Search</a:t>
            </a:r>
            <a:r>
              <a:rPr lang="cs-CZ" dirty="0">
                <a:hlinkClick r:id="rId3"/>
              </a:rPr>
              <a:t> (creativecommons.org)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07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Pfizer</a:t>
            </a:r>
            <a:r>
              <a:rPr lang="cs-CZ" dirty="0"/>
              <a:t> – doplněna reference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Vymazána loga St. Antonius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Upravena čísla dle publikace.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C12F5-4DD5-4C23-9964-570E6700336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25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Pfizer\Akce 2021\Virtualni kongres CKS\template\podklad\pozad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55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264424" y="2277368"/>
            <a:ext cx="6463757" cy="863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733" b="1" i="0" baseline="0">
                <a:solidFill>
                  <a:srgbClr val="941E5B"/>
                </a:solidFill>
              </a:defRPr>
            </a:lvl1pPr>
          </a:lstStyle>
          <a:p>
            <a:pPr lvl="0"/>
            <a:r>
              <a:rPr lang="cs-CZ" dirty="0"/>
              <a:t>Název přednášky</a:t>
            </a:r>
          </a:p>
        </p:txBody>
      </p:sp>
      <p:sp>
        <p:nvSpPr>
          <p:cNvPr id="10" name="Zástupný symbol pro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1264424" y="3525011"/>
            <a:ext cx="6463757" cy="863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Jméno</a:t>
            </a:r>
          </a:p>
        </p:txBody>
      </p:sp>
      <p:pic>
        <p:nvPicPr>
          <p:cNvPr id="2" name="Picture 2" descr="M:\Pfizer\Akce 2021\Virtualni kongres CKS\template\podklad\logo eliqui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22" y="478602"/>
            <a:ext cx="2416300" cy="131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Pfizer\Akce 2021\Virtualni kongres CKS\template\podklad\logo pfize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17" y="5829267"/>
            <a:ext cx="1536171" cy="6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:\Pfizer\Akce 2021\Virtualni kongres CKS\template\podklad\pozadí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55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M:\Pfizer\Akce 2021\Virtualni kongres CKS\template\podklad\logo pfiz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17" y="5829267"/>
            <a:ext cx="1536171" cy="62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1264424" y="1892829"/>
            <a:ext cx="6463757" cy="863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733" b="1" i="0" baseline="0">
                <a:solidFill>
                  <a:srgbClr val="941E5B"/>
                </a:solidFill>
              </a:defRPr>
            </a:lvl1pPr>
          </a:lstStyle>
          <a:p>
            <a:pPr lvl="0"/>
            <a:r>
              <a:rPr lang="cs-CZ" dirty="0"/>
              <a:t>Název přednášky</a:t>
            </a:r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 hasCustomPrompt="1"/>
          </p:nvPr>
        </p:nvSpPr>
        <p:spPr>
          <a:xfrm>
            <a:off x="1264424" y="3236483"/>
            <a:ext cx="6463757" cy="863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Jméno</a:t>
            </a:r>
          </a:p>
        </p:txBody>
      </p:sp>
    </p:spTree>
    <p:extLst>
      <p:ext uri="{BB962C8B-B14F-4D97-AF65-F5344CB8AC3E}">
        <p14:creationId xmlns:p14="http://schemas.microsoft.com/office/powerpoint/2010/main" val="143724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Pfizer\ELIQUIS\2020-CYC3\PPT VTE\grafika\img\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"/>
            <a:ext cx="12192000" cy="68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095" y="6055155"/>
            <a:ext cx="11926972" cy="67098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Reference/vysvětlivky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9350" y="260649"/>
            <a:ext cx="10561173" cy="75356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3733" b="1">
                <a:solidFill>
                  <a:srgbClr val="941E5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756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Pfizer\ELIQUIS\2020-CYC3\PPT VTE\grafika\img\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"/>
            <a:ext cx="12192000" cy="68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761" y="6055155"/>
            <a:ext cx="11711640" cy="67098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Reference/vysvětlivky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9350" y="260649"/>
            <a:ext cx="10561173" cy="75356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3733" b="1">
                <a:solidFill>
                  <a:srgbClr val="941E5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2761" y="1675051"/>
            <a:ext cx="11701589" cy="4215951"/>
          </a:xfrm>
          <a:prstGeom prst="rect">
            <a:avLst/>
          </a:prstGeom>
        </p:spPr>
        <p:txBody>
          <a:bodyPr/>
          <a:lstStyle>
            <a:lvl1pPr marL="0" indent="-288000">
              <a:buClr>
                <a:srgbClr val="F26938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6000" indent="-288000">
              <a:buClr>
                <a:srgbClr val="F2693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-180000">
              <a:buClr>
                <a:srgbClr val="F26938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00000" indent="-180000">
              <a:buClr>
                <a:srgbClr val="F26938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80000" indent="-180000">
              <a:buClr>
                <a:srgbClr val="F2693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7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Pfizer\ELIQUIS\2020-CYC3\PPT VTE\grafika\img\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"/>
            <a:ext cx="12192000" cy="68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242761" y="6055155"/>
            <a:ext cx="11711640" cy="67098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Reference/vysvětlivky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9350" y="260649"/>
            <a:ext cx="10561173" cy="75356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 sz="3733" b="1">
                <a:solidFill>
                  <a:srgbClr val="941E5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2762" y="1675051"/>
            <a:ext cx="5500814" cy="4215951"/>
          </a:xfrm>
          <a:prstGeom prst="rect">
            <a:avLst/>
          </a:prstGeom>
        </p:spPr>
        <p:txBody>
          <a:bodyPr/>
          <a:lstStyle>
            <a:lvl1pPr marL="0" indent="-288000">
              <a:buClr>
                <a:srgbClr val="F26938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6000" indent="-288000">
              <a:buClr>
                <a:srgbClr val="F2693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-180000">
              <a:buClr>
                <a:srgbClr val="F26938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00000" indent="-180000">
              <a:buClr>
                <a:srgbClr val="F26938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80000" indent="-180000">
              <a:buClr>
                <a:srgbClr val="F2693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5934075" y="1675051"/>
            <a:ext cx="6019801" cy="4215951"/>
          </a:xfrm>
          <a:prstGeom prst="rect">
            <a:avLst/>
          </a:prstGeom>
        </p:spPr>
        <p:txBody>
          <a:bodyPr/>
          <a:lstStyle>
            <a:lvl1pPr marL="0" indent="-288000">
              <a:buClr>
                <a:srgbClr val="F26938"/>
              </a:buCl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76000" indent="-288000">
              <a:buClr>
                <a:srgbClr val="F2693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720000" indent="-180000">
              <a:buClr>
                <a:srgbClr val="F26938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00000" indent="-180000">
              <a:buClr>
                <a:srgbClr val="F26938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80000" indent="-180000">
              <a:buClr>
                <a:srgbClr val="F2693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46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Pfizer\ELIQUIS\2020-CYC3\PPT VTE\grafika\img\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"/>
            <a:ext cx="12192000" cy="68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097" y="6055155"/>
            <a:ext cx="11926972" cy="67098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 dirty="0"/>
              <a:t>Reference/vysvětlivky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9350" y="260650"/>
            <a:ext cx="10561173" cy="753567"/>
          </a:xfrm>
          <a:prstGeom prst="rect">
            <a:avLst/>
          </a:prstGeom>
        </p:spPr>
        <p:txBody>
          <a:bodyPr/>
          <a:lstStyle>
            <a:lvl1pPr algn="l">
              <a:defRPr sz="3732" b="1">
                <a:solidFill>
                  <a:srgbClr val="941E5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896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Pfizer\ELIQUIS\2020-CYC3\PPT VTE\grafika\img\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"/>
            <a:ext cx="12192000" cy="68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239184" y="165100"/>
            <a:ext cx="10081683" cy="863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733" b="1" i="0">
                <a:solidFill>
                  <a:srgbClr val="941E5B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095" y="6052398"/>
            <a:ext cx="11926972" cy="670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 dirty="0"/>
              <a:t>Reference/vysvětlivky</a:t>
            </a:r>
          </a:p>
        </p:txBody>
      </p:sp>
    </p:spTree>
    <p:extLst>
      <p:ext uri="{BB962C8B-B14F-4D97-AF65-F5344CB8AC3E}">
        <p14:creationId xmlns:p14="http://schemas.microsoft.com/office/powerpoint/2010/main" val="231908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FC099A-B0E1-49F5-BB3B-F99DA023B65D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3B0AA-2771-41C0-A95C-53566B34AF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6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16DD1C-C9B8-433F-BEA9-B1B2409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0564-18DF-44AD-837A-9A1F503F7317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8860D5B-4516-467E-9E3C-E5446CF2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57182C-D227-4BF3-AAC3-D6BE0A47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CC54-DAF3-4867-99BE-1974401EA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13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izer.cz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1264424" y="3613911"/>
            <a:ext cx="6463757" cy="863600"/>
          </a:xfrm>
        </p:spPr>
        <p:txBody>
          <a:bodyPr/>
          <a:lstStyle/>
          <a:p>
            <a:pPr algn="ctr"/>
            <a:r>
              <a:rPr lang="cs-CZ" dirty="0"/>
              <a:t>Ivo </a:t>
            </a:r>
            <a:r>
              <a:rPr lang="cs-CZ" dirty="0" err="1"/>
              <a:t>Varvařovský</a:t>
            </a:r>
            <a:endParaRPr lang="cs-CZ" dirty="0"/>
          </a:p>
          <a:p>
            <a:pPr algn="ctr"/>
            <a:r>
              <a:rPr lang="cs-CZ" sz="2400" b="0" dirty="0">
                <a:cs typeface="Calibri Light" panose="020F0302020204030204" pitchFamily="34" charset="0"/>
              </a:rPr>
              <a:t>Kardiologické centrum </a:t>
            </a:r>
            <a:r>
              <a:rPr lang="cs-CZ" sz="2400" b="0" dirty="0" err="1">
                <a:cs typeface="Calibri Light" panose="020F0302020204030204" pitchFamily="34" charset="0"/>
              </a:rPr>
              <a:t>Agel</a:t>
            </a:r>
            <a:r>
              <a:rPr lang="cs-CZ" sz="2400" b="0" dirty="0">
                <a:cs typeface="Calibri Light" panose="020F0302020204030204" pitchFamily="34" charset="0"/>
              </a:rPr>
              <a:t>, Pardubice</a:t>
            </a:r>
          </a:p>
          <a:p>
            <a:pPr algn="ctr"/>
            <a:r>
              <a:rPr lang="cs-CZ" sz="2400"/>
              <a:t>5. sjezd </a:t>
            </a:r>
            <a:r>
              <a:rPr lang="cs-CZ" sz="2400" dirty="0"/>
              <a:t>České asociace ambulantních kardiologů 3.9.2021, Olomouc</a:t>
            </a:r>
            <a:endParaRPr lang="cs-CZ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2DBB6-9BC1-4A45-B8C3-B98524080E32}"/>
              </a:ext>
            </a:extLst>
          </p:cNvPr>
          <p:cNvSpPr txBox="1"/>
          <p:nvPr/>
        </p:nvSpPr>
        <p:spPr>
          <a:xfrm>
            <a:off x="7584708" y="6025415"/>
            <a:ext cx="416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 Light" panose="020F0302020204030204" pitchFamily="34" charset="0"/>
              </a:rPr>
              <a:t>Přenáška je podpořena spol.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 Light" panose="020F0302020204030204" pitchFamily="34" charset="0"/>
              </a:rPr>
              <a:t>Pfizer</a:t>
            </a:r>
            <a:r>
              <a:rPr lang="cs-CZ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1825E7-4D7D-462F-8F7E-B8E469A730DB}"/>
              </a:ext>
            </a:extLst>
          </p:cNvPr>
          <p:cNvSpPr/>
          <p:nvPr/>
        </p:nvSpPr>
        <p:spPr>
          <a:xfrm>
            <a:off x="1001028" y="134754"/>
            <a:ext cx="4167738" cy="165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1264423" y="1422531"/>
            <a:ext cx="6463757" cy="863600"/>
          </a:xfrm>
        </p:spPr>
        <p:txBody>
          <a:bodyPr/>
          <a:lstStyle/>
          <a:p>
            <a:pPr algn="ctr"/>
            <a:r>
              <a:rPr lang="cs-CZ" sz="4000" dirty="0"/>
              <a:t>PROTIDESTIČKOVÁ LÉČBA NEMOCNÝCH NA TRVALÉ ANTIKOAGULAČNÍ TERAPII</a:t>
            </a:r>
          </a:p>
        </p:txBody>
      </p:sp>
    </p:spTree>
    <p:extLst>
      <p:ext uri="{BB962C8B-B14F-4D97-AF65-F5344CB8AC3E}">
        <p14:creationId xmlns:p14="http://schemas.microsoft.com/office/powerpoint/2010/main" val="154711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0" y="6329462"/>
            <a:ext cx="11926972" cy="528538"/>
          </a:xfrm>
        </p:spPr>
        <p:txBody>
          <a:bodyPr/>
          <a:lstStyle/>
          <a:p>
            <a:r>
              <a:rPr lang="cs-CZ" dirty="0"/>
              <a:t>Převzato a upraveno dle </a:t>
            </a:r>
            <a:r>
              <a:rPr lang="nl-NL" dirty="0"/>
              <a:t>Dewilde WJ, et al., Lancet 2013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err="1"/>
              <a:t>WOEST</a:t>
            </a:r>
            <a:r>
              <a:rPr lang="cs-CZ" sz="3200" dirty="0"/>
              <a:t> (</a:t>
            </a:r>
            <a:r>
              <a:rPr lang="cs-CZ" sz="3200" dirty="0" err="1"/>
              <a:t>warfarin</a:t>
            </a:r>
            <a:r>
              <a:rPr lang="cs-CZ" sz="3200" dirty="0"/>
              <a:t> </a:t>
            </a:r>
            <a:r>
              <a:rPr lang="cs-CZ" sz="3200" dirty="0" err="1"/>
              <a:t>DT</a:t>
            </a:r>
            <a:r>
              <a:rPr lang="cs-CZ" sz="3200" dirty="0"/>
              <a:t>: </a:t>
            </a:r>
            <a:r>
              <a:rPr lang="cs-CZ" sz="3200" dirty="0" err="1"/>
              <a:t>warfarin</a:t>
            </a:r>
            <a:r>
              <a:rPr lang="cs-CZ" sz="3200" dirty="0"/>
              <a:t> </a:t>
            </a:r>
            <a:r>
              <a:rPr lang="cs-CZ" sz="3200" dirty="0" err="1"/>
              <a:t>TT</a:t>
            </a:r>
            <a:r>
              <a:rPr lang="cs-CZ" sz="3200" dirty="0"/>
              <a:t>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55600" y="1860550"/>
            <a:ext cx="5584825" cy="41957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" name="Zástupný symbol pro obsah 3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262688" y="1860550"/>
            <a:ext cx="5599112" cy="41957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0433957" y="2751364"/>
            <a:ext cx="449036" cy="220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0414907" y="3409950"/>
            <a:ext cx="449036" cy="220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501243" y="2737758"/>
            <a:ext cx="449036" cy="220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497632" y="3844045"/>
            <a:ext cx="449036" cy="220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139293" y="2669722"/>
            <a:ext cx="80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</a:rPr>
              <a:t>44,4 %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086349" y="5829301"/>
            <a:ext cx="824593" cy="220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0989129" y="5812972"/>
            <a:ext cx="857250" cy="220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103914" y="3826329"/>
            <a:ext cx="80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/>
              <a:t>19,4 %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998529" y="2707822"/>
            <a:ext cx="80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</a:rPr>
              <a:t>17,6 %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020300" y="3439886"/>
            <a:ext cx="862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/>
              <a:t>11,1 %</a:t>
            </a:r>
          </a:p>
        </p:txBody>
      </p:sp>
    </p:spTree>
    <p:extLst>
      <p:ext uri="{BB962C8B-B14F-4D97-AF65-F5344CB8AC3E}">
        <p14:creationId xmlns:p14="http://schemas.microsoft.com/office/powerpoint/2010/main" val="83973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15"/>
          <p:cNvSpPr>
            <a:spLocks noGrp="1"/>
          </p:cNvSpPr>
          <p:nvPr>
            <p:ph type="body" sz="quarter" idx="11"/>
          </p:nvPr>
        </p:nvSpPr>
        <p:spPr>
          <a:xfrm>
            <a:off x="-79783" y="6187017"/>
            <a:ext cx="11926972" cy="670983"/>
          </a:xfrm>
        </p:spPr>
        <p:txBody>
          <a:bodyPr/>
          <a:lstStyle/>
          <a:p>
            <a:r>
              <a:rPr lang="cs-CZ" dirty="0"/>
              <a:t>Gibson CM, et al., N </a:t>
            </a:r>
            <a:r>
              <a:rPr lang="cs-CZ" dirty="0" err="1"/>
              <a:t>Engl</a:t>
            </a:r>
            <a:r>
              <a:rPr lang="cs-CZ" dirty="0"/>
              <a:t> J Med 2016</a:t>
            </a:r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PIONEER AF (</a:t>
            </a:r>
            <a:r>
              <a:rPr lang="cs-CZ" sz="3200" dirty="0" err="1"/>
              <a:t>rivaroxaban</a:t>
            </a:r>
            <a:r>
              <a:rPr lang="cs-CZ" sz="3200" dirty="0"/>
              <a:t> 15/2 x 2,5 mg DT: </a:t>
            </a:r>
            <a:r>
              <a:rPr lang="cs-CZ" sz="3200" dirty="0" err="1"/>
              <a:t>warfarin</a:t>
            </a:r>
            <a:r>
              <a:rPr lang="cs-CZ" sz="3200" dirty="0"/>
              <a:t> TT)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25915" y="2390775"/>
            <a:ext cx="5157788" cy="34559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/>
          <a:srcRect b="776"/>
          <a:stretch/>
        </p:blipFill>
        <p:spPr>
          <a:xfrm>
            <a:off x="6261529" y="2390775"/>
            <a:ext cx="5183187" cy="3451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8" name="Zástupný symbol pro text 2"/>
          <p:cNvSpPr txBox="1">
            <a:spLocks/>
          </p:cNvSpPr>
          <p:nvPr/>
        </p:nvSpPr>
        <p:spPr>
          <a:xfrm>
            <a:off x="725916" y="1698748"/>
            <a:ext cx="5157787" cy="460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rgbClr val="F26938"/>
                </a:solidFill>
              </a:rPr>
              <a:t>Závažné + nezávažné krvácení</a:t>
            </a:r>
          </a:p>
        </p:txBody>
      </p:sp>
      <p:sp>
        <p:nvSpPr>
          <p:cNvPr id="19" name="Zástupný symbol pro text 3"/>
          <p:cNvSpPr txBox="1">
            <a:spLocks/>
          </p:cNvSpPr>
          <p:nvPr/>
        </p:nvSpPr>
        <p:spPr>
          <a:xfrm>
            <a:off x="6261528" y="1698748"/>
            <a:ext cx="5183188" cy="460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solidFill>
                  <a:srgbClr val="F26938"/>
                </a:solidFill>
              </a:rPr>
              <a:t>Ischemické příhody </a:t>
            </a:r>
          </a:p>
        </p:txBody>
      </p:sp>
    </p:spTree>
    <p:extLst>
      <p:ext uri="{BB962C8B-B14F-4D97-AF65-F5344CB8AC3E}">
        <p14:creationId xmlns:p14="http://schemas.microsoft.com/office/powerpoint/2010/main" val="186286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0" y="6187017"/>
            <a:ext cx="11926972" cy="670983"/>
          </a:xfrm>
        </p:spPr>
        <p:txBody>
          <a:bodyPr/>
          <a:lstStyle/>
          <a:p>
            <a:r>
              <a:rPr lang="cs-CZ" dirty="0" err="1"/>
              <a:t>Cannon</a:t>
            </a:r>
            <a:r>
              <a:rPr lang="cs-CZ" dirty="0"/>
              <a:t> CP, et al., N </a:t>
            </a:r>
            <a:r>
              <a:rPr lang="cs-CZ" dirty="0" err="1"/>
              <a:t>Engl</a:t>
            </a:r>
            <a:r>
              <a:rPr lang="cs-CZ" dirty="0"/>
              <a:t> J Med 2017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RE-DUAL (</a:t>
            </a:r>
            <a:r>
              <a:rPr lang="cs-CZ" sz="3200" dirty="0" err="1"/>
              <a:t>dabigatran</a:t>
            </a:r>
            <a:r>
              <a:rPr lang="cs-CZ" sz="3200" dirty="0"/>
              <a:t> DT: </a:t>
            </a:r>
            <a:r>
              <a:rPr lang="cs-CZ" sz="3200" dirty="0" err="1"/>
              <a:t>warfarin</a:t>
            </a:r>
            <a:r>
              <a:rPr lang="cs-CZ" sz="3200" dirty="0"/>
              <a:t> TT)</a:t>
            </a:r>
            <a:br>
              <a:rPr lang="cs-CZ" sz="3200" dirty="0"/>
            </a:br>
            <a:r>
              <a:rPr lang="cs-CZ" sz="3200" dirty="0">
                <a:solidFill>
                  <a:srgbClr val="F26938"/>
                </a:solidFill>
              </a:rPr>
              <a:t>Závažné krvácení</a:t>
            </a:r>
            <a:endParaRPr lang="cs-CZ" sz="3600" dirty="0">
              <a:solidFill>
                <a:srgbClr val="F26938"/>
              </a:solidFill>
            </a:endParaRPr>
          </a:p>
        </p:txBody>
      </p:sp>
      <p:pic>
        <p:nvPicPr>
          <p:cNvPr id="6" name="Zástupný symbol pro obsah 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87566" y="1836738"/>
            <a:ext cx="5664200" cy="4017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Zástupný symbol pro obsah 3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6281738" y="1836738"/>
            <a:ext cx="5618162" cy="4017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114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-11949" y="6262649"/>
            <a:ext cx="11926972" cy="452338"/>
          </a:xfrm>
        </p:spPr>
        <p:txBody>
          <a:bodyPr/>
          <a:lstStyle/>
          <a:p>
            <a:r>
              <a:rPr lang="cs-CZ" dirty="0"/>
              <a:t>Převzato a upraveno dle </a:t>
            </a:r>
            <a:r>
              <a:rPr lang="cs-CZ" dirty="0" err="1"/>
              <a:t>Cannon</a:t>
            </a:r>
            <a:r>
              <a:rPr lang="cs-CZ" dirty="0"/>
              <a:t> CP, et al. N </a:t>
            </a:r>
            <a:r>
              <a:rPr lang="cs-CZ" dirty="0" err="1"/>
              <a:t>Engl</a:t>
            </a:r>
            <a:r>
              <a:rPr lang="cs-CZ" dirty="0"/>
              <a:t> J Med 2017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RE-DUAL (</a:t>
            </a:r>
            <a:r>
              <a:rPr lang="cs-CZ" sz="3200" dirty="0" err="1"/>
              <a:t>dabigatran</a:t>
            </a:r>
            <a:r>
              <a:rPr lang="cs-CZ" sz="3200" dirty="0"/>
              <a:t> DT: </a:t>
            </a:r>
            <a:r>
              <a:rPr lang="cs-CZ" sz="3200" dirty="0" err="1"/>
              <a:t>warfarin</a:t>
            </a:r>
            <a:r>
              <a:rPr lang="cs-CZ" sz="3200" dirty="0"/>
              <a:t> TT)</a:t>
            </a:r>
            <a:br>
              <a:rPr lang="cs-CZ" sz="3200" dirty="0"/>
            </a:br>
            <a:r>
              <a:rPr lang="cs-CZ" sz="3200" dirty="0">
                <a:solidFill>
                  <a:srgbClr val="F26938"/>
                </a:solidFill>
              </a:rPr>
              <a:t>Ischemické příhody</a:t>
            </a:r>
            <a:endParaRPr lang="cs-CZ" sz="3600" dirty="0">
              <a:solidFill>
                <a:srgbClr val="F26938"/>
              </a:solidFill>
            </a:endParaRPr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31900" y="1825625"/>
            <a:ext cx="9439275" cy="43513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3" name="Zaoblený obdélník 2"/>
          <p:cNvSpPr/>
          <p:nvPr/>
        </p:nvSpPr>
        <p:spPr>
          <a:xfrm>
            <a:off x="5587733" y="3368842"/>
            <a:ext cx="2396690" cy="2808121"/>
          </a:xfrm>
          <a:prstGeom prst="roundRect">
            <a:avLst/>
          </a:prstGeom>
          <a:noFill/>
          <a:ln w="57150">
            <a:solidFill>
              <a:srgbClr val="F2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8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8CC608-8D7B-4552-8D7D-B1281593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736" y="2167041"/>
            <a:ext cx="6739804" cy="3713167"/>
          </a:xfrm>
          <a:prstGeom prst="rect">
            <a:avLst/>
          </a:prstGeo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255900" y="6187017"/>
            <a:ext cx="11711640" cy="670983"/>
          </a:xfrm>
        </p:spPr>
        <p:txBody>
          <a:bodyPr/>
          <a:lstStyle/>
          <a:p>
            <a:r>
              <a:rPr lang="fr-FR" dirty="0"/>
              <a:t>Vranckx P, et al., Lancet 2019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dirty="0"/>
              <a:t>ENTRUST</a:t>
            </a:r>
            <a:r>
              <a:rPr lang="cs-CZ" sz="3200" dirty="0"/>
              <a:t> - </a:t>
            </a:r>
            <a:r>
              <a:rPr lang="da-DK" sz="3200" dirty="0"/>
              <a:t>AF (edoxaban DT:</a:t>
            </a:r>
            <a:r>
              <a:rPr lang="cs-CZ" sz="3200" dirty="0"/>
              <a:t> </a:t>
            </a:r>
            <a:r>
              <a:rPr lang="da-DK" sz="3200" dirty="0"/>
              <a:t>warfarin TT)</a:t>
            </a:r>
            <a:endParaRPr lang="cs-CZ" sz="3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85982" y="1763186"/>
            <a:ext cx="5500814" cy="3900249"/>
          </a:xfrm>
        </p:spPr>
        <p:txBody>
          <a:bodyPr anchor="ctr"/>
          <a:lstStyle/>
          <a:p>
            <a:r>
              <a:rPr lang="cs-CZ" dirty="0" err="1"/>
              <a:t>Edoxaban</a:t>
            </a:r>
            <a:r>
              <a:rPr lang="cs-CZ" dirty="0"/>
              <a:t> 60 mg + </a:t>
            </a:r>
            <a:r>
              <a:rPr lang="cs-CZ" dirty="0" err="1"/>
              <a:t>clopidogrel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byl z hlediska všech krvácení </a:t>
            </a:r>
            <a:br>
              <a:rPr lang="cs-CZ" dirty="0"/>
            </a:br>
            <a:r>
              <a:rPr lang="cs-CZ" dirty="0"/>
              <a:t>   </a:t>
            </a:r>
            <a:r>
              <a:rPr lang="cs-CZ" sz="1800" dirty="0"/>
              <a:t> </a:t>
            </a:r>
            <a:r>
              <a:rPr lang="cs-CZ" dirty="0"/>
              <a:t>srovnatelně bezpečný jako </a:t>
            </a:r>
          </a:p>
          <a:p>
            <a:endParaRPr lang="cs-CZ" dirty="0"/>
          </a:p>
          <a:p>
            <a:r>
              <a:rPr lang="cs-CZ" dirty="0" err="1"/>
              <a:t>warfarin</a:t>
            </a:r>
            <a:r>
              <a:rPr lang="cs-CZ" dirty="0"/>
              <a:t> + aspirin + </a:t>
            </a:r>
            <a:r>
              <a:rPr lang="cs-CZ" dirty="0" err="1"/>
              <a:t>clopidogrel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23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61F47F3-1DDF-4929-AE53-D84E5682F5EB}"/>
              </a:ext>
            </a:extLst>
          </p:cNvPr>
          <p:cNvSpPr/>
          <p:nvPr/>
        </p:nvSpPr>
        <p:spPr>
          <a:xfrm>
            <a:off x="623888" y="4764563"/>
            <a:ext cx="10056498" cy="90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7" tIns="45669" rIns="91337" bIns="45669" numCol="1" anchor="t" anchorCtr="0" compatLnSpc="1">
            <a:prstTxWarp prst="textNoShape">
              <a:avLst/>
            </a:prstTxWarp>
            <a:spAutoFit/>
          </a:bodyPr>
          <a:lstStyle/>
          <a:p>
            <a:pPr marL="180000" indent="-180000" defTabSz="1215852" eaLnBrk="0" hangingPunct="0">
              <a:spcBef>
                <a:spcPts val="6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Primary endpoint: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Time to first occurrence of ISTH major or CRNM bleeding over the first 6 months (non-inferiority)</a:t>
            </a:r>
          </a:p>
          <a:p>
            <a:pPr marL="180000" indent="-180000" defTabSz="1215852" eaLnBrk="0" hangingPunct="0">
              <a:spcBef>
                <a:spcPts val="600"/>
              </a:spcBef>
              <a:spcAft>
                <a:spcPts val="0"/>
              </a:spcAft>
              <a:buClr>
                <a:srgbClr val="F26A38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Secondary endpoints: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ISTH major or CRNM bleeding (superiority); all-cause death and all-cause hospitalisation;</a:t>
            </a:r>
          </a:p>
          <a:p>
            <a:pPr marL="1795463" defTabSz="1215852" eaLnBrk="0" hangingPunct="0">
              <a:spcBef>
                <a:spcPts val="0"/>
              </a:spcBef>
              <a:spcAft>
                <a:spcPts val="0"/>
              </a:spcAft>
              <a:buClr>
                <a:srgbClr val="F26A38"/>
              </a:buClr>
              <a:buSzPct val="80000"/>
            </a:pP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all-cause death, stroke, MI, stent thrombosis and urgent revascularisation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6DDA70-C27F-4BB5-AB02-44661A039291}"/>
              </a:ext>
            </a:extLst>
          </p:cNvPr>
          <p:cNvGrpSpPr/>
          <p:nvPr/>
        </p:nvGrpSpPr>
        <p:grpSpPr>
          <a:xfrm>
            <a:off x="623888" y="1474209"/>
            <a:ext cx="11019395" cy="2944481"/>
            <a:chOff x="618376" y="1220964"/>
            <a:chExt cx="8152470" cy="294448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371C337-0A92-4298-B9DA-E2FD39E50117}"/>
                </a:ext>
              </a:extLst>
            </p:cNvPr>
            <p:cNvGrpSpPr/>
            <p:nvPr/>
          </p:nvGrpSpPr>
          <p:grpSpPr>
            <a:xfrm>
              <a:off x="3190015" y="1945284"/>
              <a:ext cx="2218716" cy="936620"/>
              <a:chOff x="3248809" y="2428927"/>
              <a:chExt cx="2097891" cy="106685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6DBAE0F-5511-4B3B-BA0E-3EC0108261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8809" y="2428927"/>
                <a:ext cx="720763" cy="106685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D02AA38-8435-48A5-BE4F-C12AEE1400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64193" y="2436568"/>
                <a:ext cx="1382507" cy="592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B8F7F68-BDC2-4F59-8D0F-7696CB9B2017}"/>
                </a:ext>
              </a:extLst>
            </p:cNvPr>
            <p:cNvGrpSpPr/>
            <p:nvPr/>
          </p:nvGrpSpPr>
          <p:grpSpPr>
            <a:xfrm>
              <a:off x="3190016" y="2896920"/>
              <a:ext cx="2202379" cy="932637"/>
              <a:chOff x="3248809" y="3512884"/>
              <a:chExt cx="2082444" cy="106231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C61C4DA-6B36-4014-BC33-3FD0FDB805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8809" y="3512884"/>
                <a:ext cx="720763" cy="1062318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7046825-0D42-44BF-921E-672075DB3B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4193" y="4559937"/>
                <a:ext cx="1367060" cy="7627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4585BD-D17F-4B84-9719-3AF14712E99C}"/>
                </a:ext>
              </a:extLst>
            </p:cNvPr>
            <p:cNvCxnSpPr/>
            <p:nvPr/>
          </p:nvCxnSpPr>
          <p:spPr>
            <a:xfrm>
              <a:off x="3946600" y="1512238"/>
              <a:ext cx="0" cy="223200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7233C8-648D-49A0-8F84-F1DB32191CA3}"/>
                </a:ext>
              </a:extLst>
            </p:cNvPr>
            <p:cNvSpPr txBox="1"/>
            <p:nvPr/>
          </p:nvSpPr>
          <p:spPr>
            <a:xfrm>
              <a:off x="3611340" y="1220964"/>
              <a:ext cx="653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cap="none" spc="0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</a:defRPr>
              </a:lvl1pPr>
            </a:lstStyle>
            <a:p>
              <a:pPr defTabSz="685800"/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0 months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F9BFCF4-27A7-4552-AF3C-FD08812789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8824" y="1512238"/>
              <a:ext cx="0" cy="262800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195CAD-4692-4806-9CE3-1E971A2012C8}"/>
                </a:ext>
              </a:extLst>
            </p:cNvPr>
            <p:cNvSpPr txBox="1"/>
            <p:nvPr/>
          </p:nvSpPr>
          <p:spPr>
            <a:xfrm>
              <a:off x="4116899" y="2005149"/>
              <a:ext cx="11746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NZ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Apixaban 5 mg BID</a:t>
              </a:r>
              <a:b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+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P2Y</a:t>
              </a:r>
              <a:r>
                <a:rPr lang="en-GB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12</a:t>
              </a:r>
              <a:r>
                <a: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inhibitor</a:t>
              </a:r>
              <a:endParaRPr lang="en-N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E302DC-7F04-437D-AED6-C1E4D09FF2DF}"/>
                </a:ext>
              </a:extLst>
            </p:cNvPr>
            <p:cNvSpPr txBox="1"/>
            <p:nvPr/>
          </p:nvSpPr>
          <p:spPr>
            <a:xfrm>
              <a:off x="4174158" y="3215603"/>
              <a:ext cx="1003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NZ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VKA</a:t>
              </a: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b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</a:b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+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P2Y</a:t>
              </a:r>
              <a:r>
                <a:rPr lang="en-GB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12</a:t>
              </a:r>
              <a:r>
                <a: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inhibitor</a:t>
              </a:r>
              <a:endParaRPr lang="en-N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1B095F-6590-479D-9402-98C1AA4B5D8C}"/>
                </a:ext>
              </a:extLst>
            </p:cNvPr>
            <p:cNvSpPr txBox="1"/>
            <p:nvPr/>
          </p:nvSpPr>
          <p:spPr>
            <a:xfrm>
              <a:off x="618376" y="3207342"/>
              <a:ext cx="2533126" cy="66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337" tIns="45669" rIns="91337" bIns="45669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177800" indent="-177800" defTabSz="1215852" eaLnBrk="0" hangingPunct="0">
                <a:spcBef>
                  <a:spcPts val="600"/>
                </a:spcBef>
                <a:spcAft>
                  <a:spcPts val="0"/>
                </a:spcAft>
                <a:buClr>
                  <a:srgbClr val="F26A38"/>
                </a:buClr>
                <a:buSzPct val="80000"/>
                <a:buFont typeface="Wingdings 3" pitchFamily="18" charset="2"/>
                <a:buChar char="u"/>
                <a:defRPr sz="1400" b="1">
                  <a:latin typeface="+mj-lt"/>
                </a:defRPr>
              </a:lvl1pPr>
            </a:lstStyle>
            <a:p>
              <a:pP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r>
                <a:rPr lang="cs-CZ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600 NVAF patients with ACS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GB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ASA for all on day of ACS and/or PCI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F69374-9076-4C91-8E61-73437E65A7ED}"/>
                </a:ext>
              </a:extLst>
            </p:cNvPr>
            <p:cNvSpPr txBox="1"/>
            <p:nvPr/>
          </p:nvSpPr>
          <p:spPr>
            <a:xfrm>
              <a:off x="8117198" y="1220964"/>
              <a:ext cx="653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cap="none" spc="0" normalizeH="0" baseline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Calibri"/>
                </a:defRPr>
              </a:lvl1pPr>
            </a:lstStyle>
            <a:p>
              <a:pPr defTabSz="685800"/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6 months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EA6F778-68B0-4192-A807-D5011D85027D}"/>
                </a:ext>
              </a:extLst>
            </p:cNvPr>
            <p:cNvGrpSpPr/>
            <p:nvPr/>
          </p:nvGrpSpPr>
          <p:grpSpPr>
            <a:xfrm>
              <a:off x="5399865" y="1583805"/>
              <a:ext cx="3055914" cy="361479"/>
              <a:chOff x="6278116" y="2017153"/>
              <a:chExt cx="2889497" cy="411736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1C7F643-E88A-4B9D-AFA9-E8FCA9C7F6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8116" y="2025970"/>
                <a:ext cx="305209" cy="402919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0ABFB05-AE0B-4B07-9A64-095DA5CB08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70073" y="2017153"/>
                <a:ext cx="2597540" cy="8504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792255B-F89F-41BC-9598-C4B0A0D59548}"/>
                </a:ext>
              </a:extLst>
            </p:cNvPr>
            <p:cNvGrpSpPr/>
            <p:nvPr/>
          </p:nvGrpSpPr>
          <p:grpSpPr>
            <a:xfrm flipV="1">
              <a:off x="5369686" y="1935971"/>
              <a:ext cx="3093623" cy="384892"/>
              <a:chOff x="6241462" y="2014692"/>
              <a:chExt cx="2925153" cy="438411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2899C88-78DC-477C-81CD-506A157FB8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1462" y="2014692"/>
                <a:ext cx="360282" cy="43841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2CBB611-1E3C-4A84-A5D7-86820984B2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78957" y="2029158"/>
                <a:ext cx="2587658" cy="10964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6CE2193-5EE5-4937-AD1F-BE3936EB0569}"/>
                </a:ext>
              </a:extLst>
            </p:cNvPr>
            <p:cNvGrpSpPr/>
            <p:nvPr/>
          </p:nvGrpSpPr>
          <p:grpSpPr>
            <a:xfrm>
              <a:off x="5399474" y="3457122"/>
              <a:ext cx="3049457" cy="354044"/>
              <a:chOff x="6278116" y="2025657"/>
              <a:chExt cx="2883392" cy="403273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191988A-0E76-43FC-8135-3C2715405F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8116" y="2025657"/>
                <a:ext cx="313696" cy="403273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F19D5FD-5ED4-4A24-A49B-2DBED7F84B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0073" y="2025657"/>
                <a:ext cx="2591435" cy="9042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F93DC6-5942-4EC6-B18B-44C397B76279}"/>
                </a:ext>
              </a:extLst>
            </p:cNvPr>
            <p:cNvGrpSpPr/>
            <p:nvPr/>
          </p:nvGrpSpPr>
          <p:grpSpPr>
            <a:xfrm flipV="1">
              <a:off x="5360194" y="3799487"/>
              <a:ext cx="3088737" cy="365958"/>
              <a:chOff x="6219791" y="1988004"/>
              <a:chExt cx="2920533" cy="416844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7FC72BF-9587-4122-A627-1D6F7B90DB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19791" y="1988004"/>
                <a:ext cx="369256" cy="416844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678DB94-20BA-4D9D-8BCC-DA05E51A61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723" y="1996726"/>
                <a:ext cx="2576601" cy="0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D59A552-4909-4DEB-B560-78D2F0D7A3CE}"/>
                </a:ext>
              </a:extLst>
            </p:cNvPr>
            <p:cNvSpPr txBox="1"/>
            <p:nvPr/>
          </p:nvSpPr>
          <p:spPr>
            <a:xfrm>
              <a:off x="6444083" y="1590225"/>
              <a:ext cx="1436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NZ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Apixaban 5 mg BID</a:t>
              </a:r>
              <a:b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</a:b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P2Y</a:t>
              </a:r>
              <a:r>
                <a:rPr lang="en-GB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12</a:t>
              </a:r>
              <a:r>
                <a: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inhibitor </a:t>
              </a: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 ASA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C8AC832-4B45-48E5-8E12-129A4B71EF26}"/>
                </a:ext>
              </a:extLst>
            </p:cNvPr>
            <p:cNvSpPr txBox="1"/>
            <p:nvPr/>
          </p:nvSpPr>
          <p:spPr>
            <a:xfrm>
              <a:off x="6214587" y="2309492"/>
              <a:ext cx="1843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NZ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Apixaban 5 mg BID</a:t>
              </a:r>
              <a:b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</a:b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P2Y</a:t>
              </a:r>
              <a:r>
                <a:rPr lang="en-GB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12</a:t>
              </a:r>
              <a:r>
                <a: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inhibitor + ASA placebo</a:t>
              </a:r>
              <a:endParaRPr lang="en-N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3CF3BF1-F41C-4565-B9D0-A2A92993B2DE}"/>
                </a:ext>
              </a:extLst>
            </p:cNvPr>
            <p:cNvSpPr txBox="1"/>
            <p:nvPr/>
          </p:nvSpPr>
          <p:spPr>
            <a:xfrm>
              <a:off x="6474460" y="2925460"/>
              <a:ext cx="13760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NZ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VKA</a:t>
              </a: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</a:p>
            <a:p>
              <a:pPr algn="ctr" defTabSz="685800">
                <a:defRPr/>
              </a:pP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P2Y</a:t>
              </a:r>
              <a:r>
                <a:rPr lang="en-GB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12</a:t>
              </a:r>
              <a:r>
                <a: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inhibitor </a:t>
              </a: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 ASA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B7B851-951B-4596-AAD3-2CDD2C3FE236}"/>
                </a:ext>
              </a:extLst>
            </p:cNvPr>
            <p:cNvSpPr txBox="1"/>
            <p:nvPr/>
          </p:nvSpPr>
          <p:spPr>
            <a:xfrm>
              <a:off x="6273934" y="3603853"/>
              <a:ext cx="1843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NZ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VKA</a:t>
              </a: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b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</a:br>
              <a:r>
                <a:rPr lang="en-NZ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+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P2Y</a:t>
              </a:r>
              <a:r>
                <a:rPr lang="en-GB" sz="14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12</a:t>
              </a:r>
              <a:r>
                <a: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</a:t>
              </a:r>
              <a:r>
                <a:rPr lang="en-GB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inhibitor + ASA placebo</a:t>
              </a:r>
              <a:endParaRPr lang="en-N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68DFE80B-E204-47EC-80D2-DD4501B071EB}"/>
                </a:ext>
              </a:extLst>
            </p:cNvPr>
            <p:cNvSpPr/>
            <p:nvPr/>
          </p:nvSpPr>
          <p:spPr>
            <a:xfrm>
              <a:off x="629408" y="2753032"/>
              <a:ext cx="2357104" cy="374571"/>
            </a:xfrm>
            <a:prstGeom prst="roundRect">
              <a:avLst/>
            </a:prstGeom>
            <a:solidFill>
              <a:srgbClr val="7C1C4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 defTabSz="685800">
                <a:defRPr/>
              </a:pPr>
              <a:r>
                <a:rPr lang="en-NZ" sz="1600" b="1" dirty="0">
                  <a:solidFill>
                    <a:schemeClr val="bg1"/>
                  </a:solidFill>
                  <a:latin typeface="+mj-lt"/>
                </a:rPr>
                <a:t>Patient </a:t>
              </a: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sz="1600" b="1" dirty="0" err="1">
                  <a:solidFill>
                    <a:schemeClr val="bg1"/>
                  </a:solidFill>
                  <a:latin typeface="+mj-lt"/>
                </a:rPr>
                <a:t>with</a:t>
              </a: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 ACS/</a:t>
              </a:r>
              <a:r>
                <a:rPr lang="en-NZ" sz="1600" b="1" dirty="0">
                  <a:solidFill>
                    <a:schemeClr val="bg1"/>
                  </a:solidFill>
                  <a:latin typeface="+mj-lt"/>
                </a:rPr>
                <a:t>undergoing PCI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1A6C86B-D18A-46E0-8EB2-A05AF9D5D41C}"/>
                </a:ext>
              </a:extLst>
            </p:cNvPr>
            <p:cNvSpPr/>
            <p:nvPr/>
          </p:nvSpPr>
          <p:spPr>
            <a:xfrm>
              <a:off x="2897581" y="2702370"/>
              <a:ext cx="360000" cy="457103"/>
            </a:xfrm>
            <a:prstGeom prst="ellipse">
              <a:avLst/>
            </a:prstGeom>
            <a:solidFill>
              <a:srgbClr val="F26938"/>
            </a:solidFill>
            <a:ln w="25400" cap="flat" cmpd="sng" algn="ctr">
              <a:noFill/>
              <a:prstDash val="solid"/>
            </a:ln>
            <a:effectLst/>
          </p:spPr>
          <p:txBody>
            <a:bodyPr lIns="83421" tIns="41713" rIns="83421" bIns="41713" anchor="ctr"/>
            <a:lstStyle>
              <a:lvl1pPr eaLnBrk="0" hangingPunct="0">
                <a:defRPr sz="1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244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800" b="1" kern="0" dirty="0">
                  <a:solidFill>
                    <a:schemeClr val="bg1"/>
                  </a:solidFill>
                  <a:latin typeface="+mj-lt"/>
                </a:rPr>
                <a:t>R</a:t>
              </a:r>
            </a:p>
          </p:txBody>
        </p:sp>
      </p:grpSp>
      <p:sp>
        <p:nvSpPr>
          <p:cNvPr id="22" name="Zástupný symbol pro text 21"/>
          <p:cNvSpPr>
            <a:spLocks noGrp="1"/>
          </p:cNvSpPr>
          <p:nvPr>
            <p:ph type="body" sz="quarter" idx="11"/>
          </p:nvPr>
        </p:nvSpPr>
        <p:spPr>
          <a:xfrm>
            <a:off x="46015" y="6187386"/>
            <a:ext cx="11926972" cy="670983"/>
          </a:xfrm>
        </p:spPr>
        <p:txBody>
          <a:bodyPr/>
          <a:lstStyle/>
          <a:p>
            <a:r>
              <a:rPr lang="cs-CZ" dirty="0"/>
              <a:t>Převzato a upraveno dle </a:t>
            </a:r>
            <a:r>
              <a:rPr lang="en-US" dirty="0"/>
              <a:t>Lopes RD, et al.</a:t>
            </a:r>
            <a:r>
              <a:rPr lang="cs-CZ" dirty="0"/>
              <a:t>,</a:t>
            </a:r>
            <a:r>
              <a:rPr lang="en-US" dirty="0"/>
              <a:t> Am Heart J 2018</a:t>
            </a:r>
          </a:p>
        </p:txBody>
      </p:sp>
      <p:sp>
        <p:nvSpPr>
          <p:cNvPr id="21" name="Nadpis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AUGUSTUS - design studie</a:t>
            </a:r>
          </a:p>
        </p:txBody>
      </p:sp>
      <p:sp>
        <p:nvSpPr>
          <p:cNvPr id="58" name="Text Placeholder 10"/>
          <p:cNvSpPr txBox="1">
            <a:spLocks/>
          </p:cNvSpPr>
          <p:nvPr/>
        </p:nvSpPr>
        <p:spPr>
          <a:xfrm>
            <a:off x="803906" y="5758933"/>
            <a:ext cx="11161249" cy="2841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Apixaban dose reduced to 2</a:t>
            </a: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mg BID in appropriate patients. ASA 81 mg OD. The target INR in the </a:t>
            </a:r>
            <a:r>
              <a:rPr lang="en-GB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VKA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group is 2.0–3.0.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890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0" y="6187017"/>
            <a:ext cx="11926972" cy="670983"/>
          </a:xfrm>
        </p:spPr>
        <p:txBody>
          <a:bodyPr/>
          <a:lstStyle/>
          <a:p>
            <a:r>
              <a:rPr lang="cs-CZ" dirty="0"/>
              <a:t>Převzato a upraveno dle </a:t>
            </a:r>
            <a:r>
              <a:rPr lang="cs-CZ" dirty="0" err="1"/>
              <a:t>Lopes</a:t>
            </a:r>
            <a:r>
              <a:rPr lang="cs-CZ" dirty="0"/>
              <a:t> RD, et al., N </a:t>
            </a:r>
            <a:r>
              <a:rPr lang="cs-CZ" dirty="0" err="1"/>
              <a:t>Engl</a:t>
            </a:r>
            <a:r>
              <a:rPr lang="cs-CZ" dirty="0"/>
              <a:t> J Med 2019; </a:t>
            </a:r>
            <a:r>
              <a:rPr lang="cs-CZ" dirty="0" err="1"/>
              <a:t>Supplementary</a:t>
            </a:r>
            <a:r>
              <a:rPr lang="cs-CZ" dirty="0"/>
              <a:t> </a:t>
            </a:r>
            <a:r>
              <a:rPr lang="cs-CZ" dirty="0" err="1"/>
              <a:t>Appendix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err="1"/>
              <a:t>Apixaban</a:t>
            </a:r>
            <a:r>
              <a:rPr lang="cs-CZ" sz="3200" dirty="0"/>
              <a:t> -  konzervativně léčený AKS při fibrilaci síní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38200" y="2709408"/>
            <a:ext cx="10515600" cy="3587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49" y="1661648"/>
            <a:ext cx="10515599" cy="1047750"/>
          </a:xfrm>
          <a:prstGeom prst="rect">
            <a:avLst/>
          </a:prstGeom>
        </p:spPr>
      </p:pic>
      <p:sp>
        <p:nvSpPr>
          <p:cNvPr id="9" name="Zaoblený obdélník 8"/>
          <p:cNvSpPr/>
          <p:nvPr/>
        </p:nvSpPr>
        <p:spPr>
          <a:xfrm>
            <a:off x="823362" y="2709398"/>
            <a:ext cx="10531640" cy="824389"/>
          </a:xfrm>
          <a:prstGeom prst="roundRect">
            <a:avLst/>
          </a:prstGeom>
          <a:noFill/>
          <a:ln w="57150">
            <a:solidFill>
              <a:srgbClr val="F2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49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0" y="6187017"/>
            <a:ext cx="11926972" cy="670983"/>
          </a:xfrm>
        </p:spPr>
        <p:txBody>
          <a:bodyPr/>
          <a:lstStyle/>
          <a:p>
            <a:r>
              <a:rPr lang="cs-CZ" dirty="0" err="1"/>
              <a:t>Lopes</a:t>
            </a:r>
            <a:r>
              <a:rPr lang="cs-CZ" dirty="0"/>
              <a:t> RD, et al., N </a:t>
            </a:r>
            <a:r>
              <a:rPr lang="cs-CZ" dirty="0" err="1"/>
              <a:t>Engl</a:t>
            </a:r>
            <a:r>
              <a:rPr lang="cs-CZ" dirty="0"/>
              <a:t> J Med. 2019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Závažné + klinicky relevantní nezávažné krvácení dle </a:t>
            </a:r>
            <a:r>
              <a:rPr lang="cs-CZ" sz="3200" dirty="0" err="1"/>
              <a:t>ISTH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19721" y="1722855"/>
            <a:ext cx="10515600" cy="42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Závažné + klinicky relevantní nezávažné krvácení dle </a:t>
            </a:r>
            <a:r>
              <a:rPr lang="cs-CZ" sz="3200" dirty="0" err="1"/>
              <a:t>ISTH</a:t>
            </a:r>
            <a:endParaRPr lang="cs-CZ" sz="3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07057" y="1730853"/>
            <a:ext cx="10620756" cy="4324302"/>
          </a:xfrm>
          <a:prstGeom prst="rect">
            <a:avLst/>
          </a:prstGeom>
        </p:spPr>
      </p:pic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97E00BC1-156F-49F3-B8E1-34CF8C4B3DA3}"/>
              </a:ext>
            </a:extLst>
          </p:cNvPr>
          <p:cNvSpPr txBox="1">
            <a:spLocks/>
          </p:cNvSpPr>
          <p:nvPr/>
        </p:nvSpPr>
        <p:spPr>
          <a:xfrm>
            <a:off x="0" y="6187017"/>
            <a:ext cx="11926972" cy="67098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Lopes</a:t>
            </a:r>
            <a:r>
              <a:rPr lang="cs-CZ" dirty="0"/>
              <a:t> RD, et al., N </a:t>
            </a:r>
            <a:r>
              <a:rPr lang="cs-CZ" dirty="0" err="1"/>
              <a:t>Engl</a:t>
            </a:r>
            <a:r>
              <a:rPr lang="cs-CZ" dirty="0"/>
              <a:t> J Med. 2019</a:t>
            </a:r>
          </a:p>
        </p:txBody>
      </p:sp>
    </p:spTree>
    <p:extLst>
      <p:ext uri="{BB962C8B-B14F-4D97-AF65-F5344CB8AC3E}">
        <p14:creationId xmlns:p14="http://schemas.microsoft.com/office/powerpoint/2010/main" val="1021913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0" y="6313101"/>
            <a:ext cx="11926972" cy="670983"/>
          </a:xfrm>
        </p:spPr>
        <p:txBody>
          <a:bodyPr/>
          <a:lstStyle/>
          <a:p>
            <a:r>
              <a:rPr lang="cs-CZ" dirty="0"/>
              <a:t>Převzato a upraveno dle </a:t>
            </a:r>
            <a:r>
              <a:rPr lang="cs-CZ" dirty="0" err="1"/>
              <a:t>Lopes</a:t>
            </a:r>
            <a:r>
              <a:rPr lang="cs-CZ" dirty="0"/>
              <a:t> RD, et al., N </a:t>
            </a:r>
            <a:r>
              <a:rPr lang="cs-CZ" dirty="0" err="1"/>
              <a:t>Engl</a:t>
            </a:r>
            <a:r>
              <a:rPr lang="cs-CZ" dirty="0"/>
              <a:t> J Med. 2019</a:t>
            </a: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Závažné + klinicky relevantní nezávažné krvácení dle ISTH: </a:t>
            </a:r>
            <a:br>
              <a:rPr lang="cs-CZ" sz="3200" dirty="0"/>
            </a:br>
            <a:r>
              <a:rPr lang="cs-CZ" sz="3200" dirty="0">
                <a:solidFill>
                  <a:srgbClr val="F26938"/>
                </a:solidFill>
              </a:rPr>
              <a:t>DT (NOAC) vs TT (</a:t>
            </a:r>
            <a:r>
              <a:rPr lang="cs-CZ" sz="3200" dirty="0" err="1">
                <a:solidFill>
                  <a:srgbClr val="F26938"/>
                </a:solidFill>
              </a:rPr>
              <a:t>warfarin</a:t>
            </a:r>
            <a:r>
              <a:rPr lang="cs-CZ" sz="3200" dirty="0">
                <a:solidFill>
                  <a:srgbClr val="F26938"/>
                </a:solidFill>
              </a:rPr>
              <a:t>)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15472" y="1593850"/>
            <a:ext cx="11079163" cy="4386263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8764179" y="1690169"/>
            <a:ext cx="2762451" cy="915858"/>
          </a:xfrm>
          <a:prstGeom prst="ellipse">
            <a:avLst/>
          </a:prstGeom>
          <a:noFill/>
          <a:ln w="57150">
            <a:solidFill>
              <a:srgbClr val="F2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764180" y="3787019"/>
            <a:ext cx="2762451" cy="925483"/>
          </a:xfrm>
          <a:prstGeom prst="ellipse">
            <a:avLst/>
          </a:prstGeom>
          <a:noFill/>
          <a:ln w="57150">
            <a:solidFill>
              <a:srgbClr val="F2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89EBEA0-19E7-41D1-B272-A476B365BDA0}"/>
              </a:ext>
            </a:extLst>
          </p:cNvPr>
          <p:cNvSpPr txBox="1">
            <a:spLocks/>
          </p:cNvSpPr>
          <p:nvPr/>
        </p:nvSpPr>
        <p:spPr>
          <a:xfrm>
            <a:off x="9089860" y="4869779"/>
            <a:ext cx="2184112" cy="919401"/>
          </a:xfrm>
          <a:prstGeom prst="roundRect">
            <a:avLst/>
          </a:prstGeom>
          <a:solidFill>
            <a:srgbClr val="7C1C4C"/>
          </a:solidFill>
          <a:ln w="38100">
            <a:solidFill>
              <a:srgbClr val="7C1C4C"/>
            </a:solidFill>
          </a:ln>
        </p:spPr>
        <p:txBody>
          <a:bodyPr vert="horz" wrap="square" lIns="0" tIns="45720" rIns="0" bIns="45720" rtlCol="0">
            <a:spAutoFit/>
          </a:bodyPr>
          <a:lstStyle>
            <a:lvl1pPr marL="300038" indent="-300038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tabLst/>
              <a:defRPr sz="32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200"/>
              </a:spcBef>
              <a:spcAft>
                <a:spcPts val="0"/>
              </a:spcAft>
              <a:buClr>
                <a:srgbClr val="007DAE"/>
              </a:buClr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Apixaban + </a:t>
            </a:r>
            <a:r>
              <a:rPr lang="cs-CZ" sz="1600" b="1" dirty="0">
                <a:solidFill>
                  <a:schemeClr val="bg1"/>
                </a:solidFill>
              </a:rPr>
              <a:t>P2Y12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vs. VKA + </a:t>
            </a:r>
            <a:r>
              <a:rPr lang="cs-CZ" sz="1600" b="1" dirty="0">
                <a:solidFill>
                  <a:schemeClr val="bg1"/>
                </a:solidFill>
              </a:rPr>
              <a:t>P2Y12 +</a:t>
            </a:r>
            <a:r>
              <a:rPr lang="en-US" sz="1600" b="1" dirty="0">
                <a:solidFill>
                  <a:schemeClr val="bg1"/>
                </a:solidFill>
              </a:rPr>
              <a:t>A</a:t>
            </a:r>
            <a:r>
              <a:rPr lang="cs-CZ" sz="1600" b="1" dirty="0">
                <a:solidFill>
                  <a:schemeClr val="bg1"/>
                </a:solidFill>
              </a:rPr>
              <a:t>SA</a:t>
            </a:r>
            <a:r>
              <a:rPr lang="en-US" sz="1600" b="1" dirty="0">
                <a:solidFill>
                  <a:schemeClr val="bg1"/>
                </a:solidFill>
              </a:rPr>
              <a:t>: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cs-CZ" sz="1600" b="1" dirty="0">
                <a:solidFill>
                  <a:schemeClr val="bg1"/>
                </a:solidFill>
              </a:rPr>
              <a:t>ARR </a:t>
            </a:r>
            <a:r>
              <a:rPr lang="en-US" sz="1600" b="1" dirty="0">
                <a:solidFill>
                  <a:schemeClr val="bg1"/>
                </a:solidFill>
              </a:rPr>
              <a:t>11</a:t>
            </a:r>
            <a:r>
              <a:rPr lang="cs-CZ" sz="1600" b="1" dirty="0">
                <a:solidFill>
                  <a:schemeClr val="bg1"/>
                </a:solidFill>
              </a:rPr>
              <a:t>,</a:t>
            </a:r>
            <a:r>
              <a:rPr lang="en-US" sz="1600" b="1" dirty="0">
                <a:solidFill>
                  <a:schemeClr val="bg1"/>
                </a:solidFill>
              </a:rPr>
              <a:t>4</a:t>
            </a:r>
            <a:r>
              <a:rPr lang="cs-CZ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% </a:t>
            </a:r>
            <a:r>
              <a:rPr lang="en-US" sz="1600" dirty="0">
                <a:solidFill>
                  <a:schemeClr val="bg1"/>
                </a:solidFill>
              </a:rPr>
              <a:t>(NNT=9)</a:t>
            </a:r>
          </a:p>
        </p:txBody>
      </p:sp>
      <p:cxnSp>
        <p:nvCxnSpPr>
          <p:cNvPr id="11" name="Přímá spojnice se šipkou 9">
            <a:extLst>
              <a:ext uri="{FF2B5EF4-FFF2-40B4-BE49-F238E27FC236}">
                <a16:creationId xmlns:a16="http://schemas.microsoft.com/office/drawing/2014/main" id="{E0257AFB-C7DB-4ED1-9BD2-E5B02BA02130}"/>
              </a:ext>
            </a:extLst>
          </p:cNvPr>
          <p:cNvCxnSpPr>
            <a:cxnSpLocks/>
          </p:cNvCxnSpPr>
          <p:nvPr/>
        </p:nvCxnSpPr>
        <p:spPr>
          <a:xfrm flipH="1" flipV="1">
            <a:off x="7893153" y="4332314"/>
            <a:ext cx="1196706" cy="925483"/>
          </a:xfrm>
          <a:prstGeom prst="straightConnector1">
            <a:avLst/>
          </a:prstGeom>
          <a:ln w="38100">
            <a:solidFill>
              <a:srgbClr val="7C1C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26">
            <a:extLst>
              <a:ext uri="{FF2B5EF4-FFF2-40B4-BE49-F238E27FC236}">
                <a16:creationId xmlns:a16="http://schemas.microsoft.com/office/drawing/2014/main" id="{24E395E0-6A1F-4E51-B58D-5618437A800C}"/>
              </a:ext>
            </a:extLst>
          </p:cNvPr>
          <p:cNvCxnSpPr>
            <a:cxnSpLocks/>
          </p:cNvCxnSpPr>
          <p:nvPr/>
        </p:nvCxnSpPr>
        <p:spPr>
          <a:xfrm flipH="1" flipV="1">
            <a:off x="8133882" y="2176254"/>
            <a:ext cx="955978" cy="3097576"/>
          </a:xfrm>
          <a:prstGeom prst="straightConnector1">
            <a:avLst/>
          </a:prstGeom>
          <a:ln w="38100">
            <a:solidFill>
              <a:srgbClr val="7C1C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3454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0" y="6428672"/>
            <a:ext cx="11926972" cy="440841"/>
          </a:xfrm>
        </p:spPr>
        <p:txBody>
          <a:bodyPr/>
          <a:lstStyle/>
          <a:p>
            <a:r>
              <a:rPr lang="cs-CZ" dirty="0"/>
              <a:t>Převzato a upraveno dle </a:t>
            </a:r>
            <a:r>
              <a:rPr lang="cs-CZ" dirty="0" err="1"/>
              <a:t>Lopes</a:t>
            </a:r>
            <a:r>
              <a:rPr lang="cs-CZ" dirty="0"/>
              <a:t> RD, et al., N </a:t>
            </a:r>
            <a:r>
              <a:rPr lang="cs-CZ" dirty="0" err="1"/>
              <a:t>Engl</a:t>
            </a:r>
            <a:r>
              <a:rPr lang="cs-CZ" dirty="0"/>
              <a:t> J Med. 2019</a:t>
            </a:r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57200" y="1857375"/>
            <a:ext cx="10515600" cy="42878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15395"/>
            <a:ext cx="10515600" cy="898524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235017" y="3272589"/>
            <a:ext cx="6788083" cy="2136809"/>
          </a:xfrm>
          <a:prstGeom prst="roundRect">
            <a:avLst/>
          </a:prstGeom>
          <a:noFill/>
          <a:ln w="57150">
            <a:solidFill>
              <a:srgbClr val="7C1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7425489" y="1299759"/>
            <a:ext cx="625643" cy="375385"/>
          </a:xfrm>
          <a:prstGeom prst="roundRect">
            <a:avLst/>
          </a:prstGeom>
          <a:noFill/>
          <a:ln w="57150">
            <a:solidFill>
              <a:srgbClr val="F2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7367337" y="4032985"/>
            <a:ext cx="3773103" cy="2252312"/>
          </a:xfrm>
          <a:prstGeom prst="roundRect">
            <a:avLst/>
          </a:prstGeom>
          <a:noFill/>
          <a:ln w="57150">
            <a:solidFill>
              <a:srgbClr val="F2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9">
            <a:extLst>
              <a:ext uri="{FF2B5EF4-FFF2-40B4-BE49-F238E27FC236}">
                <a16:creationId xmlns:a16="http://schemas.microsoft.com/office/drawing/2014/main" id="{A26F9994-31DF-4494-858B-151ED89E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17" y="53187"/>
            <a:ext cx="10561173" cy="753567"/>
          </a:xfrm>
        </p:spPr>
        <p:txBody>
          <a:bodyPr/>
          <a:lstStyle/>
          <a:p>
            <a:pPr algn="ctr"/>
            <a:r>
              <a:rPr lang="cs-CZ" sz="3200" dirty="0"/>
              <a:t>AUGUSTUS – ischemické příhody</a:t>
            </a:r>
          </a:p>
        </p:txBody>
      </p:sp>
    </p:spTree>
    <p:extLst>
      <p:ext uri="{BB962C8B-B14F-4D97-AF65-F5344CB8AC3E}">
        <p14:creationId xmlns:p14="http://schemas.microsoft.com/office/powerpoint/2010/main" val="400641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0" y="6187017"/>
            <a:ext cx="11926972" cy="670983"/>
          </a:xfrm>
        </p:spPr>
        <p:txBody>
          <a:bodyPr/>
          <a:lstStyle/>
          <a:p>
            <a:r>
              <a:rPr lang="fr-FR" dirty="0"/>
              <a:t>Lopes </a:t>
            </a:r>
            <a:r>
              <a:rPr lang="cs-CZ" dirty="0"/>
              <a:t>RD, </a:t>
            </a:r>
            <a:r>
              <a:rPr lang="fr-FR" dirty="0"/>
              <a:t>et al.</a:t>
            </a:r>
            <a:r>
              <a:rPr lang="cs-CZ" dirty="0"/>
              <a:t>,</a:t>
            </a:r>
            <a:r>
              <a:rPr lang="fr-FR" dirty="0"/>
              <a:t> Circulation</a:t>
            </a:r>
            <a:r>
              <a:rPr lang="cs-CZ" dirty="0"/>
              <a:t> </a:t>
            </a:r>
            <a:r>
              <a:rPr lang="fr-FR" dirty="0"/>
              <a:t>2020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AUGUSTUS - </a:t>
            </a:r>
            <a:r>
              <a:rPr lang="cs-CZ" sz="3200" dirty="0">
                <a:solidFill>
                  <a:srgbClr val="F26938"/>
                </a:solidFill>
              </a:rPr>
              <a:t>trombóza stentu po PCI</a:t>
            </a:r>
            <a:r>
              <a:rPr lang="cs-CZ" sz="3200" dirty="0"/>
              <a:t> při fibrilaci síní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38365" y="1483301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3 498 PCI ……………………..  57 trombóz stentu  (1,6 %)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F26938"/>
                </a:solidFill>
                <a:latin typeface="+mj-lt"/>
                <a:cs typeface="Arial" panose="020B0604020202020204" pitchFamily="34" charset="0"/>
              </a:rPr>
              <a:t>80 % během prvních 30 dnů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Apixaban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vs </a:t>
            </a:r>
            <a:r>
              <a:rPr lang="cs-CZ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warfarin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             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HR = 0,76  (95% CI 0,37 – 1,56)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Aspirin vs placebo                    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HR = 0,58 (95% CI 0,28 – 1,22)</a:t>
            </a:r>
          </a:p>
        </p:txBody>
      </p:sp>
    </p:spTree>
    <p:extLst>
      <p:ext uri="{BB962C8B-B14F-4D97-AF65-F5344CB8AC3E}">
        <p14:creationId xmlns:p14="http://schemas.microsoft.com/office/powerpoint/2010/main" val="63794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10606" y="1631651"/>
            <a:ext cx="7445375" cy="496570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AUGUSTUS - </a:t>
            </a:r>
            <a:r>
              <a:rPr lang="cs-CZ" sz="3200" dirty="0">
                <a:solidFill>
                  <a:srgbClr val="F26938"/>
                </a:solidFill>
              </a:rPr>
              <a:t>trombóza stentu po PCI</a:t>
            </a:r>
            <a:r>
              <a:rPr lang="cs-CZ" sz="3200" dirty="0"/>
              <a:t> při fibrilaci síní</a:t>
            </a:r>
          </a:p>
        </p:txBody>
      </p: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id="{F7D47A54-FF12-4E20-9963-C3DB977A8DF7}"/>
              </a:ext>
            </a:extLst>
          </p:cNvPr>
          <p:cNvSpPr txBox="1">
            <a:spLocks/>
          </p:cNvSpPr>
          <p:nvPr/>
        </p:nvSpPr>
        <p:spPr>
          <a:xfrm>
            <a:off x="0" y="6187017"/>
            <a:ext cx="11926972" cy="67098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Lopes </a:t>
            </a:r>
            <a:r>
              <a:rPr lang="cs-CZ" dirty="0"/>
              <a:t>RD, </a:t>
            </a:r>
            <a:r>
              <a:rPr lang="fr-FR" dirty="0"/>
              <a:t>et al.</a:t>
            </a:r>
            <a:r>
              <a:rPr lang="cs-CZ" dirty="0"/>
              <a:t>,</a:t>
            </a:r>
            <a:r>
              <a:rPr lang="fr-FR" dirty="0"/>
              <a:t> Circulation</a:t>
            </a:r>
            <a:r>
              <a:rPr lang="cs-CZ" dirty="0"/>
              <a:t> </a:t>
            </a:r>
            <a:r>
              <a:rPr lang="fr-FR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66725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Freeform 197">
            <a:extLst>
              <a:ext uri="{FF2B5EF4-FFF2-40B4-BE49-F238E27FC236}">
                <a16:creationId xmlns:a16="http://schemas.microsoft.com/office/drawing/2014/main" id="{CABC21BB-47DF-7742-901E-6BE89EE4A77F}"/>
              </a:ext>
            </a:extLst>
          </p:cNvPr>
          <p:cNvSpPr/>
          <p:nvPr/>
        </p:nvSpPr>
        <p:spPr>
          <a:xfrm>
            <a:off x="1073210" y="2830428"/>
            <a:ext cx="4181231" cy="2775476"/>
          </a:xfrm>
          <a:custGeom>
            <a:avLst/>
            <a:gdLst>
              <a:gd name="connsiteX0" fmla="*/ 0 w 4181231"/>
              <a:gd name="connsiteY0" fmla="*/ 0 h 2775476"/>
              <a:gd name="connsiteX1" fmla="*/ 0 w 4181231"/>
              <a:gd name="connsiteY1" fmla="*/ 2775477 h 2775476"/>
              <a:gd name="connsiteX2" fmla="*/ 4181232 w 4181231"/>
              <a:gd name="connsiteY2" fmla="*/ 2775477 h 277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231" h="2775476">
                <a:moveTo>
                  <a:pt x="0" y="0"/>
                </a:moveTo>
                <a:lnTo>
                  <a:pt x="0" y="2775477"/>
                </a:lnTo>
                <a:lnTo>
                  <a:pt x="4181232" y="277547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Freeform 198">
            <a:extLst>
              <a:ext uri="{FF2B5EF4-FFF2-40B4-BE49-F238E27FC236}">
                <a16:creationId xmlns:a16="http://schemas.microsoft.com/office/drawing/2014/main" id="{FDFA75CD-20C1-3C47-8817-EF27315AC014}"/>
              </a:ext>
            </a:extLst>
          </p:cNvPr>
          <p:cNvSpPr/>
          <p:nvPr/>
        </p:nvSpPr>
        <p:spPr>
          <a:xfrm>
            <a:off x="1029977" y="2853220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Freeform 199">
            <a:extLst>
              <a:ext uri="{FF2B5EF4-FFF2-40B4-BE49-F238E27FC236}">
                <a16:creationId xmlns:a16="http://schemas.microsoft.com/office/drawing/2014/main" id="{DFB18C3E-2A27-3A44-9D35-517B800F6643}"/>
              </a:ext>
            </a:extLst>
          </p:cNvPr>
          <p:cNvSpPr/>
          <p:nvPr/>
        </p:nvSpPr>
        <p:spPr>
          <a:xfrm>
            <a:off x="1029977" y="3308344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Freeform 200">
            <a:extLst>
              <a:ext uri="{FF2B5EF4-FFF2-40B4-BE49-F238E27FC236}">
                <a16:creationId xmlns:a16="http://schemas.microsoft.com/office/drawing/2014/main" id="{DCA7CFBD-5FBC-AE4A-A644-C2F98FF870EF}"/>
              </a:ext>
            </a:extLst>
          </p:cNvPr>
          <p:cNvSpPr/>
          <p:nvPr/>
        </p:nvSpPr>
        <p:spPr>
          <a:xfrm>
            <a:off x="1029977" y="3763347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Freeform 201">
            <a:extLst>
              <a:ext uri="{FF2B5EF4-FFF2-40B4-BE49-F238E27FC236}">
                <a16:creationId xmlns:a16="http://schemas.microsoft.com/office/drawing/2014/main" id="{E26509D7-1AB9-8941-992B-EEC7E314574E}"/>
              </a:ext>
            </a:extLst>
          </p:cNvPr>
          <p:cNvSpPr/>
          <p:nvPr/>
        </p:nvSpPr>
        <p:spPr>
          <a:xfrm>
            <a:off x="1029977" y="4218471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Freeform 202">
            <a:extLst>
              <a:ext uri="{FF2B5EF4-FFF2-40B4-BE49-F238E27FC236}">
                <a16:creationId xmlns:a16="http://schemas.microsoft.com/office/drawing/2014/main" id="{11C259F1-DD60-D748-B62D-14AFEF2C954B}"/>
              </a:ext>
            </a:extLst>
          </p:cNvPr>
          <p:cNvSpPr/>
          <p:nvPr/>
        </p:nvSpPr>
        <p:spPr>
          <a:xfrm>
            <a:off x="1029977" y="4673595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Freeform 203">
            <a:extLst>
              <a:ext uri="{FF2B5EF4-FFF2-40B4-BE49-F238E27FC236}">
                <a16:creationId xmlns:a16="http://schemas.microsoft.com/office/drawing/2014/main" id="{2C90FE59-3510-8B4E-AA2C-56A8A590DD76}"/>
              </a:ext>
            </a:extLst>
          </p:cNvPr>
          <p:cNvSpPr/>
          <p:nvPr/>
        </p:nvSpPr>
        <p:spPr>
          <a:xfrm>
            <a:off x="1029977" y="5128719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Freeform 204">
            <a:extLst>
              <a:ext uri="{FF2B5EF4-FFF2-40B4-BE49-F238E27FC236}">
                <a16:creationId xmlns:a16="http://schemas.microsoft.com/office/drawing/2014/main" id="{243753D9-5AEB-8C4C-8F27-84A3B943F724}"/>
              </a:ext>
            </a:extLst>
          </p:cNvPr>
          <p:cNvSpPr/>
          <p:nvPr/>
        </p:nvSpPr>
        <p:spPr>
          <a:xfrm>
            <a:off x="1029977" y="5583721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Freeform 205">
            <a:extLst>
              <a:ext uri="{FF2B5EF4-FFF2-40B4-BE49-F238E27FC236}">
                <a16:creationId xmlns:a16="http://schemas.microsoft.com/office/drawing/2014/main" id="{E7C912EE-67BB-574A-A1F3-F85475E93720}"/>
              </a:ext>
            </a:extLst>
          </p:cNvPr>
          <p:cNvSpPr/>
          <p:nvPr/>
        </p:nvSpPr>
        <p:spPr>
          <a:xfrm>
            <a:off x="1203275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Freeform 206">
            <a:extLst>
              <a:ext uri="{FF2B5EF4-FFF2-40B4-BE49-F238E27FC236}">
                <a16:creationId xmlns:a16="http://schemas.microsoft.com/office/drawing/2014/main" id="{224260E5-A6BD-B842-82B2-7CA694032B30}"/>
              </a:ext>
            </a:extLst>
          </p:cNvPr>
          <p:cNvSpPr/>
          <p:nvPr/>
        </p:nvSpPr>
        <p:spPr>
          <a:xfrm>
            <a:off x="1852387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Freeform 207">
            <a:extLst>
              <a:ext uri="{FF2B5EF4-FFF2-40B4-BE49-F238E27FC236}">
                <a16:creationId xmlns:a16="http://schemas.microsoft.com/office/drawing/2014/main" id="{7424BC86-EB59-1347-B317-F94DA688E987}"/>
              </a:ext>
            </a:extLst>
          </p:cNvPr>
          <p:cNvSpPr/>
          <p:nvPr/>
        </p:nvSpPr>
        <p:spPr>
          <a:xfrm>
            <a:off x="2501499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Freeform 208">
            <a:extLst>
              <a:ext uri="{FF2B5EF4-FFF2-40B4-BE49-F238E27FC236}">
                <a16:creationId xmlns:a16="http://schemas.microsoft.com/office/drawing/2014/main" id="{52EFF177-1E44-EB4C-AFE6-E827A9141AE5}"/>
              </a:ext>
            </a:extLst>
          </p:cNvPr>
          <p:cNvSpPr/>
          <p:nvPr/>
        </p:nvSpPr>
        <p:spPr>
          <a:xfrm>
            <a:off x="3150611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Freeform 209">
            <a:extLst>
              <a:ext uri="{FF2B5EF4-FFF2-40B4-BE49-F238E27FC236}">
                <a16:creationId xmlns:a16="http://schemas.microsoft.com/office/drawing/2014/main" id="{BD28410E-0F8C-044B-9994-421CBB4F774B}"/>
              </a:ext>
            </a:extLst>
          </p:cNvPr>
          <p:cNvSpPr/>
          <p:nvPr/>
        </p:nvSpPr>
        <p:spPr>
          <a:xfrm>
            <a:off x="3799723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Freeform 210">
            <a:extLst>
              <a:ext uri="{FF2B5EF4-FFF2-40B4-BE49-F238E27FC236}">
                <a16:creationId xmlns:a16="http://schemas.microsoft.com/office/drawing/2014/main" id="{4A6B32AD-B67A-D74F-A7DE-9A54AE5FCC95}"/>
              </a:ext>
            </a:extLst>
          </p:cNvPr>
          <p:cNvSpPr/>
          <p:nvPr/>
        </p:nvSpPr>
        <p:spPr>
          <a:xfrm>
            <a:off x="4448836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Freeform 211">
            <a:extLst>
              <a:ext uri="{FF2B5EF4-FFF2-40B4-BE49-F238E27FC236}">
                <a16:creationId xmlns:a16="http://schemas.microsoft.com/office/drawing/2014/main" id="{2C136203-48C7-6B4B-98AF-65DD7C342FEC}"/>
              </a:ext>
            </a:extLst>
          </p:cNvPr>
          <p:cNvSpPr/>
          <p:nvPr/>
        </p:nvSpPr>
        <p:spPr>
          <a:xfrm>
            <a:off x="5097948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Freeform 212">
            <a:extLst>
              <a:ext uri="{FF2B5EF4-FFF2-40B4-BE49-F238E27FC236}">
                <a16:creationId xmlns:a16="http://schemas.microsoft.com/office/drawing/2014/main" id="{5286F6F5-96AF-1A48-841A-A39125BC8F0C}"/>
              </a:ext>
            </a:extLst>
          </p:cNvPr>
          <p:cNvSpPr/>
          <p:nvPr/>
        </p:nvSpPr>
        <p:spPr>
          <a:xfrm>
            <a:off x="6565819" y="2830428"/>
            <a:ext cx="4181232" cy="2775476"/>
          </a:xfrm>
          <a:custGeom>
            <a:avLst/>
            <a:gdLst>
              <a:gd name="connsiteX0" fmla="*/ 0 w 4181232"/>
              <a:gd name="connsiteY0" fmla="*/ 0 h 2775476"/>
              <a:gd name="connsiteX1" fmla="*/ 0 w 4181232"/>
              <a:gd name="connsiteY1" fmla="*/ 2775477 h 2775476"/>
              <a:gd name="connsiteX2" fmla="*/ 4181232 w 4181232"/>
              <a:gd name="connsiteY2" fmla="*/ 2775477 h 277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232" h="2775476">
                <a:moveTo>
                  <a:pt x="0" y="0"/>
                </a:moveTo>
                <a:lnTo>
                  <a:pt x="0" y="2775477"/>
                </a:lnTo>
                <a:lnTo>
                  <a:pt x="4181232" y="277547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Freeform 213">
            <a:extLst>
              <a:ext uri="{FF2B5EF4-FFF2-40B4-BE49-F238E27FC236}">
                <a16:creationId xmlns:a16="http://schemas.microsoft.com/office/drawing/2014/main" id="{8687D611-9DC2-9B44-AF82-D14EE23837C0}"/>
              </a:ext>
            </a:extLst>
          </p:cNvPr>
          <p:cNvSpPr/>
          <p:nvPr/>
        </p:nvSpPr>
        <p:spPr>
          <a:xfrm>
            <a:off x="6522708" y="2853220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Freeform 214">
            <a:extLst>
              <a:ext uri="{FF2B5EF4-FFF2-40B4-BE49-F238E27FC236}">
                <a16:creationId xmlns:a16="http://schemas.microsoft.com/office/drawing/2014/main" id="{7AEA951B-9272-0F49-9352-810CABF3D3DF}"/>
              </a:ext>
            </a:extLst>
          </p:cNvPr>
          <p:cNvSpPr/>
          <p:nvPr/>
        </p:nvSpPr>
        <p:spPr>
          <a:xfrm>
            <a:off x="6522708" y="3308344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Freeform 215">
            <a:extLst>
              <a:ext uri="{FF2B5EF4-FFF2-40B4-BE49-F238E27FC236}">
                <a16:creationId xmlns:a16="http://schemas.microsoft.com/office/drawing/2014/main" id="{ED63E0D9-88C1-894D-BD1D-CEC68AB8638F}"/>
              </a:ext>
            </a:extLst>
          </p:cNvPr>
          <p:cNvSpPr/>
          <p:nvPr/>
        </p:nvSpPr>
        <p:spPr>
          <a:xfrm>
            <a:off x="6522708" y="3763347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Freeform 216">
            <a:extLst>
              <a:ext uri="{FF2B5EF4-FFF2-40B4-BE49-F238E27FC236}">
                <a16:creationId xmlns:a16="http://schemas.microsoft.com/office/drawing/2014/main" id="{92D2F242-27F5-3E46-ADEF-E0BD68A42005}"/>
              </a:ext>
            </a:extLst>
          </p:cNvPr>
          <p:cNvSpPr/>
          <p:nvPr/>
        </p:nvSpPr>
        <p:spPr>
          <a:xfrm>
            <a:off x="6522708" y="4218471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Freeform 217">
            <a:extLst>
              <a:ext uri="{FF2B5EF4-FFF2-40B4-BE49-F238E27FC236}">
                <a16:creationId xmlns:a16="http://schemas.microsoft.com/office/drawing/2014/main" id="{32B3E3FE-0FF8-3C43-BE22-9FBB0EA742FC}"/>
              </a:ext>
            </a:extLst>
          </p:cNvPr>
          <p:cNvSpPr/>
          <p:nvPr/>
        </p:nvSpPr>
        <p:spPr>
          <a:xfrm>
            <a:off x="6522708" y="4673595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Freeform 218">
            <a:extLst>
              <a:ext uri="{FF2B5EF4-FFF2-40B4-BE49-F238E27FC236}">
                <a16:creationId xmlns:a16="http://schemas.microsoft.com/office/drawing/2014/main" id="{10058AA2-1904-C64A-82F3-7FD34CCCEB97}"/>
              </a:ext>
            </a:extLst>
          </p:cNvPr>
          <p:cNvSpPr/>
          <p:nvPr/>
        </p:nvSpPr>
        <p:spPr>
          <a:xfrm>
            <a:off x="6522708" y="5128719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ACB8E9DD-EAA7-6348-9075-690BF26153AE}"/>
              </a:ext>
            </a:extLst>
          </p:cNvPr>
          <p:cNvSpPr/>
          <p:nvPr/>
        </p:nvSpPr>
        <p:spPr>
          <a:xfrm>
            <a:off x="6522708" y="5583721"/>
            <a:ext cx="38849" cy="12188"/>
          </a:xfrm>
          <a:custGeom>
            <a:avLst/>
            <a:gdLst>
              <a:gd name="connsiteX0" fmla="*/ 38849 w 38849"/>
              <a:gd name="connsiteY0" fmla="*/ 0 h 12188"/>
              <a:gd name="connsiteX1" fmla="*/ 0 w 38849"/>
              <a:gd name="connsiteY1" fmla="*/ 0 h 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49" h="12188">
                <a:moveTo>
                  <a:pt x="38849" y="0"/>
                </a:moveTo>
                <a:lnTo>
                  <a:pt x="0" y="0"/>
                </a:lnTo>
              </a:path>
            </a:pathLst>
          </a:custGeom>
          <a:ln w="8279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7EB9B806-9356-2B4C-A2A2-AF654512D01A}"/>
              </a:ext>
            </a:extLst>
          </p:cNvPr>
          <p:cNvSpPr/>
          <p:nvPr/>
        </p:nvSpPr>
        <p:spPr>
          <a:xfrm>
            <a:off x="6696005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Freeform 221">
            <a:extLst>
              <a:ext uri="{FF2B5EF4-FFF2-40B4-BE49-F238E27FC236}">
                <a16:creationId xmlns:a16="http://schemas.microsoft.com/office/drawing/2014/main" id="{6224686C-1F1E-B940-8866-6BE33AC60391}"/>
              </a:ext>
            </a:extLst>
          </p:cNvPr>
          <p:cNvSpPr/>
          <p:nvPr/>
        </p:nvSpPr>
        <p:spPr>
          <a:xfrm>
            <a:off x="7345117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Freeform 222">
            <a:extLst>
              <a:ext uri="{FF2B5EF4-FFF2-40B4-BE49-F238E27FC236}">
                <a16:creationId xmlns:a16="http://schemas.microsoft.com/office/drawing/2014/main" id="{BE997D37-8D34-AF47-BE8B-AF5453FA6994}"/>
              </a:ext>
            </a:extLst>
          </p:cNvPr>
          <p:cNvSpPr/>
          <p:nvPr/>
        </p:nvSpPr>
        <p:spPr>
          <a:xfrm>
            <a:off x="7994229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Freeform 223">
            <a:extLst>
              <a:ext uri="{FF2B5EF4-FFF2-40B4-BE49-F238E27FC236}">
                <a16:creationId xmlns:a16="http://schemas.microsoft.com/office/drawing/2014/main" id="{1B6702C9-9121-8643-9F72-E49FDCEC83C6}"/>
              </a:ext>
            </a:extLst>
          </p:cNvPr>
          <p:cNvSpPr/>
          <p:nvPr/>
        </p:nvSpPr>
        <p:spPr>
          <a:xfrm>
            <a:off x="8643341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Freeform 224">
            <a:extLst>
              <a:ext uri="{FF2B5EF4-FFF2-40B4-BE49-F238E27FC236}">
                <a16:creationId xmlns:a16="http://schemas.microsoft.com/office/drawing/2014/main" id="{FA155089-9378-E441-B8E0-467DFAB72CFD}"/>
              </a:ext>
            </a:extLst>
          </p:cNvPr>
          <p:cNvSpPr/>
          <p:nvPr/>
        </p:nvSpPr>
        <p:spPr>
          <a:xfrm>
            <a:off x="9292453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" name="Freeform 225">
            <a:extLst>
              <a:ext uri="{FF2B5EF4-FFF2-40B4-BE49-F238E27FC236}">
                <a16:creationId xmlns:a16="http://schemas.microsoft.com/office/drawing/2014/main" id="{44FBD4CF-0F48-9B41-80DF-26E74B355D13}"/>
              </a:ext>
            </a:extLst>
          </p:cNvPr>
          <p:cNvSpPr/>
          <p:nvPr/>
        </p:nvSpPr>
        <p:spPr>
          <a:xfrm>
            <a:off x="9941565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Freeform 226">
            <a:extLst>
              <a:ext uri="{FF2B5EF4-FFF2-40B4-BE49-F238E27FC236}">
                <a16:creationId xmlns:a16="http://schemas.microsoft.com/office/drawing/2014/main" id="{EE10959E-9478-6D42-A763-A0749C9B83D2}"/>
              </a:ext>
            </a:extLst>
          </p:cNvPr>
          <p:cNvSpPr/>
          <p:nvPr/>
        </p:nvSpPr>
        <p:spPr>
          <a:xfrm>
            <a:off x="10590677" y="5615655"/>
            <a:ext cx="12179" cy="38881"/>
          </a:xfrm>
          <a:custGeom>
            <a:avLst/>
            <a:gdLst>
              <a:gd name="connsiteX0" fmla="*/ 0 w 12178"/>
              <a:gd name="connsiteY0" fmla="*/ 0 h 38881"/>
              <a:gd name="connsiteX1" fmla="*/ 0 w 12178"/>
              <a:gd name="connsiteY1" fmla="*/ 38882 h 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78" h="38881">
                <a:moveTo>
                  <a:pt x="0" y="0"/>
                </a:moveTo>
                <a:lnTo>
                  <a:pt x="0" y="38882"/>
                </a:lnTo>
              </a:path>
            </a:pathLst>
          </a:custGeom>
          <a:ln w="9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 ker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Freeform 227">
            <a:extLst>
              <a:ext uri="{FF2B5EF4-FFF2-40B4-BE49-F238E27FC236}">
                <a16:creationId xmlns:a16="http://schemas.microsoft.com/office/drawing/2014/main" id="{A6595EAD-38C3-0346-BB18-071210F50F53}"/>
              </a:ext>
            </a:extLst>
          </p:cNvPr>
          <p:cNvSpPr/>
          <p:nvPr/>
        </p:nvSpPr>
        <p:spPr>
          <a:xfrm>
            <a:off x="1213142" y="4552805"/>
            <a:ext cx="4019623" cy="1036888"/>
          </a:xfrm>
          <a:custGeom>
            <a:avLst/>
            <a:gdLst>
              <a:gd name="connsiteX0" fmla="*/ 0 w 4019623"/>
              <a:gd name="connsiteY0" fmla="*/ 1036888 h 1036888"/>
              <a:gd name="connsiteX1" fmla="*/ 113260 w 4019623"/>
              <a:gd name="connsiteY1" fmla="*/ 1036888 h 1036888"/>
              <a:gd name="connsiteX2" fmla="*/ 113260 w 4019623"/>
              <a:gd name="connsiteY2" fmla="*/ 961319 h 1036888"/>
              <a:gd name="connsiteX3" fmla="*/ 504432 w 4019623"/>
              <a:gd name="connsiteY3" fmla="*/ 961319 h 1036888"/>
              <a:gd name="connsiteX4" fmla="*/ 504432 w 4019623"/>
              <a:gd name="connsiteY4" fmla="*/ 888309 h 1036888"/>
              <a:gd name="connsiteX5" fmla="*/ 634011 w 4019623"/>
              <a:gd name="connsiteY5" fmla="*/ 888309 h 1036888"/>
              <a:gd name="connsiteX6" fmla="*/ 634011 w 4019623"/>
              <a:gd name="connsiteY6" fmla="*/ 802013 h 1036888"/>
              <a:gd name="connsiteX7" fmla="*/ 768826 w 4019623"/>
              <a:gd name="connsiteY7" fmla="*/ 802013 h 1036888"/>
              <a:gd name="connsiteX8" fmla="*/ 768826 w 4019623"/>
              <a:gd name="connsiteY8" fmla="*/ 756062 h 1036888"/>
              <a:gd name="connsiteX9" fmla="*/ 898405 w 4019623"/>
              <a:gd name="connsiteY9" fmla="*/ 756062 h 1036888"/>
              <a:gd name="connsiteX10" fmla="*/ 898405 w 4019623"/>
              <a:gd name="connsiteY10" fmla="*/ 715596 h 1036888"/>
              <a:gd name="connsiteX11" fmla="*/ 1157319 w 4019623"/>
              <a:gd name="connsiteY11" fmla="*/ 715596 h 1036888"/>
              <a:gd name="connsiteX12" fmla="*/ 1157319 w 4019623"/>
              <a:gd name="connsiteY12" fmla="*/ 669644 h 1036888"/>
              <a:gd name="connsiteX13" fmla="*/ 1416355 w 4019623"/>
              <a:gd name="connsiteY13" fmla="*/ 669644 h 1036888"/>
              <a:gd name="connsiteX14" fmla="*/ 1416355 w 4019623"/>
              <a:gd name="connsiteY14" fmla="*/ 642707 h 1036888"/>
              <a:gd name="connsiteX15" fmla="*/ 1548492 w 4019623"/>
              <a:gd name="connsiteY15" fmla="*/ 642707 h 1036888"/>
              <a:gd name="connsiteX16" fmla="*/ 1548492 w 4019623"/>
              <a:gd name="connsiteY16" fmla="*/ 561653 h 1036888"/>
              <a:gd name="connsiteX17" fmla="*/ 1675270 w 4019623"/>
              <a:gd name="connsiteY17" fmla="*/ 561653 h 1036888"/>
              <a:gd name="connsiteX18" fmla="*/ 1675270 w 4019623"/>
              <a:gd name="connsiteY18" fmla="*/ 521187 h 1036888"/>
              <a:gd name="connsiteX19" fmla="*/ 1799368 w 4019623"/>
              <a:gd name="connsiteY19" fmla="*/ 521187 h 1036888"/>
              <a:gd name="connsiteX20" fmla="*/ 1799368 w 4019623"/>
              <a:gd name="connsiteY20" fmla="*/ 442814 h 1036888"/>
              <a:gd name="connsiteX21" fmla="*/ 1947823 w 4019623"/>
              <a:gd name="connsiteY21" fmla="*/ 442814 h 1036888"/>
              <a:gd name="connsiteX22" fmla="*/ 1947823 w 4019623"/>
              <a:gd name="connsiteY22" fmla="*/ 359199 h 1036888"/>
              <a:gd name="connsiteX23" fmla="*/ 2454935 w 4019623"/>
              <a:gd name="connsiteY23" fmla="*/ 359199 h 1036888"/>
              <a:gd name="connsiteX24" fmla="*/ 2454935 w 4019623"/>
              <a:gd name="connsiteY24" fmla="*/ 321415 h 1036888"/>
              <a:gd name="connsiteX25" fmla="*/ 2835390 w 4019623"/>
              <a:gd name="connsiteY25" fmla="*/ 321415 h 1036888"/>
              <a:gd name="connsiteX26" fmla="*/ 2835390 w 4019623"/>
              <a:gd name="connsiteY26" fmla="*/ 278145 h 1036888"/>
              <a:gd name="connsiteX27" fmla="*/ 2975686 w 4019623"/>
              <a:gd name="connsiteY27" fmla="*/ 278145 h 1036888"/>
              <a:gd name="connsiteX28" fmla="*/ 2975686 w 4019623"/>
              <a:gd name="connsiteY28" fmla="*/ 243042 h 1036888"/>
              <a:gd name="connsiteX29" fmla="*/ 3226562 w 4019623"/>
              <a:gd name="connsiteY29" fmla="*/ 243042 h 1036888"/>
              <a:gd name="connsiteX30" fmla="*/ 3226562 w 4019623"/>
              <a:gd name="connsiteY30" fmla="*/ 159306 h 1036888"/>
              <a:gd name="connsiteX31" fmla="*/ 3366858 w 4019623"/>
              <a:gd name="connsiteY31" fmla="*/ 159306 h 1036888"/>
              <a:gd name="connsiteX32" fmla="*/ 3366858 w 4019623"/>
              <a:gd name="connsiteY32" fmla="*/ 121521 h 1036888"/>
              <a:gd name="connsiteX33" fmla="*/ 3747192 w 4019623"/>
              <a:gd name="connsiteY33" fmla="*/ 121521 h 1036888"/>
              <a:gd name="connsiteX34" fmla="*/ 3747192 w 4019623"/>
              <a:gd name="connsiteY34" fmla="*/ 40588 h 1036888"/>
              <a:gd name="connsiteX35" fmla="*/ 3873970 w 4019623"/>
              <a:gd name="connsiteY35" fmla="*/ 40588 h 1036888"/>
              <a:gd name="connsiteX36" fmla="*/ 3873970 w 4019623"/>
              <a:gd name="connsiteY36" fmla="*/ 0 h 1036888"/>
              <a:gd name="connsiteX37" fmla="*/ 4019624 w 4019623"/>
              <a:gd name="connsiteY37" fmla="*/ 0 h 103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019623" h="1036888">
                <a:moveTo>
                  <a:pt x="0" y="1036888"/>
                </a:moveTo>
                <a:lnTo>
                  <a:pt x="113260" y="1036888"/>
                </a:lnTo>
                <a:lnTo>
                  <a:pt x="113260" y="961319"/>
                </a:lnTo>
                <a:lnTo>
                  <a:pt x="504432" y="961319"/>
                </a:lnTo>
                <a:lnTo>
                  <a:pt x="504432" y="888309"/>
                </a:lnTo>
                <a:lnTo>
                  <a:pt x="634011" y="888309"/>
                </a:lnTo>
                <a:lnTo>
                  <a:pt x="634011" y="802013"/>
                </a:lnTo>
                <a:lnTo>
                  <a:pt x="768826" y="802013"/>
                </a:lnTo>
                <a:lnTo>
                  <a:pt x="768826" y="756062"/>
                </a:lnTo>
                <a:lnTo>
                  <a:pt x="898405" y="756062"/>
                </a:lnTo>
                <a:lnTo>
                  <a:pt x="898405" y="715596"/>
                </a:lnTo>
                <a:lnTo>
                  <a:pt x="1157319" y="715596"/>
                </a:lnTo>
                <a:lnTo>
                  <a:pt x="1157319" y="669644"/>
                </a:lnTo>
                <a:lnTo>
                  <a:pt x="1416355" y="669644"/>
                </a:lnTo>
                <a:lnTo>
                  <a:pt x="1416355" y="642707"/>
                </a:lnTo>
                <a:lnTo>
                  <a:pt x="1548492" y="642707"/>
                </a:lnTo>
                <a:lnTo>
                  <a:pt x="1548492" y="561653"/>
                </a:lnTo>
                <a:lnTo>
                  <a:pt x="1675270" y="561653"/>
                </a:lnTo>
                <a:lnTo>
                  <a:pt x="1675270" y="521187"/>
                </a:lnTo>
                <a:lnTo>
                  <a:pt x="1799368" y="521187"/>
                </a:lnTo>
                <a:lnTo>
                  <a:pt x="1799368" y="442814"/>
                </a:lnTo>
                <a:lnTo>
                  <a:pt x="1947823" y="442814"/>
                </a:lnTo>
                <a:lnTo>
                  <a:pt x="1947823" y="359199"/>
                </a:lnTo>
                <a:lnTo>
                  <a:pt x="2454935" y="359199"/>
                </a:lnTo>
                <a:lnTo>
                  <a:pt x="2454935" y="321415"/>
                </a:lnTo>
                <a:lnTo>
                  <a:pt x="2835390" y="321415"/>
                </a:lnTo>
                <a:lnTo>
                  <a:pt x="2835390" y="278145"/>
                </a:lnTo>
                <a:lnTo>
                  <a:pt x="2975686" y="278145"/>
                </a:lnTo>
                <a:lnTo>
                  <a:pt x="2975686" y="243042"/>
                </a:lnTo>
                <a:lnTo>
                  <a:pt x="3226562" y="243042"/>
                </a:lnTo>
                <a:lnTo>
                  <a:pt x="3226562" y="159306"/>
                </a:lnTo>
                <a:lnTo>
                  <a:pt x="3366858" y="159306"/>
                </a:lnTo>
                <a:lnTo>
                  <a:pt x="3366858" y="121521"/>
                </a:lnTo>
                <a:lnTo>
                  <a:pt x="3747192" y="121521"/>
                </a:lnTo>
                <a:lnTo>
                  <a:pt x="3747192" y="40588"/>
                </a:lnTo>
                <a:lnTo>
                  <a:pt x="3873970" y="40588"/>
                </a:lnTo>
                <a:lnTo>
                  <a:pt x="3873970" y="0"/>
                </a:lnTo>
                <a:lnTo>
                  <a:pt x="4019624" y="0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" name="Freeform 228">
            <a:extLst>
              <a:ext uri="{FF2B5EF4-FFF2-40B4-BE49-F238E27FC236}">
                <a16:creationId xmlns:a16="http://schemas.microsoft.com/office/drawing/2014/main" id="{CA4741DA-42B3-D946-92C4-BAE89461FE53}"/>
              </a:ext>
            </a:extLst>
          </p:cNvPr>
          <p:cNvSpPr/>
          <p:nvPr/>
        </p:nvSpPr>
        <p:spPr>
          <a:xfrm>
            <a:off x="1288647" y="3637560"/>
            <a:ext cx="3936079" cy="1949452"/>
          </a:xfrm>
          <a:custGeom>
            <a:avLst/>
            <a:gdLst>
              <a:gd name="connsiteX0" fmla="*/ 0 w 3936079"/>
              <a:gd name="connsiteY0" fmla="*/ 1949452 h 1949452"/>
              <a:gd name="connsiteX1" fmla="*/ 172691 w 3936079"/>
              <a:gd name="connsiteY1" fmla="*/ 1949452 h 1949452"/>
              <a:gd name="connsiteX2" fmla="*/ 172691 w 3936079"/>
              <a:gd name="connsiteY2" fmla="*/ 1908986 h 1949452"/>
              <a:gd name="connsiteX3" fmla="*/ 437085 w 3936079"/>
              <a:gd name="connsiteY3" fmla="*/ 1908986 h 1949452"/>
              <a:gd name="connsiteX4" fmla="*/ 437085 w 3936079"/>
              <a:gd name="connsiteY4" fmla="*/ 1803554 h 1949452"/>
              <a:gd name="connsiteX5" fmla="*/ 690641 w 3936079"/>
              <a:gd name="connsiteY5" fmla="*/ 1803554 h 1949452"/>
              <a:gd name="connsiteX6" fmla="*/ 690641 w 3936079"/>
              <a:gd name="connsiteY6" fmla="*/ 1760406 h 1949452"/>
              <a:gd name="connsiteX7" fmla="*/ 952356 w 3936079"/>
              <a:gd name="connsiteY7" fmla="*/ 1760406 h 1949452"/>
              <a:gd name="connsiteX8" fmla="*/ 952356 w 3936079"/>
              <a:gd name="connsiteY8" fmla="*/ 1630841 h 1949452"/>
              <a:gd name="connsiteX9" fmla="*/ 1081813 w 3936079"/>
              <a:gd name="connsiteY9" fmla="*/ 1630841 h 1949452"/>
              <a:gd name="connsiteX10" fmla="*/ 1081813 w 3936079"/>
              <a:gd name="connsiteY10" fmla="*/ 1555149 h 1949452"/>
              <a:gd name="connsiteX11" fmla="*/ 1216750 w 3936079"/>
              <a:gd name="connsiteY11" fmla="*/ 1555149 h 1949452"/>
              <a:gd name="connsiteX12" fmla="*/ 1216750 w 3936079"/>
              <a:gd name="connsiteY12" fmla="*/ 1393162 h 1949452"/>
              <a:gd name="connsiteX13" fmla="*/ 1343528 w 3936079"/>
              <a:gd name="connsiteY13" fmla="*/ 1393162 h 1949452"/>
              <a:gd name="connsiteX14" fmla="*/ 1343528 w 3936079"/>
              <a:gd name="connsiteY14" fmla="*/ 1317593 h 1949452"/>
              <a:gd name="connsiteX15" fmla="*/ 1470306 w 3936079"/>
              <a:gd name="connsiteY15" fmla="*/ 1317593 h 1949452"/>
              <a:gd name="connsiteX16" fmla="*/ 1470306 w 3936079"/>
              <a:gd name="connsiteY16" fmla="*/ 1236660 h 1949452"/>
              <a:gd name="connsiteX17" fmla="*/ 1597084 w 3936079"/>
              <a:gd name="connsiteY17" fmla="*/ 1236660 h 1949452"/>
              <a:gd name="connsiteX18" fmla="*/ 1597084 w 3936079"/>
              <a:gd name="connsiteY18" fmla="*/ 1193390 h 1949452"/>
              <a:gd name="connsiteX19" fmla="*/ 1732021 w 3936079"/>
              <a:gd name="connsiteY19" fmla="*/ 1193390 h 1949452"/>
              <a:gd name="connsiteX20" fmla="*/ 1732021 w 3936079"/>
              <a:gd name="connsiteY20" fmla="*/ 1152924 h 1949452"/>
              <a:gd name="connsiteX21" fmla="*/ 1858799 w 3936079"/>
              <a:gd name="connsiteY21" fmla="*/ 1152924 h 1949452"/>
              <a:gd name="connsiteX22" fmla="*/ 1858799 w 3936079"/>
              <a:gd name="connsiteY22" fmla="*/ 1077355 h 1949452"/>
              <a:gd name="connsiteX23" fmla="*/ 1993615 w 3936079"/>
              <a:gd name="connsiteY23" fmla="*/ 1077355 h 1949452"/>
              <a:gd name="connsiteX24" fmla="*/ 1993615 w 3936079"/>
              <a:gd name="connsiteY24" fmla="*/ 1034085 h 1949452"/>
              <a:gd name="connsiteX25" fmla="*/ 2115034 w 3936079"/>
              <a:gd name="connsiteY25" fmla="*/ 1034085 h 1949452"/>
              <a:gd name="connsiteX26" fmla="*/ 2115034 w 3936079"/>
              <a:gd name="connsiteY26" fmla="*/ 836994 h 1949452"/>
              <a:gd name="connsiteX27" fmla="*/ 2247292 w 3936079"/>
              <a:gd name="connsiteY27" fmla="*/ 836994 h 1949452"/>
              <a:gd name="connsiteX28" fmla="*/ 2247292 w 3936079"/>
              <a:gd name="connsiteY28" fmla="*/ 761425 h 1949452"/>
              <a:gd name="connsiteX29" fmla="*/ 2506206 w 3936079"/>
              <a:gd name="connsiteY29" fmla="*/ 761425 h 1949452"/>
              <a:gd name="connsiteX30" fmla="*/ 2506206 w 3936079"/>
              <a:gd name="connsiteY30" fmla="*/ 672326 h 1949452"/>
              <a:gd name="connsiteX31" fmla="*/ 2635785 w 3936079"/>
              <a:gd name="connsiteY31" fmla="*/ 672326 h 1949452"/>
              <a:gd name="connsiteX32" fmla="*/ 2635785 w 3936079"/>
              <a:gd name="connsiteY32" fmla="*/ 518383 h 1949452"/>
              <a:gd name="connsiteX33" fmla="*/ 2762563 w 3936079"/>
              <a:gd name="connsiteY33" fmla="*/ 518383 h 1949452"/>
              <a:gd name="connsiteX34" fmla="*/ 2762563 w 3936079"/>
              <a:gd name="connsiteY34" fmla="*/ 434647 h 1949452"/>
              <a:gd name="connsiteX35" fmla="*/ 2892020 w 3936079"/>
              <a:gd name="connsiteY35" fmla="*/ 434647 h 1949452"/>
              <a:gd name="connsiteX36" fmla="*/ 2892020 w 3936079"/>
              <a:gd name="connsiteY36" fmla="*/ 351033 h 1949452"/>
              <a:gd name="connsiteX37" fmla="*/ 3021477 w 3936079"/>
              <a:gd name="connsiteY37" fmla="*/ 351033 h 1949452"/>
              <a:gd name="connsiteX38" fmla="*/ 3021477 w 3936079"/>
              <a:gd name="connsiteY38" fmla="*/ 313248 h 1949452"/>
              <a:gd name="connsiteX39" fmla="*/ 3159094 w 3936079"/>
              <a:gd name="connsiteY39" fmla="*/ 313248 h 1949452"/>
              <a:gd name="connsiteX40" fmla="*/ 3159094 w 3936079"/>
              <a:gd name="connsiteY40" fmla="*/ 275341 h 1949452"/>
              <a:gd name="connsiteX41" fmla="*/ 3288551 w 3936079"/>
              <a:gd name="connsiteY41" fmla="*/ 275341 h 1949452"/>
              <a:gd name="connsiteX42" fmla="*/ 3288551 w 3936079"/>
              <a:gd name="connsiteY42" fmla="*/ 197090 h 1949452"/>
              <a:gd name="connsiteX43" fmla="*/ 3415450 w 3936079"/>
              <a:gd name="connsiteY43" fmla="*/ 197090 h 1949452"/>
              <a:gd name="connsiteX44" fmla="*/ 3415450 w 3936079"/>
              <a:gd name="connsiteY44" fmla="*/ 151261 h 1949452"/>
              <a:gd name="connsiteX45" fmla="*/ 3539549 w 3936079"/>
              <a:gd name="connsiteY45" fmla="*/ 151261 h 1949452"/>
              <a:gd name="connsiteX46" fmla="*/ 3539549 w 3936079"/>
              <a:gd name="connsiteY46" fmla="*/ 107991 h 1949452"/>
              <a:gd name="connsiteX47" fmla="*/ 3671685 w 3936079"/>
              <a:gd name="connsiteY47" fmla="*/ 107991 h 1949452"/>
              <a:gd name="connsiteX48" fmla="*/ 3671685 w 3936079"/>
              <a:gd name="connsiteY48" fmla="*/ 35103 h 1949452"/>
              <a:gd name="connsiteX49" fmla="*/ 3936080 w 3936079"/>
              <a:gd name="connsiteY49" fmla="*/ 35103 h 1949452"/>
              <a:gd name="connsiteX50" fmla="*/ 3936080 w 3936079"/>
              <a:gd name="connsiteY50" fmla="*/ 0 h 194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36079" h="1949452">
                <a:moveTo>
                  <a:pt x="0" y="1949452"/>
                </a:moveTo>
                <a:lnTo>
                  <a:pt x="172691" y="1949452"/>
                </a:lnTo>
                <a:lnTo>
                  <a:pt x="172691" y="1908986"/>
                </a:lnTo>
                <a:lnTo>
                  <a:pt x="437085" y="1908986"/>
                </a:lnTo>
                <a:lnTo>
                  <a:pt x="437085" y="1803554"/>
                </a:lnTo>
                <a:lnTo>
                  <a:pt x="690641" y="1803554"/>
                </a:lnTo>
                <a:lnTo>
                  <a:pt x="690641" y="1760406"/>
                </a:lnTo>
                <a:lnTo>
                  <a:pt x="952356" y="1760406"/>
                </a:lnTo>
                <a:lnTo>
                  <a:pt x="952356" y="1630841"/>
                </a:lnTo>
                <a:lnTo>
                  <a:pt x="1081813" y="1630841"/>
                </a:lnTo>
                <a:lnTo>
                  <a:pt x="1081813" y="1555149"/>
                </a:lnTo>
                <a:lnTo>
                  <a:pt x="1216750" y="1555149"/>
                </a:lnTo>
                <a:lnTo>
                  <a:pt x="1216750" y="1393162"/>
                </a:lnTo>
                <a:lnTo>
                  <a:pt x="1343528" y="1393162"/>
                </a:lnTo>
                <a:lnTo>
                  <a:pt x="1343528" y="1317593"/>
                </a:lnTo>
                <a:lnTo>
                  <a:pt x="1470306" y="1317593"/>
                </a:lnTo>
                <a:lnTo>
                  <a:pt x="1470306" y="1236660"/>
                </a:lnTo>
                <a:lnTo>
                  <a:pt x="1597084" y="1236660"/>
                </a:lnTo>
                <a:lnTo>
                  <a:pt x="1597084" y="1193390"/>
                </a:lnTo>
                <a:lnTo>
                  <a:pt x="1732021" y="1193390"/>
                </a:lnTo>
                <a:lnTo>
                  <a:pt x="1732021" y="1152924"/>
                </a:lnTo>
                <a:lnTo>
                  <a:pt x="1858799" y="1152924"/>
                </a:lnTo>
                <a:lnTo>
                  <a:pt x="1858799" y="1077355"/>
                </a:lnTo>
                <a:lnTo>
                  <a:pt x="1993615" y="1077355"/>
                </a:lnTo>
                <a:lnTo>
                  <a:pt x="1993615" y="1034085"/>
                </a:lnTo>
                <a:lnTo>
                  <a:pt x="2115034" y="1034085"/>
                </a:lnTo>
                <a:lnTo>
                  <a:pt x="2115034" y="836994"/>
                </a:lnTo>
                <a:lnTo>
                  <a:pt x="2247292" y="836994"/>
                </a:lnTo>
                <a:lnTo>
                  <a:pt x="2247292" y="761425"/>
                </a:lnTo>
                <a:lnTo>
                  <a:pt x="2506206" y="761425"/>
                </a:lnTo>
                <a:lnTo>
                  <a:pt x="2506206" y="672326"/>
                </a:lnTo>
                <a:lnTo>
                  <a:pt x="2635785" y="672326"/>
                </a:lnTo>
                <a:lnTo>
                  <a:pt x="2635785" y="518383"/>
                </a:lnTo>
                <a:lnTo>
                  <a:pt x="2762563" y="518383"/>
                </a:lnTo>
                <a:lnTo>
                  <a:pt x="2762563" y="434647"/>
                </a:lnTo>
                <a:lnTo>
                  <a:pt x="2892020" y="434647"/>
                </a:lnTo>
                <a:lnTo>
                  <a:pt x="2892020" y="351033"/>
                </a:lnTo>
                <a:lnTo>
                  <a:pt x="3021477" y="351033"/>
                </a:lnTo>
                <a:lnTo>
                  <a:pt x="3021477" y="313248"/>
                </a:lnTo>
                <a:lnTo>
                  <a:pt x="3159094" y="313248"/>
                </a:lnTo>
                <a:lnTo>
                  <a:pt x="3159094" y="275341"/>
                </a:lnTo>
                <a:lnTo>
                  <a:pt x="3288551" y="275341"/>
                </a:lnTo>
                <a:lnTo>
                  <a:pt x="3288551" y="197090"/>
                </a:lnTo>
                <a:lnTo>
                  <a:pt x="3415450" y="197090"/>
                </a:lnTo>
                <a:lnTo>
                  <a:pt x="3415450" y="151261"/>
                </a:lnTo>
                <a:lnTo>
                  <a:pt x="3539549" y="151261"/>
                </a:lnTo>
                <a:lnTo>
                  <a:pt x="3539549" y="107991"/>
                </a:lnTo>
                <a:lnTo>
                  <a:pt x="3671685" y="107991"/>
                </a:lnTo>
                <a:lnTo>
                  <a:pt x="3671685" y="35103"/>
                </a:lnTo>
                <a:lnTo>
                  <a:pt x="3936080" y="35103"/>
                </a:lnTo>
                <a:lnTo>
                  <a:pt x="3936080" y="0"/>
                </a:lnTo>
              </a:path>
            </a:pathLst>
          </a:custGeom>
          <a:noFill/>
          <a:ln w="28575" cap="flat">
            <a:solidFill>
              <a:srgbClr val="66B4B6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" name="Freeform 229">
            <a:extLst>
              <a:ext uri="{FF2B5EF4-FFF2-40B4-BE49-F238E27FC236}">
                <a16:creationId xmlns:a16="http://schemas.microsoft.com/office/drawing/2014/main" id="{3F3C8C66-2E5B-2442-BCF1-9249A53CDE09}"/>
              </a:ext>
            </a:extLst>
          </p:cNvPr>
          <p:cNvSpPr/>
          <p:nvPr/>
        </p:nvSpPr>
        <p:spPr>
          <a:xfrm>
            <a:off x="6704044" y="3247889"/>
            <a:ext cx="4021451" cy="2343632"/>
          </a:xfrm>
          <a:custGeom>
            <a:avLst/>
            <a:gdLst>
              <a:gd name="connsiteX0" fmla="*/ 0 w 4021450"/>
              <a:gd name="connsiteY0" fmla="*/ 2343633 h 2343632"/>
              <a:gd name="connsiteX1" fmla="*/ 118618 w 4021450"/>
              <a:gd name="connsiteY1" fmla="*/ 2343633 h 2343632"/>
              <a:gd name="connsiteX2" fmla="*/ 118618 w 4021450"/>
              <a:gd name="connsiteY2" fmla="*/ 2307555 h 2343632"/>
              <a:gd name="connsiteX3" fmla="*/ 266100 w 4021450"/>
              <a:gd name="connsiteY3" fmla="*/ 2307555 h 2343632"/>
              <a:gd name="connsiteX4" fmla="*/ 266100 w 4021450"/>
              <a:gd name="connsiteY4" fmla="*/ 1994428 h 2343632"/>
              <a:gd name="connsiteX5" fmla="*/ 384840 w 4021450"/>
              <a:gd name="connsiteY5" fmla="*/ 1994428 h 2343632"/>
              <a:gd name="connsiteX6" fmla="*/ 384840 w 4021450"/>
              <a:gd name="connsiteY6" fmla="*/ 1828785 h 2343632"/>
              <a:gd name="connsiteX7" fmla="*/ 525135 w 4021450"/>
              <a:gd name="connsiteY7" fmla="*/ 1828785 h 2343632"/>
              <a:gd name="connsiteX8" fmla="*/ 525135 w 4021450"/>
              <a:gd name="connsiteY8" fmla="*/ 1717137 h 2343632"/>
              <a:gd name="connsiteX9" fmla="*/ 654592 w 4021450"/>
              <a:gd name="connsiteY9" fmla="*/ 1717137 h 2343632"/>
              <a:gd name="connsiteX10" fmla="*/ 654592 w 4021450"/>
              <a:gd name="connsiteY10" fmla="*/ 1555149 h 2343632"/>
              <a:gd name="connsiteX11" fmla="*/ 773332 w 4021450"/>
              <a:gd name="connsiteY11" fmla="*/ 1555149 h 2343632"/>
              <a:gd name="connsiteX12" fmla="*/ 773332 w 4021450"/>
              <a:gd name="connsiteY12" fmla="*/ 1436432 h 2343632"/>
              <a:gd name="connsiteX13" fmla="*/ 899258 w 4021450"/>
              <a:gd name="connsiteY13" fmla="*/ 1436432 h 2343632"/>
              <a:gd name="connsiteX14" fmla="*/ 899258 w 4021450"/>
              <a:gd name="connsiteY14" fmla="*/ 1357206 h 2343632"/>
              <a:gd name="connsiteX15" fmla="*/ 1028715 w 4021450"/>
              <a:gd name="connsiteY15" fmla="*/ 1357206 h 2343632"/>
              <a:gd name="connsiteX16" fmla="*/ 1028715 w 4021450"/>
              <a:gd name="connsiteY16" fmla="*/ 1313936 h 2343632"/>
              <a:gd name="connsiteX17" fmla="*/ 1161825 w 4021450"/>
              <a:gd name="connsiteY17" fmla="*/ 1313936 h 2343632"/>
              <a:gd name="connsiteX18" fmla="*/ 1161825 w 4021450"/>
              <a:gd name="connsiteY18" fmla="*/ 1198754 h 2343632"/>
              <a:gd name="connsiteX19" fmla="*/ 1294936 w 4021450"/>
              <a:gd name="connsiteY19" fmla="*/ 1198754 h 2343632"/>
              <a:gd name="connsiteX20" fmla="*/ 1294936 w 4021450"/>
              <a:gd name="connsiteY20" fmla="*/ 1119527 h 2343632"/>
              <a:gd name="connsiteX21" fmla="*/ 1424393 w 4021450"/>
              <a:gd name="connsiteY21" fmla="*/ 1119527 h 2343632"/>
              <a:gd name="connsiteX22" fmla="*/ 1424393 w 4021450"/>
              <a:gd name="connsiteY22" fmla="*/ 1069188 h 2343632"/>
              <a:gd name="connsiteX23" fmla="*/ 1546665 w 4021450"/>
              <a:gd name="connsiteY23" fmla="*/ 1069188 h 2343632"/>
              <a:gd name="connsiteX24" fmla="*/ 1546665 w 4021450"/>
              <a:gd name="connsiteY24" fmla="*/ 881971 h 2343632"/>
              <a:gd name="connsiteX25" fmla="*/ 1690614 w 4021450"/>
              <a:gd name="connsiteY25" fmla="*/ 881971 h 2343632"/>
              <a:gd name="connsiteX26" fmla="*/ 1690614 w 4021450"/>
              <a:gd name="connsiteY26" fmla="*/ 838823 h 2343632"/>
              <a:gd name="connsiteX27" fmla="*/ 1812886 w 4021450"/>
              <a:gd name="connsiteY27" fmla="*/ 838823 h 2343632"/>
              <a:gd name="connsiteX28" fmla="*/ 1812886 w 4021450"/>
              <a:gd name="connsiteY28" fmla="*/ 795553 h 2343632"/>
              <a:gd name="connsiteX29" fmla="*/ 2323651 w 4021450"/>
              <a:gd name="connsiteY29" fmla="*/ 795553 h 2343632"/>
              <a:gd name="connsiteX30" fmla="*/ 2323651 w 4021450"/>
              <a:gd name="connsiteY30" fmla="*/ 680370 h 2343632"/>
              <a:gd name="connsiteX31" fmla="*/ 2460293 w 4021450"/>
              <a:gd name="connsiteY31" fmla="*/ 680370 h 2343632"/>
              <a:gd name="connsiteX32" fmla="*/ 2460293 w 4021450"/>
              <a:gd name="connsiteY32" fmla="*/ 601144 h 2343632"/>
              <a:gd name="connsiteX33" fmla="*/ 2579033 w 4021450"/>
              <a:gd name="connsiteY33" fmla="*/ 601144 h 2343632"/>
              <a:gd name="connsiteX34" fmla="*/ 2579033 w 4021450"/>
              <a:gd name="connsiteY34" fmla="*/ 482427 h 2343632"/>
              <a:gd name="connsiteX35" fmla="*/ 2708490 w 4021450"/>
              <a:gd name="connsiteY35" fmla="*/ 482427 h 2343632"/>
              <a:gd name="connsiteX36" fmla="*/ 2708490 w 4021450"/>
              <a:gd name="connsiteY36" fmla="*/ 280705 h 2343632"/>
              <a:gd name="connsiteX37" fmla="*/ 2848787 w 4021450"/>
              <a:gd name="connsiteY37" fmla="*/ 280705 h 2343632"/>
              <a:gd name="connsiteX38" fmla="*/ 2848787 w 4021450"/>
              <a:gd name="connsiteY38" fmla="*/ 237557 h 2343632"/>
              <a:gd name="connsiteX39" fmla="*/ 3100637 w 4021450"/>
              <a:gd name="connsiteY39" fmla="*/ 237557 h 2343632"/>
              <a:gd name="connsiteX40" fmla="*/ 3100637 w 4021450"/>
              <a:gd name="connsiteY40" fmla="*/ 165522 h 2343632"/>
              <a:gd name="connsiteX41" fmla="*/ 3356019 w 4021450"/>
              <a:gd name="connsiteY41" fmla="*/ 165522 h 2343632"/>
              <a:gd name="connsiteX42" fmla="*/ 3356019 w 4021450"/>
              <a:gd name="connsiteY42" fmla="*/ 86418 h 2343632"/>
              <a:gd name="connsiteX43" fmla="*/ 3615055 w 4021450"/>
              <a:gd name="connsiteY43" fmla="*/ 86418 h 2343632"/>
              <a:gd name="connsiteX44" fmla="*/ 3615055 w 4021450"/>
              <a:gd name="connsiteY44" fmla="*/ 39491 h 2343632"/>
              <a:gd name="connsiteX45" fmla="*/ 3762536 w 4021450"/>
              <a:gd name="connsiteY45" fmla="*/ 39491 h 2343632"/>
              <a:gd name="connsiteX46" fmla="*/ 3762536 w 4021450"/>
              <a:gd name="connsiteY46" fmla="*/ 0 h 2343632"/>
              <a:gd name="connsiteX47" fmla="*/ 4021451 w 4021450"/>
              <a:gd name="connsiteY47" fmla="*/ 0 h 234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021450" h="2343632">
                <a:moveTo>
                  <a:pt x="0" y="2343633"/>
                </a:moveTo>
                <a:lnTo>
                  <a:pt x="118618" y="2343633"/>
                </a:lnTo>
                <a:lnTo>
                  <a:pt x="118618" y="2307555"/>
                </a:lnTo>
                <a:lnTo>
                  <a:pt x="266100" y="2307555"/>
                </a:lnTo>
                <a:lnTo>
                  <a:pt x="266100" y="1994428"/>
                </a:lnTo>
                <a:lnTo>
                  <a:pt x="384840" y="1994428"/>
                </a:lnTo>
                <a:lnTo>
                  <a:pt x="384840" y="1828785"/>
                </a:lnTo>
                <a:lnTo>
                  <a:pt x="525135" y="1828785"/>
                </a:lnTo>
                <a:lnTo>
                  <a:pt x="525135" y="1717137"/>
                </a:lnTo>
                <a:lnTo>
                  <a:pt x="654592" y="1717137"/>
                </a:lnTo>
                <a:lnTo>
                  <a:pt x="654592" y="1555149"/>
                </a:lnTo>
                <a:lnTo>
                  <a:pt x="773332" y="1555149"/>
                </a:lnTo>
                <a:lnTo>
                  <a:pt x="773332" y="1436432"/>
                </a:lnTo>
                <a:lnTo>
                  <a:pt x="899258" y="1436432"/>
                </a:lnTo>
                <a:lnTo>
                  <a:pt x="899258" y="1357206"/>
                </a:lnTo>
                <a:lnTo>
                  <a:pt x="1028715" y="1357206"/>
                </a:lnTo>
                <a:lnTo>
                  <a:pt x="1028715" y="1313936"/>
                </a:lnTo>
                <a:lnTo>
                  <a:pt x="1161825" y="1313936"/>
                </a:lnTo>
                <a:lnTo>
                  <a:pt x="1161825" y="1198754"/>
                </a:lnTo>
                <a:lnTo>
                  <a:pt x="1294936" y="1198754"/>
                </a:lnTo>
                <a:lnTo>
                  <a:pt x="1294936" y="1119527"/>
                </a:lnTo>
                <a:lnTo>
                  <a:pt x="1424393" y="1119527"/>
                </a:lnTo>
                <a:lnTo>
                  <a:pt x="1424393" y="1069188"/>
                </a:lnTo>
                <a:lnTo>
                  <a:pt x="1546665" y="1069188"/>
                </a:lnTo>
                <a:lnTo>
                  <a:pt x="1546665" y="881971"/>
                </a:lnTo>
                <a:lnTo>
                  <a:pt x="1690614" y="881971"/>
                </a:lnTo>
                <a:lnTo>
                  <a:pt x="1690614" y="838823"/>
                </a:lnTo>
                <a:lnTo>
                  <a:pt x="1812886" y="838823"/>
                </a:lnTo>
                <a:lnTo>
                  <a:pt x="1812886" y="795553"/>
                </a:lnTo>
                <a:lnTo>
                  <a:pt x="2323651" y="795553"/>
                </a:lnTo>
                <a:lnTo>
                  <a:pt x="2323651" y="680370"/>
                </a:lnTo>
                <a:lnTo>
                  <a:pt x="2460293" y="680370"/>
                </a:lnTo>
                <a:lnTo>
                  <a:pt x="2460293" y="601144"/>
                </a:lnTo>
                <a:lnTo>
                  <a:pt x="2579033" y="601144"/>
                </a:lnTo>
                <a:lnTo>
                  <a:pt x="2579033" y="482427"/>
                </a:lnTo>
                <a:lnTo>
                  <a:pt x="2708490" y="482427"/>
                </a:lnTo>
                <a:lnTo>
                  <a:pt x="2708490" y="280705"/>
                </a:lnTo>
                <a:lnTo>
                  <a:pt x="2848787" y="280705"/>
                </a:lnTo>
                <a:lnTo>
                  <a:pt x="2848787" y="237557"/>
                </a:lnTo>
                <a:lnTo>
                  <a:pt x="3100637" y="237557"/>
                </a:lnTo>
                <a:lnTo>
                  <a:pt x="3100637" y="165522"/>
                </a:lnTo>
                <a:lnTo>
                  <a:pt x="3356019" y="165522"/>
                </a:lnTo>
                <a:lnTo>
                  <a:pt x="3356019" y="86418"/>
                </a:lnTo>
                <a:lnTo>
                  <a:pt x="3615055" y="86418"/>
                </a:lnTo>
                <a:lnTo>
                  <a:pt x="3615055" y="39491"/>
                </a:lnTo>
                <a:lnTo>
                  <a:pt x="3762536" y="39491"/>
                </a:lnTo>
                <a:lnTo>
                  <a:pt x="3762536" y="0"/>
                </a:lnTo>
                <a:lnTo>
                  <a:pt x="4021451" y="0"/>
                </a:lnTo>
              </a:path>
            </a:pathLst>
          </a:custGeom>
          <a:noFill/>
          <a:ln w="28575" cap="flat">
            <a:solidFill>
              <a:schemeClr val="bg1">
                <a:lumMod val="6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" name="Freeform 230">
            <a:extLst>
              <a:ext uri="{FF2B5EF4-FFF2-40B4-BE49-F238E27FC236}">
                <a16:creationId xmlns:a16="http://schemas.microsoft.com/office/drawing/2014/main" id="{7AD5CD6E-2E6B-1B48-83E1-D7D5DC06DB36}"/>
              </a:ext>
            </a:extLst>
          </p:cNvPr>
          <p:cNvSpPr/>
          <p:nvPr/>
        </p:nvSpPr>
        <p:spPr>
          <a:xfrm>
            <a:off x="6822662" y="4086710"/>
            <a:ext cx="3908191" cy="1504811"/>
          </a:xfrm>
          <a:custGeom>
            <a:avLst/>
            <a:gdLst>
              <a:gd name="connsiteX0" fmla="*/ 0 w 3908190"/>
              <a:gd name="connsiteY0" fmla="*/ 1504810 h 1504810"/>
              <a:gd name="connsiteX1" fmla="*/ 142123 w 3908190"/>
              <a:gd name="connsiteY1" fmla="*/ 1504810 h 1504810"/>
              <a:gd name="connsiteX2" fmla="*/ 142123 w 3908190"/>
              <a:gd name="connsiteY2" fmla="*/ 1389506 h 1504810"/>
              <a:gd name="connsiteX3" fmla="*/ 268048 w 3908190"/>
              <a:gd name="connsiteY3" fmla="*/ 1389506 h 1504810"/>
              <a:gd name="connsiteX4" fmla="*/ 268048 w 3908190"/>
              <a:gd name="connsiteY4" fmla="*/ 1231175 h 1504810"/>
              <a:gd name="connsiteX5" fmla="*/ 399332 w 3908190"/>
              <a:gd name="connsiteY5" fmla="*/ 1231175 h 1504810"/>
              <a:gd name="connsiteX6" fmla="*/ 399332 w 3908190"/>
              <a:gd name="connsiteY6" fmla="*/ 1191562 h 1504810"/>
              <a:gd name="connsiteX7" fmla="*/ 532442 w 3908190"/>
              <a:gd name="connsiteY7" fmla="*/ 1191562 h 1504810"/>
              <a:gd name="connsiteX8" fmla="*/ 532442 w 3908190"/>
              <a:gd name="connsiteY8" fmla="*/ 1110630 h 1504810"/>
              <a:gd name="connsiteX9" fmla="*/ 658368 w 3908190"/>
              <a:gd name="connsiteY9" fmla="*/ 1110630 h 1504810"/>
              <a:gd name="connsiteX10" fmla="*/ 658368 w 3908190"/>
              <a:gd name="connsiteY10" fmla="*/ 955712 h 1504810"/>
              <a:gd name="connsiteX11" fmla="*/ 791357 w 3908190"/>
              <a:gd name="connsiteY11" fmla="*/ 955712 h 1504810"/>
              <a:gd name="connsiteX12" fmla="*/ 791357 w 3908190"/>
              <a:gd name="connsiteY12" fmla="*/ 872951 h 1504810"/>
              <a:gd name="connsiteX13" fmla="*/ 919109 w 3908190"/>
              <a:gd name="connsiteY13" fmla="*/ 872951 h 1504810"/>
              <a:gd name="connsiteX14" fmla="*/ 919109 w 3908190"/>
              <a:gd name="connsiteY14" fmla="*/ 829803 h 1504810"/>
              <a:gd name="connsiteX15" fmla="*/ 1307602 w 3908190"/>
              <a:gd name="connsiteY15" fmla="*/ 829803 h 1504810"/>
              <a:gd name="connsiteX16" fmla="*/ 1307602 w 3908190"/>
              <a:gd name="connsiteY16" fmla="*/ 788362 h 1504810"/>
              <a:gd name="connsiteX17" fmla="*/ 1440713 w 3908190"/>
              <a:gd name="connsiteY17" fmla="*/ 788362 h 1504810"/>
              <a:gd name="connsiteX18" fmla="*/ 1440713 w 3908190"/>
              <a:gd name="connsiteY18" fmla="*/ 712792 h 1504810"/>
              <a:gd name="connsiteX19" fmla="*/ 1562984 w 3908190"/>
              <a:gd name="connsiteY19" fmla="*/ 712792 h 1504810"/>
              <a:gd name="connsiteX20" fmla="*/ 1562984 w 3908190"/>
              <a:gd name="connsiteY20" fmla="*/ 671351 h 1504810"/>
              <a:gd name="connsiteX21" fmla="*/ 1692441 w 3908190"/>
              <a:gd name="connsiteY21" fmla="*/ 671351 h 1504810"/>
              <a:gd name="connsiteX22" fmla="*/ 1692441 w 3908190"/>
              <a:gd name="connsiteY22" fmla="*/ 593953 h 1504810"/>
              <a:gd name="connsiteX23" fmla="*/ 1829205 w 3908190"/>
              <a:gd name="connsiteY23" fmla="*/ 593953 h 1504810"/>
              <a:gd name="connsiteX24" fmla="*/ 1829205 w 3908190"/>
              <a:gd name="connsiteY24" fmla="*/ 548977 h 1504810"/>
              <a:gd name="connsiteX25" fmla="*/ 1951477 w 3908190"/>
              <a:gd name="connsiteY25" fmla="*/ 548977 h 1504810"/>
              <a:gd name="connsiteX26" fmla="*/ 1951477 w 3908190"/>
              <a:gd name="connsiteY26" fmla="*/ 507535 h 1504810"/>
              <a:gd name="connsiteX27" fmla="*/ 2075576 w 3908190"/>
              <a:gd name="connsiteY27" fmla="*/ 507535 h 1504810"/>
              <a:gd name="connsiteX28" fmla="*/ 2075576 w 3908190"/>
              <a:gd name="connsiteY28" fmla="*/ 426603 h 1504810"/>
              <a:gd name="connsiteX29" fmla="*/ 2339970 w 3908190"/>
              <a:gd name="connsiteY29" fmla="*/ 426603 h 1504810"/>
              <a:gd name="connsiteX30" fmla="*/ 2339970 w 3908190"/>
              <a:gd name="connsiteY30" fmla="*/ 390524 h 1504810"/>
              <a:gd name="connsiteX31" fmla="*/ 2471254 w 3908190"/>
              <a:gd name="connsiteY31" fmla="*/ 390524 h 1504810"/>
              <a:gd name="connsiteX32" fmla="*/ 2471254 w 3908190"/>
              <a:gd name="connsiteY32" fmla="*/ 275342 h 1504810"/>
              <a:gd name="connsiteX33" fmla="*/ 2598884 w 3908190"/>
              <a:gd name="connsiteY33" fmla="*/ 275342 h 1504810"/>
              <a:gd name="connsiteX34" fmla="*/ 2598884 w 3908190"/>
              <a:gd name="connsiteY34" fmla="*/ 233900 h 1504810"/>
              <a:gd name="connsiteX35" fmla="*/ 2722983 w 3908190"/>
              <a:gd name="connsiteY35" fmla="*/ 233900 h 1504810"/>
              <a:gd name="connsiteX36" fmla="*/ 2722983 w 3908190"/>
              <a:gd name="connsiteY36" fmla="*/ 188924 h 1504810"/>
              <a:gd name="connsiteX37" fmla="*/ 2866932 w 3908190"/>
              <a:gd name="connsiteY37" fmla="*/ 188924 h 1504810"/>
              <a:gd name="connsiteX38" fmla="*/ 2866932 w 3908190"/>
              <a:gd name="connsiteY38" fmla="*/ 154796 h 1504810"/>
              <a:gd name="connsiteX39" fmla="*/ 2998216 w 3908190"/>
              <a:gd name="connsiteY39" fmla="*/ 154796 h 1504810"/>
              <a:gd name="connsiteX40" fmla="*/ 2998216 w 3908190"/>
              <a:gd name="connsiteY40" fmla="*/ 118717 h 1504810"/>
              <a:gd name="connsiteX41" fmla="*/ 3116957 w 3908190"/>
              <a:gd name="connsiteY41" fmla="*/ 118717 h 1504810"/>
              <a:gd name="connsiteX42" fmla="*/ 3116957 w 3908190"/>
              <a:gd name="connsiteY42" fmla="*/ 79104 h 1504810"/>
              <a:gd name="connsiteX43" fmla="*/ 3249945 w 3908190"/>
              <a:gd name="connsiteY43" fmla="*/ 79104 h 1504810"/>
              <a:gd name="connsiteX44" fmla="*/ 3249945 w 3908190"/>
              <a:gd name="connsiteY44" fmla="*/ 35956 h 1504810"/>
              <a:gd name="connsiteX45" fmla="*/ 3638438 w 3908190"/>
              <a:gd name="connsiteY45" fmla="*/ 35956 h 1504810"/>
              <a:gd name="connsiteX46" fmla="*/ 3638438 w 3908190"/>
              <a:gd name="connsiteY46" fmla="*/ 0 h 1504810"/>
              <a:gd name="connsiteX47" fmla="*/ 3908191 w 3908190"/>
              <a:gd name="connsiteY47" fmla="*/ 0 h 150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08190" h="1504810">
                <a:moveTo>
                  <a:pt x="0" y="1504810"/>
                </a:moveTo>
                <a:lnTo>
                  <a:pt x="142123" y="1504810"/>
                </a:lnTo>
                <a:lnTo>
                  <a:pt x="142123" y="1389506"/>
                </a:lnTo>
                <a:lnTo>
                  <a:pt x="268048" y="1389506"/>
                </a:lnTo>
                <a:lnTo>
                  <a:pt x="268048" y="1231175"/>
                </a:lnTo>
                <a:lnTo>
                  <a:pt x="399332" y="1231175"/>
                </a:lnTo>
                <a:lnTo>
                  <a:pt x="399332" y="1191562"/>
                </a:lnTo>
                <a:lnTo>
                  <a:pt x="532442" y="1191562"/>
                </a:lnTo>
                <a:lnTo>
                  <a:pt x="532442" y="1110630"/>
                </a:lnTo>
                <a:lnTo>
                  <a:pt x="658368" y="1110630"/>
                </a:lnTo>
                <a:lnTo>
                  <a:pt x="658368" y="955712"/>
                </a:lnTo>
                <a:lnTo>
                  <a:pt x="791357" y="955712"/>
                </a:lnTo>
                <a:lnTo>
                  <a:pt x="791357" y="872951"/>
                </a:lnTo>
                <a:lnTo>
                  <a:pt x="919109" y="872951"/>
                </a:lnTo>
                <a:lnTo>
                  <a:pt x="919109" y="829803"/>
                </a:lnTo>
                <a:lnTo>
                  <a:pt x="1307602" y="829803"/>
                </a:lnTo>
                <a:lnTo>
                  <a:pt x="1307602" y="788362"/>
                </a:lnTo>
                <a:lnTo>
                  <a:pt x="1440713" y="788362"/>
                </a:lnTo>
                <a:lnTo>
                  <a:pt x="1440713" y="712792"/>
                </a:lnTo>
                <a:lnTo>
                  <a:pt x="1562984" y="712792"/>
                </a:lnTo>
                <a:lnTo>
                  <a:pt x="1562984" y="671351"/>
                </a:lnTo>
                <a:lnTo>
                  <a:pt x="1692441" y="671351"/>
                </a:lnTo>
                <a:lnTo>
                  <a:pt x="1692441" y="593953"/>
                </a:lnTo>
                <a:lnTo>
                  <a:pt x="1829205" y="593953"/>
                </a:lnTo>
                <a:lnTo>
                  <a:pt x="1829205" y="548977"/>
                </a:lnTo>
                <a:lnTo>
                  <a:pt x="1951477" y="548977"/>
                </a:lnTo>
                <a:lnTo>
                  <a:pt x="1951477" y="507535"/>
                </a:lnTo>
                <a:lnTo>
                  <a:pt x="2075576" y="507535"/>
                </a:lnTo>
                <a:lnTo>
                  <a:pt x="2075576" y="426603"/>
                </a:lnTo>
                <a:lnTo>
                  <a:pt x="2339970" y="426603"/>
                </a:lnTo>
                <a:lnTo>
                  <a:pt x="2339970" y="390524"/>
                </a:lnTo>
                <a:lnTo>
                  <a:pt x="2471254" y="390524"/>
                </a:lnTo>
                <a:lnTo>
                  <a:pt x="2471254" y="275342"/>
                </a:lnTo>
                <a:lnTo>
                  <a:pt x="2598884" y="275342"/>
                </a:lnTo>
                <a:lnTo>
                  <a:pt x="2598884" y="233900"/>
                </a:lnTo>
                <a:lnTo>
                  <a:pt x="2722983" y="233900"/>
                </a:lnTo>
                <a:lnTo>
                  <a:pt x="2722983" y="188924"/>
                </a:lnTo>
                <a:lnTo>
                  <a:pt x="2866932" y="188924"/>
                </a:lnTo>
                <a:lnTo>
                  <a:pt x="2866932" y="154796"/>
                </a:lnTo>
                <a:lnTo>
                  <a:pt x="2998216" y="154796"/>
                </a:lnTo>
                <a:lnTo>
                  <a:pt x="2998216" y="118717"/>
                </a:lnTo>
                <a:lnTo>
                  <a:pt x="3116957" y="118717"/>
                </a:lnTo>
                <a:lnTo>
                  <a:pt x="3116957" y="79104"/>
                </a:lnTo>
                <a:lnTo>
                  <a:pt x="3249945" y="79104"/>
                </a:lnTo>
                <a:lnTo>
                  <a:pt x="3249945" y="35956"/>
                </a:lnTo>
                <a:lnTo>
                  <a:pt x="3638438" y="35956"/>
                </a:lnTo>
                <a:lnTo>
                  <a:pt x="3638438" y="0"/>
                </a:lnTo>
                <a:lnTo>
                  <a:pt x="3908191" y="0"/>
                </a:lnTo>
              </a:path>
            </a:pathLst>
          </a:custGeom>
          <a:noFill/>
          <a:ln w="28575" cap="flat">
            <a:solidFill>
              <a:srgbClr val="66B4B6"/>
            </a:solidFill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US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1B49299F-D69D-8841-8194-26548DE947EF}"/>
              </a:ext>
            </a:extLst>
          </p:cNvPr>
          <p:cNvGrpSpPr/>
          <p:nvPr/>
        </p:nvGrpSpPr>
        <p:grpSpPr>
          <a:xfrm>
            <a:off x="576205" y="2719837"/>
            <a:ext cx="497425" cy="3002385"/>
            <a:chOff x="576204" y="2476325"/>
            <a:chExt cx="497425" cy="3002385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3EA75A29-4EB7-9C40-9C47-485AA77166F3}"/>
                </a:ext>
              </a:extLst>
            </p:cNvPr>
            <p:cNvSpPr txBox="1"/>
            <p:nvPr/>
          </p:nvSpPr>
          <p:spPr>
            <a:xfrm>
              <a:off x="576204" y="5201711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AAC2548-CEDC-6441-BFA0-A7120FC92667}"/>
                </a:ext>
              </a:extLst>
            </p:cNvPr>
            <p:cNvSpPr txBox="1"/>
            <p:nvPr/>
          </p:nvSpPr>
          <p:spPr>
            <a:xfrm>
              <a:off x="576204" y="4756386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B75B797-F198-7A41-9120-14A3466995CC}"/>
                </a:ext>
              </a:extLst>
            </p:cNvPr>
            <p:cNvSpPr txBox="1"/>
            <p:nvPr/>
          </p:nvSpPr>
          <p:spPr>
            <a:xfrm>
              <a:off x="576204" y="4293251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A2ABED4F-1983-2642-B6B5-7050EBEA787D}"/>
                </a:ext>
              </a:extLst>
            </p:cNvPr>
            <p:cNvSpPr txBox="1"/>
            <p:nvPr/>
          </p:nvSpPr>
          <p:spPr>
            <a:xfrm>
              <a:off x="576204" y="3836049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DC2403E1-F277-8F40-AD1A-4C3457859874}"/>
                </a:ext>
              </a:extLst>
            </p:cNvPr>
            <p:cNvSpPr txBox="1"/>
            <p:nvPr/>
          </p:nvSpPr>
          <p:spPr>
            <a:xfrm>
              <a:off x="576204" y="3390724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204A74D8-B6A0-8343-8BE4-2CF345C4078E}"/>
                </a:ext>
              </a:extLst>
            </p:cNvPr>
            <p:cNvSpPr txBox="1"/>
            <p:nvPr/>
          </p:nvSpPr>
          <p:spPr>
            <a:xfrm>
              <a:off x="576204" y="2927589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FE1B0BFE-A080-A448-8E2C-FCF21C198DBC}"/>
                </a:ext>
              </a:extLst>
            </p:cNvPr>
            <p:cNvSpPr txBox="1"/>
            <p:nvPr/>
          </p:nvSpPr>
          <p:spPr>
            <a:xfrm>
              <a:off x="576204" y="2476325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CA2F543-A5D0-B845-8B7E-0C650BB0B0BB}"/>
              </a:ext>
            </a:extLst>
          </p:cNvPr>
          <p:cNvGrpSpPr/>
          <p:nvPr/>
        </p:nvGrpSpPr>
        <p:grpSpPr>
          <a:xfrm>
            <a:off x="1083590" y="5610084"/>
            <a:ext cx="4209871" cy="277000"/>
            <a:chOff x="1083590" y="5366583"/>
            <a:chExt cx="4209870" cy="277000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FF85129F-2C64-5B4F-979F-75B6C8F28376}"/>
                </a:ext>
              </a:extLst>
            </p:cNvPr>
            <p:cNvSpPr txBox="1"/>
            <p:nvPr/>
          </p:nvSpPr>
          <p:spPr>
            <a:xfrm>
              <a:off x="1083590" y="5366583"/>
              <a:ext cx="2589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E9EA0D1D-8C92-6A49-9554-EA05681989B7}"/>
                </a:ext>
              </a:extLst>
            </p:cNvPr>
            <p:cNvSpPr txBox="1"/>
            <p:nvPr/>
          </p:nvSpPr>
          <p:spPr>
            <a:xfrm>
              <a:off x="1724857" y="5366583"/>
              <a:ext cx="2589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1F3B0ED2-C515-4546-9679-AEEB55748050}"/>
                </a:ext>
              </a:extLst>
            </p:cNvPr>
            <p:cNvSpPr txBox="1"/>
            <p:nvPr/>
          </p:nvSpPr>
          <p:spPr>
            <a:xfrm>
              <a:off x="2307364" y="5366584"/>
              <a:ext cx="400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05DA3368-0D02-3341-8E39-6FAAEBEA1CBB}"/>
                </a:ext>
              </a:extLst>
            </p:cNvPr>
            <p:cNvSpPr txBox="1"/>
            <p:nvPr/>
          </p:nvSpPr>
          <p:spPr>
            <a:xfrm>
              <a:off x="2930816" y="5366584"/>
              <a:ext cx="4358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CCD0CE31-14A6-B843-87C8-F35109CE9A65}"/>
                </a:ext>
              </a:extLst>
            </p:cNvPr>
            <p:cNvSpPr txBox="1"/>
            <p:nvPr/>
          </p:nvSpPr>
          <p:spPr>
            <a:xfrm>
              <a:off x="3488959" y="5366584"/>
              <a:ext cx="6377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4D429630-80CF-3846-B567-EDFD70BAC7D1}"/>
                </a:ext>
              </a:extLst>
            </p:cNvPr>
            <p:cNvSpPr txBox="1"/>
            <p:nvPr/>
          </p:nvSpPr>
          <p:spPr>
            <a:xfrm>
              <a:off x="4225228" y="5366584"/>
              <a:ext cx="4477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02CF9B08-CA22-3143-9A8D-3149095F0CD0}"/>
                </a:ext>
              </a:extLst>
            </p:cNvPr>
            <p:cNvSpPr txBox="1"/>
            <p:nvPr/>
          </p:nvSpPr>
          <p:spPr>
            <a:xfrm>
              <a:off x="4906081" y="5366583"/>
              <a:ext cx="38737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0EFE738C-562F-8B43-B718-192AFD0FB8F5}"/>
              </a:ext>
            </a:extLst>
          </p:cNvPr>
          <p:cNvGrpSpPr/>
          <p:nvPr/>
        </p:nvGrpSpPr>
        <p:grpSpPr>
          <a:xfrm>
            <a:off x="6054350" y="2719837"/>
            <a:ext cx="497425" cy="3002385"/>
            <a:chOff x="576204" y="2476325"/>
            <a:chExt cx="497425" cy="3002385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138F06B7-6E27-0548-B60E-12A1AD1DC25C}"/>
                </a:ext>
              </a:extLst>
            </p:cNvPr>
            <p:cNvSpPr txBox="1"/>
            <p:nvPr/>
          </p:nvSpPr>
          <p:spPr>
            <a:xfrm>
              <a:off x="576204" y="5201711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0033BAD5-28E3-1640-8F1D-D77339C13A90}"/>
                </a:ext>
              </a:extLst>
            </p:cNvPr>
            <p:cNvSpPr txBox="1"/>
            <p:nvPr/>
          </p:nvSpPr>
          <p:spPr>
            <a:xfrm>
              <a:off x="576204" y="4756386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82034FE-6BA3-2447-B191-112D95AD078D}"/>
                </a:ext>
              </a:extLst>
            </p:cNvPr>
            <p:cNvSpPr txBox="1"/>
            <p:nvPr/>
          </p:nvSpPr>
          <p:spPr>
            <a:xfrm>
              <a:off x="576204" y="4293251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D2E1A41E-964E-2345-9E32-0D97077C5E07}"/>
                </a:ext>
              </a:extLst>
            </p:cNvPr>
            <p:cNvSpPr txBox="1"/>
            <p:nvPr/>
          </p:nvSpPr>
          <p:spPr>
            <a:xfrm>
              <a:off x="576204" y="3836049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E4BE30F8-6E87-9549-9D48-64F1BDACDDA1}"/>
                </a:ext>
              </a:extLst>
            </p:cNvPr>
            <p:cNvSpPr txBox="1"/>
            <p:nvPr/>
          </p:nvSpPr>
          <p:spPr>
            <a:xfrm>
              <a:off x="576204" y="3390724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21DF1FFA-91FD-9741-8840-4314C41AC039}"/>
                </a:ext>
              </a:extLst>
            </p:cNvPr>
            <p:cNvSpPr txBox="1"/>
            <p:nvPr/>
          </p:nvSpPr>
          <p:spPr>
            <a:xfrm>
              <a:off x="576204" y="2927589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8F85AC7-636F-854F-B5FC-D617E593D43A}"/>
                </a:ext>
              </a:extLst>
            </p:cNvPr>
            <p:cNvSpPr txBox="1"/>
            <p:nvPr/>
          </p:nvSpPr>
          <p:spPr>
            <a:xfrm>
              <a:off x="576204" y="2476325"/>
              <a:ext cx="49742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cs-CZ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63FD9390-5ADF-6448-95EE-903582158CA3}"/>
              </a:ext>
            </a:extLst>
          </p:cNvPr>
          <p:cNvGrpSpPr/>
          <p:nvPr/>
        </p:nvGrpSpPr>
        <p:grpSpPr>
          <a:xfrm>
            <a:off x="6590312" y="5610086"/>
            <a:ext cx="4206017" cy="277001"/>
            <a:chOff x="1083590" y="5366583"/>
            <a:chExt cx="4206017" cy="277001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E64C0CCE-E88C-AD42-8182-AECF450C2B9E}"/>
                </a:ext>
              </a:extLst>
            </p:cNvPr>
            <p:cNvSpPr txBox="1"/>
            <p:nvPr/>
          </p:nvSpPr>
          <p:spPr>
            <a:xfrm>
              <a:off x="1083590" y="5366585"/>
              <a:ext cx="2589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8E4D53AC-E921-A545-908F-DB051A93194F}"/>
                </a:ext>
              </a:extLst>
            </p:cNvPr>
            <p:cNvSpPr txBox="1"/>
            <p:nvPr/>
          </p:nvSpPr>
          <p:spPr>
            <a:xfrm>
              <a:off x="1724857" y="5366585"/>
              <a:ext cx="25893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B0E447BD-1B78-624A-BAB4-3B6610C581EA}"/>
                </a:ext>
              </a:extLst>
            </p:cNvPr>
            <p:cNvSpPr txBox="1"/>
            <p:nvPr/>
          </p:nvSpPr>
          <p:spPr>
            <a:xfrm>
              <a:off x="2307365" y="5366584"/>
              <a:ext cx="400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82B30174-177A-6B4D-8E55-442B1CB3F5CF}"/>
                </a:ext>
              </a:extLst>
            </p:cNvPr>
            <p:cNvSpPr txBox="1"/>
            <p:nvPr/>
          </p:nvSpPr>
          <p:spPr>
            <a:xfrm>
              <a:off x="2930817" y="5366584"/>
              <a:ext cx="43583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BA30D34-AC79-1348-AA6A-98E566EDF95F}"/>
                </a:ext>
              </a:extLst>
            </p:cNvPr>
            <p:cNvSpPr txBox="1"/>
            <p:nvPr/>
          </p:nvSpPr>
          <p:spPr>
            <a:xfrm>
              <a:off x="3488959" y="5366585"/>
              <a:ext cx="6377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6287329D-7354-3D4A-8CCE-F71AD5DAF72F}"/>
                </a:ext>
              </a:extLst>
            </p:cNvPr>
            <p:cNvSpPr txBox="1"/>
            <p:nvPr/>
          </p:nvSpPr>
          <p:spPr>
            <a:xfrm>
              <a:off x="4225228" y="5366584"/>
              <a:ext cx="4477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0A0DBF68-22AD-CB4D-94EB-FC4A7F8F703C}"/>
                </a:ext>
              </a:extLst>
            </p:cNvPr>
            <p:cNvSpPr txBox="1"/>
            <p:nvPr/>
          </p:nvSpPr>
          <p:spPr>
            <a:xfrm>
              <a:off x="4889396" y="5366583"/>
              <a:ext cx="40021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77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666948AA-5416-3948-B40B-482ABAAE785E}"/>
              </a:ext>
            </a:extLst>
          </p:cNvPr>
          <p:cNvSpPr txBox="1"/>
          <p:nvPr/>
        </p:nvSpPr>
        <p:spPr>
          <a:xfrm>
            <a:off x="4642054" y="3364434"/>
            <a:ext cx="712053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rgbClr val="66B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Aspirin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7E2D34E2-5864-3448-B50E-55B72A911D45}"/>
              </a:ext>
            </a:extLst>
          </p:cNvPr>
          <p:cNvSpPr txBox="1"/>
          <p:nvPr/>
        </p:nvSpPr>
        <p:spPr>
          <a:xfrm>
            <a:off x="4582746" y="4753078"/>
            <a:ext cx="771365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E41EB92-16BE-6147-AFA2-8F449AE04FFF}"/>
              </a:ext>
            </a:extLst>
          </p:cNvPr>
          <p:cNvSpPr txBox="1"/>
          <p:nvPr/>
        </p:nvSpPr>
        <p:spPr>
          <a:xfrm>
            <a:off x="10232626" y="4174662"/>
            <a:ext cx="712053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rgbClr val="66B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Aspirin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58973CEC-AECE-B644-A98F-D455D578DD9D}"/>
              </a:ext>
            </a:extLst>
          </p:cNvPr>
          <p:cNvSpPr txBox="1"/>
          <p:nvPr/>
        </p:nvSpPr>
        <p:spPr>
          <a:xfrm>
            <a:off x="10396118" y="3364434"/>
            <a:ext cx="771365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graphicFrame>
        <p:nvGraphicFramePr>
          <p:cNvPr id="269" name="Table 11">
            <a:extLst>
              <a:ext uri="{FF2B5EF4-FFF2-40B4-BE49-F238E27FC236}">
                <a16:creationId xmlns:a16="http://schemas.microsoft.com/office/drawing/2014/main" id="{B1651B57-7C8D-D344-8402-16F1BE811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83085"/>
              </p:ext>
            </p:extLst>
          </p:nvPr>
        </p:nvGraphicFramePr>
        <p:xfrm>
          <a:off x="6719779" y="1950214"/>
          <a:ext cx="3791108" cy="1188720"/>
        </p:xfrm>
        <a:graphic>
          <a:graphicData uri="http://schemas.openxmlformats.org/drawingml/2006/table">
            <a:tbl>
              <a:tblPr firstRow="1" bandRow="1"/>
              <a:tblGrid>
                <a:gridCol w="895040">
                  <a:extLst>
                    <a:ext uri="{9D8B030D-6E8A-4147-A177-3AD203B41FA5}">
                      <a16:colId xmlns:a16="http://schemas.microsoft.com/office/drawing/2014/main" val="2116626207"/>
                    </a:ext>
                  </a:extLst>
                </a:gridCol>
                <a:gridCol w="1105992">
                  <a:extLst>
                    <a:ext uri="{9D8B030D-6E8A-4147-A177-3AD203B41FA5}">
                      <a16:colId xmlns:a16="http://schemas.microsoft.com/office/drawing/2014/main" val="97740198"/>
                    </a:ext>
                  </a:extLst>
                </a:gridCol>
                <a:gridCol w="1790076">
                  <a:extLst>
                    <a:ext uri="{9D8B030D-6E8A-4147-A177-3AD203B41FA5}">
                      <a16:colId xmlns:a16="http://schemas.microsoft.com/office/drawing/2014/main" val="1914132352"/>
                    </a:ext>
                  </a:extLst>
                </a:gridCol>
              </a:tblGrid>
              <a:tr h="540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KM% (events)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risk difference (95% CI)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21716"/>
                  </a:ext>
                </a:extLst>
              </a:tr>
              <a:tr h="31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Aspirin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 (38)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 (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365014"/>
                  </a:ext>
                </a:extLst>
              </a:tr>
              <a:tr h="31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 (59)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96916"/>
                  </a:ext>
                </a:extLst>
              </a:tr>
            </a:tbl>
          </a:graphicData>
        </a:graphic>
      </p:graphicFrame>
      <p:sp>
        <p:nvSpPr>
          <p:cNvPr id="270" name="TextBox 269">
            <a:extLst>
              <a:ext uri="{FF2B5EF4-FFF2-40B4-BE49-F238E27FC236}">
                <a16:creationId xmlns:a16="http://schemas.microsoft.com/office/drawing/2014/main" id="{F7C37C54-F8F8-544B-BAC1-6B4C014BAE53}"/>
              </a:ext>
            </a:extLst>
          </p:cNvPr>
          <p:cNvSpPr txBox="1"/>
          <p:nvPr/>
        </p:nvSpPr>
        <p:spPr>
          <a:xfrm>
            <a:off x="756748" y="1563476"/>
            <a:ext cx="520356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09570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Fatal, ICH, major bleeding</a:t>
            </a:r>
          </a:p>
          <a:p>
            <a:pPr algn="ctr" defTabSz="609570"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B0ECF808-C174-B043-B349-CDDB19C0F868}"/>
              </a:ext>
            </a:extLst>
          </p:cNvPr>
          <p:cNvSpPr txBox="1"/>
          <p:nvPr/>
        </p:nvSpPr>
        <p:spPr>
          <a:xfrm>
            <a:off x="6290673" y="1563475"/>
            <a:ext cx="5221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09570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 death, stroke, MI, stent thrombosis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D7E72A11-B574-E042-B0F5-B5C3A7A8FA0C}"/>
              </a:ext>
            </a:extLst>
          </p:cNvPr>
          <p:cNvSpPr txBox="1"/>
          <p:nvPr/>
        </p:nvSpPr>
        <p:spPr>
          <a:xfrm rot="16200000">
            <a:off x="-772584" y="4082818"/>
            <a:ext cx="2706638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incidence of event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(%)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4B8A50FE-CC9F-0D48-B6AF-2EB17E3AFD74}"/>
              </a:ext>
            </a:extLst>
          </p:cNvPr>
          <p:cNvSpPr txBox="1"/>
          <p:nvPr/>
        </p:nvSpPr>
        <p:spPr>
          <a:xfrm rot="16200000">
            <a:off x="4707222" y="4082819"/>
            <a:ext cx="2706638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incidence of event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(%)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F649ADF-11DB-7448-8610-CD3D1028F08F}"/>
              </a:ext>
            </a:extLst>
          </p:cNvPr>
          <p:cNvSpPr txBox="1"/>
          <p:nvPr/>
        </p:nvSpPr>
        <p:spPr>
          <a:xfrm>
            <a:off x="1597187" y="5838041"/>
            <a:ext cx="2702022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Days since start of randomisation 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6CA82E09-DCDC-9441-A210-ED1D4501259A}"/>
              </a:ext>
            </a:extLst>
          </p:cNvPr>
          <p:cNvSpPr txBox="1"/>
          <p:nvPr/>
        </p:nvSpPr>
        <p:spPr>
          <a:xfrm>
            <a:off x="7210909" y="5838041"/>
            <a:ext cx="2702022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Days since start of randomisation </a:t>
            </a:r>
          </a:p>
        </p:txBody>
      </p:sp>
      <p:graphicFrame>
        <p:nvGraphicFramePr>
          <p:cNvPr id="268" name="Table 11">
            <a:extLst>
              <a:ext uri="{FF2B5EF4-FFF2-40B4-BE49-F238E27FC236}">
                <a16:creationId xmlns:a16="http://schemas.microsoft.com/office/drawing/2014/main" id="{FFF41354-E059-1B46-8212-C9F4BAF3B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61237"/>
              </p:ext>
            </p:extLst>
          </p:nvPr>
        </p:nvGraphicFramePr>
        <p:xfrm>
          <a:off x="1250446" y="1949994"/>
          <a:ext cx="3974280" cy="1188720"/>
        </p:xfrm>
        <a:graphic>
          <a:graphicData uri="http://schemas.openxmlformats.org/drawingml/2006/table">
            <a:tbl>
              <a:tblPr firstRow="1" bandRow="1"/>
              <a:tblGrid>
                <a:gridCol w="938284">
                  <a:extLst>
                    <a:ext uri="{9D8B030D-6E8A-4147-A177-3AD203B41FA5}">
                      <a16:colId xmlns:a16="http://schemas.microsoft.com/office/drawing/2014/main" val="2116626207"/>
                    </a:ext>
                  </a:extLst>
                </a:gridCol>
                <a:gridCol w="1159429">
                  <a:extLst>
                    <a:ext uri="{9D8B030D-6E8A-4147-A177-3AD203B41FA5}">
                      <a16:colId xmlns:a16="http://schemas.microsoft.com/office/drawing/2014/main" val="97740198"/>
                    </a:ext>
                  </a:extLst>
                </a:gridCol>
                <a:gridCol w="1876567">
                  <a:extLst>
                    <a:ext uri="{9D8B030D-6E8A-4147-A177-3AD203B41FA5}">
                      <a16:colId xmlns:a16="http://schemas.microsoft.com/office/drawing/2014/main" val="1914132352"/>
                    </a:ext>
                  </a:extLst>
                </a:gridCol>
              </a:tblGrid>
              <a:tr h="540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latin typeface="+mn-lt"/>
                        </a:rPr>
                        <a:t>KM% (events)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latin typeface="+mn-lt"/>
                        </a:rPr>
                        <a:t>Absolute risk difference (95% CI)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21716"/>
                  </a:ext>
                </a:extLst>
              </a:tr>
              <a:tr h="31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Aspirin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(48)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 (0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365014"/>
                  </a:ext>
                </a:extLst>
              </a:tr>
              <a:tr h="319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(26)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96916"/>
                  </a:ext>
                </a:extLst>
              </a:tr>
            </a:tbl>
          </a:graphicData>
        </a:graphic>
      </p:graphicFrame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90864" y="6318806"/>
            <a:ext cx="11926972" cy="528538"/>
          </a:xfrm>
        </p:spPr>
        <p:txBody>
          <a:bodyPr/>
          <a:lstStyle/>
          <a:p>
            <a:r>
              <a:rPr lang="cs-CZ" dirty="0"/>
              <a:t>Převzato a upraveno dle </a:t>
            </a:r>
            <a:r>
              <a:rPr lang="fr-FR" dirty="0"/>
              <a:t>Alexander JH, et al.</a:t>
            </a:r>
            <a:r>
              <a:rPr lang="cs-CZ" dirty="0"/>
              <a:t>,</a:t>
            </a:r>
            <a:r>
              <a:rPr lang="fr-FR" dirty="0"/>
              <a:t> Circulation 2020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cs-CZ" sz="3200" dirty="0"/>
              <a:t>Závažné krvácení a ischemické příhody</a:t>
            </a:r>
            <a:br>
              <a:rPr lang="en-US" sz="3200" dirty="0"/>
            </a:br>
            <a:r>
              <a:rPr lang="cs-CZ" sz="2800" b="0" dirty="0"/>
              <a:t>Do 30 dní od randomizace</a:t>
            </a:r>
            <a:endParaRPr lang="cs-CZ" sz="2800" b="0" dirty="0"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1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" name="Table 11">
            <a:extLst>
              <a:ext uri="{FF2B5EF4-FFF2-40B4-BE49-F238E27FC236}">
                <a16:creationId xmlns:a16="http://schemas.microsoft.com/office/drawing/2014/main" id="{B1651B57-7C8D-D344-8402-16F1BE811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49308"/>
              </p:ext>
            </p:extLst>
          </p:nvPr>
        </p:nvGraphicFramePr>
        <p:xfrm>
          <a:off x="6762015" y="1945458"/>
          <a:ext cx="3776819" cy="1188720"/>
        </p:xfrm>
        <a:graphic>
          <a:graphicData uri="http://schemas.openxmlformats.org/drawingml/2006/table">
            <a:tbl>
              <a:tblPr firstRow="1" bandRow="1"/>
              <a:tblGrid>
                <a:gridCol w="972488">
                  <a:extLst>
                    <a:ext uri="{9D8B030D-6E8A-4147-A177-3AD203B41FA5}">
                      <a16:colId xmlns:a16="http://schemas.microsoft.com/office/drawing/2014/main" val="2116626207"/>
                    </a:ext>
                  </a:extLst>
                </a:gridCol>
                <a:gridCol w="1017385">
                  <a:extLst>
                    <a:ext uri="{9D8B030D-6E8A-4147-A177-3AD203B41FA5}">
                      <a16:colId xmlns:a16="http://schemas.microsoft.com/office/drawing/2014/main" val="97740198"/>
                    </a:ext>
                  </a:extLst>
                </a:gridCol>
                <a:gridCol w="1786946">
                  <a:extLst>
                    <a:ext uri="{9D8B030D-6E8A-4147-A177-3AD203B41FA5}">
                      <a16:colId xmlns:a16="http://schemas.microsoft.com/office/drawing/2014/main" val="1914132352"/>
                    </a:ext>
                  </a:extLst>
                </a:gridCol>
              </a:tblGrid>
              <a:tr h="548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(events)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risk difference (95% CI)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21716"/>
                  </a:ext>
                </a:extLst>
              </a:tr>
              <a:tr h="31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Aspirin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 (84)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(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365014"/>
                  </a:ext>
                </a:extLst>
              </a:tr>
              <a:tr h="3153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 (87)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96916"/>
                  </a:ext>
                </a:extLst>
              </a:tr>
            </a:tbl>
          </a:graphicData>
        </a:graphic>
      </p:graphicFrame>
      <p:sp>
        <p:nvSpPr>
          <p:cNvPr id="270" name="TextBox 269">
            <a:extLst>
              <a:ext uri="{FF2B5EF4-FFF2-40B4-BE49-F238E27FC236}">
                <a16:creationId xmlns:a16="http://schemas.microsoft.com/office/drawing/2014/main" id="{F7C37C54-F8F8-544B-BAC1-6B4C014BAE53}"/>
              </a:ext>
            </a:extLst>
          </p:cNvPr>
          <p:cNvSpPr txBox="1"/>
          <p:nvPr/>
        </p:nvSpPr>
        <p:spPr>
          <a:xfrm>
            <a:off x="756748" y="1563389"/>
            <a:ext cx="520356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09570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Fatal, ICH, major bleeding</a:t>
            </a:r>
          </a:p>
          <a:p>
            <a:pPr algn="ctr" defTabSz="609570"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B0ECF808-C174-B043-B349-CDDB19C0F868}"/>
              </a:ext>
            </a:extLst>
          </p:cNvPr>
          <p:cNvSpPr txBox="1"/>
          <p:nvPr/>
        </p:nvSpPr>
        <p:spPr>
          <a:xfrm>
            <a:off x="6290673" y="1563388"/>
            <a:ext cx="52216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609570"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 death, stroke, MI, stent thrombosis</a:t>
            </a:r>
          </a:p>
        </p:txBody>
      </p:sp>
      <p:graphicFrame>
        <p:nvGraphicFramePr>
          <p:cNvPr id="268" name="Table 11">
            <a:extLst>
              <a:ext uri="{FF2B5EF4-FFF2-40B4-BE49-F238E27FC236}">
                <a16:creationId xmlns:a16="http://schemas.microsoft.com/office/drawing/2014/main" id="{FFF41354-E059-1B46-8212-C9F4BAF3B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89208"/>
              </p:ext>
            </p:extLst>
          </p:nvPr>
        </p:nvGraphicFramePr>
        <p:xfrm>
          <a:off x="1243461" y="1950127"/>
          <a:ext cx="4000980" cy="1188720"/>
        </p:xfrm>
        <a:graphic>
          <a:graphicData uri="http://schemas.openxmlformats.org/drawingml/2006/table">
            <a:tbl>
              <a:tblPr firstRow="1" bandRow="1"/>
              <a:tblGrid>
                <a:gridCol w="944587">
                  <a:extLst>
                    <a:ext uri="{9D8B030D-6E8A-4147-A177-3AD203B41FA5}">
                      <a16:colId xmlns:a16="http://schemas.microsoft.com/office/drawing/2014/main" val="2116626207"/>
                    </a:ext>
                  </a:extLst>
                </a:gridCol>
                <a:gridCol w="1167219">
                  <a:extLst>
                    <a:ext uri="{9D8B030D-6E8A-4147-A177-3AD203B41FA5}">
                      <a16:colId xmlns:a16="http://schemas.microsoft.com/office/drawing/2014/main" val="97740198"/>
                    </a:ext>
                  </a:extLst>
                </a:gridCol>
                <a:gridCol w="1889174">
                  <a:extLst>
                    <a:ext uri="{9D8B030D-6E8A-4147-A177-3AD203B41FA5}">
                      <a16:colId xmlns:a16="http://schemas.microsoft.com/office/drawing/2014/main" val="1914132352"/>
                    </a:ext>
                  </a:extLst>
                </a:gridCol>
              </a:tblGrid>
              <a:tr h="512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latin typeface="+mn-lt"/>
                        </a:rPr>
                        <a:t>KM</a:t>
                      </a:r>
                      <a:r>
                        <a:rPr lang="cs-CZ" sz="15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1500" dirty="0">
                          <a:solidFill>
                            <a:schemeClr val="bg1"/>
                          </a:solidFill>
                          <a:latin typeface="+mn-lt"/>
                        </a:rPr>
                        <a:t>% (events)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/>
                          </a:solidFill>
                          <a:latin typeface="+mn-lt"/>
                        </a:rPr>
                        <a:t>Absolute risk difference (95% CI)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21716"/>
                  </a:ext>
                </a:extLst>
              </a:tr>
              <a:tr h="298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Aspirin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cs-CZ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rgbClr val="66B4B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 (82)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(0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r>
                        <a:rPr lang="cs-CZ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365014"/>
                  </a:ext>
                </a:extLst>
              </a:tr>
              <a:tr h="298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cs-CZ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(54)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96916"/>
                  </a:ext>
                </a:extLst>
              </a:tr>
            </a:tbl>
          </a:graphicData>
        </a:graphic>
      </p:graphicFrame>
      <p:grpSp>
        <p:nvGrpSpPr>
          <p:cNvPr id="73" name="Graphic 174">
            <a:extLst>
              <a:ext uri="{FF2B5EF4-FFF2-40B4-BE49-F238E27FC236}">
                <a16:creationId xmlns:a16="http://schemas.microsoft.com/office/drawing/2014/main" id="{914A165E-D99C-764F-8A8B-16D48EC0861B}"/>
              </a:ext>
            </a:extLst>
          </p:cNvPr>
          <p:cNvGrpSpPr/>
          <p:nvPr/>
        </p:nvGrpSpPr>
        <p:grpSpPr>
          <a:xfrm>
            <a:off x="714099" y="2643789"/>
            <a:ext cx="4740496" cy="3250200"/>
            <a:chOff x="714099" y="2355285"/>
            <a:chExt cx="4740495" cy="3250200"/>
          </a:xfrm>
        </p:grpSpPr>
        <p:grpSp>
          <p:nvGrpSpPr>
            <p:cNvPr id="74" name="Graphic 174">
              <a:extLst>
                <a:ext uri="{FF2B5EF4-FFF2-40B4-BE49-F238E27FC236}">
                  <a16:creationId xmlns:a16="http://schemas.microsoft.com/office/drawing/2014/main" id="{914A165E-D99C-764F-8A8B-16D48EC0861B}"/>
                </a:ext>
              </a:extLst>
            </p:cNvPr>
            <p:cNvGrpSpPr/>
            <p:nvPr/>
          </p:nvGrpSpPr>
          <p:grpSpPr>
            <a:xfrm>
              <a:off x="714099" y="2355285"/>
              <a:ext cx="4740495" cy="3250200"/>
              <a:chOff x="714099" y="2355285"/>
              <a:chExt cx="4740495" cy="3250200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C586E5C-A612-C649-BC12-A7B427331BC2}"/>
                  </a:ext>
                </a:extLst>
              </p:cNvPr>
              <p:cNvSpPr/>
              <p:nvPr/>
            </p:nvSpPr>
            <p:spPr>
              <a:xfrm>
                <a:off x="1223641" y="5324431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1F98613-405D-5D49-922A-81ADBE6C27D9}"/>
                  </a:ext>
                </a:extLst>
              </p:cNvPr>
              <p:cNvSpPr txBox="1"/>
              <p:nvPr/>
            </p:nvSpPr>
            <p:spPr>
              <a:xfrm>
                <a:off x="1100464" y="5328486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22BA42F0-5A70-8046-90D8-8935B0575582}"/>
                  </a:ext>
                </a:extLst>
              </p:cNvPr>
              <p:cNvSpPr/>
              <p:nvPr/>
            </p:nvSpPr>
            <p:spPr>
              <a:xfrm>
                <a:off x="2030709" y="5324431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9B2FC88-3AF4-A94E-ACC5-02667C558826}"/>
                  </a:ext>
                </a:extLst>
              </p:cNvPr>
              <p:cNvSpPr txBox="1"/>
              <p:nvPr/>
            </p:nvSpPr>
            <p:spPr>
              <a:xfrm>
                <a:off x="1875795" y="532848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60</a:t>
                </a: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1150928-75F4-E44C-B364-763000FA5446}"/>
                  </a:ext>
                </a:extLst>
              </p:cNvPr>
              <p:cNvSpPr/>
              <p:nvPr/>
            </p:nvSpPr>
            <p:spPr>
              <a:xfrm>
                <a:off x="2831189" y="5324431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FFF2CCF-F61B-CC44-A708-CA13A75F5867}"/>
                  </a:ext>
                </a:extLst>
              </p:cNvPr>
              <p:cNvSpPr txBox="1"/>
              <p:nvPr/>
            </p:nvSpPr>
            <p:spPr>
              <a:xfrm>
                <a:off x="2676228" y="5328486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90</a:t>
                </a: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BDA38F22-8F57-BC44-B716-41C2690808F0}"/>
                  </a:ext>
                </a:extLst>
              </p:cNvPr>
              <p:cNvSpPr/>
              <p:nvPr/>
            </p:nvSpPr>
            <p:spPr>
              <a:xfrm>
                <a:off x="3638258" y="5324431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63864B-4795-6C47-B275-12C35FE6634E}"/>
                  </a:ext>
                </a:extLst>
              </p:cNvPr>
              <p:cNvSpPr txBox="1"/>
              <p:nvPr/>
            </p:nvSpPr>
            <p:spPr>
              <a:xfrm>
                <a:off x="3451560" y="5328486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120</a:t>
                </a: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E5911BD2-B34E-5243-B79C-CA503B6DBB87}"/>
                  </a:ext>
                </a:extLst>
              </p:cNvPr>
              <p:cNvSpPr/>
              <p:nvPr/>
            </p:nvSpPr>
            <p:spPr>
              <a:xfrm>
                <a:off x="4413914" y="5324431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6E4FF0C-C32B-C54C-9DFE-1A05603246EC}"/>
                  </a:ext>
                </a:extLst>
              </p:cNvPr>
              <p:cNvSpPr txBox="1"/>
              <p:nvPr/>
            </p:nvSpPr>
            <p:spPr>
              <a:xfrm>
                <a:off x="4227216" y="5328486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150</a:t>
                </a: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121E5246-1D16-D94C-B6B7-91D3BA3C4DB9}"/>
                  </a:ext>
                </a:extLst>
              </p:cNvPr>
              <p:cNvSpPr/>
              <p:nvPr/>
            </p:nvSpPr>
            <p:spPr>
              <a:xfrm>
                <a:off x="5220982" y="5324431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FCCD192-CC40-A04A-B000-85CE1C80515D}"/>
                  </a:ext>
                </a:extLst>
              </p:cNvPr>
              <p:cNvSpPr txBox="1"/>
              <p:nvPr/>
            </p:nvSpPr>
            <p:spPr>
              <a:xfrm>
                <a:off x="5034286" y="5328486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180</a:t>
                </a: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72977973-11D6-5343-89DF-8AB135753EDB}"/>
                  </a:ext>
                </a:extLst>
              </p:cNvPr>
              <p:cNvSpPr/>
              <p:nvPr/>
            </p:nvSpPr>
            <p:spPr>
              <a:xfrm>
                <a:off x="1057624" y="5295085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788CB71-5A41-EB42-B02E-FB81E32CAE9A}"/>
                  </a:ext>
                </a:extLst>
              </p:cNvPr>
              <p:cNvSpPr txBox="1"/>
              <p:nvPr/>
            </p:nvSpPr>
            <p:spPr>
              <a:xfrm>
                <a:off x="714099" y="5155343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6A5A0CDE-BAE2-7347-A1F0-1EF9035AAB7F}"/>
                  </a:ext>
                </a:extLst>
              </p:cNvPr>
              <p:cNvSpPr/>
              <p:nvPr/>
            </p:nvSpPr>
            <p:spPr>
              <a:xfrm>
                <a:off x="1057624" y="4743886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6BC898B-B814-DD4A-92E2-53B34BED3537}"/>
                  </a:ext>
                </a:extLst>
              </p:cNvPr>
              <p:cNvSpPr txBox="1"/>
              <p:nvPr/>
            </p:nvSpPr>
            <p:spPr>
              <a:xfrm>
                <a:off x="714099" y="460414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1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3EAF82FF-00DA-1B4A-8C89-35E1E1655DA1}"/>
                  </a:ext>
                </a:extLst>
              </p:cNvPr>
              <p:cNvSpPr/>
              <p:nvPr/>
            </p:nvSpPr>
            <p:spPr>
              <a:xfrm>
                <a:off x="1057624" y="4171003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5907043-7B18-614D-8BAB-33417098947D}"/>
                  </a:ext>
                </a:extLst>
              </p:cNvPr>
              <p:cNvSpPr txBox="1"/>
              <p:nvPr/>
            </p:nvSpPr>
            <p:spPr>
              <a:xfrm>
                <a:off x="714099" y="4031262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2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2081DE8E-4D40-6940-85B1-8877FC3F4C98}"/>
                  </a:ext>
                </a:extLst>
              </p:cNvPr>
              <p:cNvSpPr/>
              <p:nvPr/>
            </p:nvSpPr>
            <p:spPr>
              <a:xfrm>
                <a:off x="1057624" y="3619851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CFCC572-9AEA-1E4E-8F09-3721F4F32C03}"/>
                  </a:ext>
                </a:extLst>
              </p:cNvPr>
              <p:cNvSpPr txBox="1"/>
              <p:nvPr/>
            </p:nvSpPr>
            <p:spPr>
              <a:xfrm>
                <a:off x="714099" y="3480064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3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B240099C-BC0D-7241-BF46-02CBEDCA4B4F}"/>
                  </a:ext>
                </a:extLst>
              </p:cNvPr>
              <p:cNvSpPr/>
              <p:nvPr/>
            </p:nvSpPr>
            <p:spPr>
              <a:xfrm>
                <a:off x="1057624" y="3046225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1C80B65E-7AC8-7648-A759-130AE7CE72BC}"/>
                  </a:ext>
                </a:extLst>
              </p:cNvPr>
              <p:cNvSpPr txBox="1"/>
              <p:nvPr/>
            </p:nvSpPr>
            <p:spPr>
              <a:xfrm>
                <a:off x="714099" y="2906484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4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E11D291-3811-224A-8DF3-5A101B5DECA1}"/>
                  </a:ext>
                </a:extLst>
              </p:cNvPr>
              <p:cNvSpPr/>
              <p:nvPr/>
            </p:nvSpPr>
            <p:spPr>
              <a:xfrm>
                <a:off x="1057624" y="2495073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EF27F227-72B9-4441-92AB-D53B3A598775}"/>
                  </a:ext>
                </a:extLst>
              </p:cNvPr>
              <p:cNvSpPr txBox="1"/>
              <p:nvPr/>
            </p:nvSpPr>
            <p:spPr>
              <a:xfrm>
                <a:off x="714099" y="235528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5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687C4024-6869-9B45-A0E2-B2609E77DBA3}"/>
                  </a:ext>
                </a:extLst>
              </p:cNvPr>
              <p:cNvSpPr/>
              <p:nvPr/>
            </p:nvSpPr>
            <p:spPr>
              <a:xfrm>
                <a:off x="1082076" y="2483511"/>
                <a:ext cx="4272303" cy="2840919"/>
              </a:xfrm>
              <a:custGeom>
                <a:avLst/>
                <a:gdLst>
                  <a:gd name="connsiteX0" fmla="*/ 4272304 w 4272303"/>
                  <a:gd name="connsiteY0" fmla="*/ 2840920 h 2840919"/>
                  <a:gd name="connsiteX1" fmla="*/ 0 w 4272303"/>
                  <a:gd name="connsiteY1" fmla="*/ 2840920 h 2840919"/>
                  <a:gd name="connsiteX2" fmla="*/ 0 w 4272303"/>
                  <a:gd name="connsiteY2" fmla="*/ 0 h 284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2303" h="2840919">
                    <a:moveTo>
                      <a:pt x="4272304" y="2840920"/>
                    </a:moveTo>
                    <a:lnTo>
                      <a:pt x="0" y="2840920"/>
                    </a:lnTo>
                    <a:lnTo>
                      <a:pt x="0" y="0"/>
                    </a:lnTo>
                  </a:path>
                </a:pathLst>
              </a:custGeom>
              <a:noFill/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grpSp>
          <p:nvGrpSpPr>
            <p:cNvPr id="121" name="Graphic 174">
              <a:extLst>
                <a:ext uri="{FF2B5EF4-FFF2-40B4-BE49-F238E27FC236}">
                  <a16:creationId xmlns:a16="http://schemas.microsoft.com/office/drawing/2014/main" id="{914A165E-D99C-764F-8A8B-16D48EC0861B}"/>
                </a:ext>
              </a:extLst>
            </p:cNvPr>
            <p:cNvGrpSpPr/>
            <p:nvPr/>
          </p:nvGrpSpPr>
          <p:grpSpPr>
            <a:xfrm>
              <a:off x="1089315" y="3216142"/>
              <a:ext cx="4274484" cy="2087022"/>
              <a:chOff x="1089315" y="3216142"/>
              <a:chExt cx="4274484" cy="2087022"/>
            </a:xfrm>
            <a:noFill/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8608B776-EE39-5340-AC7E-0BC7CD5BCD6A}"/>
                  </a:ext>
                </a:extLst>
              </p:cNvPr>
              <p:cNvSpPr/>
              <p:nvPr/>
            </p:nvSpPr>
            <p:spPr>
              <a:xfrm>
                <a:off x="1089315" y="3924772"/>
                <a:ext cx="4264926" cy="1378392"/>
              </a:xfrm>
              <a:custGeom>
                <a:avLst/>
                <a:gdLst>
                  <a:gd name="connsiteX0" fmla="*/ 0 w 4264926"/>
                  <a:gd name="connsiteY0" fmla="*/ 1378392 h 1378392"/>
                  <a:gd name="connsiteX1" fmla="*/ 191861 w 4264926"/>
                  <a:gd name="connsiteY1" fmla="*/ 1378392 h 1378392"/>
                  <a:gd name="connsiteX2" fmla="*/ 191861 w 4264926"/>
                  <a:gd name="connsiteY2" fmla="*/ 1352344 h 1378392"/>
                  <a:gd name="connsiteX3" fmla="*/ 215061 w 4264926"/>
                  <a:gd name="connsiteY3" fmla="*/ 1352344 h 1378392"/>
                  <a:gd name="connsiteX4" fmla="*/ 215061 w 4264926"/>
                  <a:gd name="connsiteY4" fmla="*/ 1327688 h 1378392"/>
                  <a:gd name="connsiteX5" fmla="*/ 245220 w 4264926"/>
                  <a:gd name="connsiteY5" fmla="*/ 1327688 h 1378392"/>
                  <a:gd name="connsiteX6" fmla="*/ 245220 w 4264926"/>
                  <a:gd name="connsiteY6" fmla="*/ 1281023 h 1378392"/>
                  <a:gd name="connsiteX7" fmla="*/ 376808 w 4264926"/>
                  <a:gd name="connsiteY7" fmla="*/ 1281023 h 1378392"/>
                  <a:gd name="connsiteX8" fmla="*/ 376808 w 4264926"/>
                  <a:gd name="connsiteY8" fmla="*/ 1250889 h 1378392"/>
                  <a:gd name="connsiteX9" fmla="*/ 402838 w 4264926"/>
                  <a:gd name="connsiteY9" fmla="*/ 1250889 h 1378392"/>
                  <a:gd name="connsiteX10" fmla="*/ 402838 w 4264926"/>
                  <a:gd name="connsiteY10" fmla="*/ 1182308 h 1378392"/>
                  <a:gd name="connsiteX11" fmla="*/ 460373 w 4264926"/>
                  <a:gd name="connsiteY11" fmla="*/ 1182308 h 1378392"/>
                  <a:gd name="connsiteX12" fmla="*/ 460373 w 4264926"/>
                  <a:gd name="connsiteY12" fmla="*/ 1128679 h 1378392"/>
                  <a:gd name="connsiteX13" fmla="*/ 665968 w 4264926"/>
                  <a:gd name="connsiteY13" fmla="*/ 1128679 h 1378392"/>
                  <a:gd name="connsiteX14" fmla="*/ 665968 w 4264926"/>
                  <a:gd name="connsiteY14" fmla="*/ 1098498 h 1378392"/>
                  <a:gd name="connsiteX15" fmla="*/ 722158 w 4264926"/>
                  <a:gd name="connsiteY15" fmla="*/ 1098498 h 1378392"/>
                  <a:gd name="connsiteX16" fmla="*/ 722158 w 4264926"/>
                  <a:gd name="connsiteY16" fmla="*/ 1080668 h 1378392"/>
                  <a:gd name="connsiteX17" fmla="*/ 775610 w 4264926"/>
                  <a:gd name="connsiteY17" fmla="*/ 1080668 h 1378392"/>
                  <a:gd name="connsiteX18" fmla="*/ 775610 w 4264926"/>
                  <a:gd name="connsiteY18" fmla="*/ 1050487 h 1378392"/>
                  <a:gd name="connsiteX19" fmla="*/ 849570 w 4264926"/>
                  <a:gd name="connsiteY19" fmla="*/ 1050487 h 1378392"/>
                  <a:gd name="connsiteX20" fmla="*/ 849570 w 4264926"/>
                  <a:gd name="connsiteY20" fmla="*/ 1023092 h 1378392"/>
                  <a:gd name="connsiteX21" fmla="*/ 905899 w 4264926"/>
                  <a:gd name="connsiteY21" fmla="*/ 1023092 h 1378392"/>
                  <a:gd name="connsiteX22" fmla="*/ 905899 w 4264926"/>
                  <a:gd name="connsiteY22" fmla="*/ 1002476 h 1378392"/>
                  <a:gd name="connsiteX23" fmla="*/ 1016886 w 4264926"/>
                  <a:gd name="connsiteY23" fmla="*/ 1002476 h 1378392"/>
                  <a:gd name="connsiteX24" fmla="*/ 1016886 w 4264926"/>
                  <a:gd name="connsiteY24" fmla="*/ 975452 h 1378392"/>
                  <a:gd name="connsiteX25" fmla="*/ 1173112 w 4264926"/>
                  <a:gd name="connsiteY25" fmla="*/ 975452 h 1378392"/>
                  <a:gd name="connsiteX26" fmla="*/ 1173112 w 4264926"/>
                  <a:gd name="connsiteY26" fmla="*/ 949403 h 1378392"/>
                  <a:gd name="connsiteX27" fmla="*/ 1311521 w 4264926"/>
                  <a:gd name="connsiteY27" fmla="*/ 949403 h 1378392"/>
                  <a:gd name="connsiteX28" fmla="*/ 1311521 w 4264926"/>
                  <a:gd name="connsiteY28" fmla="*/ 898420 h 1378392"/>
                  <a:gd name="connsiteX29" fmla="*/ 1733754 w 4264926"/>
                  <a:gd name="connsiteY29" fmla="*/ 898420 h 1378392"/>
                  <a:gd name="connsiteX30" fmla="*/ 1733754 w 4264926"/>
                  <a:gd name="connsiteY30" fmla="*/ 873719 h 1378392"/>
                  <a:gd name="connsiteX31" fmla="*/ 1758532 w 4264926"/>
                  <a:gd name="connsiteY31" fmla="*/ 873719 h 1378392"/>
                  <a:gd name="connsiteX32" fmla="*/ 1758532 w 4264926"/>
                  <a:gd name="connsiteY32" fmla="*/ 850502 h 1378392"/>
                  <a:gd name="connsiteX33" fmla="*/ 1788691 w 4264926"/>
                  <a:gd name="connsiteY33" fmla="*/ 850502 h 1378392"/>
                  <a:gd name="connsiteX34" fmla="*/ 1788691 w 4264926"/>
                  <a:gd name="connsiteY34" fmla="*/ 818975 h 1378392"/>
                  <a:gd name="connsiteX35" fmla="*/ 1975077 w 4264926"/>
                  <a:gd name="connsiteY35" fmla="*/ 818975 h 1378392"/>
                  <a:gd name="connsiteX36" fmla="*/ 1975077 w 4264926"/>
                  <a:gd name="connsiteY36" fmla="*/ 805045 h 1378392"/>
                  <a:gd name="connsiteX37" fmla="*/ 2025420 w 4264926"/>
                  <a:gd name="connsiteY37" fmla="*/ 805045 h 1378392"/>
                  <a:gd name="connsiteX38" fmla="*/ 2025420 w 4264926"/>
                  <a:gd name="connsiteY38" fmla="*/ 776257 h 1378392"/>
                  <a:gd name="connsiteX39" fmla="*/ 2129169 w 4264926"/>
                  <a:gd name="connsiteY39" fmla="*/ 776257 h 1378392"/>
                  <a:gd name="connsiteX40" fmla="*/ 2129169 w 4264926"/>
                  <a:gd name="connsiteY40" fmla="*/ 750208 h 1378392"/>
                  <a:gd name="connsiteX41" fmla="*/ 2271104 w 4264926"/>
                  <a:gd name="connsiteY41" fmla="*/ 750208 h 1378392"/>
                  <a:gd name="connsiteX42" fmla="*/ 2271104 w 4264926"/>
                  <a:gd name="connsiteY42" fmla="*/ 721420 h 1378392"/>
                  <a:gd name="connsiteX43" fmla="*/ 2376616 w 4264926"/>
                  <a:gd name="connsiteY43" fmla="*/ 721420 h 1378392"/>
                  <a:gd name="connsiteX44" fmla="*/ 2376616 w 4264926"/>
                  <a:gd name="connsiteY44" fmla="*/ 674988 h 1378392"/>
                  <a:gd name="connsiteX45" fmla="*/ 2427331 w 4264926"/>
                  <a:gd name="connsiteY45" fmla="*/ 674988 h 1378392"/>
                  <a:gd name="connsiteX46" fmla="*/ 2427331 w 4264926"/>
                  <a:gd name="connsiteY46" fmla="*/ 650425 h 1378392"/>
                  <a:gd name="connsiteX47" fmla="*/ 2484865 w 4264926"/>
                  <a:gd name="connsiteY47" fmla="*/ 650425 h 1378392"/>
                  <a:gd name="connsiteX48" fmla="*/ 2484865 w 4264926"/>
                  <a:gd name="connsiteY48" fmla="*/ 600789 h 1378392"/>
                  <a:gd name="connsiteX49" fmla="*/ 2591584 w 4264926"/>
                  <a:gd name="connsiteY49" fmla="*/ 600789 h 1378392"/>
                  <a:gd name="connsiteX50" fmla="*/ 2591584 w 4264926"/>
                  <a:gd name="connsiteY50" fmla="*/ 572001 h 1378392"/>
                  <a:gd name="connsiteX51" fmla="*/ 2614783 w 4264926"/>
                  <a:gd name="connsiteY51" fmla="*/ 572001 h 1378392"/>
                  <a:gd name="connsiteX52" fmla="*/ 2614783 w 4264926"/>
                  <a:gd name="connsiteY52" fmla="*/ 548785 h 1378392"/>
                  <a:gd name="connsiteX53" fmla="*/ 2847754 w 4264926"/>
                  <a:gd name="connsiteY53" fmla="*/ 548785 h 1378392"/>
                  <a:gd name="connsiteX54" fmla="*/ 2847754 w 4264926"/>
                  <a:gd name="connsiteY54" fmla="*/ 521343 h 1378392"/>
                  <a:gd name="connsiteX55" fmla="*/ 2982312 w 4264926"/>
                  <a:gd name="connsiteY55" fmla="*/ 521343 h 1378392"/>
                  <a:gd name="connsiteX56" fmla="*/ 2982312 w 4264926"/>
                  <a:gd name="connsiteY56" fmla="*/ 495295 h 1378392"/>
                  <a:gd name="connsiteX57" fmla="*/ 3041239 w 4264926"/>
                  <a:gd name="connsiteY57" fmla="*/ 495295 h 1378392"/>
                  <a:gd name="connsiteX58" fmla="*/ 3041239 w 4264926"/>
                  <a:gd name="connsiteY58" fmla="*/ 469339 h 1378392"/>
                  <a:gd name="connsiteX59" fmla="*/ 3063139 w 4264926"/>
                  <a:gd name="connsiteY59" fmla="*/ 469339 h 1378392"/>
                  <a:gd name="connsiteX60" fmla="*/ 3063139 w 4264926"/>
                  <a:gd name="connsiteY60" fmla="*/ 419795 h 1378392"/>
                  <a:gd name="connsiteX61" fmla="*/ 3090190 w 4264926"/>
                  <a:gd name="connsiteY61" fmla="*/ 419795 h 1378392"/>
                  <a:gd name="connsiteX62" fmla="*/ 3090190 w 4264926"/>
                  <a:gd name="connsiteY62" fmla="*/ 392354 h 1378392"/>
                  <a:gd name="connsiteX63" fmla="*/ 3208044 w 4264926"/>
                  <a:gd name="connsiteY63" fmla="*/ 392354 h 1378392"/>
                  <a:gd name="connsiteX64" fmla="*/ 3208044 w 4264926"/>
                  <a:gd name="connsiteY64" fmla="*/ 366305 h 1378392"/>
                  <a:gd name="connsiteX65" fmla="*/ 3224748 w 4264926"/>
                  <a:gd name="connsiteY65" fmla="*/ 366305 h 1378392"/>
                  <a:gd name="connsiteX66" fmla="*/ 3224748 w 4264926"/>
                  <a:gd name="connsiteY66" fmla="*/ 312815 h 1378392"/>
                  <a:gd name="connsiteX67" fmla="*/ 3280891 w 4264926"/>
                  <a:gd name="connsiteY67" fmla="*/ 312815 h 1378392"/>
                  <a:gd name="connsiteX68" fmla="*/ 3280891 w 4264926"/>
                  <a:gd name="connsiteY68" fmla="*/ 292246 h 1378392"/>
                  <a:gd name="connsiteX69" fmla="*/ 3393270 w 4264926"/>
                  <a:gd name="connsiteY69" fmla="*/ 292246 h 1378392"/>
                  <a:gd name="connsiteX70" fmla="*/ 3393270 w 4264926"/>
                  <a:gd name="connsiteY70" fmla="*/ 245813 h 1378392"/>
                  <a:gd name="connsiteX71" fmla="*/ 3442825 w 4264926"/>
                  <a:gd name="connsiteY71" fmla="*/ 245813 h 1378392"/>
                  <a:gd name="connsiteX72" fmla="*/ 3442825 w 4264926"/>
                  <a:gd name="connsiteY72" fmla="*/ 213961 h 1378392"/>
                  <a:gd name="connsiteX73" fmla="*/ 3466024 w 4264926"/>
                  <a:gd name="connsiteY73" fmla="*/ 213961 h 1378392"/>
                  <a:gd name="connsiteX74" fmla="*/ 3466024 w 4264926"/>
                  <a:gd name="connsiteY74" fmla="*/ 190744 h 1378392"/>
                  <a:gd name="connsiteX75" fmla="*/ 3552373 w 4264926"/>
                  <a:gd name="connsiteY75" fmla="*/ 190744 h 1378392"/>
                  <a:gd name="connsiteX76" fmla="*/ 3552373 w 4264926"/>
                  <a:gd name="connsiteY76" fmla="*/ 141387 h 1378392"/>
                  <a:gd name="connsiteX77" fmla="*/ 3595942 w 4264926"/>
                  <a:gd name="connsiteY77" fmla="*/ 141387 h 1378392"/>
                  <a:gd name="connsiteX78" fmla="*/ 3595942 w 4264926"/>
                  <a:gd name="connsiteY78" fmla="*/ 108466 h 1378392"/>
                  <a:gd name="connsiteX79" fmla="*/ 3789195 w 4264926"/>
                  <a:gd name="connsiteY79" fmla="*/ 108466 h 1378392"/>
                  <a:gd name="connsiteX80" fmla="*/ 3789195 w 4264926"/>
                  <a:gd name="connsiteY80" fmla="*/ 85250 h 1378392"/>
                  <a:gd name="connsiteX81" fmla="*/ 3842647 w 4264926"/>
                  <a:gd name="connsiteY81" fmla="*/ 85250 h 1378392"/>
                  <a:gd name="connsiteX82" fmla="*/ 3842647 w 4264926"/>
                  <a:gd name="connsiteY82" fmla="*/ 27534 h 1378392"/>
                  <a:gd name="connsiteX83" fmla="*/ 3974189 w 4264926"/>
                  <a:gd name="connsiteY83" fmla="*/ 27534 h 1378392"/>
                  <a:gd name="connsiteX84" fmla="*/ 3974189 w 4264926"/>
                  <a:gd name="connsiteY84" fmla="*/ 0 h 1378392"/>
                  <a:gd name="connsiteX85" fmla="*/ 4264927 w 4264926"/>
                  <a:gd name="connsiteY85" fmla="*/ 0 h 137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264926" h="1378392">
                    <a:moveTo>
                      <a:pt x="0" y="1378392"/>
                    </a:moveTo>
                    <a:lnTo>
                      <a:pt x="191861" y="1378392"/>
                    </a:lnTo>
                    <a:lnTo>
                      <a:pt x="191861" y="1352344"/>
                    </a:lnTo>
                    <a:lnTo>
                      <a:pt x="215061" y="1352344"/>
                    </a:lnTo>
                    <a:lnTo>
                      <a:pt x="215061" y="1327688"/>
                    </a:lnTo>
                    <a:lnTo>
                      <a:pt x="245220" y="1327688"/>
                    </a:lnTo>
                    <a:lnTo>
                      <a:pt x="245220" y="1281023"/>
                    </a:lnTo>
                    <a:lnTo>
                      <a:pt x="376808" y="1281023"/>
                    </a:lnTo>
                    <a:lnTo>
                      <a:pt x="376808" y="1250889"/>
                    </a:lnTo>
                    <a:lnTo>
                      <a:pt x="402838" y="1250889"/>
                    </a:lnTo>
                    <a:lnTo>
                      <a:pt x="402838" y="1182308"/>
                    </a:lnTo>
                    <a:lnTo>
                      <a:pt x="460373" y="1182308"/>
                    </a:lnTo>
                    <a:lnTo>
                      <a:pt x="460373" y="1128679"/>
                    </a:lnTo>
                    <a:lnTo>
                      <a:pt x="665968" y="1128679"/>
                    </a:lnTo>
                    <a:lnTo>
                      <a:pt x="665968" y="1098498"/>
                    </a:lnTo>
                    <a:lnTo>
                      <a:pt x="722158" y="1098498"/>
                    </a:lnTo>
                    <a:lnTo>
                      <a:pt x="722158" y="1080668"/>
                    </a:lnTo>
                    <a:lnTo>
                      <a:pt x="775610" y="1080668"/>
                    </a:lnTo>
                    <a:lnTo>
                      <a:pt x="775610" y="1050487"/>
                    </a:lnTo>
                    <a:lnTo>
                      <a:pt x="849570" y="1050487"/>
                    </a:lnTo>
                    <a:lnTo>
                      <a:pt x="849570" y="1023092"/>
                    </a:lnTo>
                    <a:lnTo>
                      <a:pt x="905899" y="1023092"/>
                    </a:lnTo>
                    <a:lnTo>
                      <a:pt x="905899" y="1002476"/>
                    </a:lnTo>
                    <a:lnTo>
                      <a:pt x="1016886" y="1002476"/>
                    </a:lnTo>
                    <a:lnTo>
                      <a:pt x="1016886" y="975452"/>
                    </a:lnTo>
                    <a:lnTo>
                      <a:pt x="1173112" y="975452"/>
                    </a:lnTo>
                    <a:lnTo>
                      <a:pt x="1173112" y="949403"/>
                    </a:lnTo>
                    <a:lnTo>
                      <a:pt x="1311521" y="949403"/>
                    </a:lnTo>
                    <a:lnTo>
                      <a:pt x="1311521" y="898420"/>
                    </a:lnTo>
                    <a:lnTo>
                      <a:pt x="1733754" y="898420"/>
                    </a:lnTo>
                    <a:lnTo>
                      <a:pt x="1733754" y="873719"/>
                    </a:lnTo>
                    <a:lnTo>
                      <a:pt x="1758532" y="873719"/>
                    </a:lnTo>
                    <a:lnTo>
                      <a:pt x="1758532" y="850502"/>
                    </a:lnTo>
                    <a:lnTo>
                      <a:pt x="1788691" y="850502"/>
                    </a:lnTo>
                    <a:lnTo>
                      <a:pt x="1788691" y="818975"/>
                    </a:lnTo>
                    <a:lnTo>
                      <a:pt x="1975077" y="818975"/>
                    </a:lnTo>
                    <a:lnTo>
                      <a:pt x="1975077" y="805045"/>
                    </a:lnTo>
                    <a:lnTo>
                      <a:pt x="2025420" y="805045"/>
                    </a:lnTo>
                    <a:lnTo>
                      <a:pt x="2025420" y="776257"/>
                    </a:lnTo>
                    <a:lnTo>
                      <a:pt x="2129169" y="776257"/>
                    </a:lnTo>
                    <a:lnTo>
                      <a:pt x="2129169" y="750208"/>
                    </a:lnTo>
                    <a:lnTo>
                      <a:pt x="2271104" y="750208"/>
                    </a:lnTo>
                    <a:lnTo>
                      <a:pt x="2271104" y="721420"/>
                    </a:lnTo>
                    <a:lnTo>
                      <a:pt x="2376616" y="721420"/>
                    </a:lnTo>
                    <a:lnTo>
                      <a:pt x="2376616" y="674988"/>
                    </a:lnTo>
                    <a:lnTo>
                      <a:pt x="2427331" y="674988"/>
                    </a:lnTo>
                    <a:lnTo>
                      <a:pt x="2427331" y="650425"/>
                    </a:lnTo>
                    <a:lnTo>
                      <a:pt x="2484865" y="650425"/>
                    </a:lnTo>
                    <a:lnTo>
                      <a:pt x="2484865" y="600789"/>
                    </a:lnTo>
                    <a:lnTo>
                      <a:pt x="2591584" y="600789"/>
                    </a:lnTo>
                    <a:lnTo>
                      <a:pt x="2591584" y="572001"/>
                    </a:lnTo>
                    <a:lnTo>
                      <a:pt x="2614783" y="572001"/>
                    </a:lnTo>
                    <a:lnTo>
                      <a:pt x="2614783" y="548785"/>
                    </a:lnTo>
                    <a:lnTo>
                      <a:pt x="2847754" y="548785"/>
                    </a:lnTo>
                    <a:lnTo>
                      <a:pt x="2847754" y="521343"/>
                    </a:lnTo>
                    <a:lnTo>
                      <a:pt x="2982312" y="521343"/>
                    </a:lnTo>
                    <a:lnTo>
                      <a:pt x="2982312" y="495295"/>
                    </a:lnTo>
                    <a:lnTo>
                      <a:pt x="3041239" y="495295"/>
                    </a:lnTo>
                    <a:lnTo>
                      <a:pt x="3041239" y="469339"/>
                    </a:lnTo>
                    <a:lnTo>
                      <a:pt x="3063139" y="469339"/>
                    </a:lnTo>
                    <a:lnTo>
                      <a:pt x="3063139" y="419795"/>
                    </a:lnTo>
                    <a:lnTo>
                      <a:pt x="3090190" y="419795"/>
                    </a:lnTo>
                    <a:lnTo>
                      <a:pt x="3090190" y="392354"/>
                    </a:lnTo>
                    <a:lnTo>
                      <a:pt x="3208044" y="392354"/>
                    </a:lnTo>
                    <a:lnTo>
                      <a:pt x="3208044" y="366305"/>
                    </a:lnTo>
                    <a:lnTo>
                      <a:pt x="3224748" y="366305"/>
                    </a:lnTo>
                    <a:lnTo>
                      <a:pt x="3224748" y="312815"/>
                    </a:lnTo>
                    <a:lnTo>
                      <a:pt x="3280891" y="312815"/>
                    </a:lnTo>
                    <a:lnTo>
                      <a:pt x="3280891" y="292246"/>
                    </a:lnTo>
                    <a:lnTo>
                      <a:pt x="3393270" y="292246"/>
                    </a:lnTo>
                    <a:lnTo>
                      <a:pt x="3393270" y="245813"/>
                    </a:lnTo>
                    <a:lnTo>
                      <a:pt x="3442825" y="245813"/>
                    </a:lnTo>
                    <a:lnTo>
                      <a:pt x="3442825" y="213961"/>
                    </a:lnTo>
                    <a:lnTo>
                      <a:pt x="3466024" y="213961"/>
                    </a:lnTo>
                    <a:lnTo>
                      <a:pt x="3466024" y="190744"/>
                    </a:lnTo>
                    <a:lnTo>
                      <a:pt x="3552373" y="190744"/>
                    </a:lnTo>
                    <a:lnTo>
                      <a:pt x="3552373" y="141387"/>
                    </a:lnTo>
                    <a:lnTo>
                      <a:pt x="3595942" y="141387"/>
                    </a:lnTo>
                    <a:lnTo>
                      <a:pt x="3595942" y="108466"/>
                    </a:lnTo>
                    <a:lnTo>
                      <a:pt x="3789195" y="108466"/>
                    </a:lnTo>
                    <a:lnTo>
                      <a:pt x="3789195" y="85250"/>
                    </a:lnTo>
                    <a:lnTo>
                      <a:pt x="3842647" y="85250"/>
                    </a:lnTo>
                    <a:lnTo>
                      <a:pt x="3842647" y="27534"/>
                    </a:lnTo>
                    <a:lnTo>
                      <a:pt x="3974189" y="27534"/>
                    </a:lnTo>
                    <a:lnTo>
                      <a:pt x="3974189" y="0"/>
                    </a:lnTo>
                    <a:lnTo>
                      <a:pt x="4264927" y="0"/>
                    </a:lnTo>
                  </a:path>
                </a:pathLst>
              </a:custGeom>
              <a:noFill/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AC89B37E-4EC1-4B40-8E0F-1BC66740B247}"/>
                  </a:ext>
                </a:extLst>
              </p:cNvPr>
              <p:cNvSpPr/>
              <p:nvPr/>
            </p:nvSpPr>
            <p:spPr>
              <a:xfrm>
                <a:off x="1251016" y="3216142"/>
                <a:ext cx="4112783" cy="2087022"/>
              </a:xfrm>
              <a:custGeom>
                <a:avLst/>
                <a:gdLst>
                  <a:gd name="connsiteX0" fmla="*/ 0 w 4112783"/>
                  <a:gd name="connsiteY0" fmla="*/ 2087023 h 2087022"/>
                  <a:gd name="connsiteX1" fmla="*/ 0 w 4112783"/>
                  <a:gd name="connsiteY1" fmla="*/ 2039058 h 2087022"/>
                  <a:gd name="connsiteX2" fmla="*/ 28814 w 4112783"/>
                  <a:gd name="connsiteY2" fmla="*/ 2039058 h 2087022"/>
                  <a:gd name="connsiteX3" fmla="*/ 28814 w 4112783"/>
                  <a:gd name="connsiteY3" fmla="*/ 2012963 h 2087022"/>
                  <a:gd name="connsiteX4" fmla="*/ 49369 w 4112783"/>
                  <a:gd name="connsiteY4" fmla="*/ 2012963 h 2087022"/>
                  <a:gd name="connsiteX5" fmla="*/ 49369 w 4112783"/>
                  <a:gd name="connsiteY5" fmla="*/ 1985568 h 2087022"/>
                  <a:gd name="connsiteX6" fmla="*/ 83611 w 4112783"/>
                  <a:gd name="connsiteY6" fmla="*/ 1985568 h 2087022"/>
                  <a:gd name="connsiteX7" fmla="*/ 83611 w 4112783"/>
                  <a:gd name="connsiteY7" fmla="*/ 1964998 h 2087022"/>
                  <a:gd name="connsiteX8" fmla="*/ 160356 w 4112783"/>
                  <a:gd name="connsiteY8" fmla="*/ 1964998 h 2087022"/>
                  <a:gd name="connsiteX9" fmla="*/ 160356 w 4112783"/>
                  <a:gd name="connsiteY9" fmla="*/ 1886806 h 2087022"/>
                  <a:gd name="connsiteX10" fmla="*/ 189123 w 4112783"/>
                  <a:gd name="connsiteY10" fmla="*/ 1886806 h 2087022"/>
                  <a:gd name="connsiteX11" fmla="*/ 189123 w 4112783"/>
                  <a:gd name="connsiteY11" fmla="*/ 1812747 h 2087022"/>
                  <a:gd name="connsiteX12" fmla="*/ 211070 w 4112783"/>
                  <a:gd name="connsiteY12" fmla="*/ 1812747 h 2087022"/>
                  <a:gd name="connsiteX13" fmla="*/ 211070 w 4112783"/>
                  <a:gd name="connsiteY13" fmla="*/ 1764735 h 2087022"/>
                  <a:gd name="connsiteX14" fmla="*/ 241230 w 4112783"/>
                  <a:gd name="connsiteY14" fmla="*/ 1764735 h 2087022"/>
                  <a:gd name="connsiteX15" fmla="*/ 241230 w 4112783"/>
                  <a:gd name="connsiteY15" fmla="*/ 1735947 h 2087022"/>
                  <a:gd name="connsiteX16" fmla="*/ 265868 w 4112783"/>
                  <a:gd name="connsiteY16" fmla="*/ 1735947 h 2087022"/>
                  <a:gd name="connsiteX17" fmla="*/ 265868 w 4112783"/>
                  <a:gd name="connsiteY17" fmla="*/ 1714031 h 2087022"/>
                  <a:gd name="connsiteX18" fmla="*/ 322057 w 4112783"/>
                  <a:gd name="connsiteY18" fmla="*/ 1714031 h 2087022"/>
                  <a:gd name="connsiteX19" fmla="*/ 322057 w 4112783"/>
                  <a:gd name="connsiteY19" fmla="*/ 1686590 h 2087022"/>
                  <a:gd name="connsiteX20" fmla="*/ 345257 w 4112783"/>
                  <a:gd name="connsiteY20" fmla="*/ 1686590 h 2087022"/>
                  <a:gd name="connsiteX21" fmla="*/ 345257 w 4112783"/>
                  <a:gd name="connsiteY21" fmla="*/ 1659148 h 2087022"/>
                  <a:gd name="connsiteX22" fmla="*/ 372632 w 4112783"/>
                  <a:gd name="connsiteY22" fmla="*/ 1659148 h 2087022"/>
                  <a:gd name="connsiteX23" fmla="*/ 372632 w 4112783"/>
                  <a:gd name="connsiteY23" fmla="*/ 1637232 h 2087022"/>
                  <a:gd name="connsiteX24" fmla="*/ 427569 w 4112783"/>
                  <a:gd name="connsiteY24" fmla="*/ 1637232 h 2087022"/>
                  <a:gd name="connsiteX25" fmla="*/ 427569 w 4112783"/>
                  <a:gd name="connsiteY25" fmla="*/ 1609791 h 2087022"/>
                  <a:gd name="connsiteX26" fmla="*/ 454945 w 4112783"/>
                  <a:gd name="connsiteY26" fmla="*/ 1609791 h 2087022"/>
                  <a:gd name="connsiteX27" fmla="*/ 454945 w 4112783"/>
                  <a:gd name="connsiteY27" fmla="*/ 1561779 h 2087022"/>
                  <a:gd name="connsiteX28" fmla="*/ 508397 w 4112783"/>
                  <a:gd name="connsiteY28" fmla="*/ 1561779 h 2087022"/>
                  <a:gd name="connsiteX29" fmla="*/ 508397 w 4112783"/>
                  <a:gd name="connsiteY29" fmla="*/ 1535731 h 2087022"/>
                  <a:gd name="connsiteX30" fmla="*/ 564586 w 4112783"/>
                  <a:gd name="connsiteY30" fmla="*/ 1535731 h 2087022"/>
                  <a:gd name="connsiteX31" fmla="*/ 564586 w 4112783"/>
                  <a:gd name="connsiteY31" fmla="*/ 1457539 h 2087022"/>
                  <a:gd name="connsiteX32" fmla="*/ 583795 w 4112783"/>
                  <a:gd name="connsiteY32" fmla="*/ 1457539 h 2087022"/>
                  <a:gd name="connsiteX33" fmla="*/ 583795 w 4112783"/>
                  <a:gd name="connsiteY33" fmla="*/ 1435623 h 2087022"/>
                  <a:gd name="connsiteX34" fmla="*/ 645646 w 4112783"/>
                  <a:gd name="connsiteY34" fmla="*/ 1435623 h 2087022"/>
                  <a:gd name="connsiteX35" fmla="*/ 645646 w 4112783"/>
                  <a:gd name="connsiteY35" fmla="*/ 1386218 h 2087022"/>
                  <a:gd name="connsiteX36" fmla="*/ 660725 w 4112783"/>
                  <a:gd name="connsiteY36" fmla="*/ 1386218 h 2087022"/>
                  <a:gd name="connsiteX37" fmla="*/ 660725 w 4112783"/>
                  <a:gd name="connsiteY37" fmla="*/ 1359056 h 2087022"/>
                  <a:gd name="connsiteX38" fmla="*/ 721044 w 4112783"/>
                  <a:gd name="connsiteY38" fmla="*/ 1359056 h 2087022"/>
                  <a:gd name="connsiteX39" fmla="*/ 721044 w 4112783"/>
                  <a:gd name="connsiteY39" fmla="*/ 1316524 h 2087022"/>
                  <a:gd name="connsiteX40" fmla="*/ 882792 w 4112783"/>
                  <a:gd name="connsiteY40" fmla="*/ 1316524 h 2087022"/>
                  <a:gd name="connsiteX41" fmla="*/ 882792 w 4112783"/>
                  <a:gd name="connsiteY41" fmla="*/ 1280863 h 2087022"/>
                  <a:gd name="connsiteX42" fmla="*/ 933321 w 4112783"/>
                  <a:gd name="connsiteY42" fmla="*/ 1280863 h 2087022"/>
                  <a:gd name="connsiteX43" fmla="*/ 933321 w 4112783"/>
                  <a:gd name="connsiteY43" fmla="*/ 1260294 h 2087022"/>
                  <a:gd name="connsiteX44" fmla="*/ 1012803 w 4112783"/>
                  <a:gd name="connsiteY44" fmla="*/ 1260294 h 2087022"/>
                  <a:gd name="connsiteX45" fmla="*/ 1012803 w 4112783"/>
                  <a:gd name="connsiteY45" fmla="*/ 1235592 h 2087022"/>
                  <a:gd name="connsiteX46" fmla="*/ 1067600 w 4112783"/>
                  <a:gd name="connsiteY46" fmla="*/ 1235592 h 2087022"/>
                  <a:gd name="connsiteX47" fmla="*/ 1067600 w 4112783"/>
                  <a:gd name="connsiteY47" fmla="*/ 1217762 h 2087022"/>
                  <a:gd name="connsiteX48" fmla="*/ 1100358 w 4112783"/>
                  <a:gd name="connsiteY48" fmla="*/ 1217762 h 2087022"/>
                  <a:gd name="connsiteX49" fmla="*/ 1100358 w 4112783"/>
                  <a:gd name="connsiteY49" fmla="*/ 1166825 h 2087022"/>
                  <a:gd name="connsiteX50" fmla="*/ 1120913 w 4112783"/>
                  <a:gd name="connsiteY50" fmla="*/ 1166825 h 2087022"/>
                  <a:gd name="connsiteX51" fmla="*/ 1120913 w 4112783"/>
                  <a:gd name="connsiteY51" fmla="*/ 1109203 h 2087022"/>
                  <a:gd name="connsiteX52" fmla="*/ 1178495 w 4112783"/>
                  <a:gd name="connsiteY52" fmla="*/ 1109203 h 2087022"/>
                  <a:gd name="connsiteX53" fmla="*/ 1178495 w 4112783"/>
                  <a:gd name="connsiteY53" fmla="*/ 1065324 h 2087022"/>
                  <a:gd name="connsiteX54" fmla="*/ 1197797 w 4112783"/>
                  <a:gd name="connsiteY54" fmla="*/ 1065324 h 2087022"/>
                  <a:gd name="connsiteX55" fmla="*/ 1197797 w 4112783"/>
                  <a:gd name="connsiteY55" fmla="*/ 1036536 h 2087022"/>
                  <a:gd name="connsiteX56" fmla="*/ 1227956 w 4112783"/>
                  <a:gd name="connsiteY56" fmla="*/ 1036536 h 2087022"/>
                  <a:gd name="connsiteX57" fmla="*/ 1227956 w 4112783"/>
                  <a:gd name="connsiteY57" fmla="*/ 1004962 h 2087022"/>
                  <a:gd name="connsiteX58" fmla="*/ 1333468 w 4112783"/>
                  <a:gd name="connsiteY58" fmla="*/ 1004962 h 2087022"/>
                  <a:gd name="connsiteX59" fmla="*/ 1333468 w 4112783"/>
                  <a:gd name="connsiteY59" fmla="*/ 936521 h 2087022"/>
                  <a:gd name="connsiteX60" fmla="*/ 1362236 w 4112783"/>
                  <a:gd name="connsiteY60" fmla="*/ 936521 h 2087022"/>
                  <a:gd name="connsiteX61" fmla="*/ 1362236 w 4112783"/>
                  <a:gd name="connsiteY61" fmla="*/ 907686 h 2087022"/>
                  <a:gd name="connsiteX62" fmla="*/ 1385435 w 4112783"/>
                  <a:gd name="connsiteY62" fmla="*/ 907686 h 2087022"/>
                  <a:gd name="connsiteX63" fmla="*/ 1385435 w 4112783"/>
                  <a:gd name="connsiteY63" fmla="*/ 859629 h 2087022"/>
                  <a:gd name="connsiteX64" fmla="*/ 1444409 w 4112783"/>
                  <a:gd name="connsiteY64" fmla="*/ 859629 h 2087022"/>
                  <a:gd name="connsiteX65" fmla="*/ 1444409 w 4112783"/>
                  <a:gd name="connsiteY65" fmla="*/ 829448 h 2087022"/>
                  <a:gd name="connsiteX66" fmla="*/ 1575951 w 4112783"/>
                  <a:gd name="connsiteY66" fmla="*/ 829448 h 2087022"/>
                  <a:gd name="connsiteX67" fmla="*/ 1575951 w 4112783"/>
                  <a:gd name="connsiteY67" fmla="*/ 806232 h 2087022"/>
                  <a:gd name="connsiteX68" fmla="*/ 1625273 w 4112783"/>
                  <a:gd name="connsiteY68" fmla="*/ 806232 h 2087022"/>
                  <a:gd name="connsiteX69" fmla="*/ 1625273 w 4112783"/>
                  <a:gd name="connsiteY69" fmla="*/ 758128 h 2087022"/>
                  <a:gd name="connsiteX70" fmla="*/ 1651303 w 4112783"/>
                  <a:gd name="connsiteY70" fmla="*/ 758128 h 2087022"/>
                  <a:gd name="connsiteX71" fmla="*/ 1651303 w 4112783"/>
                  <a:gd name="connsiteY71" fmla="*/ 732218 h 2087022"/>
                  <a:gd name="connsiteX72" fmla="*/ 1732177 w 4112783"/>
                  <a:gd name="connsiteY72" fmla="*/ 732218 h 2087022"/>
                  <a:gd name="connsiteX73" fmla="*/ 1732177 w 4112783"/>
                  <a:gd name="connsiteY73" fmla="*/ 708770 h 2087022"/>
                  <a:gd name="connsiteX74" fmla="*/ 1785629 w 4112783"/>
                  <a:gd name="connsiteY74" fmla="*/ 708770 h 2087022"/>
                  <a:gd name="connsiteX75" fmla="*/ 1785629 w 4112783"/>
                  <a:gd name="connsiteY75" fmla="*/ 677335 h 2087022"/>
                  <a:gd name="connsiteX76" fmla="*/ 1891141 w 4112783"/>
                  <a:gd name="connsiteY76" fmla="*/ 677335 h 2087022"/>
                  <a:gd name="connsiteX77" fmla="*/ 1891141 w 4112783"/>
                  <a:gd name="connsiteY77" fmla="*/ 654119 h 2087022"/>
                  <a:gd name="connsiteX78" fmla="*/ 1943247 w 4112783"/>
                  <a:gd name="connsiteY78" fmla="*/ 654119 h 2087022"/>
                  <a:gd name="connsiteX79" fmla="*/ 1943247 w 4112783"/>
                  <a:gd name="connsiteY79" fmla="*/ 628070 h 2087022"/>
                  <a:gd name="connsiteX80" fmla="*/ 2136454 w 4112783"/>
                  <a:gd name="connsiteY80" fmla="*/ 628070 h 2087022"/>
                  <a:gd name="connsiteX81" fmla="*/ 2136454 w 4112783"/>
                  <a:gd name="connsiteY81" fmla="*/ 604854 h 2087022"/>
                  <a:gd name="connsiteX82" fmla="*/ 2161138 w 4112783"/>
                  <a:gd name="connsiteY82" fmla="*/ 604854 h 2087022"/>
                  <a:gd name="connsiteX83" fmla="*/ 2161138 w 4112783"/>
                  <a:gd name="connsiteY83" fmla="*/ 577413 h 2087022"/>
                  <a:gd name="connsiteX84" fmla="*/ 2192643 w 4112783"/>
                  <a:gd name="connsiteY84" fmla="*/ 577413 h 2087022"/>
                  <a:gd name="connsiteX85" fmla="*/ 2192643 w 4112783"/>
                  <a:gd name="connsiteY85" fmla="*/ 554196 h 2087022"/>
                  <a:gd name="connsiteX86" fmla="*/ 2348962 w 4112783"/>
                  <a:gd name="connsiteY86" fmla="*/ 554196 h 2087022"/>
                  <a:gd name="connsiteX87" fmla="*/ 2348962 w 4112783"/>
                  <a:gd name="connsiteY87" fmla="*/ 525408 h 2087022"/>
                  <a:gd name="connsiteX88" fmla="*/ 2406544 w 4112783"/>
                  <a:gd name="connsiteY88" fmla="*/ 525408 h 2087022"/>
                  <a:gd name="connsiteX89" fmla="*/ 2406544 w 4112783"/>
                  <a:gd name="connsiteY89" fmla="*/ 476840 h 2087022"/>
                  <a:gd name="connsiteX90" fmla="*/ 2614830 w 4112783"/>
                  <a:gd name="connsiteY90" fmla="*/ 476840 h 2087022"/>
                  <a:gd name="connsiteX91" fmla="*/ 2614830 w 4112783"/>
                  <a:gd name="connsiteY91" fmla="*/ 453624 h 2087022"/>
                  <a:gd name="connsiteX92" fmla="*/ 2697096 w 4112783"/>
                  <a:gd name="connsiteY92" fmla="*/ 453624 h 2087022"/>
                  <a:gd name="connsiteX93" fmla="*/ 2697096 w 4112783"/>
                  <a:gd name="connsiteY93" fmla="*/ 426229 h 2087022"/>
                  <a:gd name="connsiteX94" fmla="*/ 2773840 w 4112783"/>
                  <a:gd name="connsiteY94" fmla="*/ 426229 h 2087022"/>
                  <a:gd name="connsiteX95" fmla="*/ 2773840 w 4112783"/>
                  <a:gd name="connsiteY95" fmla="*/ 374132 h 2087022"/>
                  <a:gd name="connsiteX96" fmla="*/ 2830030 w 4112783"/>
                  <a:gd name="connsiteY96" fmla="*/ 374132 h 2087022"/>
                  <a:gd name="connsiteX97" fmla="*/ 2830030 w 4112783"/>
                  <a:gd name="connsiteY97" fmla="*/ 349430 h 2087022"/>
                  <a:gd name="connsiteX98" fmla="*/ 2880698 w 4112783"/>
                  <a:gd name="connsiteY98" fmla="*/ 349430 h 2087022"/>
                  <a:gd name="connsiteX99" fmla="*/ 2880698 w 4112783"/>
                  <a:gd name="connsiteY99" fmla="*/ 320641 h 2087022"/>
                  <a:gd name="connsiteX100" fmla="*/ 2932804 w 4112783"/>
                  <a:gd name="connsiteY100" fmla="*/ 320641 h 2087022"/>
                  <a:gd name="connsiteX101" fmla="*/ 2932804 w 4112783"/>
                  <a:gd name="connsiteY101" fmla="*/ 295754 h 2087022"/>
                  <a:gd name="connsiteX102" fmla="*/ 2961571 w 4112783"/>
                  <a:gd name="connsiteY102" fmla="*/ 295754 h 2087022"/>
                  <a:gd name="connsiteX103" fmla="*/ 2961571 w 4112783"/>
                  <a:gd name="connsiteY103" fmla="*/ 271098 h 2087022"/>
                  <a:gd name="connsiteX104" fmla="*/ 2990339 w 4112783"/>
                  <a:gd name="connsiteY104" fmla="*/ 271098 h 2087022"/>
                  <a:gd name="connsiteX105" fmla="*/ 2990339 w 4112783"/>
                  <a:gd name="connsiteY105" fmla="*/ 243657 h 2087022"/>
                  <a:gd name="connsiteX106" fmla="*/ 3042445 w 4112783"/>
                  <a:gd name="connsiteY106" fmla="*/ 243657 h 2087022"/>
                  <a:gd name="connsiteX107" fmla="*/ 3042445 w 4112783"/>
                  <a:gd name="connsiteY107" fmla="*/ 217608 h 2087022"/>
                  <a:gd name="connsiteX108" fmla="*/ 3221964 w 4112783"/>
                  <a:gd name="connsiteY108" fmla="*/ 217608 h 2087022"/>
                  <a:gd name="connsiteX109" fmla="*/ 3221964 w 4112783"/>
                  <a:gd name="connsiteY109" fmla="*/ 191513 h 2087022"/>
                  <a:gd name="connsiteX110" fmla="*/ 3252124 w 4112783"/>
                  <a:gd name="connsiteY110" fmla="*/ 191513 h 2087022"/>
                  <a:gd name="connsiteX111" fmla="*/ 3252124 w 4112783"/>
                  <a:gd name="connsiteY111" fmla="*/ 165743 h 2087022"/>
                  <a:gd name="connsiteX112" fmla="*/ 3283629 w 4112783"/>
                  <a:gd name="connsiteY112" fmla="*/ 165743 h 2087022"/>
                  <a:gd name="connsiteX113" fmla="*/ 3283629 w 4112783"/>
                  <a:gd name="connsiteY113" fmla="*/ 138348 h 2087022"/>
                  <a:gd name="connsiteX114" fmla="*/ 3308313 w 4112783"/>
                  <a:gd name="connsiteY114" fmla="*/ 138348 h 2087022"/>
                  <a:gd name="connsiteX115" fmla="*/ 3308313 w 4112783"/>
                  <a:gd name="connsiteY115" fmla="*/ 112253 h 2087022"/>
                  <a:gd name="connsiteX116" fmla="*/ 3627633 w 4112783"/>
                  <a:gd name="connsiteY116" fmla="*/ 112253 h 2087022"/>
                  <a:gd name="connsiteX117" fmla="*/ 3627633 w 4112783"/>
                  <a:gd name="connsiteY117" fmla="*/ 86204 h 2087022"/>
                  <a:gd name="connsiteX118" fmla="*/ 3653663 w 4112783"/>
                  <a:gd name="connsiteY118" fmla="*/ 86204 h 2087022"/>
                  <a:gd name="connsiteX119" fmla="*/ 3653663 w 4112783"/>
                  <a:gd name="connsiteY119" fmla="*/ 57416 h 2087022"/>
                  <a:gd name="connsiteX120" fmla="*/ 3733145 w 4112783"/>
                  <a:gd name="connsiteY120" fmla="*/ 57416 h 2087022"/>
                  <a:gd name="connsiteX121" fmla="*/ 3733145 w 4112783"/>
                  <a:gd name="connsiteY121" fmla="*/ 31089 h 2087022"/>
                  <a:gd name="connsiteX122" fmla="*/ 3793464 w 4112783"/>
                  <a:gd name="connsiteY122" fmla="*/ 31089 h 2087022"/>
                  <a:gd name="connsiteX123" fmla="*/ 3793464 w 4112783"/>
                  <a:gd name="connsiteY123" fmla="*/ 908 h 2087022"/>
                  <a:gd name="connsiteX124" fmla="*/ 4112783 w 4112783"/>
                  <a:gd name="connsiteY124" fmla="*/ 908 h 208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112783" h="2087022">
                    <a:moveTo>
                      <a:pt x="0" y="2087023"/>
                    </a:moveTo>
                    <a:lnTo>
                      <a:pt x="0" y="2039058"/>
                    </a:lnTo>
                    <a:lnTo>
                      <a:pt x="28814" y="2039058"/>
                    </a:lnTo>
                    <a:lnTo>
                      <a:pt x="28814" y="2012963"/>
                    </a:lnTo>
                    <a:lnTo>
                      <a:pt x="49369" y="2012963"/>
                    </a:lnTo>
                    <a:lnTo>
                      <a:pt x="49369" y="1985568"/>
                    </a:lnTo>
                    <a:lnTo>
                      <a:pt x="83611" y="1985568"/>
                    </a:lnTo>
                    <a:lnTo>
                      <a:pt x="83611" y="1964998"/>
                    </a:lnTo>
                    <a:lnTo>
                      <a:pt x="160356" y="1964998"/>
                    </a:lnTo>
                    <a:lnTo>
                      <a:pt x="160356" y="1886806"/>
                    </a:lnTo>
                    <a:lnTo>
                      <a:pt x="189123" y="1886806"/>
                    </a:lnTo>
                    <a:lnTo>
                      <a:pt x="189123" y="1812747"/>
                    </a:lnTo>
                    <a:lnTo>
                      <a:pt x="211070" y="1812747"/>
                    </a:lnTo>
                    <a:lnTo>
                      <a:pt x="211070" y="1764735"/>
                    </a:lnTo>
                    <a:lnTo>
                      <a:pt x="241230" y="1764735"/>
                    </a:lnTo>
                    <a:lnTo>
                      <a:pt x="241230" y="1735947"/>
                    </a:lnTo>
                    <a:lnTo>
                      <a:pt x="265868" y="1735947"/>
                    </a:lnTo>
                    <a:lnTo>
                      <a:pt x="265868" y="1714031"/>
                    </a:lnTo>
                    <a:lnTo>
                      <a:pt x="322057" y="1714031"/>
                    </a:lnTo>
                    <a:lnTo>
                      <a:pt x="322057" y="1686590"/>
                    </a:lnTo>
                    <a:lnTo>
                      <a:pt x="345257" y="1686590"/>
                    </a:lnTo>
                    <a:lnTo>
                      <a:pt x="345257" y="1659148"/>
                    </a:lnTo>
                    <a:lnTo>
                      <a:pt x="372632" y="1659148"/>
                    </a:lnTo>
                    <a:lnTo>
                      <a:pt x="372632" y="1637232"/>
                    </a:lnTo>
                    <a:lnTo>
                      <a:pt x="427569" y="1637232"/>
                    </a:lnTo>
                    <a:lnTo>
                      <a:pt x="427569" y="1609791"/>
                    </a:lnTo>
                    <a:lnTo>
                      <a:pt x="454945" y="1609791"/>
                    </a:lnTo>
                    <a:lnTo>
                      <a:pt x="454945" y="1561779"/>
                    </a:lnTo>
                    <a:lnTo>
                      <a:pt x="508397" y="1561779"/>
                    </a:lnTo>
                    <a:lnTo>
                      <a:pt x="508397" y="1535731"/>
                    </a:lnTo>
                    <a:lnTo>
                      <a:pt x="564586" y="1535731"/>
                    </a:lnTo>
                    <a:lnTo>
                      <a:pt x="564586" y="1457539"/>
                    </a:lnTo>
                    <a:lnTo>
                      <a:pt x="583795" y="1457539"/>
                    </a:lnTo>
                    <a:lnTo>
                      <a:pt x="583795" y="1435623"/>
                    </a:lnTo>
                    <a:lnTo>
                      <a:pt x="645646" y="1435623"/>
                    </a:lnTo>
                    <a:lnTo>
                      <a:pt x="645646" y="1386218"/>
                    </a:lnTo>
                    <a:lnTo>
                      <a:pt x="660725" y="1386218"/>
                    </a:lnTo>
                    <a:lnTo>
                      <a:pt x="660725" y="1359056"/>
                    </a:lnTo>
                    <a:lnTo>
                      <a:pt x="721044" y="1359056"/>
                    </a:lnTo>
                    <a:lnTo>
                      <a:pt x="721044" y="1316524"/>
                    </a:lnTo>
                    <a:lnTo>
                      <a:pt x="882792" y="1316524"/>
                    </a:lnTo>
                    <a:lnTo>
                      <a:pt x="882792" y="1280863"/>
                    </a:lnTo>
                    <a:lnTo>
                      <a:pt x="933321" y="1280863"/>
                    </a:lnTo>
                    <a:lnTo>
                      <a:pt x="933321" y="1260294"/>
                    </a:lnTo>
                    <a:lnTo>
                      <a:pt x="1012803" y="1260294"/>
                    </a:lnTo>
                    <a:lnTo>
                      <a:pt x="1012803" y="1235592"/>
                    </a:lnTo>
                    <a:lnTo>
                      <a:pt x="1067600" y="1235592"/>
                    </a:lnTo>
                    <a:lnTo>
                      <a:pt x="1067600" y="1217762"/>
                    </a:lnTo>
                    <a:lnTo>
                      <a:pt x="1100358" y="1217762"/>
                    </a:lnTo>
                    <a:lnTo>
                      <a:pt x="1100358" y="1166825"/>
                    </a:lnTo>
                    <a:lnTo>
                      <a:pt x="1120913" y="1166825"/>
                    </a:lnTo>
                    <a:lnTo>
                      <a:pt x="1120913" y="1109203"/>
                    </a:lnTo>
                    <a:lnTo>
                      <a:pt x="1178495" y="1109203"/>
                    </a:lnTo>
                    <a:lnTo>
                      <a:pt x="1178495" y="1065324"/>
                    </a:lnTo>
                    <a:lnTo>
                      <a:pt x="1197797" y="1065324"/>
                    </a:lnTo>
                    <a:lnTo>
                      <a:pt x="1197797" y="1036536"/>
                    </a:lnTo>
                    <a:lnTo>
                      <a:pt x="1227956" y="1036536"/>
                    </a:lnTo>
                    <a:lnTo>
                      <a:pt x="1227956" y="1004962"/>
                    </a:lnTo>
                    <a:lnTo>
                      <a:pt x="1333468" y="1004962"/>
                    </a:lnTo>
                    <a:lnTo>
                      <a:pt x="1333468" y="936521"/>
                    </a:lnTo>
                    <a:lnTo>
                      <a:pt x="1362236" y="936521"/>
                    </a:lnTo>
                    <a:lnTo>
                      <a:pt x="1362236" y="907686"/>
                    </a:lnTo>
                    <a:lnTo>
                      <a:pt x="1385435" y="907686"/>
                    </a:lnTo>
                    <a:lnTo>
                      <a:pt x="1385435" y="859629"/>
                    </a:lnTo>
                    <a:lnTo>
                      <a:pt x="1444409" y="859629"/>
                    </a:lnTo>
                    <a:lnTo>
                      <a:pt x="1444409" y="829448"/>
                    </a:lnTo>
                    <a:lnTo>
                      <a:pt x="1575951" y="829448"/>
                    </a:lnTo>
                    <a:lnTo>
                      <a:pt x="1575951" y="806232"/>
                    </a:lnTo>
                    <a:lnTo>
                      <a:pt x="1625273" y="806232"/>
                    </a:lnTo>
                    <a:lnTo>
                      <a:pt x="1625273" y="758128"/>
                    </a:lnTo>
                    <a:lnTo>
                      <a:pt x="1651303" y="758128"/>
                    </a:lnTo>
                    <a:lnTo>
                      <a:pt x="1651303" y="732218"/>
                    </a:lnTo>
                    <a:lnTo>
                      <a:pt x="1732177" y="732218"/>
                    </a:lnTo>
                    <a:lnTo>
                      <a:pt x="1732177" y="708770"/>
                    </a:lnTo>
                    <a:lnTo>
                      <a:pt x="1785629" y="708770"/>
                    </a:lnTo>
                    <a:lnTo>
                      <a:pt x="1785629" y="677335"/>
                    </a:lnTo>
                    <a:lnTo>
                      <a:pt x="1891141" y="677335"/>
                    </a:lnTo>
                    <a:lnTo>
                      <a:pt x="1891141" y="654119"/>
                    </a:lnTo>
                    <a:lnTo>
                      <a:pt x="1943247" y="654119"/>
                    </a:lnTo>
                    <a:lnTo>
                      <a:pt x="1943247" y="628070"/>
                    </a:lnTo>
                    <a:lnTo>
                      <a:pt x="2136454" y="628070"/>
                    </a:lnTo>
                    <a:lnTo>
                      <a:pt x="2136454" y="604854"/>
                    </a:lnTo>
                    <a:lnTo>
                      <a:pt x="2161138" y="604854"/>
                    </a:lnTo>
                    <a:lnTo>
                      <a:pt x="2161138" y="577413"/>
                    </a:lnTo>
                    <a:lnTo>
                      <a:pt x="2192643" y="577413"/>
                    </a:lnTo>
                    <a:lnTo>
                      <a:pt x="2192643" y="554196"/>
                    </a:lnTo>
                    <a:lnTo>
                      <a:pt x="2348962" y="554196"/>
                    </a:lnTo>
                    <a:lnTo>
                      <a:pt x="2348962" y="525408"/>
                    </a:lnTo>
                    <a:lnTo>
                      <a:pt x="2406544" y="525408"/>
                    </a:lnTo>
                    <a:lnTo>
                      <a:pt x="2406544" y="476840"/>
                    </a:lnTo>
                    <a:lnTo>
                      <a:pt x="2614830" y="476840"/>
                    </a:lnTo>
                    <a:lnTo>
                      <a:pt x="2614830" y="453624"/>
                    </a:lnTo>
                    <a:lnTo>
                      <a:pt x="2697096" y="453624"/>
                    </a:lnTo>
                    <a:lnTo>
                      <a:pt x="2697096" y="426229"/>
                    </a:lnTo>
                    <a:lnTo>
                      <a:pt x="2773840" y="426229"/>
                    </a:lnTo>
                    <a:lnTo>
                      <a:pt x="2773840" y="374132"/>
                    </a:lnTo>
                    <a:lnTo>
                      <a:pt x="2830030" y="374132"/>
                    </a:lnTo>
                    <a:lnTo>
                      <a:pt x="2830030" y="349430"/>
                    </a:lnTo>
                    <a:lnTo>
                      <a:pt x="2880698" y="349430"/>
                    </a:lnTo>
                    <a:lnTo>
                      <a:pt x="2880698" y="320641"/>
                    </a:lnTo>
                    <a:lnTo>
                      <a:pt x="2932804" y="320641"/>
                    </a:lnTo>
                    <a:lnTo>
                      <a:pt x="2932804" y="295754"/>
                    </a:lnTo>
                    <a:lnTo>
                      <a:pt x="2961571" y="295754"/>
                    </a:lnTo>
                    <a:lnTo>
                      <a:pt x="2961571" y="271098"/>
                    </a:lnTo>
                    <a:lnTo>
                      <a:pt x="2990339" y="271098"/>
                    </a:lnTo>
                    <a:lnTo>
                      <a:pt x="2990339" y="243657"/>
                    </a:lnTo>
                    <a:lnTo>
                      <a:pt x="3042445" y="243657"/>
                    </a:lnTo>
                    <a:lnTo>
                      <a:pt x="3042445" y="217608"/>
                    </a:lnTo>
                    <a:lnTo>
                      <a:pt x="3221964" y="217608"/>
                    </a:lnTo>
                    <a:lnTo>
                      <a:pt x="3221964" y="191513"/>
                    </a:lnTo>
                    <a:lnTo>
                      <a:pt x="3252124" y="191513"/>
                    </a:lnTo>
                    <a:lnTo>
                      <a:pt x="3252124" y="165743"/>
                    </a:lnTo>
                    <a:lnTo>
                      <a:pt x="3283629" y="165743"/>
                    </a:lnTo>
                    <a:lnTo>
                      <a:pt x="3283629" y="138348"/>
                    </a:lnTo>
                    <a:lnTo>
                      <a:pt x="3308313" y="138348"/>
                    </a:lnTo>
                    <a:lnTo>
                      <a:pt x="3308313" y="112253"/>
                    </a:lnTo>
                    <a:lnTo>
                      <a:pt x="3627633" y="112253"/>
                    </a:lnTo>
                    <a:lnTo>
                      <a:pt x="3627633" y="86204"/>
                    </a:lnTo>
                    <a:lnTo>
                      <a:pt x="3653663" y="86204"/>
                    </a:lnTo>
                    <a:lnTo>
                      <a:pt x="3653663" y="57416"/>
                    </a:lnTo>
                    <a:lnTo>
                      <a:pt x="3733145" y="57416"/>
                    </a:lnTo>
                    <a:lnTo>
                      <a:pt x="3733145" y="31089"/>
                    </a:lnTo>
                    <a:lnTo>
                      <a:pt x="3793464" y="31089"/>
                    </a:lnTo>
                    <a:cubicBezTo>
                      <a:pt x="3793464" y="31089"/>
                      <a:pt x="3791422" y="2951"/>
                      <a:pt x="3793464" y="908"/>
                    </a:cubicBezTo>
                    <a:cubicBezTo>
                      <a:pt x="3795505" y="-1135"/>
                      <a:pt x="4112783" y="908"/>
                      <a:pt x="4112783" y="908"/>
                    </a:cubicBezTo>
                  </a:path>
                </a:pathLst>
              </a:custGeom>
              <a:noFill/>
              <a:ln w="28575" cap="flat">
                <a:solidFill>
                  <a:srgbClr val="66B4B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</p:grpSp>
      <p:grpSp>
        <p:nvGrpSpPr>
          <p:cNvPr id="124" name="Graphic 175">
            <a:extLst>
              <a:ext uri="{FF2B5EF4-FFF2-40B4-BE49-F238E27FC236}">
                <a16:creationId xmlns:a16="http://schemas.microsoft.com/office/drawing/2014/main" id="{4A09E893-43A2-1D43-84E8-46EA0AEACFA2}"/>
              </a:ext>
            </a:extLst>
          </p:cNvPr>
          <p:cNvGrpSpPr/>
          <p:nvPr/>
        </p:nvGrpSpPr>
        <p:grpSpPr>
          <a:xfrm>
            <a:off x="6165982" y="2646170"/>
            <a:ext cx="4793160" cy="3247818"/>
            <a:chOff x="6165978" y="2357666"/>
            <a:chExt cx="4793158" cy="3247818"/>
          </a:xfrm>
        </p:grpSpPr>
        <p:grpSp>
          <p:nvGrpSpPr>
            <p:cNvPr id="125" name="Graphic 175">
              <a:extLst>
                <a:ext uri="{FF2B5EF4-FFF2-40B4-BE49-F238E27FC236}">
                  <a16:creationId xmlns:a16="http://schemas.microsoft.com/office/drawing/2014/main" id="{4A09E893-43A2-1D43-84E8-46EA0AEACFA2}"/>
                </a:ext>
              </a:extLst>
            </p:cNvPr>
            <p:cNvGrpSpPr/>
            <p:nvPr/>
          </p:nvGrpSpPr>
          <p:grpSpPr>
            <a:xfrm>
              <a:off x="6165978" y="2357666"/>
              <a:ext cx="4793158" cy="3247818"/>
              <a:chOff x="6165978" y="2357666"/>
              <a:chExt cx="4793158" cy="3247818"/>
            </a:xfrm>
          </p:grpSpPr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BB0F5E2A-D529-C849-80F1-B4D548826E51}"/>
                  </a:ext>
                </a:extLst>
              </p:cNvPr>
              <p:cNvSpPr/>
              <p:nvPr/>
            </p:nvSpPr>
            <p:spPr>
              <a:xfrm>
                <a:off x="7534000" y="5324430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D2A2F67-1364-BC4F-8C61-5A419172DDF4}"/>
                  </a:ext>
                </a:extLst>
              </p:cNvPr>
              <p:cNvSpPr/>
              <p:nvPr/>
            </p:nvSpPr>
            <p:spPr>
              <a:xfrm>
                <a:off x="8334480" y="5324430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4DC42B0D-33D3-2041-80AC-858DF6571255}"/>
                  </a:ext>
                </a:extLst>
              </p:cNvPr>
              <p:cNvSpPr/>
              <p:nvPr/>
            </p:nvSpPr>
            <p:spPr>
              <a:xfrm>
                <a:off x="9141549" y="5324430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38391FE5-CCE8-5D46-AEFD-6787D93D24C4}"/>
                  </a:ext>
                </a:extLst>
              </p:cNvPr>
              <p:cNvSpPr/>
              <p:nvPr/>
            </p:nvSpPr>
            <p:spPr>
              <a:xfrm>
                <a:off x="9917205" y="5324430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77452531-2912-A343-9C04-6C42E645A017}"/>
                  </a:ext>
                </a:extLst>
              </p:cNvPr>
              <p:cNvSpPr/>
              <p:nvPr/>
            </p:nvSpPr>
            <p:spPr>
              <a:xfrm>
                <a:off x="10724273" y="5324430"/>
                <a:ext cx="4639" cy="24469"/>
              </a:xfrm>
              <a:custGeom>
                <a:avLst/>
                <a:gdLst>
                  <a:gd name="connsiteX0" fmla="*/ 0 w 4639"/>
                  <a:gd name="connsiteY0" fmla="*/ 0 h 24469"/>
                  <a:gd name="connsiteX1" fmla="*/ 0 w 4639"/>
                  <a:gd name="connsiteY1" fmla="*/ 24470 h 2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39" h="24469">
                    <a:moveTo>
                      <a:pt x="0" y="0"/>
                    </a:moveTo>
                    <a:lnTo>
                      <a:pt x="0" y="2447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37742853-8891-DE4A-9AD8-B08ACABF2F8A}"/>
                  </a:ext>
                </a:extLst>
              </p:cNvPr>
              <p:cNvSpPr/>
              <p:nvPr/>
            </p:nvSpPr>
            <p:spPr>
              <a:xfrm>
                <a:off x="6560915" y="5295085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46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4D7AD255-376C-7C47-AE4D-84BD111CDE33}"/>
                  </a:ext>
                </a:extLst>
              </p:cNvPr>
              <p:cNvSpPr/>
              <p:nvPr/>
            </p:nvSpPr>
            <p:spPr>
              <a:xfrm>
                <a:off x="6560915" y="4743886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84C54135-E9E6-234E-8EC4-D4FA9D7490DB}"/>
                  </a:ext>
                </a:extLst>
              </p:cNvPr>
              <p:cNvSpPr/>
              <p:nvPr/>
            </p:nvSpPr>
            <p:spPr>
              <a:xfrm>
                <a:off x="6560915" y="4171003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1E6AF851-5B37-624E-A005-655A51CC2597}"/>
                  </a:ext>
                </a:extLst>
              </p:cNvPr>
              <p:cNvSpPr/>
              <p:nvPr/>
            </p:nvSpPr>
            <p:spPr>
              <a:xfrm>
                <a:off x="6560915" y="3619851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0DE7F740-F197-694E-A28F-B2DBC4129523}"/>
                  </a:ext>
                </a:extLst>
              </p:cNvPr>
              <p:cNvSpPr/>
              <p:nvPr/>
            </p:nvSpPr>
            <p:spPr>
              <a:xfrm>
                <a:off x="6560915" y="3046225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7168A953-B134-4D48-83BB-F04D0733AD8F}"/>
                  </a:ext>
                </a:extLst>
              </p:cNvPr>
              <p:cNvSpPr/>
              <p:nvPr/>
            </p:nvSpPr>
            <p:spPr>
              <a:xfrm>
                <a:off x="6560915" y="2495072"/>
                <a:ext cx="24452" cy="4643"/>
              </a:xfrm>
              <a:custGeom>
                <a:avLst/>
                <a:gdLst>
                  <a:gd name="connsiteX0" fmla="*/ 24452 w 24452"/>
                  <a:gd name="connsiteY0" fmla="*/ 0 h 4643"/>
                  <a:gd name="connsiteX1" fmla="*/ 0 w 24452"/>
                  <a:gd name="connsiteY1" fmla="*/ 0 h 4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52" h="4643">
                    <a:moveTo>
                      <a:pt x="24452" y="0"/>
                    </a:moveTo>
                    <a:lnTo>
                      <a:pt x="0" y="0"/>
                    </a:lnTo>
                  </a:path>
                </a:pathLst>
              </a:custGeom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9FE71505-F1D2-6B4A-A5B9-13D8A67DA184}"/>
                  </a:ext>
                </a:extLst>
              </p:cNvPr>
              <p:cNvSpPr/>
              <p:nvPr/>
            </p:nvSpPr>
            <p:spPr>
              <a:xfrm>
                <a:off x="6585367" y="2483511"/>
                <a:ext cx="4272303" cy="2840919"/>
              </a:xfrm>
              <a:custGeom>
                <a:avLst/>
                <a:gdLst>
                  <a:gd name="connsiteX0" fmla="*/ 4272304 w 4272303"/>
                  <a:gd name="connsiteY0" fmla="*/ 2840919 h 2840919"/>
                  <a:gd name="connsiteX1" fmla="*/ 0 w 4272303"/>
                  <a:gd name="connsiteY1" fmla="*/ 2840919 h 2840919"/>
                  <a:gd name="connsiteX2" fmla="*/ 0 w 4272303"/>
                  <a:gd name="connsiteY2" fmla="*/ 0 h 2840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72303" h="2840919">
                    <a:moveTo>
                      <a:pt x="4272304" y="2840919"/>
                    </a:moveTo>
                    <a:lnTo>
                      <a:pt x="0" y="2840919"/>
                    </a:lnTo>
                    <a:lnTo>
                      <a:pt x="0" y="0"/>
                    </a:lnTo>
                  </a:path>
                </a:pathLst>
              </a:custGeom>
              <a:noFill/>
              <a:ln w="1391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7"/>
                <a:endParaRPr lang="en-US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157C832-B2A1-9141-8E42-96320DDB2E9F}"/>
                  </a:ext>
                </a:extLst>
              </p:cNvPr>
              <p:cNvSpPr txBox="1"/>
              <p:nvPr/>
            </p:nvSpPr>
            <p:spPr>
              <a:xfrm>
                <a:off x="6605007" y="532848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0F46E9B-C7B5-0B4E-817B-B6B9B92E8E06}"/>
                  </a:ext>
                </a:extLst>
              </p:cNvPr>
              <p:cNvSpPr txBox="1"/>
              <p:nvPr/>
            </p:nvSpPr>
            <p:spPr>
              <a:xfrm>
                <a:off x="7380339" y="532848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60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EE5798C-B832-0A4D-B3CC-82D3383307E6}"/>
                  </a:ext>
                </a:extLst>
              </p:cNvPr>
              <p:cNvSpPr txBox="1"/>
              <p:nvPr/>
            </p:nvSpPr>
            <p:spPr>
              <a:xfrm>
                <a:off x="8180774" y="532848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90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33D3F7EF-6267-A24D-BF12-C8E18B059833}"/>
                  </a:ext>
                </a:extLst>
              </p:cNvPr>
              <p:cNvSpPr txBox="1"/>
              <p:nvPr/>
            </p:nvSpPr>
            <p:spPr>
              <a:xfrm>
                <a:off x="8956104" y="5328485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120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399BFAA-1BC8-2746-AC4E-A6AEB6E8AE45}"/>
                  </a:ext>
                </a:extLst>
              </p:cNvPr>
              <p:cNvSpPr txBox="1"/>
              <p:nvPr/>
            </p:nvSpPr>
            <p:spPr>
              <a:xfrm>
                <a:off x="9731760" y="5328485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150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2013A98E-6A8D-464F-980C-A24830C3A9C7}"/>
                  </a:ext>
                </a:extLst>
              </p:cNvPr>
              <p:cNvSpPr txBox="1"/>
              <p:nvPr/>
            </p:nvSpPr>
            <p:spPr>
              <a:xfrm>
                <a:off x="10538828" y="5328485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180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2E54B7E-6976-AB45-9B52-D96A05CE1E29}"/>
                  </a:ext>
                </a:extLst>
              </p:cNvPr>
              <p:cNvSpPr txBox="1"/>
              <p:nvPr/>
            </p:nvSpPr>
            <p:spPr>
              <a:xfrm>
                <a:off x="6165978" y="5157724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477C86E1-B8A1-0040-92AE-DC77C35C6411}"/>
                  </a:ext>
                </a:extLst>
              </p:cNvPr>
              <p:cNvSpPr txBox="1"/>
              <p:nvPr/>
            </p:nvSpPr>
            <p:spPr>
              <a:xfrm>
                <a:off x="6165978" y="4606526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1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8F4CD6E-382C-0F4E-96D4-6C960683FEC0}"/>
                  </a:ext>
                </a:extLst>
              </p:cNvPr>
              <p:cNvSpPr txBox="1"/>
              <p:nvPr/>
            </p:nvSpPr>
            <p:spPr>
              <a:xfrm>
                <a:off x="6165978" y="4033644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2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16562C9-FD6E-8946-91C9-180F0DE76257}"/>
                  </a:ext>
                </a:extLst>
              </p:cNvPr>
              <p:cNvSpPr txBox="1"/>
              <p:nvPr/>
            </p:nvSpPr>
            <p:spPr>
              <a:xfrm>
                <a:off x="6165978" y="3482443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3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7761C13-F670-8A41-A7A2-2B1E9FC1913D}"/>
                  </a:ext>
                </a:extLst>
              </p:cNvPr>
              <p:cNvSpPr txBox="1"/>
              <p:nvPr/>
            </p:nvSpPr>
            <p:spPr>
              <a:xfrm>
                <a:off x="6165978" y="2908865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4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4E83E35-4095-8F44-AEA9-57D0C52F350B}"/>
                  </a:ext>
                </a:extLst>
              </p:cNvPr>
              <p:cNvSpPr txBox="1"/>
              <p:nvPr/>
            </p:nvSpPr>
            <p:spPr>
              <a:xfrm>
                <a:off x="6165978" y="2357666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5</a:t>
                </a:r>
                <a:r>
                  <a:rPr lang="cs-CZ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,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  <a:sym typeface="Calibri"/>
                    <a:rtl val="0"/>
                  </a:rPr>
                  <a:t>0</a:t>
                </a:r>
              </a:p>
            </p:txBody>
          </p:sp>
        </p:grp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A857F240-2078-174B-820D-66C1425C3FAD}"/>
                </a:ext>
              </a:extLst>
            </p:cNvPr>
            <p:cNvSpPr/>
            <p:nvPr/>
          </p:nvSpPr>
          <p:spPr>
            <a:xfrm>
              <a:off x="6765304" y="3045110"/>
              <a:ext cx="4117748" cy="2233501"/>
            </a:xfrm>
            <a:custGeom>
              <a:avLst/>
              <a:gdLst>
                <a:gd name="connsiteX0" fmla="*/ 0 w 4117748"/>
                <a:gd name="connsiteY0" fmla="*/ 2233027 h 2233500"/>
                <a:gd name="connsiteX1" fmla="*/ 32897 w 4117748"/>
                <a:gd name="connsiteY1" fmla="*/ 2233027 h 2233500"/>
                <a:gd name="connsiteX2" fmla="*/ 32897 w 4117748"/>
                <a:gd name="connsiteY2" fmla="*/ 2180604 h 2233500"/>
                <a:gd name="connsiteX3" fmla="*/ 84261 w 4117748"/>
                <a:gd name="connsiteY3" fmla="*/ 2180604 h 2233500"/>
                <a:gd name="connsiteX4" fmla="*/ 84261 w 4117748"/>
                <a:gd name="connsiteY4" fmla="*/ 2156924 h 2233500"/>
                <a:gd name="connsiteX5" fmla="*/ 110987 w 4117748"/>
                <a:gd name="connsiteY5" fmla="*/ 2156924 h 2233500"/>
                <a:gd name="connsiteX6" fmla="*/ 110987 w 4117748"/>
                <a:gd name="connsiteY6" fmla="*/ 2132222 h 2233500"/>
                <a:gd name="connsiteX7" fmla="*/ 145926 w 4117748"/>
                <a:gd name="connsiteY7" fmla="*/ 2132222 h 2233500"/>
                <a:gd name="connsiteX8" fmla="*/ 145926 w 4117748"/>
                <a:gd name="connsiteY8" fmla="*/ 2104362 h 2233500"/>
                <a:gd name="connsiteX9" fmla="*/ 196315 w 4117748"/>
                <a:gd name="connsiteY9" fmla="*/ 2104362 h 2233500"/>
                <a:gd name="connsiteX10" fmla="*/ 196315 w 4117748"/>
                <a:gd name="connsiteY10" fmla="*/ 2082771 h 2233500"/>
                <a:gd name="connsiteX11" fmla="*/ 223041 w 4117748"/>
                <a:gd name="connsiteY11" fmla="*/ 2082771 h 2233500"/>
                <a:gd name="connsiteX12" fmla="*/ 223041 w 4117748"/>
                <a:gd name="connsiteY12" fmla="*/ 2053983 h 2233500"/>
                <a:gd name="connsiteX13" fmla="*/ 243596 w 4117748"/>
                <a:gd name="connsiteY13" fmla="*/ 2053983 h 2233500"/>
                <a:gd name="connsiteX14" fmla="*/ 243596 w 4117748"/>
                <a:gd name="connsiteY14" fmla="*/ 2023198 h 2233500"/>
                <a:gd name="connsiteX15" fmla="*/ 326836 w 4117748"/>
                <a:gd name="connsiteY15" fmla="*/ 2023198 h 2233500"/>
                <a:gd name="connsiteX16" fmla="*/ 326836 w 4117748"/>
                <a:gd name="connsiteY16" fmla="*/ 2009826 h 2233500"/>
                <a:gd name="connsiteX17" fmla="*/ 356671 w 4117748"/>
                <a:gd name="connsiteY17" fmla="*/ 2009826 h 2233500"/>
                <a:gd name="connsiteX18" fmla="*/ 356671 w 4117748"/>
                <a:gd name="connsiteY18" fmla="*/ 1981967 h 2233500"/>
                <a:gd name="connsiteX19" fmla="*/ 432719 w 4117748"/>
                <a:gd name="connsiteY19" fmla="*/ 1981967 h 2233500"/>
                <a:gd name="connsiteX20" fmla="*/ 432719 w 4117748"/>
                <a:gd name="connsiteY20" fmla="*/ 1953178 h 2233500"/>
                <a:gd name="connsiteX21" fmla="*/ 490255 w 4117748"/>
                <a:gd name="connsiteY21" fmla="*/ 1953178 h 2233500"/>
                <a:gd name="connsiteX22" fmla="*/ 490255 w 4117748"/>
                <a:gd name="connsiteY22" fmla="*/ 1906189 h 2233500"/>
                <a:gd name="connsiteX23" fmla="*/ 545934 w 4117748"/>
                <a:gd name="connsiteY23" fmla="*/ 1906189 h 2233500"/>
                <a:gd name="connsiteX24" fmla="*/ 545934 w 4117748"/>
                <a:gd name="connsiteY24" fmla="*/ 1880465 h 2233500"/>
                <a:gd name="connsiteX25" fmla="*/ 676872 w 4117748"/>
                <a:gd name="connsiteY25" fmla="*/ 1880465 h 2233500"/>
                <a:gd name="connsiteX26" fmla="*/ 676872 w 4117748"/>
                <a:gd name="connsiteY26" fmla="*/ 1830876 h 2233500"/>
                <a:gd name="connsiteX27" fmla="*/ 706104 w 4117748"/>
                <a:gd name="connsiteY27" fmla="*/ 1830876 h 2233500"/>
                <a:gd name="connsiteX28" fmla="*/ 706104 w 4117748"/>
                <a:gd name="connsiteY28" fmla="*/ 1751662 h 2233500"/>
                <a:gd name="connsiteX29" fmla="*/ 756493 w 4117748"/>
                <a:gd name="connsiteY29" fmla="*/ 1751662 h 2233500"/>
                <a:gd name="connsiteX30" fmla="*/ 756493 w 4117748"/>
                <a:gd name="connsiteY30" fmla="*/ 1706530 h 2233500"/>
                <a:gd name="connsiteX31" fmla="*/ 806837 w 4117748"/>
                <a:gd name="connsiteY31" fmla="*/ 1706530 h 2233500"/>
                <a:gd name="connsiteX32" fmla="*/ 806837 w 4117748"/>
                <a:gd name="connsiteY32" fmla="*/ 1680852 h 2233500"/>
                <a:gd name="connsiteX33" fmla="*/ 836671 w 4117748"/>
                <a:gd name="connsiteY33" fmla="*/ 1680852 h 2233500"/>
                <a:gd name="connsiteX34" fmla="*/ 836671 w 4117748"/>
                <a:gd name="connsiteY34" fmla="*/ 1654107 h 2233500"/>
                <a:gd name="connsiteX35" fmla="*/ 891144 w 4117748"/>
                <a:gd name="connsiteY35" fmla="*/ 1654107 h 2233500"/>
                <a:gd name="connsiteX36" fmla="*/ 891144 w 4117748"/>
                <a:gd name="connsiteY36" fmla="*/ 1576797 h 2233500"/>
                <a:gd name="connsiteX37" fmla="*/ 917684 w 4117748"/>
                <a:gd name="connsiteY37" fmla="*/ 1576797 h 2233500"/>
                <a:gd name="connsiteX38" fmla="*/ 917684 w 4117748"/>
                <a:gd name="connsiteY38" fmla="*/ 1552746 h 2233500"/>
                <a:gd name="connsiteX39" fmla="*/ 947473 w 4117748"/>
                <a:gd name="connsiteY39" fmla="*/ 1552746 h 2233500"/>
                <a:gd name="connsiteX40" fmla="*/ 947473 w 4117748"/>
                <a:gd name="connsiteY40" fmla="*/ 1528461 h 2233500"/>
                <a:gd name="connsiteX41" fmla="*/ 1026630 w 4117748"/>
                <a:gd name="connsiteY41" fmla="*/ 1528461 h 2233500"/>
                <a:gd name="connsiteX42" fmla="*/ 1026630 w 4117748"/>
                <a:gd name="connsiteY42" fmla="*/ 1499673 h 2233500"/>
                <a:gd name="connsiteX43" fmla="*/ 1081103 w 4117748"/>
                <a:gd name="connsiteY43" fmla="*/ 1499673 h 2233500"/>
                <a:gd name="connsiteX44" fmla="*/ 1081103 w 4117748"/>
                <a:gd name="connsiteY44" fmla="*/ 1479011 h 2233500"/>
                <a:gd name="connsiteX45" fmla="*/ 1107921 w 4117748"/>
                <a:gd name="connsiteY45" fmla="*/ 1479011 h 2233500"/>
                <a:gd name="connsiteX46" fmla="*/ 1107921 w 4117748"/>
                <a:gd name="connsiteY46" fmla="*/ 1451151 h 2233500"/>
                <a:gd name="connsiteX47" fmla="*/ 1164529 w 4117748"/>
                <a:gd name="connsiteY47" fmla="*/ 1451151 h 2233500"/>
                <a:gd name="connsiteX48" fmla="*/ 1164529 w 4117748"/>
                <a:gd name="connsiteY48" fmla="*/ 1426449 h 2233500"/>
                <a:gd name="connsiteX49" fmla="*/ 1206659 w 4117748"/>
                <a:gd name="connsiteY49" fmla="*/ 1426449 h 2233500"/>
                <a:gd name="connsiteX50" fmla="*/ 1206659 w 4117748"/>
                <a:gd name="connsiteY50" fmla="*/ 1375235 h 2233500"/>
                <a:gd name="connsiteX51" fmla="*/ 1237514 w 4117748"/>
                <a:gd name="connsiteY51" fmla="*/ 1375235 h 2233500"/>
                <a:gd name="connsiteX52" fmla="*/ 1237514 w 4117748"/>
                <a:gd name="connsiteY52" fmla="*/ 1349511 h 2233500"/>
                <a:gd name="connsiteX53" fmla="*/ 1343398 w 4117748"/>
                <a:gd name="connsiteY53" fmla="*/ 1349511 h 2233500"/>
                <a:gd name="connsiteX54" fmla="*/ 1343398 w 4117748"/>
                <a:gd name="connsiteY54" fmla="*/ 1274430 h 2233500"/>
                <a:gd name="connsiteX55" fmla="*/ 1375227 w 4117748"/>
                <a:gd name="connsiteY55" fmla="*/ 1274430 h 2233500"/>
                <a:gd name="connsiteX56" fmla="*/ 1375227 w 4117748"/>
                <a:gd name="connsiteY56" fmla="*/ 1251771 h 2233500"/>
                <a:gd name="connsiteX57" fmla="*/ 1506955 w 4117748"/>
                <a:gd name="connsiteY57" fmla="*/ 1251771 h 2233500"/>
                <a:gd name="connsiteX58" fmla="*/ 1506955 w 4117748"/>
                <a:gd name="connsiteY58" fmla="*/ 1225026 h 2233500"/>
                <a:gd name="connsiteX59" fmla="*/ 1613673 w 4117748"/>
                <a:gd name="connsiteY59" fmla="*/ 1225026 h 2233500"/>
                <a:gd name="connsiteX60" fmla="*/ 1613673 w 4117748"/>
                <a:gd name="connsiteY60" fmla="*/ 1199302 h 2233500"/>
                <a:gd name="connsiteX61" fmla="*/ 1666104 w 4117748"/>
                <a:gd name="connsiteY61" fmla="*/ 1199302 h 2233500"/>
                <a:gd name="connsiteX62" fmla="*/ 1666104 w 4117748"/>
                <a:gd name="connsiteY62" fmla="*/ 1127332 h 2233500"/>
                <a:gd name="connsiteX63" fmla="*/ 1722665 w 4117748"/>
                <a:gd name="connsiteY63" fmla="*/ 1127332 h 2233500"/>
                <a:gd name="connsiteX64" fmla="*/ 1722665 w 4117748"/>
                <a:gd name="connsiteY64" fmla="*/ 1095433 h 2233500"/>
                <a:gd name="connsiteX65" fmla="*/ 1745261 w 4117748"/>
                <a:gd name="connsiteY65" fmla="*/ 1095433 h 2233500"/>
                <a:gd name="connsiteX66" fmla="*/ 1745261 w 4117748"/>
                <a:gd name="connsiteY66" fmla="*/ 1071799 h 2233500"/>
                <a:gd name="connsiteX67" fmla="*/ 1773101 w 4117748"/>
                <a:gd name="connsiteY67" fmla="*/ 1071799 h 2233500"/>
                <a:gd name="connsiteX68" fmla="*/ 1773101 w 4117748"/>
                <a:gd name="connsiteY68" fmla="*/ 1050161 h 2233500"/>
                <a:gd name="connsiteX69" fmla="*/ 1798806 w 4117748"/>
                <a:gd name="connsiteY69" fmla="*/ 1050161 h 2233500"/>
                <a:gd name="connsiteX70" fmla="*/ 1798806 w 4117748"/>
                <a:gd name="connsiteY70" fmla="*/ 1023416 h 2233500"/>
                <a:gd name="connsiteX71" fmla="*/ 1861863 w 4117748"/>
                <a:gd name="connsiteY71" fmla="*/ 1023416 h 2233500"/>
                <a:gd name="connsiteX72" fmla="*/ 1861863 w 4117748"/>
                <a:gd name="connsiteY72" fmla="*/ 998761 h 2233500"/>
                <a:gd name="connsiteX73" fmla="*/ 1880005 w 4117748"/>
                <a:gd name="connsiteY73" fmla="*/ 998761 h 2233500"/>
                <a:gd name="connsiteX74" fmla="*/ 1880005 w 4117748"/>
                <a:gd name="connsiteY74" fmla="*/ 939095 h 2233500"/>
                <a:gd name="connsiteX75" fmla="*/ 2043330 w 4117748"/>
                <a:gd name="connsiteY75" fmla="*/ 939095 h 2233500"/>
                <a:gd name="connsiteX76" fmla="*/ 2043330 w 4117748"/>
                <a:gd name="connsiteY76" fmla="*/ 922658 h 2233500"/>
                <a:gd name="connsiteX77" fmla="*/ 2095762 w 4117748"/>
                <a:gd name="connsiteY77" fmla="*/ 922658 h 2233500"/>
                <a:gd name="connsiteX78" fmla="*/ 2095762 w 4117748"/>
                <a:gd name="connsiteY78" fmla="*/ 892802 h 2233500"/>
                <a:gd name="connsiteX79" fmla="*/ 2173851 w 4117748"/>
                <a:gd name="connsiteY79" fmla="*/ 892802 h 2233500"/>
                <a:gd name="connsiteX80" fmla="*/ 2173851 w 4117748"/>
                <a:gd name="connsiteY80" fmla="*/ 872232 h 2233500"/>
                <a:gd name="connsiteX81" fmla="*/ 2199557 w 4117748"/>
                <a:gd name="connsiteY81" fmla="*/ 872232 h 2233500"/>
                <a:gd name="connsiteX82" fmla="*/ 2199557 w 4117748"/>
                <a:gd name="connsiteY82" fmla="*/ 842423 h 2233500"/>
                <a:gd name="connsiteX83" fmla="*/ 2283864 w 4117748"/>
                <a:gd name="connsiteY83" fmla="*/ 842423 h 2233500"/>
                <a:gd name="connsiteX84" fmla="*/ 2283864 w 4117748"/>
                <a:gd name="connsiteY84" fmla="*/ 793019 h 2233500"/>
                <a:gd name="connsiteX85" fmla="*/ 2309662 w 4117748"/>
                <a:gd name="connsiteY85" fmla="*/ 793019 h 2233500"/>
                <a:gd name="connsiteX86" fmla="*/ 2309662 w 4117748"/>
                <a:gd name="connsiteY86" fmla="*/ 768595 h 2233500"/>
                <a:gd name="connsiteX87" fmla="*/ 2497718 w 4117748"/>
                <a:gd name="connsiteY87" fmla="*/ 768595 h 2233500"/>
                <a:gd name="connsiteX88" fmla="*/ 2497718 w 4117748"/>
                <a:gd name="connsiteY88" fmla="*/ 739807 h 2233500"/>
                <a:gd name="connsiteX89" fmla="*/ 2522402 w 4117748"/>
                <a:gd name="connsiteY89" fmla="*/ 739807 h 2233500"/>
                <a:gd name="connsiteX90" fmla="*/ 2522402 w 4117748"/>
                <a:gd name="connsiteY90" fmla="*/ 688128 h 2233500"/>
                <a:gd name="connsiteX91" fmla="*/ 2608752 w 4117748"/>
                <a:gd name="connsiteY91" fmla="*/ 688128 h 2233500"/>
                <a:gd name="connsiteX92" fmla="*/ 2608752 w 4117748"/>
                <a:gd name="connsiteY92" fmla="*/ 662404 h 2233500"/>
                <a:gd name="connsiteX93" fmla="*/ 2624156 w 4117748"/>
                <a:gd name="connsiteY93" fmla="*/ 662404 h 2233500"/>
                <a:gd name="connsiteX94" fmla="*/ 2624156 w 4117748"/>
                <a:gd name="connsiteY94" fmla="*/ 629298 h 2233500"/>
                <a:gd name="connsiteX95" fmla="*/ 2682758 w 4117748"/>
                <a:gd name="connsiteY95" fmla="*/ 629298 h 2233500"/>
                <a:gd name="connsiteX96" fmla="*/ 2682758 w 4117748"/>
                <a:gd name="connsiteY96" fmla="*/ 608729 h 2233500"/>
                <a:gd name="connsiteX97" fmla="*/ 2761869 w 4117748"/>
                <a:gd name="connsiteY97" fmla="*/ 608729 h 2233500"/>
                <a:gd name="connsiteX98" fmla="*/ 2761869 w 4117748"/>
                <a:gd name="connsiteY98" fmla="*/ 557514 h 2233500"/>
                <a:gd name="connsiteX99" fmla="*/ 2821492 w 4117748"/>
                <a:gd name="connsiteY99" fmla="*/ 557514 h 2233500"/>
                <a:gd name="connsiteX100" fmla="*/ 2821492 w 4117748"/>
                <a:gd name="connsiteY100" fmla="*/ 454620 h 2233500"/>
                <a:gd name="connsiteX101" fmla="*/ 2845156 w 4117748"/>
                <a:gd name="connsiteY101" fmla="*/ 454620 h 2233500"/>
                <a:gd name="connsiteX102" fmla="*/ 2845156 w 4117748"/>
                <a:gd name="connsiteY102" fmla="*/ 432007 h 2233500"/>
                <a:gd name="connsiteX103" fmla="*/ 2872995 w 4117748"/>
                <a:gd name="connsiteY103" fmla="*/ 432007 h 2233500"/>
                <a:gd name="connsiteX104" fmla="*/ 2872995 w 4117748"/>
                <a:gd name="connsiteY104" fmla="*/ 410416 h 2233500"/>
                <a:gd name="connsiteX105" fmla="*/ 2983982 w 4117748"/>
                <a:gd name="connsiteY105" fmla="*/ 410416 h 2233500"/>
                <a:gd name="connsiteX106" fmla="*/ 2983982 w 4117748"/>
                <a:gd name="connsiteY106" fmla="*/ 383671 h 2233500"/>
                <a:gd name="connsiteX107" fmla="*/ 3081653 w 4117748"/>
                <a:gd name="connsiteY107" fmla="*/ 383671 h 2233500"/>
                <a:gd name="connsiteX108" fmla="*/ 3081653 w 4117748"/>
                <a:gd name="connsiteY108" fmla="*/ 354883 h 2233500"/>
                <a:gd name="connsiteX109" fmla="*/ 3269755 w 4117748"/>
                <a:gd name="connsiteY109" fmla="*/ 354883 h 2233500"/>
                <a:gd name="connsiteX110" fmla="*/ 3269755 w 4117748"/>
                <a:gd name="connsiteY110" fmla="*/ 333245 h 2233500"/>
                <a:gd name="connsiteX111" fmla="*/ 3325434 w 4117748"/>
                <a:gd name="connsiteY111" fmla="*/ 333245 h 2233500"/>
                <a:gd name="connsiteX112" fmla="*/ 3325434 w 4117748"/>
                <a:gd name="connsiteY112" fmla="*/ 310633 h 2233500"/>
                <a:gd name="connsiteX113" fmla="*/ 3434380 w 4117748"/>
                <a:gd name="connsiteY113" fmla="*/ 310633 h 2233500"/>
                <a:gd name="connsiteX114" fmla="*/ 3434380 w 4117748"/>
                <a:gd name="connsiteY114" fmla="*/ 284909 h 2233500"/>
                <a:gd name="connsiteX115" fmla="*/ 3492843 w 4117748"/>
                <a:gd name="connsiteY115" fmla="*/ 284909 h 2233500"/>
                <a:gd name="connsiteX116" fmla="*/ 3492843 w 4117748"/>
                <a:gd name="connsiteY116" fmla="*/ 260253 h 2233500"/>
                <a:gd name="connsiteX117" fmla="*/ 3653153 w 4117748"/>
                <a:gd name="connsiteY117" fmla="*/ 260253 h 2233500"/>
                <a:gd name="connsiteX118" fmla="*/ 3653153 w 4117748"/>
                <a:gd name="connsiteY118" fmla="*/ 228354 h 2233500"/>
                <a:gd name="connsiteX119" fmla="*/ 3676816 w 4117748"/>
                <a:gd name="connsiteY119" fmla="*/ 228354 h 2233500"/>
                <a:gd name="connsiteX120" fmla="*/ 3676816 w 4117748"/>
                <a:gd name="connsiteY120" fmla="*/ 200495 h 2233500"/>
                <a:gd name="connsiteX121" fmla="*/ 3701454 w 4117748"/>
                <a:gd name="connsiteY121" fmla="*/ 200495 h 2233500"/>
                <a:gd name="connsiteX122" fmla="*/ 3701454 w 4117748"/>
                <a:gd name="connsiteY122" fmla="*/ 174771 h 2233500"/>
                <a:gd name="connsiteX123" fmla="*/ 3861810 w 4117748"/>
                <a:gd name="connsiteY123" fmla="*/ 174771 h 2233500"/>
                <a:gd name="connsiteX124" fmla="*/ 3861810 w 4117748"/>
                <a:gd name="connsiteY124" fmla="*/ 139901 h 2233500"/>
                <a:gd name="connsiteX125" fmla="*/ 3920412 w 4117748"/>
                <a:gd name="connsiteY125" fmla="*/ 139901 h 2233500"/>
                <a:gd name="connsiteX126" fmla="*/ 3920412 w 4117748"/>
                <a:gd name="connsiteY126" fmla="*/ 102755 h 2233500"/>
                <a:gd name="connsiteX127" fmla="*/ 3997481 w 4117748"/>
                <a:gd name="connsiteY127" fmla="*/ 102755 h 2233500"/>
                <a:gd name="connsiteX128" fmla="*/ 3997481 w 4117748"/>
                <a:gd name="connsiteY128" fmla="*/ 0 h 2233500"/>
                <a:gd name="connsiteX129" fmla="*/ 4117748 w 4117748"/>
                <a:gd name="connsiteY129" fmla="*/ 0 h 2233500"/>
                <a:gd name="connsiteX0" fmla="*/ 0 w 4117748"/>
                <a:gd name="connsiteY0" fmla="*/ 2233027 h 2233501"/>
                <a:gd name="connsiteX1" fmla="*/ 32897 w 4117748"/>
                <a:gd name="connsiteY1" fmla="*/ 2233027 h 2233501"/>
                <a:gd name="connsiteX2" fmla="*/ 32897 w 4117748"/>
                <a:gd name="connsiteY2" fmla="*/ 2180604 h 2233501"/>
                <a:gd name="connsiteX3" fmla="*/ 84261 w 4117748"/>
                <a:gd name="connsiteY3" fmla="*/ 2180604 h 2233501"/>
                <a:gd name="connsiteX4" fmla="*/ 84261 w 4117748"/>
                <a:gd name="connsiteY4" fmla="*/ 2156924 h 2233501"/>
                <a:gd name="connsiteX5" fmla="*/ 110987 w 4117748"/>
                <a:gd name="connsiteY5" fmla="*/ 2156924 h 2233501"/>
                <a:gd name="connsiteX6" fmla="*/ 110987 w 4117748"/>
                <a:gd name="connsiteY6" fmla="*/ 2132222 h 2233501"/>
                <a:gd name="connsiteX7" fmla="*/ 145926 w 4117748"/>
                <a:gd name="connsiteY7" fmla="*/ 2132222 h 2233501"/>
                <a:gd name="connsiteX8" fmla="*/ 145926 w 4117748"/>
                <a:gd name="connsiteY8" fmla="*/ 2104362 h 2233501"/>
                <a:gd name="connsiteX9" fmla="*/ 196315 w 4117748"/>
                <a:gd name="connsiteY9" fmla="*/ 2104362 h 2233501"/>
                <a:gd name="connsiteX10" fmla="*/ 196315 w 4117748"/>
                <a:gd name="connsiteY10" fmla="*/ 2082771 h 2233501"/>
                <a:gd name="connsiteX11" fmla="*/ 223041 w 4117748"/>
                <a:gd name="connsiteY11" fmla="*/ 2082771 h 2233501"/>
                <a:gd name="connsiteX12" fmla="*/ 223041 w 4117748"/>
                <a:gd name="connsiteY12" fmla="*/ 2053983 h 2233501"/>
                <a:gd name="connsiteX13" fmla="*/ 243596 w 4117748"/>
                <a:gd name="connsiteY13" fmla="*/ 2053983 h 2233501"/>
                <a:gd name="connsiteX14" fmla="*/ 243596 w 4117748"/>
                <a:gd name="connsiteY14" fmla="*/ 2023198 h 2233501"/>
                <a:gd name="connsiteX15" fmla="*/ 326836 w 4117748"/>
                <a:gd name="connsiteY15" fmla="*/ 2023198 h 2233501"/>
                <a:gd name="connsiteX16" fmla="*/ 326836 w 4117748"/>
                <a:gd name="connsiteY16" fmla="*/ 2009826 h 2233501"/>
                <a:gd name="connsiteX17" fmla="*/ 356671 w 4117748"/>
                <a:gd name="connsiteY17" fmla="*/ 2009826 h 2233501"/>
                <a:gd name="connsiteX18" fmla="*/ 356671 w 4117748"/>
                <a:gd name="connsiteY18" fmla="*/ 1981967 h 2233501"/>
                <a:gd name="connsiteX19" fmla="*/ 432719 w 4117748"/>
                <a:gd name="connsiteY19" fmla="*/ 1981967 h 2233501"/>
                <a:gd name="connsiteX20" fmla="*/ 432719 w 4117748"/>
                <a:gd name="connsiteY20" fmla="*/ 1953178 h 2233501"/>
                <a:gd name="connsiteX21" fmla="*/ 490255 w 4117748"/>
                <a:gd name="connsiteY21" fmla="*/ 1906189 h 2233501"/>
                <a:gd name="connsiteX22" fmla="*/ 545934 w 4117748"/>
                <a:gd name="connsiteY22" fmla="*/ 1906189 h 2233501"/>
                <a:gd name="connsiteX23" fmla="*/ 545934 w 4117748"/>
                <a:gd name="connsiteY23" fmla="*/ 1880465 h 2233501"/>
                <a:gd name="connsiteX24" fmla="*/ 676872 w 4117748"/>
                <a:gd name="connsiteY24" fmla="*/ 1880465 h 2233501"/>
                <a:gd name="connsiteX25" fmla="*/ 676872 w 4117748"/>
                <a:gd name="connsiteY25" fmla="*/ 1830876 h 2233501"/>
                <a:gd name="connsiteX26" fmla="*/ 706104 w 4117748"/>
                <a:gd name="connsiteY26" fmla="*/ 1830876 h 2233501"/>
                <a:gd name="connsiteX27" fmla="*/ 706104 w 4117748"/>
                <a:gd name="connsiteY27" fmla="*/ 1751662 h 2233501"/>
                <a:gd name="connsiteX28" fmla="*/ 756493 w 4117748"/>
                <a:gd name="connsiteY28" fmla="*/ 1751662 h 2233501"/>
                <a:gd name="connsiteX29" fmla="*/ 756493 w 4117748"/>
                <a:gd name="connsiteY29" fmla="*/ 1706530 h 2233501"/>
                <a:gd name="connsiteX30" fmla="*/ 806837 w 4117748"/>
                <a:gd name="connsiteY30" fmla="*/ 1706530 h 2233501"/>
                <a:gd name="connsiteX31" fmla="*/ 806837 w 4117748"/>
                <a:gd name="connsiteY31" fmla="*/ 1680852 h 2233501"/>
                <a:gd name="connsiteX32" fmla="*/ 836671 w 4117748"/>
                <a:gd name="connsiteY32" fmla="*/ 1680852 h 2233501"/>
                <a:gd name="connsiteX33" fmla="*/ 836671 w 4117748"/>
                <a:gd name="connsiteY33" fmla="*/ 1654107 h 2233501"/>
                <a:gd name="connsiteX34" fmla="*/ 891144 w 4117748"/>
                <a:gd name="connsiteY34" fmla="*/ 1654107 h 2233501"/>
                <a:gd name="connsiteX35" fmla="*/ 891144 w 4117748"/>
                <a:gd name="connsiteY35" fmla="*/ 1576797 h 2233501"/>
                <a:gd name="connsiteX36" fmla="*/ 917684 w 4117748"/>
                <a:gd name="connsiteY36" fmla="*/ 1576797 h 2233501"/>
                <a:gd name="connsiteX37" fmla="*/ 917684 w 4117748"/>
                <a:gd name="connsiteY37" fmla="*/ 1552746 h 2233501"/>
                <a:gd name="connsiteX38" fmla="*/ 947473 w 4117748"/>
                <a:gd name="connsiteY38" fmla="*/ 1552746 h 2233501"/>
                <a:gd name="connsiteX39" fmla="*/ 947473 w 4117748"/>
                <a:gd name="connsiteY39" fmla="*/ 1528461 h 2233501"/>
                <a:gd name="connsiteX40" fmla="*/ 1026630 w 4117748"/>
                <a:gd name="connsiteY40" fmla="*/ 1528461 h 2233501"/>
                <a:gd name="connsiteX41" fmla="*/ 1026630 w 4117748"/>
                <a:gd name="connsiteY41" fmla="*/ 1499673 h 2233501"/>
                <a:gd name="connsiteX42" fmla="*/ 1081103 w 4117748"/>
                <a:gd name="connsiteY42" fmla="*/ 1499673 h 2233501"/>
                <a:gd name="connsiteX43" fmla="*/ 1081103 w 4117748"/>
                <a:gd name="connsiteY43" fmla="*/ 1479011 h 2233501"/>
                <a:gd name="connsiteX44" fmla="*/ 1107921 w 4117748"/>
                <a:gd name="connsiteY44" fmla="*/ 1479011 h 2233501"/>
                <a:gd name="connsiteX45" fmla="*/ 1107921 w 4117748"/>
                <a:gd name="connsiteY45" fmla="*/ 1451151 h 2233501"/>
                <a:gd name="connsiteX46" fmla="*/ 1164529 w 4117748"/>
                <a:gd name="connsiteY46" fmla="*/ 1451151 h 2233501"/>
                <a:gd name="connsiteX47" fmla="*/ 1164529 w 4117748"/>
                <a:gd name="connsiteY47" fmla="*/ 1426449 h 2233501"/>
                <a:gd name="connsiteX48" fmla="*/ 1206659 w 4117748"/>
                <a:gd name="connsiteY48" fmla="*/ 1426449 h 2233501"/>
                <a:gd name="connsiteX49" fmla="*/ 1206659 w 4117748"/>
                <a:gd name="connsiteY49" fmla="*/ 1375235 h 2233501"/>
                <a:gd name="connsiteX50" fmla="*/ 1237514 w 4117748"/>
                <a:gd name="connsiteY50" fmla="*/ 1375235 h 2233501"/>
                <a:gd name="connsiteX51" fmla="*/ 1237514 w 4117748"/>
                <a:gd name="connsiteY51" fmla="*/ 1349511 h 2233501"/>
                <a:gd name="connsiteX52" fmla="*/ 1343398 w 4117748"/>
                <a:gd name="connsiteY52" fmla="*/ 1349511 h 2233501"/>
                <a:gd name="connsiteX53" fmla="*/ 1343398 w 4117748"/>
                <a:gd name="connsiteY53" fmla="*/ 1274430 h 2233501"/>
                <a:gd name="connsiteX54" fmla="*/ 1375227 w 4117748"/>
                <a:gd name="connsiteY54" fmla="*/ 1274430 h 2233501"/>
                <a:gd name="connsiteX55" fmla="*/ 1375227 w 4117748"/>
                <a:gd name="connsiteY55" fmla="*/ 1251771 h 2233501"/>
                <a:gd name="connsiteX56" fmla="*/ 1506955 w 4117748"/>
                <a:gd name="connsiteY56" fmla="*/ 1251771 h 2233501"/>
                <a:gd name="connsiteX57" fmla="*/ 1506955 w 4117748"/>
                <a:gd name="connsiteY57" fmla="*/ 1225026 h 2233501"/>
                <a:gd name="connsiteX58" fmla="*/ 1613673 w 4117748"/>
                <a:gd name="connsiteY58" fmla="*/ 1225026 h 2233501"/>
                <a:gd name="connsiteX59" fmla="*/ 1613673 w 4117748"/>
                <a:gd name="connsiteY59" fmla="*/ 1199302 h 2233501"/>
                <a:gd name="connsiteX60" fmla="*/ 1666104 w 4117748"/>
                <a:gd name="connsiteY60" fmla="*/ 1199302 h 2233501"/>
                <a:gd name="connsiteX61" fmla="*/ 1666104 w 4117748"/>
                <a:gd name="connsiteY61" fmla="*/ 1127332 h 2233501"/>
                <a:gd name="connsiteX62" fmla="*/ 1722665 w 4117748"/>
                <a:gd name="connsiteY62" fmla="*/ 1127332 h 2233501"/>
                <a:gd name="connsiteX63" fmla="*/ 1722665 w 4117748"/>
                <a:gd name="connsiteY63" fmla="*/ 1095433 h 2233501"/>
                <a:gd name="connsiteX64" fmla="*/ 1745261 w 4117748"/>
                <a:gd name="connsiteY64" fmla="*/ 1095433 h 2233501"/>
                <a:gd name="connsiteX65" fmla="*/ 1745261 w 4117748"/>
                <a:gd name="connsiteY65" fmla="*/ 1071799 h 2233501"/>
                <a:gd name="connsiteX66" fmla="*/ 1773101 w 4117748"/>
                <a:gd name="connsiteY66" fmla="*/ 1071799 h 2233501"/>
                <a:gd name="connsiteX67" fmla="*/ 1773101 w 4117748"/>
                <a:gd name="connsiteY67" fmla="*/ 1050161 h 2233501"/>
                <a:gd name="connsiteX68" fmla="*/ 1798806 w 4117748"/>
                <a:gd name="connsiteY68" fmla="*/ 1050161 h 2233501"/>
                <a:gd name="connsiteX69" fmla="*/ 1798806 w 4117748"/>
                <a:gd name="connsiteY69" fmla="*/ 1023416 h 2233501"/>
                <a:gd name="connsiteX70" fmla="*/ 1861863 w 4117748"/>
                <a:gd name="connsiteY70" fmla="*/ 1023416 h 2233501"/>
                <a:gd name="connsiteX71" fmla="*/ 1861863 w 4117748"/>
                <a:gd name="connsiteY71" fmla="*/ 998761 h 2233501"/>
                <a:gd name="connsiteX72" fmla="*/ 1880005 w 4117748"/>
                <a:gd name="connsiteY72" fmla="*/ 998761 h 2233501"/>
                <a:gd name="connsiteX73" fmla="*/ 1880005 w 4117748"/>
                <a:gd name="connsiteY73" fmla="*/ 939095 h 2233501"/>
                <a:gd name="connsiteX74" fmla="*/ 2043330 w 4117748"/>
                <a:gd name="connsiteY74" fmla="*/ 939095 h 2233501"/>
                <a:gd name="connsiteX75" fmla="*/ 2043330 w 4117748"/>
                <a:gd name="connsiteY75" fmla="*/ 922658 h 2233501"/>
                <a:gd name="connsiteX76" fmla="*/ 2095762 w 4117748"/>
                <a:gd name="connsiteY76" fmla="*/ 922658 h 2233501"/>
                <a:gd name="connsiteX77" fmla="*/ 2095762 w 4117748"/>
                <a:gd name="connsiteY77" fmla="*/ 892802 h 2233501"/>
                <a:gd name="connsiteX78" fmla="*/ 2173851 w 4117748"/>
                <a:gd name="connsiteY78" fmla="*/ 892802 h 2233501"/>
                <a:gd name="connsiteX79" fmla="*/ 2173851 w 4117748"/>
                <a:gd name="connsiteY79" fmla="*/ 872232 h 2233501"/>
                <a:gd name="connsiteX80" fmla="*/ 2199557 w 4117748"/>
                <a:gd name="connsiteY80" fmla="*/ 872232 h 2233501"/>
                <a:gd name="connsiteX81" fmla="*/ 2199557 w 4117748"/>
                <a:gd name="connsiteY81" fmla="*/ 842423 h 2233501"/>
                <a:gd name="connsiteX82" fmla="*/ 2283864 w 4117748"/>
                <a:gd name="connsiteY82" fmla="*/ 842423 h 2233501"/>
                <a:gd name="connsiteX83" fmla="*/ 2283864 w 4117748"/>
                <a:gd name="connsiteY83" fmla="*/ 793019 h 2233501"/>
                <a:gd name="connsiteX84" fmla="*/ 2309662 w 4117748"/>
                <a:gd name="connsiteY84" fmla="*/ 793019 h 2233501"/>
                <a:gd name="connsiteX85" fmla="*/ 2309662 w 4117748"/>
                <a:gd name="connsiteY85" fmla="*/ 768595 h 2233501"/>
                <a:gd name="connsiteX86" fmla="*/ 2497718 w 4117748"/>
                <a:gd name="connsiteY86" fmla="*/ 768595 h 2233501"/>
                <a:gd name="connsiteX87" fmla="*/ 2497718 w 4117748"/>
                <a:gd name="connsiteY87" fmla="*/ 739807 h 2233501"/>
                <a:gd name="connsiteX88" fmla="*/ 2522402 w 4117748"/>
                <a:gd name="connsiteY88" fmla="*/ 739807 h 2233501"/>
                <a:gd name="connsiteX89" fmla="*/ 2522402 w 4117748"/>
                <a:gd name="connsiteY89" fmla="*/ 688128 h 2233501"/>
                <a:gd name="connsiteX90" fmla="*/ 2608752 w 4117748"/>
                <a:gd name="connsiteY90" fmla="*/ 688128 h 2233501"/>
                <a:gd name="connsiteX91" fmla="*/ 2608752 w 4117748"/>
                <a:gd name="connsiteY91" fmla="*/ 662404 h 2233501"/>
                <a:gd name="connsiteX92" fmla="*/ 2624156 w 4117748"/>
                <a:gd name="connsiteY92" fmla="*/ 662404 h 2233501"/>
                <a:gd name="connsiteX93" fmla="*/ 2624156 w 4117748"/>
                <a:gd name="connsiteY93" fmla="*/ 629298 h 2233501"/>
                <a:gd name="connsiteX94" fmla="*/ 2682758 w 4117748"/>
                <a:gd name="connsiteY94" fmla="*/ 629298 h 2233501"/>
                <a:gd name="connsiteX95" fmla="*/ 2682758 w 4117748"/>
                <a:gd name="connsiteY95" fmla="*/ 608729 h 2233501"/>
                <a:gd name="connsiteX96" fmla="*/ 2761869 w 4117748"/>
                <a:gd name="connsiteY96" fmla="*/ 608729 h 2233501"/>
                <a:gd name="connsiteX97" fmla="*/ 2761869 w 4117748"/>
                <a:gd name="connsiteY97" fmla="*/ 557514 h 2233501"/>
                <a:gd name="connsiteX98" fmla="*/ 2821492 w 4117748"/>
                <a:gd name="connsiteY98" fmla="*/ 557514 h 2233501"/>
                <a:gd name="connsiteX99" fmla="*/ 2821492 w 4117748"/>
                <a:gd name="connsiteY99" fmla="*/ 454620 h 2233501"/>
                <a:gd name="connsiteX100" fmla="*/ 2845156 w 4117748"/>
                <a:gd name="connsiteY100" fmla="*/ 454620 h 2233501"/>
                <a:gd name="connsiteX101" fmla="*/ 2845156 w 4117748"/>
                <a:gd name="connsiteY101" fmla="*/ 432007 h 2233501"/>
                <a:gd name="connsiteX102" fmla="*/ 2872995 w 4117748"/>
                <a:gd name="connsiteY102" fmla="*/ 432007 h 2233501"/>
                <a:gd name="connsiteX103" fmla="*/ 2872995 w 4117748"/>
                <a:gd name="connsiteY103" fmla="*/ 410416 h 2233501"/>
                <a:gd name="connsiteX104" fmla="*/ 2983982 w 4117748"/>
                <a:gd name="connsiteY104" fmla="*/ 410416 h 2233501"/>
                <a:gd name="connsiteX105" fmla="*/ 2983982 w 4117748"/>
                <a:gd name="connsiteY105" fmla="*/ 383671 h 2233501"/>
                <a:gd name="connsiteX106" fmla="*/ 3081653 w 4117748"/>
                <a:gd name="connsiteY106" fmla="*/ 383671 h 2233501"/>
                <a:gd name="connsiteX107" fmla="*/ 3081653 w 4117748"/>
                <a:gd name="connsiteY107" fmla="*/ 354883 h 2233501"/>
                <a:gd name="connsiteX108" fmla="*/ 3269755 w 4117748"/>
                <a:gd name="connsiteY108" fmla="*/ 354883 h 2233501"/>
                <a:gd name="connsiteX109" fmla="*/ 3269755 w 4117748"/>
                <a:gd name="connsiteY109" fmla="*/ 333245 h 2233501"/>
                <a:gd name="connsiteX110" fmla="*/ 3325434 w 4117748"/>
                <a:gd name="connsiteY110" fmla="*/ 333245 h 2233501"/>
                <a:gd name="connsiteX111" fmla="*/ 3325434 w 4117748"/>
                <a:gd name="connsiteY111" fmla="*/ 310633 h 2233501"/>
                <a:gd name="connsiteX112" fmla="*/ 3434380 w 4117748"/>
                <a:gd name="connsiteY112" fmla="*/ 310633 h 2233501"/>
                <a:gd name="connsiteX113" fmla="*/ 3434380 w 4117748"/>
                <a:gd name="connsiteY113" fmla="*/ 284909 h 2233501"/>
                <a:gd name="connsiteX114" fmla="*/ 3492843 w 4117748"/>
                <a:gd name="connsiteY114" fmla="*/ 284909 h 2233501"/>
                <a:gd name="connsiteX115" fmla="*/ 3492843 w 4117748"/>
                <a:gd name="connsiteY115" fmla="*/ 260253 h 2233501"/>
                <a:gd name="connsiteX116" fmla="*/ 3653153 w 4117748"/>
                <a:gd name="connsiteY116" fmla="*/ 260253 h 2233501"/>
                <a:gd name="connsiteX117" fmla="*/ 3653153 w 4117748"/>
                <a:gd name="connsiteY117" fmla="*/ 228354 h 2233501"/>
                <a:gd name="connsiteX118" fmla="*/ 3676816 w 4117748"/>
                <a:gd name="connsiteY118" fmla="*/ 228354 h 2233501"/>
                <a:gd name="connsiteX119" fmla="*/ 3676816 w 4117748"/>
                <a:gd name="connsiteY119" fmla="*/ 200495 h 2233501"/>
                <a:gd name="connsiteX120" fmla="*/ 3701454 w 4117748"/>
                <a:gd name="connsiteY120" fmla="*/ 200495 h 2233501"/>
                <a:gd name="connsiteX121" fmla="*/ 3701454 w 4117748"/>
                <a:gd name="connsiteY121" fmla="*/ 174771 h 2233501"/>
                <a:gd name="connsiteX122" fmla="*/ 3861810 w 4117748"/>
                <a:gd name="connsiteY122" fmla="*/ 174771 h 2233501"/>
                <a:gd name="connsiteX123" fmla="*/ 3861810 w 4117748"/>
                <a:gd name="connsiteY123" fmla="*/ 139901 h 2233501"/>
                <a:gd name="connsiteX124" fmla="*/ 3920412 w 4117748"/>
                <a:gd name="connsiteY124" fmla="*/ 139901 h 2233501"/>
                <a:gd name="connsiteX125" fmla="*/ 3920412 w 4117748"/>
                <a:gd name="connsiteY125" fmla="*/ 102755 h 2233501"/>
                <a:gd name="connsiteX126" fmla="*/ 3997481 w 4117748"/>
                <a:gd name="connsiteY126" fmla="*/ 102755 h 2233501"/>
                <a:gd name="connsiteX127" fmla="*/ 3997481 w 4117748"/>
                <a:gd name="connsiteY127" fmla="*/ 0 h 2233501"/>
                <a:gd name="connsiteX128" fmla="*/ 4117748 w 4117748"/>
                <a:gd name="connsiteY128" fmla="*/ 0 h 2233501"/>
                <a:gd name="connsiteX0" fmla="*/ 0 w 4117748"/>
                <a:gd name="connsiteY0" fmla="*/ 2233027 h 2233501"/>
                <a:gd name="connsiteX1" fmla="*/ 32897 w 4117748"/>
                <a:gd name="connsiteY1" fmla="*/ 2233027 h 2233501"/>
                <a:gd name="connsiteX2" fmla="*/ 32897 w 4117748"/>
                <a:gd name="connsiteY2" fmla="*/ 2180604 h 2233501"/>
                <a:gd name="connsiteX3" fmla="*/ 84261 w 4117748"/>
                <a:gd name="connsiteY3" fmla="*/ 2180604 h 2233501"/>
                <a:gd name="connsiteX4" fmla="*/ 84261 w 4117748"/>
                <a:gd name="connsiteY4" fmla="*/ 2156924 h 2233501"/>
                <a:gd name="connsiteX5" fmla="*/ 110987 w 4117748"/>
                <a:gd name="connsiteY5" fmla="*/ 2156924 h 2233501"/>
                <a:gd name="connsiteX6" fmla="*/ 110987 w 4117748"/>
                <a:gd name="connsiteY6" fmla="*/ 2132222 h 2233501"/>
                <a:gd name="connsiteX7" fmla="*/ 145926 w 4117748"/>
                <a:gd name="connsiteY7" fmla="*/ 2132222 h 2233501"/>
                <a:gd name="connsiteX8" fmla="*/ 145926 w 4117748"/>
                <a:gd name="connsiteY8" fmla="*/ 2104362 h 2233501"/>
                <a:gd name="connsiteX9" fmla="*/ 196315 w 4117748"/>
                <a:gd name="connsiteY9" fmla="*/ 2104362 h 2233501"/>
                <a:gd name="connsiteX10" fmla="*/ 196315 w 4117748"/>
                <a:gd name="connsiteY10" fmla="*/ 2082771 h 2233501"/>
                <a:gd name="connsiteX11" fmla="*/ 223041 w 4117748"/>
                <a:gd name="connsiteY11" fmla="*/ 2082771 h 2233501"/>
                <a:gd name="connsiteX12" fmla="*/ 223041 w 4117748"/>
                <a:gd name="connsiteY12" fmla="*/ 2053983 h 2233501"/>
                <a:gd name="connsiteX13" fmla="*/ 243596 w 4117748"/>
                <a:gd name="connsiteY13" fmla="*/ 2053983 h 2233501"/>
                <a:gd name="connsiteX14" fmla="*/ 243596 w 4117748"/>
                <a:gd name="connsiteY14" fmla="*/ 2023198 h 2233501"/>
                <a:gd name="connsiteX15" fmla="*/ 326836 w 4117748"/>
                <a:gd name="connsiteY15" fmla="*/ 2023198 h 2233501"/>
                <a:gd name="connsiteX16" fmla="*/ 326836 w 4117748"/>
                <a:gd name="connsiteY16" fmla="*/ 2009826 h 2233501"/>
                <a:gd name="connsiteX17" fmla="*/ 356671 w 4117748"/>
                <a:gd name="connsiteY17" fmla="*/ 2009826 h 2233501"/>
                <a:gd name="connsiteX18" fmla="*/ 356671 w 4117748"/>
                <a:gd name="connsiteY18" fmla="*/ 1981967 h 2233501"/>
                <a:gd name="connsiteX19" fmla="*/ 432719 w 4117748"/>
                <a:gd name="connsiteY19" fmla="*/ 1981967 h 2233501"/>
                <a:gd name="connsiteX20" fmla="*/ 432719 w 4117748"/>
                <a:gd name="connsiteY20" fmla="*/ 1953178 h 2233501"/>
                <a:gd name="connsiteX21" fmla="*/ 437977 w 4117748"/>
                <a:gd name="connsiteY21" fmla="*/ 1950753 h 2233501"/>
                <a:gd name="connsiteX22" fmla="*/ 490255 w 4117748"/>
                <a:gd name="connsiteY22" fmla="*/ 1906189 h 2233501"/>
                <a:gd name="connsiteX23" fmla="*/ 545934 w 4117748"/>
                <a:gd name="connsiteY23" fmla="*/ 1906189 h 2233501"/>
                <a:gd name="connsiteX24" fmla="*/ 545934 w 4117748"/>
                <a:gd name="connsiteY24" fmla="*/ 1880465 h 2233501"/>
                <a:gd name="connsiteX25" fmla="*/ 676872 w 4117748"/>
                <a:gd name="connsiteY25" fmla="*/ 1880465 h 2233501"/>
                <a:gd name="connsiteX26" fmla="*/ 676872 w 4117748"/>
                <a:gd name="connsiteY26" fmla="*/ 1830876 h 2233501"/>
                <a:gd name="connsiteX27" fmla="*/ 706104 w 4117748"/>
                <a:gd name="connsiteY27" fmla="*/ 1830876 h 2233501"/>
                <a:gd name="connsiteX28" fmla="*/ 706104 w 4117748"/>
                <a:gd name="connsiteY28" fmla="*/ 1751662 h 2233501"/>
                <a:gd name="connsiteX29" fmla="*/ 756493 w 4117748"/>
                <a:gd name="connsiteY29" fmla="*/ 1751662 h 2233501"/>
                <a:gd name="connsiteX30" fmla="*/ 756493 w 4117748"/>
                <a:gd name="connsiteY30" fmla="*/ 1706530 h 2233501"/>
                <a:gd name="connsiteX31" fmla="*/ 806837 w 4117748"/>
                <a:gd name="connsiteY31" fmla="*/ 1706530 h 2233501"/>
                <a:gd name="connsiteX32" fmla="*/ 806837 w 4117748"/>
                <a:gd name="connsiteY32" fmla="*/ 1680852 h 2233501"/>
                <a:gd name="connsiteX33" fmla="*/ 836671 w 4117748"/>
                <a:gd name="connsiteY33" fmla="*/ 1680852 h 2233501"/>
                <a:gd name="connsiteX34" fmla="*/ 836671 w 4117748"/>
                <a:gd name="connsiteY34" fmla="*/ 1654107 h 2233501"/>
                <a:gd name="connsiteX35" fmla="*/ 891144 w 4117748"/>
                <a:gd name="connsiteY35" fmla="*/ 1654107 h 2233501"/>
                <a:gd name="connsiteX36" fmla="*/ 891144 w 4117748"/>
                <a:gd name="connsiteY36" fmla="*/ 1576797 h 2233501"/>
                <a:gd name="connsiteX37" fmla="*/ 917684 w 4117748"/>
                <a:gd name="connsiteY37" fmla="*/ 1576797 h 2233501"/>
                <a:gd name="connsiteX38" fmla="*/ 917684 w 4117748"/>
                <a:gd name="connsiteY38" fmla="*/ 1552746 h 2233501"/>
                <a:gd name="connsiteX39" fmla="*/ 947473 w 4117748"/>
                <a:gd name="connsiteY39" fmla="*/ 1552746 h 2233501"/>
                <a:gd name="connsiteX40" fmla="*/ 947473 w 4117748"/>
                <a:gd name="connsiteY40" fmla="*/ 1528461 h 2233501"/>
                <a:gd name="connsiteX41" fmla="*/ 1026630 w 4117748"/>
                <a:gd name="connsiteY41" fmla="*/ 1528461 h 2233501"/>
                <a:gd name="connsiteX42" fmla="*/ 1026630 w 4117748"/>
                <a:gd name="connsiteY42" fmla="*/ 1499673 h 2233501"/>
                <a:gd name="connsiteX43" fmla="*/ 1081103 w 4117748"/>
                <a:gd name="connsiteY43" fmla="*/ 1499673 h 2233501"/>
                <a:gd name="connsiteX44" fmla="*/ 1081103 w 4117748"/>
                <a:gd name="connsiteY44" fmla="*/ 1479011 h 2233501"/>
                <a:gd name="connsiteX45" fmla="*/ 1107921 w 4117748"/>
                <a:gd name="connsiteY45" fmla="*/ 1479011 h 2233501"/>
                <a:gd name="connsiteX46" fmla="*/ 1107921 w 4117748"/>
                <a:gd name="connsiteY46" fmla="*/ 1451151 h 2233501"/>
                <a:gd name="connsiteX47" fmla="*/ 1164529 w 4117748"/>
                <a:gd name="connsiteY47" fmla="*/ 1451151 h 2233501"/>
                <a:gd name="connsiteX48" fmla="*/ 1164529 w 4117748"/>
                <a:gd name="connsiteY48" fmla="*/ 1426449 h 2233501"/>
                <a:gd name="connsiteX49" fmla="*/ 1206659 w 4117748"/>
                <a:gd name="connsiteY49" fmla="*/ 1426449 h 2233501"/>
                <a:gd name="connsiteX50" fmla="*/ 1206659 w 4117748"/>
                <a:gd name="connsiteY50" fmla="*/ 1375235 h 2233501"/>
                <a:gd name="connsiteX51" fmla="*/ 1237514 w 4117748"/>
                <a:gd name="connsiteY51" fmla="*/ 1375235 h 2233501"/>
                <a:gd name="connsiteX52" fmla="*/ 1237514 w 4117748"/>
                <a:gd name="connsiteY52" fmla="*/ 1349511 h 2233501"/>
                <a:gd name="connsiteX53" fmla="*/ 1343398 w 4117748"/>
                <a:gd name="connsiteY53" fmla="*/ 1349511 h 2233501"/>
                <a:gd name="connsiteX54" fmla="*/ 1343398 w 4117748"/>
                <a:gd name="connsiteY54" fmla="*/ 1274430 h 2233501"/>
                <a:gd name="connsiteX55" fmla="*/ 1375227 w 4117748"/>
                <a:gd name="connsiteY55" fmla="*/ 1274430 h 2233501"/>
                <a:gd name="connsiteX56" fmla="*/ 1375227 w 4117748"/>
                <a:gd name="connsiteY56" fmla="*/ 1251771 h 2233501"/>
                <a:gd name="connsiteX57" fmla="*/ 1506955 w 4117748"/>
                <a:gd name="connsiteY57" fmla="*/ 1251771 h 2233501"/>
                <a:gd name="connsiteX58" fmla="*/ 1506955 w 4117748"/>
                <a:gd name="connsiteY58" fmla="*/ 1225026 h 2233501"/>
                <a:gd name="connsiteX59" fmla="*/ 1613673 w 4117748"/>
                <a:gd name="connsiteY59" fmla="*/ 1225026 h 2233501"/>
                <a:gd name="connsiteX60" fmla="*/ 1613673 w 4117748"/>
                <a:gd name="connsiteY60" fmla="*/ 1199302 h 2233501"/>
                <a:gd name="connsiteX61" fmla="*/ 1666104 w 4117748"/>
                <a:gd name="connsiteY61" fmla="*/ 1199302 h 2233501"/>
                <a:gd name="connsiteX62" fmla="*/ 1666104 w 4117748"/>
                <a:gd name="connsiteY62" fmla="*/ 1127332 h 2233501"/>
                <a:gd name="connsiteX63" fmla="*/ 1722665 w 4117748"/>
                <a:gd name="connsiteY63" fmla="*/ 1127332 h 2233501"/>
                <a:gd name="connsiteX64" fmla="*/ 1722665 w 4117748"/>
                <a:gd name="connsiteY64" fmla="*/ 1095433 h 2233501"/>
                <a:gd name="connsiteX65" fmla="*/ 1745261 w 4117748"/>
                <a:gd name="connsiteY65" fmla="*/ 1095433 h 2233501"/>
                <a:gd name="connsiteX66" fmla="*/ 1745261 w 4117748"/>
                <a:gd name="connsiteY66" fmla="*/ 1071799 h 2233501"/>
                <a:gd name="connsiteX67" fmla="*/ 1773101 w 4117748"/>
                <a:gd name="connsiteY67" fmla="*/ 1071799 h 2233501"/>
                <a:gd name="connsiteX68" fmla="*/ 1773101 w 4117748"/>
                <a:gd name="connsiteY68" fmla="*/ 1050161 h 2233501"/>
                <a:gd name="connsiteX69" fmla="*/ 1798806 w 4117748"/>
                <a:gd name="connsiteY69" fmla="*/ 1050161 h 2233501"/>
                <a:gd name="connsiteX70" fmla="*/ 1798806 w 4117748"/>
                <a:gd name="connsiteY70" fmla="*/ 1023416 h 2233501"/>
                <a:gd name="connsiteX71" fmla="*/ 1861863 w 4117748"/>
                <a:gd name="connsiteY71" fmla="*/ 1023416 h 2233501"/>
                <a:gd name="connsiteX72" fmla="*/ 1861863 w 4117748"/>
                <a:gd name="connsiteY72" fmla="*/ 998761 h 2233501"/>
                <a:gd name="connsiteX73" fmla="*/ 1880005 w 4117748"/>
                <a:gd name="connsiteY73" fmla="*/ 998761 h 2233501"/>
                <a:gd name="connsiteX74" fmla="*/ 1880005 w 4117748"/>
                <a:gd name="connsiteY74" fmla="*/ 939095 h 2233501"/>
                <a:gd name="connsiteX75" fmla="*/ 2043330 w 4117748"/>
                <a:gd name="connsiteY75" fmla="*/ 939095 h 2233501"/>
                <a:gd name="connsiteX76" fmla="*/ 2043330 w 4117748"/>
                <a:gd name="connsiteY76" fmla="*/ 922658 h 2233501"/>
                <a:gd name="connsiteX77" fmla="*/ 2095762 w 4117748"/>
                <a:gd name="connsiteY77" fmla="*/ 922658 h 2233501"/>
                <a:gd name="connsiteX78" fmla="*/ 2095762 w 4117748"/>
                <a:gd name="connsiteY78" fmla="*/ 892802 h 2233501"/>
                <a:gd name="connsiteX79" fmla="*/ 2173851 w 4117748"/>
                <a:gd name="connsiteY79" fmla="*/ 892802 h 2233501"/>
                <a:gd name="connsiteX80" fmla="*/ 2173851 w 4117748"/>
                <a:gd name="connsiteY80" fmla="*/ 872232 h 2233501"/>
                <a:gd name="connsiteX81" fmla="*/ 2199557 w 4117748"/>
                <a:gd name="connsiteY81" fmla="*/ 872232 h 2233501"/>
                <a:gd name="connsiteX82" fmla="*/ 2199557 w 4117748"/>
                <a:gd name="connsiteY82" fmla="*/ 842423 h 2233501"/>
                <a:gd name="connsiteX83" fmla="*/ 2283864 w 4117748"/>
                <a:gd name="connsiteY83" fmla="*/ 842423 h 2233501"/>
                <a:gd name="connsiteX84" fmla="*/ 2283864 w 4117748"/>
                <a:gd name="connsiteY84" fmla="*/ 793019 h 2233501"/>
                <a:gd name="connsiteX85" fmla="*/ 2309662 w 4117748"/>
                <a:gd name="connsiteY85" fmla="*/ 793019 h 2233501"/>
                <a:gd name="connsiteX86" fmla="*/ 2309662 w 4117748"/>
                <a:gd name="connsiteY86" fmla="*/ 768595 h 2233501"/>
                <a:gd name="connsiteX87" fmla="*/ 2497718 w 4117748"/>
                <a:gd name="connsiteY87" fmla="*/ 768595 h 2233501"/>
                <a:gd name="connsiteX88" fmla="*/ 2497718 w 4117748"/>
                <a:gd name="connsiteY88" fmla="*/ 739807 h 2233501"/>
                <a:gd name="connsiteX89" fmla="*/ 2522402 w 4117748"/>
                <a:gd name="connsiteY89" fmla="*/ 739807 h 2233501"/>
                <a:gd name="connsiteX90" fmla="*/ 2522402 w 4117748"/>
                <a:gd name="connsiteY90" fmla="*/ 688128 h 2233501"/>
                <a:gd name="connsiteX91" fmla="*/ 2608752 w 4117748"/>
                <a:gd name="connsiteY91" fmla="*/ 688128 h 2233501"/>
                <a:gd name="connsiteX92" fmla="*/ 2608752 w 4117748"/>
                <a:gd name="connsiteY92" fmla="*/ 662404 h 2233501"/>
                <a:gd name="connsiteX93" fmla="*/ 2624156 w 4117748"/>
                <a:gd name="connsiteY93" fmla="*/ 662404 h 2233501"/>
                <a:gd name="connsiteX94" fmla="*/ 2624156 w 4117748"/>
                <a:gd name="connsiteY94" fmla="*/ 629298 h 2233501"/>
                <a:gd name="connsiteX95" fmla="*/ 2682758 w 4117748"/>
                <a:gd name="connsiteY95" fmla="*/ 629298 h 2233501"/>
                <a:gd name="connsiteX96" fmla="*/ 2682758 w 4117748"/>
                <a:gd name="connsiteY96" fmla="*/ 608729 h 2233501"/>
                <a:gd name="connsiteX97" fmla="*/ 2761869 w 4117748"/>
                <a:gd name="connsiteY97" fmla="*/ 608729 h 2233501"/>
                <a:gd name="connsiteX98" fmla="*/ 2761869 w 4117748"/>
                <a:gd name="connsiteY98" fmla="*/ 557514 h 2233501"/>
                <a:gd name="connsiteX99" fmla="*/ 2821492 w 4117748"/>
                <a:gd name="connsiteY99" fmla="*/ 557514 h 2233501"/>
                <a:gd name="connsiteX100" fmla="*/ 2821492 w 4117748"/>
                <a:gd name="connsiteY100" fmla="*/ 454620 h 2233501"/>
                <a:gd name="connsiteX101" fmla="*/ 2845156 w 4117748"/>
                <a:gd name="connsiteY101" fmla="*/ 454620 h 2233501"/>
                <a:gd name="connsiteX102" fmla="*/ 2845156 w 4117748"/>
                <a:gd name="connsiteY102" fmla="*/ 432007 h 2233501"/>
                <a:gd name="connsiteX103" fmla="*/ 2872995 w 4117748"/>
                <a:gd name="connsiteY103" fmla="*/ 432007 h 2233501"/>
                <a:gd name="connsiteX104" fmla="*/ 2872995 w 4117748"/>
                <a:gd name="connsiteY104" fmla="*/ 410416 h 2233501"/>
                <a:gd name="connsiteX105" fmla="*/ 2983982 w 4117748"/>
                <a:gd name="connsiteY105" fmla="*/ 410416 h 2233501"/>
                <a:gd name="connsiteX106" fmla="*/ 2983982 w 4117748"/>
                <a:gd name="connsiteY106" fmla="*/ 383671 h 2233501"/>
                <a:gd name="connsiteX107" fmla="*/ 3081653 w 4117748"/>
                <a:gd name="connsiteY107" fmla="*/ 383671 h 2233501"/>
                <a:gd name="connsiteX108" fmla="*/ 3081653 w 4117748"/>
                <a:gd name="connsiteY108" fmla="*/ 354883 h 2233501"/>
                <a:gd name="connsiteX109" fmla="*/ 3269755 w 4117748"/>
                <a:gd name="connsiteY109" fmla="*/ 354883 h 2233501"/>
                <a:gd name="connsiteX110" fmla="*/ 3269755 w 4117748"/>
                <a:gd name="connsiteY110" fmla="*/ 333245 h 2233501"/>
                <a:gd name="connsiteX111" fmla="*/ 3325434 w 4117748"/>
                <a:gd name="connsiteY111" fmla="*/ 333245 h 2233501"/>
                <a:gd name="connsiteX112" fmla="*/ 3325434 w 4117748"/>
                <a:gd name="connsiteY112" fmla="*/ 310633 h 2233501"/>
                <a:gd name="connsiteX113" fmla="*/ 3434380 w 4117748"/>
                <a:gd name="connsiteY113" fmla="*/ 310633 h 2233501"/>
                <a:gd name="connsiteX114" fmla="*/ 3434380 w 4117748"/>
                <a:gd name="connsiteY114" fmla="*/ 284909 h 2233501"/>
                <a:gd name="connsiteX115" fmla="*/ 3492843 w 4117748"/>
                <a:gd name="connsiteY115" fmla="*/ 284909 h 2233501"/>
                <a:gd name="connsiteX116" fmla="*/ 3492843 w 4117748"/>
                <a:gd name="connsiteY116" fmla="*/ 260253 h 2233501"/>
                <a:gd name="connsiteX117" fmla="*/ 3653153 w 4117748"/>
                <a:gd name="connsiteY117" fmla="*/ 260253 h 2233501"/>
                <a:gd name="connsiteX118" fmla="*/ 3653153 w 4117748"/>
                <a:gd name="connsiteY118" fmla="*/ 228354 h 2233501"/>
                <a:gd name="connsiteX119" fmla="*/ 3676816 w 4117748"/>
                <a:gd name="connsiteY119" fmla="*/ 228354 h 2233501"/>
                <a:gd name="connsiteX120" fmla="*/ 3676816 w 4117748"/>
                <a:gd name="connsiteY120" fmla="*/ 200495 h 2233501"/>
                <a:gd name="connsiteX121" fmla="*/ 3701454 w 4117748"/>
                <a:gd name="connsiteY121" fmla="*/ 200495 h 2233501"/>
                <a:gd name="connsiteX122" fmla="*/ 3701454 w 4117748"/>
                <a:gd name="connsiteY122" fmla="*/ 174771 h 2233501"/>
                <a:gd name="connsiteX123" fmla="*/ 3861810 w 4117748"/>
                <a:gd name="connsiteY123" fmla="*/ 174771 h 2233501"/>
                <a:gd name="connsiteX124" fmla="*/ 3861810 w 4117748"/>
                <a:gd name="connsiteY124" fmla="*/ 139901 h 2233501"/>
                <a:gd name="connsiteX125" fmla="*/ 3920412 w 4117748"/>
                <a:gd name="connsiteY125" fmla="*/ 139901 h 2233501"/>
                <a:gd name="connsiteX126" fmla="*/ 3920412 w 4117748"/>
                <a:gd name="connsiteY126" fmla="*/ 102755 h 2233501"/>
                <a:gd name="connsiteX127" fmla="*/ 3997481 w 4117748"/>
                <a:gd name="connsiteY127" fmla="*/ 102755 h 2233501"/>
                <a:gd name="connsiteX128" fmla="*/ 3997481 w 4117748"/>
                <a:gd name="connsiteY128" fmla="*/ 0 h 2233501"/>
                <a:gd name="connsiteX129" fmla="*/ 4117748 w 4117748"/>
                <a:gd name="connsiteY129" fmla="*/ 0 h 2233501"/>
                <a:gd name="connsiteX0" fmla="*/ 0 w 4117748"/>
                <a:gd name="connsiteY0" fmla="*/ 2233027 h 2233501"/>
                <a:gd name="connsiteX1" fmla="*/ 32897 w 4117748"/>
                <a:gd name="connsiteY1" fmla="*/ 2233027 h 2233501"/>
                <a:gd name="connsiteX2" fmla="*/ 32897 w 4117748"/>
                <a:gd name="connsiteY2" fmla="*/ 2180604 h 2233501"/>
                <a:gd name="connsiteX3" fmla="*/ 84261 w 4117748"/>
                <a:gd name="connsiteY3" fmla="*/ 2180604 h 2233501"/>
                <a:gd name="connsiteX4" fmla="*/ 84261 w 4117748"/>
                <a:gd name="connsiteY4" fmla="*/ 2156924 h 2233501"/>
                <a:gd name="connsiteX5" fmla="*/ 110987 w 4117748"/>
                <a:gd name="connsiteY5" fmla="*/ 2156924 h 2233501"/>
                <a:gd name="connsiteX6" fmla="*/ 110987 w 4117748"/>
                <a:gd name="connsiteY6" fmla="*/ 2132222 h 2233501"/>
                <a:gd name="connsiteX7" fmla="*/ 145926 w 4117748"/>
                <a:gd name="connsiteY7" fmla="*/ 2132222 h 2233501"/>
                <a:gd name="connsiteX8" fmla="*/ 145926 w 4117748"/>
                <a:gd name="connsiteY8" fmla="*/ 2104362 h 2233501"/>
                <a:gd name="connsiteX9" fmla="*/ 196315 w 4117748"/>
                <a:gd name="connsiteY9" fmla="*/ 2104362 h 2233501"/>
                <a:gd name="connsiteX10" fmla="*/ 196315 w 4117748"/>
                <a:gd name="connsiteY10" fmla="*/ 2082771 h 2233501"/>
                <a:gd name="connsiteX11" fmla="*/ 223041 w 4117748"/>
                <a:gd name="connsiteY11" fmla="*/ 2082771 h 2233501"/>
                <a:gd name="connsiteX12" fmla="*/ 223041 w 4117748"/>
                <a:gd name="connsiteY12" fmla="*/ 2053983 h 2233501"/>
                <a:gd name="connsiteX13" fmla="*/ 243596 w 4117748"/>
                <a:gd name="connsiteY13" fmla="*/ 2053983 h 2233501"/>
                <a:gd name="connsiteX14" fmla="*/ 243596 w 4117748"/>
                <a:gd name="connsiteY14" fmla="*/ 2023198 h 2233501"/>
                <a:gd name="connsiteX15" fmla="*/ 326836 w 4117748"/>
                <a:gd name="connsiteY15" fmla="*/ 2023198 h 2233501"/>
                <a:gd name="connsiteX16" fmla="*/ 326836 w 4117748"/>
                <a:gd name="connsiteY16" fmla="*/ 2009826 h 2233501"/>
                <a:gd name="connsiteX17" fmla="*/ 356671 w 4117748"/>
                <a:gd name="connsiteY17" fmla="*/ 2009826 h 2233501"/>
                <a:gd name="connsiteX18" fmla="*/ 356671 w 4117748"/>
                <a:gd name="connsiteY18" fmla="*/ 1981967 h 2233501"/>
                <a:gd name="connsiteX19" fmla="*/ 432719 w 4117748"/>
                <a:gd name="connsiteY19" fmla="*/ 1981967 h 2233501"/>
                <a:gd name="connsiteX20" fmla="*/ 432719 w 4117748"/>
                <a:gd name="connsiteY20" fmla="*/ 1953178 h 2233501"/>
                <a:gd name="connsiteX21" fmla="*/ 499890 w 4117748"/>
                <a:gd name="connsiteY21" fmla="*/ 1955516 h 2233501"/>
                <a:gd name="connsiteX22" fmla="*/ 490255 w 4117748"/>
                <a:gd name="connsiteY22" fmla="*/ 1906189 h 2233501"/>
                <a:gd name="connsiteX23" fmla="*/ 545934 w 4117748"/>
                <a:gd name="connsiteY23" fmla="*/ 1906189 h 2233501"/>
                <a:gd name="connsiteX24" fmla="*/ 545934 w 4117748"/>
                <a:gd name="connsiteY24" fmla="*/ 1880465 h 2233501"/>
                <a:gd name="connsiteX25" fmla="*/ 676872 w 4117748"/>
                <a:gd name="connsiteY25" fmla="*/ 1880465 h 2233501"/>
                <a:gd name="connsiteX26" fmla="*/ 676872 w 4117748"/>
                <a:gd name="connsiteY26" fmla="*/ 1830876 h 2233501"/>
                <a:gd name="connsiteX27" fmla="*/ 706104 w 4117748"/>
                <a:gd name="connsiteY27" fmla="*/ 1830876 h 2233501"/>
                <a:gd name="connsiteX28" fmla="*/ 706104 w 4117748"/>
                <a:gd name="connsiteY28" fmla="*/ 1751662 h 2233501"/>
                <a:gd name="connsiteX29" fmla="*/ 756493 w 4117748"/>
                <a:gd name="connsiteY29" fmla="*/ 1751662 h 2233501"/>
                <a:gd name="connsiteX30" fmla="*/ 756493 w 4117748"/>
                <a:gd name="connsiteY30" fmla="*/ 1706530 h 2233501"/>
                <a:gd name="connsiteX31" fmla="*/ 806837 w 4117748"/>
                <a:gd name="connsiteY31" fmla="*/ 1706530 h 2233501"/>
                <a:gd name="connsiteX32" fmla="*/ 806837 w 4117748"/>
                <a:gd name="connsiteY32" fmla="*/ 1680852 h 2233501"/>
                <a:gd name="connsiteX33" fmla="*/ 836671 w 4117748"/>
                <a:gd name="connsiteY33" fmla="*/ 1680852 h 2233501"/>
                <a:gd name="connsiteX34" fmla="*/ 836671 w 4117748"/>
                <a:gd name="connsiteY34" fmla="*/ 1654107 h 2233501"/>
                <a:gd name="connsiteX35" fmla="*/ 891144 w 4117748"/>
                <a:gd name="connsiteY35" fmla="*/ 1654107 h 2233501"/>
                <a:gd name="connsiteX36" fmla="*/ 891144 w 4117748"/>
                <a:gd name="connsiteY36" fmla="*/ 1576797 h 2233501"/>
                <a:gd name="connsiteX37" fmla="*/ 917684 w 4117748"/>
                <a:gd name="connsiteY37" fmla="*/ 1576797 h 2233501"/>
                <a:gd name="connsiteX38" fmla="*/ 917684 w 4117748"/>
                <a:gd name="connsiteY38" fmla="*/ 1552746 h 2233501"/>
                <a:gd name="connsiteX39" fmla="*/ 947473 w 4117748"/>
                <a:gd name="connsiteY39" fmla="*/ 1552746 h 2233501"/>
                <a:gd name="connsiteX40" fmla="*/ 947473 w 4117748"/>
                <a:gd name="connsiteY40" fmla="*/ 1528461 h 2233501"/>
                <a:gd name="connsiteX41" fmla="*/ 1026630 w 4117748"/>
                <a:gd name="connsiteY41" fmla="*/ 1528461 h 2233501"/>
                <a:gd name="connsiteX42" fmla="*/ 1026630 w 4117748"/>
                <a:gd name="connsiteY42" fmla="*/ 1499673 h 2233501"/>
                <a:gd name="connsiteX43" fmla="*/ 1081103 w 4117748"/>
                <a:gd name="connsiteY43" fmla="*/ 1499673 h 2233501"/>
                <a:gd name="connsiteX44" fmla="*/ 1081103 w 4117748"/>
                <a:gd name="connsiteY44" fmla="*/ 1479011 h 2233501"/>
                <a:gd name="connsiteX45" fmla="*/ 1107921 w 4117748"/>
                <a:gd name="connsiteY45" fmla="*/ 1479011 h 2233501"/>
                <a:gd name="connsiteX46" fmla="*/ 1107921 w 4117748"/>
                <a:gd name="connsiteY46" fmla="*/ 1451151 h 2233501"/>
                <a:gd name="connsiteX47" fmla="*/ 1164529 w 4117748"/>
                <a:gd name="connsiteY47" fmla="*/ 1451151 h 2233501"/>
                <a:gd name="connsiteX48" fmla="*/ 1164529 w 4117748"/>
                <a:gd name="connsiteY48" fmla="*/ 1426449 h 2233501"/>
                <a:gd name="connsiteX49" fmla="*/ 1206659 w 4117748"/>
                <a:gd name="connsiteY49" fmla="*/ 1426449 h 2233501"/>
                <a:gd name="connsiteX50" fmla="*/ 1206659 w 4117748"/>
                <a:gd name="connsiteY50" fmla="*/ 1375235 h 2233501"/>
                <a:gd name="connsiteX51" fmla="*/ 1237514 w 4117748"/>
                <a:gd name="connsiteY51" fmla="*/ 1375235 h 2233501"/>
                <a:gd name="connsiteX52" fmla="*/ 1237514 w 4117748"/>
                <a:gd name="connsiteY52" fmla="*/ 1349511 h 2233501"/>
                <a:gd name="connsiteX53" fmla="*/ 1343398 w 4117748"/>
                <a:gd name="connsiteY53" fmla="*/ 1349511 h 2233501"/>
                <a:gd name="connsiteX54" fmla="*/ 1343398 w 4117748"/>
                <a:gd name="connsiteY54" fmla="*/ 1274430 h 2233501"/>
                <a:gd name="connsiteX55" fmla="*/ 1375227 w 4117748"/>
                <a:gd name="connsiteY55" fmla="*/ 1274430 h 2233501"/>
                <a:gd name="connsiteX56" fmla="*/ 1375227 w 4117748"/>
                <a:gd name="connsiteY56" fmla="*/ 1251771 h 2233501"/>
                <a:gd name="connsiteX57" fmla="*/ 1506955 w 4117748"/>
                <a:gd name="connsiteY57" fmla="*/ 1251771 h 2233501"/>
                <a:gd name="connsiteX58" fmla="*/ 1506955 w 4117748"/>
                <a:gd name="connsiteY58" fmla="*/ 1225026 h 2233501"/>
                <a:gd name="connsiteX59" fmla="*/ 1613673 w 4117748"/>
                <a:gd name="connsiteY59" fmla="*/ 1225026 h 2233501"/>
                <a:gd name="connsiteX60" fmla="*/ 1613673 w 4117748"/>
                <a:gd name="connsiteY60" fmla="*/ 1199302 h 2233501"/>
                <a:gd name="connsiteX61" fmla="*/ 1666104 w 4117748"/>
                <a:gd name="connsiteY61" fmla="*/ 1199302 h 2233501"/>
                <a:gd name="connsiteX62" fmla="*/ 1666104 w 4117748"/>
                <a:gd name="connsiteY62" fmla="*/ 1127332 h 2233501"/>
                <a:gd name="connsiteX63" fmla="*/ 1722665 w 4117748"/>
                <a:gd name="connsiteY63" fmla="*/ 1127332 h 2233501"/>
                <a:gd name="connsiteX64" fmla="*/ 1722665 w 4117748"/>
                <a:gd name="connsiteY64" fmla="*/ 1095433 h 2233501"/>
                <a:gd name="connsiteX65" fmla="*/ 1745261 w 4117748"/>
                <a:gd name="connsiteY65" fmla="*/ 1095433 h 2233501"/>
                <a:gd name="connsiteX66" fmla="*/ 1745261 w 4117748"/>
                <a:gd name="connsiteY66" fmla="*/ 1071799 h 2233501"/>
                <a:gd name="connsiteX67" fmla="*/ 1773101 w 4117748"/>
                <a:gd name="connsiteY67" fmla="*/ 1071799 h 2233501"/>
                <a:gd name="connsiteX68" fmla="*/ 1773101 w 4117748"/>
                <a:gd name="connsiteY68" fmla="*/ 1050161 h 2233501"/>
                <a:gd name="connsiteX69" fmla="*/ 1798806 w 4117748"/>
                <a:gd name="connsiteY69" fmla="*/ 1050161 h 2233501"/>
                <a:gd name="connsiteX70" fmla="*/ 1798806 w 4117748"/>
                <a:gd name="connsiteY70" fmla="*/ 1023416 h 2233501"/>
                <a:gd name="connsiteX71" fmla="*/ 1861863 w 4117748"/>
                <a:gd name="connsiteY71" fmla="*/ 1023416 h 2233501"/>
                <a:gd name="connsiteX72" fmla="*/ 1861863 w 4117748"/>
                <a:gd name="connsiteY72" fmla="*/ 998761 h 2233501"/>
                <a:gd name="connsiteX73" fmla="*/ 1880005 w 4117748"/>
                <a:gd name="connsiteY73" fmla="*/ 998761 h 2233501"/>
                <a:gd name="connsiteX74" fmla="*/ 1880005 w 4117748"/>
                <a:gd name="connsiteY74" fmla="*/ 939095 h 2233501"/>
                <a:gd name="connsiteX75" fmla="*/ 2043330 w 4117748"/>
                <a:gd name="connsiteY75" fmla="*/ 939095 h 2233501"/>
                <a:gd name="connsiteX76" fmla="*/ 2043330 w 4117748"/>
                <a:gd name="connsiteY76" fmla="*/ 922658 h 2233501"/>
                <a:gd name="connsiteX77" fmla="*/ 2095762 w 4117748"/>
                <a:gd name="connsiteY77" fmla="*/ 922658 h 2233501"/>
                <a:gd name="connsiteX78" fmla="*/ 2095762 w 4117748"/>
                <a:gd name="connsiteY78" fmla="*/ 892802 h 2233501"/>
                <a:gd name="connsiteX79" fmla="*/ 2173851 w 4117748"/>
                <a:gd name="connsiteY79" fmla="*/ 892802 h 2233501"/>
                <a:gd name="connsiteX80" fmla="*/ 2173851 w 4117748"/>
                <a:gd name="connsiteY80" fmla="*/ 872232 h 2233501"/>
                <a:gd name="connsiteX81" fmla="*/ 2199557 w 4117748"/>
                <a:gd name="connsiteY81" fmla="*/ 872232 h 2233501"/>
                <a:gd name="connsiteX82" fmla="*/ 2199557 w 4117748"/>
                <a:gd name="connsiteY82" fmla="*/ 842423 h 2233501"/>
                <a:gd name="connsiteX83" fmla="*/ 2283864 w 4117748"/>
                <a:gd name="connsiteY83" fmla="*/ 842423 h 2233501"/>
                <a:gd name="connsiteX84" fmla="*/ 2283864 w 4117748"/>
                <a:gd name="connsiteY84" fmla="*/ 793019 h 2233501"/>
                <a:gd name="connsiteX85" fmla="*/ 2309662 w 4117748"/>
                <a:gd name="connsiteY85" fmla="*/ 793019 h 2233501"/>
                <a:gd name="connsiteX86" fmla="*/ 2309662 w 4117748"/>
                <a:gd name="connsiteY86" fmla="*/ 768595 h 2233501"/>
                <a:gd name="connsiteX87" fmla="*/ 2497718 w 4117748"/>
                <a:gd name="connsiteY87" fmla="*/ 768595 h 2233501"/>
                <a:gd name="connsiteX88" fmla="*/ 2497718 w 4117748"/>
                <a:gd name="connsiteY88" fmla="*/ 739807 h 2233501"/>
                <a:gd name="connsiteX89" fmla="*/ 2522402 w 4117748"/>
                <a:gd name="connsiteY89" fmla="*/ 739807 h 2233501"/>
                <a:gd name="connsiteX90" fmla="*/ 2522402 w 4117748"/>
                <a:gd name="connsiteY90" fmla="*/ 688128 h 2233501"/>
                <a:gd name="connsiteX91" fmla="*/ 2608752 w 4117748"/>
                <a:gd name="connsiteY91" fmla="*/ 688128 h 2233501"/>
                <a:gd name="connsiteX92" fmla="*/ 2608752 w 4117748"/>
                <a:gd name="connsiteY92" fmla="*/ 662404 h 2233501"/>
                <a:gd name="connsiteX93" fmla="*/ 2624156 w 4117748"/>
                <a:gd name="connsiteY93" fmla="*/ 662404 h 2233501"/>
                <a:gd name="connsiteX94" fmla="*/ 2624156 w 4117748"/>
                <a:gd name="connsiteY94" fmla="*/ 629298 h 2233501"/>
                <a:gd name="connsiteX95" fmla="*/ 2682758 w 4117748"/>
                <a:gd name="connsiteY95" fmla="*/ 629298 h 2233501"/>
                <a:gd name="connsiteX96" fmla="*/ 2682758 w 4117748"/>
                <a:gd name="connsiteY96" fmla="*/ 608729 h 2233501"/>
                <a:gd name="connsiteX97" fmla="*/ 2761869 w 4117748"/>
                <a:gd name="connsiteY97" fmla="*/ 608729 h 2233501"/>
                <a:gd name="connsiteX98" fmla="*/ 2761869 w 4117748"/>
                <a:gd name="connsiteY98" fmla="*/ 557514 h 2233501"/>
                <a:gd name="connsiteX99" fmla="*/ 2821492 w 4117748"/>
                <a:gd name="connsiteY99" fmla="*/ 557514 h 2233501"/>
                <a:gd name="connsiteX100" fmla="*/ 2821492 w 4117748"/>
                <a:gd name="connsiteY100" fmla="*/ 454620 h 2233501"/>
                <a:gd name="connsiteX101" fmla="*/ 2845156 w 4117748"/>
                <a:gd name="connsiteY101" fmla="*/ 454620 h 2233501"/>
                <a:gd name="connsiteX102" fmla="*/ 2845156 w 4117748"/>
                <a:gd name="connsiteY102" fmla="*/ 432007 h 2233501"/>
                <a:gd name="connsiteX103" fmla="*/ 2872995 w 4117748"/>
                <a:gd name="connsiteY103" fmla="*/ 432007 h 2233501"/>
                <a:gd name="connsiteX104" fmla="*/ 2872995 w 4117748"/>
                <a:gd name="connsiteY104" fmla="*/ 410416 h 2233501"/>
                <a:gd name="connsiteX105" fmla="*/ 2983982 w 4117748"/>
                <a:gd name="connsiteY105" fmla="*/ 410416 h 2233501"/>
                <a:gd name="connsiteX106" fmla="*/ 2983982 w 4117748"/>
                <a:gd name="connsiteY106" fmla="*/ 383671 h 2233501"/>
                <a:gd name="connsiteX107" fmla="*/ 3081653 w 4117748"/>
                <a:gd name="connsiteY107" fmla="*/ 383671 h 2233501"/>
                <a:gd name="connsiteX108" fmla="*/ 3081653 w 4117748"/>
                <a:gd name="connsiteY108" fmla="*/ 354883 h 2233501"/>
                <a:gd name="connsiteX109" fmla="*/ 3269755 w 4117748"/>
                <a:gd name="connsiteY109" fmla="*/ 354883 h 2233501"/>
                <a:gd name="connsiteX110" fmla="*/ 3269755 w 4117748"/>
                <a:gd name="connsiteY110" fmla="*/ 333245 h 2233501"/>
                <a:gd name="connsiteX111" fmla="*/ 3325434 w 4117748"/>
                <a:gd name="connsiteY111" fmla="*/ 333245 h 2233501"/>
                <a:gd name="connsiteX112" fmla="*/ 3325434 w 4117748"/>
                <a:gd name="connsiteY112" fmla="*/ 310633 h 2233501"/>
                <a:gd name="connsiteX113" fmla="*/ 3434380 w 4117748"/>
                <a:gd name="connsiteY113" fmla="*/ 310633 h 2233501"/>
                <a:gd name="connsiteX114" fmla="*/ 3434380 w 4117748"/>
                <a:gd name="connsiteY114" fmla="*/ 284909 h 2233501"/>
                <a:gd name="connsiteX115" fmla="*/ 3492843 w 4117748"/>
                <a:gd name="connsiteY115" fmla="*/ 284909 h 2233501"/>
                <a:gd name="connsiteX116" fmla="*/ 3492843 w 4117748"/>
                <a:gd name="connsiteY116" fmla="*/ 260253 h 2233501"/>
                <a:gd name="connsiteX117" fmla="*/ 3653153 w 4117748"/>
                <a:gd name="connsiteY117" fmla="*/ 260253 h 2233501"/>
                <a:gd name="connsiteX118" fmla="*/ 3653153 w 4117748"/>
                <a:gd name="connsiteY118" fmla="*/ 228354 h 2233501"/>
                <a:gd name="connsiteX119" fmla="*/ 3676816 w 4117748"/>
                <a:gd name="connsiteY119" fmla="*/ 228354 h 2233501"/>
                <a:gd name="connsiteX120" fmla="*/ 3676816 w 4117748"/>
                <a:gd name="connsiteY120" fmla="*/ 200495 h 2233501"/>
                <a:gd name="connsiteX121" fmla="*/ 3701454 w 4117748"/>
                <a:gd name="connsiteY121" fmla="*/ 200495 h 2233501"/>
                <a:gd name="connsiteX122" fmla="*/ 3701454 w 4117748"/>
                <a:gd name="connsiteY122" fmla="*/ 174771 h 2233501"/>
                <a:gd name="connsiteX123" fmla="*/ 3861810 w 4117748"/>
                <a:gd name="connsiteY123" fmla="*/ 174771 h 2233501"/>
                <a:gd name="connsiteX124" fmla="*/ 3861810 w 4117748"/>
                <a:gd name="connsiteY124" fmla="*/ 139901 h 2233501"/>
                <a:gd name="connsiteX125" fmla="*/ 3920412 w 4117748"/>
                <a:gd name="connsiteY125" fmla="*/ 139901 h 2233501"/>
                <a:gd name="connsiteX126" fmla="*/ 3920412 w 4117748"/>
                <a:gd name="connsiteY126" fmla="*/ 102755 h 2233501"/>
                <a:gd name="connsiteX127" fmla="*/ 3997481 w 4117748"/>
                <a:gd name="connsiteY127" fmla="*/ 102755 h 2233501"/>
                <a:gd name="connsiteX128" fmla="*/ 3997481 w 4117748"/>
                <a:gd name="connsiteY128" fmla="*/ 0 h 2233501"/>
                <a:gd name="connsiteX129" fmla="*/ 4117748 w 4117748"/>
                <a:gd name="connsiteY129" fmla="*/ 0 h 2233501"/>
                <a:gd name="connsiteX0" fmla="*/ 0 w 4117748"/>
                <a:gd name="connsiteY0" fmla="*/ 2233027 h 2233501"/>
                <a:gd name="connsiteX1" fmla="*/ 32897 w 4117748"/>
                <a:gd name="connsiteY1" fmla="*/ 2233027 h 2233501"/>
                <a:gd name="connsiteX2" fmla="*/ 32897 w 4117748"/>
                <a:gd name="connsiteY2" fmla="*/ 2180604 h 2233501"/>
                <a:gd name="connsiteX3" fmla="*/ 84261 w 4117748"/>
                <a:gd name="connsiteY3" fmla="*/ 2180604 h 2233501"/>
                <a:gd name="connsiteX4" fmla="*/ 84261 w 4117748"/>
                <a:gd name="connsiteY4" fmla="*/ 2156924 h 2233501"/>
                <a:gd name="connsiteX5" fmla="*/ 110987 w 4117748"/>
                <a:gd name="connsiteY5" fmla="*/ 2156924 h 2233501"/>
                <a:gd name="connsiteX6" fmla="*/ 110987 w 4117748"/>
                <a:gd name="connsiteY6" fmla="*/ 2132222 h 2233501"/>
                <a:gd name="connsiteX7" fmla="*/ 145926 w 4117748"/>
                <a:gd name="connsiteY7" fmla="*/ 2132222 h 2233501"/>
                <a:gd name="connsiteX8" fmla="*/ 145926 w 4117748"/>
                <a:gd name="connsiteY8" fmla="*/ 2104362 h 2233501"/>
                <a:gd name="connsiteX9" fmla="*/ 196315 w 4117748"/>
                <a:gd name="connsiteY9" fmla="*/ 2104362 h 2233501"/>
                <a:gd name="connsiteX10" fmla="*/ 196315 w 4117748"/>
                <a:gd name="connsiteY10" fmla="*/ 2082771 h 2233501"/>
                <a:gd name="connsiteX11" fmla="*/ 223041 w 4117748"/>
                <a:gd name="connsiteY11" fmla="*/ 2082771 h 2233501"/>
                <a:gd name="connsiteX12" fmla="*/ 223041 w 4117748"/>
                <a:gd name="connsiteY12" fmla="*/ 2053983 h 2233501"/>
                <a:gd name="connsiteX13" fmla="*/ 243596 w 4117748"/>
                <a:gd name="connsiteY13" fmla="*/ 2053983 h 2233501"/>
                <a:gd name="connsiteX14" fmla="*/ 243596 w 4117748"/>
                <a:gd name="connsiteY14" fmla="*/ 2023198 h 2233501"/>
                <a:gd name="connsiteX15" fmla="*/ 326836 w 4117748"/>
                <a:gd name="connsiteY15" fmla="*/ 2023198 h 2233501"/>
                <a:gd name="connsiteX16" fmla="*/ 326836 w 4117748"/>
                <a:gd name="connsiteY16" fmla="*/ 2009826 h 2233501"/>
                <a:gd name="connsiteX17" fmla="*/ 356671 w 4117748"/>
                <a:gd name="connsiteY17" fmla="*/ 2009826 h 2233501"/>
                <a:gd name="connsiteX18" fmla="*/ 356671 w 4117748"/>
                <a:gd name="connsiteY18" fmla="*/ 1981967 h 2233501"/>
                <a:gd name="connsiteX19" fmla="*/ 432719 w 4117748"/>
                <a:gd name="connsiteY19" fmla="*/ 1981967 h 2233501"/>
                <a:gd name="connsiteX20" fmla="*/ 432719 w 4117748"/>
                <a:gd name="connsiteY20" fmla="*/ 1953178 h 2233501"/>
                <a:gd name="connsiteX21" fmla="*/ 499890 w 4117748"/>
                <a:gd name="connsiteY21" fmla="*/ 1955516 h 2233501"/>
                <a:gd name="connsiteX22" fmla="*/ 490255 w 4117748"/>
                <a:gd name="connsiteY22" fmla="*/ 1906189 h 2233501"/>
                <a:gd name="connsiteX23" fmla="*/ 545934 w 4117748"/>
                <a:gd name="connsiteY23" fmla="*/ 1906189 h 2233501"/>
                <a:gd name="connsiteX24" fmla="*/ 545934 w 4117748"/>
                <a:gd name="connsiteY24" fmla="*/ 1880465 h 2233501"/>
                <a:gd name="connsiteX25" fmla="*/ 676872 w 4117748"/>
                <a:gd name="connsiteY25" fmla="*/ 1880465 h 2233501"/>
                <a:gd name="connsiteX26" fmla="*/ 676872 w 4117748"/>
                <a:gd name="connsiteY26" fmla="*/ 1830876 h 2233501"/>
                <a:gd name="connsiteX27" fmla="*/ 706104 w 4117748"/>
                <a:gd name="connsiteY27" fmla="*/ 1830876 h 2233501"/>
                <a:gd name="connsiteX28" fmla="*/ 706104 w 4117748"/>
                <a:gd name="connsiteY28" fmla="*/ 1751662 h 2233501"/>
                <a:gd name="connsiteX29" fmla="*/ 756493 w 4117748"/>
                <a:gd name="connsiteY29" fmla="*/ 1751662 h 2233501"/>
                <a:gd name="connsiteX30" fmla="*/ 756493 w 4117748"/>
                <a:gd name="connsiteY30" fmla="*/ 1706530 h 2233501"/>
                <a:gd name="connsiteX31" fmla="*/ 806837 w 4117748"/>
                <a:gd name="connsiteY31" fmla="*/ 1706530 h 2233501"/>
                <a:gd name="connsiteX32" fmla="*/ 806837 w 4117748"/>
                <a:gd name="connsiteY32" fmla="*/ 1680852 h 2233501"/>
                <a:gd name="connsiteX33" fmla="*/ 836671 w 4117748"/>
                <a:gd name="connsiteY33" fmla="*/ 1680852 h 2233501"/>
                <a:gd name="connsiteX34" fmla="*/ 836671 w 4117748"/>
                <a:gd name="connsiteY34" fmla="*/ 1654107 h 2233501"/>
                <a:gd name="connsiteX35" fmla="*/ 891144 w 4117748"/>
                <a:gd name="connsiteY35" fmla="*/ 1654107 h 2233501"/>
                <a:gd name="connsiteX36" fmla="*/ 891144 w 4117748"/>
                <a:gd name="connsiteY36" fmla="*/ 1576797 h 2233501"/>
                <a:gd name="connsiteX37" fmla="*/ 917684 w 4117748"/>
                <a:gd name="connsiteY37" fmla="*/ 1576797 h 2233501"/>
                <a:gd name="connsiteX38" fmla="*/ 917684 w 4117748"/>
                <a:gd name="connsiteY38" fmla="*/ 1552746 h 2233501"/>
                <a:gd name="connsiteX39" fmla="*/ 947473 w 4117748"/>
                <a:gd name="connsiteY39" fmla="*/ 1552746 h 2233501"/>
                <a:gd name="connsiteX40" fmla="*/ 947473 w 4117748"/>
                <a:gd name="connsiteY40" fmla="*/ 1528461 h 2233501"/>
                <a:gd name="connsiteX41" fmla="*/ 1026630 w 4117748"/>
                <a:gd name="connsiteY41" fmla="*/ 1528461 h 2233501"/>
                <a:gd name="connsiteX42" fmla="*/ 1026630 w 4117748"/>
                <a:gd name="connsiteY42" fmla="*/ 1499673 h 2233501"/>
                <a:gd name="connsiteX43" fmla="*/ 1081103 w 4117748"/>
                <a:gd name="connsiteY43" fmla="*/ 1499673 h 2233501"/>
                <a:gd name="connsiteX44" fmla="*/ 1081103 w 4117748"/>
                <a:gd name="connsiteY44" fmla="*/ 1479011 h 2233501"/>
                <a:gd name="connsiteX45" fmla="*/ 1107921 w 4117748"/>
                <a:gd name="connsiteY45" fmla="*/ 1479011 h 2233501"/>
                <a:gd name="connsiteX46" fmla="*/ 1107921 w 4117748"/>
                <a:gd name="connsiteY46" fmla="*/ 1451151 h 2233501"/>
                <a:gd name="connsiteX47" fmla="*/ 1164529 w 4117748"/>
                <a:gd name="connsiteY47" fmla="*/ 1451151 h 2233501"/>
                <a:gd name="connsiteX48" fmla="*/ 1164529 w 4117748"/>
                <a:gd name="connsiteY48" fmla="*/ 1426449 h 2233501"/>
                <a:gd name="connsiteX49" fmla="*/ 1206659 w 4117748"/>
                <a:gd name="connsiteY49" fmla="*/ 1426449 h 2233501"/>
                <a:gd name="connsiteX50" fmla="*/ 1206659 w 4117748"/>
                <a:gd name="connsiteY50" fmla="*/ 1375235 h 2233501"/>
                <a:gd name="connsiteX51" fmla="*/ 1237514 w 4117748"/>
                <a:gd name="connsiteY51" fmla="*/ 1375235 h 2233501"/>
                <a:gd name="connsiteX52" fmla="*/ 1237514 w 4117748"/>
                <a:gd name="connsiteY52" fmla="*/ 1349511 h 2233501"/>
                <a:gd name="connsiteX53" fmla="*/ 1343398 w 4117748"/>
                <a:gd name="connsiteY53" fmla="*/ 1349511 h 2233501"/>
                <a:gd name="connsiteX54" fmla="*/ 1343398 w 4117748"/>
                <a:gd name="connsiteY54" fmla="*/ 1274430 h 2233501"/>
                <a:gd name="connsiteX55" fmla="*/ 1375227 w 4117748"/>
                <a:gd name="connsiteY55" fmla="*/ 1274430 h 2233501"/>
                <a:gd name="connsiteX56" fmla="*/ 1375227 w 4117748"/>
                <a:gd name="connsiteY56" fmla="*/ 1251771 h 2233501"/>
                <a:gd name="connsiteX57" fmla="*/ 1506955 w 4117748"/>
                <a:gd name="connsiteY57" fmla="*/ 1251771 h 2233501"/>
                <a:gd name="connsiteX58" fmla="*/ 1506955 w 4117748"/>
                <a:gd name="connsiteY58" fmla="*/ 1225026 h 2233501"/>
                <a:gd name="connsiteX59" fmla="*/ 1613673 w 4117748"/>
                <a:gd name="connsiteY59" fmla="*/ 1225026 h 2233501"/>
                <a:gd name="connsiteX60" fmla="*/ 1613673 w 4117748"/>
                <a:gd name="connsiteY60" fmla="*/ 1199302 h 2233501"/>
                <a:gd name="connsiteX61" fmla="*/ 1666104 w 4117748"/>
                <a:gd name="connsiteY61" fmla="*/ 1199302 h 2233501"/>
                <a:gd name="connsiteX62" fmla="*/ 1666104 w 4117748"/>
                <a:gd name="connsiteY62" fmla="*/ 1127332 h 2233501"/>
                <a:gd name="connsiteX63" fmla="*/ 1722665 w 4117748"/>
                <a:gd name="connsiteY63" fmla="*/ 1127332 h 2233501"/>
                <a:gd name="connsiteX64" fmla="*/ 1722665 w 4117748"/>
                <a:gd name="connsiteY64" fmla="*/ 1095433 h 2233501"/>
                <a:gd name="connsiteX65" fmla="*/ 1745261 w 4117748"/>
                <a:gd name="connsiteY65" fmla="*/ 1095433 h 2233501"/>
                <a:gd name="connsiteX66" fmla="*/ 1745261 w 4117748"/>
                <a:gd name="connsiteY66" fmla="*/ 1071799 h 2233501"/>
                <a:gd name="connsiteX67" fmla="*/ 1773101 w 4117748"/>
                <a:gd name="connsiteY67" fmla="*/ 1071799 h 2233501"/>
                <a:gd name="connsiteX68" fmla="*/ 1773101 w 4117748"/>
                <a:gd name="connsiteY68" fmla="*/ 1050161 h 2233501"/>
                <a:gd name="connsiteX69" fmla="*/ 1798806 w 4117748"/>
                <a:gd name="connsiteY69" fmla="*/ 1050161 h 2233501"/>
                <a:gd name="connsiteX70" fmla="*/ 1798806 w 4117748"/>
                <a:gd name="connsiteY70" fmla="*/ 1023416 h 2233501"/>
                <a:gd name="connsiteX71" fmla="*/ 1861863 w 4117748"/>
                <a:gd name="connsiteY71" fmla="*/ 1023416 h 2233501"/>
                <a:gd name="connsiteX72" fmla="*/ 1861863 w 4117748"/>
                <a:gd name="connsiteY72" fmla="*/ 998761 h 2233501"/>
                <a:gd name="connsiteX73" fmla="*/ 1880005 w 4117748"/>
                <a:gd name="connsiteY73" fmla="*/ 998761 h 2233501"/>
                <a:gd name="connsiteX74" fmla="*/ 1880005 w 4117748"/>
                <a:gd name="connsiteY74" fmla="*/ 939095 h 2233501"/>
                <a:gd name="connsiteX75" fmla="*/ 2043330 w 4117748"/>
                <a:gd name="connsiteY75" fmla="*/ 939095 h 2233501"/>
                <a:gd name="connsiteX76" fmla="*/ 2043330 w 4117748"/>
                <a:gd name="connsiteY76" fmla="*/ 922658 h 2233501"/>
                <a:gd name="connsiteX77" fmla="*/ 2095762 w 4117748"/>
                <a:gd name="connsiteY77" fmla="*/ 922658 h 2233501"/>
                <a:gd name="connsiteX78" fmla="*/ 2095762 w 4117748"/>
                <a:gd name="connsiteY78" fmla="*/ 892802 h 2233501"/>
                <a:gd name="connsiteX79" fmla="*/ 2173851 w 4117748"/>
                <a:gd name="connsiteY79" fmla="*/ 892802 h 2233501"/>
                <a:gd name="connsiteX80" fmla="*/ 2173851 w 4117748"/>
                <a:gd name="connsiteY80" fmla="*/ 872232 h 2233501"/>
                <a:gd name="connsiteX81" fmla="*/ 2199557 w 4117748"/>
                <a:gd name="connsiteY81" fmla="*/ 872232 h 2233501"/>
                <a:gd name="connsiteX82" fmla="*/ 2199557 w 4117748"/>
                <a:gd name="connsiteY82" fmla="*/ 842423 h 2233501"/>
                <a:gd name="connsiteX83" fmla="*/ 2283864 w 4117748"/>
                <a:gd name="connsiteY83" fmla="*/ 842423 h 2233501"/>
                <a:gd name="connsiteX84" fmla="*/ 2283864 w 4117748"/>
                <a:gd name="connsiteY84" fmla="*/ 793019 h 2233501"/>
                <a:gd name="connsiteX85" fmla="*/ 2309662 w 4117748"/>
                <a:gd name="connsiteY85" fmla="*/ 793019 h 2233501"/>
                <a:gd name="connsiteX86" fmla="*/ 2309662 w 4117748"/>
                <a:gd name="connsiteY86" fmla="*/ 768595 h 2233501"/>
                <a:gd name="connsiteX87" fmla="*/ 2497718 w 4117748"/>
                <a:gd name="connsiteY87" fmla="*/ 768595 h 2233501"/>
                <a:gd name="connsiteX88" fmla="*/ 2497718 w 4117748"/>
                <a:gd name="connsiteY88" fmla="*/ 739807 h 2233501"/>
                <a:gd name="connsiteX89" fmla="*/ 2522402 w 4117748"/>
                <a:gd name="connsiteY89" fmla="*/ 739807 h 2233501"/>
                <a:gd name="connsiteX90" fmla="*/ 2522402 w 4117748"/>
                <a:gd name="connsiteY90" fmla="*/ 688128 h 2233501"/>
                <a:gd name="connsiteX91" fmla="*/ 2608752 w 4117748"/>
                <a:gd name="connsiteY91" fmla="*/ 688128 h 2233501"/>
                <a:gd name="connsiteX92" fmla="*/ 2608752 w 4117748"/>
                <a:gd name="connsiteY92" fmla="*/ 662404 h 2233501"/>
                <a:gd name="connsiteX93" fmla="*/ 2624156 w 4117748"/>
                <a:gd name="connsiteY93" fmla="*/ 662404 h 2233501"/>
                <a:gd name="connsiteX94" fmla="*/ 2624156 w 4117748"/>
                <a:gd name="connsiteY94" fmla="*/ 629298 h 2233501"/>
                <a:gd name="connsiteX95" fmla="*/ 2682758 w 4117748"/>
                <a:gd name="connsiteY95" fmla="*/ 629298 h 2233501"/>
                <a:gd name="connsiteX96" fmla="*/ 2682758 w 4117748"/>
                <a:gd name="connsiteY96" fmla="*/ 608729 h 2233501"/>
                <a:gd name="connsiteX97" fmla="*/ 2761869 w 4117748"/>
                <a:gd name="connsiteY97" fmla="*/ 608729 h 2233501"/>
                <a:gd name="connsiteX98" fmla="*/ 2761869 w 4117748"/>
                <a:gd name="connsiteY98" fmla="*/ 557514 h 2233501"/>
                <a:gd name="connsiteX99" fmla="*/ 2821492 w 4117748"/>
                <a:gd name="connsiteY99" fmla="*/ 557514 h 2233501"/>
                <a:gd name="connsiteX100" fmla="*/ 2821492 w 4117748"/>
                <a:gd name="connsiteY100" fmla="*/ 454620 h 2233501"/>
                <a:gd name="connsiteX101" fmla="*/ 2845156 w 4117748"/>
                <a:gd name="connsiteY101" fmla="*/ 454620 h 2233501"/>
                <a:gd name="connsiteX102" fmla="*/ 2845156 w 4117748"/>
                <a:gd name="connsiteY102" fmla="*/ 432007 h 2233501"/>
                <a:gd name="connsiteX103" fmla="*/ 2872995 w 4117748"/>
                <a:gd name="connsiteY103" fmla="*/ 432007 h 2233501"/>
                <a:gd name="connsiteX104" fmla="*/ 2872995 w 4117748"/>
                <a:gd name="connsiteY104" fmla="*/ 410416 h 2233501"/>
                <a:gd name="connsiteX105" fmla="*/ 2983982 w 4117748"/>
                <a:gd name="connsiteY105" fmla="*/ 410416 h 2233501"/>
                <a:gd name="connsiteX106" fmla="*/ 2983982 w 4117748"/>
                <a:gd name="connsiteY106" fmla="*/ 383671 h 2233501"/>
                <a:gd name="connsiteX107" fmla="*/ 3081653 w 4117748"/>
                <a:gd name="connsiteY107" fmla="*/ 383671 h 2233501"/>
                <a:gd name="connsiteX108" fmla="*/ 3081653 w 4117748"/>
                <a:gd name="connsiteY108" fmla="*/ 354883 h 2233501"/>
                <a:gd name="connsiteX109" fmla="*/ 3269755 w 4117748"/>
                <a:gd name="connsiteY109" fmla="*/ 354883 h 2233501"/>
                <a:gd name="connsiteX110" fmla="*/ 3269755 w 4117748"/>
                <a:gd name="connsiteY110" fmla="*/ 333245 h 2233501"/>
                <a:gd name="connsiteX111" fmla="*/ 3325434 w 4117748"/>
                <a:gd name="connsiteY111" fmla="*/ 333245 h 2233501"/>
                <a:gd name="connsiteX112" fmla="*/ 3325434 w 4117748"/>
                <a:gd name="connsiteY112" fmla="*/ 310633 h 2233501"/>
                <a:gd name="connsiteX113" fmla="*/ 3434380 w 4117748"/>
                <a:gd name="connsiteY113" fmla="*/ 310633 h 2233501"/>
                <a:gd name="connsiteX114" fmla="*/ 3434380 w 4117748"/>
                <a:gd name="connsiteY114" fmla="*/ 284909 h 2233501"/>
                <a:gd name="connsiteX115" fmla="*/ 3492843 w 4117748"/>
                <a:gd name="connsiteY115" fmla="*/ 284909 h 2233501"/>
                <a:gd name="connsiteX116" fmla="*/ 3492843 w 4117748"/>
                <a:gd name="connsiteY116" fmla="*/ 260253 h 2233501"/>
                <a:gd name="connsiteX117" fmla="*/ 3653153 w 4117748"/>
                <a:gd name="connsiteY117" fmla="*/ 260253 h 2233501"/>
                <a:gd name="connsiteX118" fmla="*/ 3653153 w 4117748"/>
                <a:gd name="connsiteY118" fmla="*/ 228354 h 2233501"/>
                <a:gd name="connsiteX119" fmla="*/ 3676816 w 4117748"/>
                <a:gd name="connsiteY119" fmla="*/ 228354 h 2233501"/>
                <a:gd name="connsiteX120" fmla="*/ 3676816 w 4117748"/>
                <a:gd name="connsiteY120" fmla="*/ 200495 h 2233501"/>
                <a:gd name="connsiteX121" fmla="*/ 3701454 w 4117748"/>
                <a:gd name="connsiteY121" fmla="*/ 200495 h 2233501"/>
                <a:gd name="connsiteX122" fmla="*/ 3701454 w 4117748"/>
                <a:gd name="connsiteY122" fmla="*/ 174771 h 2233501"/>
                <a:gd name="connsiteX123" fmla="*/ 3861810 w 4117748"/>
                <a:gd name="connsiteY123" fmla="*/ 174771 h 2233501"/>
                <a:gd name="connsiteX124" fmla="*/ 3861810 w 4117748"/>
                <a:gd name="connsiteY124" fmla="*/ 139901 h 2233501"/>
                <a:gd name="connsiteX125" fmla="*/ 3920412 w 4117748"/>
                <a:gd name="connsiteY125" fmla="*/ 139901 h 2233501"/>
                <a:gd name="connsiteX126" fmla="*/ 3920412 w 4117748"/>
                <a:gd name="connsiteY126" fmla="*/ 102755 h 2233501"/>
                <a:gd name="connsiteX127" fmla="*/ 3997481 w 4117748"/>
                <a:gd name="connsiteY127" fmla="*/ 102755 h 2233501"/>
                <a:gd name="connsiteX128" fmla="*/ 3997481 w 4117748"/>
                <a:gd name="connsiteY128" fmla="*/ 0 h 2233501"/>
                <a:gd name="connsiteX129" fmla="*/ 4117748 w 4117748"/>
                <a:gd name="connsiteY129" fmla="*/ 0 h 2233501"/>
                <a:gd name="connsiteX0" fmla="*/ 0 w 4117748"/>
                <a:gd name="connsiteY0" fmla="*/ 2233027 h 2233501"/>
                <a:gd name="connsiteX1" fmla="*/ 32897 w 4117748"/>
                <a:gd name="connsiteY1" fmla="*/ 2233027 h 2233501"/>
                <a:gd name="connsiteX2" fmla="*/ 32897 w 4117748"/>
                <a:gd name="connsiteY2" fmla="*/ 2180604 h 2233501"/>
                <a:gd name="connsiteX3" fmla="*/ 84261 w 4117748"/>
                <a:gd name="connsiteY3" fmla="*/ 2180604 h 2233501"/>
                <a:gd name="connsiteX4" fmla="*/ 84261 w 4117748"/>
                <a:gd name="connsiteY4" fmla="*/ 2156924 h 2233501"/>
                <a:gd name="connsiteX5" fmla="*/ 110987 w 4117748"/>
                <a:gd name="connsiteY5" fmla="*/ 2156924 h 2233501"/>
                <a:gd name="connsiteX6" fmla="*/ 110987 w 4117748"/>
                <a:gd name="connsiteY6" fmla="*/ 2132222 h 2233501"/>
                <a:gd name="connsiteX7" fmla="*/ 145926 w 4117748"/>
                <a:gd name="connsiteY7" fmla="*/ 2132222 h 2233501"/>
                <a:gd name="connsiteX8" fmla="*/ 145926 w 4117748"/>
                <a:gd name="connsiteY8" fmla="*/ 2104362 h 2233501"/>
                <a:gd name="connsiteX9" fmla="*/ 196315 w 4117748"/>
                <a:gd name="connsiteY9" fmla="*/ 2104362 h 2233501"/>
                <a:gd name="connsiteX10" fmla="*/ 196315 w 4117748"/>
                <a:gd name="connsiteY10" fmla="*/ 2082771 h 2233501"/>
                <a:gd name="connsiteX11" fmla="*/ 223041 w 4117748"/>
                <a:gd name="connsiteY11" fmla="*/ 2082771 h 2233501"/>
                <a:gd name="connsiteX12" fmla="*/ 223041 w 4117748"/>
                <a:gd name="connsiteY12" fmla="*/ 2053983 h 2233501"/>
                <a:gd name="connsiteX13" fmla="*/ 243596 w 4117748"/>
                <a:gd name="connsiteY13" fmla="*/ 2053983 h 2233501"/>
                <a:gd name="connsiteX14" fmla="*/ 243596 w 4117748"/>
                <a:gd name="connsiteY14" fmla="*/ 2023198 h 2233501"/>
                <a:gd name="connsiteX15" fmla="*/ 326836 w 4117748"/>
                <a:gd name="connsiteY15" fmla="*/ 2023198 h 2233501"/>
                <a:gd name="connsiteX16" fmla="*/ 326836 w 4117748"/>
                <a:gd name="connsiteY16" fmla="*/ 2009826 h 2233501"/>
                <a:gd name="connsiteX17" fmla="*/ 356671 w 4117748"/>
                <a:gd name="connsiteY17" fmla="*/ 2009826 h 2233501"/>
                <a:gd name="connsiteX18" fmla="*/ 356671 w 4117748"/>
                <a:gd name="connsiteY18" fmla="*/ 1981967 h 2233501"/>
                <a:gd name="connsiteX19" fmla="*/ 432719 w 4117748"/>
                <a:gd name="connsiteY19" fmla="*/ 1981967 h 2233501"/>
                <a:gd name="connsiteX20" fmla="*/ 432719 w 4117748"/>
                <a:gd name="connsiteY20" fmla="*/ 1953178 h 2233501"/>
                <a:gd name="connsiteX21" fmla="*/ 499890 w 4117748"/>
                <a:gd name="connsiteY21" fmla="*/ 1955516 h 2233501"/>
                <a:gd name="connsiteX22" fmla="*/ 490255 w 4117748"/>
                <a:gd name="connsiteY22" fmla="*/ 1906189 h 2233501"/>
                <a:gd name="connsiteX23" fmla="*/ 545934 w 4117748"/>
                <a:gd name="connsiteY23" fmla="*/ 1906189 h 2233501"/>
                <a:gd name="connsiteX24" fmla="*/ 545934 w 4117748"/>
                <a:gd name="connsiteY24" fmla="*/ 1880465 h 2233501"/>
                <a:gd name="connsiteX25" fmla="*/ 676872 w 4117748"/>
                <a:gd name="connsiteY25" fmla="*/ 1880465 h 2233501"/>
                <a:gd name="connsiteX26" fmla="*/ 676872 w 4117748"/>
                <a:gd name="connsiteY26" fmla="*/ 1830876 h 2233501"/>
                <a:gd name="connsiteX27" fmla="*/ 706104 w 4117748"/>
                <a:gd name="connsiteY27" fmla="*/ 1830876 h 2233501"/>
                <a:gd name="connsiteX28" fmla="*/ 706104 w 4117748"/>
                <a:gd name="connsiteY28" fmla="*/ 1751662 h 2233501"/>
                <a:gd name="connsiteX29" fmla="*/ 756493 w 4117748"/>
                <a:gd name="connsiteY29" fmla="*/ 1751662 h 2233501"/>
                <a:gd name="connsiteX30" fmla="*/ 756493 w 4117748"/>
                <a:gd name="connsiteY30" fmla="*/ 1706530 h 2233501"/>
                <a:gd name="connsiteX31" fmla="*/ 806837 w 4117748"/>
                <a:gd name="connsiteY31" fmla="*/ 1706530 h 2233501"/>
                <a:gd name="connsiteX32" fmla="*/ 806837 w 4117748"/>
                <a:gd name="connsiteY32" fmla="*/ 1680852 h 2233501"/>
                <a:gd name="connsiteX33" fmla="*/ 836671 w 4117748"/>
                <a:gd name="connsiteY33" fmla="*/ 1680852 h 2233501"/>
                <a:gd name="connsiteX34" fmla="*/ 836671 w 4117748"/>
                <a:gd name="connsiteY34" fmla="*/ 1654107 h 2233501"/>
                <a:gd name="connsiteX35" fmla="*/ 891144 w 4117748"/>
                <a:gd name="connsiteY35" fmla="*/ 1654107 h 2233501"/>
                <a:gd name="connsiteX36" fmla="*/ 891144 w 4117748"/>
                <a:gd name="connsiteY36" fmla="*/ 1576797 h 2233501"/>
                <a:gd name="connsiteX37" fmla="*/ 917684 w 4117748"/>
                <a:gd name="connsiteY37" fmla="*/ 1576797 h 2233501"/>
                <a:gd name="connsiteX38" fmla="*/ 917684 w 4117748"/>
                <a:gd name="connsiteY38" fmla="*/ 1552746 h 2233501"/>
                <a:gd name="connsiteX39" fmla="*/ 947473 w 4117748"/>
                <a:gd name="connsiteY39" fmla="*/ 1552746 h 2233501"/>
                <a:gd name="connsiteX40" fmla="*/ 947473 w 4117748"/>
                <a:gd name="connsiteY40" fmla="*/ 1528461 h 2233501"/>
                <a:gd name="connsiteX41" fmla="*/ 1026630 w 4117748"/>
                <a:gd name="connsiteY41" fmla="*/ 1528461 h 2233501"/>
                <a:gd name="connsiteX42" fmla="*/ 1026630 w 4117748"/>
                <a:gd name="connsiteY42" fmla="*/ 1499673 h 2233501"/>
                <a:gd name="connsiteX43" fmla="*/ 1081103 w 4117748"/>
                <a:gd name="connsiteY43" fmla="*/ 1499673 h 2233501"/>
                <a:gd name="connsiteX44" fmla="*/ 1081103 w 4117748"/>
                <a:gd name="connsiteY44" fmla="*/ 1479011 h 2233501"/>
                <a:gd name="connsiteX45" fmla="*/ 1107921 w 4117748"/>
                <a:gd name="connsiteY45" fmla="*/ 1479011 h 2233501"/>
                <a:gd name="connsiteX46" fmla="*/ 1107921 w 4117748"/>
                <a:gd name="connsiteY46" fmla="*/ 1451151 h 2233501"/>
                <a:gd name="connsiteX47" fmla="*/ 1164529 w 4117748"/>
                <a:gd name="connsiteY47" fmla="*/ 1451151 h 2233501"/>
                <a:gd name="connsiteX48" fmla="*/ 1164529 w 4117748"/>
                <a:gd name="connsiteY48" fmla="*/ 1426449 h 2233501"/>
                <a:gd name="connsiteX49" fmla="*/ 1206659 w 4117748"/>
                <a:gd name="connsiteY49" fmla="*/ 1426449 h 2233501"/>
                <a:gd name="connsiteX50" fmla="*/ 1206659 w 4117748"/>
                <a:gd name="connsiteY50" fmla="*/ 1375235 h 2233501"/>
                <a:gd name="connsiteX51" fmla="*/ 1237514 w 4117748"/>
                <a:gd name="connsiteY51" fmla="*/ 1375235 h 2233501"/>
                <a:gd name="connsiteX52" fmla="*/ 1237514 w 4117748"/>
                <a:gd name="connsiteY52" fmla="*/ 1349511 h 2233501"/>
                <a:gd name="connsiteX53" fmla="*/ 1343398 w 4117748"/>
                <a:gd name="connsiteY53" fmla="*/ 1349511 h 2233501"/>
                <a:gd name="connsiteX54" fmla="*/ 1343398 w 4117748"/>
                <a:gd name="connsiteY54" fmla="*/ 1274430 h 2233501"/>
                <a:gd name="connsiteX55" fmla="*/ 1375227 w 4117748"/>
                <a:gd name="connsiteY55" fmla="*/ 1274430 h 2233501"/>
                <a:gd name="connsiteX56" fmla="*/ 1375227 w 4117748"/>
                <a:gd name="connsiteY56" fmla="*/ 1251771 h 2233501"/>
                <a:gd name="connsiteX57" fmla="*/ 1506955 w 4117748"/>
                <a:gd name="connsiteY57" fmla="*/ 1251771 h 2233501"/>
                <a:gd name="connsiteX58" fmla="*/ 1506955 w 4117748"/>
                <a:gd name="connsiteY58" fmla="*/ 1225026 h 2233501"/>
                <a:gd name="connsiteX59" fmla="*/ 1613673 w 4117748"/>
                <a:gd name="connsiteY59" fmla="*/ 1225026 h 2233501"/>
                <a:gd name="connsiteX60" fmla="*/ 1613673 w 4117748"/>
                <a:gd name="connsiteY60" fmla="*/ 1199302 h 2233501"/>
                <a:gd name="connsiteX61" fmla="*/ 1666104 w 4117748"/>
                <a:gd name="connsiteY61" fmla="*/ 1199302 h 2233501"/>
                <a:gd name="connsiteX62" fmla="*/ 1666104 w 4117748"/>
                <a:gd name="connsiteY62" fmla="*/ 1127332 h 2233501"/>
                <a:gd name="connsiteX63" fmla="*/ 1722665 w 4117748"/>
                <a:gd name="connsiteY63" fmla="*/ 1127332 h 2233501"/>
                <a:gd name="connsiteX64" fmla="*/ 1722665 w 4117748"/>
                <a:gd name="connsiteY64" fmla="*/ 1095433 h 2233501"/>
                <a:gd name="connsiteX65" fmla="*/ 1745261 w 4117748"/>
                <a:gd name="connsiteY65" fmla="*/ 1095433 h 2233501"/>
                <a:gd name="connsiteX66" fmla="*/ 1745261 w 4117748"/>
                <a:gd name="connsiteY66" fmla="*/ 1071799 h 2233501"/>
                <a:gd name="connsiteX67" fmla="*/ 1773101 w 4117748"/>
                <a:gd name="connsiteY67" fmla="*/ 1071799 h 2233501"/>
                <a:gd name="connsiteX68" fmla="*/ 1773101 w 4117748"/>
                <a:gd name="connsiteY68" fmla="*/ 1050161 h 2233501"/>
                <a:gd name="connsiteX69" fmla="*/ 1798806 w 4117748"/>
                <a:gd name="connsiteY69" fmla="*/ 1050161 h 2233501"/>
                <a:gd name="connsiteX70" fmla="*/ 1798806 w 4117748"/>
                <a:gd name="connsiteY70" fmla="*/ 1023416 h 2233501"/>
                <a:gd name="connsiteX71" fmla="*/ 1861863 w 4117748"/>
                <a:gd name="connsiteY71" fmla="*/ 1023416 h 2233501"/>
                <a:gd name="connsiteX72" fmla="*/ 1861863 w 4117748"/>
                <a:gd name="connsiteY72" fmla="*/ 998761 h 2233501"/>
                <a:gd name="connsiteX73" fmla="*/ 1880005 w 4117748"/>
                <a:gd name="connsiteY73" fmla="*/ 998761 h 2233501"/>
                <a:gd name="connsiteX74" fmla="*/ 1880005 w 4117748"/>
                <a:gd name="connsiteY74" fmla="*/ 939095 h 2233501"/>
                <a:gd name="connsiteX75" fmla="*/ 2043330 w 4117748"/>
                <a:gd name="connsiteY75" fmla="*/ 939095 h 2233501"/>
                <a:gd name="connsiteX76" fmla="*/ 2043330 w 4117748"/>
                <a:gd name="connsiteY76" fmla="*/ 922658 h 2233501"/>
                <a:gd name="connsiteX77" fmla="*/ 2095762 w 4117748"/>
                <a:gd name="connsiteY77" fmla="*/ 922658 h 2233501"/>
                <a:gd name="connsiteX78" fmla="*/ 2095762 w 4117748"/>
                <a:gd name="connsiteY78" fmla="*/ 892802 h 2233501"/>
                <a:gd name="connsiteX79" fmla="*/ 2173851 w 4117748"/>
                <a:gd name="connsiteY79" fmla="*/ 892802 h 2233501"/>
                <a:gd name="connsiteX80" fmla="*/ 2173851 w 4117748"/>
                <a:gd name="connsiteY80" fmla="*/ 872232 h 2233501"/>
                <a:gd name="connsiteX81" fmla="*/ 2199557 w 4117748"/>
                <a:gd name="connsiteY81" fmla="*/ 872232 h 2233501"/>
                <a:gd name="connsiteX82" fmla="*/ 2199557 w 4117748"/>
                <a:gd name="connsiteY82" fmla="*/ 842423 h 2233501"/>
                <a:gd name="connsiteX83" fmla="*/ 2283864 w 4117748"/>
                <a:gd name="connsiteY83" fmla="*/ 842423 h 2233501"/>
                <a:gd name="connsiteX84" fmla="*/ 2283864 w 4117748"/>
                <a:gd name="connsiteY84" fmla="*/ 793019 h 2233501"/>
                <a:gd name="connsiteX85" fmla="*/ 2309662 w 4117748"/>
                <a:gd name="connsiteY85" fmla="*/ 793019 h 2233501"/>
                <a:gd name="connsiteX86" fmla="*/ 2309662 w 4117748"/>
                <a:gd name="connsiteY86" fmla="*/ 768595 h 2233501"/>
                <a:gd name="connsiteX87" fmla="*/ 2497718 w 4117748"/>
                <a:gd name="connsiteY87" fmla="*/ 768595 h 2233501"/>
                <a:gd name="connsiteX88" fmla="*/ 2497718 w 4117748"/>
                <a:gd name="connsiteY88" fmla="*/ 739807 h 2233501"/>
                <a:gd name="connsiteX89" fmla="*/ 2522402 w 4117748"/>
                <a:gd name="connsiteY89" fmla="*/ 739807 h 2233501"/>
                <a:gd name="connsiteX90" fmla="*/ 2522402 w 4117748"/>
                <a:gd name="connsiteY90" fmla="*/ 688128 h 2233501"/>
                <a:gd name="connsiteX91" fmla="*/ 2608752 w 4117748"/>
                <a:gd name="connsiteY91" fmla="*/ 688128 h 2233501"/>
                <a:gd name="connsiteX92" fmla="*/ 2608752 w 4117748"/>
                <a:gd name="connsiteY92" fmla="*/ 662404 h 2233501"/>
                <a:gd name="connsiteX93" fmla="*/ 2624156 w 4117748"/>
                <a:gd name="connsiteY93" fmla="*/ 662404 h 2233501"/>
                <a:gd name="connsiteX94" fmla="*/ 2624156 w 4117748"/>
                <a:gd name="connsiteY94" fmla="*/ 629298 h 2233501"/>
                <a:gd name="connsiteX95" fmla="*/ 2682758 w 4117748"/>
                <a:gd name="connsiteY95" fmla="*/ 629298 h 2233501"/>
                <a:gd name="connsiteX96" fmla="*/ 2682758 w 4117748"/>
                <a:gd name="connsiteY96" fmla="*/ 608729 h 2233501"/>
                <a:gd name="connsiteX97" fmla="*/ 2761869 w 4117748"/>
                <a:gd name="connsiteY97" fmla="*/ 608729 h 2233501"/>
                <a:gd name="connsiteX98" fmla="*/ 2761869 w 4117748"/>
                <a:gd name="connsiteY98" fmla="*/ 557514 h 2233501"/>
                <a:gd name="connsiteX99" fmla="*/ 2821492 w 4117748"/>
                <a:gd name="connsiteY99" fmla="*/ 557514 h 2233501"/>
                <a:gd name="connsiteX100" fmla="*/ 2821492 w 4117748"/>
                <a:gd name="connsiteY100" fmla="*/ 454620 h 2233501"/>
                <a:gd name="connsiteX101" fmla="*/ 2845156 w 4117748"/>
                <a:gd name="connsiteY101" fmla="*/ 454620 h 2233501"/>
                <a:gd name="connsiteX102" fmla="*/ 2845156 w 4117748"/>
                <a:gd name="connsiteY102" fmla="*/ 432007 h 2233501"/>
                <a:gd name="connsiteX103" fmla="*/ 2872995 w 4117748"/>
                <a:gd name="connsiteY103" fmla="*/ 432007 h 2233501"/>
                <a:gd name="connsiteX104" fmla="*/ 2872995 w 4117748"/>
                <a:gd name="connsiteY104" fmla="*/ 410416 h 2233501"/>
                <a:gd name="connsiteX105" fmla="*/ 2983982 w 4117748"/>
                <a:gd name="connsiteY105" fmla="*/ 410416 h 2233501"/>
                <a:gd name="connsiteX106" fmla="*/ 2983982 w 4117748"/>
                <a:gd name="connsiteY106" fmla="*/ 383671 h 2233501"/>
                <a:gd name="connsiteX107" fmla="*/ 3081653 w 4117748"/>
                <a:gd name="connsiteY107" fmla="*/ 383671 h 2233501"/>
                <a:gd name="connsiteX108" fmla="*/ 3081653 w 4117748"/>
                <a:gd name="connsiteY108" fmla="*/ 354883 h 2233501"/>
                <a:gd name="connsiteX109" fmla="*/ 3269755 w 4117748"/>
                <a:gd name="connsiteY109" fmla="*/ 354883 h 2233501"/>
                <a:gd name="connsiteX110" fmla="*/ 3269755 w 4117748"/>
                <a:gd name="connsiteY110" fmla="*/ 333245 h 2233501"/>
                <a:gd name="connsiteX111" fmla="*/ 3325434 w 4117748"/>
                <a:gd name="connsiteY111" fmla="*/ 333245 h 2233501"/>
                <a:gd name="connsiteX112" fmla="*/ 3325434 w 4117748"/>
                <a:gd name="connsiteY112" fmla="*/ 310633 h 2233501"/>
                <a:gd name="connsiteX113" fmla="*/ 3434380 w 4117748"/>
                <a:gd name="connsiteY113" fmla="*/ 310633 h 2233501"/>
                <a:gd name="connsiteX114" fmla="*/ 3434380 w 4117748"/>
                <a:gd name="connsiteY114" fmla="*/ 284909 h 2233501"/>
                <a:gd name="connsiteX115" fmla="*/ 3492843 w 4117748"/>
                <a:gd name="connsiteY115" fmla="*/ 284909 h 2233501"/>
                <a:gd name="connsiteX116" fmla="*/ 3492843 w 4117748"/>
                <a:gd name="connsiteY116" fmla="*/ 260253 h 2233501"/>
                <a:gd name="connsiteX117" fmla="*/ 3653153 w 4117748"/>
                <a:gd name="connsiteY117" fmla="*/ 260253 h 2233501"/>
                <a:gd name="connsiteX118" fmla="*/ 3653153 w 4117748"/>
                <a:gd name="connsiteY118" fmla="*/ 228354 h 2233501"/>
                <a:gd name="connsiteX119" fmla="*/ 3676816 w 4117748"/>
                <a:gd name="connsiteY119" fmla="*/ 228354 h 2233501"/>
                <a:gd name="connsiteX120" fmla="*/ 3676816 w 4117748"/>
                <a:gd name="connsiteY120" fmla="*/ 200495 h 2233501"/>
                <a:gd name="connsiteX121" fmla="*/ 3701454 w 4117748"/>
                <a:gd name="connsiteY121" fmla="*/ 200495 h 2233501"/>
                <a:gd name="connsiteX122" fmla="*/ 3701454 w 4117748"/>
                <a:gd name="connsiteY122" fmla="*/ 174771 h 2233501"/>
                <a:gd name="connsiteX123" fmla="*/ 3861810 w 4117748"/>
                <a:gd name="connsiteY123" fmla="*/ 174771 h 2233501"/>
                <a:gd name="connsiteX124" fmla="*/ 3861810 w 4117748"/>
                <a:gd name="connsiteY124" fmla="*/ 139901 h 2233501"/>
                <a:gd name="connsiteX125" fmla="*/ 3920412 w 4117748"/>
                <a:gd name="connsiteY125" fmla="*/ 139901 h 2233501"/>
                <a:gd name="connsiteX126" fmla="*/ 3920412 w 4117748"/>
                <a:gd name="connsiteY126" fmla="*/ 102755 h 2233501"/>
                <a:gd name="connsiteX127" fmla="*/ 3997481 w 4117748"/>
                <a:gd name="connsiteY127" fmla="*/ 102755 h 2233501"/>
                <a:gd name="connsiteX128" fmla="*/ 3997481 w 4117748"/>
                <a:gd name="connsiteY128" fmla="*/ 0 h 2233501"/>
                <a:gd name="connsiteX129" fmla="*/ 4117748 w 4117748"/>
                <a:gd name="connsiteY129" fmla="*/ 0 h 2233501"/>
                <a:gd name="connsiteX0" fmla="*/ 0 w 4117748"/>
                <a:gd name="connsiteY0" fmla="*/ 2233027 h 2233501"/>
                <a:gd name="connsiteX1" fmla="*/ 32897 w 4117748"/>
                <a:gd name="connsiteY1" fmla="*/ 2233027 h 2233501"/>
                <a:gd name="connsiteX2" fmla="*/ 32897 w 4117748"/>
                <a:gd name="connsiteY2" fmla="*/ 2180604 h 2233501"/>
                <a:gd name="connsiteX3" fmla="*/ 84261 w 4117748"/>
                <a:gd name="connsiteY3" fmla="*/ 2180604 h 2233501"/>
                <a:gd name="connsiteX4" fmla="*/ 84261 w 4117748"/>
                <a:gd name="connsiteY4" fmla="*/ 2156924 h 2233501"/>
                <a:gd name="connsiteX5" fmla="*/ 110987 w 4117748"/>
                <a:gd name="connsiteY5" fmla="*/ 2156924 h 2233501"/>
                <a:gd name="connsiteX6" fmla="*/ 110987 w 4117748"/>
                <a:gd name="connsiteY6" fmla="*/ 2132222 h 2233501"/>
                <a:gd name="connsiteX7" fmla="*/ 145926 w 4117748"/>
                <a:gd name="connsiteY7" fmla="*/ 2132222 h 2233501"/>
                <a:gd name="connsiteX8" fmla="*/ 145926 w 4117748"/>
                <a:gd name="connsiteY8" fmla="*/ 2104362 h 2233501"/>
                <a:gd name="connsiteX9" fmla="*/ 196315 w 4117748"/>
                <a:gd name="connsiteY9" fmla="*/ 2104362 h 2233501"/>
                <a:gd name="connsiteX10" fmla="*/ 196315 w 4117748"/>
                <a:gd name="connsiteY10" fmla="*/ 2082771 h 2233501"/>
                <a:gd name="connsiteX11" fmla="*/ 223041 w 4117748"/>
                <a:gd name="connsiteY11" fmla="*/ 2082771 h 2233501"/>
                <a:gd name="connsiteX12" fmla="*/ 223041 w 4117748"/>
                <a:gd name="connsiteY12" fmla="*/ 2053983 h 2233501"/>
                <a:gd name="connsiteX13" fmla="*/ 243596 w 4117748"/>
                <a:gd name="connsiteY13" fmla="*/ 2053983 h 2233501"/>
                <a:gd name="connsiteX14" fmla="*/ 243596 w 4117748"/>
                <a:gd name="connsiteY14" fmla="*/ 2023198 h 2233501"/>
                <a:gd name="connsiteX15" fmla="*/ 326836 w 4117748"/>
                <a:gd name="connsiteY15" fmla="*/ 2023198 h 2233501"/>
                <a:gd name="connsiteX16" fmla="*/ 326836 w 4117748"/>
                <a:gd name="connsiteY16" fmla="*/ 2009826 h 2233501"/>
                <a:gd name="connsiteX17" fmla="*/ 356671 w 4117748"/>
                <a:gd name="connsiteY17" fmla="*/ 2009826 h 2233501"/>
                <a:gd name="connsiteX18" fmla="*/ 356671 w 4117748"/>
                <a:gd name="connsiteY18" fmla="*/ 1981967 h 2233501"/>
                <a:gd name="connsiteX19" fmla="*/ 432719 w 4117748"/>
                <a:gd name="connsiteY19" fmla="*/ 1981967 h 2233501"/>
                <a:gd name="connsiteX20" fmla="*/ 432719 w 4117748"/>
                <a:gd name="connsiteY20" fmla="*/ 1953178 h 2233501"/>
                <a:gd name="connsiteX21" fmla="*/ 499890 w 4117748"/>
                <a:gd name="connsiteY21" fmla="*/ 1955516 h 2233501"/>
                <a:gd name="connsiteX22" fmla="*/ 490255 w 4117748"/>
                <a:gd name="connsiteY22" fmla="*/ 1906189 h 2233501"/>
                <a:gd name="connsiteX23" fmla="*/ 545934 w 4117748"/>
                <a:gd name="connsiteY23" fmla="*/ 1906189 h 2233501"/>
                <a:gd name="connsiteX24" fmla="*/ 545934 w 4117748"/>
                <a:gd name="connsiteY24" fmla="*/ 1880465 h 2233501"/>
                <a:gd name="connsiteX25" fmla="*/ 676872 w 4117748"/>
                <a:gd name="connsiteY25" fmla="*/ 1880465 h 2233501"/>
                <a:gd name="connsiteX26" fmla="*/ 676872 w 4117748"/>
                <a:gd name="connsiteY26" fmla="*/ 1830876 h 2233501"/>
                <a:gd name="connsiteX27" fmla="*/ 706104 w 4117748"/>
                <a:gd name="connsiteY27" fmla="*/ 1830876 h 2233501"/>
                <a:gd name="connsiteX28" fmla="*/ 706104 w 4117748"/>
                <a:gd name="connsiteY28" fmla="*/ 1751662 h 2233501"/>
                <a:gd name="connsiteX29" fmla="*/ 756493 w 4117748"/>
                <a:gd name="connsiteY29" fmla="*/ 1751662 h 2233501"/>
                <a:gd name="connsiteX30" fmla="*/ 756493 w 4117748"/>
                <a:gd name="connsiteY30" fmla="*/ 1706530 h 2233501"/>
                <a:gd name="connsiteX31" fmla="*/ 806837 w 4117748"/>
                <a:gd name="connsiteY31" fmla="*/ 1706530 h 2233501"/>
                <a:gd name="connsiteX32" fmla="*/ 806837 w 4117748"/>
                <a:gd name="connsiteY32" fmla="*/ 1680852 h 2233501"/>
                <a:gd name="connsiteX33" fmla="*/ 836671 w 4117748"/>
                <a:gd name="connsiteY33" fmla="*/ 1680852 h 2233501"/>
                <a:gd name="connsiteX34" fmla="*/ 836671 w 4117748"/>
                <a:gd name="connsiteY34" fmla="*/ 1654107 h 2233501"/>
                <a:gd name="connsiteX35" fmla="*/ 891144 w 4117748"/>
                <a:gd name="connsiteY35" fmla="*/ 1654107 h 2233501"/>
                <a:gd name="connsiteX36" fmla="*/ 891144 w 4117748"/>
                <a:gd name="connsiteY36" fmla="*/ 1576797 h 2233501"/>
                <a:gd name="connsiteX37" fmla="*/ 917684 w 4117748"/>
                <a:gd name="connsiteY37" fmla="*/ 1576797 h 2233501"/>
                <a:gd name="connsiteX38" fmla="*/ 917684 w 4117748"/>
                <a:gd name="connsiteY38" fmla="*/ 1552746 h 2233501"/>
                <a:gd name="connsiteX39" fmla="*/ 947473 w 4117748"/>
                <a:gd name="connsiteY39" fmla="*/ 1552746 h 2233501"/>
                <a:gd name="connsiteX40" fmla="*/ 947473 w 4117748"/>
                <a:gd name="connsiteY40" fmla="*/ 1528461 h 2233501"/>
                <a:gd name="connsiteX41" fmla="*/ 1026630 w 4117748"/>
                <a:gd name="connsiteY41" fmla="*/ 1528461 h 2233501"/>
                <a:gd name="connsiteX42" fmla="*/ 1026630 w 4117748"/>
                <a:gd name="connsiteY42" fmla="*/ 1499673 h 2233501"/>
                <a:gd name="connsiteX43" fmla="*/ 1081103 w 4117748"/>
                <a:gd name="connsiteY43" fmla="*/ 1499673 h 2233501"/>
                <a:gd name="connsiteX44" fmla="*/ 1081103 w 4117748"/>
                <a:gd name="connsiteY44" fmla="*/ 1479011 h 2233501"/>
                <a:gd name="connsiteX45" fmla="*/ 1107921 w 4117748"/>
                <a:gd name="connsiteY45" fmla="*/ 1479011 h 2233501"/>
                <a:gd name="connsiteX46" fmla="*/ 1107921 w 4117748"/>
                <a:gd name="connsiteY46" fmla="*/ 1451151 h 2233501"/>
                <a:gd name="connsiteX47" fmla="*/ 1164529 w 4117748"/>
                <a:gd name="connsiteY47" fmla="*/ 1451151 h 2233501"/>
                <a:gd name="connsiteX48" fmla="*/ 1164529 w 4117748"/>
                <a:gd name="connsiteY48" fmla="*/ 1426449 h 2233501"/>
                <a:gd name="connsiteX49" fmla="*/ 1206659 w 4117748"/>
                <a:gd name="connsiteY49" fmla="*/ 1426449 h 2233501"/>
                <a:gd name="connsiteX50" fmla="*/ 1206659 w 4117748"/>
                <a:gd name="connsiteY50" fmla="*/ 1375235 h 2233501"/>
                <a:gd name="connsiteX51" fmla="*/ 1237514 w 4117748"/>
                <a:gd name="connsiteY51" fmla="*/ 1375235 h 2233501"/>
                <a:gd name="connsiteX52" fmla="*/ 1237514 w 4117748"/>
                <a:gd name="connsiteY52" fmla="*/ 1349511 h 2233501"/>
                <a:gd name="connsiteX53" fmla="*/ 1343398 w 4117748"/>
                <a:gd name="connsiteY53" fmla="*/ 1349511 h 2233501"/>
                <a:gd name="connsiteX54" fmla="*/ 1343398 w 4117748"/>
                <a:gd name="connsiteY54" fmla="*/ 1274430 h 2233501"/>
                <a:gd name="connsiteX55" fmla="*/ 1375227 w 4117748"/>
                <a:gd name="connsiteY55" fmla="*/ 1274430 h 2233501"/>
                <a:gd name="connsiteX56" fmla="*/ 1375227 w 4117748"/>
                <a:gd name="connsiteY56" fmla="*/ 1251771 h 2233501"/>
                <a:gd name="connsiteX57" fmla="*/ 1506955 w 4117748"/>
                <a:gd name="connsiteY57" fmla="*/ 1251771 h 2233501"/>
                <a:gd name="connsiteX58" fmla="*/ 1506955 w 4117748"/>
                <a:gd name="connsiteY58" fmla="*/ 1225026 h 2233501"/>
                <a:gd name="connsiteX59" fmla="*/ 1613673 w 4117748"/>
                <a:gd name="connsiteY59" fmla="*/ 1225026 h 2233501"/>
                <a:gd name="connsiteX60" fmla="*/ 1613673 w 4117748"/>
                <a:gd name="connsiteY60" fmla="*/ 1199302 h 2233501"/>
                <a:gd name="connsiteX61" fmla="*/ 1666104 w 4117748"/>
                <a:gd name="connsiteY61" fmla="*/ 1199302 h 2233501"/>
                <a:gd name="connsiteX62" fmla="*/ 1666104 w 4117748"/>
                <a:gd name="connsiteY62" fmla="*/ 1127332 h 2233501"/>
                <a:gd name="connsiteX63" fmla="*/ 1722665 w 4117748"/>
                <a:gd name="connsiteY63" fmla="*/ 1127332 h 2233501"/>
                <a:gd name="connsiteX64" fmla="*/ 1722665 w 4117748"/>
                <a:gd name="connsiteY64" fmla="*/ 1095433 h 2233501"/>
                <a:gd name="connsiteX65" fmla="*/ 1745261 w 4117748"/>
                <a:gd name="connsiteY65" fmla="*/ 1095433 h 2233501"/>
                <a:gd name="connsiteX66" fmla="*/ 1745261 w 4117748"/>
                <a:gd name="connsiteY66" fmla="*/ 1071799 h 2233501"/>
                <a:gd name="connsiteX67" fmla="*/ 1773101 w 4117748"/>
                <a:gd name="connsiteY67" fmla="*/ 1071799 h 2233501"/>
                <a:gd name="connsiteX68" fmla="*/ 1773101 w 4117748"/>
                <a:gd name="connsiteY68" fmla="*/ 1050161 h 2233501"/>
                <a:gd name="connsiteX69" fmla="*/ 1798806 w 4117748"/>
                <a:gd name="connsiteY69" fmla="*/ 1050161 h 2233501"/>
                <a:gd name="connsiteX70" fmla="*/ 1798806 w 4117748"/>
                <a:gd name="connsiteY70" fmla="*/ 1023416 h 2233501"/>
                <a:gd name="connsiteX71" fmla="*/ 1861863 w 4117748"/>
                <a:gd name="connsiteY71" fmla="*/ 1023416 h 2233501"/>
                <a:gd name="connsiteX72" fmla="*/ 1861863 w 4117748"/>
                <a:gd name="connsiteY72" fmla="*/ 998761 h 2233501"/>
                <a:gd name="connsiteX73" fmla="*/ 1880005 w 4117748"/>
                <a:gd name="connsiteY73" fmla="*/ 998761 h 2233501"/>
                <a:gd name="connsiteX74" fmla="*/ 1880005 w 4117748"/>
                <a:gd name="connsiteY74" fmla="*/ 939095 h 2233501"/>
                <a:gd name="connsiteX75" fmla="*/ 2043330 w 4117748"/>
                <a:gd name="connsiteY75" fmla="*/ 939095 h 2233501"/>
                <a:gd name="connsiteX76" fmla="*/ 2043330 w 4117748"/>
                <a:gd name="connsiteY76" fmla="*/ 922658 h 2233501"/>
                <a:gd name="connsiteX77" fmla="*/ 2095762 w 4117748"/>
                <a:gd name="connsiteY77" fmla="*/ 922658 h 2233501"/>
                <a:gd name="connsiteX78" fmla="*/ 2095762 w 4117748"/>
                <a:gd name="connsiteY78" fmla="*/ 892802 h 2233501"/>
                <a:gd name="connsiteX79" fmla="*/ 2173851 w 4117748"/>
                <a:gd name="connsiteY79" fmla="*/ 892802 h 2233501"/>
                <a:gd name="connsiteX80" fmla="*/ 2173851 w 4117748"/>
                <a:gd name="connsiteY80" fmla="*/ 872232 h 2233501"/>
                <a:gd name="connsiteX81" fmla="*/ 2199557 w 4117748"/>
                <a:gd name="connsiteY81" fmla="*/ 872232 h 2233501"/>
                <a:gd name="connsiteX82" fmla="*/ 2199557 w 4117748"/>
                <a:gd name="connsiteY82" fmla="*/ 842423 h 2233501"/>
                <a:gd name="connsiteX83" fmla="*/ 2283864 w 4117748"/>
                <a:gd name="connsiteY83" fmla="*/ 842423 h 2233501"/>
                <a:gd name="connsiteX84" fmla="*/ 2283864 w 4117748"/>
                <a:gd name="connsiteY84" fmla="*/ 793019 h 2233501"/>
                <a:gd name="connsiteX85" fmla="*/ 2309662 w 4117748"/>
                <a:gd name="connsiteY85" fmla="*/ 793019 h 2233501"/>
                <a:gd name="connsiteX86" fmla="*/ 2309662 w 4117748"/>
                <a:gd name="connsiteY86" fmla="*/ 768595 h 2233501"/>
                <a:gd name="connsiteX87" fmla="*/ 2497718 w 4117748"/>
                <a:gd name="connsiteY87" fmla="*/ 768595 h 2233501"/>
                <a:gd name="connsiteX88" fmla="*/ 2497718 w 4117748"/>
                <a:gd name="connsiteY88" fmla="*/ 739807 h 2233501"/>
                <a:gd name="connsiteX89" fmla="*/ 2522402 w 4117748"/>
                <a:gd name="connsiteY89" fmla="*/ 739807 h 2233501"/>
                <a:gd name="connsiteX90" fmla="*/ 2522402 w 4117748"/>
                <a:gd name="connsiteY90" fmla="*/ 688128 h 2233501"/>
                <a:gd name="connsiteX91" fmla="*/ 2608752 w 4117748"/>
                <a:gd name="connsiteY91" fmla="*/ 688128 h 2233501"/>
                <a:gd name="connsiteX92" fmla="*/ 2608752 w 4117748"/>
                <a:gd name="connsiteY92" fmla="*/ 662404 h 2233501"/>
                <a:gd name="connsiteX93" fmla="*/ 2624156 w 4117748"/>
                <a:gd name="connsiteY93" fmla="*/ 662404 h 2233501"/>
                <a:gd name="connsiteX94" fmla="*/ 2624156 w 4117748"/>
                <a:gd name="connsiteY94" fmla="*/ 629298 h 2233501"/>
                <a:gd name="connsiteX95" fmla="*/ 2682758 w 4117748"/>
                <a:gd name="connsiteY95" fmla="*/ 629298 h 2233501"/>
                <a:gd name="connsiteX96" fmla="*/ 2682758 w 4117748"/>
                <a:gd name="connsiteY96" fmla="*/ 608729 h 2233501"/>
                <a:gd name="connsiteX97" fmla="*/ 2761869 w 4117748"/>
                <a:gd name="connsiteY97" fmla="*/ 608729 h 2233501"/>
                <a:gd name="connsiteX98" fmla="*/ 2761869 w 4117748"/>
                <a:gd name="connsiteY98" fmla="*/ 557514 h 2233501"/>
                <a:gd name="connsiteX99" fmla="*/ 2821492 w 4117748"/>
                <a:gd name="connsiteY99" fmla="*/ 557514 h 2233501"/>
                <a:gd name="connsiteX100" fmla="*/ 2821492 w 4117748"/>
                <a:gd name="connsiteY100" fmla="*/ 454620 h 2233501"/>
                <a:gd name="connsiteX101" fmla="*/ 2845156 w 4117748"/>
                <a:gd name="connsiteY101" fmla="*/ 454620 h 2233501"/>
                <a:gd name="connsiteX102" fmla="*/ 2845156 w 4117748"/>
                <a:gd name="connsiteY102" fmla="*/ 432007 h 2233501"/>
                <a:gd name="connsiteX103" fmla="*/ 2872995 w 4117748"/>
                <a:gd name="connsiteY103" fmla="*/ 432007 h 2233501"/>
                <a:gd name="connsiteX104" fmla="*/ 2872995 w 4117748"/>
                <a:gd name="connsiteY104" fmla="*/ 410416 h 2233501"/>
                <a:gd name="connsiteX105" fmla="*/ 2983982 w 4117748"/>
                <a:gd name="connsiteY105" fmla="*/ 410416 h 2233501"/>
                <a:gd name="connsiteX106" fmla="*/ 2983982 w 4117748"/>
                <a:gd name="connsiteY106" fmla="*/ 383671 h 2233501"/>
                <a:gd name="connsiteX107" fmla="*/ 3081653 w 4117748"/>
                <a:gd name="connsiteY107" fmla="*/ 383671 h 2233501"/>
                <a:gd name="connsiteX108" fmla="*/ 3081653 w 4117748"/>
                <a:gd name="connsiteY108" fmla="*/ 354883 h 2233501"/>
                <a:gd name="connsiteX109" fmla="*/ 3269755 w 4117748"/>
                <a:gd name="connsiteY109" fmla="*/ 354883 h 2233501"/>
                <a:gd name="connsiteX110" fmla="*/ 3269755 w 4117748"/>
                <a:gd name="connsiteY110" fmla="*/ 333245 h 2233501"/>
                <a:gd name="connsiteX111" fmla="*/ 3325434 w 4117748"/>
                <a:gd name="connsiteY111" fmla="*/ 333245 h 2233501"/>
                <a:gd name="connsiteX112" fmla="*/ 3325434 w 4117748"/>
                <a:gd name="connsiteY112" fmla="*/ 310633 h 2233501"/>
                <a:gd name="connsiteX113" fmla="*/ 3434380 w 4117748"/>
                <a:gd name="connsiteY113" fmla="*/ 310633 h 2233501"/>
                <a:gd name="connsiteX114" fmla="*/ 3434380 w 4117748"/>
                <a:gd name="connsiteY114" fmla="*/ 284909 h 2233501"/>
                <a:gd name="connsiteX115" fmla="*/ 3492843 w 4117748"/>
                <a:gd name="connsiteY115" fmla="*/ 284909 h 2233501"/>
                <a:gd name="connsiteX116" fmla="*/ 3492843 w 4117748"/>
                <a:gd name="connsiteY116" fmla="*/ 260253 h 2233501"/>
                <a:gd name="connsiteX117" fmla="*/ 3653153 w 4117748"/>
                <a:gd name="connsiteY117" fmla="*/ 260253 h 2233501"/>
                <a:gd name="connsiteX118" fmla="*/ 3653153 w 4117748"/>
                <a:gd name="connsiteY118" fmla="*/ 228354 h 2233501"/>
                <a:gd name="connsiteX119" fmla="*/ 3676816 w 4117748"/>
                <a:gd name="connsiteY119" fmla="*/ 228354 h 2233501"/>
                <a:gd name="connsiteX120" fmla="*/ 3676816 w 4117748"/>
                <a:gd name="connsiteY120" fmla="*/ 200495 h 2233501"/>
                <a:gd name="connsiteX121" fmla="*/ 3701454 w 4117748"/>
                <a:gd name="connsiteY121" fmla="*/ 200495 h 2233501"/>
                <a:gd name="connsiteX122" fmla="*/ 3701454 w 4117748"/>
                <a:gd name="connsiteY122" fmla="*/ 174771 h 2233501"/>
                <a:gd name="connsiteX123" fmla="*/ 3861810 w 4117748"/>
                <a:gd name="connsiteY123" fmla="*/ 174771 h 2233501"/>
                <a:gd name="connsiteX124" fmla="*/ 3861810 w 4117748"/>
                <a:gd name="connsiteY124" fmla="*/ 139901 h 2233501"/>
                <a:gd name="connsiteX125" fmla="*/ 3920412 w 4117748"/>
                <a:gd name="connsiteY125" fmla="*/ 139901 h 2233501"/>
                <a:gd name="connsiteX126" fmla="*/ 3920412 w 4117748"/>
                <a:gd name="connsiteY126" fmla="*/ 102755 h 2233501"/>
                <a:gd name="connsiteX127" fmla="*/ 3997481 w 4117748"/>
                <a:gd name="connsiteY127" fmla="*/ 102755 h 2233501"/>
                <a:gd name="connsiteX128" fmla="*/ 3997481 w 4117748"/>
                <a:gd name="connsiteY128" fmla="*/ 0 h 2233501"/>
                <a:gd name="connsiteX129" fmla="*/ 4117748 w 4117748"/>
                <a:gd name="connsiteY129" fmla="*/ 0 h 2233501"/>
                <a:gd name="connsiteX0" fmla="*/ 0 w 4117748"/>
                <a:gd name="connsiteY0" fmla="*/ 2233027 h 2233501"/>
                <a:gd name="connsiteX1" fmla="*/ 32897 w 4117748"/>
                <a:gd name="connsiteY1" fmla="*/ 2233027 h 2233501"/>
                <a:gd name="connsiteX2" fmla="*/ 32897 w 4117748"/>
                <a:gd name="connsiteY2" fmla="*/ 2180604 h 2233501"/>
                <a:gd name="connsiteX3" fmla="*/ 84261 w 4117748"/>
                <a:gd name="connsiteY3" fmla="*/ 2180604 h 2233501"/>
                <a:gd name="connsiteX4" fmla="*/ 84261 w 4117748"/>
                <a:gd name="connsiteY4" fmla="*/ 2156924 h 2233501"/>
                <a:gd name="connsiteX5" fmla="*/ 110987 w 4117748"/>
                <a:gd name="connsiteY5" fmla="*/ 2156924 h 2233501"/>
                <a:gd name="connsiteX6" fmla="*/ 110987 w 4117748"/>
                <a:gd name="connsiteY6" fmla="*/ 2132222 h 2233501"/>
                <a:gd name="connsiteX7" fmla="*/ 145926 w 4117748"/>
                <a:gd name="connsiteY7" fmla="*/ 2132222 h 2233501"/>
                <a:gd name="connsiteX8" fmla="*/ 145926 w 4117748"/>
                <a:gd name="connsiteY8" fmla="*/ 2104362 h 2233501"/>
                <a:gd name="connsiteX9" fmla="*/ 196315 w 4117748"/>
                <a:gd name="connsiteY9" fmla="*/ 2104362 h 2233501"/>
                <a:gd name="connsiteX10" fmla="*/ 196315 w 4117748"/>
                <a:gd name="connsiteY10" fmla="*/ 2082771 h 2233501"/>
                <a:gd name="connsiteX11" fmla="*/ 223041 w 4117748"/>
                <a:gd name="connsiteY11" fmla="*/ 2082771 h 2233501"/>
                <a:gd name="connsiteX12" fmla="*/ 223041 w 4117748"/>
                <a:gd name="connsiteY12" fmla="*/ 2053983 h 2233501"/>
                <a:gd name="connsiteX13" fmla="*/ 243596 w 4117748"/>
                <a:gd name="connsiteY13" fmla="*/ 2053983 h 2233501"/>
                <a:gd name="connsiteX14" fmla="*/ 243596 w 4117748"/>
                <a:gd name="connsiteY14" fmla="*/ 2023198 h 2233501"/>
                <a:gd name="connsiteX15" fmla="*/ 326836 w 4117748"/>
                <a:gd name="connsiteY15" fmla="*/ 2023198 h 2233501"/>
                <a:gd name="connsiteX16" fmla="*/ 326836 w 4117748"/>
                <a:gd name="connsiteY16" fmla="*/ 2009826 h 2233501"/>
                <a:gd name="connsiteX17" fmla="*/ 356671 w 4117748"/>
                <a:gd name="connsiteY17" fmla="*/ 2009826 h 2233501"/>
                <a:gd name="connsiteX18" fmla="*/ 356671 w 4117748"/>
                <a:gd name="connsiteY18" fmla="*/ 1981967 h 2233501"/>
                <a:gd name="connsiteX19" fmla="*/ 432719 w 4117748"/>
                <a:gd name="connsiteY19" fmla="*/ 1981967 h 2233501"/>
                <a:gd name="connsiteX20" fmla="*/ 432719 w 4117748"/>
                <a:gd name="connsiteY20" fmla="*/ 1953178 h 2233501"/>
                <a:gd name="connsiteX21" fmla="*/ 492746 w 4117748"/>
                <a:gd name="connsiteY21" fmla="*/ 1953135 h 2233501"/>
                <a:gd name="connsiteX22" fmla="*/ 490255 w 4117748"/>
                <a:gd name="connsiteY22" fmla="*/ 1906189 h 2233501"/>
                <a:gd name="connsiteX23" fmla="*/ 545934 w 4117748"/>
                <a:gd name="connsiteY23" fmla="*/ 1906189 h 2233501"/>
                <a:gd name="connsiteX24" fmla="*/ 545934 w 4117748"/>
                <a:gd name="connsiteY24" fmla="*/ 1880465 h 2233501"/>
                <a:gd name="connsiteX25" fmla="*/ 676872 w 4117748"/>
                <a:gd name="connsiteY25" fmla="*/ 1880465 h 2233501"/>
                <a:gd name="connsiteX26" fmla="*/ 676872 w 4117748"/>
                <a:gd name="connsiteY26" fmla="*/ 1830876 h 2233501"/>
                <a:gd name="connsiteX27" fmla="*/ 706104 w 4117748"/>
                <a:gd name="connsiteY27" fmla="*/ 1830876 h 2233501"/>
                <a:gd name="connsiteX28" fmla="*/ 706104 w 4117748"/>
                <a:gd name="connsiteY28" fmla="*/ 1751662 h 2233501"/>
                <a:gd name="connsiteX29" fmla="*/ 756493 w 4117748"/>
                <a:gd name="connsiteY29" fmla="*/ 1751662 h 2233501"/>
                <a:gd name="connsiteX30" fmla="*/ 756493 w 4117748"/>
                <a:gd name="connsiteY30" fmla="*/ 1706530 h 2233501"/>
                <a:gd name="connsiteX31" fmla="*/ 806837 w 4117748"/>
                <a:gd name="connsiteY31" fmla="*/ 1706530 h 2233501"/>
                <a:gd name="connsiteX32" fmla="*/ 806837 w 4117748"/>
                <a:gd name="connsiteY32" fmla="*/ 1680852 h 2233501"/>
                <a:gd name="connsiteX33" fmla="*/ 836671 w 4117748"/>
                <a:gd name="connsiteY33" fmla="*/ 1680852 h 2233501"/>
                <a:gd name="connsiteX34" fmla="*/ 836671 w 4117748"/>
                <a:gd name="connsiteY34" fmla="*/ 1654107 h 2233501"/>
                <a:gd name="connsiteX35" fmla="*/ 891144 w 4117748"/>
                <a:gd name="connsiteY35" fmla="*/ 1654107 h 2233501"/>
                <a:gd name="connsiteX36" fmla="*/ 891144 w 4117748"/>
                <a:gd name="connsiteY36" fmla="*/ 1576797 h 2233501"/>
                <a:gd name="connsiteX37" fmla="*/ 917684 w 4117748"/>
                <a:gd name="connsiteY37" fmla="*/ 1576797 h 2233501"/>
                <a:gd name="connsiteX38" fmla="*/ 917684 w 4117748"/>
                <a:gd name="connsiteY38" fmla="*/ 1552746 h 2233501"/>
                <a:gd name="connsiteX39" fmla="*/ 947473 w 4117748"/>
                <a:gd name="connsiteY39" fmla="*/ 1552746 h 2233501"/>
                <a:gd name="connsiteX40" fmla="*/ 947473 w 4117748"/>
                <a:gd name="connsiteY40" fmla="*/ 1528461 h 2233501"/>
                <a:gd name="connsiteX41" fmla="*/ 1026630 w 4117748"/>
                <a:gd name="connsiteY41" fmla="*/ 1528461 h 2233501"/>
                <a:gd name="connsiteX42" fmla="*/ 1026630 w 4117748"/>
                <a:gd name="connsiteY42" fmla="*/ 1499673 h 2233501"/>
                <a:gd name="connsiteX43" fmla="*/ 1081103 w 4117748"/>
                <a:gd name="connsiteY43" fmla="*/ 1499673 h 2233501"/>
                <a:gd name="connsiteX44" fmla="*/ 1081103 w 4117748"/>
                <a:gd name="connsiteY44" fmla="*/ 1479011 h 2233501"/>
                <a:gd name="connsiteX45" fmla="*/ 1107921 w 4117748"/>
                <a:gd name="connsiteY45" fmla="*/ 1479011 h 2233501"/>
                <a:gd name="connsiteX46" fmla="*/ 1107921 w 4117748"/>
                <a:gd name="connsiteY46" fmla="*/ 1451151 h 2233501"/>
                <a:gd name="connsiteX47" fmla="*/ 1164529 w 4117748"/>
                <a:gd name="connsiteY47" fmla="*/ 1451151 h 2233501"/>
                <a:gd name="connsiteX48" fmla="*/ 1164529 w 4117748"/>
                <a:gd name="connsiteY48" fmla="*/ 1426449 h 2233501"/>
                <a:gd name="connsiteX49" fmla="*/ 1206659 w 4117748"/>
                <a:gd name="connsiteY49" fmla="*/ 1426449 h 2233501"/>
                <a:gd name="connsiteX50" fmla="*/ 1206659 w 4117748"/>
                <a:gd name="connsiteY50" fmla="*/ 1375235 h 2233501"/>
                <a:gd name="connsiteX51" fmla="*/ 1237514 w 4117748"/>
                <a:gd name="connsiteY51" fmla="*/ 1375235 h 2233501"/>
                <a:gd name="connsiteX52" fmla="*/ 1237514 w 4117748"/>
                <a:gd name="connsiteY52" fmla="*/ 1349511 h 2233501"/>
                <a:gd name="connsiteX53" fmla="*/ 1343398 w 4117748"/>
                <a:gd name="connsiteY53" fmla="*/ 1349511 h 2233501"/>
                <a:gd name="connsiteX54" fmla="*/ 1343398 w 4117748"/>
                <a:gd name="connsiteY54" fmla="*/ 1274430 h 2233501"/>
                <a:gd name="connsiteX55" fmla="*/ 1375227 w 4117748"/>
                <a:gd name="connsiteY55" fmla="*/ 1274430 h 2233501"/>
                <a:gd name="connsiteX56" fmla="*/ 1375227 w 4117748"/>
                <a:gd name="connsiteY56" fmla="*/ 1251771 h 2233501"/>
                <a:gd name="connsiteX57" fmla="*/ 1506955 w 4117748"/>
                <a:gd name="connsiteY57" fmla="*/ 1251771 h 2233501"/>
                <a:gd name="connsiteX58" fmla="*/ 1506955 w 4117748"/>
                <a:gd name="connsiteY58" fmla="*/ 1225026 h 2233501"/>
                <a:gd name="connsiteX59" fmla="*/ 1613673 w 4117748"/>
                <a:gd name="connsiteY59" fmla="*/ 1225026 h 2233501"/>
                <a:gd name="connsiteX60" fmla="*/ 1613673 w 4117748"/>
                <a:gd name="connsiteY60" fmla="*/ 1199302 h 2233501"/>
                <a:gd name="connsiteX61" fmla="*/ 1666104 w 4117748"/>
                <a:gd name="connsiteY61" fmla="*/ 1199302 h 2233501"/>
                <a:gd name="connsiteX62" fmla="*/ 1666104 w 4117748"/>
                <a:gd name="connsiteY62" fmla="*/ 1127332 h 2233501"/>
                <a:gd name="connsiteX63" fmla="*/ 1722665 w 4117748"/>
                <a:gd name="connsiteY63" fmla="*/ 1127332 h 2233501"/>
                <a:gd name="connsiteX64" fmla="*/ 1722665 w 4117748"/>
                <a:gd name="connsiteY64" fmla="*/ 1095433 h 2233501"/>
                <a:gd name="connsiteX65" fmla="*/ 1745261 w 4117748"/>
                <a:gd name="connsiteY65" fmla="*/ 1095433 h 2233501"/>
                <a:gd name="connsiteX66" fmla="*/ 1745261 w 4117748"/>
                <a:gd name="connsiteY66" fmla="*/ 1071799 h 2233501"/>
                <a:gd name="connsiteX67" fmla="*/ 1773101 w 4117748"/>
                <a:gd name="connsiteY67" fmla="*/ 1071799 h 2233501"/>
                <a:gd name="connsiteX68" fmla="*/ 1773101 w 4117748"/>
                <a:gd name="connsiteY68" fmla="*/ 1050161 h 2233501"/>
                <a:gd name="connsiteX69" fmla="*/ 1798806 w 4117748"/>
                <a:gd name="connsiteY69" fmla="*/ 1050161 h 2233501"/>
                <a:gd name="connsiteX70" fmla="*/ 1798806 w 4117748"/>
                <a:gd name="connsiteY70" fmla="*/ 1023416 h 2233501"/>
                <a:gd name="connsiteX71" fmla="*/ 1861863 w 4117748"/>
                <a:gd name="connsiteY71" fmla="*/ 1023416 h 2233501"/>
                <a:gd name="connsiteX72" fmla="*/ 1861863 w 4117748"/>
                <a:gd name="connsiteY72" fmla="*/ 998761 h 2233501"/>
                <a:gd name="connsiteX73" fmla="*/ 1880005 w 4117748"/>
                <a:gd name="connsiteY73" fmla="*/ 998761 h 2233501"/>
                <a:gd name="connsiteX74" fmla="*/ 1880005 w 4117748"/>
                <a:gd name="connsiteY74" fmla="*/ 939095 h 2233501"/>
                <a:gd name="connsiteX75" fmla="*/ 2043330 w 4117748"/>
                <a:gd name="connsiteY75" fmla="*/ 939095 h 2233501"/>
                <a:gd name="connsiteX76" fmla="*/ 2043330 w 4117748"/>
                <a:gd name="connsiteY76" fmla="*/ 922658 h 2233501"/>
                <a:gd name="connsiteX77" fmla="*/ 2095762 w 4117748"/>
                <a:gd name="connsiteY77" fmla="*/ 922658 h 2233501"/>
                <a:gd name="connsiteX78" fmla="*/ 2095762 w 4117748"/>
                <a:gd name="connsiteY78" fmla="*/ 892802 h 2233501"/>
                <a:gd name="connsiteX79" fmla="*/ 2173851 w 4117748"/>
                <a:gd name="connsiteY79" fmla="*/ 892802 h 2233501"/>
                <a:gd name="connsiteX80" fmla="*/ 2173851 w 4117748"/>
                <a:gd name="connsiteY80" fmla="*/ 872232 h 2233501"/>
                <a:gd name="connsiteX81" fmla="*/ 2199557 w 4117748"/>
                <a:gd name="connsiteY81" fmla="*/ 872232 h 2233501"/>
                <a:gd name="connsiteX82" fmla="*/ 2199557 w 4117748"/>
                <a:gd name="connsiteY82" fmla="*/ 842423 h 2233501"/>
                <a:gd name="connsiteX83" fmla="*/ 2283864 w 4117748"/>
                <a:gd name="connsiteY83" fmla="*/ 842423 h 2233501"/>
                <a:gd name="connsiteX84" fmla="*/ 2283864 w 4117748"/>
                <a:gd name="connsiteY84" fmla="*/ 793019 h 2233501"/>
                <a:gd name="connsiteX85" fmla="*/ 2309662 w 4117748"/>
                <a:gd name="connsiteY85" fmla="*/ 793019 h 2233501"/>
                <a:gd name="connsiteX86" fmla="*/ 2309662 w 4117748"/>
                <a:gd name="connsiteY86" fmla="*/ 768595 h 2233501"/>
                <a:gd name="connsiteX87" fmla="*/ 2497718 w 4117748"/>
                <a:gd name="connsiteY87" fmla="*/ 768595 h 2233501"/>
                <a:gd name="connsiteX88" fmla="*/ 2497718 w 4117748"/>
                <a:gd name="connsiteY88" fmla="*/ 739807 h 2233501"/>
                <a:gd name="connsiteX89" fmla="*/ 2522402 w 4117748"/>
                <a:gd name="connsiteY89" fmla="*/ 739807 h 2233501"/>
                <a:gd name="connsiteX90" fmla="*/ 2522402 w 4117748"/>
                <a:gd name="connsiteY90" fmla="*/ 688128 h 2233501"/>
                <a:gd name="connsiteX91" fmla="*/ 2608752 w 4117748"/>
                <a:gd name="connsiteY91" fmla="*/ 688128 h 2233501"/>
                <a:gd name="connsiteX92" fmla="*/ 2608752 w 4117748"/>
                <a:gd name="connsiteY92" fmla="*/ 662404 h 2233501"/>
                <a:gd name="connsiteX93" fmla="*/ 2624156 w 4117748"/>
                <a:gd name="connsiteY93" fmla="*/ 662404 h 2233501"/>
                <a:gd name="connsiteX94" fmla="*/ 2624156 w 4117748"/>
                <a:gd name="connsiteY94" fmla="*/ 629298 h 2233501"/>
                <a:gd name="connsiteX95" fmla="*/ 2682758 w 4117748"/>
                <a:gd name="connsiteY95" fmla="*/ 629298 h 2233501"/>
                <a:gd name="connsiteX96" fmla="*/ 2682758 w 4117748"/>
                <a:gd name="connsiteY96" fmla="*/ 608729 h 2233501"/>
                <a:gd name="connsiteX97" fmla="*/ 2761869 w 4117748"/>
                <a:gd name="connsiteY97" fmla="*/ 608729 h 2233501"/>
                <a:gd name="connsiteX98" fmla="*/ 2761869 w 4117748"/>
                <a:gd name="connsiteY98" fmla="*/ 557514 h 2233501"/>
                <a:gd name="connsiteX99" fmla="*/ 2821492 w 4117748"/>
                <a:gd name="connsiteY99" fmla="*/ 557514 h 2233501"/>
                <a:gd name="connsiteX100" fmla="*/ 2821492 w 4117748"/>
                <a:gd name="connsiteY100" fmla="*/ 454620 h 2233501"/>
                <a:gd name="connsiteX101" fmla="*/ 2845156 w 4117748"/>
                <a:gd name="connsiteY101" fmla="*/ 454620 h 2233501"/>
                <a:gd name="connsiteX102" fmla="*/ 2845156 w 4117748"/>
                <a:gd name="connsiteY102" fmla="*/ 432007 h 2233501"/>
                <a:gd name="connsiteX103" fmla="*/ 2872995 w 4117748"/>
                <a:gd name="connsiteY103" fmla="*/ 432007 h 2233501"/>
                <a:gd name="connsiteX104" fmla="*/ 2872995 w 4117748"/>
                <a:gd name="connsiteY104" fmla="*/ 410416 h 2233501"/>
                <a:gd name="connsiteX105" fmla="*/ 2983982 w 4117748"/>
                <a:gd name="connsiteY105" fmla="*/ 410416 h 2233501"/>
                <a:gd name="connsiteX106" fmla="*/ 2983982 w 4117748"/>
                <a:gd name="connsiteY106" fmla="*/ 383671 h 2233501"/>
                <a:gd name="connsiteX107" fmla="*/ 3081653 w 4117748"/>
                <a:gd name="connsiteY107" fmla="*/ 383671 h 2233501"/>
                <a:gd name="connsiteX108" fmla="*/ 3081653 w 4117748"/>
                <a:gd name="connsiteY108" fmla="*/ 354883 h 2233501"/>
                <a:gd name="connsiteX109" fmla="*/ 3269755 w 4117748"/>
                <a:gd name="connsiteY109" fmla="*/ 354883 h 2233501"/>
                <a:gd name="connsiteX110" fmla="*/ 3269755 w 4117748"/>
                <a:gd name="connsiteY110" fmla="*/ 333245 h 2233501"/>
                <a:gd name="connsiteX111" fmla="*/ 3325434 w 4117748"/>
                <a:gd name="connsiteY111" fmla="*/ 333245 h 2233501"/>
                <a:gd name="connsiteX112" fmla="*/ 3325434 w 4117748"/>
                <a:gd name="connsiteY112" fmla="*/ 310633 h 2233501"/>
                <a:gd name="connsiteX113" fmla="*/ 3434380 w 4117748"/>
                <a:gd name="connsiteY113" fmla="*/ 310633 h 2233501"/>
                <a:gd name="connsiteX114" fmla="*/ 3434380 w 4117748"/>
                <a:gd name="connsiteY114" fmla="*/ 284909 h 2233501"/>
                <a:gd name="connsiteX115" fmla="*/ 3492843 w 4117748"/>
                <a:gd name="connsiteY115" fmla="*/ 284909 h 2233501"/>
                <a:gd name="connsiteX116" fmla="*/ 3492843 w 4117748"/>
                <a:gd name="connsiteY116" fmla="*/ 260253 h 2233501"/>
                <a:gd name="connsiteX117" fmla="*/ 3653153 w 4117748"/>
                <a:gd name="connsiteY117" fmla="*/ 260253 h 2233501"/>
                <a:gd name="connsiteX118" fmla="*/ 3653153 w 4117748"/>
                <a:gd name="connsiteY118" fmla="*/ 228354 h 2233501"/>
                <a:gd name="connsiteX119" fmla="*/ 3676816 w 4117748"/>
                <a:gd name="connsiteY119" fmla="*/ 228354 h 2233501"/>
                <a:gd name="connsiteX120" fmla="*/ 3676816 w 4117748"/>
                <a:gd name="connsiteY120" fmla="*/ 200495 h 2233501"/>
                <a:gd name="connsiteX121" fmla="*/ 3701454 w 4117748"/>
                <a:gd name="connsiteY121" fmla="*/ 200495 h 2233501"/>
                <a:gd name="connsiteX122" fmla="*/ 3701454 w 4117748"/>
                <a:gd name="connsiteY122" fmla="*/ 174771 h 2233501"/>
                <a:gd name="connsiteX123" fmla="*/ 3861810 w 4117748"/>
                <a:gd name="connsiteY123" fmla="*/ 174771 h 2233501"/>
                <a:gd name="connsiteX124" fmla="*/ 3861810 w 4117748"/>
                <a:gd name="connsiteY124" fmla="*/ 139901 h 2233501"/>
                <a:gd name="connsiteX125" fmla="*/ 3920412 w 4117748"/>
                <a:gd name="connsiteY125" fmla="*/ 139901 h 2233501"/>
                <a:gd name="connsiteX126" fmla="*/ 3920412 w 4117748"/>
                <a:gd name="connsiteY126" fmla="*/ 102755 h 2233501"/>
                <a:gd name="connsiteX127" fmla="*/ 3997481 w 4117748"/>
                <a:gd name="connsiteY127" fmla="*/ 102755 h 2233501"/>
                <a:gd name="connsiteX128" fmla="*/ 3997481 w 4117748"/>
                <a:gd name="connsiteY128" fmla="*/ 0 h 2233501"/>
                <a:gd name="connsiteX129" fmla="*/ 4117748 w 4117748"/>
                <a:gd name="connsiteY129" fmla="*/ 0 h 223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4117748" h="2233501">
                  <a:moveTo>
                    <a:pt x="0" y="2233027"/>
                  </a:moveTo>
                  <a:cubicBezTo>
                    <a:pt x="0" y="2234094"/>
                    <a:pt x="32897" y="2233027"/>
                    <a:pt x="32897" y="2233027"/>
                  </a:cubicBezTo>
                  <a:lnTo>
                    <a:pt x="32897" y="2180604"/>
                  </a:lnTo>
                  <a:lnTo>
                    <a:pt x="84261" y="2180604"/>
                  </a:lnTo>
                  <a:lnTo>
                    <a:pt x="84261" y="2156924"/>
                  </a:lnTo>
                  <a:lnTo>
                    <a:pt x="110987" y="2156924"/>
                  </a:lnTo>
                  <a:lnTo>
                    <a:pt x="110987" y="2132222"/>
                  </a:lnTo>
                  <a:lnTo>
                    <a:pt x="145926" y="2132222"/>
                  </a:lnTo>
                  <a:lnTo>
                    <a:pt x="145926" y="2104362"/>
                  </a:lnTo>
                  <a:lnTo>
                    <a:pt x="196315" y="2104362"/>
                  </a:lnTo>
                  <a:lnTo>
                    <a:pt x="196315" y="2082771"/>
                  </a:lnTo>
                  <a:lnTo>
                    <a:pt x="223041" y="2082771"/>
                  </a:lnTo>
                  <a:lnTo>
                    <a:pt x="223041" y="2053983"/>
                  </a:lnTo>
                  <a:lnTo>
                    <a:pt x="243596" y="2053983"/>
                  </a:lnTo>
                  <a:lnTo>
                    <a:pt x="243596" y="2023198"/>
                  </a:lnTo>
                  <a:lnTo>
                    <a:pt x="326836" y="2023198"/>
                  </a:lnTo>
                  <a:lnTo>
                    <a:pt x="326836" y="2009826"/>
                  </a:lnTo>
                  <a:lnTo>
                    <a:pt x="356671" y="2009826"/>
                  </a:lnTo>
                  <a:lnTo>
                    <a:pt x="356671" y="1981967"/>
                  </a:lnTo>
                  <a:lnTo>
                    <a:pt x="432719" y="1981967"/>
                  </a:lnTo>
                  <a:lnTo>
                    <a:pt x="432719" y="1953178"/>
                  </a:lnTo>
                  <a:cubicBezTo>
                    <a:pt x="443914" y="1948770"/>
                    <a:pt x="459160" y="1951966"/>
                    <a:pt x="492746" y="1953135"/>
                  </a:cubicBezTo>
                  <a:lnTo>
                    <a:pt x="490255" y="1906189"/>
                  </a:lnTo>
                  <a:lnTo>
                    <a:pt x="545934" y="1906189"/>
                  </a:lnTo>
                  <a:lnTo>
                    <a:pt x="545934" y="1880465"/>
                  </a:lnTo>
                  <a:lnTo>
                    <a:pt x="676872" y="1880465"/>
                  </a:lnTo>
                  <a:lnTo>
                    <a:pt x="676872" y="1830876"/>
                  </a:lnTo>
                  <a:lnTo>
                    <a:pt x="706104" y="1830876"/>
                  </a:lnTo>
                  <a:lnTo>
                    <a:pt x="706104" y="1751662"/>
                  </a:lnTo>
                  <a:lnTo>
                    <a:pt x="756493" y="1751662"/>
                  </a:lnTo>
                  <a:lnTo>
                    <a:pt x="756493" y="1706530"/>
                  </a:lnTo>
                  <a:lnTo>
                    <a:pt x="806837" y="1706530"/>
                  </a:lnTo>
                  <a:lnTo>
                    <a:pt x="806837" y="1680852"/>
                  </a:lnTo>
                  <a:lnTo>
                    <a:pt x="836671" y="1680852"/>
                  </a:lnTo>
                  <a:cubicBezTo>
                    <a:pt x="836671" y="1680852"/>
                    <a:pt x="833563" y="1654107"/>
                    <a:pt x="836671" y="1654107"/>
                  </a:cubicBezTo>
                  <a:lnTo>
                    <a:pt x="891144" y="1654107"/>
                  </a:lnTo>
                  <a:lnTo>
                    <a:pt x="891144" y="1576797"/>
                  </a:lnTo>
                  <a:lnTo>
                    <a:pt x="917684" y="1576797"/>
                  </a:lnTo>
                  <a:lnTo>
                    <a:pt x="917684" y="1552746"/>
                  </a:lnTo>
                  <a:lnTo>
                    <a:pt x="947473" y="1552746"/>
                  </a:lnTo>
                  <a:lnTo>
                    <a:pt x="947473" y="1528461"/>
                  </a:lnTo>
                  <a:lnTo>
                    <a:pt x="1026630" y="1528461"/>
                  </a:lnTo>
                  <a:lnTo>
                    <a:pt x="1026630" y="1499673"/>
                  </a:lnTo>
                  <a:lnTo>
                    <a:pt x="1081103" y="1499673"/>
                  </a:lnTo>
                  <a:lnTo>
                    <a:pt x="1081103" y="1479011"/>
                  </a:lnTo>
                  <a:lnTo>
                    <a:pt x="1107921" y="1479011"/>
                  </a:lnTo>
                  <a:lnTo>
                    <a:pt x="1107921" y="1451151"/>
                  </a:lnTo>
                  <a:lnTo>
                    <a:pt x="1164529" y="1451151"/>
                  </a:lnTo>
                  <a:lnTo>
                    <a:pt x="1164529" y="1426449"/>
                  </a:lnTo>
                  <a:lnTo>
                    <a:pt x="1206659" y="1426449"/>
                  </a:lnTo>
                  <a:lnTo>
                    <a:pt x="1206659" y="1375235"/>
                  </a:lnTo>
                  <a:lnTo>
                    <a:pt x="1237514" y="1375235"/>
                  </a:lnTo>
                  <a:lnTo>
                    <a:pt x="1237514" y="1349511"/>
                  </a:lnTo>
                  <a:lnTo>
                    <a:pt x="1343398" y="1349511"/>
                  </a:lnTo>
                  <a:lnTo>
                    <a:pt x="1343398" y="1274430"/>
                  </a:lnTo>
                  <a:lnTo>
                    <a:pt x="1375227" y="1274430"/>
                  </a:lnTo>
                  <a:lnTo>
                    <a:pt x="1375227" y="1251771"/>
                  </a:lnTo>
                  <a:lnTo>
                    <a:pt x="1506955" y="1251771"/>
                  </a:lnTo>
                  <a:lnTo>
                    <a:pt x="1506955" y="1225026"/>
                  </a:lnTo>
                  <a:lnTo>
                    <a:pt x="1613673" y="1225026"/>
                  </a:lnTo>
                  <a:lnTo>
                    <a:pt x="1613673" y="1199302"/>
                  </a:lnTo>
                  <a:lnTo>
                    <a:pt x="1666104" y="1199302"/>
                  </a:lnTo>
                  <a:lnTo>
                    <a:pt x="1666104" y="1127332"/>
                  </a:lnTo>
                  <a:lnTo>
                    <a:pt x="1722665" y="1127332"/>
                  </a:lnTo>
                  <a:lnTo>
                    <a:pt x="1722665" y="1095433"/>
                  </a:lnTo>
                  <a:lnTo>
                    <a:pt x="1745261" y="1095433"/>
                  </a:lnTo>
                  <a:lnTo>
                    <a:pt x="1745261" y="1071799"/>
                  </a:lnTo>
                  <a:lnTo>
                    <a:pt x="1773101" y="1071799"/>
                  </a:lnTo>
                  <a:lnTo>
                    <a:pt x="1773101" y="1050161"/>
                  </a:lnTo>
                  <a:lnTo>
                    <a:pt x="1798806" y="1050161"/>
                  </a:lnTo>
                  <a:lnTo>
                    <a:pt x="1798806" y="1023416"/>
                  </a:lnTo>
                  <a:lnTo>
                    <a:pt x="1861863" y="1023416"/>
                  </a:lnTo>
                  <a:lnTo>
                    <a:pt x="1861863" y="998761"/>
                  </a:lnTo>
                  <a:lnTo>
                    <a:pt x="1880005" y="998761"/>
                  </a:lnTo>
                  <a:lnTo>
                    <a:pt x="1880005" y="939095"/>
                  </a:lnTo>
                  <a:lnTo>
                    <a:pt x="2043330" y="939095"/>
                  </a:lnTo>
                  <a:lnTo>
                    <a:pt x="2043330" y="922658"/>
                  </a:lnTo>
                  <a:lnTo>
                    <a:pt x="2095762" y="922658"/>
                  </a:lnTo>
                  <a:lnTo>
                    <a:pt x="2095762" y="892802"/>
                  </a:lnTo>
                  <a:lnTo>
                    <a:pt x="2173851" y="892802"/>
                  </a:lnTo>
                  <a:lnTo>
                    <a:pt x="2173851" y="872232"/>
                  </a:lnTo>
                  <a:lnTo>
                    <a:pt x="2199557" y="872232"/>
                  </a:lnTo>
                  <a:lnTo>
                    <a:pt x="2199557" y="842423"/>
                  </a:lnTo>
                  <a:lnTo>
                    <a:pt x="2283864" y="842423"/>
                  </a:lnTo>
                  <a:lnTo>
                    <a:pt x="2283864" y="793019"/>
                  </a:lnTo>
                  <a:lnTo>
                    <a:pt x="2309662" y="793019"/>
                  </a:lnTo>
                  <a:lnTo>
                    <a:pt x="2309662" y="768595"/>
                  </a:lnTo>
                  <a:lnTo>
                    <a:pt x="2497718" y="768595"/>
                  </a:lnTo>
                  <a:lnTo>
                    <a:pt x="2497718" y="739807"/>
                  </a:lnTo>
                  <a:lnTo>
                    <a:pt x="2522402" y="739807"/>
                  </a:lnTo>
                  <a:lnTo>
                    <a:pt x="2522402" y="688128"/>
                  </a:lnTo>
                  <a:lnTo>
                    <a:pt x="2608752" y="688128"/>
                  </a:lnTo>
                  <a:lnTo>
                    <a:pt x="2608752" y="662404"/>
                  </a:lnTo>
                  <a:lnTo>
                    <a:pt x="2624156" y="662404"/>
                  </a:lnTo>
                  <a:lnTo>
                    <a:pt x="2624156" y="629298"/>
                  </a:lnTo>
                  <a:lnTo>
                    <a:pt x="2682758" y="629298"/>
                  </a:lnTo>
                  <a:lnTo>
                    <a:pt x="2682758" y="608729"/>
                  </a:lnTo>
                  <a:lnTo>
                    <a:pt x="2761869" y="608729"/>
                  </a:lnTo>
                  <a:lnTo>
                    <a:pt x="2761869" y="557514"/>
                  </a:lnTo>
                  <a:lnTo>
                    <a:pt x="2821492" y="557514"/>
                  </a:lnTo>
                  <a:lnTo>
                    <a:pt x="2821492" y="454620"/>
                  </a:lnTo>
                  <a:lnTo>
                    <a:pt x="2845156" y="454620"/>
                  </a:lnTo>
                  <a:lnTo>
                    <a:pt x="2845156" y="432007"/>
                  </a:lnTo>
                  <a:lnTo>
                    <a:pt x="2872995" y="432007"/>
                  </a:lnTo>
                  <a:lnTo>
                    <a:pt x="2872995" y="410416"/>
                  </a:lnTo>
                  <a:lnTo>
                    <a:pt x="2983982" y="410416"/>
                  </a:lnTo>
                  <a:lnTo>
                    <a:pt x="2983982" y="383671"/>
                  </a:lnTo>
                  <a:lnTo>
                    <a:pt x="3081653" y="383671"/>
                  </a:lnTo>
                  <a:lnTo>
                    <a:pt x="3081653" y="354883"/>
                  </a:lnTo>
                  <a:lnTo>
                    <a:pt x="3269755" y="354883"/>
                  </a:lnTo>
                  <a:lnTo>
                    <a:pt x="3269755" y="333245"/>
                  </a:lnTo>
                  <a:lnTo>
                    <a:pt x="3325434" y="333245"/>
                  </a:lnTo>
                  <a:lnTo>
                    <a:pt x="3325434" y="310633"/>
                  </a:lnTo>
                  <a:lnTo>
                    <a:pt x="3434380" y="310633"/>
                  </a:lnTo>
                  <a:lnTo>
                    <a:pt x="3434380" y="284909"/>
                  </a:lnTo>
                  <a:lnTo>
                    <a:pt x="3492843" y="284909"/>
                  </a:lnTo>
                  <a:lnTo>
                    <a:pt x="3492843" y="260253"/>
                  </a:lnTo>
                  <a:lnTo>
                    <a:pt x="3653153" y="260253"/>
                  </a:lnTo>
                  <a:lnTo>
                    <a:pt x="3653153" y="228354"/>
                  </a:lnTo>
                  <a:lnTo>
                    <a:pt x="3676816" y="228354"/>
                  </a:lnTo>
                  <a:lnTo>
                    <a:pt x="3676816" y="200495"/>
                  </a:lnTo>
                  <a:lnTo>
                    <a:pt x="3701454" y="200495"/>
                  </a:lnTo>
                  <a:lnTo>
                    <a:pt x="3701454" y="174771"/>
                  </a:lnTo>
                  <a:lnTo>
                    <a:pt x="3861810" y="174771"/>
                  </a:lnTo>
                  <a:lnTo>
                    <a:pt x="3861810" y="139901"/>
                  </a:lnTo>
                  <a:lnTo>
                    <a:pt x="3920412" y="139901"/>
                  </a:lnTo>
                  <a:lnTo>
                    <a:pt x="3920412" y="102755"/>
                  </a:lnTo>
                  <a:lnTo>
                    <a:pt x="3997481" y="102755"/>
                  </a:lnTo>
                  <a:lnTo>
                    <a:pt x="3997481" y="0"/>
                  </a:lnTo>
                  <a:lnTo>
                    <a:pt x="4117748" y="0"/>
                  </a:lnTo>
                </a:path>
              </a:pathLst>
            </a:custGeom>
            <a:noFill/>
            <a:ln w="28575" cap="flat">
              <a:solidFill>
                <a:srgbClr val="66B4B6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BC61D6D7-01DA-9D4E-99F9-85D558B68FE4}"/>
                </a:ext>
              </a:extLst>
            </p:cNvPr>
            <p:cNvSpPr/>
            <p:nvPr/>
          </p:nvSpPr>
          <p:spPr>
            <a:xfrm>
              <a:off x="6585367" y="2964876"/>
              <a:ext cx="4297267" cy="2330024"/>
            </a:xfrm>
            <a:custGeom>
              <a:avLst/>
              <a:gdLst>
                <a:gd name="connsiteX0" fmla="*/ 0 w 4297266"/>
                <a:gd name="connsiteY0" fmla="*/ 2330024 h 2330023"/>
                <a:gd name="connsiteX1" fmla="*/ 179936 w 4297266"/>
                <a:gd name="connsiteY1" fmla="*/ 2330024 h 2330023"/>
                <a:gd name="connsiteX2" fmla="*/ 179936 w 4297266"/>
                <a:gd name="connsiteY2" fmla="*/ 2283591 h 2330023"/>
                <a:gd name="connsiteX3" fmla="*/ 264197 w 4297266"/>
                <a:gd name="connsiteY3" fmla="*/ 2283591 h 2330023"/>
                <a:gd name="connsiteX4" fmla="*/ 264197 w 4297266"/>
                <a:gd name="connsiteY4" fmla="*/ 2237159 h 2330023"/>
                <a:gd name="connsiteX5" fmla="*/ 290923 w 4297266"/>
                <a:gd name="connsiteY5" fmla="*/ 2237159 h 2330023"/>
                <a:gd name="connsiteX6" fmla="*/ 290923 w 4297266"/>
                <a:gd name="connsiteY6" fmla="*/ 2212457 h 2330023"/>
                <a:gd name="connsiteX7" fmla="*/ 325862 w 4297266"/>
                <a:gd name="connsiteY7" fmla="*/ 2212457 h 2330023"/>
                <a:gd name="connsiteX8" fmla="*/ 325862 w 4297266"/>
                <a:gd name="connsiteY8" fmla="*/ 2183669 h 2330023"/>
                <a:gd name="connsiteX9" fmla="*/ 376252 w 4297266"/>
                <a:gd name="connsiteY9" fmla="*/ 2183669 h 2330023"/>
                <a:gd name="connsiteX10" fmla="*/ 376252 w 4297266"/>
                <a:gd name="connsiteY10" fmla="*/ 2163099 h 2330023"/>
                <a:gd name="connsiteX11" fmla="*/ 402978 w 4297266"/>
                <a:gd name="connsiteY11" fmla="*/ 2163099 h 2330023"/>
                <a:gd name="connsiteX12" fmla="*/ 402978 w 4297266"/>
                <a:gd name="connsiteY12" fmla="*/ 2134311 h 2330023"/>
                <a:gd name="connsiteX13" fmla="*/ 487239 w 4297266"/>
                <a:gd name="connsiteY13" fmla="*/ 2134311 h 2330023"/>
                <a:gd name="connsiteX14" fmla="*/ 487239 w 4297266"/>
                <a:gd name="connsiteY14" fmla="*/ 2106452 h 2330023"/>
                <a:gd name="connsiteX15" fmla="*/ 510902 w 4297266"/>
                <a:gd name="connsiteY15" fmla="*/ 2106452 h 2330023"/>
                <a:gd name="connsiteX16" fmla="*/ 510902 w 4297266"/>
                <a:gd name="connsiteY16" fmla="*/ 2058209 h 2330023"/>
                <a:gd name="connsiteX17" fmla="*/ 535540 w 4297266"/>
                <a:gd name="connsiteY17" fmla="*/ 2058209 h 2330023"/>
                <a:gd name="connsiteX18" fmla="*/ 535540 w 4297266"/>
                <a:gd name="connsiteY18" fmla="*/ 2038660 h 2330023"/>
                <a:gd name="connsiteX19" fmla="*/ 565375 w 4297266"/>
                <a:gd name="connsiteY19" fmla="*/ 2038660 h 2330023"/>
                <a:gd name="connsiteX20" fmla="*/ 565375 w 4297266"/>
                <a:gd name="connsiteY20" fmla="*/ 2010801 h 2330023"/>
                <a:gd name="connsiteX21" fmla="*/ 615718 w 4297266"/>
                <a:gd name="connsiteY21" fmla="*/ 2010801 h 2330023"/>
                <a:gd name="connsiteX22" fmla="*/ 615718 w 4297266"/>
                <a:gd name="connsiteY22" fmla="*/ 1963579 h 2330023"/>
                <a:gd name="connsiteX23" fmla="*/ 671397 w 4297266"/>
                <a:gd name="connsiteY23" fmla="*/ 1963579 h 2330023"/>
                <a:gd name="connsiteX24" fmla="*/ 671397 w 4297266"/>
                <a:gd name="connsiteY24" fmla="*/ 1911111 h 2330023"/>
                <a:gd name="connsiteX25" fmla="*/ 693947 w 4297266"/>
                <a:gd name="connsiteY25" fmla="*/ 1911111 h 2330023"/>
                <a:gd name="connsiteX26" fmla="*/ 693947 w 4297266"/>
                <a:gd name="connsiteY26" fmla="*/ 1883251 h 2330023"/>
                <a:gd name="connsiteX27" fmla="*/ 724756 w 4297266"/>
                <a:gd name="connsiteY27" fmla="*/ 1883251 h 2330023"/>
                <a:gd name="connsiteX28" fmla="*/ 724756 w 4297266"/>
                <a:gd name="connsiteY28" fmla="*/ 1867279 h 2330023"/>
                <a:gd name="connsiteX29" fmla="*/ 801872 w 4297266"/>
                <a:gd name="connsiteY29" fmla="*/ 1867279 h 2330023"/>
                <a:gd name="connsiteX30" fmla="*/ 801872 w 4297266"/>
                <a:gd name="connsiteY30" fmla="*/ 1835937 h 2330023"/>
                <a:gd name="connsiteX31" fmla="*/ 828505 w 4297266"/>
                <a:gd name="connsiteY31" fmla="*/ 1835937 h 2330023"/>
                <a:gd name="connsiteX32" fmla="*/ 828505 w 4297266"/>
                <a:gd name="connsiteY32" fmla="*/ 1808077 h 2330023"/>
                <a:gd name="connsiteX33" fmla="*/ 860335 w 4297266"/>
                <a:gd name="connsiteY33" fmla="*/ 1808077 h 2330023"/>
                <a:gd name="connsiteX34" fmla="*/ 860335 w 4297266"/>
                <a:gd name="connsiteY34" fmla="*/ 1759927 h 2330023"/>
                <a:gd name="connsiteX35" fmla="*/ 907616 w 4297266"/>
                <a:gd name="connsiteY35" fmla="*/ 1759927 h 2330023"/>
                <a:gd name="connsiteX36" fmla="*/ 907616 w 4297266"/>
                <a:gd name="connsiteY36" fmla="*/ 1739311 h 2330023"/>
                <a:gd name="connsiteX37" fmla="*/ 937451 w 4297266"/>
                <a:gd name="connsiteY37" fmla="*/ 1739311 h 2330023"/>
                <a:gd name="connsiteX38" fmla="*/ 937451 w 4297266"/>
                <a:gd name="connsiteY38" fmla="*/ 1710523 h 2330023"/>
                <a:gd name="connsiteX39" fmla="*/ 990902 w 4297266"/>
                <a:gd name="connsiteY39" fmla="*/ 1710523 h 2330023"/>
                <a:gd name="connsiteX40" fmla="*/ 990902 w 4297266"/>
                <a:gd name="connsiteY40" fmla="*/ 1660144 h 2330023"/>
                <a:gd name="connsiteX41" fmla="*/ 1042266 w 4297266"/>
                <a:gd name="connsiteY41" fmla="*/ 1660144 h 2330023"/>
                <a:gd name="connsiteX42" fmla="*/ 1042266 w 4297266"/>
                <a:gd name="connsiteY42" fmla="*/ 1633538 h 2330023"/>
                <a:gd name="connsiteX43" fmla="*/ 1096739 w 4297266"/>
                <a:gd name="connsiteY43" fmla="*/ 1633538 h 2330023"/>
                <a:gd name="connsiteX44" fmla="*/ 1096739 w 4297266"/>
                <a:gd name="connsiteY44" fmla="*/ 1585062 h 2330023"/>
                <a:gd name="connsiteX45" fmla="*/ 1123465 w 4297266"/>
                <a:gd name="connsiteY45" fmla="*/ 1585062 h 2330023"/>
                <a:gd name="connsiteX46" fmla="*/ 1123465 w 4297266"/>
                <a:gd name="connsiteY46" fmla="*/ 1559246 h 2330023"/>
                <a:gd name="connsiteX47" fmla="*/ 1149170 w 4297266"/>
                <a:gd name="connsiteY47" fmla="*/ 1559246 h 2330023"/>
                <a:gd name="connsiteX48" fmla="*/ 1149170 w 4297266"/>
                <a:gd name="connsiteY48" fmla="*/ 1507892 h 2330023"/>
                <a:gd name="connsiteX49" fmla="*/ 1255053 w 4297266"/>
                <a:gd name="connsiteY49" fmla="*/ 1507892 h 2330023"/>
                <a:gd name="connsiteX50" fmla="*/ 1255053 w 4297266"/>
                <a:gd name="connsiteY50" fmla="*/ 1481147 h 2330023"/>
                <a:gd name="connsiteX51" fmla="*/ 1309526 w 4297266"/>
                <a:gd name="connsiteY51" fmla="*/ 1481147 h 2330023"/>
                <a:gd name="connsiteX52" fmla="*/ 1309526 w 4297266"/>
                <a:gd name="connsiteY52" fmla="*/ 1457513 h 2330023"/>
                <a:gd name="connsiteX53" fmla="*/ 1340335 w 4297266"/>
                <a:gd name="connsiteY53" fmla="*/ 1457513 h 2330023"/>
                <a:gd name="connsiteX54" fmla="*/ 1340335 w 4297266"/>
                <a:gd name="connsiteY54" fmla="*/ 1384474 h 2330023"/>
                <a:gd name="connsiteX55" fmla="*/ 1388683 w 4297266"/>
                <a:gd name="connsiteY55" fmla="*/ 1384474 h 2330023"/>
                <a:gd name="connsiteX56" fmla="*/ 1388683 w 4297266"/>
                <a:gd name="connsiteY56" fmla="*/ 1355686 h 2330023"/>
                <a:gd name="connsiteX57" fmla="*/ 1422415 w 4297266"/>
                <a:gd name="connsiteY57" fmla="*/ 1355686 h 2330023"/>
                <a:gd name="connsiteX58" fmla="*/ 1422415 w 4297266"/>
                <a:gd name="connsiteY58" fmla="*/ 1333028 h 2330023"/>
                <a:gd name="connsiteX59" fmla="*/ 1472759 w 4297266"/>
                <a:gd name="connsiteY59" fmla="*/ 1333028 h 2330023"/>
                <a:gd name="connsiteX60" fmla="*/ 1472759 w 4297266"/>
                <a:gd name="connsiteY60" fmla="*/ 1307350 h 2330023"/>
                <a:gd name="connsiteX61" fmla="*/ 1503614 w 4297266"/>
                <a:gd name="connsiteY61" fmla="*/ 1307350 h 2330023"/>
                <a:gd name="connsiteX62" fmla="*/ 1503614 w 4297266"/>
                <a:gd name="connsiteY62" fmla="*/ 1280652 h 2330023"/>
                <a:gd name="connsiteX63" fmla="*/ 1532382 w 4297266"/>
                <a:gd name="connsiteY63" fmla="*/ 1280652 h 2330023"/>
                <a:gd name="connsiteX64" fmla="*/ 1532382 w 4297266"/>
                <a:gd name="connsiteY64" fmla="*/ 1253907 h 2330023"/>
                <a:gd name="connsiteX65" fmla="*/ 1659052 w 4297266"/>
                <a:gd name="connsiteY65" fmla="*/ 1253907 h 2330023"/>
                <a:gd name="connsiteX66" fmla="*/ 1659052 w 4297266"/>
                <a:gd name="connsiteY66" fmla="*/ 1203435 h 2330023"/>
                <a:gd name="connsiteX67" fmla="*/ 1684711 w 4297266"/>
                <a:gd name="connsiteY67" fmla="*/ 1203435 h 2330023"/>
                <a:gd name="connsiteX68" fmla="*/ 1684711 w 4297266"/>
                <a:gd name="connsiteY68" fmla="*/ 1179801 h 2330023"/>
                <a:gd name="connsiteX69" fmla="*/ 1840009 w 4297266"/>
                <a:gd name="connsiteY69" fmla="*/ 1179801 h 2330023"/>
                <a:gd name="connsiteX70" fmla="*/ 1840009 w 4297266"/>
                <a:gd name="connsiteY70" fmla="*/ 1157142 h 2330023"/>
                <a:gd name="connsiteX71" fmla="*/ 1876015 w 4297266"/>
                <a:gd name="connsiteY71" fmla="*/ 1157142 h 2330023"/>
                <a:gd name="connsiteX72" fmla="*/ 1876015 w 4297266"/>
                <a:gd name="connsiteY72" fmla="*/ 1130397 h 2330023"/>
                <a:gd name="connsiteX73" fmla="*/ 1953084 w 4297266"/>
                <a:gd name="connsiteY73" fmla="*/ 1130397 h 2330023"/>
                <a:gd name="connsiteX74" fmla="*/ 1953084 w 4297266"/>
                <a:gd name="connsiteY74" fmla="*/ 1103651 h 2330023"/>
                <a:gd name="connsiteX75" fmla="*/ 1979810 w 4297266"/>
                <a:gd name="connsiteY75" fmla="*/ 1103651 h 2330023"/>
                <a:gd name="connsiteX76" fmla="*/ 1979810 w 4297266"/>
                <a:gd name="connsiteY76" fmla="*/ 1078996 h 2330023"/>
                <a:gd name="connsiteX77" fmla="*/ 2136314 w 4297266"/>
                <a:gd name="connsiteY77" fmla="*/ 1078996 h 2330023"/>
                <a:gd name="connsiteX78" fmla="*/ 2136314 w 4297266"/>
                <a:gd name="connsiteY78" fmla="*/ 1048118 h 2330023"/>
                <a:gd name="connsiteX79" fmla="*/ 2278899 w 4297266"/>
                <a:gd name="connsiteY79" fmla="*/ 1048118 h 2330023"/>
                <a:gd name="connsiteX80" fmla="*/ 2278899 w 4297266"/>
                <a:gd name="connsiteY80" fmla="*/ 1031681 h 2330023"/>
                <a:gd name="connsiteX81" fmla="*/ 2381720 w 4297266"/>
                <a:gd name="connsiteY81" fmla="*/ 1031681 h 2330023"/>
                <a:gd name="connsiteX82" fmla="*/ 2381720 w 4297266"/>
                <a:gd name="connsiteY82" fmla="*/ 1002893 h 2330023"/>
                <a:gd name="connsiteX83" fmla="*/ 2408400 w 4297266"/>
                <a:gd name="connsiteY83" fmla="*/ 1002893 h 2330023"/>
                <a:gd name="connsiteX84" fmla="*/ 2408400 w 4297266"/>
                <a:gd name="connsiteY84" fmla="*/ 950425 h 2330023"/>
                <a:gd name="connsiteX85" fmla="*/ 2438234 w 4297266"/>
                <a:gd name="connsiteY85" fmla="*/ 950425 h 2330023"/>
                <a:gd name="connsiteX86" fmla="*/ 2438234 w 4297266"/>
                <a:gd name="connsiteY86" fmla="*/ 925722 h 2330023"/>
                <a:gd name="connsiteX87" fmla="*/ 2486536 w 4297266"/>
                <a:gd name="connsiteY87" fmla="*/ 925722 h 2330023"/>
                <a:gd name="connsiteX88" fmla="*/ 2486536 w 4297266"/>
                <a:gd name="connsiteY88" fmla="*/ 878408 h 2330023"/>
                <a:gd name="connsiteX89" fmla="*/ 2549917 w 4297266"/>
                <a:gd name="connsiteY89" fmla="*/ 878408 h 2330023"/>
                <a:gd name="connsiteX90" fmla="*/ 2549917 w 4297266"/>
                <a:gd name="connsiteY90" fmla="*/ 855795 h 2330023"/>
                <a:gd name="connsiteX91" fmla="*/ 2624991 w 4297266"/>
                <a:gd name="connsiteY91" fmla="*/ 855795 h 2330023"/>
                <a:gd name="connsiteX92" fmla="*/ 2624991 w 4297266"/>
                <a:gd name="connsiteY92" fmla="*/ 800076 h 2330023"/>
                <a:gd name="connsiteX93" fmla="*/ 2672272 w 4297266"/>
                <a:gd name="connsiteY93" fmla="*/ 800076 h 2330023"/>
                <a:gd name="connsiteX94" fmla="*/ 2672272 w 4297266"/>
                <a:gd name="connsiteY94" fmla="*/ 750858 h 2330023"/>
                <a:gd name="connsiteX95" fmla="*/ 2778990 w 4297266"/>
                <a:gd name="connsiteY95" fmla="*/ 750858 h 2330023"/>
                <a:gd name="connsiteX96" fmla="*/ 2778990 w 4297266"/>
                <a:gd name="connsiteY96" fmla="*/ 728106 h 2330023"/>
                <a:gd name="connsiteX97" fmla="*/ 2867149 w 4297266"/>
                <a:gd name="connsiteY97" fmla="*/ 728106 h 2330023"/>
                <a:gd name="connsiteX98" fmla="*/ 2867149 w 4297266"/>
                <a:gd name="connsiteY98" fmla="*/ 704426 h 2330023"/>
                <a:gd name="connsiteX99" fmla="*/ 2946306 w 4297266"/>
                <a:gd name="connsiteY99" fmla="*/ 704426 h 2330023"/>
                <a:gd name="connsiteX100" fmla="*/ 2946306 w 4297266"/>
                <a:gd name="connsiteY100" fmla="*/ 652143 h 2330023"/>
                <a:gd name="connsiteX101" fmla="*/ 3000779 w 4297266"/>
                <a:gd name="connsiteY101" fmla="*/ 652143 h 2330023"/>
                <a:gd name="connsiteX102" fmla="*/ 3000779 w 4297266"/>
                <a:gd name="connsiteY102" fmla="*/ 626419 h 2330023"/>
                <a:gd name="connsiteX103" fmla="*/ 3027505 w 4297266"/>
                <a:gd name="connsiteY103" fmla="*/ 626419 h 2330023"/>
                <a:gd name="connsiteX104" fmla="*/ 3027505 w 4297266"/>
                <a:gd name="connsiteY104" fmla="*/ 547020 h 2330023"/>
                <a:gd name="connsiteX105" fmla="*/ 3134223 w 4297266"/>
                <a:gd name="connsiteY105" fmla="*/ 547020 h 2330023"/>
                <a:gd name="connsiteX106" fmla="*/ 3134223 w 4297266"/>
                <a:gd name="connsiteY106" fmla="*/ 501980 h 2330023"/>
                <a:gd name="connsiteX107" fmla="*/ 3185634 w 4297266"/>
                <a:gd name="connsiteY107" fmla="*/ 501980 h 2330023"/>
                <a:gd name="connsiteX108" fmla="*/ 3185634 w 4297266"/>
                <a:gd name="connsiteY108" fmla="*/ 476257 h 2330023"/>
                <a:gd name="connsiteX109" fmla="*/ 3238018 w 4297266"/>
                <a:gd name="connsiteY109" fmla="*/ 476257 h 2330023"/>
                <a:gd name="connsiteX110" fmla="*/ 3238018 w 4297266"/>
                <a:gd name="connsiteY110" fmla="*/ 446401 h 2330023"/>
                <a:gd name="connsiteX111" fmla="*/ 3320145 w 4297266"/>
                <a:gd name="connsiteY111" fmla="*/ 446401 h 2330023"/>
                <a:gd name="connsiteX112" fmla="*/ 3320145 w 4297266"/>
                <a:gd name="connsiteY112" fmla="*/ 374431 h 2330023"/>
                <a:gd name="connsiteX113" fmla="*/ 3371184 w 4297266"/>
                <a:gd name="connsiteY113" fmla="*/ 374431 h 2330023"/>
                <a:gd name="connsiteX114" fmla="*/ 3371184 w 4297266"/>
                <a:gd name="connsiteY114" fmla="*/ 344575 h 2330023"/>
                <a:gd name="connsiteX115" fmla="*/ 3563370 w 4297266"/>
                <a:gd name="connsiteY115" fmla="*/ 344575 h 2330023"/>
                <a:gd name="connsiteX116" fmla="*/ 3563370 w 4297266"/>
                <a:gd name="connsiteY116" fmla="*/ 317830 h 2330023"/>
                <a:gd name="connsiteX117" fmla="*/ 3774115 w 4297266"/>
                <a:gd name="connsiteY117" fmla="*/ 317830 h 2330023"/>
                <a:gd name="connsiteX118" fmla="*/ 3774115 w 4297266"/>
                <a:gd name="connsiteY118" fmla="*/ 291085 h 2330023"/>
                <a:gd name="connsiteX119" fmla="*/ 3906678 w 4297266"/>
                <a:gd name="connsiteY119" fmla="*/ 291085 h 2330023"/>
                <a:gd name="connsiteX120" fmla="*/ 3906678 w 4297266"/>
                <a:gd name="connsiteY120" fmla="*/ 263225 h 2330023"/>
                <a:gd name="connsiteX121" fmla="*/ 3963238 w 4297266"/>
                <a:gd name="connsiteY121" fmla="*/ 263225 h 2330023"/>
                <a:gd name="connsiteX122" fmla="*/ 3963238 w 4297266"/>
                <a:gd name="connsiteY122" fmla="*/ 200588 h 2330023"/>
                <a:gd name="connsiteX123" fmla="*/ 4096822 w 4297266"/>
                <a:gd name="connsiteY123" fmla="*/ 200588 h 2330023"/>
                <a:gd name="connsiteX124" fmla="*/ 4096822 w 4297266"/>
                <a:gd name="connsiteY124" fmla="*/ 161631 h 2330023"/>
                <a:gd name="connsiteX125" fmla="*/ 4120486 w 4297266"/>
                <a:gd name="connsiteY125" fmla="*/ 161631 h 2330023"/>
                <a:gd name="connsiteX126" fmla="*/ 4120486 w 4297266"/>
                <a:gd name="connsiteY126" fmla="*/ 121513 h 2330023"/>
                <a:gd name="connsiteX127" fmla="*/ 4147212 w 4297266"/>
                <a:gd name="connsiteY127" fmla="*/ 121513 h 2330023"/>
                <a:gd name="connsiteX128" fmla="*/ 4147212 w 4297266"/>
                <a:gd name="connsiteY128" fmla="*/ 80374 h 2330023"/>
                <a:gd name="connsiteX129" fmla="*/ 4253094 w 4297266"/>
                <a:gd name="connsiteY129" fmla="*/ 80374 h 2330023"/>
                <a:gd name="connsiteX130" fmla="*/ 4253094 w 4297266"/>
                <a:gd name="connsiteY130" fmla="*/ 0 h 2330023"/>
                <a:gd name="connsiteX131" fmla="*/ 4297267 w 4297266"/>
                <a:gd name="connsiteY131" fmla="*/ 0 h 2330023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42266 w 4297267"/>
                <a:gd name="connsiteY42" fmla="*/ 1633538 h 2330024"/>
                <a:gd name="connsiteX43" fmla="*/ 1072927 w 4297267"/>
                <a:gd name="connsiteY43" fmla="*/ 1612107 h 2330024"/>
                <a:gd name="connsiteX44" fmla="*/ 1096739 w 4297267"/>
                <a:gd name="connsiteY44" fmla="*/ 1585062 h 2330024"/>
                <a:gd name="connsiteX45" fmla="*/ 1123465 w 4297267"/>
                <a:gd name="connsiteY45" fmla="*/ 1585062 h 2330024"/>
                <a:gd name="connsiteX46" fmla="*/ 1123465 w 4297267"/>
                <a:gd name="connsiteY46" fmla="*/ 1559246 h 2330024"/>
                <a:gd name="connsiteX47" fmla="*/ 1149170 w 4297267"/>
                <a:gd name="connsiteY47" fmla="*/ 1559246 h 2330024"/>
                <a:gd name="connsiteX48" fmla="*/ 1149170 w 4297267"/>
                <a:gd name="connsiteY48" fmla="*/ 1507892 h 2330024"/>
                <a:gd name="connsiteX49" fmla="*/ 1255053 w 4297267"/>
                <a:gd name="connsiteY49" fmla="*/ 1507892 h 2330024"/>
                <a:gd name="connsiteX50" fmla="*/ 1255053 w 4297267"/>
                <a:gd name="connsiteY50" fmla="*/ 1481147 h 2330024"/>
                <a:gd name="connsiteX51" fmla="*/ 1309526 w 4297267"/>
                <a:gd name="connsiteY51" fmla="*/ 1481147 h 2330024"/>
                <a:gd name="connsiteX52" fmla="*/ 1309526 w 4297267"/>
                <a:gd name="connsiteY52" fmla="*/ 1457513 h 2330024"/>
                <a:gd name="connsiteX53" fmla="*/ 1340335 w 4297267"/>
                <a:gd name="connsiteY53" fmla="*/ 1457513 h 2330024"/>
                <a:gd name="connsiteX54" fmla="*/ 1340335 w 4297267"/>
                <a:gd name="connsiteY54" fmla="*/ 1384474 h 2330024"/>
                <a:gd name="connsiteX55" fmla="*/ 1388683 w 4297267"/>
                <a:gd name="connsiteY55" fmla="*/ 1384474 h 2330024"/>
                <a:gd name="connsiteX56" fmla="*/ 1388683 w 4297267"/>
                <a:gd name="connsiteY56" fmla="*/ 1355686 h 2330024"/>
                <a:gd name="connsiteX57" fmla="*/ 1422415 w 4297267"/>
                <a:gd name="connsiteY57" fmla="*/ 1355686 h 2330024"/>
                <a:gd name="connsiteX58" fmla="*/ 1422415 w 4297267"/>
                <a:gd name="connsiteY58" fmla="*/ 1333028 h 2330024"/>
                <a:gd name="connsiteX59" fmla="*/ 1472759 w 4297267"/>
                <a:gd name="connsiteY59" fmla="*/ 1333028 h 2330024"/>
                <a:gd name="connsiteX60" fmla="*/ 1472759 w 4297267"/>
                <a:gd name="connsiteY60" fmla="*/ 1307350 h 2330024"/>
                <a:gd name="connsiteX61" fmla="*/ 1503614 w 4297267"/>
                <a:gd name="connsiteY61" fmla="*/ 1307350 h 2330024"/>
                <a:gd name="connsiteX62" fmla="*/ 1503614 w 4297267"/>
                <a:gd name="connsiteY62" fmla="*/ 1280652 h 2330024"/>
                <a:gd name="connsiteX63" fmla="*/ 1532382 w 4297267"/>
                <a:gd name="connsiteY63" fmla="*/ 1280652 h 2330024"/>
                <a:gd name="connsiteX64" fmla="*/ 1532382 w 4297267"/>
                <a:gd name="connsiteY64" fmla="*/ 1253907 h 2330024"/>
                <a:gd name="connsiteX65" fmla="*/ 1659052 w 4297267"/>
                <a:gd name="connsiteY65" fmla="*/ 1253907 h 2330024"/>
                <a:gd name="connsiteX66" fmla="*/ 1659052 w 4297267"/>
                <a:gd name="connsiteY66" fmla="*/ 1203435 h 2330024"/>
                <a:gd name="connsiteX67" fmla="*/ 1684711 w 4297267"/>
                <a:gd name="connsiteY67" fmla="*/ 1203435 h 2330024"/>
                <a:gd name="connsiteX68" fmla="*/ 1684711 w 4297267"/>
                <a:gd name="connsiteY68" fmla="*/ 1179801 h 2330024"/>
                <a:gd name="connsiteX69" fmla="*/ 1840009 w 4297267"/>
                <a:gd name="connsiteY69" fmla="*/ 1179801 h 2330024"/>
                <a:gd name="connsiteX70" fmla="*/ 1840009 w 4297267"/>
                <a:gd name="connsiteY70" fmla="*/ 1157142 h 2330024"/>
                <a:gd name="connsiteX71" fmla="*/ 1876015 w 4297267"/>
                <a:gd name="connsiteY71" fmla="*/ 1157142 h 2330024"/>
                <a:gd name="connsiteX72" fmla="*/ 1876015 w 4297267"/>
                <a:gd name="connsiteY72" fmla="*/ 1130397 h 2330024"/>
                <a:gd name="connsiteX73" fmla="*/ 1953084 w 4297267"/>
                <a:gd name="connsiteY73" fmla="*/ 1130397 h 2330024"/>
                <a:gd name="connsiteX74" fmla="*/ 1953084 w 4297267"/>
                <a:gd name="connsiteY74" fmla="*/ 1103651 h 2330024"/>
                <a:gd name="connsiteX75" fmla="*/ 1979810 w 4297267"/>
                <a:gd name="connsiteY75" fmla="*/ 1103651 h 2330024"/>
                <a:gd name="connsiteX76" fmla="*/ 1979810 w 4297267"/>
                <a:gd name="connsiteY76" fmla="*/ 1078996 h 2330024"/>
                <a:gd name="connsiteX77" fmla="*/ 2136314 w 4297267"/>
                <a:gd name="connsiteY77" fmla="*/ 1078996 h 2330024"/>
                <a:gd name="connsiteX78" fmla="*/ 2136314 w 4297267"/>
                <a:gd name="connsiteY78" fmla="*/ 1048118 h 2330024"/>
                <a:gd name="connsiteX79" fmla="*/ 2278899 w 4297267"/>
                <a:gd name="connsiteY79" fmla="*/ 1048118 h 2330024"/>
                <a:gd name="connsiteX80" fmla="*/ 2278899 w 4297267"/>
                <a:gd name="connsiteY80" fmla="*/ 1031681 h 2330024"/>
                <a:gd name="connsiteX81" fmla="*/ 2381720 w 4297267"/>
                <a:gd name="connsiteY81" fmla="*/ 1031681 h 2330024"/>
                <a:gd name="connsiteX82" fmla="*/ 2381720 w 4297267"/>
                <a:gd name="connsiteY82" fmla="*/ 1002893 h 2330024"/>
                <a:gd name="connsiteX83" fmla="*/ 2408400 w 4297267"/>
                <a:gd name="connsiteY83" fmla="*/ 1002893 h 2330024"/>
                <a:gd name="connsiteX84" fmla="*/ 2408400 w 4297267"/>
                <a:gd name="connsiteY84" fmla="*/ 950425 h 2330024"/>
                <a:gd name="connsiteX85" fmla="*/ 2438234 w 4297267"/>
                <a:gd name="connsiteY85" fmla="*/ 950425 h 2330024"/>
                <a:gd name="connsiteX86" fmla="*/ 2438234 w 4297267"/>
                <a:gd name="connsiteY86" fmla="*/ 925722 h 2330024"/>
                <a:gd name="connsiteX87" fmla="*/ 2486536 w 4297267"/>
                <a:gd name="connsiteY87" fmla="*/ 925722 h 2330024"/>
                <a:gd name="connsiteX88" fmla="*/ 2486536 w 4297267"/>
                <a:gd name="connsiteY88" fmla="*/ 878408 h 2330024"/>
                <a:gd name="connsiteX89" fmla="*/ 2549917 w 4297267"/>
                <a:gd name="connsiteY89" fmla="*/ 878408 h 2330024"/>
                <a:gd name="connsiteX90" fmla="*/ 2549917 w 4297267"/>
                <a:gd name="connsiteY90" fmla="*/ 855795 h 2330024"/>
                <a:gd name="connsiteX91" fmla="*/ 2624991 w 4297267"/>
                <a:gd name="connsiteY91" fmla="*/ 855795 h 2330024"/>
                <a:gd name="connsiteX92" fmla="*/ 2624991 w 4297267"/>
                <a:gd name="connsiteY92" fmla="*/ 800076 h 2330024"/>
                <a:gd name="connsiteX93" fmla="*/ 2672272 w 4297267"/>
                <a:gd name="connsiteY93" fmla="*/ 800076 h 2330024"/>
                <a:gd name="connsiteX94" fmla="*/ 2672272 w 4297267"/>
                <a:gd name="connsiteY94" fmla="*/ 750858 h 2330024"/>
                <a:gd name="connsiteX95" fmla="*/ 2778990 w 4297267"/>
                <a:gd name="connsiteY95" fmla="*/ 750858 h 2330024"/>
                <a:gd name="connsiteX96" fmla="*/ 2778990 w 4297267"/>
                <a:gd name="connsiteY96" fmla="*/ 728106 h 2330024"/>
                <a:gd name="connsiteX97" fmla="*/ 2867149 w 4297267"/>
                <a:gd name="connsiteY97" fmla="*/ 728106 h 2330024"/>
                <a:gd name="connsiteX98" fmla="*/ 2867149 w 4297267"/>
                <a:gd name="connsiteY98" fmla="*/ 704426 h 2330024"/>
                <a:gd name="connsiteX99" fmla="*/ 2946306 w 4297267"/>
                <a:gd name="connsiteY99" fmla="*/ 704426 h 2330024"/>
                <a:gd name="connsiteX100" fmla="*/ 2946306 w 4297267"/>
                <a:gd name="connsiteY100" fmla="*/ 652143 h 2330024"/>
                <a:gd name="connsiteX101" fmla="*/ 3000779 w 4297267"/>
                <a:gd name="connsiteY101" fmla="*/ 652143 h 2330024"/>
                <a:gd name="connsiteX102" fmla="*/ 3000779 w 4297267"/>
                <a:gd name="connsiteY102" fmla="*/ 626419 h 2330024"/>
                <a:gd name="connsiteX103" fmla="*/ 3027505 w 4297267"/>
                <a:gd name="connsiteY103" fmla="*/ 626419 h 2330024"/>
                <a:gd name="connsiteX104" fmla="*/ 3027505 w 4297267"/>
                <a:gd name="connsiteY104" fmla="*/ 547020 h 2330024"/>
                <a:gd name="connsiteX105" fmla="*/ 3134223 w 4297267"/>
                <a:gd name="connsiteY105" fmla="*/ 547020 h 2330024"/>
                <a:gd name="connsiteX106" fmla="*/ 3134223 w 4297267"/>
                <a:gd name="connsiteY106" fmla="*/ 501980 h 2330024"/>
                <a:gd name="connsiteX107" fmla="*/ 3185634 w 4297267"/>
                <a:gd name="connsiteY107" fmla="*/ 501980 h 2330024"/>
                <a:gd name="connsiteX108" fmla="*/ 3185634 w 4297267"/>
                <a:gd name="connsiteY108" fmla="*/ 476257 h 2330024"/>
                <a:gd name="connsiteX109" fmla="*/ 3238018 w 4297267"/>
                <a:gd name="connsiteY109" fmla="*/ 476257 h 2330024"/>
                <a:gd name="connsiteX110" fmla="*/ 3238018 w 4297267"/>
                <a:gd name="connsiteY110" fmla="*/ 446401 h 2330024"/>
                <a:gd name="connsiteX111" fmla="*/ 3320145 w 4297267"/>
                <a:gd name="connsiteY111" fmla="*/ 446401 h 2330024"/>
                <a:gd name="connsiteX112" fmla="*/ 3320145 w 4297267"/>
                <a:gd name="connsiteY112" fmla="*/ 374431 h 2330024"/>
                <a:gd name="connsiteX113" fmla="*/ 3371184 w 4297267"/>
                <a:gd name="connsiteY113" fmla="*/ 374431 h 2330024"/>
                <a:gd name="connsiteX114" fmla="*/ 3371184 w 4297267"/>
                <a:gd name="connsiteY114" fmla="*/ 344575 h 2330024"/>
                <a:gd name="connsiteX115" fmla="*/ 3563370 w 4297267"/>
                <a:gd name="connsiteY115" fmla="*/ 344575 h 2330024"/>
                <a:gd name="connsiteX116" fmla="*/ 3563370 w 4297267"/>
                <a:gd name="connsiteY116" fmla="*/ 317830 h 2330024"/>
                <a:gd name="connsiteX117" fmla="*/ 3774115 w 4297267"/>
                <a:gd name="connsiteY117" fmla="*/ 317830 h 2330024"/>
                <a:gd name="connsiteX118" fmla="*/ 3774115 w 4297267"/>
                <a:gd name="connsiteY118" fmla="*/ 291085 h 2330024"/>
                <a:gd name="connsiteX119" fmla="*/ 3906678 w 4297267"/>
                <a:gd name="connsiteY119" fmla="*/ 291085 h 2330024"/>
                <a:gd name="connsiteX120" fmla="*/ 3906678 w 4297267"/>
                <a:gd name="connsiteY120" fmla="*/ 263225 h 2330024"/>
                <a:gd name="connsiteX121" fmla="*/ 3963238 w 4297267"/>
                <a:gd name="connsiteY121" fmla="*/ 263225 h 2330024"/>
                <a:gd name="connsiteX122" fmla="*/ 3963238 w 4297267"/>
                <a:gd name="connsiteY122" fmla="*/ 200588 h 2330024"/>
                <a:gd name="connsiteX123" fmla="*/ 4096822 w 4297267"/>
                <a:gd name="connsiteY123" fmla="*/ 200588 h 2330024"/>
                <a:gd name="connsiteX124" fmla="*/ 4096822 w 4297267"/>
                <a:gd name="connsiteY124" fmla="*/ 161631 h 2330024"/>
                <a:gd name="connsiteX125" fmla="*/ 4120486 w 4297267"/>
                <a:gd name="connsiteY125" fmla="*/ 161631 h 2330024"/>
                <a:gd name="connsiteX126" fmla="*/ 4120486 w 4297267"/>
                <a:gd name="connsiteY126" fmla="*/ 121513 h 2330024"/>
                <a:gd name="connsiteX127" fmla="*/ 4147212 w 4297267"/>
                <a:gd name="connsiteY127" fmla="*/ 121513 h 2330024"/>
                <a:gd name="connsiteX128" fmla="*/ 4147212 w 4297267"/>
                <a:gd name="connsiteY128" fmla="*/ 80374 h 2330024"/>
                <a:gd name="connsiteX129" fmla="*/ 4253094 w 4297267"/>
                <a:gd name="connsiteY129" fmla="*/ 80374 h 2330024"/>
                <a:gd name="connsiteX130" fmla="*/ 4253094 w 4297267"/>
                <a:gd name="connsiteY130" fmla="*/ 0 h 2330024"/>
                <a:gd name="connsiteX131" fmla="*/ 4297267 w 4297267"/>
                <a:gd name="connsiteY131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42266 w 4297267"/>
                <a:gd name="connsiteY42" fmla="*/ 1633538 h 2330024"/>
                <a:gd name="connsiteX43" fmla="*/ 1084833 w 4297267"/>
                <a:gd name="connsiteY43" fmla="*/ 1635919 h 2330024"/>
                <a:gd name="connsiteX44" fmla="*/ 1096739 w 4297267"/>
                <a:gd name="connsiteY44" fmla="*/ 1585062 h 2330024"/>
                <a:gd name="connsiteX45" fmla="*/ 1123465 w 4297267"/>
                <a:gd name="connsiteY45" fmla="*/ 1585062 h 2330024"/>
                <a:gd name="connsiteX46" fmla="*/ 1123465 w 4297267"/>
                <a:gd name="connsiteY46" fmla="*/ 1559246 h 2330024"/>
                <a:gd name="connsiteX47" fmla="*/ 1149170 w 4297267"/>
                <a:gd name="connsiteY47" fmla="*/ 1559246 h 2330024"/>
                <a:gd name="connsiteX48" fmla="*/ 1149170 w 4297267"/>
                <a:gd name="connsiteY48" fmla="*/ 1507892 h 2330024"/>
                <a:gd name="connsiteX49" fmla="*/ 1255053 w 4297267"/>
                <a:gd name="connsiteY49" fmla="*/ 1507892 h 2330024"/>
                <a:gd name="connsiteX50" fmla="*/ 1255053 w 4297267"/>
                <a:gd name="connsiteY50" fmla="*/ 1481147 h 2330024"/>
                <a:gd name="connsiteX51" fmla="*/ 1309526 w 4297267"/>
                <a:gd name="connsiteY51" fmla="*/ 1481147 h 2330024"/>
                <a:gd name="connsiteX52" fmla="*/ 1309526 w 4297267"/>
                <a:gd name="connsiteY52" fmla="*/ 1457513 h 2330024"/>
                <a:gd name="connsiteX53" fmla="*/ 1340335 w 4297267"/>
                <a:gd name="connsiteY53" fmla="*/ 1457513 h 2330024"/>
                <a:gd name="connsiteX54" fmla="*/ 1340335 w 4297267"/>
                <a:gd name="connsiteY54" fmla="*/ 1384474 h 2330024"/>
                <a:gd name="connsiteX55" fmla="*/ 1388683 w 4297267"/>
                <a:gd name="connsiteY55" fmla="*/ 1384474 h 2330024"/>
                <a:gd name="connsiteX56" fmla="*/ 1388683 w 4297267"/>
                <a:gd name="connsiteY56" fmla="*/ 1355686 h 2330024"/>
                <a:gd name="connsiteX57" fmla="*/ 1422415 w 4297267"/>
                <a:gd name="connsiteY57" fmla="*/ 1355686 h 2330024"/>
                <a:gd name="connsiteX58" fmla="*/ 1422415 w 4297267"/>
                <a:gd name="connsiteY58" fmla="*/ 1333028 h 2330024"/>
                <a:gd name="connsiteX59" fmla="*/ 1472759 w 4297267"/>
                <a:gd name="connsiteY59" fmla="*/ 1333028 h 2330024"/>
                <a:gd name="connsiteX60" fmla="*/ 1472759 w 4297267"/>
                <a:gd name="connsiteY60" fmla="*/ 1307350 h 2330024"/>
                <a:gd name="connsiteX61" fmla="*/ 1503614 w 4297267"/>
                <a:gd name="connsiteY61" fmla="*/ 1307350 h 2330024"/>
                <a:gd name="connsiteX62" fmla="*/ 1503614 w 4297267"/>
                <a:gd name="connsiteY62" fmla="*/ 1280652 h 2330024"/>
                <a:gd name="connsiteX63" fmla="*/ 1532382 w 4297267"/>
                <a:gd name="connsiteY63" fmla="*/ 1280652 h 2330024"/>
                <a:gd name="connsiteX64" fmla="*/ 1532382 w 4297267"/>
                <a:gd name="connsiteY64" fmla="*/ 1253907 h 2330024"/>
                <a:gd name="connsiteX65" fmla="*/ 1659052 w 4297267"/>
                <a:gd name="connsiteY65" fmla="*/ 1253907 h 2330024"/>
                <a:gd name="connsiteX66" fmla="*/ 1659052 w 4297267"/>
                <a:gd name="connsiteY66" fmla="*/ 1203435 h 2330024"/>
                <a:gd name="connsiteX67" fmla="*/ 1684711 w 4297267"/>
                <a:gd name="connsiteY67" fmla="*/ 1203435 h 2330024"/>
                <a:gd name="connsiteX68" fmla="*/ 1684711 w 4297267"/>
                <a:gd name="connsiteY68" fmla="*/ 1179801 h 2330024"/>
                <a:gd name="connsiteX69" fmla="*/ 1840009 w 4297267"/>
                <a:gd name="connsiteY69" fmla="*/ 1179801 h 2330024"/>
                <a:gd name="connsiteX70" fmla="*/ 1840009 w 4297267"/>
                <a:gd name="connsiteY70" fmla="*/ 1157142 h 2330024"/>
                <a:gd name="connsiteX71" fmla="*/ 1876015 w 4297267"/>
                <a:gd name="connsiteY71" fmla="*/ 1157142 h 2330024"/>
                <a:gd name="connsiteX72" fmla="*/ 1876015 w 4297267"/>
                <a:gd name="connsiteY72" fmla="*/ 1130397 h 2330024"/>
                <a:gd name="connsiteX73" fmla="*/ 1953084 w 4297267"/>
                <a:gd name="connsiteY73" fmla="*/ 1130397 h 2330024"/>
                <a:gd name="connsiteX74" fmla="*/ 1953084 w 4297267"/>
                <a:gd name="connsiteY74" fmla="*/ 1103651 h 2330024"/>
                <a:gd name="connsiteX75" fmla="*/ 1979810 w 4297267"/>
                <a:gd name="connsiteY75" fmla="*/ 1103651 h 2330024"/>
                <a:gd name="connsiteX76" fmla="*/ 1979810 w 4297267"/>
                <a:gd name="connsiteY76" fmla="*/ 1078996 h 2330024"/>
                <a:gd name="connsiteX77" fmla="*/ 2136314 w 4297267"/>
                <a:gd name="connsiteY77" fmla="*/ 1078996 h 2330024"/>
                <a:gd name="connsiteX78" fmla="*/ 2136314 w 4297267"/>
                <a:gd name="connsiteY78" fmla="*/ 1048118 h 2330024"/>
                <a:gd name="connsiteX79" fmla="*/ 2278899 w 4297267"/>
                <a:gd name="connsiteY79" fmla="*/ 1048118 h 2330024"/>
                <a:gd name="connsiteX80" fmla="*/ 2278899 w 4297267"/>
                <a:gd name="connsiteY80" fmla="*/ 1031681 h 2330024"/>
                <a:gd name="connsiteX81" fmla="*/ 2381720 w 4297267"/>
                <a:gd name="connsiteY81" fmla="*/ 1031681 h 2330024"/>
                <a:gd name="connsiteX82" fmla="*/ 2381720 w 4297267"/>
                <a:gd name="connsiteY82" fmla="*/ 1002893 h 2330024"/>
                <a:gd name="connsiteX83" fmla="*/ 2408400 w 4297267"/>
                <a:gd name="connsiteY83" fmla="*/ 1002893 h 2330024"/>
                <a:gd name="connsiteX84" fmla="*/ 2408400 w 4297267"/>
                <a:gd name="connsiteY84" fmla="*/ 950425 h 2330024"/>
                <a:gd name="connsiteX85" fmla="*/ 2438234 w 4297267"/>
                <a:gd name="connsiteY85" fmla="*/ 950425 h 2330024"/>
                <a:gd name="connsiteX86" fmla="*/ 2438234 w 4297267"/>
                <a:gd name="connsiteY86" fmla="*/ 925722 h 2330024"/>
                <a:gd name="connsiteX87" fmla="*/ 2486536 w 4297267"/>
                <a:gd name="connsiteY87" fmla="*/ 925722 h 2330024"/>
                <a:gd name="connsiteX88" fmla="*/ 2486536 w 4297267"/>
                <a:gd name="connsiteY88" fmla="*/ 878408 h 2330024"/>
                <a:gd name="connsiteX89" fmla="*/ 2549917 w 4297267"/>
                <a:gd name="connsiteY89" fmla="*/ 878408 h 2330024"/>
                <a:gd name="connsiteX90" fmla="*/ 2549917 w 4297267"/>
                <a:gd name="connsiteY90" fmla="*/ 855795 h 2330024"/>
                <a:gd name="connsiteX91" fmla="*/ 2624991 w 4297267"/>
                <a:gd name="connsiteY91" fmla="*/ 855795 h 2330024"/>
                <a:gd name="connsiteX92" fmla="*/ 2624991 w 4297267"/>
                <a:gd name="connsiteY92" fmla="*/ 800076 h 2330024"/>
                <a:gd name="connsiteX93" fmla="*/ 2672272 w 4297267"/>
                <a:gd name="connsiteY93" fmla="*/ 800076 h 2330024"/>
                <a:gd name="connsiteX94" fmla="*/ 2672272 w 4297267"/>
                <a:gd name="connsiteY94" fmla="*/ 750858 h 2330024"/>
                <a:gd name="connsiteX95" fmla="*/ 2778990 w 4297267"/>
                <a:gd name="connsiteY95" fmla="*/ 750858 h 2330024"/>
                <a:gd name="connsiteX96" fmla="*/ 2778990 w 4297267"/>
                <a:gd name="connsiteY96" fmla="*/ 728106 h 2330024"/>
                <a:gd name="connsiteX97" fmla="*/ 2867149 w 4297267"/>
                <a:gd name="connsiteY97" fmla="*/ 728106 h 2330024"/>
                <a:gd name="connsiteX98" fmla="*/ 2867149 w 4297267"/>
                <a:gd name="connsiteY98" fmla="*/ 704426 h 2330024"/>
                <a:gd name="connsiteX99" fmla="*/ 2946306 w 4297267"/>
                <a:gd name="connsiteY99" fmla="*/ 704426 h 2330024"/>
                <a:gd name="connsiteX100" fmla="*/ 2946306 w 4297267"/>
                <a:gd name="connsiteY100" fmla="*/ 652143 h 2330024"/>
                <a:gd name="connsiteX101" fmla="*/ 3000779 w 4297267"/>
                <a:gd name="connsiteY101" fmla="*/ 652143 h 2330024"/>
                <a:gd name="connsiteX102" fmla="*/ 3000779 w 4297267"/>
                <a:gd name="connsiteY102" fmla="*/ 626419 h 2330024"/>
                <a:gd name="connsiteX103" fmla="*/ 3027505 w 4297267"/>
                <a:gd name="connsiteY103" fmla="*/ 626419 h 2330024"/>
                <a:gd name="connsiteX104" fmla="*/ 3027505 w 4297267"/>
                <a:gd name="connsiteY104" fmla="*/ 547020 h 2330024"/>
                <a:gd name="connsiteX105" fmla="*/ 3134223 w 4297267"/>
                <a:gd name="connsiteY105" fmla="*/ 547020 h 2330024"/>
                <a:gd name="connsiteX106" fmla="*/ 3134223 w 4297267"/>
                <a:gd name="connsiteY106" fmla="*/ 501980 h 2330024"/>
                <a:gd name="connsiteX107" fmla="*/ 3185634 w 4297267"/>
                <a:gd name="connsiteY107" fmla="*/ 501980 h 2330024"/>
                <a:gd name="connsiteX108" fmla="*/ 3185634 w 4297267"/>
                <a:gd name="connsiteY108" fmla="*/ 476257 h 2330024"/>
                <a:gd name="connsiteX109" fmla="*/ 3238018 w 4297267"/>
                <a:gd name="connsiteY109" fmla="*/ 476257 h 2330024"/>
                <a:gd name="connsiteX110" fmla="*/ 3238018 w 4297267"/>
                <a:gd name="connsiteY110" fmla="*/ 446401 h 2330024"/>
                <a:gd name="connsiteX111" fmla="*/ 3320145 w 4297267"/>
                <a:gd name="connsiteY111" fmla="*/ 446401 h 2330024"/>
                <a:gd name="connsiteX112" fmla="*/ 3320145 w 4297267"/>
                <a:gd name="connsiteY112" fmla="*/ 374431 h 2330024"/>
                <a:gd name="connsiteX113" fmla="*/ 3371184 w 4297267"/>
                <a:gd name="connsiteY113" fmla="*/ 374431 h 2330024"/>
                <a:gd name="connsiteX114" fmla="*/ 3371184 w 4297267"/>
                <a:gd name="connsiteY114" fmla="*/ 344575 h 2330024"/>
                <a:gd name="connsiteX115" fmla="*/ 3563370 w 4297267"/>
                <a:gd name="connsiteY115" fmla="*/ 344575 h 2330024"/>
                <a:gd name="connsiteX116" fmla="*/ 3563370 w 4297267"/>
                <a:gd name="connsiteY116" fmla="*/ 317830 h 2330024"/>
                <a:gd name="connsiteX117" fmla="*/ 3774115 w 4297267"/>
                <a:gd name="connsiteY117" fmla="*/ 317830 h 2330024"/>
                <a:gd name="connsiteX118" fmla="*/ 3774115 w 4297267"/>
                <a:gd name="connsiteY118" fmla="*/ 291085 h 2330024"/>
                <a:gd name="connsiteX119" fmla="*/ 3906678 w 4297267"/>
                <a:gd name="connsiteY119" fmla="*/ 291085 h 2330024"/>
                <a:gd name="connsiteX120" fmla="*/ 3906678 w 4297267"/>
                <a:gd name="connsiteY120" fmla="*/ 263225 h 2330024"/>
                <a:gd name="connsiteX121" fmla="*/ 3963238 w 4297267"/>
                <a:gd name="connsiteY121" fmla="*/ 263225 h 2330024"/>
                <a:gd name="connsiteX122" fmla="*/ 3963238 w 4297267"/>
                <a:gd name="connsiteY122" fmla="*/ 200588 h 2330024"/>
                <a:gd name="connsiteX123" fmla="*/ 4096822 w 4297267"/>
                <a:gd name="connsiteY123" fmla="*/ 200588 h 2330024"/>
                <a:gd name="connsiteX124" fmla="*/ 4096822 w 4297267"/>
                <a:gd name="connsiteY124" fmla="*/ 161631 h 2330024"/>
                <a:gd name="connsiteX125" fmla="*/ 4120486 w 4297267"/>
                <a:gd name="connsiteY125" fmla="*/ 161631 h 2330024"/>
                <a:gd name="connsiteX126" fmla="*/ 4120486 w 4297267"/>
                <a:gd name="connsiteY126" fmla="*/ 121513 h 2330024"/>
                <a:gd name="connsiteX127" fmla="*/ 4147212 w 4297267"/>
                <a:gd name="connsiteY127" fmla="*/ 121513 h 2330024"/>
                <a:gd name="connsiteX128" fmla="*/ 4147212 w 4297267"/>
                <a:gd name="connsiteY128" fmla="*/ 80374 h 2330024"/>
                <a:gd name="connsiteX129" fmla="*/ 4253094 w 4297267"/>
                <a:gd name="connsiteY129" fmla="*/ 80374 h 2330024"/>
                <a:gd name="connsiteX130" fmla="*/ 4253094 w 4297267"/>
                <a:gd name="connsiteY130" fmla="*/ 0 h 2330024"/>
                <a:gd name="connsiteX131" fmla="*/ 4297267 w 4297267"/>
                <a:gd name="connsiteY131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42266 w 4297267"/>
                <a:gd name="connsiteY42" fmla="*/ 1633538 h 2330024"/>
                <a:gd name="connsiteX43" fmla="*/ 1118171 w 4297267"/>
                <a:gd name="connsiteY43" fmla="*/ 1626394 h 2330024"/>
                <a:gd name="connsiteX44" fmla="*/ 1096739 w 4297267"/>
                <a:gd name="connsiteY44" fmla="*/ 1585062 h 2330024"/>
                <a:gd name="connsiteX45" fmla="*/ 1123465 w 4297267"/>
                <a:gd name="connsiteY45" fmla="*/ 1585062 h 2330024"/>
                <a:gd name="connsiteX46" fmla="*/ 1123465 w 4297267"/>
                <a:gd name="connsiteY46" fmla="*/ 1559246 h 2330024"/>
                <a:gd name="connsiteX47" fmla="*/ 1149170 w 4297267"/>
                <a:gd name="connsiteY47" fmla="*/ 1559246 h 2330024"/>
                <a:gd name="connsiteX48" fmla="*/ 1149170 w 4297267"/>
                <a:gd name="connsiteY48" fmla="*/ 1507892 h 2330024"/>
                <a:gd name="connsiteX49" fmla="*/ 1255053 w 4297267"/>
                <a:gd name="connsiteY49" fmla="*/ 1507892 h 2330024"/>
                <a:gd name="connsiteX50" fmla="*/ 1255053 w 4297267"/>
                <a:gd name="connsiteY50" fmla="*/ 1481147 h 2330024"/>
                <a:gd name="connsiteX51" fmla="*/ 1309526 w 4297267"/>
                <a:gd name="connsiteY51" fmla="*/ 1481147 h 2330024"/>
                <a:gd name="connsiteX52" fmla="*/ 1309526 w 4297267"/>
                <a:gd name="connsiteY52" fmla="*/ 1457513 h 2330024"/>
                <a:gd name="connsiteX53" fmla="*/ 1340335 w 4297267"/>
                <a:gd name="connsiteY53" fmla="*/ 1457513 h 2330024"/>
                <a:gd name="connsiteX54" fmla="*/ 1340335 w 4297267"/>
                <a:gd name="connsiteY54" fmla="*/ 1384474 h 2330024"/>
                <a:gd name="connsiteX55" fmla="*/ 1388683 w 4297267"/>
                <a:gd name="connsiteY55" fmla="*/ 1384474 h 2330024"/>
                <a:gd name="connsiteX56" fmla="*/ 1388683 w 4297267"/>
                <a:gd name="connsiteY56" fmla="*/ 1355686 h 2330024"/>
                <a:gd name="connsiteX57" fmla="*/ 1422415 w 4297267"/>
                <a:gd name="connsiteY57" fmla="*/ 1355686 h 2330024"/>
                <a:gd name="connsiteX58" fmla="*/ 1422415 w 4297267"/>
                <a:gd name="connsiteY58" fmla="*/ 1333028 h 2330024"/>
                <a:gd name="connsiteX59" fmla="*/ 1472759 w 4297267"/>
                <a:gd name="connsiteY59" fmla="*/ 1333028 h 2330024"/>
                <a:gd name="connsiteX60" fmla="*/ 1472759 w 4297267"/>
                <a:gd name="connsiteY60" fmla="*/ 1307350 h 2330024"/>
                <a:gd name="connsiteX61" fmla="*/ 1503614 w 4297267"/>
                <a:gd name="connsiteY61" fmla="*/ 1307350 h 2330024"/>
                <a:gd name="connsiteX62" fmla="*/ 1503614 w 4297267"/>
                <a:gd name="connsiteY62" fmla="*/ 1280652 h 2330024"/>
                <a:gd name="connsiteX63" fmla="*/ 1532382 w 4297267"/>
                <a:gd name="connsiteY63" fmla="*/ 1280652 h 2330024"/>
                <a:gd name="connsiteX64" fmla="*/ 1532382 w 4297267"/>
                <a:gd name="connsiteY64" fmla="*/ 1253907 h 2330024"/>
                <a:gd name="connsiteX65" fmla="*/ 1659052 w 4297267"/>
                <a:gd name="connsiteY65" fmla="*/ 1253907 h 2330024"/>
                <a:gd name="connsiteX66" fmla="*/ 1659052 w 4297267"/>
                <a:gd name="connsiteY66" fmla="*/ 1203435 h 2330024"/>
                <a:gd name="connsiteX67" fmla="*/ 1684711 w 4297267"/>
                <a:gd name="connsiteY67" fmla="*/ 1203435 h 2330024"/>
                <a:gd name="connsiteX68" fmla="*/ 1684711 w 4297267"/>
                <a:gd name="connsiteY68" fmla="*/ 1179801 h 2330024"/>
                <a:gd name="connsiteX69" fmla="*/ 1840009 w 4297267"/>
                <a:gd name="connsiteY69" fmla="*/ 1179801 h 2330024"/>
                <a:gd name="connsiteX70" fmla="*/ 1840009 w 4297267"/>
                <a:gd name="connsiteY70" fmla="*/ 1157142 h 2330024"/>
                <a:gd name="connsiteX71" fmla="*/ 1876015 w 4297267"/>
                <a:gd name="connsiteY71" fmla="*/ 1157142 h 2330024"/>
                <a:gd name="connsiteX72" fmla="*/ 1876015 w 4297267"/>
                <a:gd name="connsiteY72" fmla="*/ 1130397 h 2330024"/>
                <a:gd name="connsiteX73" fmla="*/ 1953084 w 4297267"/>
                <a:gd name="connsiteY73" fmla="*/ 1130397 h 2330024"/>
                <a:gd name="connsiteX74" fmla="*/ 1953084 w 4297267"/>
                <a:gd name="connsiteY74" fmla="*/ 1103651 h 2330024"/>
                <a:gd name="connsiteX75" fmla="*/ 1979810 w 4297267"/>
                <a:gd name="connsiteY75" fmla="*/ 1103651 h 2330024"/>
                <a:gd name="connsiteX76" fmla="*/ 1979810 w 4297267"/>
                <a:gd name="connsiteY76" fmla="*/ 1078996 h 2330024"/>
                <a:gd name="connsiteX77" fmla="*/ 2136314 w 4297267"/>
                <a:gd name="connsiteY77" fmla="*/ 1078996 h 2330024"/>
                <a:gd name="connsiteX78" fmla="*/ 2136314 w 4297267"/>
                <a:gd name="connsiteY78" fmla="*/ 1048118 h 2330024"/>
                <a:gd name="connsiteX79" fmla="*/ 2278899 w 4297267"/>
                <a:gd name="connsiteY79" fmla="*/ 1048118 h 2330024"/>
                <a:gd name="connsiteX80" fmla="*/ 2278899 w 4297267"/>
                <a:gd name="connsiteY80" fmla="*/ 1031681 h 2330024"/>
                <a:gd name="connsiteX81" fmla="*/ 2381720 w 4297267"/>
                <a:gd name="connsiteY81" fmla="*/ 1031681 h 2330024"/>
                <a:gd name="connsiteX82" fmla="*/ 2381720 w 4297267"/>
                <a:gd name="connsiteY82" fmla="*/ 1002893 h 2330024"/>
                <a:gd name="connsiteX83" fmla="*/ 2408400 w 4297267"/>
                <a:gd name="connsiteY83" fmla="*/ 1002893 h 2330024"/>
                <a:gd name="connsiteX84" fmla="*/ 2408400 w 4297267"/>
                <a:gd name="connsiteY84" fmla="*/ 950425 h 2330024"/>
                <a:gd name="connsiteX85" fmla="*/ 2438234 w 4297267"/>
                <a:gd name="connsiteY85" fmla="*/ 950425 h 2330024"/>
                <a:gd name="connsiteX86" fmla="*/ 2438234 w 4297267"/>
                <a:gd name="connsiteY86" fmla="*/ 925722 h 2330024"/>
                <a:gd name="connsiteX87" fmla="*/ 2486536 w 4297267"/>
                <a:gd name="connsiteY87" fmla="*/ 925722 h 2330024"/>
                <a:gd name="connsiteX88" fmla="*/ 2486536 w 4297267"/>
                <a:gd name="connsiteY88" fmla="*/ 878408 h 2330024"/>
                <a:gd name="connsiteX89" fmla="*/ 2549917 w 4297267"/>
                <a:gd name="connsiteY89" fmla="*/ 878408 h 2330024"/>
                <a:gd name="connsiteX90" fmla="*/ 2549917 w 4297267"/>
                <a:gd name="connsiteY90" fmla="*/ 855795 h 2330024"/>
                <a:gd name="connsiteX91" fmla="*/ 2624991 w 4297267"/>
                <a:gd name="connsiteY91" fmla="*/ 855795 h 2330024"/>
                <a:gd name="connsiteX92" fmla="*/ 2624991 w 4297267"/>
                <a:gd name="connsiteY92" fmla="*/ 800076 h 2330024"/>
                <a:gd name="connsiteX93" fmla="*/ 2672272 w 4297267"/>
                <a:gd name="connsiteY93" fmla="*/ 800076 h 2330024"/>
                <a:gd name="connsiteX94" fmla="*/ 2672272 w 4297267"/>
                <a:gd name="connsiteY94" fmla="*/ 750858 h 2330024"/>
                <a:gd name="connsiteX95" fmla="*/ 2778990 w 4297267"/>
                <a:gd name="connsiteY95" fmla="*/ 750858 h 2330024"/>
                <a:gd name="connsiteX96" fmla="*/ 2778990 w 4297267"/>
                <a:gd name="connsiteY96" fmla="*/ 728106 h 2330024"/>
                <a:gd name="connsiteX97" fmla="*/ 2867149 w 4297267"/>
                <a:gd name="connsiteY97" fmla="*/ 728106 h 2330024"/>
                <a:gd name="connsiteX98" fmla="*/ 2867149 w 4297267"/>
                <a:gd name="connsiteY98" fmla="*/ 704426 h 2330024"/>
                <a:gd name="connsiteX99" fmla="*/ 2946306 w 4297267"/>
                <a:gd name="connsiteY99" fmla="*/ 704426 h 2330024"/>
                <a:gd name="connsiteX100" fmla="*/ 2946306 w 4297267"/>
                <a:gd name="connsiteY100" fmla="*/ 652143 h 2330024"/>
                <a:gd name="connsiteX101" fmla="*/ 3000779 w 4297267"/>
                <a:gd name="connsiteY101" fmla="*/ 652143 h 2330024"/>
                <a:gd name="connsiteX102" fmla="*/ 3000779 w 4297267"/>
                <a:gd name="connsiteY102" fmla="*/ 626419 h 2330024"/>
                <a:gd name="connsiteX103" fmla="*/ 3027505 w 4297267"/>
                <a:gd name="connsiteY103" fmla="*/ 626419 h 2330024"/>
                <a:gd name="connsiteX104" fmla="*/ 3027505 w 4297267"/>
                <a:gd name="connsiteY104" fmla="*/ 547020 h 2330024"/>
                <a:gd name="connsiteX105" fmla="*/ 3134223 w 4297267"/>
                <a:gd name="connsiteY105" fmla="*/ 547020 h 2330024"/>
                <a:gd name="connsiteX106" fmla="*/ 3134223 w 4297267"/>
                <a:gd name="connsiteY106" fmla="*/ 501980 h 2330024"/>
                <a:gd name="connsiteX107" fmla="*/ 3185634 w 4297267"/>
                <a:gd name="connsiteY107" fmla="*/ 501980 h 2330024"/>
                <a:gd name="connsiteX108" fmla="*/ 3185634 w 4297267"/>
                <a:gd name="connsiteY108" fmla="*/ 476257 h 2330024"/>
                <a:gd name="connsiteX109" fmla="*/ 3238018 w 4297267"/>
                <a:gd name="connsiteY109" fmla="*/ 476257 h 2330024"/>
                <a:gd name="connsiteX110" fmla="*/ 3238018 w 4297267"/>
                <a:gd name="connsiteY110" fmla="*/ 446401 h 2330024"/>
                <a:gd name="connsiteX111" fmla="*/ 3320145 w 4297267"/>
                <a:gd name="connsiteY111" fmla="*/ 446401 h 2330024"/>
                <a:gd name="connsiteX112" fmla="*/ 3320145 w 4297267"/>
                <a:gd name="connsiteY112" fmla="*/ 374431 h 2330024"/>
                <a:gd name="connsiteX113" fmla="*/ 3371184 w 4297267"/>
                <a:gd name="connsiteY113" fmla="*/ 374431 h 2330024"/>
                <a:gd name="connsiteX114" fmla="*/ 3371184 w 4297267"/>
                <a:gd name="connsiteY114" fmla="*/ 344575 h 2330024"/>
                <a:gd name="connsiteX115" fmla="*/ 3563370 w 4297267"/>
                <a:gd name="connsiteY115" fmla="*/ 344575 h 2330024"/>
                <a:gd name="connsiteX116" fmla="*/ 3563370 w 4297267"/>
                <a:gd name="connsiteY116" fmla="*/ 317830 h 2330024"/>
                <a:gd name="connsiteX117" fmla="*/ 3774115 w 4297267"/>
                <a:gd name="connsiteY117" fmla="*/ 317830 h 2330024"/>
                <a:gd name="connsiteX118" fmla="*/ 3774115 w 4297267"/>
                <a:gd name="connsiteY118" fmla="*/ 291085 h 2330024"/>
                <a:gd name="connsiteX119" fmla="*/ 3906678 w 4297267"/>
                <a:gd name="connsiteY119" fmla="*/ 291085 h 2330024"/>
                <a:gd name="connsiteX120" fmla="*/ 3906678 w 4297267"/>
                <a:gd name="connsiteY120" fmla="*/ 263225 h 2330024"/>
                <a:gd name="connsiteX121" fmla="*/ 3963238 w 4297267"/>
                <a:gd name="connsiteY121" fmla="*/ 263225 h 2330024"/>
                <a:gd name="connsiteX122" fmla="*/ 3963238 w 4297267"/>
                <a:gd name="connsiteY122" fmla="*/ 200588 h 2330024"/>
                <a:gd name="connsiteX123" fmla="*/ 4096822 w 4297267"/>
                <a:gd name="connsiteY123" fmla="*/ 200588 h 2330024"/>
                <a:gd name="connsiteX124" fmla="*/ 4096822 w 4297267"/>
                <a:gd name="connsiteY124" fmla="*/ 161631 h 2330024"/>
                <a:gd name="connsiteX125" fmla="*/ 4120486 w 4297267"/>
                <a:gd name="connsiteY125" fmla="*/ 161631 h 2330024"/>
                <a:gd name="connsiteX126" fmla="*/ 4120486 w 4297267"/>
                <a:gd name="connsiteY126" fmla="*/ 121513 h 2330024"/>
                <a:gd name="connsiteX127" fmla="*/ 4147212 w 4297267"/>
                <a:gd name="connsiteY127" fmla="*/ 121513 h 2330024"/>
                <a:gd name="connsiteX128" fmla="*/ 4147212 w 4297267"/>
                <a:gd name="connsiteY128" fmla="*/ 80374 h 2330024"/>
                <a:gd name="connsiteX129" fmla="*/ 4253094 w 4297267"/>
                <a:gd name="connsiteY129" fmla="*/ 80374 h 2330024"/>
                <a:gd name="connsiteX130" fmla="*/ 4253094 w 4297267"/>
                <a:gd name="connsiteY130" fmla="*/ 0 h 2330024"/>
                <a:gd name="connsiteX131" fmla="*/ 4297267 w 4297267"/>
                <a:gd name="connsiteY131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42266 w 4297267"/>
                <a:gd name="connsiteY42" fmla="*/ 1633538 h 2330024"/>
                <a:gd name="connsiteX43" fmla="*/ 1099121 w 4297267"/>
                <a:gd name="connsiteY43" fmla="*/ 1628775 h 2330024"/>
                <a:gd name="connsiteX44" fmla="*/ 1096739 w 4297267"/>
                <a:gd name="connsiteY44" fmla="*/ 1585062 h 2330024"/>
                <a:gd name="connsiteX45" fmla="*/ 1123465 w 4297267"/>
                <a:gd name="connsiteY45" fmla="*/ 1585062 h 2330024"/>
                <a:gd name="connsiteX46" fmla="*/ 1123465 w 4297267"/>
                <a:gd name="connsiteY46" fmla="*/ 1559246 h 2330024"/>
                <a:gd name="connsiteX47" fmla="*/ 1149170 w 4297267"/>
                <a:gd name="connsiteY47" fmla="*/ 1559246 h 2330024"/>
                <a:gd name="connsiteX48" fmla="*/ 1149170 w 4297267"/>
                <a:gd name="connsiteY48" fmla="*/ 1507892 h 2330024"/>
                <a:gd name="connsiteX49" fmla="*/ 1255053 w 4297267"/>
                <a:gd name="connsiteY49" fmla="*/ 1507892 h 2330024"/>
                <a:gd name="connsiteX50" fmla="*/ 1255053 w 4297267"/>
                <a:gd name="connsiteY50" fmla="*/ 1481147 h 2330024"/>
                <a:gd name="connsiteX51" fmla="*/ 1309526 w 4297267"/>
                <a:gd name="connsiteY51" fmla="*/ 1481147 h 2330024"/>
                <a:gd name="connsiteX52" fmla="*/ 1309526 w 4297267"/>
                <a:gd name="connsiteY52" fmla="*/ 1457513 h 2330024"/>
                <a:gd name="connsiteX53" fmla="*/ 1340335 w 4297267"/>
                <a:gd name="connsiteY53" fmla="*/ 1457513 h 2330024"/>
                <a:gd name="connsiteX54" fmla="*/ 1340335 w 4297267"/>
                <a:gd name="connsiteY54" fmla="*/ 1384474 h 2330024"/>
                <a:gd name="connsiteX55" fmla="*/ 1388683 w 4297267"/>
                <a:gd name="connsiteY55" fmla="*/ 1384474 h 2330024"/>
                <a:gd name="connsiteX56" fmla="*/ 1388683 w 4297267"/>
                <a:gd name="connsiteY56" fmla="*/ 1355686 h 2330024"/>
                <a:gd name="connsiteX57" fmla="*/ 1422415 w 4297267"/>
                <a:gd name="connsiteY57" fmla="*/ 1355686 h 2330024"/>
                <a:gd name="connsiteX58" fmla="*/ 1422415 w 4297267"/>
                <a:gd name="connsiteY58" fmla="*/ 1333028 h 2330024"/>
                <a:gd name="connsiteX59" fmla="*/ 1472759 w 4297267"/>
                <a:gd name="connsiteY59" fmla="*/ 1333028 h 2330024"/>
                <a:gd name="connsiteX60" fmla="*/ 1472759 w 4297267"/>
                <a:gd name="connsiteY60" fmla="*/ 1307350 h 2330024"/>
                <a:gd name="connsiteX61" fmla="*/ 1503614 w 4297267"/>
                <a:gd name="connsiteY61" fmla="*/ 1307350 h 2330024"/>
                <a:gd name="connsiteX62" fmla="*/ 1503614 w 4297267"/>
                <a:gd name="connsiteY62" fmla="*/ 1280652 h 2330024"/>
                <a:gd name="connsiteX63" fmla="*/ 1532382 w 4297267"/>
                <a:gd name="connsiteY63" fmla="*/ 1280652 h 2330024"/>
                <a:gd name="connsiteX64" fmla="*/ 1532382 w 4297267"/>
                <a:gd name="connsiteY64" fmla="*/ 1253907 h 2330024"/>
                <a:gd name="connsiteX65" fmla="*/ 1659052 w 4297267"/>
                <a:gd name="connsiteY65" fmla="*/ 1253907 h 2330024"/>
                <a:gd name="connsiteX66" fmla="*/ 1659052 w 4297267"/>
                <a:gd name="connsiteY66" fmla="*/ 1203435 h 2330024"/>
                <a:gd name="connsiteX67" fmla="*/ 1684711 w 4297267"/>
                <a:gd name="connsiteY67" fmla="*/ 1203435 h 2330024"/>
                <a:gd name="connsiteX68" fmla="*/ 1684711 w 4297267"/>
                <a:gd name="connsiteY68" fmla="*/ 1179801 h 2330024"/>
                <a:gd name="connsiteX69" fmla="*/ 1840009 w 4297267"/>
                <a:gd name="connsiteY69" fmla="*/ 1179801 h 2330024"/>
                <a:gd name="connsiteX70" fmla="*/ 1840009 w 4297267"/>
                <a:gd name="connsiteY70" fmla="*/ 1157142 h 2330024"/>
                <a:gd name="connsiteX71" fmla="*/ 1876015 w 4297267"/>
                <a:gd name="connsiteY71" fmla="*/ 1157142 h 2330024"/>
                <a:gd name="connsiteX72" fmla="*/ 1876015 w 4297267"/>
                <a:gd name="connsiteY72" fmla="*/ 1130397 h 2330024"/>
                <a:gd name="connsiteX73" fmla="*/ 1953084 w 4297267"/>
                <a:gd name="connsiteY73" fmla="*/ 1130397 h 2330024"/>
                <a:gd name="connsiteX74" fmla="*/ 1953084 w 4297267"/>
                <a:gd name="connsiteY74" fmla="*/ 1103651 h 2330024"/>
                <a:gd name="connsiteX75" fmla="*/ 1979810 w 4297267"/>
                <a:gd name="connsiteY75" fmla="*/ 1103651 h 2330024"/>
                <a:gd name="connsiteX76" fmla="*/ 1979810 w 4297267"/>
                <a:gd name="connsiteY76" fmla="*/ 1078996 h 2330024"/>
                <a:gd name="connsiteX77" fmla="*/ 2136314 w 4297267"/>
                <a:gd name="connsiteY77" fmla="*/ 1078996 h 2330024"/>
                <a:gd name="connsiteX78" fmla="*/ 2136314 w 4297267"/>
                <a:gd name="connsiteY78" fmla="*/ 1048118 h 2330024"/>
                <a:gd name="connsiteX79" fmla="*/ 2278899 w 4297267"/>
                <a:gd name="connsiteY79" fmla="*/ 1048118 h 2330024"/>
                <a:gd name="connsiteX80" fmla="*/ 2278899 w 4297267"/>
                <a:gd name="connsiteY80" fmla="*/ 1031681 h 2330024"/>
                <a:gd name="connsiteX81" fmla="*/ 2381720 w 4297267"/>
                <a:gd name="connsiteY81" fmla="*/ 1031681 h 2330024"/>
                <a:gd name="connsiteX82" fmla="*/ 2381720 w 4297267"/>
                <a:gd name="connsiteY82" fmla="*/ 1002893 h 2330024"/>
                <a:gd name="connsiteX83" fmla="*/ 2408400 w 4297267"/>
                <a:gd name="connsiteY83" fmla="*/ 1002893 h 2330024"/>
                <a:gd name="connsiteX84" fmla="*/ 2408400 w 4297267"/>
                <a:gd name="connsiteY84" fmla="*/ 950425 h 2330024"/>
                <a:gd name="connsiteX85" fmla="*/ 2438234 w 4297267"/>
                <a:gd name="connsiteY85" fmla="*/ 950425 h 2330024"/>
                <a:gd name="connsiteX86" fmla="*/ 2438234 w 4297267"/>
                <a:gd name="connsiteY86" fmla="*/ 925722 h 2330024"/>
                <a:gd name="connsiteX87" fmla="*/ 2486536 w 4297267"/>
                <a:gd name="connsiteY87" fmla="*/ 925722 h 2330024"/>
                <a:gd name="connsiteX88" fmla="*/ 2486536 w 4297267"/>
                <a:gd name="connsiteY88" fmla="*/ 878408 h 2330024"/>
                <a:gd name="connsiteX89" fmla="*/ 2549917 w 4297267"/>
                <a:gd name="connsiteY89" fmla="*/ 878408 h 2330024"/>
                <a:gd name="connsiteX90" fmla="*/ 2549917 w 4297267"/>
                <a:gd name="connsiteY90" fmla="*/ 855795 h 2330024"/>
                <a:gd name="connsiteX91" fmla="*/ 2624991 w 4297267"/>
                <a:gd name="connsiteY91" fmla="*/ 855795 h 2330024"/>
                <a:gd name="connsiteX92" fmla="*/ 2624991 w 4297267"/>
                <a:gd name="connsiteY92" fmla="*/ 800076 h 2330024"/>
                <a:gd name="connsiteX93" fmla="*/ 2672272 w 4297267"/>
                <a:gd name="connsiteY93" fmla="*/ 800076 h 2330024"/>
                <a:gd name="connsiteX94" fmla="*/ 2672272 w 4297267"/>
                <a:gd name="connsiteY94" fmla="*/ 750858 h 2330024"/>
                <a:gd name="connsiteX95" fmla="*/ 2778990 w 4297267"/>
                <a:gd name="connsiteY95" fmla="*/ 750858 h 2330024"/>
                <a:gd name="connsiteX96" fmla="*/ 2778990 w 4297267"/>
                <a:gd name="connsiteY96" fmla="*/ 728106 h 2330024"/>
                <a:gd name="connsiteX97" fmla="*/ 2867149 w 4297267"/>
                <a:gd name="connsiteY97" fmla="*/ 728106 h 2330024"/>
                <a:gd name="connsiteX98" fmla="*/ 2867149 w 4297267"/>
                <a:gd name="connsiteY98" fmla="*/ 704426 h 2330024"/>
                <a:gd name="connsiteX99" fmla="*/ 2946306 w 4297267"/>
                <a:gd name="connsiteY99" fmla="*/ 704426 h 2330024"/>
                <a:gd name="connsiteX100" fmla="*/ 2946306 w 4297267"/>
                <a:gd name="connsiteY100" fmla="*/ 652143 h 2330024"/>
                <a:gd name="connsiteX101" fmla="*/ 3000779 w 4297267"/>
                <a:gd name="connsiteY101" fmla="*/ 652143 h 2330024"/>
                <a:gd name="connsiteX102" fmla="*/ 3000779 w 4297267"/>
                <a:gd name="connsiteY102" fmla="*/ 626419 h 2330024"/>
                <a:gd name="connsiteX103" fmla="*/ 3027505 w 4297267"/>
                <a:gd name="connsiteY103" fmla="*/ 626419 h 2330024"/>
                <a:gd name="connsiteX104" fmla="*/ 3027505 w 4297267"/>
                <a:gd name="connsiteY104" fmla="*/ 547020 h 2330024"/>
                <a:gd name="connsiteX105" fmla="*/ 3134223 w 4297267"/>
                <a:gd name="connsiteY105" fmla="*/ 547020 h 2330024"/>
                <a:gd name="connsiteX106" fmla="*/ 3134223 w 4297267"/>
                <a:gd name="connsiteY106" fmla="*/ 501980 h 2330024"/>
                <a:gd name="connsiteX107" fmla="*/ 3185634 w 4297267"/>
                <a:gd name="connsiteY107" fmla="*/ 501980 h 2330024"/>
                <a:gd name="connsiteX108" fmla="*/ 3185634 w 4297267"/>
                <a:gd name="connsiteY108" fmla="*/ 476257 h 2330024"/>
                <a:gd name="connsiteX109" fmla="*/ 3238018 w 4297267"/>
                <a:gd name="connsiteY109" fmla="*/ 476257 h 2330024"/>
                <a:gd name="connsiteX110" fmla="*/ 3238018 w 4297267"/>
                <a:gd name="connsiteY110" fmla="*/ 446401 h 2330024"/>
                <a:gd name="connsiteX111" fmla="*/ 3320145 w 4297267"/>
                <a:gd name="connsiteY111" fmla="*/ 446401 h 2330024"/>
                <a:gd name="connsiteX112" fmla="*/ 3320145 w 4297267"/>
                <a:gd name="connsiteY112" fmla="*/ 374431 h 2330024"/>
                <a:gd name="connsiteX113" fmla="*/ 3371184 w 4297267"/>
                <a:gd name="connsiteY113" fmla="*/ 374431 h 2330024"/>
                <a:gd name="connsiteX114" fmla="*/ 3371184 w 4297267"/>
                <a:gd name="connsiteY114" fmla="*/ 344575 h 2330024"/>
                <a:gd name="connsiteX115" fmla="*/ 3563370 w 4297267"/>
                <a:gd name="connsiteY115" fmla="*/ 344575 h 2330024"/>
                <a:gd name="connsiteX116" fmla="*/ 3563370 w 4297267"/>
                <a:gd name="connsiteY116" fmla="*/ 317830 h 2330024"/>
                <a:gd name="connsiteX117" fmla="*/ 3774115 w 4297267"/>
                <a:gd name="connsiteY117" fmla="*/ 317830 h 2330024"/>
                <a:gd name="connsiteX118" fmla="*/ 3774115 w 4297267"/>
                <a:gd name="connsiteY118" fmla="*/ 291085 h 2330024"/>
                <a:gd name="connsiteX119" fmla="*/ 3906678 w 4297267"/>
                <a:gd name="connsiteY119" fmla="*/ 291085 h 2330024"/>
                <a:gd name="connsiteX120" fmla="*/ 3906678 w 4297267"/>
                <a:gd name="connsiteY120" fmla="*/ 263225 h 2330024"/>
                <a:gd name="connsiteX121" fmla="*/ 3963238 w 4297267"/>
                <a:gd name="connsiteY121" fmla="*/ 263225 h 2330024"/>
                <a:gd name="connsiteX122" fmla="*/ 3963238 w 4297267"/>
                <a:gd name="connsiteY122" fmla="*/ 200588 h 2330024"/>
                <a:gd name="connsiteX123" fmla="*/ 4096822 w 4297267"/>
                <a:gd name="connsiteY123" fmla="*/ 200588 h 2330024"/>
                <a:gd name="connsiteX124" fmla="*/ 4096822 w 4297267"/>
                <a:gd name="connsiteY124" fmla="*/ 161631 h 2330024"/>
                <a:gd name="connsiteX125" fmla="*/ 4120486 w 4297267"/>
                <a:gd name="connsiteY125" fmla="*/ 161631 h 2330024"/>
                <a:gd name="connsiteX126" fmla="*/ 4120486 w 4297267"/>
                <a:gd name="connsiteY126" fmla="*/ 121513 h 2330024"/>
                <a:gd name="connsiteX127" fmla="*/ 4147212 w 4297267"/>
                <a:gd name="connsiteY127" fmla="*/ 121513 h 2330024"/>
                <a:gd name="connsiteX128" fmla="*/ 4147212 w 4297267"/>
                <a:gd name="connsiteY128" fmla="*/ 80374 h 2330024"/>
                <a:gd name="connsiteX129" fmla="*/ 4253094 w 4297267"/>
                <a:gd name="connsiteY129" fmla="*/ 80374 h 2330024"/>
                <a:gd name="connsiteX130" fmla="*/ 4253094 w 4297267"/>
                <a:gd name="connsiteY130" fmla="*/ 0 h 2330024"/>
                <a:gd name="connsiteX131" fmla="*/ 4297267 w 4297267"/>
                <a:gd name="connsiteY131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42266 w 4297267"/>
                <a:gd name="connsiteY42" fmla="*/ 1633538 h 2330024"/>
                <a:gd name="connsiteX43" fmla="*/ 1099121 w 4297267"/>
                <a:gd name="connsiteY43" fmla="*/ 1628775 h 2330024"/>
                <a:gd name="connsiteX44" fmla="*/ 1096739 w 4297267"/>
                <a:gd name="connsiteY44" fmla="*/ 1585062 h 2330024"/>
                <a:gd name="connsiteX45" fmla="*/ 1123465 w 4297267"/>
                <a:gd name="connsiteY45" fmla="*/ 1585062 h 2330024"/>
                <a:gd name="connsiteX46" fmla="*/ 1123465 w 4297267"/>
                <a:gd name="connsiteY46" fmla="*/ 1559246 h 2330024"/>
                <a:gd name="connsiteX47" fmla="*/ 1149170 w 4297267"/>
                <a:gd name="connsiteY47" fmla="*/ 1559246 h 2330024"/>
                <a:gd name="connsiteX48" fmla="*/ 1149170 w 4297267"/>
                <a:gd name="connsiteY48" fmla="*/ 1507892 h 2330024"/>
                <a:gd name="connsiteX49" fmla="*/ 1255053 w 4297267"/>
                <a:gd name="connsiteY49" fmla="*/ 1507892 h 2330024"/>
                <a:gd name="connsiteX50" fmla="*/ 1255053 w 4297267"/>
                <a:gd name="connsiteY50" fmla="*/ 1481147 h 2330024"/>
                <a:gd name="connsiteX51" fmla="*/ 1309526 w 4297267"/>
                <a:gd name="connsiteY51" fmla="*/ 1481147 h 2330024"/>
                <a:gd name="connsiteX52" fmla="*/ 1309526 w 4297267"/>
                <a:gd name="connsiteY52" fmla="*/ 1457513 h 2330024"/>
                <a:gd name="connsiteX53" fmla="*/ 1340335 w 4297267"/>
                <a:gd name="connsiteY53" fmla="*/ 1457513 h 2330024"/>
                <a:gd name="connsiteX54" fmla="*/ 1340335 w 4297267"/>
                <a:gd name="connsiteY54" fmla="*/ 1384474 h 2330024"/>
                <a:gd name="connsiteX55" fmla="*/ 1388683 w 4297267"/>
                <a:gd name="connsiteY55" fmla="*/ 1384474 h 2330024"/>
                <a:gd name="connsiteX56" fmla="*/ 1388683 w 4297267"/>
                <a:gd name="connsiteY56" fmla="*/ 1355686 h 2330024"/>
                <a:gd name="connsiteX57" fmla="*/ 1422415 w 4297267"/>
                <a:gd name="connsiteY57" fmla="*/ 1355686 h 2330024"/>
                <a:gd name="connsiteX58" fmla="*/ 1422415 w 4297267"/>
                <a:gd name="connsiteY58" fmla="*/ 1333028 h 2330024"/>
                <a:gd name="connsiteX59" fmla="*/ 1472759 w 4297267"/>
                <a:gd name="connsiteY59" fmla="*/ 1333028 h 2330024"/>
                <a:gd name="connsiteX60" fmla="*/ 1472759 w 4297267"/>
                <a:gd name="connsiteY60" fmla="*/ 1307350 h 2330024"/>
                <a:gd name="connsiteX61" fmla="*/ 1503614 w 4297267"/>
                <a:gd name="connsiteY61" fmla="*/ 1307350 h 2330024"/>
                <a:gd name="connsiteX62" fmla="*/ 1503614 w 4297267"/>
                <a:gd name="connsiteY62" fmla="*/ 1280652 h 2330024"/>
                <a:gd name="connsiteX63" fmla="*/ 1532382 w 4297267"/>
                <a:gd name="connsiteY63" fmla="*/ 1280652 h 2330024"/>
                <a:gd name="connsiteX64" fmla="*/ 1532382 w 4297267"/>
                <a:gd name="connsiteY64" fmla="*/ 1253907 h 2330024"/>
                <a:gd name="connsiteX65" fmla="*/ 1659052 w 4297267"/>
                <a:gd name="connsiteY65" fmla="*/ 1253907 h 2330024"/>
                <a:gd name="connsiteX66" fmla="*/ 1659052 w 4297267"/>
                <a:gd name="connsiteY66" fmla="*/ 1203435 h 2330024"/>
                <a:gd name="connsiteX67" fmla="*/ 1684711 w 4297267"/>
                <a:gd name="connsiteY67" fmla="*/ 1203435 h 2330024"/>
                <a:gd name="connsiteX68" fmla="*/ 1684711 w 4297267"/>
                <a:gd name="connsiteY68" fmla="*/ 1179801 h 2330024"/>
                <a:gd name="connsiteX69" fmla="*/ 1840009 w 4297267"/>
                <a:gd name="connsiteY69" fmla="*/ 1179801 h 2330024"/>
                <a:gd name="connsiteX70" fmla="*/ 1840009 w 4297267"/>
                <a:gd name="connsiteY70" fmla="*/ 1157142 h 2330024"/>
                <a:gd name="connsiteX71" fmla="*/ 1876015 w 4297267"/>
                <a:gd name="connsiteY71" fmla="*/ 1157142 h 2330024"/>
                <a:gd name="connsiteX72" fmla="*/ 1876015 w 4297267"/>
                <a:gd name="connsiteY72" fmla="*/ 1130397 h 2330024"/>
                <a:gd name="connsiteX73" fmla="*/ 1953084 w 4297267"/>
                <a:gd name="connsiteY73" fmla="*/ 1130397 h 2330024"/>
                <a:gd name="connsiteX74" fmla="*/ 1953084 w 4297267"/>
                <a:gd name="connsiteY74" fmla="*/ 1103651 h 2330024"/>
                <a:gd name="connsiteX75" fmla="*/ 1979810 w 4297267"/>
                <a:gd name="connsiteY75" fmla="*/ 1103651 h 2330024"/>
                <a:gd name="connsiteX76" fmla="*/ 1979810 w 4297267"/>
                <a:gd name="connsiteY76" fmla="*/ 1078996 h 2330024"/>
                <a:gd name="connsiteX77" fmla="*/ 2136314 w 4297267"/>
                <a:gd name="connsiteY77" fmla="*/ 1078996 h 2330024"/>
                <a:gd name="connsiteX78" fmla="*/ 2136314 w 4297267"/>
                <a:gd name="connsiteY78" fmla="*/ 1048118 h 2330024"/>
                <a:gd name="connsiteX79" fmla="*/ 2278899 w 4297267"/>
                <a:gd name="connsiteY79" fmla="*/ 1048118 h 2330024"/>
                <a:gd name="connsiteX80" fmla="*/ 2278899 w 4297267"/>
                <a:gd name="connsiteY80" fmla="*/ 1031681 h 2330024"/>
                <a:gd name="connsiteX81" fmla="*/ 2381720 w 4297267"/>
                <a:gd name="connsiteY81" fmla="*/ 1031681 h 2330024"/>
                <a:gd name="connsiteX82" fmla="*/ 2381720 w 4297267"/>
                <a:gd name="connsiteY82" fmla="*/ 1002893 h 2330024"/>
                <a:gd name="connsiteX83" fmla="*/ 2408400 w 4297267"/>
                <a:gd name="connsiteY83" fmla="*/ 1002893 h 2330024"/>
                <a:gd name="connsiteX84" fmla="*/ 2408400 w 4297267"/>
                <a:gd name="connsiteY84" fmla="*/ 950425 h 2330024"/>
                <a:gd name="connsiteX85" fmla="*/ 2438234 w 4297267"/>
                <a:gd name="connsiteY85" fmla="*/ 950425 h 2330024"/>
                <a:gd name="connsiteX86" fmla="*/ 2438234 w 4297267"/>
                <a:gd name="connsiteY86" fmla="*/ 925722 h 2330024"/>
                <a:gd name="connsiteX87" fmla="*/ 2486536 w 4297267"/>
                <a:gd name="connsiteY87" fmla="*/ 925722 h 2330024"/>
                <a:gd name="connsiteX88" fmla="*/ 2486536 w 4297267"/>
                <a:gd name="connsiteY88" fmla="*/ 878408 h 2330024"/>
                <a:gd name="connsiteX89" fmla="*/ 2549917 w 4297267"/>
                <a:gd name="connsiteY89" fmla="*/ 878408 h 2330024"/>
                <a:gd name="connsiteX90" fmla="*/ 2549917 w 4297267"/>
                <a:gd name="connsiteY90" fmla="*/ 855795 h 2330024"/>
                <a:gd name="connsiteX91" fmla="*/ 2624991 w 4297267"/>
                <a:gd name="connsiteY91" fmla="*/ 855795 h 2330024"/>
                <a:gd name="connsiteX92" fmla="*/ 2624991 w 4297267"/>
                <a:gd name="connsiteY92" fmla="*/ 800076 h 2330024"/>
                <a:gd name="connsiteX93" fmla="*/ 2672272 w 4297267"/>
                <a:gd name="connsiteY93" fmla="*/ 800076 h 2330024"/>
                <a:gd name="connsiteX94" fmla="*/ 2672272 w 4297267"/>
                <a:gd name="connsiteY94" fmla="*/ 750858 h 2330024"/>
                <a:gd name="connsiteX95" fmla="*/ 2778990 w 4297267"/>
                <a:gd name="connsiteY95" fmla="*/ 750858 h 2330024"/>
                <a:gd name="connsiteX96" fmla="*/ 2778990 w 4297267"/>
                <a:gd name="connsiteY96" fmla="*/ 728106 h 2330024"/>
                <a:gd name="connsiteX97" fmla="*/ 2867149 w 4297267"/>
                <a:gd name="connsiteY97" fmla="*/ 728106 h 2330024"/>
                <a:gd name="connsiteX98" fmla="*/ 2867149 w 4297267"/>
                <a:gd name="connsiteY98" fmla="*/ 704426 h 2330024"/>
                <a:gd name="connsiteX99" fmla="*/ 2946306 w 4297267"/>
                <a:gd name="connsiteY99" fmla="*/ 704426 h 2330024"/>
                <a:gd name="connsiteX100" fmla="*/ 2946306 w 4297267"/>
                <a:gd name="connsiteY100" fmla="*/ 652143 h 2330024"/>
                <a:gd name="connsiteX101" fmla="*/ 3000779 w 4297267"/>
                <a:gd name="connsiteY101" fmla="*/ 652143 h 2330024"/>
                <a:gd name="connsiteX102" fmla="*/ 3000779 w 4297267"/>
                <a:gd name="connsiteY102" fmla="*/ 626419 h 2330024"/>
                <a:gd name="connsiteX103" fmla="*/ 3027505 w 4297267"/>
                <a:gd name="connsiteY103" fmla="*/ 626419 h 2330024"/>
                <a:gd name="connsiteX104" fmla="*/ 3027505 w 4297267"/>
                <a:gd name="connsiteY104" fmla="*/ 547020 h 2330024"/>
                <a:gd name="connsiteX105" fmla="*/ 3134223 w 4297267"/>
                <a:gd name="connsiteY105" fmla="*/ 547020 h 2330024"/>
                <a:gd name="connsiteX106" fmla="*/ 3134223 w 4297267"/>
                <a:gd name="connsiteY106" fmla="*/ 501980 h 2330024"/>
                <a:gd name="connsiteX107" fmla="*/ 3185634 w 4297267"/>
                <a:gd name="connsiteY107" fmla="*/ 501980 h 2330024"/>
                <a:gd name="connsiteX108" fmla="*/ 3185634 w 4297267"/>
                <a:gd name="connsiteY108" fmla="*/ 476257 h 2330024"/>
                <a:gd name="connsiteX109" fmla="*/ 3238018 w 4297267"/>
                <a:gd name="connsiteY109" fmla="*/ 476257 h 2330024"/>
                <a:gd name="connsiteX110" fmla="*/ 3238018 w 4297267"/>
                <a:gd name="connsiteY110" fmla="*/ 446401 h 2330024"/>
                <a:gd name="connsiteX111" fmla="*/ 3320145 w 4297267"/>
                <a:gd name="connsiteY111" fmla="*/ 446401 h 2330024"/>
                <a:gd name="connsiteX112" fmla="*/ 3320145 w 4297267"/>
                <a:gd name="connsiteY112" fmla="*/ 374431 h 2330024"/>
                <a:gd name="connsiteX113" fmla="*/ 3371184 w 4297267"/>
                <a:gd name="connsiteY113" fmla="*/ 374431 h 2330024"/>
                <a:gd name="connsiteX114" fmla="*/ 3371184 w 4297267"/>
                <a:gd name="connsiteY114" fmla="*/ 344575 h 2330024"/>
                <a:gd name="connsiteX115" fmla="*/ 3563370 w 4297267"/>
                <a:gd name="connsiteY115" fmla="*/ 344575 h 2330024"/>
                <a:gd name="connsiteX116" fmla="*/ 3563370 w 4297267"/>
                <a:gd name="connsiteY116" fmla="*/ 317830 h 2330024"/>
                <a:gd name="connsiteX117" fmla="*/ 3774115 w 4297267"/>
                <a:gd name="connsiteY117" fmla="*/ 317830 h 2330024"/>
                <a:gd name="connsiteX118" fmla="*/ 3774115 w 4297267"/>
                <a:gd name="connsiteY118" fmla="*/ 291085 h 2330024"/>
                <a:gd name="connsiteX119" fmla="*/ 3906678 w 4297267"/>
                <a:gd name="connsiteY119" fmla="*/ 291085 h 2330024"/>
                <a:gd name="connsiteX120" fmla="*/ 3906678 w 4297267"/>
                <a:gd name="connsiteY120" fmla="*/ 263225 h 2330024"/>
                <a:gd name="connsiteX121" fmla="*/ 3963238 w 4297267"/>
                <a:gd name="connsiteY121" fmla="*/ 263225 h 2330024"/>
                <a:gd name="connsiteX122" fmla="*/ 3963238 w 4297267"/>
                <a:gd name="connsiteY122" fmla="*/ 200588 h 2330024"/>
                <a:gd name="connsiteX123" fmla="*/ 4096822 w 4297267"/>
                <a:gd name="connsiteY123" fmla="*/ 200588 h 2330024"/>
                <a:gd name="connsiteX124" fmla="*/ 4096822 w 4297267"/>
                <a:gd name="connsiteY124" fmla="*/ 161631 h 2330024"/>
                <a:gd name="connsiteX125" fmla="*/ 4120486 w 4297267"/>
                <a:gd name="connsiteY125" fmla="*/ 161631 h 2330024"/>
                <a:gd name="connsiteX126" fmla="*/ 4120486 w 4297267"/>
                <a:gd name="connsiteY126" fmla="*/ 121513 h 2330024"/>
                <a:gd name="connsiteX127" fmla="*/ 4147212 w 4297267"/>
                <a:gd name="connsiteY127" fmla="*/ 121513 h 2330024"/>
                <a:gd name="connsiteX128" fmla="*/ 4147212 w 4297267"/>
                <a:gd name="connsiteY128" fmla="*/ 80374 h 2330024"/>
                <a:gd name="connsiteX129" fmla="*/ 4253094 w 4297267"/>
                <a:gd name="connsiteY129" fmla="*/ 80374 h 2330024"/>
                <a:gd name="connsiteX130" fmla="*/ 4253094 w 4297267"/>
                <a:gd name="connsiteY130" fmla="*/ 0 h 2330024"/>
                <a:gd name="connsiteX131" fmla="*/ 4297267 w 4297267"/>
                <a:gd name="connsiteY131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42266 w 4297267"/>
                <a:gd name="connsiteY42" fmla="*/ 1633538 h 2330024"/>
                <a:gd name="connsiteX43" fmla="*/ 1096739 w 4297267"/>
                <a:gd name="connsiteY43" fmla="*/ 1585062 h 2330024"/>
                <a:gd name="connsiteX44" fmla="*/ 1123465 w 4297267"/>
                <a:gd name="connsiteY44" fmla="*/ 1585062 h 2330024"/>
                <a:gd name="connsiteX45" fmla="*/ 1123465 w 4297267"/>
                <a:gd name="connsiteY45" fmla="*/ 1559246 h 2330024"/>
                <a:gd name="connsiteX46" fmla="*/ 1149170 w 4297267"/>
                <a:gd name="connsiteY46" fmla="*/ 1559246 h 2330024"/>
                <a:gd name="connsiteX47" fmla="*/ 1149170 w 4297267"/>
                <a:gd name="connsiteY47" fmla="*/ 1507892 h 2330024"/>
                <a:gd name="connsiteX48" fmla="*/ 1255053 w 4297267"/>
                <a:gd name="connsiteY48" fmla="*/ 1507892 h 2330024"/>
                <a:gd name="connsiteX49" fmla="*/ 1255053 w 4297267"/>
                <a:gd name="connsiteY49" fmla="*/ 1481147 h 2330024"/>
                <a:gd name="connsiteX50" fmla="*/ 1309526 w 4297267"/>
                <a:gd name="connsiteY50" fmla="*/ 1481147 h 2330024"/>
                <a:gd name="connsiteX51" fmla="*/ 1309526 w 4297267"/>
                <a:gd name="connsiteY51" fmla="*/ 1457513 h 2330024"/>
                <a:gd name="connsiteX52" fmla="*/ 1340335 w 4297267"/>
                <a:gd name="connsiteY52" fmla="*/ 1457513 h 2330024"/>
                <a:gd name="connsiteX53" fmla="*/ 1340335 w 4297267"/>
                <a:gd name="connsiteY53" fmla="*/ 1384474 h 2330024"/>
                <a:gd name="connsiteX54" fmla="*/ 1388683 w 4297267"/>
                <a:gd name="connsiteY54" fmla="*/ 1384474 h 2330024"/>
                <a:gd name="connsiteX55" fmla="*/ 1388683 w 4297267"/>
                <a:gd name="connsiteY55" fmla="*/ 1355686 h 2330024"/>
                <a:gd name="connsiteX56" fmla="*/ 1422415 w 4297267"/>
                <a:gd name="connsiteY56" fmla="*/ 1355686 h 2330024"/>
                <a:gd name="connsiteX57" fmla="*/ 1422415 w 4297267"/>
                <a:gd name="connsiteY57" fmla="*/ 1333028 h 2330024"/>
                <a:gd name="connsiteX58" fmla="*/ 1472759 w 4297267"/>
                <a:gd name="connsiteY58" fmla="*/ 1333028 h 2330024"/>
                <a:gd name="connsiteX59" fmla="*/ 1472759 w 4297267"/>
                <a:gd name="connsiteY59" fmla="*/ 1307350 h 2330024"/>
                <a:gd name="connsiteX60" fmla="*/ 1503614 w 4297267"/>
                <a:gd name="connsiteY60" fmla="*/ 1307350 h 2330024"/>
                <a:gd name="connsiteX61" fmla="*/ 1503614 w 4297267"/>
                <a:gd name="connsiteY61" fmla="*/ 1280652 h 2330024"/>
                <a:gd name="connsiteX62" fmla="*/ 1532382 w 4297267"/>
                <a:gd name="connsiteY62" fmla="*/ 1280652 h 2330024"/>
                <a:gd name="connsiteX63" fmla="*/ 1532382 w 4297267"/>
                <a:gd name="connsiteY63" fmla="*/ 1253907 h 2330024"/>
                <a:gd name="connsiteX64" fmla="*/ 1659052 w 4297267"/>
                <a:gd name="connsiteY64" fmla="*/ 1253907 h 2330024"/>
                <a:gd name="connsiteX65" fmla="*/ 1659052 w 4297267"/>
                <a:gd name="connsiteY65" fmla="*/ 1203435 h 2330024"/>
                <a:gd name="connsiteX66" fmla="*/ 1684711 w 4297267"/>
                <a:gd name="connsiteY66" fmla="*/ 1203435 h 2330024"/>
                <a:gd name="connsiteX67" fmla="*/ 1684711 w 4297267"/>
                <a:gd name="connsiteY67" fmla="*/ 1179801 h 2330024"/>
                <a:gd name="connsiteX68" fmla="*/ 1840009 w 4297267"/>
                <a:gd name="connsiteY68" fmla="*/ 1179801 h 2330024"/>
                <a:gd name="connsiteX69" fmla="*/ 1840009 w 4297267"/>
                <a:gd name="connsiteY69" fmla="*/ 1157142 h 2330024"/>
                <a:gd name="connsiteX70" fmla="*/ 1876015 w 4297267"/>
                <a:gd name="connsiteY70" fmla="*/ 1157142 h 2330024"/>
                <a:gd name="connsiteX71" fmla="*/ 1876015 w 4297267"/>
                <a:gd name="connsiteY71" fmla="*/ 1130397 h 2330024"/>
                <a:gd name="connsiteX72" fmla="*/ 1953084 w 4297267"/>
                <a:gd name="connsiteY72" fmla="*/ 1130397 h 2330024"/>
                <a:gd name="connsiteX73" fmla="*/ 1953084 w 4297267"/>
                <a:gd name="connsiteY73" fmla="*/ 1103651 h 2330024"/>
                <a:gd name="connsiteX74" fmla="*/ 1979810 w 4297267"/>
                <a:gd name="connsiteY74" fmla="*/ 1103651 h 2330024"/>
                <a:gd name="connsiteX75" fmla="*/ 1979810 w 4297267"/>
                <a:gd name="connsiteY75" fmla="*/ 1078996 h 2330024"/>
                <a:gd name="connsiteX76" fmla="*/ 2136314 w 4297267"/>
                <a:gd name="connsiteY76" fmla="*/ 1078996 h 2330024"/>
                <a:gd name="connsiteX77" fmla="*/ 2136314 w 4297267"/>
                <a:gd name="connsiteY77" fmla="*/ 1048118 h 2330024"/>
                <a:gd name="connsiteX78" fmla="*/ 2278899 w 4297267"/>
                <a:gd name="connsiteY78" fmla="*/ 1048118 h 2330024"/>
                <a:gd name="connsiteX79" fmla="*/ 2278899 w 4297267"/>
                <a:gd name="connsiteY79" fmla="*/ 1031681 h 2330024"/>
                <a:gd name="connsiteX80" fmla="*/ 2381720 w 4297267"/>
                <a:gd name="connsiteY80" fmla="*/ 1031681 h 2330024"/>
                <a:gd name="connsiteX81" fmla="*/ 2381720 w 4297267"/>
                <a:gd name="connsiteY81" fmla="*/ 1002893 h 2330024"/>
                <a:gd name="connsiteX82" fmla="*/ 2408400 w 4297267"/>
                <a:gd name="connsiteY82" fmla="*/ 1002893 h 2330024"/>
                <a:gd name="connsiteX83" fmla="*/ 2408400 w 4297267"/>
                <a:gd name="connsiteY83" fmla="*/ 950425 h 2330024"/>
                <a:gd name="connsiteX84" fmla="*/ 2438234 w 4297267"/>
                <a:gd name="connsiteY84" fmla="*/ 950425 h 2330024"/>
                <a:gd name="connsiteX85" fmla="*/ 2438234 w 4297267"/>
                <a:gd name="connsiteY85" fmla="*/ 925722 h 2330024"/>
                <a:gd name="connsiteX86" fmla="*/ 2486536 w 4297267"/>
                <a:gd name="connsiteY86" fmla="*/ 925722 h 2330024"/>
                <a:gd name="connsiteX87" fmla="*/ 2486536 w 4297267"/>
                <a:gd name="connsiteY87" fmla="*/ 878408 h 2330024"/>
                <a:gd name="connsiteX88" fmla="*/ 2549917 w 4297267"/>
                <a:gd name="connsiteY88" fmla="*/ 878408 h 2330024"/>
                <a:gd name="connsiteX89" fmla="*/ 2549917 w 4297267"/>
                <a:gd name="connsiteY89" fmla="*/ 855795 h 2330024"/>
                <a:gd name="connsiteX90" fmla="*/ 2624991 w 4297267"/>
                <a:gd name="connsiteY90" fmla="*/ 855795 h 2330024"/>
                <a:gd name="connsiteX91" fmla="*/ 2624991 w 4297267"/>
                <a:gd name="connsiteY91" fmla="*/ 800076 h 2330024"/>
                <a:gd name="connsiteX92" fmla="*/ 2672272 w 4297267"/>
                <a:gd name="connsiteY92" fmla="*/ 800076 h 2330024"/>
                <a:gd name="connsiteX93" fmla="*/ 2672272 w 4297267"/>
                <a:gd name="connsiteY93" fmla="*/ 750858 h 2330024"/>
                <a:gd name="connsiteX94" fmla="*/ 2778990 w 4297267"/>
                <a:gd name="connsiteY94" fmla="*/ 750858 h 2330024"/>
                <a:gd name="connsiteX95" fmla="*/ 2778990 w 4297267"/>
                <a:gd name="connsiteY95" fmla="*/ 728106 h 2330024"/>
                <a:gd name="connsiteX96" fmla="*/ 2867149 w 4297267"/>
                <a:gd name="connsiteY96" fmla="*/ 728106 h 2330024"/>
                <a:gd name="connsiteX97" fmla="*/ 2867149 w 4297267"/>
                <a:gd name="connsiteY97" fmla="*/ 704426 h 2330024"/>
                <a:gd name="connsiteX98" fmla="*/ 2946306 w 4297267"/>
                <a:gd name="connsiteY98" fmla="*/ 704426 h 2330024"/>
                <a:gd name="connsiteX99" fmla="*/ 2946306 w 4297267"/>
                <a:gd name="connsiteY99" fmla="*/ 652143 h 2330024"/>
                <a:gd name="connsiteX100" fmla="*/ 3000779 w 4297267"/>
                <a:gd name="connsiteY100" fmla="*/ 652143 h 2330024"/>
                <a:gd name="connsiteX101" fmla="*/ 3000779 w 4297267"/>
                <a:gd name="connsiteY101" fmla="*/ 626419 h 2330024"/>
                <a:gd name="connsiteX102" fmla="*/ 3027505 w 4297267"/>
                <a:gd name="connsiteY102" fmla="*/ 626419 h 2330024"/>
                <a:gd name="connsiteX103" fmla="*/ 3027505 w 4297267"/>
                <a:gd name="connsiteY103" fmla="*/ 547020 h 2330024"/>
                <a:gd name="connsiteX104" fmla="*/ 3134223 w 4297267"/>
                <a:gd name="connsiteY104" fmla="*/ 547020 h 2330024"/>
                <a:gd name="connsiteX105" fmla="*/ 3134223 w 4297267"/>
                <a:gd name="connsiteY105" fmla="*/ 501980 h 2330024"/>
                <a:gd name="connsiteX106" fmla="*/ 3185634 w 4297267"/>
                <a:gd name="connsiteY106" fmla="*/ 501980 h 2330024"/>
                <a:gd name="connsiteX107" fmla="*/ 3185634 w 4297267"/>
                <a:gd name="connsiteY107" fmla="*/ 476257 h 2330024"/>
                <a:gd name="connsiteX108" fmla="*/ 3238018 w 4297267"/>
                <a:gd name="connsiteY108" fmla="*/ 476257 h 2330024"/>
                <a:gd name="connsiteX109" fmla="*/ 3238018 w 4297267"/>
                <a:gd name="connsiteY109" fmla="*/ 446401 h 2330024"/>
                <a:gd name="connsiteX110" fmla="*/ 3320145 w 4297267"/>
                <a:gd name="connsiteY110" fmla="*/ 446401 h 2330024"/>
                <a:gd name="connsiteX111" fmla="*/ 3320145 w 4297267"/>
                <a:gd name="connsiteY111" fmla="*/ 374431 h 2330024"/>
                <a:gd name="connsiteX112" fmla="*/ 3371184 w 4297267"/>
                <a:gd name="connsiteY112" fmla="*/ 374431 h 2330024"/>
                <a:gd name="connsiteX113" fmla="*/ 3371184 w 4297267"/>
                <a:gd name="connsiteY113" fmla="*/ 344575 h 2330024"/>
                <a:gd name="connsiteX114" fmla="*/ 3563370 w 4297267"/>
                <a:gd name="connsiteY114" fmla="*/ 344575 h 2330024"/>
                <a:gd name="connsiteX115" fmla="*/ 3563370 w 4297267"/>
                <a:gd name="connsiteY115" fmla="*/ 317830 h 2330024"/>
                <a:gd name="connsiteX116" fmla="*/ 3774115 w 4297267"/>
                <a:gd name="connsiteY116" fmla="*/ 317830 h 2330024"/>
                <a:gd name="connsiteX117" fmla="*/ 3774115 w 4297267"/>
                <a:gd name="connsiteY117" fmla="*/ 291085 h 2330024"/>
                <a:gd name="connsiteX118" fmla="*/ 3906678 w 4297267"/>
                <a:gd name="connsiteY118" fmla="*/ 291085 h 2330024"/>
                <a:gd name="connsiteX119" fmla="*/ 3906678 w 4297267"/>
                <a:gd name="connsiteY119" fmla="*/ 263225 h 2330024"/>
                <a:gd name="connsiteX120" fmla="*/ 3963238 w 4297267"/>
                <a:gd name="connsiteY120" fmla="*/ 263225 h 2330024"/>
                <a:gd name="connsiteX121" fmla="*/ 3963238 w 4297267"/>
                <a:gd name="connsiteY121" fmla="*/ 200588 h 2330024"/>
                <a:gd name="connsiteX122" fmla="*/ 4096822 w 4297267"/>
                <a:gd name="connsiteY122" fmla="*/ 200588 h 2330024"/>
                <a:gd name="connsiteX123" fmla="*/ 4096822 w 4297267"/>
                <a:gd name="connsiteY123" fmla="*/ 161631 h 2330024"/>
                <a:gd name="connsiteX124" fmla="*/ 4120486 w 4297267"/>
                <a:gd name="connsiteY124" fmla="*/ 161631 h 2330024"/>
                <a:gd name="connsiteX125" fmla="*/ 4120486 w 4297267"/>
                <a:gd name="connsiteY125" fmla="*/ 121513 h 2330024"/>
                <a:gd name="connsiteX126" fmla="*/ 4147212 w 4297267"/>
                <a:gd name="connsiteY126" fmla="*/ 121513 h 2330024"/>
                <a:gd name="connsiteX127" fmla="*/ 4147212 w 4297267"/>
                <a:gd name="connsiteY127" fmla="*/ 80374 h 2330024"/>
                <a:gd name="connsiteX128" fmla="*/ 4253094 w 4297267"/>
                <a:gd name="connsiteY128" fmla="*/ 80374 h 2330024"/>
                <a:gd name="connsiteX129" fmla="*/ 4253094 w 4297267"/>
                <a:gd name="connsiteY129" fmla="*/ 0 h 2330024"/>
                <a:gd name="connsiteX130" fmla="*/ 4297267 w 4297267"/>
                <a:gd name="connsiteY130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42266 w 4297267"/>
                <a:gd name="connsiteY42" fmla="*/ 1633538 h 2330024"/>
                <a:gd name="connsiteX43" fmla="*/ 1099120 w 4297267"/>
                <a:gd name="connsiteY43" fmla="*/ 1606493 h 2330024"/>
                <a:gd name="connsiteX44" fmla="*/ 1123465 w 4297267"/>
                <a:gd name="connsiteY44" fmla="*/ 1585062 h 2330024"/>
                <a:gd name="connsiteX45" fmla="*/ 1123465 w 4297267"/>
                <a:gd name="connsiteY45" fmla="*/ 1559246 h 2330024"/>
                <a:gd name="connsiteX46" fmla="*/ 1149170 w 4297267"/>
                <a:gd name="connsiteY46" fmla="*/ 1559246 h 2330024"/>
                <a:gd name="connsiteX47" fmla="*/ 1149170 w 4297267"/>
                <a:gd name="connsiteY47" fmla="*/ 1507892 h 2330024"/>
                <a:gd name="connsiteX48" fmla="*/ 1255053 w 4297267"/>
                <a:gd name="connsiteY48" fmla="*/ 1507892 h 2330024"/>
                <a:gd name="connsiteX49" fmla="*/ 1255053 w 4297267"/>
                <a:gd name="connsiteY49" fmla="*/ 1481147 h 2330024"/>
                <a:gd name="connsiteX50" fmla="*/ 1309526 w 4297267"/>
                <a:gd name="connsiteY50" fmla="*/ 1481147 h 2330024"/>
                <a:gd name="connsiteX51" fmla="*/ 1309526 w 4297267"/>
                <a:gd name="connsiteY51" fmla="*/ 1457513 h 2330024"/>
                <a:gd name="connsiteX52" fmla="*/ 1340335 w 4297267"/>
                <a:gd name="connsiteY52" fmla="*/ 1457513 h 2330024"/>
                <a:gd name="connsiteX53" fmla="*/ 1340335 w 4297267"/>
                <a:gd name="connsiteY53" fmla="*/ 1384474 h 2330024"/>
                <a:gd name="connsiteX54" fmla="*/ 1388683 w 4297267"/>
                <a:gd name="connsiteY54" fmla="*/ 1384474 h 2330024"/>
                <a:gd name="connsiteX55" fmla="*/ 1388683 w 4297267"/>
                <a:gd name="connsiteY55" fmla="*/ 1355686 h 2330024"/>
                <a:gd name="connsiteX56" fmla="*/ 1422415 w 4297267"/>
                <a:gd name="connsiteY56" fmla="*/ 1355686 h 2330024"/>
                <a:gd name="connsiteX57" fmla="*/ 1422415 w 4297267"/>
                <a:gd name="connsiteY57" fmla="*/ 1333028 h 2330024"/>
                <a:gd name="connsiteX58" fmla="*/ 1472759 w 4297267"/>
                <a:gd name="connsiteY58" fmla="*/ 1333028 h 2330024"/>
                <a:gd name="connsiteX59" fmla="*/ 1472759 w 4297267"/>
                <a:gd name="connsiteY59" fmla="*/ 1307350 h 2330024"/>
                <a:gd name="connsiteX60" fmla="*/ 1503614 w 4297267"/>
                <a:gd name="connsiteY60" fmla="*/ 1307350 h 2330024"/>
                <a:gd name="connsiteX61" fmla="*/ 1503614 w 4297267"/>
                <a:gd name="connsiteY61" fmla="*/ 1280652 h 2330024"/>
                <a:gd name="connsiteX62" fmla="*/ 1532382 w 4297267"/>
                <a:gd name="connsiteY62" fmla="*/ 1280652 h 2330024"/>
                <a:gd name="connsiteX63" fmla="*/ 1532382 w 4297267"/>
                <a:gd name="connsiteY63" fmla="*/ 1253907 h 2330024"/>
                <a:gd name="connsiteX64" fmla="*/ 1659052 w 4297267"/>
                <a:gd name="connsiteY64" fmla="*/ 1253907 h 2330024"/>
                <a:gd name="connsiteX65" fmla="*/ 1659052 w 4297267"/>
                <a:gd name="connsiteY65" fmla="*/ 1203435 h 2330024"/>
                <a:gd name="connsiteX66" fmla="*/ 1684711 w 4297267"/>
                <a:gd name="connsiteY66" fmla="*/ 1203435 h 2330024"/>
                <a:gd name="connsiteX67" fmla="*/ 1684711 w 4297267"/>
                <a:gd name="connsiteY67" fmla="*/ 1179801 h 2330024"/>
                <a:gd name="connsiteX68" fmla="*/ 1840009 w 4297267"/>
                <a:gd name="connsiteY68" fmla="*/ 1179801 h 2330024"/>
                <a:gd name="connsiteX69" fmla="*/ 1840009 w 4297267"/>
                <a:gd name="connsiteY69" fmla="*/ 1157142 h 2330024"/>
                <a:gd name="connsiteX70" fmla="*/ 1876015 w 4297267"/>
                <a:gd name="connsiteY70" fmla="*/ 1157142 h 2330024"/>
                <a:gd name="connsiteX71" fmla="*/ 1876015 w 4297267"/>
                <a:gd name="connsiteY71" fmla="*/ 1130397 h 2330024"/>
                <a:gd name="connsiteX72" fmla="*/ 1953084 w 4297267"/>
                <a:gd name="connsiteY72" fmla="*/ 1130397 h 2330024"/>
                <a:gd name="connsiteX73" fmla="*/ 1953084 w 4297267"/>
                <a:gd name="connsiteY73" fmla="*/ 1103651 h 2330024"/>
                <a:gd name="connsiteX74" fmla="*/ 1979810 w 4297267"/>
                <a:gd name="connsiteY74" fmla="*/ 1103651 h 2330024"/>
                <a:gd name="connsiteX75" fmla="*/ 1979810 w 4297267"/>
                <a:gd name="connsiteY75" fmla="*/ 1078996 h 2330024"/>
                <a:gd name="connsiteX76" fmla="*/ 2136314 w 4297267"/>
                <a:gd name="connsiteY76" fmla="*/ 1078996 h 2330024"/>
                <a:gd name="connsiteX77" fmla="*/ 2136314 w 4297267"/>
                <a:gd name="connsiteY77" fmla="*/ 1048118 h 2330024"/>
                <a:gd name="connsiteX78" fmla="*/ 2278899 w 4297267"/>
                <a:gd name="connsiteY78" fmla="*/ 1048118 h 2330024"/>
                <a:gd name="connsiteX79" fmla="*/ 2278899 w 4297267"/>
                <a:gd name="connsiteY79" fmla="*/ 1031681 h 2330024"/>
                <a:gd name="connsiteX80" fmla="*/ 2381720 w 4297267"/>
                <a:gd name="connsiteY80" fmla="*/ 1031681 h 2330024"/>
                <a:gd name="connsiteX81" fmla="*/ 2381720 w 4297267"/>
                <a:gd name="connsiteY81" fmla="*/ 1002893 h 2330024"/>
                <a:gd name="connsiteX82" fmla="*/ 2408400 w 4297267"/>
                <a:gd name="connsiteY82" fmla="*/ 1002893 h 2330024"/>
                <a:gd name="connsiteX83" fmla="*/ 2408400 w 4297267"/>
                <a:gd name="connsiteY83" fmla="*/ 950425 h 2330024"/>
                <a:gd name="connsiteX84" fmla="*/ 2438234 w 4297267"/>
                <a:gd name="connsiteY84" fmla="*/ 950425 h 2330024"/>
                <a:gd name="connsiteX85" fmla="*/ 2438234 w 4297267"/>
                <a:gd name="connsiteY85" fmla="*/ 925722 h 2330024"/>
                <a:gd name="connsiteX86" fmla="*/ 2486536 w 4297267"/>
                <a:gd name="connsiteY86" fmla="*/ 925722 h 2330024"/>
                <a:gd name="connsiteX87" fmla="*/ 2486536 w 4297267"/>
                <a:gd name="connsiteY87" fmla="*/ 878408 h 2330024"/>
                <a:gd name="connsiteX88" fmla="*/ 2549917 w 4297267"/>
                <a:gd name="connsiteY88" fmla="*/ 878408 h 2330024"/>
                <a:gd name="connsiteX89" fmla="*/ 2549917 w 4297267"/>
                <a:gd name="connsiteY89" fmla="*/ 855795 h 2330024"/>
                <a:gd name="connsiteX90" fmla="*/ 2624991 w 4297267"/>
                <a:gd name="connsiteY90" fmla="*/ 855795 h 2330024"/>
                <a:gd name="connsiteX91" fmla="*/ 2624991 w 4297267"/>
                <a:gd name="connsiteY91" fmla="*/ 800076 h 2330024"/>
                <a:gd name="connsiteX92" fmla="*/ 2672272 w 4297267"/>
                <a:gd name="connsiteY92" fmla="*/ 800076 h 2330024"/>
                <a:gd name="connsiteX93" fmla="*/ 2672272 w 4297267"/>
                <a:gd name="connsiteY93" fmla="*/ 750858 h 2330024"/>
                <a:gd name="connsiteX94" fmla="*/ 2778990 w 4297267"/>
                <a:gd name="connsiteY94" fmla="*/ 750858 h 2330024"/>
                <a:gd name="connsiteX95" fmla="*/ 2778990 w 4297267"/>
                <a:gd name="connsiteY95" fmla="*/ 728106 h 2330024"/>
                <a:gd name="connsiteX96" fmla="*/ 2867149 w 4297267"/>
                <a:gd name="connsiteY96" fmla="*/ 728106 h 2330024"/>
                <a:gd name="connsiteX97" fmla="*/ 2867149 w 4297267"/>
                <a:gd name="connsiteY97" fmla="*/ 704426 h 2330024"/>
                <a:gd name="connsiteX98" fmla="*/ 2946306 w 4297267"/>
                <a:gd name="connsiteY98" fmla="*/ 704426 h 2330024"/>
                <a:gd name="connsiteX99" fmla="*/ 2946306 w 4297267"/>
                <a:gd name="connsiteY99" fmla="*/ 652143 h 2330024"/>
                <a:gd name="connsiteX100" fmla="*/ 3000779 w 4297267"/>
                <a:gd name="connsiteY100" fmla="*/ 652143 h 2330024"/>
                <a:gd name="connsiteX101" fmla="*/ 3000779 w 4297267"/>
                <a:gd name="connsiteY101" fmla="*/ 626419 h 2330024"/>
                <a:gd name="connsiteX102" fmla="*/ 3027505 w 4297267"/>
                <a:gd name="connsiteY102" fmla="*/ 626419 h 2330024"/>
                <a:gd name="connsiteX103" fmla="*/ 3027505 w 4297267"/>
                <a:gd name="connsiteY103" fmla="*/ 547020 h 2330024"/>
                <a:gd name="connsiteX104" fmla="*/ 3134223 w 4297267"/>
                <a:gd name="connsiteY104" fmla="*/ 547020 h 2330024"/>
                <a:gd name="connsiteX105" fmla="*/ 3134223 w 4297267"/>
                <a:gd name="connsiteY105" fmla="*/ 501980 h 2330024"/>
                <a:gd name="connsiteX106" fmla="*/ 3185634 w 4297267"/>
                <a:gd name="connsiteY106" fmla="*/ 501980 h 2330024"/>
                <a:gd name="connsiteX107" fmla="*/ 3185634 w 4297267"/>
                <a:gd name="connsiteY107" fmla="*/ 476257 h 2330024"/>
                <a:gd name="connsiteX108" fmla="*/ 3238018 w 4297267"/>
                <a:gd name="connsiteY108" fmla="*/ 476257 h 2330024"/>
                <a:gd name="connsiteX109" fmla="*/ 3238018 w 4297267"/>
                <a:gd name="connsiteY109" fmla="*/ 446401 h 2330024"/>
                <a:gd name="connsiteX110" fmla="*/ 3320145 w 4297267"/>
                <a:gd name="connsiteY110" fmla="*/ 446401 h 2330024"/>
                <a:gd name="connsiteX111" fmla="*/ 3320145 w 4297267"/>
                <a:gd name="connsiteY111" fmla="*/ 374431 h 2330024"/>
                <a:gd name="connsiteX112" fmla="*/ 3371184 w 4297267"/>
                <a:gd name="connsiteY112" fmla="*/ 374431 h 2330024"/>
                <a:gd name="connsiteX113" fmla="*/ 3371184 w 4297267"/>
                <a:gd name="connsiteY113" fmla="*/ 344575 h 2330024"/>
                <a:gd name="connsiteX114" fmla="*/ 3563370 w 4297267"/>
                <a:gd name="connsiteY114" fmla="*/ 344575 h 2330024"/>
                <a:gd name="connsiteX115" fmla="*/ 3563370 w 4297267"/>
                <a:gd name="connsiteY115" fmla="*/ 317830 h 2330024"/>
                <a:gd name="connsiteX116" fmla="*/ 3774115 w 4297267"/>
                <a:gd name="connsiteY116" fmla="*/ 317830 h 2330024"/>
                <a:gd name="connsiteX117" fmla="*/ 3774115 w 4297267"/>
                <a:gd name="connsiteY117" fmla="*/ 291085 h 2330024"/>
                <a:gd name="connsiteX118" fmla="*/ 3906678 w 4297267"/>
                <a:gd name="connsiteY118" fmla="*/ 291085 h 2330024"/>
                <a:gd name="connsiteX119" fmla="*/ 3906678 w 4297267"/>
                <a:gd name="connsiteY119" fmla="*/ 263225 h 2330024"/>
                <a:gd name="connsiteX120" fmla="*/ 3963238 w 4297267"/>
                <a:gd name="connsiteY120" fmla="*/ 263225 h 2330024"/>
                <a:gd name="connsiteX121" fmla="*/ 3963238 w 4297267"/>
                <a:gd name="connsiteY121" fmla="*/ 200588 h 2330024"/>
                <a:gd name="connsiteX122" fmla="*/ 4096822 w 4297267"/>
                <a:gd name="connsiteY122" fmla="*/ 200588 h 2330024"/>
                <a:gd name="connsiteX123" fmla="*/ 4096822 w 4297267"/>
                <a:gd name="connsiteY123" fmla="*/ 161631 h 2330024"/>
                <a:gd name="connsiteX124" fmla="*/ 4120486 w 4297267"/>
                <a:gd name="connsiteY124" fmla="*/ 161631 h 2330024"/>
                <a:gd name="connsiteX125" fmla="*/ 4120486 w 4297267"/>
                <a:gd name="connsiteY125" fmla="*/ 121513 h 2330024"/>
                <a:gd name="connsiteX126" fmla="*/ 4147212 w 4297267"/>
                <a:gd name="connsiteY126" fmla="*/ 121513 h 2330024"/>
                <a:gd name="connsiteX127" fmla="*/ 4147212 w 4297267"/>
                <a:gd name="connsiteY127" fmla="*/ 80374 h 2330024"/>
                <a:gd name="connsiteX128" fmla="*/ 4253094 w 4297267"/>
                <a:gd name="connsiteY128" fmla="*/ 80374 h 2330024"/>
                <a:gd name="connsiteX129" fmla="*/ 4253094 w 4297267"/>
                <a:gd name="connsiteY129" fmla="*/ 0 h 2330024"/>
                <a:gd name="connsiteX130" fmla="*/ 4297267 w 4297267"/>
                <a:gd name="connsiteY130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54172 w 4297267"/>
                <a:gd name="connsiteY42" fmla="*/ 1633538 h 2330024"/>
                <a:gd name="connsiteX43" fmla="*/ 1099120 w 4297267"/>
                <a:gd name="connsiteY43" fmla="*/ 1606493 h 2330024"/>
                <a:gd name="connsiteX44" fmla="*/ 1123465 w 4297267"/>
                <a:gd name="connsiteY44" fmla="*/ 1585062 h 2330024"/>
                <a:gd name="connsiteX45" fmla="*/ 1123465 w 4297267"/>
                <a:gd name="connsiteY45" fmla="*/ 1559246 h 2330024"/>
                <a:gd name="connsiteX46" fmla="*/ 1149170 w 4297267"/>
                <a:gd name="connsiteY46" fmla="*/ 1559246 h 2330024"/>
                <a:gd name="connsiteX47" fmla="*/ 1149170 w 4297267"/>
                <a:gd name="connsiteY47" fmla="*/ 1507892 h 2330024"/>
                <a:gd name="connsiteX48" fmla="*/ 1255053 w 4297267"/>
                <a:gd name="connsiteY48" fmla="*/ 1507892 h 2330024"/>
                <a:gd name="connsiteX49" fmla="*/ 1255053 w 4297267"/>
                <a:gd name="connsiteY49" fmla="*/ 1481147 h 2330024"/>
                <a:gd name="connsiteX50" fmla="*/ 1309526 w 4297267"/>
                <a:gd name="connsiteY50" fmla="*/ 1481147 h 2330024"/>
                <a:gd name="connsiteX51" fmla="*/ 1309526 w 4297267"/>
                <a:gd name="connsiteY51" fmla="*/ 1457513 h 2330024"/>
                <a:gd name="connsiteX52" fmla="*/ 1340335 w 4297267"/>
                <a:gd name="connsiteY52" fmla="*/ 1457513 h 2330024"/>
                <a:gd name="connsiteX53" fmla="*/ 1340335 w 4297267"/>
                <a:gd name="connsiteY53" fmla="*/ 1384474 h 2330024"/>
                <a:gd name="connsiteX54" fmla="*/ 1388683 w 4297267"/>
                <a:gd name="connsiteY54" fmla="*/ 1384474 h 2330024"/>
                <a:gd name="connsiteX55" fmla="*/ 1388683 w 4297267"/>
                <a:gd name="connsiteY55" fmla="*/ 1355686 h 2330024"/>
                <a:gd name="connsiteX56" fmla="*/ 1422415 w 4297267"/>
                <a:gd name="connsiteY56" fmla="*/ 1355686 h 2330024"/>
                <a:gd name="connsiteX57" fmla="*/ 1422415 w 4297267"/>
                <a:gd name="connsiteY57" fmla="*/ 1333028 h 2330024"/>
                <a:gd name="connsiteX58" fmla="*/ 1472759 w 4297267"/>
                <a:gd name="connsiteY58" fmla="*/ 1333028 h 2330024"/>
                <a:gd name="connsiteX59" fmla="*/ 1472759 w 4297267"/>
                <a:gd name="connsiteY59" fmla="*/ 1307350 h 2330024"/>
                <a:gd name="connsiteX60" fmla="*/ 1503614 w 4297267"/>
                <a:gd name="connsiteY60" fmla="*/ 1307350 h 2330024"/>
                <a:gd name="connsiteX61" fmla="*/ 1503614 w 4297267"/>
                <a:gd name="connsiteY61" fmla="*/ 1280652 h 2330024"/>
                <a:gd name="connsiteX62" fmla="*/ 1532382 w 4297267"/>
                <a:gd name="connsiteY62" fmla="*/ 1280652 h 2330024"/>
                <a:gd name="connsiteX63" fmla="*/ 1532382 w 4297267"/>
                <a:gd name="connsiteY63" fmla="*/ 1253907 h 2330024"/>
                <a:gd name="connsiteX64" fmla="*/ 1659052 w 4297267"/>
                <a:gd name="connsiteY64" fmla="*/ 1253907 h 2330024"/>
                <a:gd name="connsiteX65" fmla="*/ 1659052 w 4297267"/>
                <a:gd name="connsiteY65" fmla="*/ 1203435 h 2330024"/>
                <a:gd name="connsiteX66" fmla="*/ 1684711 w 4297267"/>
                <a:gd name="connsiteY66" fmla="*/ 1203435 h 2330024"/>
                <a:gd name="connsiteX67" fmla="*/ 1684711 w 4297267"/>
                <a:gd name="connsiteY67" fmla="*/ 1179801 h 2330024"/>
                <a:gd name="connsiteX68" fmla="*/ 1840009 w 4297267"/>
                <a:gd name="connsiteY68" fmla="*/ 1179801 h 2330024"/>
                <a:gd name="connsiteX69" fmla="*/ 1840009 w 4297267"/>
                <a:gd name="connsiteY69" fmla="*/ 1157142 h 2330024"/>
                <a:gd name="connsiteX70" fmla="*/ 1876015 w 4297267"/>
                <a:gd name="connsiteY70" fmla="*/ 1157142 h 2330024"/>
                <a:gd name="connsiteX71" fmla="*/ 1876015 w 4297267"/>
                <a:gd name="connsiteY71" fmla="*/ 1130397 h 2330024"/>
                <a:gd name="connsiteX72" fmla="*/ 1953084 w 4297267"/>
                <a:gd name="connsiteY72" fmla="*/ 1130397 h 2330024"/>
                <a:gd name="connsiteX73" fmla="*/ 1953084 w 4297267"/>
                <a:gd name="connsiteY73" fmla="*/ 1103651 h 2330024"/>
                <a:gd name="connsiteX74" fmla="*/ 1979810 w 4297267"/>
                <a:gd name="connsiteY74" fmla="*/ 1103651 h 2330024"/>
                <a:gd name="connsiteX75" fmla="*/ 1979810 w 4297267"/>
                <a:gd name="connsiteY75" fmla="*/ 1078996 h 2330024"/>
                <a:gd name="connsiteX76" fmla="*/ 2136314 w 4297267"/>
                <a:gd name="connsiteY76" fmla="*/ 1078996 h 2330024"/>
                <a:gd name="connsiteX77" fmla="*/ 2136314 w 4297267"/>
                <a:gd name="connsiteY77" fmla="*/ 1048118 h 2330024"/>
                <a:gd name="connsiteX78" fmla="*/ 2278899 w 4297267"/>
                <a:gd name="connsiteY78" fmla="*/ 1048118 h 2330024"/>
                <a:gd name="connsiteX79" fmla="*/ 2278899 w 4297267"/>
                <a:gd name="connsiteY79" fmla="*/ 1031681 h 2330024"/>
                <a:gd name="connsiteX80" fmla="*/ 2381720 w 4297267"/>
                <a:gd name="connsiteY80" fmla="*/ 1031681 h 2330024"/>
                <a:gd name="connsiteX81" fmla="*/ 2381720 w 4297267"/>
                <a:gd name="connsiteY81" fmla="*/ 1002893 h 2330024"/>
                <a:gd name="connsiteX82" fmla="*/ 2408400 w 4297267"/>
                <a:gd name="connsiteY82" fmla="*/ 1002893 h 2330024"/>
                <a:gd name="connsiteX83" fmla="*/ 2408400 w 4297267"/>
                <a:gd name="connsiteY83" fmla="*/ 950425 h 2330024"/>
                <a:gd name="connsiteX84" fmla="*/ 2438234 w 4297267"/>
                <a:gd name="connsiteY84" fmla="*/ 950425 h 2330024"/>
                <a:gd name="connsiteX85" fmla="*/ 2438234 w 4297267"/>
                <a:gd name="connsiteY85" fmla="*/ 925722 h 2330024"/>
                <a:gd name="connsiteX86" fmla="*/ 2486536 w 4297267"/>
                <a:gd name="connsiteY86" fmla="*/ 925722 h 2330024"/>
                <a:gd name="connsiteX87" fmla="*/ 2486536 w 4297267"/>
                <a:gd name="connsiteY87" fmla="*/ 878408 h 2330024"/>
                <a:gd name="connsiteX88" fmla="*/ 2549917 w 4297267"/>
                <a:gd name="connsiteY88" fmla="*/ 878408 h 2330024"/>
                <a:gd name="connsiteX89" fmla="*/ 2549917 w 4297267"/>
                <a:gd name="connsiteY89" fmla="*/ 855795 h 2330024"/>
                <a:gd name="connsiteX90" fmla="*/ 2624991 w 4297267"/>
                <a:gd name="connsiteY90" fmla="*/ 855795 h 2330024"/>
                <a:gd name="connsiteX91" fmla="*/ 2624991 w 4297267"/>
                <a:gd name="connsiteY91" fmla="*/ 800076 h 2330024"/>
                <a:gd name="connsiteX92" fmla="*/ 2672272 w 4297267"/>
                <a:gd name="connsiteY92" fmla="*/ 800076 h 2330024"/>
                <a:gd name="connsiteX93" fmla="*/ 2672272 w 4297267"/>
                <a:gd name="connsiteY93" fmla="*/ 750858 h 2330024"/>
                <a:gd name="connsiteX94" fmla="*/ 2778990 w 4297267"/>
                <a:gd name="connsiteY94" fmla="*/ 750858 h 2330024"/>
                <a:gd name="connsiteX95" fmla="*/ 2778990 w 4297267"/>
                <a:gd name="connsiteY95" fmla="*/ 728106 h 2330024"/>
                <a:gd name="connsiteX96" fmla="*/ 2867149 w 4297267"/>
                <a:gd name="connsiteY96" fmla="*/ 728106 h 2330024"/>
                <a:gd name="connsiteX97" fmla="*/ 2867149 w 4297267"/>
                <a:gd name="connsiteY97" fmla="*/ 704426 h 2330024"/>
                <a:gd name="connsiteX98" fmla="*/ 2946306 w 4297267"/>
                <a:gd name="connsiteY98" fmla="*/ 704426 h 2330024"/>
                <a:gd name="connsiteX99" fmla="*/ 2946306 w 4297267"/>
                <a:gd name="connsiteY99" fmla="*/ 652143 h 2330024"/>
                <a:gd name="connsiteX100" fmla="*/ 3000779 w 4297267"/>
                <a:gd name="connsiteY100" fmla="*/ 652143 h 2330024"/>
                <a:gd name="connsiteX101" fmla="*/ 3000779 w 4297267"/>
                <a:gd name="connsiteY101" fmla="*/ 626419 h 2330024"/>
                <a:gd name="connsiteX102" fmla="*/ 3027505 w 4297267"/>
                <a:gd name="connsiteY102" fmla="*/ 626419 h 2330024"/>
                <a:gd name="connsiteX103" fmla="*/ 3027505 w 4297267"/>
                <a:gd name="connsiteY103" fmla="*/ 547020 h 2330024"/>
                <a:gd name="connsiteX104" fmla="*/ 3134223 w 4297267"/>
                <a:gd name="connsiteY104" fmla="*/ 547020 h 2330024"/>
                <a:gd name="connsiteX105" fmla="*/ 3134223 w 4297267"/>
                <a:gd name="connsiteY105" fmla="*/ 501980 h 2330024"/>
                <a:gd name="connsiteX106" fmla="*/ 3185634 w 4297267"/>
                <a:gd name="connsiteY106" fmla="*/ 501980 h 2330024"/>
                <a:gd name="connsiteX107" fmla="*/ 3185634 w 4297267"/>
                <a:gd name="connsiteY107" fmla="*/ 476257 h 2330024"/>
                <a:gd name="connsiteX108" fmla="*/ 3238018 w 4297267"/>
                <a:gd name="connsiteY108" fmla="*/ 476257 h 2330024"/>
                <a:gd name="connsiteX109" fmla="*/ 3238018 w 4297267"/>
                <a:gd name="connsiteY109" fmla="*/ 446401 h 2330024"/>
                <a:gd name="connsiteX110" fmla="*/ 3320145 w 4297267"/>
                <a:gd name="connsiteY110" fmla="*/ 446401 h 2330024"/>
                <a:gd name="connsiteX111" fmla="*/ 3320145 w 4297267"/>
                <a:gd name="connsiteY111" fmla="*/ 374431 h 2330024"/>
                <a:gd name="connsiteX112" fmla="*/ 3371184 w 4297267"/>
                <a:gd name="connsiteY112" fmla="*/ 374431 h 2330024"/>
                <a:gd name="connsiteX113" fmla="*/ 3371184 w 4297267"/>
                <a:gd name="connsiteY113" fmla="*/ 344575 h 2330024"/>
                <a:gd name="connsiteX114" fmla="*/ 3563370 w 4297267"/>
                <a:gd name="connsiteY114" fmla="*/ 344575 h 2330024"/>
                <a:gd name="connsiteX115" fmla="*/ 3563370 w 4297267"/>
                <a:gd name="connsiteY115" fmla="*/ 317830 h 2330024"/>
                <a:gd name="connsiteX116" fmla="*/ 3774115 w 4297267"/>
                <a:gd name="connsiteY116" fmla="*/ 317830 h 2330024"/>
                <a:gd name="connsiteX117" fmla="*/ 3774115 w 4297267"/>
                <a:gd name="connsiteY117" fmla="*/ 291085 h 2330024"/>
                <a:gd name="connsiteX118" fmla="*/ 3906678 w 4297267"/>
                <a:gd name="connsiteY118" fmla="*/ 291085 h 2330024"/>
                <a:gd name="connsiteX119" fmla="*/ 3906678 w 4297267"/>
                <a:gd name="connsiteY119" fmla="*/ 263225 h 2330024"/>
                <a:gd name="connsiteX120" fmla="*/ 3963238 w 4297267"/>
                <a:gd name="connsiteY120" fmla="*/ 263225 h 2330024"/>
                <a:gd name="connsiteX121" fmla="*/ 3963238 w 4297267"/>
                <a:gd name="connsiteY121" fmla="*/ 200588 h 2330024"/>
                <a:gd name="connsiteX122" fmla="*/ 4096822 w 4297267"/>
                <a:gd name="connsiteY122" fmla="*/ 200588 h 2330024"/>
                <a:gd name="connsiteX123" fmla="*/ 4096822 w 4297267"/>
                <a:gd name="connsiteY123" fmla="*/ 161631 h 2330024"/>
                <a:gd name="connsiteX124" fmla="*/ 4120486 w 4297267"/>
                <a:gd name="connsiteY124" fmla="*/ 161631 h 2330024"/>
                <a:gd name="connsiteX125" fmla="*/ 4120486 w 4297267"/>
                <a:gd name="connsiteY125" fmla="*/ 121513 h 2330024"/>
                <a:gd name="connsiteX126" fmla="*/ 4147212 w 4297267"/>
                <a:gd name="connsiteY126" fmla="*/ 121513 h 2330024"/>
                <a:gd name="connsiteX127" fmla="*/ 4147212 w 4297267"/>
                <a:gd name="connsiteY127" fmla="*/ 80374 h 2330024"/>
                <a:gd name="connsiteX128" fmla="*/ 4253094 w 4297267"/>
                <a:gd name="connsiteY128" fmla="*/ 80374 h 2330024"/>
                <a:gd name="connsiteX129" fmla="*/ 4253094 w 4297267"/>
                <a:gd name="connsiteY129" fmla="*/ 0 h 2330024"/>
                <a:gd name="connsiteX130" fmla="*/ 4297267 w 4297267"/>
                <a:gd name="connsiteY130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54172 w 4297267"/>
                <a:gd name="connsiteY42" fmla="*/ 1633538 h 2330024"/>
                <a:gd name="connsiteX43" fmla="*/ 1099120 w 4297267"/>
                <a:gd name="connsiteY43" fmla="*/ 1606493 h 2330024"/>
                <a:gd name="connsiteX44" fmla="*/ 1123465 w 4297267"/>
                <a:gd name="connsiteY44" fmla="*/ 1585062 h 2330024"/>
                <a:gd name="connsiteX45" fmla="*/ 1123465 w 4297267"/>
                <a:gd name="connsiteY45" fmla="*/ 1559246 h 2330024"/>
                <a:gd name="connsiteX46" fmla="*/ 1149170 w 4297267"/>
                <a:gd name="connsiteY46" fmla="*/ 1559246 h 2330024"/>
                <a:gd name="connsiteX47" fmla="*/ 1149170 w 4297267"/>
                <a:gd name="connsiteY47" fmla="*/ 1507892 h 2330024"/>
                <a:gd name="connsiteX48" fmla="*/ 1255053 w 4297267"/>
                <a:gd name="connsiteY48" fmla="*/ 1507892 h 2330024"/>
                <a:gd name="connsiteX49" fmla="*/ 1255053 w 4297267"/>
                <a:gd name="connsiteY49" fmla="*/ 1481147 h 2330024"/>
                <a:gd name="connsiteX50" fmla="*/ 1309526 w 4297267"/>
                <a:gd name="connsiteY50" fmla="*/ 1481147 h 2330024"/>
                <a:gd name="connsiteX51" fmla="*/ 1309526 w 4297267"/>
                <a:gd name="connsiteY51" fmla="*/ 1457513 h 2330024"/>
                <a:gd name="connsiteX52" fmla="*/ 1340335 w 4297267"/>
                <a:gd name="connsiteY52" fmla="*/ 1457513 h 2330024"/>
                <a:gd name="connsiteX53" fmla="*/ 1340335 w 4297267"/>
                <a:gd name="connsiteY53" fmla="*/ 1384474 h 2330024"/>
                <a:gd name="connsiteX54" fmla="*/ 1388683 w 4297267"/>
                <a:gd name="connsiteY54" fmla="*/ 1384474 h 2330024"/>
                <a:gd name="connsiteX55" fmla="*/ 1388683 w 4297267"/>
                <a:gd name="connsiteY55" fmla="*/ 1355686 h 2330024"/>
                <a:gd name="connsiteX56" fmla="*/ 1422415 w 4297267"/>
                <a:gd name="connsiteY56" fmla="*/ 1355686 h 2330024"/>
                <a:gd name="connsiteX57" fmla="*/ 1422415 w 4297267"/>
                <a:gd name="connsiteY57" fmla="*/ 1333028 h 2330024"/>
                <a:gd name="connsiteX58" fmla="*/ 1472759 w 4297267"/>
                <a:gd name="connsiteY58" fmla="*/ 1333028 h 2330024"/>
                <a:gd name="connsiteX59" fmla="*/ 1472759 w 4297267"/>
                <a:gd name="connsiteY59" fmla="*/ 1307350 h 2330024"/>
                <a:gd name="connsiteX60" fmla="*/ 1503614 w 4297267"/>
                <a:gd name="connsiteY60" fmla="*/ 1307350 h 2330024"/>
                <a:gd name="connsiteX61" fmla="*/ 1503614 w 4297267"/>
                <a:gd name="connsiteY61" fmla="*/ 1280652 h 2330024"/>
                <a:gd name="connsiteX62" fmla="*/ 1532382 w 4297267"/>
                <a:gd name="connsiteY62" fmla="*/ 1280652 h 2330024"/>
                <a:gd name="connsiteX63" fmla="*/ 1532382 w 4297267"/>
                <a:gd name="connsiteY63" fmla="*/ 1253907 h 2330024"/>
                <a:gd name="connsiteX64" fmla="*/ 1659052 w 4297267"/>
                <a:gd name="connsiteY64" fmla="*/ 1253907 h 2330024"/>
                <a:gd name="connsiteX65" fmla="*/ 1659052 w 4297267"/>
                <a:gd name="connsiteY65" fmla="*/ 1203435 h 2330024"/>
                <a:gd name="connsiteX66" fmla="*/ 1684711 w 4297267"/>
                <a:gd name="connsiteY66" fmla="*/ 1203435 h 2330024"/>
                <a:gd name="connsiteX67" fmla="*/ 1684711 w 4297267"/>
                <a:gd name="connsiteY67" fmla="*/ 1179801 h 2330024"/>
                <a:gd name="connsiteX68" fmla="*/ 1840009 w 4297267"/>
                <a:gd name="connsiteY68" fmla="*/ 1179801 h 2330024"/>
                <a:gd name="connsiteX69" fmla="*/ 1840009 w 4297267"/>
                <a:gd name="connsiteY69" fmla="*/ 1157142 h 2330024"/>
                <a:gd name="connsiteX70" fmla="*/ 1876015 w 4297267"/>
                <a:gd name="connsiteY70" fmla="*/ 1157142 h 2330024"/>
                <a:gd name="connsiteX71" fmla="*/ 1876015 w 4297267"/>
                <a:gd name="connsiteY71" fmla="*/ 1130397 h 2330024"/>
                <a:gd name="connsiteX72" fmla="*/ 1953084 w 4297267"/>
                <a:gd name="connsiteY72" fmla="*/ 1130397 h 2330024"/>
                <a:gd name="connsiteX73" fmla="*/ 1953084 w 4297267"/>
                <a:gd name="connsiteY73" fmla="*/ 1103651 h 2330024"/>
                <a:gd name="connsiteX74" fmla="*/ 1979810 w 4297267"/>
                <a:gd name="connsiteY74" fmla="*/ 1103651 h 2330024"/>
                <a:gd name="connsiteX75" fmla="*/ 1979810 w 4297267"/>
                <a:gd name="connsiteY75" fmla="*/ 1078996 h 2330024"/>
                <a:gd name="connsiteX76" fmla="*/ 2136314 w 4297267"/>
                <a:gd name="connsiteY76" fmla="*/ 1078996 h 2330024"/>
                <a:gd name="connsiteX77" fmla="*/ 2136314 w 4297267"/>
                <a:gd name="connsiteY77" fmla="*/ 1048118 h 2330024"/>
                <a:gd name="connsiteX78" fmla="*/ 2278899 w 4297267"/>
                <a:gd name="connsiteY78" fmla="*/ 1048118 h 2330024"/>
                <a:gd name="connsiteX79" fmla="*/ 2278899 w 4297267"/>
                <a:gd name="connsiteY79" fmla="*/ 1031681 h 2330024"/>
                <a:gd name="connsiteX80" fmla="*/ 2381720 w 4297267"/>
                <a:gd name="connsiteY80" fmla="*/ 1031681 h 2330024"/>
                <a:gd name="connsiteX81" fmla="*/ 2381720 w 4297267"/>
                <a:gd name="connsiteY81" fmla="*/ 1002893 h 2330024"/>
                <a:gd name="connsiteX82" fmla="*/ 2408400 w 4297267"/>
                <a:gd name="connsiteY82" fmla="*/ 1002893 h 2330024"/>
                <a:gd name="connsiteX83" fmla="*/ 2408400 w 4297267"/>
                <a:gd name="connsiteY83" fmla="*/ 950425 h 2330024"/>
                <a:gd name="connsiteX84" fmla="*/ 2438234 w 4297267"/>
                <a:gd name="connsiteY84" fmla="*/ 950425 h 2330024"/>
                <a:gd name="connsiteX85" fmla="*/ 2438234 w 4297267"/>
                <a:gd name="connsiteY85" fmla="*/ 925722 h 2330024"/>
                <a:gd name="connsiteX86" fmla="*/ 2486536 w 4297267"/>
                <a:gd name="connsiteY86" fmla="*/ 925722 h 2330024"/>
                <a:gd name="connsiteX87" fmla="*/ 2486536 w 4297267"/>
                <a:gd name="connsiteY87" fmla="*/ 878408 h 2330024"/>
                <a:gd name="connsiteX88" fmla="*/ 2549917 w 4297267"/>
                <a:gd name="connsiteY88" fmla="*/ 878408 h 2330024"/>
                <a:gd name="connsiteX89" fmla="*/ 2549917 w 4297267"/>
                <a:gd name="connsiteY89" fmla="*/ 855795 h 2330024"/>
                <a:gd name="connsiteX90" fmla="*/ 2624991 w 4297267"/>
                <a:gd name="connsiteY90" fmla="*/ 855795 h 2330024"/>
                <a:gd name="connsiteX91" fmla="*/ 2624991 w 4297267"/>
                <a:gd name="connsiteY91" fmla="*/ 800076 h 2330024"/>
                <a:gd name="connsiteX92" fmla="*/ 2672272 w 4297267"/>
                <a:gd name="connsiteY92" fmla="*/ 800076 h 2330024"/>
                <a:gd name="connsiteX93" fmla="*/ 2672272 w 4297267"/>
                <a:gd name="connsiteY93" fmla="*/ 750858 h 2330024"/>
                <a:gd name="connsiteX94" fmla="*/ 2778990 w 4297267"/>
                <a:gd name="connsiteY94" fmla="*/ 750858 h 2330024"/>
                <a:gd name="connsiteX95" fmla="*/ 2778990 w 4297267"/>
                <a:gd name="connsiteY95" fmla="*/ 728106 h 2330024"/>
                <a:gd name="connsiteX96" fmla="*/ 2867149 w 4297267"/>
                <a:gd name="connsiteY96" fmla="*/ 728106 h 2330024"/>
                <a:gd name="connsiteX97" fmla="*/ 2867149 w 4297267"/>
                <a:gd name="connsiteY97" fmla="*/ 704426 h 2330024"/>
                <a:gd name="connsiteX98" fmla="*/ 2946306 w 4297267"/>
                <a:gd name="connsiteY98" fmla="*/ 704426 h 2330024"/>
                <a:gd name="connsiteX99" fmla="*/ 2946306 w 4297267"/>
                <a:gd name="connsiteY99" fmla="*/ 652143 h 2330024"/>
                <a:gd name="connsiteX100" fmla="*/ 3000779 w 4297267"/>
                <a:gd name="connsiteY100" fmla="*/ 652143 h 2330024"/>
                <a:gd name="connsiteX101" fmla="*/ 3000779 w 4297267"/>
                <a:gd name="connsiteY101" fmla="*/ 626419 h 2330024"/>
                <a:gd name="connsiteX102" fmla="*/ 3027505 w 4297267"/>
                <a:gd name="connsiteY102" fmla="*/ 626419 h 2330024"/>
                <a:gd name="connsiteX103" fmla="*/ 3027505 w 4297267"/>
                <a:gd name="connsiteY103" fmla="*/ 547020 h 2330024"/>
                <a:gd name="connsiteX104" fmla="*/ 3134223 w 4297267"/>
                <a:gd name="connsiteY104" fmla="*/ 547020 h 2330024"/>
                <a:gd name="connsiteX105" fmla="*/ 3134223 w 4297267"/>
                <a:gd name="connsiteY105" fmla="*/ 501980 h 2330024"/>
                <a:gd name="connsiteX106" fmla="*/ 3185634 w 4297267"/>
                <a:gd name="connsiteY106" fmla="*/ 501980 h 2330024"/>
                <a:gd name="connsiteX107" fmla="*/ 3185634 w 4297267"/>
                <a:gd name="connsiteY107" fmla="*/ 476257 h 2330024"/>
                <a:gd name="connsiteX108" fmla="*/ 3238018 w 4297267"/>
                <a:gd name="connsiteY108" fmla="*/ 476257 h 2330024"/>
                <a:gd name="connsiteX109" fmla="*/ 3238018 w 4297267"/>
                <a:gd name="connsiteY109" fmla="*/ 446401 h 2330024"/>
                <a:gd name="connsiteX110" fmla="*/ 3320145 w 4297267"/>
                <a:gd name="connsiteY110" fmla="*/ 446401 h 2330024"/>
                <a:gd name="connsiteX111" fmla="*/ 3320145 w 4297267"/>
                <a:gd name="connsiteY111" fmla="*/ 374431 h 2330024"/>
                <a:gd name="connsiteX112" fmla="*/ 3371184 w 4297267"/>
                <a:gd name="connsiteY112" fmla="*/ 374431 h 2330024"/>
                <a:gd name="connsiteX113" fmla="*/ 3371184 w 4297267"/>
                <a:gd name="connsiteY113" fmla="*/ 344575 h 2330024"/>
                <a:gd name="connsiteX114" fmla="*/ 3563370 w 4297267"/>
                <a:gd name="connsiteY114" fmla="*/ 344575 h 2330024"/>
                <a:gd name="connsiteX115" fmla="*/ 3563370 w 4297267"/>
                <a:gd name="connsiteY115" fmla="*/ 317830 h 2330024"/>
                <a:gd name="connsiteX116" fmla="*/ 3774115 w 4297267"/>
                <a:gd name="connsiteY116" fmla="*/ 317830 h 2330024"/>
                <a:gd name="connsiteX117" fmla="*/ 3774115 w 4297267"/>
                <a:gd name="connsiteY117" fmla="*/ 291085 h 2330024"/>
                <a:gd name="connsiteX118" fmla="*/ 3906678 w 4297267"/>
                <a:gd name="connsiteY118" fmla="*/ 291085 h 2330024"/>
                <a:gd name="connsiteX119" fmla="*/ 3906678 w 4297267"/>
                <a:gd name="connsiteY119" fmla="*/ 263225 h 2330024"/>
                <a:gd name="connsiteX120" fmla="*/ 3963238 w 4297267"/>
                <a:gd name="connsiteY120" fmla="*/ 263225 h 2330024"/>
                <a:gd name="connsiteX121" fmla="*/ 3963238 w 4297267"/>
                <a:gd name="connsiteY121" fmla="*/ 200588 h 2330024"/>
                <a:gd name="connsiteX122" fmla="*/ 4096822 w 4297267"/>
                <a:gd name="connsiteY122" fmla="*/ 200588 h 2330024"/>
                <a:gd name="connsiteX123" fmla="*/ 4096822 w 4297267"/>
                <a:gd name="connsiteY123" fmla="*/ 161631 h 2330024"/>
                <a:gd name="connsiteX124" fmla="*/ 4120486 w 4297267"/>
                <a:gd name="connsiteY124" fmla="*/ 161631 h 2330024"/>
                <a:gd name="connsiteX125" fmla="*/ 4120486 w 4297267"/>
                <a:gd name="connsiteY125" fmla="*/ 121513 h 2330024"/>
                <a:gd name="connsiteX126" fmla="*/ 4147212 w 4297267"/>
                <a:gd name="connsiteY126" fmla="*/ 121513 h 2330024"/>
                <a:gd name="connsiteX127" fmla="*/ 4147212 w 4297267"/>
                <a:gd name="connsiteY127" fmla="*/ 80374 h 2330024"/>
                <a:gd name="connsiteX128" fmla="*/ 4253094 w 4297267"/>
                <a:gd name="connsiteY128" fmla="*/ 80374 h 2330024"/>
                <a:gd name="connsiteX129" fmla="*/ 4253094 w 4297267"/>
                <a:gd name="connsiteY129" fmla="*/ 0 h 2330024"/>
                <a:gd name="connsiteX130" fmla="*/ 4297267 w 4297267"/>
                <a:gd name="connsiteY130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54172 w 4297267"/>
                <a:gd name="connsiteY42" fmla="*/ 1633538 h 2330024"/>
                <a:gd name="connsiteX43" fmla="*/ 1075114 w 4297267"/>
                <a:gd name="connsiteY43" fmla="*/ 1616649 h 2330024"/>
                <a:gd name="connsiteX44" fmla="*/ 1099120 w 4297267"/>
                <a:gd name="connsiteY44" fmla="*/ 1606493 h 2330024"/>
                <a:gd name="connsiteX45" fmla="*/ 1123465 w 4297267"/>
                <a:gd name="connsiteY45" fmla="*/ 1585062 h 2330024"/>
                <a:gd name="connsiteX46" fmla="*/ 1123465 w 4297267"/>
                <a:gd name="connsiteY46" fmla="*/ 1559246 h 2330024"/>
                <a:gd name="connsiteX47" fmla="*/ 1149170 w 4297267"/>
                <a:gd name="connsiteY47" fmla="*/ 1559246 h 2330024"/>
                <a:gd name="connsiteX48" fmla="*/ 1149170 w 4297267"/>
                <a:gd name="connsiteY48" fmla="*/ 1507892 h 2330024"/>
                <a:gd name="connsiteX49" fmla="*/ 1255053 w 4297267"/>
                <a:gd name="connsiteY49" fmla="*/ 1507892 h 2330024"/>
                <a:gd name="connsiteX50" fmla="*/ 1255053 w 4297267"/>
                <a:gd name="connsiteY50" fmla="*/ 1481147 h 2330024"/>
                <a:gd name="connsiteX51" fmla="*/ 1309526 w 4297267"/>
                <a:gd name="connsiteY51" fmla="*/ 1481147 h 2330024"/>
                <a:gd name="connsiteX52" fmla="*/ 1309526 w 4297267"/>
                <a:gd name="connsiteY52" fmla="*/ 1457513 h 2330024"/>
                <a:gd name="connsiteX53" fmla="*/ 1340335 w 4297267"/>
                <a:gd name="connsiteY53" fmla="*/ 1457513 h 2330024"/>
                <a:gd name="connsiteX54" fmla="*/ 1340335 w 4297267"/>
                <a:gd name="connsiteY54" fmla="*/ 1384474 h 2330024"/>
                <a:gd name="connsiteX55" fmla="*/ 1388683 w 4297267"/>
                <a:gd name="connsiteY55" fmla="*/ 1384474 h 2330024"/>
                <a:gd name="connsiteX56" fmla="*/ 1388683 w 4297267"/>
                <a:gd name="connsiteY56" fmla="*/ 1355686 h 2330024"/>
                <a:gd name="connsiteX57" fmla="*/ 1422415 w 4297267"/>
                <a:gd name="connsiteY57" fmla="*/ 1355686 h 2330024"/>
                <a:gd name="connsiteX58" fmla="*/ 1422415 w 4297267"/>
                <a:gd name="connsiteY58" fmla="*/ 1333028 h 2330024"/>
                <a:gd name="connsiteX59" fmla="*/ 1472759 w 4297267"/>
                <a:gd name="connsiteY59" fmla="*/ 1333028 h 2330024"/>
                <a:gd name="connsiteX60" fmla="*/ 1472759 w 4297267"/>
                <a:gd name="connsiteY60" fmla="*/ 1307350 h 2330024"/>
                <a:gd name="connsiteX61" fmla="*/ 1503614 w 4297267"/>
                <a:gd name="connsiteY61" fmla="*/ 1307350 h 2330024"/>
                <a:gd name="connsiteX62" fmla="*/ 1503614 w 4297267"/>
                <a:gd name="connsiteY62" fmla="*/ 1280652 h 2330024"/>
                <a:gd name="connsiteX63" fmla="*/ 1532382 w 4297267"/>
                <a:gd name="connsiteY63" fmla="*/ 1280652 h 2330024"/>
                <a:gd name="connsiteX64" fmla="*/ 1532382 w 4297267"/>
                <a:gd name="connsiteY64" fmla="*/ 1253907 h 2330024"/>
                <a:gd name="connsiteX65" fmla="*/ 1659052 w 4297267"/>
                <a:gd name="connsiteY65" fmla="*/ 1253907 h 2330024"/>
                <a:gd name="connsiteX66" fmla="*/ 1659052 w 4297267"/>
                <a:gd name="connsiteY66" fmla="*/ 1203435 h 2330024"/>
                <a:gd name="connsiteX67" fmla="*/ 1684711 w 4297267"/>
                <a:gd name="connsiteY67" fmla="*/ 1203435 h 2330024"/>
                <a:gd name="connsiteX68" fmla="*/ 1684711 w 4297267"/>
                <a:gd name="connsiteY68" fmla="*/ 1179801 h 2330024"/>
                <a:gd name="connsiteX69" fmla="*/ 1840009 w 4297267"/>
                <a:gd name="connsiteY69" fmla="*/ 1179801 h 2330024"/>
                <a:gd name="connsiteX70" fmla="*/ 1840009 w 4297267"/>
                <a:gd name="connsiteY70" fmla="*/ 1157142 h 2330024"/>
                <a:gd name="connsiteX71" fmla="*/ 1876015 w 4297267"/>
                <a:gd name="connsiteY71" fmla="*/ 1157142 h 2330024"/>
                <a:gd name="connsiteX72" fmla="*/ 1876015 w 4297267"/>
                <a:gd name="connsiteY72" fmla="*/ 1130397 h 2330024"/>
                <a:gd name="connsiteX73" fmla="*/ 1953084 w 4297267"/>
                <a:gd name="connsiteY73" fmla="*/ 1130397 h 2330024"/>
                <a:gd name="connsiteX74" fmla="*/ 1953084 w 4297267"/>
                <a:gd name="connsiteY74" fmla="*/ 1103651 h 2330024"/>
                <a:gd name="connsiteX75" fmla="*/ 1979810 w 4297267"/>
                <a:gd name="connsiteY75" fmla="*/ 1103651 h 2330024"/>
                <a:gd name="connsiteX76" fmla="*/ 1979810 w 4297267"/>
                <a:gd name="connsiteY76" fmla="*/ 1078996 h 2330024"/>
                <a:gd name="connsiteX77" fmla="*/ 2136314 w 4297267"/>
                <a:gd name="connsiteY77" fmla="*/ 1078996 h 2330024"/>
                <a:gd name="connsiteX78" fmla="*/ 2136314 w 4297267"/>
                <a:gd name="connsiteY78" fmla="*/ 1048118 h 2330024"/>
                <a:gd name="connsiteX79" fmla="*/ 2278899 w 4297267"/>
                <a:gd name="connsiteY79" fmla="*/ 1048118 h 2330024"/>
                <a:gd name="connsiteX80" fmla="*/ 2278899 w 4297267"/>
                <a:gd name="connsiteY80" fmla="*/ 1031681 h 2330024"/>
                <a:gd name="connsiteX81" fmla="*/ 2381720 w 4297267"/>
                <a:gd name="connsiteY81" fmla="*/ 1031681 h 2330024"/>
                <a:gd name="connsiteX82" fmla="*/ 2381720 w 4297267"/>
                <a:gd name="connsiteY82" fmla="*/ 1002893 h 2330024"/>
                <a:gd name="connsiteX83" fmla="*/ 2408400 w 4297267"/>
                <a:gd name="connsiteY83" fmla="*/ 1002893 h 2330024"/>
                <a:gd name="connsiteX84" fmla="*/ 2408400 w 4297267"/>
                <a:gd name="connsiteY84" fmla="*/ 950425 h 2330024"/>
                <a:gd name="connsiteX85" fmla="*/ 2438234 w 4297267"/>
                <a:gd name="connsiteY85" fmla="*/ 950425 h 2330024"/>
                <a:gd name="connsiteX86" fmla="*/ 2438234 w 4297267"/>
                <a:gd name="connsiteY86" fmla="*/ 925722 h 2330024"/>
                <a:gd name="connsiteX87" fmla="*/ 2486536 w 4297267"/>
                <a:gd name="connsiteY87" fmla="*/ 925722 h 2330024"/>
                <a:gd name="connsiteX88" fmla="*/ 2486536 w 4297267"/>
                <a:gd name="connsiteY88" fmla="*/ 878408 h 2330024"/>
                <a:gd name="connsiteX89" fmla="*/ 2549917 w 4297267"/>
                <a:gd name="connsiteY89" fmla="*/ 878408 h 2330024"/>
                <a:gd name="connsiteX90" fmla="*/ 2549917 w 4297267"/>
                <a:gd name="connsiteY90" fmla="*/ 855795 h 2330024"/>
                <a:gd name="connsiteX91" fmla="*/ 2624991 w 4297267"/>
                <a:gd name="connsiteY91" fmla="*/ 855795 h 2330024"/>
                <a:gd name="connsiteX92" fmla="*/ 2624991 w 4297267"/>
                <a:gd name="connsiteY92" fmla="*/ 800076 h 2330024"/>
                <a:gd name="connsiteX93" fmla="*/ 2672272 w 4297267"/>
                <a:gd name="connsiteY93" fmla="*/ 800076 h 2330024"/>
                <a:gd name="connsiteX94" fmla="*/ 2672272 w 4297267"/>
                <a:gd name="connsiteY94" fmla="*/ 750858 h 2330024"/>
                <a:gd name="connsiteX95" fmla="*/ 2778990 w 4297267"/>
                <a:gd name="connsiteY95" fmla="*/ 750858 h 2330024"/>
                <a:gd name="connsiteX96" fmla="*/ 2778990 w 4297267"/>
                <a:gd name="connsiteY96" fmla="*/ 728106 h 2330024"/>
                <a:gd name="connsiteX97" fmla="*/ 2867149 w 4297267"/>
                <a:gd name="connsiteY97" fmla="*/ 728106 h 2330024"/>
                <a:gd name="connsiteX98" fmla="*/ 2867149 w 4297267"/>
                <a:gd name="connsiteY98" fmla="*/ 704426 h 2330024"/>
                <a:gd name="connsiteX99" fmla="*/ 2946306 w 4297267"/>
                <a:gd name="connsiteY99" fmla="*/ 704426 h 2330024"/>
                <a:gd name="connsiteX100" fmla="*/ 2946306 w 4297267"/>
                <a:gd name="connsiteY100" fmla="*/ 652143 h 2330024"/>
                <a:gd name="connsiteX101" fmla="*/ 3000779 w 4297267"/>
                <a:gd name="connsiteY101" fmla="*/ 652143 h 2330024"/>
                <a:gd name="connsiteX102" fmla="*/ 3000779 w 4297267"/>
                <a:gd name="connsiteY102" fmla="*/ 626419 h 2330024"/>
                <a:gd name="connsiteX103" fmla="*/ 3027505 w 4297267"/>
                <a:gd name="connsiteY103" fmla="*/ 626419 h 2330024"/>
                <a:gd name="connsiteX104" fmla="*/ 3027505 w 4297267"/>
                <a:gd name="connsiteY104" fmla="*/ 547020 h 2330024"/>
                <a:gd name="connsiteX105" fmla="*/ 3134223 w 4297267"/>
                <a:gd name="connsiteY105" fmla="*/ 547020 h 2330024"/>
                <a:gd name="connsiteX106" fmla="*/ 3134223 w 4297267"/>
                <a:gd name="connsiteY106" fmla="*/ 501980 h 2330024"/>
                <a:gd name="connsiteX107" fmla="*/ 3185634 w 4297267"/>
                <a:gd name="connsiteY107" fmla="*/ 501980 h 2330024"/>
                <a:gd name="connsiteX108" fmla="*/ 3185634 w 4297267"/>
                <a:gd name="connsiteY108" fmla="*/ 476257 h 2330024"/>
                <a:gd name="connsiteX109" fmla="*/ 3238018 w 4297267"/>
                <a:gd name="connsiteY109" fmla="*/ 476257 h 2330024"/>
                <a:gd name="connsiteX110" fmla="*/ 3238018 w 4297267"/>
                <a:gd name="connsiteY110" fmla="*/ 446401 h 2330024"/>
                <a:gd name="connsiteX111" fmla="*/ 3320145 w 4297267"/>
                <a:gd name="connsiteY111" fmla="*/ 446401 h 2330024"/>
                <a:gd name="connsiteX112" fmla="*/ 3320145 w 4297267"/>
                <a:gd name="connsiteY112" fmla="*/ 374431 h 2330024"/>
                <a:gd name="connsiteX113" fmla="*/ 3371184 w 4297267"/>
                <a:gd name="connsiteY113" fmla="*/ 374431 h 2330024"/>
                <a:gd name="connsiteX114" fmla="*/ 3371184 w 4297267"/>
                <a:gd name="connsiteY114" fmla="*/ 344575 h 2330024"/>
                <a:gd name="connsiteX115" fmla="*/ 3563370 w 4297267"/>
                <a:gd name="connsiteY115" fmla="*/ 344575 h 2330024"/>
                <a:gd name="connsiteX116" fmla="*/ 3563370 w 4297267"/>
                <a:gd name="connsiteY116" fmla="*/ 317830 h 2330024"/>
                <a:gd name="connsiteX117" fmla="*/ 3774115 w 4297267"/>
                <a:gd name="connsiteY117" fmla="*/ 317830 h 2330024"/>
                <a:gd name="connsiteX118" fmla="*/ 3774115 w 4297267"/>
                <a:gd name="connsiteY118" fmla="*/ 291085 h 2330024"/>
                <a:gd name="connsiteX119" fmla="*/ 3906678 w 4297267"/>
                <a:gd name="connsiteY119" fmla="*/ 291085 h 2330024"/>
                <a:gd name="connsiteX120" fmla="*/ 3906678 w 4297267"/>
                <a:gd name="connsiteY120" fmla="*/ 263225 h 2330024"/>
                <a:gd name="connsiteX121" fmla="*/ 3963238 w 4297267"/>
                <a:gd name="connsiteY121" fmla="*/ 263225 h 2330024"/>
                <a:gd name="connsiteX122" fmla="*/ 3963238 w 4297267"/>
                <a:gd name="connsiteY122" fmla="*/ 200588 h 2330024"/>
                <a:gd name="connsiteX123" fmla="*/ 4096822 w 4297267"/>
                <a:gd name="connsiteY123" fmla="*/ 200588 h 2330024"/>
                <a:gd name="connsiteX124" fmla="*/ 4096822 w 4297267"/>
                <a:gd name="connsiteY124" fmla="*/ 161631 h 2330024"/>
                <a:gd name="connsiteX125" fmla="*/ 4120486 w 4297267"/>
                <a:gd name="connsiteY125" fmla="*/ 161631 h 2330024"/>
                <a:gd name="connsiteX126" fmla="*/ 4120486 w 4297267"/>
                <a:gd name="connsiteY126" fmla="*/ 121513 h 2330024"/>
                <a:gd name="connsiteX127" fmla="*/ 4147212 w 4297267"/>
                <a:gd name="connsiteY127" fmla="*/ 121513 h 2330024"/>
                <a:gd name="connsiteX128" fmla="*/ 4147212 w 4297267"/>
                <a:gd name="connsiteY128" fmla="*/ 80374 h 2330024"/>
                <a:gd name="connsiteX129" fmla="*/ 4253094 w 4297267"/>
                <a:gd name="connsiteY129" fmla="*/ 80374 h 2330024"/>
                <a:gd name="connsiteX130" fmla="*/ 4253094 w 4297267"/>
                <a:gd name="connsiteY130" fmla="*/ 0 h 2330024"/>
                <a:gd name="connsiteX131" fmla="*/ 4297267 w 4297267"/>
                <a:gd name="connsiteY131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54172 w 4297267"/>
                <a:gd name="connsiteY42" fmla="*/ 1633538 h 2330024"/>
                <a:gd name="connsiteX43" fmla="*/ 1067970 w 4297267"/>
                <a:gd name="connsiteY43" fmla="*/ 1607124 h 2330024"/>
                <a:gd name="connsiteX44" fmla="*/ 1099120 w 4297267"/>
                <a:gd name="connsiteY44" fmla="*/ 1606493 h 2330024"/>
                <a:gd name="connsiteX45" fmla="*/ 1123465 w 4297267"/>
                <a:gd name="connsiteY45" fmla="*/ 1585062 h 2330024"/>
                <a:gd name="connsiteX46" fmla="*/ 1123465 w 4297267"/>
                <a:gd name="connsiteY46" fmla="*/ 1559246 h 2330024"/>
                <a:gd name="connsiteX47" fmla="*/ 1149170 w 4297267"/>
                <a:gd name="connsiteY47" fmla="*/ 1559246 h 2330024"/>
                <a:gd name="connsiteX48" fmla="*/ 1149170 w 4297267"/>
                <a:gd name="connsiteY48" fmla="*/ 1507892 h 2330024"/>
                <a:gd name="connsiteX49" fmla="*/ 1255053 w 4297267"/>
                <a:gd name="connsiteY49" fmla="*/ 1507892 h 2330024"/>
                <a:gd name="connsiteX50" fmla="*/ 1255053 w 4297267"/>
                <a:gd name="connsiteY50" fmla="*/ 1481147 h 2330024"/>
                <a:gd name="connsiteX51" fmla="*/ 1309526 w 4297267"/>
                <a:gd name="connsiteY51" fmla="*/ 1481147 h 2330024"/>
                <a:gd name="connsiteX52" fmla="*/ 1309526 w 4297267"/>
                <a:gd name="connsiteY52" fmla="*/ 1457513 h 2330024"/>
                <a:gd name="connsiteX53" fmla="*/ 1340335 w 4297267"/>
                <a:gd name="connsiteY53" fmla="*/ 1457513 h 2330024"/>
                <a:gd name="connsiteX54" fmla="*/ 1340335 w 4297267"/>
                <a:gd name="connsiteY54" fmla="*/ 1384474 h 2330024"/>
                <a:gd name="connsiteX55" fmla="*/ 1388683 w 4297267"/>
                <a:gd name="connsiteY55" fmla="*/ 1384474 h 2330024"/>
                <a:gd name="connsiteX56" fmla="*/ 1388683 w 4297267"/>
                <a:gd name="connsiteY56" fmla="*/ 1355686 h 2330024"/>
                <a:gd name="connsiteX57" fmla="*/ 1422415 w 4297267"/>
                <a:gd name="connsiteY57" fmla="*/ 1355686 h 2330024"/>
                <a:gd name="connsiteX58" fmla="*/ 1422415 w 4297267"/>
                <a:gd name="connsiteY58" fmla="*/ 1333028 h 2330024"/>
                <a:gd name="connsiteX59" fmla="*/ 1472759 w 4297267"/>
                <a:gd name="connsiteY59" fmla="*/ 1333028 h 2330024"/>
                <a:gd name="connsiteX60" fmla="*/ 1472759 w 4297267"/>
                <a:gd name="connsiteY60" fmla="*/ 1307350 h 2330024"/>
                <a:gd name="connsiteX61" fmla="*/ 1503614 w 4297267"/>
                <a:gd name="connsiteY61" fmla="*/ 1307350 h 2330024"/>
                <a:gd name="connsiteX62" fmla="*/ 1503614 w 4297267"/>
                <a:gd name="connsiteY62" fmla="*/ 1280652 h 2330024"/>
                <a:gd name="connsiteX63" fmla="*/ 1532382 w 4297267"/>
                <a:gd name="connsiteY63" fmla="*/ 1280652 h 2330024"/>
                <a:gd name="connsiteX64" fmla="*/ 1532382 w 4297267"/>
                <a:gd name="connsiteY64" fmla="*/ 1253907 h 2330024"/>
                <a:gd name="connsiteX65" fmla="*/ 1659052 w 4297267"/>
                <a:gd name="connsiteY65" fmla="*/ 1253907 h 2330024"/>
                <a:gd name="connsiteX66" fmla="*/ 1659052 w 4297267"/>
                <a:gd name="connsiteY66" fmla="*/ 1203435 h 2330024"/>
                <a:gd name="connsiteX67" fmla="*/ 1684711 w 4297267"/>
                <a:gd name="connsiteY67" fmla="*/ 1203435 h 2330024"/>
                <a:gd name="connsiteX68" fmla="*/ 1684711 w 4297267"/>
                <a:gd name="connsiteY68" fmla="*/ 1179801 h 2330024"/>
                <a:gd name="connsiteX69" fmla="*/ 1840009 w 4297267"/>
                <a:gd name="connsiteY69" fmla="*/ 1179801 h 2330024"/>
                <a:gd name="connsiteX70" fmla="*/ 1840009 w 4297267"/>
                <a:gd name="connsiteY70" fmla="*/ 1157142 h 2330024"/>
                <a:gd name="connsiteX71" fmla="*/ 1876015 w 4297267"/>
                <a:gd name="connsiteY71" fmla="*/ 1157142 h 2330024"/>
                <a:gd name="connsiteX72" fmla="*/ 1876015 w 4297267"/>
                <a:gd name="connsiteY72" fmla="*/ 1130397 h 2330024"/>
                <a:gd name="connsiteX73" fmla="*/ 1953084 w 4297267"/>
                <a:gd name="connsiteY73" fmla="*/ 1130397 h 2330024"/>
                <a:gd name="connsiteX74" fmla="*/ 1953084 w 4297267"/>
                <a:gd name="connsiteY74" fmla="*/ 1103651 h 2330024"/>
                <a:gd name="connsiteX75" fmla="*/ 1979810 w 4297267"/>
                <a:gd name="connsiteY75" fmla="*/ 1103651 h 2330024"/>
                <a:gd name="connsiteX76" fmla="*/ 1979810 w 4297267"/>
                <a:gd name="connsiteY76" fmla="*/ 1078996 h 2330024"/>
                <a:gd name="connsiteX77" fmla="*/ 2136314 w 4297267"/>
                <a:gd name="connsiteY77" fmla="*/ 1078996 h 2330024"/>
                <a:gd name="connsiteX78" fmla="*/ 2136314 w 4297267"/>
                <a:gd name="connsiteY78" fmla="*/ 1048118 h 2330024"/>
                <a:gd name="connsiteX79" fmla="*/ 2278899 w 4297267"/>
                <a:gd name="connsiteY79" fmla="*/ 1048118 h 2330024"/>
                <a:gd name="connsiteX80" fmla="*/ 2278899 w 4297267"/>
                <a:gd name="connsiteY80" fmla="*/ 1031681 h 2330024"/>
                <a:gd name="connsiteX81" fmla="*/ 2381720 w 4297267"/>
                <a:gd name="connsiteY81" fmla="*/ 1031681 h 2330024"/>
                <a:gd name="connsiteX82" fmla="*/ 2381720 w 4297267"/>
                <a:gd name="connsiteY82" fmla="*/ 1002893 h 2330024"/>
                <a:gd name="connsiteX83" fmla="*/ 2408400 w 4297267"/>
                <a:gd name="connsiteY83" fmla="*/ 1002893 h 2330024"/>
                <a:gd name="connsiteX84" fmla="*/ 2408400 w 4297267"/>
                <a:gd name="connsiteY84" fmla="*/ 950425 h 2330024"/>
                <a:gd name="connsiteX85" fmla="*/ 2438234 w 4297267"/>
                <a:gd name="connsiteY85" fmla="*/ 950425 h 2330024"/>
                <a:gd name="connsiteX86" fmla="*/ 2438234 w 4297267"/>
                <a:gd name="connsiteY86" fmla="*/ 925722 h 2330024"/>
                <a:gd name="connsiteX87" fmla="*/ 2486536 w 4297267"/>
                <a:gd name="connsiteY87" fmla="*/ 925722 h 2330024"/>
                <a:gd name="connsiteX88" fmla="*/ 2486536 w 4297267"/>
                <a:gd name="connsiteY88" fmla="*/ 878408 h 2330024"/>
                <a:gd name="connsiteX89" fmla="*/ 2549917 w 4297267"/>
                <a:gd name="connsiteY89" fmla="*/ 878408 h 2330024"/>
                <a:gd name="connsiteX90" fmla="*/ 2549917 w 4297267"/>
                <a:gd name="connsiteY90" fmla="*/ 855795 h 2330024"/>
                <a:gd name="connsiteX91" fmla="*/ 2624991 w 4297267"/>
                <a:gd name="connsiteY91" fmla="*/ 855795 h 2330024"/>
                <a:gd name="connsiteX92" fmla="*/ 2624991 w 4297267"/>
                <a:gd name="connsiteY92" fmla="*/ 800076 h 2330024"/>
                <a:gd name="connsiteX93" fmla="*/ 2672272 w 4297267"/>
                <a:gd name="connsiteY93" fmla="*/ 800076 h 2330024"/>
                <a:gd name="connsiteX94" fmla="*/ 2672272 w 4297267"/>
                <a:gd name="connsiteY94" fmla="*/ 750858 h 2330024"/>
                <a:gd name="connsiteX95" fmla="*/ 2778990 w 4297267"/>
                <a:gd name="connsiteY95" fmla="*/ 750858 h 2330024"/>
                <a:gd name="connsiteX96" fmla="*/ 2778990 w 4297267"/>
                <a:gd name="connsiteY96" fmla="*/ 728106 h 2330024"/>
                <a:gd name="connsiteX97" fmla="*/ 2867149 w 4297267"/>
                <a:gd name="connsiteY97" fmla="*/ 728106 h 2330024"/>
                <a:gd name="connsiteX98" fmla="*/ 2867149 w 4297267"/>
                <a:gd name="connsiteY98" fmla="*/ 704426 h 2330024"/>
                <a:gd name="connsiteX99" fmla="*/ 2946306 w 4297267"/>
                <a:gd name="connsiteY99" fmla="*/ 704426 h 2330024"/>
                <a:gd name="connsiteX100" fmla="*/ 2946306 w 4297267"/>
                <a:gd name="connsiteY100" fmla="*/ 652143 h 2330024"/>
                <a:gd name="connsiteX101" fmla="*/ 3000779 w 4297267"/>
                <a:gd name="connsiteY101" fmla="*/ 652143 h 2330024"/>
                <a:gd name="connsiteX102" fmla="*/ 3000779 w 4297267"/>
                <a:gd name="connsiteY102" fmla="*/ 626419 h 2330024"/>
                <a:gd name="connsiteX103" fmla="*/ 3027505 w 4297267"/>
                <a:gd name="connsiteY103" fmla="*/ 626419 h 2330024"/>
                <a:gd name="connsiteX104" fmla="*/ 3027505 w 4297267"/>
                <a:gd name="connsiteY104" fmla="*/ 547020 h 2330024"/>
                <a:gd name="connsiteX105" fmla="*/ 3134223 w 4297267"/>
                <a:gd name="connsiteY105" fmla="*/ 547020 h 2330024"/>
                <a:gd name="connsiteX106" fmla="*/ 3134223 w 4297267"/>
                <a:gd name="connsiteY106" fmla="*/ 501980 h 2330024"/>
                <a:gd name="connsiteX107" fmla="*/ 3185634 w 4297267"/>
                <a:gd name="connsiteY107" fmla="*/ 501980 h 2330024"/>
                <a:gd name="connsiteX108" fmla="*/ 3185634 w 4297267"/>
                <a:gd name="connsiteY108" fmla="*/ 476257 h 2330024"/>
                <a:gd name="connsiteX109" fmla="*/ 3238018 w 4297267"/>
                <a:gd name="connsiteY109" fmla="*/ 476257 h 2330024"/>
                <a:gd name="connsiteX110" fmla="*/ 3238018 w 4297267"/>
                <a:gd name="connsiteY110" fmla="*/ 446401 h 2330024"/>
                <a:gd name="connsiteX111" fmla="*/ 3320145 w 4297267"/>
                <a:gd name="connsiteY111" fmla="*/ 446401 h 2330024"/>
                <a:gd name="connsiteX112" fmla="*/ 3320145 w 4297267"/>
                <a:gd name="connsiteY112" fmla="*/ 374431 h 2330024"/>
                <a:gd name="connsiteX113" fmla="*/ 3371184 w 4297267"/>
                <a:gd name="connsiteY113" fmla="*/ 374431 h 2330024"/>
                <a:gd name="connsiteX114" fmla="*/ 3371184 w 4297267"/>
                <a:gd name="connsiteY114" fmla="*/ 344575 h 2330024"/>
                <a:gd name="connsiteX115" fmla="*/ 3563370 w 4297267"/>
                <a:gd name="connsiteY115" fmla="*/ 344575 h 2330024"/>
                <a:gd name="connsiteX116" fmla="*/ 3563370 w 4297267"/>
                <a:gd name="connsiteY116" fmla="*/ 317830 h 2330024"/>
                <a:gd name="connsiteX117" fmla="*/ 3774115 w 4297267"/>
                <a:gd name="connsiteY117" fmla="*/ 317830 h 2330024"/>
                <a:gd name="connsiteX118" fmla="*/ 3774115 w 4297267"/>
                <a:gd name="connsiteY118" fmla="*/ 291085 h 2330024"/>
                <a:gd name="connsiteX119" fmla="*/ 3906678 w 4297267"/>
                <a:gd name="connsiteY119" fmla="*/ 291085 h 2330024"/>
                <a:gd name="connsiteX120" fmla="*/ 3906678 w 4297267"/>
                <a:gd name="connsiteY120" fmla="*/ 263225 h 2330024"/>
                <a:gd name="connsiteX121" fmla="*/ 3963238 w 4297267"/>
                <a:gd name="connsiteY121" fmla="*/ 263225 h 2330024"/>
                <a:gd name="connsiteX122" fmla="*/ 3963238 w 4297267"/>
                <a:gd name="connsiteY122" fmla="*/ 200588 h 2330024"/>
                <a:gd name="connsiteX123" fmla="*/ 4096822 w 4297267"/>
                <a:gd name="connsiteY123" fmla="*/ 200588 h 2330024"/>
                <a:gd name="connsiteX124" fmla="*/ 4096822 w 4297267"/>
                <a:gd name="connsiteY124" fmla="*/ 161631 h 2330024"/>
                <a:gd name="connsiteX125" fmla="*/ 4120486 w 4297267"/>
                <a:gd name="connsiteY125" fmla="*/ 161631 h 2330024"/>
                <a:gd name="connsiteX126" fmla="*/ 4120486 w 4297267"/>
                <a:gd name="connsiteY126" fmla="*/ 121513 h 2330024"/>
                <a:gd name="connsiteX127" fmla="*/ 4147212 w 4297267"/>
                <a:gd name="connsiteY127" fmla="*/ 121513 h 2330024"/>
                <a:gd name="connsiteX128" fmla="*/ 4147212 w 4297267"/>
                <a:gd name="connsiteY128" fmla="*/ 80374 h 2330024"/>
                <a:gd name="connsiteX129" fmla="*/ 4253094 w 4297267"/>
                <a:gd name="connsiteY129" fmla="*/ 80374 h 2330024"/>
                <a:gd name="connsiteX130" fmla="*/ 4253094 w 4297267"/>
                <a:gd name="connsiteY130" fmla="*/ 0 h 2330024"/>
                <a:gd name="connsiteX131" fmla="*/ 4297267 w 4297267"/>
                <a:gd name="connsiteY131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54172 w 4297267"/>
                <a:gd name="connsiteY42" fmla="*/ 1633538 h 2330024"/>
                <a:gd name="connsiteX43" fmla="*/ 1060826 w 4297267"/>
                <a:gd name="connsiteY43" fmla="*/ 1597599 h 2330024"/>
                <a:gd name="connsiteX44" fmla="*/ 1099120 w 4297267"/>
                <a:gd name="connsiteY44" fmla="*/ 1606493 h 2330024"/>
                <a:gd name="connsiteX45" fmla="*/ 1123465 w 4297267"/>
                <a:gd name="connsiteY45" fmla="*/ 1585062 h 2330024"/>
                <a:gd name="connsiteX46" fmla="*/ 1123465 w 4297267"/>
                <a:gd name="connsiteY46" fmla="*/ 1559246 h 2330024"/>
                <a:gd name="connsiteX47" fmla="*/ 1149170 w 4297267"/>
                <a:gd name="connsiteY47" fmla="*/ 1559246 h 2330024"/>
                <a:gd name="connsiteX48" fmla="*/ 1149170 w 4297267"/>
                <a:gd name="connsiteY48" fmla="*/ 1507892 h 2330024"/>
                <a:gd name="connsiteX49" fmla="*/ 1255053 w 4297267"/>
                <a:gd name="connsiteY49" fmla="*/ 1507892 h 2330024"/>
                <a:gd name="connsiteX50" fmla="*/ 1255053 w 4297267"/>
                <a:gd name="connsiteY50" fmla="*/ 1481147 h 2330024"/>
                <a:gd name="connsiteX51" fmla="*/ 1309526 w 4297267"/>
                <a:gd name="connsiteY51" fmla="*/ 1481147 h 2330024"/>
                <a:gd name="connsiteX52" fmla="*/ 1309526 w 4297267"/>
                <a:gd name="connsiteY52" fmla="*/ 1457513 h 2330024"/>
                <a:gd name="connsiteX53" fmla="*/ 1340335 w 4297267"/>
                <a:gd name="connsiteY53" fmla="*/ 1457513 h 2330024"/>
                <a:gd name="connsiteX54" fmla="*/ 1340335 w 4297267"/>
                <a:gd name="connsiteY54" fmla="*/ 1384474 h 2330024"/>
                <a:gd name="connsiteX55" fmla="*/ 1388683 w 4297267"/>
                <a:gd name="connsiteY55" fmla="*/ 1384474 h 2330024"/>
                <a:gd name="connsiteX56" fmla="*/ 1388683 w 4297267"/>
                <a:gd name="connsiteY56" fmla="*/ 1355686 h 2330024"/>
                <a:gd name="connsiteX57" fmla="*/ 1422415 w 4297267"/>
                <a:gd name="connsiteY57" fmla="*/ 1355686 h 2330024"/>
                <a:gd name="connsiteX58" fmla="*/ 1422415 w 4297267"/>
                <a:gd name="connsiteY58" fmla="*/ 1333028 h 2330024"/>
                <a:gd name="connsiteX59" fmla="*/ 1472759 w 4297267"/>
                <a:gd name="connsiteY59" fmla="*/ 1333028 h 2330024"/>
                <a:gd name="connsiteX60" fmla="*/ 1472759 w 4297267"/>
                <a:gd name="connsiteY60" fmla="*/ 1307350 h 2330024"/>
                <a:gd name="connsiteX61" fmla="*/ 1503614 w 4297267"/>
                <a:gd name="connsiteY61" fmla="*/ 1307350 h 2330024"/>
                <a:gd name="connsiteX62" fmla="*/ 1503614 w 4297267"/>
                <a:gd name="connsiteY62" fmla="*/ 1280652 h 2330024"/>
                <a:gd name="connsiteX63" fmla="*/ 1532382 w 4297267"/>
                <a:gd name="connsiteY63" fmla="*/ 1280652 h 2330024"/>
                <a:gd name="connsiteX64" fmla="*/ 1532382 w 4297267"/>
                <a:gd name="connsiteY64" fmla="*/ 1253907 h 2330024"/>
                <a:gd name="connsiteX65" fmla="*/ 1659052 w 4297267"/>
                <a:gd name="connsiteY65" fmla="*/ 1253907 h 2330024"/>
                <a:gd name="connsiteX66" fmla="*/ 1659052 w 4297267"/>
                <a:gd name="connsiteY66" fmla="*/ 1203435 h 2330024"/>
                <a:gd name="connsiteX67" fmla="*/ 1684711 w 4297267"/>
                <a:gd name="connsiteY67" fmla="*/ 1203435 h 2330024"/>
                <a:gd name="connsiteX68" fmla="*/ 1684711 w 4297267"/>
                <a:gd name="connsiteY68" fmla="*/ 1179801 h 2330024"/>
                <a:gd name="connsiteX69" fmla="*/ 1840009 w 4297267"/>
                <a:gd name="connsiteY69" fmla="*/ 1179801 h 2330024"/>
                <a:gd name="connsiteX70" fmla="*/ 1840009 w 4297267"/>
                <a:gd name="connsiteY70" fmla="*/ 1157142 h 2330024"/>
                <a:gd name="connsiteX71" fmla="*/ 1876015 w 4297267"/>
                <a:gd name="connsiteY71" fmla="*/ 1157142 h 2330024"/>
                <a:gd name="connsiteX72" fmla="*/ 1876015 w 4297267"/>
                <a:gd name="connsiteY72" fmla="*/ 1130397 h 2330024"/>
                <a:gd name="connsiteX73" fmla="*/ 1953084 w 4297267"/>
                <a:gd name="connsiteY73" fmla="*/ 1130397 h 2330024"/>
                <a:gd name="connsiteX74" fmla="*/ 1953084 w 4297267"/>
                <a:gd name="connsiteY74" fmla="*/ 1103651 h 2330024"/>
                <a:gd name="connsiteX75" fmla="*/ 1979810 w 4297267"/>
                <a:gd name="connsiteY75" fmla="*/ 1103651 h 2330024"/>
                <a:gd name="connsiteX76" fmla="*/ 1979810 w 4297267"/>
                <a:gd name="connsiteY76" fmla="*/ 1078996 h 2330024"/>
                <a:gd name="connsiteX77" fmla="*/ 2136314 w 4297267"/>
                <a:gd name="connsiteY77" fmla="*/ 1078996 h 2330024"/>
                <a:gd name="connsiteX78" fmla="*/ 2136314 w 4297267"/>
                <a:gd name="connsiteY78" fmla="*/ 1048118 h 2330024"/>
                <a:gd name="connsiteX79" fmla="*/ 2278899 w 4297267"/>
                <a:gd name="connsiteY79" fmla="*/ 1048118 h 2330024"/>
                <a:gd name="connsiteX80" fmla="*/ 2278899 w 4297267"/>
                <a:gd name="connsiteY80" fmla="*/ 1031681 h 2330024"/>
                <a:gd name="connsiteX81" fmla="*/ 2381720 w 4297267"/>
                <a:gd name="connsiteY81" fmla="*/ 1031681 h 2330024"/>
                <a:gd name="connsiteX82" fmla="*/ 2381720 w 4297267"/>
                <a:gd name="connsiteY82" fmla="*/ 1002893 h 2330024"/>
                <a:gd name="connsiteX83" fmla="*/ 2408400 w 4297267"/>
                <a:gd name="connsiteY83" fmla="*/ 1002893 h 2330024"/>
                <a:gd name="connsiteX84" fmla="*/ 2408400 w 4297267"/>
                <a:gd name="connsiteY84" fmla="*/ 950425 h 2330024"/>
                <a:gd name="connsiteX85" fmla="*/ 2438234 w 4297267"/>
                <a:gd name="connsiteY85" fmla="*/ 950425 h 2330024"/>
                <a:gd name="connsiteX86" fmla="*/ 2438234 w 4297267"/>
                <a:gd name="connsiteY86" fmla="*/ 925722 h 2330024"/>
                <a:gd name="connsiteX87" fmla="*/ 2486536 w 4297267"/>
                <a:gd name="connsiteY87" fmla="*/ 925722 h 2330024"/>
                <a:gd name="connsiteX88" fmla="*/ 2486536 w 4297267"/>
                <a:gd name="connsiteY88" fmla="*/ 878408 h 2330024"/>
                <a:gd name="connsiteX89" fmla="*/ 2549917 w 4297267"/>
                <a:gd name="connsiteY89" fmla="*/ 878408 h 2330024"/>
                <a:gd name="connsiteX90" fmla="*/ 2549917 w 4297267"/>
                <a:gd name="connsiteY90" fmla="*/ 855795 h 2330024"/>
                <a:gd name="connsiteX91" fmla="*/ 2624991 w 4297267"/>
                <a:gd name="connsiteY91" fmla="*/ 855795 h 2330024"/>
                <a:gd name="connsiteX92" fmla="*/ 2624991 w 4297267"/>
                <a:gd name="connsiteY92" fmla="*/ 800076 h 2330024"/>
                <a:gd name="connsiteX93" fmla="*/ 2672272 w 4297267"/>
                <a:gd name="connsiteY93" fmla="*/ 800076 h 2330024"/>
                <a:gd name="connsiteX94" fmla="*/ 2672272 w 4297267"/>
                <a:gd name="connsiteY94" fmla="*/ 750858 h 2330024"/>
                <a:gd name="connsiteX95" fmla="*/ 2778990 w 4297267"/>
                <a:gd name="connsiteY95" fmla="*/ 750858 h 2330024"/>
                <a:gd name="connsiteX96" fmla="*/ 2778990 w 4297267"/>
                <a:gd name="connsiteY96" fmla="*/ 728106 h 2330024"/>
                <a:gd name="connsiteX97" fmla="*/ 2867149 w 4297267"/>
                <a:gd name="connsiteY97" fmla="*/ 728106 h 2330024"/>
                <a:gd name="connsiteX98" fmla="*/ 2867149 w 4297267"/>
                <a:gd name="connsiteY98" fmla="*/ 704426 h 2330024"/>
                <a:gd name="connsiteX99" fmla="*/ 2946306 w 4297267"/>
                <a:gd name="connsiteY99" fmla="*/ 704426 h 2330024"/>
                <a:gd name="connsiteX100" fmla="*/ 2946306 w 4297267"/>
                <a:gd name="connsiteY100" fmla="*/ 652143 h 2330024"/>
                <a:gd name="connsiteX101" fmla="*/ 3000779 w 4297267"/>
                <a:gd name="connsiteY101" fmla="*/ 652143 h 2330024"/>
                <a:gd name="connsiteX102" fmla="*/ 3000779 w 4297267"/>
                <a:gd name="connsiteY102" fmla="*/ 626419 h 2330024"/>
                <a:gd name="connsiteX103" fmla="*/ 3027505 w 4297267"/>
                <a:gd name="connsiteY103" fmla="*/ 626419 h 2330024"/>
                <a:gd name="connsiteX104" fmla="*/ 3027505 w 4297267"/>
                <a:gd name="connsiteY104" fmla="*/ 547020 h 2330024"/>
                <a:gd name="connsiteX105" fmla="*/ 3134223 w 4297267"/>
                <a:gd name="connsiteY105" fmla="*/ 547020 h 2330024"/>
                <a:gd name="connsiteX106" fmla="*/ 3134223 w 4297267"/>
                <a:gd name="connsiteY106" fmla="*/ 501980 h 2330024"/>
                <a:gd name="connsiteX107" fmla="*/ 3185634 w 4297267"/>
                <a:gd name="connsiteY107" fmla="*/ 501980 h 2330024"/>
                <a:gd name="connsiteX108" fmla="*/ 3185634 w 4297267"/>
                <a:gd name="connsiteY108" fmla="*/ 476257 h 2330024"/>
                <a:gd name="connsiteX109" fmla="*/ 3238018 w 4297267"/>
                <a:gd name="connsiteY109" fmla="*/ 476257 h 2330024"/>
                <a:gd name="connsiteX110" fmla="*/ 3238018 w 4297267"/>
                <a:gd name="connsiteY110" fmla="*/ 446401 h 2330024"/>
                <a:gd name="connsiteX111" fmla="*/ 3320145 w 4297267"/>
                <a:gd name="connsiteY111" fmla="*/ 446401 h 2330024"/>
                <a:gd name="connsiteX112" fmla="*/ 3320145 w 4297267"/>
                <a:gd name="connsiteY112" fmla="*/ 374431 h 2330024"/>
                <a:gd name="connsiteX113" fmla="*/ 3371184 w 4297267"/>
                <a:gd name="connsiteY113" fmla="*/ 374431 h 2330024"/>
                <a:gd name="connsiteX114" fmla="*/ 3371184 w 4297267"/>
                <a:gd name="connsiteY114" fmla="*/ 344575 h 2330024"/>
                <a:gd name="connsiteX115" fmla="*/ 3563370 w 4297267"/>
                <a:gd name="connsiteY115" fmla="*/ 344575 h 2330024"/>
                <a:gd name="connsiteX116" fmla="*/ 3563370 w 4297267"/>
                <a:gd name="connsiteY116" fmla="*/ 317830 h 2330024"/>
                <a:gd name="connsiteX117" fmla="*/ 3774115 w 4297267"/>
                <a:gd name="connsiteY117" fmla="*/ 317830 h 2330024"/>
                <a:gd name="connsiteX118" fmla="*/ 3774115 w 4297267"/>
                <a:gd name="connsiteY118" fmla="*/ 291085 h 2330024"/>
                <a:gd name="connsiteX119" fmla="*/ 3906678 w 4297267"/>
                <a:gd name="connsiteY119" fmla="*/ 291085 h 2330024"/>
                <a:gd name="connsiteX120" fmla="*/ 3906678 w 4297267"/>
                <a:gd name="connsiteY120" fmla="*/ 263225 h 2330024"/>
                <a:gd name="connsiteX121" fmla="*/ 3963238 w 4297267"/>
                <a:gd name="connsiteY121" fmla="*/ 263225 h 2330024"/>
                <a:gd name="connsiteX122" fmla="*/ 3963238 w 4297267"/>
                <a:gd name="connsiteY122" fmla="*/ 200588 h 2330024"/>
                <a:gd name="connsiteX123" fmla="*/ 4096822 w 4297267"/>
                <a:gd name="connsiteY123" fmla="*/ 200588 h 2330024"/>
                <a:gd name="connsiteX124" fmla="*/ 4096822 w 4297267"/>
                <a:gd name="connsiteY124" fmla="*/ 161631 h 2330024"/>
                <a:gd name="connsiteX125" fmla="*/ 4120486 w 4297267"/>
                <a:gd name="connsiteY125" fmla="*/ 161631 h 2330024"/>
                <a:gd name="connsiteX126" fmla="*/ 4120486 w 4297267"/>
                <a:gd name="connsiteY126" fmla="*/ 121513 h 2330024"/>
                <a:gd name="connsiteX127" fmla="*/ 4147212 w 4297267"/>
                <a:gd name="connsiteY127" fmla="*/ 121513 h 2330024"/>
                <a:gd name="connsiteX128" fmla="*/ 4147212 w 4297267"/>
                <a:gd name="connsiteY128" fmla="*/ 80374 h 2330024"/>
                <a:gd name="connsiteX129" fmla="*/ 4253094 w 4297267"/>
                <a:gd name="connsiteY129" fmla="*/ 80374 h 2330024"/>
                <a:gd name="connsiteX130" fmla="*/ 4253094 w 4297267"/>
                <a:gd name="connsiteY130" fmla="*/ 0 h 2330024"/>
                <a:gd name="connsiteX131" fmla="*/ 4297267 w 4297267"/>
                <a:gd name="connsiteY131" fmla="*/ 0 h 2330024"/>
                <a:gd name="connsiteX0" fmla="*/ 0 w 4297267"/>
                <a:gd name="connsiteY0" fmla="*/ 2330024 h 2330024"/>
                <a:gd name="connsiteX1" fmla="*/ 179936 w 4297267"/>
                <a:gd name="connsiteY1" fmla="*/ 2330024 h 2330024"/>
                <a:gd name="connsiteX2" fmla="*/ 179936 w 4297267"/>
                <a:gd name="connsiteY2" fmla="*/ 2283591 h 2330024"/>
                <a:gd name="connsiteX3" fmla="*/ 264197 w 4297267"/>
                <a:gd name="connsiteY3" fmla="*/ 2283591 h 2330024"/>
                <a:gd name="connsiteX4" fmla="*/ 264197 w 4297267"/>
                <a:gd name="connsiteY4" fmla="*/ 2237159 h 2330024"/>
                <a:gd name="connsiteX5" fmla="*/ 290923 w 4297267"/>
                <a:gd name="connsiteY5" fmla="*/ 2237159 h 2330024"/>
                <a:gd name="connsiteX6" fmla="*/ 290923 w 4297267"/>
                <a:gd name="connsiteY6" fmla="*/ 2212457 h 2330024"/>
                <a:gd name="connsiteX7" fmla="*/ 325862 w 4297267"/>
                <a:gd name="connsiteY7" fmla="*/ 2212457 h 2330024"/>
                <a:gd name="connsiteX8" fmla="*/ 325862 w 4297267"/>
                <a:gd name="connsiteY8" fmla="*/ 2183669 h 2330024"/>
                <a:gd name="connsiteX9" fmla="*/ 376252 w 4297267"/>
                <a:gd name="connsiteY9" fmla="*/ 2183669 h 2330024"/>
                <a:gd name="connsiteX10" fmla="*/ 376252 w 4297267"/>
                <a:gd name="connsiteY10" fmla="*/ 2163099 h 2330024"/>
                <a:gd name="connsiteX11" fmla="*/ 402978 w 4297267"/>
                <a:gd name="connsiteY11" fmla="*/ 2163099 h 2330024"/>
                <a:gd name="connsiteX12" fmla="*/ 402978 w 4297267"/>
                <a:gd name="connsiteY12" fmla="*/ 2134311 h 2330024"/>
                <a:gd name="connsiteX13" fmla="*/ 487239 w 4297267"/>
                <a:gd name="connsiteY13" fmla="*/ 2134311 h 2330024"/>
                <a:gd name="connsiteX14" fmla="*/ 487239 w 4297267"/>
                <a:gd name="connsiteY14" fmla="*/ 2106452 h 2330024"/>
                <a:gd name="connsiteX15" fmla="*/ 510902 w 4297267"/>
                <a:gd name="connsiteY15" fmla="*/ 2106452 h 2330024"/>
                <a:gd name="connsiteX16" fmla="*/ 510902 w 4297267"/>
                <a:gd name="connsiteY16" fmla="*/ 2058209 h 2330024"/>
                <a:gd name="connsiteX17" fmla="*/ 535540 w 4297267"/>
                <a:gd name="connsiteY17" fmla="*/ 2058209 h 2330024"/>
                <a:gd name="connsiteX18" fmla="*/ 535540 w 4297267"/>
                <a:gd name="connsiteY18" fmla="*/ 2038660 h 2330024"/>
                <a:gd name="connsiteX19" fmla="*/ 565375 w 4297267"/>
                <a:gd name="connsiteY19" fmla="*/ 2038660 h 2330024"/>
                <a:gd name="connsiteX20" fmla="*/ 565375 w 4297267"/>
                <a:gd name="connsiteY20" fmla="*/ 2010801 h 2330024"/>
                <a:gd name="connsiteX21" fmla="*/ 615718 w 4297267"/>
                <a:gd name="connsiteY21" fmla="*/ 2010801 h 2330024"/>
                <a:gd name="connsiteX22" fmla="*/ 615718 w 4297267"/>
                <a:gd name="connsiteY22" fmla="*/ 1963579 h 2330024"/>
                <a:gd name="connsiteX23" fmla="*/ 671397 w 4297267"/>
                <a:gd name="connsiteY23" fmla="*/ 1963579 h 2330024"/>
                <a:gd name="connsiteX24" fmla="*/ 671397 w 4297267"/>
                <a:gd name="connsiteY24" fmla="*/ 1911111 h 2330024"/>
                <a:gd name="connsiteX25" fmla="*/ 693947 w 4297267"/>
                <a:gd name="connsiteY25" fmla="*/ 1911111 h 2330024"/>
                <a:gd name="connsiteX26" fmla="*/ 693947 w 4297267"/>
                <a:gd name="connsiteY26" fmla="*/ 1883251 h 2330024"/>
                <a:gd name="connsiteX27" fmla="*/ 724756 w 4297267"/>
                <a:gd name="connsiteY27" fmla="*/ 1883251 h 2330024"/>
                <a:gd name="connsiteX28" fmla="*/ 724756 w 4297267"/>
                <a:gd name="connsiteY28" fmla="*/ 1867279 h 2330024"/>
                <a:gd name="connsiteX29" fmla="*/ 801872 w 4297267"/>
                <a:gd name="connsiteY29" fmla="*/ 1867279 h 2330024"/>
                <a:gd name="connsiteX30" fmla="*/ 801872 w 4297267"/>
                <a:gd name="connsiteY30" fmla="*/ 1835937 h 2330024"/>
                <a:gd name="connsiteX31" fmla="*/ 828505 w 4297267"/>
                <a:gd name="connsiteY31" fmla="*/ 1835937 h 2330024"/>
                <a:gd name="connsiteX32" fmla="*/ 828505 w 4297267"/>
                <a:gd name="connsiteY32" fmla="*/ 1808077 h 2330024"/>
                <a:gd name="connsiteX33" fmla="*/ 860335 w 4297267"/>
                <a:gd name="connsiteY33" fmla="*/ 1808077 h 2330024"/>
                <a:gd name="connsiteX34" fmla="*/ 860335 w 4297267"/>
                <a:gd name="connsiteY34" fmla="*/ 1759927 h 2330024"/>
                <a:gd name="connsiteX35" fmla="*/ 907616 w 4297267"/>
                <a:gd name="connsiteY35" fmla="*/ 1759927 h 2330024"/>
                <a:gd name="connsiteX36" fmla="*/ 907616 w 4297267"/>
                <a:gd name="connsiteY36" fmla="*/ 1739311 h 2330024"/>
                <a:gd name="connsiteX37" fmla="*/ 937451 w 4297267"/>
                <a:gd name="connsiteY37" fmla="*/ 1739311 h 2330024"/>
                <a:gd name="connsiteX38" fmla="*/ 937451 w 4297267"/>
                <a:gd name="connsiteY38" fmla="*/ 1710523 h 2330024"/>
                <a:gd name="connsiteX39" fmla="*/ 990902 w 4297267"/>
                <a:gd name="connsiteY39" fmla="*/ 1710523 h 2330024"/>
                <a:gd name="connsiteX40" fmla="*/ 990902 w 4297267"/>
                <a:gd name="connsiteY40" fmla="*/ 1660144 h 2330024"/>
                <a:gd name="connsiteX41" fmla="*/ 1042266 w 4297267"/>
                <a:gd name="connsiteY41" fmla="*/ 1660144 h 2330024"/>
                <a:gd name="connsiteX42" fmla="*/ 1054172 w 4297267"/>
                <a:gd name="connsiteY42" fmla="*/ 1633538 h 2330024"/>
                <a:gd name="connsiteX43" fmla="*/ 1060826 w 4297267"/>
                <a:gd name="connsiteY43" fmla="*/ 1602362 h 2330024"/>
                <a:gd name="connsiteX44" fmla="*/ 1099120 w 4297267"/>
                <a:gd name="connsiteY44" fmla="*/ 1606493 h 2330024"/>
                <a:gd name="connsiteX45" fmla="*/ 1123465 w 4297267"/>
                <a:gd name="connsiteY45" fmla="*/ 1585062 h 2330024"/>
                <a:gd name="connsiteX46" fmla="*/ 1123465 w 4297267"/>
                <a:gd name="connsiteY46" fmla="*/ 1559246 h 2330024"/>
                <a:gd name="connsiteX47" fmla="*/ 1149170 w 4297267"/>
                <a:gd name="connsiteY47" fmla="*/ 1559246 h 2330024"/>
                <a:gd name="connsiteX48" fmla="*/ 1149170 w 4297267"/>
                <a:gd name="connsiteY48" fmla="*/ 1507892 h 2330024"/>
                <a:gd name="connsiteX49" fmla="*/ 1255053 w 4297267"/>
                <a:gd name="connsiteY49" fmla="*/ 1507892 h 2330024"/>
                <a:gd name="connsiteX50" fmla="*/ 1255053 w 4297267"/>
                <a:gd name="connsiteY50" fmla="*/ 1481147 h 2330024"/>
                <a:gd name="connsiteX51" fmla="*/ 1309526 w 4297267"/>
                <a:gd name="connsiteY51" fmla="*/ 1481147 h 2330024"/>
                <a:gd name="connsiteX52" fmla="*/ 1309526 w 4297267"/>
                <a:gd name="connsiteY52" fmla="*/ 1457513 h 2330024"/>
                <a:gd name="connsiteX53" fmla="*/ 1340335 w 4297267"/>
                <a:gd name="connsiteY53" fmla="*/ 1457513 h 2330024"/>
                <a:gd name="connsiteX54" fmla="*/ 1340335 w 4297267"/>
                <a:gd name="connsiteY54" fmla="*/ 1384474 h 2330024"/>
                <a:gd name="connsiteX55" fmla="*/ 1388683 w 4297267"/>
                <a:gd name="connsiteY55" fmla="*/ 1384474 h 2330024"/>
                <a:gd name="connsiteX56" fmla="*/ 1388683 w 4297267"/>
                <a:gd name="connsiteY56" fmla="*/ 1355686 h 2330024"/>
                <a:gd name="connsiteX57" fmla="*/ 1422415 w 4297267"/>
                <a:gd name="connsiteY57" fmla="*/ 1355686 h 2330024"/>
                <a:gd name="connsiteX58" fmla="*/ 1422415 w 4297267"/>
                <a:gd name="connsiteY58" fmla="*/ 1333028 h 2330024"/>
                <a:gd name="connsiteX59" fmla="*/ 1472759 w 4297267"/>
                <a:gd name="connsiteY59" fmla="*/ 1333028 h 2330024"/>
                <a:gd name="connsiteX60" fmla="*/ 1472759 w 4297267"/>
                <a:gd name="connsiteY60" fmla="*/ 1307350 h 2330024"/>
                <a:gd name="connsiteX61" fmla="*/ 1503614 w 4297267"/>
                <a:gd name="connsiteY61" fmla="*/ 1307350 h 2330024"/>
                <a:gd name="connsiteX62" fmla="*/ 1503614 w 4297267"/>
                <a:gd name="connsiteY62" fmla="*/ 1280652 h 2330024"/>
                <a:gd name="connsiteX63" fmla="*/ 1532382 w 4297267"/>
                <a:gd name="connsiteY63" fmla="*/ 1280652 h 2330024"/>
                <a:gd name="connsiteX64" fmla="*/ 1532382 w 4297267"/>
                <a:gd name="connsiteY64" fmla="*/ 1253907 h 2330024"/>
                <a:gd name="connsiteX65" fmla="*/ 1659052 w 4297267"/>
                <a:gd name="connsiteY65" fmla="*/ 1253907 h 2330024"/>
                <a:gd name="connsiteX66" fmla="*/ 1659052 w 4297267"/>
                <a:gd name="connsiteY66" fmla="*/ 1203435 h 2330024"/>
                <a:gd name="connsiteX67" fmla="*/ 1684711 w 4297267"/>
                <a:gd name="connsiteY67" fmla="*/ 1203435 h 2330024"/>
                <a:gd name="connsiteX68" fmla="*/ 1684711 w 4297267"/>
                <a:gd name="connsiteY68" fmla="*/ 1179801 h 2330024"/>
                <a:gd name="connsiteX69" fmla="*/ 1840009 w 4297267"/>
                <a:gd name="connsiteY69" fmla="*/ 1179801 h 2330024"/>
                <a:gd name="connsiteX70" fmla="*/ 1840009 w 4297267"/>
                <a:gd name="connsiteY70" fmla="*/ 1157142 h 2330024"/>
                <a:gd name="connsiteX71" fmla="*/ 1876015 w 4297267"/>
                <a:gd name="connsiteY71" fmla="*/ 1157142 h 2330024"/>
                <a:gd name="connsiteX72" fmla="*/ 1876015 w 4297267"/>
                <a:gd name="connsiteY72" fmla="*/ 1130397 h 2330024"/>
                <a:gd name="connsiteX73" fmla="*/ 1953084 w 4297267"/>
                <a:gd name="connsiteY73" fmla="*/ 1130397 h 2330024"/>
                <a:gd name="connsiteX74" fmla="*/ 1953084 w 4297267"/>
                <a:gd name="connsiteY74" fmla="*/ 1103651 h 2330024"/>
                <a:gd name="connsiteX75" fmla="*/ 1979810 w 4297267"/>
                <a:gd name="connsiteY75" fmla="*/ 1103651 h 2330024"/>
                <a:gd name="connsiteX76" fmla="*/ 1979810 w 4297267"/>
                <a:gd name="connsiteY76" fmla="*/ 1078996 h 2330024"/>
                <a:gd name="connsiteX77" fmla="*/ 2136314 w 4297267"/>
                <a:gd name="connsiteY77" fmla="*/ 1078996 h 2330024"/>
                <a:gd name="connsiteX78" fmla="*/ 2136314 w 4297267"/>
                <a:gd name="connsiteY78" fmla="*/ 1048118 h 2330024"/>
                <a:gd name="connsiteX79" fmla="*/ 2278899 w 4297267"/>
                <a:gd name="connsiteY79" fmla="*/ 1048118 h 2330024"/>
                <a:gd name="connsiteX80" fmla="*/ 2278899 w 4297267"/>
                <a:gd name="connsiteY80" fmla="*/ 1031681 h 2330024"/>
                <a:gd name="connsiteX81" fmla="*/ 2381720 w 4297267"/>
                <a:gd name="connsiteY81" fmla="*/ 1031681 h 2330024"/>
                <a:gd name="connsiteX82" fmla="*/ 2381720 w 4297267"/>
                <a:gd name="connsiteY82" fmla="*/ 1002893 h 2330024"/>
                <a:gd name="connsiteX83" fmla="*/ 2408400 w 4297267"/>
                <a:gd name="connsiteY83" fmla="*/ 1002893 h 2330024"/>
                <a:gd name="connsiteX84" fmla="*/ 2408400 w 4297267"/>
                <a:gd name="connsiteY84" fmla="*/ 950425 h 2330024"/>
                <a:gd name="connsiteX85" fmla="*/ 2438234 w 4297267"/>
                <a:gd name="connsiteY85" fmla="*/ 950425 h 2330024"/>
                <a:gd name="connsiteX86" fmla="*/ 2438234 w 4297267"/>
                <a:gd name="connsiteY86" fmla="*/ 925722 h 2330024"/>
                <a:gd name="connsiteX87" fmla="*/ 2486536 w 4297267"/>
                <a:gd name="connsiteY87" fmla="*/ 925722 h 2330024"/>
                <a:gd name="connsiteX88" fmla="*/ 2486536 w 4297267"/>
                <a:gd name="connsiteY88" fmla="*/ 878408 h 2330024"/>
                <a:gd name="connsiteX89" fmla="*/ 2549917 w 4297267"/>
                <a:gd name="connsiteY89" fmla="*/ 878408 h 2330024"/>
                <a:gd name="connsiteX90" fmla="*/ 2549917 w 4297267"/>
                <a:gd name="connsiteY90" fmla="*/ 855795 h 2330024"/>
                <a:gd name="connsiteX91" fmla="*/ 2624991 w 4297267"/>
                <a:gd name="connsiteY91" fmla="*/ 855795 h 2330024"/>
                <a:gd name="connsiteX92" fmla="*/ 2624991 w 4297267"/>
                <a:gd name="connsiteY92" fmla="*/ 800076 h 2330024"/>
                <a:gd name="connsiteX93" fmla="*/ 2672272 w 4297267"/>
                <a:gd name="connsiteY93" fmla="*/ 800076 h 2330024"/>
                <a:gd name="connsiteX94" fmla="*/ 2672272 w 4297267"/>
                <a:gd name="connsiteY94" fmla="*/ 750858 h 2330024"/>
                <a:gd name="connsiteX95" fmla="*/ 2778990 w 4297267"/>
                <a:gd name="connsiteY95" fmla="*/ 750858 h 2330024"/>
                <a:gd name="connsiteX96" fmla="*/ 2778990 w 4297267"/>
                <a:gd name="connsiteY96" fmla="*/ 728106 h 2330024"/>
                <a:gd name="connsiteX97" fmla="*/ 2867149 w 4297267"/>
                <a:gd name="connsiteY97" fmla="*/ 728106 h 2330024"/>
                <a:gd name="connsiteX98" fmla="*/ 2867149 w 4297267"/>
                <a:gd name="connsiteY98" fmla="*/ 704426 h 2330024"/>
                <a:gd name="connsiteX99" fmla="*/ 2946306 w 4297267"/>
                <a:gd name="connsiteY99" fmla="*/ 704426 h 2330024"/>
                <a:gd name="connsiteX100" fmla="*/ 2946306 w 4297267"/>
                <a:gd name="connsiteY100" fmla="*/ 652143 h 2330024"/>
                <a:gd name="connsiteX101" fmla="*/ 3000779 w 4297267"/>
                <a:gd name="connsiteY101" fmla="*/ 652143 h 2330024"/>
                <a:gd name="connsiteX102" fmla="*/ 3000779 w 4297267"/>
                <a:gd name="connsiteY102" fmla="*/ 626419 h 2330024"/>
                <a:gd name="connsiteX103" fmla="*/ 3027505 w 4297267"/>
                <a:gd name="connsiteY103" fmla="*/ 626419 h 2330024"/>
                <a:gd name="connsiteX104" fmla="*/ 3027505 w 4297267"/>
                <a:gd name="connsiteY104" fmla="*/ 547020 h 2330024"/>
                <a:gd name="connsiteX105" fmla="*/ 3134223 w 4297267"/>
                <a:gd name="connsiteY105" fmla="*/ 547020 h 2330024"/>
                <a:gd name="connsiteX106" fmla="*/ 3134223 w 4297267"/>
                <a:gd name="connsiteY106" fmla="*/ 501980 h 2330024"/>
                <a:gd name="connsiteX107" fmla="*/ 3185634 w 4297267"/>
                <a:gd name="connsiteY107" fmla="*/ 501980 h 2330024"/>
                <a:gd name="connsiteX108" fmla="*/ 3185634 w 4297267"/>
                <a:gd name="connsiteY108" fmla="*/ 476257 h 2330024"/>
                <a:gd name="connsiteX109" fmla="*/ 3238018 w 4297267"/>
                <a:gd name="connsiteY109" fmla="*/ 476257 h 2330024"/>
                <a:gd name="connsiteX110" fmla="*/ 3238018 w 4297267"/>
                <a:gd name="connsiteY110" fmla="*/ 446401 h 2330024"/>
                <a:gd name="connsiteX111" fmla="*/ 3320145 w 4297267"/>
                <a:gd name="connsiteY111" fmla="*/ 446401 h 2330024"/>
                <a:gd name="connsiteX112" fmla="*/ 3320145 w 4297267"/>
                <a:gd name="connsiteY112" fmla="*/ 374431 h 2330024"/>
                <a:gd name="connsiteX113" fmla="*/ 3371184 w 4297267"/>
                <a:gd name="connsiteY113" fmla="*/ 374431 h 2330024"/>
                <a:gd name="connsiteX114" fmla="*/ 3371184 w 4297267"/>
                <a:gd name="connsiteY114" fmla="*/ 344575 h 2330024"/>
                <a:gd name="connsiteX115" fmla="*/ 3563370 w 4297267"/>
                <a:gd name="connsiteY115" fmla="*/ 344575 h 2330024"/>
                <a:gd name="connsiteX116" fmla="*/ 3563370 w 4297267"/>
                <a:gd name="connsiteY116" fmla="*/ 317830 h 2330024"/>
                <a:gd name="connsiteX117" fmla="*/ 3774115 w 4297267"/>
                <a:gd name="connsiteY117" fmla="*/ 317830 h 2330024"/>
                <a:gd name="connsiteX118" fmla="*/ 3774115 w 4297267"/>
                <a:gd name="connsiteY118" fmla="*/ 291085 h 2330024"/>
                <a:gd name="connsiteX119" fmla="*/ 3906678 w 4297267"/>
                <a:gd name="connsiteY119" fmla="*/ 291085 h 2330024"/>
                <a:gd name="connsiteX120" fmla="*/ 3906678 w 4297267"/>
                <a:gd name="connsiteY120" fmla="*/ 263225 h 2330024"/>
                <a:gd name="connsiteX121" fmla="*/ 3963238 w 4297267"/>
                <a:gd name="connsiteY121" fmla="*/ 263225 h 2330024"/>
                <a:gd name="connsiteX122" fmla="*/ 3963238 w 4297267"/>
                <a:gd name="connsiteY122" fmla="*/ 200588 h 2330024"/>
                <a:gd name="connsiteX123" fmla="*/ 4096822 w 4297267"/>
                <a:gd name="connsiteY123" fmla="*/ 200588 h 2330024"/>
                <a:gd name="connsiteX124" fmla="*/ 4096822 w 4297267"/>
                <a:gd name="connsiteY124" fmla="*/ 161631 h 2330024"/>
                <a:gd name="connsiteX125" fmla="*/ 4120486 w 4297267"/>
                <a:gd name="connsiteY125" fmla="*/ 161631 h 2330024"/>
                <a:gd name="connsiteX126" fmla="*/ 4120486 w 4297267"/>
                <a:gd name="connsiteY126" fmla="*/ 121513 h 2330024"/>
                <a:gd name="connsiteX127" fmla="*/ 4147212 w 4297267"/>
                <a:gd name="connsiteY127" fmla="*/ 121513 h 2330024"/>
                <a:gd name="connsiteX128" fmla="*/ 4147212 w 4297267"/>
                <a:gd name="connsiteY128" fmla="*/ 80374 h 2330024"/>
                <a:gd name="connsiteX129" fmla="*/ 4253094 w 4297267"/>
                <a:gd name="connsiteY129" fmla="*/ 80374 h 2330024"/>
                <a:gd name="connsiteX130" fmla="*/ 4253094 w 4297267"/>
                <a:gd name="connsiteY130" fmla="*/ 0 h 2330024"/>
                <a:gd name="connsiteX131" fmla="*/ 4297267 w 4297267"/>
                <a:gd name="connsiteY131" fmla="*/ 0 h 233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4297267" h="2330024">
                  <a:moveTo>
                    <a:pt x="0" y="2330024"/>
                  </a:moveTo>
                  <a:lnTo>
                    <a:pt x="179936" y="2330024"/>
                  </a:lnTo>
                  <a:lnTo>
                    <a:pt x="179936" y="2283591"/>
                  </a:lnTo>
                  <a:lnTo>
                    <a:pt x="264197" y="2283591"/>
                  </a:lnTo>
                  <a:lnTo>
                    <a:pt x="264197" y="2237159"/>
                  </a:lnTo>
                  <a:lnTo>
                    <a:pt x="290923" y="2237159"/>
                  </a:lnTo>
                  <a:lnTo>
                    <a:pt x="290923" y="2212457"/>
                  </a:lnTo>
                  <a:lnTo>
                    <a:pt x="325862" y="2212457"/>
                  </a:lnTo>
                  <a:lnTo>
                    <a:pt x="325862" y="2183669"/>
                  </a:lnTo>
                  <a:lnTo>
                    <a:pt x="376252" y="2183669"/>
                  </a:lnTo>
                  <a:lnTo>
                    <a:pt x="376252" y="2163099"/>
                  </a:lnTo>
                  <a:lnTo>
                    <a:pt x="402978" y="2163099"/>
                  </a:lnTo>
                  <a:lnTo>
                    <a:pt x="402978" y="2134311"/>
                  </a:lnTo>
                  <a:lnTo>
                    <a:pt x="487239" y="2134311"/>
                  </a:lnTo>
                  <a:lnTo>
                    <a:pt x="487239" y="2106452"/>
                  </a:lnTo>
                  <a:lnTo>
                    <a:pt x="510902" y="2106452"/>
                  </a:lnTo>
                  <a:lnTo>
                    <a:pt x="510902" y="2058209"/>
                  </a:lnTo>
                  <a:lnTo>
                    <a:pt x="535540" y="2058209"/>
                  </a:lnTo>
                  <a:lnTo>
                    <a:pt x="535540" y="2038660"/>
                  </a:lnTo>
                  <a:lnTo>
                    <a:pt x="565375" y="2038660"/>
                  </a:lnTo>
                  <a:lnTo>
                    <a:pt x="565375" y="2010801"/>
                  </a:lnTo>
                  <a:lnTo>
                    <a:pt x="615718" y="2010801"/>
                  </a:lnTo>
                  <a:lnTo>
                    <a:pt x="615718" y="1963579"/>
                  </a:lnTo>
                  <a:lnTo>
                    <a:pt x="671397" y="1963579"/>
                  </a:lnTo>
                  <a:lnTo>
                    <a:pt x="671397" y="1911111"/>
                  </a:lnTo>
                  <a:lnTo>
                    <a:pt x="693947" y="1911111"/>
                  </a:lnTo>
                  <a:lnTo>
                    <a:pt x="693947" y="1883251"/>
                  </a:lnTo>
                  <a:lnTo>
                    <a:pt x="724756" y="1883251"/>
                  </a:lnTo>
                  <a:lnTo>
                    <a:pt x="724756" y="1867279"/>
                  </a:lnTo>
                  <a:lnTo>
                    <a:pt x="801872" y="1867279"/>
                  </a:lnTo>
                  <a:lnTo>
                    <a:pt x="801872" y="1835937"/>
                  </a:lnTo>
                  <a:lnTo>
                    <a:pt x="828505" y="1835937"/>
                  </a:lnTo>
                  <a:lnTo>
                    <a:pt x="828505" y="1808077"/>
                  </a:lnTo>
                  <a:lnTo>
                    <a:pt x="860335" y="1808077"/>
                  </a:lnTo>
                  <a:lnTo>
                    <a:pt x="860335" y="1759927"/>
                  </a:lnTo>
                  <a:lnTo>
                    <a:pt x="907616" y="1759927"/>
                  </a:lnTo>
                  <a:lnTo>
                    <a:pt x="907616" y="1739311"/>
                  </a:lnTo>
                  <a:lnTo>
                    <a:pt x="937451" y="1739311"/>
                  </a:lnTo>
                  <a:lnTo>
                    <a:pt x="937451" y="1710523"/>
                  </a:lnTo>
                  <a:lnTo>
                    <a:pt x="990902" y="1710523"/>
                  </a:lnTo>
                  <a:lnTo>
                    <a:pt x="990902" y="1660144"/>
                  </a:lnTo>
                  <a:lnTo>
                    <a:pt x="1042266" y="1660144"/>
                  </a:lnTo>
                  <a:lnTo>
                    <a:pt x="1054172" y="1633538"/>
                  </a:lnTo>
                  <a:lnTo>
                    <a:pt x="1060826" y="1602362"/>
                  </a:lnTo>
                  <a:lnTo>
                    <a:pt x="1099120" y="1606493"/>
                  </a:lnTo>
                  <a:lnTo>
                    <a:pt x="1123465" y="1585062"/>
                  </a:lnTo>
                  <a:lnTo>
                    <a:pt x="1123465" y="1559246"/>
                  </a:lnTo>
                  <a:lnTo>
                    <a:pt x="1149170" y="1559246"/>
                  </a:lnTo>
                  <a:lnTo>
                    <a:pt x="1149170" y="1507892"/>
                  </a:lnTo>
                  <a:lnTo>
                    <a:pt x="1255053" y="1507892"/>
                  </a:lnTo>
                  <a:lnTo>
                    <a:pt x="1255053" y="1481147"/>
                  </a:lnTo>
                  <a:lnTo>
                    <a:pt x="1309526" y="1481147"/>
                  </a:lnTo>
                  <a:lnTo>
                    <a:pt x="1309526" y="1457513"/>
                  </a:lnTo>
                  <a:lnTo>
                    <a:pt x="1340335" y="1457513"/>
                  </a:lnTo>
                  <a:lnTo>
                    <a:pt x="1340335" y="1384474"/>
                  </a:lnTo>
                  <a:lnTo>
                    <a:pt x="1388683" y="1384474"/>
                  </a:lnTo>
                  <a:lnTo>
                    <a:pt x="1388683" y="1355686"/>
                  </a:lnTo>
                  <a:lnTo>
                    <a:pt x="1422415" y="1355686"/>
                  </a:lnTo>
                  <a:lnTo>
                    <a:pt x="1422415" y="1333028"/>
                  </a:lnTo>
                  <a:lnTo>
                    <a:pt x="1472759" y="1333028"/>
                  </a:lnTo>
                  <a:lnTo>
                    <a:pt x="1472759" y="1307350"/>
                  </a:lnTo>
                  <a:lnTo>
                    <a:pt x="1503614" y="1307350"/>
                  </a:lnTo>
                  <a:lnTo>
                    <a:pt x="1503614" y="1280652"/>
                  </a:lnTo>
                  <a:lnTo>
                    <a:pt x="1532382" y="1280652"/>
                  </a:lnTo>
                  <a:lnTo>
                    <a:pt x="1532382" y="1253907"/>
                  </a:lnTo>
                  <a:lnTo>
                    <a:pt x="1659052" y="1253907"/>
                  </a:lnTo>
                  <a:lnTo>
                    <a:pt x="1659052" y="1203435"/>
                  </a:lnTo>
                  <a:lnTo>
                    <a:pt x="1684711" y="1203435"/>
                  </a:lnTo>
                  <a:lnTo>
                    <a:pt x="1684711" y="1179801"/>
                  </a:lnTo>
                  <a:lnTo>
                    <a:pt x="1840009" y="1179801"/>
                  </a:lnTo>
                  <a:lnTo>
                    <a:pt x="1840009" y="1157142"/>
                  </a:lnTo>
                  <a:lnTo>
                    <a:pt x="1876015" y="1157142"/>
                  </a:lnTo>
                  <a:lnTo>
                    <a:pt x="1876015" y="1130397"/>
                  </a:lnTo>
                  <a:lnTo>
                    <a:pt x="1953084" y="1130397"/>
                  </a:lnTo>
                  <a:lnTo>
                    <a:pt x="1953084" y="1103651"/>
                  </a:lnTo>
                  <a:lnTo>
                    <a:pt x="1979810" y="1103651"/>
                  </a:lnTo>
                  <a:lnTo>
                    <a:pt x="1979810" y="1078996"/>
                  </a:lnTo>
                  <a:lnTo>
                    <a:pt x="2136314" y="1078996"/>
                  </a:lnTo>
                  <a:cubicBezTo>
                    <a:pt x="2140166" y="1078996"/>
                    <a:pt x="2136314" y="1048118"/>
                    <a:pt x="2136314" y="1048118"/>
                  </a:cubicBezTo>
                  <a:lnTo>
                    <a:pt x="2278899" y="1048118"/>
                  </a:lnTo>
                  <a:lnTo>
                    <a:pt x="2278899" y="1031681"/>
                  </a:lnTo>
                  <a:lnTo>
                    <a:pt x="2381720" y="1031681"/>
                  </a:lnTo>
                  <a:lnTo>
                    <a:pt x="2381720" y="1002893"/>
                  </a:lnTo>
                  <a:lnTo>
                    <a:pt x="2408400" y="1002893"/>
                  </a:lnTo>
                  <a:lnTo>
                    <a:pt x="2408400" y="950425"/>
                  </a:lnTo>
                  <a:lnTo>
                    <a:pt x="2438234" y="950425"/>
                  </a:lnTo>
                  <a:lnTo>
                    <a:pt x="2438234" y="925722"/>
                  </a:lnTo>
                  <a:lnTo>
                    <a:pt x="2486536" y="925722"/>
                  </a:lnTo>
                  <a:lnTo>
                    <a:pt x="2486536" y="878408"/>
                  </a:lnTo>
                  <a:lnTo>
                    <a:pt x="2549917" y="878408"/>
                  </a:lnTo>
                  <a:lnTo>
                    <a:pt x="2549917" y="855795"/>
                  </a:lnTo>
                  <a:lnTo>
                    <a:pt x="2624991" y="855795"/>
                  </a:lnTo>
                  <a:lnTo>
                    <a:pt x="2624991" y="800076"/>
                  </a:lnTo>
                  <a:lnTo>
                    <a:pt x="2672272" y="800076"/>
                  </a:lnTo>
                  <a:lnTo>
                    <a:pt x="2672272" y="750858"/>
                  </a:lnTo>
                  <a:lnTo>
                    <a:pt x="2778990" y="750858"/>
                  </a:lnTo>
                  <a:lnTo>
                    <a:pt x="2778990" y="728106"/>
                  </a:lnTo>
                  <a:lnTo>
                    <a:pt x="2867149" y="728106"/>
                  </a:lnTo>
                  <a:lnTo>
                    <a:pt x="2867149" y="704426"/>
                  </a:lnTo>
                  <a:lnTo>
                    <a:pt x="2946306" y="704426"/>
                  </a:lnTo>
                  <a:lnTo>
                    <a:pt x="2946306" y="652143"/>
                  </a:lnTo>
                  <a:lnTo>
                    <a:pt x="3000779" y="652143"/>
                  </a:lnTo>
                  <a:lnTo>
                    <a:pt x="3000779" y="626419"/>
                  </a:lnTo>
                  <a:lnTo>
                    <a:pt x="3027505" y="626419"/>
                  </a:lnTo>
                  <a:lnTo>
                    <a:pt x="3027505" y="547020"/>
                  </a:lnTo>
                  <a:lnTo>
                    <a:pt x="3134223" y="547020"/>
                  </a:lnTo>
                  <a:lnTo>
                    <a:pt x="3134223" y="501980"/>
                  </a:lnTo>
                  <a:lnTo>
                    <a:pt x="3185634" y="501980"/>
                  </a:lnTo>
                  <a:lnTo>
                    <a:pt x="3185634" y="476257"/>
                  </a:lnTo>
                  <a:lnTo>
                    <a:pt x="3238018" y="476257"/>
                  </a:lnTo>
                  <a:lnTo>
                    <a:pt x="3238018" y="446401"/>
                  </a:lnTo>
                  <a:lnTo>
                    <a:pt x="3320145" y="446401"/>
                  </a:lnTo>
                  <a:lnTo>
                    <a:pt x="3320145" y="374431"/>
                  </a:lnTo>
                  <a:lnTo>
                    <a:pt x="3371184" y="374431"/>
                  </a:lnTo>
                  <a:lnTo>
                    <a:pt x="3371184" y="344575"/>
                  </a:lnTo>
                  <a:lnTo>
                    <a:pt x="3563370" y="344575"/>
                  </a:lnTo>
                  <a:lnTo>
                    <a:pt x="3563370" y="317830"/>
                  </a:lnTo>
                  <a:lnTo>
                    <a:pt x="3774115" y="317830"/>
                  </a:lnTo>
                  <a:lnTo>
                    <a:pt x="3774115" y="291085"/>
                  </a:lnTo>
                  <a:lnTo>
                    <a:pt x="3906678" y="291085"/>
                  </a:lnTo>
                  <a:lnTo>
                    <a:pt x="3906678" y="263225"/>
                  </a:lnTo>
                  <a:lnTo>
                    <a:pt x="3963238" y="263225"/>
                  </a:lnTo>
                  <a:lnTo>
                    <a:pt x="3963238" y="200588"/>
                  </a:lnTo>
                  <a:lnTo>
                    <a:pt x="4096822" y="200588"/>
                  </a:lnTo>
                  <a:lnTo>
                    <a:pt x="4096822" y="161631"/>
                  </a:lnTo>
                  <a:lnTo>
                    <a:pt x="4120486" y="161631"/>
                  </a:lnTo>
                  <a:lnTo>
                    <a:pt x="4120486" y="121513"/>
                  </a:lnTo>
                  <a:lnTo>
                    <a:pt x="4147212" y="121513"/>
                  </a:lnTo>
                  <a:lnTo>
                    <a:pt x="4147212" y="80374"/>
                  </a:lnTo>
                  <a:lnTo>
                    <a:pt x="4253094" y="80374"/>
                  </a:lnTo>
                  <a:lnTo>
                    <a:pt x="4253094" y="0"/>
                  </a:lnTo>
                  <a:lnTo>
                    <a:pt x="4297267" y="0"/>
                  </a:lnTo>
                </a:path>
              </a:pathLst>
            </a:cu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7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274" name="TextBox 273">
            <a:extLst>
              <a:ext uri="{FF2B5EF4-FFF2-40B4-BE49-F238E27FC236}">
                <a16:creationId xmlns:a16="http://schemas.microsoft.com/office/drawing/2014/main" id="{CA2DC1C8-D3A2-E341-ACFD-208A71017B4F}"/>
              </a:ext>
            </a:extLst>
          </p:cNvPr>
          <p:cNvSpPr txBox="1"/>
          <p:nvPr/>
        </p:nvSpPr>
        <p:spPr>
          <a:xfrm>
            <a:off x="4757175" y="3615910"/>
            <a:ext cx="712053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rgbClr val="66B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Aspirin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55AE212E-C1EC-444D-9806-3A3490E78850}"/>
              </a:ext>
            </a:extLst>
          </p:cNvPr>
          <p:cNvSpPr txBox="1"/>
          <p:nvPr/>
        </p:nvSpPr>
        <p:spPr>
          <a:xfrm>
            <a:off x="4772372" y="4385106"/>
            <a:ext cx="771365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D97C8056-9AED-F446-AB36-109CEC443BA2}"/>
              </a:ext>
            </a:extLst>
          </p:cNvPr>
          <p:cNvSpPr txBox="1"/>
          <p:nvPr/>
        </p:nvSpPr>
        <p:spPr>
          <a:xfrm>
            <a:off x="10619202" y="3478376"/>
            <a:ext cx="712053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rgbClr val="66B4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Aspirin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E22C0C3-12C1-994A-8E5D-98F5AE8007C1}"/>
              </a:ext>
            </a:extLst>
          </p:cNvPr>
          <p:cNvSpPr txBox="1"/>
          <p:nvPr/>
        </p:nvSpPr>
        <p:spPr>
          <a:xfrm>
            <a:off x="10648637" y="2933563"/>
            <a:ext cx="771365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EB39D816-6D22-8A4A-BB31-4F8449527F26}"/>
              </a:ext>
            </a:extLst>
          </p:cNvPr>
          <p:cNvSpPr txBox="1"/>
          <p:nvPr/>
        </p:nvSpPr>
        <p:spPr>
          <a:xfrm rot="16200000">
            <a:off x="-772584" y="4082731"/>
            <a:ext cx="2706638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incidence of event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(%)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9EED9774-CC9F-1149-91C5-95B5F05ECC6F}"/>
              </a:ext>
            </a:extLst>
          </p:cNvPr>
          <p:cNvSpPr txBox="1"/>
          <p:nvPr/>
        </p:nvSpPr>
        <p:spPr>
          <a:xfrm rot="16200000">
            <a:off x="4707222" y="4082732"/>
            <a:ext cx="2706638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incidence of event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(%)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F8D71AE2-0BE9-D64B-ACB7-2E732AD66C82}"/>
              </a:ext>
            </a:extLst>
          </p:cNvPr>
          <p:cNvSpPr txBox="1"/>
          <p:nvPr/>
        </p:nvSpPr>
        <p:spPr>
          <a:xfrm>
            <a:off x="1597187" y="5856952"/>
            <a:ext cx="2702022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Days since start of randomisation 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99604D5D-AB49-6445-86F1-3C62A3DA5D82}"/>
              </a:ext>
            </a:extLst>
          </p:cNvPr>
          <p:cNvSpPr txBox="1"/>
          <p:nvPr/>
        </p:nvSpPr>
        <p:spPr>
          <a:xfrm>
            <a:off x="7210909" y="5835711"/>
            <a:ext cx="2702022" cy="2862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r" defTabSz="914377">
              <a:lnSpc>
                <a:spcPct val="90000"/>
              </a:lnSpc>
              <a:defRPr/>
            </a:pP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Days since start of randomisation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Závažné krvácení a ischemické příhody</a:t>
            </a:r>
            <a:br>
              <a:rPr lang="en-US" sz="3200" dirty="0"/>
            </a:br>
            <a:r>
              <a:rPr lang="en-US" sz="2800" b="0" dirty="0">
                <a:latin typeface="+mn-lt"/>
                <a:cs typeface="Calibri Light" panose="020F0302020204030204" pitchFamily="34" charset="0"/>
              </a:rPr>
              <a:t>30 d</a:t>
            </a:r>
            <a:r>
              <a:rPr lang="cs-CZ" sz="2800" b="0" dirty="0">
                <a:latin typeface="+mn-lt"/>
                <a:cs typeface="Calibri Light" panose="020F0302020204030204" pitchFamily="34" charset="0"/>
              </a:rPr>
              <a:t>ní až 6 měsíců</a:t>
            </a:r>
          </a:p>
        </p:txBody>
      </p:sp>
      <p:sp>
        <p:nvSpPr>
          <p:cNvPr id="89" name="Zástupný symbol pro text 4">
            <a:extLst>
              <a:ext uri="{FF2B5EF4-FFF2-40B4-BE49-F238E27FC236}">
                <a16:creationId xmlns:a16="http://schemas.microsoft.com/office/drawing/2014/main" id="{90FE7AC5-88B1-4061-B3CC-99AEDEAF22E8}"/>
              </a:ext>
            </a:extLst>
          </p:cNvPr>
          <p:cNvSpPr txBox="1">
            <a:spLocks/>
          </p:cNvSpPr>
          <p:nvPr/>
        </p:nvSpPr>
        <p:spPr>
          <a:xfrm>
            <a:off x="90864" y="6318806"/>
            <a:ext cx="11926972" cy="528538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Převzato a upraveno dle </a:t>
            </a:r>
            <a:r>
              <a:rPr lang="fr-FR" dirty="0"/>
              <a:t>Alexander JH, et al.</a:t>
            </a:r>
            <a:r>
              <a:rPr lang="cs-CZ" dirty="0"/>
              <a:t>,</a:t>
            </a:r>
            <a:r>
              <a:rPr lang="fr-FR" dirty="0"/>
              <a:t> Circulation 2020</a:t>
            </a:r>
          </a:p>
        </p:txBody>
      </p:sp>
    </p:spTree>
    <p:extLst>
      <p:ext uri="{BB962C8B-B14F-4D97-AF65-F5344CB8AC3E}">
        <p14:creationId xmlns:p14="http://schemas.microsoft.com/office/powerpoint/2010/main" val="15929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78D6FE-0FFD-4D5B-A797-B2FF328205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7786" y="6261859"/>
            <a:ext cx="11711640" cy="670983"/>
          </a:xfrm>
        </p:spPr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Gollapudi</a:t>
            </a:r>
            <a:r>
              <a:rPr lang="cs-CZ" dirty="0"/>
              <a:t> R et al, JAMA. 2004;292(24):3017-3023, 2. Vlastní klinická praxe.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cs-CZ" sz="3200" dirty="0"/>
              <a:t>Praktický přístup k léčbě nemocných s fibrilací síní po PCI </a:t>
            </a:r>
            <a:br>
              <a:rPr lang="cs-CZ" sz="3200" dirty="0"/>
            </a:br>
            <a:r>
              <a:rPr lang="cs-CZ" sz="3200" dirty="0"/>
              <a:t>nebo po akutním koronárním syndromu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7786" y="1597891"/>
            <a:ext cx="11701589" cy="4457265"/>
          </a:xfrm>
        </p:spPr>
        <p:txBody>
          <a:bodyPr/>
          <a:lstStyle/>
          <a:p>
            <a:pPr indent="0" algn="ctr">
              <a:buNone/>
            </a:pPr>
            <a:r>
              <a:rPr lang="cs-CZ" sz="2400" b="1" dirty="0">
                <a:solidFill>
                  <a:srgbClr val="F26938"/>
                </a:solidFill>
              </a:rPr>
              <a:t>Praktický vedlejší přínos studií o účinnosti a bezpečnosti duální terapie:</a:t>
            </a:r>
          </a:p>
          <a:p>
            <a:pPr indent="0" algn="ctr">
              <a:buNone/>
            </a:pPr>
            <a:endParaRPr lang="cs-CZ" sz="2400" b="1" dirty="0">
              <a:solidFill>
                <a:srgbClr val="F26938"/>
              </a:solidFill>
            </a:endParaRPr>
          </a:p>
          <a:p>
            <a:pPr indent="0" algn="ctr">
              <a:buNone/>
            </a:pPr>
            <a:r>
              <a:rPr lang="cs-CZ" b="1" dirty="0"/>
              <a:t>Pacient s alergií na kyselinu acetylsalicylovou (aspirin)</a:t>
            </a:r>
            <a:r>
              <a:rPr lang="cs-CZ" sz="2400" baseline="30000" dirty="0"/>
              <a:t>1</a:t>
            </a:r>
            <a:endParaRPr lang="cs-CZ" sz="2400" b="1" dirty="0"/>
          </a:p>
          <a:p>
            <a:pPr marL="457200" indent="-457200" algn="ctr">
              <a:buFontTx/>
              <a:buChar char="-"/>
            </a:pPr>
            <a:r>
              <a:rPr lang="cs-CZ" dirty="0"/>
              <a:t>zhoršení bronchiálního onemocnění 10 %</a:t>
            </a:r>
          </a:p>
          <a:p>
            <a:pPr marL="457200" indent="-457200" algn="ctr">
              <a:buFontTx/>
              <a:buChar char="-"/>
            </a:pPr>
            <a:r>
              <a:rPr lang="cs-CZ" dirty="0"/>
              <a:t>vážné alergické reakce 0,07 – 0,2 %</a:t>
            </a:r>
          </a:p>
          <a:p>
            <a:pPr marL="457200" indent="-457200" algn="ctr">
              <a:buFontTx/>
              <a:buChar char="-"/>
            </a:pP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Vynechání aspirinu a </a:t>
            </a:r>
            <a:r>
              <a:rPr lang="cs-CZ" dirty="0" err="1"/>
              <a:t>monoterapie</a:t>
            </a:r>
            <a:r>
              <a:rPr lang="cs-CZ" dirty="0"/>
              <a:t> P2Y12</a:t>
            </a:r>
            <a:r>
              <a:rPr lang="cs-CZ" sz="2400" baseline="30000" dirty="0"/>
              <a:t>2</a:t>
            </a:r>
            <a:endParaRPr lang="cs-CZ" sz="2400" dirty="0"/>
          </a:p>
          <a:p>
            <a:pPr marL="514350" indent="-514350">
              <a:buAutoNum type="arabicPeriod"/>
            </a:pPr>
            <a:r>
              <a:rPr lang="cs-CZ" dirty="0"/>
              <a:t>Desenzibilizační léčba</a:t>
            </a:r>
            <a:r>
              <a:rPr lang="cs-CZ" sz="2400" baseline="30000" dirty="0"/>
              <a:t>1,2</a:t>
            </a:r>
            <a:endParaRPr lang="cs-CZ" sz="24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dirty="0"/>
              <a:t>Nově – duální terapie NOAC + clopidogrel</a:t>
            </a:r>
            <a:r>
              <a:rPr lang="cs-CZ" sz="2400" baseline="30000" dirty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44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78D6FE-0FFD-4D5B-A797-B2FF328205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350" y="6261859"/>
            <a:ext cx="11711640" cy="670983"/>
          </a:xfrm>
        </p:spPr>
        <p:txBody>
          <a:bodyPr/>
          <a:lstStyle/>
          <a:p>
            <a:r>
              <a:rPr lang="cs-CZ" dirty="0" err="1"/>
              <a:t>Özkan</a:t>
            </a:r>
            <a:r>
              <a:rPr lang="cs-CZ" dirty="0"/>
              <a:t> K et al., J </a:t>
            </a:r>
            <a:r>
              <a:rPr lang="cs-CZ" dirty="0" err="1"/>
              <a:t>Cardiol</a:t>
            </a:r>
            <a:r>
              <a:rPr lang="cs-CZ" dirty="0"/>
              <a:t> </a:t>
            </a:r>
            <a:r>
              <a:rPr lang="cs-CZ" dirty="0" err="1"/>
              <a:t>Cardiovasc</a:t>
            </a:r>
            <a:r>
              <a:rPr lang="cs-CZ" dirty="0"/>
              <a:t> Med. 2020; 5: 060-066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cs-CZ" sz="3200" dirty="0"/>
              <a:t>Praktický přístup k léčbě nemocných s fibrilací síní po PCI </a:t>
            </a:r>
            <a:br>
              <a:rPr lang="cs-CZ" sz="3200" dirty="0"/>
            </a:br>
            <a:r>
              <a:rPr lang="cs-CZ" sz="3200" dirty="0"/>
              <a:t>nebo po akutním koronárním syndromu… </a:t>
            </a:r>
            <a:r>
              <a:rPr lang="cs-CZ" sz="4000" dirty="0"/>
              <a:t>ještě nedávno</a:t>
            </a:r>
          </a:p>
        </p:txBody>
      </p:sp>
      <p:pic>
        <p:nvPicPr>
          <p:cNvPr id="6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8364" y="1664253"/>
            <a:ext cx="8645236" cy="45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17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A757F78-E6D7-46F2-89E2-C18A8AE308DA}"/>
              </a:ext>
            </a:extLst>
          </p:cNvPr>
          <p:cNvSpPr/>
          <p:nvPr/>
        </p:nvSpPr>
        <p:spPr>
          <a:xfrm>
            <a:off x="2874672" y="2711524"/>
            <a:ext cx="4603994" cy="666560"/>
          </a:xfrm>
          <a:prstGeom prst="roundRect">
            <a:avLst>
              <a:gd name="adj" fmla="val 8691"/>
            </a:avLst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75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Add ASA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2350992-F686-466E-BBB9-E53192600AFD}"/>
              </a:ext>
            </a:extLst>
          </p:cNvPr>
          <p:cNvSpPr/>
          <p:nvPr/>
        </p:nvSpPr>
        <p:spPr>
          <a:xfrm>
            <a:off x="2874672" y="2169264"/>
            <a:ext cx="4603994" cy="504000"/>
          </a:xfrm>
          <a:prstGeom prst="roundRect">
            <a:avLst>
              <a:gd name="adj" fmla="val 9544"/>
            </a:avLst>
          </a:prstGeom>
          <a:solidFill>
            <a:schemeClr val="accent6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39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High coronary risk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78D6FE-0FFD-4D5B-A797-B2FF328205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514" y="6256869"/>
            <a:ext cx="11926972" cy="670983"/>
          </a:xfrm>
        </p:spPr>
        <p:txBody>
          <a:bodyPr/>
          <a:lstStyle/>
          <a:p>
            <a:r>
              <a:rPr lang="cs-CZ" dirty="0"/>
              <a:t>Převzato a upraveno dle </a:t>
            </a:r>
            <a:r>
              <a:rPr lang="cs-CZ" dirty="0" err="1"/>
              <a:t>Hammoudi</a:t>
            </a:r>
            <a:r>
              <a:rPr lang="cs-CZ" dirty="0"/>
              <a:t> N, et al., Eur </a:t>
            </a:r>
            <a:r>
              <a:rPr lang="cs-CZ" dirty="0" err="1"/>
              <a:t>Heart</a:t>
            </a:r>
            <a:r>
              <a:rPr lang="cs-CZ" dirty="0"/>
              <a:t> J 2018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cs-CZ" sz="3200" dirty="0"/>
              <a:t>Praktický přístup k léčbě nemocných s fibrilací síní po PCI </a:t>
            </a:r>
            <a:br>
              <a:rPr lang="cs-CZ" sz="3200" dirty="0"/>
            </a:br>
            <a:r>
              <a:rPr lang="cs-CZ" sz="3200" dirty="0"/>
              <a:t>nebo po akutním koronárním syndromu… </a:t>
            </a:r>
            <a:r>
              <a:rPr lang="cs-CZ" sz="4400" dirty="0"/>
              <a:t>nyní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159C31-AAE4-4B01-B6D6-AC8EFE636C2C}"/>
              </a:ext>
            </a:extLst>
          </p:cNvPr>
          <p:cNvSpPr/>
          <p:nvPr/>
        </p:nvSpPr>
        <p:spPr>
          <a:xfrm>
            <a:off x="926798" y="2256348"/>
            <a:ext cx="1554691" cy="4132773"/>
          </a:xfrm>
          <a:prstGeom prst="downArrow">
            <a:avLst>
              <a:gd name="adj1" fmla="val 76304"/>
              <a:gd name="adj2" fmla="val 32726"/>
            </a:avLst>
          </a:prstGeom>
          <a:gradFill flip="none" rotWithShape="1">
            <a:gsLst>
              <a:gs pos="59176">
                <a:schemeClr val="tx1">
                  <a:lumMod val="10000"/>
                  <a:lumOff val="90000"/>
                </a:schemeClr>
              </a:gs>
              <a:gs pos="16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389236-B221-419C-8419-7C9E9AE8733D}"/>
              </a:ext>
            </a:extLst>
          </p:cNvPr>
          <p:cNvSpPr txBox="1"/>
          <p:nvPr/>
        </p:nvSpPr>
        <p:spPr>
          <a:xfrm>
            <a:off x="1232058" y="2384497"/>
            <a:ext cx="953530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Time from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treatment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initiation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26A72-6264-498C-8A4C-08F2A1BCA277}"/>
              </a:ext>
            </a:extLst>
          </p:cNvPr>
          <p:cNvSpPr/>
          <p:nvPr/>
        </p:nvSpPr>
        <p:spPr>
          <a:xfrm>
            <a:off x="1262290" y="5666774"/>
            <a:ext cx="885825" cy="403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ea typeface="+mn-ea"/>
                <a:cs typeface="+mn-cs"/>
              </a:rPr>
              <a:t>Beyond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ea typeface="+mn-ea"/>
                <a:cs typeface="+mn-cs"/>
              </a:rPr>
              <a:t>12 months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6D3917-325C-4341-A2D9-B061866D753C}"/>
              </a:ext>
            </a:extLst>
          </p:cNvPr>
          <p:cNvCxnSpPr>
            <a:cxnSpLocks/>
          </p:cNvCxnSpPr>
          <p:nvPr/>
        </p:nvCxnSpPr>
        <p:spPr>
          <a:xfrm>
            <a:off x="1748065" y="3409692"/>
            <a:ext cx="162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099B45B-28CC-4400-9BAB-9DC5CBAB96B7}"/>
              </a:ext>
            </a:extLst>
          </p:cNvPr>
          <p:cNvSpPr/>
          <p:nvPr/>
        </p:nvSpPr>
        <p:spPr>
          <a:xfrm>
            <a:off x="1195764" y="3243239"/>
            <a:ext cx="1018877" cy="31520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38100">
              <a:schemeClr val="bg1">
                <a:alpha val="9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ea typeface="+mn-ea"/>
                <a:cs typeface="+mn-cs"/>
              </a:rPr>
              <a:t>1 month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4F9D29-D169-4888-BB48-25298757B146}"/>
              </a:ext>
            </a:extLst>
          </p:cNvPr>
          <p:cNvCxnSpPr>
            <a:cxnSpLocks/>
          </p:cNvCxnSpPr>
          <p:nvPr/>
        </p:nvCxnSpPr>
        <p:spPr>
          <a:xfrm>
            <a:off x="1748065" y="5502638"/>
            <a:ext cx="120103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9EEF48-E185-47F2-856D-0B84C7D36D41}"/>
              </a:ext>
            </a:extLst>
          </p:cNvPr>
          <p:cNvSpPr/>
          <p:nvPr/>
        </p:nvSpPr>
        <p:spPr>
          <a:xfrm>
            <a:off x="1195764" y="5321388"/>
            <a:ext cx="1018877" cy="31520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38100">
              <a:schemeClr val="bg1">
                <a:alpha val="9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ea typeface="+mn-ea"/>
                <a:cs typeface="+mn-cs"/>
              </a:rPr>
              <a:t>12 months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E398E9-DDA0-402F-97BB-C00C9B7CCE98}"/>
              </a:ext>
            </a:extLst>
          </p:cNvPr>
          <p:cNvCxnSpPr>
            <a:cxnSpLocks/>
          </p:cNvCxnSpPr>
          <p:nvPr/>
        </p:nvCxnSpPr>
        <p:spPr>
          <a:xfrm>
            <a:off x="1748065" y="4795126"/>
            <a:ext cx="162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17C0BA0-FC83-4C83-A352-BA6B5F7F2E7D}"/>
              </a:ext>
            </a:extLst>
          </p:cNvPr>
          <p:cNvSpPr/>
          <p:nvPr/>
        </p:nvSpPr>
        <p:spPr>
          <a:xfrm>
            <a:off x="1195764" y="4628673"/>
            <a:ext cx="1018877" cy="31520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38100">
              <a:schemeClr val="bg1">
                <a:alpha val="9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ea typeface="+mn-ea"/>
                <a:cs typeface="+mn-cs"/>
              </a:rPr>
              <a:t>6 months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8F6468-78C6-4EA9-BBA7-B78B5DD6316E}"/>
              </a:ext>
            </a:extLst>
          </p:cNvPr>
          <p:cNvCxnSpPr>
            <a:cxnSpLocks/>
          </p:cNvCxnSpPr>
          <p:nvPr/>
        </p:nvCxnSpPr>
        <p:spPr>
          <a:xfrm>
            <a:off x="1748065" y="3942919"/>
            <a:ext cx="1620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2603E6C-1984-43A5-8949-974ACFED2D8A}"/>
              </a:ext>
            </a:extLst>
          </p:cNvPr>
          <p:cNvSpPr/>
          <p:nvPr/>
        </p:nvSpPr>
        <p:spPr>
          <a:xfrm>
            <a:off x="1195764" y="3776466"/>
            <a:ext cx="1018877" cy="31520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38100">
              <a:schemeClr val="bg1">
                <a:alpha val="9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j-lt"/>
                <a:ea typeface="+mn-ea"/>
                <a:cs typeface="+mn-cs"/>
              </a:rPr>
              <a:t>3 months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47BCFA7-7AC8-4779-8410-EA36B827C677}"/>
              </a:ext>
            </a:extLst>
          </p:cNvPr>
          <p:cNvSpPr/>
          <p:nvPr/>
        </p:nvSpPr>
        <p:spPr>
          <a:xfrm>
            <a:off x="2873168" y="1707263"/>
            <a:ext cx="6955972" cy="408623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Patients with an indication for oral anticoagulation undergoing PCI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27E1F66-B14A-48CE-BDBC-4D244F7EC504}"/>
              </a:ext>
            </a:extLst>
          </p:cNvPr>
          <p:cNvSpPr/>
          <p:nvPr/>
        </p:nvSpPr>
        <p:spPr>
          <a:xfrm>
            <a:off x="2873168" y="2364110"/>
            <a:ext cx="2271273" cy="294640"/>
          </a:xfrm>
          <a:prstGeom prst="roundRect">
            <a:avLst>
              <a:gd name="adj" fmla="val 21275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Standard of care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85F613-780B-4E0B-A80B-3B56800FB6AE}"/>
              </a:ext>
            </a:extLst>
          </p:cNvPr>
          <p:cNvSpPr/>
          <p:nvPr/>
        </p:nvSpPr>
        <p:spPr>
          <a:xfrm>
            <a:off x="2873168" y="5482684"/>
            <a:ext cx="2267706" cy="8119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Callout: Down Arrow 25">
            <a:extLst>
              <a:ext uri="{FF2B5EF4-FFF2-40B4-BE49-F238E27FC236}">
                <a16:creationId xmlns:a16="http://schemas.microsoft.com/office/drawing/2014/main" id="{972C2C2F-3C8F-4117-893D-BBFBB4B7C86B}"/>
              </a:ext>
            </a:extLst>
          </p:cNvPr>
          <p:cNvSpPr/>
          <p:nvPr/>
        </p:nvSpPr>
        <p:spPr>
          <a:xfrm>
            <a:off x="2873168" y="2857089"/>
            <a:ext cx="2270895" cy="2932587"/>
          </a:xfrm>
          <a:custGeom>
            <a:avLst/>
            <a:gdLst>
              <a:gd name="connsiteX0" fmla="*/ 0 w 1700212"/>
              <a:gd name="connsiteY0" fmla="*/ 0 h 592931"/>
              <a:gd name="connsiteX1" fmla="*/ 1700212 w 1700212"/>
              <a:gd name="connsiteY1" fmla="*/ 0 h 592931"/>
              <a:gd name="connsiteX2" fmla="*/ 1700212 w 1700212"/>
              <a:gd name="connsiteY2" fmla="*/ 385269 h 592931"/>
              <a:gd name="connsiteX3" fmla="*/ 1017090 w 1700212"/>
              <a:gd name="connsiteY3" fmla="*/ 385269 h 592931"/>
              <a:gd name="connsiteX4" fmla="*/ 1017090 w 1700212"/>
              <a:gd name="connsiteY4" fmla="*/ 444698 h 592931"/>
              <a:gd name="connsiteX5" fmla="*/ 1119783 w 1700212"/>
              <a:gd name="connsiteY5" fmla="*/ 444698 h 592931"/>
              <a:gd name="connsiteX6" fmla="*/ 850106 w 1700212"/>
              <a:gd name="connsiteY6" fmla="*/ 592931 h 592931"/>
              <a:gd name="connsiteX7" fmla="*/ 580429 w 1700212"/>
              <a:gd name="connsiteY7" fmla="*/ 444698 h 592931"/>
              <a:gd name="connsiteX8" fmla="*/ 683122 w 1700212"/>
              <a:gd name="connsiteY8" fmla="*/ 444698 h 592931"/>
              <a:gd name="connsiteX9" fmla="*/ 683122 w 1700212"/>
              <a:gd name="connsiteY9" fmla="*/ 385269 h 592931"/>
              <a:gd name="connsiteX10" fmla="*/ 0 w 1700212"/>
              <a:gd name="connsiteY10" fmla="*/ 385269 h 592931"/>
              <a:gd name="connsiteX11" fmla="*/ 0 w 1700212"/>
              <a:gd name="connsiteY11" fmla="*/ 0 h 592931"/>
              <a:gd name="connsiteX0" fmla="*/ 2959 w 1700212"/>
              <a:gd name="connsiteY0" fmla="*/ 0 h 672830"/>
              <a:gd name="connsiteX1" fmla="*/ 1700212 w 1700212"/>
              <a:gd name="connsiteY1" fmla="*/ 79899 h 672830"/>
              <a:gd name="connsiteX2" fmla="*/ 1700212 w 1700212"/>
              <a:gd name="connsiteY2" fmla="*/ 465168 h 672830"/>
              <a:gd name="connsiteX3" fmla="*/ 1017090 w 1700212"/>
              <a:gd name="connsiteY3" fmla="*/ 465168 h 672830"/>
              <a:gd name="connsiteX4" fmla="*/ 1017090 w 1700212"/>
              <a:gd name="connsiteY4" fmla="*/ 524597 h 672830"/>
              <a:gd name="connsiteX5" fmla="*/ 1119783 w 1700212"/>
              <a:gd name="connsiteY5" fmla="*/ 524597 h 672830"/>
              <a:gd name="connsiteX6" fmla="*/ 850106 w 1700212"/>
              <a:gd name="connsiteY6" fmla="*/ 672830 h 672830"/>
              <a:gd name="connsiteX7" fmla="*/ 580429 w 1700212"/>
              <a:gd name="connsiteY7" fmla="*/ 524597 h 672830"/>
              <a:gd name="connsiteX8" fmla="*/ 683122 w 1700212"/>
              <a:gd name="connsiteY8" fmla="*/ 524597 h 672830"/>
              <a:gd name="connsiteX9" fmla="*/ 683122 w 1700212"/>
              <a:gd name="connsiteY9" fmla="*/ 465168 h 672830"/>
              <a:gd name="connsiteX10" fmla="*/ 0 w 1700212"/>
              <a:gd name="connsiteY10" fmla="*/ 465168 h 672830"/>
              <a:gd name="connsiteX11" fmla="*/ 2959 w 1700212"/>
              <a:gd name="connsiteY11" fmla="*/ 0 h 672830"/>
              <a:gd name="connsiteX0" fmla="*/ 2959 w 1703171"/>
              <a:gd name="connsiteY0" fmla="*/ 0 h 672830"/>
              <a:gd name="connsiteX1" fmla="*/ 1703171 w 1703171"/>
              <a:gd name="connsiteY1" fmla="*/ 0 h 672830"/>
              <a:gd name="connsiteX2" fmla="*/ 1700212 w 1703171"/>
              <a:gd name="connsiteY2" fmla="*/ 465168 h 672830"/>
              <a:gd name="connsiteX3" fmla="*/ 1017090 w 1703171"/>
              <a:gd name="connsiteY3" fmla="*/ 465168 h 672830"/>
              <a:gd name="connsiteX4" fmla="*/ 1017090 w 1703171"/>
              <a:gd name="connsiteY4" fmla="*/ 524597 h 672830"/>
              <a:gd name="connsiteX5" fmla="*/ 1119783 w 1703171"/>
              <a:gd name="connsiteY5" fmla="*/ 524597 h 672830"/>
              <a:gd name="connsiteX6" fmla="*/ 850106 w 1703171"/>
              <a:gd name="connsiteY6" fmla="*/ 672830 h 672830"/>
              <a:gd name="connsiteX7" fmla="*/ 580429 w 1703171"/>
              <a:gd name="connsiteY7" fmla="*/ 524597 h 672830"/>
              <a:gd name="connsiteX8" fmla="*/ 683122 w 1703171"/>
              <a:gd name="connsiteY8" fmla="*/ 524597 h 672830"/>
              <a:gd name="connsiteX9" fmla="*/ 683122 w 1703171"/>
              <a:gd name="connsiteY9" fmla="*/ 465168 h 672830"/>
              <a:gd name="connsiteX10" fmla="*/ 0 w 1703171"/>
              <a:gd name="connsiteY10" fmla="*/ 465168 h 672830"/>
              <a:gd name="connsiteX11" fmla="*/ 2959 w 1703171"/>
              <a:gd name="connsiteY11" fmla="*/ 0 h 672830"/>
              <a:gd name="connsiteX0" fmla="*/ 284 w 1703455"/>
              <a:gd name="connsiteY0" fmla="*/ 0 h 672830"/>
              <a:gd name="connsiteX1" fmla="*/ 1703455 w 1703455"/>
              <a:gd name="connsiteY1" fmla="*/ 0 h 672830"/>
              <a:gd name="connsiteX2" fmla="*/ 1700496 w 1703455"/>
              <a:gd name="connsiteY2" fmla="*/ 465168 h 672830"/>
              <a:gd name="connsiteX3" fmla="*/ 1017374 w 1703455"/>
              <a:gd name="connsiteY3" fmla="*/ 465168 h 672830"/>
              <a:gd name="connsiteX4" fmla="*/ 1017374 w 1703455"/>
              <a:gd name="connsiteY4" fmla="*/ 524597 h 672830"/>
              <a:gd name="connsiteX5" fmla="*/ 1120067 w 1703455"/>
              <a:gd name="connsiteY5" fmla="*/ 524597 h 672830"/>
              <a:gd name="connsiteX6" fmla="*/ 850390 w 1703455"/>
              <a:gd name="connsiteY6" fmla="*/ 672830 h 672830"/>
              <a:gd name="connsiteX7" fmla="*/ 580713 w 1703455"/>
              <a:gd name="connsiteY7" fmla="*/ 524597 h 672830"/>
              <a:gd name="connsiteX8" fmla="*/ 683406 w 1703455"/>
              <a:gd name="connsiteY8" fmla="*/ 524597 h 672830"/>
              <a:gd name="connsiteX9" fmla="*/ 683406 w 1703455"/>
              <a:gd name="connsiteY9" fmla="*/ 465168 h 672830"/>
              <a:gd name="connsiteX10" fmla="*/ 284 w 1703455"/>
              <a:gd name="connsiteY10" fmla="*/ 465168 h 672830"/>
              <a:gd name="connsiteX11" fmla="*/ 284 w 1703455"/>
              <a:gd name="connsiteY11" fmla="*/ 0 h 672830"/>
              <a:gd name="connsiteX0" fmla="*/ 2959 w 1703171"/>
              <a:gd name="connsiteY0" fmla="*/ 0 h 1596108"/>
              <a:gd name="connsiteX1" fmla="*/ 1703171 w 1703171"/>
              <a:gd name="connsiteY1" fmla="*/ 923278 h 1596108"/>
              <a:gd name="connsiteX2" fmla="*/ 1700212 w 1703171"/>
              <a:gd name="connsiteY2" fmla="*/ 1388446 h 1596108"/>
              <a:gd name="connsiteX3" fmla="*/ 1017090 w 1703171"/>
              <a:gd name="connsiteY3" fmla="*/ 1388446 h 1596108"/>
              <a:gd name="connsiteX4" fmla="*/ 1017090 w 1703171"/>
              <a:gd name="connsiteY4" fmla="*/ 1447875 h 1596108"/>
              <a:gd name="connsiteX5" fmla="*/ 1119783 w 1703171"/>
              <a:gd name="connsiteY5" fmla="*/ 1447875 h 1596108"/>
              <a:gd name="connsiteX6" fmla="*/ 850106 w 1703171"/>
              <a:gd name="connsiteY6" fmla="*/ 1596108 h 1596108"/>
              <a:gd name="connsiteX7" fmla="*/ 580429 w 1703171"/>
              <a:gd name="connsiteY7" fmla="*/ 1447875 h 1596108"/>
              <a:gd name="connsiteX8" fmla="*/ 683122 w 1703171"/>
              <a:gd name="connsiteY8" fmla="*/ 1447875 h 1596108"/>
              <a:gd name="connsiteX9" fmla="*/ 683122 w 1703171"/>
              <a:gd name="connsiteY9" fmla="*/ 1388446 h 1596108"/>
              <a:gd name="connsiteX10" fmla="*/ 0 w 1703171"/>
              <a:gd name="connsiteY10" fmla="*/ 1388446 h 1596108"/>
              <a:gd name="connsiteX11" fmla="*/ 2959 w 1703171"/>
              <a:gd name="connsiteY11" fmla="*/ 0 h 1596108"/>
              <a:gd name="connsiteX0" fmla="*/ 2959 w 1700496"/>
              <a:gd name="connsiteY0" fmla="*/ 0 h 1596108"/>
              <a:gd name="connsiteX1" fmla="*/ 1700212 w 1700496"/>
              <a:gd name="connsiteY1" fmla="*/ 0 h 1596108"/>
              <a:gd name="connsiteX2" fmla="*/ 1700212 w 1700496"/>
              <a:gd name="connsiteY2" fmla="*/ 1388446 h 1596108"/>
              <a:gd name="connsiteX3" fmla="*/ 1017090 w 1700496"/>
              <a:gd name="connsiteY3" fmla="*/ 1388446 h 1596108"/>
              <a:gd name="connsiteX4" fmla="*/ 1017090 w 1700496"/>
              <a:gd name="connsiteY4" fmla="*/ 1447875 h 1596108"/>
              <a:gd name="connsiteX5" fmla="*/ 1119783 w 1700496"/>
              <a:gd name="connsiteY5" fmla="*/ 1447875 h 1596108"/>
              <a:gd name="connsiteX6" fmla="*/ 850106 w 1700496"/>
              <a:gd name="connsiteY6" fmla="*/ 1596108 h 1596108"/>
              <a:gd name="connsiteX7" fmla="*/ 580429 w 1700496"/>
              <a:gd name="connsiteY7" fmla="*/ 1447875 h 1596108"/>
              <a:gd name="connsiteX8" fmla="*/ 683122 w 1700496"/>
              <a:gd name="connsiteY8" fmla="*/ 1447875 h 1596108"/>
              <a:gd name="connsiteX9" fmla="*/ 683122 w 1700496"/>
              <a:gd name="connsiteY9" fmla="*/ 1388446 h 1596108"/>
              <a:gd name="connsiteX10" fmla="*/ 0 w 1700496"/>
              <a:gd name="connsiteY10" fmla="*/ 1388446 h 1596108"/>
              <a:gd name="connsiteX11" fmla="*/ 2959 w 1700496"/>
              <a:gd name="connsiteY11" fmla="*/ 0 h 1596108"/>
              <a:gd name="connsiteX0" fmla="*/ 284 w 1700781"/>
              <a:gd name="connsiteY0" fmla="*/ 0 h 1596108"/>
              <a:gd name="connsiteX1" fmla="*/ 1700497 w 1700781"/>
              <a:gd name="connsiteY1" fmla="*/ 0 h 1596108"/>
              <a:gd name="connsiteX2" fmla="*/ 1700497 w 1700781"/>
              <a:gd name="connsiteY2" fmla="*/ 1388446 h 1596108"/>
              <a:gd name="connsiteX3" fmla="*/ 1017375 w 1700781"/>
              <a:gd name="connsiteY3" fmla="*/ 1388446 h 1596108"/>
              <a:gd name="connsiteX4" fmla="*/ 1017375 w 1700781"/>
              <a:gd name="connsiteY4" fmla="*/ 1447875 h 1596108"/>
              <a:gd name="connsiteX5" fmla="*/ 1120068 w 1700781"/>
              <a:gd name="connsiteY5" fmla="*/ 1447875 h 1596108"/>
              <a:gd name="connsiteX6" fmla="*/ 850391 w 1700781"/>
              <a:gd name="connsiteY6" fmla="*/ 1596108 h 1596108"/>
              <a:gd name="connsiteX7" fmla="*/ 580714 w 1700781"/>
              <a:gd name="connsiteY7" fmla="*/ 1447875 h 1596108"/>
              <a:gd name="connsiteX8" fmla="*/ 683407 w 1700781"/>
              <a:gd name="connsiteY8" fmla="*/ 1447875 h 1596108"/>
              <a:gd name="connsiteX9" fmla="*/ 683407 w 1700781"/>
              <a:gd name="connsiteY9" fmla="*/ 1388446 h 1596108"/>
              <a:gd name="connsiteX10" fmla="*/ 285 w 1700781"/>
              <a:gd name="connsiteY10" fmla="*/ 1388446 h 1596108"/>
              <a:gd name="connsiteX11" fmla="*/ 284 w 1700781"/>
              <a:gd name="connsiteY11" fmla="*/ 0 h 1596108"/>
              <a:gd name="connsiteX0" fmla="*/ 2958 w 1700496"/>
              <a:gd name="connsiteY0" fmla="*/ 0 h 2066624"/>
              <a:gd name="connsiteX1" fmla="*/ 1700212 w 1700496"/>
              <a:gd name="connsiteY1" fmla="*/ 470516 h 2066624"/>
              <a:gd name="connsiteX2" fmla="*/ 1700212 w 1700496"/>
              <a:gd name="connsiteY2" fmla="*/ 1858962 h 2066624"/>
              <a:gd name="connsiteX3" fmla="*/ 1017090 w 1700496"/>
              <a:gd name="connsiteY3" fmla="*/ 1858962 h 2066624"/>
              <a:gd name="connsiteX4" fmla="*/ 1017090 w 1700496"/>
              <a:gd name="connsiteY4" fmla="*/ 1918391 h 2066624"/>
              <a:gd name="connsiteX5" fmla="*/ 1119783 w 1700496"/>
              <a:gd name="connsiteY5" fmla="*/ 1918391 h 2066624"/>
              <a:gd name="connsiteX6" fmla="*/ 850106 w 1700496"/>
              <a:gd name="connsiteY6" fmla="*/ 2066624 h 2066624"/>
              <a:gd name="connsiteX7" fmla="*/ 580429 w 1700496"/>
              <a:gd name="connsiteY7" fmla="*/ 1918391 h 2066624"/>
              <a:gd name="connsiteX8" fmla="*/ 683122 w 1700496"/>
              <a:gd name="connsiteY8" fmla="*/ 1918391 h 2066624"/>
              <a:gd name="connsiteX9" fmla="*/ 683122 w 1700496"/>
              <a:gd name="connsiteY9" fmla="*/ 1858962 h 2066624"/>
              <a:gd name="connsiteX10" fmla="*/ 0 w 1700496"/>
              <a:gd name="connsiteY10" fmla="*/ 1858962 h 2066624"/>
              <a:gd name="connsiteX11" fmla="*/ 2958 w 1700496"/>
              <a:gd name="connsiteY11" fmla="*/ 0 h 2066624"/>
              <a:gd name="connsiteX0" fmla="*/ 2958 w 1703171"/>
              <a:gd name="connsiteY0" fmla="*/ 0 h 2066624"/>
              <a:gd name="connsiteX1" fmla="*/ 1703171 w 1703171"/>
              <a:gd name="connsiteY1" fmla="*/ 5918 h 2066624"/>
              <a:gd name="connsiteX2" fmla="*/ 1700212 w 1703171"/>
              <a:gd name="connsiteY2" fmla="*/ 1858962 h 2066624"/>
              <a:gd name="connsiteX3" fmla="*/ 1017090 w 1703171"/>
              <a:gd name="connsiteY3" fmla="*/ 1858962 h 2066624"/>
              <a:gd name="connsiteX4" fmla="*/ 1017090 w 1703171"/>
              <a:gd name="connsiteY4" fmla="*/ 1918391 h 2066624"/>
              <a:gd name="connsiteX5" fmla="*/ 1119783 w 1703171"/>
              <a:gd name="connsiteY5" fmla="*/ 1918391 h 2066624"/>
              <a:gd name="connsiteX6" fmla="*/ 850106 w 1703171"/>
              <a:gd name="connsiteY6" fmla="*/ 2066624 h 2066624"/>
              <a:gd name="connsiteX7" fmla="*/ 580429 w 1703171"/>
              <a:gd name="connsiteY7" fmla="*/ 1918391 h 2066624"/>
              <a:gd name="connsiteX8" fmla="*/ 683122 w 1703171"/>
              <a:gd name="connsiteY8" fmla="*/ 1918391 h 2066624"/>
              <a:gd name="connsiteX9" fmla="*/ 683122 w 1703171"/>
              <a:gd name="connsiteY9" fmla="*/ 1858962 h 2066624"/>
              <a:gd name="connsiteX10" fmla="*/ 0 w 1703171"/>
              <a:gd name="connsiteY10" fmla="*/ 1858962 h 2066624"/>
              <a:gd name="connsiteX11" fmla="*/ 2958 w 1703171"/>
              <a:gd name="connsiteY11" fmla="*/ 0 h 2066624"/>
              <a:gd name="connsiteX0" fmla="*/ 2958 w 1703171"/>
              <a:gd name="connsiteY0" fmla="*/ 0 h 2060706"/>
              <a:gd name="connsiteX1" fmla="*/ 1703171 w 1703171"/>
              <a:gd name="connsiteY1" fmla="*/ 0 h 2060706"/>
              <a:gd name="connsiteX2" fmla="*/ 1700212 w 1703171"/>
              <a:gd name="connsiteY2" fmla="*/ 1853044 h 2060706"/>
              <a:gd name="connsiteX3" fmla="*/ 1017090 w 1703171"/>
              <a:gd name="connsiteY3" fmla="*/ 1853044 h 2060706"/>
              <a:gd name="connsiteX4" fmla="*/ 1017090 w 1703171"/>
              <a:gd name="connsiteY4" fmla="*/ 1912473 h 2060706"/>
              <a:gd name="connsiteX5" fmla="*/ 1119783 w 1703171"/>
              <a:gd name="connsiteY5" fmla="*/ 1912473 h 2060706"/>
              <a:gd name="connsiteX6" fmla="*/ 850106 w 1703171"/>
              <a:gd name="connsiteY6" fmla="*/ 2060706 h 2060706"/>
              <a:gd name="connsiteX7" fmla="*/ 580429 w 1703171"/>
              <a:gd name="connsiteY7" fmla="*/ 1912473 h 2060706"/>
              <a:gd name="connsiteX8" fmla="*/ 683122 w 1703171"/>
              <a:gd name="connsiteY8" fmla="*/ 1912473 h 2060706"/>
              <a:gd name="connsiteX9" fmla="*/ 683122 w 1703171"/>
              <a:gd name="connsiteY9" fmla="*/ 1853044 h 2060706"/>
              <a:gd name="connsiteX10" fmla="*/ 0 w 1703171"/>
              <a:gd name="connsiteY10" fmla="*/ 1853044 h 2060706"/>
              <a:gd name="connsiteX11" fmla="*/ 2958 w 1703171"/>
              <a:gd name="connsiteY11" fmla="*/ 0 h 206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3171" h="2060706">
                <a:moveTo>
                  <a:pt x="2958" y="0"/>
                </a:moveTo>
                <a:lnTo>
                  <a:pt x="1703171" y="0"/>
                </a:lnTo>
                <a:cubicBezTo>
                  <a:pt x="1702185" y="155056"/>
                  <a:pt x="1701198" y="1697988"/>
                  <a:pt x="1700212" y="1853044"/>
                </a:cubicBezTo>
                <a:lnTo>
                  <a:pt x="1017090" y="1853044"/>
                </a:lnTo>
                <a:lnTo>
                  <a:pt x="1017090" y="1912473"/>
                </a:lnTo>
                <a:lnTo>
                  <a:pt x="1119783" y="1912473"/>
                </a:lnTo>
                <a:lnTo>
                  <a:pt x="850106" y="2060706"/>
                </a:lnTo>
                <a:lnTo>
                  <a:pt x="580429" y="1912473"/>
                </a:lnTo>
                <a:lnTo>
                  <a:pt x="683122" y="1912473"/>
                </a:lnTo>
                <a:lnTo>
                  <a:pt x="683122" y="1853044"/>
                </a:lnTo>
                <a:lnTo>
                  <a:pt x="0" y="1853044"/>
                </a:lnTo>
                <a:cubicBezTo>
                  <a:pt x="986" y="1697988"/>
                  <a:pt x="1972" y="155056"/>
                  <a:pt x="2958" y="0"/>
                </a:cubicBezTo>
                <a:close/>
              </a:path>
            </a:pathLst>
          </a:custGeom>
          <a:solidFill>
            <a:srgbClr val="7C1C4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BA622C-0BD2-479D-9811-823B01FB9620}"/>
              </a:ext>
            </a:extLst>
          </p:cNvPr>
          <p:cNvSpPr txBox="1"/>
          <p:nvPr/>
        </p:nvSpPr>
        <p:spPr>
          <a:xfrm>
            <a:off x="3277788" y="3298394"/>
            <a:ext cx="1462038" cy="513817"/>
          </a:xfrm>
          <a:prstGeom prst="rect">
            <a:avLst/>
          </a:prstGeom>
          <a:noFill/>
        </p:spPr>
        <p:txBody>
          <a:bodyPr wrap="none" lIns="120000" tIns="62400" rIns="120000" bIns="62400" rtlCol="0" anchor="ctr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+mj-lt"/>
                <a:cs typeface="+mn-cs"/>
              </a:rPr>
              <a:t>D</a:t>
            </a:r>
            <a:r>
              <a:rPr lang="en-GB" sz="1400" b="1" dirty="0" err="1">
                <a:solidFill>
                  <a:prstClr val="white"/>
                </a:solidFill>
                <a:latin typeface="+mj-lt"/>
                <a:cs typeface="+mn-cs"/>
              </a:rPr>
              <a:t>ual</a:t>
            </a:r>
            <a:r>
              <a:rPr lang="en-GB" sz="1400" b="1" dirty="0">
                <a:solidFill>
                  <a:prstClr val="white"/>
                </a:solidFill>
                <a:latin typeface="+mj-lt"/>
                <a:cs typeface="+mn-cs"/>
              </a:rPr>
              <a:t> therapy</a:t>
            </a:r>
            <a:br>
              <a:rPr lang="en-GB" sz="1400" b="1" dirty="0">
                <a:solidFill>
                  <a:prstClr val="white"/>
                </a:solidFill>
                <a:latin typeface="+mj-lt"/>
                <a:cs typeface="+mn-cs"/>
              </a:rPr>
            </a:br>
            <a:r>
              <a:rPr lang="en-GB" sz="1400" b="1" dirty="0">
                <a:solidFill>
                  <a:prstClr val="white"/>
                </a:solidFill>
                <a:latin typeface="+mj-lt"/>
                <a:cs typeface="+mn-cs"/>
              </a:rPr>
              <a:t>up to 12 months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+mj-lt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D1019D-767C-47A4-8A06-01DA232E90C0}"/>
              </a:ext>
            </a:extLst>
          </p:cNvPr>
          <p:cNvGrpSpPr/>
          <p:nvPr/>
        </p:nvGrpSpPr>
        <p:grpSpPr>
          <a:xfrm>
            <a:off x="3738916" y="3056456"/>
            <a:ext cx="539399" cy="216432"/>
            <a:chOff x="3881679" y="2506632"/>
            <a:chExt cx="539399" cy="21643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E9C04D5-3CB4-4277-9410-4143578AB98F}"/>
                </a:ext>
              </a:extLst>
            </p:cNvPr>
            <p:cNvSpPr/>
            <p:nvPr/>
          </p:nvSpPr>
          <p:spPr>
            <a:xfrm>
              <a:off x="3881679" y="2506632"/>
              <a:ext cx="232810" cy="216432"/>
            </a:xfrm>
            <a:prstGeom prst="roundRect">
              <a:avLst/>
            </a:prstGeom>
            <a:solidFill>
              <a:srgbClr val="7030A0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64D4D200-DF47-4985-B112-E206C5E31039}"/>
                </a:ext>
              </a:extLst>
            </p:cNvPr>
            <p:cNvSpPr/>
            <p:nvPr/>
          </p:nvSpPr>
          <p:spPr>
            <a:xfrm>
              <a:off x="4188268" y="2506632"/>
              <a:ext cx="232810" cy="216432"/>
            </a:xfrm>
            <a:prstGeom prst="roundRect">
              <a:avLst/>
            </a:prstGeom>
            <a:solidFill>
              <a:srgbClr val="6EA9D6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O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788ECA0-E0C5-495F-A4E5-F5BA132285B0}"/>
              </a:ext>
            </a:extLst>
          </p:cNvPr>
          <p:cNvGrpSpPr/>
          <p:nvPr/>
        </p:nvGrpSpPr>
        <p:grpSpPr>
          <a:xfrm>
            <a:off x="7665329" y="3744452"/>
            <a:ext cx="1629203" cy="248992"/>
            <a:chOff x="9909279" y="3423530"/>
            <a:chExt cx="1629203" cy="248992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80FEB4-AD90-445C-8EE7-387BAB1CE0C6}"/>
                </a:ext>
              </a:extLst>
            </p:cNvPr>
            <p:cNvSpPr/>
            <p:nvPr/>
          </p:nvSpPr>
          <p:spPr>
            <a:xfrm>
              <a:off x="9909279" y="3423530"/>
              <a:ext cx="247093" cy="229711"/>
            </a:xfrm>
            <a:prstGeom prst="roundRect">
              <a:avLst/>
            </a:prstGeom>
            <a:solidFill>
              <a:srgbClr val="6EA9D6"/>
            </a:solidFill>
            <a:ln w="12700">
              <a:solidFill>
                <a:schemeClr val="bg1"/>
              </a:solidFill>
            </a:ln>
            <a:effectLst>
              <a:glow rad="25400">
                <a:schemeClr val="bg1">
                  <a:alpha val="9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O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DA18554-52A8-4FC3-A41F-9234296673E1}"/>
                </a:ext>
              </a:extLst>
            </p:cNvPr>
            <p:cNvSpPr txBox="1"/>
            <p:nvPr/>
          </p:nvSpPr>
          <p:spPr>
            <a:xfrm>
              <a:off x="10156372" y="3427840"/>
              <a:ext cx="1382110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Oral </a:t>
              </a: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anticoagulation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40090E2-F08F-43F0-B164-D45F4725BDEB}"/>
              </a:ext>
            </a:extLst>
          </p:cNvPr>
          <p:cNvGrpSpPr/>
          <p:nvPr/>
        </p:nvGrpSpPr>
        <p:grpSpPr>
          <a:xfrm>
            <a:off x="7665621" y="4091668"/>
            <a:ext cx="1089388" cy="248974"/>
            <a:chOff x="10199914" y="4736228"/>
            <a:chExt cx="1089388" cy="248974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38E7F991-E049-4265-AECA-2E04C714CC8C}"/>
                </a:ext>
              </a:extLst>
            </p:cNvPr>
            <p:cNvSpPr/>
            <p:nvPr/>
          </p:nvSpPr>
          <p:spPr>
            <a:xfrm>
              <a:off x="10199914" y="4736228"/>
              <a:ext cx="247094" cy="22971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  <a:effectLst>
              <a:glow rad="25400">
                <a:schemeClr val="bg1">
                  <a:alpha val="9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683A5FC-D743-4FDA-8F53-A5F4C15345E6}"/>
                </a:ext>
              </a:extLst>
            </p:cNvPr>
            <p:cNvSpPr txBox="1"/>
            <p:nvPr/>
          </p:nvSpPr>
          <p:spPr>
            <a:xfrm>
              <a:off x="10434581" y="4740520"/>
              <a:ext cx="854721" cy="244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Clopidogrel</a:t>
              </a:r>
            </a:p>
          </p:txBody>
        </p:sp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97C995F1-EE44-4057-8FE9-FAB94A9D8A68}"/>
              </a:ext>
            </a:extLst>
          </p:cNvPr>
          <p:cNvSpPr/>
          <p:nvPr/>
        </p:nvSpPr>
        <p:spPr>
          <a:xfrm>
            <a:off x="3876102" y="5818050"/>
            <a:ext cx="232810" cy="216432"/>
          </a:xfrm>
          <a:prstGeom prst="roundRect">
            <a:avLst/>
          </a:prstGeom>
          <a:solidFill>
            <a:srgbClr val="6EA9D6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C64E88B-4A76-49B5-8911-8C55072BA4B3}"/>
              </a:ext>
            </a:extLst>
          </p:cNvPr>
          <p:cNvSpPr txBox="1"/>
          <p:nvPr/>
        </p:nvSpPr>
        <p:spPr>
          <a:xfrm>
            <a:off x="3483280" y="6004742"/>
            <a:ext cx="1018454" cy="319918"/>
          </a:xfrm>
          <a:prstGeom prst="rect">
            <a:avLst/>
          </a:prstGeom>
          <a:noFill/>
        </p:spPr>
        <p:txBody>
          <a:bodyPr wrap="none" lIns="120000" tIns="62400" rIns="120000" bIns="62400" rtlCol="0" anchor="ctr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OAC alone</a:t>
            </a:r>
          </a:p>
        </p:txBody>
      </p:sp>
      <p:sp>
        <p:nvSpPr>
          <p:cNvPr id="71683" name="TextBox 71682">
            <a:extLst>
              <a:ext uri="{FF2B5EF4-FFF2-40B4-BE49-F238E27FC236}">
                <a16:creationId xmlns:a16="http://schemas.microsoft.com/office/drawing/2014/main" id="{90D42EED-92ED-4CCF-9DD0-AB0C4663C1C4}"/>
              </a:ext>
            </a:extLst>
          </p:cNvPr>
          <p:cNvSpPr txBox="1"/>
          <p:nvPr/>
        </p:nvSpPr>
        <p:spPr>
          <a:xfrm>
            <a:off x="7571425" y="2144670"/>
            <a:ext cx="16428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Stent thrombosis</a:t>
            </a: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Recurrent ACS</a:t>
            </a: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Multiple stenting</a:t>
            </a: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Diabetes</a:t>
            </a:r>
          </a:p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…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5729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218552" y="6261859"/>
            <a:ext cx="11926972" cy="670983"/>
          </a:xfrm>
        </p:spPr>
        <p:txBody>
          <a:bodyPr/>
          <a:lstStyle/>
          <a:p>
            <a:pPr algn="ctr"/>
            <a:r>
              <a:rPr lang="cs-CZ" dirty="0"/>
              <a:t>1. </a:t>
            </a:r>
            <a:r>
              <a:rPr lang="cs-CZ" dirty="0" err="1"/>
              <a:t>Knuuti</a:t>
            </a:r>
            <a:r>
              <a:rPr lang="cs-CZ" dirty="0"/>
              <a:t> J., et al., Eur </a:t>
            </a:r>
            <a:r>
              <a:rPr lang="cs-CZ" dirty="0" err="1"/>
              <a:t>Heart</a:t>
            </a:r>
            <a:r>
              <a:rPr lang="cs-CZ" dirty="0"/>
              <a:t> J. 2019, 2. </a:t>
            </a:r>
            <a:r>
              <a:rPr lang="cs-CZ" dirty="0" err="1"/>
              <a:t>Lopes</a:t>
            </a:r>
            <a:r>
              <a:rPr lang="cs-CZ" dirty="0"/>
              <a:t> RD, et al.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J 2019, 3. </a:t>
            </a:r>
            <a:r>
              <a:rPr lang="cs-CZ" dirty="0" err="1"/>
              <a:t>Cannon</a:t>
            </a:r>
            <a:r>
              <a:rPr lang="cs-CZ" dirty="0"/>
              <a:t> CP, et al., N </a:t>
            </a:r>
            <a:r>
              <a:rPr lang="cs-CZ" dirty="0" err="1"/>
              <a:t>Engl</a:t>
            </a:r>
            <a:r>
              <a:rPr lang="cs-CZ" dirty="0"/>
              <a:t> J Med 2017, 4. Gibson CM, et al., N </a:t>
            </a:r>
            <a:r>
              <a:rPr lang="cs-CZ" dirty="0" err="1"/>
              <a:t>Engl</a:t>
            </a:r>
            <a:r>
              <a:rPr lang="cs-CZ" dirty="0"/>
              <a:t> J Med 2016; 5. </a:t>
            </a:r>
            <a:r>
              <a:rPr lang="cs-CZ" dirty="0" err="1"/>
              <a:t>Vranckx</a:t>
            </a:r>
            <a:r>
              <a:rPr lang="cs-CZ" dirty="0"/>
              <a:t> P, et al., Lancet 2019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Trvalá antikoagulační léčba a koronární angioplastika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07384" y="1683658"/>
            <a:ext cx="10749309" cy="39769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 algn="ctr">
              <a:buFont typeface="Arial" panose="020B0604020202020204" pitchFamily="34" charset="0"/>
              <a:buAutoNum type="arabicPeriod"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OAC před PCI nevysazujeme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sz="1800" dirty="0">
                <a:solidFill>
                  <a:srgbClr val="F26938"/>
                </a:solidFill>
              </a:rPr>
              <a:t>výjimečně ano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cs-CZ" sz="1800" baseline="30000" dirty="0"/>
              <a:t>1</a:t>
            </a:r>
            <a:endParaRPr lang="cs-CZ" sz="18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 algn="ctr">
              <a:buFont typeface="Arial" panose="020B0604020202020204" pitchFamily="34" charset="0"/>
              <a:buAutoNum type="arabicPeriod"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000" indent="-360000" algn="ctr">
              <a:buFont typeface="Arial" panose="020B0604020202020204" pitchFamily="34" charset="0"/>
              <a:buAutoNum type="arabicPeriod"/>
            </a:pPr>
            <a:r>
              <a:rPr lang="cs-CZ" b="1" dirty="0">
                <a:solidFill>
                  <a:srgbClr val="F26938"/>
                </a:solidFill>
              </a:rPr>
              <a:t>PCI + fibrilace síní: preferujeme NOAC</a:t>
            </a:r>
            <a:r>
              <a:rPr lang="cs-CZ" sz="2400" baseline="30000" dirty="0"/>
              <a:t>1</a:t>
            </a:r>
            <a:endParaRPr lang="cs-CZ" sz="2400" b="1" baseline="30000" dirty="0">
              <a:solidFill>
                <a:srgbClr val="F26938"/>
              </a:solidFill>
            </a:endParaRPr>
          </a:p>
          <a:p>
            <a:pPr marL="514338" indent="-514338" algn="ctr">
              <a:buFont typeface="Arial" panose="020B0604020202020204" pitchFamily="34" charset="0"/>
              <a:buAutoNum type="arabicPeriod"/>
            </a:pP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Údaje bezpečnosti </a:t>
            </a:r>
            <a:r>
              <a:rPr lang="cs-CZ" sz="2800" dirty="0">
                <a:solidFill>
                  <a:srgbClr val="F26938"/>
                </a:solidFill>
              </a:rPr>
              <a:t>DT + TT: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cs-CZ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apixaban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obvyklé dávkování</a:t>
            </a:r>
            <a:r>
              <a:rPr lang="cs-CZ" sz="2400" baseline="30000" dirty="0"/>
              <a:t>2,1</a:t>
            </a:r>
            <a:endParaRPr lang="cs-CZ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Údaje bezpečnosti </a:t>
            </a:r>
            <a:r>
              <a:rPr lang="cs-CZ" sz="2800" dirty="0">
                <a:solidFill>
                  <a:srgbClr val="F26938"/>
                </a:solidFill>
              </a:rPr>
              <a:t>DT: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</a:t>
            </a:r>
            <a:r>
              <a:rPr lang="cs-CZ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dabigatran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150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(110) 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mg</a:t>
            </a:r>
            <a:r>
              <a:rPr lang="cs-CZ" sz="2400" baseline="30000" dirty="0"/>
              <a:t>3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</a:t>
            </a:r>
            <a:r>
              <a:rPr lang="cs-CZ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rivaroxaban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15 mg</a:t>
            </a:r>
            <a:r>
              <a:rPr lang="cs-CZ" sz="2400" baseline="30000" dirty="0"/>
              <a:t>4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</a:t>
            </a:r>
            <a:r>
              <a:rPr lang="cs-CZ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edoxaban</a:t>
            </a: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60 (30) mg</a:t>
            </a:r>
            <a:r>
              <a:rPr lang="cs-CZ" sz="2400" baseline="30000" dirty="0"/>
              <a:t>5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78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6C44DF-0ADB-46F8-B170-1692F6C5D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+mj-lt"/>
                <a:ea typeface="+mj-ea"/>
                <a:cs typeface="+mj-cs"/>
              </a:rPr>
              <a:t>Použité zkratky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CD2D37-F00A-4462-AB05-9FF2F1839213}"/>
              </a:ext>
            </a:extLst>
          </p:cNvPr>
          <p:cNvSpPr txBox="1">
            <a:spLocks/>
          </p:cNvSpPr>
          <p:nvPr/>
        </p:nvSpPr>
        <p:spPr>
          <a:xfrm>
            <a:off x="346790" y="1663728"/>
            <a:ext cx="11329259" cy="50291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i="1" dirty="0"/>
              <a:t>ACS/AKS – akutní koronární syndrom, AK – </a:t>
            </a:r>
            <a:r>
              <a:rPr lang="cs-CZ" sz="1400" i="1" dirty="0" err="1"/>
              <a:t>antikoagulace</a:t>
            </a:r>
            <a:r>
              <a:rPr lang="cs-CZ" sz="1400" i="1" dirty="0"/>
              <a:t>, CHA2DS2-VASc = městnavé srdeční selhání nebo dysfunkce levé komory srdeční, hypertenze, věk ≥ 75 let (za 2 body), diabetes </a:t>
            </a:r>
            <a:r>
              <a:rPr lang="cs-CZ" sz="1400" i="1" dirty="0" err="1"/>
              <a:t>mellitus</a:t>
            </a:r>
            <a:r>
              <a:rPr lang="cs-CZ" sz="1400" i="1" dirty="0"/>
              <a:t>, cévní mozková příhoda (za 2 body), vaskulární onemocnění, věk 65–74 let, pohlaví (ženské); (i)CMP – (ischemická) cévní mozková příhoda, CI - konfidenční interval, CMB – </a:t>
            </a:r>
            <a:r>
              <a:rPr lang="cs-CZ" sz="1400" i="1" dirty="0" err="1"/>
              <a:t>cerebral</a:t>
            </a:r>
            <a:r>
              <a:rPr lang="cs-CZ" sz="1400" i="1" dirty="0"/>
              <a:t> </a:t>
            </a:r>
            <a:r>
              <a:rPr lang="cs-CZ" sz="1400" i="1" dirty="0" err="1"/>
              <a:t>microbleeds</a:t>
            </a:r>
            <a:r>
              <a:rPr lang="cs-CZ" sz="1400" i="1" dirty="0"/>
              <a:t>, CVS ČSN - Cerebrovaskulární sekce České neurologické společnosti, CT - </a:t>
            </a:r>
            <a:r>
              <a:rPr lang="cs-CZ" sz="1400" i="1" dirty="0" err="1"/>
              <a:t>Computed</a:t>
            </a:r>
            <a:r>
              <a:rPr lang="cs-CZ" sz="1400" i="1" dirty="0"/>
              <a:t> </a:t>
            </a:r>
            <a:r>
              <a:rPr lang="cs-CZ" sz="1400" i="1" dirty="0" err="1"/>
              <a:t>Tomography</a:t>
            </a:r>
            <a:r>
              <a:rPr lang="cs-CZ" sz="1400" i="1" dirty="0"/>
              <a:t> , DM – diabetes </a:t>
            </a:r>
            <a:r>
              <a:rPr lang="cs-CZ" sz="1400" i="1" dirty="0" err="1"/>
              <a:t>mellitus</a:t>
            </a:r>
            <a:r>
              <a:rPr lang="cs-CZ" sz="1400" i="1" dirty="0"/>
              <a:t>, EKG/ECG – </a:t>
            </a:r>
            <a:r>
              <a:rPr lang="cs-CZ" sz="1400" i="1" dirty="0" err="1"/>
              <a:t>elektroakrdiogram</a:t>
            </a:r>
            <a:r>
              <a:rPr lang="cs-CZ" sz="1400" i="1" dirty="0"/>
              <a:t>, FUP – </a:t>
            </a:r>
            <a:r>
              <a:rPr lang="cs-CZ" sz="1400" i="1" dirty="0" err="1"/>
              <a:t>follow</a:t>
            </a:r>
            <a:r>
              <a:rPr lang="cs-CZ" sz="1400" i="1" dirty="0"/>
              <a:t> up, DDD  - </a:t>
            </a:r>
            <a:r>
              <a:rPr lang="cs-CZ" sz="1400" i="1" dirty="0" err="1"/>
              <a:t>dual</a:t>
            </a:r>
            <a:r>
              <a:rPr lang="cs-CZ" sz="1400" i="1" dirty="0"/>
              <a:t> </a:t>
            </a:r>
            <a:r>
              <a:rPr lang="cs-CZ" sz="1400" i="1" dirty="0" err="1"/>
              <a:t>chamber</a:t>
            </a:r>
            <a:r>
              <a:rPr lang="cs-CZ" sz="1400" i="1" dirty="0"/>
              <a:t> pacemaker-</a:t>
            </a:r>
            <a:r>
              <a:rPr lang="cs-CZ" sz="1400" i="1" dirty="0" err="1"/>
              <a:t>defibrillator</a:t>
            </a:r>
            <a:r>
              <a:rPr lang="cs-CZ" sz="1400" i="1" dirty="0"/>
              <a:t> </a:t>
            </a:r>
            <a:r>
              <a:rPr lang="cs-CZ" sz="1400" dirty="0"/>
              <a:t>, </a:t>
            </a:r>
            <a:r>
              <a:rPr lang="cs-CZ" sz="1400" i="1" dirty="0"/>
              <a:t>ECHO – echokardiografie, </a:t>
            </a:r>
            <a:r>
              <a:rPr lang="en-GB" sz="1400" i="1" dirty="0"/>
              <a:t>ESC</a:t>
            </a:r>
            <a:r>
              <a:rPr lang="cs-CZ" sz="1400" i="1" dirty="0"/>
              <a:t> - </a:t>
            </a:r>
            <a:r>
              <a:rPr lang="en-GB" sz="1400" i="1" dirty="0"/>
              <a:t>European Society of Cardiology</a:t>
            </a:r>
            <a:r>
              <a:rPr lang="cs-CZ" sz="1400" i="1" dirty="0"/>
              <a:t>, </a:t>
            </a:r>
            <a:r>
              <a:rPr lang="cs-CZ" sz="1400" i="1" dirty="0" err="1"/>
              <a:t>hs</a:t>
            </a:r>
            <a:r>
              <a:rPr lang="cs-CZ" sz="1400" i="1" dirty="0"/>
              <a:t> TNT- </a:t>
            </a:r>
            <a:r>
              <a:rPr lang="cs-CZ" sz="1400" i="1" dirty="0" err="1"/>
              <a:t>high</a:t>
            </a:r>
            <a:r>
              <a:rPr lang="cs-CZ" sz="1400" i="1" dirty="0"/>
              <a:t>- sensitive </a:t>
            </a:r>
            <a:r>
              <a:rPr lang="cs-CZ" sz="1400" i="1" dirty="0" err="1"/>
              <a:t>cardiac</a:t>
            </a:r>
            <a:r>
              <a:rPr lang="cs-CZ" sz="1400" i="1" dirty="0"/>
              <a:t> troponin T, HAS-BLED = hypertenze, abnormální renální/jaterní funkce, cévní mozková příhoda, krvácení v anamnéze nebo predispozice ke krvácení, nestabilní INR, vyšší věk, souběžné užívání alkoholu/návykových látek, HN – hypertenzní nemoc, HR – hazard ratio, ICD  - </a:t>
            </a:r>
            <a:r>
              <a:rPr lang="cs-CZ" sz="1400" i="1" dirty="0" err="1"/>
              <a:t>implantabilní</a:t>
            </a:r>
            <a:r>
              <a:rPr lang="cs-CZ" sz="1400" i="1" dirty="0"/>
              <a:t> </a:t>
            </a:r>
            <a:r>
              <a:rPr lang="cs-CZ" sz="1400" i="1" dirty="0" err="1"/>
              <a:t>kardiovertery</a:t>
            </a:r>
            <a:r>
              <a:rPr lang="cs-CZ" sz="1400" i="1" dirty="0"/>
              <a:t>-defibrilátory, ICH- </a:t>
            </a:r>
            <a:r>
              <a:rPr lang="cs-CZ" sz="1400" i="1" dirty="0" err="1"/>
              <a:t>intracranial</a:t>
            </a:r>
            <a:r>
              <a:rPr lang="cs-CZ" sz="1400" i="1" dirty="0"/>
              <a:t> </a:t>
            </a:r>
            <a:r>
              <a:rPr lang="cs-CZ" sz="1400" i="1" dirty="0" err="1"/>
              <a:t>haemorrhage</a:t>
            </a:r>
            <a:r>
              <a:rPr lang="cs-CZ" sz="1400" i="1" dirty="0"/>
              <a:t>, (Ch)ICHS – (chronická) ischemická choroba srdeční, KS – kardiostimulátor, </a:t>
            </a:r>
            <a:r>
              <a:rPr lang="en-US" sz="1400" i="1" dirty="0"/>
              <a:t>LAA – </a:t>
            </a:r>
            <a:r>
              <a:rPr lang="cs-CZ" sz="1400" i="1" dirty="0"/>
              <a:t>ouško levé síně, LS – levá síň,  MRI – </a:t>
            </a:r>
            <a:r>
              <a:rPr lang="cs-CZ" sz="1400" i="1" dirty="0" err="1"/>
              <a:t>magnetic</a:t>
            </a:r>
            <a:r>
              <a:rPr lang="cs-CZ" sz="1400" i="1" dirty="0"/>
              <a:t> resonance </a:t>
            </a:r>
            <a:r>
              <a:rPr lang="cs-CZ" sz="1400" i="1" dirty="0" err="1"/>
              <a:t>imagining</a:t>
            </a:r>
            <a:r>
              <a:rPr lang="cs-CZ" sz="1400" i="1" dirty="0"/>
              <a:t>, LMWH - </a:t>
            </a:r>
            <a:r>
              <a:rPr lang="cs-CZ" sz="1400" i="1" dirty="0" err="1"/>
              <a:t>Low</a:t>
            </a:r>
            <a:r>
              <a:rPr lang="cs-CZ" sz="1400" i="1" dirty="0"/>
              <a:t> </a:t>
            </a:r>
            <a:r>
              <a:rPr lang="cs-CZ" sz="1400" i="1" dirty="0" err="1"/>
              <a:t>Molecular</a:t>
            </a:r>
            <a:r>
              <a:rPr lang="cs-CZ" sz="1400" i="1" dirty="0"/>
              <a:t> </a:t>
            </a:r>
            <a:r>
              <a:rPr lang="cs-CZ" sz="1400" i="1" dirty="0" err="1"/>
              <a:t>Weight</a:t>
            </a:r>
            <a:r>
              <a:rPr lang="cs-CZ" sz="1400" i="1" dirty="0"/>
              <a:t> Heparin, NOAC – non-vitamin K perorální antikoagulancia, NT-pro-BNP - N-</a:t>
            </a:r>
            <a:r>
              <a:rPr lang="cs-CZ" sz="1400" i="1" dirty="0" err="1"/>
              <a:t>terminal</a:t>
            </a:r>
            <a:r>
              <a:rPr lang="cs-CZ" sz="1400" i="1" dirty="0"/>
              <a:t> pro b-type </a:t>
            </a:r>
            <a:r>
              <a:rPr lang="cs-CZ" sz="1400" i="1" dirty="0" err="1"/>
              <a:t>natriuretic</a:t>
            </a:r>
            <a:r>
              <a:rPr lang="cs-CZ" sz="1400" i="1" dirty="0"/>
              <a:t> peptide </a:t>
            </a:r>
            <a:r>
              <a:rPr lang="cs-CZ" sz="1400" dirty="0"/>
              <a:t>,</a:t>
            </a:r>
            <a:r>
              <a:rPr lang="en-GB" sz="1400" i="1" dirty="0"/>
              <a:t>OAC</a:t>
            </a:r>
            <a:r>
              <a:rPr lang="cs-CZ" sz="1400" i="1" dirty="0"/>
              <a:t> - </a:t>
            </a:r>
            <a:r>
              <a:rPr lang="en-GB" sz="1400" i="1" dirty="0"/>
              <a:t>or</a:t>
            </a:r>
            <a:r>
              <a:rPr lang="cs-CZ" sz="1400" i="1" dirty="0" err="1"/>
              <a:t>ální</a:t>
            </a:r>
            <a:r>
              <a:rPr lang="en-GB" sz="1400" i="1" dirty="0"/>
              <a:t> </a:t>
            </a:r>
            <a:r>
              <a:rPr lang="en-GB" sz="1400" i="1" dirty="0" err="1"/>
              <a:t>anticoagulan</a:t>
            </a:r>
            <a:r>
              <a:rPr lang="cs-CZ" sz="1400" i="1" dirty="0" err="1"/>
              <a:t>cia</a:t>
            </a:r>
            <a:r>
              <a:rPr lang="cs-CZ" sz="1400" i="1" dirty="0"/>
              <a:t>, p/P- hodnota statistické významnosti, (re)PCI – (opakující se) perkutánní koronární intervence, PFO – perzistující </a:t>
            </a:r>
            <a:r>
              <a:rPr lang="cs-CZ" sz="1400" i="1" dirty="0" err="1"/>
              <a:t>foramen</a:t>
            </a:r>
            <a:r>
              <a:rPr lang="cs-CZ" sz="1400" i="1" dirty="0"/>
              <a:t> </a:t>
            </a:r>
            <a:r>
              <a:rPr lang="cs-CZ" sz="1400" i="1" dirty="0" err="1"/>
              <a:t>ovale</a:t>
            </a:r>
            <a:r>
              <a:rPr lang="cs-CZ" sz="1400" i="1" dirty="0"/>
              <a:t>, PL – </a:t>
            </a:r>
            <a:r>
              <a:rPr lang="cs-CZ" sz="1400" i="1" dirty="0" err="1"/>
              <a:t>pravo</a:t>
            </a:r>
            <a:r>
              <a:rPr lang="cs-CZ" sz="1400" i="1" dirty="0"/>
              <a:t>-levý, </a:t>
            </a:r>
            <a:r>
              <a:rPr lang="cs-CZ" sz="1400" i="1" dirty="0" err="1"/>
              <a:t>p.o</a:t>
            </a:r>
            <a:r>
              <a:rPr lang="cs-CZ" sz="1400" i="1" dirty="0"/>
              <a:t>. – per os, RF – rizikový faktor, RR- relativní riziko, SCAF - </a:t>
            </a:r>
            <a:r>
              <a:rPr lang="cs-CZ" sz="1400" i="1" dirty="0" err="1"/>
              <a:t>subclinical</a:t>
            </a:r>
            <a:r>
              <a:rPr lang="cs-CZ" sz="1400" i="1" dirty="0"/>
              <a:t> </a:t>
            </a:r>
            <a:r>
              <a:rPr lang="cs-CZ" sz="1400" i="1" dirty="0" err="1"/>
              <a:t>atrial</a:t>
            </a:r>
            <a:r>
              <a:rPr lang="cs-CZ" sz="1400" i="1" dirty="0"/>
              <a:t> </a:t>
            </a:r>
            <a:r>
              <a:rPr lang="cs-CZ" sz="1400" i="1" dirty="0" err="1"/>
              <a:t>fibrillation</a:t>
            </a:r>
            <a:r>
              <a:rPr lang="cs-CZ" sz="1400" i="1" dirty="0"/>
              <a:t>, SE – systémová embolie, TIA – tranzitorní ischemická ataka, UFH – nefrakcionovaný heparin, </a:t>
            </a:r>
            <a:r>
              <a:rPr lang="en-GB" sz="1400" i="1" dirty="0"/>
              <a:t>VKA</a:t>
            </a:r>
            <a:r>
              <a:rPr lang="cs-CZ" sz="1400" i="1" dirty="0"/>
              <a:t> - </a:t>
            </a:r>
            <a:r>
              <a:rPr lang="en-GB" sz="1400" i="1" dirty="0"/>
              <a:t> vitamin K antagonist</a:t>
            </a:r>
            <a:r>
              <a:rPr lang="cs-CZ" sz="1400" i="1" dirty="0"/>
              <a:t>é ASA – kyselina acetylsalicylová, CHA2DS2-VASc = městnavé srdeční selhání nebo dysfunkce levé komory srdeční, hypertenze, věk ≥ 75 let (za 2 body), diabetes </a:t>
            </a:r>
            <a:r>
              <a:rPr lang="cs-CZ" sz="1400" i="1" dirty="0" err="1"/>
              <a:t>mellitus</a:t>
            </a:r>
            <a:r>
              <a:rPr lang="cs-CZ" sz="1400" i="1" dirty="0"/>
              <a:t>, cévní mozková příhoda (za 2 body), vaskulární onemocnění, věk 65–74 let, pohlaví (ženské); (i)CMP – (ischemická) cévní mozková příhoda, </a:t>
            </a:r>
            <a:r>
              <a:rPr lang="cs-CZ" sz="1400" i="1" dirty="0" err="1"/>
              <a:t>ClCr</a:t>
            </a:r>
            <a:r>
              <a:rPr lang="cs-CZ" sz="1400" i="1" dirty="0"/>
              <a:t> - clearance kreatininu, CI - konfidenční interval, DOAC – direct oral </a:t>
            </a:r>
            <a:r>
              <a:rPr lang="cs-CZ" sz="1400" i="1" dirty="0" err="1"/>
              <a:t>anticoagulants</a:t>
            </a:r>
            <a:r>
              <a:rPr lang="cs-CZ" sz="1400" i="1" dirty="0"/>
              <a:t>, </a:t>
            </a:r>
            <a:r>
              <a:rPr lang="en-GB" sz="1400" i="1" dirty="0"/>
              <a:t>ESC</a:t>
            </a:r>
            <a:r>
              <a:rPr lang="cs-CZ" sz="1400" i="1" dirty="0"/>
              <a:t> - </a:t>
            </a:r>
            <a:r>
              <a:rPr lang="en-GB" sz="1400" i="1" dirty="0"/>
              <a:t>European Society of Cardiology</a:t>
            </a:r>
            <a:r>
              <a:rPr lang="cs-CZ" sz="1400" i="1" dirty="0"/>
              <a:t>, EHRA - </a:t>
            </a:r>
            <a:r>
              <a:rPr lang="cs-CZ" sz="1400" i="1" dirty="0" err="1"/>
              <a:t>European</a:t>
            </a:r>
            <a:r>
              <a:rPr lang="cs-CZ" sz="1400" i="1" dirty="0"/>
              <a:t> </a:t>
            </a:r>
            <a:r>
              <a:rPr lang="cs-CZ" sz="1400" i="1" dirty="0" err="1"/>
              <a:t>Heart</a:t>
            </a:r>
            <a:r>
              <a:rPr lang="cs-CZ" sz="1400" i="1" dirty="0"/>
              <a:t> Rhythm </a:t>
            </a:r>
            <a:r>
              <a:rPr lang="cs-CZ" sz="1400" i="1" dirty="0" err="1"/>
              <a:t>Association</a:t>
            </a:r>
            <a:r>
              <a:rPr lang="cs-CZ" sz="1400" i="1" dirty="0"/>
              <a:t>, AF/FS/</a:t>
            </a:r>
            <a:r>
              <a:rPr lang="cs-CZ" sz="1400" i="1" dirty="0" err="1"/>
              <a:t>FiS</a:t>
            </a:r>
            <a:r>
              <a:rPr lang="cs-CZ" sz="1400" i="1" dirty="0"/>
              <a:t> – fibrilace síní, GFR – glomerulární filtrace, HAS-BLED = hypertenze, abnormální renální/jaterní funkce, cévní mozková příhoda, krvácení v anamnéze nebo predispozice ke krvácení, nestabilní INR, vyšší věk, souběžné užívání alkoholu/návykových látek, GIT/GI – gastrointestinální, </a:t>
            </a:r>
            <a:r>
              <a:rPr lang="cs-CZ" sz="1400" i="1" dirty="0" err="1"/>
              <a:t>Hb</a:t>
            </a:r>
            <a:r>
              <a:rPr lang="cs-CZ" sz="1400" i="1" dirty="0"/>
              <a:t> – hemoglobin, </a:t>
            </a:r>
            <a:r>
              <a:rPr lang="en-GB" sz="1400" i="1" dirty="0"/>
              <a:t>HRS</a:t>
            </a:r>
            <a:r>
              <a:rPr lang="cs-CZ" sz="1400" i="1" dirty="0"/>
              <a:t> - </a:t>
            </a:r>
            <a:r>
              <a:rPr lang="en-GB" sz="1400" i="1" dirty="0"/>
              <a:t> Heart Rhythm Society</a:t>
            </a:r>
            <a:r>
              <a:rPr lang="cs-CZ" sz="1400" i="1" dirty="0"/>
              <a:t>, HR – hazard ratio, H2B – H2 blokátory, CHRI/CKD – chronická renální insuficience, INR – mezinárodní normalizovaný poměr, ISTH - </a:t>
            </a:r>
            <a:r>
              <a:rPr lang="en-US" sz="1400" dirty="0"/>
              <a:t> </a:t>
            </a:r>
            <a:r>
              <a:rPr lang="en-US" sz="1400" i="1" dirty="0"/>
              <a:t>International Society on Thrombosis and </a:t>
            </a:r>
            <a:r>
              <a:rPr lang="en-US" sz="1400" i="1" dirty="0" err="1"/>
              <a:t>Haemostasis</a:t>
            </a:r>
            <a:r>
              <a:rPr lang="cs-CZ" sz="1400" i="1" dirty="0"/>
              <a:t>, </a:t>
            </a:r>
            <a:r>
              <a:rPr lang="en-US" sz="1400" i="1" dirty="0"/>
              <a:t>LAA – </a:t>
            </a:r>
            <a:r>
              <a:rPr lang="cs-CZ" sz="1400" i="1" dirty="0"/>
              <a:t>ouško levé síně, LMWH - </a:t>
            </a:r>
            <a:r>
              <a:rPr lang="cs-CZ" sz="1400" i="1" dirty="0" err="1"/>
              <a:t>Low</a:t>
            </a:r>
            <a:r>
              <a:rPr lang="cs-CZ" sz="1400" i="1" dirty="0"/>
              <a:t> </a:t>
            </a:r>
            <a:r>
              <a:rPr lang="cs-CZ" sz="1400" i="1" dirty="0" err="1"/>
              <a:t>Molecular</a:t>
            </a:r>
            <a:r>
              <a:rPr lang="cs-CZ" sz="1400" i="1" dirty="0"/>
              <a:t> </a:t>
            </a:r>
            <a:r>
              <a:rPr lang="cs-CZ" sz="1400" i="1" dirty="0" err="1"/>
              <a:t>Weight</a:t>
            </a:r>
            <a:r>
              <a:rPr lang="cs-CZ" sz="1400" i="1" dirty="0"/>
              <a:t> Heparin, LS – levá síň, LK – levá komora, n/N– počet, NS – </a:t>
            </a:r>
            <a:r>
              <a:rPr lang="cs-CZ" sz="1400" i="1" dirty="0" err="1"/>
              <a:t>nesignifikatní</a:t>
            </a:r>
            <a:r>
              <a:rPr lang="cs-CZ" sz="1400" i="1" dirty="0"/>
              <a:t>, NSAID – nesteroidní antirevmatika, PPI/IPP – inhibitory protonové pumpy, P2Y12 - inhibitory receptorů P2Y12, PCC – </a:t>
            </a:r>
            <a:r>
              <a:rPr lang="cs-CZ" sz="1400" i="1" dirty="0" err="1"/>
              <a:t>protromplex</a:t>
            </a:r>
            <a:r>
              <a:rPr lang="cs-CZ" sz="1400" i="1" dirty="0"/>
              <a:t> komplex, </a:t>
            </a:r>
            <a:r>
              <a:rPr lang="cs-CZ" sz="1400" i="1" dirty="0" err="1"/>
              <a:t>Pg</a:t>
            </a:r>
            <a:r>
              <a:rPr lang="cs-CZ" sz="1400" i="1" dirty="0"/>
              <a:t>-P – P-glykoprotein, RR- relativní riziko, SE – systémová embolie, TIA – tranzitorní ischemická ataka, UFH – nefrakcionovaný heparin, </a:t>
            </a:r>
            <a:r>
              <a:rPr lang="en-GB" sz="1400" i="1" dirty="0"/>
              <a:t>VKA</a:t>
            </a:r>
            <a:r>
              <a:rPr lang="cs-CZ" sz="1400" i="1" dirty="0"/>
              <a:t> - </a:t>
            </a:r>
            <a:r>
              <a:rPr lang="en-GB" sz="1400" i="1" dirty="0"/>
              <a:t> vitamin K antagonist</a:t>
            </a:r>
            <a:r>
              <a:rPr lang="cs-CZ" sz="1400" i="1" dirty="0"/>
              <a:t>é, </a:t>
            </a:r>
            <a:r>
              <a:rPr lang="en-US" sz="1400" i="1" dirty="0"/>
              <a:t>VTE</a:t>
            </a:r>
            <a:r>
              <a:rPr lang="cs-CZ" sz="1400" i="1" dirty="0"/>
              <a:t> -  venózní </a:t>
            </a:r>
            <a:r>
              <a:rPr lang="cs-CZ" sz="1400" i="1" dirty="0" err="1"/>
              <a:t>tromboembolismus</a:t>
            </a:r>
            <a:r>
              <a:rPr lang="cs-CZ" sz="1400" i="1" dirty="0"/>
              <a:t>, p – hodnota významnosti, MI/IM – infarkt myokardu, WAR – </a:t>
            </a:r>
            <a:r>
              <a:rPr lang="cs-CZ" sz="1400" i="1" dirty="0" err="1"/>
              <a:t>warfarin</a:t>
            </a:r>
            <a:r>
              <a:rPr lang="cs-CZ" sz="1400" i="1" dirty="0"/>
              <a:t>, C – </a:t>
            </a:r>
            <a:r>
              <a:rPr lang="cs-CZ" sz="1400" i="1" dirty="0" err="1"/>
              <a:t>clopidogrel</a:t>
            </a:r>
            <a:r>
              <a:rPr lang="cs-CZ" sz="1400" i="1" dirty="0"/>
              <a:t>, T – </a:t>
            </a:r>
            <a:r>
              <a:rPr lang="cs-CZ" sz="1400" i="1" dirty="0" err="1"/>
              <a:t>ticagrelol</a:t>
            </a:r>
            <a:r>
              <a:rPr lang="cs-CZ" sz="1400" i="1" dirty="0"/>
              <a:t>, TIMI - </a:t>
            </a:r>
            <a:r>
              <a:rPr lang="cs-CZ" sz="1400" i="1" dirty="0" err="1"/>
              <a:t>Thrombolysis</a:t>
            </a:r>
            <a:r>
              <a:rPr lang="cs-CZ" sz="1400" i="1" dirty="0"/>
              <a:t> in </a:t>
            </a:r>
            <a:r>
              <a:rPr lang="cs-CZ" sz="1400" i="1" dirty="0" err="1"/>
              <a:t>Myocardial</a:t>
            </a:r>
            <a:r>
              <a:rPr lang="cs-CZ" sz="1400" i="1" dirty="0"/>
              <a:t> </a:t>
            </a:r>
            <a:r>
              <a:rPr lang="cs-CZ" sz="1400" i="1" dirty="0" err="1"/>
              <a:t>Infarction</a:t>
            </a:r>
            <a:r>
              <a:rPr lang="cs-CZ" sz="1400" i="1" dirty="0"/>
              <a:t>, TVR -  </a:t>
            </a:r>
            <a:r>
              <a:rPr lang="cs-CZ" sz="1400" i="1" dirty="0" err="1"/>
              <a:t>target</a:t>
            </a:r>
            <a:r>
              <a:rPr lang="cs-CZ" sz="1400" i="1" dirty="0"/>
              <a:t> </a:t>
            </a:r>
            <a:r>
              <a:rPr lang="cs-CZ" sz="1400" i="1" dirty="0" err="1"/>
              <a:t>vessel</a:t>
            </a:r>
            <a:r>
              <a:rPr lang="cs-CZ" sz="1400" i="1" dirty="0"/>
              <a:t> </a:t>
            </a:r>
            <a:r>
              <a:rPr lang="cs-CZ" sz="1400" i="1" dirty="0" err="1"/>
              <a:t>revascularization</a:t>
            </a:r>
            <a:r>
              <a:rPr lang="cs-CZ" sz="1400" i="1" dirty="0"/>
              <a:t>, ST – trombóza stentu, BID – dvakrát denně, NVAF – nevalvulární atriální fibrilace, CRNM – klinicky relevantní nezávažné krvácení, </a:t>
            </a:r>
            <a:r>
              <a:rPr lang="cs-CZ" sz="1400" i="1" dirty="0" err="1"/>
              <a:t>yr</a:t>
            </a:r>
            <a:r>
              <a:rPr lang="cs-CZ" sz="1400" i="1" dirty="0"/>
              <a:t> – rok, ARR – </a:t>
            </a:r>
            <a:r>
              <a:rPr lang="cs-CZ" sz="1400" i="1" dirty="0" err="1"/>
              <a:t>absolute</a:t>
            </a:r>
            <a:r>
              <a:rPr lang="cs-CZ" sz="1400" i="1" dirty="0"/>
              <a:t> risk </a:t>
            </a:r>
            <a:r>
              <a:rPr lang="cs-CZ" sz="1400" i="1" dirty="0" err="1"/>
              <a:t>reduction</a:t>
            </a:r>
            <a:r>
              <a:rPr lang="cs-CZ" sz="1400" i="1" dirty="0"/>
              <a:t>, NNT -  </a:t>
            </a:r>
            <a:r>
              <a:rPr lang="cs-CZ" sz="1400" i="1" dirty="0" err="1"/>
              <a:t>number</a:t>
            </a:r>
            <a:r>
              <a:rPr lang="cs-CZ" sz="1400" i="1" dirty="0"/>
              <a:t> </a:t>
            </a:r>
            <a:r>
              <a:rPr lang="cs-CZ" sz="1400" i="1" dirty="0" err="1"/>
              <a:t>needed</a:t>
            </a:r>
            <a:r>
              <a:rPr lang="cs-CZ" sz="1400" i="1" dirty="0"/>
              <a:t> to </a:t>
            </a:r>
            <a:r>
              <a:rPr lang="cs-CZ" sz="1400" i="1" dirty="0" err="1"/>
              <a:t>treat</a:t>
            </a:r>
            <a:r>
              <a:rPr lang="cs-CZ" sz="1400" i="1" dirty="0"/>
              <a:t>, </a:t>
            </a:r>
            <a:r>
              <a:rPr lang="fr-FR" sz="1400" i="1" dirty="0"/>
              <a:t>ICH</a:t>
            </a:r>
            <a:r>
              <a:rPr lang="cs-CZ" sz="1400" i="1" dirty="0"/>
              <a:t> - </a:t>
            </a:r>
            <a:r>
              <a:rPr lang="fr-FR" sz="1400" i="1" dirty="0" err="1"/>
              <a:t>intracerebral</a:t>
            </a:r>
            <a:r>
              <a:rPr lang="fr-FR" sz="1400" i="1" dirty="0"/>
              <a:t> </a:t>
            </a:r>
            <a:r>
              <a:rPr lang="fr-FR" sz="1400" i="1" dirty="0" err="1"/>
              <a:t>haemorrhage</a:t>
            </a:r>
            <a:r>
              <a:rPr lang="cs-CZ" sz="1400" i="1" dirty="0"/>
              <a:t>,</a:t>
            </a:r>
            <a:r>
              <a:rPr lang="fr-FR" sz="1400" i="1" dirty="0"/>
              <a:t> KM</a:t>
            </a:r>
            <a:r>
              <a:rPr lang="cs-CZ" sz="1400" i="1" dirty="0"/>
              <a:t> - </a:t>
            </a:r>
            <a:r>
              <a:rPr lang="fr-FR" sz="1400" i="1" dirty="0"/>
              <a:t>Kaplan–Meier</a:t>
            </a:r>
            <a:r>
              <a:rPr lang="cs-CZ" sz="1400" i="1" dirty="0"/>
              <a:t>, </a:t>
            </a:r>
            <a:r>
              <a:rPr lang="en-GB" sz="1400" i="1" dirty="0"/>
              <a:t>ACC</a:t>
            </a:r>
            <a:r>
              <a:rPr lang="cs-CZ" sz="1400" i="1" dirty="0"/>
              <a:t> - </a:t>
            </a:r>
            <a:r>
              <a:rPr lang="en-GB" sz="1400" i="1" dirty="0"/>
              <a:t>American College of Cardiology</a:t>
            </a:r>
            <a:r>
              <a:rPr lang="cs-CZ" sz="1400" i="1" dirty="0"/>
              <a:t>,</a:t>
            </a:r>
            <a:r>
              <a:rPr lang="en-GB" sz="1400" i="1" dirty="0"/>
              <a:t> AHA</a:t>
            </a:r>
            <a:r>
              <a:rPr lang="cs-CZ" sz="1400" i="1" dirty="0"/>
              <a:t> - </a:t>
            </a:r>
            <a:r>
              <a:rPr lang="en-GB" sz="1400" i="1" dirty="0"/>
              <a:t>American Heart Association</a:t>
            </a:r>
            <a:endParaRPr lang="cs-CZ" sz="1400" dirty="0"/>
          </a:p>
          <a:p>
            <a:pPr algn="just"/>
            <a:r>
              <a:rPr lang="cs-CZ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224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47D2F-404B-45E1-8E78-ADAC8B05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4" y="234740"/>
            <a:ext cx="10561173" cy="753567"/>
          </a:xfrm>
        </p:spPr>
        <p:txBody>
          <a:bodyPr/>
          <a:lstStyle/>
          <a:p>
            <a:pPr algn="ctr"/>
            <a:r>
              <a:rPr lang="cs-CZ" dirty="0"/>
              <a:t>Akutní koronární syndrom = přímá/časná PCI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7E4065-DDC9-4691-849F-9BA7C4E44BA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765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732" b="1" kern="1200">
                <a:solidFill>
                  <a:srgbClr val="941E5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No reflow 1">
            <a:hlinkClick r:id="" action="ppaction://media"/>
            <a:extLst>
              <a:ext uri="{FF2B5EF4-FFF2-40B4-BE49-F238E27FC236}">
                <a16:creationId xmlns:a16="http://schemas.microsoft.com/office/drawing/2014/main" id="{C480764B-18F7-448A-9BC6-A003C79829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6663" y="1539875"/>
            <a:ext cx="4637087" cy="4637088"/>
          </a:xfrm>
          <a:prstGeom prst="rect">
            <a:avLst/>
          </a:prstGeom>
        </p:spPr>
      </p:pic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DBD93D40-D558-43F9-8D89-C96594038EDC}"/>
              </a:ext>
            </a:extLst>
          </p:cNvPr>
          <p:cNvSpPr txBox="1">
            <a:spLocks/>
          </p:cNvSpPr>
          <p:nvPr/>
        </p:nvSpPr>
        <p:spPr>
          <a:xfrm>
            <a:off x="0" y="6385367"/>
            <a:ext cx="11926972" cy="528538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Zdroj snímku: archiv autora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Zkrácená informace o přípravku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4BCCDE-07E4-4B96-8D47-93DC3E0FB623}"/>
              </a:ext>
            </a:extLst>
          </p:cNvPr>
          <p:cNvSpPr txBox="1"/>
          <p:nvPr/>
        </p:nvSpPr>
        <p:spPr>
          <a:xfrm>
            <a:off x="370492" y="1523933"/>
            <a:ext cx="112293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dirty="0"/>
              <a:t>Zkrácená informace o přípravku: ELIQUIS® 2,5 mg a 5 mg potahované tablety. Složení: Léčivá látka </a:t>
            </a:r>
            <a:r>
              <a:rPr lang="cs-CZ" sz="1200" dirty="0" err="1"/>
              <a:t>apixabanum</a:t>
            </a:r>
            <a:r>
              <a:rPr lang="cs-CZ" sz="1200" dirty="0"/>
              <a:t> 2,5 mg nebo 5 mg v jedné potahované tabletě; pomocné látky se známým účinkem: 102,86/51,43 mg </a:t>
            </a:r>
            <a:r>
              <a:rPr lang="cs-CZ" sz="1200" dirty="0" err="1"/>
              <a:t>laktosy</a:t>
            </a:r>
            <a:r>
              <a:rPr lang="cs-CZ" sz="1200" dirty="0"/>
              <a:t> (tableta 5/2,5 mg); a další pomocné látky. Indikace: Prevence žilních tromboembolických příhod (VTE) u dospělých pacientů, kteří podstoupili elektivní náhradu kyčelního nebo kolenního kloubu. Prevence cévní mozkové příhody (CMP) a systémové embolie (SE) u dospělých pacientů s nevalvulární fibrilací síní (NVAF) a s jedním nebo více rizikovými faktory, jako jsou předchozí cévní mozková příhoda nebo tranzitorní ischemická ataka (TIA); věk &gt; 75 let; hypertenze; diabetes </a:t>
            </a:r>
            <a:r>
              <a:rPr lang="cs-CZ" sz="1200" dirty="0" err="1"/>
              <a:t>mellitus</a:t>
            </a:r>
            <a:r>
              <a:rPr lang="cs-CZ" sz="1200" dirty="0"/>
              <a:t>; symptomatické srdeční selhání (třída NYHA &gt; II). Léčba hluboké žilní trombózy (DVT) a plicní embolie (PE), a prevence rekurentní DVT a PE u dospělých. Dávkování a způsob podání: Prevence VTE: 2,5 mg perorálně 2x denně. Počáteční dávka by měla být užita 12 až 24 hod po operaci. Doporučená délka léčby je 32 až 38 dní (náhrada kyčelního kloubu) a 10 až 14 dní (náhrada kolenního kloubu). Prevence CMP a SE u dospělých pacientů s NVAF: 5 mg perorálně 2x denně, snížená dávka 2,5 mg perorálně 2x denně při splnění kritérií pro redukci dávky dle SPC. Pacienti podstupující </a:t>
            </a:r>
            <a:r>
              <a:rPr lang="cs-CZ" sz="1200" dirty="0" err="1"/>
              <a:t>kardioverzi</a:t>
            </a:r>
            <a:r>
              <a:rPr lang="cs-CZ" sz="1200" dirty="0"/>
              <a:t> mohou užít jednorázovou nasycovací dávku 10mg nejméně 2 hod před výkonem. Léčba akutní DVT a léčba PE: 10 mg perorálně 2x denně prvních 7 dní; poté 5 mg perorálně 2x denně. Prevence rekurentní DVT a PE: 2,5 mg perorálně 2x denně po dokončení 6-ti měsíční léčby </a:t>
            </a:r>
            <a:r>
              <a:rPr lang="cs-CZ" sz="1200" dirty="0" err="1"/>
              <a:t>apixabanem</a:t>
            </a:r>
            <a:r>
              <a:rPr lang="cs-CZ" sz="1200" dirty="0"/>
              <a:t> nebo jiným antikoagulanciem. Tablety přípravku </a:t>
            </a:r>
            <a:r>
              <a:rPr lang="cs-CZ" sz="1200" dirty="0" err="1"/>
              <a:t>Eliquis</a:t>
            </a:r>
            <a:r>
              <a:rPr lang="cs-CZ" sz="1200" dirty="0"/>
              <a:t> se zapíjejí vodou, užívají se bez závislosti na jídle a lze je také podat rozdrcené a rozmíchané v tekutině či v jablečném protlaku. Podrobnosti viz SPC. Kontraindikace: Hypersenzitivita na léčivou látku nebo na kteroukoli pomocnou látku, klinicky významné aktivní krvácení, jaterní onemocnění spojené s </a:t>
            </a:r>
            <a:r>
              <a:rPr lang="cs-CZ" sz="1200" dirty="0" err="1"/>
              <a:t>koagulopatií</a:t>
            </a:r>
            <a:r>
              <a:rPr lang="cs-CZ" sz="1200" dirty="0"/>
              <a:t> a klinicky relevantním rizikem krvácení, léze nebo stav s významným rizikem závažného krvácení, souběžná léčba jinými antikoagulancii vyjma specifických případů viz SPC. Zvláštní upozornění: Doporučuje se, aby byl přípravek </a:t>
            </a:r>
            <a:r>
              <a:rPr lang="cs-CZ" sz="1200" dirty="0" err="1"/>
              <a:t>Eliquis</a:t>
            </a:r>
            <a:r>
              <a:rPr lang="cs-CZ" sz="1200" dirty="0"/>
              <a:t> používán s opatrností v podmínkách vyššího rizika krvácení. Podávání přípravku </a:t>
            </a:r>
            <a:r>
              <a:rPr lang="cs-CZ" sz="1200" dirty="0" err="1"/>
              <a:t>Eliquis</a:t>
            </a:r>
            <a:r>
              <a:rPr lang="cs-CZ" sz="1200" dirty="0"/>
              <a:t> se musí přerušit, jestliže se vyskytne závažné krvácení. Podrobnosti vysazení před elektivním výkonem viz SPC. Souběžné užívání přípravku </a:t>
            </a:r>
            <a:r>
              <a:rPr lang="cs-CZ" sz="1200" dirty="0" err="1"/>
              <a:t>Eliquis</a:t>
            </a:r>
            <a:r>
              <a:rPr lang="cs-CZ" sz="1200" dirty="0"/>
              <a:t> s </a:t>
            </a:r>
            <a:r>
              <a:rPr lang="cs-CZ" sz="1200" dirty="0" err="1"/>
              <a:t>antiagregancii</a:t>
            </a:r>
            <a:r>
              <a:rPr lang="cs-CZ" sz="1200" dirty="0"/>
              <a:t> zvyšuje riziko krvácení; při souběžné léčbě NSAID (včetně ASA) a SSRI/SNRI je třeba dbát zvýšené opatrnosti. Podrobnosti k podání u poruch ledvin a jater a </a:t>
            </a:r>
            <a:r>
              <a:rPr lang="cs-CZ" sz="1200" dirty="0" err="1"/>
              <a:t>hemodynamicky</a:t>
            </a:r>
            <a:r>
              <a:rPr lang="cs-CZ" sz="1200" dirty="0"/>
              <a:t> nestabilních pacientů viz SPC. </a:t>
            </a:r>
            <a:r>
              <a:rPr lang="cs-CZ" sz="1200" dirty="0" err="1"/>
              <a:t>Eliquis</a:t>
            </a:r>
            <a:r>
              <a:rPr lang="cs-CZ" sz="1200" dirty="0"/>
              <a:t> není doporučen u pacientů s trombózou v anamnéze, u nichž byl diagnostikován </a:t>
            </a:r>
            <a:r>
              <a:rPr lang="cs-CZ" sz="1200" dirty="0" err="1"/>
              <a:t>antifosfolipidový</a:t>
            </a:r>
            <a:r>
              <a:rPr lang="cs-CZ" sz="1200" dirty="0"/>
              <a:t> syndrom. Je-li u pacientů s nádorovým onemocněním zvažován </a:t>
            </a:r>
            <a:r>
              <a:rPr lang="cs-CZ" sz="1200" dirty="0" err="1"/>
              <a:t>apixaban</a:t>
            </a:r>
            <a:r>
              <a:rPr lang="cs-CZ" sz="1200" dirty="0"/>
              <a:t> k léčbě DVT nebo PE, je třeba pečlivě vyhodnotit přínosy léčby oproti jejím rizikům. Interakce: Užívání se nedoporučuje u pacientů, kteří současně užívají systémově silné inhibitory CYP3A4 a P-</a:t>
            </a:r>
            <a:r>
              <a:rPr lang="cs-CZ" sz="1200" dirty="0" err="1"/>
              <a:t>gp</a:t>
            </a:r>
            <a:r>
              <a:rPr lang="cs-CZ" sz="1200" dirty="0"/>
              <a:t>, jakými jsou např. </a:t>
            </a:r>
            <a:r>
              <a:rPr lang="cs-CZ" sz="1200" dirty="0" err="1"/>
              <a:t>azolová</a:t>
            </a:r>
            <a:r>
              <a:rPr lang="cs-CZ" sz="1200" dirty="0"/>
              <a:t> antimykotika a inhibitory HIV proteázy. Při současném podávání se slabšími inhibitory CYP3A4 a/nebo P-</a:t>
            </a:r>
            <a:r>
              <a:rPr lang="cs-CZ" sz="1200" dirty="0" err="1"/>
              <a:t>gp</a:t>
            </a:r>
            <a:r>
              <a:rPr lang="cs-CZ" sz="1200" dirty="0"/>
              <a:t> není nutná úprava dávky </a:t>
            </a:r>
            <a:r>
              <a:rPr lang="cs-CZ" sz="1200" dirty="0" err="1"/>
              <a:t>apixabanu</a:t>
            </a:r>
            <a:r>
              <a:rPr lang="cs-CZ" sz="1200" dirty="0"/>
              <a:t>. Při současném podávání </a:t>
            </a:r>
            <a:r>
              <a:rPr lang="cs-CZ" sz="1200" dirty="0" err="1"/>
              <a:t>apixabanu</a:t>
            </a:r>
            <a:r>
              <a:rPr lang="cs-CZ" sz="1200" dirty="0"/>
              <a:t> se silnými induktory CYP3A4 a P-</a:t>
            </a:r>
            <a:r>
              <a:rPr lang="cs-CZ" sz="1200" dirty="0" err="1"/>
              <a:t>gp</a:t>
            </a:r>
            <a:r>
              <a:rPr lang="cs-CZ" sz="1200" dirty="0"/>
              <a:t> není nutná žádná úprava dávky </a:t>
            </a:r>
            <a:r>
              <a:rPr lang="cs-CZ" sz="1200" dirty="0" err="1"/>
              <a:t>apixabanu</a:t>
            </a:r>
            <a:r>
              <a:rPr lang="cs-CZ" sz="1200" dirty="0"/>
              <a:t>, avšak silné induktory CYP3A4 a P-</a:t>
            </a:r>
            <a:r>
              <a:rPr lang="cs-CZ" sz="1200" dirty="0" err="1"/>
              <a:t>gp</a:t>
            </a:r>
            <a:r>
              <a:rPr lang="cs-CZ" sz="1200" dirty="0"/>
              <a:t> by se měly současně podávat s opatrností. Fertilita, těhotenství a kojení: Užívání </a:t>
            </a:r>
            <a:r>
              <a:rPr lang="cs-CZ" sz="1200" dirty="0" err="1"/>
              <a:t>apixabanu</a:t>
            </a:r>
            <a:r>
              <a:rPr lang="cs-CZ" sz="1200" dirty="0"/>
              <a:t> v průběhu těhotenství se nedoporučuje. Nežádoucí účinky: Časté: krvácení (oční, z dásní, z úst, gastrointestinální, rektální, abnormální vaginální a urogenitální), hematomy, epistaxe, hematurie, kontuze, anémie, nauzea, kožní vyrážka, </a:t>
            </a:r>
            <a:r>
              <a:rPr lang="cs-CZ" sz="1200" dirty="0" err="1"/>
              <a:t>trombocytopénie</a:t>
            </a:r>
            <a:r>
              <a:rPr lang="cs-CZ" sz="1200" dirty="0"/>
              <a:t>, hypotenze, zvýšení </a:t>
            </a:r>
            <a:r>
              <a:rPr lang="cs-CZ" sz="1200" dirty="0" err="1"/>
              <a:t>gamaglutamyltransferázy</a:t>
            </a:r>
            <a:r>
              <a:rPr lang="cs-CZ" sz="1200" dirty="0"/>
              <a:t> a </a:t>
            </a:r>
            <a:r>
              <a:rPr lang="cs-CZ" sz="1200" dirty="0" err="1"/>
              <a:t>alaninaminotransferázy</a:t>
            </a:r>
            <a:r>
              <a:rPr lang="cs-CZ" sz="1200" dirty="0"/>
              <a:t>. Předávkování: Předávkování </a:t>
            </a:r>
            <a:r>
              <a:rPr lang="cs-CZ" sz="1200" dirty="0" err="1"/>
              <a:t>apixabanem</a:t>
            </a:r>
            <a:r>
              <a:rPr lang="cs-CZ" sz="1200" dirty="0"/>
              <a:t> může způsobit vyšší riziko krvácení. Je k dispozici látka ke zvrácení aktivity </a:t>
            </a:r>
            <a:r>
              <a:rPr lang="cs-CZ" sz="1200" dirty="0" err="1"/>
              <a:t>apixabanu</a:t>
            </a:r>
            <a:r>
              <a:rPr lang="cs-CZ" sz="1200" dirty="0"/>
              <a:t> proti faktoru </a:t>
            </a:r>
            <a:r>
              <a:rPr lang="cs-CZ" sz="1200" dirty="0" err="1"/>
              <a:t>Xa</a:t>
            </a:r>
            <a:r>
              <a:rPr lang="cs-CZ" sz="1200" dirty="0"/>
              <a:t>. Uchovávání: Žádné zvláštní podmínky uchovávání. Balení: </a:t>
            </a:r>
            <a:r>
              <a:rPr lang="cs-CZ" sz="1200" dirty="0" err="1"/>
              <a:t>Eliquis</a:t>
            </a:r>
            <a:r>
              <a:rPr lang="cs-CZ" sz="1200" dirty="0"/>
              <a:t> 2,5 mg: mimo jiné - 20, 60, 60x1 nebo 168 potahovaných tablet v blistru. </a:t>
            </a:r>
            <a:r>
              <a:rPr lang="cs-CZ" sz="1200" dirty="0" err="1"/>
              <a:t>Eliquis</a:t>
            </a:r>
            <a:r>
              <a:rPr lang="cs-CZ" sz="1200" dirty="0"/>
              <a:t> 5 mg: 28, 60 nebo 168 potahovaných tablet v blistru. Jméno a adresa držitele rozhodnutí o registraci: Bristol-</a:t>
            </a:r>
            <a:r>
              <a:rPr lang="cs-CZ" sz="1200" dirty="0" err="1"/>
              <a:t>Myers</a:t>
            </a:r>
            <a:r>
              <a:rPr lang="cs-CZ" sz="1200" dirty="0"/>
              <a:t> </a:t>
            </a:r>
            <a:r>
              <a:rPr lang="cs-CZ" sz="1200" dirty="0" err="1"/>
              <a:t>Squibb</a:t>
            </a:r>
            <a:r>
              <a:rPr lang="cs-CZ" sz="1200" dirty="0"/>
              <a:t>/</a:t>
            </a:r>
            <a:r>
              <a:rPr lang="cs-CZ" sz="1200" dirty="0" err="1"/>
              <a:t>Pfizer</a:t>
            </a:r>
            <a:r>
              <a:rPr lang="cs-CZ" sz="1200" dirty="0"/>
              <a:t> EEIG, Plaza 254, </a:t>
            </a:r>
            <a:r>
              <a:rPr lang="cs-CZ" sz="1200" dirty="0" err="1"/>
              <a:t>Blanchardstown</a:t>
            </a:r>
            <a:r>
              <a:rPr lang="cs-CZ" sz="1200" dirty="0"/>
              <a:t> Corporate Park 2, Dublin 15, D15 T867, Irsko. Registrační číslo: mj. EU/</a:t>
            </a:r>
            <a:r>
              <a:rPr lang="cs-CZ" sz="1200"/>
              <a:t>1/11/691/002-4, 9, 11, 13, 14</a:t>
            </a:r>
            <a:r>
              <a:rPr lang="cs-CZ" sz="1200" dirty="0"/>
              <a:t>. Datum poslední revize textu: 15. 4. 2021. Výdej léčivého přípravku je vázán na lékařský předpis. Přípravek je částečně hrazen z prostředků veřejného zdravotního pojištění. Před předepsáním se prosím seznamte s úplnou informací o přípravku.</a:t>
            </a: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B5B1E6D3-D8A7-47DA-B6F9-60B1E05B4CCE}"/>
              </a:ext>
            </a:extLst>
          </p:cNvPr>
          <p:cNvSpPr txBox="1"/>
          <p:nvPr/>
        </p:nvSpPr>
        <p:spPr>
          <a:xfrm>
            <a:off x="449672" y="6508864"/>
            <a:ext cx="6143625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150" spc="-40" dirty="0">
                <a:solidFill>
                  <a:srgbClr val="888888"/>
                </a:solidFill>
                <a:latin typeface="Arial Narrow"/>
                <a:cs typeface="Arial Narrow"/>
              </a:rPr>
              <a:t>Pﬁze</a:t>
            </a:r>
            <a:r>
              <a:rPr sz="1150" spc="-80" dirty="0">
                <a:solidFill>
                  <a:srgbClr val="888888"/>
                </a:solidFill>
                <a:latin typeface="Arial Narrow"/>
                <a:cs typeface="Arial Narrow"/>
              </a:rPr>
              <a:t>r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, spol. </a:t>
            </a:r>
            <a:r>
              <a:rPr sz="1150" spc="-50" dirty="0">
                <a:solidFill>
                  <a:srgbClr val="888888"/>
                </a:solidFill>
                <a:latin typeface="Arial Narrow"/>
                <a:cs typeface="Arial Narrow"/>
              </a:rPr>
              <a:t>s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-65" dirty="0">
                <a:solidFill>
                  <a:srgbClr val="888888"/>
                </a:solidFill>
                <a:latin typeface="Arial Narrow"/>
                <a:cs typeface="Arial Narrow"/>
              </a:rPr>
              <a:t>r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.o., </a:t>
            </a:r>
            <a:r>
              <a:rPr sz="1150" spc="-20" dirty="0">
                <a:solidFill>
                  <a:srgbClr val="888888"/>
                </a:solidFill>
                <a:latin typeface="Arial Narrow"/>
                <a:cs typeface="Arial Narrow"/>
              </a:rPr>
              <a:t>Stroupežnického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dirty="0">
                <a:solidFill>
                  <a:srgbClr val="888888"/>
                </a:solidFill>
                <a:latin typeface="Arial Narrow"/>
                <a:cs typeface="Arial Narrow"/>
              </a:rPr>
              <a:t>17,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5" dirty="0">
                <a:solidFill>
                  <a:srgbClr val="888888"/>
                </a:solidFill>
                <a:latin typeface="Arial Narrow"/>
                <a:cs typeface="Arial Narrow"/>
              </a:rPr>
              <a:t>150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-5" dirty="0">
                <a:solidFill>
                  <a:srgbClr val="888888"/>
                </a:solidFill>
                <a:latin typeface="Arial Narrow"/>
                <a:cs typeface="Arial Narrow"/>
              </a:rPr>
              <a:t>00,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-30" dirty="0">
                <a:solidFill>
                  <a:srgbClr val="888888"/>
                </a:solidFill>
                <a:latin typeface="Arial Narrow"/>
                <a:cs typeface="Arial Narrow"/>
              </a:rPr>
              <a:t>Praha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-5" dirty="0">
                <a:solidFill>
                  <a:srgbClr val="888888"/>
                </a:solidFill>
                <a:latin typeface="Arial Narrow"/>
                <a:cs typeface="Arial Narrow"/>
              </a:rPr>
              <a:t>5,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5" dirty="0">
                <a:solidFill>
                  <a:srgbClr val="888888"/>
                </a:solidFill>
                <a:latin typeface="Arial Narrow"/>
                <a:cs typeface="Arial Narrow"/>
              </a:rPr>
              <a:t>tel.: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+420 </a:t>
            </a:r>
            <a:r>
              <a:rPr sz="1150" spc="5" dirty="0">
                <a:solidFill>
                  <a:srgbClr val="888888"/>
                </a:solidFill>
                <a:latin typeface="Arial Narrow"/>
                <a:cs typeface="Arial Narrow"/>
              </a:rPr>
              <a:t>283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5" dirty="0">
                <a:solidFill>
                  <a:srgbClr val="888888"/>
                </a:solidFill>
                <a:latin typeface="Arial Narrow"/>
                <a:cs typeface="Arial Narrow"/>
              </a:rPr>
              <a:t>004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dirty="0">
                <a:solidFill>
                  <a:srgbClr val="888888"/>
                </a:solidFill>
                <a:latin typeface="Arial Narrow"/>
                <a:cs typeface="Arial Narrow"/>
              </a:rPr>
              <a:t>111,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-5" dirty="0">
                <a:solidFill>
                  <a:srgbClr val="888888"/>
                </a:solidFill>
                <a:latin typeface="Arial Narrow"/>
                <a:cs typeface="Arial Narrow"/>
              </a:rPr>
              <a:t>fax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+420 </a:t>
            </a:r>
            <a:r>
              <a:rPr sz="1150" spc="5" dirty="0">
                <a:solidFill>
                  <a:srgbClr val="888888"/>
                </a:solidFill>
                <a:latin typeface="Arial Narrow"/>
                <a:cs typeface="Arial Narrow"/>
              </a:rPr>
              <a:t>251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5" dirty="0">
                <a:solidFill>
                  <a:srgbClr val="888888"/>
                </a:solidFill>
                <a:latin typeface="Arial Narrow"/>
                <a:cs typeface="Arial Narrow"/>
              </a:rPr>
              <a:t>610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dirty="0">
                <a:solidFill>
                  <a:srgbClr val="888888"/>
                </a:solidFill>
                <a:latin typeface="Arial Narrow"/>
                <a:cs typeface="Arial Narrow"/>
              </a:rPr>
              <a:t>270,</a:t>
            </a:r>
            <a:r>
              <a:rPr sz="1150" spc="-15" dirty="0">
                <a:solidFill>
                  <a:srgbClr val="888888"/>
                </a:solidFill>
                <a:latin typeface="Arial Narrow"/>
                <a:cs typeface="Arial Narrow"/>
              </a:rPr>
              <a:t> </a:t>
            </a:r>
            <a:r>
              <a:rPr sz="1150" spc="5" dirty="0">
                <a:solidFill>
                  <a:srgbClr val="888888"/>
                </a:solidFill>
                <a:latin typeface="Arial Narrow"/>
                <a:cs typeface="Arial Narrow"/>
                <a:hlinkClick r:id="rId3"/>
              </a:rPr>
              <a:t>www.pﬁze</a:t>
            </a:r>
            <a:r>
              <a:rPr sz="1150" spc="-90" dirty="0">
                <a:solidFill>
                  <a:srgbClr val="888888"/>
                </a:solidFill>
                <a:latin typeface="Arial Narrow"/>
                <a:cs typeface="Arial Narrow"/>
                <a:hlinkClick r:id="rId3"/>
              </a:rPr>
              <a:t>r</a:t>
            </a:r>
            <a:r>
              <a:rPr sz="1150" spc="-45" dirty="0">
                <a:solidFill>
                  <a:srgbClr val="888888"/>
                </a:solidFill>
                <a:latin typeface="Arial Narrow"/>
                <a:cs typeface="Arial Narrow"/>
                <a:hlinkClick r:id="rId3"/>
              </a:rPr>
              <a:t>.cz</a:t>
            </a:r>
            <a:endParaRPr sz="115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2728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884FE7-C846-469F-B6CF-898627C1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PCI / akutní koronární syndrom = DAPT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9FFB1D-C1F8-4697-956D-2148A1EEFA3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765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733" b="1" kern="1200">
                <a:solidFill>
                  <a:srgbClr val="941E5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Francova 2 komprese">
            <a:hlinkClick r:id="" action="ppaction://media"/>
            <a:extLst>
              <a:ext uri="{FF2B5EF4-FFF2-40B4-BE49-F238E27FC236}">
                <a16:creationId xmlns:a16="http://schemas.microsoft.com/office/drawing/2014/main" id="{9FD2F7C3-3EFE-40F4-BD66-961AA2CCA5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3664" y="1529394"/>
            <a:ext cx="4744672" cy="4744673"/>
          </a:xfrm>
          <a:prstGeom prst="rect">
            <a:avLst/>
          </a:prstGeom>
        </p:spPr>
      </p:pic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BEF7845A-E1BA-4637-863E-2069721F4836}"/>
              </a:ext>
            </a:extLst>
          </p:cNvPr>
          <p:cNvSpPr txBox="1">
            <a:spLocks/>
          </p:cNvSpPr>
          <p:nvPr/>
        </p:nvSpPr>
        <p:spPr>
          <a:xfrm>
            <a:off x="0" y="6404262"/>
            <a:ext cx="11926972" cy="528538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Zdroj snímku: archiv autora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1"/>
          </p:nvPr>
        </p:nvSpPr>
        <p:spPr>
          <a:xfrm>
            <a:off x="0" y="6322951"/>
            <a:ext cx="11926972" cy="412424"/>
          </a:xfrm>
        </p:spPr>
        <p:txBody>
          <a:bodyPr/>
          <a:lstStyle/>
          <a:p>
            <a:r>
              <a:rPr lang="cs-CZ" dirty="0"/>
              <a:t>Zdroj obrázku: snímek autora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solidFill>
                  <a:srgbClr val="FF0000"/>
                </a:solidFill>
                <a:latin typeface="+mn-lt"/>
              </a:rPr>
              <a:t>Fibrilace síní </a:t>
            </a:r>
            <a:r>
              <a:rPr lang="cs-CZ" sz="3200" dirty="0"/>
              <a:t>+ akutní koronární syndrom / PCI = ???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47902" y="1774306"/>
            <a:ext cx="7696198" cy="4290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82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2765234" y="6187017"/>
            <a:ext cx="9175705" cy="670983"/>
          </a:xfrm>
        </p:spPr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Lopes</a:t>
            </a:r>
            <a:r>
              <a:rPr lang="cs-CZ" dirty="0"/>
              <a:t> R, et al, N </a:t>
            </a:r>
            <a:r>
              <a:rPr lang="cs-CZ" dirty="0" err="1"/>
              <a:t>Engl</a:t>
            </a:r>
            <a:r>
              <a:rPr lang="cs-CZ" dirty="0"/>
              <a:t> J Med 2019; 2. </a:t>
            </a:r>
            <a:r>
              <a:rPr lang="cs-CZ" dirty="0" err="1"/>
              <a:t>Steffel</a:t>
            </a:r>
            <a:r>
              <a:rPr lang="cs-CZ" dirty="0"/>
              <a:t> J, et al., Eur </a:t>
            </a:r>
            <a:r>
              <a:rPr lang="cs-CZ" dirty="0" err="1"/>
              <a:t>Heart</a:t>
            </a:r>
            <a:r>
              <a:rPr lang="cs-CZ" dirty="0"/>
              <a:t> J 2018; 3. Varvařovský I, et al., </a:t>
            </a:r>
            <a:r>
              <a:rPr lang="cs-CZ" dirty="0" err="1"/>
              <a:t>Cor</a:t>
            </a:r>
            <a:r>
              <a:rPr lang="cs-CZ" dirty="0"/>
              <a:t> et </a:t>
            </a:r>
            <a:r>
              <a:rPr lang="cs-CZ" dirty="0" err="1"/>
              <a:t>Vasa</a:t>
            </a:r>
            <a:r>
              <a:rPr lang="cs-CZ" dirty="0"/>
              <a:t> 2017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3924" y="1695900"/>
            <a:ext cx="11701589" cy="4215951"/>
          </a:xfrm>
        </p:spPr>
        <p:txBody>
          <a:bodyPr/>
          <a:lstStyle/>
          <a:p>
            <a:pPr indent="0">
              <a:buNone/>
            </a:pPr>
            <a:r>
              <a:rPr lang="cs-CZ" dirty="0"/>
              <a:t>6-8 % pacientů při AKS/PCI má indikaci k trvalé antikoagulační terapii.</a:t>
            </a:r>
            <a:r>
              <a:rPr lang="cs-CZ" sz="2400" baseline="30000" dirty="0"/>
              <a:t>3</a:t>
            </a:r>
          </a:p>
          <a:p>
            <a:pPr indent="0">
              <a:buNone/>
            </a:pPr>
            <a:r>
              <a:rPr lang="cs-CZ" i="1" dirty="0">
                <a:solidFill>
                  <a:srgbClr val="F26938"/>
                </a:solidFill>
              </a:rPr>
              <a:t>fibrilace síní</a:t>
            </a:r>
          </a:p>
          <a:p>
            <a:pPr indent="0">
              <a:buNone/>
            </a:pPr>
            <a:r>
              <a:rPr lang="cs-CZ" i="1" dirty="0">
                <a:solidFill>
                  <a:srgbClr val="F26938"/>
                </a:solidFill>
              </a:rPr>
              <a:t>žilní tromboembolická nemoc</a:t>
            </a:r>
          </a:p>
          <a:p>
            <a:pPr indent="0">
              <a:buNone/>
            </a:pPr>
            <a:r>
              <a:rPr lang="cs-CZ" i="1" dirty="0">
                <a:solidFill>
                  <a:srgbClr val="F26938"/>
                </a:solidFill>
              </a:rPr>
              <a:t>mechanická chlopenní náhrada</a:t>
            </a:r>
            <a:endParaRPr lang="cs-CZ" sz="2400" i="1" baseline="30000" dirty="0">
              <a:solidFill>
                <a:srgbClr val="F26938"/>
              </a:solidFill>
            </a:endParaRPr>
          </a:p>
          <a:p>
            <a:endParaRPr lang="cs-CZ" sz="1800" dirty="0"/>
          </a:p>
          <a:p>
            <a:pPr marL="226350" indent="-514350">
              <a:buFont typeface="+mj-lt"/>
              <a:buAutoNum type="alphaUcPeriod"/>
            </a:pPr>
            <a:r>
              <a:rPr lang="cs-CZ" dirty="0"/>
              <a:t>Inhibitor P2Y12 je nezbytný pro prevenci trombózy stentu.</a:t>
            </a:r>
            <a:r>
              <a:rPr lang="cs-CZ" sz="2400" baseline="30000" dirty="0"/>
              <a:t>2</a:t>
            </a:r>
          </a:p>
          <a:p>
            <a:pPr marL="226350" indent="-514350">
              <a:buFont typeface="+mj-lt"/>
              <a:buAutoNum type="alphaUcPeriod"/>
            </a:pPr>
            <a:r>
              <a:rPr lang="cs-CZ" dirty="0"/>
              <a:t>OAC je nezbytný pro prevenci </a:t>
            </a:r>
            <a:r>
              <a:rPr lang="cs-CZ" dirty="0" err="1"/>
              <a:t>embolizační</a:t>
            </a:r>
            <a:r>
              <a:rPr lang="cs-CZ" dirty="0"/>
              <a:t> příhody (CMP).</a:t>
            </a:r>
            <a:r>
              <a:rPr lang="cs-CZ" sz="2400" baseline="30000" dirty="0"/>
              <a:t>2</a:t>
            </a:r>
            <a:endParaRPr lang="cs-CZ" sz="2400" dirty="0"/>
          </a:p>
          <a:p>
            <a:pPr marL="226350" indent="-514350">
              <a:buFont typeface="+mj-lt"/>
              <a:buAutoNum type="alphaUcPeriod"/>
            </a:pPr>
            <a:r>
              <a:rPr lang="cs-CZ" dirty="0"/>
              <a:t>Kyselina acetylsalicylová je nezbytná během PCI (úmrtí, IM).</a:t>
            </a:r>
            <a:r>
              <a:rPr lang="cs-CZ" sz="2400" baseline="30000" dirty="0"/>
              <a:t>1,3</a:t>
            </a:r>
            <a:endParaRPr lang="cs-CZ" sz="2400" dirty="0"/>
          </a:p>
          <a:p>
            <a:pPr marL="226350" indent="-514350">
              <a:buFont typeface="+mj-lt"/>
              <a:buAutoNum type="alphaUcPeriod"/>
            </a:pPr>
            <a:r>
              <a:rPr lang="cs-CZ" dirty="0"/>
              <a:t>Přidání OAC k DAPT zvyšuje riziko krvácení 3x.</a:t>
            </a:r>
            <a:r>
              <a:rPr lang="cs-CZ" sz="2400" baseline="30000" dirty="0"/>
              <a:t>1,3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Fibrilace síní + akutní koronární syndrom / PCI</a:t>
            </a:r>
          </a:p>
        </p:txBody>
      </p:sp>
    </p:spTree>
    <p:extLst>
      <p:ext uri="{BB962C8B-B14F-4D97-AF65-F5344CB8AC3E}">
        <p14:creationId xmlns:p14="http://schemas.microsoft.com/office/powerpoint/2010/main" val="330475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quarter" idx="11"/>
          </p:nvPr>
        </p:nvSpPr>
        <p:spPr>
          <a:xfrm>
            <a:off x="240180" y="6187017"/>
            <a:ext cx="11711640" cy="670983"/>
          </a:xfrm>
        </p:spPr>
        <p:txBody>
          <a:bodyPr/>
          <a:lstStyle/>
          <a:p>
            <a:r>
              <a:rPr lang="cs-CZ" dirty="0"/>
              <a:t>Varvařovský I, et al., </a:t>
            </a:r>
            <a:r>
              <a:rPr lang="cs-CZ" dirty="0" err="1"/>
              <a:t>Cor</a:t>
            </a:r>
            <a:r>
              <a:rPr lang="cs-CZ" dirty="0"/>
              <a:t> et </a:t>
            </a:r>
            <a:r>
              <a:rPr lang="cs-CZ" dirty="0" err="1"/>
              <a:t>Vasa</a:t>
            </a:r>
            <a:r>
              <a:rPr lang="cs-CZ" dirty="0"/>
              <a:t> 2017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Základní pojmy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06318" y="1697085"/>
            <a:ext cx="11701589" cy="4215951"/>
          </a:xfrm>
        </p:spPr>
        <p:txBody>
          <a:bodyPr/>
          <a:lstStyle/>
          <a:p>
            <a:pPr indent="0">
              <a:buNone/>
            </a:pPr>
            <a:r>
              <a:rPr lang="cs-CZ" b="1" dirty="0" err="1">
                <a:solidFill>
                  <a:srgbClr val="F26938"/>
                </a:solidFill>
              </a:rPr>
              <a:t>DAPT</a:t>
            </a:r>
            <a:r>
              <a:rPr lang="cs-CZ" b="1" dirty="0">
                <a:solidFill>
                  <a:srgbClr val="F26938"/>
                </a:solidFill>
              </a:rPr>
              <a:t> = </a:t>
            </a:r>
            <a:r>
              <a:rPr lang="cs-CZ" b="1" dirty="0" err="1">
                <a:solidFill>
                  <a:srgbClr val="F26938"/>
                </a:solidFill>
              </a:rPr>
              <a:t>dual</a:t>
            </a:r>
            <a:r>
              <a:rPr lang="cs-CZ" b="1" dirty="0">
                <a:solidFill>
                  <a:srgbClr val="F26938"/>
                </a:solidFill>
              </a:rPr>
              <a:t> </a:t>
            </a:r>
            <a:r>
              <a:rPr lang="cs-CZ" b="1" dirty="0" err="1">
                <a:solidFill>
                  <a:srgbClr val="F26938"/>
                </a:solidFill>
              </a:rPr>
              <a:t>antiplatelet</a:t>
            </a:r>
            <a:r>
              <a:rPr lang="cs-CZ" b="1" dirty="0">
                <a:solidFill>
                  <a:srgbClr val="F26938"/>
                </a:solidFill>
              </a:rPr>
              <a:t> </a:t>
            </a:r>
            <a:r>
              <a:rPr lang="cs-CZ" b="1" dirty="0" err="1">
                <a:solidFill>
                  <a:srgbClr val="F26938"/>
                </a:solidFill>
              </a:rPr>
              <a:t>therapy</a:t>
            </a:r>
            <a:endParaRPr lang="cs-CZ" b="1" dirty="0">
              <a:solidFill>
                <a:srgbClr val="F26938"/>
              </a:solidFill>
            </a:endParaRPr>
          </a:p>
          <a:p>
            <a:pPr indent="0">
              <a:buNone/>
            </a:pPr>
            <a:r>
              <a:rPr lang="cs-CZ" dirty="0"/>
              <a:t>dva </a:t>
            </a:r>
            <a:r>
              <a:rPr lang="cs-CZ" dirty="0" err="1"/>
              <a:t>protidestičkové</a:t>
            </a:r>
            <a:r>
              <a:rPr lang="cs-CZ" dirty="0"/>
              <a:t> léky (aspirin + </a:t>
            </a:r>
            <a:r>
              <a:rPr lang="cs-CZ" dirty="0" err="1"/>
              <a:t>clopidogrel</a:t>
            </a:r>
            <a:r>
              <a:rPr lang="cs-CZ" dirty="0"/>
              <a:t>, </a:t>
            </a:r>
            <a:r>
              <a:rPr lang="cs-CZ" dirty="0" err="1"/>
              <a:t>ticagrelor</a:t>
            </a:r>
            <a:r>
              <a:rPr lang="cs-CZ" dirty="0"/>
              <a:t>, </a:t>
            </a:r>
            <a:r>
              <a:rPr lang="cs-CZ" dirty="0" err="1"/>
              <a:t>prasugrel</a:t>
            </a:r>
            <a:r>
              <a:rPr lang="cs-CZ" dirty="0"/>
              <a:t>)</a:t>
            </a:r>
          </a:p>
          <a:p>
            <a:pPr indent="0">
              <a:buNone/>
            </a:pPr>
            <a:endParaRPr lang="cs-CZ" dirty="0"/>
          </a:p>
          <a:p>
            <a:pPr indent="0">
              <a:buNone/>
            </a:pPr>
            <a:r>
              <a:rPr lang="cs-CZ" b="1" dirty="0" err="1">
                <a:solidFill>
                  <a:srgbClr val="F26938"/>
                </a:solidFill>
              </a:rPr>
              <a:t>TT</a:t>
            </a:r>
            <a:r>
              <a:rPr lang="cs-CZ" b="1" dirty="0">
                <a:solidFill>
                  <a:srgbClr val="F26938"/>
                </a:solidFill>
              </a:rPr>
              <a:t> = triple </a:t>
            </a:r>
            <a:r>
              <a:rPr lang="cs-CZ" b="1" dirty="0" err="1">
                <a:solidFill>
                  <a:srgbClr val="F26938"/>
                </a:solidFill>
              </a:rPr>
              <a:t>therapy</a:t>
            </a:r>
            <a:endParaRPr lang="cs-CZ" b="1" dirty="0">
              <a:solidFill>
                <a:srgbClr val="F26938"/>
              </a:solidFill>
            </a:endParaRPr>
          </a:p>
          <a:p>
            <a:pPr indent="0">
              <a:buNone/>
            </a:pPr>
            <a:r>
              <a:rPr lang="cs-CZ" dirty="0"/>
              <a:t>(N)</a:t>
            </a:r>
            <a:r>
              <a:rPr lang="cs-CZ" dirty="0" err="1"/>
              <a:t>OAC</a:t>
            </a:r>
            <a:r>
              <a:rPr lang="cs-CZ" dirty="0"/>
              <a:t> + dva </a:t>
            </a:r>
            <a:r>
              <a:rPr lang="cs-CZ" dirty="0" err="1"/>
              <a:t>protidestičkové</a:t>
            </a:r>
            <a:r>
              <a:rPr lang="cs-CZ" dirty="0"/>
              <a:t> léky (aspirin + </a:t>
            </a:r>
            <a:r>
              <a:rPr lang="cs-CZ" dirty="0" err="1"/>
              <a:t>clopidogrel</a:t>
            </a:r>
            <a:r>
              <a:rPr lang="cs-CZ" dirty="0"/>
              <a:t>)</a:t>
            </a:r>
          </a:p>
          <a:p>
            <a:pPr indent="0">
              <a:buNone/>
            </a:pPr>
            <a:endParaRPr lang="cs-CZ" dirty="0"/>
          </a:p>
          <a:p>
            <a:pPr indent="0">
              <a:buNone/>
            </a:pPr>
            <a:r>
              <a:rPr lang="cs-CZ" b="1" dirty="0" err="1">
                <a:solidFill>
                  <a:srgbClr val="F26938"/>
                </a:solidFill>
              </a:rPr>
              <a:t>DT</a:t>
            </a:r>
            <a:r>
              <a:rPr lang="cs-CZ" b="1" dirty="0">
                <a:solidFill>
                  <a:srgbClr val="F26938"/>
                </a:solidFill>
              </a:rPr>
              <a:t> = </a:t>
            </a:r>
            <a:r>
              <a:rPr lang="cs-CZ" b="1" dirty="0" err="1">
                <a:solidFill>
                  <a:srgbClr val="F26938"/>
                </a:solidFill>
              </a:rPr>
              <a:t>dual</a:t>
            </a:r>
            <a:r>
              <a:rPr lang="cs-CZ" b="1" dirty="0">
                <a:solidFill>
                  <a:srgbClr val="F26938"/>
                </a:solidFill>
              </a:rPr>
              <a:t> </a:t>
            </a:r>
            <a:r>
              <a:rPr lang="cs-CZ" b="1" dirty="0" err="1">
                <a:solidFill>
                  <a:srgbClr val="F26938"/>
                </a:solidFill>
              </a:rPr>
              <a:t>therapy</a:t>
            </a:r>
            <a:endParaRPr lang="cs-CZ" b="1" dirty="0">
              <a:solidFill>
                <a:srgbClr val="F26938"/>
              </a:solidFill>
            </a:endParaRPr>
          </a:p>
          <a:p>
            <a:pPr indent="0">
              <a:buNone/>
            </a:pPr>
            <a:r>
              <a:rPr lang="cs-CZ" dirty="0"/>
              <a:t>(N)OAC + jeden </a:t>
            </a:r>
            <a:r>
              <a:rPr lang="cs-CZ" dirty="0" err="1"/>
              <a:t>protidestičkový</a:t>
            </a:r>
            <a:r>
              <a:rPr lang="cs-CZ" dirty="0"/>
              <a:t> lék (</a:t>
            </a:r>
            <a:r>
              <a:rPr lang="cs-CZ" dirty="0" err="1"/>
              <a:t>clopidogrel</a:t>
            </a:r>
            <a:r>
              <a:rPr lang="cs-CZ" dirty="0"/>
              <a:t>, </a:t>
            </a:r>
            <a:r>
              <a:rPr lang="cs-CZ" dirty="0" err="1"/>
              <a:t>ticagrelor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018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239350" y="6187017"/>
            <a:ext cx="11711640" cy="670983"/>
          </a:xfrm>
        </p:spPr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Dewilde</a:t>
            </a:r>
            <a:r>
              <a:rPr lang="cs-CZ" dirty="0"/>
              <a:t> WJ, et al., Lancet 2013; 2. Gibson CM, et al., N </a:t>
            </a:r>
            <a:r>
              <a:rPr lang="cs-CZ" dirty="0" err="1"/>
              <a:t>Engl</a:t>
            </a:r>
            <a:r>
              <a:rPr lang="cs-CZ" dirty="0"/>
              <a:t> J Med 2016; 3. </a:t>
            </a:r>
            <a:r>
              <a:rPr lang="cs-CZ" dirty="0" err="1"/>
              <a:t>Cannon</a:t>
            </a:r>
            <a:r>
              <a:rPr lang="cs-CZ" dirty="0"/>
              <a:t> CP, et al., N </a:t>
            </a:r>
            <a:r>
              <a:rPr lang="cs-CZ" dirty="0" err="1"/>
              <a:t>Engl</a:t>
            </a:r>
            <a:r>
              <a:rPr lang="cs-CZ" dirty="0"/>
              <a:t> J Med 2017; 4. </a:t>
            </a:r>
            <a:r>
              <a:rPr lang="cs-CZ" dirty="0" err="1"/>
              <a:t>Vranckx</a:t>
            </a:r>
            <a:r>
              <a:rPr lang="cs-CZ" dirty="0"/>
              <a:t> P, et al., Lancet 2019; 5. </a:t>
            </a:r>
            <a:r>
              <a:rPr lang="cs-CZ" dirty="0" err="1"/>
              <a:t>Lopes</a:t>
            </a:r>
            <a:r>
              <a:rPr lang="cs-CZ" dirty="0"/>
              <a:t> RD, et al.,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J 2019 </a:t>
            </a: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Základní studie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90411" y="1686068"/>
            <a:ext cx="11701589" cy="4215951"/>
          </a:xfrm>
        </p:spPr>
        <p:txBody>
          <a:bodyPr anchor="ctr"/>
          <a:lstStyle/>
          <a:p>
            <a:r>
              <a:rPr lang="en-US" b="1" dirty="0">
                <a:solidFill>
                  <a:srgbClr val="F26938"/>
                </a:solidFill>
              </a:rPr>
              <a:t>WOEST</a:t>
            </a:r>
            <a:r>
              <a:rPr lang="cs-CZ" sz="2400" baseline="30000" dirty="0">
                <a:solidFill>
                  <a:srgbClr val="F26938"/>
                </a:solidFill>
              </a:rPr>
              <a:t>1</a:t>
            </a:r>
            <a:r>
              <a:rPr lang="en-US" dirty="0"/>
              <a:t>                     </a:t>
            </a:r>
            <a:r>
              <a:rPr lang="cs-CZ" dirty="0"/>
              <a:t>	</a:t>
            </a:r>
            <a:r>
              <a:rPr lang="en-US" dirty="0"/>
              <a:t>WAR + C                  </a:t>
            </a:r>
            <a:r>
              <a:rPr lang="cs-CZ" dirty="0"/>
              <a:t>      </a:t>
            </a:r>
            <a:r>
              <a:rPr lang="en-US" dirty="0"/>
              <a:t>/  WAR + ASA + C</a:t>
            </a:r>
          </a:p>
          <a:p>
            <a:endParaRPr lang="en-US" sz="1800" dirty="0"/>
          </a:p>
          <a:p>
            <a:r>
              <a:rPr lang="en-US" b="1" dirty="0">
                <a:solidFill>
                  <a:srgbClr val="7C1C4C"/>
                </a:solidFill>
              </a:rPr>
              <a:t>PIONEER AF </a:t>
            </a:r>
            <a:r>
              <a:rPr lang="cs-CZ" b="1" dirty="0">
                <a:solidFill>
                  <a:srgbClr val="7C1C4C"/>
                </a:solidFill>
              </a:rPr>
              <a:t>-</a:t>
            </a:r>
            <a:r>
              <a:rPr lang="en-US" b="1" dirty="0">
                <a:solidFill>
                  <a:srgbClr val="7C1C4C"/>
                </a:solidFill>
              </a:rPr>
              <a:t> PCI</a:t>
            </a:r>
            <a:r>
              <a:rPr lang="cs-CZ" sz="2400" baseline="30000" dirty="0">
                <a:solidFill>
                  <a:srgbClr val="7C1C4C"/>
                </a:solidFill>
              </a:rPr>
              <a:t>2</a:t>
            </a:r>
            <a:r>
              <a:rPr lang="en-US" b="1" dirty="0">
                <a:solidFill>
                  <a:srgbClr val="7C1C4C"/>
                </a:solidFill>
              </a:rPr>
              <a:t>  </a:t>
            </a:r>
            <a:r>
              <a:rPr lang="cs-CZ" dirty="0"/>
              <a:t>	</a:t>
            </a:r>
            <a:r>
              <a:rPr lang="en-US" dirty="0"/>
              <a:t>RIVAROXABAN + C    </a:t>
            </a:r>
            <a:r>
              <a:rPr lang="cs-CZ" dirty="0"/>
              <a:t>  </a:t>
            </a:r>
            <a:r>
              <a:rPr lang="en-US" dirty="0"/>
              <a:t>/  WAR + ASA + C</a:t>
            </a:r>
          </a:p>
          <a:p>
            <a:r>
              <a:rPr lang="en-US" b="1" dirty="0">
                <a:solidFill>
                  <a:srgbClr val="7C1C4C"/>
                </a:solidFill>
              </a:rPr>
              <a:t>RE</a:t>
            </a:r>
            <a:r>
              <a:rPr lang="cs-CZ" b="1" dirty="0">
                <a:solidFill>
                  <a:srgbClr val="7C1C4C"/>
                </a:solidFill>
              </a:rPr>
              <a:t>-</a:t>
            </a:r>
            <a:r>
              <a:rPr lang="en-US" b="1" dirty="0">
                <a:solidFill>
                  <a:srgbClr val="7C1C4C"/>
                </a:solidFill>
              </a:rPr>
              <a:t>DUA</a:t>
            </a:r>
            <a:r>
              <a:rPr lang="cs-CZ" b="1" dirty="0">
                <a:solidFill>
                  <a:srgbClr val="7C1C4C"/>
                </a:solidFill>
              </a:rPr>
              <a:t>L</a:t>
            </a:r>
            <a:r>
              <a:rPr lang="cs-CZ" sz="2400" baseline="30000" dirty="0">
                <a:solidFill>
                  <a:srgbClr val="7C1C4C"/>
                </a:solidFill>
              </a:rPr>
              <a:t>3</a:t>
            </a:r>
            <a:r>
              <a:rPr lang="cs-CZ" sz="2400" b="1" baseline="30000" dirty="0">
                <a:solidFill>
                  <a:srgbClr val="7C1C4C"/>
                </a:solidFill>
              </a:rPr>
              <a:t>			</a:t>
            </a:r>
            <a:r>
              <a:rPr lang="en-US" dirty="0"/>
              <a:t>DABIGATRAN + C,T   </a:t>
            </a:r>
            <a:r>
              <a:rPr lang="cs-CZ" dirty="0"/>
              <a:t> </a:t>
            </a:r>
            <a:r>
              <a:rPr lang="en-US" dirty="0"/>
              <a:t> /  WAR + ASA + C,</a:t>
            </a:r>
            <a:r>
              <a:rPr lang="cs-CZ" dirty="0"/>
              <a:t> </a:t>
            </a:r>
            <a:r>
              <a:rPr lang="en-US" dirty="0"/>
              <a:t>T</a:t>
            </a:r>
          </a:p>
          <a:p>
            <a:r>
              <a:rPr lang="en-US" b="1" dirty="0">
                <a:solidFill>
                  <a:srgbClr val="7C1C4C"/>
                </a:solidFill>
              </a:rPr>
              <a:t>ENTRUST AF</a:t>
            </a:r>
            <a:r>
              <a:rPr lang="cs-CZ" b="1" dirty="0">
                <a:solidFill>
                  <a:srgbClr val="7C1C4C"/>
                </a:solidFill>
              </a:rPr>
              <a:t> -</a:t>
            </a:r>
            <a:r>
              <a:rPr lang="en-US" b="1" dirty="0">
                <a:solidFill>
                  <a:srgbClr val="7C1C4C"/>
                </a:solidFill>
              </a:rPr>
              <a:t> PCI</a:t>
            </a:r>
            <a:r>
              <a:rPr lang="cs-CZ" sz="2400" baseline="30000" dirty="0">
                <a:solidFill>
                  <a:srgbClr val="7C1C4C"/>
                </a:solidFill>
              </a:rPr>
              <a:t>4</a:t>
            </a:r>
            <a:r>
              <a:rPr lang="en-US" b="1" dirty="0">
                <a:solidFill>
                  <a:srgbClr val="7C1C4C"/>
                </a:solidFill>
              </a:rPr>
              <a:t> </a:t>
            </a:r>
            <a:r>
              <a:rPr lang="cs-CZ" dirty="0"/>
              <a:t>	</a:t>
            </a:r>
            <a:r>
              <a:rPr lang="en-US" dirty="0" err="1"/>
              <a:t>EDOXABAN</a:t>
            </a:r>
            <a:r>
              <a:rPr lang="en-US" dirty="0"/>
              <a:t> + C         </a:t>
            </a:r>
            <a:r>
              <a:rPr lang="cs-CZ" dirty="0"/>
              <a:t> </a:t>
            </a:r>
            <a:r>
              <a:rPr lang="en-US" dirty="0"/>
              <a:t> /  WAR + ASA + C</a:t>
            </a:r>
          </a:p>
          <a:p>
            <a:endParaRPr lang="en-US" sz="1800" dirty="0"/>
          </a:p>
          <a:p>
            <a:r>
              <a:rPr lang="en-US" b="1" dirty="0">
                <a:solidFill>
                  <a:srgbClr val="F26938"/>
                </a:solidFill>
              </a:rPr>
              <a:t>AUGUSTUS</a:t>
            </a:r>
            <a:r>
              <a:rPr lang="cs-CZ" sz="2400" baseline="30000" dirty="0">
                <a:solidFill>
                  <a:srgbClr val="F26938"/>
                </a:solidFill>
              </a:rPr>
              <a:t>5</a:t>
            </a:r>
            <a:r>
              <a:rPr lang="en-US" b="1" dirty="0">
                <a:solidFill>
                  <a:srgbClr val="F26938"/>
                </a:solidFill>
              </a:rPr>
              <a:t>             </a:t>
            </a:r>
            <a:r>
              <a:rPr lang="cs-CZ" dirty="0"/>
              <a:t>	</a:t>
            </a:r>
            <a:r>
              <a:rPr lang="en-US" dirty="0" err="1"/>
              <a:t>APIXABAN</a:t>
            </a:r>
            <a:r>
              <a:rPr lang="en-US" dirty="0"/>
              <a:t> + C        </a:t>
            </a:r>
            <a:r>
              <a:rPr lang="cs-CZ" dirty="0"/>
              <a:t>    </a:t>
            </a:r>
            <a:r>
              <a:rPr lang="en-US" dirty="0"/>
              <a:t> /  WAR + C</a:t>
            </a:r>
          </a:p>
          <a:p>
            <a:pPr indent="0">
              <a:buNone/>
            </a:pPr>
            <a:r>
              <a:rPr lang="en-US" dirty="0"/>
              <a:t>                            </a:t>
            </a:r>
            <a:r>
              <a:rPr lang="cs-CZ" dirty="0"/>
              <a:t>  </a:t>
            </a:r>
            <a:r>
              <a:rPr lang="en-US" dirty="0"/>
              <a:t>  </a:t>
            </a:r>
            <a:r>
              <a:rPr lang="cs-CZ" dirty="0"/>
              <a:t>		</a:t>
            </a:r>
            <a:r>
              <a:rPr lang="en-US" dirty="0" err="1"/>
              <a:t>APIXABAN</a:t>
            </a:r>
            <a:r>
              <a:rPr lang="en-US" dirty="0"/>
              <a:t> + ASA + C  /  WAR + ASA + C</a:t>
            </a:r>
          </a:p>
        </p:txBody>
      </p:sp>
    </p:spTree>
    <p:extLst>
      <p:ext uri="{BB962C8B-B14F-4D97-AF65-F5344CB8AC3E}">
        <p14:creationId xmlns:p14="http://schemas.microsoft.com/office/powerpoint/2010/main" val="161562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16671-171F-4E46-AF92-D0AEE573B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1" y="202913"/>
            <a:ext cx="9950698" cy="6239595"/>
          </a:xfrm>
          <a:prstGeom prst="rect">
            <a:avLst/>
          </a:prstGeom>
        </p:spPr>
      </p:pic>
      <p:sp>
        <p:nvSpPr>
          <p:cNvPr id="8" name="Zaoblený obdélník 2">
            <a:extLst>
              <a:ext uri="{FF2B5EF4-FFF2-40B4-BE49-F238E27FC236}">
                <a16:creationId xmlns:a16="http://schemas.microsoft.com/office/drawing/2014/main" id="{D016F767-5415-4394-90C9-D2B78B249220}"/>
              </a:ext>
            </a:extLst>
          </p:cNvPr>
          <p:cNvSpPr/>
          <p:nvPr/>
        </p:nvSpPr>
        <p:spPr>
          <a:xfrm>
            <a:off x="1120651" y="5015962"/>
            <a:ext cx="5307777" cy="142654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800" b="1" dirty="0"/>
              <a:t>BLEEDING</a:t>
            </a:r>
          </a:p>
        </p:txBody>
      </p:sp>
      <p:sp>
        <p:nvSpPr>
          <p:cNvPr id="9" name="Zaoblený obdélník 2">
            <a:extLst>
              <a:ext uri="{FF2B5EF4-FFF2-40B4-BE49-F238E27FC236}">
                <a16:creationId xmlns:a16="http://schemas.microsoft.com/office/drawing/2014/main" id="{FB467878-BF73-4A52-801F-BC6DFD8CD5FA}"/>
              </a:ext>
            </a:extLst>
          </p:cNvPr>
          <p:cNvSpPr/>
          <p:nvPr/>
        </p:nvSpPr>
        <p:spPr>
          <a:xfrm>
            <a:off x="6428428" y="5035663"/>
            <a:ext cx="4642921" cy="141341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800" b="1" dirty="0"/>
              <a:t>FIRST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95D9C1A9-3709-4F12-B824-709D7A94BE56}"/>
              </a:ext>
            </a:extLst>
          </p:cNvPr>
          <p:cNvSpPr txBox="1">
            <a:spLocks/>
          </p:cNvSpPr>
          <p:nvPr/>
        </p:nvSpPr>
        <p:spPr>
          <a:xfrm>
            <a:off x="-64655" y="6470869"/>
            <a:ext cx="11926972" cy="528538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Zdroj obrázku: CC, převzato a upraveno dle CC </a:t>
            </a:r>
            <a:endParaRPr lang="nl-NL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3455</Words>
  <Application>Microsoft Office PowerPoint</Application>
  <PresentationFormat>Widescreen</PresentationFormat>
  <Paragraphs>342</Paragraphs>
  <Slides>30</Slides>
  <Notes>27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Calibri</vt:lpstr>
      <vt:lpstr>Wingdings</vt:lpstr>
      <vt:lpstr>Vlastní návrh</vt:lpstr>
      <vt:lpstr>PowerPoint Presentation</vt:lpstr>
      <vt:lpstr>PowerPoint Presentation</vt:lpstr>
      <vt:lpstr>Akutní koronární syndrom = přímá/časná PCI</vt:lpstr>
      <vt:lpstr>PCI / akutní koronární syndrom = DAPT</vt:lpstr>
      <vt:lpstr>Fibrilace síní + akutní koronární syndrom / PCI = ???</vt:lpstr>
      <vt:lpstr>Fibrilace síní + akutní koronární syndrom / PCI</vt:lpstr>
      <vt:lpstr>Základní pojmy</vt:lpstr>
      <vt:lpstr>Základní studie</vt:lpstr>
      <vt:lpstr>PowerPoint Presentation</vt:lpstr>
      <vt:lpstr>WOEST (warfarin DT: warfarin TT)</vt:lpstr>
      <vt:lpstr>PIONEER AF (rivaroxaban 15/2 x 2,5 mg DT: warfarin TT)</vt:lpstr>
      <vt:lpstr>RE-DUAL (dabigatran DT: warfarin TT) Závažné krvácení</vt:lpstr>
      <vt:lpstr>RE-DUAL (dabigatran DT: warfarin TT) Ischemické příhody</vt:lpstr>
      <vt:lpstr>ENTRUST - AF (edoxaban DT: warfarin TT)</vt:lpstr>
      <vt:lpstr>AUGUSTUS - design studie</vt:lpstr>
      <vt:lpstr>Apixaban -  konzervativně léčený AKS při fibrilaci síní</vt:lpstr>
      <vt:lpstr>Závažné + klinicky relevantní nezávažné krvácení dle ISTH</vt:lpstr>
      <vt:lpstr>Závažné + klinicky relevantní nezávažné krvácení dle ISTH</vt:lpstr>
      <vt:lpstr>Závažné + klinicky relevantní nezávažné krvácení dle ISTH:  DT (NOAC) vs TT (warfarin)</vt:lpstr>
      <vt:lpstr>AUGUSTUS – ischemické příhody</vt:lpstr>
      <vt:lpstr>AUGUSTUS - trombóza stentu po PCI při fibrilaci síní</vt:lpstr>
      <vt:lpstr>AUGUSTUS - trombóza stentu po PCI při fibrilaci síní</vt:lpstr>
      <vt:lpstr>Závažné krvácení a ischemické příhody Do 30 dní od randomizace</vt:lpstr>
      <vt:lpstr>Závažné krvácení a ischemické příhody 30 dní až 6 měsíců</vt:lpstr>
      <vt:lpstr>Praktický přístup k léčbě nemocných s fibrilací síní po PCI  nebo po akutním koronárním syndromu</vt:lpstr>
      <vt:lpstr>Praktický přístup k léčbě nemocných s fibrilací síní po PCI  nebo po akutním koronárním syndromu… ještě nedávno</vt:lpstr>
      <vt:lpstr>Praktický přístup k léčbě nemocných s fibrilací síní po PCI  nebo po akutním koronárním syndromu… nyní</vt:lpstr>
      <vt:lpstr>Trvalá antikoagulační léčba a koronární angioplastika</vt:lpstr>
      <vt:lpstr>PowerPoint Presentation</vt:lpstr>
      <vt:lpstr>Zkrácená informace o přípravku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Lze léčit jednoduše pacienty s akutním koronárním syndromem a fibrilací síní?</dc:title>
  <dc:creator>Ivo Varvařovský</dc:creator>
  <cp:lastModifiedBy>GT1</cp:lastModifiedBy>
  <cp:revision>128</cp:revision>
  <dcterms:created xsi:type="dcterms:W3CDTF">2021-04-03T13:40:05Z</dcterms:created>
  <dcterms:modified xsi:type="dcterms:W3CDTF">2021-09-03T14:40:55Z</dcterms:modified>
</cp:coreProperties>
</file>