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4"/>
  </p:notesMasterIdLst>
  <p:handoutMasterIdLst>
    <p:handoutMasterId r:id="rId25"/>
  </p:handoutMasterIdLst>
  <p:sldIdLst>
    <p:sldId id="406" r:id="rId2"/>
    <p:sldId id="418" r:id="rId3"/>
    <p:sldId id="257" r:id="rId4"/>
    <p:sldId id="260" r:id="rId5"/>
    <p:sldId id="410" r:id="rId6"/>
    <p:sldId id="407" r:id="rId7"/>
    <p:sldId id="446" r:id="rId8"/>
    <p:sldId id="435" r:id="rId9"/>
    <p:sldId id="502" r:id="rId10"/>
    <p:sldId id="412" r:id="rId11"/>
    <p:sldId id="516" r:id="rId12"/>
    <p:sldId id="503" r:id="rId13"/>
    <p:sldId id="273" r:id="rId14"/>
    <p:sldId id="497" r:id="rId15"/>
    <p:sldId id="459" r:id="rId16"/>
    <p:sldId id="462" r:id="rId17"/>
    <p:sldId id="467" r:id="rId18"/>
    <p:sldId id="414" r:id="rId19"/>
    <p:sldId id="409" r:id="rId20"/>
    <p:sldId id="265" r:id="rId21"/>
    <p:sldId id="411"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4136"/>
    <a:srgbClr val="F36B22"/>
    <a:srgbClr val="2BB45F"/>
    <a:srgbClr val="828687"/>
    <a:srgbClr val="6A53A3"/>
    <a:srgbClr val="294277"/>
    <a:srgbClr val="477ABE"/>
    <a:srgbClr val="441918"/>
    <a:srgbClr val="31121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145" autoAdjust="0"/>
  </p:normalViewPr>
  <p:slideViewPr>
    <p:cSldViewPr>
      <p:cViewPr varScale="1">
        <p:scale>
          <a:sx n="83" d="100"/>
          <a:sy n="83" d="100"/>
        </p:scale>
        <p:origin x="114" y="6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List1!$B$1</c:f>
              <c:strCache>
                <c:ptCount val="1"/>
                <c:pt idx="0">
                  <c:v>Falešně pozitivní</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List1!$A$2:$A$5</c:f>
              <c:strCache>
                <c:ptCount val="4"/>
                <c:pt idx="0">
                  <c:v>ESC 2010</c:v>
                </c:pt>
                <c:pt idx="1">
                  <c:v>Seattle</c:v>
                </c:pt>
                <c:pt idx="2">
                  <c:v>Revised </c:v>
                </c:pt>
                <c:pt idx="3">
                  <c:v>International</c:v>
                </c:pt>
              </c:strCache>
            </c:strRef>
          </c:cat>
          <c:val>
            <c:numRef>
              <c:f>List1!$B$2:$B$5</c:f>
              <c:numCache>
                <c:formatCode>General</c:formatCode>
                <c:ptCount val="4"/>
                <c:pt idx="0">
                  <c:v>21.9</c:v>
                </c:pt>
                <c:pt idx="1">
                  <c:v>11.2</c:v>
                </c:pt>
                <c:pt idx="2">
                  <c:v>4.9000000000000004</c:v>
                </c:pt>
                <c:pt idx="3">
                  <c:v>2.2999999999999998</c:v>
                </c:pt>
              </c:numCache>
            </c:numRef>
          </c:val>
          <c:extLst>
            <c:ext xmlns:c16="http://schemas.microsoft.com/office/drawing/2014/chart" uri="{C3380CC4-5D6E-409C-BE32-E72D297353CC}">
              <c16:uniqueId val="{00000000-1E75-4DEE-A244-5E6B11FF7D5B}"/>
            </c:ext>
          </c:extLst>
        </c:ser>
        <c:dLbls>
          <c:dLblPos val="inEnd"/>
          <c:showLegendKey val="0"/>
          <c:showVal val="1"/>
          <c:showCatName val="0"/>
          <c:showSerName val="0"/>
          <c:showPercent val="0"/>
          <c:showBubbleSize val="0"/>
        </c:dLbls>
        <c:gapWidth val="65"/>
        <c:axId val="465775064"/>
        <c:axId val="465775720"/>
      </c:barChart>
      <c:catAx>
        <c:axId val="465775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cs-CZ"/>
          </a:p>
        </c:txPr>
        <c:crossAx val="465775720"/>
        <c:crosses val="autoZero"/>
        <c:auto val="1"/>
        <c:lblAlgn val="ctr"/>
        <c:lblOffset val="100"/>
        <c:noMultiLvlLbl val="0"/>
      </c:catAx>
      <c:valAx>
        <c:axId val="465775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657750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A8EF4B-CDD8-414A-BC70-A3D93CC8C900}" type="datetimeFigureOut">
              <a:rPr lang="cs-CZ" smtClean="0"/>
              <a:t>02.09.2021</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E43404-D628-4E88-A820-0F49DF278299}" type="slidenum">
              <a:rPr lang="cs-CZ" smtClean="0"/>
              <a:t>‹#›</a:t>
            </a:fld>
            <a:endParaRPr lang="cs-CZ"/>
          </a:p>
        </p:txBody>
      </p:sp>
    </p:spTree>
    <p:extLst>
      <p:ext uri="{BB962C8B-B14F-4D97-AF65-F5344CB8AC3E}">
        <p14:creationId xmlns:p14="http://schemas.microsoft.com/office/powerpoint/2010/main" val="711285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96B00-59F1-4C24-81FA-F37FD8911C3C}" type="datetimeFigureOut">
              <a:rPr lang="cs-CZ" smtClean="0"/>
              <a:t>02.09.2021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D02B4-9143-4DB0-B891-6CB51BC215F0}" type="slidenum">
              <a:rPr lang="cs-CZ" smtClean="0"/>
              <a:t>‹#›</a:t>
            </a:fld>
            <a:endParaRPr lang="cs-CZ"/>
          </a:p>
        </p:txBody>
      </p:sp>
    </p:spTree>
    <p:extLst>
      <p:ext uri="{BB962C8B-B14F-4D97-AF65-F5344CB8AC3E}">
        <p14:creationId xmlns:p14="http://schemas.microsoft.com/office/powerpoint/2010/main" val="91252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2 Causes of Death among the 23 Screened Adolescent Soccer Players Who Died.</a:t>
            </a:r>
            <a:endParaRPr lang="en-GB" dirty="0">
              <a:latin typeface="Arial" charset="0"/>
              <a:ea typeface="Gothic" charset="0"/>
              <a:cs typeface="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a:extLst>
              <a:ext uri="{FF2B5EF4-FFF2-40B4-BE49-F238E27FC236}">
                <a16:creationId xmlns:a16="http://schemas.microsoft.com/office/drawing/2014/main" id="{190D39E6-0C15-45E7-91FD-DDBEF36DC5B0}"/>
              </a:ext>
            </a:extLst>
          </p:cNvPr>
          <p:cNvSpPr>
            <a:spLocks noGrp="1" noRot="1" noChangeAspect="1" noTextEdit="1"/>
          </p:cNvSpPr>
          <p:nvPr>
            <p:ph type="sldImg"/>
          </p:nvPr>
        </p:nvSpPr>
        <p:spPr>
          <a:ln/>
        </p:spPr>
      </p:sp>
      <p:sp>
        <p:nvSpPr>
          <p:cNvPr id="163842" name="Notes Placeholder 2">
            <a:extLst>
              <a:ext uri="{FF2B5EF4-FFF2-40B4-BE49-F238E27FC236}">
                <a16:creationId xmlns:a16="http://schemas.microsoft.com/office/drawing/2014/main" id="{2CDADCC1-9E82-48E2-8BC4-5D7837D8249F}"/>
              </a:ext>
            </a:extLst>
          </p:cNvPr>
          <p:cNvSpPr>
            <a:spLocks noGrp="1"/>
          </p:cNvSpPr>
          <p:nvPr>
            <p:ph type="body" idx="1"/>
          </p:nvPr>
        </p:nvSpPr>
        <p:spPr>
          <a:ln/>
        </p:spPr>
        <p:txBody>
          <a:bodyPr/>
          <a:lstStyle/>
          <a:p>
            <a:r>
              <a:rPr lang="en-US" altLang="cs-CZ" b="1">
                <a:latin typeface="Arial" panose="020B0604020202020204" pitchFamily="34" charset="0"/>
              </a:rPr>
              <a:t>Figure 3 </a:t>
            </a:r>
            <a:r>
              <a:rPr lang="en-US" altLang="cs-CZ">
                <a:latin typeface="Arial" panose="020B0604020202020204" pitchFamily="34" charset="0"/>
              </a:rPr>
              <a:t>Flow diagram illustrating the modality of pre-participation cardiovascular screening recommended by the European Society of Cardiology section of Sports Cardiology. The screening modality is substantially based on the Italian protocol of pre-participation cardiovascular evaluation. First line examination includes family history, physical examination, and 12-lead ECG; additional tests are requested only for subjects who have positive findings at the initial evaluation. Athletes recognized to be affected by cardiovascular conditions potentially responsible for sudden death in association with exercise and sport participation are managed according to the available recommendations for sports eligibility. The screening starts at the beginning of competitive athletic activity, which for the majority of sports disciplines corresponds to an age of 12–14 years. Because the phenotypic manifestations both ECG abnormalities and arrhythmic substrates of most inherited heart diseases are age-dependent and occur during adolescence or young adulthood, screening of children is expected to have a low sensitivity for detection of cardiomyopathies and cardiac ion channel diseases, except for long QT syndrome. Of importance, there is the need of repeating the screening on a regular basis every 1–2 years, mostly in teenagers, in order to timely identify delayed phenotypic manifestations, disease progression, or substrate worsening over the time. In Italy, screening for cardiac disease is part of a more comprehensive medical evaluation that includes a general clinical history, physical examination, orthopaedic examination, spirometry, and urinalysis. In addition, athletes undergo a Montoye step test, which is limited to evaluation of heart rate recovery after exercise, although it may occasionally unmask effort-dependent arrhythmias. Exercise-induced ST-T abnormalities are appropriately assessed by maximal exercise testing, which is reserved to competitive athletes ≥35 years. Angio/EMB, contrast angiography/endomyocardial biopsy; EPS, electrophysiological study with programmed ventricular stimulation; MRI, magnetic resonance imaging. Modified from Corrado et al.&lt;sup&gt;13&lt;/sup&gt;
</a:t>
            </a:r>
          </a:p>
        </p:txBody>
      </p:sp>
      <p:sp>
        <p:nvSpPr>
          <p:cNvPr id="163843" name="Slide Number Placeholder 3">
            <a:extLst>
              <a:ext uri="{FF2B5EF4-FFF2-40B4-BE49-F238E27FC236}">
                <a16:creationId xmlns:a16="http://schemas.microsoft.com/office/drawing/2014/main" id="{BE197C46-194F-4098-83DD-CE679F42FD5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0289F50-3C39-4347-ACA1-C2C3904BBED1}" type="slidenum">
              <a:rPr lang="en-US" altLang="cs-CZ" sz="1200"/>
              <a:pPr algn="r" eaLnBrk="1" hangingPunct="1"/>
              <a:t>16</a:t>
            </a:fld>
            <a:endParaRPr lang="en-US" altLang="cs-CZ" sz="1200"/>
          </a:p>
        </p:txBody>
      </p:sp>
    </p:spTree>
    <p:extLst>
      <p:ext uri="{BB962C8B-B14F-4D97-AF65-F5344CB8AC3E}">
        <p14:creationId xmlns:p14="http://schemas.microsoft.com/office/powerpoint/2010/main" val="3289317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2DB793F-F0BB-415A-86C2-DE04E10C3C7B}" type="datetimeFigureOut">
              <a:rPr lang="cs-CZ" smtClean="0"/>
              <a:t>02.09.2021</a:t>
            </a:fld>
            <a:endParaRPr lang="cs-CZ"/>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E09E6818-BF57-4B8D-90C5-65BF530C2CBE}" type="slidenum">
              <a:rPr lang="cs-CZ" smtClean="0"/>
              <a:t>‹#›</a:t>
            </a:fld>
            <a:endParaRPr lang="cs-CZ"/>
          </a:p>
        </p:txBody>
      </p:sp>
      <p:pic>
        <p:nvPicPr>
          <p:cNvPr id="7" name="Picture 4" descr="G:\___Práce\______Kardio-rehabilitace\Kardiovskulární rehabilitace na 3IK\Logo\kardiovaskularni_rehabilitace_logo\kardiovaskularni_rehabilitace_logo\rastr\HR\KR_logo_white_RGB.png">
            <a:extLst>
              <a:ext uri="{FF2B5EF4-FFF2-40B4-BE49-F238E27FC236}">
                <a16:creationId xmlns:a16="http://schemas.microsoft.com/office/drawing/2014/main" id="{32151EF8-FE2B-4FC8-8027-67C92023B442}"/>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615948" y="138112"/>
            <a:ext cx="1746864" cy="12746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G:\___Práce\______Kardio-rehabilitace\Kardiovskulární rehabilitace na 3IK\logo kardiocentrum\logo-kardiovaskularni-centrum.tif">
            <a:extLst>
              <a:ext uri="{FF2B5EF4-FFF2-40B4-BE49-F238E27FC236}">
                <a16:creationId xmlns:a16="http://schemas.microsoft.com/office/drawing/2014/main" id="{21F8D514-632B-4215-8CE9-233EC72D7CD6}"/>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416480" y="23813"/>
            <a:ext cx="1750725" cy="86950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A8CFE804-A7ED-4B28-ABB3-9AA9DD093CC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168342" y="90233"/>
            <a:ext cx="1009481" cy="736669"/>
          </a:xfrm>
          <a:prstGeom prst="rect">
            <a:avLst/>
          </a:prstGeom>
        </p:spPr>
      </p:pic>
      <p:grpSp>
        <p:nvGrpSpPr>
          <p:cNvPr id="11" name="Skupina 10">
            <a:extLst>
              <a:ext uri="{FF2B5EF4-FFF2-40B4-BE49-F238E27FC236}">
                <a16:creationId xmlns:a16="http://schemas.microsoft.com/office/drawing/2014/main" id="{3B7EB09E-1072-46B3-836E-29B46F3DC485}"/>
              </a:ext>
            </a:extLst>
          </p:cNvPr>
          <p:cNvGrpSpPr/>
          <p:nvPr userDrawn="1"/>
        </p:nvGrpSpPr>
        <p:grpSpPr>
          <a:xfrm>
            <a:off x="0" y="0"/>
            <a:ext cx="12192000" cy="980728"/>
            <a:chOff x="0" y="0"/>
            <a:chExt cx="9144000" cy="716438"/>
          </a:xfrm>
        </p:grpSpPr>
        <p:pic>
          <p:nvPicPr>
            <p:cNvPr id="12" name="Obrázek 11">
              <a:extLst>
                <a:ext uri="{FF2B5EF4-FFF2-40B4-BE49-F238E27FC236}">
                  <a16:creationId xmlns:a16="http://schemas.microsoft.com/office/drawing/2014/main" id="{470D922D-72E6-4F44-8ADE-06F0E77F56A0}"/>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3" name="Obrázek 12">
              <a:extLst>
                <a:ext uri="{FF2B5EF4-FFF2-40B4-BE49-F238E27FC236}">
                  <a16:creationId xmlns:a16="http://schemas.microsoft.com/office/drawing/2014/main" id="{A09C670D-BE6B-48A6-A44D-3539C3D5444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4" name="Picture 3" descr="G:\___Práce\______Kardio-rehabilitace\Kardiovskulární rehabilitace na 3IK\logo kardiocentrum\logo-kardiovaskularni-centrum-heart.tif">
              <a:extLst>
                <a:ext uri="{FF2B5EF4-FFF2-40B4-BE49-F238E27FC236}">
                  <a16:creationId xmlns:a16="http://schemas.microsoft.com/office/drawing/2014/main" id="{821B5120-4215-4FAE-920F-0B52E44C71AB}"/>
                </a:ext>
              </a:extLst>
            </p:cNvPr>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207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2DB793F-F0BB-415A-86C2-DE04E10C3C7B}" type="datetimeFigureOut">
              <a:rPr lang="cs-CZ" smtClean="0"/>
              <a:t>02.09.2021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09E6818-BF57-4B8D-90C5-65BF530C2CBE}" type="slidenum">
              <a:rPr lang="cs-CZ" smtClean="0"/>
              <a:t>‹#›</a:t>
            </a:fld>
            <a:endParaRPr lang="cs-CZ"/>
          </a:p>
        </p:txBody>
      </p:sp>
      <p:grpSp>
        <p:nvGrpSpPr>
          <p:cNvPr id="8" name="Skupina 7">
            <a:extLst>
              <a:ext uri="{FF2B5EF4-FFF2-40B4-BE49-F238E27FC236}">
                <a16:creationId xmlns:a16="http://schemas.microsoft.com/office/drawing/2014/main" id="{EC76515F-4F6D-4DAC-9E29-3A8F07D3E097}"/>
              </a:ext>
            </a:extLst>
          </p:cNvPr>
          <p:cNvGrpSpPr/>
          <p:nvPr userDrawn="1"/>
        </p:nvGrpSpPr>
        <p:grpSpPr>
          <a:xfrm>
            <a:off x="0" y="0"/>
            <a:ext cx="12192000" cy="908720"/>
            <a:chOff x="0" y="0"/>
            <a:chExt cx="9144000" cy="716438"/>
          </a:xfrm>
        </p:grpSpPr>
        <p:pic>
          <p:nvPicPr>
            <p:cNvPr id="9" name="Obrázek 8">
              <a:extLst>
                <a:ext uri="{FF2B5EF4-FFF2-40B4-BE49-F238E27FC236}">
                  <a16:creationId xmlns:a16="http://schemas.microsoft.com/office/drawing/2014/main" id="{7F69AFFD-05C2-4518-A704-176988849A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0" name="Obrázek 9">
              <a:extLst>
                <a:ext uri="{FF2B5EF4-FFF2-40B4-BE49-F238E27FC236}">
                  <a16:creationId xmlns:a16="http://schemas.microsoft.com/office/drawing/2014/main" id="{97160071-F2FA-434D-B0F7-2F1799FBABE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1" name="Picture 3" descr="G:\___Práce\______Kardio-rehabilitace\Kardiovskulární rehabilitace na 3IK\logo kardiocentrum\logo-kardiovaskularni-centrum-heart.tif">
              <a:extLst>
                <a:ext uri="{FF2B5EF4-FFF2-40B4-BE49-F238E27FC236}">
                  <a16:creationId xmlns:a16="http://schemas.microsoft.com/office/drawing/2014/main" id="{B5747CBB-E412-4D99-9923-3368AC3399FF}"/>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564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2DB793F-F0BB-415A-86C2-DE04E10C3C7B}" type="datetimeFigureOut">
              <a:rPr lang="cs-CZ" smtClean="0"/>
              <a:t>02.09.2021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09E6818-BF57-4B8D-90C5-65BF530C2CBE}" type="slidenum">
              <a:rPr lang="cs-CZ" smtClean="0"/>
              <a:t>‹#›</a:t>
            </a:fld>
            <a:endParaRPr lang="cs-CZ"/>
          </a:p>
        </p:txBody>
      </p:sp>
    </p:spTree>
    <p:extLst>
      <p:ext uri="{BB962C8B-B14F-4D97-AF65-F5344CB8AC3E}">
        <p14:creationId xmlns:p14="http://schemas.microsoft.com/office/powerpoint/2010/main" val="220342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Úvodní slide 1. LF +  VFN">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Zástupný symbol pro text 2"/>
          <p:cNvSpPr txBox="1">
            <a:spLocks/>
          </p:cNvSpPr>
          <p:nvPr userDrawn="1"/>
        </p:nvSpPr>
        <p:spPr>
          <a:xfrm>
            <a:off x="5650160" y="2045904"/>
            <a:ext cx="4574299"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r" defTabSz="914400" rtl="0" eaLnBrk="1" latinLnBrk="0" hangingPunct="1">
              <a:spcBef>
                <a:spcPct val="20000"/>
              </a:spcBef>
              <a:buFont typeface="Arial" panose="020B0604020202020204" pitchFamily="34" charset="0"/>
              <a:buNone/>
              <a:defRPr sz="2000" b="1"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l"/>
            <a:endParaRPr lang="cs-CZ" sz="2000" dirty="0"/>
          </a:p>
        </p:txBody>
      </p:sp>
      <p:sp>
        <p:nvSpPr>
          <p:cNvPr id="6" name="Zástupný symbol pro text 5"/>
          <p:cNvSpPr>
            <a:spLocks noGrp="1"/>
          </p:cNvSpPr>
          <p:nvPr>
            <p:ph type="body" sz="quarter" idx="11" hasCustomPrompt="1"/>
          </p:nvPr>
        </p:nvSpPr>
        <p:spPr>
          <a:xfrm>
            <a:off x="5650160" y="1412777"/>
            <a:ext cx="5759451" cy="3867633"/>
          </a:xfrm>
          <a:prstGeom prst="rect">
            <a:avLst/>
          </a:prstGeom>
        </p:spPr>
        <p:txBody>
          <a:bodyPr/>
          <a:lstStyle>
            <a:lvl1pPr marL="0" indent="0" algn="l">
              <a:spcBef>
                <a:spcPts val="0"/>
              </a:spcBef>
              <a:buNone/>
              <a:defRPr sz="3200" b="1" kern="0" cap="small" spc="0" baseline="0">
                <a:latin typeface="Arial" panose="020B0604020202020204" pitchFamily="34" charset="0"/>
                <a:cs typeface="Arial" panose="020B0604020202020204" pitchFamily="34" charset="0"/>
              </a:defRPr>
            </a:lvl1pPr>
          </a:lstStyle>
          <a:p>
            <a:pPr lvl="0"/>
            <a:r>
              <a:rPr lang="cs-CZ" dirty="0"/>
              <a:t>název prezentace nebo výzkumu</a:t>
            </a:r>
          </a:p>
        </p:txBody>
      </p:sp>
      <p:sp>
        <p:nvSpPr>
          <p:cNvPr id="26" name="Zástupný symbol pro text 25"/>
          <p:cNvSpPr>
            <a:spLocks noGrp="1"/>
          </p:cNvSpPr>
          <p:nvPr>
            <p:ph type="body" sz="quarter" idx="15" hasCustomPrompt="1"/>
          </p:nvPr>
        </p:nvSpPr>
        <p:spPr>
          <a:xfrm>
            <a:off x="624418" y="1773238"/>
            <a:ext cx="4703233" cy="359618"/>
          </a:xfrm>
          <a:prstGeom prst="rect">
            <a:avLst/>
          </a:prstGeom>
        </p:spPr>
        <p:txBody>
          <a:bodyPr/>
          <a:lstStyle>
            <a:lvl1pPr marL="0" indent="0" algn="r">
              <a:buNone/>
              <a:defRPr sz="1600" b="1">
                <a:solidFill>
                  <a:schemeClr val="tx1"/>
                </a:solidFill>
                <a:latin typeface="Arial" panose="020B0604020202020204" pitchFamily="34" charset="0"/>
                <a:cs typeface="Arial" panose="020B0604020202020204" pitchFamily="34" charset="0"/>
              </a:defRPr>
            </a:lvl1pPr>
          </a:lstStyle>
          <a:p>
            <a:pPr lvl="0"/>
            <a:r>
              <a:rPr lang="cs-CZ" dirty="0"/>
              <a:t>Autor prezentace</a:t>
            </a:r>
          </a:p>
        </p:txBody>
      </p:sp>
      <p:sp>
        <p:nvSpPr>
          <p:cNvPr id="30" name="Zástupný symbol pro text 29"/>
          <p:cNvSpPr>
            <a:spLocks noGrp="1"/>
          </p:cNvSpPr>
          <p:nvPr>
            <p:ph type="body" sz="quarter" idx="16" hasCustomPrompt="1"/>
          </p:nvPr>
        </p:nvSpPr>
        <p:spPr>
          <a:xfrm>
            <a:off x="624418" y="2132856"/>
            <a:ext cx="4703233" cy="950912"/>
          </a:xfrm>
          <a:prstGeom prst="rect">
            <a:avLst/>
          </a:prstGeom>
          <a:noFill/>
        </p:spPr>
        <p:txBody>
          <a:bodyPr/>
          <a:lstStyle>
            <a:lvl1pPr marL="0" indent="0" algn="r">
              <a:buNone/>
              <a:defRPr sz="1800" baseline="0">
                <a:solidFill>
                  <a:srgbClr val="C00000"/>
                </a:solidFill>
                <a:latin typeface="Arial" panose="020B0604020202020204" pitchFamily="34" charset="0"/>
                <a:cs typeface="Arial" panose="020B0604020202020204" pitchFamily="34" charset="0"/>
              </a:defRPr>
            </a:lvl1pPr>
          </a:lstStyle>
          <a:p>
            <a:pPr lvl="0"/>
            <a:r>
              <a:rPr lang="cs-CZ" dirty="0"/>
              <a:t>Název ústavu nebo kliniky</a:t>
            </a:r>
          </a:p>
        </p:txBody>
      </p:sp>
      <p:sp>
        <p:nvSpPr>
          <p:cNvPr id="32" name="Zástupný symbol pro text 31"/>
          <p:cNvSpPr>
            <a:spLocks noGrp="1"/>
          </p:cNvSpPr>
          <p:nvPr>
            <p:ph type="body" sz="quarter" idx="17" hasCustomPrompt="1"/>
          </p:nvPr>
        </p:nvSpPr>
        <p:spPr>
          <a:xfrm>
            <a:off x="239350" y="6569076"/>
            <a:ext cx="3649133" cy="244301"/>
          </a:xfrm>
          <a:prstGeom prst="rect">
            <a:avLst/>
          </a:prstGeom>
        </p:spPr>
        <p:txBody>
          <a:bodyPr/>
          <a:lstStyle>
            <a:lvl1pPr marL="0" indent="0" algn="l">
              <a:buNone/>
              <a:defRPr sz="1200" baseline="0">
                <a:solidFill>
                  <a:schemeClr val="bg1"/>
                </a:solidFill>
              </a:defRPr>
            </a:lvl1pPr>
          </a:lstStyle>
          <a:p>
            <a:pPr lvl="0"/>
            <a:r>
              <a:rPr lang="cs-CZ" dirty="0"/>
              <a:t>Jméno – název prezentace</a:t>
            </a:r>
          </a:p>
        </p:txBody>
      </p:sp>
      <p:sp>
        <p:nvSpPr>
          <p:cNvPr id="34" name="Zástupný symbol pro text 31"/>
          <p:cNvSpPr>
            <a:spLocks noGrp="1"/>
          </p:cNvSpPr>
          <p:nvPr>
            <p:ph type="body" sz="quarter" idx="18" hasCustomPrompt="1"/>
          </p:nvPr>
        </p:nvSpPr>
        <p:spPr>
          <a:xfrm>
            <a:off x="9360363" y="6569076"/>
            <a:ext cx="2593016" cy="244301"/>
          </a:xfrm>
          <a:prstGeom prst="rect">
            <a:avLst/>
          </a:prstGeom>
        </p:spPr>
        <p:txBody>
          <a:bodyPr/>
          <a:lstStyle>
            <a:lvl1pPr marL="0" indent="0" algn="r">
              <a:buNone/>
              <a:defRPr sz="1200" baseline="0">
                <a:solidFill>
                  <a:schemeClr val="bg1"/>
                </a:solidFill>
              </a:defRPr>
            </a:lvl1pPr>
          </a:lstStyle>
          <a:p>
            <a:pPr lvl="0"/>
            <a:r>
              <a:rPr lang="cs-CZ" dirty="0"/>
              <a:t>Název ústavu</a:t>
            </a:r>
          </a:p>
        </p:txBody>
      </p:sp>
      <p:pic>
        <p:nvPicPr>
          <p:cNvPr id="11" name="Obrázek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3997" y="3544659"/>
            <a:ext cx="2813725" cy="817245"/>
          </a:xfrm>
          <a:prstGeom prst="rect">
            <a:avLst/>
          </a:prstGeom>
        </p:spPr>
      </p:pic>
      <p:pic>
        <p:nvPicPr>
          <p:cNvPr id="8" name="Obrázek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3997" y="4685179"/>
            <a:ext cx="3561803" cy="732177"/>
          </a:xfrm>
          <a:prstGeom prst="rect">
            <a:avLst/>
          </a:prstGeom>
        </p:spPr>
      </p:pic>
    </p:spTree>
    <p:extLst>
      <p:ext uri="{BB962C8B-B14F-4D97-AF65-F5344CB8AC3E}">
        <p14:creationId xmlns:p14="http://schemas.microsoft.com/office/powerpoint/2010/main" val="20647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9" name="Skupina 8">
            <a:extLst>
              <a:ext uri="{FF2B5EF4-FFF2-40B4-BE49-F238E27FC236}">
                <a16:creationId xmlns:a16="http://schemas.microsoft.com/office/drawing/2014/main" id="{7E1FA543-618D-41CE-BB25-97F02AA61ACA}"/>
              </a:ext>
            </a:extLst>
          </p:cNvPr>
          <p:cNvGrpSpPr/>
          <p:nvPr userDrawn="1"/>
        </p:nvGrpSpPr>
        <p:grpSpPr>
          <a:xfrm>
            <a:off x="0" y="0"/>
            <a:ext cx="12192000" cy="980728"/>
            <a:chOff x="0" y="0"/>
            <a:chExt cx="9144000" cy="716438"/>
          </a:xfrm>
        </p:grpSpPr>
        <p:pic>
          <p:nvPicPr>
            <p:cNvPr id="10" name="Obrázek 9">
              <a:extLst>
                <a:ext uri="{FF2B5EF4-FFF2-40B4-BE49-F238E27FC236}">
                  <a16:creationId xmlns:a16="http://schemas.microsoft.com/office/drawing/2014/main" id="{5721E1D9-8286-4110-BE9F-151D63CA790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1" name="Obrázek 10">
              <a:extLst>
                <a:ext uri="{FF2B5EF4-FFF2-40B4-BE49-F238E27FC236}">
                  <a16:creationId xmlns:a16="http://schemas.microsoft.com/office/drawing/2014/main" id="{817E8E66-B69B-47B3-A2CC-D654B20C658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2" name="Picture 3" descr="G:\___Práce\______Kardio-rehabilitace\Kardiovskulární rehabilitace na 3IK\logo kardiocentrum\logo-kardiovaskularni-centrum-heart.tif">
              <a:extLst>
                <a:ext uri="{FF2B5EF4-FFF2-40B4-BE49-F238E27FC236}">
                  <a16:creationId xmlns:a16="http://schemas.microsoft.com/office/drawing/2014/main" id="{1E3E7773-FD28-489A-B27F-C8BDBDE24349}"/>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5216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8624D31-43A5-475A-80CF-332C9F6DCF35}"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9" name="Skupina 8">
            <a:extLst>
              <a:ext uri="{FF2B5EF4-FFF2-40B4-BE49-F238E27FC236}">
                <a16:creationId xmlns:a16="http://schemas.microsoft.com/office/drawing/2014/main" id="{EF937214-0BE7-45FB-A141-B8411B12E8D0}"/>
              </a:ext>
            </a:extLst>
          </p:cNvPr>
          <p:cNvGrpSpPr/>
          <p:nvPr userDrawn="1"/>
        </p:nvGrpSpPr>
        <p:grpSpPr>
          <a:xfrm>
            <a:off x="0" y="0"/>
            <a:ext cx="12192000" cy="980728"/>
            <a:chOff x="0" y="0"/>
            <a:chExt cx="9144000" cy="716438"/>
          </a:xfrm>
        </p:grpSpPr>
        <p:pic>
          <p:nvPicPr>
            <p:cNvPr id="10" name="Obrázek 9">
              <a:extLst>
                <a:ext uri="{FF2B5EF4-FFF2-40B4-BE49-F238E27FC236}">
                  <a16:creationId xmlns:a16="http://schemas.microsoft.com/office/drawing/2014/main" id="{690F8EAB-C1E1-4918-95EF-5846587216B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1" name="Obrázek 10">
              <a:extLst>
                <a:ext uri="{FF2B5EF4-FFF2-40B4-BE49-F238E27FC236}">
                  <a16:creationId xmlns:a16="http://schemas.microsoft.com/office/drawing/2014/main" id="{77BF1AD1-02C2-4952-BDF0-58790B5784C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2" name="Picture 3" descr="G:\___Práce\______Kardio-rehabilitace\Kardiovskulární rehabilitace na 3IK\logo kardiocentrum\logo-kardiovaskularni-centrum-heart.tif">
              <a:extLst>
                <a:ext uri="{FF2B5EF4-FFF2-40B4-BE49-F238E27FC236}">
                  <a16:creationId xmlns:a16="http://schemas.microsoft.com/office/drawing/2014/main" id="{218567A5-778C-4075-9ACC-27FFA9084D63}"/>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032809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2DB793F-F0BB-415A-86C2-DE04E10C3C7B}" type="datetimeFigureOut">
              <a:rPr lang="cs-CZ" smtClean="0"/>
              <a:t>02.09.2021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9E6818-BF57-4B8D-90C5-65BF530C2CBE}" type="slidenum">
              <a:rPr lang="cs-CZ" smtClean="0"/>
              <a:t>‹#›</a:t>
            </a:fld>
            <a:endParaRPr lang="cs-CZ"/>
          </a:p>
        </p:txBody>
      </p:sp>
      <p:pic>
        <p:nvPicPr>
          <p:cNvPr id="8" name="Picture 2" descr="G:\___Práce\______Kardio-rehabilitace\Kardiovskulární rehabilitace na 3IK\Logo\kardiovaskularni_rehabilitace_logo\kardiovaskularni_rehabilitace_logo\rastr\HR\KR_symbol_white_RGB.png">
            <a:extLst>
              <a:ext uri="{FF2B5EF4-FFF2-40B4-BE49-F238E27FC236}">
                <a16:creationId xmlns:a16="http://schemas.microsoft.com/office/drawing/2014/main" id="{F3AC1493-581E-4D6F-AD47-9CE7059CC400}"/>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2887" y="116633"/>
            <a:ext cx="1056117" cy="11984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CAA46D2A-2E67-40A1-8B4D-C859BF8F4DE1}"/>
              </a:ext>
            </a:extLst>
          </p:cNvPr>
          <p:cNvGrpSpPr/>
          <p:nvPr userDrawn="1"/>
        </p:nvGrpSpPr>
        <p:grpSpPr>
          <a:xfrm>
            <a:off x="0" y="0"/>
            <a:ext cx="12192000" cy="980728"/>
            <a:chOff x="0" y="0"/>
            <a:chExt cx="9144000" cy="716438"/>
          </a:xfrm>
        </p:grpSpPr>
        <p:pic>
          <p:nvPicPr>
            <p:cNvPr id="10" name="Obrázek 9">
              <a:extLst>
                <a:ext uri="{FF2B5EF4-FFF2-40B4-BE49-F238E27FC236}">
                  <a16:creationId xmlns:a16="http://schemas.microsoft.com/office/drawing/2014/main" id="{FB18628F-E692-4065-979C-4B60ADB8BB2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1" name="Obrázek 10">
              <a:extLst>
                <a:ext uri="{FF2B5EF4-FFF2-40B4-BE49-F238E27FC236}">
                  <a16:creationId xmlns:a16="http://schemas.microsoft.com/office/drawing/2014/main" id="{D703A189-6D07-4528-B0EF-1C6F6D48F7E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2" name="Picture 3" descr="G:\___Práce\______Kardio-rehabilitace\Kardiovskulární rehabilitace na 3IK\logo kardiocentrum\logo-kardiovaskularni-centrum-heart.tif">
              <a:extLst>
                <a:ext uri="{FF2B5EF4-FFF2-40B4-BE49-F238E27FC236}">
                  <a16:creationId xmlns:a16="http://schemas.microsoft.com/office/drawing/2014/main" id="{48997570-8A5D-430E-BF13-CBBA8F1CB9B9}"/>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543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2DB793F-F0BB-415A-86C2-DE04E10C3C7B}" type="datetimeFigureOut">
              <a:rPr lang="cs-CZ" smtClean="0"/>
              <a:t>02.09.2021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09E6818-BF57-4B8D-90C5-65BF530C2CBE}" type="slidenum">
              <a:rPr lang="cs-CZ" smtClean="0"/>
              <a:t>‹#›</a:t>
            </a:fld>
            <a:endParaRPr lang="cs-CZ"/>
          </a:p>
        </p:txBody>
      </p:sp>
      <p:pic>
        <p:nvPicPr>
          <p:cNvPr id="10" name="Picture 2" descr="G:\___Práce\______Kardio-rehabilitace\Kardiovskulární rehabilitace na 3IK\Logo\kardiovaskularni_rehabilitace_logo\kardiovaskularni_rehabilitace_logo\rastr\HR\KR_symbol_white_RGB.png">
            <a:extLst>
              <a:ext uri="{FF2B5EF4-FFF2-40B4-BE49-F238E27FC236}">
                <a16:creationId xmlns:a16="http://schemas.microsoft.com/office/drawing/2014/main" id="{E95ADA83-765A-4E26-B162-BBB288F6A3C4}"/>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2887" y="116633"/>
            <a:ext cx="1056117" cy="119843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Skupina 10">
            <a:extLst>
              <a:ext uri="{FF2B5EF4-FFF2-40B4-BE49-F238E27FC236}">
                <a16:creationId xmlns:a16="http://schemas.microsoft.com/office/drawing/2014/main" id="{BD22FAAF-8F28-4EE6-8838-439316DC2605}"/>
              </a:ext>
            </a:extLst>
          </p:cNvPr>
          <p:cNvGrpSpPr/>
          <p:nvPr userDrawn="1"/>
        </p:nvGrpSpPr>
        <p:grpSpPr>
          <a:xfrm>
            <a:off x="0" y="0"/>
            <a:ext cx="12192000" cy="908720"/>
            <a:chOff x="0" y="0"/>
            <a:chExt cx="9144000" cy="716438"/>
          </a:xfrm>
        </p:grpSpPr>
        <p:pic>
          <p:nvPicPr>
            <p:cNvPr id="12" name="Obrázek 11">
              <a:extLst>
                <a:ext uri="{FF2B5EF4-FFF2-40B4-BE49-F238E27FC236}">
                  <a16:creationId xmlns:a16="http://schemas.microsoft.com/office/drawing/2014/main" id="{3F86DD64-AB43-4C30-84DD-B2B183900F4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3" name="Obrázek 12">
              <a:extLst>
                <a:ext uri="{FF2B5EF4-FFF2-40B4-BE49-F238E27FC236}">
                  <a16:creationId xmlns:a16="http://schemas.microsoft.com/office/drawing/2014/main" id="{EA672219-823E-498D-ACBF-C8E916E65B1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4" name="Picture 3" descr="G:\___Práce\______Kardio-rehabilitace\Kardiovskulární rehabilitace na 3IK\logo kardiocentrum\logo-kardiovaskularni-centrum-heart.tif">
              <a:extLst>
                <a:ext uri="{FF2B5EF4-FFF2-40B4-BE49-F238E27FC236}">
                  <a16:creationId xmlns:a16="http://schemas.microsoft.com/office/drawing/2014/main" id="{C373E57E-A065-4A00-A9FD-D19B9FC9BF4B}"/>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165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2DB793F-F0BB-415A-86C2-DE04E10C3C7B}" type="datetimeFigureOut">
              <a:rPr lang="cs-CZ" smtClean="0"/>
              <a:t>02.09.2021</a:t>
            </a:fld>
            <a:endParaRPr lang="cs-CZ" dirty="0"/>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09E6818-BF57-4B8D-90C5-65BF530C2CBE}" type="slidenum">
              <a:rPr lang="cs-CZ" smtClean="0"/>
              <a:t>‹#›</a:t>
            </a:fld>
            <a:endParaRPr lang="cs-CZ"/>
          </a:p>
        </p:txBody>
      </p:sp>
      <p:grpSp>
        <p:nvGrpSpPr>
          <p:cNvPr id="6" name="Skupina 5">
            <a:extLst>
              <a:ext uri="{FF2B5EF4-FFF2-40B4-BE49-F238E27FC236}">
                <a16:creationId xmlns:a16="http://schemas.microsoft.com/office/drawing/2014/main" id="{5E461AAA-5005-4AEB-B569-3FE77EA676FE}"/>
              </a:ext>
            </a:extLst>
          </p:cNvPr>
          <p:cNvGrpSpPr/>
          <p:nvPr userDrawn="1"/>
        </p:nvGrpSpPr>
        <p:grpSpPr>
          <a:xfrm>
            <a:off x="0" y="0"/>
            <a:ext cx="12192000" cy="908720"/>
            <a:chOff x="0" y="0"/>
            <a:chExt cx="9144000" cy="716438"/>
          </a:xfrm>
        </p:grpSpPr>
        <p:pic>
          <p:nvPicPr>
            <p:cNvPr id="7" name="Obrázek 6">
              <a:extLst>
                <a:ext uri="{FF2B5EF4-FFF2-40B4-BE49-F238E27FC236}">
                  <a16:creationId xmlns:a16="http://schemas.microsoft.com/office/drawing/2014/main" id="{960F57F7-163F-4C5F-8E90-73B8801212C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8" name="Obrázek 7">
              <a:extLst>
                <a:ext uri="{FF2B5EF4-FFF2-40B4-BE49-F238E27FC236}">
                  <a16:creationId xmlns:a16="http://schemas.microsoft.com/office/drawing/2014/main" id="{53185470-091E-4D2A-BE64-CD49D3D280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9" name="Picture 3" descr="G:\___Práce\______Kardio-rehabilitace\Kardiovskulární rehabilitace na 3IK\logo kardiocentrum\logo-kardiovaskularni-centrum-heart.tif">
              <a:extLst>
                <a:ext uri="{FF2B5EF4-FFF2-40B4-BE49-F238E27FC236}">
                  <a16:creationId xmlns:a16="http://schemas.microsoft.com/office/drawing/2014/main" id="{0F6F58DD-D061-40CA-A6E8-BC12506B87F1}"/>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070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B793F-F0BB-415A-86C2-DE04E10C3C7B}" type="datetimeFigureOut">
              <a:rPr lang="cs-CZ" smtClean="0"/>
              <a:t>02.09.2021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09E6818-BF57-4B8D-90C5-65BF530C2CBE}" type="slidenum">
              <a:rPr lang="cs-CZ" smtClean="0"/>
              <a:t>‹#›</a:t>
            </a:fld>
            <a:endParaRPr lang="cs-CZ"/>
          </a:p>
        </p:txBody>
      </p:sp>
      <p:pic>
        <p:nvPicPr>
          <p:cNvPr id="5" name="Picture 2" descr="G:\___Práce\______Kardio-rehabilitace\Kardiovskulární rehabilitace na 3IK\Logo\kardiovaskularni_rehabilitace_logo\kardiovaskularni_rehabilitace_logo\rastr\HR\KR_symbol_white_RGB.png">
            <a:extLst>
              <a:ext uri="{FF2B5EF4-FFF2-40B4-BE49-F238E27FC236}">
                <a16:creationId xmlns:a16="http://schemas.microsoft.com/office/drawing/2014/main" id="{9A28361E-9215-43CD-BF6D-B32AB55AEF3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2887" y="116633"/>
            <a:ext cx="1056117" cy="1198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a:extLst>
              <a:ext uri="{FF2B5EF4-FFF2-40B4-BE49-F238E27FC236}">
                <a16:creationId xmlns:a16="http://schemas.microsoft.com/office/drawing/2014/main" id="{AD23C96F-B845-4F9D-85BE-188BB53FFB87}"/>
              </a:ext>
            </a:extLst>
          </p:cNvPr>
          <p:cNvGrpSpPr/>
          <p:nvPr userDrawn="1"/>
        </p:nvGrpSpPr>
        <p:grpSpPr>
          <a:xfrm>
            <a:off x="0" y="0"/>
            <a:ext cx="12192000" cy="908720"/>
            <a:chOff x="0" y="0"/>
            <a:chExt cx="9144000" cy="716438"/>
          </a:xfrm>
        </p:grpSpPr>
        <p:pic>
          <p:nvPicPr>
            <p:cNvPr id="7" name="Obrázek 6">
              <a:extLst>
                <a:ext uri="{FF2B5EF4-FFF2-40B4-BE49-F238E27FC236}">
                  <a16:creationId xmlns:a16="http://schemas.microsoft.com/office/drawing/2014/main" id="{2766EFDE-0FBA-4AEC-9056-113645B30F4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8" name="Obrázek 7">
              <a:extLst>
                <a:ext uri="{FF2B5EF4-FFF2-40B4-BE49-F238E27FC236}">
                  <a16:creationId xmlns:a16="http://schemas.microsoft.com/office/drawing/2014/main" id="{54700E14-45CD-4A27-A037-965E282E05A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9" name="Picture 3" descr="G:\___Práce\______Kardio-rehabilitace\Kardiovskulární rehabilitace na 3IK\logo kardiocentrum\logo-kardiovaskularni-centrum-heart.tif">
              <a:extLst>
                <a:ext uri="{FF2B5EF4-FFF2-40B4-BE49-F238E27FC236}">
                  <a16:creationId xmlns:a16="http://schemas.microsoft.com/office/drawing/2014/main" id="{BB846271-13EB-41F4-B21C-1DFD302CE577}"/>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813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2DB793F-F0BB-415A-86C2-DE04E10C3C7B}" type="datetimeFigureOut">
              <a:rPr lang="cs-CZ" smtClean="0"/>
              <a:t>02.09.2021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9E6818-BF57-4B8D-90C5-65BF530C2CBE}" type="slidenum">
              <a:rPr lang="cs-CZ" smtClean="0"/>
              <a:t>‹#›</a:t>
            </a:fld>
            <a:endParaRPr lang="cs-CZ"/>
          </a:p>
        </p:txBody>
      </p:sp>
      <p:pic>
        <p:nvPicPr>
          <p:cNvPr id="8" name="Picture 2" descr="G:\___Práce\______Kardio-rehabilitace\Kardiovskulární rehabilitace na 3IK\Logo\kardiovaskularni_rehabilitace_logo\kardiovaskularni_rehabilitace_logo\rastr\HR\KR_symbol_white_RGB.png">
            <a:extLst>
              <a:ext uri="{FF2B5EF4-FFF2-40B4-BE49-F238E27FC236}">
                <a16:creationId xmlns:a16="http://schemas.microsoft.com/office/drawing/2014/main" id="{71942E00-C018-4FEF-9021-F736F56CB13D}"/>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2887" y="116633"/>
            <a:ext cx="1056117" cy="11984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8FFFD2F-DF82-4CBB-86DC-AE7EC4DC74E3}"/>
              </a:ext>
            </a:extLst>
          </p:cNvPr>
          <p:cNvGrpSpPr/>
          <p:nvPr userDrawn="1"/>
        </p:nvGrpSpPr>
        <p:grpSpPr>
          <a:xfrm>
            <a:off x="0" y="0"/>
            <a:ext cx="12192000" cy="908720"/>
            <a:chOff x="0" y="0"/>
            <a:chExt cx="9144000" cy="716438"/>
          </a:xfrm>
        </p:grpSpPr>
        <p:pic>
          <p:nvPicPr>
            <p:cNvPr id="10" name="Obrázek 9">
              <a:extLst>
                <a:ext uri="{FF2B5EF4-FFF2-40B4-BE49-F238E27FC236}">
                  <a16:creationId xmlns:a16="http://schemas.microsoft.com/office/drawing/2014/main" id="{9C456235-A5BC-4739-A590-3C70CFCA881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1" name="Obrázek 10">
              <a:extLst>
                <a:ext uri="{FF2B5EF4-FFF2-40B4-BE49-F238E27FC236}">
                  <a16:creationId xmlns:a16="http://schemas.microsoft.com/office/drawing/2014/main" id="{3A26F68A-1310-493F-9C43-B7C750C86D9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2" name="Picture 3" descr="G:\___Práce\______Kardio-rehabilitace\Kardiovskulární rehabilitace na 3IK\logo kardiocentrum\logo-kardiovaskularni-centrum-heart.tif">
              <a:extLst>
                <a:ext uri="{FF2B5EF4-FFF2-40B4-BE49-F238E27FC236}">
                  <a16:creationId xmlns:a16="http://schemas.microsoft.com/office/drawing/2014/main" id="{E75FA185-2AC3-4664-AB93-D023AC32AEB6}"/>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421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2DB793F-F0BB-415A-86C2-DE04E10C3C7B}" type="datetimeFigureOut">
              <a:rPr lang="cs-CZ" smtClean="0"/>
              <a:t>02.09.2021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9E6818-BF57-4B8D-90C5-65BF530C2CBE}" type="slidenum">
              <a:rPr lang="cs-CZ" smtClean="0"/>
              <a:t>‹#›</a:t>
            </a:fld>
            <a:endParaRPr lang="cs-CZ"/>
          </a:p>
        </p:txBody>
      </p:sp>
      <p:pic>
        <p:nvPicPr>
          <p:cNvPr id="8" name="Picture 2" descr="G:\___Práce\______Kardio-rehabilitace\Kardiovskulární rehabilitace na 3IK\Logo\kardiovaskularni_rehabilitace_logo\kardiovaskularni_rehabilitace_logo\rastr\HR\KR_symbol_white_RGB.png">
            <a:extLst>
              <a:ext uri="{FF2B5EF4-FFF2-40B4-BE49-F238E27FC236}">
                <a16:creationId xmlns:a16="http://schemas.microsoft.com/office/drawing/2014/main" id="{688244FD-8545-492F-8986-5988EF7968B7}"/>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2887" y="116633"/>
            <a:ext cx="1056117" cy="11984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90934077-383E-456D-8810-2977C2D89D32}"/>
              </a:ext>
            </a:extLst>
          </p:cNvPr>
          <p:cNvGrpSpPr/>
          <p:nvPr userDrawn="1"/>
        </p:nvGrpSpPr>
        <p:grpSpPr>
          <a:xfrm>
            <a:off x="0" y="0"/>
            <a:ext cx="12192000" cy="908720"/>
            <a:chOff x="0" y="0"/>
            <a:chExt cx="9144000" cy="716438"/>
          </a:xfrm>
        </p:grpSpPr>
        <p:pic>
          <p:nvPicPr>
            <p:cNvPr id="10" name="Obrázek 9">
              <a:extLst>
                <a:ext uri="{FF2B5EF4-FFF2-40B4-BE49-F238E27FC236}">
                  <a16:creationId xmlns:a16="http://schemas.microsoft.com/office/drawing/2014/main" id="{3BE0FA79-46CB-4373-9CDE-C41FDA80949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44652"/>
            </a:xfrm>
            <a:prstGeom prst="rect">
              <a:avLst/>
            </a:prstGeom>
          </p:spPr>
        </p:pic>
        <p:pic>
          <p:nvPicPr>
            <p:cNvPr id="11" name="Obrázek 10">
              <a:extLst>
                <a:ext uri="{FF2B5EF4-FFF2-40B4-BE49-F238E27FC236}">
                  <a16:creationId xmlns:a16="http://schemas.microsoft.com/office/drawing/2014/main" id="{47EF8DCD-D542-4417-82F7-2AA7B1A5F5E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071890" y="74637"/>
              <a:ext cx="424231" cy="641801"/>
            </a:xfrm>
            <a:prstGeom prst="rect">
              <a:avLst/>
            </a:prstGeom>
          </p:spPr>
        </p:pic>
        <p:pic>
          <p:nvPicPr>
            <p:cNvPr id="12" name="Picture 3" descr="G:\___Práce\______Kardio-rehabilitace\Kardiovskulární rehabilitace na 3IK\logo kardiocentrum\logo-kardiovaskularni-centrum-heart.tif">
              <a:extLst>
                <a:ext uri="{FF2B5EF4-FFF2-40B4-BE49-F238E27FC236}">
                  <a16:creationId xmlns:a16="http://schemas.microsoft.com/office/drawing/2014/main" id="{0909C788-2B9E-4D02-A77A-AFB7CF2368A3}"/>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604448" y="41060"/>
              <a:ext cx="477528" cy="675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449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9/2/2021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9">
            <a:extLst>
              <a:ext uri="{FF2B5EF4-FFF2-40B4-BE49-F238E27FC236}">
                <a16:creationId xmlns:a16="http://schemas.microsoft.com/office/drawing/2014/main" id="{B0179F7E-7F71-4FD2-AD31-15DA28E71A63}"/>
              </a:ext>
            </a:extLst>
          </p:cNvPr>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547227" y="6237312"/>
            <a:ext cx="9965264" cy="432048"/>
          </a:xfrm>
          <a:prstGeom prst="rect">
            <a:avLst/>
          </a:prstGeom>
          <a:noFill/>
          <a:ln>
            <a:noFill/>
          </a:ln>
          <a:effectLst>
            <a:glow rad="673100">
              <a:schemeClr val="accent1">
                <a:alpha val="16000"/>
              </a:schemeClr>
            </a:glow>
            <a:outerShdw blurRad="50800" dir="5340000" sx="89000" sy="89000" algn="ctr" rotWithShape="0">
              <a:srgbClr val="808080"/>
            </a:outerShdw>
            <a:reflection endPos="0" dist="50800" dir="5400000" sy="-100000" algn="bl" rotWithShape="0"/>
            <a:softEdge rad="12700"/>
          </a:effectLst>
        </p:spPr>
      </p:pic>
      <p:pic>
        <p:nvPicPr>
          <p:cNvPr id="8" name="Picture 9">
            <a:extLst>
              <a:ext uri="{FF2B5EF4-FFF2-40B4-BE49-F238E27FC236}">
                <a16:creationId xmlns:a16="http://schemas.microsoft.com/office/drawing/2014/main" id="{25E03E58-B677-44A5-9783-0174E363CADF}"/>
              </a:ext>
            </a:extLst>
          </p:cNvPr>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034616" y="6388277"/>
            <a:ext cx="9965264" cy="432048"/>
          </a:xfrm>
          <a:prstGeom prst="rect">
            <a:avLst/>
          </a:prstGeom>
          <a:noFill/>
          <a:ln>
            <a:noFill/>
          </a:ln>
          <a:effectLst>
            <a:glow rad="673100">
              <a:schemeClr val="accent1">
                <a:alpha val="16000"/>
              </a:schemeClr>
            </a:glow>
            <a:outerShdw blurRad="50800" dir="5340000" sx="89000" sy="89000" algn="ctr" rotWithShape="0">
              <a:srgbClr val="808080"/>
            </a:outerShdw>
            <a:reflection endPos="0" dist="50800" dir="5400000" sy="-100000" algn="bl" rotWithShape="0"/>
            <a:softEdge rad="12700"/>
          </a:effectLst>
        </p:spPr>
      </p:pic>
    </p:spTree>
    <p:extLst>
      <p:ext uri="{BB962C8B-B14F-4D97-AF65-F5344CB8AC3E}">
        <p14:creationId xmlns:p14="http://schemas.microsoft.com/office/powerpoint/2010/main" val="418833742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tiff"/></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a:xfrm>
            <a:off x="479376" y="749896"/>
            <a:ext cx="11305256" cy="2103040"/>
          </a:xfrm>
        </p:spPr>
        <p:txBody>
          <a:bodyPr>
            <a:normAutofit/>
          </a:bodyPr>
          <a:lstStyle/>
          <a:p>
            <a:pPr algn="ctr">
              <a:lnSpc>
                <a:spcPct val="150000"/>
              </a:lnSpc>
            </a:pPr>
            <a:r>
              <a:rPr lang="cs-CZ" dirty="0"/>
              <a:t>Sportovní kardiologie – principy a postupy </a:t>
            </a:r>
            <a:endParaRPr lang="cs-CZ" sz="23900" cap="none" dirty="0"/>
          </a:p>
        </p:txBody>
      </p:sp>
      <p:sp>
        <p:nvSpPr>
          <p:cNvPr id="3" name="Zástupný symbol pro text 2"/>
          <p:cNvSpPr>
            <a:spLocks noGrp="1"/>
          </p:cNvSpPr>
          <p:nvPr>
            <p:ph type="body" sz="quarter" idx="15"/>
          </p:nvPr>
        </p:nvSpPr>
        <p:spPr>
          <a:xfrm>
            <a:off x="5771924" y="4191782"/>
            <a:ext cx="4428532" cy="359618"/>
          </a:xfrm>
        </p:spPr>
        <p:txBody>
          <a:bodyPr/>
          <a:lstStyle/>
          <a:p>
            <a:pPr algn="ctr"/>
            <a:r>
              <a:rPr lang="cs-CZ" dirty="0"/>
              <a:t>doc. MUDr. Vladimír Tuka, Ph.D.</a:t>
            </a:r>
          </a:p>
        </p:txBody>
      </p:sp>
      <p:sp>
        <p:nvSpPr>
          <p:cNvPr id="4" name="Zástupný symbol pro text 3"/>
          <p:cNvSpPr>
            <a:spLocks noGrp="1"/>
          </p:cNvSpPr>
          <p:nvPr>
            <p:ph type="body" sz="quarter" idx="16"/>
          </p:nvPr>
        </p:nvSpPr>
        <p:spPr>
          <a:xfrm>
            <a:off x="5771924" y="4581128"/>
            <a:ext cx="4428532" cy="950912"/>
          </a:xfrm>
        </p:spPr>
        <p:txBody>
          <a:bodyPr>
            <a:normAutofit fontScale="85000" lnSpcReduction="10000"/>
          </a:bodyPr>
          <a:lstStyle/>
          <a:p>
            <a:pPr algn="ctr">
              <a:spcBef>
                <a:spcPts val="300"/>
              </a:spcBef>
            </a:pPr>
            <a:r>
              <a:rPr lang="cs-CZ" altLang="cs-CZ" dirty="0">
                <a:latin typeface="Verdana" panose="020B0604030504040204" pitchFamily="34" charset="0"/>
              </a:rPr>
              <a:t>Centrum sportovní kardiologie VFN</a:t>
            </a:r>
          </a:p>
          <a:p>
            <a:pPr algn="ctr">
              <a:spcBef>
                <a:spcPts val="300"/>
              </a:spcBef>
            </a:pPr>
            <a:r>
              <a:rPr lang="cs-CZ" dirty="0"/>
              <a:t>2. Interní klinika – klinika kardiologie a angiologie, VFN a 1. Lékařská fakulta UK, Praha</a:t>
            </a:r>
          </a:p>
          <a:p>
            <a:pPr algn="ctr">
              <a:spcBef>
                <a:spcPts val="300"/>
              </a:spcBef>
            </a:pPr>
            <a:r>
              <a:rPr lang="cs-CZ" dirty="0"/>
              <a:t>Komplexní kardiovaskulární centrum</a:t>
            </a:r>
            <a:endParaRPr lang="cs-CZ" altLang="cs-CZ" dirty="0">
              <a:latin typeface="Verdana" panose="020B0604030504040204" pitchFamily="34" charset="0"/>
            </a:endParaRPr>
          </a:p>
          <a:p>
            <a:pPr algn="ctr"/>
            <a:endParaRPr lang="cs-CZ" dirty="0"/>
          </a:p>
        </p:txBody>
      </p:sp>
      <p:sp>
        <p:nvSpPr>
          <p:cNvPr id="5" name="Zástupný symbol pro text 4"/>
          <p:cNvSpPr>
            <a:spLocks noGrp="1"/>
          </p:cNvSpPr>
          <p:nvPr>
            <p:ph type="body" sz="quarter" idx="17"/>
          </p:nvPr>
        </p:nvSpPr>
        <p:spPr/>
        <p:txBody>
          <a:bodyPr>
            <a:normAutofit lnSpcReduction="10000"/>
          </a:bodyPr>
          <a:lstStyle/>
          <a:p>
            <a:endParaRPr lang="cs-CZ"/>
          </a:p>
        </p:txBody>
      </p:sp>
      <p:sp>
        <p:nvSpPr>
          <p:cNvPr id="6" name="Zástupný symbol pro text 5"/>
          <p:cNvSpPr>
            <a:spLocks noGrp="1"/>
          </p:cNvSpPr>
          <p:nvPr>
            <p:ph type="body" sz="quarter" idx="18"/>
          </p:nvPr>
        </p:nvSpPr>
        <p:spPr/>
        <p:txBody>
          <a:bodyPr>
            <a:normAutofit lnSpcReduction="10000"/>
          </a:bodyPr>
          <a:lstStyle/>
          <a:p>
            <a:endParaRPr lang="cs-CZ"/>
          </a:p>
        </p:txBody>
      </p:sp>
    </p:spTree>
    <p:extLst>
      <p:ext uri="{BB962C8B-B14F-4D97-AF65-F5344CB8AC3E}">
        <p14:creationId xmlns:p14="http://schemas.microsoft.com/office/powerpoint/2010/main" val="97943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33C397-8786-48B1-A45B-24E0F99888FA}"/>
              </a:ext>
            </a:extLst>
          </p:cNvPr>
          <p:cNvSpPr>
            <a:spLocks noGrp="1"/>
          </p:cNvSpPr>
          <p:nvPr>
            <p:ph type="title"/>
          </p:nvPr>
        </p:nvSpPr>
        <p:spPr/>
        <p:txBody>
          <a:bodyPr/>
          <a:lstStyle/>
          <a:p>
            <a:pPr algn="ctr"/>
            <a:r>
              <a:rPr lang="cs-CZ" dirty="0"/>
              <a:t>Elektrokardiografie – EKG </a:t>
            </a:r>
          </a:p>
        </p:txBody>
      </p:sp>
      <p:pic>
        <p:nvPicPr>
          <p:cNvPr id="4" name="Zástupný symbol pro obsah 3">
            <a:extLst>
              <a:ext uri="{FF2B5EF4-FFF2-40B4-BE49-F238E27FC236}">
                <a16:creationId xmlns:a16="http://schemas.microsoft.com/office/drawing/2014/main" id="{6AFAB2D8-472A-4ED0-8860-A8374028AE59}"/>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1631504" y="1340768"/>
            <a:ext cx="2952328" cy="2036560"/>
          </a:xfrm>
          <a:prstGeom prst="rect">
            <a:avLst/>
          </a:prstGeom>
        </p:spPr>
      </p:pic>
      <p:sp>
        <p:nvSpPr>
          <p:cNvPr id="5" name="Obdélník: se zakulacenými rohy 4">
            <a:extLst>
              <a:ext uri="{FF2B5EF4-FFF2-40B4-BE49-F238E27FC236}">
                <a16:creationId xmlns:a16="http://schemas.microsoft.com/office/drawing/2014/main" id="{B93F2EA2-C29F-4DC5-BBF4-A69493AF9520}"/>
              </a:ext>
            </a:extLst>
          </p:cNvPr>
          <p:cNvSpPr/>
          <p:nvPr/>
        </p:nvSpPr>
        <p:spPr>
          <a:xfrm>
            <a:off x="4727848" y="1373824"/>
            <a:ext cx="1800200" cy="9361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FF00"/>
                </a:solidFill>
              </a:rPr>
              <a:t>1998</a:t>
            </a:r>
            <a:endParaRPr lang="cs-CZ" sz="1400" dirty="0">
              <a:solidFill>
                <a:srgbClr val="FFFF00"/>
              </a:solidFill>
            </a:endParaRPr>
          </a:p>
          <a:p>
            <a:pPr algn="ctr"/>
            <a:r>
              <a:rPr lang="cs-CZ" sz="1400" dirty="0"/>
              <a:t>Screening </a:t>
            </a:r>
            <a:r>
              <a:rPr lang="cs-CZ" sz="1400" dirty="0" err="1"/>
              <a:t>for</a:t>
            </a:r>
            <a:r>
              <a:rPr lang="cs-CZ" sz="1400" dirty="0"/>
              <a:t> HCM in </a:t>
            </a:r>
            <a:r>
              <a:rPr lang="cs-CZ" sz="1400" dirty="0" err="1"/>
              <a:t>young</a:t>
            </a:r>
            <a:r>
              <a:rPr lang="cs-CZ" sz="1400" dirty="0"/>
              <a:t> </a:t>
            </a:r>
            <a:r>
              <a:rPr lang="cs-CZ" sz="1400" dirty="0" err="1"/>
              <a:t>athletes</a:t>
            </a:r>
            <a:r>
              <a:rPr lang="cs-CZ" sz="1400" dirty="0"/>
              <a:t>.</a:t>
            </a:r>
          </a:p>
          <a:p>
            <a:pPr algn="ctr"/>
            <a:r>
              <a:rPr lang="cs-CZ" sz="1400" dirty="0"/>
              <a:t>NEJM. 339 (6)</a:t>
            </a:r>
          </a:p>
        </p:txBody>
      </p:sp>
      <p:sp>
        <p:nvSpPr>
          <p:cNvPr id="6" name="Obdélník: se zakulacenými rohy 5">
            <a:extLst>
              <a:ext uri="{FF2B5EF4-FFF2-40B4-BE49-F238E27FC236}">
                <a16:creationId xmlns:a16="http://schemas.microsoft.com/office/drawing/2014/main" id="{3B73C100-AE3A-4944-8BA2-F6EBCDF588A8}"/>
              </a:ext>
            </a:extLst>
          </p:cNvPr>
          <p:cNvSpPr/>
          <p:nvPr/>
        </p:nvSpPr>
        <p:spPr>
          <a:xfrm>
            <a:off x="5303912" y="1676388"/>
            <a:ext cx="1800200" cy="9361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FF00"/>
                </a:solidFill>
              </a:rPr>
              <a:t>2005</a:t>
            </a:r>
            <a:endParaRPr lang="cs-CZ" sz="1400" dirty="0">
              <a:solidFill>
                <a:srgbClr val="FFFF00"/>
              </a:solidFill>
            </a:endParaRPr>
          </a:p>
          <a:p>
            <a:pPr algn="ctr"/>
            <a:r>
              <a:rPr lang="cs-CZ" sz="1400" dirty="0"/>
              <a:t>ESC 2005</a:t>
            </a:r>
          </a:p>
          <a:p>
            <a:pPr algn="ctr"/>
            <a:r>
              <a:rPr lang="cs-CZ" sz="1400" dirty="0"/>
              <a:t>Eur </a:t>
            </a:r>
            <a:r>
              <a:rPr lang="cs-CZ" sz="1400" dirty="0" err="1"/>
              <a:t>Hear</a:t>
            </a:r>
            <a:r>
              <a:rPr lang="cs-CZ" sz="1400" dirty="0"/>
              <a:t> J 26(5)</a:t>
            </a:r>
          </a:p>
        </p:txBody>
      </p:sp>
      <p:sp>
        <p:nvSpPr>
          <p:cNvPr id="7" name="Obdélník: se zakulacenými rohy 6">
            <a:extLst>
              <a:ext uri="{FF2B5EF4-FFF2-40B4-BE49-F238E27FC236}">
                <a16:creationId xmlns:a16="http://schemas.microsoft.com/office/drawing/2014/main" id="{563044BB-9AF1-4C19-A4C9-041B623888F2}"/>
              </a:ext>
            </a:extLst>
          </p:cNvPr>
          <p:cNvSpPr/>
          <p:nvPr/>
        </p:nvSpPr>
        <p:spPr>
          <a:xfrm>
            <a:off x="5951984" y="2047978"/>
            <a:ext cx="1800200" cy="9361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FF00"/>
                </a:solidFill>
              </a:rPr>
              <a:t>2010</a:t>
            </a:r>
            <a:endParaRPr lang="cs-CZ" sz="1400" dirty="0">
              <a:solidFill>
                <a:srgbClr val="FFFF00"/>
              </a:solidFill>
            </a:endParaRPr>
          </a:p>
          <a:p>
            <a:pPr algn="ctr"/>
            <a:r>
              <a:rPr lang="cs-CZ" sz="1400" dirty="0"/>
              <a:t>ESC 2010</a:t>
            </a:r>
          </a:p>
          <a:p>
            <a:pPr algn="ctr"/>
            <a:r>
              <a:rPr lang="cs-CZ" sz="1400" dirty="0"/>
              <a:t>Eur </a:t>
            </a:r>
            <a:r>
              <a:rPr lang="cs-CZ" sz="1400" dirty="0" err="1"/>
              <a:t>Hear</a:t>
            </a:r>
            <a:r>
              <a:rPr lang="cs-CZ" sz="1400" dirty="0"/>
              <a:t> J 31(2)</a:t>
            </a:r>
          </a:p>
        </p:txBody>
      </p:sp>
      <p:sp>
        <p:nvSpPr>
          <p:cNvPr id="8" name="Obdélník: se zakulacenými rohy 7">
            <a:extLst>
              <a:ext uri="{FF2B5EF4-FFF2-40B4-BE49-F238E27FC236}">
                <a16:creationId xmlns:a16="http://schemas.microsoft.com/office/drawing/2014/main" id="{1EF3333D-6072-4EB7-9254-090A0795DEE4}"/>
              </a:ext>
            </a:extLst>
          </p:cNvPr>
          <p:cNvSpPr/>
          <p:nvPr/>
        </p:nvSpPr>
        <p:spPr>
          <a:xfrm>
            <a:off x="6600056" y="2425124"/>
            <a:ext cx="1800200" cy="9361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FF00"/>
                </a:solidFill>
              </a:rPr>
              <a:t>2012</a:t>
            </a:r>
            <a:endParaRPr lang="cs-CZ" sz="1400" dirty="0">
              <a:solidFill>
                <a:srgbClr val="FFFF00"/>
              </a:solidFill>
            </a:endParaRPr>
          </a:p>
          <a:p>
            <a:pPr algn="ctr"/>
            <a:r>
              <a:rPr lang="cs-CZ" sz="1400" dirty="0"/>
              <a:t>„Seattle </a:t>
            </a:r>
            <a:r>
              <a:rPr lang="cs-CZ" sz="1400" dirty="0" err="1"/>
              <a:t>Criteria</a:t>
            </a:r>
            <a:r>
              <a:rPr lang="cs-CZ" sz="1400" dirty="0"/>
              <a:t>“</a:t>
            </a:r>
          </a:p>
          <a:p>
            <a:pPr algn="ctr"/>
            <a:r>
              <a:rPr lang="cs-CZ" sz="1200" dirty="0"/>
              <a:t>Br J </a:t>
            </a:r>
            <a:r>
              <a:rPr lang="cs-CZ" sz="1200" dirty="0" err="1"/>
              <a:t>Sports</a:t>
            </a:r>
            <a:r>
              <a:rPr lang="cs-CZ" sz="1200" dirty="0"/>
              <a:t> Med 47(3)</a:t>
            </a:r>
          </a:p>
        </p:txBody>
      </p:sp>
      <p:sp>
        <p:nvSpPr>
          <p:cNvPr id="9" name="Obdélník: se zakulacenými rohy 8">
            <a:extLst>
              <a:ext uri="{FF2B5EF4-FFF2-40B4-BE49-F238E27FC236}">
                <a16:creationId xmlns:a16="http://schemas.microsoft.com/office/drawing/2014/main" id="{250D88D6-7C1F-493C-A0DD-3C5BCC5947EE}"/>
              </a:ext>
            </a:extLst>
          </p:cNvPr>
          <p:cNvSpPr/>
          <p:nvPr/>
        </p:nvSpPr>
        <p:spPr>
          <a:xfrm>
            <a:off x="7248128" y="2802270"/>
            <a:ext cx="1800200" cy="9361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FF00"/>
                </a:solidFill>
              </a:rPr>
              <a:t>2014</a:t>
            </a:r>
            <a:endParaRPr lang="cs-CZ" dirty="0">
              <a:solidFill>
                <a:schemeClr val="bg1"/>
              </a:solidFill>
            </a:endParaRPr>
          </a:p>
          <a:p>
            <a:pPr algn="ctr"/>
            <a:r>
              <a:rPr lang="cs-CZ" sz="1400" dirty="0">
                <a:solidFill>
                  <a:schemeClr val="bg1"/>
                </a:solidFill>
              </a:rPr>
              <a:t>„</a:t>
            </a:r>
            <a:r>
              <a:rPr lang="cs-CZ" sz="1400" dirty="0" err="1">
                <a:solidFill>
                  <a:schemeClr val="bg1"/>
                </a:solidFill>
              </a:rPr>
              <a:t>Revised</a:t>
            </a:r>
            <a:r>
              <a:rPr lang="cs-CZ" sz="1400" dirty="0">
                <a:solidFill>
                  <a:schemeClr val="bg1"/>
                </a:solidFill>
              </a:rPr>
              <a:t> </a:t>
            </a:r>
            <a:r>
              <a:rPr lang="cs-CZ" sz="1400" dirty="0" err="1">
                <a:solidFill>
                  <a:schemeClr val="bg1"/>
                </a:solidFill>
              </a:rPr>
              <a:t>Criteria</a:t>
            </a:r>
            <a:r>
              <a:rPr lang="cs-CZ" sz="1400" dirty="0">
                <a:solidFill>
                  <a:schemeClr val="bg1"/>
                </a:solidFill>
              </a:rPr>
              <a:t>“</a:t>
            </a:r>
          </a:p>
          <a:p>
            <a:pPr algn="ctr"/>
            <a:r>
              <a:rPr lang="cs-CZ" sz="1400" dirty="0" err="1"/>
              <a:t>Circulation</a:t>
            </a:r>
            <a:r>
              <a:rPr lang="cs-CZ" sz="1400" dirty="0"/>
              <a:t> 129(16)</a:t>
            </a:r>
          </a:p>
        </p:txBody>
      </p:sp>
      <p:sp>
        <p:nvSpPr>
          <p:cNvPr id="10" name="Obdélník: se zakulacenými rohy 9">
            <a:extLst>
              <a:ext uri="{FF2B5EF4-FFF2-40B4-BE49-F238E27FC236}">
                <a16:creationId xmlns:a16="http://schemas.microsoft.com/office/drawing/2014/main" id="{52C8EE28-956F-49F1-9E20-13C484EC99F7}"/>
              </a:ext>
            </a:extLst>
          </p:cNvPr>
          <p:cNvSpPr/>
          <p:nvPr/>
        </p:nvSpPr>
        <p:spPr>
          <a:xfrm>
            <a:off x="7824192" y="3179416"/>
            <a:ext cx="1800200" cy="9361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FF00"/>
                </a:solidFill>
              </a:rPr>
              <a:t>2017</a:t>
            </a:r>
            <a:endParaRPr lang="cs-CZ" dirty="0">
              <a:solidFill>
                <a:schemeClr val="bg1"/>
              </a:solidFill>
            </a:endParaRPr>
          </a:p>
          <a:p>
            <a:pPr algn="ctr"/>
            <a:r>
              <a:rPr lang="cs-CZ" sz="1200" dirty="0">
                <a:solidFill>
                  <a:schemeClr val="bg1"/>
                </a:solidFill>
              </a:rPr>
              <a:t>„International </a:t>
            </a:r>
            <a:r>
              <a:rPr lang="cs-CZ" sz="1200" dirty="0" err="1">
                <a:solidFill>
                  <a:schemeClr val="bg1"/>
                </a:solidFill>
              </a:rPr>
              <a:t>Criteria</a:t>
            </a:r>
            <a:r>
              <a:rPr lang="cs-CZ" sz="1200" dirty="0">
                <a:solidFill>
                  <a:schemeClr val="bg1"/>
                </a:solidFill>
              </a:rPr>
              <a:t>“</a:t>
            </a:r>
          </a:p>
          <a:p>
            <a:pPr algn="ctr"/>
            <a:r>
              <a:rPr lang="cs-CZ" sz="1400" dirty="0"/>
              <a:t>129(16)</a:t>
            </a:r>
          </a:p>
        </p:txBody>
      </p:sp>
      <p:graphicFrame>
        <p:nvGraphicFramePr>
          <p:cNvPr id="14" name="Graf 13">
            <a:extLst>
              <a:ext uri="{FF2B5EF4-FFF2-40B4-BE49-F238E27FC236}">
                <a16:creationId xmlns:a16="http://schemas.microsoft.com/office/drawing/2014/main" id="{3D86EB63-D894-46AE-861F-421B7966B214}"/>
              </a:ext>
            </a:extLst>
          </p:cNvPr>
          <p:cNvGraphicFramePr/>
          <p:nvPr/>
        </p:nvGraphicFramePr>
        <p:xfrm>
          <a:off x="1631504" y="3414558"/>
          <a:ext cx="5400600" cy="3372996"/>
        </p:xfrm>
        <a:graphic>
          <a:graphicData uri="http://schemas.openxmlformats.org/drawingml/2006/chart">
            <c:chart xmlns:c="http://schemas.openxmlformats.org/drawingml/2006/chart" xmlns:r="http://schemas.openxmlformats.org/officeDocument/2006/relationships" r:id="rId3"/>
          </a:graphicData>
        </a:graphic>
      </p:graphicFrame>
      <p:sp>
        <p:nvSpPr>
          <p:cNvPr id="11" name="Obdélník 10">
            <a:extLst>
              <a:ext uri="{FF2B5EF4-FFF2-40B4-BE49-F238E27FC236}">
                <a16:creationId xmlns:a16="http://schemas.microsoft.com/office/drawing/2014/main" id="{2A331198-A570-454E-A953-1172E787E648}"/>
              </a:ext>
            </a:extLst>
          </p:cNvPr>
          <p:cNvSpPr/>
          <p:nvPr/>
        </p:nvSpPr>
        <p:spPr>
          <a:xfrm>
            <a:off x="7972080" y="6604084"/>
            <a:ext cx="4219920" cy="253916"/>
          </a:xfrm>
          <a:prstGeom prst="rect">
            <a:avLst/>
          </a:prstGeom>
          <a:solidFill>
            <a:schemeClr val="accent1">
              <a:lumMod val="75000"/>
            </a:schemeClr>
          </a:solidFill>
        </p:spPr>
        <p:txBody>
          <a:bodyPr wrap="square">
            <a:spAutoFit/>
          </a:bodyPr>
          <a:lstStyle/>
          <a:p>
            <a:pPr algn="r"/>
            <a:r>
              <a:rPr lang="cs-CZ" sz="1050" dirty="0" err="1">
                <a:solidFill>
                  <a:schemeClr val="bg1"/>
                </a:solidFill>
              </a:rPr>
              <a:t>Drezner</a:t>
            </a:r>
            <a:r>
              <a:rPr lang="cs-CZ" sz="1050" dirty="0">
                <a:solidFill>
                  <a:schemeClr val="bg1"/>
                </a:solidFill>
              </a:rPr>
              <a:t> JA, </a:t>
            </a:r>
            <a:r>
              <a:rPr lang="cs-CZ" sz="1050" dirty="0" err="1">
                <a:solidFill>
                  <a:schemeClr val="bg1"/>
                </a:solidFill>
              </a:rPr>
              <a:t>Sharma</a:t>
            </a:r>
            <a:r>
              <a:rPr lang="cs-CZ" sz="1050" dirty="0">
                <a:solidFill>
                  <a:schemeClr val="bg1"/>
                </a:solidFill>
              </a:rPr>
              <a:t> S, </a:t>
            </a:r>
            <a:r>
              <a:rPr lang="cs-CZ" sz="1050" dirty="0" err="1">
                <a:solidFill>
                  <a:schemeClr val="bg1"/>
                </a:solidFill>
              </a:rPr>
              <a:t>Baggish</a:t>
            </a:r>
            <a:r>
              <a:rPr lang="cs-CZ" sz="1050" dirty="0">
                <a:solidFill>
                  <a:schemeClr val="bg1"/>
                </a:solidFill>
              </a:rPr>
              <a:t> A, et al. Br J </a:t>
            </a:r>
            <a:r>
              <a:rPr lang="cs-CZ" sz="1050" dirty="0" err="1">
                <a:solidFill>
                  <a:schemeClr val="bg1"/>
                </a:solidFill>
              </a:rPr>
              <a:t>Sports</a:t>
            </a:r>
            <a:r>
              <a:rPr lang="cs-CZ" sz="1050" dirty="0">
                <a:solidFill>
                  <a:schemeClr val="bg1"/>
                </a:solidFill>
              </a:rPr>
              <a:t> Med 2017;51:704-731. </a:t>
            </a:r>
          </a:p>
        </p:txBody>
      </p:sp>
    </p:spTree>
    <p:extLst>
      <p:ext uri="{BB962C8B-B14F-4D97-AF65-F5344CB8AC3E}">
        <p14:creationId xmlns:p14="http://schemas.microsoft.com/office/powerpoint/2010/main" val="24596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Graphic spid="1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E97AA-FD9D-4D48-80A3-C33449268D6A}"/>
              </a:ext>
            </a:extLst>
          </p:cNvPr>
          <p:cNvSpPr>
            <a:spLocks noGrp="1"/>
          </p:cNvSpPr>
          <p:nvPr>
            <p:ph type="title"/>
          </p:nvPr>
        </p:nvSpPr>
        <p:spPr>
          <a:xfrm>
            <a:off x="4079776" y="188640"/>
            <a:ext cx="7886700" cy="432049"/>
          </a:xfrm>
        </p:spPr>
        <p:txBody>
          <a:bodyPr>
            <a:normAutofit fontScale="90000"/>
          </a:bodyPr>
          <a:lstStyle/>
          <a:p>
            <a:pPr algn="ctr"/>
            <a:r>
              <a:rPr lang="cs-CZ" dirty="0"/>
              <a:t>Elektrokardiografie – EKG </a:t>
            </a:r>
          </a:p>
        </p:txBody>
      </p:sp>
      <p:graphicFrame>
        <p:nvGraphicFramePr>
          <p:cNvPr id="7" name="Tabulka 6">
            <a:extLst>
              <a:ext uri="{FF2B5EF4-FFF2-40B4-BE49-F238E27FC236}">
                <a16:creationId xmlns:a16="http://schemas.microsoft.com/office/drawing/2014/main" id="{4964795B-6E58-4E9D-9017-2DADF42D361E}"/>
              </a:ext>
            </a:extLst>
          </p:cNvPr>
          <p:cNvGraphicFramePr>
            <a:graphicFrameLocks noGrp="1"/>
          </p:cNvGraphicFramePr>
          <p:nvPr/>
        </p:nvGraphicFramePr>
        <p:xfrm>
          <a:off x="1775520" y="980729"/>
          <a:ext cx="8712966" cy="5821295"/>
        </p:xfrm>
        <a:graphic>
          <a:graphicData uri="http://schemas.openxmlformats.org/drawingml/2006/table">
            <a:tbl>
              <a:tblPr firstRow="1" firstCol="1" bandRow="1">
                <a:tableStyleId>{5C22544A-7EE6-4342-B048-85BDC9FD1C3A}</a:tableStyleId>
              </a:tblPr>
              <a:tblGrid>
                <a:gridCol w="2903682">
                  <a:extLst>
                    <a:ext uri="{9D8B030D-6E8A-4147-A177-3AD203B41FA5}">
                      <a16:colId xmlns:a16="http://schemas.microsoft.com/office/drawing/2014/main" val="3079661704"/>
                    </a:ext>
                  </a:extLst>
                </a:gridCol>
                <a:gridCol w="2904642">
                  <a:extLst>
                    <a:ext uri="{9D8B030D-6E8A-4147-A177-3AD203B41FA5}">
                      <a16:colId xmlns:a16="http://schemas.microsoft.com/office/drawing/2014/main" val="1986039485"/>
                    </a:ext>
                  </a:extLst>
                </a:gridCol>
                <a:gridCol w="2904642">
                  <a:extLst>
                    <a:ext uri="{9D8B030D-6E8A-4147-A177-3AD203B41FA5}">
                      <a16:colId xmlns:a16="http://schemas.microsoft.com/office/drawing/2014/main" val="2769487987"/>
                    </a:ext>
                  </a:extLst>
                </a:gridCol>
              </a:tblGrid>
              <a:tr h="200925">
                <a:tc>
                  <a:txBody>
                    <a:bodyPr/>
                    <a:lstStyle/>
                    <a:p>
                      <a:pPr algn="ctr">
                        <a:lnSpc>
                          <a:spcPct val="107000"/>
                        </a:lnSpc>
                        <a:spcAft>
                          <a:spcPts val="0"/>
                        </a:spcAft>
                      </a:pPr>
                      <a:r>
                        <a:rPr lang="cs-CZ" sz="2000" dirty="0">
                          <a:solidFill>
                            <a:schemeClr val="tx1"/>
                          </a:solidFill>
                          <a:effectLst/>
                        </a:rPr>
                        <a:t>Normální EKG nález</a:t>
                      </a:r>
                      <a:endParaRPr lang="cs-CZ"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solidFill>
                      <a:srgbClr val="92D050"/>
                    </a:solidFill>
                  </a:tcPr>
                </a:tc>
                <a:tc>
                  <a:txBody>
                    <a:bodyPr/>
                    <a:lstStyle/>
                    <a:p>
                      <a:pPr algn="ctr">
                        <a:lnSpc>
                          <a:spcPct val="107000"/>
                        </a:lnSpc>
                        <a:spcAft>
                          <a:spcPts val="0"/>
                        </a:spcAft>
                      </a:pPr>
                      <a:r>
                        <a:rPr lang="cs-CZ" sz="2000" dirty="0">
                          <a:solidFill>
                            <a:schemeClr val="tx1"/>
                          </a:solidFill>
                          <a:effectLst/>
                        </a:rPr>
                        <a:t>Hraniční EKG nález</a:t>
                      </a:r>
                      <a:endParaRPr lang="cs-CZ"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solidFill>
                      <a:schemeClr val="accent4">
                        <a:lumMod val="60000"/>
                        <a:lumOff val="40000"/>
                      </a:schemeClr>
                    </a:solidFill>
                  </a:tcPr>
                </a:tc>
                <a:tc>
                  <a:txBody>
                    <a:bodyPr/>
                    <a:lstStyle/>
                    <a:p>
                      <a:pPr algn="ctr">
                        <a:lnSpc>
                          <a:spcPct val="107000"/>
                        </a:lnSpc>
                        <a:spcAft>
                          <a:spcPts val="0"/>
                        </a:spcAft>
                      </a:pPr>
                      <a:r>
                        <a:rPr lang="cs-CZ" sz="2000" dirty="0">
                          <a:solidFill>
                            <a:schemeClr val="tx1"/>
                          </a:solidFill>
                          <a:effectLst/>
                        </a:rPr>
                        <a:t>Abnormální EKG nález</a:t>
                      </a:r>
                      <a:endParaRPr lang="cs-CZ"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solidFill>
                      <a:srgbClr val="C00000"/>
                    </a:solidFill>
                  </a:tcPr>
                </a:tc>
                <a:extLst>
                  <a:ext uri="{0D108BD9-81ED-4DB2-BD59-A6C34878D82A}">
                    <a16:rowId xmlns:a16="http://schemas.microsoft.com/office/drawing/2014/main" val="2138643725"/>
                  </a:ext>
                </a:extLst>
              </a:tr>
              <a:tr h="4004306">
                <a:tc>
                  <a:txBody>
                    <a:bodyPr/>
                    <a:lstStyle/>
                    <a:p>
                      <a:pPr marL="342900" lvl="0" indent="-342900">
                        <a:lnSpc>
                          <a:spcPct val="107000"/>
                        </a:lnSpc>
                        <a:spcAft>
                          <a:spcPts val="0"/>
                        </a:spcAft>
                        <a:buFont typeface="Symbol" panose="05050102010706020507" pitchFamily="18" charset="2"/>
                        <a:buChar char=""/>
                      </a:pPr>
                      <a:r>
                        <a:rPr lang="cs-CZ" sz="1400" dirty="0">
                          <a:solidFill>
                            <a:schemeClr val="tx1"/>
                          </a:solidFill>
                          <a:effectLst/>
                        </a:rPr>
                        <a:t>Zvýšená voltáž QRS komplexu (LVH nebo RVH)</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Nekompletní BPRT</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Časná repolarizace / elevace úseku ST</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ST elevace následované inverzí vlny T ve svodech V1-V4 u sportovců afrického původu</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Inverze vlny T ve svodech V1-V3 u sportovců mladších 16 let</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Sinusová bradykardie / arytmie</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Ektopický síňový nebo </a:t>
                      </a:r>
                      <a:r>
                        <a:rPr lang="cs-CZ" sz="1400" dirty="0" err="1">
                          <a:solidFill>
                            <a:schemeClr val="tx1"/>
                          </a:solidFill>
                          <a:effectLst/>
                        </a:rPr>
                        <a:t>junkční</a:t>
                      </a:r>
                      <a:r>
                        <a:rPr lang="cs-CZ" sz="1400" dirty="0">
                          <a:solidFill>
                            <a:schemeClr val="tx1"/>
                          </a:solidFill>
                          <a:effectLst/>
                        </a:rPr>
                        <a:t> rytmus</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AV blok 1. stupně</a:t>
                      </a:r>
                    </a:p>
                    <a:p>
                      <a:pPr marL="342900" lvl="0" indent="-342900">
                        <a:lnSpc>
                          <a:spcPct val="107000"/>
                        </a:lnSpc>
                        <a:spcAft>
                          <a:spcPts val="0"/>
                        </a:spcAft>
                        <a:buFont typeface="Symbol" panose="05050102010706020507" pitchFamily="18" charset="2"/>
                        <a:buChar char=""/>
                      </a:pPr>
                      <a:r>
                        <a:rPr lang="cs-CZ" sz="1400" dirty="0">
                          <a:solidFill>
                            <a:schemeClr val="tx1"/>
                          </a:solidFill>
                          <a:effectLst/>
                        </a:rPr>
                        <a:t>AV blok 2. stupně </a:t>
                      </a:r>
                      <a:r>
                        <a:rPr lang="cs-CZ" sz="1400" dirty="0" err="1">
                          <a:solidFill>
                            <a:schemeClr val="tx1"/>
                          </a:solidFill>
                          <a:effectLst/>
                        </a:rPr>
                        <a:t>Wenckebachova</a:t>
                      </a:r>
                      <a:r>
                        <a:rPr lang="cs-CZ" sz="1400" dirty="0">
                          <a:solidFill>
                            <a:schemeClr val="tx1"/>
                          </a:solidFill>
                          <a:effectLst/>
                        </a:rPr>
                        <a:t> typu</a:t>
                      </a:r>
                      <a:endPar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nchor="b">
                    <a:solidFill>
                      <a:srgbClr val="92D050"/>
                    </a:solidFill>
                  </a:tcPr>
                </a:tc>
                <a:tc>
                  <a:txBody>
                    <a:bodyPr/>
                    <a:lstStyle/>
                    <a:p>
                      <a:pPr marL="342900" lvl="0" indent="-342900">
                        <a:lnSpc>
                          <a:spcPct val="107000"/>
                        </a:lnSpc>
                        <a:spcAft>
                          <a:spcPts val="0"/>
                        </a:spcAft>
                        <a:buFont typeface="Symbol" panose="05050102010706020507" pitchFamily="18" charset="2"/>
                        <a:buChar char=""/>
                      </a:pPr>
                      <a:r>
                        <a:rPr lang="cs-CZ" sz="1400" b="1" dirty="0">
                          <a:effectLst/>
                        </a:rPr>
                        <a:t>Posun osy doleva</a:t>
                      </a:r>
                    </a:p>
                    <a:p>
                      <a:pPr marL="342900" lvl="0" indent="-342900">
                        <a:lnSpc>
                          <a:spcPct val="107000"/>
                        </a:lnSpc>
                        <a:spcAft>
                          <a:spcPts val="0"/>
                        </a:spcAft>
                        <a:buFont typeface="Symbol" panose="05050102010706020507" pitchFamily="18" charset="2"/>
                        <a:buChar char=""/>
                      </a:pPr>
                      <a:r>
                        <a:rPr lang="cs-CZ" sz="1400" b="1" dirty="0">
                          <a:effectLst/>
                        </a:rPr>
                        <a:t>Zvětšení levé síně</a:t>
                      </a:r>
                    </a:p>
                    <a:p>
                      <a:pPr marL="342900" lvl="0" indent="-342900">
                        <a:lnSpc>
                          <a:spcPct val="107000"/>
                        </a:lnSpc>
                        <a:spcAft>
                          <a:spcPts val="0"/>
                        </a:spcAft>
                        <a:buFont typeface="Symbol" panose="05050102010706020507" pitchFamily="18" charset="2"/>
                        <a:buChar char=""/>
                      </a:pPr>
                      <a:r>
                        <a:rPr lang="cs-CZ" sz="1400" b="1" dirty="0">
                          <a:effectLst/>
                        </a:rPr>
                        <a:t>Posun osy doprava</a:t>
                      </a:r>
                    </a:p>
                    <a:p>
                      <a:pPr marL="342900" lvl="0" indent="-342900">
                        <a:lnSpc>
                          <a:spcPct val="107000"/>
                        </a:lnSpc>
                        <a:spcAft>
                          <a:spcPts val="0"/>
                        </a:spcAft>
                        <a:buFont typeface="Symbol" panose="05050102010706020507" pitchFamily="18" charset="2"/>
                        <a:buChar char=""/>
                      </a:pPr>
                      <a:r>
                        <a:rPr lang="cs-CZ" sz="1400" b="1" dirty="0">
                          <a:effectLst/>
                        </a:rPr>
                        <a:t>Zvětšení pravé síně</a:t>
                      </a:r>
                    </a:p>
                    <a:p>
                      <a:pPr marL="342900" lvl="0" indent="-342900">
                        <a:lnSpc>
                          <a:spcPct val="107000"/>
                        </a:lnSpc>
                        <a:spcAft>
                          <a:spcPts val="0"/>
                        </a:spcAft>
                        <a:buFont typeface="Symbol" panose="05050102010706020507" pitchFamily="18" charset="2"/>
                        <a:buChar char=""/>
                      </a:pPr>
                      <a:r>
                        <a:rPr lang="cs-CZ" sz="1400" b="1" dirty="0">
                          <a:effectLst/>
                        </a:rPr>
                        <a:t>Úplný BPRT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nchor="b">
                    <a:solidFill>
                      <a:schemeClr val="accent4">
                        <a:lumMod val="20000"/>
                        <a:lumOff val="80000"/>
                      </a:schemeClr>
                    </a:solidFill>
                  </a:tcPr>
                </a:tc>
                <a:tc>
                  <a:txBody>
                    <a:bodyPr/>
                    <a:lstStyle/>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Inverze T vln</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Deprese ST úseku</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Patologické Q-kmity</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BLRT</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QRS ≥ 140 </a:t>
                      </a:r>
                      <a:r>
                        <a:rPr lang="cs-CZ" sz="1300" b="1" dirty="0" err="1">
                          <a:solidFill>
                            <a:srgbClr val="FFFF00"/>
                          </a:solidFill>
                          <a:effectLst/>
                        </a:rPr>
                        <a:t>ms</a:t>
                      </a:r>
                      <a:r>
                        <a:rPr lang="cs-CZ" sz="1300" b="1" dirty="0">
                          <a:solidFill>
                            <a:srgbClr val="FFFF00"/>
                          </a:solidFill>
                          <a:effectLst/>
                        </a:rPr>
                        <a:t> </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Vlna Epsilon</a:t>
                      </a:r>
                    </a:p>
                    <a:p>
                      <a:pPr marL="342900" lvl="0" indent="-342900">
                        <a:lnSpc>
                          <a:spcPct val="107000"/>
                        </a:lnSpc>
                        <a:spcAft>
                          <a:spcPts val="0"/>
                        </a:spcAft>
                        <a:buFont typeface="Symbol" panose="05050102010706020507" pitchFamily="18" charset="2"/>
                        <a:buChar char=""/>
                      </a:pPr>
                      <a:r>
                        <a:rPr lang="cs-CZ" sz="1300" b="1" dirty="0" err="1">
                          <a:solidFill>
                            <a:srgbClr val="FFFF00"/>
                          </a:solidFill>
                          <a:effectLst/>
                        </a:rPr>
                        <a:t>Pre</a:t>
                      </a:r>
                      <a:r>
                        <a:rPr lang="cs-CZ" sz="1300" b="1" dirty="0">
                          <a:solidFill>
                            <a:srgbClr val="FFFF00"/>
                          </a:solidFill>
                          <a:effectLst/>
                        </a:rPr>
                        <a:t>-excitace</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Prodloužení QT intervalu</a:t>
                      </a:r>
                    </a:p>
                    <a:p>
                      <a:pPr marL="342900" lvl="0" indent="-342900">
                        <a:lnSpc>
                          <a:spcPct val="107000"/>
                        </a:lnSpc>
                        <a:spcAft>
                          <a:spcPts val="0"/>
                        </a:spcAft>
                        <a:buFont typeface="Symbol" panose="05050102010706020507" pitchFamily="18" charset="2"/>
                        <a:buChar char=""/>
                      </a:pPr>
                      <a:r>
                        <a:rPr lang="cs-CZ" sz="1300" b="1" dirty="0" err="1">
                          <a:solidFill>
                            <a:srgbClr val="FFFF00"/>
                          </a:solidFill>
                          <a:effectLst/>
                        </a:rPr>
                        <a:t>Brugada</a:t>
                      </a:r>
                      <a:r>
                        <a:rPr lang="cs-CZ" sz="1300" b="1" dirty="0">
                          <a:solidFill>
                            <a:srgbClr val="FFFF00"/>
                          </a:solidFill>
                          <a:effectLst/>
                        </a:rPr>
                        <a:t> typ I</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Sinusová bradykardie &lt; 30 tepů / minutu</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PR interval ≥ 400ms</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AV blok 2. stupně, </a:t>
                      </a:r>
                      <a:r>
                        <a:rPr lang="cs-CZ" sz="1300" b="1" dirty="0" err="1">
                          <a:solidFill>
                            <a:srgbClr val="FFFF00"/>
                          </a:solidFill>
                          <a:effectLst/>
                        </a:rPr>
                        <a:t>Mobitzova</a:t>
                      </a:r>
                      <a:r>
                        <a:rPr lang="cs-CZ" sz="1300" b="1" dirty="0">
                          <a:solidFill>
                            <a:srgbClr val="FFFF00"/>
                          </a:solidFill>
                          <a:effectLst/>
                        </a:rPr>
                        <a:t> typu</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AV blok 3. stupně</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 2 morfologie KES </a:t>
                      </a: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Síňové </a:t>
                      </a:r>
                      <a:r>
                        <a:rPr lang="cs-CZ" sz="1300" b="1" dirty="0" err="1">
                          <a:solidFill>
                            <a:srgbClr val="FFFF00"/>
                          </a:solidFill>
                          <a:effectLst/>
                        </a:rPr>
                        <a:t>tachyarytmie</a:t>
                      </a:r>
                      <a:endParaRPr lang="cs-CZ" sz="1300" b="1" dirty="0">
                        <a:solidFill>
                          <a:srgbClr val="FFFF00"/>
                        </a:solidFill>
                        <a:effectLst/>
                      </a:endParaRPr>
                    </a:p>
                    <a:p>
                      <a:pPr marL="342900" lvl="0" indent="-342900">
                        <a:lnSpc>
                          <a:spcPct val="107000"/>
                        </a:lnSpc>
                        <a:spcAft>
                          <a:spcPts val="0"/>
                        </a:spcAft>
                        <a:buFont typeface="Symbol" panose="05050102010706020507" pitchFamily="18" charset="2"/>
                        <a:buChar char=""/>
                      </a:pPr>
                      <a:r>
                        <a:rPr lang="cs-CZ" sz="1300" b="1" dirty="0">
                          <a:solidFill>
                            <a:srgbClr val="FFFF00"/>
                          </a:solidFill>
                          <a:effectLst/>
                        </a:rPr>
                        <a:t>Komorové arytmie</a:t>
                      </a:r>
                      <a:endParaRPr lang="cs-CZ" sz="13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nchor="b">
                    <a:solidFill>
                      <a:srgbClr val="C00000"/>
                    </a:solidFill>
                  </a:tcPr>
                </a:tc>
                <a:extLst>
                  <a:ext uri="{0D108BD9-81ED-4DB2-BD59-A6C34878D82A}">
                    <a16:rowId xmlns:a16="http://schemas.microsoft.com/office/drawing/2014/main" val="3219868513"/>
                  </a:ext>
                </a:extLst>
              </a:tr>
              <a:tr h="234368">
                <a:tc gridSpan="3">
                  <a:txBody>
                    <a:bodyPr/>
                    <a:lstStyle/>
                    <a:p>
                      <a:pPr algn="ctr">
                        <a:lnSpc>
                          <a:spcPct val="107000"/>
                        </a:lnSpc>
                        <a:spcAft>
                          <a:spcPts val="0"/>
                        </a:spcAft>
                      </a:pPr>
                      <a:r>
                        <a:rPr lang="cs-CZ" sz="2400" dirty="0">
                          <a:effectLst/>
                        </a:rPr>
                        <a:t>Další postup</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nchor="b"/>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37790359"/>
                  </a:ext>
                </a:extLst>
              </a:tr>
              <a:tr h="1105017">
                <a:tc>
                  <a:txBody>
                    <a:bodyPr/>
                    <a:lstStyle/>
                    <a:p>
                      <a:pPr>
                        <a:lnSpc>
                          <a:spcPct val="107000"/>
                        </a:lnSpc>
                        <a:spcAft>
                          <a:spcPts val="0"/>
                        </a:spcAft>
                      </a:pPr>
                      <a:r>
                        <a:rPr lang="cs-CZ" sz="1400" dirty="0">
                          <a:solidFill>
                            <a:schemeClr val="tx1"/>
                          </a:solidFill>
                          <a:effectLst/>
                        </a:rPr>
                        <a:t>Další vyšetřování není třeba, </a:t>
                      </a:r>
                    </a:p>
                    <a:p>
                      <a:pPr>
                        <a:lnSpc>
                          <a:spcPct val="107000"/>
                        </a:lnSpc>
                        <a:spcAft>
                          <a:spcPts val="0"/>
                        </a:spcAft>
                      </a:pPr>
                      <a:r>
                        <a:rPr lang="cs-CZ" sz="1400" dirty="0">
                          <a:solidFill>
                            <a:schemeClr val="tx1"/>
                          </a:solidFill>
                          <a:effectLst/>
                        </a:rPr>
                        <a:t>pokud je sportovec asymptomatický, a nemá rodinnou anamnézu vrozeného onemocnění srdce nebo náhlé srdeční smrti</a:t>
                      </a:r>
                      <a:endPar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solidFill>
                      <a:srgbClr val="92D050"/>
                    </a:solidFill>
                  </a:tcPr>
                </a:tc>
                <a:tc>
                  <a:txBody>
                    <a:bodyPr/>
                    <a:lstStyle/>
                    <a:p>
                      <a:pPr algn="ctr">
                        <a:lnSpc>
                          <a:spcPct val="107000"/>
                        </a:lnSpc>
                        <a:spcAft>
                          <a:spcPts val="0"/>
                        </a:spcAft>
                      </a:pPr>
                      <a:r>
                        <a:rPr lang="cs-CZ" sz="1400" b="1" dirty="0">
                          <a:effectLst>
                            <a:outerShdw blurRad="38100" dist="38100" dir="2700000" algn="tl">
                              <a:srgbClr val="000000">
                                <a:alpha val="43137"/>
                              </a:srgbClr>
                            </a:outerShdw>
                          </a:effectLst>
                        </a:rPr>
                        <a:t>&lt;=</a:t>
                      </a:r>
                      <a:r>
                        <a:rPr lang="cs-CZ" sz="1200" dirty="0">
                          <a:effectLst/>
                        </a:rPr>
                        <a:t> Pokud </a:t>
                      </a:r>
                      <a:r>
                        <a:rPr lang="cs-CZ" sz="1200" b="1" u="sng" dirty="0">
                          <a:solidFill>
                            <a:srgbClr val="FF0000"/>
                          </a:solidFill>
                          <a:effectLst>
                            <a:outerShdw blurRad="38100" dist="38100" dir="2700000" algn="tl">
                              <a:srgbClr val="000000">
                                <a:alpha val="43137"/>
                              </a:srgbClr>
                            </a:outerShdw>
                          </a:effectLst>
                        </a:rPr>
                        <a:t>izolovaně</a:t>
                      </a:r>
                      <a:r>
                        <a:rPr lang="cs-CZ" sz="1200" dirty="0">
                          <a:effectLst/>
                        </a:rPr>
                        <a:t> ; Pokud </a:t>
                      </a:r>
                      <a:r>
                        <a:rPr lang="cs-CZ" sz="1200" b="1" u="sng" dirty="0">
                          <a:solidFill>
                            <a:srgbClr val="FF0000"/>
                          </a:solidFill>
                          <a:effectLst>
                            <a:outerShdw blurRad="38100" dist="38100" dir="2700000" algn="tl">
                              <a:srgbClr val="000000">
                                <a:alpha val="43137"/>
                              </a:srgbClr>
                            </a:outerShdw>
                          </a:effectLst>
                        </a:rPr>
                        <a:t>2 a více </a:t>
                      </a:r>
                      <a:r>
                        <a:rPr lang="cs-CZ" sz="1400" b="1" kern="1200" dirty="0">
                          <a:solidFill>
                            <a:schemeClr val="dk1"/>
                          </a:solidFill>
                          <a:effectLst>
                            <a:outerShdw blurRad="38100" dist="38100" dir="2700000" algn="tl">
                              <a:srgbClr val="000000">
                                <a:alpha val="43137"/>
                              </a:srgbClr>
                            </a:outerShdw>
                          </a:effectLst>
                          <a:latin typeface="+mn-lt"/>
                          <a:ea typeface="+mn-ea"/>
                          <a:cs typeface="+mn-cs"/>
                        </a:rPr>
                        <a:t>= &gt;</a:t>
                      </a:r>
                    </a:p>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solidFill>
                      <a:schemeClr val="accent4">
                        <a:lumMod val="20000"/>
                        <a:lumOff val="80000"/>
                      </a:schemeClr>
                    </a:solidFill>
                  </a:tcPr>
                </a:tc>
                <a:tc>
                  <a:txBody>
                    <a:bodyPr/>
                    <a:lstStyle/>
                    <a:p>
                      <a:pPr>
                        <a:lnSpc>
                          <a:spcPct val="107000"/>
                        </a:lnSpc>
                        <a:spcAft>
                          <a:spcPts val="0"/>
                        </a:spcAft>
                      </a:pPr>
                      <a:r>
                        <a:rPr lang="cs-CZ" sz="1400" b="1" dirty="0">
                          <a:solidFill>
                            <a:srgbClr val="FFFF00"/>
                          </a:solidFill>
                          <a:effectLst/>
                        </a:rPr>
                        <a:t>Nutné další vyšetření k vyloučení patologií asociovaných s náhlou srdeční smrtí</a:t>
                      </a:r>
                      <a:endParaRPr lang="cs-CZ"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3" marR="56653" marT="0" marB="0">
                    <a:solidFill>
                      <a:srgbClr val="C00000"/>
                    </a:solidFill>
                  </a:tcPr>
                </a:tc>
                <a:extLst>
                  <a:ext uri="{0D108BD9-81ED-4DB2-BD59-A6C34878D82A}">
                    <a16:rowId xmlns:a16="http://schemas.microsoft.com/office/drawing/2014/main" val="1954077797"/>
                  </a:ext>
                </a:extLst>
              </a:tr>
            </a:tbl>
          </a:graphicData>
        </a:graphic>
      </p:graphicFrame>
      <p:sp>
        <p:nvSpPr>
          <p:cNvPr id="5" name="Obdélník 4">
            <a:extLst>
              <a:ext uri="{FF2B5EF4-FFF2-40B4-BE49-F238E27FC236}">
                <a16:creationId xmlns:a16="http://schemas.microsoft.com/office/drawing/2014/main" id="{C6AF0D91-DA8F-4A68-B912-1CAB36758325}"/>
              </a:ext>
            </a:extLst>
          </p:cNvPr>
          <p:cNvSpPr/>
          <p:nvPr/>
        </p:nvSpPr>
        <p:spPr>
          <a:xfrm>
            <a:off x="6456040" y="6604084"/>
            <a:ext cx="4219920" cy="253916"/>
          </a:xfrm>
          <a:prstGeom prst="rect">
            <a:avLst/>
          </a:prstGeom>
          <a:solidFill>
            <a:schemeClr val="accent1">
              <a:lumMod val="75000"/>
            </a:schemeClr>
          </a:solidFill>
        </p:spPr>
        <p:txBody>
          <a:bodyPr wrap="square">
            <a:spAutoFit/>
          </a:bodyPr>
          <a:lstStyle/>
          <a:p>
            <a:pPr algn="r"/>
            <a:r>
              <a:rPr lang="cs-CZ" sz="1050" dirty="0" err="1">
                <a:solidFill>
                  <a:schemeClr val="bg1"/>
                </a:solidFill>
              </a:rPr>
              <a:t>Drezner</a:t>
            </a:r>
            <a:r>
              <a:rPr lang="cs-CZ" sz="1050" dirty="0">
                <a:solidFill>
                  <a:schemeClr val="bg1"/>
                </a:solidFill>
              </a:rPr>
              <a:t> JA, </a:t>
            </a:r>
            <a:r>
              <a:rPr lang="cs-CZ" sz="1050" dirty="0" err="1">
                <a:solidFill>
                  <a:schemeClr val="bg1"/>
                </a:solidFill>
              </a:rPr>
              <a:t>Sharma</a:t>
            </a:r>
            <a:r>
              <a:rPr lang="cs-CZ" sz="1050" dirty="0">
                <a:solidFill>
                  <a:schemeClr val="bg1"/>
                </a:solidFill>
              </a:rPr>
              <a:t> S, </a:t>
            </a:r>
            <a:r>
              <a:rPr lang="cs-CZ" sz="1050" dirty="0" err="1">
                <a:solidFill>
                  <a:schemeClr val="bg1"/>
                </a:solidFill>
              </a:rPr>
              <a:t>Baggish</a:t>
            </a:r>
            <a:r>
              <a:rPr lang="cs-CZ" sz="1050" dirty="0">
                <a:solidFill>
                  <a:schemeClr val="bg1"/>
                </a:solidFill>
              </a:rPr>
              <a:t> A, et al. Br J </a:t>
            </a:r>
            <a:r>
              <a:rPr lang="cs-CZ" sz="1050" dirty="0" err="1">
                <a:solidFill>
                  <a:schemeClr val="bg1"/>
                </a:solidFill>
              </a:rPr>
              <a:t>Sports</a:t>
            </a:r>
            <a:r>
              <a:rPr lang="cs-CZ" sz="1050" dirty="0">
                <a:solidFill>
                  <a:schemeClr val="bg1"/>
                </a:solidFill>
              </a:rPr>
              <a:t> Med 2017;51:704-731. </a:t>
            </a:r>
          </a:p>
        </p:txBody>
      </p:sp>
    </p:spTree>
    <p:extLst>
      <p:ext uri="{BB962C8B-B14F-4D97-AF65-F5344CB8AC3E}">
        <p14:creationId xmlns:p14="http://schemas.microsoft.com/office/powerpoint/2010/main" val="77507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01579-9D44-40F2-916F-00BDF41AB247}"/>
              </a:ext>
            </a:extLst>
          </p:cNvPr>
          <p:cNvSpPr>
            <a:spLocks noGrp="1"/>
          </p:cNvSpPr>
          <p:nvPr>
            <p:ph type="title"/>
          </p:nvPr>
        </p:nvSpPr>
        <p:spPr/>
        <p:txBody>
          <a:bodyPr/>
          <a:lstStyle/>
          <a:p>
            <a:pPr algn="ctr"/>
            <a:r>
              <a:rPr lang="cs-CZ" dirty="0"/>
              <a:t>Ani pohyb není bez rizika</a:t>
            </a:r>
          </a:p>
        </p:txBody>
      </p:sp>
      <p:pic>
        <p:nvPicPr>
          <p:cNvPr id="5" name="Zástupný obsah 4">
            <a:extLst>
              <a:ext uri="{FF2B5EF4-FFF2-40B4-BE49-F238E27FC236}">
                <a16:creationId xmlns:a16="http://schemas.microsoft.com/office/drawing/2014/main" id="{D35F3697-2C33-410F-B719-57BE95D88F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2" y="4509121"/>
            <a:ext cx="4002842" cy="1680205"/>
          </a:xfrm>
        </p:spPr>
      </p:pic>
      <p:pic>
        <p:nvPicPr>
          <p:cNvPr id="7" name="Obrázek 6">
            <a:extLst>
              <a:ext uri="{FF2B5EF4-FFF2-40B4-BE49-F238E27FC236}">
                <a16:creationId xmlns:a16="http://schemas.microsoft.com/office/drawing/2014/main" id="{B38BD038-CEAD-498C-AB24-27A78CD44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554" y="4508551"/>
            <a:ext cx="3889895" cy="1680205"/>
          </a:xfrm>
          <a:prstGeom prst="rect">
            <a:avLst/>
          </a:prstGeom>
        </p:spPr>
      </p:pic>
    </p:spTree>
    <p:extLst>
      <p:ext uri="{BB962C8B-B14F-4D97-AF65-F5344CB8AC3E}">
        <p14:creationId xmlns:p14="http://schemas.microsoft.com/office/powerpoint/2010/main" val="2344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775520" y="647645"/>
            <a:ext cx="8494560" cy="457048"/>
          </a:xfrm>
          <a:prstGeom prst="rect">
            <a:avLst/>
          </a:prstGeom>
        </p:spPr>
        <p:txBody>
          <a:bodyPr vert="horz" lIns="91440" tIns="45720" rIns="91440" bIns="45720" rtlCol="0" anchor="ctr">
            <a:normAutofit fontScale="92500" lnSpcReduction="20000"/>
          </a:bodyPr>
          <a:lstStyle>
            <a:lvl1pPr algn="ctr" defTabSz="685800">
              <a:lnSpc>
                <a:spcPct val="90000"/>
              </a:lnSpc>
              <a:spcBef>
                <a:spcPct val="0"/>
              </a:spcBef>
              <a:buNone/>
              <a:defRPr sz="3300">
                <a:latin typeface="+mj-lt"/>
                <a:ea typeface="+mj-ea"/>
                <a:cs typeface="+mj-cs"/>
              </a:defRPr>
            </a:lvl1pPr>
          </a:lstStyle>
          <a:p>
            <a:r>
              <a:rPr lang="cs-CZ" dirty="0"/>
              <a:t>Příčiny úmrtí u mladých fotbalistů (n = 23)</a:t>
            </a:r>
            <a:endParaRPr lang="en-GB" dirty="0"/>
          </a:p>
        </p:txBody>
      </p:sp>
      <p:pic>
        <p:nvPicPr>
          <p:cNvPr id="5122" name="Picture 2"/>
          <p:cNvPicPr>
            <a:picLocks noChangeAspect="1" noChangeArrowheads="1"/>
          </p:cNvPicPr>
          <p:nvPr/>
        </p:nvPicPr>
        <p:blipFill>
          <a:blip r:embed="rId3" cstate="print"/>
          <a:srcRect/>
          <a:stretch>
            <a:fillRect/>
          </a:stretch>
        </p:blipFill>
        <p:spPr bwMode="auto">
          <a:xfrm>
            <a:off x="8101920" y="6211076"/>
            <a:ext cx="2566080" cy="432000"/>
          </a:xfrm>
          <a:prstGeom prst="rect">
            <a:avLst/>
          </a:prstGeom>
          <a:noFill/>
        </p:spPr>
      </p:pic>
      <p:sp>
        <p:nvSpPr>
          <p:cNvPr id="5124" name="Text Box 4"/>
          <p:cNvSpPr txBox="1">
            <a:spLocks noChangeArrowheads="1"/>
          </p:cNvSpPr>
          <p:nvPr/>
        </p:nvSpPr>
        <p:spPr bwMode="auto">
          <a:xfrm>
            <a:off x="7248128" y="6599468"/>
            <a:ext cx="3419872" cy="258532"/>
          </a:xfrm>
          <a:prstGeom prst="rect">
            <a:avLst/>
          </a:prstGeom>
          <a:solidFill>
            <a:schemeClr val="accent1">
              <a:lumMod val="60000"/>
              <a:lumOff val="40000"/>
            </a:schemeClr>
          </a:solidFill>
        </p:spPr>
        <p:txBody>
          <a:bodyPr vert="horz" wrap="square" lIns="91440" tIns="45720" rIns="91440" bIns="45720" rtlCol="0">
            <a:spAutoFit/>
          </a:bodyPr>
          <a:lstStyle>
            <a:defPPr>
              <a:defRPr lang="cs-CZ"/>
            </a:defPPr>
            <a:lvl1pPr indent="0" algn="r">
              <a:lnSpc>
                <a:spcPct val="90000"/>
              </a:lnSpc>
              <a:spcBef>
                <a:spcPts val="750"/>
              </a:spcBef>
              <a:buFont typeface="Arial" panose="020B0604020202020204" pitchFamily="34" charset="0"/>
              <a:buNone/>
              <a:defRPr sz="1200"/>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GB" dirty="0"/>
              <a:t>Malhotra A et al. N </a:t>
            </a:r>
            <a:r>
              <a:rPr lang="en-GB" dirty="0" err="1"/>
              <a:t>Engl</a:t>
            </a:r>
            <a:r>
              <a:rPr lang="en-GB" dirty="0"/>
              <a:t> J Med 2018;379:524-534</a:t>
            </a:r>
          </a:p>
        </p:txBody>
      </p:sp>
      <p:pic>
        <p:nvPicPr>
          <p:cNvPr id="6" name="Picture 5" descr="Image"/>
          <p:cNvPicPr>
            <a:picLocks noChangeAspect="1"/>
          </p:cNvPicPr>
          <p:nvPr/>
        </p:nvPicPr>
        <p:blipFill>
          <a:blip r:embed="rId4" cstate="print"/>
          <a:stretch>
            <a:fillRect/>
          </a:stretch>
        </p:blipFill>
        <p:spPr>
          <a:xfrm>
            <a:off x="2080715" y="1104694"/>
            <a:ext cx="5726317" cy="5494775"/>
          </a:xfrm>
          <a:prstGeom prst="rect">
            <a:avLst/>
          </a:prstGeom>
        </p:spPr>
      </p:pic>
      <p:pic>
        <p:nvPicPr>
          <p:cNvPr id="3" name="Obrázek 2">
            <a:extLst>
              <a:ext uri="{FF2B5EF4-FFF2-40B4-BE49-F238E27FC236}">
                <a16:creationId xmlns:a16="http://schemas.microsoft.com/office/drawing/2014/main" id="{9F7A68B9-87A5-468E-BA26-1EAAE357A5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226" y="1104693"/>
            <a:ext cx="2466975" cy="184785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AE3CE9-1D47-4FE4-960F-15538CEDFDE8}"/>
              </a:ext>
            </a:extLst>
          </p:cNvPr>
          <p:cNvSpPr>
            <a:spLocks noGrp="1"/>
          </p:cNvSpPr>
          <p:nvPr>
            <p:ph type="title"/>
          </p:nvPr>
        </p:nvSpPr>
        <p:spPr>
          <a:xfrm>
            <a:off x="838200" y="692696"/>
            <a:ext cx="10515600" cy="1325563"/>
          </a:xfrm>
        </p:spPr>
        <p:txBody>
          <a:bodyPr/>
          <a:lstStyle/>
          <a:p>
            <a:pPr algn="ctr"/>
            <a:r>
              <a:rPr lang="cs-CZ" dirty="0"/>
              <a:t>SCD – náhlá smrt z kardiovaskulárních příčin</a:t>
            </a:r>
            <a:br>
              <a:rPr lang="cs-CZ" dirty="0"/>
            </a:br>
            <a:r>
              <a:rPr lang="cs-CZ" b="1" u="sng" dirty="0">
                <a:solidFill>
                  <a:srgbClr val="FF0000"/>
                </a:solidFill>
              </a:rPr>
              <a:t>Vliv věku</a:t>
            </a:r>
            <a:endParaRPr lang="cs-CZ" dirty="0"/>
          </a:p>
        </p:txBody>
      </p:sp>
      <p:pic>
        <p:nvPicPr>
          <p:cNvPr id="1026" name="Picture 2" descr="https://ars.els-cdn.com/content/image/1-s2.0-S1936878X13004786-gr1.jpg">
            <a:extLst>
              <a:ext uri="{FF2B5EF4-FFF2-40B4-BE49-F238E27FC236}">
                <a16:creationId xmlns:a16="http://schemas.microsoft.com/office/drawing/2014/main" id="{1C3A8666-091D-4DFD-89BC-88D52CB4C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1916832"/>
            <a:ext cx="6261127" cy="4561165"/>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B09B2AC2-60BC-4F08-929D-083B2C61EF3C}"/>
              </a:ext>
            </a:extLst>
          </p:cNvPr>
          <p:cNvSpPr txBox="1">
            <a:spLocks/>
          </p:cNvSpPr>
          <p:nvPr/>
        </p:nvSpPr>
        <p:spPr>
          <a:xfrm>
            <a:off x="6600057" y="6599468"/>
            <a:ext cx="4067943" cy="258532"/>
          </a:xfrm>
          <a:prstGeom prst="rect">
            <a:avLst/>
          </a:prstGeom>
          <a:solidFill>
            <a:schemeClr val="accent1">
              <a:lumMod val="60000"/>
              <a:lumOff val="40000"/>
            </a:schemeClr>
          </a:solid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cs-CZ" sz="1200" dirty="0"/>
              <a:t>La </a:t>
            </a:r>
            <a:r>
              <a:rPr lang="cs-CZ" sz="1200" dirty="0" err="1"/>
              <a:t>Gerche</a:t>
            </a:r>
            <a:r>
              <a:rPr lang="cs-CZ" sz="1200" dirty="0"/>
              <a:t> et al., JACC: Cardiovascular </a:t>
            </a:r>
            <a:r>
              <a:rPr lang="cs-CZ" sz="1200" dirty="0" err="1"/>
              <a:t>Imaging</a:t>
            </a:r>
            <a:r>
              <a:rPr lang="cs-CZ" sz="1200" dirty="0"/>
              <a:t> 6 (9): 993-1007</a:t>
            </a:r>
          </a:p>
        </p:txBody>
      </p:sp>
    </p:spTree>
    <p:extLst>
      <p:ext uri="{BB962C8B-B14F-4D97-AF65-F5344CB8AC3E}">
        <p14:creationId xmlns:p14="http://schemas.microsoft.com/office/powerpoint/2010/main" val="273552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6F5200-D620-49B7-8237-B14FFAB0153A}"/>
              </a:ext>
            </a:extLst>
          </p:cNvPr>
          <p:cNvSpPr>
            <a:spLocks noGrp="1"/>
          </p:cNvSpPr>
          <p:nvPr>
            <p:ph type="title"/>
          </p:nvPr>
        </p:nvSpPr>
        <p:spPr/>
        <p:txBody>
          <a:bodyPr/>
          <a:lstStyle/>
          <a:p>
            <a:pPr algn="ctr"/>
            <a:r>
              <a:rPr lang="cs-CZ" dirty="0"/>
              <a:t>PPS - </a:t>
            </a:r>
            <a:r>
              <a:rPr lang="cs-CZ" dirty="0" err="1"/>
              <a:t>pre</a:t>
            </a:r>
            <a:r>
              <a:rPr lang="cs-CZ" dirty="0"/>
              <a:t>- </a:t>
            </a:r>
            <a:r>
              <a:rPr lang="cs-CZ" dirty="0" err="1"/>
              <a:t>participation</a:t>
            </a:r>
            <a:r>
              <a:rPr lang="cs-CZ" dirty="0"/>
              <a:t> screening </a:t>
            </a:r>
          </a:p>
        </p:txBody>
      </p:sp>
      <p:sp>
        <p:nvSpPr>
          <p:cNvPr id="3" name="Zástupný symbol pro obsah 2">
            <a:extLst>
              <a:ext uri="{FF2B5EF4-FFF2-40B4-BE49-F238E27FC236}">
                <a16:creationId xmlns:a16="http://schemas.microsoft.com/office/drawing/2014/main" id="{099CF47B-EC61-4B19-B1DE-65EEE17067C2}"/>
              </a:ext>
            </a:extLst>
          </p:cNvPr>
          <p:cNvSpPr>
            <a:spLocks noGrp="1"/>
          </p:cNvSpPr>
          <p:nvPr>
            <p:ph idx="1"/>
          </p:nvPr>
        </p:nvSpPr>
        <p:spPr/>
        <p:txBody>
          <a:bodyPr>
            <a:normAutofit fontScale="92500" lnSpcReduction="10000"/>
          </a:bodyPr>
          <a:lstStyle/>
          <a:p>
            <a:r>
              <a:rPr lang="cs-CZ" dirty="0"/>
              <a:t>Součástí komplexního vyšetření sportovce </a:t>
            </a:r>
          </a:p>
          <a:p>
            <a:endParaRPr lang="cs-CZ" dirty="0"/>
          </a:p>
          <a:p>
            <a:pPr lvl="1"/>
            <a:r>
              <a:rPr lang="cs-CZ" dirty="0"/>
              <a:t>Anamnéza (všechny odborné společnosti)</a:t>
            </a:r>
          </a:p>
          <a:p>
            <a:pPr lvl="1"/>
            <a:r>
              <a:rPr lang="cs-CZ" dirty="0"/>
              <a:t>Fyzikální vyšetření (všechny odborné společnosti)</a:t>
            </a:r>
          </a:p>
          <a:p>
            <a:pPr lvl="1"/>
            <a:r>
              <a:rPr lang="cs-CZ" dirty="0"/>
              <a:t>Elektrokardiografie (ESC, IOC, FIFA)</a:t>
            </a:r>
          </a:p>
          <a:p>
            <a:pPr lvl="1"/>
            <a:r>
              <a:rPr lang="cs-CZ" dirty="0"/>
              <a:t>Echokardiografie (FIFA)</a:t>
            </a:r>
          </a:p>
          <a:p>
            <a:pPr lvl="1"/>
            <a:endParaRPr lang="cs-CZ" dirty="0"/>
          </a:p>
          <a:p>
            <a:pPr lvl="1"/>
            <a:endParaRPr lang="cs-CZ" dirty="0"/>
          </a:p>
          <a:p>
            <a:pPr lvl="1"/>
            <a:r>
              <a:rPr lang="cs-CZ" dirty="0"/>
              <a:t>Zátěžové vyšetření (ergometrie, spiroergometrie)</a:t>
            </a:r>
          </a:p>
          <a:p>
            <a:pPr lvl="1"/>
            <a:r>
              <a:rPr lang="cs-CZ" dirty="0"/>
              <a:t>CT / MR srdce</a:t>
            </a:r>
          </a:p>
          <a:p>
            <a:pPr lvl="1"/>
            <a:r>
              <a:rPr lang="cs-CZ" dirty="0"/>
              <a:t>Elektrofyziologické vyšetření </a:t>
            </a:r>
          </a:p>
          <a:p>
            <a:pPr lvl="1"/>
            <a:r>
              <a:rPr lang="cs-CZ"/>
              <a:t>Genetické vyšetření</a:t>
            </a:r>
            <a:endParaRPr lang="cs-CZ" dirty="0"/>
          </a:p>
        </p:txBody>
      </p:sp>
      <p:cxnSp>
        <p:nvCxnSpPr>
          <p:cNvPr id="5" name="Přímá spojnice 4">
            <a:extLst>
              <a:ext uri="{FF2B5EF4-FFF2-40B4-BE49-F238E27FC236}">
                <a16:creationId xmlns:a16="http://schemas.microsoft.com/office/drawing/2014/main" id="{F239FA58-1836-4753-B22A-92F788D293EB}"/>
              </a:ext>
            </a:extLst>
          </p:cNvPr>
          <p:cNvCxnSpPr/>
          <p:nvPr/>
        </p:nvCxnSpPr>
        <p:spPr>
          <a:xfrm>
            <a:off x="2152650" y="4221088"/>
            <a:ext cx="775977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41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F6ED4B76-2A31-4B2B-8AF5-9650DCFA48BE}"/>
              </a:ext>
            </a:extLst>
          </p:cNvPr>
          <p:cNvSpPr>
            <a:spLocks noChangeArrowheads="1"/>
          </p:cNvSpPr>
          <p:nvPr/>
        </p:nvSpPr>
        <p:spPr bwMode="auto">
          <a:xfrm>
            <a:off x="152400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cs-CZ" altLang="cs-CZ">
              <a:solidFill>
                <a:srgbClr val="FFFFFF"/>
              </a:solidFill>
            </a:endParaRPr>
          </a:p>
        </p:txBody>
      </p:sp>
      <p:cxnSp>
        <p:nvCxnSpPr>
          <p:cNvPr id="162819" name="Straight Connector 8">
            <a:extLst>
              <a:ext uri="{FF2B5EF4-FFF2-40B4-BE49-F238E27FC236}">
                <a16:creationId xmlns:a16="http://schemas.microsoft.com/office/drawing/2014/main" id="{E34D16AE-96A9-42E6-9089-4E6B21281F39}"/>
              </a:ext>
            </a:extLst>
          </p:cNvPr>
          <p:cNvCxnSpPr>
            <a:cxnSpLocks noChangeShapeType="1"/>
          </p:cNvCxnSpPr>
          <p:nvPr/>
        </p:nvCxnSpPr>
        <p:spPr bwMode="auto">
          <a:xfrm>
            <a:off x="1524000" y="6052451"/>
            <a:ext cx="9144000" cy="0"/>
          </a:xfrm>
          <a:prstGeom prst="line">
            <a:avLst/>
          </a:prstGeom>
          <a:solidFill>
            <a:schemeClr val="bg1"/>
          </a:solidFill>
        </p:spPr>
      </p:cxnSp>
      <p:sp>
        <p:nvSpPr>
          <p:cNvPr id="162820" name="TextBox 3">
            <a:extLst>
              <a:ext uri="{FF2B5EF4-FFF2-40B4-BE49-F238E27FC236}">
                <a16:creationId xmlns:a16="http://schemas.microsoft.com/office/drawing/2014/main" id="{7F66F860-7448-451F-9E53-236CEE1900BE}"/>
              </a:ext>
            </a:extLst>
          </p:cNvPr>
          <p:cNvSpPr txBox="1">
            <a:spLocks noChangeArrowheads="1"/>
          </p:cNvSpPr>
          <p:nvPr/>
        </p:nvSpPr>
        <p:spPr bwMode="auto">
          <a:xfrm>
            <a:off x="1524000" y="752366"/>
            <a:ext cx="9144000" cy="304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685800">
              <a:lnSpc>
                <a:spcPct val="90000"/>
              </a:lnSpc>
              <a:spcBef>
                <a:spcPct val="0"/>
              </a:spcBef>
              <a:buNone/>
              <a:defRPr sz="3300">
                <a:latin typeface="+mj-lt"/>
                <a:ea typeface="+mj-ea"/>
                <a:cs typeface="+mj-cs"/>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r>
              <a:rPr lang="cs-CZ" sz="3200" dirty="0"/>
              <a:t>PPS - </a:t>
            </a:r>
            <a:r>
              <a:rPr lang="cs-CZ" altLang="cs-CZ" sz="3200" dirty="0"/>
              <a:t>doporučení Evropské kardiologické společnosti</a:t>
            </a:r>
          </a:p>
        </p:txBody>
      </p:sp>
      <p:grpSp>
        <p:nvGrpSpPr>
          <p:cNvPr id="6" name="Skupina 5">
            <a:extLst>
              <a:ext uri="{FF2B5EF4-FFF2-40B4-BE49-F238E27FC236}">
                <a16:creationId xmlns:a16="http://schemas.microsoft.com/office/drawing/2014/main" id="{0069EEA9-901F-4F88-881C-63DCAE5EDB2E}"/>
              </a:ext>
            </a:extLst>
          </p:cNvPr>
          <p:cNvGrpSpPr/>
          <p:nvPr/>
        </p:nvGrpSpPr>
        <p:grpSpPr>
          <a:xfrm>
            <a:off x="3071664" y="1224093"/>
            <a:ext cx="6346562" cy="5411637"/>
            <a:chOff x="1547664" y="1224092"/>
            <a:chExt cx="6346562" cy="5411637"/>
          </a:xfrm>
        </p:grpSpPr>
        <p:pic>
          <p:nvPicPr>
            <p:cNvPr id="162822" name="Picture 6" descr="Cover">
              <a:extLst>
                <a:ext uri="{FF2B5EF4-FFF2-40B4-BE49-F238E27FC236}">
                  <a16:creationId xmlns:a16="http://schemas.microsoft.com/office/drawing/2014/main" id="{BA32245D-B4BF-4F2C-A6D1-FE827AF9DD6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1224092"/>
              <a:ext cx="6336704" cy="5411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E7078966-E78A-4EA4-8F9C-19FF4B9F45B1}"/>
                </a:ext>
              </a:extLst>
            </p:cNvPr>
            <p:cNvSpPr txBox="1"/>
            <p:nvPr/>
          </p:nvSpPr>
          <p:spPr>
            <a:xfrm>
              <a:off x="3563888" y="1224092"/>
              <a:ext cx="1728192" cy="1015663"/>
            </a:xfrm>
            <a:prstGeom prst="rect">
              <a:avLst/>
            </a:prstGeom>
            <a:solidFill>
              <a:schemeClr val="accent5">
                <a:lumMod val="40000"/>
                <a:lumOff val="60000"/>
              </a:schemeClr>
            </a:solidFill>
          </p:spPr>
          <p:txBody>
            <a:bodyPr wrap="square" rtlCol="0">
              <a:spAutoFit/>
            </a:bodyPr>
            <a:lstStyle/>
            <a:p>
              <a:pPr algn="ctr"/>
              <a:r>
                <a:rPr lang="cs-CZ" sz="2000" b="1" dirty="0"/>
                <a:t>Mladý vrcholový sportovec</a:t>
              </a:r>
            </a:p>
          </p:txBody>
        </p:sp>
        <p:sp>
          <p:nvSpPr>
            <p:cNvPr id="3" name="TextovéPole 2">
              <a:extLst>
                <a:ext uri="{FF2B5EF4-FFF2-40B4-BE49-F238E27FC236}">
                  <a16:creationId xmlns:a16="http://schemas.microsoft.com/office/drawing/2014/main" id="{C8DBA354-6227-4ED2-A4E6-0528B8F25178}"/>
                </a:ext>
              </a:extLst>
            </p:cNvPr>
            <p:cNvSpPr txBox="1"/>
            <p:nvPr/>
          </p:nvSpPr>
          <p:spPr>
            <a:xfrm>
              <a:off x="2267744" y="2636912"/>
              <a:ext cx="4320480" cy="707886"/>
            </a:xfrm>
            <a:prstGeom prst="rect">
              <a:avLst/>
            </a:prstGeom>
            <a:solidFill>
              <a:schemeClr val="accent5">
                <a:lumMod val="40000"/>
                <a:lumOff val="60000"/>
              </a:schemeClr>
            </a:solidFill>
          </p:spPr>
          <p:txBody>
            <a:bodyPr wrap="square" rtlCol="0">
              <a:spAutoFit/>
            </a:bodyPr>
            <a:lstStyle>
              <a:defPPr>
                <a:defRPr lang="cs-CZ"/>
              </a:defPPr>
              <a:lvl1pPr algn="ctr">
                <a:defRPr sz="2000" b="1"/>
              </a:lvl1pPr>
            </a:lstStyle>
            <a:p>
              <a:r>
                <a:rPr lang="cs-CZ" dirty="0"/>
                <a:t>Rodinná a osobní anamnéza, fyzikální vyšetření, 12-svodové EKG </a:t>
              </a:r>
            </a:p>
          </p:txBody>
        </p:sp>
        <p:sp>
          <p:nvSpPr>
            <p:cNvPr id="4" name="TextovéPole 3">
              <a:extLst>
                <a:ext uri="{FF2B5EF4-FFF2-40B4-BE49-F238E27FC236}">
                  <a16:creationId xmlns:a16="http://schemas.microsoft.com/office/drawing/2014/main" id="{9785B9CF-9E78-43E0-B2F1-08897927409B}"/>
                </a:ext>
              </a:extLst>
            </p:cNvPr>
            <p:cNvSpPr txBox="1"/>
            <p:nvPr/>
          </p:nvSpPr>
          <p:spPr>
            <a:xfrm>
              <a:off x="1691680" y="3645024"/>
              <a:ext cx="1368152" cy="307777"/>
            </a:xfrm>
            <a:prstGeom prst="rect">
              <a:avLst/>
            </a:prstGeom>
            <a:solidFill>
              <a:schemeClr val="bg1"/>
            </a:solidFill>
          </p:spPr>
          <p:txBody>
            <a:bodyPr wrap="square" rtlCol="0">
              <a:spAutoFit/>
            </a:bodyPr>
            <a:lstStyle/>
            <a:p>
              <a:pPr algn="ctr"/>
              <a:r>
                <a:rPr lang="cs-CZ" sz="1400" dirty="0"/>
                <a:t>Negativní</a:t>
              </a:r>
            </a:p>
          </p:txBody>
        </p:sp>
        <p:sp>
          <p:nvSpPr>
            <p:cNvPr id="10" name="TextovéPole 9">
              <a:extLst>
                <a:ext uri="{FF2B5EF4-FFF2-40B4-BE49-F238E27FC236}">
                  <a16:creationId xmlns:a16="http://schemas.microsoft.com/office/drawing/2014/main" id="{B7982324-9888-4B08-85F0-69C122F01122}"/>
                </a:ext>
              </a:extLst>
            </p:cNvPr>
            <p:cNvSpPr txBox="1"/>
            <p:nvPr/>
          </p:nvSpPr>
          <p:spPr>
            <a:xfrm>
              <a:off x="5796136" y="3645024"/>
              <a:ext cx="1368152" cy="307777"/>
            </a:xfrm>
            <a:prstGeom prst="rect">
              <a:avLst/>
            </a:prstGeom>
            <a:solidFill>
              <a:schemeClr val="bg1"/>
            </a:solidFill>
          </p:spPr>
          <p:txBody>
            <a:bodyPr wrap="square" rtlCol="0">
              <a:spAutoFit/>
            </a:bodyPr>
            <a:lstStyle/>
            <a:p>
              <a:pPr algn="ctr"/>
              <a:r>
                <a:rPr lang="cs-CZ" sz="1400" dirty="0"/>
                <a:t>Pozitivní</a:t>
              </a:r>
            </a:p>
          </p:txBody>
        </p:sp>
        <p:sp>
          <p:nvSpPr>
            <p:cNvPr id="5" name="TextovéPole 4">
              <a:extLst>
                <a:ext uri="{FF2B5EF4-FFF2-40B4-BE49-F238E27FC236}">
                  <a16:creationId xmlns:a16="http://schemas.microsoft.com/office/drawing/2014/main" id="{51F04628-9AE6-4C7B-BFD6-AC5DE8312703}"/>
                </a:ext>
              </a:extLst>
            </p:cNvPr>
            <p:cNvSpPr txBox="1"/>
            <p:nvPr/>
          </p:nvSpPr>
          <p:spPr>
            <a:xfrm>
              <a:off x="1547664" y="4430972"/>
              <a:ext cx="1656184" cy="400110"/>
            </a:xfrm>
            <a:prstGeom prst="rect">
              <a:avLst/>
            </a:prstGeom>
            <a:solidFill>
              <a:schemeClr val="accent5">
                <a:lumMod val="40000"/>
                <a:lumOff val="60000"/>
              </a:schemeClr>
            </a:solidFill>
          </p:spPr>
          <p:txBody>
            <a:bodyPr wrap="square" rtlCol="0" anchor="ctr" anchorCtr="0">
              <a:spAutoFit/>
            </a:bodyPr>
            <a:lstStyle>
              <a:defPPr>
                <a:defRPr lang="cs-CZ"/>
              </a:defPPr>
              <a:lvl1pPr algn="ctr">
                <a:defRPr sz="2000" b="1"/>
              </a:lvl1pPr>
            </a:lstStyle>
            <a:p>
              <a:r>
                <a:rPr lang="cs-CZ" dirty="0"/>
                <a:t>Schopen</a:t>
              </a:r>
            </a:p>
          </p:txBody>
        </p:sp>
        <p:sp>
          <p:nvSpPr>
            <p:cNvPr id="12" name="TextovéPole 11">
              <a:extLst>
                <a:ext uri="{FF2B5EF4-FFF2-40B4-BE49-F238E27FC236}">
                  <a16:creationId xmlns:a16="http://schemas.microsoft.com/office/drawing/2014/main" id="{6809B351-B979-434B-9A63-EB6D10071092}"/>
                </a:ext>
              </a:extLst>
            </p:cNvPr>
            <p:cNvSpPr txBox="1"/>
            <p:nvPr/>
          </p:nvSpPr>
          <p:spPr>
            <a:xfrm>
              <a:off x="5076056" y="4253027"/>
              <a:ext cx="2818170" cy="738664"/>
            </a:xfrm>
            <a:prstGeom prst="rect">
              <a:avLst/>
            </a:prstGeom>
            <a:solidFill>
              <a:schemeClr val="accent5">
                <a:lumMod val="40000"/>
                <a:lumOff val="60000"/>
              </a:schemeClr>
            </a:solidFill>
          </p:spPr>
          <p:txBody>
            <a:bodyPr wrap="square" rtlCol="0">
              <a:spAutoFit/>
            </a:bodyPr>
            <a:lstStyle>
              <a:defPPr>
                <a:defRPr lang="cs-CZ"/>
              </a:defPPr>
              <a:lvl1pPr algn="ctr">
                <a:defRPr sz="2000" b="1"/>
              </a:lvl1pPr>
            </a:lstStyle>
            <a:p>
              <a:r>
                <a:rPr lang="cs-CZ" sz="1400" dirty="0"/>
                <a:t>Další vyšetřování</a:t>
              </a:r>
            </a:p>
            <a:p>
              <a:r>
                <a:rPr lang="cs-CZ" sz="1400" dirty="0"/>
                <a:t>(echo, zátěžové vyšetření, </a:t>
              </a:r>
              <a:r>
                <a:rPr lang="cs-CZ" sz="1400" dirty="0" err="1"/>
                <a:t>HolterEKG</a:t>
              </a:r>
              <a:r>
                <a:rPr lang="cs-CZ" sz="1400" dirty="0"/>
                <a:t>, MRI srdce, …)</a:t>
              </a:r>
            </a:p>
          </p:txBody>
        </p:sp>
        <p:sp>
          <p:nvSpPr>
            <p:cNvPr id="13" name="TextovéPole 12">
              <a:extLst>
                <a:ext uri="{FF2B5EF4-FFF2-40B4-BE49-F238E27FC236}">
                  <a16:creationId xmlns:a16="http://schemas.microsoft.com/office/drawing/2014/main" id="{486BEFEB-4171-4C74-B9BE-CA2BE9D35720}"/>
                </a:ext>
              </a:extLst>
            </p:cNvPr>
            <p:cNvSpPr txBox="1"/>
            <p:nvPr/>
          </p:nvSpPr>
          <p:spPr>
            <a:xfrm>
              <a:off x="5076056" y="6076199"/>
              <a:ext cx="2818170" cy="369332"/>
            </a:xfrm>
            <a:prstGeom prst="rect">
              <a:avLst/>
            </a:prstGeom>
            <a:solidFill>
              <a:schemeClr val="accent5">
                <a:lumMod val="40000"/>
                <a:lumOff val="60000"/>
              </a:schemeClr>
            </a:solidFill>
          </p:spPr>
          <p:txBody>
            <a:bodyPr wrap="square" rtlCol="0" anchor="ctr" anchorCtr="0">
              <a:spAutoFit/>
            </a:bodyPr>
            <a:lstStyle>
              <a:defPPr>
                <a:defRPr lang="cs-CZ"/>
              </a:defPPr>
              <a:lvl1pPr algn="ctr">
                <a:defRPr sz="2000" b="1"/>
              </a:lvl1pPr>
            </a:lstStyle>
            <a:p>
              <a:r>
                <a:rPr lang="cs-CZ" sz="1800" dirty="0"/>
                <a:t>Obvyklá léčba </a:t>
              </a:r>
            </a:p>
          </p:txBody>
        </p:sp>
        <p:sp>
          <p:nvSpPr>
            <p:cNvPr id="14" name="TextovéPole 13">
              <a:extLst>
                <a:ext uri="{FF2B5EF4-FFF2-40B4-BE49-F238E27FC236}">
                  <a16:creationId xmlns:a16="http://schemas.microsoft.com/office/drawing/2014/main" id="{266FE361-24C2-4C2D-9C9B-02D256421A0D}"/>
                </a:ext>
              </a:extLst>
            </p:cNvPr>
            <p:cNvSpPr txBox="1"/>
            <p:nvPr/>
          </p:nvSpPr>
          <p:spPr>
            <a:xfrm>
              <a:off x="3527884" y="4261695"/>
              <a:ext cx="1224136" cy="738664"/>
            </a:xfrm>
            <a:prstGeom prst="rect">
              <a:avLst/>
            </a:prstGeom>
            <a:solidFill>
              <a:schemeClr val="bg1"/>
            </a:solidFill>
          </p:spPr>
          <p:txBody>
            <a:bodyPr wrap="square" rtlCol="0">
              <a:spAutoFit/>
            </a:bodyPr>
            <a:lstStyle/>
            <a:p>
              <a:pPr algn="ctr"/>
              <a:r>
                <a:rPr lang="cs-CZ" sz="1400" dirty="0"/>
                <a:t>Bez známek KV onemocnění</a:t>
              </a:r>
            </a:p>
          </p:txBody>
        </p:sp>
        <p:sp>
          <p:nvSpPr>
            <p:cNvPr id="15" name="TextovéPole 14">
              <a:extLst>
                <a:ext uri="{FF2B5EF4-FFF2-40B4-BE49-F238E27FC236}">
                  <a16:creationId xmlns:a16="http://schemas.microsoft.com/office/drawing/2014/main" id="{E2B2647F-E392-4385-8372-B4238A82AF0A}"/>
                </a:ext>
              </a:extLst>
            </p:cNvPr>
            <p:cNvSpPr txBox="1"/>
            <p:nvPr/>
          </p:nvSpPr>
          <p:spPr>
            <a:xfrm>
              <a:off x="5736954" y="5173933"/>
              <a:ext cx="1486515" cy="523220"/>
            </a:xfrm>
            <a:prstGeom prst="rect">
              <a:avLst/>
            </a:prstGeom>
            <a:solidFill>
              <a:schemeClr val="bg1"/>
            </a:solidFill>
          </p:spPr>
          <p:txBody>
            <a:bodyPr wrap="square" rtlCol="0">
              <a:spAutoFit/>
            </a:bodyPr>
            <a:lstStyle/>
            <a:p>
              <a:pPr algn="ctr"/>
              <a:r>
                <a:rPr lang="cs-CZ" sz="1400" dirty="0"/>
                <a:t>Kardiovaskulární  onemocnění</a:t>
              </a:r>
            </a:p>
          </p:txBody>
        </p:sp>
      </p:grpSp>
      <p:sp>
        <p:nvSpPr>
          <p:cNvPr id="162817" name="Text Placeholder 2">
            <a:extLst>
              <a:ext uri="{FF2B5EF4-FFF2-40B4-BE49-F238E27FC236}">
                <a16:creationId xmlns:a16="http://schemas.microsoft.com/office/drawing/2014/main" id="{CA4B9395-D00D-4781-96E9-FDEDCE3EABF5}"/>
              </a:ext>
            </a:extLst>
          </p:cNvPr>
          <p:cNvSpPr txBox="1">
            <a:spLocks/>
          </p:cNvSpPr>
          <p:nvPr/>
        </p:nvSpPr>
        <p:spPr bwMode="auto">
          <a:xfrm>
            <a:off x="2448318" y="6614496"/>
            <a:ext cx="8244404" cy="258532"/>
          </a:xfrm>
          <a:prstGeom prst="rect">
            <a:avLst/>
          </a:prstGeom>
          <a:solidFill>
            <a:schemeClr val="accent1">
              <a:lumMod val="60000"/>
              <a:lumOff val="40000"/>
            </a:schemeClr>
          </a:solidFill>
        </p:spPr>
        <p:txBody>
          <a:bodyPr vert="horz" wrap="square" lIns="91440" tIns="45720" rIns="91440" bIns="45720" rtlCol="0">
            <a:spAutoFit/>
          </a:bodyPr>
          <a:lstStyle>
            <a:defPPr>
              <a:defRPr lang="cs-CZ"/>
            </a:defPPr>
            <a:lvl1pPr indent="0" algn="r" defTabSz="685800">
              <a:lnSpc>
                <a:spcPct val="90000"/>
              </a:lnSpc>
              <a:spcBef>
                <a:spcPts val="750"/>
              </a:spcBef>
              <a:buFont typeface="Arial" panose="020B0604020202020204" pitchFamily="34" charset="0"/>
              <a:buNone/>
              <a:defRPr sz="1200"/>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ltLang="cs-CZ" dirty="0"/>
              <a:t>Risk of sports: do we need a pre-participation screening for competitive and leisure athletes</a:t>
            </a:r>
            <a:r>
              <a:rPr lang="en-US" altLang="cs-CZ"/>
              <a:t>?</a:t>
            </a:r>
            <a:r>
              <a:rPr lang="cs-CZ" altLang="cs-CZ"/>
              <a:t> </a:t>
            </a:r>
            <a:r>
              <a:rPr lang="en-US" altLang="cs-CZ"/>
              <a:t>Eur</a:t>
            </a:r>
            <a:r>
              <a:rPr lang="en-US" altLang="cs-CZ" dirty="0"/>
              <a:t> Heart J. 2011;32(8):934-944. </a:t>
            </a:r>
          </a:p>
        </p:txBody>
      </p:sp>
    </p:spTree>
    <p:extLst>
      <p:ext uri="{BB962C8B-B14F-4D97-AF65-F5344CB8AC3E}">
        <p14:creationId xmlns:p14="http://schemas.microsoft.com/office/powerpoint/2010/main" val="358366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85318"/>
            <a:ext cx="7886700" cy="1035445"/>
          </a:xfrm>
        </p:spPr>
        <p:txBody>
          <a:bodyPr vert="horz" lIns="91440" tIns="45720" rIns="91440" bIns="45720" rtlCol="0" anchor="ctr">
            <a:normAutofit/>
          </a:bodyPr>
          <a:lstStyle/>
          <a:p>
            <a:r>
              <a:rPr lang="cs-CZ" sz="2800" b="1" dirty="0"/>
              <a:t>Modelová koncepce organizace sportovních prohlídek – oficiální doporučení ČSTL 2015 </a:t>
            </a:r>
          </a:p>
        </p:txBody>
      </p:sp>
      <p:sp>
        <p:nvSpPr>
          <p:cNvPr id="3" name="Content Placeholder 2"/>
          <p:cNvSpPr>
            <a:spLocks noGrp="1"/>
          </p:cNvSpPr>
          <p:nvPr>
            <p:ph idx="1"/>
          </p:nvPr>
        </p:nvSpPr>
        <p:spPr/>
        <p:txBody>
          <a:bodyPr>
            <a:normAutofit fontScale="70000" lnSpcReduction="20000"/>
          </a:bodyPr>
          <a:lstStyle/>
          <a:p>
            <a:r>
              <a:rPr lang="en-US" sz="3800" b="1" dirty="0">
                <a:solidFill>
                  <a:srgbClr val="00B050"/>
                </a:solidFill>
              </a:rPr>
              <a:t>V</a:t>
            </a:r>
            <a:r>
              <a:rPr lang="cs-CZ" sz="3800" b="1" dirty="0">
                <a:solidFill>
                  <a:srgbClr val="00B050"/>
                </a:solidFill>
              </a:rPr>
              <a:t>rcholový sport</a:t>
            </a:r>
            <a:endParaRPr lang="en-US" b="1" dirty="0">
              <a:solidFill>
                <a:srgbClr val="00B050"/>
              </a:solidFill>
            </a:endParaRPr>
          </a:p>
          <a:p>
            <a:pPr lvl="1"/>
            <a:r>
              <a:rPr lang="cs-CZ" dirty="0"/>
              <a:t>Státní sportovní reprezentace, resortní sportovní centra, sportovní centra mládeže a obdobná zařízení</a:t>
            </a:r>
          </a:p>
          <a:p>
            <a:pPr>
              <a:spcBef>
                <a:spcPts val="600"/>
              </a:spcBef>
            </a:pPr>
            <a:r>
              <a:rPr lang="cs-CZ" sz="3800" b="1" dirty="0">
                <a:solidFill>
                  <a:srgbClr val="00B050"/>
                </a:solidFill>
              </a:rPr>
              <a:t>Výkonnostní sport</a:t>
            </a:r>
          </a:p>
          <a:p>
            <a:pPr lvl="1"/>
            <a:r>
              <a:rPr lang="cs-CZ" dirty="0"/>
              <a:t>Závodní charakter sportovní činnosti, specializace</a:t>
            </a:r>
          </a:p>
          <a:p>
            <a:pPr lvl="1"/>
            <a:r>
              <a:rPr lang="cs-CZ" dirty="0"/>
              <a:t>Hlavním cílem je pravidelná a systematická účast sportovce v organizovaných sportovních soutěžích (liga, pohár apod.) a podávání co nejlepšího výkonu</a:t>
            </a:r>
          </a:p>
          <a:p>
            <a:pPr marL="457200" lvl="1" indent="0">
              <a:buNone/>
            </a:pPr>
            <a:endParaRPr lang="cs-CZ" sz="1800" dirty="0"/>
          </a:p>
          <a:p>
            <a:pPr marL="457200" lvl="1" indent="0">
              <a:buNone/>
            </a:pPr>
            <a:r>
              <a:rPr lang="cs-CZ" sz="2600" dirty="0">
                <a:solidFill>
                  <a:srgbClr val="0070C0"/>
                </a:solidFill>
              </a:rPr>
              <a:t>Orientační hranice </a:t>
            </a:r>
            <a:r>
              <a:rPr lang="cs-CZ" sz="2600" b="1" dirty="0">
                <a:solidFill>
                  <a:srgbClr val="0070C0"/>
                </a:solidFill>
              </a:rPr>
              <a:t>pro většinové sporty</a:t>
            </a:r>
            <a:r>
              <a:rPr lang="cs-CZ" sz="2600" dirty="0">
                <a:solidFill>
                  <a:srgbClr val="0070C0"/>
                </a:solidFill>
              </a:rPr>
              <a:t>: 12-14 let / 8-10 hod celkem týdně,</a:t>
            </a:r>
            <a:br>
              <a:rPr lang="cs-CZ" sz="2600" dirty="0">
                <a:solidFill>
                  <a:srgbClr val="0070C0"/>
                </a:solidFill>
              </a:rPr>
            </a:br>
            <a:r>
              <a:rPr lang="cs-CZ" sz="2600" dirty="0">
                <a:solidFill>
                  <a:srgbClr val="0070C0"/>
                </a:solidFill>
              </a:rPr>
              <a:t>náročnost podstatně převyšuje tělocvik a všeobecnou pohybovou aktivitu.</a:t>
            </a:r>
          </a:p>
          <a:p>
            <a:pPr marL="457200" lvl="1" indent="0">
              <a:buNone/>
            </a:pPr>
            <a:endParaRPr lang="cs-CZ" sz="1600" dirty="0"/>
          </a:p>
          <a:p>
            <a:pPr>
              <a:spcBef>
                <a:spcPts val="600"/>
              </a:spcBef>
            </a:pPr>
            <a:r>
              <a:rPr lang="cs-CZ" sz="3800" b="1" dirty="0">
                <a:solidFill>
                  <a:srgbClr val="00B050"/>
                </a:solidFill>
              </a:rPr>
              <a:t>Příprava na výkonnostní sport</a:t>
            </a:r>
            <a:endParaRPr lang="cs-CZ" b="1" dirty="0">
              <a:solidFill>
                <a:srgbClr val="00B050"/>
              </a:solidFill>
            </a:endParaRPr>
          </a:p>
          <a:p>
            <a:pPr lvl="1"/>
            <a:r>
              <a:rPr lang="cs-CZ" dirty="0"/>
              <a:t>Předstupeň výkonnostního sportu, všerozvíjející charakter sportovní činnosti, menší specializace, hlavním cílem je příprava sportovce</a:t>
            </a:r>
          </a:p>
          <a:p>
            <a:pPr lvl="1"/>
            <a:r>
              <a:rPr lang="cs-CZ" dirty="0"/>
              <a:t>Nevylučuje účast sportovce ve sportovních soutěžích (zejména nesystematicky)</a:t>
            </a:r>
          </a:p>
          <a:p>
            <a:pPr>
              <a:spcBef>
                <a:spcPts val="600"/>
              </a:spcBef>
            </a:pPr>
            <a:r>
              <a:rPr lang="cs-CZ" sz="3800" b="1" dirty="0">
                <a:solidFill>
                  <a:srgbClr val="00B050"/>
                </a:solidFill>
              </a:rPr>
              <a:t>Sport pro všechny</a:t>
            </a:r>
            <a:endParaRPr lang="cs-CZ" b="1" dirty="0">
              <a:solidFill>
                <a:srgbClr val="00B050"/>
              </a:solidFill>
            </a:endParaRPr>
          </a:p>
          <a:p>
            <a:pPr lvl="1"/>
            <a:r>
              <a:rPr lang="cs-CZ" dirty="0"/>
              <a:t>Organizovaný a neorganizovaný sport a pohybová rekreace určená širokým vrstvám obyvatel</a:t>
            </a:r>
          </a:p>
        </p:txBody>
      </p:sp>
      <p:grpSp>
        <p:nvGrpSpPr>
          <p:cNvPr id="10" name="Group 9"/>
          <p:cNvGrpSpPr/>
          <p:nvPr/>
        </p:nvGrpSpPr>
        <p:grpSpPr>
          <a:xfrm>
            <a:off x="2410690" y="3482544"/>
            <a:ext cx="7717758" cy="612447"/>
            <a:chOff x="539552" y="3501008"/>
            <a:chExt cx="8208912" cy="612447"/>
          </a:xfrm>
        </p:grpSpPr>
        <p:cxnSp>
          <p:nvCxnSpPr>
            <p:cNvPr id="8" name="Straight Connector 7"/>
            <p:cNvCxnSpPr/>
            <p:nvPr/>
          </p:nvCxnSpPr>
          <p:spPr>
            <a:xfrm>
              <a:off x="539552" y="3501008"/>
              <a:ext cx="8208912"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4113455"/>
              <a:ext cx="8208912"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98003" y="5366738"/>
            <a:ext cx="492443" cy="880920"/>
          </a:xfrm>
          <a:prstGeom prst="rect">
            <a:avLst/>
          </a:prstGeom>
          <a:ln w="12700"/>
        </p:spPr>
        <p:style>
          <a:lnRef idx="2">
            <a:schemeClr val="dk1"/>
          </a:lnRef>
          <a:fillRef idx="1">
            <a:schemeClr val="lt1"/>
          </a:fillRef>
          <a:effectRef idx="0">
            <a:schemeClr val="dk1"/>
          </a:effectRef>
          <a:fontRef idx="minor">
            <a:schemeClr val="dk1"/>
          </a:fontRef>
        </p:style>
        <p:txBody>
          <a:bodyPr vert="vert270" wrap="square" rtlCol="0" anchor="ctr">
            <a:spAutoFit/>
          </a:bodyPr>
          <a:lstStyle/>
          <a:p>
            <a:pPr algn="ctr">
              <a:defRPr/>
            </a:pPr>
            <a:r>
              <a:rPr lang="cs-CZ" sz="2000" dirty="0">
                <a:solidFill>
                  <a:prstClr val="black"/>
                </a:solidFill>
                <a:latin typeface="Calibri"/>
              </a:rPr>
              <a:t>x</a:t>
            </a:r>
            <a:endParaRPr lang="en-US" sz="2000" dirty="0">
              <a:solidFill>
                <a:prstClr val="black"/>
              </a:solidFill>
              <a:latin typeface="Calibri"/>
            </a:endParaRPr>
          </a:p>
        </p:txBody>
      </p:sp>
      <p:sp>
        <p:nvSpPr>
          <p:cNvPr id="14" name="TextBox 13"/>
          <p:cNvSpPr txBox="1"/>
          <p:nvPr/>
        </p:nvSpPr>
        <p:spPr>
          <a:xfrm>
            <a:off x="11084335" y="4147704"/>
            <a:ext cx="492443" cy="1187702"/>
          </a:xfrm>
          <a:prstGeom prst="rect">
            <a:avLst/>
          </a:prstGeom>
          <a:ln w="12700"/>
        </p:spPr>
        <p:style>
          <a:lnRef idx="2">
            <a:schemeClr val="dk1"/>
          </a:lnRef>
          <a:fillRef idx="1">
            <a:schemeClr val="lt1"/>
          </a:fillRef>
          <a:effectRef idx="0">
            <a:schemeClr val="dk1"/>
          </a:effectRef>
          <a:fontRef idx="minor">
            <a:schemeClr val="dk1"/>
          </a:fontRef>
        </p:style>
        <p:txBody>
          <a:bodyPr vert="vert270" wrap="square" rtlCol="0" anchor="ctr">
            <a:spAutoFit/>
          </a:bodyPr>
          <a:lstStyle/>
          <a:p>
            <a:pPr algn="ctr">
              <a:defRPr/>
            </a:pPr>
            <a:r>
              <a:rPr lang="cs-CZ" sz="2000" dirty="0">
                <a:solidFill>
                  <a:prstClr val="black"/>
                </a:solidFill>
                <a:latin typeface="Calibri"/>
              </a:rPr>
              <a:t>x/PL</a:t>
            </a:r>
            <a:endParaRPr lang="en-US" sz="2000" dirty="0">
              <a:solidFill>
                <a:prstClr val="black"/>
              </a:solidFill>
              <a:latin typeface="Calibri"/>
            </a:endParaRPr>
          </a:p>
        </p:txBody>
      </p:sp>
      <p:sp>
        <p:nvSpPr>
          <p:cNvPr id="15" name="TextBox 14"/>
          <p:cNvSpPr txBox="1"/>
          <p:nvPr/>
        </p:nvSpPr>
        <p:spPr>
          <a:xfrm>
            <a:off x="11084334" y="2548642"/>
            <a:ext cx="492443" cy="1127270"/>
          </a:xfrm>
          <a:prstGeom prst="rect">
            <a:avLst/>
          </a:prstGeom>
          <a:ln w="12700"/>
        </p:spPr>
        <p:style>
          <a:lnRef idx="2">
            <a:schemeClr val="dk1"/>
          </a:lnRef>
          <a:fillRef idx="1">
            <a:schemeClr val="lt1"/>
          </a:fillRef>
          <a:effectRef idx="0">
            <a:schemeClr val="dk1"/>
          </a:effectRef>
          <a:fontRef idx="minor">
            <a:schemeClr val="dk1"/>
          </a:fontRef>
        </p:style>
        <p:txBody>
          <a:bodyPr vert="vert270" wrap="square" rtlCol="0" anchor="ctr">
            <a:spAutoFit/>
          </a:bodyPr>
          <a:lstStyle/>
          <a:p>
            <a:pPr algn="ctr">
              <a:defRPr/>
            </a:pPr>
            <a:r>
              <a:rPr lang="cs-CZ" sz="2000" dirty="0">
                <a:solidFill>
                  <a:prstClr val="black"/>
                </a:solidFill>
                <a:latin typeface="Calibri"/>
              </a:rPr>
              <a:t>PL/TVL</a:t>
            </a:r>
            <a:endParaRPr lang="en-US" sz="2000" dirty="0">
              <a:solidFill>
                <a:prstClr val="black"/>
              </a:solidFill>
              <a:latin typeface="Calibri"/>
            </a:endParaRPr>
          </a:p>
        </p:txBody>
      </p:sp>
      <p:sp>
        <p:nvSpPr>
          <p:cNvPr id="16" name="TextBox 15"/>
          <p:cNvSpPr txBox="1"/>
          <p:nvPr/>
        </p:nvSpPr>
        <p:spPr>
          <a:xfrm>
            <a:off x="11084335" y="1225997"/>
            <a:ext cx="492443" cy="1127270"/>
          </a:xfrm>
          <a:prstGeom prst="rect">
            <a:avLst/>
          </a:prstGeom>
          <a:ln w="12700"/>
        </p:spPr>
        <p:style>
          <a:lnRef idx="2">
            <a:schemeClr val="dk1"/>
          </a:lnRef>
          <a:fillRef idx="1">
            <a:schemeClr val="lt1"/>
          </a:fillRef>
          <a:effectRef idx="0">
            <a:schemeClr val="dk1"/>
          </a:effectRef>
          <a:fontRef idx="minor">
            <a:schemeClr val="dk1"/>
          </a:fontRef>
        </p:style>
        <p:txBody>
          <a:bodyPr vert="vert270" wrap="square" rtlCol="0" anchor="ctr">
            <a:spAutoFit/>
          </a:bodyPr>
          <a:lstStyle/>
          <a:p>
            <a:pPr algn="ctr">
              <a:defRPr/>
            </a:pPr>
            <a:r>
              <a:rPr lang="cs-CZ" sz="2000" dirty="0">
                <a:solidFill>
                  <a:prstClr val="black"/>
                </a:solidFill>
                <a:latin typeface="Calibri"/>
              </a:rPr>
              <a:t>TVL</a:t>
            </a:r>
            <a:endParaRPr lang="en-US" sz="2000" dirty="0">
              <a:solidFill>
                <a:prstClr val="black"/>
              </a:solidFill>
              <a:latin typeface="Calibri"/>
            </a:endParaRPr>
          </a:p>
        </p:txBody>
      </p:sp>
      <p:sp>
        <p:nvSpPr>
          <p:cNvPr id="18" name="TextBox 5">
            <a:extLst>
              <a:ext uri="{FF2B5EF4-FFF2-40B4-BE49-F238E27FC236}">
                <a16:creationId xmlns:a16="http://schemas.microsoft.com/office/drawing/2014/main" id="{A805926A-121A-4642-9D8A-637F4026A66D}"/>
              </a:ext>
            </a:extLst>
          </p:cNvPr>
          <p:cNvSpPr txBox="1"/>
          <p:nvPr/>
        </p:nvSpPr>
        <p:spPr>
          <a:xfrm>
            <a:off x="5006110" y="6586690"/>
            <a:ext cx="5661891" cy="276999"/>
          </a:xfrm>
          <a:prstGeom prst="rect">
            <a:avLst/>
          </a:prstGeom>
          <a:solidFill>
            <a:schemeClr val="accent1">
              <a:lumMod val="60000"/>
              <a:lumOff val="40000"/>
            </a:schemeClr>
          </a:solidFill>
        </p:spPr>
        <p:txBody>
          <a:bodyPr wrap="square" rtlCol="0">
            <a:spAutoFit/>
          </a:bodyPr>
          <a:lstStyle>
            <a:defPPr>
              <a:defRPr lang="cs-CZ"/>
            </a:defPPr>
            <a:lvl1pPr algn="r">
              <a:defRPr sz="1200"/>
            </a:lvl1pPr>
          </a:lstStyle>
          <a:p>
            <a:r>
              <a:rPr lang="cs-CZ" dirty="0"/>
              <a:t>Modelová koncepce organizace sportovních prohlídek – oficiální doporučení ČSTL 2015</a:t>
            </a:r>
          </a:p>
        </p:txBody>
      </p:sp>
      <p:sp>
        <p:nvSpPr>
          <p:cNvPr id="4" name="TextovéPole 3">
            <a:extLst>
              <a:ext uri="{FF2B5EF4-FFF2-40B4-BE49-F238E27FC236}">
                <a16:creationId xmlns:a16="http://schemas.microsoft.com/office/drawing/2014/main" id="{75DA6E55-CA11-4210-B6ED-C410BC3E3251}"/>
              </a:ext>
            </a:extLst>
          </p:cNvPr>
          <p:cNvSpPr txBox="1"/>
          <p:nvPr/>
        </p:nvSpPr>
        <p:spPr>
          <a:xfrm>
            <a:off x="492204" y="1770111"/>
            <a:ext cx="10369152" cy="3416320"/>
          </a:xfrm>
          <a:prstGeom prst="rect">
            <a:avLst/>
          </a:prstGeom>
          <a:solidFill>
            <a:schemeClr val="bg1"/>
          </a:solidFill>
          <a:ln w="38100">
            <a:solidFill>
              <a:schemeClr val="accent1">
                <a:lumMod val="75000"/>
              </a:schemeClr>
            </a:solidFill>
          </a:ln>
        </p:spPr>
        <p:txBody>
          <a:bodyPr wrap="square" rtlCol="0">
            <a:spAutoFit/>
          </a:bodyPr>
          <a:lstStyle/>
          <a:p>
            <a:pPr algn="ctr"/>
            <a:endParaRPr lang="cs-CZ" sz="3600" dirty="0">
              <a:solidFill>
                <a:srgbClr val="0070C0"/>
              </a:solidFill>
            </a:endParaRPr>
          </a:p>
          <a:p>
            <a:pPr algn="ctr"/>
            <a:r>
              <a:rPr lang="cs-CZ" sz="3600" dirty="0">
                <a:solidFill>
                  <a:srgbClr val="0070C0"/>
                </a:solidFill>
              </a:rPr>
              <a:t>Sportovní prohlídku – registrující praktický lékař či PLDD nebo atestovaný tělovýchovný lékař </a:t>
            </a:r>
          </a:p>
          <a:p>
            <a:pPr algn="ctr"/>
            <a:endParaRPr lang="cs-CZ" sz="3600" dirty="0">
              <a:solidFill>
                <a:srgbClr val="0070C0"/>
              </a:solidFill>
            </a:endParaRPr>
          </a:p>
          <a:p>
            <a:pPr algn="ctr"/>
            <a:r>
              <a:rPr lang="cs-CZ" sz="3600" dirty="0">
                <a:solidFill>
                  <a:srgbClr val="FF0000"/>
                </a:solidFill>
              </a:rPr>
              <a:t>Kardiolog má pouze poradní </a:t>
            </a:r>
            <a:r>
              <a:rPr lang="cs-CZ" sz="3600">
                <a:solidFill>
                  <a:srgbClr val="FF0000"/>
                </a:solidFill>
              </a:rPr>
              <a:t>hlas </a:t>
            </a:r>
          </a:p>
          <a:p>
            <a:pPr algn="ctr"/>
            <a:endParaRPr lang="cs-CZ" sz="3600" dirty="0">
              <a:solidFill>
                <a:srgbClr val="FF0000"/>
              </a:solidFill>
            </a:endParaRPr>
          </a:p>
        </p:txBody>
      </p:sp>
    </p:spTree>
    <p:extLst>
      <p:ext uri="{BB962C8B-B14F-4D97-AF65-F5344CB8AC3E}">
        <p14:creationId xmlns:p14="http://schemas.microsoft.com/office/powerpoint/2010/main" val="4177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62FA46-6723-46C6-BE8E-8E150C440880}"/>
              </a:ext>
            </a:extLst>
          </p:cNvPr>
          <p:cNvSpPr>
            <a:spLocks noGrp="1"/>
          </p:cNvSpPr>
          <p:nvPr>
            <p:ph type="title"/>
          </p:nvPr>
        </p:nvSpPr>
        <p:spPr/>
        <p:txBody>
          <a:bodyPr/>
          <a:lstStyle/>
          <a:p>
            <a:r>
              <a:rPr lang="cs-CZ" dirty="0"/>
              <a:t>USA </a:t>
            </a:r>
          </a:p>
        </p:txBody>
      </p:sp>
      <p:pic>
        <p:nvPicPr>
          <p:cNvPr id="4" name="Zástupný symbol pro obsah 3">
            <a:extLst>
              <a:ext uri="{FF2B5EF4-FFF2-40B4-BE49-F238E27FC236}">
                <a16:creationId xmlns:a16="http://schemas.microsoft.com/office/drawing/2014/main" id="{6BFDB0E2-C7F0-495E-95E9-79D0E4FEDB64}"/>
              </a:ext>
            </a:extLst>
          </p:cNvPr>
          <p:cNvPicPr>
            <a:picLocks noGrp="1" noChangeAspect="1"/>
          </p:cNvPicPr>
          <p:nvPr>
            <p:ph idx="1"/>
          </p:nvPr>
        </p:nvPicPr>
        <p:blipFill>
          <a:blip r:embed="rId2"/>
          <a:stretch>
            <a:fillRect/>
          </a:stretch>
        </p:blipFill>
        <p:spPr>
          <a:xfrm>
            <a:off x="2179034" y="1825625"/>
            <a:ext cx="7833932" cy="4351338"/>
          </a:xfrm>
          <a:prstGeom prst="rect">
            <a:avLst/>
          </a:prstGeom>
        </p:spPr>
      </p:pic>
      <p:pic>
        <p:nvPicPr>
          <p:cNvPr id="1026" name="Picture 2" descr="https://ars.els-cdn.com/content/image/1-s2.0-S0735109717393889-fx1_lrg.jpg">
            <a:extLst>
              <a:ext uri="{FF2B5EF4-FFF2-40B4-BE49-F238E27FC236}">
                <a16:creationId xmlns:a16="http://schemas.microsoft.com/office/drawing/2014/main" id="{E36B5276-51BE-4EF8-ADD6-6FD19511124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5680" y="759905"/>
            <a:ext cx="5760640" cy="54170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Skupina 7">
            <a:extLst>
              <a:ext uri="{FF2B5EF4-FFF2-40B4-BE49-F238E27FC236}">
                <a16:creationId xmlns:a16="http://schemas.microsoft.com/office/drawing/2014/main" id="{3586D5A3-B927-40A7-9180-BBD2E07C8B65}"/>
              </a:ext>
            </a:extLst>
          </p:cNvPr>
          <p:cNvGrpSpPr/>
          <p:nvPr/>
        </p:nvGrpSpPr>
        <p:grpSpPr>
          <a:xfrm>
            <a:off x="1524000" y="203201"/>
            <a:ext cx="9144000" cy="6450013"/>
            <a:chOff x="0" y="203200"/>
            <a:chExt cx="9144000" cy="6450013"/>
          </a:xfrm>
        </p:grpSpPr>
        <p:grpSp>
          <p:nvGrpSpPr>
            <p:cNvPr id="6" name="Skupina 5">
              <a:extLst>
                <a:ext uri="{FF2B5EF4-FFF2-40B4-BE49-F238E27FC236}">
                  <a16:creationId xmlns:a16="http://schemas.microsoft.com/office/drawing/2014/main" id="{B7783CB7-6D16-4620-929C-2A32D582CD2D}"/>
                </a:ext>
              </a:extLst>
            </p:cNvPr>
            <p:cNvGrpSpPr/>
            <p:nvPr/>
          </p:nvGrpSpPr>
          <p:grpSpPr>
            <a:xfrm>
              <a:off x="0" y="203200"/>
              <a:ext cx="9144000" cy="6450013"/>
              <a:chOff x="0" y="203200"/>
              <a:chExt cx="9144000" cy="6450013"/>
            </a:xfrm>
          </p:grpSpPr>
          <p:pic>
            <p:nvPicPr>
              <p:cNvPr id="1028" name="Picture 4" descr="https://ars.els-cdn.com/content/image/1-s2.0-S0735109717304850-gr1_lrg.jpg">
                <a:extLst>
                  <a:ext uri="{FF2B5EF4-FFF2-40B4-BE49-F238E27FC236}">
                    <a16:creationId xmlns:a16="http://schemas.microsoft.com/office/drawing/2014/main" id="{A9C928C4-C620-44B5-90F1-8FF11EB8EFE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03200"/>
                <a:ext cx="9144000" cy="6450013"/>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CFB2BC62-0629-4039-A2DA-F2A9D5884903}"/>
                  </a:ext>
                </a:extLst>
              </p:cNvPr>
              <p:cNvSpPr/>
              <p:nvPr/>
            </p:nvSpPr>
            <p:spPr>
              <a:xfrm>
                <a:off x="1331640" y="4461696"/>
                <a:ext cx="1368152" cy="12715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 name="Obdélník 6">
              <a:extLst>
                <a:ext uri="{FF2B5EF4-FFF2-40B4-BE49-F238E27FC236}">
                  <a16:creationId xmlns:a16="http://schemas.microsoft.com/office/drawing/2014/main" id="{56F4AB2A-C701-496D-9C80-95E2131FD28C}"/>
                </a:ext>
              </a:extLst>
            </p:cNvPr>
            <p:cNvSpPr/>
            <p:nvPr/>
          </p:nvSpPr>
          <p:spPr>
            <a:xfrm>
              <a:off x="6381472" y="6376214"/>
              <a:ext cx="1785682" cy="276999"/>
            </a:xfrm>
            <a:prstGeom prst="rect">
              <a:avLst/>
            </a:prstGeom>
          </p:spPr>
          <p:txBody>
            <a:bodyPr wrap="none">
              <a:spAutoFit/>
            </a:bodyPr>
            <a:lstStyle/>
            <a:p>
              <a:r>
                <a:rPr lang="cs-CZ" sz="1200" dirty="0" err="1">
                  <a:latin typeface="AdvOTe81213fa"/>
                </a:rPr>
                <a:t>Afari</a:t>
              </a:r>
              <a:r>
                <a:rPr lang="cs-CZ" sz="1200" dirty="0">
                  <a:latin typeface="AdvOTe81213fa"/>
                </a:rPr>
                <a:t>. JACC 2017 </a:t>
              </a:r>
              <a:r>
                <a:rPr lang="cs-CZ" sz="1200" dirty="0"/>
                <a:t>6 9  (1 1)</a:t>
              </a:r>
            </a:p>
          </p:txBody>
        </p:sp>
      </p:grpSp>
    </p:spTree>
    <p:extLst>
      <p:ext uri="{BB962C8B-B14F-4D97-AF65-F5344CB8AC3E}">
        <p14:creationId xmlns:p14="http://schemas.microsoft.com/office/powerpoint/2010/main" val="20156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7A9DF38-0489-4DC1-8854-72ABCC078C93}"/>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Obrázek 2">
            <a:extLst>
              <a:ext uri="{FF2B5EF4-FFF2-40B4-BE49-F238E27FC236}">
                <a16:creationId xmlns:a16="http://schemas.microsoft.com/office/drawing/2014/main" id="{8F2C6261-4EB8-4091-8731-372038A39413}"/>
              </a:ext>
            </a:extLst>
          </p:cNvPr>
          <p:cNvPicPr>
            <a:picLocks noChangeAspect="1"/>
          </p:cNvPicPr>
          <p:nvPr/>
        </p:nvPicPr>
        <p:blipFill>
          <a:blip r:embed="rId3"/>
          <a:stretch>
            <a:fillRect/>
          </a:stretch>
        </p:blipFill>
        <p:spPr>
          <a:xfrm>
            <a:off x="6827377" y="0"/>
            <a:ext cx="5364624" cy="3717032"/>
          </a:xfrm>
          <a:prstGeom prst="rect">
            <a:avLst/>
          </a:prstGeom>
        </p:spPr>
      </p:pic>
      <p:pic>
        <p:nvPicPr>
          <p:cNvPr id="7" name="Obrázek 6">
            <a:extLst>
              <a:ext uri="{FF2B5EF4-FFF2-40B4-BE49-F238E27FC236}">
                <a16:creationId xmlns:a16="http://schemas.microsoft.com/office/drawing/2014/main" id="{192C1948-9770-48B2-A5C9-E942A442DF7A}"/>
              </a:ext>
            </a:extLst>
          </p:cNvPr>
          <p:cNvPicPr>
            <a:picLocks noChangeAspect="1"/>
          </p:cNvPicPr>
          <p:nvPr/>
        </p:nvPicPr>
        <p:blipFill>
          <a:blip r:embed="rId4"/>
          <a:stretch>
            <a:fillRect/>
          </a:stretch>
        </p:blipFill>
        <p:spPr>
          <a:xfrm>
            <a:off x="6827377" y="3717032"/>
            <a:ext cx="5364623" cy="432048"/>
          </a:xfrm>
          <a:prstGeom prst="rect">
            <a:avLst/>
          </a:prstGeom>
        </p:spPr>
      </p:pic>
    </p:spTree>
    <p:extLst>
      <p:ext uri="{BB962C8B-B14F-4D97-AF65-F5344CB8AC3E}">
        <p14:creationId xmlns:p14="http://schemas.microsoft.com/office/powerpoint/2010/main" val="306396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C761ED0C-DD76-4893-8FDB-7DAA162847EC}"/>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pic>
        <p:nvPicPr>
          <p:cNvPr id="7" name="Obrázek 6">
            <a:extLst>
              <a:ext uri="{FF2B5EF4-FFF2-40B4-BE49-F238E27FC236}">
                <a16:creationId xmlns:a16="http://schemas.microsoft.com/office/drawing/2014/main" id="{F6044C69-0D11-47FD-A3F0-35E0121FC24E}"/>
              </a:ext>
            </a:extLst>
          </p:cNvPr>
          <p:cNvPicPr>
            <a:picLocks noChangeAspect="1"/>
          </p:cNvPicPr>
          <p:nvPr/>
        </p:nvPicPr>
        <p:blipFill>
          <a:blip r:embed="rId2"/>
          <a:stretch>
            <a:fillRect/>
          </a:stretch>
        </p:blipFill>
        <p:spPr>
          <a:xfrm>
            <a:off x="1531446" y="0"/>
            <a:ext cx="9129108" cy="6858000"/>
          </a:xfrm>
          <a:prstGeom prst="rect">
            <a:avLst/>
          </a:prstGeom>
        </p:spPr>
      </p:pic>
    </p:spTree>
    <p:extLst>
      <p:ext uri="{BB962C8B-B14F-4D97-AF65-F5344CB8AC3E}">
        <p14:creationId xmlns:p14="http://schemas.microsoft.com/office/powerpoint/2010/main" val="268263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4C270-B382-4A8A-96A1-C13FED3D199B}"/>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AEF6AE99-8BC3-484A-BCC7-E90814FBED24}"/>
              </a:ext>
            </a:extLst>
          </p:cNvPr>
          <p:cNvSpPr txBox="1"/>
          <p:nvPr/>
        </p:nvSpPr>
        <p:spPr>
          <a:xfrm>
            <a:off x="7176120" y="1916832"/>
            <a:ext cx="4104456" cy="2554545"/>
          </a:xfrm>
          <a:prstGeom prst="rect">
            <a:avLst/>
          </a:prstGeom>
          <a:solidFill>
            <a:schemeClr val="bg1"/>
          </a:solidFill>
        </p:spPr>
        <p:txBody>
          <a:bodyPr wrap="square" rtlCol="0">
            <a:spAutoFit/>
          </a:bodyPr>
          <a:lstStyle/>
          <a:p>
            <a:r>
              <a:rPr lang="cs-CZ" sz="3200" dirty="0"/>
              <a:t>Sportovní disciplíny ve vztahu k dominantní komponentě (dovednostní, silové, smíšené a vytrvalostní)</a:t>
            </a:r>
          </a:p>
        </p:txBody>
      </p:sp>
    </p:spTree>
    <p:extLst>
      <p:ext uri="{BB962C8B-B14F-4D97-AF65-F5344CB8AC3E}">
        <p14:creationId xmlns:p14="http://schemas.microsoft.com/office/powerpoint/2010/main" val="54272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4C8AC-D906-4A79-9FAE-BC870085982D}"/>
              </a:ext>
            </a:extLst>
          </p:cNvPr>
          <p:cNvSpPr>
            <a:spLocks noGrp="1"/>
          </p:cNvSpPr>
          <p:nvPr>
            <p:ph type="title"/>
          </p:nvPr>
        </p:nvSpPr>
        <p:spPr/>
        <p:txBody>
          <a:bodyPr/>
          <a:lstStyle/>
          <a:p>
            <a:r>
              <a:rPr lang="cs-CZ" dirty="0"/>
              <a:t>Premisy doporučených postupů</a:t>
            </a:r>
          </a:p>
        </p:txBody>
      </p:sp>
      <p:sp>
        <p:nvSpPr>
          <p:cNvPr id="3" name="Zástupný obsah 2">
            <a:extLst>
              <a:ext uri="{FF2B5EF4-FFF2-40B4-BE49-F238E27FC236}">
                <a16:creationId xmlns:a16="http://schemas.microsoft.com/office/drawing/2014/main" id="{24AA6373-88BE-484A-AC97-FC404F716C40}"/>
              </a:ext>
            </a:extLst>
          </p:cNvPr>
          <p:cNvSpPr>
            <a:spLocks noGrp="1"/>
          </p:cNvSpPr>
          <p:nvPr>
            <p:ph idx="1"/>
          </p:nvPr>
        </p:nvSpPr>
        <p:spPr/>
        <p:txBody>
          <a:bodyPr/>
          <a:lstStyle/>
          <a:p>
            <a:r>
              <a:rPr lang="cs-CZ" dirty="0"/>
              <a:t>Pravidelná pohybová aktivita (PA) (včetně cvičení / tréninku) je </a:t>
            </a:r>
            <a:r>
              <a:rPr lang="cs-CZ" b="1" dirty="0">
                <a:solidFill>
                  <a:srgbClr val="FF0000"/>
                </a:solidFill>
              </a:rPr>
              <a:t>důležitou součástí terapie </a:t>
            </a:r>
            <a:r>
              <a:rPr lang="cs-CZ" dirty="0"/>
              <a:t>většiny kardiovaskulárních onemocnění</a:t>
            </a:r>
          </a:p>
          <a:p>
            <a:endParaRPr lang="cs-CZ" dirty="0"/>
          </a:p>
          <a:p>
            <a:r>
              <a:rPr lang="cs-CZ" dirty="0"/>
              <a:t>Snaha minimalizovat nepříznivé účinky PA</a:t>
            </a:r>
          </a:p>
          <a:p>
            <a:endParaRPr lang="cs-CZ" dirty="0"/>
          </a:p>
          <a:p>
            <a:r>
              <a:rPr lang="cs-CZ" dirty="0"/>
              <a:t>Většina cvičících jsou </a:t>
            </a:r>
            <a:r>
              <a:rPr lang="cs-CZ" b="1" dirty="0">
                <a:solidFill>
                  <a:srgbClr val="FF0000"/>
                </a:solidFill>
              </a:rPr>
              <a:t>rekreační sportovci</a:t>
            </a:r>
          </a:p>
          <a:p>
            <a:endParaRPr lang="cs-CZ" dirty="0"/>
          </a:p>
          <a:p>
            <a:r>
              <a:rPr lang="cs-CZ" dirty="0"/>
              <a:t>Hledání </a:t>
            </a:r>
            <a:r>
              <a:rPr lang="cs-CZ" b="1" dirty="0">
                <a:solidFill>
                  <a:srgbClr val="FF0000"/>
                </a:solidFill>
              </a:rPr>
              <a:t>rovnováhy</a:t>
            </a:r>
            <a:r>
              <a:rPr lang="cs-CZ" dirty="0"/>
              <a:t>: mnohočetný prospěch z PA, malé riziko náhlé smrti, cíle/představy pacienta, kontext KV onemocnění</a:t>
            </a:r>
          </a:p>
        </p:txBody>
      </p:sp>
    </p:spTree>
    <p:extLst>
      <p:ext uri="{BB962C8B-B14F-4D97-AF65-F5344CB8AC3E}">
        <p14:creationId xmlns:p14="http://schemas.microsoft.com/office/powerpoint/2010/main" val="77456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60E290A-2064-4D75-805A-2B040BAB0A5F}"/>
              </a:ext>
            </a:extLst>
          </p:cNvPr>
          <p:cNvSpPr>
            <a:spLocks noGrp="1"/>
          </p:cNvSpPr>
          <p:nvPr>
            <p:ph type="title"/>
          </p:nvPr>
        </p:nvSpPr>
        <p:spPr>
          <a:xfrm>
            <a:off x="4305300" y="4365104"/>
            <a:ext cx="7886700" cy="1325563"/>
          </a:xfrm>
        </p:spPr>
        <p:txBody>
          <a:bodyPr>
            <a:normAutofit/>
          </a:bodyPr>
          <a:lstStyle/>
          <a:p>
            <a:pPr algn="ctr"/>
            <a:r>
              <a:rPr lang="cs-CZ" sz="4000" b="1" dirty="0"/>
              <a:t>Děkuji za pozornost </a:t>
            </a:r>
          </a:p>
        </p:txBody>
      </p:sp>
      <p:pic>
        <p:nvPicPr>
          <p:cNvPr id="2" name="Obrázek 1">
            <a:extLst>
              <a:ext uri="{FF2B5EF4-FFF2-40B4-BE49-F238E27FC236}">
                <a16:creationId xmlns:a16="http://schemas.microsoft.com/office/drawing/2014/main" id="{A53D9295-50CC-4BE9-9A2E-9AFD7C6CAD92}"/>
              </a:ext>
            </a:extLst>
          </p:cNvPr>
          <p:cNvPicPr>
            <a:picLocks noChangeAspect="1"/>
          </p:cNvPicPr>
          <p:nvPr/>
        </p:nvPicPr>
        <p:blipFill>
          <a:blip r:embed="rId2"/>
          <a:stretch>
            <a:fillRect/>
          </a:stretch>
        </p:blipFill>
        <p:spPr>
          <a:xfrm>
            <a:off x="0" y="0"/>
            <a:ext cx="5137842" cy="6858000"/>
          </a:xfrm>
          <a:prstGeom prst="rect">
            <a:avLst/>
          </a:prstGeom>
        </p:spPr>
      </p:pic>
    </p:spTree>
    <p:extLst>
      <p:ext uri="{BB962C8B-B14F-4D97-AF65-F5344CB8AC3E}">
        <p14:creationId xmlns:p14="http://schemas.microsoft.com/office/powerpoint/2010/main" val="85960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br>
              <a:rPr lang="cs-CZ" dirty="0"/>
            </a:br>
            <a:r>
              <a:rPr lang="cs-CZ" dirty="0"/>
              <a:t>Kazuistika</a:t>
            </a:r>
          </a:p>
        </p:txBody>
      </p:sp>
      <p:sp>
        <p:nvSpPr>
          <p:cNvPr id="3" name="Zástupný symbol pro obsah 2"/>
          <p:cNvSpPr>
            <a:spLocks noGrp="1"/>
          </p:cNvSpPr>
          <p:nvPr>
            <p:ph idx="1"/>
          </p:nvPr>
        </p:nvSpPr>
        <p:spPr>
          <a:xfrm>
            <a:off x="767408" y="2204864"/>
            <a:ext cx="10515600" cy="4351338"/>
          </a:xfrm>
        </p:spPr>
        <p:txBody>
          <a:bodyPr/>
          <a:lstStyle/>
          <a:p>
            <a:r>
              <a:rPr lang="cs-CZ" dirty="0"/>
              <a:t>30 letý muž, sportovec</a:t>
            </a:r>
          </a:p>
          <a:p>
            <a:endParaRPr lang="cs-CZ" dirty="0"/>
          </a:p>
          <a:p>
            <a:r>
              <a:rPr lang="cs-CZ" dirty="0"/>
              <a:t>30 tepů za minutu – v klidu</a:t>
            </a:r>
          </a:p>
          <a:p>
            <a:endParaRPr lang="cs-CZ" dirty="0"/>
          </a:p>
          <a:p>
            <a:r>
              <a:rPr lang="cs-CZ" dirty="0"/>
              <a:t>Oválný, skoro kulovitý tvar a výrazné zvětšení levé komory</a:t>
            </a:r>
            <a:br>
              <a:rPr lang="cs-CZ" dirty="0"/>
            </a:br>
            <a:r>
              <a:rPr lang="cs-CZ" dirty="0"/>
              <a:t>a pravé předsíně.</a:t>
            </a:r>
          </a:p>
          <a:p>
            <a:endParaRPr lang="cs-CZ" dirty="0"/>
          </a:p>
        </p:txBody>
      </p:sp>
    </p:spTree>
    <p:extLst>
      <p:ext uri="{BB962C8B-B14F-4D97-AF65-F5344CB8AC3E}">
        <p14:creationId xmlns:p14="http://schemas.microsoft.com/office/powerpoint/2010/main" val="122180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a:t>
            </a:r>
          </a:p>
        </p:txBody>
      </p:sp>
      <p:sp>
        <p:nvSpPr>
          <p:cNvPr id="3" name="Zástupný symbol pro obsah 2"/>
          <p:cNvSpPr>
            <a:spLocks noGrp="1"/>
          </p:cNvSpPr>
          <p:nvPr>
            <p:ph idx="1"/>
          </p:nvPr>
        </p:nvSpPr>
        <p:spPr/>
        <p:txBody>
          <a:bodyPr>
            <a:normAutofit lnSpcReduction="10000"/>
          </a:bodyPr>
          <a:lstStyle/>
          <a:p>
            <a:r>
              <a:rPr lang="cs-CZ" dirty="0"/>
              <a:t>Běžec - vytrvalec</a:t>
            </a:r>
          </a:p>
          <a:p>
            <a:endParaRPr lang="cs-CZ" dirty="0"/>
          </a:p>
          <a:p>
            <a:r>
              <a:rPr lang="cs-CZ" dirty="0"/>
              <a:t>Letní olympijské hry 1948</a:t>
            </a:r>
          </a:p>
          <a:p>
            <a:pPr lvl="1"/>
            <a:r>
              <a:rPr lang="cs-CZ" dirty="0"/>
              <a:t>Zlato 			10 000 m </a:t>
            </a:r>
          </a:p>
          <a:p>
            <a:pPr lvl="1"/>
            <a:r>
              <a:rPr lang="cs-CZ" dirty="0"/>
              <a:t>Stříbro 		  	5 000 m </a:t>
            </a:r>
          </a:p>
          <a:p>
            <a:endParaRPr lang="cs-CZ" dirty="0"/>
          </a:p>
          <a:p>
            <a:r>
              <a:rPr lang="cs-CZ" dirty="0"/>
              <a:t>Letní olympijské hry 1952</a:t>
            </a:r>
          </a:p>
          <a:p>
            <a:pPr lvl="1"/>
            <a:r>
              <a:rPr lang="cs-CZ" dirty="0"/>
              <a:t>Zlato			  Maratón</a:t>
            </a:r>
          </a:p>
          <a:p>
            <a:pPr lvl="1"/>
            <a:r>
              <a:rPr lang="cs-CZ" dirty="0"/>
              <a:t>Zlato			10 000 m</a:t>
            </a:r>
          </a:p>
          <a:p>
            <a:pPr lvl="1"/>
            <a:r>
              <a:rPr lang="cs-CZ" dirty="0"/>
              <a:t>Zlato			  5 000 m </a:t>
            </a:r>
          </a:p>
        </p:txBody>
      </p:sp>
      <p:grpSp>
        <p:nvGrpSpPr>
          <p:cNvPr id="5" name="Skupina 4"/>
          <p:cNvGrpSpPr/>
          <p:nvPr/>
        </p:nvGrpSpPr>
        <p:grpSpPr>
          <a:xfrm>
            <a:off x="6937088" y="1412777"/>
            <a:ext cx="3623408" cy="5344783"/>
            <a:chOff x="5376663" y="1556792"/>
            <a:chExt cx="3623408" cy="5344783"/>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76663" y="1556792"/>
              <a:ext cx="3623408" cy="476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376663" y="6316800"/>
              <a:ext cx="3623408" cy="584775"/>
            </a:xfrm>
            <a:prstGeom prst="rect">
              <a:avLst/>
            </a:prstGeom>
            <a:solidFill>
              <a:schemeClr val="tx1">
                <a:lumMod val="50000"/>
              </a:schemeClr>
            </a:solidFill>
          </p:spPr>
          <p:txBody>
            <a:bodyPr wrap="square" rtlCol="0">
              <a:spAutoFit/>
            </a:bodyPr>
            <a:lstStyle/>
            <a:p>
              <a:r>
                <a:rPr lang="cs-CZ" sz="1600" dirty="0"/>
                <a:t>19. září 1922 Kopřivnice – </a:t>
              </a:r>
            </a:p>
            <a:p>
              <a:r>
                <a:rPr lang="cs-CZ" sz="1600" dirty="0"/>
                <a:t>21. listopadu 2000 Praha</a:t>
              </a:r>
            </a:p>
          </p:txBody>
        </p:sp>
      </p:grpSp>
    </p:spTree>
    <p:extLst>
      <p:ext uri="{BB962C8B-B14F-4D97-AF65-F5344CB8AC3E}">
        <p14:creationId xmlns:p14="http://schemas.microsoft.com/office/powerpoint/2010/main" val="29337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59EB4E99-D6C6-4B03-8363-217DC4B28686}"/>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24002" y="914155"/>
            <a:ext cx="4067943" cy="5914618"/>
          </a:xfrm>
          <a:ln>
            <a:noFill/>
          </a:ln>
        </p:spPr>
      </p:pic>
      <p:pic>
        <p:nvPicPr>
          <p:cNvPr id="7" name="Obrázek 6">
            <a:extLst>
              <a:ext uri="{FF2B5EF4-FFF2-40B4-BE49-F238E27FC236}">
                <a16:creationId xmlns:a16="http://schemas.microsoft.com/office/drawing/2014/main" id="{D35757BE-167C-44CD-9918-9D2CAE3359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8008" y="800719"/>
            <a:ext cx="4499993" cy="6057281"/>
          </a:xfrm>
          <a:prstGeom prst="rect">
            <a:avLst/>
          </a:prstGeom>
        </p:spPr>
      </p:pic>
      <p:sp>
        <p:nvSpPr>
          <p:cNvPr id="8" name="TextovéPole 7">
            <a:extLst>
              <a:ext uri="{FF2B5EF4-FFF2-40B4-BE49-F238E27FC236}">
                <a16:creationId xmlns:a16="http://schemas.microsoft.com/office/drawing/2014/main" id="{5F40F15D-BB08-4BFF-A8B1-53CA0ED51B06}"/>
              </a:ext>
            </a:extLst>
          </p:cNvPr>
          <p:cNvSpPr txBox="1"/>
          <p:nvPr/>
        </p:nvSpPr>
        <p:spPr>
          <a:xfrm>
            <a:off x="5022448" y="2424173"/>
            <a:ext cx="2139870" cy="1477328"/>
          </a:xfrm>
          <a:prstGeom prst="rect">
            <a:avLst/>
          </a:prstGeom>
          <a:solidFill>
            <a:schemeClr val="bg1"/>
          </a:solidFill>
          <a:ln>
            <a:solidFill>
              <a:schemeClr val="accent1">
                <a:lumMod val="75000"/>
              </a:schemeClr>
            </a:solidFill>
          </a:ln>
        </p:spPr>
        <p:txBody>
          <a:bodyPr wrap="square" rtlCol="0">
            <a:spAutoFit/>
          </a:bodyPr>
          <a:lstStyle/>
          <a:p>
            <a:pPr algn="ctr"/>
            <a:r>
              <a:rPr lang="cs-CZ" dirty="0" err="1"/>
              <a:t>Darling</a:t>
            </a:r>
            <a:r>
              <a:rPr lang="cs-CZ" dirty="0"/>
              <a:t> EA – 1899</a:t>
            </a:r>
          </a:p>
          <a:p>
            <a:pPr algn="ctr"/>
            <a:endParaRPr lang="cs-CZ" dirty="0"/>
          </a:p>
          <a:p>
            <a:pPr algn="ctr"/>
            <a:r>
              <a:rPr lang="cs-CZ" dirty="0" err="1"/>
              <a:t>Henschen</a:t>
            </a:r>
            <a:r>
              <a:rPr lang="cs-CZ" dirty="0"/>
              <a:t> S – 1899</a:t>
            </a:r>
          </a:p>
          <a:p>
            <a:pPr algn="ctr"/>
            <a:endParaRPr lang="cs-CZ" dirty="0"/>
          </a:p>
          <a:p>
            <a:pPr algn="ctr"/>
            <a:r>
              <a:rPr lang="cs-CZ" dirty="0" err="1"/>
              <a:t>White</a:t>
            </a:r>
            <a:r>
              <a:rPr lang="cs-CZ" dirty="0"/>
              <a:t> PD - 1918</a:t>
            </a:r>
          </a:p>
        </p:txBody>
      </p:sp>
      <p:sp>
        <p:nvSpPr>
          <p:cNvPr id="3" name="TextovéPole 2">
            <a:extLst>
              <a:ext uri="{FF2B5EF4-FFF2-40B4-BE49-F238E27FC236}">
                <a16:creationId xmlns:a16="http://schemas.microsoft.com/office/drawing/2014/main" id="{31184CD6-34D2-49E1-A54B-4BD9D180A619}"/>
              </a:ext>
            </a:extLst>
          </p:cNvPr>
          <p:cNvSpPr txBox="1"/>
          <p:nvPr/>
        </p:nvSpPr>
        <p:spPr>
          <a:xfrm>
            <a:off x="2279576" y="5374459"/>
            <a:ext cx="8064896" cy="1138773"/>
          </a:xfrm>
          <a:prstGeom prst="rect">
            <a:avLst/>
          </a:prstGeom>
          <a:solidFill>
            <a:schemeClr val="bg1"/>
          </a:solidFill>
        </p:spPr>
        <p:txBody>
          <a:bodyPr wrap="square" rtlCol="0">
            <a:spAutoFit/>
          </a:bodyPr>
          <a:lstStyle/>
          <a:p>
            <a:pPr algn="ctr"/>
            <a:r>
              <a:rPr lang="cs-CZ" sz="3200" i="1" dirty="0">
                <a:solidFill>
                  <a:srgbClr val="FF0000"/>
                </a:solidFill>
              </a:rPr>
              <a:t>„Fyziologická hypertrofie levé komory“ 1947 </a:t>
            </a:r>
          </a:p>
          <a:p>
            <a:pPr algn="ctr"/>
            <a:r>
              <a:rPr lang="cs-CZ" i="1" dirty="0" err="1"/>
              <a:t>Linzbach</a:t>
            </a:r>
            <a:r>
              <a:rPr lang="cs-CZ" dirty="0"/>
              <a:t> AJ: </a:t>
            </a:r>
            <a:r>
              <a:rPr lang="cs-CZ" dirty="0" err="1"/>
              <a:t>Mikrometrische</a:t>
            </a:r>
            <a:r>
              <a:rPr lang="cs-CZ" dirty="0"/>
              <a:t> </a:t>
            </a:r>
            <a:r>
              <a:rPr lang="cs-CZ" dirty="0" err="1"/>
              <a:t>und</a:t>
            </a:r>
            <a:r>
              <a:rPr lang="cs-CZ" dirty="0"/>
              <a:t> </a:t>
            </a:r>
            <a:r>
              <a:rPr lang="cs-CZ" dirty="0" err="1"/>
              <a:t>histologishe</a:t>
            </a:r>
            <a:r>
              <a:rPr lang="cs-CZ" dirty="0"/>
              <a:t> Analyse </a:t>
            </a:r>
            <a:r>
              <a:rPr lang="cs-CZ" dirty="0" err="1"/>
              <a:t>hypertropher</a:t>
            </a:r>
            <a:r>
              <a:rPr lang="cs-CZ" dirty="0"/>
              <a:t> </a:t>
            </a:r>
            <a:r>
              <a:rPr lang="cs-CZ" dirty="0" err="1"/>
              <a:t>menschlicher</a:t>
            </a:r>
            <a:r>
              <a:rPr lang="cs-CZ" dirty="0"/>
              <a:t> </a:t>
            </a:r>
            <a:r>
              <a:rPr lang="cs-CZ" dirty="0" err="1"/>
              <a:t>Herzen</a:t>
            </a:r>
            <a:r>
              <a:rPr lang="cs-CZ" dirty="0"/>
              <a:t> . </a:t>
            </a:r>
            <a:r>
              <a:rPr lang="cs-CZ" dirty="0" err="1"/>
              <a:t>Virchows</a:t>
            </a:r>
            <a:r>
              <a:rPr lang="cs-CZ" dirty="0"/>
              <a:t> Arch (</a:t>
            </a:r>
            <a:r>
              <a:rPr lang="cs-CZ" dirty="0" err="1"/>
              <a:t>Pathol</a:t>
            </a:r>
            <a:r>
              <a:rPr lang="cs-CZ" dirty="0"/>
              <a:t> Anat </a:t>
            </a:r>
            <a:r>
              <a:rPr lang="cs-CZ" dirty="0" err="1"/>
              <a:t>Physiol</a:t>
            </a:r>
            <a:r>
              <a:rPr lang="cs-CZ" dirty="0"/>
              <a:t> Klin Med) 314:534, </a:t>
            </a:r>
            <a:r>
              <a:rPr lang="cs-CZ" i="1" dirty="0"/>
              <a:t>1947</a:t>
            </a:r>
            <a:endParaRPr lang="cs-CZ" dirty="0"/>
          </a:p>
        </p:txBody>
      </p:sp>
    </p:spTree>
    <p:extLst>
      <p:ext uri="{BB962C8B-B14F-4D97-AF65-F5344CB8AC3E}">
        <p14:creationId xmlns:p14="http://schemas.microsoft.com/office/powerpoint/2010/main" val="20964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E00A0-B518-4D51-810C-F092358DDBAB}"/>
              </a:ext>
            </a:extLst>
          </p:cNvPr>
          <p:cNvSpPr>
            <a:spLocks noGrp="1"/>
          </p:cNvSpPr>
          <p:nvPr>
            <p:ph type="title"/>
          </p:nvPr>
        </p:nvSpPr>
        <p:spPr>
          <a:xfrm>
            <a:off x="191345" y="708252"/>
            <a:ext cx="4392487" cy="1325563"/>
          </a:xfrm>
        </p:spPr>
        <p:txBody>
          <a:bodyPr>
            <a:normAutofit/>
          </a:bodyPr>
          <a:lstStyle/>
          <a:p>
            <a:pPr algn="ctr"/>
            <a:r>
              <a:rPr lang="cs-CZ" sz="2800" dirty="0" err="1">
                <a:latin typeface="+mn-lt"/>
                <a:ea typeface="+mn-ea"/>
                <a:cs typeface="+mn-cs"/>
              </a:rPr>
              <a:t>Marathon</a:t>
            </a:r>
            <a:r>
              <a:rPr lang="cs-CZ" sz="2800" dirty="0">
                <a:latin typeface="+mn-lt"/>
                <a:ea typeface="+mn-ea"/>
                <a:cs typeface="+mn-cs"/>
              </a:rPr>
              <a:t> -  Athény </a:t>
            </a:r>
            <a:br>
              <a:rPr lang="cs-CZ" sz="2800" dirty="0">
                <a:latin typeface="+mn-lt"/>
                <a:ea typeface="+mn-ea"/>
                <a:cs typeface="+mn-cs"/>
              </a:rPr>
            </a:br>
            <a:r>
              <a:rPr lang="cs-CZ" sz="2800" dirty="0">
                <a:latin typeface="+mn-lt"/>
                <a:ea typeface="+mn-ea"/>
                <a:cs typeface="+mn-cs"/>
              </a:rPr>
              <a:t>Athény – Sparta – 2x 240 km </a:t>
            </a:r>
          </a:p>
        </p:txBody>
      </p:sp>
      <p:pic>
        <p:nvPicPr>
          <p:cNvPr id="5" name="Zástupný symbol pro obsah 4" title="Autor: Vera Willoughby">
            <a:extLst>
              <a:ext uri="{FF2B5EF4-FFF2-40B4-BE49-F238E27FC236}">
                <a16:creationId xmlns:a16="http://schemas.microsoft.com/office/drawing/2014/main" id="{2D126A04-737D-4C8C-81F9-F813C74D27B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1345" y="2033815"/>
            <a:ext cx="4392488" cy="4351338"/>
          </a:xfrm>
        </p:spPr>
      </p:pic>
      <p:sp>
        <p:nvSpPr>
          <p:cNvPr id="6" name="TextovéPole 5">
            <a:extLst>
              <a:ext uri="{FF2B5EF4-FFF2-40B4-BE49-F238E27FC236}">
                <a16:creationId xmlns:a16="http://schemas.microsoft.com/office/drawing/2014/main" id="{C6DBE6EA-7BA8-44DD-A77A-C1BD909D4502}"/>
              </a:ext>
            </a:extLst>
          </p:cNvPr>
          <p:cNvSpPr txBox="1"/>
          <p:nvPr/>
        </p:nvSpPr>
        <p:spPr>
          <a:xfrm>
            <a:off x="191345" y="6385152"/>
            <a:ext cx="4392487" cy="338554"/>
          </a:xfrm>
          <a:prstGeom prst="rect">
            <a:avLst/>
          </a:prstGeom>
          <a:solidFill>
            <a:srgbClr val="82785D"/>
          </a:solidFill>
        </p:spPr>
        <p:txBody>
          <a:bodyPr wrap="square" rtlCol="0">
            <a:spAutoFit/>
          </a:bodyPr>
          <a:lstStyle/>
          <a:p>
            <a:pPr algn="r"/>
            <a:r>
              <a:rPr lang="pt-BR" sz="800" dirty="0"/>
              <a:t>Autor: Vera Willoughby – http://eng.travelogues.gr/collection.php?view=19, Volné dílo, </a:t>
            </a:r>
            <a:r>
              <a:rPr lang="cs-CZ" sz="800" dirty="0"/>
              <a:t>h</a:t>
            </a:r>
            <a:r>
              <a:rPr lang="pt-BR" sz="800" dirty="0"/>
              <a:t>ttps://commons.wikimedia.org/w/index.php?curid=68786985</a:t>
            </a:r>
            <a:endParaRPr lang="cs-CZ" sz="800" dirty="0"/>
          </a:p>
        </p:txBody>
      </p:sp>
      <p:pic>
        <p:nvPicPr>
          <p:cNvPr id="3" name="Obrázek 2">
            <a:extLst>
              <a:ext uri="{FF2B5EF4-FFF2-40B4-BE49-F238E27FC236}">
                <a16:creationId xmlns:a16="http://schemas.microsoft.com/office/drawing/2014/main" id="{7F40E33C-D098-421E-8472-F0311C7E3B15}"/>
              </a:ext>
            </a:extLst>
          </p:cNvPr>
          <p:cNvPicPr>
            <a:picLocks noChangeAspect="1"/>
          </p:cNvPicPr>
          <p:nvPr/>
        </p:nvPicPr>
        <p:blipFill>
          <a:blip r:embed="rId3"/>
          <a:stretch>
            <a:fillRect/>
          </a:stretch>
        </p:blipFill>
        <p:spPr>
          <a:xfrm>
            <a:off x="7608169" y="2033815"/>
            <a:ext cx="3745634" cy="4552805"/>
          </a:xfrm>
          <a:prstGeom prst="rect">
            <a:avLst/>
          </a:prstGeom>
        </p:spPr>
      </p:pic>
      <p:sp>
        <p:nvSpPr>
          <p:cNvPr id="4" name="TextovéPole 3">
            <a:extLst>
              <a:ext uri="{FF2B5EF4-FFF2-40B4-BE49-F238E27FC236}">
                <a16:creationId xmlns:a16="http://schemas.microsoft.com/office/drawing/2014/main" id="{7572781B-0F92-4796-8086-2C388C7CEBF6}"/>
              </a:ext>
            </a:extLst>
          </p:cNvPr>
          <p:cNvSpPr txBox="1"/>
          <p:nvPr/>
        </p:nvSpPr>
        <p:spPr>
          <a:xfrm>
            <a:off x="6528048" y="1052736"/>
            <a:ext cx="3960440" cy="523220"/>
          </a:xfrm>
          <a:prstGeom prst="rect">
            <a:avLst/>
          </a:prstGeom>
          <a:noFill/>
        </p:spPr>
        <p:txBody>
          <a:bodyPr wrap="square" rtlCol="0">
            <a:spAutoFit/>
          </a:bodyPr>
          <a:lstStyle/>
          <a:p>
            <a:pPr algn="ctr"/>
            <a:r>
              <a:rPr lang="cs-CZ" sz="2800" dirty="0"/>
              <a:t>2x 240 m</a:t>
            </a:r>
          </a:p>
        </p:txBody>
      </p:sp>
      <p:sp>
        <p:nvSpPr>
          <p:cNvPr id="7" name="TextovéPole 6">
            <a:extLst>
              <a:ext uri="{FF2B5EF4-FFF2-40B4-BE49-F238E27FC236}">
                <a16:creationId xmlns:a16="http://schemas.microsoft.com/office/drawing/2014/main" id="{0120DA9E-D357-4257-A9B5-5ADAB1AA68C7}"/>
              </a:ext>
            </a:extLst>
          </p:cNvPr>
          <p:cNvSpPr txBox="1"/>
          <p:nvPr/>
        </p:nvSpPr>
        <p:spPr>
          <a:xfrm>
            <a:off x="2675010" y="2690769"/>
            <a:ext cx="7706075" cy="2862322"/>
          </a:xfrm>
          <a:prstGeom prst="rect">
            <a:avLst/>
          </a:prstGeom>
          <a:solidFill>
            <a:srgbClr val="FFFFFF"/>
          </a:solidFill>
        </p:spPr>
        <p:txBody>
          <a:bodyPr wrap="square" rtlCol="0">
            <a:spAutoFit/>
          </a:bodyPr>
          <a:lstStyle/>
          <a:p>
            <a:pPr algn="ctr"/>
            <a:r>
              <a:rPr lang="cs-CZ" sz="6000" dirty="0">
                <a:solidFill>
                  <a:srgbClr val="0070C0"/>
                </a:solidFill>
              </a:rPr>
              <a:t>Sportovec není běžný pacient kardiologických ambulancí</a:t>
            </a:r>
          </a:p>
        </p:txBody>
      </p:sp>
    </p:spTree>
    <p:extLst>
      <p:ext uri="{BB962C8B-B14F-4D97-AF65-F5344CB8AC3E}">
        <p14:creationId xmlns:p14="http://schemas.microsoft.com/office/powerpoint/2010/main" val="16561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9F2EA5-47DA-4B4F-903C-0B925C37681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246E123-FE45-41E5-A253-F2CC256BF2F7}"/>
              </a:ext>
            </a:extLst>
          </p:cNvPr>
          <p:cNvSpPr>
            <a:spLocks noGrp="1"/>
          </p:cNvSpPr>
          <p:nvPr>
            <p:ph idx="1"/>
          </p:nvPr>
        </p:nvSpPr>
        <p:spPr>
          <a:xfrm>
            <a:off x="8442547" y="6599468"/>
            <a:ext cx="2225453" cy="258532"/>
          </a:xfrm>
          <a:solidFill>
            <a:schemeClr val="accent1">
              <a:lumMod val="60000"/>
              <a:lumOff val="40000"/>
            </a:schemeClr>
          </a:solidFill>
        </p:spPr>
        <p:txBody>
          <a:bodyPr wrap="square" rtlCol="0">
            <a:spAutoFit/>
          </a:bodyPr>
          <a:lstStyle/>
          <a:p>
            <a:pPr marL="0" indent="0" algn="r">
              <a:buNone/>
            </a:pPr>
            <a:r>
              <a:rPr lang="cs-CZ" sz="1200" dirty="0" err="1"/>
              <a:t>Sharma</a:t>
            </a:r>
            <a:r>
              <a:rPr lang="cs-CZ" sz="1200" dirty="0"/>
              <a:t> et al., Eur </a:t>
            </a:r>
            <a:r>
              <a:rPr lang="cs-CZ" sz="1200" dirty="0" err="1"/>
              <a:t>Heart</a:t>
            </a:r>
            <a:r>
              <a:rPr lang="cs-CZ" sz="1200" dirty="0"/>
              <a:t> J (2015)</a:t>
            </a:r>
          </a:p>
        </p:txBody>
      </p:sp>
      <p:pic>
        <p:nvPicPr>
          <p:cNvPr id="4" name="Obrázek 3">
            <a:extLst>
              <a:ext uri="{FF2B5EF4-FFF2-40B4-BE49-F238E27FC236}">
                <a16:creationId xmlns:a16="http://schemas.microsoft.com/office/drawing/2014/main" id="{1CD6C840-C23D-499F-A6CF-2E2C212480FB}"/>
              </a:ext>
            </a:extLst>
          </p:cNvPr>
          <p:cNvPicPr>
            <a:picLocks noChangeAspect="1"/>
          </p:cNvPicPr>
          <p:nvPr/>
        </p:nvPicPr>
        <p:blipFill>
          <a:blip r:embed="rId2"/>
          <a:stretch>
            <a:fillRect/>
          </a:stretch>
        </p:blipFill>
        <p:spPr>
          <a:xfrm>
            <a:off x="2279576" y="836712"/>
            <a:ext cx="7504631" cy="5722920"/>
          </a:xfrm>
          <a:prstGeom prst="rect">
            <a:avLst/>
          </a:prstGeom>
        </p:spPr>
      </p:pic>
    </p:spTree>
    <p:extLst>
      <p:ext uri="{BB962C8B-B14F-4D97-AF65-F5344CB8AC3E}">
        <p14:creationId xmlns:p14="http://schemas.microsoft.com/office/powerpoint/2010/main" val="388053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1A4F6-1FF1-4BE8-8791-FB322FC73A5D}"/>
              </a:ext>
            </a:extLst>
          </p:cNvPr>
          <p:cNvSpPr>
            <a:spLocks noGrp="1"/>
          </p:cNvSpPr>
          <p:nvPr>
            <p:ph type="title"/>
          </p:nvPr>
        </p:nvSpPr>
        <p:spPr>
          <a:xfrm>
            <a:off x="2135560" y="523317"/>
            <a:ext cx="7886700" cy="1046037"/>
          </a:xfrm>
        </p:spPr>
        <p:txBody>
          <a:bodyPr/>
          <a:lstStyle/>
          <a:p>
            <a:pPr algn="ctr"/>
            <a:r>
              <a:rPr lang="cs-CZ" dirty="0"/>
              <a:t>Vzestup zobrazovacích technik</a:t>
            </a:r>
          </a:p>
        </p:txBody>
      </p:sp>
      <p:pic>
        <p:nvPicPr>
          <p:cNvPr id="4" name="Zástupný symbol pro obsah 3">
            <a:extLst>
              <a:ext uri="{FF2B5EF4-FFF2-40B4-BE49-F238E27FC236}">
                <a16:creationId xmlns:a16="http://schemas.microsoft.com/office/drawing/2014/main" id="{A503C8CB-B548-46E1-8CFA-406A42F013D5}"/>
              </a:ext>
            </a:extLst>
          </p:cNvPr>
          <p:cNvPicPr>
            <a:picLocks noGrp="1" noChangeAspect="1"/>
          </p:cNvPicPr>
          <p:nvPr>
            <p:ph idx="1"/>
          </p:nvPr>
        </p:nvPicPr>
        <p:blipFill>
          <a:blip r:embed="rId2"/>
          <a:stretch>
            <a:fillRect/>
          </a:stretch>
        </p:blipFill>
        <p:spPr>
          <a:xfrm>
            <a:off x="479376" y="1509017"/>
            <a:ext cx="6138583" cy="4351337"/>
          </a:xfrm>
          <a:prstGeom prst="rect">
            <a:avLst/>
          </a:prstGeom>
        </p:spPr>
      </p:pic>
      <p:pic>
        <p:nvPicPr>
          <p:cNvPr id="5" name="Obrázek 4">
            <a:extLst>
              <a:ext uri="{FF2B5EF4-FFF2-40B4-BE49-F238E27FC236}">
                <a16:creationId xmlns:a16="http://schemas.microsoft.com/office/drawing/2014/main" id="{88426887-8FE5-4F0D-BA2B-735C470651C7}"/>
              </a:ext>
            </a:extLst>
          </p:cNvPr>
          <p:cNvPicPr>
            <a:picLocks noChangeAspect="1"/>
          </p:cNvPicPr>
          <p:nvPr/>
        </p:nvPicPr>
        <p:blipFill>
          <a:blip r:embed="rId3"/>
          <a:stretch>
            <a:fillRect/>
          </a:stretch>
        </p:blipFill>
        <p:spPr>
          <a:xfrm>
            <a:off x="5229461" y="3665868"/>
            <a:ext cx="6181298" cy="3173315"/>
          </a:xfrm>
          <a:prstGeom prst="rect">
            <a:avLst/>
          </a:prstGeom>
        </p:spPr>
      </p:pic>
    </p:spTree>
    <p:extLst>
      <p:ext uri="{BB962C8B-B14F-4D97-AF65-F5344CB8AC3E}">
        <p14:creationId xmlns:p14="http://schemas.microsoft.com/office/powerpoint/2010/main" val="1706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67808" y="0"/>
            <a:ext cx="7125113" cy="924475"/>
          </a:xfrm>
        </p:spPr>
        <p:txBody>
          <a:bodyPr/>
          <a:lstStyle/>
          <a:p>
            <a:pPr algn="ctr"/>
            <a:r>
              <a:rPr lang="cs-CZ" dirty="0"/>
              <a:t>Echo – pravá komora </a:t>
            </a:r>
          </a:p>
        </p:txBody>
      </p:sp>
      <p:pic>
        <p:nvPicPr>
          <p:cNvPr id="4" name="Picture 1"/>
          <p:cNvPicPr>
            <a:picLocks noChangeAspect="1"/>
          </p:cNvPicPr>
          <p:nvPr/>
        </p:nvPicPr>
        <p:blipFill>
          <a:blip r:embed="rId2"/>
          <a:stretch>
            <a:fillRect/>
          </a:stretch>
        </p:blipFill>
        <p:spPr>
          <a:xfrm>
            <a:off x="1703512" y="1093289"/>
            <a:ext cx="8594986" cy="4394326"/>
          </a:xfrm>
          <a:prstGeom prst="rect">
            <a:avLst/>
          </a:prstGeom>
        </p:spPr>
      </p:pic>
      <p:sp>
        <p:nvSpPr>
          <p:cNvPr id="5" name="Text Box 4"/>
          <p:cNvSpPr txBox="1">
            <a:spLocks noChangeArrowheads="1"/>
          </p:cNvSpPr>
          <p:nvPr/>
        </p:nvSpPr>
        <p:spPr bwMode="auto">
          <a:xfrm>
            <a:off x="6816080" y="6631531"/>
            <a:ext cx="3851920" cy="258532"/>
          </a:xfrm>
          <a:prstGeom prst="rect">
            <a:avLst/>
          </a:prstGeom>
          <a:solidFill>
            <a:schemeClr val="accent1">
              <a:lumMod val="60000"/>
              <a:lumOff val="40000"/>
            </a:schemeClr>
          </a:solidFill>
        </p:spPr>
        <p:txBody>
          <a:bodyPr vert="horz" wrap="square" lIns="91440" tIns="45720" rIns="91440" bIns="45720" rtlCol="0">
            <a:spAutoFit/>
          </a:bodyPr>
          <a:lstStyle>
            <a:lvl1pPr indent="0" algn="r">
              <a:lnSpc>
                <a:spcPct val="90000"/>
              </a:lnSpc>
              <a:spcBef>
                <a:spcPts val="750"/>
              </a:spcBef>
              <a:buFont typeface="Arial" panose="020B0604020202020204" pitchFamily="34" charset="0"/>
              <a:buNone/>
              <a:defRPr sz="1200"/>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cs-CZ" dirty="0" err="1"/>
              <a:t>D’Ascenzi</a:t>
            </a:r>
            <a:r>
              <a:rPr lang="cs-CZ" dirty="0"/>
              <a:t>, F, et al. </a:t>
            </a:r>
            <a:r>
              <a:rPr lang="en-US" dirty="0"/>
              <a:t>J Am Coll </a:t>
            </a:r>
            <a:r>
              <a:rPr lang="en-US" dirty="0" err="1"/>
              <a:t>Cardiol</a:t>
            </a:r>
            <a:r>
              <a:rPr lang="en-US" dirty="0"/>
              <a:t> </a:t>
            </a:r>
            <a:r>
              <a:rPr lang="en-US" dirty="0" err="1"/>
              <a:t>Img</a:t>
            </a:r>
            <a:r>
              <a:rPr lang="en-US" dirty="0"/>
              <a:t> 2017;10:385–93</a:t>
            </a:r>
            <a:endParaRPr lang="en-GB" altLang="cs-CZ" dirty="0"/>
          </a:p>
        </p:txBody>
      </p:sp>
      <p:sp>
        <p:nvSpPr>
          <p:cNvPr id="6" name="TextovéPole 5"/>
          <p:cNvSpPr txBox="1"/>
          <p:nvPr/>
        </p:nvSpPr>
        <p:spPr>
          <a:xfrm>
            <a:off x="1703512" y="5672184"/>
            <a:ext cx="8892480" cy="923330"/>
          </a:xfrm>
          <a:prstGeom prst="rect">
            <a:avLst/>
          </a:prstGeom>
          <a:solidFill>
            <a:schemeClr val="bg1"/>
          </a:solidFill>
        </p:spPr>
        <p:txBody>
          <a:bodyPr wrap="square" rtlCol="0">
            <a:spAutoFit/>
          </a:bodyPr>
          <a:lstStyle/>
          <a:p>
            <a:r>
              <a:rPr lang="cs-CZ" dirty="0" err="1"/>
              <a:t>Task</a:t>
            </a:r>
            <a:r>
              <a:rPr lang="cs-CZ" dirty="0"/>
              <a:t> </a:t>
            </a:r>
            <a:r>
              <a:rPr lang="cs-CZ" dirty="0" err="1"/>
              <a:t>force</a:t>
            </a:r>
            <a:r>
              <a:rPr lang="cs-CZ" dirty="0"/>
              <a:t> (TF): 	dilatace PK: 	</a:t>
            </a:r>
            <a:r>
              <a:rPr lang="en-US" dirty="0"/>
              <a:t>RVOT PLAX ≥</a:t>
            </a:r>
            <a:r>
              <a:rPr lang="cs-CZ" dirty="0"/>
              <a:t> </a:t>
            </a:r>
            <a:r>
              <a:rPr lang="en-US" dirty="0"/>
              <a:t>32 mm </a:t>
            </a:r>
            <a:r>
              <a:rPr lang="cs-CZ" dirty="0"/>
              <a:t>nebo </a:t>
            </a:r>
            <a:r>
              <a:rPr lang="en-US" dirty="0"/>
              <a:t>≥</a:t>
            </a:r>
            <a:r>
              <a:rPr lang="cs-CZ" dirty="0"/>
              <a:t> </a:t>
            </a:r>
            <a:r>
              <a:rPr lang="en-US" dirty="0"/>
              <a:t>19</a:t>
            </a:r>
            <a:r>
              <a:rPr lang="cs-CZ" dirty="0"/>
              <a:t> </a:t>
            </a:r>
            <a:r>
              <a:rPr lang="en-US" dirty="0"/>
              <a:t>mm/m2 a </a:t>
            </a:r>
            <a:r>
              <a:rPr lang="cs-CZ" dirty="0"/>
              <a:t>			        		</a:t>
            </a:r>
            <a:r>
              <a:rPr lang="en-US" dirty="0"/>
              <a:t>RVOT PSAX ≥ 36 mm </a:t>
            </a:r>
            <a:r>
              <a:rPr lang="cs-CZ" dirty="0"/>
              <a:t>nebo </a:t>
            </a:r>
            <a:r>
              <a:rPr lang="en-US" dirty="0"/>
              <a:t>≥ 21 mm/m2</a:t>
            </a:r>
            <a:endParaRPr lang="cs-CZ" dirty="0"/>
          </a:p>
          <a:p>
            <a:r>
              <a:rPr lang="cs-CZ" dirty="0"/>
              <a:t>		Dysfunkce PK: 	FAC ≤ 33%.</a:t>
            </a:r>
          </a:p>
        </p:txBody>
      </p:sp>
    </p:spTree>
    <p:extLst>
      <p:ext uri="{BB962C8B-B14F-4D97-AF65-F5344CB8AC3E}">
        <p14:creationId xmlns:p14="http://schemas.microsoft.com/office/powerpoint/2010/main" val="721036461"/>
      </p:ext>
    </p:extLst>
  </p:cSld>
  <p:clrMapOvr>
    <a:masterClrMapping/>
  </p:clrMapOvr>
</p:sld>
</file>

<file path=ppt/theme/theme1.xml><?xml version="1.0" encoding="utf-8"?>
<a:theme xmlns:a="http://schemas.openxmlformats.org/drawingml/2006/main" name="1_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947</TotalTime>
  <Words>1365</Words>
  <Application>Microsoft Office PowerPoint</Application>
  <PresentationFormat>Širokoúhlá obrazovka</PresentationFormat>
  <Paragraphs>171</Paragraphs>
  <Slides>22</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22</vt:i4>
      </vt:variant>
    </vt:vector>
  </HeadingPairs>
  <TitlesOfParts>
    <vt:vector size="30" baseType="lpstr">
      <vt:lpstr>AdvOTe81213fa</vt:lpstr>
      <vt:lpstr>Arial</vt:lpstr>
      <vt:lpstr>Calibri</vt:lpstr>
      <vt:lpstr>Calibri Light</vt:lpstr>
      <vt:lpstr>StarSymbol</vt:lpstr>
      <vt:lpstr>Symbol</vt:lpstr>
      <vt:lpstr>Verdana</vt:lpstr>
      <vt:lpstr>1_Motiv Office</vt:lpstr>
      <vt:lpstr>Prezentace aplikace PowerPoint</vt:lpstr>
      <vt:lpstr>Prezentace aplikace PowerPoint</vt:lpstr>
      <vt:lpstr> Kazuistika</vt:lpstr>
      <vt:lpstr>Kazuistika</vt:lpstr>
      <vt:lpstr>Prezentace aplikace PowerPoint</vt:lpstr>
      <vt:lpstr>Marathon -  Athény  Athény – Sparta – 2x 240 km </vt:lpstr>
      <vt:lpstr>Prezentace aplikace PowerPoint</vt:lpstr>
      <vt:lpstr>Vzestup zobrazovacích technik</vt:lpstr>
      <vt:lpstr>Echo – pravá komora </vt:lpstr>
      <vt:lpstr>Elektrokardiografie – EKG </vt:lpstr>
      <vt:lpstr>Elektrokardiografie – EKG </vt:lpstr>
      <vt:lpstr>Ani pohyb není bez rizika</vt:lpstr>
      <vt:lpstr>Prezentace aplikace PowerPoint</vt:lpstr>
      <vt:lpstr>SCD – náhlá smrt z kardiovaskulárních příčin Vliv věku</vt:lpstr>
      <vt:lpstr>PPS - pre- participation screening </vt:lpstr>
      <vt:lpstr>Prezentace aplikace PowerPoint</vt:lpstr>
      <vt:lpstr>Modelová koncepce organizace sportovních prohlídek – oficiální doporučení ČSTL 2015 </vt:lpstr>
      <vt:lpstr>USA </vt:lpstr>
      <vt:lpstr>Prezentace aplikace PowerPoint</vt:lpstr>
      <vt:lpstr>Prezentace aplikace PowerPoint</vt:lpstr>
      <vt:lpstr>Premisy doporučených postupů</vt:lpstr>
      <vt:lpstr>Děkuji za pozornost </vt:lpstr>
    </vt:vector>
  </TitlesOfParts>
  <Company>VFN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Tuka Vladimir</dc:creator>
  <cp:lastModifiedBy>Tuka Vladimír, doc. MUDr. Ph.D.</cp:lastModifiedBy>
  <cp:revision>195</cp:revision>
  <dcterms:created xsi:type="dcterms:W3CDTF">2013-12-25T15:18:01Z</dcterms:created>
  <dcterms:modified xsi:type="dcterms:W3CDTF">2021-09-02T18:33:12Z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2020-11-15T13:43:24Z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
  </property>
  <property fmtid="{D5CDD505-2E9C-101B-9397-08002B2CF9AE}" pid="8" name="MSIP_Label_2063cd7f-2d21-486a-9f29-9c1683fdd175_ContentBits">
    <vt:lpwstr>0</vt:lpwstr>
  </property>
</Properties>
</file>