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xlsx" ContentType="application/vnd.openxmlformats-officedocument.spreadsheetml.sheet"/>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81" r:id="rId2"/>
    <p:sldId id="313" r:id="rId3"/>
    <p:sldId id="327" r:id="rId4"/>
    <p:sldId id="312" r:id="rId5"/>
    <p:sldId id="311" r:id="rId6"/>
    <p:sldId id="314" r:id="rId7"/>
    <p:sldId id="316" r:id="rId8"/>
    <p:sldId id="317" r:id="rId9"/>
    <p:sldId id="261" r:id="rId10"/>
    <p:sldId id="258" r:id="rId11"/>
    <p:sldId id="285" r:id="rId12"/>
    <p:sldId id="283" r:id="rId13"/>
    <p:sldId id="257" r:id="rId14"/>
    <p:sldId id="267" r:id="rId15"/>
    <p:sldId id="268" r:id="rId16"/>
    <p:sldId id="270" r:id="rId17"/>
    <p:sldId id="274" r:id="rId18"/>
    <p:sldId id="292" r:id="rId19"/>
    <p:sldId id="277" r:id="rId20"/>
    <p:sldId id="278" r:id="rId21"/>
    <p:sldId id="279" r:id="rId22"/>
    <p:sldId id="280" r:id="rId23"/>
    <p:sldId id="288" r:id="rId24"/>
    <p:sldId id="289" r:id="rId25"/>
    <p:sldId id="318" r:id="rId26"/>
    <p:sldId id="323" r:id="rId27"/>
    <p:sldId id="319" r:id="rId28"/>
    <p:sldId id="320" r:id="rId29"/>
    <p:sldId id="321" r:id="rId30"/>
    <p:sldId id="322" r:id="rId31"/>
    <p:sldId id="325" r:id="rId32"/>
    <p:sldId id="326" r:id="rId33"/>
    <p:sldId id="293" r:id="rId34"/>
    <p:sldId id="297" r:id="rId35"/>
    <p:sldId id="298" r:id="rId36"/>
    <p:sldId id="300" r:id="rId37"/>
    <p:sldId id="301" r:id="rId38"/>
    <p:sldId id="305" r:id="rId3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046" autoAdjust="0"/>
  </p:normalViewPr>
  <p:slideViewPr>
    <p:cSldViewPr>
      <p:cViewPr varScale="1">
        <p:scale>
          <a:sx n="72" d="100"/>
          <a:sy n="72" d="100"/>
        </p:scale>
        <p:origin x="-76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rgbClr val="0251A0"/>
              </a:solidFill>
              <a:ln>
                <a:noFill/>
              </a:ln>
              <a:effectLst/>
            </c:spPr>
            <c:extLst xmlns:c16r2="http://schemas.microsoft.com/office/drawing/2015/06/chart">
              <c:ext xmlns:c16="http://schemas.microsoft.com/office/drawing/2014/chart" uri="{C3380CC4-5D6E-409C-BE32-E72D297353CC}">
                <c16:uniqueId val="{00000001-3DAA-4D36-AE11-21CBBE502BCE}"/>
              </c:ext>
            </c:extLst>
          </c:dPt>
          <c:dPt>
            <c:idx val="1"/>
            <c:invertIfNegative val="0"/>
            <c:bubble3D val="0"/>
            <c:spPr>
              <a:solidFill>
                <a:srgbClr val="8996A0"/>
              </a:solidFill>
              <a:ln>
                <a:noFill/>
              </a:ln>
              <a:effectLst/>
            </c:spPr>
          </c:dPt>
          <c:dPt>
            <c:idx val="2"/>
            <c:invertIfNegative val="0"/>
            <c:bubble3D val="0"/>
            <c:spPr>
              <a:solidFill>
                <a:srgbClr val="0251A0"/>
              </a:solidFill>
              <a:ln>
                <a:noFill/>
              </a:ln>
              <a:effectLst/>
            </c:spPr>
            <c:extLst xmlns:c16r2="http://schemas.microsoft.com/office/drawing/2015/06/chart">
              <c:ext xmlns:c16="http://schemas.microsoft.com/office/drawing/2014/chart" uri="{C3380CC4-5D6E-409C-BE32-E72D297353CC}">
                <c16:uniqueId val="{00000003-3DAA-4D36-AE11-21CBBE502BCE}"/>
              </c:ext>
            </c:extLst>
          </c:dPt>
          <c:dPt>
            <c:idx val="3"/>
            <c:invertIfNegative val="0"/>
            <c:bubble3D val="0"/>
            <c:spPr>
              <a:solidFill>
                <a:srgbClr val="8996A0"/>
              </a:solidFill>
              <a:ln>
                <a:noFill/>
              </a:ln>
              <a:effectLst/>
            </c:spPr>
          </c:dPt>
          <c:cat>
            <c:strRef>
              <c:f>Sheet1!$A$2:$A$5</c:f>
              <c:strCache>
                <c:ptCount val="4"/>
                <c:pt idx="0">
                  <c:v>Smrt, MI, iCMP, rePCI,  ST při triple terapii</c:v>
                </c:pt>
                <c:pt idx="1">
                  <c:v>Smrt, MI, iCMP, rePCI,  ST při VKA + clopidogrel</c:v>
                </c:pt>
                <c:pt idx="2">
                  <c:v>Velké krvácení při triple terapii</c:v>
                </c:pt>
                <c:pt idx="3">
                  <c:v>Velké krvácení při VKA + clopidogrel</c:v>
                </c:pt>
              </c:strCache>
            </c:strRef>
          </c:cat>
          <c:val>
            <c:numRef>
              <c:f>Sheet1!$B$2:$B$5</c:f>
              <c:numCache>
                <c:formatCode>General</c:formatCode>
                <c:ptCount val="4"/>
                <c:pt idx="0">
                  <c:v>13.2</c:v>
                </c:pt>
                <c:pt idx="1">
                  <c:v>11.9</c:v>
                </c:pt>
                <c:pt idx="2">
                  <c:v>7.4</c:v>
                </c:pt>
                <c:pt idx="3">
                  <c:v>5.45</c:v>
                </c:pt>
              </c:numCache>
            </c:numRef>
          </c:val>
          <c:extLst xmlns:c16r2="http://schemas.microsoft.com/office/drawing/2015/06/chart">
            <c:ext xmlns:c16="http://schemas.microsoft.com/office/drawing/2014/chart" uri="{C3380CC4-5D6E-409C-BE32-E72D297353CC}">
              <c16:uniqueId val="{00000004-3DAA-4D36-AE11-21CBBE502BCE}"/>
            </c:ext>
          </c:extLst>
        </c:ser>
        <c:dLbls>
          <c:showLegendKey val="0"/>
          <c:showVal val="0"/>
          <c:showCatName val="0"/>
          <c:showSerName val="0"/>
          <c:showPercent val="0"/>
          <c:showBubbleSize val="0"/>
        </c:dLbls>
        <c:gapWidth val="50"/>
        <c:axId val="176570752"/>
        <c:axId val="176572288"/>
      </c:barChart>
      <c:catAx>
        <c:axId val="176570752"/>
        <c:scaling>
          <c:orientation val="minMax"/>
        </c:scaling>
        <c:delete val="0"/>
        <c:axPos val="l"/>
        <c:numFmt formatCode="General" sourceLinked="1"/>
        <c:majorTickMark val="out"/>
        <c:minorTickMark val="none"/>
        <c:tickLblPos val="nextTo"/>
        <c:spPr>
          <a:noFill/>
          <a:ln w="12700" cap="flat" cmpd="sng" algn="ctr">
            <a:solidFill>
              <a:srgbClr val="4B4D4E"/>
            </a:solidFill>
            <a:round/>
          </a:ln>
          <a:effectLst/>
        </c:spPr>
        <c:txPr>
          <a:bodyPr rot="-60000000" spcFirstLastPara="1" vertOverflow="ellipsis" vert="horz" wrap="square" anchor="ctr" anchorCtr="1"/>
          <a:lstStyle/>
          <a:p>
            <a:pPr>
              <a:defRPr sz="1197" b="0" i="0" u="none" strike="noStrike" kern="1200" baseline="0">
                <a:solidFill>
                  <a:srgbClr val="4B4D4E"/>
                </a:solidFill>
                <a:latin typeface="Century Gothic" panose="020B0502020202020204" pitchFamily="34" charset="0"/>
                <a:ea typeface="+mn-ea"/>
                <a:cs typeface="+mn-cs"/>
              </a:defRPr>
            </a:pPr>
            <a:endParaRPr lang="cs-CZ"/>
          </a:p>
        </c:txPr>
        <c:crossAx val="176572288"/>
        <c:crosses val="autoZero"/>
        <c:auto val="1"/>
        <c:lblAlgn val="ctr"/>
        <c:lblOffset val="100"/>
        <c:noMultiLvlLbl val="0"/>
      </c:catAx>
      <c:valAx>
        <c:axId val="176572288"/>
        <c:scaling>
          <c:orientation val="minMax"/>
          <c:max val="20"/>
        </c:scaling>
        <c:delete val="0"/>
        <c:axPos val="b"/>
        <c:numFmt formatCode="General" sourceLinked="1"/>
        <c:majorTickMark val="out"/>
        <c:minorTickMark val="none"/>
        <c:tickLblPos val="nextTo"/>
        <c:spPr>
          <a:noFill/>
          <a:ln w="12700">
            <a:solidFill>
              <a:srgbClr val="4B4D4E"/>
            </a:solidFill>
          </a:ln>
          <a:effectLst/>
        </c:spPr>
        <c:txPr>
          <a:bodyPr rot="-60000000" spcFirstLastPara="1" vertOverflow="ellipsis" vert="horz" wrap="square" anchor="ctr" anchorCtr="1"/>
          <a:lstStyle/>
          <a:p>
            <a:pPr>
              <a:defRPr sz="1197" b="0" i="0" u="none" strike="noStrike" kern="1200" baseline="0">
                <a:solidFill>
                  <a:srgbClr val="4B4D4E"/>
                </a:solidFill>
                <a:latin typeface="Century Gothic" panose="020B0502020202020204" pitchFamily="34" charset="0"/>
                <a:ea typeface="+mn-ea"/>
                <a:cs typeface="+mn-cs"/>
              </a:defRPr>
            </a:pPr>
            <a:endParaRPr lang="cs-CZ"/>
          </a:p>
        </c:txPr>
        <c:crossAx val="176570752"/>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cs-CZ"/>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3508361080170097E-2"/>
          <c:y val="8.0039890735616417E-2"/>
          <c:w val="0.91112655660004427"/>
          <c:h val="0.74429345799040203"/>
        </c:manualLayout>
      </c:layout>
      <c:barChart>
        <c:barDir val="col"/>
        <c:grouping val="clustered"/>
        <c:varyColors val="0"/>
        <c:ser>
          <c:idx val="0"/>
          <c:order val="0"/>
          <c:tx>
            <c:strRef>
              <c:f>Sheet1!$B$1</c:f>
              <c:strCache>
                <c:ptCount val="1"/>
                <c:pt idx="0">
                  <c:v>110 DE</c:v>
                </c:pt>
              </c:strCache>
            </c:strRef>
          </c:tx>
          <c:spPr>
            <a:solidFill>
              <a:srgbClr val="0084CB"/>
            </a:solidFill>
          </c:spPr>
          <c:invertIfNegative val="0"/>
          <c:dPt>
            <c:idx val="0"/>
            <c:invertIfNegative val="0"/>
            <c:bubble3D val="0"/>
            <c:extLst xmlns:c16r2="http://schemas.microsoft.com/office/drawing/2015/06/chart">
              <c:ext xmlns:c16="http://schemas.microsoft.com/office/drawing/2014/chart" uri="{C3380CC4-5D6E-409C-BE32-E72D297353CC}">
                <c16:uniqueId val="{00000000-1321-492C-8CEB-DC7FBDEFF9DD}"/>
              </c:ext>
            </c:extLst>
          </c:dPt>
          <c:dPt>
            <c:idx val="1"/>
            <c:invertIfNegative val="0"/>
            <c:bubble3D val="0"/>
            <c:extLst xmlns:c16r2="http://schemas.microsoft.com/office/drawing/2015/06/chart">
              <c:ext xmlns:c16="http://schemas.microsoft.com/office/drawing/2014/chart" uri="{C3380CC4-5D6E-409C-BE32-E72D297353CC}">
                <c16:uniqueId val="{00000001-1321-492C-8CEB-DC7FBDEFF9DD}"/>
              </c:ext>
            </c:extLst>
          </c:dPt>
          <c:dPt>
            <c:idx val="2"/>
            <c:invertIfNegative val="0"/>
            <c:bubble3D val="0"/>
            <c:extLst xmlns:c16r2="http://schemas.microsoft.com/office/drawing/2015/06/chart">
              <c:ext xmlns:c16="http://schemas.microsoft.com/office/drawing/2014/chart" uri="{C3380CC4-5D6E-409C-BE32-E72D297353CC}">
                <c16:uniqueId val="{00000002-1321-492C-8CEB-DC7FBDEFF9DD}"/>
              </c:ext>
            </c:extLst>
          </c:dPt>
          <c:dPt>
            <c:idx val="3"/>
            <c:invertIfNegative val="0"/>
            <c:bubble3D val="0"/>
            <c:extLst xmlns:c16r2="http://schemas.microsoft.com/office/drawing/2015/06/chart">
              <c:ext xmlns:c16="http://schemas.microsoft.com/office/drawing/2014/chart" uri="{C3380CC4-5D6E-409C-BE32-E72D297353CC}">
                <c16:uniqueId val="{00000003-1321-492C-8CEB-DC7FBDEFF9DD}"/>
              </c:ext>
            </c:extLst>
          </c:dPt>
          <c:cat>
            <c:numRef>
              <c:f>Sheet1!$A$2:$A$3</c:f>
              <c:numCache>
                <c:formatCode>General</c:formatCode>
                <c:ptCount val="2"/>
              </c:numCache>
            </c:numRef>
          </c:cat>
          <c:val>
            <c:numRef>
              <c:f>Sheet1!$B$2:$B$3</c:f>
              <c:numCache>
                <c:formatCode>General</c:formatCode>
                <c:ptCount val="2"/>
                <c:pt idx="0">
                  <c:v>5</c:v>
                </c:pt>
                <c:pt idx="1">
                  <c:v>1.4</c:v>
                </c:pt>
              </c:numCache>
            </c:numRef>
          </c:val>
          <c:extLst xmlns:c16r2="http://schemas.microsoft.com/office/drawing/2015/06/chart">
            <c:ext xmlns:c16="http://schemas.microsoft.com/office/drawing/2014/chart" uri="{C3380CC4-5D6E-409C-BE32-E72D297353CC}">
              <c16:uniqueId val="{00000004-1321-492C-8CEB-DC7FBDEFF9DD}"/>
            </c:ext>
          </c:extLst>
        </c:ser>
        <c:ser>
          <c:idx val="1"/>
          <c:order val="1"/>
          <c:tx>
            <c:strRef>
              <c:f>Sheet1!$C$1</c:f>
              <c:strCache>
                <c:ptCount val="1"/>
                <c:pt idx="0">
                  <c:v>Warfarin TAT</c:v>
                </c:pt>
              </c:strCache>
            </c:strRef>
          </c:tx>
          <c:spPr>
            <a:solidFill>
              <a:srgbClr val="A21636"/>
            </a:solidFill>
          </c:spPr>
          <c:invertIfNegative val="0"/>
          <c:cat>
            <c:numRef>
              <c:f>Sheet1!$A$2:$A$3</c:f>
              <c:numCache>
                <c:formatCode>General</c:formatCode>
                <c:ptCount val="2"/>
              </c:numCache>
            </c:numRef>
          </c:cat>
          <c:val>
            <c:numRef>
              <c:f>Sheet1!$C$2:$C$3</c:f>
              <c:numCache>
                <c:formatCode>General</c:formatCode>
                <c:ptCount val="2"/>
                <c:pt idx="0">
                  <c:v>9.1999999999999993</c:v>
                </c:pt>
                <c:pt idx="1">
                  <c:v>3.8</c:v>
                </c:pt>
              </c:numCache>
            </c:numRef>
          </c:val>
          <c:extLst xmlns:c16r2="http://schemas.microsoft.com/office/drawing/2015/06/chart">
            <c:ext xmlns:c16="http://schemas.microsoft.com/office/drawing/2014/chart" uri="{C3380CC4-5D6E-409C-BE32-E72D297353CC}">
              <c16:uniqueId val="{00000005-1321-492C-8CEB-DC7FBDEFF9DD}"/>
            </c:ext>
          </c:extLst>
        </c:ser>
        <c:ser>
          <c:idx val="2"/>
          <c:order val="2"/>
          <c:tx>
            <c:strRef>
              <c:f>Sheet1!$D$1</c:f>
              <c:strCache>
                <c:ptCount val="1"/>
                <c:pt idx="0">
                  <c:v>empty</c:v>
                </c:pt>
              </c:strCache>
            </c:strRef>
          </c:tx>
          <c:spPr>
            <a:noFill/>
          </c:spPr>
          <c:invertIfNegative val="0"/>
          <c:cat>
            <c:numRef>
              <c:f>Sheet1!$A$2:$A$3</c:f>
              <c:numCache>
                <c:formatCode>General</c:formatCode>
                <c:ptCount val="2"/>
              </c:numCache>
            </c:numRef>
          </c:cat>
          <c:val>
            <c:numRef>
              <c:f>Sheet1!$D$2:$D$3</c:f>
              <c:numCache>
                <c:formatCode>General</c:formatCode>
                <c:ptCount val="2"/>
                <c:pt idx="0">
                  <c:v>5</c:v>
                </c:pt>
                <c:pt idx="1">
                  <c:v>5</c:v>
                </c:pt>
              </c:numCache>
            </c:numRef>
          </c:val>
          <c:extLst xmlns:c16r2="http://schemas.microsoft.com/office/drawing/2015/06/chart">
            <c:ext xmlns:c16="http://schemas.microsoft.com/office/drawing/2014/chart" uri="{C3380CC4-5D6E-409C-BE32-E72D297353CC}">
              <c16:uniqueId val="{00000006-1321-492C-8CEB-DC7FBDEFF9DD}"/>
            </c:ext>
          </c:extLst>
        </c:ser>
        <c:ser>
          <c:idx val="3"/>
          <c:order val="3"/>
          <c:tx>
            <c:strRef>
              <c:f>Sheet1!$E$1</c:f>
              <c:strCache>
                <c:ptCount val="1"/>
                <c:pt idx="0">
                  <c:v>150 DE</c:v>
                </c:pt>
              </c:strCache>
            </c:strRef>
          </c:tx>
          <c:spPr>
            <a:solidFill>
              <a:srgbClr val="007370"/>
            </a:solidFill>
          </c:spPr>
          <c:invertIfNegative val="0"/>
          <c:cat>
            <c:numRef>
              <c:f>Sheet1!$A$2:$A$3</c:f>
              <c:numCache>
                <c:formatCode>General</c:formatCode>
                <c:ptCount val="2"/>
              </c:numCache>
            </c:numRef>
          </c:cat>
          <c:val>
            <c:numRef>
              <c:f>Sheet1!$E$2:$E$3</c:f>
              <c:numCache>
                <c:formatCode>General</c:formatCode>
                <c:ptCount val="2"/>
                <c:pt idx="0">
                  <c:v>5.6</c:v>
                </c:pt>
                <c:pt idx="1">
                  <c:v>2.1</c:v>
                </c:pt>
              </c:numCache>
            </c:numRef>
          </c:val>
          <c:extLst xmlns:c16r2="http://schemas.microsoft.com/office/drawing/2015/06/chart">
            <c:ext xmlns:c16="http://schemas.microsoft.com/office/drawing/2014/chart" uri="{C3380CC4-5D6E-409C-BE32-E72D297353CC}">
              <c16:uniqueId val="{00000007-1321-492C-8CEB-DC7FBDEFF9DD}"/>
            </c:ext>
          </c:extLst>
        </c:ser>
        <c:ser>
          <c:idx val="4"/>
          <c:order val="4"/>
          <c:tx>
            <c:strRef>
              <c:f>Sheet1!$F$1</c:f>
              <c:strCache>
                <c:ptCount val="1"/>
                <c:pt idx="0">
                  <c:v>Warfarin TATt</c:v>
                </c:pt>
              </c:strCache>
            </c:strRef>
          </c:tx>
          <c:spPr>
            <a:solidFill>
              <a:srgbClr val="A21636"/>
            </a:solidFill>
          </c:spPr>
          <c:invertIfNegative val="0"/>
          <c:cat>
            <c:numRef>
              <c:f>Sheet1!$A$2:$A$3</c:f>
              <c:numCache>
                <c:formatCode>General</c:formatCode>
                <c:ptCount val="2"/>
              </c:numCache>
            </c:numRef>
          </c:cat>
          <c:val>
            <c:numRef>
              <c:f>Sheet1!$F$2:$F$3</c:f>
              <c:numCache>
                <c:formatCode>General</c:formatCode>
                <c:ptCount val="2"/>
                <c:pt idx="0">
                  <c:v>8.4</c:v>
                </c:pt>
                <c:pt idx="1">
                  <c:v>3.9</c:v>
                </c:pt>
              </c:numCache>
            </c:numRef>
          </c:val>
          <c:extLst xmlns:c16r2="http://schemas.microsoft.com/office/drawing/2015/06/chart">
            <c:ext xmlns:c16="http://schemas.microsoft.com/office/drawing/2014/chart" uri="{C3380CC4-5D6E-409C-BE32-E72D297353CC}">
              <c16:uniqueId val="{00000000-4B71-4CD6-9839-0E1E3350A3C2}"/>
            </c:ext>
          </c:extLst>
        </c:ser>
        <c:dLbls>
          <c:showLegendKey val="0"/>
          <c:showVal val="0"/>
          <c:showCatName val="0"/>
          <c:showSerName val="0"/>
          <c:showPercent val="0"/>
          <c:showBubbleSize val="0"/>
        </c:dLbls>
        <c:gapWidth val="150"/>
        <c:axId val="220486656"/>
        <c:axId val="220488448"/>
      </c:barChart>
      <c:catAx>
        <c:axId val="220486656"/>
        <c:scaling>
          <c:orientation val="minMax"/>
        </c:scaling>
        <c:delete val="0"/>
        <c:axPos val="b"/>
        <c:numFmt formatCode="General" sourceLinked="0"/>
        <c:majorTickMark val="out"/>
        <c:minorTickMark val="none"/>
        <c:tickLblPos val="nextTo"/>
        <c:spPr>
          <a:ln>
            <a:solidFill>
              <a:srgbClr val="1E4784"/>
            </a:solidFill>
          </a:ln>
        </c:spPr>
        <c:txPr>
          <a:bodyPr/>
          <a:lstStyle/>
          <a:p>
            <a:pPr>
              <a:defRPr sz="1400">
                <a:solidFill>
                  <a:schemeClr val="tx1"/>
                </a:solidFill>
              </a:defRPr>
            </a:pPr>
            <a:endParaRPr lang="cs-CZ"/>
          </a:p>
        </c:txPr>
        <c:crossAx val="220488448"/>
        <c:crosses val="autoZero"/>
        <c:auto val="1"/>
        <c:lblAlgn val="ctr"/>
        <c:lblOffset val="100"/>
        <c:noMultiLvlLbl val="0"/>
      </c:catAx>
      <c:valAx>
        <c:axId val="220488448"/>
        <c:scaling>
          <c:orientation val="minMax"/>
          <c:max val="10"/>
        </c:scaling>
        <c:delete val="0"/>
        <c:axPos val="l"/>
        <c:majorGridlines>
          <c:spPr>
            <a:ln>
              <a:noFill/>
            </a:ln>
          </c:spPr>
        </c:majorGridlines>
        <c:numFmt formatCode="General" sourceLinked="1"/>
        <c:majorTickMark val="out"/>
        <c:minorTickMark val="none"/>
        <c:tickLblPos val="nextTo"/>
        <c:spPr>
          <a:ln>
            <a:solidFill>
              <a:srgbClr val="1E4784"/>
            </a:solidFill>
          </a:ln>
        </c:spPr>
        <c:txPr>
          <a:bodyPr/>
          <a:lstStyle/>
          <a:p>
            <a:pPr>
              <a:defRPr sz="1100"/>
            </a:pPr>
            <a:endParaRPr lang="cs-CZ"/>
          </a:p>
        </c:txPr>
        <c:crossAx val="220486656"/>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537878451728162"/>
          <c:y val="5.3724319376904105E-2"/>
          <c:w val="0.77355493840394751"/>
          <c:h val="0.74429345799040203"/>
        </c:manualLayout>
      </c:layout>
      <c:barChart>
        <c:barDir val="col"/>
        <c:grouping val="clustered"/>
        <c:varyColors val="0"/>
        <c:dLbls>
          <c:showLegendKey val="0"/>
          <c:showVal val="0"/>
          <c:showCatName val="0"/>
          <c:showSerName val="0"/>
          <c:showPercent val="0"/>
          <c:showBubbleSize val="0"/>
        </c:dLbls>
        <c:gapWidth val="150"/>
        <c:axId val="220556672"/>
        <c:axId val="220578944"/>
      </c:barChart>
      <c:catAx>
        <c:axId val="220556672"/>
        <c:scaling>
          <c:orientation val="minMax"/>
        </c:scaling>
        <c:delete val="0"/>
        <c:axPos val="b"/>
        <c:numFmt formatCode="General" sourceLinked="0"/>
        <c:majorTickMark val="out"/>
        <c:minorTickMark val="none"/>
        <c:tickLblPos val="nextTo"/>
        <c:txPr>
          <a:bodyPr/>
          <a:lstStyle/>
          <a:p>
            <a:pPr>
              <a:defRPr sz="1400">
                <a:solidFill>
                  <a:schemeClr val="tx1"/>
                </a:solidFill>
              </a:defRPr>
            </a:pPr>
            <a:endParaRPr lang="cs-CZ"/>
          </a:p>
        </c:txPr>
        <c:crossAx val="220578944"/>
        <c:crosses val="autoZero"/>
        <c:auto val="1"/>
        <c:lblAlgn val="ctr"/>
        <c:lblOffset val="100"/>
        <c:noMultiLvlLbl val="0"/>
      </c:catAx>
      <c:valAx>
        <c:axId val="220578944"/>
        <c:scaling>
          <c:orientation val="minMax"/>
          <c:max val="3"/>
        </c:scaling>
        <c:delete val="0"/>
        <c:axPos val="l"/>
        <c:majorGridlines>
          <c:spPr>
            <a:ln>
              <a:noFill/>
            </a:ln>
          </c:spPr>
        </c:majorGridlines>
        <c:numFmt formatCode="General" sourceLinked="1"/>
        <c:majorTickMark val="out"/>
        <c:minorTickMark val="none"/>
        <c:tickLblPos val="nextTo"/>
        <c:txPr>
          <a:bodyPr/>
          <a:lstStyle/>
          <a:p>
            <a:pPr>
              <a:defRPr sz="1400" baseline="0">
                <a:solidFill>
                  <a:schemeClr val="tx1"/>
                </a:solidFill>
              </a:defRPr>
            </a:pPr>
            <a:endParaRPr lang="cs-CZ"/>
          </a:p>
        </c:txPr>
        <c:crossAx val="220556672"/>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537878451728162"/>
          <c:y val="5.3724319376904105E-2"/>
          <c:w val="0.77355493840394751"/>
          <c:h val="0.74429345799040203"/>
        </c:manualLayout>
      </c:layout>
      <c:barChart>
        <c:barDir val="col"/>
        <c:grouping val="clustered"/>
        <c:varyColors val="0"/>
        <c:ser>
          <c:idx val="0"/>
          <c:order val="0"/>
          <c:tx>
            <c:strRef>
              <c:f>Sheet1!$B$1</c:f>
              <c:strCache>
                <c:ptCount val="1"/>
                <c:pt idx="0">
                  <c:v>MBE or CRNMBE</c:v>
                </c:pt>
              </c:strCache>
            </c:strRef>
          </c:tx>
          <c:invertIfNegative val="0"/>
          <c:dPt>
            <c:idx val="0"/>
            <c:invertIfNegative val="0"/>
            <c:bubble3D val="0"/>
            <c:spPr>
              <a:solidFill>
                <a:srgbClr val="003366"/>
              </a:solidFill>
            </c:spPr>
            <c:extLst xmlns:c16r2="http://schemas.microsoft.com/office/drawing/2015/06/chart">
              <c:ext xmlns:c16="http://schemas.microsoft.com/office/drawing/2014/chart" uri="{C3380CC4-5D6E-409C-BE32-E72D297353CC}">
                <c16:uniqueId val="{00000001-9EE2-4C32-A72E-EC3E5886F308}"/>
              </c:ext>
            </c:extLst>
          </c:dPt>
          <c:dPt>
            <c:idx val="1"/>
            <c:invertIfNegative val="0"/>
            <c:bubble3D val="0"/>
            <c:spPr>
              <a:solidFill>
                <a:srgbClr val="A21636"/>
              </a:solidFill>
            </c:spPr>
            <c:extLst xmlns:c16r2="http://schemas.microsoft.com/office/drawing/2015/06/chart">
              <c:ext xmlns:c16="http://schemas.microsoft.com/office/drawing/2014/chart" uri="{C3380CC4-5D6E-409C-BE32-E72D297353CC}">
                <c16:uniqueId val="{00000003-9EE2-4C32-A72E-EC3E5886F308}"/>
              </c:ext>
            </c:extLst>
          </c:dPt>
          <c:dPt>
            <c:idx val="2"/>
            <c:invertIfNegative val="0"/>
            <c:bubble3D val="0"/>
            <c:spPr>
              <a:solidFill>
                <a:schemeClr val="accent4">
                  <a:lumMod val="20000"/>
                  <a:lumOff val="80000"/>
                </a:schemeClr>
              </a:solidFill>
            </c:spPr>
            <c:extLst xmlns:c16r2="http://schemas.microsoft.com/office/drawing/2015/06/chart">
              <c:ext xmlns:c16="http://schemas.microsoft.com/office/drawing/2014/chart" uri="{C3380CC4-5D6E-409C-BE32-E72D297353CC}">
                <c16:uniqueId val="{00000005-9EE2-4C32-A72E-EC3E5886F308}"/>
              </c:ext>
            </c:extLst>
          </c:dPt>
          <c:dPt>
            <c:idx val="3"/>
            <c:invertIfNegative val="0"/>
            <c:bubble3D val="0"/>
            <c:spPr>
              <a:solidFill>
                <a:schemeClr val="accent2"/>
              </a:solidFill>
            </c:spPr>
            <c:extLst xmlns:c16r2="http://schemas.microsoft.com/office/drawing/2015/06/chart">
              <c:ext xmlns:c16="http://schemas.microsoft.com/office/drawing/2014/chart" uri="{C3380CC4-5D6E-409C-BE32-E72D297353CC}">
                <c16:uniqueId val="{00000007-9EE2-4C32-A72E-EC3E5886F308}"/>
              </c:ext>
            </c:extLst>
          </c:dPt>
          <c:cat>
            <c:strRef>
              <c:f>Sheet1!$A$2:$A$3</c:f>
              <c:strCache>
                <c:ptCount val="2"/>
                <c:pt idx="0">
                  <c:v>Dabigatran (combined 
dose) dual therapy
(n=1744)</c:v>
                </c:pt>
                <c:pt idx="1">
                  <c:v>Warfarin 
triple therapy
(n=981)</c:v>
                </c:pt>
              </c:strCache>
            </c:strRef>
          </c:cat>
          <c:val>
            <c:numRef>
              <c:f>Sheet1!$B$2:$B$3</c:f>
              <c:numCache>
                <c:formatCode>General</c:formatCode>
                <c:ptCount val="2"/>
                <c:pt idx="0">
                  <c:v>13.7</c:v>
                </c:pt>
                <c:pt idx="1">
                  <c:v>13.4</c:v>
                </c:pt>
              </c:numCache>
            </c:numRef>
          </c:val>
          <c:extLst xmlns:c16r2="http://schemas.microsoft.com/office/drawing/2015/06/chart">
            <c:ext xmlns:c16="http://schemas.microsoft.com/office/drawing/2014/chart" uri="{C3380CC4-5D6E-409C-BE32-E72D297353CC}">
              <c16:uniqueId val="{00000008-9EE2-4C32-A72E-EC3E5886F308}"/>
            </c:ext>
          </c:extLst>
        </c:ser>
        <c:dLbls>
          <c:showLegendKey val="0"/>
          <c:showVal val="0"/>
          <c:showCatName val="0"/>
          <c:showSerName val="0"/>
          <c:showPercent val="0"/>
          <c:showBubbleSize val="0"/>
        </c:dLbls>
        <c:gapWidth val="150"/>
        <c:axId val="254349312"/>
        <c:axId val="254350848"/>
      </c:barChart>
      <c:catAx>
        <c:axId val="254349312"/>
        <c:scaling>
          <c:orientation val="minMax"/>
        </c:scaling>
        <c:delete val="0"/>
        <c:axPos val="b"/>
        <c:numFmt formatCode="General" sourceLinked="0"/>
        <c:majorTickMark val="out"/>
        <c:minorTickMark val="none"/>
        <c:tickLblPos val="nextTo"/>
        <c:spPr>
          <a:ln>
            <a:solidFill>
              <a:srgbClr val="1E4784"/>
            </a:solidFill>
          </a:ln>
        </c:spPr>
        <c:txPr>
          <a:bodyPr/>
          <a:lstStyle/>
          <a:p>
            <a:pPr>
              <a:defRPr sz="1100" b="1"/>
            </a:pPr>
            <a:endParaRPr lang="cs-CZ"/>
          </a:p>
        </c:txPr>
        <c:crossAx val="254350848"/>
        <c:crosses val="autoZero"/>
        <c:auto val="1"/>
        <c:lblAlgn val="ctr"/>
        <c:lblOffset val="100"/>
        <c:noMultiLvlLbl val="0"/>
      </c:catAx>
      <c:valAx>
        <c:axId val="254350848"/>
        <c:scaling>
          <c:orientation val="minMax"/>
          <c:max val="20"/>
        </c:scaling>
        <c:delete val="0"/>
        <c:axPos val="l"/>
        <c:majorGridlines>
          <c:spPr>
            <a:ln>
              <a:noFill/>
            </a:ln>
          </c:spPr>
        </c:majorGridlines>
        <c:numFmt formatCode="General" sourceLinked="1"/>
        <c:majorTickMark val="out"/>
        <c:minorTickMark val="none"/>
        <c:tickLblPos val="nextTo"/>
        <c:spPr>
          <a:ln>
            <a:solidFill>
              <a:srgbClr val="1E4784"/>
            </a:solidFill>
          </a:ln>
        </c:spPr>
        <c:txPr>
          <a:bodyPr/>
          <a:lstStyle/>
          <a:p>
            <a:pPr>
              <a:defRPr sz="1100"/>
            </a:pPr>
            <a:endParaRPr lang="cs-CZ"/>
          </a:p>
        </c:txPr>
        <c:crossAx val="254349312"/>
        <c:crosses val="autoZero"/>
        <c:crossBetween val="between"/>
      </c:valAx>
    </c:plotArea>
    <c:plotVisOnly val="1"/>
    <c:dispBlanksAs val="gap"/>
    <c:showDLblsOverMax val="0"/>
  </c:chart>
  <c:txPr>
    <a:bodyPr/>
    <a:lstStyle/>
    <a:p>
      <a:pPr>
        <a:defRPr sz="1800"/>
      </a:pPr>
      <a:endParaRPr lang="cs-CZ"/>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invertIfNegative val="0"/>
          <c:dPt>
            <c:idx val="1"/>
            <c:invertIfNegative val="0"/>
            <c:bubble3D val="0"/>
            <c:spPr>
              <a:solidFill>
                <a:srgbClr val="C00000"/>
              </a:solidFill>
            </c:spPr>
            <c:extLst xmlns:c16r2="http://schemas.microsoft.com/office/drawing/2015/06/chart">
              <c:ext xmlns:c16="http://schemas.microsoft.com/office/drawing/2014/chart" uri="{C3380CC4-5D6E-409C-BE32-E72D297353CC}">
                <c16:uniqueId val="{00000001-16E9-454D-8F10-4F19F75A7D5A}"/>
              </c:ext>
            </c:extLst>
          </c:dPt>
          <c:dLbls>
            <c:spPr>
              <a:noFill/>
              <a:ln>
                <a:noFill/>
              </a:ln>
              <a:effectLst/>
            </c:spPr>
            <c:txPr>
              <a:bodyPr wrap="square" lIns="38100" tIns="19050" rIns="38100" bIns="19050" anchor="ctr">
                <a:spAutoFit/>
              </a:bodyPr>
              <a:lstStyle/>
              <a:p>
                <a:pPr>
                  <a:defRPr sz="1200"/>
                </a:pPr>
                <a:endParaRPr lang="cs-CZ"/>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Dabigatran
150 mg BID
(n=317)</c:v>
                </c:pt>
                <c:pt idx="1">
                  <c:v>Warfarin
(n=318)</c:v>
                </c:pt>
              </c:strCache>
            </c:strRef>
          </c:cat>
          <c:val>
            <c:numRef>
              <c:f>Sheet1!$B$2:$B$3</c:f>
              <c:numCache>
                <c:formatCode>General</c:formatCode>
                <c:ptCount val="2"/>
                <c:pt idx="0">
                  <c:v>1.6</c:v>
                </c:pt>
                <c:pt idx="1">
                  <c:v>6.9</c:v>
                </c:pt>
              </c:numCache>
            </c:numRef>
          </c:val>
          <c:extLst xmlns:c16r2="http://schemas.microsoft.com/office/drawing/2015/06/chart">
            <c:ext xmlns:c16="http://schemas.microsoft.com/office/drawing/2014/chart" uri="{C3380CC4-5D6E-409C-BE32-E72D297353CC}">
              <c16:uniqueId val="{00000002-16E9-454D-8F10-4F19F75A7D5A}"/>
            </c:ext>
          </c:extLst>
        </c:ser>
        <c:dLbls>
          <c:showLegendKey val="0"/>
          <c:showVal val="0"/>
          <c:showCatName val="0"/>
          <c:showSerName val="0"/>
          <c:showPercent val="0"/>
          <c:showBubbleSize val="0"/>
        </c:dLbls>
        <c:gapWidth val="150"/>
        <c:axId val="156661248"/>
        <c:axId val="156662784"/>
      </c:barChart>
      <c:catAx>
        <c:axId val="156661248"/>
        <c:scaling>
          <c:orientation val="minMax"/>
        </c:scaling>
        <c:delete val="0"/>
        <c:axPos val="b"/>
        <c:numFmt formatCode="General" sourceLinked="0"/>
        <c:majorTickMark val="out"/>
        <c:minorTickMark val="none"/>
        <c:tickLblPos val="nextTo"/>
        <c:txPr>
          <a:bodyPr/>
          <a:lstStyle/>
          <a:p>
            <a:pPr>
              <a:defRPr sz="1200"/>
            </a:pPr>
            <a:endParaRPr lang="cs-CZ"/>
          </a:p>
        </c:txPr>
        <c:crossAx val="156662784"/>
        <c:crosses val="autoZero"/>
        <c:auto val="1"/>
        <c:lblAlgn val="ctr"/>
        <c:lblOffset val="100"/>
        <c:noMultiLvlLbl val="0"/>
      </c:catAx>
      <c:valAx>
        <c:axId val="156662784"/>
        <c:scaling>
          <c:orientation val="minMax"/>
          <c:max val="10"/>
        </c:scaling>
        <c:delete val="0"/>
        <c:axPos val="l"/>
        <c:title>
          <c:tx>
            <c:rich>
              <a:bodyPr rot="-5400000" vert="horz"/>
              <a:lstStyle/>
              <a:p>
                <a:pPr>
                  <a:defRPr sz="1200"/>
                </a:pPr>
                <a:r>
                  <a:rPr lang="en-GB" sz="1200" dirty="0" smtClean="0"/>
                  <a:t>Pa</a:t>
                </a:r>
                <a:r>
                  <a:rPr lang="cs-CZ" sz="1200" dirty="0" err="1" smtClean="0"/>
                  <a:t>cienti</a:t>
                </a:r>
                <a:r>
                  <a:rPr lang="cs-CZ" sz="1200" dirty="0" smtClean="0"/>
                  <a:t> se závažným</a:t>
                </a:r>
                <a:r>
                  <a:rPr lang="cs-CZ" sz="1200" baseline="0" dirty="0" smtClean="0"/>
                  <a:t> krvácením</a:t>
                </a:r>
                <a:r>
                  <a:rPr lang="en-GB" sz="1200" baseline="0" dirty="0" smtClean="0"/>
                  <a:t> </a:t>
                </a:r>
                <a:r>
                  <a:rPr lang="en-GB" sz="1200" baseline="0" dirty="0"/>
                  <a:t>(%)</a:t>
                </a:r>
                <a:endParaRPr lang="en-GB" sz="1200" dirty="0"/>
              </a:p>
            </c:rich>
          </c:tx>
          <c:layout/>
          <c:overlay val="0"/>
        </c:title>
        <c:numFmt formatCode="General" sourceLinked="1"/>
        <c:majorTickMark val="out"/>
        <c:minorTickMark val="none"/>
        <c:tickLblPos val="nextTo"/>
        <c:txPr>
          <a:bodyPr/>
          <a:lstStyle/>
          <a:p>
            <a:pPr>
              <a:defRPr sz="1200"/>
            </a:pPr>
            <a:endParaRPr lang="cs-CZ"/>
          </a:p>
        </c:txPr>
        <c:crossAx val="156661248"/>
        <c:crosses val="autoZero"/>
        <c:crossBetween val="between"/>
        <c:majorUnit val="2"/>
      </c:valAx>
    </c:plotArea>
    <c:plotVisOnly val="1"/>
    <c:dispBlanksAs val="gap"/>
    <c:showDLblsOverMax val="0"/>
  </c:chart>
  <c:txPr>
    <a:bodyPr/>
    <a:lstStyle/>
    <a:p>
      <a:pPr>
        <a:defRPr sz="1800"/>
      </a:pPr>
      <a:endParaRPr lang="cs-CZ"/>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035968-3583-49E7-8FB6-0969B1515130}" type="datetimeFigureOut">
              <a:rPr lang="cs-CZ" smtClean="0"/>
              <a:t>19.1.2018</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7A2428-0983-4A6B-90FF-62C24F7A03E3}" type="slidenum">
              <a:rPr lang="cs-CZ" smtClean="0"/>
              <a:t>‹#›</a:t>
            </a:fld>
            <a:endParaRPr lang="cs-CZ"/>
          </a:p>
        </p:txBody>
      </p:sp>
    </p:spTree>
    <p:extLst>
      <p:ext uri="{BB962C8B-B14F-4D97-AF65-F5344CB8AC3E}">
        <p14:creationId xmlns:p14="http://schemas.microsoft.com/office/powerpoint/2010/main" val="375172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obrázek snímku 1"/>
          <p:cNvSpPr>
            <a:spLocks noGrp="1" noRot="1" noChangeAspect="1" noTextEdit="1"/>
          </p:cNvSpPr>
          <p:nvPr>
            <p:ph type="sldImg"/>
          </p:nvPr>
        </p:nvSpPr>
        <p:spPr bwMode="auto">
          <a:xfrm>
            <a:off x="1146175" y="712788"/>
            <a:ext cx="4564063" cy="3422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Zástupný symbol pro poznámky 2"/>
          <p:cNvSpPr>
            <a:spLocks noGrp="1"/>
          </p:cNvSpPr>
          <p:nvPr>
            <p:ph type="body" idx="1"/>
          </p:nvPr>
        </p:nvSpPr>
        <p:spPr bwMode="auto">
          <a:xfrm>
            <a:off x="915988" y="4349750"/>
            <a:ext cx="5026025" cy="413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2327" tIns="52327" rIns="52327" bIns="52327" numCol="1" anchor="t" anchorCtr="0" compatLnSpc="1">
            <a:prstTxWarp prst="textNoShape">
              <a:avLst/>
            </a:prstTxWarp>
          </a:bodyPr>
          <a:lstStyle/>
          <a:p>
            <a:endParaRPr lang="cs-CZ" altLang="cs-CZ" smtClean="0">
              <a:ea typeface="Geneva"/>
              <a:cs typeface="Geneva"/>
            </a:endParaRPr>
          </a:p>
        </p:txBody>
      </p:sp>
      <p:sp>
        <p:nvSpPr>
          <p:cNvPr id="71684" name="Zástupný symbol pro číslo snímku 3"/>
          <p:cNvSpPr txBox="1">
            <a:spLocks noGrp="1"/>
          </p:cNvSpPr>
          <p:nvPr/>
        </p:nvSpPr>
        <p:spPr bwMode="auto">
          <a:xfrm>
            <a:off x="3886200" y="8696325"/>
            <a:ext cx="2971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327" tIns="52327" rIns="52327" bIns="52327" anchor="b"/>
          <a:lstStyle>
            <a:lvl1pPr defTabSz="863600" eaLnBrk="0" hangingPunct="0">
              <a:spcBef>
                <a:spcPct val="30000"/>
              </a:spcBef>
              <a:defRPr sz="1200">
                <a:solidFill>
                  <a:schemeClr val="tx1"/>
                </a:solidFill>
                <a:latin typeface="Calibri" pitchFamily="34" charset="0"/>
              </a:defRPr>
            </a:lvl1pPr>
            <a:lvl2pPr marL="742950" indent="-285750" defTabSz="863600" eaLnBrk="0" hangingPunct="0">
              <a:spcBef>
                <a:spcPct val="30000"/>
              </a:spcBef>
              <a:defRPr sz="1200">
                <a:solidFill>
                  <a:schemeClr val="tx1"/>
                </a:solidFill>
                <a:latin typeface="Calibri" pitchFamily="34" charset="0"/>
              </a:defRPr>
            </a:lvl2pPr>
            <a:lvl3pPr marL="1143000" indent="-228600" defTabSz="863600" eaLnBrk="0" hangingPunct="0">
              <a:spcBef>
                <a:spcPct val="30000"/>
              </a:spcBef>
              <a:defRPr sz="1200">
                <a:solidFill>
                  <a:schemeClr val="tx1"/>
                </a:solidFill>
                <a:latin typeface="Calibri" pitchFamily="34" charset="0"/>
              </a:defRPr>
            </a:lvl3pPr>
            <a:lvl4pPr marL="1600200" indent="-228600" defTabSz="863600" eaLnBrk="0" hangingPunct="0">
              <a:spcBef>
                <a:spcPct val="30000"/>
              </a:spcBef>
              <a:defRPr sz="1200">
                <a:solidFill>
                  <a:schemeClr val="tx1"/>
                </a:solidFill>
                <a:latin typeface="Calibri" pitchFamily="34" charset="0"/>
              </a:defRPr>
            </a:lvl4pPr>
            <a:lvl5pPr marL="2057400" indent="-228600" defTabSz="863600" eaLnBrk="0" hangingPunct="0">
              <a:spcBef>
                <a:spcPct val="30000"/>
              </a:spcBef>
              <a:defRPr sz="1200">
                <a:solidFill>
                  <a:schemeClr val="tx1"/>
                </a:solidFill>
                <a:latin typeface="Calibri" pitchFamily="34" charset="0"/>
              </a:defRPr>
            </a:lvl5pPr>
            <a:lvl6pPr marL="2514600" indent="-228600" defTabSz="863600" eaLnBrk="0" fontAlgn="base" hangingPunct="0">
              <a:spcBef>
                <a:spcPct val="30000"/>
              </a:spcBef>
              <a:spcAft>
                <a:spcPct val="0"/>
              </a:spcAft>
              <a:defRPr sz="1200">
                <a:solidFill>
                  <a:schemeClr val="tx1"/>
                </a:solidFill>
                <a:latin typeface="Calibri" pitchFamily="34" charset="0"/>
              </a:defRPr>
            </a:lvl6pPr>
            <a:lvl7pPr marL="2971800" indent="-228600" defTabSz="863600" eaLnBrk="0" fontAlgn="base" hangingPunct="0">
              <a:spcBef>
                <a:spcPct val="30000"/>
              </a:spcBef>
              <a:spcAft>
                <a:spcPct val="0"/>
              </a:spcAft>
              <a:defRPr sz="1200">
                <a:solidFill>
                  <a:schemeClr val="tx1"/>
                </a:solidFill>
                <a:latin typeface="Calibri" pitchFamily="34" charset="0"/>
              </a:defRPr>
            </a:lvl7pPr>
            <a:lvl8pPr marL="3429000" indent="-228600" defTabSz="863600" eaLnBrk="0" fontAlgn="base" hangingPunct="0">
              <a:spcBef>
                <a:spcPct val="30000"/>
              </a:spcBef>
              <a:spcAft>
                <a:spcPct val="0"/>
              </a:spcAft>
              <a:defRPr sz="1200">
                <a:solidFill>
                  <a:schemeClr val="tx1"/>
                </a:solidFill>
                <a:latin typeface="Calibri" pitchFamily="34" charset="0"/>
              </a:defRPr>
            </a:lvl8pPr>
            <a:lvl9pPr marL="3886200" indent="-228600" defTabSz="863600" eaLnBrk="0" fontAlgn="base" hangingPunct="0">
              <a:spcBef>
                <a:spcPct val="30000"/>
              </a:spcBef>
              <a:spcAft>
                <a:spcPct val="0"/>
              </a:spcAft>
              <a:defRPr sz="1200">
                <a:solidFill>
                  <a:schemeClr val="tx1"/>
                </a:solidFill>
                <a:latin typeface="Calibri" pitchFamily="34" charset="0"/>
              </a:defRPr>
            </a:lvl9pPr>
          </a:lstStyle>
          <a:p>
            <a:pPr algn="r">
              <a:spcBef>
                <a:spcPct val="0"/>
              </a:spcBef>
            </a:pPr>
            <a:fld id="{DC432A29-4794-4775-90E1-6D9B604ED888}" type="slidenum">
              <a:rPr lang="en-GB" altLang="cs-CZ" sz="1100">
                <a:latin typeface="Arial" pitchFamily="34" charset="0"/>
              </a:rPr>
              <a:pPr algn="r">
                <a:spcBef>
                  <a:spcPct val="0"/>
                </a:spcBef>
              </a:pPr>
              <a:t>3</a:t>
            </a:fld>
            <a:endParaRPr lang="en-GB" altLang="cs-CZ" sz="110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0" baseline="0" dirty="0">
                <a:latin typeface="Arial" panose="020B0604020202020204"/>
              </a:rPr>
              <a:t>Reference</a:t>
            </a:r>
          </a:p>
          <a:p>
            <a:r>
              <a:rPr lang="en-GB" sz="1000" b="0" kern="0" baseline="0" dirty="0">
                <a:latin typeface="Arial" panose="020B0604020202020204"/>
              </a:rPr>
              <a:t>Cannon CP et al. ESC 2017</a:t>
            </a:r>
          </a:p>
          <a:p>
            <a:r>
              <a:rPr lang="en-GB" sz="1000" b="0" kern="0" baseline="0" dirty="0">
                <a:latin typeface="Arial" panose="020B0604020202020204"/>
              </a:rPr>
              <a:t>Cannon CP et al. N </a:t>
            </a:r>
            <a:r>
              <a:rPr lang="en-GB" sz="1000" b="0" kern="0" baseline="0" dirty="0" err="1">
                <a:latin typeface="Arial" panose="020B0604020202020204"/>
              </a:rPr>
              <a:t>Engl</a:t>
            </a:r>
            <a:r>
              <a:rPr lang="en-GB" sz="1000" b="0" kern="0" baseline="0" dirty="0">
                <a:latin typeface="Arial" panose="020B0604020202020204"/>
              </a:rPr>
              <a:t> J Med 2017;doi: 10.1056/NEJMoa1708454</a:t>
            </a:r>
            <a:endParaRPr lang="en-GB" sz="900" b="0" kern="0" dirty="0">
              <a:latin typeface="Arial" panose="020B0604020202020204"/>
            </a:endParaRPr>
          </a:p>
          <a:p>
            <a:endParaRPr lang="en-GB" dirty="0"/>
          </a:p>
          <a:p>
            <a:r>
              <a:rPr lang="en-GB" dirty="0"/>
              <a:t>HRs and Wald CIs from Cox proportional hazard model. For the dabigatran 110 mg vs warfarin comparison, the model is stratified by age, non-elderly vs elderly (&lt;70 or ≥70 in Japan and &lt;80 or ≥80 years old elsewhere). For the dabigatran 150 mg vs warfarin comparison, an </a:t>
            </a:r>
            <a:r>
              <a:rPr lang="en-GB" dirty="0" err="1"/>
              <a:t>unstratified</a:t>
            </a:r>
            <a:r>
              <a:rPr lang="en-GB" dirty="0"/>
              <a:t> model is used; elderly patients outside the USA and Japan are excluded. Full analysis set presented. Non-inferiority P</a:t>
            </a:r>
            <a:r>
              <a:rPr lang="en-GB" baseline="0" dirty="0"/>
              <a:t> </a:t>
            </a:r>
            <a:r>
              <a:rPr lang="en-GB" dirty="0"/>
              <a:t>value is one sided (alpha=0.025). </a:t>
            </a:r>
          </a:p>
        </p:txBody>
      </p:sp>
      <p:sp>
        <p:nvSpPr>
          <p:cNvPr id="4" name="Slide Number Placeholder 3"/>
          <p:cNvSpPr>
            <a:spLocks noGrp="1"/>
          </p:cNvSpPr>
          <p:nvPr>
            <p:ph type="sldNum" sz="quarter" idx="10"/>
          </p:nvPr>
        </p:nvSpPr>
        <p:spPr/>
        <p:txBody>
          <a:bodyPr/>
          <a:lstStyle/>
          <a:p>
            <a:fld id="{67995000-CE6F-42CD-B467-E8FB0DB8ECB6}" type="slidenum">
              <a:rPr lang="en-GB" smtClean="0"/>
              <a:pPr/>
              <a:t>17</a:t>
            </a:fld>
            <a:endParaRPr lang="en-GB"/>
          </a:p>
        </p:txBody>
      </p:sp>
    </p:spTree>
    <p:extLst>
      <p:ext uri="{BB962C8B-B14F-4D97-AF65-F5344CB8AC3E}">
        <p14:creationId xmlns:p14="http://schemas.microsoft.com/office/powerpoint/2010/main" val="3743272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0" baseline="0" dirty="0">
                <a:latin typeface="Arial" panose="020B0604020202020204"/>
              </a:rPr>
              <a:t>Reference</a:t>
            </a:r>
          </a:p>
          <a:p>
            <a:r>
              <a:rPr lang="en-GB" sz="1000" b="0" kern="0" baseline="0" dirty="0">
                <a:latin typeface="Arial" panose="020B0604020202020204"/>
              </a:rPr>
              <a:t>Cannon CP et al. N </a:t>
            </a:r>
            <a:r>
              <a:rPr lang="en-GB" sz="1000" b="0" kern="0" baseline="0" dirty="0" err="1">
                <a:latin typeface="Arial" panose="020B0604020202020204"/>
              </a:rPr>
              <a:t>Engl</a:t>
            </a:r>
            <a:r>
              <a:rPr lang="en-GB" sz="1000" b="0" kern="0" baseline="0" dirty="0">
                <a:latin typeface="Arial" panose="020B0604020202020204"/>
              </a:rPr>
              <a:t> J Med 2017;doi: 10.1056/NEJMoa1708454</a:t>
            </a:r>
            <a:endParaRPr lang="en-GB" sz="900" b="0" kern="0" dirty="0">
              <a:latin typeface="Arial" panose="020B0604020202020204"/>
            </a:endParaRPr>
          </a:p>
          <a:p>
            <a:endParaRPr lang="en-GB" dirty="0"/>
          </a:p>
        </p:txBody>
      </p:sp>
      <p:sp>
        <p:nvSpPr>
          <p:cNvPr id="4" name="Slide Number Placeholder 3"/>
          <p:cNvSpPr>
            <a:spLocks noGrp="1"/>
          </p:cNvSpPr>
          <p:nvPr>
            <p:ph type="sldNum" sz="quarter" idx="10"/>
          </p:nvPr>
        </p:nvSpPr>
        <p:spPr/>
        <p:txBody>
          <a:bodyPr/>
          <a:lstStyle/>
          <a:p>
            <a:fld id="{6B8B981E-1FF5-8347-B91A-08243D0B7EB2}" type="slidenum">
              <a:rPr lang="en-US" smtClean="0"/>
              <a:pPr/>
              <a:t>18</a:t>
            </a:fld>
            <a:endParaRPr lang="en-US" dirty="0"/>
          </a:p>
        </p:txBody>
      </p:sp>
    </p:spTree>
    <p:extLst>
      <p:ext uri="{BB962C8B-B14F-4D97-AF65-F5344CB8AC3E}">
        <p14:creationId xmlns:p14="http://schemas.microsoft.com/office/powerpoint/2010/main" val="453788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0" baseline="0" dirty="0">
                <a:latin typeface="Arial" panose="020B0604020202020204"/>
              </a:rPr>
              <a:t>Reference</a:t>
            </a:r>
          </a:p>
          <a:p>
            <a:r>
              <a:rPr lang="en-GB" sz="1000" b="0" kern="0" baseline="0" dirty="0">
                <a:latin typeface="Arial" panose="020B0604020202020204"/>
              </a:rPr>
              <a:t>Cannon CP et al. N </a:t>
            </a:r>
            <a:r>
              <a:rPr lang="en-GB" sz="1000" b="0" kern="0" baseline="0" dirty="0" err="1">
                <a:latin typeface="Arial" panose="020B0604020202020204"/>
              </a:rPr>
              <a:t>Engl</a:t>
            </a:r>
            <a:r>
              <a:rPr lang="en-GB" sz="1000" b="0" kern="0" baseline="0" dirty="0">
                <a:latin typeface="Arial" panose="020B0604020202020204"/>
              </a:rPr>
              <a:t> J Med 2017;doi: 10.1056/NEJMoa1708454</a:t>
            </a:r>
            <a:endParaRPr lang="en-GB" sz="900" b="0" kern="0" dirty="0">
              <a:latin typeface="Arial" panose="020B0604020202020204"/>
            </a:endParaRPr>
          </a:p>
          <a:p>
            <a:endParaRPr lang="en-GB" sz="1000" dirty="0"/>
          </a:p>
        </p:txBody>
      </p:sp>
      <p:sp>
        <p:nvSpPr>
          <p:cNvPr id="4" name="Slide Number Placeholder 3"/>
          <p:cNvSpPr>
            <a:spLocks noGrp="1"/>
          </p:cNvSpPr>
          <p:nvPr>
            <p:ph type="sldNum" sz="quarter" idx="10"/>
          </p:nvPr>
        </p:nvSpPr>
        <p:spPr/>
        <p:txBody>
          <a:bodyPr/>
          <a:lstStyle/>
          <a:p>
            <a:fld id="{67995000-CE6F-42CD-B467-E8FB0DB8ECB6}" type="slidenum">
              <a:rPr lang="en-GB" smtClean="0"/>
              <a:pPr/>
              <a:t>19</a:t>
            </a:fld>
            <a:endParaRPr lang="en-GB"/>
          </a:p>
        </p:txBody>
      </p:sp>
    </p:spTree>
    <p:extLst>
      <p:ext uri="{BB962C8B-B14F-4D97-AF65-F5344CB8AC3E}">
        <p14:creationId xmlns:p14="http://schemas.microsoft.com/office/powerpoint/2010/main" val="2474083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0" baseline="0" dirty="0">
                <a:latin typeface="Arial" panose="020B0604020202020204"/>
              </a:rPr>
              <a:t>Reference</a:t>
            </a:r>
          </a:p>
          <a:p>
            <a:r>
              <a:rPr lang="en-GB" sz="1000" b="0" kern="0" baseline="0" dirty="0">
                <a:latin typeface="Arial" panose="020B0604020202020204"/>
              </a:rPr>
              <a:t>Cannon CP et al. N </a:t>
            </a:r>
            <a:r>
              <a:rPr lang="en-GB" sz="1000" b="0" kern="0" baseline="0" dirty="0" err="1">
                <a:latin typeface="Arial" panose="020B0604020202020204"/>
              </a:rPr>
              <a:t>Engl</a:t>
            </a:r>
            <a:r>
              <a:rPr lang="en-GB" sz="1000" b="0" kern="0" baseline="0" dirty="0">
                <a:latin typeface="Arial" panose="020B0604020202020204"/>
              </a:rPr>
              <a:t> J Med 2017;doi: 10.1056/NEJMoa1708454</a:t>
            </a:r>
          </a:p>
          <a:p>
            <a:r>
              <a:rPr lang="en-GB" sz="900" b="0" kern="0" baseline="0" dirty="0">
                <a:latin typeface="Arial" panose="020B0604020202020204"/>
              </a:rPr>
              <a:t>Cannon CP et al. ESC 2017</a:t>
            </a:r>
          </a:p>
          <a:p>
            <a:endParaRPr lang="en-GB" sz="900" b="0" kern="0" baseline="0" dirty="0">
              <a:latin typeface="Arial" panose="020B0604020202020204"/>
            </a:endParaRPr>
          </a:p>
        </p:txBody>
      </p:sp>
      <p:sp>
        <p:nvSpPr>
          <p:cNvPr id="4" name="Slide Number Placeholder 3"/>
          <p:cNvSpPr>
            <a:spLocks noGrp="1"/>
          </p:cNvSpPr>
          <p:nvPr>
            <p:ph type="sldNum" sz="quarter" idx="10"/>
          </p:nvPr>
        </p:nvSpPr>
        <p:spPr/>
        <p:txBody>
          <a:bodyPr/>
          <a:lstStyle/>
          <a:p>
            <a:fld id="{6B8B981E-1FF5-8347-B91A-08243D0B7EB2}" type="slidenum">
              <a:rPr lang="en-US" smtClean="0"/>
              <a:pPr/>
              <a:t>20</a:t>
            </a:fld>
            <a:endParaRPr lang="en-US" dirty="0"/>
          </a:p>
        </p:txBody>
      </p:sp>
    </p:spTree>
    <p:extLst>
      <p:ext uri="{BB962C8B-B14F-4D97-AF65-F5344CB8AC3E}">
        <p14:creationId xmlns:p14="http://schemas.microsoft.com/office/powerpoint/2010/main" val="3592922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Cannon CP et al. N </a:t>
            </a:r>
            <a:r>
              <a:rPr lang="en-GB" sz="1000" kern="1200" dirty="0" err="1">
                <a:solidFill>
                  <a:schemeClr val="tx1"/>
                </a:solidFill>
                <a:effectLst/>
                <a:latin typeface="Arial" panose="020B0604020202020204" pitchFamily="34" charset="0"/>
                <a:ea typeface="+mn-ea"/>
                <a:cs typeface="Arial" panose="020B0604020202020204" pitchFamily="34" charset="0"/>
              </a:rPr>
              <a:t>Engl</a:t>
            </a:r>
            <a:r>
              <a:rPr lang="en-GB" sz="1000" kern="1200" dirty="0">
                <a:solidFill>
                  <a:schemeClr val="tx1"/>
                </a:solidFill>
                <a:effectLst/>
                <a:latin typeface="Arial" panose="020B0604020202020204" pitchFamily="34" charset="0"/>
                <a:ea typeface="+mn-ea"/>
                <a:cs typeface="Arial" panose="020B0604020202020204" pitchFamily="34" charset="0"/>
              </a:rPr>
              <a:t> J Med 2017;doi: 10.1056/NEJMoa1708454</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Cannon et al. presented</a:t>
            </a:r>
            <a:r>
              <a:rPr lang="en-GB" sz="1000" kern="1200" baseline="0" dirty="0">
                <a:solidFill>
                  <a:schemeClr val="tx1"/>
                </a:solidFill>
                <a:effectLst/>
                <a:latin typeface="Arial" panose="020B0604020202020204" pitchFamily="34" charset="0"/>
                <a:ea typeface="+mn-ea"/>
                <a:cs typeface="Arial" panose="020B0604020202020204" pitchFamily="34" charset="0"/>
              </a:rPr>
              <a:t> at ESC 2017</a:t>
            </a:r>
            <a:endParaRPr lang="en-GB" sz="1000" kern="1200" dirty="0">
              <a:solidFill>
                <a:schemeClr val="tx1"/>
              </a:solidFill>
              <a:effectLst/>
              <a:latin typeface="Arial" panose="020B0604020202020204" pitchFamily="34" charset="0"/>
              <a:ea typeface="+mn-ea"/>
              <a:cs typeface="Arial" panose="020B0604020202020204" pitchFamily="34" charset="0"/>
            </a:endParaRPr>
          </a:p>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Results presented are time to event. Stent thrombosis is time to definite stent thrombosis</a:t>
            </a:r>
          </a:p>
          <a:p>
            <a:endParaRPr lang="en-GB" dirty="0"/>
          </a:p>
        </p:txBody>
      </p:sp>
      <p:sp>
        <p:nvSpPr>
          <p:cNvPr id="4" name="Slide Number Placeholder 3"/>
          <p:cNvSpPr>
            <a:spLocks noGrp="1"/>
          </p:cNvSpPr>
          <p:nvPr>
            <p:ph type="sldNum" sz="quarter" idx="10"/>
          </p:nvPr>
        </p:nvSpPr>
        <p:spPr/>
        <p:txBody>
          <a:bodyPr/>
          <a:lstStyle/>
          <a:p>
            <a:pPr>
              <a:defRPr/>
            </a:pPr>
            <a:fld id="{F6D991BF-2FF7-44AA-BAAA-9D42FC927954}" type="slidenum">
              <a:rPr lang="en-US" smtClean="0"/>
              <a:pPr>
                <a:defRPr/>
              </a:pPr>
              <a:t>21</a:t>
            </a:fld>
            <a:endParaRPr lang="en-US"/>
          </a:p>
        </p:txBody>
      </p:sp>
    </p:spTree>
    <p:extLst>
      <p:ext uri="{BB962C8B-B14F-4D97-AF65-F5344CB8AC3E}">
        <p14:creationId xmlns:p14="http://schemas.microsoft.com/office/powerpoint/2010/main" val="2655898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8B981E-1FF5-8347-B91A-08243D0B7EB2}" type="slidenum">
              <a:rPr lang="en-US" smtClean="0"/>
              <a:pPr/>
              <a:t>22</a:t>
            </a:fld>
            <a:endParaRPr lang="en-US" dirty="0"/>
          </a:p>
        </p:txBody>
      </p:sp>
    </p:spTree>
    <p:extLst>
      <p:ext uri="{BB962C8B-B14F-4D97-AF65-F5344CB8AC3E}">
        <p14:creationId xmlns:p14="http://schemas.microsoft.com/office/powerpoint/2010/main" val="300480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8B981E-1FF5-8347-B91A-08243D0B7EB2}" type="slidenum">
              <a:rPr lang="en-US" smtClean="0"/>
              <a:pPr/>
              <a:t>23</a:t>
            </a:fld>
            <a:endParaRPr lang="en-US" dirty="0"/>
          </a:p>
        </p:txBody>
      </p:sp>
    </p:spTree>
    <p:extLst>
      <p:ext uri="{BB962C8B-B14F-4D97-AF65-F5344CB8AC3E}">
        <p14:creationId xmlns:p14="http://schemas.microsoft.com/office/powerpoint/2010/main" val="3004804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8B981E-1FF5-8347-B91A-08243D0B7EB2}" type="slidenum">
              <a:rPr lang="en-US" smtClean="0"/>
              <a:pPr/>
              <a:t>24</a:t>
            </a:fld>
            <a:endParaRPr lang="en-US" dirty="0"/>
          </a:p>
        </p:txBody>
      </p:sp>
    </p:spTree>
    <p:extLst>
      <p:ext uri="{BB962C8B-B14F-4D97-AF65-F5344CB8AC3E}">
        <p14:creationId xmlns:p14="http://schemas.microsoft.com/office/powerpoint/2010/main" val="3004804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Open-label, blinded adjudicated-endpoint, multicentre study.</a:t>
            </a:r>
            <a:br>
              <a:rPr lang="en-GB" b="0" dirty="0"/>
            </a:br>
            <a:r>
              <a:rPr lang="en-GB" b="0" dirty="0"/>
              <a:t>Independent blinded adjudication committee and data monitoring committee.</a:t>
            </a:r>
            <a:br>
              <a:rPr lang="en-GB" b="0" dirty="0"/>
            </a:br>
            <a:r>
              <a:rPr lang="en-GB" b="0" dirty="0"/>
              <a:t>Secondary endpoints included adjudicated thromboembolic events and bleeding events.</a:t>
            </a:r>
          </a:p>
          <a:p>
            <a:endParaRPr lang="en-GB" b="1" dirty="0"/>
          </a:p>
          <a:p>
            <a:r>
              <a:rPr lang="en-GB" b="1" dirty="0"/>
              <a:t>References</a:t>
            </a:r>
          </a:p>
          <a:p>
            <a:pPr marL="228600" indent="-228600">
              <a:buFont typeface="+mj-lt"/>
              <a:buAutoNum type="arabicPeriod"/>
            </a:pPr>
            <a:r>
              <a:rPr lang="en-GB" dirty="0"/>
              <a:t>Calkins H et al. N Engl J Med 2017;doi:10.1056/NEJMoa1701005</a:t>
            </a:r>
          </a:p>
          <a:p>
            <a:pPr marL="228600" indent="-228600">
              <a:buFont typeface="+mj-lt"/>
              <a:buAutoNum type="arabicPeriod"/>
            </a:pPr>
            <a:r>
              <a:rPr lang="en-GB" dirty="0"/>
              <a:t>ClinicalTrials.gov Identifier: NCT02348723</a:t>
            </a:r>
          </a:p>
          <a:p>
            <a:pPr marL="228600" indent="-228600">
              <a:buFont typeface="+mj-lt"/>
              <a:buAutoNum type="arabicPeriod"/>
            </a:pPr>
            <a:r>
              <a:rPr lang="en-GB" dirty="0"/>
              <a:t>Sticherling C et al. Europace 2015;17:1197–214</a:t>
            </a:r>
          </a:p>
        </p:txBody>
      </p:sp>
      <p:sp>
        <p:nvSpPr>
          <p:cNvPr id="4" name="Slide Number Placeholder 3"/>
          <p:cNvSpPr>
            <a:spLocks noGrp="1"/>
          </p:cNvSpPr>
          <p:nvPr>
            <p:ph type="sldNum" sz="quarter" idx="10"/>
          </p:nvPr>
        </p:nvSpPr>
        <p:spPr/>
        <p:txBody>
          <a:bodyPr/>
          <a:lstStyle/>
          <a:p>
            <a:fld id="{6B8B981E-1FF5-8347-B91A-08243D0B7EB2}" type="slidenum">
              <a:rPr lang="en-US" smtClean="0"/>
              <a:pPr/>
              <a:t>28</a:t>
            </a:fld>
            <a:endParaRPr lang="en-US" dirty="0"/>
          </a:p>
        </p:txBody>
      </p:sp>
    </p:spTree>
    <p:extLst>
      <p:ext uri="{BB962C8B-B14F-4D97-AF65-F5344CB8AC3E}">
        <p14:creationId xmlns:p14="http://schemas.microsoft.com/office/powerpoint/2010/main" val="704080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a:t>
            </a:r>
          </a:p>
          <a:p>
            <a:pPr marL="0" indent="0">
              <a:buFont typeface="+mj-lt"/>
              <a:buNone/>
            </a:pPr>
            <a:r>
              <a:rPr lang="en-GB" dirty="0"/>
              <a:t>Calkins H et al. N Engl J Med 2017;doi:10.1056/NEJMoa1701005</a:t>
            </a:r>
          </a:p>
          <a:p>
            <a:endParaRPr lang="en-GB" dirty="0"/>
          </a:p>
        </p:txBody>
      </p:sp>
      <p:sp>
        <p:nvSpPr>
          <p:cNvPr id="4" name="Slide Number Placeholder 3"/>
          <p:cNvSpPr>
            <a:spLocks noGrp="1"/>
          </p:cNvSpPr>
          <p:nvPr>
            <p:ph type="sldNum" sz="quarter" idx="10"/>
          </p:nvPr>
        </p:nvSpPr>
        <p:spPr/>
        <p:txBody>
          <a:bodyPr/>
          <a:lstStyle/>
          <a:p>
            <a:fld id="{6B8B981E-1FF5-8347-B91A-08243D0B7EB2}" type="slidenum">
              <a:rPr lang="en-US" smtClean="0"/>
              <a:pPr/>
              <a:t>29</a:t>
            </a:fld>
            <a:endParaRPr lang="en-US" dirty="0"/>
          </a:p>
        </p:txBody>
      </p:sp>
    </p:spTree>
    <p:extLst>
      <p:ext uri="{BB962C8B-B14F-4D97-AF65-F5344CB8AC3E}">
        <p14:creationId xmlns:p14="http://schemas.microsoft.com/office/powerpoint/2010/main" val="62513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obrázek snímku 1"/>
          <p:cNvSpPr>
            <a:spLocks noGrp="1" noRot="1" noChangeAspect="1" noTextEdit="1"/>
          </p:cNvSpPr>
          <p:nvPr>
            <p:ph type="sldImg"/>
          </p:nvPr>
        </p:nvSpPr>
        <p:spPr bwMode="auto">
          <a:xfrm>
            <a:off x="1146175" y="712788"/>
            <a:ext cx="4564063" cy="3422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Zástupný symbol pro poznámky 2"/>
          <p:cNvSpPr>
            <a:spLocks noGrp="1"/>
          </p:cNvSpPr>
          <p:nvPr>
            <p:ph type="body" idx="1"/>
          </p:nvPr>
        </p:nvSpPr>
        <p:spPr bwMode="auto">
          <a:xfrm>
            <a:off x="915988" y="4349750"/>
            <a:ext cx="5026025" cy="413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2327" tIns="52327" rIns="52327" bIns="52327" numCol="1" anchor="t" anchorCtr="0" compatLnSpc="1">
            <a:prstTxWarp prst="textNoShape">
              <a:avLst/>
            </a:prstTxWarp>
          </a:bodyPr>
          <a:lstStyle/>
          <a:p>
            <a:endParaRPr lang="cs-CZ" altLang="cs-CZ" smtClean="0">
              <a:ea typeface="Geneva"/>
              <a:cs typeface="Geneva"/>
            </a:endParaRPr>
          </a:p>
        </p:txBody>
      </p:sp>
      <p:sp>
        <p:nvSpPr>
          <p:cNvPr id="71684" name="Zástupný symbol pro číslo snímku 3"/>
          <p:cNvSpPr txBox="1">
            <a:spLocks noGrp="1"/>
          </p:cNvSpPr>
          <p:nvPr/>
        </p:nvSpPr>
        <p:spPr bwMode="auto">
          <a:xfrm>
            <a:off x="3886200" y="8696325"/>
            <a:ext cx="2971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327" tIns="52327" rIns="52327" bIns="52327" anchor="b"/>
          <a:lstStyle>
            <a:lvl1pPr defTabSz="863600" eaLnBrk="0" hangingPunct="0">
              <a:spcBef>
                <a:spcPct val="30000"/>
              </a:spcBef>
              <a:defRPr sz="1200">
                <a:solidFill>
                  <a:schemeClr val="tx1"/>
                </a:solidFill>
                <a:latin typeface="Calibri" pitchFamily="34" charset="0"/>
              </a:defRPr>
            </a:lvl1pPr>
            <a:lvl2pPr marL="742950" indent="-285750" defTabSz="863600" eaLnBrk="0" hangingPunct="0">
              <a:spcBef>
                <a:spcPct val="30000"/>
              </a:spcBef>
              <a:defRPr sz="1200">
                <a:solidFill>
                  <a:schemeClr val="tx1"/>
                </a:solidFill>
                <a:latin typeface="Calibri" pitchFamily="34" charset="0"/>
              </a:defRPr>
            </a:lvl2pPr>
            <a:lvl3pPr marL="1143000" indent="-228600" defTabSz="863600" eaLnBrk="0" hangingPunct="0">
              <a:spcBef>
                <a:spcPct val="30000"/>
              </a:spcBef>
              <a:defRPr sz="1200">
                <a:solidFill>
                  <a:schemeClr val="tx1"/>
                </a:solidFill>
                <a:latin typeface="Calibri" pitchFamily="34" charset="0"/>
              </a:defRPr>
            </a:lvl3pPr>
            <a:lvl4pPr marL="1600200" indent="-228600" defTabSz="863600" eaLnBrk="0" hangingPunct="0">
              <a:spcBef>
                <a:spcPct val="30000"/>
              </a:spcBef>
              <a:defRPr sz="1200">
                <a:solidFill>
                  <a:schemeClr val="tx1"/>
                </a:solidFill>
                <a:latin typeface="Calibri" pitchFamily="34" charset="0"/>
              </a:defRPr>
            </a:lvl4pPr>
            <a:lvl5pPr marL="2057400" indent="-228600" defTabSz="863600" eaLnBrk="0" hangingPunct="0">
              <a:spcBef>
                <a:spcPct val="30000"/>
              </a:spcBef>
              <a:defRPr sz="1200">
                <a:solidFill>
                  <a:schemeClr val="tx1"/>
                </a:solidFill>
                <a:latin typeface="Calibri" pitchFamily="34" charset="0"/>
              </a:defRPr>
            </a:lvl5pPr>
            <a:lvl6pPr marL="2514600" indent="-228600" defTabSz="863600" eaLnBrk="0" fontAlgn="base" hangingPunct="0">
              <a:spcBef>
                <a:spcPct val="30000"/>
              </a:spcBef>
              <a:spcAft>
                <a:spcPct val="0"/>
              </a:spcAft>
              <a:defRPr sz="1200">
                <a:solidFill>
                  <a:schemeClr val="tx1"/>
                </a:solidFill>
                <a:latin typeface="Calibri" pitchFamily="34" charset="0"/>
              </a:defRPr>
            </a:lvl6pPr>
            <a:lvl7pPr marL="2971800" indent="-228600" defTabSz="863600" eaLnBrk="0" fontAlgn="base" hangingPunct="0">
              <a:spcBef>
                <a:spcPct val="30000"/>
              </a:spcBef>
              <a:spcAft>
                <a:spcPct val="0"/>
              </a:spcAft>
              <a:defRPr sz="1200">
                <a:solidFill>
                  <a:schemeClr val="tx1"/>
                </a:solidFill>
                <a:latin typeface="Calibri" pitchFamily="34" charset="0"/>
              </a:defRPr>
            </a:lvl7pPr>
            <a:lvl8pPr marL="3429000" indent="-228600" defTabSz="863600" eaLnBrk="0" fontAlgn="base" hangingPunct="0">
              <a:spcBef>
                <a:spcPct val="30000"/>
              </a:spcBef>
              <a:spcAft>
                <a:spcPct val="0"/>
              </a:spcAft>
              <a:defRPr sz="1200">
                <a:solidFill>
                  <a:schemeClr val="tx1"/>
                </a:solidFill>
                <a:latin typeface="Calibri" pitchFamily="34" charset="0"/>
              </a:defRPr>
            </a:lvl8pPr>
            <a:lvl9pPr marL="3886200" indent="-228600" defTabSz="863600" eaLnBrk="0" fontAlgn="base" hangingPunct="0">
              <a:spcBef>
                <a:spcPct val="30000"/>
              </a:spcBef>
              <a:spcAft>
                <a:spcPct val="0"/>
              </a:spcAft>
              <a:defRPr sz="1200">
                <a:solidFill>
                  <a:schemeClr val="tx1"/>
                </a:solidFill>
                <a:latin typeface="Calibri" pitchFamily="34" charset="0"/>
              </a:defRPr>
            </a:lvl9pPr>
          </a:lstStyle>
          <a:p>
            <a:pPr algn="r">
              <a:spcBef>
                <a:spcPct val="0"/>
              </a:spcBef>
            </a:pPr>
            <a:fld id="{DC432A29-4794-4775-90E1-6D9B604ED888}" type="slidenum">
              <a:rPr lang="en-GB" altLang="cs-CZ" sz="1100">
                <a:latin typeface="Arial" pitchFamily="34" charset="0"/>
              </a:rPr>
              <a:pPr algn="r">
                <a:spcBef>
                  <a:spcPct val="0"/>
                </a:spcBef>
              </a:pPr>
              <a:t>4</a:t>
            </a:fld>
            <a:endParaRPr lang="en-GB" altLang="cs-CZ" sz="110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r>
              <a:rPr lang="fr-FR" dirty="0"/>
              <a:t>Calkins H et al. N Engl J Med 2017;doi:10.1056/NEJMoa1701005</a:t>
            </a:r>
          </a:p>
          <a:p>
            <a:endParaRPr lang="en-GB" dirty="0"/>
          </a:p>
        </p:txBody>
      </p:sp>
      <p:sp>
        <p:nvSpPr>
          <p:cNvPr id="4" name="Slide Number Placeholder 3"/>
          <p:cNvSpPr>
            <a:spLocks noGrp="1"/>
          </p:cNvSpPr>
          <p:nvPr>
            <p:ph type="sldNum" sz="quarter" idx="10"/>
          </p:nvPr>
        </p:nvSpPr>
        <p:spPr/>
        <p:txBody>
          <a:bodyPr/>
          <a:lstStyle/>
          <a:p>
            <a:fld id="{6B8B981E-1FF5-8347-B91A-08243D0B7EB2}" type="slidenum">
              <a:rPr lang="en-US" smtClean="0"/>
              <a:pPr/>
              <a:t>30</a:t>
            </a:fld>
            <a:endParaRPr lang="en-US" dirty="0"/>
          </a:p>
        </p:txBody>
      </p:sp>
    </p:spTree>
    <p:extLst>
      <p:ext uri="{BB962C8B-B14F-4D97-AF65-F5344CB8AC3E}">
        <p14:creationId xmlns:p14="http://schemas.microsoft.com/office/powerpoint/2010/main" val="1246630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cs-CZ" dirty="0" smtClean="0"/>
              <a:t>Idarucizumab je fragment humanizované protilátky, který se váže na dabigatran s afinitou více než 300x vyšší, než je afinita vazby dabigatranu na trombin. Tím brání dabigatranu ve vazbě na trombin a antagonizuje jeho antikoagulační účinky. Humanizace fragmentu protilátky a odstranění oblasti Fc snižují imunogenní potenciál molekuly. </a:t>
            </a:r>
          </a:p>
          <a:p>
            <a:pPr marL="171450" indent="-171450"/>
            <a:r>
              <a:rPr lang="cs-CZ" dirty="0" smtClean="0"/>
              <a:t>Fragment protilátky se neváže na známé trombinové substráty a nevykazuje žádné účinky ve vyšetřeních srážlivosti nebo shlukování krevních destiček. Sám o sobě tedy nemá žádné prokoagulační ani antikoagulační účinky.</a:t>
            </a:r>
          </a:p>
          <a:p>
            <a:pPr marL="171450" indent="-171450"/>
            <a:r>
              <a:rPr lang="cs-CZ" dirty="0" smtClean="0"/>
              <a:t>Způsob podání (intravenózní) idarucizumabu zajišťuje rychlý nástup účinku. </a:t>
            </a:r>
          </a:p>
          <a:p>
            <a:pPr marL="171450" indent="-171450"/>
            <a:r>
              <a:rPr lang="cs-CZ" dirty="0" smtClean="0"/>
              <a:t>Poločas idarucizumabu je přibližně 6 hodin. Idarucizumab se rychle váže na dabigatran a komplex protilátky a dabigatranu se rychle vylučuje. Pacientovi to umožňuje v případě potřeby znovu nasadit dabigatran brzy po vyřešení krvácení.</a:t>
            </a:r>
          </a:p>
          <a:p>
            <a:pPr marL="171450" indent="-171450"/>
            <a:r>
              <a:rPr lang="cs-CZ" dirty="0" smtClean="0"/>
              <a:t>Idarucizumab nemá žádné známé endogenní cíle. Je vysoce specifický vůči dabigatranu, který nemá žádné homology přirozeně se vyskytující v lidském organismu.</a:t>
            </a:r>
          </a:p>
          <a:p>
            <a:pPr marL="0" indent="0">
              <a:buNone/>
            </a:pPr>
            <a:endParaRPr lang="cs-CZ" dirty="0" smtClean="0"/>
          </a:p>
          <a:p>
            <a:pPr marL="0" indent="0">
              <a:buNone/>
            </a:pPr>
            <a:r>
              <a:rPr lang="cs-CZ" b="1" dirty="0" smtClean="0"/>
              <a:t>Literatura</a:t>
            </a:r>
          </a:p>
          <a:p>
            <a:pPr marL="228600" indent="-228600">
              <a:buFont typeface="+mj-lt"/>
              <a:buAutoNum type="arabicPeriod"/>
            </a:pPr>
            <a:r>
              <a:rPr lang="cs-CZ" dirty="0" smtClean="0"/>
              <a:t>Schiele F. et al. Blood 2013;121:3554-62</a:t>
            </a:r>
          </a:p>
          <a:p>
            <a:pPr marL="228600" indent="-228600">
              <a:buFont typeface="+mj-lt"/>
              <a:buAutoNum type="arabicPeriod"/>
            </a:pPr>
            <a:r>
              <a:rPr lang="cs-CZ" dirty="0" smtClean="0"/>
              <a:t>Stangier J. et al. OR 320; prezentace na kongresu ISTH 2015</a:t>
            </a:r>
          </a:p>
          <a:p>
            <a:pPr marL="0" indent="0">
              <a:buNone/>
            </a:pPr>
            <a:endParaRPr lang="cs-CZ" dirty="0"/>
          </a:p>
        </p:txBody>
      </p:sp>
      <p:sp>
        <p:nvSpPr>
          <p:cNvPr id="4" name="Slide Number Placeholder 3"/>
          <p:cNvSpPr>
            <a:spLocks noGrp="1"/>
          </p:cNvSpPr>
          <p:nvPr>
            <p:ph type="sldNum" sz="quarter" idx="10"/>
          </p:nvPr>
        </p:nvSpPr>
        <p:spPr/>
        <p:txBody>
          <a:bodyPr/>
          <a:lstStyle/>
          <a:p>
            <a:fld id="{0F5C6415-1257-C940-8E42-D9A7FF4103C5}" type="slidenum">
              <a:rPr lang="en-US" smtClean="0">
                <a:solidFill>
                  <a:prstClr val="black"/>
                </a:solidFill>
              </a:rPr>
              <a:pPr/>
              <a:t>33</a:t>
            </a:fld>
            <a:endParaRPr lang="cs-CZ" dirty="0">
              <a:solidFill>
                <a:prstClr val="black"/>
              </a:solidFill>
            </a:endParaRPr>
          </a:p>
        </p:txBody>
      </p:sp>
    </p:spTree>
    <p:extLst>
      <p:ext uri="{BB962C8B-B14F-4D97-AF65-F5344CB8AC3E}">
        <p14:creationId xmlns:p14="http://schemas.microsoft.com/office/powerpoint/2010/main" val="1269627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0" dirty="0"/>
              <a:t>Primary endpoint is the maximum percentage reversal of the anticoagulant effect of dabigatran, as determined at any point from the end of the first idarucizumab infusion to 4 hours after the second infusion, with the percentage reversal assessed on the basis of the measurement of the diluted thrombin time or ecarin clotting time at a central laboratory</a:t>
            </a:r>
            <a:r>
              <a:rPr lang="en-GB" b="0" dirty="0" smtClean="0"/>
              <a:t>.</a:t>
            </a:r>
            <a:endParaRPr lang="cs-CZ"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cs-CZ" b="0" dirty="0" smtClean="0"/>
              <a:t>Stanovené lokálně, znamená, že</a:t>
            </a:r>
            <a:r>
              <a:rPr lang="cs-CZ" b="0" baseline="0" dirty="0" smtClean="0"/>
              <a:t> </a:t>
            </a:r>
            <a:r>
              <a:rPr lang="cs-CZ" b="0" dirty="0" smtClean="0"/>
              <a:t>v</a:t>
            </a:r>
            <a:r>
              <a:rPr lang="en-GB" b="0" dirty="0" smtClean="0"/>
              <a:t> </a:t>
            </a:r>
            <a:r>
              <a:rPr lang="en-GB" b="0" dirty="0" err="1" smtClean="0"/>
              <a:t>protokolu</a:t>
            </a:r>
            <a:r>
              <a:rPr lang="en-GB" b="0" dirty="0" smtClean="0"/>
              <a:t> </a:t>
            </a:r>
            <a:r>
              <a:rPr lang="en-GB" b="0" dirty="0" err="1" smtClean="0"/>
              <a:t>nebyla</a:t>
            </a:r>
            <a:r>
              <a:rPr lang="en-GB" b="0" dirty="0" smtClean="0"/>
              <a:t> </a:t>
            </a:r>
            <a:r>
              <a:rPr lang="en-GB" b="0" dirty="0" err="1" smtClean="0"/>
              <a:t>specifikována</a:t>
            </a:r>
            <a:r>
              <a:rPr lang="en-GB" b="0" dirty="0" smtClean="0"/>
              <a:t> </a:t>
            </a:r>
            <a:r>
              <a:rPr lang="en-GB" b="0" dirty="0" err="1" smtClean="0"/>
              <a:t>časová</a:t>
            </a:r>
            <a:r>
              <a:rPr lang="en-GB" b="0" dirty="0" smtClean="0"/>
              <a:t> </a:t>
            </a:r>
            <a:r>
              <a:rPr lang="en-GB" b="0" dirty="0" err="1" smtClean="0"/>
              <a:t>osa</a:t>
            </a:r>
            <a:r>
              <a:rPr lang="en-GB" b="0" dirty="0" smtClean="0"/>
              <a:t> </a:t>
            </a:r>
            <a:r>
              <a:rPr lang="en-GB" b="0" dirty="0" err="1" smtClean="0"/>
              <a:t>ani</a:t>
            </a:r>
            <a:r>
              <a:rPr lang="en-GB" b="0" dirty="0" smtClean="0"/>
              <a:t> </a:t>
            </a:r>
            <a:r>
              <a:rPr lang="en-GB" b="0" dirty="0" err="1" smtClean="0"/>
              <a:t>metodologie</a:t>
            </a:r>
            <a:r>
              <a:rPr lang="en-GB" b="0" dirty="0" smtClean="0"/>
              <a:t> </a:t>
            </a:r>
            <a:r>
              <a:rPr lang="en-GB" b="0" dirty="0" err="1" smtClean="0"/>
              <a:t>hodnocení</a:t>
            </a:r>
            <a:r>
              <a:rPr lang="en-GB" b="0" dirty="0" smtClean="0"/>
              <a:t> </a:t>
            </a:r>
            <a:r>
              <a:rPr lang="en-GB" b="0" dirty="0" err="1" smtClean="0"/>
              <a:t>zastavení</a:t>
            </a:r>
            <a:r>
              <a:rPr lang="en-GB" b="0" dirty="0" smtClean="0"/>
              <a:t> </a:t>
            </a:r>
            <a:r>
              <a:rPr lang="en-GB" b="0" dirty="0" err="1" smtClean="0"/>
              <a:t>krvácení</a:t>
            </a:r>
            <a:r>
              <a:rPr lang="en-GB" b="0" dirty="0" smtClean="0"/>
              <a:t>, </a:t>
            </a:r>
            <a:r>
              <a:rPr lang="en-GB" b="0" dirty="0" err="1" smtClean="0"/>
              <a:t>určovalo</a:t>
            </a:r>
            <a:r>
              <a:rPr lang="en-GB" b="0" dirty="0" smtClean="0"/>
              <a:t> </a:t>
            </a:r>
            <a:r>
              <a:rPr lang="en-GB" b="0" dirty="0" err="1" smtClean="0"/>
              <a:t>si</a:t>
            </a:r>
            <a:r>
              <a:rPr lang="en-GB" b="0" dirty="0" smtClean="0"/>
              <a:t> </a:t>
            </a:r>
            <a:r>
              <a:rPr lang="en-GB" b="0" dirty="0" err="1" smtClean="0"/>
              <a:t>samo</a:t>
            </a:r>
            <a:r>
              <a:rPr lang="en-GB" b="0" dirty="0" smtClean="0"/>
              <a:t> </a:t>
            </a:r>
            <a:r>
              <a:rPr lang="en-GB" b="0" dirty="0" err="1" smtClean="0"/>
              <a:t>lokální</a:t>
            </a:r>
            <a:r>
              <a:rPr lang="en-GB" b="0" dirty="0" smtClean="0"/>
              <a:t> centrum</a:t>
            </a:r>
            <a:endParaRPr lang="en-GB" b="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a:t>References</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Pollack C et al.</a:t>
            </a:r>
            <a:r>
              <a:rPr lang="en-GB" baseline="0" dirty="0"/>
              <a:t> N Engl J Med </a:t>
            </a:r>
            <a:r>
              <a:rPr lang="en-GB" baseline="0" dirty="0" smtClean="0"/>
              <a:t>2017</a:t>
            </a:r>
            <a:endParaRPr lang="en-GB"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Pollack C et al. Thromb Haemost 2015;114:198–205</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BED95675-5D17-A64E-9A07-4D1260EED260}" type="slidenum">
              <a:rPr lang="en-US" smtClean="0">
                <a:solidFill>
                  <a:prstClr val="white"/>
                </a:solidFill>
              </a:rPr>
              <a:pPr/>
              <a:t>35</a:t>
            </a:fld>
            <a:endParaRPr lang="en-US" dirty="0">
              <a:solidFill>
                <a:prstClr val="white"/>
              </a:solidFill>
            </a:endParaRPr>
          </a:p>
        </p:txBody>
      </p:sp>
    </p:spTree>
    <p:extLst>
      <p:ext uri="{BB962C8B-B14F-4D97-AF65-F5344CB8AC3E}">
        <p14:creationId xmlns:p14="http://schemas.microsoft.com/office/powerpoint/2010/main" val="2088134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Geneva"/>
              </a:rPr>
              <a:t>Reference</a:t>
            </a:r>
          </a:p>
          <a:p>
            <a:r>
              <a:rPr lang="en-US" altLang="en-US" dirty="0">
                <a:ea typeface="Geneva"/>
              </a:rPr>
              <a:t>Pollack C et al. New Engl J Med </a:t>
            </a:r>
            <a:r>
              <a:rPr lang="en-US" altLang="en-US" dirty="0" smtClean="0">
                <a:ea typeface="Geneva"/>
              </a:rPr>
              <a:t>2017</a:t>
            </a:r>
            <a:endParaRPr lang="en-GB" dirty="0"/>
          </a:p>
        </p:txBody>
      </p:sp>
      <p:sp>
        <p:nvSpPr>
          <p:cNvPr id="4" name="Slide Number Placeholder 3"/>
          <p:cNvSpPr>
            <a:spLocks noGrp="1"/>
          </p:cNvSpPr>
          <p:nvPr>
            <p:ph type="sldNum" sz="quarter" idx="10"/>
          </p:nvPr>
        </p:nvSpPr>
        <p:spPr/>
        <p:txBody>
          <a:bodyPr/>
          <a:lstStyle/>
          <a:p>
            <a:pPr>
              <a:defRPr/>
            </a:pPr>
            <a:fld id="{0CE9444D-7D3B-421B-A6FA-2DE0D4793870}" type="slidenum">
              <a:rPr lang="en-GB" smtClean="0"/>
              <a:pPr>
                <a:defRPr/>
              </a:pPr>
              <a:t>36</a:t>
            </a:fld>
            <a:endParaRPr lang="en-GB" dirty="0"/>
          </a:p>
        </p:txBody>
      </p:sp>
    </p:spTree>
    <p:extLst>
      <p:ext uri="{BB962C8B-B14F-4D97-AF65-F5344CB8AC3E}">
        <p14:creationId xmlns:p14="http://schemas.microsoft.com/office/powerpoint/2010/main" val="1393790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2B2F9B-AFD4-4539-9086-24934A48E155}" type="slidenum">
              <a:rPr lang="en-GB" smtClean="0">
                <a:solidFill>
                  <a:srgbClr val="000000"/>
                </a:solidFill>
                <a:latin typeface="Arial" pitchFamily="34" charset="0"/>
              </a:rPr>
              <a:pPr fontAlgn="base">
                <a:spcBef>
                  <a:spcPct val="0"/>
                </a:spcBef>
                <a:spcAft>
                  <a:spcPct val="0"/>
                </a:spcAft>
                <a:defRPr/>
              </a:pPr>
              <a:t>37</a:t>
            </a:fld>
            <a:endParaRPr lang="en-GB" smtClean="0">
              <a:solidFill>
                <a:srgbClr val="000000"/>
              </a:solidFill>
              <a:latin typeface="Arial" pitchFamily="34" charset="0"/>
            </a:endParaRPr>
          </a:p>
        </p:txBody>
      </p:sp>
      <p:sp>
        <p:nvSpPr>
          <p:cNvPr id="1290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17" tIns="43509" rIns="87017" bIns="43509"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a:spcBef>
                <a:spcPct val="0"/>
              </a:spcBef>
            </a:pPr>
            <a:fld id="{DE84D4E3-AFC5-4D20-9DA8-60044F581D23}" type="slidenum">
              <a:rPr lang="en-US" altLang="cs-CZ" sz="1100">
                <a:solidFill>
                  <a:srgbClr val="000000"/>
                </a:solidFill>
                <a:latin typeface="BISansCond" pitchFamily="2" charset="0"/>
                <a:ea typeface="MS PGothic" pitchFamily="34" charset="-128"/>
              </a:rPr>
              <a:pPr algn="r">
                <a:spcBef>
                  <a:spcPct val="0"/>
                </a:spcBef>
              </a:pPr>
              <a:t>37</a:t>
            </a:fld>
            <a:endParaRPr lang="en-US" altLang="cs-CZ" sz="1100">
              <a:solidFill>
                <a:srgbClr val="000000"/>
              </a:solidFill>
              <a:latin typeface="BISansCond" pitchFamily="2" charset="0"/>
              <a:ea typeface="MS PGothic" pitchFamily="34" charset="-128"/>
            </a:endParaRPr>
          </a:p>
        </p:txBody>
      </p:sp>
      <p:sp>
        <p:nvSpPr>
          <p:cNvPr id="1290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k-SK" altLang="cs-CZ"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Open-label, blinded adjudicated-endpoint, multicentre study.</a:t>
            </a:r>
            <a:br>
              <a:rPr lang="en-GB" b="0" dirty="0"/>
            </a:br>
            <a:r>
              <a:rPr lang="en-GB" b="0" dirty="0"/>
              <a:t>Independent blinded adjudication committee and data monitoring committee.</a:t>
            </a:r>
            <a:br>
              <a:rPr lang="en-GB" b="0" dirty="0"/>
            </a:br>
            <a:r>
              <a:rPr lang="en-GB" b="0" dirty="0"/>
              <a:t>Secondary endpoints included adjudicated thromboembolic events and bleeding events.</a:t>
            </a:r>
          </a:p>
          <a:p>
            <a:endParaRPr lang="en-GB" b="1" dirty="0"/>
          </a:p>
          <a:p>
            <a:r>
              <a:rPr lang="en-GB" b="1" dirty="0"/>
              <a:t>References</a:t>
            </a:r>
          </a:p>
          <a:p>
            <a:pPr marL="228600" indent="-228600">
              <a:buFont typeface="+mj-lt"/>
              <a:buAutoNum type="arabicPeriod"/>
            </a:pPr>
            <a:r>
              <a:rPr lang="en-GB" dirty="0"/>
              <a:t>Calkins H et al. N Engl J Med 2017;doi:10.1056/NEJMoa1701005</a:t>
            </a:r>
          </a:p>
          <a:p>
            <a:pPr marL="228600" indent="-228600">
              <a:buFont typeface="+mj-lt"/>
              <a:buAutoNum type="arabicPeriod"/>
            </a:pPr>
            <a:r>
              <a:rPr lang="en-GB" dirty="0"/>
              <a:t>ClinicalTrials.gov Identifier: NCT02348723</a:t>
            </a:r>
          </a:p>
          <a:p>
            <a:pPr marL="228600" indent="-228600">
              <a:buFont typeface="+mj-lt"/>
              <a:buAutoNum type="arabicPeriod"/>
            </a:pPr>
            <a:r>
              <a:rPr lang="en-GB" dirty="0"/>
              <a:t>Sticherling C et al. Europace 2015;17:1197–214</a:t>
            </a:r>
          </a:p>
        </p:txBody>
      </p:sp>
      <p:sp>
        <p:nvSpPr>
          <p:cNvPr id="4" name="Slide Number Placeholder 3"/>
          <p:cNvSpPr>
            <a:spLocks noGrp="1"/>
          </p:cNvSpPr>
          <p:nvPr>
            <p:ph type="sldNum" sz="quarter" idx="10"/>
          </p:nvPr>
        </p:nvSpPr>
        <p:spPr/>
        <p:txBody>
          <a:bodyPr/>
          <a:lstStyle/>
          <a:p>
            <a:fld id="{6B8B981E-1FF5-8347-B91A-08243D0B7EB2}" type="slidenum">
              <a:rPr lang="en-US" smtClean="0"/>
              <a:pPr/>
              <a:t>38</a:t>
            </a:fld>
            <a:endParaRPr lang="en-US" dirty="0"/>
          </a:p>
        </p:txBody>
      </p:sp>
    </p:spTree>
    <p:extLst>
      <p:ext uri="{BB962C8B-B14F-4D97-AF65-F5344CB8AC3E}">
        <p14:creationId xmlns:p14="http://schemas.microsoft.com/office/powerpoint/2010/main" val="70408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obrázek snímku 1"/>
          <p:cNvSpPr>
            <a:spLocks noGrp="1" noRot="1" noChangeAspect="1" noTextEdit="1"/>
          </p:cNvSpPr>
          <p:nvPr>
            <p:ph type="sldImg"/>
          </p:nvPr>
        </p:nvSpPr>
        <p:spPr bwMode="auto">
          <a:xfrm>
            <a:off x="1146175" y="712788"/>
            <a:ext cx="4564063" cy="3422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Zástupný symbol pro poznámky 2"/>
          <p:cNvSpPr>
            <a:spLocks noGrp="1"/>
          </p:cNvSpPr>
          <p:nvPr>
            <p:ph type="body" idx="1"/>
          </p:nvPr>
        </p:nvSpPr>
        <p:spPr bwMode="auto">
          <a:xfrm>
            <a:off x="915988" y="4349750"/>
            <a:ext cx="5026025" cy="413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2327" tIns="52327" rIns="52327" bIns="52327" numCol="1" anchor="t" anchorCtr="0" compatLnSpc="1">
            <a:prstTxWarp prst="textNoShape">
              <a:avLst/>
            </a:prstTxWarp>
          </a:bodyPr>
          <a:lstStyle/>
          <a:p>
            <a:r>
              <a:rPr lang="cs-CZ" altLang="cs-CZ" smtClean="0">
                <a:ea typeface="Geneva"/>
                <a:cs typeface="Geneva"/>
              </a:rPr>
              <a:t>Zdůraznit apixaban u el verzí</a:t>
            </a:r>
          </a:p>
        </p:txBody>
      </p:sp>
      <p:sp>
        <p:nvSpPr>
          <p:cNvPr id="73732" name="Zástupný symbol pro číslo snímku 3"/>
          <p:cNvSpPr txBox="1">
            <a:spLocks noGrp="1"/>
          </p:cNvSpPr>
          <p:nvPr/>
        </p:nvSpPr>
        <p:spPr bwMode="auto">
          <a:xfrm>
            <a:off x="3886200" y="8696325"/>
            <a:ext cx="2971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327" tIns="52327" rIns="52327" bIns="52327" anchor="b"/>
          <a:lstStyle>
            <a:lvl1pPr defTabSz="863600" eaLnBrk="0" hangingPunct="0">
              <a:spcBef>
                <a:spcPct val="30000"/>
              </a:spcBef>
              <a:defRPr sz="1200">
                <a:solidFill>
                  <a:schemeClr val="tx1"/>
                </a:solidFill>
                <a:latin typeface="Calibri" pitchFamily="34" charset="0"/>
              </a:defRPr>
            </a:lvl1pPr>
            <a:lvl2pPr marL="742950" indent="-285750" defTabSz="863600" eaLnBrk="0" hangingPunct="0">
              <a:spcBef>
                <a:spcPct val="30000"/>
              </a:spcBef>
              <a:defRPr sz="1200">
                <a:solidFill>
                  <a:schemeClr val="tx1"/>
                </a:solidFill>
                <a:latin typeface="Calibri" pitchFamily="34" charset="0"/>
              </a:defRPr>
            </a:lvl2pPr>
            <a:lvl3pPr marL="1143000" indent="-228600" defTabSz="863600" eaLnBrk="0" hangingPunct="0">
              <a:spcBef>
                <a:spcPct val="30000"/>
              </a:spcBef>
              <a:defRPr sz="1200">
                <a:solidFill>
                  <a:schemeClr val="tx1"/>
                </a:solidFill>
                <a:latin typeface="Calibri" pitchFamily="34" charset="0"/>
              </a:defRPr>
            </a:lvl3pPr>
            <a:lvl4pPr marL="1600200" indent="-228600" defTabSz="863600" eaLnBrk="0" hangingPunct="0">
              <a:spcBef>
                <a:spcPct val="30000"/>
              </a:spcBef>
              <a:defRPr sz="1200">
                <a:solidFill>
                  <a:schemeClr val="tx1"/>
                </a:solidFill>
                <a:latin typeface="Calibri" pitchFamily="34" charset="0"/>
              </a:defRPr>
            </a:lvl4pPr>
            <a:lvl5pPr marL="2057400" indent="-228600" defTabSz="863600" eaLnBrk="0" hangingPunct="0">
              <a:spcBef>
                <a:spcPct val="30000"/>
              </a:spcBef>
              <a:defRPr sz="1200">
                <a:solidFill>
                  <a:schemeClr val="tx1"/>
                </a:solidFill>
                <a:latin typeface="Calibri" pitchFamily="34" charset="0"/>
              </a:defRPr>
            </a:lvl5pPr>
            <a:lvl6pPr marL="2514600" indent="-228600" defTabSz="863600" eaLnBrk="0" fontAlgn="base" hangingPunct="0">
              <a:spcBef>
                <a:spcPct val="30000"/>
              </a:spcBef>
              <a:spcAft>
                <a:spcPct val="0"/>
              </a:spcAft>
              <a:defRPr sz="1200">
                <a:solidFill>
                  <a:schemeClr val="tx1"/>
                </a:solidFill>
                <a:latin typeface="Calibri" pitchFamily="34" charset="0"/>
              </a:defRPr>
            </a:lvl6pPr>
            <a:lvl7pPr marL="2971800" indent="-228600" defTabSz="863600" eaLnBrk="0" fontAlgn="base" hangingPunct="0">
              <a:spcBef>
                <a:spcPct val="30000"/>
              </a:spcBef>
              <a:spcAft>
                <a:spcPct val="0"/>
              </a:spcAft>
              <a:defRPr sz="1200">
                <a:solidFill>
                  <a:schemeClr val="tx1"/>
                </a:solidFill>
                <a:latin typeface="Calibri" pitchFamily="34" charset="0"/>
              </a:defRPr>
            </a:lvl7pPr>
            <a:lvl8pPr marL="3429000" indent="-228600" defTabSz="863600" eaLnBrk="0" fontAlgn="base" hangingPunct="0">
              <a:spcBef>
                <a:spcPct val="30000"/>
              </a:spcBef>
              <a:spcAft>
                <a:spcPct val="0"/>
              </a:spcAft>
              <a:defRPr sz="1200">
                <a:solidFill>
                  <a:schemeClr val="tx1"/>
                </a:solidFill>
                <a:latin typeface="Calibri" pitchFamily="34" charset="0"/>
              </a:defRPr>
            </a:lvl8pPr>
            <a:lvl9pPr marL="3886200" indent="-228600" defTabSz="863600" eaLnBrk="0" fontAlgn="base" hangingPunct="0">
              <a:spcBef>
                <a:spcPct val="30000"/>
              </a:spcBef>
              <a:spcAft>
                <a:spcPct val="0"/>
              </a:spcAft>
              <a:defRPr sz="1200">
                <a:solidFill>
                  <a:schemeClr val="tx1"/>
                </a:solidFill>
                <a:latin typeface="Calibri" pitchFamily="34" charset="0"/>
              </a:defRPr>
            </a:lvl9pPr>
          </a:lstStyle>
          <a:p>
            <a:pPr algn="r">
              <a:spcBef>
                <a:spcPct val="0"/>
              </a:spcBef>
            </a:pPr>
            <a:fld id="{BFB2AC96-9C4D-4308-A6DF-E41790FBDCAA}" type="slidenum">
              <a:rPr lang="en-GB" altLang="cs-CZ" sz="1100">
                <a:latin typeface="Arial" pitchFamily="34" charset="0"/>
              </a:rPr>
              <a:pPr algn="r">
                <a:spcBef>
                  <a:spcPct val="0"/>
                </a:spcBef>
              </a:pPr>
              <a:t>5</a:t>
            </a:fld>
            <a:endParaRPr lang="en-GB" altLang="cs-CZ" sz="11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a:t>
            </a:r>
          </a:p>
          <a:p>
            <a:pPr marL="0" indent="0">
              <a:buFont typeface="+mj-lt"/>
              <a:buNone/>
            </a:pPr>
            <a:r>
              <a:rPr lang="en-GB" dirty="0"/>
              <a:t>Lip GY et al. Thromb Haemost 2010;103:13–28</a:t>
            </a:r>
          </a:p>
          <a:p>
            <a:endParaRPr lang="en-GB" dirty="0"/>
          </a:p>
        </p:txBody>
      </p:sp>
      <p:sp>
        <p:nvSpPr>
          <p:cNvPr id="4" name="Slide Number Placeholder 3"/>
          <p:cNvSpPr>
            <a:spLocks noGrp="1"/>
          </p:cNvSpPr>
          <p:nvPr>
            <p:ph type="sldNum" sz="quarter" idx="10"/>
          </p:nvPr>
        </p:nvSpPr>
        <p:spPr/>
        <p:txBody>
          <a:bodyPr/>
          <a:lstStyle/>
          <a:p>
            <a:fld id="{6B8B981E-1FF5-8347-B91A-08243D0B7EB2}" type="slidenum">
              <a:rPr lang="en-US" smtClean="0"/>
              <a:pPr/>
              <a:t>6</a:t>
            </a:fld>
            <a:endParaRPr lang="en-US" dirty="0"/>
          </a:p>
        </p:txBody>
      </p:sp>
    </p:spTree>
    <p:extLst>
      <p:ext uri="{BB962C8B-B14F-4D97-AF65-F5344CB8AC3E}">
        <p14:creationId xmlns:p14="http://schemas.microsoft.com/office/powerpoint/2010/main" val="4009712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Kirchhof P</a:t>
            </a:r>
            <a:r>
              <a:rPr lang="en-US" baseline="0" dirty="0"/>
              <a:t> et al. Eur Heart J 2016;</a:t>
            </a:r>
            <a:r>
              <a:rPr lang="en-GB" sz="1000" b="0" i="0" kern="1200" dirty="0">
                <a:solidFill>
                  <a:schemeClr val="tx1"/>
                </a:solidFill>
                <a:effectLst/>
                <a:latin typeface="Arial" panose="020B0604020202020204" pitchFamily="34" charset="0"/>
                <a:ea typeface="+mn-ea"/>
                <a:cs typeface="Arial" panose="020B0604020202020204" pitchFamily="34" charset="0"/>
              </a:rPr>
              <a:t>37:2893–962</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Lip GY et al. Eur Heart J 2014;</a:t>
            </a:r>
            <a:r>
              <a:rPr lang="en-GB" dirty="0"/>
              <a:t>35:3155–79</a:t>
            </a:r>
          </a:p>
        </p:txBody>
      </p:sp>
      <p:sp>
        <p:nvSpPr>
          <p:cNvPr id="4" name="Slide Number Placeholder 3"/>
          <p:cNvSpPr>
            <a:spLocks noGrp="1"/>
          </p:cNvSpPr>
          <p:nvPr>
            <p:ph type="sldNum" sz="quarter" idx="10"/>
          </p:nvPr>
        </p:nvSpPr>
        <p:spPr/>
        <p:txBody>
          <a:bodyPr/>
          <a:lstStyle/>
          <a:p>
            <a:fld id="{6B8B981E-1FF5-8347-B91A-08243D0B7EB2}" type="slidenum">
              <a:rPr lang="en-US" smtClean="0"/>
              <a:pPr/>
              <a:t>9</a:t>
            </a:fld>
            <a:endParaRPr lang="en-US" dirty="0"/>
          </a:p>
        </p:txBody>
      </p:sp>
    </p:spTree>
    <p:extLst>
      <p:ext uri="{BB962C8B-B14F-4D97-AF65-F5344CB8AC3E}">
        <p14:creationId xmlns:p14="http://schemas.microsoft.com/office/powerpoint/2010/main" val="65076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a:t>
            </a:r>
          </a:p>
          <a:p>
            <a:pPr marL="0" indent="0">
              <a:buFont typeface="+mj-lt"/>
              <a:buNone/>
            </a:pPr>
            <a:r>
              <a:rPr lang="en-GB" dirty="0"/>
              <a:t>Lip GY et al. Thromb Haemost 2010;103:13–28</a:t>
            </a:r>
          </a:p>
          <a:p>
            <a:endParaRPr lang="en-GB" dirty="0"/>
          </a:p>
        </p:txBody>
      </p:sp>
      <p:sp>
        <p:nvSpPr>
          <p:cNvPr id="4" name="Slide Number Placeholder 3"/>
          <p:cNvSpPr>
            <a:spLocks noGrp="1"/>
          </p:cNvSpPr>
          <p:nvPr>
            <p:ph type="sldNum" sz="quarter" idx="10"/>
          </p:nvPr>
        </p:nvSpPr>
        <p:spPr/>
        <p:txBody>
          <a:bodyPr/>
          <a:lstStyle/>
          <a:p>
            <a:fld id="{6B8B981E-1FF5-8347-B91A-08243D0B7EB2}" type="slidenum">
              <a:rPr lang="en-US" smtClean="0"/>
              <a:pPr/>
              <a:t>10</a:t>
            </a:fld>
            <a:endParaRPr lang="en-US" dirty="0"/>
          </a:p>
        </p:txBody>
      </p:sp>
    </p:spTree>
    <p:extLst>
      <p:ext uri="{BB962C8B-B14F-4D97-AF65-F5344CB8AC3E}">
        <p14:creationId xmlns:p14="http://schemas.microsoft.com/office/powerpoint/2010/main" val="4009712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r>
              <a:rPr lang="en-GB" dirty="0"/>
              <a:t>Cannon CP et al. </a:t>
            </a:r>
            <a:r>
              <a:rPr lang="en-GB" dirty="0" err="1"/>
              <a:t>Clin</a:t>
            </a:r>
            <a:r>
              <a:rPr lang="en-GB" dirty="0"/>
              <a:t> </a:t>
            </a:r>
            <a:r>
              <a:rPr lang="en-GB" dirty="0" err="1"/>
              <a:t>Cardiol</a:t>
            </a:r>
            <a:r>
              <a:rPr lang="en-GB" dirty="0"/>
              <a:t> 2016;39:555–64</a:t>
            </a:r>
          </a:p>
          <a:p>
            <a:r>
              <a:rPr lang="en-GB" dirty="0"/>
              <a:t>Cannon CP et al. N </a:t>
            </a:r>
            <a:r>
              <a:rPr lang="en-GB" dirty="0" err="1"/>
              <a:t>Engl</a:t>
            </a:r>
            <a:r>
              <a:rPr lang="en-GB" dirty="0"/>
              <a:t> J Med 2017;doi: 10.1056/NEJMoa1708454</a:t>
            </a:r>
          </a:p>
          <a:p>
            <a:endParaRPr lang="en-GB" dirty="0"/>
          </a:p>
          <a:p>
            <a:r>
              <a:rPr lang="en-GB" b="1" dirty="0"/>
              <a:t>P2Y12 inhibitor</a:t>
            </a:r>
          </a:p>
          <a:p>
            <a:r>
              <a:rPr lang="en-GB" dirty="0" err="1"/>
              <a:t>Clopidogrel</a:t>
            </a:r>
            <a:r>
              <a:rPr lang="en-GB" dirty="0"/>
              <a:t> 75 mg once daily or ticagrelor 90 mg twice daily according to the local label for ≥12 months following randomization, with the choice of agent at the discretion of the investigator. Discontinuation of clopidogrel or ticagrelor or switching to ASA (≤100 mg once daily) after 12 months of treatment will also be at the discretion of the investigator. The use of </a:t>
            </a:r>
            <a:r>
              <a:rPr lang="en-GB" dirty="0" err="1"/>
              <a:t>prasugrel</a:t>
            </a:r>
            <a:r>
              <a:rPr lang="en-GB" dirty="0"/>
              <a:t> was not allowed.</a:t>
            </a:r>
          </a:p>
          <a:p>
            <a:endParaRPr lang="en-GB" dirty="0"/>
          </a:p>
          <a:p>
            <a:r>
              <a:rPr lang="en-GB" b="1" dirty="0"/>
              <a:t>Treatment</a:t>
            </a:r>
            <a:r>
              <a:rPr lang="en-GB" b="1" baseline="0" dirty="0"/>
              <a:t> duration</a:t>
            </a:r>
            <a:endParaRPr lang="en-GB"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kern="0" dirty="0">
                <a:latin typeface="Arial" panose="020B0604020202020204"/>
              </a:rPr>
              <a:t>6-month minimum treatment duration with visits every 3 months for the first year, then visits and telephone contact alternating every 3 months and a 1-month post-treatment visit.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kern="0" dirty="0">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kern="0" dirty="0">
                <a:latin typeface="Arial" panose="020B0604020202020204"/>
              </a:rPr>
              <a:t>Patients</a:t>
            </a:r>
            <a:r>
              <a:rPr lang="en-GB" sz="1000" kern="0" baseline="0" dirty="0">
                <a:latin typeface="Arial" panose="020B0604020202020204"/>
              </a:rPr>
              <a:t> had a </a:t>
            </a:r>
            <a:r>
              <a:rPr lang="en-GB" dirty="0"/>
              <a:t>4-week follow-up visit, and telephone follow-ups were conducted at 15, 21, and 27 months.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Formally tested endpoint included: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 Non-inferiority and superiority of 110 mg and 150 mg dual therapy in time to first ISTH major bleeding event or clinically relevant non-major bleeding event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 Time to first event of death, thromboembolic event (MI, stroke, systemic embolism) with and without unplanned revascularization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6B8B981E-1FF5-8347-B91A-08243D0B7EB2}" type="slidenum">
              <a:rPr lang="en-US" smtClean="0"/>
              <a:pPr/>
              <a:t>14</a:t>
            </a:fld>
            <a:endParaRPr lang="en-US" dirty="0"/>
          </a:p>
        </p:txBody>
      </p:sp>
    </p:spTree>
    <p:extLst>
      <p:ext uri="{BB962C8B-B14F-4D97-AF65-F5344CB8AC3E}">
        <p14:creationId xmlns:p14="http://schemas.microsoft.com/office/powerpoint/2010/main" val="1390910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kern="1200" dirty="0">
                <a:solidFill>
                  <a:schemeClr val="tx1"/>
                </a:solidFill>
                <a:effectLst/>
                <a:latin typeface="Arial" panose="020B0604020202020204" pitchFamily="34" charset="0"/>
                <a:ea typeface="+mn-ea"/>
                <a:cs typeface="Arial" panose="020B0604020202020204" pitchFamily="34" charset="0"/>
              </a:rPr>
              <a:t>The planned sample size of approximately 2500 patients was driven by the non-inferiority comparison of the primary endpoint which, together with the non-inferiority margin to test the endpoints set at 1.38, achieved 83.6% power. </a:t>
            </a:r>
            <a:endParaRPr lang="de-DE"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An estimation of the anticipated power for the thrombotic endpoint analysis, evaluating the non-inferiority with the same 1.38 margin of the combined dabigatran groups vs warfarin, was approximately 70%.</a:t>
            </a:r>
            <a:endParaRPr lang="de-DE"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The non-inferiority margin was an analogy to the non-inferiority margin used in the RE-LY study. It means that at least 50% of the relative reduction in the risk of stroke or systemic embolism associated with warfarin vs placebo in six previous randomized trials was preserved if the upper confidence interval was not exceeded. The same non-inferiority margin has been applied to major bleeding and clinically relevant non-major bleeding events, as it was considered the most clinically relevant available reference in the absence of any other type of data.</a:t>
            </a:r>
          </a:p>
          <a:p>
            <a:endParaRPr lang="en-GB" sz="1000" kern="1200" dirty="0">
              <a:solidFill>
                <a:schemeClr val="tx1"/>
              </a:solidFill>
              <a:effectLst/>
              <a:latin typeface="Arial" panose="020B0604020202020204" pitchFamily="34" charset="0"/>
              <a:ea typeface="+mn-ea"/>
              <a:cs typeface="Arial" panose="020B0604020202020204" pitchFamily="34" charset="0"/>
            </a:endParaRPr>
          </a:p>
          <a:p>
            <a:r>
              <a:rPr lang="da-DK" sz="1000" b="1" kern="1200" dirty="0">
                <a:solidFill>
                  <a:schemeClr val="tx1"/>
                </a:solidFill>
                <a:effectLst/>
                <a:latin typeface="Arial" panose="020B0604020202020204" pitchFamily="34" charset="0"/>
                <a:ea typeface="+mn-ea"/>
                <a:cs typeface="Arial" panose="020B0604020202020204" pitchFamily="34" charset="0"/>
              </a:rPr>
              <a:t>References</a:t>
            </a:r>
            <a:endParaRPr lang="en-GB" sz="1000" b="1" kern="1200" dirty="0">
              <a:solidFill>
                <a:schemeClr val="tx1"/>
              </a:solidFill>
              <a:effectLst/>
              <a:latin typeface="Arial" panose="020B0604020202020204" pitchFamily="34" charset="0"/>
              <a:ea typeface="+mn-ea"/>
              <a:cs typeface="Arial" panose="020B0604020202020204" pitchFamily="34" charset="0"/>
            </a:endParaRPr>
          </a:p>
          <a:p>
            <a:r>
              <a:rPr lang="da-DK" sz="1000" kern="1200" dirty="0">
                <a:solidFill>
                  <a:schemeClr val="tx1"/>
                </a:solidFill>
                <a:effectLst/>
                <a:latin typeface="Arial" panose="020B0604020202020204" pitchFamily="34" charset="0"/>
                <a:ea typeface="+mn-ea"/>
                <a:cs typeface="Arial" panose="020B0604020202020204" pitchFamily="34" charset="0"/>
              </a:rPr>
              <a:t>Cannon CP et al. N Engl J Med 2017;doi:10.1056/NEJMoa1708454</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Cannon CP et al. </a:t>
            </a:r>
            <a:r>
              <a:rPr lang="en-GB" sz="1000" kern="1200" dirty="0" err="1">
                <a:solidFill>
                  <a:schemeClr val="tx1"/>
                </a:solidFill>
                <a:effectLst/>
                <a:latin typeface="Arial" panose="020B0604020202020204" pitchFamily="34" charset="0"/>
                <a:ea typeface="+mn-ea"/>
                <a:cs typeface="Arial" panose="020B0604020202020204" pitchFamily="34" charset="0"/>
              </a:rPr>
              <a:t>Clin</a:t>
            </a:r>
            <a:r>
              <a:rPr lang="en-GB" sz="1000" kern="1200" dirty="0">
                <a:solidFill>
                  <a:schemeClr val="tx1"/>
                </a:solidFill>
                <a:effectLst/>
                <a:latin typeface="Arial" panose="020B0604020202020204" pitchFamily="34" charset="0"/>
                <a:ea typeface="+mn-ea"/>
                <a:cs typeface="Arial" panose="020B0604020202020204" pitchFamily="34" charset="0"/>
              </a:rPr>
              <a:t> </a:t>
            </a:r>
            <a:r>
              <a:rPr lang="en-GB" sz="1000" kern="1200" dirty="0" err="1">
                <a:solidFill>
                  <a:schemeClr val="tx1"/>
                </a:solidFill>
                <a:effectLst/>
                <a:latin typeface="Arial" panose="020B0604020202020204" pitchFamily="34" charset="0"/>
                <a:ea typeface="+mn-ea"/>
                <a:cs typeface="Arial" panose="020B0604020202020204" pitchFamily="34" charset="0"/>
              </a:rPr>
              <a:t>Cardiol</a:t>
            </a:r>
            <a:r>
              <a:rPr lang="en-GB" sz="1000" kern="1200" dirty="0">
                <a:solidFill>
                  <a:schemeClr val="tx1"/>
                </a:solidFill>
                <a:effectLst/>
                <a:latin typeface="Arial" panose="020B0604020202020204" pitchFamily="34" charset="0"/>
                <a:ea typeface="+mn-ea"/>
                <a:cs typeface="Arial" panose="020B0604020202020204" pitchFamily="34" charset="0"/>
              </a:rPr>
              <a:t> 2016;39:555–64</a:t>
            </a:r>
          </a:p>
          <a:p>
            <a:endParaRPr lang="en-GB" sz="1000" kern="1200" dirty="0">
              <a:solidFill>
                <a:schemeClr val="tx1"/>
              </a:solidFill>
              <a:effectLst/>
              <a:latin typeface="Arial" panose="020B0604020202020204" pitchFamily="34" charset="0"/>
              <a:ea typeface="+mn-ea"/>
              <a:cs typeface="Arial" panose="020B0604020202020204" pitchFamily="34" charset="0"/>
            </a:endParaRPr>
          </a:p>
          <a:p>
            <a:endParaRPr lang="de-DE" sz="1000" kern="1200" dirty="0">
              <a:solidFill>
                <a:schemeClr val="tx1"/>
              </a:solidFill>
              <a:effectLst/>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67995000-CE6F-42CD-B467-E8FB0DB8ECB6}" type="slidenum">
              <a:rPr lang="en-GB" smtClean="0"/>
              <a:pPr/>
              <a:t>15</a:t>
            </a:fld>
            <a:endParaRPr lang="en-GB"/>
          </a:p>
        </p:txBody>
      </p:sp>
    </p:spTree>
    <p:extLst>
      <p:ext uri="{BB962C8B-B14F-4D97-AF65-F5344CB8AC3E}">
        <p14:creationId xmlns:p14="http://schemas.microsoft.com/office/powerpoint/2010/main" val="896366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r>
              <a:rPr lang="en-GB" dirty="0"/>
              <a:t>Cannon CP et al. </a:t>
            </a:r>
            <a:r>
              <a:rPr lang="en-GB" dirty="0" err="1"/>
              <a:t>Clin</a:t>
            </a:r>
            <a:r>
              <a:rPr lang="en-GB" dirty="0"/>
              <a:t> </a:t>
            </a:r>
            <a:r>
              <a:rPr lang="en-GB" dirty="0" err="1"/>
              <a:t>Cardiol</a:t>
            </a:r>
            <a:r>
              <a:rPr lang="en-GB" dirty="0"/>
              <a:t> 2016;39:555–64</a:t>
            </a:r>
          </a:p>
        </p:txBody>
      </p:sp>
      <p:sp>
        <p:nvSpPr>
          <p:cNvPr id="4" name="Slide Number Placeholder 3"/>
          <p:cNvSpPr>
            <a:spLocks noGrp="1"/>
          </p:cNvSpPr>
          <p:nvPr>
            <p:ph type="sldNum" sz="quarter" idx="10"/>
          </p:nvPr>
        </p:nvSpPr>
        <p:spPr/>
        <p:txBody>
          <a:bodyPr/>
          <a:lstStyle/>
          <a:p>
            <a:pPr>
              <a:defRPr/>
            </a:pPr>
            <a:fld id="{F6D991BF-2FF7-44AA-BAAA-9D42FC927954}" type="slidenum">
              <a:rPr lang="en-US" smtClean="0"/>
              <a:pPr>
                <a:defRPr/>
              </a:pPr>
              <a:t>16</a:t>
            </a:fld>
            <a:endParaRPr lang="en-US"/>
          </a:p>
        </p:txBody>
      </p:sp>
    </p:spTree>
    <p:extLst>
      <p:ext uri="{BB962C8B-B14F-4D97-AF65-F5344CB8AC3E}">
        <p14:creationId xmlns:p14="http://schemas.microsoft.com/office/powerpoint/2010/main" val="1702136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87870C0D-9BCA-404F-85C3-DD33EF8062D5}" type="datetimeFigureOut">
              <a:rPr lang="cs-CZ" smtClean="0"/>
              <a:t>19.1.2018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648437-9FF2-4868-A0B1-28F24F45C6B6}" type="slidenum">
              <a:rPr lang="cs-CZ" smtClean="0"/>
              <a:t>‹#›</a:t>
            </a:fld>
            <a:endParaRPr lang="cs-CZ"/>
          </a:p>
        </p:txBody>
      </p:sp>
    </p:spTree>
    <p:extLst>
      <p:ext uri="{BB962C8B-B14F-4D97-AF65-F5344CB8AC3E}">
        <p14:creationId xmlns:p14="http://schemas.microsoft.com/office/powerpoint/2010/main" val="387693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7870C0D-9BCA-404F-85C3-DD33EF8062D5}" type="datetimeFigureOut">
              <a:rPr lang="cs-CZ" smtClean="0"/>
              <a:t>19.1.2018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648437-9FF2-4868-A0B1-28F24F45C6B6}" type="slidenum">
              <a:rPr lang="cs-CZ" smtClean="0"/>
              <a:t>‹#›</a:t>
            </a:fld>
            <a:endParaRPr lang="cs-CZ"/>
          </a:p>
        </p:txBody>
      </p:sp>
    </p:spTree>
    <p:extLst>
      <p:ext uri="{BB962C8B-B14F-4D97-AF65-F5344CB8AC3E}">
        <p14:creationId xmlns:p14="http://schemas.microsoft.com/office/powerpoint/2010/main" val="159047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7870C0D-9BCA-404F-85C3-DD33EF8062D5}" type="datetimeFigureOut">
              <a:rPr lang="cs-CZ" smtClean="0"/>
              <a:t>19.1.2018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648437-9FF2-4868-A0B1-28F24F45C6B6}" type="slidenum">
              <a:rPr lang="cs-CZ" smtClean="0"/>
              <a:t>‹#›</a:t>
            </a:fld>
            <a:endParaRPr lang="cs-CZ"/>
          </a:p>
        </p:txBody>
      </p:sp>
    </p:spTree>
    <p:extLst>
      <p:ext uri="{BB962C8B-B14F-4D97-AF65-F5344CB8AC3E}">
        <p14:creationId xmlns:p14="http://schemas.microsoft.com/office/powerpoint/2010/main" val="268349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5292725" y="1125538"/>
            <a:ext cx="4032250" cy="325437"/>
          </a:xfrm>
          <a:prstGeom prst="rect">
            <a:avLst/>
          </a:prstGeom>
          <a:noFill/>
          <a:ln w="25400" algn="ctr">
            <a:noFill/>
            <a:miter lim="800000"/>
            <a:headEnd/>
            <a:tailEnd/>
          </a:ln>
          <a:effectLst/>
        </p:spPr>
        <p:txBody>
          <a:bodyPr lIns="91414" tIns="45708" rIns="91414" bIns="45708">
            <a:spAutoFit/>
          </a:bodyPr>
          <a:lstStyle/>
          <a:p>
            <a:pPr algn="ctr" fontAlgn="auto">
              <a:spcBef>
                <a:spcPct val="50000"/>
              </a:spcBef>
              <a:spcAft>
                <a:spcPts val="0"/>
              </a:spcAft>
              <a:defRPr/>
            </a:pPr>
            <a:endParaRPr lang="en-US" dirty="0">
              <a:solidFill>
                <a:srgbClr val="FFFFFF"/>
              </a:solidFill>
              <a:latin typeface="BISansCond" pitchFamily="2" charset="0"/>
              <a:cs typeface="+mn-cs"/>
            </a:endParaRPr>
          </a:p>
        </p:txBody>
      </p:sp>
      <p:sp>
        <p:nvSpPr>
          <p:cNvPr id="6" name="Text Box 9"/>
          <p:cNvSpPr txBox="1">
            <a:spLocks noChangeArrowheads="1"/>
          </p:cNvSpPr>
          <p:nvPr/>
        </p:nvSpPr>
        <p:spPr bwMode="auto">
          <a:xfrm>
            <a:off x="4716463" y="4221163"/>
            <a:ext cx="2303462" cy="325437"/>
          </a:xfrm>
          <a:prstGeom prst="rect">
            <a:avLst/>
          </a:prstGeom>
          <a:noFill/>
          <a:ln w="25400" algn="ctr">
            <a:noFill/>
            <a:miter lim="800000"/>
            <a:headEnd/>
            <a:tailEnd/>
          </a:ln>
          <a:effectLst/>
        </p:spPr>
        <p:txBody>
          <a:bodyPr lIns="91414" tIns="45708" rIns="91414" bIns="45708">
            <a:spAutoFit/>
          </a:bodyPr>
          <a:lstStyle/>
          <a:p>
            <a:pPr algn="ctr" fontAlgn="auto">
              <a:spcBef>
                <a:spcPct val="50000"/>
              </a:spcBef>
              <a:spcAft>
                <a:spcPts val="0"/>
              </a:spcAft>
              <a:defRPr/>
            </a:pPr>
            <a:endParaRPr lang="en-US" dirty="0">
              <a:solidFill>
                <a:srgbClr val="FFFFFF"/>
              </a:solidFill>
              <a:latin typeface="+mn-lt"/>
              <a:cs typeface="+mn-cs"/>
            </a:endParaRPr>
          </a:p>
        </p:txBody>
      </p:sp>
      <p:sp>
        <p:nvSpPr>
          <p:cNvPr id="7" name="Rectangle 6"/>
          <p:cNvSpPr>
            <a:spLocks noChangeArrowheads="1"/>
          </p:cNvSpPr>
          <p:nvPr/>
        </p:nvSpPr>
        <p:spPr bwMode="auto">
          <a:xfrm>
            <a:off x="3816350" y="5770563"/>
            <a:ext cx="2133600" cy="476250"/>
          </a:xfrm>
          <a:prstGeom prst="rect">
            <a:avLst/>
          </a:prstGeom>
          <a:noFill/>
          <a:ln>
            <a:noFill/>
          </a:ln>
          <a:extLst/>
        </p:spPr>
        <p:txBody>
          <a:bodyPr anchor="b"/>
          <a:lstStyle/>
          <a:p>
            <a:pPr algn="r" eaLnBrk="0" fontAlgn="auto" hangingPunct="0">
              <a:lnSpc>
                <a:spcPct val="85000"/>
              </a:lnSpc>
              <a:spcBef>
                <a:spcPts val="0"/>
              </a:spcBef>
              <a:spcAft>
                <a:spcPts val="0"/>
              </a:spcAft>
              <a:defRPr/>
            </a:pPr>
            <a:endParaRPr lang="en-GB" sz="800" dirty="0">
              <a:solidFill>
                <a:srgbClr val="00498B"/>
              </a:solidFill>
              <a:latin typeface="+mn-lt"/>
              <a:cs typeface="+mn-cs"/>
            </a:endParaRPr>
          </a:p>
        </p:txBody>
      </p:sp>
      <p:sp>
        <p:nvSpPr>
          <p:cNvPr id="8" name="Rectangle 10"/>
          <p:cNvSpPr>
            <a:spLocks noChangeArrowheads="1"/>
          </p:cNvSpPr>
          <p:nvPr/>
        </p:nvSpPr>
        <p:spPr bwMode="auto">
          <a:xfrm>
            <a:off x="7239000" y="6534150"/>
            <a:ext cx="2133600" cy="476250"/>
          </a:xfrm>
          <a:prstGeom prst="rect">
            <a:avLst/>
          </a:prstGeom>
          <a:noFill/>
          <a:ln w="9525">
            <a:noFill/>
            <a:miter lim="800000"/>
            <a:headEnd/>
            <a:tailEnd/>
          </a:ln>
          <a:effectLst/>
        </p:spPr>
        <p:txBody>
          <a:bodyPr anchor="b"/>
          <a:lstStyle/>
          <a:p>
            <a:pPr algn="r" fontAlgn="auto">
              <a:spcBef>
                <a:spcPts val="0"/>
              </a:spcBef>
              <a:spcAft>
                <a:spcPts val="0"/>
              </a:spcAft>
              <a:defRPr/>
            </a:pPr>
            <a:endParaRPr lang="en-GB" sz="800" dirty="0">
              <a:solidFill>
                <a:srgbClr val="00498B"/>
              </a:solidFill>
              <a:latin typeface="+mn-lt"/>
              <a:cs typeface="+mn-cs"/>
            </a:endParaRPr>
          </a:p>
        </p:txBody>
      </p:sp>
      <p:sp>
        <p:nvSpPr>
          <p:cNvPr id="87042" name="Rectangle 3"/>
          <p:cNvSpPr>
            <a:spLocks noGrp="1" noChangeArrowheads="1"/>
          </p:cNvSpPr>
          <p:nvPr>
            <p:ph type="ctrTitle"/>
          </p:nvPr>
        </p:nvSpPr>
        <p:spPr>
          <a:xfrm>
            <a:off x="485775" y="1546225"/>
            <a:ext cx="7772400" cy="1204913"/>
          </a:xfrm>
        </p:spPr>
        <p:txBody>
          <a:bodyPr lIns="90000"/>
          <a:lstStyle>
            <a:lvl1pPr>
              <a:defRPr b="1" smtClean="0"/>
            </a:lvl1pPr>
          </a:lstStyle>
          <a:p>
            <a:r>
              <a:rPr lang="en-US" smtClean="0"/>
              <a:t>Click to edit Master title style</a:t>
            </a:r>
            <a:endParaRPr lang="en-GB" dirty="0" smtClean="0"/>
          </a:p>
        </p:txBody>
      </p:sp>
      <p:sp>
        <p:nvSpPr>
          <p:cNvPr id="87043" name="Rectangle 4"/>
          <p:cNvSpPr>
            <a:spLocks noGrp="1" noChangeArrowheads="1"/>
          </p:cNvSpPr>
          <p:nvPr>
            <p:ph type="subTitle" idx="1"/>
          </p:nvPr>
        </p:nvSpPr>
        <p:spPr>
          <a:xfrm>
            <a:off x="485775" y="3090863"/>
            <a:ext cx="6400800" cy="1752600"/>
          </a:xfrm>
        </p:spPr>
        <p:txBody>
          <a:bodyPr lIns="90000"/>
          <a:lstStyle>
            <a:lvl1pPr marL="0" indent="0">
              <a:buFontTx/>
              <a:buNone/>
              <a:defRPr smtClean="0"/>
            </a:lvl1pPr>
          </a:lstStyle>
          <a:p>
            <a:r>
              <a:rPr lang="en-US" smtClean="0"/>
              <a:t>Click to edit Master subtitle style</a:t>
            </a:r>
            <a:endParaRPr lang="en-GB" smtClean="0"/>
          </a:p>
        </p:txBody>
      </p:sp>
      <p:sp>
        <p:nvSpPr>
          <p:cNvPr id="11" name="Content Placeholder 10"/>
          <p:cNvSpPr>
            <a:spLocks noGrp="1"/>
          </p:cNvSpPr>
          <p:nvPr>
            <p:ph sz="quarter" idx="17"/>
          </p:nvPr>
        </p:nvSpPr>
        <p:spPr>
          <a:xfrm>
            <a:off x="486000" y="6526800"/>
            <a:ext cx="7740000" cy="273050"/>
          </a:xfrm>
        </p:spPr>
        <p:txBody>
          <a:bodyPr/>
          <a:lstStyle>
            <a:lvl1pPr marL="0" indent="0">
              <a:buNone/>
              <a:defRPr sz="800">
                <a:solidFill>
                  <a:schemeClr val="accent3"/>
                </a:solidFill>
              </a:defRPr>
            </a:lvl1pPr>
            <a:lvl2pPr>
              <a:defRPr sz="800">
                <a:solidFill>
                  <a:schemeClr val="accent3"/>
                </a:solidFill>
              </a:defRPr>
            </a:lvl2pPr>
            <a:lvl3pPr>
              <a:defRPr sz="800">
                <a:solidFill>
                  <a:schemeClr val="accent3"/>
                </a:solidFill>
              </a:defRPr>
            </a:lvl3pPr>
            <a:lvl4pPr>
              <a:defRPr sz="800">
                <a:solidFill>
                  <a:schemeClr val="accent3"/>
                </a:solidFill>
              </a:defRPr>
            </a:lvl4pPr>
            <a:lvl5pPr>
              <a:defRPr sz="800">
                <a:solidFill>
                  <a:schemeClr val="accent3"/>
                </a:solidFill>
              </a:defRPr>
            </a:lvl5pPr>
          </a:lstStyle>
          <a:p>
            <a:pPr lvl="0"/>
            <a:r>
              <a:rPr lang="en-US" smtClean="0"/>
              <a:t>Click to edit Master text styles</a:t>
            </a:r>
          </a:p>
        </p:txBody>
      </p:sp>
      <p:sp>
        <p:nvSpPr>
          <p:cNvPr id="10" name="Rectangle 9"/>
          <p:cNvSpPr>
            <a:spLocks noGrp="1" noChangeArrowheads="1"/>
          </p:cNvSpPr>
          <p:nvPr>
            <p:ph type="sldNum" sz="quarter" idx="18"/>
          </p:nvPr>
        </p:nvSpPr>
        <p:spPr/>
        <p:txBody>
          <a:bodyPr/>
          <a:lstStyle>
            <a:lvl1pPr>
              <a:defRPr/>
            </a:lvl1pPr>
          </a:lstStyle>
          <a:p>
            <a:pPr>
              <a:defRPr/>
            </a:pPr>
            <a:fld id="{48A1F5F4-5E31-466E-9C52-F31FBC24122E}" type="slidenum">
              <a:rPr lang="en-GB"/>
              <a:pPr>
                <a:defRPr/>
              </a:pPr>
              <a:t>‹#›</a:t>
            </a:fld>
            <a:endParaRPr lang="en-GB" dirty="0"/>
          </a:p>
        </p:txBody>
      </p:sp>
    </p:spTree>
    <p:extLst>
      <p:ext uri="{BB962C8B-B14F-4D97-AF65-F5344CB8AC3E}">
        <p14:creationId xmlns:p14="http://schemas.microsoft.com/office/powerpoint/2010/main" val="2806905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5" name="Slide Number Placeholder 4"/>
          <p:cNvSpPr>
            <a:spLocks noGrp="1"/>
          </p:cNvSpPr>
          <p:nvPr>
            <p:ph type="sldNum" sz="quarter" idx="12"/>
          </p:nvPr>
        </p:nvSpPr>
        <p:spPr/>
        <p:txBody>
          <a:bodyPr/>
          <a:lstStyle>
            <a:lvl1pPr>
              <a:defRPr sz="800"/>
            </a:lvl1pPr>
          </a:lstStyle>
          <a:p>
            <a:fld id="{2066355A-084C-D24E-9AD2-7E4FC41EA627}" type="slidenum">
              <a:rPr lang="en-GB" noProof="0" smtClean="0"/>
              <a:pPr/>
              <a:t>‹#›</a:t>
            </a:fld>
            <a:endParaRPr lang="en-GB" noProof="0" dirty="0"/>
          </a:p>
        </p:txBody>
      </p:sp>
      <p:sp>
        <p:nvSpPr>
          <p:cNvPr id="7" name="Text Placeholder 7"/>
          <p:cNvSpPr>
            <a:spLocks noGrp="1"/>
          </p:cNvSpPr>
          <p:nvPr>
            <p:ph type="body" sz="quarter" idx="13" hasCustomPrompt="1"/>
          </p:nvPr>
        </p:nvSpPr>
        <p:spPr>
          <a:xfrm>
            <a:off x="360362" y="6444476"/>
            <a:ext cx="8326437" cy="276999"/>
          </a:xfrm>
        </p:spPr>
        <p:txBody>
          <a:bodyPr wrap="square" anchor="b">
            <a:spAutoFit/>
          </a:bodyPr>
          <a:lstStyle>
            <a:lvl1pPr marL="0" indent="0">
              <a:buNone/>
              <a:defRPr sz="1200"/>
            </a:lvl1pPr>
            <a:lvl2pPr marL="230188" indent="0">
              <a:buNone/>
              <a:defRPr/>
            </a:lvl2pPr>
            <a:lvl3pPr marL="514350" indent="0">
              <a:buNone/>
              <a:defRPr/>
            </a:lvl3pPr>
            <a:lvl4pPr marL="690563" indent="0">
              <a:buNone/>
              <a:defRPr/>
            </a:lvl4pPr>
            <a:lvl5pPr marL="912812" indent="0">
              <a:buNone/>
              <a:defRPr/>
            </a:lvl5pPr>
          </a:lstStyle>
          <a:p>
            <a:pPr lvl="0"/>
            <a:r>
              <a:rPr lang="en-GB" noProof="0" dirty="0"/>
              <a:t>Click to edit reference text styles</a:t>
            </a:r>
          </a:p>
        </p:txBody>
      </p:sp>
    </p:spTree>
    <p:extLst>
      <p:ext uri="{BB962C8B-B14F-4D97-AF65-F5344CB8AC3E}">
        <p14:creationId xmlns:p14="http://schemas.microsoft.com/office/powerpoint/2010/main" val="408006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3" name="Content Placeholder 2"/>
          <p:cNvSpPr>
            <a:spLocks noGrp="1"/>
          </p:cNvSpPr>
          <p:nvPr>
            <p:ph sz="half" idx="1"/>
          </p:nvPr>
        </p:nvSpPr>
        <p:spPr>
          <a:xfrm>
            <a:off x="360363" y="1600201"/>
            <a:ext cx="4135437"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4648200" y="1600201"/>
            <a:ext cx="41402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Slide Number Placeholder 6"/>
          <p:cNvSpPr>
            <a:spLocks noGrp="1"/>
          </p:cNvSpPr>
          <p:nvPr>
            <p:ph type="sldNum" sz="quarter" idx="12"/>
          </p:nvPr>
        </p:nvSpPr>
        <p:spPr/>
        <p:txBody>
          <a:bodyPr/>
          <a:lstStyle>
            <a:lvl1pPr>
              <a:defRPr sz="800"/>
            </a:lvl1pPr>
          </a:lstStyle>
          <a:p>
            <a:fld id="{2066355A-084C-D24E-9AD2-7E4FC41EA627}" type="slidenum">
              <a:rPr lang="en-GB" noProof="0" smtClean="0"/>
              <a:pPr/>
              <a:t>‹#›</a:t>
            </a:fld>
            <a:endParaRPr lang="en-GB" noProof="0" dirty="0"/>
          </a:p>
        </p:txBody>
      </p:sp>
      <p:sp>
        <p:nvSpPr>
          <p:cNvPr id="8" name="Text Placeholder 7"/>
          <p:cNvSpPr>
            <a:spLocks noGrp="1"/>
          </p:cNvSpPr>
          <p:nvPr>
            <p:ph type="body" sz="quarter" idx="13" hasCustomPrompt="1"/>
          </p:nvPr>
        </p:nvSpPr>
        <p:spPr>
          <a:xfrm>
            <a:off x="363274" y="6444476"/>
            <a:ext cx="8340304" cy="276999"/>
          </a:xfrm>
        </p:spPr>
        <p:txBody>
          <a:bodyPr wrap="square" anchor="b">
            <a:spAutoFit/>
          </a:bodyPr>
          <a:lstStyle>
            <a:lvl1pPr marL="0" indent="0">
              <a:buNone/>
              <a:defRPr sz="1200">
                <a:solidFill>
                  <a:schemeClr val="tx1"/>
                </a:solidFill>
              </a:defRPr>
            </a:lvl1pPr>
            <a:lvl2pPr marL="230188" indent="0">
              <a:buNone/>
              <a:defRPr/>
            </a:lvl2pPr>
            <a:lvl3pPr marL="514350" indent="0">
              <a:buNone/>
              <a:defRPr/>
            </a:lvl3pPr>
            <a:lvl4pPr marL="690563" indent="0">
              <a:buNone/>
              <a:defRPr/>
            </a:lvl4pPr>
            <a:lvl5pPr marL="912812" indent="0">
              <a:buNone/>
              <a:defRPr/>
            </a:lvl5pPr>
          </a:lstStyle>
          <a:p>
            <a:pPr lvl="0"/>
            <a:r>
              <a:rPr lang="en-GB" noProof="0" dirty="0"/>
              <a:t>Click to edit reference text styles</a:t>
            </a:r>
          </a:p>
        </p:txBody>
      </p:sp>
    </p:spTree>
    <p:extLst>
      <p:ext uri="{BB962C8B-B14F-4D97-AF65-F5344CB8AC3E}">
        <p14:creationId xmlns:p14="http://schemas.microsoft.com/office/powerpoint/2010/main" val="2536751252"/>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guide id="3" orient="horz" pos="432" userDrawn="1">
          <p15:clr>
            <a:srgbClr val="FBAE40"/>
          </p15:clr>
        </p15:guide>
        <p15:guide id="4" orient="horz" pos="1224" userDrawn="1">
          <p15:clr>
            <a:srgbClr val="FBAE40"/>
          </p15:clr>
        </p15:guide>
        <p15:guide id="5" orient="horz" pos="4176" userDrawn="1">
          <p15:clr>
            <a:srgbClr val="FBAE40"/>
          </p15:clr>
        </p15:guide>
        <p15:guide id="6" pos="28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lus referen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5" name="Slide Number Placeholder 4"/>
          <p:cNvSpPr>
            <a:spLocks noGrp="1"/>
          </p:cNvSpPr>
          <p:nvPr>
            <p:ph type="sldNum" sz="quarter" idx="12"/>
          </p:nvPr>
        </p:nvSpPr>
        <p:spPr/>
        <p:txBody>
          <a:bodyPr/>
          <a:lstStyle/>
          <a:p>
            <a:fld id="{2066355A-084C-D24E-9AD2-7E4FC41EA627}" type="slidenum">
              <a:rPr lang="en-GB" smtClean="0">
                <a:solidFill>
                  <a:srgbClr val="1E4784">
                    <a:tint val="75000"/>
                  </a:srgbClr>
                </a:solidFill>
              </a:rPr>
              <a:pPr/>
              <a:t>‹#›</a:t>
            </a:fld>
            <a:endParaRPr lang="en-GB" dirty="0">
              <a:solidFill>
                <a:srgbClr val="1E4784">
                  <a:tint val="75000"/>
                </a:srgbClr>
              </a:solidFill>
            </a:endParaRPr>
          </a:p>
        </p:txBody>
      </p:sp>
      <p:sp>
        <p:nvSpPr>
          <p:cNvPr id="6" name="Content Placeholder 2"/>
          <p:cNvSpPr>
            <a:spLocks noGrp="1"/>
          </p:cNvSpPr>
          <p:nvPr>
            <p:ph idx="1"/>
          </p:nvPr>
        </p:nvSpPr>
        <p:spPr>
          <a:xfrm>
            <a:off x="360363" y="1600201"/>
            <a:ext cx="8428037" cy="4525963"/>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Text Placeholder 7"/>
          <p:cNvSpPr>
            <a:spLocks noGrp="1"/>
          </p:cNvSpPr>
          <p:nvPr>
            <p:ph type="body" sz="quarter" idx="13" hasCustomPrompt="1"/>
          </p:nvPr>
        </p:nvSpPr>
        <p:spPr>
          <a:xfrm>
            <a:off x="360363" y="6444476"/>
            <a:ext cx="8326437" cy="276999"/>
          </a:xfrm>
        </p:spPr>
        <p:txBody>
          <a:bodyPr wrap="square" anchor="b">
            <a:spAutoFit/>
          </a:bodyPr>
          <a:lstStyle>
            <a:lvl1pPr marL="0" indent="0">
              <a:buNone/>
              <a:defRPr sz="1200"/>
            </a:lvl1pPr>
            <a:lvl2pPr marL="230188" indent="0">
              <a:buNone/>
              <a:defRPr/>
            </a:lvl2pPr>
            <a:lvl3pPr marL="514350" indent="0">
              <a:buNone/>
              <a:defRPr/>
            </a:lvl3pPr>
            <a:lvl4pPr marL="690563" indent="0">
              <a:buNone/>
              <a:defRPr/>
            </a:lvl4pPr>
            <a:lvl5pPr marL="912812" indent="0">
              <a:buNone/>
              <a:defRPr/>
            </a:lvl5pPr>
          </a:lstStyle>
          <a:p>
            <a:pPr lvl="0"/>
            <a:r>
              <a:rPr lang="en-GB" noProof="0" dirty="0" smtClean="0"/>
              <a:t>Click to edit reference text styles</a:t>
            </a:r>
            <a:endParaRPr lang="en-GB" noProof="0" dirty="0"/>
          </a:p>
        </p:txBody>
      </p:sp>
    </p:spTree>
    <p:extLst>
      <p:ext uri="{BB962C8B-B14F-4D97-AF65-F5344CB8AC3E}">
        <p14:creationId xmlns:p14="http://schemas.microsoft.com/office/powerpoint/2010/main" val="298719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_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39200" y="1382796"/>
            <a:ext cx="8274588" cy="4703679"/>
          </a:xfrm>
        </p:spPr>
        <p:txBody>
          <a:bodyPr lIns="0">
            <a:noAutofit/>
          </a:bodyPr>
          <a:lstStyle>
            <a:lvl1pPr marL="257175" marR="0" indent="-257175" algn="l" defTabSz="342900" rtl="0" eaLnBrk="1" fontAlgn="auto" latinLnBrk="0" hangingPunct="1">
              <a:lnSpc>
                <a:spcPct val="100000"/>
              </a:lnSpc>
              <a:spcBef>
                <a:spcPts val="450"/>
              </a:spcBef>
              <a:spcAft>
                <a:spcPts val="0"/>
              </a:spcAft>
              <a:buClrTx/>
              <a:buSzTx/>
              <a:buFont typeface="Arial" panose="020B0604020202020204" pitchFamily="34" charset="0"/>
              <a:buChar char="•"/>
              <a:tabLst/>
              <a:defRPr sz="1800" baseline="0">
                <a:solidFill>
                  <a:schemeClr val="tx1"/>
                </a:solidFill>
                <a:latin typeface="Arial" pitchFamily="34" charset="0"/>
                <a:cs typeface="Arial" pitchFamily="34" charset="0"/>
              </a:defRPr>
            </a:lvl1pPr>
            <a:lvl2pPr marL="600075" indent="-257175" algn="l">
              <a:lnSpc>
                <a:spcPct val="100000"/>
              </a:lnSpc>
              <a:spcBef>
                <a:spcPts val="450"/>
              </a:spcBef>
              <a:spcAft>
                <a:spcPts val="0"/>
              </a:spcAft>
              <a:buFont typeface="Arial" panose="020B0604020202020204" pitchFamily="34" charset="0"/>
              <a:buChar char="–"/>
              <a:defRPr sz="1500" baseline="0">
                <a:solidFill>
                  <a:schemeClr val="tx1"/>
                </a:solidFill>
                <a:latin typeface="Arial" pitchFamily="34" charset="0"/>
                <a:cs typeface="Arial" pitchFamily="34" charset="0"/>
              </a:defRPr>
            </a:lvl2pPr>
            <a:lvl3pPr marL="900113" indent="-214313" algn="l">
              <a:lnSpc>
                <a:spcPct val="100000"/>
              </a:lnSpc>
              <a:spcBef>
                <a:spcPts val="450"/>
              </a:spcBef>
              <a:spcAft>
                <a:spcPts val="0"/>
              </a:spcAft>
              <a:buFont typeface="Arial" panose="020B0604020202020204" pitchFamily="34" charset="0"/>
              <a:buChar char="•"/>
              <a:defRPr sz="1350">
                <a:solidFill>
                  <a:schemeClr val="tx1"/>
                </a:solidFill>
                <a:latin typeface="Arial" pitchFamily="34" charset="0"/>
                <a:cs typeface="Arial" pitchFamily="34" charset="0"/>
              </a:defRPr>
            </a:lvl3pPr>
            <a:lvl4pPr marL="1243013" indent="-214313" algn="l">
              <a:lnSpc>
                <a:spcPct val="100000"/>
              </a:lnSpc>
              <a:spcBef>
                <a:spcPts val="450"/>
              </a:spcBef>
              <a:spcAft>
                <a:spcPts val="0"/>
              </a:spcAft>
              <a:buFont typeface="Arial" panose="020B0604020202020204" pitchFamily="34" charset="0"/>
              <a:buChar char="–"/>
              <a:defRPr sz="1200">
                <a:solidFill>
                  <a:schemeClr val="tx1"/>
                </a:solidFill>
                <a:latin typeface="Arial" pitchFamily="34" charset="0"/>
                <a:cs typeface="Arial" pitchFamily="34" charset="0"/>
              </a:defRPr>
            </a:lvl4pPr>
            <a:lvl5pPr marL="1371600" indent="0" algn="ctr">
              <a:buNone/>
              <a:defRPr>
                <a:solidFill>
                  <a:srgbClr val="07061C"/>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GB" dirty="0"/>
              <a:t> Click to edit Master text styles</a:t>
            </a:r>
          </a:p>
          <a:p>
            <a:pPr lvl="1"/>
            <a:r>
              <a:rPr lang="en-GB" dirty="0"/>
              <a:t> Second level</a:t>
            </a:r>
          </a:p>
          <a:p>
            <a:pPr lvl="2"/>
            <a:r>
              <a:rPr lang="en-GB" dirty="0"/>
              <a:t> Third level</a:t>
            </a:r>
          </a:p>
          <a:p>
            <a:pPr lvl="3"/>
            <a:r>
              <a:rPr lang="en-GB" dirty="0"/>
              <a:t> Fourth level</a:t>
            </a:r>
          </a:p>
        </p:txBody>
      </p:sp>
      <p:sp>
        <p:nvSpPr>
          <p:cNvPr id="8" name="Text Placeholder 7"/>
          <p:cNvSpPr>
            <a:spLocks noGrp="1"/>
          </p:cNvSpPr>
          <p:nvPr>
            <p:ph type="body" sz="quarter" idx="10" hasCustomPrompt="1"/>
          </p:nvPr>
        </p:nvSpPr>
        <p:spPr>
          <a:xfrm>
            <a:off x="431800" y="6516903"/>
            <a:ext cx="8230117" cy="207749"/>
          </a:xfrm>
        </p:spPr>
        <p:txBody>
          <a:bodyPr lIns="0" anchor="b">
            <a:spAutoFit/>
          </a:bodyPr>
          <a:lstStyle>
            <a:lvl1pPr marL="0" indent="0">
              <a:buNone/>
              <a:defRPr sz="750">
                <a:solidFill>
                  <a:schemeClr val="tx1"/>
                </a:solidFill>
                <a:latin typeface="Arial" pitchFamily="34" charset="0"/>
                <a:cs typeface="Arial" pitchFamily="34" charset="0"/>
              </a:defRPr>
            </a:lvl1pPr>
          </a:lstStyle>
          <a:p>
            <a:pPr lvl="0"/>
            <a:r>
              <a:rPr lang="en-US" dirty="0"/>
              <a:t>Click to edit notes style</a:t>
            </a:r>
            <a:endParaRPr lang="en-GB" dirty="0"/>
          </a:p>
        </p:txBody>
      </p:sp>
      <p:sp>
        <p:nvSpPr>
          <p:cNvPr id="10" name="Title Placeholder 1"/>
          <p:cNvSpPr>
            <a:spLocks noGrp="1"/>
          </p:cNvSpPr>
          <p:nvPr>
            <p:ph type="title"/>
          </p:nvPr>
        </p:nvSpPr>
        <p:spPr>
          <a:xfrm>
            <a:off x="431800" y="256710"/>
            <a:ext cx="5854700" cy="774233"/>
          </a:xfrm>
          <a:prstGeom prst="rect">
            <a:avLst/>
          </a:prstGeom>
        </p:spPr>
        <p:txBody>
          <a:bodyPr vert="horz" lIns="0" tIns="0" rIns="0" bIns="0" rtlCol="0" anchor="b" anchorCtr="0">
            <a:normAutofit/>
          </a:bodyPr>
          <a:lstStyle>
            <a:lvl1pPr>
              <a:defRPr lang="en-US" sz="2100" b="1" dirty="0">
                <a:solidFill>
                  <a:schemeClr val="tx1"/>
                </a:solidFill>
                <a:ea typeface="+mn-ea"/>
              </a:defRPr>
            </a:lvl1pPr>
          </a:lstStyle>
          <a:p>
            <a:pPr marL="0" lvl="0" indent="0" algn="l">
              <a:spcBef>
                <a:spcPct val="20000"/>
              </a:spcBef>
              <a:buFont typeface="Arial"/>
            </a:pPr>
            <a:r>
              <a:rPr lang="en-GB" dirty="0"/>
              <a:t>Click to edit Master title style</a:t>
            </a:r>
            <a:endParaRPr lang="en-US" dirty="0"/>
          </a:p>
        </p:txBody>
      </p:sp>
    </p:spTree>
    <p:extLst>
      <p:ext uri="{BB962C8B-B14F-4D97-AF65-F5344CB8AC3E}">
        <p14:creationId xmlns:p14="http://schemas.microsoft.com/office/powerpoint/2010/main" val="4030938713"/>
      </p:ext>
    </p:extLst>
  </p:cSld>
  <p:clrMapOvr>
    <a:masterClrMapping/>
  </p:clrMapOvr>
  <p:extLst mod="1">
    <p:ext uri="{DCECCB84-F9BA-43D5-87BE-67443E8EF086}">
      <p15:sldGuideLst xmlns:p15="http://schemas.microsoft.com/office/powerpoint/2012/main" xmlns="">
        <p15:guide id="1" orient="horz" pos="4190">
          <p15:clr>
            <a:srgbClr val="FBAE40"/>
          </p15:clr>
        </p15:guide>
        <p15:guide id="2" pos="363">
          <p15:clr>
            <a:srgbClr val="FBAE40"/>
          </p15:clr>
        </p15:guide>
        <p15:guide id="3" pos="7319">
          <p15:clr>
            <a:srgbClr val="FBAE40"/>
          </p15:clr>
        </p15:guide>
        <p15:guide id="4" orient="horz" pos="864">
          <p15:clr>
            <a:srgbClr val="FBAE40"/>
          </p15:clr>
        </p15:guide>
        <p15:guide id="5" orient="horz" pos="3834">
          <p15:clr>
            <a:srgbClr val="FBAE40"/>
          </p15:clr>
        </p15:guide>
        <p15:guide id="6" pos="3832">
          <p15:clr>
            <a:srgbClr val="FBAE40"/>
          </p15:clr>
        </p15:guide>
        <p15:guide id="7" orient="horz" pos="59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3" name="Content Placeholder 2"/>
          <p:cNvSpPr>
            <a:spLocks noGrp="1"/>
          </p:cNvSpPr>
          <p:nvPr>
            <p:ph sz="half" idx="1"/>
          </p:nvPr>
        </p:nvSpPr>
        <p:spPr>
          <a:xfrm>
            <a:off x="360363" y="1600201"/>
            <a:ext cx="4135437"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4648200" y="1600201"/>
            <a:ext cx="41402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Slide Number Placeholder 6"/>
          <p:cNvSpPr>
            <a:spLocks noGrp="1"/>
          </p:cNvSpPr>
          <p:nvPr>
            <p:ph type="sldNum" sz="quarter" idx="12"/>
          </p:nvPr>
        </p:nvSpPr>
        <p:spPr/>
        <p:txBody>
          <a:bodyPr/>
          <a:lstStyle>
            <a:lvl1pPr>
              <a:defRPr sz="800"/>
            </a:lvl1pPr>
          </a:lstStyle>
          <a:p>
            <a:fld id="{2066355A-084C-D24E-9AD2-7E4FC41EA627}" type="slidenum">
              <a:rPr lang="en-GB" noProof="0" smtClean="0"/>
              <a:pPr/>
              <a:t>‹#›</a:t>
            </a:fld>
            <a:endParaRPr lang="en-GB" noProof="0" dirty="0"/>
          </a:p>
        </p:txBody>
      </p:sp>
      <p:sp>
        <p:nvSpPr>
          <p:cNvPr id="8" name="Text Placeholder 7"/>
          <p:cNvSpPr>
            <a:spLocks noGrp="1"/>
          </p:cNvSpPr>
          <p:nvPr>
            <p:ph type="body" sz="quarter" idx="13" hasCustomPrompt="1"/>
          </p:nvPr>
        </p:nvSpPr>
        <p:spPr>
          <a:xfrm>
            <a:off x="363274" y="6444476"/>
            <a:ext cx="8340304" cy="276999"/>
          </a:xfrm>
        </p:spPr>
        <p:txBody>
          <a:bodyPr wrap="square" anchor="b">
            <a:spAutoFit/>
          </a:bodyPr>
          <a:lstStyle>
            <a:lvl1pPr marL="0" indent="0">
              <a:buNone/>
              <a:defRPr sz="1200">
                <a:solidFill>
                  <a:schemeClr val="tx1"/>
                </a:solidFill>
              </a:defRPr>
            </a:lvl1pPr>
            <a:lvl2pPr marL="230188" indent="0">
              <a:buNone/>
              <a:defRPr/>
            </a:lvl2pPr>
            <a:lvl3pPr marL="514350" indent="0">
              <a:buNone/>
              <a:defRPr/>
            </a:lvl3pPr>
            <a:lvl4pPr marL="690563" indent="0">
              <a:buNone/>
              <a:defRPr/>
            </a:lvl4pPr>
            <a:lvl5pPr marL="912812" indent="0">
              <a:buNone/>
              <a:defRPr/>
            </a:lvl5pPr>
          </a:lstStyle>
          <a:p>
            <a:pPr lvl="0"/>
            <a:r>
              <a:rPr lang="en-GB" noProof="0" dirty="0"/>
              <a:t>Click to edit reference text styles</a:t>
            </a:r>
          </a:p>
        </p:txBody>
      </p:sp>
    </p:spTree>
    <p:extLst>
      <p:ext uri="{BB962C8B-B14F-4D97-AF65-F5344CB8AC3E}">
        <p14:creationId xmlns:p14="http://schemas.microsoft.com/office/powerpoint/2010/main" val="791693125"/>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guide id="3" orient="horz" pos="432" userDrawn="1">
          <p15:clr>
            <a:srgbClr val="FBAE40"/>
          </p15:clr>
        </p15:guide>
        <p15:guide id="4" orient="horz" pos="1224" userDrawn="1">
          <p15:clr>
            <a:srgbClr val="FBAE40"/>
          </p15:clr>
        </p15:guide>
        <p15:guide id="5" orient="horz" pos="4176" userDrawn="1">
          <p15:clr>
            <a:srgbClr val="FBAE40"/>
          </p15:clr>
        </p15:guide>
        <p15:guide id="6" pos="28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_only">
    <p:bg>
      <p:bgPr>
        <a:solidFill>
          <a:schemeClr val="bg1"/>
        </a:solidFill>
        <a:effectLst/>
      </p:bgPr>
    </p:bg>
    <p:spTree>
      <p:nvGrpSpPr>
        <p:cNvPr id="1" name=""/>
        <p:cNvGrpSpPr/>
        <p:nvPr/>
      </p:nvGrpSpPr>
      <p:grpSpPr>
        <a:xfrm>
          <a:off x="0" y="0"/>
          <a:ext cx="0" cy="0"/>
          <a:chOff x="0" y="0"/>
          <a:chExt cx="0" cy="0"/>
        </a:xfrm>
      </p:grpSpPr>
      <p:sp>
        <p:nvSpPr>
          <p:cNvPr id="11" name="Text Placeholder 7"/>
          <p:cNvSpPr>
            <a:spLocks noGrp="1"/>
          </p:cNvSpPr>
          <p:nvPr>
            <p:ph type="body" sz="quarter" idx="10" hasCustomPrompt="1"/>
          </p:nvPr>
        </p:nvSpPr>
        <p:spPr>
          <a:xfrm>
            <a:off x="437925" y="6516903"/>
            <a:ext cx="8230116" cy="207749"/>
          </a:xfrm>
        </p:spPr>
        <p:txBody>
          <a:bodyPr lIns="0" anchor="b">
            <a:spAutoFit/>
          </a:bodyPr>
          <a:lstStyle>
            <a:lvl1pPr marL="0" indent="0">
              <a:buNone/>
              <a:defRPr sz="750">
                <a:solidFill>
                  <a:schemeClr val="tx1"/>
                </a:solidFill>
                <a:latin typeface="Arial" pitchFamily="34" charset="0"/>
                <a:cs typeface="Arial" pitchFamily="34" charset="0"/>
              </a:defRPr>
            </a:lvl1pPr>
          </a:lstStyle>
          <a:p>
            <a:pPr lvl="0"/>
            <a:r>
              <a:rPr lang="en-US" dirty="0"/>
              <a:t>Click to edit notes style</a:t>
            </a:r>
            <a:endParaRPr lang="en-GB" dirty="0"/>
          </a:p>
        </p:txBody>
      </p:sp>
      <p:sp>
        <p:nvSpPr>
          <p:cNvPr id="6" name="Title Placeholder 1"/>
          <p:cNvSpPr>
            <a:spLocks noGrp="1"/>
          </p:cNvSpPr>
          <p:nvPr>
            <p:ph type="title"/>
          </p:nvPr>
        </p:nvSpPr>
        <p:spPr>
          <a:xfrm>
            <a:off x="431800" y="256710"/>
            <a:ext cx="5883275" cy="774233"/>
          </a:xfrm>
          <a:prstGeom prst="rect">
            <a:avLst/>
          </a:prstGeom>
        </p:spPr>
        <p:txBody>
          <a:bodyPr vert="horz" lIns="0" tIns="0" rIns="0" bIns="0" rtlCol="0" anchor="b" anchorCtr="0">
            <a:normAutofit/>
          </a:bodyPr>
          <a:lstStyle>
            <a:lvl1pPr>
              <a:defRPr lang="en-US" sz="2100" b="1" dirty="0">
                <a:solidFill>
                  <a:schemeClr val="tx1"/>
                </a:solidFill>
                <a:ea typeface="+mn-ea"/>
              </a:defRPr>
            </a:lvl1pPr>
          </a:lstStyle>
          <a:p>
            <a:pPr marL="0" lvl="0" indent="0" algn="l">
              <a:spcBef>
                <a:spcPct val="20000"/>
              </a:spcBef>
              <a:buFont typeface="Arial"/>
            </a:pPr>
            <a:r>
              <a:rPr lang="en-GB" dirty="0"/>
              <a:t>Click to edit Master title style</a:t>
            </a:r>
            <a:endParaRPr lang="en-US" dirty="0"/>
          </a:p>
        </p:txBody>
      </p:sp>
    </p:spTree>
    <p:extLst>
      <p:ext uri="{BB962C8B-B14F-4D97-AF65-F5344CB8AC3E}">
        <p14:creationId xmlns:p14="http://schemas.microsoft.com/office/powerpoint/2010/main" val="3084506086"/>
      </p:ext>
    </p:extLst>
  </p:cSld>
  <p:clrMapOvr>
    <a:masterClrMapping/>
  </p:clrMapOvr>
  <p:extLst mod="1">
    <p:ext uri="{DCECCB84-F9BA-43D5-87BE-67443E8EF086}">
      <p15:sldGuideLst xmlns:p15="http://schemas.microsoft.com/office/powerpoint/2012/main" xmlns="">
        <p15:guide id="1" pos="363">
          <p15:clr>
            <a:srgbClr val="FBAE40"/>
          </p15:clr>
        </p15:guide>
        <p15:guide id="2" orient="horz" pos="3834">
          <p15:clr>
            <a:srgbClr val="FBAE40"/>
          </p15:clr>
        </p15:guide>
        <p15:guide id="3" orient="horz" pos="864">
          <p15:clr>
            <a:srgbClr val="FBAE40"/>
          </p15:clr>
        </p15:guide>
        <p15:guide id="5" orient="horz" pos="4190">
          <p15:clr>
            <a:srgbClr val="FBAE40"/>
          </p15:clr>
        </p15:guide>
        <p15:guide id="6" pos="3840">
          <p15:clr>
            <a:srgbClr val="FBAE40"/>
          </p15:clr>
        </p15:guide>
        <p15:guide id="7" pos="7319">
          <p15:clr>
            <a:srgbClr val="FBAE40"/>
          </p15:clr>
        </p15:guide>
        <p15:guide id="8" orient="horz" pos="59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5" name="Slide Number Placeholder 4"/>
          <p:cNvSpPr>
            <a:spLocks noGrp="1"/>
          </p:cNvSpPr>
          <p:nvPr>
            <p:ph type="sldNum" sz="quarter" idx="12"/>
          </p:nvPr>
        </p:nvSpPr>
        <p:spPr/>
        <p:txBody>
          <a:bodyPr/>
          <a:lstStyle>
            <a:lvl1pPr>
              <a:defRPr sz="800"/>
            </a:lvl1pPr>
          </a:lstStyle>
          <a:p>
            <a:fld id="{2066355A-084C-D24E-9AD2-7E4FC41EA627}" type="slidenum">
              <a:rPr lang="en-GB" noProof="0" smtClean="0"/>
              <a:pPr/>
              <a:t>‹#›</a:t>
            </a:fld>
            <a:endParaRPr lang="en-GB" noProof="0" dirty="0"/>
          </a:p>
        </p:txBody>
      </p:sp>
      <p:sp>
        <p:nvSpPr>
          <p:cNvPr id="7" name="Text Placeholder 7"/>
          <p:cNvSpPr>
            <a:spLocks noGrp="1"/>
          </p:cNvSpPr>
          <p:nvPr>
            <p:ph type="body" sz="quarter" idx="13" hasCustomPrompt="1"/>
          </p:nvPr>
        </p:nvSpPr>
        <p:spPr>
          <a:xfrm>
            <a:off x="360362" y="6444476"/>
            <a:ext cx="8326437" cy="276999"/>
          </a:xfrm>
        </p:spPr>
        <p:txBody>
          <a:bodyPr wrap="square" anchor="b">
            <a:spAutoFit/>
          </a:bodyPr>
          <a:lstStyle>
            <a:lvl1pPr marL="0" indent="0">
              <a:buNone/>
              <a:defRPr sz="1200"/>
            </a:lvl1pPr>
            <a:lvl2pPr marL="230188" indent="0">
              <a:buNone/>
              <a:defRPr/>
            </a:lvl2pPr>
            <a:lvl3pPr marL="514350" indent="0">
              <a:buNone/>
              <a:defRPr/>
            </a:lvl3pPr>
            <a:lvl4pPr marL="690563" indent="0">
              <a:buNone/>
              <a:defRPr/>
            </a:lvl4pPr>
            <a:lvl5pPr marL="912812" indent="0">
              <a:buNone/>
              <a:defRPr/>
            </a:lvl5pPr>
          </a:lstStyle>
          <a:p>
            <a:pPr lvl="0"/>
            <a:r>
              <a:rPr lang="en-GB" noProof="0" dirty="0"/>
              <a:t>Click to edit reference text styles</a:t>
            </a:r>
          </a:p>
        </p:txBody>
      </p:sp>
    </p:spTree>
    <p:extLst>
      <p:ext uri="{BB962C8B-B14F-4D97-AF65-F5344CB8AC3E}">
        <p14:creationId xmlns:p14="http://schemas.microsoft.com/office/powerpoint/2010/main" val="2273614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7870C0D-9BCA-404F-85C3-DD33EF8062D5}" type="datetimeFigureOut">
              <a:rPr lang="cs-CZ" smtClean="0"/>
              <a:t>19.1.2018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648437-9FF2-4868-A0B1-28F24F45C6B6}" type="slidenum">
              <a:rPr lang="cs-CZ" smtClean="0"/>
              <a:t>‹#›</a:t>
            </a:fld>
            <a:endParaRPr lang="cs-CZ"/>
          </a:p>
        </p:txBody>
      </p:sp>
    </p:spTree>
    <p:extLst>
      <p:ext uri="{BB962C8B-B14F-4D97-AF65-F5344CB8AC3E}">
        <p14:creationId xmlns:p14="http://schemas.microsoft.com/office/powerpoint/2010/main" val="2783872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5" name="Slide Number Placeholder 4"/>
          <p:cNvSpPr>
            <a:spLocks noGrp="1"/>
          </p:cNvSpPr>
          <p:nvPr>
            <p:ph type="sldNum" sz="quarter" idx="12"/>
          </p:nvPr>
        </p:nvSpPr>
        <p:spPr/>
        <p:txBody>
          <a:bodyPr/>
          <a:lstStyle>
            <a:lvl1pPr>
              <a:defRPr sz="800"/>
            </a:lvl1pPr>
          </a:lstStyle>
          <a:p>
            <a:fld id="{2066355A-084C-D24E-9AD2-7E4FC41EA627}" type="slidenum">
              <a:rPr lang="en-GB" noProof="0" smtClean="0"/>
              <a:pPr/>
              <a:t>‹#›</a:t>
            </a:fld>
            <a:endParaRPr lang="en-GB" noProof="0" dirty="0"/>
          </a:p>
        </p:txBody>
      </p:sp>
      <p:sp>
        <p:nvSpPr>
          <p:cNvPr id="7" name="Text Placeholder 7"/>
          <p:cNvSpPr>
            <a:spLocks noGrp="1"/>
          </p:cNvSpPr>
          <p:nvPr>
            <p:ph type="body" sz="quarter" idx="13" hasCustomPrompt="1"/>
          </p:nvPr>
        </p:nvSpPr>
        <p:spPr>
          <a:xfrm>
            <a:off x="360362" y="6444476"/>
            <a:ext cx="8326437" cy="276999"/>
          </a:xfrm>
        </p:spPr>
        <p:txBody>
          <a:bodyPr wrap="square" anchor="b">
            <a:spAutoFit/>
          </a:bodyPr>
          <a:lstStyle>
            <a:lvl1pPr marL="0" indent="0">
              <a:buNone/>
              <a:defRPr sz="1200"/>
            </a:lvl1pPr>
            <a:lvl2pPr marL="230188" indent="0">
              <a:buNone/>
              <a:defRPr/>
            </a:lvl2pPr>
            <a:lvl3pPr marL="514350" indent="0">
              <a:buNone/>
              <a:defRPr/>
            </a:lvl3pPr>
            <a:lvl4pPr marL="690563" indent="0">
              <a:buNone/>
              <a:defRPr/>
            </a:lvl4pPr>
            <a:lvl5pPr marL="912812" indent="0">
              <a:buNone/>
              <a:defRPr/>
            </a:lvl5pPr>
          </a:lstStyle>
          <a:p>
            <a:pPr lvl="0"/>
            <a:r>
              <a:rPr lang="en-GB" noProof="0" dirty="0"/>
              <a:t>Click to edit reference text styles</a:t>
            </a:r>
          </a:p>
        </p:txBody>
      </p:sp>
    </p:spTree>
    <p:extLst>
      <p:ext uri="{BB962C8B-B14F-4D97-AF65-F5344CB8AC3E}">
        <p14:creationId xmlns:p14="http://schemas.microsoft.com/office/powerpoint/2010/main" val="3079308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troke Prevention 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67199" y="163512"/>
            <a:ext cx="8539200" cy="938213"/>
          </a:xfrm>
          <a:prstGeom prst="rect">
            <a:avLst/>
          </a:prstGeom>
        </p:spPr>
        <p:txBody>
          <a:bodyPr/>
          <a:lstStyle>
            <a:lvl1pPr>
              <a:defRPr/>
            </a:lvl1pPr>
          </a:lstStyle>
          <a:p>
            <a:r>
              <a:rPr lang="en-US" smtClean="0"/>
              <a:t>Click to edit Master title style</a:t>
            </a:r>
            <a:endParaRPr lang="en-GB" dirty="0"/>
          </a:p>
        </p:txBody>
      </p:sp>
      <p:sp>
        <p:nvSpPr>
          <p:cNvPr id="11" name="Text Placeholder 10"/>
          <p:cNvSpPr>
            <a:spLocks noGrp="1"/>
          </p:cNvSpPr>
          <p:nvPr>
            <p:ph type="body" sz="quarter" idx="18"/>
          </p:nvPr>
        </p:nvSpPr>
        <p:spPr>
          <a:xfrm>
            <a:off x="367199" y="1789111"/>
            <a:ext cx="8539199"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219461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5" name="Slide Number Placeholder 4"/>
          <p:cNvSpPr>
            <a:spLocks noGrp="1"/>
          </p:cNvSpPr>
          <p:nvPr>
            <p:ph type="sldNum" sz="quarter" idx="12"/>
          </p:nvPr>
        </p:nvSpPr>
        <p:spPr/>
        <p:txBody>
          <a:bodyPr/>
          <a:lstStyle>
            <a:lvl1pPr>
              <a:defRPr sz="800"/>
            </a:lvl1pPr>
          </a:lstStyle>
          <a:p>
            <a:fld id="{2066355A-084C-D24E-9AD2-7E4FC41EA627}" type="slidenum">
              <a:rPr lang="en-GB" noProof="0" smtClean="0"/>
              <a:pPr/>
              <a:t>‹#›</a:t>
            </a:fld>
            <a:endParaRPr lang="en-GB" noProof="0" dirty="0"/>
          </a:p>
        </p:txBody>
      </p:sp>
      <p:sp>
        <p:nvSpPr>
          <p:cNvPr id="7" name="Text Placeholder 7"/>
          <p:cNvSpPr>
            <a:spLocks noGrp="1"/>
          </p:cNvSpPr>
          <p:nvPr>
            <p:ph type="body" sz="quarter" idx="13" hasCustomPrompt="1"/>
          </p:nvPr>
        </p:nvSpPr>
        <p:spPr>
          <a:xfrm>
            <a:off x="360362" y="6444476"/>
            <a:ext cx="8326437" cy="276999"/>
          </a:xfrm>
        </p:spPr>
        <p:txBody>
          <a:bodyPr wrap="square" anchor="b">
            <a:spAutoFit/>
          </a:bodyPr>
          <a:lstStyle>
            <a:lvl1pPr marL="0" indent="0">
              <a:buNone/>
              <a:defRPr sz="1200"/>
            </a:lvl1pPr>
            <a:lvl2pPr marL="230188" indent="0">
              <a:buNone/>
              <a:defRPr/>
            </a:lvl2pPr>
            <a:lvl3pPr marL="514350" indent="0">
              <a:buNone/>
              <a:defRPr/>
            </a:lvl3pPr>
            <a:lvl4pPr marL="690563" indent="0">
              <a:buNone/>
              <a:defRPr/>
            </a:lvl4pPr>
            <a:lvl5pPr marL="912812" indent="0">
              <a:buNone/>
              <a:defRPr/>
            </a:lvl5pPr>
          </a:lstStyle>
          <a:p>
            <a:pPr lvl="0"/>
            <a:r>
              <a:rPr lang="en-GB" noProof="0" dirty="0"/>
              <a:t>Click to edit reference text styles</a:t>
            </a:r>
          </a:p>
        </p:txBody>
      </p:sp>
    </p:spTree>
    <p:extLst>
      <p:ext uri="{BB962C8B-B14F-4D97-AF65-F5344CB8AC3E}">
        <p14:creationId xmlns:p14="http://schemas.microsoft.com/office/powerpoint/2010/main" val="2651561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5" name="Slide Number Placeholder 4"/>
          <p:cNvSpPr>
            <a:spLocks noGrp="1"/>
          </p:cNvSpPr>
          <p:nvPr>
            <p:ph type="sldNum" sz="quarter" idx="12"/>
          </p:nvPr>
        </p:nvSpPr>
        <p:spPr/>
        <p:txBody>
          <a:bodyPr/>
          <a:lstStyle>
            <a:lvl1pPr>
              <a:defRPr sz="800"/>
            </a:lvl1pPr>
          </a:lstStyle>
          <a:p>
            <a:fld id="{2066355A-084C-D24E-9AD2-7E4FC41EA627}" type="slidenum">
              <a:rPr lang="en-GB" noProof="0" smtClean="0"/>
              <a:pPr/>
              <a:t>‹#›</a:t>
            </a:fld>
            <a:endParaRPr lang="en-GB" noProof="0" dirty="0"/>
          </a:p>
        </p:txBody>
      </p:sp>
      <p:sp>
        <p:nvSpPr>
          <p:cNvPr id="7" name="Text Placeholder 7"/>
          <p:cNvSpPr>
            <a:spLocks noGrp="1"/>
          </p:cNvSpPr>
          <p:nvPr>
            <p:ph type="body" sz="quarter" idx="13" hasCustomPrompt="1"/>
          </p:nvPr>
        </p:nvSpPr>
        <p:spPr>
          <a:xfrm>
            <a:off x="360362" y="6444476"/>
            <a:ext cx="8326437" cy="276999"/>
          </a:xfrm>
        </p:spPr>
        <p:txBody>
          <a:bodyPr wrap="square" anchor="b">
            <a:spAutoFit/>
          </a:bodyPr>
          <a:lstStyle>
            <a:lvl1pPr marL="0" indent="0">
              <a:buNone/>
              <a:defRPr sz="1200"/>
            </a:lvl1pPr>
            <a:lvl2pPr marL="230188" indent="0">
              <a:buNone/>
              <a:defRPr/>
            </a:lvl2pPr>
            <a:lvl3pPr marL="514350" indent="0">
              <a:buNone/>
              <a:defRPr/>
            </a:lvl3pPr>
            <a:lvl4pPr marL="690563" indent="0">
              <a:buNone/>
              <a:defRPr/>
            </a:lvl4pPr>
            <a:lvl5pPr marL="912812" indent="0">
              <a:buNone/>
              <a:defRPr/>
            </a:lvl5pPr>
          </a:lstStyle>
          <a:p>
            <a:pPr lvl="0"/>
            <a:r>
              <a:rPr lang="en-GB" noProof="0" dirty="0"/>
              <a:t>Click to edit reference text styles</a:t>
            </a:r>
          </a:p>
        </p:txBody>
      </p:sp>
    </p:spTree>
    <p:extLst>
      <p:ext uri="{BB962C8B-B14F-4D97-AF65-F5344CB8AC3E}">
        <p14:creationId xmlns:p14="http://schemas.microsoft.com/office/powerpoint/2010/main" val="243937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87870C0D-9BCA-404F-85C3-DD33EF8062D5}" type="datetimeFigureOut">
              <a:rPr lang="cs-CZ" smtClean="0"/>
              <a:t>19.1.2018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648437-9FF2-4868-A0B1-28F24F45C6B6}" type="slidenum">
              <a:rPr lang="cs-CZ" smtClean="0"/>
              <a:t>‹#›</a:t>
            </a:fld>
            <a:endParaRPr lang="cs-CZ"/>
          </a:p>
        </p:txBody>
      </p:sp>
    </p:spTree>
    <p:extLst>
      <p:ext uri="{BB962C8B-B14F-4D97-AF65-F5344CB8AC3E}">
        <p14:creationId xmlns:p14="http://schemas.microsoft.com/office/powerpoint/2010/main" val="631074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87870C0D-9BCA-404F-85C3-DD33EF8062D5}" type="datetimeFigureOut">
              <a:rPr lang="cs-CZ" smtClean="0"/>
              <a:t>19.1.2018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2648437-9FF2-4868-A0B1-28F24F45C6B6}" type="slidenum">
              <a:rPr lang="cs-CZ" smtClean="0"/>
              <a:t>‹#›</a:t>
            </a:fld>
            <a:endParaRPr lang="cs-CZ"/>
          </a:p>
        </p:txBody>
      </p:sp>
    </p:spTree>
    <p:extLst>
      <p:ext uri="{BB962C8B-B14F-4D97-AF65-F5344CB8AC3E}">
        <p14:creationId xmlns:p14="http://schemas.microsoft.com/office/powerpoint/2010/main" val="44396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87870C0D-9BCA-404F-85C3-DD33EF8062D5}" type="datetimeFigureOut">
              <a:rPr lang="cs-CZ" smtClean="0"/>
              <a:t>19.1.2018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2648437-9FF2-4868-A0B1-28F24F45C6B6}" type="slidenum">
              <a:rPr lang="cs-CZ" smtClean="0"/>
              <a:t>‹#›</a:t>
            </a:fld>
            <a:endParaRPr lang="cs-CZ"/>
          </a:p>
        </p:txBody>
      </p:sp>
    </p:spTree>
    <p:extLst>
      <p:ext uri="{BB962C8B-B14F-4D97-AF65-F5344CB8AC3E}">
        <p14:creationId xmlns:p14="http://schemas.microsoft.com/office/powerpoint/2010/main" val="379128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87870C0D-9BCA-404F-85C3-DD33EF8062D5}" type="datetimeFigureOut">
              <a:rPr lang="cs-CZ" smtClean="0"/>
              <a:t>19.1.2018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2648437-9FF2-4868-A0B1-28F24F45C6B6}" type="slidenum">
              <a:rPr lang="cs-CZ" smtClean="0"/>
              <a:t>‹#›</a:t>
            </a:fld>
            <a:endParaRPr lang="cs-CZ"/>
          </a:p>
        </p:txBody>
      </p:sp>
    </p:spTree>
    <p:extLst>
      <p:ext uri="{BB962C8B-B14F-4D97-AF65-F5344CB8AC3E}">
        <p14:creationId xmlns:p14="http://schemas.microsoft.com/office/powerpoint/2010/main" val="321971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7870C0D-9BCA-404F-85C3-DD33EF8062D5}" type="datetimeFigureOut">
              <a:rPr lang="cs-CZ" smtClean="0"/>
              <a:t>19.1.2018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2648437-9FF2-4868-A0B1-28F24F45C6B6}" type="slidenum">
              <a:rPr lang="cs-CZ" smtClean="0"/>
              <a:t>‹#›</a:t>
            </a:fld>
            <a:endParaRPr lang="cs-CZ"/>
          </a:p>
        </p:txBody>
      </p:sp>
    </p:spTree>
    <p:extLst>
      <p:ext uri="{BB962C8B-B14F-4D97-AF65-F5344CB8AC3E}">
        <p14:creationId xmlns:p14="http://schemas.microsoft.com/office/powerpoint/2010/main" val="2860304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7870C0D-9BCA-404F-85C3-DD33EF8062D5}" type="datetimeFigureOut">
              <a:rPr lang="cs-CZ" smtClean="0"/>
              <a:t>19.1.2018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2648437-9FF2-4868-A0B1-28F24F45C6B6}" type="slidenum">
              <a:rPr lang="cs-CZ" smtClean="0"/>
              <a:t>‹#›</a:t>
            </a:fld>
            <a:endParaRPr lang="cs-CZ"/>
          </a:p>
        </p:txBody>
      </p:sp>
    </p:spTree>
    <p:extLst>
      <p:ext uri="{BB962C8B-B14F-4D97-AF65-F5344CB8AC3E}">
        <p14:creationId xmlns:p14="http://schemas.microsoft.com/office/powerpoint/2010/main" val="240571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7870C0D-9BCA-404F-85C3-DD33EF8062D5}" type="datetimeFigureOut">
              <a:rPr lang="cs-CZ" smtClean="0"/>
              <a:t>19.1.2018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2648437-9FF2-4868-A0B1-28F24F45C6B6}" type="slidenum">
              <a:rPr lang="cs-CZ" smtClean="0"/>
              <a:t>‹#›</a:t>
            </a:fld>
            <a:endParaRPr lang="cs-CZ"/>
          </a:p>
        </p:txBody>
      </p:sp>
    </p:spTree>
    <p:extLst>
      <p:ext uri="{BB962C8B-B14F-4D97-AF65-F5344CB8AC3E}">
        <p14:creationId xmlns:p14="http://schemas.microsoft.com/office/powerpoint/2010/main" val="247118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70C0D-9BCA-404F-85C3-DD33EF8062D5}" type="datetimeFigureOut">
              <a:rPr lang="cs-CZ" smtClean="0"/>
              <a:t>19.1.2018</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648437-9FF2-4868-A0B1-28F24F45C6B6}" type="slidenum">
              <a:rPr lang="cs-CZ" smtClean="0"/>
              <a:t>‹#›</a:t>
            </a:fld>
            <a:endParaRPr lang="cs-CZ"/>
          </a:p>
        </p:txBody>
      </p:sp>
    </p:spTree>
    <p:extLst>
      <p:ext uri="{BB962C8B-B14F-4D97-AF65-F5344CB8AC3E}">
        <p14:creationId xmlns:p14="http://schemas.microsoft.com/office/powerpoint/2010/main" val="3999375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6" r:id="rId15"/>
    <p:sldLayoutId id="2147483669" r:id="rId16"/>
    <p:sldLayoutId id="2147483673" r:id="rId17"/>
    <p:sldLayoutId id="2147483674" r:id="rId18"/>
    <p:sldLayoutId id="2147483675" r:id="rId19"/>
    <p:sldLayoutId id="2147483677" r:id="rId20"/>
    <p:sldLayoutId id="2147483680" r:id="rId21"/>
    <p:sldLayoutId id="2147483681" r:id="rId22"/>
    <p:sldLayoutId id="2147483682"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pills&amp;source=images&amp;cd=&amp;cad=rja&amp;docid=dSU01f0lQpX_QM&amp;tbnid=h2Cl4vM9JYf1OM:&amp;ved=0CAUQjRw&amp;url=http://www.123rf.com/photo_8531286_heart-created-of-colorful-medical-pills.html&amp;ei=6hkpUZGtFYSZhQeSpoGQBw&amp;bvm=bv.42768644,d.Yms&amp;psig=AFQjCNH4ctHrQSLIBPjWMs3gxDqU5J4itw&amp;ust=1361734464392293"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media/media1.wmv"/><Relationship Id="rId7" Type="http://schemas.openxmlformats.org/officeDocument/2006/relationships/notesSlide" Target="../notesSlides/notesSlide1.xml"/><Relationship Id="rId2" Type="http://schemas.microsoft.com/office/2007/relationships/media" Target="../media/media1.wmv"/><Relationship Id="rId1" Type="http://schemas.openxmlformats.org/officeDocument/2006/relationships/tags" Target="../tags/tag1.xml"/><Relationship Id="rId6" Type="http://schemas.openxmlformats.org/officeDocument/2006/relationships/slideLayout" Target="../slideLayouts/slideLayout21.xml"/><Relationship Id="rId5" Type="http://schemas.openxmlformats.org/officeDocument/2006/relationships/video" Target="../media/media2.avi"/><Relationship Id="rId4" Type="http://schemas.microsoft.com/office/2007/relationships/media" Target="../media/media2.avi"/><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84200" y="404664"/>
            <a:ext cx="7772400" cy="1204913"/>
          </a:xfrm>
        </p:spPr>
        <p:txBody>
          <a:bodyPr>
            <a:normAutofit fontScale="90000"/>
          </a:bodyPr>
          <a:lstStyle/>
          <a:p>
            <a:r>
              <a:rPr lang="cs-CZ" b="0" dirty="0">
                <a:solidFill>
                  <a:srgbClr val="0070C0"/>
                </a:solidFill>
              </a:rPr>
              <a:t>Management a příprava před kardiologickými výkony u pacientů s FS užívajících </a:t>
            </a:r>
            <a:r>
              <a:rPr lang="cs-CZ" b="0" dirty="0" err="1">
                <a:solidFill>
                  <a:srgbClr val="0070C0"/>
                </a:solidFill>
              </a:rPr>
              <a:t>dabigatran</a:t>
            </a:r>
            <a:endParaRPr lang="cs-CZ" dirty="0">
              <a:solidFill>
                <a:srgbClr val="0070C0"/>
              </a:solidFill>
            </a:endParaRPr>
          </a:p>
        </p:txBody>
      </p:sp>
      <p:sp>
        <p:nvSpPr>
          <p:cNvPr id="5" name="TextovéPole 7"/>
          <p:cNvSpPr txBox="1">
            <a:spLocks noChangeArrowheads="1"/>
          </p:cNvSpPr>
          <p:nvPr/>
        </p:nvSpPr>
        <p:spPr bwMode="auto">
          <a:xfrm>
            <a:off x="3289300" y="1988840"/>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buFontTx/>
              <a:buNone/>
            </a:pPr>
            <a:r>
              <a:rPr lang="cs-CZ" altLang="cs-CZ" sz="2800" dirty="0">
                <a:cs typeface="Geneva"/>
              </a:rPr>
              <a:t>Roman Miklík</a:t>
            </a:r>
          </a:p>
        </p:txBody>
      </p:sp>
      <p:sp>
        <p:nvSpPr>
          <p:cNvPr id="6" name="TextovéPole 8"/>
          <p:cNvSpPr txBox="1">
            <a:spLocks noChangeArrowheads="1"/>
          </p:cNvSpPr>
          <p:nvPr/>
        </p:nvSpPr>
        <p:spPr bwMode="auto">
          <a:xfrm>
            <a:off x="3132138" y="2420888"/>
            <a:ext cx="2646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buFontTx/>
              <a:buNone/>
            </a:pPr>
            <a:r>
              <a:rPr lang="cs-CZ" altLang="cs-CZ" sz="1800" dirty="0">
                <a:cs typeface="Geneva"/>
              </a:rPr>
              <a:t>IKK FN Brno - Bohunice</a:t>
            </a:r>
          </a:p>
        </p:txBody>
      </p:sp>
      <p:pic>
        <p:nvPicPr>
          <p:cNvPr id="7" name="Picture 11" descr="http://us.123rf.com/400wm/400/400/sylverarts/sylverarts1010/sylverarts101000019/8531286-heart-created-of-colorful-medical-pill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4476" y="2780928"/>
            <a:ext cx="4319588"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ástupný symbol pro obsah 7"/>
          <p:cNvSpPr>
            <a:spLocks noGrp="1"/>
          </p:cNvSpPr>
          <p:nvPr>
            <p:ph sz="quarter" idx="17"/>
          </p:nvPr>
        </p:nvSpPr>
        <p:spPr>
          <a:xfrm>
            <a:off x="5004048" y="5229199"/>
            <a:ext cx="4145024" cy="1610965"/>
          </a:xfrm>
        </p:spPr>
        <p:txBody>
          <a:bodyPr>
            <a:noAutofit/>
          </a:bodyPr>
          <a:lstStyle/>
          <a:p>
            <a:pPr algn="ctr"/>
            <a:r>
              <a:rPr lang="cs-CZ" sz="2000" dirty="0" smtClean="0">
                <a:solidFill>
                  <a:schemeClr val="tx1"/>
                </a:solidFill>
              </a:rPr>
              <a:t>  19.1.2018</a:t>
            </a:r>
          </a:p>
          <a:p>
            <a:pPr algn="ctr"/>
            <a:r>
              <a:rPr lang="cs-CZ" sz="2000" dirty="0" smtClean="0">
                <a:solidFill>
                  <a:schemeClr val="tx1"/>
                </a:solidFill>
              </a:rPr>
              <a:t> Sjezd České asociace </a:t>
            </a:r>
          </a:p>
          <a:p>
            <a:pPr algn="ctr"/>
            <a:r>
              <a:rPr lang="cs-CZ" sz="2000" dirty="0" smtClean="0">
                <a:solidFill>
                  <a:schemeClr val="tx1"/>
                </a:solidFill>
              </a:rPr>
              <a:t>ambulantních kardiologů</a:t>
            </a:r>
            <a:endParaRPr lang="cs-CZ" sz="2000" dirty="0">
              <a:solidFill>
                <a:schemeClr val="tx1"/>
              </a:solidFill>
            </a:endParaRPr>
          </a:p>
        </p:txBody>
      </p:sp>
      <p:sp>
        <p:nvSpPr>
          <p:cNvPr id="9" name="Nadpis 1"/>
          <p:cNvSpPr txBox="1">
            <a:spLocks/>
          </p:cNvSpPr>
          <p:nvPr/>
        </p:nvSpPr>
        <p:spPr>
          <a:xfrm>
            <a:off x="251520" y="3573016"/>
            <a:ext cx="2880618" cy="2808312"/>
          </a:xfrm>
          <a:prstGeom prst="rect">
            <a:avLst/>
          </a:prstGeom>
        </p:spPr>
        <p:txBody>
          <a:bodyPr vert="horz" lIns="90000" tIns="45720" rIns="91440" bIns="45720" rtlCol="0" anchor="ctr">
            <a:noAutofit/>
          </a:bodyPr>
          <a:lstStyle>
            <a:lvl1pPr algn="ctr" defTabSz="914400" rtl="0" eaLnBrk="1" latinLnBrk="0" hangingPunct="1">
              <a:spcBef>
                <a:spcPct val="0"/>
              </a:spcBef>
              <a:buNone/>
              <a:defRPr sz="4400" b="1" kern="1200" smtClean="0">
                <a:solidFill>
                  <a:schemeClr val="tx1"/>
                </a:solidFill>
                <a:latin typeface="+mj-lt"/>
                <a:ea typeface="+mj-ea"/>
                <a:cs typeface="+mj-cs"/>
              </a:defRPr>
            </a:lvl1pPr>
          </a:lstStyle>
          <a:p>
            <a:pPr algn="l"/>
            <a:r>
              <a:rPr lang="cs-CZ" sz="2800" b="0" dirty="0" err="1" smtClean="0">
                <a:solidFill>
                  <a:schemeClr val="tx2"/>
                </a:solidFill>
              </a:rPr>
              <a:t>Kardioverze</a:t>
            </a:r>
            <a:endParaRPr lang="cs-CZ" sz="2800" b="0" dirty="0" smtClean="0">
              <a:solidFill>
                <a:schemeClr val="tx2"/>
              </a:solidFill>
            </a:endParaRPr>
          </a:p>
          <a:p>
            <a:pPr algn="l"/>
            <a:r>
              <a:rPr lang="cs-CZ" sz="2800" b="0" dirty="0" smtClean="0">
                <a:solidFill>
                  <a:schemeClr val="tx2"/>
                </a:solidFill>
              </a:rPr>
              <a:t>Katetrizace</a:t>
            </a:r>
          </a:p>
          <a:p>
            <a:pPr algn="l"/>
            <a:r>
              <a:rPr lang="cs-CZ" sz="2800" b="0" dirty="0" smtClean="0">
                <a:solidFill>
                  <a:schemeClr val="tx2"/>
                </a:solidFill>
              </a:rPr>
              <a:t>Elektrofyziologie</a:t>
            </a:r>
          </a:p>
          <a:p>
            <a:pPr algn="l"/>
            <a:r>
              <a:rPr lang="cs-CZ" sz="2800" b="0" dirty="0" smtClean="0">
                <a:solidFill>
                  <a:schemeClr val="tx2"/>
                </a:solidFill>
              </a:rPr>
              <a:t>Implantace PM</a:t>
            </a:r>
          </a:p>
          <a:p>
            <a:pPr algn="l"/>
            <a:endParaRPr lang="cs-CZ" sz="2800" b="0" dirty="0" smtClean="0">
              <a:solidFill>
                <a:schemeClr val="tx2"/>
              </a:solidFill>
            </a:endParaRPr>
          </a:p>
          <a:p>
            <a:pPr algn="l"/>
            <a:r>
              <a:rPr lang="cs-CZ" sz="2800" b="0" dirty="0">
                <a:solidFill>
                  <a:srgbClr val="FF0000"/>
                </a:solidFill>
              </a:rPr>
              <a:t>Ř</a:t>
            </a:r>
            <a:r>
              <a:rPr lang="cs-CZ" sz="2800" b="0" dirty="0" smtClean="0">
                <a:solidFill>
                  <a:srgbClr val="FF0000"/>
                </a:solidFill>
              </a:rPr>
              <a:t>ešení urgentních stavů</a:t>
            </a:r>
          </a:p>
          <a:p>
            <a:pPr algn="l"/>
            <a:r>
              <a:rPr lang="cs-CZ" sz="2800" b="0" dirty="0" smtClean="0">
                <a:solidFill>
                  <a:schemeClr val="tx2"/>
                </a:solidFill>
              </a:rPr>
              <a:t>	</a:t>
            </a:r>
            <a:endParaRPr lang="cs-CZ" sz="2800" dirty="0">
              <a:solidFill>
                <a:schemeClr val="tx2"/>
              </a:solidFill>
            </a:endParaRPr>
          </a:p>
        </p:txBody>
      </p:sp>
    </p:spTree>
    <p:extLst>
      <p:ext uri="{BB962C8B-B14F-4D97-AF65-F5344CB8AC3E}">
        <p14:creationId xmlns:p14="http://schemas.microsoft.com/office/powerpoint/2010/main" val="3142004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1237174"/>
            <a:ext cx="9144000" cy="5620826"/>
          </a:xfrm>
          <a:prstGeom prst="rect">
            <a:avLst/>
          </a:prstGeom>
          <a:solidFill>
            <a:srgbClr val="EBEC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Title 3"/>
          <p:cNvSpPr>
            <a:spLocks noGrp="1"/>
          </p:cNvSpPr>
          <p:nvPr>
            <p:ph type="title"/>
          </p:nvPr>
        </p:nvSpPr>
        <p:spPr>
          <a:xfrm>
            <a:off x="346495" y="1"/>
            <a:ext cx="8536247" cy="1149048"/>
          </a:xfrm>
        </p:spPr>
        <p:txBody>
          <a:bodyPr>
            <a:normAutofit/>
          </a:bodyPr>
          <a:lstStyle/>
          <a:p>
            <a:r>
              <a:rPr lang="cs-CZ" sz="3200" b="1" dirty="0" err="1" smtClean="0">
                <a:solidFill>
                  <a:schemeClr val="tx2"/>
                </a:solidFill>
              </a:rPr>
              <a:t>Dabigatran</a:t>
            </a:r>
            <a:r>
              <a:rPr lang="cs-CZ" sz="3200" b="1" dirty="0" smtClean="0">
                <a:solidFill>
                  <a:schemeClr val="tx2"/>
                </a:solidFill>
              </a:rPr>
              <a:t> po PCI s implantací stentu</a:t>
            </a:r>
            <a:endParaRPr lang="cs-CZ" sz="3200" b="1" dirty="0">
              <a:solidFill>
                <a:schemeClr val="tx2"/>
              </a:solidFill>
            </a:endParaRPr>
          </a:p>
        </p:txBody>
      </p:sp>
      <p:sp>
        <p:nvSpPr>
          <p:cNvPr id="5" name="Text Placeholder 4"/>
          <p:cNvSpPr>
            <a:spLocks noGrp="1"/>
          </p:cNvSpPr>
          <p:nvPr>
            <p:ph type="body" sz="quarter" idx="13"/>
          </p:nvPr>
        </p:nvSpPr>
        <p:spPr>
          <a:xfrm>
            <a:off x="360362" y="6222877"/>
            <a:ext cx="8326437" cy="498598"/>
          </a:xfrm>
        </p:spPr>
        <p:txBody>
          <a:bodyPr/>
          <a:lstStyle/>
          <a:p>
            <a:r>
              <a:rPr lang="cs-CZ" dirty="0" smtClean="0"/>
              <a:t>ICHS - ischemická choroba srdeční, </a:t>
            </a:r>
            <a:r>
              <a:rPr lang="en-GB" dirty="0" smtClean="0"/>
              <a:t> PCI</a:t>
            </a:r>
            <a:r>
              <a:rPr lang="cs-CZ" dirty="0" smtClean="0"/>
              <a:t> -</a:t>
            </a:r>
            <a:r>
              <a:rPr lang="en-GB" dirty="0" smtClean="0"/>
              <a:t> per</a:t>
            </a:r>
            <a:r>
              <a:rPr lang="cs-CZ" dirty="0" smtClean="0"/>
              <a:t>kutánní</a:t>
            </a:r>
            <a:r>
              <a:rPr lang="en-GB" dirty="0" smtClean="0"/>
              <a:t> </a:t>
            </a:r>
            <a:r>
              <a:rPr lang="cs-CZ" dirty="0" smtClean="0"/>
              <a:t>k</a:t>
            </a:r>
            <a:r>
              <a:rPr lang="en-GB" dirty="0" err="1" smtClean="0"/>
              <a:t>oron</a:t>
            </a:r>
            <a:r>
              <a:rPr lang="cs-CZ" dirty="0" err="1" smtClean="0"/>
              <a:t>ární</a:t>
            </a:r>
            <a:r>
              <a:rPr lang="cs-CZ" dirty="0" smtClean="0"/>
              <a:t> intervence</a:t>
            </a:r>
          </a:p>
          <a:p>
            <a:r>
              <a:rPr lang="da-DK" dirty="0" smtClean="0"/>
              <a:t>Lip </a:t>
            </a:r>
            <a:r>
              <a:rPr lang="da-DK" dirty="0"/>
              <a:t>et al. Thromb Haemost 2010</a:t>
            </a:r>
            <a:endParaRPr lang="en-GB" dirty="0"/>
          </a:p>
        </p:txBody>
      </p:sp>
      <p:sp>
        <p:nvSpPr>
          <p:cNvPr id="14" name="Rectangle 13"/>
          <p:cNvSpPr/>
          <p:nvPr/>
        </p:nvSpPr>
        <p:spPr>
          <a:xfrm>
            <a:off x="360363" y="1687269"/>
            <a:ext cx="7884046" cy="830997"/>
          </a:xfrm>
          <a:prstGeom prst="rect">
            <a:avLst/>
          </a:prstGeom>
        </p:spPr>
        <p:txBody>
          <a:bodyPr wrap="square">
            <a:spAutoFit/>
          </a:bodyPr>
          <a:lstStyle/>
          <a:p>
            <a:r>
              <a:rPr lang="cs-CZ" sz="2800" b="1" dirty="0" smtClean="0">
                <a:latin typeface="+mj-lt"/>
              </a:rPr>
              <a:t>20 – 30% </a:t>
            </a:r>
            <a:r>
              <a:rPr lang="cs-CZ" sz="2000" dirty="0" smtClean="0">
                <a:latin typeface="+mj-lt"/>
              </a:rPr>
              <a:t>pacientů </a:t>
            </a:r>
            <a:r>
              <a:rPr lang="cs-CZ" sz="2000" b="1" dirty="0" smtClean="0">
                <a:latin typeface="+mj-lt"/>
              </a:rPr>
              <a:t>s FS </a:t>
            </a:r>
            <a:r>
              <a:rPr lang="cs-CZ" sz="2000" dirty="0" smtClean="0">
                <a:latin typeface="+mj-lt"/>
              </a:rPr>
              <a:t>a </a:t>
            </a:r>
            <a:r>
              <a:rPr lang="cs-CZ" sz="2000" b="1" dirty="0" smtClean="0">
                <a:latin typeface="+mj-lt"/>
              </a:rPr>
              <a:t>indikací pro perorální antikoagulační léčbu</a:t>
            </a:r>
            <a:r>
              <a:rPr lang="cs-CZ" sz="2000" b="1" dirty="0" smtClean="0">
                <a:solidFill>
                  <a:srgbClr val="FF0000"/>
                </a:solidFill>
                <a:latin typeface="+mj-lt"/>
              </a:rPr>
              <a:t> </a:t>
            </a:r>
            <a:r>
              <a:rPr lang="cs-CZ" sz="2000" b="1" dirty="0" smtClean="0">
                <a:latin typeface="+mj-lt"/>
              </a:rPr>
              <a:t>mají ICHS </a:t>
            </a:r>
            <a:r>
              <a:rPr lang="cs-CZ" sz="2000" dirty="0" smtClean="0">
                <a:latin typeface="+mj-lt"/>
              </a:rPr>
              <a:t>a z toho důvodu </a:t>
            </a:r>
            <a:r>
              <a:rPr lang="cs-CZ" sz="2000" b="1" dirty="0" smtClean="0">
                <a:latin typeface="+mj-lt"/>
              </a:rPr>
              <a:t>podstoupí PCI</a:t>
            </a:r>
            <a:endParaRPr lang="cs-CZ" sz="2000" b="1" dirty="0">
              <a:latin typeface="+mj-lt"/>
            </a:endParaRPr>
          </a:p>
        </p:txBody>
      </p:sp>
      <p:sp>
        <p:nvSpPr>
          <p:cNvPr id="15" name="Rectangle 14"/>
          <p:cNvSpPr/>
          <p:nvPr/>
        </p:nvSpPr>
        <p:spPr>
          <a:xfrm>
            <a:off x="2699792" y="5013176"/>
            <a:ext cx="5807394" cy="1015663"/>
          </a:xfrm>
          <a:prstGeom prst="rect">
            <a:avLst/>
          </a:prstGeom>
        </p:spPr>
        <p:txBody>
          <a:bodyPr wrap="square">
            <a:spAutoFit/>
          </a:bodyPr>
          <a:lstStyle/>
          <a:p>
            <a:pPr algn="r"/>
            <a:r>
              <a:rPr lang="cs-CZ" sz="2000" dirty="0" smtClean="0"/>
              <a:t>Odhaduje se, že </a:t>
            </a:r>
            <a:r>
              <a:rPr lang="cs-CZ" sz="2000" b="1" dirty="0" smtClean="0"/>
              <a:t>1 – 2 miliony</a:t>
            </a:r>
            <a:br>
              <a:rPr lang="cs-CZ" sz="2000" b="1" dirty="0" smtClean="0"/>
            </a:br>
            <a:r>
              <a:rPr lang="cs-CZ" sz="2000" b="1" dirty="0" err="1" smtClean="0"/>
              <a:t>antikoagulovaných</a:t>
            </a:r>
            <a:r>
              <a:rPr lang="cs-CZ" sz="2000" b="1" dirty="0" smtClean="0"/>
              <a:t> pacientů</a:t>
            </a:r>
            <a:br>
              <a:rPr lang="cs-CZ" sz="2000" b="1" dirty="0" smtClean="0"/>
            </a:br>
            <a:r>
              <a:rPr lang="cs-CZ" sz="2000" dirty="0" smtClean="0"/>
              <a:t>v Evropě podstoupí PCI</a:t>
            </a:r>
            <a:endParaRPr lang="cs-CZ" sz="2000" dirty="0"/>
          </a:p>
        </p:txBody>
      </p:sp>
      <p:pic>
        <p:nvPicPr>
          <p:cNvPr id="3" name="A_Fib_ECG_mp4_hd_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512" y="2640680"/>
            <a:ext cx="3491880" cy="196418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54680" flipH="1">
            <a:off x="2188551" y="2264458"/>
            <a:ext cx="6829875" cy="3158104"/>
          </a:xfrm>
          <a:prstGeom prst="rect">
            <a:avLst/>
          </a:prstGeom>
          <a:effectLst>
            <a:softEdge rad="317500"/>
          </a:effectLst>
        </p:spPr>
      </p:pic>
    </p:spTree>
    <p:extLst>
      <p:ext uri="{BB962C8B-B14F-4D97-AF65-F5344CB8AC3E}">
        <p14:creationId xmlns:p14="http://schemas.microsoft.com/office/powerpoint/2010/main" val="92527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Titel 2"/>
          <p:cNvSpPr txBox="1">
            <a:spLocks/>
          </p:cNvSpPr>
          <p:nvPr/>
        </p:nvSpPr>
        <p:spPr>
          <a:xfrm>
            <a:off x="464400" y="430894"/>
            <a:ext cx="8229600" cy="1053890"/>
          </a:xfrm>
          <a:prstGeom prst="rect">
            <a:avLst/>
          </a:prstGeom>
        </p:spPr>
        <p:txBody>
          <a:bodyPr anchor="ctr" anchorCtr="0">
            <a:noAutofit/>
          </a:bodyPr>
          <a:lstStyle>
            <a:lvl1pPr algn="l" defTabSz="685800" rtl="0" eaLnBrk="1" latinLnBrk="0" hangingPunct="1">
              <a:lnSpc>
                <a:spcPct val="90000"/>
              </a:lnSpc>
              <a:spcBef>
                <a:spcPct val="0"/>
              </a:spcBef>
              <a:buNone/>
              <a:defRPr sz="3200" kern="1200">
                <a:solidFill>
                  <a:srgbClr val="0251A0"/>
                </a:solidFill>
                <a:latin typeface="Century Gothic" charset="0"/>
                <a:ea typeface="Century Gothic" charset="0"/>
                <a:cs typeface="Century Gothic"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rgbClr val="0251A0"/>
                </a:solidFill>
                <a:effectLst/>
                <a:uLnTx/>
                <a:uFillTx/>
                <a:latin typeface="+mj-lt"/>
              </a:rPr>
              <a:t>Metaanalys</a:t>
            </a:r>
            <a:r>
              <a:rPr kumimoji="0" lang="cs-CZ" sz="2800" b="1" i="0" u="none" strike="noStrike" kern="1200" cap="none" spc="0" normalizeH="0" baseline="0" noProof="0" dirty="0" smtClean="0">
                <a:ln>
                  <a:noFill/>
                </a:ln>
                <a:solidFill>
                  <a:srgbClr val="0251A0"/>
                </a:solidFill>
                <a:effectLst/>
                <a:uLnTx/>
                <a:uFillTx/>
                <a:latin typeface="+mj-lt"/>
              </a:rPr>
              <a:t>a s VKA</a:t>
            </a:r>
            <a:r>
              <a:rPr kumimoji="0" lang="en-US" sz="2800" b="1" i="0" u="none" strike="noStrike" kern="1200" cap="none" spc="0" normalizeH="0" baseline="0" noProof="0" dirty="0" smtClean="0">
                <a:ln>
                  <a:noFill/>
                </a:ln>
                <a:solidFill>
                  <a:srgbClr val="0251A0"/>
                </a:solidFill>
                <a:effectLst/>
                <a:uLnTx/>
                <a:uFillTx/>
                <a:latin typeface="+mj-lt"/>
              </a:rPr>
              <a:t>: </a:t>
            </a:r>
            <a:r>
              <a:rPr kumimoji="0" lang="cs-CZ" sz="2800" b="1" i="0" u="none" strike="noStrike" kern="1200" cap="none" spc="0" normalizeH="0" baseline="0" noProof="0" dirty="0" smtClean="0">
                <a:ln>
                  <a:noFill/>
                </a:ln>
                <a:solidFill>
                  <a:srgbClr val="0251A0"/>
                </a:solidFill>
                <a:effectLst/>
                <a:uLnTx/>
                <a:uFillTx/>
                <a:latin typeface="+mj-lt"/>
              </a:rPr>
              <a:t/>
            </a:r>
            <a:br>
              <a:rPr kumimoji="0" lang="cs-CZ" sz="2800" b="1" i="0" u="none" strike="noStrike" kern="1200" cap="none" spc="0" normalizeH="0" baseline="0" noProof="0" dirty="0" smtClean="0">
                <a:ln>
                  <a:noFill/>
                </a:ln>
                <a:solidFill>
                  <a:srgbClr val="0251A0"/>
                </a:solidFill>
                <a:effectLst/>
                <a:uLnTx/>
                <a:uFillTx/>
                <a:latin typeface="+mj-lt"/>
              </a:rPr>
            </a:br>
            <a:r>
              <a:rPr kumimoji="0" lang="cs-CZ" sz="2800" b="1" i="0" u="none" strike="noStrike" kern="1200" cap="none" spc="0" normalizeH="0" baseline="0" noProof="0" dirty="0" smtClean="0">
                <a:ln>
                  <a:noFill/>
                </a:ln>
                <a:solidFill>
                  <a:srgbClr val="0251A0"/>
                </a:solidFill>
                <a:effectLst/>
                <a:uLnTx/>
                <a:uFillTx/>
                <a:latin typeface="+mj-lt"/>
              </a:rPr>
              <a:t>Duální</a:t>
            </a:r>
            <a:r>
              <a:rPr kumimoji="0" lang="cs-CZ" sz="2800" b="1" i="0" u="none" strike="noStrike" kern="1200" cap="none" spc="0" normalizeH="0" noProof="0" dirty="0" smtClean="0">
                <a:ln>
                  <a:noFill/>
                </a:ln>
                <a:solidFill>
                  <a:srgbClr val="0251A0"/>
                </a:solidFill>
                <a:effectLst/>
                <a:uLnTx/>
                <a:uFillTx/>
                <a:latin typeface="+mj-lt"/>
              </a:rPr>
              <a:t> terapie </a:t>
            </a:r>
            <a:r>
              <a:rPr kumimoji="0" lang="cs-CZ" sz="2800" b="1" i="0" u="none" strike="noStrike" kern="1200" cap="none" spc="0" normalizeH="0" baseline="0" noProof="0" dirty="0" smtClean="0">
                <a:ln>
                  <a:noFill/>
                </a:ln>
                <a:solidFill>
                  <a:srgbClr val="0251A0"/>
                </a:solidFill>
                <a:effectLst/>
                <a:uLnTx/>
                <a:uFillTx/>
                <a:latin typeface="+mj-lt"/>
              </a:rPr>
              <a:t>lepší než triple</a:t>
            </a:r>
            <a:r>
              <a:rPr kumimoji="0" lang="cs-CZ" sz="2800" b="1" i="0" u="none" strike="noStrike" kern="1200" cap="none" spc="0" normalizeH="0" noProof="0" dirty="0" smtClean="0">
                <a:ln>
                  <a:noFill/>
                </a:ln>
                <a:solidFill>
                  <a:srgbClr val="0251A0"/>
                </a:solidFill>
                <a:effectLst/>
                <a:uLnTx/>
                <a:uFillTx/>
                <a:latin typeface="+mj-lt"/>
              </a:rPr>
              <a:t> terapie </a:t>
            </a:r>
            <a:r>
              <a:rPr kumimoji="0" lang="cs-CZ" sz="2800" b="1" i="0" u="none" strike="noStrike" kern="1200" cap="none" spc="0" normalizeH="0" baseline="0" noProof="0" dirty="0" smtClean="0">
                <a:ln>
                  <a:noFill/>
                </a:ln>
                <a:solidFill>
                  <a:srgbClr val="0251A0"/>
                </a:solidFill>
                <a:effectLst/>
                <a:uLnTx/>
                <a:uFillTx/>
                <a:latin typeface="+mj-lt"/>
              </a:rPr>
              <a:t> u pacientů s FS po PCI + stent</a:t>
            </a:r>
            <a:endParaRPr kumimoji="0" lang="en-US" sz="2800" b="1" i="0" u="none" strike="noStrike" kern="1200" cap="none" spc="0" normalizeH="0" baseline="0" noProof="0" dirty="0">
              <a:ln>
                <a:noFill/>
              </a:ln>
              <a:solidFill>
                <a:srgbClr val="0251A0"/>
              </a:solidFill>
              <a:effectLst/>
              <a:uLnTx/>
              <a:uFillTx/>
              <a:latin typeface="+mj-lt"/>
            </a:endParaRPr>
          </a:p>
        </p:txBody>
      </p:sp>
      <p:sp>
        <p:nvSpPr>
          <p:cNvPr id="44" name="Text Placeholder 1"/>
          <p:cNvSpPr txBox="1">
            <a:spLocks/>
          </p:cNvSpPr>
          <p:nvPr/>
        </p:nvSpPr>
        <p:spPr>
          <a:xfrm>
            <a:off x="3045713" y="6381328"/>
            <a:ext cx="5991300" cy="306324"/>
          </a:xfrm>
          <a:prstGeom prst="rect">
            <a:avLst/>
          </a:prstGeom>
        </p:spPr>
        <p:txBody>
          <a:bodyPr/>
          <a:lstStyle>
            <a:lvl1pPr marL="173038" indent="-173038" algn="l" defTabSz="457200" rtl="0" eaLnBrk="1" latinLnBrk="0" hangingPunct="1">
              <a:spcBef>
                <a:spcPct val="20000"/>
              </a:spcBef>
              <a:buFont typeface="Arial"/>
              <a:buChar char="•"/>
              <a:defRPr sz="2800" kern="1200">
                <a:solidFill>
                  <a:srgbClr val="0251A0"/>
                </a:solidFill>
                <a:latin typeface="+mn-lt"/>
                <a:ea typeface="+mn-ea"/>
                <a:cs typeface="+mn-cs"/>
              </a:defRPr>
            </a:lvl1pPr>
            <a:lvl2pPr marL="515938" indent="-285750" algn="l" defTabSz="457200" rtl="0" eaLnBrk="1" latinLnBrk="0" hangingPunct="1">
              <a:spcBef>
                <a:spcPct val="20000"/>
              </a:spcBef>
              <a:buFont typeface="Arial"/>
              <a:buChar char="–"/>
              <a:defRPr sz="2400" kern="1200">
                <a:solidFill>
                  <a:srgbClr val="0251A0"/>
                </a:solidFill>
                <a:latin typeface="+mn-lt"/>
                <a:ea typeface="+mn-ea"/>
                <a:cs typeface="+mn-cs"/>
              </a:defRPr>
            </a:lvl2pPr>
            <a:lvl3pPr marL="688975" indent="-174625" algn="l" defTabSz="457200" rtl="0" eaLnBrk="1" latinLnBrk="0" hangingPunct="1">
              <a:spcBef>
                <a:spcPct val="20000"/>
              </a:spcBef>
              <a:buFont typeface="Arial"/>
              <a:buChar char="•"/>
              <a:defRPr sz="2000" kern="1200">
                <a:solidFill>
                  <a:srgbClr val="0251A0"/>
                </a:solidFill>
                <a:latin typeface="+mn-lt"/>
                <a:ea typeface="+mn-ea"/>
                <a:cs typeface="+mn-cs"/>
              </a:defRPr>
            </a:lvl3pPr>
            <a:lvl4pPr marL="919163" indent="-228600" algn="l" defTabSz="457200" rtl="0" eaLnBrk="1" latinLnBrk="0" hangingPunct="1">
              <a:spcBef>
                <a:spcPct val="20000"/>
              </a:spcBef>
              <a:buFont typeface="Arial"/>
              <a:buChar char="–"/>
              <a:defRPr sz="1800" kern="1200">
                <a:solidFill>
                  <a:srgbClr val="0251A0"/>
                </a:solidFill>
                <a:latin typeface="+mn-lt"/>
                <a:ea typeface="+mn-ea"/>
                <a:cs typeface="+mn-cs"/>
              </a:defRPr>
            </a:lvl4pPr>
            <a:lvl5pPr marL="1025525" indent="-112713" algn="l" defTabSz="457200" rtl="0" eaLnBrk="1" latinLnBrk="0" hangingPunct="1">
              <a:spcBef>
                <a:spcPct val="20000"/>
              </a:spcBef>
              <a:buFont typeface="Arial"/>
              <a:buChar char="•"/>
              <a:defRPr sz="1600" kern="1200">
                <a:solidFill>
                  <a:srgbClr val="0251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0"/>
              </a:spcBef>
              <a:buFont typeface="Arial"/>
              <a:buNone/>
              <a:defRPr/>
            </a:pPr>
            <a:r>
              <a:rPr lang="en-US" altLang="en-US" sz="1200" dirty="0" err="1" smtClean="0">
                <a:solidFill>
                  <a:prstClr val="black"/>
                </a:solidFill>
                <a:latin typeface="+mj-lt"/>
                <a:ea typeface="Century Gothic" charset="0"/>
                <a:cs typeface="Century Gothic" charset="0"/>
              </a:rPr>
              <a:t>D’Ascenzo</a:t>
            </a:r>
            <a:r>
              <a:rPr lang="en-US" altLang="en-US" sz="1200" dirty="0" smtClean="0">
                <a:solidFill>
                  <a:prstClr val="black"/>
                </a:solidFill>
                <a:latin typeface="+mj-lt"/>
                <a:ea typeface="Century Gothic" charset="0"/>
                <a:cs typeface="Century Gothic" charset="0"/>
              </a:rPr>
              <a:t> F et </a:t>
            </a:r>
            <a:r>
              <a:rPr lang="en-US" altLang="en-US" sz="1200" dirty="0">
                <a:solidFill>
                  <a:prstClr val="black"/>
                </a:solidFill>
                <a:latin typeface="+mj-lt"/>
                <a:ea typeface="Century Gothic" charset="0"/>
                <a:cs typeface="Century Gothic" charset="0"/>
              </a:rPr>
              <a:t>al. Am J </a:t>
            </a:r>
            <a:r>
              <a:rPr lang="en-US" altLang="en-US" sz="1200" dirty="0" err="1">
                <a:solidFill>
                  <a:prstClr val="black"/>
                </a:solidFill>
                <a:latin typeface="+mj-lt"/>
                <a:ea typeface="Century Gothic" charset="0"/>
                <a:cs typeface="Century Gothic" charset="0"/>
              </a:rPr>
              <a:t>Cardiol</a:t>
            </a:r>
            <a:r>
              <a:rPr lang="en-US" altLang="en-US" sz="1200" dirty="0">
                <a:solidFill>
                  <a:prstClr val="black"/>
                </a:solidFill>
                <a:latin typeface="+mj-lt"/>
                <a:ea typeface="Century Gothic" charset="0"/>
                <a:cs typeface="Century Gothic" charset="0"/>
              </a:rPr>
              <a:t> </a:t>
            </a:r>
            <a:r>
              <a:rPr lang="en-US" altLang="en-US" sz="1200" dirty="0" smtClean="0">
                <a:solidFill>
                  <a:prstClr val="black"/>
                </a:solidFill>
                <a:latin typeface="+mj-lt"/>
                <a:ea typeface="Century Gothic" charset="0"/>
                <a:cs typeface="Century Gothic" charset="0"/>
              </a:rPr>
              <a:t>2015</a:t>
            </a:r>
            <a:endParaRPr lang="en-US" altLang="en-US" sz="1200" dirty="0">
              <a:solidFill>
                <a:prstClr val="black"/>
              </a:solidFill>
              <a:latin typeface="+mj-lt"/>
              <a:ea typeface="Century Gothic" charset="0"/>
              <a:cs typeface="Century Gothic" charset="0"/>
            </a:endParaRPr>
          </a:p>
        </p:txBody>
      </p:sp>
      <p:sp>
        <p:nvSpPr>
          <p:cNvPr id="45" name="Rectangle 5"/>
          <p:cNvSpPr/>
          <p:nvPr/>
        </p:nvSpPr>
        <p:spPr bwMode="auto">
          <a:xfrm>
            <a:off x="464400" y="5049248"/>
            <a:ext cx="8215200" cy="900032"/>
          </a:xfrm>
          <a:prstGeom prst="rect">
            <a:avLst/>
          </a:prstGeom>
          <a:solidFill>
            <a:srgbClr val="E7E6E6"/>
          </a:solidFill>
          <a:ln w="19050" cap="flat" cmpd="sng" algn="ctr">
            <a:noFill/>
            <a:prstDash val="solid"/>
          </a:ln>
          <a:effectLst/>
        </p:spPr>
        <p:txBody>
          <a:bodyPr lIns="55162" tIns="27579" rIns="55162" bIns="27579" rtlCol="0" anchor="ctr"/>
          <a:lstStyle/>
          <a:p>
            <a:pPr marL="0" marR="0" lvl="0" indent="0" algn="ctr" defTabSz="551603" eaLnBrk="0" fontAlgn="base" latinLnBrk="0" hangingPunct="0">
              <a:lnSpc>
                <a:spcPct val="100000"/>
              </a:lnSpc>
              <a:spcBef>
                <a:spcPct val="0"/>
              </a:spcBef>
              <a:spcAft>
                <a:spcPct val="0"/>
              </a:spcAft>
              <a:buClrTx/>
              <a:buSzTx/>
              <a:buFontTx/>
              <a:buNone/>
              <a:tabLst/>
              <a:defRPr/>
            </a:pPr>
            <a:r>
              <a:rPr kumimoji="0" lang="cs-CZ" sz="2000" b="1" i="0" u="none" strike="noStrike" kern="0" cap="none" spc="0" normalizeH="0" baseline="0" noProof="0" dirty="0" err="1" smtClean="0">
                <a:ln>
                  <a:noFill/>
                </a:ln>
                <a:effectLst/>
                <a:uLnTx/>
                <a:uFillTx/>
                <a:latin typeface="+mj-lt"/>
                <a:cs typeface="Arial" panose="020B0604020202020204" pitchFamily="34" charset="0"/>
              </a:rPr>
              <a:t>warfarin</a:t>
            </a:r>
            <a:r>
              <a:rPr kumimoji="0" lang="en-GB" sz="2000" b="1" i="0" u="none" strike="noStrike" kern="0" cap="none" spc="0" normalizeH="0" baseline="0" noProof="0" dirty="0" smtClean="0">
                <a:ln>
                  <a:noFill/>
                </a:ln>
                <a:effectLst/>
                <a:uLnTx/>
                <a:uFillTx/>
                <a:latin typeface="+mj-lt"/>
                <a:cs typeface="Arial" panose="020B0604020202020204" pitchFamily="34" charset="0"/>
              </a:rPr>
              <a:t> + </a:t>
            </a:r>
            <a:r>
              <a:rPr kumimoji="0" lang="en-GB" sz="2000" b="1" i="0" u="none" strike="noStrike" kern="0" cap="none" spc="0" normalizeH="0" baseline="0" noProof="0" dirty="0" err="1" smtClean="0">
                <a:ln>
                  <a:noFill/>
                </a:ln>
                <a:effectLst/>
                <a:uLnTx/>
                <a:uFillTx/>
                <a:latin typeface="+mj-lt"/>
                <a:cs typeface="Arial" panose="020B0604020202020204" pitchFamily="34" charset="0"/>
              </a:rPr>
              <a:t>clopidogrel</a:t>
            </a:r>
            <a:r>
              <a:rPr kumimoji="0" lang="en-GB" sz="2000" b="1" i="0" u="none" strike="noStrike" kern="0" cap="none" spc="0" normalizeH="0" baseline="0" noProof="0" dirty="0" smtClean="0">
                <a:ln>
                  <a:noFill/>
                </a:ln>
                <a:effectLst/>
                <a:uLnTx/>
                <a:uFillTx/>
                <a:latin typeface="+mj-lt"/>
                <a:cs typeface="Arial" panose="020B0604020202020204" pitchFamily="34" charset="0"/>
              </a:rPr>
              <a:t> </a:t>
            </a:r>
            <a:r>
              <a:rPr kumimoji="0" lang="cs-CZ" sz="2000" b="1" i="0" u="none" strike="noStrike" kern="0" cap="none" spc="0" normalizeH="0" baseline="0" noProof="0" dirty="0" smtClean="0">
                <a:ln>
                  <a:noFill/>
                </a:ln>
                <a:effectLst/>
                <a:uLnTx/>
                <a:uFillTx/>
                <a:latin typeface="+mj-lt"/>
                <a:cs typeface="Arial" panose="020B0604020202020204" pitchFamily="34" charset="0"/>
              </a:rPr>
              <a:t>(DT) měli signifikantně méně velkého krvácení a </a:t>
            </a:r>
            <a:r>
              <a:rPr kumimoji="0" lang="en-GB" sz="2000" b="1" i="0" u="none" strike="noStrike" kern="0" cap="none" spc="0" normalizeH="0" baseline="0" noProof="0" dirty="0" smtClean="0">
                <a:ln>
                  <a:noFill/>
                </a:ln>
                <a:effectLst/>
                <a:uLnTx/>
                <a:uFillTx/>
                <a:latin typeface="+mj-lt"/>
                <a:cs typeface="Arial" panose="020B0604020202020204" pitchFamily="34" charset="0"/>
              </a:rPr>
              <a:t>(</a:t>
            </a:r>
            <a:r>
              <a:rPr kumimoji="0" lang="cs-CZ" sz="2000" b="1" i="0" u="none" strike="noStrike" kern="0" cap="none" spc="0" normalizeH="0" baseline="0" noProof="0" dirty="0" smtClean="0">
                <a:ln>
                  <a:noFill/>
                </a:ln>
                <a:effectLst/>
                <a:uLnTx/>
                <a:uFillTx/>
                <a:latin typeface="+mj-lt"/>
                <a:cs typeface="Arial" panose="020B0604020202020204" pitchFamily="34" charset="0"/>
              </a:rPr>
              <a:t>numericky</a:t>
            </a:r>
            <a:r>
              <a:rPr kumimoji="0" lang="en-GB" sz="2000" b="1" i="0" u="none" strike="noStrike" kern="0" cap="none" spc="0" normalizeH="0" baseline="0" noProof="0" dirty="0" smtClean="0">
                <a:ln>
                  <a:noFill/>
                </a:ln>
                <a:effectLst/>
                <a:uLnTx/>
                <a:uFillTx/>
                <a:latin typeface="+mj-lt"/>
                <a:cs typeface="Arial" panose="020B0604020202020204" pitchFamily="34" charset="0"/>
              </a:rPr>
              <a:t>) </a:t>
            </a:r>
            <a:r>
              <a:rPr kumimoji="0" lang="cs-CZ" sz="2000" b="1" i="0" u="none" strike="noStrike" kern="0" cap="none" spc="0" normalizeH="0" baseline="0" noProof="0" dirty="0" smtClean="0">
                <a:ln>
                  <a:noFill/>
                </a:ln>
                <a:effectLst/>
                <a:uLnTx/>
                <a:uFillTx/>
                <a:latin typeface="+mj-lt"/>
                <a:cs typeface="Arial" panose="020B0604020202020204" pitchFamily="34" charset="0"/>
              </a:rPr>
              <a:t>nižší procento úmrtí</a:t>
            </a:r>
            <a:r>
              <a:rPr kumimoji="0" lang="en-GB" sz="2000" b="1" i="0" u="none" strike="noStrike" kern="0" cap="none" spc="0" normalizeH="0" baseline="0" noProof="0" dirty="0" smtClean="0">
                <a:ln>
                  <a:noFill/>
                </a:ln>
                <a:effectLst/>
                <a:uLnTx/>
                <a:uFillTx/>
                <a:latin typeface="+mj-lt"/>
                <a:cs typeface="Arial" panose="020B0604020202020204" pitchFamily="34" charset="0"/>
              </a:rPr>
              <a:t>, MI, </a:t>
            </a:r>
            <a:r>
              <a:rPr kumimoji="0" lang="en-GB" sz="2000" b="1" i="0" u="none" strike="noStrike" kern="0" cap="none" spc="0" normalizeH="0" baseline="0" noProof="0" dirty="0" err="1" smtClean="0">
                <a:ln>
                  <a:noFill/>
                </a:ln>
                <a:effectLst/>
                <a:uLnTx/>
                <a:uFillTx/>
                <a:latin typeface="+mj-lt"/>
                <a:cs typeface="Arial" panose="020B0604020202020204" pitchFamily="34" charset="0"/>
              </a:rPr>
              <a:t>iCMP</a:t>
            </a:r>
            <a:r>
              <a:rPr kumimoji="0" lang="en-GB" sz="2000" b="1" i="0" u="none" strike="noStrike" kern="0" cap="none" spc="0" normalizeH="0" baseline="0" noProof="0" dirty="0" smtClean="0">
                <a:ln>
                  <a:noFill/>
                </a:ln>
                <a:effectLst/>
                <a:uLnTx/>
                <a:uFillTx/>
                <a:latin typeface="+mj-lt"/>
                <a:cs typeface="Arial" panose="020B0604020202020204" pitchFamily="34" charset="0"/>
              </a:rPr>
              <a:t>, </a:t>
            </a:r>
            <a:r>
              <a:rPr kumimoji="0" lang="en-GB" sz="2000" b="1" i="0" u="none" strike="noStrike" kern="0" cap="none" spc="0" normalizeH="0" baseline="0" noProof="0" dirty="0" err="1" smtClean="0">
                <a:ln>
                  <a:noFill/>
                </a:ln>
                <a:effectLst/>
                <a:uLnTx/>
                <a:uFillTx/>
                <a:latin typeface="+mj-lt"/>
                <a:cs typeface="Arial" panose="020B0604020202020204" pitchFamily="34" charset="0"/>
              </a:rPr>
              <a:t>rePCI</a:t>
            </a:r>
            <a:r>
              <a:rPr kumimoji="0" lang="en-GB" sz="2000" b="1" i="0" u="none" strike="noStrike" kern="0" cap="none" spc="0" normalizeH="0" baseline="0" noProof="0" dirty="0" smtClean="0">
                <a:ln>
                  <a:noFill/>
                </a:ln>
                <a:effectLst/>
                <a:uLnTx/>
                <a:uFillTx/>
                <a:latin typeface="+mj-lt"/>
                <a:cs typeface="Arial" panose="020B0604020202020204" pitchFamily="34" charset="0"/>
              </a:rPr>
              <a:t>,  ST </a:t>
            </a:r>
            <a:r>
              <a:rPr kumimoji="0" lang="cs-CZ" sz="2000" b="1" i="0" u="none" strike="noStrike" kern="0" cap="none" spc="0" normalizeH="0" baseline="0" noProof="0" dirty="0" smtClean="0">
                <a:ln>
                  <a:noFill/>
                </a:ln>
                <a:effectLst/>
                <a:uLnTx/>
                <a:uFillTx/>
                <a:latin typeface="+mj-lt"/>
                <a:cs typeface="Arial" panose="020B0604020202020204" pitchFamily="34" charset="0"/>
              </a:rPr>
              <a:t>ve srovnání s </a:t>
            </a:r>
            <a:r>
              <a:rPr kumimoji="0" lang="cs-CZ" sz="2000" b="1" i="0" u="none" strike="noStrike" kern="0" cap="none" spc="0" normalizeH="0" baseline="0" noProof="0" dirty="0" err="1" smtClean="0">
                <a:ln>
                  <a:noFill/>
                </a:ln>
                <a:effectLst/>
                <a:uLnTx/>
                <a:uFillTx/>
                <a:latin typeface="+mj-lt"/>
                <a:cs typeface="Arial" panose="020B0604020202020204" pitchFamily="34" charset="0"/>
              </a:rPr>
              <a:t>warfarin+clopidogrel+ASA</a:t>
            </a:r>
            <a:r>
              <a:rPr kumimoji="0" lang="cs-CZ" sz="2000" b="1" i="0" u="none" strike="noStrike" kern="0" cap="none" spc="0" normalizeH="0" baseline="0" noProof="0" dirty="0" smtClean="0">
                <a:ln>
                  <a:noFill/>
                </a:ln>
                <a:effectLst/>
                <a:uLnTx/>
                <a:uFillTx/>
                <a:latin typeface="+mj-lt"/>
                <a:cs typeface="Arial" panose="020B0604020202020204" pitchFamily="34" charset="0"/>
              </a:rPr>
              <a:t> (TT)</a:t>
            </a:r>
            <a:endParaRPr kumimoji="0" lang="en-GB" sz="2000" b="1" i="0" u="none" strike="noStrike" kern="0" cap="none" spc="0" normalizeH="0" baseline="0" noProof="0" dirty="0" smtClean="0">
              <a:ln>
                <a:noFill/>
              </a:ln>
              <a:effectLst/>
              <a:uLnTx/>
              <a:uFillTx/>
              <a:latin typeface="+mj-lt"/>
              <a:cs typeface="Arial" panose="020B0604020202020204" pitchFamily="34" charset="0"/>
            </a:endParaRPr>
          </a:p>
        </p:txBody>
      </p:sp>
      <p:graphicFrame>
        <p:nvGraphicFramePr>
          <p:cNvPr id="46" name="Chart 22"/>
          <p:cNvGraphicFramePr/>
          <p:nvPr>
            <p:extLst>
              <p:ext uri="{D42A27DB-BD31-4B8C-83A1-F6EECF244321}">
                <p14:modId xmlns:p14="http://schemas.microsoft.com/office/powerpoint/2010/main" val="2171510223"/>
              </p:ext>
            </p:extLst>
          </p:nvPr>
        </p:nvGraphicFramePr>
        <p:xfrm>
          <a:off x="1524000" y="2280894"/>
          <a:ext cx="6096000" cy="2808414"/>
        </p:xfrm>
        <a:graphic>
          <a:graphicData uri="http://schemas.openxmlformats.org/drawingml/2006/chart">
            <c:chart xmlns:c="http://schemas.openxmlformats.org/drawingml/2006/chart" xmlns:r="http://schemas.openxmlformats.org/officeDocument/2006/relationships" r:id="rId2"/>
          </a:graphicData>
        </a:graphic>
      </p:graphicFrame>
      <p:sp>
        <p:nvSpPr>
          <p:cNvPr id="47" name="Rectangle 8"/>
          <p:cNvSpPr/>
          <p:nvPr/>
        </p:nvSpPr>
        <p:spPr>
          <a:xfrm>
            <a:off x="7284978" y="2386894"/>
            <a:ext cx="160316" cy="151411"/>
          </a:xfrm>
          <a:prstGeom prst="rect">
            <a:avLst/>
          </a:prstGeom>
          <a:solidFill>
            <a:srgbClr val="8996A0"/>
          </a:solidFill>
          <a:ln w="63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smtClean="0">
              <a:ln>
                <a:noFill/>
              </a:ln>
              <a:solidFill>
                <a:srgbClr val="FFFFFF"/>
              </a:solidFill>
              <a:effectLst/>
              <a:uLnTx/>
              <a:uFillTx/>
              <a:latin typeface="+mj-lt"/>
              <a:ea typeface="+mn-ea"/>
              <a:cs typeface="+mn-cs"/>
            </a:endParaRPr>
          </a:p>
        </p:txBody>
      </p:sp>
      <p:sp>
        <p:nvSpPr>
          <p:cNvPr id="48" name="Rectangle 10"/>
          <p:cNvSpPr/>
          <p:nvPr/>
        </p:nvSpPr>
        <p:spPr>
          <a:xfrm>
            <a:off x="7284978" y="2795178"/>
            <a:ext cx="160316" cy="151411"/>
          </a:xfrm>
          <a:prstGeom prst="rect">
            <a:avLst/>
          </a:prstGeom>
          <a:solidFill>
            <a:srgbClr val="0251A0"/>
          </a:solidFill>
          <a:ln w="63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smtClean="0">
              <a:ln>
                <a:noFill/>
              </a:ln>
              <a:solidFill>
                <a:srgbClr val="FFFFFF"/>
              </a:solidFill>
              <a:effectLst/>
              <a:uLnTx/>
              <a:uFillTx/>
              <a:latin typeface="+mj-lt"/>
              <a:ea typeface="+mn-ea"/>
              <a:cs typeface="+mn-cs"/>
            </a:endParaRPr>
          </a:p>
        </p:txBody>
      </p:sp>
      <p:sp>
        <p:nvSpPr>
          <p:cNvPr id="49" name="TextBox 4"/>
          <p:cNvSpPr txBox="1"/>
          <p:nvPr/>
        </p:nvSpPr>
        <p:spPr>
          <a:xfrm>
            <a:off x="7400682" y="2348967"/>
            <a:ext cx="1542150" cy="230832"/>
          </a:xfrm>
          <a:prstGeom prst="rect">
            <a:avLst/>
          </a:prstGeom>
          <a:noFill/>
        </p:spPr>
        <p:txBody>
          <a:bodyPr wrap="square" rtlCol="0">
            <a:spAutoFit/>
          </a:bodyPr>
          <a:lstStyle/>
          <a:p>
            <a:pPr defTabSz="685800"/>
            <a:r>
              <a:rPr lang="cs-CZ" sz="900" b="1" dirty="0" smtClean="0">
                <a:solidFill>
                  <a:srgbClr val="4B4D4E"/>
                </a:solidFill>
                <a:latin typeface="+mj-lt"/>
              </a:rPr>
              <a:t>VKA</a:t>
            </a:r>
            <a:r>
              <a:rPr lang="en-GB" sz="900" b="1" dirty="0" smtClean="0">
                <a:solidFill>
                  <a:srgbClr val="4B4D4E"/>
                </a:solidFill>
                <a:latin typeface="+mj-lt"/>
              </a:rPr>
              <a:t> + </a:t>
            </a:r>
            <a:r>
              <a:rPr lang="en-GB" sz="900" b="1" dirty="0">
                <a:solidFill>
                  <a:srgbClr val="4B4D4E"/>
                </a:solidFill>
                <a:latin typeface="+mj-lt"/>
              </a:rPr>
              <a:t>clopidogrel</a:t>
            </a:r>
          </a:p>
        </p:txBody>
      </p:sp>
      <p:sp>
        <p:nvSpPr>
          <p:cNvPr id="50" name="TextBox 8"/>
          <p:cNvSpPr txBox="1"/>
          <p:nvPr/>
        </p:nvSpPr>
        <p:spPr>
          <a:xfrm>
            <a:off x="7399201" y="2766091"/>
            <a:ext cx="997528" cy="230832"/>
          </a:xfrm>
          <a:prstGeom prst="rect">
            <a:avLst/>
          </a:prstGeom>
          <a:noFill/>
        </p:spPr>
        <p:txBody>
          <a:bodyPr wrap="square" rtlCol="0">
            <a:spAutoFit/>
          </a:bodyPr>
          <a:lstStyle/>
          <a:p>
            <a:pPr defTabSz="685800"/>
            <a:r>
              <a:rPr lang="en-GB" sz="900" b="1" dirty="0" smtClean="0">
                <a:solidFill>
                  <a:srgbClr val="4B4D4E"/>
                </a:solidFill>
                <a:latin typeface="+mj-lt"/>
              </a:rPr>
              <a:t>Triple t</a:t>
            </a:r>
            <a:r>
              <a:rPr lang="cs-CZ" sz="900" b="1" dirty="0" err="1" smtClean="0">
                <a:solidFill>
                  <a:srgbClr val="4B4D4E"/>
                </a:solidFill>
                <a:latin typeface="+mj-lt"/>
              </a:rPr>
              <a:t>erapie</a:t>
            </a:r>
            <a:endParaRPr lang="en-GB" sz="900" b="1" dirty="0">
              <a:solidFill>
                <a:srgbClr val="4B4D4E"/>
              </a:solidFill>
              <a:latin typeface="+mj-lt"/>
            </a:endParaRPr>
          </a:p>
        </p:txBody>
      </p:sp>
      <p:cxnSp>
        <p:nvCxnSpPr>
          <p:cNvPr id="51" name="Straight Connector 24"/>
          <p:cNvCxnSpPr/>
          <p:nvPr/>
        </p:nvCxnSpPr>
        <p:spPr>
          <a:xfrm>
            <a:off x="5208975" y="2705700"/>
            <a:ext cx="269631" cy="0"/>
          </a:xfrm>
          <a:prstGeom prst="line">
            <a:avLst/>
          </a:prstGeom>
          <a:noFill/>
          <a:ln w="12700" cap="flat" cmpd="sng" algn="ctr">
            <a:solidFill>
              <a:sysClr val="windowText" lastClr="000000"/>
            </a:solidFill>
            <a:prstDash val="solid"/>
            <a:miter lim="800000"/>
          </a:ln>
          <a:effectLst/>
        </p:spPr>
      </p:cxnSp>
      <p:cxnSp>
        <p:nvCxnSpPr>
          <p:cNvPr id="52" name="Straight Connector 26"/>
          <p:cNvCxnSpPr/>
          <p:nvPr/>
        </p:nvCxnSpPr>
        <p:spPr>
          <a:xfrm>
            <a:off x="5208954" y="2677761"/>
            <a:ext cx="0" cy="55880"/>
          </a:xfrm>
          <a:prstGeom prst="line">
            <a:avLst/>
          </a:prstGeom>
          <a:noFill/>
          <a:ln w="9525" cap="flat" cmpd="sng" algn="ctr">
            <a:solidFill>
              <a:sysClr val="windowText" lastClr="000000"/>
            </a:solidFill>
            <a:prstDash val="solid"/>
            <a:miter lim="800000"/>
          </a:ln>
          <a:effectLst/>
        </p:spPr>
      </p:cxnSp>
      <p:cxnSp>
        <p:nvCxnSpPr>
          <p:cNvPr id="53" name="Straight Connector 28"/>
          <p:cNvCxnSpPr/>
          <p:nvPr/>
        </p:nvCxnSpPr>
        <p:spPr>
          <a:xfrm>
            <a:off x="5478585" y="2677761"/>
            <a:ext cx="0" cy="55880"/>
          </a:xfrm>
          <a:prstGeom prst="line">
            <a:avLst/>
          </a:prstGeom>
          <a:noFill/>
          <a:ln w="9525" cap="flat" cmpd="sng" algn="ctr">
            <a:solidFill>
              <a:sysClr val="windowText" lastClr="000000"/>
            </a:solidFill>
            <a:prstDash val="solid"/>
            <a:miter lim="800000"/>
          </a:ln>
          <a:effectLst/>
        </p:spPr>
      </p:cxnSp>
      <p:cxnSp>
        <p:nvCxnSpPr>
          <p:cNvPr id="54" name="Straight Connector 29"/>
          <p:cNvCxnSpPr/>
          <p:nvPr/>
        </p:nvCxnSpPr>
        <p:spPr>
          <a:xfrm>
            <a:off x="5285165" y="3307873"/>
            <a:ext cx="561731" cy="0"/>
          </a:xfrm>
          <a:prstGeom prst="line">
            <a:avLst/>
          </a:prstGeom>
          <a:noFill/>
          <a:ln w="12700" cap="flat" cmpd="sng" algn="ctr">
            <a:solidFill>
              <a:sysClr val="windowText" lastClr="000000"/>
            </a:solidFill>
            <a:prstDash val="solid"/>
            <a:miter lim="800000"/>
          </a:ln>
          <a:effectLst/>
        </p:spPr>
      </p:cxnSp>
      <p:cxnSp>
        <p:nvCxnSpPr>
          <p:cNvPr id="55" name="Straight Connector 30"/>
          <p:cNvCxnSpPr/>
          <p:nvPr/>
        </p:nvCxnSpPr>
        <p:spPr>
          <a:xfrm>
            <a:off x="5285154" y="3279933"/>
            <a:ext cx="0" cy="55880"/>
          </a:xfrm>
          <a:prstGeom prst="line">
            <a:avLst/>
          </a:prstGeom>
          <a:noFill/>
          <a:ln w="9525" cap="flat" cmpd="sng" algn="ctr">
            <a:solidFill>
              <a:sysClr val="windowText" lastClr="000000"/>
            </a:solidFill>
            <a:prstDash val="solid"/>
            <a:miter lim="800000"/>
          </a:ln>
          <a:effectLst/>
        </p:spPr>
      </p:cxnSp>
      <p:cxnSp>
        <p:nvCxnSpPr>
          <p:cNvPr id="56" name="Straight Connector 31"/>
          <p:cNvCxnSpPr/>
          <p:nvPr/>
        </p:nvCxnSpPr>
        <p:spPr>
          <a:xfrm>
            <a:off x="5846885" y="3279933"/>
            <a:ext cx="0" cy="55880"/>
          </a:xfrm>
          <a:prstGeom prst="line">
            <a:avLst/>
          </a:prstGeom>
          <a:noFill/>
          <a:ln w="9525" cap="flat" cmpd="sng" algn="ctr">
            <a:solidFill>
              <a:sysClr val="windowText" lastClr="000000"/>
            </a:solidFill>
            <a:prstDash val="solid"/>
            <a:miter lim="800000"/>
          </a:ln>
          <a:effectLst/>
        </p:spPr>
      </p:cxnSp>
      <p:cxnSp>
        <p:nvCxnSpPr>
          <p:cNvPr id="57" name="Straight Connector 33"/>
          <p:cNvCxnSpPr/>
          <p:nvPr/>
        </p:nvCxnSpPr>
        <p:spPr>
          <a:xfrm>
            <a:off x="5976034" y="3872784"/>
            <a:ext cx="391746" cy="0"/>
          </a:xfrm>
          <a:prstGeom prst="line">
            <a:avLst/>
          </a:prstGeom>
          <a:noFill/>
          <a:ln w="12700" cap="flat" cmpd="sng" algn="ctr">
            <a:solidFill>
              <a:sysClr val="windowText" lastClr="000000"/>
            </a:solidFill>
            <a:prstDash val="solid"/>
            <a:miter lim="800000"/>
          </a:ln>
          <a:effectLst/>
        </p:spPr>
      </p:cxnSp>
      <p:cxnSp>
        <p:nvCxnSpPr>
          <p:cNvPr id="58" name="Straight Connector 34"/>
          <p:cNvCxnSpPr/>
          <p:nvPr/>
        </p:nvCxnSpPr>
        <p:spPr>
          <a:xfrm>
            <a:off x="5976034" y="3844845"/>
            <a:ext cx="0" cy="55880"/>
          </a:xfrm>
          <a:prstGeom prst="line">
            <a:avLst/>
          </a:prstGeom>
          <a:noFill/>
          <a:ln w="9525" cap="flat" cmpd="sng" algn="ctr">
            <a:solidFill>
              <a:sysClr val="windowText" lastClr="000000"/>
            </a:solidFill>
            <a:prstDash val="solid"/>
            <a:miter lim="800000"/>
          </a:ln>
          <a:effectLst/>
        </p:spPr>
      </p:cxnSp>
      <p:cxnSp>
        <p:nvCxnSpPr>
          <p:cNvPr id="59" name="Straight Connector 35"/>
          <p:cNvCxnSpPr/>
          <p:nvPr/>
        </p:nvCxnSpPr>
        <p:spPr>
          <a:xfrm>
            <a:off x="6367780" y="3844845"/>
            <a:ext cx="0" cy="55880"/>
          </a:xfrm>
          <a:prstGeom prst="line">
            <a:avLst/>
          </a:prstGeom>
          <a:noFill/>
          <a:ln w="9525" cap="flat" cmpd="sng" algn="ctr">
            <a:solidFill>
              <a:sysClr val="windowText" lastClr="000000"/>
            </a:solidFill>
            <a:prstDash val="solid"/>
            <a:miter lim="800000"/>
          </a:ln>
          <a:effectLst/>
        </p:spPr>
      </p:cxnSp>
      <p:cxnSp>
        <p:nvCxnSpPr>
          <p:cNvPr id="60" name="Straight Connector 36"/>
          <p:cNvCxnSpPr/>
          <p:nvPr/>
        </p:nvCxnSpPr>
        <p:spPr>
          <a:xfrm>
            <a:off x="6313857" y="4450391"/>
            <a:ext cx="223911" cy="0"/>
          </a:xfrm>
          <a:prstGeom prst="line">
            <a:avLst/>
          </a:prstGeom>
          <a:noFill/>
          <a:ln w="12700" cap="flat" cmpd="sng" algn="ctr">
            <a:solidFill>
              <a:sysClr val="windowText" lastClr="000000"/>
            </a:solidFill>
            <a:prstDash val="solid"/>
            <a:miter lim="800000"/>
          </a:ln>
          <a:effectLst/>
        </p:spPr>
      </p:cxnSp>
      <p:cxnSp>
        <p:nvCxnSpPr>
          <p:cNvPr id="61" name="Straight Connector 37"/>
          <p:cNvCxnSpPr/>
          <p:nvPr/>
        </p:nvCxnSpPr>
        <p:spPr>
          <a:xfrm>
            <a:off x="6313854" y="4422453"/>
            <a:ext cx="0" cy="55880"/>
          </a:xfrm>
          <a:prstGeom prst="line">
            <a:avLst/>
          </a:prstGeom>
          <a:noFill/>
          <a:ln w="9525" cap="flat" cmpd="sng" algn="ctr">
            <a:solidFill>
              <a:sysClr val="windowText" lastClr="000000"/>
            </a:solidFill>
            <a:prstDash val="solid"/>
            <a:miter lim="800000"/>
          </a:ln>
          <a:effectLst/>
        </p:spPr>
      </p:cxnSp>
      <p:cxnSp>
        <p:nvCxnSpPr>
          <p:cNvPr id="62" name="Straight Connector 38"/>
          <p:cNvCxnSpPr/>
          <p:nvPr/>
        </p:nvCxnSpPr>
        <p:spPr>
          <a:xfrm>
            <a:off x="6540110" y="4422453"/>
            <a:ext cx="0" cy="55880"/>
          </a:xfrm>
          <a:prstGeom prst="line">
            <a:avLst/>
          </a:prstGeom>
          <a:noFill/>
          <a:ln w="9525" cap="flat" cmpd="sng" algn="ctr">
            <a:solidFill>
              <a:sysClr val="windowText" lastClr="000000"/>
            </a:solidFill>
            <a:prstDash val="solid"/>
            <a:miter lim="800000"/>
          </a:ln>
          <a:effectLst/>
        </p:spPr>
      </p:cxnSp>
      <p:sp>
        <p:nvSpPr>
          <p:cNvPr id="63" name="TextBox 2050"/>
          <p:cNvSpPr txBox="1"/>
          <p:nvPr/>
        </p:nvSpPr>
        <p:spPr>
          <a:xfrm>
            <a:off x="5461624" y="2582594"/>
            <a:ext cx="413896" cy="246221"/>
          </a:xfrm>
          <a:prstGeom prst="rect">
            <a:avLst/>
          </a:prstGeom>
          <a:noFill/>
        </p:spPr>
        <p:txBody>
          <a:bodyPr wrap="none" rtlCol="0">
            <a:spAutoFit/>
          </a:bodyPr>
          <a:lstStyle/>
          <a:p>
            <a:pPr defTabSz="685800"/>
            <a:r>
              <a:rPr lang="en-GB" sz="1000" dirty="0">
                <a:solidFill>
                  <a:srgbClr val="4B4D4E"/>
                </a:solidFill>
                <a:latin typeface="+mj-lt"/>
              </a:rPr>
              <a:t>3.50</a:t>
            </a:r>
          </a:p>
        </p:txBody>
      </p:sp>
      <p:sp>
        <p:nvSpPr>
          <p:cNvPr id="64" name="TextBox 42"/>
          <p:cNvSpPr txBox="1"/>
          <p:nvPr/>
        </p:nvSpPr>
        <p:spPr>
          <a:xfrm>
            <a:off x="5825599" y="3184773"/>
            <a:ext cx="413896" cy="246221"/>
          </a:xfrm>
          <a:prstGeom prst="rect">
            <a:avLst/>
          </a:prstGeom>
          <a:noFill/>
        </p:spPr>
        <p:txBody>
          <a:bodyPr wrap="none" rtlCol="0">
            <a:spAutoFit/>
          </a:bodyPr>
          <a:lstStyle/>
          <a:p>
            <a:pPr defTabSz="685800"/>
            <a:r>
              <a:rPr lang="en-GB" sz="1000" dirty="0">
                <a:solidFill>
                  <a:srgbClr val="4B4D4E"/>
                </a:solidFill>
                <a:latin typeface="+mj-lt"/>
              </a:rPr>
              <a:t>5.50</a:t>
            </a:r>
          </a:p>
        </p:txBody>
      </p:sp>
      <p:sp>
        <p:nvSpPr>
          <p:cNvPr id="65" name="TextBox 43"/>
          <p:cNvSpPr txBox="1"/>
          <p:nvPr/>
        </p:nvSpPr>
        <p:spPr>
          <a:xfrm>
            <a:off x="6343281" y="3749681"/>
            <a:ext cx="479618" cy="246221"/>
          </a:xfrm>
          <a:prstGeom prst="rect">
            <a:avLst/>
          </a:prstGeom>
          <a:noFill/>
        </p:spPr>
        <p:txBody>
          <a:bodyPr wrap="none" rtlCol="0">
            <a:spAutoFit/>
          </a:bodyPr>
          <a:lstStyle/>
          <a:p>
            <a:pPr defTabSz="685800"/>
            <a:r>
              <a:rPr lang="en-GB" sz="1000" dirty="0">
                <a:solidFill>
                  <a:srgbClr val="4B4D4E"/>
                </a:solidFill>
                <a:latin typeface="+mj-lt"/>
              </a:rPr>
              <a:t>15.50</a:t>
            </a:r>
          </a:p>
        </p:txBody>
      </p:sp>
      <p:sp>
        <p:nvSpPr>
          <p:cNvPr id="66" name="TextBox 44"/>
          <p:cNvSpPr txBox="1"/>
          <p:nvPr/>
        </p:nvSpPr>
        <p:spPr>
          <a:xfrm>
            <a:off x="6516442" y="4327285"/>
            <a:ext cx="479618" cy="246221"/>
          </a:xfrm>
          <a:prstGeom prst="rect">
            <a:avLst/>
          </a:prstGeom>
          <a:noFill/>
        </p:spPr>
        <p:txBody>
          <a:bodyPr wrap="none" rtlCol="0">
            <a:spAutoFit/>
          </a:bodyPr>
          <a:lstStyle/>
          <a:p>
            <a:pPr defTabSz="685800"/>
            <a:r>
              <a:rPr lang="en-GB" sz="1000" dirty="0">
                <a:solidFill>
                  <a:srgbClr val="4B4D4E"/>
                </a:solidFill>
                <a:latin typeface="+mj-lt"/>
              </a:rPr>
              <a:t>21.00</a:t>
            </a:r>
          </a:p>
        </p:txBody>
      </p:sp>
      <p:sp>
        <p:nvSpPr>
          <p:cNvPr id="67" name="TextBox 45"/>
          <p:cNvSpPr txBox="1"/>
          <p:nvPr/>
        </p:nvSpPr>
        <p:spPr>
          <a:xfrm>
            <a:off x="7196807" y="4781573"/>
            <a:ext cx="420307" cy="276999"/>
          </a:xfrm>
          <a:prstGeom prst="rect">
            <a:avLst/>
          </a:prstGeom>
          <a:solidFill>
            <a:sysClr val="window" lastClr="FFFFFF"/>
          </a:solid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rgbClr val="4B4D4E"/>
                </a:solidFill>
                <a:effectLst/>
                <a:uLnTx/>
                <a:uFillTx/>
                <a:latin typeface="+mj-lt"/>
              </a:rPr>
              <a:t>100</a:t>
            </a:r>
          </a:p>
        </p:txBody>
      </p:sp>
      <p:sp>
        <p:nvSpPr>
          <p:cNvPr id="68" name="TextBox 30"/>
          <p:cNvSpPr txBox="1"/>
          <p:nvPr/>
        </p:nvSpPr>
        <p:spPr>
          <a:xfrm>
            <a:off x="3663733" y="1914647"/>
            <a:ext cx="1816523" cy="369332"/>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en-US" sz="1800" b="1" u="none" strike="noStrike" kern="0" cap="none" spc="0" normalizeH="0" baseline="0" noProof="0" dirty="0" smtClean="0">
                <a:ln>
                  <a:noFill/>
                </a:ln>
                <a:solidFill>
                  <a:srgbClr val="D11F3F"/>
                </a:solidFill>
                <a:effectLst/>
                <a:uLnTx/>
                <a:uFillTx/>
                <a:latin typeface="+mj-lt"/>
                <a:ea typeface="Century Gothic" charset="0"/>
                <a:cs typeface="Century Gothic" charset="0"/>
              </a:rPr>
              <a:t>15 </a:t>
            </a:r>
            <a:r>
              <a:rPr kumimoji="0" lang="en-US" altLang="en-US" sz="1800" b="1" u="none" strike="noStrike" kern="0" cap="none" spc="0" normalizeH="0" baseline="0" noProof="0" dirty="0" err="1" smtClean="0">
                <a:ln>
                  <a:noFill/>
                </a:ln>
                <a:solidFill>
                  <a:srgbClr val="D11F3F"/>
                </a:solidFill>
                <a:effectLst/>
                <a:uLnTx/>
                <a:uFillTx/>
                <a:latin typeface="+mj-lt"/>
                <a:ea typeface="Century Gothic" charset="0"/>
                <a:cs typeface="Century Gothic" charset="0"/>
              </a:rPr>
              <a:t>studi</a:t>
            </a:r>
            <a:r>
              <a:rPr kumimoji="0" lang="cs-CZ" altLang="en-US" sz="1800" b="1" u="none" strike="noStrike" kern="0" cap="none" spc="0" normalizeH="0" baseline="0" noProof="0" dirty="0" smtClean="0">
                <a:ln>
                  <a:noFill/>
                </a:ln>
                <a:solidFill>
                  <a:srgbClr val="D11F3F"/>
                </a:solidFill>
                <a:effectLst/>
                <a:uLnTx/>
                <a:uFillTx/>
                <a:latin typeface="+mj-lt"/>
                <a:ea typeface="Century Gothic" charset="0"/>
                <a:cs typeface="Century Gothic" charset="0"/>
              </a:rPr>
              <a:t>í</a:t>
            </a:r>
            <a:r>
              <a:rPr kumimoji="0" lang="en-US" altLang="en-US" sz="1800" b="1" u="none" strike="noStrike" kern="0" cap="none" spc="0" normalizeH="0" baseline="0" noProof="0" dirty="0" smtClean="0">
                <a:ln>
                  <a:noFill/>
                </a:ln>
                <a:solidFill>
                  <a:srgbClr val="D11F3F"/>
                </a:solidFill>
                <a:effectLst/>
                <a:uLnTx/>
                <a:uFillTx/>
                <a:latin typeface="+mj-lt"/>
                <a:ea typeface="Century Gothic" charset="0"/>
                <a:cs typeface="Century Gothic" charset="0"/>
              </a:rPr>
              <a:t>, </a:t>
            </a:r>
            <a:r>
              <a:rPr kumimoji="0" lang="cs-CZ" altLang="en-US" sz="1800" b="1" u="none" strike="noStrike" kern="0" cap="none" spc="0" normalizeH="0" baseline="0" noProof="0" dirty="0" smtClean="0">
                <a:ln>
                  <a:noFill/>
                </a:ln>
                <a:solidFill>
                  <a:srgbClr val="D11F3F"/>
                </a:solidFill>
                <a:effectLst/>
                <a:uLnTx/>
                <a:uFillTx/>
                <a:latin typeface="+mj-lt"/>
                <a:ea typeface="Century Gothic" charset="0"/>
                <a:cs typeface="Century Gothic" charset="0"/>
              </a:rPr>
              <a:t>n=</a:t>
            </a:r>
            <a:r>
              <a:rPr kumimoji="0" lang="en-US" altLang="en-US" sz="1800" b="1" u="none" strike="noStrike" kern="0" cap="none" spc="0" normalizeH="0" baseline="0" noProof="0" dirty="0" smtClean="0">
                <a:ln>
                  <a:noFill/>
                </a:ln>
                <a:solidFill>
                  <a:srgbClr val="D11F3F"/>
                </a:solidFill>
                <a:effectLst/>
                <a:uLnTx/>
                <a:uFillTx/>
                <a:latin typeface="+mj-lt"/>
                <a:ea typeface="Century Gothic" charset="0"/>
                <a:cs typeface="Century Gothic" charset="0"/>
              </a:rPr>
              <a:t>7182</a:t>
            </a:r>
            <a:endParaRPr kumimoji="0" lang="en-US" sz="1800" b="1" u="none" strike="noStrike" kern="0" cap="none" spc="0" normalizeH="0" baseline="0" noProof="0" dirty="0" smtClean="0">
              <a:ln>
                <a:noFill/>
              </a:ln>
              <a:solidFill>
                <a:srgbClr val="D11F3F"/>
              </a:solidFill>
              <a:effectLst/>
              <a:uLnTx/>
              <a:uFillTx/>
              <a:latin typeface="+mj-lt"/>
            </a:endParaRPr>
          </a:p>
        </p:txBody>
      </p:sp>
    </p:spTree>
    <p:extLst>
      <p:ext uri="{BB962C8B-B14F-4D97-AF65-F5344CB8AC3E}">
        <p14:creationId xmlns:p14="http://schemas.microsoft.com/office/powerpoint/2010/main" val="4177300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42912" y="836712"/>
            <a:ext cx="8435975" cy="884238"/>
          </a:xfrm>
          <a:prstGeom prst="rect">
            <a:avLst/>
          </a:prstGeom>
        </p:spPr>
        <p:txBody>
          <a:bodyPr vert="horz" wrap="square" lIns="91440" tIns="45720" rIns="91440" bIns="45720" numCol="1" rtlCol="0" anchor="ctr" anchorCtr="0" compatLnSpc="1">
            <a:prstTxWarp prst="textNoShape">
              <a:avLst/>
            </a:prstTxWarp>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cs-CZ" sz="3200" b="1" dirty="0" smtClean="0">
                <a:solidFill>
                  <a:schemeClr val="tx2"/>
                </a:solidFill>
                <a:ea typeface="Geneva"/>
              </a:rPr>
              <a:t>FS a ICHS </a:t>
            </a:r>
            <a:br>
              <a:rPr lang="cs-CZ" sz="3200" b="1" dirty="0" smtClean="0">
                <a:solidFill>
                  <a:schemeClr val="tx2"/>
                </a:solidFill>
                <a:ea typeface="Geneva"/>
              </a:rPr>
            </a:br>
            <a:r>
              <a:rPr lang="cs-CZ" sz="3200" b="1" dirty="0" smtClean="0">
                <a:solidFill>
                  <a:schemeClr val="tx2"/>
                </a:solidFill>
                <a:ea typeface="Geneva"/>
              </a:rPr>
              <a:t>– randomizované studie s </a:t>
            </a:r>
            <a:r>
              <a:rPr lang="cs-CZ" sz="3200" b="1" dirty="0" err="1" smtClean="0">
                <a:solidFill>
                  <a:schemeClr val="tx2"/>
                </a:solidFill>
                <a:ea typeface="Geneva"/>
              </a:rPr>
              <a:t>NOACs</a:t>
            </a:r>
            <a:r>
              <a:rPr lang="cs-CZ" sz="3200" b="1" dirty="0" smtClean="0">
                <a:solidFill>
                  <a:schemeClr val="tx2"/>
                </a:solidFill>
                <a:ea typeface="Geneva"/>
              </a:rPr>
              <a:t> </a:t>
            </a:r>
            <a:r>
              <a:rPr lang="cs-CZ" sz="3200" b="1" dirty="0" err="1" smtClean="0">
                <a:solidFill>
                  <a:schemeClr val="tx2"/>
                </a:solidFill>
                <a:ea typeface="Geneva"/>
              </a:rPr>
              <a:t>vs</a:t>
            </a:r>
            <a:r>
              <a:rPr lang="cs-CZ" sz="3200" b="1" dirty="0" smtClean="0">
                <a:solidFill>
                  <a:schemeClr val="tx2"/>
                </a:solidFill>
                <a:ea typeface="Geneva"/>
              </a:rPr>
              <a:t> </a:t>
            </a:r>
            <a:r>
              <a:rPr lang="cs-CZ" sz="3200" b="1" dirty="0" err="1" smtClean="0">
                <a:solidFill>
                  <a:schemeClr val="tx2"/>
                </a:solidFill>
                <a:ea typeface="Geneva"/>
              </a:rPr>
              <a:t>warfarin</a:t>
            </a:r>
            <a:endParaRPr lang="cs-CZ" sz="3200" b="1" dirty="0" smtClean="0">
              <a:solidFill>
                <a:schemeClr val="tx2"/>
              </a:solidFill>
              <a:ea typeface="Geneva"/>
            </a:endParaRPr>
          </a:p>
        </p:txBody>
      </p:sp>
      <p:sp>
        <p:nvSpPr>
          <p:cNvPr id="6" name="Obdélník 5"/>
          <p:cNvSpPr/>
          <p:nvPr/>
        </p:nvSpPr>
        <p:spPr>
          <a:xfrm>
            <a:off x="7812088" y="5876925"/>
            <a:ext cx="1223962" cy="8651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lnSpc>
                <a:spcPct val="90000"/>
              </a:lnSpc>
              <a:spcBef>
                <a:spcPts val="0"/>
              </a:spcBef>
              <a:spcAft>
                <a:spcPts val="0"/>
              </a:spcAft>
              <a:defRPr/>
            </a:pPr>
            <a:endParaRPr lang="cs-CZ" b="1" dirty="0">
              <a:solidFill>
                <a:schemeClr val="tx1"/>
              </a:solidFill>
              <a:latin typeface="Arial" pitchFamily="34" charset="0"/>
              <a:cs typeface="Arial" pitchFamily="34" charset="0"/>
            </a:endParaRPr>
          </a:p>
        </p:txBody>
      </p:sp>
      <p:sp>
        <p:nvSpPr>
          <p:cNvPr id="8" name="TextBox 33"/>
          <p:cNvSpPr txBox="1"/>
          <p:nvPr/>
        </p:nvSpPr>
        <p:spPr>
          <a:xfrm>
            <a:off x="2730500" y="2504107"/>
            <a:ext cx="1906588" cy="508000"/>
          </a:xfrm>
          <a:prstGeom prst="rect">
            <a:avLst/>
          </a:prstGeom>
          <a:noFill/>
          <a:ln>
            <a:noFill/>
          </a:ln>
        </p:spPr>
        <p:txBody>
          <a:bodyPr>
            <a:spAutoFit/>
          </a:bodyPr>
          <a:lstStyle/>
          <a:p>
            <a:pPr algn="ctr" defTabSz="685800" eaLnBrk="0" hangingPunct="0">
              <a:defRPr/>
            </a:pPr>
            <a:r>
              <a:rPr lang="cs-CZ" sz="1350" b="1" dirty="0">
                <a:latin typeface="Century Gothic" panose="020B0502020202020204" pitchFamily="34" charset="0"/>
              </a:rPr>
              <a:t>Počet pacientů na </a:t>
            </a:r>
            <a:r>
              <a:rPr lang="de-DE" sz="1350" b="1" dirty="0">
                <a:latin typeface="Century Gothic" panose="020B0502020202020204" pitchFamily="34" charset="0"/>
              </a:rPr>
              <a:t>OAC + </a:t>
            </a:r>
            <a:r>
              <a:rPr lang="cs-CZ" sz="1350" b="1" dirty="0">
                <a:latin typeface="Century Gothic" panose="020B0502020202020204" pitchFamily="34" charset="0"/>
              </a:rPr>
              <a:t>P2Y12</a:t>
            </a:r>
            <a:endParaRPr lang="en-US" sz="1350" b="1" dirty="0">
              <a:latin typeface="Century Gothic" panose="020B0502020202020204" pitchFamily="34" charset="0"/>
            </a:endParaRPr>
          </a:p>
        </p:txBody>
      </p:sp>
      <p:sp>
        <p:nvSpPr>
          <p:cNvPr id="9" name="Right Arrow 12"/>
          <p:cNvSpPr/>
          <p:nvPr/>
        </p:nvSpPr>
        <p:spPr>
          <a:xfrm>
            <a:off x="2354263" y="3175620"/>
            <a:ext cx="396875" cy="369887"/>
          </a:xfrm>
          <a:prstGeom prst="rightArrow">
            <a:avLst/>
          </a:prstGeom>
          <a:solidFill>
            <a:schemeClr val="tx2">
              <a:lumMod val="40000"/>
              <a:lumOff val="60000"/>
            </a:schemeClr>
          </a:solidFill>
          <a:ln w="19050"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eaLnBrk="0" hangingPunct="0">
              <a:defRPr/>
            </a:pPr>
            <a:endParaRPr lang="en-GB" kern="0" dirty="0">
              <a:latin typeface="Century Gothic" panose="020B0502020202020204" pitchFamily="34" charset="0"/>
              <a:cs typeface="+mn-cs"/>
            </a:endParaRPr>
          </a:p>
        </p:txBody>
      </p:sp>
      <p:sp>
        <p:nvSpPr>
          <p:cNvPr id="10" name="Right Arrow 20"/>
          <p:cNvSpPr/>
          <p:nvPr/>
        </p:nvSpPr>
        <p:spPr>
          <a:xfrm>
            <a:off x="2354263" y="4026520"/>
            <a:ext cx="396875" cy="369887"/>
          </a:xfrm>
          <a:prstGeom prst="rightArrow">
            <a:avLst/>
          </a:prstGeom>
          <a:solidFill>
            <a:srgbClr val="C00000"/>
          </a:solidFill>
          <a:ln w="19050"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eaLnBrk="0" hangingPunct="0">
              <a:defRPr/>
            </a:pPr>
            <a:endParaRPr lang="en-GB" kern="0" dirty="0">
              <a:latin typeface="Century Gothic" panose="020B0502020202020204" pitchFamily="34" charset="0"/>
              <a:cs typeface="+mn-cs"/>
            </a:endParaRPr>
          </a:p>
        </p:txBody>
      </p:sp>
      <p:sp>
        <p:nvSpPr>
          <p:cNvPr id="11" name="Right Arrow 24"/>
          <p:cNvSpPr/>
          <p:nvPr/>
        </p:nvSpPr>
        <p:spPr>
          <a:xfrm>
            <a:off x="6897688" y="3201020"/>
            <a:ext cx="396875" cy="369887"/>
          </a:xfrm>
          <a:prstGeom prst="rightArrow">
            <a:avLst/>
          </a:prstGeom>
          <a:solidFill>
            <a:srgbClr val="FFFFFF">
              <a:lumMod val="50000"/>
            </a:srgbClr>
          </a:solidFill>
          <a:ln w="19050"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eaLnBrk="0" hangingPunct="0">
              <a:defRPr/>
            </a:pPr>
            <a:endParaRPr lang="en-GB" kern="0" dirty="0">
              <a:latin typeface="Century Gothic" panose="020B0502020202020204" pitchFamily="34" charset="0"/>
              <a:cs typeface="+mn-cs"/>
            </a:endParaRPr>
          </a:p>
        </p:txBody>
      </p:sp>
      <p:sp>
        <p:nvSpPr>
          <p:cNvPr id="12" name="Rectangle 31"/>
          <p:cNvSpPr/>
          <p:nvPr/>
        </p:nvSpPr>
        <p:spPr>
          <a:xfrm>
            <a:off x="2797175" y="3023220"/>
            <a:ext cx="1611313" cy="612775"/>
          </a:xfrm>
          <a:prstGeom prst="rect">
            <a:avLst/>
          </a:prstGeom>
          <a:solidFill>
            <a:schemeClr val="tx2">
              <a:lumMod val="40000"/>
              <a:lumOff val="60000"/>
            </a:schemeClr>
          </a:solidFill>
          <a:ln w="19050"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eaLnBrk="0" hangingPunct="0">
              <a:defRPr/>
            </a:pPr>
            <a:r>
              <a:rPr lang="en-GB" kern="0" dirty="0" smtClean="0">
                <a:latin typeface="Century Gothic" panose="020B0502020202020204" pitchFamily="34" charset="0"/>
              </a:rPr>
              <a:t>N=2</a:t>
            </a:r>
            <a:r>
              <a:rPr lang="cs-CZ" kern="0" dirty="0" smtClean="0">
                <a:latin typeface="Century Gothic" panose="020B0502020202020204" pitchFamily="34" charset="0"/>
              </a:rPr>
              <a:t>725</a:t>
            </a:r>
            <a:endParaRPr lang="en-GB" kern="0" dirty="0">
              <a:latin typeface="Century Gothic" panose="020B0502020202020204" pitchFamily="34" charset="0"/>
            </a:endParaRPr>
          </a:p>
        </p:txBody>
      </p:sp>
      <p:sp>
        <p:nvSpPr>
          <p:cNvPr id="13" name="Rectangle 32"/>
          <p:cNvSpPr/>
          <p:nvPr/>
        </p:nvSpPr>
        <p:spPr>
          <a:xfrm>
            <a:off x="2806700" y="3874120"/>
            <a:ext cx="1606550" cy="614362"/>
          </a:xfrm>
          <a:prstGeom prst="rect">
            <a:avLst/>
          </a:prstGeom>
          <a:solidFill>
            <a:srgbClr val="C00000"/>
          </a:solidFill>
          <a:ln w="19050"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eaLnBrk="0" hangingPunct="0">
              <a:defRPr/>
            </a:pPr>
            <a:r>
              <a:rPr lang="en-GB" kern="0" dirty="0" smtClean="0">
                <a:latin typeface="Century Gothic" panose="020B0502020202020204" pitchFamily="34" charset="0"/>
              </a:rPr>
              <a:t>N=21</a:t>
            </a:r>
            <a:r>
              <a:rPr lang="cs-CZ" kern="0" dirty="0" smtClean="0">
                <a:latin typeface="Century Gothic" panose="020B0502020202020204" pitchFamily="34" charset="0"/>
              </a:rPr>
              <a:t>24</a:t>
            </a:r>
            <a:endParaRPr lang="en-GB" kern="0" dirty="0">
              <a:latin typeface="Century Gothic" panose="020B0502020202020204" pitchFamily="34" charset="0"/>
            </a:endParaRPr>
          </a:p>
        </p:txBody>
      </p:sp>
      <p:sp>
        <p:nvSpPr>
          <p:cNvPr id="14" name="Rectangle 33"/>
          <p:cNvSpPr/>
          <p:nvPr/>
        </p:nvSpPr>
        <p:spPr>
          <a:xfrm>
            <a:off x="7350125" y="3075607"/>
            <a:ext cx="1606550" cy="614363"/>
          </a:xfrm>
          <a:prstGeom prst="rect">
            <a:avLst/>
          </a:prstGeom>
          <a:solidFill>
            <a:srgbClr val="FFFFFF">
              <a:lumMod val="50000"/>
            </a:srgbClr>
          </a:solidFill>
          <a:ln w="19050"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eaLnBrk="0" hangingPunct="0">
              <a:defRPr/>
            </a:pPr>
            <a:r>
              <a:rPr lang="en-GB" kern="0" dirty="0">
                <a:latin typeface="Century Gothic" panose="020B0502020202020204" pitchFamily="34" charset="0"/>
              </a:rPr>
              <a:t>N=2300</a:t>
            </a:r>
          </a:p>
        </p:txBody>
      </p:sp>
      <p:sp>
        <p:nvSpPr>
          <p:cNvPr id="15" name="Rectangle 38"/>
          <p:cNvSpPr/>
          <p:nvPr/>
        </p:nvSpPr>
        <p:spPr>
          <a:xfrm>
            <a:off x="106363" y="3018457"/>
            <a:ext cx="2165350" cy="614363"/>
          </a:xfrm>
          <a:prstGeom prst="rect">
            <a:avLst/>
          </a:prstGeom>
          <a:solidFill>
            <a:schemeClr val="tx2">
              <a:lumMod val="40000"/>
              <a:lumOff val="60000"/>
            </a:schemeClr>
          </a:solidFill>
          <a:ln w="19050"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eaLnBrk="0" hangingPunct="0">
              <a:defRPr/>
            </a:pPr>
            <a:r>
              <a:rPr lang="en-GB" sz="1500" kern="0" dirty="0">
                <a:latin typeface="Century Gothic" panose="020B0502020202020204" pitchFamily="34" charset="0"/>
              </a:rPr>
              <a:t>RE-DUAL PCI</a:t>
            </a:r>
            <a:r>
              <a:rPr lang="en-GB" sz="1500" kern="0" baseline="30000" dirty="0">
                <a:latin typeface="Century Gothic" panose="020B0502020202020204" pitchFamily="34" charset="0"/>
              </a:rPr>
              <a:t/>
            </a:r>
            <a:br>
              <a:rPr lang="en-GB" sz="1500" kern="0" baseline="30000" dirty="0">
                <a:latin typeface="Century Gothic" panose="020B0502020202020204" pitchFamily="34" charset="0"/>
              </a:rPr>
            </a:br>
            <a:r>
              <a:rPr lang="en-GB" sz="1050" kern="0" dirty="0">
                <a:latin typeface="Century Gothic" panose="020B0502020202020204" pitchFamily="34" charset="0"/>
              </a:rPr>
              <a:t>(dabigatran)</a:t>
            </a:r>
            <a:endParaRPr lang="en-GB" sz="1500" kern="0" dirty="0">
              <a:latin typeface="Century Gothic" panose="020B0502020202020204" pitchFamily="34" charset="0"/>
            </a:endParaRPr>
          </a:p>
        </p:txBody>
      </p:sp>
      <p:sp>
        <p:nvSpPr>
          <p:cNvPr id="16" name="Rectangle 39"/>
          <p:cNvSpPr/>
          <p:nvPr/>
        </p:nvSpPr>
        <p:spPr>
          <a:xfrm>
            <a:off x="106363" y="3850307"/>
            <a:ext cx="2165350" cy="612775"/>
          </a:xfrm>
          <a:prstGeom prst="rect">
            <a:avLst/>
          </a:prstGeom>
          <a:solidFill>
            <a:srgbClr val="C00000"/>
          </a:solidFill>
          <a:ln w="19050"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eaLnBrk="0" hangingPunct="0">
              <a:defRPr/>
            </a:pPr>
            <a:r>
              <a:rPr lang="en-GB" sz="1500" kern="0" dirty="0">
                <a:latin typeface="Century Gothic" panose="020B0502020202020204" pitchFamily="34" charset="0"/>
              </a:rPr>
              <a:t>PIONEER AF-PCI</a:t>
            </a:r>
            <a:r>
              <a:rPr lang="en-GB" sz="1500" kern="0" baseline="30000" dirty="0">
                <a:latin typeface="Century Gothic" panose="020B0502020202020204" pitchFamily="34" charset="0"/>
              </a:rPr>
              <a:t/>
            </a:r>
            <a:br>
              <a:rPr lang="en-GB" sz="1500" kern="0" baseline="30000" dirty="0">
                <a:latin typeface="Century Gothic" panose="020B0502020202020204" pitchFamily="34" charset="0"/>
              </a:rPr>
            </a:br>
            <a:r>
              <a:rPr lang="en-GB" sz="1050" kern="0" dirty="0">
                <a:latin typeface="Century Gothic" panose="020B0502020202020204" pitchFamily="34" charset="0"/>
              </a:rPr>
              <a:t>(rivaroxaban)</a:t>
            </a:r>
            <a:endParaRPr lang="en-GB" sz="1500" kern="0" dirty="0">
              <a:latin typeface="Century Gothic" panose="020B0502020202020204" pitchFamily="34" charset="0"/>
            </a:endParaRPr>
          </a:p>
        </p:txBody>
      </p:sp>
      <p:sp>
        <p:nvSpPr>
          <p:cNvPr id="17" name="Rectangle 40"/>
          <p:cNvSpPr/>
          <p:nvPr/>
        </p:nvSpPr>
        <p:spPr>
          <a:xfrm>
            <a:off x="4670425" y="3056557"/>
            <a:ext cx="2165350" cy="614363"/>
          </a:xfrm>
          <a:prstGeom prst="rect">
            <a:avLst/>
          </a:prstGeom>
          <a:solidFill>
            <a:srgbClr val="FFFFFF">
              <a:lumMod val="50000"/>
            </a:srgbClr>
          </a:solidFill>
          <a:ln w="19050"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eaLnBrk="0" hangingPunct="0">
              <a:defRPr/>
            </a:pPr>
            <a:r>
              <a:rPr lang="en-GB" sz="1500" kern="0" dirty="0">
                <a:latin typeface="Century Gothic" panose="020B0502020202020204" pitchFamily="34" charset="0"/>
              </a:rPr>
              <a:t>AUGUSTUS ACS/PCI</a:t>
            </a:r>
            <a:r>
              <a:rPr lang="en-GB" sz="1500" kern="0" baseline="30000" dirty="0">
                <a:latin typeface="Century Gothic" panose="020B0502020202020204" pitchFamily="34" charset="0"/>
              </a:rPr>
              <a:t/>
            </a:r>
            <a:br>
              <a:rPr lang="en-GB" sz="1500" kern="0" baseline="30000" dirty="0">
                <a:latin typeface="Century Gothic" panose="020B0502020202020204" pitchFamily="34" charset="0"/>
              </a:rPr>
            </a:br>
            <a:r>
              <a:rPr lang="en-GB" sz="1050" kern="0" dirty="0">
                <a:latin typeface="Century Gothic" panose="020B0502020202020204" pitchFamily="34" charset="0"/>
              </a:rPr>
              <a:t>(</a:t>
            </a:r>
            <a:r>
              <a:rPr lang="en-GB" sz="1050" kern="0" dirty="0" err="1">
                <a:latin typeface="Century Gothic" panose="020B0502020202020204" pitchFamily="34" charset="0"/>
              </a:rPr>
              <a:t>apixaban</a:t>
            </a:r>
            <a:r>
              <a:rPr lang="en-GB" sz="1050" kern="0" dirty="0">
                <a:latin typeface="Century Gothic" panose="020B0502020202020204" pitchFamily="34" charset="0"/>
              </a:rPr>
              <a:t>)</a:t>
            </a:r>
          </a:p>
        </p:txBody>
      </p:sp>
      <p:sp>
        <p:nvSpPr>
          <p:cNvPr id="18" name="TextBox 37"/>
          <p:cNvSpPr txBox="1">
            <a:spLocks noChangeArrowheads="1"/>
          </p:cNvSpPr>
          <p:nvPr/>
        </p:nvSpPr>
        <p:spPr bwMode="auto">
          <a:xfrm>
            <a:off x="741363" y="2612057"/>
            <a:ext cx="10001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defTabSz="6858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defTabSz="6858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defTabSz="6858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defTabSz="6858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defTabSz="6858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defTabSz="6858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defTabSz="6858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defTabSz="6858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algn="ctr">
              <a:lnSpc>
                <a:spcPct val="100000"/>
              </a:lnSpc>
              <a:spcBef>
                <a:spcPct val="0"/>
              </a:spcBef>
              <a:buFontTx/>
              <a:buNone/>
            </a:pPr>
            <a:r>
              <a:rPr lang="cs-CZ" altLang="cs-CZ" sz="1500" b="1">
                <a:latin typeface="Century Gothic" pitchFamily="34" charset="0"/>
                <a:cs typeface="Geneva"/>
              </a:rPr>
              <a:t>Studie</a:t>
            </a:r>
            <a:endParaRPr lang="en-US" altLang="cs-CZ" sz="1500" b="1">
              <a:latin typeface="Century Gothic" pitchFamily="34" charset="0"/>
              <a:cs typeface="Geneva"/>
            </a:endParaRPr>
          </a:p>
        </p:txBody>
      </p:sp>
      <p:sp>
        <p:nvSpPr>
          <p:cNvPr id="19" name="Rectangle 42"/>
          <p:cNvSpPr/>
          <p:nvPr/>
        </p:nvSpPr>
        <p:spPr>
          <a:xfrm>
            <a:off x="4660900" y="3896345"/>
            <a:ext cx="2163763" cy="612775"/>
          </a:xfrm>
          <a:prstGeom prst="rect">
            <a:avLst/>
          </a:prstGeom>
          <a:solidFill>
            <a:srgbClr val="92D050"/>
          </a:solidFill>
          <a:ln w="19050"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eaLnBrk="0" hangingPunct="0">
              <a:defRPr/>
            </a:pPr>
            <a:r>
              <a:rPr lang="en-GB" sz="1500" kern="0" dirty="0">
                <a:latin typeface="Century Gothic" panose="020B0502020202020204" pitchFamily="34" charset="0"/>
              </a:rPr>
              <a:t>ENTRUST-AF-PCI</a:t>
            </a:r>
            <a:r>
              <a:rPr lang="en-GB" sz="1500" kern="0" baseline="30000" dirty="0">
                <a:latin typeface="Century Gothic" panose="020B0502020202020204" pitchFamily="34" charset="0"/>
              </a:rPr>
              <a:t/>
            </a:r>
            <a:br>
              <a:rPr lang="en-GB" sz="1500" kern="0" baseline="30000" dirty="0">
                <a:latin typeface="Century Gothic" panose="020B0502020202020204" pitchFamily="34" charset="0"/>
              </a:rPr>
            </a:br>
            <a:r>
              <a:rPr lang="en-GB" sz="1050" kern="0" dirty="0">
                <a:latin typeface="Century Gothic" panose="020B0502020202020204" pitchFamily="34" charset="0"/>
              </a:rPr>
              <a:t>(</a:t>
            </a:r>
            <a:r>
              <a:rPr lang="en-GB" sz="1050" kern="0" dirty="0" err="1">
                <a:latin typeface="Century Gothic" panose="020B0502020202020204" pitchFamily="34" charset="0"/>
              </a:rPr>
              <a:t>edoxaban</a:t>
            </a:r>
            <a:r>
              <a:rPr lang="en-GB" sz="1050" kern="0" dirty="0">
                <a:latin typeface="Century Gothic" panose="020B0502020202020204" pitchFamily="34" charset="0"/>
              </a:rPr>
              <a:t>)</a:t>
            </a:r>
          </a:p>
        </p:txBody>
      </p:sp>
      <p:sp>
        <p:nvSpPr>
          <p:cNvPr id="20" name="Right Arrow 43"/>
          <p:cNvSpPr/>
          <p:nvPr/>
        </p:nvSpPr>
        <p:spPr>
          <a:xfrm>
            <a:off x="6897688" y="4061445"/>
            <a:ext cx="396875" cy="369887"/>
          </a:xfrm>
          <a:prstGeom prst="rightArrow">
            <a:avLst/>
          </a:prstGeom>
          <a:solidFill>
            <a:srgbClr val="92D050"/>
          </a:solidFill>
          <a:ln w="19050"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eaLnBrk="0" hangingPunct="0">
              <a:defRPr/>
            </a:pPr>
            <a:endParaRPr lang="en-GB" kern="0" dirty="0">
              <a:latin typeface="Century Gothic" panose="020B0502020202020204" pitchFamily="34" charset="0"/>
              <a:cs typeface="+mn-cs"/>
            </a:endParaRPr>
          </a:p>
        </p:txBody>
      </p:sp>
      <p:sp>
        <p:nvSpPr>
          <p:cNvPr id="21" name="Rectangle 45"/>
          <p:cNvSpPr/>
          <p:nvPr/>
        </p:nvSpPr>
        <p:spPr>
          <a:xfrm>
            <a:off x="7359650" y="3875707"/>
            <a:ext cx="1606550" cy="612775"/>
          </a:xfrm>
          <a:prstGeom prst="rect">
            <a:avLst/>
          </a:prstGeom>
          <a:solidFill>
            <a:srgbClr val="92D050"/>
          </a:solidFill>
          <a:ln w="19050" cap="flat" cmpd="sng" algn="ctr">
            <a:solidFill>
              <a:srgbClr val="FFFFFF"/>
            </a:solidFill>
            <a:prstDash val="solid"/>
          </a:ln>
          <a:effectLst>
            <a:outerShdw blurRad="40000" dist="23000" dir="5400000" rotWithShape="0">
              <a:srgbClr val="000000">
                <a:alpha val="35000"/>
              </a:srgbClr>
            </a:outerShdw>
          </a:effectLst>
        </p:spPr>
        <p:txBody>
          <a:bodyPr anchor="ctr"/>
          <a:lstStyle/>
          <a:p>
            <a:pPr algn="ctr" eaLnBrk="0" hangingPunct="0">
              <a:defRPr/>
            </a:pPr>
            <a:r>
              <a:rPr lang="en-GB" kern="0" dirty="0">
                <a:latin typeface="Century Gothic" panose="020B0502020202020204" pitchFamily="34" charset="0"/>
              </a:rPr>
              <a:t>N~1500</a:t>
            </a:r>
          </a:p>
        </p:txBody>
      </p:sp>
      <p:sp>
        <p:nvSpPr>
          <p:cNvPr id="23" name="TextBox 33"/>
          <p:cNvSpPr txBox="1"/>
          <p:nvPr/>
        </p:nvSpPr>
        <p:spPr>
          <a:xfrm>
            <a:off x="7178675" y="2548557"/>
            <a:ext cx="1906588" cy="508000"/>
          </a:xfrm>
          <a:prstGeom prst="rect">
            <a:avLst/>
          </a:prstGeom>
          <a:noFill/>
          <a:ln>
            <a:noFill/>
          </a:ln>
        </p:spPr>
        <p:txBody>
          <a:bodyPr>
            <a:spAutoFit/>
          </a:bodyPr>
          <a:lstStyle/>
          <a:p>
            <a:pPr algn="ctr" defTabSz="685800" eaLnBrk="0" hangingPunct="0">
              <a:defRPr/>
            </a:pPr>
            <a:r>
              <a:rPr lang="cs-CZ" sz="1350" b="1" dirty="0">
                <a:latin typeface="Century Gothic" panose="020B0502020202020204" pitchFamily="34" charset="0"/>
              </a:rPr>
              <a:t>Počet pacientů na </a:t>
            </a:r>
            <a:r>
              <a:rPr lang="de-DE" sz="1350" b="1" dirty="0">
                <a:latin typeface="Century Gothic" panose="020B0502020202020204" pitchFamily="34" charset="0"/>
              </a:rPr>
              <a:t>OAC + </a:t>
            </a:r>
            <a:r>
              <a:rPr lang="cs-CZ" sz="1350" b="1" dirty="0">
                <a:latin typeface="Century Gothic" panose="020B0502020202020204" pitchFamily="34" charset="0"/>
              </a:rPr>
              <a:t>P2Y12</a:t>
            </a:r>
            <a:endParaRPr lang="en-US" sz="1350" b="1" dirty="0">
              <a:latin typeface="Century Gothic" panose="020B0502020202020204" pitchFamily="34" charset="0"/>
            </a:endParaRPr>
          </a:p>
        </p:txBody>
      </p:sp>
      <p:sp>
        <p:nvSpPr>
          <p:cNvPr id="24" name="TextBox 37"/>
          <p:cNvSpPr txBox="1">
            <a:spLocks noChangeArrowheads="1"/>
          </p:cNvSpPr>
          <p:nvPr/>
        </p:nvSpPr>
        <p:spPr bwMode="auto">
          <a:xfrm>
            <a:off x="5292725" y="2656507"/>
            <a:ext cx="1000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defTabSz="6858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defTabSz="6858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defTabSz="6858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defTabSz="6858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defTabSz="6858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defTabSz="6858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defTabSz="6858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defTabSz="6858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algn="ctr">
              <a:lnSpc>
                <a:spcPct val="100000"/>
              </a:lnSpc>
              <a:spcBef>
                <a:spcPct val="0"/>
              </a:spcBef>
              <a:buFontTx/>
              <a:buNone/>
            </a:pPr>
            <a:r>
              <a:rPr lang="cs-CZ" altLang="cs-CZ" sz="1500" b="1">
                <a:latin typeface="Century Gothic" pitchFamily="34" charset="0"/>
                <a:cs typeface="Geneva"/>
              </a:rPr>
              <a:t>Studie</a:t>
            </a:r>
            <a:endParaRPr lang="en-US" altLang="cs-CZ" sz="1500" b="1">
              <a:latin typeface="Century Gothic" pitchFamily="34" charset="0"/>
              <a:cs typeface="Geneva"/>
            </a:endParaRPr>
          </a:p>
        </p:txBody>
      </p:sp>
      <p:sp>
        <p:nvSpPr>
          <p:cNvPr id="25" name="TextovéPole 3"/>
          <p:cNvSpPr txBox="1">
            <a:spLocks noChangeArrowheads="1"/>
          </p:cNvSpPr>
          <p:nvPr/>
        </p:nvSpPr>
        <p:spPr bwMode="auto">
          <a:xfrm>
            <a:off x="1241425" y="4983355"/>
            <a:ext cx="23685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buFontTx/>
              <a:buNone/>
            </a:pPr>
            <a:r>
              <a:rPr lang="cs-CZ" altLang="cs-CZ" sz="3600" b="1" dirty="0" smtClean="0">
                <a:solidFill>
                  <a:srgbClr val="00B050"/>
                </a:solidFill>
                <a:cs typeface="Geneva"/>
              </a:rPr>
              <a:t>ukončeny</a:t>
            </a:r>
            <a:endParaRPr lang="cs-CZ" altLang="cs-CZ" sz="3600" b="1" dirty="0">
              <a:solidFill>
                <a:srgbClr val="00B050"/>
              </a:solidFill>
              <a:cs typeface="Geneva"/>
            </a:endParaRPr>
          </a:p>
        </p:txBody>
      </p:sp>
      <p:sp>
        <p:nvSpPr>
          <p:cNvPr id="26" name="Obdélník 25"/>
          <p:cNvSpPr/>
          <p:nvPr/>
        </p:nvSpPr>
        <p:spPr>
          <a:xfrm>
            <a:off x="4725832" y="6309519"/>
            <a:ext cx="4176018" cy="4325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cs-CZ" altLang="cs-CZ" sz="1050" dirty="0">
                <a:solidFill>
                  <a:schemeClr val="tx1"/>
                </a:solidFill>
                <a:ea typeface="Geneva"/>
                <a:cs typeface="Geneva"/>
              </a:rPr>
              <a:t>1. </a:t>
            </a:r>
            <a:r>
              <a:rPr lang="da-DK" altLang="cs-CZ" sz="1050" dirty="0">
                <a:solidFill>
                  <a:schemeClr val="tx1"/>
                </a:solidFill>
                <a:ea typeface="Geneva"/>
                <a:cs typeface="Geneva"/>
              </a:rPr>
              <a:t>Cannon CP et al. N Engl J Med 2017:epub Aug 27</a:t>
            </a:r>
            <a:r>
              <a:rPr lang="cs-CZ" altLang="cs-CZ" sz="1050" dirty="0">
                <a:solidFill>
                  <a:schemeClr val="tx1"/>
                </a:solidFill>
                <a:ea typeface="Geneva"/>
                <a:cs typeface="Geneva"/>
              </a:rPr>
              <a:t> 2. </a:t>
            </a:r>
            <a:r>
              <a:rPr lang="en-US" altLang="en-US" sz="1050" dirty="0">
                <a:solidFill>
                  <a:schemeClr val="tx1"/>
                </a:solidFill>
                <a:ea typeface="Geneva"/>
                <a:cs typeface="Geneva"/>
              </a:rPr>
              <a:t>Gibson CM et al. N </a:t>
            </a:r>
            <a:r>
              <a:rPr lang="en-US" altLang="en-US" sz="1050" dirty="0" err="1">
                <a:solidFill>
                  <a:schemeClr val="tx1"/>
                </a:solidFill>
                <a:ea typeface="Geneva"/>
                <a:cs typeface="Geneva"/>
              </a:rPr>
              <a:t>Engl</a:t>
            </a:r>
            <a:r>
              <a:rPr lang="en-US" altLang="en-US" sz="1050" dirty="0">
                <a:solidFill>
                  <a:schemeClr val="tx1"/>
                </a:solidFill>
                <a:ea typeface="Geneva"/>
                <a:cs typeface="Geneva"/>
              </a:rPr>
              <a:t> J Med 2016</a:t>
            </a:r>
            <a:r>
              <a:rPr lang="cs-CZ" altLang="en-US" sz="1050" dirty="0">
                <a:solidFill>
                  <a:schemeClr val="tx1"/>
                </a:solidFill>
                <a:ea typeface="Geneva"/>
                <a:cs typeface="Geneva"/>
              </a:rPr>
              <a:t> 3. AUGUSTUS trial </a:t>
            </a:r>
            <a:r>
              <a:rPr lang="cs-CZ" altLang="en-US" sz="1050" dirty="0" smtClean="0">
                <a:solidFill>
                  <a:schemeClr val="tx1"/>
                </a:solidFill>
                <a:ea typeface="Geneva"/>
                <a:cs typeface="Geneva"/>
              </a:rPr>
              <a:t> 4</a:t>
            </a:r>
            <a:r>
              <a:rPr lang="cs-CZ" altLang="en-US" sz="1050" dirty="0">
                <a:solidFill>
                  <a:schemeClr val="tx1"/>
                </a:solidFill>
                <a:ea typeface="Geneva"/>
                <a:cs typeface="Geneva"/>
              </a:rPr>
              <a:t>. Entrust AF PCI</a:t>
            </a:r>
            <a:endParaRPr lang="en-US" altLang="en-US" sz="1050" dirty="0">
              <a:solidFill>
                <a:schemeClr val="tx1"/>
              </a:solidFill>
              <a:ea typeface="Geneva"/>
              <a:cs typeface="Geneva"/>
            </a:endParaRPr>
          </a:p>
        </p:txBody>
      </p:sp>
      <p:sp>
        <p:nvSpPr>
          <p:cNvPr id="2" name="Obdélník 1"/>
          <p:cNvSpPr/>
          <p:nvPr/>
        </p:nvSpPr>
        <p:spPr>
          <a:xfrm>
            <a:off x="35496" y="2420888"/>
            <a:ext cx="4465637" cy="237626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00569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85774" y="3476600"/>
            <a:ext cx="7740225" cy="1752600"/>
          </a:xfrm>
        </p:spPr>
        <p:txBody>
          <a:bodyPr>
            <a:normAutofit/>
          </a:bodyPr>
          <a:lstStyle/>
          <a:p>
            <a:r>
              <a:rPr lang="cs-CZ" b="1" dirty="0" smtClean="0"/>
              <a:t>Studie fáze</a:t>
            </a:r>
            <a:r>
              <a:rPr lang="en-GB" b="1" dirty="0" smtClean="0"/>
              <a:t> </a:t>
            </a:r>
            <a:r>
              <a:rPr lang="en-GB" b="1" dirty="0" err="1"/>
              <a:t>IIIb</a:t>
            </a:r>
            <a:r>
              <a:rPr lang="en-GB" b="1" dirty="0"/>
              <a:t> </a:t>
            </a:r>
            <a:r>
              <a:rPr lang="cs-CZ" b="1" dirty="0" smtClean="0"/>
              <a:t>u pacientů s fibrilací síní podstupujících perkutánní koronární intervenci</a:t>
            </a:r>
            <a:r>
              <a:rPr lang="en-GB" b="1" dirty="0" smtClean="0"/>
              <a:t> </a:t>
            </a:r>
            <a:endParaRPr lang="en-GB" dirty="0"/>
          </a:p>
          <a:p>
            <a:endParaRPr lang="en-GB" dirty="0"/>
          </a:p>
          <a:p>
            <a:endParaRPr lang="en-GB"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700808"/>
            <a:ext cx="7228382" cy="1336979"/>
          </a:xfrm>
          <a:prstGeom prst="rect">
            <a:avLst/>
          </a:prstGeom>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3900" y="0"/>
            <a:ext cx="2026556" cy="212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28"/>
          <p:cNvSpPr>
            <a:spLocks noGrp="1"/>
          </p:cNvSpPr>
          <p:nvPr>
            <p:ph sz="quarter" idx="17"/>
          </p:nvPr>
        </p:nvSpPr>
        <p:spPr>
          <a:xfrm>
            <a:off x="5724128" y="6453336"/>
            <a:ext cx="3110135" cy="273050"/>
          </a:xfrm>
        </p:spPr>
        <p:txBody>
          <a:bodyPr>
            <a:noAutofit/>
          </a:bodyPr>
          <a:lstStyle/>
          <a:p>
            <a:r>
              <a:rPr lang="en-GB" sz="1200" dirty="0" smtClean="0">
                <a:solidFill>
                  <a:schemeClr val="tx1"/>
                </a:solidFill>
              </a:rPr>
              <a:t>Cannon </a:t>
            </a:r>
            <a:r>
              <a:rPr lang="en-GB" sz="1200" dirty="0">
                <a:solidFill>
                  <a:schemeClr val="tx1"/>
                </a:solidFill>
              </a:rPr>
              <a:t>et al. N </a:t>
            </a:r>
            <a:r>
              <a:rPr lang="en-GB" sz="1200" dirty="0" err="1">
                <a:solidFill>
                  <a:schemeClr val="tx1"/>
                </a:solidFill>
              </a:rPr>
              <a:t>Engl</a:t>
            </a:r>
            <a:r>
              <a:rPr lang="en-GB" sz="1200" dirty="0">
                <a:solidFill>
                  <a:schemeClr val="tx1"/>
                </a:solidFill>
              </a:rPr>
              <a:t> J Med 2017</a:t>
            </a:r>
          </a:p>
        </p:txBody>
      </p:sp>
    </p:spTree>
    <p:extLst>
      <p:ext uri="{BB962C8B-B14F-4D97-AF65-F5344CB8AC3E}">
        <p14:creationId xmlns:p14="http://schemas.microsoft.com/office/powerpoint/2010/main" val="3490957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2784418" y="1844824"/>
            <a:ext cx="4471739" cy="323165"/>
          </a:xfrm>
          <a:prstGeom prst="rect">
            <a:avLst/>
          </a:prstGeom>
          <a:noFill/>
        </p:spPr>
        <p:txBody>
          <a:bodyPr wrap="square" rtlCol="0">
            <a:spAutoFit/>
          </a:bodyPr>
          <a:lstStyle/>
          <a:p>
            <a:pPr defTabSz="914400">
              <a:defRPr/>
            </a:pPr>
            <a:r>
              <a:rPr lang="en-GB" sz="1500" b="1" kern="0" dirty="0">
                <a:solidFill>
                  <a:srgbClr val="007370"/>
                </a:solidFill>
                <a:latin typeface="Arial" panose="020B0604020202020204"/>
              </a:rPr>
              <a:t>Dabigatran 150 mg </a:t>
            </a:r>
            <a:r>
              <a:rPr lang="cs-CZ" sz="1500" b="1" kern="0" dirty="0" smtClean="0">
                <a:solidFill>
                  <a:srgbClr val="007370"/>
                </a:solidFill>
                <a:latin typeface="Arial" panose="020B0604020202020204"/>
              </a:rPr>
              <a:t>2x denně</a:t>
            </a:r>
            <a:r>
              <a:rPr lang="en-GB" sz="1500" b="1" kern="0" dirty="0" smtClean="0">
                <a:solidFill>
                  <a:srgbClr val="007370"/>
                </a:solidFill>
                <a:latin typeface="Arial" panose="020B0604020202020204"/>
              </a:rPr>
              <a:t> </a:t>
            </a:r>
            <a:r>
              <a:rPr lang="en-GB" sz="1500" b="1" kern="0" dirty="0">
                <a:solidFill>
                  <a:srgbClr val="007370"/>
                </a:solidFill>
                <a:latin typeface="Arial" panose="020B0604020202020204"/>
              </a:rPr>
              <a:t>+ P2Y12 inhibitor</a:t>
            </a:r>
            <a:endParaRPr lang="en-GB" sz="1500" b="1" kern="0" baseline="30000" dirty="0">
              <a:solidFill>
                <a:srgbClr val="007370"/>
              </a:solidFill>
              <a:latin typeface="Arial" panose="020B0604020202020204"/>
            </a:endParaRPr>
          </a:p>
        </p:txBody>
      </p:sp>
      <p:sp>
        <p:nvSpPr>
          <p:cNvPr id="50" name="TextBox 49"/>
          <p:cNvSpPr txBox="1"/>
          <p:nvPr/>
        </p:nvSpPr>
        <p:spPr>
          <a:xfrm>
            <a:off x="2784418" y="2792844"/>
            <a:ext cx="4656278" cy="323165"/>
          </a:xfrm>
          <a:prstGeom prst="rect">
            <a:avLst/>
          </a:prstGeom>
          <a:noFill/>
        </p:spPr>
        <p:txBody>
          <a:bodyPr wrap="square" rtlCol="0">
            <a:spAutoFit/>
          </a:bodyPr>
          <a:lstStyle/>
          <a:p>
            <a:pPr defTabSz="914400">
              <a:defRPr/>
            </a:pPr>
            <a:r>
              <a:rPr lang="en-GB" sz="1500" b="1" kern="0" dirty="0">
                <a:solidFill>
                  <a:srgbClr val="0084CB"/>
                </a:solidFill>
                <a:latin typeface="Arial" panose="020B0604020202020204"/>
              </a:rPr>
              <a:t>Dabigatran 110 mg </a:t>
            </a:r>
            <a:r>
              <a:rPr lang="cs-CZ" sz="1500" b="1" kern="0" dirty="0" smtClean="0">
                <a:solidFill>
                  <a:srgbClr val="0084CB"/>
                </a:solidFill>
                <a:latin typeface="Arial" panose="020B0604020202020204"/>
              </a:rPr>
              <a:t>2x denně</a:t>
            </a:r>
            <a:r>
              <a:rPr lang="en-GB" sz="1500" b="1" kern="0" dirty="0" smtClean="0">
                <a:solidFill>
                  <a:srgbClr val="0084CB"/>
                </a:solidFill>
                <a:latin typeface="Arial" panose="020B0604020202020204"/>
              </a:rPr>
              <a:t> </a:t>
            </a:r>
            <a:r>
              <a:rPr lang="en-GB" sz="1500" b="1" kern="0" dirty="0">
                <a:solidFill>
                  <a:srgbClr val="0084CB"/>
                </a:solidFill>
                <a:latin typeface="Arial" panose="020B0604020202020204"/>
              </a:rPr>
              <a:t>+ P2Y12 inhibitor</a:t>
            </a:r>
            <a:endParaRPr lang="en-GB" sz="1500" b="1" kern="0" baseline="30000" dirty="0">
              <a:solidFill>
                <a:srgbClr val="0084CB"/>
              </a:solidFill>
              <a:latin typeface="Arial" panose="020B0604020202020204"/>
            </a:endParaRPr>
          </a:p>
        </p:txBody>
      </p:sp>
      <p:sp>
        <p:nvSpPr>
          <p:cNvPr id="51" name="TextBox 50"/>
          <p:cNvSpPr txBox="1"/>
          <p:nvPr/>
        </p:nvSpPr>
        <p:spPr>
          <a:xfrm>
            <a:off x="2784417" y="3735819"/>
            <a:ext cx="4801711" cy="323165"/>
          </a:xfrm>
          <a:prstGeom prst="rect">
            <a:avLst/>
          </a:prstGeom>
          <a:noFill/>
        </p:spPr>
        <p:txBody>
          <a:bodyPr wrap="square" rtlCol="0">
            <a:spAutoFit/>
          </a:bodyPr>
          <a:lstStyle/>
          <a:p>
            <a:pPr defTabSz="914400">
              <a:defRPr/>
            </a:pPr>
            <a:r>
              <a:rPr lang="en-GB" sz="1500" b="1" kern="0" dirty="0">
                <a:solidFill>
                  <a:srgbClr val="C00000"/>
                </a:solidFill>
                <a:latin typeface="Arial" panose="020B0604020202020204"/>
              </a:rPr>
              <a:t>Warfarin (INR </a:t>
            </a:r>
            <a:r>
              <a:rPr lang="en-GB" sz="1500" b="1" kern="0" dirty="0" smtClean="0">
                <a:solidFill>
                  <a:srgbClr val="C00000"/>
                </a:solidFill>
                <a:latin typeface="Arial" panose="020B0604020202020204"/>
              </a:rPr>
              <a:t>2</a:t>
            </a:r>
            <a:r>
              <a:rPr lang="cs-CZ" sz="1500" b="1" kern="0" dirty="0" smtClean="0">
                <a:solidFill>
                  <a:srgbClr val="C00000"/>
                </a:solidFill>
                <a:latin typeface="Arial" panose="020B0604020202020204"/>
              </a:rPr>
              <a:t>,</a:t>
            </a:r>
            <a:r>
              <a:rPr lang="en-GB" sz="1500" b="1" kern="0" dirty="0" smtClean="0">
                <a:solidFill>
                  <a:srgbClr val="C00000"/>
                </a:solidFill>
                <a:latin typeface="Arial" panose="020B0604020202020204"/>
              </a:rPr>
              <a:t>0–3</a:t>
            </a:r>
            <a:r>
              <a:rPr lang="cs-CZ" sz="1500" b="1" kern="0" dirty="0" smtClean="0">
                <a:solidFill>
                  <a:srgbClr val="C00000"/>
                </a:solidFill>
                <a:latin typeface="Arial" panose="020B0604020202020204"/>
              </a:rPr>
              <a:t>,</a:t>
            </a:r>
            <a:r>
              <a:rPr lang="en-GB" sz="1500" b="1" kern="0" dirty="0" smtClean="0">
                <a:solidFill>
                  <a:srgbClr val="C00000"/>
                </a:solidFill>
                <a:latin typeface="Arial" panose="020B0604020202020204"/>
              </a:rPr>
              <a:t>0</a:t>
            </a:r>
            <a:r>
              <a:rPr lang="en-GB" sz="1500" b="1" kern="0" dirty="0">
                <a:solidFill>
                  <a:srgbClr val="C00000"/>
                </a:solidFill>
                <a:latin typeface="Arial" panose="020B0604020202020204"/>
              </a:rPr>
              <a:t>) + P2Y12 inhibitor + </a:t>
            </a:r>
            <a:r>
              <a:rPr lang="en-GB" sz="1500" b="1" kern="0" dirty="0" smtClean="0">
                <a:solidFill>
                  <a:srgbClr val="C00000"/>
                </a:solidFill>
                <a:latin typeface="Arial" panose="020B0604020202020204"/>
              </a:rPr>
              <a:t>ASA</a:t>
            </a:r>
            <a:endParaRPr lang="en-GB" sz="1500" b="1" kern="0" baseline="30000" dirty="0">
              <a:solidFill>
                <a:srgbClr val="C00000"/>
              </a:solidFill>
              <a:latin typeface="Arial" panose="020B0604020202020204"/>
            </a:endParaRPr>
          </a:p>
        </p:txBody>
      </p:sp>
      <p:sp>
        <p:nvSpPr>
          <p:cNvPr id="2" name="Title 1"/>
          <p:cNvSpPr>
            <a:spLocks noGrp="1"/>
          </p:cNvSpPr>
          <p:nvPr>
            <p:ph type="title"/>
          </p:nvPr>
        </p:nvSpPr>
        <p:spPr>
          <a:xfrm>
            <a:off x="179513" y="191720"/>
            <a:ext cx="8823810" cy="1149048"/>
          </a:xfrm>
        </p:spPr>
        <p:txBody>
          <a:bodyPr>
            <a:noAutofit/>
          </a:bodyPr>
          <a:lstStyle/>
          <a:p>
            <a:r>
              <a:rPr lang="cs-CZ" sz="2800" dirty="0" smtClean="0">
                <a:solidFill>
                  <a:schemeClr val="tx2"/>
                </a:solidFill>
              </a:rPr>
              <a:t>RE-DUAL PCI - duální antitrombotická léčba s </a:t>
            </a:r>
            <a:r>
              <a:rPr lang="cs-CZ" sz="2800" dirty="0" err="1" smtClean="0">
                <a:solidFill>
                  <a:schemeClr val="tx2"/>
                </a:solidFill>
              </a:rPr>
              <a:t>dabigatranem</a:t>
            </a:r>
            <a:r>
              <a:rPr lang="cs-CZ" sz="2800" dirty="0" smtClean="0">
                <a:solidFill>
                  <a:schemeClr val="tx2"/>
                </a:solidFill>
              </a:rPr>
              <a:t> po perkutánní koronární intervenci (PCI) u pacientů s FS</a:t>
            </a:r>
            <a:endParaRPr lang="cs-CZ" sz="2800" dirty="0">
              <a:solidFill>
                <a:schemeClr val="tx2"/>
              </a:solidFill>
            </a:endParaRPr>
          </a:p>
        </p:txBody>
      </p:sp>
      <p:sp>
        <p:nvSpPr>
          <p:cNvPr id="29" name="Text Placeholder 28"/>
          <p:cNvSpPr>
            <a:spLocks noGrp="1"/>
          </p:cNvSpPr>
          <p:nvPr>
            <p:ph type="body" sz="quarter" idx="13"/>
          </p:nvPr>
        </p:nvSpPr>
        <p:spPr>
          <a:xfrm>
            <a:off x="4253437" y="6453336"/>
            <a:ext cx="4829769" cy="276999"/>
          </a:xfrm>
        </p:spPr>
        <p:txBody>
          <a:bodyPr/>
          <a:lstStyle/>
          <a:p>
            <a:r>
              <a:rPr lang="en-GB" dirty="0" smtClean="0"/>
              <a:t>Cannon </a:t>
            </a:r>
            <a:r>
              <a:rPr lang="en-GB" dirty="0"/>
              <a:t>et al. </a:t>
            </a:r>
            <a:r>
              <a:rPr lang="en-GB" dirty="0" err="1"/>
              <a:t>Clin</a:t>
            </a:r>
            <a:r>
              <a:rPr lang="en-GB" dirty="0"/>
              <a:t> </a:t>
            </a:r>
            <a:r>
              <a:rPr lang="en-GB" dirty="0" err="1"/>
              <a:t>Cardiol</a:t>
            </a:r>
            <a:r>
              <a:rPr lang="en-GB" dirty="0"/>
              <a:t> 2016; Cannon et al. N </a:t>
            </a:r>
            <a:r>
              <a:rPr lang="en-GB" dirty="0" err="1"/>
              <a:t>Engl</a:t>
            </a:r>
            <a:r>
              <a:rPr lang="en-GB" dirty="0"/>
              <a:t> J Med 2017</a:t>
            </a:r>
          </a:p>
        </p:txBody>
      </p:sp>
      <p:sp>
        <p:nvSpPr>
          <p:cNvPr id="54" name="Rectangle 53"/>
          <p:cNvSpPr/>
          <p:nvPr/>
        </p:nvSpPr>
        <p:spPr>
          <a:xfrm>
            <a:off x="7161782" y="2121823"/>
            <a:ext cx="1694879" cy="1962084"/>
          </a:xfrm>
          <a:prstGeom prst="rect">
            <a:avLst/>
          </a:prstGeom>
          <a:solidFill>
            <a:schemeClr val="bg1">
              <a:lumMod val="95000"/>
            </a:schemeClr>
          </a:solidFill>
          <a:ln w="25400">
            <a:noFill/>
          </a:ln>
        </p:spPr>
        <p:txBody>
          <a:bodyPr wrap="square" lIns="72000" tIns="72000" rIns="72000" bIns="72000" anchor="ctr">
            <a:noAutofit/>
          </a:bodyPr>
          <a:lstStyle/>
          <a:p>
            <a:pPr marL="36000" defTabSz="914400">
              <a:defRPr/>
            </a:pPr>
            <a:r>
              <a:rPr lang="cs-CZ" sz="1500" b="1" kern="0" dirty="0" smtClean="0">
                <a:solidFill>
                  <a:srgbClr val="1E4784"/>
                </a:solidFill>
                <a:latin typeface="Arial" panose="020B0604020202020204"/>
              </a:rPr>
              <a:t>Primární cíl: </a:t>
            </a:r>
          </a:p>
          <a:p>
            <a:pPr marL="36000">
              <a:defRPr/>
            </a:pPr>
            <a:r>
              <a:rPr lang="cs-CZ" sz="1500" b="1" kern="0" dirty="0" smtClean="0">
                <a:solidFill>
                  <a:srgbClr val="1E4784"/>
                </a:solidFill>
                <a:latin typeface="Arial" panose="020B0604020202020204"/>
              </a:rPr>
              <a:t>závažné a klinicky významné nezávažné krvácení (</a:t>
            </a:r>
            <a:r>
              <a:rPr lang="cs-CZ" sz="1500" b="1" kern="0" dirty="0" smtClean="0">
                <a:solidFill>
                  <a:srgbClr val="1E4784"/>
                </a:solidFill>
              </a:rPr>
              <a:t>ISTH)</a:t>
            </a:r>
            <a:endParaRPr lang="cs-CZ" sz="1500" b="1" kern="0" dirty="0">
              <a:solidFill>
                <a:srgbClr val="1E4784"/>
              </a:solidFill>
              <a:latin typeface="Arial" panose="020B0604020202020204"/>
            </a:endParaRPr>
          </a:p>
        </p:txBody>
      </p:sp>
      <p:sp>
        <p:nvSpPr>
          <p:cNvPr id="46" name="Rectangle 45"/>
          <p:cNvSpPr/>
          <p:nvPr/>
        </p:nvSpPr>
        <p:spPr>
          <a:xfrm>
            <a:off x="1" y="2140099"/>
            <a:ext cx="1441184" cy="1895644"/>
          </a:xfrm>
          <a:prstGeom prst="rect">
            <a:avLst/>
          </a:prstGeom>
          <a:noFill/>
          <a:ln w="25400">
            <a:noFill/>
          </a:ln>
        </p:spPr>
        <p:txBody>
          <a:bodyPr wrap="square" anchor="ctr">
            <a:noAutofit/>
          </a:bodyPr>
          <a:lstStyle/>
          <a:p>
            <a:pPr algn="ctr" defTabSz="914400">
              <a:defRPr/>
            </a:pPr>
            <a:r>
              <a:rPr lang="cs-CZ" sz="1500" b="1" kern="0" dirty="0" smtClean="0">
                <a:solidFill>
                  <a:srgbClr val="1E4784"/>
                </a:solidFill>
                <a:latin typeface="Arial" panose="020B0604020202020204"/>
              </a:rPr>
              <a:t>Pacienti s FS podstupující PCI se stentem</a:t>
            </a:r>
            <a:endParaRPr lang="cs-CZ" sz="1500" b="1" kern="0" dirty="0">
              <a:solidFill>
                <a:srgbClr val="1E4784"/>
              </a:solidFill>
              <a:latin typeface="Arial" panose="020B0604020202020204"/>
            </a:endParaRPr>
          </a:p>
        </p:txBody>
      </p:sp>
      <p:cxnSp>
        <p:nvCxnSpPr>
          <p:cNvPr id="37" name="Straight Connector 36"/>
          <p:cNvCxnSpPr>
            <a:stCxn id="46" idx="3"/>
            <a:endCxn id="42" idx="6"/>
          </p:cNvCxnSpPr>
          <p:nvPr/>
        </p:nvCxnSpPr>
        <p:spPr>
          <a:xfrm>
            <a:off x="1441185" y="3087921"/>
            <a:ext cx="1402700" cy="1792"/>
          </a:xfrm>
          <a:prstGeom prst="line">
            <a:avLst/>
          </a:prstGeom>
          <a:noFill/>
          <a:ln w="38100" cap="flat" cmpd="sng" algn="ctr">
            <a:solidFill>
              <a:srgbClr val="1E4784"/>
            </a:solidFill>
            <a:prstDash val="solid"/>
          </a:ln>
          <a:effectLst/>
        </p:spPr>
      </p:cxnSp>
      <p:sp>
        <p:nvSpPr>
          <p:cNvPr id="44" name="Rectangle 43"/>
          <p:cNvSpPr/>
          <p:nvPr/>
        </p:nvSpPr>
        <p:spPr>
          <a:xfrm>
            <a:off x="1371506" y="3826025"/>
            <a:ext cx="1323540" cy="738664"/>
          </a:xfrm>
          <a:prstGeom prst="rect">
            <a:avLst/>
          </a:prstGeom>
        </p:spPr>
        <p:txBody>
          <a:bodyPr wrap="square">
            <a:spAutoFit/>
          </a:bodyPr>
          <a:lstStyle/>
          <a:p>
            <a:pPr algn="ctr" defTabSz="914400">
              <a:defRPr/>
            </a:pPr>
            <a:r>
              <a:rPr lang="cs-CZ" sz="1200" b="1" kern="0" dirty="0" smtClean="0">
                <a:solidFill>
                  <a:srgbClr val="1E4784"/>
                </a:solidFill>
                <a:latin typeface="Arial" panose="020B0604020202020204"/>
              </a:rPr>
              <a:t>Randomizace</a:t>
            </a:r>
            <a:br>
              <a:rPr lang="cs-CZ" sz="1200" b="1" kern="0" dirty="0" smtClean="0">
                <a:solidFill>
                  <a:srgbClr val="1E4784"/>
                </a:solidFill>
                <a:latin typeface="Arial" panose="020B0604020202020204"/>
              </a:rPr>
            </a:br>
            <a:r>
              <a:rPr lang="cs-CZ" sz="1200" b="1" kern="0" dirty="0" smtClean="0">
                <a:solidFill>
                  <a:srgbClr val="1E4784"/>
                </a:solidFill>
                <a:latin typeface="Arial" panose="020B0604020202020204"/>
              </a:rPr>
              <a:t>≤120 hodin</a:t>
            </a:r>
            <a:br>
              <a:rPr lang="cs-CZ" sz="1200" b="1" kern="0" dirty="0" smtClean="0">
                <a:solidFill>
                  <a:srgbClr val="1E4784"/>
                </a:solidFill>
                <a:latin typeface="Arial" panose="020B0604020202020204"/>
              </a:rPr>
            </a:br>
            <a:r>
              <a:rPr lang="cs-CZ" sz="1200" b="1" kern="0" dirty="0" smtClean="0">
                <a:solidFill>
                  <a:srgbClr val="1E4784"/>
                </a:solidFill>
                <a:latin typeface="Arial" panose="020B0604020202020204"/>
              </a:rPr>
              <a:t>po PCI*</a:t>
            </a:r>
            <a:endParaRPr lang="cs-CZ" sz="600" b="1" kern="0" dirty="0" smtClean="0">
              <a:solidFill>
                <a:srgbClr val="1E4784"/>
              </a:solidFill>
              <a:latin typeface="Arial" panose="020B0604020202020204"/>
            </a:endParaRPr>
          </a:p>
          <a:p>
            <a:pPr algn="ctr" defTabSz="914400">
              <a:defRPr/>
            </a:pPr>
            <a:endParaRPr lang="cs-CZ" sz="600" b="1" kern="0" dirty="0">
              <a:solidFill>
                <a:srgbClr val="1E4784"/>
              </a:solidFill>
              <a:latin typeface="Arial" panose="020B0604020202020204"/>
            </a:endParaRPr>
          </a:p>
        </p:txBody>
      </p:sp>
      <p:cxnSp>
        <p:nvCxnSpPr>
          <p:cNvPr id="52" name="Straight Connector 51"/>
          <p:cNvCxnSpPr/>
          <p:nvPr/>
        </p:nvCxnSpPr>
        <p:spPr>
          <a:xfrm>
            <a:off x="1441267" y="3176638"/>
            <a:ext cx="0" cy="1728000"/>
          </a:xfrm>
          <a:prstGeom prst="line">
            <a:avLst/>
          </a:prstGeom>
          <a:noFill/>
          <a:ln w="25400" cap="flat" cmpd="sng" algn="ctr">
            <a:solidFill>
              <a:srgbClr val="1E4784"/>
            </a:solidFill>
            <a:prstDash val="dash"/>
          </a:ln>
          <a:effectLst/>
        </p:spPr>
      </p:cxnSp>
      <p:cxnSp>
        <p:nvCxnSpPr>
          <p:cNvPr id="36" name="Straight Connector 35"/>
          <p:cNvCxnSpPr/>
          <p:nvPr/>
        </p:nvCxnSpPr>
        <p:spPr>
          <a:xfrm>
            <a:off x="2600343" y="3176638"/>
            <a:ext cx="0" cy="1728000"/>
          </a:xfrm>
          <a:prstGeom prst="line">
            <a:avLst/>
          </a:prstGeom>
          <a:noFill/>
          <a:ln w="25400" cap="flat" cmpd="sng" algn="ctr">
            <a:solidFill>
              <a:srgbClr val="1E4784"/>
            </a:solidFill>
            <a:prstDash val="dash"/>
          </a:ln>
          <a:effectLst/>
        </p:spPr>
      </p:cxnSp>
      <p:cxnSp>
        <p:nvCxnSpPr>
          <p:cNvPr id="38" name="Straight Connector 37"/>
          <p:cNvCxnSpPr>
            <a:stCxn id="42" idx="6"/>
            <a:endCxn id="54" idx="1"/>
          </p:cNvCxnSpPr>
          <p:nvPr/>
        </p:nvCxnSpPr>
        <p:spPr>
          <a:xfrm>
            <a:off x="2843885" y="3089713"/>
            <a:ext cx="4317897" cy="13152"/>
          </a:xfrm>
          <a:prstGeom prst="line">
            <a:avLst/>
          </a:prstGeom>
          <a:noFill/>
          <a:ln w="38100" cap="flat" cmpd="sng" algn="ctr">
            <a:solidFill>
              <a:srgbClr val="0084CB"/>
            </a:solidFill>
            <a:prstDash val="solid"/>
          </a:ln>
          <a:effectLst/>
        </p:spPr>
      </p:cxnSp>
      <p:cxnSp>
        <p:nvCxnSpPr>
          <p:cNvPr id="39" name="Straight Connector 38"/>
          <p:cNvCxnSpPr/>
          <p:nvPr/>
        </p:nvCxnSpPr>
        <p:spPr>
          <a:xfrm flipH="1">
            <a:off x="2656945" y="2140099"/>
            <a:ext cx="207951" cy="755182"/>
          </a:xfrm>
          <a:prstGeom prst="line">
            <a:avLst/>
          </a:prstGeom>
          <a:noFill/>
          <a:ln w="38100" cap="sq" cmpd="sng" algn="ctr">
            <a:solidFill>
              <a:srgbClr val="007370"/>
            </a:solidFill>
            <a:prstDash val="solid"/>
          </a:ln>
          <a:effectLst/>
        </p:spPr>
      </p:cxnSp>
      <p:cxnSp>
        <p:nvCxnSpPr>
          <p:cNvPr id="40" name="Straight Connector 39"/>
          <p:cNvCxnSpPr/>
          <p:nvPr/>
        </p:nvCxnSpPr>
        <p:spPr>
          <a:xfrm flipH="1" flipV="1">
            <a:off x="2656945" y="3284145"/>
            <a:ext cx="207951" cy="731658"/>
          </a:xfrm>
          <a:prstGeom prst="line">
            <a:avLst/>
          </a:prstGeom>
          <a:noFill/>
          <a:ln w="38100" cap="sq" cmpd="sng" algn="ctr">
            <a:solidFill>
              <a:srgbClr val="C00000"/>
            </a:solidFill>
            <a:prstDash val="solid"/>
          </a:ln>
          <a:effectLst/>
        </p:spPr>
      </p:cxnSp>
      <p:grpSp>
        <p:nvGrpSpPr>
          <p:cNvPr id="41" name="Group 40"/>
          <p:cNvGrpSpPr/>
          <p:nvPr/>
        </p:nvGrpSpPr>
        <p:grpSpPr>
          <a:xfrm>
            <a:off x="2322299" y="2814744"/>
            <a:ext cx="521586" cy="549938"/>
            <a:chOff x="4235757" y="2374637"/>
            <a:chExt cx="677582" cy="549938"/>
          </a:xfrm>
        </p:grpSpPr>
        <p:sp>
          <p:nvSpPr>
            <p:cNvPr id="42" name="Oval 22"/>
            <p:cNvSpPr>
              <a:spLocks noChangeArrowheads="1"/>
            </p:cNvSpPr>
            <p:nvPr/>
          </p:nvSpPr>
          <p:spPr bwMode="auto">
            <a:xfrm>
              <a:off x="4235757" y="2374637"/>
              <a:ext cx="677582" cy="549938"/>
            </a:xfrm>
            <a:prstGeom prst="ellipse">
              <a:avLst/>
            </a:prstGeom>
            <a:solidFill>
              <a:srgbClr val="FFFFFF"/>
            </a:solidFill>
            <a:ln w="25400" algn="ctr">
              <a:solidFill>
                <a:srgbClr val="0251A0"/>
              </a:solidFill>
              <a:round/>
              <a:headEnd/>
              <a:tailEnd type="none" w="lg" len="sm"/>
            </a:ln>
            <a:extLst/>
          </p:spPr>
          <p:txBody>
            <a:bodyPr wrap="none" lIns="91414" tIns="45708" rIns="91414" bIns="45708" anchor="ct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defTabSz="914400">
                <a:lnSpc>
                  <a:spcPct val="85000"/>
                </a:lnSpc>
                <a:defRPr/>
              </a:pPr>
              <a:endParaRPr lang="en-GB" altLang="en-US" b="1" kern="0" dirty="0">
                <a:solidFill>
                  <a:prstClr val="white"/>
                </a:solidFill>
                <a:latin typeface="Arial" panose="020B0604020202020204" pitchFamily="34" charset="0"/>
                <a:ea typeface="ＭＳ Ｐゴシック" pitchFamily="34" charset="-128"/>
                <a:cs typeface="Arial" panose="020B0604020202020204" pitchFamily="34" charset="0"/>
              </a:endParaRPr>
            </a:p>
          </p:txBody>
        </p:sp>
        <p:sp>
          <p:nvSpPr>
            <p:cNvPr id="43" name="Text Box 5"/>
            <p:cNvSpPr txBox="1">
              <a:spLocks noChangeArrowheads="1"/>
            </p:cNvSpPr>
            <p:nvPr/>
          </p:nvSpPr>
          <p:spPr bwMode="auto">
            <a:xfrm>
              <a:off x="4399636" y="2425121"/>
              <a:ext cx="26723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defTabSz="914400">
                <a:defRPr/>
              </a:pPr>
              <a:r>
                <a:rPr lang="en-US" altLang="en-US" sz="2800" b="1" kern="0" dirty="0">
                  <a:solidFill>
                    <a:srgbClr val="0251A0"/>
                  </a:solidFill>
                  <a:latin typeface="Arial" panose="020B0604020202020204" pitchFamily="34" charset="0"/>
                  <a:ea typeface="ＭＳ Ｐゴシック" pitchFamily="34" charset="-128"/>
                  <a:cs typeface="Arial" panose="020B0604020202020204" pitchFamily="34" charset="0"/>
                </a:rPr>
                <a:t>R</a:t>
              </a:r>
              <a:endParaRPr lang="en-CA" altLang="en-US" sz="2800" b="1" kern="0" dirty="0">
                <a:solidFill>
                  <a:srgbClr val="0251A0"/>
                </a:solidFill>
                <a:latin typeface="Arial" panose="020B0604020202020204" pitchFamily="34" charset="0"/>
                <a:ea typeface="ＭＳ Ｐゴシック" pitchFamily="34" charset="-128"/>
                <a:cs typeface="Arial" panose="020B0604020202020204" pitchFamily="34" charset="0"/>
              </a:endParaRPr>
            </a:p>
          </p:txBody>
        </p:sp>
      </p:grpSp>
      <p:sp>
        <p:nvSpPr>
          <p:cNvPr id="45" name="Rectangle 44"/>
          <p:cNvSpPr/>
          <p:nvPr/>
        </p:nvSpPr>
        <p:spPr>
          <a:xfrm>
            <a:off x="2600343" y="4062210"/>
            <a:ext cx="4332084" cy="1015663"/>
          </a:xfrm>
          <a:prstGeom prst="rect">
            <a:avLst/>
          </a:prstGeom>
        </p:spPr>
        <p:txBody>
          <a:bodyPr wrap="square">
            <a:spAutoFit/>
          </a:bodyPr>
          <a:lstStyle/>
          <a:p>
            <a:pPr algn="ctr" defTabSz="914400">
              <a:defRPr/>
            </a:pPr>
            <a:r>
              <a:rPr lang="cs-CZ" sz="1200" kern="0" dirty="0">
                <a:solidFill>
                  <a:srgbClr val="1E4784"/>
                </a:solidFill>
              </a:rPr>
              <a:t>m</a:t>
            </a:r>
            <a:r>
              <a:rPr lang="cs-CZ" sz="1200" kern="0" dirty="0" smtClean="0">
                <a:solidFill>
                  <a:srgbClr val="1E4784"/>
                </a:solidFill>
              </a:rPr>
              <a:t>inimální doba léčby 6 měsíců,</a:t>
            </a:r>
            <a:br>
              <a:rPr lang="cs-CZ" sz="1200" kern="0" dirty="0" smtClean="0">
                <a:solidFill>
                  <a:srgbClr val="1E4784"/>
                </a:solidFill>
              </a:rPr>
            </a:br>
            <a:r>
              <a:rPr lang="cs-CZ" sz="1200" kern="0" dirty="0" smtClean="0">
                <a:solidFill>
                  <a:srgbClr val="1E4784"/>
                </a:solidFill>
              </a:rPr>
              <a:t>maximální doba léčby 30 měsíců</a:t>
            </a:r>
            <a:br>
              <a:rPr lang="cs-CZ" sz="1200" kern="0" dirty="0" smtClean="0">
                <a:solidFill>
                  <a:srgbClr val="1E4784"/>
                </a:solidFill>
              </a:rPr>
            </a:br>
            <a:r>
              <a:rPr lang="cs-CZ" sz="1200" kern="0" dirty="0" smtClean="0">
                <a:solidFill>
                  <a:srgbClr val="1E4784"/>
                </a:solidFill>
              </a:rPr>
              <a:t>(střední doba sledování ~14 měsíců)</a:t>
            </a:r>
            <a:endParaRPr lang="cs-CZ" sz="1200" kern="0" dirty="0" smtClean="0">
              <a:solidFill>
                <a:srgbClr val="1E4784"/>
              </a:solidFill>
              <a:latin typeface="Arial" panose="020B0604020202020204"/>
            </a:endParaRPr>
          </a:p>
          <a:p>
            <a:pPr algn="ctr" defTabSz="914400">
              <a:defRPr/>
            </a:pPr>
            <a:endParaRPr lang="cs-CZ" sz="1200" kern="0" dirty="0" smtClean="0">
              <a:solidFill>
                <a:srgbClr val="1E4784"/>
              </a:solidFill>
              <a:latin typeface="Arial" panose="020B0604020202020204"/>
            </a:endParaRPr>
          </a:p>
          <a:p>
            <a:pPr algn="ctr" defTabSz="914400">
              <a:defRPr/>
            </a:pPr>
            <a:endParaRPr lang="cs-CZ" sz="1200" kern="0" dirty="0">
              <a:solidFill>
                <a:srgbClr val="1E4784"/>
              </a:solidFill>
              <a:latin typeface="Arial" panose="020B0604020202020204"/>
            </a:endParaRPr>
          </a:p>
        </p:txBody>
      </p:sp>
      <p:cxnSp>
        <p:nvCxnSpPr>
          <p:cNvPr id="47" name="Straight Connector 46"/>
          <p:cNvCxnSpPr/>
          <p:nvPr/>
        </p:nvCxnSpPr>
        <p:spPr>
          <a:xfrm>
            <a:off x="2864898" y="2140099"/>
            <a:ext cx="4296884" cy="0"/>
          </a:xfrm>
          <a:prstGeom prst="line">
            <a:avLst/>
          </a:prstGeom>
          <a:noFill/>
          <a:ln w="38100" cap="flat" cmpd="sng" algn="ctr">
            <a:solidFill>
              <a:srgbClr val="007370"/>
            </a:solidFill>
            <a:prstDash val="solid"/>
          </a:ln>
          <a:effectLst/>
        </p:spPr>
      </p:cxnSp>
      <p:cxnSp>
        <p:nvCxnSpPr>
          <p:cNvPr id="49" name="Straight Connector 48"/>
          <p:cNvCxnSpPr/>
          <p:nvPr/>
        </p:nvCxnSpPr>
        <p:spPr>
          <a:xfrm>
            <a:off x="2864898" y="4034853"/>
            <a:ext cx="4296884" cy="0"/>
          </a:xfrm>
          <a:prstGeom prst="line">
            <a:avLst/>
          </a:prstGeom>
          <a:noFill/>
          <a:ln w="38100" cap="flat" cmpd="sng" algn="ctr">
            <a:solidFill>
              <a:srgbClr val="C00000"/>
            </a:solidFill>
            <a:prstDash val="solid"/>
          </a:ln>
          <a:effectLst/>
        </p:spPr>
      </p:cxnSp>
      <p:cxnSp>
        <p:nvCxnSpPr>
          <p:cNvPr id="53" name="Straight Connector 52"/>
          <p:cNvCxnSpPr/>
          <p:nvPr/>
        </p:nvCxnSpPr>
        <p:spPr>
          <a:xfrm>
            <a:off x="7174810" y="2140099"/>
            <a:ext cx="0" cy="2757444"/>
          </a:xfrm>
          <a:prstGeom prst="line">
            <a:avLst/>
          </a:prstGeom>
          <a:noFill/>
          <a:ln w="25400" cap="flat" cmpd="sng" algn="ctr">
            <a:solidFill>
              <a:srgbClr val="1E4784"/>
            </a:solidFill>
            <a:prstDash val="dash"/>
          </a:ln>
          <a:effectLst/>
        </p:spPr>
      </p:cxnSp>
      <p:sp>
        <p:nvSpPr>
          <p:cNvPr id="4" name="Rectangle 3"/>
          <p:cNvSpPr/>
          <p:nvPr/>
        </p:nvSpPr>
        <p:spPr>
          <a:xfrm>
            <a:off x="290153" y="3840505"/>
            <a:ext cx="998991" cy="369332"/>
          </a:xfrm>
          <a:prstGeom prst="rect">
            <a:avLst/>
          </a:prstGeom>
        </p:spPr>
        <p:txBody>
          <a:bodyPr wrap="none">
            <a:spAutoFit/>
          </a:bodyPr>
          <a:lstStyle/>
          <a:p>
            <a:r>
              <a:rPr lang="en-GB" dirty="0"/>
              <a:t>N=2725</a:t>
            </a:r>
          </a:p>
        </p:txBody>
      </p:sp>
      <p:sp>
        <p:nvSpPr>
          <p:cNvPr id="28" name="Arrow: Pentagon 27"/>
          <p:cNvSpPr/>
          <p:nvPr/>
        </p:nvSpPr>
        <p:spPr>
          <a:xfrm>
            <a:off x="2627389" y="4679553"/>
            <a:ext cx="4547421" cy="225085"/>
          </a:xfrm>
          <a:prstGeom prst="homePlate">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t>Dabigatran (110 </a:t>
            </a:r>
            <a:r>
              <a:rPr lang="cs-CZ" sz="1200" dirty="0" smtClean="0"/>
              <a:t>nebo</a:t>
            </a:r>
            <a:r>
              <a:rPr lang="en-GB" sz="1200" dirty="0" smtClean="0"/>
              <a:t> </a:t>
            </a:r>
            <a:r>
              <a:rPr lang="en-GB" sz="1200" dirty="0"/>
              <a:t>150 mg</a:t>
            </a:r>
            <a:r>
              <a:rPr lang="en-GB" sz="1200" dirty="0" smtClean="0"/>
              <a:t>)</a:t>
            </a:r>
            <a:endParaRPr lang="en-GB" sz="1200" dirty="0"/>
          </a:p>
        </p:txBody>
      </p:sp>
      <p:sp>
        <p:nvSpPr>
          <p:cNvPr id="30" name="Arrow: Pentagon 30"/>
          <p:cNvSpPr/>
          <p:nvPr/>
        </p:nvSpPr>
        <p:spPr>
          <a:xfrm>
            <a:off x="2627388" y="5214338"/>
            <a:ext cx="4547422" cy="226577"/>
          </a:xfrm>
          <a:prstGeom prst="homePlate">
            <a:avLst/>
          </a:prstGeom>
          <a:solidFill>
            <a:srgbClr val="A61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Warfarin</a:t>
            </a:r>
            <a:endParaRPr lang="en-GB" sz="1200" dirty="0"/>
          </a:p>
        </p:txBody>
      </p:sp>
      <p:sp>
        <p:nvSpPr>
          <p:cNvPr id="31" name="TextBox 31"/>
          <p:cNvSpPr txBox="1"/>
          <p:nvPr/>
        </p:nvSpPr>
        <p:spPr>
          <a:xfrm>
            <a:off x="4215215" y="5686260"/>
            <a:ext cx="2946567" cy="281126"/>
          </a:xfrm>
          <a:prstGeom prst="rect">
            <a:avLst/>
          </a:prstGeom>
          <a:noFill/>
        </p:spPr>
        <p:txBody>
          <a:bodyPr wrap="square" rtlCol="0">
            <a:noAutofit/>
          </a:bodyPr>
          <a:lstStyle/>
          <a:p>
            <a:r>
              <a:rPr lang="en-GB" sz="1200" dirty="0" smtClean="0"/>
              <a:t>1 </a:t>
            </a:r>
            <a:r>
              <a:rPr lang="cs-CZ" sz="1200" dirty="0" smtClean="0"/>
              <a:t>měsíc </a:t>
            </a:r>
            <a:r>
              <a:rPr lang="en-GB" sz="1200" dirty="0" smtClean="0"/>
              <a:t>ASA </a:t>
            </a:r>
            <a:r>
              <a:rPr lang="cs-CZ" sz="1200" dirty="0" smtClean="0"/>
              <a:t>- kovový stent (</a:t>
            </a:r>
            <a:r>
              <a:rPr lang="en-GB" sz="1200" dirty="0" smtClean="0"/>
              <a:t>BMS)</a:t>
            </a:r>
            <a:endParaRPr lang="en-GB" sz="1200" dirty="0"/>
          </a:p>
        </p:txBody>
      </p:sp>
      <p:sp>
        <p:nvSpPr>
          <p:cNvPr id="32" name="Arrow: Pentagon 32"/>
          <p:cNvSpPr/>
          <p:nvPr/>
        </p:nvSpPr>
        <p:spPr>
          <a:xfrm>
            <a:off x="2626932" y="5757361"/>
            <a:ext cx="522971" cy="145874"/>
          </a:xfrm>
          <a:prstGeom prst="homePlat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33" name="TextBox 33"/>
          <p:cNvSpPr txBox="1"/>
          <p:nvPr/>
        </p:nvSpPr>
        <p:spPr>
          <a:xfrm>
            <a:off x="4220894" y="5864679"/>
            <a:ext cx="3365233" cy="213162"/>
          </a:xfrm>
          <a:prstGeom prst="rect">
            <a:avLst/>
          </a:prstGeom>
          <a:noFill/>
        </p:spPr>
        <p:txBody>
          <a:bodyPr wrap="square" rtlCol="0">
            <a:noAutofit/>
          </a:bodyPr>
          <a:lstStyle/>
          <a:p>
            <a:r>
              <a:rPr lang="en-GB" sz="1200" dirty="0"/>
              <a:t>3 </a:t>
            </a:r>
            <a:r>
              <a:rPr lang="cs-CZ" sz="1200" dirty="0" smtClean="0"/>
              <a:t>měsíce</a:t>
            </a:r>
            <a:r>
              <a:rPr lang="en-GB" sz="1200" dirty="0" smtClean="0"/>
              <a:t> </a:t>
            </a:r>
            <a:r>
              <a:rPr lang="en-GB" sz="1200" dirty="0"/>
              <a:t>ASA </a:t>
            </a:r>
            <a:r>
              <a:rPr lang="cs-CZ" sz="1200" dirty="0"/>
              <a:t>- </a:t>
            </a:r>
            <a:r>
              <a:rPr lang="cs-CZ" sz="1200" dirty="0" smtClean="0"/>
              <a:t>lékový stent </a:t>
            </a:r>
            <a:r>
              <a:rPr lang="en-GB" sz="1200" dirty="0" smtClean="0"/>
              <a:t>(DES</a:t>
            </a:r>
            <a:r>
              <a:rPr lang="en-GB" sz="1200" dirty="0"/>
              <a:t>)</a:t>
            </a:r>
          </a:p>
        </p:txBody>
      </p:sp>
      <p:sp>
        <p:nvSpPr>
          <p:cNvPr id="34" name="Arrow: Pentagon 34"/>
          <p:cNvSpPr/>
          <p:nvPr/>
        </p:nvSpPr>
        <p:spPr>
          <a:xfrm>
            <a:off x="2626931" y="5931967"/>
            <a:ext cx="1588703" cy="145874"/>
          </a:xfrm>
          <a:prstGeom prst="homePlat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35" name="Arrow: Pentagon 27"/>
          <p:cNvSpPr/>
          <p:nvPr/>
        </p:nvSpPr>
        <p:spPr>
          <a:xfrm>
            <a:off x="2629661" y="4926306"/>
            <a:ext cx="4532121" cy="211685"/>
          </a:xfrm>
          <a:prstGeom prst="homePlate">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P2Y12 </a:t>
            </a:r>
            <a:r>
              <a:rPr lang="en-GB" sz="1200" dirty="0"/>
              <a:t>inhibitor</a:t>
            </a:r>
          </a:p>
        </p:txBody>
      </p:sp>
      <p:sp>
        <p:nvSpPr>
          <p:cNvPr id="55" name="Arrow: Pentagon 30"/>
          <p:cNvSpPr/>
          <p:nvPr/>
        </p:nvSpPr>
        <p:spPr>
          <a:xfrm>
            <a:off x="2629660" y="5502370"/>
            <a:ext cx="4545150" cy="234288"/>
          </a:xfrm>
          <a:prstGeom prst="homePlate">
            <a:avLst/>
          </a:prstGeom>
          <a:solidFill>
            <a:srgbClr val="A61D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P2Y12 </a:t>
            </a:r>
            <a:r>
              <a:rPr lang="en-GB" sz="1200" dirty="0"/>
              <a:t>inhibitor</a:t>
            </a:r>
          </a:p>
        </p:txBody>
      </p:sp>
      <p:cxnSp>
        <p:nvCxnSpPr>
          <p:cNvPr id="56" name="Straight Connector 5"/>
          <p:cNvCxnSpPr/>
          <p:nvPr/>
        </p:nvCxnSpPr>
        <p:spPr>
          <a:xfrm>
            <a:off x="2483768" y="5196285"/>
            <a:ext cx="6611023" cy="0"/>
          </a:xfrm>
          <a:prstGeom prst="line">
            <a:avLst/>
          </a:prstGeom>
          <a:ln w="12700">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832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39200" y="2564904"/>
            <a:ext cx="8274588" cy="4176464"/>
          </a:xfrm>
        </p:spPr>
        <p:txBody>
          <a:bodyPr/>
          <a:lstStyle/>
          <a:p>
            <a:pPr marL="171450" indent="-171450"/>
            <a:r>
              <a:rPr lang="cs-CZ" sz="2000" u="sng" dirty="0" smtClean="0"/>
              <a:t>Primární cíl:</a:t>
            </a:r>
            <a:r>
              <a:rPr lang="cs-CZ" sz="2000" dirty="0" smtClean="0"/>
              <a:t> doba do prvního </a:t>
            </a:r>
            <a:r>
              <a:rPr lang="cs-CZ" sz="2000" b="1" dirty="0" smtClean="0"/>
              <a:t>závažného</a:t>
            </a:r>
            <a:r>
              <a:rPr lang="cs-CZ" sz="2000" dirty="0" smtClean="0"/>
              <a:t> (symptomatické krvácení do kritických oblastí, krvácení spojené s poklesem hemoglobinu ≥20 g/l, transfuze ≥2 jednotek celé krve/ERY, fatální krvácení) nebo </a:t>
            </a:r>
            <a:r>
              <a:rPr lang="cs-CZ" sz="2000" b="1" dirty="0" smtClean="0"/>
              <a:t>klinicky významného nezávažného krvácení </a:t>
            </a:r>
            <a:r>
              <a:rPr lang="cs-CZ" sz="2000" dirty="0"/>
              <a:t>ISTH </a:t>
            </a:r>
            <a:r>
              <a:rPr lang="cs-CZ" sz="2000" dirty="0" smtClean="0"/>
              <a:t>(hospitalizace, lékařský zákrok, vysazení </a:t>
            </a:r>
            <a:r>
              <a:rPr lang="cs-CZ" sz="2000" dirty="0"/>
              <a:t>nebo přerušení </a:t>
            </a:r>
            <a:r>
              <a:rPr lang="cs-CZ" sz="2000" dirty="0" smtClean="0"/>
              <a:t>léčby) </a:t>
            </a:r>
          </a:p>
          <a:p>
            <a:pPr marL="171450" indent="-171450"/>
            <a:endParaRPr lang="en-GB" sz="2000" dirty="0" smtClean="0"/>
          </a:p>
          <a:p>
            <a:r>
              <a:rPr lang="cs-CZ" sz="2000" dirty="0" smtClean="0"/>
              <a:t>Hodnocené cíle zahrnovaly</a:t>
            </a:r>
            <a:r>
              <a:rPr lang="en-GB" sz="2000" dirty="0" smtClean="0"/>
              <a:t>:</a:t>
            </a:r>
            <a:endParaRPr lang="en-GB" sz="2000" dirty="0"/>
          </a:p>
          <a:p>
            <a:pPr lvl="1"/>
            <a:r>
              <a:rPr lang="de-DE" sz="1600" dirty="0" smtClean="0"/>
              <a:t>non-</a:t>
            </a:r>
            <a:r>
              <a:rPr lang="de-DE" sz="1600" dirty="0" err="1" smtClean="0"/>
              <a:t>inferiorit</a:t>
            </a:r>
            <a:r>
              <a:rPr lang="cs-CZ" sz="1600" dirty="0" smtClean="0"/>
              <a:t>a</a:t>
            </a:r>
            <a:r>
              <a:rPr lang="de-DE" sz="1600" dirty="0" smtClean="0"/>
              <a:t> a </a:t>
            </a:r>
            <a:r>
              <a:rPr lang="de-DE" sz="1600" dirty="0" err="1" smtClean="0"/>
              <a:t>superiorit</a:t>
            </a:r>
            <a:r>
              <a:rPr lang="cs-CZ" sz="1600" dirty="0" smtClean="0"/>
              <a:t>a</a:t>
            </a:r>
            <a:r>
              <a:rPr lang="de-DE" sz="1600" dirty="0" smtClean="0"/>
              <a:t> du</a:t>
            </a:r>
            <a:r>
              <a:rPr lang="cs-CZ" sz="1600" dirty="0"/>
              <a:t>á</a:t>
            </a:r>
            <a:r>
              <a:rPr lang="de-DE" sz="1600" dirty="0" smtClean="0"/>
              <a:t>l</a:t>
            </a:r>
            <a:r>
              <a:rPr lang="cs-CZ" sz="1600" dirty="0" smtClean="0"/>
              <a:t>ní</a:t>
            </a:r>
            <a:r>
              <a:rPr lang="de-DE" sz="1600" dirty="0" smtClean="0"/>
              <a:t> </a:t>
            </a:r>
            <a:r>
              <a:rPr lang="de-DE" sz="1600" dirty="0" err="1" smtClean="0"/>
              <a:t>terap</a:t>
            </a:r>
            <a:r>
              <a:rPr lang="cs-CZ" sz="1600" dirty="0" err="1" smtClean="0"/>
              <a:t>ie</a:t>
            </a:r>
            <a:r>
              <a:rPr lang="cs-CZ" sz="1600" dirty="0" smtClean="0"/>
              <a:t> s</a:t>
            </a:r>
            <a:r>
              <a:rPr lang="de-DE" sz="1600" dirty="0" smtClean="0"/>
              <a:t> </a:t>
            </a:r>
            <a:r>
              <a:rPr lang="cs-CZ" sz="1600" dirty="0" err="1" smtClean="0"/>
              <a:t>dabigatranem</a:t>
            </a:r>
            <a:r>
              <a:rPr lang="cs-CZ" sz="1600" dirty="0" smtClean="0"/>
              <a:t> </a:t>
            </a:r>
            <a:r>
              <a:rPr lang="de-DE" sz="1600" dirty="0"/>
              <a:t>110 mg a 150 </a:t>
            </a:r>
            <a:r>
              <a:rPr lang="de-DE" sz="1600" dirty="0" smtClean="0"/>
              <a:t>mg</a:t>
            </a:r>
            <a:r>
              <a:rPr lang="cs-CZ" sz="1600" dirty="0" smtClean="0"/>
              <a:t> - doba do</a:t>
            </a:r>
            <a:r>
              <a:rPr lang="de-DE" sz="1600" dirty="0" smtClean="0"/>
              <a:t> </a:t>
            </a:r>
            <a:r>
              <a:rPr lang="cs-CZ" sz="1600" dirty="0" smtClean="0"/>
              <a:t>závažného krvácení nebo klinicky významného nezávažného krvácení ISTH</a:t>
            </a:r>
            <a:endParaRPr lang="en-GB" sz="1600" dirty="0"/>
          </a:p>
          <a:p>
            <a:pPr lvl="1"/>
            <a:r>
              <a:rPr lang="cs-CZ" sz="1600" dirty="0" smtClean="0"/>
              <a:t>doba do první příhody – mortalita, tromboembolická příhoda</a:t>
            </a:r>
            <a:r>
              <a:rPr lang="en-GB" sz="1600" dirty="0" smtClean="0"/>
              <a:t> (</a:t>
            </a:r>
            <a:r>
              <a:rPr lang="cs-CZ" sz="1600" dirty="0" smtClean="0"/>
              <a:t>I</a:t>
            </a:r>
            <a:r>
              <a:rPr lang="en-GB" sz="1600" dirty="0" smtClean="0"/>
              <a:t>M, </a:t>
            </a:r>
            <a:r>
              <a:rPr lang="cs-CZ" sz="1600" dirty="0" smtClean="0"/>
              <a:t>CMP</a:t>
            </a:r>
            <a:r>
              <a:rPr lang="en-GB" sz="1600" dirty="0" smtClean="0"/>
              <a:t>, </a:t>
            </a:r>
            <a:r>
              <a:rPr lang="cs-CZ" sz="1600" dirty="0" smtClean="0"/>
              <a:t>SE)</a:t>
            </a:r>
            <a:r>
              <a:rPr lang="en-GB" sz="1600" dirty="0" smtClean="0"/>
              <a:t> </a:t>
            </a:r>
            <a:r>
              <a:rPr lang="cs-CZ" sz="1600" dirty="0" smtClean="0"/>
              <a:t>s nebo bez neplánované</a:t>
            </a:r>
            <a:r>
              <a:rPr lang="en-GB" sz="1600" dirty="0" smtClean="0"/>
              <a:t> </a:t>
            </a:r>
            <a:r>
              <a:rPr lang="en-GB" sz="1600" dirty="0" err="1" smtClean="0"/>
              <a:t>revas</a:t>
            </a:r>
            <a:r>
              <a:rPr lang="cs-CZ" sz="1600" dirty="0" smtClean="0"/>
              <a:t>k</a:t>
            </a:r>
            <a:r>
              <a:rPr lang="en-GB" sz="1600" dirty="0" err="1" smtClean="0"/>
              <a:t>ulariza</a:t>
            </a:r>
            <a:r>
              <a:rPr lang="cs-CZ" sz="1600" dirty="0" err="1" smtClean="0"/>
              <a:t>ce</a:t>
            </a:r>
            <a:r>
              <a:rPr lang="en-GB" sz="1600" dirty="0" smtClean="0"/>
              <a:t> </a:t>
            </a:r>
            <a:endParaRPr lang="en-GB" sz="1600" dirty="0"/>
          </a:p>
        </p:txBody>
      </p:sp>
      <p:sp>
        <p:nvSpPr>
          <p:cNvPr id="10" name="Text Placeholder 9"/>
          <p:cNvSpPr>
            <a:spLocks noGrp="1"/>
          </p:cNvSpPr>
          <p:nvPr>
            <p:ph type="body" sz="quarter" idx="10"/>
          </p:nvPr>
        </p:nvSpPr>
        <p:spPr>
          <a:xfrm>
            <a:off x="431800" y="6293765"/>
            <a:ext cx="8230117" cy="430887"/>
          </a:xfrm>
        </p:spPr>
        <p:txBody>
          <a:bodyPr/>
          <a:lstStyle/>
          <a:p>
            <a:r>
              <a:rPr lang="en-GB" sz="1000" dirty="0" smtClean="0"/>
              <a:t>ISTH</a:t>
            </a:r>
            <a:r>
              <a:rPr lang="cs-CZ" sz="1000" dirty="0" smtClean="0"/>
              <a:t> -</a:t>
            </a:r>
            <a:r>
              <a:rPr lang="en-GB" sz="1000" dirty="0" smtClean="0"/>
              <a:t> </a:t>
            </a:r>
            <a:r>
              <a:rPr lang="en-GB" sz="1000" dirty="0"/>
              <a:t>International Society of Thrombosis and Haemostasis; </a:t>
            </a:r>
            <a:r>
              <a:rPr lang="cs-CZ" sz="1000" dirty="0" smtClean="0"/>
              <a:t>I</a:t>
            </a:r>
            <a:r>
              <a:rPr lang="en-GB" sz="1000" dirty="0" smtClean="0"/>
              <a:t>M</a:t>
            </a:r>
            <a:r>
              <a:rPr lang="cs-CZ" sz="1000" dirty="0" smtClean="0"/>
              <a:t> – infarkt myokardu</a:t>
            </a:r>
            <a:r>
              <a:rPr lang="en-GB" sz="1000" dirty="0" smtClean="0"/>
              <a:t>. </a:t>
            </a:r>
            <a:endParaRPr lang="cs-CZ" sz="1000" dirty="0" smtClean="0"/>
          </a:p>
          <a:p>
            <a:r>
              <a:rPr lang="en-GB" sz="1000" dirty="0" smtClean="0"/>
              <a:t>Cannon </a:t>
            </a:r>
            <a:r>
              <a:rPr lang="en-GB" sz="1000" dirty="0"/>
              <a:t>et al. N </a:t>
            </a:r>
            <a:r>
              <a:rPr lang="en-GB" sz="1000" dirty="0" err="1"/>
              <a:t>Engl</a:t>
            </a:r>
            <a:r>
              <a:rPr lang="en-GB" sz="1000" dirty="0"/>
              <a:t> J Med 2017 </a:t>
            </a:r>
          </a:p>
        </p:txBody>
      </p:sp>
      <p:sp>
        <p:nvSpPr>
          <p:cNvPr id="8" name="Title 7"/>
          <p:cNvSpPr>
            <a:spLocks noGrp="1"/>
          </p:cNvSpPr>
          <p:nvPr>
            <p:ph type="title"/>
          </p:nvPr>
        </p:nvSpPr>
        <p:spPr>
          <a:xfrm>
            <a:off x="1331640" y="404664"/>
            <a:ext cx="5854700" cy="482263"/>
          </a:xfrm>
        </p:spPr>
        <p:txBody>
          <a:bodyPr>
            <a:normAutofit/>
          </a:bodyPr>
          <a:lstStyle/>
          <a:p>
            <a:r>
              <a:rPr lang="cs-CZ" sz="2800" b="0" dirty="0" smtClean="0">
                <a:solidFill>
                  <a:schemeClr val="tx2"/>
                </a:solidFill>
              </a:rPr>
              <a:t>Cíle a design studie</a:t>
            </a:r>
            <a:endParaRPr lang="en-GB" sz="2800" b="0" dirty="0">
              <a:solidFill>
                <a:schemeClr val="tx2"/>
              </a:solidFill>
            </a:endParaRPr>
          </a:p>
        </p:txBody>
      </p:sp>
      <p:sp>
        <p:nvSpPr>
          <p:cNvPr id="4" name="Rectangle 3"/>
          <p:cNvSpPr/>
          <p:nvPr/>
        </p:nvSpPr>
        <p:spPr>
          <a:xfrm>
            <a:off x="469192" y="1085243"/>
            <a:ext cx="8274588" cy="12531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RE-DUAL PCI </a:t>
            </a:r>
            <a:r>
              <a:rPr lang="cs-CZ" sz="2400" dirty="0" smtClean="0">
                <a:solidFill>
                  <a:schemeClr val="bg1"/>
                </a:solidFill>
              </a:rPr>
              <a:t>hodnotila bezpečnost duální terapie s </a:t>
            </a:r>
            <a:r>
              <a:rPr lang="cs-CZ" sz="2400" dirty="0" err="1" smtClean="0">
                <a:solidFill>
                  <a:schemeClr val="bg1"/>
                </a:solidFill>
              </a:rPr>
              <a:t>dabigatranem</a:t>
            </a:r>
            <a:r>
              <a:rPr lang="cs-CZ" sz="2400" dirty="0" smtClean="0">
                <a:solidFill>
                  <a:schemeClr val="bg1"/>
                </a:solidFill>
              </a:rPr>
              <a:t> </a:t>
            </a:r>
            <a:r>
              <a:rPr lang="cs-CZ" sz="2400" dirty="0">
                <a:solidFill>
                  <a:schemeClr val="bg1"/>
                </a:solidFill>
              </a:rPr>
              <a:t>a</a:t>
            </a:r>
            <a:r>
              <a:rPr lang="cs-CZ" sz="2400" dirty="0" smtClean="0">
                <a:solidFill>
                  <a:schemeClr val="bg1"/>
                </a:solidFill>
              </a:rPr>
              <a:t> </a:t>
            </a:r>
            <a:r>
              <a:rPr lang="cs-CZ" sz="2400" dirty="0" err="1" smtClean="0">
                <a:solidFill>
                  <a:schemeClr val="bg1"/>
                </a:solidFill>
              </a:rPr>
              <a:t>klopidogrelem</a:t>
            </a:r>
            <a:r>
              <a:rPr lang="cs-CZ" sz="2400" dirty="0" smtClean="0">
                <a:solidFill>
                  <a:schemeClr val="bg1"/>
                </a:solidFill>
              </a:rPr>
              <a:t>/</a:t>
            </a:r>
            <a:r>
              <a:rPr lang="cs-CZ" sz="2400" dirty="0" err="1" smtClean="0">
                <a:solidFill>
                  <a:schemeClr val="bg1"/>
                </a:solidFill>
              </a:rPr>
              <a:t>tikagrelorem</a:t>
            </a:r>
            <a:endParaRPr lang="en-GB" sz="2400" dirty="0">
              <a:solidFill>
                <a:schemeClr val="bg1"/>
              </a:solidFill>
            </a:endParaRPr>
          </a:p>
        </p:txBody>
      </p:sp>
    </p:spTree>
    <p:extLst>
      <p:ext uri="{BB962C8B-B14F-4D97-AF65-F5344CB8AC3E}">
        <p14:creationId xmlns:p14="http://schemas.microsoft.com/office/powerpoint/2010/main" val="3260591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solidFill>
                  <a:schemeClr val="tx2"/>
                </a:solidFill>
              </a:rPr>
              <a:t>RE-DUAL PCI </a:t>
            </a:r>
            <a:r>
              <a:rPr lang="cs-CZ" sz="2800" dirty="0" smtClean="0">
                <a:solidFill>
                  <a:schemeClr val="tx2"/>
                </a:solidFill>
              </a:rPr>
              <a:t>- kritéria pro zařazení a vyřazení ze studie</a:t>
            </a:r>
            <a:endParaRPr lang="en-GB" sz="2800" dirty="0">
              <a:solidFill>
                <a:schemeClr val="tx2"/>
              </a:solidFill>
              <a:latin typeface="Arial"/>
            </a:endParaRPr>
          </a:p>
        </p:txBody>
      </p:sp>
      <p:sp>
        <p:nvSpPr>
          <p:cNvPr id="5" name="Text Placeholder 4"/>
          <p:cNvSpPr>
            <a:spLocks noGrp="1"/>
          </p:cNvSpPr>
          <p:nvPr>
            <p:ph type="body" sz="quarter" idx="13"/>
          </p:nvPr>
        </p:nvSpPr>
        <p:spPr>
          <a:xfrm>
            <a:off x="360363" y="6130112"/>
            <a:ext cx="8783637" cy="683264"/>
          </a:xfrm>
        </p:spPr>
        <p:txBody>
          <a:bodyPr/>
          <a:lstStyle/>
          <a:p>
            <a:r>
              <a:rPr lang="en-GB" dirty="0" smtClean="0"/>
              <a:t>ACS</a:t>
            </a:r>
            <a:r>
              <a:rPr lang="cs-CZ" dirty="0" smtClean="0"/>
              <a:t> -</a:t>
            </a:r>
            <a:r>
              <a:rPr lang="en-GB" dirty="0" smtClean="0"/>
              <a:t> </a:t>
            </a:r>
            <a:r>
              <a:rPr lang="cs-CZ" dirty="0" smtClean="0"/>
              <a:t>akutní koronární syndrom</a:t>
            </a:r>
            <a:r>
              <a:rPr lang="en-GB" dirty="0" smtClean="0"/>
              <a:t>; BMS</a:t>
            </a:r>
            <a:r>
              <a:rPr lang="cs-CZ" dirty="0" smtClean="0"/>
              <a:t> -</a:t>
            </a:r>
            <a:r>
              <a:rPr lang="en-GB" dirty="0" smtClean="0"/>
              <a:t> </a:t>
            </a:r>
            <a:r>
              <a:rPr lang="cs-CZ" dirty="0" smtClean="0"/>
              <a:t>kovový</a:t>
            </a:r>
            <a:r>
              <a:rPr lang="en-GB" dirty="0" smtClean="0"/>
              <a:t> </a:t>
            </a:r>
            <a:r>
              <a:rPr lang="en-GB" dirty="0"/>
              <a:t>stent; </a:t>
            </a:r>
            <a:r>
              <a:rPr lang="en-GB" dirty="0" smtClean="0"/>
              <a:t>DES</a:t>
            </a:r>
            <a:r>
              <a:rPr lang="cs-CZ" dirty="0" smtClean="0"/>
              <a:t> -</a:t>
            </a:r>
            <a:r>
              <a:rPr lang="en-GB" dirty="0" smtClean="0"/>
              <a:t> </a:t>
            </a:r>
            <a:r>
              <a:rPr lang="cs-CZ" dirty="0"/>
              <a:t>lékový</a:t>
            </a:r>
            <a:r>
              <a:rPr lang="en-GB" dirty="0"/>
              <a:t> </a:t>
            </a:r>
            <a:r>
              <a:rPr lang="en-GB" dirty="0" smtClean="0"/>
              <a:t>stent;</a:t>
            </a:r>
            <a:r>
              <a:rPr lang="cs-CZ" dirty="0" smtClean="0"/>
              <a:t> ICHS -</a:t>
            </a:r>
            <a:r>
              <a:rPr lang="en-GB" dirty="0" smtClean="0"/>
              <a:t> </a:t>
            </a:r>
            <a:r>
              <a:rPr lang="cs-CZ" dirty="0" smtClean="0"/>
              <a:t>ischemická choroba srdeční</a:t>
            </a:r>
            <a:r>
              <a:rPr lang="en-GB" dirty="0" smtClean="0"/>
              <a:t>;</a:t>
            </a:r>
            <a:r>
              <a:rPr lang="cs-CZ" dirty="0" smtClean="0"/>
              <a:t> </a:t>
            </a:r>
            <a:r>
              <a:rPr lang="en-GB" dirty="0" smtClean="0"/>
              <a:t>PCI</a:t>
            </a:r>
            <a:r>
              <a:rPr lang="cs-CZ" dirty="0" smtClean="0"/>
              <a:t> -</a:t>
            </a:r>
            <a:r>
              <a:rPr lang="en-GB" dirty="0" smtClean="0"/>
              <a:t> per</a:t>
            </a:r>
            <a:r>
              <a:rPr lang="cs-CZ" dirty="0" smtClean="0"/>
              <a:t>kutánní koronární intervence</a:t>
            </a:r>
            <a:r>
              <a:rPr lang="en-GB" dirty="0" smtClean="0"/>
              <a:t>; </a:t>
            </a:r>
            <a:endParaRPr lang="cs-CZ" dirty="0" smtClean="0"/>
          </a:p>
          <a:p>
            <a:r>
              <a:rPr lang="en-GB" dirty="0" smtClean="0"/>
              <a:t>Cannon </a:t>
            </a:r>
            <a:r>
              <a:rPr lang="en-GB" dirty="0"/>
              <a:t>et al. </a:t>
            </a:r>
            <a:r>
              <a:rPr lang="en-GB" dirty="0" err="1"/>
              <a:t>Clin</a:t>
            </a:r>
            <a:r>
              <a:rPr lang="en-GB" dirty="0"/>
              <a:t> </a:t>
            </a:r>
            <a:r>
              <a:rPr lang="en-GB" dirty="0" err="1"/>
              <a:t>Cardiol</a:t>
            </a:r>
            <a:r>
              <a:rPr lang="en-GB" dirty="0"/>
              <a:t> 2016</a:t>
            </a:r>
          </a:p>
        </p:txBody>
      </p:sp>
      <p:grpSp>
        <p:nvGrpSpPr>
          <p:cNvPr id="40" name="Group 39"/>
          <p:cNvGrpSpPr/>
          <p:nvPr/>
        </p:nvGrpSpPr>
        <p:grpSpPr>
          <a:xfrm>
            <a:off x="1733324" y="1607577"/>
            <a:ext cx="7055074" cy="1874937"/>
            <a:chOff x="-1522492" y="5055919"/>
            <a:chExt cx="3593563" cy="4807759"/>
          </a:xfrm>
        </p:grpSpPr>
        <p:sp>
          <p:nvSpPr>
            <p:cNvPr id="41" name="Rounded Rectangle 21"/>
            <p:cNvSpPr/>
            <p:nvPr/>
          </p:nvSpPr>
          <p:spPr>
            <a:xfrm>
              <a:off x="-1522492" y="6222872"/>
              <a:ext cx="3593562" cy="3640806"/>
            </a:xfrm>
            <a:prstGeom prst="rect">
              <a:avLst/>
            </a:prstGeom>
            <a:solidFill>
              <a:sysClr val="window" lastClr="FFFFFF"/>
            </a:solidFill>
            <a:ln w="25400" cap="flat" cmpd="sng" algn="ctr">
              <a:noFill/>
              <a:prstDash val="solid"/>
            </a:ln>
            <a:effectLst/>
          </p:spPr>
          <p:txBody>
            <a:bodyPr rtlCol="0" anchor="t" anchorCtr="0"/>
            <a:lstStyle/>
            <a:p>
              <a:pPr marL="285750" indent="-285750">
                <a:spcBef>
                  <a:spcPts val="900"/>
                </a:spcBef>
                <a:buClr>
                  <a:schemeClr val="tx1"/>
                </a:buClr>
                <a:buSzPct val="100000"/>
                <a:buFont typeface="Wingdings" panose="05000000000000000000" pitchFamily="2" charset="2"/>
                <a:buChar char="ü"/>
              </a:pPr>
              <a:r>
                <a:rPr lang="cs-CZ" sz="1600" dirty="0" smtClean="0"/>
                <a:t>Pacienti ve věku</a:t>
              </a:r>
              <a:r>
                <a:rPr lang="cs-CZ" sz="1600" kern="0" dirty="0" smtClean="0"/>
                <a:t> ≥18 let s</a:t>
              </a:r>
              <a:r>
                <a:rPr lang="cs-CZ" sz="1600" dirty="0" smtClean="0"/>
                <a:t> paroxysmální, persistentní nebo permanentní NVFS</a:t>
              </a:r>
            </a:p>
            <a:p>
              <a:pPr marL="285750" indent="-285750">
                <a:spcBef>
                  <a:spcPts val="900"/>
                </a:spcBef>
                <a:buClr>
                  <a:schemeClr val="tx1"/>
                </a:buClr>
                <a:buSzPct val="100000"/>
                <a:buFont typeface="Wingdings" panose="05000000000000000000" pitchFamily="2" charset="2"/>
                <a:buChar char="ü"/>
              </a:pPr>
              <a:r>
                <a:rPr lang="cs-CZ" sz="1600" dirty="0" smtClean="0"/>
                <a:t>PCI s implantací stentu (BMS nebo DES) pro ACS </a:t>
              </a:r>
            </a:p>
            <a:p>
              <a:pPr marL="285750" indent="-285750">
                <a:spcBef>
                  <a:spcPts val="900"/>
                </a:spcBef>
                <a:buClr>
                  <a:schemeClr val="tx1"/>
                </a:buClr>
                <a:buSzPct val="100000"/>
                <a:buFont typeface="Wingdings" panose="05000000000000000000" pitchFamily="2" charset="2"/>
                <a:buChar char="ü"/>
              </a:pPr>
              <a:r>
                <a:rPr lang="cs-CZ" sz="1600" dirty="0" smtClean="0"/>
                <a:t>Plánovaná PCI se stentem (BMS nebo DES) při stabilní ICHS s ≥1 lézí</a:t>
              </a:r>
              <a:endParaRPr lang="cs-CZ" sz="1600" dirty="0"/>
            </a:p>
          </p:txBody>
        </p:sp>
        <p:sp>
          <p:nvSpPr>
            <p:cNvPr id="42" name="Rounded Rectangle 19"/>
            <p:cNvSpPr/>
            <p:nvPr/>
          </p:nvSpPr>
          <p:spPr>
            <a:xfrm>
              <a:off x="-1522491" y="5055919"/>
              <a:ext cx="3593562" cy="1107745"/>
            </a:xfrm>
            <a:prstGeom prst="rect">
              <a:avLst/>
            </a:prstGeom>
            <a:solidFill>
              <a:schemeClr val="tx2"/>
            </a:solidFill>
            <a:ln w="25400" cap="flat" cmpd="sng" algn="ctr">
              <a:noFill/>
              <a:prstDash val="solid"/>
            </a:ln>
            <a:effectLst/>
          </p:spPr>
          <p:txBody>
            <a:bodyPr rtlCol="0" anchor="ctr"/>
            <a:lstStyle/>
            <a:p>
              <a:pPr defTabSz="685800">
                <a:defRPr/>
              </a:pPr>
              <a:r>
                <a:rPr lang="cs-CZ" b="1" kern="0" dirty="0" smtClean="0">
                  <a:solidFill>
                    <a:prstClr val="white"/>
                  </a:solidFill>
                  <a:latin typeface="Arial" panose="020B0604020202020204" pitchFamily="34" charset="0"/>
                  <a:cs typeface="Arial" panose="020B0604020202020204" pitchFamily="34" charset="0"/>
                </a:rPr>
                <a:t>Zařazení</a:t>
              </a:r>
              <a:endParaRPr lang="cs-CZ" b="1" kern="0" dirty="0">
                <a:solidFill>
                  <a:prstClr val="white"/>
                </a:solidFill>
                <a:latin typeface="Arial" panose="020B0604020202020204" pitchFamily="34" charset="0"/>
                <a:cs typeface="Arial" panose="020B0604020202020204" pitchFamily="34" charset="0"/>
              </a:endParaRPr>
            </a:p>
          </p:txBody>
        </p:sp>
      </p:grpSp>
      <p:sp>
        <p:nvSpPr>
          <p:cNvPr id="48" name="Rounded Rectangle 21"/>
          <p:cNvSpPr/>
          <p:nvPr/>
        </p:nvSpPr>
        <p:spPr>
          <a:xfrm>
            <a:off x="1733324" y="4390248"/>
            <a:ext cx="7055072" cy="1713137"/>
          </a:xfrm>
          <a:prstGeom prst="rect">
            <a:avLst/>
          </a:prstGeom>
          <a:solidFill>
            <a:sysClr val="window" lastClr="FFFFFF"/>
          </a:solidFill>
          <a:ln w="25400" cap="flat" cmpd="sng" algn="ctr">
            <a:noFill/>
            <a:prstDash val="solid"/>
          </a:ln>
          <a:effectLst/>
        </p:spPr>
        <p:txBody>
          <a:bodyPr rtlCol="0" anchor="t" anchorCtr="0"/>
          <a:lstStyle/>
          <a:p>
            <a:pPr marL="285750" indent="-285750">
              <a:spcBef>
                <a:spcPts val="900"/>
              </a:spcBef>
              <a:buClr>
                <a:srgbClr val="A21636"/>
              </a:buClr>
              <a:buSzPct val="100000"/>
              <a:buFont typeface="Wingdings" panose="05000000000000000000" pitchFamily="2" charset="2"/>
              <a:buChar char="û"/>
            </a:pPr>
            <a:r>
              <a:rPr lang="cs-CZ" sz="1600" dirty="0" smtClean="0"/>
              <a:t>Kardiogenní šok během hospitalizace</a:t>
            </a:r>
          </a:p>
          <a:p>
            <a:pPr marL="285750" indent="-285750">
              <a:spcBef>
                <a:spcPts val="900"/>
              </a:spcBef>
              <a:buClr>
                <a:srgbClr val="A21636"/>
              </a:buClr>
              <a:buSzPct val="100000"/>
              <a:buFont typeface="Wingdings" panose="05000000000000000000" pitchFamily="2" charset="2"/>
              <a:buChar char="û"/>
            </a:pPr>
            <a:r>
              <a:rPr lang="cs-CZ" sz="1600" dirty="0" smtClean="0"/>
              <a:t>Použití </a:t>
            </a:r>
            <a:r>
              <a:rPr lang="cs-CZ" sz="1600" dirty="0" err="1" smtClean="0"/>
              <a:t>fibrinolytik</a:t>
            </a:r>
            <a:r>
              <a:rPr lang="cs-CZ" sz="1600" dirty="0" smtClean="0"/>
              <a:t> během 24 hodin randomizace (dle názoru lékaře pacient ve vysokém riziku krvácení)</a:t>
            </a:r>
          </a:p>
          <a:p>
            <a:pPr marL="285750" indent="-285750">
              <a:spcBef>
                <a:spcPts val="900"/>
              </a:spcBef>
              <a:buClr>
                <a:srgbClr val="A21636"/>
              </a:buClr>
              <a:buSzPct val="100000"/>
              <a:buFont typeface="Wingdings" panose="05000000000000000000" pitchFamily="2" charset="2"/>
              <a:buChar char="û"/>
            </a:pPr>
            <a:r>
              <a:rPr lang="cs-CZ" sz="1600" dirty="0" smtClean="0"/>
              <a:t>CMP nebo závažné krvácení 1 měsíc před </a:t>
            </a:r>
            <a:r>
              <a:rPr lang="cs-CZ" sz="1600" dirty="0" err="1" smtClean="0"/>
              <a:t>screeningem</a:t>
            </a:r>
            <a:endParaRPr lang="cs-CZ" sz="1600" dirty="0" smtClean="0"/>
          </a:p>
          <a:p>
            <a:pPr marL="285750" indent="-285750">
              <a:spcBef>
                <a:spcPts val="900"/>
              </a:spcBef>
              <a:buClr>
                <a:srgbClr val="A21636"/>
              </a:buClr>
              <a:buSzPct val="100000"/>
              <a:buFont typeface="Wingdings" panose="05000000000000000000" pitchFamily="2" charset="2"/>
              <a:buChar char="û"/>
            </a:pPr>
            <a:r>
              <a:rPr lang="cs-CZ" sz="1600" dirty="0" smtClean="0"/>
              <a:t>Těžké poškození renálních funkcí (</a:t>
            </a:r>
            <a:r>
              <a:rPr lang="cs-CZ" sz="1600" dirty="0" err="1" smtClean="0"/>
              <a:t>CrCl</a:t>
            </a:r>
            <a:r>
              <a:rPr lang="cs-CZ" sz="1600" dirty="0" smtClean="0"/>
              <a:t> &lt;30 ml/min)</a:t>
            </a:r>
            <a:endParaRPr lang="cs-CZ" sz="1600" dirty="0"/>
          </a:p>
        </p:txBody>
      </p:sp>
      <p:sp>
        <p:nvSpPr>
          <p:cNvPr id="49" name="Rounded Rectangle 19"/>
          <p:cNvSpPr/>
          <p:nvPr/>
        </p:nvSpPr>
        <p:spPr>
          <a:xfrm>
            <a:off x="1733324" y="3890764"/>
            <a:ext cx="7055072" cy="432000"/>
          </a:xfrm>
          <a:prstGeom prst="rect">
            <a:avLst/>
          </a:prstGeom>
          <a:solidFill>
            <a:schemeClr val="bg1">
              <a:lumMod val="85000"/>
            </a:schemeClr>
          </a:solidFill>
          <a:ln w="25400" cap="flat" cmpd="sng" algn="ctr">
            <a:noFill/>
            <a:prstDash val="solid"/>
          </a:ln>
          <a:effectLst/>
        </p:spPr>
        <p:txBody>
          <a:bodyPr rtlCol="0" anchor="ctr"/>
          <a:lstStyle/>
          <a:p>
            <a:pPr defTabSz="685800">
              <a:defRPr/>
            </a:pPr>
            <a:r>
              <a:rPr lang="cs-CZ" b="1" kern="0" dirty="0" smtClean="0">
                <a:latin typeface="Arial" panose="020B0604020202020204" pitchFamily="34" charset="0"/>
                <a:cs typeface="Arial" panose="020B0604020202020204" pitchFamily="34" charset="0"/>
              </a:rPr>
              <a:t>Vyřazení</a:t>
            </a:r>
            <a:endParaRPr lang="en-GB" b="1" kern="0" dirty="0">
              <a:latin typeface="Arial" panose="020B0604020202020204" pitchFamily="34" charset="0"/>
              <a:cs typeface="Arial" panose="020B0604020202020204" pitchFamily="34" charset="0"/>
            </a:endParaRPr>
          </a:p>
        </p:txBody>
      </p:sp>
      <p:sp>
        <p:nvSpPr>
          <p:cNvPr id="12" name="Rounded Rectangle 11"/>
          <p:cNvSpPr/>
          <p:nvPr/>
        </p:nvSpPr>
        <p:spPr>
          <a:xfrm>
            <a:off x="457200" y="1642043"/>
            <a:ext cx="970786" cy="1742507"/>
          </a:xfrm>
          <a:custGeom>
            <a:avLst/>
            <a:gdLst/>
            <a:ahLst/>
            <a:cxnLst/>
            <a:rect l="l" t="t" r="r" b="b"/>
            <a:pathLst>
              <a:path w="1556792" h="2794354">
                <a:moveTo>
                  <a:pt x="785723" y="0"/>
                </a:moveTo>
                <a:cubicBezTo>
                  <a:pt x="984546" y="0"/>
                  <a:pt x="1145723" y="161177"/>
                  <a:pt x="1145723" y="360000"/>
                </a:cubicBezTo>
                <a:cubicBezTo>
                  <a:pt x="1145723" y="522687"/>
                  <a:pt x="1037810" y="660168"/>
                  <a:pt x="889157" y="703100"/>
                </a:cubicBezTo>
                <a:lnTo>
                  <a:pt x="1051810" y="703100"/>
                </a:lnTo>
                <a:cubicBezTo>
                  <a:pt x="1073552" y="703100"/>
                  <a:pt x="1094039" y="708476"/>
                  <a:pt x="1111237" y="719439"/>
                </a:cubicBezTo>
                <a:cubicBezTo>
                  <a:pt x="1157225" y="733316"/>
                  <a:pt x="1196869" y="766309"/>
                  <a:pt x="1218860" y="813224"/>
                </a:cubicBezTo>
                <a:lnTo>
                  <a:pt x="1539733" y="1497751"/>
                </a:lnTo>
                <a:cubicBezTo>
                  <a:pt x="1581926" y="1587764"/>
                  <a:pt x="1543161" y="1694939"/>
                  <a:pt x="1453148" y="1737132"/>
                </a:cubicBezTo>
                <a:cubicBezTo>
                  <a:pt x="1363136" y="1779325"/>
                  <a:pt x="1255961" y="1740560"/>
                  <a:pt x="1213768" y="1650548"/>
                </a:cubicBezTo>
                <a:lnTo>
                  <a:pt x="1180868" y="1580362"/>
                </a:lnTo>
                <a:lnTo>
                  <a:pt x="1180868" y="1753052"/>
                </a:lnTo>
                <a:lnTo>
                  <a:pt x="1180868" y="1767842"/>
                </a:lnTo>
                <a:lnTo>
                  <a:pt x="1180868" y="2614354"/>
                </a:lnTo>
                <a:cubicBezTo>
                  <a:pt x="1180868" y="2713765"/>
                  <a:pt x="1100279" y="2794354"/>
                  <a:pt x="1000868" y="2794354"/>
                </a:cubicBezTo>
                <a:cubicBezTo>
                  <a:pt x="901457" y="2794354"/>
                  <a:pt x="820868" y="2713765"/>
                  <a:pt x="820868" y="2614354"/>
                </a:cubicBezTo>
                <a:lnTo>
                  <a:pt x="820868" y="1896900"/>
                </a:lnTo>
                <a:lnTo>
                  <a:pt x="766536" y="1896900"/>
                </a:lnTo>
                <a:lnTo>
                  <a:pt x="766536" y="2608003"/>
                </a:lnTo>
                <a:cubicBezTo>
                  <a:pt x="766536" y="2707414"/>
                  <a:pt x="685947" y="2788003"/>
                  <a:pt x="586536" y="2788003"/>
                </a:cubicBezTo>
                <a:cubicBezTo>
                  <a:pt x="487125" y="2788003"/>
                  <a:pt x="406536" y="2707414"/>
                  <a:pt x="406536" y="2608003"/>
                </a:cubicBezTo>
                <a:lnTo>
                  <a:pt x="406536" y="1767842"/>
                </a:lnTo>
                <a:lnTo>
                  <a:pt x="406536" y="1746701"/>
                </a:lnTo>
                <a:lnTo>
                  <a:pt x="406536" y="1515057"/>
                </a:lnTo>
                <a:lnTo>
                  <a:pt x="343024" y="1650548"/>
                </a:lnTo>
                <a:cubicBezTo>
                  <a:pt x="300831" y="1740560"/>
                  <a:pt x="193656" y="1779325"/>
                  <a:pt x="103644" y="1737132"/>
                </a:cubicBezTo>
                <a:cubicBezTo>
                  <a:pt x="13631" y="1694939"/>
                  <a:pt x="-25134" y="1587764"/>
                  <a:pt x="17059" y="1497751"/>
                </a:cubicBezTo>
                <a:lnTo>
                  <a:pt x="337932" y="813224"/>
                </a:lnTo>
                <a:cubicBezTo>
                  <a:pt x="366192" y="752937"/>
                  <a:pt x="423602" y="715638"/>
                  <a:pt x="485735" y="713166"/>
                </a:cubicBezTo>
                <a:cubicBezTo>
                  <a:pt x="501053" y="706658"/>
                  <a:pt x="517908" y="703100"/>
                  <a:pt x="535594" y="703100"/>
                </a:cubicBezTo>
                <a:lnTo>
                  <a:pt x="682289" y="703100"/>
                </a:lnTo>
                <a:cubicBezTo>
                  <a:pt x="533636" y="660168"/>
                  <a:pt x="425723" y="522687"/>
                  <a:pt x="425723" y="360000"/>
                </a:cubicBezTo>
                <a:cubicBezTo>
                  <a:pt x="425723" y="161177"/>
                  <a:pt x="586900" y="0"/>
                  <a:pt x="78572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dirty="0">
              <a:solidFill>
                <a:schemeClr val="tx2"/>
              </a:solidFill>
              <a:latin typeface="Arial" panose="020B0604020202020204" pitchFamily="34" charset="0"/>
              <a:cs typeface="Arial" panose="020B0604020202020204" pitchFamily="34" charset="0"/>
            </a:endParaRPr>
          </a:p>
        </p:txBody>
      </p:sp>
      <p:sp>
        <p:nvSpPr>
          <p:cNvPr id="13" name="Rounded Rectangle 11"/>
          <p:cNvSpPr/>
          <p:nvPr/>
        </p:nvSpPr>
        <p:spPr>
          <a:xfrm>
            <a:off x="457200" y="4005010"/>
            <a:ext cx="970786" cy="1742507"/>
          </a:xfrm>
          <a:custGeom>
            <a:avLst/>
            <a:gdLst/>
            <a:ahLst/>
            <a:cxnLst/>
            <a:rect l="l" t="t" r="r" b="b"/>
            <a:pathLst>
              <a:path w="1556792" h="2794354">
                <a:moveTo>
                  <a:pt x="785723" y="0"/>
                </a:moveTo>
                <a:cubicBezTo>
                  <a:pt x="984546" y="0"/>
                  <a:pt x="1145723" y="161177"/>
                  <a:pt x="1145723" y="360000"/>
                </a:cubicBezTo>
                <a:cubicBezTo>
                  <a:pt x="1145723" y="522687"/>
                  <a:pt x="1037810" y="660168"/>
                  <a:pt x="889157" y="703100"/>
                </a:cubicBezTo>
                <a:lnTo>
                  <a:pt x="1051810" y="703100"/>
                </a:lnTo>
                <a:cubicBezTo>
                  <a:pt x="1073552" y="703100"/>
                  <a:pt x="1094039" y="708476"/>
                  <a:pt x="1111237" y="719439"/>
                </a:cubicBezTo>
                <a:cubicBezTo>
                  <a:pt x="1157225" y="733316"/>
                  <a:pt x="1196869" y="766309"/>
                  <a:pt x="1218860" y="813224"/>
                </a:cubicBezTo>
                <a:lnTo>
                  <a:pt x="1539733" y="1497751"/>
                </a:lnTo>
                <a:cubicBezTo>
                  <a:pt x="1581926" y="1587764"/>
                  <a:pt x="1543161" y="1694939"/>
                  <a:pt x="1453148" y="1737132"/>
                </a:cubicBezTo>
                <a:cubicBezTo>
                  <a:pt x="1363136" y="1779325"/>
                  <a:pt x="1255961" y="1740560"/>
                  <a:pt x="1213768" y="1650548"/>
                </a:cubicBezTo>
                <a:lnTo>
                  <a:pt x="1180868" y="1580362"/>
                </a:lnTo>
                <a:lnTo>
                  <a:pt x="1180868" y="1753052"/>
                </a:lnTo>
                <a:lnTo>
                  <a:pt x="1180868" y="1767842"/>
                </a:lnTo>
                <a:lnTo>
                  <a:pt x="1180868" y="2614354"/>
                </a:lnTo>
                <a:cubicBezTo>
                  <a:pt x="1180868" y="2713765"/>
                  <a:pt x="1100279" y="2794354"/>
                  <a:pt x="1000868" y="2794354"/>
                </a:cubicBezTo>
                <a:cubicBezTo>
                  <a:pt x="901457" y="2794354"/>
                  <a:pt x="820868" y="2713765"/>
                  <a:pt x="820868" y="2614354"/>
                </a:cubicBezTo>
                <a:lnTo>
                  <a:pt x="820868" y="1896900"/>
                </a:lnTo>
                <a:lnTo>
                  <a:pt x="766536" y="1896900"/>
                </a:lnTo>
                <a:lnTo>
                  <a:pt x="766536" y="2608003"/>
                </a:lnTo>
                <a:cubicBezTo>
                  <a:pt x="766536" y="2707414"/>
                  <a:pt x="685947" y="2788003"/>
                  <a:pt x="586536" y="2788003"/>
                </a:cubicBezTo>
                <a:cubicBezTo>
                  <a:pt x="487125" y="2788003"/>
                  <a:pt x="406536" y="2707414"/>
                  <a:pt x="406536" y="2608003"/>
                </a:cubicBezTo>
                <a:lnTo>
                  <a:pt x="406536" y="1767842"/>
                </a:lnTo>
                <a:lnTo>
                  <a:pt x="406536" y="1746701"/>
                </a:lnTo>
                <a:lnTo>
                  <a:pt x="406536" y="1515057"/>
                </a:lnTo>
                <a:lnTo>
                  <a:pt x="343024" y="1650548"/>
                </a:lnTo>
                <a:cubicBezTo>
                  <a:pt x="300831" y="1740560"/>
                  <a:pt x="193656" y="1779325"/>
                  <a:pt x="103644" y="1737132"/>
                </a:cubicBezTo>
                <a:cubicBezTo>
                  <a:pt x="13631" y="1694939"/>
                  <a:pt x="-25134" y="1587764"/>
                  <a:pt x="17059" y="1497751"/>
                </a:cubicBezTo>
                <a:lnTo>
                  <a:pt x="337932" y="813224"/>
                </a:lnTo>
                <a:cubicBezTo>
                  <a:pt x="366192" y="752937"/>
                  <a:pt x="423602" y="715638"/>
                  <a:pt x="485735" y="713166"/>
                </a:cubicBezTo>
                <a:cubicBezTo>
                  <a:pt x="501053" y="706658"/>
                  <a:pt x="517908" y="703100"/>
                  <a:pt x="535594" y="703100"/>
                </a:cubicBezTo>
                <a:lnTo>
                  <a:pt x="682289" y="703100"/>
                </a:lnTo>
                <a:cubicBezTo>
                  <a:pt x="533636" y="660168"/>
                  <a:pt x="425723" y="522687"/>
                  <a:pt x="425723" y="360000"/>
                </a:cubicBezTo>
                <a:cubicBezTo>
                  <a:pt x="425723" y="161177"/>
                  <a:pt x="586900" y="0"/>
                  <a:pt x="78572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dirty="0">
              <a:solidFill>
                <a:srgbClr val="0F5385"/>
              </a:solidFill>
              <a:latin typeface="Arial" panose="020B0604020202020204" pitchFamily="34" charset="0"/>
              <a:cs typeface="Arial" panose="020B0604020202020204" pitchFamily="34" charset="0"/>
            </a:endParaRPr>
          </a:p>
        </p:txBody>
      </p:sp>
      <p:cxnSp>
        <p:nvCxnSpPr>
          <p:cNvPr id="4" name="Straight Connector 3"/>
          <p:cNvCxnSpPr/>
          <p:nvPr/>
        </p:nvCxnSpPr>
        <p:spPr>
          <a:xfrm>
            <a:off x="417952" y="4065462"/>
            <a:ext cx="1068770" cy="1697232"/>
          </a:xfrm>
          <a:prstGeom prst="line">
            <a:avLst/>
          </a:prstGeom>
          <a:ln w="38100">
            <a:solidFill>
              <a:srgbClr val="A2163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506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80" y="274638"/>
            <a:ext cx="8686800" cy="1143000"/>
          </a:xfrm>
        </p:spPr>
        <p:txBody>
          <a:bodyPr>
            <a:noAutofit/>
          </a:bodyPr>
          <a:lstStyle/>
          <a:p>
            <a:r>
              <a:rPr lang="cs-CZ" sz="2800" dirty="0" smtClean="0">
                <a:solidFill>
                  <a:schemeClr val="tx2"/>
                </a:solidFill>
              </a:rPr>
              <a:t>RE-DUAL PCI primární cíl:</a:t>
            </a:r>
            <a:br>
              <a:rPr lang="cs-CZ" sz="2800" dirty="0" smtClean="0">
                <a:solidFill>
                  <a:schemeClr val="tx2"/>
                </a:solidFill>
              </a:rPr>
            </a:br>
            <a:r>
              <a:rPr lang="cs-CZ" sz="2800" dirty="0" smtClean="0">
                <a:solidFill>
                  <a:schemeClr val="tx2"/>
                </a:solidFill>
              </a:rPr>
              <a:t>Výskyt závažného krvácení nebo klinicky významného nezávažného krvácení dle ISTH</a:t>
            </a:r>
            <a:endParaRPr lang="en-GB" sz="2800" dirty="0">
              <a:solidFill>
                <a:schemeClr val="tx2"/>
              </a:solidFill>
            </a:endParaRPr>
          </a:p>
        </p:txBody>
      </p:sp>
      <p:sp>
        <p:nvSpPr>
          <p:cNvPr id="3" name="Text Placeholder 2"/>
          <p:cNvSpPr>
            <a:spLocks noGrp="1"/>
          </p:cNvSpPr>
          <p:nvPr>
            <p:ph type="body" sz="quarter" idx="13"/>
          </p:nvPr>
        </p:nvSpPr>
        <p:spPr>
          <a:xfrm>
            <a:off x="363274" y="6075144"/>
            <a:ext cx="8340304" cy="646331"/>
          </a:xfrm>
        </p:spPr>
        <p:txBody>
          <a:bodyPr/>
          <a:lstStyle/>
          <a:p>
            <a:r>
              <a:rPr lang="cs-CZ" dirty="0" err="1" smtClean="0"/>
              <a:t>Dabigatran</a:t>
            </a:r>
            <a:r>
              <a:rPr lang="cs-CZ" dirty="0" smtClean="0"/>
              <a:t> 150 mg </a:t>
            </a:r>
            <a:r>
              <a:rPr lang="cs-CZ" dirty="0" err="1" smtClean="0"/>
              <a:t>vs</a:t>
            </a:r>
            <a:r>
              <a:rPr lang="cs-CZ" dirty="0" smtClean="0"/>
              <a:t> </a:t>
            </a:r>
            <a:r>
              <a:rPr lang="cs-CZ" dirty="0" err="1" smtClean="0"/>
              <a:t>warfarin</a:t>
            </a:r>
            <a:r>
              <a:rPr lang="cs-CZ" dirty="0" smtClean="0"/>
              <a:t> – starší pacienti mimo USA (≥80 let) a v Japonsku (≥70 let) byli vyloučeni; ISTH - International Society on </a:t>
            </a:r>
            <a:r>
              <a:rPr lang="cs-CZ" dirty="0" err="1" smtClean="0"/>
              <a:t>Thrombosis</a:t>
            </a:r>
            <a:r>
              <a:rPr lang="cs-CZ" dirty="0" smtClean="0"/>
              <a:t> and </a:t>
            </a:r>
            <a:r>
              <a:rPr lang="cs-CZ" dirty="0" err="1" smtClean="0"/>
              <a:t>Haemostasis</a:t>
            </a:r>
            <a:r>
              <a:rPr lang="cs-CZ" dirty="0" smtClean="0"/>
              <a:t>;</a:t>
            </a:r>
            <a:br>
              <a:rPr lang="cs-CZ" dirty="0" smtClean="0"/>
            </a:br>
            <a:r>
              <a:rPr lang="cs-CZ" dirty="0" err="1" smtClean="0"/>
              <a:t>Cannon</a:t>
            </a:r>
            <a:r>
              <a:rPr lang="cs-CZ" dirty="0" smtClean="0"/>
              <a:t> et al. ESC 2017; </a:t>
            </a:r>
            <a:r>
              <a:rPr lang="cs-CZ" dirty="0" err="1" smtClean="0"/>
              <a:t>Cannon</a:t>
            </a:r>
            <a:r>
              <a:rPr lang="cs-CZ" dirty="0" smtClean="0"/>
              <a:t> et al. N </a:t>
            </a:r>
            <a:r>
              <a:rPr lang="cs-CZ" dirty="0" err="1" smtClean="0"/>
              <a:t>Engl</a:t>
            </a:r>
            <a:r>
              <a:rPr lang="cs-CZ" dirty="0" smtClean="0"/>
              <a:t> J Med 2017</a:t>
            </a:r>
            <a:endParaRPr lang="cs-CZ" dirty="0"/>
          </a:p>
        </p:txBody>
      </p:sp>
      <p:sp>
        <p:nvSpPr>
          <p:cNvPr id="136" name="TextBox 135"/>
          <p:cNvSpPr txBox="1"/>
          <p:nvPr/>
        </p:nvSpPr>
        <p:spPr>
          <a:xfrm rot="16200000">
            <a:off x="-642022" y="3241797"/>
            <a:ext cx="2094676" cy="276999"/>
          </a:xfrm>
          <a:prstGeom prst="rect">
            <a:avLst/>
          </a:prstGeom>
          <a:noFill/>
        </p:spPr>
        <p:txBody>
          <a:bodyPr wrap="none" rtlCol="0">
            <a:spAutoFit/>
          </a:bodyPr>
          <a:lstStyle/>
          <a:p>
            <a:pPr algn="ctr"/>
            <a:r>
              <a:rPr lang="cs-CZ" sz="1200" b="1" dirty="0" smtClean="0">
                <a:solidFill>
                  <a:schemeClr val="tx2"/>
                </a:solidFill>
              </a:rPr>
              <a:t>Pravděpodobnost příhody (%)</a:t>
            </a:r>
            <a:endParaRPr lang="cs-CZ" sz="1200" b="1" dirty="0">
              <a:solidFill>
                <a:schemeClr val="tx2"/>
              </a:solidFill>
            </a:endParaRPr>
          </a:p>
        </p:txBody>
      </p:sp>
      <p:sp>
        <p:nvSpPr>
          <p:cNvPr id="135" name="TextBox 134"/>
          <p:cNvSpPr txBox="1"/>
          <p:nvPr/>
        </p:nvSpPr>
        <p:spPr>
          <a:xfrm>
            <a:off x="623122" y="4661153"/>
            <a:ext cx="263213" cy="261610"/>
          </a:xfrm>
          <a:prstGeom prst="rect">
            <a:avLst/>
          </a:prstGeom>
          <a:noFill/>
        </p:spPr>
        <p:txBody>
          <a:bodyPr wrap="none" rtlCol="0">
            <a:spAutoFit/>
          </a:bodyPr>
          <a:lstStyle/>
          <a:p>
            <a:pPr algn="r"/>
            <a:r>
              <a:rPr lang="en-GB" sz="1100" dirty="0">
                <a:solidFill>
                  <a:schemeClr val="tx2"/>
                </a:solidFill>
              </a:rPr>
              <a:t>0</a:t>
            </a:r>
          </a:p>
        </p:txBody>
      </p:sp>
      <p:sp>
        <p:nvSpPr>
          <p:cNvPr id="137" name="TextBox 136"/>
          <p:cNvSpPr txBox="1"/>
          <p:nvPr/>
        </p:nvSpPr>
        <p:spPr>
          <a:xfrm>
            <a:off x="782188" y="4822609"/>
            <a:ext cx="263214" cy="261610"/>
          </a:xfrm>
          <a:prstGeom prst="rect">
            <a:avLst/>
          </a:prstGeom>
          <a:noFill/>
        </p:spPr>
        <p:txBody>
          <a:bodyPr wrap="none" rtlCol="0">
            <a:spAutoFit/>
          </a:bodyPr>
          <a:lstStyle/>
          <a:p>
            <a:pPr algn="ctr"/>
            <a:r>
              <a:rPr lang="en-GB" sz="1100" dirty="0">
                <a:solidFill>
                  <a:schemeClr val="tx2"/>
                </a:solidFill>
              </a:rPr>
              <a:t>0</a:t>
            </a:r>
          </a:p>
        </p:txBody>
      </p:sp>
      <p:sp>
        <p:nvSpPr>
          <p:cNvPr id="138" name="TextBox 137"/>
          <p:cNvSpPr txBox="1"/>
          <p:nvPr/>
        </p:nvSpPr>
        <p:spPr>
          <a:xfrm>
            <a:off x="1199808" y="4825995"/>
            <a:ext cx="341760" cy="261610"/>
          </a:xfrm>
          <a:prstGeom prst="rect">
            <a:avLst/>
          </a:prstGeom>
          <a:noFill/>
        </p:spPr>
        <p:txBody>
          <a:bodyPr wrap="none" rtlCol="0">
            <a:spAutoFit/>
          </a:bodyPr>
          <a:lstStyle/>
          <a:p>
            <a:pPr algn="ctr"/>
            <a:r>
              <a:rPr lang="en-GB" sz="1100" dirty="0">
                <a:solidFill>
                  <a:schemeClr val="tx2"/>
                </a:solidFill>
              </a:rPr>
              <a:t>90</a:t>
            </a:r>
          </a:p>
        </p:txBody>
      </p:sp>
      <p:sp>
        <p:nvSpPr>
          <p:cNvPr id="139" name="TextBox 138"/>
          <p:cNvSpPr txBox="1"/>
          <p:nvPr/>
        </p:nvSpPr>
        <p:spPr>
          <a:xfrm>
            <a:off x="1601872" y="4822609"/>
            <a:ext cx="420307" cy="261610"/>
          </a:xfrm>
          <a:prstGeom prst="rect">
            <a:avLst/>
          </a:prstGeom>
          <a:noFill/>
        </p:spPr>
        <p:txBody>
          <a:bodyPr wrap="none" rtlCol="0">
            <a:spAutoFit/>
          </a:bodyPr>
          <a:lstStyle/>
          <a:p>
            <a:pPr algn="ctr"/>
            <a:r>
              <a:rPr lang="en-GB" sz="1100" dirty="0">
                <a:solidFill>
                  <a:schemeClr val="tx2"/>
                </a:solidFill>
              </a:rPr>
              <a:t>180</a:t>
            </a:r>
          </a:p>
        </p:txBody>
      </p:sp>
      <p:sp>
        <p:nvSpPr>
          <p:cNvPr id="140" name="TextBox 139"/>
          <p:cNvSpPr txBox="1"/>
          <p:nvPr/>
        </p:nvSpPr>
        <p:spPr>
          <a:xfrm>
            <a:off x="2037863" y="4824408"/>
            <a:ext cx="420307" cy="261610"/>
          </a:xfrm>
          <a:prstGeom prst="rect">
            <a:avLst/>
          </a:prstGeom>
          <a:noFill/>
        </p:spPr>
        <p:txBody>
          <a:bodyPr wrap="none" rtlCol="0">
            <a:spAutoFit/>
          </a:bodyPr>
          <a:lstStyle/>
          <a:p>
            <a:pPr algn="ctr"/>
            <a:r>
              <a:rPr lang="en-GB" sz="1100" dirty="0">
                <a:solidFill>
                  <a:schemeClr val="tx2"/>
                </a:solidFill>
              </a:rPr>
              <a:t>270</a:t>
            </a:r>
          </a:p>
        </p:txBody>
      </p:sp>
      <p:sp>
        <p:nvSpPr>
          <p:cNvPr id="141" name="TextBox 140"/>
          <p:cNvSpPr txBox="1"/>
          <p:nvPr/>
        </p:nvSpPr>
        <p:spPr>
          <a:xfrm>
            <a:off x="2488382" y="4827793"/>
            <a:ext cx="420307" cy="261610"/>
          </a:xfrm>
          <a:prstGeom prst="rect">
            <a:avLst/>
          </a:prstGeom>
          <a:noFill/>
        </p:spPr>
        <p:txBody>
          <a:bodyPr wrap="none" rtlCol="0">
            <a:spAutoFit/>
          </a:bodyPr>
          <a:lstStyle/>
          <a:p>
            <a:pPr algn="ctr"/>
            <a:r>
              <a:rPr lang="en-GB" sz="1100" dirty="0">
                <a:solidFill>
                  <a:schemeClr val="tx2"/>
                </a:solidFill>
              </a:rPr>
              <a:t>360</a:t>
            </a:r>
          </a:p>
        </p:txBody>
      </p:sp>
      <p:sp>
        <p:nvSpPr>
          <p:cNvPr id="142" name="TextBox 141"/>
          <p:cNvSpPr txBox="1"/>
          <p:nvPr/>
        </p:nvSpPr>
        <p:spPr>
          <a:xfrm>
            <a:off x="2930304" y="4824408"/>
            <a:ext cx="420307" cy="261610"/>
          </a:xfrm>
          <a:prstGeom prst="rect">
            <a:avLst/>
          </a:prstGeom>
          <a:noFill/>
        </p:spPr>
        <p:txBody>
          <a:bodyPr wrap="none" rtlCol="0">
            <a:spAutoFit/>
          </a:bodyPr>
          <a:lstStyle/>
          <a:p>
            <a:pPr algn="ctr"/>
            <a:r>
              <a:rPr lang="en-GB" sz="1100" dirty="0">
                <a:solidFill>
                  <a:schemeClr val="tx2"/>
                </a:solidFill>
              </a:rPr>
              <a:t>450</a:t>
            </a:r>
          </a:p>
        </p:txBody>
      </p:sp>
      <p:sp>
        <p:nvSpPr>
          <p:cNvPr id="143" name="TextBox 142"/>
          <p:cNvSpPr txBox="1"/>
          <p:nvPr/>
        </p:nvSpPr>
        <p:spPr>
          <a:xfrm>
            <a:off x="3372225" y="4826112"/>
            <a:ext cx="420307" cy="261610"/>
          </a:xfrm>
          <a:prstGeom prst="rect">
            <a:avLst/>
          </a:prstGeom>
          <a:noFill/>
        </p:spPr>
        <p:txBody>
          <a:bodyPr wrap="none" rtlCol="0">
            <a:spAutoFit/>
          </a:bodyPr>
          <a:lstStyle/>
          <a:p>
            <a:pPr algn="ctr"/>
            <a:r>
              <a:rPr lang="en-GB" sz="1100" dirty="0">
                <a:solidFill>
                  <a:schemeClr val="tx2"/>
                </a:solidFill>
              </a:rPr>
              <a:t>540</a:t>
            </a:r>
          </a:p>
        </p:txBody>
      </p:sp>
      <p:sp>
        <p:nvSpPr>
          <p:cNvPr id="144" name="TextBox 143"/>
          <p:cNvSpPr txBox="1"/>
          <p:nvPr/>
        </p:nvSpPr>
        <p:spPr>
          <a:xfrm>
            <a:off x="3816780" y="4829497"/>
            <a:ext cx="420307" cy="261610"/>
          </a:xfrm>
          <a:prstGeom prst="rect">
            <a:avLst/>
          </a:prstGeom>
          <a:noFill/>
        </p:spPr>
        <p:txBody>
          <a:bodyPr wrap="none" rtlCol="0">
            <a:spAutoFit/>
          </a:bodyPr>
          <a:lstStyle/>
          <a:p>
            <a:pPr algn="ctr"/>
            <a:r>
              <a:rPr lang="en-GB" sz="1100" dirty="0">
                <a:solidFill>
                  <a:schemeClr val="tx2"/>
                </a:solidFill>
              </a:rPr>
              <a:t>630</a:t>
            </a:r>
          </a:p>
        </p:txBody>
      </p:sp>
      <p:sp>
        <p:nvSpPr>
          <p:cNvPr id="145" name="TextBox 144"/>
          <p:cNvSpPr txBox="1"/>
          <p:nvPr/>
        </p:nvSpPr>
        <p:spPr>
          <a:xfrm>
            <a:off x="4261087" y="4826112"/>
            <a:ext cx="420307" cy="261610"/>
          </a:xfrm>
          <a:prstGeom prst="rect">
            <a:avLst/>
          </a:prstGeom>
          <a:noFill/>
        </p:spPr>
        <p:txBody>
          <a:bodyPr wrap="none" rtlCol="0">
            <a:spAutoFit/>
          </a:bodyPr>
          <a:lstStyle/>
          <a:p>
            <a:pPr algn="ctr"/>
            <a:r>
              <a:rPr lang="en-GB" sz="1100" dirty="0">
                <a:solidFill>
                  <a:schemeClr val="tx2"/>
                </a:solidFill>
              </a:rPr>
              <a:t>720</a:t>
            </a:r>
          </a:p>
        </p:txBody>
      </p:sp>
      <p:sp>
        <p:nvSpPr>
          <p:cNvPr id="146" name="TextBox 145"/>
          <p:cNvSpPr txBox="1"/>
          <p:nvPr/>
        </p:nvSpPr>
        <p:spPr>
          <a:xfrm>
            <a:off x="1442389" y="5026777"/>
            <a:ext cx="2505814" cy="261610"/>
          </a:xfrm>
          <a:prstGeom prst="rect">
            <a:avLst/>
          </a:prstGeom>
          <a:noFill/>
        </p:spPr>
        <p:txBody>
          <a:bodyPr wrap="none" rtlCol="0">
            <a:spAutoFit/>
          </a:bodyPr>
          <a:lstStyle/>
          <a:p>
            <a:pPr algn="ctr"/>
            <a:r>
              <a:rPr lang="cs-CZ" sz="1100" b="1" dirty="0" smtClean="0">
                <a:solidFill>
                  <a:schemeClr val="tx2"/>
                </a:solidFill>
              </a:rPr>
              <a:t>Doba do výskytu prvního krvácení</a:t>
            </a:r>
            <a:r>
              <a:rPr lang="en-GB" sz="1100" b="1" dirty="0" smtClean="0">
                <a:solidFill>
                  <a:schemeClr val="tx2"/>
                </a:solidFill>
              </a:rPr>
              <a:t> </a:t>
            </a:r>
            <a:r>
              <a:rPr lang="en-GB" sz="1100" b="1" dirty="0">
                <a:solidFill>
                  <a:schemeClr val="tx2"/>
                </a:solidFill>
              </a:rPr>
              <a:t>(</a:t>
            </a:r>
            <a:r>
              <a:rPr lang="en-GB" sz="1100" b="1" dirty="0" smtClean="0">
                <a:solidFill>
                  <a:schemeClr val="tx2"/>
                </a:solidFill>
              </a:rPr>
              <a:t>d</a:t>
            </a:r>
            <a:r>
              <a:rPr lang="cs-CZ" sz="1100" b="1" dirty="0" err="1" smtClean="0">
                <a:solidFill>
                  <a:schemeClr val="tx2"/>
                </a:solidFill>
              </a:rPr>
              <a:t>ny</a:t>
            </a:r>
            <a:r>
              <a:rPr lang="en-GB" sz="1100" b="1" dirty="0" smtClean="0">
                <a:solidFill>
                  <a:schemeClr val="tx2"/>
                </a:solidFill>
              </a:rPr>
              <a:t>)</a:t>
            </a:r>
            <a:endParaRPr lang="en-GB" sz="1100" b="1" dirty="0">
              <a:solidFill>
                <a:schemeClr val="tx2"/>
              </a:solidFill>
            </a:endParaRPr>
          </a:p>
        </p:txBody>
      </p:sp>
      <p:sp>
        <p:nvSpPr>
          <p:cNvPr id="127" name="TextBox 126"/>
          <p:cNvSpPr txBox="1"/>
          <p:nvPr/>
        </p:nvSpPr>
        <p:spPr>
          <a:xfrm>
            <a:off x="542187" y="1828800"/>
            <a:ext cx="341760" cy="261610"/>
          </a:xfrm>
          <a:prstGeom prst="rect">
            <a:avLst/>
          </a:prstGeom>
          <a:noFill/>
        </p:spPr>
        <p:txBody>
          <a:bodyPr wrap="none" rtlCol="0">
            <a:spAutoFit/>
          </a:bodyPr>
          <a:lstStyle/>
          <a:p>
            <a:pPr algn="r"/>
            <a:r>
              <a:rPr lang="en-GB" sz="1100" dirty="0">
                <a:solidFill>
                  <a:schemeClr val="tx2"/>
                </a:solidFill>
              </a:rPr>
              <a:t>40</a:t>
            </a:r>
          </a:p>
        </p:txBody>
      </p:sp>
      <p:sp>
        <p:nvSpPr>
          <p:cNvPr id="128" name="TextBox 127"/>
          <p:cNvSpPr txBox="1"/>
          <p:nvPr/>
        </p:nvSpPr>
        <p:spPr>
          <a:xfrm>
            <a:off x="542187" y="2180152"/>
            <a:ext cx="341760" cy="261610"/>
          </a:xfrm>
          <a:prstGeom prst="rect">
            <a:avLst/>
          </a:prstGeom>
          <a:noFill/>
        </p:spPr>
        <p:txBody>
          <a:bodyPr wrap="none" rtlCol="0">
            <a:spAutoFit/>
          </a:bodyPr>
          <a:lstStyle/>
          <a:p>
            <a:pPr algn="r"/>
            <a:r>
              <a:rPr lang="en-GB" sz="1100" dirty="0">
                <a:solidFill>
                  <a:schemeClr val="tx2"/>
                </a:solidFill>
              </a:rPr>
              <a:t>35</a:t>
            </a:r>
          </a:p>
        </p:txBody>
      </p:sp>
      <p:sp>
        <p:nvSpPr>
          <p:cNvPr id="129" name="TextBox 128"/>
          <p:cNvSpPr txBox="1"/>
          <p:nvPr/>
        </p:nvSpPr>
        <p:spPr>
          <a:xfrm>
            <a:off x="547355" y="2531504"/>
            <a:ext cx="341760" cy="261610"/>
          </a:xfrm>
          <a:prstGeom prst="rect">
            <a:avLst/>
          </a:prstGeom>
          <a:noFill/>
        </p:spPr>
        <p:txBody>
          <a:bodyPr wrap="none" rtlCol="0">
            <a:spAutoFit/>
          </a:bodyPr>
          <a:lstStyle/>
          <a:p>
            <a:pPr algn="r"/>
            <a:r>
              <a:rPr lang="en-GB" sz="1100" dirty="0">
                <a:solidFill>
                  <a:schemeClr val="tx2"/>
                </a:solidFill>
              </a:rPr>
              <a:t>30</a:t>
            </a:r>
          </a:p>
        </p:txBody>
      </p:sp>
      <p:sp>
        <p:nvSpPr>
          <p:cNvPr id="130" name="TextBox 129"/>
          <p:cNvSpPr txBox="1"/>
          <p:nvPr/>
        </p:nvSpPr>
        <p:spPr>
          <a:xfrm>
            <a:off x="547355" y="2882856"/>
            <a:ext cx="341760" cy="261610"/>
          </a:xfrm>
          <a:prstGeom prst="rect">
            <a:avLst/>
          </a:prstGeom>
          <a:noFill/>
        </p:spPr>
        <p:txBody>
          <a:bodyPr wrap="none" rtlCol="0">
            <a:spAutoFit/>
          </a:bodyPr>
          <a:lstStyle/>
          <a:p>
            <a:pPr algn="r"/>
            <a:r>
              <a:rPr lang="en-GB" sz="1100" dirty="0">
                <a:solidFill>
                  <a:schemeClr val="tx2"/>
                </a:solidFill>
              </a:rPr>
              <a:t>25</a:t>
            </a:r>
          </a:p>
        </p:txBody>
      </p:sp>
      <p:sp>
        <p:nvSpPr>
          <p:cNvPr id="131" name="TextBox 130"/>
          <p:cNvSpPr txBox="1"/>
          <p:nvPr/>
        </p:nvSpPr>
        <p:spPr>
          <a:xfrm>
            <a:off x="541793" y="3234208"/>
            <a:ext cx="341760" cy="261610"/>
          </a:xfrm>
          <a:prstGeom prst="rect">
            <a:avLst/>
          </a:prstGeom>
          <a:noFill/>
        </p:spPr>
        <p:txBody>
          <a:bodyPr wrap="none" rtlCol="0">
            <a:spAutoFit/>
          </a:bodyPr>
          <a:lstStyle/>
          <a:p>
            <a:pPr algn="r"/>
            <a:r>
              <a:rPr lang="en-GB" sz="1100" dirty="0">
                <a:solidFill>
                  <a:schemeClr val="tx2"/>
                </a:solidFill>
              </a:rPr>
              <a:t>20</a:t>
            </a:r>
          </a:p>
        </p:txBody>
      </p:sp>
      <p:sp>
        <p:nvSpPr>
          <p:cNvPr id="132" name="TextBox 131"/>
          <p:cNvSpPr txBox="1"/>
          <p:nvPr/>
        </p:nvSpPr>
        <p:spPr>
          <a:xfrm>
            <a:off x="541792" y="3585560"/>
            <a:ext cx="341760" cy="261610"/>
          </a:xfrm>
          <a:prstGeom prst="rect">
            <a:avLst/>
          </a:prstGeom>
          <a:noFill/>
        </p:spPr>
        <p:txBody>
          <a:bodyPr wrap="none" rtlCol="0">
            <a:spAutoFit/>
          </a:bodyPr>
          <a:lstStyle/>
          <a:p>
            <a:pPr algn="r"/>
            <a:r>
              <a:rPr lang="en-GB" sz="1100" dirty="0">
                <a:solidFill>
                  <a:schemeClr val="tx2"/>
                </a:solidFill>
              </a:rPr>
              <a:t>15</a:t>
            </a:r>
          </a:p>
        </p:txBody>
      </p:sp>
      <p:sp>
        <p:nvSpPr>
          <p:cNvPr id="133" name="TextBox 132"/>
          <p:cNvSpPr txBox="1"/>
          <p:nvPr/>
        </p:nvSpPr>
        <p:spPr>
          <a:xfrm>
            <a:off x="546960" y="3936912"/>
            <a:ext cx="341760" cy="261610"/>
          </a:xfrm>
          <a:prstGeom prst="rect">
            <a:avLst/>
          </a:prstGeom>
          <a:noFill/>
        </p:spPr>
        <p:txBody>
          <a:bodyPr wrap="none" rtlCol="0">
            <a:spAutoFit/>
          </a:bodyPr>
          <a:lstStyle/>
          <a:p>
            <a:pPr algn="r"/>
            <a:r>
              <a:rPr lang="en-GB" sz="1100" dirty="0">
                <a:solidFill>
                  <a:schemeClr val="tx2"/>
                </a:solidFill>
              </a:rPr>
              <a:t>10</a:t>
            </a:r>
          </a:p>
        </p:txBody>
      </p:sp>
      <p:sp>
        <p:nvSpPr>
          <p:cNvPr id="134" name="TextBox 133"/>
          <p:cNvSpPr txBox="1"/>
          <p:nvPr/>
        </p:nvSpPr>
        <p:spPr>
          <a:xfrm>
            <a:off x="625508" y="4288264"/>
            <a:ext cx="263213" cy="261610"/>
          </a:xfrm>
          <a:prstGeom prst="rect">
            <a:avLst/>
          </a:prstGeom>
          <a:noFill/>
        </p:spPr>
        <p:txBody>
          <a:bodyPr wrap="none" rtlCol="0">
            <a:spAutoFit/>
          </a:bodyPr>
          <a:lstStyle/>
          <a:p>
            <a:pPr algn="r"/>
            <a:r>
              <a:rPr lang="en-GB" sz="1100" dirty="0">
                <a:solidFill>
                  <a:schemeClr val="tx2"/>
                </a:solidFill>
              </a:rPr>
              <a:t>5</a:t>
            </a:r>
          </a:p>
        </p:txBody>
      </p:sp>
      <p:pic>
        <p:nvPicPr>
          <p:cNvPr id="168" name="Picture 167"/>
          <p:cNvPicPr>
            <a:picLocks/>
          </p:cNvPicPr>
          <p:nvPr/>
        </p:nvPicPr>
        <p:blipFill>
          <a:blip r:embed="rId3">
            <a:extLst>
              <a:ext uri="{28A0092B-C50C-407E-A947-70E740481C1C}">
                <a14:useLocalDpi xmlns:a14="http://schemas.microsoft.com/office/drawing/2010/main" val="0"/>
              </a:ext>
            </a:extLst>
          </a:blip>
          <a:stretch>
            <a:fillRect/>
          </a:stretch>
        </p:blipFill>
        <p:spPr>
          <a:xfrm>
            <a:off x="939796" y="1959605"/>
            <a:ext cx="3619071" cy="2892134"/>
          </a:xfrm>
          <a:prstGeom prst="rect">
            <a:avLst/>
          </a:prstGeom>
        </p:spPr>
      </p:pic>
      <p:sp>
        <p:nvSpPr>
          <p:cNvPr id="169" name="TextBox 168"/>
          <p:cNvSpPr txBox="1"/>
          <p:nvPr/>
        </p:nvSpPr>
        <p:spPr>
          <a:xfrm>
            <a:off x="3484880" y="2073118"/>
            <a:ext cx="1352034" cy="415498"/>
          </a:xfrm>
          <a:prstGeom prst="rect">
            <a:avLst/>
          </a:prstGeom>
          <a:noFill/>
        </p:spPr>
        <p:txBody>
          <a:bodyPr wrap="square" rtlCol="0">
            <a:spAutoFit/>
          </a:bodyPr>
          <a:lstStyle/>
          <a:p>
            <a:r>
              <a:rPr lang="en-GB" sz="1050" b="1" dirty="0">
                <a:solidFill>
                  <a:srgbClr val="A61D3C"/>
                </a:solidFill>
              </a:rPr>
              <a:t>Warfarin</a:t>
            </a:r>
          </a:p>
          <a:p>
            <a:r>
              <a:rPr lang="en-GB" sz="1050" b="1" dirty="0">
                <a:solidFill>
                  <a:srgbClr val="A61D3C"/>
                </a:solidFill>
              </a:rPr>
              <a:t>triple </a:t>
            </a:r>
            <a:r>
              <a:rPr lang="en-GB" sz="1050" b="1" dirty="0" err="1" smtClean="0">
                <a:solidFill>
                  <a:srgbClr val="A61D3C"/>
                </a:solidFill>
              </a:rPr>
              <a:t>terap</a:t>
            </a:r>
            <a:r>
              <a:rPr lang="cs-CZ" sz="1050" b="1" dirty="0" err="1" smtClean="0">
                <a:solidFill>
                  <a:srgbClr val="A61D3C"/>
                </a:solidFill>
              </a:rPr>
              <a:t>ie</a:t>
            </a:r>
            <a:endParaRPr lang="en-GB" sz="1050" b="1" dirty="0">
              <a:solidFill>
                <a:srgbClr val="A61D3C"/>
              </a:solidFill>
            </a:endParaRPr>
          </a:p>
        </p:txBody>
      </p:sp>
      <p:sp>
        <p:nvSpPr>
          <p:cNvPr id="170" name="TextBox 169"/>
          <p:cNvSpPr txBox="1"/>
          <p:nvPr/>
        </p:nvSpPr>
        <p:spPr>
          <a:xfrm>
            <a:off x="3317841" y="3654307"/>
            <a:ext cx="1488997" cy="415498"/>
          </a:xfrm>
          <a:prstGeom prst="rect">
            <a:avLst/>
          </a:prstGeom>
          <a:noFill/>
        </p:spPr>
        <p:txBody>
          <a:bodyPr wrap="square" rtlCol="0">
            <a:spAutoFit/>
          </a:bodyPr>
          <a:lstStyle/>
          <a:p>
            <a:r>
              <a:rPr lang="en-GB" sz="1050" b="1" dirty="0">
                <a:solidFill>
                  <a:srgbClr val="0084CB"/>
                </a:solidFill>
              </a:rPr>
              <a:t>Dabigatran 110 mg </a:t>
            </a:r>
            <a:r>
              <a:rPr lang="en-GB" sz="1050" b="1" dirty="0" smtClean="0">
                <a:solidFill>
                  <a:srgbClr val="0084CB"/>
                </a:solidFill>
              </a:rPr>
              <a:t>du</a:t>
            </a:r>
            <a:r>
              <a:rPr lang="cs-CZ" sz="1050" b="1" dirty="0" smtClean="0">
                <a:solidFill>
                  <a:srgbClr val="0084CB"/>
                </a:solidFill>
              </a:rPr>
              <a:t>á</a:t>
            </a:r>
            <a:r>
              <a:rPr lang="en-GB" sz="1050" b="1" dirty="0" smtClean="0">
                <a:solidFill>
                  <a:srgbClr val="0084CB"/>
                </a:solidFill>
              </a:rPr>
              <a:t>l</a:t>
            </a:r>
            <a:r>
              <a:rPr lang="cs-CZ" sz="1050" b="1" dirty="0" smtClean="0">
                <a:solidFill>
                  <a:srgbClr val="0084CB"/>
                </a:solidFill>
              </a:rPr>
              <a:t>ní</a:t>
            </a:r>
            <a:r>
              <a:rPr lang="en-GB" sz="1050" b="1" dirty="0" smtClean="0">
                <a:solidFill>
                  <a:srgbClr val="0084CB"/>
                </a:solidFill>
              </a:rPr>
              <a:t> </a:t>
            </a:r>
            <a:r>
              <a:rPr lang="en-GB" sz="1050" b="1" dirty="0" err="1" smtClean="0">
                <a:solidFill>
                  <a:srgbClr val="0084CB"/>
                </a:solidFill>
              </a:rPr>
              <a:t>terap</a:t>
            </a:r>
            <a:r>
              <a:rPr lang="cs-CZ" sz="1050" b="1" dirty="0" err="1" smtClean="0">
                <a:solidFill>
                  <a:srgbClr val="0084CB"/>
                </a:solidFill>
              </a:rPr>
              <a:t>ie</a:t>
            </a:r>
            <a:endParaRPr lang="en-GB" sz="1050" b="1" dirty="0">
              <a:solidFill>
                <a:srgbClr val="0084CB"/>
              </a:solidFill>
            </a:endParaRPr>
          </a:p>
        </p:txBody>
      </p:sp>
      <p:sp>
        <p:nvSpPr>
          <p:cNvPr id="171" name="Rectangle 170"/>
          <p:cNvSpPr/>
          <p:nvPr/>
        </p:nvSpPr>
        <p:spPr>
          <a:xfrm>
            <a:off x="1027577" y="1900609"/>
            <a:ext cx="2290264" cy="1015663"/>
          </a:xfrm>
          <a:prstGeom prst="rect">
            <a:avLst/>
          </a:prstGeom>
        </p:spPr>
        <p:txBody>
          <a:bodyPr>
            <a:spAutoFit/>
          </a:bodyPr>
          <a:lstStyle/>
          <a:p>
            <a:pPr algn="ctr"/>
            <a:r>
              <a:rPr lang="en-GB" sz="2000" b="1" dirty="0"/>
              <a:t>HR: </a:t>
            </a:r>
            <a:r>
              <a:rPr lang="en-GB" sz="2000" b="1" dirty="0" smtClean="0"/>
              <a:t>0</a:t>
            </a:r>
            <a:r>
              <a:rPr lang="cs-CZ" sz="2000" b="1" dirty="0" smtClean="0"/>
              <a:t>,</a:t>
            </a:r>
            <a:r>
              <a:rPr lang="en-GB" sz="2000" b="1" dirty="0" smtClean="0"/>
              <a:t>52 </a:t>
            </a:r>
            <a:r>
              <a:rPr lang="en-GB" sz="2000" b="1" dirty="0"/>
              <a:t>(95% CI: </a:t>
            </a:r>
            <a:r>
              <a:rPr lang="en-GB" sz="2000" b="1" dirty="0" smtClean="0"/>
              <a:t>0</a:t>
            </a:r>
            <a:r>
              <a:rPr lang="cs-CZ" sz="2000" b="1" dirty="0" smtClean="0"/>
              <a:t>,</a:t>
            </a:r>
            <a:r>
              <a:rPr lang="en-GB" sz="2000" b="1" dirty="0" smtClean="0"/>
              <a:t>42–0</a:t>
            </a:r>
            <a:r>
              <a:rPr lang="cs-CZ" sz="2000" b="1" dirty="0" smtClean="0"/>
              <a:t>,</a:t>
            </a:r>
            <a:r>
              <a:rPr lang="en-GB" sz="2000" b="1" dirty="0" smtClean="0"/>
              <a:t>63)</a:t>
            </a:r>
            <a:endParaRPr lang="en-GB" sz="2000" b="1" dirty="0"/>
          </a:p>
          <a:p>
            <a:pPr algn="ctr"/>
            <a:r>
              <a:rPr lang="cs-CZ" sz="2000" b="1" dirty="0" smtClean="0"/>
              <a:t>p</a:t>
            </a:r>
            <a:r>
              <a:rPr lang="en-GB" sz="2000" b="1" dirty="0" smtClean="0"/>
              <a:t>&lt;0</a:t>
            </a:r>
            <a:r>
              <a:rPr lang="cs-CZ" sz="2000" b="1" dirty="0" smtClean="0"/>
              <a:t>,</a:t>
            </a:r>
            <a:r>
              <a:rPr lang="en-GB" sz="2000" b="1" dirty="0" smtClean="0"/>
              <a:t>001</a:t>
            </a:r>
            <a:endParaRPr lang="en-GB" sz="2000" b="1" dirty="0"/>
          </a:p>
        </p:txBody>
      </p:sp>
      <p:grpSp>
        <p:nvGrpSpPr>
          <p:cNvPr id="229" name="Group 228"/>
          <p:cNvGrpSpPr/>
          <p:nvPr/>
        </p:nvGrpSpPr>
        <p:grpSpPr>
          <a:xfrm>
            <a:off x="4842664" y="4822618"/>
            <a:ext cx="3899206" cy="465778"/>
            <a:chOff x="1213014" y="5043305"/>
            <a:chExt cx="7783892" cy="621035"/>
          </a:xfrm>
        </p:grpSpPr>
        <p:sp>
          <p:nvSpPr>
            <p:cNvPr id="230" name="TextBox 229"/>
            <p:cNvSpPr txBox="1"/>
            <p:nvPr/>
          </p:nvSpPr>
          <p:spPr>
            <a:xfrm>
              <a:off x="1213014" y="5043305"/>
              <a:ext cx="525448" cy="348812"/>
            </a:xfrm>
            <a:prstGeom prst="rect">
              <a:avLst/>
            </a:prstGeom>
            <a:noFill/>
          </p:spPr>
          <p:txBody>
            <a:bodyPr wrap="none" rtlCol="0">
              <a:spAutoFit/>
            </a:bodyPr>
            <a:lstStyle/>
            <a:p>
              <a:pPr algn="ctr"/>
              <a:r>
                <a:rPr lang="en-GB" sz="1100" dirty="0">
                  <a:solidFill>
                    <a:schemeClr val="tx2"/>
                  </a:solidFill>
                </a:rPr>
                <a:t>0</a:t>
              </a:r>
            </a:p>
          </p:txBody>
        </p:sp>
        <p:sp>
          <p:nvSpPr>
            <p:cNvPr id="231" name="TextBox 230"/>
            <p:cNvSpPr txBox="1"/>
            <p:nvPr/>
          </p:nvSpPr>
          <p:spPr>
            <a:xfrm>
              <a:off x="2046699" y="5047820"/>
              <a:ext cx="682247" cy="348812"/>
            </a:xfrm>
            <a:prstGeom prst="rect">
              <a:avLst/>
            </a:prstGeom>
            <a:noFill/>
          </p:spPr>
          <p:txBody>
            <a:bodyPr wrap="none" rtlCol="0">
              <a:spAutoFit/>
            </a:bodyPr>
            <a:lstStyle/>
            <a:p>
              <a:pPr algn="ctr"/>
              <a:r>
                <a:rPr lang="en-GB" sz="1100" dirty="0">
                  <a:solidFill>
                    <a:schemeClr val="tx2"/>
                  </a:solidFill>
                </a:rPr>
                <a:t>90</a:t>
              </a:r>
            </a:p>
          </p:txBody>
        </p:sp>
        <p:sp>
          <p:nvSpPr>
            <p:cNvPr id="232" name="TextBox 231"/>
            <p:cNvSpPr txBox="1"/>
            <p:nvPr/>
          </p:nvSpPr>
          <p:spPr>
            <a:xfrm>
              <a:off x="2849330" y="5043305"/>
              <a:ext cx="839049" cy="348812"/>
            </a:xfrm>
            <a:prstGeom prst="rect">
              <a:avLst/>
            </a:prstGeom>
            <a:noFill/>
          </p:spPr>
          <p:txBody>
            <a:bodyPr wrap="none" rtlCol="0">
              <a:spAutoFit/>
            </a:bodyPr>
            <a:lstStyle/>
            <a:p>
              <a:pPr algn="ctr"/>
              <a:r>
                <a:rPr lang="en-GB" sz="1100" dirty="0">
                  <a:solidFill>
                    <a:schemeClr val="tx2"/>
                  </a:solidFill>
                </a:rPr>
                <a:t>180</a:t>
              </a:r>
            </a:p>
          </p:txBody>
        </p:sp>
        <p:sp>
          <p:nvSpPr>
            <p:cNvPr id="233" name="TextBox 232"/>
            <p:cNvSpPr txBox="1"/>
            <p:nvPr/>
          </p:nvSpPr>
          <p:spPr>
            <a:xfrm>
              <a:off x="3719688" y="5045704"/>
              <a:ext cx="839049" cy="348812"/>
            </a:xfrm>
            <a:prstGeom prst="rect">
              <a:avLst/>
            </a:prstGeom>
            <a:noFill/>
          </p:spPr>
          <p:txBody>
            <a:bodyPr wrap="none" rtlCol="0">
              <a:spAutoFit/>
            </a:bodyPr>
            <a:lstStyle/>
            <a:p>
              <a:pPr algn="ctr"/>
              <a:r>
                <a:rPr lang="en-GB" sz="1100" dirty="0">
                  <a:solidFill>
                    <a:schemeClr val="tx2"/>
                  </a:solidFill>
                </a:rPr>
                <a:t>270</a:t>
              </a:r>
            </a:p>
          </p:txBody>
        </p:sp>
        <p:sp>
          <p:nvSpPr>
            <p:cNvPr id="234" name="TextBox 233"/>
            <p:cNvSpPr txBox="1"/>
            <p:nvPr/>
          </p:nvSpPr>
          <p:spPr>
            <a:xfrm>
              <a:off x="4619050" y="5050217"/>
              <a:ext cx="839049" cy="348812"/>
            </a:xfrm>
            <a:prstGeom prst="rect">
              <a:avLst/>
            </a:prstGeom>
            <a:noFill/>
          </p:spPr>
          <p:txBody>
            <a:bodyPr wrap="none" rtlCol="0">
              <a:spAutoFit/>
            </a:bodyPr>
            <a:lstStyle/>
            <a:p>
              <a:pPr algn="ctr"/>
              <a:r>
                <a:rPr lang="en-GB" sz="1100" dirty="0">
                  <a:solidFill>
                    <a:schemeClr val="tx2"/>
                  </a:solidFill>
                </a:rPr>
                <a:t>360</a:t>
              </a:r>
            </a:p>
          </p:txBody>
        </p:sp>
        <p:sp>
          <p:nvSpPr>
            <p:cNvPr id="235" name="TextBox 234"/>
            <p:cNvSpPr txBox="1"/>
            <p:nvPr/>
          </p:nvSpPr>
          <p:spPr>
            <a:xfrm>
              <a:off x="5501245" y="5045704"/>
              <a:ext cx="839049" cy="348812"/>
            </a:xfrm>
            <a:prstGeom prst="rect">
              <a:avLst/>
            </a:prstGeom>
            <a:noFill/>
          </p:spPr>
          <p:txBody>
            <a:bodyPr wrap="none" rtlCol="0">
              <a:spAutoFit/>
            </a:bodyPr>
            <a:lstStyle/>
            <a:p>
              <a:pPr algn="ctr"/>
              <a:r>
                <a:rPr lang="en-GB" sz="1100" dirty="0">
                  <a:solidFill>
                    <a:schemeClr val="tx2"/>
                  </a:solidFill>
                </a:rPr>
                <a:t>450</a:t>
              </a:r>
            </a:p>
          </p:txBody>
        </p:sp>
        <p:sp>
          <p:nvSpPr>
            <p:cNvPr id="236" name="TextBox 235"/>
            <p:cNvSpPr txBox="1"/>
            <p:nvPr/>
          </p:nvSpPr>
          <p:spPr>
            <a:xfrm>
              <a:off x="6383443" y="5047976"/>
              <a:ext cx="839049" cy="348812"/>
            </a:xfrm>
            <a:prstGeom prst="rect">
              <a:avLst/>
            </a:prstGeom>
            <a:noFill/>
          </p:spPr>
          <p:txBody>
            <a:bodyPr wrap="none" rtlCol="0">
              <a:spAutoFit/>
            </a:bodyPr>
            <a:lstStyle/>
            <a:p>
              <a:pPr algn="ctr"/>
              <a:r>
                <a:rPr lang="en-GB" sz="1100" dirty="0">
                  <a:solidFill>
                    <a:schemeClr val="tx2"/>
                  </a:solidFill>
                </a:rPr>
                <a:t>540</a:t>
              </a:r>
            </a:p>
          </p:txBody>
        </p:sp>
        <p:sp>
          <p:nvSpPr>
            <p:cNvPr id="237" name="TextBox 236"/>
            <p:cNvSpPr txBox="1"/>
            <p:nvPr/>
          </p:nvSpPr>
          <p:spPr>
            <a:xfrm>
              <a:off x="7270898" y="5052489"/>
              <a:ext cx="839049" cy="348812"/>
            </a:xfrm>
            <a:prstGeom prst="rect">
              <a:avLst/>
            </a:prstGeom>
            <a:noFill/>
          </p:spPr>
          <p:txBody>
            <a:bodyPr wrap="none" rtlCol="0">
              <a:spAutoFit/>
            </a:bodyPr>
            <a:lstStyle/>
            <a:p>
              <a:pPr algn="ctr"/>
              <a:r>
                <a:rPr lang="en-GB" sz="1100" dirty="0">
                  <a:solidFill>
                    <a:schemeClr val="tx2"/>
                  </a:solidFill>
                </a:rPr>
                <a:t>630</a:t>
              </a:r>
            </a:p>
          </p:txBody>
        </p:sp>
        <p:sp>
          <p:nvSpPr>
            <p:cNvPr id="238" name="TextBox 237"/>
            <p:cNvSpPr txBox="1"/>
            <p:nvPr/>
          </p:nvSpPr>
          <p:spPr>
            <a:xfrm>
              <a:off x="8157857" y="5047976"/>
              <a:ext cx="839049" cy="348812"/>
            </a:xfrm>
            <a:prstGeom prst="rect">
              <a:avLst/>
            </a:prstGeom>
            <a:noFill/>
          </p:spPr>
          <p:txBody>
            <a:bodyPr wrap="none" rtlCol="0">
              <a:spAutoFit/>
            </a:bodyPr>
            <a:lstStyle/>
            <a:p>
              <a:pPr algn="ctr"/>
              <a:r>
                <a:rPr lang="en-GB" sz="1100" dirty="0">
                  <a:solidFill>
                    <a:schemeClr val="tx2"/>
                  </a:solidFill>
                </a:rPr>
                <a:t>720</a:t>
              </a:r>
            </a:p>
          </p:txBody>
        </p:sp>
        <p:sp>
          <p:nvSpPr>
            <p:cNvPr id="239" name="TextBox 238"/>
            <p:cNvSpPr txBox="1"/>
            <p:nvPr/>
          </p:nvSpPr>
          <p:spPr>
            <a:xfrm>
              <a:off x="2530964" y="5315528"/>
              <a:ext cx="5002297" cy="348812"/>
            </a:xfrm>
            <a:prstGeom prst="rect">
              <a:avLst/>
            </a:prstGeom>
            <a:noFill/>
          </p:spPr>
          <p:txBody>
            <a:bodyPr wrap="none" rtlCol="0">
              <a:spAutoFit/>
            </a:bodyPr>
            <a:lstStyle/>
            <a:p>
              <a:pPr algn="ctr"/>
              <a:r>
                <a:rPr lang="cs-CZ" sz="1100" b="1" dirty="0" smtClean="0">
                  <a:solidFill>
                    <a:schemeClr val="tx2"/>
                  </a:solidFill>
                </a:rPr>
                <a:t>Doba do výskytu prvního krvácení</a:t>
              </a:r>
              <a:r>
                <a:rPr lang="en-GB" sz="1100" b="1" dirty="0" smtClean="0">
                  <a:solidFill>
                    <a:schemeClr val="tx2"/>
                  </a:solidFill>
                </a:rPr>
                <a:t> </a:t>
              </a:r>
              <a:r>
                <a:rPr lang="en-GB" sz="1100" b="1" dirty="0">
                  <a:solidFill>
                    <a:schemeClr val="tx2"/>
                  </a:solidFill>
                </a:rPr>
                <a:t>(</a:t>
              </a:r>
              <a:r>
                <a:rPr lang="en-GB" sz="1100" b="1" dirty="0" smtClean="0">
                  <a:solidFill>
                    <a:schemeClr val="tx2"/>
                  </a:solidFill>
                </a:rPr>
                <a:t>d</a:t>
              </a:r>
              <a:r>
                <a:rPr lang="cs-CZ" sz="1100" b="1" dirty="0" err="1" smtClean="0">
                  <a:solidFill>
                    <a:schemeClr val="tx2"/>
                  </a:solidFill>
                </a:rPr>
                <a:t>ny</a:t>
              </a:r>
              <a:r>
                <a:rPr lang="en-GB" sz="1100" b="1" dirty="0" smtClean="0">
                  <a:solidFill>
                    <a:schemeClr val="tx2"/>
                  </a:solidFill>
                </a:rPr>
                <a:t>)</a:t>
              </a:r>
              <a:endParaRPr lang="en-GB" sz="1100" b="1" dirty="0">
                <a:solidFill>
                  <a:schemeClr val="tx2"/>
                </a:solidFill>
              </a:endParaRPr>
            </a:p>
          </p:txBody>
        </p:sp>
      </p:grpSp>
      <p:grpSp>
        <p:nvGrpSpPr>
          <p:cNvPr id="6" name="Group 5"/>
          <p:cNvGrpSpPr/>
          <p:nvPr/>
        </p:nvGrpSpPr>
        <p:grpSpPr>
          <a:xfrm>
            <a:off x="4681394" y="1902357"/>
            <a:ext cx="4373677" cy="3068910"/>
            <a:chOff x="6265893" y="1879598"/>
            <a:chExt cx="5831570" cy="3628592"/>
          </a:xfrm>
        </p:grpSpPr>
        <p:grpSp>
          <p:nvGrpSpPr>
            <p:cNvPr id="219" name="Group 218"/>
            <p:cNvGrpSpPr/>
            <p:nvPr/>
          </p:nvGrpSpPr>
          <p:grpSpPr>
            <a:xfrm>
              <a:off x="6265893" y="1879598"/>
              <a:ext cx="463099" cy="3628592"/>
              <a:chOff x="790154" y="1559558"/>
              <a:chExt cx="693358" cy="3628592"/>
            </a:xfrm>
          </p:grpSpPr>
          <p:sp>
            <p:nvSpPr>
              <p:cNvPr id="220" name="TextBox 219"/>
              <p:cNvSpPr txBox="1"/>
              <p:nvPr/>
            </p:nvSpPr>
            <p:spPr>
              <a:xfrm>
                <a:off x="790943" y="1559558"/>
                <a:ext cx="682250" cy="309320"/>
              </a:xfrm>
              <a:prstGeom prst="rect">
                <a:avLst/>
              </a:prstGeom>
              <a:noFill/>
            </p:spPr>
            <p:txBody>
              <a:bodyPr wrap="none" rtlCol="0">
                <a:spAutoFit/>
              </a:bodyPr>
              <a:lstStyle/>
              <a:p>
                <a:pPr algn="r"/>
                <a:r>
                  <a:rPr lang="en-GB" sz="1100" dirty="0">
                    <a:solidFill>
                      <a:schemeClr val="tx2"/>
                    </a:solidFill>
                  </a:rPr>
                  <a:t>40</a:t>
                </a:r>
              </a:p>
            </p:txBody>
          </p:sp>
          <p:sp>
            <p:nvSpPr>
              <p:cNvPr id="221" name="TextBox 220"/>
              <p:cNvSpPr txBox="1"/>
              <p:nvPr/>
            </p:nvSpPr>
            <p:spPr>
              <a:xfrm>
                <a:off x="790943" y="1974468"/>
                <a:ext cx="682252" cy="309320"/>
              </a:xfrm>
              <a:prstGeom prst="rect">
                <a:avLst/>
              </a:prstGeom>
              <a:noFill/>
            </p:spPr>
            <p:txBody>
              <a:bodyPr wrap="none" rtlCol="0">
                <a:spAutoFit/>
              </a:bodyPr>
              <a:lstStyle/>
              <a:p>
                <a:pPr algn="r"/>
                <a:r>
                  <a:rPr lang="en-GB" sz="1100" dirty="0">
                    <a:solidFill>
                      <a:schemeClr val="tx2"/>
                    </a:solidFill>
                  </a:rPr>
                  <a:t>35</a:t>
                </a:r>
              </a:p>
            </p:txBody>
          </p:sp>
          <p:sp>
            <p:nvSpPr>
              <p:cNvPr id="222" name="TextBox 221"/>
              <p:cNvSpPr txBox="1"/>
              <p:nvPr/>
            </p:nvSpPr>
            <p:spPr>
              <a:xfrm>
                <a:off x="801260" y="2389376"/>
                <a:ext cx="682252" cy="309320"/>
              </a:xfrm>
              <a:prstGeom prst="rect">
                <a:avLst/>
              </a:prstGeom>
              <a:noFill/>
            </p:spPr>
            <p:txBody>
              <a:bodyPr wrap="none" rtlCol="0">
                <a:spAutoFit/>
              </a:bodyPr>
              <a:lstStyle/>
              <a:p>
                <a:pPr algn="r"/>
                <a:r>
                  <a:rPr lang="en-GB" sz="1100" dirty="0">
                    <a:solidFill>
                      <a:schemeClr val="tx2"/>
                    </a:solidFill>
                  </a:rPr>
                  <a:t>30</a:t>
                </a:r>
              </a:p>
            </p:txBody>
          </p:sp>
          <p:sp>
            <p:nvSpPr>
              <p:cNvPr id="223" name="TextBox 222"/>
              <p:cNvSpPr txBox="1"/>
              <p:nvPr/>
            </p:nvSpPr>
            <p:spPr>
              <a:xfrm>
                <a:off x="801260" y="2804285"/>
                <a:ext cx="682252" cy="309320"/>
              </a:xfrm>
              <a:prstGeom prst="rect">
                <a:avLst/>
              </a:prstGeom>
              <a:noFill/>
            </p:spPr>
            <p:txBody>
              <a:bodyPr wrap="none" rtlCol="0">
                <a:spAutoFit/>
              </a:bodyPr>
              <a:lstStyle/>
              <a:p>
                <a:pPr algn="r"/>
                <a:r>
                  <a:rPr lang="en-GB" sz="1100" dirty="0">
                    <a:solidFill>
                      <a:schemeClr val="tx2"/>
                    </a:solidFill>
                  </a:rPr>
                  <a:t>25</a:t>
                </a:r>
              </a:p>
            </p:txBody>
          </p:sp>
          <p:sp>
            <p:nvSpPr>
              <p:cNvPr id="224" name="TextBox 223"/>
              <p:cNvSpPr txBox="1"/>
              <p:nvPr/>
            </p:nvSpPr>
            <p:spPr>
              <a:xfrm>
                <a:off x="790154" y="3219194"/>
                <a:ext cx="682252" cy="309320"/>
              </a:xfrm>
              <a:prstGeom prst="rect">
                <a:avLst/>
              </a:prstGeom>
              <a:noFill/>
            </p:spPr>
            <p:txBody>
              <a:bodyPr wrap="none" rtlCol="0">
                <a:spAutoFit/>
              </a:bodyPr>
              <a:lstStyle/>
              <a:p>
                <a:pPr algn="r"/>
                <a:r>
                  <a:rPr lang="en-GB" sz="1100" dirty="0">
                    <a:solidFill>
                      <a:schemeClr val="tx2"/>
                    </a:solidFill>
                  </a:rPr>
                  <a:t>20</a:t>
                </a:r>
              </a:p>
            </p:txBody>
          </p:sp>
          <p:sp>
            <p:nvSpPr>
              <p:cNvPr id="225" name="TextBox 224"/>
              <p:cNvSpPr txBox="1"/>
              <p:nvPr/>
            </p:nvSpPr>
            <p:spPr>
              <a:xfrm>
                <a:off x="790154" y="3634103"/>
                <a:ext cx="682253" cy="309320"/>
              </a:xfrm>
              <a:prstGeom prst="rect">
                <a:avLst/>
              </a:prstGeom>
              <a:noFill/>
            </p:spPr>
            <p:txBody>
              <a:bodyPr wrap="none" rtlCol="0">
                <a:spAutoFit/>
              </a:bodyPr>
              <a:lstStyle/>
              <a:p>
                <a:pPr algn="r"/>
                <a:r>
                  <a:rPr lang="en-GB" sz="1100" dirty="0">
                    <a:solidFill>
                      <a:schemeClr val="tx2"/>
                    </a:solidFill>
                  </a:rPr>
                  <a:t>15</a:t>
                </a:r>
              </a:p>
            </p:txBody>
          </p:sp>
          <p:sp>
            <p:nvSpPr>
              <p:cNvPr id="226" name="TextBox 225"/>
              <p:cNvSpPr txBox="1"/>
              <p:nvPr/>
            </p:nvSpPr>
            <p:spPr>
              <a:xfrm>
                <a:off x="800473" y="4049012"/>
                <a:ext cx="682253" cy="309320"/>
              </a:xfrm>
              <a:prstGeom prst="rect">
                <a:avLst/>
              </a:prstGeom>
              <a:noFill/>
            </p:spPr>
            <p:txBody>
              <a:bodyPr wrap="none" rtlCol="0">
                <a:spAutoFit/>
              </a:bodyPr>
              <a:lstStyle/>
              <a:p>
                <a:pPr algn="r"/>
                <a:r>
                  <a:rPr lang="en-GB" sz="1100" dirty="0">
                    <a:solidFill>
                      <a:schemeClr val="tx2"/>
                    </a:solidFill>
                  </a:rPr>
                  <a:t>10</a:t>
                </a:r>
              </a:p>
            </p:txBody>
          </p:sp>
          <p:sp>
            <p:nvSpPr>
              <p:cNvPr id="227" name="TextBox 226"/>
              <p:cNvSpPr txBox="1"/>
              <p:nvPr/>
            </p:nvSpPr>
            <p:spPr>
              <a:xfrm>
                <a:off x="957271" y="4463921"/>
                <a:ext cx="525450" cy="309320"/>
              </a:xfrm>
              <a:prstGeom prst="rect">
                <a:avLst/>
              </a:prstGeom>
              <a:noFill/>
            </p:spPr>
            <p:txBody>
              <a:bodyPr wrap="none" rtlCol="0">
                <a:spAutoFit/>
              </a:bodyPr>
              <a:lstStyle/>
              <a:p>
                <a:pPr algn="r"/>
                <a:r>
                  <a:rPr lang="en-GB" sz="1100" dirty="0">
                    <a:solidFill>
                      <a:schemeClr val="tx2"/>
                    </a:solidFill>
                  </a:rPr>
                  <a:t>5</a:t>
                </a:r>
              </a:p>
            </p:txBody>
          </p:sp>
          <p:sp>
            <p:nvSpPr>
              <p:cNvPr id="228" name="TextBox 227"/>
              <p:cNvSpPr txBox="1"/>
              <p:nvPr/>
            </p:nvSpPr>
            <p:spPr>
              <a:xfrm>
                <a:off x="952508" y="4878830"/>
                <a:ext cx="525450" cy="309320"/>
              </a:xfrm>
              <a:prstGeom prst="rect">
                <a:avLst/>
              </a:prstGeom>
              <a:noFill/>
            </p:spPr>
            <p:txBody>
              <a:bodyPr wrap="none" rtlCol="0">
                <a:spAutoFit/>
              </a:bodyPr>
              <a:lstStyle/>
              <a:p>
                <a:pPr algn="r"/>
                <a:r>
                  <a:rPr lang="en-GB" sz="1100" dirty="0">
                    <a:solidFill>
                      <a:schemeClr val="tx2"/>
                    </a:solidFill>
                  </a:rPr>
                  <a:t>0</a:t>
                </a:r>
              </a:p>
            </p:txBody>
          </p:sp>
        </p:grpSp>
        <p:pic>
          <p:nvPicPr>
            <p:cNvPr id="262" name="Picture 261"/>
            <p:cNvPicPr>
              <a:picLocks/>
            </p:cNvPicPr>
            <p:nvPr/>
          </p:nvPicPr>
          <p:blipFill>
            <a:blip r:embed="rId4">
              <a:extLst>
                <a:ext uri="{28A0092B-C50C-407E-A947-70E740481C1C}">
                  <a14:useLocalDpi xmlns:a14="http://schemas.microsoft.com/office/drawing/2010/main" val="0"/>
                </a:ext>
              </a:extLst>
            </a:blip>
            <a:stretch>
              <a:fillRect/>
            </a:stretch>
          </p:blipFill>
          <p:spPr>
            <a:xfrm>
              <a:off x="6688177" y="2009428"/>
              <a:ext cx="4832997" cy="3420000"/>
            </a:xfrm>
            <a:prstGeom prst="rect">
              <a:avLst/>
            </a:prstGeom>
          </p:spPr>
        </p:pic>
        <p:sp>
          <p:nvSpPr>
            <p:cNvPr id="263" name="TextBox 262"/>
            <p:cNvSpPr txBox="1"/>
            <p:nvPr/>
          </p:nvSpPr>
          <p:spPr>
            <a:xfrm>
              <a:off x="10236300" y="3430840"/>
              <a:ext cx="1861163" cy="491273"/>
            </a:xfrm>
            <a:prstGeom prst="rect">
              <a:avLst/>
            </a:prstGeom>
            <a:noFill/>
          </p:spPr>
          <p:txBody>
            <a:bodyPr wrap="square" rtlCol="0">
              <a:spAutoFit/>
            </a:bodyPr>
            <a:lstStyle/>
            <a:p>
              <a:r>
                <a:rPr lang="en-GB" sz="1050" b="1" dirty="0">
                  <a:solidFill>
                    <a:srgbClr val="007370"/>
                  </a:solidFill>
                </a:rPr>
                <a:t>Dabigatran 150 mg </a:t>
              </a:r>
            </a:p>
            <a:p>
              <a:r>
                <a:rPr lang="en-GB" sz="1050" b="1" dirty="0" smtClean="0">
                  <a:solidFill>
                    <a:srgbClr val="007370"/>
                  </a:solidFill>
                </a:rPr>
                <a:t>du</a:t>
              </a:r>
              <a:r>
                <a:rPr lang="cs-CZ" sz="1050" b="1" dirty="0" smtClean="0">
                  <a:solidFill>
                    <a:srgbClr val="007370"/>
                  </a:solidFill>
                </a:rPr>
                <a:t>á</a:t>
              </a:r>
              <a:r>
                <a:rPr lang="en-GB" sz="1050" b="1" dirty="0" smtClean="0">
                  <a:solidFill>
                    <a:srgbClr val="007370"/>
                  </a:solidFill>
                </a:rPr>
                <a:t>l</a:t>
              </a:r>
              <a:r>
                <a:rPr lang="cs-CZ" sz="1050" b="1" dirty="0" smtClean="0">
                  <a:solidFill>
                    <a:srgbClr val="007370"/>
                  </a:solidFill>
                </a:rPr>
                <a:t>ní</a:t>
              </a:r>
              <a:r>
                <a:rPr lang="en-GB" sz="1050" b="1" dirty="0" smtClean="0">
                  <a:solidFill>
                    <a:srgbClr val="007370"/>
                  </a:solidFill>
                </a:rPr>
                <a:t> </a:t>
              </a:r>
              <a:r>
                <a:rPr lang="en-GB" sz="1050" b="1" dirty="0" err="1" smtClean="0">
                  <a:solidFill>
                    <a:srgbClr val="007370"/>
                  </a:solidFill>
                </a:rPr>
                <a:t>terap</a:t>
              </a:r>
              <a:r>
                <a:rPr lang="cs-CZ" sz="1050" b="1" dirty="0" err="1" smtClean="0">
                  <a:solidFill>
                    <a:srgbClr val="007370"/>
                  </a:solidFill>
                </a:rPr>
                <a:t>ie</a:t>
              </a:r>
              <a:endParaRPr lang="en-GB" sz="1050" b="1" dirty="0">
                <a:solidFill>
                  <a:srgbClr val="007370"/>
                </a:solidFill>
              </a:endParaRPr>
            </a:p>
          </p:txBody>
        </p:sp>
        <p:sp>
          <p:nvSpPr>
            <p:cNvPr id="264" name="TextBox 263"/>
            <p:cNvSpPr txBox="1"/>
            <p:nvPr/>
          </p:nvSpPr>
          <p:spPr>
            <a:xfrm>
              <a:off x="10632919" y="2211368"/>
              <a:ext cx="1323439" cy="491273"/>
            </a:xfrm>
            <a:prstGeom prst="rect">
              <a:avLst/>
            </a:prstGeom>
            <a:noFill/>
          </p:spPr>
          <p:txBody>
            <a:bodyPr wrap="none" rtlCol="0">
              <a:spAutoFit/>
            </a:bodyPr>
            <a:lstStyle/>
            <a:p>
              <a:r>
                <a:rPr lang="en-GB" sz="1050" b="1" dirty="0">
                  <a:solidFill>
                    <a:srgbClr val="A61D3C"/>
                  </a:solidFill>
                </a:rPr>
                <a:t>Warfarin</a:t>
              </a:r>
            </a:p>
            <a:p>
              <a:r>
                <a:rPr lang="en-GB" sz="1050" b="1" dirty="0">
                  <a:solidFill>
                    <a:srgbClr val="A61D3C"/>
                  </a:solidFill>
                </a:rPr>
                <a:t>triple </a:t>
              </a:r>
              <a:r>
                <a:rPr lang="en-GB" sz="1050" b="1" dirty="0" err="1" smtClean="0">
                  <a:solidFill>
                    <a:srgbClr val="A61D3C"/>
                  </a:solidFill>
                </a:rPr>
                <a:t>terap</a:t>
              </a:r>
              <a:r>
                <a:rPr lang="cs-CZ" sz="1050" b="1" dirty="0" err="1" smtClean="0">
                  <a:solidFill>
                    <a:srgbClr val="A61D3C"/>
                  </a:solidFill>
                </a:rPr>
                <a:t>ie</a:t>
              </a:r>
              <a:endParaRPr lang="en-GB" sz="1050" b="1" dirty="0">
                <a:solidFill>
                  <a:srgbClr val="A61D3C"/>
                </a:solidFill>
              </a:endParaRPr>
            </a:p>
          </p:txBody>
        </p:sp>
        <p:sp>
          <p:nvSpPr>
            <p:cNvPr id="265" name="Rectangle 264"/>
            <p:cNvSpPr/>
            <p:nvPr/>
          </p:nvSpPr>
          <p:spPr>
            <a:xfrm>
              <a:off x="6986493" y="1912405"/>
              <a:ext cx="3053686" cy="1200891"/>
            </a:xfrm>
            <a:prstGeom prst="rect">
              <a:avLst/>
            </a:prstGeom>
          </p:spPr>
          <p:txBody>
            <a:bodyPr>
              <a:spAutoFit/>
            </a:bodyPr>
            <a:lstStyle/>
            <a:p>
              <a:pPr algn="ctr"/>
              <a:r>
                <a:rPr lang="en-GB" sz="2000" b="1" dirty="0"/>
                <a:t>HR: </a:t>
              </a:r>
              <a:r>
                <a:rPr lang="en-GB" sz="2000" b="1" dirty="0" smtClean="0"/>
                <a:t>0</a:t>
              </a:r>
              <a:r>
                <a:rPr lang="cs-CZ" sz="2000" b="1" dirty="0" smtClean="0"/>
                <a:t>,</a:t>
              </a:r>
              <a:r>
                <a:rPr lang="en-GB" sz="2000" b="1" dirty="0" smtClean="0"/>
                <a:t>72 </a:t>
              </a:r>
              <a:r>
                <a:rPr lang="en-GB" sz="2000" b="1" dirty="0"/>
                <a:t>(95% CI: </a:t>
              </a:r>
              <a:r>
                <a:rPr lang="en-GB" sz="2000" b="1" dirty="0" smtClean="0"/>
                <a:t>0</a:t>
              </a:r>
              <a:r>
                <a:rPr lang="cs-CZ" sz="2000" b="1" dirty="0" smtClean="0"/>
                <a:t>,</a:t>
              </a:r>
              <a:r>
                <a:rPr lang="en-GB" sz="2000" b="1" dirty="0" smtClean="0"/>
                <a:t>58–0</a:t>
              </a:r>
              <a:r>
                <a:rPr lang="cs-CZ" sz="2000" b="1" dirty="0" smtClean="0"/>
                <a:t>,</a:t>
              </a:r>
              <a:r>
                <a:rPr lang="en-GB" sz="2000" b="1" dirty="0" smtClean="0"/>
                <a:t>88)</a:t>
              </a:r>
              <a:endParaRPr lang="en-GB" sz="2000" b="1" dirty="0"/>
            </a:p>
            <a:p>
              <a:pPr algn="ctr"/>
              <a:r>
                <a:rPr lang="cs-CZ" sz="2000" b="1" dirty="0"/>
                <a:t>p</a:t>
              </a:r>
              <a:r>
                <a:rPr lang="en-GB" sz="2000" b="1" dirty="0" smtClean="0"/>
                <a:t>=0</a:t>
              </a:r>
              <a:r>
                <a:rPr lang="cs-CZ" sz="2000" b="1" dirty="0" smtClean="0"/>
                <a:t>,</a:t>
              </a:r>
              <a:r>
                <a:rPr lang="en-GB" sz="2000" b="1" dirty="0" smtClean="0"/>
                <a:t>002</a:t>
              </a:r>
              <a:endParaRPr lang="en-GB" sz="2000" b="1" dirty="0"/>
            </a:p>
          </p:txBody>
        </p:sp>
      </p:grpSp>
      <p:sp>
        <p:nvSpPr>
          <p:cNvPr id="4" name="TextovéPole 3"/>
          <p:cNvSpPr txBox="1"/>
          <p:nvPr/>
        </p:nvSpPr>
        <p:spPr>
          <a:xfrm>
            <a:off x="2051125" y="4155726"/>
            <a:ext cx="1531253" cy="369332"/>
          </a:xfrm>
          <a:prstGeom prst="rect">
            <a:avLst/>
          </a:prstGeom>
          <a:noFill/>
        </p:spPr>
        <p:txBody>
          <a:bodyPr wrap="none" rtlCol="0">
            <a:spAutoFit/>
          </a:bodyPr>
          <a:lstStyle/>
          <a:p>
            <a:r>
              <a:rPr lang="en-GB" b="1" dirty="0">
                <a:latin typeface="Arial" panose="020B0604020202020204"/>
              </a:rPr>
              <a:t>ARR: 11</a:t>
            </a:r>
            <a:r>
              <a:rPr lang="cs-CZ" b="1" dirty="0">
                <a:latin typeface="Arial" panose="020B0604020202020204"/>
              </a:rPr>
              <a:t>,</a:t>
            </a:r>
            <a:r>
              <a:rPr lang="en-GB" b="1" dirty="0">
                <a:latin typeface="Arial" panose="020B0604020202020204"/>
              </a:rPr>
              <a:t>5% </a:t>
            </a:r>
          </a:p>
        </p:txBody>
      </p:sp>
      <p:sp>
        <p:nvSpPr>
          <p:cNvPr id="55" name="TextovéPole 54"/>
          <p:cNvSpPr txBox="1"/>
          <p:nvPr/>
        </p:nvSpPr>
        <p:spPr>
          <a:xfrm>
            <a:off x="6203539" y="4078833"/>
            <a:ext cx="1415772" cy="369332"/>
          </a:xfrm>
          <a:prstGeom prst="rect">
            <a:avLst/>
          </a:prstGeom>
          <a:noFill/>
        </p:spPr>
        <p:txBody>
          <a:bodyPr wrap="none" rtlCol="0">
            <a:spAutoFit/>
          </a:bodyPr>
          <a:lstStyle/>
          <a:p>
            <a:r>
              <a:rPr lang="en-GB" b="1" dirty="0">
                <a:latin typeface="Arial" panose="020B0604020202020204"/>
              </a:rPr>
              <a:t>ARR: </a:t>
            </a:r>
            <a:r>
              <a:rPr lang="cs-CZ" b="1" dirty="0" smtClean="0">
                <a:latin typeface="Arial" panose="020B0604020202020204"/>
              </a:rPr>
              <a:t>5,</a:t>
            </a:r>
            <a:r>
              <a:rPr lang="en-GB" b="1" dirty="0">
                <a:latin typeface="Arial" panose="020B0604020202020204"/>
              </a:rPr>
              <a:t>5% </a:t>
            </a:r>
          </a:p>
        </p:txBody>
      </p:sp>
    </p:spTree>
    <p:extLst>
      <p:ext uri="{BB962C8B-B14F-4D97-AF65-F5344CB8AC3E}">
        <p14:creationId xmlns:p14="http://schemas.microsoft.com/office/powerpoint/2010/main" val="333299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500"/>
                                        <p:tgtEl>
                                          <p:spTgt spid="1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fade">
                                      <p:cBhvr>
                                        <p:cTn id="13" dur="500"/>
                                        <p:tgtEl>
                                          <p:spTgt spid="1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fade">
                                      <p:cBhvr>
                                        <p:cTn id="16" dur="500"/>
                                        <p:tgtEl>
                                          <p:spTgt spid="1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9"/>
                                        </p:tgtEl>
                                        <p:attrNameLst>
                                          <p:attrName>style.visibility</p:attrName>
                                        </p:attrNameLst>
                                      </p:cBhvr>
                                      <p:to>
                                        <p:strVal val="visible"/>
                                      </p:to>
                                    </p:set>
                                    <p:animEffect transition="in" filter="fade">
                                      <p:cBhvr>
                                        <p:cTn id="19" dur="500"/>
                                        <p:tgtEl>
                                          <p:spTgt spid="1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0"/>
                                        </p:tgtEl>
                                        <p:attrNameLst>
                                          <p:attrName>style.visibility</p:attrName>
                                        </p:attrNameLst>
                                      </p:cBhvr>
                                      <p:to>
                                        <p:strVal val="visible"/>
                                      </p:to>
                                    </p:set>
                                    <p:animEffect transition="in" filter="fade">
                                      <p:cBhvr>
                                        <p:cTn id="22" dur="500"/>
                                        <p:tgtEl>
                                          <p:spTgt spid="1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fade">
                                      <p:cBhvr>
                                        <p:cTn id="25" dur="500"/>
                                        <p:tgtEl>
                                          <p:spTgt spid="1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2"/>
                                        </p:tgtEl>
                                        <p:attrNameLst>
                                          <p:attrName>style.visibility</p:attrName>
                                        </p:attrNameLst>
                                      </p:cBhvr>
                                      <p:to>
                                        <p:strVal val="visible"/>
                                      </p:to>
                                    </p:set>
                                    <p:animEffect transition="in" filter="fade">
                                      <p:cBhvr>
                                        <p:cTn id="28" dur="500"/>
                                        <p:tgtEl>
                                          <p:spTgt spid="1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3"/>
                                        </p:tgtEl>
                                        <p:attrNameLst>
                                          <p:attrName>style.visibility</p:attrName>
                                        </p:attrNameLst>
                                      </p:cBhvr>
                                      <p:to>
                                        <p:strVal val="visible"/>
                                      </p:to>
                                    </p:set>
                                    <p:animEffect transition="in" filter="fade">
                                      <p:cBhvr>
                                        <p:cTn id="31" dur="500"/>
                                        <p:tgtEl>
                                          <p:spTgt spid="1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4"/>
                                        </p:tgtEl>
                                        <p:attrNameLst>
                                          <p:attrName>style.visibility</p:attrName>
                                        </p:attrNameLst>
                                      </p:cBhvr>
                                      <p:to>
                                        <p:strVal val="visible"/>
                                      </p:to>
                                    </p:set>
                                    <p:animEffect transition="in" filter="fade">
                                      <p:cBhvr>
                                        <p:cTn id="34" dur="500"/>
                                        <p:tgtEl>
                                          <p:spTgt spid="14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5"/>
                                        </p:tgtEl>
                                        <p:attrNameLst>
                                          <p:attrName>style.visibility</p:attrName>
                                        </p:attrNameLst>
                                      </p:cBhvr>
                                      <p:to>
                                        <p:strVal val="visible"/>
                                      </p:to>
                                    </p:set>
                                    <p:animEffect transition="in" filter="fade">
                                      <p:cBhvr>
                                        <p:cTn id="37" dur="500"/>
                                        <p:tgtEl>
                                          <p:spTgt spid="14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6"/>
                                        </p:tgtEl>
                                        <p:attrNameLst>
                                          <p:attrName>style.visibility</p:attrName>
                                        </p:attrNameLst>
                                      </p:cBhvr>
                                      <p:to>
                                        <p:strVal val="visible"/>
                                      </p:to>
                                    </p:set>
                                    <p:animEffect transition="in" filter="fade">
                                      <p:cBhvr>
                                        <p:cTn id="40" dur="500"/>
                                        <p:tgtEl>
                                          <p:spTgt spid="14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7"/>
                                        </p:tgtEl>
                                        <p:attrNameLst>
                                          <p:attrName>style.visibility</p:attrName>
                                        </p:attrNameLst>
                                      </p:cBhvr>
                                      <p:to>
                                        <p:strVal val="visible"/>
                                      </p:to>
                                    </p:set>
                                    <p:animEffect transition="in" filter="fade">
                                      <p:cBhvr>
                                        <p:cTn id="43" dur="500"/>
                                        <p:tgtEl>
                                          <p:spTgt spid="1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8"/>
                                        </p:tgtEl>
                                        <p:attrNameLst>
                                          <p:attrName>style.visibility</p:attrName>
                                        </p:attrNameLst>
                                      </p:cBhvr>
                                      <p:to>
                                        <p:strVal val="visible"/>
                                      </p:to>
                                    </p:set>
                                    <p:animEffect transition="in" filter="fade">
                                      <p:cBhvr>
                                        <p:cTn id="46" dur="500"/>
                                        <p:tgtEl>
                                          <p:spTgt spid="1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9"/>
                                        </p:tgtEl>
                                        <p:attrNameLst>
                                          <p:attrName>style.visibility</p:attrName>
                                        </p:attrNameLst>
                                      </p:cBhvr>
                                      <p:to>
                                        <p:strVal val="visible"/>
                                      </p:to>
                                    </p:set>
                                    <p:animEffect transition="in" filter="fade">
                                      <p:cBhvr>
                                        <p:cTn id="49" dur="500"/>
                                        <p:tgtEl>
                                          <p:spTgt spid="1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0"/>
                                        </p:tgtEl>
                                        <p:attrNameLst>
                                          <p:attrName>style.visibility</p:attrName>
                                        </p:attrNameLst>
                                      </p:cBhvr>
                                      <p:to>
                                        <p:strVal val="visible"/>
                                      </p:to>
                                    </p:set>
                                    <p:animEffect transition="in" filter="fade">
                                      <p:cBhvr>
                                        <p:cTn id="52" dur="500"/>
                                        <p:tgtEl>
                                          <p:spTgt spid="1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fade">
                                      <p:cBhvr>
                                        <p:cTn id="55" dur="500"/>
                                        <p:tgtEl>
                                          <p:spTgt spid="1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2"/>
                                        </p:tgtEl>
                                        <p:attrNameLst>
                                          <p:attrName>style.visibility</p:attrName>
                                        </p:attrNameLst>
                                      </p:cBhvr>
                                      <p:to>
                                        <p:strVal val="visible"/>
                                      </p:to>
                                    </p:set>
                                    <p:animEffect transition="in" filter="fade">
                                      <p:cBhvr>
                                        <p:cTn id="58" dur="500"/>
                                        <p:tgtEl>
                                          <p:spTgt spid="1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3"/>
                                        </p:tgtEl>
                                        <p:attrNameLst>
                                          <p:attrName>style.visibility</p:attrName>
                                        </p:attrNameLst>
                                      </p:cBhvr>
                                      <p:to>
                                        <p:strVal val="visible"/>
                                      </p:to>
                                    </p:set>
                                    <p:animEffect transition="in" filter="fade">
                                      <p:cBhvr>
                                        <p:cTn id="61" dur="500"/>
                                        <p:tgtEl>
                                          <p:spTgt spid="13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4"/>
                                        </p:tgtEl>
                                        <p:attrNameLst>
                                          <p:attrName>style.visibility</p:attrName>
                                        </p:attrNameLst>
                                      </p:cBhvr>
                                      <p:to>
                                        <p:strVal val="visible"/>
                                      </p:to>
                                    </p:set>
                                    <p:animEffect transition="in" filter="fade">
                                      <p:cBhvr>
                                        <p:cTn id="64" dur="500"/>
                                        <p:tgtEl>
                                          <p:spTgt spid="134"/>
                                        </p:tgtEl>
                                      </p:cBhvr>
                                    </p:animEffect>
                                  </p:childTnLst>
                                </p:cTn>
                              </p:par>
                              <p:par>
                                <p:cTn id="65" presetID="10" presetClass="entr" presetSubtype="0" fill="hold" nodeType="withEffect">
                                  <p:stCondLst>
                                    <p:cond delay="0"/>
                                  </p:stCondLst>
                                  <p:childTnLst>
                                    <p:set>
                                      <p:cBhvr>
                                        <p:cTn id="66" dur="1" fill="hold">
                                          <p:stCondLst>
                                            <p:cond delay="0"/>
                                          </p:stCondLst>
                                        </p:cTn>
                                        <p:tgtEl>
                                          <p:spTgt spid="168"/>
                                        </p:tgtEl>
                                        <p:attrNameLst>
                                          <p:attrName>style.visibility</p:attrName>
                                        </p:attrNameLst>
                                      </p:cBhvr>
                                      <p:to>
                                        <p:strVal val="visible"/>
                                      </p:to>
                                    </p:set>
                                    <p:animEffect transition="in" filter="fade">
                                      <p:cBhvr>
                                        <p:cTn id="67" dur="500"/>
                                        <p:tgtEl>
                                          <p:spTgt spid="1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69"/>
                                        </p:tgtEl>
                                        <p:attrNameLst>
                                          <p:attrName>style.visibility</p:attrName>
                                        </p:attrNameLst>
                                      </p:cBhvr>
                                      <p:to>
                                        <p:strVal val="visible"/>
                                      </p:to>
                                    </p:set>
                                    <p:animEffect transition="in" filter="fade">
                                      <p:cBhvr>
                                        <p:cTn id="70" dur="500"/>
                                        <p:tgtEl>
                                          <p:spTgt spid="16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0"/>
                                        </p:tgtEl>
                                        <p:attrNameLst>
                                          <p:attrName>style.visibility</p:attrName>
                                        </p:attrNameLst>
                                      </p:cBhvr>
                                      <p:to>
                                        <p:strVal val="visible"/>
                                      </p:to>
                                    </p:set>
                                    <p:animEffect transition="in" filter="fade">
                                      <p:cBhvr>
                                        <p:cTn id="73" dur="500"/>
                                        <p:tgtEl>
                                          <p:spTgt spid="17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71"/>
                                        </p:tgtEl>
                                        <p:attrNameLst>
                                          <p:attrName>style.visibility</p:attrName>
                                        </p:attrNameLst>
                                      </p:cBhvr>
                                      <p:to>
                                        <p:strVal val="visible"/>
                                      </p:to>
                                    </p:set>
                                    <p:animEffect transition="in" filter="fade">
                                      <p:cBhvr>
                                        <p:cTn id="76" dur="500"/>
                                        <p:tgtEl>
                                          <p:spTgt spid="17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500"/>
                                        <p:tgtEl>
                                          <p:spTgt spid="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29"/>
                                        </p:tgtEl>
                                        <p:attrNameLst>
                                          <p:attrName>style.visibility</p:attrName>
                                        </p:attrNameLst>
                                      </p:cBhvr>
                                      <p:to>
                                        <p:strVal val="visible"/>
                                      </p:to>
                                    </p:set>
                                    <p:animEffect transition="in" filter="fade">
                                      <p:cBhvr>
                                        <p:cTn id="84" dur="500"/>
                                        <p:tgtEl>
                                          <p:spTgt spid="229"/>
                                        </p:tgtEl>
                                      </p:cBhvr>
                                    </p:animEffect>
                                  </p:childTnLst>
                                </p:cTn>
                              </p:par>
                              <p:par>
                                <p:cTn id="85" presetID="10"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500"/>
                                        <p:tgtEl>
                                          <p:spTgt spid="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5" grpId="0"/>
      <p:bldP spid="137" grpId="0"/>
      <p:bldP spid="138" grpId="0"/>
      <p:bldP spid="139" grpId="0"/>
      <p:bldP spid="140" grpId="0"/>
      <p:bldP spid="141" grpId="0"/>
      <p:bldP spid="142" grpId="0"/>
      <p:bldP spid="143" grpId="0"/>
      <p:bldP spid="144" grpId="0"/>
      <p:bldP spid="145" grpId="0"/>
      <p:bldP spid="146" grpId="0"/>
      <p:bldP spid="127" grpId="0"/>
      <p:bldP spid="128" grpId="0"/>
      <p:bldP spid="129" grpId="0"/>
      <p:bldP spid="130" grpId="0"/>
      <p:bldP spid="131" grpId="0"/>
      <p:bldP spid="132" grpId="0"/>
      <p:bldP spid="133" grpId="0"/>
      <p:bldP spid="134" grpId="0"/>
      <p:bldP spid="169" grpId="0"/>
      <p:bldP spid="170" grpId="0"/>
      <p:bldP spid="171" grpId="0"/>
      <p:bldP spid="4"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384"/>
            <a:ext cx="8229600" cy="1143000"/>
          </a:xfrm>
        </p:spPr>
        <p:txBody>
          <a:bodyPr>
            <a:normAutofit/>
          </a:bodyPr>
          <a:lstStyle/>
          <a:p>
            <a:r>
              <a:rPr lang="en-GB" sz="2800" dirty="0">
                <a:solidFill>
                  <a:schemeClr val="tx2"/>
                </a:solidFill>
              </a:rPr>
              <a:t>ISTH </a:t>
            </a:r>
            <a:r>
              <a:rPr lang="en-GB" sz="2800" dirty="0" smtClean="0">
                <a:solidFill>
                  <a:schemeClr val="tx2"/>
                </a:solidFill>
              </a:rPr>
              <a:t>a </a:t>
            </a:r>
            <a:r>
              <a:rPr lang="en-GB" sz="2800" dirty="0">
                <a:solidFill>
                  <a:schemeClr val="tx2"/>
                </a:solidFill>
              </a:rPr>
              <a:t>TIMI </a:t>
            </a:r>
            <a:r>
              <a:rPr lang="cs-CZ" sz="2800" dirty="0" smtClean="0">
                <a:solidFill>
                  <a:schemeClr val="tx2"/>
                </a:solidFill>
              </a:rPr>
              <a:t>závažné krvácení</a:t>
            </a:r>
            <a:endParaRPr lang="en-GB" sz="2800" dirty="0">
              <a:solidFill>
                <a:schemeClr val="tx2"/>
              </a:solidFill>
            </a:endParaRPr>
          </a:p>
        </p:txBody>
      </p:sp>
      <p:graphicFrame>
        <p:nvGraphicFramePr>
          <p:cNvPr id="18" name="Content Placeholder 8"/>
          <p:cNvGraphicFramePr>
            <a:graphicFrameLocks/>
          </p:cNvGraphicFramePr>
          <p:nvPr>
            <p:extLst>
              <p:ext uri="{D42A27DB-BD31-4B8C-83A1-F6EECF244321}">
                <p14:modId xmlns:p14="http://schemas.microsoft.com/office/powerpoint/2010/main" val="1202092026"/>
              </p:ext>
            </p:extLst>
          </p:nvPr>
        </p:nvGraphicFramePr>
        <p:xfrm>
          <a:off x="550028" y="1467841"/>
          <a:ext cx="8178936" cy="4680000"/>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32"/>
          <p:cNvSpPr/>
          <p:nvPr/>
        </p:nvSpPr>
        <p:spPr>
          <a:xfrm>
            <a:off x="1434372" y="3584850"/>
            <a:ext cx="561975" cy="276999"/>
          </a:xfrm>
          <a:prstGeom prst="rect">
            <a:avLst/>
          </a:prstGeom>
        </p:spPr>
        <p:txBody>
          <a:bodyPr wrap="square">
            <a:spAutoFit/>
          </a:bodyPr>
          <a:lstStyle/>
          <a:p>
            <a:pPr algn="ctr"/>
            <a:r>
              <a:rPr lang="en-US" sz="1200" dirty="0" smtClean="0">
                <a:solidFill>
                  <a:schemeClr val="bg1"/>
                </a:solidFill>
              </a:rPr>
              <a:t>5</a:t>
            </a:r>
            <a:r>
              <a:rPr lang="cs-CZ" sz="1200" dirty="0" smtClean="0">
                <a:solidFill>
                  <a:schemeClr val="bg1"/>
                </a:solidFill>
              </a:rPr>
              <a:t>,</a:t>
            </a:r>
            <a:r>
              <a:rPr lang="en-US" sz="1200" dirty="0" smtClean="0">
                <a:solidFill>
                  <a:schemeClr val="bg1"/>
                </a:solidFill>
              </a:rPr>
              <a:t>0</a:t>
            </a:r>
            <a:r>
              <a:rPr lang="en-US" sz="1200" dirty="0">
                <a:solidFill>
                  <a:schemeClr val="bg1"/>
                </a:solidFill>
              </a:rPr>
              <a:t>%</a:t>
            </a:r>
          </a:p>
        </p:txBody>
      </p:sp>
      <p:sp>
        <p:nvSpPr>
          <p:cNvPr id="34" name="Rectangle 33"/>
          <p:cNvSpPr/>
          <p:nvPr/>
        </p:nvSpPr>
        <p:spPr>
          <a:xfrm>
            <a:off x="1908858" y="2128375"/>
            <a:ext cx="742301" cy="276999"/>
          </a:xfrm>
          <a:prstGeom prst="rect">
            <a:avLst/>
          </a:prstGeom>
        </p:spPr>
        <p:txBody>
          <a:bodyPr wrap="square">
            <a:spAutoFit/>
          </a:bodyPr>
          <a:lstStyle/>
          <a:p>
            <a:pPr algn="ctr"/>
            <a:r>
              <a:rPr lang="en-US" sz="1200" dirty="0">
                <a:solidFill>
                  <a:schemeClr val="bg1"/>
                </a:solidFill>
              </a:rPr>
              <a:t> </a:t>
            </a:r>
            <a:r>
              <a:rPr lang="en-US" sz="1200" dirty="0" smtClean="0">
                <a:solidFill>
                  <a:schemeClr val="bg1"/>
                </a:solidFill>
              </a:rPr>
              <a:t>9</a:t>
            </a:r>
            <a:r>
              <a:rPr lang="cs-CZ" sz="1200" dirty="0" smtClean="0">
                <a:solidFill>
                  <a:schemeClr val="bg1"/>
                </a:solidFill>
              </a:rPr>
              <a:t>,</a:t>
            </a:r>
            <a:r>
              <a:rPr lang="en-US" sz="1200" dirty="0" smtClean="0">
                <a:solidFill>
                  <a:schemeClr val="bg1"/>
                </a:solidFill>
              </a:rPr>
              <a:t>2</a:t>
            </a:r>
            <a:r>
              <a:rPr lang="en-US" sz="1200" dirty="0">
                <a:solidFill>
                  <a:schemeClr val="bg1"/>
                </a:solidFill>
              </a:rPr>
              <a:t>%</a:t>
            </a:r>
          </a:p>
        </p:txBody>
      </p:sp>
      <p:sp>
        <p:nvSpPr>
          <p:cNvPr id="35" name="Rectangle 34"/>
          <p:cNvSpPr/>
          <p:nvPr/>
        </p:nvSpPr>
        <p:spPr>
          <a:xfrm>
            <a:off x="3032704" y="3384685"/>
            <a:ext cx="797902" cy="276999"/>
          </a:xfrm>
          <a:prstGeom prst="rect">
            <a:avLst/>
          </a:prstGeom>
        </p:spPr>
        <p:txBody>
          <a:bodyPr wrap="square">
            <a:spAutoFit/>
          </a:bodyPr>
          <a:lstStyle/>
          <a:p>
            <a:pPr algn="ctr"/>
            <a:r>
              <a:rPr lang="en-US" sz="1200" dirty="0" smtClean="0">
                <a:solidFill>
                  <a:schemeClr val="bg1"/>
                </a:solidFill>
              </a:rPr>
              <a:t>5</a:t>
            </a:r>
            <a:r>
              <a:rPr lang="cs-CZ" sz="1200" dirty="0" smtClean="0">
                <a:solidFill>
                  <a:schemeClr val="bg1"/>
                </a:solidFill>
              </a:rPr>
              <a:t>,</a:t>
            </a:r>
            <a:r>
              <a:rPr lang="en-US" sz="1200" dirty="0" smtClean="0">
                <a:solidFill>
                  <a:schemeClr val="bg1"/>
                </a:solidFill>
              </a:rPr>
              <a:t>6</a:t>
            </a:r>
            <a:r>
              <a:rPr lang="en-US" sz="1200" dirty="0">
                <a:solidFill>
                  <a:schemeClr val="bg1"/>
                </a:solidFill>
              </a:rPr>
              <a:t>%</a:t>
            </a:r>
          </a:p>
        </p:txBody>
      </p:sp>
      <p:sp>
        <p:nvSpPr>
          <p:cNvPr id="36" name="Rectangle 35"/>
          <p:cNvSpPr/>
          <p:nvPr/>
        </p:nvSpPr>
        <p:spPr>
          <a:xfrm>
            <a:off x="3625551" y="2409106"/>
            <a:ext cx="742301" cy="276999"/>
          </a:xfrm>
          <a:prstGeom prst="rect">
            <a:avLst/>
          </a:prstGeom>
        </p:spPr>
        <p:txBody>
          <a:bodyPr wrap="square">
            <a:spAutoFit/>
          </a:bodyPr>
          <a:lstStyle/>
          <a:p>
            <a:pPr algn="ctr"/>
            <a:r>
              <a:rPr lang="en-US" sz="1200" dirty="0">
                <a:solidFill>
                  <a:schemeClr val="bg1"/>
                </a:solidFill>
              </a:rPr>
              <a:t> </a:t>
            </a:r>
            <a:r>
              <a:rPr lang="en-US" sz="1200" dirty="0" smtClean="0">
                <a:solidFill>
                  <a:schemeClr val="bg1"/>
                </a:solidFill>
              </a:rPr>
              <a:t>8</a:t>
            </a:r>
            <a:r>
              <a:rPr lang="cs-CZ" sz="1200" dirty="0" smtClean="0">
                <a:solidFill>
                  <a:schemeClr val="bg1"/>
                </a:solidFill>
              </a:rPr>
              <a:t>,</a:t>
            </a:r>
            <a:r>
              <a:rPr lang="en-US" sz="1200" dirty="0" smtClean="0">
                <a:solidFill>
                  <a:schemeClr val="bg1"/>
                </a:solidFill>
              </a:rPr>
              <a:t>4</a:t>
            </a:r>
            <a:r>
              <a:rPr lang="en-US" sz="1200" dirty="0">
                <a:solidFill>
                  <a:schemeClr val="bg1"/>
                </a:solidFill>
              </a:rPr>
              <a:t>%</a:t>
            </a:r>
          </a:p>
        </p:txBody>
      </p:sp>
      <p:sp>
        <p:nvSpPr>
          <p:cNvPr id="37" name="Rectangle 36"/>
          <p:cNvSpPr/>
          <p:nvPr/>
        </p:nvSpPr>
        <p:spPr>
          <a:xfrm>
            <a:off x="5151941" y="4845964"/>
            <a:ext cx="561975" cy="276999"/>
          </a:xfrm>
          <a:prstGeom prst="rect">
            <a:avLst/>
          </a:prstGeom>
        </p:spPr>
        <p:txBody>
          <a:bodyPr wrap="square">
            <a:spAutoFit/>
          </a:bodyPr>
          <a:lstStyle/>
          <a:p>
            <a:pPr algn="ctr"/>
            <a:r>
              <a:rPr lang="en-US" sz="1200" dirty="0" smtClean="0">
                <a:solidFill>
                  <a:schemeClr val="bg1"/>
                </a:solidFill>
              </a:rPr>
              <a:t>1</a:t>
            </a:r>
            <a:r>
              <a:rPr lang="cs-CZ" sz="1200" dirty="0" smtClean="0">
                <a:solidFill>
                  <a:schemeClr val="bg1"/>
                </a:solidFill>
              </a:rPr>
              <a:t>,</a:t>
            </a:r>
            <a:r>
              <a:rPr lang="en-US" sz="1200" dirty="0" smtClean="0">
                <a:solidFill>
                  <a:schemeClr val="bg1"/>
                </a:solidFill>
              </a:rPr>
              <a:t>4</a:t>
            </a:r>
            <a:r>
              <a:rPr lang="en-US" sz="1200" dirty="0">
                <a:solidFill>
                  <a:schemeClr val="bg1"/>
                </a:solidFill>
              </a:rPr>
              <a:t>%</a:t>
            </a:r>
          </a:p>
        </p:txBody>
      </p:sp>
      <p:sp>
        <p:nvSpPr>
          <p:cNvPr id="38" name="Rectangle 37"/>
          <p:cNvSpPr/>
          <p:nvPr/>
        </p:nvSpPr>
        <p:spPr>
          <a:xfrm>
            <a:off x="5617861" y="4009329"/>
            <a:ext cx="742301" cy="276999"/>
          </a:xfrm>
          <a:prstGeom prst="rect">
            <a:avLst/>
          </a:prstGeom>
        </p:spPr>
        <p:txBody>
          <a:bodyPr wrap="square">
            <a:spAutoFit/>
          </a:bodyPr>
          <a:lstStyle/>
          <a:p>
            <a:pPr algn="ctr"/>
            <a:r>
              <a:rPr lang="en-US" sz="1200" dirty="0">
                <a:solidFill>
                  <a:schemeClr val="bg1"/>
                </a:solidFill>
              </a:rPr>
              <a:t> </a:t>
            </a:r>
            <a:r>
              <a:rPr lang="en-US" sz="1200" dirty="0" smtClean="0">
                <a:solidFill>
                  <a:schemeClr val="bg1"/>
                </a:solidFill>
              </a:rPr>
              <a:t>3</a:t>
            </a:r>
            <a:r>
              <a:rPr lang="cs-CZ" sz="1200" dirty="0" smtClean="0">
                <a:solidFill>
                  <a:schemeClr val="bg1"/>
                </a:solidFill>
              </a:rPr>
              <a:t>,</a:t>
            </a:r>
            <a:r>
              <a:rPr lang="en-US" sz="1200" dirty="0" smtClean="0">
                <a:solidFill>
                  <a:schemeClr val="bg1"/>
                </a:solidFill>
              </a:rPr>
              <a:t>8</a:t>
            </a:r>
            <a:r>
              <a:rPr lang="en-US" sz="1200" dirty="0">
                <a:solidFill>
                  <a:schemeClr val="bg1"/>
                </a:solidFill>
              </a:rPr>
              <a:t>% </a:t>
            </a:r>
          </a:p>
        </p:txBody>
      </p:sp>
      <p:sp>
        <p:nvSpPr>
          <p:cNvPr id="39" name="Rectangle 38"/>
          <p:cNvSpPr/>
          <p:nvPr/>
        </p:nvSpPr>
        <p:spPr>
          <a:xfrm>
            <a:off x="6875600" y="4603837"/>
            <a:ext cx="561975" cy="276999"/>
          </a:xfrm>
          <a:prstGeom prst="rect">
            <a:avLst/>
          </a:prstGeom>
        </p:spPr>
        <p:txBody>
          <a:bodyPr wrap="square">
            <a:spAutoFit/>
          </a:bodyPr>
          <a:lstStyle/>
          <a:p>
            <a:pPr algn="ctr"/>
            <a:r>
              <a:rPr lang="en-US" sz="1200" dirty="0" smtClean="0">
                <a:solidFill>
                  <a:schemeClr val="bg1"/>
                </a:solidFill>
              </a:rPr>
              <a:t>2</a:t>
            </a:r>
            <a:r>
              <a:rPr lang="cs-CZ" sz="1200" dirty="0" smtClean="0">
                <a:solidFill>
                  <a:schemeClr val="bg1"/>
                </a:solidFill>
              </a:rPr>
              <a:t>,</a:t>
            </a:r>
            <a:r>
              <a:rPr lang="en-US" sz="1200" dirty="0" smtClean="0">
                <a:solidFill>
                  <a:schemeClr val="bg1"/>
                </a:solidFill>
              </a:rPr>
              <a:t>1</a:t>
            </a:r>
            <a:r>
              <a:rPr lang="en-US" sz="1200" dirty="0">
                <a:solidFill>
                  <a:schemeClr val="bg1"/>
                </a:solidFill>
              </a:rPr>
              <a:t>%</a:t>
            </a:r>
          </a:p>
        </p:txBody>
      </p:sp>
      <p:sp>
        <p:nvSpPr>
          <p:cNvPr id="40" name="Rectangle 39"/>
          <p:cNvSpPr/>
          <p:nvPr/>
        </p:nvSpPr>
        <p:spPr>
          <a:xfrm>
            <a:off x="7340540" y="3977434"/>
            <a:ext cx="742301" cy="276999"/>
          </a:xfrm>
          <a:prstGeom prst="rect">
            <a:avLst/>
          </a:prstGeom>
        </p:spPr>
        <p:txBody>
          <a:bodyPr wrap="square">
            <a:spAutoFit/>
          </a:bodyPr>
          <a:lstStyle/>
          <a:p>
            <a:pPr algn="ctr"/>
            <a:r>
              <a:rPr lang="en-US" sz="1200" dirty="0">
                <a:solidFill>
                  <a:schemeClr val="bg1"/>
                </a:solidFill>
              </a:rPr>
              <a:t> </a:t>
            </a:r>
            <a:r>
              <a:rPr lang="en-US" sz="1200" dirty="0" smtClean="0">
                <a:solidFill>
                  <a:schemeClr val="bg1"/>
                </a:solidFill>
              </a:rPr>
              <a:t>3</a:t>
            </a:r>
            <a:r>
              <a:rPr lang="cs-CZ" sz="1200" dirty="0" smtClean="0">
                <a:solidFill>
                  <a:schemeClr val="bg1"/>
                </a:solidFill>
              </a:rPr>
              <a:t>,</a:t>
            </a:r>
            <a:r>
              <a:rPr lang="en-US" sz="1200" dirty="0" smtClean="0">
                <a:solidFill>
                  <a:schemeClr val="bg1"/>
                </a:solidFill>
              </a:rPr>
              <a:t>9</a:t>
            </a:r>
            <a:r>
              <a:rPr lang="en-US" sz="1200" dirty="0">
                <a:solidFill>
                  <a:schemeClr val="bg1"/>
                </a:solidFill>
              </a:rPr>
              <a:t>% </a:t>
            </a:r>
          </a:p>
        </p:txBody>
      </p:sp>
      <p:sp>
        <p:nvSpPr>
          <p:cNvPr id="42" name="TextBox 41"/>
          <p:cNvSpPr txBox="1"/>
          <p:nvPr/>
        </p:nvSpPr>
        <p:spPr>
          <a:xfrm>
            <a:off x="672594" y="1600554"/>
            <a:ext cx="2731806" cy="461665"/>
          </a:xfrm>
          <a:prstGeom prst="rect">
            <a:avLst/>
          </a:prstGeom>
          <a:noFill/>
        </p:spPr>
        <p:txBody>
          <a:bodyPr wrap="square" rtlCol="0">
            <a:spAutoFit/>
          </a:bodyPr>
          <a:lstStyle/>
          <a:p>
            <a:pPr algn="ctr"/>
            <a:r>
              <a:rPr lang="en-GB" sz="1200" b="1" dirty="0"/>
              <a:t>HR: </a:t>
            </a:r>
            <a:r>
              <a:rPr lang="en-GB" sz="1200" b="1" dirty="0" smtClean="0"/>
              <a:t>0</a:t>
            </a:r>
            <a:r>
              <a:rPr lang="cs-CZ" sz="1200" b="1" dirty="0" smtClean="0"/>
              <a:t>,</a:t>
            </a:r>
            <a:r>
              <a:rPr lang="en-GB" sz="1200" b="1" dirty="0" smtClean="0"/>
              <a:t>52 </a:t>
            </a:r>
            <a:r>
              <a:rPr lang="en-GB" sz="1200" b="1" dirty="0"/>
              <a:t>(95% CI: </a:t>
            </a:r>
            <a:r>
              <a:rPr lang="en-GB" sz="1200" b="1" dirty="0" smtClean="0"/>
              <a:t>0</a:t>
            </a:r>
            <a:r>
              <a:rPr lang="cs-CZ" sz="1200" b="1" dirty="0" smtClean="0"/>
              <a:t>,</a:t>
            </a:r>
            <a:r>
              <a:rPr lang="en-GB" sz="1200" b="1" dirty="0" smtClean="0"/>
              <a:t>37–0</a:t>
            </a:r>
            <a:r>
              <a:rPr lang="cs-CZ" sz="1200" b="1" dirty="0" smtClean="0"/>
              <a:t>,</a:t>
            </a:r>
            <a:r>
              <a:rPr lang="en-GB" sz="1200" b="1" dirty="0" smtClean="0"/>
              <a:t>74</a:t>
            </a:r>
            <a:r>
              <a:rPr lang="en-GB" sz="1200" b="1" dirty="0"/>
              <a:t>)</a:t>
            </a:r>
            <a:endParaRPr lang="en-GB" sz="1200" b="1" baseline="30000" dirty="0"/>
          </a:p>
          <a:p>
            <a:pPr algn="ctr"/>
            <a:r>
              <a:rPr lang="cs-CZ" sz="1200" b="1" dirty="0" smtClean="0"/>
              <a:t>p</a:t>
            </a:r>
            <a:r>
              <a:rPr lang="en-GB" sz="1200" b="1" dirty="0" smtClean="0"/>
              <a:t>&lt;0</a:t>
            </a:r>
            <a:r>
              <a:rPr lang="cs-CZ" sz="1200" b="1" dirty="0" smtClean="0"/>
              <a:t>,</a:t>
            </a:r>
            <a:r>
              <a:rPr lang="en-GB" sz="1200" b="1" dirty="0" smtClean="0"/>
              <a:t>001</a:t>
            </a:r>
            <a:endParaRPr lang="en-GB" sz="1200" b="1" dirty="0"/>
          </a:p>
        </p:txBody>
      </p:sp>
      <p:cxnSp>
        <p:nvCxnSpPr>
          <p:cNvPr id="43" name="Straight Connector 42"/>
          <p:cNvCxnSpPr/>
          <p:nvPr/>
        </p:nvCxnSpPr>
        <p:spPr>
          <a:xfrm>
            <a:off x="1372177" y="2057764"/>
            <a:ext cx="1188000" cy="0"/>
          </a:xfrm>
          <a:prstGeom prst="line">
            <a:avLst/>
          </a:prstGeom>
          <a:noFill/>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463433" y="1873096"/>
            <a:ext cx="2572936" cy="461665"/>
          </a:xfrm>
          <a:prstGeom prst="rect">
            <a:avLst/>
          </a:prstGeom>
          <a:noFill/>
        </p:spPr>
        <p:txBody>
          <a:bodyPr wrap="square" rtlCol="0">
            <a:spAutoFit/>
          </a:bodyPr>
          <a:lstStyle/>
          <a:p>
            <a:pPr algn="ctr"/>
            <a:r>
              <a:rPr lang="en-GB" sz="1200" b="1" dirty="0"/>
              <a:t>HR: </a:t>
            </a:r>
            <a:r>
              <a:rPr lang="en-GB" sz="1200" b="1" dirty="0" smtClean="0"/>
              <a:t>0</a:t>
            </a:r>
            <a:r>
              <a:rPr lang="cs-CZ" sz="1200" b="1" dirty="0" smtClean="0"/>
              <a:t>,</a:t>
            </a:r>
            <a:r>
              <a:rPr lang="en-GB" sz="1200" b="1" dirty="0" smtClean="0"/>
              <a:t>64 </a:t>
            </a:r>
            <a:r>
              <a:rPr lang="en-GB" sz="1200" b="1" dirty="0"/>
              <a:t>(95% CI: </a:t>
            </a:r>
            <a:r>
              <a:rPr lang="en-GB" sz="1200" b="1" dirty="0" smtClean="0"/>
              <a:t>0</a:t>
            </a:r>
            <a:r>
              <a:rPr lang="cs-CZ" sz="1200" b="1" dirty="0" smtClean="0"/>
              <a:t>,</a:t>
            </a:r>
            <a:r>
              <a:rPr lang="en-GB" sz="1200" b="1" dirty="0" smtClean="0"/>
              <a:t>43–0</a:t>
            </a:r>
            <a:r>
              <a:rPr lang="cs-CZ" sz="1200" b="1" dirty="0" smtClean="0"/>
              <a:t>,</a:t>
            </a:r>
            <a:r>
              <a:rPr lang="en-GB" sz="1200" b="1" dirty="0" smtClean="0"/>
              <a:t>94</a:t>
            </a:r>
            <a:r>
              <a:rPr lang="en-GB" sz="1200" b="1" dirty="0"/>
              <a:t>)</a:t>
            </a:r>
            <a:endParaRPr lang="en-GB" sz="1200" b="1" baseline="30000" dirty="0"/>
          </a:p>
          <a:p>
            <a:pPr algn="ctr"/>
            <a:r>
              <a:rPr lang="cs-CZ" sz="1200" b="1" dirty="0" smtClean="0"/>
              <a:t>p</a:t>
            </a:r>
            <a:r>
              <a:rPr lang="en-GB" sz="1200" b="1" dirty="0" smtClean="0"/>
              <a:t>=0</a:t>
            </a:r>
            <a:r>
              <a:rPr lang="cs-CZ" sz="1200" b="1" dirty="0" smtClean="0"/>
              <a:t>,</a:t>
            </a:r>
            <a:r>
              <a:rPr lang="en-GB" sz="1200" b="1" dirty="0" smtClean="0"/>
              <a:t>02</a:t>
            </a:r>
            <a:endParaRPr lang="en-GB" sz="1200" b="1" dirty="0"/>
          </a:p>
        </p:txBody>
      </p:sp>
      <p:cxnSp>
        <p:nvCxnSpPr>
          <p:cNvPr id="46" name="Straight Connector 45"/>
          <p:cNvCxnSpPr/>
          <p:nvPr/>
        </p:nvCxnSpPr>
        <p:spPr>
          <a:xfrm>
            <a:off x="3103130" y="2338634"/>
            <a:ext cx="1188000" cy="0"/>
          </a:xfrm>
          <a:prstGeom prst="line">
            <a:avLst/>
          </a:prstGeom>
          <a:noFill/>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4639496" y="3249010"/>
            <a:ext cx="2047715" cy="646331"/>
          </a:xfrm>
          <a:prstGeom prst="rect">
            <a:avLst/>
          </a:prstGeom>
          <a:noFill/>
        </p:spPr>
        <p:txBody>
          <a:bodyPr wrap="square" rtlCol="0">
            <a:spAutoFit/>
          </a:bodyPr>
          <a:lstStyle/>
          <a:p>
            <a:pPr algn="ctr"/>
            <a:r>
              <a:rPr lang="en-GB" sz="1200" b="1" dirty="0"/>
              <a:t>HR: </a:t>
            </a:r>
            <a:r>
              <a:rPr lang="en-GB" sz="1200" b="1" dirty="0" smtClean="0"/>
              <a:t>0</a:t>
            </a:r>
            <a:r>
              <a:rPr lang="cs-CZ" sz="1200" b="1" dirty="0" smtClean="0"/>
              <a:t>,</a:t>
            </a:r>
            <a:r>
              <a:rPr lang="en-GB" sz="1200" b="1" dirty="0" smtClean="0"/>
              <a:t>37 </a:t>
            </a:r>
            <a:r>
              <a:rPr lang="en-GB" sz="1200" b="1" dirty="0"/>
              <a:t/>
            </a:r>
            <a:br>
              <a:rPr lang="en-GB" sz="1200" b="1" dirty="0"/>
            </a:br>
            <a:r>
              <a:rPr lang="en-GB" sz="1200" b="1" dirty="0"/>
              <a:t>(95% CI: </a:t>
            </a:r>
            <a:r>
              <a:rPr lang="en-GB" sz="1200" b="1" dirty="0" smtClean="0"/>
              <a:t>0</a:t>
            </a:r>
            <a:r>
              <a:rPr lang="cs-CZ" sz="1200" b="1" dirty="0" smtClean="0"/>
              <a:t>,</a:t>
            </a:r>
            <a:r>
              <a:rPr lang="en-GB" sz="1200" b="1" dirty="0" smtClean="0"/>
              <a:t>20–0</a:t>
            </a:r>
            <a:r>
              <a:rPr lang="cs-CZ" sz="1200" b="1" dirty="0" smtClean="0"/>
              <a:t>,</a:t>
            </a:r>
            <a:r>
              <a:rPr lang="en-GB" sz="1200" b="1" dirty="0" smtClean="0"/>
              <a:t>68</a:t>
            </a:r>
            <a:r>
              <a:rPr lang="en-GB" sz="1200" b="1" dirty="0"/>
              <a:t>)</a:t>
            </a:r>
            <a:endParaRPr lang="en-GB" sz="1200" b="1" baseline="30000" dirty="0"/>
          </a:p>
          <a:p>
            <a:pPr algn="ctr"/>
            <a:r>
              <a:rPr lang="cs-CZ" sz="1200" b="1" dirty="0" smtClean="0"/>
              <a:t>p</a:t>
            </a:r>
            <a:r>
              <a:rPr lang="en-GB" sz="1200" b="1" dirty="0" smtClean="0"/>
              <a:t>=0</a:t>
            </a:r>
            <a:r>
              <a:rPr lang="cs-CZ" sz="1200" b="1" dirty="0" smtClean="0"/>
              <a:t>,</a:t>
            </a:r>
            <a:r>
              <a:rPr lang="en-GB" sz="1200" b="1" dirty="0" smtClean="0"/>
              <a:t>002</a:t>
            </a:r>
            <a:endParaRPr lang="en-GB" sz="1200" b="1" dirty="0"/>
          </a:p>
        </p:txBody>
      </p:sp>
      <p:cxnSp>
        <p:nvCxnSpPr>
          <p:cNvPr id="49" name="Straight Connector 48"/>
          <p:cNvCxnSpPr/>
          <p:nvPr/>
        </p:nvCxnSpPr>
        <p:spPr>
          <a:xfrm>
            <a:off x="5112594" y="3905425"/>
            <a:ext cx="1188000" cy="0"/>
          </a:xfrm>
          <a:prstGeom prst="line">
            <a:avLst/>
          </a:prstGeom>
          <a:noFill/>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6289382" y="3221691"/>
            <a:ext cx="2245818" cy="646331"/>
          </a:xfrm>
          <a:prstGeom prst="rect">
            <a:avLst/>
          </a:prstGeom>
          <a:noFill/>
        </p:spPr>
        <p:txBody>
          <a:bodyPr wrap="square" rtlCol="0">
            <a:spAutoFit/>
          </a:bodyPr>
          <a:lstStyle/>
          <a:p>
            <a:pPr algn="ctr"/>
            <a:r>
              <a:rPr lang="en-GB" sz="1200" b="1" dirty="0"/>
              <a:t>HR: </a:t>
            </a:r>
            <a:r>
              <a:rPr lang="en-GB" sz="1200" b="1" dirty="0" smtClean="0"/>
              <a:t>0</a:t>
            </a:r>
            <a:r>
              <a:rPr lang="cs-CZ" sz="1200" b="1" dirty="0" smtClean="0"/>
              <a:t>,</a:t>
            </a:r>
            <a:r>
              <a:rPr lang="en-GB" sz="1200" b="1" dirty="0" smtClean="0"/>
              <a:t>51</a:t>
            </a:r>
            <a:r>
              <a:rPr lang="en-GB" sz="1200" b="1" dirty="0"/>
              <a:t/>
            </a:r>
            <a:br>
              <a:rPr lang="en-GB" sz="1200" b="1" dirty="0"/>
            </a:br>
            <a:r>
              <a:rPr lang="en-GB" sz="1200" b="1" dirty="0"/>
              <a:t>(95% CI: </a:t>
            </a:r>
            <a:r>
              <a:rPr lang="en-GB" sz="1200" b="1" dirty="0" smtClean="0"/>
              <a:t>0</a:t>
            </a:r>
            <a:r>
              <a:rPr lang="cs-CZ" sz="1200" b="1" dirty="0" smtClean="0"/>
              <a:t>,</a:t>
            </a:r>
            <a:r>
              <a:rPr lang="en-GB" sz="1200" b="1" dirty="0" smtClean="0"/>
              <a:t>28–0</a:t>
            </a:r>
            <a:r>
              <a:rPr lang="cs-CZ" sz="1200" b="1" dirty="0" smtClean="0"/>
              <a:t>,</a:t>
            </a:r>
            <a:r>
              <a:rPr lang="en-GB" sz="1200" b="1" dirty="0" smtClean="0"/>
              <a:t>93</a:t>
            </a:r>
            <a:r>
              <a:rPr lang="en-GB" sz="1200" b="1" dirty="0"/>
              <a:t>)</a:t>
            </a:r>
            <a:endParaRPr lang="en-GB" sz="1200" b="1" baseline="30000" dirty="0"/>
          </a:p>
          <a:p>
            <a:pPr algn="ctr"/>
            <a:r>
              <a:rPr lang="cs-CZ" sz="1200" b="1" dirty="0" smtClean="0"/>
              <a:t>p</a:t>
            </a:r>
            <a:r>
              <a:rPr lang="en-GB" sz="1200" b="1" dirty="0" smtClean="0"/>
              <a:t>=0</a:t>
            </a:r>
            <a:r>
              <a:rPr lang="cs-CZ" sz="1200" b="1" dirty="0" smtClean="0"/>
              <a:t>,</a:t>
            </a:r>
            <a:r>
              <a:rPr lang="en-GB" sz="1200" b="1" dirty="0" smtClean="0"/>
              <a:t>03</a:t>
            </a:r>
            <a:endParaRPr lang="en-GB" sz="1200" b="1" dirty="0"/>
          </a:p>
        </p:txBody>
      </p:sp>
      <p:cxnSp>
        <p:nvCxnSpPr>
          <p:cNvPr id="52" name="Straight Connector 51"/>
          <p:cNvCxnSpPr/>
          <p:nvPr/>
        </p:nvCxnSpPr>
        <p:spPr>
          <a:xfrm>
            <a:off x="6818291" y="3889900"/>
            <a:ext cx="1188000" cy="0"/>
          </a:xfrm>
          <a:prstGeom prst="line">
            <a:avLst/>
          </a:prstGeom>
          <a:noFill/>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5" name="Text Placeholder 2"/>
          <p:cNvSpPr txBox="1">
            <a:spLocks/>
          </p:cNvSpPr>
          <p:nvPr/>
        </p:nvSpPr>
        <p:spPr>
          <a:xfrm>
            <a:off x="5199323" y="1340768"/>
            <a:ext cx="2753098" cy="315471"/>
          </a:xfrm>
          <a:prstGeom prst="rect">
            <a:avLst/>
          </a:prstGeom>
        </p:spPr>
        <p:txBody>
          <a:bodyPr vert="horz" wrap="square" lIns="0" tIns="34290" rIns="68580" bIns="34290" rtlCol="0" anchor="b">
            <a:spAutoFit/>
          </a:bodyPr>
          <a:lstStyle>
            <a:lvl1pPr marL="0" indent="0" algn="l" defTabSz="457200" rtl="0" eaLnBrk="1" latinLnBrk="0" hangingPunct="1">
              <a:spcBef>
                <a:spcPct val="20000"/>
              </a:spcBef>
              <a:buFont typeface="Arial" panose="020B0604020202020204" pitchFamily="34" charset="0"/>
              <a:buNone/>
              <a:defRPr sz="1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07061C"/>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7061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7061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7061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b="1" dirty="0"/>
              <a:t>TIMI </a:t>
            </a:r>
            <a:r>
              <a:rPr lang="cs-CZ" sz="1600" b="1" dirty="0" smtClean="0"/>
              <a:t>závažné krvácení</a:t>
            </a:r>
            <a:endParaRPr lang="en-GB" sz="1600" b="1" dirty="0"/>
          </a:p>
        </p:txBody>
      </p:sp>
      <p:sp>
        <p:nvSpPr>
          <p:cNvPr id="56" name="Text Placeholder 2"/>
          <p:cNvSpPr txBox="1">
            <a:spLocks/>
          </p:cNvSpPr>
          <p:nvPr/>
        </p:nvSpPr>
        <p:spPr>
          <a:xfrm>
            <a:off x="1357163" y="5354375"/>
            <a:ext cx="705930" cy="424732"/>
          </a:xfrm>
          <a:prstGeom prst="rect">
            <a:avLst/>
          </a:prstGeom>
        </p:spPr>
        <p:txBody>
          <a:bodyPr vert="horz" wrap="square" lIns="0" tIns="34290" rIns="68580" bIns="34290" rtlCol="0" anchor="b">
            <a:spAutoFit/>
          </a:bodyPr>
          <a:lstStyle>
            <a:lvl1pPr marL="0" indent="0" algn="l" defTabSz="457200" rtl="0" eaLnBrk="1" latinLnBrk="0" hangingPunct="1">
              <a:spcBef>
                <a:spcPct val="20000"/>
              </a:spcBef>
              <a:buFont typeface="Arial" panose="020B0604020202020204" pitchFamily="34" charset="0"/>
              <a:buNone/>
              <a:defRPr sz="1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07061C"/>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7061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7061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7061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050" b="1" dirty="0"/>
              <a:t>D110-DT</a:t>
            </a:r>
          </a:p>
          <a:p>
            <a:pPr algn="ctr"/>
            <a:r>
              <a:rPr lang="en-GB" sz="1050" b="1" dirty="0"/>
              <a:t>n=981</a:t>
            </a:r>
          </a:p>
        </p:txBody>
      </p:sp>
      <p:sp>
        <p:nvSpPr>
          <p:cNvPr id="60" name="Text Placeholder 2"/>
          <p:cNvSpPr txBox="1">
            <a:spLocks/>
          </p:cNvSpPr>
          <p:nvPr/>
        </p:nvSpPr>
        <p:spPr>
          <a:xfrm>
            <a:off x="5036369" y="5354375"/>
            <a:ext cx="762161" cy="424732"/>
          </a:xfrm>
          <a:prstGeom prst="rect">
            <a:avLst/>
          </a:prstGeom>
        </p:spPr>
        <p:txBody>
          <a:bodyPr vert="horz" wrap="square" lIns="0" tIns="34290" rIns="68580" bIns="34290" rtlCol="0" anchor="b">
            <a:spAutoFit/>
          </a:bodyPr>
          <a:lstStyle>
            <a:lvl1pPr marL="0" indent="0" algn="l" defTabSz="457200" rtl="0" eaLnBrk="1" latinLnBrk="0" hangingPunct="1">
              <a:spcBef>
                <a:spcPct val="20000"/>
              </a:spcBef>
              <a:buFont typeface="Arial" panose="020B0604020202020204" pitchFamily="34" charset="0"/>
              <a:buNone/>
              <a:defRPr sz="1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07061C"/>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7061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7061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7061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050" b="1" dirty="0"/>
              <a:t>D110-DT</a:t>
            </a:r>
          </a:p>
          <a:p>
            <a:pPr algn="ctr"/>
            <a:r>
              <a:rPr lang="en-GB" sz="1050" b="1" dirty="0"/>
              <a:t>n=981</a:t>
            </a:r>
          </a:p>
        </p:txBody>
      </p:sp>
      <p:sp>
        <p:nvSpPr>
          <p:cNvPr id="61" name="Text Placeholder 2"/>
          <p:cNvSpPr txBox="1">
            <a:spLocks/>
          </p:cNvSpPr>
          <p:nvPr/>
        </p:nvSpPr>
        <p:spPr>
          <a:xfrm>
            <a:off x="2005313" y="5354375"/>
            <a:ext cx="531167" cy="424732"/>
          </a:xfrm>
          <a:prstGeom prst="rect">
            <a:avLst/>
          </a:prstGeom>
        </p:spPr>
        <p:txBody>
          <a:bodyPr vert="horz" wrap="square" lIns="0" tIns="34290" rIns="68580" bIns="34290" rtlCol="0" anchor="ctr">
            <a:spAutoFit/>
          </a:bodyPr>
          <a:lstStyle>
            <a:lvl1pPr marL="0" indent="0" algn="l" defTabSz="457200" rtl="0" eaLnBrk="1" latinLnBrk="0" hangingPunct="1">
              <a:spcBef>
                <a:spcPct val="20000"/>
              </a:spcBef>
              <a:buFont typeface="Arial" panose="020B0604020202020204" pitchFamily="34" charset="0"/>
              <a:buNone/>
              <a:defRPr sz="1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07061C"/>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7061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7061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7061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050" b="1" dirty="0"/>
              <a:t>W-TT</a:t>
            </a:r>
          </a:p>
          <a:p>
            <a:pPr algn="ctr"/>
            <a:r>
              <a:rPr lang="en-GB" sz="1050" b="1" dirty="0"/>
              <a:t>n=981</a:t>
            </a:r>
          </a:p>
        </p:txBody>
      </p:sp>
      <p:sp>
        <p:nvSpPr>
          <p:cNvPr id="62" name="Text Placeholder 2"/>
          <p:cNvSpPr txBox="1">
            <a:spLocks/>
          </p:cNvSpPr>
          <p:nvPr/>
        </p:nvSpPr>
        <p:spPr>
          <a:xfrm>
            <a:off x="3125351" y="5354375"/>
            <a:ext cx="624550" cy="424732"/>
          </a:xfrm>
          <a:prstGeom prst="rect">
            <a:avLst/>
          </a:prstGeom>
        </p:spPr>
        <p:txBody>
          <a:bodyPr vert="horz" wrap="square" lIns="0" tIns="34290" rIns="68580" bIns="34290" rtlCol="0" anchor="b">
            <a:spAutoFit/>
          </a:bodyPr>
          <a:lstStyle>
            <a:lvl1pPr marL="0" indent="0" algn="l" defTabSz="457200" rtl="0" eaLnBrk="1" latinLnBrk="0" hangingPunct="1">
              <a:spcBef>
                <a:spcPct val="20000"/>
              </a:spcBef>
              <a:buFont typeface="Arial" panose="020B0604020202020204" pitchFamily="34" charset="0"/>
              <a:buNone/>
              <a:defRPr sz="1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07061C"/>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7061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7061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7061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050" b="1" dirty="0"/>
              <a:t>D150-DT</a:t>
            </a:r>
          </a:p>
          <a:p>
            <a:pPr algn="ctr"/>
            <a:r>
              <a:rPr lang="en-GB" sz="1050" b="1" dirty="0"/>
              <a:t>n=763</a:t>
            </a:r>
          </a:p>
        </p:txBody>
      </p:sp>
      <p:sp>
        <p:nvSpPr>
          <p:cNvPr id="63" name="Text Placeholder 2"/>
          <p:cNvSpPr txBox="1">
            <a:spLocks/>
          </p:cNvSpPr>
          <p:nvPr/>
        </p:nvSpPr>
        <p:spPr>
          <a:xfrm>
            <a:off x="7467712" y="5354375"/>
            <a:ext cx="531167" cy="424732"/>
          </a:xfrm>
          <a:prstGeom prst="rect">
            <a:avLst/>
          </a:prstGeom>
        </p:spPr>
        <p:txBody>
          <a:bodyPr vert="horz" wrap="square" lIns="0" tIns="34290" rIns="68580" bIns="34290" rtlCol="0" anchor="b">
            <a:spAutoFit/>
          </a:bodyPr>
          <a:lstStyle>
            <a:lvl1pPr marL="0" indent="0" algn="l" defTabSz="457200" rtl="0" eaLnBrk="1" latinLnBrk="0" hangingPunct="1">
              <a:spcBef>
                <a:spcPct val="20000"/>
              </a:spcBef>
              <a:buFont typeface="Arial" panose="020B0604020202020204" pitchFamily="34" charset="0"/>
              <a:buNone/>
              <a:defRPr sz="1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07061C"/>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7061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7061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7061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050" b="1" dirty="0"/>
              <a:t>W-TT</a:t>
            </a:r>
          </a:p>
          <a:p>
            <a:pPr algn="ctr"/>
            <a:r>
              <a:rPr lang="en-GB" sz="1050" b="1" dirty="0"/>
              <a:t>n=764</a:t>
            </a:r>
          </a:p>
        </p:txBody>
      </p:sp>
      <p:sp>
        <p:nvSpPr>
          <p:cNvPr id="64" name="Text Placeholder 2"/>
          <p:cNvSpPr txBox="1">
            <a:spLocks/>
          </p:cNvSpPr>
          <p:nvPr/>
        </p:nvSpPr>
        <p:spPr>
          <a:xfrm>
            <a:off x="5735724" y="5354375"/>
            <a:ext cx="531167" cy="424732"/>
          </a:xfrm>
          <a:prstGeom prst="rect">
            <a:avLst/>
          </a:prstGeom>
        </p:spPr>
        <p:txBody>
          <a:bodyPr vert="horz" wrap="square" lIns="0" tIns="34290" rIns="68580" bIns="34290" rtlCol="0" anchor="b">
            <a:spAutoFit/>
          </a:bodyPr>
          <a:lstStyle>
            <a:lvl1pPr marL="0" indent="0" algn="l" defTabSz="457200" rtl="0" eaLnBrk="1" latinLnBrk="0" hangingPunct="1">
              <a:spcBef>
                <a:spcPct val="20000"/>
              </a:spcBef>
              <a:buFont typeface="Arial" panose="020B0604020202020204" pitchFamily="34" charset="0"/>
              <a:buNone/>
              <a:defRPr sz="1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07061C"/>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7061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7061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7061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050" b="1" dirty="0"/>
              <a:t>W-TT</a:t>
            </a:r>
          </a:p>
          <a:p>
            <a:pPr algn="ctr"/>
            <a:r>
              <a:rPr lang="en-GB" sz="1050" b="1" dirty="0"/>
              <a:t>n=981</a:t>
            </a:r>
          </a:p>
        </p:txBody>
      </p:sp>
      <p:sp>
        <p:nvSpPr>
          <p:cNvPr id="58" name="Text Placeholder 2"/>
          <p:cNvSpPr txBox="1">
            <a:spLocks/>
          </p:cNvSpPr>
          <p:nvPr/>
        </p:nvSpPr>
        <p:spPr>
          <a:xfrm>
            <a:off x="3725689" y="5354375"/>
            <a:ext cx="531167" cy="424732"/>
          </a:xfrm>
          <a:prstGeom prst="rect">
            <a:avLst/>
          </a:prstGeom>
        </p:spPr>
        <p:txBody>
          <a:bodyPr vert="horz" wrap="square" lIns="0" tIns="34290" rIns="68580" bIns="34290" rtlCol="0" anchor="b">
            <a:spAutoFit/>
          </a:bodyPr>
          <a:lstStyle>
            <a:lvl1pPr marL="0" indent="0" algn="l" defTabSz="457200" rtl="0" eaLnBrk="1" latinLnBrk="0" hangingPunct="1">
              <a:spcBef>
                <a:spcPct val="20000"/>
              </a:spcBef>
              <a:buFont typeface="Arial" panose="020B0604020202020204" pitchFamily="34" charset="0"/>
              <a:buNone/>
              <a:defRPr sz="1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07061C"/>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7061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7061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7061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050" b="1" dirty="0"/>
              <a:t>W-TT</a:t>
            </a:r>
          </a:p>
          <a:p>
            <a:pPr algn="ctr"/>
            <a:r>
              <a:rPr lang="en-GB" sz="1050" b="1" dirty="0"/>
              <a:t>n=764</a:t>
            </a:r>
          </a:p>
        </p:txBody>
      </p:sp>
      <p:sp>
        <p:nvSpPr>
          <p:cNvPr id="59" name="Text Placeholder 2"/>
          <p:cNvSpPr txBox="1">
            <a:spLocks/>
          </p:cNvSpPr>
          <p:nvPr/>
        </p:nvSpPr>
        <p:spPr>
          <a:xfrm>
            <a:off x="6839725" y="5354375"/>
            <a:ext cx="665447" cy="424732"/>
          </a:xfrm>
          <a:prstGeom prst="rect">
            <a:avLst/>
          </a:prstGeom>
        </p:spPr>
        <p:txBody>
          <a:bodyPr vert="horz" wrap="square" lIns="0" tIns="34290" rIns="68580" bIns="34290" rtlCol="0" anchor="b">
            <a:spAutoFit/>
          </a:bodyPr>
          <a:lstStyle>
            <a:lvl1pPr marL="0" indent="0" algn="l" defTabSz="457200" rtl="0" eaLnBrk="1" latinLnBrk="0" hangingPunct="1">
              <a:spcBef>
                <a:spcPct val="20000"/>
              </a:spcBef>
              <a:buFont typeface="Arial" panose="020B0604020202020204" pitchFamily="34" charset="0"/>
              <a:buNone/>
              <a:defRPr sz="1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07061C"/>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7061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7061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7061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050" b="1" dirty="0"/>
              <a:t>D150-DT</a:t>
            </a:r>
          </a:p>
          <a:p>
            <a:pPr algn="ctr"/>
            <a:r>
              <a:rPr lang="en-GB" sz="1050" b="1" dirty="0"/>
              <a:t>n=763</a:t>
            </a:r>
          </a:p>
        </p:txBody>
      </p:sp>
      <p:sp>
        <p:nvSpPr>
          <p:cNvPr id="53" name="Text Placeholder 2"/>
          <p:cNvSpPr txBox="1">
            <a:spLocks/>
          </p:cNvSpPr>
          <p:nvPr/>
        </p:nvSpPr>
        <p:spPr>
          <a:xfrm>
            <a:off x="1437636" y="1340768"/>
            <a:ext cx="2805119" cy="315471"/>
          </a:xfrm>
          <a:prstGeom prst="rect">
            <a:avLst/>
          </a:prstGeom>
        </p:spPr>
        <p:txBody>
          <a:bodyPr vert="horz" wrap="square" lIns="0" tIns="34290" rIns="68580" bIns="34290" rtlCol="0" anchor="b">
            <a:spAutoFit/>
          </a:bodyPr>
          <a:lstStyle>
            <a:lvl1pPr marL="0" indent="0" algn="l" defTabSz="457200" rtl="0" eaLnBrk="1" latinLnBrk="0" hangingPunct="1">
              <a:spcBef>
                <a:spcPct val="20000"/>
              </a:spcBef>
              <a:buFont typeface="Arial" panose="020B0604020202020204" pitchFamily="34" charset="0"/>
              <a:buNone/>
              <a:defRPr sz="1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07061C"/>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7061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7061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7061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b="1" dirty="0"/>
              <a:t>ISTH </a:t>
            </a:r>
            <a:r>
              <a:rPr lang="cs-CZ" sz="1600" b="1" dirty="0" smtClean="0"/>
              <a:t>závažné krvácení</a:t>
            </a:r>
            <a:endParaRPr lang="en-GB" sz="1600" b="1" dirty="0"/>
          </a:p>
        </p:txBody>
      </p:sp>
      <p:sp>
        <p:nvSpPr>
          <p:cNvPr id="9" name="Text Placeholder 8"/>
          <p:cNvSpPr>
            <a:spLocks noGrp="1"/>
          </p:cNvSpPr>
          <p:nvPr>
            <p:ph type="body" sz="quarter" idx="13"/>
          </p:nvPr>
        </p:nvSpPr>
        <p:spPr>
          <a:xfrm>
            <a:off x="360363" y="5853545"/>
            <a:ext cx="8326437" cy="867930"/>
          </a:xfrm>
        </p:spPr>
        <p:txBody>
          <a:bodyPr/>
          <a:lstStyle/>
          <a:p>
            <a:r>
              <a:rPr lang="en-GB" dirty="0"/>
              <a:t>ISTH </a:t>
            </a:r>
            <a:r>
              <a:rPr lang="cs-CZ" dirty="0" smtClean="0"/>
              <a:t>závažné krvácení</a:t>
            </a:r>
            <a:r>
              <a:rPr lang="en-GB" dirty="0" smtClean="0"/>
              <a:t>: fat</a:t>
            </a:r>
            <a:r>
              <a:rPr lang="cs-CZ" dirty="0" smtClean="0"/>
              <a:t>á</a:t>
            </a:r>
            <a:r>
              <a:rPr lang="en-GB" dirty="0" smtClean="0"/>
              <a:t>l</a:t>
            </a:r>
            <a:r>
              <a:rPr lang="cs-CZ" dirty="0" smtClean="0"/>
              <a:t>ní</a:t>
            </a:r>
            <a:r>
              <a:rPr lang="en-GB" dirty="0" smtClean="0"/>
              <a:t>, </a:t>
            </a:r>
            <a:r>
              <a:rPr lang="cs-CZ" dirty="0" smtClean="0"/>
              <a:t>k</a:t>
            </a:r>
            <a:r>
              <a:rPr lang="en-GB" dirty="0" err="1" smtClean="0"/>
              <a:t>riti</a:t>
            </a:r>
            <a:r>
              <a:rPr lang="cs-CZ" dirty="0" err="1" smtClean="0"/>
              <a:t>cké</a:t>
            </a:r>
            <a:r>
              <a:rPr lang="cs-CZ" dirty="0" smtClean="0"/>
              <a:t> orgány</a:t>
            </a:r>
            <a:r>
              <a:rPr lang="en-GB" dirty="0" smtClean="0"/>
              <a:t> (</a:t>
            </a:r>
            <a:r>
              <a:rPr lang="cs-CZ" dirty="0" smtClean="0"/>
              <a:t>včetně</a:t>
            </a:r>
            <a:r>
              <a:rPr lang="en-GB" dirty="0" smtClean="0"/>
              <a:t> </a:t>
            </a:r>
            <a:r>
              <a:rPr lang="en-GB" dirty="0"/>
              <a:t>ICH), </a:t>
            </a:r>
            <a:r>
              <a:rPr lang="cs-CZ" dirty="0" smtClean="0"/>
              <a:t>krvácení s poklesem</a:t>
            </a:r>
            <a:r>
              <a:rPr lang="en-GB" dirty="0" smtClean="0"/>
              <a:t> </a:t>
            </a:r>
            <a:r>
              <a:rPr lang="en-GB" dirty="0" err="1"/>
              <a:t>Hb</a:t>
            </a:r>
            <a:r>
              <a:rPr lang="en-GB" dirty="0"/>
              <a:t> ≥</a:t>
            </a:r>
            <a:r>
              <a:rPr lang="en-GB" dirty="0" smtClean="0"/>
              <a:t>2</a:t>
            </a:r>
            <a:r>
              <a:rPr lang="cs-CZ" dirty="0" smtClean="0"/>
              <a:t>0</a:t>
            </a:r>
            <a:r>
              <a:rPr lang="en-GB" dirty="0" smtClean="0"/>
              <a:t> g/</a:t>
            </a:r>
            <a:r>
              <a:rPr lang="cs-CZ" dirty="0" smtClean="0"/>
              <a:t>l</a:t>
            </a:r>
            <a:r>
              <a:rPr lang="en-GB" dirty="0" smtClean="0"/>
              <a:t>; </a:t>
            </a:r>
            <a:r>
              <a:rPr lang="en-GB" dirty="0"/>
              <a:t>TIMI </a:t>
            </a:r>
            <a:r>
              <a:rPr lang="cs-CZ" dirty="0" smtClean="0"/>
              <a:t>závažné krvácení</a:t>
            </a:r>
            <a:r>
              <a:rPr lang="en-GB" dirty="0" smtClean="0"/>
              <a:t>: fat</a:t>
            </a:r>
            <a:r>
              <a:rPr lang="cs-CZ" dirty="0" smtClean="0"/>
              <a:t>á</a:t>
            </a:r>
            <a:r>
              <a:rPr lang="en-GB" dirty="0" smtClean="0"/>
              <a:t>l</a:t>
            </a:r>
            <a:r>
              <a:rPr lang="cs-CZ" dirty="0" smtClean="0"/>
              <a:t>ní</a:t>
            </a:r>
            <a:r>
              <a:rPr lang="en-GB" dirty="0" smtClean="0"/>
              <a:t>, </a:t>
            </a:r>
            <a:r>
              <a:rPr lang="en-GB" dirty="0"/>
              <a:t>ICH, </a:t>
            </a:r>
            <a:r>
              <a:rPr lang="cs-CZ" dirty="0" smtClean="0"/>
              <a:t>krvácení s poklesem </a:t>
            </a:r>
            <a:r>
              <a:rPr lang="en-GB" dirty="0" smtClean="0"/>
              <a:t> </a:t>
            </a:r>
            <a:r>
              <a:rPr lang="en-GB" dirty="0" err="1"/>
              <a:t>Hb</a:t>
            </a:r>
            <a:r>
              <a:rPr lang="en-GB" dirty="0"/>
              <a:t> ≥</a:t>
            </a:r>
            <a:r>
              <a:rPr lang="en-GB" dirty="0" smtClean="0"/>
              <a:t>5</a:t>
            </a:r>
            <a:r>
              <a:rPr lang="cs-CZ" dirty="0" smtClean="0"/>
              <a:t>0</a:t>
            </a:r>
            <a:r>
              <a:rPr lang="en-GB" dirty="0" smtClean="0"/>
              <a:t> g/</a:t>
            </a:r>
            <a:r>
              <a:rPr lang="cs-CZ" dirty="0" smtClean="0"/>
              <a:t>l</a:t>
            </a:r>
            <a:r>
              <a:rPr lang="en-GB" dirty="0" smtClean="0"/>
              <a:t>; D110/150-DT</a:t>
            </a:r>
            <a:r>
              <a:rPr lang="cs-CZ" dirty="0" smtClean="0"/>
              <a:t> - </a:t>
            </a:r>
            <a:r>
              <a:rPr lang="en-GB" dirty="0" smtClean="0"/>
              <a:t>dabigatran </a:t>
            </a:r>
            <a:r>
              <a:rPr lang="en-GB" dirty="0"/>
              <a:t>110 mg/150 mg </a:t>
            </a:r>
            <a:r>
              <a:rPr lang="en-GB" dirty="0" smtClean="0"/>
              <a:t>du</a:t>
            </a:r>
            <a:r>
              <a:rPr lang="cs-CZ" dirty="0" smtClean="0"/>
              <a:t>á</a:t>
            </a:r>
            <a:r>
              <a:rPr lang="en-GB" dirty="0" smtClean="0"/>
              <a:t>l</a:t>
            </a:r>
            <a:r>
              <a:rPr lang="cs-CZ" dirty="0" smtClean="0"/>
              <a:t>ní</a:t>
            </a:r>
            <a:r>
              <a:rPr lang="en-GB" dirty="0" smtClean="0"/>
              <a:t> </a:t>
            </a:r>
            <a:r>
              <a:rPr lang="en-GB" dirty="0" err="1" smtClean="0"/>
              <a:t>terap</a:t>
            </a:r>
            <a:r>
              <a:rPr lang="cs-CZ" dirty="0" err="1" smtClean="0"/>
              <a:t>ie</a:t>
            </a:r>
            <a:r>
              <a:rPr lang="en-GB" dirty="0" smtClean="0"/>
              <a:t>; ISTH</a:t>
            </a:r>
            <a:r>
              <a:rPr lang="cs-CZ" dirty="0" smtClean="0"/>
              <a:t> -</a:t>
            </a:r>
            <a:r>
              <a:rPr lang="en-GB" dirty="0" smtClean="0"/>
              <a:t> </a:t>
            </a:r>
            <a:r>
              <a:rPr lang="en-GB" dirty="0"/>
              <a:t>International Society on Thrombosis and Haemostasis; </a:t>
            </a:r>
            <a:r>
              <a:rPr lang="en-GB" dirty="0" smtClean="0"/>
              <a:t>TIMI</a:t>
            </a:r>
            <a:r>
              <a:rPr lang="cs-CZ" dirty="0" smtClean="0"/>
              <a:t> -</a:t>
            </a:r>
            <a:r>
              <a:rPr lang="en-GB" dirty="0" smtClean="0"/>
              <a:t> </a:t>
            </a:r>
            <a:r>
              <a:rPr lang="en-GB" dirty="0"/>
              <a:t>Thrombolysis in Myocardial Infarction; </a:t>
            </a:r>
            <a:r>
              <a:rPr lang="en-GB" dirty="0" smtClean="0"/>
              <a:t>W-TT</a:t>
            </a:r>
            <a:r>
              <a:rPr lang="cs-CZ" dirty="0" smtClean="0"/>
              <a:t> -</a:t>
            </a:r>
            <a:r>
              <a:rPr lang="en-GB" dirty="0" smtClean="0"/>
              <a:t> </a:t>
            </a:r>
            <a:r>
              <a:rPr lang="en-GB" dirty="0"/>
              <a:t>warfarin triple </a:t>
            </a:r>
            <a:r>
              <a:rPr lang="en-GB" dirty="0" err="1" smtClean="0"/>
              <a:t>terap</a:t>
            </a:r>
            <a:r>
              <a:rPr lang="cs-CZ" dirty="0" err="1" smtClean="0"/>
              <a:t>ie</a:t>
            </a:r>
            <a:r>
              <a:rPr lang="en-GB" dirty="0" smtClean="0"/>
              <a:t>; </a:t>
            </a:r>
            <a:endParaRPr lang="cs-CZ" dirty="0" smtClean="0"/>
          </a:p>
          <a:p>
            <a:r>
              <a:rPr lang="en-GB" dirty="0" smtClean="0"/>
              <a:t>Cannon </a:t>
            </a:r>
            <a:r>
              <a:rPr lang="en-GB" dirty="0"/>
              <a:t>et al. N </a:t>
            </a:r>
            <a:r>
              <a:rPr lang="en-GB" dirty="0" err="1"/>
              <a:t>Engl</a:t>
            </a:r>
            <a:r>
              <a:rPr lang="en-GB" dirty="0"/>
              <a:t> J Med 2017</a:t>
            </a:r>
          </a:p>
        </p:txBody>
      </p:sp>
      <p:sp>
        <p:nvSpPr>
          <p:cNvPr id="66" name="TextBox 65"/>
          <p:cNvSpPr txBox="1"/>
          <p:nvPr/>
        </p:nvSpPr>
        <p:spPr>
          <a:xfrm rot="16200000">
            <a:off x="-981128" y="3371525"/>
            <a:ext cx="3008569" cy="276999"/>
          </a:xfrm>
          <a:prstGeom prst="rect">
            <a:avLst/>
          </a:prstGeom>
          <a:noFill/>
        </p:spPr>
        <p:txBody>
          <a:bodyPr wrap="square" rtlCol="0">
            <a:spAutoFit/>
          </a:bodyPr>
          <a:lstStyle/>
          <a:p>
            <a:pPr algn="ctr"/>
            <a:r>
              <a:rPr lang="cs-CZ" sz="1200" b="1" dirty="0" smtClean="0"/>
              <a:t>Pacienti s příhodou</a:t>
            </a:r>
            <a:r>
              <a:rPr lang="en-GB" sz="1200" b="1" dirty="0" smtClean="0"/>
              <a:t> </a:t>
            </a:r>
            <a:r>
              <a:rPr lang="en-GB" sz="1200" b="1" dirty="0"/>
              <a:t>(%)</a:t>
            </a:r>
          </a:p>
        </p:txBody>
      </p:sp>
    </p:spTree>
    <p:extLst>
      <p:ext uri="{BB962C8B-B14F-4D97-AF65-F5344CB8AC3E}">
        <p14:creationId xmlns:p14="http://schemas.microsoft.com/office/powerpoint/2010/main" val="345157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868144" y="6453336"/>
            <a:ext cx="3053955" cy="276999"/>
          </a:xfrm>
        </p:spPr>
        <p:txBody>
          <a:bodyPr/>
          <a:lstStyle/>
          <a:p>
            <a:r>
              <a:rPr lang="en-GB" sz="1200" dirty="0"/>
              <a:t>Cannon et al. N </a:t>
            </a:r>
            <a:r>
              <a:rPr lang="en-GB" sz="1200" dirty="0" err="1"/>
              <a:t>Engl</a:t>
            </a:r>
            <a:r>
              <a:rPr lang="en-GB" sz="1200" dirty="0"/>
              <a:t> J Med 2017</a:t>
            </a:r>
          </a:p>
        </p:txBody>
      </p:sp>
      <p:sp>
        <p:nvSpPr>
          <p:cNvPr id="2" name="Title 1"/>
          <p:cNvSpPr>
            <a:spLocks noGrp="1"/>
          </p:cNvSpPr>
          <p:nvPr>
            <p:ph type="title"/>
          </p:nvPr>
        </p:nvSpPr>
        <p:spPr>
          <a:xfrm>
            <a:off x="431800" y="494527"/>
            <a:ext cx="8534400" cy="774233"/>
          </a:xfrm>
        </p:spPr>
        <p:txBody>
          <a:bodyPr anchor="ctr">
            <a:noAutofit/>
          </a:bodyPr>
          <a:lstStyle/>
          <a:p>
            <a:r>
              <a:rPr lang="en-GB" sz="2800" b="0" dirty="0" smtClean="0">
                <a:solidFill>
                  <a:schemeClr val="tx2"/>
                </a:solidFill>
              </a:rPr>
              <a:t>Intra</a:t>
            </a:r>
            <a:r>
              <a:rPr lang="cs-CZ" sz="2800" b="0" dirty="0" smtClean="0">
                <a:solidFill>
                  <a:schemeClr val="tx2"/>
                </a:solidFill>
              </a:rPr>
              <a:t>kraniální krvácení</a:t>
            </a:r>
            <a:endParaRPr lang="en-GB" sz="2800" b="0" dirty="0">
              <a:solidFill>
                <a:schemeClr val="tx2"/>
              </a:solidFill>
            </a:endParaRPr>
          </a:p>
        </p:txBody>
      </p:sp>
      <p:sp>
        <p:nvSpPr>
          <p:cNvPr id="20" name="TextBox 19"/>
          <p:cNvSpPr txBox="1"/>
          <p:nvPr/>
        </p:nvSpPr>
        <p:spPr>
          <a:xfrm rot="16200000">
            <a:off x="-590983" y="3371625"/>
            <a:ext cx="3008569" cy="276999"/>
          </a:xfrm>
          <a:prstGeom prst="rect">
            <a:avLst/>
          </a:prstGeom>
          <a:noFill/>
        </p:spPr>
        <p:txBody>
          <a:bodyPr wrap="square" rtlCol="0">
            <a:spAutoFit/>
          </a:bodyPr>
          <a:lstStyle/>
          <a:p>
            <a:pPr algn="ctr"/>
            <a:r>
              <a:rPr lang="cs-CZ" sz="1200" b="1" dirty="0" smtClean="0">
                <a:solidFill>
                  <a:schemeClr val="tx2"/>
                </a:solidFill>
              </a:rPr>
              <a:t>Pacienti s příhodou</a:t>
            </a:r>
            <a:r>
              <a:rPr lang="en-GB" sz="1200" b="1" dirty="0" smtClean="0">
                <a:solidFill>
                  <a:schemeClr val="tx2"/>
                </a:solidFill>
              </a:rPr>
              <a:t> </a:t>
            </a:r>
            <a:r>
              <a:rPr lang="en-GB" sz="1200" b="1" dirty="0">
                <a:solidFill>
                  <a:schemeClr val="tx2"/>
                </a:solidFill>
              </a:rPr>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528924"/>
            <a:ext cx="79629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25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63512"/>
            <a:ext cx="9036496" cy="938213"/>
          </a:xfrm>
        </p:spPr>
        <p:txBody>
          <a:bodyPr>
            <a:normAutofit fontScale="90000"/>
          </a:bodyPr>
          <a:lstStyle/>
          <a:p>
            <a:r>
              <a:rPr lang="cs-CZ" b="1" dirty="0" smtClean="0">
                <a:solidFill>
                  <a:srgbClr val="0070C0"/>
                </a:solidFill>
              </a:rPr>
              <a:t>1. </a:t>
            </a:r>
            <a:r>
              <a:rPr lang="cs-CZ" b="1" dirty="0" err="1" smtClean="0">
                <a:solidFill>
                  <a:srgbClr val="0070C0"/>
                </a:solidFill>
              </a:rPr>
              <a:t>Dabigatran</a:t>
            </a:r>
            <a:r>
              <a:rPr lang="cs-CZ" b="1" dirty="0" smtClean="0">
                <a:solidFill>
                  <a:srgbClr val="0070C0"/>
                </a:solidFill>
              </a:rPr>
              <a:t> před elektrickou </a:t>
            </a:r>
            <a:r>
              <a:rPr lang="cs-CZ" b="1" dirty="0" err="1" smtClean="0">
                <a:solidFill>
                  <a:srgbClr val="0070C0"/>
                </a:solidFill>
              </a:rPr>
              <a:t>kardioverzí</a:t>
            </a:r>
            <a:r>
              <a:rPr lang="cs-CZ" b="1" dirty="0" smtClean="0">
                <a:solidFill>
                  <a:srgbClr val="0070C0"/>
                </a:solidFill>
              </a:rPr>
              <a:t/>
            </a:r>
            <a:br>
              <a:rPr lang="cs-CZ" b="1" dirty="0" smtClean="0">
                <a:solidFill>
                  <a:srgbClr val="0070C0"/>
                </a:solidFill>
              </a:rPr>
            </a:br>
            <a:r>
              <a:rPr lang="cs-CZ" sz="3600" b="1" dirty="0" smtClean="0">
                <a:solidFill>
                  <a:srgbClr val="0070C0"/>
                </a:solidFill>
              </a:rPr>
              <a:t>data ze studie RE-LY: 1983 verzí u 1270 pacientů</a:t>
            </a:r>
            <a:endParaRPr lang="cs-CZ" sz="3600" b="1" dirty="0">
              <a:solidFill>
                <a:srgbClr val="0070C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25" y="1619074"/>
            <a:ext cx="8748463" cy="5015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5076056" y="3068960"/>
            <a:ext cx="3744416" cy="830997"/>
          </a:xfrm>
          <a:prstGeom prst="rect">
            <a:avLst/>
          </a:prstGeom>
          <a:solidFill>
            <a:schemeClr val="accent1"/>
          </a:solidFill>
        </p:spPr>
        <p:txBody>
          <a:bodyPr wrap="square" rtlCol="0">
            <a:spAutoFit/>
          </a:bodyPr>
          <a:lstStyle/>
          <a:p>
            <a:pPr algn="ctr"/>
            <a:r>
              <a:rPr lang="cs-CZ" sz="2400" b="1" dirty="0" smtClean="0">
                <a:solidFill>
                  <a:schemeClr val="bg1"/>
                </a:solidFill>
              </a:rPr>
              <a:t>TEE před </a:t>
            </a:r>
            <a:r>
              <a:rPr lang="cs-CZ" sz="2400" b="1" dirty="0" err="1" smtClean="0">
                <a:solidFill>
                  <a:schemeClr val="bg1"/>
                </a:solidFill>
              </a:rPr>
              <a:t>kardioverzí</a:t>
            </a:r>
            <a:r>
              <a:rPr lang="cs-CZ" sz="2400" b="1" dirty="0" smtClean="0">
                <a:solidFill>
                  <a:schemeClr val="bg1"/>
                </a:solidFill>
              </a:rPr>
              <a:t> </a:t>
            </a:r>
          </a:p>
          <a:p>
            <a:pPr algn="ctr"/>
            <a:r>
              <a:rPr lang="cs-CZ" sz="2400" b="1" dirty="0" smtClean="0">
                <a:solidFill>
                  <a:schemeClr val="bg1"/>
                </a:solidFill>
              </a:rPr>
              <a:t>ANO                     NE</a:t>
            </a:r>
            <a:endParaRPr lang="cs-CZ" sz="2400" b="1" dirty="0">
              <a:solidFill>
                <a:schemeClr val="bg1"/>
              </a:solidFill>
            </a:endParaRPr>
          </a:p>
        </p:txBody>
      </p:sp>
    </p:spTree>
    <p:extLst>
      <p:ext uri="{BB962C8B-B14F-4D97-AF65-F5344CB8AC3E}">
        <p14:creationId xmlns:p14="http://schemas.microsoft.com/office/powerpoint/2010/main" val="772568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8"/>
          <p:cNvGraphicFramePr>
            <a:graphicFrameLocks/>
          </p:cNvGraphicFramePr>
          <p:nvPr>
            <p:extLst>
              <p:ext uri="{D42A27DB-BD31-4B8C-83A1-F6EECF244321}">
                <p14:modId xmlns:p14="http://schemas.microsoft.com/office/powerpoint/2010/main" val="3058822911"/>
              </p:ext>
            </p:extLst>
          </p:nvPr>
        </p:nvGraphicFramePr>
        <p:xfrm>
          <a:off x="506730" y="1695450"/>
          <a:ext cx="4320000" cy="337185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133351" y="413792"/>
            <a:ext cx="8831137" cy="1143000"/>
          </a:xfrm>
        </p:spPr>
        <p:txBody>
          <a:bodyPr>
            <a:noAutofit/>
          </a:bodyPr>
          <a:lstStyle/>
          <a:p>
            <a:r>
              <a:rPr lang="cs-CZ" sz="2800" dirty="0" smtClean="0">
                <a:solidFill>
                  <a:schemeClr val="tx2"/>
                </a:solidFill>
              </a:rPr>
              <a:t>Sekundární cíl: mortalita </a:t>
            </a:r>
            <a:r>
              <a:rPr lang="cs-CZ" sz="2800" dirty="0">
                <a:solidFill>
                  <a:schemeClr val="tx2"/>
                </a:solidFill>
              </a:rPr>
              <a:t>nebo</a:t>
            </a:r>
            <a:r>
              <a:rPr lang="en-GB" sz="2800" dirty="0">
                <a:solidFill>
                  <a:schemeClr val="tx2"/>
                </a:solidFill>
              </a:rPr>
              <a:t> </a:t>
            </a:r>
            <a:r>
              <a:rPr lang="en-GB" sz="2800" dirty="0" err="1">
                <a:solidFill>
                  <a:schemeClr val="tx2"/>
                </a:solidFill>
              </a:rPr>
              <a:t>tromboembolic</a:t>
            </a:r>
            <a:r>
              <a:rPr lang="cs-CZ" sz="2800" dirty="0" err="1">
                <a:solidFill>
                  <a:schemeClr val="tx2"/>
                </a:solidFill>
              </a:rPr>
              <a:t>ká</a:t>
            </a:r>
            <a:r>
              <a:rPr lang="en-GB" sz="2800" dirty="0">
                <a:solidFill>
                  <a:schemeClr val="tx2"/>
                </a:solidFill>
              </a:rPr>
              <a:t> </a:t>
            </a:r>
            <a:r>
              <a:rPr lang="cs-CZ" sz="2800" dirty="0">
                <a:solidFill>
                  <a:schemeClr val="tx2"/>
                </a:solidFill>
              </a:rPr>
              <a:t>příhoda</a:t>
            </a:r>
            <a:r>
              <a:rPr lang="en-GB" sz="2800" dirty="0">
                <a:solidFill>
                  <a:schemeClr val="tx2"/>
                </a:solidFill>
              </a:rPr>
              <a:t> (</a:t>
            </a:r>
            <a:r>
              <a:rPr lang="cs-CZ" sz="2800" dirty="0">
                <a:solidFill>
                  <a:schemeClr val="tx2"/>
                </a:solidFill>
              </a:rPr>
              <a:t>I</a:t>
            </a:r>
            <a:r>
              <a:rPr lang="en-GB" sz="2800" dirty="0">
                <a:solidFill>
                  <a:schemeClr val="tx2"/>
                </a:solidFill>
              </a:rPr>
              <a:t>M, </a:t>
            </a:r>
            <a:r>
              <a:rPr lang="cs-CZ" sz="2800" dirty="0">
                <a:solidFill>
                  <a:schemeClr val="tx2"/>
                </a:solidFill>
              </a:rPr>
              <a:t>CMP nebo SE) nebo</a:t>
            </a:r>
            <a:r>
              <a:rPr lang="en-GB" sz="2800" dirty="0">
                <a:solidFill>
                  <a:schemeClr val="tx2"/>
                </a:solidFill>
              </a:rPr>
              <a:t> </a:t>
            </a:r>
            <a:r>
              <a:rPr lang="cs-CZ" sz="2800" dirty="0">
                <a:solidFill>
                  <a:schemeClr val="tx2"/>
                </a:solidFill>
              </a:rPr>
              <a:t>neplánovaná</a:t>
            </a:r>
            <a:r>
              <a:rPr lang="en-GB" sz="2800" dirty="0">
                <a:solidFill>
                  <a:schemeClr val="tx2"/>
                </a:solidFill>
              </a:rPr>
              <a:t> </a:t>
            </a:r>
            <a:r>
              <a:rPr lang="en-GB" sz="2800" dirty="0" err="1">
                <a:solidFill>
                  <a:schemeClr val="tx2"/>
                </a:solidFill>
              </a:rPr>
              <a:t>revas</a:t>
            </a:r>
            <a:r>
              <a:rPr lang="cs-CZ" sz="2800" dirty="0">
                <a:solidFill>
                  <a:schemeClr val="tx2"/>
                </a:solidFill>
              </a:rPr>
              <a:t>k</a:t>
            </a:r>
            <a:r>
              <a:rPr lang="en-GB" sz="2800" dirty="0" err="1">
                <a:solidFill>
                  <a:schemeClr val="tx2"/>
                </a:solidFill>
              </a:rPr>
              <a:t>ulariza</a:t>
            </a:r>
            <a:r>
              <a:rPr lang="cs-CZ" sz="2800" dirty="0" err="1">
                <a:solidFill>
                  <a:schemeClr val="tx2"/>
                </a:solidFill>
              </a:rPr>
              <a:t>ce</a:t>
            </a:r>
            <a:r>
              <a:rPr lang="en-GB" sz="2800" dirty="0">
                <a:solidFill>
                  <a:schemeClr val="tx2"/>
                </a:solidFill>
              </a:rPr>
              <a:t> (PCI/CABG)</a:t>
            </a:r>
            <a:br>
              <a:rPr lang="en-GB" sz="2800" dirty="0">
                <a:solidFill>
                  <a:schemeClr val="tx2"/>
                </a:solidFill>
              </a:rPr>
            </a:br>
            <a:r>
              <a:rPr lang="cs-CZ" sz="2800" dirty="0" smtClean="0">
                <a:solidFill>
                  <a:schemeClr val="tx2"/>
                </a:solidFill>
              </a:rPr>
              <a:t> </a:t>
            </a:r>
            <a:endParaRPr lang="cs-CZ" sz="2800" dirty="0">
              <a:solidFill>
                <a:schemeClr val="tx2"/>
              </a:solidFill>
            </a:endParaRPr>
          </a:p>
        </p:txBody>
      </p:sp>
      <p:sp>
        <p:nvSpPr>
          <p:cNvPr id="3" name="Text Placeholder 2"/>
          <p:cNvSpPr>
            <a:spLocks noGrp="1"/>
          </p:cNvSpPr>
          <p:nvPr>
            <p:ph type="body" sz="quarter" idx="13"/>
          </p:nvPr>
        </p:nvSpPr>
        <p:spPr>
          <a:xfrm>
            <a:off x="4345330" y="6453336"/>
            <a:ext cx="4611950" cy="276999"/>
          </a:xfrm>
        </p:spPr>
        <p:txBody>
          <a:bodyPr/>
          <a:lstStyle/>
          <a:p>
            <a:r>
              <a:rPr lang="en-GB" dirty="0" smtClean="0"/>
              <a:t>Cannon </a:t>
            </a:r>
            <a:r>
              <a:rPr lang="en-GB" dirty="0"/>
              <a:t>et al. N </a:t>
            </a:r>
            <a:r>
              <a:rPr lang="en-GB" dirty="0" err="1"/>
              <a:t>Engl</a:t>
            </a:r>
            <a:r>
              <a:rPr lang="en-GB" dirty="0"/>
              <a:t> J Med 2017; Cannon et al ESC 2017</a:t>
            </a:r>
          </a:p>
        </p:txBody>
      </p:sp>
      <p:graphicFrame>
        <p:nvGraphicFramePr>
          <p:cNvPr id="10" name="Content Placeholder 8"/>
          <p:cNvGraphicFramePr>
            <a:graphicFrameLocks/>
          </p:cNvGraphicFramePr>
          <p:nvPr>
            <p:extLst>
              <p:ext uri="{D42A27DB-BD31-4B8C-83A1-F6EECF244321}">
                <p14:modId xmlns:p14="http://schemas.microsoft.com/office/powerpoint/2010/main" val="2496868918"/>
              </p:ext>
            </p:extLst>
          </p:nvPr>
        </p:nvGraphicFramePr>
        <p:xfrm>
          <a:off x="56425" y="2017842"/>
          <a:ext cx="4188278" cy="4149304"/>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p:cNvSpPr/>
          <p:nvPr/>
        </p:nvSpPr>
        <p:spPr>
          <a:xfrm>
            <a:off x="1423206" y="3218706"/>
            <a:ext cx="619080" cy="311624"/>
          </a:xfrm>
          <a:prstGeom prst="rect">
            <a:avLst/>
          </a:prstGeom>
        </p:spPr>
        <p:txBody>
          <a:bodyPr wrap="none">
            <a:spAutoFit/>
          </a:bodyPr>
          <a:lstStyle/>
          <a:p>
            <a:pPr algn="ctr"/>
            <a:r>
              <a:rPr lang="en-US" sz="1200" dirty="0" smtClean="0">
                <a:solidFill>
                  <a:schemeClr val="bg1"/>
                </a:solidFill>
              </a:rPr>
              <a:t>13</a:t>
            </a:r>
            <a:r>
              <a:rPr lang="cs-CZ" sz="1200" dirty="0" smtClean="0">
                <a:solidFill>
                  <a:schemeClr val="bg1"/>
                </a:solidFill>
              </a:rPr>
              <a:t>,</a:t>
            </a:r>
            <a:r>
              <a:rPr lang="en-US" sz="1200" dirty="0" smtClean="0">
                <a:solidFill>
                  <a:schemeClr val="bg1"/>
                </a:solidFill>
              </a:rPr>
              <a:t>7</a:t>
            </a:r>
            <a:r>
              <a:rPr lang="en-US" sz="1200" dirty="0">
                <a:solidFill>
                  <a:schemeClr val="bg1"/>
                </a:solidFill>
              </a:rPr>
              <a:t>%</a:t>
            </a:r>
            <a:endParaRPr lang="en-US" sz="225" dirty="0">
              <a:solidFill>
                <a:schemeClr val="bg1"/>
              </a:solidFill>
            </a:endParaRPr>
          </a:p>
          <a:p>
            <a:pPr algn="ctr"/>
            <a:endParaRPr lang="en-US" sz="225" dirty="0">
              <a:solidFill>
                <a:schemeClr val="bg1"/>
              </a:solidFill>
            </a:endParaRPr>
          </a:p>
        </p:txBody>
      </p:sp>
      <p:sp>
        <p:nvSpPr>
          <p:cNvPr id="12" name="Rectangle 11"/>
          <p:cNvSpPr/>
          <p:nvPr/>
        </p:nvSpPr>
        <p:spPr>
          <a:xfrm>
            <a:off x="3002878" y="3260551"/>
            <a:ext cx="662361" cy="496290"/>
          </a:xfrm>
          <a:prstGeom prst="rect">
            <a:avLst/>
          </a:prstGeom>
        </p:spPr>
        <p:txBody>
          <a:bodyPr wrap="none">
            <a:spAutoFit/>
          </a:bodyPr>
          <a:lstStyle/>
          <a:p>
            <a:pPr algn="ctr"/>
            <a:r>
              <a:rPr lang="en-US" sz="1200" dirty="0">
                <a:solidFill>
                  <a:schemeClr val="bg1"/>
                </a:solidFill>
              </a:rPr>
              <a:t> </a:t>
            </a:r>
            <a:r>
              <a:rPr lang="en-US" sz="1200" dirty="0" smtClean="0">
                <a:solidFill>
                  <a:schemeClr val="bg1"/>
                </a:solidFill>
              </a:rPr>
              <a:t>13</a:t>
            </a:r>
            <a:r>
              <a:rPr lang="cs-CZ" sz="1200" dirty="0" smtClean="0">
                <a:solidFill>
                  <a:schemeClr val="bg1"/>
                </a:solidFill>
              </a:rPr>
              <a:t>,</a:t>
            </a:r>
            <a:r>
              <a:rPr lang="en-US" sz="1200" dirty="0" smtClean="0">
                <a:solidFill>
                  <a:schemeClr val="bg1"/>
                </a:solidFill>
              </a:rPr>
              <a:t>4</a:t>
            </a:r>
            <a:r>
              <a:rPr lang="en-US" sz="1200" dirty="0">
                <a:solidFill>
                  <a:schemeClr val="bg1"/>
                </a:solidFill>
              </a:rPr>
              <a:t>%</a:t>
            </a:r>
            <a:endParaRPr lang="en-US" sz="225" dirty="0">
              <a:solidFill>
                <a:schemeClr val="bg1"/>
              </a:solidFill>
            </a:endParaRPr>
          </a:p>
          <a:p>
            <a:pPr algn="ctr"/>
            <a:endParaRPr lang="en-US" sz="225" dirty="0">
              <a:solidFill>
                <a:schemeClr val="bg1"/>
              </a:solidFill>
            </a:endParaRPr>
          </a:p>
          <a:p>
            <a:pPr algn="ctr"/>
            <a:r>
              <a:rPr lang="en-US" sz="1200" dirty="0">
                <a:solidFill>
                  <a:schemeClr val="bg1"/>
                </a:solidFill>
              </a:rPr>
              <a:t> </a:t>
            </a:r>
          </a:p>
        </p:txBody>
      </p:sp>
      <p:grpSp>
        <p:nvGrpSpPr>
          <p:cNvPr id="2" name="Group 1"/>
          <p:cNvGrpSpPr/>
          <p:nvPr/>
        </p:nvGrpSpPr>
        <p:grpSpPr>
          <a:xfrm>
            <a:off x="1134761" y="2700852"/>
            <a:ext cx="2752648" cy="430887"/>
            <a:chOff x="1134761" y="2671977"/>
            <a:chExt cx="2752648" cy="430887"/>
          </a:xfrm>
        </p:grpSpPr>
        <p:sp>
          <p:nvSpPr>
            <p:cNvPr id="13" name="TextBox 12"/>
            <p:cNvSpPr txBox="1"/>
            <p:nvPr/>
          </p:nvSpPr>
          <p:spPr>
            <a:xfrm>
              <a:off x="1134761" y="2671977"/>
              <a:ext cx="2752648" cy="430887"/>
            </a:xfrm>
            <a:prstGeom prst="rect">
              <a:avLst/>
            </a:prstGeom>
            <a:noFill/>
          </p:spPr>
          <p:txBody>
            <a:bodyPr wrap="square" rtlCol="0">
              <a:spAutoFit/>
            </a:bodyPr>
            <a:lstStyle/>
            <a:p>
              <a:pPr algn="ctr"/>
              <a:r>
                <a:rPr lang="en-GB" sz="1050" b="1" dirty="0"/>
                <a:t>HR: </a:t>
              </a:r>
              <a:r>
                <a:rPr lang="en-GB" sz="1050" b="1" dirty="0" smtClean="0"/>
                <a:t>1</a:t>
              </a:r>
              <a:r>
                <a:rPr lang="cs-CZ" sz="1050" b="1" dirty="0" smtClean="0"/>
                <a:t>,</a:t>
              </a:r>
              <a:r>
                <a:rPr lang="en-GB" sz="1050" b="1" dirty="0" smtClean="0"/>
                <a:t>04 </a:t>
              </a:r>
              <a:r>
                <a:rPr lang="en-GB" sz="1050" b="1" dirty="0"/>
                <a:t>(95% CI: </a:t>
              </a:r>
              <a:r>
                <a:rPr lang="en-GB" sz="1050" b="1" dirty="0" smtClean="0"/>
                <a:t>0</a:t>
              </a:r>
              <a:r>
                <a:rPr lang="cs-CZ" sz="1050" b="1" dirty="0" smtClean="0"/>
                <a:t>,</a:t>
              </a:r>
              <a:r>
                <a:rPr lang="en-GB" sz="1050" b="1" dirty="0" smtClean="0"/>
                <a:t>84–1</a:t>
              </a:r>
              <a:r>
                <a:rPr lang="cs-CZ" sz="1050" b="1" dirty="0" smtClean="0"/>
                <a:t>,</a:t>
              </a:r>
              <a:r>
                <a:rPr lang="en-GB" sz="1050" b="1" dirty="0" smtClean="0"/>
                <a:t>29</a:t>
              </a:r>
              <a:r>
                <a:rPr lang="en-GB" sz="1050" b="1" dirty="0"/>
                <a:t>)</a:t>
              </a:r>
              <a:endParaRPr lang="en-GB" sz="1050" b="1" baseline="30000" dirty="0"/>
            </a:p>
            <a:p>
              <a:pPr algn="ctr"/>
              <a:r>
                <a:rPr lang="en-GB" sz="1050" b="1" dirty="0" smtClean="0"/>
                <a:t>Non-</a:t>
              </a:r>
              <a:r>
                <a:rPr lang="en-GB" sz="1050" b="1" dirty="0" err="1" smtClean="0"/>
                <a:t>inferiorit</a:t>
              </a:r>
              <a:r>
                <a:rPr lang="cs-CZ" sz="1050" b="1" dirty="0" smtClean="0"/>
                <a:t>a</a:t>
              </a:r>
              <a:r>
                <a:rPr lang="en-GB" sz="1050" b="1" dirty="0" smtClean="0"/>
                <a:t> </a:t>
              </a:r>
              <a:r>
                <a:rPr lang="cs-CZ" sz="1050" b="1" dirty="0" smtClean="0"/>
                <a:t>p</a:t>
              </a:r>
              <a:r>
                <a:rPr lang="en-GB" sz="1050" b="1" dirty="0" smtClean="0"/>
                <a:t>=0</a:t>
              </a:r>
              <a:r>
                <a:rPr lang="cs-CZ" sz="1050" b="1" dirty="0" smtClean="0"/>
                <a:t>,</a:t>
              </a:r>
              <a:r>
                <a:rPr lang="en-GB" sz="1050" b="1" dirty="0" smtClean="0"/>
                <a:t>005</a:t>
              </a:r>
              <a:endParaRPr lang="en-GB" sz="1050" b="1" dirty="0"/>
            </a:p>
          </p:txBody>
        </p:sp>
        <p:cxnSp>
          <p:nvCxnSpPr>
            <p:cNvPr id="14" name="Straight Connector 13"/>
            <p:cNvCxnSpPr/>
            <p:nvPr/>
          </p:nvCxnSpPr>
          <p:spPr>
            <a:xfrm>
              <a:off x="1654904" y="3101729"/>
              <a:ext cx="1697330"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4017448" y="2073521"/>
            <a:ext cx="4816342" cy="3792534"/>
            <a:chOff x="391256" y="1447800"/>
            <a:chExt cx="8542031" cy="4154292"/>
          </a:xfrm>
        </p:grpSpPr>
        <p:cxnSp>
          <p:nvCxnSpPr>
            <p:cNvPr id="57" name="Straight Connector 56"/>
            <p:cNvCxnSpPr/>
            <p:nvPr/>
          </p:nvCxnSpPr>
          <p:spPr>
            <a:xfrm>
              <a:off x="1477169" y="1573843"/>
              <a:ext cx="0" cy="3438524"/>
            </a:xfrm>
            <a:prstGeom prst="line">
              <a:avLst/>
            </a:prstGeom>
            <a:noFill/>
            <a:ln w="9525" cap="flat" cmpd="sng" algn="ctr">
              <a:solidFill>
                <a:srgbClr val="0251A0">
                  <a:shade val="95000"/>
                  <a:satMod val="105000"/>
                </a:srgbClr>
              </a:solidFill>
              <a:prstDash val="solid"/>
            </a:ln>
            <a:effectLst/>
          </p:spPr>
        </p:cxnSp>
        <p:cxnSp>
          <p:nvCxnSpPr>
            <p:cNvPr id="58" name="Straight Connector 57"/>
            <p:cNvCxnSpPr/>
            <p:nvPr/>
          </p:nvCxnSpPr>
          <p:spPr>
            <a:xfrm>
              <a:off x="1414465" y="5012367"/>
              <a:ext cx="7218000" cy="0"/>
            </a:xfrm>
            <a:prstGeom prst="line">
              <a:avLst/>
            </a:prstGeom>
            <a:noFill/>
            <a:ln w="9525" cap="flat" cmpd="sng" algn="ctr">
              <a:solidFill>
                <a:srgbClr val="0251A0">
                  <a:shade val="95000"/>
                  <a:satMod val="105000"/>
                </a:srgbClr>
              </a:solidFill>
              <a:prstDash val="solid"/>
            </a:ln>
            <a:effectLst/>
          </p:spPr>
        </p:cxnSp>
        <p:cxnSp>
          <p:nvCxnSpPr>
            <p:cNvPr id="59" name="Straight Connector 58"/>
            <p:cNvCxnSpPr/>
            <p:nvPr/>
          </p:nvCxnSpPr>
          <p:spPr>
            <a:xfrm>
              <a:off x="1416846" y="4527550"/>
              <a:ext cx="57942" cy="0"/>
            </a:xfrm>
            <a:prstGeom prst="line">
              <a:avLst/>
            </a:prstGeom>
            <a:noFill/>
            <a:ln w="9525" cap="flat" cmpd="sng" algn="ctr">
              <a:solidFill>
                <a:srgbClr val="0251A0">
                  <a:shade val="95000"/>
                  <a:satMod val="105000"/>
                </a:srgbClr>
              </a:solidFill>
              <a:prstDash val="solid"/>
            </a:ln>
            <a:effectLst/>
          </p:spPr>
        </p:cxnSp>
        <p:cxnSp>
          <p:nvCxnSpPr>
            <p:cNvPr id="60" name="Straight Connector 59"/>
            <p:cNvCxnSpPr/>
            <p:nvPr/>
          </p:nvCxnSpPr>
          <p:spPr>
            <a:xfrm>
              <a:off x="1419227" y="4035425"/>
              <a:ext cx="57942" cy="0"/>
            </a:xfrm>
            <a:prstGeom prst="line">
              <a:avLst/>
            </a:prstGeom>
            <a:noFill/>
            <a:ln w="9525" cap="flat" cmpd="sng" algn="ctr">
              <a:solidFill>
                <a:srgbClr val="0251A0">
                  <a:shade val="95000"/>
                  <a:satMod val="105000"/>
                </a:srgbClr>
              </a:solidFill>
              <a:prstDash val="solid"/>
            </a:ln>
            <a:effectLst/>
          </p:spPr>
        </p:cxnSp>
        <p:cxnSp>
          <p:nvCxnSpPr>
            <p:cNvPr id="61" name="Straight Connector 60"/>
            <p:cNvCxnSpPr/>
            <p:nvPr/>
          </p:nvCxnSpPr>
          <p:spPr>
            <a:xfrm>
              <a:off x="1416846" y="3543300"/>
              <a:ext cx="57942" cy="0"/>
            </a:xfrm>
            <a:prstGeom prst="line">
              <a:avLst/>
            </a:prstGeom>
            <a:noFill/>
            <a:ln w="9525" cap="flat" cmpd="sng" algn="ctr">
              <a:solidFill>
                <a:srgbClr val="0251A0">
                  <a:shade val="95000"/>
                  <a:satMod val="105000"/>
                </a:srgbClr>
              </a:solidFill>
              <a:prstDash val="solid"/>
            </a:ln>
            <a:effectLst/>
          </p:spPr>
        </p:cxnSp>
        <p:cxnSp>
          <p:nvCxnSpPr>
            <p:cNvPr id="62" name="Straight Connector 61"/>
            <p:cNvCxnSpPr/>
            <p:nvPr/>
          </p:nvCxnSpPr>
          <p:spPr>
            <a:xfrm>
              <a:off x="1416846" y="3051809"/>
              <a:ext cx="57942" cy="0"/>
            </a:xfrm>
            <a:prstGeom prst="line">
              <a:avLst/>
            </a:prstGeom>
            <a:noFill/>
            <a:ln w="9525" cap="flat" cmpd="sng" algn="ctr">
              <a:solidFill>
                <a:srgbClr val="0251A0">
                  <a:shade val="95000"/>
                  <a:satMod val="105000"/>
                </a:srgbClr>
              </a:solidFill>
              <a:prstDash val="solid"/>
            </a:ln>
            <a:effectLst/>
          </p:spPr>
        </p:cxnSp>
        <p:cxnSp>
          <p:nvCxnSpPr>
            <p:cNvPr id="63" name="Straight Connector 62"/>
            <p:cNvCxnSpPr/>
            <p:nvPr/>
          </p:nvCxnSpPr>
          <p:spPr>
            <a:xfrm>
              <a:off x="1419223" y="2562225"/>
              <a:ext cx="57942" cy="0"/>
            </a:xfrm>
            <a:prstGeom prst="line">
              <a:avLst/>
            </a:prstGeom>
            <a:noFill/>
            <a:ln w="9525" cap="flat" cmpd="sng" algn="ctr">
              <a:solidFill>
                <a:srgbClr val="0251A0">
                  <a:shade val="95000"/>
                  <a:satMod val="105000"/>
                </a:srgbClr>
              </a:solidFill>
              <a:prstDash val="solid"/>
            </a:ln>
            <a:effectLst/>
          </p:spPr>
        </p:cxnSp>
        <p:cxnSp>
          <p:nvCxnSpPr>
            <p:cNvPr id="64" name="Straight Connector 63"/>
            <p:cNvCxnSpPr/>
            <p:nvPr/>
          </p:nvCxnSpPr>
          <p:spPr>
            <a:xfrm>
              <a:off x="1419223" y="2078670"/>
              <a:ext cx="57942" cy="0"/>
            </a:xfrm>
            <a:prstGeom prst="line">
              <a:avLst/>
            </a:prstGeom>
            <a:noFill/>
            <a:ln w="9525" cap="flat" cmpd="sng" algn="ctr">
              <a:solidFill>
                <a:srgbClr val="0251A0">
                  <a:shade val="95000"/>
                  <a:satMod val="105000"/>
                </a:srgbClr>
              </a:solidFill>
              <a:prstDash val="solid"/>
            </a:ln>
            <a:effectLst/>
          </p:spPr>
        </p:cxnSp>
        <p:cxnSp>
          <p:nvCxnSpPr>
            <p:cNvPr id="65" name="Straight Connector 64"/>
            <p:cNvCxnSpPr/>
            <p:nvPr/>
          </p:nvCxnSpPr>
          <p:spPr>
            <a:xfrm>
              <a:off x="1416842" y="1578605"/>
              <a:ext cx="57942" cy="0"/>
            </a:xfrm>
            <a:prstGeom prst="line">
              <a:avLst/>
            </a:prstGeom>
            <a:noFill/>
            <a:ln w="9525" cap="flat" cmpd="sng" algn="ctr">
              <a:solidFill>
                <a:srgbClr val="0251A0">
                  <a:shade val="95000"/>
                  <a:satMod val="105000"/>
                </a:srgbClr>
              </a:solidFill>
              <a:prstDash val="solid"/>
            </a:ln>
            <a:effectLst/>
          </p:spPr>
        </p:cxnSp>
        <p:sp>
          <p:nvSpPr>
            <p:cNvPr id="66" name="TextBox 65"/>
            <p:cNvSpPr txBox="1"/>
            <p:nvPr/>
          </p:nvSpPr>
          <p:spPr>
            <a:xfrm>
              <a:off x="867067" y="1447800"/>
              <a:ext cx="606130" cy="28656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35</a:t>
              </a:r>
              <a:endParaRPr kumimoji="0" lang="cs-CZ" sz="1100" b="0" i="0" u="none" strike="noStrike" kern="0" cap="none" spc="0" normalizeH="0" baseline="0" dirty="0">
                <a:ln>
                  <a:noFill/>
                </a:ln>
                <a:effectLst/>
                <a:uLnTx/>
                <a:uFillTx/>
              </a:endParaRPr>
            </a:p>
          </p:txBody>
        </p:sp>
        <p:sp>
          <p:nvSpPr>
            <p:cNvPr id="67" name="TextBox 66"/>
            <p:cNvSpPr txBox="1"/>
            <p:nvPr/>
          </p:nvSpPr>
          <p:spPr>
            <a:xfrm>
              <a:off x="877383" y="1946276"/>
              <a:ext cx="606130" cy="28656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30</a:t>
              </a:r>
              <a:endParaRPr kumimoji="0" lang="cs-CZ" sz="1100" b="0" i="0" u="none" strike="noStrike" kern="0" cap="none" spc="0" normalizeH="0" baseline="0" dirty="0">
                <a:ln>
                  <a:noFill/>
                </a:ln>
                <a:effectLst/>
                <a:uLnTx/>
                <a:uFillTx/>
              </a:endParaRPr>
            </a:p>
          </p:txBody>
        </p:sp>
        <p:sp>
          <p:nvSpPr>
            <p:cNvPr id="68" name="TextBox 67"/>
            <p:cNvSpPr txBox="1"/>
            <p:nvPr/>
          </p:nvSpPr>
          <p:spPr>
            <a:xfrm>
              <a:off x="877383" y="2432050"/>
              <a:ext cx="606130" cy="28656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25</a:t>
              </a:r>
              <a:endParaRPr kumimoji="0" lang="cs-CZ" sz="1100" b="0" i="0" u="none" strike="noStrike" kern="0" cap="none" spc="0" normalizeH="0" baseline="0" dirty="0">
                <a:ln>
                  <a:noFill/>
                </a:ln>
                <a:effectLst/>
                <a:uLnTx/>
                <a:uFillTx/>
              </a:endParaRPr>
            </a:p>
          </p:txBody>
        </p:sp>
        <p:sp>
          <p:nvSpPr>
            <p:cNvPr id="69" name="TextBox 68"/>
            <p:cNvSpPr txBox="1"/>
            <p:nvPr/>
          </p:nvSpPr>
          <p:spPr>
            <a:xfrm>
              <a:off x="866277" y="2919740"/>
              <a:ext cx="606130" cy="28656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20</a:t>
              </a:r>
              <a:endParaRPr kumimoji="0" lang="cs-CZ" sz="1100" b="0" i="0" u="none" strike="noStrike" kern="0" cap="none" spc="0" normalizeH="0" baseline="0" dirty="0">
                <a:ln>
                  <a:noFill/>
                </a:ln>
                <a:effectLst/>
                <a:uLnTx/>
                <a:uFillTx/>
              </a:endParaRPr>
            </a:p>
          </p:txBody>
        </p:sp>
        <p:sp>
          <p:nvSpPr>
            <p:cNvPr id="70" name="TextBox 69"/>
            <p:cNvSpPr txBox="1"/>
            <p:nvPr/>
          </p:nvSpPr>
          <p:spPr>
            <a:xfrm>
              <a:off x="866277" y="3409950"/>
              <a:ext cx="606130" cy="28656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15</a:t>
              </a:r>
              <a:endParaRPr kumimoji="0" lang="cs-CZ" sz="1100" b="0" i="0" u="none" strike="noStrike" kern="0" cap="none" spc="0" normalizeH="0" baseline="0" dirty="0">
                <a:ln>
                  <a:noFill/>
                </a:ln>
                <a:effectLst/>
                <a:uLnTx/>
                <a:uFillTx/>
              </a:endParaRPr>
            </a:p>
          </p:txBody>
        </p:sp>
        <p:sp>
          <p:nvSpPr>
            <p:cNvPr id="71" name="TextBox 70"/>
            <p:cNvSpPr txBox="1"/>
            <p:nvPr/>
          </p:nvSpPr>
          <p:spPr>
            <a:xfrm>
              <a:off x="876594" y="3905250"/>
              <a:ext cx="606130" cy="28656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10</a:t>
              </a:r>
              <a:endParaRPr kumimoji="0" lang="cs-CZ" sz="1100" b="0" i="0" u="none" strike="noStrike" kern="0" cap="none" spc="0" normalizeH="0" baseline="0" dirty="0">
                <a:ln>
                  <a:noFill/>
                </a:ln>
                <a:effectLst/>
                <a:uLnTx/>
                <a:uFillTx/>
              </a:endParaRPr>
            </a:p>
          </p:txBody>
        </p:sp>
        <p:sp>
          <p:nvSpPr>
            <p:cNvPr id="72" name="TextBox 71"/>
            <p:cNvSpPr txBox="1"/>
            <p:nvPr/>
          </p:nvSpPr>
          <p:spPr>
            <a:xfrm>
              <a:off x="1015900" y="4394200"/>
              <a:ext cx="466824" cy="28656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5</a:t>
              </a:r>
              <a:endParaRPr kumimoji="0" lang="cs-CZ" sz="1100" b="0" i="0" u="none" strike="noStrike" kern="0" cap="none" spc="0" normalizeH="0" baseline="0" dirty="0">
                <a:ln>
                  <a:noFill/>
                </a:ln>
                <a:effectLst/>
                <a:uLnTx/>
                <a:uFillTx/>
              </a:endParaRPr>
            </a:p>
          </p:txBody>
        </p:sp>
        <p:sp>
          <p:nvSpPr>
            <p:cNvPr id="73" name="TextBox 72"/>
            <p:cNvSpPr txBox="1"/>
            <p:nvPr/>
          </p:nvSpPr>
          <p:spPr>
            <a:xfrm>
              <a:off x="1011138" y="4878830"/>
              <a:ext cx="466824" cy="28656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0</a:t>
              </a:r>
              <a:endParaRPr kumimoji="0" lang="cs-CZ" sz="1100" b="0" i="0" u="none" strike="noStrike" kern="0" cap="none" spc="0" normalizeH="0" baseline="0" dirty="0">
                <a:ln>
                  <a:noFill/>
                </a:ln>
                <a:effectLst/>
                <a:uLnTx/>
                <a:uFillTx/>
              </a:endParaRPr>
            </a:p>
          </p:txBody>
        </p:sp>
        <p:sp>
          <p:nvSpPr>
            <p:cNvPr id="74" name="TextBox 73"/>
            <p:cNvSpPr txBox="1"/>
            <p:nvPr/>
          </p:nvSpPr>
          <p:spPr>
            <a:xfrm rot="16200000">
              <a:off x="-515159" y="3220469"/>
              <a:ext cx="2304102" cy="49127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200" b="1" i="0" u="none" strike="noStrike" kern="0" cap="none" spc="0" normalizeH="0" baseline="0" dirty="0" smtClean="0">
                  <a:ln>
                    <a:noFill/>
                  </a:ln>
                  <a:effectLst/>
                  <a:uLnTx/>
                  <a:uFillTx/>
                </a:rPr>
                <a:t>Pravděpodobnost příhody (%)</a:t>
              </a:r>
              <a:endParaRPr kumimoji="0" lang="cs-CZ" sz="1200" b="1" i="0" u="none" strike="noStrike" kern="0" cap="none" spc="0" normalizeH="0" baseline="0" dirty="0">
                <a:ln>
                  <a:noFill/>
                </a:ln>
                <a:effectLst/>
                <a:uLnTx/>
                <a:uFillTx/>
              </a:endParaRPr>
            </a:p>
          </p:txBody>
        </p:sp>
        <p:sp>
          <p:nvSpPr>
            <p:cNvPr id="75" name="TextBox 74"/>
            <p:cNvSpPr txBox="1"/>
            <p:nvPr/>
          </p:nvSpPr>
          <p:spPr>
            <a:xfrm>
              <a:off x="1242326" y="5043304"/>
              <a:ext cx="466824" cy="2865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0</a:t>
              </a:r>
              <a:endParaRPr kumimoji="0" lang="cs-CZ" sz="1100" b="0" i="0" u="none" strike="noStrike" kern="0" cap="none" spc="0" normalizeH="0" baseline="0" dirty="0">
                <a:ln>
                  <a:noFill/>
                </a:ln>
                <a:effectLst/>
                <a:uLnTx/>
                <a:uFillTx/>
              </a:endParaRPr>
            </a:p>
          </p:txBody>
        </p:sp>
        <p:sp>
          <p:nvSpPr>
            <p:cNvPr id="76" name="TextBox 75"/>
            <p:cNvSpPr txBox="1"/>
            <p:nvPr/>
          </p:nvSpPr>
          <p:spPr>
            <a:xfrm>
              <a:off x="2084758" y="5047819"/>
              <a:ext cx="606130" cy="2865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90</a:t>
              </a:r>
              <a:endParaRPr kumimoji="0" lang="cs-CZ" sz="1100" b="0" i="0" u="none" strike="noStrike" kern="0" cap="none" spc="0" normalizeH="0" baseline="0" dirty="0">
                <a:ln>
                  <a:noFill/>
                </a:ln>
                <a:effectLst/>
                <a:uLnTx/>
                <a:uFillTx/>
              </a:endParaRPr>
            </a:p>
          </p:txBody>
        </p:sp>
        <p:sp>
          <p:nvSpPr>
            <p:cNvPr id="77" name="TextBox 76"/>
            <p:cNvSpPr txBox="1"/>
            <p:nvPr/>
          </p:nvSpPr>
          <p:spPr>
            <a:xfrm>
              <a:off x="2913194" y="5043304"/>
              <a:ext cx="711320" cy="2865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180</a:t>
              </a:r>
              <a:endParaRPr kumimoji="0" lang="cs-CZ" sz="1100" b="0" i="0" u="none" strike="noStrike" kern="0" cap="none" spc="0" normalizeH="0" baseline="0" dirty="0">
                <a:ln>
                  <a:noFill/>
                </a:ln>
                <a:effectLst/>
                <a:uLnTx/>
                <a:uFillTx/>
              </a:endParaRPr>
            </a:p>
          </p:txBody>
        </p:sp>
        <p:sp>
          <p:nvSpPr>
            <p:cNvPr id="82" name="TextBox 81"/>
            <p:cNvSpPr txBox="1"/>
            <p:nvPr/>
          </p:nvSpPr>
          <p:spPr>
            <a:xfrm>
              <a:off x="3783554" y="5045703"/>
              <a:ext cx="711320" cy="2865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270</a:t>
              </a:r>
              <a:endParaRPr kumimoji="0" lang="cs-CZ" sz="1100" b="0" i="0" u="none" strike="noStrike" kern="0" cap="none" spc="0" normalizeH="0" baseline="0" dirty="0">
                <a:ln>
                  <a:noFill/>
                </a:ln>
                <a:effectLst/>
                <a:uLnTx/>
                <a:uFillTx/>
              </a:endParaRPr>
            </a:p>
          </p:txBody>
        </p:sp>
        <p:sp>
          <p:nvSpPr>
            <p:cNvPr id="83" name="TextBox 82"/>
            <p:cNvSpPr txBox="1"/>
            <p:nvPr/>
          </p:nvSpPr>
          <p:spPr>
            <a:xfrm>
              <a:off x="4682913" y="5050217"/>
              <a:ext cx="711320" cy="2865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360</a:t>
              </a:r>
              <a:endParaRPr kumimoji="0" lang="cs-CZ" sz="1100" b="0" i="0" u="none" strike="noStrike" kern="0" cap="none" spc="0" normalizeH="0" baseline="0" dirty="0">
                <a:ln>
                  <a:noFill/>
                </a:ln>
                <a:effectLst/>
                <a:uLnTx/>
                <a:uFillTx/>
              </a:endParaRPr>
            </a:p>
          </p:txBody>
        </p:sp>
        <p:sp>
          <p:nvSpPr>
            <p:cNvPr id="84" name="TextBox 83"/>
            <p:cNvSpPr txBox="1"/>
            <p:nvPr/>
          </p:nvSpPr>
          <p:spPr>
            <a:xfrm>
              <a:off x="5565111" y="5045703"/>
              <a:ext cx="711320" cy="2865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450</a:t>
              </a:r>
              <a:endParaRPr kumimoji="0" lang="cs-CZ" sz="1100" b="0" i="0" u="none" strike="noStrike" kern="0" cap="none" spc="0" normalizeH="0" baseline="0" dirty="0">
                <a:ln>
                  <a:noFill/>
                </a:ln>
                <a:effectLst/>
                <a:uLnTx/>
                <a:uFillTx/>
              </a:endParaRPr>
            </a:p>
          </p:txBody>
        </p:sp>
        <p:sp>
          <p:nvSpPr>
            <p:cNvPr id="85" name="TextBox 84"/>
            <p:cNvSpPr txBox="1"/>
            <p:nvPr/>
          </p:nvSpPr>
          <p:spPr>
            <a:xfrm>
              <a:off x="6447309" y="5047975"/>
              <a:ext cx="711320" cy="2865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540</a:t>
              </a:r>
              <a:endParaRPr kumimoji="0" lang="cs-CZ" sz="1100" b="0" i="0" u="none" strike="noStrike" kern="0" cap="none" spc="0" normalizeH="0" baseline="0" dirty="0">
                <a:ln>
                  <a:noFill/>
                </a:ln>
                <a:effectLst/>
                <a:uLnTx/>
                <a:uFillTx/>
              </a:endParaRPr>
            </a:p>
          </p:txBody>
        </p:sp>
        <p:sp>
          <p:nvSpPr>
            <p:cNvPr id="86" name="TextBox 85"/>
            <p:cNvSpPr txBox="1"/>
            <p:nvPr/>
          </p:nvSpPr>
          <p:spPr>
            <a:xfrm>
              <a:off x="7334764" y="5052489"/>
              <a:ext cx="711320" cy="2865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630</a:t>
              </a:r>
              <a:endParaRPr kumimoji="0" lang="cs-CZ" sz="1100" b="0" i="0" u="none" strike="noStrike" kern="0" cap="none" spc="0" normalizeH="0" baseline="0" dirty="0">
                <a:ln>
                  <a:noFill/>
                </a:ln>
                <a:effectLst/>
                <a:uLnTx/>
                <a:uFillTx/>
              </a:endParaRPr>
            </a:p>
          </p:txBody>
        </p:sp>
        <p:sp>
          <p:nvSpPr>
            <p:cNvPr id="87" name="TextBox 86"/>
            <p:cNvSpPr txBox="1"/>
            <p:nvPr/>
          </p:nvSpPr>
          <p:spPr>
            <a:xfrm>
              <a:off x="8221724" y="5047975"/>
              <a:ext cx="711320" cy="2865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100" b="0" i="0" u="none" strike="noStrike" kern="0" cap="none" spc="0" normalizeH="0" baseline="0" dirty="0" smtClean="0">
                  <a:ln>
                    <a:noFill/>
                  </a:ln>
                  <a:effectLst/>
                  <a:uLnTx/>
                  <a:uFillTx/>
                </a:rPr>
                <a:t>720</a:t>
              </a:r>
              <a:endParaRPr kumimoji="0" lang="cs-CZ" sz="1100" b="0" i="0" u="none" strike="noStrike" kern="0" cap="none" spc="0" normalizeH="0" baseline="0" dirty="0">
                <a:ln>
                  <a:noFill/>
                </a:ln>
                <a:effectLst/>
                <a:uLnTx/>
                <a:uFillTx/>
              </a:endParaRPr>
            </a:p>
          </p:txBody>
        </p:sp>
        <p:cxnSp>
          <p:nvCxnSpPr>
            <p:cNvPr id="88" name="Straight Connector 87"/>
            <p:cNvCxnSpPr/>
            <p:nvPr/>
          </p:nvCxnSpPr>
          <p:spPr>
            <a:xfrm>
              <a:off x="1477169" y="5013924"/>
              <a:ext cx="0" cy="54000"/>
            </a:xfrm>
            <a:prstGeom prst="line">
              <a:avLst/>
            </a:prstGeom>
            <a:noFill/>
            <a:ln w="9525" cap="flat" cmpd="sng" algn="ctr">
              <a:solidFill>
                <a:srgbClr val="0251A0">
                  <a:shade val="95000"/>
                  <a:satMod val="105000"/>
                </a:srgbClr>
              </a:solidFill>
              <a:prstDash val="solid"/>
            </a:ln>
            <a:effectLst/>
          </p:spPr>
        </p:cxnSp>
        <p:cxnSp>
          <p:nvCxnSpPr>
            <p:cNvPr id="89" name="Straight Connector 88"/>
            <p:cNvCxnSpPr/>
            <p:nvPr/>
          </p:nvCxnSpPr>
          <p:spPr>
            <a:xfrm>
              <a:off x="2390772" y="5012367"/>
              <a:ext cx="0" cy="54000"/>
            </a:xfrm>
            <a:prstGeom prst="line">
              <a:avLst/>
            </a:prstGeom>
            <a:noFill/>
            <a:ln w="9525" cap="flat" cmpd="sng" algn="ctr">
              <a:solidFill>
                <a:srgbClr val="0251A0">
                  <a:shade val="95000"/>
                  <a:satMod val="105000"/>
                </a:srgbClr>
              </a:solidFill>
              <a:prstDash val="solid"/>
            </a:ln>
            <a:effectLst/>
          </p:spPr>
        </p:cxnSp>
        <p:cxnSp>
          <p:nvCxnSpPr>
            <p:cNvPr id="90" name="Straight Connector 89"/>
            <p:cNvCxnSpPr/>
            <p:nvPr/>
          </p:nvCxnSpPr>
          <p:spPr>
            <a:xfrm>
              <a:off x="3267070" y="5010757"/>
              <a:ext cx="0" cy="54000"/>
            </a:xfrm>
            <a:prstGeom prst="line">
              <a:avLst/>
            </a:prstGeom>
            <a:noFill/>
            <a:ln w="9525" cap="flat" cmpd="sng" algn="ctr">
              <a:solidFill>
                <a:srgbClr val="0251A0">
                  <a:shade val="95000"/>
                  <a:satMod val="105000"/>
                </a:srgbClr>
              </a:solidFill>
              <a:prstDash val="solid"/>
            </a:ln>
            <a:effectLst/>
          </p:spPr>
        </p:cxnSp>
        <p:cxnSp>
          <p:nvCxnSpPr>
            <p:cNvPr id="91" name="Straight Connector 90"/>
            <p:cNvCxnSpPr/>
            <p:nvPr/>
          </p:nvCxnSpPr>
          <p:spPr>
            <a:xfrm>
              <a:off x="4140993" y="5012352"/>
              <a:ext cx="0" cy="54000"/>
            </a:xfrm>
            <a:prstGeom prst="line">
              <a:avLst/>
            </a:prstGeom>
            <a:noFill/>
            <a:ln w="9525" cap="flat" cmpd="sng" algn="ctr">
              <a:solidFill>
                <a:srgbClr val="0251A0">
                  <a:shade val="95000"/>
                  <a:satMod val="105000"/>
                </a:srgbClr>
              </a:solidFill>
              <a:prstDash val="solid"/>
            </a:ln>
            <a:effectLst/>
          </p:spPr>
        </p:cxnSp>
        <p:cxnSp>
          <p:nvCxnSpPr>
            <p:cNvPr id="92" name="Straight Connector 91"/>
            <p:cNvCxnSpPr/>
            <p:nvPr/>
          </p:nvCxnSpPr>
          <p:spPr>
            <a:xfrm>
              <a:off x="5030786" y="5010795"/>
              <a:ext cx="0" cy="54000"/>
            </a:xfrm>
            <a:prstGeom prst="line">
              <a:avLst/>
            </a:prstGeom>
            <a:noFill/>
            <a:ln w="9525" cap="flat" cmpd="sng" algn="ctr">
              <a:solidFill>
                <a:srgbClr val="0251A0">
                  <a:shade val="95000"/>
                  <a:satMod val="105000"/>
                </a:srgbClr>
              </a:solidFill>
              <a:prstDash val="solid"/>
            </a:ln>
            <a:effectLst/>
          </p:spPr>
        </p:cxnSp>
        <p:cxnSp>
          <p:nvCxnSpPr>
            <p:cNvPr id="93" name="Straight Connector 92"/>
            <p:cNvCxnSpPr/>
            <p:nvPr/>
          </p:nvCxnSpPr>
          <p:spPr>
            <a:xfrm>
              <a:off x="5921370" y="5009185"/>
              <a:ext cx="0" cy="54000"/>
            </a:xfrm>
            <a:prstGeom prst="line">
              <a:avLst/>
            </a:prstGeom>
            <a:noFill/>
            <a:ln w="9525" cap="flat" cmpd="sng" algn="ctr">
              <a:solidFill>
                <a:srgbClr val="0251A0">
                  <a:shade val="95000"/>
                  <a:satMod val="105000"/>
                </a:srgbClr>
              </a:solidFill>
              <a:prstDash val="solid"/>
            </a:ln>
            <a:effectLst/>
          </p:spPr>
        </p:cxnSp>
        <p:cxnSp>
          <p:nvCxnSpPr>
            <p:cNvPr id="94" name="Straight Connector 93"/>
            <p:cNvCxnSpPr/>
            <p:nvPr/>
          </p:nvCxnSpPr>
          <p:spPr>
            <a:xfrm>
              <a:off x="6798467" y="5011566"/>
              <a:ext cx="0" cy="54000"/>
            </a:xfrm>
            <a:prstGeom prst="line">
              <a:avLst/>
            </a:prstGeom>
            <a:noFill/>
            <a:ln w="9525" cap="flat" cmpd="sng" algn="ctr">
              <a:solidFill>
                <a:srgbClr val="0251A0">
                  <a:shade val="95000"/>
                  <a:satMod val="105000"/>
                </a:srgbClr>
              </a:solidFill>
              <a:prstDash val="solid"/>
            </a:ln>
            <a:effectLst/>
          </p:spPr>
        </p:cxnSp>
        <p:cxnSp>
          <p:nvCxnSpPr>
            <p:cNvPr id="95" name="Straight Connector 94"/>
            <p:cNvCxnSpPr/>
            <p:nvPr/>
          </p:nvCxnSpPr>
          <p:spPr>
            <a:xfrm>
              <a:off x="7689051" y="5009956"/>
              <a:ext cx="0" cy="54000"/>
            </a:xfrm>
            <a:prstGeom prst="line">
              <a:avLst/>
            </a:prstGeom>
            <a:noFill/>
            <a:ln w="9525" cap="flat" cmpd="sng" algn="ctr">
              <a:solidFill>
                <a:srgbClr val="0251A0">
                  <a:shade val="95000"/>
                  <a:satMod val="105000"/>
                </a:srgbClr>
              </a:solidFill>
              <a:prstDash val="solid"/>
            </a:ln>
            <a:effectLst/>
          </p:spPr>
        </p:cxnSp>
        <p:cxnSp>
          <p:nvCxnSpPr>
            <p:cNvPr id="96" name="Straight Connector 95"/>
            <p:cNvCxnSpPr/>
            <p:nvPr/>
          </p:nvCxnSpPr>
          <p:spPr>
            <a:xfrm>
              <a:off x="8574880" y="5008935"/>
              <a:ext cx="0" cy="54000"/>
            </a:xfrm>
            <a:prstGeom prst="line">
              <a:avLst/>
            </a:prstGeom>
            <a:noFill/>
            <a:ln w="9525" cap="flat" cmpd="sng" algn="ctr">
              <a:solidFill>
                <a:srgbClr val="0251A0">
                  <a:shade val="95000"/>
                  <a:satMod val="105000"/>
                </a:srgbClr>
              </a:solidFill>
              <a:prstDash val="solid"/>
            </a:ln>
            <a:effectLst/>
          </p:spPr>
        </p:cxnSp>
        <p:sp>
          <p:nvSpPr>
            <p:cNvPr id="97" name="TextBox 96"/>
            <p:cNvSpPr txBox="1"/>
            <p:nvPr/>
          </p:nvSpPr>
          <p:spPr>
            <a:xfrm>
              <a:off x="3502280" y="5315528"/>
              <a:ext cx="3059644" cy="2865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100" b="1" i="0" u="none" strike="noStrike" kern="0" cap="none" spc="0" normalizeH="0" baseline="0" dirty="0" smtClean="0">
                  <a:ln>
                    <a:noFill/>
                  </a:ln>
                  <a:effectLst/>
                  <a:uLnTx/>
                  <a:uFillTx/>
                </a:rPr>
                <a:t>Čas do první příhody (dny)</a:t>
              </a:r>
              <a:endParaRPr kumimoji="0" lang="cs-CZ" sz="1100" b="1" i="0" u="none" strike="noStrike" kern="0" cap="none" spc="0" normalizeH="0" baseline="0" dirty="0">
                <a:ln>
                  <a:noFill/>
                </a:ln>
                <a:effectLst/>
                <a:uLnTx/>
                <a:uFillTx/>
              </a:endParaRPr>
            </a:p>
          </p:txBody>
        </p:sp>
        <p:sp>
          <p:nvSpPr>
            <p:cNvPr id="98" name="TextBox 97"/>
            <p:cNvSpPr txBox="1"/>
            <p:nvPr/>
          </p:nvSpPr>
          <p:spPr>
            <a:xfrm>
              <a:off x="6069808" y="2655326"/>
              <a:ext cx="2863479" cy="4551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050" b="1" i="0" u="none" strike="noStrike" kern="0" cap="none" spc="0" normalizeH="0" baseline="0" dirty="0" err="1" smtClean="0">
                  <a:ln>
                    <a:noFill/>
                  </a:ln>
                  <a:effectLst/>
                  <a:uLnTx/>
                  <a:uFillTx/>
                </a:rPr>
                <a:t>Dabigatran</a:t>
              </a:r>
              <a:r>
                <a:rPr kumimoji="0" lang="cs-CZ" sz="1050" b="1" i="0" u="none" strike="noStrike" kern="0" cap="none" spc="0" normalizeH="0" baseline="0" dirty="0" smtClean="0">
                  <a:ln>
                    <a:noFill/>
                  </a:ln>
                  <a:effectLst/>
                  <a:uLnTx/>
                  <a:uFillTx/>
                </a:rPr>
                <a:t> </a:t>
              </a:r>
              <a:r>
                <a:rPr lang="cs-CZ" sz="1050" b="1" kern="0" dirty="0" smtClean="0"/>
                <a:t>duální terapie</a:t>
              </a:r>
            </a:p>
            <a:p>
              <a:pPr marL="0" marR="0" lvl="0" indent="0" algn="ctr" defTabSz="914400" eaLnBrk="1" fontAlgn="auto" latinLnBrk="0" hangingPunct="1">
                <a:lnSpc>
                  <a:spcPct val="100000"/>
                </a:lnSpc>
                <a:spcBef>
                  <a:spcPts val="0"/>
                </a:spcBef>
                <a:spcAft>
                  <a:spcPts val="0"/>
                </a:spcAft>
                <a:buClrTx/>
                <a:buSzTx/>
                <a:buFontTx/>
                <a:buNone/>
                <a:tabLst/>
                <a:defRPr/>
              </a:pPr>
              <a:r>
                <a:rPr lang="cs-CZ" sz="1050" b="1" kern="0" dirty="0" smtClean="0"/>
                <a:t>(kombinace dávek) </a:t>
              </a:r>
              <a:endParaRPr kumimoji="0" lang="cs-CZ" sz="1050" b="1" i="0" u="none" strike="noStrike" kern="0" cap="none" spc="0" normalizeH="0" baseline="0" dirty="0">
                <a:ln>
                  <a:noFill/>
                </a:ln>
                <a:effectLst/>
                <a:uLnTx/>
                <a:uFillTx/>
              </a:endParaRPr>
            </a:p>
          </p:txBody>
        </p:sp>
        <p:sp>
          <p:nvSpPr>
            <p:cNvPr id="99" name="TextBox 98"/>
            <p:cNvSpPr txBox="1"/>
            <p:nvPr/>
          </p:nvSpPr>
          <p:spPr>
            <a:xfrm>
              <a:off x="7267912" y="3419224"/>
              <a:ext cx="1626770" cy="4551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050" b="1" i="0" u="none" strike="noStrike" kern="0" cap="none" spc="0" normalizeH="0" baseline="0" dirty="0" err="1" smtClean="0">
                  <a:ln>
                    <a:noFill/>
                  </a:ln>
                  <a:solidFill>
                    <a:srgbClr val="A61D3C"/>
                  </a:solidFill>
                  <a:effectLst/>
                  <a:uLnTx/>
                  <a:uFillTx/>
                </a:rPr>
                <a:t>Warfarin</a:t>
              </a:r>
              <a:r>
                <a:rPr kumimoji="0" lang="cs-CZ" sz="1050" b="1" i="0" u="none" strike="noStrike" kern="0" cap="none" spc="0" normalizeH="0" baseline="0" dirty="0" smtClean="0">
                  <a:ln>
                    <a:noFill/>
                  </a:ln>
                  <a:solidFill>
                    <a:srgbClr val="A61D3C"/>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cs-CZ" sz="1050" b="1" i="0" u="none" strike="noStrike" kern="0" cap="none" spc="0" normalizeH="0" baseline="0" dirty="0" smtClean="0">
                  <a:ln>
                    <a:noFill/>
                  </a:ln>
                  <a:solidFill>
                    <a:srgbClr val="A61D3C"/>
                  </a:solidFill>
                  <a:effectLst/>
                  <a:uLnTx/>
                  <a:uFillTx/>
                </a:rPr>
                <a:t>triple terapie</a:t>
              </a:r>
              <a:endParaRPr kumimoji="0" lang="cs-CZ" sz="1050" b="1" i="0" u="none" strike="noStrike" kern="0" cap="none" spc="0" normalizeH="0" baseline="0" dirty="0">
                <a:ln>
                  <a:noFill/>
                </a:ln>
                <a:solidFill>
                  <a:srgbClr val="A61D3C"/>
                </a:solidFill>
                <a:effectLst/>
                <a:uLnTx/>
                <a:uFillTx/>
              </a:endParaRPr>
            </a:p>
          </p:txBody>
        </p:sp>
        <p:sp>
          <p:nvSpPr>
            <p:cNvPr id="100" name="Freeform 7"/>
            <p:cNvSpPr>
              <a:spLocks/>
            </p:cNvSpPr>
            <p:nvPr/>
          </p:nvSpPr>
          <p:spPr bwMode="auto">
            <a:xfrm>
              <a:off x="1519238" y="3292475"/>
              <a:ext cx="7118350" cy="1649413"/>
            </a:xfrm>
            <a:custGeom>
              <a:avLst/>
              <a:gdLst>
                <a:gd name="T0" fmla="*/ 1293 w 1296"/>
                <a:gd name="T1" fmla="*/ 18 h 329"/>
                <a:gd name="T2" fmla="*/ 1063 w 1296"/>
                <a:gd name="T3" fmla="*/ 28 h 329"/>
                <a:gd name="T4" fmla="*/ 951 w 1296"/>
                <a:gd name="T5" fmla="*/ 37 h 329"/>
                <a:gd name="T6" fmla="*/ 862 w 1296"/>
                <a:gd name="T7" fmla="*/ 51 h 329"/>
                <a:gd name="T8" fmla="*/ 798 w 1296"/>
                <a:gd name="T9" fmla="*/ 56 h 329"/>
                <a:gd name="T10" fmla="*/ 760 w 1296"/>
                <a:gd name="T11" fmla="*/ 65 h 329"/>
                <a:gd name="T12" fmla="*/ 695 w 1296"/>
                <a:gd name="T13" fmla="*/ 68 h 329"/>
                <a:gd name="T14" fmla="*/ 690 w 1296"/>
                <a:gd name="T15" fmla="*/ 77 h 329"/>
                <a:gd name="T16" fmla="*/ 679 w 1296"/>
                <a:gd name="T17" fmla="*/ 81 h 329"/>
                <a:gd name="T18" fmla="*/ 674 w 1296"/>
                <a:gd name="T19" fmla="*/ 89 h 329"/>
                <a:gd name="T20" fmla="*/ 630 w 1296"/>
                <a:gd name="T21" fmla="*/ 91 h 329"/>
                <a:gd name="T22" fmla="*/ 625 w 1296"/>
                <a:gd name="T23" fmla="*/ 99 h 329"/>
                <a:gd name="T24" fmla="*/ 588 w 1296"/>
                <a:gd name="T25" fmla="*/ 100 h 329"/>
                <a:gd name="T26" fmla="*/ 573 w 1296"/>
                <a:gd name="T27" fmla="*/ 106 h 329"/>
                <a:gd name="T28" fmla="*/ 566 w 1296"/>
                <a:gd name="T29" fmla="*/ 112 h 329"/>
                <a:gd name="T30" fmla="*/ 564 w 1296"/>
                <a:gd name="T31" fmla="*/ 117 h 329"/>
                <a:gd name="T32" fmla="*/ 528 w 1296"/>
                <a:gd name="T33" fmla="*/ 121 h 329"/>
                <a:gd name="T34" fmla="*/ 525 w 1296"/>
                <a:gd name="T35" fmla="*/ 127 h 329"/>
                <a:gd name="T36" fmla="*/ 511 w 1296"/>
                <a:gd name="T37" fmla="*/ 129 h 329"/>
                <a:gd name="T38" fmla="*/ 502 w 1296"/>
                <a:gd name="T39" fmla="*/ 134 h 329"/>
                <a:gd name="T40" fmla="*/ 485 w 1296"/>
                <a:gd name="T41" fmla="*/ 136 h 329"/>
                <a:gd name="T42" fmla="*/ 483 w 1296"/>
                <a:gd name="T43" fmla="*/ 139 h 329"/>
                <a:gd name="T44" fmla="*/ 475 w 1296"/>
                <a:gd name="T45" fmla="*/ 144 h 329"/>
                <a:gd name="T46" fmla="*/ 468 w 1296"/>
                <a:gd name="T47" fmla="*/ 148 h 329"/>
                <a:gd name="T48" fmla="*/ 450 w 1296"/>
                <a:gd name="T49" fmla="*/ 153 h 329"/>
                <a:gd name="T50" fmla="*/ 435 w 1296"/>
                <a:gd name="T51" fmla="*/ 158 h 329"/>
                <a:gd name="T52" fmla="*/ 421 w 1296"/>
                <a:gd name="T53" fmla="*/ 167 h 329"/>
                <a:gd name="T54" fmla="*/ 397 w 1296"/>
                <a:gd name="T55" fmla="*/ 170 h 329"/>
                <a:gd name="T56" fmla="*/ 386 w 1296"/>
                <a:gd name="T57" fmla="*/ 174 h 329"/>
                <a:gd name="T58" fmla="*/ 375 w 1296"/>
                <a:gd name="T59" fmla="*/ 177 h 329"/>
                <a:gd name="T60" fmla="*/ 370 w 1296"/>
                <a:gd name="T61" fmla="*/ 180 h 329"/>
                <a:gd name="T62" fmla="*/ 319 w 1296"/>
                <a:gd name="T63" fmla="*/ 188 h 329"/>
                <a:gd name="T64" fmla="*/ 313 w 1296"/>
                <a:gd name="T65" fmla="*/ 194 h 329"/>
                <a:gd name="T66" fmla="*/ 306 w 1296"/>
                <a:gd name="T67" fmla="*/ 196 h 329"/>
                <a:gd name="T68" fmla="*/ 299 w 1296"/>
                <a:gd name="T69" fmla="*/ 201 h 329"/>
                <a:gd name="T70" fmla="*/ 289 w 1296"/>
                <a:gd name="T71" fmla="*/ 203 h 329"/>
                <a:gd name="T72" fmla="*/ 286 w 1296"/>
                <a:gd name="T73" fmla="*/ 213 h 329"/>
                <a:gd name="T74" fmla="*/ 279 w 1296"/>
                <a:gd name="T75" fmla="*/ 215 h 329"/>
                <a:gd name="T76" fmla="*/ 271 w 1296"/>
                <a:gd name="T77" fmla="*/ 221 h 329"/>
                <a:gd name="T78" fmla="*/ 246 w 1296"/>
                <a:gd name="T79" fmla="*/ 223 h 329"/>
                <a:gd name="T80" fmla="*/ 241 w 1296"/>
                <a:gd name="T81" fmla="*/ 227 h 329"/>
                <a:gd name="T82" fmla="*/ 211 w 1296"/>
                <a:gd name="T83" fmla="*/ 229 h 329"/>
                <a:gd name="T84" fmla="*/ 203 w 1296"/>
                <a:gd name="T85" fmla="*/ 239 h 329"/>
                <a:gd name="T86" fmla="*/ 188 w 1296"/>
                <a:gd name="T87" fmla="*/ 244 h 329"/>
                <a:gd name="T88" fmla="*/ 186 w 1296"/>
                <a:gd name="T89" fmla="*/ 247 h 329"/>
                <a:gd name="T90" fmla="*/ 171 w 1296"/>
                <a:gd name="T91" fmla="*/ 250 h 329"/>
                <a:gd name="T92" fmla="*/ 165 w 1296"/>
                <a:gd name="T93" fmla="*/ 258 h 329"/>
                <a:gd name="T94" fmla="*/ 162 w 1296"/>
                <a:gd name="T95" fmla="*/ 259 h 329"/>
                <a:gd name="T96" fmla="*/ 160 w 1296"/>
                <a:gd name="T97" fmla="*/ 266 h 329"/>
                <a:gd name="T98" fmla="*/ 137 w 1296"/>
                <a:gd name="T99" fmla="*/ 268 h 329"/>
                <a:gd name="T100" fmla="*/ 122 w 1296"/>
                <a:gd name="T101" fmla="*/ 278 h 329"/>
                <a:gd name="T102" fmla="*/ 116 w 1296"/>
                <a:gd name="T103" fmla="*/ 282 h 329"/>
                <a:gd name="T104" fmla="*/ 98 w 1296"/>
                <a:gd name="T105" fmla="*/ 289 h 329"/>
                <a:gd name="T106" fmla="*/ 88 w 1296"/>
                <a:gd name="T107" fmla="*/ 290 h 329"/>
                <a:gd name="T108" fmla="*/ 78 w 1296"/>
                <a:gd name="T109" fmla="*/ 294 h 329"/>
                <a:gd name="T110" fmla="*/ 54 w 1296"/>
                <a:gd name="T111" fmla="*/ 296 h 329"/>
                <a:gd name="T112" fmla="*/ 52 w 1296"/>
                <a:gd name="T113" fmla="*/ 302 h 329"/>
                <a:gd name="T114" fmla="*/ 39 w 1296"/>
                <a:gd name="T115" fmla="*/ 304 h 329"/>
                <a:gd name="T116" fmla="*/ 33 w 1296"/>
                <a:gd name="T117" fmla="*/ 313 h 329"/>
                <a:gd name="T118" fmla="*/ 20 w 1296"/>
                <a:gd name="T119" fmla="*/ 316 h 329"/>
                <a:gd name="T120" fmla="*/ 9 w 1296"/>
                <a:gd name="T121" fmla="*/ 321 h 329"/>
                <a:gd name="T122" fmla="*/ 3 w 1296"/>
                <a:gd name="T123" fmla="*/ 32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96" h="329">
                  <a:moveTo>
                    <a:pt x="1296" y="0"/>
                  </a:moveTo>
                  <a:cubicBezTo>
                    <a:pt x="1293" y="0"/>
                    <a:pt x="1293" y="0"/>
                    <a:pt x="1293" y="0"/>
                  </a:cubicBezTo>
                  <a:cubicBezTo>
                    <a:pt x="1293" y="18"/>
                    <a:pt x="1293" y="18"/>
                    <a:pt x="1293" y="18"/>
                  </a:cubicBezTo>
                  <a:cubicBezTo>
                    <a:pt x="1107" y="18"/>
                    <a:pt x="1107" y="18"/>
                    <a:pt x="1107" y="18"/>
                  </a:cubicBezTo>
                  <a:cubicBezTo>
                    <a:pt x="1107" y="28"/>
                    <a:pt x="1107" y="28"/>
                    <a:pt x="1107" y="28"/>
                  </a:cubicBezTo>
                  <a:cubicBezTo>
                    <a:pt x="1063" y="28"/>
                    <a:pt x="1063" y="28"/>
                    <a:pt x="1063" y="28"/>
                  </a:cubicBezTo>
                  <a:cubicBezTo>
                    <a:pt x="1063" y="28"/>
                    <a:pt x="1064" y="37"/>
                    <a:pt x="1063" y="37"/>
                  </a:cubicBezTo>
                  <a:cubicBezTo>
                    <a:pt x="1062" y="37"/>
                    <a:pt x="955" y="37"/>
                    <a:pt x="955" y="37"/>
                  </a:cubicBezTo>
                  <a:cubicBezTo>
                    <a:pt x="951" y="37"/>
                    <a:pt x="951" y="37"/>
                    <a:pt x="951" y="37"/>
                  </a:cubicBezTo>
                  <a:cubicBezTo>
                    <a:pt x="951" y="41"/>
                    <a:pt x="951" y="41"/>
                    <a:pt x="951" y="41"/>
                  </a:cubicBezTo>
                  <a:cubicBezTo>
                    <a:pt x="862" y="41"/>
                    <a:pt x="862" y="41"/>
                    <a:pt x="862" y="41"/>
                  </a:cubicBezTo>
                  <a:cubicBezTo>
                    <a:pt x="862" y="51"/>
                    <a:pt x="862" y="51"/>
                    <a:pt x="862" y="51"/>
                  </a:cubicBezTo>
                  <a:cubicBezTo>
                    <a:pt x="831" y="51"/>
                    <a:pt x="831" y="51"/>
                    <a:pt x="831" y="51"/>
                  </a:cubicBezTo>
                  <a:cubicBezTo>
                    <a:pt x="831" y="56"/>
                    <a:pt x="831" y="56"/>
                    <a:pt x="831" y="56"/>
                  </a:cubicBezTo>
                  <a:cubicBezTo>
                    <a:pt x="798" y="56"/>
                    <a:pt x="798" y="56"/>
                    <a:pt x="798" y="56"/>
                  </a:cubicBezTo>
                  <a:cubicBezTo>
                    <a:pt x="798" y="61"/>
                    <a:pt x="798" y="61"/>
                    <a:pt x="798" y="61"/>
                  </a:cubicBezTo>
                  <a:cubicBezTo>
                    <a:pt x="760" y="61"/>
                    <a:pt x="760" y="61"/>
                    <a:pt x="760" y="61"/>
                  </a:cubicBezTo>
                  <a:cubicBezTo>
                    <a:pt x="760" y="65"/>
                    <a:pt x="760" y="65"/>
                    <a:pt x="760" y="65"/>
                  </a:cubicBezTo>
                  <a:cubicBezTo>
                    <a:pt x="728" y="65"/>
                    <a:pt x="728" y="65"/>
                    <a:pt x="728" y="65"/>
                  </a:cubicBezTo>
                  <a:cubicBezTo>
                    <a:pt x="728" y="68"/>
                    <a:pt x="728" y="68"/>
                    <a:pt x="728" y="68"/>
                  </a:cubicBezTo>
                  <a:cubicBezTo>
                    <a:pt x="695" y="68"/>
                    <a:pt x="695" y="68"/>
                    <a:pt x="695" y="68"/>
                  </a:cubicBezTo>
                  <a:cubicBezTo>
                    <a:pt x="695" y="72"/>
                    <a:pt x="695" y="72"/>
                    <a:pt x="695" y="72"/>
                  </a:cubicBezTo>
                  <a:cubicBezTo>
                    <a:pt x="690" y="72"/>
                    <a:pt x="690" y="72"/>
                    <a:pt x="690" y="72"/>
                  </a:cubicBezTo>
                  <a:cubicBezTo>
                    <a:pt x="690" y="77"/>
                    <a:pt x="690" y="77"/>
                    <a:pt x="690" y="77"/>
                  </a:cubicBezTo>
                  <a:cubicBezTo>
                    <a:pt x="681" y="77"/>
                    <a:pt x="681" y="77"/>
                    <a:pt x="681" y="77"/>
                  </a:cubicBezTo>
                  <a:cubicBezTo>
                    <a:pt x="681" y="81"/>
                    <a:pt x="681" y="81"/>
                    <a:pt x="681" y="81"/>
                  </a:cubicBezTo>
                  <a:cubicBezTo>
                    <a:pt x="679" y="81"/>
                    <a:pt x="679" y="81"/>
                    <a:pt x="679" y="81"/>
                  </a:cubicBezTo>
                  <a:cubicBezTo>
                    <a:pt x="679" y="85"/>
                    <a:pt x="679" y="85"/>
                    <a:pt x="679" y="85"/>
                  </a:cubicBezTo>
                  <a:cubicBezTo>
                    <a:pt x="674" y="85"/>
                    <a:pt x="674" y="85"/>
                    <a:pt x="674" y="85"/>
                  </a:cubicBezTo>
                  <a:cubicBezTo>
                    <a:pt x="674" y="89"/>
                    <a:pt x="674" y="89"/>
                    <a:pt x="674" y="89"/>
                  </a:cubicBezTo>
                  <a:cubicBezTo>
                    <a:pt x="668" y="89"/>
                    <a:pt x="668" y="89"/>
                    <a:pt x="668" y="89"/>
                  </a:cubicBezTo>
                  <a:cubicBezTo>
                    <a:pt x="668" y="91"/>
                    <a:pt x="668" y="91"/>
                    <a:pt x="668" y="91"/>
                  </a:cubicBezTo>
                  <a:cubicBezTo>
                    <a:pt x="630" y="91"/>
                    <a:pt x="630" y="91"/>
                    <a:pt x="630" y="91"/>
                  </a:cubicBezTo>
                  <a:cubicBezTo>
                    <a:pt x="630" y="95"/>
                    <a:pt x="630" y="95"/>
                    <a:pt x="630" y="95"/>
                  </a:cubicBezTo>
                  <a:cubicBezTo>
                    <a:pt x="625" y="95"/>
                    <a:pt x="625" y="95"/>
                    <a:pt x="625" y="95"/>
                  </a:cubicBezTo>
                  <a:cubicBezTo>
                    <a:pt x="625" y="99"/>
                    <a:pt x="625" y="99"/>
                    <a:pt x="625" y="99"/>
                  </a:cubicBezTo>
                  <a:cubicBezTo>
                    <a:pt x="595" y="99"/>
                    <a:pt x="595" y="99"/>
                    <a:pt x="595" y="99"/>
                  </a:cubicBezTo>
                  <a:cubicBezTo>
                    <a:pt x="595" y="100"/>
                    <a:pt x="595" y="100"/>
                    <a:pt x="595" y="100"/>
                  </a:cubicBezTo>
                  <a:cubicBezTo>
                    <a:pt x="588" y="100"/>
                    <a:pt x="588" y="100"/>
                    <a:pt x="588" y="100"/>
                  </a:cubicBezTo>
                  <a:cubicBezTo>
                    <a:pt x="588" y="104"/>
                    <a:pt x="588" y="104"/>
                    <a:pt x="588" y="104"/>
                  </a:cubicBezTo>
                  <a:cubicBezTo>
                    <a:pt x="573" y="104"/>
                    <a:pt x="573" y="104"/>
                    <a:pt x="573" y="104"/>
                  </a:cubicBezTo>
                  <a:cubicBezTo>
                    <a:pt x="573" y="106"/>
                    <a:pt x="573" y="106"/>
                    <a:pt x="573" y="106"/>
                  </a:cubicBezTo>
                  <a:cubicBezTo>
                    <a:pt x="571" y="106"/>
                    <a:pt x="571" y="106"/>
                    <a:pt x="571" y="106"/>
                  </a:cubicBezTo>
                  <a:cubicBezTo>
                    <a:pt x="571" y="112"/>
                    <a:pt x="571" y="112"/>
                    <a:pt x="571" y="112"/>
                  </a:cubicBezTo>
                  <a:cubicBezTo>
                    <a:pt x="566" y="112"/>
                    <a:pt x="566" y="112"/>
                    <a:pt x="566" y="112"/>
                  </a:cubicBezTo>
                  <a:cubicBezTo>
                    <a:pt x="566" y="115"/>
                    <a:pt x="566" y="115"/>
                    <a:pt x="566" y="115"/>
                  </a:cubicBezTo>
                  <a:cubicBezTo>
                    <a:pt x="564" y="115"/>
                    <a:pt x="564" y="115"/>
                    <a:pt x="564" y="115"/>
                  </a:cubicBezTo>
                  <a:cubicBezTo>
                    <a:pt x="564" y="117"/>
                    <a:pt x="564" y="117"/>
                    <a:pt x="564" y="117"/>
                  </a:cubicBezTo>
                  <a:cubicBezTo>
                    <a:pt x="540" y="117"/>
                    <a:pt x="540" y="117"/>
                    <a:pt x="540" y="117"/>
                  </a:cubicBezTo>
                  <a:cubicBezTo>
                    <a:pt x="540" y="117"/>
                    <a:pt x="541" y="121"/>
                    <a:pt x="540" y="121"/>
                  </a:cubicBezTo>
                  <a:cubicBezTo>
                    <a:pt x="539" y="121"/>
                    <a:pt x="528" y="121"/>
                    <a:pt x="528" y="121"/>
                  </a:cubicBezTo>
                  <a:cubicBezTo>
                    <a:pt x="528" y="124"/>
                    <a:pt x="528" y="124"/>
                    <a:pt x="528" y="124"/>
                  </a:cubicBezTo>
                  <a:cubicBezTo>
                    <a:pt x="525" y="124"/>
                    <a:pt x="525" y="124"/>
                    <a:pt x="525" y="124"/>
                  </a:cubicBezTo>
                  <a:cubicBezTo>
                    <a:pt x="525" y="127"/>
                    <a:pt x="525" y="127"/>
                    <a:pt x="525" y="127"/>
                  </a:cubicBezTo>
                  <a:cubicBezTo>
                    <a:pt x="521" y="127"/>
                    <a:pt x="521" y="127"/>
                    <a:pt x="521" y="127"/>
                  </a:cubicBezTo>
                  <a:cubicBezTo>
                    <a:pt x="521" y="129"/>
                    <a:pt x="521" y="129"/>
                    <a:pt x="521" y="129"/>
                  </a:cubicBezTo>
                  <a:cubicBezTo>
                    <a:pt x="511" y="129"/>
                    <a:pt x="511" y="129"/>
                    <a:pt x="511" y="129"/>
                  </a:cubicBezTo>
                  <a:cubicBezTo>
                    <a:pt x="511" y="130"/>
                    <a:pt x="511" y="130"/>
                    <a:pt x="511" y="130"/>
                  </a:cubicBezTo>
                  <a:cubicBezTo>
                    <a:pt x="502" y="130"/>
                    <a:pt x="502" y="130"/>
                    <a:pt x="502" y="130"/>
                  </a:cubicBezTo>
                  <a:cubicBezTo>
                    <a:pt x="502" y="134"/>
                    <a:pt x="502" y="134"/>
                    <a:pt x="502" y="134"/>
                  </a:cubicBezTo>
                  <a:cubicBezTo>
                    <a:pt x="489" y="134"/>
                    <a:pt x="489" y="134"/>
                    <a:pt x="489" y="134"/>
                  </a:cubicBezTo>
                  <a:cubicBezTo>
                    <a:pt x="489" y="136"/>
                    <a:pt x="489" y="136"/>
                    <a:pt x="489" y="136"/>
                  </a:cubicBezTo>
                  <a:cubicBezTo>
                    <a:pt x="485" y="136"/>
                    <a:pt x="485" y="136"/>
                    <a:pt x="485" y="136"/>
                  </a:cubicBezTo>
                  <a:cubicBezTo>
                    <a:pt x="485" y="138"/>
                    <a:pt x="485" y="138"/>
                    <a:pt x="485" y="138"/>
                  </a:cubicBezTo>
                  <a:cubicBezTo>
                    <a:pt x="483" y="138"/>
                    <a:pt x="483" y="138"/>
                    <a:pt x="483" y="138"/>
                  </a:cubicBezTo>
                  <a:cubicBezTo>
                    <a:pt x="483" y="139"/>
                    <a:pt x="483" y="139"/>
                    <a:pt x="483" y="139"/>
                  </a:cubicBezTo>
                  <a:cubicBezTo>
                    <a:pt x="475" y="139"/>
                    <a:pt x="475" y="139"/>
                    <a:pt x="475" y="139"/>
                  </a:cubicBezTo>
                  <a:cubicBezTo>
                    <a:pt x="475" y="142"/>
                    <a:pt x="475" y="142"/>
                    <a:pt x="475" y="142"/>
                  </a:cubicBezTo>
                  <a:cubicBezTo>
                    <a:pt x="475" y="144"/>
                    <a:pt x="475" y="144"/>
                    <a:pt x="475" y="144"/>
                  </a:cubicBezTo>
                  <a:cubicBezTo>
                    <a:pt x="472" y="144"/>
                    <a:pt x="472" y="144"/>
                    <a:pt x="472" y="144"/>
                  </a:cubicBezTo>
                  <a:cubicBezTo>
                    <a:pt x="472" y="148"/>
                    <a:pt x="472" y="148"/>
                    <a:pt x="472" y="148"/>
                  </a:cubicBezTo>
                  <a:cubicBezTo>
                    <a:pt x="468" y="148"/>
                    <a:pt x="468" y="148"/>
                    <a:pt x="468" y="148"/>
                  </a:cubicBezTo>
                  <a:cubicBezTo>
                    <a:pt x="468" y="151"/>
                    <a:pt x="468" y="151"/>
                    <a:pt x="468" y="151"/>
                  </a:cubicBezTo>
                  <a:cubicBezTo>
                    <a:pt x="450" y="151"/>
                    <a:pt x="450" y="151"/>
                    <a:pt x="450" y="151"/>
                  </a:cubicBezTo>
                  <a:cubicBezTo>
                    <a:pt x="450" y="153"/>
                    <a:pt x="450" y="153"/>
                    <a:pt x="450" y="153"/>
                  </a:cubicBezTo>
                  <a:cubicBezTo>
                    <a:pt x="445" y="153"/>
                    <a:pt x="445" y="153"/>
                    <a:pt x="445" y="153"/>
                  </a:cubicBezTo>
                  <a:cubicBezTo>
                    <a:pt x="445" y="158"/>
                    <a:pt x="445" y="158"/>
                    <a:pt x="445" y="158"/>
                  </a:cubicBezTo>
                  <a:cubicBezTo>
                    <a:pt x="435" y="158"/>
                    <a:pt x="435" y="158"/>
                    <a:pt x="435" y="158"/>
                  </a:cubicBezTo>
                  <a:cubicBezTo>
                    <a:pt x="435" y="159"/>
                    <a:pt x="435" y="159"/>
                    <a:pt x="435" y="159"/>
                  </a:cubicBezTo>
                  <a:cubicBezTo>
                    <a:pt x="421" y="159"/>
                    <a:pt x="421" y="159"/>
                    <a:pt x="421" y="159"/>
                  </a:cubicBezTo>
                  <a:cubicBezTo>
                    <a:pt x="421" y="167"/>
                    <a:pt x="421" y="167"/>
                    <a:pt x="421" y="167"/>
                  </a:cubicBezTo>
                  <a:cubicBezTo>
                    <a:pt x="409" y="167"/>
                    <a:pt x="409" y="167"/>
                    <a:pt x="409" y="167"/>
                  </a:cubicBezTo>
                  <a:cubicBezTo>
                    <a:pt x="409" y="170"/>
                    <a:pt x="409" y="170"/>
                    <a:pt x="409" y="170"/>
                  </a:cubicBezTo>
                  <a:cubicBezTo>
                    <a:pt x="397" y="170"/>
                    <a:pt x="397" y="170"/>
                    <a:pt x="397" y="170"/>
                  </a:cubicBezTo>
                  <a:cubicBezTo>
                    <a:pt x="397" y="172"/>
                    <a:pt x="397" y="172"/>
                    <a:pt x="397" y="172"/>
                  </a:cubicBezTo>
                  <a:cubicBezTo>
                    <a:pt x="386" y="172"/>
                    <a:pt x="386" y="172"/>
                    <a:pt x="386" y="172"/>
                  </a:cubicBezTo>
                  <a:cubicBezTo>
                    <a:pt x="386" y="174"/>
                    <a:pt x="386" y="174"/>
                    <a:pt x="386" y="174"/>
                  </a:cubicBezTo>
                  <a:cubicBezTo>
                    <a:pt x="380" y="174"/>
                    <a:pt x="380" y="174"/>
                    <a:pt x="380" y="174"/>
                  </a:cubicBezTo>
                  <a:cubicBezTo>
                    <a:pt x="380" y="177"/>
                    <a:pt x="380" y="177"/>
                    <a:pt x="380" y="177"/>
                  </a:cubicBezTo>
                  <a:cubicBezTo>
                    <a:pt x="375" y="177"/>
                    <a:pt x="375" y="177"/>
                    <a:pt x="375" y="177"/>
                  </a:cubicBezTo>
                  <a:cubicBezTo>
                    <a:pt x="375" y="179"/>
                    <a:pt x="375" y="179"/>
                    <a:pt x="375" y="179"/>
                  </a:cubicBezTo>
                  <a:cubicBezTo>
                    <a:pt x="370" y="179"/>
                    <a:pt x="370" y="179"/>
                    <a:pt x="370" y="179"/>
                  </a:cubicBezTo>
                  <a:cubicBezTo>
                    <a:pt x="370" y="180"/>
                    <a:pt x="370" y="180"/>
                    <a:pt x="370" y="180"/>
                  </a:cubicBezTo>
                  <a:cubicBezTo>
                    <a:pt x="328" y="180"/>
                    <a:pt x="328" y="180"/>
                    <a:pt x="328" y="180"/>
                  </a:cubicBezTo>
                  <a:cubicBezTo>
                    <a:pt x="328" y="188"/>
                    <a:pt x="328" y="188"/>
                    <a:pt x="328" y="188"/>
                  </a:cubicBezTo>
                  <a:cubicBezTo>
                    <a:pt x="319" y="188"/>
                    <a:pt x="319" y="188"/>
                    <a:pt x="319" y="188"/>
                  </a:cubicBezTo>
                  <a:cubicBezTo>
                    <a:pt x="319" y="193"/>
                    <a:pt x="319" y="193"/>
                    <a:pt x="319" y="193"/>
                  </a:cubicBezTo>
                  <a:cubicBezTo>
                    <a:pt x="313" y="193"/>
                    <a:pt x="313" y="193"/>
                    <a:pt x="313" y="193"/>
                  </a:cubicBezTo>
                  <a:cubicBezTo>
                    <a:pt x="313" y="194"/>
                    <a:pt x="313" y="194"/>
                    <a:pt x="313" y="194"/>
                  </a:cubicBezTo>
                  <a:cubicBezTo>
                    <a:pt x="308" y="194"/>
                    <a:pt x="308" y="194"/>
                    <a:pt x="308" y="194"/>
                  </a:cubicBezTo>
                  <a:cubicBezTo>
                    <a:pt x="308" y="196"/>
                    <a:pt x="308" y="196"/>
                    <a:pt x="308" y="196"/>
                  </a:cubicBezTo>
                  <a:cubicBezTo>
                    <a:pt x="306" y="196"/>
                    <a:pt x="306" y="196"/>
                    <a:pt x="306" y="196"/>
                  </a:cubicBezTo>
                  <a:cubicBezTo>
                    <a:pt x="306" y="197"/>
                    <a:pt x="306" y="197"/>
                    <a:pt x="306" y="197"/>
                  </a:cubicBezTo>
                  <a:cubicBezTo>
                    <a:pt x="299" y="197"/>
                    <a:pt x="299" y="197"/>
                    <a:pt x="299" y="197"/>
                  </a:cubicBezTo>
                  <a:cubicBezTo>
                    <a:pt x="299" y="201"/>
                    <a:pt x="299" y="201"/>
                    <a:pt x="299" y="201"/>
                  </a:cubicBezTo>
                  <a:cubicBezTo>
                    <a:pt x="298" y="201"/>
                    <a:pt x="298" y="201"/>
                    <a:pt x="298" y="201"/>
                  </a:cubicBezTo>
                  <a:cubicBezTo>
                    <a:pt x="298" y="203"/>
                    <a:pt x="298" y="203"/>
                    <a:pt x="298" y="203"/>
                  </a:cubicBezTo>
                  <a:cubicBezTo>
                    <a:pt x="289" y="203"/>
                    <a:pt x="289" y="203"/>
                    <a:pt x="289" y="203"/>
                  </a:cubicBezTo>
                  <a:cubicBezTo>
                    <a:pt x="289" y="208"/>
                    <a:pt x="289" y="208"/>
                    <a:pt x="289" y="208"/>
                  </a:cubicBezTo>
                  <a:cubicBezTo>
                    <a:pt x="286" y="208"/>
                    <a:pt x="286" y="208"/>
                    <a:pt x="286" y="208"/>
                  </a:cubicBezTo>
                  <a:cubicBezTo>
                    <a:pt x="286" y="213"/>
                    <a:pt x="286" y="213"/>
                    <a:pt x="286" y="213"/>
                  </a:cubicBezTo>
                  <a:cubicBezTo>
                    <a:pt x="284" y="213"/>
                    <a:pt x="284" y="213"/>
                    <a:pt x="284" y="213"/>
                  </a:cubicBezTo>
                  <a:cubicBezTo>
                    <a:pt x="284" y="215"/>
                    <a:pt x="284" y="215"/>
                    <a:pt x="284" y="215"/>
                  </a:cubicBezTo>
                  <a:cubicBezTo>
                    <a:pt x="279" y="215"/>
                    <a:pt x="279" y="215"/>
                    <a:pt x="279" y="215"/>
                  </a:cubicBezTo>
                  <a:cubicBezTo>
                    <a:pt x="279" y="216"/>
                    <a:pt x="279" y="216"/>
                    <a:pt x="279" y="216"/>
                  </a:cubicBezTo>
                  <a:cubicBezTo>
                    <a:pt x="271" y="216"/>
                    <a:pt x="271" y="216"/>
                    <a:pt x="271" y="216"/>
                  </a:cubicBezTo>
                  <a:cubicBezTo>
                    <a:pt x="271" y="221"/>
                    <a:pt x="271" y="221"/>
                    <a:pt x="271" y="221"/>
                  </a:cubicBezTo>
                  <a:cubicBezTo>
                    <a:pt x="255" y="221"/>
                    <a:pt x="255" y="221"/>
                    <a:pt x="255" y="221"/>
                  </a:cubicBezTo>
                  <a:cubicBezTo>
                    <a:pt x="255" y="223"/>
                    <a:pt x="255" y="223"/>
                    <a:pt x="255" y="223"/>
                  </a:cubicBezTo>
                  <a:cubicBezTo>
                    <a:pt x="246" y="223"/>
                    <a:pt x="246" y="223"/>
                    <a:pt x="246" y="223"/>
                  </a:cubicBezTo>
                  <a:cubicBezTo>
                    <a:pt x="246" y="225"/>
                    <a:pt x="246" y="225"/>
                    <a:pt x="246" y="225"/>
                  </a:cubicBezTo>
                  <a:cubicBezTo>
                    <a:pt x="241" y="225"/>
                    <a:pt x="241" y="225"/>
                    <a:pt x="241" y="225"/>
                  </a:cubicBezTo>
                  <a:cubicBezTo>
                    <a:pt x="241" y="227"/>
                    <a:pt x="241" y="227"/>
                    <a:pt x="241" y="227"/>
                  </a:cubicBezTo>
                  <a:cubicBezTo>
                    <a:pt x="225" y="227"/>
                    <a:pt x="225" y="227"/>
                    <a:pt x="225" y="227"/>
                  </a:cubicBezTo>
                  <a:cubicBezTo>
                    <a:pt x="225" y="229"/>
                    <a:pt x="225" y="229"/>
                    <a:pt x="225" y="229"/>
                  </a:cubicBezTo>
                  <a:cubicBezTo>
                    <a:pt x="211" y="229"/>
                    <a:pt x="211" y="229"/>
                    <a:pt x="211" y="229"/>
                  </a:cubicBezTo>
                  <a:cubicBezTo>
                    <a:pt x="211" y="235"/>
                    <a:pt x="211" y="235"/>
                    <a:pt x="211" y="235"/>
                  </a:cubicBezTo>
                  <a:cubicBezTo>
                    <a:pt x="203" y="235"/>
                    <a:pt x="203" y="235"/>
                    <a:pt x="203" y="235"/>
                  </a:cubicBezTo>
                  <a:cubicBezTo>
                    <a:pt x="203" y="239"/>
                    <a:pt x="203" y="239"/>
                    <a:pt x="203" y="239"/>
                  </a:cubicBezTo>
                  <a:cubicBezTo>
                    <a:pt x="190" y="239"/>
                    <a:pt x="190" y="239"/>
                    <a:pt x="190" y="239"/>
                  </a:cubicBezTo>
                  <a:cubicBezTo>
                    <a:pt x="190" y="244"/>
                    <a:pt x="190" y="244"/>
                    <a:pt x="190" y="244"/>
                  </a:cubicBezTo>
                  <a:cubicBezTo>
                    <a:pt x="188" y="244"/>
                    <a:pt x="188" y="244"/>
                    <a:pt x="188" y="244"/>
                  </a:cubicBezTo>
                  <a:cubicBezTo>
                    <a:pt x="188" y="246"/>
                    <a:pt x="188" y="246"/>
                    <a:pt x="188" y="246"/>
                  </a:cubicBezTo>
                  <a:cubicBezTo>
                    <a:pt x="186" y="246"/>
                    <a:pt x="186" y="246"/>
                    <a:pt x="186" y="246"/>
                  </a:cubicBezTo>
                  <a:cubicBezTo>
                    <a:pt x="186" y="247"/>
                    <a:pt x="186" y="247"/>
                    <a:pt x="186" y="247"/>
                  </a:cubicBezTo>
                  <a:cubicBezTo>
                    <a:pt x="180" y="247"/>
                    <a:pt x="180" y="247"/>
                    <a:pt x="180" y="247"/>
                  </a:cubicBezTo>
                  <a:cubicBezTo>
                    <a:pt x="180" y="250"/>
                    <a:pt x="180" y="250"/>
                    <a:pt x="180" y="250"/>
                  </a:cubicBezTo>
                  <a:cubicBezTo>
                    <a:pt x="171" y="250"/>
                    <a:pt x="171" y="250"/>
                    <a:pt x="171" y="250"/>
                  </a:cubicBezTo>
                  <a:cubicBezTo>
                    <a:pt x="171" y="256"/>
                    <a:pt x="171" y="256"/>
                    <a:pt x="171" y="256"/>
                  </a:cubicBezTo>
                  <a:cubicBezTo>
                    <a:pt x="165" y="256"/>
                    <a:pt x="165" y="256"/>
                    <a:pt x="165" y="256"/>
                  </a:cubicBezTo>
                  <a:cubicBezTo>
                    <a:pt x="165" y="258"/>
                    <a:pt x="165" y="258"/>
                    <a:pt x="165" y="258"/>
                  </a:cubicBezTo>
                  <a:cubicBezTo>
                    <a:pt x="163" y="258"/>
                    <a:pt x="163" y="258"/>
                    <a:pt x="163" y="258"/>
                  </a:cubicBezTo>
                  <a:cubicBezTo>
                    <a:pt x="163" y="259"/>
                    <a:pt x="163" y="259"/>
                    <a:pt x="163" y="259"/>
                  </a:cubicBezTo>
                  <a:cubicBezTo>
                    <a:pt x="162" y="259"/>
                    <a:pt x="162" y="259"/>
                    <a:pt x="162" y="259"/>
                  </a:cubicBezTo>
                  <a:cubicBezTo>
                    <a:pt x="162" y="261"/>
                    <a:pt x="162" y="261"/>
                    <a:pt x="162" y="261"/>
                  </a:cubicBezTo>
                  <a:cubicBezTo>
                    <a:pt x="160" y="261"/>
                    <a:pt x="160" y="261"/>
                    <a:pt x="160" y="261"/>
                  </a:cubicBezTo>
                  <a:cubicBezTo>
                    <a:pt x="160" y="266"/>
                    <a:pt x="160" y="266"/>
                    <a:pt x="160" y="266"/>
                  </a:cubicBezTo>
                  <a:cubicBezTo>
                    <a:pt x="156" y="266"/>
                    <a:pt x="156" y="266"/>
                    <a:pt x="156" y="266"/>
                  </a:cubicBezTo>
                  <a:cubicBezTo>
                    <a:pt x="156" y="268"/>
                    <a:pt x="156" y="268"/>
                    <a:pt x="156" y="268"/>
                  </a:cubicBezTo>
                  <a:cubicBezTo>
                    <a:pt x="137" y="268"/>
                    <a:pt x="137" y="268"/>
                    <a:pt x="137" y="268"/>
                  </a:cubicBezTo>
                  <a:cubicBezTo>
                    <a:pt x="137" y="271"/>
                    <a:pt x="137" y="271"/>
                    <a:pt x="137" y="271"/>
                  </a:cubicBezTo>
                  <a:cubicBezTo>
                    <a:pt x="122" y="271"/>
                    <a:pt x="122" y="271"/>
                    <a:pt x="122" y="271"/>
                  </a:cubicBezTo>
                  <a:cubicBezTo>
                    <a:pt x="122" y="278"/>
                    <a:pt x="122" y="278"/>
                    <a:pt x="122" y="278"/>
                  </a:cubicBezTo>
                  <a:cubicBezTo>
                    <a:pt x="119" y="278"/>
                    <a:pt x="119" y="278"/>
                    <a:pt x="119" y="278"/>
                  </a:cubicBezTo>
                  <a:cubicBezTo>
                    <a:pt x="119" y="282"/>
                    <a:pt x="119" y="282"/>
                    <a:pt x="119" y="282"/>
                  </a:cubicBezTo>
                  <a:cubicBezTo>
                    <a:pt x="116" y="282"/>
                    <a:pt x="116" y="282"/>
                    <a:pt x="116" y="282"/>
                  </a:cubicBezTo>
                  <a:cubicBezTo>
                    <a:pt x="116" y="284"/>
                    <a:pt x="116" y="284"/>
                    <a:pt x="116" y="284"/>
                  </a:cubicBezTo>
                  <a:cubicBezTo>
                    <a:pt x="98" y="284"/>
                    <a:pt x="98" y="284"/>
                    <a:pt x="98" y="284"/>
                  </a:cubicBezTo>
                  <a:cubicBezTo>
                    <a:pt x="98" y="289"/>
                    <a:pt x="98" y="289"/>
                    <a:pt x="98" y="289"/>
                  </a:cubicBezTo>
                  <a:cubicBezTo>
                    <a:pt x="91" y="289"/>
                    <a:pt x="91" y="289"/>
                    <a:pt x="91" y="289"/>
                  </a:cubicBezTo>
                  <a:cubicBezTo>
                    <a:pt x="91" y="290"/>
                    <a:pt x="91" y="290"/>
                    <a:pt x="91" y="290"/>
                  </a:cubicBezTo>
                  <a:cubicBezTo>
                    <a:pt x="88" y="290"/>
                    <a:pt x="88" y="290"/>
                    <a:pt x="88" y="290"/>
                  </a:cubicBezTo>
                  <a:cubicBezTo>
                    <a:pt x="88" y="292"/>
                    <a:pt x="88" y="292"/>
                    <a:pt x="88" y="292"/>
                  </a:cubicBezTo>
                  <a:cubicBezTo>
                    <a:pt x="78" y="292"/>
                    <a:pt x="78" y="292"/>
                    <a:pt x="78" y="292"/>
                  </a:cubicBezTo>
                  <a:cubicBezTo>
                    <a:pt x="78" y="294"/>
                    <a:pt x="78" y="294"/>
                    <a:pt x="78" y="294"/>
                  </a:cubicBezTo>
                  <a:cubicBezTo>
                    <a:pt x="60" y="294"/>
                    <a:pt x="60" y="294"/>
                    <a:pt x="60" y="294"/>
                  </a:cubicBezTo>
                  <a:cubicBezTo>
                    <a:pt x="60" y="296"/>
                    <a:pt x="60" y="296"/>
                    <a:pt x="60" y="296"/>
                  </a:cubicBezTo>
                  <a:cubicBezTo>
                    <a:pt x="54" y="296"/>
                    <a:pt x="54" y="296"/>
                    <a:pt x="54" y="296"/>
                  </a:cubicBezTo>
                  <a:cubicBezTo>
                    <a:pt x="54" y="301"/>
                    <a:pt x="54" y="301"/>
                    <a:pt x="54" y="301"/>
                  </a:cubicBezTo>
                  <a:cubicBezTo>
                    <a:pt x="52" y="301"/>
                    <a:pt x="52" y="301"/>
                    <a:pt x="52" y="301"/>
                  </a:cubicBezTo>
                  <a:cubicBezTo>
                    <a:pt x="52" y="302"/>
                    <a:pt x="52" y="302"/>
                    <a:pt x="52" y="302"/>
                  </a:cubicBezTo>
                  <a:cubicBezTo>
                    <a:pt x="48" y="302"/>
                    <a:pt x="48" y="302"/>
                    <a:pt x="48" y="302"/>
                  </a:cubicBezTo>
                  <a:cubicBezTo>
                    <a:pt x="48" y="304"/>
                    <a:pt x="48" y="304"/>
                    <a:pt x="48" y="304"/>
                  </a:cubicBezTo>
                  <a:cubicBezTo>
                    <a:pt x="39" y="304"/>
                    <a:pt x="39" y="304"/>
                    <a:pt x="39" y="304"/>
                  </a:cubicBezTo>
                  <a:cubicBezTo>
                    <a:pt x="39" y="309"/>
                    <a:pt x="39" y="309"/>
                    <a:pt x="39" y="309"/>
                  </a:cubicBezTo>
                  <a:cubicBezTo>
                    <a:pt x="33" y="309"/>
                    <a:pt x="33" y="309"/>
                    <a:pt x="33" y="309"/>
                  </a:cubicBezTo>
                  <a:cubicBezTo>
                    <a:pt x="33" y="313"/>
                    <a:pt x="33" y="313"/>
                    <a:pt x="33" y="313"/>
                  </a:cubicBezTo>
                  <a:cubicBezTo>
                    <a:pt x="26" y="313"/>
                    <a:pt x="26" y="313"/>
                    <a:pt x="26" y="313"/>
                  </a:cubicBezTo>
                  <a:cubicBezTo>
                    <a:pt x="26" y="316"/>
                    <a:pt x="26" y="316"/>
                    <a:pt x="26" y="316"/>
                  </a:cubicBezTo>
                  <a:cubicBezTo>
                    <a:pt x="20" y="316"/>
                    <a:pt x="20" y="316"/>
                    <a:pt x="20" y="316"/>
                  </a:cubicBezTo>
                  <a:cubicBezTo>
                    <a:pt x="20" y="318"/>
                    <a:pt x="20" y="318"/>
                    <a:pt x="20" y="318"/>
                  </a:cubicBezTo>
                  <a:cubicBezTo>
                    <a:pt x="9" y="318"/>
                    <a:pt x="9" y="318"/>
                    <a:pt x="9" y="318"/>
                  </a:cubicBezTo>
                  <a:cubicBezTo>
                    <a:pt x="9" y="321"/>
                    <a:pt x="9" y="321"/>
                    <a:pt x="9" y="321"/>
                  </a:cubicBezTo>
                  <a:cubicBezTo>
                    <a:pt x="5" y="321"/>
                    <a:pt x="5" y="321"/>
                    <a:pt x="5" y="321"/>
                  </a:cubicBezTo>
                  <a:cubicBezTo>
                    <a:pt x="5" y="324"/>
                    <a:pt x="5" y="324"/>
                    <a:pt x="5" y="324"/>
                  </a:cubicBezTo>
                  <a:cubicBezTo>
                    <a:pt x="3" y="324"/>
                    <a:pt x="3" y="324"/>
                    <a:pt x="3" y="324"/>
                  </a:cubicBezTo>
                  <a:cubicBezTo>
                    <a:pt x="3" y="329"/>
                    <a:pt x="3" y="329"/>
                    <a:pt x="3" y="329"/>
                  </a:cubicBezTo>
                  <a:cubicBezTo>
                    <a:pt x="0" y="329"/>
                    <a:pt x="0" y="329"/>
                    <a:pt x="0" y="329"/>
                  </a:cubicBezTo>
                </a:path>
              </a:pathLst>
            </a:custGeom>
            <a:noFill/>
            <a:ln w="19050" cap="flat">
              <a:solidFill>
                <a:srgbClr val="D0033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dirty="0">
                <a:ln>
                  <a:noFill/>
                </a:ln>
                <a:solidFill>
                  <a:srgbClr val="0251A0"/>
                </a:solidFill>
                <a:effectLst/>
                <a:uLnTx/>
                <a:uFillTx/>
              </a:endParaRPr>
            </a:p>
          </p:txBody>
        </p:sp>
        <p:sp>
          <p:nvSpPr>
            <p:cNvPr id="101" name="Freeform 5"/>
            <p:cNvSpPr>
              <a:spLocks/>
            </p:cNvSpPr>
            <p:nvPr/>
          </p:nvSpPr>
          <p:spPr bwMode="auto">
            <a:xfrm>
              <a:off x="1487488" y="3141663"/>
              <a:ext cx="7150100" cy="1865313"/>
            </a:xfrm>
            <a:custGeom>
              <a:avLst/>
              <a:gdLst>
                <a:gd name="T0" fmla="*/ 3996 w 4504"/>
                <a:gd name="T1" fmla="*/ 51 h 1175"/>
                <a:gd name="T2" fmla="*/ 3958 w 4504"/>
                <a:gd name="T3" fmla="*/ 95 h 1175"/>
                <a:gd name="T4" fmla="*/ 3847 w 4504"/>
                <a:gd name="T5" fmla="*/ 142 h 1175"/>
                <a:gd name="T6" fmla="*/ 3712 w 4504"/>
                <a:gd name="T7" fmla="*/ 174 h 1175"/>
                <a:gd name="T8" fmla="*/ 3338 w 4504"/>
                <a:gd name="T9" fmla="*/ 215 h 1175"/>
                <a:gd name="T10" fmla="*/ 3196 w 4504"/>
                <a:gd name="T11" fmla="*/ 234 h 1175"/>
                <a:gd name="T12" fmla="*/ 3127 w 4504"/>
                <a:gd name="T13" fmla="*/ 262 h 1175"/>
                <a:gd name="T14" fmla="*/ 3020 w 4504"/>
                <a:gd name="T15" fmla="*/ 285 h 1175"/>
                <a:gd name="T16" fmla="*/ 2882 w 4504"/>
                <a:gd name="T17" fmla="*/ 313 h 1175"/>
                <a:gd name="T18" fmla="*/ 2833 w 4504"/>
                <a:gd name="T19" fmla="*/ 335 h 1175"/>
                <a:gd name="T20" fmla="*/ 2767 w 4504"/>
                <a:gd name="T21" fmla="*/ 357 h 1175"/>
                <a:gd name="T22" fmla="*/ 2321 w 4504"/>
                <a:gd name="T23" fmla="*/ 376 h 1175"/>
                <a:gd name="T24" fmla="*/ 2245 w 4504"/>
                <a:gd name="T25" fmla="*/ 392 h 1175"/>
                <a:gd name="T26" fmla="*/ 2179 w 4504"/>
                <a:gd name="T27" fmla="*/ 411 h 1175"/>
                <a:gd name="T28" fmla="*/ 2020 w 4504"/>
                <a:gd name="T29" fmla="*/ 423 h 1175"/>
                <a:gd name="T30" fmla="*/ 1972 w 4504"/>
                <a:gd name="T31" fmla="*/ 436 h 1175"/>
                <a:gd name="T32" fmla="*/ 1906 w 4504"/>
                <a:gd name="T33" fmla="*/ 461 h 1175"/>
                <a:gd name="T34" fmla="*/ 1847 w 4504"/>
                <a:gd name="T35" fmla="*/ 477 h 1175"/>
                <a:gd name="T36" fmla="*/ 1771 w 4504"/>
                <a:gd name="T37" fmla="*/ 502 h 1175"/>
                <a:gd name="T38" fmla="*/ 1740 w 4504"/>
                <a:gd name="T39" fmla="*/ 512 h 1175"/>
                <a:gd name="T40" fmla="*/ 1681 w 4504"/>
                <a:gd name="T41" fmla="*/ 534 h 1175"/>
                <a:gd name="T42" fmla="*/ 1639 w 4504"/>
                <a:gd name="T43" fmla="*/ 547 h 1175"/>
                <a:gd name="T44" fmla="*/ 1594 w 4504"/>
                <a:gd name="T45" fmla="*/ 562 h 1175"/>
                <a:gd name="T46" fmla="*/ 1477 w 4504"/>
                <a:gd name="T47" fmla="*/ 572 h 1175"/>
                <a:gd name="T48" fmla="*/ 1439 w 4504"/>
                <a:gd name="T49" fmla="*/ 603 h 1175"/>
                <a:gd name="T50" fmla="*/ 1373 w 4504"/>
                <a:gd name="T51" fmla="*/ 616 h 1175"/>
                <a:gd name="T52" fmla="*/ 1342 w 4504"/>
                <a:gd name="T53" fmla="*/ 632 h 1175"/>
                <a:gd name="T54" fmla="*/ 1262 w 4504"/>
                <a:gd name="T55" fmla="*/ 644 h 1175"/>
                <a:gd name="T56" fmla="*/ 1214 w 4504"/>
                <a:gd name="T57" fmla="*/ 670 h 1175"/>
                <a:gd name="T58" fmla="*/ 1159 w 4504"/>
                <a:gd name="T59" fmla="*/ 682 h 1175"/>
                <a:gd name="T60" fmla="*/ 1124 w 4504"/>
                <a:gd name="T61" fmla="*/ 698 h 1175"/>
                <a:gd name="T62" fmla="*/ 1044 w 4504"/>
                <a:gd name="T63" fmla="*/ 711 h 1175"/>
                <a:gd name="T64" fmla="*/ 1020 w 4504"/>
                <a:gd name="T65" fmla="*/ 727 h 1175"/>
                <a:gd name="T66" fmla="*/ 934 w 4504"/>
                <a:gd name="T67" fmla="*/ 736 h 1175"/>
                <a:gd name="T68" fmla="*/ 913 w 4504"/>
                <a:gd name="T69" fmla="*/ 758 h 1175"/>
                <a:gd name="T70" fmla="*/ 826 w 4504"/>
                <a:gd name="T71" fmla="*/ 768 h 1175"/>
                <a:gd name="T72" fmla="*/ 802 w 4504"/>
                <a:gd name="T73" fmla="*/ 787 h 1175"/>
                <a:gd name="T74" fmla="*/ 774 w 4504"/>
                <a:gd name="T75" fmla="*/ 799 h 1175"/>
                <a:gd name="T76" fmla="*/ 747 w 4504"/>
                <a:gd name="T77" fmla="*/ 815 h 1175"/>
                <a:gd name="T78" fmla="*/ 705 w 4504"/>
                <a:gd name="T79" fmla="*/ 828 h 1175"/>
                <a:gd name="T80" fmla="*/ 671 w 4504"/>
                <a:gd name="T81" fmla="*/ 850 h 1175"/>
                <a:gd name="T82" fmla="*/ 643 w 4504"/>
                <a:gd name="T83" fmla="*/ 865 h 1175"/>
                <a:gd name="T84" fmla="*/ 605 w 4504"/>
                <a:gd name="T85" fmla="*/ 884 h 1175"/>
                <a:gd name="T86" fmla="*/ 567 w 4504"/>
                <a:gd name="T87" fmla="*/ 900 h 1175"/>
                <a:gd name="T88" fmla="*/ 512 w 4504"/>
                <a:gd name="T89" fmla="*/ 922 h 1175"/>
                <a:gd name="T90" fmla="*/ 432 w 4504"/>
                <a:gd name="T91" fmla="*/ 932 h 1175"/>
                <a:gd name="T92" fmla="*/ 366 w 4504"/>
                <a:gd name="T93" fmla="*/ 948 h 1175"/>
                <a:gd name="T94" fmla="*/ 311 w 4504"/>
                <a:gd name="T95" fmla="*/ 957 h 1175"/>
                <a:gd name="T96" fmla="*/ 301 w 4504"/>
                <a:gd name="T97" fmla="*/ 976 h 1175"/>
                <a:gd name="T98" fmla="*/ 273 w 4504"/>
                <a:gd name="T99" fmla="*/ 985 h 1175"/>
                <a:gd name="T100" fmla="*/ 242 w 4504"/>
                <a:gd name="T101" fmla="*/ 998 h 1175"/>
                <a:gd name="T102" fmla="*/ 214 w 4504"/>
                <a:gd name="T103" fmla="*/ 1017 h 1175"/>
                <a:gd name="T104" fmla="*/ 176 w 4504"/>
                <a:gd name="T105" fmla="*/ 1033 h 1175"/>
                <a:gd name="T106" fmla="*/ 155 w 4504"/>
                <a:gd name="T107" fmla="*/ 1055 h 1175"/>
                <a:gd name="T108" fmla="*/ 83 w 4504"/>
                <a:gd name="T109" fmla="*/ 1080 h 1175"/>
                <a:gd name="T110" fmla="*/ 65 w 4504"/>
                <a:gd name="T111" fmla="*/ 1121 h 1175"/>
                <a:gd name="T112" fmla="*/ 20 w 4504"/>
                <a:gd name="T113" fmla="*/ 1134 h 1175"/>
                <a:gd name="T114" fmla="*/ 6 w 4504"/>
                <a:gd name="T115" fmla="*/ 1175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04" h="1175">
                  <a:moveTo>
                    <a:pt x="4504" y="0"/>
                  </a:moveTo>
                  <a:lnTo>
                    <a:pt x="4245" y="0"/>
                  </a:lnTo>
                  <a:lnTo>
                    <a:pt x="4245" y="26"/>
                  </a:lnTo>
                  <a:lnTo>
                    <a:pt x="3996" y="26"/>
                  </a:lnTo>
                  <a:lnTo>
                    <a:pt x="3996" y="51"/>
                  </a:lnTo>
                  <a:lnTo>
                    <a:pt x="3982" y="51"/>
                  </a:lnTo>
                  <a:lnTo>
                    <a:pt x="3982" y="70"/>
                  </a:lnTo>
                  <a:lnTo>
                    <a:pt x="3975" y="70"/>
                  </a:lnTo>
                  <a:lnTo>
                    <a:pt x="3975" y="95"/>
                  </a:lnTo>
                  <a:lnTo>
                    <a:pt x="3958" y="95"/>
                  </a:lnTo>
                  <a:lnTo>
                    <a:pt x="3958" y="108"/>
                  </a:lnTo>
                  <a:lnTo>
                    <a:pt x="3878" y="108"/>
                  </a:lnTo>
                  <a:lnTo>
                    <a:pt x="3878" y="127"/>
                  </a:lnTo>
                  <a:lnTo>
                    <a:pt x="3847" y="127"/>
                  </a:lnTo>
                  <a:lnTo>
                    <a:pt x="3847" y="142"/>
                  </a:lnTo>
                  <a:lnTo>
                    <a:pt x="3816" y="142"/>
                  </a:lnTo>
                  <a:lnTo>
                    <a:pt x="3816" y="158"/>
                  </a:lnTo>
                  <a:lnTo>
                    <a:pt x="3771" y="158"/>
                  </a:lnTo>
                  <a:lnTo>
                    <a:pt x="3771" y="174"/>
                  </a:lnTo>
                  <a:lnTo>
                    <a:pt x="3712" y="174"/>
                  </a:lnTo>
                  <a:lnTo>
                    <a:pt x="3712" y="190"/>
                  </a:lnTo>
                  <a:lnTo>
                    <a:pt x="3411" y="190"/>
                  </a:lnTo>
                  <a:lnTo>
                    <a:pt x="3411" y="202"/>
                  </a:lnTo>
                  <a:lnTo>
                    <a:pt x="3338" y="202"/>
                  </a:lnTo>
                  <a:lnTo>
                    <a:pt x="3338" y="215"/>
                  </a:lnTo>
                  <a:lnTo>
                    <a:pt x="3311" y="215"/>
                  </a:lnTo>
                  <a:lnTo>
                    <a:pt x="3311" y="225"/>
                  </a:lnTo>
                  <a:lnTo>
                    <a:pt x="3269" y="225"/>
                  </a:lnTo>
                  <a:lnTo>
                    <a:pt x="3269" y="234"/>
                  </a:lnTo>
                  <a:lnTo>
                    <a:pt x="3196" y="234"/>
                  </a:lnTo>
                  <a:lnTo>
                    <a:pt x="3196" y="247"/>
                  </a:lnTo>
                  <a:lnTo>
                    <a:pt x="3172" y="247"/>
                  </a:lnTo>
                  <a:lnTo>
                    <a:pt x="3172" y="253"/>
                  </a:lnTo>
                  <a:lnTo>
                    <a:pt x="3127" y="253"/>
                  </a:lnTo>
                  <a:lnTo>
                    <a:pt x="3127" y="262"/>
                  </a:lnTo>
                  <a:lnTo>
                    <a:pt x="3120" y="262"/>
                  </a:lnTo>
                  <a:lnTo>
                    <a:pt x="3120" y="272"/>
                  </a:lnTo>
                  <a:lnTo>
                    <a:pt x="3037" y="272"/>
                  </a:lnTo>
                  <a:lnTo>
                    <a:pt x="3037" y="285"/>
                  </a:lnTo>
                  <a:lnTo>
                    <a:pt x="3020" y="285"/>
                  </a:lnTo>
                  <a:lnTo>
                    <a:pt x="3020" y="291"/>
                  </a:lnTo>
                  <a:lnTo>
                    <a:pt x="2999" y="291"/>
                  </a:lnTo>
                  <a:lnTo>
                    <a:pt x="2999" y="300"/>
                  </a:lnTo>
                  <a:lnTo>
                    <a:pt x="2882" y="300"/>
                  </a:lnTo>
                  <a:lnTo>
                    <a:pt x="2882" y="313"/>
                  </a:lnTo>
                  <a:lnTo>
                    <a:pt x="2847" y="313"/>
                  </a:lnTo>
                  <a:lnTo>
                    <a:pt x="2847" y="326"/>
                  </a:lnTo>
                  <a:lnTo>
                    <a:pt x="2840" y="326"/>
                  </a:lnTo>
                  <a:lnTo>
                    <a:pt x="2840" y="335"/>
                  </a:lnTo>
                  <a:lnTo>
                    <a:pt x="2833" y="335"/>
                  </a:lnTo>
                  <a:lnTo>
                    <a:pt x="2833" y="345"/>
                  </a:lnTo>
                  <a:lnTo>
                    <a:pt x="2792" y="345"/>
                  </a:lnTo>
                  <a:lnTo>
                    <a:pt x="2792" y="351"/>
                  </a:lnTo>
                  <a:lnTo>
                    <a:pt x="2767" y="351"/>
                  </a:lnTo>
                  <a:lnTo>
                    <a:pt x="2767" y="357"/>
                  </a:lnTo>
                  <a:lnTo>
                    <a:pt x="2370" y="357"/>
                  </a:lnTo>
                  <a:lnTo>
                    <a:pt x="2370" y="367"/>
                  </a:lnTo>
                  <a:lnTo>
                    <a:pt x="2356" y="367"/>
                  </a:lnTo>
                  <a:lnTo>
                    <a:pt x="2356" y="376"/>
                  </a:lnTo>
                  <a:lnTo>
                    <a:pt x="2321" y="376"/>
                  </a:lnTo>
                  <a:lnTo>
                    <a:pt x="2321" y="382"/>
                  </a:lnTo>
                  <a:lnTo>
                    <a:pt x="2266" y="382"/>
                  </a:lnTo>
                  <a:lnTo>
                    <a:pt x="2266" y="389"/>
                  </a:lnTo>
                  <a:lnTo>
                    <a:pt x="2266" y="392"/>
                  </a:lnTo>
                  <a:lnTo>
                    <a:pt x="2245" y="392"/>
                  </a:lnTo>
                  <a:lnTo>
                    <a:pt x="2245" y="398"/>
                  </a:lnTo>
                  <a:lnTo>
                    <a:pt x="2197" y="398"/>
                  </a:lnTo>
                  <a:lnTo>
                    <a:pt x="2197" y="408"/>
                  </a:lnTo>
                  <a:lnTo>
                    <a:pt x="2179" y="408"/>
                  </a:lnTo>
                  <a:lnTo>
                    <a:pt x="2179" y="411"/>
                  </a:lnTo>
                  <a:lnTo>
                    <a:pt x="2103" y="411"/>
                  </a:lnTo>
                  <a:lnTo>
                    <a:pt x="2103" y="414"/>
                  </a:lnTo>
                  <a:lnTo>
                    <a:pt x="2058" y="414"/>
                  </a:lnTo>
                  <a:lnTo>
                    <a:pt x="2058" y="423"/>
                  </a:lnTo>
                  <a:lnTo>
                    <a:pt x="2020" y="423"/>
                  </a:lnTo>
                  <a:lnTo>
                    <a:pt x="2020" y="427"/>
                  </a:lnTo>
                  <a:lnTo>
                    <a:pt x="1985" y="427"/>
                  </a:lnTo>
                  <a:lnTo>
                    <a:pt x="1985" y="430"/>
                  </a:lnTo>
                  <a:lnTo>
                    <a:pt x="1972" y="430"/>
                  </a:lnTo>
                  <a:lnTo>
                    <a:pt x="1972" y="436"/>
                  </a:lnTo>
                  <a:lnTo>
                    <a:pt x="1961" y="436"/>
                  </a:lnTo>
                  <a:lnTo>
                    <a:pt x="1961" y="452"/>
                  </a:lnTo>
                  <a:lnTo>
                    <a:pt x="1913" y="452"/>
                  </a:lnTo>
                  <a:lnTo>
                    <a:pt x="1913" y="461"/>
                  </a:lnTo>
                  <a:lnTo>
                    <a:pt x="1906" y="461"/>
                  </a:lnTo>
                  <a:lnTo>
                    <a:pt x="1896" y="461"/>
                  </a:lnTo>
                  <a:lnTo>
                    <a:pt x="1896" y="471"/>
                  </a:lnTo>
                  <a:lnTo>
                    <a:pt x="1882" y="471"/>
                  </a:lnTo>
                  <a:lnTo>
                    <a:pt x="1882" y="477"/>
                  </a:lnTo>
                  <a:lnTo>
                    <a:pt x="1847" y="477"/>
                  </a:lnTo>
                  <a:lnTo>
                    <a:pt x="1847" y="480"/>
                  </a:lnTo>
                  <a:lnTo>
                    <a:pt x="1795" y="480"/>
                  </a:lnTo>
                  <a:lnTo>
                    <a:pt x="1795" y="490"/>
                  </a:lnTo>
                  <a:lnTo>
                    <a:pt x="1771" y="490"/>
                  </a:lnTo>
                  <a:lnTo>
                    <a:pt x="1771" y="502"/>
                  </a:lnTo>
                  <a:lnTo>
                    <a:pt x="1757" y="502"/>
                  </a:lnTo>
                  <a:lnTo>
                    <a:pt x="1757" y="509"/>
                  </a:lnTo>
                  <a:lnTo>
                    <a:pt x="1747" y="509"/>
                  </a:lnTo>
                  <a:lnTo>
                    <a:pt x="1747" y="512"/>
                  </a:lnTo>
                  <a:lnTo>
                    <a:pt x="1740" y="512"/>
                  </a:lnTo>
                  <a:lnTo>
                    <a:pt x="1740" y="518"/>
                  </a:lnTo>
                  <a:lnTo>
                    <a:pt x="1729" y="518"/>
                  </a:lnTo>
                  <a:lnTo>
                    <a:pt x="1729" y="525"/>
                  </a:lnTo>
                  <a:lnTo>
                    <a:pt x="1681" y="525"/>
                  </a:lnTo>
                  <a:lnTo>
                    <a:pt x="1681" y="534"/>
                  </a:lnTo>
                  <a:lnTo>
                    <a:pt x="1664" y="534"/>
                  </a:lnTo>
                  <a:lnTo>
                    <a:pt x="1664" y="543"/>
                  </a:lnTo>
                  <a:lnTo>
                    <a:pt x="1646" y="543"/>
                  </a:lnTo>
                  <a:lnTo>
                    <a:pt x="1646" y="547"/>
                  </a:lnTo>
                  <a:lnTo>
                    <a:pt x="1639" y="547"/>
                  </a:lnTo>
                  <a:lnTo>
                    <a:pt x="1639" y="553"/>
                  </a:lnTo>
                  <a:lnTo>
                    <a:pt x="1622" y="553"/>
                  </a:lnTo>
                  <a:lnTo>
                    <a:pt x="1622" y="559"/>
                  </a:lnTo>
                  <a:lnTo>
                    <a:pt x="1594" y="559"/>
                  </a:lnTo>
                  <a:lnTo>
                    <a:pt x="1594" y="562"/>
                  </a:lnTo>
                  <a:lnTo>
                    <a:pt x="1553" y="562"/>
                  </a:lnTo>
                  <a:lnTo>
                    <a:pt x="1553" y="566"/>
                  </a:lnTo>
                  <a:lnTo>
                    <a:pt x="1522" y="566"/>
                  </a:lnTo>
                  <a:lnTo>
                    <a:pt x="1522" y="572"/>
                  </a:lnTo>
                  <a:lnTo>
                    <a:pt x="1477" y="572"/>
                  </a:lnTo>
                  <a:lnTo>
                    <a:pt x="1477" y="578"/>
                  </a:lnTo>
                  <a:lnTo>
                    <a:pt x="1473" y="578"/>
                  </a:lnTo>
                  <a:lnTo>
                    <a:pt x="1473" y="588"/>
                  </a:lnTo>
                  <a:lnTo>
                    <a:pt x="1439" y="588"/>
                  </a:lnTo>
                  <a:lnTo>
                    <a:pt x="1439" y="603"/>
                  </a:lnTo>
                  <a:lnTo>
                    <a:pt x="1408" y="603"/>
                  </a:lnTo>
                  <a:lnTo>
                    <a:pt x="1408" y="610"/>
                  </a:lnTo>
                  <a:lnTo>
                    <a:pt x="1383" y="610"/>
                  </a:lnTo>
                  <a:lnTo>
                    <a:pt x="1383" y="616"/>
                  </a:lnTo>
                  <a:lnTo>
                    <a:pt x="1373" y="616"/>
                  </a:lnTo>
                  <a:lnTo>
                    <a:pt x="1373" y="622"/>
                  </a:lnTo>
                  <a:lnTo>
                    <a:pt x="1352" y="622"/>
                  </a:lnTo>
                  <a:lnTo>
                    <a:pt x="1352" y="629"/>
                  </a:lnTo>
                  <a:lnTo>
                    <a:pt x="1342" y="629"/>
                  </a:lnTo>
                  <a:lnTo>
                    <a:pt x="1342" y="632"/>
                  </a:lnTo>
                  <a:lnTo>
                    <a:pt x="1321" y="632"/>
                  </a:lnTo>
                  <a:lnTo>
                    <a:pt x="1321" y="638"/>
                  </a:lnTo>
                  <a:lnTo>
                    <a:pt x="1311" y="638"/>
                  </a:lnTo>
                  <a:lnTo>
                    <a:pt x="1311" y="644"/>
                  </a:lnTo>
                  <a:lnTo>
                    <a:pt x="1262" y="644"/>
                  </a:lnTo>
                  <a:lnTo>
                    <a:pt x="1262" y="651"/>
                  </a:lnTo>
                  <a:lnTo>
                    <a:pt x="1235" y="651"/>
                  </a:lnTo>
                  <a:lnTo>
                    <a:pt x="1235" y="660"/>
                  </a:lnTo>
                  <a:lnTo>
                    <a:pt x="1214" y="660"/>
                  </a:lnTo>
                  <a:lnTo>
                    <a:pt x="1214" y="670"/>
                  </a:lnTo>
                  <a:lnTo>
                    <a:pt x="1176" y="670"/>
                  </a:lnTo>
                  <a:lnTo>
                    <a:pt x="1176" y="676"/>
                  </a:lnTo>
                  <a:lnTo>
                    <a:pt x="1165" y="676"/>
                  </a:lnTo>
                  <a:lnTo>
                    <a:pt x="1165" y="682"/>
                  </a:lnTo>
                  <a:lnTo>
                    <a:pt x="1159" y="682"/>
                  </a:lnTo>
                  <a:lnTo>
                    <a:pt x="1159" y="689"/>
                  </a:lnTo>
                  <a:lnTo>
                    <a:pt x="1141" y="689"/>
                  </a:lnTo>
                  <a:lnTo>
                    <a:pt x="1141" y="692"/>
                  </a:lnTo>
                  <a:lnTo>
                    <a:pt x="1124" y="692"/>
                  </a:lnTo>
                  <a:lnTo>
                    <a:pt x="1124" y="698"/>
                  </a:lnTo>
                  <a:lnTo>
                    <a:pt x="1103" y="698"/>
                  </a:lnTo>
                  <a:lnTo>
                    <a:pt x="1103" y="704"/>
                  </a:lnTo>
                  <a:lnTo>
                    <a:pt x="1058" y="704"/>
                  </a:lnTo>
                  <a:lnTo>
                    <a:pt x="1058" y="711"/>
                  </a:lnTo>
                  <a:lnTo>
                    <a:pt x="1044" y="711"/>
                  </a:lnTo>
                  <a:lnTo>
                    <a:pt x="1044" y="714"/>
                  </a:lnTo>
                  <a:lnTo>
                    <a:pt x="1027" y="714"/>
                  </a:lnTo>
                  <a:lnTo>
                    <a:pt x="1027" y="720"/>
                  </a:lnTo>
                  <a:lnTo>
                    <a:pt x="1020" y="720"/>
                  </a:lnTo>
                  <a:lnTo>
                    <a:pt x="1020" y="727"/>
                  </a:lnTo>
                  <a:lnTo>
                    <a:pt x="982" y="727"/>
                  </a:lnTo>
                  <a:lnTo>
                    <a:pt x="982" y="730"/>
                  </a:lnTo>
                  <a:lnTo>
                    <a:pt x="941" y="730"/>
                  </a:lnTo>
                  <a:lnTo>
                    <a:pt x="941" y="736"/>
                  </a:lnTo>
                  <a:lnTo>
                    <a:pt x="934" y="736"/>
                  </a:lnTo>
                  <a:lnTo>
                    <a:pt x="934" y="742"/>
                  </a:lnTo>
                  <a:lnTo>
                    <a:pt x="916" y="742"/>
                  </a:lnTo>
                  <a:lnTo>
                    <a:pt x="916" y="749"/>
                  </a:lnTo>
                  <a:lnTo>
                    <a:pt x="913" y="749"/>
                  </a:lnTo>
                  <a:lnTo>
                    <a:pt x="913" y="758"/>
                  </a:lnTo>
                  <a:lnTo>
                    <a:pt x="882" y="758"/>
                  </a:lnTo>
                  <a:lnTo>
                    <a:pt x="882" y="761"/>
                  </a:lnTo>
                  <a:lnTo>
                    <a:pt x="837" y="761"/>
                  </a:lnTo>
                  <a:lnTo>
                    <a:pt x="837" y="768"/>
                  </a:lnTo>
                  <a:lnTo>
                    <a:pt x="826" y="768"/>
                  </a:lnTo>
                  <a:lnTo>
                    <a:pt x="826" y="774"/>
                  </a:lnTo>
                  <a:lnTo>
                    <a:pt x="819" y="774"/>
                  </a:lnTo>
                  <a:lnTo>
                    <a:pt x="819" y="780"/>
                  </a:lnTo>
                  <a:lnTo>
                    <a:pt x="802" y="780"/>
                  </a:lnTo>
                  <a:lnTo>
                    <a:pt x="802" y="787"/>
                  </a:lnTo>
                  <a:lnTo>
                    <a:pt x="788" y="787"/>
                  </a:lnTo>
                  <a:lnTo>
                    <a:pt x="788" y="793"/>
                  </a:lnTo>
                  <a:lnTo>
                    <a:pt x="781" y="793"/>
                  </a:lnTo>
                  <a:lnTo>
                    <a:pt x="781" y="799"/>
                  </a:lnTo>
                  <a:lnTo>
                    <a:pt x="774" y="799"/>
                  </a:lnTo>
                  <a:lnTo>
                    <a:pt x="774" y="805"/>
                  </a:lnTo>
                  <a:lnTo>
                    <a:pt x="757" y="805"/>
                  </a:lnTo>
                  <a:lnTo>
                    <a:pt x="757" y="809"/>
                  </a:lnTo>
                  <a:lnTo>
                    <a:pt x="747" y="809"/>
                  </a:lnTo>
                  <a:lnTo>
                    <a:pt x="747" y="815"/>
                  </a:lnTo>
                  <a:lnTo>
                    <a:pt x="730" y="815"/>
                  </a:lnTo>
                  <a:lnTo>
                    <a:pt x="730" y="821"/>
                  </a:lnTo>
                  <a:lnTo>
                    <a:pt x="723" y="821"/>
                  </a:lnTo>
                  <a:lnTo>
                    <a:pt x="723" y="828"/>
                  </a:lnTo>
                  <a:lnTo>
                    <a:pt x="705" y="828"/>
                  </a:lnTo>
                  <a:lnTo>
                    <a:pt x="705" y="834"/>
                  </a:lnTo>
                  <a:lnTo>
                    <a:pt x="695" y="834"/>
                  </a:lnTo>
                  <a:lnTo>
                    <a:pt x="695" y="840"/>
                  </a:lnTo>
                  <a:lnTo>
                    <a:pt x="671" y="840"/>
                  </a:lnTo>
                  <a:lnTo>
                    <a:pt x="671" y="850"/>
                  </a:lnTo>
                  <a:lnTo>
                    <a:pt x="664" y="850"/>
                  </a:lnTo>
                  <a:lnTo>
                    <a:pt x="664" y="859"/>
                  </a:lnTo>
                  <a:lnTo>
                    <a:pt x="653" y="859"/>
                  </a:lnTo>
                  <a:lnTo>
                    <a:pt x="653" y="865"/>
                  </a:lnTo>
                  <a:lnTo>
                    <a:pt x="643" y="865"/>
                  </a:lnTo>
                  <a:lnTo>
                    <a:pt x="643" y="869"/>
                  </a:lnTo>
                  <a:lnTo>
                    <a:pt x="619" y="869"/>
                  </a:lnTo>
                  <a:lnTo>
                    <a:pt x="619" y="875"/>
                  </a:lnTo>
                  <a:lnTo>
                    <a:pt x="605" y="875"/>
                  </a:lnTo>
                  <a:lnTo>
                    <a:pt x="605" y="884"/>
                  </a:lnTo>
                  <a:lnTo>
                    <a:pt x="591" y="884"/>
                  </a:lnTo>
                  <a:lnTo>
                    <a:pt x="591" y="894"/>
                  </a:lnTo>
                  <a:lnTo>
                    <a:pt x="581" y="894"/>
                  </a:lnTo>
                  <a:lnTo>
                    <a:pt x="581" y="900"/>
                  </a:lnTo>
                  <a:lnTo>
                    <a:pt x="567" y="900"/>
                  </a:lnTo>
                  <a:lnTo>
                    <a:pt x="567" y="907"/>
                  </a:lnTo>
                  <a:lnTo>
                    <a:pt x="557" y="907"/>
                  </a:lnTo>
                  <a:lnTo>
                    <a:pt x="557" y="916"/>
                  </a:lnTo>
                  <a:lnTo>
                    <a:pt x="512" y="916"/>
                  </a:lnTo>
                  <a:lnTo>
                    <a:pt x="512" y="922"/>
                  </a:lnTo>
                  <a:lnTo>
                    <a:pt x="480" y="922"/>
                  </a:lnTo>
                  <a:lnTo>
                    <a:pt x="480" y="925"/>
                  </a:lnTo>
                  <a:lnTo>
                    <a:pt x="467" y="925"/>
                  </a:lnTo>
                  <a:lnTo>
                    <a:pt x="467" y="932"/>
                  </a:lnTo>
                  <a:lnTo>
                    <a:pt x="432" y="932"/>
                  </a:lnTo>
                  <a:lnTo>
                    <a:pt x="432" y="938"/>
                  </a:lnTo>
                  <a:lnTo>
                    <a:pt x="408" y="938"/>
                  </a:lnTo>
                  <a:lnTo>
                    <a:pt x="408" y="941"/>
                  </a:lnTo>
                  <a:lnTo>
                    <a:pt x="366" y="941"/>
                  </a:lnTo>
                  <a:lnTo>
                    <a:pt x="366" y="948"/>
                  </a:lnTo>
                  <a:lnTo>
                    <a:pt x="352" y="948"/>
                  </a:lnTo>
                  <a:lnTo>
                    <a:pt x="352" y="951"/>
                  </a:lnTo>
                  <a:lnTo>
                    <a:pt x="335" y="951"/>
                  </a:lnTo>
                  <a:lnTo>
                    <a:pt x="335" y="957"/>
                  </a:lnTo>
                  <a:lnTo>
                    <a:pt x="311" y="957"/>
                  </a:lnTo>
                  <a:lnTo>
                    <a:pt x="311" y="963"/>
                  </a:lnTo>
                  <a:lnTo>
                    <a:pt x="304" y="963"/>
                  </a:lnTo>
                  <a:lnTo>
                    <a:pt x="304" y="970"/>
                  </a:lnTo>
                  <a:lnTo>
                    <a:pt x="301" y="970"/>
                  </a:lnTo>
                  <a:lnTo>
                    <a:pt x="301" y="976"/>
                  </a:lnTo>
                  <a:lnTo>
                    <a:pt x="290" y="976"/>
                  </a:lnTo>
                  <a:lnTo>
                    <a:pt x="290" y="979"/>
                  </a:lnTo>
                  <a:lnTo>
                    <a:pt x="280" y="979"/>
                  </a:lnTo>
                  <a:lnTo>
                    <a:pt x="280" y="985"/>
                  </a:lnTo>
                  <a:lnTo>
                    <a:pt x="273" y="985"/>
                  </a:lnTo>
                  <a:lnTo>
                    <a:pt x="273" y="995"/>
                  </a:lnTo>
                  <a:lnTo>
                    <a:pt x="262" y="995"/>
                  </a:lnTo>
                  <a:lnTo>
                    <a:pt x="249" y="995"/>
                  </a:lnTo>
                  <a:lnTo>
                    <a:pt x="249" y="998"/>
                  </a:lnTo>
                  <a:lnTo>
                    <a:pt x="242" y="998"/>
                  </a:lnTo>
                  <a:lnTo>
                    <a:pt x="242" y="1004"/>
                  </a:lnTo>
                  <a:lnTo>
                    <a:pt x="221" y="1004"/>
                  </a:lnTo>
                  <a:lnTo>
                    <a:pt x="221" y="1011"/>
                  </a:lnTo>
                  <a:lnTo>
                    <a:pt x="214" y="1011"/>
                  </a:lnTo>
                  <a:lnTo>
                    <a:pt x="214" y="1017"/>
                  </a:lnTo>
                  <a:lnTo>
                    <a:pt x="207" y="1017"/>
                  </a:lnTo>
                  <a:lnTo>
                    <a:pt x="207" y="1026"/>
                  </a:lnTo>
                  <a:lnTo>
                    <a:pt x="193" y="1026"/>
                  </a:lnTo>
                  <a:lnTo>
                    <a:pt x="193" y="1033"/>
                  </a:lnTo>
                  <a:lnTo>
                    <a:pt x="176" y="1033"/>
                  </a:lnTo>
                  <a:lnTo>
                    <a:pt x="176" y="1039"/>
                  </a:lnTo>
                  <a:lnTo>
                    <a:pt x="162" y="1039"/>
                  </a:lnTo>
                  <a:lnTo>
                    <a:pt x="162" y="1052"/>
                  </a:lnTo>
                  <a:lnTo>
                    <a:pt x="155" y="1052"/>
                  </a:lnTo>
                  <a:lnTo>
                    <a:pt x="155" y="1055"/>
                  </a:lnTo>
                  <a:lnTo>
                    <a:pt x="155" y="1061"/>
                  </a:lnTo>
                  <a:lnTo>
                    <a:pt x="131" y="1061"/>
                  </a:lnTo>
                  <a:lnTo>
                    <a:pt x="131" y="1068"/>
                  </a:lnTo>
                  <a:lnTo>
                    <a:pt x="83" y="1068"/>
                  </a:lnTo>
                  <a:lnTo>
                    <a:pt x="83" y="1080"/>
                  </a:lnTo>
                  <a:lnTo>
                    <a:pt x="72" y="1080"/>
                  </a:lnTo>
                  <a:lnTo>
                    <a:pt x="72" y="1090"/>
                  </a:lnTo>
                  <a:lnTo>
                    <a:pt x="65" y="1090"/>
                  </a:lnTo>
                  <a:lnTo>
                    <a:pt x="65" y="1112"/>
                  </a:lnTo>
                  <a:lnTo>
                    <a:pt x="65" y="1121"/>
                  </a:lnTo>
                  <a:lnTo>
                    <a:pt x="51" y="1121"/>
                  </a:lnTo>
                  <a:lnTo>
                    <a:pt x="51" y="1128"/>
                  </a:lnTo>
                  <a:lnTo>
                    <a:pt x="31" y="1128"/>
                  </a:lnTo>
                  <a:lnTo>
                    <a:pt x="31" y="1134"/>
                  </a:lnTo>
                  <a:lnTo>
                    <a:pt x="20" y="1134"/>
                  </a:lnTo>
                  <a:lnTo>
                    <a:pt x="20" y="1153"/>
                  </a:lnTo>
                  <a:lnTo>
                    <a:pt x="13" y="1153"/>
                  </a:lnTo>
                  <a:lnTo>
                    <a:pt x="13" y="1162"/>
                  </a:lnTo>
                  <a:lnTo>
                    <a:pt x="6" y="1162"/>
                  </a:lnTo>
                  <a:lnTo>
                    <a:pt x="6" y="1175"/>
                  </a:lnTo>
                  <a:lnTo>
                    <a:pt x="0" y="1175"/>
                  </a:lnTo>
                </a:path>
              </a:pathLst>
            </a:custGeom>
            <a:noFill/>
            <a:ln w="19050" cap="flat">
              <a:solidFill>
                <a:srgbClr val="0251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dirty="0">
                <a:ln>
                  <a:noFill/>
                </a:ln>
                <a:solidFill>
                  <a:srgbClr val="0251A0"/>
                </a:solidFill>
                <a:effectLst/>
                <a:uLnTx/>
                <a:uFillTx/>
              </a:endParaRPr>
            </a:p>
          </p:txBody>
        </p:sp>
      </p:grpSp>
      <p:sp>
        <p:nvSpPr>
          <p:cNvPr id="54" name="TextBox 53"/>
          <p:cNvSpPr txBox="1"/>
          <p:nvPr/>
        </p:nvSpPr>
        <p:spPr>
          <a:xfrm rot="16200000">
            <a:off x="-1086600" y="3752792"/>
            <a:ext cx="3008569" cy="276999"/>
          </a:xfrm>
          <a:prstGeom prst="rect">
            <a:avLst/>
          </a:prstGeom>
          <a:noFill/>
        </p:spPr>
        <p:txBody>
          <a:bodyPr wrap="square" rtlCol="0">
            <a:spAutoFit/>
          </a:bodyPr>
          <a:lstStyle/>
          <a:p>
            <a:pPr algn="ctr"/>
            <a:r>
              <a:rPr lang="cs-CZ" sz="1200" b="1" dirty="0" smtClean="0"/>
              <a:t>Pacienti s příhodou</a:t>
            </a:r>
            <a:r>
              <a:rPr lang="en-GB" sz="1200" b="1" dirty="0" smtClean="0"/>
              <a:t> </a:t>
            </a:r>
            <a:r>
              <a:rPr lang="en-GB" sz="1200" b="1" dirty="0"/>
              <a:t>(%)</a:t>
            </a:r>
          </a:p>
        </p:txBody>
      </p:sp>
    </p:spTree>
    <p:extLst>
      <p:ext uri="{BB962C8B-B14F-4D97-AF65-F5344CB8AC3E}">
        <p14:creationId xmlns:p14="http://schemas.microsoft.com/office/powerpoint/2010/main" val="393310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16632"/>
            <a:ext cx="8229600" cy="1143000"/>
          </a:xfrm>
        </p:spPr>
        <p:txBody>
          <a:bodyPr>
            <a:normAutofit/>
          </a:bodyPr>
          <a:lstStyle/>
          <a:p>
            <a:r>
              <a:rPr lang="cs-CZ" sz="2800" dirty="0" smtClean="0">
                <a:solidFill>
                  <a:schemeClr val="tx2"/>
                </a:solidFill>
              </a:rPr>
              <a:t>Srovnatelná účinnost duální terapie s </a:t>
            </a:r>
            <a:r>
              <a:rPr lang="cs-CZ" sz="2800" dirty="0" err="1" smtClean="0">
                <a:solidFill>
                  <a:schemeClr val="tx2"/>
                </a:solidFill>
              </a:rPr>
              <a:t>dabigatranem</a:t>
            </a:r>
            <a:r>
              <a:rPr lang="cs-CZ" sz="2800" dirty="0" smtClean="0">
                <a:solidFill>
                  <a:schemeClr val="tx2"/>
                </a:solidFill>
              </a:rPr>
              <a:t> a triple terapie s </a:t>
            </a:r>
            <a:r>
              <a:rPr lang="cs-CZ" sz="2800" dirty="0" err="1" smtClean="0">
                <a:solidFill>
                  <a:schemeClr val="tx2"/>
                </a:solidFill>
              </a:rPr>
              <a:t>warfarinem</a:t>
            </a:r>
            <a:endParaRPr lang="en-GB" sz="2800" dirty="0">
              <a:solidFill>
                <a:schemeClr val="tx2"/>
              </a:solidFill>
            </a:endParaRPr>
          </a:p>
        </p:txBody>
      </p:sp>
      <p:sp>
        <p:nvSpPr>
          <p:cNvPr id="10" name="Text Placeholder 9"/>
          <p:cNvSpPr>
            <a:spLocks noGrp="1"/>
          </p:cNvSpPr>
          <p:nvPr>
            <p:ph type="body" sz="quarter" idx="13"/>
          </p:nvPr>
        </p:nvSpPr>
        <p:spPr>
          <a:xfrm>
            <a:off x="4839378" y="6237312"/>
            <a:ext cx="4067621" cy="498598"/>
          </a:xfrm>
        </p:spPr>
        <p:txBody>
          <a:bodyPr/>
          <a:lstStyle/>
          <a:p>
            <a:r>
              <a:rPr lang="en-GB" dirty="0" smtClean="0"/>
              <a:t>DT</a:t>
            </a:r>
            <a:r>
              <a:rPr lang="cs-CZ" dirty="0" smtClean="0"/>
              <a:t> -</a:t>
            </a:r>
            <a:r>
              <a:rPr lang="en-GB" dirty="0" smtClean="0"/>
              <a:t> du</a:t>
            </a:r>
            <a:r>
              <a:rPr lang="cs-CZ" dirty="0" smtClean="0"/>
              <a:t>á</a:t>
            </a:r>
            <a:r>
              <a:rPr lang="en-GB" dirty="0" smtClean="0"/>
              <a:t>l</a:t>
            </a:r>
            <a:r>
              <a:rPr lang="cs-CZ" dirty="0" smtClean="0"/>
              <a:t>ní</a:t>
            </a:r>
            <a:r>
              <a:rPr lang="en-GB" dirty="0" smtClean="0"/>
              <a:t> </a:t>
            </a:r>
            <a:r>
              <a:rPr lang="en-GB" dirty="0" err="1" smtClean="0"/>
              <a:t>terap</a:t>
            </a:r>
            <a:r>
              <a:rPr lang="cs-CZ" dirty="0" err="1" smtClean="0"/>
              <a:t>ie</a:t>
            </a:r>
            <a:r>
              <a:rPr lang="en-GB" dirty="0" smtClean="0"/>
              <a:t>; TT</a:t>
            </a:r>
            <a:r>
              <a:rPr lang="cs-CZ" dirty="0" smtClean="0"/>
              <a:t> -</a:t>
            </a:r>
            <a:r>
              <a:rPr lang="en-GB" dirty="0" smtClean="0"/>
              <a:t> </a:t>
            </a:r>
            <a:r>
              <a:rPr lang="en-GB" dirty="0"/>
              <a:t>triple </a:t>
            </a:r>
            <a:r>
              <a:rPr lang="en-GB" dirty="0" err="1" smtClean="0"/>
              <a:t>terap</a:t>
            </a:r>
            <a:r>
              <a:rPr lang="cs-CZ" dirty="0" err="1" smtClean="0"/>
              <a:t>ie</a:t>
            </a:r>
            <a:r>
              <a:rPr lang="en-GB" dirty="0" smtClean="0"/>
              <a:t>; </a:t>
            </a:r>
            <a:endParaRPr lang="cs-CZ" dirty="0" smtClean="0"/>
          </a:p>
          <a:p>
            <a:r>
              <a:rPr lang="en-GB" dirty="0" smtClean="0"/>
              <a:t>Cannon </a:t>
            </a:r>
            <a:r>
              <a:rPr lang="en-GB" dirty="0"/>
              <a:t>et al. N </a:t>
            </a:r>
            <a:r>
              <a:rPr lang="en-GB" dirty="0" err="1"/>
              <a:t>Engl</a:t>
            </a:r>
            <a:r>
              <a:rPr lang="en-GB" dirty="0"/>
              <a:t> J Med 2017: Cannon et al. ESC 2017</a:t>
            </a:r>
          </a:p>
        </p:txBody>
      </p:sp>
      <p:graphicFrame>
        <p:nvGraphicFramePr>
          <p:cNvPr id="4" name="Content Placeholder 6"/>
          <p:cNvGraphicFramePr>
            <a:graphicFrameLocks/>
          </p:cNvGraphicFramePr>
          <p:nvPr>
            <p:extLst>
              <p:ext uri="{D42A27DB-BD31-4B8C-83A1-F6EECF244321}">
                <p14:modId xmlns:p14="http://schemas.microsoft.com/office/powerpoint/2010/main" val="656555497"/>
              </p:ext>
            </p:extLst>
          </p:nvPr>
        </p:nvGraphicFramePr>
        <p:xfrm>
          <a:off x="162353" y="1772815"/>
          <a:ext cx="8802135" cy="3367224"/>
        </p:xfrm>
        <a:graphic>
          <a:graphicData uri="http://schemas.openxmlformats.org/drawingml/2006/table">
            <a:tbl>
              <a:tblPr firstRow="1" bandRow="1">
                <a:tableStyleId>{073A0DAA-6AF3-43AB-8588-CEC1D06C72B9}</a:tableStyleId>
              </a:tblPr>
              <a:tblGrid>
                <a:gridCol w="1256848">
                  <a:extLst>
                    <a:ext uri="{9D8B030D-6E8A-4147-A177-3AD203B41FA5}">
                      <a16:colId xmlns:a16="http://schemas.microsoft.com/office/drawing/2014/main" xmlns="" val="20000"/>
                    </a:ext>
                  </a:extLst>
                </a:gridCol>
                <a:gridCol w="943161">
                  <a:extLst>
                    <a:ext uri="{9D8B030D-6E8A-4147-A177-3AD203B41FA5}">
                      <a16:colId xmlns:a16="http://schemas.microsoft.com/office/drawing/2014/main" xmlns="" val="20001"/>
                    </a:ext>
                  </a:extLst>
                </a:gridCol>
                <a:gridCol w="943161">
                  <a:extLst>
                    <a:ext uri="{9D8B030D-6E8A-4147-A177-3AD203B41FA5}">
                      <a16:colId xmlns:a16="http://schemas.microsoft.com/office/drawing/2014/main" xmlns="" val="20002"/>
                    </a:ext>
                  </a:extLst>
                </a:gridCol>
                <a:gridCol w="1248699">
                  <a:extLst>
                    <a:ext uri="{9D8B030D-6E8A-4147-A177-3AD203B41FA5}">
                      <a16:colId xmlns:a16="http://schemas.microsoft.com/office/drawing/2014/main" xmlns="" val="18597656"/>
                    </a:ext>
                  </a:extLst>
                </a:gridCol>
                <a:gridCol w="637623">
                  <a:extLst>
                    <a:ext uri="{9D8B030D-6E8A-4147-A177-3AD203B41FA5}">
                      <a16:colId xmlns:a16="http://schemas.microsoft.com/office/drawing/2014/main" xmlns="" val="534214304"/>
                    </a:ext>
                  </a:extLst>
                </a:gridCol>
                <a:gridCol w="943161">
                  <a:extLst>
                    <a:ext uri="{9D8B030D-6E8A-4147-A177-3AD203B41FA5}">
                      <a16:colId xmlns:a16="http://schemas.microsoft.com/office/drawing/2014/main" xmlns="" val="20003"/>
                    </a:ext>
                  </a:extLst>
                </a:gridCol>
                <a:gridCol w="943161">
                  <a:extLst>
                    <a:ext uri="{9D8B030D-6E8A-4147-A177-3AD203B41FA5}">
                      <a16:colId xmlns:a16="http://schemas.microsoft.com/office/drawing/2014/main" xmlns="" val="20004"/>
                    </a:ext>
                  </a:extLst>
                </a:gridCol>
                <a:gridCol w="1209087">
                  <a:extLst>
                    <a:ext uri="{9D8B030D-6E8A-4147-A177-3AD203B41FA5}">
                      <a16:colId xmlns:a16="http://schemas.microsoft.com/office/drawing/2014/main" xmlns="" val="3806347825"/>
                    </a:ext>
                  </a:extLst>
                </a:gridCol>
                <a:gridCol w="677234">
                  <a:extLst>
                    <a:ext uri="{9D8B030D-6E8A-4147-A177-3AD203B41FA5}">
                      <a16:colId xmlns:a16="http://schemas.microsoft.com/office/drawing/2014/main" xmlns="" val="3198906739"/>
                    </a:ext>
                  </a:extLst>
                </a:gridCol>
              </a:tblGrid>
              <a:tr h="385709">
                <a:tc row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GB" sz="1200" dirty="0">
                        <a:solidFill>
                          <a:schemeClr val="tx1"/>
                        </a:solidFill>
                        <a:latin typeface="Arial" panose="020B0604020202020204" pitchFamily="34" charset="0"/>
                        <a:cs typeface="Arial" panose="020B0604020202020204" pitchFamily="34" charset="0"/>
                      </a:endParaRPr>
                    </a:p>
                  </a:txBody>
                  <a:tcPr marL="68580" marR="68580" marT="72000" marB="72000" anchor="ctr">
                    <a:noFill/>
                  </a:tcPr>
                </a:tc>
                <a:tc rowSpan="2">
                  <a:txBody>
                    <a:bodyPr/>
                    <a:lstStyle/>
                    <a:p>
                      <a:pPr marL="60325" marR="0" algn="ctr">
                        <a:spcBef>
                          <a:spcPts val="450"/>
                        </a:spcBef>
                        <a:spcAft>
                          <a:spcPts val="0"/>
                        </a:spcAft>
                      </a:pPr>
                      <a:r>
                        <a:rPr lang="en-US" sz="1200" dirty="0">
                          <a:effectLst/>
                        </a:rPr>
                        <a:t>Dabigatran 110 mg </a:t>
                      </a:r>
                      <a:r>
                        <a:rPr lang="cs-CZ" sz="1200" dirty="0" smtClean="0">
                          <a:effectLst/>
                        </a:rPr>
                        <a:t>duální léčba</a:t>
                      </a:r>
                      <a:r>
                        <a:rPr lang="en-US" sz="1200" dirty="0" smtClean="0">
                          <a:effectLst/>
                        </a:rPr>
                        <a:t> </a:t>
                      </a:r>
                      <a:r>
                        <a:rPr lang="en-US" sz="1200" dirty="0">
                          <a:effectLst/>
                        </a:rPr>
                        <a:t>(</a:t>
                      </a:r>
                      <a:r>
                        <a:rPr lang="en-US" sz="1200" dirty="0" smtClean="0">
                          <a:effectLst/>
                        </a:rPr>
                        <a:t>n=981) </a:t>
                      </a:r>
                    </a:p>
                    <a:p>
                      <a:pPr marL="60325" marR="0" algn="ctr">
                        <a:spcBef>
                          <a:spcPts val="450"/>
                        </a:spcBef>
                        <a:spcAft>
                          <a:spcPts val="0"/>
                        </a:spcAft>
                      </a:pPr>
                      <a:r>
                        <a:rPr lang="en-US" sz="1200" dirty="0" smtClean="0">
                          <a:effectLst/>
                        </a:rPr>
                        <a:t>n</a:t>
                      </a:r>
                      <a:r>
                        <a:rPr lang="en-US" sz="1200" baseline="0" dirty="0" smtClean="0">
                          <a:effectLst/>
                        </a:rPr>
                        <a:t> (%)</a:t>
                      </a:r>
                      <a:endParaRPr lang="en-US" sz="1200" b="1" dirty="0">
                        <a:solidFill>
                          <a:schemeClr val="bg1"/>
                        </a:solidFill>
                        <a:effectLst/>
                        <a:latin typeface="+mj-lt"/>
                        <a:ea typeface="Arial" panose="020B0604020202020204" pitchFamily="34" charset="0"/>
                        <a:cs typeface="Arial" panose="020B0604020202020204" pitchFamily="34" charset="0"/>
                      </a:endParaRPr>
                    </a:p>
                  </a:txBody>
                  <a:tcPr marL="0" marR="0" marT="72000" marB="72000">
                    <a:solidFill>
                      <a:schemeClr val="accent2"/>
                    </a:solidFill>
                  </a:tcPr>
                </a:tc>
                <a:tc rowSpan="2">
                  <a:txBody>
                    <a:bodyPr/>
                    <a:lstStyle/>
                    <a:p>
                      <a:pPr marL="60325" marR="0" algn="ctr">
                        <a:spcBef>
                          <a:spcPts val="450"/>
                        </a:spcBef>
                        <a:spcAft>
                          <a:spcPts val="0"/>
                        </a:spcAft>
                      </a:pPr>
                      <a:r>
                        <a:rPr lang="en-US" sz="1200" kern="1200" dirty="0">
                          <a:effectLst/>
                        </a:rPr>
                        <a:t>Warfarin triple </a:t>
                      </a:r>
                      <a:r>
                        <a:rPr lang="en-US" sz="1200" kern="1200" dirty="0" err="1" smtClean="0">
                          <a:effectLst/>
                        </a:rPr>
                        <a:t>terap</a:t>
                      </a:r>
                      <a:r>
                        <a:rPr lang="cs-CZ" sz="1200" kern="1200" dirty="0" err="1" smtClean="0">
                          <a:effectLst/>
                        </a:rPr>
                        <a:t>ie</a:t>
                      </a:r>
                      <a:r>
                        <a:rPr lang="en-US" sz="1200" kern="1200" dirty="0" smtClean="0">
                          <a:effectLst/>
                        </a:rPr>
                        <a:t> (n=981)</a:t>
                      </a:r>
                    </a:p>
                    <a:p>
                      <a:pPr marL="60325" marR="0" algn="ctr">
                        <a:spcBef>
                          <a:spcPts val="450"/>
                        </a:spcBef>
                        <a:spcAft>
                          <a:spcPts val="0"/>
                        </a:spcAft>
                      </a:pPr>
                      <a:r>
                        <a:rPr lang="en-US" sz="1200" kern="1200" dirty="0" smtClean="0">
                          <a:effectLst/>
                        </a:rPr>
                        <a:t>n</a:t>
                      </a:r>
                      <a:r>
                        <a:rPr lang="en-US" sz="1200" kern="1200" baseline="0" dirty="0" smtClean="0">
                          <a:effectLst/>
                        </a:rPr>
                        <a:t> (%)</a:t>
                      </a:r>
                      <a:endParaRPr lang="en-US" sz="1200" b="1" kern="1200" dirty="0">
                        <a:solidFill>
                          <a:schemeClr val="bg1"/>
                        </a:solidFill>
                        <a:effectLst/>
                        <a:latin typeface="+mj-lt"/>
                        <a:ea typeface="Arial" panose="020B0604020202020204" pitchFamily="34" charset="0"/>
                        <a:cs typeface="Arial" panose="020B0604020202020204" pitchFamily="34" charset="0"/>
                      </a:endParaRPr>
                    </a:p>
                  </a:txBody>
                  <a:tcPr marL="0" marR="0" marT="72000" marB="72000">
                    <a:lnR w="9525" cap="flat" cmpd="sng" algn="ctr">
                      <a:noFill/>
                      <a:prstDash val="solid"/>
                      <a:round/>
                      <a:headEnd type="none" w="med" len="med"/>
                      <a:tailEnd type="none" w="med" len="med"/>
                    </a:lnR>
                    <a:solidFill>
                      <a:schemeClr val="accent2"/>
                    </a:solidFill>
                  </a:tcPr>
                </a:tc>
                <a:tc gridSpan="2">
                  <a:txBody>
                    <a:bodyPr/>
                    <a:lstStyle/>
                    <a:p>
                      <a:pPr marL="60325" marR="0" algn="ctr" defTabSz="457200" rtl="0" eaLnBrk="1" latinLnBrk="0" hangingPunct="1">
                        <a:spcBef>
                          <a:spcPts val="450"/>
                        </a:spcBef>
                        <a:spcAft>
                          <a:spcPts val="0"/>
                        </a:spcAft>
                      </a:pPr>
                      <a:r>
                        <a:rPr lang="en-US" sz="1200" b="1" kern="1200" dirty="0">
                          <a:solidFill>
                            <a:schemeClr val="bg1"/>
                          </a:solidFill>
                          <a:effectLst/>
                          <a:latin typeface="+mj-lt"/>
                          <a:ea typeface="Arial" panose="020B0604020202020204" pitchFamily="34" charset="0"/>
                          <a:cs typeface="Arial" panose="020B0604020202020204" pitchFamily="34" charset="0"/>
                        </a:rPr>
                        <a:t>D110 DT vs warfarin TT</a:t>
                      </a:r>
                    </a:p>
                  </a:txBody>
                  <a:tcPr marL="0" marR="0" marT="72000" marB="7200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noFill/>
                      <a:prstDash val="solid"/>
                      <a:round/>
                      <a:headEnd type="none" w="med" len="med"/>
                      <a:tailEnd type="none" w="med" len="med"/>
                    </a:lnB>
                    <a:solidFill>
                      <a:srgbClr val="0074B4"/>
                    </a:solidFill>
                  </a:tcPr>
                </a:tc>
                <a:tc hMerge="1">
                  <a:txBody>
                    <a:bodyPr/>
                    <a:lstStyle/>
                    <a:p>
                      <a:endParaRPr lang="en-GB"/>
                    </a:p>
                  </a:txBody>
                  <a:tcPr/>
                </a:tc>
                <a:tc rowSpan="2">
                  <a:txBody>
                    <a:bodyPr/>
                    <a:lstStyle/>
                    <a:p>
                      <a:pPr marL="60325" marR="0" lvl="0" indent="0" algn="ctr" defTabSz="914400" rtl="0" eaLnBrk="1" fontAlgn="auto" latinLnBrk="0" hangingPunct="1">
                        <a:lnSpc>
                          <a:spcPct val="100000"/>
                        </a:lnSpc>
                        <a:spcBef>
                          <a:spcPts val="450"/>
                        </a:spcBef>
                        <a:spcAft>
                          <a:spcPts val="0"/>
                        </a:spcAft>
                        <a:buClrTx/>
                        <a:buSzTx/>
                        <a:buFontTx/>
                        <a:buNone/>
                        <a:tabLst/>
                        <a:defRPr/>
                      </a:pPr>
                      <a:r>
                        <a:rPr lang="en-US" sz="1200" kern="1200" dirty="0">
                          <a:effectLst/>
                        </a:rPr>
                        <a:t>Dabigatran 150 mg </a:t>
                      </a:r>
                      <a:r>
                        <a:rPr lang="en-US" sz="1200" kern="1200" dirty="0" smtClean="0">
                          <a:effectLst/>
                        </a:rPr>
                        <a:t>du</a:t>
                      </a:r>
                      <a:r>
                        <a:rPr lang="cs-CZ" sz="1200" kern="1200" dirty="0" smtClean="0">
                          <a:effectLst/>
                        </a:rPr>
                        <a:t>á</a:t>
                      </a:r>
                      <a:r>
                        <a:rPr lang="en-US" sz="1200" kern="1200" dirty="0" smtClean="0">
                          <a:effectLst/>
                        </a:rPr>
                        <a:t>l</a:t>
                      </a:r>
                      <a:r>
                        <a:rPr lang="cs-CZ" sz="1200" kern="1200" dirty="0" smtClean="0">
                          <a:effectLst/>
                        </a:rPr>
                        <a:t>ní léčba</a:t>
                      </a:r>
                      <a:r>
                        <a:rPr lang="en-US" sz="1200" kern="1200" dirty="0" smtClean="0">
                          <a:effectLst/>
                        </a:rPr>
                        <a:t> </a:t>
                      </a:r>
                      <a:r>
                        <a:rPr lang="en-US" sz="1200" kern="1200" dirty="0">
                          <a:effectLst/>
                        </a:rPr>
                        <a:t>(n=763)</a:t>
                      </a:r>
                    </a:p>
                    <a:p>
                      <a:pPr marL="60325" marR="0" lvl="0" indent="0" algn="ctr" defTabSz="914400" rtl="0" eaLnBrk="1" fontAlgn="auto" latinLnBrk="0" hangingPunct="1">
                        <a:lnSpc>
                          <a:spcPct val="100000"/>
                        </a:lnSpc>
                        <a:spcBef>
                          <a:spcPts val="450"/>
                        </a:spcBef>
                        <a:spcAft>
                          <a:spcPts val="0"/>
                        </a:spcAft>
                        <a:buClrTx/>
                        <a:buSzTx/>
                        <a:buFontTx/>
                        <a:buNone/>
                        <a:tabLst/>
                        <a:defRPr/>
                      </a:pPr>
                      <a:r>
                        <a:rPr lang="en-US" sz="1200" kern="1200" dirty="0">
                          <a:effectLst/>
                        </a:rPr>
                        <a:t>n</a:t>
                      </a:r>
                      <a:r>
                        <a:rPr lang="en-US" sz="1200" kern="1200" baseline="0" dirty="0">
                          <a:effectLst/>
                        </a:rPr>
                        <a:t> (%)</a:t>
                      </a:r>
                      <a:endParaRPr lang="en-US" sz="1200" b="1" kern="1200" dirty="0">
                        <a:solidFill>
                          <a:schemeClr val="bg1"/>
                        </a:solidFill>
                        <a:effectLst/>
                        <a:latin typeface="+mj-lt"/>
                        <a:ea typeface="Arial" panose="020B0604020202020204" pitchFamily="34" charset="0"/>
                        <a:cs typeface="Arial" panose="020B0604020202020204" pitchFamily="34" charset="0"/>
                      </a:endParaRPr>
                    </a:p>
                  </a:txBody>
                  <a:tcPr marL="0" marR="0" marT="72000" marB="72000">
                    <a:lnL w="9525" cap="flat" cmpd="sng" algn="ctr">
                      <a:solidFill>
                        <a:schemeClr val="bg1"/>
                      </a:solidFill>
                      <a:prstDash val="solid"/>
                      <a:round/>
                      <a:headEnd type="none" w="med" len="med"/>
                      <a:tailEnd type="none" w="med" len="med"/>
                    </a:lnL>
                    <a:solidFill>
                      <a:srgbClr val="007370"/>
                    </a:solidFill>
                  </a:tcPr>
                </a:tc>
                <a:tc rowSpan="2">
                  <a:txBody>
                    <a:bodyPr/>
                    <a:lstStyle/>
                    <a:p>
                      <a:pPr marL="60325" marR="0" algn="ctr">
                        <a:spcBef>
                          <a:spcPts val="450"/>
                        </a:spcBef>
                        <a:spcAft>
                          <a:spcPts val="0"/>
                        </a:spcAft>
                      </a:pPr>
                      <a:r>
                        <a:rPr lang="en-US" sz="1200" kern="1200" dirty="0">
                          <a:effectLst/>
                        </a:rPr>
                        <a:t>Warfarin triple </a:t>
                      </a:r>
                      <a:r>
                        <a:rPr lang="en-US" sz="1200" kern="1200" dirty="0" err="1" smtClean="0">
                          <a:effectLst/>
                        </a:rPr>
                        <a:t>terap</a:t>
                      </a:r>
                      <a:r>
                        <a:rPr lang="cs-CZ" sz="1200" kern="1200" dirty="0" err="1" smtClean="0">
                          <a:effectLst/>
                        </a:rPr>
                        <a:t>ie</a:t>
                      </a:r>
                      <a:r>
                        <a:rPr lang="en-US" sz="1200" kern="1200" dirty="0">
                          <a:effectLst/>
                        </a:rPr>
                        <a:t/>
                      </a:r>
                      <a:br>
                        <a:rPr lang="en-US" sz="1200" kern="1200" dirty="0">
                          <a:effectLst/>
                        </a:rPr>
                      </a:br>
                      <a:r>
                        <a:rPr lang="en-US" sz="1200" kern="1200" dirty="0">
                          <a:effectLst/>
                        </a:rPr>
                        <a:t>(n=764)</a:t>
                      </a:r>
                    </a:p>
                    <a:p>
                      <a:pPr marL="60325" marR="0" algn="ctr">
                        <a:spcBef>
                          <a:spcPts val="450"/>
                        </a:spcBef>
                        <a:spcAft>
                          <a:spcPts val="0"/>
                        </a:spcAft>
                      </a:pPr>
                      <a:r>
                        <a:rPr lang="en-US" sz="1200" kern="1200" dirty="0">
                          <a:effectLst/>
                        </a:rPr>
                        <a:t>n</a:t>
                      </a:r>
                      <a:r>
                        <a:rPr lang="en-US" sz="1200" kern="1200" baseline="0" dirty="0">
                          <a:effectLst/>
                        </a:rPr>
                        <a:t> (%)</a:t>
                      </a:r>
                      <a:endParaRPr lang="en-US" sz="1200" b="1" kern="1200" dirty="0">
                        <a:solidFill>
                          <a:schemeClr val="bg1"/>
                        </a:solidFill>
                        <a:effectLst/>
                        <a:latin typeface="+mj-lt"/>
                        <a:ea typeface="Arial" panose="020B0604020202020204" pitchFamily="34" charset="0"/>
                        <a:cs typeface="Arial" panose="020B0604020202020204" pitchFamily="34" charset="0"/>
                      </a:endParaRPr>
                    </a:p>
                  </a:txBody>
                  <a:tcPr marL="0" marR="0" marT="72000" marB="72000">
                    <a:lnR w="9525" cap="flat" cmpd="sng" algn="ctr">
                      <a:solidFill>
                        <a:schemeClr val="bg1"/>
                      </a:solidFill>
                      <a:prstDash val="solid"/>
                      <a:round/>
                      <a:headEnd type="none" w="med" len="med"/>
                      <a:tailEnd type="none" w="med" len="med"/>
                    </a:lnR>
                    <a:solidFill>
                      <a:srgbClr val="007370"/>
                    </a:solidFill>
                  </a:tcPr>
                </a:tc>
                <a:tc gridSpan="2">
                  <a:txBody>
                    <a:bodyPr/>
                    <a:lstStyle/>
                    <a:p>
                      <a:pPr marL="60325" marR="0" lvl="0" indent="0" algn="ctr" defTabSz="914400" rtl="0" eaLnBrk="1" fontAlgn="auto" latinLnBrk="0" hangingPunct="1">
                        <a:lnSpc>
                          <a:spcPct val="100000"/>
                        </a:lnSpc>
                        <a:spcBef>
                          <a:spcPts val="450"/>
                        </a:spcBef>
                        <a:spcAft>
                          <a:spcPts val="0"/>
                        </a:spcAft>
                        <a:buClrTx/>
                        <a:buSzTx/>
                        <a:buFontTx/>
                        <a:buNone/>
                        <a:tabLst/>
                        <a:defRPr/>
                      </a:pPr>
                      <a:r>
                        <a:rPr lang="en-US" sz="1200" kern="1200" dirty="0">
                          <a:effectLst/>
                        </a:rPr>
                        <a:t>D150 DT</a:t>
                      </a:r>
                      <a:r>
                        <a:rPr lang="en-US" sz="1200" kern="1200" baseline="0" dirty="0">
                          <a:effectLst/>
                        </a:rPr>
                        <a:t> </a:t>
                      </a:r>
                      <a:r>
                        <a:rPr lang="en-US" sz="1200" kern="1200" dirty="0">
                          <a:effectLst/>
                        </a:rPr>
                        <a:t>vs</a:t>
                      </a:r>
                      <a:r>
                        <a:rPr lang="en-US" sz="1200" kern="1200" baseline="0" dirty="0">
                          <a:effectLst/>
                        </a:rPr>
                        <a:t> warfarin TT</a:t>
                      </a:r>
                      <a:endParaRPr lang="en-US" sz="1200" b="1" kern="1200" dirty="0">
                        <a:solidFill>
                          <a:schemeClr val="bg1"/>
                        </a:solidFill>
                        <a:effectLst/>
                        <a:latin typeface="+mj-lt"/>
                        <a:ea typeface="Arial" panose="020B0604020202020204" pitchFamily="34" charset="0"/>
                        <a:cs typeface="Arial" panose="020B0604020202020204" pitchFamily="34" charset="0"/>
                      </a:endParaRPr>
                    </a:p>
                  </a:txBody>
                  <a:tcPr marL="0" marR="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rgbClr val="006462"/>
                    </a:solidFill>
                  </a:tcPr>
                </a:tc>
                <a:tc hMerge="1">
                  <a:txBody>
                    <a:bodyPr/>
                    <a:lstStyle/>
                    <a:p>
                      <a:endParaRPr lang="en-GB"/>
                    </a:p>
                  </a:txBody>
                  <a:tcPr/>
                </a:tc>
                <a:extLst>
                  <a:ext uri="{0D108BD9-81ED-4DB2-BD59-A6C34878D82A}">
                    <a16:rowId xmlns:a16="http://schemas.microsoft.com/office/drawing/2014/main" xmlns="" val="10000"/>
                  </a:ext>
                </a:extLst>
              </a:tr>
              <a:tr h="69515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60325" marR="0" algn="ctr" defTabSz="457200" rtl="0" eaLnBrk="1" latinLnBrk="0" hangingPunct="1">
                        <a:spcBef>
                          <a:spcPts val="450"/>
                        </a:spcBef>
                        <a:spcAft>
                          <a:spcPts val="0"/>
                        </a:spcAft>
                      </a:pPr>
                      <a:r>
                        <a:rPr lang="en-US" sz="1200" b="1" kern="1200" baseline="0" dirty="0">
                          <a:solidFill>
                            <a:schemeClr val="lt1"/>
                          </a:solidFill>
                          <a:effectLst/>
                          <a:latin typeface="+mn-lt"/>
                          <a:ea typeface="+mn-ea"/>
                          <a:cs typeface="+mn-cs"/>
                        </a:rPr>
                        <a:t>HR</a:t>
                      </a:r>
                      <a:r>
                        <a:rPr lang="en-US" sz="1200" b="1" kern="1200" dirty="0">
                          <a:solidFill>
                            <a:schemeClr val="bg1"/>
                          </a:solidFill>
                          <a:effectLst/>
                          <a:latin typeface="+mj-lt"/>
                          <a:ea typeface="Arial" panose="020B0604020202020204" pitchFamily="34" charset="0"/>
                          <a:cs typeface="Arial" panose="020B0604020202020204" pitchFamily="34" charset="0"/>
                        </a:rPr>
                        <a:t> (95% CI)</a:t>
                      </a:r>
                    </a:p>
                  </a:txBody>
                  <a:tcPr marL="0" marR="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4B4"/>
                    </a:solidFill>
                  </a:tcPr>
                </a:tc>
                <a:tc>
                  <a:txBody>
                    <a:bodyPr/>
                    <a:lstStyle/>
                    <a:p>
                      <a:pPr marL="60325" marR="0" algn="ctr" defTabSz="457200" rtl="0" eaLnBrk="1" latinLnBrk="0" hangingPunct="1">
                        <a:spcBef>
                          <a:spcPts val="450"/>
                        </a:spcBef>
                        <a:spcAft>
                          <a:spcPts val="0"/>
                        </a:spcAft>
                      </a:pPr>
                      <a:r>
                        <a:rPr lang="cs-CZ" sz="1200" b="1" kern="1200" dirty="0" smtClean="0">
                          <a:solidFill>
                            <a:schemeClr val="bg1"/>
                          </a:solidFill>
                          <a:effectLst/>
                          <a:latin typeface="+mj-lt"/>
                          <a:ea typeface="Arial" panose="020B0604020202020204" pitchFamily="34" charset="0"/>
                          <a:cs typeface="Arial" panose="020B0604020202020204" pitchFamily="34" charset="0"/>
                        </a:rPr>
                        <a:t>p</a:t>
                      </a:r>
                      <a:r>
                        <a:rPr lang="en-US" sz="1200" b="1" kern="1200" dirty="0" smtClean="0">
                          <a:solidFill>
                            <a:schemeClr val="bg1"/>
                          </a:solidFill>
                          <a:effectLst/>
                          <a:latin typeface="+mj-lt"/>
                          <a:ea typeface="Arial" panose="020B0604020202020204" pitchFamily="34" charset="0"/>
                          <a:cs typeface="Arial" panose="020B0604020202020204" pitchFamily="34" charset="0"/>
                        </a:rPr>
                        <a:t> </a:t>
                      </a:r>
                      <a:r>
                        <a:rPr lang="cs-CZ" sz="1200" b="1" kern="1200" dirty="0" smtClean="0">
                          <a:solidFill>
                            <a:schemeClr val="bg1"/>
                          </a:solidFill>
                          <a:effectLst/>
                          <a:latin typeface="+mj-lt"/>
                          <a:ea typeface="Arial" panose="020B0604020202020204" pitchFamily="34" charset="0"/>
                          <a:cs typeface="Arial" panose="020B0604020202020204" pitchFamily="34" charset="0"/>
                        </a:rPr>
                        <a:t>hodnota</a:t>
                      </a:r>
                      <a:endParaRPr lang="en-US" sz="1200" b="1" kern="1200" dirty="0">
                        <a:solidFill>
                          <a:schemeClr val="bg1"/>
                        </a:solidFill>
                        <a:effectLst/>
                        <a:latin typeface="+mj-lt"/>
                        <a:ea typeface="Arial" panose="020B0604020202020204" pitchFamily="34" charset="0"/>
                        <a:cs typeface="Arial" panose="020B0604020202020204" pitchFamily="34" charset="0"/>
                      </a:endParaRPr>
                    </a:p>
                  </a:txBody>
                  <a:tcPr marL="0" marR="0" marT="72000" marB="7200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4B4"/>
                    </a:solidFill>
                  </a:tcPr>
                </a:tc>
                <a:tc vMerge="1">
                  <a:txBody>
                    <a:bodyPr/>
                    <a:lstStyle/>
                    <a:p>
                      <a:endParaRPr lang="en-GB"/>
                    </a:p>
                  </a:txBody>
                  <a:tcPr/>
                </a:tc>
                <a:tc vMerge="1">
                  <a:txBody>
                    <a:bodyPr/>
                    <a:lstStyle/>
                    <a:p>
                      <a:endParaRPr lang="en-GB"/>
                    </a:p>
                  </a:txBody>
                  <a:tcPr/>
                </a:tc>
                <a:tc>
                  <a:txBody>
                    <a:bodyPr/>
                    <a:lstStyle/>
                    <a:p>
                      <a:pPr marL="60325" marR="0" lvl="0" indent="0" algn="ctr" defTabSz="914400" rtl="0" eaLnBrk="1" fontAlgn="auto" latinLnBrk="0" hangingPunct="1">
                        <a:lnSpc>
                          <a:spcPct val="100000"/>
                        </a:lnSpc>
                        <a:spcBef>
                          <a:spcPts val="450"/>
                        </a:spcBef>
                        <a:spcAft>
                          <a:spcPts val="0"/>
                        </a:spcAft>
                        <a:buClrTx/>
                        <a:buSzTx/>
                        <a:buFontTx/>
                        <a:buNone/>
                        <a:tabLst/>
                        <a:defRPr/>
                      </a:pPr>
                      <a:r>
                        <a:rPr lang="en-US" sz="1200" b="1" kern="1200" dirty="0">
                          <a:solidFill>
                            <a:schemeClr val="bg1"/>
                          </a:solidFill>
                          <a:effectLst/>
                        </a:rPr>
                        <a:t>HR (95% CI)</a:t>
                      </a:r>
                      <a:endParaRPr lang="en-US" sz="1200" b="1" kern="1200" dirty="0">
                        <a:solidFill>
                          <a:schemeClr val="bg1"/>
                        </a:solidFill>
                        <a:effectLst/>
                        <a:latin typeface="+mj-lt"/>
                        <a:ea typeface="Arial" panose="020B0604020202020204" pitchFamily="34" charset="0"/>
                        <a:cs typeface="Arial" panose="020B0604020202020204" pitchFamily="34" charset="0"/>
                      </a:endParaRPr>
                    </a:p>
                  </a:txBody>
                  <a:tcPr marL="0" marR="0" marT="72000" marB="72000" anchor="ctr">
                    <a:lnL w="952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6462"/>
                    </a:solidFill>
                  </a:tcPr>
                </a:tc>
                <a:tc>
                  <a:txBody>
                    <a:bodyPr/>
                    <a:lstStyle/>
                    <a:p>
                      <a:pPr marL="60325" marR="0" lvl="0" indent="0" algn="ctr" defTabSz="914400" rtl="0" eaLnBrk="1" fontAlgn="auto" latinLnBrk="0" hangingPunct="1">
                        <a:lnSpc>
                          <a:spcPct val="100000"/>
                        </a:lnSpc>
                        <a:spcBef>
                          <a:spcPts val="450"/>
                        </a:spcBef>
                        <a:spcAft>
                          <a:spcPts val="0"/>
                        </a:spcAft>
                        <a:buClrTx/>
                        <a:buSzTx/>
                        <a:buFontTx/>
                        <a:buNone/>
                        <a:tabLst/>
                        <a:defRPr/>
                      </a:pPr>
                      <a:r>
                        <a:rPr lang="cs-CZ" sz="1200" b="1" kern="1200" dirty="0" smtClean="0">
                          <a:solidFill>
                            <a:schemeClr val="bg1"/>
                          </a:solidFill>
                          <a:effectLst/>
                          <a:latin typeface="+mj-lt"/>
                          <a:ea typeface="Arial" panose="020B0604020202020204" pitchFamily="34" charset="0"/>
                          <a:cs typeface="Arial" panose="020B0604020202020204" pitchFamily="34" charset="0"/>
                        </a:rPr>
                        <a:t>P hodnota</a:t>
                      </a:r>
                      <a:endParaRPr lang="en-US" sz="1200" b="1" kern="1200" dirty="0">
                        <a:solidFill>
                          <a:schemeClr val="bg1"/>
                        </a:solidFill>
                        <a:effectLst/>
                        <a:latin typeface="+mj-lt"/>
                        <a:ea typeface="Arial" panose="020B0604020202020204" pitchFamily="34" charset="0"/>
                        <a:cs typeface="Arial" panose="020B0604020202020204" pitchFamily="34" charset="0"/>
                      </a:endParaRPr>
                    </a:p>
                  </a:txBody>
                  <a:tcPr marL="0" marR="0" marT="72000" marB="72000" anchor="ctr">
                    <a:lnL w="381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6462"/>
                    </a:solidFill>
                  </a:tcPr>
                </a:tc>
                <a:extLst>
                  <a:ext uri="{0D108BD9-81ED-4DB2-BD59-A6C34878D82A}">
                    <a16:rowId xmlns:a16="http://schemas.microsoft.com/office/drawing/2014/main" xmlns="" val="3342468966"/>
                  </a:ext>
                </a:extLst>
              </a:tr>
              <a:tr h="433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smtClean="0">
                          <a:solidFill>
                            <a:schemeClr val="dk1"/>
                          </a:solidFill>
                        </a:rPr>
                        <a:t>Mortalita</a:t>
                      </a:r>
                      <a:endParaRPr lang="en-GB" sz="1200" b="1" dirty="0">
                        <a:solidFill>
                          <a:schemeClr val="tx1"/>
                        </a:solidFill>
                      </a:endParaRPr>
                    </a:p>
                  </a:txBody>
                  <a:tcPr marL="72000" marR="0" marT="72000" marB="72000" anchor="ctr"/>
                </a:tc>
                <a:tc>
                  <a:txBody>
                    <a:bodyPr/>
                    <a:lstStyle/>
                    <a:p>
                      <a:pPr marL="0" marR="0" indent="0" algn="ctr">
                        <a:spcBef>
                          <a:spcPts val="200"/>
                        </a:spcBef>
                        <a:spcAft>
                          <a:spcPts val="0"/>
                        </a:spcAft>
                      </a:pPr>
                      <a:r>
                        <a:rPr lang="en-US" sz="1200" u="none" strike="noStrike" kern="1200" baseline="0" dirty="0"/>
                        <a:t>55 (</a:t>
                      </a:r>
                      <a:r>
                        <a:rPr lang="en-US" sz="1200" u="none" strike="noStrike" kern="1200" baseline="0" dirty="0" smtClean="0"/>
                        <a:t>5</a:t>
                      </a:r>
                      <a:r>
                        <a:rPr lang="cs-CZ" sz="1200" u="none" strike="noStrike" kern="1200" baseline="0" dirty="0" smtClean="0"/>
                        <a:t>,</a:t>
                      </a:r>
                      <a:r>
                        <a:rPr lang="en-US" sz="1200" u="none" strike="noStrike" kern="1200" baseline="0" dirty="0" smtClean="0"/>
                        <a:t>6</a:t>
                      </a:r>
                      <a:r>
                        <a:rPr lang="en-US" sz="1200" u="none" strike="noStrike" kern="1200" baseline="0" dirty="0"/>
                        <a:t>)</a:t>
                      </a:r>
                      <a:endParaRPr lang="en-US" sz="1200" b="0" i="0" u="none" strike="noStrike" kern="1200" baseline="0" dirty="0">
                        <a:solidFill>
                          <a:schemeClr val="tx1"/>
                        </a:solidFill>
                        <a:latin typeface="+mn-lt"/>
                        <a:ea typeface="+mn-ea"/>
                        <a:cs typeface="Arial" panose="020B0604020202020204" pitchFamily="34" charset="0"/>
                      </a:endParaRPr>
                    </a:p>
                  </a:txBody>
                  <a:tcPr marL="0" marR="0" marT="72000" marB="72000" anchor="ctr"/>
                </a:tc>
                <a:tc>
                  <a:txBody>
                    <a:bodyPr/>
                    <a:lstStyle/>
                    <a:p>
                      <a:pPr marL="91440" marR="0" algn="ctr">
                        <a:spcBef>
                          <a:spcPts val="200"/>
                        </a:spcBef>
                        <a:spcAft>
                          <a:spcPts val="0"/>
                        </a:spcAft>
                      </a:pPr>
                      <a:r>
                        <a:rPr lang="en-US" sz="1200" dirty="0">
                          <a:effectLst/>
                        </a:rPr>
                        <a:t>48 (</a:t>
                      </a:r>
                      <a:r>
                        <a:rPr lang="en-US" sz="1200" dirty="0" smtClean="0">
                          <a:effectLst/>
                        </a:rPr>
                        <a:t>4</a:t>
                      </a:r>
                      <a:r>
                        <a:rPr lang="cs-CZ" sz="1200" dirty="0" smtClean="0">
                          <a:effectLst/>
                        </a:rPr>
                        <a:t>,</a:t>
                      </a:r>
                      <a:r>
                        <a:rPr lang="en-US" sz="1200" dirty="0" smtClean="0">
                          <a:effectLst/>
                        </a:rPr>
                        <a:t>9</a:t>
                      </a:r>
                      <a:r>
                        <a:rPr lang="en-US" sz="1200" dirty="0">
                          <a:effectLst/>
                        </a:rPr>
                        <a:t>)</a:t>
                      </a:r>
                      <a:endParaRPr lang="en-US" sz="120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marL="0" marR="0" indent="0" algn="ctr">
                        <a:spcBef>
                          <a:spcPts val="200"/>
                        </a:spcBef>
                        <a:spcAft>
                          <a:spcPts val="0"/>
                        </a:spcAft>
                      </a:pPr>
                      <a:r>
                        <a:rPr lang="en-GB" sz="1200" dirty="0" smtClean="0"/>
                        <a:t>1</a:t>
                      </a:r>
                      <a:r>
                        <a:rPr lang="cs-CZ" sz="1200" dirty="0" smtClean="0"/>
                        <a:t>,</a:t>
                      </a:r>
                      <a:r>
                        <a:rPr lang="en-GB" sz="1200" dirty="0" smtClean="0"/>
                        <a:t>12 </a:t>
                      </a:r>
                      <a:r>
                        <a:rPr lang="en-GB" sz="1200" dirty="0"/>
                        <a:t>(</a:t>
                      </a:r>
                      <a:r>
                        <a:rPr lang="en-GB" sz="1200" dirty="0" smtClean="0"/>
                        <a:t>0</a:t>
                      </a:r>
                      <a:r>
                        <a:rPr lang="cs-CZ" sz="1200" dirty="0" smtClean="0"/>
                        <a:t>,</a:t>
                      </a:r>
                      <a:r>
                        <a:rPr lang="en-GB" sz="1200" dirty="0" smtClean="0"/>
                        <a:t>76–1</a:t>
                      </a:r>
                      <a:r>
                        <a:rPr lang="cs-CZ" sz="1200" dirty="0" smtClean="0"/>
                        <a:t>,</a:t>
                      </a:r>
                      <a:r>
                        <a:rPr lang="en-GB" sz="1200" dirty="0" smtClean="0"/>
                        <a:t>65</a:t>
                      </a:r>
                      <a:r>
                        <a:rPr lang="en-GB" sz="1200" dirty="0"/>
                        <a:t>)</a:t>
                      </a:r>
                      <a:endParaRPr lang="en-US" sz="120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lnT w="38100" cap="flat" cmpd="sng" algn="ctr">
                      <a:solidFill>
                        <a:schemeClr val="bg1"/>
                      </a:solidFill>
                      <a:prstDash val="solid"/>
                      <a:round/>
                      <a:headEnd type="none" w="med" len="med"/>
                      <a:tailEnd type="none" w="med" len="med"/>
                    </a:lnT>
                  </a:tcPr>
                </a:tc>
                <a:tc>
                  <a:txBody>
                    <a:bodyPr/>
                    <a:lstStyle/>
                    <a:p>
                      <a:pPr marL="0" marR="0" indent="0" algn="ctr">
                        <a:spcBef>
                          <a:spcPts val="200"/>
                        </a:spcBef>
                        <a:spcAft>
                          <a:spcPts val="0"/>
                        </a:spcAft>
                      </a:pPr>
                      <a:r>
                        <a:rPr lang="en-GB" sz="1200" dirty="0" smtClean="0"/>
                        <a:t>0</a:t>
                      </a:r>
                      <a:r>
                        <a:rPr lang="cs-CZ" sz="1200" dirty="0" smtClean="0"/>
                        <a:t>,</a:t>
                      </a:r>
                      <a:r>
                        <a:rPr lang="en-GB" sz="1200" dirty="0" smtClean="0"/>
                        <a:t>56</a:t>
                      </a:r>
                      <a:endParaRPr lang="en-US" sz="120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lnT w="38100" cap="flat" cmpd="sng" algn="ctr">
                      <a:solidFill>
                        <a:schemeClr val="bg1"/>
                      </a:solidFill>
                      <a:prstDash val="solid"/>
                      <a:round/>
                      <a:headEnd type="none" w="med" len="med"/>
                      <a:tailEnd type="none" w="med" len="med"/>
                    </a:lnT>
                  </a:tcPr>
                </a:tc>
                <a:tc>
                  <a:txBody>
                    <a:bodyPr/>
                    <a:lstStyle/>
                    <a:p>
                      <a:pPr marL="91440" marR="0" algn="ctr">
                        <a:spcBef>
                          <a:spcPts val="200"/>
                        </a:spcBef>
                        <a:spcAft>
                          <a:spcPts val="0"/>
                        </a:spcAft>
                      </a:pPr>
                      <a:r>
                        <a:rPr lang="en-US" sz="1200" dirty="0">
                          <a:effectLst/>
                        </a:rPr>
                        <a:t>30 (</a:t>
                      </a:r>
                      <a:r>
                        <a:rPr lang="en-US" sz="1200" dirty="0" smtClean="0">
                          <a:effectLst/>
                        </a:rPr>
                        <a:t>3</a:t>
                      </a:r>
                      <a:r>
                        <a:rPr lang="cs-CZ" sz="1200" dirty="0" smtClean="0">
                          <a:effectLst/>
                        </a:rPr>
                        <a:t>,</a:t>
                      </a:r>
                      <a:r>
                        <a:rPr lang="en-US" sz="1200" dirty="0" smtClean="0">
                          <a:effectLst/>
                        </a:rPr>
                        <a:t>9</a:t>
                      </a:r>
                      <a:r>
                        <a:rPr lang="en-US" sz="1200" dirty="0">
                          <a:effectLst/>
                        </a:rPr>
                        <a:t>)</a:t>
                      </a:r>
                      <a:endParaRPr lang="en-US" sz="1200" b="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algn="ctr"/>
                      <a:r>
                        <a:rPr lang="en-GB" sz="1200" dirty="0"/>
                        <a:t>35 (</a:t>
                      </a:r>
                      <a:r>
                        <a:rPr lang="en-GB" sz="1200" dirty="0" smtClean="0"/>
                        <a:t>4</a:t>
                      </a:r>
                      <a:r>
                        <a:rPr lang="cs-CZ" sz="1200" dirty="0" smtClean="0"/>
                        <a:t>,</a:t>
                      </a:r>
                      <a:r>
                        <a:rPr lang="en-GB" sz="1200" dirty="0" smtClean="0"/>
                        <a:t>6</a:t>
                      </a:r>
                      <a:r>
                        <a:rPr lang="en-GB" sz="1200" dirty="0"/>
                        <a:t>)</a:t>
                      </a:r>
                      <a:endParaRPr lang="en-GB" sz="1200" dirty="0">
                        <a:solidFill>
                          <a:schemeClr val="tx1"/>
                        </a:solidFill>
                      </a:endParaRPr>
                    </a:p>
                  </a:txBody>
                  <a:tcPr marL="0" marR="0" marT="72000" marB="72000" anchor="ctr"/>
                </a:tc>
                <a:tc>
                  <a:txBody>
                    <a:bodyPr/>
                    <a:lstStyle/>
                    <a:p>
                      <a:pPr algn="ctr"/>
                      <a:r>
                        <a:rPr lang="en-GB" sz="1200" dirty="0" smtClean="0"/>
                        <a:t>0</a:t>
                      </a:r>
                      <a:r>
                        <a:rPr lang="cs-CZ" sz="1200" dirty="0" smtClean="0"/>
                        <a:t>,</a:t>
                      </a:r>
                      <a:r>
                        <a:rPr lang="en-GB" sz="1200" dirty="0" smtClean="0"/>
                        <a:t>83 </a:t>
                      </a:r>
                      <a:r>
                        <a:rPr lang="en-GB" sz="1200" dirty="0"/>
                        <a:t>(</a:t>
                      </a:r>
                      <a:r>
                        <a:rPr lang="en-GB" sz="1200" dirty="0" smtClean="0"/>
                        <a:t>0</a:t>
                      </a:r>
                      <a:r>
                        <a:rPr lang="cs-CZ" sz="1200" dirty="0" smtClean="0"/>
                        <a:t>,</a:t>
                      </a:r>
                      <a:r>
                        <a:rPr lang="en-GB" sz="1200" dirty="0" smtClean="0"/>
                        <a:t>51–1</a:t>
                      </a:r>
                      <a:r>
                        <a:rPr lang="cs-CZ" sz="1200" dirty="0" smtClean="0"/>
                        <a:t>,</a:t>
                      </a:r>
                      <a:r>
                        <a:rPr lang="en-GB" sz="1200" dirty="0" smtClean="0"/>
                        <a:t>34</a:t>
                      </a:r>
                      <a:r>
                        <a:rPr lang="en-GB" sz="1200" dirty="0"/>
                        <a:t>)</a:t>
                      </a:r>
                      <a:endParaRPr lang="en-GB" sz="1200" dirty="0">
                        <a:solidFill>
                          <a:schemeClr val="tx1"/>
                        </a:solidFill>
                      </a:endParaRPr>
                    </a:p>
                  </a:txBody>
                  <a:tcPr marL="0" marR="0" marT="72000" marB="72000" anchor="ctr">
                    <a:lnT w="38100" cap="flat" cmpd="sng" algn="ctr">
                      <a:solidFill>
                        <a:schemeClr val="bg1"/>
                      </a:solidFill>
                      <a:prstDash val="solid"/>
                      <a:round/>
                      <a:headEnd type="none" w="med" len="med"/>
                      <a:tailEnd type="none" w="med" len="med"/>
                    </a:lnT>
                  </a:tcPr>
                </a:tc>
                <a:tc>
                  <a:txBody>
                    <a:bodyPr/>
                    <a:lstStyle/>
                    <a:p>
                      <a:pPr marL="0" indent="0" algn="ctr"/>
                      <a:r>
                        <a:rPr lang="en-GB" sz="1200" dirty="0" smtClean="0"/>
                        <a:t>0</a:t>
                      </a:r>
                      <a:r>
                        <a:rPr lang="cs-CZ" sz="1200" dirty="0" smtClean="0"/>
                        <a:t>,</a:t>
                      </a:r>
                      <a:r>
                        <a:rPr lang="en-GB" sz="1200" dirty="0" smtClean="0"/>
                        <a:t>44</a:t>
                      </a:r>
                      <a:endParaRPr lang="en-GB" sz="1200" dirty="0">
                        <a:solidFill>
                          <a:schemeClr val="tx1"/>
                        </a:solidFill>
                      </a:endParaRPr>
                    </a:p>
                  </a:txBody>
                  <a:tcPr marL="0" marR="0" marT="72000" marB="72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433891">
                <a:tc>
                  <a:txBody>
                    <a:bodyPr/>
                    <a:lstStyle/>
                    <a:p>
                      <a:pPr marL="36000"/>
                      <a:r>
                        <a:rPr lang="cs-CZ" sz="1200" b="1" dirty="0" smtClean="0">
                          <a:solidFill>
                            <a:schemeClr val="dk1"/>
                          </a:solidFill>
                        </a:rPr>
                        <a:t>CMP</a:t>
                      </a:r>
                      <a:endParaRPr lang="en-GB" sz="1200" b="1" dirty="0">
                        <a:solidFill>
                          <a:schemeClr val="tx1"/>
                        </a:solidFill>
                      </a:endParaRPr>
                    </a:p>
                  </a:txBody>
                  <a:tcPr marL="72000" marR="0" marT="72000" marB="72000" anchor="ctr"/>
                </a:tc>
                <a:tc>
                  <a:txBody>
                    <a:bodyPr/>
                    <a:lstStyle/>
                    <a:p>
                      <a:pPr marL="0" marR="0" indent="0" algn="ctr">
                        <a:spcBef>
                          <a:spcPts val="450"/>
                        </a:spcBef>
                        <a:spcAft>
                          <a:spcPts val="0"/>
                        </a:spcAft>
                      </a:pPr>
                      <a:r>
                        <a:rPr lang="en-US" sz="1200" u="none" strike="noStrike" kern="1200" baseline="0" dirty="0"/>
                        <a:t>17 (</a:t>
                      </a:r>
                      <a:r>
                        <a:rPr lang="en-US" sz="1200" u="none" strike="noStrike" kern="1200" baseline="0" dirty="0" smtClean="0"/>
                        <a:t>1</a:t>
                      </a:r>
                      <a:r>
                        <a:rPr lang="cs-CZ" sz="1200" u="none" strike="noStrike" kern="1200" baseline="0" dirty="0" smtClean="0"/>
                        <a:t>,</a:t>
                      </a:r>
                      <a:r>
                        <a:rPr lang="en-US" sz="1200" u="none" strike="noStrike" kern="1200" baseline="0" dirty="0" smtClean="0"/>
                        <a:t>7</a:t>
                      </a:r>
                      <a:r>
                        <a:rPr lang="en-US" sz="1200" u="none" strike="noStrike" kern="1200" baseline="0" dirty="0"/>
                        <a:t>)</a:t>
                      </a:r>
                      <a:endParaRPr lang="en-US" sz="1200" b="0" i="0" u="none" strike="noStrike" kern="1200" baseline="0" dirty="0">
                        <a:solidFill>
                          <a:schemeClr val="tx1"/>
                        </a:solidFill>
                        <a:latin typeface="+mn-lt"/>
                        <a:ea typeface="+mn-ea"/>
                        <a:cs typeface="Arial" panose="020B0604020202020204" pitchFamily="34" charset="0"/>
                      </a:endParaRPr>
                    </a:p>
                  </a:txBody>
                  <a:tcPr marL="0" marR="0" marT="72000" marB="72000" anchor="ctr"/>
                </a:tc>
                <a:tc>
                  <a:txBody>
                    <a:bodyPr/>
                    <a:lstStyle/>
                    <a:p>
                      <a:pPr marL="91440" marR="0" algn="ctr">
                        <a:spcBef>
                          <a:spcPts val="200"/>
                        </a:spcBef>
                        <a:spcAft>
                          <a:spcPts val="0"/>
                        </a:spcAft>
                      </a:pPr>
                      <a:r>
                        <a:rPr lang="en-US" sz="1200" dirty="0">
                          <a:effectLst/>
                        </a:rPr>
                        <a:t>13 (</a:t>
                      </a:r>
                      <a:r>
                        <a:rPr lang="en-US" sz="1200" dirty="0" smtClean="0">
                          <a:effectLst/>
                        </a:rPr>
                        <a:t>1</a:t>
                      </a:r>
                      <a:r>
                        <a:rPr lang="cs-CZ" sz="1200" dirty="0" smtClean="0">
                          <a:effectLst/>
                        </a:rPr>
                        <a:t>,</a:t>
                      </a:r>
                      <a:r>
                        <a:rPr lang="en-US" sz="1200" dirty="0" smtClean="0">
                          <a:effectLst/>
                        </a:rPr>
                        <a:t>3</a:t>
                      </a:r>
                      <a:r>
                        <a:rPr lang="en-US" sz="1200" dirty="0">
                          <a:effectLst/>
                        </a:rPr>
                        <a:t>)</a:t>
                      </a:r>
                      <a:endParaRPr lang="en-US" sz="120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marL="0" marR="0" indent="0" algn="ctr">
                        <a:spcBef>
                          <a:spcPts val="200"/>
                        </a:spcBef>
                        <a:spcAft>
                          <a:spcPts val="0"/>
                        </a:spcAft>
                      </a:pPr>
                      <a:r>
                        <a:rPr lang="en-GB" sz="1200" dirty="0" smtClean="0"/>
                        <a:t>1</a:t>
                      </a:r>
                      <a:r>
                        <a:rPr lang="cs-CZ" sz="1200" dirty="0" smtClean="0"/>
                        <a:t>,</a:t>
                      </a:r>
                      <a:r>
                        <a:rPr lang="en-GB" sz="1200" dirty="0" smtClean="0"/>
                        <a:t>30 </a:t>
                      </a:r>
                      <a:r>
                        <a:rPr lang="en-GB" sz="1200" dirty="0"/>
                        <a:t>(</a:t>
                      </a:r>
                      <a:r>
                        <a:rPr lang="en-GB" sz="1200" dirty="0" smtClean="0"/>
                        <a:t>0</a:t>
                      </a:r>
                      <a:r>
                        <a:rPr lang="cs-CZ" sz="1200" dirty="0" smtClean="0"/>
                        <a:t>,</a:t>
                      </a:r>
                      <a:r>
                        <a:rPr lang="en-GB" sz="1200" dirty="0" smtClean="0"/>
                        <a:t>63–2</a:t>
                      </a:r>
                      <a:r>
                        <a:rPr lang="cs-CZ" sz="1200" dirty="0" smtClean="0"/>
                        <a:t>,</a:t>
                      </a:r>
                      <a:r>
                        <a:rPr lang="en-GB" sz="1200" dirty="0" smtClean="0"/>
                        <a:t>67</a:t>
                      </a:r>
                      <a:r>
                        <a:rPr lang="en-GB" sz="1200" dirty="0"/>
                        <a:t>)</a:t>
                      </a:r>
                      <a:endParaRPr lang="en-US" sz="120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marL="0" marR="0" indent="0" algn="ctr">
                        <a:spcBef>
                          <a:spcPts val="200"/>
                        </a:spcBef>
                        <a:spcAft>
                          <a:spcPts val="0"/>
                        </a:spcAft>
                      </a:pPr>
                      <a:r>
                        <a:rPr lang="en-GB" sz="1200" dirty="0" smtClean="0"/>
                        <a:t>0</a:t>
                      </a:r>
                      <a:r>
                        <a:rPr lang="cs-CZ" sz="1200" dirty="0" smtClean="0"/>
                        <a:t>,</a:t>
                      </a:r>
                      <a:r>
                        <a:rPr lang="en-GB" sz="1200" dirty="0" smtClean="0"/>
                        <a:t>48</a:t>
                      </a:r>
                      <a:endParaRPr lang="en-US" sz="120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marL="91440" marR="0" algn="ctr">
                        <a:spcBef>
                          <a:spcPts val="200"/>
                        </a:spcBef>
                        <a:spcAft>
                          <a:spcPts val="0"/>
                        </a:spcAft>
                      </a:pPr>
                      <a:r>
                        <a:rPr lang="en-US" sz="1200" dirty="0">
                          <a:effectLst/>
                        </a:rPr>
                        <a:t>9 (</a:t>
                      </a:r>
                      <a:r>
                        <a:rPr lang="en-US" sz="1200" dirty="0" smtClean="0">
                          <a:effectLst/>
                        </a:rPr>
                        <a:t>1</a:t>
                      </a:r>
                      <a:r>
                        <a:rPr lang="cs-CZ" sz="1200" dirty="0" smtClean="0">
                          <a:effectLst/>
                        </a:rPr>
                        <a:t>,</a:t>
                      </a:r>
                      <a:r>
                        <a:rPr lang="en-US" sz="1200" dirty="0" smtClean="0">
                          <a:effectLst/>
                        </a:rPr>
                        <a:t>2</a:t>
                      </a:r>
                      <a:r>
                        <a:rPr lang="en-US" sz="1200" dirty="0">
                          <a:effectLst/>
                        </a:rPr>
                        <a:t>)</a:t>
                      </a:r>
                      <a:endParaRPr lang="en-US" sz="1200" b="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algn="ctr"/>
                      <a:r>
                        <a:rPr lang="en-GB" sz="1200" dirty="0"/>
                        <a:t>8 (</a:t>
                      </a:r>
                      <a:r>
                        <a:rPr lang="en-GB" sz="1200" dirty="0" smtClean="0"/>
                        <a:t>1</a:t>
                      </a:r>
                      <a:r>
                        <a:rPr lang="cs-CZ" sz="1200" dirty="0" smtClean="0"/>
                        <a:t>,</a:t>
                      </a:r>
                      <a:r>
                        <a:rPr lang="en-GB" sz="1200" dirty="0" smtClean="0"/>
                        <a:t>0</a:t>
                      </a:r>
                      <a:r>
                        <a:rPr lang="en-GB" sz="1200" dirty="0"/>
                        <a:t>)</a:t>
                      </a:r>
                      <a:endParaRPr lang="en-GB" sz="1200" dirty="0">
                        <a:solidFill>
                          <a:schemeClr val="tx1"/>
                        </a:solidFill>
                      </a:endParaRPr>
                    </a:p>
                  </a:txBody>
                  <a:tcPr marL="0" marR="0" marT="72000" marB="72000" anchor="ctr"/>
                </a:tc>
                <a:tc>
                  <a:txBody>
                    <a:bodyPr/>
                    <a:lstStyle/>
                    <a:p>
                      <a:pPr algn="ctr"/>
                      <a:r>
                        <a:rPr lang="en-GB" sz="1200" dirty="0" smtClean="0"/>
                        <a:t>1</a:t>
                      </a:r>
                      <a:r>
                        <a:rPr lang="cs-CZ" sz="1200" dirty="0" smtClean="0"/>
                        <a:t>,</a:t>
                      </a:r>
                      <a:r>
                        <a:rPr lang="en-GB" sz="1200" dirty="0" smtClean="0"/>
                        <a:t>09 </a:t>
                      </a:r>
                      <a:r>
                        <a:rPr lang="en-GB" sz="1200" dirty="0"/>
                        <a:t>(</a:t>
                      </a:r>
                      <a:r>
                        <a:rPr lang="en-GB" sz="1200" dirty="0" smtClean="0"/>
                        <a:t>0</a:t>
                      </a:r>
                      <a:r>
                        <a:rPr lang="cs-CZ" sz="1200" dirty="0" smtClean="0"/>
                        <a:t>,</a:t>
                      </a:r>
                      <a:r>
                        <a:rPr lang="en-GB" sz="1200" dirty="0" smtClean="0"/>
                        <a:t>42–2</a:t>
                      </a:r>
                      <a:r>
                        <a:rPr lang="cs-CZ" sz="1200" dirty="0" smtClean="0"/>
                        <a:t>,</a:t>
                      </a:r>
                      <a:r>
                        <a:rPr lang="en-GB" sz="1200" dirty="0" smtClean="0"/>
                        <a:t>83</a:t>
                      </a:r>
                      <a:r>
                        <a:rPr lang="en-GB" sz="1200" dirty="0"/>
                        <a:t>)</a:t>
                      </a:r>
                      <a:endParaRPr lang="en-GB" sz="1200" dirty="0">
                        <a:solidFill>
                          <a:schemeClr val="tx1"/>
                        </a:solidFill>
                      </a:endParaRPr>
                    </a:p>
                  </a:txBody>
                  <a:tcPr marL="0" marR="0" marT="72000" marB="72000" anchor="ctr"/>
                </a:tc>
                <a:tc>
                  <a:txBody>
                    <a:bodyPr/>
                    <a:lstStyle/>
                    <a:p>
                      <a:pPr algn="ctr"/>
                      <a:r>
                        <a:rPr lang="en-GB" sz="1200" dirty="0" smtClean="0"/>
                        <a:t>0</a:t>
                      </a:r>
                      <a:r>
                        <a:rPr lang="cs-CZ" sz="1200" dirty="0" smtClean="0"/>
                        <a:t>,</a:t>
                      </a:r>
                      <a:r>
                        <a:rPr lang="en-GB" sz="1200" dirty="0" smtClean="0"/>
                        <a:t>85</a:t>
                      </a:r>
                      <a:endParaRPr lang="en-GB" sz="1200" dirty="0">
                        <a:solidFill>
                          <a:schemeClr val="tx1"/>
                        </a:solidFill>
                      </a:endParaRPr>
                    </a:p>
                  </a:txBody>
                  <a:tcPr marL="0" marR="0" marT="72000" marB="72000" anchor="ctr"/>
                </a:tc>
                <a:extLst>
                  <a:ext uri="{0D108BD9-81ED-4DB2-BD59-A6C34878D82A}">
                    <a16:rowId xmlns:a16="http://schemas.microsoft.com/office/drawing/2014/main" xmlns="" val="10002"/>
                  </a:ext>
                </a:extLst>
              </a:tr>
              <a:tr h="500352">
                <a:tc>
                  <a:txBody>
                    <a:bodyPr/>
                    <a:lstStyle/>
                    <a:p>
                      <a:pPr marL="36000"/>
                      <a:r>
                        <a:rPr lang="cs-CZ" sz="1200" b="1" dirty="0" smtClean="0"/>
                        <a:t>Neplánovaná</a:t>
                      </a:r>
                      <a:r>
                        <a:rPr lang="cs-CZ" sz="1200" b="1" baseline="0" dirty="0" smtClean="0"/>
                        <a:t> </a:t>
                      </a:r>
                      <a:r>
                        <a:rPr lang="en-GB" sz="1200" b="1" dirty="0" smtClean="0"/>
                        <a:t> </a:t>
                      </a:r>
                      <a:r>
                        <a:rPr lang="en-GB" sz="1200" b="1" dirty="0" err="1" smtClean="0"/>
                        <a:t>revas</a:t>
                      </a:r>
                      <a:r>
                        <a:rPr lang="cs-CZ" sz="1200" b="1" dirty="0" smtClean="0"/>
                        <a:t>k</a:t>
                      </a:r>
                      <a:r>
                        <a:rPr lang="en-GB" sz="1200" b="1" dirty="0" err="1" smtClean="0"/>
                        <a:t>ulariza</a:t>
                      </a:r>
                      <a:r>
                        <a:rPr lang="cs-CZ" sz="1200" b="1" dirty="0" err="1" smtClean="0"/>
                        <a:t>ce</a:t>
                      </a:r>
                      <a:endParaRPr lang="en-GB" sz="1200" b="1" dirty="0">
                        <a:solidFill>
                          <a:schemeClr val="tx1"/>
                        </a:solidFill>
                      </a:endParaRPr>
                    </a:p>
                  </a:txBody>
                  <a:tcPr marL="72000" marR="0" marT="72000" marB="72000" anchor="ctr"/>
                </a:tc>
                <a:tc>
                  <a:txBody>
                    <a:bodyPr/>
                    <a:lstStyle/>
                    <a:p>
                      <a:pPr marL="0" marR="0" indent="0" algn="ctr">
                        <a:spcBef>
                          <a:spcPts val="450"/>
                        </a:spcBef>
                        <a:spcAft>
                          <a:spcPts val="0"/>
                        </a:spcAft>
                      </a:pPr>
                      <a:r>
                        <a:rPr lang="en-US" sz="1200" u="none" strike="noStrike" kern="1200" baseline="0" dirty="0"/>
                        <a:t>76 (</a:t>
                      </a:r>
                      <a:r>
                        <a:rPr lang="en-US" sz="1200" u="none" strike="noStrike" kern="1200" baseline="0" dirty="0" smtClean="0"/>
                        <a:t>7</a:t>
                      </a:r>
                      <a:r>
                        <a:rPr lang="cs-CZ" sz="1200" u="none" strike="noStrike" kern="1200" baseline="0" dirty="0" smtClean="0"/>
                        <a:t>,</a:t>
                      </a:r>
                      <a:r>
                        <a:rPr lang="en-US" sz="1200" u="none" strike="noStrike" kern="1200" baseline="0" dirty="0" smtClean="0"/>
                        <a:t>7</a:t>
                      </a:r>
                      <a:r>
                        <a:rPr lang="en-US" sz="1200" u="none" strike="noStrike" kern="1200" baseline="0" dirty="0"/>
                        <a:t>)</a:t>
                      </a:r>
                      <a:endParaRPr lang="en-US" sz="1200" b="0" i="0" u="none" strike="noStrike" kern="1200" baseline="0" dirty="0">
                        <a:solidFill>
                          <a:schemeClr val="tx1"/>
                        </a:solidFill>
                        <a:latin typeface="+mn-lt"/>
                        <a:ea typeface="+mn-ea"/>
                        <a:cs typeface="Arial" panose="020B0604020202020204" pitchFamily="34" charset="0"/>
                      </a:endParaRPr>
                    </a:p>
                  </a:txBody>
                  <a:tcPr marL="0" marR="0" marT="72000" marB="72000" anchor="ctr"/>
                </a:tc>
                <a:tc>
                  <a:txBody>
                    <a:bodyPr/>
                    <a:lstStyle/>
                    <a:p>
                      <a:pPr marL="91440" marR="0" algn="ctr">
                        <a:spcBef>
                          <a:spcPts val="200"/>
                        </a:spcBef>
                        <a:spcAft>
                          <a:spcPts val="0"/>
                        </a:spcAft>
                      </a:pPr>
                      <a:r>
                        <a:rPr lang="en-US" sz="1200" dirty="0">
                          <a:effectLst/>
                        </a:rPr>
                        <a:t>69 (</a:t>
                      </a:r>
                      <a:r>
                        <a:rPr lang="en-US" sz="1200" dirty="0" smtClean="0">
                          <a:effectLst/>
                        </a:rPr>
                        <a:t>7</a:t>
                      </a:r>
                      <a:r>
                        <a:rPr lang="cs-CZ" sz="1200" dirty="0" smtClean="0">
                          <a:effectLst/>
                        </a:rPr>
                        <a:t>,</a:t>
                      </a:r>
                      <a:r>
                        <a:rPr lang="en-US" sz="1200" dirty="0" smtClean="0">
                          <a:effectLst/>
                        </a:rPr>
                        <a:t>0</a:t>
                      </a:r>
                      <a:r>
                        <a:rPr lang="en-US" sz="1200" dirty="0">
                          <a:effectLst/>
                        </a:rPr>
                        <a:t>)</a:t>
                      </a:r>
                      <a:endParaRPr lang="en-US" sz="120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marL="0" marR="0" indent="0" algn="ctr">
                        <a:spcBef>
                          <a:spcPts val="200"/>
                        </a:spcBef>
                        <a:spcAft>
                          <a:spcPts val="0"/>
                        </a:spcAft>
                      </a:pPr>
                      <a:r>
                        <a:rPr lang="en-GB" sz="1200" dirty="0" smtClean="0"/>
                        <a:t>1</a:t>
                      </a:r>
                      <a:r>
                        <a:rPr lang="cs-CZ" sz="1200" dirty="0" smtClean="0"/>
                        <a:t>,</a:t>
                      </a:r>
                      <a:r>
                        <a:rPr lang="en-GB" sz="1200" dirty="0" smtClean="0"/>
                        <a:t>09 </a:t>
                      </a:r>
                      <a:r>
                        <a:rPr lang="en-GB" sz="1200" dirty="0"/>
                        <a:t>(</a:t>
                      </a:r>
                      <a:r>
                        <a:rPr lang="en-GB" sz="1200" dirty="0" smtClean="0"/>
                        <a:t>0</a:t>
                      </a:r>
                      <a:r>
                        <a:rPr lang="cs-CZ" sz="1200" dirty="0" smtClean="0"/>
                        <a:t>,</a:t>
                      </a:r>
                      <a:r>
                        <a:rPr lang="en-GB" sz="1200" dirty="0" smtClean="0"/>
                        <a:t>79–1</a:t>
                      </a:r>
                      <a:r>
                        <a:rPr lang="cs-CZ" sz="1200" dirty="0" smtClean="0"/>
                        <a:t>,</a:t>
                      </a:r>
                      <a:r>
                        <a:rPr lang="en-GB" sz="1200" dirty="0" smtClean="0"/>
                        <a:t>51</a:t>
                      </a:r>
                      <a:r>
                        <a:rPr lang="en-GB" sz="1200" dirty="0"/>
                        <a:t>)</a:t>
                      </a:r>
                      <a:endParaRPr lang="en-US" sz="120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lang="en-GB" sz="1200" dirty="0" smtClean="0"/>
                        <a:t>0</a:t>
                      </a:r>
                      <a:r>
                        <a:rPr lang="cs-CZ" sz="1200" dirty="0" smtClean="0"/>
                        <a:t>,</a:t>
                      </a:r>
                      <a:r>
                        <a:rPr lang="en-GB" sz="1200" dirty="0" smtClean="0"/>
                        <a:t>61</a:t>
                      </a:r>
                      <a:endParaRPr lang="en-GB" sz="1200" dirty="0">
                        <a:solidFill>
                          <a:schemeClr val="tx1"/>
                        </a:solidFill>
                      </a:endParaRPr>
                    </a:p>
                  </a:txBody>
                  <a:tcPr marL="0" marR="0" marT="72000" marB="72000" anchor="ctr"/>
                </a:tc>
                <a:tc>
                  <a:txBody>
                    <a:bodyPr/>
                    <a:lstStyle/>
                    <a:p>
                      <a:pPr marL="91440" marR="0" algn="ctr">
                        <a:spcBef>
                          <a:spcPts val="200"/>
                        </a:spcBef>
                        <a:spcAft>
                          <a:spcPts val="0"/>
                        </a:spcAft>
                      </a:pPr>
                      <a:r>
                        <a:rPr lang="en-US" sz="1200" dirty="0">
                          <a:effectLst/>
                        </a:rPr>
                        <a:t>51 (</a:t>
                      </a:r>
                      <a:r>
                        <a:rPr lang="en-US" sz="1200" dirty="0" smtClean="0">
                          <a:effectLst/>
                        </a:rPr>
                        <a:t>6</a:t>
                      </a:r>
                      <a:r>
                        <a:rPr lang="cs-CZ" sz="1200" dirty="0" smtClean="0">
                          <a:effectLst/>
                        </a:rPr>
                        <a:t>,</a:t>
                      </a:r>
                      <a:r>
                        <a:rPr lang="en-US" sz="1200" dirty="0" smtClean="0">
                          <a:effectLst/>
                        </a:rPr>
                        <a:t>7</a:t>
                      </a:r>
                      <a:r>
                        <a:rPr lang="en-US" sz="1200" dirty="0">
                          <a:effectLst/>
                        </a:rPr>
                        <a:t>)</a:t>
                      </a:r>
                      <a:endParaRPr lang="en-US" sz="1200" b="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algn="ctr"/>
                      <a:r>
                        <a:rPr lang="en-GB" sz="1200" dirty="0"/>
                        <a:t>52 (</a:t>
                      </a:r>
                      <a:r>
                        <a:rPr lang="en-GB" sz="1200" dirty="0" smtClean="0"/>
                        <a:t>6</a:t>
                      </a:r>
                      <a:r>
                        <a:rPr lang="cs-CZ" sz="1200" dirty="0" smtClean="0"/>
                        <a:t>,</a:t>
                      </a:r>
                      <a:r>
                        <a:rPr lang="en-GB" sz="1200" dirty="0" smtClean="0"/>
                        <a:t>8</a:t>
                      </a:r>
                      <a:r>
                        <a:rPr lang="en-GB" sz="1200" dirty="0"/>
                        <a:t>)</a:t>
                      </a:r>
                      <a:endParaRPr lang="en-GB" sz="1200" dirty="0">
                        <a:solidFill>
                          <a:schemeClr val="tx1"/>
                        </a:solidFill>
                      </a:endParaRPr>
                    </a:p>
                  </a:txBody>
                  <a:tcPr marL="0" marR="0" marT="72000" marB="72000" anchor="ctr"/>
                </a:tc>
                <a:tc>
                  <a:txBody>
                    <a:bodyPr/>
                    <a:lstStyle/>
                    <a:p>
                      <a:pPr algn="ctr"/>
                      <a:r>
                        <a:rPr lang="en-GB" sz="1200" dirty="0" smtClean="0"/>
                        <a:t>0</a:t>
                      </a:r>
                      <a:r>
                        <a:rPr lang="cs-CZ" sz="1200" dirty="0" smtClean="0"/>
                        <a:t>,</a:t>
                      </a:r>
                      <a:r>
                        <a:rPr lang="en-GB" sz="1200" dirty="0" smtClean="0"/>
                        <a:t>96 </a:t>
                      </a:r>
                      <a:r>
                        <a:rPr lang="en-GB" sz="1200" dirty="0"/>
                        <a:t>(</a:t>
                      </a:r>
                      <a:r>
                        <a:rPr lang="en-GB" sz="1200" dirty="0" smtClean="0"/>
                        <a:t>0</a:t>
                      </a:r>
                      <a:r>
                        <a:rPr lang="cs-CZ" sz="1200" dirty="0" smtClean="0"/>
                        <a:t>,</a:t>
                      </a:r>
                      <a:r>
                        <a:rPr lang="en-GB" sz="1200" dirty="0" smtClean="0"/>
                        <a:t>65–1</a:t>
                      </a:r>
                      <a:r>
                        <a:rPr lang="cs-CZ" sz="1200" dirty="0" smtClean="0"/>
                        <a:t>,</a:t>
                      </a:r>
                      <a:r>
                        <a:rPr lang="en-GB" sz="1200" dirty="0" smtClean="0"/>
                        <a:t>41</a:t>
                      </a:r>
                      <a:r>
                        <a:rPr lang="en-GB" sz="1200" dirty="0"/>
                        <a:t>)</a:t>
                      </a:r>
                      <a:endParaRPr lang="en-GB" sz="1200" dirty="0">
                        <a:solidFill>
                          <a:schemeClr val="tx1"/>
                        </a:solidFill>
                      </a:endParaRPr>
                    </a:p>
                  </a:txBody>
                  <a:tcPr marL="0" marR="0" marT="72000" marB="72000" anchor="ctr"/>
                </a:tc>
                <a:tc>
                  <a:txBody>
                    <a:bodyPr/>
                    <a:lstStyle/>
                    <a:p>
                      <a:pPr algn="ctr"/>
                      <a:r>
                        <a:rPr lang="en-GB" sz="1200" dirty="0" smtClean="0"/>
                        <a:t>0</a:t>
                      </a:r>
                      <a:r>
                        <a:rPr lang="cs-CZ" sz="1200" dirty="0" smtClean="0"/>
                        <a:t>,</a:t>
                      </a:r>
                      <a:r>
                        <a:rPr lang="en-GB" sz="1200" dirty="0" smtClean="0"/>
                        <a:t>83</a:t>
                      </a:r>
                      <a:endParaRPr lang="en-GB" sz="1200" dirty="0">
                        <a:solidFill>
                          <a:schemeClr val="tx1"/>
                        </a:solidFill>
                      </a:endParaRPr>
                    </a:p>
                  </a:txBody>
                  <a:tcPr marL="0" marR="0" marT="72000" marB="72000" anchor="ctr"/>
                </a:tc>
                <a:extLst>
                  <a:ext uri="{0D108BD9-81ED-4DB2-BD59-A6C34878D82A}">
                    <a16:rowId xmlns:a16="http://schemas.microsoft.com/office/drawing/2014/main" xmlns="" val="585436139"/>
                  </a:ext>
                </a:extLst>
              </a:tr>
              <a:tr h="433891">
                <a:tc>
                  <a:txBody>
                    <a:bodyPr/>
                    <a:lstStyle/>
                    <a:p>
                      <a:pPr marL="36000"/>
                      <a:r>
                        <a:rPr lang="cs-CZ" sz="1200" b="1" dirty="0" smtClean="0"/>
                        <a:t>I</a:t>
                      </a:r>
                      <a:r>
                        <a:rPr lang="en-GB" sz="1200" b="1" dirty="0" smtClean="0"/>
                        <a:t>M</a:t>
                      </a:r>
                      <a:endParaRPr lang="en-GB" sz="1200" b="1" dirty="0">
                        <a:solidFill>
                          <a:schemeClr val="tx1"/>
                        </a:solidFill>
                      </a:endParaRPr>
                    </a:p>
                  </a:txBody>
                  <a:tcPr marL="72000" marR="0" marT="72000" marB="72000" anchor="ctr"/>
                </a:tc>
                <a:tc>
                  <a:txBody>
                    <a:bodyPr/>
                    <a:lstStyle/>
                    <a:p>
                      <a:pPr marL="0" marR="0" indent="0" algn="ctr">
                        <a:spcBef>
                          <a:spcPts val="450"/>
                        </a:spcBef>
                        <a:spcAft>
                          <a:spcPts val="0"/>
                        </a:spcAft>
                      </a:pPr>
                      <a:r>
                        <a:rPr lang="en-US" sz="1200" u="none" strike="noStrike" kern="1200" baseline="0" dirty="0"/>
                        <a:t>44 (</a:t>
                      </a:r>
                      <a:r>
                        <a:rPr lang="en-US" sz="1200" u="none" strike="noStrike" kern="1200" baseline="0" dirty="0" smtClean="0"/>
                        <a:t>4</a:t>
                      </a:r>
                      <a:r>
                        <a:rPr lang="cs-CZ" sz="1200" u="none" strike="noStrike" kern="1200" baseline="0" dirty="0" smtClean="0"/>
                        <a:t>,</a:t>
                      </a:r>
                      <a:r>
                        <a:rPr lang="en-US" sz="1200" u="none" strike="noStrike" kern="1200" baseline="0" dirty="0" smtClean="0"/>
                        <a:t>5</a:t>
                      </a:r>
                      <a:r>
                        <a:rPr lang="en-US" sz="1200" u="none" strike="noStrike" kern="1200" baseline="0" dirty="0"/>
                        <a:t>)</a:t>
                      </a:r>
                      <a:endParaRPr lang="en-US" sz="1200" b="0" i="0" u="none" strike="noStrike" kern="1200" baseline="0" dirty="0">
                        <a:solidFill>
                          <a:schemeClr val="tx1"/>
                        </a:solidFill>
                        <a:latin typeface="+mn-lt"/>
                        <a:ea typeface="+mn-ea"/>
                        <a:cs typeface="Arial" panose="020B0604020202020204" pitchFamily="34" charset="0"/>
                      </a:endParaRPr>
                    </a:p>
                  </a:txBody>
                  <a:tcPr marL="0" marR="0" marT="72000" marB="72000" anchor="ctr"/>
                </a:tc>
                <a:tc>
                  <a:txBody>
                    <a:bodyPr/>
                    <a:lstStyle/>
                    <a:p>
                      <a:pPr marL="91440" marR="0" algn="ctr">
                        <a:spcBef>
                          <a:spcPts val="200"/>
                        </a:spcBef>
                        <a:spcAft>
                          <a:spcPts val="0"/>
                        </a:spcAft>
                      </a:pPr>
                      <a:r>
                        <a:rPr lang="en-US" sz="1200" dirty="0">
                          <a:effectLst/>
                        </a:rPr>
                        <a:t>29 (</a:t>
                      </a:r>
                      <a:r>
                        <a:rPr lang="en-US" sz="1200" dirty="0" smtClean="0">
                          <a:effectLst/>
                        </a:rPr>
                        <a:t>3</a:t>
                      </a:r>
                      <a:r>
                        <a:rPr lang="cs-CZ" sz="1200" dirty="0" smtClean="0">
                          <a:effectLst/>
                        </a:rPr>
                        <a:t>,</a:t>
                      </a:r>
                      <a:r>
                        <a:rPr lang="en-US" sz="1200" dirty="0" smtClean="0">
                          <a:effectLst/>
                        </a:rPr>
                        <a:t>0</a:t>
                      </a:r>
                      <a:r>
                        <a:rPr lang="en-US" sz="1200" dirty="0">
                          <a:effectLst/>
                        </a:rPr>
                        <a:t>)</a:t>
                      </a:r>
                      <a:endParaRPr lang="en-US" sz="120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marL="0" marR="0" indent="0" algn="ctr">
                        <a:spcBef>
                          <a:spcPts val="200"/>
                        </a:spcBef>
                        <a:spcAft>
                          <a:spcPts val="0"/>
                        </a:spcAft>
                      </a:pPr>
                      <a:r>
                        <a:rPr lang="en-GB" sz="1200" dirty="0" smtClean="0"/>
                        <a:t>1</a:t>
                      </a:r>
                      <a:r>
                        <a:rPr lang="cs-CZ" sz="1200" dirty="0" smtClean="0"/>
                        <a:t>,</a:t>
                      </a:r>
                      <a:r>
                        <a:rPr lang="en-GB" sz="1200" dirty="0" smtClean="0"/>
                        <a:t>51 </a:t>
                      </a:r>
                      <a:r>
                        <a:rPr lang="en-GB" sz="1200" dirty="0"/>
                        <a:t>(</a:t>
                      </a:r>
                      <a:r>
                        <a:rPr lang="en-GB" sz="1200" dirty="0" smtClean="0"/>
                        <a:t>0</a:t>
                      </a:r>
                      <a:r>
                        <a:rPr lang="cs-CZ" sz="1200" dirty="0" smtClean="0"/>
                        <a:t>,</a:t>
                      </a:r>
                      <a:r>
                        <a:rPr lang="en-GB" sz="1200" dirty="0" smtClean="0"/>
                        <a:t>94–2</a:t>
                      </a:r>
                      <a:r>
                        <a:rPr lang="cs-CZ" sz="1200" dirty="0" smtClean="0"/>
                        <a:t>,</a:t>
                      </a:r>
                      <a:r>
                        <a:rPr lang="en-GB" sz="1200" dirty="0" smtClean="0"/>
                        <a:t>41</a:t>
                      </a:r>
                      <a:r>
                        <a:rPr lang="en-GB" sz="1200" dirty="0"/>
                        <a:t>)</a:t>
                      </a:r>
                      <a:endParaRPr lang="en-US" sz="120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marL="0" marR="0" indent="0" algn="ctr">
                        <a:spcBef>
                          <a:spcPts val="200"/>
                        </a:spcBef>
                        <a:spcAft>
                          <a:spcPts val="0"/>
                        </a:spcAft>
                      </a:pPr>
                      <a:r>
                        <a:rPr lang="en-GB" sz="1200" dirty="0" smtClean="0"/>
                        <a:t>0</a:t>
                      </a:r>
                      <a:r>
                        <a:rPr lang="cs-CZ" sz="1200" dirty="0" smtClean="0"/>
                        <a:t>,</a:t>
                      </a:r>
                      <a:r>
                        <a:rPr lang="en-GB" sz="1200" dirty="0" smtClean="0"/>
                        <a:t>09</a:t>
                      </a:r>
                      <a:endParaRPr lang="en-US" sz="120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marL="91440" marR="0" algn="ctr">
                        <a:spcBef>
                          <a:spcPts val="200"/>
                        </a:spcBef>
                        <a:spcAft>
                          <a:spcPts val="0"/>
                        </a:spcAft>
                      </a:pPr>
                      <a:r>
                        <a:rPr lang="en-US" sz="1200" dirty="0">
                          <a:effectLst/>
                        </a:rPr>
                        <a:t>26 (</a:t>
                      </a:r>
                      <a:r>
                        <a:rPr lang="en-US" sz="1200" dirty="0" smtClean="0">
                          <a:effectLst/>
                        </a:rPr>
                        <a:t>3</a:t>
                      </a:r>
                      <a:r>
                        <a:rPr lang="cs-CZ" sz="1200" dirty="0" smtClean="0">
                          <a:effectLst/>
                        </a:rPr>
                        <a:t>,</a:t>
                      </a:r>
                      <a:r>
                        <a:rPr lang="en-US" sz="1200" dirty="0" smtClean="0">
                          <a:effectLst/>
                        </a:rPr>
                        <a:t>4</a:t>
                      </a:r>
                      <a:r>
                        <a:rPr lang="en-US" sz="1200" dirty="0">
                          <a:effectLst/>
                        </a:rPr>
                        <a:t>)</a:t>
                      </a:r>
                      <a:endParaRPr lang="en-US" sz="1200" b="0" dirty="0">
                        <a:solidFill>
                          <a:schemeClr val="tx1"/>
                        </a:solidFill>
                        <a:effectLst/>
                        <a:latin typeface="+mn-lt"/>
                        <a:ea typeface="Arial" panose="020B0604020202020204" pitchFamily="34" charset="0"/>
                        <a:cs typeface="Arial" panose="020B0604020202020204" pitchFamily="34" charset="0"/>
                      </a:endParaRPr>
                    </a:p>
                  </a:txBody>
                  <a:tcPr marL="0" marR="0" marT="72000" marB="72000" anchor="ctr"/>
                </a:tc>
                <a:tc>
                  <a:txBody>
                    <a:bodyPr/>
                    <a:lstStyle/>
                    <a:p>
                      <a:pPr algn="ctr"/>
                      <a:r>
                        <a:rPr lang="en-GB" sz="1200" dirty="0"/>
                        <a:t>22 (</a:t>
                      </a:r>
                      <a:r>
                        <a:rPr lang="en-GB" sz="1200" dirty="0" smtClean="0"/>
                        <a:t>2</a:t>
                      </a:r>
                      <a:r>
                        <a:rPr lang="cs-CZ" sz="1200" dirty="0" smtClean="0"/>
                        <a:t>,</a:t>
                      </a:r>
                      <a:r>
                        <a:rPr lang="en-GB" sz="1200" dirty="0" smtClean="0"/>
                        <a:t>9</a:t>
                      </a:r>
                      <a:r>
                        <a:rPr lang="en-GB" sz="1200" dirty="0"/>
                        <a:t>)</a:t>
                      </a:r>
                      <a:endParaRPr lang="en-GB" sz="1200" dirty="0">
                        <a:solidFill>
                          <a:schemeClr val="tx1"/>
                        </a:solidFill>
                      </a:endParaRPr>
                    </a:p>
                  </a:txBody>
                  <a:tcPr marL="0" marR="0" marT="72000" marB="72000" anchor="ctr"/>
                </a:tc>
                <a:tc>
                  <a:txBody>
                    <a:bodyPr/>
                    <a:lstStyle/>
                    <a:p>
                      <a:pPr algn="ctr"/>
                      <a:r>
                        <a:rPr lang="en-GB" sz="1200" dirty="0" smtClean="0"/>
                        <a:t>1</a:t>
                      </a:r>
                      <a:r>
                        <a:rPr lang="cs-CZ" sz="1200" dirty="0" smtClean="0"/>
                        <a:t>,</a:t>
                      </a:r>
                      <a:r>
                        <a:rPr lang="en-GB" sz="1200" dirty="0" smtClean="0"/>
                        <a:t>16 </a:t>
                      </a:r>
                      <a:r>
                        <a:rPr lang="en-GB" sz="1200" dirty="0"/>
                        <a:t>(</a:t>
                      </a:r>
                      <a:r>
                        <a:rPr lang="en-GB" sz="1200" dirty="0" smtClean="0"/>
                        <a:t>0</a:t>
                      </a:r>
                      <a:r>
                        <a:rPr lang="cs-CZ" sz="1200" dirty="0" smtClean="0"/>
                        <a:t>,</a:t>
                      </a:r>
                      <a:r>
                        <a:rPr lang="en-GB" sz="1200" dirty="0" smtClean="0"/>
                        <a:t>66–2</a:t>
                      </a:r>
                      <a:r>
                        <a:rPr lang="cs-CZ" sz="1200" dirty="0" smtClean="0"/>
                        <a:t>,</a:t>
                      </a:r>
                      <a:r>
                        <a:rPr lang="en-GB" sz="1200" dirty="0" smtClean="0"/>
                        <a:t>04</a:t>
                      </a:r>
                      <a:r>
                        <a:rPr lang="en-GB" sz="1200" dirty="0"/>
                        <a:t>)</a:t>
                      </a:r>
                      <a:endParaRPr lang="en-GB" sz="1200" dirty="0">
                        <a:solidFill>
                          <a:schemeClr val="tx1"/>
                        </a:solidFill>
                      </a:endParaRPr>
                    </a:p>
                  </a:txBody>
                  <a:tcPr marL="0" marR="0" marT="72000" marB="72000" anchor="ctr"/>
                </a:tc>
                <a:tc>
                  <a:txBody>
                    <a:bodyPr/>
                    <a:lstStyle/>
                    <a:p>
                      <a:pPr algn="ctr"/>
                      <a:r>
                        <a:rPr lang="en-GB" sz="1200" dirty="0" smtClean="0"/>
                        <a:t>0</a:t>
                      </a:r>
                      <a:r>
                        <a:rPr lang="cs-CZ" sz="1200" dirty="0" smtClean="0"/>
                        <a:t>,</a:t>
                      </a:r>
                      <a:r>
                        <a:rPr lang="en-GB" sz="1200" dirty="0" smtClean="0"/>
                        <a:t>61</a:t>
                      </a:r>
                      <a:endParaRPr lang="en-GB" sz="1200" dirty="0">
                        <a:solidFill>
                          <a:schemeClr val="tx1"/>
                        </a:solidFill>
                      </a:endParaRPr>
                    </a:p>
                  </a:txBody>
                  <a:tcPr marL="0" marR="0" marT="72000" marB="72000" anchor="ctr"/>
                </a:tc>
                <a:extLst>
                  <a:ext uri="{0D108BD9-81ED-4DB2-BD59-A6C34878D82A}">
                    <a16:rowId xmlns:a16="http://schemas.microsoft.com/office/drawing/2014/main" xmlns="" val="1224676794"/>
                  </a:ext>
                </a:extLst>
              </a:tr>
              <a:tr h="433891">
                <a:tc>
                  <a:txBody>
                    <a:bodyPr/>
                    <a:lstStyle/>
                    <a:p>
                      <a:pPr marL="36000"/>
                      <a:r>
                        <a:rPr lang="cs-CZ" sz="1200" b="1" dirty="0" smtClean="0"/>
                        <a:t>T</a:t>
                      </a:r>
                      <a:r>
                        <a:rPr lang="en-GB" sz="1200" b="1" dirty="0" err="1" smtClean="0"/>
                        <a:t>romb</a:t>
                      </a:r>
                      <a:r>
                        <a:rPr lang="cs-CZ" sz="1200" b="1" dirty="0" err="1" smtClean="0"/>
                        <a:t>óza</a:t>
                      </a:r>
                      <a:r>
                        <a:rPr lang="cs-CZ" sz="1200" b="1" baseline="0" dirty="0" smtClean="0"/>
                        <a:t> stentu</a:t>
                      </a:r>
                      <a:endParaRPr lang="en-GB" sz="1200" b="1" dirty="0">
                        <a:solidFill>
                          <a:schemeClr val="tx1"/>
                        </a:solidFill>
                      </a:endParaRPr>
                    </a:p>
                  </a:txBody>
                  <a:tcPr marL="72000" marR="0" marT="72000" marB="72000" anchor="ctr"/>
                </a:tc>
                <a:tc>
                  <a:txBody>
                    <a:bodyPr/>
                    <a:lstStyle/>
                    <a:p>
                      <a:pPr indent="0" algn="ctr">
                        <a:lnSpc>
                          <a:spcPct val="115000"/>
                        </a:lnSpc>
                        <a:spcAft>
                          <a:spcPts val="0"/>
                        </a:spcAft>
                      </a:pPr>
                      <a:r>
                        <a:rPr lang="en-GB" sz="1200" dirty="0">
                          <a:effectLst/>
                        </a:rPr>
                        <a:t>15 (</a:t>
                      </a:r>
                      <a:r>
                        <a:rPr lang="en-GB" sz="1200" dirty="0" smtClean="0">
                          <a:effectLst/>
                        </a:rPr>
                        <a:t>1</a:t>
                      </a:r>
                      <a:r>
                        <a:rPr lang="cs-CZ" sz="1200" dirty="0" smtClean="0">
                          <a:effectLst/>
                        </a:rPr>
                        <a:t>,</a:t>
                      </a:r>
                      <a:r>
                        <a:rPr lang="en-GB" sz="1200" dirty="0" smtClean="0">
                          <a:effectLst/>
                        </a:rPr>
                        <a:t>5</a:t>
                      </a:r>
                      <a:r>
                        <a:rPr lang="en-GB" sz="1200" dirty="0">
                          <a:effectLst/>
                        </a:rPr>
                        <a:t>)</a:t>
                      </a:r>
                      <a:endParaRPr lang="en-GB" sz="1200" dirty="0">
                        <a:solidFill>
                          <a:schemeClr val="tx1"/>
                        </a:solidFill>
                        <a:effectLst/>
                        <a:latin typeface="+mn-lt"/>
                        <a:ea typeface="Calibri"/>
                        <a:cs typeface="Times New Roman"/>
                      </a:endParaRPr>
                    </a:p>
                  </a:txBody>
                  <a:tcPr marL="51435" marR="51435" marT="72000" marB="72000" anchor="ctr"/>
                </a:tc>
                <a:tc>
                  <a:txBody>
                    <a:bodyPr/>
                    <a:lstStyle/>
                    <a:p>
                      <a:pPr algn="ctr">
                        <a:lnSpc>
                          <a:spcPct val="115000"/>
                        </a:lnSpc>
                        <a:spcAft>
                          <a:spcPts val="0"/>
                        </a:spcAft>
                      </a:pPr>
                      <a:r>
                        <a:rPr lang="en-GB" sz="1200" dirty="0">
                          <a:effectLst/>
                        </a:rPr>
                        <a:t>8 (</a:t>
                      </a:r>
                      <a:r>
                        <a:rPr lang="en-GB" sz="1200" dirty="0" smtClean="0">
                          <a:effectLst/>
                        </a:rPr>
                        <a:t>0</a:t>
                      </a:r>
                      <a:r>
                        <a:rPr lang="cs-CZ" sz="1200" dirty="0" smtClean="0">
                          <a:effectLst/>
                        </a:rPr>
                        <a:t>,</a:t>
                      </a:r>
                      <a:r>
                        <a:rPr lang="en-GB" sz="1200" dirty="0" smtClean="0">
                          <a:effectLst/>
                        </a:rPr>
                        <a:t>8</a:t>
                      </a:r>
                      <a:r>
                        <a:rPr lang="en-GB" sz="1200" dirty="0">
                          <a:effectLst/>
                        </a:rPr>
                        <a:t>)</a:t>
                      </a:r>
                      <a:endParaRPr lang="en-GB" sz="1200" dirty="0">
                        <a:solidFill>
                          <a:schemeClr val="tx1"/>
                        </a:solidFill>
                        <a:effectLst/>
                        <a:latin typeface="+mn-lt"/>
                        <a:ea typeface="Calibri"/>
                        <a:cs typeface="Times New Roman"/>
                      </a:endParaRPr>
                    </a:p>
                  </a:txBody>
                  <a:tcPr marL="51435" marR="51435" marT="72000" marB="72000" anchor="ctr"/>
                </a:tc>
                <a:tc>
                  <a:txBody>
                    <a:bodyPr/>
                    <a:lstStyle/>
                    <a:p>
                      <a:pPr algn="ctr">
                        <a:lnSpc>
                          <a:spcPct val="115000"/>
                        </a:lnSpc>
                        <a:spcAft>
                          <a:spcPts val="0"/>
                        </a:spcAft>
                      </a:pPr>
                      <a:r>
                        <a:rPr lang="en-GB" sz="1200" dirty="0" smtClean="0"/>
                        <a:t>1</a:t>
                      </a:r>
                      <a:r>
                        <a:rPr lang="cs-CZ" sz="1200" dirty="0" smtClean="0"/>
                        <a:t>,</a:t>
                      </a:r>
                      <a:r>
                        <a:rPr lang="en-GB" sz="1200" dirty="0" smtClean="0"/>
                        <a:t>86 </a:t>
                      </a:r>
                      <a:r>
                        <a:rPr lang="en-GB" sz="1200" dirty="0"/>
                        <a:t>(</a:t>
                      </a:r>
                      <a:r>
                        <a:rPr lang="en-GB" sz="1200" dirty="0" smtClean="0"/>
                        <a:t>0</a:t>
                      </a:r>
                      <a:r>
                        <a:rPr lang="cs-CZ" sz="1200" dirty="0" smtClean="0"/>
                        <a:t>,</a:t>
                      </a:r>
                      <a:r>
                        <a:rPr lang="en-GB" sz="1200" dirty="0" smtClean="0"/>
                        <a:t>79–4</a:t>
                      </a:r>
                      <a:r>
                        <a:rPr lang="cs-CZ" sz="1200" dirty="0" smtClean="0"/>
                        <a:t>,</a:t>
                      </a:r>
                      <a:r>
                        <a:rPr lang="en-GB" sz="1200" dirty="0" smtClean="0"/>
                        <a:t>40</a:t>
                      </a:r>
                      <a:r>
                        <a:rPr lang="en-GB" sz="1200" dirty="0"/>
                        <a:t>)</a:t>
                      </a:r>
                      <a:endParaRPr lang="en-GB" sz="1200" dirty="0">
                        <a:solidFill>
                          <a:schemeClr val="tx1"/>
                        </a:solidFill>
                        <a:effectLst/>
                        <a:latin typeface="+mn-lt"/>
                        <a:ea typeface="Calibri"/>
                        <a:cs typeface="Times New Roman"/>
                      </a:endParaRPr>
                    </a:p>
                  </a:txBody>
                  <a:tcPr marL="51435" marR="51435" marT="72000" marB="72000" anchor="ctr"/>
                </a:tc>
                <a:tc>
                  <a:txBody>
                    <a:bodyPr/>
                    <a:lstStyle/>
                    <a:p>
                      <a:pPr algn="ctr">
                        <a:lnSpc>
                          <a:spcPct val="115000"/>
                        </a:lnSpc>
                        <a:spcAft>
                          <a:spcPts val="0"/>
                        </a:spcAft>
                      </a:pPr>
                      <a:r>
                        <a:rPr lang="en-GB" sz="1200" dirty="0" smtClean="0"/>
                        <a:t>0</a:t>
                      </a:r>
                      <a:r>
                        <a:rPr lang="cs-CZ" sz="1200" dirty="0" smtClean="0"/>
                        <a:t>,</a:t>
                      </a:r>
                      <a:r>
                        <a:rPr lang="en-GB" sz="1200" dirty="0" smtClean="0"/>
                        <a:t>15</a:t>
                      </a:r>
                      <a:endParaRPr lang="en-GB" sz="1200" dirty="0">
                        <a:solidFill>
                          <a:srgbClr val="083D6C"/>
                        </a:solidFill>
                        <a:effectLst/>
                        <a:latin typeface="+mn-lt"/>
                        <a:ea typeface="Calibri"/>
                        <a:cs typeface="Times New Roman"/>
                      </a:endParaRPr>
                    </a:p>
                  </a:txBody>
                  <a:tcPr marL="51435" marR="51435" marT="72000" marB="72000" anchor="ctr"/>
                </a:tc>
                <a:tc>
                  <a:txBody>
                    <a:bodyPr/>
                    <a:lstStyle/>
                    <a:p>
                      <a:pPr algn="ctr">
                        <a:lnSpc>
                          <a:spcPct val="115000"/>
                        </a:lnSpc>
                        <a:spcAft>
                          <a:spcPts val="0"/>
                        </a:spcAft>
                      </a:pPr>
                      <a:r>
                        <a:rPr lang="en-GB" sz="1200" dirty="0">
                          <a:effectLst/>
                        </a:rPr>
                        <a:t>7 (</a:t>
                      </a:r>
                      <a:r>
                        <a:rPr lang="en-GB" sz="1200" dirty="0" smtClean="0">
                          <a:effectLst/>
                        </a:rPr>
                        <a:t>0</a:t>
                      </a:r>
                      <a:r>
                        <a:rPr lang="cs-CZ" sz="1200" dirty="0" smtClean="0">
                          <a:effectLst/>
                        </a:rPr>
                        <a:t>,</a:t>
                      </a:r>
                      <a:r>
                        <a:rPr lang="en-GB" sz="1200" dirty="0" smtClean="0">
                          <a:effectLst/>
                        </a:rPr>
                        <a:t>9</a:t>
                      </a:r>
                      <a:r>
                        <a:rPr lang="en-GB" sz="1200" dirty="0">
                          <a:effectLst/>
                        </a:rPr>
                        <a:t>)</a:t>
                      </a:r>
                      <a:endParaRPr lang="en-GB" sz="1200" dirty="0">
                        <a:solidFill>
                          <a:schemeClr val="tx1"/>
                        </a:solidFill>
                        <a:effectLst/>
                        <a:latin typeface="+mn-lt"/>
                        <a:ea typeface="Calibri"/>
                        <a:cs typeface="Times New Roman"/>
                      </a:endParaRPr>
                    </a:p>
                  </a:txBody>
                  <a:tcPr marL="51435" marR="51435"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7 (</a:t>
                      </a:r>
                      <a:r>
                        <a:rPr lang="en-GB" sz="1200" dirty="0" smtClean="0">
                          <a:effectLst/>
                        </a:rPr>
                        <a:t>0</a:t>
                      </a:r>
                      <a:r>
                        <a:rPr lang="cs-CZ" sz="1200" dirty="0" smtClean="0">
                          <a:effectLst/>
                        </a:rPr>
                        <a:t>,</a:t>
                      </a:r>
                      <a:r>
                        <a:rPr lang="en-GB" sz="1200" dirty="0" smtClean="0">
                          <a:effectLst/>
                        </a:rPr>
                        <a:t>9</a:t>
                      </a:r>
                      <a:r>
                        <a:rPr lang="en-GB" sz="1200" dirty="0">
                          <a:effectLst/>
                        </a:rPr>
                        <a:t>)</a:t>
                      </a:r>
                      <a:endParaRPr lang="en-GB" sz="1200" dirty="0">
                        <a:solidFill>
                          <a:schemeClr val="tx1"/>
                        </a:solidFill>
                        <a:effectLst/>
                        <a:latin typeface="+mn-lt"/>
                        <a:ea typeface="Calibri"/>
                        <a:cs typeface="Times New Roman"/>
                      </a:endParaRPr>
                    </a:p>
                  </a:txBody>
                  <a:tcPr marL="51435" marR="51435" marT="72000" marB="72000" anchor="ctr"/>
                </a:tc>
                <a:tc>
                  <a:txBody>
                    <a:bodyPr/>
                    <a:lstStyle/>
                    <a:p>
                      <a:pPr algn="ctr"/>
                      <a:r>
                        <a:rPr lang="en-GB" sz="1200" dirty="0" smtClean="0"/>
                        <a:t>0</a:t>
                      </a:r>
                      <a:r>
                        <a:rPr lang="cs-CZ" sz="1200" dirty="0" smtClean="0"/>
                        <a:t>,</a:t>
                      </a:r>
                      <a:r>
                        <a:rPr lang="en-GB" sz="1200" dirty="0" smtClean="0"/>
                        <a:t>99 </a:t>
                      </a:r>
                      <a:r>
                        <a:rPr lang="en-GB" sz="1200" dirty="0"/>
                        <a:t>(</a:t>
                      </a:r>
                      <a:r>
                        <a:rPr lang="en-GB" sz="1200" dirty="0" smtClean="0"/>
                        <a:t>0</a:t>
                      </a:r>
                      <a:r>
                        <a:rPr lang="cs-CZ" sz="1200" dirty="0" smtClean="0"/>
                        <a:t>,</a:t>
                      </a:r>
                      <a:r>
                        <a:rPr lang="en-GB" sz="1200" dirty="0" smtClean="0"/>
                        <a:t>35–2</a:t>
                      </a:r>
                      <a:r>
                        <a:rPr lang="cs-CZ" sz="1200" dirty="0" smtClean="0"/>
                        <a:t>,</a:t>
                      </a:r>
                      <a:r>
                        <a:rPr lang="en-GB" sz="1200" dirty="0" smtClean="0"/>
                        <a:t>81</a:t>
                      </a:r>
                      <a:r>
                        <a:rPr lang="en-GB" sz="1200" dirty="0"/>
                        <a:t>)</a:t>
                      </a:r>
                      <a:endParaRPr lang="en-GB" sz="1200" dirty="0">
                        <a:solidFill>
                          <a:schemeClr val="tx1"/>
                        </a:solidFill>
                      </a:endParaRPr>
                    </a:p>
                  </a:txBody>
                  <a:tcPr marL="51435" marR="51435" marT="72000" marB="72000" anchor="ctr"/>
                </a:tc>
                <a:tc>
                  <a:txBody>
                    <a:bodyPr/>
                    <a:lstStyle/>
                    <a:p>
                      <a:pPr algn="ctr"/>
                      <a:r>
                        <a:rPr lang="en-GB" sz="1200" dirty="0" smtClean="0"/>
                        <a:t>0</a:t>
                      </a:r>
                      <a:r>
                        <a:rPr lang="cs-CZ" sz="1200" dirty="0" smtClean="0"/>
                        <a:t>,</a:t>
                      </a:r>
                      <a:r>
                        <a:rPr lang="en-GB" sz="1200" dirty="0" smtClean="0"/>
                        <a:t>98</a:t>
                      </a:r>
                      <a:endParaRPr lang="en-GB" sz="1200" dirty="0">
                        <a:solidFill>
                          <a:schemeClr val="tx1"/>
                        </a:solidFill>
                      </a:endParaRPr>
                    </a:p>
                  </a:txBody>
                  <a:tcPr marL="51435" marR="51435" marT="72000" marB="72000" anchor="ctr"/>
                </a:tc>
                <a:extLst>
                  <a:ext uri="{0D108BD9-81ED-4DB2-BD59-A6C34878D82A}">
                    <a16:rowId xmlns:a16="http://schemas.microsoft.com/office/drawing/2014/main" xmlns="" val="522364680"/>
                  </a:ext>
                </a:extLst>
              </a:tr>
            </a:tbl>
          </a:graphicData>
        </a:graphic>
      </p:graphicFrame>
      <p:sp>
        <p:nvSpPr>
          <p:cNvPr id="5" name="Rectangle 4"/>
          <p:cNvSpPr/>
          <p:nvPr/>
        </p:nvSpPr>
        <p:spPr>
          <a:xfrm>
            <a:off x="7087119" y="2134248"/>
            <a:ext cx="1877369" cy="2980747"/>
          </a:xfrm>
          <a:prstGeom prst="rect">
            <a:avLst/>
          </a:prstGeom>
          <a:noFill/>
          <a:ln w="44450">
            <a:solidFill>
              <a:srgbClr val="A61D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3347864" y="2134248"/>
            <a:ext cx="1800000" cy="2980747"/>
          </a:xfrm>
          <a:prstGeom prst="rect">
            <a:avLst/>
          </a:prstGeom>
          <a:noFill/>
          <a:ln w="44450">
            <a:solidFill>
              <a:srgbClr val="A61D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228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12" y="116632"/>
            <a:ext cx="8229600" cy="1143000"/>
          </a:xfrm>
        </p:spPr>
        <p:txBody>
          <a:bodyPr>
            <a:normAutofit/>
          </a:bodyPr>
          <a:lstStyle/>
          <a:p>
            <a:r>
              <a:rPr lang="cs-CZ" sz="2800" dirty="0" smtClean="0">
                <a:solidFill>
                  <a:schemeClr val="tx2"/>
                </a:solidFill>
              </a:rPr>
              <a:t>Shrnutí RE-DUAL PCI studie</a:t>
            </a:r>
            <a:br>
              <a:rPr lang="cs-CZ" sz="2800" dirty="0" smtClean="0">
                <a:solidFill>
                  <a:schemeClr val="tx2"/>
                </a:solidFill>
              </a:rPr>
            </a:br>
            <a:r>
              <a:rPr lang="cs-CZ" sz="2800" dirty="0" smtClean="0">
                <a:solidFill>
                  <a:schemeClr val="tx2"/>
                </a:solidFill>
              </a:rPr>
              <a:t>Pacienti s </a:t>
            </a:r>
            <a:r>
              <a:rPr lang="en-GB" sz="2800" kern="0" dirty="0" smtClean="0">
                <a:solidFill>
                  <a:schemeClr val="tx2"/>
                </a:solidFill>
                <a:ea typeface="ＭＳ Ｐゴシック" pitchFamily="34" charset="-128"/>
              </a:rPr>
              <a:t>F</a:t>
            </a:r>
            <a:r>
              <a:rPr lang="cs-CZ" sz="2800" kern="0" dirty="0" smtClean="0">
                <a:solidFill>
                  <a:schemeClr val="tx2"/>
                </a:solidFill>
                <a:ea typeface="ＭＳ Ｐゴシック" pitchFamily="34" charset="-128"/>
              </a:rPr>
              <a:t>S podstupující</a:t>
            </a:r>
            <a:r>
              <a:rPr lang="en-GB" sz="2800" kern="0" dirty="0" smtClean="0">
                <a:solidFill>
                  <a:schemeClr val="tx2"/>
                </a:solidFill>
                <a:ea typeface="ＭＳ Ｐゴシック" pitchFamily="34" charset="-128"/>
              </a:rPr>
              <a:t> </a:t>
            </a:r>
            <a:r>
              <a:rPr lang="en-GB" sz="2800" kern="0" dirty="0">
                <a:solidFill>
                  <a:schemeClr val="tx2"/>
                </a:solidFill>
                <a:ea typeface="ＭＳ Ｐゴシック" pitchFamily="34" charset="-128"/>
              </a:rPr>
              <a:t>PCI</a:t>
            </a:r>
            <a:endParaRPr lang="en-GB" sz="2800" dirty="0">
              <a:solidFill>
                <a:schemeClr val="tx2"/>
              </a:solidFill>
            </a:endParaRPr>
          </a:p>
        </p:txBody>
      </p:sp>
      <p:sp>
        <p:nvSpPr>
          <p:cNvPr id="12" name="TextovéPole 11"/>
          <p:cNvSpPr txBox="1"/>
          <p:nvPr/>
        </p:nvSpPr>
        <p:spPr>
          <a:xfrm>
            <a:off x="665676" y="1340768"/>
            <a:ext cx="7848872" cy="5078313"/>
          </a:xfrm>
          <a:prstGeom prst="rect">
            <a:avLst/>
          </a:prstGeom>
          <a:solidFill>
            <a:srgbClr val="92D050"/>
          </a:solidFill>
        </p:spPr>
        <p:txBody>
          <a:bodyPr wrap="square" rtlCol="0">
            <a:spAutoFit/>
          </a:bodyPr>
          <a:lstStyle/>
          <a:p>
            <a:r>
              <a:rPr lang="en-GB" sz="3600" b="1" dirty="0"/>
              <a:t>Du</a:t>
            </a:r>
            <a:r>
              <a:rPr lang="cs-CZ" sz="3600" b="1" dirty="0"/>
              <a:t>á</a:t>
            </a:r>
            <a:r>
              <a:rPr lang="en-GB" sz="3600" b="1" dirty="0"/>
              <a:t>l</a:t>
            </a:r>
            <a:r>
              <a:rPr lang="cs-CZ" sz="3600" b="1" dirty="0"/>
              <a:t>ní</a:t>
            </a:r>
            <a:r>
              <a:rPr lang="en-GB" sz="3600" b="1" dirty="0"/>
              <a:t> </a:t>
            </a:r>
            <a:r>
              <a:rPr lang="en-GB" sz="3600" b="1" dirty="0" err="1"/>
              <a:t>terap</a:t>
            </a:r>
            <a:r>
              <a:rPr lang="cs-CZ" sz="3600" b="1" dirty="0" err="1"/>
              <a:t>ie</a:t>
            </a:r>
            <a:r>
              <a:rPr lang="cs-CZ" sz="3600" b="1" dirty="0"/>
              <a:t> s </a:t>
            </a:r>
            <a:r>
              <a:rPr lang="en-GB" sz="3600" b="1" dirty="0"/>
              <a:t>dabigatran</a:t>
            </a:r>
            <a:r>
              <a:rPr lang="cs-CZ" sz="3600" b="1" dirty="0" err="1"/>
              <a:t>em</a:t>
            </a:r>
            <a:r>
              <a:rPr lang="en-GB" sz="3600" b="1" dirty="0"/>
              <a:t> </a:t>
            </a:r>
            <a:r>
              <a:rPr lang="cs-CZ" sz="3600" b="1" dirty="0"/>
              <a:t> </a:t>
            </a:r>
            <a:r>
              <a:rPr lang="cs-CZ" sz="3600" b="1" dirty="0" smtClean="0"/>
              <a:t>2x110mg nebo 2x150mg a </a:t>
            </a:r>
            <a:r>
              <a:rPr lang="en-GB" sz="3600" b="1" dirty="0" smtClean="0"/>
              <a:t>P2Y12 </a:t>
            </a:r>
            <a:r>
              <a:rPr lang="en-GB" sz="3600" b="1" dirty="0"/>
              <a:t>antagonist</a:t>
            </a:r>
            <a:r>
              <a:rPr lang="cs-CZ" sz="3600" b="1" dirty="0"/>
              <a:t>ou </a:t>
            </a:r>
            <a:r>
              <a:rPr lang="cs-CZ" sz="3600" b="1" dirty="0" smtClean="0"/>
              <a:t>(clopidogrel/ticagrelor) statisticky </a:t>
            </a:r>
            <a:r>
              <a:rPr lang="cs-CZ" sz="3600" b="1" dirty="0"/>
              <a:t>významně snižuje riziko krvácení se srovnatelnou účinností  </a:t>
            </a:r>
            <a:r>
              <a:rPr lang="cs-CZ" sz="3600" b="1" dirty="0" smtClean="0"/>
              <a:t>oproti  klasické triple terapii </a:t>
            </a:r>
            <a:r>
              <a:rPr lang="cs-CZ" sz="3600" b="1" dirty="0"/>
              <a:t>s </a:t>
            </a:r>
            <a:r>
              <a:rPr lang="cs-CZ" sz="3600" b="1" dirty="0" err="1" smtClean="0"/>
              <a:t>warfarinem</a:t>
            </a:r>
            <a:r>
              <a:rPr lang="cs-CZ" sz="3600" b="1" dirty="0" smtClean="0"/>
              <a:t> u nemocných s FS a nutností PCI.</a:t>
            </a:r>
          </a:p>
          <a:p>
            <a:r>
              <a:rPr lang="cs-CZ" sz="3600" b="1" dirty="0"/>
              <a:t>Obě dávky </a:t>
            </a:r>
            <a:r>
              <a:rPr lang="cs-CZ" sz="3600" b="1" dirty="0" err="1"/>
              <a:t>dabigatranu</a:t>
            </a:r>
            <a:r>
              <a:rPr lang="cs-CZ" sz="3600" b="1" dirty="0"/>
              <a:t> byly schváleny v prevenci CMP u pacientů s </a:t>
            </a:r>
            <a:r>
              <a:rPr lang="cs-CZ" sz="3600" b="1" dirty="0" smtClean="0"/>
              <a:t>FS</a:t>
            </a:r>
            <a:endParaRPr lang="cs-CZ" sz="3600" b="1" dirty="0"/>
          </a:p>
        </p:txBody>
      </p:sp>
    </p:spTree>
    <p:extLst>
      <p:ext uri="{BB962C8B-B14F-4D97-AF65-F5344CB8AC3E}">
        <p14:creationId xmlns:p14="http://schemas.microsoft.com/office/powerpoint/2010/main" val="233871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Titel 2"/>
          <p:cNvSpPr txBox="1">
            <a:spLocks/>
          </p:cNvSpPr>
          <p:nvPr/>
        </p:nvSpPr>
        <p:spPr>
          <a:xfrm>
            <a:off x="115824" y="374590"/>
            <a:ext cx="8848664" cy="861786"/>
          </a:xfrm>
          <a:prstGeom prst="rect">
            <a:avLst/>
          </a:prstGeom>
        </p:spPr>
        <p:txBody>
          <a:bodyPr anchor="ctr" anchorCtr="0">
            <a:normAutofit/>
          </a:bodyPr>
          <a:lstStyle>
            <a:lvl1pPr algn="l" defTabSz="685800" rtl="0" eaLnBrk="1" latinLnBrk="0" hangingPunct="1">
              <a:lnSpc>
                <a:spcPct val="90000"/>
              </a:lnSpc>
              <a:spcBef>
                <a:spcPct val="0"/>
              </a:spcBef>
              <a:buNone/>
              <a:defRPr sz="3200" kern="1200">
                <a:solidFill>
                  <a:srgbClr val="0251A0"/>
                </a:solidFill>
                <a:latin typeface="Century Gothic" charset="0"/>
                <a:ea typeface="Century Gothic" charset="0"/>
                <a:cs typeface="Century Gothic"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smtClean="0">
                <a:ln>
                  <a:noFill/>
                </a:ln>
                <a:solidFill>
                  <a:srgbClr val="0251A0"/>
                </a:solidFill>
                <a:effectLst/>
                <a:uLnTx/>
                <a:uFillTx/>
                <a:latin typeface="+mj-lt"/>
              </a:rPr>
              <a:t>PIONEER AF-PCI: </a:t>
            </a:r>
            <a:r>
              <a:rPr kumimoji="0" lang="cs-CZ" sz="2800" b="1" i="0" u="none" strike="noStrike" kern="1200" cap="none" spc="0" normalizeH="0" baseline="0" noProof="0" dirty="0" err="1" smtClean="0">
                <a:ln>
                  <a:noFill/>
                </a:ln>
                <a:solidFill>
                  <a:srgbClr val="0251A0"/>
                </a:solidFill>
                <a:effectLst/>
                <a:uLnTx/>
                <a:uFillTx/>
                <a:latin typeface="+mj-lt"/>
              </a:rPr>
              <a:t>rivaroxaban</a:t>
            </a:r>
            <a:r>
              <a:rPr kumimoji="0" lang="cs-CZ" sz="2800" b="1" i="0" u="none" strike="noStrike" kern="1200" cap="none" spc="0" normalizeH="0" baseline="0" noProof="0" dirty="0" smtClean="0">
                <a:ln>
                  <a:noFill/>
                </a:ln>
                <a:solidFill>
                  <a:srgbClr val="0251A0"/>
                </a:solidFill>
                <a:effectLst/>
                <a:uLnTx/>
                <a:uFillTx/>
                <a:latin typeface="+mj-lt"/>
              </a:rPr>
              <a:t> u nemocných s FS podstupující PCI</a:t>
            </a:r>
            <a:endParaRPr kumimoji="0" lang="en-GB" sz="2800" b="1" i="0" u="none" strike="noStrike" kern="1200" cap="none" spc="0" normalizeH="0" baseline="0" noProof="0" dirty="0">
              <a:ln>
                <a:noFill/>
              </a:ln>
              <a:solidFill>
                <a:srgbClr val="0251A0"/>
              </a:solidFill>
              <a:effectLst/>
              <a:uLnTx/>
              <a:uFillTx/>
              <a:latin typeface="+mj-lt"/>
            </a:endParaRPr>
          </a:p>
        </p:txBody>
      </p:sp>
      <p:sp>
        <p:nvSpPr>
          <p:cNvPr id="32" name="Rectangle à coins arrondis 1"/>
          <p:cNvSpPr/>
          <p:nvPr/>
        </p:nvSpPr>
        <p:spPr>
          <a:xfrm>
            <a:off x="115824" y="1382882"/>
            <a:ext cx="1923531" cy="2412000"/>
          </a:xfrm>
          <a:prstGeom prst="roundRect">
            <a:avLst/>
          </a:prstGeom>
          <a:noFill/>
          <a:ln w="25400" cap="flat" cmpd="sng" algn="ctr">
            <a:solidFill>
              <a:srgbClr val="0251A0"/>
            </a:solidFill>
            <a:prstDash val="solid"/>
            <a:miter lim="800000"/>
          </a:ln>
          <a:effectLst/>
        </p:spPr>
        <p:txBody>
          <a:bodyPr rtlCol="0" anchor="ctr"/>
          <a:lstStyle/>
          <a:p>
            <a:pPr marL="285750" marR="0" lvl="0" indent="-285750" defTabSz="685800" eaLnBrk="1" fontAlgn="auto" latinLnBrk="0" hangingPunct="1">
              <a:lnSpc>
                <a:spcPct val="100000"/>
              </a:lnSpc>
              <a:spcBef>
                <a:spcPts val="0"/>
              </a:spcBef>
              <a:spcAft>
                <a:spcPts val="0"/>
              </a:spcAft>
              <a:buClr>
                <a:srgbClr val="0251A0"/>
              </a:buClr>
              <a:buSzTx/>
              <a:buFont typeface="Arial" panose="020B0604020202020204" pitchFamily="34" charset="0"/>
              <a:buChar char="•"/>
              <a:tabLst/>
              <a:defRPr/>
            </a:pPr>
            <a:r>
              <a:rPr kumimoji="0" lang="fr-FR" sz="1600" b="1" i="0" u="none" strike="noStrike" kern="0" cap="none" spc="0" normalizeH="0" baseline="0" noProof="0" dirty="0" smtClean="0">
                <a:ln>
                  <a:noFill/>
                </a:ln>
                <a:solidFill>
                  <a:prstClr val="black"/>
                </a:solidFill>
                <a:effectLst/>
                <a:uLnTx/>
                <a:uFillTx/>
                <a:latin typeface="+mj-lt"/>
                <a:ea typeface="+mn-ea"/>
                <a:cs typeface="+mn-cs"/>
              </a:rPr>
              <a:t>21</a:t>
            </a:r>
            <a:r>
              <a:rPr kumimoji="0" lang="cs-CZ" sz="1600" b="1" i="0" u="none" strike="noStrike" kern="0" cap="none" spc="0" normalizeH="0" baseline="0" noProof="0" dirty="0" smtClean="0">
                <a:ln>
                  <a:noFill/>
                </a:ln>
                <a:solidFill>
                  <a:prstClr val="black"/>
                </a:solidFill>
                <a:effectLst/>
                <a:uLnTx/>
                <a:uFillTx/>
                <a:latin typeface="+mj-lt"/>
                <a:ea typeface="+mn-ea"/>
                <a:cs typeface="+mn-cs"/>
              </a:rPr>
              <a:t>24</a:t>
            </a:r>
            <a:r>
              <a:rPr kumimoji="0" lang="fr-FR" sz="1600" b="1" i="0" u="none" strike="noStrike" kern="0" cap="none" spc="0" normalizeH="0" baseline="0" noProof="0" dirty="0" smtClean="0">
                <a:ln>
                  <a:noFill/>
                </a:ln>
                <a:solidFill>
                  <a:prstClr val="black"/>
                </a:solidFill>
                <a:effectLst/>
                <a:uLnTx/>
                <a:uFillTx/>
                <a:latin typeface="+mj-lt"/>
                <a:ea typeface="+mn-ea"/>
                <a:cs typeface="+mn-cs"/>
              </a:rPr>
              <a:t> </a:t>
            </a:r>
            <a:r>
              <a:rPr kumimoji="0" lang="cs-CZ" sz="1600" b="1" i="0" u="none" strike="noStrike" kern="0" cap="none" spc="0" normalizeH="0" baseline="0" noProof="0" dirty="0" smtClean="0">
                <a:ln>
                  <a:noFill/>
                </a:ln>
                <a:solidFill>
                  <a:prstClr val="black"/>
                </a:solidFill>
                <a:effectLst/>
                <a:uLnTx/>
                <a:uFillTx/>
                <a:latin typeface="+mj-lt"/>
                <a:ea typeface="+mn-ea"/>
                <a:cs typeface="+mn-cs"/>
              </a:rPr>
              <a:t>pacientů s AF + PCI</a:t>
            </a:r>
            <a:endParaRPr kumimoji="0" lang="fr-FR" sz="1600" b="1" i="0" u="none" strike="noStrike" kern="0" cap="none" spc="0" normalizeH="0" baseline="0" noProof="0" dirty="0" smtClean="0">
              <a:ln>
                <a:noFill/>
              </a:ln>
              <a:solidFill>
                <a:prstClr val="black"/>
              </a:solidFill>
              <a:effectLst/>
              <a:uLnTx/>
              <a:uFillTx/>
              <a:latin typeface="+mj-lt"/>
              <a:ea typeface="+mn-ea"/>
              <a:cs typeface="+mn-cs"/>
            </a:endParaRPr>
          </a:p>
          <a:p>
            <a:pPr marL="285750" marR="0" lvl="0" indent="-285750" defTabSz="685800" eaLnBrk="1" fontAlgn="auto" latinLnBrk="0" hangingPunct="1">
              <a:lnSpc>
                <a:spcPct val="100000"/>
              </a:lnSpc>
              <a:spcBef>
                <a:spcPts val="0"/>
              </a:spcBef>
              <a:spcAft>
                <a:spcPts val="0"/>
              </a:spcAft>
              <a:buClr>
                <a:srgbClr val="0251A0"/>
              </a:buClr>
              <a:buSzTx/>
              <a:buFont typeface="Arial" panose="020B0604020202020204" pitchFamily="34" charset="0"/>
              <a:buChar char="•"/>
              <a:tabLst/>
              <a:defRPr/>
            </a:pPr>
            <a:r>
              <a:rPr kumimoji="0" lang="cs-CZ" sz="1600" b="1" i="0" u="none" strike="noStrike" kern="0" cap="none" spc="0" normalizeH="0" baseline="0" noProof="0" dirty="0" smtClean="0">
                <a:ln>
                  <a:noFill/>
                </a:ln>
                <a:solidFill>
                  <a:prstClr val="black"/>
                </a:solidFill>
                <a:effectLst/>
                <a:uLnTx/>
                <a:uFillTx/>
                <a:latin typeface="+mj-lt"/>
                <a:ea typeface="+mn-ea"/>
                <a:cs typeface="+mn-cs"/>
              </a:rPr>
              <a:t>Vyloučeni:</a:t>
            </a:r>
            <a:r>
              <a:rPr kumimoji="0" lang="cs-CZ" sz="1600" b="1" i="0" u="none" strike="noStrike" kern="0" cap="none" spc="0" normalizeH="0" noProof="0" dirty="0" smtClean="0">
                <a:ln>
                  <a:noFill/>
                </a:ln>
                <a:solidFill>
                  <a:prstClr val="black"/>
                </a:solidFill>
                <a:effectLst/>
                <a:uLnTx/>
                <a:uFillTx/>
                <a:latin typeface="+mj-lt"/>
                <a:ea typeface="+mn-ea"/>
                <a:cs typeface="+mn-cs"/>
              </a:rPr>
              <a:t> </a:t>
            </a:r>
            <a:r>
              <a:rPr kumimoji="0" lang="cs-CZ" sz="1600" b="1" i="0" u="none" strike="noStrike" kern="0" cap="none" spc="0" normalizeH="0" noProof="0" dirty="0" err="1" smtClean="0">
                <a:ln>
                  <a:noFill/>
                </a:ln>
                <a:solidFill>
                  <a:prstClr val="black"/>
                </a:solidFill>
                <a:effectLst/>
                <a:uLnTx/>
                <a:uFillTx/>
                <a:latin typeface="+mj-lt"/>
                <a:ea typeface="+mn-ea"/>
                <a:cs typeface="+mn-cs"/>
              </a:rPr>
              <a:t>stp</a:t>
            </a:r>
            <a:r>
              <a:rPr kumimoji="0" lang="cs-CZ" sz="1600" b="1" i="0" u="none" strike="noStrike" kern="0" cap="none" spc="0" normalizeH="0" noProof="0" dirty="0" smtClean="0">
                <a:ln>
                  <a:noFill/>
                </a:ln>
                <a:solidFill>
                  <a:prstClr val="black"/>
                </a:solidFill>
                <a:effectLst/>
                <a:uLnTx/>
                <a:uFillTx/>
                <a:latin typeface="+mj-lt"/>
                <a:ea typeface="+mn-ea"/>
                <a:cs typeface="+mn-cs"/>
              </a:rPr>
              <a:t> CMP</a:t>
            </a:r>
            <a:r>
              <a:rPr kumimoji="0" lang="fr-FR" sz="1600" b="1" i="0" u="none" strike="noStrike" kern="0" cap="none" spc="0" normalizeH="0" baseline="0" noProof="0" dirty="0" smtClean="0">
                <a:ln>
                  <a:noFill/>
                </a:ln>
                <a:solidFill>
                  <a:prstClr val="black"/>
                </a:solidFill>
                <a:effectLst/>
                <a:uLnTx/>
                <a:uFillTx/>
                <a:latin typeface="+mj-lt"/>
                <a:ea typeface="+mn-ea"/>
                <a:cs typeface="+mn-cs"/>
              </a:rPr>
              <a:t>/TIA, GI</a:t>
            </a:r>
            <a:r>
              <a:rPr kumimoji="0" lang="cs-CZ" sz="1600" b="1" i="0" u="none" strike="noStrike" kern="0" cap="none" spc="0" normalizeH="0" baseline="0" noProof="0" dirty="0" smtClean="0">
                <a:ln>
                  <a:noFill/>
                </a:ln>
                <a:solidFill>
                  <a:prstClr val="black"/>
                </a:solidFill>
                <a:effectLst/>
                <a:uLnTx/>
                <a:uFillTx/>
                <a:latin typeface="+mj-lt"/>
                <a:ea typeface="+mn-ea"/>
                <a:cs typeface="+mn-cs"/>
              </a:rPr>
              <a:t>T</a:t>
            </a:r>
            <a:r>
              <a:rPr kumimoji="0" lang="fr-FR" sz="1600" b="1" i="0" u="none" strike="noStrike" kern="0" cap="none" spc="0" normalizeH="0" baseline="0" noProof="0" dirty="0" smtClean="0">
                <a:ln>
                  <a:noFill/>
                </a:ln>
                <a:solidFill>
                  <a:prstClr val="black"/>
                </a:solidFill>
                <a:effectLst/>
                <a:uLnTx/>
                <a:uFillTx/>
                <a:latin typeface="+mj-lt"/>
                <a:ea typeface="+mn-ea"/>
                <a:cs typeface="+mn-cs"/>
              </a:rPr>
              <a:t> </a:t>
            </a:r>
            <a:r>
              <a:rPr kumimoji="0" lang="cs-CZ" sz="1600" b="1" i="0" u="none" strike="noStrike" kern="0" cap="none" spc="0" normalizeH="0" baseline="0" noProof="0" dirty="0" smtClean="0">
                <a:ln>
                  <a:noFill/>
                </a:ln>
                <a:solidFill>
                  <a:prstClr val="black"/>
                </a:solidFill>
                <a:effectLst/>
                <a:uLnTx/>
                <a:uFillTx/>
                <a:latin typeface="+mj-lt"/>
                <a:ea typeface="+mn-ea"/>
                <a:cs typeface="+mn-cs"/>
              </a:rPr>
              <a:t>krvácení</a:t>
            </a:r>
            <a:r>
              <a:rPr kumimoji="0" lang="fr-FR" sz="1600" b="1" i="0" u="none" strike="noStrike" kern="0" cap="none" spc="0" normalizeH="0" baseline="0" noProof="0" dirty="0" smtClean="0">
                <a:ln>
                  <a:noFill/>
                </a:ln>
                <a:solidFill>
                  <a:prstClr val="black"/>
                </a:solidFill>
                <a:effectLst/>
                <a:uLnTx/>
                <a:uFillTx/>
                <a:latin typeface="+mj-lt"/>
                <a:ea typeface="+mn-ea"/>
                <a:cs typeface="+mn-cs"/>
              </a:rPr>
              <a:t>, Hb &lt;10</a:t>
            </a:r>
            <a:r>
              <a:rPr kumimoji="0" lang="cs-CZ" sz="1600" b="1" i="0" u="none" strike="noStrike" kern="0" cap="none" spc="0" normalizeH="0" baseline="0" noProof="0" dirty="0" smtClean="0">
                <a:ln>
                  <a:noFill/>
                </a:ln>
                <a:solidFill>
                  <a:prstClr val="black"/>
                </a:solidFill>
                <a:effectLst/>
                <a:uLnTx/>
                <a:uFillTx/>
                <a:latin typeface="+mj-lt"/>
                <a:ea typeface="+mn-ea"/>
                <a:cs typeface="+mn-cs"/>
              </a:rPr>
              <a:t>0g/l</a:t>
            </a:r>
            <a:r>
              <a:rPr kumimoji="0" lang="fr-FR" sz="1600" b="1" i="0" u="none" strike="noStrike" kern="0" cap="none" spc="0" normalizeH="0" baseline="0" noProof="0" dirty="0" smtClean="0">
                <a:ln>
                  <a:noFill/>
                </a:ln>
                <a:solidFill>
                  <a:prstClr val="black"/>
                </a:solidFill>
                <a:effectLst/>
                <a:uLnTx/>
                <a:uFillTx/>
                <a:latin typeface="+mj-lt"/>
                <a:ea typeface="+mn-ea"/>
                <a:cs typeface="+mn-cs"/>
              </a:rPr>
              <a:t>, CrCl &lt;30</a:t>
            </a:r>
            <a:r>
              <a:rPr kumimoji="0" lang="cs-CZ" sz="1600" b="1" i="0" u="none" strike="noStrike" kern="0" cap="none" spc="0" normalizeH="0" baseline="0" noProof="0" dirty="0" smtClean="0">
                <a:ln>
                  <a:noFill/>
                </a:ln>
                <a:solidFill>
                  <a:prstClr val="black"/>
                </a:solidFill>
                <a:effectLst/>
                <a:uLnTx/>
                <a:uFillTx/>
                <a:latin typeface="+mj-lt"/>
                <a:ea typeface="+mn-ea"/>
                <a:cs typeface="+mn-cs"/>
              </a:rPr>
              <a:t>ml/min</a:t>
            </a:r>
            <a:endParaRPr kumimoji="0" lang="fr-FR" sz="1600" b="1" i="0" u="none" strike="noStrike" kern="0" cap="none" spc="0" normalizeH="0" baseline="0" noProof="0" dirty="0" smtClean="0">
              <a:ln>
                <a:noFill/>
              </a:ln>
              <a:solidFill>
                <a:prstClr val="black"/>
              </a:solidFill>
              <a:effectLst/>
              <a:uLnTx/>
              <a:uFillTx/>
              <a:latin typeface="+mj-lt"/>
              <a:ea typeface="+mn-ea"/>
              <a:cs typeface="+mn-cs"/>
            </a:endParaRPr>
          </a:p>
        </p:txBody>
      </p:sp>
      <p:sp>
        <p:nvSpPr>
          <p:cNvPr id="33" name="Rectangle à coins arrondis 3"/>
          <p:cNvSpPr/>
          <p:nvPr/>
        </p:nvSpPr>
        <p:spPr>
          <a:xfrm>
            <a:off x="2601382" y="1270711"/>
            <a:ext cx="396000" cy="2629254"/>
          </a:xfrm>
          <a:prstGeom prst="roundRect">
            <a:avLst/>
          </a:prstGeom>
          <a:noFill/>
          <a:ln w="25400" cap="flat" cmpd="sng" algn="ctr">
            <a:solidFill>
              <a:srgbClr val="0251A0"/>
            </a:solidFill>
            <a:prstDash val="solid"/>
            <a:miter lim="800000"/>
          </a:ln>
          <a:effectLst/>
        </p:spPr>
        <p:txBody>
          <a:bodyPr vert="wordArtVert"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rgbClr val="4B4D4E"/>
                </a:solidFill>
                <a:effectLst/>
                <a:uLnTx/>
                <a:uFillTx/>
                <a:latin typeface="+mj-lt"/>
                <a:ea typeface="+mn-ea"/>
                <a:cs typeface="+mn-cs"/>
              </a:rPr>
              <a:t>RANDO</a:t>
            </a:r>
            <a:r>
              <a:rPr kumimoji="0" lang="cs-CZ" sz="1200" b="0" i="0" u="none" strike="noStrike" kern="0" cap="none" spc="0" normalizeH="0" baseline="0" noProof="0" dirty="0" smtClean="0">
                <a:ln>
                  <a:noFill/>
                </a:ln>
                <a:solidFill>
                  <a:srgbClr val="4B4D4E"/>
                </a:solidFill>
                <a:effectLst/>
                <a:uLnTx/>
                <a:uFillTx/>
                <a:latin typeface="+mj-lt"/>
                <a:ea typeface="+mn-ea"/>
                <a:cs typeface="+mn-cs"/>
              </a:rPr>
              <a:t>MIZACE</a:t>
            </a:r>
            <a:endParaRPr kumimoji="0" lang="fr-FR" sz="1200" b="0" i="0" u="none" strike="noStrike" kern="0" cap="none" spc="0" normalizeH="0" baseline="0" noProof="0" dirty="0" smtClean="0">
              <a:ln>
                <a:noFill/>
              </a:ln>
              <a:solidFill>
                <a:srgbClr val="4B4D4E"/>
              </a:solidFill>
              <a:effectLst/>
              <a:uLnTx/>
              <a:uFillTx/>
              <a:latin typeface="+mj-lt"/>
              <a:ea typeface="+mn-ea"/>
              <a:cs typeface="+mn-cs"/>
            </a:endParaRPr>
          </a:p>
        </p:txBody>
      </p:sp>
      <p:cxnSp>
        <p:nvCxnSpPr>
          <p:cNvPr id="34" name="Connecteur droit avec flèche 6"/>
          <p:cNvCxnSpPr>
            <a:stCxn id="32" idx="3"/>
            <a:endCxn id="33" idx="1"/>
          </p:cNvCxnSpPr>
          <p:nvPr/>
        </p:nvCxnSpPr>
        <p:spPr>
          <a:xfrm flipV="1">
            <a:off x="2039355" y="2585338"/>
            <a:ext cx="562027" cy="3544"/>
          </a:xfrm>
          <a:prstGeom prst="straightConnector1">
            <a:avLst/>
          </a:prstGeom>
          <a:noFill/>
          <a:ln w="31750" cap="flat" cmpd="sng" algn="ctr">
            <a:solidFill>
              <a:srgbClr val="0251A0"/>
            </a:solidFill>
            <a:prstDash val="solid"/>
            <a:miter lim="800000"/>
            <a:tailEnd type="triangle"/>
          </a:ln>
          <a:effectLst/>
        </p:spPr>
      </p:cxnSp>
      <p:sp>
        <p:nvSpPr>
          <p:cNvPr id="35" name="ZoneTexte 10"/>
          <p:cNvSpPr txBox="1"/>
          <p:nvPr/>
        </p:nvSpPr>
        <p:spPr>
          <a:xfrm>
            <a:off x="2039355" y="2620559"/>
            <a:ext cx="562027" cy="646331"/>
          </a:xfrm>
          <a:prstGeom prst="rect">
            <a:avLst/>
          </a:prstGeom>
          <a:noFill/>
        </p:spPr>
        <p:txBody>
          <a:bodyPr wrap="square" rtlCol="0">
            <a:spAutoFit/>
          </a:bodyPr>
          <a:lstStyle/>
          <a:p>
            <a:pPr algn="ctr" defTabSz="685800"/>
            <a:r>
              <a:rPr lang="cs-CZ" sz="900" b="1" dirty="0" smtClean="0">
                <a:solidFill>
                  <a:prstClr val="black"/>
                </a:solidFill>
                <a:latin typeface="+mj-lt"/>
              </a:rPr>
              <a:t>Po odstranění </a:t>
            </a:r>
            <a:r>
              <a:rPr lang="cs-CZ" sz="900" b="1" dirty="0" err="1" smtClean="0">
                <a:solidFill>
                  <a:prstClr val="black"/>
                </a:solidFill>
                <a:latin typeface="+mj-lt"/>
              </a:rPr>
              <a:t>sheatu</a:t>
            </a:r>
            <a:endParaRPr lang="fr-FR" sz="900" b="1" dirty="0">
              <a:solidFill>
                <a:prstClr val="black"/>
              </a:solidFill>
              <a:latin typeface="+mj-lt"/>
            </a:endParaRPr>
          </a:p>
        </p:txBody>
      </p:sp>
      <p:sp>
        <p:nvSpPr>
          <p:cNvPr id="36" name="ZoneTexte 11"/>
          <p:cNvSpPr txBox="1"/>
          <p:nvPr/>
        </p:nvSpPr>
        <p:spPr>
          <a:xfrm>
            <a:off x="2127070" y="2164514"/>
            <a:ext cx="383438" cy="369332"/>
          </a:xfrm>
          <a:prstGeom prst="rect">
            <a:avLst/>
          </a:prstGeom>
          <a:noFill/>
        </p:spPr>
        <p:txBody>
          <a:bodyPr wrap="none" rtlCol="0">
            <a:spAutoFit/>
          </a:bodyPr>
          <a:lstStyle/>
          <a:p>
            <a:pPr algn="ctr" defTabSz="685800"/>
            <a:r>
              <a:rPr lang="fr-FR" sz="900" b="1" dirty="0" smtClean="0">
                <a:solidFill>
                  <a:prstClr val="black"/>
                </a:solidFill>
                <a:latin typeface="+mj-lt"/>
              </a:rPr>
              <a:t>≤72 </a:t>
            </a:r>
          </a:p>
          <a:p>
            <a:pPr algn="ctr" defTabSz="685800"/>
            <a:r>
              <a:rPr lang="cs-CZ" sz="900" b="1" dirty="0" smtClean="0">
                <a:solidFill>
                  <a:prstClr val="black"/>
                </a:solidFill>
                <a:latin typeface="+mj-lt"/>
              </a:rPr>
              <a:t>hod</a:t>
            </a:r>
            <a:endParaRPr lang="fr-FR" sz="900" b="1" dirty="0">
              <a:solidFill>
                <a:prstClr val="black"/>
              </a:solidFill>
              <a:latin typeface="+mj-lt"/>
            </a:endParaRPr>
          </a:p>
        </p:txBody>
      </p:sp>
      <p:sp>
        <p:nvSpPr>
          <p:cNvPr id="37" name="Rectangle à coins arrondis 12"/>
          <p:cNvSpPr/>
          <p:nvPr/>
        </p:nvSpPr>
        <p:spPr>
          <a:xfrm>
            <a:off x="3563006" y="1382882"/>
            <a:ext cx="3481200" cy="473430"/>
          </a:xfrm>
          <a:prstGeom prst="roundRect">
            <a:avLst/>
          </a:prstGeom>
          <a:solidFill>
            <a:srgbClr val="ED7D31">
              <a:lumMod val="60000"/>
              <a:lumOff val="40000"/>
            </a:srgbClr>
          </a:solidFill>
          <a:ln w="12700" cap="flat" cmpd="sng" algn="ctr">
            <a:solidFill>
              <a:srgbClr val="ED7D31">
                <a:lumMod val="75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err="1" smtClean="0">
                <a:ln>
                  <a:noFill/>
                </a:ln>
                <a:solidFill>
                  <a:prstClr val="white"/>
                </a:solidFill>
                <a:effectLst/>
                <a:uLnTx/>
                <a:uFillTx/>
                <a:latin typeface="+mj-lt"/>
                <a:ea typeface="+mn-ea"/>
                <a:cs typeface="+mn-cs"/>
              </a:rPr>
              <a:t>Rivaroxaban</a:t>
            </a:r>
            <a:r>
              <a:rPr kumimoji="0" lang="fr-FR" sz="1200" b="1" i="0" u="none" strike="noStrike" kern="0" cap="none" spc="0" normalizeH="0" baseline="0" noProof="0" dirty="0" smtClean="0">
                <a:ln>
                  <a:noFill/>
                </a:ln>
                <a:solidFill>
                  <a:prstClr val="white"/>
                </a:solidFill>
                <a:effectLst/>
                <a:uLnTx/>
                <a:uFillTx/>
                <a:latin typeface="+mj-lt"/>
                <a:ea typeface="+mn-ea"/>
                <a:cs typeface="+mn-cs"/>
              </a:rPr>
              <a:t> 15 mg </a:t>
            </a:r>
            <a:r>
              <a:rPr kumimoji="0" lang="fr-FR" sz="1200" b="1" i="0" u="none" strike="noStrike" kern="0" cap="none" spc="0" normalizeH="0" baseline="0" noProof="0" dirty="0" err="1" smtClean="0">
                <a:ln>
                  <a:noFill/>
                </a:ln>
                <a:solidFill>
                  <a:prstClr val="white"/>
                </a:solidFill>
                <a:effectLst/>
                <a:uLnTx/>
                <a:uFillTx/>
                <a:latin typeface="+mj-lt"/>
                <a:ea typeface="+mn-ea"/>
                <a:cs typeface="+mn-cs"/>
              </a:rPr>
              <a:t>qd</a:t>
            </a:r>
            <a:endParaRPr kumimoji="0" lang="fr-FR" sz="1200" b="1" i="0" u="none" strike="noStrike" kern="0" cap="none" spc="0" normalizeH="0" baseline="0" noProof="0" dirty="0" smtClean="0">
              <a:ln>
                <a:noFill/>
              </a:ln>
              <a:solidFill>
                <a:prstClr val="white"/>
              </a:solidFill>
              <a:effectLst/>
              <a:uLnTx/>
              <a:uFillTx/>
              <a:latin typeface="+mj-lt"/>
              <a:ea typeface="+mn-ea"/>
              <a:cs typeface="+mn-cs"/>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err="1" smtClean="0">
                <a:ln>
                  <a:noFill/>
                </a:ln>
                <a:solidFill>
                  <a:prstClr val="white"/>
                </a:solidFill>
                <a:effectLst/>
                <a:uLnTx/>
                <a:uFillTx/>
                <a:latin typeface="+mj-lt"/>
                <a:ea typeface="+mn-ea"/>
                <a:cs typeface="+mn-cs"/>
              </a:rPr>
              <a:t>Clopidogrel</a:t>
            </a:r>
            <a:r>
              <a:rPr kumimoji="0" lang="fr-FR" sz="1200" b="1" i="0" u="none" strike="noStrike" kern="0" cap="none" spc="0" normalizeH="0" baseline="0" noProof="0" dirty="0" smtClean="0">
                <a:ln>
                  <a:noFill/>
                </a:ln>
                <a:solidFill>
                  <a:prstClr val="white"/>
                </a:solidFill>
                <a:effectLst/>
                <a:uLnTx/>
                <a:uFillTx/>
                <a:latin typeface="+mj-lt"/>
                <a:ea typeface="+mn-ea"/>
                <a:cs typeface="+mn-cs"/>
              </a:rPr>
              <a:t> (</a:t>
            </a:r>
            <a:r>
              <a:rPr kumimoji="0" lang="fr-FR" sz="1200" b="1" i="0" u="none" strike="noStrike" kern="0" cap="none" spc="0" normalizeH="0" baseline="0" noProof="0" dirty="0" err="1" smtClean="0">
                <a:ln>
                  <a:noFill/>
                </a:ln>
                <a:solidFill>
                  <a:prstClr val="white"/>
                </a:solidFill>
                <a:effectLst/>
                <a:uLnTx/>
                <a:uFillTx/>
                <a:latin typeface="+mj-lt"/>
                <a:ea typeface="+mn-ea"/>
                <a:cs typeface="+mn-cs"/>
              </a:rPr>
              <a:t>Ticagrelor</a:t>
            </a:r>
            <a:r>
              <a:rPr kumimoji="0" lang="fr-FR" sz="1200" b="1" i="0" u="none" strike="noStrike" kern="0" cap="none" spc="0" normalizeH="0" baseline="0" noProof="0" dirty="0" smtClean="0">
                <a:ln>
                  <a:noFill/>
                </a:ln>
                <a:solidFill>
                  <a:prstClr val="white"/>
                </a:solidFill>
                <a:effectLst/>
                <a:uLnTx/>
                <a:uFillTx/>
                <a:latin typeface="+mj-lt"/>
                <a:ea typeface="+mn-ea"/>
                <a:cs typeface="+mn-cs"/>
              </a:rPr>
              <a:t> 4%, </a:t>
            </a:r>
            <a:r>
              <a:rPr kumimoji="0" lang="fr-FR" sz="1200" b="1" i="0" u="none" strike="noStrike" kern="0" cap="none" spc="0" normalizeH="0" baseline="0" noProof="0" dirty="0" err="1" smtClean="0">
                <a:ln>
                  <a:noFill/>
                </a:ln>
                <a:solidFill>
                  <a:prstClr val="white"/>
                </a:solidFill>
                <a:effectLst/>
                <a:uLnTx/>
                <a:uFillTx/>
                <a:latin typeface="+mj-lt"/>
                <a:ea typeface="+mn-ea"/>
                <a:cs typeface="+mn-cs"/>
              </a:rPr>
              <a:t>Prasugrel</a:t>
            </a:r>
            <a:r>
              <a:rPr kumimoji="0" lang="fr-FR" sz="1200" b="1" i="0" u="none" strike="noStrike" kern="0" cap="none" spc="0" normalizeH="0" baseline="0" noProof="0" dirty="0" smtClean="0">
                <a:ln>
                  <a:noFill/>
                </a:ln>
                <a:solidFill>
                  <a:prstClr val="white"/>
                </a:solidFill>
                <a:effectLst/>
                <a:uLnTx/>
                <a:uFillTx/>
                <a:latin typeface="+mj-lt"/>
                <a:ea typeface="+mn-ea"/>
                <a:cs typeface="+mn-cs"/>
              </a:rPr>
              <a:t> 1%) </a:t>
            </a:r>
          </a:p>
        </p:txBody>
      </p:sp>
      <p:sp>
        <p:nvSpPr>
          <p:cNvPr id="38" name="Rectangle à coins arrondis 13"/>
          <p:cNvSpPr/>
          <p:nvPr/>
        </p:nvSpPr>
        <p:spPr>
          <a:xfrm>
            <a:off x="3579300" y="2210906"/>
            <a:ext cx="1728000" cy="612000"/>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err="1" smtClean="0">
                <a:ln>
                  <a:noFill/>
                </a:ln>
                <a:solidFill>
                  <a:prstClr val="white"/>
                </a:solidFill>
                <a:effectLst/>
                <a:uLnTx/>
                <a:uFillTx/>
                <a:latin typeface="+mj-lt"/>
                <a:ea typeface="+mn-ea"/>
                <a:cs typeface="+mn-cs"/>
              </a:rPr>
              <a:t>Rivaroxaban</a:t>
            </a:r>
            <a:r>
              <a:rPr kumimoji="0" lang="fr-FR" sz="1000" b="1" i="0" u="none" strike="noStrike" kern="0" cap="none" spc="0" normalizeH="0" baseline="0" noProof="0" dirty="0" smtClean="0">
                <a:ln>
                  <a:noFill/>
                </a:ln>
                <a:solidFill>
                  <a:prstClr val="white"/>
                </a:solidFill>
                <a:effectLst/>
                <a:uLnTx/>
                <a:uFillTx/>
                <a:latin typeface="+mj-lt"/>
                <a:ea typeface="+mn-ea"/>
                <a:cs typeface="+mn-cs"/>
              </a:rPr>
              <a:t> 2.5 mg </a:t>
            </a:r>
            <a:r>
              <a:rPr kumimoji="0" lang="fr-FR" sz="1000" b="1" i="0" u="none" strike="noStrike" kern="0" cap="none" spc="0" normalizeH="0" baseline="0" noProof="0" dirty="0" err="1" smtClean="0">
                <a:ln>
                  <a:noFill/>
                </a:ln>
                <a:solidFill>
                  <a:prstClr val="white"/>
                </a:solidFill>
                <a:effectLst/>
                <a:uLnTx/>
                <a:uFillTx/>
                <a:latin typeface="+mj-lt"/>
                <a:ea typeface="+mn-ea"/>
                <a:cs typeface="+mn-cs"/>
              </a:rPr>
              <a:t>bid</a:t>
            </a:r>
            <a:endParaRPr kumimoji="0" lang="fr-FR" sz="1000" b="1" i="0" u="none" strike="noStrike" kern="0" cap="none" spc="0" normalizeH="0" baseline="0" noProof="0" dirty="0" smtClean="0">
              <a:ln>
                <a:noFill/>
              </a:ln>
              <a:solidFill>
                <a:prstClr val="white"/>
              </a:solidFill>
              <a:effectLst/>
              <a:uLnTx/>
              <a:uFillTx/>
              <a:latin typeface="+mj-lt"/>
              <a:ea typeface="+mn-ea"/>
              <a:cs typeface="+mn-cs"/>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err="1" smtClean="0">
                <a:ln>
                  <a:noFill/>
                </a:ln>
                <a:solidFill>
                  <a:prstClr val="white"/>
                </a:solidFill>
                <a:effectLst/>
                <a:uLnTx/>
                <a:uFillTx/>
                <a:latin typeface="+mj-lt"/>
                <a:ea typeface="+mn-ea"/>
                <a:cs typeface="+mn-cs"/>
              </a:rPr>
              <a:t>Clopidogrel</a:t>
            </a:r>
            <a:r>
              <a:rPr kumimoji="0" lang="fr-FR" sz="1000" b="1" i="0" u="none" strike="noStrike" kern="0" cap="none" spc="0" normalizeH="0" baseline="0" noProof="0" dirty="0" smtClean="0">
                <a:ln>
                  <a:noFill/>
                </a:ln>
                <a:solidFill>
                  <a:prstClr val="white"/>
                </a:solidFill>
                <a:effectLst/>
                <a:uLnTx/>
                <a:uFillTx/>
                <a:latin typeface="+mj-lt"/>
                <a:ea typeface="+mn-ea"/>
                <a:cs typeface="+mn-cs"/>
              </a:rPr>
              <a:t> 75 mg</a:t>
            </a:r>
            <a:endParaRPr kumimoji="0" lang="fr-FR" sz="1000" b="1" i="0" u="none" strike="noStrike" kern="0" cap="none" spc="0" normalizeH="0" baseline="30000" noProof="0" dirty="0" smtClean="0">
              <a:ln>
                <a:noFill/>
              </a:ln>
              <a:solidFill>
                <a:prstClr val="white"/>
              </a:solidFill>
              <a:effectLst/>
              <a:uLnTx/>
              <a:uFillTx/>
              <a:latin typeface="+mj-lt"/>
              <a:ea typeface="+mn-ea"/>
              <a:cs typeface="+mn-cs"/>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err="1" smtClean="0">
                <a:ln>
                  <a:noFill/>
                </a:ln>
                <a:solidFill>
                  <a:prstClr val="white"/>
                </a:solidFill>
                <a:effectLst/>
                <a:uLnTx/>
                <a:uFillTx/>
                <a:latin typeface="+mj-lt"/>
                <a:ea typeface="+mn-ea"/>
                <a:cs typeface="+mn-cs"/>
              </a:rPr>
              <a:t>Aspirin</a:t>
            </a:r>
            <a:r>
              <a:rPr kumimoji="0" lang="fr-FR" sz="1000" b="1" i="0" u="none" strike="noStrike" kern="0" cap="none" spc="0" normalizeH="0" baseline="0" noProof="0" dirty="0" smtClean="0">
                <a:ln>
                  <a:noFill/>
                </a:ln>
                <a:solidFill>
                  <a:prstClr val="white"/>
                </a:solidFill>
                <a:effectLst/>
                <a:uLnTx/>
                <a:uFillTx/>
                <a:latin typeface="+mj-lt"/>
                <a:ea typeface="+mn-ea"/>
                <a:cs typeface="+mn-cs"/>
              </a:rPr>
              <a:t> 75-100 mg </a:t>
            </a:r>
          </a:p>
        </p:txBody>
      </p:sp>
      <p:sp>
        <p:nvSpPr>
          <p:cNvPr id="39" name="Rectangle à coins arrondis 14"/>
          <p:cNvSpPr/>
          <p:nvPr/>
        </p:nvSpPr>
        <p:spPr>
          <a:xfrm>
            <a:off x="3576139" y="3209061"/>
            <a:ext cx="1728000" cy="612000"/>
          </a:xfrm>
          <a:prstGeom prst="roundRect">
            <a:avLst/>
          </a:prstGeom>
          <a:solidFill>
            <a:srgbClr val="D11F3F"/>
          </a:solidFill>
          <a:ln w="12700" cap="flat" cmpd="sng" algn="ctr">
            <a:solidFill>
              <a:srgbClr val="D11F3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smtClean="0">
                <a:ln>
                  <a:noFill/>
                </a:ln>
                <a:solidFill>
                  <a:prstClr val="white"/>
                </a:solidFill>
                <a:effectLst/>
                <a:uLnTx/>
                <a:uFillTx/>
                <a:latin typeface="+mj-lt"/>
                <a:ea typeface="+mn-ea"/>
                <a:cs typeface="+mn-cs"/>
              </a:rPr>
              <a:t>VKA (</a:t>
            </a:r>
            <a:r>
              <a:rPr kumimoji="0" lang="fr-FR" sz="1000" b="1" i="0" u="none" strike="noStrike" kern="0" cap="none" spc="0" normalizeH="0" baseline="0" noProof="0" dirty="0" err="1" smtClean="0">
                <a:ln>
                  <a:noFill/>
                </a:ln>
                <a:solidFill>
                  <a:prstClr val="white"/>
                </a:solidFill>
                <a:effectLst/>
                <a:uLnTx/>
                <a:uFillTx/>
                <a:latin typeface="+mj-lt"/>
                <a:ea typeface="+mn-ea"/>
                <a:cs typeface="+mn-cs"/>
              </a:rPr>
              <a:t>target</a:t>
            </a:r>
            <a:r>
              <a:rPr kumimoji="0" lang="fr-FR" sz="1000" b="1" i="0" u="none" strike="noStrike" kern="0" cap="none" spc="0" normalizeH="0" baseline="0" noProof="0" dirty="0" smtClean="0">
                <a:ln>
                  <a:noFill/>
                </a:ln>
                <a:solidFill>
                  <a:prstClr val="white"/>
                </a:solidFill>
                <a:effectLst/>
                <a:uLnTx/>
                <a:uFillTx/>
                <a:latin typeface="+mj-lt"/>
                <a:ea typeface="+mn-ea"/>
                <a:cs typeface="+mn-cs"/>
              </a:rPr>
              <a:t> INR 2.0-3.0)</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err="1" smtClean="0">
                <a:ln>
                  <a:noFill/>
                </a:ln>
                <a:solidFill>
                  <a:prstClr val="white"/>
                </a:solidFill>
                <a:effectLst/>
                <a:uLnTx/>
                <a:uFillTx/>
                <a:latin typeface="+mj-lt"/>
                <a:ea typeface="+mn-ea"/>
                <a:cs typeface="+mn-cs"/>
              </a:rPr>
              <a:t>Clopidogrel</a:t>
            </a:r>
            <a:r>
              <a:rPr kumimoji="0" lang="fr-FR" sz="1000" b="1" i="0" u="none" strike="noStrike" kern="0" cap="none" spc="0" normalizeH="0" baseline="0" noProof="0" dirty="0" smtClean="0">
                <a:ln>
                  <a:noFill/>
                </a:ln>
                <a:solidFill>
                  <a:prstClr val="white"/>
                </a:solidFill>
                <a:effectLst/>
                <a:uLnTx/>
                <a:uFillTx/>
                <a:latin typeface="+mj-lt"/>
                <a:ea typeface="+mn-ea"/>
                <a:cs typeface="+mn-cs"/>
              </a:rPr>
              <a:t> 75 mg</a:t>
            </a:r>
            <a:endParaRPr kumimoji="0" lang="fr-FR" sz="1000" b="1" i="0" u="none" strike="noStrike" kern="0" cap="none" spc="0" normalizeH="0" baseline="30000" noProof="0" dirty="0" smtClean="0">
              <a:ln>
                <a:noFill/>
              </a:ln>
              <a:solidFill>
                <a:prstClr val="white"/>
              </a:solidFill>
              <a:effectLst/>
              <a:uLnTx/>
              <a:uFillTx/>
              <a:latin typeface="+mj-lt"/>
              <a:ea typeface="+mn-ea"/>
              <a:cs typeface="+mn-cs"/>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err="1" smtClean="0">
                <a:ln>
                  <a:noFill/>
                </a:ln>
                <a:solidFill>
                  <a:prstClr val="white"/>
                </a:solidFill>
                <a:effectLst/>
                <a:uLnTx/>
                <a:uFillTx/>
                <a:latin typeface="+mj-lt"/>
                <a:ea typeface="+mn-ea"/>
                <a:cs typeface="+mn-cs"/>
              </a:rPr>
              <a:t>Aspirin</a:t>
            </a:r>
            <a:r>
              <a:rPr kumimoji="0" lang="fr-FR" sz="1000" b="1" i="0" u="none" strike="noStrike" kern="0" cap="none" spc="0" normalizeH="0" baseline="0" noProof="0" dirty="0" smtClean="0">
                <a:ln>
                  <a:noFill/>
                </a:ln>
                <a:solidFill>
                  <a:prstClr val="white"/>
                </a:solidFill>
                <a:effectLst/>
                <a:uLnTx/>
                <a:uFillTx/>
                <a:latin typeface="+mj-lt"/>
                <a:ea typeface="+mn-ea"/>
                <a:cs typeface="+mn-cs"/>
              </a:rPr>
              <a:t> 75-100 mg </a:t>
            </a:r>
          </a:p>
        </p:txBody>
      </p:sp>
      <p:sp>
        <p:nvSpPr>
          <p:cNvPr id="40" name="ZoneTexte 15"/>
          <p:cNvSpPr txBox="1"/>
          <p:nvPr/>
        </p:nvSpPr>
        <p:spPr>
          <a:xfrm>
            <a:off x="3465067" y="1856312"/>
            <a:ext cx="2016899" cy="353943"/>
          </a:xfrm>
          <a:prstGeom prst="rect">
            <a:avLst/>
          </a:prstGeom>
          <a:noFill/>
        </p:spPr>
        <p:txBody>
          <a:bodyPr wrap="none" rtlCol="0">
            <a:spAutoFit/>
          </a:bodyPr>
          <a:lstStyle/>
          <a:p>
            <a:pPr algn="ctr" defTabSz="685800"/>
            <a:r>
              <a:rPr lang="fr-FR" sz="900" b="1" dirty="0" smtClean="0">
                <a:solidFill>
                  <a:prstClr val="black"/>
                </a:solidFill>
                <a:latin typeface="+mj-lt"/>
              </a:rPr>
              <a:t>1 (16%), 6 (35%) </a:t>
            </a:r>
            <a:r>
              <a:rPr lang="cs-CZ" sz="900" b="1" dirty="0" smtClean="0">
                <a:solidFill>
                  <a:prstClr val="black"/>
                </a:solidFill>
                <a:latin typeface="+mj-lt"/>
              </a:rPr>
              <a:t>nebo</a:t>
            </a:r>
            <a:r>
              <a:rPr lang="fr-FR" sz="900" b="1" dirty="0" smtClean="0">
                <a:solidFill>
                  <a:prstClr val="black"/>
                </a:solidFill>
                <a:latin typeface="+mj-lt"/>
              </a:rPr>
              <a:t> 12 (49%) m</a:t>
            </a:r>
            <a:r>
              <a:rPr lang="cs-CZ" sz="900" b="1" dirty="0" err="1" smtClean="0">
                <a:solidFill>
                  <a:prstClr val="black"/>
                </a:solidFill>
                <a:latin typeface="+mj-lt"/>
              </a:rPr>
              <a:t>ěsíců</a:t>
            </a:r>
            <a:endParaRPr lang="fr-FR" sz="900" b="1" dirty="0" smtClean="0">
              <a:solidFill>
                <a:prstClr val="black"/>
              </a:solidFill>
              <a:latin typeface="+mj-lt"/>
            </a:endParaRPr>
          </a:p>
          <a:p>
            <a:pPr algn="ctr" defTabSz="685800"/>
            <a:r>
              <a:rPr lang="cs-CZ" sz="800" b="1" dirty="0" smtClean="0">
                <a:solidFill>
                  <a:prstClr val="black"/>
                </a:solidFill>
                <a:latin typeface="+mj-lt"/>
              </a:rPr>
              <a:t>Rozhodnutí lékaře před </a:t>
            </a:r>
            <a:r>
              <a:rPr lang="cs-CZ" sz="800" b="1" dirty="0" err="1" smtClean="0">
                <a:solidFill>
                  <a:prstClr val="black"/>
                </a:solidFill>
                <a:latin typeface="+mj-lt"/>
              </a:rPr>
              <a:t>random</a:t>
            </a:r>
            <a:endParaRPr lang="fr-FR" sz="800" b="1" dirty="0">
              <a:solidFill>
                <a:prstClr val="black"/>
              </a:solidFill>
              <a:latin typeface="+mj-lt"/>
            </a:endParaRPr>
          </a:p>
        </p:txBody>
      </p:sp>
      <p:sp>
        <p:nvSpPr>
          <p:cNvPr id="41" name="ZoneTexte 16"/>
          <p:cNvSpPr txBox="1"/>
          <p:nvPr/>
        </p:nvSpPr>
        <p:spPr>
          <a:xfrm>
            <a:off x="3462301" y="2838940"/>
            <a:ext cx="2016899" cy="353943"/>
          </a:xfrm>
          <a:prstGeom prst="rect">
            <a:avLst/>
          </a:prstGeom>
          <a:noFill/>
        </p:spPr>
        <p:txBody>
          <a:bodyPr wrap="none" rtlCol="0">
            <a:spAutoFit/>
          </a:bodyPr>
          <a:lstStyle/>
          <a:p>
            <a:pPr algn="ctr" defTabSz="685800"/>
            <a:r>
              <a:rPr lang="fr-FR" sz="900" b="1" dirty="0" smtClean="0">
                <a:solidFill>
                  <a:prstClr val="black"/>
                </a:solidFill>
                <a:latin typeface="+mj-lt"/>
              </a:rPr>
              <a:t>1 (16%), 6 (35%) </a:t>
            </a:r>
            <a:r>
              <a:rPr lang="cs-CZ" sz="900" b="1" dirty="0" smtClean="0">
                <a:solidFill>
                  <a:prstClr val="black"/>
                </a:solidFill>
                <a:latin typeface="+mj-lt"/>
              </a:rPr>
              <a:t>nebo</a:t>
            </a:r>
            <a:r>
              <a:rPr lang="fr-FR" sz="900" b="1" dirty="0" smtClean="0">
                <a:solidFill>
                  <a:prstClr val="black"/>
                </a:solidFill>
                <a:latin typeface="+mj-lt"/>
              </a:rPr>
              <a:t> 12 (49%) </a:t>
            </a:r>
            <a:r>
              <a:rPr lang="cs-CZ" sz="900" b="1" dirty="0" smtClean="0">
                <a:solidFill>
                  <a:prstClr val="black"/>
                </a:solidFill>
                <a:latin typeface="+mj-lt"/>
              </a:rPr>
              <a:t>měsíců</a:t>
            </a:r>
            <a:endParaRPr lang="fr-FR" sz="900" b="1" dirty="0" smtClean="0">
              <a:solidFill>
                <a:prstClr val="black"/>
              </a:solidFill>
              <a:latin typeface="+mj-lt"/>
            </a:endParaRPr>
          </a:p>
          <a:p>
            <a:pPr algn="ctr" defTabSz="685800"/>
            <a:r>
              <a:rPr lang="cs-CZ" sz="800" b="1" dirty="0">
                <a:solidFill>
                  <a:prstClr val="black"/>
                </a:solidFill>
              </a:rPr>
              <a:t>Rozhodnutí lékaře před </a:t>
            </a:r>
            <a:r>
              <a:rPr lang="cs-CZ" sz="800" b="1" dirty="0" err="1">
                <a:solidFill>
                  <a:prstClr val="black"/>
                </a:solidFill>
              </a:rPr>
              <a:t>random</a:t>
            </a:r>
            <a:endParaRPr lang="fr-FR" sz="800" b="1" dirty="0">
              <a:solidFill>
                <a:prstClr val="black"/>
              </a:solidFill>
            </a:endParaRPr>
          </a:p>
        </p:txBody>
      </p:sp>
      <p:cxnSp>
        <p:nvCxnSpPr>
          <p:cNvPr id="42" name="Connecteur droit avec flèche 17"/>
          <p:cNvCxnSpPr/>
          <p:nvPr/>
        </p:nvCxnSpPr>
        <p:spPr>
          <a:xfrm>
            <a:off x="2990964" y="1616609"/>
            <a:ext cx="562027" cy="0"/>
          </a:xfrm>
          <a:prstGeom prst="straightConnector1">
            <a:avLst/>
          </a:prstGeom>
          <a:noFill/>
          <a:ln w="31750" cap="flat" cmpd="sng" algn="ctr">
            <a:solidFill>
              <a:srgbClr val="0251A0"/>
            </a:solidFill>
            <a:prstDash val="solid"/>
            <a:miter lim="800000"/>
            <a:tailEnd type="triangle"/>
          </a:ln>
          <a:effectLst/>
        </p:spPr>
      </p:cxnSp>
      <p:cxnSp>
        <p:nvCxnSpPr>
          <p:cNvPr id="43" name="Connecteur droit avec flèche 18"/>
          <p:cNvCxnSpPr/>
          <p:nvPr/>
        </p:nvCxnSpPr>
        <p:spPr>
          <a:xfrm>
            <a:off x="2997382" y="2516906"/>
            <a:ext cx="562027" cy="0"/>
          </a:xfrm>
          <a:prstGeom prst="straightConnector1">
            <a:avLst/>
          </a:prstGeom>
          <a:noFill/>
          <a:ln w="31750" cap="flat" cmpd="sng" algn="ctr">
            <a:solidFill>
              <a:srgbClr val="0251A0"/>
            </a:solidFill>
            <a:prstDash val="solid"/>
            <a:miter lim="800000"/>
            <a:tailEnd type="triangle"/>
          </a:ln>
          <a:effectLst/>
        </p:spPr>
      </p:cxnSp>
      <p:cxnSp>
        <p:nvCxnSpPr>
          <p:cNvPr id="44" name="Connecteur droit avec flèche 19"/>
          <p:cNvCxnSpPr/>
          <p:nvPr/>
        </p:nvCxnSpPr>
        <p:spPr>
          <a:xfrm>
            <a:off x="2996751" y="3491107"/>
            <a:ext cx="562027" cy="0"/>
          </a:xfrm>
          <a:prstGeom prst="straightConnector1">
            <a:avLst/>
          </a:prstGeom>
          <a:noFill/>
          <a:ln w="31750" cap="flat" cmpd="sng" algn="ctr">
            <a:solidFill>
              <a:srgbClr val="0251A0"/>
            </a:solidFill>
            <a:prstDash val="solid"/>
            <a:miter lim="800000"/>
            <a:tailEnd type="triangle"/>
          </a:ln>
          <a:effectLst/>
        </p:spPr>
      </p:cxnSp>
      <p:sp>
        <p:nvSpPr>
          <p:cNvPr id="45" name="Rectangle à coins arrondis 20"/>
          <p:cNvSpPr/>
          <p:nvPr/>
        </p:nvSpPr>
        <p:spPr>
          <a:xfrm>
            <a:off x="5311639" y="2212840"/>
            <a:ext cx="1728000" cy="612000"/>
          </a:xfrm>
          <a:prstGeom prst="roundRect">
            <a:avLst/>
          </a:prstGeom>
          <a:solidFill>
            <a:srgbClr val="5B9BD5">
              <a:alpha val="71000"/>
            </a:srgbClr>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err="1" smtClean="0">
                <a:ln>
                  <a:noFill/>
                </a:ln>
                <a:solidFill>
                  <a:prstClr val="white"/>
                </a:solidFill>
                <a:effectLst/>
                <a:uLnTx/>
                <a:uFillTx/>
                <a:latin typeface="+mj-lt"/>
                <a:ea typeface="+mn-ea"/>
                <a:cs typeface="+mn-cs"/>
              </a:rPr>
              <a:t>Rivaroxaban</a:t>
            </a:r>
            <a:r>
              <a:rPr kumimoji="0" lang="fr-FR" sz="1000" b="1" i="0" u="none" strike="noStrike" kern="0" cap="none" spc="0" normalizeH="0" baseline="0" noProof="0" dirty="0" smtClean="0">
                <a:ln>
                  <a:noFill/>
                </a:ln>
                <a:solidFill>
                  <a:prstClr val="white"/>
                </a:solidFill>
                <a:effectLst/>
                <a:uLnTx/>
                <a:uFillTx/>
                <a:latin typeface="+mj-lt"/>
                <a:ea typeface="+mn-ea"/>
                <a:cs typeface="+mn-cs"/>
              </a:rPr>
              <a:t> 15 mg QD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err="1" smtClean="0">
                <a:ln>
                  <a:noFill/>
                </a:ln>
                <a:solidFill>
                  <a:prstClr val="white"/>
                </a:solidFill>
                <a:effectLst/>
                <a:uLnTx/>
                <a:uFillTx/>
                <a:latin typeface="+mj-lt"/>
                <a:ea typeface="+mn-ea"/>
                <a:cs typeface="+mn-cs"/>
              </a:rPr>
              <a:t>Aspirin</a:t>
            </a:r>
            <a:r>
              <a:rPr kumimoji="0" lang="fr-FR" sz="1000" b="1" i="0" u="none" strike="noStrike" kern="0" cap="none" spc="0" normalizeH="0" baseline="0" noProof="0" dirty="0" smtClean="0">
                <a:ln>
                  <a:noFill/>
                </a:ln>
                <a:solidFill>
                  <a:prstClr val="white"/>
                </a:solidFill>
                <a:effectLst/>
                <a:uLnTx/>
                <a:uFillTx/>
                <a:latin typeface="+mj-lt"/>
                <a:ea typeface="+mn-ea"/>
                <a:cs typeface="+mn-cs"/>
              </a:rPr>
              <a:t> 75-100 mg</a:t>
            </a:r>
          </a:p>
        </p:txBody>
      </p:sp>
      <p:sp>
        <p:nvSpPr>
          <p:cNvPr id="46" name="Rectangle à coins arrondis 21"/>
          <p:cNvSpPr/>
          <p:nvPr/>
        </p:nvSpPr>
        <p:spPr>
          <a:xfrm>
            <a:off x="5313574" y="3204403"/>
            <a:ext cx="1728000" cy="612000"/>
          </a:xfrm>
          <a:prstGeom prst="roundRect">
            <a:avLst/>
          </a:prstGeom>
          <a:solidFill>
            <a:srgbClr val="D11F3F">
              <a:alpha val="47000"/>
            </a:srgbClr>
          </a:solidFill>
          <a:ln w="12700" cap="flat" cmpd="sng" algn="ctr">
            <a:solidFill>
              <a:srgbClr val="D11F3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smtClean="0">
                <a:ln>
                  <a:noFill/>
                </a:ln>
                <a:solidFill>
                  <a:prstClr val="white"/>
                </a:solidFill>
                <a:effectLst/>
                <a:uLnTx/>
                <a:uFillTx/>
                <a:latin typeface="+mj-lt"/>
                <a:ea typeface="+mn-ea"/>
                <a:cs typeface="+mn-cs"/>
              </a:rPr>
              <a:t>VKA (</a:t>
            </a:r>
            <a:r>
              <a:rPr kumimoji="0" lang="fr-FR" sz="1000" b="1" i="0" u="none" strike="noStrike" kern="0" cap="none" spc="0" normalizeH="0" baseline="0" noProof="0" dirty="0" err="1" smtClean="0">
                <a:ln>
                  <a:noFill/>
                </a:ln>
                <a:solidFill>
                  <a:prstClr val="white"/>
                </a:solidFill>
                <a:effectLst/>
                <a:uLnTx/>
                <a:uFillTx/>
                <a:latin typeface="+mj-lt"/>
                <a:ea typeface="+mn-ea"/>
                <a:cs typeface="+mn-cs"/>
              </a:rPr>
              <a:t>target</a:t>
            </a:r>
            <a:r>
              <a:rPr kumimoji="0" lang="fr-FR" sz="1000" b="1" i="0" u="none" strike="noStrike" kern="0" cap="none" spc="0" normalizeH="0" baseline="0" noProof="0" dirty="0" smtClean="0">
                <a:ln>
                  <a:noFill/>
                </a:ln>
                <a:solidFill>
                  <a:prstClr val="white"/>
                </a:solidFill>
                <a:effectLst/>
                <a:uLnTx/>
                <a:uFillTx/>
                <a:latin typeface="+mj-lt"/>
                <a:ea typeface="+mn-ea"/>
                <a:cs typeface="+mn-cs"/>
              </a:rPr>
              <a:t> INR 2.0-3.0)</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err="1" smtClean="0">
                <a:ln>
                  <a:noFill/>
                </a:ln>
                <a:solidFill>
                  <a:prstClr val="white"/>
                </a:solidFill>
                <a:effectLst/>
                <a:uLnTx/>
                <a:uFillTx/>
                <a:latin typeface="+mj-lt"/>
                <a:ea typeface="+mn-ea"/>
                <a:cs typeface="+mn-cs"/>
              </a:rPr>
              <a:t>Aspirin</a:t>
            </a:r>
            <a:r>
              <a:rPr kumimoji="0" lang="fr-FR" sz="1000" b="1" i="0" u="none" strike="noStrike" kern="0" cap="none" spc="0" normalizeH="0" baseline="0" noProof="0" dirty="0" smtClean="0">
                <a:ln>
                  <a:noFill/>
                </a:ln>
                <a:solidFill>
                  <a:prstClr val="white"/>
                </a:solidFill>
                <a:effectLst/>
                <a:uLnTx/>
                <a:uFillTx/>
                <a:latin typeface="+mj-lt"/>
                <a:ea typeface="+mn-ea"/>
                <a:cs typeface="+mn-cs"/>
              </a:rPr>
              <a:t> 75-100 mg</a:t>
            </a:r>
          </a:p>
        </p:txBody>
      </p:sp>
      <p:cxnSp>
        <p:nvCxnSpPr>
          <p:cNvPr id="47" name="Connecteur droit 23"/>
          <p:cNvCxnSpPr/>
          <p:nvPr/>
        </p:nvCxnSpPr>
        <p:spPr>
          <a:xfrm>
            <a:off x="7072137" y="1458114"/>
            <a:ext cx="0" cy="2322086"/>
          </a:xfrm>
          <a:prstGeom prst="line">
            <a:avLst/>
          </a:prstGeom>
          <a:noFill/>
          <a:ln w="28575" cap="flat" cmpd="sng" algn="ctr">
            <a:solidFill>
              <a:srgbClr val="4B4D4E"/>
            </a:solidFill>
            <a:prstDash val="dash"/>
            <a:miter lim="800000"/>
          </a:ln>
          <a:effectLst/>
        </p:spPr>
      </p:cxnSp>
      <p:sp>
        <p:nvSpPr>
          <p:cNvPr id="48" name="ZoneTexte 24"/>
          <p:cNvSpPr txBox="1"/>
          <p:nvPr/>
        </p:nvSpPr>
        <p:spPr>
          <a:xfrm>
            <a:off x="7442393" y="980728"/>
            <a:ext cx="1111298" cy="430887"/>
          </a:xfrm>
          <a:prstGeom prst="rect">
            <a:avLst/>
          </a:prstGeom>
          <a:noFill/>
        </p:spPr>
        <p:txBody>
          <a:bodyPr wrap="square" rtlCol="0">
            <a:spAutoFit/>
          </a:bodyPr>
          <a:lstStyle/>
          <a:p>
            <a:pPr algn="ctr" defTabSz="685800"/>
            <a:r>
              <a:rPr lang="cs-CZ" sz="1100" b="1" dirty="0" smtClean="0">
                <a:solidFill>
                  <a:prstClr val="black"/>
                </a:solidFill>
                <a:latin typeface="+mj-lt"/>
              </a:rPr>
              <a:t>Ukončení po 12 měsících</a:t>
            </a:r>
            <a:endParaRPr lang="fr-FR" sz="1100" b="1" dirty="0">
              <a:solidFill>
                <a:prstClr val="black"/>
              </a:solidFill>
              <a:latin typeface="+mj-lt"/>
            </a:endParaRPr>
          </a:p>
        </p:txBody>
      </p:sp>
      <p:cxnSp>
        <p:nvCxnSpPr>
          <p:cNvPr id="49" name="Connecteur droit 29"/>
          <p:cNvCxnSpPr/>
          <p:nvPr/>
        </p:nvCxnSpPr>
        <p:spPr>
          <a:xfrm flipH="1" flipV="1">
            <a:off x="7072137" y="1164328"/>
            <a:ext cx="360000" cy="0"/>
          </a:xfrm>
          <a:prstGeom prst="line">
            <a:avLst/>
          </a:prstGeom>
          <a:noFill/>
          <a:ln w="25400" cap="flat" cmpd="sng" algn="ctr">
            <a:solidFill>
              <a:srgbClr val="4B4D4E"/>
            </a:solidFill>
            <a:prstDash val="solid"/>
            <a:miter lim="800000"/>
          </a:ln>
          <a:effectLst/>
        </p:spPr>
      </p:cxnSp>
      <p:cxnSp>
        <p:nvCxnSpPr>
          <p:cNvPr id="50" name="Connecteur droit avec flèche 31"/>
          <p:cNvCxnSpPr/>
          <p:nvPr/>
        </p:nvCxnSpPr>
        <p:spPr>
          <a:xfrm>
            <a:off x="7072137" y="1158541"/>
            <a:ext cx="0" cy="224341"/>
          </a:xfrm>
          <a:prstGeom prst="straightConnector1">
            <a:avLst/>
          </a:prstGeom>
          <a:noFill/>
          <a:ln w="25400" cap="flat" cmpd="sng" algn="ctr">
            <a:solidFill>
              <a:srgbClr val="4B4D4E"/>
            </a:solidFill>
            <a:prstDash val="solid"/>
            <a:miter lim="800000"/>
            <a:tailEnd type="triangle"/>
          </a:ln>
          <a:effectLst/>
        </p:spPr>
      </p:cxnSp>
      <p:sp>
        <p:nvSpPr>
          <p:cNvPr id="51" name="ZoneTexte 32"/>
          <p:cNvSpPr txBox="1"/>
          <p:nvPr/>
        </p:nvSpPr>
        <p:spPr>
          <a:xfrm>
            <a:off x="7391628" y="1386836"/>
            <a:ext cx="1111298" cy="738664"/>
          </a:xfrm>
          <a:prstGeom prst="rect">
            <a:avLst/>
          </a:prstGeom>
          <a:noFill/>
        </p:spPr>
        <p:txBody>
          <a:bodyPr wrap="square" rtlCol="0">
            <a:spAutoFit/>
          </a:bodyPr>
          <a:lstStyle/>
          <a:p>
            <a:pPr algn="ctr" defTabSz="685800"/>
            <a:r>
              <a:rPr lang="cs-CZ" sz="1400" b="1" dirty="0" smtClean="0">
                <a:solidFill>
                  <a:srgbClr val="ED7D31">
                    <a:lumMod val="75000"/>
                  </a:srgbClr>
                </a:solidFill>
                <a:latin typeface="+mj-lt"/>
              </a:rPr>
              <a:t>Studiová duální terapie</a:t>
            </a:r>
            <a:endParaRPr lang="fr-FR" sz="1400" b="1" dirty="0" smtClean="0">
              <a:solidFill>
                <a:srgbClr val="ED7D31">
                  <a:lumMod val="75000"/>
                </a:srgbClr>
              </a:solidFill>
              <a:latin typeface="+mj-lt"/>
            </a:endParaRPr>
          </a:p>
        </p:txBody>
      </p:sp>
      <p:sp>
        <p:nvSpPr>
          <p:cNvPr id="52" name="ZoneTexte 33"/>
          <p:cNvSpPr txBox="1"/>
          <p:nvPr/>
        </p:nvSpPr>
        <p:spPr>
          <a:xfrm>
            <a:off x="7387774" y="2225197"/>
            <a:ext cx="1111298" cy="738664"/>
          </a:xfrm>
          <a:prstGeom prst="rect">
            <a:avLst/>
          </a:prstGeom>
          <a:noFill/>
        </p:spPr>
        <p:txBody>
          <a:bodyPr wrap="square" rtlCol="0">
            <a:spAutoFit/>
          </a:bodyPr>
          <a:lstStyle/>
          <a:p>
            <a:pPr algn="ctr" defTabSz="685800"/>
            <a:r>
              <a:rPr lang="cs-CZ" sz="1400" b="1" dirty="0" smtClean="0">
                <a:solidFill>
                  <a:srgbClr val="0070C0"/>
                </a:solidFill>
                <a:latin typeface="+mj-lt"/>
              </a:rPr>
              <a:t>Studiová triple terapie</a:t>
            </a:r>
            <a:endParaRPr lang="fr-FR" sz="1400" b="1" dirty="0">
              <a:solidFill>
                <a:srgbClr val="0070C0"/>
              </a:solidFill>
              <a:latin typeface="+mj-lt"/>
            </a:endParaRPr>
          </a:p>
        </p:txBody>
      </p:sp>
      <p:sp>
        <p:nvSpPr>
          <p:cNvPr id="53" name="ZoneTexte 34"/>
          <p:cNvSpPr txBox="1"/>
          <p:nvPr/>
        </p:nvSpPr>
        <p:spPr>
          <a:xfrm>
            <a:off x="7389703" y="3161301"/>
            <a:ext cx="1111298" cy="738664"/>
          </a:xfrm>
          <a:prstGeom prst="rect">
            <a:avLst/>
          </a:prstGeom>
          <a:noFill/>
        </p:spPr>
        <p:txBody>
          <a:bodyPr wrap="square" rtlCol="0">
            <a:spAutoFit/>
          </a:bodyPr>
          <a:lstStyle/>
          <a:p>
            <a:pPr algn="ctr" defTabSz="685800"/>
            <a:r>
              <a:rPr lang="cs-CZ" sz="1400" b="1" dirty="0" smtClean="0">
                <a:solidFill>
                  <a:srgbClr val="D11F3F"/>
                </a:solidFill>
                <a:latin typeface="+mj-lt"/>
              </a:rPr>
              <a:t>Klasická t</a:t>
            </a:r>
            <a:r>
              <a:rPr lang="fr-FR" sz="1400" b="1" dirty="0" smtClean="0">
                <a:solidFill>
                  <a:srgbClr val="D11F3F"/>
                </a:solidFill>
                <a:latin typeface="+mj-lt"/>
              </a:rPr>
              <a:t>riple</a:t>
            </a:r>
          </a:p>
          <a:p>
            <a:pPr algn="ctr" defTabSz="685800"/>
            <a:r>
              <a:rPr lang="cs-CZ" sz="1400" b="1" dirty="0" smtClean="0">
                <a:solidFill>
                  <a:srgbClr val="D11F3F"/>
                </a:solidFill>
                <a:latin typeface="+mj-lt"/>
              </a:rPr>
              <a:t>terapie</a:t>
            </a:r>
            <a:endParaRPr lang="fr-FR" sz="1400" b="1" dirty="0">
              <a:solidFill>
                <a:srgbClr val="D11F3F"/>
              </a:solidFill>
              <a:latin typeface="+mj-lt"/>
            </a:endParaRPr>
          </a:p>
        </p:txBody>
      </p:sp>
      <p:sp>
        <p:nvSpPr>
          <p:cNvPr id="54" name="ZoneTexte 35"/>
          <p:cNvSpPr txBox="1"/>
          <p:nvPr/>
        </p:nvSpPr>
        <p:spPr>
          <a:xfrm>
            <a:off x="999975" y="3987057"/>
            <a:ext cx="7502951" cy="923330"/>
          </a:xfrm>
          <a:prstGeom prst="rect">
            <a:avLst/>
          </a:prstGeom>
          <a:noFill/>
        </p:spPr>
        <p:txBody>
          <a:bodyPr wrap="none" rtlCol="0">
            <a:spAutoFit/>
          </a:bodyPr>
          <a:lstStyle/>
          <a:p>
            <a:pPr marL="171450" indent="-171450" defTabSz="685800">
              <a:lnSpc>
                <a:spcPct val="150000"/>
              </a:lnSpc>
              <a:buClr>
                <a:srgbClr val="0251A0"/>
              </a:buClr>
              <a:buFont typeface="Arial" panose="020B0604020202020204" pitchFamily="34" charset="0"/>
              <a:buChar char="•"/>
            </a:pPr>
            <a:r>
              <a:rPr lang="cs-CZ" b="1" dirty="0" smtClean="0">
                <a:latin typeface="+mj-lt"/>
              </a:rPr>
              <a:t>Primární cíl </a:t>
            </a:r>
            <a:r>
              <a:rPr lang="fr-FR" b="1" dirty="0" smtClean="0">
                <a:latin typeface="+mj-lt"/>
              </a:rPr>
              <a:t>: TIMI major + minor + </a:t>
            </a:r>
            <a:r>
              <a:rPr lang="cs-CZ" b="1" dirty="0" smtClean="0">
                <a:latin typeface="+mj-lt"/>
              </a:rPr>
              <a:t>krvácení vyžadující  lékařskou pozornost</a:t>
            </a:r>
            <a:endParaRPr lang="fr-FR" b="1" dirty="0" smtClean="0">
              <a:latin typeface="+mj-lt"/>
            </a:endParaRPr>
          </a:p>
          <a:p>
            <a:pPr marL="171450" indent="-171450" defTabSz="685800">
              <a:lnSpc>
                <a:spcPct val="150000"/>
              </a:lnSpc>
              <a:buClr>
                <a:srgbClr val="0251A0"/>
              </a:buClr>
              <a:buFont typeface="Arial" panose="020B0604020202020204" pitchFamily="34" charset="0"/>
              <a:buChar char="•"/>
            </a:pPr>
            <a:r>
              <a:rPr lang="cs-CZ" b="1" dirty="0" smtClean="0">
                <a:latin typeface="+mj-lt"/>
              </a:rPr>
              <a:t>Sekundární cíl</a:t>
            </a:r>
            <a:r>
              <a:rPr lang="fr-FR" b="1" dirty="0" smtClean="0">
                <a:latin typeface="+mj-lt"/>
              </a:rPr>
              <a:t>: CV </a:t>
            </a:r>
            <a:r>
              <a:rPr lang="cs-CZ" b="1" dirty="0" smtClean="0">
                <a:latin typeface="+mj-lt"/>
              </a:rPr>
              <a:t>úmrtí</a:t>
            </a:r>
            <a:r>
              <a:rPr lang="fr-FR" b="1" dirty="0" smtClean="0">
                <a:latin typeface="+mj-lt"/>
              </a:rPr>
              <a:t>, I</a:t>
            </a:r>
            <a:r>
              <a:rPr lang="cs-CZ" b="1" dirty="0" smtClean="0">
                <a:latin typeface="+mj-lt"/>
              </a:rPr>
              <a:t>M</a:t>
            </a:r>
            <a:r>
              <a:rPr lang="fr-FR" b="1" dirty="0" smtClean="0">
                <a:latin typeface="+mj-lt"/>
              </a:rPr>
              <a:t>, </a:t>
            </a:r>
            <a:r>
              <a:rPr lang="cs-CZ" b="1" dirty="0" smtClean="0">
                <a:latin typeface="+mj-lt"/>
              </a:rPr>
              <a:t>CMP</a:t>
            </a:r>
            <a:endParaRPr lang="fr-FR" b="1" dirty="0">
              <a:latin typeface="+mj-lt"/>
            </a:endParaRPr>
          </a:p>
        </p:txBody>
      </p:sp>
      <p:sp>
        <p:nvSpPr>
          <p:cNvPr id="55" name="TextBox 7"/>
          <p:cNvSpPr txBox="1"/>
          <p:nvPr/>
        </p:nvSpPr>
        <p:spPr>
          <a:xfrm>
            <a:off x="4400335" y="6381328"/>
            <a:ext cx="4654286" cy="276999"/>
          </a:xfrm>
          <a:prstGeom prst="rect">
            <a:avLst/>
          </a:prstGeom>
          <a:noFill/>
        </p:spPr>
        <p:txBody>
          <a:bodyPr wrap="none" rtlCol="0">
            <a:spAutoFit/>
          </a:bodyPr>
          <a:lstStyle/>
          <a:p>
            <a:pPr algn="r" defTabSz="685800"/>
            <a:r>
              <a:rPr lang="en-US" altLang="en-US" sz="1200" dirty="0">
                <a:latin typeface="+mj-lt"/>
                <a:ea typeface="Century Gothic" charset="0"/>
                <a:cs typeface="Century Gothic" charset="0"/>
              </a:rPr>
              <a:t>Gibson </a:t>
            </a:r>
            <a:r>
              <a:rPr lang="en-US" altLang="en-US" sz="1200" dirty="0" smtClean="0">
                <a:latin typeface="+mj-lt"/>
                <a:ea typeface="Century Gothic" charset="0"/>
                <a:cs typeface="Century Gothic" charset="0"/>
              </a:rPr>
              <a:t>CM et </a:t>
            </a:r>
            <a:r>
              <a:rPr lang="en-US" altLang="en-US" sz="1200" dirty="0">
                <a:latin typeface="+mj-lt"/>
                <a:ea typeface="Century Gothic" charset="0"/>
                <a:cs typeface="Century Gothic" charset="0"/>
              </a:rPr>
              <a:t>al. N Engl J Med </a:t>
            </a:r>
            <a:r>
              <a:rPr lang="en-US" altLang="en-US" sz="1200" dirty="0" smtClean="0">
                <a:latin typeface="+mj-lt"/>
                <a:ea typeface="Century Gothic" charset="0"/>
                <a:cs typeface="Century Gothic" charset="0"/>
              </a:rPr>
              <a:t>2016; Gibson CM et </a:t>
            </a:r>
            <a:r>
              <a:rPr lang="en-US" altLang="en-US" sz="1200" dirty="0">
                <a:latin typeface="+mj-lt"/>
                <a:ea typeface="Century Gothic" charset="0"/>
                <a:cs typeface="Century Gothic" charset="0"/>
              </a:rPr>
              <a:t>al. Circulation </a:t>
            </a:r>
            <a:r>
              <a:rPr lang="en-US" altLang="en-US" sz="1200" dirty="0" smtClean="0">
                <a:latin typeface="+mj-lt"/>
                <a:ea typeface="Century Gothic" charset="0"/>
                <a:cs typeface="Century Gothic" charset="0"/>
              </a:rPr>
              <a:t>2016</a:t>
            </a:r>
            <a:endParaRPr lang="en-US" altLang="en-US" sz="1200" dirty="0">
              <a:latin typeface="+mj-lt"/>
              <a:ea typeface="Century Gothic" charset="0"/>
              <a:cs typeface="Century Gothic" charset="0"/>
            </a:endParaRPr>
          </a:p>
        </p:txBody>
      </p:sp>
      <p:sp>
        <p:nvSpPr>
          <p:cNvPr id="57" name="TextovéPole 56"/>
          <p:cNvSpPr txBox="1"/>
          <p:nvPr/>
        </p:nvSpPr>
        <p:spPr>
          <a:xfrm>
            <a:off x="243766" y="4941168"/>
            <a:ext cx="8648714" cy="1477328"/>
          </a:xfrm>
          <a:prstGeom prst="rect">
            <a:avLst/>
          </a:prstGeom>
          <a:noFill/>
        </p:spPr>
        <p:txBody>
          <a:bodyPr wrap="none" rtlCol="0">
            <a:spAutoFit/>
          </a:bodyPr>
          <a:lstStyle/>
          <a:p>
            <a:r>
              <a:rPr lang="cs-CZ" u="sng" dirty="0" smtClean="0"/>
              <a:t>Na rozdíl od RE-DUAL PCI: </a:t>
            </a:r>
          </a:p>
          <a:p>
            <a:pPr marL="285750" indent="-285750">
              <a:buFont typeface="Arial" panose="020B0604020202020204" pitchFamily="34" charset="0"/>
              <a:buChar char="•"/>
            </a:pPr>
            <a:r>
              <a:rPr lang="cs-CZ" dirty="0" err="1" smtClean="0"/>
              <a:t>Rivarox</a:t>
            </a:r>
            <a:r>
              <a:rPr lang="cs-CZ" dirty="0" smtClean="0"/>
              <a:t> 2x2,5mg neschválena v prevenci CMP/TEN u FS, 15mg schválena jen u FS+CHRI </a:t>
            </a:r>
          </a:p>
          <a:p>
            <a:pPr marL="285750" indent="-285750">
              <a:buFont typeface="Arial" panose="020B0604020202020204" pitchFamily="34" charset="0"/>
              <a:buChar char="•"/>
            </a:pPr>
            <a:r>
              <a:rPr lang="cs-CZ" dirty="0" smtClean="0"/>
              <a:t>Vyloučeni </a:t>
            </a:r>
            <a:r>
              <a:rPr lang="cs-CZ" dirty="0" err="1" smtClean="0"/>
              <a:t>vysocerizikoví</a:t>
            </a:r>
            <a:r>
              <a:rPr lang="cs-CZ" dirty="0" smtClean="0"/>
              <a:t> pacienti (s anamnézou CMP kdykoliv a s GIT krvácením do 12m</a:t>
            </a:r>
          </a:p>
          <a:p>
            <a:pPr marL="285750" indent="-285750">
              <a:buFont typeface="Arial" panose="020B0604020202020204" pitchFamily="34" charset="0"/>
              <a:buChar char="•"/>
            </a:pPr>
            <a:r>
              <a:rPr lang="cs-CZ" dirty="0" smtClean="0"/>
              <a:t>Krvácivé příhody vyžadující pozornost hodnoceny dle algoritmu (85%) bez adjudikace</a:t>
            </a:r>
          </a:p>
          <a:p>
            <a:pPr marL="285750" indent="-285750">
              <a:buFont typeface="Arial" panose="020B0604020202020204" pitchFamily="34" charset="0"/>
              <a:buChar char="•"/>
            </a:pPr>
            <a:endParaRPr lang="cs-CZ" dirty="0"/>
          </a:p>
        </p:txBody>
      </p:sp>
    </p:spTree>
    <p:extLst>
      <p:ext uri="{BB962C8B-B14F-4D97-AF65-F5344CB8AC3E}">
        <p14:creationId xmlns:p14="http://schemas.microsoft.com/office/powerpoint/2010/main" val="149469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 name="Skupina 15"/>
          <p:cNvGrpSpPr/>
          <p:nvPr/>
        </p:nvGrpSpPr>
        <p:grpSpPr>
          <a:xfrm>
            <a:off x="666750" y="1357898"/>
            <a:ext cx="7937698" cy="4879414"/>
            <a:chOff x="666750" y="1357898"/>
            <a:chExt cx="7937698" cy="4879414"/>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484784"/>
              <a:ext cx="7937698"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32"/>
            <p:cNvSpPr txBox="1"/>
            <p:nvPr/>
          </p:nvSpPr>
          <p:spPr>
            <a:xfrm>
              <a:off x="2339752" y="1465620"/>
              <a:ext cx="1368152" cy="523220"/>
            </a:xfrm>
            <a:prstGeom prst="rect">
              <a:avLst/>
            </a:prstGeom>
            <a:solidFill>
              <a:schemeClr val="bg1"/>
            </a:solidFill>
          </p:spPr>
          <p:txBody>
            <a:bodyPr wrap="square" rtlCol="0">
              <a:spAutoFit/>
            </a:bodyPr>
            <a:lstStyle/>
            <a:p>
              <a:pPr algn="ctr" defTabSz="685800"/>
              <a:r>
                <a:rPr lang="cs-CZ" sz="1400" b="1" dirty="0" smtClean="0">
                  <a:solidFill>
                    <a:srgbClr val="ED7D31">
                      <a:lumMod val="75000"/>
                    </a:srgbClr>
                  </a:solidFill>
                  <a:latin typeface="+mj-lt"/>
                </a:rPr>
                <a:t>Studiová duální terapie</a:t>
              </a:r>
              <a:endParaRPr lang="fr-FR" sz="1400" b="1" dirty="0" smtClean="0">
                <a:solidFill>
                  <a:srgbClr val="ED7D31">
                    <a:lumMod val="75000"/>
                  </a:srgbClr>
                </a:solidFill>
                <a:latin typeface="+mj-lt"/>
              </a:endParaRPr>
            </a:p>
          </p:txBody>
        </p:sp>
        <p:sp>
          <p:nvSpPr>
            <p:cNvPr id="9" name="ZoneTexte 33"/>
            <p:cNvSpPr txBox="1"/>
            <p:nvPr/>
          </p:nvSpPr>
          <p:spPr>
            <a:xfrm>
              <a:off x="4646081" y="1357898"/>
              <a:ext cx="862023" cy="738664"/>
            </a:xfrm>
            <a:prstGeom prst="rect">
              <a:avLst/>
            </a:prstGeom>
            <a:solidFill>
              <a:schemeClr val="bg1"/>
            </a:solidFill>
          </p:spPr>
          <p:txBody>
            <a:bodyPr wrap="square" rtlCol="0">
              <a:spAutoFit/>
            </a:bodyPr>
            <a:lstStyle/>
            <a:p>
              <a:pPr algn="ctr" defTabSz="685800"/>
              <a:r>
                <a:rPr lang="cs-CZ" sz="1400" b="1" dirty="0" smtClean="0">
                  <a:solidFill>
                    <a:srgbClr val="0070C0"/>
                  </a:solidFill>
                  <a:latin typeface="+mj-lt"/>
                </a:rPr>
                <a:t>Studiová triple terapie</a:t>
              </a:r>
              <a:endParaRPr lang="fr-FR" sz="1400" b="1" dirty="0">
                <a:solidFill>
                  <a:srgbClr val="0070C0"/>
                </a:solidFill>
                <a:latin typeface="+mj-lt"/>
              </a:endParaRPr>
            </a:p>
          </p:txBody>
        </p:sp>
        <p:sp>
          <p:nvSpPr>
            <p:cNvPr id="10" name="ZoneTexte 34"/>
            <p:cNvSpPr txBox="1"/>
            <p:nvPr/>
          </p:nvSpPr>
          <p:spPr>
            <a:xfrm>
              <a:off x="6372200" y="1393612"/>
              <a:ext cx="1224136" cy="523220"/>
            </a:xfrm>
            <a:prstGeom prst="rect">
              <a:avLst/>
            </a:prstGeom>
            <a:solidFill>
              <a:schemeClr val="bg1"/>
            </a:solidFill>
          </p:spPr>
          <p:txBody>
            <a:bodyPr wrap="square" rtlCol="0">
              <a:spAutoFit/>
            </a:bodyPr>
            <a:lstStyle/>
            <a:p>
              <a:pPr algn="ctr" defTabSz="685800"/>
              <a:r>
                <a:rPr lang="cs-CZ" sz="1400" b="1" dirty="0" smtClean="0">
                  <a:solidFill>
                    <a:srgbClr val="D11F3F"/>
                  </a:solidFill>
                  <a:latin typeface="+mj-lt"/>
                </a:rPr>
                <a:t>Klasická t</a:t>
              </a:r>
              <a:r>
                <a:rPr lang="fr-FR" sz="1400" b="1" dirty="0" smtClean="0">
                  <a:solidFill>
                    <a:srgbClr val="D11F3F"/>
                  </a:solidFill>
                  <a:latin typeface="+mj-lt"/>
                </a:rPr>
                <a:t>riple</a:t>
              </a:r>
            </a:p>
            <a:p>
              <a:pPr algn="ctr" defTabSz="685800"/>
              <a:r>
                <a:rPr lang="cs-CZ" sz="1400" b="1" dirty="0" smtClean="0">
                  <a:solidFill>
                    <a:srgbClr val="D11F3F"/>
                  </a:solidFill>
                  <a:latin typeface="+mj-lt"/>
                </a:rPr>
                <a:t>terapie</a:t>
              </a:r>
              <a:endParaRPr lang="fr-FR" sz="1400" b="1" dirty="0">
                <a:solidFill>
                  <a:srgbClr val="D11F3F"/>
                </a:solidFill>
                <a:latin typeface="+mj-lt"/>
              </a:endParaRPr>
            </a:p>
          </p:txBody>
        </p:sp>
      </p:grpSp>
      <p:sp>
        <p:nvSpPr>
          <p:cNvPr id="5" name="TextovéPole 4"/>
          <p:cNvSpPr txBox="1"/>
          <p:nvPr/>
        </p:nvSpPr>
        <p:spPr>
          <a:xfrm>
            <a:off x="179512" y="332656"/>
            <a:ext cx="8784976" cy="892552"/>
          </a:xfrm>
          <a:prstGeom prst="rect">
            <a:avLst/>
          </a:prstGeom>
          <a:noFill/>
        </p:spPr>
        <p:txBody>
          <a:bodyPr wrap="square" rtlCol="0">
            <a:spAutoFit/>
          </a:bodyPr>
          <a:lstStyle/>
          <a:p>
            <a:r>
              <a:rPr lang="cs-CZ" sz="2800" b="1" dirty="0" smtClean="0">
                <a:solidFill>
                  <a:schemeClr val="tx2"/>
                </a:solidFill>
              </a:rPr>
              <a:t>PIONEER AF-PCI: Primární cíl </a:t>
            </a:r>
          </a:p>
          <a:p>
            <a:r>
              <a:rPr lang="fr-FR" sz="2400" b="1" dirty="0" smtClean="0">
                <a:solidFill>
                  <a:schemeClr val="tx2"/>
                </a:solidFill>
              </a:rPr>
              <a:t>TIMI </a:t>
            </a:r>
            <a:r>
              <a:rPr lang="fr-FR" sz="2400" b="1" dirty="0">
                <a:solidFill>
                  <a:schemeClr val="tx2"/>
                </a:solidFill>
              </a:rPr>
              <a:t>major + minor + </a:t>
            </a:r>
            <a:r>
              <a:rPr lang="cs-CZ" sz="2400" b="1" dirty="0">
                <a:solidFill>
                  <a:schemeClr val="tx2"/>
                </a:solidFill>
              </a:rPr>
              <a:t>krvácení vyžadující  lékařskou pozornost</a:t>
            </a:r>
            <a:endParaRPr lang="cs-CZ" sz="2400" dirty="0">
              <a:solidFill>
                <a:schemeClr val="tx2"/>
              </a:solidFill>
            </a:endParaRPr>
          </a:p>
        </p:txBody>
      </p:sp>
      <p:sp>
        <p:nvSpPr>
          <p:cNvPr id="6" name="TextovéPole 5"/>
          <p:cNvSpPr txBox="1"/>
          <p:nvPr/>
        </p:nvSpPr>
        <p:spPr>
          <a:xfrm>
            <a:off x="827584" y="2602092"/>
            <a:ext cx="1817895" cy="646331"/>
          </a:xfrm>
          <a:prstGeom prst="rect">
            <a:avLst/>
          </a:prstGeom>
          <a:solidFill>
            <a:schemeClr val="bg1"/>
          </a:solidFill>
        </p:spPr>
        <p:txBody>
          <a:bodyPr wrap="square" rtlCol="0">
            <a:spAutoFit/>
          </a:bodyPr>
          <a:lstStyle/>
          <a:p>
            <a:r>
              <a:rPr lang="cs-CZ" dirty="0" smtClean="0">
                <a:solidFill>
                  <a:schemeClr val="tx2"/>
                </a:solidFill>
              </a:rPr>
              <a:t>Primární krvácivý </a:t>
            </a:r>
            <a:r>
              <a:rPr lang="cs-CZ" dirty="0" err="1" smtClean="0">
                <a:solidFill>
                  <a:schemeClr val="tx2"/>
                </a:solidFill>
              </a:rPr>
              <a:t>endpoint</a:t>
            </a:r>
            <a:endParaRPr lang="cs-CZ" dirty="0">
              <a:solidFill>
                <a:schemeClr val="tx2"/>
              </a:solidFill>
            </a:endParaRPr>
          </a:p>
        </p:txBody>
      </p:sp>
      <p:sp>
        <p:nvSpPr>
          <p:cNvPr id="13" name="TextovéPole 12"/>
          <p:cNvSpPr txBox="1"/>
          <p:nvPr/>
        </p:nvSpPr>
        <p:spPr>
          <a:xfrm>
            <a:off x="827584" y="3347700"/>
            <a:ext cx="1817895" cy="369332"/>
          </a:xfrm>
          <a:prstGeom prst="rect">
            <a:avLst/>
          </a:prstGeom>
          <a:solidFill>
            <a:schemeClr val="bg1"/>
          </a:solidFill>
        </p:spPr>
        <p:txBody>
          <a:bodyPr wrap="square" rtlCol="0">
            <a:spAutoFit/>
          </a:bodyPr>
          <a:lstStyle/>
          <a:p>
            <a:r>
              <a:rPr lang="cs-CZ" dirty="0" smtClean="0">
                <a:solidFill>
                  <a:schemeClr val="tx2"/>
                </a:solidFill>
              </a:rPr>
              <a:t>Velká krvácení</a:t>
            </a:r>
            <a:endParaRPr lang="cs-CZ" dirty="0">
              <a:solidFill>
                <a:schemeClr val="tx2"/>
              </a:solidFill>
            </a:endParaRPr>
          </a:p>
        </p:txBody>
      </p:sp>
      <p:sp>
        <p:nvSpPr>
          <p:cNvPr id="14" name="TextovéPole 13"/>
          <p:cNvSpPr txBox="1"/>
          <p:nvPr/>
        </p:nvSpPr>
        <p:spPr>
          <a:xfrm>
            <a:off x="827584" y="3995772"/>
            <a:ext cx="1817895" cy="369332"/>
          </a:xfrm>
          <a:prstGeom prst="rect">
            <a:avLst/>
          </a:prstGeom>
          <a:solidFill>
            <a:schemeClr val="bg1"/>
          </a:solidFill>
        </p:spPr>
        <p:txBody>
          <a:bodyPr wrap="square" rtlCol="0">
            <a:spAutoFit/>
          </a:bodyPr>
          <a:lstStyle/>
          <a:p>
            <a:r>
              <a:rPr lang="cs-CZ" dirty="0" smtClean="0">
                <a:solidFill>
                  <a:schemeClr val="tx2"/>
                </a:solidFill>
              </a:rPr>
              <a:t>Malá krvácení</a:t>
            </a:r>
            <a:endParaRPr lang="cs-CZ" dirty="0">
              <a:solidFill>
                <a:schemeClr val="tx2"/>
              </a:solidFill>
            </a:endParaRPr>
          </a:p>
        </p:txBody>
      </p:sp>
      <p:sp>
        <p:nvSpPr>
          <p:cNvPr id="15" name="TextovéPole 14"/>
          <p:cNvSpPr txBox="1"/>
          <p:nvPr/>
        </p:nvSpPr>
        <p:spPr>
          <a:xfrm>
            <a:off x="521857" y="4582869"/>
            <a:ext cx="2321951" cy="646331"/>
          </a:xfrm>
          <a:prstGeom prst="rect">
            <a:avLst/>
          </a:prstGeom>
          <a:solidFill>
            <a:schemeClr val="bg1"/>
          </a:solidFill>
        </p:spPr>
        <p:txBody>
          <a:bodyPr wrap="square" rtlCol="0">
            <a:spAutoFit/>
          </a:bodyPr>
          <a:lstStyle/>
          <a:p>
            <a:r>
              <a:rPr lang="cs-CZ" dirty="0" smtClean="0">
                <a:solidFill>
                  <a:schemeClr val="tx2"/>
                </a:solidFill>
              </a:rPr>
              <a:t>Krvácení </a:t>
            </a:r>
            <a:r>
              <a:rPr lang="cs-CZ" dirty="0">
                <a:solidFill>
                  <a:schemeClr val="tx2"/>
                </a:solidFill>
              </a:rPr>
              <a:t>vyžadující  lékařskou pozornost</a:t>
            </a:r>
          </a:p>
        </p:txBody>
      </p:sp>
      <p:sp>
        <p:nvSpPr>
          <p:cNvPr id="7" name="Obdélník 6"/>
          <p:cNvSpPr/>
          <p:nvPr/>
        </p:nvSpPr>
        <p:spPr>
          <a:xfrm>
            <a:off x="521857" y="3248423"/>
            <a:ext cx="7074479" cy="1260697"/>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p:cNvSpPr txBox="1"/>
          <p:nvPr/>
        </p:nvSpPr>
        <p:spPr>
          <a:xfrm>
            <a:off x="1169293" y="5157192"/>
            <a:ext cx="715260" cy="461665"/>
          </a:xfrm>
          <a:prstGeom prst="rect">
            <a:avLst/>
          </a:prstGeom>
          <a:noFill/>
        </p:spPr>
        <p:txBody>
          <a:bodyPr wrap="none" rtlCol="0">
            <a:spAutoFit/>
          </a:bodyPr>
          <a:lstStyle/>
          <a:p>
            <a:r>
              <a:rPr lang="cs-CZ" sz="2400" b="1" dirty="0" smtClean="0">
                <a:solidFill>
                  <a:schemeClr val="tx2"/>
                </a:solidFill>
              </a:rPr>
              <a:t>85%</a:t>
            </a:r>
            <a:endParaRPr lang="cs-CZ" sz="2400" b="1" dirty="0">
              <a:solidFill>
                <a:schemeClr val="tx2"/>
              </a:solidFill>
            </a:endParaRPr>
          </a:p>
        </p:txBody>
      </p:sp>
      <p:sp>
        <p:nvSpPr>
          <p:cNvPr id="17" name="TextovéPole 16"/>
          <p:cNvSpPr txBox="1"/>
          <p:nvPr/>
        </p:nvSpPr>
        <p:spPr>
          <a:xfrm>
            <a:off x="1169293" y="3647938"/>
            <a:ext cx="720069" cy="461665"/>
          </a:xfrm>
          <a:prstGeom prst="rect">
            <a:avLst/>
          </a:prstGeom>
          <a:noFill/>
        </p:spPr>
        <p:txBody>
          <a:bodyPr wrap="none" rtlCol="0">
            <a:spAutoFit/>
          </a:bodyPr>
          <a:lstStyle/>
          <a:p>
            <a:r>
              <a:rPr lang="cs-CZ" sz="2400" b="1" dirty="0">
                <a:solidFill>
                  <a:srgbClr val="FF0000"/>
                </a:solidFill>
              </a:rPr>
              <a:t>1</a:t>
            </a:r>
            <a:r>
              <a:rPr lang="cs-CZ" sz="2400" b="1" dirty="0" smtClean="0">
                <a:solidFill>
                  <a:srgbClr val="FF0000"/>
                </a:solidFill>
              </a:rPr>
              <a:t>5%</a:t>
            </a:r>
            <a:endParaRPr lang="cs-CZ" sz="2400" b="1" dirty="0">
              <a:solidFill>
                <a:srgbClr val="FF0000"/>
              </a:solidFill>
            </a:endParaRPr>
          </a:p>
        </p:txBody>
      </p:sp>
      <p:sp>
        <p:nvSpPr>
          <p:cNvPr id="18" name="TextovéPole 17"/>
          <p:cNvSpPr txBox="1"/>
          <p:nvPr/>
        </p:nvSpPr>
        <p:spPr>
          <a:xfrm>
            <a:off x="6195552" y="6482850"/>
            <a:ext cx="2753703" cy="276999"/>
          </a:xfrm>
          <a:prstGeom prst="rect">
            <a:avLst/>
          </a:prstGeom>
          <a:noFill/>
        </p:spPr>
        <p:txBody>
          <a:bodyPr wrap="none" rtlCol="0">
            <a:spAutoFit/>
          </a:bodyPr>
          <a:lstStyle/>
          <a:p>
            <a:r>
              <a:rPr lang="cs-CZ" sz="1200" dirty="0" smtClean="0"/>
              <a:t>Převzato dle </a:t>
            </a:r>
            <a:r>
              <a:rPr lang="cs-CZ" sz="1200" dirty="0" err="1" smtClean="0"/>
              <a:t>Gibson</a:t>
            </a:r>
            <a:r>
              <a:rPr lang="cs-CZ" sz="1200" dirty="0" smtClean="0"/>
              <a:t> CM et al. NEJM 2016</a:t>
            </a:r>
            <a:endParaRPr lang="cs-CZ" sz="1200" dirty="0"/>
          </a:p>
        </p:txBody>
      </p:sp>
    </p:spTree>
    <p:extLst>
      <p:ext uri="{BB962C8B-B14F-4D97-AF65-F5344CB8AC3E}">
        <p14:creationId xmlns:p14="http://schemas.microsoft.com/office/powerpoint/2010/main" val="355591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351178" y="2791593"/>
            <a:ext cx="8060796" cy="707886"/>
          </a:xfrm>
          <a:prstGeom prst="rect">
            <a:avLst/>
          </a:prstGeom>
          <a:noFill/>
        </p:spPr>
        <p:txBody>
          <a:bodyPr wrap="none" rtlCol="0">
            <a:spAutoFit/>
          </a:bodyPr>
          <a:lstStyle/>
          <a:p>
            <a:r>
              <a:rPr lang="cs-CZ" sz="2000" b="1" dirty="0"/>
              <a:t>VENTURE AF </a:t>
            </a:r>
            <a:r>
              <a:rPr lang="cs-CZ" sz="2000" dirty="0"/>
              <a:t>s </a:t>
            </a:r>
            <a:r>
              <a:rPr lang="cs-CZ" sz="2000" dirty="0" err="1"/>
              <a:t>rivaroxabanem</a:t>
            </a:r>
            <a:r>
              <a:rPr lang="cs-CZ" sz="2000" dirty="0"/>
              <a:t> </a:t>
            </a:r>
            <a:r>
              <a:rPr lang="cs-CZ" sz="2000" dirty="0" smtClean="0"/>
              <a:t>20mg denně </a:t>
            </a:r>
            <a:r>
              <a:rPr lang="cs-CZ" sz="2000" dirty="0" err="1" smtClean="0"/>
              <a:t>vs</a:t>
            </a:r>
            <a:r>
              <a:rPr lang="cs-CZ" sz="2000" dirty="0" smtClean="0"/>
              <a:t> nepřerušený </a:t>
            </a:r>
            <a:r>
              <a:rPr lang="cs-CZ" sz="2000" dirty="0" err="1" smtClean="0"/>
              <a:t>warfarin</a:t>
            </a:r>
            <a:r>
              <a:rPr lang="cs-CZ" sz="2000" dirty="0" smtClean="0"/>
              <a:t>, n=248 </a:t>
            </a:r>
          </a:p>
          <a:p>
            <a:r>
              <a:rPr lang="cs-CZ" sz="2000" dirty="0" smtClean="0"/>
              <a:t>– stejně krvácení (ischemických příhod jen několik)</a:t>
            </a:r>
            <a:endParaRPr lang="cs-CZ" sz="2000" dirty="0"/>
          </a:p>
        </p:txBody>
      </p:sp>
      <p:sp>
        <p:nvSpPr>
          <p:cNvPr id="2" name="TextovéPole 1"/>
          <p:cNvSpPr txBox="1"/>
          <p:nvPr/>
        </p:nvSpPr>
        <p:spPr>
          <a:xfrm>
            <a:off x="1224661" y="404664"/>
            <a:ext cx="5680914" cy="523220"/>
          </a:xfrm>
          <a:prstGeom prst="rect">
            <a:avLst/>
          </a:prstGeom>
          <a:noFill/>
        </p:spPr>
        <p:txBody>
          <a:bodyPr wrap="none" rtlCol="0">
            <a:spAutoFit/>
          </a:bodyPr>
          <a:lstStyle/>
          <a:p>
            <a:r>
              <a:rPr lang="cs-CZ" sz="2800" b="1" dirty="0" smtClean="0">
                <a:solidFill>
                  <a:schemeClr val="tx2"/>
                </a:solidFill>
              </a:rPr>
              <a:t>3</a:t>
            </a:r>
            <a:r>
              <a:rPr lang="cs-CZ" sz="2800" b="1" dirty="0">
                <a:solidFill>
                  <a:schemeClr val="tx2"/>
                </a:solidFill>
              </a:rPr>
              <a:t>.</a:t>
            </a:r>
            <a:r>
              <a:rPr lang="cs-CZ" sz="2800" b="1" dirty="0" smtClean="0">
                <a:solidFill>
                  <a:schemeClr val="tx2"/>
                </a:solidFill>
              </a:rPr>
              <a:t>  </a:t>
            </a:r>
            <a:r>
              <a:rPr lang="cs-CZ" sz="2800" b="1" dirty="0" err="1" smtClean="0">
                <a:solidFill>
                  <a:schemeClr val="tx2"/>
                </a:solidFill>
              </a:rPr>
              <a:t>Dabigatran</a:t>
            </a:r>
            <a:r>
              <a:rPr lang="cs-CZ" sz="2800" b="1" dirty="0" smtClean="0">
                <a:solidFill>
                  <a:schemeClr val="tx2"/>
                </a:solidFill>
              </a:rPr>
              <a:t> u katétrové ablace FS</a:t>
            </a:r>
            <a:endParaRPr lang="cs-CZ" sz="2800" b="1" dirty="0">
              <a:solidFill>
                <a:schemeClr val="tx2"/>
              </a:solidFill>
            </a:endParaRPr>
          </a:p>
        </p:txBody>
      </p:sp>
      <p:sp>
        <p:nvSpPr>
          <p:cNvPr id="3" name="TextovéPole 2"/>
          <p:cNvSpPr txBox="1"/>
          <p:nvPr/>
        </p:nvSpPr>
        <p:spPr>
          <a:xfrm>
            <a:off x="377384" y="3861048"/>
            <a:ext cx="7201587" cy="1631216"/>
          </a:xfrm>
          <a:prstGeom prst="rect">
            <a:avLst/>
          </a:prstGeom>
          <a:noFill/>
        </p:spPr>
        <p:txBody>
          <a:bodyPr wrap="none" rtlCol="0">
            <a:spAutoFit/>
          </a:bodyPr>
          <a:lstStyle/>
          <a:p>
            <a:r>
              <a:rPr lang="cs-CZ" sz="2000" u="sng" dirty="0" smtClean="0"/>
              <a:t>Přerušené </a:t>
            </a:r>
            <a:r>
              <a:rPr lang="cs-CZ" sz="2000" u="sng" dirty="0" err="1" smtClean="0"/>
              <a:t>NOACs</a:t>
            </a:r>
            <a:r>
              <a:rPr lang="cs-CZ" sz="2000" u="sng" dirty="0" smtClean="0"/>
              <a:t> </a:t>
            </a:r>
            <a:r>
              <a:rPr lang="cs-CZ" sz="2000" u="sng" dirty="0" err="1" smtClean="0"/>
              <a:t>vs</a:t>
            </a:r>
            <a:r>
              <a:rPr lang="cs-CZ" sz="2000" u="sng" dirty="0" smtClean="0"/>
              <a:t> nepřerušený </a:t>
            </a:r>
            <a:r>
              <a:rPr lang="cs-CZ" sz="2000" u="sng" dirty="0" err="1" smtClean="0"/>
              <a:t>warfarin</a:t>
            </a:r>
            <a:r>
              <a:rPr lang="cs-CZ" sz="2000" u="sng" dirty="0" smtClean="0"/>
              <a:t> INR 2-3</a:t>
            </a:r>
          </a:p>
          <a:p>
            <a:pPr marL="285750" indent="-285750">
              <a:buFont typeface="Arial" panose="020B0604020202020204" pitchFamily="34" charset="0"/>
              <a:buChar char="•"/>
            </a:pPr>
            <a:r>
              <a:rPr lang="cs-CZ" sz="2000" dirty="0" smtClean="0"/>
              <a:t>Stejně CMP/TIA i velkých krvácení, méně malých krvácení</a:t>
            </a:r>
          </a:p>
          <a:p>
            <a:pPr marL="285750" indent="-285750">
              <a:buFont typeface="Arial" panose="020B0604020202020204" pitchFamily="34" charset="0"/>
              <a:buChar char="•"/>
            </a:pPr>
            <a:endParaRPr lang="cs-CZ" sz="2000" dirty="0" smtClean="0"/>
          </a:p>
          <a:p>
            <a:pPr marL="285750" indent="-285750">
              <a:buFont typeface="Arial" panose="020B0604020202020204" pitchFamily="34" charset="0"/>
              <a:buChar char="•"/>
            </a:pPr>
            <a:r>
              <a:rPr lang="cs-CZ" sz="2000" dirty="0" smtClean="0"/>
              <a:t>Stejně CMP/TIA, méně všech (RR 0,67) a malých krvácení (RR,56)</a:t>
            </a:r>
          </a:p>
          <a:p>
            <a:pPr marL="285750" indent="-285750">
              <a:buFont typeface="Arial" panose="020B0604020202020204" pitchFamily="34" charset="0"/>
              <a:buChar char="•"/>
            </a:pPr>
            <a:endParaRPr lang="cs-CZ"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060699" cy="108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79512" y="1484784"/>
            <a:ext cx="280831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5830744" y="2276872"/>
            <a:ext cx="3061736" cy="276999"/>
          </a:xfrm>
          <a:prstGeom prst="rect">
            <a:avLst/>
          </a:prstGeom>
          <a:noFill/>
        </p:spPr>
        <p:txBody>
          <a:bodyPr wrap="none" rtlCol="0">
            <a:spAutoFit/>
          </a:bodyPr>
          <a:lstStyle/>
          <a:p>
            <a:r>
              <a:rPr lang="cs-CZ" sz="1200" dirty="0" smtClean="0"/>
              <a:t>2016 ESC </a:t>
            </a:r>
            <a:r>
              <a:rPr lang="cs-CZ" sz="1200" dirty="0" err="1" smtClean="0"/>
              <a:t>guidelines</a:t>
            </a:r>
            <a:r>
              <a:rPr lang="cs-CZ" sz="1200" dirty="0" smtClean="0"/>
              <a:t>, FS, </a:t>
            </a:r>
            <a:r>
              <a:rPr lang="cs-CZ" sz="1200" dirty="0" err="1" smtClean="0"/>
              <a:t>Kirchhof</a:t>
            </a:r>
            <a:r>
              <a:rPr lang="cs-CZ" sz="1200" dirty="0" smtClean="0"/>
              <a:t> P et al., EHJ  </a:t>
            </a:r>
            <a:endParaRPr lang="cs-CZ" sz="1200" dirty="0"/>
          </a:p>
        </p:txBody>
      </p:sp>
      <p:sp>
        <p:nvSpPr>
          <p:cNvPr id="7" name="TextovéPole 6"/>
          <p:cNvSpPr txBox="1"/>
          <p:nvPr/>
        </p:nvSpPr>
        <p:spPr>
          <a:xfrm>
            <a:off x="5868144" y="4490294"/>
            <a:ext cx="2074863" cy="276999"/>
          </a:xfrm>
          <a:prstGeom prst="rect">
            <a:avLst/>
          </a:prstGeom>
          <a:noFill/>
        </p:spPr>
        <p:txBody>
          <a:bodyPr wrap="none" rtlCol="0">
            <a:spAutoFit/>
          </a:bodyPr>
          <a:lstStyle/>
          <a:p>
            <a:r>
              <a:rPr lang="cs-CZ" sz="1200" dirty="0" smtClean="0"/>
              <a:t>WU </a:t>
            </a:r>
            <a:r>
              <a:rPr lang="cs-CZ" sz="1200" dirty="0"/>
              <a:t>S et al, </a:t>
            </a:r>
            <a:r>
              <a:rPr lang="cs-CZ" sz="1200" dirty="0" err="1"/>
              <a:t>Am</a:t>
            </a:r>
            <a:r>
              <a:rPr lang="cs-CZ" sz="1200" dirty="0"/>
              <a:t> J </a:t>
            </a:r>
            <a:r>
              <a:rPr lang="cs-CZ" sz="1200" dirty="0" err="1"/>
              <a:t>Cardiol</a:t>
            </a:r>
            <a:r>
              <a:rPr lang="cs-CZ" sz="1200" dirty="0"/>
              <a:t> 2016</a:t>
            </a:r>
          </a:p>
        </p:txBody>
      </p:sp>
      <p:sp>
        <p:nvSpPr>
          <p:cNvPr id="8" name="TextovéPole 7"/>
          <p:cNvSpPr txBox="1"/>
          <p:nvPr/>
        </p:nvSpPr>
        <p:spPr>
          <a:xfrm>
            <a:off x="5868144" y="5085184"/>
            <a:ext cx="3052246" cy="276999"/>
          </a:xfrm>
          <a:prstGeom prst="rect">
            <a:avLst/>
          </a:prstGeom>
          <a:noFill/>
        </p:spPr>
        <p:txBody>
          <a:bodyPr wrap="none" rtlCol="0">
            <a:spAutoFit/>
          </a:bodyPr>
          <a:lstStyle/>
          <a:p>
            <a:r>
              <a:rPr lang="cs-CZ" sz="1200" dirty="0" err="1" smtClean="0"/>
              <a:t>Zhao</a:t>
            </a:r>
            <a:r>
              <a:rPr lang="cs-CZ" sz="1200" dirty="0" smtClean="0"/>
              <a:t> Y et al, J </a:t>
            </a:r>
            <a:r>
              <a:rPr lang="cs-CZ" sz="1200" dirty="0" err="1" smtClean="0"/>
              <a:t>Interv</a:t>
            </a:r>
            <a:r>
              <a:rPr lang="cs-CZ" sz="1200" dirty="0" smtClean="0"/>
              <a:t> </a:t>
            </a:r>
            <a:r>
              <a:rPr lang="cs-CZ" sz="1200" dirty="0" err="1" smtClean="0"/>
              <a:t>Card</a:t>
            </a:r>
            <a:r>
              <a:rPr lang="cs-CZ" sz="1200" dirty="0" smtClean="0"/>
              <a:t>  </a:t>
            </a:r>
            <a:r>
              <a:rPr lang="cs-CZ" sz="1200" dirty="0" err="1" smtClean="0"/>
              <a:t>Electrophysiol</a:t>
            </a:r>
            <a:r>
              <a:rPr lang="cs-CZ" sz="1200" dirty="0" smtClean="0"/>
              <a:t> 2017</a:t>
            </a:r>
            <a:endParaRPr lang="cs-CZ" sz="1200" dirty="0"/>
          </a:p>
        </p:txBody>
      </p:sp>
      <p:sp>
        <p:nvSpPr>
          <p:cNvPr id="6" name="TextovéPole 5"/>
          <p:cNvSpPr txBox="1"/>
          <p:nvPr/>
        </p:nvSpPr>
        <p:spPr>
          <a:xfrm>
            <a:off x="395536" y="5733256"/>
            <a:ext cx="5713744" cy="707886"/>
          </a:xfrm>
          <a:prstGeom prst="rect">
            <a:avLst/>
          </a:prstGeom>
          <a:noFill/>
        </p:spPr>
        <p:txBody>
          <a:bodyPr wrap="none" rtlCol="0">
            <a:spAutoFit/>
          </a:bodyPr>
          <a:lstStyle/>
          <a:p>
            <a:r>
              <a:rPr lang="cs-CZ" sz="2000" u="sng" dirty="0" smtClean="0"/>
              <a:t>Nepřerušené </a:t>
            </a:r>
            <a:r>
              <a:rPr lang="cs-CZ" sz="2000" u="sng" dirty="0" err="1" smtClean="0"/>
              <a:t>NOACs</a:t>
            </a:r>
            <a:r>
              <a:rPr lang="cs-CZ" sz="2000" u="sng" dirty="0" smtClean="0"/>
              <a:t> </a:t>
            </a:r>
            <a:r>
              <a:rPr lang="cs-CZ" sz="2000" u="sng" dirty="0" err="1" smtClean="0"/>
              <a:t>vs</a:t>
            </a:r>
            <a:r>
              <a:rPr lang="cs-CZ" sz="2000" u="sng" dirty="0" smtClean="0"/>
              <a:t> nepřerušený </a:t>
            </a:r>
            <a:r>
              <a:rPr lang="cs-CZ" sz="2000" u="sng" dirty="0" err="1" smtClean="0"/>
              <a:t>warfarin</a:t>
            </a:r>
            <a:r>
              <a:rPr lang="cs-CZ" sz="2000" u="sng" dirty="0" smtClean="0"/>
              <a:t> INR 2-3</a:t>
            </a:r>
          </a:p>
          <a:p>
            <a:pPr marL="285750" indent="-285750">
              <a:buFont typeface="Arial" panose="020B0604020202020204" pitchFamily="34" charset="0"/>
              <a:buChar char="•"/>
            </a:pPr>
            <a:r>
              <a:rPr lang="cs-CZ" sz="2000" dirty="0" smtClean="0"/>
              <a:t>Stejně CMP/TIA  i velkých i malých krvácení</a:t>
            </a:r>
            <a:endParaRPr lang="cs-CZ" sz="2000" dirty="0"/>
          </a:p>
        </p:txBody>
      </p:sp>
      <p:sp>
        <p:nvSpPr>
          <p:cNvPr id="10" name="TextovéPole 9"/>
          <p:cNvSpPr txBox="1"/>
          <p:nvPr/>
        </p:nvSpPr>
        <p:spPr>
          <a:xfrm>
            <a:off x="5868144" y="6104329"/>
            <a:ext cx="2309158" cy="276999"/>
          </a:xfrm>
          <a:prstGeom prst="rect">
            <a:avLst/>
          </a:prstGeom>
          <a:noFill/>
        </p:spPr>
        <p:txBody>
          <a:bodyPr wrap="none" rtlCol="0">
            <a:spAutoFit/>
          </a:bodyPr>
          <a:lstStyle/>
          <a:p>
            <a:r>
              <a:rPr lang="cs-CZ" sz="1200" dirty="0" err="1" smtClean="0"/>
              <a:t>Nairooz</a:t>
            </a:r>
            <a:r>
              <a:rPr lang="cs-CZ" sz="1200" dirty="0" smtClean="0"/>
              <a:t> R et al, </a:t>
            </a:r>
            <a:r>
              <a:rPr lang="cs-CZ" sz="1200" dirty="0" err="1" smtClean="0"/>
              <a:t>Can</a:t>
            </a:r>
            <a:r>
              <a:rPr lang="cs-CZ" sz="1200" dirty="0" smtClean="0"/>
              <a:t> J </a:t>
            </a:r>
            <a:r>
              <a:rPr lang="cs-CZ" sz="1200" dirty="0" err="1" smtClean="0"/>
              <a:t>Cardiol</a:t>
            </a:r>
            <a:r>
              <a:rPr lang="cs-CZ" sz="1200" dirty="0" smtClean="0"/>
              <a:t> 2016</a:t>
            </a:r>
            <a:endParaRPr lang="cs-CZ" sz="1200" dirty="0"/>
          </a:p>
        </p:txBody>
      </p:sp>
      <p:sp>
        <p:nvSpPr>
          <p:cNvPr id="11" name="TextovéPole 10"/>
          <p:cNvSpPr txBox="1"/>
          <p:nvPr/>
        </p:nvSpPr>
        <p:spPr>
          <a:xfrm>
            <a:off x="5802220" y="3224009"/>
            <a:ext cx="2269917" cy="276999"/>
          </a:xfrm>
          <a:prstGeom prst="rect">
            <a:avLst/>
          </a:prstGeom>
          <a:noFill/>
        </p:spPr>
        <p:txBody>
          <a:bodyPr wrap="none" rtlCol="0">
            <a:spAutoFit/>
          </a:bodyPr>
          <a:lstStyle/>
          <a:p>
            <a:r>
              <a:rPr lang="cs-CZ" altLang="cs-CZ" sz="1200" dirty="0" err="1">
                <a:ea typeface="Geneva"/>
                <a:cs typeface="Geneva"/>
              </a:rPr>
              <a:t>Cappato</a:t>
            </a:r>
            <a:r>
              <a:rPr lang="cs-CZ" altLang="cs-CZ" sz="1200" dirty="0">
                <a:ea typeface="Geneva"/>
                <a:cs typeface="Geneva"/>
              </a:rPr>
              <a:t> R et al. Eur </a:t>
            </a:r>
            <a:r>
              <a:rPr lang="cs-CZ" altLang="cs-CZ" sz="1200" dirty="0" err="1">
                <a:ea typeface="Geneva"/>
                <a:cs typeface="Geneva"/>
              </a:rPr>
              <a:t>Heart</a:t>
            </a:r>
            <a:r>
              <a:rPr lang="cs-CZ" altLang="cs-CZ" sz="1200" dirty="0">
                <a:ea typeface="Geneva"/>
                <a:cs typeface="Geneva"/>
              </a:rPr>
              <a:t> J. 2015</a:t>
            </a:r>
            <a:endParaRPr lang="cs-CZ" sz="1200" dirty="0"/>
          </a:p>
        </p:txBody>
      </p:sp>
    </p:spTree>
    <p:extLst>
      <p:ext uri="{BB962C8B-B14F-4D97-AF65-F5344CB8AC3E}">
        <p14:creationId xmlns:p14="http://schemas.microsoft.com/office/powerpoint/2010/main" val="13051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7" grpId="0"/>
      <p:bldP spid="8" grpId="0"/>
      <p:bldP spid="6"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902026" y="1412776"/>
            <a:ext cx="2229813" cy="338554"/>
          </a:xfrm>
          <a:prstGeom prst="rect">
            <a:avLst/>
          </a:prstGeom>
          <a:solidFill>
            <a:schemeClr val="bg1"/>
          </a:solidFill>
          <a:ln>
            <a:solidFill>
              <a:schemeClr val="tx1"/>
            </a:solidFill>
          </a:ln>
        </p:spPr>
        <p:txBody>
          <a:bodyPr wrap="square" rtlCol="0">
            <a:spAutoFit/>
          </a:bodyPr>
          <a:lstStyle/>
          <a:p>
            <a:r>
              <a:rPr lang="cs-CZ" sz="1600" dirty="0">
                <a:latin typeface="+mj-lt"/>
                <a:cs typeface="Arial" panose="020B0604020202020204" pitchFamily="34" charset="0"/>
              </a:rPr>
              <a:t>Příprava před výkonem:</a:t>
            </a:r>
          </a:p>
        </p:txBody>
      </p:sp>
      <p:sp>
        <p:nvSpPr>
          <p:cNvPr id="11" name="TextovéPole 10"/>
          <p:cNvSpPr txBox="1"/>
          <p:nvPr/>
        </p:nvSpPr>
        <p:spPr>
          <a:xfrm>
            <a:off x="384951" y="125024"/>
            <a:ext cx="8579538" cy="769441"/>
          </a:xfrm>
          <a:prstGeom prst="rect">
            <a:avLst/>
          </a:prstGeom>
          <a:solidFill>
            <a:schemeClr val="accent1"/>
          </a:solidFill>
        </p:spPr>
        <p:txBody>
          <a:bodyPr wrap="square" rtlCol="0">
            <a:spAutoFit/>
          </a:bodyPr>
          <a:lstStyle/>
          <a:p>
            <a:pPr algn="ctr"/>
            <a:r>
              <a:rPr lang="cs-CZ" sz="2200" b="1" dirty="0" err="1">
                <a:solidFill>
                  <a:schemeClr val="bg1"/>
                </a:solidFill>
                <a:latin typeface="+mj-lt"/>
                <a:cs typeface="Arial" panose="020B0604020202020204" pitchFamily="34" charset="0"/>
              </a:rPr>
              <a:t>Antikoagulace</a:t>
            </a:r>
            <a:r>
              <a:rPr lang="cs-CZ" sz="2200" b="1" dirty="0">
                <a:solidFill>
                  <a:schemeClr val="bg1"/>
                </a:solidFill>
                <a:latin typeface="+mj-lt"/>
                <a:cs typeface="Arial" panose="020B0604020202020204" pitchFamily="34" charset="0"/>
              </a:rPr>
              <a:t> u pacientů s plánovanou </a:t>
            </a:r>
            <a:r>
              <a:rPr lang="cs-CZ" sz="2200" b="1" dirty="0" err="1">
                <a:solidFill>
                  <a:schemeClr val="bg1"/>
                </a:solidFill>
                <a:latin typeface="+mj-lt"/>
                <a:cs typeface="Arial" panose="020B0604020202020204" pitchFamily="34" charset="0"/>
              </a:rPr>
              <a:t>katetrovou</a:t>
            </a:r>
            <a:r>
              <a:rPr lang="cs-CZ" sz="2200" b="1" dirty="0">
                <a:solidFill>
                  <a:schemeClr val="bg1"/>
                </a:solidFill>
                <a:latin typeface="+mj-lt"/>
                <a:cs typeface="Arial" panose="020B0604020202020204" pitchFamily="34" charset="0"/>
              </a:rPr>
              <a:t> </a:t>
            </a:r>
            <a:r>
              <a:rPr lang="cs-CZ" sz="2200" b="1" dirty="0" smtClean="0">
                <a:solidFill>
                  <a:schemeClr val="bg1"/>
                </a:solidFill>
                <a:latin typeface="+mj-lt"/>
                <a:cs typeface="Arial" panose="020B0604020202020204" pitchFamily="34" charset="0"/>
              </a:rPr>
              <a:t>ablací</a:t>
            </a:r>
          </a:p>
          <a:p>
            <a:pPr algn="ctr"/>
            <a:r>
              <a:rPr lang="cs-CZ" sz="2200" b="1" dirty="0" smtClean="0">
                <a:solidFill>
                  <a:schemeClr val="bg1"/>
                </a:solidFill>
                <a:latin typeface="+mj-lt"/>
                <a:cs typeface="Arial" panose="020B0604020202020204" pitchFamily="34" charset="0"/>
              </a:rPr>
              <a:t>(Interní doporučení IKK FN Brno)</a:t>
            </a:r>
          </a:p>
        </p:txBody>
      </p:sp>
      <p:sp>
        <p:nvSpPr>
          <p:cNvPr id="12" name="TextovéPole 11"/>
          <p:cNvSpPr txBox="1"/>
          <p:nvPr/>
        </p:nvSpPr>
        <p:spPr>
          <a:xfrm>
            <a:off x="566043" y="908720"/>
            <a:ext cx="3096344" cy="369332"/>
          </a:xfrm>
          <a:prstGeom prst="rect">
            <a:avLst/>
          </a:prstGeom>
          <a:noFill/>
          <a:ln>
            <a:solidFill>
              <a:schemeClr val="tx1"/>
            </a:solidFill>
          </a:ln>
        </p:spPr>
        <p:txBody>
          <a:bodyPr wrap="square" rtlCol="0">
            <a:spAutoFit/>
          </a:bodyPr>
          <a:lstStyle/>
          <a:p>
            <a:pPr algn="ctr"/>
            <a:r>
              <a:rPr lang="cs-CZ" b="1" dirty="0">
                <a:solidFill>
                  <a:srgbClr val="002060"/>
                </a:solidFill>
                <a:cs typeface="Arial" panose="020B0604020202020204" pitchFamily="34" charset="0"/>
              </a:rPr>
              <a:t>Fibrilace síní/</a:t>
            </a:r>
            <a:r>
              <a:rPr lang="cs-CZ" b="1" dirty="0" err="1">
                <a:solidFill>
                  <a:srgbClr val="002060"/>
                </a:solidFill>
                <a:cs typeface="Arial" panose="020B0604020202020204" pitchFamily="34" charset="0"/>
              </a:rPr>
              <a:t>Flutter</a:t>
            </a:r>
            <a:r>
              <a:rPr lang="cs-CZ" b="1" dirty="0">
                <a:solidFill>
                  <a:srgbClr val="002060"/>
                </a:solidFill>
                <a:cs typeface="Arial" panose="020B0604020202020204" pitchFamily="34" charset="0"/>
              </a:rPr>
              <a:t> síní</a:t>
            </a:r>
          </a:p>
        </p:txBody>
      </p:sp>
      <p:sp>
        <p:nvSpPr>
          <p:cNvPr id="16" name="TextovéPole 15"/>
          <p:cNvSpPr txBox="1"/>
          <p:nvPr/>
        </p:nvSpPr>
        <p:spPr>
          <a:xfrm>
            <a:off x="395536" y="1844824"/>
            <a:ext cx="3888432" cy="1107996"/>
          </a:xfrm>
          <a:prstGeom prst="rect">
            <a:avLst/>
          </a:prstGeom>
          <a:solidFill>
            <a:srgbClr val="92D050"/>
          </a:solidFill>
          <a:ln>
            <a:solidFill>
              <a:schemeClr val="tx1"/>
            </a:solidFill>
          </a:ln>
        </p:spPr>
        <p:txBody>
          <a:bodyPr wrap="square" rtlCol="0">
            <a:spAutoFit/>
          </a:bodyPr>
          <a:lstStyle/>
          <a:p>
            <a:r>
              <a:rPr lang="cs-CZ" sz="1600" dirty="0">
                <a:cs typeface="Arial" panose="020B0604020202020204" pitchFamily="34" charset="0"/>
              </a:rPr>
              <a:t>Účinná </a:t>
            </a:r>
            <a:r>
              <a:rPr lang="cs-CZ" sz="1600" dirty="0" err="1">
                <a:cs typeface="Arial" panose="020B0604020202020204" pitchFamily="34" charset="0"/>
              </a:rPr>
              <a:t>antikoagulace</a:t>
            </a:r>
            <a:r>
              <a:rPr lang="cs-CZ" sz="1600" dirty="0">
                <a:cs typeface="Arial" panose="020B0604020202020204" pitchFamily="34" charset="0"/>
              </a:rPr>
              <a:t> </a:t>
            </a:r>
            <a:r>
              <a:rPr lang="cs-CZ" sz="1600" b="1" dirty="0">
                <a:cs typeface="Arial" panose="020B0604020202020204" pitchFamily="34" charset="0"/>
              </a:rPr>
              <a:t>&gt; 3 týdny</a:t>
            </a:r>
          </a:p>
          <a:p>
            <a:r>
              <a:rPr lang="cs-CZ" sz="1600" dirty="0">
                <a:cs typeface="Arial" panose="020B0604020202020204" pitchFamily="34" charset="0"/>
              </a:rPr>
              <a:t> - </a:t>
            </a:r>
            <a:r>
              <a:rPr lang="cs-CZ" sz="1600" b="1" dirty="0" err="1">
                <a:cs typeface="Arial" panose="020B0604020202020204" pitchFamily="34" charset="0"/>
              </a:rPr>
              <a:t>warfarin</a:t>
            </a:r>
            <a:r>
              <a:rPr lang="cs-CZ" sz="1600" dirty="0">
                <a:cs typeface="Arial" panose="020B0604020202020204" pitchFamily="34" charset="0"/>
              </a:rPr>
              <a:t> s INR 2 – 3</a:t>
            </a:r>
          </a:p>
          <a:p>
            <a:r>
              <a:rPr lang="cs-CZ" sz="1600" dirty="0">
                <a:cs typeface="Arial" panose="020B0604020202020204" pitchFamily="34" charset="0"/>
              </a:rPr>
              <a:t> - </a:t>
            </a:r>
            <a:r>
              <a:rPr lang="cs-CZ" sz="1600" b="1" dirty="0">
                <a:cs typeface="Arial" panose="020B0604020202020204" pitchFamily="34" charset="0"/>
              </a:rPr>
              <a:t>NOAK</a:t>
            </a:r>
          </a:p>
          <a:p>
            <a:r>
              <a:rPr lang="cs-CZ" dirty="0">
                <a:cs typeface="Arial" panose="020B0604020202020204" pitchFamily="34" charset="0"/>
              </a:rPr>
              <a:t> </a:t>
            </a:r>
            <a:r>
              <a:rPr lang="cs-CZ" sz="1400" i="1" dirty="0">
                <a:cs typeface="Arial" panose="020B0604020202020204" pitchFamily="34" charset="0"/>
              </a:rPr>
              <a:t>(výjimka:</a:t>
            </a:r>
            <a:r>
              <a:rPr lang="en-US" sz="1400" i="1" dirty="0">
                <a:cs typeface="Arial" panose="020B0604020202020204" pitchFamily="34" charset="0"/>
              </a:rPr>
              <a:t>CHA</a:t>
            </a:r>
            <a:r>
              <a:rPr lang="en-US" sz="1400" i="1" baseline="-25000" dirty="0">
                <a:cs typeface="Arial" panose="020B0604020202020204" pitchFamily="34" charset="0"/>
              </a:rPr>
              <a:t>2</a:t>
            </a:r>
            <a:r>
              <a:rPr lang="en-US" sz="1400" i="1" dirty="0">
                <a:cs typeface="Arial" panose="020B0604020202020204" pitchFamily="34" charset="0"/>
              </a:rPr>
              <a:t>DS</a:t>
            </a:r>
            <a:r>
              <a:rPr lang="en-US" sz="1400" i="1" baseline="-25000" dirty="0">
                <a:cs typeface="Arial" panose="020B0604020202020204" pitchFamily="34" charset="0"/>
              </a:rPr>
              <a:t>2</a:t>
            </a:r>
            <a:r>
              <a:rPr lang="en-US" sz="1400" i="1" dirty="0">
                <a:cs typeface="Arial" panose="020B0604020202020204" pitchFamily="34" charset="0"/>
              </a:rPr>
              <a:t>-VASc </a:t>
            </a:r>
            <a:r>
              <a:rPr lang="cs-CZ" sz="1400" i="1" dirty="0">
                <a:cs typeface="Arial" panose="020B0604020202020204" pitchFamily="34" charset="0"/>
              </a:rPr>
              <a:t> 0 u mužů, 1 u žen)</a:t>
            </a:r>
          </a:p>
        </p:txBody>
      </p:sp>
      <p:sp>
        <p:nvSpPr>
          <p:cNvPr id="17" name="TextovéPole 16"/>
          <p:cNvSpPr txBox="1"/>
          <p:nvPr/>
        </p:nvSpPr>
        <p:spPr>
          <a:xfrm>
            <a:off x="384950" y="4437112"/>
            <a:ext cx="3888432" cy="338554"/>
          </a:xfrm>
          <a:prstGeom prst="rect">
            <a:avLst/>
          </a:prstGeom>
          <a:solidFill>
            <a:srgbClr val="92D050"/>
          </a:solidFill>
          <a:ln>
            <a:solidFill>
              <a:schemeClr val="tx1"/>
            </a:solidFill>
          </a:ln>
        </p:spPr>
        <p:txBody>
          <a:bodyPr wrap="square" rtlCol="0">
            <a:spAutoFit/>
          </a:bodyPr>
          <a:lstStyle/>
          <a:p>
            <a:r>
              <a:rPr lang="cs-CZ" sz="1600" b="1" dirty="0">
                <a:latin typeface="+mj-lt"/>
                <a:cs typeface="Arial" panose="020B0604020202020204" pitchFamily="34" charset="0"/>
              </a:rPr>
              <a:t>TEE </a:t>
            </a:r>
            <a:r>
              <a:rPr lang="cs-CZ" sz="1600" dirty="0">
                <a:latin typeface="+mj-lt"/>
                <a:cs typeface="Arial" panose="020B0604020202020204" pitchFamily="34" charset="0"/>
              </a:rPr>
              <a:t>před výkonem</a:t>
            </a:r>
          </a:p>
        </p:txBody>
      </p:sp>
      <p:sp>
        <p:nvSpPr>
          <p:cNvPr id="18" name="TextovéPole 17"/>
          <p:cNvSpPr txBox="1"/>
          <p:nvPr/>
        </p:nvSpPr>
        <p:spPr>
          <a:xfrm>
            <a:off x="384950" y="3068960"/>
            <a:ext cx="3909603" cy="1292662"/>
          </a:xfrm>
          <a:prstGeom prst="rect">
            <a:avLst/>
          </a:prstGeom>
          <a:solidFill>
            <a:srgbClr val="FFFF00"/>
          </a:solidFill>
          <a:ln>
            <a:solidFill>
              <a:schemeClr val="tx1"/>
            </a:solidFill>
          </a:ln>
        </p:spPr>
        <p:txBody>
          <a:bodyPr wrap="square" rtlCol="0">
            <a:spAutoFit/>
          </a:bodyPr>
          <a:lstStyle/>
          <a:p>
            <a:r>
              <a:rPr lang="cs-CZ" sz="1600" dirty="0">
                <a:cs typeface="Arial" panose="020B0604020202020204" pitchFamily="34" charset="0"/>
              </a:rPr>
              <a:t>Nepřerušovat terapii </a:t>
            </a:r>
            <a:r>
              <a:rPr lang="cs-CZ" sz="1600" b="1" dirty="0" err="1">
                <a:cs typeface="Arial" panose="020B0604020202020204" pitchFamily="34" charset="0"/>
              </a:rPr>
              <a:t>warfarinem</a:t>
            </a:r>
            <a:endParaRPr lang="cs-CZ" sz="1600" b="1" dirty="0">
              <a:cs typeface="Arial" panose="020B0604020202020204" pitchFamily="34" charset="0"/>
            </a:endParaRPr>
          </a:p>
          <a:p>
            <a:r>
              <a:rPr lang="cs-CZ" sz="1600" dirty="0">
                <a:cs typeface="Arial" panose="020B0604020202020204" pitchFamily="34" charset="0"/>
              </a:rPr>
              <a:t> (INR v den výkonu 2 – 3)</a:t>
            </a:r>
          </a:p>
          <a:p>
            <a:r>
              <a:rPr lang="cs-CZ" sz="1600" b="1" dirty="0">
                <a:cs typeface="Arial" panose="020B0604020202020204" pitchFamily="34" charset="0"/>
              </a:rPr>
              <a:t>NOAK</a:t>
            </a:r>
            <a:r>
              <a:rPr lang="cs-CZ" sz="1600" dirty="0">
                <a:cs typeface="Arial" panose="020B0604020202020204" pitchFamily="34" charset="0"/>
              </a:rPr>
              <a:t>: </a:t>
            </a:r>
            <a:r>
              <a:rPr lang="en-US" sz="1600" dirty="0">
                <a:cs typeface="Arial" panose="020B0604020202020204" pitchFamily="34" charset="0"/>
              </a:rPr>
              <a:t>STOP </a:t>
            </a:r>
            <a:r>
              <a:rPr lang="en-US" sz="1600" b="1" dirty="0">
                <a:solidFill>
                  <a:srgbClr val="FF0000"/>
                </a:solidFill>
                <a:cs typeface="Arial" panose="020B0604020202020204" pitchFamily="34" charset="0"/>
              </a:rPr>
              <a:t>&lt;</a:t>
            </a:r>
            <a:r>
              <a:rPr lang="cs-CZ" sz="1600" b="1" dirty="0">
                <a:cs typeface="Arial" panose="020B0604020202020204" pitchFamily="34" charset="0"/>
              </a:rPr>
              <a:t> </a:t>
            </a:r>
            <a:r>
              <a:rPr lang="cs-CZ" sz="1600" b="1" dirty="0">
                <a:solidFill>
                  <a:srgbClr val="FF0000"/>
                </a:solidFill>
                <a:cs typeface="Arial" panose="020B0604020202020204" pitchFamily="34" charset="0"/>
              </a:rPr>
              <a:t>24 h </a:t>
            </a:r>
            <a:r>
              <a:rPr lang="cs-CZ" sz="1600" dirty="0">
                <a:cs typeface="Arial" panose="020B0604020202020204" pitchFamily="34" charset="0"/>
              </a:rPr>
              <a:t>před výkonem</a:t>
            </a:r>
          </a:p>
          <a:p>
            <a:r>
              <a:rPr lang="cs-CZ" sz="1200" i="1" dirty="0">
                <a:cs typeface="Arial" panose="020B0604020202020204" pitchFamily="34" charset="0"/>
              </a:rPr>
              <a:t> </a:t>
            </a:r>
            <a:r>
              <a:rPr lang="cs-CZ" sz="1200" b="1" i="1" dirty="0">
                <a:cs typeface="Arial" panose="020B0604020202020204" pitchFamily="34" charset="0"/>
              </a:rPr>
              <a:t>(</a:t>
            </a:r>
            <a:r>
              <a:rPr lang="cs-CZ" sz="1200" b="1" i="1" dirty="0" err="1">
                <a:cs typeface="Arial" panose="020B0604020202020204" pitchFamily="34" charset="0"/>
              </a:rPr>
              <a:t>dabigatran</a:t>
            </a:r>
            <a:r>
              <a:rPr lang="cs-CZ" sz="1200" b="1" i="1" dirty="0">
                <a:cs typeface="Arial" panose="020B0604020202020204" pitchFamily="34" charset="0"/>
              </a:rPr>
              <a:t> 36 - 48 h při CHRI)</a:t>
            </a:r>
          </a:p>
          <a:p>
            <a:r>
              <a:rPr lang="cs-CZ" sz="1600" dirty="0">
                <a:latin typeface="+mj-lt"/>
                <a:cs typeface="Arial" panose="020B0604020202020204" pitchFamily="34" charset="0"/>
              </a:rPr>
              <a:t>Nepodávat LMWH</a:t>
            </a:r>
          </a:p>
        </p:txBody>
      </p:sp>
      <p:sp>
        <p:nvSpPr>
          <p:cNvPr id="19" name="TextovéPole 18"/>
          <p:cNvSpPr txBox="1"/>
          <p:nvPr/>
        </p:nvSpPr>
        <p:spPr>
          <a:xfrm>
            <a:off x="1502147" y="4869160"/>
            <a:ext cx="1224135" cy="338554"/>
          </a:xfrm>
          <a:prstGeom prst="rect">
            <a:avLst/>
          </a:prstGeom>
          <a:solidFill>
            <a:schemeClr val="bg1"/>
          </a:solidFill>
          <a:ln>
            <a:solidFill>
              <a:schemeClr val="tx1"/>
            </a:solidFill>
          </a:ln>
        </p:spPr>
        <p:txBody>
          <a:bodyPr wrap="square" rtlCol="0">
            <a:spAutoFit/>
          </a:bodyPr>
          <a:lstStyle/>
          <a:p>
            <a:r>
              <a:rPr lang="cs-CZ" sz="1600" dirty="0">
                <a:latin typeface="+mj-lt"/>
                <a:cs typeface="Arial" panose="020B0604020202020204" pitchFamily="34" charset="0"/>
              </a:rPr>
              <a:t>Po výkonu:</a:t>
            </a:r>
          </a:p>
        </p:txBody>
      </p:sp>
      <p:sp>
        <p:nvSpPr>
          <p:cNvPr id="20" name="TextovéPole 19"/>
          <p:cNvSpPr txBox="1"/>
          <p:nvPr/>
        </p:nvSpPr>
        <p:spPr>
          <a:xfrm>
            <a:off x="406121" y="5301207"/>
            <a:ext cx="3888432" cy="800219"/>
          </a:xfrm>
          <a:prstGeom prst="rect">
            <a:avLst/>
          </a:prstGeom>
          <a:solidFill>
            <a:srgbClr val="92D050"/>
          </a:solidFill>
          <a:ln>
            <a:solidFill>
              <a:schemeClr val="tx1"/>
            </a:solidFill>
          </a:ln>
        </p:spPr>
        <p:txBody>
          <a:bodyPr wrap="square" rtlCol="0">
            <a:spAutoFit/>
          </a:bodyPr>
          <a:lstStyle/>
          <a:p>
            <a:r>
              <a:rPr lang="cs-CZ" sz="1600" dirty="0">
                <a:latin typeface="+mj-lt"/>
                <a:cs typeface="Arial" panose="020B0604020202020204" pitchFamily="34" charset="0"/>
              </a:rPr>
              <a:t>Zahájení </a:t>
            </a:r>
            <a:r>
              <a:rPr lang="cs-CZ" sz="1600" dirty="0" err="1">
                <a:latin typeface="+mj-lt"/>
                <a:cs typeface="Arial" panose="020B0604020202020204" pitchFamily="34" charset="0"/>
              </a:rPr>
              <a:t>antikoagulace</a:t>
            </a:r>
            <a:r>
              <a:rPr lang="cs-CZ" sz="1600" dirty="0">
                <a:latin typeface="+mj-lt"/>
                <a:cs typeface="Arial" panose="020B0604020202020204" pitchFamily="34" charset="0"/>
              </a:rPr>
              <a:t> </a:t>
            </a:r>
            <a:r>
              <a:rPr lang="cs-CZ" sz="1600" b="1" dirty="0">
                <a:latin typeface="+mj-lt"/>
                <a:cs typeface="Arial" panose="020B0604020202020204" pitchFamily="34" charset="0"/>
              </a:rPr>
              <a:t>4 – 6 h </a:t>
            </a:r>
            <a:r>
              <a:rPr lang="cs-CZ" sz="1600" dirty="0">
                <a:latin typeface="+mj-lt"/>
                <a:cs typeface="Arial" panose="020B0604020202020204" pitchFamily="34" charset="0"/>
              </a:rPr>
              <a:t>po dosažení   </a:t>
            </a:r>
          </a:p>
          <a:p>
            <a:r>
              <a:rPr lang="cs-CZ" sz="1600" dirty="0">
                <a:latin typeface="+mj-lt"/>
                <a:cs typeface="Arial" panose="020B0604020202020204" pitchFamily="34" charset="0"/>
              </a:rPr>
              <a:t> hemostázy </a:t>
            </a:r>
          </a:p>
          <a:p>
            <a:r>
              <a:rPr lang="cs-CZ" sz="1400" dirty="0">
                <a:latin typeface="+mj-lt"/>
                <a:cs typeface="Arial" panose="020B0604020202020204" pitchFamily="34" charset="0"/>
              </a:rPr>
              <a:t>(NOAK, </a:t>
            </a:r>
            <a:r>
              <a:rPr lang="cs-CZ" sz="1400" dirty="0" err="1">
                <a:latin typeface="+mj-lt"/>
                <a:cs typeface="Arial" panose="020B0604020202020204" pitchFamily="34" charset="0"/>
              </a:rPr>
              <a:t>warfarin</a:t>
            </a:r>
            <a:r>
              <a:rPr lang="cs-CZ" sz="1400" dirty="0">
                <a:latin typeface="+mj-lt"/>
                <a:cs typeface="Arial" panose="020B0604020202020204" pitchFamily="34" charset="0"/>
              </a:rPr>
              <a:t> +/- ev. LMWH)</a:t>
            </a:r>
          </a:p>
        </p:txBody>
      </p:sp>
      <p:sp>
        <p:nvSpPr>
          <p:cNvPr id="21" name="TextovéPole 20"/>
          <p:cNvSpPr txBox="1"/>
          <p:nvPr/>
        </p:nvSpPr>
        <p:spPr>
          <a:xfrm>
            <a:off x="411329" y="6165304"/>
            <a:ext cx="3909603" cy="553998"/>
          </a:xfrm>
          <a:prstGeom prst="rect">
            <a:avLst/>
          </a:prstGeom>
          <a:solidFill>
            <a:srgbClr val="FFFF00"/>
          </a:solidFill>
          <a:ln>
            <a:solidFill>
              <a:schemeClr val="tx1"/>
            </a:solidFill>
          </a:ln>
        </p:spPr>
        <p:txBody>
          <a:bodyPr wrap="square" rtlCol="0">
            <a:spAutoFit/>
          </a:bodyPr>
          <a:lstStyle/>
          <a:p>
            <a:r>
              <a:rPr lang="cs-CZ" sz="1600" dirty="0" err="1">
                <a:cs typeface="Arial" panose="020B0604020202020204" pitchFamily="34" charset="0"/>
              </a:rPr>
              <a:t>Antikoagulace</a:t>
            </a:r>
            <a:r>
              <a:rPr lang="cs-CZ" sz="1600" dirty="0">
                <a:cs typeface="Arial" panose="020B0604020202020204" pitchFamily="34" charset="0"/>
              </a:rPr>
              <a:t> minimálně </a:t>
            </a:r>
            <a:r>
              <a:rPr lang="cs-CZ" sz="1600" b="1" dirty="0">
                <a:cs typeface="Arial" panose="020B0604020202020204" pitchFamily="34" charset="0"/>
              </a:rPr>
              <a:t>2 měsíce</a:t>
            </a:r>
          </a:p>
          <a:p>
            <a:r>
              <a:rPr lang="cs-CZ" sz="1400" dirty="0">
                <a:cs typeface="Arial" panose="020B0604020202020204" pitchFamily="34" charset="0"/>
              </a:rPr>
              <a:t> (dále dle </a:t>
            </a:r>
            <a:r>
              <a:rPr lang="en-US" sz="1400" i="1" dirty="0">
                <a:cs typeface="Arial" panose="020B0604020202020204" pitchFamily="34" charset="0"/>
              </a:rPr>
              <a:t>CHA</a:t>
            </a:r>
            <a:r>
              <a:rPr lang="en-US" sz="1400" i="1" baseline="-25000" dirty="0">
                <a:cs typeface="Arial" panose="020B0604020202020204" pitchFamily="34" charset="0"/>
              </a:rPr>
              <a:t>2</a:t>
            </a:r>
            <a:r>
              <a:rPr lang="en-US" sz="1400" i="1" dirty="0">
                <a:cs typeface="Arial" panose="020B0604020202020204" pitchFamily="34" charset="0"/>
              </a:rPr>
              <a:t>DS</a:t>
            </a:r>
            <a:r>
              <a:rPr lang="en-US" sz="1400" i="1" baseline="-25000" dirty="0">
                <a:cs typeface="Arial" panose="020B0604020202020204" pitchFamily="34" charset="0"/>
              </a:rPr>
              <a:t>2</a:t>
            </a:r>
            <a:r>
              <a:rPr lang="en-US" sz="1400" i="1" dirty="0">
                <a:cs typeface="Arial" panose="020B0604020202020204" pitchFamily="34" charset="0"/>
              </a:rPr>
              <a:t>-VASc</a:t>
            </a:r>
            <a:r>
              <a:rPr lang="cs-CZ" sz="1400" i="1" dirty="0">
                <a:cs typeface="Arial" panose="020B0604020202020204" pitchFamily="34" charset="0"/>
              </a:rPr>
              <a:t>)</a:t>
            </a:r>
            <a:endParaRPr lang="cs-CZ" sz="1400" b="1" dirty="0">
              <a:cs typeface="Arial" panose="020B0604020202020204" pitchFamily="34" charset="0"/>
            </a:endParaRPr>
          </a:p>
        </p:txBody>
      </p:sp>
      <p:sp>
        <p:nvSpPr>
          <p:cNvPr id="22" name="TextovéPole 21"/>
          <p:cNvSpPr txBox="1"/>
          <p:nvPr/>
        </p:nvSpPr>
        <p:spPr>
          <a:xfrm>
            <a:off x="5076056" y="908720"/>
            <a:ext cx="3600400" cy="646331"/>
          </a:xfrm>
          <a:prstGeom prst="rect">
            <a:avLst/>
          </a:prstGeom>
          <a:noFill/>
          <a:ln>
            <a:solidFill>
              <a:schemeClr val="tx1"/>
            </a:solidFill>
          </a:ln>
        </p:spPr>
        <p:txBody>
          <a:bodyPr wrap="square" rtlCol="0">
            <a:spAutoFit/>
          </a:bodyPr>
          <a:lstStyle/>
          <a:p>
            <a:pPr algn="ctr"/>
            <a:r>
              <a:rPr lang="cs-CZ" b="1" dirty="0">
                <a:solidFill>
                  <a:srgbClr val="002060"/>
                </a:solidFill>
                <a:cs typeface="Arial" panose="020B0604020202020204" pitchFamily="34" charset="0"/>
              </a:rPr>
              <a:t>Ostatní SV tachykardie/</a:t>
            </a:r>
          </a:p>
          <a:p>
            <a:pPr algn="ctr"/>
            <a:r>
              <a:rPr lang="cs-CZ" b="1" dirty="0">
                <a:solidFill>
                  <a:srgbClr val="002060"/>
                </a:solidFill>
                <a:cs typeface="Arial" panose="020B0604020202020204" pitchFamily="34" charset="0"/>
              </a:rPr>
              <a:t>Komorové tachykardie</a:t>
            </a:r>
          </a:p>
        </p:txBody>
      </p:sp>
      <p:sp>
        <p:nvSpPr>
          <p:cNvPr id="23" name="TextovéPole 22"/>
          <p:cNvSpPr txBox="1"/>
          <p:nvPr/>
        </p:nvSpPr>
        <p:spPr>
          <a:xfrm>
            <a:off x="5761349" y="1675547"/>
            <a:ext cx="2229813" cy="338554"/>
          </a:xfrm>
          <a:prstGeom prst="rect">
            <a:avLst/>
          </a:prstGeom>
          <a:solidFill>
            <a:schemeClr val="bg1"/>
          </a:solidFill>
          <a:ln>
            <a:solidFill>
              <a:schemeClr val="tx1"/>
            </a:solidFill>
          </a:ln>
        </p:spPr>
        <p:txBody>
          <a:bodyPr wrap="square" rtlCol="0">
            <a:spAutoFit/>
          </a:bodyPr>
          <a:lstStyle/>
          <a:p>
            <a:r>
              <a:rPr lang="cs-CZ" sz="1600" dirty="0">
                <a:latin typeface="+mj-lt"/>
                <a:cs typeface="Arial" panose="020B0604020202020204" pitchFamily="34" charset="0"/>
              </a:rPr>
              <a:t>Příprava před výkonem:</a:t>
            </a:r>
          </a:p>
        </p:txBody>
      </p:sp>
      <p:sp>
        <p:nvSpPr>
          <p:cNvPr id="24" name="TextovéPole 23"/>
          <p:cNvSpPr txBox="1"/>
          <p:nvPr/>
        </p:nvSpPr>
        <p:spPr>
          <a:xfrm>
            <a:off x="4946553" y="2622836"/>
            <a:ext cx="3909603" cy="1923604"/>
          </a:xfrm>
          <a:prstGeom prst="rect">
            <a:avLst/>
          </a:prstGeom>
          <a:solidFill>
            <a:srgbClr val="FFFF00"/>
          </a:solidFill>
          <a:ln>
            <a:solidFill>
              <a:schemeClr val="tx1"/>
            </a:solidFill>
          </a:ln>
        </p:spPr>
        <p:txBody>
          <a:bodyPr wrap="square" rtlCol="0">
            <a:spAutoFit/>
          </a:bodyPr>
          <a:lstStyle/>
          <a:p>
            <a:r>
              <a:rPr lang="cs-CZ" sz="1600" b="1" dirty="0">
                <a:cs typeface="Arial" panose="020B0604020202020204" pitchFamily="34" charset="0"/>
              </a:rPr>
              <a:t>POUZE U PACIENTŮ NA ANTIKOAGULACI Z JINÉ INDIKACE:  </a:t>
            </a:r>
          </a:p>
          <a:p>
            <a:endParaRPr lang="cs-CZ" sz="1000" dirty="0">
              <a:cs typeface="Arial" panose="020B0604020202020204" pitchFamily="34" charset="0"/>
            </a:endParaRPr>
          </a:p>
          <a:p>
            <a:r>
              <a:rPr lang="cs-CZ" sz="1600" dirty="0">
                <a:cs typeface="Arial" panose="020B0604020202020204" pitchFamily="34" charset="0"/>
              </a:rPr>
              <a:t>Nepřerušovat terapii </a:t>
            </a:r>
            <a:r>
              <a:rPr lang="cs-CZ" sz="1600" b="1" dirty="0" err="1">
                <a:cs typeface="Arial" panose="020B0604020202020204" pitchFamily="34" charset="0"/>
              </a:rPr>
              <a:t>warfarinem</a:t>
            </a:r>
            <a:endParaRPr lang="cs-CZ" sz="1600" b="1" dirty="0">
              <a:cs typeface="Arial" panose="020B0604020202020204" pitchFamily="34" charset="0"/>
            </a:endParaRPr>
          </a:p>
          <a:p>
            <a:r>
              <a:rPr lang="cs-CZ" sz="1600" dirty="0">
                <a:cs typeface="Arial" panose="020B0604020202020204" pitchFamily="34" charset="0"/>
              </a:rPr>
              <a:t> (INR v den výkonu 2 – 3)</a:t>
            </a:r>
          </a:p>
          <a:p>
            <a:r>
              <a:rPr lang="cs-CZ" sz="1600" b="1" dirty="0">
                <a:cs typeface="Arial" panose="020B0604020202020204" pitchFamily="34" charset="0"/>
              </a:rPr>
              <a:t>NOAK</a:t>
            </a:r>
            <a:r>
              <a:rPr lang="cs-CZ" sz="1600" dirty="0">
                <a:cs typeface="Arial" panose="020B0604020202020204" pitchFamily="34" charset="0"/>
              </a:rPr>
              <a:t>: </a:t>
            </a:r>
            <a:r>
              <a:rPr lang="en-US" sz="1600" dirty="0">
                <a:cs typeface="Arial" panose="020B0604020202020204" pitchFamily="34" charset="0"/>
              </a:rPr>
              <a:t>STOP </a:t>
            </a:r>
            <a:r>
              <a:rPr lang="cs-CZ" sz="1600" b="1" dirty="0">
                <a:solidFill>
                  <a:srgbClr val="FF0000"/>
                </a:solidFill>
                <a:cs typeface="Arial" panose="020B0604020202020204" pitchFamily="34" charset="0"/>
              </a:rPr>
              <a:t>24 h </a:t>
            </a:r>
            <a:r>
              <a:rPr lang="cs-CZ" sz="1600" dirty="0">
                <a:cs typeface="Arial" panose="020B0604020202020204" pitchFamily="34" charset="0"/>
              </a:rPr>
              <a:t>před výkonem</a:t>
            </a:r>
          </a:p>
          <a:p>
            <a:r>
              <a:rPr lang="cs-CZ" sz="1200" b="1" i="1" dirty="0">
                <a:cs typeface="Arial" panose="020B0604020202020204" pitchFamily="34" charset="0"/>
              </a:rPr>
              <a:t> (</a:t>
            </a:r>
            <a:r>
              <a:rPr lang="cs-CZ" sz="1200" b="1" i="1" dirty="0" err="1">
                <a:cs typeface="Arial" panose="020B0604020202020204" pitchFamily="34" charset="0"/>
              </a:rPr>
              <a:t>dabigatran</a:t>
            </a:r>
            <a:r>
              <a:rPr lang="cs-CZ" sz="1200" b="1" i="1" dirty="0">
                <a:cs typeface="Arial" panose="020B0604020202020204" pitchFamily="34" charset="0"/>
              </a:rPr>
              <a:t> 36 - 48 h při CHRI)</a:t>
            </a:r>
          </a:p>
          <a:p>
            <a:r>
              <a:rPr lang="cs-CZ" sz="1600" dirty="0">
                <a:latin typeface="+mj-lt"/>
                <a:cs typeface="Arial" panose="020B0604020202020204" pitchFamily="34" charset="0"/>
              </a:rPr>
              <a:t>Nepodávat LMWH</a:t>
            </a:r>
          </a:p>
        </p:txBody>
      </p:sp>
      <p:sp>
        <p:nvSpPr>
          <p:cNvPr id="25" name="TextovéPole 24"/>
          <p:cNvSpPr txBox="1"/>
          <p:nvPr/>
        </p:nvSpPr>
        <p:spPr>
          <a:xfrm>
            <a:off x="4932037" y="2136170"/>
            <a:ext cx="3888432" cy="338554"/>
          </a:xfrm>
          <a:prstGeom prst="rect">
            <a:avLst/>
          </a:prstGeom>
          <a:solidFill>
            <a:srgbClr val="92D050"/>
          </a:solidFill>
          <a:ln>
            <a:solidFill>
              <a:schemeClr val="tx1"/>
            </a:solidFill>
          </a:ln>
        </p:spPr>
        <p:txBody>
          <a:bodyPr wrap="square" rtlCol="0">
            <a:spAutoFit/>
          </a:bodyPr>
          <a:lstStyle/>
          <a:p>
            <a:r>
              <a:rPr lang="cs-CZ" sz="1600" b="1" dirty="0">
                <a:latin typeface="+mj-lt"/>
                <a:cs typeface="Arial" panose="020B0604020202020204" pitchFamily="34" charset="0"/>
              </a:rPr>
              <a:t>Antikoagulační příprava není nutná </a:t>
            </a:r>
            <a:endParaRPr lang="cs-CZ" sz="1600" dirty="0">
              <a:latin typeface="+mj-lt"/>
              <a:cs typeface="Arial" panose="020B0604020202020204" pitchFamily="34" charset="0"/>
            </a:endParaRPr>
          </a:p>
        </p:txBody>
      </p:sp>
      <p:sp>
        <p:nvSpPr>
          <p:cNvPr id="26" name="TextovéPole 25"/>
          <p:cNvSpPr txBox="1"/>
          <p:nvPr/>
        </p:nvSpPr>
        <p:spPr>
          <a:xfrm>
            <a:off x="4944757" y="4698450"/>
            <a:ext cx="3888432" cy="338554"/>
          </a:xfrm>
          <a:prstGeom prst="rect">
            <a:avLst/>
          </a:prstGeom>
          <a:solidFill>
            <a:srgbClr val="92D050"/>
          </a:solidFill>
          <a:ln>
            <a:solidFill>
              <a:schemeClr val="tx1"/>
            </a:solidFill>
          </a:ln>
        </p:spPr>
        <p:txBody>
          <a:bodyPr wrap="square" rtlCol="0">
            <a:spAutoFit/>
          </a:bodyPr>
          <a:lstStyle/>
          <a:p>
            <a:r>
              <a:rPr lang="cs-CZ" sz="1600" b="1" dirty="0">
                <a:latin typeface="+mj-lt"/>
                <a:cs typeface="Arial" panose="020B0604020202020204" pitchFamily="34" charset="0"/>
              </a:rPr>
              <a:t>TTE </a:t>
            </a:r>
            <a:r>
              <a:rPr lang="cs-CZ" sz="1600" dirty="0">
                <a:latin typeface="+mj-lt"/>
                <a:cs typeface="Arial" panose="020B0604020202020204" pitchFamily="34" charset="0"/>
              </a:rPr>
              <a:t>před výkonem u komorových tachykardií</a:t>
            </a:r>
          </a:p>
        </p:txBody>
      </p:sp>
      <p:sp>
        <p:nvSpPr>
          <p:cNvPr id="27" name="TextovéPole 26"/>
          <p:cNvSpPr txBox="1"/>
          <p:nvPr/>
        </p:nvSpPr>
        <p:spPr>
          <a:xfrm>
            <a:off x="6289286" y="5207714"/>
            <a:ext cx="1224135" cy="338554"/>
          </a:xfrm>
          <a:prstGeom prst="rect">
            <a:avLst/>
          </a:prstGeom>
          <a:solidFill>
            <a:schemeClr val="bg1"/>
          </a:solidFill>
          <a:ln>
            <a:solidFill>
              <a:schemeClr val="tx1"/>
            </a:solidFill>
          </a:ln>
        </p:spPr>
        <p:txBody>
          <a:bodyPr wrap="square" rtlCol="0">
            <a:spAutoFit/>
          </a:bodyPr>
          <a:lstStyle/>
          <a:p>
            <a:r>
              <a:rPr lang="cs-CZ" sz="1600" dirty="0">
                <a:latin typeface="+mj-lt"/>
                <a:cs typeface="Arial" panose="020B0604020202020204" pitchFamily="34" charset="0"/>
              </a:rPr>
              <a:t>Po výkonu:</a:t>
            </a:r>
          </a:p>
        </p:txBody>
      </p:sp>
      <p:sp>
        <p:nvSpPr>
          <p:cNvPr id="28" name="TextovéPole 27"/>
          <p:cNvSpPr txBox="1"/>
          <p:nvPr/>
        </p:nvSpPr>
        <p:spPr>
          <a:xfrm>
            <a:off x="4921454" y="5692338"/>
            <a:ext cx="3909603" cy="553998"/>
          </a:xfrm>
          <a:prstGeom prst="rect">
            <a:avLst/>
          </a:prstGeom>
          <a:solidFill>
            <a:srgbClr val="FFFF00"/>
          </a:solidFill>
          <a:ln>
            <a:solidFill>
              <a:schemeClr val="tx1"/>
            </a:solidFill>
          </a:ln>
        </p:spPr>
        <p:txBody>
          <a:bodyPr wrap="square" rtlCol="0">
            <a:spAutoFit/>
          </a:bodyPr>
          <a:lstStyle/>
          <a:p>
            <a:r>
              <a:rPr lang="cs-CZ" sz="1600" b="1" dirty="0" err="1">
                <a:cs typeface="Arial" panose="020B0604020202020204" pitchFamily="34" charset="0"/>
              </a:rPr>
              <a:t>Antikoagulace</a:t>
            </a:r>
            <a:r>
              <a:rPr lang="cs-CZ" sz="1600" b="1" dirty="0">
                <a:cs typeface="Arial" panose="020B0604020202020204" pitchFamily="34" charset="0"/>
              </a:rPr>
              <a:t> /</a:t>
            </a:r>
            <a:r>
              <a:rPr lang="cs-CZ" sz="1600" b="1" dirty="0" err="1">
                <a:cs typeface="Arial" panose="020B0604020202020204" pitchFamily="34" charset="0"/>
              </a:rPr>
              <a:t>antiagregace</a:t>
            </a:r>
            <a:r>
              <a:rPr lang="cs-CZ" sz="1600" b="1" dirty="0">
                <a:cs typeface="Arial" panose="020B0604020202020204" pitchFamily="34" charset="0"/>
              </a:rPr>
              <a:t> neindikována</a:t>
            </a:r>
            <a:r>
              <a:rPr lang="cs-CZ" sz="1400" b="1" dirty="0">
                <a:cs typeface="Arial" panose="020B0604020202020204" pitchFamily="34" charset="0"/>
              </a:rPr>
              <a:t>   </a:t>
            </a:r>
          </a:p>
          <a:p>
            <a:r>
              <a:rPr lang="cs-CZ" sz="1400" b="1" dirty="0">
                <a:cs typeface="Arial" panose="020B0604020202020204" pitchFamily="34" charset="0"/>
              </a:rPr>
              <a:t> </a:t>
            </a:r>
            <a:r>
              <a:rPr lang="cs-CZ" sz="1400" dirty="0">
                <a:cs typeface="Arial" panose="020B0604020202020204" pitchFamily="34" charset="0"/>
              </a:rPr>
              <a:t>(ev. dle doporučení po výkonu v LS/LK)</a:t>
            </a:r>
            <a:endParaRPr lang="cs-CZ" sz="1400" b="1" dirty="0">
              <a:cs typeface="Arial" panose="020B0604020202020204" pitchFamily="34" charset="0"/>
            </a:endParaRPr>
          </a:p>
        </p:txBody>
      </p:sp>
    </p:spTree>
    <p:extLst>
      <p:ext uri="{BB962C8B-B14F-4D97-AF65-F5344CB8AC3E}">
        <p14:creationId xmlns:p14="http://schemas.microsoft.com/office/powerpoint/2010/main" val="1505636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485775" y="1864047"/>
            <a:ext cx="7772400" cy="1204913"/>
          </a:xfrm>
        </p:spPr>
        <p:txBody>
          <a:bodyPr/>
          <a:lstStyle/>
          <a:p>
            <a:r>
              <a:rPr lang="en-GB" dirty="0" smtClean="0">
                <a:solidFill>
                  <a:schemeClr val="tx2"/>
                </a:solidFill>
              </a:rPr>
              <a:t>RE-</a:t>
            </a:r>
            <a:r>
              <a:rPr lang="cs-CZ" dirty="0" smtClean="0">
                <a:solidFill>
                  <a:schemeClr val="tx2"/>
                </a:solidFill>
              </a:rPr>
              <a:t>CIRCUIT</a:t>
            </a:r>
            <a:endParaRPr lang="en-GB" dirty="0">
              <a:solidFill>
                <a:schemeClr val="tx2"/>
              </a:solidFill>
            </a:endParaRPr>
          </a:p>
        </p:txBody>
      </p:sp>
      <p:sp>
        <p:nvSpPr>
          <p:cNvPr id="9" name="Subtitle 8"/>
          <p:cNvSpPr>
            <a:spLocks noGrp="1"/>
          </p:cNvSpPr>
          <p:nvPr>
            <p:ph type="subTitle" idx="1"/>
          </p:nvPr>
        </p:nvSpPr>
        <p:spPr>
          <a:xfrm>
            <a:off x="485774" y="3404592"/>
            <a:ext cx="7740225" cy="1752600"/>
          </a:xfrm>
        </p:spPr>
        <p:txBody>
          <a:bodyPr>
            <a:normAutofit/>
          </a:bodyPr>
          <a:lstStyle/>
          <a:p>
            <a:r>
              <a:rPr lang="cs-CZ" b="1" dirty="0" smtClean="0"/>
              <a:t>Nepřerušená léčba </a:t>
            </a:r>
            <a:r>
              <a:rPr lang="cs-CZ" b="1" dirty="0"/>
              <a:t>přípravkem </a:t>
            </a:r>
            <a:r>
              <a:rPr lang="cs-CZ" b="1" dirty="0" err="1"/>
              <a:t>Pradaxa</a:t>
            </a:r>
            <a:r>
              <a:rPr lang="cs-CZ" b="1" dirty="0"/>
              <a:t>® </a:t>
            </a:r>
            <a:r>
              <a:rPr lang="cs-CZ" b="1" dirty="0" smtClean="0"/>
              <a:t>ve srovnání s </a:t>
            </a:r>
            <a:r>
              <a:rPr lang="cs-CZ" b="1" dirty="0" err="1" smtClean="0"/>
              <a:t>warfarinem</a:t>
            </a:r>
            <a:r>
              <a:rPr lang="cs-CZ" b="1" dirty="0" smtClean="0"/>
              <a:t> </a:t>
            </a:r>
            <a:r>
              <a:rPr lang="cs-CZ" b="1" dirty="0"/>
              <a:t>u pacientů s fibrilací síní podstupujících katetrizační ablaci </a:t>
            </a:r>
            <a:endParaRPr lang="cs-CZ" dirty="0"/>
          </a:p>
        </p:txBody>
      </p:sp>
      <p:pic>
        <p:nvPicPr>
          <p:cNvPr id="12" name="Picture 2" descr="\\eu.boehringer.com\users\ing\users1\cop-tje\Documents\18 PMO\PMO 2013\wetransfer-f819f4\RE-CIRCUI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7" y="80189"/>
            <a:ext cx="3752953" cy="11885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3900" y="0"/>
            <a:ext cx="2026556" cy="212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3"/>
          <p:cNvSpPr txBox="1">
            <a:spLocks/>
          </p:cNvSpPr>
          <p:nvPr/>
        </p:nvSpPr>
        <p:spPr>
          <a:xfrm>
            <a:off x="6151755" y="6345552"/>
            <a:ext cx="2915494" cy="34163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200" dirty="0" err="1" smtClean="0"/>
              <a:t>Calkins</a:t>
            </a:r>
            <a:r>
              <a:rPr lang="fr-FR" sz="1200" dirty="0" smtClean="0"/>
              <a:t> et al. N </a:t>
            </a:r>
            <a:r>
              <a:rPr lang="fr-FR" sz="1200" dirty="0" err="1" smtClean="0"/>
              <a:t>Engl</a:t>
            </a:r>
            <a:r>
              <a:rPr lang="cs-CZ" sz="1200" dirty="0" smtClean="0"/>
              <a:t> </a:t>
            </a:r>
            <a:r>
              <a:rPr lang="fr-FR" sz="1200" dirty="0" smtClean="0"/>
              <a:t>J Med 2017</a:t>
            </a:r>
            <a:endParaRPr lang="en-GB" sz="1200" dirty="0"/>
          </a:p>
        </p:txBody>
      </p:sp>
    </p:spTree>
    <p:extLst>
      <p:ext uri="{BB962C8B-B14F-4D97-AF65-F5344CB8AC3E}">
        <p14:creationId xmlns:p14="http://schemas.microsoft.com/office/powerpoint/2010/main" val="1900869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p:cNvCxnSpPr/>
          <p:nvPr/>
        </p:nvCxnSpPr>
        <p:spPr>
          <a:xfrm>
            <a:off x="2781302" y="2717259"/>
            <a:ext cx="0" cy="1623461"/>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330714" y="1918847"/>
            <a:ext cx="3889" cy="2393298"/>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Autofit/>
          </a:bodyPr>
          <a:lstStyle/>
          <a:p>
            <a:r>
              <a:rPr lang="en-GB" sz="2800" dirty="0" smtClean="0">
                <a:solidFill>
                  <a:schemeClr val="tx2"/>
                </a:solidFill>
              </a:rPr>
              <a:t>RE-CIRCUIT </a:t>
            </a:r>
            <a:r>
              <a:rPr lang="cs-CZ" sz="2800" dirty="0" smtClean="0">
                <a:solidFill>
                  <a:schemeClr val="tx2"/>
                </a:solidFill>
              </a:rPr>
              <a:t>design</a:t>
            </a:r>
            <a:endParaRPr lang="en-GB" sz="2800" dirty="0">
              <a:solidFill>
                <a:schemeClr val="tx2"/>
              </a:solidFill>
            </a:endParaRPr>
          </a:p>
        </p:txBody>
      </p:sp>
      <p:sp>
        <p:nvSpPr>
          <p:cNvPr id="4" name="Text Placeholder 3"/>
          <p:cNvSpPr>
            <a:spLocks noGrp="1"/>
          </p:cNvSpPr>
          <p:nvPr>
            <p:ph type="body" sz="quarter" idx="13"/>
          </p:nvPr>
        </p:nvSpPr>
        <p:spPr>
          <a:xfrm>
            <a:off x="360362" y="6038211"/>
            <a:ext cx="8326437" cy="683264"/>
          </a:xfrm>
        </p:spPr>
        <p:txBody>
          <a:bodyPr/>
          <a:lstStyle/>
          <a:p>
            <a:r>
              <a:rPr lang="en-GB" dirty="0" smtClean="0"/>
              <a:t>*</a:t>
            </a:r>
            <a:r>
              <a:rPr lang="cs-CZ" dirty="0" smtClean="0"/>
              <a:t>Vhodní na </a:t>
            </a:r>
            <a:r>
              <a:rPr lang="en-GB" dirty="0" smtClean="0"/>
              <a:t>dabigatran </a:t>
            </a:r>
            <a:r>
              <a:rPr lang="en-GB" dirty="0"/>
              <a:t>150 mg </a:t>
            </a:r>
            <a:r>
              <a:rPr lang="cs-CZ" dirty="0" smtClean="0"/>
              <a:t>2x denně</a:t>
            </a:r>
            <a:r>
              <a:rPr lang="en-GB" dirty="0" smtClean="0"/>
              <a:t>; ACT</a:t>
            </a:r>
            <a:r>
              <a:rPr lang="cs-CZ" dirty="0" smtClean="0"/>
              <a:t> -</a:t>
            </a:r>
            <a:r>
              <a:rPr lang="en-GB" dirty="0" smtClean="0"/>
              <a:t> a</a:t>
            </a:r>
            <a:r>
              <a:rPr lang="cs-CZ" dirty="0" smtClean="0"/>
              <a:t>k</a:t>
            </a:r>
            <a:r>
              <a:rPr lang="en-GB" dirty="0" err="1" smtClean="0"/>
              <a:t>tiv</a:t>
            </a:r>
            <a:r>
              <a:rPr lang="cs-CZ" dirty="0" err="1" smtClean="0"/>
              <a:t>ovaný</a:t>
            </a:r>
            <a:r>
              <a:rPr lang="cs-CZ" dirty="0" smtClean="0"/>
              <a:t> čas srážení</a:t>
            </a:r>
            <a:r>
              <a:rPr lang="en-GB" dirty="0" smtClean="0"/>
              <a:t>; R</a:t>
            </a:r>
            <a:r>
              <a:rPr lang="cs-CZ" dirty="0" smtClean="0"/>
              <a:t> -</a:t>
            </a:r>
            <a:r>
              <a:rPr lang="en-GB" dirty="0" smtClean="0"/>
              <a:t> </a:t>
            </a:r>
            <a:r>
              <a:rPr lang="en-GB" dirty="0" err="1" smtClean="0"/>
              <a:t>randomiza</a:t>
            </a:r>
            <a:r>
              <a:rPr lang="cs-CZ" dirty="0" err="1" smtClean="0"/>
              <a:t>ce</a:t>
            </a:r>
            <a:r>
              <a:rPr lang="en-GB" dirty="0" smtClean="0"/>
              <a:t>;</a:t>
            </a:r>
            <a:r>
              <a:rPr lang="en-GB" dirty="0"/>
              <a:t/>
            </a:r>
            <a:br>
              <a:rPr lang="en-GB" dirty="0"/>
            </a:br>
            <a:r>
              <a:rPr lang="en-GB" dirty="0" smtClean="0"/>
              <a:t>TEE</a:t>
            </a:r>
            <a:r>
              <a:rPr lang="cs-CZ" dirty="0" smtClean="0"/>
              <a:t> -</a:t>
            </a:r>
            <a:r>
              <a:rPr lang="en-GB" dirty="0" smtClean="0"/>
              <a:t> </a:t>
            </a:r>
            <a:r>
              <a:rPr lang="en-GB" dirty="0" err="1" smtClean="0"/>
              <a:t>transoe</a:t>
            </a:r>
            <a:r>
              <a:rPr lang="cs-CZ" dirty="0" smtClean="0"/>
              <a:t>z</a:t>
            </a:r>
            <a:r>
              <a:rPr lang="en-GB" dirty="0" smtClean="0"/>
              <a:t>o</a:t>
            </a:r>
            <a:r>
              <a:rPr lang="cs-CZ" dirty="0" err="1" smtClean="0"/>
              <a:t>fag</a:t>
            </a:r>
            <a:r>
              <a:rPr lang="en-GB" dirty="0" smtClean="0"/>
              <a:t>e</a:t>
            </a:r>
            <a:r>
              <a:rPr lang="cs-CZ" dirty="0" smtClean="0"/>
              <a:t>á</a:t>
            </a:r>
            <a:r>
              <a:rPr lang="en-GB" dirty="0" smtClean="0"/>
              <a:t>l</a:t>
            </a:r>
            <a:r>
              <a:rPr lang="cs-CZ" dirty="0" smtClean="0"/>
              <a:t>ní</a:t>
            </a:r>
            <a:r>
              <a:rPr lang="en-GB" dirty="0" smtClean="0"/>
              <a:t> echo</a:t>
            </a:r>
            <a:r>
              <a:rPr lang="cs-CZ" dirty="0" smtClean="0"/>
              <a:t>k</a:t>
            </a:r>
            <a:r>
              <a:rPr lang="en-GB" dirty="0" err="1" smtClean="0"/>
              <a:t>ardiogra</a:t>
            </a:r>
            <a:r>
              <a:rPr lang="cs-CZ" dirty="0" err="1" smtClean="0"/>
              <a:t>fie</a:t>
            </a:r>
            <a:r>
              <a:rPr lang="en-GB" dirty="0" smtClean="0"/>
              <a:t>; UFH</a:t>
            </a:r>
            <a:r>
              <a:rPr lang="cs-CZ" dirty="0" smtClean="0"/>
              <a:t> -</a:t>
            </a:r>
            <a:r>
              <a:rPr lang="en-GB" dirty="0" smtClean="0"/>
              <a:t> </a:t>
            </a:r>
            <a:r>
              <a:rPr lang="cs-CZ" dirty="0" smtClean="0"/>
              <a:t>ne</a:t>
            </a:r>
            <a:r>
              <a:rPr lang="en-GB" dirty="0" smtClean="0"/>
              <a:t>fraction</a:t>
            </a:r>
            <a:r>
              <a:rPr lang="cs-CZ" dirty="0" err="1" smtClean="0"/>
              <a:t>ovaný</a:t>
            </a:r>
            <a:r>
              <a:rPr lang="en-GB" dirty="0" smtClean="0"/>
              <a:t> </a:t>
            </a:r>
            <a:r>
              <a:rPr lang="en-GB" dirty="0"/>
              <a:t>heparin; </a:t>
            </a:r>
            <a:endParaRPr lang="cs-CZ" dirty="0" smtClean="0"/>
          </a:p>
          <a:p>
            <a:r>
              <a:rPr lang="en-GB" dirty="0" smtClean="0"/>
              <a:t>1</a:t>
            </a:r>
            <a:r>
              <a:rPr lang="en-GB" dirty="0"/>
              <a:t>. </a:t>
            </a:r>
            <a:r>
              <a:rPr lang="fr-FR" dirty="0"/>
              <a:t>Calkins et al. N </a:t>
            </a:r>
            <a:r>
              <a:rPr lang="fr-FR" dirty="0" err="1" smtClean="0"/>
              <a:t>Engl</a:t>
            </a:r>
            <a:r>
              <a:rPr lang="cs-CZ" dirty="0" smtClean="0"/>
              <a:t> </a:t>
            </a:r>
            <a:r>
              <a:rPr lang="fr-FR" dirty="0" smtClean="0"/>
              <a:t>J </a:t>
            </a:r>
            <a:r>
              <a:rPr lang="fr-FR" dirty="0"/>
              <a:t>Med 2017</a:t>
            </a:r>
            <a:r>
              <a:rPr lang="en-GB" dirty="0"/>
              <a:t>; 2. ClinicalTrials.gov: NCT02348723; 3. Sticherling et al. Europace 2015</a:t>
            </a:r>
          </a:p>
        </p:txBody>
      </p:sp>
      <p:cxnSp>
        <p:nvCxnSpPr>
          <p:cNvPr id="10" name="Straight Connector 9"/>
          <p:cNvCxnSpPr>
            <a:stCxn id="27" idx="3"/>
            <a:endCxn id="7" idx="3"/>
          </p:cNvCxnSpPr>
          <p:nvPr/>
        </p:nvCxnSpPr>
        <p:spPr>
          <a:xfrm flipV="1">
            <a:off x="1740956" y="2733302"/>
            <a:ext cx="1171309" cy="3007"/>
          </a:xfrm>
          <a:prstGeom prst="line">
            <a:avLst/>
          </a:prstGeom>
          <a:ln w="38100"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2908833" y="1920736"/>
            <a:ext cx="215382" cy="602091"/>
          </a:xfrm>
          <a:prstGeom prst="line">
            <a:avLst/>
          </a:prstGeom>
          <a:ln w="38100" cap="sq">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2908833" y="2911691"/>
            <a:ext cx="215382" cy="583336"/>
          </a:xfrm>
          <a:prstGeom prst="line">
            <a:avLst/>
          </a:prstGeom>
          <a:ln w="38100" cap="sq">
            <a:solidFill>
              <a:srgbClr val="C00000"/>
            </a:solidFill>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2493181" y="2442290"/>
            <a:ext cx="576241" cy="549938"/>
            <a:chOff x="4273888" y="2374637"/>
            <a:chExt cx="576241" cy="549938"/>
          </a:xfrm>
        </p:grpSpPr>
        <p:sp>
          <p:nvSpPr>
            <p:cNvPr id="6" name="Oval 22"/>
            <p:cNvSpPr>
              <a:spLocks noChangeArrowheads="1"/>
            </p:cNvSpPr>
            <p:nvPr/>
          </p:nvSpPr>
          <p:spPr bwMode="auto">
            <a:xfrm>
              <a:off x="4273888" y="2374637"/>
              <a:ext cx="576241" cy="549938"/>
            </a:xfrm>
            <a:prstGeom prst="ellipse">
              <a:avLst/>
            </a:prstGeom>
            <a:solidFill>
              <a:schemeClr val="tx1"/>
            </a:solidFill>
            <a:ln w="38100" algn="ctr">
              <a:solidFill>
                <a:schemeClr val="accent4">
                  <a:lumMod val="20000"/>
                  <a:lumOff val="80000"/>
                </a:schemeClr>
              </a:solidFill>
              <a:round/>
              <a:headEnd/>
              <a:tailEnd type="none" w="lg" len="sm"/>
            </a:ln>
            <a:extLst/>
          </p:spPr>
          <p:txBody>
            <a:bodyPr wrap="none" lIns="91414" tIns="45708" rIns="91414" bIns="45708" anchor="ct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nSpc>
                  <a:spcPct val="85000"/>
                </a:lnSpc>
              </a:pPr>
              <a:endParaRPr lang="en-GB" altLang="en-US" b="1" dirty="0">
                <a:solidFill>
                  <a:schemeClr val="bg1"/>
                </a:solidFill>
                <a:latin typeface="Arial" panose="020B0604020202020204" pitchFamily="34" charset="0"/>
                <a:ea typeface="ＭＳ Ｐゴシック" pitchFamily="34" charset="-128"/>
                <a:cs typeface="Arial" panose="020B0604020202020204" pitchFamily="34" charset="0"/>
              </a:endParaRPr>
            </a:p>
          </p:txBody>
        </p:sp>
        <p:sp>
          <p:nvSpPr>
            <p:cNvPr id="7" name="Text Box 5"/>
            <p:cNvSpPr txBox="1">
              <a:spLocks noChangeArrowheads="1"/>
            </p:cNvSpPr>
            <p:nvPr/>
          </p:nvSpPr>
          <p:spPr bwMode="auto">
            <a:xfrm>
              <a:off x="4432632" y="2450521"/>
              <a:ext cx="260340" cy="43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r>
                <a:rPr lang="en-US" altLang="en-US" sz="2800" b="1" dirty="0">
                  <a:solidFill>
                    <a:schemeClr val="bg1"/>
                  </a:solidFill>
                  <a:latin typeface="Arial" panose="020B0604020202020204" pitchFamily="34" charset="0"/>
                  <a:ea typeface="ＭＳ Ｐゴシック" pitchFamily="34" charset="-128"/>
                  <a:cs typeface="Arial" panose="020B0604020202020204" pitchFamily="34" charset="0"/>
                </a:rPr>
                <a:t>R</a:t>
              </a:r>
              <a:endParaRPr lang="en-CA" altLang="en-US" sz="2800" b="1" dirty="0">
                <a:solidFill>
                  <a:schemeClr val="bg1"/>
                </a:solidFill>
                <a:latin typeface="Arial" panose="020B0604020202020204" pitchFamily="34" charset="0"/>
                <a:ea typeface="ＭＳ Ｐゴシック" pitchFamily="34" charset="-128"/>
                <a:cs typeface="Arial" panose="020B0604020202020204" pitchFamily="34" charset="0"/>
              </a:endParaRPr>
            </a:p>
          </p:txBody>
        </p:sp>
      </p:grpSp>
      <p:sp>
        <p:nvSpPr>
          <p:cNvPr id="41" name="Rectangle 40"/>
          <p:cNvSpPr/>
          <p:nvPr/>
        </p:nvSpPr>
        <p:spPr>
          <a:xfrm>
            <a:off x="1621513" y="3724551"/>
            <a:ext cx="1300018" cy="523220"/>
          </a:xfrm>
          <a:prstGeom prst="rect">
            <a:avLst/>
          </a:prstGeom>
        </p:spPr>
        <p:txBody>
          <a:bodyPr wrap="square">
            <a:spAutoFit/>
          </a:bodyPr>
          <a:lstStyle/>
          <a:p>
            <a:pPr algn="ctr"/>
            <a:r>
              <a:rPr lang="en-US" sz="1400" dirty="0">
                <a:solidFill>
                  <a:srgbClr val="00498B"/>
                </a:solidFill>
              </a:rPr>
              <a:t>Screening</a:t>
            </a:r>
            <a:endParaRPr lang="en-US" sz="1600" dirty="0">
              <a:solidFill>
                <a:srgbClr val="00498B"/>
              </a:solidFill>
            </a:endParaRPr>
          </a:p>
          <a:p>
            <a:pPr algn="ctr"/>
            <a:r>
              <a:rPr lang="en-GB" sz="1400" dirty="0" smtClean="0"/>
              <a:t>0–2</a:t>
            </a:r>
            <a:r>
              <a:rPr lang="cs-CZ" sz="1400" dirty="0" smtClean="0"/>
              <a:t> týdny</a:t>
            </a:r>
            <a:endParaRPr lang="en-GB" sz="1400" dirty="0"/>
          </a:p>
        </p:txBody>
      </p:sp>
      <p:cxnSp>
        <p:nvCxnSpPr>
          <p:cNvPr id="43" name="Straight Connector 42"/>
          <p:cNvCxnSpPr/>
          <p:nvPr/>
        </p:nvCxnSpPr>
        <p:spPr>
          <a:xfrm>
            <a:off x="7712288" y="1929372"/>
            <a:ext cx="0" cy="2420873"/>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5482785" y="2169408"/>
            <a:ext cx="2035503" cy="954107"/>
          </a:xfrm>
          <a:prstGeom prst="rect">
            <a:avLst/>
          </a:prstGeom>
          <a:solidFill>
            <a:schemeClr val="bg1"/>
          </a:solidFill>
          <a:ln>
            <a:noFill/>
          </a:ln>
          <a:effectLst/>
        </p:spPr>
        <p:txBody>
          <a:bodyPr wrap="square" rIns="0">
            <a:spAutoFit/>
          </a:bodyPr>
          <a:lstStyle/>
          <a:p>
            <a:r>
              <a:rPr lang="en-GB" sz="1400" b="1" dirty="0" smtClean="0"/>
              <a:t>Prim</a:t>
            </a:r>
            <a:r>
              <a:rPr lang="cs-CZ" sz="1400" b="1" dirty="0" err="1" smtClean="0"/>
              <a:t>ární</a:t>
            </a:r>
            <a:r>
              <a:rPr lang="en-GB" sz="1400" b="1" dirty="0" smtClean="0"/>
              <a:t> </a:t>
            </a:r>
            <a:r>
              <a:rPr lang="cs-CZ" sz="1400" b="1" dirty="0" smtClean="0"/>
              <a:t>cíl</a:t>
            </a:r>
            <a:r>
              <a:rPr lang="en-GB" sz="1400" b="1" dirty="0" smtClean="0"/>
              <a:t>:</a:t>
            </a:r>
            <a:endParaRPr lang="en-GB" sz="1400" b="1" dirty="0"/>
          </a:p>
          <a:p>
            <a:r>
              <a:rPr lang="cs-CZ" sz="1400" b="1" dirty="0" smtClean="0"/>
              <a:t>Závažné krvácení během a v průběhu </a:t>
            </a:r>
            <a:r>
              <a:rPr lang="en-GB" sz="1400" b="1" u="sng" dirty="0" smtClean="0"/>
              <a:t>≤</a:t>
            </a:r>
            <a:r>
              <a:rPr lang="en-GB" sz="1400" b="1" u="sng" dirty="0"/>
              <a:t>2 </a:t>
            </a:r>
            <a:r>
              <a:rPr lang="en-GB" sz="1400" b="1" u="sng" dirty="0" smtClean="0"/>
              <a:t>m</a:t>
            </a:r>
            <a:r>
              <a:rPr lang="cs-CZ" sz="1400" b="1" u="sng" dirty="0" err="1" smtClean="0"/>
              <a:t>ěsíců</a:t>
            </a:r>
            <a:r>
              <a:rPr lang="cs-CZ" sz="1400" b="1" u="sng" dirty="0" smtClean="0"/>
              <a:t> po</a:t>
            </a:r>
            <a:r>
              <a:rPr lang="en-GB" sz="1400" b="1" u="sng" dirty="0" smtClean="0"/>
              <a:t>-</a:t>
            </a:r>
            <a:r>
              <a:rPr lang="en-GB" sz="1400" b="1" u="sng" dirty="0" err="1" smtClean="0"/>
              <a:t>abla</a:t>
            </a:r>
            <a:r>
              <a:rPr lang="cs-CZ" sz="1400" b="1" u="sng" dirty="0" err="1" smtClean="0"/>
              <a:t>ci</a:t>
            </a:r>
            <a:endParaRPr lang="en-GB" sz="1400" b="1" u="sng" dirty="0"/>
          </a:p>
        </p:txBody>
      </p:sp>
      <p:sp>
        <p:nvSpPr>
          <p:cNvPr id="49" name="Rectangle 48"/>
          <p:cNvSpPr/>
          <p:nvPr/>
        </p:nvSpPr>
        <p:spPr>
          <a:xfrm>
            <a:off x="4433662" y="4334657"/>
            <a:ext cx="1801870" cy="307777"/>
          </a:xfrm>
          <a:prstGeom prst="rect">
            <a:avLst/>
          </a:prstGeom>
        </p:spPr>
        <p:txBody>
          <a:bodyPr wrap="square">
            <a:spAutoFit/>
          </a:bodyPr>
          <a:lstStyle/>
          <a:p>
            <a:pPr algn="ctr"/>
            <a:r>
              <a:rPr lang="en-GB" sz="1400" b="1" dirty="0" smtClean="0"/>
              <a:t>ABLA</a:t>
            </a:r>
            <a:r>
              <a:rPr lang="cs-CZ" sz="1400" b="1" dirty="0" smtClean="0"/>
              <a:t>CE</a:t>
            </a:r>
            <a:endParaRPr lang="en-GB" sz="1400" b="1" dirty="0"/>
          </a:p>
        </p:txBody>
      </p:sp>
      <p:sp>
        <p:nvSpPr>
          <p:cNvPr id="59" name="Rectangle 58"/>
          <p:cNvSpPr/>
          <p:nvPr/>
        </p:nvSpPr>
        <p:spPr>
          <a:xfrm>
            <a:off x="360362" y="4825518"/>
            <a:ext cx="8430128" cy="894761"/>
          </a:xfrm>
          <a:prstGeom prst="rect">
            <a:avLst/>
          </a:prstGeom>
          <a:solidFill>
            <a:schemeClr val="tx2"/>
          </a:solidFill>
          <a:ln w="38100">
            <a:noFill/>
          </a:ln>
        </p:spPr>
        <p:txBody>
          <a:bodyPr wrap="square" anchor="ctr">
            <a:noAutofit/>
          </a:bodyPr>
          <a:lstStyle/>
          <a:p>
            <a:pPr algn="ctr"/>
            <a:r>
              <a:rPr lang="cs-CZ" sz="1400" b="1" dirty="0" smtClean="0">
                <a:solidFill>
                  <a:schemeClr val="bg1"/>
                </a:solidFill>
              </a:rPr>
              <a:t>V souladu s doporučeními</a:t>
            </a:r>
            <a:r>
              <a:rPr lang="en-GB" sz="1400" b="1" dirty="0" smtClean="0">
                <a:solidFill>
                  <a:schemeClr val="bg1"/>
                </a:solidFill>
              </a:rPr>
              <a:t>: </a:t>
            </a:r>
            <a:r>
              <a:rPr lang="cs-CZ" sz="1400" b="1" dirty="0" smtClean="0">
                <a:solidFill>
                  <a:schemeClr val="bg1"/>
                </a:solidFill>
              </a:rPr>
              <a:t>Nepřerušená </a:t>
            </a:r>
            <a:r>
              <a:rPr lang="cs-CZ" sz="1400" b="1" dirty="0" err="1" smtClean="0">
                <a:solidFill>
                  <a:schemeClr val="bg1"/>
                </a:solidFill>
              </a:rPr>
              <a:t>antikoagulace</a:t>
            </a:r>
            <a:r>
              <a:rPr lang="en-GB" sz="1400" dirty="0" smtClean="0">
                <a:solidFill>
                  <a:schemeClr val="bg1"/>
                </a:solidFill>
              </a:rPr>
              <a:t> </a:t>
            </a:r>
            <a:r>
              <a:rPr lang="cs-CZ" sz="1400" dirty="0" smtClean="0">
                <a:solidFill>
                  <a:schemeClr val="bg1"/>
                </a:solidFill>
              </a:rPr>
              <a:t>v obou větvích</a:t>
            </a:r>
            <a:r>
              <a:rPr lang="en-GB" sz="1400" dirty="0" smtClean="0">
                <a:solidFill>
                  <a:schemeClr val="bg1"/>
                </a:solidFill>
              </a:rPr>
              <a:t>;</a:t>
            </a:r>
            <a:endParaRPr lang="en-GB" sz="1400" dirty="0">
              <a:solidFill>
                <a:schemeClr val="bg1"/>
              </a:solidFill>
            </a:endParaRPr>
          </a:p>
          <a:p>
            <a:pPr algn="ctr"/>
            <a:r>
              <a:rPr lang="en-GB" sz="1400" dirty="0">
                <a:solidFill>
                  <a:schemeClr val="bg1"/>
                </a:solidFill>
              </a:rPr>
              <a:t>TEE </a:t>
            </a:r>
            <a:r>
              <a:rPr lang="cs-CZ" sz="1400" dirty="0" smtClean="0">
                <a:solidFill>
                  <a:schemeClr val="bg1"/>
                </a:solidFill>
              </a:rPr>
              <a:t>provedeno u všech pacientů</a:t>
            </a:r>
            <a:r>
              <a:rPr lang="en-GB" sz="1400" dirty="0" smtClean="0">
                <a:solidFill>
                  <a:schemeClr val="bg1"/>
                </a:solidFill>
              </a:rPr>
              <a:t> </a:t>
            </a:r>
            <a:r>
              <a:rPr lang="en-GB" sz="1400" dirty="0">
                <a:solidFill>
                  <a:schemeClr val="bg1"/>
                </a:solidFill>
              </a:rPr>
              <a:t>≤48 </a:t>
            </a:r>
            <a:r>
              <a:rPr lang="en-GB" sz="1400" dirty="0" smtClean="0">
                <a:solidFill>
                  <a:schemeClr val="bg1"/>
                </a:solidFill>
              </a:rPr>
              <a:t>h</a:t>
            </a:r>
            <a:r>
              <a:rPr lang="cs-CZ" sz="1400" dirty="0" err="1" smtClean="0">
                <a:solidFill>
                  <a:schemeClr val="bg1"/>
                </a:solidFill>
              </a:rPr>
              <a:t>odin</a:t>
            </a:r>
            <a:r>
              <a:rPr lang="en-GB" sz="1400" dirty="0" smtClean="0">
                <a:solidFill>
                  <a:schemeClr val="bg1"/>
                </a:solidFill>
              </a:rPr>
              <a:t> </a:t>
            </a:r>
            <a:r>
              <a:rPr lang="cs-CZ" sz="1400" dirty="0" smtClean="0">
                <a:solidFill>
                  <a:schemeClr val="bg1"/>
                </a:solidFill>
              </a:rPr>
              <a:t>před</a:t>
            </a:r>
            <a:r>
              <a:rPr lang="en-GB" sz="1400" dirty="0" smtClean="0">
                <a:solidFill>
                  <a:schemeClr val="bg1"/>
                </a:solidFill>
              </a:rPr>
              <a:t> </a:t>
            </a:r>
            <a:r>
              <a:rPr lang="en-GB" sz="1400" dirty="0" err="1" smtClean="0">
                <a:solidFill>
                  <a:schemeClr val="bg1"/>
                </a:solidFill>
              </a:rPr>
              <a:t>abla</a:t>
            </a:r>
            <a:r>
              <a:rPr lang="cs-CZ" sz="1400" dirty="0" err="1" smtClean="0">
                <a:solidFill>
                  <a:schemeClr val="bg1"/>
                </a:solidFill>
              </a:rPr>
              <a:t>cí</a:t>
            </a:r>
            <a:r>
              <a:rPr lang="en-GB" sz="1400" dirty="0" smtClean="0">
                <a:solidFill>
                  <a:schemeClr val="bg1"/>
                </a:solidFill>
              </a:rPr>
              <a:t>; </a:t>
            </a:r>
            <a:r>
              <a:rPr lang="en-GB" sz="1400" dirty="0">
                <a:solidFill>
                  <a:schemeClr val="bg1"/>
                </a:solidFill>
              </a:rPr>
              <a:t>UFH </a:t>
            </a:r>
            <a:r>
              <a:rPr lang="cs-CZ" sz="1400" dirty="0" smtClean="0">
                <a:solidFill>
                  <a:schemeClr val="bg1"/>
                </a:solidFill>
              </a:rPr>
              <a:t>podán</a:t>
            </a:r>
            <a:r>
              <a:rPr lang="en-GB" sz="1400" dirty="0" smtClean="0">
                <a:solidFill>
                  <a:schemeClr val="bg1"/>
                </a:solidFill>
              </a:rPr>
              <a:t> </a:t>
            </a:r>
            <a:r>
              <a:rPr lang="cs-CZ" sz="1400" dirty="0" smtClean="0">
                <a:solidFill>
                  <a:schemeClr val="bg1"/>
                </a:solidFill>
              </a:rPr>
              <a:t>před nebo ihned po </a:t>
            </a:r>
            <a:r>
              <a:rPr lang="cs-CZ" sz="1400" dirty="0" err="1" smtClean="0">
                <a:solidFill>
                  <a:schemeClr val="bg1"/>
                </a:solidFill>
              </a:rPr>
              <a:t>transseptální</a:t>
            </a:r>
            <a:r>
              <a:rPr lang="cs-CZ" sz="1400" dirty="0" smtClean="0">
                <a:solidFill>
                  <a:schemeClr val="bg1"/>
                </a:solidFill>
              </a:rPr>
              <a:t> punkci</a:t>
            </a:r>
            <a:r>
              <a:rPr lang="en-GB" sz="1400" dirty="0" smtClean="0">
                <a:solidFill>
                  <a:schemeClr val="bg1"/>
                </a:solidFill>
              </a:rPr>
              <a:t> (</a:t>
            </a:r>
            <a:r>
              <a:rPr lang="cs-CZ" sz="1400" dirty="0" smtClean="0">
                <a:solidFill>
                  <a:schemeClr val="bg1"/>
                </a:solidFill>
              </a:rPr>
              <a:t>udržení</a:t>
            </a:r>
            <a:r>
              <a:rPr lang="en-GB" sz="1400" dirty="0" smtClean="0">
                <a:solidFill>
                  <a:schemeClr val="bg1"/>
                </a:solidFill>
              </a:rPr>
              <a:t> </a:t>
            </a:r>
            <a:r>
              <a:rPr lang="en-GB" sz="1400" dirty="0">
                <a:solidFill>
                  <a:schemeClr val="bg1"/>
                </a:solidFill>
              </a:rPr>
              <a:t>ACT &gt;300 s)</a:t>
            </a:r>
          </a:p>
        </p:txBody>
      </p:sp>
      <p:sp>
        <p:nvSpPr>
          <p:cNvPr id="27" name="Rectangle 26"/>
          <p:cNvSpPr/>
          <p:nvPr/>
        </p:nvSpPr>
        <p:spPr>
          <a:xfrm>
            <a:off x="414550" y="1918847"/>
            <a:ext cx="1326406" cy="1634924"/>
          </a:xfrm>
          <a:prstGeom prst="rect">
            <a:avLst/>
          </a:prstGeom>
          <a:noFill/>
          <a:ln w="38100">
            <a:solidFill>
              <a:schemeClr val="tx2"/>
            </a:solidFill>
          </a:ln>
        </p:spPr>
        <p:txBody>
          <a:bodyPr wrap="square" anchor="ctr">
            <a:noAutofit/>
          </a:bodyPr>
          <a:lstStyle/>
          <a:p>
            <a:pPr algn="ctr"/>
            <a:r>
              <a:rPr lang="en-GB" sz="1400" b="1" dirty="0" smtClean="0"/>
              <a:t>Pa</a:t>
            </a:r>
            <a:r>
              <a:rPr lang="cs-CZ" sz="1400" b="1" dirty="0" smtClean="0"/>
              <a:t>c</a:t>
            </a:r>
            <a:r>
              <a:rPr lang="en-GB" sz="1400" b="1" dirty="0" err="1" smtClean="0"/>
              <a:t>ient</a:t>
            </a:r>
            <a:r>
              <a:rPr lang="cs-CZ" sz="1400" b="1" dirty="0" smtClean="0"/>
              <a:t>i s </a:t>
            </a:r>
            <a:r>
              <a:rPr lang="en-GB" sz="1400" b="1" dirty="0" smtClean="0"/>
              <a:t>paroxysm</a:t>
            </a:r>
            <a:r>
              <a:rPr lang="cs-CZ" sz="1400" b="1" dirty="0" err="1" smtClean="0"/>
              <a:t>ální</a:t>
            </a:r>
            <a:r>
              <a:rPr lang="cs-CZ" sz="1400" b="1" dirty="0" smtClean="0"/>
              <a:t> nebo </a:t>
            </a:r>
            <a:r>
              <a:rPr lang="en-GB" sz="1400" b="1" dirty="0" smtClean="0"/>
              <a:t>per</a:t>
            </a:r>
            <a:r>
              <a:rPr lang="cs-CZ" sz="1400" b="1" dirty="0" smtClean="0"/>
              <a:t>z</a:t>
            </a:r>
            <a:r>
              <a:rPr lang="en-GB" sz="1400" b="1" dirty="0" err="1" smtClean="0"/>
              <a:t>istent</a:t>
            </a:r>
            <a:r>
              <a:rPr lang="cs-CZ" sz="1400" b="1" dirty="0" smtClean="0"/>
              <a:t>ní</a:t>
            </a:r>
            <a:r>
              <a:rPr lang="en-GB" sz="1400" b="1" dirty="0" smtClean="0"/>
              <a:t> NVF</a:t>
            </a:r>
            <a:r>
              <a:rPr lang="cs-CZ" sz="1400" b="1" dirty="0" smtClean="0"/>
              <a:t>S</a:t>
            </a:r>
            <a:r>
              <a:rPr lang="en-GB" sz="1400" b="1" dirty="0" smtClean="0"/>
              <a:t> </a:t>
            </a:r>
            <a:r>
              <a:rPr lang="cs-CZ" sz="1400" b="1" dirty="0" smtClean="0"/>
              <a:t>vhodní k </a:t>
            </a:r>
            <a:r>
              <a:rPr lang="cs-CZ" sz="1400" b="1" dirty="0" err="1" smtClean="0"/>
              <a:t>k</a:t>
            </a:r>
            <a:r>
              <a:rPr lang="en-GB" sz="1400" b="1" dirty="0" err="1" smtClean="0"/>
              <a:t>atetr</a:t>
            </a:r>
            <a:r>
              <a:rPr lang="cs-CZ" sz="1400" b="1" dirty="0" err="1" smtClean="0"/>
              <a:t>izační</a:t>
            </a:r>
            <a:r>
              <a:rPr lang="en-GB" sz="1400" b="1" dirty="0" smtClean="0"/>
              <a:t> </a:t>
            </a:r>
            <a:r>
              <a:rPr lang="en-GB" sz="1400" b="1" dirty="0" err="1" smtClean="0"/>
              <a:t>abla</a:t>
            </a:r>
            <a:r>
              <a:rPr lang="cs-CZ" sz="1400" b="1" dirty="0" err="1" smtClean="0"/>
              <a:t>ci</a:t>
            </a:r>
            <a:r>
              <a:rPr lang="en-GB" sz="1400" b="1" dirty="0" smtClean="0"/>
              <a:t>*</a:t>
            </a:r>
            <a:endParaRPr lang="en-GB" sz="1400" b="1" dirty="0"/>
          </a:p>
        </p:txBody>
      </p:sp>
      <p:cxnSp>
        <p:nvCxnSpPr>
          <p:cNvPr id="28" name="Straight Connector 27"/>
          <p:cNvCxnSpPr/>
          <p:nvPr/>
        </p:nvCxnSpPr>
        <p:spPr>
          <a:xfrm>
            <a:off x="1747925" y="2763523"/>
            <a:ext cx="0" cy="1575836"/>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3573311" y="3832273"/>
            <a:ext cx="1300018" cy="307777"/>
          </a:xfrm>
          <a:prstGeom prst="rect">
            <a:avLst/>
          </a:prstGeom>
        </p:spPr>
        <p:txBody>
          <a:bodyPr wrap="square">
            <a:spAutoFit/>
          </a:bodyPr>
          <a:lstStyle/>
          <a:p>
            <a:pPr algn="ctr"/>
            <a:r>
              <a:rPr lang="en-GB" sz="1400" dirty="0"/>
              <a:t>4–8 </a:t>
            </a:r>
            <a:r>
              <a:rPr lang="cs-CZ" sz="1400" dirty="0" smtClean="0"/>
              <a:t>týdny</a:t>
            </a:r>
            <a:endParaRPr lang="en-GB" sz="1400" dirty="0"/>
          </a:p>
        </p:txBody>
      </p:sp>
      <p:sp>
        <p:nvSpPr>
          <p:cNvPr id="36" name="Rectangle 35"/>
          <p:cNvSpPr/>
          <p:nvPr/>
        </p:nvSpPr>
        <p:spPr>
          <a:xfrm>
            <a:off x="5724579" y="3832274"/>
            <a:ext cx="1300018" cy="307777"/>
          </a:xfrm>
          <a:prstGeom prst="rect">
            <a:avLst/>
          </a:prstGeom>
        </p:spPr>
        <p:txBody>
          <a:bodyPr wrap="square">
            <a:spAutoFit/>
          </a:bodyPr>
          <a:lstStyle/>
          <a:p>
            <a:pPr algn="ctr"/>
            <a:r>
              <a:rPr lang="en-GB" sz="1400" dirty="0"/>
              <a:t>8 </a:t>
            </a:r>
            <a:r>
              <a:rPr lang="cs-CZ" sz="1400" dirty="0" smtClean="0"/>
              <a:t>týdnů</a:t>
            </a:r>
            <a:endParaRPr lang="en-GB" sz="1400" dirty="0"/>
          </a:p>
        </p:txBody>
      </p:sp>
      <p:cxnSp>
        <p:nvCxnSpPr>
          <p:cNvPr id="18" name="Straight Connector 17"/>
          <p:cNvCxnSpPr/>
          <p:nvPr/>
        </p:nvCxnSpPr>
        <p:spPr>
          <a:xfrm>
            <a:off x="3124215" y="1918847"/>
            <a:ext cx="4588073" cy="0"/>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84547" y="1621595"/>
            <a:ext cx="4477508" cy="307777"/>
          </a:xfrm>
          <a:prstGeom prst="rect">
            <a:avLst/>
          </a:prstGeom>
          <a:noFill/>
        </p:spPr>
        <p:txBody>
          <a:bodyPr wrap="none" rtlCol="0">
            <a:spAutoFit/>
          </a:bodyPr>
          <a:lstStyle/>
          <a:p>
            <a:r>
              <a:rPr lang="cs-CZ" sz="1400" b="1" dirty="0" smtClean="0">
                <a:solidFill>
                  <a:schemeClr val="accent1"/>
                </a:solidFill>
              </a:rPr>
              <a:t>Nepřerušené podání</a:t>
            </a:r>
            <a:r>
              <a:rPr lang="en-GB" sz="1400" b="1" dirty="0" smtClean="0">
                <a:solidFill>
                  <a:schemeClr val="accent1"/>
                </a:solidFill>
              </a:rPr>
              <a:t> </a:t>
            </a:r>
            <a:r>
              <a:rPr lang="en-GB" sz="1400" b="1" dirty="0" err="1" smtClean="0">
                <a:solidFill>
                  <a:schemeClr val="accent1"/>
                </a:solidFill>
              </a:rPr>
              <a:t>dabigatran</a:t>
            </a:r>
            <a:r>
              <a:rPr lang="cs-CZ" sz="1400" b="1" dirty="0" smtClean="0">
                <a:solidFill>
                  <a:schemeClr val="accent1"/>
                </a:solidFill>
              </a:rPr>
              <a:t>u</a:t>
            </a:r>
            <a:r>
              <a:rPr lang="en-GB" sz="1400" b="1" dirty="0" smtClean="0">
                <a:solidFill>
                  <a:schemeClr val="accent1"/>
                </a:solidFill>
              </a:rPr>
              <a:t> </a:t>
            </a:r>
            <a:r>
              <a:rPr lang="en-GB" sz="1400" b="1" dirty="0">
                <a:solidFill>
                  <a:schemeClr val="accent1"/>
                </a:solidFill>
              </a:rPr>
              <a:t>150 mg </a:t>
            </a:r>
            <a:r>
              <a:rPr lang="cs-CZ" sz="1400" b="1" dirty="0" smtClean="0">
                <a:solidFill>
                  <a:schemeClr val="accent1"/>
                </a:solidFill>
              </a:rPr>
              <a:t>2x denně</a:t>
            </a:r>
            <a:endParaRPr lang="en-GB" sz="1400" b="1" dirty="0">
              <a:solidFill>
                <a:schemeClr val="accent1"/>
              </a:solidFill>
            </a:endParaRPr>
          </a:p>
        </p:txBody>
      </p:sp>
      <p:sp>
        <p:nvSpPr>
          <p:cNvPr id="46" name="TextBox 45"/>
          <p:cNvSpPr txBox="1"/>
          <p:nvPr/>
        </p:nvSpPr>
        <p:spPr>
          <a:xfrm>
            <a:off x="3184548" y="3201439"/>
            <a:ext cx="4012636" cy="307777"/>
          </a:xfrm>
          <a:prstGeom prst="rect">
            <a:avLst/>
          </a:prstGeom>
          <a:solidFill>
            <a:schemeClr val="bg1"/>
          </a:solidFill>
        </p:spPr>
        <p:txBody>
          <a:bodyPr wrap="square" rtlCol="0">
            <a:spAutoFit/>
          </a:bodyPr>
          <a:lstStyle/>
          <a:p>
            <a:r>
              <a:rPr lang="cs-CZ" sz="1400" b="1" dirty="0" smtClean="0">
                <a:solidFill>
                  <a:srgbClr val="C00000"/>
                </a:solidFill>
              </a:rPr>
              <a:t>Nepřerušené podání</a:t>
            </a:r>
            <a:r>
              <a:rPr lang="en-GB" sz="1400" b="1" dirty="0" smtClean="0">
                <a:solidFill>
                  <a:srgbClr val="C00000"/>
                </a:solidFill>
              </a:rPr>
              <a:t> warfarin</a:t>
            </a:r>
            <a:r>
              <a:rPr lang="cs-CZ" sz="1400" b="1" dirty="0" smtClean="0">
                <a:solidFill>
                  <a:srgbClr val="C00000"/>
                </a:solidFill>
              </a:rPr>
              <a:t>u</a:t>
            </a:r>
            <a:r>
              <a:rPr lang="en-GB" sz="1400" b="1" dirty="0" smtClean="0">
                <a:solidFill>
                  <a:srgbClr val="C00000"/>
                </a:solidFill>
              </a:rPr>
              <a:t> </a:t>
            </a:r>
            <a:r>
              <a:rPr lang="en-GB" sz="1400" b="1" dirty="0">
                <a:solidFill>
                  <a:srgbClr val="C00000"/>
                </a:solidFill>
              </a:rPr>
              <a:t>(INR 2.0–3.0)</a:t>
            </a:r>
          </a:p>
        </p:txBody>
      </p:sp>
      <p:cxnSp>
        <p:nvCxnSpPr>
          <p:cNvPr id="20" name="Straight Connector 19"/>
          <p:cNvCxnSpPr/>
          <p:nvPr/>
        </p:nvCxnSpPr>
        <p:spPr>
          <a:xfrm>
            <a:off x="3124215" y="3498202"/>
            <a:ext cx="4588073" cy="0"/>
          </a:xfrm>
          <a:prstGeom prst="line">
            <a:avLst/>
          </a:prstGeom>
          <a:ln w="381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7746458" y="3721049"/>
            <a:ext cx="1156600" cy="523220"/>
          </a:xfrm>
          <a:prstGeom prst="rect">
            <a:avLst/>
          </a:prstGeom>
        </p:spPr>
        <p:txBody>
          <a:bodyPr wrap="square">
            <a:spAutoFit/>
          </a:bodyPr>
          <a:lstStyle/>
          <a:p>
            <a:r>
              <a:rPr lang="en-GB" sz="1400" dirty="0"/>
              <a:t>Follow-up</a:t>
            </a:r>
            <a:br>
              <a:rPr lang="en-GB" sz="1400" dirty="0"/>
            </a:br>
            <a:r>
              <a:rPr lang="en-GB" sz="1400" dirty="0"/>
              <a:t>1 </a:t>
            </a:r>
            <a:r>
              <a:rPr lang="cs-CZ" sz="1400" dirty="0" smtClean="0"/>
              <a:t>týden</a:t>
            </a:r>
            <a:endParaRPr lang="en-GB" sz="1400" dirty="0"/>
          </a:p>
        </p:txBody>
      </p:sp>
      <p:sp>
        <p:nvSpPr>
          <p:cNvPr id="33" name="Rectangle 32"/>
          <p:cNvSpPr/>
          <p:nvPr/>
        </p:nvSpPr>
        <p:spPr>
          <a:xfrm>
            <a:off x="7757014" y="1598034"/>
            <a:ext cx="838881" cy="307777"/>
          </a:xfrm>
          <a:prstGeom prst="rect">
            <a:avLst/>
          </a:prstGeom>
          <a:solidFill>
            <a:schemeClr val="bg1"/>
          </a:solidFill>
          <a:ln>
            <a:noFill/>
          </a:ln>
          <a:effectLst/>
        </p:spPr>
        <p:txBody>
          <a:bodyPr wrap="square" rIns="0">
            <a:spAutoFit/>
          </a:bodyPr>
          <a:lstStyle/>
          <a:p>
            <a:r>
              <a:rPr lang="en-GB" sz="1400" b="1" dirty="0"/>
              <a:t>N=678</a:t>
            </a:r>
            <a:endParaRPr lang="en-GB" sz="1400" b="1" u="sng" dirty="0"/>
          </a:p>
        </p:txBody>
      </p:sp>
    </p:spTree>
    <p:extLst>
      <p:ext uri="{BB962C8B-B14F-4D97-AF65-F5344CB8AC3E}">
        <p14:creationId xmlns:p14="http://schemas.microsoft.com/office/powerpoint/2010/main" val="179979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a:bodyPr>
          <a:lstStyle/>
          <a:p>
            <a:r>
              <a:rPr lang="en-GB" sz="2800" dirty="0" smtClean="0">
                <a:solidFill>
                  <a:schemeClr val="tx2"/>
                </a:solidFill>
              </a:rPr>
              <a:t>RE-CIRCUIT</a:t>
            </a:r>
            <a:r>
              <a:rPr lang="cs-CZ" sz="2800" dirty="0" smtClean="0">
                <a:solidFill>
                  <a:schemeClr val="tx2"/>
                </a:solidFill>
              </a:rPr>
              <a:t> primární cíl: závažné krvácení</a:t>
            </a:r>
            <a:endParaRPr lang="en-GB" sz="2800" dirty="0">
              <a:solidFill>
                <a:schemeClr val="tx2"/>
              </a:solidFill>
            </a:endParaRPr>
          </a:p>
        </p:txBody>
      </p:sp>
      <p:sp>
        <p:nvSpPr>
          <p:cNvPr id="4" name="Text Placeholder 3"/>
          <p:cNvSpPr>
            <a:spLocks noGrp="1"/>
          </p:cNvSpPr>
          <p:nvPr>
            <p:ph type="body" sz="quarter" idx="13"/>
          </p:nvPr>
        </p:nvSpPr>
        <p:spPr>
          <a:xfrm>
            <a:off x="7554581" y="6191882"/>
            <a:ext cx="1440160" cy="498598"/>
          </a:xfrm>
        </p:spPr>
        <p:txBody>
          <a:bodyPr/>
          <a:lstStyle/>
          <a:p>
            <a:r>
              <a:rPr lang="fr-FR" dirty="0" smtClean="0"/>
              <a:t>Calkins </a:t>
            </a:r>
            <a:r>
              <a:rPr lang="fr-FR" dirty="0"/>
              <a:t>et al. </a:t>
            </a:r>
            <a:endParaRPr lang="cs-CZ" dirty="0" smtClean="0"/>
          </a:p>
          <a:p>
            <a:r>
              <a:rPr lang="fr-FR" dirty="0" smtClean="0"/>
              <a:t>N </a:t>
            </a:r>
            <a:r>
              <a:rPr lang="fr-FR" dirty="0"/>
              <a:t>Engl J Med 2017</a:t>
            </a:r>
          </a:p>
        </p:txBody>
      </p:sp>
      <p:graphicFrame>
        <p:nvGraphicFramePr>
          <p:cNvPr id="5" name="Chart 4"/>
          <p:cNvGraphicFramePr/>
          <p:nvPr>
            <p:extLst>
              <p:ext uri="{D42A27DB-BD31-4B8C-83A1-F6EECF244321}">
                <p14:modId xmlns:p14="http://schemas.microsoft.com/office/powerpoint/2010/main" val="2305040105"/>
              </p:ext>
            </p:extLst>
          </p:nvPr>
        </p:nvGraphicFramePr>
        <p:xfrm>
          <a:off x="346496" y="1196752"/>
          <a:ext cx="3754438" cy="355663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217079" y="1236859"/>
            <a:ext cx="2450798" cy="584775"/>
          </a:xfrm>
          <a:prstGeom prst="rect">
            <a:avLst/>
          </a:prstGeom>
          <a:noFill/>
        </p:spPr>
        <p:txBody>
          <a:bodyPr wrap="square" rtlCol="0">
            <a:spAutoFit/>
          </a:bodyPr>
          <a:lstStyle/>
          <a:p>
            <a:pPr algn="ctr"/>
            <a:r>
              <a:rPr lang="en-GB" sz="1600" b="1" dirty="0"/>
              <a:t>ARR 5.3 </a:t>
            </a:r>
            <a:r>
              <a:rPr lang="en-GB" sz="1600" dirty="0"/>
              <a:t>(95% CI: 8.4–2.2);</a:t>
            </a:r>
            <a:br>
              <a:rPr lang="en-GB" sz="1600" dirty="0"/>
            </a:br>
            <a:r>
              <a:rPr lang="en-GB" sz="1600" b="1" dirty="0"/>
              <a:t>RRR </a:t>
            </a:r>
            <a:r>
              <a:rPr lang="en-GB" sz="1600" b="1" dirty="0" smtClean="0"/>
              <a:t>77%</a:t>
            </a:r>
            <a:r>
              <a:rPr lang="en-US" sz="1600" dirty="0"/>
              <a:t>;</a:t>
            </a:r>
            <a:r>
              <a:rPr lang="en-GB" sz="1600" b="1" dirty="0" smtClean="0"/>
              <a:t> </a:t>
            </a:r>
            <a:r>
              <a:rPr lang="cs-CZ" sz="1600" dirty="0" smtClean="0"/>
              <a:t>p</a:t>
            </a:r>
            <a:r>
              <a:rPr lang="en-GB" sz="1600" dirty="0" smtClean="0"/>
              <a:t>&lt;0.001</a:t>
            </a:r>
            <a:endParaRPr lang="en-GB" sz="1600" dirty="0"/>
          </a:p>
        </p:txBody>
      </p:sp>
      <p:cxnSp>
        <p:nvCxnSpPr>
          <p:cNvPr id="12" name="Straight Connector 11"/>
          <p:cNvCxnSpPr/>
          <p:nvPr/>
        </p:nvCxnSpPr>
        <p:spPr>
          <a:xfrm>
            <a:off x="1757919" y="1826272"/>
            <a:ext cx="145083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767499" y="1826272"/>
            <a:ext cx="0" cy="154079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208754" y="1821466"/>
            <a:ext cx="0" cy="10607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val="102313715"/>
              </p:ext>
            </p:extLst>
          </p:nvPr>
        </p:nvGraphicFramePr>
        <p:xfrm>
          <a:off x="4401880" y="1196752"/>
          <a:ext cx="4284919" cy="3474720"/>
        </p:xfrm>
        <a:graphic>
          <a:graphicData uri="http://schemas.openxmlformats.org/drawingml/2006/table">
            <a:tbl>
              <a:tblPr firstRow="1" bandRow="1">
                <a:tableStyleId>{7DF18680-E054-41AD-8BC1-D1AEF772440D}</a:tableStyleId>
              </a:tblPr>
              <a:tblGrid>
                <a:gridCol w="2208046">
                  <a:extLst>
                    <a:ext uri="{9D8B030D-6E8A-4147-A177-3AD203B41FA5}">
                      <a16:colId xmlns:a16="http://schemas.microsoft.com/office/drawing/2014/main" xmlns="" val="1498033738"/>
                    </a:ext>
                  </a:extLst>
                </a:gridCol>
                <a:gridCol w="1038437">
                  <a:extLst>
                    <a:ext uri="{9D8B030D-6E8A-4147-A177-3AD203B41FA5}">
                      <a16:colId xmlns:a16="http://schemas.microsoft.com/office/drawing/2014/main" xmlns="" val="3692096221"/>
                    </a:ext>
                  </a:extLst>
                </a:gridCol>
                <a:gridCol w="1038436">
                  <a:extLst>
                    <a:ext uri="{9D8B030D-6E8A-4147-A177-3AD203B41FA5}">
                      <a16:colId xmlns:a16="http://schemas.microsoft.com/office/drawing/2014/main" xmlns="" val="1214181750"/>
                    </a:ext>
                  </a:extLst>
                </a:gridCol>
              </a:tblGrid>
              <a:tr h="246741">
                <a:tc>
                  <a:txBody>
                    <a:bodyPr/>
                    <a:lstStyle/>
                    <a:p>
                      <a:endParaRPr lang="en-GB" sz="1200" dirty="0"/>
                    </a:p>
                  </a:txBody>
                  <a:tcPr/>
                </a:tc>
                <a:tc>
                  <a:txBody>
                    <a:bodyPr/>
                    <a:lstStyle/>
                    <a:p>
                      <a:pPr algn="ctr"/>
                      <a:r>
                        <a:rPr lang="en-GB" sz="1200" dirty="0"/>
                        <a:t>Dabigatran</a:t>
                      </a:r>
                    </a:p>
                  </a:txBody>
                  <a:tcPr/>
                </a:tc>
                <a:tc>
                  <a:txBody>
                    <a:bodyPr/>
                    <a:lstStyle/>
                    <a:p>
                      <a:pPr algn="ctr"/>
                      <a:r>
                        <a:rPr lang="en-GB" sz="1200" dirty="0"/>
                        <a:t>Warfarin</a:t>
                      </a:r>
                    </a:p>
                  </a:txBody>
                  <a:tcPr/>
                </a:tc>
                <a:extLst>
                  <a:ext uri="{0D108BD9-81ED-4DB2-BD59-A6C34878D82A}">
                    <a16:rowId xmlns:a16="http://schemas.microsoft.com/office/drawing/2014/main" xmlns="" val="3512740812"/>
                  </a:ext>
                </a:extLst>
              </a:tr>
              <a:tr h="246741">
                <a:tc>
                  <a:txBody>
                    <a:bodyPr/>
                    <a:lstStyle/>
                    <a:p>
                      <a:r>
                        <a:rPr lang="cs-CZ" sz="1200" b="1" dirty="0" smtClean="0"/>
                        <a:t>Pacienti se závažným krvácením</a:t>
                      </a:r>
                      <a:r>
                        <a:rPr lang="en-GB" sz="1200" b="1" dirty="0" smtClean="0"/>
                        <a:t>, </a:t>
                      </a:r>
                      <a:r>
                        <a:rPr lang="en-GB" sz="1200" b="1" dirty="0"/>
                        <a:t>n</a:t>
                      </a:r>
                    </a:p>
                  </a:txBody>
                  <a:tcPr/>
                </a:tc>
                <a:tc>
                  <a:txBody>
                    <a:bodyPr/>
                    <a:lstStyle/>
                    <a:p>
                      <a:pPr algn="ctr"/>
                      <a:r>
                        <a:rPr lang="en-GB" sz="1200" b="1" dirty="0"/>
                        <a:t>5</a:t>
                      </a:r>
                    </a:p>
                  </a:txBody>
                  <a:tcPr/>
                </a:tc>
                <a:tc>
                  <a:txBody>
                    <a:bodyPr/>
                    <a:lstStyle/>
                    <a:p>
                      <a:pPr algn="ctr"/>
                      <a:r>
                        <a:rPr lang="en-GB" sz="1200" b="1" baseline="0" dirty="0"/>
                        <a:t>22</a:t>
                      </a:r>
                    </a:p>
                  </a:txBody>
                  <a:tcPr/>
                </a:tc>
                <a:extLst>
                  <a:ext uri="{0D108BD9-81ED-4DB2-BD59-A6C34878D82A}">
                    <a16:rowId xmlns:a16="http://schemas.microsoft.com/office/drawing/2014/main" xmlns="" val="1211798570"/>
                  </a:ext>
                </a:extLst>
              </a:tr>
              <a:tr h="246741">
                <a:tc>
                  <a:txBody>
                    <a:bodyPr/>
                    <a:lstStyle/>
                    <a:p>
                      <a:r>
                        <a:rPr lang="cs-CZ" sz="1200" b="1" dirty="0" smtClean="0"/>
                        <a:t>Závažné</a:t>
                      </a:r>
                      <a:r>
                        <a:rPr lang="cs-CZ" sz="1200" b="1" baseline="0" dirty="0" smtClean="0"/>
                        <a:t> krvácení</a:t>
                      </a:r>
                      <a:r>
                        <a:rPr lang="en-GB" sz="1200" b="1" dirty="0" smtClean="0"/>
                        <a:t>, n</a:t>
                      </a:r>
                      <a:endParaRPr lang="en-GB" sz="1200" b="1" dirty="0"/>
                    </a:p>
                  </a:txBody>
                  <a:tcPr/>
                </a:tc>
                <a:tc>
                  <a:txBody>
                    <a:bodyPr/>
                    <a:lstStyle/>
                    <a:p>
                      <a:pPr algn="ctr"/>
                      <a:r>
                        <a:rPr lang="en-GB" sz="1200" b="1" dirty="0"/>
                        <a:t>5</a:t>
                      </a:r>
                    </a:p>
                  </a:txBody>
                  <a:tcPr/>
                </a:tc>
                <a:tc>
                  <a:txBody>
                    <a:bodyPr/>
                    <a:lstStyle/>
                    <a:p>
                      <a:pPr algn="ctr"/>
                      <a:r>
                        <a:rPr lang="en-GB" sz="1200" b="1" dirty="0" smtClean="0"/>
                        <a:t>23</a:t>
                      </a:r>
                      <a:endParaRPr lang="en-GB" sz="1200" b="1" baseline="30000" dirty="0"/>
                    </a:p>
                  </a:txBody>
                  <a:tcPr/>
                </a:tc>
                <a:extLst>
                  <a:ext uri="{0D108BD9-81ED-4DB2-BD59-A6C34878D82A}">
                    <a16:rowId xmlns:a16="http://schemas.microsoft.com/office/drawing/2014/main" xmlns="" val="3549532307"/>
                  </a:ext>
                </a:extLst>
              </a:tr>
              <a:tr h="246741">
                <a:tc>
                  <a:txBody>
                    <a:bodyPr/>
                    <a:lstStyle/>
                    <a:p>
                      <a:pPr marL="180975" indent="0"/>
                      <a:r>
                        <a:rPr lang="en-GB" sz="1200" dirty="0" err="1" smtClean="0"/>
                        <a:t>Peri</a:t>
                      </a:r>
                      <a:r>
                        <a:rPr lang="cs-CZ" sz="1200" dirty="0" smtClean="0"/>
                        <a:t>k</a:t>
                      </a:r>
                      <a:r>
                        <a:rPr lang="en-GB" sz="1200" dirty="0" err="1" smtClean="0"/>
                        <a:t>ardi</a:t>
                      </a:r>
                      <a:r>
                        <a:rPr lang="cs-CZ" sz="1200" dirty="0" smtClean="0"/>
                        <a:t>á</a:t>
                      </a:r>
                      <a:r>
                        <a:rPr lang="en-GB" sz="1200" dirty="0" smtClean="0"/>
                        <a:t>l</a:t>
                      </a:r>
                      <a:r>
                        <a:rPr lang="cs-CZ" sz="1200" dirty="0" smtClean="0"/>
                        <a:t>ní</a:t>
                      </a:r>
                      <a:r>
                        <a:rPr lang="en-GB" sz="1200" dirty="0" smtClean="0"/>
                        <a:t> tampon</a:t>
                      </a:r>
                      <a:r>
                        <a:rPr lang="cs-CZ" sz="1200" dirty="0" smtClean="0"/>
                        <a:t>á</a:t>
                      </a:r>
                      <a:r>
                        <a:rPr lang="en-GB" sz="1200" dirty="0" smtClean="0"/>
                        <a:t>d</a:t>
                      </a:r>
                      <a:r>
                        <a:rPr lang="cs-CZ" sz="1200" dirty="0" smtClean="0"/>
                        <a:t>a</a:t>
                      </a:r>
                      <a:endParaRPr lang="en-GB" sz="1200" dirty="0"/>
                    </a:p>
                  </a:txBody>
                  <a:tcPr/>
                </a:tc>
                <a:tc>
                  <a:txBody>
                    <a:bodyPr/>
                    <a:lstStyle/>
                    <a:p>
                      <a:pPr algn="ctr"/>
                      <a:r>
                        <a:rPr lang="en-GB" sz="1200" dirty="0"/>
                        <a:t>1</a:t>
                      </a:r>
                    </a:p>
                  </a:txBody>
                  <a:tcPr/>
                </a:tc>
                <a:tc>
                  <a:txBody>
                    <a:bodyPr/>
                    <a:lstStyle/>
                    <a:p>
                      <a:pPr algn="ctr"/>
                      <a:r>
                        <a:rPr lang="en-GB" sz="1200" dirty="0"/>
                        <a:t>6</a:t>
                      </a:r>
                    </a:p>
                  </a:txBody>
                  <a:tcPr/>
                </a:tc>
                <a:extLst>
                  <a:ext uri="{0D108BD9-81ED-4DB2-BD59-A6C34878D82A}">
                    <a16:rowId xmlns:a16="http://schemas.microsoft.com/office/drawing/2014/main" xmlns="" val="3960468824"/>
                  </a:ext>
                </a:extLst>
              </a:tr>
              <a:tr h="246741">
                <a:tc>
                  <a:txBody>
                    <a:bodyPr/>
                    <a:lstStyle/>
                    <a:p>
                      <a:pPr marL="180975" indent="0"/>
                      <a:r>
                        <a:rPr lang="en-GB" sz="1200" dirty="0" err="1" smtClean="0"/>
                        <a:t>Peri</a:t>
                      </a:r>
                      <a:r>
                        <a:rPr lang="cs-CZ" sz="1200" dirty="0" smtClean="0"/>
                        <a:t>kardiální</a:t>
                      </a:r>
                      <a:r>
                        <a:rPr lang="cs-CZ" sz="1200" baseline="0" dirty="0" smtClean="0"/>
                        <a:t> výpotek</a:t>
                      </a:r>
                      <a:endParaRPr lang="en-GB" sz="1200" dirty="0"/>
                    </a:p>
                  </a:txBody>
                  <a:tcPr/>
                </a:tc>
                <a:tc>
                  <a:txBody>
                    <a:bodyPr/>
                    <a:lstStyle/>
                    <a:p>
                      <a:pPr algn="ctr"/>
                      <a:r>
                        <a:rPr lang="en-GB" sz="1200" dirty="0"/>
                        <a:t>1</a:t>
                      </a:r>
                    </a:p>
                  </a:txBody>
                  <a:tcPr/>
                </a:tc>
                <a:tc>
                  <a:txBody>
                    <a:bodyPr/>
                    <a:lstStyle/>
                    <a:p>
                      <a:pPr algn="ctr"/>
                      <a:r>
                        <a:rPr lang="en-GB" sz="1200" dirty="0"/>
                        <a:t>0</a:t>
                      </a:r>
                    </a:p>
                  </a:txBody>
                  <a:tcPr/>
                </a:tc>
                <a:extLst>
                  <a:ext uri="{0D108BD9-81ED-4DB2-BD59-A6C34878D82A}">
                    <a16:rowId xmlns:a16="http://schemas.microsoft.com/office/drawing/2014/main" xmlns="" val="158108974"/>
                  </a:ext>
                </a:extLst>
              </a:tr>
              <a:tr h="246741">
                <a:tc>
                  <a:txBody>
                    <a:bodyPr/>
                    <a:lstStyle/>
                    <a:p>
                      <a:pPr marL="180975" indent="0"/>
                      <a:r>
                        <a:rPr lang="cs-CZ" sz="1200" dirty="0" smtClean="0"/>
                        <a:t>Krvácení</a:t>
                      </a:r>
                      <a:r>
                        <a:rPr lang="cs-CZ" sz="1200" baseline="0" dirty="0" smtClean="0"/>
                        <a:t> v tříslech</a:t>
                      </a:r>
                      <a:endParaRPr lang="en-GB" sz="1200" dirty="0"/>
                    </a:p>
                  </a:txBody>
                  <a:tcPr/>
                </a:tc>
                <a:tc>
                  <a:txBody>
                    <a:bodyPr/>
                    <a:lstStyle/>
                    <a:p>
                      <a:pPr algn="ctr"/>
                      <a:r>
                        <a:rPr lang="en-GB" sz="1200" dirty="0"/>
                        <a:t>2</a:t>
                      </a:r>
                    </a:p>
                  </a:txBody>
                  <a:tcPr/>
                </a:tc>
                <a:tc>
                  <a:txBody>
                    <a:bodyPr/>
                    <a:lstStyle/>
                    <a:p>
                      <a:pPr algn="ctr"/>
                      <a:r>
                        <a:rPr lang="en-GB" sz="1200" dirty="0"/>
                        <a:t>2</a:t>
                      </a:r>
                    </a:p>
                  </a:txBody>
                  <a:tcPr/>
                </a:tc>
                <a:extLst>
                  <a:ext uri="{0D108BD9-81ED-4DB2-BD59-A6C34878D82A}">
                    <a16:rowId xmlns:a16="http://schemas.microsoft.com/office/drawing/2014/main" xmlns="" val="1607113424"/>
                  </a:ext>
                </a:extLst>
              </a:tr>
              <a:tr h="246741">
                <a:tc>
                  <a:txBody>
                    <a:bodyPr/>
                    <a:lstStyle/>
                    <a:p>
                      <a:pPr marL="180975" indent="0"/>
                      <a:r>
                        <a:rPr lang="cs-CZ" sz="1200" dirty="0" smtClean="0"/>
                        <a:t>H</a:t>
                      </a:r>
                      <a:r>
                        <a:rPr lang="en-GB" sz="1200" dirty="0" err="1" smtClean="0"/>
                        <a:t>ematom</a:t>
                      </a:r>
                      <a:r>
                        <a:rPr lang="cs-CZ" sz="1200" baseline="0" dirty="0" smtClean="0"/>
                        <a:t> v tříslech</a:t>
                      </a:r>
                      <a:endParaRPr lang="en-GB" sz="1200" dirty="0"/>
                    </a:p>
                  </a:txBody>
                  <a:tcPr/>
                </a:tc>
                <a:tc>
                  <a:txBody>
                    <a:bodyPr/>
                    <a:lstStyle/>
                    <a:p>
                      <a:pPr algn="ctr"/>
                      <a:r>
                        <a:rPr lang="en-GB" sz="1200" dirty="0"/>
                        <a:t>0</a:t>
                      </a:r>
                    </a:p>
                  </a:txBody>
                  <a:tcPr/>
                </a:tc>
                <a:tc>
                  <a:txBody>
                    <a:bodyPr/>
                    <a:lstStyle/>
                    <a:p>
                      <a:pPr algn="ctr"/>
                      <a:r>
                        <a:rPr lang="en-GB" sz="1200" dirty="0"/>
                        <a:t>8</a:t>
                      </a:r>
                    </a:p>
                  </a:txBody>
                  <a:tcPr/>
                </a:tc>
                <a:extLst>
                  <a:ext uri="{0D108BD9-81ED-4DB2-BD59-A6C34878D82A}">
                    <a16:rowId xmlns:a16="http://schemas.microsoft.com/office/drawing/2014/main" xmlns="" val="3571077814"/>
                  </a:ext>
                </a:extLst>
              </a:tr>
              <a:tr h="246741">
                <a:tc>
                  <a:txBody>
                    <a:bodyPr/>
                    <a:lstStyle/>
                    <a:p>
                      <a:pPr marL="180975" indent="0"/>
                      <a:r>
                        <a:rPr lang="en-GB" sz="1200" dirty="0" smtClean="0"/>
                        <a:t>GI</a:t>
                      </a:r>
                      <a:r>
                        <a:rPr lang="cs-CZ" sz="1200" dirty="0" smtClean="0"/>
                        <a:t>T</a:t>
                      </a:r>
                      <a:r>
                        <a:rPr lang="cs-CZ" sz="1200" baseline="0" dirty="0" smtClean="0"/>
                        <a:t> krvácení</a:t>
                      </a:r>
                      <a:endParaRPr lang="en-GB" sz="1200" dirty="0"/>
                    </a:p>
                  </a:txBody>
                  <a:tcPr/>
                </a:tc>
                <a:tc>
                  <a:txBody>
                    <a:bodyPr/>
                    <a:lstStyle/>
                    <a:p>
                      <a:pPr algn="ctr"/>
                      <a:r>
                        <a:rPr lang="en-GB" sz="1200" dirty="0"/>
                        <a:t>1</a:t>
                      </a:r>
                    </a:p>
                  </a:txBody>
                  <a:tcPr/>
                </a:tc>
                <a:tc>
                  <a:txBody>
                    <a:bodyPr/>
                    <a:lstStyle/>
                    <a:p>
                      <a:pPr algn="ctr"/>
                      <a:r>
                        <a:rPr lang="en-GB" sz="1200" dirty="0"/>
                        <a:t>2</a:t>
                      </a:r>
                    </a:p>
                  </a:txBody>
                  <a:tcPr/>
                </a:tc>
                <a:extLst>
                  <a:ext uri="{0D108BD9-81ED-4DB2-BD59-A6C34878D82A}">
                    <a16:rowId xmlns:a16="http://schemas.microsoft.com/office/drawing/2014/main" xmlns="" val="4105886040"/>
                  </a:ext>
                </a:extLst>
              </a:tr>
              <a:tr h="246741">
                <a:tc>
                  <a:txBody>
                    <a:bodyPr/>
                    <a:lstStyle/>
                    <a:p>
                      <a:pPr marL="180975" indent="0"/>
                      <a:r>
                        <a:rPr lang="en-GB" sz="1200" dirty="0" smtClean="0"/>
                        <a:t>Intra</a:t>
                      </a:r>
                      <a:r>
                        <a:rPr lang="cs-CZ" sz="1200" dirty="0" smtClean="0"/>
                        <a:t>kraniální</a:t>
                      </a:r>
                      <a:r>
                        <a:rPr lang="cs-CZ" sz="1200" baseline="0" dirty="0" smtClean="0"/>
                        <a:t> krvácení</a:t>
                      </a:r>
                      <a:endParaRPr lang="en-GB" sz="1200" dirty="0"/>
                    </a:p>
                  </a:txBody>
                  <a:tcPr/>
                </a:tc>
                <a:tc>
                  <a:txBody>
                    <a:bodyPr/>
                    <a:lstStyle/>
                    <a:p>
                      <a:pPr algn="ctr"/>
                      <a:r>
                        <a:rPr lang="en-GB" sz="1200" dirty="0"/>
                        <a:t>0</a:t>
                      </a:r>
                    </a:p>
                  </a:txBody>
                  <a:tcPr/>
                </a:tc>
                <a:tc>
                  <a:txBody>
                    <a:bodyPr/>
                    <a:lstStyle/>
                    <a:p>
                      <a:pPr algn="ctr"/>
                      <a:r>
                        <a:rPr lang="en-GB" sz="1200" dirty="0"/>
                        <a:t>2</a:t>
                      </a:r>
                    </a:p>
                  </a:txBody>
                  <a:tcPr/>
                </a:tc>
                <a:extLst>
                  <a:ext uri="{0D108BD9-81ED-4DB2-BD59-A6C34878D82A}">
                    <a16:rowId xmlns:a16="http://schemas.microsoft.com/office/drawing/2014/main" xmlns="" val="4161279214"/>
                  </a:ext>
                </a:extLst>
              </a:tr>
              <a:tr h="246741">
                <a:tc>
                  <a:txBody>
                    <a:bodyPr/>
                    <a:lstStyle/>
                    <a:p>
                      <a:pPr marL="180975" indent="0"/>
                      <a:r>
                        <a:rPr lang="en-GB" sz="1200" dirty="0" err="1" smtClean="0"/>
                        <a:t>Pseudoaneurysm</a:t>
                      </a:r>
                      <a:r>
                        <a:rPr lang="cs-CZ" sz="1200" dirty="0" smtClean="0"/>
                        <a:t>a</a:t>
                      </a:r>
                      <a:endParaRPr lang="en-GB" sz="1200" dirty="0"/>
                    </a:p>
                  </a:txBody>
                  <a:tcPr/>
                </a:tc>
                <a:tc>
                  <a:txBody>
                    <a:bodyPr/>
                    <a:lstStyle/>
                    <a:p>
                      <a:pPr algn="ctr"/>
                      <a:r>
                        <a:rPr lang="en-GB" sz="1200" dirty="0"/>
                        <a:t>0</a:t>
                      </a:r>
                    </a:p>
                  </a:txBody>
                  <a:tcPr/>
                </a:tc>
                <a:tc>
                  <a:txBody>
                    <a:bodyPr/>
                    <a:lstStyle/>
                    <a:p>
                      <a:pPr algn="ctr"/>
                      <a:r>
                        <a:rPr lang="en-GB" sz="1200" dirty="0"/>
                        <a:t>1</a:t>
                      </a:r>
                    </a:p>
                  </a:txBody>
                  <a:tcPr/>
                </a:tc>
                <a:extLst>
                  <a:ext uri="{0D108BD9-81ED-4DB2-BD59-A6C34878D82A}">
                    <a16:rowId xmlns:a16="http://schemas.microsoft.com/office/drawing/2014/main" xmlns="" val="187263941"/>
                  </a:ext>
                </a:extLst>
              </a:tr>
              <a:tr h="246741">
                <a:tc>
                  <a:txBody>
                    <a:bodyPr/>
                    <a:lstStyle/>
                    <a:p>
                      <a:pPr marL="180975" indent="0"/>
                      <a:r>
                        <a:rPr lang="en-GB" sz="1200" dirty="0" err="1" smtClean="0"/>
                        <a:t>Hematom</a:t>
                      </a:r>
                      <a:endParaRPr lang="en-GB" sz="1200" dirty="0"/>
                    </a:p>
                  </a:txBody>
                  <a:tcPr/>
                </a:tc>
                <a:tc>
                  <a:txBody>
                    <a:bodyPr/>
                    <a:lstStyle/>
                    <a:p>
                      <a:pPr algn="ctr"/>
                      <a:r>
                        <a:rPr lang="en-GB" sz="1200" dirty="0"/>
                        <a:t>0</a:t>
                      </a:r>
                    </a:p>
                  </a:txBody>
                  <a:tcPr/>
                </a:tc>
                <a:tc>
                  <a:txBody>
                    <a:bodyPr/>
                    <a:lstStyle/>
                    <a:p>
                      <a:pPr algn="ctr"/>
                      <a:r>
                        <a:rPr lang="en-GB" sz="1200" dirty="0"/>
                        <a:t>2</a:t>
                      </a:r>
                    </a:p>
                  </a:txBody>
                  <a:tcPr/>
                </a:tc>
                <a:extLst>
                  <a:ext uri="{0D108BD9-81ED-4DB2-BD59-A6C34878D82A}">
                    <a16:rowId xmlns:a16="http://schemas.microsoft.com/office/drawing/2014/main" xmlns="" val="35237633"/>
                  </a:ext>
                </a:extLst>
              </a:tr>
              <a:tr h="246741">
                <a:tc>
                  <a:txBody>
                    <a:bodyPr/>
                    <a:lstStyle/>
                    <a:p>
                      <a:r>
                        <a:rPr lang="cs-CZ" sz="1200" b="1" baseline="0" dirty="0" smtClean="0"/>
                        <a:t>Vyžadující lékařský zákrok</a:t>
                      </a:r>
                      <a:endParaRPr lang="en-GB" sz="1200" b="1" dirty="0"/>
                    </a:p>
                  </a:txBody>
                  <a:tcPr/>
                </a:tc>
                <a:tc>
                  <a:txBody>
                    <a:bodyPr/>
                    <a:lstStyle/>
                    <a:p>
                      <a:pPr algn="ctr"/>
                      <a:r>
                        <a:rPr lang="en-GB" sz="1200" b="1" dirty="0"/>
                        <a:t>4</a:t>
                      </a:r>
                    </a:p>
                  </a:txBody>
                  <a:tcPr/>
                </a:tc>
                <a:tc>
                  <a:txBody>
                    <a:bodyPr/>
                    <a:lstStyle/>
                    <a:p>
                      <a:pPr algn="ctr"/>
                      <a:r>
                        <a:rPr lang="en-GB" sz="1200" b="1" dirty="0"/>
                        <a:t>21</a:t>
                      </a:r>
                    </a:p>
                  </a:txBody>
                  <a:tcPr/>
                </a:tc>
                <a:extLst>
                  <a:ext uri="{0D108BD9-81ED-4DB2-BD59-A6C34878D82A}">
                    <a16:rowId xmlns:a16="http://schemas.microsoft.com/office/drawing/2014/main" xmlns="" val="3534661424"/>
                  </a:ext>
                </a:extLst>
              </a:tr>
            </a:tbl>
          </a:graphicData>
        </a:graphic>
      </p:graphicFrame>
      <p:graphicFrame>
        <p:nvGraphicFramePr>
          <p:cNvPr id="15" name="Content Placeholder 5"/>
          <p:cNvGraphicFramePr>
            <a:graphicFrameLocks/>
          </p:cNvGraphicFramePr>
          <p:nvPr>
            <p:extLst>
              <p:ext uri="{D42A27DB-BD31-4B8C-83A1-F6EECF244321}">
                <p14:modId xmlns:p14="http://schemas.microsoft.com/office/powerpoint/2010/main" val="1697403056"/>
              </p:ext>
            </p:extLst>
          </p:nvPr>
        </p:nvGraphicFramePr>
        <p:xfrm>
          <a:off x="251519" y="4941168"/>
          <a:ext cx="7128793" cy="1737360"/>
        </p:xfrm>
        <a:graphic>
          <a:graphicData uri="http://schemas.openxmlformats.org/drawingml/2006/table">
            <a:tbl>
              <a:tblPr firstRow="1" bandRow="1">
                <a:tableStyleId>{073A0DAA-6AF3-43AB-8588-CEC1D06C72B9}</a:tableStyleId>
              </a:tblPr>
              <a:tblGrid>
                <a:gridCol w="2849695">
                  <a:extLst>
                    <a:ext uri="{9D8B030D-6E8A-4147-A177-3AD203B41FA5}">
                      <a16:colId xmlns:a16="http://schemas.microsoft.com/office/drawing/2014/main" xmlns="" val="20000"/>
                    </a:ext>
                  </a:extLst>
                </a:gridCol>
                <a:gridCol w="2410743">
                  <a:extLst>
                    <a:ext uri="{9D8B030D-6E8A-4147-A177-3AD203B41FA5}">
                      <a16:colId xmlns:a16="http://schemas.microsoft.com/office/drawing/2014/main" xmlns="" val="20001"/>
                    </a:ext>
                  </a:extLst>
                </a:gridCol>
                <a:gridCol w="1868355">
                  <a:extLst>
                    <a:ext uri="{9D8B030D-6E8A-4147-A177-3AD203B41FA5}">
                      <a16:colId xmlns:a16="http://schemas.microsoft.com/office/drawing/2014/main" xmlns="" val="20002"/>
                    </a:ext>
                  </a:extLst>
                </a:gridCol>
              </a:tblGrid>
              <a:tr h="446905">
                <a:tc>
                  <a:txBody>
                    <a:bodyPr/>
                    <a:lstStyle/>
                    <a:p>
                      <a:endParaRPr lang="en-GB" sz="1600" dirty="0"/>
                    </a:p>
                  </a:txBody>
                  <a:tcPr/>
                </a:tc>
                <a:tc>
                  <a:txBody>
                    <a:bodyPr/>
                    <a:lstStyle/>
                    <a:p>
                      <a:pPr algn="ctr"/>
                      <a:r>
                        <a:rPr lang="en-GB" sz="1600" dirty="0"/>
                        <a:t>Dabigatran</a:t>
                      </a:r>
                      <a:r>
                        <a:rPr lang="en-GB" sz="1600" baseline="0" dirty="0"/>
                        <a:t> 150 mg </a:t>
                      </a:r>
                      <a:endParaRPr lang="cs-CZ" sz="1600" baseline="0" dirty="0" smtClean="0"/>
                    </a:p>
                    <a:p>
                      <a:pPr algn="ctr"/>
                      <a:r>
                        <a:rPr lang="cs-CZ" sz="1600" baseline="0" dirty="0" smtClean="0"/>
                        <a:t>2x denně</a:t>
                      </a:r>
                      <a:r>
                        <a:rPr lang="en-GB" sz="1600" baseline="0" dirty="0" smtClean="0"/>
                        <a:t> </a:t>
                      </a:r>
                      <a:r>
                        <a:rPr lang="en-GB" sz="1600" baseline="0" dirty="0"/>
                        <a:t>(n=317)</a:t>
                      </a:r>
                      <a:endParaRPr lang="en-GB" sz="1600" dirty="0"/>
                    </a:p>
                  </a:txBody>
                  <a:tcPr/>
                </a:tc>
                <a:tc>
                  <a:txBody>
                    <a:bodyPr/>
                    <a:lstStyle/>
                    <a:p>
                      <a:pPr algn="ctr"/>
                      <a:r>
                        <a:rPr lang="en-GB" sz="1600" dirty="0"/>
                        <a:t>Warfarin</a:t>
                      </a:r>
                      <a:br>
                        <a:rPr lang="en-GB" sz="1600" dirty="0"/>
                      </a:br>
                      <a:r>
                        <a:rPr lang="en-GB" sz="1600" dirty="0"/>
                        <a:t>(n=318)</a:t>
                      </a:r>
                    </a:p>
                  </a:txBody>
                  <a:tcPr/>
                </a:tc>
                <a:extLst>
                  <a:ext uri="{0D108BD9-81ED-4DB2-BD59-A6C34878D82A}">
                    <a16:rowId xmlns:a16="http://schemas.microsoft.com/office/drawing/2014/main" xmlns="" val="10000"/>
                  </a:ext>
                </a:extLst>
              </a:tr>
              <a:tr h="258734">
                <a:tc>
                  <a:txBody>
                    <a:bodyPr/>
                    <a:lstStyle/>
                    <a:p>
                      <a:r>
                        <a:rPr lang="cs-CZ" sz="1600" dirty="0" smtClean="0"/>
                        <a:t>Nezávažné krvácení</a:t>
                      </a:r>
                      <a:r>
                        <a:rPr lang="en-GB" sz="1600" dirty="0" smtClean="0"/>
                        <a:t>,</a:t>
                      </a:r>
                      <a:r>
                        <a:rPr lang="en-GB" sz="1600" baseline="0" dirty="0" smtClean="0"/>
                        <a:t> </a:t>
                      </a:r>
                      <a:r>
                        <a:rPr lang="en-GB" sz="1600" baseline="0" dirty="0"/>
                        <a:t>n (%)</a:t>
                      </a:r>
                      <a:endParaRPr lang="en-GB" sz="1600" dirty="0"/>
                    </a:p>
                  </a:txBody>
                  <a:tcPr/>
                </a:tc>
                <a:tc>
                  <a:txBody>
                    <a:bodyPr/>
                    <a:lstStyle/>
                    <a:p>
                      <a:pPr algn="ctr"/>
                      <a:r>
                        <a:rPr lang="en-GB" sz="1600" dirty="0"/>
                        <a:t>59 (18.6)</a:t>
                      </a:r>
                    </a:p>
                  </a:txBody>
                  <a:tcPr/>
                </a:tc>
                <a:tc>
                  <a:txBody>
                    <a:bodyPr/>
                    <a:lstStyle/>
                    <a:p>
                      <a:pPr algn="ctr"/>
                      <a:r>
                        <a:rPr lang="en-GB" sz="1600" dirty="0"/>
                        <a:t>54 (17)</a:t>
                      </a:r>
                    </a:p>
                  </a:txBody>
                  <a:tcPr/>
                </a:tc>
                <a:extLst>
                  <a:ext uri="{0D108BD9-81ED-4DB2-BD59-A6C34878D82A}">
                    <a16:rowId xmlns:a16="http://schemas.microsoft.com/office/drawing/2014/main" xmlns="" val="10001"/>
                  </a:ext>
                </a:extLst>
              </a:tr>
              <a:tr h="635076">
                <a:tc>
                  <a:txBody>
                    <a:bodyPr/>
                    <a:lstStyle/>
                    <a:p>
                      <a:r>
                        <a:rPr lang="en-GB" sz="1600" dirty="0" err="1" smtClean="0"/>
                        <a:t>Tromboembol</a:t>
                      </a:r>
                      <a:r>
                        <a:rPr lang="cs-CZ" sz="1600" dirty="0" smtClean="0"/>
                        <a:t>.</a:t>
                      </a:r>
                      <a:r>
                        <a:rPr lang="en-GB" sz="1600" baseline="0" dirty="0" smtClean="0"/>
                        <a:t> </a:t>
                      </a:r>
                      <a:r>
                        <a:rPr lang="cs-CZ" sz="1600" baseline="0" dirty="0" smtClean="0"/>
                        <a:t>příhody</a:t>
                      </a:r>
                      <a:r>
                        <a:rPr lang="en-GB" sz="1600" baseline="0" dirty="0" smtClean="0"/>
                        <a:t>,</a:t>
                      </a:r>
                      <a:r>
                        <a:rPr lang="cs-CZ" sz="1600" baseline="0" dirty="0" smtClean="0"/>
                        <a:t> </a:t>
                      </a:r>
                      <a:r>
                        <a:rPr lang="en-GB" sz="1600" baseline="0" dirty="0" smtClean="0"/>
                        <a:t>n</a:t>
                      </a:r>
                      <a:r>
                        <a:rPr lang="cs-CZ" sz="1600" baseline="0" dirty="0" smtClean="0"/>
                        <a:t> </a:t>
                      </a:r>
                      <a:r>
                        <a:rPr lang="en-GB" sz="1600" baseline="0" dirty="0" smtClean="0"/>
                        <a:t>(%)</a:t>
                      </a:r>
                      <a:endParaRPr lang="en-GB" sz="1600" baseline="0" dirty="0"/>
                    </a:p>
                    <a:p>
                      <a:pPr marL="84138" indent="0"/>
                      <a:r>
                        <a:rPr lang="cs-CZ" sz="1600" baseline="0" dirty="0" smtClean="0"/>
                        <a:t>CMP</a:t>
                      </a:r>
                      <a:r>
                        <a:rPr lang="en-GB" sz="1600" baseline="0" dirty="0" smtClean="0"/>
                        <a:t>/SE</a:t>
                      </a:r>
                      <a:endParaRPr lang="en-GB" sz="1600" baseline="0" dirty="0"/>
                    </a:p>
                    <a:p>
                      <a:pPr marL="84138" indent="0"/>
                      <a:r>
                        <a:rPr lang="en-GB" sz="1600" baseline="0" dirty="0"/>
                        <a:t>TIA</a:t>
                      </a:r>
                      <a:endParaRPr lang="en-GB" sz="1600" dirty="0"/>
                    </a:p>
                  </a:txBody>
                  <a:tcPr/>
                </a:tc>
                <a:tc>
                  <a:txBody>
                    <a:bodyPr/>
                    <a:lstStyle/>
                    <a:p>
                      <a:pPr algn="ctr"/>
                      <a:endParaRPr lang="en-GB" sz="1600" dirty="0"/>
                    </a:p>
                    <a:p>
                      <a:pPr algn="ctr"/>
                      <a:r>
                        <a:rPr lang="en-GB" sz="1600" dirty="0"/>
                        <a:t>0 (0)</a:t>
                      </a:r>
                    </a:p>
                    <a:p>
                      <a:pPr algn="ctr"/>
                      <a:r>
                        <a:rPr lang="en-GB" sz="1600" dirty="0"/>
                        <a:t>0 (0)</a:t>
                      </a:r>
                    </a:p>
                  </a:txBody>
                  <a:tcPr/>
                </a:tc>
                <a:tc>
                  <a:txBody>
                    <a:bodyPr/>
                    <a:lstStyle/>
                    <a:p>
                      <a:pPr algn="ctr"/>
                      <a:endParaRPr lang="en-GB" sz="1600" dirty="0"/>
                    </a:p>
                    <a:p>
                      <a:pPr algn="ctr"/>
                      <a:r>
                        <a:rPr lang="en-GB" sz="1600" dirty="0"/>
                        <a:t>0 (0)</a:t>
                      </a:r>
                    </a:p>
                    <a:p>
                      <a:pPr algn="ctr"/>
                      <a:r>
                        <a:rPr lang="en-GB" sz="1600" dirty="0"/>
                        <a:t>1 (0.3)</a:t>
                      </a:r>
                    </a:p>
                  </a:txBody>
                  <a:tcPr/>
                </a:tc>
                <a:extLst>
                  <a:ext uri="{0D108BD9-81ED-4DB2-BD59-A6C34878D82A}">
                    <a16:rowId xmlns:a16="http://schemas.microsoft.com/office/drawing/2014/main" xmlns="" val="10002"/>
                  </a:ext>
                </a:extLst>
              </a:tr>
            </a:tbl>
          </a:graphicData>
        </a:graphic>
      </p:graphicFrame>
      <p:sp>
        <p:nvSpPr>
          <p:cNvPr id="17" name="Obdélník 16"/>
          <p:cNvSpPr/>
          <p:nvPr/>
        </p:nvSpPr>
        <p:spPr>
          <a:xfrm>
            <a:off x="4427984" y="1906905"/>
            <a:ext cx="42484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4427984" y="4365104"/>
            <a:ext cx="42484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886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5" grpId="0">
        <p:bldAsOne/>
      </p:bldGraphic>
      <p:bldP spid="6" grpId="0"/>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7812088" y="5876925"/>
            <a:ext cx="1223962" cy="8651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lnSpc>
                <a:spcPct val="90000"/>
              </a:lnSpc>
              <a:spcBef>
                <a:spcPts val="0"/>
              </a:spcBef>
              <a:spcAft>
                <a:spcPts val="0"/>
              </a:spcAft>
              <a:defRPr/>
            </a:pPr>
            <a:endParaRPr lang="cs-CZ" b="1" dirty="0">
              <a:solidFill>
                <a:schemeClr val="bg1"/>
              </a:solidFill>
              <a:latin typeface="Arial" pitchFamily="34" charset="0"/>
              <a:cs typeface="Arial" pitchFamily="34" charset="0"/>
            </a:endParaRPr>
          </a:p>
        </p:txBody>
      </p:sp>
      <p:sp>
        <p:nvSpPr>
          <p:cNvPr id="19" name="TextovéPole 18"/>
          <p:cNvSpPr txBox="1"/>
          <p:nvPr/>
        </p:nvSpPr>
        <p:spPr>
          <a:xfrm>
            <a:off x="251520" y="1056861"/>
            <a:ext cx="5843437" cy="4450449"/>
          </a:xfrm>
          <a:prstGeom prst="rect">
            <a:avLst/>
          </a:prstGeom>
          <a:noFill/>
        </p:spPr>
        <p:txBody>
          <a:bodyPr wrap="square">
            <a:spAutoFit/>
          </a:bodyPr>
          <a:lstStyle/>
          <a:p>
            <a:pPr fontAlgn="auto">
              <a:lnSpc>
                <a:spcPct val="90000"/>
              </a:lnSpc>
              <a:spcBef>
                <a:spcPts val="0"/>
              </a:spcBef>
              <a:spcAft>
                <a:spcPts val="0"/>
              </a:spcAft>
              <a:defRPr/>
            </a:pPr>
            <a:r>
              <a:rPr lang="cs-CZ" sz="2400" b="1" dirty="0" err="1" smtClean="0"/>
              <a:t>Guidelines</a:t>
            </a:r>
            <a:r>
              <a:rPr lang="cs-CZ" sz="2400" b="1" dirty="0"/>
              <a:t>, konsensus odborníků (EHRA) u elektivní </a:t>
            </a:r>
            <a:r>
              <a:rPr lang="cs-CZ" sz="2400" b="1" dirty="0" smtClean="0"/>
              <a:t> verze </a:t>
            </a:r>
            <a:r>
              <a:rPr lang="cs-CZ" sz="2400" b="1" dirty="0" err="1" smtClean="0"/>
              <a:t>Fisi</a:t>
            </a:r>
            <a:r>
              <a:rPr lang="cs-CZ" sz="2400" b="1" dirty="0" smtClean="0"/>
              <a:t> u </a:t>
            </a:r>
            <a:r>
              <a:rPr lang="cs-CZ" sz="2400" b="1" dirty="0" err="1" smtClean="0"/>
              <a:t>OAKs</a:t>
            </a:r>
            <a:r>
              <a:rPr lang="cs-CZ" sz="2400" b="1" dirty="0" smtClean="0"/>
              <a:t>:</a:t>
            </a:r>
          </a:p>
          <a:p>
            <a:pPr fontAlgn="auto">
              <a:lnSpc>
                <a:spcPct val="90000"/>
              </a:lnSpc>
              <a:spcBef>
                <a:spcPts val="0"/>
              </a:spcBef>
              <a:spcAft>
                <a:spcPts val="0"/>
              </a:spcAft>
              <a:defRPr/>
            </a:pPr>
            <a:endParaRPr lang="cs-CZ" sz="2400" b="1" dirty="0"/>
          </a:p>
          <a:p>
            <a:pPr marL="342900" indent="-342900" fontAlgn="auto">
              <a:lnSpc>
                <a:spcPct val="90000"/>
              </a:lnSpc>
              <a:spcBef>
                <a:spcPts val="0"/>
              </a:spcBef>
              <a:spcAft>
                <a:spcPts val="0"/>
              </a:spcAft>
              <a:buFont typeface="Arial" panose="020B0604020202020204" pitchFamily="34" charset="0"/>
              <a:buChar char="•"/>
              <a:defRPr/>
            </a:pPr>
            <a:r>
              <a:rPr lang="cs-CZ" sz="2400" dirty="0" err="1" smtClean="0"/>
              <a:t>OAKs</a:t>
            </a:r>
            <a:r>
              <a:rPr lang="cs-CZ" sz="2400" dirty="0" smtClean="0"/>
              <a:t> </a:t>
            </a:r>
            <a:r>
              <a:rPr lang="cs-CZ" sz="2400" dirty="0"/>
              <a:t>3 týdny před verzí a 4 týdny po </a:t>
            </a:r>
            <a:r>
              <a:rPr lang="cs-CZ" sz="2400" dirty="0" smtClean="0"/>
              <a:t>verzi (nebo trvale)</a:t>
            </a:r>
            <a:endParaRPr lang="cs-CZ" sz="2400" dirty="0"/>
          </a:p>
          <a:p>
            <a:pPr marL="342900" indent="-342900" fontAlgn="auto">
              <a:lnSpc>
                <a:spcPct val="90000"/>
              </a:lnSpc>
              <a:spcBef>
                <a:spcPts val="0"/>
              </a:spcBef>
              <a:spcAft>
                <a:spcPts val="0"/>
              </a:spcAft>
              <a:buFont typeface="Arial" panose="020B0604020202020204" pitchFamily="34" charset="0"/>
              <a:buChar char="•"/>
              <a:defRPr/>
            </a:pPr>
            <a:endParaRPr lang="cs-CZ" sz="2400" dirty="0"/>
          </a:p>
          <a:p>
            <a:pPr marL="342900" indent="-342900" fontAlgn="auto">
              <a:lnSpc>
                <a:spcPct val="90000"/>
              </a:lnSpc>
              <a:spcBef>
                <a:spcPts val="0"/>
              </a:spcBef>
              <a:spcAft>
                <a:spcPts val="0"/>
              </a:spcAft>
              <a:buFont typeface="Arial" panose="020B0604020202020204" pitchFamily="34" charset="0"/>
              <a:buChar char="•"/>
              <a:defRPr/>
            </a:pPr>
            <a:r>
              <a:rPr lang="cs-CZ" sz="2400" dirty="0"/>
              <a:t>Data ze studií nenaznačují </a:t>
            </a:r>
            <a:endParaRPr lang="cs-CZ" sz="2400" dirty="0" smtClean="0"/>
          </a:p>
          <a:p>
            <a:pPr fontAlgn="auto">
              <a:lnSpc>
                <a:spcPct val="90000"/>
              </a:lnSpc>
              <a:spcBef>
                <a:spcPts val="0"/>
              </a:spcBef>
              <a:spcAft>
                <a:spcPts val="0"/>
              </a:spcAft>
              <a:defRPr/>
            </a:pPr>
            <a:r>
              <a:rPr lang="cs-CZ" sz="2400" dirty="0"/>
              <a:t> </a:t>
            </a:r>
            <a:r>
              <a:rPr lang="cs-CZ" sz="2400" dirty="0" smtClean="0"/>
              <a:t>    zvýšené </a:t>
            </a:r>
            <a:r>
              <a:rPr lang="cs-CZ" sz="2400" dirty="0"/>
              <a:t>riziko verze při </a:t>
            </a:r>
            <a:r>
              <a:rPr lang="cs-CZ" sz="2400" dirty="0" smtClean="0"/>
              <a:t>NOAK</a:t>
            </a:r>
            <a:endParaRPr lang="cs-CZ" sz="2400" dirty="0"/>
          </a:p>
          <a:p>
            <a:pPr marL="342900" indent="-342900" fontAlgn="auto">
              <a:lnSpc>
                <a:spcPct val="90000"/>
              </a:lnSpc>
              <a:spcBef>
                <a:spcPts val="0"/>
              </a:spcBef>
              <a:spcAft>
                <a:spcPts val="0"/>
              </a:spcAft>
              <a:buFont typeface="Arial" panose="020B0604020202020204" pitchFamily="34" charset="0"/>
              <a:buChar char="•"/>
              <a:defRPr/>
            </a:pPr>
            <a:r>
              <a:rPr lang="cs-CZ" sz="2400" dirty="0"/>
              <a:t>Pokud ověřena </a:t>
            </a:r>
            <a:r>
              <a:rPr lang="cs-CZ" sz="2400" dirty="0" err="1"/>
              <a:t>compliance</a:t>
            </a:r>
            <a:r>
              <a:rPr lang="cs-CZ" sz="2400" dirty="0"/>
              <a:t> </a:t>
            </a:r>
            <a:r>
              <a:rPr lang="cs-CZ" sz="2400" dirty="0" smtClean="0"/>
              <a:t>NOAK, </a:t>
            </a:r>
          </a:p>
          <a:p>
            <a:pPr fontAlgn="auto">
              <a:lnSpc>
                <a:spcPct val="90000"/>
              </a:lnSpc>
              <a:spcBef>
                <a:spcPts val="0"/>
              </a:spcBef>
              <a:spcAft>
                <a:spcPts val="0"/>
              </a:spcAft>
              <a:defRPr/>
            </a:pPr>
            <a:r>
              <a:rPr lang="cs-CZ" sz="2400" dirty="0"/>
              <a:t> </a:t>
            </a:r>
            <a:r>
              <a:rPr lang="cs-CZ" sz="2400" dirty="0" smtClean="0"/>
              <a:t>    poté </a:t>
            </a:r>
            <a:r>
              <a:rPr lang="cs-CZ" sz="2400" dirty="0"/>
              <a:t>verze bezpečná</a:t>
            </a:r>
          </a:p>
          <a:p>
            <a:pPr marL="342900" indent="-342900" fontAlgn="auto">
              <a:lnSpc>
                <a:spcPct val="90000"/>
              </a:lnSpc>
              <a:spcBef>
                <a:spcPts val="0"/>
              </a:spcBef>
              <a:spcAft>
                <a:spcPts val="0"/>
              </a:spcAft>
              <a:buFont typeface="Arial" panose="020B0604020202020204" pitchFamily="34" charset="0"/>
              <a:buChar char="•"/>
              <a:defRPr/>
            </a:pPr>
            <a:r>
              <a:rPr lang="cs-CZ" sz="2400" dirty="0"/>
              <a:t>Pokud není jistá </a:t>
            </a:r>
            <a:r>
              <a:rPr lang="cs-CZ" sz="2400" dirty="0" err="1"/>
              <a:t>compliance</a:t>
            </a:r>
            <a:r>
              <a:rPr lang="cs-CZ" sz="2400" dirty="0"/>
              <a:t>, </a:t>
            </a:r>
            <a:endParaRPr lang="cs-CZ" sz="2400" dirty="0" smtClean="0"/>
          </a:p>
          <a:p>
            <a:pPr fontAlgn="auto">
              <a:lnSpc>
                <a:spcPct val="90000"/>
              </a:lnSpc>
              <a:spcBef>
                <a:spcPts val="0"/>
              </a:spcBef>
              <a:spcAft>
                <a:spcPts val="0"/>
              </a:spcAft>
              <a:defRPr/>
            </a:pPr>
            <a:r>
              <a:rPr lang="cs-CZ" sz="2400" dirty="0"/>
              <a:t> </a:t>
            </a:r>
            <a:r>
              <a:rPr lang="cs-CZ" sz="2400" dirty="0" smtClean="0"/>
              <a:t>    provést </a:t>
            </a:r>
            <a:r>
              <a:rPr lang="cs-CZ" sz="2400" dirty="0"/>
              <a:t>TEE</a:t>
            </a:r>
          </a:p>
          <a:p>
            <a:pPr>
              <a:defRPr/>
            </a:pPr>
            <a:endParaRPr lang="cs-CZ" sz="2400" dirty="0"/>
          </a:p>
        </p:txBody>
      </p:sp>
      <p:pic>
        <p:nvPicPr>
          <p:cNvPr id="10" name="spontánní echokontrast.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07504" y="3282087"/>
            <a:ext cx="4473724" cy="3459282"/>
          </a:xfrm>
          <a:prstGeom prst="rect">
            <a:avLst/>
          </a:prstGeom>
        </p:spPr>
      </p:pic>
      <p:sp>
        <p:nvSpPr>
          <p:cNvPr id="12" name="Obdélník 11"/>
          <p:cNvSpPr/>
          <p:nvPr/>
        </p:nvSpPr>
        <p:spPr>
          <a:xfrm>
            <a:off x="107504" y="3284984"/>
            <a:ext cx="1143641" cy="81816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lnSpc>
                <a:spcPct val="90000"/>
              </a:lnSpc>
              <a:spcBef>
                <a:spcPts val="0"/>
              </a:spcBef>
              <a:spcAft>
                <a:spcPts val="0"/>
              </a:spcAft>
              <a:defRPr/>
            </a:pPr>
            <a:endParaRPr lang="cs-CZ" b="1" dirty="0">
              <a:solidFill>
                <a:schemeClr val="bg1"/>
              </a:solidFill>
              <a:latin typeface="Arial" pitchFamily="34" charset="0"/>
              <a:cs typeface="Arial" pitchFamily="34" charset="0"/>
            </a:endParaRPr>
          </a:p>
        </p:txBody>
      </p:sp>
      <p:sp>
        <p:nvSpPr>
          <p:cNvPr id="37892" name="Rectangle 3"/>
          <p:cNvSpPr>
            <a:spLocks noChangeArrowheads="1"/>
          </p:cNvSpPr>
          <p:nvPr/>
        </p:nvSpPr>
        <p:spPr bwMode="auto">
          <a:xfrm>
            <a:off x="395288" y="1109663"/>
            <a:ext cx="8569325"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3525" indent="-263525"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spcAft>
                <a:spcPct val="80000"/>
              </a:spcAft>
              <a:buClr>
                <a:schemeClr val="tx1"/>
              </a:buClr>
              <a:buFontTx/>
              <a:buChar char="•"/>
            </a:pPr>
            <a:endParaRPr lang="en-US" altLang="cs-CZ" sz="2000" u="sng" baseline="30000">
              <a:solidFill>
                <a:srgbClr val="00498B"/>
              </a:solidFill>
              <a:latin typeface="BISansCond" pitchFamily="2" charset="0"/>
              <a:cs typeface="Geneva"/>
              <a:sym typeface="Tahoma" pitchFamily="34" charset="0"/>
            </a:endParaRPr>
          </a:p>
          <a:p>
            <a:pPr eaLnBrk="1" hangingPunct="1">
              <a:lnSpc>
                <a:spcPct val="100000"/>
              </a:lnSpc>
              <a:spcBef>
                <a:spcPct val="0"/>
              </a:spcBef>
              <a:spcAft>
                <a:spcPct val="80000"/>
              </a:spcAft>
              <a:buClr>
                <a:schemeClr val="tx1"/>
              </a:buClr>
              <a:buFontTx/>
              <a:buChar char="•"/>
            </a:pPr>
            <a:endParaRPr lang="en-US" altLang="cs-CZ" sz="2000" u="sng" baseline="30000">
              <a:solidFill>
                <a:srgbClr val="00498B"/>
              </a:solidFill>
              <a:latin typeface="BISansCond" pitchFamily="2" charset="0"/>
              <a:cs typeface="Geneva"/>
              <a:sym typeface="Tahoma" pitchFamily="34" charset="0"/>
            </a:endParaRPr>
          </a:p>
          <a:p>
            <a:pPr eaLnBrk="1" hangingPunct="1">
              <a:lnSpc>
                <a:spcPct val="100000"/>
              </a:lnSpc>
              <a:spcBef>
                <a:spcPct val="0"/>
              </a:spcBef>
              <a:spcAft>
                <a:spcPct val="80000"/>
              </a:spcAft>
              <a:buClr>
                <a:schemeClr val="tx1"/>
              </a:buClr>
              <a:buFontTx/>
              <a:buChar char="•"/>
            </a:pPr>
            <a:endParaRPr lang="en-US" altLang="cs-CZ" sz="2000" baseline="30000">
              <a:solidFill>
                <a:srgbClr val="00498B"/>
              </a:solidFill>
              <a:latin typeface="BISansCond" pitchFamily="2" charset="0"/>
              <a:cs typeface="Geneva"/>
              <a:sym typeface="Tahoma" pitchFamily="34" charset="0"/>
            </a:endParaRPr>
          </a:p>
        </p:txBody>
      </p:sp>
      <p:sp>
        <p:nvSpPr>
          <p:cNvPr id="7" name="Obdélník 6"/>
          <p:cNvSpPr/>
          <p:nvPr/>
        </p:nvSpPr>
        <p:spPr>
          <a:xfrm>
            <a:off x="46038" y="6164263"/>
            <a:ext cx="9086850" cy="69373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lnSpc>
                <a:spcPct val="90000"/>
              </a:lnSpc>
              <a:spcBef>
                <a:spcPts val="0"/>
              </a:spcBef>
              <a:spcAft>
                <a:spcPts val="0"/>
              </a:spcAft>
              <a:defRPr/>
            </a:pPr>
            <a:endParaRPr lang="cs-CZ" b="1" dirty="0">
              <a:solidFill>
                <a:schemeClr val="tx1"/>
              </a:solidFill>
              <a:latin typeface="Arial" pitchFamily="34" charset="0"/>
              <a:cs typeface="Arial" pitchFamily="34" charset="0"/>
            </a:endParaRPr>
          </a:p>
        </p:txBody>
      </p:sp>
      <p:sp>
        <p:nvSpPr>
          <p:cNvPr id="20" name="TextovéPole 19"/>
          <p:cNvSpPr txBox="1">
            <a:spLocks noChangeArrowheads="1"/>
          </p:cNvSpPr>
          <p:nvPr/>
        </p:nvSpPr>
        <p:spPr bwMode="auto">
          <a:xfrm>
            <a:off x="395287" y="6320670"/>
            <a:ext cx="8339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buFontTx/>
              <a:buNone/>
            </a:pPr>
            <a:r>
              <a:rPr lang="cs-CZ" altLang="cs-CZ" sz="1200" dirty="0" err="1">
                <a:cs typeface="Geneva"/>
              </a:rPr>
              <a:t>Heidbuchel</a:t>
            </a:r>
            <a:r>
              <a:rPr lang="cs-CZ" altLang="cs-CZ" sz="1200" dirty="0">
                <a:cs typeface="Geneva"/>
              </a:rPr>
              <a:t> H et al. </a:t>
            </a:r>
            <a:r>
              <a:rPr lang="cs-CZ" altLang="cs-CZ" sz="1200" dirty="0" err="1">
                <a:cs typeface="Geneva"/>
              </a:rPr>
              <a:t>Europace</a:t>
            </a:r>
            <a:r>
              <a:rPr lang="cs-CZ" altLang="cs-CZ" sz="1200" dirty="0">
                <a:cs typeface="Geneva"/>
              </a:rPr>
              <a:t> 2013;15 (5):</a:t>
            </a:r>
            <a:r>
              <a:rPr lang="cs-CZ" altLang="cs-CZ" sz="1200" dirty="0" smtClean="0">
                <a:cs typeface="Geneva"/>
              </a:rPr>
              <a:t>625-651</a:t>
            </a:r>
          </a:p>
          <a:p>
            <a:pPr eaLnBrk="1" hangingPunct="1">
              <a:lnSpc>
                <a:spcPct val="100000"/>
              </a:lnSpc>
              <a:spcBef>
                <a:spcPct val="0"/>
              </a:spcBef>
              <a:buFontTx/>
              <a:buNone/>
            </a:pPr>
            <a:r>
              <a:rPr lang="cs-CZ" altLang="cs-CZ" sz="1200" dirty="0" err="1" smtClean="0">
                <a:cs typeface="Geneva"/>
              </a:rPr>
              <a:t>Kirchhof</a:t>
            </a:r>
            <a:r>
              <a:rPr lang="cs-CZ" altLang="cs-CZ" sz="1200" dirty="0" smtClean="0">
                <a:cs typeface="Geneva"/>
              </a:rPr>
              <a:t> P et al. 2016 ESC </a:t>
            </a:r>
            <a:r>
              <a:rPr lang="cs-CZ" altLang="cs-CZ" sz="1200" dirty="0" err="1" smtClean="0">
                <a:cs typeface="Geneva"/>
              </a:rPr>
              <a:t>guidelines</a:t>
            </a:r>
            <a:r>
              <a:rPr lang="cs-CZ" altLang="cs-CZ" sz="1200" dirty="0" smtClean="0">
                <a:cs typeface="Geneva"/>
              </a:rPr>
              <a:t> Management </a:t>
            </a:r>
            <a:r>
              <a:rPr lang="cs-CZ" altLang="cs-CZ" sz="1200" dirty="0" err="1" smtClean="0">
                <a:cs typeface="Geneva"/>
              </a:rPr>
              <a:t>of</a:t>
            </a:r>
            <a:r>
              <a:rPr lang="cs-CZ" altLang="cs-CZ" sz="1200" dirty="0" smtClean="0">
                <a:cs typeface="Geneva"/>
              </a:rPr>
              <a:t> </a:t>
            </a:r>
            <a:r>
              <a:rPr lang="cs-CZ" altLang="cs-CZ" sz="1200" dirty="0" err="1" smtClean="0">
                <a:cs typeface="Geneva"/>
              </a:rPr>
              <a:t>atrial</a:t>
            </a:r>
            <a:r>
              <a:rPr lang="cs-CZ" altLang="cs-CZ" sz="1200" dirty="0" smtClean="0">
                <a:cs typeface="Geneva"/>
              </a:rPr>
              <a:t> </a:t>
            </a:r>
            <a:r>
              <a:rPr lang="cs-CZ" altLang="cs-CZ" sz="1200" dirty="0" err="1" smtClean="0">
                <a:cs typeface="Geneva"/>
              </a:rPr>
              <a:t>fibrilation</a:t>
            </a:r>
            <a:r>
              <a:rPr lang="cs-CZ" altLang="cs-CZ" sz="1200" dirty="0" smtClean="0">
                <a:cs typeface="Geneva"/>
              </a:rPr>
              <a:t>, </a:t>
            </a:r>
            <a:r>
              <a:rPr lang="en-US" sz="1200" dirty="0"/>
              <a:t>European Heart Journal (2016) 37, 2893–2962</a:t>
            </a:r>
            <a:endParaRPr lang="cs-CZ" altLang="cs-CZ" sz="1200" dirty="0">
              <a:cs typeface="Geneva"/>
            </a:endParaRPr>
          </a:p>
        </p:txBody>
      </p:sp>
      <p:sp>
        <p:nvSpPr>
          <p:cNvPr id="8" name="TextovéPole 7"/>
          <p:cNvSpPr txBox="1"/>
          <p:nvPr/>
        </p:nvSpPr>
        <p:spPr>
          <a:xfrm>
            <a:off x="1939176" y="262389"/>
            <a:ext cx="4277646" cy="646331"/>
          </a:xfrm>
          <a:prstGeom prst="rect">
            <a:avLst/>
          </a:prstGeom>
          <a:noFill/>
        </p:spPr>
        <p:txBody>
          <a:bodyPr wrap="none" rtlCol="0">
            <a:spAutoFit/>
          </a:bodyPr>
          <a:lstStyle/>
          <a:p>
            <a:r>
              <a:rPr lang="cs-CZ" sz="3600" b="1" dirty="0" smtClean="0">
                <a:solidFill>
                  <a:srgbClr val="0070C0"/>
                </a:solidFill>
              </a:rPr>
              <a:t>Současná doporučení</a:t>
            </a:r>
            <a:endParaRPr lang="cs-CZ" sz="3600" b="1" dirty="0">
              <a:solidFill>
                <a:srgbClr val="0070C0"/>
              </a:solidFill>
            </a:endParaRPr>
          </a:p>
        </p:txBody>
      </p:sp>
      <p:pic>
        <p:nvPicPr>
          <p:cNvPr id="9" name="trombus v LS2.av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4679950" y="3282086"/>
            <a:ext cx="4351279" cy="2882177"/>
          </a:xfrm>
          <a:prstGeom prst="rect">
            <a:avLst/>
          </a:prstGeom>
        </p:spPr>
      </p:pic>
    </p:spTree>
    <p:custDataLst>
      <p:tags r:id="rId1"/>
    </p:custDataLst>
    <p:extLst>
      <p:ext uri="{BB962C8B-B14F-4D97-AF65-F5344CB8AC3E}">
        <p14:creationId xmlns:p14="http://schemas.microsoft.com/office/powerpoint/2010/main" val="1756702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100"/>
                                  </p:stCondLst>
                                  <p:childTnLst>
                                    <p:animScale>
                                      <p:cBhvr>
                                        <p:cTn id="6" dur="1000" fill="hold"/>
                                        <p:tgtEl>
                                          <p:spTgt spid="19"/>
                                        </p:tgtEl>
                                      </p:cBhvr>
                                      <p:by x="50000" y="50000"/>
                                    </p:animScale>
                                  </p:childTnLst>
                                </p:cTn>
                              </p:par>
                            </p:childTnLst>
                          </p:cTn>
                        </p:par>
                        <p:par>
                          <p:cTn id="7" fill="hold">
                            <p:stCondLst>
                              <p:cond delay="1100"/>
                            </p:stCondLst>
                            <p:childTnLst>
                              <p:par>
                                <p:cTn id="8" presetID="42" presetClass="path" presetSubtype="0" accel="32000" decel="30000" fill="hold" grpId="1" nodeType="afterEffect">
                                  <p:stCondLst>
                                    <p:cond delay="0"/>
                                  </p:stCondLst>
                                  <p:childTnLst>
                                    <p:animMotion origin="layout" path="M -5.55556E-7 3.9778E-7 L -0.11562 -0.1568 " pathEditMode="relative" rAng="0" ptsTypes="AA">
                                      <p:cBhvr>
                                        <p:cTn id="9" dur="1000" fill="hold"/>
                                        <p:tgtEl>
                                          <p:spTgt spid="19"/>
                                        </p:tgtEl>
                                        <p:attrNameLst>
                                          <p:attrName>ppt_x</p:attrName>
                                          <p:attrName>ppt_y</p:attrName>
                                        </p:attrNameLst>
                                      </p:cBhvr>
                                      <p:rCtr x="-5781" y="-7840"/>
                                    </p:animMotion>
                                  </p:childTnLst>
                                </p:cTn>
                              </p:par>
                            </p:childTnLst>
                          </p:cTn>
                        </p:par>
                        <p:par>
                          <p:cTn id="10" fill="hold">
                            <p:stCondLst>
                              <p:cond delay="21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2600"/>
                            </p:stCondLst>
                            <p:childTnLst>
                              <p:par>
                                <p:cTn id="18" presetID="1" presetClass="mediacall" presetSubtype="0" fill="hold" nodeType="afterEffect">
                                  <p:stCondLst>
                                    <p:cond delay="0"/>
                                  </p:stCondLst>
                                  <p:childTnLst>
                                    <p:cmd type="call" cmd="playFrom(0.0)">
                                      <p:cBhvr>
                                        <p:cTn id="19" dur="10819" fill="hold"/>
                                        <p:tgtEl>
                                          <p:spTgt spid="10"/>
                                        </p:tgtEl>
                                      </p:cBhvr>
                                    </p:cmd>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 presetClass="mediacall" presetSubtype="0" fill="hold" nodeType="withEffect">
                                  <p:stCondLst>
                                    <p:cond delay="0"/>
                                  </p:stCondLst>
                                  <p:childTnLst>
                                    <p:cmd type="call" cmd="playFrom(0.0)">
                                      <p:cBhvr>
                                        <p:cTn id="24" dur="26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9"/>
                </p:tgtEl>
              </p:cMediaNode>
            </p:video>
            <p:video>
              <p:cMediaNode vol="80000">
                <p:cTn id="26" fill="hold" display="0">
                  <p:stCondLst>
                    <p:cond delay="indefinite"/>
                  </p:stCondLst>
                </p:cTn>
                <p:tgtEl>
                  <p:spTgt spid="10"/>
                </p:tgtEl>
              </p:cMediaNode>
            </p:video>
          </p:childTnLst>
        </p:cTn>
      </p:par>
    </p:tnLst>
    <p:bldLst>
      <p:bldP spid="19" grpId="0"/>
      <p:bldP spid="19" grpId="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359"/>
            <a:ext cx="8229600" cy="888401"/>
          </a:xfrm>
        </p:spPr>
        <p:txBody>
          <a:bodyPr>
            <a:noAutofit/>
          </a:bodyPr>
          <a:lstStyle/>
          <a:p>
            <a:r>
              <a:rPr lang="cs-CZ" sz="2800" dirty="0" smtClean="0">
                <a:solidFill>
                  <a:schemeClr val="tx2"/>
                </a:solidFill>
              </a:rPr>
              <a:t>Shrnutí </a:t>
            </a:r>
            <a:r>
              <a:rPr lang="en-GB" sz="2800" dirty="0" smtClean="0">
                <a:solidFill>
                  <a:schemeClr val="tx2"/>
                </a:solidFill>
              </a:rPr>
              <a:t>RE-CIRCUIT</a:t>
            </a:r>
            <a:r>
              <a:rPr lang="cs-CZ" sz="2800" dirty="0">
                <a:solidFill>
                  <a:schemeClr val="tx2"/>
                </a:solidFill>
              </a:rPr>
              <a:t> </a:t>
            </a:r>
            <a:r>
              <a:rPr lang="cs-CZ" sz="2800" dirty="0" smtClean="0">
                <a:solidFill>
                  <a:schemeClr val="tx2"/>
                </a:solidFill>
              </a:rPr>
              <a:t>studie</a:t>
            </a:r>
            <a:br>
              <a:rPr lang="cs-CZ" sz="2800" dirty="0" smtClean="0">
                <a:solidFill>
                  <a:schemeClr val="tx2"/>
                </a:solidFill>
              </a:rPr>
            </a:br>
            <a:r>
              <a:rPr lang="cs-CZ" sz="2800" dirty="0" smtClean="0">
                <a:solidFill>
                  <a:schemeClr val="tx2"/>
                </a:solidFill>
              </a:rPr>
              <a:t>Pacienti indikovaní ke katétrové ablaci FS</a:t>
            </a:r>
            <a:endParaRPr lang="en-GB" sz="2800" dirty="0">
              <a:solidFill>
                <a:schemeClr val="tx2"/>
              </a:solidFill>
            </a:endParaRPr>
          </a:p>
        </p:txBody>
      </p:sp>
      <p:sp>
        <p:nvSpPr>
          <p:cNvPr id="4" name="Text Placeholder 3"/>
          <p:cNvSpPr>
            <a:spLocks noGrp="1"/>
          </p:cNvSpPr>
          <p:nvPr>
            <p:ph type="body" sz="quarter" idx="13"/>
          </p:nvPr>
        </p:nvSpPr>
        <p:spPr>
          <a:xfrm>
            <a:off x="6444208" y="6453336"/>
            <a:ext cx="2572409" cy="276999"/>
          </a:xfrm>
        </p:spPr>
        <p:txBody>
          <a:bodyPr/>
          <a:lstStyle/>
          <a:p>
            <a:r>
              <a:rPr lang="fr-FR" dirty="0" err="1" smtClean="0"/>
              <a:t>Calkins</a:t>
            </a:r>
            <a:r>
              <a:rPr lang="fr-FR" dirty="0" smtClean="0"/>
              <a:t> </a:t>
            </a:r>
            <a:r>
              <a:rPr lang="fr-FR" dirty="0"/>
              <a:t>et al. N Engl J Med 2017</a:t>
            </a:r>
          </a:p>
        </p:txBody>
      </p:sp>
      <p:sp>
        <p:nvSpPr>
          <p:cNvPr id="5" name="Obdélník 4"/>
          <p:cNvSpPr/>
          <p:nvPr/>
        </p:nvSpPr>
        <p:spPr>
          <a:xfrm>
            <a:off x="611560" y="1722288"/>
            <a:ext cx="7704856" cy="3970318"/>
          </a:xfrm>
          <a:prstGeom prst="rect">
            <a:avLst/>
          </a:prstGeom>
          <a:solidFill>
            <a:srgbClr val="92D050"/>
          </a:solidFill>
        </p:spPr>
        <p:txBody>
          <a:bodyPr wrap="square">
            <a:spAutoFit/>
          </a:bodyPr>
          <a:lstStyle/>
          <a:p>
            <a:r>
              <a:rPr lang="cs-CZ" sz="3600" b="1" dirty="0"/>
              <a:t>Nepřerušené podávání</a:t>
            </a:r>
            <a:r>
              <a:rPr lang="en-GB" sz="3600" b="1" dirty="0"/>
              <a:t> </a:t>
            </a:r>
            <a:r>
              <a:rPr lang="en-GB" sz="3600" b="1" dirty="0" err="1"/>
              <a:t>dabigatran</a:t>
            </a:r>
            <a:r>
              <a:rPr lang="cs-CZ" sz="3600" b="1" dirty="0"/>
              <a:t>u</a:t>
            </a:r>
            <a:r>
              <a:rPr lang="en-GB" sz="3600" b="1" dirty="0"/>
              <a:t> 150 mg </a:t>
            </a:r>
            <a:r>
              <a:rPr lang="cs-CZ" sz="3600" b="1" dirty="0" smtClean="0"/>
              <a:t>2x denně</a:t>
            </a:r>
            <a:r>
              <a:rPr lang="en-GB" sz="3600" b="1" dirty="0" smtClean="0"/>
              <a:t> </a:t>
            </a:r>
            <a:r>
              <a:rPr lang="cs-CZ" sz="3600" b="1" dirty="0" smtClean="0"/>
              <a:t>s </a:t>
            </a:r>
            <a:r>
              <a:rPr lang="cs-CZ" sz="3600" b="1" dirty="0" err="1" smtClean="0"/>
              <a:t>periprocedurální</a:t>
            </a:r>
            <a:r>
              <a:rPr lang="cs-CZ" sz="3600" b="1" dirty="0" smtClean="0"/>
              <a:t> aplikací heparinu s ACT </a:t>
            </a:r>
            <a:r>
              <a:rPr lang="en-US" sz="3600" b="1" dirty="0" smtClean="0"/>
              <a:t>&gt; 300s </a:t>
            </a:r>
            <a:r>
              <a:rPr lang="cs-CZ" sz="3600" b="1" dirty="0" smtClean="0"/>
              <a:t>snižuje výskyt </a:t>
            </a:r>
            <a:r>
              <a:rPr lang="cs-CZ" sz="3600" b="1" dirty="0"/>
              <a:t>závažného krvácení během a 2 měsíce po ablaci ve srovnání s </a:t>
            </a:r>
            <a:r>
              <a:rPr lang="cs-CZ" sz="3600" b="1" dirty="0" err="1" smtClean="0"/>
              <a:t>warfarinem</a:t>
            </a:r>
            <a:r>
              <a:rPr lang="cs-CZ" sz="3600" b="1" dirty="0" smtClean="0"/>
              <a:t>, bez zvýšení </a:t>
            </a:r>
            <a:r>
              <a:rPr lang="en-US" sz="3600" b="1" dirty="0" smtClean="0"/>
              <a:t>ne</a:t>
            </a:r>
            <a:r>
              <a:rPr lang="cs-CZ" sz="3600" b="1" dirty="0" smtClean="0"/>
              <a:t>žádoucích ischemických příhod.</a:t>
            </a:r>
          </a:p>
        </p:txBody>
      </p:sp>
    </p:spTree>
    <p:extLst>
      <p:ext uri="{BB962C8B-B14F-4D97-AF65-F5344CB8AC3E}">
        <p14:creationId xmlns:p14="http://schemas.microsoft.com/office/powerpoint/2010/main" val="190829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224661" y="404664"/>
            <a:ext cx="6637843" cy="523220"/>
          </a:xfrm>
          <a:prstGeom prst="rect">
            <a:avLst/>
          </a:prstGeom>
          <a:noFill/>
        </p:spPr>
        <p:txBody>
          <a:bodyPr wrap="none" rtlCol="0">
            <a:spAutoFit/>
          </a:bodyPr>
          <a:lstStyle/>
          <a:p>
            <a:r>
              <a:rPr lang="cs-CZ" sz="2800" b="1" dirty="0">
                <a:solidFill>
                  <a:schemeClr val="tx2"/>
                </a:solidFill>
              </a:rPr>
              <a:t>4</a:t>
            </a:r>
            <a:r>
              <a:rPr lang="cs-CZ" sz="2800" b="1" dirty="0" smtClean="0">
                <a:solidFill>
                  <a:schemeClr val="tx2"/>
                </a:solidFill>
              </a:rPr>
              <a:t>.  Implantace PM/ICD/CRT při </a:t>
            </a:r>
            <a:r>
              <a:rPr lang="cs-CZ" sz="2800" b="1" dirty="0" err="1" smtClean="0">
                <a:solidFill>
                  <a:schemeClr val="tx2"/>
                </a:solidFill>
              </a:rPr>
              <a:t>dabigatranu</a:t>
            </a:r>
            <a:endParaRPr lang="cs-CZ" sz="2800" b="1" dirty="0">
              <a:solidFill>
                <a:schemeClr val="tx2"/>
              </a:solidFill>
            </a:endParaRPr>
          </a:p>
        </p:txBody>
      </p:sp>
      <p:sp>
        <p:nvSpPr>
          <p:cNvPr id="3" name="TextovéPole 2"/>
          <p:cNvSpPr txBox="1"/>
          <p:nvPr/>
        </p:nvSpPr>
        <p:spPr>
          <a:xfrm>
            <a:off x="395536" y="1052736"/>
            <a:ext cx="7675884" cy="1200329"/>
          </a:xfrm>
          <a:prstGeom prst="rect">
            <a:avLst/>
          </a:prstGeom>
          <a:noFill/>
        </p:spPr>
        <p:txBody>
          <a:bodyPr wrap="none" rtlCol="0">
            <a:spAutoFit/>
          </a:bodyPr>
          <a:lstStyle/>
          <a:p>
            <a:pPr marL="285750" indent="-285750">
              <a:buFont typeface="Arial" panose="020B0604020202020204" pitchFamily="34" charset="0"/>
              <a:buChar char="•"/>
            </a:pPr>
            <a:r>
              <a:rPr lang="cs-CZ" sz="2400" dirty="0" smtClean="0"/>
              <a:t>Chybí designovaná studie</a:t>
            </a:r>
          </a:p>
          <a:p>
            <a:pPr marL="285750" indent="-285750">
              <a:buFont typeface="Arial" panose="020B0604020202020204" pitchFamily="34" charset="0"/>
              <a:buChar char="•"/>
            </a:pPr>
            <a:r>
              <a:rPr lang="cs-CZ" sz="2400" dirty="0" smtClean="0"/>
              <a:t>Dle zvyklosti pracoviště, výkon s nízkým krvácivým rizikem</a:t>
            </a:r>
          </a:p>
          <a:p>
            <a:pPr marL="285750" indent="-285750">
              <a:buFont typeface="Arial" panose="020B0604020202020204" pitchFamily="34" charset="0"/>
              <a:buChar char="•"/>
            </a:pPr>
            <a:r>
              <a:rPr lang="cs-CZ" sz="2400" dirty="0" smtClean="0"/>
              <a:t>Dle standardních doporučení před operačním zákrokem</a:t>
            </a:r>
            <a:endParaRPr lang="cs-CZ" sz="2400" dirty="0"/>
          </a:p>
        </p:txBody>
      </p:sp>
      <p:sp>
        <p:nvSpPr>
          <p:cNvPr id="4" name="Obdélník 3"/>
          <p:cNvSpPr/>
          <p:nvPr/>
        </p:nvSpPr>
        <p:spPr>
          <a:xfrm>
            <a:off x="251520" y="2348880"/>
            <a:ext cx="8660518" cy="1323439"/>
          </a:xfrm>
          <a:prstGeom prst="rect">
            <a:avLst/>
          </a:prstGeom>
        </p:spPr>
        <p:txBody>
          <a:bodyPr wrap="square">
            <a:spAutoFit/>
          </a:bodyPr>
          <a:lstStyle/>
          <a:p>
            <a:pPr>
              <a:defRPr/>
            </a:pPr>
            <a:r>
              <a:rPr lang="cs-CZ" sz="2000" dirty="0">
                <a:solidFill>
                  <a:schemeClr val="accent5">
                    <a:lumMod val="10000"/>
                  </a:schemeClr>
                </a:solidFill>
                <a:latin typeface="Calibri" panose="020F0502020204030204" pitchFamily="34" charset="0"/>
                <a:cs typeface="Calibri" panose="020F0502020204030204" pitchFamily="34" charset="0"/>
              </a:rPr>
              <a:t>Koagulační </a:t>
            </a:r>
            <a:r>
              <a:rPr lang="cs-CZ" sz="2000" dirty="0" smtClean="0">
                <a:solidFill>
                  <a:schemeClr val="accent5">
                    <a:lumMod val="10000"/>
                  </a:schemeClr>
                </a:solidFill>
                <a:latin typeface="Calibri" panose="020F0502020204030204" pitchFamily="34" charset="0"/>
                <a:cs typeface="Calibri" panose="020F0502020204030204" pitchFamily="34" charset="0"/>
              </a:rPr>
              <a:t>testy: </a:t>
            </a:r>
          </a:p>
          <a:p>
            <a:pPr>
              <a:defRPr/>
            </a:pPr>
            <a:r>
              <a:rPr lang="cs-CZ" sz="2000" b="1" dirty="0" err="1" smtClean="0">
                <a:solidFill>
                  <a:schemeClr val="accent5">
                    <a:lumMod val="10000"/>
                  </a:schemeClr>
                </a:solidFill>
                <a:latin typeface="Calibri" panose="020F0502020204030204" pitchFamily="34" charset="0"/>
                <a:cs typeface="Calibri" panose="020F0502020204030204" pitchFamily="34" charset="0"/>
              </a:rPr>
              <a:t>aPTT</a:t>
            </a:r>
            <a:r>
              <a:rPr lang="cs-CZ" sz="2000" b="1" dirty="0">
                <a:solidFill>
                  <a:schemeClr val="accent5">
                    <a:lumMod val="10000"/>
                  </a:schemeClr>
                </a:solidFill>
                <a:latin typeface="Calibri" panose="020F0502020204030204" pitchFamily="34" charset="0"/>
                <a:cs typeface="Calibri" panose="020F0502020204030204" pitchFamily="34" charset="0"/>
              </a:rPr>
              <a:t>, TT</a:t>
            </a:r>
            <a:r>
              <a:rPr lang="cs-CZ" sz="2000" dirty="0">
                <a:solidFill>
                  <a:schemeClr val="accent5">
                    <a:lumMod val="10000"/>
                  </a:schemeClr>
                </a:solidFill>
                <a:latin typeface="Calibri" panose="020F0502020204030204" pitchFamily="34" charset="0"/>
                <a:cs typeface="Calibri" panose="020F0502020204030204" pitchFamily="34" charset="0"/>
              </a:rPr>
              <a:t> </a:t>
            </a:r>
            <a:r>
              <a:rPr lang="cs-CZ" sz="2000" dirty="0" smtClean="0">
                <a:solidFill>
                  <a:schemeClr val="accent5">
                    <a:lumMod val="10000"/>
                  </a:schemeClr>
                </a:solidFill>
                <a:latin typeface="Calibri" panose="020F0502020204030204" pitchFamily="34" charset="0"/>
                <a:cs typeface="Calibri" panose="020F0502020204030204" pitchFamily="34" charset="0"/>
              </a:rPr>
              <a:t>– </a:t>
            </a:r>
            <a:r>
              <a:rPr lang="cs-CZ" sz="2000" dirty="0" err="1">
                <a:solidFill>
                  <a:schemeClr val="accent5">
                    <a:lumMod val="10000"/>
                  </a:schemeClr>
                </a:solidFill>
                <a:latin typeface="Calibri" panose="020F0502020204030204" pitchFamily="34" charset="0"/>
                <a:cs typeface="Calibri" panose="020F0502020204030204" pitchFamily="34" charset="0"/>
              </a:rPr>
              <a:t>semikvantitativní</a:t>
            </a:r>
            <a:r>
              <a:rPr lang="cs-CZ" sz="2000" dirty="0">
                <a:solidFill>
                  <a:schemeClr val="accent5">
                    <a:lumMod val="10000"/>
                  </a:schemeClr>
                </a:solidFill>
                <a:latin typeface="Calibri" panose="020F0502020204030204" pitchFamily="34" charset="0"/>
                <a:cs typeface="Calibri" panose="020F0502020204030204" pitchFamily="34" charset="0"/>
              </a:rPr>
              <a:t>, pokud </a:t>
            </a:r>
            <a:r>
              <a:rPr lang="cs-CZ" sz="2000" b="1" dirty="0">
                <a:solidFill>
                  <a:schemeClr val="accent5">
                    <a:lumMod val="10000"/>
                  </a:schemeClr>
                </a:solidFill>
                <a:latin typeface="Calibri" panose="020F0502020204030204" pitchFamily="34" charset="0"/>
                <a:cs typeface="Calibri" panose="020F0502020204030204" pitchFamily="34" charset="0"/>
              </a:rPr>
              <a:t>v normě = není klinicky významný </a:t>
            </a:r>
            <a:r>
              <a:rPr lang="cs-CZ" sz="2000" b="1" dirty="0" smtClean="0">
                <a:solidFill>
                  <a:schemeClr val="accent5">
                    <a:lumMod val="10000"/>
                  </a:schemeClr>
                </a:solidFill>
                <a:latin typeface="Calibri" panose="020F0502020204030204" pitchFamily="34" charset="0"/>
                <a:cs typeface="Calibri" panose="020F0502020204030204" pitchFamily="34" charset="0"/>
              </a:rPr>
              <a:t> účinek </a:t>
            </a:r>
          </a:p>
          <a:p>
            <a:pPr>
              <a:defRPr/>
            </a:pPr>
            <a:r>
              <a:rPr lang="cs-CZ" sz="2000" b="1" dirty="0" err="1" smtClean="0">
                <a:solidFill>
                  <a:schemeClr val="accent5">
                    <a:lumMod val="10000"/>
                  </a:schemeClr>
                </a:solidFill>
                <a:latin typeface="Calibri" panose="020F0502020204030204" pitchFamily="34" charset="0"/>
                <a:cs typeface="Calibri" panose="020F0502020204030204" pitchFamily="34" charset="0"/>
              </a:rPr>
              <a:t>Hemoclot</a:t>
            </a:r>
            <a:r>
              <a:rPr lang="cs-CZ" sz="2000" b="1" dirty="0" smtClean="0">
                <a:solidFill>
                  <a:schemeClr val="accent5">
                    <a:lumMod val="10000"/>
                  </a:schemeClr>
                </a:solidFill>
                <a:latin typeface="Calibri" panose="020F0502020204030204" pitchFamily="34" charset="0"/>
                <a:cs typeface="Calibri" panose="020F0502020204030204" pitchFamily="34" charset="0"/>
              </a:rPr>
              <a:t> </a:t>
            </a:r>
            <a:r>
              <a:rPr lang="cs-CZ" sz="2000" b="1" dirty="0">
                <a:solidFill>
                  <a:schemeClr val="accent5">
                    <a:lumMod val="10000"/>
                  </a:schemeClr>
                </a:solidFill>
                <a:latin typeface="Calibri" panose="020F0502020204030204" pitchFamily="34" charset="0"/>
                <a:cs typeface="Calibri" panose="020F0502020204030204" pitchFamily="34" charset="0"/>
              </a:rPr>
              <a:t>test</a:t>
            </a:r>
            <a:r>
              <a:rPr lang="cs-CZ" sz="2000" dirty="0">
                <a:solidFill>
                  <a:schemeClr val="accent5">
                    <a:lumMod val="10000"/>
                  </a:schemeClr>
                </a:solidFill>
                <a:latin typeface="Calibri" panose="020F0502020204030204" pitchFamily="34" charset="0"/>
                <a:cs typeface="Calibri" panose="020F0502020204030204" pitchFamily="34" charset="0"/>
              </a:rPr>
              <a:t> – kvantitativní, odhad plazmatické koncentrace </a:t>
            </a:r>
            <a:r>
              <a:rPr lang="cs-CZ" sz="2000" dirty="0" err="1" smtClean="0">
                <a:solidFill>
                  <a:schemeClr val="accent5">
                    <a:lumMod val="10000"/>
                  </a:schemeClr>
                </a:solidFill>
                <a:latin typeface="Calibri" panose="020F0502020204030204" pitchFamily="34" charset="0"/>
                <a:cs typeface="Calibri" panose="020F0502020204030204" pitchFamily="34" charset="0"/>
              </a:rPr>
              <a:t>dabigatranu</a:t>
            </a:r>
            <a:r>
              <a:rPr lang="en-US" sz="2000" dirty="0" smtClean="0">
                <a:solidFill>
                  <a:schemeClr val="accent5">
                    <a:lumMod val="10000"/>
                  </a:schemeClr>
                </a:solidFill>
                <a:latin typeface="Calibri" panose="020F0502020204030204" pitchFamily="34" charset="0"/>
                <a:cs typeface="Calibri" panose="020F0502020204030204" pitchFamily="34" charset="0"/>
              </a:rPr>
              <a:t>, </a:t>
            </a:r>
            <a:endParaRPr lang="cs-CZ" sz="2000" dirty="0" smtClean="0">
              <a:solidFill>
                <a:schemeClr val="accent5">
                  <a:lumMod val="10000"/>
                </a:schemeClr>
              </a:solidFill>
              <a:latin typeface="Calibri" panose="020F0502020204030204" pitchFamily="34" charset="0"/>
              <a:cs typeface="Calibri" panose="020F0502020204030204" pitchFamily="34" charset="0"/>
            </a:endParaRPr>
          </a:p>
          <a:p>
            <a:pPr>
              <a:defRPr/>
            </a:pPr>
            <a:r>
              <a:rPr lang="cs-CZ" sz="2000" b="1" dirty="0">
                <a:solidFill>
                  <a:schemeClr val="accent5">
                    <a:lumMod val="10000"/>
                  </a:schemeClr>
                </a:solidFill>
                <a:latin typeface="Calibri" panose="020F0502020204030204" pitchFamily="34" charset="0"/>
                <a:cs typeface="Calibri" panose="020F0502020204030204" pitchFamily="34" charset="0"/>
              </a:rPr>
              <a:t> </a:t>
            </a:r>
            <a:r>
              <a:rPr lang="cs-CZ" sz="2000" b="1" dirty="0" smtClean="0">
                <a:solidFill>
                  <a:schemeClr val="accent5">
                    <a:lumMod val="10000"/>
                  </a:schemeClr>
                </a:solidFill>
                <a:latin typeface="Calibri" panose="020F0502020204030204" pitchFamily="34" charset="0"/>
                <a:cs typeface="Calibri" panose="020F0502020204030204" pitchFamily="34" charset="0"/>
              </a:rPr>
              <a:t>  </a:t>
            </a:r>
            <a:r>
              <a:rPr lang="cs-CZ" sz="2000" b="1" dirty="0" err="1" smtClean="0">
                <a:solidFill>
                  <a:schemeClr val="accent5">
                    <a:lumMod val="10000"/>
                  </a:schemeClr>
                </a:solidFill>
                <a:latin typeface="Calibri" panose="020F0502020204030204" pitchFamily="34" charset="0"/>
                <a:cs typeface="Calibri" panose="020F0502020204030204" pitchFamily="34" charset="0"/>
              </a:rPr>
              <a:t>dTT</a:t>
            </a:r>
            <a:r>
              <a:rPr lang="en-US" sz="2000" b="1" dirty="0" smtClean="0">
                <a:solidFill>
                  <a:schemeClr val="accent5">
                    <a:lumMod val="10000"/>
                  </a:schemeClr>
                </a:solidFill>
                <a:latin typeface="Calibri" panose="020F0502020204030204" pitchFamily="34" charset="0"/>
                <a:cs typeface="Calibri" panose="020F0502020204030204" pitchFamily="34" charset="0"/>
              </a:rPr>
              <a:t>&gt;</a:t>
            </a:r>
            <a:r>
              <a:rPr lang="cs-CZ" sz="2000" b="1" dirty="0" smtClean="0">
                <a:solidFill>
                  <a:schemeClr val="accent5">
                    <a:lumMod val="10000"/>
                  </a:schemeClr>
                </a:solidFill>
                <a:latin typeface="Calibri" panose="020F0502020204030204" pitchFamily="34" charset="0"/>
                <a:cs typeface="Calibri" panose="020F0502020204030204" pitchFamily="34" charset="0"/>
              </a:rPr>
              <a:t> </a:t>
            </a:r>
            <a:r>
              <a:rPr lang="en-US" sz="2000" b="1" dirty="0" smtClean="0">
                <a:solidFill>
                  <a:schemeClr val="accent5">
                    <a:lumMod val="10000"/>
                  </a:schemeClr>
                </a:solidFill>
                <a:latin typeface="Calibri" panose="020F0502020204030204" pitchFamily="34" charset="0"/>
                <a:cs typeface="Calibri" panose="020F0502020204030204" pitchFamily="34" charset="0"/>
              </a:rPr>
              <a:t>200ug/</a:t>
            </a:r>
            <a:r>
              <a:rPr lang="cs-CZ" sz="2000" b="1" dirty="0" smtClean="0">
                <a:solidFill>
                  <a:schemeClr val="accent5">
                    <a:lumMod val="10000"/>
                  </a:schemeClr>
                </a:solidFill>
                <a:latin typeface="Calibri" panose="020F0502020204030204" pitchFamily="34" charset="0"/>
                <a:cs typeface="Calibri" panose="020F0502020204030204" pitchFamily="34" charset="0"/>
              </a:rPr>
              <a:t>m</a:t>
            </a:r>
            <a:r>
              <a:rPr lang="en-US" sz="2000" b="1" dirty="0" smtClean="0">
                <a:solidFill>
                  <a:schemeClr val="accent5">
                    <a:lumMod val="10000"/>
                  </a:schemeClr>
                </a:solidFill>
                <a:latin typeface="Calibri" panose="020F0502020204030204" pitchFamily="34" charset="0"/>
                <a:cs typeface="Calibri" panose="020F0502020204030204" pitchFamily="34" charset="0"/>
              </a:rPr>
              <a:t>l</a:t>
            </a:r>
            <a:r>
              <a:rPr lang="cs-CZ" sz="2000" b="1" dirty="0" smtClean="0">
                <a:solidFill>
                  <a:schemeClr val="accent5">
                    <a:lumMod val="10000"/>
                  </a:schemeClr>
                </a:solidFill>
                <a:latin typeface="Calibri" panose="020F0502020204030204" pitchFamily="34" charset="0"/>
                <a:cs typeface="Calibri" panose="020F0502020204030204" pitchFamily="34" charset="0"/>
              </a:rPr>
              <a:t> riziko krvácení</a:t>
            </a:r>
            <a:endParaRPr lang="cs-CZ" sz="2000" b="1" dirty="0">
              <a:solidFill>
                <a:schemeClr val="accent5">
                  <a:lumMod val="10000"/>
                </a:schemeClr>
              </a:solidFill>
              <a:latin typeface="Calibri" panose="020F0502020204030204" pitchFamily="34" charset="0"/>
              <a:cs typeface="Calibri" panose="020F0502020204030204" pitchFamily="34" charset="0"/>
            </a:endParaRPr>
          </a:p>
        </p:txBody>
      </p:sp>
      <p:graphicFrame>
        <p:nvGraphicFramePr>
          <p:cNvPr id="5" name="Tabulka 4"/>
          <p:cNvGraphicFramePr>
            <a:graphicFrameLocks noGrp="1"/>
          </p:cNvGraphicFramePr>
          <p:nvPr>
            <p:extLst>
              <p:ext uri="{D42A27DB-BD31-4B8C-83A1-F6EECF244321}">
                <p14:modId xmlns:p14="http://schemas.microsoft.com/office/powerpoint/2010/main" val="2500372722"/>
              </p:ext>
            </p:extLst>
          </p:nvPr>
        </p:nvGraphicFramePr>
        <p:xfrm>
          <a:off x="405571" y="3789040"/>
          <a:ext cx="8383339" cy="2386990"/>
        </p:xfrm>
        <a:graphic>
          <a:graphicData uri="http://schemas.openxmlformats.org/drawingml/2006/table">
            <a:tbl>
              <a:tblPr/>
              <a:tblGrid>
                <a:gridCol w="2005326"/>
                <a:gridCol w="1456389"/>
                <a:gridCol w="2419368"/>
                <a:gridCol w="2502256"/>
              </a:tblGrid>
              <a:tr h="575470">
                <a:tc rowSpan="2">
                  <a:txBody>
                    <a:bodyPr/>
                    <a:lstStyle/>
                    <a:p>
                      <a:pPr>
                        <a:spcAft>
                          <a:spcPts val="0"/>
                        </a:spcAft>
                      </a:pPr>
                      <a:r>
                        <a:rPr lang="cs-CZ" sz="1600" b="1" dirty="0">
                          <a:solidFill>
                            <a:schemeClr val="accent5">
                              <a:lumMod val="10000"/>
                            </a:schemeClr>
                          </a:solidFill>
                          <a:latin typeface="Arial" pitchFamily="34" charset="0"/>
                          <a:ea typeface="Times New Roman"/>
                          <a:cs typeface="Arial" pitchFamily="34" charset="0"/>
                        </a:rPr>
                        <a:t>Funkce ledvin</a:t>
                      </a:r>
                    </a:p>
                    <a:p>
                      <a:pPr>
                        <a:spcAft>
                          <a:spcPts val="0"/>
                        </a:spcAft>
                      </a:pPr>
                      <a:r>
                        <a:rPr lang="cs-CZ" sz="1600" dirty="0">
                          <a:solidFill>
                            <a:schemeClr val="accent5">
                              <a:lumMod val="10000"/>
                            </a:schemeClr>
                          </a:solidFill>
                          <a:latin typeface="Arial" pitchFamily="34" charset="0"/>
                          <a:ea typeface="Times New Roman"/>
                          <a:cs typeface="Arial" pitchFamily="34" charset="0"/>
                        </a:rPr>
                        <a:t>(</a:t>
                      </a:r>
                      <a:r>
                        <a:rPr lang="cs-CZ" sz="1600" dirty="0" err="1">
                          <a:solidFill>
                            <a:schemeClr val="accent5">
                              <a:lumMod val="10000"/>
                            </a:schemeClr>
                          </a:solidFill>
                          <a:latin typeface="Arial" pitchFamily="34" charset="0"/>
                          <a:ea typeface="Times New Roman"/>
                          <a:cs typeface="Arial" pitchFamily="34" charset="0"/>
                        </a:rPr>
                        <a:t>CrCL</a:t>
                      </a:r>
                      <a:r>
                        <a:rPr lang="cs-CZ" sz="1600" dirty="0">
                          <a:solidFill>
                            <a:schemeClr val="accent5">
                              <a:lumMod val="10000"/>
                            </a:schemeClr>
                          </a:solidFill>
                          <a:latin typeface="Arial" pitchFamily="34" charset="0"/>
                          <a:ea typeface="Times New Roman"/>
                          <a:cs typeface="Arial" pitchFamily="34" charset="0"/>
                        </a:rPr>
                        <a:t> v ml/min)</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cs-CZ" sz="1600" b="1" dirty="0">
                          <a:solidFill>
                            <a:schemeClr val="accent5">
                              <a:lumMod val="10000"/>
                            </a:schemeClr>
                          </a:solidFill>
                          <a:latin typeface="Arial" pitchFamily="34" charset="0"/>
                          <a:ea typeface="Times New Roman"/>
                          <a:cs typeface="Arial" pitchFamily="34" charset="0"/>
                        </a:rPr>
                        <a:t>Odhadovaný poločas </a:t>
                      </a:r>
                      <a:r>
                        <a:rPr lang="cs-CZ" sz="1600" dirty="0">
                          <a:solidFill>
                            <a:schemeClr val="accent5">
                              <a:lumMod val="10000"/>
                            </a:schemeClr>
                          </a:solidFill>
                          <a:latin typeface="Arial" pitchFamily="34" charset="0"/>
                          <a:ea typeface="Times New Roman"/>
                          <a:cs typeface="Arial" pitchFamily="34" charset="0"/>
                        </a:rPr>
                        <a:t>(v hodinách)</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cs-CZ" sz="1600" b="1" dirty="0">
                          <a:solidFill>
                            <a:schemeClr val="accent5">
                              <a:lumMod val="10000"/>
                            </a:schemeClr>
                          </a:solidFill>
                          <a:latin typeface="Arial" pitchFamily="34" charset="0"/>
                          <a:ea typeface="Times New Roman"/>
                          <a:cs typeface="Arial" pitchFamily="34" charset="0"/>
                        </a:rPr>
                        <a:t>Podávání </a:t>
                      </a:r>
                      <a:r>
                        <a:rPr lang="cs-CZ" sz="1600" b="1" dirty="0" err="1">
                          <a:solidFill>
                            <a:schemeClr val="accent5">
                              <a:lumMod val="10000"/>
                            </a:schemeClr>
                          </a:solidFill>
                          <a:latin typeface="Arial" pitchFamily="34" charset="0"/>
                          <a:ea typeface="Times New Roman"/>
                          <a:cs typeface="Arial" pitchFamily="34" charset="0"/>
                        </a:rPr>
                        <a:t>dabigatranu</a:t>
                      </a:r>
                      <a:r>
                        <a:rPr lang="cs-CZ" sz="1600" b="1" dirty="0">
                          <a:solidFill>
                            <a:schemeClr val="accent5">
                              <a:lumMod val="10000"/>
                            </a:schemeClr>
                          </a:solidFill>
                          <a:latin typeface="Arial" pitchFamily="34" charset="0"/>
                          <a:ea typeface="Times New Roman"/>
                          <a:cs typeface="Arial" pitchFamily="34" charset="0"/>
                        </a:rPr>
                        <a:t> se má před elektivním operativním výkonem ukončit</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r>
              <a:tr h="731519">
                <a:tc vMerge="1">
                  <a:txBody>
                    <a:bodyPr/>
                    <a:lstStyle/>
                    <a:p>
                      <a:endParaRPr lang="cs-CZ"/>
                    </a:p>
                  </a:txBody>
                  <a:tcPr/>
                </a:tc>
                <a:tc vMerge="1">
                  <a:txBody>
                    <a:bodyPr/>
                    <a:lstStyle/>
                    <a:p>
                      <a:endParaRPr lang="cs-CZ"/>
                    </a:p>
                  </a:txBody>
                  <a:tcPr/>
                </a:tc>
                <a:tc>
                  <a:txBody>
                    <a:bodyPr/>
                    <a:lstStyle/>
                    <a:p>
                      <a:pPr>
                        <a:spcAft>
                          <a:spcPts val="0"/>
                        </a:spcAft>
                      </a:pPr>
                      <a:r>
                        <a:rPr lang="cs-CZ" sz="1600" dirty="0">
                          <a:solidFill>
                            <a:schemeClr val="accent5">
                              <a:lumMod val="10000"/>
                            </a:schemeClr>
                          </a:solidFill>
                          <a:latin typeface="Arial" pitchFamily="34" charset="0"/>
                          <a:ea typeface="Times New Roman"/>
                          <a:cs typeface="Arial" pitchFamily="34" charset="0"/>
                        </a:rPr>
                        <a:t>Vysoké riziko krvácení nebo rozsáhlý chirurgický výkon</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600" dirty="0">
                          <a:solidFill>
                            <a:schemeClr val="accent5">
                              <a:lumMod val="10000"/>
                            </a:schemeClr>
                          </a:solidFill>
                          <a:latin typeface="Arial" pitchFamily="34" charset="0"/>
                          <a:ea typeface="Times New Roman"/>
                          <a:cs typeface="Arial" pitchFamily="34" charset="0"/>
                        </a:rPr>
                        <a:t>Běžné riziko</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spcAft>
                          <a:spcPts val="0"/>
                        </a:spcAft>
                      </a:pPr>
                      <a:r>
                        <a:rPr lang="cs-CZ" sz="1600" dirty="0">
                          <a:solidFill>
                            <a:schemeClr val="accent5">
                              <a:lumMod val="10000"/>
                            </a:schemeClr>
                          </a:solidFill>
                          <a:latin typeface="Arial" pitchFamily="34" charset="0"/>
                          <a:ea typeface="Times New Roman"/>
                          <a:cs typeface="Arial" pitchFamily="34" charset="0"/>
                          <a:sym typeface="Symbol"/>
                        </a:rPr>
                        <a:t></a:t>
                      </a:r>
                      <a:r>
                        <a:rPr lang="cs-CZ" sz="1600" dirty="0">
                          <a:solidFill>
                            <a:schemeClr val="accent5">
                              <a:lumMod val="10000"/>
                            </a:schemeClr>
                          </a:solidFill>
                          <a:latin typeface="Arial" pitchFamily="34" charset="0"/>
                          <a:ea typeface="Times New Roman"/>
                          <a:cs typeface="Arial" pitchFamily="34" charset="0"/>
                        </a:rPr>
                        <a:t> 80</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600" dirty="0">
                          <a:solidFill>
                            <a:schemeClr val="accent5">
                              <a:lumMod val="10000"/>
                            </a:schemeClr>
                          </a:solidFill>
                          <a:latin typeface="Arial" pitchFamily="34" charset="0"/>
                          <a:ea typeface="Times New Roman"/>
                          <a:cs typeface="Arial" pitchFamily="34" charset="0"/>
                        </a:rPr>
                        <a:t>asi 13</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600" dirty="0">
                          <a:solidFill>
                            <a:schemeClr val="accent5">
                              <a:lumMod val="10000"/>
                            </a:schemeClr>
                          </a:solidFill>
                          <a:latin typeface="Arial" pitchFamily="34" charset="0"/>
                          <a:ea typeface="Times New Roman"/>
                          <a:cs typeface="Arial" pitchFamily="34" charset="0"/>
                        </a:rPr>
                        <a:t>2 dny před</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600">
                          <a:solidFill>
                            <a:schemeClr val="accent5">
                              <a:lumMod val="10000"/>
                            </a:schemeClr>
                          </a:solidFill>
                          <a:latin typeface="Arial" pitchFamily="34" charset="0"/>
                          <a:ea typeface="Times New Roman"/>
                          <a:cs typeface="Arial" pitchFamily="34" charset="0"/>
                        </a:rPr>
                        <a:t>24 hodin před</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spcAft>
                          <a:spcPts val="0"/>
                        </a:spcAft>
                      </a:pPr>
                      <a:r>
                        <a:rPr lang="cs-CZ" sz="1600" dirty="0">
                          <a:solidFill>
                            <a:schemeClr val="accent5">
                              <a:lumMod val="10000"/>
                            </a:schemeClr>
                          </a:solidFill>
                          <a:latin typeface="Arial" pitchFamily="34" charset="0"/>
                          <a:ea typeface="Times New Roman"/>
                          <a:cs typeface="Arial" pitchFamily="34" charset="0"/>
                          <a:sym typeface="Symbol"/>
                        </a:rPr>
                        <a:t></a:t>
                      </a:r>
                      <a:r>
                        <a:rPr lang="cs-CZ" sz="1600" dirty="0">
                          <a:solidFill>
                            <a:schemeClr val="accent5">
                              <a:lumMod val="10000"/>
                            </a:schemeClr>
                          </a:solidFill>
                          <a:latin typeface="Arial" pitchFamily="34" charset="0"/>
                          <a:ea typeface="Times New Roman"/>
                          <a:cs typeface="Arial" pitchFamily="34" charset="0"/>
                        </a:rPr>
                        <a:t> 50 ‑ </a:t>
                      </a:r>
                      <a:r>
                        <a:rPr lang="cs-CZ" sz="1600" dirty="0">
                          <a:solidFill>
                            <a:schemeClr val="accent5">
                              <a:lumMod val="10000"/>
                            </a:schemeClr>
                          </a:solidFill>
                          <a:latin typeface="Arial" pitchFamily="34" charset="0"/>
                          <a:ea typeface="Times New Roman"/>
                          <a:cs typeface="Arial" pitchFamily="34" charset="0"/>
                          <a:sym typeface="Symbol"/>
                        </a:rPr>
                        <a:t></a:t>
                      </a:r>
                      <a:r>
                        <a:rPr lang="cs-CZ" sz="1600" dirty="0">
                          <a:solidFill>
                            <a:schemeClr val="accent5">
                              <a:lumMod val="10000"/>
                            </a:schemeClr>
                          </a:solidFill>
                          <a:latin typeface="Arial" pitchFamily="34" charset="0"/>
                          <a:ea typeface="Times New Roman"/>
                          <a:cs typeface="Arial" pitchFamily="34" charset="0"/>
                        </a:rPr>
                        <a:t> 80</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600" dirty="0">
                          <a:solidFill>
                            <a:schemeClr val="accent5">
                              <a:lumMod val="10000"/>
                            </a:schemeClr>
                          </a:solidFill>
                          <a:latin typeface="Arial" pitchFamily="34" charset="0"/>
                          <a:ea typeface="Times New Roman"/>
                          <a:cs typeface="Arial" pitchFamily="34" charset="0"/>
                        </a:rPr>
                        <a:t>asi 15</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600" dirty="0">
                          <a:solidFill>
                            <a:schemeClr val="accent5">
                              <a:lumMod val="10000"/>
                            </a:schemeClr>
                          </a:solidFill>
                          <a:latin typeface="Arial" pitchFamily="34" charset="0"/>
                          <a:ea typeface="Times New Roman"/>
                          <a:cs typeface="Arial" pitchFamily="34" charset="0"/>
                        </a:rPr>
                        <a:t>2‑3 dny před</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600">
                          <a:solidFill>
                            <a:schemeClr val="accent5">
                              <a:lumMod val="10000"/>
                            </a:schemeClr>
                          </a:solidFill>
                          <a:latin typeface="Arial" pitchFamily="34" charset="0"/>
                          <a:ea typeface="Times New Roman"/>
                          <a:cs typeface="Arial" pitchFamily="34" charset="0"/>
                        </a:rPr>
                        <a:t>1‑2 dny před</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spcAft>
                          <a:spcPts val="0"/>
                        </a:spcAft>
                      </a:pPr>
                      <a:r>
                        <a:rPr lang="cs-CZ" sz="1600" dirty="0">
                          <a:solidFill>
                            <a:schemeClr val="accent5">
                              <a:lumMod val="10000"/>
                            </a:schemeClr>
                          </a:solidFill>
                          <a:latin typeface="Arial" pitchFamily="34" charset="0"/>
                          <a:ea typeface="Times New Roman"/>
                          <a:cs typeface="Arial" pitchFamily="34" charset="0"/>
                          <a:sym typeface="Symbol"/>
                        </a:rPr>
                        <a:t></a:t>
                      </a:r>
                      <a:r>
                        <a:rPr lang="cs-CZ" sz="1600" dirty="0">
                          <a:solidFill>
                            <a:schemeClr val="accent5">
                              <a:lumMod val="10000"/>
                            </a:schemeClr>
                          </a:solidFill>
                          <a:latin typeface="Arial" pitchFamily="34" charset="0"/>
                          <a:ea typeface="Times New Roman"/>
                          <a:cs typeface="Arial" pitchFamily="34" charset="0"/>
                        </a:rPr>
                        <a:t> 30 ‑ </a:t>
                      </a:r>
                      <a:r>
                        <a:rPr lang="cs-CZ" sz="1600" dirty="0">
                          <a:solidFill>
                            <a:schemeClr val="accent5">
                              <a:lumMod val="10000"/>
                            </a:schemeClr>
                          </a:solidFill>
                          <a:latin typeface="Arial" pitchFamily="34" charset="0"/>
                          <a:ea typeface="Times New Roman"/>
                          <a:cs typeface="Arial" pitchFamily="34" charset="0"/>
                          <a:sym typeface="Symbol"/>
                        </a:rPr>
                        <a:t></a:t>
                      </a:r>
                      <a:r>
                        <a:rPr lang="cs-CZ" sz="1600" dirty="0">
                          <a:solidFill>
                            <a:schemeClr val="accent5">
                              <a:lumMod val="10000"/>
                            </a:schemeClr>
                          </a:solidFill>
                          <a:latin typeface="Arial" pitchFamily="34" charset="0"/>
                          <a:ea typeface="Times New Roman"/>
                          <a:cs typeface="Arial" pitchFamily="34" charset="0"/>
                        </a:rPr>
                        <a:t> 50</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600" dirty="0">
                          <a:solidFill>
                            <a:schemeClr val="accent5">
                              <a:lumMod val="10000"/>
                            </a:schemeClr>
                          </a:solidFill>
                          <a:latin typeface="Arial" pitchFamily="34" charset="0"/>
                          <a:ea typeface="Times New Roman"/>
                          <a:cs typeface="Arial" pitchFamily="34" charset="0"/>
                        </a:rPr>
                        <a:t>asi 18</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600" dirty="0">
                          <a:solidFill>
                            <a:schemeClr val="accent5">
                              <a:lumMod val="10000"/>
                            </a:schemeClr>
                          </a:solidFill>
                          <a:latin typeface="Arial" pitchFamily="34" charset="0"/>
                          <a:ea typeface="Times New Roman"/>
                          <a:cs typeface="Arial" pitchFamily="34" charset="0"/>
                        </a:rPr>
                        <a:t>4 dny před</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600" dirty="0">
                          <a:solidFill>
                            <a:schemeClr val="accent5">
                              <a:lumMod val="10000"/>
                            </a:schemeClr>
                          </a:solidFill>
                          <a:latin typeface="Arial" pitchFamily="34" charset="0"/>
                          <a:ea typeface="Times New Roman"/>
                          <a:cs typeface="Arial" pitchFamily="34" charset="0"/>
                        </a:rPr>
                        <a:t>2‑3 dny před (</a:t>
                      </a:r>
                      <a:r>
                        <a:rPr lang="cs-CZ" sz="1600" dirty="0">
                          <a:solidFill>
                            <a:schemeClr val="accent5">
                              <a:lumMod val="10000"/>
                            </a:schemeClr>
                          </a:solidFill>
                          <a:latin typeface="Arial" pitchFamily="34" charset="0"/>
                          <a:ea typeface="Times New Roman"/>
                          <a:cs typeface="Arial" pitchFamily="34" charset="0"/>
                          <a:sym typeface="Symbol"/>
                        </a:rPr>
                        <a:t></a:t>
                      </a:r>
                      <a:r>
                        <a:rPr lang="cs-CZ" sz="1600" dirty="0">
                          <a:solidFill>
                            <a:schemeClr val="accent5">
                              <a:lumMod val="10000"/>
                            </a:schemeClr>
                          </a:solidFill>
                          <a:latin typeface="Arial" pitchFamily="34" charset="0"/>
                          <a:ea typeface="Times New Roman"/>
                          <a:cs typeface="Arial" pitchFamily="34" charset="0"/>
                        </a:rPr>
                        <a:t> 48 hodin)</a:t>
                      </a:r>
                    </a:p>
                  </a:txBody>
                  <a:tcPr marL="65205" marR="65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Zástupný symbol pro text 6"/>
          <p:cNvSpPr txBox="1">
            <a:spLocks/>
          </p:cNvSpPr>
          <p:nvPr/>
        </p:nvSpPr>
        <p:spPr>
          <a:xfrm>
            <a:off x="483325" y="6309320"/>
            <a:ext cx="8196908" cy="383274"/>
          </a:xfrm>
          <a:prstGeom prst="rect">
            <a:avLst/>
          </a:prstGeom>
          <a:noFill/>
          <a:ln w="25400" cap="flat" cmpd="sng" algn="ctr">
            <a:noFill/>
            <a:prstDash val="solid"/>
          </a:ln>
          <a:effectLst/>
        </p:spPr>
        <p:txBody>
          <a:bodyPr vert="horz" lIns="0" tIns="45715" rIns="91429" bIns="45715" rtlCol="0" anchor="ctr" anchorCtr="0">
            <a:noAutofit/>
          </a:bodyPr>
          <a:lstStyle>
            <a:lvl1pPr marL="0" indent="0" algn="l" defTabSz="914290" rtl="0" eaLnBrk="1" latinLnBrk="0" hangingPunct="1">
              <a:spcBef>
                <a:spcPct val="20000"/>
              </a:spcBef>
              <a:buFont typeface="Arial" panose="020B0604020202020204" pitchFamily="34" charset="0"/>
              <a:buNone/>
              <a:defRPr sz="1200" kern="1200" baseline="0">
                <a:solidFill>
                  <a:schemeClr val="tx1"/>
                </a:solidFill>
                <a:latin typeface="Arial" pitchFamily="34" charset="0"/>
                <a:ea typeface="Tahoma" pitchFamily="34" charset="0"/>
                <a:cs typeface="Arial" pitchFamily="34" charset="0"/>
              </a:defRPr>
            </a:lvl1pPr>
            <a:lvl2pPr marL="742861" indent="-285716" algn="l" defTabSz="91429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2863" indent="-228572" algn="l" defTabSz="91429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008" indent="-228572" algn="l" defTabSz="91429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153" indent="-228572" algn="l" defTabSz="91429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298" indent="-228572" algn="l" defTabSz="91429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444" indent="-228572" algn="l" defTabSz="91429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8589" indent="-228572" algn="l" defTabSz="91429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5733" indent="-228572" algn="l" defTabSz="91429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marR="0" lvl="0" indent="0" algn="l" defTabSz="91429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SPC </a:t>
            </a:r>
            <a:r>
              <a:rPr kumimoji="0" lang="cs-CZ" b="0" i="0" u="none" strike="noStrike" kern="1200" cap="none" spc="0" normalizeH="0" baseline="0" noProof="0" dirty="0" err="1" smtClean="0">
                <a:ln>
                  <a:noFill/>
                </a:ln>
                <a:solidFill>
                  <a:schemeClr val="accent5">
                    <a:lumMod val="10000"/>
                  </a:schemeClr>
                </a:solidFill>
                <a:effectLst/>
                <a:uLnTx/>
                <a:uFillTx/>
                <a:latin typeface="Calibri" panose="020F0502020204030204" pitchFamily="34" charset="0"/>
                <a:cs typeface="Calibri" panose="020F0502020204030204" pitchFamily="34" charset="0"/>
              </a:rPr>
              <a:t>Pradaxa</a:t>
            </a: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 2017; </a:t>
            </a:r>
            <a:r>
              <a:rPr kumimoji="0" lang="cs-CZ" b="0" i="0" u="none" strike="noStrike" kern="1200" cap="none" spc="0" normalizeH="0" baseline="0" noProof="0" dirty="0" err="1" smtClean="0">
                <a:ln>
                  <a:noFill/>
                </a:ln>
                <a:solidFill>
                  <a:schemeClr val="accent5">
                    <a:lumMod val="10000"/>
                  </a:schemeClr>
                </a:solidFill>
                <a:effectLst/>
                <a:uLnTx/>
                <a:uFillTx/>
                <a:latin typeface="Calibri" panose="020F0502020204030204" pitchFamily="34" charset="0"/>
                <a:cs typeface="Calibri" panose="020F0502020204030204" pitchFamily="34" charset="0"/>
              </a:rPr>
              <a:t>Heidbuchel</a:t>
            </a: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 H et al. </a:t>
            </a:r>
            <a:r>
              <a:rPr kumimoji="0" lang="cs-CZ" b="0" i="0" u="none" strike="noStrike" kern="1200" cap="none" spc="0" normalizeH="0" baseline="0" noProof="0" dirty="0" err="1" smtClean="0">
                <a:ln>
                  <a:noFill/>
                </a:ln>
                <a:solidFill>
                  <a:schemeClr val="accent5">
                    <a:lumMod val="10000"/>
                  </a:schemeClr>
                </a:solidFill>
                <a:effectLst/>
                <a:uLnTx/>
                <a:uFillTx/>
                <a:latin typeface="Calibri" panose="020F0502020204030204" pitchFamily="34" charset="0"/>
                <a:cs typeface="Calibri" panose="020F0502020204030204" pitchFamily="34" charset="0"/>
              </a:rPr>
              <a:t>Updated</a:t>
            </a: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 EHRA </a:t>
            </a:r>
            <a:r>
              <a:rPr kumimoji="0" lang="cs-CZ" b="0" i="0" u="none" strike="noStrike" kern="1200" cap="none" spc="0" normalizeH="0" baseline="0" noProof="0" dirty="0" err="1" smtClean="0">
                <a:ln>
                  <a:noFill/>
                </a:ln>
                <a:solidFill>
                  <a:schemeClr val="accent5">
                    <a:lumMod val="10000"/>
                  </a:schemeClr>
                </a:solidFill>
                <a:effectLst/>
                <a:uLnTx/>
                <a:uFillTx/>
                <a:latin typeface="Calibri" panose="020F0502020204030204" pitchFamily="34" charset="0"/>
                <a:cs typeface="Calibri" panose="020F0502020204030204" pitchFamily="34" charset="0"/>
              </a:rPr>
              <a:t>Practical</a:t>
            </a: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 </a:t>
            </a:r>
            <a:r>
              <a:rPr kumimoji="0" lang="cs-CZ" b="0" i="0" u="none" strike="noStrike" kern="1200" cap="none" spc="0" normalizeH="0" baseline="0" noProof="0" dirty="0" err="1" smtClean="0">
                <a:ln>
                  <a:noFill/>
                </a:ln>
                <a:solidFill>
                  <a:schemeClr val="accent5">
                    <a:lumMod val="10000"/>
                  </a:schemeClr>
                </a:solidFill>
                <a:effectLst/>
                <a:uLnTx/>
                <a:uFillTx/>
                <a:latin typeface="Calibri" panose="020F0502020204030204" pitchFamily="34" charset="0"/>
                <a:cs typeface="Calibri" panose="020F0502020204030204" pitchFamily="34" charset="0"/>
              </a:rPr>
              <a:t>Guide</a:t>
            </a: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 on </a:t>
            </a:r>
            <a:r>
              <a:rPr kumimoji="0" lang="cs-CZ" b="0" i="0" u="none" strike="noStrike" kern="1200" cap="none" spc="0" normalizeH="0" baseline="0" noProof="0" dirty="0" err="1" smtClean="0">
                <a:ln>
                  <a:noFill/>
                </a:ln>
                <a:solidFill>
                  <a:schemeClr val="accent5">
                    <a:lumMod val="10000"/>
                  </a:schemeClr>
                </a:solidFill>
                <a:effectLst/>
                <a:uLnTx/>
                <a:uFillTx/>
                <a:latin typeface="Calibri" panose="020F0502020204030204" pitchFamily="34" charset="0"/>
                <a:cs typeface="Calibri" panose="020F0502020204030204" pitchFamily="34" charset="0"/>
              </a:rPr>
              <a:t>the</a:t>
            </a: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 use </a:t>
            </a:r>
            <a:r>
              <a:rPr kumimoji="0" lang="cs-CZ" b="0" i="0" u="none" strike="noStrike" kern="1200" cap="none" spc="0" normalizeH="0" baseline="0" noProof="0" dirty="0" err="1" smtClean="0">
                <a:ln>
                  <a:noFill/>
                </a:ln>
                <a:solidFill>
                  <a:schemeClr val="accent5">
                    <a:lumMod val="10000"/>
                  </a:schemeClr>
                </a:solidFill>
                <a:effectLst/>
                <a:uLnTx/>
                <a:uFillTx/>
                <a:latin typeface="Calibri" panose="020F0502020204030204" pitchFamily="34" charset="0"/>
                <a:cs typeface="Calibri" panose="020F0502020204030204" pitchFamily="34" charset="0"/>
              </a:rPr>
              <a:t>of</a:t>
            </a: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 </a:t>
            </a:r>
            <a:r>
              <a:rPr kumimoji="0" lang="cs-CZ" b="0" i="0" u="none" strike="noStrike" kern="1200" cap="none" spc="0" normalizeH="0" baseline="0" noProof="0" dirty="0" err="1" smtClean="0">
                <a:ln>
                  <a:noFill/>
                </a:ln>
                <a:solidFill>
                  <a:schemeClr val="accent5">
                    <a:lumMod val="10000"/>
                  </a:schemeClr>
                </a:solidFill>
                <a:effectLst/>
                <a:uLnTx/>
                <a:uFillTx/>
                <a:latin typeface="Calibri" panose="020F0502020204030204" pitchFamily="34" charset="0"/>
                <a:cs typeface="Calibri" panose="020F0502020204030204" pitchFamily="34" charset="0"/>
              </a:rPr>
              <a:t>NOACs</a:t>
            </a: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 in </a:t>
            </a:r>
            <a:r>
              <a:rPr kumimoji="0" lang="cs-CZ" b="0" i="0" u="none" strike="noStrike" kern="1200" cap="none" spc="0" normalizeH="0" baseline="0" noProof="0" dirty="0" err="1" smtClean="0">
                <a:ln>
                  <a:noFill/>
                </a:ln>
                <a:solidFill>
                  <a:schemeClr val="accent5">
                    <a:lumMod val="10000"/>
                  </a:schemeClr>
                </a:solidFill>
                <a:effectLst/>
                <a:uLnTx/>
                <a:uFillTx/>
                <a:latin typeface="Calibri" panose="020F0502020204030204" pitchFamily="34" charset="0"/>
                <a:cs typeface="Calibri" panose="020F0502020204030204" pitchFamily="34" charset="0"/>
              </a:rPr>
              <a:t>patients</a:t>
            </a: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 </a:t>
            </a:r>
            <a:r>
              <a:rPr kumimoji="0" lang="cs-CZ" b="0" i="0" u="none" strike="noStrike" kern="1200" cap="none" spc="0" normalizeH="0" baseline="0" noProof="0" dirty="0" err="1" smtClean="0">
                <a:ln>
                  <a:noFill/>
                </a:ln>
                <a:solidFill>
                  <a:schemeClr val="accent5">
                    <a:lumMod val="10000"/>
                  </a:schemeClr>
                </a:solidFill>
                <a:effectLst/>
                <a:uLnTx/>
                <a:uFillTx/>
                <a:latin typeface="Calibri" panose="020F0502020204030204" pitchFamily="34" charset="0"/>
                <a:cs typeface="Calibri" panose="020F0502020204030204" pitchFamily="34" charset="0"/>
              </a:rPr>
              <a:t>with</a:t>
            </a: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 NVAF; doi:10.1093/</a:t>
            </a:r>
            <a:r>
              <a:rPr kumimoji="0" lang="cs-CZ" b="0" i="0" u="none" strike="noStrike" kern="1200" cap="none" spc="0" normalizeH="0" baseline="0" noProof="0" dirty="0" err="1" smtClean="0">
                <a:ln>
                  <a:noFill/>
                </a:ln>
                <a:solidFill>
                  <a:schemeClr val="accent5">
                    <a:lumMod val="10000"/>
                  </a:schemeClr>
                </a:solidFill>
                <a:effectLst/>
                <a:uLnTx/>
                <a:uFillTx/>
                <a:latin typeface="Calibri" panose="020F0502020204030204" pitchFamily="34" charset="0"/>
                <a:cs typeface="Calibri" panose="020F0502020204030204" pitchFamily="34" charset="0"/>
              </a:rPr>
              <a:t>europace</a:t>
            </a: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/euv309; </a:t>
            </a:r>
            <a:r>
              <a:rPr kumimoji="0" lang="cs-CZ" b="0" i="0" u="none" strike="noStrike" kern="1200" cap="none" spc="0" normalizeH="0" baseline="0" noProof="0" dirty="0" err="1" smtClean="0">
                <a:ln>
                  <a:noFill/>
                </a:ln>
                <a:solidFill>
                  <a:schemeClr val="accent5">
                    <a:lumMod val="10000"/>
                  </a:schemeClr>
                </a:solidFill>
                <a:effectLst/>
                <a:uLnTx/>
                <a:uFillTx/>
                <a:latin typeface="Calibri" panose="020F0502020204030204" pitchFamily="34" charset="0"/>
                <a:cs typeface="Calibri" panose="020F0502020204030204" pitchFamily="34" charset="0"/>
              </a:rPr>
              <a:t>published</a:t>
            </a:r>
            <a:r>
              <a:rPr kumimoji="0" lang="cs-CZ" b="0" i="0" u="none" strike="noStrike" kern="1200" cap="none" spc="0" normalizeH="0" baseline="0" noProof="0" dirty="0" smtClean="0">
                <a:ln>
                  <a:noFill/>
                </a:ln>
                <a:solidFill>
                  <a:schemeClr val="accent5">
                    <a:lumMod val="10000"/>
                  </a:schemeClr>
                </a:solidFill>
                <a:effectLst/>
                <a:uLnTx/>
                <a:uFillTx/>
                <a:latin typeface="Calibri" panose="020F0502020204030204" pitchFamily="34" charset="0"/>
                <a:cs typeface="Calibri" panose="020F0502020204030204" pitchFamily="34" charset="0"/>
              </a:rPr>
              <a:t>  AUG 31, 2015</a:t>
            </a:r>
            <a:endParaRPr kumimoji="0" lang="cs-CZ" b="0" i="0" u="none" strike="noStrike" kern="1200" cap="none" spc="0" normalizeH="0" baseline="0" noProof="0" dirty="0">
              <a:ln>
                <a:noFill/>
              </a:ln>
              <a:solidFill>
                <a:schemeClr val="accent5">
                  <a:lumMod val="10000"/>
                </a:schemeClr>
              </a:solidFill>
              <a:effectLst/>
              <a:uLnTx/>
              <a:uFillTx/>
              <a:latin typeface="Calibri" panose="020F0502020204030204" pitchFamily="34" charset="0"/>
              <a:cs typeface="Calibri" panose="020F0502020204030204" pitchFamily="34" charset="0"/>
            </a:endParaRPr>
          </a:p>
        </p:txBody>
      </p:sp>
      <p:sp>
        <p:nvSpPr>
          <p:cNvPr id="7" name="Obdélník 6"/>
          <p:cNvSpPr/>
          <p:nvPr/>
        </p:nvSpPr>
        <p:spPr>
          <a:xfrm>
            <a:off x="6300192" y="4365104"/>
            <a:ext cx="2520280" cy="1800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7272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652451" y="1115452"/>
            <a:ext cx="4032448" cy="369332"/>
          </a:xfrm>
          <a:prstGeom prst="rect">
            <a:avLst/>
          </a:prstGeom>
          <a:solidFill>
            <a:schemeClr val="bg1"/>
          </a:solidFill>
          <a:ln>
            <a:solidFill>
              <a:schemeClr val="tx1"/>
            </a:solidFill>
          </a:ln>
        </p:spPr>
        <p:txBody>
          <a:bodyPr wrap="square" rtlCol="0">
            <a:spAutoFit/>
          </a:bodyPr>
          <a:lstStyle/>
          <a:p>
            <a:r>
              <a:rPr lang="cs-CZ" dirty="0">
                <a:latin typeface="+mj-lt"/>
                <a:cs typeface="Arial" panose="020B0604020202020204" pitchFamily="34" charset="0"/>
              </a:rPr>
              <a:t>Roční riziko </a:t>
            </a:r>
            <a:r>
              <a:rPr lang="cs-CZ" dirty="0" err="1">
                <a:latin typeface="+mj-lt"/>
                <a:cs typeface="Arial" panose="020B0604020202020204" pitchFamily="34" charset="0"/>
              </a:rPr>
              <a:t>trombembolických</a:t>
            </a:r>
            <a:r>
              <a:rPr lang="cs-CZ" dirty="0">
                <a:latin typeface="+mj-lt"/>
                <a:cs typeface="Arial" panose="020B0604020202020204" pitchFamily="34" charset="0"/>
              </a:rPr>
              <a:t> příhod</a:t>
            </a:r>
          </a:p>
        </p:txBody>
      </p:sp>
      <p:sp>
        <p:nvSpPr>
          <p:cNvPr id="4" name="TextovéPole 3"/>
          <p:cNvSpPr txBox="1"/>
          <p:nvPr/>
        </p:nvSpPr>
        <p:spPr>
          <a:xfrm>
            <a:off x="4572000" y="2079251"/>
            <a:ext cx="4248472" cy="1477328"/>
          </a:xfrm>
          <a:prstGeom prst="rect">
            <a:avLst/>
          </a:prstGeom>
          <a:solidFill>
            <a:schemeClr val="bg1"/>
          </a:solidFill>
          <a:ln>
            <a:solidFill>
              <a:schemeClr val="tx1"/>
            </a:solidFill>
          </a:ln>
        </p:spPr>
        <p:txBody>
          <a:bodyPr wrap="square" rtlCol="0">
            <a:spAutoFit/>
          </a:bodyPr>
          <a:lstStyle/>
          <a:p>
            <a:r>
              <a:rPr lang="cs-CZ" dirty="0">
                <a:latin typeface="+mj-lt"/>
                <a:cs typeface="Arial" panose="020B0604020202020204" pitchFamily="34" charset="0"/>
              </a:rPr>
              <a:t>FS s </a:t>
            </a:r>
            <a:r>
              <a:rPr lang="en-US" dirty="0">
                <a:latin typeface="+mj-lt"/>
                <a:cs typeface="Arial" panose="020B0604020202020204" pitchFamily="34" charset="0"/>
              </a:rPr>
              <a:t>CHA</a:t>
            </a:r>
            <a:r>
              <a:rPr lang="en-US" baseline="-25000" dirty="0">
                <a:latin typeface="+mj-lt"/>
                <a:cs typeface="Arial" panose="020B0604020202020204" pitchFamily="34" charset="0"/>
              </a:rPr>
              <a:t>2</a:t>
            </a:r>
            <a:r>
              <a:rPr lang="en-US" dirty="0">
                <a:latin typeface="+mj-lt"/>
                <a:cs typeface="Arial" panose="020B0604020202020204" pitchFamily="34" charset="0"/>
              </a:rPr>
              <a:t>DS</a:t>
            </a:r>
            <a:r>
              <a:rPr lang="en-US" baseline="-25000" dirty="0">
                <a:latin typeface="+mj-lt"/>
                <a:cs typeface="Arial" panose="020B0604020202020204" pitchFamily="34" charset="0"/>
              </a:rPr>
              <a:t>2</a:t>
            </a:r>
            <a:r>
              <a:rPr lang="en-US" dirty="0">
                <a:latin typeface="+mj-lt"/>
                <a:cs typeface="Arial" panose="020B0604020202020204" pitchFamily="34" charset="0"/>
              </a:rPr>
              <a:t>-VASc ≥ 3</a:t>
            </a:r>
            <a:endParaRPr lang="cs-CZ" dirty="0">
              <a:latin typeface="+mj-lt"/>
              <a:cs typeface="Arial" panose="020B0604020202020204" pitchFamily="34" charset="0"/>
            </a:endParaRPr>
          </a:p>
          <a:p>
            <a:r>
              <a:rPr lang="cs-CZ" dirty="0">
                <a:latin typeface="+mj-lt"/>
                <a:cs typeface="Arial" panose="020B0604020202020204" pitchFamily="34" charset="0"/>
              </a:rPr>
              <a:t>FS u </a:t>
            </a:r>
            <a:r>
              <a:rPr lang="cs-CZ" dirty="0" err="1">
                <a:latin typeface="+mj-lt"/>
                <a:cs typeface="Arial" panose="020B0604020202020204" pitchFamily="34" charset="0"/>
              </a:rPr>
              <a:t>porevmatické</a:t>
            </a:r>
            <a:r>
              <a:rPr lang="cs-CZ" dirty="0">
                <a:latin typeface="+mj-lt"/>
                <a:cs typeface="Arial" panose="020B0604020202020204" pitchFamily="34" charset="0"/>
              </a:rPr>
              <a:t> vady</a:t>
            </a:r>
          </a:p>
          <a:p>
            <a:r>
              <a:rPr lang="cs-CZ" dirty="0">
                <a:latin typeface="+mj-lt"/>
                <a:cs typeface="Arial" panose="020B0604020202020204" pitchFamily="34" charset="0"/>
              </a:rPr>
              <a:t>Umělá srdeční chlopeň</a:t>
            </a:r>
          </a:p>
          <a:p>
            <a:r>
              <a:rPr lang="cs-CZ" dirty="0">
                <a:latin typeface="+mj-lt"/>
                <a:cs typeface="Arial" panose="020B0604020202020204" pitchFamily="34" charset="0"/>
              </a:rPr>
              <a:t>Hluboká žilní trombóza/PE/</a:t>
            </a:r>
            <a:r>
              <a:rPr lang="cs-CZ" dirty="0" err="1">
                <a:latin typeface="+mj-lt"/>
                <a:cs typeface="Arial" panose="020B0604020202020204" pitchFamily="34" charset="0"/>
              </a:rPr>
              <a:t>iCMP</a:t>
            </a:r>
            <a:r>
              <a:rPr lang="cs-CZ" dirty="0">
                <a:latin typeface="+mj-lt"/>
                <a:cs typeface="Arial" panose="020B0604020202020204" pitchFamily="34" charset="0"/>
              </a:rPr>
              <a:t> </a:t>
            </a:r>
            <a:r>
              <a:rPr lang="en-US" dirty="0">
                <a:latin typeface="+mj-lt"/>
                <a:cs typeface="Arial" panose="020B0604020202020204" pitchFamily="34" charset="0"/>
              </a:rPr>
              <a:t>&lt; 3 </a:t>
            </a:r>
            <a:r>
              <a:rPr lang="cs-CZ" dirty="0">
                <a:latin typeface="+mj-lt"/>
                <a:cs typeface="Arial" panose="020B0604020202020204" pitchFamily="34" charset="0"/>
              </a:rPr>
              <a:t>měsíce</a:t>
            </a:r>
          </a:p>
          <a:p>
            <a:r>
              <a:rPr lang="cs-CZ" dirty="0">
                <a:latin typeface="+mj-lt"/>
                <a:cs typeface="Arial" panose="020B0604020202020204" pitchFamily="34" charset="0"/>
              </a:rPr>
              <a:t>Závažná trombofilie</a:t>
            </a:r>
          </a:p>
        </p:txBody>
      </p:sp>
      <p:sp>
        <p:nvSpPr>
          <p:cNvPr id="5" name="TextovéPole 4"/>
          <p:cNvSpPr txBox="1"/>
          <p:nvPr/>
        </p:nvSpPr>
        <p:spPr>
          <a:xfrm>
            <a:off x="323528" y="3861048"/>
            <a:ext cx="3888432" cy="646331"/>
          </a:xfrm>
          <a:prstGeom prst="rect">
            <a:avLst/>
          </a:prstGeom>
          <a:solidFill>
            <a:srgbClr val="FFFF00"/>
          </a:solidFill>
          <a:ln>
            <a:solidFill>
              <a:schemeClr val="tx1"/>
            </a:solidFill>
          </a:ln>
        </p:spPr>
        <p:txBody>
          <a:bodyPr wrap="square" rtlCol="0">
            <a:spAutoFit/>
          </a:bodyPr>
          <a:lstStyle/>
          <a:p>
            <a:r>
              <a:rPr lang="cs-CZ" b="1" dirty="0">
                <a:latin typeface="+mj-lt"/>
                <a:cs typeface="Arial" panose="020B0604020202020204" pitchFamily="34" charset="0"/>
              </a:rPr>
              <a:t>w</a:t>
            </a:r>
            <a:r>
              <a:rPr lang="en-US" b="1" dirty="0" err="1">
                <a:latin typeface="+mj-lt"/>
                <a:cs typeface="Arial" panose="020B0604020202020204" pitchFamily="34" charset="0"/>
              </a:rPr>
              <a:t>arfarin</a:t>
            </a:r>
            <a:r>
              <a:rPr lang="cs-CZ" dirty="0">
                <a:latin typeface="+mj-lt"/>
                <a:cs typeface="Arial" panose="020B0604020202020204" pitchFamily="34" charset="0"/>
              </a:rPr>
              <a:t>: </a:t>
            </a:r>
            <a:r>
              <a:rPr lang="en-US" dirty="0">
                <a:latin typeface="+mj-lt"/>
                <a:cs typeface="Arial" panose="020B0604020202020204" pitchFamily="34" charset="0"/>
              </a:rPr>
              <a:t>STOP 3</a:t>
            </a:r>
            <a:r>
              <a:rPr lang="cs-CZ" dirty="0">
                <a:latin typeface="+mj-lt"/>
                <a:cs typeface="Arial" panose="020B0604020202020204" pitchFamily="34" charset="0"/>
              </a:rPr>
              <a:t> </a:t>
            </a:r>
            <a:r>
              <a:rPr lang="en-US" dirty="0">
                <a:latin typeface="+mj-lt"/>
                <a:cs typeface="Arial" panose="020B0604020202020204" pitchFamily="34" charset="0"/>
              </a:rPr>
              <a:t>-</a:t>
            </a:r>
            <a:r>
              <a:rPr lang="cs-CZ" dirty="0">
                <a:latin typeface="+mj-lt"/>
                <a:cs typeface="Arial" panose="020B0604020202020204" pitchFamily="34" charset="0"/>
              </a:rPr>
              <a:t> </a:t>
            </a:r>
            <a:r>
              <a:rPr lang="en-US" dirty="0">
                <a:latin typeface="+mj-lt"/>
                <a:cs typeface="Arial" panose="020B0604020202020204" pitchFamily="34" charset="0"/>
              </a:rPr>
              <a:t>4 </a:t>
            </a:r>
            <a:r>
              <a:rPr lang="en-US" dirty="0" err="1">
                <a:latin typeface="+mj-lt"/>
                <a:cs typeface="Arial" panose="020B0604020202020204" pitchFamily="34" charset="0"/>
              </a:rPr>
              <a:t>dn</a:t>
            </a:r>
            <a:r>
              <a:rPr lang="cs-CZ" dirty="0">
                <a:latin typeface="+mj-lt"/>
                <a:cs typeface="Arial" panose="020B0604020202020204" pitchFamily="34" charset="0"/>
              </a:rPr>
              <a:t>y před výkonem</a:t>
            </a:r>
          </a:p>
          <a:p>
            <a:r>
              <a:rPr lang="cs-CZ" dirty="0">
                <a:latin typeface="+mj-lt"/>
                <a:cs typeface="Arial" panose="020B0604020202020204" pitchFamily="34" charset="0"/>
              </a:rPr>
              <a:t>Nepodávat LMWH </a:t>
            </a:r>
          </a:p>
        </p:txBody>
      </p:sp>
      <p:sp>
        <p:nvSpPr>
          <p:cNvPr id="7" name="TextovéPole 6"/>
          <p:cNvSpPr txBox="1"/>
          <p:nvPr/>
        </p:nvSpPr>
        <p:spPr>
          <a:xfrm>
            <a:off x="4896036" y="3861048"/>
            <a:ext cx="3816424" cy="646331"/>
          </a:xfrm>
          <a:prstGeom prst="rect">
            <a:avLst/>
          </a:prstGeom>
          <a:solidFill>
            <a:srgbClr val="FFFF00"/>
          </a:solidFill>
          <a:ln>
            <a:solidFill>
              <a:schemeClr val="tx1"/>
            </a:solidFill>
          </a:ln>
        </p:spPr>
        <p:txBody>
          <a:bodyPr wrap="square" rtlCol="0">
            <a:spAutoFit/>
          </a:bodyPr>
          <a:lstStyle/>
          <a:p>
            <a:r>
              <a:rPr lang="cs-CZ" dirty="0">
                <a:latin typeface="+mj-lt"/>
                <a:cs typeface="Arial" panose="020B0604020202020204" pitchFamily="34" charset="0"/>
              </a:rPr>
              <a:t>Nepřerušovat terapii </a:t>
            </a:r>
            <a:r>
              <a:rPr lang="cs-CZ" b="1" dirty="0" err="1">
                <a:latin typeface="+mj-lt"/>
                <a:cs typeface="Arial" panose="020B0604020202020204" pitchFamily="34" charset="0"/>
              </a:rPr>
              <a:t>warfarinem</a:t>
            </a:r>
            <a:endParaRPr lang="cs-CZ" b="1" dirty="0">
              <a:latin typeface="+mj-lt"/>
              <a:cs typeface="Arial" panose="020B0604020202020204" pitchFamily="34" charset="0"/>
            </a:endParaRPr>
          </a:p>
          <a:p>
            <a:r>
              <a:rPr lang="cs-CZ" dirty="0">
                <a:latin typeface="+mj-lt"/>
                <a:cs typeface="Arial" panose="020B0604020202020204" pitchFamily="34" charset="0"/>
              </a:rPr>
              <a:t>INR v den výkonu </a:t>
            </a:r>
            <a:r>
              <a:rPr lang="en-US" dirty="0">
                <a:latin typeface="+mj-lt"/>
                <a:cs typeface="Arial" panose="020B0604020202020204" pitchFamily="34" charset="0"/>
              </a:rPr>
              <a:t>&lt;</a:t>
            </a:r>
            <a:r>
              <a:rPr lang="cs-CZ" dirty="0">
                <a:latin typeface="+mj-lt"/>
                <a:cs typeface="Arial" panose="020B0604020202020204" pitchFamily="34" charset="0"/>
              </a:rPr>
              <a:t> 3</a:t>
            </a:r>
          </a:p>
        </p:txBody>
      </p:sp>
      <p:sp>
        <p:nvSpPr>
          <p:cNvPr id="8" name="TextovéPole 7"/>
          <p:cNvSpPr txBox="1"/>
          <p:nvPr/>
        </p:nvSpPr>
        <p:spPr>
          <a:xfrm>
            <a:off x="490269" y="2060848"/>
            <a:ext cx="3224584" cy="369332"/>
          </a:xfrm>
          <a:prstGeom prst="rect">
            <a:avLst/>
          </a:prstGeom>
          <a:solidFill>
            <a:schemeClr val="bg1"/>
          </a:solidFill>
          <a:ln>
            <a:solidFill>
              <a:schemeClr val="tx1"/>
            </a:solidFill>
          </a:ln>
        </p:spPr>
        <p:txBody>
          <a:bodyPr wrap="square" rtlCol="0">
            <a:spAutoFit/>
          </a:bodyPr>
          <a:lstStyle/>
          <a:p>
            <a:r>
              <a:rPr lang="cs-CZ" dirty="0">
                <a:latin typeface="+mj-lt"/>
                <a:cs typeface="Arial" panose="020B0604020202020204" pitchFamily="34" charset="0"/>
              </a:rPr>
              <a:t>FS s </a:t>
            </a:r>
            <a:r>
              <a:rPr lang="en-US" dirty="0">
                <a:latin typeface="+mj-lt"/>
                <a:cs typeface="Arial" panose="020B0604020202020204" pitchFamily="34" charset="0"/>
              </a:rPr>
              <a:t>CHA</a:t>
            </a:r>
            <a:r>
              <a:rPr lang="en-US" baseline="-25000" dirty="0">
                <a:latin typeface="+mj-lt"/>
                <a:cs typeface="Arial" panose="020B0604020202020204" pitchFamily="34" charset="0"/>
              </a:rPr>
              <a:t>2</a:t>
            </a:r>
            <a:r>
              <a:rPr lang="en-US" dirty="0">
                <a:latin typeface="+mj-lt"/>
                <a:cs typeface="Arial" panose="020B0604020202020204" pitchFamily="34" charset="0"/>
              </a:rPr>
              <a:t>DS</a:t>
            </a:r>
            <a:r>
              <a:rPr lang="en-US" baseline="-25000" dirty="0">
                <a:latin typeface="+mj-lt"/>
                <a:cs typeface="Arial" panose="020B0604020202020204" pitchFamily="34" charset="0"/>
              </a:rPr>
              <a:t>2</a:t>
            </a:r>
            <a:r>
              <a:rPr lang="en-US" dirty="0">
                <a:latin typeface="+mj-lt"/>
                <a:cs typeface="Arial" panose="020B0604020202020204" pitchFamily="34" charset="0"/>
              </a:rPr>
              <a:t>-VASc &lt; 3</a:t>
            </a:r>
            <a:endParaRPr lang="cs-CZ" dirty="0">
              <a:latin typeface="+mj-lt"/>
              <a:cs typeface="Arial" panose="020B0604020202020204" pitchFamily="34" charset="0"/>
            </a:endParaRPr>
          </a:p>
        </p:txBody>
      </p:sp>
      <p:sp>
        <p:nvSpPr>
          <p:cNvPr id="10" name="TextovéPole 9"/>
          <p:cNvSpPr txBox="1"/>
          <p:nvPr/>
        </p:nvSpPr>
        <p:spPr>
          <a:xfrm>
            <a:off x="1454489" y="1588730"/>
            <a:ext cx="1296144" cy="400110"/>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&lt; 5</a:t>
            </a:r>
            <a:r>
              <a:rPr lang="cs-CZ" sz="2000" b="1" dirty="0">
                <a:solidFill>
                  <a:srgbClr val="FF0000"/>
                </a:solidFill>
                <a:latin typeface="Arial" panose="020B0604020202020204" pitchFamily="34" charset="0"/>
                <a:cs typeface="Arial" panose="020B0604020202020204" pitchFamily="34" charset="0"/>
              </a:rPr>
              <a:t>%</a:t>
            </a:r>
          </a:p>
        </p:txBody>
      </p:sp>
      <p:sp>
        <p:nvSpPr>
          <p:cNvPr id="13" name="TextovéPole 12"/>
          <p:cNvSpPr txBox="1"/>
          <p:nvPr/>
        </p:nvSpPr>
        <p:spPr>
          <a:xfrm>
            <a:off x="6192180" y="1629129"/>
            <a:ext cx="1296144" cy="400110"/>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 ≥ </a:t>
            </a:r>
            <a:r>
              <a:rPr lang="cs-CZ" sz="2000" b="1" dirty="0">
                <a:solidFill>
                  <a:srgbClr val="FF0000"/>
                </a:solidFill>
                <a:latin typeface="Arial" panose="020B0604020202020204" pitchFamily="34" charset="0"/>
                <a:cs typeface="Arial" panose="020B0604020202020204" pitchFamily="34" charset="0"/>
              </a:rPr>
              <a:t>5 %</a:t>
            </a:r>
          </a:p>
        </p:txBody>
      </p:sp>
      <p:sp>
        <p:nvSpPr>
          <p:cNvPr id="14" name="TextovéPole 13"/>
          <p:cNvSpPr txBox="1"/>
          <p:nvPr/>
        </p:nvSpPr>
        <p:spPr>
          <a:xfrm>
            <a:off x="323528" y="4861030"/>
            <a:ext cx="3888432" cy="1200329"/>
          </a:xfrm>
          <a:prstGeom prst="rect">
            <a:avLst/>
          </a:prstGeom>
          <a:solidFill>
            <a:srgbClr val="92D050"/>
          </a:solidFill>
          <a:ln>
            <a:solidFill>
              <a:schemeClr val="tx1"/>
            </a:solidFill>
          </a:ln>
        </p:spPr>
        <p:txBody>
          <a:bodyPr wrap="square" rtlCol="0">
            <a:spAutoFit/>
          </a:bodyPr>
          <a:lstStyle/>
          <a:p>
            <a:r>
              <a:rPr lang="cs-CZ" b="1" dirty="0">
                <a:latin typeface="+mj-lt"/>
                <a:cs typeface="Arial" panose="020B0604020202020204" pitchFamily="34" charset="0"/>
              </a:rPr>
              <a:t>NOAK</a:t>
            </a:r>
            <a:r>
              <a:rPr lang="cs-CZ" dirty="0">
                <a:latin typeface="+mj-lt"/>
                <a:cs typeface="Arial" panose="020B0604020202020204" pitchFamily="34" charset="0"/>
              </a:rPr>
              <a:t>: </a:t>
            </a:r>
            <a:r>
              <a:rPr lang="en-US" dirty="0">
                <a:latin typeface="+mj-lt"/>
                <a:cs typeface="Arial" panose="020B0604020202020204" pitchFamily="34" charset="0"/>
              </a:rPr>
              <a:t>STOP </a:t>
            </a:r>
            <a:r>
              <a:rPr lang="cs-CZ" b="1" dirty="0">
                <a:solidFill>
                  <a:srgbClr val="FF0000"/>
                </a:solidFill>
                <a:latin typeface="+mj-lt"/>
                <a:cs typeface="Arial" panose="020B0604020202020204" pitchFamily="34" charset="0"/>
              </a:rPr>
              <a:t>24 h </a:t>
            </a:r>
            <a:r>
              <a:rPr lang="cs-CZ" dirty="0">
                <a:latin typeface="+mj-lt"/>
                <a:cs typeface="Arial" panose="020B0604020202020204" pitchFamily="34" charset="0"/>
              </a:rPr>
              <a:t>před výkonem</a:t>
            </a:r>
          </a:p>
          <a:p>
            <a:r>
              <a:rPr lang="cs-CZ" sz="1600" b="1" i="1" dirty="0">
                <a:latin typeface="+mj-lt"/>
                <a:cs typeface="Arial" panose="020B0604020202020204" pitchFamily="34" charset="0"/>
              </a:rPr>
              <a:t>(</a:t>
            </a:r>
            <a:r>
              <a:rPr lang="cs-CZ" sz="1600" b="1" i="1" dirty="0" err="1">
                <a:latin typeface="+mj-lt"/>
                <a:cs typeface="Arial" panose="020B0604020202020204" pitchFamily="34" charset="0"/>
              </a:rPr>
              <a:t>dabigatran</a:t>
            </a:r>
            <a:r>
              <a:rPr lang="cs-CZ" sz="1600" b="1" i="1" dirty="0">
                <a:latin typeface="+mj-lt"/>
                <a:cs typeface="Arial" panose="020B0604020202020204" pitchFamily="34" charset="0"/>
              </a:rPr>
              <a:t> 36 - 48 h při CHRI)</a:t>
            </a:r>
          </a:p>
          <a:p>
            <a:r>
              <a:rPr lang="cs-CZ" dirty="0">
                <a:latin typeface="+mj-lt"/>
                <a:cs typeface="Arial" panose="020B0604020202020204" pitchFamily="34" charset="0"/>
              </a:rPr>
              <a:t>Nepodávat LMWH </a:t>
            </a:r>
          </a:p>
          <a:p>
            <a:r>
              <a:rPr lang="cs-CZ" dirty="0">
                <a:latin typeface="+mj-lt"/>
                <a:cs typeface="Arial" panose="020B0604020202020204" pitchFamily="34" charset="0"/>
              </a:rPr>
              <a:t>Opětovné zahájení </a:t>
            </a:r>
            <a:r>
              <a:rPr lang="cs-CZ" b="1" dirty="0">
                <a:solidFill>
                  <a:srgbClr val="FF0000"/>
                </a:solidFill>
                <a:latin typeface="+mj-lt"/>
                <a:cs typeface="Arial" panose="020B0604020202020204" pitchFamily="34" charset="0"/>
              </a:rPr>
              <a:t>48 h</a:t>
            </a:r>
            <a:r>
              <a:rPr lang="cs-CZ" dirty="0">
                <a:latin typeface="+mj-lt"/>
                <a:cs typeface="Arial" panose="020B0604020202020204" pitchFamily="34" charset="0"/>
              </a:rPr>
              <a:t> po výkonu</a:t>
            </a:r>
          </a:p>
        </p:txBody>
      </p:sp>
      <p:sp>
        <p:nvSpPr>
          <p:cNvPr id="15" name="TextovéPole 14"/>
          <p:cNvSpPr txBox="1"/>
          <p:nvPr/>
        </p:nvSpPr>
        <p:spPr>
          <a:xfrm>
            <a:off x="4896036" y="4867601"/>
            <a:ext cx="3888432" cy="1200329"/>
          </a:xfrm>
          <a:prstGeom prst="rect">
            <a:avLst/>
          </a:prstGeom>
          <a:solidFill>
            <a:srgbClr val="92D050"/>
          </a:solidFill>
          <a:ln>
            <a:solidFill>
              <a:schemeClr val="tx1"/>
            </a:solidFill>
          </a:ln>
        </p:spPr>
        <p:txBody>
          <a:bodyPr wrap="square" rtlCol="0">
            <a:spAutoFit/>
          </a:bodyPr>
          <a:lstStyle/>
          <a:p>
            <a:r>
              <a:rPr lang="cs-CZ" b="1" dirty="0">
                <a:latin typeface="+mj-lt"/>
                <a:cs typeface="Arial" panose="020B0604020202020204" pitchFamily="34" charset="0"/>
              </a:rPr>
              <a:t>NOAK</a:t>
            </a:r>
            <a:r>
              <a:rPr lang="cs-CZ" dirty="0">
                <a:latin typeface="+mj-lt"/>
                <a:cs typeface="Arial" panose="020B0604020202020204" pitchFamily="34" charset="0"/>
              </a:rPr>
              <a:t>: </a:t>
            </a:r>
            <a:r>
              <a:rPr lang="en-US" dirty="0">
                <a:latin typeface="+mj-lt"/>
                <a:cs typeface="Arial" panose="020B0604020202020204" pitchFamily="34" charset="0"/>
              </a:rPr>
              <a:t>STOP </a:t>
            </a:r>
            <a:r>
              <a:rPr lang="cs-CZ" b="1" dirty="0">
                <a:solidFill>
                  <a:srgbClr val="FF0000"/>
                </a:solidFill>
                <a:latin typeface="+mj-lt"/>
                <a:cs typeface="Arial" panose="020B0604020202020204" pitchFamily="34" charset="0"/>
              </a:rPr>
              <a:t>24 h </a:t>
            </a:r>
            <a:r>
              <a:rPr lang="cs-CZ" dirty="0">
                <a:latin typeface="+mj-lt"/>
                <a:cs typeface="Arial" panose="020B0604020202020204" pitchFamily="34" charset="0"/>
              </a:rPr>
              <a:t>před výkonem</a:t>
            </a:r>
          </a:p>
          <a:p>
            <a:r>
              <a:rPr lang="cs-CZ" sz="1600" b="1" i="1" dirty="0">
                <a:cs typeface="Arial" panose="020B0604020202020204" pitchFamily="34" charset="0"/>
              </a:rPr>
              <a:t>(</a:t>
            </a:r>
            <a:r>
              <a:rPr lang="cs-CZ" sz="1600" b="1" i="1" dirty="0" err="1">
                <a:cs typeface="Arial" panose="020B0604020202020204" pitchFamily="34" charset="0"/>
              </a:rPr>
              <a:t>dabigatran</a:t>
            </a:r>
            <a:r>
              <a:rPr lang="cs-CZ" sz="1600" b="1" i="1" dirty="0">
                <a:cs typeface="Arial" panose="020B0604020202020204" pitchFamily="34" charset="0"/>
              </a:rPr>
              <a:t> 36- 48 h při CHRI)</a:t>
            </a:r>
          </a:p>
          <a:p>
            <a:r>
              <a:rPr lang="cs-CZ" dirty="0">
                <a:latin typeface="+mj-lt"/>
                <a:cs typeface="Arial" panose="020B0604020202020204" pitchFamily="34" charset="0"/>
              </a:rPr>
              <a:t>Nepodávat LMWH </a:t>
            </a:r>
          </a:p>
          <a:p>
            <a:r>
              <a:rPr lang="cs-CZ" dirty="0">
                <a:latin typeface="+mj-lt"/>
                <a:cs typeface="Arial" panose="020B0604020202020204" pitchFamily="34" charset="0"/>
              </a:rPr>
              <a:t>Opětovné zahájení </a:t>
            </a:r>
            <a:r>
              <a:rPr lang="cs-CZ" b="1" dirty="0">
                <a:solidFill>
                  <a:srgbClr val="FF0000"/>
                </a:solidFill>
                <a:latin typeface="+mj-lt"/>
                <a:cs typeface="Arial" panose="020B0604020202020204" pitchFamily="34" charset="0"/>
              </a:rPr>
              <a:t>24 h</a:t>
            </a:r>
            <a:r>
              <a:rPr lang="cs-CZ" dirty="0">
                <a:latin typeface="+mj-lt"/>
                <a:cs typeface="Arial" panose="020B0604020202020204" pitchFamily="34" charset="0"/>
              </a:rPr>
              <a:t> po výkonu</a:t>
            </a:r>
          </a:p>
        </p:txBody>
      </p:sp>
      <p:sp>
        <p:nvSpPr>
          <p:cNvPr id="12" name="TextovéPole 11"/>
          <p:cNvSpPr txBox="1"/>
          <p:nvPr/>
        </p:nvSpPr>
        <p:spPr>
          <a:xfrm>
            <a:off x="323528" y="108501"/>
            <a:ext cx="8579538" cy="800219"/>
          </a:xfrm>
          <a:prstGeom prst="rect">
            <a:avLst/>
          </a:prstGeom>
          <a:solidFill>
            <a:schemeClr val="accent1"/>
          </a:solidFill>
        </p:spPr>
        <p:txBody>
          <a:bodyPr wrap="square" rtlCol="0">
            <a:spAutoFit/>
          </a:bodyPr>
          <a:lstStyle/>
          <a:p>
            <a:r>
              <a:rPr lang="cs-CZ" sz="2400" b="1" dirty="0" err="1">
                <a:solidFill>
                  <a:schemeClr val="bg1"/>
                </a:solidFill>
                <a:latin typeface="+mj-lt"/>
                <a:cs typeface="Arial" panose="020B0604020202020204" pitchFamily="34" charset="0"/>
              </a:rPr>
              <a:t>Antikoagulace</a:t>
            </a:r>
            <a:r>
              <a:rPr lang="cs-CZ" sz="2400" b="1" dirty="0">
                <a:solidFill>
                  <a:schemeClr val="bg1"/>
                </a:solidFill>
                <a:latin typeface="+mj-lt"/>
                <a:cs typeface="Arial" panose="020B0604020202020204" pitchFamily="34" charset="0"/>
              </a:rPr>
              <a:t> u pacientů s plánovanou implantací PM/ICD</a:t>
            </a:r>
            <a:endParaRPr lang="cs-CZ" sz="2400" dirty="0">
              <a:solidFill>
                <a:schemeClr val="bg1"/>
              </a:solidFill>
              <a:latin typeface="+mj-lt"/>
              <a:cs typeface="Arial" panose="020B0604020202020204" pitchFamily="34" charset="0"/>
            </a:endParaRPr>
          </a:p>
          <a:p>
            <a:pPr algn="ctr"/>
            <a:r>
              <a:rPr lang="cs-CZ" sz="2200" b="1" dirty="0" smtClean="0">
                <a:solidFill>
                  <a:schemeClr val="bg1"/>
                </a:solidFill>
                <a:latin typeface="+mj-lt"/>
                <a:cs typeface="Arial" panose="020B0604020202020204" pitchFamily="34" charset="0"/>
              </a:rPr>
              <a:t>(Interní doporučení IKK FN Brno)</a:t>
            </a:r>
          </a:p>
        </p:txBody>
      </p:sp>
    </p:spTree>
    <p:extLst>
      <p:ext uri="{BB962C8B-B14F-4D97-AF65-F5344CB8AC3E}">
        <p14:creationId xmlns:p14="http://schemas.microsoft.com/office/powerpoint/2010/main" val="30386179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cs-CZ" sz="3600" b="1" dirty="0" smtClean="0">
                <a:solidFill>
                  <a:schemeClr val="tx2"/>
                </a:solidFill>
              </a:rPr>
              <a:t>5. Řešení krvácení a urgentní stavů při účinném </a:t>
            </a:r>
            <a:r>
              <a:rPr lang="cs-CZ" sz="3600" b="1" dirty="0" err="1" smtClean="0">
                <a:solidFill>
                  <a:schemeClr val="tx2"/>
                </a:solidFill>
              </a:rPr>
              <a:t>dabigatranu</a:t>
            </a:r>
            <a:r>
              <a:rPr lang="cs-CZ" sz="2400" dirty="0" smtClean="0">
                <a:solidFill>
                  <a:schemeClr val="tx2"/>
                </a:solidFill>
              </a:rPr>
              <a:t/>
            </a:r>
            <a:br>
              <a:rPr lang="cs-CZ" sz="2400" dirty="0" smtClean="0">
                <a:solidFill>
                  <a:schemeClr val="tx2"/>
                </a:solidFill>
              </a:rPr>
            </a:br>
            <a:r>
              <a:rPr lang="cs-CZ" sz="2400" dirty="0" err="1" smtClean="0">
                <a:solidFill>
                  <a:srgbClr val="FF0000"/>
                </a:solidFill>
              </a:rPr>
              <a:t>idarucizumab</a:t>
            </a:r>
            <a:r>
              <a:rPr lang="cs-CZ" sz="2400" dirty="0" smtClean="0">
                <a:solidFill>
                  <a:srgbClr val="FF0000"/>
                </a:solidFill>
              </a:rPr>
              <a:t> (</a:t>
            </a:r>
            <a:r>
              <a:rPr lang="cs-CZ" sz="2400" dirty="0" err="1" smtClean="0">
                <a:solidFill>
                  <a:srgbClr val="FF0000"/>
                </a:solidFill>
              </a:rPr>
              <a:t>Praxbind</a:t>
            </a:r>
            <a:r>
              <a:rPr lang="cs-CZ" sz="2400" dirty="0" smtClean="0">
                <a:solidFill>
                  <a:srgbClr val="FF0000"/>
                </a:solidFill>
              </a:rPr>
              <a:t>)</a:t>
            </a:r>
            <a:r>
              <a:rPr lang="cs-CZ" sz="2400" dirty="0">
                <a:solidFill>
                  <a:srgbClr val="FF0000"/>
                </a:solidFill>
              </a:rPr>
              <a:t/>
            </a:r>
            <a:br>
              <a:rPr lang="cs-CZ" sz="2400" dirty="0">
                <a:solidFill>
                  <a:srgbClr val="FF0000"/>
                </a:solidFill>
              </a:rPr>
            </a:br>
            <a:endParaRPr lang="cs-CZ" sz="2400" dirty="0">
              <a:solidFill>
                <a:srgbClr val="FF0000"/>
              </a:solidFill>
            </a:endParaRPr>
          </a:p>
        </p:txBody>
      </p:sp>
      <p:sp>
        <p:nvSpPr>
          <p:cNvPr id="5" name="Text Placeholder 4"/>
          <p:cNvSpPr>
            <a:spLocks noGrp="1"/>
          </p:cNvSpPr>
          <p:nvPr>
            <p:ph idx="1"/>
          </p:nvPr>
        </p:nvSpPr>
        <p:spPr>
          <a:xfrm>
            <a:off x="2771800" y="6453336"/>
            <a:ext cx="6169720" cy="287722"/>
          </a:xfrm>
        </p:spPr>
        <p:txBody>
          <a:bodyPr>
            <a:normAutofit/>
          </a:bodyPr>
          <a:lstStyle/>
          <a:p>
            <a:pPr marL="0" indent="0">
              <a:buNone/>
            </a:pPr>
            <a:r>
              <a:rPr lang="cs-CZ" sz="1200" dirty="0" smtClean="0"/>
              <a:t>Upraveno podle Schiele F. et al. Blood 2013; Stangier J. et al. ISTH 2015, OR320; SPC </a:t>
            </a:r>
            <a:r>
              <a:rPr lang="cs-CZ" sz="1200" dirty="0" err="1"/>
              <a:t>Praxbind</a:t>
            </a:r>
            <a:endParaRPr lang="cs-CZ" sz="1200" dirty="0"/>
          </a:p>
          <a:p>
            <a:pPr marL="0" indent="0">
              <a:buNone/>
            </a:pPr>
            <a:endParaRPr lang="cs-CZ" sz="1200" dirty="0"/>
          </a:p>
        </p:txBody>
      </p:sp>
      <p:grpSp>
        <p:nvGrpSpPr>
          <p:cNvPr id="30" name="Group 29"/>
          <p:cNvGrpSpPr/>
          <p:nvPr/>
        </p:nvGrpSpPr>
        <p:grpSpPr>
          <a:xfrm>
            <a:off x="208736" y="1713543"/>
            <a:ext cx="4233891" cy="647700"/>
            <a:chOff x="4586259" y="1420430"/>
            <a:chExt cx="4233891" cy="647700"/>
          </a:xfrm>
          <a:solidFill>
            <a:schemeClr val="tx2"/>
          </a:solidFill>
        </p:grpSpPr>
        <p:sp>
          <p:nvSpPr>
            <p:cNvPr id="31" name="Rounded Rectangle 30"/>
            <p:cNvSpPr>
              <a:spLocks noChangeArrowheads="1"/>
            </p:cNvSpPr>
            <p:nvPr/>
          </p:nvSpPr>
          <p:spPr bwMode="auto">
            <a:xfrm>
              <a:off x="4589463" y="1420430"/>
              <a:ext cx="4230687" cy="647700"/>
            </a:xfrm>
            <a:prstGeom prst="roundRect">
              <a:avLst>
                <a:gd name="adj" fmla="val 0"/>
              </a:avLst>
            </a:prstGeom>
            <a:grpFill/>
            <a:ln w="38100">
              <a:noFill/>
            </a:ln>
            <a:extLst/>
          </p:spPr>
          <p:txBody>
            <a:bodyPr wrap="square" lIns="144000" tIns="0" rIns="144000" bIns="0" rtlCol="0" anchor="ctr" anchorCtr="0">
              <a:noAutofit/>
            </a:bodyPr>
            <a:lstStyle/>
            <a:p>
              <a:pPr marL="452438" defTabSz="457200" fontAlgn="auto">
                <a:spcBef>
                  <a:spcPts val="0"/>
                </a:spcBef>
                <a:spcAft>
                  <a:spcPts val="0"/>
                </a:spcAft>
              </a:pPr>
              <a:r>
                <a:rPr lang="cs-CZ" altLang="en-US" sz="2000" dirty="0">
                  <a:ln w="6350">
                    <a:noFill/>
                  </a:ln>
                  <a:solidFill>
                    <a:prstClr val="white"/>
                  </a:solidFill>
                  <a:latin typeface="+mj-lt"/>
                  <a:ea typeface="+mn-ea"/>
                  <a:cs typeface="Arial" panose="020B0604020202020204" pitchFamily="34" charset="0"/>
                </a:rPr>
                <a:t>Fragment humanizované monoklonální protilátky </a:t>
              </a:r>
              <a:r>
                <a:rPr lang="cs-CZ" altLang="en-US" sz="2000" dirty="0" smtClean="0">
                  <a:ln w="6350">
                    <a:noFill/>
                  </a:ln>
                  <a:solidFill>
                    <a:prstClr val="white"/>
                  </a:solidFill>
                  <a:latin typeface="+mj-lt"/>
                  <a:ea typeface="+mn-ea"/>
                  <a:cs typeface="Arial" panose="020B0604020202020204" pitchFamily="34" charset="0"/>
                </a:rPr>
                <a:t>(</a:t>
              </a:r>
              <a:r>
                <a:rPr lang="cs-CZ" altLang="en-US" sz="2000" dirty="0" err="1" smtClean="0">
                  <a:ln w="6350">
                    <a:noFill/>
                  </a:ln>
                  <a:solidFill>
                    <a:prstClr val="white"/>
                  </a:solidFill>
                  <a:latin typeface="+mj-lt"/>
                  <a:ea typeface="+mn-ea"/>
                  <a:cs typeface="Arial" panose="020B0604020202020204" pitchFamily="34" charset="0"/>
                </a:rPr>
                <a:t>Fab</a:t>
              </a:r>
              <a:r>
                <a:rPr lang="cs-CZ" altLang="en-US" sz="2000" dirty="0" smtClean="0">
                  <a:ln w="6350">
                    <a:noFill/>
                  </a:ln>
                  <a:solidFill>
                    <a:prstClr val="white"/>
                  </a:solidFill>
                  <a:latin typeface="+mj-lt"/>
                  <a:ea typeface="+mn-ea"/>
                  <a:cs typeface="Arial" panose="020B0604020202020204" pitchFamily="34" charset="0"/>
                </a:rPr>
                <a:t>)</a:t>
              </a:r>
              <a:endParaRPr lang="cs-CZ" altLang="en-US" sz="2000" dirty="0">
                <a:ln w="6350">
                  <a:noFill/>
                </a:ln>
                <a:solidFill>
                  <a:prstClr val="white"/>
                </a:solidFill>
                <a:latin typeface="+mj-lt"/>
                <a:ea typeface="+mn-ea"/>
                <a:cs typeface="Arial" panose="020B0604020202020204" pitchFamily="34" charset="0"/>
              </a:endParaRPr>
            </a:p>
          </p:txBody>
        </p:sp>
        <p:sp>
          <p:nvSpPr>
            <p:cNvPr id="32" name="Right Arrow 31"/>
            <p:cNvSpPr>
              <a:spLocks noEditPoints="1"/>
            </p:cNvSpPr>
            <p:nvPr/>
          </p:nvSpPr>
          <p:spPr bwMode="auto">
            <a:xfrm>
              <a:off x="4586259" y="1495813"/>
              <a:ext cx="494059" cy="496934"/>
            </a:xfrm>
            <a:prstGeom prst="rightArrow">
              <a:avLst/>
            </a:prstGeom>
            <a:grpFill/>
            <a:ln>
              <a:noFill/>
            </a:ln>
            <a:effectLst/>
          </p:spPr>
          <p:txBody>
            <a:bodyPr vert="horz" wrap="square" lIns="91440" tIns="45720" rIns="91440" bIns="45720" numCol="1" anchor="t" anchorCtr="0" compatLnSpc="1">
              <a:prstTxWarp prst="textNoShape">
                <a:avLst/>
              </a:prstTxWarp>
            </a:bodyPr>
            <a:ls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endParaRPr lang="en-GB" sz="2000" dirty="0">
                <a:solidFill>
                  <a:srgbClr val="03497C"/>
                </a:solidFill>
                <a:latin typeface="+mj-lt"/>
              </a:endParaRPr>
            </a:p>
          </p:txBody>
        </p:sp>
      </p:grpSp>
      <p:grpSp>
        <p:nvGrpSpPr>
          <p:cNvPr id="33" name="Group 32"/>
          <p:cNvGrpSpPr/>
          <p:nvPr/>
        </p:nvGrpSpPr>
        <p:grpSpPr>
          <a:xfrm>
            <a:off x="208735" y="2610481"/>
            <a:ext cx="4233892" cy="647700"/>
            <a:chOff x="4586258" y="2317368"/>
            <a:chExt cx="4233892" cy="647700"/>
          </a:xfrm>
          <a:solidFill>
            <a:schemeClr val="tx2"/>
          </a:solidFill>
        </p:grpSpPr>
        <p:sp>
          <p:nvSpPr>
            <p:cNvPr id="34" name="Rounded Rectangle 33"/>
            <p:cNvSpPr>
              <a:spLocks noChangeArrowheads="1"/>
            </p:cNvSpPr>
            <p:nvPr/>
          </p:nvSpPr>
          <p:spPr bwMode="auto">
            <a:xfrm>
              <a:off x="4589463" y="2317368"/>
              <a:ext cx="4230687" cy="647700"/>
            </a:xfrm>
            <a:prstGeom prst="roundRect">
              <a:avLst>
                <a:gd name="adj" fmla="val 0"/>
              </a:avLst>
            </a:prstGeom>
            <a:grpFill/>
            <a:ln w="38100">
              <a:noFill/>
            </a:ln>
            <a:extLst/>
          </p:spPr>
          <p:txBody>
            <a:bodyPr wrap="square" lIns="144000" tIns="0" rIns="144000" bIns="0" rtlCol="0" anchor="ctr" anchorCtr="0">
              <a:noAutofit/>
            </a:bodyPr>
            <a:lstStyle/>
            <a:p>
              <a:pPr marL="452438" defTabSz="457200" fontAlgn="auto">
                <a:spcBef>
                  <a:spcPts val="0"/>
                </a:spcBef>
                <a:spcAft>
                  <a:spcPts val="0"/>
                </a:spcAft>
              </a:pPr>
              <a:r>
                <a:rPr lang="cs-CZ" altLang="en-US" sz="2000" dirty="0">
                  <a:ln w="6350">
                    <a:noFill/>
                  </a:ln>
                  <a:solidFill>
                    <a:prstClr val="white"/>
                  </a:solidFill>
                  <a:latin typeface="+mj-lt"/>
                  <a:ea typeface="+mn-ea"/>
                  <a:cs typeface="Arial" panose="020B0604020202020204" pitchFamily="34" charset="0"/>
                </a:rPr>
                <a:t>Afinita </a:t>
              </a:r>
              <a:r>
                <a:rPr lang="cs-CZ" altLang="en-US" sz="2000" b="1" dirty="0">
                  <a:ln w="6350">
                    <a:noFill/>
                  </a:ln>
                  <a:solidFill>
                    <a:prstClr val="white"/>
                  </a:solidFill>
                  <a:latin typeface="+mj-lt"/>
                  <a:ea typeface="+mn-ea"/>
                  <a:cs typeface="Arial" panose="020B0604020202020204" pitchFamily="34" charset="0"/>
                </a:rPr>
                <a:t>~ </a:t>
              </a:r>
              <a:r>
                <a:rPr lang="cs-CZ" altLang="en-US" sz="2000" b="1" dirty="0" smtClean="0">
                  <a:ln w="6350">
                    <a:noFill/>
                  </a:ln>
                  <a:solidFill>
                    <a:prstClr val="white"/>
                  </a:solidFill>
                  <a:latin typeface="+mj-lt"/>
                  <a:ea typeface="+mn-ea"/>
                  <a:cs typeface="Arial" panose="020B0604020202020204" pitchFamily="34" charset="0"/>
                </a:rPr>
                <a:t>300x </a:t>
              </a:r>
              <a:r>
                <a:rPr lang="cs-CZ" altLang="en-US" sz="2000" b="1" dirty="0">
                  <a:ln w="6350">
                    <a:noFill/>
                  </a:ln>
                  <a:solidFill>
                    <a:prstClr val="white"/>
                  </a:solidFill>
                  <a:latin typeface="+mj-lt"/>
                  <a:ea typeface="+mn-ea"/>
                  <a:cs typeface="Arial" panose="020B0604020202020204" pitchFamily="34" charset="0"/>
                </a:rPr>
                <a:t>vyšší </a:t>
              </a:r>
              <a:r>
                <a:rPr lang="cs-CZ" altLang="en-US" sz="2000" dirty="0">
                  <a:ln w="6350">
                    <a:noFill/>
                  </a:ln>
                  <a:solidFill>
                    <a:prstClr val="white"/>
                  </a:solidFill>
                  <a:latin typeface="+mj-lt"/>
                  <a:ea typeface="+mn-ea"/>
                  <a:cs typeface="Arial" panose="020B0604020202020204" pitchFamily="34" charset="0"/>
                </a:rPr>
                <a:t>než afinita dabigatranu na trombin</a:t>
              </a:r>
            </a:p>
          </p:txBody>
        </p:sp>
        <p:sp>
          <p:nvSpPr>
            <p:cNvPr id="35" name="Right Arrow 34"/>
            <p:cNvSpPr>
              <a:spLocks noEditPoints="1"/>
            </p:cNvSpPr>
            <p:nvPr/>
          </p:nvSpPr>
          <p:spPr bwMode="auto">
            <a:xfrm>
              <a:off x="4586258" y="2392751"/>
              <a:ext cx="494059" cy="496934"/>
            </a:xfrm>
            <a:prstGeom prst="rightArrow">
              <a:avLst/>
            </a:prstGeom>
            <a:grpFill/>
            <a:ln>
              <a:noFill/>
            </a:ln>
            <a:effectLst/>
          </p:spPr>
          <p:txBody>
            <a:bodyPr vert="horz" wrap="square" lIns="91440" tIns="45720" rIns="91440" bIns="45720" numCol="1" anchor="t" anchorCtr="0" compatLnSpc="1">
              <a:prstTxWarp prst="textNoShape">
                <a:avLst/>
              </a:prstTxWarp>
            </a:bodyPr>
            <a:ls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endParaRPr lang="en-GB" sz="2000" dirty="0">
                <a:solidFill>
                  <a:srgbClr val="03497C"/>
                </a:solidFill>
                <a:latin typeface="+mj-lt"/>
              </a:endParaRPr>
            </a:p>
          </p:txBody>
        </p:sp>
      </p:grpSp>
      <p:grpSp>
        <p:nvGrpSpPr>
          <p:cNvPr id="36" name="Group 35"/>
          <p:cNvGrpSpPr/>
          <p:nvPr/>
        </p:nvGrpSpPr>
        <p:grpSpPr>
          <a:xfrm>
            <a:off x="4594922" y="3501008"/>
            <a:ext cx="4233893" cy="647700"/>
            <a:chOff x="4586257" y="3214305"/>
            <a:chExt cx="4233893" cy="647700"/>
          </a:xfrm>
          <a:solidFill>
            <a:schemeClr val="tx2"/>
          </a:solidFill>
        </p:grpSpPr>
        <p:sp>
          <p:nvSpPr>
            <p:cNvPr id="37" name="Rounded Rectangle 36"/>
            <p:cNvSpPr>
              <a:spLocks noChangeArrowheads="1"/>
            </p:cNvSpPr>
            <p:nvPr/>
          </p:nvSpPr>
          <p:spPr bwMode="auto">
            <a:xfrm>
              <a:off x="4589463" y="3214305"/>
              <a:ext cx="4230687" cy="647700"/>
            </a:xfrm>
            <a:prstGeom prst="roundRect">
              <a:avLst>
                <a:gd name="adj" fmla="val 0"/>
              </a:avLst>
            </a:prstGeom>
            <a:grpFill/>
            <a:ln w="38100">
              <a:noFill/>
            </a:ln>
            <a:extLst/>
          </p:spPr>
          <p:txBody>
            <a:bodyPr wrap="square" lIns="144000" tIns="0" rIns="144000" bIns="0" rtlCol="0" anchor="ctr" anchorCtr="0">
              <a:noAutofit/>
            </a:bodyPr>
            <a:lstStyle/>
            <a:p>
              <a:pPr marL="452438" defTabSz="457200" fontAlgn="auto">
                <a:spcBef>
                  <a:spcPts val="0"/>
                </a:spcBef>
                <a:spcAft>
                  <a:spcPts val="0"/>
                </a:spcAft>
              </a:pPr>
              <a:r>
                <a:rPr lang="cs-CZ" altLang="en-US" sz="2000" dirty="0">
                  <a:ln w="6350">
                    <a:noFill/>
                  </a:ln>
                  <a:solidFill>
                    <a:prstClr val="white"/>
                  </a:solidFill>
                  <a:latin typeface="+mj-lt"/>
                  <a:ea typeface="+mn-ea"/>
                  <a:cs typeface="Arial" panose="020B0604020202020204" pitchFamily="34" charset="0"/>
                </a:rPr>
                <a:t>Bez vnitřního prokoagulačního nebo antikoagulačního účinku</a:t>
              </a:r>
            </a:p>
          </p:txBody>
        </p:sp>
        <p:sp>
          <p:nvSpPr>
            <p:cNvPr id="38" name="Right Arrow 37"/>
            <p:cNvSpPr>
              <a:spLocks noEditPoints="1"/>
            </p:cNvSpPr>
            <p:nvPr/>
          </p:nvSpPr>
          <p:spPr bwMode="auto">
            <a:xfrm>
              <a:off x="4586257" y="3289688"/>
              <a:ext cx="494059" cy="496934"/>
            </a:xfrm>
            <a:prstGeom prst="rightArrow">
              <a:avLst/>
            </a:prstGeom>
            <a:grpFill/>
            <a:ln>
              <a:noFill/>
            </a:ln>
            <a:effectLst/>
          </p:spPr>
          <p:txBody>
            <a:bodyPr vert="horz" wrap="square" lIns="91440" tIns="45720" rIns="91440" bIns="45720" numCol="1" anchor="t" anchorCtr="0" compatLnSpc="1">
              <a:prstTxWarp prst="textNoShape">
                <a:avLst/>
              </a:prstTxWarp>
            </a:bodyPr>
            <a:ls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endParaRPr lang="en-GB" sz="2000" dirty="0">
                <a:solidFill>
                  <a:srgbClr val="03497C"/>
                </a:solidFill>
                <a:latin typeface="+mj-lt"/>
              </a:endParaRPr>
            </a:p>
          </p:txBody>
        </p:sp>
      </p:grpSp>
      <p:grpSp>
        <p:nvGrpSpPr>
          <p:cNvPr id="39" name="Group 38"/>
          <p:cNvGrpSpPr/>
          <p:nvPr/>
        </p:nvGrpSpPr>
        <p:grpSpPr>
          <a:xfrm>
            <a:off x="4601576" y="1727072"/>
            <a:ext cx="4233891" cy="647700"/>
            <a:chOff x="4586259" y="4111243"/>
            <a:chExt cx="4233891" cy="647700"/>
          </a:xfrm>
          <a:solidFill>
            <a:schemeClr val="tx2"/>
          </a:solidFill>
        </p:grpSpPr>
        <p:sp>
          <p:nvSpPr>
            <p:cNvPr id="40" name="Rounded Rectangle 39"/>
            <p:cNvSpPr>
              <a:spLocks noChangeArrowheads="1"/>
            </p:cNvSpPr>
            <p:nvPr/>
          </p:nvSpPr>
          <p:spPr bwMode="auto">
            <a:xfrm>
              <a:off x="4589463" y="4111243"/>
              <a:ext cx="4230687" cy="647700"/>
            </a:xfrm>
            <a:prstGeom prst="roundRect">
              <a:avLst>
                <a:gd name="adj" fmla="val 0"/>
              </a:avLst>
            </a:prstGeom>
            <a:grpFill/>
            <a:ln w="38100">
              <a:noFill/>
            </a:ln>
            <a:extLst/>
          </p:spPr>
          <p:txBody>
            <a:bodyPr wrap="square" lIns="144000" tIns="0" rIns="144000" bIns="0" rtlCol="0" anchor="ctr" anchorCtr="0">
              <a:noAutofit/>
            </a:bodyPr>
            <a:lstStyle/>
            <a:p>
              <a:pPr marL="452438" defTabSz="457200" fontAlgn="auto">
                <a:spcBef>
                  <a:spcPts val="0"/>
                </a:spcBef>
                <a:spcAft>
                  <a:spcPts val="0"/>
                </a:spcAft>
              </a:pPr>
              <a:r>
                <a:rPr lang="cs-CZ" altLang="en-US" sz="2000" dirty="0">
                  <a:ln w="6350">
                    <a:noFill/>
                  </a:ln>
                  <a:solidFill>
                    <a:prstClr val="white"/>
                  </a:solidFill>
                  <a:latin typeface="+mj-lt"/>
                  <a:ea typeface="+mn-ea"/>
                  <a:cs typeface="Arial" panose="020B0604020202020204" pitchFamily="34" charset="0"/>
                </a:rPr>
                <a:t>Intravenózní podání,</a:t>
              </a:r>
              <a:r>
                <a:rPr sz="2000" dirty="0">
                  <a:solidFill>
                    <a:srgbClr val="03497C"/>
                  </a:solidFill>
                  <a:latin typeface="+mj-lt"/>
                  <a:ea typeface="+mn-ea"/>
                </a:rPr>
                <a:t/>
              </a:r>
              <a:br>
                <a:rPr sz="2000" dirty="0">
                  <a:solidFill>
                    <a:srgbClr val="03497C"/>
                  </a:solidFill>
                  <a:latin typeface="+mj-lt"/>
                  <a:ea typeface="+mn-ea"/>
                </a:rPr>
              </a:br>
              <a:r>
                <a:rPr lang="cs-CZ" altLang="en-US" sz="2000" dirty="0">
                  <a:ln w="6350">
                    <a:noFill/>
                  </a:ln>
                  <a:solidFill>
                    <a:prstClr val="white"/>
                  </a:solidFill>
                  <a:latin typeface="+mj-lt"/>
                  <a:ea typeface="+mn-ea"/>
                  <a:cs typeface="Arial" panose="020B0604020202020204" pitchFamily="34" charset="0"/>
                </a:rPr>
                <a:t>okamžitý nástup účinku</a:t>
              </a:r>
            </a:p>
          </p:txBody>
        </p:sp>
        <p:sp>
          <p:nvSpPr>
            <p:cNvPr id="41" name="Right Arrow 40"/>
            <p:cNvSpPr>
              <a:spLocks noEditPoints="1"/>
            </p:cNvSpPr>
            <p:nvPr/>
          </p:nvSpPr>
          <p:spPr bwMode="auto">
            <a:xfrm>
              <a:off x="4586259" y="4186626"/>
              <a:ext cx="494059" cy="496934"/>
            </a:xfrm>
            <a:prstGeom prst="rightArrow">
              <a:avLst/>
            </a:prstGeom>
            <a:grpFill/>
            <a:ln>
              <a:noFill/>
            </a:ln>
            <a:effectLst/>
          </p:spPr>
          <p:txBody>
            <a:bodyPr vert="horz" wrap="square" lIns="91440" tIns="45720" rIns="91440" bIns="45720" numCol="1" anchor="t" anchorCtr="0" compatLnSpc="1">
              <a:prstTxWarp prst="textNoShape">
                <a:avLst/>
              </a:prstTxWarp>
            </a:bodyPr>
            <a:ls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endParaRPr lang="en-GB" sz="2000" dirty="0">
                <a:solidFill>
                  <a:srgbClr val="03497C"/>
                </a:solidFill>
                <a:latin typeface="+mj-lt"/>
              </a:endParaRPr>
            </a:p>
          </p:txBody>
        </p:sp>
      </p:grpSp>
      <p:grpSp>
        <p:nvGrpSpPr>
          <p:cNvPr id="42" name="Group 41"/>
          <p:cNvGrpSpPr/>
          <p:nvPr/>
        </p:nvGrpSpPr>
        <p:grpSpPr>
          <a:xfrm>
            <a:off x="4601573" y="2624010"/>
            <a:ext cx="4233894" cy="647700"/>
            <a:chOff x="4586256" y="5008180"/>
            <a:chExt cx="4233894" cy="647700"/>
          </a:xfrm>
          <a:solidFill>
            <a:schemeClr val="tx2"/>
          </a:solidFill>
        </p:grpSpPr>
        <p:sp>
          <p:nvSpPr>
            <p:cNvPr id="43" name="Rounded Rectangle 42"/>
            <p:cNvSpPr>
              <a:spLocks noChangeArrowheads="1"/>
            </p:cNvSpPr>
            <p:nvPr/>
          </p:nvSpPr>
          <p:spPr bwMode="auto">
            <a:xfrm>
              <a:off x="4589463" y="5008180"/>
              <a:ext cx="4230687" cy="647700"/>
            </a:xfrm>
            <a:prstGeom prst="roundRect">
              <a:avLst>
                <a:gd name="adj" fmla="val 0"/>
              </a:avLst>
            </a:prstGeom>
            <a:grpFill/>
            <a:ln w="38100">
              <a:noFill/>
            </a:ln>
            <a:extLst/>
          </p:spPr>
          <p:txBody>
            <a:bodyPr wrap="square" lIns="144000" tIns="0" rIns="144000" bIns="0" rtlCol="0" anchor="ctr" anchorCtr="0">
              <a:noAutofit/>
            </a:bodyPr>
            <a:lstStyle/>
            <a:p>
              <a:pPr marL="452438" defTabSz="457200" fontAlgn="auto">
                <a:spcBef>
                  <a:spcPts val="0"/>
                </a:spcBef>
                <a:spcAft>
                  <a:spcPts val="0"/>
                </a:spcAft>
              </a:pPr>
              <a:r>
                <a:rPr lang="cs-CZ" altLang="en-US" sz="2000" dirty="0">
                  <a:ln w="6350">
                    <a:noFill/>
                  </a:ln>
                  <a:solidFill>
                    <a:prstClr val="white"/>
                  </a:solidFill>
                  <a:latin typeface="+mj-lt"/>
                  <a:ea typeface="+mn-ea"/>
                  <a:cs typeface="Arial" panose="020B0604020202020204" pitchFamily="34" charset="0"/>
                </a:rPr>
                <a:t>Krátký poločas </a:t>
              </a:r>
            </a:p>
          </p:txBody>
        </p:sp>
        <p:sp>
          <p:nvSpPr>
            <p:cNvPr id="44" name="Right Arrow 43"/>
            <p:cNvSpPr>
              <a:spLocks noEditPoints="1"/>
            </p:cNvSpPr>
            <p:nvPr/>
          </p:nvSpPr>
          <p:spPr bwMode="auto">
            <a:xfrm>
              <a:off x="4586256" y="5083563"/>
              <a:ext cx="494059" cy="496934"/>
            </a:xfrm>
            <a:prstGeom prst="rightArrow">
              <a:avLst/>
            </a:prstGeom>
            <a:grpFill/>
            <a:ln>
              <a:noFill/>
            </a:ln>
            <a:effectLst/>
          </p:spPr>
          <p:txBody>
            <a:bodyPr vert="horz" wrap="square" lIns="91440" tIns="45720" rIns="91440" bIns="45720" numCol="1" anchor="t" anchorCtr="0" compatLnSpc="1">
              <a:prstTxWarp prst="textNoShape">
                <a:avLst/>
              </a:prstTxWarp>
            </a:bodyPr>
            <a:ls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endParaRPr lang="en-GB" sz="2000" dirty="0">
                <a:solidFill>
                  <a:srgbClr val="03497C"/>
                </a:solidFill>
                <a:latin typeface="+mj-lt"/>
              </a:endParaRPr>
            </a:p>
          </p:txBody>
        </p:sp>
      </p:grpSp>
      <p:grpSp>
        <p:nvGrpSpPr>
          <p:cNvPr id="23" name="Group 16"/>
          <p:cNvGrpSpPr>
            <a:grpSpLocks/>
          </p:cNvGrpSpPr>
          <p:nvPr/>
        </p:nvGrpSpPr>
        <p:grpSpPr bwMode="auto">
          <a:xfrm>
            <a:off x="310482" y="3861048"/>
            <a:ext cx="3815400" cy="2133835"/>
            <a:chOff x="4882381" y="1174549"/>
            <a:chExt cx="3819600" cy="1928896"/>
          </a:xfrm>
        </p:grpSpPr>
        <p:sp>
          <p:nvSpPr>
            <p:cNvPr id="24" name="Rounded Rectangle 8"/>
            <p:cNvSpPr/>
            <p:nvPr/>
          </p:nvSpPr>
          <p:spPr>
            <a:xfrm>
              <a:off x="4882381" y="1657170"/>
              <a:ext cx="3819600" cy="14462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defTabSz="914290">
                <a:buFont typeface="Arial" panose="020B0604020202020204" pitchFamily="34" charset="0"/>
                <a:buChar char="•"/>
                <a:defRPr/>
              </a:pPr>
              <a:r>
                <a:rPr lang="cs-CZ" sz="1600" dirty="0">
                  <a:solidFill>
                    <a:srgbClr val="03497C"/>
                  </a:solidFill>
                  <a:cs typeface="Arial" panose="020B0604020202020204" pitchFamily="34" charset="0"/>
                </a:rPr>
                <a:t>Dvě 50 ml injekční </a:t>
              </a:r>
            </a:p>
            <a:p>
              <a:pPr defTabSz="914290">
                <a:defRPr/>
              </a:pPr>
              <a:r>
                <a:rPr lang="cs-CZ" sz="1600" dirty="0">
                  <a:solidFill>
                    <a:srgbClr val="03497C"/>
                  </a:solidFill>
                  <a:cs typeface="Arial" panose="020B0604020202020204" pitchFamily="34" charset="0"/>
                </a:rPr>
                <a:t>     lahvičky</a:t>
              </a:r>
              <a:r>
                <a:rPr lang="cs-CZ" dirty="0">
                  <a:solidFill>
                    <a:prstClr val="white"/>
                  </a:solidFill>
                </a:rPr>
                <a:t> </a:t>
              </a:r>
              <a:r>
                <a:rPr lang="cs-CZ" sz="1600" dirty="0">
                  <a:solidFill>
                    <a:srgbClr val="03497C"/>
                  </a:solidFill>
                  <a:cs typeface="Arial" panose="020B0604020202020204" pitchFamily="34" charset="0"/>
                </a:rPr>
                <a:t>(2 × 2,5 g)    </a:t>
              </a:r>
            </a:p>
            <a:p>
              <a:pPr defTabSz="914290">
                <a:defRPr/>
              </a:pPr>
              <a:r>
                <a:rPr lang="cs-CZ" sz="1600" dirty="0">
                  <a:solidFill>
                    <a:srgbClr val="03497C"/>
                  </a:solidFill>
                  <a:cs typeface="Arial" panose="020B0604020202020204" pitchFamily="34" charset="0"/>
                </a:rPr>
                <a:t>     představují</a:t>
              </a:r>
              <a:r>
                <a:rPr lang="cs-CZ" dirty="0">
                  <a:solidFill>
                    <a:prstClr val="white"/>
                  </a:solidFill>
                </a:rPr>
                <a:t> </a:t>
              </a:r>
              <a:r>
                <a:rPr lang="cs-CZ" sz="1600" dirty="0">
                  <a:solidFill>
                    <a:srgbClr val="03497C"/>
                  </a:solidFill>
                  <a:cs typeface="Arial" panose="020B0604020202020204" pitchFamily="34" charset="0"/>
                </a:rPr>
                <a:t>jednu </a:t>
              </a:r>
            </a:p>
            <a:p>
              <a:pPr defTabSz="914290">
                <a:defRPr/>
              </a:pPr>
              <a:r>
                <a:rPr lang="cs-CZ" sz="1600" dirty="0">
                  <a:solidFill>
                    <a:srgbClr val="03497C"/>
                  </a:solidFill>
                  <a:cs typeface="Arial" panose="020B0604020202020204" pitchFamily="34" charset="0"/>
                </a:rPr>
                <a:t>     dávku</a:t>
              </a:r>
            </a:p>
          </p:txBody>
        </p:sp>
        <p:sp>
          <p:nvSpPr>
            <p:cNvPr id="25" name="Rounded Rectangle 7"/>
            <p:cNvSpPr/>
            <p:nvPr/>
          </p:nvSpPr>
          <p:spPr>
            <a:xfrm>
              <a:off x="4882381" y="1174549"/>
              <a:ext cx="3800550" cy="48420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90">
                <a:defRPr/>
              </a:pPr>
              <a:r>
                <a:rPr lang="cs-CZ" sz="1600" dirty="0">
                  <a:solidFill>
                    <a:prstClr val="white"/>
                  </a:solidFill>
                  <a:cs typeface="Arial" panose="020B0604020202020204" pitchFamily="34" charset="0"/>
                </a:rPr>
                <a:t>Doporučená dávka idarucizumabu je 5 g intravenózně</a:t>
              </a:r>
            </a:p>
          </p:txBody>
        </p:sp>
      </p:grpSp>
      <p:grpSp>
        <p:nvGrpSpPr>
          <p:cNvPr id="26" name="Skupina 6"/>
          <p:cNvGrpSpPr>
            <a:grpSpLocks/>
          </p:cNvGrpSpPr>
          <p:nvPr/>
        </p:nvGrpSpPr>
        <p:grpSpPr bwMode="auto">
          <a:xfrm>
            <a:off x="2325682" y="4423219"/>
            <a:ext cx="1642114" cy="1526061"/>
            <a:chOff x="6923271" y="1821271"/>
            <a:chExt cx="1609640" cy="1204956"/>
          </a:xfrm>
        </p:grpSpPr>
        <p:grpSp>
          <p:nvGrpSpPr>
            <p:cNvPr id="27" name="Skupina 30"/>
            <p:cNvGrpSpPr>
              <a:grpSpLocks/>
            </p:cNvGrpSpPr>
            <p:nvPr/>
          </p:nvGrpSpPr>
          <p:grpSpPr bwMode="auto">
            <a:xfrm>
              <a:off x="6923271" y="1821271"/>
              <a:ext cx="804820" cy="1204956"/>
              <a:chOff x="5079558" y="298774"/>
              <a:chExt cx="1609639" cy="2631977"/>
            </a:xfrm>
          </p:grpSpPr>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558" y="298774"/>
                <a:ext cx="1609639" cy="2631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021" y="1711300"/>
                <a:ext cx="1152000" cy="58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Skupina 33"/>
            <p:cNvGrpSpPr>
              <a:grpSpLocks/>
            </p:cNvGrpSpPr>
            <p:nvPr/>
          </p:nvGrpSpPr>
          <p:grpSpPr bwMode="auto">
            <a:xfrm>
              <a:off x="7728091" y="1821271"/>
              <a:ext cx="804820" cy="1204956"/>
              <a:chOff x="5079558" y="298774"/>
              <a:chExt cx="1609639" cy="2631977"/>
            </a:xfrm>
          </p:grpSpPr>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558" y="298774"/>
                <a:ext cx="1609639" cy="2631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021" y="1711300"/>
                <a:ext cx="1152000" cy="58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6277742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2"/>
          <p:cNvSpPr>
            <a:spLocks noGrp="1"/>
          </p:cNvSpPr>
          <p:nvPr>
            <p:ph type="title" idx="4294967295"/>
          </p:nvPr>
        </p:nvSpPr>
        <p:spPr>
          <a:xfrm>
            <a:off x="395288" y="260350"/>
            <a:ext cx="8621712" cy="792163"/>
          </a:xfrm>
        </p:spPr>
        <p:txBody>
          <a:bodyPr vert="horz" wrap="square" lIns="0" tIns="45720" bIns="45720" numCol="1" anchor="b" anchorCtr="0" compatLnSpc="1">
            <a:prstTxWarp prst="textNoShape">
              <a:avLst/>
            </a:prstTxWarp>
            <a:noAutofit/>
          </a:bodyPr>
          <a:lstStyle/>
          <a:p>
            <a:pPr algn="ctr" eaLnBrk="1" hangingPunct="1">
              <a:defRPr/>
            </a:pPr>
            <a:r>
              <a:rPr lang="cs-CZ" altLang="cs-CZ" sz="3200" b="1" smtClean="0">
                <a:solidFill>
                  <a:srgbClr val="FFFFFF"/>
                </a:solidFill>
                <a:latin typeface="Century Gothic" pitchFamily="34" charset="0"/>
                <a:ea typeface="Geneva"/>
                <a:cs typeface="Tahoma" pitchFamily="34" charset="0"/>
              </a:rPr>
              <a:t>Reálný život není ideální!</a:t>
            </a:r>
            <a:endParaRPr lang="nl-NL" altLang="cs-CZ" sz="3200" b="1" smtClean="0">
              <a:solidFill>
                <a:srgbClr val="FFFFFF"/>
              </a:solidFill>
              <a:latin typeface="Century Gothic" pitchFamily="34" charset="0"/>
              <a:ea typeface="Geneva"/>
              <a:cs typeface="Tahoma" pitchFamily="34" charset="0"/>
            </a:endParaRPr>
          </a:p>
        </p:txBody>
      </p:sp>
      <p:sp>
        <p:nvSpPr>
          <p:cNvPr id="6147" name="Text Placeholder 3"/>
          <p:cNvSpPr>
            <a:spLocks noGrp="1"/>
          </p:cNvSpPr>
          <p:nvPr>
            <p:ph type="body" sz="quarter" idx="4294967295"/>
          </p:nvPr>
        </p:nvSpPr>
        <p:spPr>
          <a:xfrm>
            <a:off x="468313" y="764704"/>
            <a:ext cx="8477250" cy="5400675"/>
          </a:xfrm>
        </p:spPr>
        <p:txBody>
          <a:bodyPr>
            <a:normAutofit/>
          </a:bodyPr>
          <a:lstStyle/>
          <a:p>
            <a:pPr eaLnBrk="1" hangingPunct="1">
              <a:buClr>
                <a:srgbClr val="AC2117"/>
              </a:buClr>
              <a:buSzPct val="125000"/>
              <a:defRPr/>
            </a:pPr>
            <a:r>
              <a:rPr lang="cs-CZ" altLang="cs-CZ" sz="2400" dirty="0" smtClean="0"/>
              <a:t>Pacienti </a:t>
            </a:r>
            <a:r>
              <a:rPr lang="cs-CZ" altLang="cs-CZ" sz="2400" dirty="0" err="1" smtClean="0"/>
              <a:t>antikoagulovaní</a:t>
            </a:r>
            <a:r>
              <a:rPr lang="cs-CZ" altLang="cs-CZ" sz="2400" dirty="0" smtClean="0"/>
              <a:t> </a:t>
            </a:r>
            <a:r>
              <a:rPr lang="cs-CZ" altLang="cs-CZ" sz="2400" dirty="0" err="1" smtClean="0"/>
              <a:t>NOACs</a:t>
            </a:r>
            <a:r>
              <a:rPr lang="cs-CZ" altLang="cs-CZ" sz="2400" dirty="0" smtClean="0"/>
              <a:t> jsou vystavováni rizikům každodenního života </a:t>
            </a:r>
          </a:p>
          <a:p>
            <a:pPr eaLnBrk="1" hangingPunct="1">
              <a:buClr>
                <a:srgbClr val="AC2117"/>
              </a:buClr>
              <a:buSzPct val="125000"/>
              <a:defRPr/>
            </a:pPr>
            <a:endParaRPr lang="cs-CZ" altLang="cs-CZ" sz="2400" b="1" dirty="0" smtClean="0"/>
          </a:p>
          <a:p>
            <a:pPr eaLnBrk="1" hangingPunct="1">
              <a:buClr>
                <a:srgbClr val="AC2117"/>
              </a:buClr>
              <a:buSzPct val="125000"/>
              <a:defRPr/>
            </a:pPr>
            <a:endParaRPr lang="cs-CZ" altLang="cs-CZ" sz="2400" b="1" dirty="0"/>
          </a:p>
          <a:p>
            <a:pPr eaLnBrk="1" hangingPunct="1">
              <a:buClr>
                <a:srgbClr val="AC2117"/>
              </a:buClr>
              <a:buSzPct val="125000"/>
              <a:defRPr/>
            </a:pPr>
            <a:endParaRPr lang="cs-CZ" altLang="cs-CZ" sz="2400" b="1" dirty="0" smtClean="0"/>
          </a:p>
          <a:p>
            <a:pPr eaLnBrk="1" hangingPunct="1">
              <a:buClr>
                <a:srgbClr val="AC2117"/>
              </a:buClr>
              <a:buSzPct val="125000"/>
              <a:defRPr/>
            </a:pPr>
            <a:endParaRPr lang="cs-CZ" altLang="cs-CZ" sz="2400" b="1" dirty="0" smtClean="0"/>
          </a:p>
          <a:p>
            <a:pPr eaLnBrk="1" hangingPunct="1">
              <a:buClr>
                <a:srgbClr val="AC2117"/>
              </a:buClr>
              <a:buSzPct val="125000"/>
              <a:defRPr/>
            </a:pPr>
            <a:endParaRPr lang="cs-CZ" altLang="cs-CZ" sz="2400" b="1" dirty="0"/>
          </a:p>
          <a:p>
            <a:pPr eaLnBrk="1" hangingPunct="1">
              <a:buClr>
                <a:srgbClr val="AC2117"/>
              </a:buClr>
              <a:buSzPct val="125000"/>
              <a:defRPr/>
            </a:pPr>
            <a:endParaRPr lang="cs-CZ" altLang="cs-CZ" sz="2400" b="1" dirty="0" smtClean="0"/>
          </a:p>
          <a:p>
            <a:pPr eaLnBrk="1" hangingPunct="1">
              <a:buClr>
                <a:srgbClr val="AC2117"/>
              </a:buClr>
              <a:buSzPct val="125000"/>
              <a:defRPr/>
            </a:pPr>
            <a:r>
              <a:rPr lang="cs-CZ" altLang="cs-CZ" sz="2400" b="1" dirty="0" smtClean="0"/>
              <a:t>Studie </a:t>
            </a:r>
            <a:r>
              <a:rPr lang="en-GB" altLang="cs-CZ" sz="2400" b="1" dirty="0" smtClean="0"/>
              <a:t>RE-LY</a:t>
            </a:r>
          </a:p>
          <a:p>
            <a:pPr lvl="1" eaLnBrk="1" hangingPunct="1">
              <a:buClr>
                <a:schemeClr val="accent1"/>
              </a:buClr>
              <a:buSzPct val="125000"/>
              <a:defRPr/>
            </a:pPr>
            <a:r>
              <a:rPr lang="cs-CZ" altLang="cs-CZ" sz="2400" dirty="0" smtClean="0"/>
              <a:t>z</a:t>
            </a:r>
            <a:r>
              <a:rPr lang="en-GB" altLang="cs-CZ" sz="2400" dirty="0" smtClean="0"/>
              <a:t> 18 113 </a:t>
            </a:r>
            <a:r>
              <a:rPr lang="cs-CZ" altLang="cs-CZ" sz="2400" dirty="0" smtClean="0"/>
              <a:t>pacientů</a:t>
            </a:r>
            <a:r>
              <a:rPr lang="en-GB" altLang="cs-CZ" sz="2400" dirty="0" smtClean="0"/>
              <a:t>, 359 </a:t>
            </a:r>
            <a:r>
              <a:rPr lang="cs-CZ" altLang="cs-CZ" sz="2400" dirty="0" smtClean="0"/>
              <a:t>podstoupilo urgentní operaci/výkon</a:t>
            </a:r>
            <a:r>
              <a:rPr lang="en-GB" altLang="cs-CZ" sz="2400" dirty="0" smtClean="0"/>
              <a:t/>
            </a:r>
            <a:br>
              <a:rPr lang="en-GB" altLang="cs-CZ" sz="2400" dirty="0" smtClean="0"/>
            </a:br>
            <a:r>
              <a:rPr lang="en-GB" altLang="cs-CZ" sz="2400" dirty="0" smtClean="0"/>
              <a:t>(</a:t>
            </a:r>
            <a:r>
              <a:rPr lang="cs-CZ" altLang="cs-CZ" sz="2400" dirty="0" smtClean="0"/>
              <a:t>roční výskyt </a:t>
            </a:r>
            <a:r>
              <a:rPr lang="en-GB" altLang="cs-CZ" sz="2400" b="1" dirty="0" smtClean="0"/>
              <a:t>1%</a:t>
            </a:r>
            <a:r>
              <a:rPr lang="en-GB" altLang="cs-CZ" sz="2400" dirty="0" smtClean="0"/>
              <a:t>)</a:t>
            </a:r>
          </a:p>
        </p:txBody>
      </p:sp>
      <p:pic>
        <p:nvPicPr>
          <p:cNvPr id="6149" name="Picture 4" descr="http://www.healthcor.co.za/wp-content/uploads/2015/03/Surg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846263"/>
            <a:ext cx="34559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p:cNvSpPr/>
          <p:nvPr/>
        </p:nvSpPr>
        <p:spPr>
          <a:xfrm>
            <a:off x="7812088" y="5876925"/>
            <a:ext cx="1223962" cy="8651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lnSpc>
                <a:spcPct val="90000"/>
              </a:lnSpc>
              <a:spcBef>
                <a:spcPts val="0"/>
              </a:spcBef>
              <a:spcAft>
                <a:spcPts val="0"/>
              </a:spcAft>
              <a:defRPr/>
            </a:pPr>
            <a:endParaRPr lang="cs-CZ" b="1" dirty="0">
              <a:solidFill>
                <a:schemeClr val="bg1"/>
              </a:solidFill>
              <a:latin typeface="Arial" pitchFamily="34" charset="0"/>
              <a:cs typeface="Arial" pitchFamily="34" charset="0"/>
            </a:endParaRPr>
          </a:p>
        </p:txBody>
      </p:sp>
      <p:pic>
        <p:nvPicPr>
          <p:cNvPr id="6148" name="Picture 2" descr="http://s3.amazonaws.com/einstein-blog-live/public/uploads/images/44725/crash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844675"/>
            <a:ext cx="29527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5523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100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1000"/>
                                        <p:tgtEl>
                                          <p:spTgt spid="6149"/>
                                        </p:tgtEl>
                                      </p:cBhvr>
                                    </p:animEffect>
                                    <p:anim calcmode="lin" valueType="num">
                                      <p:cBhvr>
                                        <p:cTn id="8" dur="1000" fill="hold"/>
                                        <p:tgtEl>
                                          <p:spTgt spid="6149"/>
                                        </p:tgtEl>
                                        <p:attrNameLst>
                                          <p:attrName>ppt_x</p:attrName>
                                        </p:attrNameLst>
                                      </p:cBhvr>
                                      <p:tavLst>
                                        <p:tav tm="0">
                                          <p:val>
                                            <p:strVal val="#ppt_x"/>
                                          </p:val>
                                        </p:tav>
                                        <p:tav tm="100000">
                                          <p:val>
                                            <p:strVal val="#ppt_x"/>
                                          </p:val>
                                        </p:tav>
                                      </p:tavLst>
                                    </p:anim>
                                    <p:anim calcmode="lin" valueType="num">
                                      <p:cBhvr>
                                        <p:cTn id="9" dur="1000" fill="hold"/>
                                        <p:tgtEl>
                                          <p:spTgt spid="61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1000"/>
                                        <p:tgtEl>
                                          <p:spTgt spid="6148"/>
                                        </p:tgtEl>
                                      </p:cBhvr>
                                    </p:animEffect>
                                    <p:anim calcmode="lin" valueType="num">
                                      <p:cBhvr>
                                        <p:cTn id="13" dur="1000" fill="hold"/>
                                        <p:tgtEl>
                                          <p:spTgt spid="6148"/>
                                        </p:tgtEl>
                                        <p:attrNameLst>
                                          <p:attrName>ppt_x</p:attrName>
                                        </p:attrNameLst>
                                      </p:cBhvr>
                                      <p:tavLst>
                                        <p:tav tm="0">
                                          <p:val>
                                            <p:strVal val="#ppt_x"/>
                                          </p:val>
                                        </p:tav>
                                        <p:tav tm="100000">
                                          <p:val>
                                            <p:strVal val="#ppt_x"/>
                                          </p:val>
                                        </p:tav>
                                      </p:tavLst>
                                    </p:anim>
                                    <p:anim calcmode="lin" valueType="num">
                                      <p:cBhvr>
                                        <p:cTn id="14" dur="1000" fill="hold"/>
                                        <p:tgtEl>
                                          <p:spTgt spid="6148"/>
                                        </p:tgtEl>
                                        <p:attrNameLst>
                                          <p:attrName>ppt_y</p:attrName>
                                        </p:attrNameLst>
                                      </p:cBhvr>
                                      <p:tavLst>
                                        <p:tav tm="0">
                                          <p:val>
                                            <p:strVal val="#ppt_y+.1"/>
                                          </p:val>
                                        </p:tav>
                                        <p:tav tm="100000">
                                          <p:val>
                                            <p:strVal val="#ppt_y"/>
                                          </p:val>
                                        </p:tav>
                                      </p:tavLst>
                                    </p:anim>
                                  </p:childTnLst>
                                </p:cTn>
                              </p:par>
                            </p:childTnLst>
                          </p:cTn>
                        </p:par>
                        <p:par>
                          <p:cTn id="15" fill="hold" nodeType="withGroup">
                            <p:stCondLst>
                              <p:cond delay="2000"/>
                            </p:stCondLst>
                            <p:childTnLst>
                              <p:par>
                                <p:cTn id="16" presetID="10" presetClass="entr" presetSubtype="0" fill="hold" nodeType="afterEffect">
                                  <p:stCondLst>
                                    <p:cond delay="3000"/>
                                  </p:stCondLst>
                                  <p:childTnLst>
                                    <p:set>
                                      <p:cBhvr>
                                        <p:cTn id="17" dur="1" fill="hold">
                                          <p:stCondLst>
                                            <p:cond delay="0"/>
                                          </p:stCondLst>
                                        </p:cTn>
                                        <p:tgtEl>
                                          <p:spTgt spid="6147">
                                            <p:txEl>
                                              <p:pRg st="7" end="7"/>
                                            </p:txEl>
                                          </p:spTgt>
                                        </p:tgtEl>
                                        <p:attrNameLst>
                                          <p:attrName>style.visibility</p:attrName>
                                        </p:attrNameLst>
                                      </p:cBhvr>
                                      <p:to>
                                        <p:strVal val="visible"/>
                                      </p:to>
                                    </p:set>
                                    <p:animEffect transition="in" filter="fade">
                                      <p:cBhvr>
                                        <p:cTn id="18" dur="500"/>
                                        <p:tgtEl>
                                          <p:spTgt spid="6147">
                                            <p:txEl>
                                              <p:pRg st="7" end="7"/>
                                            </p:txEl>
                                          </p:spTgt>
                                        </p:tgtEl>
                                      </p:cBhvr>
                                    </p:animEffect>
                                  </p:childTnLst>
                                </p:cTn>
                              </p:par>
                            </p:childTnLst>
                          </p:cTn>
                        </p:par>
                        <p:par>
                          <p:cTn id="19" fill="hold">
                            <p:stCondLst>
                              <p:cond delay="5500"/>
                            </p:stCondLst>
                            <p:childTnLst>
                              <p:par>
                                <p:cTn id="20" presetID="10" presetClass="entr" presetSubtype="0" fill="hold" nodeType="afterEffect">
                                  <p:stCondLst>
                                    <p:cond delay="0"/>
                                  </p:stCondLst>
                                  <p:childTnLst>
                                    <p:set>
                                      <p:cBhvr>
                                        <p:cTn id="21" dur="1" fill="hold">
                                          <p:stCondLst>
                                            <p:cond delay="0"/>
                                          </p:stCondLst>
                                        </p:cTn>
                                        <p:tgtEl>
                                          <p:spTgt spid="6147">
                                            <p:txEl>
                                              <p:pRg st="8" end="8"/>
                                            </p:txEl>
                                          </p:spTgt>
                                        </p:tgtEl>
                                        <p:attrNameLst>
                                          <p:attrName>style.visibility</p:attrName>
                                        </p:attrNameLst>
                                      </p:cBhvr>
                                      <p:to>
                                        <p:strVal val="visible"/>
                                      </p:to>
                                    </p:set>
                                    <p:animEffect transition="in" filter="fade">
                                      <p:cBhvr>
                                        <p:cTn id="22" dur="500"/>
                                        <p:tgtEl>
                                          <p:spTgt spid="6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24"/>
            <a:ext cx="8229600" cy="1143000"/>
          </a:xfrm>
        </p:spPr>
        <p:txBody>
          <a:bodyPr>
            <a:normAutofit/>
          </a:bodyPr>
          <a:lstStyle/>
          <a:p>
            <a:r>
              <a:rPr lang="cs-CZ" altLang="en-US" sz="2400" b="1" dirty="0" smtClean="0">
                <a:solidFill>
                  <a:schemeClr val="tx2"/>
                </a:solidFill>
              </a:rPr>
              <a:t>RE-VERSE AD -</a:t>
            </a:r>
            <a:r>
              <a:rPr lang="cs-CZ" sz="2400" b="1" dirty="0" smtClean="0">
                <a:solidFill>
                  <a:schemeClr val="tx2"/>
                </a:solidFill>
              </a:rPr>
              <a:t> multicentrická, otevřená</a:t>
            </a:r>
            <a:br>
              <a:rPr lang="cs-CZ" sz="2400" b="1" dirty="0" smtClean="0">
                <a:solidFill>
                  <a:schemeClr val="tx2"/>
                </a:solidFill>
              </a:rPr>
            </a:br>
            <a:r>
              <a:rPr lang="cs-CZ" sz="2400" b="1" dirty="0" smtClean="0">
                <a:solidFill>
                  <a:schemeClr val="tx2"/>
                </a:solidFill>
              </a:rPr>
              <a:t>III. fáze klinického hodnocení </a:t>
            </a:r>
            <a:endParaRPr lang="cs-CZ" sz="2400" b="1" dirty="0">
              <a:solidFill>
                <a:schemeClr val="tx2"/>
              </a:solidFill>
            </a:endParaRPr>
          </a:p>
        </p:txBody>
      </p:sp>
      <p:sp>
        <p:nvSpPr>
          <p:cNvPr id="7" name="Text Placeholder 6"/>
          <p:cNvSpPr>
            <a:spLocks noGrp="1"/>
          </p:cNvSpPr>
          <p:nvPr>
            <p:ph type="body" sz="quarter" idx="13"/>
          </p:nvPr>
        </p:nvSpPr>
        <p:spPr>
          <a:xfrm>
            <a:off x="154875" y="6348633"/>
            <a:ext cx="8773788" cy="464743"/>
          </a:xfrm>
        </p:spPr>
        <p:txBody>
          <a:bodyPr/>
          <a:lstStyle/>
          <a:p>
            <a:r>
              <a:rPr lang="cs-CZ" sz="1100" dirty="0" err="1" smtClean="0"/>
              <a:t>aPTT</a:t>
            </a:r>
            <a:r>
              <a:rPr lang="cs-CZ" sz="1100" dirty="0" smtClean="0"/>
              <a:t> - aktivovaný parciální tromboplastinový čas; </a:t>
            </a:r>
            <a:r>
              <a:rPr lang="cs-CZ" sz="1100" dirty="0" err="1" smtClean="0"/>
              <a:t>dTT</a:t>
            </a:r>
            <a:r>
              <a:rPr lang="cs-CZ" sz="1100" dirty="0" smtClean="0"/>
              <a:t> - </a:t>
            </a:r>
            <a:r>
              <a:rPr lang="cs-CZ" sz="1100" dirty="0" err="1" smtClean="0"/>
              <a:t>dilutovaný</a:t>
            </a:r>
            <a:r>
              <a:rPr lang="cs-CZ" sz="1100" dirty="0" smtClean="0"/>
              <a:t> trombinový čas; ECT - </a:t>
            </a:r>
            <a:r>
              <a:rPr lang="cs-CZ" sz="1100" dirty="0" err="1" smtClean="0"/>
              <a:t>ekarinový</a:t>
            </a:r>
            <a:r>
              <a:rPr lang="cs-CZ" sz="1100" dirty="0" smtClean="0"/>
              <a:t> koagulační čas; TT - trombinový čas</a:t>
            </a:r>
          </a:p>
          <a:p>
            <a:r>
              <a:rPr lang="cs-CZ" sz="1100" dirty="0" err="1" smtClean="0"/>
              <a:t>Pollack</a:t>
            </a:r>
            <a:r>
              <a:rPr lang="cs-CZ" sz="1100" dirty="0" smtClean="0"/>
              <a:t> C et al. N </a:t>
            </a:r>
            <a:r>
              <a:rPr lang="cs-CZ" sz="1100" dirty="0" err="1" smtClean="0"/>
              <a:t>Eng</a:t>
            </a:r>
            <a:r>
              <a:rPr lang="cs-CZ" sz="1100" dirty="0" smtClean="0"/>
              <a:t> J Med 2017; </a:t>
            </a:r>
            <a:r>
              <a:rPr lang="cs-CZ" sz="1100" dirty="0" err="1" smtClean="0"/>
              <a:t>Pollack</a:t>
            </a:r>
            <a:r>
              <a:rPr lang="cs-CZ" sz="1100" dirty="0" smtClean="0"/>
              <a:t> C et al. </a:t>
            </a:r>
            <a:r>
              <a:rPr lang="cs-CZ" sz="1100" dirty="0" err="1" smtClean="0"/>
              <a:t>Thromb</a:t>
            </a:r>
            <a:r>
              <a:rPr lang="cs-CZ" sz="1100" dirty="0" smtClean="0"/>
              <a:t> </a:t>
            </a:r>
            <a:r>
              <a:rPr lang="cs-CZ" sz="1100" dirty="0" err="1" smtClean="0"/>
              <a:t>Haemost</a:t>
            </a:r>
            <a:r>
              <a:rPr lang="cs-CZ" sz="1100" dirty="0" smtClean="0"/>
              <a:t> 2015</a:t>
            </a:r>
            <a:endParaRPr lang="cs-CZ" sz="1100" dirty="0"/>
          </a:p>
        </p:txBody>
      </p:sp>
      <p:cxnSp>
        <p:nvCxnSpPr>
          <p:cNvPr id="54" name="Straight Arrow Connector 53"/>
          <p:cNvCxnSpPr/>
          <p:nvPr/>
        </p:nvCxnSpPr>
        <p:spPr>
          <a:xfrm>
            <a:off x="2865607" y="3326522"/>
            <a:ext cx="1958553" cy="0"/>
          </a:xfrm>
          <a:prstGeom prst="straightConnector1">
            <a:avLst/>
          </a:prstGeom>
          <a:ln w="19050">
            <a:tailEnd type="none" w="lg" len="med"/>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5913993" y="1720231"/>
            <a:ext cx="2468078" cy="2115786"/>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chemeClr val="tx1"/>
              </a:solidFill>
              <a:ea typeface="Tahoma" panose="020B0604030504040204" pitchFamily="34" charset="0"/>
              <a:cs typeface="Tahoma" panose="020B0604030504040204" pitchFamily="34" charset="0"/>
            </a:endParaRPr>
          </a:p>
        </p:txBody>
      </p:sp>
      <p:cxnSp>
        <p:nvCxnSpPr>
          <p:cNvPr id="61" name="Straight Arrow Connector 60"/>
          <p:cNvCxnSpPr/>
          <p:nvPr/>
        </p:nvCxnSpPr>
        <p:spPr>
          <a:xfrm>
            <a:off x="4824161" y="2435960"/>
            <a:ext cx="2353896" cy="0"/>
          </a:xfrm>
          <a:prstGeom prst="straightConnector1">
            <a:avLst/>
          </a:prstGeom>
          <a:ln w="19050">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4824160" y="3326522"/>
            <a:ext cx="2353896" cy="0"/>
          </a:xfrm>
          <a:prstGeom prst="straightConnector1">
            <a:avLst/>
          </a:prstGeom>
          <a:ln w="19050">
            <a:tailEnd type="arrow" w="lg" len="med"/>
          </a:ln>
          <a:effectLst/>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5913993" y="1282427"/>
            <a:ext cx="2468078" cy="417861"/>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sz="1350" dirty="0" smtClean="0">
                <a:solidFill>
                  <a:schemeClr val="tx1"/>
                </a:solidFill>
                <a:ea typeface="Tahoma" panose="020B0604030504040204" pitchFamily="34" charset="0"/>
                <a:cs typeface="Tahoma" panose="020B0604030504040204" pitchFamily="34" charset="0"/>
              </a:rPr>
              <a:t>Sekundární cíle</a:t>
            </a:r>
            <a:endParaRPr lang="cs-CZ" sz="1350" dirty="0">
              <a:solidFill>
                <a:schemeClr val="tx1"/>
              </a:solidFill>
              <a:ea typeface="Tahoma" panose="020B0604030504040204" pitchFamily="34" charset="0"/>
              <a:cs typeface="Tahoma" panose="020B0604030504040204" pitchFamily="34" charset="0"/>
            </a:endParaRPr>
          </a:p>
        </p:txBody>
      </p:sp>
      <p:sp>
        <p:nvSpPr>
          <p:cNvPr id="64" name="Isosceles Triangle 63"/>
          <p:cNvSpPr/>
          <p:nvPr/>
        </p:nvSpPr>
        <p:spPr bwMode="auto">
          <a:xfrm>
            <a:off x="8323914" y="3937723"/>
            <a:ext cx="179388" cy="141287"/>
          </a:xfrm>
          <a:prstGeom prst="triangle">
            <a:avLst/>
          </a:prstGeom>
          <a:solidFill>
            <a:srgbClr val="C00000"/>
          </a:solidFill>
          <a:ln w="25400" cap="flat" cmpd="sng" algn="ctr">
            <a:noFill/>
            <a:prstDash val="solid"/>
          </a:ln>
          <a:effectLst/>
        </p:spPr>
        <p:txBody>
          <a:bodyPr anchor="ctr"/>
          <a:lstStyle/>
          <a:p>
            <a:pPr algn="ctr" defTabSz="914378">
              <a:defRPr/>
            </a:pPr>
            <a:endParaRPr lang="en-GB" kern="0" dirty="0">
              <a:solidFill>
                <a:srgbClr val="FF0000"/>
              </a:solidFill>
              <a:latin typeface="Arial" panose="020B0604020202020204" pitchFamily="34" charset="0"/>
              <a:cs typeface="Arial" panose="020B0604020202020204" pitchFamily="34" charset="0"/>
            </a:endParaRPr>
          </a:p>
        </p:txBody>
      </p:sp>
      <p:sp>
        <p:nvSpPr>
          <p:cNvPr id="65" name="TextBox 64"/>
          <p:cNvSpPr txBox="1"/>
          <p:nvPr/>
        </p:nvSpPr>
        <p:spPr bwMode="auto">
          <a:xfrm>
            <a:off x="6278873" y="4047428"/>
            <a:ext cx="409087" cy="230832"/>
          </a:xfrm>
          <a:prstGeom prst="rect">
            <a:avLst/>
          </a:prstGeom>
          <a:noFill/>
        </p:spPr>
        <p:txBody>
          <a:bodyPr wrap="none" anchor="ctr">
            <a:spAutoFit/>
          </a:bodyPr>
          <a:lstStyle/>
          <a:p>
            <a:pPr algn="ctr" defTabSz="914378">
              <a:defRPr/>
            </a:pPr>
            <a:r>
              <a:rPr lang="en-GB" sz="900" kern="0" dirty="0">
                <a:latin typeface="Arial" panose="020B0604020202020204" pitchFamily="34" charset="0"/>
                <a:cs typeface="Arial" panose="020B0604020202020204" pitchFamily="34" charset="0"/>
              </a:rPr>
              <a:t>12 h</a:t>
            </a:r>
          </a:p>
        </p:txBody>
      </p:sp>
      <p:sp>
        <p:nvSpPr>
          <p:cNvPr id="66" name="TextBox 65"/>
          <p:cNvSpPr txBox="1"/>
          <p:nvPr/>
        </p:nvSpPr>
        <p:spPr bwMode="auto">
          <a:xfrm>
            <a:off x="6945320" y="4048721"/>
            <a:ext cx="500063" cy="230832"/>
          </a:xfrm>
          <a:prstGeom prst="rect">
            <a:avLst/>
          </a:prstGeom>
          <a:noFill/>
        </p:spPr>
        <p:txBody>
          <a:bodyPr wrap="square" anchor="ctr">
            <a:spAutoFit/>
          </a:bodyPr>
          <a:lstStyle/>
          <a:p>
            <a:pPr algn="ctr" defTabSz="914378">
              <a:defRPr/>
            </a:pPr>
            <a:r>
              <a:rPr lang="en-GB" sz="900" kern="0" dirty="0">
                <a:latin typeface="Arial" panose="020B0604020202020204" pitchFamily="34" charset="0"/>
                <a:cs typeface="Arial" panose="020B0604020202020204" pitchFamily="34" charset="0"/>
              </a:rPr>
              <a:t>24 h</a:t>
            </a:r>
          </a:p>
        </p:txBody>
      </p:sp>
      <p:sp>
        <p:nvSpPr>
          <p:cNvPr id="67" name="TextBox 66"/>
          <p:cNvSpPr txBox="1"/>
          <p:nvPr/>
        </p:nvSpPr>
        <p:spPr bwMode="auto">
          <a:xfrm>
            <a:off x="7547351" y="4048721"/>
            <a:ext cx="409087" cy="230832"/>
          </a:xfrm>
          <a:prstGeom prst="rect">
            <a:avLst/>
          </a:prstGeom>
          <a:noFill/>
        </p:spPr>
        <p:txBody>
          <a:bodyPr wrap="none" anchor="ctr">
            <a:spAutoFit/>
          </a:bodyPr>
          <a:lstStyle/>
          <a:p>
            <a:pPr algn="ctr" defTabSz="914378">
              <a:defRPr/>
            </a:pPr>
            <a:r>
              <a:rPr lang="en-GB" sz="900" kern="0" dirty="0">
                <a:latin typeface="Arial" panose="020B0604020202020204" pitchFamily="34" charset="0"/>
                <a:cs typeface="Arial" panose="020B0604020202020204" pitchFamily="34" charset="0"/>
              </a:rPr>
              <a:t>30 d</a:t>
            </a:r>
          </a:p>
        </p:txBody>
      </p:sp>
      <p:sp>
        <p:nvSpPr>
          <p:cNvPr id="68" name="TextBox 67"/>
          <p:cNvSpPr txBox="1"/>
          <p:nvPr/>
        </p:nvSpPr>
        <p:spPr bwMode="auto">
          <a:xfrm>
            <a:off x="7813529" y="4054379"/>
            <a:ext cx="1197765" cy="369332"/>
          </a:xfrm>
          <a:prstGeom prst="rect">
            <a:avLst/>
          </a:prstGeom>
          <a:noFill/>
        </p:spPr>
        <p:txBody>
          <a:bodyPr wrap="none" anchor="ctr">
            <a:spAutoFit/>
          </a:bodyPr>
          <a:lstStyle/>
          <a:p>
            <a:pPr algn="ctr" defTabSz="914378">
              <a:defRPr/>
            </a:pPr>
            <a:r>
              <a:rPr lang="en-GB" sz="900" kern="0" dirty="0">
                <a:latin typeface="Arial" panose="020B0604020202020204" pitchFamily="34" charset="0"/>
                <a:cs typeface="Arial" panose="020B0604020202020204" pitchFamily="34" charset="0"/>
              </a:rPr>
              <a:t>90 d</a:t>
            </a:r>
            <a:br>
              <a:rPr lang="en-GB" sz="900" kern="0" dirty="0">
                <a:latin typeface="Arial" panose="020B0604020202020204" pitchFamily="34" charset="0"/>
                <a:cs typeface="Arial" panose="020B0604020202020204" pitchFamily="34" charset="0"/>
              </a:rPr>
            </a:br>
            <a:r>
              <a:rPr lang="cs-CZ" sz="900" kern="0" dirty="0">
                <a:latin typeface="Arial" panose="020B0604020202020204" pitchFamily="34" charset="0"/>
                <a:cs typeface="Arial" panose="020B0604020202020204" pitchFamily="34" charset="0"/>
              </a:rPr>
              <a:t>N</a:t>
            </a:r>
            <a:r>
              <a:rPr lang="cs-CZ" sz="900" kern="0" dirty="0" smtClean="0">
                <a:latin typeface="Arial" panose="020B0604020202020204" pitchFamily="34" charset="0"/>
                <a:cs typeface="Arial" panose="020B0604020202020204" pitchFamily="34" charset="0"/>
              </a:rPr>
              <a:t>ásledné sledování</a:t>
            </a:r>
            <a:endParaRPr lang="en-GB" sz="900" kern="0" dirty="0">
              <a:latin typeface="Arial" panose="020B0604020202020204" pitchFamily="34" charset="0"/>
              <a:cs typeface="Arial" panose="020B0604020202020204" pitchFamily="34" charset="0"/>
            </a:endParaRPr>
          </a:p>
        </p:txBody>
      </p:sp>
      <p:sp>
        <p:nvSpPr>
          <p:cNvPr id="69" name="Isosceles Triangle 68"/>
          <p:cNvSpPr/>
          <p:nvPr/>
        </p:nvSpPr>
        <p:spPr bwMode="auto">
          <a:xfrm>
            <a:off x="7666160" y="3937952"/>
            <a:ext cx="179387" cy="141287"/>
          </a:xfrm>
          <a:prstGeom prst="triangle">
            <a:avLst/>
          </a:prstGeom>
          <a:solidFill>
            <a:srgbClr val="C00000"/>
          </a:solidFill>
          <a:ln w="25400" cap="flat" cmpd="sng" algn="ctr">
            <a:noFill/>
            <a:prstDash val="solid"/>
          </a:ln>
          <a:effectLst/>
        </p:spPr>
        <p:txBody>
          <a:bodyPr anchor="ctr"/>
          <a:lstStyle/>
          <a:p>
            <a:pPr algn="ctr" defTabSz="914378">
              <a:defRPr/>
            </a:pPr>
            <a:endParaRPr lang="en-GB" kern="0" dirty="0">
              <a:solidFill>
                <a:srgbClr val="FF0000"/>
              </a:solidFill>
              <a:latin typeface="Arial" panose="020B0604020202020204" pitchFamily="34" charset="0"/>
              <a:cs typeface="Arial" panose="020B0604020202020204" pitchFamily="34" charset="0"/>
            </a:endParaRPr>
          </a:p>
        </p:txBody>
      </p:sp>
      <p:sp>
        <p:nvSpPr>
          <p:cNvPr id="70" name="Isosceles Triangle 69"/>
          <p:cNvSpPr/>
          <p:nvPr/>
        </p:nvSpPr>
        <p:spPr bwMode="auto">
          <a:xfrm>
            <a:off x="7100154" y="3937952"/>
            <a:ext cx="179388" cy="141287"/>
          </a:xfrm>
          <a:prstGeom prst="triangle">
            <a:avLst/>
          </a:prstGeom>
          <a:solidFill>
            <a:srgbClr val="C00000"/>
          </a:solidFill>
          <a:ln w="25400" cap="flat" cmpd="sng" algn="ctr">
            <a:noFill/>
            <a:prstDash val="solid"/>
          </a:ln>
          <a:effectLst/>
        </p:spPr>
        <p:txBody>
          <a:bodyPr anchor="ctr"/>
          <a:lstStyle/>
          <a:p>
            <a:pPr algn="ctr" defTabSz="914378">
              <a:defRPr/>
            </a:pPr>
            <a:endParaRPr lang="en-GB" kern="0" dirty="0">
              <a:solidFill>
                <a:srgbClr val="FF0000"/>
              </a:solidFill>
              <a:latin typeface="Arial" panose="020B0604020202020204" pitchFamily="34" charset="0"/>
              <a:cs typeface="Arial" panose="020B0604020202020204" pitchFamily="34" charset="0"/>
            </a:endParaRPr>
          </a:p>
        </p:txBody>
      </p:sp>
      <p:sp>
        <p:nvSpPr>
          <p:cNvPr id="71" name="Isosceles Triangle 70"/>
          <p:cNvSpPr/>
          <p:nvPr/>
        </p:nvSpPr>
        <p:spPr bwMode="auto">
          <a:xfrm>
            <a:off x="6389670" y="3937952"/>
            <a:ext cx="180974" cy="141287"/>
          </a:xfrm>
          <a:prstGeom prst="triangle">
            <a:avLst/>
          </a:prstGeom>
          <a:solidFill>
            <a:srgbClr val="C00000"/>
          </a:solidFill>
          <a:ln w="25400" cap="flat" cmpd="sng" algn="ctr">
            <a:noFill/>
            <a:prstDash val="solid"/>
          </a:ln>
          <a:effectLst/>
        </p:spPr>
        <p:txBody>
          <a:bodyPr anchor="ctr"/>
          <a:lstStyle/>
          <a:p>
            <a:pPr algn="ctr" defTabSz="914378">
              <a:defRPr/>
            </a:pPr>
            <a:endParaRPr lang="en-GB" kern="0" dirty="0">
              <a:solidFill>
                <a:srgbClr val="FF0000"/>
              </a:solidFill>
              <a:latin typeface="Arial" panose="020B0604020202020204" pitchFamily="34" charset="0"/>
              <a:cs typeface="Arial" panose="020B0604020202020204" pitchFamily="34" charset="0"/>
            </a:endParaRPr>
          </a:p>
        </p:txBody>
      </p:sp>
      <p:sp>
        <p:nvSpPr>
          <p:cNvPr id="72" name="Rectangle 71"/>
          <p:cNvSpPr/>
          <p:nvPr/>
        </p:nvSpPr>
        <p:spPr>
          <a:xfrm>
            <a:off x="5844491" y="2123383"/>
            <a:ext cx="1338860" cy="577081"/>
          </a:xfrm>
          <a:prstGeom prst="rect">
            <a:avLst/>
          </a:prstGeom>
          <a:noFill/>
          <a:ln w="19050">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685800" fontAlgn="auto">
              <a:lnSpc>
                <a:spcPct val="150000"/>
              </a:lnSpc>
              <a:spcBef>
                <a:spcPts val="600"/>
              </a:spcBef>
              <a:spcAft>
                <a:spcPts val="600"/>
              </a:spcAft>
            </a:pPr>
            <a:r>
              <a:rPr lang="cs-CZ" sz="1050" dirty="0" smtClean="0">
                <a:latin typeface="+mn-lt"/>
                <a:ea typeface="Tahoma" panose="020B0604030504040204" pitchFamily="34" charset="0"/>
                <a:cs typeface="Tahoma" panose="020B0604030504040204" pitchFamily="34" charset="0"/>
              </a:rPr>
              <a:t>Hemostáza během 24 hodin </a:t>
            </a:r>
            <a:endParaRPr lang="cs-CZ" sz="1050" dirty="0">
              <a:latin typeface="+mn-lt"/>
              <a:ea typeface="Tahoma" panose="020B0604030504040204" pitchFamily="34" charset="0"/>
              <a:cs typeface="Tahoma" panose="020B0604030504040204" pitchFamily="34" charset="0"/>
            </a:endParaRPr>
          </a:p>
        </p:txBody>
      </p:sp>
      <p:sp>
        <p:nvSpPr>
          <p:cNvPr id="73" name="Rectangle 72"/>
          <p:cNvSpPr/>
          <p:nvPr/>
        </p:nvSpPr>
        <p:spPr>
          <a:xfrm>
            <a:off x="5844491" y="2994494"/>
            <a:ext cx="1424541" cy="577081"/>
          </a:xfrm>
          <a:prstGeom prst="rect">
            <a:avLst/>
          </a:prstGeom>
          <a:noFill/>
          <a:ln w="19050">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685800" fontAlgn="auto">
              <a:lnSpc>
                <a:spcPct val="150000"/>
              </a:lnSpc>
              <a:spcBef>
                <a:spcPts val="0"/>
              </a:spcBef>
              <a:spcAft>
                <a:spcPts val="0"/>
              </a:spcAft>
            </a:pPr>
            <a:r>
              <a:rPr lang="cs-CZ" sz="1050" dirty="0" smtClean="0">
                <a:latin typeface="+mn-lt"/>
                <a:ea typeface="Tahoma" panose="020B0604030504040204" pitchFamily="34" charset="0"/>
                <a:cs typeface="Tahoma" panose="020B0604030504040204" pitchFamily="34" charset="0"/>
              </a:rPr>
              <a:t>Hemostáza během operace/výkonu</a:t>
            </a:r>
            <a:endParaRPr lang="cs-CZ" sz="1050" dirty="0">
              <a:latin typeface="+mn-lt"/>
              <a:ea typeface="Tahoma" panose="020B0604030504040204" pitchFamily="34" charset="0"/>
              <a:cs typeface="Tahoma" panose="020B0604030504040204" pitchFamily="34" charset="0"/>
            </a:endParaRPr>
          </a:p>
        </p:txBody>
      </p:sp>
      <p:sp>
        <p:nvSpPr>
          <p:cNvPr id="74" name="Rectangle 73"/>
          <p:cNvSpPr/>
          <p:nvPr/>
        </p:nvSpPr>
        <p:spPr>
          <a:xfrm>
            <a:off x="5873548" y="1732590"/>
            <a:ext cx="1338860" cy="415498"/>
          </a:xfrm>
          <a:prstGeom prst="rect">
            <a:avLst/>
          </a:prstGeom>
          <a:noFill/>
          <a:ln w="19050">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685800" fontAlgn="auto">
              <a:spcBef>
                <a:spcPts val="0"/>
              </a:spcBef>
              <a:spcAft>
                <a:spcPts val="0"/>
              </a:spcAft>
            </a:pPr>
            <a:r>
              <a:rPr lang="cs-CZ" sz="1050" b="1" i="1" dirty="0" smtClean="0">
                <a:latin typeface="+mn-lt"/>
                <a:ea typeface="Tahoma" panose="020B0604030504040204" pitchFamily="34" charset="0"/>
                <a:cs typeface="Tahoma" panose="020B0604030504040204" pitchFamily="34" charset="0"/>
              </a:rPr>
              <a:t>Stanovené lokálně</a:t>
            </a:r>
            <a:endParaRPr lang="en-US" sz="1050" b="1" i="1" dirty="0">
              <a:latin typeface="+mn-lt"/>
              <a:ea typeface="Tahoma" panose="020B0604030504040204" pitchFamily="34" charset="0"/>
              <a:cs typeface="Tahoma" panose="020B0604030504040204" pitchFamily="34" charset="0"/>
            </a:endParaRPr>
          </a:p>
        </p:txBody>
      </p:sp>
      <p:cxnSp>
        <p:nvCxnSpPr>
          <p:cNvPr id="59" name="Straight Connector 58"/>
          <p:cNvCxnSpPr/>
          <p:nvPr/>
        </p:nvCxnSpPr>
        <p:spPr>
          <a:xfrm flipV="1">
            <a:off x="7190445" y="1720232"/>
            <a:ext cx="0" cy="2115444"/>
          </a:xfrm>
          <a:prstGeom prst="line">
            <a:avLst/>
          </a:prstGeom>
          <a:ln w="12700">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69"/>
          <p:cNvCxnSpPr>
            <a:cxnSpLocks noChangeShapeType="1"/>
            <a:endCxn id="76" idx="0"/>
          </p:cNvCxnSpPr>
          <p:nvPr/>
        </p:nvCxnSpPr>
        <p:spPr bwMode="auto">
          <a:xfrm>
            <a:off x="902722" y="2179417"/>
            <a:ext cx="0" cy="1873396"/>
          </a:xfrm>
          <a:prstGeom prst="line">
            <a:avLst/>
          </a:prstGeom>
          <a:noFill/>
          <a:ln w="12700" algn="ctr">
            <a:solidFill>
              <a:srgbClr val="03497C"/>
            </a:solidFill>
            <a:prstDash val="dash"/>
            <a:round/>
            <a:headEnd/>
            <a:tailEnd/>
          </a:ln>
          <a:extLst>
            <a:ext uri="{909E8E84-426E-40DD-AFC4-6F175D3DCCD1}">
              <a14:hiddenFill xmlns:a14="http://schemas.microsoft.com/office/drawing/2010/main">
                <a:noFill/>
              </a14:hiddenFill>
            </a:ext>
          </a:extLst>
        </p:spPr>
      </p:cxnSp>
      <p:sp>
        <p:nvSpPr>
          <p:cNvPr id="76" name="TextBox 6"/>
          <p:cNvSpPr txBox="1">
            <a:spLocks noChangeArrowheads="1"/>
          </p:cNvSpPr>
          <p:nvPr/>
        </p:nvSpPr>
        <p:spPr bwMode="auto">
          <a:xfrm>
            <a:off x="358058" y="4052813"/>
            <a:ext cx="10893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457189" eaLnBrk="1" hangingPunct="1"/>
            <a:r>
              <a:rPr lang="en-GB" altLang="en-US" sz="900" kern="0" dirty="0" smtClean="0"/>
              <a:t>Hospital</a:t>
            </a:r>
            <a:r>
              <a:rPr lang="cs-CZ" altLang="en-US" sz="900" kern="0" dirty="0" err="1" smtClean="0"/>
              <a:t>izace</a:t>
            </a:r>
            <a:endParaRPr lang="en-GB" altLang="en-US" sz="900" kern="0" dirty="0"/>
          </a:p>
        </p:txBody>
      </p:sp>
      <p:sp>
        <p:nvSpPr>
          <p:cNvPr id="77" name="Rectangle 76"/>
          <p:cNvSpPr/>
          <p:nvPr/>
        </p:nvSpPr>
        <p:spPr bwMode="auto">
          <a:xfrm>
            <a:off x="428297" y="2030960"/>
            <a:ext cx="2446358" cy="810000"/>
          </a:xfrm>
          <a:prstGeom prst="rect">
            <a:avLst/>
          </a:prstGeom>
          <a:solidFill>
            <a:schemeClr val="tx2"/>
          </a:solidFill>
          <a:ln w="12700" cap="flat" cmpd="sng" algn="ctr">
            <a:noFill/>
            <a:prstDash val="solid"/>
          </a:ln>
          <a:effectLst/>
        </p:spPr>
        <p:txBody>
          <a:bodyPr lIns="72000" rIns="72000" anchor="ctr"/>
          <a:lstStyle/>
          <a:p>
            <a:pPr marL="447664" indent="-1588" defTabSz="914267">
              <a:lnSpc>
                <a:spcPct val="90000"/>
              </a:lnSpc>
              <a:tabLst>
                <a:tab pos="444489" algn="l"/>
              </a:tabLst>
              <a:defRPr/>
            </a:pPr>
            <a:r>
              <a:rPr lang="cs-CZ" sz="1350" b="1" kern="0" dirty="0" smtClean="0">
                <a:solidFill>
                  <a:prstClr val="white"/>
                </a:solidFill>
                <a:latin typeface="Arial" panose="020B0604020202020204" pitchFamily="34" charset="0"/>
                <a:cs typeface="Arial" panose="020B0604020202020204" pitchFamily="34" charset="0"/>
              </a:rPr>
              <a:t>Skupina</a:t>
            </a:r>
            <a:r>
              <a:rPr lang="en-GB" sz="1350" b="1" kern="0" dirty="0" smtClean="0">
                <a:solidFill>
                  <a:prstClr val="white"/>
                </a:solidFill>
                <a:latin typeface="Arial" panose="020B0604020202020204" pitchFamily="34" charset="0"/>
                <a:cs typeface="Arial" panose="020B0604020202020204" pitchFamily="34" charset="0"/>
              </a:rPr>
              <a:t> </a:t>
            </a:r>
            <a:r>
              <a:rPr lang="en-GB" sz="1350" b="1" kern="0" dirty="0">
                <a:solidFill>
                  <a:prstClr val="white"/>
                </a:solidFill>
                <a:latin typeface="Arial" panose="020B0604020202020204" pitchFamily="34" charset="0"/>
                <a:cs typeface="Arial" panose="020B0604020202020204" pitchFamily="34" charset="0"/>
              </a:rPr>
              <a:t>A: </a:t>
            </a:r>
            <a:br>
              <a:rPr lang="en-GB" sz="1350" b="1" kern="0" dirty="0">
                <a:solidFill>
                  <a:prstClr val="white"/>
                </a:solidFill>
                <a:latin typeface="Arial" panose="020B0604020202020204" pitchFamily="34" charset="0"/>
                <a:cs typeface="Arial" panose="020B0604020202020204" pitchFamily="34" charset="0"/>
              </a:rPr>
            </a:br>
            <a:r>
              <a:rPr lang="cs-CZ" sz="1350" b="1" kern="0" dirty="0" smtClean="0">
                <a:solidFill>
                  <a:prstClr val="white"/>
                </a:solidFill>
                <a:latin typeface="Arial" panose="020B0604020202020204" pitchFamily="34" charset="0"/>
                <a:cs typeface="Arial" panose="020B0604020202020204" pitchFamily="34" charset="0"/>
              </a:rPr>
              <a:t>Nekontrolovatelné krvácení</a:t>
            </a:r>
            <a:endParaRPr lang="en-GB" sz="1200" kern="0" dirty="0">
              <a:solidFill>
                <a:prstClr val="white"/>
              </a:solidFill>
              <a:latin typeface="Arial" panose="020B0604020202020204" pitchFamily="34" charset="0"/>
              <a:cs typeface="Arial" panose="020B0604020202020204" pitchFamily="34" charset="0"/>
            </a:endParaRPr>
          </a:p>
        </p:txBody>
      </p:sp>
      <p:sp>
        <p:nvSpPr>
          <p:cNvPr id="78" name="Rounded Rectangle 11"/>
          <p:cNvSpPr/>
          <p:nvPr/>
        </p:nvSpPr>
        <p:spPr bwMode="auto">
          <a:xfrm>
            <a:off x="524409" y="2179417"/>
            <a:ext cx="272792" cy="513849"/>
          </a:xfrm>
          <a:custGeom>
            <a:avLst/>
            <a:gdLst/>
            <a:ahLst/>
            <a:cxnLst/>
            <a:rect l="l" t="t" r="r" b="b"/>
            <a:pathLst>
              <a:path w="1556792" h="2794354">
                <a:moveTo>
                  <a:pt x="785723" y="0"/>
                </a:moveTo>
                <a:cubicBezTo>
                  <a:pt x="984546" y="0"/>
                  <a:pt x="1145723" y="161177"/>
                  <a:pt x="1145723" y="360000"/>
                </a:cubicBezTo>
                <a:cubicBezTo>
                  <a:pt x="1145723" y="522687"/>
                  <a:pt x="1037810" y="660168"/>
                  <a:pt x="889157" y="703100"/>
                </a:cubicBezTo>
                <a:lnTo>
                  <a:pt x="1051810" y="703100"/>
                </a:lnTo>
                <a:cubicBezTo>
                  <a:pt x="1073552" y="703100"/>
                  <a:pt x="1094039" y="708476"/>
                  <a:pt x="1111237" y="719439"/>
                </a:cubicBezTo>
                <a:cubicBezTo>
                  <a:pt x="1157225" y="733316"/>
                  <a:pt x="1196869" y="766309"/>
                  <a:pt x="1218860" y="813224"/>
                </a:cubicBezTo>
                <a:lnTo>
                  <a:pt x="1539733" y="1497751"/>
                </a:lnTo>
                <a:cubicBezTo>
                  <a:pt x="1581926" y="1587764"/>
                  <a:pt x="1543161" y="1694939"/>
                  <a:pt x="1453148" y="1737132"/>
                </a:cubicBezTo>
                <a:cubicBezTo>
                  <a:pt x="1363136" y="1779325"/>
                  <a:pt x="1255961" y="1740560"/>
                  <a:pt x="1213768" y="1650548"/>
                </a:cubicBezTo>
                <a:lnTo>
                  <a:pt x="1180868" y="1580362"/>
                </a:lnTo>
                <a:lnTo>
                  <a:pt x="1180868" y="1753052"/>
                </a:lnTo>
                <a:lnTo>
                  <a:pt x="1180868" y="1767842"/>
                </a:lnTo>
                <a:lnTo>
                  <a:pt x="1180868" y="2614354"/>
                </a:lnTo>
                <a:cubicBezTo>
                  <a:pt x="1180868" y="2713765"/>
                  <a:pt x="1100279" y="2794354"/>
                  <a:pt x="1000868" y="2794354"/>
                </a:cubicBezTo>
                <a:cubicBezTo>
                  <a:pt x="901457" y="2794354"/>
                  <a:pt x="820868" y="2713765"/>
                  <a:pt x="820868" y="2614354"/>
                </a:cubicBezTo>
                <a:lnTo>
                  <a:pt x="820868" y="1896900"/>
                </a:lnTo>
                <a:lnTo>
                  <a:pt x="766536" y="1896900"/>
                </a:lnTo>
                <a:lnTo>
                  <a:pt x="766536" y="2608003"/>
                </a:lnTo>
                <a:cubicBezTo>
                  <a:pt x="766536" y="2707414"/>
                  <a:pt x="685947" y="2788003"/>
                  <a:pt x="586536" y="2788003"/>
                </a:cubicBezTo>
                <a:cubicBezTo>
                  <a:pt x="487125" y="2788003"/>
                  <a:pt x="406536" y="2707414"/>
                  <a:pt x="406536" y="2608003"/>
                </a:cubicBezTo>
                <a:lnTo>
                  <a:pt x="406536" y="1767842"/>
                </a:lnTo>
                <a:lnTo>
                  <a:pt x="406536" y="1746701"/>
                </a:lnTo>
                <a:lnTo>
                  <a:pt x="406536" y="1515057"/>
                </a:lnTo>
                <a:lnTo>
                  <a:pt x="343024" y="1650548"/>
                </a:lnTo>
                <a:cubicBezTo>
                  <a:pt x="300831" y="1740560"/>
                  <a:pt x="193656" y="1779325"/>
                  <a:pt x="103644" y="1737132"/>
                </a:cubicBezTo>
                <a:cubicBezTo>
                  <a:pt x="13631" y="1694939"/>
                  <a:pt x="-25134" y="1587764"/>
                  <a:pt x="17059" y="1497751"/>
                </a:cubicBezTo>
                <a:lnTo>
                  <a:pt x="337932" y="813224"/>
                </a:lnTo>
                <a:cubicBezTo>
                  <a:pt x="366192" y="752937"/>
                  <a:pt x="423602" y="715638"/>
                  <a:pt x="485735" y="713166"/>
                </a:cubicBezTo>
                <a:cubicBezTo>
                  <a:pt x="501053" y="706658"/>
                  <a:pt x="517908" y="703100"/>
                  <a:pt x="535594" y="703100"/>
                </a:cubicBezTo>
                <a:lnTo>
                  <a:pt x="682289" y="703100"/>
                </a:lnTo>
                <a:cubicBezTo>
                  <a:pt x="533636" y="660168"/>
                  <a:pt x="425723" y="522687"/>
                  <a:pt x="425723" y="360000"/>
                </a:cubicBezTo>
                <a:cubicBezTo>
                  <a:pt x="425723" y="161177"/>
                  <a:pt x="586900" y="0"/>
                  <a:pt x="785723" y="0"/>
                </a:cubicBezTo>
                <a:close/>
              </a:path>
            </a:pathLst>
          </a:custGeom>
          <a:solidFill>
            <a:sysClr val="window" lastClr="FFFFFF"/>
          </a:solidFill>
          <a:ln w="25400" cap="flat" cmpd="sng" algn="ctr">
            <a:noFill/>
            <a:prstDash val="solid"/>
          </a:ln>
          <a:effectLst/>
        </p:spPr>
        <p:txBody>
          <a:bodyPr anchor="ctr"/>
          <a:lstStyle/>
          <a:p>
            <a:pPr algn="ctr" defTabSz="914378">
              <a:defRPr/>
            </a:pPr>
            <a:endParaRPr lang="en-GB" kern="0" dirty="0">
              <a:solidFill>
                <a:prstClr val="white"/>
              </a:solidFill>
              <a:latin typeface="Arial" panose="020B0604020202020204" pitchFamily="34" charset="0"/>
              <a:cs typeface="Arial" panose="020B0604020202020204" pitchFamily="34" charset="0"/>
            </a:endParaRPr>
          </a:p>
        </p:txBody>
      </p:sp>
      <p:sp>
        <p:nvSpPr>
          <p:cNvPr id="79" name="Rectangle 78"/>
          <p:cNvSpPr/>
          <p:nvPr/>
        </p:nvSpPr>
        <p:spPr bwMode="auto">
          <a:xfrm>
            <a:off x="428298" y="2923379"/>
            <a:ext cx="2446358" cy="810000"/>
          </a:xfrm>
          <a:prstGeom prst="rect">
            <a:avLst/>
          </a:prstGeom>
          <a:solidFill>
            <a:schemeClr val="tx2"/>
          </a:solidFill>
          <a:ln w="12700" cap="flat" cmpd="sng" algn="ctr">
            <a:noFill/>
            <a:prstDash val="solid"/>
          </a:ln>
          <a:effectLst/>
        </p:spPr>
        <p:txBody>
          <a:bodyPr lIns="72000" rIns="72000" anchor="ctr"/>
          <a:lstStyle/>
          <a:p>
            <a:pPr marL="447664" indent="-1588" defTabSz="914267">
              <a:lnSpc>
                <a:spcPct val="90000"/>
              </a:lnSpc>
              <a:tabLst>
                <a:tab pos="444489" algn="l"/>
              </a:tabLst>
              <a:defRPr/>
            </a:pPr>
            <a:r>
              <a:rPr lang="cs-CZ" sz="1350" b="1" kern="0" dirty="0" smtClean="0">
                <a:solidFill>
                  <a:prstClr val="white"/>
                </a:solidFill>
                <a:latin typeface="Arial" panose="020B0604020202020204" pitchFamily="34" charset="0"/>
                <a:cs typeface="Arial" panose="020B0604020202020204" pitchFamily="34" charset="0"/>
              </a:rPr>
              <a:t>Skupina</a:t>
            </a:r>
            <a:r>
              <a:rPr lang="en-GB" sz="1350" b="1" kern="0" dirty="0" smtClean="0">
                <a:solidFill>
                  <a:prstClr val="white"/>
                </a:solidFill>
                <a:latin typeface="Arial" panose="020B0604020202020204" pitchFamily="34" charset="0"/>
                <a:cs typeface="Arial" panose="020B0604020202020204" pitchFamily="34" charset="0"/>
              </a:rPr>
              <a:t> </a:t>
            </a:r>
            <a:r>
              <a:rPr lang="en-GB" sz="1350" b="1" kern="0" dirty="0">
                <a:solidFill>
                  <a:prstClr val="white"/>
                </a:solidFill>
                <a:latin typeface="Arial" panose="020B0604020202020204" pitchFamily="34" charset="0"/>
                <a:cs typeface="Arial" panose="020B0604020202020204" pitchFamily="34" charset="0"/>
              </a:rPr>
              <a:t>B: </a:t>
            </a:r>
            <a:br>
              <a:rPr lang="en-GB" sz="1350" b="1" kern="0" dirty="0">
                <a:solidFill>
                  <a:prstClr val="white"/>
                </a:solidFill>
                <a:latin typeface="Arial" panose="020B0604020202020204" pitchFamily="34" charset="0"/>
                <a:cs typeface="Arial" panose="020B0604020202020204" pitchFamily="34" charset="0"/>
              </a:rPr>
            </a:br>
            <a:r>
              <a:rPr lang="cs-CZ" sz="1350" b="1" kern="0" dirty="0" smtClean="0">
                <a:solidFill>
                  <a:prstClr val="white"/>
                </a:solidFill>
                <a:latin typeface="Arial" panose="020B0604020202020204" pitchFamily="34" charset="0"/>
                <a:cs typeface="Arial" panose="020B0604020202020204" pitchFamily="34" charset="0"/>
              </a:rPr>
              <a:t>Akutní operace nebo výkon</a:t>
            </a:r>
            <a:endParaRPr lang="en-GB" sz="1350" b="1" kern="0" dirty="0">
              <a:solidFill>
                <a:prstClr val="white"/>
              </a:solidFill>
              <a:latin typeface="Arial" panose="020B0604020202020204" pitchFamily="34" charset="0"/>
              <a:cs typeface="Arial" panose="020B0604020202020204" pitchFamily="34" charset="0"/>
            </a:endParaRPr>
          </a:p>
        </p:txBody>
      </p:sp>
      <p:sp>
        <p:nvSpPr>
          <p:cNvPr id="80" name="Isosceles Triangle 79"/>
          <p:cNvSpPr/>
          <p:nvPr/>
        </p:nvSpPr>
        <p:spPr bwMode="auto">
          <a:xfrm>
            <a:off x="2775914" y="3937724"/>
            <a:ext cx="179388" cy="141287"/>
          </a:xfrm>
          <a:prstGeom prst="triangle">
            <a:avLst/>
          </a:prstGeom>
          <a:solidFill>
            <a:srgbClr val="C00000"/>
          </a:solidFill>
          <a:ln w="25400" cap="flat" cmpd="sng" algn="ctr">
            <a:noFill/>
            <a:prstDash val="solid"/>
          </a:ln>
          <a:effectLst/>
        </p:spPr>
        <p:txBody>
          <a:bodyPr anchor="ctr"/>
          <a:lstStyle/>
          <a:p>
            <a:pPr algn="ctr" defTabSz="914378">
              <a:defRPr/>
            </a:pPr>
            <a:endParaRPr lang="en-GB" kern="0" dirty="0">
              <a:solidFill>
                <a:srgbClr val="FF0000"/>
              </a:solidFill>
              <a:latin typeface="Arial" panose="020B0604020202020204" pitchFamily="34" charset="0"/>
              <a:cs typeface="Arial" panose="020B0604020202020204" pitchFamily="34" charset="0"/>
            </a:endParaRPr>
          </a:p>
        </p:txBody>
      </p:sp>
      <p:sp>
        <p:nvSpPr>
          <p:cNvPr id="81" name="Isosceles Triangle 80"/>
          <p:cNvSpPr/>
          <p:nvPr/>
        </p:nvSpPr>
        <p:spPr bwMode="auto">
          <a:xfrm>
            <a:off x="3751173" y="3937725"/>
            <a:ext cx="179387" cy="141287"/>
          </a:xfrm>
          <a:prstGeom prst="triangle">
            <a:avLst/>
          </a:prstGeom>
          <a:solidFill>
            <a:srgbClr val="C00000"/>
          </a:solidFill>
          <a:ln w="25400" cap="flat" cmpd="sng" algn="ctr">
            <a:noFill/>
            <a:prstDash val="solid"/>
          </a:ln>
          <a:effectLst/>
        </p:spPr>
        <p:txBody>
          <a:bodyPr anchor="ctr"/>
          <a:lstStyle/>
          <a:p>
            <a:pPr algn="ctr" defTabSz="914378">
              <a:defRPr/>
            </a:pPr>
            <a:endParaRPr lang="en-GB" kern="0" dirty="0">
              <a:solidFill>
                <a:srgbClr val="FF0000"/>
              </a:solidFill>
              <a:latin typeface="Arial" panose="020B0604020202020204" pitchFamily="34" charset="0"/>
              <a:cs typeface="Arial" panose="020B0604020202020204" pitchFamily="34" charset="0"/>
            </a:endParaRPr>
          </a:p>
        </p:txBody>
      </p:sp>
      <p:sp>
        <p:nvSpPr>
          <p:cNvPr id="82" name="TextBox 81"/>
          <p:cNvSpPr txBox="1"/>
          <p:nvPr/>
        </p:nvSpPr>
        <p:spPr bwMode="auto">
          <a:xfrm>
            <a:off x="3367685" y="4051719"/>
            <a:ext cx="957067" cy="369332"/>
          </a:xfrm>
          <a:prstGeom prst="rect">
            <a:avLst/>
          </a:prstGeom>
          <a:noFill/>
        </p:spPr>
        <p:txBody>
          <a:bodyPr wrap="square" anchor="ctr">
            <a:spAutoFit/>
          </a:bodyPr>
          <a:lstStyle/>
          <a:p>
            <a:pPr algn="ctr" defTabSz="914378">
              <a:defRPr/>
            </a:pPr>
            <a:r>
              <a:rPr lang="cs-CZ" sz="900" kern="0" dirty="0">
                <a:latin typeface="Arial" panose="020B0604020202020204" pitchFamily="34" charset="0"/>
                <a:cs typeface="Arial" panose="020B0604020202020204" pitchFamily="34" charset="0"/>
              </a:rPr>
              <a:t>P</a:t>
            </a:r>
            <a:r>
              <a:rPr lang="cs-CZ" sz="900" kern="0" dirty="0" smtClean="0">
                <a:latin typeface="Arial" panose="020B0604020202020204" pitchFamily="34" charset="0"/>
                <a:cs typeface="Arial" panose="020B0604020202020204" pitchFamily="34" charset="0"/>
              </a:rPr>
              <a:t>odání  </a:t>
            </a:r>
            <a:r>
              <a:rPr lang="cs-CZ" sz="900" kern="0" dirty="0" err="1" smtClean="0">
                <a:latin typeface="Arial" panose="020B0604020202020204" pitchFamily="34" charset="0"/>
                <a:cs typeface="Arial" panose="020B0604020202020204" pitchFamily="34" charset="0"/>
              </a:rPr>
              <a:t>idarucizumabu</a:t>
            </a:r>
            <a:endParaRPr lang="en-GB" sz="900" kern="0" dirty="0">
              <a:latin typeface="Arial" panose="020B0604020202020204" pitchFamily="34" charset="0"/>
              <a:cs typeface="Arial" panose="020B0604020202020204" pitchFamily="34" charset="0"/>
            </a:endParaRPr>
          </a:p>
        </p:txBody>
      </p:sp>
      <p:sp>
        <p:nvSpPr>
          <p:cNvPr id="83" name="TextBox 82"/>
          <p:cNvSpPr txBox="1"/>
          <p:nvPr/>
        </p:nvSpPr>
        <p:spPr bwMode="auto">
          <a:xfrm>
            <a:off x="2421568" y="4050986"/>
            <a:ext cx="962025" cy="230832"/>
          </a:xfrm>
          <a:prstGeom prst="rect">
            <a:avLst/>
          </a:prstGeom>
          <a:noFill/>
        </p:spPr>
        <p:txBody>
          <a:bodyPr anchor="ctr">
            <a:spAutoFit/>
          </a:bodyPr>
          <a:lstStyle/>
          <a:p>
            <a:pPr algn="ctr" defTabSz="914378">
              <a:defRPr/>
            </a:pPr>
            <a:r>
              <a:rPr lang="cs-CZ" sz="900" kern="0" dirty="0" smtClean="0">
                <a:latin typeface="Arial" panose="020B0604020202020204" pitchFamily="34" charset="0"/>
                <a:cs typeface="Arial" panose="020B0604020202020204" pitchFamily="34" charset="0"/>
              </a:rPr>
              <a:t>Zahájení</a:t>
            </a:r>
            <a:endParaRPr lang="en-GB" sz="900" kern="0" dirty="0">
              <a:latin typeface="Arial" panose="020B0604020202020204" pitchFamily="34" charset="0"/>
              <a:cs typeface="Arial" panose="020B0604020202020204" pitchFamily="34" charset="0"/>
            </a:endParaRPr>
          </a:p>
        </p:txBody>
      </p:sp>
      <p:sp>
        <p:nvSpPr>
          <p:cNvPr id="84" name="TextBox 83"/>
          <p:cNvSpPr txBox="1"/>
          <p:nvPr/>
        </p:nvSpPr>
        <p:spPr bwMode="auto">
          <a:xfrm>
            <a:off x="2822432" y="2557535"/>
            <a:ext cx="2060864" cy="650874"/>
          </a:xfrm>
          <a:prstGeom prst="rect">
            <a:avLst/>
          </a:prstGeom>
          <a:noFill/>
        </p:spPr>
        <p:txBody>
          <a:bodyPr lIns="72000" rIns="72000" anchor="ctr"/>
          <a:lstStyle/>
          <a:p>
            <a:pPr algn="ctr" defTabSz="914378">
              <a:defRPr/>
            </a:pPr>
            <a:r>
              <a:rPr lang="cs-CZ" sz="1200" kern="0" dirty="0" smtClean="0">
                <a:latin typeface="Arial" panose="020B0604020202020204" pitchFamily="34" charset="0"/>
                <a:cs typeface="Arial" panose="020B0604020202020204" pitchFamily="34" charset="0"/>
              </a:rPr>
              <a:t>5 g </a:t>
            </a:r>
            <a:r>
              <a:rPr lang="cs-CZ" sz="1200" kern="0" dirty="0" err="1" smtClean="0">
                <a:latin typeface="Arial" panose="020B0604020202020204" pitchFamily="34" charset="0"/>
                <a:cs typeface="Arial" panose="020B0604020202020204" pitchFamily="34" charset="0"/>
              </a:rPr>
              <a:t>idarucizumab</a:t>
            </a:r>
            <a:r>
              <a:rPr lang="cs-CZ" sz="1200" kern="0" dirty="0" smtClean="0">
                <a:latin typeface="Arial" panose="020B0604020202020204" pitchFamily="34" charset="0"/>
                <a:cs typeface="Arial" panose="020B0604020202020204" pitchFamily="34" charset="0"/>
              </a:rPr>
              <a:t> </a:t>
            </a:r>
            <a:br>
              <a:rPr lang="cs-CZ" sz="1200" kern="0" dirty="0" smtClean="0">
                <a:latin typeface="Arial" panose="020B0604020202020204" pitchFamily="34" charset="0"/>
                <a:cs typeface="Arial" panose="020B0604020202020204" pitchFamily="34" charset="0"/>
              </a:rPr>
            </a:br>
            <a:r>
              <a:rPr lang="cs-CZ" sz="1200" kern="0" dirty="0" smtClean="0">
                <a:latin typeface="Arial" panose="020B0604020202020204" pitchFamily="34" charset="0"/>
                <a:cs typeface="Arial" panose="020B0604020202020204" pitchFamily="34" charset="0"/>
              </a:rPr>
              <a:t>(2×2,5 g intravenózně)</a:t>
            </a:r>
            <a:endParaRPr lang="cs-CZ" sz="1200" kern="0" dirty="0">
              <a:latin typeface="Arial" panose="020B0604020202020204" pitchFamily="34" charset="0"/>
              <a:cs typeface="Arial" panose="020B0604020202020204" pitchFamily="34" charset="0"/>
            </a:endParaRPr>
          </a:p>
        </p:txBody>
      </p:sp>
      <p:cxnSp>
        <p:nvCxnSpPr>
          <p:cNvPr id="85" name="Straight Connector 69"/>
          <p:cNvCxnSpPr>
            <a:cxnSpLocks noChangeShapeType="1"/>
          </p:cNvCxnSpPr>
          <p:nvPr/>
        </p:nvCxnSpPr>
        <p:spPr bwMode="auto">
          <a:xfrm>
            <a:off x="2867142" y="2179417"/>
            <a:ext cx="0" cy="1717370"/>
          </a:xfrm>
          <a:prstGeom prst="line">
            <a:avLst/>
          </a:prstGeom>
          <a:noFill/>
          <a:ln w="12700" algn="ctr">
            <a:solidFill>
              <a:srgbClr val="03497C"/>
            </a:solidFill>
            <a:prstDash val="dash"/>
            <a:round/>
            <a:headEnd/>
            <a:tailEnd/>
          </a:ln>
          <a:extLst>
            <a:ext uri="{909E8E84-426E-40DD-AFC4-6F175D3DCCD1}">
              <a14:hiddenFill xmlns:a14="http://schemas.microsoft.com/office/drawing/2010/main">
                <a:noFill/>
              </a14:hiddenFill>
            </a:ext>
          </a:extLst>
        </p:spPr>
      </p:cxnSp>
      <p:sp>
        <p:nvSpPr>
          <p:cNvPr id="87" name="Pentagon 13"/>
          <p:cNvSpPr/>
          <p:nvPr/>
        </p:nvSpPr>
        <p:spPr bwMode="auto">
          <a:xfrm rot="10800000">
            <a:off x="2875283" y="3526254"/>
            <a:ext cx="352702" cy="208359"/>
          </a:xfrm>
          <a:prstGeom prst="homePlate">
            <a:avLst/>
          </a:prstGeom>
          <a:solidFill>
            <a:srgbClr val="00B050"/>
          </a:solidFill>
          <a:ln w="25400" cap="flat" cmpd="sng" algn="ctr">
            <a:noFill/>
            <a:prstDash val="solid"/>
          </a:ln>
          <a:effectLst/>
        </p:spPr>
        <p:txBody>
          <a:bodyPr anchor="ctr"/>
          <a:lstStyle/>
          <a:p>
            <a:pPr>
              <a:defRPr/>
            </a:pPr>
            <a:endParaRPr lang="en-GB" sz="1200" kern="0" dirty="0">
              <a:solidFill>
                <a:srgbClr val="03497C"/>
              </a:solidFill>
              <a:latin typeface="Calibri"/>
            </a:endParaRPr>
          </a:p>
        </p:txBody>
      </p:sp>
      <p:sp>
        <p:nvSpPr>
          <p:cNvPr id="88" name="Pentagon 14"/>
          <p:cNvSpPr/>
          <p:nvPr/>
        </p:nvSpPr>
        <p:spPr bwMode="auto">
          <a:xfrm>
            <a:off x="3052455" y="3526254"/>
            <a:ext cx="1633846" cy="208359"/>
          </a:xfrm>
          <a:prstGeom prst="homePlate">
            <a:avLst/>
          </a:prstGeom>
          <a:solidFill>
            <a:srgbClr val="00B050"/>
          </a:solidFill>
          <a:ln w="25400" cap="flat" cmpd="sng" algn="ctr">
            <a:noFill/>
            <a:prstDash val="solid"/>
          </a:ln>
          <a:effectLst/>
        </p:spPr>
        <p:txBody>
          <a:bodyPr anchor="ctr"/>
          <a:lstStyle/>
          <a:p>
            <a:pPr algn="ctr">
              <a:defRPr/>
            </a:pPr>
            <a:r>
              <a:rPr lang="en-GB" sz="1200" kern="0" dirty="0">
                <a:solidFill>
                  <a:schemeClr val="bg1"/>
                </a:solidFill>
              </a:rPr>
              <a:t>0–15 min</a:t>
            </a:r>
          </a:p>
        </p:txBody>
      </p:sp>
      <p:sp>
        <p:nvSpPr>
          <p:cNvPr id="89" name="TextBox 88"/>
          <p:cNvSpPr txBox="1"/>
          <p:nvPr/>
        </p:nvSpPr>
        <p:spPr>
          <a:xfrm>
            <a:off x="7190778" y="1743320"/>
            <a:ext cx="1259973" cy="2123658"/>
          </a:xfrm>
          <a:prstGeom prst="rect">
            <a:avLst/>
          </a:prstGeom>
          <a:noFill/>
        </p:spPr>
        <p:txBody>
          <a:bodyPr wrap="square" rtlCol="0">
            <a:spAutoFit/>
          </a:bodyPr>
          <a:lstStyle/>
          <a:p>
            <a:pPr marL="64294" indent="-64294" defTabSz="685800">
              <a:spcAft>
                <a:spcPts val="900"/>
              </a:spcAft>
              <a:buFont typeface="Arial" panose="020B0604020202020204" pitchFamily="34" charset="0"/>
              <a:buChar char="•"/>
              <a:tabLst>
                <a:tab pos="65485" algn="l"/>
              </a:tabLst>
            </a:pPr>
            <a:r>
              <a:rPr lang="cs-CZ" sz="1050" dirty="0" smtClean="0">
                <a:ea typeface="Tahoma" panose="020B0604030504040204" pitchFamily="34" charset="0"/>
                <a:cs typeface="Tahoma" panose="020B0604030504040204" pitchFamily="34" charset="0"/>
              </a:rPr>
              <a:t> Trombotická příhoda</a:t>
            </a:r>
          </a:p>
          <a:p>
            <a:pPr marL="64294" indent="-64294" defTabSz="685800">
              <a:spcAft>
                <a:spcPts val="900"/>
              </a:spcAft>
              <a:buFont typeface="Arial" panose="020B0604020202020204" pitchFamily="34" charset="0"/>
              <a:buChar char="•"/>
              <a:tabLst>
                <a:tab pos="134541" algn="l"/>
              </a:tabLst>
            </a:pPr>
            <a:r>
              <a:rPr lang="cs-CZ" sz="1050" dirty="0" smtClean="0">
                <a:ea typeface="Tahoma" panose="020B0604030504040204" pitchFamily="34" charset="0"/>
                <a:cs typeface="Tahoma" panose="020B0604030504040204" pitchFamily="34" charset="0"/>
              </a:rPr>
              <a:t> Znovu zahájení </a:t>
            </a:r>
            <a:r>
              <a:rPr lang="cs-CZ" sz="1050" dirty="0" err="1" smtClean="0">
                <a:ea typeface="Tahoma" panose="020B0604030504040204" pitchFamily="34" charset="0"/>
                <a:cs typeface="Tahoma" panose="020B0604030504040204" pitchFamily="34" charset="0"/>
              </a:rPr>
              <a:t>antikoagulace</a:t>
            </a:r>
            <a:endParaRPr lang="cs-CZ" sz="1050" dirty="0" smtClean="0">
              <a:ea typeface="Tahoma" panose="020B0604030504040204" pitchFamily="34" charset="0"/>
              <a:cs typeface="Tahoma" panose="020B0604030504040204" pitchFamily="34" charset="0"/>
            </a:endParaRPr>
          </a:p>
          <a:p>
            <a:pPr marL="64294" indent="-64294" defTabSz="685800">
              <a:spcAft>
                <a:spcPts val="900"/>
              </a:spcAft>
              <a:buFont typeface="Arial" panose="020B0604020202020204" pitchFamily="34" charset="0"/>
              <a:buChar char="•"/>
            </a:pPr>
            <a:r>
              <a:rPr lang="cs-CZ" sz="1050" dirty="0" smtClean="0">
                <a:ea typeface="Tahoma" panose="020B0604030504040204" pitchFamily="34" charset="0"/>
                <a:cs typeface="Tahoma" panose="020B0604030504040204" pitchFamily="34" charset="0"/>
              </a:rPr>
              <a:t> Mortalita</a:t>
            </a:r>
          </a:p>
          <a:p>
            <a:pPr marL="64294" indent="-64294" defTabSz="685800">
              <a:spcAft>
                <a:spcPts val="900"/>
              </a:spcAft>
              <a:buFont typeface="Arial" panose="020B0604020202020204" pitchFamily="34" charset="0"/>
              <a:buChar char="•"/>
            </a:pPr>
            <a:r>
              <a:rPr lang="cs-CZ" sz="1050" dirty="0" smtClean="0">
                <a:ea typeface="Tahoma" panose="020B0604030504040204" pitchFamily="34" charset="0"/>
                <a:cs typeface="Tahoma" panose="020B0604030504040204" pitchFamily="34" charset="0"/>
              </a:rPr>
              <a:t> </a:t>
            </a:r>
            <a:r>
              <a:rPr lang="cs-CZ" sz="1050" dirty="0" err="1" smtClean="0">
                <a:ea typeface="Tahoma" panose="020B0604030504040204" pitchFamily="34" charset="0"/>
                <a:cs typeface="Tahoma" panose="020B0604030504040204" pitchFamily="34" charset="0"/>
              </a:rPr>
              <a:t>aPTT</a:t>
            </a:r>
            <a:r>
              <a:rPr lang="cs-CZ" sz="1050" dirty="0" smtClean="0">
                <a:ea typeface="Tahoma" panose="020B0604030504040204" pitchFamily="34" charset="0"/>
                <a:cs typeface="Tahoma" panose="020B0604030504040204" pitchFamily="34" charset="0"/>
              </a:rPr>
              <a:t> / TT</a:t>
            </a:r>
          </a:p>
          <a:p>
            <a:pPr marL="64294" indent="-64294" defTabSz="685800">
              <a:spcAft>
                <a:spcPts val="900"/>
              </a:spcAft>
              <a:buFont typeface="Arial" panose="020B0604020202020204" pitchFamily="34" charset="0"/>
              <a:buChar char="•"/>
            </a:pPr>
            <a:r>
              <a:rPr lang="cs-CZ" sz="1050" dirty="0" smtClean="0">
                <a:ea typeface="Tahoma" panose="020B0604030504040204" pitchFamily="34" charset="0"/>
                <a:cs typeface="Tahoma" panose="020B0604030504040204" pitchFamily="34" charset="0"/>
              </a:rPr>
              <a:t> Koncentrace léku</a:t>
            </a:r>
          </a:p>
          <a:p>
            <a:pPr marL="64294" indent="-64294" defTabSz="685800">
              <a:spcAft>
                <a:spcPts val="900"/>
              </a:spcAft>
              <a:buFont typeface="Arial" panose="020B0604020202020204" pitchFamily="34" charset="0"/>
              <a:buChar char="•"/>
            </a:pPr>
            <a:r>
              <a:rPr lang="cs-CZ" sz="1050" dirty="0" smtClean="0">
                <a:ea typeface="Tahoma" panose="020B0604030504040204" pitchFamily="34" charset="0"/>
                <a:cs typeface="Tahoma" panose="020B0604030504040204" pitchFamily="34" charset="0"/>
              </a:rPr>
              <a:t> </a:t>
            </a:r>
            <a:r>
              <a:rPr lang="cs-CZ" sz="1050" dirty="0" err="1" smtClean="0">
                <a:ea typeface="Tahoma" panose="020B0604030504040204" pitchFamily="34" charset="0"/>
                <a:cs typeface="Tahoma" panose="020B0604030504040204" pitchFamily="34" charset="0"/>
              </a:rPr>
              <a:t>Imunogenita</a:t>
            </a:r>
            <a:endParaRPr lang="cs-CZ" sz="1050" dirty="0">
              <a:ea typeface="Tahoma" panose="020B0604030504040204" pitchFamily="34" charset="0"/>
              <a:cs typeface="Tahoma" panose="020B0604030504040204" pitchFamily="34" charset="0"/>
            </a:endParaRPr>
          </a:p>
        </p:txBody>
      </p:sp>
      <p:sp>
        <p:nvSpPr>
          <p:cNvPr id="90" name="Rectangle 89"/>
          <p:cNvSpPr/>
          <p:nvPr/>
        </p:nvSpPr>
        <p:spPr bwMode="auto">
          <a:xfrm>
            <a:off x="428296" y="1268760"/>
            <a:ext cx="2438846" cy="666539"/>
          </a:xfrm>
          <a:prstGeom prst="rect">
            <a:avLst/>
          </a:prstGeom>
          <a:solidFill>
            <a:schemeClr val="bg1">
              <a:lumMod val="85000"/>
            </a:schemeClr>
          </a:solidFill>
          <a:ln w="25400" cap="flat" cmpd="sng" algn="ctr">
            <a:noFill/>
            <a:prstDash val="solid"/>
            <a:round/>
            <a:headEnd type="none" w="med" len="med"/>
            <a:tailEnd type="none" w="med" len="med"/>
          </a:ln>
          <a:effectLst/>
        </p:spPr>
        <p:txBody>
          <a:bodyPr vert="horz" wrap="square" lIns="68561" tIns="34281" rIns="68561" bIns="34281" numCol="1" rtlCol="0" anchor="ctr" anchorCtr="0" compatLnSpc="1">
            <a:prstTxWarp prst="textNoShape">
              <a:avLst/>
            </a:prstTxWarp>
          </a:bodyPr>
          <a:lstStyle/>
          <a:p>
            <a:pPr algn="ctr" defTabSz="685800"/>
            <a:r>
              <a:rPr lang="de-DE" sz="1200" dirty="0"/>
              <a:t>503 </a:t>
            </a:r>
            <a:r>
              <a:rPr lang="cs-CZ" sz="1200" dirty="0" smtClean="0"/>
              <a:t>pacientů léčených </a:t>
            </a:r>
            <a:r>
              <a:rPr lang="de-DE" sz="1200" dirty="0" err="1" smtClean="0"/>
              <a:t>dabigatran</a:t>
            </a:r>
            <a:r>
              <a:rPr lang="cs-CZ" sz="1200" dirty="0" err="1" smtClean="0"/>
              <a:t>em</a:t>
            </a:r>
            <a:r>
              <a:rPr lang="cs-CZ" sz="1200" dirty="0" smtClean="0"/>
              <a:t>  ze </a:t>
            </a:r>
            <a:r>
              <a:rPr lang="de-DE" sz="1200" dirty="0" smtClean="0"/>
              <a:t>173 </a:t>
            </a:r>
            <a:r>
              <a:rPr lang="cs-CZ" sz="1200" dirty="0" smtClean="0"/>
              <a:t>lékařských center v</a:t>
            </a:r>
            <a:r>
              <a:rPr lang="de-DE" sz="1200" dirty="0" smtClean="0"/>
              <a:t> </a:t>
            </a:r>
            <a:r>
              <a:rPr lang="de-DE" sz="1200" dirty="0"/>
              <a:t>39 </a:t>
            </a:r>
            <a:r>
              <a:rPr lang="cs-CZ" sz="1200" dirty="0" smtClean="0"/>
              <a:t>zemích</a:t>
            </a:r>
            <a:endParaRPr lang="en-US" sz="1200" dirty="0"/>
          </a:p>
        </p:txBody>
      </p:sp>
      <p:cxnSp>
        <p:nvCxnSpPr>
          <p:cNvPr id="91" name="Straight Arrow Connector 90"/>
          <p:cNvCxnSpPr/>
          <p:nvPr/>
        </p:nvCxnSpPr>
        <p:spPr>
          <a:xfrm>
            <a:off x="2865608" y="2435960"/>
            <a:ext cx="1958553" cy="0"/>
          </a:xfrm>
          <a:prstGeom prst="straightConnector1">
            <a:avLst/>
          </a:prstGeom>
          <a:ln w="19050">
            <a:tailEnd type="none" w="lg" len="med"/>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bwMode="auto">
          <a:xfrm>
            <a:off x="5260419" y="4051341"/>
            <a:ext cx="344966" cy="230832"/>
          </a:xfrm>
          <a:prstGeom prst="rect">
            <a:avLst/>
          </a:prstGeom>
          <a:noFill/>
        </p:spPr>
        <p:txBody>
          <a:bodyPr wrap="none" anchor="ctr">
            <a:spAutoFit/>
          </a:bodyPr>
          <a:lstStyle/>
          <a:p>
            <a:pPr algn="ctr" defTabSz="914378">
              <a:defRPr/>
            </a:pPr>
            <a:r>
              <a:rPr lang="en-GB" sz="900" kern="0" dirty="0">
                <a:latin typeface="Arial" panose="020B0604020202020204" pitchFamily="34" charset="0"/>
                <a:cs typeface="Arial" panose="020B0604020202020204" pitchFamily="34" charset="0"/>
              </a:rPr>
              <a:t>2 h</a:t>
            </a:r>
          </a:p>
        </p:txBody>
      </p:sp>
      <p:sp>
        <p:nvSpPr>
          <p:cNvPr id="94" name="TextBox 93"/>
          <p:cNvSpPr txBox="1"/>
          <p:nvPr/>
        </p:nvSpPr>
        <p:spPr bwMode="auto">
          <a:xfrm>
            <a:off x="5573156" y="4048083"/>
            <a:ext cx="344966" cy="230832"/>
          </a:xfrm>
          <a:prstGeom prst="rect">
            <a:avLst/>
          </a:prstGeom>
          <a:noFill/>
        </p:spPr>
        <p:txBody>
          <a:bodyPr wrap="none" anchor="ctr">
            <a:spAutoFit/>
          </a:bodyPr>
          <a:lstStyle/>
          <a:p>
            <a:pPr algn="ctr" defTabSz="914378">
              <a:defRPr/>
            </a:pPr>
            <a:r>
              <a:rPr lang="en-GB" sz="900" kern="0" dirty="0">
                <a:latin typeface="Arial" panose="020B0604020202020204" pitchFamily="34" charset="0"/>
                <a:cs typeface="Arial" panose="020B0604020202020204" pitchFamily="34" charset="0"/>
              </a:rPr>
              <a:t>4 h</a:t>
            </a:r>
          </a:p>
        </p:txBody>
      </p:sp>
      <p:sp>
        <p:nvSpPr>
          <p:cNvPr id="95" name="TextBox 94"/>
          <p:cNvSpPr txBox="1"/>
          <p:nvPr/>
        </p:nvSpPr>
        <p:spPr bwMode="auto">
          <a:xfrm>
            <a:off x="4966286" y="4051341"/>
            <a:ext cx="344966" cy="230832"/>
          </a:xfrm>
          <a:prstGeom prst="rect">
            <a:avLst/>
          </a:prstGeom>
          <a:noFill/>
        </p:spPr>
        <p:txBody>
          <a:bodyPr wrap="none" anchor="ctr">
            <a:spAutoFit/>
          </a:bodyPr>
          <a:lstStyle/>
          <a:p>
            <a:pPr algn="ctr" defTabSz="914378">
              <a:defRPr/>
            </a:pPr>
            <a:r>
              <a:rPr lang="en-GB" sz="900" kern="0" dirty="0">
                <a:latin typeface="Arial" panose="020B0604020202020204" pitchFamily="34" charset="0"/>
                <a:cs typeface="Arial" panose="020B0604020202020204" pitchFamily="34" charset="0"/>
              </a:rPr>
              <a:t>1 h</a:t>
            </a:r>
          </a:p>
        </p:txBody>
      </p:sp>
      <p:sp>
        <p:nvSpPr>
          <p:cNvPr id="96" name="Isosceles Triangle 95"/>
          <p:cNvSpPr/>
          <p:nvPr/>
        </p:nvSpPr>
        <p:spPr bwMode="auto">
          <a:xfrm>
            <a:off x="5677910" y="3937952"/>
            <a:ext cx="180974" cy="141287"/>
          </a:xfrm>
          <a:prstGeom prst="triangle">
            <a:avLst/>
          </a:prstGeom>
          <a:solidFill>
            <a:srgbClr val="C00000"/>
          </a:solidFill>
          <a:ln w="25400" cap="flat" cmpd="sng" algn="ctr">
            <a:noFill/>
            <a:prstDash val="solid"/>
          </a:ln>
          <a:effectLst/>
        </p:spPr>
        <p:txBody>
          <a:bodyPr anchor="ctr"/>
          <a:lstStyle/>
          <a:p>
            <a:pPr algn="ctr" defTabSz="914378">
              <a:defRPr/>
            </a:pPr>
            <a:endParaRPr lang="en-GB" kern="0" dirty="0">
              <a:solidFill>
                <a:srgbClr val="FF0000"/>
              </a:solidFill>
              <a:latin typeface="Arial" panose="020B0604020202020204" pitchFamily="34" charset="0"/>
              <a:cs typeface="Arial" panose="020B0604020202020204" pitchFamily="34" charset="0"/>
            </a:endParaRPr>
          </a:p>
        </p:txBody>
      </p:sp>
      <p:sp>
        <p:nvSpPr>
          <p:cNvPr id="97" name="Isosceles Triangle 96"/>
          <p:cNvSpPr/>
          <p:nvPr/>
        </p:nvSpPr>
        <p:spPr bwMode="auto">
          <a:xfrm>
            <a:off x="5356429" y="3937951"/>
            <a:ext cx="180974" cy="141287"/>
          </a:xfrm>
          <a:prstGeom prst="triangle">
            <a:avLst/>
          </a:prstGeom>
          <a:solidFill>
            <a:srgbClr val="C00000"/>
          </a:solidFill>
          <a:ln w="25400" cap="flat" cmpd="sng" algn="ctr">
            <a:noFill/>
            <a:prstDash val="solid"/>
          </a:ln>
          <a:effectLst/>
        </p:spPr>
        <p:txBody>
          <a:bodyPr anchor="ctr"/>
          <a:lstStyle/>
          <a:p>
            <a:pPr algn="ctr" defTabSz="914378">
              <a:defRPr/>
            </a:pPr>
            <a:endParaRPr lang="en-GB" kern="0" dirty="0">
              <a:solidFill>
                <a:srgbClr val="FF0000"/>
              </a:solidFill>
              <a:latin typeface="Arial" panose="020B0604020202020204" pitchFamily="34" charset="0"/>
              <a:cs typeface="Arial" panose="020B0604020202020204" pitchFamily="34" charset="0"/>
            </a:endParaRPr>
          </a:p>
        </p:txBody>
      </p:sp>
      <p:sp>
        <p:nvSpPr>
          <p:cNvPr id="98" name="Isosceles Triangle 97"/>
          <p:cNvSpPr/>
          <p:nvPr/>
        </p:nvSpPr>
        <p:spPr bwMode="auto">
          <a:xfrm>
            <a:off x="5060372" y="3937724"/>
            <a:ext cx="180974" cy="141287"/>
          </a:xfrm>
          <a:prstGeom prst="triangle">
            <a:avLst/>
          </a:prstGeom>
          <a:solidFill>
            <a:srgbClr val="C00000"/>
          </a:solidFill>
          <a:ln w="25400" cap="flat" cmpd="sng" algn="ctr">
            <a:noFill/>
            <a:prstDash val="solid"/>
          </a:ln>
          <a:effectLst/>
        </p:spPr>
        <p:txBody>
          <a:bodyPr anchor="ctr"/>
          <a:lstStyle/>
          <a:p>
            <a:pPr algn="ctr" defTabSz="914378">
              <a:defRPr/>
            </a:pPr>
            <a:endParaRPr lang="en-GB" kern="0" dirty="0">
              <a:solidFill>
                <a:srgbClr val="FF0000"/>
              </a:solidFill>
              <a:latin typeface="Arial" panose="020B0604020202020204" pitchFamily="34" charset="0"/>
              <a:cs typeface="Arial" panose="020B0604020202020204" pitchFamily="34" charset="0"/>
            </a:endParaRPr>
          </a:p>
        </p:txBody>
      </p:sp>
      <p:sp>
        <p:nvSpPr>
          <p:cNvPr id="99" name="TextBox 98"/>
          <p:cNvSpPr txBox="1"/>
          <p:nvPr/>
        </p:nvSpPr>
        <p:spPr bwMode="auto">
          <a:xfrm>
            <a:off x="4452552" y="4052403"/>
            <a:ext cx="630301" cy="230832"/>
          </a:xfrm>
          <a:prstGeom prst="rect">
            <a:avLst/>
          </a:prstGeom>
          <a:noFill/>
        </p:spPr>
        <p:txBody>
          <a:bodyPr wrap="none" anchor="ctr">
            <a:spAutoFit/>
          </a:bodyPr>
          <a:lstStyle/>
          <a:p>
            <a:pPr algn="ctr" defTabSz="914378">
              <a:defRPr/>
            </a:pPr>
            <a:r>
              <a:rPr lang="en-GB" sz="900" kern="0" dirty="0">
                <a:latin typeface="Arial" panose="020B0604020202020204" pitchFamily="34" charset="0"/>
                <a:cs typeface="Arial" panose="020B0604020202020204" pitchFamily="34" charset="0"/>
              </a:rPr>
              <a:t> ~20 min</a:t>
            </a:r>
          </a:p>
        </p:txBody>
      </p:sp>
      <p:sp>
        <p:nvSpPr>
          <p:cNvPr id="100" name="Isosceles Triangle 99"/>
          <p:cNvSpPr/>
          <p:nvPr/>
        </p:nvSpPr>
        <p:spPr bwMode="auto">
          <a:xfrm>
            <a:off x="4702806" y="3937951"/>
            <a:ext cx="180975" cy="141288"/>
          </a:xfrm>
          <a:prstGeom prst="triangle">
            <a:avLst/>
          </a:prstGeom>
          <a:solidFill>
            <a:srgbClr val="C00000"/>
          </a:solidFill>
          <a:ln w="25400" cap="flat" cmpd="sng" algn="ctr">
            <a:noFill/>
            <a:prstDash val="solid"/>
          </a:ln>
          <a:effectLst/>
        </p:spPr>
        <p:txBody>
          <a:bodyPr anchor="ctr"/>
          <a:lstStyle/>
          <a:p>
            <a:pPr algn="ctr" defTabSz="914378">
              <a:defRPr/>
            </a:pPr>
            <a:endParaRPr lang="en-GB" kern="0" dirty="0">
              <a:solidFill>
                <a:srgbClr val="FF0000"/>
              </a:solidFill>
              <a:latin typeface="Arial" panose="020B0604020202020204" pitchFamily="34" charset="0"/>
              <a:cs typeface="Arial" panose="020B0604020202020204" pitchFamily="34" charset="0"/>
            </a:endParaRPr>
          </a:p>
        </p:txBody>
      </p:sp>
      <p:sp>
        <p:nvSpPr>
          <p:cNvPr id="101" name="Rectangle 100"/>
          <p:cNvSpPr/>
          <p:nvPr/>
        </p:nvSpPr>
        <p:spPr>
          <a:xfrm>
            <a:off x="4686301" y="1720232"/>
            <a:ext cx="1158189" cy="2013146"/>
          </a:xfrm>
          <a:prstGeom prst="rect">
            <a:avLst/>
          </a:prstGeom>
          <a:solidFill>
            <a:schemeClr val="accent2"/>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sz="1200" dirty="0" err="1" smtClean="0">
                <a:solidFill>
                  <a:schemeClr val="bg1"/>
                </a:solidFill>
                <a:ea typeface="Tahoma" panose="020B0604030504040204" pitchFamily="34" charset="0"/>
                <a:cs typeface="Tahoma" panose="020B0604030504040204" pitchFamily="34" charset="0"/>
              </a:rPr>
              <a:t>Antagonizace</a:t>
            </a:r>
            <a:r>
              <a:rPr lang="cs-CZ" sz="1200" dirty="0" smtClean="0">
                <a:solidFill>
                  <a:schemeClr val="bg1"/>
                </a:solidFill>
                <a:ea typeface="Tahoma" panose="020B0604030504040204" pitchFamily="34" charset="0"/>
                <a:cs typeface="Tahoma" panose="020B0604030504040204" pitchFamily="34" charset="0"/>
              </a:rPr>
              <a:t> účinku do</a:t>
            </a:r>
            <a:r>
              <a:rPr lang="en-US" sz="1200" dirty="0">
                <a:solidFill>
                  <a:schemeClr val="bg1"/>
                </a:solidFill>
                <a:ea typeface="Tahoma" panose="020B0604030504040204" pitchFamily="34" charset="0"/>
                <a:cs typeface="Tahoma" panose="020B0604030504040204" pitchFamily="34" charset="0"/>
              </a:rPr>
              <a:t/>
            </a:r>
            <a:br>
              <a:rPr lang="en-US" sz="1200" dirty="0">
                <a:solidFill>
                  <a:schemeClr val="bg1"/>
                </a:solidFill>
                <a:ea typeface="Tahoma" panose="020B0604030504040204" pitchFamily="34" charset="0"/>
                <a:cs typeface="Tahoma" panose="020B0604030504040204" pitchFamily="34" charset="0"/>
              </a:rPr>
            </a:br>
            <a:r>
              <a:rPr lang="en-US" sz="1200" dirty="0">
                <a:solidFill>
                  <a:schemeClr val="bg1"/>
                </a:solidFill>
                <a:ea typeface="Tahoma" panose="020B0604030504040204" pitchFamily="34" charset="0"/>
                <a:cs typeface="Tahoma" panose="020B0604030504040204" pitchFamily="34" charset="0"/>
              </a:rPr>
              <a:t>4 </a:t>
            </a:r>
            <a:r>
              <a:rPr lang="en-US" sz="1200" dirty="0" smtClean="0">
                <a:solidFill>
                  <a:schemeClr val="bg1"/>
                </a:solidFill>
                <a:ea typeface="Tahoma" panose="020B0604030504040204" pitchFamily="34" charset="0"/>
                <a:cs typeface="Tahoma" panose="020B0604030504040204" pitchFamily="34" charset="0"/>
              </a:rPr>
              <a:t>h</a:t>
            </a:r>
            <a:r>
              <a:rPr lang="cs-CZ" sz="1200" dirty="0" err="1" smtClean="0">
                <a:solidFill>
                  <a:schemeClr val="bg1"/>
                </a:solidFill>
                <a:ea typeface="Tahoma" panose="020B0604030504040204" pitchFamily="34" charset="0"/>
                <a:cs typeface="Tahoma" panose="020B0604030504040204" pitchFamily="34" charset="0"/>
              </a:rPr>
              <a:t>odin</a:t>
            </a:r>
            <a:r>
              <a:rPr lang="en-US" sz="1200" dirty="0" smtClean="0">
                <a:solidFill>
                  <a:schemeClr val="bg1"/>
                </a:solidFill>
                <a:ea typeface="Tahoma" panose="020B0604030504040204" pitchFamily="34" charset="0"/>
                <a:cs typeface="Tahoma" panose="020B0604030504040204" pitchFamily="34" charset="0"/>
              </a:rPr>
              <a:t> </a:t>
            </a:r>
            <a:r>
              <a:rPr lang="cs-CZ" sz="1200" dirty="0" smtClean="0">
                <a:solidFill>
                  <a:schemeClr val="bg1"/>
                </a:solidFill>
                <a:ea typeface="Tahoma" panose="020B0604030504040204" pitchFamily="34" charset="0"/>
                <a:cs typeface="Tahoma" panose="020B0604030504040204" pitchFamily="34" charset="0"/>
              </a:rPr>
              <a:t>(</a:t>
            </a:r>
            <a:r>
              <a:rPr lang="en-US" sz="1200" dirty="0" err="1" smtClean="0">
                <a:solidFill>
                  <a:schemeClr val="bg1"/>
                </a:solidFill>
                <a:ea typeface="Tahoma" panose="020B0604030504040204" pitchFamily="34" charset="0"/>
                <a:cs typeface="Tahoma" panose="020B0604030504040204" pitchFamily="34" charset="0"/>
              </a:rPr>
              <a:t>dTT</a:t>
            </a:r>
            <a:r>
              <a:rPr lang="en-US" sz="1200" dirty="0" smtClean="0">
                <a:solidFill>
                  <a:schemeClr val="bg1"/>
                </a:solidFill>
                <a:ea typeface="Tahoma" panose="020B0604030504040204" pitchFamily="34" charset="0"/>
                <a:cs typeface="Tahoma" panose="020B0604030504040204" pitchFamily="34" charset="0"/>
              </a:rPr>
              <a:t> a ECT</a:t>
            </a:r>
            <a:r>
              <a:rPr lang="cs-CZ" sz="1200" dirty="0" smtClean="0">
                <a:solidFill>
                  <a:schemeClr val="bg1"/>
                </a:solidFill>
                <a:ea typeface="Tahoma" panose="020B0604030504040204" pitchFamily="34" charset="0"/>
                <a:cs typeface="Tahoma" panose="020B0604030504040204" pitchFamily="34" charset="0"/>
              </a:rPr>
              <a:t>)</a:t>
            </a:r>
            <a:endParaRPr lang="en-US" sz="1200" dirty="0">
              <a:solidFill>
                <a:schemeClr val="bg1"/>
              </a:solidFill>
              <a:ea typeface="Tahoma" panose="020B0604030504040204" pitchFamily="34" charset="0"/>
              <a:cs typeface="Tahoma" panose="020B0604030504040204" pitchFamily="34" charset="0"/>
            </a:endParaRPr>
          </a:p>
        </p:txBody>
      </p:sp>
      <p:sp>
        <p:nvSpPr>
          <p:cNvPr id="102" name="Rectangle 101"/>
          <p:cNvSpPr/>
          <p:nvPr/>
        </p:nvSpPr>
        <p:spPr>
          <a:xfrm>
            <a:off x="4686302" y="1282426"/>
            <a:ext cx="1158188" cy="417862"/>
          </a:xfrm>
          <a:prstGeom prst="rect">
            <a:avLst/>
          </a:prstGeom>
          <a:solidFill>
            <a:schemeClr val="accent2"/>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smtClean="0">
                <a:solidFill>
                  <a:schemeClr val="bg1"/>
                </a:solidFill>
                <a:ea typeface="Tahoma" panose="020B0604030504040204" pitchFamily="34" charset="0"/>
                <a:cs typeface="Tahoma" panose="020B0604030504040204" pitchFamily="34" charset="0"/>
              </a:rPr>
              <a:t>Prim</a:t>
            </a:r>
            <a:r>
              <a:rPr lang="cs-CZ" sz="1350" dirty="0" err="1" smtClean="0">
                <a:solidFill>
                  <a:schemeClr val="bg1"/>
                </a:solidFill>
                <a:ea typeface="Tahoma" panose="020B0604030504040204" pitchFamily="34" charset="0"/>
                <a:cs typeface="Tahoma" panose="020B0604030504040204" pitchFamily="34" charset="0"/>
              </a:rPr>
              <a:t>ární</a:t>
            </a:r>
            <a:r>
              <a:rPr lang="cs-CZ" sz="1350" dirty="0" smtClean="0">
                <a:solidFill>
                  <a:schemeClr val="bg1"/>
                </a:solidFill>
                <a:ea typeface="Tahoma" panose="020B0604030504040204" pitchFamily="34" charset="0"/>
                <a:cs typeface="Tahoma" panose="020B0604030504040204" pitchFamily="34" charset="0"/>
              </a:rPr>
              <a:t> cíl</a:t>
            </a:r>
            <a:endParaRPr lang="en-US" sz="1350" dirty="0">
              <a:solidFill>
                <a:schemeClr val="bg1"/>
              </a:solidFill>
              <a:ea typeface="Tahoma" panose="020B0604030504040204" pitchFamily="34" charset="0"/>
              <a:cs typeface="Tahoma" panose="020B0604030504040204" pitchFamily="34" charset="0"/>
            </a:endParaRPr>
          </a:p>
        </p:txBody>
      </p:sp>
      <p:sp>
        <p:nvSpPr>
          <p:cNvPr id="103" name="TextBox 124"/>
          <p:cNvSpPr txBox="1">
            <a:spLocks noChangeArrowheads="1"/>
          </p:cNvSpPr>
          <p:nvPr/>
        </p:nvSpPr>
        <p:spPr bwMode="auto">
          <a:xfrm>
            <a:off x="4199620" y="4261653"/>
            <a:ext cx="217456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cs-CZ" altLang="en-US" sz="1050" dirty="0" smtClean="0">
                <a:latin typeface="+mj-lt"/>
                <a:ea typeface="Tahoma" panose="020B0604030504040204" pitchFamily="34" charset="0"/>
                <a:cs typeface="Tahoma" panose="020B0604030504040204" pitchFamily="34" charset="0"/>
              </a:rPr>
              <a:t>Čas odběru vzorků krve</a:t>
            </a:r>
            <a:endParaRPr lang="en-GB" altLang="en-US" sz="1050" dirty="0">
              <a:latin typeface="+mj-lt"/>
              <a:ea typeface="Tahoma" panose="020B0604030504040204" pitchFamily="34" charset="0"/>
              <a:cs typeface="Tahoma" panose="020B0604030504040204" pitchFamily="34" charset="0"/>
            </a:endParaRPr>
          </a:p>
        </p:txBody>
      </p:sp>
      <p:sp>
        <p:nvSpPr>
          <p:cNvPr id="104" name="Rounded Rectangle 11"/>
          <p:cNvSpPr/>
          <p:nvPr/>
        </p:nvSpPr>
        <p:spPr bwMode="auto">
          <a:xfrm>
            <a:off x="524409" y="3067409"/>
            <a:ext cx="272792" cy="513849"/>
          </a:xfrm>
          <a:custGeom>
            <a:avLst/>
            <a:gdLst/>
            <a:ahLst/>
            <a:cxnLst/>
            <a:rect l="l" t="t" r="r" b="b"/>
            <a:pathLst>
              <a:path w="1556792" h="2794354">
                <a:moveTo>
                  <a:pt x="785723" y="0"/>
                </a:moveTo>
                <a:cubicBezTo>
                  <a:pt x="984546" y="0"/>
                  <a:pt x="1145723" y="161177"/>
                  <a:pt x="1145723" y="360000"/>
                </a:cubicBezTo>
                <a:cubicBezTo>
                  <a:pt x="1145723" y="522687"/>
                  <a:pt x="1037810" y="660168"/>
                  <a:pt x="889157" y="703100"/>
                </a:cubicBezTo>
                <a:lnTo>
                  <a:pt x="1051810" y="703100"/>
                </a:lnTo>
                <a:cubicBezTo>
                  <a:pt x="1073552" y="703100"/>
                  <a:pt x="1094039" y="708476"/>
                  <a:pt x="1111237" y="719439"/>
                </a:cubicBezTo>
                <a:cubicBezTo>
                  <a:pt x="1157225" y="733316"/>
                  <a:pt x="1196869" y="766309"/>
                  <a:pt x="1218860" y="813224"/>
                </a:cubicBezTo>
                <a:lnTo>
                  <a:pt x="1539733" y="1497751"/>
                </a:lnTo>
                <a:cubicBezTo>
                  <a:pt x="1581926" y="1587764"/>
                  <a:pt x="1543161" y="1694939"/>
                  <a:pt x="1453148" y="1737132"/>
                </a:cubicBezTo>
                <a:cubicBezTo>
                  <a:pt x="1363136" y="1779325"/>
                  <a:pt x="1255961" y="1740560"/>
                  <a:pt x="1213768" y="1650548"/>
                </a:cubicBezTo>
                <a:lnTo>
                  <a:pt x="1180868" y="1580362"/>
                </a:lnTo>
                <a:lnTo>
                  <a:pt x="1180868" y="1753052"/>
                </a:lnTo>
                <a:lnTo>
                  <a:pt x="1180868" y="1767842"/>
                </a:lnTo>
                <a:lnTo>
                  <a:pt x="1180868" y="2614354"/>
                </a:lnTo>
                <a:cubicBezTo>
                  <a:pt x="1180868" y="2713765"/>
                  <a:pt x="1100279" y="2794354"/>
                  <a:pt x="1000868" y="2794354"/>
                </a:cubicBezTo>
                <a:cubicBezTo>
                  <a:pt x="901457" y="2794354"/>
                  <a:pt x="820868" y="2713765"/>
                  <a:pt x="820868" y="2614354"/>
                </a:cubicBezTo>
                <a:lnTo>
                  <a:pt x="820868" y="1896900"/>
                </a:lnTo>
                <a:lnTo>
                  <a:pt x="766536" y="1896900"/>
                </a:lnTo>
                <a:lnTo>
                  <a:pt x="766536" y="2608003"/>
                </a:lnTo>
                <a:cubicBezTo>
                  <a:pt x="766536" y="2707414"/>
                  <a:pt x="685947" y="2788003"/>
                  <a:pt x="586536" y="2788003"/>
                </a:cubicBezTo>
                <a:cubicBezTo>
                  <a:pt x="487125" y="2788003"/>
                  <a:pt x="406536" y="2707414"/>
                  <a:pt x="406536" y="2608003"/>
                </a:cubicBezTo>
                <a:lnTo>
                  <a:pt x="406536" y="1767842"/>
                </a:lnTo>
                <a:lnTo>
                  <a:pt x="406536" y="1746701"/>
                </a:lnTo>
                <a:lnTo>
                  <a:pt x="406536" y="1515057"/>
                </a:lnTo>
                <a:lnTo>
                  <a:pt x="343024" y="1650548"/>
                </a:lnTo>
                <a:cubicBezTo>
                  <a:pt x="300831" y="1740560"/>
                  <a:pt x="193656" y="1779325"/>
                  <a:pt x="103644" y="1737132"/>
                </a:cubicBezTo>
                <a:cubicBezTo>
                  <a:pt x="13631" y="1694939"/>
                  <a:pt x="-25134" y="1587764"/>
                  <a:pt x="17059" y="1497751"/>
                </a:cubicBezTo>
                <a:lnTo>
                  <a:pt x="337932" y="813224"/>
                </a:lnTo>
                <a:cubicBezTo>
                  <a:pt x="366192" y="752937"/>
                  <a:pt x="423602" y="715638"/>
                  <a:pt x="485735" y="713166"/>
                </a:cubicBezTo>
                <a:cubicBezTo>
                  <a:pt x="501053" y="706658"/>
                  <a:pt x="517908" y="703100"/>
                  <a:pt x="535594" y="703100"/>
                </a:cubicBezTo>
                <a:lnTo>
                  <a:pt x="682289" y="703100"/>
                </a:lnTo>
                <a:cubicBezTo>
                  <a:pt x="533636" y="660168"/>
                  <a:pt x="425723" y="522687"/>
                  <a:pt x="425723" y="360000"/>
                </a:cubicBezTo>
                <a:cubicBezTo>
                  <a:pt x="425723" y="161177"/>
                  <a:pt x="586900" y="0"/>
                  <a:pt x="785723" y="0"/>
                </a:cubicBezTo>
                <a:close/>
              </a:path>
            </a:pathLst>
          </a:custGeom>
          <a:solidFill>
            <a:sysClr val="window" lastClr="FFFFFF"/>
          </a:solidFill>
          <a:ln w="25400" cap="flat" cmpd="sng" algn="ctr">
            <a:noFill/>
            <a:prstDash val="solid"/>
          </a:ln>
          <a:effectLst/>
        </p:spPr>
        <p:txBody>
          <a:bodyPr anchor="ctr"/>
          <a:lstStyle/>
          <a:p>
            <a:pPr algn="ctr" defTabSz="914378">
              <a:defRPr/>
            </a:pPr>
            <a:endParaRPr lang="en-GB" kern="0" dirty="0">
              <a:solidFill>
                <a:prstClr val="white"/>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260" y="4554438"/>
            <a:ext cx="728662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956260" y="5733256"/>
            <a:ext cx="1465308" cy="28803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2533495" y="5949280"/>
            <a:ext cx="3393301" cy="369332"/>
          </a:xfrm>
          <a:prstGeom prst="rect">
            <a:avLst/>
          </a:prstGeom>
          <a:noFill/>
        </p:spPr>
        <p:txBody>
          <a:bodyPr wrap="none" rtlCol="0">
            <a:spAutoFit/>
          </a:bodyPr>
          <a:lstStyle/>
          <a:p>
            <a:r>
              <a:rPr lang="cs-CZ" dirty="0" smtClean="0">
                <a:solidFill>
                  <a:srgbClr val="FF0000"/>
                </a:solidFill>
              </a:rPr>
              <a:t>Aneurysma aorty,  </a:t>
            </a:r>
            <a:r>
              <a:rPr lang="cs-CZ" dirty="0" err="1" smtClean="0">
                <a:solidFill>
                  <a:srgbClr val="FF0000"/>
                </a:solidFill>
              </a:rPr>
              <a:t>emergentní</a:t>
            </a:r>
            <a:r>
              <a:rPr lang="cs-CZ" dirty="0" smtClean="0">
                <a:solidFill>
                  <a:srgbClr val="FF0000"/>
                </a:solidFill>
              </a:rPr>
              <a:t> PM</a:t>
            </a:r>
            <a:endParaRPr lang="cs-CZ" dirty="0">
              <a:solidFill>
                <a:srgbClr val="FF0000"/>
              </a:solidFill>
            </a:endParaRPr>
          </a:p>
        </p:txBody>
      </p:sp>
      <p:sp>
        <p:nvSpPr>
          <p:cNvPr id="6" name="TextovéPole 5"/>
          <p:cNvSpPr txBox="1"/>
          <p:nvPr/>
        </p:nvSpPr>
        <p:spPr>
          <a:xfrm>
            <a:off x="2627784" y="4499828"/>
            <a:ext cx="3416576" cy="369332"/>
          </a:xfrm>
          <a:prstGeom prst="rect">
            <a:avLst/>
          </a:prstGeom>
          <a:solidFill>
            <a:schemeClr val="bg1"/>
          </a:solidFill>
        </p:spPr>
        <p:txBody>
          <a:bodyPr wrap="none" rtlCol="0">
            <a:spAutoFit/>
          </a:bodyPr>
          <a:lstStyle/>
          <a:p>
            <a:r>
              <a:rPr lang="cs-CZ" b="1" dirty="0" smtClean="0">
                <a:solidFill>
                  <a:schemeClr val="tx2"/>
                </a:solidFill>
              </a:rPr>
              <a:t>202 akutně operovaných pacientů</a:t>
            </a:r>
            <a:endParaRPr lang="cs-CZ" b="1" dirty="0">
              <a:solidFill>
                <a:schemeClr val="tx2"/>
              </a:solidFill>
            </a:endParaRPr>
          </a:p>
        </p:txBody>
      </p:sp>
      <p:sp>
        <p:nvSpPr>
          <p:cNvPr id="9" name="Šipka ohnutá nahoru 8"/>
          <p:cNvSpPr/>
          <p:nvPr/>
        </p:nvSpPr>
        <p:spPr>
          <a:xfrm rot="5400000">
            <a:off x="1770612" y="4019879"/>
            <a:ext cx="1048315" cy="63011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8608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0648"/>
            <a:ext cx="8229600" cy="926976"/>
          </a:xfrm>
        </p:spPr>
        <p:txBody>
          <a:bodyPr>
            <a:noAutofit/>
          </a:bodyPr>
          <a:lstStyle/>
          <a:p>
            <a:r>
              <a:rPr lang="cs-CZ" sz="2800" b="1" dirty="0" smtClean="0">
                <a:solidFill>
                  <a:schemeClr val="tx2"/>
                </a:solidFill>
              </a:rPr>
              <a:t>Závěry RE-VERSE AD</a:t>
            </a:r>
            <a:endParaRPr lang="cs-CZ" sz="2800" b="1" dirty="0">
              <a:solidFill>
                <a:schemeClr val="tx2"/>
              </a:solidFill>
            </a:endParaRPr>
          </a:p>
        </p:txBody>
      </p:sp>
      <p:sp>
        <p:nvSpPr>
          <p:cNvPr id="3" name="Text Placeholder 2"/>
          <p:cNvSpPr>
            <a:spLocks noGrp="1"/>
          </p:cNvSpPr>
          <p:nvPr>
            <p:ph type="body" sz="quarter" idx="13"/>
          </p:nvPr>
        </p:nvSpPr>
        <p:spPr>
          <a:xfrm>
            <a:off x="4428306" y="6525344"/>
            <a:ext cx="4715694" cy="268139"/>
          </a:xfrm>
        </p:spPr>
        <p:txBody>
          <a:bodyPr>
            <a:noAutofit/>
          </a:bodyPr>
          <a:lstStyle/>
          <a:p>
            <a:r>
              <a:rPr lang="cs-CZ" sz="1100" dirty="0" err="1" smtClean="0"/>
              <a:t>Pollack</a:t>
            </a:r>
            <a:r>
              <a:rPr lang="cs-CZ" sz="1100" dirty="0" smtClean="0"/>
              <a:t> </a:t>
            </a:r>
            <a:r>
              <a:rPr lang="cs-CZ" sz="1100" dirty="0" smtClean="0"/>
              <a:t>C et al. N </a:t>
            </a:r>
            <a:r>
              <a:rPr lang="cs-CZ" sz="1100" dirty="0" err="1" smtClean="0"/>
              <a:t>Engl</a:t>
            </a:r>
            <a:r>
              <a:rPr lang="cs-CZ" sz="1100" dirty="0" smtClean="0"/>
              <a:t> J Med 2017; </a:t>
            </a:r>
            <a:r>
              <a:rPr lang="cs-CZ" sz="1100" dirty="0" err="1" smtClean="0"/>
              <a:t>Pollack</a:t>
            </a:r>
            <a:r>
              <a:rPr lang="cs-CZ" sz="1100" dirty="0" smtClean="0"/>
              <a:t> et al. prezentováno na ISTH 2017</a:t>
            </a:r>
            <a:endParaRPr lang="cs-CZ" sz="1100" dirty="0"/>
          </a:p>
        </p:txBody>
      </p:sp>
      <p:sp>
        <p:nvSpPr>
          <p:cNvPr id="9" name="Rectangle 8"/>
          <p:cNvSpPr/>
          <p:nvPr/>
        </p:nvSpPr>
        <p:spPr bwMode="auto">
          <a:xfrm>
            <a:off x="507076" y="1340768"/>
            <a:ext cx="7974937" cy="786544"/>
          </a:xfrm>
          <a:prstGeom prst="rect">
            <a:avLst/>
          </a:prstGeom>
          <a:solidFill>
            <a:schemeClr val="tx1">
              <a:lumMod val="50000"/>
            </a:schemeClr>
          </a:solidFill>
          <a:ln w="25400" cap="flat" cmpd="sng" algn="ctr">
            <a:noFill/>
            <a:prstDash val="solid"/>
            <a:round/>
            <a:headEnd type="none" w="med" len="med"/>
            <a:tailEnd type="none" w="med" len="med"/>
          </a:ln>
          <a:effectLst/>
        </p:spPr>
        <p:txBody>
          <a:bodyPr vert="horz" wrap="square" lIns="144000" tIns="45708" rIns="144000" bIns="45708" numCol="1" rtlCol="0" anchor="ctr" anchorCtr="0" compatLnSpc="1">
            <a:prstTxWarp prst="textNoShape">
              <a:avLst/>
            </a:prstTxWarp>
          </a:bodyPr>
          <a:lstStyle/>
          <a:p>
            <a:r>
              <a:rPr lang="cs-CZ" altLang="en-US" dirty="0" smtClean="0">
                <a:solidFill>
                  <a:schemeClr val="bg1"/>
                </a:solidFill>
                <a:latin typeface="Arial" panose="020B0604020202020204" pitchFamily="34" charset="0"/>
                <a:cs typeface="Arial" charset="0"/>
              </a:rPr>
              <a:t>Medián maximální reverze během 4 hodin byl 100% pro </a:t>
            </a:r>
            <a:r>
              <a:rPr lang="cs-CZ" altLang="en-US" dirty="0" err="1" smtClean="0">
                <a:solidFill>
                  <a:schemeClr val="bg1"/>
                </a:solidFill>
                <a:latin typeface="Arial" panose="020B0604020202020204" pitchFamily="34" charset="0"/>
                <a:cs typeface="Arial" charset="0"/>
              </a:rPr>
              <a:t>dTT</a:t>
            </a:r>
            <a:r>
              <a:rPr lang="cs-CZ" altLang="en-US" dirty="0" smtClean="0">
                <a:solidFill>
                  <a:schemeClr val="bg1"/>
                </a:solidFill>
                <a:latin typeface="Arial" panose="020B0604020202020204" pitchFamily="34" charset="0"/>
                <a:cs typeface="Arial" charset="0"/>
              </a:rPr>
              <a:t> i ECT </a:t>
            </a:r>
          </a:p>
          <a:p>
            <a:r>
              <a:rPr lang="cs-CZ" altLang="en-US" dirty="0" smtClean="0">
                <a:solidFill>
                  <a:schemeClr val="bg1"/>
                </a:solidFill>
                <a:latin typeface="Arial" panose="020B0604020202020204" pitchFamily="34" charset="0"/>
                <a:cs typeface="Arial" charset="0"/>
              </a:rPr>
              <a:t>(95% </a:t>
            </a:r>
            <a:r>
              <a:rPr lang="cs-CZ" altLang="en-US" i="1" dirty="0" smtClean="0">
                <a:solidFill>
                  <a:schemeClr val="bg1"/>
                </a:solidFill>
                <a:latin typeface="Arial" panose="020B0604020202020204" pitchFamily="34" charset="0"/>
                <a:cs typeface="Arial" charset="0"/>
              </a:rPr>
              <a:t>CI</a:t>
            </a:r>
            <a:r>
              <a:rPr lang="cs-CZ" altLang="en-US" dirty="0" smtClean="0">
                <a:solidFill>
                  <a:schemeClr val="bg1"/>
                </a:solidFill>
                <a:latin typeface="Arial" panose="020B0604020202020204" pitchFamily="34" charset="0"/>
                <a:cs typeface="Arial" charset="0"/>
              </a:rPr>
              <a:t>: 100–100)</a:t>
            </a:r>
            <a:endParaRPr lang="cs-CZ" altLang="en-US" dirty="0">
              <a:solidFill>
                <a:schemeClr val="bg1"/>
              </a:solidFill>
              <a:latin typeface="Arial" panose="020B0604020202020204" pitchFamily="34" charset="0"/>
              <a:cs typeface="Arial" charset="0"/>
            </a:endParaRPr>
          </a:p>
        </p:txBody>
      </p:sp>
      <p:sp>
        <p:nvSpPr>
          <p:cNvPr id="10" name="Rectangle 9"/>
          <p:cNvSpPr/>
          <p:nvPr/>
        </p:nvSpPr>
        <p:spPr bwMode="auto">
          <a:xfrm>
            <a:off x="507076" y="2246666"/>
            <a:ext cx="7974937" cy="786544"/>
          </a:xfrm>
          <a:prstGeom prst="rect">
            <a:avLst/>
          </a:prstGeom>
          <a:solidFill>
            <a:schemeClr val="tx2"/>
          </a:solidFill>
          <a:ln w="25400" cap="flat" cmpd="sng" algn="ctr">
            <a:noFill/>
            <a:prstDash val="solid"/>
            <a:round/>
            <a:headEnd type="none" w="med" len="med"/>
            <a:tailEnd type="none" w="med" len="med"/>
          </a:ln>
          <a:effectLst/>
        </p:spPr>
        <p:txBody>
          <a:bodyPr vert="horz" wrap="square" lIns="144000" tIns="45708" rIns="144000" bIns="45708" numCol="1" rtlCol="0" anchor="ctr" anchorCtr="0" compatLnSpc="1">
            <a:prstTxWarp prst="textNoShape">
              <a:avLst/>
            </a:prstTxWarp>
          </a:bodyPr>
          <a:lstStyle/>
          <a:p>
            <a:r>
              <a:rPr lang="cs-CZ" altLang="en-US" dirty="0" smtClean="0">
                <a:solidFill>
                  <a:schemeClr val="bg1"/>
                </a:solidFill>
                <a:latin typeface="Arial" panose="020B0604020202020204" pitchFamily="34" charset="0"/>
                <a:cs typeface="Arial" charset="0"/>
              </a:rPr>
              <a:t>Podobné výsledky pro</a:t>
            </a:r>
            <a:r>
              <a:rPr lang="en-GB" altLang="en-US" dirty="0" smtClean="0">
                <a:solidFill>
                  <a:schemeClr val="bg1"/>
                </a:solidFill>
                <a:latin typeface="Arial" panose="020B0604020202020204" pitchFamily="34" charset="0"/>
                <a:cs typeface="Arial" charset="0"/>
              </a:rPr>
              <a:t> </a:t>
            </a:r>
            <a:r>
              <a:rPr lang="en-GB" altLang="en-US" dirty="0" err="1">
                <a:solidFill>
                  <a:schemeClr val="bg1"/>
                </a:solidFill>
                <a:latin typeface="Arial" panose="020B0604020202020204" pitchFamily="34" charset="0"/>
                <a:cs typeface="Arial" charset="0"/>
              </a:rPr>
              <a:t>aPTT</a:t>
            </a:r>
            <a:r>
              <a:rPr lang="en-GB" altLang="en-US" dirty="0">
                <a:solidFill>
                  <a:schemeClr val="bg1"/>
                </a:solidFill>
                <a:latin typeface="Arial" panose="020B0604020202020204" pitchFamily="34" charset="0"/>
                <a:cs typeface="Arial" charset="0"/>
              </a:rPr>
              <a:t> </a:t>
            </a:r>
            <a:r>
              <a:rPr lang="en-GB" altLang="en-US" dirty="0" smtClean="0">
                <a:solidFill>
                  <a:schemeClr val="bg1"/>
                </a:solidFill>
                <a:latin typeface="Arial" panose="020B0604020202020204" pitchFamily="34" charset="0"/>
                <a:cs typeface="Arial" charset="0"/>
              </a:rPr>
              <a:t>a </a:t>
            </a:r>
            <a:r>
              <a:rPr lang="en-GB" altLang="en-US" dirty="0">
                <a:solidFill>
                  <a:schemeClr val="bg1"/>
                </a:solidFill>
                <a:latin typeface="Arial" panose="020B0604020202020204" pitchFamily="34" charset="0"/>
                <a:cs typeface="Arial" charset="0"/>
              </a:rPr>
              <a:t>TT</a:t>
            </a:r>
          </a:p>
        </p:txBody>
      </p:sp>
      <p:sp>
        <p:nvSpPr>
          <p:cNvPr id="7" name="Content Placeholder 2"/>
          <p:cNvSpPr txBox="1">
            <a:spLocks/>
          </p:cNvSpPr>
          <p:nvPr/>
        </p:nvSpPr>
        <p:spPr>
          <a:xfrm>
            <a:off x="323528" y="4725144"/>
            <a:ext cx="8363084" cy="1440160"/>
          </a:xfrm>
          <a:prstGeom prst="rect">
            <a:avLst/>
          </a:prstGeom>
        </p:spPr>
        <p:txBody>
          <a:bodyPr/>
          <a:lstStyle>
            <a:lvl1pPr marL="257175" indent="-257175" algn="l" rtl="0" eaLnBrk="1" fontAlgn="base" hangingPunct="1">
              <a:spcBef>
                <a:spcPct val="20000"/>
              </a:spcBef>
              <a:spcAft>
                <a:spcPct val="0"/>
              </a:spcAft>
              <a:buBlip>
                <a:blip r:embed="rId3"/>
              </a:buBlip>
              <a:defRPr sz="1800">
                <a:solidFill>
                  <a:schemeClr val="tx1"/>
                </a:solidFill>
                <a:latin typeface="+mn-lt"/>
                <a:ea typeface="+mn-ea"/>
                <a:cs typeface="+mn-cs"/>
              </a:defRPr>
            </a:lvl1pPr>
            <a:lvl2pPr marL="557213" indent="-214313" algn="l" rtl="0" eaLnBrk="1" fontAlgn="base" hangingPunct="1">
              <a:spcBef>
                <a:spcPct val="20000"/>
              </a:spcBef>
              <a:spcAft>
                <a:spcPct val="0"/>
              </a:spcAft>
              <a:buClr>
                <a:srgbClr val="AB0932"/>
              </a:buClr>
              <a:buChar char="–"/>
              <a:defRPr sz="1500">
                <a:solidFill>
                  <a:schemeClr val="tx1"/>
                </a:solidFill>
                <a:latin typeface="+mn-lt"/>
                <a:ea typeface="+mn-ea"/>
                <a:cs typeface="+mn-cs"/>
              </a:defRPr>
            </a:lvl2pPr>
            <a:lvl3pPr marL="857250" indent="-171450" algn="l" rtl="0" eaLnBrk="1" fontAlgn="base" hangingPunct="1">
              <a:spcBef>
                <a:spcPct val="20000"/>
              </a:spcBef>
              <a:spcAft>
                <a:spcPct val="0"/>
              </a:spcAft>
              <a:buClr>
                <a:srgbClr val="AB0932"/>
              </a:buClr>
              <a:buFont typeface="Times" pitchFamily="18" charset="0"/>
              <a:buChar char="•"/>
              <a:defRPr>
                <a:solidFill>
                  <a:schemeClr val="tx1"/>
                </a:solidFill>
                <a:latin typeface="+mn-lt"/>
                <a:ea typeface="+mn-ea"/>
                <a:cs typeface="+mn-cs"/>
              </a:defRPr>
            </a:lvl3pPr>
            <a:lvl4pPr marL="1200150" indent="-171450" algn="l" rtl="0" eaLnBrk="1" fontAlgn="base" hangingPunct="1">
              <a:spcBef>
                <a:spcPct val="20000"/>
              </a:spcBef>
              <a:spcAft>
                <a:spcPct val="0"/>
              </a:spcAft>
              <a:buClr>
                <a:srgbClr val="AB0932"/>
              </a:buClr>
              <a:buChar char="–"/>
              <a:defRPr sz="1200">
                <a:solidFill>
                  <a:schemeClr val="tx1"/>
                </a:solidFill>
                <a:latin typeface="+mn-lt"/>
                <a:ea typeface="+mn-ea"/>
                <a:cs typeface="+mn-cs"/>
              </a:defRPr>
            </a:lvl4pPr>
            <a:lvl5pPr marL="1543050" indent="-171450" algn="l" rtl="0" eaLnBrk="1" fontAlgn="base" hangingPunct="1">
              <a:spcBef>
                <a:spcPct val="20000"/>
              </a:spcBef>
              <a:spcAft>
                <a:spcPct val="0"/>
              </a:spcAft>
              <a:buClr>
                <a:srgbClr val="AB0932"/>
              </a:buClr>
              <a:buChar char="»"/>
              <a:defRPr sz="1050">
                <a:solidFill>
                  <a:schemeClr val="tx1"/>
                </a:solidFill>
                <a:latin typeface="+mn-lt"/>
                <a:ea typeface="+mn-ea"/>
                <a:cs typeface="+mn-cs"/>
              </a:defRPr>
            </a:lvl5pPr>
            <a:lvl6pPr marL="1885950" indent="-171450" algn="l" rtl="0" eaLnBrk="1" fontAlgn="base" hangingPunct="1">
              <a:spcBef>
                <a:spcPct val="20000"/>
              </a:spcBef>
              <a:spcAft>
                <a:spcPct val="0"/>
              </a:spcAft>
              <a:buClr>
                <a:srgbClr val="AB0932"/>
              </a:buClr>
              <a:buChar char="»"/>
              <a:defRPr sz="750">
                <a:solidFill>
                  <a:schemeClr val="tx1"/>
                </a:solidFill>
                <a:latin typeface="+mn-lt"/>
                <a:ea typeface="+mn-ea"/>
                <a:cs typeface="+mn-cs"/>
              </a:defRPr>
            </a:lvl6pPr>
            <a:lvl7pPr marL="2228850" indent="-171450" algn="l" rtl="0" eaLnBrk="1" fontAlgn="base" hangingPunct="1">
              <a:spcBef>
                <a:spcPct val="20000"/>
              </a:spcBef>
              <a:spcAft>
                <a:spcPct val="0"/>
              </a:spcAft>
              <a:buClr>
                <a:srgbClr val="AB0932"/>
              </a:buClr>
              <a:buChar char="»"/>
              <a:defRPr sz="750">
                <a:solidFill>
                  <a:schemeClr val="tx1"/>
                </a:solidFill>
                <a:latin typeface="+mn-lt"/>
                <a:ea typeface="+mn-ea"/>
                <a:cs typeface="+mn-cs"/>
              </a:defRPr>
            </a:lvl7pPr>
            <a:lvl8pPr marL="2571750" indent="-171450" algn="l" rtl="0" eaLnBrk="1" fontAlgn="base" hangingPunct="1">
              <a:spcBef>
                <a:spcPct val="20000"/>
              </a:spcBef>
              <a:spcAft>
                <a:spcPct val="0"/>
              </a:spcAft>
              <a:buClr>
                <a:srgbClr val="AB0932"/>
              </a:buClr>
              <a:buChar char="»"/>
              <a:defRPr sz="750">
                <a:solidFill>
                  <a:schemeClr val="tx1"/>
                </a:solidFill>
                <a:latin typeface="+mn-lt"/>
                <a:ea typeface="+mn-ea"/>
                <a:cs typeface="+mn-cs"/>
              </a:defRPr>
            </a:lvl8pPr>
            <a:lvl9pPr marL="2914650" indent="-171450" algn="l" rtl="0" eaLnBrk="1" fontAlgn="base" hangingPunct="1">
              <a:spcBef>
                <a:spcPct val="20000"/>
              </a:spcBef>
              <a:spcAft>
                <a:spcPct val="0"/>
              </a:spcAft>
              <a:buClr>
                <a:srgbClr val="AB0932"/>
              </a:buClr>
              <a:buChar char="»"/>
              <a:defRPr sz="750">
                <a:solidFill>
                  <a:schemeClr val="tx1"/>
                </a:solidFill>
                <a:latin typeface="+mn-lt"/>
                <a:ea typeface="+mn-ea"/>
                <a:cs typeface="+mn-cs"/>
              </a:defRPr>
            </a:lvl9pPr>
          </a:lstStyle>
          <a:p>
            <a:pPr>
              <a:spcBef>
                <a:spcPts val="600"/>
              </a:spcBef>
              <a:spcAft>
                <a:spcPts val="600"/>
              </a:spcAft>
              <a:buClr>
                <a:schemeClr val="tx2"/>
              </a:buClr>
              <a:buSzPct val="125000"/>
              <a:buFont typeface="Arial" panose="020B0604020202020204" pitchFamily="34" charset="0"/>
              <a:buChar char="•"/>
            </a:pPr>
            <a:r>
              <a:rPr lang="cs-CZ" altLang="en-US" sz="2000" b="1" kern="0" dirty="0" smtClean="0">
                <a:ea typeface="Tahoma" panose="020B0604030504040204" pitchFamily="34" charset="0"/>
                <a:cs typeface="Tahoma" panose="020B0604030504040204" pitchFamily="34" charset="0"/>
              </a:rPr>
              <a:t>72 hodin po podání </a:t>
            </a:r>
            <a:r>
              <a:rPr lang="cs-CZ" altLang="en-US" sz="2000" kern="0" dirty="0" err="1" smtClean="0">
                <a:ea typeface="Tahoma" panose="020B0604030504040204" pitchFamily="34" charset="0"/>
                <a:cs typeface="Tahoma" panose="020B0604030504040204" pitchFamily="34" charset="0"/>
              </a:rPr>
              <a:t>idarucizumabu</a:t>
            </a:r>
            <a:r>
              <a:rPr lang="cs-CZ" altLang="en-US" sz="2000" kern="0" dirty="0" smtClean="0">
                <a:ea typeface="Tahoma" panose="020B0604030504040204" pitchFamily="34" charset="0"/>
                <a:cs typeface="Tahoma" panose="020B0604030504040204" pitchFamily="34" charset="0"/>
              </a:rPr>
              <a:t>, u 22,9% pacientů ze skupiny A </a:t>
            </a:r>
            <a:r>
              <a:rPr lang="cs-CZ" altLang="en-US" sz="2000" kern="0" dirty="0" err="1" smtClean="0">
                <a:ea typeface="Tahoma" panose="020B0604030504040204" pitchFamily="34" charset="0"/>
                <a:cs typeface="Tahoma" panose="020B0604030504040204" pitchFamily="34" charset="0"/>
              </a:rPr>
              <a:t>a</a:t>
            </a:r>
            <a:r>
              <a:rPr lang="cs-CZ" altLang="en-US" sz="2000" kern="0" dirty="0" smtClean="0">
                <a:ea typeface="Tahoma" panose="020B0604030504040204" pitchFamily="34" charset="0"/>
                <a:cs typeface="Tahoma" panose="020B0604030504040204" pitchFamily="34" charset="0"/>
              </a:rPr>
              <a:t> u 66,8% pacientů ze skupiny B byla znovu zahájena antikoagulační nebo </a:t>
            </a:r>
            <a:r>
              <a:rPr lang="cs-CZ" altLang="en-US" sz="2000" kern="0" dirty="0" err="1" smtClean="0">
                <a:ea typeface="Tahoma" panose="020B0604030504040204" pitchFamily="34" charset="0"/>
                <a:cs typeface="Tahoma" panose="020B0604030504040204" pitchFamily="34" charset="0"/>
              </a:rPr>
              <a:t>antiagregační</a:t>
            </a:r>
            <a:r>
              <a:rPr lang="cs-CZ" altLang="en-US" sz="2000" kern="0" dirty="0" smtClean="0">
                <a:ea typeface="Tahoma" panose="020B0604030504040204" pitchFamily="34" charset="0"/>
                <a:cs typeface="Tahoma" panose="020B0604030504040204" pitchFamily="34" charset="0"/>
              </a:rPr>
              <a:t> léčba </a:t>
            </a:r>
          </a:p>
          <a:p>
            <a:pPr>
              <a:spcBef>
                <a:spcPts val="600"/>
              </a:spcBef>
              <a:spcAft>
                <a:spcPts val="600"/>
              </a:spcAft>
              <a:buClr>
                <a:schemeClr val="tx2"/>
              </a:buClr>
              <a:buSzPct val="125000"/>
              <a:buFont typeface="Arial" panose="020B0604020202020204" pitchFamily="34" charset="0"/>
              <a:buChar char="•"/>
            </a:pPr>
            <a:r>
              <a:rPr lang="cs-CZ" altLang="en-US" sz="2000" kern="0" dirty="0" smtClean="0">
                <a:ea typeface="Tahoma" panose="020B0604030504040204" pitchFamily="34" charset="0"/>
                <a:cs typeface="Tahoma" panose="020B0604030504040204" pitchFamily="34" charset="0"/>
              </a:rPr>
              <a:t>V průběhu </a:t>
            </a:r>
            <a:r>
              <a:rPr lang="cs-CZ" altLang="en-US" sz="2000" b="1" kern="0" dirty="0" smtClean="0">
                <a:ea typeface="Tahoma" panose="020B0604030504040204" pitchFamily="34" charset="0"/>
                <a:cs typeface="Tahoma" panose="020B0604030504040204" pitchFamily="34" charset="0"/>
              </a:rPr>
              <a:t>90 dní</a:t>
            </a:r>
            <a:r>
              <a:rPr lang="cs-CZ" altLang="en-US" sz="2000" kern="0" dirty="0" smtClean="0">
                <a:ea typeface="Tahoma" panose="020B0604030504040204" pitchFamily="34" charset="0"/>
                <a:cs typeface="Tahoma" panose="020B0604030504040204" pitchFamily="34" charset="0"/>
              </a:rPr>
              <a:t>, antitrombotická léčba byla opět zahájena u 72,8% pacientů ze skupiny A </a:t>
            </a:r>
            <a:r>
              <a:rPr lang="cs-CZ" altLang="en-US" sz="2000" kern="0" dirty="0" err="1" smtClean="0">
                <a:ea typeface="Tahoma" panose="020B0604030504040204" pitchFamily="34" charset="0"/>
                <a:cs typeface="Tahoma" panose="020B0604030504040204" pitchFamily="34" charset="0"/>
              </a:rPr>
              <a:t>a</a:t>
            </a:r>
            <a:r>
              <a:rPr lang="cs-CZ" altLang="en-US" sz="2000" kern="0" dirty="0" smtClean="0">
                <a:ea typeface="Tahoma" panose="020B0604030504040204" pitchFamily="34" charset="0"/>
                <a:cs typeface="Tahoma" panose="020B0604030504040204" pitchFamily="34" charset="0"/>
              </a:rPr>
              <a:t> 90,1% ze skupiny </a:t>
            </a:r>
            <a:r>
              <a:rPr lang="cs-CZ" altLang="en-US" sz="2000" kern="0" dirty="0" smtClean="0">
                <a:ea typeface="Tahoma" panose="020B0604030504040204" pitchFamily="34" charset="0"/>
                <a:cs typeface="Tahoma" panose="020B0604030504040204" pitchFamily="34" charset="0"/>
              </a:rPr>
              <a:t>B</a:t>
            </a:r>
            <a:endParaRPr lang="cs-CZ" altLang="en-US" sz="2000" kern="0" dirty="0" smtClean="0">
              <a:ea typeface="Tahoma" panose="020B0604030504040204" pitchFamily="34" charset="0"/>
              <a:cs typeface="Tahoma" panose="020B0604030504040204" pitchFamily="34" charset="0"/>
            </a:endParaRPr>
          </a:p>
        </p:txBody>
      </p:sp>
      <p:graphicFrame>
        <p:nvGraphicFramePr>
          <p:cNvPr id="8" name="Table 5"/>
          <p:cNvGraphicFramePr>
            <a:graphicFrameLocks noGrp="1"/>
          </p:cNvGraphicFramePr>
          <p:nvPr>
            <p:extLst>
              <p:ext uri="{D42A27DB-BD31-4B8C-83A1-F6EECF244321}">
                <p14:modId xmlns:p14="http://schemas.microsoft.com/office/powerpoint/2010/main" val="4085558058"/>
              </p:ext>
            </p:extLst>
          </p:nvPr>
        </p:nvGraphicFramePr>
        <p:xfrm>
          <a:off x="1801295" y="3212976"/>
          <a:ext cx="5799407" cy="1371600"/>
        </p:xfrm>
        <a:graphic>
          <a:graphicData uri="http://schemas.openxmlformats.org/drawingml/2006/table">
            <a:tbl>
              <a:tblPr firstRow="1" bandRow="1">
                <a:tableStyleId>{6E25E649-3F16-4E02-A733-19D2CDBF48F0}</a:tableStyleId>
              </a:tblPr>
              <a:tblGrid>
                <a:gridCol w="1023116">
                  <a:extLst>
                    <a:ext uri="{9D8B030D-6E8A-4147-A177-3AD203B41FA5}">
                      <a16:colId xmlns:a16="http://schemas.microsoft.com/office/drawing/2014/main" xmlns="" val="20000"/>
                    </a:ext>
                  </a:extLst>
                </a:gridCol>
                <a:gridCol w="1592097">
                  <a:extLst>
                    <a:ext uri="{9D8B030D-6E8A-4147-A177-3AD203B41FA5}">
                      <a16:colId xmlns:a16="http://schemas.microsoft.com/office/drawing/2014/main" xmlns="" val="20001"/>
                    </a:ext>
                  </a:extLst>
                </a:gridCol>
                <a:gridCol w="1592097">
                  <a:extLst>
                    <a:ext uri="{9D8B030D-6E8A-4147-A177-3AD203B41FA5}">
                      <a16:colId xmlns:a16="http://schemas.microsoft.com/office/drawing/2014/main" xmlns="" val="20002"/>
                    </a:ext>
                  </a:extLst>
                </a:gridCol>
                <a:gridCol w="1592097">
                  <a:extLst>
                    <a:ext uri="{9D8B030D-6E8A-4147-A177-3AD203B41FA5}">
                      <a16:colId xmlns:a16="http://schemas.microsoft.com/office/drawing/2014/main" xmlns="" val="20003"/>
                    </a:ext>
                  </a:extLst>
                </a:gridCol>
              </a:tblGrid>
              <a:tr h="298879">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cs-CZ" sz="1800" dirty="0" smtClean="0">
                          <a:solidFill>
                            <a:schemeClr val="bg2"/>
                          </a:solidFill>
                          <a:latin typeface="+mn-lt"/>
                        </a:rPr>
                        <a:t>Příhoda</a:t>
                      </a:r>
                      <a:r>
                        <a:rPr lang="en-US" sz="1800" dirty="0" smtClean="0">
                          <a:solidFill>
                            <a:schemeClr val="bg2"/>
                          </a:solidFill>
                          <a:latin typeface="+mn-lt"/>
                        </a:rPr>
                        <a:t> </a:t>
                      </a:r>
                      <a:r>
                        <a:rPr lang="en-US" sz="1800" dirty="0">
                          <a:solidFill>
                            <a:schemeClr val="bg2"/>
                          </a:solidFill>
                          <a:latin typeface="+mn-lt"/>
                        </a:rPr>
                        <a:t/>
                      </a:r>
                      <a:br>
                        <a:rPr lang="en-US" sz="1800" dirty="0">
                          <a:solidFill>
                            <a:schemeClr val="bg2"/>
                          </a:solidFill>
                          <a:latin typeface="+mn-lt"/>
                        </a:rPr>
                      </a:br>
                      <a:r>
                        <a:rPr lang="en-US" sz="1800" dirty="0">
                          <a:solidFill>
                            <a:schemeClr val="bg2"/>
                          </a:solidFill>
                          <a:latin typeface="+mn-lt"/>
                        </a:rPr>
                        <a:t>n (%)</a:t>
                      </a:r>
                      <a:endParaRPr lang="en-US" sz="1800" dirty="0">
                        <a:solidFill>
                          <a:schemeClr val="bg2"/>
                        </a:solidFill>
                        <a:latin typeface="+mn-lt"/>
                        <a:cs typeface="Arial" panose="020B0604020202020204" pitchFamily="34" charset="0"/>
                      </a:endParaRPr>
                    </a:p>
                  </a:txBody>
                  <a:tcPr marL="68580" marR="68580">
                    <a:solidFill>
                      <a:schemeClr val="tx2"/>
                    </a:solidFill>
                  </a:tcPr>
                </a:tc>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cs-CZ" sz="1800" dirty="0" smtClean="0">
                          <a:solidFill>
                            <a:schemeClr val="bg2"/>
                          </a:solidFill>
                          <a:latin typeface="+mn-lt"/>
                        </a:rPr>
                        <a:t>Skupina</a:t>
                      </a:r>
                      <a:r>
                        <a:rPr lang="en-US" sz="1800" dirty="0" smtClean="0">
                          <a:solidFill>
                            <a:schemeClr val="bg2"/>
                          </a:solidFill>
                          <a:latin typeface="+mn-lt"/>
                        </a:rPr>
                        <a:t> </a:t>
                      </a:r>
                      <a:r>
                        <a:rPr lang="en-US" sz="1800" dirty="0">
                          <a:solidFill>
                            <a:schemeClr val="bg2"/>
                          </a:solidFill>
                          <a:latin typeface="+mn-lt"/>
                        </a:rPr>
                        <a:t>A (n=301)</a:t>
                      </a:r>
                      <a:endParaRPr lang="en-US" sz="1800" dirty="0">
                        <a:solidFill>
                          <a:schemeClr val="bg2"/>
                        </a:solidFill>
                        <a:latin typeface="+mn-lt"/>
                        <a:cs typeface="Arial" panose="020B0604020202020204" pitchFamily="34" charset="0"/>
                      </a:endParaRPr>
                    </a:p>
                  </a:txBody>
                  <a:tcPr marL="68580" marR="68580">
                    <a:solidFill>
                      <a:schemeClr val="tx2"/>
                    </a:solidFill>
                  </a:tcPr>
                </a:tc>
                <a:tc>
                  <a:txBody>
                    <a:bodyPr/>
                    <a:lstStyle/>
                    <a:p>
                      <a:pPr algn="ctr"/>
                      <a:r>
                        <a:rPr lang="cs-CZ" sz="1800" baseline="0" dirty="0" smtClean="0">
                          <a:solidFill>
                            <a:schemeClr val="bg2"/>
                          </a:solidFill>
                          <a:latin typeface="+mn-lt"/>
                        </a:rPr>
                        <a:t>Skupina</a:t>
                      </a:r>
                      <a:r>
                        <a:rPr lang="de-DE" sz="1800" baseline="0" dirty="0" smtClean="0">
                          <a:solidFill>
                            <a:schemeClr val="bg2"/>
                          </a:solidFill>
                          <a:latin typeface="+mn-lt"/>
                        </a:rPr>
                        <a:t> </a:t>
                      </a:r>
                      <a:r>
                        <a:rPr lang="de-DE" sz="1800" baseline="0" dirty="0">
                          <a:solidFill>
                            <a:schemeClr val="bg2"/>
                          </a:solidFill>
                          <a:latin typeface="+mn-lt"/>
                        </a:rPr>
                        <a:t>B (n=202)</a:t>
                      </a:r>
                      <a:endParaRPr lang="en-US" sz="1800" dirty="0">
                        <a:solidFill>
                          <a:schemeClr val="bg2"/>
                        </a:solidFill>
                        <a:latin typeface="+mn-lt"/>
                        <a:cs typeface="Arial" panose="020B0604020202020204" pitchFamily="34" charset="0"/>
                      </a:endParaRPr>
                    </a:p>
                  </a:txBody>
                  <a:tcPr marL="68580" marR="68580">
                    <a:solidFill>
                      <a:schemeClr val="tx2"/>
                    </a:solidFill>
                  </a:tcPr>
                </a:tc>
                <a:tc>
                  <a:txBody>
                    <a:bodyPr/>
                    <a:lstStyle/>
                    <a:p>
                      <a:pPr algn="ctr"/>
                      <a:r>
                        <a:rPr lang="cs-CZ" sz="1800" dirty="0" smtClean="0">
                          <a:solidFill>
                            <a:schemeClr val="bg2"/>
                          </a:solidFill>
                          <a:latin typeface="+mn-lt"/>
                        </a:rPr>
                        <a:t>Celkem</a:t>
                      </a:r>
                      <a:r>
                        <a:rPr lang="de-DE" sz="1800" dirty="0" smtClean="0">
                          <a:solidFill>
                            <a:schemeClr val="bg2"/>
                          </a:solidFill>
                          <a:latin typeface="+mn-lt"/>
                        </a:rPr>
                        <a:t> </a:t>
                      </a:r>
                      <a:r>
                        <a:rPr lang="de-DE" sz="1800" dirty="0">
                          <a:solidFill>
                            <a:schemeClr val="bg2"/>
                          </a:solidFill>
                          <a:latin typeface="+mn-lt"/>
                        </a:rPr>
                        <a:t/>
                      </a:r>
                      <a:br>
                        <a:rPr lang="de-DE" sz="1800" dirty="0">
                          <a:solidFill>
                            <a:schemeClr val="bg2"/>
                          </a:solidFill>
                          <a:latin typeface="+mn-lt"/>
                        </a:rPr>
                      </a:br>
                      <a:r>
                        <a:rPr lang="de-DE" sz="1800" dirty="0">
                          <a:solidFill>
                            <a:schemeClr val="bg2"/>
                          </a:solidFill>
                          <a:latin typeface="+mn-lt"/>
                        </a:rPr>
                        <a:t>(n=503)</a:t>
                      </a:r>
                      <a:endParaRPr lang="en-US" sz="1800" dirty="0">
                        <a:solidFill>
                          <a:schemeClr val="bg2"/>
                        </a:solidFill>
                        <a:latin typeface="+mn-lt"/>
                        <a:cs typeface="Arial" panose="020B0604020202020204" pitchFamily="34" charset="0"/>
                      </a:endParaRPr>
                    </a:p>
                  </a:txBody>
                  <a:tcPr marL="68580" marR="68580">
                    <a:solidFill>
                      <a:schemeClr val="tx2"/>
                    </a:solidFill>
                  </a:tcPr>
                </a:tc>
                <a:extLst>
                  <a:ext uri="{0D108BD9-81ED-4DB2-BD59-A6C34878D82A}">
                    <a16:rowId xmlns:a16="http://schemas.microsoft.com/office/drawing/2014/main" xmlns="" val="10000"/>
                  </a:ext>
                </a:extLst>
              </a:tr>
              <a:tr h="298879">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800" dirty="0">
                          <a:latin typeface="+mn-lt"/>
                        </a:rPr>
                        <a:t>30 </a:t>
                      </a:r>
                      <a:r>
                        <a:rPr lang="en-US" sz="1800" dirty="0" smtClean="0">
                          <a:latin typeface="+mn-lt"/>
                        </a:rPr>
                        <a:t>d</a:t>
                      </a:r>
                      <a:r>
                        <a:rPr lang="cs-CZ" sz="1800" dirty="0" err="1" smtClean="0">
                          <a:latin typeface="+mn-lt"/>
                        </a:rPr>
                        <a:t>nů</a:t>
                      </a:r>
                      <a:endParaRPr lang="en-US" sz="1800" dirty="0">
                        <a:latin typeface="+mn-lt"/>
                        <a:cs typeface="Arial" panose="020B0604020202020204" pitchFamily="34" charset="0"/>
                      </a:endParaRPr>
                    </a:p>
                  </a:txBody>
                  <a:tcPr marL="68580" marR="68580"/>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de-DE" sz="1800" dirty="0">
                          <a:latin typeface="+mn-lt"/>
                        </a:rPr>
                        <a:t>14 (</a:t>
                      </a:r>
                      <a:r>
                        <a:rPr lang="de-DE" sz="1800" dirty="0" smtClean="0">
                          <a:latin typeface="+mn-lt"/>
                        </a:rPr>
                        <a:t>4</a:t>
                      </a:r>
                      <a:r>
                        <a:rPr lang="cs-CZ" sz="1800" dirty="0" smtClean="0">
                          <a:latin typeface="+mn-lt"/>
                        </a:rPr>
                        <a:t>,</a:t>
                      </a:r>
                      <a:r>
                        <a:rPr lang="de-DE" sz="1800" dirty="0" smtClean="0">
                          <a:latin typeface="+mn-lt"/>
                        </a:rPr>
                        <a:t>6</a:t>
                      </a:r>
                      <a:r>
                        <a:rPr lang="de-DE" sz="1800" dirty="0">
                          <a:latin typeface="+mn-lt"/>
                        </a:rPr>
                        <a:t>)</a:t>
                      </a:r>
                      <a:endParaRPr lang="en-US" sz="1800" dirty="0">
                        <a:latin typeface="+mn-lt"/>
                        <a:cs typeface="Arial" panose="020B0604020202020204" pitchFamily="34" charset="0"/>
                      </a:endParaRPr>
                    </a:p>
                  </a:txBody>
                  <a:tcPr marL="68580" marR="68580"/>
                </a:tc>
                <a:tc>
                  <a:txBody>
                    <a:bodyPr/>
                    <a:lstStyle/>
                    <a:p>
                      <a:pPr algn="ctr"/>
                      <a:r>
                        <a:rPr lang="de-DE" sz="1800" dirty="0">
                          <a:latin typeface="+mn-lt"/>
                        </a:rPr>
                        <a:t>10 (</a:t>
                      </a:r>
                      <a:r>
                        <a:rPr lang="de-DE" sz="1800" dirty="0" smtClean="0">
                          <a:latin typeface="+mn-lt"/>
                        </a:rPr>
                        <a:t>5</a:t>
                      </a:r>
                      <a:r>
                        <a:rPr lang="cs-CZ" sz="1800" dirty="0" smtClean="0">
                          <a:latin typeface="+mn-lt"/>
                        </a:rPr>
                        <a:t>,</a:t>
                      </a:r>
                      <a:r>
                        <a:rPr lang="de-DE" sz="1800" dirty="0" smtClean="0">
                          <a:latin typeface="+mn-lt"/>
                        </a:rPr>
                        <a:t>0</a:t>
                      </a:r>
                      <a:r>
                        <a:rPr lang="de-DE" sz="1800" dirty="0">
                          <a:latin typeface="+mn-lt"/>
                        </a:rPr>
                        <a:t>)</a:t>
                      </a:r>
                      <a:endParaRPr lang="en-US" sz="1800" dirty="0">
                        <a:latin typeface="+mn-lt"/>
                        <a:cs typeface="Arial" panose="020B0604020202020204" pitchFamily="34" charset="0"/>
                      </a:endParaRPr>
                    </a:p>
                  </a:txBody>
                  <a:tcPr marL="68580" marR="68580"/>
                </a:tc>
                <a:tc>
                  <a:txBody>
                    <a:bodyPr/>
                    <a:lstStyle/>
                    <a:p>
                      <a:pPr algn="ctr"/>
                      <a:r>
                        <a:rPr lang="de-DE" sz="1800" dirty="0">
                          <a:latin typeface="+mn-lt"/>
                        </a:rPr>
                        <a:t>24 (</a:t>
                      </a:r>
                      <a:r>
                        <a:rPr lang="de-DE" sz="1800" dirty="0" smtClean="0">
                          <a:latin typeface="+mn-lt"/>
                        </a:rPr>
                        <a:t>4</a:t>
                      </a:r>
                      <a:r>
                        <a:rPr lang="cs-CZ" sz="1800" dirty="0" smtClean="0">
                          <a:latin typeface="+mn-lt"/>
                        </a:rPr>
                        <a:t>,</a:t>
                      </a:r>
                      <a:r>
                        <a:rPr lang="de-DE" sz="1800" dirty="0" smtClean="0">
                          <a:latin typeface="+mn-lt"/>
                        </a:rPr>
                        <a:t>8</a:t>
                      </a:r>
                      <a:r>
                        <a:rPr lang="de-DE" sz="1800" dirty="0">
                          <a:latin typeface="+mn-lt"/>
                        </a:rPr>
                        <a:t>)</a:t>
                      </a:r>
                      <a:endParaRPr lang="en-US" sz="1800" dirty="0">
                        <a:latin typeface="+mn-lt"/>
                        <a:cs typeface="Arial" panose="020B0604020202020204" pitchFamily="34" charset="0"/>
                      </a:endParaRPr>
                    </a:p>
                  </a:txBody>
                  <a:tcPr marL="68580" marR="68580"/>
                </a:tc>
                <a:extLst>
                  <a:ext uri="{0D108BD9-81ED-4DB2-BD59-A6C34878D82A}">
                    <a16:rowId xmlns:a16="http://schemas.microsoft.com/office/drawing/2014/main" xmlns="" val="10001"/>
                  </a:ext>
                </a:extLst>
              </a:tr>
              <a:tr h="36231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800" dirty="0">
                          <a:latin typeface="+mn-lt"/>
                        </a:rPr>
                        <a:t>90 </a:t>
                      </a:r>
                      <a:r>
                        <a:rPr lang="en-US" sz="1800" dirty="0" smtClean="0">
                          <a:latin typeface="+mn-lt"/>
                        </a:rPr>
                        <a:t>d</a:t>
                      </a:r>
                      <a:r>
                        <a:rPr lang="cs-CZ" sz="1800" dirty="0" err="1" smtClean="0">
                          <a:latin typeface="+mn-lt"/>
                        </a:rPr>
                        <a:t>nů</a:t>
                      </a:r>
                      <a:endParaRPr lang="en-US" sz="1800" dirty="0">
                        <a:latin typeface="+mn-lt"/>
                        <a:cs typeface="Arial" panose="020B0604020202020204" pitchFamily="34" charset="0"/>
                      </a:endParaRPr>
                    </a:p>
                  </a:txBody>
                  <a:tcPr marL="68580" marR="68580"/>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de-DE" sz="1800" dirty="0">
                          <a:latin typeface="+mn-lt"/>
                        </a:rPr>
                        <a:t>19 (</a:t>
                      </a:r>
                      <a:r>
                        <a:rPr lang="de-DE" sz="1800" dirty="0" smtClean="0">
                          <a:latin typeface="+mn-lt"/>
                        </a:rPr>
                        <a:t>6</a:t>
                      </a:r>
                      <a:r>
                        <a:rPr lang="cs-CZ" sz="1800" dirty="0" smtClean="0">
                          <a:latin typeface="+mn-lt"/>
                        </a:rPr>
                        <a:t>,</a:t>
                      </a:r>
                      <a:r>
                        <a:rPr lang="de-DE" sz="1800" dirty="0" smtClean="0">
                          <a:latin typeface="+mn-lt"/>
                        </a:rPr>
                        <a:t>3</a:t>
                      </a:r>
                      <a:r>
                        <a:rPr lang="de-DE" sz="1800" dirty="0">
                          <a:latin typeface="+mn-lt"/>
                        </a:rPr>
                        <a:t>)</a:t>
                      </a:r>
                      <a:endParaRPr lang="en-US" sz="1800" dirty="0">
                        <a:latin typeface="+mn-lt"/>
                        <a:cs typeface="Arial" panose="020B0604020202020204" pitchFamily="34" charset="0"/>
                      </a:endParaRPr>
                    </a:p>
                  </a:txBody>
                  <a:tcPr marL="68580" marR="68580"/>
                </a:tc>
                <a:tc>
                  <a:txBody>
                    <a:bodyPr/>
                    <a:lstStyle/>
                    <a:p>
                      <a:pPr algn="ctr"/>
                      <a:r>
                        <a:rPr lang="de-DE" sz="1800" dirty="0">
                          <a:latin typeface="+mn-lt"/>
                        </a:rPr>
                        <a:t>15 (</a:t>
                      </a:r>
                      <a:r>
                        <a:rPr lang="de-DE" sz="1800" dirty="0" smtClean="0">
                          <a:latin typeface="+mn-lt"/>
                        </a:rPr>
                        <a:t>7</a:t>
                      </a:r>
                      <a:r>
                        <a:rPr lang="cs-CZ" sz="1800" dirty="0" smtClean="0">
                          <a:latin typeface="+mn-lt"/>
                        </a:rPr>
                        <a:t>,</a:t>
                      </a:r>
                      <a:r>
                        <a:rPr lang="de-DE" sz="1800" dirty="0" smtClean="0">
                          <a:latin typeface="+mn-lt"/>
                        </a:rPr>
                        <a:t>4</a:t>
                      </a:r>
                      <a:r>
                        <a:rPr lang="de-DE" sz="1800" dirty="0">
                          <a:latin typeface="+mn-lt"/>
                        </a:rPr>
                        <a:t>)</a:t>
                      </a:r>
                      <a:endParaRPr lang="en-US" sz="1800" dirty="0">
                        <a:latin typeface="+mn-lt"/>
                        <a:cs typeface="Arial" panose="020B0604020202020204" pitchFamily="34" charset="0"/>
                      </a:endParaRPr>
                    </a:p>
                  </a:txBody>
                  <a:tcPr marL="68580" marR="68580"/>
                </a:tc>
                <a:tc>
                  <a:txBody>
                    <a:bodyPr/>
                    <a:lstStyle/>
                    <a:p>
                      <a:pPr algn="ctr"/>
                      <a:r>
                        <a:rPr lang="de-DE" sz="1800" dirty="0">
                          <a:latin typeface="+mn-lt"/>
                        </a:rPr>
                        <a:t>34 (</a:t>
                      </a:r>
                      <a:r>
                        <a:rPr lang="de-DE" sz="1800" dirty="0" smtClean="0">
                          <a:latin typeface="+mn-lt"/>
                        </a:rPr>
                        <a:t>6</a:t>
                      </a:r>
                      <a:r>
                        <a:rPr lang="cs-CZ" sz="1800" dirty="0" smtClean="0">
                          <a:latin typeface="+mn-lt"/>
                        </a:rPr>
                        <a:t>,</a:t>
                      </a:r>
                      <a:r>
                        <a:rPr lang="de-DE" sz="1800" dirty="0" smtClean="0">
                          <a:latin typeface="+mn-lt"/>
                        </a:rPr>
                        <a:t>8</a:t>
                      </a:r>
                      <a:r>
                        <a:rPr lang="de-DE" sz="1800" dirty="0">
                          <a:latin typeface="+mn-lt"/>
                        </a:rPr>
                        <a:t>)</a:t>
                      </a:r>
                      <a:endParaRPr lang="en-US" sz="1800" dirty="0">
                        <a:latin typeface="+mn-lt"/>
                        <a:cs typeface="Arial" panose="020B0604020202020204" pitchFamily="34" charset="0"/>
                      </a:endParaRPr>
                    </a:p>
                  </a:txBody>
                  <a:tcPr marL="68580" marR="68580"/>
                </a:tc>
                <a:extLst>
                  <a:ext uri="{0D108BD9-81ED-4DB2-BD59-A6C34878D82A}">
                    <a16:rowId xmlns:a16="http://schemas.microsoft.com/office/drawing/2014/main" xmlns="" val="10005"/>
                  </a:ext>
                </a:extLst>
              </a:tr>
            </a:tbl>
          </a:graphicData>
        </a:graphic>
      </p:graphicFrame>
      <p:sp>
        <p:nvSpPr>
          <p:cNvPr id="11" name="Obdélník 10"/>
          <p:cNvSpPr/>
          <p:nvPr/>
        </p:nvSpPr>
        <p:spPr>
          <a:xfrm>
            <a:off x="5961733" y="3212976"/>
            <a:ext cx="1634603" cy="136815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7413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457200" y="44624"/>
            <a:ext cx="8229600" cy="1143000"/>
          </a:xfrm>
        </p:spPr>
        <p:txBody>
          <a:bodyPr/>
          <a:lstStyle/>
          <a:p>
            <a:pPr algn="ctr">
              <a:defRPr/>
            </a:pPr>
            <a:r>
              <a:rPr lang="cs-CZ" sz="2800" b="1" dirty="0" smtClean="0">
                <a:solidFill>
                  <a:schemeClr val="tx2"/>
                </a:solidFill>
              </a:rPr>
              <a:t>Možnosti využití </a:t>
            </a:r>
            <a:r>
              <a:rPr lang="cs-CZ" sz="2800" b="1" dirty="0" err="1" smtClean="0">
                <a:solidFill>
                  <a:schemeClr val="tx2"/>
                </a:solidFill>
              </a:rPr>
              <a:t>antidota</a:t>
            </a:r>
            <a:r>
              <a:rPr lang="cs-CZ" sz="2800" b="1" dirty="0" smtClean="0">
                <a:solidFill>
                  <a:schemeClr val="tx2"/>
                </a:solidFill>
              </a:rPr>
              <a:t> v kardiologii</a:t>
            </a:r>
            <a:endParaRPr sz="2800" b="1" dirty="0">
              <a:solidFill>
                <a:schemeClr val="tx2"/>
              </a:solidFill>
            </a:endParaRPr>
          </a:p>
        </p:txBody>
      </p:sp>
      <p:sp>
        <p:nvSpPr>
          <p:cNvPr id="2" name="TextovéPole 1"/>
          <p:cNvSpPr txBox="1"/>
          <p:nvPr/>
        </p:nvSpPr>
        <p:spPr>
          <a:xfrm>
            <a:off x="683568" y="1271657"/>
            <a:ext cx="7546233" cy="4893647"/>
          </a:xfrm>
          <a:prstGeom prst="rect">
            <a:avLst/>
          </a:prstGeom>
          <a:noFill/>
        </p:spPr>
        <p:txBody>
          <a:bodyPr wrap="none" rtlCol="0">
            <a:spAutoFit/>
          </a:bodyPr>
          <a:lstStyle/>
          <a:p>
            <a:pPr marL="285750" indent="-285750">
              <a:buFont typeface="Arial" panose="020B0604020202020204" pitchFamily="34" charset="0"/>
              <a:buChar char="•"/>
            </a:pPr>
            <a:r>
              <a:rPr lang="cs-CZ" sz="2400" dirty="0" smtClean="0"/>
              <a:t>Krvácení při kombinační terapii s  P2Y12</a:t>
            </a:r>
          </a:p>
          <a:p>
            <a:pPr marL="285750" indent="-285750">
              <a:buFont typeface="Arial" panose="020B0604020202020204" pitchFamily="34" charset="0"/>
              <a:buChar char="•"/>
            </a:pPr>
            <a:endParaRPr lang="cs-CZ" sz="2400" dirty="0" smtClean="0"/>
          </a:p>
          <a:p>
            <a:pPr marL="285750" indent="-285750">
              <a:buFont typeface="Arial" panose="020B0604020202020204" pitchFamily="34" charset="0"/>
              <a:buChar char="•"/>
            </a:pPr>
            <a:r>
              <a:rPr lang="cs-CZ" sz="2400" dirty="0" err="1" smtClean="0"/>
              <a:t>Periprocedurální</a:t>
            </a:r>
            <a:r>
              <a:rPr lang="cs-CZ" sz="2400" dirty="0" smtClean="0"/>
              <a:t> krvácení při nepřerušeném </a:t>
            </a:r>
            <a:r>
              <a:rPr lang="cs-CZ" sz="2400" dirty="0" err="1" smtClean="0"/>
              <a:t>dabigatranu</a:t>
            </a:r>
            <a:endParaRPr lang="cs-CZ" sz="2400" dirty="0" smtClean="0"/>
          </a:p>
          <a:p>
            <a:pPr marL="285750" indent="-285750">
              <a:buFont typeface="Arial" panose="020B0604020202020204" pitchFamily="34" charset="0"/>
              <a:buChar char="•"/>
            </a:pPr>
            <a:endParaRPr lang="cs-CZ" sz="2400" dirty="0" smtClean="0"/>
          </a:p>
          <a:p>
            <a:pPr marL="285750" indent="-285750">
              <a:buFont typeface="Arial" panose="020B0604020202020204" pitchFamily="34" charset="0"/>
              <a:buChar char="•"/>
            </a:pPr>
            <a:r>
              <a:rPr lang="cs-CZ" sz="2400" dirty="0" smtClean="0"/>
              <a:t>Nutnost </a:t>
            </a:r>
            <a:r>
              <a:rPr lang="cs-CZ" sz="2400" dirty="0" err="1" smtClean="0"/>
              <a:t>emergentní</a:t>
            </a:r>
            <a:r>
              <a:rPr lang="cs-CZ" sz="2400" dirty="0" smtClean="0"/>
              <a:t> transplantace srdce</a:t>
            </a:r>
          </a:p>
          <a:p>
            <a:pPr marL="285750" indent="-285750">
              <a:buFont typeface="Arial" panose="020B0604020202020204" pitchFamily="34" charset="0"/>
              <a:buChar char="•"/>
            </a:pPr>
            <a:endParaRPr lang="cs-CZ" sz="2400" dirty="0" smtClean="0"/>
          </a:p>
          <a:p>
            <a:pPr marL="285750" indent="-285750">
              <a:buFont typeface="Arial" panose="020B0604020202020204" pitchFamily="34" charset="0"/>
              <a:buChar char="•"/>
            </a:pPr>
            <a:r>
              <a:rPr lang="cs-CZ" sz="2400" dirty="0" smtClean="0"/>
              <a:t>Řešení komplikací výkonů:</a:t>
            </a:r>
          </a:p>
          <a:p>
            <a:pPr marL="742950" lvl="1" indent="-285750">
              <a:buFont typeface="Arial" panose="020B0604020202020204" pitchFamily="34" charset="0"/>
              <a:buChar char="•"/>
            </a:pPr>
            <a:r>
              <a:rPr lang="cs-CZ" sz="2400" dirty="0" err="1" smtClean="0"/>
              <a:t>Postpunkční</a:t>
            </a:r>
            <a:r>
              <a:rPr lang="cs-CZ" sz="2400" dirty="0" smtClean="0"/>
              <a:t> komplikace v třísle</a:t>
            </a:r>
          </a:p>
          <a:p>
            <a:pPr marL="742950" lvl="1" indent="-285750">
              <a:buFont typeface="Arial" panose="020B0604020202020204" pitchFamily="34" charset="0"/>
              <a:buChar char="•"/>
            </a:pPr>
            <a:r>
              <a:rPr lang="cs-CZ" sz="2400" dirty="0" smtClean="0"/>
              <a:t>Krvácení v kapse PM/ICD </a:t>
            </a:r>
          </a:p>
          <a:p>
            <a:pPr marL="742950" lvl="1" indent="-285750">
              <a:buFont typeface="Arial" panose="020B0604020202020204" pitchFamily="34" charset="0"/>
              <a:buChar char="•"/>
            </a:pPr>
            <a:r>
              <a:rPr lang="cs-CZ" sz="2400" dirty="0" smtClean="0"/>
              <a:t>Srdeční tamponáda</a:t>
            </a:r>
          </a:p>
          <a:p>
            <a:pPr marL="285750" indent="-285750">
              <a:buFont typeface="Arial" panose="020B0604020202020204" pitchFamily="34" charset="0"/>
              <a:buChar char="•"/>
            </a:pPr>
            <a:endParaRPr lang="cs-CZ" sz="2400" dirty="0" smtClean="0"/>
          </a:p>
          <a:p>
            <a:pPr marL="285750" indent="-285750">
              <a:buFont typeface="Arial" panose="020B0604020202020204" pitchFamily="34" charset="0"/>
              <a:buChar char="•"/>
            </a:pPr>
            <a:endParaRPr lang="cs-CZ" sz="2400" dirty="0"/>
          </a:p>
          <a:p>
            <a:pPr marL="285750" indent="-285750">
              <a:buFont typeface="Arial" panose="020B0604020202020204" pitchFamily="34" charset="0"/>
              <a:buChar char="•"/>
            </a:pPr>
            <a:endParaRPr lang="cs-CZ" sz="2400" dirty="0"/>
          </a:p>
        </p:txBody>
      </p:sp>
      <p:sp>
        <p:nvSpPr>
          <p:cNvPr id="3" name="TextovéPole 2"/>
          <p:cNvSpPr txBox="1"/>
          <p:nvPr/>
        </p:nvSpPr>
        <p:spPr>
          <a:xfrm>
            <a:off x="4139952" y="3082859"/>
            <a:ext cx="4520853" cy="369332"/>
          </a:xfrm>
          <a:prstGeom prst="rect">
            <a:avLst/>
          </a:prstGeom>
          <a:noFill/>
        </p:spPr>
        <p:txBody>
          <a:bodyPr wrap="none" rtlCol="0">
            <a:spAutoFit/>
          </a:bodyPr>
          <a:lstStyle/>
          <a:p>
            <a:r>
              <a:rPr lang="fr-FR" dirty="0"/>
              <a:t>Tralhão et al. Thrombosis Journal (2017) 15:23</a:t>
            </a:r>
            <a:endParaRPr lang="cs-CZ" dirty="0"/>
          </a:p>
        </p:txBody>
      </p:sp>
      <p:sp>
        <p:nvSpPr>
          <p:cNvPr id="7" name="TextovéPole 6"/>
          <p:cNvSpPr txBox="1"/>
          <p:nvPr/>
        </p:nvSpPr>
        <p:spPr>
          <a:xfrm>
            <a:off x="3059832" y="4899924"/>
            <a:ext cx="4824536" cy="369332"/>
          </a:xfrm>
          <a:prstGeom prst="rect">
            <a:avLst/>
          </a:prstGeom>
          <a:noFill/>
        </p:spPr>
        <p:txBody>
          <a:bodyPr wrap="square" rtlCol="0">
            <a:spAutoFit/>
          </a:bodyPr>
          <a:lstStyle/>
          <a:p>
            <a:r>
              <a:rPr lang="cs-CZ" dirty="0"/>
              <a:t>Miller </a:t>
            </a:r>
            <a:r>
              <a:rPr lang="cs-CZ" dirty="0" smtClean="0"/>
              <a:t>JD et al.</a:t>
            </a:r>
            <a:r>
              <a:rPr lang="en-US" dirty="0" smtClean="0"/>
              <a:t> </a:t>
            </a:r>
            <a:r>
              <a:rPr lang="en-US" i="1" dirty="0" err="1"/>
              <a:t>HeartRhythm</a:t>
            </a:r>
            <a:r>
              <a:rPr lang="en-US" i="1" dirty="0"/>
              <a:t> </a:t>
            </a:r>
            <a:r>
              <a:rPr lang="en-US" i="1" dirty="0" smtClean="0"/>
              <a:t>Case</a:t>
            </a:r>
            <a:r>
              <a:rPr lang="cs-CZ" i="1" dirty="0" smtClean="0"/>
              <a:t> </a:t>
            </a:r>
            <a:r>
              <a:rPr lang="cs-CZ" i="1" dirty="0" err="1" smtClean="0"/>
              <a:t>Reports</a:t>
            </a:r>
            <a:r>
              <a:rPr lang="cs-CZ" i="1" dirty="0" smtClean="0"/>
              <a:t> </a:t>
            </a:r>
            <a:r>
              <a:rPr lang="cs-CZ" dirty="0"/>
              <a:t>(2017</a:t>
            </a:r>
            <a:r>
              <a:rPr lang="cs-CZ" dirty="0" smtClean="0"/>
              <a:t>)</a:t>
            </a:r>
            <a:endParaRPr lang="cs-CZ" dirty="0"/>
          </a:p>
        </p:txBody>
      </p:sp>
    </p:spTree>
    <p:extLst>
      <p:ext uri="{BB962C8B-B14F-4D97-AF65-F5344CB8AC3E}">
        <p14:creationId xmlns:p14="http://schemas.microsoft.com/office/powerpoint/2010/main" val="488579108"/>
      </p:ext>
    </p:extLst>
  </p:cSld>
  <p:clrMapOvr>
    <a:masterClrMapping/>
  </p:clrMapOvr>
  <p:transition>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67544" y="44624"/>
            <a:ext cx="8229600" cy="926976"/>
          </a:xfrm>
        </p:spPr>
        <p:txBody>
          <a:bodyPr/>
          <a:lstStyle/>
          <a:p>
            <a:r>
              <a:rPr lang="cs-CZ" dirty="0" smtClean="0"/>
              <a:t>Děkuji za pozornost</a:t>
            </a:r>
            <a:endParaRPr lang="cs-CZ"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980728"/>
            <a:ext cx="4472350" cy="581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328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7812088" y="5804917"/>
            <a:ext cx="1223962" cy="8651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lnSpc>
                <a:spcPct val="90000"/>
              </a:lnSpc>
              <a:spcBef>
                <a:spcPts val="0"/>
              </a:spcBef>
              <a:spcAft>
                <a:spcPts val="0"/>
              </a:spcAft>
              <a:defRPr/>
            </a:pPr>
            <a:endParaRPr lang="cs-CZ" b="1" dirty="0">
              <a:solidFill>
                <a:schemeClr val="bg1"/>
              </a:solidFill>
              <a:latin typeface="Arial" pitchFamily="34" charset="0"/>
              <a:cs typeface="Arial" pitchFamily="34" charset="0"/>
            </a:endParaRPr>
          </a:p>
        </p:txBody>
      </p:sp>
      <p:sp>
        <p:nvSpPr>
          <p:cNvPr id="37892" name="Rectangle 3"/>
          <p:cNvSpPr>
            <a:spLocks noChangeArrowheads="1"/>
          </p:cNvSpPr>
          <p:nvPr/>
        </p:nvSpPr>
        <p:spPr bwMode="auto">
          <a:xfrm>
            <a:off x="395288" y="1037655"/>
            <a:ext cx="8569325"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3525" indent="-263525"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spcAft>
                <a:spcPct val="80000"/>
              </a:spcAft>
              <a:buClr>
                <a:schemeClr val="tx1"/>
              </a:buClr>
              <a:buFontTx/>
              <a:buChar char="•"/>
            </a:pPr>
            <a:endParaRPr lang="en-US" altLang="cs-CZ" sz="2000" b="1" u="sng" baseline="30000">
              <a:solidFill>
                <a:srgbClr val="00498B"/>
              </a:solidFill>
              <a:latin typeface="BISansCond" pitchFamily="2" charset="0"/>
              <a:cs typeface="Geneva"/>
              <a:sym typeface="Tahoma" pitchFamily="34" charset="0"/>
            </a:endParaRPr>
          </a:p>
          <a:p>
            <a:pPr eaLnBrk="1" hangingPunct="1">
              <a:lnSpc>
                <a:spcPct val="100000"/>
              </a:lnSpc>
              <a:spcBef>
                <a:spcPct val="0"/>
              </a:spcBef>
              <a:spcAft>
                <a:spcPct val="80000"/>
              </a:spcAft>
              <a:buClr>
                <a:schemeClr val="tx1"/>
              </a:buClr>
              <a:buFontTx/>
              <a:buChar char="•"/>
            </a:pPr>
            <a:endParaRPr lang="en-US" altLang="cs-CZ" sz="2000" b="1" u="sng" baseline="30000">
              <a:solidFill>
                <a:srgbClr val="00498B"/>
              </a:solidFill>
              <a:latin typeface="BISansCond" pitchFamily="2" charset="0"/>
              <a:cs typeface="Geneva"/>
              <a:sym typeface="Tahoma" pitchFamily="34" charset="0"/>
            </a:endParaRPr>
          </a:p>
          <a:p>
            <a:pPr eaLnBrk="1" hangingPunct="1">
              <a:lnSpc>
                <a:spcPct val="100000"/>
              </a:lnSpc>
              <a:spcBef>
                <a:spcPct val="0"/>
              </a:spcBef>
              <a:spcAft>
                <a:spcPct val="80000"/>
              </a:spcAft>
              <a:buClr>
                <a:schemeClr val="tx1"/>
              </a:buClr>
              <a:buFontTx/>
              <a:buChar char="•"/>
            </a:pPr>
            <a:endParaRPr lang="en-US" altLang="cs-CZ" sz="2000" b="1" baseline="30000">
              <a:solidFill>
                <a:srgbClr val="00498B"/>
              </a:solidFill>
              <a:latin typeface="BISansCond" pitchFamily="2" charset="0"/>
              <a:cs typeface="Geneva"/>
              <a:sym typeface="Tahoma" pitchFamily="34" charset="0"/>
            </a:endParaRPr>
          </a:p>
        </p:txBody>
      </p:sp>
      <p:sp>
        <p:nvSpPr>
          <p:cNvPr id="2" name="TextovéPole 1"/>
          <p:cNvSpPr txBox="1"/>
          <p:nvPr/>
        </p:nvSpPr>
        <p:spPr>
          <a:xfrm>
            <a:off x="395288" y="116632"/>
            <a:ext cx="8339136"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cs-CZ" sz="2400" b="1" dirty="0" smtClean="0">
                <a:solidFill>
                  <a:schemeClr val="tx1"/>
                </a:solidFill>
              </a:rPr>
              <a:t>FS před </a:t>
            </a:r>
            <a:r>
              <a:rPr lang="cs-CZ" sz="2400" b="1" dirty="0" err="1" smtClean="0">
                <a:solidFill>
                  <a:schemeClr val="tx1"/>
                </a:solidFill>
              </a:rPr>
              <a:t>kardioverzí</a:t>
            </a:r>
            <a:r>
              <a:rPr lang="cs-CZ" sz="2400" b="1" dirty="0" smtClean="0">
                <a:solidFill>
                  <a:schemeClr val="tx1"/>
                </a:solidFill>
              </a:rPr>
              <a:t> – 3 možné strategie</a:t>
            </a:r>
            <a:endParaRPr lang="cs-CZ" sz="2400" b="1" dirty="0">
              <a:solidFill>
                <a:schemeClr val="tx1"/>
              </a:solidFill>
            </a:endParaRPr>
          </a:p>
        </p:txBody>
      </p:sp>
      <p:sp>
        <p:nvSpPr>
          <p:cNvPr id="10" name="TextovéPole 9"/>
          <p:cNvSpPr txBox="1"/>
          <p:nvPr/>
        </p:nvSpPr>
        <p:spPr>
          <a:xfrm>
            <a:off x="395287" y="599457"/>
            <a:ext cx="8339137"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cs-CZ" b="1" dirty="0" smtClean="0">
                <a:solidFill>
                  <a:schemeClr val="tx1"/>
                </a:solidFill>
              </a:rPr>
              <a:t>FS vznik do 48hod</a:t>
            </a:r>
            <a:endParaRPr lang="cs-CZ" b="1" dirty="0">
              <a:solidFill>
                <a:schemeClr val="tx1"/>
              </a:solidFill>
            </a:endParaRPr>
          </a:p>
        </p:txBody>
      </p:sp>
      <p:sp>
        <p:nvSpPr>
          <p:cNvPr id="12" name="TextovéPole 11"/>
          <p:cNvSpPr txBox="1"/>
          <p:nvPr/>
        </p:nvSpPr>
        <p:spPr>
          <a:xfrm>
            <a:off x="395288" y="1124744"/>
            <a:ext cx="2676801"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cs-CZ" b="1" dirty="0" smtClean="0"/>
              <a:t>ANO</a:t>
            </a:r>
            <a:endParaRPr lang="cs-CZ" b="1" dirty="0"/>
          </a:p>
        </p:txBody>
      </p:sp>
      <p:sp>
        <p:nvSpPr>
          <p:cNvPr id="13" name="TextovéPole 12"/>
          <p:cNvSpPr txBox="1"/>
          <p:nvPr/>
        </p:nvSpPr>
        <p:spPr>
          <a:xfrm>
            <a:off x="4894345" y="1124744"/>
            <a:ext cx="2701991"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cs-CZ" b="1" dirty="0" smtClean="0"/>
              <a:t>NE</a:t>
            </a:r>
            <a:endParaRPr lang="cs-CZ" b="1" dirty="0"/>
          </a:p>
        </p:txBody>
      </p:sp>
      <p:sp>
        <p:nvSpPr>
          <p:cNvPr id="14" name="TextovéPole 13"/>
          <p:cNvSpPr txBox="1"/>
          <p:nvPr/>
        </p:nvSpPr>
        <p:spPr>
          <a:xfrm>
            <a:off x="3567269" y="1651914"/>
            <a:ext cx="2372883"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cs-CZ" b="1" dirty="0" smtClean="0">
                <a:solidFill>
                  <a:schemeClr val="tx1"/>
                </a:solidFill>
              </a:rPr>
              <a:t>Konvenční OAK 3 týdny</a:t>
            </a:r>
            <a:endParaRPr lang="cs-CZ" b="1" dirty="0">
              <a:solidFill>
                <a:schemeClr val="tx1"/>
              </a:solidFill>
            </a:endParaRPr>
          </a:p>
        </p:txBody>
      </p:sp>
      <p:sp>
        <p:nvSpPr>
          <p:cNvPr id="15" name="TextovéPole 14"/>
          <p:cNvSpPr txBox="1"/>
          <p:nvPr/>
        </p:nvSpPr>
        <p:spPr>
          <a:xfrm>
            <a:off x="6080787" y="1638092"/>
            <a:ext cx="23728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cs-CZ" b="1" dirty="0" smtClean="0">
                <a:solidFill>
                  <a:schemeClr val="tx1"/>
                </a:solidFill>
              </a:rPr>
              <a:t>TEE strategie</a:t>
            </a:r>
          </a:p>
        </p:txBody>
      </p:sp>
      <p:sp>
        <p:nvSpPr>
          <p:cNvPr id="16" name="TextovéPole 15"/>
          <p:cNvSpPr txBox="1"/>
          <p:nvPr/>
        </p:nvSpPr>
        <p:spPr>
          <a:xfrm>
            <a:off x="6080787" y="2276872"/>
            <a:ext cx="23728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cs-CZ" b="1" dirty="0" smtClean="0">
                <a:solidFill>
                  <a:schemeClr val="tx1"/>
                </a:solidFill>
              </a:rPr>
              <a:t>Trombus v oušku LS</a:t>
            </a:r>
            <a:endParaRPr lang="cs-CZ" b="1" dirty="0">
              <a:solidFill>
                <a:schemeClr val="tx1"/>
              </a:solidFill>
            </a:endParaRPr>
          </a:p>
        </p:txBody>
      </p:sp>
      <p:sp>
        <p:nvSpPr>
          <p:cNvPr id="17" name="TextovéPole 16"/>
          <p:cNvSpPr txBox="1"/>
          <p:nvPr/>
        </p:nvSpPr>
        <p:spPr>
          <a:xfrm>
            <a:off x="7380312" y="2983852"/>
            <a:ext cx="1186441"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cs-CZ" b="1" dirty="0" smtClean="0">
                <a:solidFill>
                  <a:schemeClr val="tx1"/>
                </a:solidFill>
              </a:rPr>
              <a:t>ANO</a:t>
            </a:r>
            <a:endParaRPr lang="cs-CZ" b="1" dirty="0">
              <a:solidFill>
                <a:schemeClr val="tx1"/>
              </a:solidFill>
            </a:endParaRPr>
          </a:p>
        </p:txBody>
      </p:sp>
      <p:sp>
        <p:nvSpPr>
          <p:cNvPr id="18" name="TextovéPole 17"/>
          <p:cNvSpPr txBox="1"/>
          <p:nvPr/>
        </p:nvSpPr>
        <p:spPr>
          <a:xfrm>
            <a:off x="6103496" y="2970600"/>
            <a:ext cx="1186441"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cs-CZ" b="1" dirty="0" smtClean="0">
                <a:solidFill>
                  <a:schemeClr val="tx1"/>
                </a:solidFill>
              </a:rPr>
              <a:t>NE</a:t>
            </a:r>
            <a:endParaRPr lang="cs-CZ" b="1" dirty="0">
              <a:solidFill>
                <a:schemeClr val="tx1"/>
              </a:solidFill>
            </a:endParaRPr>
          </a:p>
        </p:txBody>
      </p:sp>
      <p:sp>
        <p:nvSpPr>
          <p:cNvPr id="21" name="TextovéPole 20"/>
          <p:cNvSpPr txBox="1"/>
          <p:nvPr/>
        </p:nvSpPr>
        <p:spPr>
          <a:xfrm>
            <a:off x="7452320" y="3851756"/>
            <a:ext cx="1570261"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cs-CZ" b="1" dirty="0" smtClean="0">
                <a:solidFill>
                  <a:schemeClr val="tx1"/>
                </a:solidFill>
              </a:rPr>
              <a:t> OAK 3 týdny</a:t>
            </a:r>
            <a:endParaRPr lang="cs-CZ" b="1" dirty="0">
              <a:solidFill>
                <a:schemeClr val="tx1"/>
              </a:solidFill>
            </a:endParaRPr>
          </a:p>
        </p:txBody>
      </p:sp>
      <p:sp>
        <p:nvSpPr>
          <p:cNvPr id="22" name="TextovéPole 21"/>
          <p:cNvSpPr txBox="1"/>
          <p:nvPr/>
        </p:nvSpPr>
        <p:spPr>
          <a:xfrm>
            <a:off x="5510275" y="3513782"/>
            <a:ext cx="1365981"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cs-CZ" b="1" dirty="0" smtClean="0">
                <a:solidFill>
                  <a:schemeClr val="tx1"/>
                </a:solidFill>
              </a:rPr>
              <a:t> Opakovaně trombus/ </a:t>
            </a:r>
          </a:p>
          <a:p>
            <a:pPr algn="ctr"/>
            <a:r>
              <a:rPr lang="cs-CZ" b="1" dirty="0">
                <a:solidFill>
                  <a:schemeClr val="tx1"/>
                </a:solidFill>
              </a:rPr>
              <a:t>k</a:t>
            </a:r>
            <a:r>
              <a:rPr lang="cs-CZ" b="1" dirty="0" smtClean="0">
                <a:solidFill>
                  <a:schemeClr val="tx1"/>
                </a:solidFill>
              </a:rPr>
              <a:t>ontrola TF</a:t>
            </a:r>
            <a:endParaRPr lang="cs-CZ" b="1" dirty="0">
              <a:solidFill>
                <a:schemeClr val="tx1"/>
              </a:solidFill>
            </a:endParaRPr>
          </a:p>
        </p:txBody>
      </p:sp>
      <p:sp>
        <p:nvSpPr>
          <p:cNvPr id="23" name="TextovéPole 22"/>
          <p:cNvSpPr txBox="1"/>
          <p:nvPr/>
        </p:nvSpPr>
        <p:spPr>
          <a:xfrm>
            <a:off x="4050787" y="2983852"/>
            <a:ext cx="168711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cs-CZ" b="1" dirty="0" smtClean="0">
                <a:solidFill>
                  <a:schemeClr val="tx1"/>
                </a:solidFill>
              </a:rPr>
              <a:t>Heparin/LMWH</a:t>
            </a:r>
            <a:endParaRPr lang="cs-CZ" b="1" dirty="0">
              <a:solidFill>
                <a:schemeClr val="tx1"/>
              </a:solidFill>
            </a:endParaRPr>
          </a:p>
        </p:txBody>
      </p:sp>
      <p:sp>
        <p:nvSpPr>
          <p:cNvPr id="37891" name="Šipka doprava 37890"/>
          <p:cNvSpPr/>
          <p:nvPr/>
        </p:nvSpPr>
        <p:spPr>
          <a:xfrm rot="10800000" flipV="1">
            <a:off x="5774388" y="3086685"/>
            <a:ext cx="30639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38" name="Šipka doprava 37"/>
          <p:cNvSpPr/>
          <p:nvPr/>
        </p:nvSpPr>
        <p:spPr>
          <a:xfrm rot="5400000">
            <a:off x="7108770" y="2113344"/>
            <a:ext cx="25755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39" name="Šipka doprava 38"/>
          <p:cNvSpPr/>
          <p:nvPr/>
        </p:nvSpPr>
        <p:spPr>
          <a:xfrm rot="5400000">
            <a:off x="6590796" y="2773305"/>
            <a:ext cx="25755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40" name="Šipka doprava 39"/>
          <p:cNvSpPr/>
          <p:nvPr/>
        </p:nvSpPr>
        <p:spPr>
          <a:xfrm rot="16200000" flipV="1">
            <a:off x="7939577" y="2799187"/>
            <a:ext cx="199857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41" name="Šipka doprava 40"/>
          <p:cNvSpPr/>
          <p:nvPr/>
        </p:nvSpPr>
        <p:spPr>
          <a:xfrm rot="5400000">
            <a:off x="3283037" y="3030422"/>
            <a:ext cx="118348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42" name="Šipka doprava 41"/>
          <p:cNvSpPr/>
          <p:nvPr/>
        </p:nvSpPr>
        <p:spPr>
          <a:xfrm rot="5400000">
            <a:off x="7764028" y="3580311"/>
            <a:ext cx="43633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43" name="Šipka doprava 42"/>
          <p:cNvSpPr/>
          <p:nvPr/>
        </p:nvSpPr>
        <p:spPr>
          <a:xfrm rot="5400000">
            <a:off x="7870770" y="2770796"/>
            <a:ext cx="25755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44" name="Šipka doprava 43"/>
          <p:cNvSpPr/>
          <p:nvPr/>
        </p:nvSpPr>
        <p:spPr>
          <a:xfrm rot="10800000">
            <a:off x="7020273" y="4013561"/>
            <a:ext cx="31286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49" name="Šipka doprava 48"/>
          <p:cNvSpPr/>
          <p:nvPr/>
        </p:nvSpPr>
        <p:spPr>
          <a:xfrm rot="10800000">
            <a:off x="8529691" y="1799105"/>
            <a:ext cx="422677"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51" name="TextovéPole 50"/>
          <p:cNvSpPr txBox="1"/>
          <p:nvPr/>
        </p:nvSpPr>
        <p:spPr>
          <a:xfrm>
            <a:off x="3027535" y="3701539"/>
            <a:ext cx="1648767"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cs-CZ" b="1" dirty="0" smtClean="0">
                <a:solidFill>
                  <a:schemeClr val="tx1"/>
                </a:solidFill>
              </a:rPr>
              <a:t>KARDIOVERZE</a:t>
            </a:r>
          </a:p>
        </p:txBody>
      </p:sp>
      <p:sp>
        <p:nvSpPr>
          <p:cNvPr id="52" name="TextovéPole 51"/>
          <p:cNvSpPr txBox="1"/>
          <p:nvPr/>
        </p:nvSpPr>
        <p:spPr>
          <a:xfrm>
            <a:off x="899592" y="3701539"/>
            <a:ext cx="1648767"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cs-CZ" b="1" dirty="0" smtClean="0">
                <a:solidFill>
                  <a:schemeClr val="tx1"/>
                </a:solidFill>
              </a:rPr>
              <a:t>KARDIOVERZE</a:t>
            </a:r>
          </a:p>
        </p:txBody>
      </p:sp>
      <p:sp>
        <p:nvSpPr>
          <p:cNvPr id="53" name="TextovéPole 52"/>
          <p:cNvSpPr txBox="1"/>
          <p:nvPr/>
        </p:nvSpPr>
        <p:spPr>
          <a:xfrm>
            <a:off x="868660" y="2924944"/>
            <a:ext cx="1687116"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cs-CZ" b="1" dirty="0" smtClean="0">
                <a:solidFill>
                  <a:schemeClr val="tx1"/>
                </a:solidFill>
              </a:rPr>
              <a:t>Heparin/LMWH</a:t>
            </a:r>
            <a:endParaRPr lang="cs-CZ" b="1" dirty="0">
              <a:solidFill>
                <a:schemeClr val="tx1"/>
              </a:solidFill>
            </a:endParaRPr>
          </a:p>
        </p:txBody>
      </p:sp>
      <p:sp>
        <p:nvSpPr>
          <p:cNvPr id="54" name="Šipka doprava 53"/>
          <p:cNvSpPr/>
          <p:nvPr/>
        </p:nvSpPr>
        <p:spPr>
          <a:xfrm rot="5400000" flipV="1">
            <a:off x="1080044" y="2132450"/>
            <a:ext cx="1251237"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55" name="Šipka doprava 54"/>
          <p:cNvSpPr/>
          <p:nvPr/>
        </p:nvSpPr>
        <p:spPr>
          <a:xfrm rot="5400000">
            <a:off x="1576883" y="3462912"/>
            <a:ext cx="25755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56" name="TextovéPole 55"/>
          <p:cNvSpPr txBox="1"/>
          <p:nvPr/>
        </p:nvSpPr>
        <p:spPr>
          <a:xfrm>
            <a:off x="658672" y="5723964"/>
            <a:ext cx="49518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cs-CZ" b="1" dirty="0" smtClean="0"/>
              <a:t>Ne</a:t>
            </a:r>
            <a:endParaRPr lang="cs-CZ" b="1" dirty="0"/>
          </a:p>
        </p:txBody>
      </p:sp>
      <p:sp>
        <p:nvSpPr>
          <p:cNvPr id="57" name="TextovéPole 56"/>
          <p:cNvSpPr txBox="1"/>
          <p:nvPr/>
        </p:nvSpPr>
        <p:spPr>
          <a:xfrm>
            <a:off x="1992794" y="4283804"/>
            <a:ext cx="63499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cs-CZ" b="1" dirty="0" smtClean="0">
                <a:solidFill>
                  <a:schemeClr val="tx1"/>
                </a:solidFill>
              </a:rPr>
              <a:t>FS</a:t>
            </a:r>
            <a:endParaRPr lang="cs-CZ" b="1" dirty="0">
              <a:solidFill>
                <a:schemeClr val="tx1"/>
              </a:solidFill>
            </a:endParaRPr>
          </a:p>
        </p:txBody>
      </p:sp>
      <p:sp>
        <p:nvSpPr>
          <p:cNvPr id="58" name="TextovéPole 57"/>
          <p:cNvSpPr txBox="1"/>
          <p:nvPr/>
        </p:nvSpPr>
        <p:spPr>
          <a:xfrm>
            <a:off x="762193" y="4283804"/>
            <a:ext cx="713463"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cs-CZ" b="1" dirty="0" smtClean="0">
                <a:solidFill>
                  <a:schemeClr val="tx1"/>
                </a:solidFill>
              </a:rPr>
              <a:t>SR</a:t>
            </a:r>
            <a:endParaRPr lang="cs-CZ" b="1" dirty="0">
              <a:solidFill>
                <a:schemeClr val="tx1"/>
              </a:solidFill>
            </a:endParaRPr>
          </a:p>
        </p:txBody>
      </p:sp>
      <p:sp>
        <p:nvSpPr>
          <p:cNvPr id="59" name="TextovéPole 58"/>
          <p:cNvSpPr txBox="1"/>
          <p:nvPr/>
        </p:nvSpPr>
        <p:spPr>
          <a:xfrm>
            <a:off x="3072089" y="4283804"/>
            <a:ext cx="495180"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cs-CZ" b="1" dirty="0" smtClean="0">
                <a:solidFill>
                  <a:schemeClr val="tx1"/>
                </a:solidFill>
              </a:rPr>
              <a:t>SR</a:t>
            </a:r>
            <a:endParaRPr lang="cs-CZ" b="1" dirty="0">
              <a:solidFill>
                <a:schemeClr val="tx1"/>
              </a:solidFill>
            </a:endParaRPr>
          </a:p>
        </p:txBody>
      </p:sp>
      <p:sp>
        <p:nvSpPr>
          <p:cNvPr id="60" name="TextovéPole 59"/>
          <p:cNvSpPr txBox="1"/>
          <p:nvPr/>
        </p:nvSpPr>
        <p:spPr>
          <a:xfrm>
            <a:off x="3962782" y="4283804"/>
            <a:ext cx="495180"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cs-CZ" b="1" dirty="0" smtClean="0">
                <a:solidFill>
                  <a:schemeClr val="tx1"/>
                </a:solidFill>
              </a:rPr>
              <a:t>FS</a:t>
            </a:r>
            <a:endParaRPr lang="cs-CZ" b="1" dirty="0">
              <a:solidFill>
                <a:schemeClr val="tx1"/>
              </a:solidFill>
            </a:endParaRPr>
          </a:p>
        </p:txBody>
      </p:sp>
      <p:sp>
        <p:nvSpPr>
          <p:cNvPr id="61" name="TextovéPole 60"/>
          <p:cNvSpPr txBox="1"/>
          <p:nvPr/>
        </p:nvSpPr>
        <p:spPr>
          <a:xfrm>
            <a:off x="395287" y="4870901"/>
            <a:ext cx="1008361"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cs-CZ" b="1" dirty="0" smtClean="0">
                <a:solidFill>
                  <a:schemeClr val="tx1"/>
                </a:solidFill>
              </a:rPr>
              <a:t>Rizikové faktory</a:t>
            </a:r>
            <a:endParaRPr lang="cs-CZ" b="1" dirty="0">
              <a:solidFill>
                <a:schemeClr val="tx1"/>
              </a:solidFill>
            </a:endParaRPr>
          </a:p>
        </p:txBody>
      </p:sp>
      <p:sp>
        <p:nvSpPr>
          <p:cNvPr id="62" name="TextovéPole 61"/>
          <p:cNvSpPr txBox="1"/>
          <p:nvPr/>
        </p:nvSpPr>
        <p:spPr>
          <a:xfrm>
            <a:off x="1753907" y="5003884"/>
            <a:ext cx="599658"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cs-CZ" b="1" dirty="0" smtClean="0"/>
              <a:t>Ano</a:t>
            </a:r>
            <a:endParaRPr lang="cs-CZ" b="1" dirty="0"/>
          </a:p>
        </p:txBody>
      </p:sp>
      <p:sp>
        <p:nvSpPr>
          <p:cNvPr id="63" name="TextovéPole 62"/>
          <p:cNvSpPr txBox="1"/>
          <p:nvPr/>
        </p:nvSpPr>
        <p:spPr>
          <a:xfrm>
            <a:off x="179512" y="6235685"/>
            <a:ext cx="2049941"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cs-CZ" b="1" dirty="0" smtClean="0">
                <a:solidFill>
                  <a:schemeClr val="bg1"/>
                </a:solidFill>
              </a:rPr>
              <a:t>Netřeba trvalá OAK</a:t>
            </a:r>
            <a:endParaRPr lang="cs-CZ" b="1" dirty="0">
              <a:solidFill>
                <a:schemeClr val="bg1"/>
              </a:solidFill>
            </a:endParaRPr>
          </a:p>
        </p:txBody>
      </p:sp>
      <p:sp>
        <p:nvSpPr>
          <p:cNvPr id="64" name="TextovéPole 63"/>
          <p:cNvSpPr txBox="1"/>
          <p:nvPr/>
        </p:nvSpPr>
        <p:spPr>
          <a:xfrm>
            <a:off x="2483768" y="6235685"/>
            <a:ext cx="49518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cs-CZ" b="1" dirty="0" smtClean="0"/>
              <a:t>Ne</a:t>
            </a:r>
            <a:endParaRPr lang="cs-CZ" b="1" dirty="0"/>
          </a:p>
        </p:txBody>
      </p:sp>
      <p:sp>
        <p:nvSpPr>
          <p:cNvPr id="65" name="TextovéPole 64"/>
          <p:cNvSpPr txBox="1"/>
          <p:nvPr/>
        </p:nvSpPr>
        <p:spPr>
          <a:xfrm>
            <a:off x="3163249" y="6223315"/>
            <a:ext cx="1731096"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cs-CZ" b="1" dirty="0" smtClean="0">
                <a:solidFill>
                  <a:schemeClr val="bg1"/>
                </a:solidFill>
              </a:rPr>
              <a:t>Rizikové faktory</a:t>
            </a:r>
            <a:endParaRPr lang="cs-CZ" b="1" dirty="0">
              <a:solidFill>
                <a:schemeClr val="bg1"/>
              </a:solidFill>
            </a:endParaRPr>
          </a:p>
        </p:txBody>
      </p:sp>
      <p:sp>
        <p:nvSpPr>
          <p:cNvPr id="66" name="TextovéPole 65"/>
          <p:cNvSpPr txBox="1"/>
          <p:nvPr/>
        </p:nvSpPr>
        <p:spPr>
          <a:xfrm>
            <a:off x="5112791" y="6237312"/>
            <a:ext cx="611337"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cs-CZ" b="1" dirty="0" smtClean="0"/>
              <a:t>Ano</a:t>
            </a:r>
            <a:endParaRPr lang="cs-CZ" b="1" dirty="0"/>
          </a:p>
        </p:txBody>
      </p:sp>
      <p:sp>
        <p:nvSpPr>
          <p:cNvPr id="67" name="TextovéPole 66"/>
          <p:cNvSpPr txBox="1"/>
          <p:nvPr/>
        </p:nvSpPr>
        <p:spPr>
          <a:xfrm>
            <a:off x="6087247" y="6235685"/>
            <a:ext cx="2049941"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cs-CZ" b="1" dirty="0" smtClean="0">
                <a:solidFill>
                  <a:schemeClr val="bg1"/>
                </a:solidFill>
              </a:rPr>
              <a:t>Indikace trvalé OAK</a:t>
            </a:r>
            <a:endParaRPr lang="cs-CZ" b="1" dirty="0">
              <a:solidFill>
                <a:schemeClr val="bg1"/>
              </a:solidFill>
            </a:endParaRPr>
          </a:p>
        </p:txBody>
      </p:sp>
      <p:sp>
        <p:nvSpPr>
          <p:cNvPr id="68" name="Šipka doprava 67"/>
          <p:cNvSpPr/>
          <p:nvPr/>
        </p:nvSpPr>
        <p:spPr>
          <a:xfrm rot="5400000" flipV="1">
            <a:off x="5527155" y="5327504"/>
            <a:ext cx="174590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69" name="Šipka doprava 68"/>
          <p:cNvSpPr/>
          <p:nvPr/>
        </p:nvSpPr>
        <p:spPr>
          <a:xfrm rot="10800000">
            <a:off x="3006819" y="6385120"/>
            <a:ext cx="15643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70" name="Šipka doprava 69"/>
          <p:cNvSpPr/>
          <p:nvPr/>
        </p:nvSpPr>
        <p:spPr>
          <a:xfrm rot="10800000">
            <a:off x="2267742" y="6381325"/>
            <a:ext cx="14076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71" name="Šipka doprava 70"/>
          <p:cNvSpPr/>
          <p:nvPr/>
        </p:nvSpPr>
        <p:spPr>
          <a:xfrm>
            <a:off x="4924795" y="6394505"/>
            <a:ext cx="15126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72" name="Šipka doprava 71"/>
          <p:cNvSpPr/>
          <p:nvPr/>
        </p:nvSpPr>
        <p:spPr>
          <a:xfrm>
            <a:off x="5794342" y="6394505"/>
            <a:ext cx="21781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73" name="Šipka doprava 72"/>
          <p:cNvSpPr/>
          <p:nvPr/>
        </p:nvSpPr>
        <p:spPr>
          <a:xfrm rot="5400000">
            <a:off x="4104452" y="3493385"/>
            <a:ext cx="25755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74" name="Šipka doprava 73"/>
          <p:cNvSpPr/>
          <p:nvPr/>
        </p:nvSpPr>
        <p:spPr>
          <a:xfrm rot="5400000">
            <a:off x="1054015" y="4138673"/>
            <a:ext cx="16892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76" name="Šipka doprava 75"/>
          <p:cNvSpPr/>
          <p:nvPr/>
        </p:nvSpPr>
        <p:spPr>
          <a:xfrm rot="5400000">
            <a:off x="845292" y="4735962"/>
            <a:ext cx="217767" cy="52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78" name="Šipka doprava 77"/>
          <p:cNvSpPr/>
          <p:nvPr/>
        </p:nvSpPr>
        <p:spPr>
          <a:xfrm rot="5400000">
            <a:off x="825628" y="5598316"/>
            <a:ext cx="217767" cy="52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79" name="Šipka doprava 78"/>
          <p:cNvSpPr/>
          <p:nvPr/>
        </p:nvSpPr>
        <p:spPr>
          <a:xfrm rot="5400000">
            <a:off x="853149" y="6140604"/>
            <a:ext cx="14444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80" name="Šipka doprava 79"/>
          <p:cNvSpPr/>
          <p:nvPr/>
        </p:nvSpPr>
        <p:spPr>
          <a:xfrm>
            <a:off x="1403649" y="5194066"/>
            <a:ext cx="30201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81" name="Šipka doprava 80"/>
          <p:cNvSpPr/>
          <p:nvPr/>
        </p:nvSpPr>
        <p:spPr>
          <a:xfrm>
            <a:off x="2408512" y="5180259"/>
            <a:ext cx="61902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37897" name="Obdélník 37896"/>
          <p:cNvSpPr/>
          <p:nvPr/>
        </p:nvSpPr>
        <p:spPr>
          <a:xfrm>
            <a:off x="1992795" y="4302566"/>
            <a:ext cx="2465168" cy="35057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83" name="Šipka doprava 82"/>
          <p:cNvSpPr/>
          <p:nvPr/>
        </p:nvSpPr>
        <p:spPr>
          <a:xfrm rot="5400000" flipV="1">
            <a:off x="3209570" y="4175174"/>
            <a:ext cx="12877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84" name="Šipka doprava 83"/>
          <p:cNvSpPr/>
          <p:nvPr/>
        </p:nvSpPr>
        <p:spPr>
          <a:xfrm rot="5400000" flipV="1">
            <a:off x="4191601" y="4175274"/>
            <a:ext cx="12897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85" name="TextovéPole 84"/>
          <p:cNvSpPr txBox="1"/>
          <p:nvPr/>
        </p:nvSpPr>
        <p:spPr>
          <a:xfrm>
            <a:off x="3131840" y="4981031"/>
            <a:ext cx="1397495"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cs-CZ" b="1" dirty="0" smtClean="0">
                <a:solidFill>
                  <a:schemeClr val="tx1"/>
                </a:solidFill>
              </a:rPr>
              <a:t>4 týdny OAK</a:t>
            </a:r>
            <a:endParaRPr lang="cs-CZ" b="1" dirty="0">
              <a:solidFill>
                <a:schemeClr val="tx1"/>
              </a:solidFill>
            </a:endParaRPr>
          </a:p>
        </p:txBody>
      </p:sp>
      <p:sp>
        <p:nvSpPr>
          <p:cNvPr id="86" name="TextovéPole 85"/>
          <p:cNvSpPr txBox="1"/>
          <p:nvPr/>
        </p:nvSpPr>
        <p:spPr>
          <a:xfrm>
            <a:off x="2771800" y="5733256"/>
            <a:ext cx="2273806"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cs-CZ" b="1" dirty="0" smtClean="0">
                <a:solidFill>
                  <a:schemeClr val="tx1"/>
                </a:solidFill>
              </a:rPr>
              <a:t>Zvážení trvalé OAK</a:t>
            </a:r>
            <a:endParaRPr lang="cs-CZ" b="1" dirty="0">
              <a:solidFill>
                <a:schemeClr val="tx1"/>
              </a:solidFill>
            </a:endParaRPr>
          </a:p>
        </p:txBody>
      </p:sp>
      <p:sp>
        <p:nvSpPr>
          <p:cNvPr id="87" name="Šipka doprava 86"/>
          <p:cNvSpPr/>
          <p:nvPr/>
        </p:nvSpPr>
        <p:spPr>
          <a:xfrm rot="5400000">
            <a:off x="3721703" y="5528051"/>
            <a:ext cx="217767" cy="52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88" name="Šipka doprava 87"/>
          <p:cNvSpPr/>
          <p:nvPr/>
        </p:nvSpPr>
        <p:spPr>
          <a:xfrm rot="5400000">
            <a:off x="3737587" y="6169530"/>
            <a:ext cx="17960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89" name="Šipka doprava 88"/>
          <p:cNvSpPr/>
          <p:nvPr/>
        </p:nvSpPr>
        <p:spPr>
          <a:xfrm rot="5400000">
            <a:off x="3213991" y="4807971"/>
            <a:ext cx="217767" cy="52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90" name="Šipka doprava 89"/>
          <p:cNvSpPr/>
          <p:nvPr/>
        </p:nvSpPr>
        <p:spPr>
          <a:xfrm rot="5400000">
            <a:off x="2195458" y="4138674"/>
            <a:ext cx="16892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37898" name="TextovéPole 37897"/>
          <p:cNvSpPr txBox="1"/>
          <p:nvPr/>
        </p:nvSpPr>
        <p:spPr>
          <a:xfrm>
            <a:off x="7000809" y="4769276"/>
            <a:ext cx="1870038" cy="1107996"/>
          </a:xfrm>
          <a:prstGeom prst="rect">
            <a:avLst/>
          </a:prstGeom>
          <a:noFill/>
          <a:ln w="31750">
            <a:solidFill>
              <a:schemeClr val="accent1">
                <a:shade val="50000"/>
              </a:schemeClr>
            </a:solidFill>
          </a:ln>
        </p:spPr>
        <p:txBody>
          <a:bodyPr wrap="square" rtlCol="0">
            <a:spAutoFit/>
          </a:bodyPr>
          <a:lstStyle/>
          <a:p>
            <a:r>
              <a:rPr lang="cs-CZ" sz="2400" b="1" dirty="0" err="1" smtClean="0"/>
              <a:t>Dabigatran</a:t>
            </a:r>
            <a:r>
              <a:rPr lang="cs-CZ" sz="2400" b="1" dirty="0" smtClean="0"/>
              <a:t> je možný</a:t>
            </a:r>
          </a:p>
          <a:p>
            <a:r>
              <a:rPr lang="cs-CZ" b="1" dirty="0" smtClean="0"/>
              <a:t>(i ostatní </a:t>
            </a:r>
            <a:r>
              <a:rPr lang="cs-CZ" b="1" dirty="0" err="1" smtClean="0"/>
              <a:t>NOAKs</a:t>
            </a:r>
            <a:r>
              <a:rPr lang="cs-CZ" b="1" dirty="0" smtClean="0"/>
              <a:t>)</a:t>
            </a:r>
            <a:endParaRPr lang="cs-CZ" b="1" dirty="0"/>
          </a:p>
        </p:txBody>
      </p:sp>
      <p:sp>
        <p:nvSpPr>
          <p:cNvPr id="3" name="TextovéPole 2"/>
          <p:cNvSpPr txBox="1"/>
          <p:nvPr/>
        </p:nvSpPr>
        <p:spPr>
          <a:xfrm>
            <a:off x="5076056" y="6577607"/>
            <a:ext cx="4069832" cy="307777"/>
          </a:xfrm>
          <a:prstGeom prst="rect">
            <a:avLst/>
          </a:prstGeom>
          <a:noFill/>
        </p:spPr>
        <p:txBody>
          <a:bodyPr wrap="none" rtlCol="0">
            <a:spAutoFit/>
          </a:bodyPr>
          <a:lstStyle/>
          <a:p>
            <a:r>
              <a:rPr lang="cs-CZ" sz="1400" dirty="0" smtClean="0"/>
              <a:t>Upraveno dle </a:t>
            </a:r>
            <a:r>
              <a:rPr lang="cs-CZ" sz="1400" dirty="0" err="1" smtClean="0"/>
              <a:t>Camm</a:t>
            </a:r>
            <a:r>
              <a:rPr lang="cs-CZ" sz="1400" dirty="0" smtClean="0"/>
              <a:t> J, Davos </a:t>
            </a:r>
            <a:r>
              <a:rPr lang="cs-CZ" sz="1400" dirty="0" err="1" smtClean="0"/>
              <a:t>Cardiology</a:t>
            </a:r>
            <a:r>
              <a:rPr lang="cs-CZ" sz="1400" dirty="0" smtClean="0"/>
              <a:t> update 2015</a:t>
            </a:r>
            <a:endParaRPr lang="cs-CZ" sz="1400" dirty="0"/>
          </a:p>
        </p:txBody>
      </p:sp>
    </p:spTree>
    <p:custDataLst>
      <p:tags r:id="rId1"/>
    </p:custDataLst>
    <p:extLst>
      <p:ext uri="{BB962C8B-B14F-4D97-AF65-F5344CB8AC3E}">
        <p14:creationId xmlns:p14="http://schemas.microsoft.com/office/powerpoint/2010/main" val="412733707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457200" y="115888"/>
            <a:ext cx="8229600" cy="1009650"/>
          </a:xfrm>
        </p:spPr>
        <p:txBody>
          <a:bodyPr vert="horz" wrap="square" tIns="45720" bIns="45720" numCol="1" anchorCtr="0" compatLnSpc="1">
            <a:prstTxWarp prst="textNoShape">
              <a:avLst/>
            </a:prstTxWarp>
          </a:bodyPr>
          <a:lstStyle/>
          <a:p>
            <a:pPr algn="ctr" eaLnBrk="1" hangingPunct="1">
              <a:defRPr/>
            </a:pPr>
            <a:r>
              <a:rPr lang="cs-CZ" sz="3200" b="1" dirty="0" err="1" smtClean="0">
                <a:solidFill>
                  <a:srgbClr val="0070C0"/>
                </a:solidFill>
                <a:ea typeface="Geneva"/>
              </a:rPr>
              <a:t>NOACs</a:t>
            </a:r>
            <a:r>
              <a:rPr lang="cs-CZ" sz="3200" b="1" dirty="0" smtClean="0">
                <a:solidFill>
                  <a:srgbClr val="0070C0"/>
                </a:solidFill>
                <a:ea typeface="Geneva"/>
              </a:rPr>
              <a:t> a randomizované studie </a:t>
            </a:r>
            <a:endParaRPr lang="cs-CZ" sz="2200" b="1" dirty="0" smtClean="0">
              <a:solidFill>
                <a:srgbClr val="0070C0"/>
              </a:solidFill>
              <a:ea typeface="Geneva"/>
            </a:endParaRPr>
          </a:p>
        </p:txBody>
      </p:sp>
      <p:sp>
        <p:nvSpPr>
          <p:cNvPr id="11" name="Obdélník 10"/>
          <p:cNvSpPr/>
          <p:nvPr/>
        </p:nvSpPr>
        <p:spPr>
          <a:xfrm>
            <a:off x="7812088" y="5876925"/>
            <a:ext cx="1223962" cy="8651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lnSpc>
                <a:spcPct val="90000"/>
              </a:lnSpc>
              <a:spcBef>
                <a:spcPts val="0"/>
              </a:spcBef>
              <a:spcAft>
                <a:spcPts val="0"/>
              </a:spcAft>
              <a:defRPr/>
            </a:pPr>
            <a:endParaRPr lang="cs-CZ" b="1" dirty="0">
              <a:solidFill>
                <a:schemeClr val="bg1"/>
              </a:solidFill>
              <a:latin typeface="Arial" pitchFamily="34" charset="0"/>
              <a:cs typeface="Arial" pitchFamily="34" charset="0"/>
            </a:endParaRPr>
          </a:p>
        </p:txBody>
      </p:sp>
      <p:sp>
        <p:nvSpPr>
          <p:cNvPr id="39940" name="Rectangle 3"/>
          <p:cNvSpPr>
            <a:spLocks noChangeArrowheads="1"/>
          </p:cNvSpPr>
          <p:nvPr/>
        </p:nvSpPr>
        <p:spPr bwMode="auto">
          <a:xfrm>
            <a:off x="395288" y="1109663"/>
            <a:ext cx="8569325"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3525" indent="-263525"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spcAft>
                <a:spcPct val="80000"/>
              </a:spcAft>
              <a:buClr>
                <a:schemeClr val="tx1"/>
              </a:buClr>
              <a:buFontTx/>
              <a:buChar char="•"/>
            </a:pPr>
            <a:endParaRPr lang="en-US" altLang="cs-CZ" sz="2000" u="sng" baseline="30000">
              <a:solidFill>
                <a:srgbClr val="00498B"/>
              </a:solidFill>
              <a:latin typeface="BISansCond" pitchFamily="2" charset="0"/>
              <a:cs typeface="Geneva"/>
              <a:sym typeface="Tahoma" pitchFamily="34" charset="0"/>
            </a:endParaRPr>
          </a:p>
          <a:p>
            <a:pPr eaLnBrk="1" hangingPunct="1">
              <a:lnSpc>
                <a:spcPct val="100000"/>
              </a:lnSpc>
              <a:spcBef>
                <a:spcPct val="0"/>
              </a:spcBef>
              <a:spcAft>
                <a:spcPct val="80000"/>
              </a:spcAft>
              <a:buClr>
                <a:schemeClr val="tx1"/>
              </a:buClr>
              <a:buFontTx/>
              <a:buChar char="•"/>
            </a:pPr>
            <a:endParaRPr lang="en-US" altLang="cs-CZ" sz="2000" u="sng" baseline="30000">
              <a:solidFill>
                <a:srgbClr val="00498B"/>
              </a:solidFill>
              <a:latin typeface="BISansCond" pitchFamily="2" charset="0"/>
              <a:cs typeface="Geneva"/>
              <a:sym typeface="Tahoma" pitchFamily="34" charset="0"/>
            </a:endParaRPr>
          </a:p>
          <a:p>
            <a:pPr eaLnBrk="1" hangingPunct="1">
              <a:lnSpc>
                <a:spcPct val="100000"/>
              </a:lnSpc>
              <a:spcBef>
                <a:spcPct val="0"/>
              </a:spcBef>
              <a:spcAft>
                <a:spcPct val="80000"/>
              </a:spcAft>
              <a:buClr>
                <a:schemeClr val="tx1"/>
              </a:buClr>
              <a:buFontTx/>
              <a:buChar char="•"/>
            </a:pPr>
            <a:endParaRPr lang="en-US" altLang="cs-CZ" sz="2000" baseline="30000">
              <a:solidFill>
                <a:srgbClr val="00498B"/>
              </a:solidFill>
              <a:latin typeface="BISansCond" pitchFamily="2" charset="0"/>
              <a:cs typeface="Geneva"/>
              <a:sym typeface="Tahoma" pitchFamily="34" charset="0"/>
            </a:endParaRPr>
          </a:p>
        </p:txBody>
      </p:sp>
      <p:sp>
        <p:nvSpPr>
          <p:cNvPr id="39941" name="TextovéPole 7"/>
          <p:cNvSpPr txBox="1">
            <a:spLocks noChangeArrowheads="1"/>
          </p:cNvSpPr>
          <p:nvPr/>
        </p:nvSpPr>
        <p:spPr bwMode="auto">
          <a:xfrm>
            <a:off x="358775" y="1484313"/>
            <a:ext cx="8785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buFontTx/>
              <a:buNone/>
            </a:pPr>
            <a:endParaRPr lang="cs-CZ" altLang="cs-CZ" sz="1800">
              <a:cs typeface="Geneva"/>
            </a:endParaRPr>
          </a:p>
          <a:p>
            <a:pPr eaLnBrk="1" hangingPunct="1">
              <a:lnSpc>
                <a:spcPct val="100000"/>
              </a:lnSpc>
              <a:spcBef>
                <a:spcPct val="0"/>
              </a:spcBef>
              <a:buFontTx/>
              <a:buNone/>
            </a:pPr>
            <a:r>
              <a:rPr lang="cs-CZ" altLang="cs-CZ" sz="1800">
                <a:cs typeface="Geneva"/>
              </a:rPr>
              <a:t> </a:t>
            </a:r>
          </a:p>
          <a:p>
            <a:pPr eaLnBrk="1" hangingPunct="1">
              <a:lnSpc>
                <a:spcPct val="100000"/>
              </a:lnSpc>
              <a:spcBef>
                <a:spcPct val="0"/>
              </a:spcBef>
              <a:buFontTx/>
              <a:buNone/>
            </a:pPr>
            <a:endParaRPr lang="cs-CZ" altLang="cs-CZ" sz="1800">
              <a:cs typeface="Geneva"/>
            </a:endParaRPr>
          </a:p>
          <a:p>
            <a:pPr eaLnBrk="1" hangingPunct="1">
              <a:lnSpc>
                <a:spcPct val="100000"/>
              </a:lnSpc>
              <a:spcBef>
                <a:spcPct val="0"/>
              </a:spcBef>
              <a:buFontTx/>
              <a:buNone/>
            </a:pPr>
            <a:endParaRPr lang="cs-CZ" altLang="cs-CZ" sz="1800">
              <a:cs typeface="Geneva"/>
            </a:endParaRPr>
          </a:p>
        </p:txBody>
      </p:sp>
      <p:sp>
        <p:nvSpPr>
          <p:cNvPr id="7" name="Obdélník 6"/>
          <p:cNvSpPr/>
          <p:nvPr/>
        </p:nvSpPr>
        <p:spPr>
          <a:xfrm>
            <a:off x="238125" y="1314450"/>
            <a:ext cx="8882063" cy="45354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ct val="90000"/>
              </a:lnSpc>
              <a:spcBef>
                <a:spcPts val="0"/>
              </a:spcBef>
              <a:spcAft>
                <a:spcPts val="0"/>
              </a:spcAft>
              <a:defRPr/>
            </a:pPr>
            <a:r>
              <a:rPr lang="cs-CZ" sz="2400" b="1" dirty="0">
                <a:solidFill>
                  <a:srgbClr val="FF0000"/>
                </a:solidFill>
                <a:latin typeface="Arial" pitchFamily="34" charset="0"/>
                <a:cs typeface="Arial" pitchFamily="34" charset="0"/>
              </a:rPr>
              <a:t>X-</a:t>
            </a:r>
            <a:r>
              <a:rPr lang="cs-CZ" sz="2400" b="1" dirty="0" err="1">
                <a:solidFill>
                  <a:srgbClr val="FF0000"/>
                </a:solidFill>
                <a:latin typeface="Arial" pitchFamily="34" charset="0"/>
                <a:cs typeface="Arial" pitchFamily="34" charset="0"/>
              </a:rPr>
              <a:t>vert</a:t>
            </a:r>
            <a:r>
              <a:rPr lang="cs-CZ" sz="2400" b="1" dirty="0">
                <a:solidFill>
                  <a:srgbClr val="FF0000"/>
                </a:solidFill>
                <a:latin typeface="Arial" pitchFamily="34" charset="0"/>
                <a:cs typeface="Arial" pitchFamily="34" charset="0"/>
              </a:rPr>
              <a:t> studie </a:t>
            </a:r>
            <a:r>
              <a:rPr lang="cs-CZ" sz="2400" b="1" dirty="0">
                <a:solidFill>
                  <a:schemeClr val="tx1"/>
                </a:solidFill>
                <a:latin typeface="Arial" pitchFamily="34" charset="0"/>
                <a:cs typeface="Arial" pitchFamily="34" charset="0"/>
              </a:rPr>
              <a:t>(</a:t>
            </a:r>
            <a:r>
              <a:rPr lang="cs-CZ" sz="2400" b="1" dirty="0" err="1">
                <a:solidFill>
                  <a:schemeClr val="tx1"/>
                </a:solidFill>
                <a:latin typeface="Arial" pitchFamily="34" charset="0"/>
                <a:cs typeface="Arial" pitchFamily="34" charset="0"/>
              </a:rPr>
              <a:t>rivaroxaban</a:t>
            </a:r>
            <a:r>
              <a:rPr lang="cs-CZ" sz="2400" b="1" dirty="0">
                <a:solidFill>
                  <a:schemeClr val="tx1"/>
                </a:solidFill>
                <a:latin typeface="Arial" pitchFamily="34" charset="0"/>
                <a:cs typeface="Arial" pitchFamily="34" charset="0"/>
              </a:rPr>
              <a:t> </a:t>
            </a:r>
            <a:r>
              <a:rPr lang="cs-CZ" sz="2400" b="1" dirty="0" err="1">
                <a:solidFill>
                  <a:schemeClr val="tx1"/>
                </a:solidFill>
                <a:latin typeface="Arial" pitchFamily="34" charset="0"/>
                <a:cs typeface="Arial" pitchFamily="34" charset="0"/>
              </a:rPr>
              <a:t>vs</a:t>
            </a:r>
            <a:r>
              <a:rPr lang="cs-CZ" sz="2400" b="1" dirty="0">
                <a:solidFill>
                  <a:schemeClr val="tx1"/>
                </a:solidFill>
                <a:latin typeface="Arial" pitchFamily="34" charset="0"/>
                <a:cs typeface="Arial" pitchFamily="34" charset="0"/>
              </a:rPr>
              <a:t> </a:t>
            </a:r>
            <a:r>
              <a:rPr lang="cs-CZ" sz="2400" b="1" dirty="0" err="1">
                <a:solidFill>
                  <a:schemeClr val="tx1"/>
                </a:solidFill>
                <a:latin typeface="Arial" pitchFamily="34" charset="0"/>
                <a:cs typeface="Arial" pitchFamily="34" charset="0"/>
              </a:rPr>
              <a:t>warfarin</a:t>
            </a:r>
            <a:r>
              <a:rPr lang="cs-CZ" sz="2400" b="1" dirty="0">
                <a:solidFill>
                  <a:schemeClr val="tx1"/>
                </a:solidFill>
                <a:latin typeface="Arial" pitchFamily="34" charset="0"/>
                <a:cs typeface="Arial" pitchFamily="34" charset="0"/>
              </a:rPr>
              <a:t>, randomizovaná)</a:t>
            </a:r>
          </a:p>
          <a:p>
            <a:pPr fontAlgn="auto">
              <a:lnSpc>
                <a:spcPct val="90000"/>
              </a:lnSpc>
              <a:spcBef>
                <a:spcPts val="0"/>
              </a:spcBef>
              <a:spcAft>
                <a:spcPts val="0"/>
              </a:spcAft>
              <a:defRPr/>
            </a:pPr>
            <a:r>
              <a:rPr lang="cs-CZ" sz="2000" b="1" dirty="0">
                <a:solidFill>
                  <a:schemeClr val="tx1"/>
                </a:solidFill>
                <a:latin typeface="Arial" pitchFamily="34" charset="0"/>
                <a:cs typeface="Arial" pitchFamily="34" charset="0"/>
              </a:rPr>
              <a:t>RES: při </a:t>
            </a:r>
            <a:r>
              <a:rPr lang="cs-CZ" sz="2000" b="1" dirty="0" err="1">
                <a:solidFill>
                  <a:schemeClr val="tx1"/>
                </a:solidFill>
                <a:latin typeface="Arial" pitchFamily="34" charset="0"/>
                <a:cs typeface="Arial" pitchFamily="34" charset="0"/>
              </a:rPr>
              <a:t>rivaroxabanu</a:t>
            </a:r>
            <a:r>
              <a:rPr lang="cs-CZ" sz="2000" b="1" dirty="0">
                <a:solidFill>
                  <a:schemeClr val="tx1"/>
                </a:solidFill>
                <a:latin typeface="Arial" pitchFamily="34" charset="0"/>
                <a:cs typeface="Arial" pitchFamily="34" charset="0"/>
              </a:rPr>
              <a:t> je kratší doba čekání na odloženou verzi (cca 22 </a:t>
            </a:r>
          </a:p>
          <a:p>
            <a:pPr fontAlgn="auto">
              <a:lnSpc>
                <a:spcPct val="90000"/>
              </a:lnSpc>
              <a:spcBef>
                <a:spcPts val="0"/>
              </a:spcBef>
              <a:spcAft>
                <a:spcPts val="0"/>
              </a:spcAft>
              <a:defRPr/>
            </a:pPr>
            <a:r>
              <a:rPr lang="cs-CZ" sz="2000" b="1" dirty="0">
                <a:solidFill>
                  <a:schemeClr val="tx1"/>
                </a:solidFill>
                <a:latin typeface="Arial" pitchFamily="34" charset="0"/>
                <a:cs typeface="Arial" pitchFamily="34" charset="0"/>
              </a:rPr>
              <a:t>         dnů), jinak vše stejné jako při </a:t>
            </a:r>
            <a:r>
              <a:rPr lang="cs-CZ" sz="2000" b="1" dirty="0" err="1">
                <a:solidFill>
                  <a:schemeClr val="tx1"/>
                </a:solidFill>
                <a:latin typeface="Arial" pitchFamily="34" charset="0"/>
                <a:cs typeface="Arial" pitchFamily="34" charset="0"/>
              </a:rPr>
              <a:t>warfarinu</a:t>
            </a:r>
            <a:endParaRPr lang="cs-CZ" sz="2000" b="1" dirty="0">
              <a:solidFill>
                <a:schemeClr val="tx1"/>
              </a:solidFill>
              <a:latin typeface="Arial" pitchFamily="34" charset="0"/>
              <a:cs typeface="Arial" pitchFamily="34" charset="0"/>
            </a:endParaRPr>
          </a:p>
          <a:p>
            <a:pPr fontAlgn="auto">
              <a:lnSpc>
                <a:spcPct val="90000"/>
              </a:lnSpc>
              <a:spcBef>
                <a:spcPts val="0"/>
              </a:spcBef>
              <a:spcAft>
                <a:spcPts val="0"/>
              </a:spcAft>
              <a:defRPr/>
            </a:pPr>
            <a:endParaRPr lang="cs-CZ" sz="2000" b="1" dirty="0">
              <a:solidFill>
                <a:schemeClr val="tx1"/>
              </a:solidFill>
              <a:latin typeface="Arial" pitchFamily="34" charset="0"/>
              <a:cs typeface="Arial" pitchFamily="34" charset="0"/>
            </a:endParaRPr>
          </a:p>
          <a:p>
            <a:pPr fontAlgn="auto">
              <a:lnSpc>
                <a:spcPct val="90000"/>
              </a:lnSpc>
              <a:spcBef>
                <a:spcPts val="0"/>
              </a:spcBef>
              <a:spcAft>
                <a:spcPts val="0"/>
              </a:spcAft>
              <a:defRPr/>
            </a:pPr>
            <a:endParaRPr lang="cs-CZ" sz="2000" b="1" dirty="0">
              <a:solidFill>
                <a:schemeClr val="tx1"/>
              </a:solidFill>
              <a:latin typeface="Arial" pitchFamily="34" charset="0"/>
              <a:cs typeface="Arial" pitchFamily="34" charset="0"/>
            </a:endParaRPr>
          </a:p>
          <a:p>
            <a:pPr fontAlgn="auto">
              <a:lnSpc>
                <a:spcPct val="90000"/>
              </a:lnSpc>
              <a:spcBef>
                <a:spcPts val="0"/>
              </a:spcBef>
              <a:spcAft>
                <a:spcPts val="0"/>
              </a:spcAft>
              <a:defRPr/>
            </a:pPr>
            <a:r>
              <a:rPr lang="cs-CZ" sz="2400" b="1" dirty="0">
                <a:solidFill>
                  <a:srgbClr val="FF0000"/>
                </a:solidFill>
                <a:latin typeface="Arial" pitchFamily="34" charset="0"/>
                <a:cs typeface="Arial" pitchFamily="34" charset="0"/>
              </a:rPr>
              <a:t>ENSURE-AF studie </a:t>
            </a:r>
            <a:r>
              <a:rPr lang="cs-CZ" sz="2400" b="1" dirty="0">
                <a:solidFill>
                  <a:schemeClr val="tx1"/>
                </a:solidFill>
                <a:latin typeface="Arial" pitchFamily="34" charset="0"/>
                <a:cs typeface="Arial" pitchFamily="34" charset="0"/>
              </a:rPr>
              <a:t>(</a:t>
            </a:r>
            <a:r>
              <a:rPr lang="cs-CZ" sz="2400" b="1" dirty="0" err="1">
                <a:solidFill>
                  <a:schemeClr val="tx1"/>
                </a:solidFill>
                <a:latin typeface="Arial" pitchFamily="34" charset="0"/>
                <a:cs typeface="Arial" pitchFamily="34" charset="0"/>
              </a:rPr>
              <a:t>edoxaban</a:t>
            </a:r>
            <a:r>
              <a:rPr lang="cs-CZ" sz="2400" b="1" dirty="0">
                <a:solidFill>
                  <a:schemeClr val="tx1"/>
                </a:solidFill>
                <a:latin typeface="Arial" pitchFamily="34" charset="0"/>
                <a:cs typeface="Arial" pitchFamily="34" charset="0"/>
              </a:rPr>
              <a:t> </a:t>
            </a:r>
            <a:r>
              <a:rPr lang="cs-CZ" sz="2400" b="1" dirty="0" err="1">
                <a:solidFill>
                  <a:schemeClr val="tx1"/>
                </a:solidFill>
                <a:latin typeface="Arial" pitchFamily="34" charset="0"/>
                <a:cs typeface="Arial" pitchFamily="34" charset="0"/>
              </a:rPr>
              <a:t>vs</a:t>
            </a:r>
            <a:r>
              <a:rPr lang="cs-CZ" sz="2400" b="1" dirty="0">
                <a:solidFill>
                  <a:schemeClr val="tx1"/>
                </a:solidFill>
                <a:latin typeface="Arial" pitchFamily="34" charset="0"/>
                <a:cs typeface="Arial" pitchFamily="34" charset="0"/>
              </a:rPr>
              <a:t> </a:t>
            </a:r>
            <a:r>
              <a:rPr lang="cs-CZ" sz="2400" b="1" dirty="0" err="1">
                <a:solidFill>
                  <a:schemeClr val="tx1"/>
                </a:solidFill>
                <a:latin typeface="Arial" pitchFamily="34" charset="0"/>
                <a:cs typeface="Arial" pitchFamily="34" charset="0"/>
              </a:rPr>
              <a:t>warfarin</a:t>
            </a:r>
            <a:r>
              <a:rPr lang="cs-CZ" sz="2400" b="1" dirty="0">
                <a:solidFill>
                  <a:schemeClr val="tx1"/>
                </a:solidFill>
                <a:latin typeface="Arial" pitchFamily="34" charset="0"/>
                <a:cs typeface="Arial" pitchFamily="34" charset="0"/>
              </a:rPr>
              <a:t>, randomizovaná)</a:t>
            </a:r>
          </a:p>
          <a:p>
            <a:pPr fontAlgn="auto">
              <a:lnSpc>
                <a:spcPct val="90000"/>
              </a:lnSpc>
              <a:spcBef>
                <a:spcPts val="0"/>
              </a:spcBef>
              <a:spcAft>
                <a:spcPts val="0"/>
              </a:spcAft>
              <a:defRPr/>
            </a:pPr>
            <a:r>
              <a:rPr lang="cs-CZ" sz="2000" b="1" dirty="0">
                <a:solidFill>
                  <a:schemeClr val="tx1"/>
                </a:solidFill>
                <a:latin typeface="Arial" pitchFamily="34" charset="0"/>
                <a:cs typeface="Arial" pitchFamily="34" charset="0"/>
              </a:rPr>
              <a:t>RES: </a:t>
            </a:r>
            <a:r>
              <a:rPr lang="cs-CZ" sz="2000" b="1" dirty="0" err="1">
                <a:solidFill>
                  <a:schemeClr val="tx1"/>
                </a:solidFill>
                <a:latin typeface="Arial" pitchFamily="34" charset="0"/>
                <a:cs typeface="Arial" pitchFamily="34" charset="0"/>
              </a:rPr>
              <a:t>edoxaban</a:t>
            </a:r>
            <a:r>
              <a:rPr lang="cs-CZ" sz="2000" b="1" dirty="0">
                <a:solidFill>
                  <a:schemeClr val="tx1"/>
                </a:solidFill>
                <a:latin typeface="Arial" pitchFamily="34" charset="0"/>
                <a:cs typeface="Arial" pitchFamily="34" charset="0"/>
              </a:rPr>
              <a:t> umožňuje el. verzi </a:t>
            </a:r>
            <a:r>
              <a:rPr lang="en-US" sz="2000" b="1" dirty="0">
                <a:solidFill>
                  <a:schemeClr val="tx1"/>
                </a:solidFill>
                <a:latin typeface="Arial" pitchFamily="34" charset="0"/>
                <a:cs typeface="Arial" pitchFamily="34" charset="0"/>
              </a:rPr>
              <a:t>&gt;</a:t>
            </a:r>
            <a:r>
              <a:rPr lang="cs-CZ" sz="2000" b="1" dirty="0">
                <a:solidFill>
                  <a:schemeClr val="tx1"/>
                </a:solidFill>
                <a:latin typeface="Arial" pitchFamily="34" charset="0"/>
                <a:cs typeface="Arial" pitchFamily="34" charset="0"/>
              </a:rPr>
              <a:t> 2hod od první medikace (s TEE) nebo </a:t>
            </a:r>
            <a:r>
              <a:rPr lang="en-US" sz="2000" b="1" dirty="0">
                <a:solidFill>
                  <a:schemeClr val="tx1"/>
                </a:solidFill>
                <a:latin typeface="Arial" pitchFamily="34" charset="0"/>
                <a:cs typeface="Arial" pitchFamily="34" charset="0"/>
              </a:rPr>
              <a:t>&gt; 3</a:t>
            </a:r>
            <a:r>
              <a:rPr lang="cs-CZ" sz="2000" b="1" dirty="0">
                <a:solidFill>
                  <a:schemeClr val="tx1"/>
                </a:solidFill>
                <a:latin typeface="Arial" pitchFamily="34" charset="0"/>
                <a:cs typeface="Arial" pitchFamily="34" charset="0"/>
              </a:rPr>
              <a:t> týdny od nastavení medikace (bez TEE), jinak vše stejné jako při </a:t>
            </a:r>
            <a:r>
              <a:rPr lang="cs-CZ" sz="2000" b="1" dirty="0" err="1">
                <a:solidFill>
                  <a:schemeClr val="tx1"/>
                </a:solidFill>
                <a:latin typeface="Arial" pitchFamily="34" charset="0"/>
                <a:cs typeface="Arial" pitchFamily="34" charset="0"/>
              </a:rPr>
              <a:t>warfarinu</a:t>
            </a:r>
            <a:endParaRPr lang="cs-CZ" sz="2000" b="1" dirty="0">
              <a:solidFill>
                <a:schemeClr val="tx1"/>
              </a:solidFill>
              <a:latin typeface="Arial" pitchFamily="34" charset="0"/>
              <a:cs typeface="Arial" pitchFamily="34" charset="0"/>
            </a:endParaRPr>
          </a:p>
          <a:p>
            <a:pPr fontAlgn="auto">
              <a:lnSpc>
                <a:spcPct val="90000"/>
              </a:lnSpc>
              <a:spcBef>
                <a:spcPts val="0"/>
              </a:spcBef>
              <a:spcAft>
                <a:spcPts val="0"/>
              </a:spcAft>
              <a:defRPr/>
            </a:pPr>
            <a:endParaRPr lang="cs-CZ" sz="2000" b="1" dirty="0">
              <a:solidFill>
                <a:schemeClr val="tx1"/>
              </a:solidFill>
              <a:latin typeface="Arial" pitchFamily="34" charset="0"/>
              <a:cs typeface="Arial" pitchFamily="34" charset="0"/>
            </a:endParaRPr>
          </a:p>
          <a:p>
            <a:pPr fontAlgn="auto">
              <a:lnSpc>
                <a:spcPct val="90000"/>
              </a:lnSpc>
              <a:spcBef>
                <a:spcPts val="0"/>
              </a:spcBef>
              <a:spcAft>
                <a:spcPts val="0"/>
              </a:spcAft>
              <a:defRPr/>
            </a:pPr>
            <a:r>
              <a:rPr lang="cs-CZ" sz="2400" b="1" dirty="0">
                <a:solidFill>
                  <a:srgbClr val="FF0000"/>
                </a:solidFill>
                <a:latin typeface="Arial" pitchFamily="34" charset="0"/>
                <a:cs typeface="Arial" pitchFamily="34" charset="0"/>
              </a:rPr>
              <a:t>EMANATE studie </a:t>
            </a:r>
            <a:r>
              <a:rPr lang="cs-CZ" sz="2400" b="1" dirty="0">
                <a:solidFill>
                  <a:schemeClr val="tx1"/>
                </a:solidFill>
                <a:latin typeface="Arial" pitchFamily="34" charset="0"/>
                <a:cs typeface="Arial" pitchFamily="34" charset="0"/>
              </a:rPr>
              <a:t>(</a:t>
            </a:r>
            <a:r>
              <a:rPr lang="cs-CZ" sz="2400" b="1" dirty="0" err="1">
                <a:solidFill>
                  <a:schemeClr val="tx1"/>
                </a:solidFill>
                <a:latin typeface="Arial" pitchFamily="34" charset="0"/>
                <a:cs typeface="Arial" pitchFamily="34" charset="0"/>
              </a:rPr>
              <a:t>apixaban</a:t>
            </a:r>
            <a:r>
              <a:rPr lang="cs-CZ" sz="2400" b="1" dirty="0">
                <a:solidFill>
                  <a:schemeClr val="tx1"/>
                </a:solidFill>
                <a:latin typeface="Arial" pitchFamily="34" charset="0"/>
                <a:cs typeface="Arial" pitchFamily="34" charset="0"/>
              </a:rPr>
              <a:t> </a:t>
            </a:r>
            <a:r>
              <a:rPr lang="cs-CZ" sz="2400" b="1" dirty="0" err="1">
                <a:solidFill>
                  <a:schemeClr val="tx1"/>
                </a:solidFill>
                <a:latin typeface="Arial" pitchFamily="34" charset="0"/>
                <a:cs typeface="Arial" pitchFamily="34" charset="0"/>
              </a:rPr>
              <a:t>vs</a:t>
            </a:r>
            <a:r>
              <a:rPr lang="cs-CZ" sz="2400" b="1" dirty="0">
                <a:solidFill>
                  <a:schemeClr val="tx1"/>
                </a:solidFill>
                <a:latin typeface="Arial" pitchFamily="34" charset="0"/>
                <a:cs typeface="Arial" pitchFamily="34" charset="0"/>
              </a:rPr>
              <a:t> </a:t>
            </a:r>
            <a:r>
              <a:rPr lang="cs-CZ" sz="2400" b="1" dirty="0" err="1">
                <a:solidFill>
                  <a:schemeClr val="tx1"/>
                </a:solidFill>
                <a:latin typeface="Arial" pitchFamily="34" charset="0"/>
                <a:cs typeface="Arial" pitchFamily="34" charset="0"/>
              </a:rPr>
              <a:t>warfarin</a:t>
            </a:r>
            <a:r>
              <a:rPr lang="cs-CZ" sz="2400" b="1" dirty="0">
                <a:solidFill>
                  <a:schemeClr val="tx1"/>
                </a:solidFill>
                <a:latin typeface="Arial" pitchFamily="34" charset="0"/>
                <a:cs typeface="Arial" pitchFamily="34" charset="0"/>
              </a:rPr>
              <a:t>, randomizovaná)</a:t>
            </a:r>
          </a:p>
          <a:p>
            <a:pPr fontAlgn="auto">
              <a:lnSpc>
                <a:spcPct val="90000"/>
              </a:lnSpc>
              <a:spcBef>
                <a:spcPts val="0"/>
              </a:spcBef>
              <a:spcAft>
                <a:spcPts val="0"/>
              </a:spcAft>
              <a:defRPr/>
            </a:pPr>
            <a:r>
              <a:rPr lang="cs-CZ" sz="2000" b="1" dirty="0">
                <a:solidFill>
                  <a:schemeClr val="tx1"/>
                </a:solidFill>
                <a:latin typeface="Arial" pitchFamily="34" charset="0"/>
                <a:cs typeface="Arial" pitchFamily="34" charset="0"/>
              </a:rPr>
              <a:t>RES: Statisticky méně CMP/SE po verzi při nastaveném </a:t>
            </a:r>
            <a:r>
              <a:rPr lang="cs-CZ" sz="2000" b="1" dirty="0" err="1">
                <a:solidFill>
                  <a:schemeClr val="tx1"/>
                </a:solidFill>
                <a:latin typeface="Arial" pitchFamily="34" charset="0"/>
                <a:cs typeface="Arial" pitchFamily="34" charset="0"/>
              </a:rPr>
              <a:t>apixabanu</a:t>
            </a:r>
            <a:r>
              <a:rPr lang="cs-CZ" sz="2000" b="1" dirty="0">
                <a:solidFill>
                  <a:schemeClr val="tx1"/>
                </a:solidFill>
                <a:latin typeface="Arial" pitchFamily="34" charset="0"/>
                <a:cs typeface="Arial" pitchFamily="34" charset="0"/>
              </a:rPr>
              <a:t> (možná LD 10/5mg) než při </a:t>
            </a:r>
            <a:r>
              <a:rPr lang="cs-CZ" sz="2000" b="1" dirty="0" err="1">
                <a:solidFill>
                  <a:schemeClr val="tx1"/>
                </a:solidFill>
                <a:latin typeface="Arial" pitchFamily="34" charset="0"/>
                <a:cs typeface="Arial" pitchFamily="34" charset="0"/>
              </a:rPr>
              <a:t>warfarinu</a:t>
            </a:r>
            <a:r>
              <a:rPr lang="cs-CZ" sz="2000" b="1" dirty="0">
                <a:solidFill>
                  <a:schemeClr val="tx1"/>
                </a:solidFill>
                <a:latin typeface="Arial" pitchFamily="34" charset="0"/>
                <a:cs typeface="Arial" pitchFamily="34" charset="0"/>
              </a:rPr>
              <a:t>, numericky také méně velkých krvácení.</a:t>
            </a:r>
          </a:p>
          <a:p>
            <a:pPr fontAlgn="auto">
              <a:lnSpc>
                <a:spcPct val="90000"/>
              </a:lnSpc>
              <a:spcBef>
                <a:spcPts val="0"/>
              </a:spcBef>
              <a:spcAft>
                <a:spcPts val="0"/>
              </a:spcAft>
              <a:defRPr/>
            </a:pPr>
            <a:endParaRPr lang="cs-CZ" sz="2000" b="1" dirty="0">
              <a:solidFill>
                <a:schemeClr val="tx1"/>
              </a:solidFill>
              <a:latin typeface="Arial" pitchFamily="34" charset="0"/>
              <a:cs typeface="Arial" pitchFamily="34" charset="0"/>
            </a:endParaRPr>
          </a:p>
          <a:p>
            <a:pPr fontAlgn="auto">
              <a:lnSpc>
                <a:spcPct val="90000"/>
              </a:lnSpc>
              <a:spcBef>
                <a:spcPts val="0"/>
              </a:spcBef>
              <a:spcAft>
                <a:spcPts val="0"/>
              </a:spcAft>
              <a:defRPr/>
            </a:pPr>
            <a:endParaRPr lang="cs-CZ" sz="2000" b="1" dirty="0">
              <a:solidFill>
                <a:schemeClr val="tx1"/>
              </a:solidFill>
              <a:latin typeface="Arial" pitchFamily="34" charset="0"/>
              <a:cs typeface="Arial" pitchFamily="34" charset="0"/>
            </a:endParaRPr>
          </a:p>
        </p:txBody>
      </p:sp>
      <p:sp>
        <p:nvSpPr>
          <p:cNvPr id="39943" name="TextovéPole 1"/>
          <p:cNvSpPr txBox="1">
            <a:spLocks noChangeArrowheads="1"/>
          </p:cNvSpPr>
          <p:nvPr/>
        </p:nvSpPr>
        <p:spPr bwMode="auto">
          <a:xfrm>
            <a:off x="5516563" y="2314575"/>
            <a:ext cx="35194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buFontTx/>
              <a:buNone/>
            </a:pPr>
            <a:r>
              <a:rPr lang="cs-CZ" altLang="cs-CZ" sz="1000">
                <a:cs typeface="Geneva"/>
              </a:rPr>
              <a:t>Cappato R et al, </a:t>
            </a:r>
            <a:r>
              <a:rPr lang="en-US" altLang="cs-CZ" sz="1000">
                <a:cs typeface="Geneva"/>
              </a:rPr>
              <a:t>Eur Heart J. 2014 Dec 14;35(47):3346-55.</a:t>
            </a:r>
            <a:endParaRPr lang="cs-CZ" altLang="cs-CZ" sz="1000">
              <a:cs typeface="Geneva"/>
            </a:endParaRPr>
          </a:p>
        </p:txBody>
      </p:sp>
      <p:sp>
        <p:nvSpPr>
          <p:cNvPr id="39944" name="TextovéPole 2"/>
          <p:cNvSpPr txBox="1">
            <a:spLocks noChangeArrowheads="1"/>
          </p:cNvSpPr>
          <p:nvPr/>
        </p:nvSpPr>
        <p:spPr bwMode="auto">
          <a:xfrm>
            <a:off x="5522913" y="3749675"/>
            <a:ext cx="35067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buFontTx/>
              <a:buNone/>
            </a:pPr>
            <a:r>
              <a:rPr lang="cs-CZ" altLang="cs-CZ" sz="1000">
                <a:cs typeface="Geneva"/>
              </a:rPr>
              <a:t>Goette A et al. </a:t>
            </a:r>
            <a:r>
              <a:rPr lang="en-US" altLang="cs-CZ" sz="1000">
                <a:cs typeface="Geneva"/>
              </a:rPr>
              <a:t>Lancet. 2016 Oct 22;388(10055):1995-2003</a:t>
            </a:r>
            <a:endParaRPr lang="cs-CZ" altLang="cs-CZ" sz="1000">
              <a:cs typeface="Geneva"/>
            </a:endParaRPr>
          </a:p>
        </p:txBody>
      </p:sp>
      <p:sp>
        <p:nvSpPr>
          <p:cNvPr id="39945" name="TextovéPole 9"/>
          <p:cNvSpPr txBox="1">
            <a:spLocks noChangeArrowheads="1"/>
          </p:cNvSpPr>
          <p:nvPr/>
        </p:nvSpPr>
        <p:spPr bwMode="auto">
          <a:xfrm>
            <a:off x="5551488" y="5229225"/>
            <a:ext cx="2476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buFontTx/>
              <a:buNone/>
            </a:pPr>
            <a:r>
              <a:rPr lang="cs-CZ" altLang="cs-CZ" sz="1000">
                <a:cs typeface="Geneva"/>
              </a:rPr>
              <a:t>Ezekowitz MD at el, ESC congress 2017</a:t>
            </a:r>
          </a:p>
        </p:txBody>
      </p:sp>
      <p:sp>
        <p:nvSpPr>
          <p:cNvPr id="5" name="Šipka doprava 4"/>
          <p:cNvSpPr/>
          <p:nvPr/>
        </p:nvSpPr>
        <p:spPr>
          <a:xfrm>
            <a:off x="1331913" y="5876925"/>
            <a:ext cx="1511300" cy="576263"/>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lnSpc>
                <a:spcPct val="90000"/>
              </a:lnSpc>
              <a:spcBef>
                <a:spcPts val="0"/>
              </a:spcBef>
              <a:spcAft>
                <a:spcPts val="0"/>
              </a:spcAft>
              <a:defRPr/>
            </a:pPr>
            <a:endParaRPr lang="cs-CZ" b="1" dirty="0">
              <a:solidFill>
                <a:schemeClr val="bg1"/>
              </a:solidFill>
              <a:latin typeface="Arial" pitchFamily="34" charset="0"/>
              <a:cs typeface="Arial" pitchFamily="34" charset="0"/>
            </a:endParaRPr>
          </a:p>
        </p:txBody>
      </p:sp>
      <p:sp>
        <p:nvSpPr>
          <p:cNvPr id="6" name="TextovéPole 5"/>
          <p:cNvSpPr txBox="1">
            <a:spLocks noChangeArrowheads="1"/>
          </p:cNvSpPr>
          <p:nvPr/>
        </p:nvSpPr>
        <p:spPr bwMode="auto">
          <a:xfrm>
            <a:off x="3062288" y="5849938"/>
            <a:ext cx="6007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buFont typeface="Arial" pitchFamily="34" charset="0"/>
              <a:buChar char="•"/>
              <a:defRPr sz="1600">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buFont typeface="Symbol" pitchFamily="18" charset="2"/>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ct val="0"/>
              </a:spcAft>
              <a:buFont typeface="Symbol" pitchFamily="18" charset="2"/>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buFontTx/>
              <a:buNone/>
            </a:pPr>
            <a:r>
              <a:rPr lang="cs-CZ" altLang="cs-CZ" sz="1800" b="1">
                <a:cs typeface="Geneva"/>
              </a:rPr>
              <a:t>NOACs lze bezpečně a efektivně využít u nemocných</a:t>
            </a:r>
          </a:p>
          <a:p>
            <a:pPr eaLnBrk="1" hangingPunct="1">
              <a:lnSpc>
                <a:spcPct val="100000"/>
              </a:lnSpc>
              <a:spcBef>
                <a:spcPct val="0"/>
              </a:spcBef>
              <a:buFontTx/>
              <a:buNone/>
            </a:pPr>
            <a:r>
              <a:rPr lang="cs-CZ" altLang="cs-CZ" sz="1800" b="1">
                <a:cs typeface="Geneva"/>
              </a:rPr>
              <a:t>plánovaných k el. verzi FS </a:t>
            </a:r>
          </a:p>
        </p:txBody>
      </p:sp>
    </p:spTree>
    <p:custDataLst>
      <p:tags r:id="rId1"/>
    </p:custDataLst>
    <p:extLst>
      <p:ext uri="{BB962C8B-B14F-4D97-AF65-F5344CB8AC3E}">
        <p14:creationId xmlns:p14="http://schemas.microsoft.com/office/powerpoint/2010/main" val="4123857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6495" y="47704"/>
            <a:ext cx="8536247" cy="1149048"/>
          </a:xfrm>
        </p:spPr>
        <p:txBody>
          <a:bodyPr>
            <a:normAutofit/>
          </a:bodyPr>
          <a:lstStyle/>
          <a:p>
            <a:r>
              <a:rPr lang="cs-CZ" sz="3200" b="1" dirty="0" smtClean="0">
                <a:solidFill>
                  <a:srgbClr val="0070C0"/>
                </a:solidFill>
              </a:rPr>
              <a:t>2.Management pacientů s FS podstupujících katetrizaci při antikoagulační terapii</a:t>
            </a:r>
            <a:endParaRPr lang="cs-CZ" sz="3200" b="1" dirty="0">
              <a:solidFill>
                <a:srgbClr val="0070C0"/>
              </a:solidFill>
            </a:endParaRPr>
          </a:p>
        </p:txBody>
      </p:sp>
      <p:sp>
        <p:nvSpPr>
          <p:cNvPr id="11" name="TextovéPole 10"/>
          <p:cNvSpPr txBox="1"/>
          <p:nvPr/>
        </p:nvSpPr>
        <p:spPr>
          <a:xfrm>
            <a:off x="142760" y="1340768"/>
            <a:ext cx="6986271" cy="2677656"/>
          </a:xfrm>
          <a:prstGeom prst="rect">
            <a:avLst/>
          </a:prstGeom>
          <a:noFill/>
        </p:spPr>
        <p:txBody>
          <a:bodyPr wrap="none" rtlCol="0">
            <a:spAutoFit/>
          </a:bodyPr>
          <a:lstStyle/>
          <a:p>
            <a:r>
              <a:rPr lang="cs-CZ" sz="2800" b="1" dirty="0" smtClean="0"/>
              <a:t>Před výkonem </a:t>
            </a:r>
          </a:p>
          <a:p>
            <a:pPr marL="285750" indent="-285750">
              <a:buFont typeface="Arial" panose="020B0604020202020204" pitchFamily="34" charset="0"/>
              <a:buChar char="•"/>
            </a:pPr>
            <a:r>
              <a:rPr lang="cs-CZ" sz="2800" dirty="0" smtClean="0"/>
              <a:t>nejsou oficiální doporučení</a:t>
            </a:r>
          </a:p>
          <a:p>
            <a:pPr marL="285750" indent="-285750">
              <a:buFont typeface="Arial" panose="020B0604020202020204" pitchFamily="34" charset="0"/>
              <a:buChar char="•"/>
            </a:pPr>
            <a:r>
              <a:rPr lang="cs-CZ" sz="2800" dirty="0"/>
              <a:t>dle zvyku daného pracoviště</a:t>
            </a:r>
          </a:p>
          <a:p>
            <a:pPr marL="285750" indent="-285750">
              <a:buFont typeface="Arial" panose="020B0604020202020204" pitchFamily="34" charset="0"/>
              <a:buChar char="•"/>
            </a:pPr>
            <a:r>
              <a:rPr lang="cs-CZ" sz="2800" dirty="0" smtClean="0"/>
              <a:t>záleží na typu a akutnosti výkonu </a:t>
            </a:r>
          </a:p>
          <a:p>
            <a:r>
              <a:rPr lang="cs-CZ" sz="2800" dirty="0"/>
              <a:t> </a:t>
            </a:r>
            <a:r>
              <a:rPr lang="cs-CZ" sz="2800" dirty="0" smtClean="0"/>
              <a:t>   (akutní koronární syndrom, elektivní výkon)</a:t>
            </a:r>
          </a:p>
          <a:p>
            <a:pPr marL="285750" indent="-285750">
              <a:buFont typeface="Arial" panose="020B0604020202020204" pitchFamily="34" charset="0"/>
              <a:buChar char="•"/>
            </a:pPr>
            <a:r>
              <a:rPr lang="cs-CZ" sz="2800" dirty="0"/>
              <a:t>r</a:t>
            </a:r>
            <a:r>
              <a:rPr lang="cs-CZ" sz="2800" dirty="0" smtClean="0"/>
              <a:t>espektovat renální funkce</a:t>
            </a:r>
          </a:p>
        </p:txBody>
      </p:sp>
      <p:sp>
        <p:nvSpPr>
          <p:cNvPr id="12" name="TextovéPole 11"/>
          <p:cNvSpPr txBox="1"/>
          <p:nvPr/>
        </p:nvSpPr>
        <p:spPr>
          <a:xfrm>
            <a:off x="168115" y="4421430"/>
            <a:ext cx="5474256" cy="1815882"/>
          </a:xfrm>
          <a:prstGeom prst="rect">
            <a:avLst/>
          </a:prstGeom>
          <a:noFill/>
        </p:spPr>
        <p:txBody>
          <a:bodyPr wrap="none" rtlCol="0">
            <a:spAutoFit/>
          </a:bodyPr>
          <a:lstStyle/>
          <a:p>
            <a:r>
              <a:rPr lang="cs-CZ" sz="2800" b="1" dirty="0" smtClean="0"/>
              <a:t>Po výkonu</a:t>
            </a:r>
          </a:p>
          <a:p>
            <a:pPr marL="285750" indent="-285750">
              <a:buFont typeface="Arial" panose="020B0604020202020204" pitchFamily="34" charset="0"/>
              <a:buChar char="•"/>
            </a:pPr>
            <a:r>
              <a:rPr lang="cs-CZ" sz="2800" dirty="0" smtClean="0"/>
              <a:t>jsou oficiální doporučení ESC 2017</a:t>
            </a:r>
          </a:p>
          <a:p>
            <a:pPr marL="285750" indent="-285750">
              <a:buFont typeface="Arial" panose="020B0604020202020204" pitchFamily="34" charset="0"/>
              <a:buChar char="•"/>
            </a:pPr>
            <a:r>
              <a:rPr lang="cs-CZ" sz="2800" dirty="0"/>
              <a:t>dle zvyku daného </a:t>
            </a:r>
            <a:r>
              <a:rPr lang="cs-CZ" sz="2800" dirty="0" smtClean="0"/>
              <a:t>pracoviště</a:t>
            </a:r>
          </a:p>
          <a:p>
            <a:pPr marL="285750" indent="-285750">
              <a:buFont typeface="Arial" panose="020B0604020202020204" pitchFamily="34" charset="0"/>
              <a:buChar char="•"/>
            </a:pPr>
            <a:r>
              <a:rPr lang="cs-CZ" sz="2800" dirty="0"/>
              <a:t>i</a:t>
            </a:r>
            <a:r>
              <a:rPr lang="cs-CZ" sz="2800" dirty="0" smtClean="0"/>
              <a:t>ndividuální přístup</a:t>
            </a:r>
            <a:endParaRPr lang="cs-CZ" sz="2800" dirty="0"/>
          </a:p>
        </p:txBody>
      </p:sp>
    </p:spTree>
    <p:extLst>
      <p:ext uri="{BB962C8B-B14F-4D97-AF65-F5344CB8AC3E}">
        <p14:creationId xmlns:p14="http://schemas.microsoft.com/office/powerpoint/2010/main" val="205877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699792" y="5025950"/>
            <a:ext cx="6290014" cy="923330"/>
          </a:xfrm>
          <a:prstGeom prst="rect">
            <a:avLst/>
          </a:prstGeom>
          <a:solidFill>
            <a:srgbClr val="FFFF00"/>
          </a:solidFill>
          <a:ln>
            <a:solidFill>
              <a:schemeClr val="tx1"/>
            </a:solidFill>
          </a:ln>
        </p:spPr>
        <p:txBody>
          <a:bodyPr wrap="square" rtlCol="0">
            <a:spAutoFit/>
          </a:bodyPr>
          <a:lstStyle/>
          <a:p>
            <a:r>
              <a:rPr lang="cs-CZ" dirty="0">
                <a:latin typeface="+mj-lt"/>
                <a:cs typeface="Arial" panose="020B0604020202020204" pitchFamily="34" charset="0"/>
              </a:rPr>
              <a:t>Přerušit 24hod před výkonem, zahájit </a:t>
            </a:r>
            <a:r>
              <a:rPr lang="cs-CZ" dirty="0">
                <a:cs typeface="Arial" panose="020B0604020202020204" pitchFamily="34" charset="0"/>
              </a:rPr>
              <a:t>ASA </a:t>
            </a:r>
            <a:r>
              <a:rPr lang="cs-CZ" u="sng" dirty="0">
                <a:cs typeface="Arial" panose="020B0604020202020204" pitchFamily="34" charset="0"/>
              </a:rPr>
              <a:t>+</a:t>
            </a:r>
            <a:r>
              <a:rPr lang="cs-CZ" dirty="0">
                <a:cs typeface="Arial" panose="020B0604020202020204" pitchFamily="34" charset="0"/>
              </a:rPr>
              <a:t> </a:t>
            </a:r>
            <a:r>
              <a:rPr lang="cs-CZ" dirty="0" err="1">
                <a:cs typeface="Arial" panose="020B0604020202020204" pitchFamily="34" charset="0"/>
              </a:rPr>
              <a:t>clopidogrel</a:t>
            </a:r>
            <a:r>
              <a:rPr lang="cs-CZ" dirty="0">
                <a:cs typeface="Arial" panose="020B0604020202020204" pitchFamily="34" charset="0"/>
              </a:rPr>
              <a:t> (viz 1.)</a:t>
            </a:r>
          </a:p>
          <a:p>
            <a:r>
              <a:rPr lang="cs-CZ" dirty="0">
                <a:latin typeface="+mj-lt"/>
                <a:cs typeface="Arial" panose="020B0604020202020204" pitchFamily="34" charset="0"/>
              </a:rPr>
              <a:t> </a:t>
            </a:r>
            <a:r>
              <a:rPr lang="cs-CZ" b="1" dirty="0">
                <a:latin typeface="+mj-lt"/>
                <a:cs typeface="Arial" panose="020B0604020202020204" pitchFamily="34" charset="0"/>
              </a:rPr>
              <a:t>(v případě </a:t>
            </a:r>
            <a:r>
              <a:rPr lang="cs-CZ" b="1" dirty="0" err="1">
                <a:latin typeface="+mj-lt"/>
                <a:cs typeface="Arial" panose="020B0604020202020204" pitchFamily="34" charset="0"/>
              </a:rPr>
              <a:t>dabigatranu</a:t>
            </a:r>
            <a:r>
              <a:rPr lang="cs-CZ" b="1" dirty="0">
                <a:latin typeface="+mj-lt"/>
                <a:cs typeface="Arial" panose="020B0604020202020204" pitchFamily="34" charset="0"/>
              </a:rPr>
              <a:t>  a </a:t>
            </a:r>
            <a:r>
              <a:rPr lang="cs-CZ" b="1" dirty="0" err="1">
                <a:latin typeface="+mj-lt"/>
                <a:cs typeface="Arial" panose="020B0604020202020204" pitchFamily="34" charset="0"/>
              </a:rPr>
              <a:t>clearence</a:t>
            </a:r>
            <a:r>
              <a:rPr lang="cs-CZ" b="1" dirty="0">
                <a:latin typeface="+mj-lt"/>
                <a:cs typeface="Arial" panose="020B0604020202020204" pitchFamily="34" charset="0"/>
              </a:rPr>
              <a:t> kreatininu </a:t>
            </a:r>
            <a:r>
              <a:rPr lang="en-US" b="1" dirty="0">
                <a:latin typeface="+mj-lt"/>
                <a:cs typeface="Arial" panose="020B0604020202020204" pitchFamily="34" charset="0"/>
              </a:rPr>
              <a:t>&lt;</a:t>
            </a:r>
            <a:r>
              <a:rPr lang="cs-CZ" b="1" dirty="0">
                <a:latin typeface="+mj-lt"/>
                <a:cs typeface="Arial" panose="020B0604020202020204" pitchFamily="34" charset="0"/>
              </a:rPr>
              <a:t> 50ml/min až  </a:t>
            </a:r>
          </a:p>
          <a:p>
            <a:r>
              <a:rPr lang="cs-CZ" b="1" dirty="0">
                <a:latin typeface="+mj-lt"/>
                <a:cs typeface="Arial" panose="020B0604020202020204" pitchFamily="34" charset="0"/>
              </a:rPr>
              <a:t>  48 hod)</a:t>
            </a:r>
          </a:p>
        </p:txBody>
      </p:sp>
      <p:sp>
        <p:nvSpPr>
          <p:cNvPr id="8" name="TextovéPole 7"/>
          <p:cNvSpPr txBox="1"/>
          <p:nvPr/>
        </p:nvSpPr>
        <p:spPr>
          <a:xfrm>
            <a:off x="1547664" y="1292567"/>
            <a:ext cx="7420482" cy="1200329"/>
          </a:xfrm>
          <a:prstGeom prst="rect">
            <a:avLst/>
          </a:prstGeom>
          <a:solidFill>
            <a:srgbClr val="FFFF00"/>
          </a:solidFill>
          <a:ln>
            <a:solidFill>
              <a:schemeClr val="tx1"/>
            </a:solidFill>
          </a:ln>
        </p:spPr>
        <p:txBody>
          <a:bodyPr wrap="square" rtlCol="0">
            <a:spAutoFit/>
          </a:bodyPr>
          <a:lstStyle/>
          <a:p>
            <a:r>
              <a:rPr lang="cs-CZ" dirty="0">
                <a:latin typeface="+mj-lt"/>
                <a:cs typeface="Arial" panose="020B0604020202020204" pitchFamily="34" charset="0"/>
              </a:rPr>
              <a:t>ASA 100mg </a:t>
            </a:r>
            <a:r>
              <a:rPr lang="cs-CZ" dirty="0" err="1">
                <a:latin typeface="+mj-lt"/>
                <a:cs typeface="Arial" panose="020B0604020202020204" pitchFamily="34" charset="0"/>
              </a:rPr>
              <a:t>p.o</a:t>
            </a:r>
            <a:r>
              <a:rPr lang="cs-CZ" dirty="0">
                <a:latin typeface="+mj-lt"/>
                <a:cs typeface="Arial" panose="020B0604020202020204" pitchFamily="34" charset="0"/>
              </a:rPr>
              <a:t>. denně a nevysazovat! Lze event. sytící 400mg </a:t>
            </a:r>
            <a:r>
              <a:rPr lang="cs-CZ" dirty="0" err="1">
                <a:latin typeface="+mj-lt"/>
                <a:cs typeface="Arial" panose="020B0604020202020204" pitchFamily="34" charset="0"/>
              </a:rPr>
              <a:t>p.o</a:t>
            </a:r>
            <a:r>
              <a:rPr lang="cs-CZ" dirty="0">
                <a:latin typeface="+mj-lt"/>
                <a:cs typeface="Arial" panose="020B0604020202020204" pitchFamily="34" charset="0"/>
              </a:rPr>
              <a:t>. </a:t>
            </a:r>
          </a:p>
          <a:p>
            <a:r>
              <a:rPr lang="cs-CZ" dirty="0">
                <a:latin typeface="+mj-lt"/>
                <a:cs typeface="Arial" panose="020B0604020202020204" pitchFamily="34" charset="0"/>
              </a:rPr>
              <a:t>Při vysoké pravděpodobnosti ICHS lze před </a:t>
            </a:r>
            <a:r>
              <a:rPr lang="cs-CZ" dirty="0" err="1">
                <a:latin typeface="+mj-lt"/>
                <a:cs typeface="Arial" panose="020B0604020202020204" pitchFamily="34" charset="0"/>
              </a:rPr>
              <a:t>koronarografií</a:t>
            </a:r>
            <a:r>
              <a:rPr lang="cs-CZ" dirty="0">
                <a:latin typeface="+mj-lt"/>
                <a:cs typeface="Arial" panose="020B0604020202020204" pitchFamily="34" charset="0"/>
              </a:rPr>
              <a:t> 300-600mg </a:t>
            </a:r>
            <a:r>
              <a:rPr lang="cs-CZ" dirty="0" err="1">
                <a:latin typeface="+mj-lt"/>
                <a:cs typeface="Arial" panose="020B0604020202020204" pitchFamily="34" charset="0"/>
              </a:rPr>
              <a:t>clopidogrelu</a:t>
            </a:r>
            <a:r>
              <a:rPr lang="cs-CZ" dirty="0">
                <a:latin typeface="+mj-lt"/>
                <a:cs typeface="Arial" panose="020B0604020202020204" pitchFamily="34" charset="0"/>
              </a:rPr>
              <a:t> min. 24hod předem + 75mg denně, v případě elektivní koronární intervence VŽDY </a:t>
            </a:r>
            <a:r>
              <a:rPr lang="cs-CZ" dirty="0" err="1">
                <a:latin typeface="+mj-lt"/>
                <a:cs typeface="Arial" panose="020B0604020202020204" pitchFamily="34" charset="0"/>
              </a:rPr>
              <a:t>clopidogrelem</a:t>
            </a:r>
            <a:r>
              <a:rPr lang="cs-CZ" dirty="0">
                <a:latin typeface="+mj-lt"/>
                <a:cs typeface="Arial" panose="020B0604020202020204" pitchFamily="34" charset="0"/>
              </a:rPr>
              <a:t> </a:t>
            </a:r>
            <a:r>
              <a:rPr lang="cs-CZ" dirty="0" err="1">
                <a:latin typeface="+mj-lt"/>
                <a:cs typeface="Arial" panose="020B0604020202020204" pitchFamily="34" charset="0"/>
              </a:rPr>
              <a:t>předléčit</a:t>
            </a:r>
            <a:r>
              <a:rPr lang="cs-CZ" dirty="0">
                <a:latin typeface="+mj-lt"/>
                <a:cs typeface="Arial" panose="020B0604020202020204" pitchFamily="34" charset="0"/>
              </a:rPr>
              <a:t>!</a:t>
            </a:r>
          </a:p>
        </p:txBody>
      </p:sp>
      <p:sp>
        <p:nvSpPr>
          <p:cNvPr id="11" name="TextovéPole 10"/>
          <p:cNvSpPr txBox="1"/>
          <p:nvPr/>
        </p:nvSpPr>
        <p:spPr>
          <a:xfrm>
            <a:off x="143508" y="64982"/>
            <a:ext cx="8856984" cy="1200329"/>
          </a:xfrm>
          <a:prstGeom prst="rect">
            <a:avLst/>
          </a:prstGeom>
          <a:solidFill>
            <a:schemeClr val="accent1"/>
          </a:solidFill>
        </p:spPr>
        <p:txBody>
          <a:bodyPr wrap="square" rtlCol="0">
            <a:spAutoFit/>
          </a:bodyPr>
          <a:lstStyle/>
          <a:p>
            <a:pPr algn="ctr"/>
            <a:r>
              <a:rPr lang="cs-CZ" sz="2400" b="1" dirty="0" err="1">
                <a:solidFill>
                  <a:schemeClr val="bg1"/>
                </a:solidFill>
                <a:latin typeface="+mj-lt"/>
                <a:cs typeface="Arial" panose="020B0604020202020204" pitchFamily="34" charset="0"/>
              </a:rPr>
              <a:t>Antiagregační</a:t>
            </a:r>
            <a:r>
              <a:rPr lang="cs-CZ" sz="2400" b="1" dirty="0">
                <a:solidFill>
                  <a:schemeClr val="bg1"/>
                </a:solidFill>
                <a:latin typeface="+mj-lt"/>
                <a:cs typeface="Arial" panose="020B0604020202020204" pitchFamily="34" charset="0"/>
              </a:rPr>
              <a:t> a antikoagulační příprava pacienta před </a:t>
            </a:r>
            <a:r>
              <a:rPr lang="cs-CZ" sz="2400" b="1" dirty="0" smtClean="0">
                <a:solidFill>
                  <a:schemeClr val="bg1"/>
                </a:solidFill>
                <a:latin typeface="+mj-lt"/>
                <a:cs typeface="Arial" panose="020B0604020202020204" pitchFamily="34" charset="0"/>
              </a:rPr>
              <a:t>srdeční katetrizací (SKG) </a:t>
            </a:r>
            <a:r>
              <a:rPr lang="cs-CZ" sz="2400" b="1" dirty="0">
                <a:solidFill>
                  <a:schemeClr val="bg1"/>
                </a:solidFill>
                <a:latin typeface="+mj-lt"/>
                <a:cs typeface="Arial" panose="020B0604020202020204" pitchFamily="34" charset="0"/>
              </a:rPr>
              <a:t>nebo elektivní koronární </a:t>
            </a:r>
            <a:r>
              <a:rPr lang="cs-CZ" sz="2400" b="1" dirty="0" smtClean="0">
                <a:solidFill>
                  <a:schemeClr val="bg1"/>
                </a:solidFill>
                <a:latin typeface="+mj-lt"/>
                <a:cs typeface="Arial" panose="020B0604020202020204" pitchFamily="34" charset="0"/>
              </a:rPr>
              <a:t>intervencí </a:t>
            </a:r>
          </a:p>
          <a:p>
            <a:pPr algn="ctr"/>
            <a:r>
              <a:rPr lang="cs-CZ" sz="2400" b="1" dirty="0" smtClean="0">
                <a:solidFill>
                  <a:schemeClr val="bg1"/>
                </a:solidFill>
                <a:latin typeface="+mj-lt"/>
                <a:cs typeface="Arial" panose="020B0604020202020204" pitchFamily="34" charset="0"/>
              </a:rPr>
              <a:t>(</a:t>
            </a:r>
            <a:r>
              <a:rPr lang="cs-CZ" sz="2400" b="1" dirty="0">
                <a:solidFill>
                  <a:schemeClr val="bg1"/>
                </a:solidFill>
                <a:latin typeface="+mj-lt"/>
                <a:cs typeface="Arial" panose="020B0604020202020204" pitchFamily="34" charset="0"/>
              </a:rPr>
              <a:t>I</a:t>
            </a:r>
            <a:r>
              <a:rPr lang="cs-CZ" sz="2400" b="1" dirty="0" smtClean="0">
                <a:solidFill>
                  <a:schemeClr val="bg1"/>
                </a:solidFill>
                <a:latin typeface="+mj-lt"/>
                <a:cs typeface="Arial" panose="020B0604020202020204" pitchFamily="34" charset="0"/>
              </a:rPr>
              <a:t>nterní doporučení IKK FN Brno)</a:t>
            </a:r>
            <a:endParaRPr lang="cs-CZ" sz="2400" dirty="0">
              <a:solidFill>
                <a:schemeClr val="bg1"/>
              </a:solidFill>
              <a:latin typeface="+mj-lt"/>
              <a:cs typeface="Arial" panose="020B0604020202020204" pitchFamily="34" charset="0"/>
            </a:endParaRPr>
          </a:p>
        </p:txBody>
      </p:sp>
      <p:sp>
        <p:nvSpPr>
          <p:cNvPr id="15" name="TextovéPole 14"/>
          <p:cNvSpPr txBox="1"/>
          <p:nvPr/>
        </p:nvSpPr>
        <p:spPr>
          <a:xfrm>
            <a:off x="107504" y="1292567"/>
            <a:ext cx="1345837" cy="646331"/>
          </a:xfrm>
          <a:prstGeom prst="rect">
            <a:avLst/>
          </a:prstGeom>
          <a:solidFill>
            <a:schemeClr val="bg1"/>
          </a:solidFill>
          <a:ln>
            <a:solidFill>
              <a:schemeClr val="tx1"/>
            </a:solidFill>
          </a:ln>
        </p:spPr>
        <p:txBody>
          <a:bodyPr wrap="square" rtlCol="0">
            <a:spAutoFit/>
          </a:bodyPr>
          <a:lstStyle/>
          <a:p>
            <a:r>
              <a:rPr lang="cs-CZ" u="sng" dirty="0">
                <a:latin typeface="+mj-lt"/>
                <a:cs typeface="Arial" panose="020B0604020202020204" pitchFamily="34" charset="0"/>
              </a:rPr>
              <a:t>1. Neužívá </a:t>
            </a:r>
            <a:r>
              <a:rPr lang="cs-CZ" u="sng" dirty="0" err="1">
                <a:latin typeface="+mj-lt"/>
                <a:cs typeface="Arial" panose="020B0604020202020204" pitchFamily="34" charset="0"/>
              </a:rPr>
              <a:t>antiagregaci</a:t>
            </a:r>
            <a:endParaRPr lang="cs-CZ" u="sng" dirty="0">
              <a:latin typeface="+mj-lt"/>
              <a:cs typeface="Arial" panose="020B0604020202020204" pitchFamily="34" charset="0"/>
            </a:endParaRPr>
          </a:p>
        </p:txBody>
      </p:sp>
      <p:sp>
        <p:nvSpPr>
          <p:cNvPr id="16" name="TextovéPole 15"/>
          <p:cNvSpPr txBox="1"/>
          <p:nvPr/>
        </p:nvSpPr>
        <p:spPr>
          <a:xfrm>
            <a:off x="107505" y="2771636"/>
            <a:ext cx="3672408" cy="369332"/>
          </a:xfrm>
          <a:prstGeom prst="rect">
            <a:avLst/>
          </a:prstGeom>
          <a:solidFill>
            <a:schemeClr val="bg1"/>
          </a:solidFill>
          <a:ln>
            <a:solidFill>
              <a:schemeClr val="tx1"/>
            </a:solidFill>
          </a:ln>
        </p:spPr>
        <p:txBody>
          <a:bodyPr wrap="square" rtlCol="0">
            <a:spAutoFit/>
          </a:bodyPr>
          <a:lstStyle/>
          <a:p>
            <a:r>
              <a:rPr lang="cs-CZ" u="sng" dirty="0">
                <a:latin typeface="+mj-lt"/>
                <a:cs typeface="Arial" panose="020B0604020202020204" pitchFamily="34" charset="0"/>
              </a:rPr>
              <a:t>2. Užívá </a:t>
            </a:r>
            <a:r>
              <a:rPr lang="cs-CZ" u="sng" dirty="0" smtClean="0">
                <a:latin typeface="+mj-lt"/>
                <a:cs typeface="Arial" panose="020B0604020202020204" pitchFamily="34" charset="0"/>
              </a:rPr>
              <a:t>ASA a/nebo P2Y12 inhibitor</a:t>
            </a:r>
            <a:endParaRPr lang="cs-CZ" u="sng" dirty="0">
              <a:latin typeface="+mj-lt"/>
              <a:cs typeface="Arial" panose="020B0604020202020204" pitchFamily="34" charset="0"/>
            </a:endParaRPr>
          </a:p>
        </p:txBody>
      </p:sp>
      <p:sp>
        <p:nvSpPr>
          <p:cNvPr id="17" name="TextovéPole 16"/>
          <p:cNvSpPr txBox="1"/>
          <p:nvPr/>
        </p:nvSpPr>
        <p:spPr>
          <a:xfrm>
            <a:off x="111162" y="3438479"/>
            <a:ext cx="1843601" cy="369332"/>
          </a:xfrm>
          <a:prstGeom prst="rect">
            <a:avLst/>
          </a:prstGeom>
          <a:solidFill>
            <a:schemeClr val="bg1"/>
          </a:solidFill>
          <a:ln>
            <a:solidFill>
              <a:schemeClr val="tx1"/>
            </a:solidFill>
          </a:ln>
        </p:spPr>
        <p:txBody>
          <a:bodyPr wrap="square" rtlCol="0">
            <a:spAutoFit/>
          </a:bodyPr>
          <a:lstStyle/>
          <a:p>
            <a:r>
              <a:rPr lang="cs-CZ" u="sng" dirty="0">
                <a:latin typeface="+mj-lt"/>
                <a:cs typeface="Arial" panose="020B0604020202020204" pitchFamily="34" charset="0"/>
              </a:rPr>
              <a:t>3. Užívá </a:t>
            </a:r>
            <a:r>
              <a:rPr lang="cs-CZ" u="sng" dirty="0" err="1">
                <a:latin typeface="+mj-lt"/>
                <a:cs typeface="Arial" panose="020B0604020202020204" pitchFamily="34" charset="0"/>
              </a:rPr>
              <a:t>warfarin</a:t>
            </a:r>
            <a:endParaRPr lang="cs-CZ" u="sng" dirty="0">
              <a:latin typeface="+mj-lt"/>
              <a:cs typeface="Arial" panose="020B0604020202020204" pitchFamily="34" charset="0"/>
            </a:endParaRPr>
          </a:p>
        </p:txBody>
      </p:sp>
      <p:sp>
        <p:nvSpPr>
          <p:cNvPr id="21" name="TextovéPole 20"/>
          <p:cNvSpPr txBox="1"/>
          <p:nvPr/>
        </p:nvSpPr>
        <p:spPr>
          <a:xfrm>
            <a:off x="3995936" y="2773568"/>
            <a:ext cx="1152128" cy="369332"/>
          </a:xfrm>
          <a:prstGeom prst="rect">
            <a:avLst/>
          </a:prstGeom>
          <a:solidFill>
            <a:srgbClr val="FFFF00"/>
          </a:solidFill>
          <a:ln>
            <a:solidFill>
              <a:schemeClr val="tx1"/>
            </a:solidFill>
          </a:ln>
        </p:spPr>
        <p:txBody>
          <a:bodyPr wrap="square" rtlCol="0">
            <a:spAutoFit/>
          </a:bodyPr>
          <a:lstStyle/>
          <a:p>
            <a:r>
              <a:rPr lang="cs-CZ" dirty="0">
                <a:cs typeface="Arial" panose="020B0604020202020204" pitchFamily="34" charset="0"/>
              </a:rPr>
              <a:t>Ponechat!</a:t>
            </a:r>
            <a:endParaRPr lang="cs-CZ" dirty="0">
              <a:latin typeface="+mj-lt"/>
              <a:cs typeface="Arial" panose="020B0604020202020204" pitchFamily="34" charset="0"/>
            </a:endParaRPr>
          </a:p>
        </p:txBody>
      </p:sp>
      <p:sp>
        <p:nvSpPr>
          <p:cNvPr id="30" name="TextovéPole 29"/>
          <p:cNvSpPr txBox="1"/>
          <p:nvPr/>
        </p:nvSpPr>
        <p:spPr>
          <a:xfrm>
            <a:off x="2030060" y="3438479"/>
            <a:ext cx="6938086" cy="1200329"/>
          </a:xfrm>
          <a:prstGeom prst="rect">
            <a:avLst/>
          </a:prstGeom>
          <a:solidFill>
            <a:srgbClr val="FFFF00"/>
          </a:solidFill>
          <a:ln>
            <a:solidFill>
              <a:schemeClr val="tx1"/>
            </a:solidFill>
          </a:ln>
        </p:spPr>
        <p:txBody>
          <a:bodyPr wrap="square" rtlCol="0">
            <a:spAutoFit/>
          </a:bodyPr>
          <a:lstStyle/>
          <a:p>
            <a:r>
              <a:rPr lang="cs-CZ" dirty="0">
                <a:latin typeface="+mj-lt"/>
                <a:cs typeface="Arial" panose="020B0604020202020204" pitchFamily="34" charset="0"/>
              </a:rPr>
              <a:t>Optimálně nevysazovat! – INR 2-3 (</a:t>
            </a:r>
            <a:r>
              <a:rPr lang="cs-CZ" dirty="0" err="1">
                <a:latin typeface="+mj-lt"/>
                <a:cs typeface="Arial" panose="020B0604020202020204" pitchFamily="34" charset="0"/>
              </a:rPr>
              <a:t>max</a:t>
            </a:r>
            <a:r>
              <a:rPr lang="cs-CZ" dirty="0">
                <a:latin typeface="+mj-lt"/>
                <a:cs typeface="Arial" panose="020B0604020202020204" pitchFamily="34" charset="0"/>
              </a:rPr>
              <a:t> 3 dny staré)</a:t>
            </a:r>
          </a:p>
          <a:p>
            <a:r>
              <a:rPr lang="cs-CZ" dirty="0">
                <a:latin typeface="+mj-lt"/>
                <a:cs typeface="Arial" panose="020B0604020202020204" pitchFamily="34" charset="0"/>
              </a:rPr>
              <a:t>Pokud nutné přerušení:</a:t>
            </a:r>
          </a:p>
          <a:p>
            <a:r>
              <a:rPr lang="cs-CZ" dirty="0">
                <a:latin typeface="+mj-lt"/>
                <a:cs typeface="Arial" panose="020B0604020202020204" pitchFamily="34" charset="0"/>
              </a:rPr>
              <a:t>    - před výkonem zahájit ASA </a:t>
            </a:r>
            <a:r>
              <a:rPr lang="cs-CZ" u="sng" dirty="0">
                <a:latin typeface="+mj-lt"/>
                <a:cs typeface="Arial" panose="020B0604020202020204" pitchFamily="34" charset="0"/>
              </a:rPr>
              <a:t>+</a:t>
            </a:r>
            <a:r>
              <a:rPr lang="cs-CZ" dirty="0">
                <a:latin typeface="+mj-lt"/>
                <a:cs typeface="Arial" panose="020B0604020202020204" pitchFamily="34" charset="0"/>
              </a:rPr>
              <a:t> </a:t>
            </a:r>
            <a:r>
              <a:rPr lang="cs-CZ" dirty="0" err="1">
                <a:latin typeface="+mj-lt"/>
                <a:cs typeface="Arial" panose="020B0604020202020204" pitchFamily="34" charset="0"/>
              </a:rPr>
              <a:t>clopidogrel</a:t>
            </a:r>
            <a:r>
              <a:rPr lang="cs-CZ" dirty="0">
                <a:latin typeface="+mj-lt"/>
                <a:cs typeface="Arial" panose="020B0604020202020204" pitchFamily="34" charset="0"/>
              </a:rPr>
              <a:t> (viz 1.)</a:t>
            </a:r>
          </a:p>
          <a:p>
            <a:r>
              <a:rPr lang="cs-CZ" dirty="0">
                <a:latin typeface="+mj-lt"/>
                <a:cs typeface="Arial" panose="020B0604020202020204" pitchFamily="34" charset="0"/>
              </a:rPr>
              <a:t>    - </a:t>
            </a:r>
            <a:r>
              <a:rPr lang="cs-CZ" dirty="0" err="1">
                <a:latin typeface="+mj-lt"/>
                <a:cs typeface="Arial" panose="020B0604020202020204" pitchFamily="34" charset="0"/>
              </a:rPr>
              <a:t>bridging</a:t>
            </a:r>
            <a:r>
              <a:rPr lang="cs-CZ" dirty="0">
                <a:latin typeface="+mj-lt"/>
                <a:cs typeface="Arial" panose="020B0604020202020204" pitchFamily="34" charset="0"/>
              </a:rPr>
              <a:t> LMWH jen u vysokého rizika </a:t>
            </a:r>
            <a:r>
              <a:rPr lang="cs-CZ" dirty="0" err="1">
                <a:latin typeface="+mj-lt"/>
                <a:cs typeface="Arial" panose="020B0604020202020204" pitchFamily="34" charset="0"/>
              </a:rPr>
              <a:t>trombembolismu</a:t>
            </a:r>
            <a:endParaRPr lang="cs-CZ" dirty="0">
              <a:latin typeface="+mj-lt"/>
              <a:cs typeface="Arial" panose="020B0604020202020204" pitchFamily="34" charset="0"/>
            </a:endParaRPr>
          </a:p>
        </p:txBody>
      </p:sp>
      <p:sp>
        <p:nvSpPr>
          <p:cNvPr id="31" name="TextovéPole 30"/>
          <p:cNvSpPr txBox="1"/>
          <p:nvPr/>
        </p:nvSpPr>
        <p:spPr>
          <a:xfrm>
            <a:off x="107504" y="5025950"/>
            <a:ext cx="2484276" cy="923330"/>
          </a:xfrm>
          <a:prstGeom prst="rect">
            <a:avLst/>
          </a:prstGeom>
          <a:solidFill>
            <a:schemeClr val="bg1"/>
          </a:solidFill>
          <a:ln>
            <a:solidFill>
              <a:schemeClr val="tx1"/>
            </a:solidFill>
          </a:ln>
        </p:spPr>
        <p:txBody>
          <a:bodyPr wrap="square" rtlCol="0">
            <a:spAutoFit/>
          </a:bodyPr>
          <a:lstStyle/>
          <a:p>
            <a:r>
              <a:rPr lang="cs-CZ" u="sng" dirty="0">
                <a:latin typeface="+mj-lt"/>
                <a:cs typeface="Arial" panose="020B0604020202020204" pitchFamily="34" charset="0"/>
              </a:rPr>
              <a:t>4. Užívá NOAK </a:t>
            </a:r>
          </a:p>
          <a:p>
            <a:r>
              <a:rPr lang="cs-CZ" u="sng" dirty="0">
                <a:latin typeface="+mj-lt"/>
                <a:cs typeface="Arial" panose="020B0604020202020204" pitchFamily="34" charset="0"/>
              </a:rPr>
              <a:t>(</a:t>
            </a:r>
            <a:r>
              <a:rPr lang="cs-CZ" u="sng" dirty="0" err="1">
                <a:latin typeface="+mj-lt"/>
                <a:cs typeface="Arial" panose="020B0604020202020204" pitchFamily="34" charset="0"/>
              </a:rPr>
              <a:t>rivaroxaban</a:t>
            </a:r>
            <a:r>
              <a:rPr lang="cs-CZ" u="sng" dirty="0">
                <a:latin typeface="+mj-lt"/>
                <a:cs typeface="Arial" panose="020B0604020202020204" pitchFamily="34" charset="0"/>
              </a:rPr>
              <a:t>, </a:t>
            </a:r>
            <a:r>
              <a:rPr lang="cs-CZ" u="sng" dirty="0" err="1">
                <a:latin typeface="+mj-lt"/>
                <a:cs typeface="Arial" panose="020B0604020202020204" pitchFamily="34" charset="0"/>
              </a:rPr>
              <a:t>apixaban</a:t>
            </a:r>
            <a:r>
              <a:rPr lang="cs-CZ" u="sng" dirty="0">
                <a:latin typeface="+mj-lt"/>
                <a:cs typeface="Arial" panose="020B0604020202020204" pitchFamily="34" charset="0"/>
              </a:rPr>
              <a:t>, </a:t>
            </a:r>
            <a:r>
              <a:rPr lang="cs-CZ" b="1" u="sng" dirty="0" err="1">
                <a:latin typeface="+mj-lt"/>
                <a:cs typeface="Arial" panose="020B0604020202020204" pitchFamily="34" charset="0"/>
              </a:rPr>
              <a:t>dabigatran</a:t>
            </a:r>
            <a:r>
              <a:rPr lang="cs-CZ" u="sng" dirty="0">
                <a:latin typeface="+mj-lt"/>
                <a:cs typeface="Arial" panose="020B0604020202020204" pitchFamily="34" charset="0"/>
              </a:rPr>
              <a:t>)</a:t>
            </a:r>
          </a:p>
        </p:txBody>
      </p:sp>
      <p:sp>
        <p:nvSpPr>
          <p:cNvPr id="34" name="TextovéPole 33"/>
          <p:cNvSpPr txBox="1"/>
          <p:nvPr/>
        </p:nvSpPr>
        <p:spPr>
          <a:xfrm>
            <a:off x="111162" y="6165304"/>
            <a:ext cx="8856984" cy="584775"/>
          </a:xfrm>
          <a:prstGeom prst="rect">
            <a:avLst/>
          </a:prstGeom>
          <a:solidFill>
            <a:schemeClr val="bg1"/>
          </a:solidFill>
          <a:ln>
            <a:solidFill>
              <a:schemeClr val="tx1"/>
            </a:solidFill>
          </a:ln>
        </p:spPr>
        <p:txBody>
          <a:bodyPr wrap="square" rtlCol="0">
            <a:spAutoFit/>
          </a:bodyPr>
          <a:lstStyle/>
          <a:p>
            <a:r>
              <a:rPr lang="cs-CZ" sz="1600" dirty="0">
                <a:latin typeface="+mj-lt"/>
                <a:cs typeface="Arial" panose="020B0604020202020204" pitchFamily="34" charset="0"/>
              </a:rPr>
              <a:t>ASA – </a:t>
            </a:r>
            <a:r>
              <a:rPr lang="cs-CZ" sz="1600" dirty="0" err="1">
                <a:latin typeface="+mj-lt"/>
                <a:cs typeface="Arial" panose="020B0604020202020204" pitchFamily="34" charset="0"/>
              </a:rPr>
              <a:t>acetylosalicylová</a:t>
            </a:r>
            <a:r>
              <a:rPr lang="cs-CZ" sz="1600" dirty="0">
                <a:latin typeface="+mj-lt"/>
                <a:cs typeface="Arial" panose="020B0604020202020204" pitchFamily="34" charset="0"/>
              </a:rPr>
              <a:t> kyselina, NOAK – nová orální </a:t>
            </a:r>
            <a:r>
              <a:rPr lang="cs-CZ" sz="1600" dirty="0" err="1">
                <a:latin typeface="+mj-lt"/>
                <a:cs typeface="Arial" panose="020B0604020202020204" pitchFamily="34" charset="0"/>
              </a:rPr>
              <a:t>antikoagulacia</a:t>
            </a:r>
            <a:r>
              <a:rPr lang="cs-CZ" sz="1600" dirty="0">
                <a:latin typeface="+mj-lt"/>
                <a:cs typeface="Arial" panose="020B0604020202020204" pitchFamily="34" charset="0"/>
              </a:rPr>
              <a:t>, ICHS – ischemická choroba srdeční,  LMWH – nízkomolekulární heparin </a:t>
            </a:r>
          </a:p>
        </p:txBody>
      </p:sp>
    </p:spTree>
    <p:extLst>
      <p:ext uri="{BB962C8B-B14F-4D97-AF65-F5344CB8AC3E}">
        <p14:creationId xmlns:p14="http://schemas.microsoft.com/office/powerpoint/2010/main" val="2410137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Skupina 14"/>
          <p:cNvGrpSpPr/>
          <p:nvPr/>
        </p:nvGrpSpPr>
        <p:grpSpPr>
          <a:xfrm>
            <a:off x="1979712" y="260648"/>
            <a:ext cx="7136486" cy="6048672"/>
            <a:chOff x="2044026" y="332656"/>
            <a:chExt cx="7136486" cy="6048672"/>
          </a:xfrm>
        </p:grpSpPr>
        <p:pic>
          <p:nvPicPr>
            <p:cNvPr id="8" name="Picture 7" descr="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4026" y="332656"/>
              <a:ext cx="7136486" cy="6048672"/>
            </a:xfrm>
            <a:prstGeom prst="rect">
              <a:avLst/>
            </a:prstGeom>
            <a:noFill/>
            <a:extLst>
              <a:ext uri="{909E8E84-426E-40DD-AFC4-6F175D3DCCD1}">
                <a14:hiddenFill xmlns:a14="http://schemas.microsoft.com/office/drawing/2010/main">
                  <a:solidFill>
                    <a:srgbClr val="FFFFFF"/>
                  </a:solidFill>
                </a14:hiddenFill>
              </a:ext>
            </a:extLst>
          </p:spPr>
        </p:pic>
        <p:sp>
          <p:nvSpPr>
            <p:cNvPr id="5" name="Zaoblený obdélník 4"/>
            <p:cNvSpPr/>
            <p:nvPr/>
          </p:nvSpPr>
          <p:spPr>
            <a:xfrm>
              <a:off x="3592807" y="980728"/>
              <a:ext cx="1656184" cy="69837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solidFill>
                    <a:schemeClr val="tx1"/>
                  </a:solidFill>
                </a:rPr>
                <a:t>Riziko ischemie</a:t>
              </a:r>
              <a:endParaRPr lang="cs-CZ" b="1" dirty="0">
                <a:solidFill>
                  <a:schemeClr val="tx1"/>
                </a:solidFill>
              </a:endParaRPr>
            </a:p>
          </p:txBody>
        </p:sp>
        <p:sp>
          <p:nvSpPr>
            <p:cNvPr id="11" name="Zaoblený obdélník 10"/>
            <p:cNvSpPr/>
            <p:nvPr/>
          </p:nvSpPr>
          <p:spPr>
            <a:xfrm>
              <a:off x="5320999" y="980728"/>
              <a:ext cx="3528392" cy="69837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solidFill>
                    <a:schemeClr val="tx1"/>
                  </a:solidFill>
                </a:rPr>
                <a:t>Riziko krvácení</a:t>
              </a:r>
              <a:endParaRPr lang="cs-CZ" b="1" dirty="0">
                <a:solidFill>
                  <a:schemeClr val="tx1"/>
                </a:solidFill>
              </a:endParaRPr>
            </a:p>
          </p:txBody>
        </p:sp>
        <p:sp>
          <p:nvSpPr>
            <p:cNvPr id="6" name="Zaoblený obdélník 5"/>
            <p:cNvSpPr/>
            <p:nvPr/>
          </p:nvSpPr>
          <p:spPr>
            <a:xfrm>
              <a:off x="2044026" y="332656"/>
              <a:ext cx="6805365"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Léčba pacientů s ICHS a FS po </a:t>
              </a:r>
              <a:r>
                <a:rPr lang="cs-CZ" sz="2800" dirty="0" err="1" smtClean="0"/>
                <a:t>PCI+stent</a:t>
              </a:r>
              <a:endParaRPr lang="cs-CZ"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290936"/>
              <a:ext cx="790101" cy="265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Obdélník 11"/>
          <p:cNvSpPr/>
          <p:nvPr/>
        </p:nvSpPr>
        <p:spPr>
          <a:xfrm>
            <a:off x="1763688" y="1329916"/>
            <a:ext cx="936104" cy="440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Zaoblený obdélník 15"/>
          <p:cNvSpPr/>
          <p:nvPr/>
        </p:nvSpPr>
        <p:spPr>
          <a:xfrm>
            <a:off x="129572" y="836712"/>
            <a:ext cx="2448272" cy="223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b="1" dirty="0">
                <a:solidFill>
                  <a:schemeClr val="tx1"/>
                </a:solidFill>
              </a:rPr>
              <a:t>Riziko ischemie</a:t>
            </a:r>
            <a:r>
              <a:rPr lang="cs-CZ" b="1" dirty="0" smtClean="0">
                <a:solidFill>
                  <a:schemeClr val="tx1"/>
                </a:solidFill>
              </a:rPr>
              <a:t>:</a:t>
            </a:r>
          </a:p>
          <a:p>
            <a:pPr marL="285750" indent="-285750">
              <a:buFont typeface="Arial" panose="020B0604020202020204" pitchFamily="34" charset="0"/>
              <a:buChar char="•"/>
            </a:pPr>
            <a:r>
              <a:rPr lang="cs-CZ" dirty="0" smtClean="0">
                <a:solidFill>
                  <a:schemeClr val="tx1"/>
                </a:solidFill>
              </a:rPr>
              <a:t>AKS</a:t>
            </a:r>
            <a:endParaRPr lang="cs-CZ" dirty="0">
              <a:solidFill>
                <a:schemeClr val="tx1"/>
              </a:solidFill>
            </a:endParaRPr>
          </a:p>
          <a:p>
            <a:pPr marL="285750" indent="-285750">
              <a:buFont typeface="Arial" panose="020B0604020202020204" pitchFamily="34" charset="0"/>
              <a:buChar char="•"/>
            </a:pPr>
            <a:r>
              <a:rPr lang="cs-CZ" dirty="0">
                <a:solidFill>
                  <a:schemeClr val="tx1"/>
                </a:solidFill>
              </a:rPr>
              <a:t>Stent trombóza</a:t>
            </a:r>
          </a:p>
          <a:p>
            <a:pPr marL="285750" indent="-285750">
              <a:buFont typeface="Arial" panose="020B0604020202020204" pitchFamily="34" charset="0"/>
              <a:buChar char="•"/>
            </a:pPr>
            <a:r>
              <a:rPr lang="cs-CZ" dirty="0">
                <a:solidFill>
                  <a:schemeClr val="tx1"/>
                </a:solidFill>
              </a:rPr>
              <a:t>Difúzní MVD</a:t>
            </a:r>
          </a:p>
          <a:p>
            <a:pPr marL="285750" indent="-285750">
              <a:buFont typeface="Arial" panose="020B0604020202020204" pitchFamily="34" charset="0"/>
              <a:buChar char="•"/>
            </a:pPr>
            <a:r>
              <a:rPr lang="cs-CZ" dirty="0">
                <a:solidFill>
                  <a:schemeClr val="tx1"/>
                </a:solidFill>
              </a:rPr>
              <a:t>CHRI</a:t>
            </a:r>
          </a:p>
          <a:p>
            <a:pPr marL="285750" indent="-285750">
              <a:buFont typeface="Arial" panose="020B0604020202020204" pitchFamily="34" charset="0"/>
              <a:buChar char="•"/>
            </a:pPr>
            <a:r>
              <a:rPr lang="en-US" u="sng" dirty="0">
                <a:solidFill>
                  <a:schemeClr val="tx1"/>
                </a:solidFill>
              </a:rPr>
              <a:t>&gt;</a:t>
            </a:r>
            <a:r>
              <a:rPr lang="en-US" dirty="0">
                <a:solidFill>
                  <a:schemeClr val="tx1"/>
                </a:solidFill>
              </a:rPr>
              <a:t> 3 </a:t>
            </a:r>
            <a:r>
              <a:rPr lang="en-US" dirty="0" err="1">
                <a:solidFill>
                  <a:schemeClr val="tx1"/>
                </a:solidFill>
              </a:rPr>
              <a:t>stenty</a:t>
            </a:r>
            <a:r>
              <a:rPr lang="en-US" dirty="0">
                <a:solidFill>
                  <a:schemeClr val="tx1"/>
                </a:solidFill>
              </a:rPr>
              <a:t>/</a:t>
            </a:r>
            <a:r>
              <a:rPr lang="en-US" u="sng" dirty="0">
                <a:solidFill>
                  <a:schemeClr val="tx1"/>
                </a:solidFill>
              </a:rPr>
              <a:t>&gt;</a:t>
            </a:r>
            <a:r>
              <a:rPr lang="en-US" dirty="0">
                <a:solidFill>
                  <a:schemeClr val="tx1"/>
                </a:solidFill>
              </a:rPr>
              <a:t> 60mm</a:t>
            </a:r>
          </a:p>
          <a:p>
            <a:pPr marL="285750" indent="-285750">
              <a:buFont typeface="Arial" panose="020B0604020202020204" pitchFamily="34" charset="0"/>
              <a:buChar char="•"/>
            </a:pPr>
            <a:r>
              <a:rPr lang="cs-CZ" dirty="0">
                <a:solidFill>
                  <a:schemeClr val="tx1"/>
                </a:solidFill>
              </a:rPr>
              <a:t>Bifurkace</a:t>
            </a:r>
          </a:p>
          <a:p>
            <a:pPr marL="285750" indent="-285750">
              <a:buFont typeface="Arial" panose="020B0604020202020204" pitchFamily="34" charset="0"/>
              <a:buChar char="•"/>
            </a:pPr>
            <a:r>
              <a:rPr lang="cs-CZ" dirty="0">
                <a:solidFill>
                  <a:schemeClr val="tx1"/>
                </a:solidFill>
              </a:rPr>
              <a:t>PCI CTO</a:t>
            </a:r>
            <a:endParaRPr lang="en-US" dirty="0">
              <a:solidFill>
                <a:schemeClr val="tx1"/>
              </a:solidFill>
            </a:endParaRPr>
          </a:p>
        </p:txBody>
      </p:sp>
      <p:sp>
        <p:nvSpPr>
          <p:cNvPr id="18" name="Zaoblený obdélník 17"/>
          <p:cNvSpPr/>
          <p:nvPr/>
        </p:nvSpPr>
        <p:spPr>
          <a:xfrm>
            <a:off x="107504" y="3243554"/>
            <a:ext cx="2448272" cy="263371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b="1" dirty="0">
                <a:solidFill>
                  <a:schemeClr val="tx1"/>
                </a:solidFill>
              </a:rPr>
              <a:t>Riziko </a:t>
            </a:r>
            <a:r>
              <a:rPr lang="cs-CZ" b="1" dirty="0" smtClean="0">
                <a:solidFill>
                  <a:schemeClr val="tx1"/>
                </a:solidFill>
              </a:rPr>
              <a:t>krvácení:</a:t>
            </a:r>
          </a:p>
          <a:p>
            <a:pPr marL="285750" indent="-285750">
              <a:buFont typeface="Arial" panose="020B0604020202020204" pitchFamily="34" charset="0"/>
              <a:buChar char="•"/>
            </a:pPr>
            <a:r>
              <a:rPr lang="cs-CZ" dirty="0" smtClean="0">
                <a:solidFill>
                  <a:schemeClr val="tx1"/>
                </a:solidFill>
              </a:rPr>
              <a:t>HAS-BLED </a:t>
            </a:r>
            <a:r>
              <a:rPr lang="en-US" u="sng" dirty="0" smtClean="0">
                <a:solidFill>
                  <a:schemeClr val="tx1"/>
                </a:solidFill>
              </a:rPr>
              <a:t>&gt;</a:t>
            </a:r>
            <a:r>
              <a:rPr lang="en-US" dirty="0" smtClean="0">
                <a:solidFill>
                  <a:schemeClr val="tx1"/>
                </a:solidFill>
              </a:rPr>
              <a:t> 3</a:t>
            </a:r>
          </a:p>
          <a:p>
            <a:pPr marL="285750" indent="-285750">
              <a:buFont typeface="Arial" panose="020B0604020202020204" pitchFamily="34" charset="0"/>
              <a:buChar char="•"/>
            </a:pPr>
            <a:r>
              <a:rPr lang="en-US" dirty="0" err="1" smtClean="0">
                <a:solidFill>
                  <a:schemeClr val="tx1"/>
                </a:solidFill>
              </a:rPr>
              <a:t>Malignita</a:t>
            </a:r>
            <a:endParaRPr lang="en-US" dirty="0" smtClean="0">
              <a:solidFill>
                <a:schemeClr val="tx1"/>
              </a:solidFill>
            </a:endParaRPr>
          </a:p>
          <a:p>
            <a:pPr marL="285750" indent="-285750">
              <a:buFont typeface="Arial" panose="020B0604020202020204" pitchFamily="34" charset="0"/>
              <a:buChar char="•"/>
            </a:pPr>
            <a:r>
              <a:rPr lang="en-US" dirty="0" smtClean="0">
                <a:solidFill>
                  <a:schemeClr val="tx1"/>
                </a:solidFill>
              </a:rPr>
              <a:t>V</a:t>
            </a:r>
            <a:r>
              <a:rPr lang="cs-CZ" dirty="0" err="1" smtClean="0">
                <a:solidFill>
                  <a:schemeClr val="tx1"/>
                </a:solidFill>
              </a:rPr>
              <a:t>ysoký</a:t>
            </a:r>
            <a:r>
              <a:rPr lang="cs-CZ" dirty="0" smtClean="0">
                <a:solidFill>
                  <a:schemeClr val="tx1"/>
                </a:solidFill>
              </a:rPr>
              <a:t> věk</a:t>
            </a:r>
          </a:p>
          <a:p>
            <a:pPr marL="285750" indent="-285750">
              <a:buFont typeface="Arial" panose="020B0604020202020204" pitchFamily="34" charset="0"/>
              <a:buChar char="•"/>
            </a:pPr>
            <a:r>
              <a:rPr lang="cs-CZ" dirty="0" err="1" smtClean="0">
                <a:solidFill>
                  <a:schemeClr val="tx1"/>
                </a:solidFill>
              </a:rPr>
              <a:t>Stp</a:t>
            </a:r>
            <a:r>
              <a:rPr lang="cs-CZ" dirty="0" smtClean="0">
                <a:solidFill>
                  <a:schemeClr val="tx1"/>
                </a:solidFill>
              </a:rPr>
              <a:t> krvácení</a:t>
            </a:r>
          </a:p>
          <a:p>
            <a:pPr marL="285750" indent="-285750">
              <a:buFont typeface="Arial" panose="020B0604020202020204" pitchFamily="34" charset="0"/>
              <a:buChar char="•"/>
            </a:pPr>
            <a:r>
              <a:rPr lang="cs-CZ" dirty="0" smtClean="0">
                <a:solidFill>
                  <a:schemeClr val="tx1"/>
                </a:solidFill>
              </a:rPr>
              <a:t>Anémie</a:t>
            </a:r>
          </a:p>
          <a:p>
            <a:pPr marL="285750" indent="-285750">
              <a:buFont typeface="Arial" panose="020B0604020202020204" pitchFamily="34" charset="0"/>
              <a:buChar char="•"/>
            </a:pPr>
            <a:r>
              <a:rPr lang="cs-CZ" dirty="0" smtClean="0">
                <a:solidFill>
                  <a:schemeClr val="tx1"/>
                </a:solidFill>
              </a:rPr>
              <a:t>Alkohol</a:t>
            </a:r>
          </a:p>
          <a:p>
            <a:pPr marL="285750" indent="-285750">
              <a:buFont typeface="Arial" panose="020B0604020202020204" pitchFamily="34" charset="0"/>
              <a:buChar char="•"/>
            </a:pPr>
            <a:r>
              <a:rPr lang="cs-CZ" dirty="0" smtClean="0">
                <a:solidFill>
                  <a:schemeClr val="tx1"/>
                </a:solidFill>
              </a:rPr>
              <a:t>Non-adherence</a:t>
            </a:r>
            <a:endParaRPr lang="cs-CZ" dirty="0" smtClean="0">
              <a:solidFill>
                <a:schemeClr val="tx1"/>
              </a:solidFill>
            </a:endParaRPr>
          </a:p>
          <a:p>
            <a:pPr marL="285750" indent="-285750">
              <a:buFont typeface="Arial" panose="020B0604020202020204" pitchFamily="34" charset="0"/>
              <a:buChar char="•"/>
            </a:pPr>
            <a:r>
              <a:rPr lang="cs-CZ" dirty="0" smtClean="0">
                <a:solidFill>
                  <a:schemeClr val="tx1"/>
                </a:solidFill>
              </a:rPr>
              <a:t>End </a:t>
            </a:r>
            <a:r>
              <a:rPr lang="cs-CZ" dirty="0" err="1" smtClean="0">
                <a:solidFill>
                  <a:schemeClr val="tx1"/>
                </a:solidFill>
              </a:rPr>
              <a:t>stage</a:t>
            </a:r>
            <a:r>
              <a:rPr lang="cs-CZ" dirty="0" smtClean="0">
                <a:solidFill>
                  <a:schemeClr val="tx1"/>
                </a:solidFill>
              </a:rPr>
              <a:t> CHRI</a:t>
            </a:r>
            <a:endParaRPr lang="en-US" dirty="0">
              <a:solidFill>
                <a:schemeClr val="tx1"/>
              </a:solidFill>
            </a:endParaRPr>
          </a:p>
        </p:txBody>
      </p:sp>
      <p:sp>
        <p:nvSpPr>
          <p:cNvPr id="17" name="TextovéPole 16"/>
          <p:cNvSpPr txBox="1"/>
          <p:nvPr/>
        </p:nvSpPr>
        <p:spPr>
          <a:xfrm>
            <a:off x="576740" y="6327221"/>
            <a:ext cx="8208337" cy="369332"/>
          </a:xfrm>
          <a:prstGeom prst="rect">
            <a:avLst/>
          </a:prstGeom>
          <a:noFill/>
          <a:ln w="34925">
            <a:solidFill>
              <a:schemeClr val="tx1"/>
            </a:solidFill>
          </a:ln>
        </p:spPr>
        <p:txBody>
          <a:bodyPr wrap="none" rtlCol="0">
            <a:spAutoFit/>
          </a:bodyPr>
          <a:lstStyle/>
          <a:p>
            <a:pPr lvl="0"/>
            <a:r>
              <a:rPr lang="cs-CZ" dirty="0" smtClean="0">
                <a:latin typeface="Arial" panose="020B0604020202020204" pitchFamily="34" charset="0"/>
                <a:ea typeface="ＭＳ Ｐゴシック" pitchFamily="34" charset="-128"/>
                <a:cs typeface="Arial" panose="020B0604020202020204" pitchFamily="34" charset="0"/>
              </a:rPr>
              <a:t>NOAC - zvážit </a:t>
            </a:r>
            <a:r>
              <a:rPr lang="cs-CZ" b="1" dirty="0">
                <a:latin typeface="Arial" panose="020B0604020202020204" pitchFamily="34" charset="0"/>
                <a:ea typeface="ＭＳ Ｐゴシック" pitchFamily="34" charset="-128"/>
                <a:cs typeface="Arial" panose="020B0604020202020204" pitchFamily="34" charset="0"/>
              </a:rPr>
              <a:t>nejnižší efektivní dávku schválenou pro prevenci CMP u </a:t>
            </a:r>
            <a:r>
              <a:rPr lang="cs-CZ" b="1" dirty="0" smtClean="0">
                <a:latin typeface="Arial" panose="020B0604020202020204" pitchFamily="34" charset="0"/>
                <a:ea typeface="ＭＳ Ｐゴシック" pitchFamily="34" charset="-128"/>
                <a:cs typeface="Arial" panose="020B0604020202020204" pitchFamily="34" charset="0"/>
              </a:rPr>
              <a:t>FS</a:t>
            </a:r>
            <a:endParaRPr lang="cs-CZ" dirty="0"/>
          </a:p>
        </p:txBody>
      </p:sp>
      <p:sp>
        <p:nvSpPr>
          <p:cNvPr id="4" name="TextovéPole 3"/>
          <p:cNvSpPr txBox="1"/>
          <p:nvPr/>
        </p:nvSpPr>
        <p:spPr>
          <a:xfrm>
            <a:off x="4575232" y="5602580"/>
            <a:ext cx="4549772" cy="276999"/>
          </a:xfrm>
          <a:prstGeom prst="rect">
            <a:avLst/>
          </a:prstGeom>
          <a:noFill/>
        </p:spPr>
        <p:txBody>
          <a:bodyPr wrap="none" rtlCol="0">
            <a:spAutoFit/>
          </a:bodyPr>
          <a:lstStyle/>
          <a:p>
            <a:r>
              <a:rPr lang="cs-CZ" sz="1200" dirty="0" smtClean="0"/>
              <a:t>ESC 2017 DAPT </a:t>
            </a:r>
            <a:r>
              <a:rPr lang="cs-CZ" sz="1200" dirty="0" err="1" smtClean="0"/>
              <a:t>Focused</a:t>
            </a:r>
            <a:r>
              <a:rPr lang="cs-CZ" sz="1200" dirty="0" smtClean="0"/>
              <a:t> update. </a:t>
            </a:r>
            <a:r>
              <a:rPr lang="en-US" sz="1200" dirty="0" err="1" smtClean="0"/>
              <a:t>Eur</a:t>
            </a:r>
            <a:r>
              <a:rPr lang="en-US" sz="1200" dirty="0" smtClean="0"/>
              <a:t> </a:t>
            </a:r>
            <a:r>
              <a:rPr lang="en-US" sz="1200" dirty="0"/>
              <a:t>Heart J. </a:t>
            </a:r>
            <a:r>
              <a:rPr lang="cs-CZ" sz="1200" dirty="0" smtClean="0"/>
              <a:t>O</a:t>
            </a:r>
            <a:r>
              <a:rPr lang="en-US" sz="1200" dirty="0" err="1" smtClean="0"/>
              <a:t>nline</a:t>
            </a:r>
            <a:r>
              <a:rPr lang="en-US" sz="1200" dirty="0" smtClean="0"/>
              <a:t>  </a:t>
            </a:r>
            <a:r>
              <a:rPr lang="en-US" sz="1200" dirty="0"/>
              <a:t>August 26, 2017. </a:t>
            </a:r>
            <a:endParaRPr lang="cs-CZ" sz="1200" dirty="0"/>
          </a:p>
        </p:txBody>
      </p:sp>
    </p:spTree>
    <p:extLst>
      <p:ext uri="{BB962C8B-B14F-4D97-AF65-F5344CB8AC3E}">
        <p14:creationId xmlns:p14="http://schemas.microsoft.com/office/powerpoint/2010/main" val="232296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H="1" flipV="1">
            <a:off x="4139952" y="2838912"/>
            <a:ext cx="1507936" cy="28047"/>
          </a:xfrm>
          <a:prstGeom prst="line">
            <a:avLst/>
          </a:prstGeom>
          <a:ln w="25400">
            <a:solidFill>
              <a:schemeClr val="tx2"/>
            </a:solidFill>
            <a:headEnd type="arrow"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12" idx="3"/>
          </p:cNvCxnSpPr>
          <p:nvPr/>
        </p:nvCxnSpPr>
        <p:spPr>
          <a:xfrm flipH="1" flipV="1">
            <a:off x="3059512" y="2645979"/>
            <a:ext cx="1080440" cy="206957"/>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3084090" y="2852936"/>
            <a:ext cx="1055862" cy="2226061"/>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116632"/>
            <a:ext cx="8229600" cy="1143000"/>
          </a:xfrm>
        </p:spPr>
        <p:txBody>
          <a:bodyPr>
            <a:normAutofit/>
          </a:bodyPr>
          <a:lstStyle/>
          <a:p>
            <a:r>
              <a:rPr lang="cs-CZ" sz="2800" b="1" dirty="0" smtClean="0">
                <a:solidFill>
                  <a:schemeClr val="tx2"/>
                </a:solidFill>
              </a:rPr>
              <a:t>Úskalí kombinované terapie při FS a post PCI</a:t>
            </a:r>
            <a:endParaRPr lang="en-GB" sz="2800" b="1" dirty="0">
              <a:solidFill>
                <a:schemeClr val="tx2"/>
              </a:solidFill>
            </a:endParaRPr>
          </a:p>
        </p:txBody>
      </p:sp>
      <p:sp>
        <p:nvSpPr>
          <p:cNvPr id="6" name="Text Placeholder 5"/>
          <p:cNvSpPr>
            <a:spLocks noGrp="1"/>
          </p:cNvSpPr>
          <p:nvPr>
            <p:ph type="body" sz="quarter" idx="13"/>
          </p:nvPr>
        </p:nvSpPr>
        <p:spPr>
          <a:xfrm>
            <a:off x="363274" y="6222877"/>
            <a:ext cx="8340304" cy="498598"/>
          </a:xfrm>
        </p:spPr>
        <p:txBody>
          <a:bodyPr/>
          <a:lstStyle/>
          <a:p>
            <a:r>
              <a:rPr lang="en-GB" dirty="0" err="1" smtClean="0"/>
              <a:t>Kirchhof</a:t>
            </a:r>
            <a:r>
              <a:rPr lang="en-GB" dirty="0" smtClean="0"/>
              <a:t> </a:t>
            </a:r>
            <a:r>
              <a:rPr lang="en-GB" dirty="0"/>
              <a:t>et al. Eur Heart J 2016; Lip et al. Eur Heart J </a:t>
            </a:r>
            <a:r>
              <a:rPr lang="en-GB" dirty="0" smtClean="0"/>
              <a:t>2014</a:t>
            </a:r>
            <a:endParaRPr lang="cs-CZ" dirty="0" smtClean="0"/>
          </a:p>
          <a:p>
            <a:r>
              <a:rPr lang="en-GB" dirty="0" err="1"/>
              <a:t>Chhatriwalla</a:t>
            </a:r>
            <a:r>
              <a:rPr lang="en-GB" dirty="0"/>
              <a:t> et al. JAMA </a:t>
            </a:r>
            <a:r>
              <a:rPr lang="en-GB" dirty="0" smtClean="0"/>
              <a:t>2013</a:t>
            </a:r>
            <a:endParaRPr lang="en-GB" dirty="0"/>
          </a:p>
        </p:txBody>
      </p:sp>
      <p:sp>
        <p:nvSpPr>
          <p:cNvPr id="12" name="Rectangle 11"/>
          <p:cNvSpPr/>
          <p:nvPr/>
        </p:nvSpPr>
        <p:spPr bwMode="auto">
          <a:xfrm>
            <a:off x="179512" y="1530703"/>
            <a:ext cx="2880000" cy="2230551"/>
          </a:xfrm>
          <a:prstGeom prst="rect">
            <a:avLst/>
          </a:prstGeom>
          <a:solidFill>
            <a:schemeClr val="tx1">
              <a:lumMod val="50000"/>
            </a:schemeClr>
          </a:solidFill>
          <a:ln w="25400" cap="flat" cmpd="sng" algn="ctr">
            <a:solidFill>
              <a:sysClr val="window" lastClr="FFFFFF">
                <a:lumMod val="95000"/>
              </a:sysClr>
            </a:solidFill>
            <a:prstDash val="solid"/>
          </a:ln>
          <a:effectLst/>
        </p:spPr>
        <p:txBody>
          <a:bodyPr rtlCol="0" anchor="ctr"/>
          <a:lstStyle/>
          <a:p>
            <a:pPr marL="85725" defTabSz="914400" fontAlgn="base">
              <a:spcBef>
                <a:spcPct val="0"/>
              </a:spcBef>
              <a:spcAft>
                <a:spcPts val="600"/>
              </a:spcAft>
            </a:pPr>
            <a:r>
              <a:rPr lang="en-GB" sz="2400" b="1" kern="0" dirty="0" smtClean="0">
                <a:solidFill>
                  <a:prstClr val="white"/>
                </a:solidFill>
                <a:latin typeface="Arial"/>
              </a:rPr>
              <a:t>F</a:t>
            </a:r>
            <a:r>
              <a:rPr lang="cs-CZ" sz="2400" b="1" kern="0" dirty="0" smtClean="0">
                <a:solidFill>
                  <a:prstClr val="white"/>
                </a:solidFill>
                <a:latin typeface="Arial"/>
              </a:rPr>
              <a:t>S</a:t>
            </a:r>
            <a:endParaRPr lang="en-GB" sz="2400" b="1" kern="0" dirty="0">
              <a:solidFill>
                <a:prstClr val="white"/>
              </a:solidFill>
              <a:latin typeface="Arial"/>
            </a:endParaRPr>
          </a:p>
          <a:p>
            <a:pPr marL="85725" defTabSz="914400" fontAlgn="base">
              <a:spcBef>
                <a:spcPct val="0"/>
              </a:spcBef>
              <a:spcAft>
                <a:spcPts val="600"/>
              </a:spcAft>
            </a:pPr>
            <a:r>
              <a:rPr lang="en-GB" sz="1600" b="1" kern="0" dirty="0" smtClean="0">
                <a:solidFill>
                  <a:prstClr val="white"/>
                </a:solidFill>
                <a:latin typeface="Arial"/>
              </a:rPr>
              <a:t>Anti</a:t>
            </a:r>
            <a:r>
              <a:rPr lang="cs-CZ" sz="1600" b="1" kern="0" dirty="0" smtClean="0">
                <a:solidFill>
                  <a:prstClr val="white"/>
                </a:solidFill>
                <a:latin typeface="Arial"/>
              </a:rPr>
              <a:t>koagulační</a:t>
            </a:r>
          </a:p>
          <a:p>
            <a:pPr marL="85725" defTabSz="914400" fontAlgn="base">
              <a:spcBef>
                <a:spcPct val="0"/>
              </a:spcBef>
              <a:spcAft>
                <a:spcPts val="600"/>
              </a:spcAft>
            </a:pPr>
            <a:r>
              <a:rPr lang="cs-CZ" sz="1600" b="1" kern="0" dirty="0" smtClean="0">
                <a:solidFill>
                  <a:prstClr val="white"/>
                </a:solidFill>
                <a:latin typeface="Arial"/>
              </a:rPr>
              <a:t>léčba</a:t>
            </a:r>
            <a:endParaRPr lang="en-GB" sz="1600" b="1" kern="0" dirty="0">
              <a:solidFill>
                <a:prstClr val="white"/>
              </a:solidFill>
              <a:latin typeface="Arial"/>
            </a:endParaRPr>
          </a:p>
          <a:p>
            <a:pPr marL="85725" defTabSz="914400" fontAlgn="base">
              <a:spcBef>
                <a:spcPct val="0"/>
              </a:spcBef>
              <a:spcAft>
                <a:spcPts val="600"/>
              </a:spcAft>
            </a:pPr>
            <a:r>
              <a:rPr lang="cs-CZ" sz="1600" kern="0" dirty="0" smtClean="0">
                <a:solidFill>
                  <a:prstClr val="white"/>
                </a:solidFill>
                <a:latin typeface="Arial"/>
              </a:rPr>
              <a:t>P</a:t>
            </a:r>
            <a:r>
              <a:rPr lang="en-GB" sz="1600" kern="0" dirty="0" err="1" smtClean="0">
                <a:solidFill>
                  <a:prstClr val="white"/>
                </a:solidFill>
                <a:latin typeface="Arial"/>
              </a:rPr>
              <a:t>reven</a:t>
            </a:r>
            <a:r>
              <a:rPr lang="cs-CZ" sz="1600" kern="0" dirty="0" err="1" smtClean="0">
                <a:solidFill>
                  <a:prstClr val="white"/>
                </a:solidFill>
                <a:latin typeface="Arial"/>
              </a:rPr>
              <a:t>ce</a:t>
            </a:r>
            <a:r>
              <a:rPr lang="cs-CZ" sz="1600" kern="0" dirty="0" smtClean="0">
                <a:solidFill>
                  <a:prstClr val="white"/>
                </a:solidFill>
                <a:latin typeface="Arial"/>
              </a:rPr>
              <a:t> CMP</a:t>
            </a:r>
            <a:endParaRPr lang="en-GB" sz="1600" kern="0" dirty="0">
              <a:solidFill>
                <a:prstClr val="white"/>
              </a:solidFill>
              <a:latin typeface="Arial"/>
            </a:endParaRPr>
          </a:p>
        </p:txBody>
      </p:sp>
      <p:sp>
        <p:nvSpPr>
          <p:cNvPr id="13" name="Rectangle 12"/>
          <p:cNvSpPr/>
          <p:nvPr/>
        </p:nvSpPr>
        <p:spPr bwMode="auto">
          <a:xfrm>
            <a:off x="179514" y="3895725"/>
            <a:ext cx="2880000" cy="2234428"/>
          </a:xfrm>
          <a:prstGeom prst="rect">
            <a:avLst/>
          </a:prstGeom>
          <a:solidFill>
            <a:schemeClr val="accent2"/>
          </a:solidFill>
          <a:ln w="25400" cap="flat" cmpd="sng" algn="ctr">
            <a:solidFill>
              <a:sysClr val="window" lastClr="FFFFFF">
                <a:lumMod val="95000"/>
              </a:sysClr>
            </a:solidFill>
            <a:prstDash val="solid"/>
          </a:ln>
          <a:effectLst/>
        </p:spPr>
        <p:txBody>
          <a:bodyPr rtlCol="0" anchor="ctr"/>
          <a:lstStyle/>
          <a:p>
            <a:pPr marL="85725" defTabSz="914400" fontAlgn="base">
              <a:spcBef>
                <a:spcPct val="0"/>
              </a:spcBef>
              <a:spcAft>
                <a:spcPts val="600"/>
              </a:spcAft>
            </a:pPr>
            <a:r>
              <a:rPr lang="en-US" sz="2400" b="1" kern="0" dirty="0">
                <a:solidFill>
                  <a:prstClr val="white"/>
                </a:solidFill>
                <a:latin typeface="Arial"/>
              </a:rPr>
              <a:t>PCI</a:t>
            </a:r>
          </a:p>
          <a:p>
            <a:pPr marL="85725" defTabSz="914400" fontAlgn="base">
              <a:spcBef>
                <a:spcPct val="0"/>
              </a:spcBef>
              <a:spcAft>
                <a:spcPts val="600"/>
              </a:spcAft>
            </a:pPr>
            <a:r>
              <a:rPr lang="cs-CZ" sz="1600" b="1" kern="0" dirty="0" err="1" smtClean="0">
                <a:solidFill>
                  <a:prstClr val="white"/>
                </a:solidFill>
                <a:latin typeface="Arial"/>
              </a:rPr>
              <a:t>Protidestičková</a:t>
            </a:r>
            <a:endParaRPr lang="cs-CZ" sz="1600" b="1" kern="0" dirty="0" smtClean="0">
              <a:solidFill>
                <a:prstClr val="white"/>
              </a:solidFill>
              <a:latin typeface="Arial"/>
            </a:endParaRPr>
          </a:p>
          <a:p>
            <a:pPr marL="85725" defTabSz="914400" fontAlgn="base">
              <a:spcBef>
                <a:spcPct val="0"/>
              </a:spcBef>
              <a:spcAft>
                <a:spcPts val="600"/>
              </a:spcAft>
            </a:pPr>
            <a:r>
              <a:rPr lang="cs-CZ" sz="1600" b="1" kern="0" dirty="0" smtClean="0">
                <a:solidFill>
                  <a:prstClr val="white"/>
                </a:solidFill>
                <a:latin typeface="Arial"/>
              </a:rPr>
              <a:t>léčba</a:t>
            </a:r>
            <a:endParaRPr lang="en-US" sz="1600" b="1" kern="0" dirty="0">
              <a:solidFill>
                <a:prstClr val="white"/>
              </a:solidFill>
              <a:latin typeface="Arial"/>
            </a:endParaRPr>
          </a:p>
          <a:p>
            <a:pPr marL="85725" defTabSz="914400" fontAlgn="base">
              <a:spcBef>
                <a:spcPct val="0"/>
              </a:spcBef>
              <a:spcAft>
                <a:spcPts val="600"/>
              </a:spcAft>
            </a:pPr>
            <a:r>
              <a:rPr lang="cs-CZ" sz="1600" kern="0" dirty="0" smtClean="0">
                <a:solidFill>
                  <a:prstClr val="white"/>
                </a:solidFill>
                <a:latin typeface="Arial"/>
              </a:rPr>
              <a:t>Prevence trombózy stentu po PCI</a:t>
            </a:r>
            <a:endParaRPr lang="en-US" sz="1600" kern="0" dirty="0">
              <a:solidFill>
                <a:prstClr val="white"/>
              </a:solidFill>
              <a:latin typeface="Arial"/>
            </a:endParaRPr>
          </a:p>
          <a:p>
            <a:pPr marL="85725" defTabSz="914400" fontAlgn="base">
              <a:spcBef>
                <a:spcPct val="0"/>
              </a:spcBef>
              <a:spcAft>
                <a:spcPts val="600"/>
              </a:spcAft>
            </a:pPr>
            <a:r>
              <a:rPr lang="en-US" sz="1600" kern="0" dirty="0" smtClean="0">
                <a:solidFill>
                  <a:prstClr val="white"/>
                </a:solidFill>
                <a:latin typeface="Arial"/>
              </a:rPr>
              <a:t>Du</a:t>
            </a:r>
            <a:r>
              <a:rPr lang="cs-CZ" sz="1600" kern="0" dirty="0" err="1" smtClean="0">
                <a:solidFill>
                  <a:prstClr val="white"/>
                </a:solidFill>
                <a:latin typeface="Arial"/>
              </a:rPr>
              <a:t>ální</a:t>
            </a:r>
            <a:r>
              <a:rPr lang="cs-CZ" sz="1600" kern="0" dirty="0" smtClean="0">
                <a:solidFill>
                  <a:prstClr val="white"/>
                </a:solidFill>
                <a:latin typeface="Arial"/>
              </a:rPr>
              <a:t> terapie je s</a:t>
            </a:r>
            <a:r>
              <a:rPr lang="en-US" sz="1600" kern="0" dirty="0" err="1" smtClean="0">
                <a:solidFill>
                  <a:prstClr val="white"/>
                </a:solidFill>
                <a:latin typeface="Arial"/>
              </a:rPr>
              <a:t>uperior</a:t>
            </a:r>
            <a:r>
              <a:rPr lang="cs-CZ" sz="1600" kern="0" dirty="0" smtClean="0">
                <a:solidFill>
                  <a:prstClr val="white"/>
                </a:solidFill>
                <a:latin typeface="Arial"/>
              </a:rPr>
              <a:t>ní k </a:t>
            </a:r>
            <a:r>
              <a:rPr lang="cs-CZ" sz="1600" kern="0" dirty="0" err="1" smtClean="0">
                <a:solidFill>
                  <a:prstClr val="white"/>
                </a:solidFill>
                <a:latin typeface="Arial"/>
              </a:rPr>
              <a:t>monoterapii</a:t>
            </a:r>
            <a:r>
              <a:rPr lang="cs-CZ" sz="1600" kern="0" dirty="0" smtClean="0">
                <a:solidFill>
                  <a:prstClr val="white"/>
                </a:solidFill>
                <a:latin typeface="Arial"/>
              </a:rPr>
              <a:t> </a:t>
            </a:r>
            <a:r>
              <a:rPr lang="en-US" sz="1600" kern="0" dirty="0" smtClean="0">
                <a:solidFill>
                  <a:prstClr val="white"/>
                </a:solidFill>
                <a:latin typeface="Arial"/>
              </a:rPr>
              <a:t>ASA</a:t>
            </a:r>
            <a:endParaRPr lang="en-US" sz="1600" kern="0" dirty="0">
              <a:solidFill>
                <a:prstClr val="white"/>
              </a:solidFill>
              <a:latin typeface="Arial"/>
            </a:endParaRPr>
          </a:p>
        </p:txBody>
      </p:sp>
      <p:sp>
        <p:nvSpPr>
          <p:cNvPr id="14" name="Rectangle 13"/>
          <p:cNvSpPr/>
          <p:nvPr/>
        </p:nvSpPr>
        <p:spPr bwMode="auto">
          <a:xfrm>
            <a:off x="5806800" y="1530702"/>
            <a:ext cx="2880000" cy="4596843"/>
          </a:xfrm>
          <a:prstGeom prst="rect">
            <a:avLst/>
          </a:prstGeom>
          <a:solidFill>
            <a:schemeClr val="tx2"/>
          </a:solidFill>
          <a:ln w="25400" cap="flat" cmpd="sng" algn="ctr">
            <a:noFill/>
            <a:prstDash val="solid"/>
            <a:round/>
            <a:headEnd type="none" w="med" len="med"/>
            <a:tailEnd type="none" w="med" len="med"/>
          </a:ln>
          <a:effectLst/>
        </p:spPr>
        <p:txBody>
          <a:bodyPr vert="horz" wrap="square" lIns="91414" tIns="45708" rIns="91414" bIns="45708" numCol="1" rtlCol="0" anchor="ctr" anchorCtr="0" compatLnSpc="1">
            <a:prstTxWarp prst="textNoShape">
              <a:avLst/>
            </a:prstTxWarp>
          </a:bodyPr>
          <a:lstStyle/>
          <a:p>
            <a:pPr marL="85725" marR="0" lvl="0" defTabSz="914400" eaLnBrk="0" fontAlgn="base" latinLnBrk="0" hangingPunct="0">
              <a:lnSpc>
                <a:spcPct val="85000"/>
              </a:lnSpc>
              <a:spcBef>
                <a:spcPct val="0"/>
              </a:spcBef>
              <a:spcAft>
                <a:spcPts val="600"/>
              </a:spcAft>
              <a:buClrTx/>
              <a:buSzTx/>
              <a:buFontTx/>
              <a:buNone/>
              <a:tabLst/>
              <a:defRPr/>
            </a:pPr>
            <a:r>
              <a:rPr kumimoji="0" lang="en-US" sz="2400" b="1" i="0" u="none" strike="noStrike" kern="0" cap="none" spc="0" normalizeH="0" baseline="0" noProof="0" dirty="0" smtClean="0">
                <a:ln>
                  <a:noFill/>
                </a:ln>
                <a:solidFill>
                  <a:srgbClr val="FFFFFF"/>
                </a:solidFill>
                <a:effectLst/>
                <a:uLnTx/>
                <a:uFillTx/>
                <a:cs typeface="Arial" panose="020B0604020202020204" pitchFamily="34" charset="0"/>
              </a:rPr>
              <a:t>F</a:t>
            </a:r>
            <a:r>
              <a:rPr kumimoji="0" lang="cs-CZ" sz="2400" b="1" i="0" u="none" strike="noStrike" kern="0" cap="none" spc="0" normalizeH="0" baseline="0" noProof="0" dirty="0" smtClean="0">
                <a:ln>
                  <a:noFill/>
                </a:ln>
                <a:solidFill>
                  <a:srgbClr val="FFFFFF"/>
                </a:solidFill>
                <a:effectLst/>
                <a:uLnTx/>
                <a:uFillTx/>
                <a:cs typeface="Arial" panose="020B0604020202020204" pitchFamily="34" charset="0"/>
              </a:rPr>
              <a:t>S</a:t>
            </a:r>
            <a:r>
              <a:rPr kumimoji="0" lang="en-US" sz="2400" b="1" i="0" u="none" strike="noStrike" kern="0" cap="none" spc="0" normalizeH="0" baseline="0" noProof="0" dirty="0" smtClean="0">
                <a:ln>
                  <a:noFill/>
                </a:ln>
                <a:solidFill>
                  <a:srgbClr val="FFFFFF"/>
                </a:solidFill>
                <a:effectLst/>
                <a:uLnTx/>
                <a:uFillTx/>
                <a:cs typeface="Arial" panose="020B0604020202020204" pitchFamily="34" charset="0"/>
              </a:rPr>
              <a:t> a </a:t>
            </a:r>
            <a:r>
              <a:rPr kumimoji="0" lang="en-US" sz="2400" b="1" i="0" u="none" strike="noStrike" kern="0" cap="none" spc="0" normalizeH="0" baseline="0" noProof="0" dirty="0">
                <a:ln>
                  <a:noFill/>
                </a:ln>
                <a:solidFill>
                  <a:srgbClr val="FFFFFF"/>
                </a:solidFill>
                <a:effectLst/>
                <a:uLnTx/>
                <a:uFillTx/>
                <a:cs typeface="Arial" panose="020B0604020202020204" pitchFamily="34" charset="0"/>
              </a:rPr>
              <a:t>PCI</a:t>
            </a:r>
          </a:p>
          <a:p>
            <a:pPr marL="85725" marR="0" lvl="0" defTabSz="914400" eaLnBrk="0" fontAlgn="base" latinLnBrk="0" hangingPunct="0">
              <a:lnSpc>
                <a:spcPct val="85000"/>
              </a:lnSpc>
              <a:spcBef>
                <a:spcPct val="0"/>
              </a:spcBef>
              <a:spcAft>
                <a:spcPts val="600"/>
              </a:spcAft>
              <a:buClrTx/>
              <a:buSzTx/>
              <a:buFontTx/>
              <a:buNone/>
              <a:tabLst/>
              <a:defRPr/>
            </a:pPr>
            <a:endParaRPr lang="en-US" sz="2400" b="1" kern="0" dirty="0">
              <a:solidFill>
                <a:srgbClr val="FFFFFF"/>
              </a:solidFill>
              <a:cs typeface="Arial" panose="020B0604020202020204" pitchFamily="34" charset="0"/>
            </a:endParaRPr>
          </a:p>
          <a:p>
            <a:pPr marL="85725" defTabSz="914400" eaLnBrk="0" fontAlgn="base" hangingPunct="0">
              <a:lnSpc>
                <a:spcPct val="85000"/>
              </a:lnSpc>
              <a:spcBef>
                <a:spcPct val="0"/>
              </a:spcBef>
              <a:spcAft>
                <a:spcPts val="600"/>
              </a:spcAft>
              <a:defRPr/>
            </a:pPr>
            <a:r>
              <a:rPr lang="en-US" sz="1600" b="1" kern="0" dirty="0" smtClean="0">
                <a:solidFill>
                  <a:srgbClr val="FFFFFF"/>
                </a:solidFill>
                <a:cs typeface="Arial" panose="020B0604020202020204" pitchFamily="34" charset="0"/>
              </a:rPr>
              <a:t>DU</a:t>
            </a:r>
            <a:r>
              <a:rPr lang="cs-CZ" sz="1600" b="1" kern="0" dirty="0" smtClean="0">
                <a:solidFill>
                  <a:srgbClr val="FFFFFF"/>
                </a:solidFill>
                <a:cs typeface="Arial" panose="020B0604020202020204" pitchFamily="34" charset="0"/>
              </a:rPr>
              <a:t>Á</a:t>
            </a:r>
            <a:r>
              <a:rPr lang="en-US" sz="1600" b="1" kern="0" dirty="0" smtClean="0">
                <a:solidFill>
                  <a:srgbClr val="FFFFFF"/>
                </a:solidFill>
                <a:cs typeface="Arial" panose="020B0604020202020204" pitchFamily="34" charset="0"/>
              </a:rPr>
              <a:t>L</a:t>
            </a:r>
            <a:r>
              <a:rPr lang="cs-CZ" sz="1600" b="1" kern="0" dirty="0" smtClean="0">
                <a:solidFill>
                  <a:srgbClr val="FFFFFF"/>
                </a:solidFill>
                <a:cs typeface="Arial" panose="020B0604020202020204" pitchFamily="34" charset="0"/>
              </a:rPr>
              <a:t>NÍ</a:t>
            </a:r>
            <a:r>
              <a:rPr lang="en-US" sz="1600" b="1" kern="0" dirty="0" smtClean="0">
                <a:solidFill>
                  <a:srgbClr val="FFFFFF"/>
                </a:solidFill>
                <a:cs typeface="Arial" panose="020B0604020202020204" pitchFamily="34" charset="0"/>
              </a:rPr>
              <a:t> TERAP</a:t>
            </a:r>
            <a:r>
              <a:rPr lang="cs-CZ" sz="1600" b="1" kern="0" dirty="0" smtClean="0">
                <a:solidFill>
                  <a:srgbClr val="FFFFFF"/>
                </a:solidFill>
                <a:cs typeface="Arial" panose="020B0604020202020204" pitchFamily="34" charset="0"/>
              </a:rPr>
              <a:t>IE</a:t>
            </a:r>
            <a:r>
              <a:rPr lang="en-US" sz="1600" b="1" kern="0" dirty="0" smtClean="0">
                <a:solidFill>
                  <a:srgbClr val="FFFFFF"/>
                </a:solidFill>
                <a:cs typeface="Arial" panose="020B0604020202020204" pitchFamily="34" charset="0"/>
              </a:rPr>
              <a:t>: anti</a:t>
            </a:r>
            <a:r>
              <a:rPr lang="cs-CZ" sz="1600" b="1" kern="0" dirty="0" err="1" smtClean="0">
                <a:solidFill>
                  <a:srgbClr val="FFFFFF"/>
                </a:solidFill>
                <a:cs typeface="Arial" panose="020B0604020202020204" pitchFamily="34" charset="0"/>
              </a:rPr>
              <a:t>koagulans</a:t>
            </a:r>
            <a:r>
              <a:rPr lang="en-US" sz="1600" b="1" kern="0" dirty="0" smtClean="0">
                <a:solidFill>
                  <a:srgbClr val="FFFFFF"/>
                </a:solidFill>
                <a:cs typeface="Arial" panose="020B0604020202020204" pitchFamily="34" charset="0"/>
              </a:rPr>
              <a:t> a</a:t>
            </a:r>
            <a:r>
              <a:rPr lang="cs-CZ" sz="1600" b="1" kern="0" dirty="0" smtClean="0">
                <a:solidFill>
                  <a:srgbClr val="FFFFFF"/>
                </a:solidFill>
                <a:cs typeface="Arial" panose="020B0604020202020204" pitchFamily="34" charset="0"/>
              </a:rPr>
              <a:t> </a:t>
            </a:r>
            <a:r>
              <a:rPr lang="cs-CZ" sz="1600" b="1" kern="0" dirty="0" err="1" smtClean="0">
                <a:solidFill>
                  <a:srgbClr val="FFFFFF"/>
                </a:solidFill>
                <a:cs typeface="Arial" panose="020B0604020202020204" pitchFamily="34" charset="0"/>
              </a:rPr>
              <a:t>protidestičková</a:t>
            </a:r>
            <a:r>
              <a:rPr lang="cs-CZ" sz="1600" b="1" kern="0" dirty="0" smtClean="0">
                <a:solidFill>
                  <a:srgbClr val="FFFFFF"/>
                </a:solidFill>
                <a:cs typeface="Arial" panose="020B0604020202020204" pitchFamily="34" charset="0"/>
              </a:rPr>
              <a:t> léčba v </a:t>
            </a:r>
            <a:r>
              <a:rPr lang="cs-CZ" sz="1600" b="1" kern="0" dirty="0" err="1" smtClean="0">
                <a:solidFill>
                  <a:srgbClr val="FFFFFF"/>
                </a:solidFill>
                <a:cs typeface="Arial" panose="020B0604020202020204" pitchFamily="34" charset="0"/>
              </a:rPr>
              <a:t>monoterapii</a:t>
            </a:r>
            <a:r>
              <a:rPr lang="en-US" sz="1600" b="1" kern="0" dirty="0" smtClean="0">
                <a:solidFill>
                  <a:srgbClr val="FFFFFF"/>
                </a:solidFill>
                <a:cs typeface="Arial" panose="020B0604020202020204" pitchFamily="34" charset="0"/>
              </a:rPr>
              <a:t>?</a:t>
            </a:r>
            <a:endParaRPr lang="en-US" sz="1600" b="1" kern="0" dirty="0">
              <a:solidFill>
                <a:srgbClr val="FFFFFF"/>
              </a:solidFill>
              <a:cs typeface="Arial" panose="020B0604020202020204" pitchFamily="34" charset="0"/>
            </a:endParaRPr>
          </a:p>
          <a:p>
            <a:pPr marL="85725" defTabSz="914400" eaLnBrk="0" fontAlgn="base" hangingPunct="0">
              <a:lnSpc>
                <a:spcPct val="85000"/>
              </a:lnSpc>
              <a:spcBef>
                <a:spcPct val="0"/>
              </a:spcBef>
              <a:spcAft>
                <a:spcPts val="600"/>
              </a:spcAft>
              <a:defRPr/>
            </a:pPr>
            <a:endParaRPr lang="en-US" sz="1600" b="1" kern="0" dirty="0">
              <a:solidFill>
                <a:srgbClr val="FFFFFF"/>
              </a:solidFill>
              <a:cs typeface="Arial" panose="020B0604020202020204" pitchFamily="34" charset="0"/>
            </a:endParaRPr>
          </a:p>
          <a:p>
            <a:pPr marL="85725" defTabSz="914400" eaLnBrk="0" fontAlgn="base" hangingPunct="0">
              <a:lnSpc>
                <a:spcPct val="85000"/>
              </a:lnSpc>
              <a:spcBef>
                <a:spcPct val="0"/>
              </a:spcBef>
              <a:spcAft>
                <a:spcPts val="600"/>
              </a:spcAft>
              <a:defRPr/>
            </a:pPr>
            <a:r>
              <a:rPr lang="cs-CZ" sz="2400" b="1" kern="0" dirty="0" smtClean="0">
                <a:solidFill>
                  <a:srgbClr val="FFFFFF"/>
                </a:solidFill>
                <a:cs typeface="Arial" panose="020B0604020202020204" pitchFamily="34" charset="0"/>
              </a:rPr>
              <a:t>NEBO</a:t>
            </a:r>
            <a:endParaRPr lang="en-US" sz="1600" b="1" kern="0" dirty="0">
              <a:solidFill>
                <a:srgbClr val="FFFFFF"/>
              </a:solidFill>
              <a:cs typeface="Arial" panose="020B0604020202020204" pitchFamily="34" charset="0"/>
            </a:endParaRPr>
          </a:p>
          <a:p>
            <a:pPr marL="85725" defTabSz="914400" eaLnBrk="0" fontAlgn="base" hangingPunct="0">
              <a:lnSpc>
                <a:spcPct val="85000"/>
              </a:lnSpc>
              <a:spcBef>
                <a:spcPct val="0"/>
              </a:spcBef>
              <a:spcAft>
                <a:spcPts val="600"/>
              </a:spcAft>
              <a:defRPr/>
            </a:pPr>
            <a:endParaRPr lang="en-US" sz="1600" b="1" kern="0" dirty="0">
              <a:solidFill>
                <a:srgbClr val="FFFFFF"/>
              </a:solidFill>
              <a:cs typeface="Arial" panose="020B0604020202020204" pitchFamily="34" charset="0"/>
            </a:endParaRPr>
          </a:p>
          <a:p>
            <a:pPr marL="85725" marR="0" lvl="0" defTabSz="914400" eaLnBrk="0" fontAlgn="base" latinLnBrk="0" hangingPunct="0">
              <a:lnSpc>
                <a:spcPct val="85000"/>
              </a:lnSpc>
              <a:spcBef>
                <a:spcPct val="0"/>
              </a:spcBef>
              <a:spcAft>
                <a:spcPts val="600"/>
              </a:spcAft>
              <a:buClrTx/>
              <a:buSzTx/>
              <a:buFontTx/>
              <a:buNone/>
              <a:tabLst/>
              <a:defRPr/>
            </a:pPr>
            <a:r>
              <a:rPr lang="en-US" sz="1600" b="1" kern="0" dirty="0">
                <a:solidFill>
                  <a:srgbClr val="FFFFFF"/>
                </a:solidFill>
                <a:cs typeface="Arial" panose="020B0604020202020204" pitchFamily="34" charset="0"/>
              </a:rPr>
              <a:t>TRIPLE </a:t>
            </a:r>
            <a:r>
              <a:rPr lang="en-US" sz="1600" b="1" kern="0" dirty="0" smtClean="0">
                <a:solidFill>
                  <a:srgbClr val="FFFFFF"/>
                </a:solidFill>
                <a:cs typeface="Arial" panose="020B0604020202020204" pitchFamily="34" charset="0"/>
              </a:rPr>
              <a:t>TERAP</a:t>
            </a:r>
            <a:r>
              <a:rPr lang="cs-CZ" sz="1600" b="1" kern="0" dirty="0" smtClean="0">
                <a:solidFill>
                  <a:srgbClr val="FFFFFF"/>
                </a:solidFill>
                <a:cs typeface="Arial" panose="020B0604020202020204" pitchFamily="34" charset="0"/>
              </a:rPr>
              <a:t>IE</a:t>
            </a:r>
            <a:r>
              <a:rPr lang="en-US" sz="1600" b="1" kern="0" dirty="0" smtClean="0">
                <a:solidFill>
                  <a:srgbClr val="FFFFFF"/>
                </a:solidFill>
                <a:cs typeface="Arial" panose="020B0604020202020204" pitchFamily="34" charset="0"/>
              </a:rPr>
              <a:t>: anti</a:t>
            </a:r>
            <a:r>
              <a:rPr lang="cs-CZ" sz="1600" b="1" kern="0" dirty="0" err="1" smtClean="0">
                <a:solidFill>
                  <a:srgbClr val="FFFFFF"/>
                </a:solidFill>
                <a:cs typeface="Arial" panose="020B0604020202020204" pitchFamily="34" charset="0"/>
              </a:rPr>
              <a:t>koagulans</a:t>
            </a:r>
            <a:r>
              <a:rPr lang="en-US" sz="1600" b="1" kern="0" dirty="0" smtClean="0">
                <a:solidFill>
                  <a:srgbClr val="FFFFFF"/>
                </a:solidFill>
                <a:cs typeface="Arial" panose="020B0604020202020204" pitchFamily="34" charset="0"/>
              </a:rPr>
              <a:t> a du</a:t>
            </a:r>
            <a:r>
              <a:rPr lang="cs-CZ" sz="1600" b="1" kern="0" dirty="0">
                <a:solidFill>
                  <a:srgbClr val="FFFFFF"/>
                </a:solidFill>
                <a:cs typeface="Arial" panose="020B0604020202020204" pitchFamily="34" charset="0"/>
              </a:rPr>
              <a:t>á</a:t>
            </a:r>
            <a:r>
              <a:rPr lang="en-US" sz="1600" b="1" kern="0" dirty="0" smtClean="0">
                <a:solidFill>
                  <a:srgbClr val="FFFFFF"/>
                </a:solidFill>
                <a:cs typeface="Arial" panose="020B0604020202020204" pitchFamily="34" charset="0"/>
              </a:rPr>
              <a:t>l</a:t>
            </a:r>
            <a:r>
              <a:rPr lang="cs-CZ" sz="1600" b="1" kern="0" dirty="0" smtClean="0">
                <a:solidFill>
                  <a:srgbClr val="FFFFFF"/>
                </a:solidFill>
                <a:cs typeface="Arial" panose="020B0604020202020204" pitchFamily="34" charset="0"/>
              </a:rPr>
              <a:t>ní</a:t>
            </a:r>
            <a:r>
              <a:rPr lang="en-US" sz="1600" b="1" kern="0" dirty="0" smtClean="0">
                <a:solidFill>
                  <a:srgbClr val="FFFFFF"/>
                </a:solidFill>
                <a:cs typeface="Arial" panose="020B0604020202020204" pitchFamily="34" charset="0"/>
              </a:rPr>
              <a:t> </a:t>
            </a:r>
            <a:r>
              <a:rPr lang="cs-CZ" sz="1600" b="1" kern="0" dirty="0" err="1" smtClean="0">
                <a:solidFill>
                  <a:srgbClr val="FFFFFF"/>
                </a:solidFill>
                <a:cs typeface="Arial" panose="020B0604020202020204" pitchFamily="34" charset="0"/>
              </a:rPr>
              <a:t>protidestičková</a:t>
            </a:r>
            <a:r>
              <a:rPr lang="cs-CZ" sz="1600" b="1" kern="0" dirty="0" smtClean="0">
                <a:solidFill>
                  <a:srgbClr val="FFFFFF"/>
                </a:solidFill>
                <a:cs typeface="Arial" panose="020B0604020202020204" pitchFamily="34" charset="0"/>
              </a:rPr>
              <a:t> léčba</a:t>
            </a:r>
            <a:r>
              <a:rPr lang="en-US" sz="1600" b="1" kern="0" dirty="0" smtClean="0">
                <a:solidFill>
                  <a:srgbClr val="FFFFFF"/>
                </a:solidFill>
                <a:cs typeface="Arial" panose="020B0604020202020204" pitchFamily="34" charset="0"/>
              </a:rPr>
              <a:t>?</a:t>
            </a:r>
            <a:r>
              <a:rPr lang="en-US" sz="1600" b="1" kern="0" dirty="0">
                <a:solidFill>
                  <a:srgbClr val="FFFFFF"/>
                </a:solidFill>
                <a:cs typeface="Arial" panose="020B0604020202020204" pitchFamily="34" charset="0"/>
              </a:rPr>
              <a:t/>
            </a:r>
            <a:br>
              <a:rPr lang="en-US" sz="1600" b="1" kern="0" dirty="0">
                <a:solidFill>
                  <a:srgbClr val="FFFFFF"/>
                </a:solidFill>
                <a:cs typeface="Arial" panose="020B0604020202020204" pitchFamily="34" charset="0"/>
              </a:rPr>
            </a:br>
            <a:endParaRPr kumimoji="0" lang="en-US" sz="1600" b="1" i="0" u="none" strike="noStrike" kern="0" cap="none" spc="0" normalizeH="0" baseline="0" noProof="0" dirty="0">
              <a:ln>
                <a:noFill/>
              </a:ln>
              <a:solidFill>
                <a:srgbClr val="FFFFFF"/>
              </a:solidFill>
              <a:effectLst/>
              <a:uLnTx/>
              <a:uFillTx/>
              <a:cs typeface="Arial" panose="020B0604020202020204" pitchFamily="34" charset="0"/>
            </a:endParaRPr>
          </a:p>
        </p:txBody>
      </p:sp>
      <p:grpSp>
        <p:nvGrpSpPr>
          <p:cNvPr id="39" name="Group 38"/>
          <p:cNvGrpSpPr/>
          <p:nvPr/>
        </p:nvGrpSpPr>
        <p:grpSpPr>
          <a:xfrm>
            <a:off x="6754394" y="5484726"/>
            <a:ext cx="1581329" cy="453339"/>
            <a:chOff x="6188664" y="3062917"/>
            <a:chExt cx="1581329" cy="453339"/>
          </a:xfrm>
        </p:grpSpPr>
        <p:grpSp>
          <p:nvGrpSpPr>
            <p:cNvPr id="30" name="Group 29"/>
            <p:cNvGrpSpPr/>
            <p:nvPr/>
          </p:nvGrpSpPr>
          <p:grpSpPr>
            <a:xfrm>
              <a:off x="6188664" y="3063813"/>
              <a:ext cx="451993" cy="451993"/>
              <a:chOff x="6188664" y="3063813"/>
              <a:chExt cx="451993" cy="451993"/>
            </a:xfrm>
          </p:grpSpPr>
          <p:sp>
            <p:nvSpPr>
              <p:cNvPr id="11" name="Oval 10"/>
              <p:cNvSpPr/>
              <p:nvPr/>
            </p:nvSpPr>
            <p:spPr>
              <a:xfrm rot="5400000">
                <a:off x="6188664" y="3063813"/>
                <a:ext cx="451993" cy="451993"/>
              </a:xfrm>
              <a:prstGeom prst="ellipse">
                <a:avLst/>
              </a:prstGeom>
              <a:solidFill>
                <a:schemeClr val="accent6">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15" name="Straight Connector 14"/>
              <p:cNvCxnSpPr/>
              <p:nvPr/>
            </p:nvCxnSpPr>
            <p:spPr>
              <a:xfrm rot="5400000" flipH="1">
                <a:off x="6298359" y="3172464"/>
                <a:ext cx="232601" cy="232601"/>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6750770" y="3064263"/>
              <a:ext cx="451993" cy="451993"/>
              <a:chOff x="6750770" y="3064263"/>
              <a:chExt cx="451993" cy="451993"/>
            </a:xfrm>
          </p:grpSpPr>
          <p:sp>
            <p:nvSpPr>
              <p:cNvPr id="17" name="Oval 16"/>
              <p:cNvSpPr/>
              <p:nvPr/>
            </p:nvSpPr>
            <p:spPr>
              <a:xfrm rot="5400000">
                <a:off x="6750770" y="3064263"/>
                <a:ext cx="451993" cy="451993"/>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19" name="Straight Connector 18"/>
              <p:cNvCxnSpPr/>
              <p:nvPr/>
            </p:nvCxnSpPr>
            <p:spPr>
              <a:xfrm rot="5400000" flipH="1">
                <a:off x="6860465" y="3172914"/>
                <a:ext cx="232601" cy="232601"/>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7318000" y="3062917"/>
              <a:ext cx="451993" cy="451993"/>
              <a:chOff x="7318000" y="3062917"/>
              <a:chExt cx="451993" cy="451993"/>
            </a:xfrm>
          </p:grpSpPr>
          <p:sp>
            <p:nvSpPr>
              <p:cNvPr id="20" name="Oval 19"/>
              <p:cNvSpPr/>
              <p:nvPr/>
            </p:nvSpPr>
            <p:spPr>
              <a:xfrm rot="5400000">
                <a:off x="7318000" y="3062917"/>
                <a:ext cx="451993" cy="451993"/>
              </a:xfrm>
              <a:prstGeom prst="ellipse">
                <a:avLst/>
              </a:prstGeom>
              <a:solidFill>
                <a:srgbClr val="F070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21" name="Straight Connector 20"/>
              <p:cNvCxnSpPr/>
              <p:nvPr/>
            </p:nvCxnSpPr>
            <p:spPr>
              <a:xfrm rot="5400000" flipH="1">
                <a:off x="7427695" y="3171568"/>
                <a:ext cx="232601" cy="232601"/>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grpSp>
        <p:nvGrpSpPr>
          <p:cNvPr id="40" name="Group 39"/>
          <p:cNvGrpSpPr/>
          <p:nvPr/>
        </p:nvGrpSpPr>
        <p:grpSpPr>
          <a:xfrm>
            <a:off x="7316500" y="3574185"/>
            <a:ext cx="1000769" cy="452889"/>
            <a:chOff x="6195924" y="5208277"/>
            <a:chExt cx="1000769" cy="452889"/>
          </a:xfrm>
        </p:grpSpPr>
        <p:grpSp>
          <p:nvGrpSpPr>
            <p:cNvPr id="29" name="Group 28"/>
            <p:cNvGrpSpPr/>
            <p:nvPr/>
          </p:nvGrpSpPr>
          <p:grpSpPr>
            <a:xfrm>
              <a:off x="6195924" y="5209173"/>
              <a:ext cx="451993" cy="451993"/>
              <a:chOff x="6195924" y="4885323"/>
              <a:chExt cx="451993" cy="451993"/>
            </a:xfrm>
          </p:grpSpPr>
          <p:sp>
            <p:nvSpPr>
              <p:cNvPr id="22" name="Oval 21"/>
              <p:cNvSpPr/>
              <p:nvPr/>
            </p:nvSpPr>
            <p:spPr>
              <a:xfrm rot="5400000">
                <a:off x="6195924" y="4885323"/>
                <a:ext cx="451993" cy="451993"/>
              </a:xfrm>
              <a:prstGeom prst="ellipse">
                <a:avLst/>
              </a:prstGeom>
              <a:solidFill>
                <a:schemeClr val="accent6">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23" name="Straight Connector 22"/>
              <p:cNvCxnSpPr/>
              <p:nvPr/>
            </p:nvCxnSpPr>
            <p:spPr>
              <a:xfrm rot="5400000" flipH="1">
                <a:off x="6305619" y="4993974"/>
                <a:ext cx="232601" cy="232601"/>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6744700" y="5208277"/>
              <a:ext cx="451993" cy="451993"/>
              <a:chOff x="6744700" y="4884427"/>
              <a:chExt cx="451993" cy="451993"/>
            </a:xfrm>
          </p:grpSpPr>
          <p:sp>
            <p:nvSpPr>
              <p:cNvPr id="26" name="Oval 25"/>
              <p:cNvSpPr/>
              <p:nvPr/>
            </p:nvSpPr>
            <p:spPr>
              <a:xfrm rot="5400000">
                <a:off x="6744700" y="4884427"/>
                <a:ext cx="451993" cy="451993"/>
              </a:xfrm>
              <a:prstGeom prst="ellipse">
                <a:avLst/>
              </a:prstGeom>
              <a:solidFill>
                <a:srgbClr val="F070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27" name="Straight Connector 26"/>
              <p:cNvCxnSpPr/>
              <p:nvPr/>
            </p:nvCxnSpPr>
            <p:spPr>
              <a:xfrm rot="5400000" flipH="1">
                <a:off x="6854395" y="4993078"/>
                <a:ext cx="232601" cy="232601"/>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grpSp>
        <p:nvGrpSpPr>
          <p:cNvPr id="10" name="Group 9"/>
          <p:cNvGrpSpPr/>
          <p:nvPr/>
        </p:nvGrpSpPr>
        <p:grpSpPr>
          <a:xfrm>
            <a:off x="2066319" y="2264663"/>
            <a:ext cx="451993" cy="451993"/>
            <a:chOff x="6348324" y="5037723"/>
            <a:chExt cx="451993" cy="451993"/>
          </a:xfrm>
        </p:grpSpPr>
        <p:sp>
          <p:nvSpPr>
            <p:cNvPr id="25" name="Oval 24"/>
            <p:cNvSpPr/>
            <p:nvPr/>
          </p:nvSpPr>
          <p:spPr>
            <a:xfrm rot="5400000">
              <a:off x="6348324" y="5037723"/>
              <a:ext cx="451993" cy="451993"/>
            </a:xfrm>
            <a:prstGeom prst="ellipse">
              <a:avLst/>
            </a:prstGeom>
            <a:solidFill>
              <a:schemeClr val="accent6">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28" name="Straight Connector 27"/>
            <p:cNvCxnSpPr/>
            <p:nvPr/>
          </p:nvCxnSpPr>
          <p:spPr>
            <a:xfrm rot="5400000" flipH="1">
              <a:off x="6458019" y="5146374"/>
              <a:ext cx="232601" cy="232601"/>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1943125" y="4489175"/>
            <a:ext cx="451993" cy="451993"/>
            <a:chOff x="6750770" y="3064263"/>
            <a:chExt cx="451993" cy="451993"/>
          </a:xfrm>
        </p:grpSpPr>
        <p:sp>
          <p:nvSpPr>
            <p:cNvPr id="34" name="Oval 33"/>
            <p:cNvSpPr/>
            <p:nvPr/>
          </p:nvSpPr>
          <p:spPr>
            <a:xfrm rot="5400000">
              <a:off x="6750770" y="3064263"/>
              <a:ext cx="451993" cy="451993"/>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35" name="Straight Connector 34"/>
            <p:cNvCxnSpPr/>
            <p:nvPr/>
          </p:nvCxnSpPr>
          <p:spPr>
            <a:xfrm rot="5400000" flipH="1">
              <a:off x="6860465" y="3172914"/>
              <a:ext cx="232601" cy="232601"/>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447181" y="4489175"/>
            <a:ext cx="451993" cy="451993"/>
            <a:chOff x="7318000" y="3062917"/>
            <a:chExt cx="451993" cy="451993"/>
          </a:xfrm>
        </p:grpSpPr>
        <p:sp>
          <p:nvSpPr>
            <p:cNvPr id="37" name="Oval 36"/>
            <p:cNvSpPr/>
            <p:nvPr/>
          </p:nvSpPr>
          <p:spPr>
            <a:xfrm rot="5400000">
              <a:off x="7318000" y="3062917"/>
              <a:ext cx="451993" cy="451993"/>
            </a:xfrm>
            <a:prstGeom prst="ellipse">
              <a:avLst/>
            </a:prstGeom>
            <a:solidFill>
              <a:srgbClr val="F070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38" name="Straight Connector 37"/>
            <p:cNvCxnSpPr/>
            <p:nvPr/>
          </p:nvCxnSpPr>
          <p:spPr>
            <a:xfrm rot="5400000" flipH="1">
              <a:off x="7427695" y="3171568"/>
              <a:ext cx="232601" cy="232601"/>
            </a:xfrm>
            <a:prstGeom prst="line">
              <a:avLst/>
            </a:prstGeom>
            <a:ln w="34925" cap="rnd">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41" name="Rectangle 33"/>
          <p:cNvSpPr/>
          <p:nvPr/>
        </p:nvSpPr>
        <p:spPr>
          <a:xfrm>
            <a:off x="3553914" y="3933056"/>
            <a:ext cx="2386238" cy="2142125"/>
          </a:xfrm>
          <a:prstGeom prst="rect">
            <a:avLst/>
          </a:prstGeom>
        </p:spPr>
        <p:txBody>
          <a:bodyPr wrap="square">
            <a:spAutoFit/>
          </a:bodyPr>
          <a:lstStyle/>
          <a:p>
            <a:pPr lvl="0" defTabSz="914400" fontAlgn="base">
              <a:spcBef>
                <a:spcPct val="20000"/>
              </a:spcBef>
              <a:spcAft>
                <a:spcPct val="0"/>
              </a:spcAft>
            </a:pPr>
            <a:r>
              <a:rPr lang="cs-CZ" b="1" dirty="0" smtClean="0">
                <a:latin typeface="Arial" panose="020B0604020202020204" pitchFamily="34" charset="0"/>
                <a:ea typeface="ＭＳ Ｐゴシック" pitchFamily="34" charset="-128"/>
                <a:cs typeface="Arial" panose="020B0604020202020204" pitchFamily="34" charset="0"/>
              </a:rPr>
              <a:t>Registr </a:t>
            </a:r>
            <a:r>
              <a:rPr lang="cs-CZ" b="1" dirty="0" err="1" smtClean="0">
                <a:latin typeface="Arial" panose="020B0604020202020204" pitchFamily="34" charset="0"/>
                <a:ea typeface="ＭＳ Ｐゴシック" pitchFamily="34" charset="-128"/>
                <a:cs typeface="Arial" panose="020B0604020202020204" pitchFamily="34" charset="0"/>
              </a:rPr>
              <a:t>CathPCI</a:t>
            </a:r>
            <a:endParaRPr lang="cs-CZ" b="1" dirty="0" smtClean="0">
              <a:latin typeface="Arial" panose="020B0604020202020204" pitchFamily="34" charset="0"/>
              <a:ea typeface="ＭＳ Ｐゴシック" pitchFamily="34" charset="-128"/>
              <a:cs typeface="Arial" panose="020B0604020202020204" pitchFamily="34" charset="0"/>
            </a:endParaRPr>
          </a:p>
          <a:p>
            <a:pPr lvl="0" defTabSz="914400" fontAlgn="base">
              <a:spcBef>
                <a:spcPct val="20000"/>
              </a:spcBef>
              <a:spcAft>
                <a:spcPct val="0"/>
              </a:spcAft>
            </a:pPr>
            <a:r>
              <a:rPr lang="cs-CZ" b="1" dirty="0" smtClean="0">
                <a:latin typeface="Arial" panose="020B0604020202020204" pitchFamily="34" charset="0"/>
                <a:ea typeface="ＭＳ Ｐゴシック" pitchFamily="34" charset="-128"/>
                <a:cs typeface="Arial" panose="020B0604020202020204" pitchFamily="34" charset="0"/>
              </a:rPr>
              <a:t>3,3 milionů PCI (2004–11)</a:t>
            </a:r>
          </a:p>
          <a:p>
            <a:pPr lvl="0" defTabSz="914400" fontAlgn="base">
              <a:spcBef>
                <a:spcPct val="20000"/>
              </a:spcBef>
              <a:spcAft>
                <a:spcPct val="0"/>
              </a:spcAft>
            </a:pPr>
            <a:r>
              <a:rPr lang="cs-CZ" b="1" dirty="0" smtClean="0">
                <a:latin typeface="Arial" panose="020B0604020202020204" pitchFamily="34" charset="0"/>
                <a:ea typeface="ＭＳ Ｐゴシック" pitchFamily="34" charset="-128"/>
                <a:cs typeface="Arial" panose="020B0604020202020204" pitchFamily="34" charset="0"/>
              </a:rPr>
              <a:t>1,87% </a:t>
            </a:r>
            <a:r>
              <a:rPr lang="cs-CZ" b="1" dirty="0" err="1" smtClean="0">
                <a:latin typeface="Arial" panose="020B0604020202020204" pitchFamily="34" charset="0"/>
                <a:ea typeface="ＭＳ Ｐゴシック" pitchFamily="34" charset="-128"/>
                <a:cs typeface="Arial" panose="020B0604020202020204" pitchFamily="34" charset="0"/>
              </a:rPr>
              <a:t>vs</a:t>
            </a:r>
            <a:r>
              <a:rPr lang="cs-CZ" b="1" dirty="0" smtClean="0">
                <a:latin typeface="Arial" panose="020B0604020202020204" pitchFamily="34" charset="0"/>
                <a:ea typeface="ＭＳ Ｐゴシック" pitchFamily="34" charset="-128"/>
                <a:cs typeface="Arial" panose="020B0604020202020204" pitchFamily="34" charset="0"/>
              </a:rPr>
              <a:t> 5,26% hospitalizační mortalita s a bez krvácení</a:t>
            </a:r>
            <a:endParaRPr lang="cs-CZ" b="1"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4226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Design">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Desig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radaxa MSL">
    <a:dk1>
      <a:srgbClr val="1E4784"/>
    </a:dk1>
    <a:lt1>
      <a:sysClr val="window" lastClr="FFFFFF"/>
    </a:lt1>
    <a:dk2>
      <a:srgbClr val="1E4784"/>
    </a:dk2>
    <a:lt2>
      <a:srgbClr val="FFFFFF"/>
    </a:lt2>
    <a:accent1>
      <a:srgbClr val="007370"/>
    </a:accent1>
    <a:accent2>
      <a:srgbClr val="0084CB"/>
    </a:accent2>
    <a:accent3>
      <a:srgbClr val="BFC6CB"/>
    </a:accent3>
    <a:accent4>
      <a:srgbClr val="8D9DB1"/>
    </a:accent4>
    <a:accent5>
      <a:srgbClr val="1E4784"/>
    </a:accent5>
    <a:accent6>
      <a:srgbClr val="002A5C"/>
    </a:accent6>
    <a:hlink>
      <a:srgbClr val="276092"/>
    </a:hlink>
    <a:folHlink>
      <a:srgbClr val="8996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radaxa MSL">
    <a:dk1>
      <a:srgbClr val="1E4784"/>
    </a:dk1>
    <a:lt1>
      <a:sysClr val="window" lastClr="FFFFFF"/>
    </a:lt1>
    <a:dk2>
      <a:srgbClr val="1E4784"/>
    </a:dk2>
    <a:lt2>
      <a:srgbClr val="FFFFFF"/>
    </a:lt2>
    <a:accent1>
      <a:srgbClr val="007370"/>
    </a:accent1>
    <a:accent2>
      <a:srgbClr val="0084CB"/>
    </a:accent2>
    <a:accent3>
      <a:srgbClr val="BFC6CB"/>
    </a:accent3>
    <a:accent4>
      <a:srgbClr val="8D9DB1"/>
    </a:accent4>
    <a:accent5>
      <a:srgbClr val="1E4784"/>
    </a:accent5>
    <a:accent6>
      <a:srgbClr val="002A5C"/>
    </a:accent6>
    <a:hlink>
      <a:srgbClr val="276092"/>
    </a:hlink>
    <a:folHlink>
      <a:srgbClr val="8996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radaxa MSL">
    <a:dk1>
      <a:srgbClr val="1E4784"/>
    </a:dk1>
    <a:lt1>
      <a:sysClr val="window" lastClr="FFFFFF"/>
    </a:lt1>
    <a:dk2>
      <a:srgbClr val="1E4784"/>
    </a:dk2>
    <a:lt2>
      <a:srgbClr val="FFFFFF"/>
    </a:lt2>
    <a:accent1>
      <a:srgbClr val="007370"/>
    </a:accent1>
    <a:accent2>
      <a:srgbClr val="0084CB"/>
    </a:accent2>
    <a:accent3>
      <a:srgbClr val="BFC6CB"/>
    </a:accent3>
    <a:accent4>
      <a:srgbClr val="8D9DB1"/>
    </a:accent4>
    <a:accent5>
      <a:srgbClr val="1E4784"/>
    </a:accent5>
    <a:accent6>
      <a:srgbClr val="002A5C"/>
    </a:accent6>
    <a:hlink>
      <a:srgbClr val="276092"/>
    </a:hlink>
    <a:folHlink>
      <a:srgbClr val="8996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1208</TotalTime>
  <Words>4729</Words>
  <Application>Microsoft Office PowerPoint</Application>
  <PresentationFormat>Předvádění na obrazovce (4:3)</PresentationFormat>
  <Paragraphs>845</Paragraphs>
  <Slides>38</Slides>
  <Notes>25</Notes>
  <HiddenSlides>6</HiddenSlides>
  <MMClips>3</MMClips>
  <ScaleCrop>false</ScaleCrop>
  <HeadingPairs>
    <vt:vector size="4" baseType="variant">
      <vt:variant>
        <vt:lpstr>Motiv</vt:lpstr>
      </vt:variant>
      <vt:variant>
        <vt:i4>1</vt:i4>
      </vt:variant>
      <vt:variant>
        <vt:lpstr>Nadpisy snímků</vt:lpstr>
      </vt:variant>
      <vt:variant>
        <vt:i4>38</vt:i4>
      </vt:variant>
    </vt:vector>
  </HeadingPairs>
  <TitlesOfParts>
    <vt:vector size="39" baseType="lpstr">
      <vt:lpstr>Motiv systému Office</vt:lpstr>
      <vt:lpstr>Management a příprava před kardiologickými výkony u pacientů s FS užívajících dabigatran</vt:lpstr>
      <vt:lpstr>1. Dabigatran před elektrickou kardioverzí data ze studie RE-LY: 1983 verzí u 1270 pacientů</vt:lpstr>
      <vt:lpstr>Prezentace aplikace PowerPoint</vt:lpstr>
      <vt:lpstr>Prezentace aplikace PowerPoint</vt:lpstr>
      <vt:lpstr>NOACs a randomizované studie </vt:lpstr>
      <vt:lpstr>2.Management pacientů s FS podstupujících katetrizaci při antikoagulační terapii</vt:lpstr>
      <vt:lpstr>Prezentace aplikace PowerPoint</vt:lpstr>
      <vt:lpstr>Prezentace aplikace PowerPoint</vt:lpstr>
      <vt:lpstr>Úskalí kombinované terapie při FS a post PCI</vt:lpstr>
      <vt:lpstr>Dabigatran po PCI s implantací stentu</vt:lpstr>
      <vt:lpstr>Prezentace aplikace PowerPoint</vt:lpstr>
      <vt:lpstr>Prezentace aplikace PowerPoint</vt:lpstr>
      <vt:lpstr>Prezentace aplikace PowerPoint</vt:lpstr>
      <vt:lpstr>RE-DUAL PCI - duální antitrombotická léčba s dabigatranem po perkutánní koronární intervenci (PCI) u pacientů s FS</vt:lpstr>
      <vt:lpstr>Cíle a design studie</vt:lpstr>
      <vt:lpstr>RE-DUAL PCI - kritéria pro zařazení a vyřazení ze studie</vt:lpstr>
      <vt:lpstr>RE-DUAL PCI primární cíl: Výskyt závažného krvácení nebo klinicky významného nezávažného krvácení dle ISTH</vt:lpstr>
      <vt:lpstr>ISTH a TIMI závažné krvácení</vt:lpstr>
      <vt:lpstr>Intrakraniální krvácení</vt:lpstr>
      <vt:lpstr>Sekundární cíl: mortalita nebo tromboembolická příhoda (IM, CMP nebo SE) nebo neplánovaná revaskularizace (PCI/CABG)  </vt:lpstr>
      <vt:lpstr>Srovnatelná účinnost duální terapie s dabigatranem a triple terapie s warfarinem</vt:lpstr>
      <vt:lpstr>Shrnutí RE-DUAL PCI studie Pacienti s FS podstupující PCI</vt:lpstr>
      <vt:lpstr>Prezentace aplikace PowerPoint</vt:lpstr>
      <vt:lpstr>Prezentace aplikace PowerPoint</vt:lpstr>
      <vt:lpstr>Prezentace aplikace PowerPoint</vt:lpstr>
      <vt:lpstr>Prezentace aplikace PowerPoint</vt:lpstr>
      <vt:lpstr>RE-CIRCUIT</vt:lpstr>
      <vt:lpstr>RE-CIRCUIT design</vt:lpstr>
      <vt:lpstr>RE-CIRCUIT primární cíl: závažné krvácení</vt:lpstr>
      <vt:lpstr>Shrnutí RE-CIRCUIT studie Pacienti indikovaní ke katétrové ablaci FS</vt:lpstr>
      <vt:lpstr>Prezentace aplikace PowerPoint</vt:lpstr>
      <vt:lpstr>Prezentace aplikace PowerPoint</vt:lpstr>
      <vt:lpstr>5. Řešení krvácení a urgentní stavů při účinném dabigatranu idarucizumab (Praxbind) </vt:lpstr>
      <vt:lpstr>Reálný život není ideální!</vt:lpstr>
      <vt:lpstr>RE-VERSE AD - multicentrická, otevřená III. fáze klinického hodnocení </vt:lpstr>
      <vt:lpstr>Závěry RE-VERSE AD</vt:lpstr>
      <vt:lpstr>Možnosti využití antidota v kardiologii</vt:lpstr>
      <vt:lpstr>Děkuji za pozornost</vt:lpstr>
    </vt:vector>
  </TitlesOfParts>
  <Company>Boehringer Ingelheim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RE-DUAL PCI™</dc:title>
  <dc:creator>zxPRG Musilova,Hana (MED) EXTERNAL</dc:creator>
  <cp:lastModifiedBy>Roman</cp:lastModifiedBy>
  <cp:revision>136</cp:revision>
  <dcterms:created xsi:type="dcterms:W3CDTF">2017-09-15T06:29:45Z</dcterms:created>
  <dcterms:modified xsi:type="dcterms:W3CDTF">2018-01-19T10:11:55Z</dcterms:modified>
</cp:coreProperties>
</file>