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A1DB2-042E-4262-A99F-FB5CB7677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F4A11E-08B7-4D20-B9F4-98F537370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824618-65C5-4B1E-B50A-B6FB410A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9243FF-00EB-4FEF-88CD-5A85B4D4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E4542-AC20-4B70-B2F4-02409F24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46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8B9B0-FCA5-4D7B-BA87-9101B5EA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58765B-3EAD-43CF-8455-463C22924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9546D5-B247-4C89-8436-B0508140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613BFE-1FE1-4C68-9BBE-50F45EC6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3AAB4-5319-4750-AD92-BFCF2FF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17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5776F7-DF3C-475B-AFF5-7CFCD85F7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AC1267-FB70-4D52-A068-08D519A67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A7307F-7E89-4271-9D93-97DD37E1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58E097-905B-42A4-8F11-849E54AB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EA3EA-C264-4DF8-9456-C5E74229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49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661BA-9361-4836-9707-9AC46CAE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057FC-3A9B-498D-9B2C-989E705A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BF1352-24BE-468A-A858-6642CA29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BA3464-2402-4083-AE09-77F228A8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D299A5-0248-4F0D-BC3C-A10267B1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93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AC46D-D0B1-495C-80E6-054914EC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ADFB55-992C-4BDA-939A-8B347CD67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036467-165E-4E87-9D8D-B2033E1A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C2B865-4DD6-4423-A61A-8DD2BA58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16511F-1BE4-4674-A9D2-C0FF3499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0DDDE-86E8-4790-AC50-D7E842D8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CDA5F-2A6E-4CDA-9634-3E99C0838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3696A9-E81C-4B8D-8FA8-F00AE8C6A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FB9C7C-DF1E-40DB-AAEC-33C4E52C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441EC1-2FBF-4ADF-9720-48254611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4E63DD-E396-4790-8791-AACDC060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06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B8D65-2548-4934-AC8A-7B009EF2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293089-E1F3-43B7-ABCC-D0F1D4E2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B77433-41AA-4FBB-9CC0-985560222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D5D27B-D6AF-458B-89B2-B5AE68ECE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3CABC0-07CB-44DB-821B-05306A692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B4D27B-8FBE-44E7-888A-AB2CE05D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05A26E-EDF1-41E9-B9B6-665E9788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4DEB76-0A82-4564-893F-8D635DF5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56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3D398-31AC-4BFD-9CB0-196A9059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9A31FC-7613-441F-8DB9-F9223BF1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34040B-2B0B-4B74-8656-80B1F48E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B36F53-57C5-4573-BA7F-D4064867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40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0EC9A7-74E4-4F3E-AC25-C8D0A968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65C90-0787-4BE4-BA7F-D3AB8C62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1ED99-AA6D-42B1-91BE-B831EDDD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79F96-3BB6-46B9-8B09-F2FFC68E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F17A4-009E-4BFD-8455-65B6BB3C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3316E4-529D-43E6-99A4-9B2C174DC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9CE745-7F86-4601-8442-40220361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6AFB96-F477-4516-8885-B8A8D188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94AD1D-5A83-49B4-A5AE-3C5C968D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1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6572B-51EB-45F6-AAF5-FBCDAE1B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C2C785-B762-4AD6-9E2B-E40A07E12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4E313-4EDD-4C3A-9E57-1C8EB3F72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6DC4B5-94B7-4822-8186-09B3A147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9A0979-2861-4BAF-B8EC-0E628607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DF360-FC8C-4104-B025-B3CAC839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90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319AA2-AF29-4364-BCEF-E430FDAA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A25B78-F0C6-4D15-90D8-88B6120CE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A55631-5B44-4ABB-BD42-567E5B2B0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2310-4614-4CA5-97D2-683FCBF05735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D3888-B41B-4D3F-9D8E-654247858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68358D-BED7-418E-90EC-CBD0B71E9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66F4-B53F-48D0-977D-0F6ED29FEC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58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09AB3E-D5B9-4FDF-8DAD-2577AD9E7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560881"/>
            <a:ext cx="9795638" cy="1693392"/>
          </a:xfrm>
        </p:spPr>
        <p:txBody>
          <a:bodyPr>
            <a:normAutofit/>
          </a:bodyPr>
          <a:lstStyle/>
          <a:p>
            <a:r>
              <a:rPr lang="cs-C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Vliv </a:t>
            </a:r>
            <a:r>
              <a:rPr lang="cs-CZ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biventrikulární</a:t>
            </a:r>
            <a:r>
              <a:rPr lang="cs-C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stimulace a stimulace převodního systému na kvalitu života nemocných s chronickým srdečním selháním indikovaných k </a:t>
            </a:r>
            <a:r>
              <a:rPr lang="cs-CZ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resynchronizační</a:t>
            </a:r>
            <a:r>
              <a:rPr lang="cs-C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terapii – zkušenosti jednoho pracoviště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4CA63C-D465-4F77-AE19-8089A0B69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2619400"/>
            <a:ext cx="9795638" cy="94311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Dvořáková A, Chovanec M, Drtina T, Málek F, Petrů J, </a:t>
            </a:r>
            <a:r>
              <a:rPr lang="cs-CZ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Janotka</a:t>
            </a:r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Šedivá L, Neužil P</a:t>
            </a:r>
          </a:p>
          <a:p>
            <a:pPr>
              <a:spcAft>
                <a:spcPts val="800"/>
              </a:spcAft>
            </a:pPr>
            <a:r>
              <a:rPr lang="cs-CZ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ardiocentrum, Nemocnice Na Homolce, Praha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F3797-89A6-4A49-B81E-44ACB38D0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"/>
          <a:stretch/>
        </p:blipFill>
        <p:spPr bwMode="auto">
          <a:xfrm>
            <a:off x="3550636" y="4499633"/>
            <a:ext cx="1837734" cy="17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084C1A-D637-4848-A2FC-7687F1668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" b="1590"/>
          <a:stretch/>
        </p:blipFill>
        <p:spPr bwMode="auto">
          <a:xfrm>
            <a:off x="6803631" y="4317931"/>
            <a:ext cx="3974369" cy="21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56291-8AA8-4277-9F75-8E5DEFEF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3671E-59BB-4782-8391-F4952C895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97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648A7DCF-C26A-4D21-A0DD-D384766A2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017" y="643466"/>
            <a:ext cx="86039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A1AB7E-F38D-4E69-B5B9-8C5E28FE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/>
              <a:t>Rozdíly BVP vs. HBP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D506DD-9BCD-43A2-98A1-40357BE72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891188" cy="3410712"/>
          </a:xfrm>
        </p:spPr>
        <p:txBody>
          <a:bodyPr anchor="t"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BVP – </a:t>
            </a:r>
            <a:r>
              <a:rPr lang="cs-CZ" sz="2000" dirty="0" err="1"/>
              <a:t>epikardiální</a:t>
            </a:r>
            <a:r>
              <a:rPr lang="cs-CZ" sz="2000" dirty="0"/>
              <a:t> stimulace</a:t>
            </a:r>
          </a:p>
          <a:p>
            <a:r>
              <a:rPr lang="cs-CZ" sz="2000" dirty="0"/>
              <a:t>HBP – fyziologická elektrická aktivace komor (rychlost a směr šíření)</a:t>
            </a:r>
          </a:p>
          <a:p>
            <a:endParaRPr lang="cs-CZ" sz="2000" dirty="0"/>
          </a:p>
          <a:p>
            <a:r>
              <a:rPr lang="cs-CZ" sz="2000" dirty="0"/>
              <a:t>BVP – uplatnění hlavně u LBBB</a:t>
            </a:r>
          </a:p>
          <a:p>
            <a:r>
              <a:rPr lang="cs-CZ" sz="2000" dirty="0"/>
              <a:t>HBP – uplatnění LBBB + non-LBBB</a:t>
            </a:r>
          </a:p>
          <a:p>
            <a:endParaRPr lang="cs-CZ" sz="1700" dirty="0"/>
          </a:p>
          <a:p>
            <a:endParaRPr lang="cs-CZ" sz="17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48EC62-77FA-45C5-975A-E23931F70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7" t="11111" r="15536" b="21905"/>
          <a:stretch/>
        </p:blipFill>
        <p:spPr>
          <a:xfrm>
            <a:off x="5993476" y="3681899"/>
            <a:ext cx="5266806" cy="28678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864170" y="3358805"/>
            <a:ext cx="152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HBP stimulace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407153" y="133978"/>
            <a:ext cx="23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Sinusový rytmus s LBBB</a:t>
            </a:r>
          </a:p>
        </p:txBody>
      </p:sp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53B4DA36-68FD-4D43-8669-CBF6FD7DC0B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 r="32816"/>
          <a:stretch/>
        </p:blipFill>
        <p:spPr>
          <a:xfrm rot="16200000">
            <a:off x="7240504" y="-743718"/>
            <a:ext cx="2721517" cy="52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0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6EE97-0E03-4AE2-8EDD-66CF9631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pacientů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EC76C4D1-4141-4FA6-857A-6FCA74D04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75316"/>
              </p:ext>
            </p:extLst>
          </p:nvPr>
        </p:nvGraphicFramePr>
        <p:xfrm>
          <a:off x="1874381" y="1626773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008792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013746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1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9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6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průměrný 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73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4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muži/ženy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31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EFLK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26±7 %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29±8,9 %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iKMP</a:t>
                      </a:r>
                      <a:r>
                        <a:rPr lang="cs-CZ" dirty="0"/>
                        <a:t> / </a:t>
                      </a:r>
                      <a:r>
                        <a:rPr lang="cs-CZ" dirty="0" err="1"/>
                        <a:t>niKMP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NYHA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2,4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±0,97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2,2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cs-CZ" dirty="0"/>
                        <a:t>0,70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42935"/>
                  </a:ext>
                </a:extLst>
              </a:tr>
            </a:tbl>
          </a:graphicData>
        </a:graphic>
      </p:graphicFrame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0AC7852-26CE-4C29-A360-06AF095A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381" y="2033336"/>
            <a:ext cx="10515600" cy="4351338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Konsekutivní, neselektovaná, nerandomizovaná populace pacientů</a:t>
            </a:r>
          </a:p>
          <a:p>
            <a:r>
              <a:rPr lang="cs-CZ" dirty="0"/>
              <a:t>Období 7/2019 – 5/2020</a:t>
            </a:r>
          </a:p>
          <a:p>
            <a:r>
              <a:rPr lang="cs-CZ" dirty="0"/>
              <a:t>FU = 4-6 M</a:t>
            </a:r>
          </a:p>
          <a:p>
            <a:r>
              <a:rPr lang="cs-CZ" b="1" dirty="0"/>
              <a:t>Beze změny farmakoterapie CHSS ve sledovaném období</a:t>
            </a:r>
          </a:p>
          <a:p>
            <a:r>
              <a:rPr lang="cs-CZ" dirty="0"/>
              <a:t>Hodnotili jsme: vývoj EFLK, šíři QRS, </a:t>
            </a:r>
            <a:r>
              <a:rPr lang="cs-CZ" dirty="0" err="1"/>
              <a:t>QoL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21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35822-C65F-435D-995D-1EF9DA13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- KCCQ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C6567-BD99-452D-923E-EA6E846E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216"/>
            <a:ext cx="11021704" cy="439775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Kansas City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Cardiomyopathy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endParaRPr lang="cs-CZ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tandardizovaný dotazník pro pacienty s CHSS – „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disease-specific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</a:t>
            </a:r>
            <a:r>
              <a:rPr lang="cs-CZ" sz="2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cs-CZ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cs-CZ" sz="2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korelace s NYHA, 6MWT, SF-36, </a:t>
            </a:r>
            <a:r>
              <a:rPr lang="cs-CZ" sz="2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LiHFe</a:t>
            </a:r>
            <a:endParaRPr lang="cs-CZ" sz="2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Domény: 1) symptomy - frekvence, tíže, stabilita (Symptom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Symptom Stability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2) limitace při běžných aktivitách (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3) kvalita života (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4) limitace při sociálních interakcích (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5) přesvědčení o vlastní způsobilosti (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Self-efficacy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souhrnná skóre: a)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(symptomy + limitace při běžných aktivitách)</a:t>
            </a:r>
            <a:b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b)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symtomy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limitace při běžných aktivitách + limitace při sociálních interakcích + </a:t>
            </a:r>
            <a:r>
              <a:rPr lang="cs-CZ" sz="25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QoL</a:t>
            </a: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Kvantitativní hodnocení, validní, spolehlivé, referenční test, vysoká výpovědní hodnota, vysoce senzitivní na změnu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4-6 minut, 23 otázek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Vstupní dotazník před procedurou, kontrolní za 4 – 6 měsíců po implantaci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07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4173BC-3842-432B-B0C0-9C3B7C7F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Výsledky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A8227B6D-F9D8-4DED-857E-16163098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47" y="1690688"/>
            <a:ext cx="6331551" cy="4982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EFLK</a:t>
            </a:r>
          </a:p>
          <a:p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skupina BVP - zlepšení EFLK z 26±7 % na 30±11 % </a:t>
            </a:r>
            <a:b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 = 0,39) </a:t>
            </a:r>
          </a:p>
          <a:p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skupina HBP - zlepšení EFLK z 29±8,9 % na 34±8,6 % </a:t>
            </a:r>
            <a:b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 &lt; 0,05</a:t>
            </a:r>
            <a:r>
              <a:rPr lang="cs-CZ" sz="19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cs-CZ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Změna EFLK o 4 % (BVP) vs. 5 % (HBP)</a:t>
            </a:r>
            <a:endParaRPr lang="cs-CZ" sz="1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cs-CZ" sz="1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cs-CZ" sz="1900" dirty="0">
              <a:latin typeface="Arial" panose="020B0604020202020204" pitchFamily="34" charset="0"/>
            </a:endParaRPr>
          </a:p>
          <a:p>
            <a:endParaRPr lang="cs-CZ" sz="19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900" dirty="0">
                <a:latin typeface="Arial" panose="020B0604020202020204" pitchFamily="34" charset="0"/>
              </a:rPr>
              <a:t>2) QRS</a:t>
            </a:r>
          </a:p>
          <a:p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Skupina BVP - po implantaci zúžení QRS z 168±29,4 </a:t>
            </a:r>
            <a:r>
              <a:rPr lang="cs-CZ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ms</a:t>
            </a:r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133±17,0 </a:t>
            </a:r>
            <a:r>
              <a:rPr lang="cs-CZ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ms</a:t>
            </a:r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(p &lt; 0,0001)</a:t>
            </a:r>
          </a:p>
          <a:p>
            <a:r>
              <a:rPr lang="cs-CZ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skupina HBP – po implantaci zúžení QRS ze 173±34,6 ms na 128±19,9 ms (p &lt; 0,0001)</a:t>
            </a:r>
          </a:p>
          <a:p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Změna QRS o 35ms (BVP) vs. 45ms (HBP)</a:t>
            </a:r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0355B29-929C-5E40-8C0E-3C8323CF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50" y="1307078"/>
            <a:ext cx="2858952" cy="269635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28D68FF-EE50-4942-8AE4-E3A03A0D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228" y="1307853"/>
            <a:ext cx="2858952" cy="269558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EC2E126-AA1D-4946-8233-1AEFEFFE0C42}"/>
              </a:ext>
            </a:extLst>
          </p:cNvPr>
          <p:cNvSpPr txBox="1"/>
          <p:nvPr/>
        </p:nvSpPr>
        <p:spPr>
          <a:xfrm>
            <a:off x="8171105" y="1289481"/>
            <a:ext cx="69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(BVP)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CEFBBB-7E37-4B61-B448-EA840554CF9A}"/>
              </a:ext>
            </a:extLst>
          </p:cNvPr>
          <p:cNvSpPr txBox="1"/>
          <p:nvPr/>
        </p:nvSpPr>
        <p:spPr>
          <a:xfrm>
            <a:off x="10982833" y="128948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(HBP)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B9164F2-FD05-A54A-9734-A5FE24EDA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79" y="4181941"/>
            <a:ext cx="2755900" cy="2489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F8A41B-DF79-7E44-832C-8FD3ABE2B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104" y="4179888"/>
            <a:ext cx="2743200" cy="245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593B6-D1F6-4C9B-9CAC-342D76D31B56}"/>
              </a:ext>
            </a:extLst>
          </p:cNvPr>
          <p:cNvSpPr txBox="1"/>
          <p:nvPr/>
        </p:nvSpPr>
        <p:spPr>
          <a:xfrm>
            <a:off x="7676462" y="3429000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= 0,39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789AA-9C0E-49E2-A6C9-3ABB50B59692}"/>
              </a:ext>
            </a:extLst>
          </p:cNvPr>
          <p:cNvSpPr txBox="1"/>
          <p:nvPr/>
        </p:nvSpPr>
        <p:spPr>
          <a:xfrm>
            <a:off x="10443840" y="3428999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&lt; 0,05</a:t>
            </a:r>
            <a:endParaRPr 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C670B-70F2-4F4C-AFE4-B90F6B210264}"/>
              </a:ext>
            </a:extLst>
          </p:cNvPr>
          <p:cNvSpPr txBox="1"/>
          <p:nvPr/>
        </p:nvSpPr>
        <p:spPr>
          <a:xfrm>
            <a:off x="7703096" y="6599437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&lt; 0,0001</a:t>
            </a:r>
            <a:endParaRPr lang="en-US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4EF59-01E2-4F63-BD40-257780A1B9EB}"/>
              </a:ext>
            </a:extLst>
          </p:cNvPr>
          <p:cNvSpPr txBox="1"/>
          <p:nvPr/>
        </p:nvSpPr>
        <p:spPr>
          <a:xfrm>
            <a:off x="10385159" y="6576895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 &lt; 0,0001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8254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3F50093-DCD2-4D4A-B85F-951415242646}"/>
              </a:ext>
            </a:extLst>
          </p:cNvPr>
          <p:cNvSpPr txBox="1"/>
          <p:nvPr/>
        </p:nvSpPr>
        <p:spPr>
          <a:xfrm>
            <a:off x="128129" y="204537"/>
            <a:ext cx="57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BVP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5B6538-1A64-F344-A760-978F387B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582" y="652833"/>
            <a:ext cx="2451100" cy="2489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6DBE5C-31BA-3449-AE10-F9A59953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37" y="573869"/>
            <a:ext cx="2451100" cy="24765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2AD4AF9-7808-D048-B1E0-91C548064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458" y="3807632"/>
            <a:ext cx="2451100" cy="2501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C9F8A2-5BFC-9344-BBC5-76399A74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894" y="3843063"/>
            <a:ext cx="2451100" cy="24892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6FD694-DE5F-724E-BD29-521009745A0C}"/>
              </a:ext>
            </a:extLst>
          </p:cNvPr>
          <p:cNvSpPr txBox="1"/>
          <p:nvPr/>
        </p:nvSpPr>
        <p:spPr>
          <a:xfrm>
            <a:off x="7364237" y="3138592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NS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8400EC1-98D9-A344-B643-F08C4238079F}"/>
              </a:ext>
            </a:extLst>
          </p:cNvPr>
          <p:cNvSpPr txBox="1"/>
          <p:nvPr/>
        </p:nvSpPr>
        <p:spPr>
          <a:xfrm>
            <a:off x="2748997" y="314203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NS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F6D9E24-D33A-E04C-ADF7-08DC3C02349A}"/>
              </a:ext>
            </a:extLst>
          </p:cNvPr>
          <p:cNvSpPr txBox="1"/>
          <p:nvPr/>
        </p:nvSpPr>
        <p:spPr>
          <a:xfrm>
            <a:off x="2877218" y="645571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NS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B3F0548-B2C3-CF49-84EC-FAE249130EEE}"/>
              </a:ext>
            </a:extLst>
          </p:cNvPr>
          <p:cNvSpPr txBox="1"/>
          <p:nvPr/>
        </p:nvSpPr>
        <p:spPr>
          <a:xfrm>
            <a:off x="7543132" y="6430761"/>
            <a:ext cx="357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05892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F42193F-7764-5945-AF0B-8B116114F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19" y="582193"/>
            <a:ext cx="2451100" cy="2489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D99F4C-161D-0345-91A7-80F71496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35" y="582193"/>
            <a:ext cx="2717800" cy="24892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7CD74E-91EA-F844-BCA5-44DC505BD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952" y="3897244"/>
            <a:ext cx="2451100" cy="2489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A0ACE6-0D5C-8C4C-BF19-E7D93E5CC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519" y="3924952"/>
            <a:ext cx="2451100" cy="25019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799B8F9-012B-0C42-BCCC-A696D5D9ECD7}"/>
              </a:ext>
            </a:extLst>
          </p:cNvPr>
          <p:cNvSpPr txBox="1"/>
          <p:nvPr/>
        </p:nvSpPr>
        <p:spPr>
          <a:xfrm>
            <a:off x="198558" y="21286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HBP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FFA06FA-1071-DE43-837B-DB539C067CEC}"/>
              </a:ext>
            </a:extLst>
          </p:cNvPr>
          <p:cNvSpPr txBox="1"/>
          <p:nvPr/>
        </p:nvSpPr>
        <p:spPr>
          <a:xfrm>
            <a:off x="7787004" y="3278605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p &lt; 0,05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1F48AA6-F43C-844D-B41C-4EEFE8DE3786}"/>
              </a:ext>
            </a:extLst>
          </p:cNvPr>
          <p:cNvSpPr txBox="1"/>
          <p:nvPr/>
        </p:nvSpPr>
        <p:spPr>
          <a:xfrm>
            <a:off x="2969427" y="3278605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p &lt; 0,01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9A45EC-CE13-E247-B184-0EC3C470DE6A}"/>
              </a:ext>
            </a:extLst>
          </p:cNvPr>
          <p:cNvSpPr txBox="1"/>
          <p:nvPr/>
        </p:nvSpPr>
        <p:spPr>
          <a:xfrm>
            <a:off x="2969427" y="643535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p &lt; 0,01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4119858-7B30-7748-BDC9-A6D6C24BE3D7}"/>
              </a:ext>
            </a:extLst>
          </p:cNvPr>
          <p:cNvSpPr txBox="1"/>
          <p:nvPr/>
        </p:nvSpPr>
        <p:spPr>
          <a:xfrm>
            <a:off x="8013362" y="6435357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p &lt; 0,01</a:t>
            </a:r>
          </a:p>
        </p:txBody>
      </p:sp>
    </p:spTree>
    <p:extLst>
      <p:ext uri="{BB962C8B-B14F-4D97-AF65-F5344CB8AC3E}">
        <p14:creationId xmlns:p14="http://schemas.microsoft.com/office/powerpoint/2010/main" val="196054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00D47-BBCB-47F3-AA25-F3F60283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DFB803-5136-439F-9D1B-978F0653B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skupině HBP došlo po implantaci ke zlepšení kvality života ve všech hodnocených kategoriích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skupině BVP došlo ke statisticky významnému zlepšení stability symptomů, v ostatních kategoriích došlo ke zlepšení statisticky nevýznamnému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našeho souboru pacientů vyplývá, že kvalita života u pacientů s HBP v rámci CRT je lepší oproti BVP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 – počet zařazených pacientů</a:t>
            </a:r>
          </a:p>
        </p:txBody>
      </p:sp>
    </p:spTree>
    <p:extLst>
      <p:ext uri="{BB962C8B-B14F-4D97-AF65-F5344CB8AC3E}">
        <p14:creationId xmlns:p14="http://schemas.microsoft.com/office/powerpoint/2010/main" val="411660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534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Vliv biventrikulární stimulace a stimulace převodního systému na kvalitu života nemocných s chronickým srdečním selháním indikovaných k resynchronizační terapii – zkušenosti jednoho pracoviště</vt:lpstr>
      <vt:lpstr>PowerPoint Presentation</vt:lpstr>
      <vt:lpstr>Rozdíly BVP vs. HBP</vt:lpstr>
      <vt:lpstr>Soubor pacientů</vt:lpstr>
      <vt:lpstr>Hodnocení - KCCQ</vt:lpstr>
      <vt:lpstr>Výsledky</vt:lpstr>
      <vt:lpstr>PowerPoint Presentation</vt:lpstr>
      <vt:lpstr>PowerPoint Presentation</vt:lpstr>
      <vt:lpstr>Souhrn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thrt</dc:title>
  <dc:creator>Anet Dvorak</dc:creator>
  <cp:lastModifiedBy>GT2</cp:lastModifiedBy>
  <cp:revision>63</cp:revision>
  <dcterms:created xsi:type="dcterms:W3CDTF">2021-11-05T19:10:38Z</dcterms:created>
  <dcterms:modified xsi:type="dcterms:W3CDTF">2021-11-08T14:56:04Z</dcterms:modified>
</cp:coreProperties>
</file>