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711" r:id="rId5"/>
    <p:sldMasterId id="2147483726" r:id="rId6"/>
  </p:sldMasterIdLst>
  <p:notesMasterIdLst>
    <p:notesMasterId r:id="rId46"/>
  </p:notesMasterIdLst>
  <p:sldIdLst>
    <p:sldId id="256" r:id="rId7"/>
    <p:sldId id="435" r:id="rId8"/>
    <p:sldId id="503" r:id="rId9"/>
    <p:sldId id="262" r:id="rId10"/>
    <p:sldId id="257" r:id="rId11"/>
    <p:sldId id="518" r:id="rId12"/>
    <p:sldId id="526" r:id="rId13"/>
    <p:sldId id="524" r:id="rId14"/>
    <p:sldId id="494" r:id="rId15"/>
    <p:sldId id="511" r:id="rId16"/>
    <p:sldId id="517" r:id="rId17"/>
    <p:sldId id="336" r:id="rId18"/>
    <p:sldId id="525" r:id="rId19"/>
    <p:sldId id="522" r:id="rId20"/>
    <p:sldId id="333" r:id="rId21"/>
    <p:sldId id="528" r:id="rId22"/>
    <p:sldId id="334" r:id="rId23"/>
    <p:sldId id="529" r:id="rId24"/>
    <p:sldId id="335" r:id="rId25"/>
    <p:sldId id="349" r:id="rId26"/>
    <p:sldId id="259" r:id="rId27"/>
    <p:sldId id="442" r:id="rId28"/>
    <p:sldId id="441" r:id="rId29"/>
    <p:sldId id="519" r:id="rId30"/>
    <p:sldId id="476" r:id="rId31"/>
    <p:sldId id="516" r:id="rId32"/>
    <p:sldId id="520" r:id="rId33"/>
    <p:sldId id="530" r:id="rId34"/>
    <p:sldId id="531" r:id="rId35"/>
    <p:sldId id="337" r:id="rId36"/>
    <p:sldId id="532" r:id="rId37"/>
    <p:sldId id="338" r:id="rId38"/>
    <p:sldId id="261" r:id="rId39"/>
    <p:sldId id="497" r:id="rId40"/>
    <p:sldId id="527" r:id="rId41"/>
    <p:sldId id="499" r:id="rId42"/>
    <p:sldId id="302" r:id="rId43"/>
    <p:sldId id="301" r:id="rId44"/>
    <p:sldId id="533" r:id="rId4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67" d="100"/>
          <a:sy n="67" d="100"/>
        </p:scale>
        <p:origin x="604" y="5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0" d="100"/>
          <a:sy n="60" d="100"/>
        </p:scale>
        <p:origin x="2500"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516C1-ADFB-47A6-8D2B-249C8536FD48}" type="datetimeFigureOut">
              <a:rPr lang="en-GB" smtClean="0"/>
              <a:t>23/02/2022</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5A69D-055E-46C5-97DF-756F85605BCE}" type="slidenum">
              <a:rPr lang="en-GB" smtClean="0"/>
              <a:t>‹#›</a:t>
            </a:fld>
            <a:endParaRPr lang="en-GB"/>
          </a:p>
        </p:txBody>
      </p:sp>
    </p:spTree>
    <p:extLst>
      <p:ext uri="{BB962C8B-B14F-4D97-AF65-F5344CB8AC3E}">
        <p14:creationId xmlns:p14="http://schemas.microsoft.com/office/powerpoint/2010/main" val="1185376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7665A69D-055E-46C5-97DF-756F85605BCE}" type="slidenum">
              <a:rPr lang="en-GB" smtClean="0"/>
              <a:t>1</a:t>
            </a:fld>
            <a:endParaRPr lang="en-GB"/>
          </a:p>
        </p:txBody>
      </p:sp>
    </p:spTree>
    <p:extLst>
      <p:ext uri="{BB962C8B-B14F-4D97-AF65-F5344CB8AC3E}">
        <p14:creationId xmlns:p14="http://schemas.microsoft.com/office/powerpoint/2010/main" val="1979367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Weighing of risks and benefits of intervention in asymptomatic valvular heart disease. Aspects that need to be considered and key questions for decision-making. Arrhyth., arrhythmias; GL, guidelines; HF, heart failure; interv., intervention; LA, left atrium; LV, left ventricle; pulm., pulmonary; VHD, valvular heat disease.
</a:t>
            </a:r>
          </a:p>
          <a:p>
            <a:pPr marL="0" lvl="0" indent="0"/>
            <a:r>
              <a:rPr lang="en-US" altLang="en-US">
                <a:latin typeface="Arial" pitchFamily="34" charset="0"/>
                <a:ea typeface="Arial" pitchFamily="34" charset="0"/>
              </a:rPr>
              <a:t>Unless provided in the caption above, the following copyright applies to the content of this slide: Published on behalf of the European Society of Cardiology. All rights reserved. © The Author(s) 2020. For permissions, please email: journals.permissions@oup.com.This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3F6964AA-C462-42ED-AA6C-DD2EAD784056}" type="slidenum">
              <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pitchFamily="34" charset="0"/>
                <a:ea typeface="Arial" pitchFamily="34" charset="0"/>
              </a:rPr>
              <a:t>Figure 3 </a:t>
            </a:r>
            <a:r>
              <a:rPr lang="en-US" altLang="en-US" dirty="0">
                <a:latin typeface="Arial" pitchFamily="34" charset="0"/>
                <a:ea typeface="Arial" pitchFamily="34" charset="0"/>
              </a:rPr>
              <a:t>(A) Long-term overall survival of 3666 patients affected by degenerative mitral regurgitation under medical management according to MIDA Score (Kaplan–Meier analysis). The follow-up was censored at the time of surgery when performed. (B) Long-term post-surgical overall survival of 2659 patients affected by degenerative mitral regurgitation according to MIDA Score (Kaplan–Meier analysis).
</a:t>
            </a:r>
          </a:p>
          <a:p>
            <a:pPr marL="0" lvl="0" indent="0"/>
            <a:r>
              <a:rPr lang="en-US" altLang="en-US" dirty="0">
                <a:latin typeface="Arial" pitchFamily="34" charset="0"/>
                <a:ea typeface="Arial" pitchFamily="34" charset="0"/>
              </a:rPr>
              <a:t>Unless provided in the caption above, the following copyright applies to the content of this slide: Published on behalf of the European Society of Cardiology. All rights reserved. © The Author 2017. For permissions, please email: </a:t>
            </a:r>
            <a:r>
              <a:rPr lang="en-US" altLang="en-US" dirty="0" err="1">
                <a:latin typeface="Arial" pitchFamily="34" charset="0"/>
                <a:ea typeface="Arial" pitchFamily="34" charset="0"/>
              </a:rPr>
              <a:t>journals.permissions@oup.com.This</a:t>
            </a:r>
            <a:r>
              <a:rPr lang="en-US" altLang="en-US" dirty="0">
                <a:latin typeface="Arial" pitchFamily="34" charset="0"/>
                <a:ea typeface="Arial" pitchFamily="34" charset="0"/>
              </a:rPr>
              <a:t> article is published and distributed under the terms of the Oxford University Press, Standard Journals Publication Model (https://academic.oup.com/journals/pages/about_us/legal/notices)</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E099D58D-08FC-467D-B793-7B9F82044DAC}" type="slidenum">
              <a:rPr kumimoji="0" lang="en-US" altLang="en-US" sz="1200" b="0" i="0" u="none" strike="noStrike" kern="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4A42B598-CE6E-48C8-A5A6-57D970956065}"/>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4098" name="Text Box 2">
            <a:extLst>
              <a:ext uri="{FF2B5EF4-FFF2-40B4-BE49-F238E27FC236}">
                <a16:creationId xmlns:a16="http://schemas.microsoft.com/office/drawing/2014/main" id="{79DE421C-69D4-4621-B579-0870AE127098}"/>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cs-CZ">
                <a:latin typeface="Arial" panose="020B0604020202020204" pitchFamily="34" charset="0"/>
                <a:cs typeface="msgothic" charset="0"/>
              </a:rPr>
              <a:t>Mechanisms of secondary mitral regurgitation occurring as a result of left atrial and left ventricular remodelling, dysfunction and electrical abnormalities. LV, left ventricle; LVSD, left ventricular systolic dysfunction.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FE839CF5-EC71-4E11-8DEB-787795F9570B}"/>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43456E08-8EF2-41BE-BAEA-94C431B5F34F}"/>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a:r>
              <a:rPr lang="en-US" altLang="en-US" b="1">
                <a:latin typeface="arial" panose="020B0604020202020204" pitchFamily="34" charset="0"/>
                <a:cs typeface="arial" panose="020B0604020202020204" pitchFamily="34" charset="0"/>
              </a:rPr>
              <a:t> </a:t>
            </a:r>
            <a:endParaRPr lang="en-US" altLang="en-US">
              <a:latin typeface="arial" panose="020B0604020202020204" pitchFamily="34" charset="0"/>
              <a:cs typeface="arial" panose="020B0604020202020204" pitchFamily="34" charset="0"/>
            </a:endParaRPr>
          </a:p>
          <a:p>
            <a:pPr defTabSz="457200"/>
            <a:r>
              <a:rPr lang="en-US" altLang="en-US">
                <a:latin typeface="arial" panose="020B0604020202020204" pitchFamily="34" charset="0"/>
                <a:cs typeface="arial" panose="020B0604020202020204" pitchFamily="34" charset="0"/>
              </a:rPr>
              <a:t>Unless provided in the caption above, the following copyright applies to the content of this slide: © The Author(s) 2021. Published by Oxford University Press on behalf of the European Society of Cardiology.This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p>
        </p:txBody>
      </p:sp>
      <p:sp>
        <p:nvSpPr>
          <p:cNvPr id="6148" name="Slide Number Placeholder 3">
            <a:extLst>
              <a:ext uri="{FF2B5EF4-FFF2-40B4-BE49-F238E27FC236}">
                <a16:creationId xmlns:a16="http://schemas.microsoft.com/office/drawing/2014/main" id="{64566120-F31F-4C4D-8BBE-D039008C36CA}"/>
              </a:ext>
            </a:extLst>
          </p:cNvPr>
          <p:cNvSpPr>
            <a:spLocks noGrp="1"/>
          </p:cNvSpPr>
          <p:nvPr>
            <p:ph type="sldNum" sz="quarter" idx="5"/>
          </p:nvPr>
        </p:nvSpPr>
        <p:spPr>
          <a:ln>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10018B1B-834B-4046-99C3-A2C2409049DE}" type="slidenum">
              <a:rPr kumimoji="0" lang="en-US" altLang="en-US" sz="1200" b="0" i="0" u="none" strike="noStrike" kern="0" cap="none" spc="0" normalizeH="0" baseline="0" noProof="0">
                <a:ln>
                  <a:noFill/>
                </a:ln>
                <a:solidFill>
                  <a:srgbClr val="000000"/>
                </a:solidFill>
                <a:effectLst/>
                <a:uLnTx/>
                <a:uFillTx/>
                <a:latin typeface="Arial" pitchFamily="34" charset="0"/>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0" cap="none" spc="0" normalizeH="0" baseline="0" noProof="0">
              <a:ln>
                <a:noFill/>
              </a:ln>
              <a:solidFill>
                <a:srgbClr val="000000"/>
              </a:solidFill>
              <a:effectLst/>
              <a:uLnTx/>
              <a:uFillTx/>
              <a:latin typeface="Arial" pitchFamily="34" charset="0"/>
              <a:ea typeface="ＭＳ Ｐゴシック" pitchFamily="34" charset="-128"/>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823913" y="1006475"/>
            <a:ext cx="6124575" cy="3446463"/>
          </a:xfrm>
          <a:prstGeom prst="rect">
            <a:avLst/>
          </a:prstGeom>
        </p:spPr>
      </p:sp>
      <p:sp>
        <p:nvSpPr>
          <p:cNvPr id="48" name="PlaceHolder 2"/>
          <p:cNvSpPr>
            <a:spLocks noGrp="1"/>
          </p:cNvSpPr>
          <p:nvPr>
            <p:ph type="body"/>
          </p:nvPr>
        </p:nvSpPr>
        <p:spPr>
          <a:xfrm>
            <a:off x="1185120" y="4787640"/>
            <a:ext cx="5407560" cy="6233400"/>
          </a:xfrm>
          <a:prstGeom prst="rect">
            <a:avLst/>
          </a:prstGeom>
        </p:spPr>
        <p:txBody>
          <a:bodyPr lIns="0" tIns="0" rIns="0" bIns="0">
            <a:spAutoFit/>
          </a:bodyPr>
          <a:lstStyle/>
          <a:p>
            <a:r>
              <a:rPr lang="en-US" sz="2000" b="0" strike="noStrike" spc="-1">
                <a:latin typeface="Arial"/>
              </a:rPr>
              <a:t>Summary of therapeutic indications in primary and secondary mitral regurgitation (MR), from the highest (green) to the lowest (red) degrees of recommendations. HF, heart failure; RV‐PA, right ventricle–pulmonary artery.</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0180CB-EC1B-4231-90EA-8E9E480E1A00}"/>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C85D4094-27EF-4472-B827-0A1ED8350D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2D86ADDC-7B39-482F-BD07-C35DFB669F29}"/>
              </a:ext>
            </a:extLst>
          </p:cNvPr>
          <p:cNvSpPr>
            <a:spLocks noGrp="1"/>
          </p:cNvSpPr>
          <p:nvPr>
            <p:ph type="dt" sz="half" idx="10"/>
          </p:nvPr>
        </p:nvSpPr>
        <p:spPr/>
        <p:txBody>
          <a:bodyPr/>
          <a:lstStyle/>
          <a:p>
            <a:fld id="{C5B14738-D102-482A-B5A7-BD57620D7F6B}" type="datetimeFigureOut">
              <a:rPr lang="en-GB" smtClean="0"/>
              <a:t>23/02/2022</a:t>
            </a:fld>
            <a:endParaRPr lang="en-GB"/>
          </a:p>
        </p:txBody>
      </p:sp>
      <p:sp>
        <p:nvSpPr>
          <p:cNvPr id="5" name="Zástupný symbol pro zápatí 4">
            <a:extLst>
              <a:ext uri="{FF2B5EF4-FFF2-40B4-BE49-F238E27FC236}">
                <a16:creationId xmlns:a16="http://schemas.microsoft.com/office/drawing/2014/main" id="{F94EDCF5-9393-45E5-A8CC-95211AF1A02E}"/>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5519E54B-D0B2-40D5-9DFB-70ACD5A2A428}"/>
              </a:ext>
            </a:extLst>
          </p:cNvPr>
          <p:cNvSpPr>
            <a:spLocks noGrp="1"/>
          </p:cNvSpPr>
          <p:nvPr>
            <p:ph type="sldNum" sz="quarter" idx="12"/>
          </p:nvPr>
        </p:nvSpPr>
        <p:spPr/>
        <p:txBody>
          <a:bodyPr/>
          <a:lstStyle/>
          <a:p>
            <a:fld id="{F1018F98-6391-4111-8520-C5D91530C2F4}" type="slidenum">
              <a:rPr lang="en-GB" smtClean="0"/>
              <a:t>‹#›</a:t>
            </a:fld>
            <a:endParaRPr lang="en-GB"/>
          </a:p>
        </p:txBody>
      </p:sp>
    </p:spTree>
    <p:extLst>
      <p:ext uri="{BB962C8B-B14F-4D97-AF65-F5344CB8AC3E}">
        <p14:creationId xmlns:p14="http://schemas.microsoft.com/office/powerpoint/2010/main" val="1498857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EDEE96-B21A-4FC9-A288-86C0D65D9A50}"/>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25E5DA13-7E1A-4DD4-8560-26098E594C6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F0742F9D-6E19-4F0D-B219-0492E86D5E06}"/>
              </a:ext>
            </a:extLst>
          </p:cNvPr>
          <p:cNvSpPr>
            <a:spLocks noGrp="1"/>
          </p:cNvSpPr>
          <p:nvPr>
            <p:ph type="dt" sz="half" idx="10"/>
          </p:nvPr>
        </p:nvSpPr>
        <p:spPr/>
        <p:txBody>
          <a:bodyPr/>
          <a:lstStyle/>
          <a:p>
            <a:fld id="{C5B14738-D102-482A-B5A7-BD57620D7F6B}" type="datetimeFigureOut">
              <a:rPr lang="en-GB" smtClean="0"/>
              <a:t>23/02/2022</a:t>
            </a:fld>
            <a:endParaRPr lang="en-GB"/>
          </a:p>
        </p:txBody>
      </p:sp>
      <p:sp>
        <p:nvSpPr>
          <p:cNvPr id="5" name="Zástupný symbol pro zápatí 4">
            <a:extLst>
              <a:ext uri="{FF2B5EF4-FFF2-40B4-BE49-F238E27FC236}">
                <a16:creationId xmlns:a16="http://schemas.microsoft.com/office/drawing/2014/main" id="{DB662CE6-535E-4A85-B54C-80BF06EFB6B0}"/>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2F1B0AF4-BC3B-4EA6-ADEB-2A8892D8A05D}"/>
              </a:ext>
            </a:extLst>
          </p:cNvPr>
          <p:cNvSpPr>
            <a:spLocks noGrp="1"/>
          </p:cNvSpPr>
          <p:nvPr>
            <p:ph type="sldNum" sz="quarter" idx="12"/>
          </p:nvPr>
        </p:nvSpPr>
        <p:spPr/>
        <p:txBody>
          <a:bodyPr/>
          <a:lstStyle/>
          <a:p>
            <a:fld id="{F1018F98-6391-4111-8520-C5D91530C2F4}" type="slidenum">
              <a:rPr lang="en-GB" smtClean="0"/>
              <a:t>‹#›</a:t>
            </a:fld>
            <a:endParaRPr lang="en-GB"/>
          </a:p>
        </p:txBody>
      </p:sp>
    </p:spTree>
    <p:extLst>
      <p:ext uri="{BB962C8B-B14F-4D97-AF65-F5344CB8AC3E}">
        <p14:creationId xmlns:p14="http://schemas.microsoft.com/office/powerpoint/2010/main" val="398714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BB22FD79-6486-4F20-8638-56A0447C4990}"/>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F8EFE8D7-59BF-4153-9988-605B25520892}"/>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C59AF79A-8200-48A5-8E3B-7D92E205586E}"/>
              </a:ext>
            </a:extLst>
          </p:cNvPr>
          <p:cNvSpPr>
            <a:spLocks noGrp="1"/>
          </p:cNvSpPr>
          <p:nvPr>
            <p:ph type="dt" sz="half" idx="10"/>
          </p:nvPr>
        </p:nvSpPr>
        <p:spPr/>
        <p:txBody>
          <a:bodyPr/>
          <a:lstStyle/>
          <a:p>
            <a:fld id="{C5B14738-D102-482A-B5A7-BD57620D7F6B}" type="datetimeFigureOut">
              <a:rPr lang="en-GB" smtClean="0"/>
              <a:t>23/02/2022</a:t>
            </a:fld>
            <a:endParaRPr lang="en-GB"/>
          </a:p>
        </p:txBody>
      </p:sp>
      <p:sp>
        <p:nvSpPr>
          <p:cNvPr id="5" name="Zástupný symbol pro zápatí 4">
            <a:extLst>
              <a:ext uri="{FF2B5EF4-FFF2-40B4-BE49-F238E27FC236}">
                <a16:creationId xmlns:a16="http://schemas.microsoft.com/office/drawing/2014/main" id="{5774E6D9-EC08-46D5-9BE8-67F6CA4540EB}"/>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D38F5442-0527-4BEE-99F1-B68E7411F475}"/>
              </a:ext>
            </a:extLst>
          </p:cNvPr>
          <p:cNvSpPr>
            <a:spLocks noGrp="1"/>
          </p:cNvSpPr>
          <p:nvPr>
            <p:ph type="sldNum" sz="quarter" idx="12"/>
          </p:nvPr>
        </p:nvSpPr>
        <p:spPr/>
        <p:txBody>
          <a:bodyPr/>
          <a:lstStyle/>
          <a:p>
            <a:fld id="{F1018F98-6391-4111-8520-C5D91530C2F4}" type="slidenum">
              <a:rPr lang="en-GB" smtClean="0"/>
              <a:t>‹#›</a:t>
            </a:fld>
            <a:endParaRPr lang="en-GB"/>
          </a:p>
        </p:txBody>
      </p:sp>
    </p:spTree>
    <p:extLst>
      <p:ext uri="{BB962C8B-B14F-4D97-AF65-F5344CB8AC3E}">
        <p14:creationId xmlns:p14="http://schemas.microsoft.com/office/powerpoint/2010/main" val="3393215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sp>
        <p:nvSpPr>
          <p:cNvPr id="7" name="텍스트 개체 틀 6"/>
          <p:cNvSpPr>
            <a:spLocks noGrp="1"/>
          </p:cNvSpPr>
          <p:nvPr>
            <p:ph type="body" sz="quarter" idx="13"/>
          </p:nvPr>
        </p:nvSpPr>
        <p:spPr>
          <a:xfrm>
            <a:off x="527383" y="5589243"/>
            <a:ext cx="11040533" cy="720725"/>
          </a:xfrm>
        </p:spPr>
        <p:txBody>
          <a:bodyPr>
            <a:noAutofit/>
          </a:bodyPr>
          <a:lstStyle>
            <a:lvl1pPr marL="0" indent="0">
              <a:buNone/>
              <a:defRPr sz="1200" baseline="0">
                <a:latin typeface="Times New Roman" pitchFamily="18" charset="0"/>
              </a:defRPr>
            </a:lvl1pPr>
            <a:lvl2pPr>
              <a:buNone/>
              <a:defRPr sz="1200" baseline="0">
                <a:latin typeface="Times New Roman" pitchFamily="18" charset="0"/>
              </a:defRPr>
            </a:lvl2pPr>
            <a:lvl3pPr>
              <a:buNone/>
              <a:defRPr sz="1200" baseline="0">
                <a:latin typeface="Times New Roman" pitchFamily="18" charset="0"/>
              </a:defRPr>
            </a:lvl3pPr>
            <a:lvl4pPr>
              <a:buNone/>
              <a:defRPr sz="1200" baseline="0">
                <a:latin typeface="Times New Roman" pitchFamily="18" charset="0"/>
              </a:defRPr>
            </a:lvl4pPr>
            <a:lvl5pPr>
              <a:buNone/>
              <a:defRPr sz="1200" baseline="0">
                <a:latin typeface="Times New Roman" pitchFamily="18" charset="0"/>
              </a:defRPr>
            </a:lvl5pPr>
          </a:lstStyle>
          <a:p>
            <a:pPr lvl="0"/>
            <a:r>
              <a:rPr lang="ko-KR" altLang="en-US" dirty="0"/>
              <a:t>마스터 텍스트 스타일을 편집합니다</a:t>
            </a:r>
          </a:p>
        </p:txBody>
      </p:sp>
      <p:sp>
        <p:nvSpPr>
          <p:cNvPr id="8" name="텍스트 개체 틀 6"/>
          <p:cNvSpPr>
            <a:spLocks noGrp="1"/>
          </p:cNvSpPr>
          <p:nvPr>
            <p:ph type="body" sz="quarter" idx="14"/>
          </p:nvPr>
        </p:nvSpPr>
        <p:spPr>
          <a:xfrm>
            <a:off x="527383" y="6381331"/>
            <a:ext cx="11040533" cy="361429"/>
          </a:xfrm>
        </p:spPr>
        <p:txBody>
          <a:bodyPr>
            <a:noAutofit/>
          </a:bodyPr>
          <a:lstStyle>
            <a:lvl1pPr marL="0" indent="0">
              <a:buNone/>
              <a:defRPr sz="900" baseline="0">
                <a:latin typeface="Times New Roman" pitchFamily="18" charset="0"/>
              </a:defRPr>
            </a:lvl1pPr>
            <a:lvl2pPr>
              <a:buNone/>
              <a:defRPr sz="900" baseline="0">
                <a:latin typeface="Times New Roman" pitchFamily="18" charset="0"/>
              </a:defRPr>
            </a:lvl2pPr>
            <a:lvl3pPr>
              <a:buNone/>
              <a:defRPr sz="900" baseline="0">
                <a:latin typeface="Times New Roman" pitchFamily="18" charset="0"/>
              </a:defRPr>
            </a:lvl3pPr>
            <a:lvl4pPr>
              <a:buNone/>
              <a:defRPr sz="900" baseline="0">
                <a:latin typeface="Times New Roman" pitchFamily="18" charset="0"/>
              </a:defRPr>
            </a:lvl4pPr>
            <a:lvl5pPr>
              <a:buNone/>
              <a:defRPr sz="900" baseline="0">
                <a:latin typeface="Times New Roman" pitchFamily="18" charset="0"/>
              </a:defRPr>
            </a:lvl5pPr>
          </a:lstStyle>
          <a:p>
            <a:pPr lvl="0"/>
            <a:r>
              <a:rPr lang="ko-KR" altLang="en-US" dirty="0"/>
              <a:t>마스터 텍스트 스타일을 편집합니다</a:t>
            </a:r>
          </a:p>
        </p:txBody>
      </p:sp>
    </p:spTree>
    <p:extLst>
      <p:ext uri="{BB962C8B-B14F-4D97-AF65-F5344CB8AC3E}">
        <p14:creationId xmlns:p14="http://schemas.microsoft.com/office/powerpoint/2010/main" val="4101864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F520FF-84D3-462B-A348-BCDAC6E9BEDF}"/>
              </a:ext>
            </a:extLst>
          </p:cNvPr>
          <p:cNvSpPr>
            <a:spLocks noGrp="1"/>
          </p:cNvSpPr>
          <p:nvPr>
            <p:ph type="ctrTitle"/>
          </p:nvPr>
        </p:nvSpPr>
        <p:spPr>
          <a:xfrm>
            <a:off x="1524481" y="1121879"/>
            <a:ext cx="9143040" cy="2387771"/>
          </a:xfrm>
        </p:spPr>
        <p:txBody>
          <a:bodyPr anchor="b"/>
          <a:lstStyle>
            <a:lvl1pPr algn="ctr">
              <a:defRPr sz="5443"/>
            </a:lvl1pPr>
          </a:lstStyle>
          <a:p>
            <a:r>
              <a:rPr lang="cs-CZ"/>
              <a:t>Kliknutím lze upravit styl.</a:t>
            </a:r>
            <a:endParaRPr lang="en-GB"/>
          </a:p>
        </p:txBody>
      </p:sp>
      <p:sp>
        <p:nvSpPr>
          <p:cNvPr id="3" name="Podnadpis 2">
            <a:extLst>
              <a:ext uri="{FF2B5EF4-FFF2-40B4-BE49-F238E27FC236}">
                <a16:creationId xmlns:a16="http://schemas.microsoft.com/office/drawing/2014/main" id="{32483F92-D1DE-4152-B9BC-F2CFBEC6AB9D}"/>
              </a:ext>
            </a:extLst>
          </p:cNvPr>
          <p:cNvSpPr>
            <a:spLocks noGrp="1"/>
          </p:cNvSpPr>
          <p:nvPr>
            <p:ph type="subTitle" idx="1"/>
          </p:nvPr>
        </p:nvSpPr>
        <p:spPr>
          <a:xfrm>
            <a:off x="1524481" y="3601819"/>
            <a:ext cx="9143040" cy="1656174"/>
          </a:xfr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cs-CZ"/>
              <a:t>Kliknutím můžete upravit styl předlohy.</a:t>
            </a:r>
            <a:endParaRPr lang="en-GB"/>
          </a:p>
        </p:txBody>
      </p:sp>
    </p:spTree>
    <p:extLst>
      <p:ext uri="{BB962C8B-B14F-4D97-AF65-F5344CB8AC3E}">
        <p14:creationId xmlns:p14="http://schemas.microsoft.com/office/powerpoint/2010/main" val="3340793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EBEEA0-F0A0-4FDF-BA92-3F341D043174}"/>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8993E98A-B18C-49B2-8926-253FE932A4A3}"/>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3495525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01C2EE-E882-454B-9DDF-BD44C6C8C300}"/>
              </a:ext>
            </a:extLst>
          </p:cNvPr>
          <p:cNvSpPr>
            <a:spLocks noGrp="1"/>
          </p:cNvSpPr>
          <p:nvPr>
            <p:ph type="title"/>
          </p:nvPr>
        </p:nvSpPr>
        <p:spPr>
          <a:xfrm>
            <a:off x="831361" y="1709460"/>
            <a:ext cx="10515839" cy="2852939"/>
          </a:xfrm>
        </p:spPr>
        <p:txBody>
          <a:bodyPr anchor="b"/>
          <a:lstStyle>
            <a:lvl1pPr>
              <a:defRPr sz="5443"/>
            </a:lvl1pPr>
          </a:lstStyle>
          <a:p>
            <a:r>
              <a:rPr lang="cs-CZ"/>
              <a:t>Kliknutím lze upravit styl.</a:t>
            </a:r>
            <a:endParaRPr lang="en-GB"/>
          </a:p>
        </p:txBody>
      </p:sp>
      <p:sp>
        <p:nvSpPr>
          <p:cNvPr id="3" name="Zástupný text 2">
            <a:extLst>
              <a:ext uri="{FF2B5EF4-FFF2-40B4-BE49-F238E27FC236}">
                <a16:creationId xmlns:a16="http://schemas.microsoft.com/office/drawing/2014/main" id="{231557DC-C8D8-46AF-90DC-F911EE60BB36}"/>
              </a:ext>
            </a:extLst>
          </p:cNvPr>
          <p:cNvSpPr>
            <a:spLocks noGrp="1"/>
          </p:cNvSpPr>
          <p:nvPr>
            <p:ph type="body" idx="1"/>
          </p:nvPr>
        </p:nvSpPr>
        <p:spPr>
          <a:xfrm>
            <a:off x="831361" y="4589763"/>
            <a:ext cx="10515839" cy="1499197"/>
          </a:xfrm>
        </p:spPr>
        <p:txBody>
          <a:bodyPr/>
          <a:lstStyle>
            <a:lvl1pPr marL="0" indent="0">
              <a:buNone/>
              <a:defRPr sz="2177"/>
            </a:lvl1pPr>
            <a:lvl2pPr marL="414772" indent="0">
              <a:buNone/>
              <a:defRPr sz="1814"/>
            </a:lvl2pPr>
            <a:lvl3pPr marL="829544" indent="0">
              <a:buNone/>
              <a:defRPr sz="1633"/>
            </a:lvl3pPr>
            <a:lvl4pPr marL="1244316" indent="0">
              <a:buNone/>
              <a:defRPr sz="1452"/>
            </a:lvl4pPr>
            <a:lvl5pPr marL="1659087" indent="0">
              <a:buNone/>
              <a:defRPr sz="1452"/>
            </a:lvl5pPr>
            <a:lvl6pPr marL="2073859" indent="0">
              <a:buNone/>
              <a:defRPr sz="1452"/>
            </a:lvl6pPr>
            <a:lvl7pPr marL="2488631" indent="0">
              <a:buNone/>
              <a:defRPr sz="1452"/>
            </a:lvl7pPr>
            <a:lvl8pPr marL="2903403" indent="0">
              <a:buNone/>
              <a:defRPr sz="1452"/>
            </a:lvl8pPr>
            <a:lvl9pPr marL="3318175" indent="0">
              <a:buNone/>
              <a:defRPr sz="1452"/>
            </a:lvl9pPr>
          </a:lstStyle>
          <a:p>
            <a:pPr lvl="0"/>
            <a:r>
              <a:rPr lang="cs-CZ"/>
              <a:t>Po kliknutí můžete upravovat styly textu v předloze.</a:t>
            </a:r>
          </a:p>
        </p:txBody>
      </p:sp>
    </p:spTree>
    <p:extLst>
      <p:ext uri="{BB962C8B-B14F-4D97-AF65-F5344CB8AC3E}">
        <p14:creationId xmlns:p14="http://schemas.microsoft.com/office/powerpoint/2010/main" val="4136520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C49556-7128-45C8-A795-B52A516CBC23}"/>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245C764B-75D0-45F2-8177-63B4BBA9F670}"/>
              </a:ext>
            </a:extLst>
          </p:cNvPr>
          <p:cNvSpPr>
            <a:spLocks noGrp="1"/>
          </p:cNvSpPr>
          <p:nvPr>
            <p:ph sz="half" idx="1"/>
          </p:nvPr>
        </p:nvSpPr>
        <p:spPr>
          <a:xfrm>
            <a:off x="894721" y="1906761"/>
            <a:ext cx="5111040" cy="431901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F4B779B0-BC8F-4521-9880-68ED73CE53CD}"/>
              </a:ext>
            </a:extLst>
          </p:cNvPr>
          <p:cNvSpPr>
            <a:spLocks noGrp="1"/>
          </p:cNvSpPr>
          <p:nvPr>
            <p:ph sz="half" idx="2"/>
          </p:nvPr>
        </p:nvSpPr>
        <p:spPr>
          <a:xfrm>
            <a:off x="6190080" y="1906761"/>
            <a:ext cx="5112961" cy="4319014"/>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1250088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987836-7DB8-492F-8F93-9B5536FF6282}"/>
              </a:ext>
            </a:extLst>
          </p:cNvPr>
          <p:cNvSpPr>
            <a:spLocks noGrp="1"/>
          </p:cNvSpPr>
          <p:nvPr>
            <p:ph type="title"/>
          </p:nvPr>
        </p:nvSpPr>
        <p:spPr>
          <a:xfrm>
            <a:off x="839041" y="365798"/>
            <a:ext cx="10515839" cy="1324939"/>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FCDE5D71-922C-4B0E-A228-2E5C77818034}"/>
              </a:ext>
            </a:extLst>
          </p:cNvPr>
          <p:cNvSpPr>
            <a:spLocks noGrp="1"/>
          </p:cNvSpPr>
          <p:nvPr>
            <p:ph type="body" idx="1"/>
          </p:nvPr>
        </p:nvSpPr>
        <p:spPr>
          <a:xfrm>
            <a:off x="839041" y="1680657"/>
            <a:ext cx="515903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5B91AF6C-F655-4089-B155-ACA6633B6F04}"/>
              </a:ext>
            </a:extLst>
          </p:cNvPr>
          <p:cNvSpPr>
            <a:spLocks noGrp="1"/>
          </p:cNvSpPr>
          <p:nvPr>
            <p:ph sz="half" idx="2"/>
          </p:nvPr>
        </p:nvSpPr>
        <p:spPr>
          <a:xfrm>
            <a:off x="839041" y="2504424"/>
            <a:ext cx="5159039" cy="368534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1D3C0FE1-71FF-4F63-864A-665170687DDA}"/>
              </a:ext>
            </a:extLst>
          </p:cNvPr>
          <p:cNvSpPr>
            <a:spLocks noGrp="1"/>
          </p:cNvSpPr>
          <p:nvPr>
            <p:ph type="body" sz="quarter" idx="3"/>
          </p:nvPr>
        </p:nvSpPr>
        <p:spPr>
          <a:xfrm>
            <a:off x="6172801" y="1680657"/>
            <a:ext cx="518207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C78D4F4A-6346-4671-BD30-2115A7D4C166}"/>
              </a:ext>
            </a:extLst>
          </p:cNvPr>
          <p:cNvSpPr>
            <a:spLocks noGrp="1"/>
          </p:cNvSpPr>
          <p:nvPr>
            <p:ph sz="quarter" idx="4"/>
          </p:nvPr>
        </p:nvSpPr>
        <p:spPr>
          <a:xfrm>
            <a:off x="6172801" y="2504424"/>
            <a:ext cx="5182079" cy="368534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1684859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F3FD61-2556-4B9A-80A7-B10C6C467B40}"/>
              </a:ext>
            </a:extLst>
          </p:cNvPr>
          <p:cNvSpPr>
            <a:spLocks noGrp="1"/>
          </p:cNvSpPr>
          <p:nvPr>
            <p:ph type="title"/>
          </p:nvPr>
        </p:nvSpPr>
        <p:spPr/>
        <p:txBody>
          <a:bodyPr/>
          <a:lstStyle/>
          <a:p>
            <a:r>
              <a:rPr lang="cs-CZ"/>
              <a:t>Kliknutím lze upravit styl.</a:t>
            </a:r>
            <a:endParaRPr lang="en-GB"/>
          </a:p>
        </p:txBody>
      </p:sp>
    </p:spTree>
    <p:extLst>
      <p:ext uri="{BB962C8B-B14F-4D97-AF65-F5344CB8AC3E}">
        <p14:creationId xmlns:p14="http://schemas.microsoft.com/office/powerpoint/2010/main" val="1119550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553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93710B-F065-4353-8129-BA766EA51D49}"/>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F497C618-68FD-4378-B8CB-470005A3631E}"/>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1D43502F-601F-4E08-8BCD-CEDF0932BAFB}"/>
              </a:ext>
            </a:extLst>
          </p:cNvPr>
          <p:cNvSpPr>
            <a:spLocks noGrp="1"/>
          </p:cNvSpPr>
          <p:nvPr>
            <p:ph type="dt" sz="half" idx="10"/>
          </p:nvPr>
        </p:nvSpPr>
        <p:spPr/>
        <p:txBody>
          <a:bodyPr/>
          <a:lstStyle/>
          <a:p>
            <a:fld id="{C5B14738-D102-482A-B5A7-BD57620D7F6B}" type="datetimeFigureOut">
              <a:rPr lang="en-GB" smtClean="0"/>
              <a:t>23/02/2022</a:t>
            </a:fld>
            <a:endParaRPr lang="en-GB"/>
          </a:p>
        </p:txBody>
      </p:sp>
      <p:sp>
        <p:nvSpPr>
          <p:cNvPr id="5" name="Zástupný symbol pro zápatí 4">
            <a:extLst>
              <a:ext uri="{FF2B5EF4-FFF2-40B4-BE49-F238E27FC236}">
                <a16:creationId xmlns:a16="http://schemas.microsoft.com/office/drawing/2014/main" id="{2D405177-8DDD-4D2E-A2AE-B04E81CCEEE1}"/>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2F7FD37F-79AF-4173-B0CC-EB62349932C4}"/>
              </a:ext>
            </a:extLst>
          </p:cNvPr>
          <p:cNvSpPr>
            <a:spLocks noGrp="1"/>
          </p:cNvSpPr>
          <p:nvPr>
            <p:ph type="sldNum" sz="quarter" idx="12"/>
          </p:nvPr>
        </p:nvSpPr>
        <p:spPr/>
        <p:txBody>
          <a:bodyPr/>
          <a:lstStyle/>
          <a:p>
            <a:fld id="{F1018F98-6391-4111-8520-C5D91530C2F4}" type="slidenum">
              <a:rPr lang="en-GB" smtClean="0"/>
              <a:t>‹#›</a:t>
            </a:fld>
            <a:endParaRPr lang="en-GB"/>
          </a:p>
        </p:txBody>
      </p:sp>
    </p:spTree>
    <p:extLst>
      <p:ext uri="{BB962C8B-B14F-4D97-AF65-F5344CB8AC3E}">
        <p14:creationId xmlns:p14="http://schemas.microsoft.com/office/powerpoint/2010/main" val="3757641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6DB16C-94A5-4A62-AD47-C063CB1AB613}"/>
              </a:ext>
            </a:extLst>
          </p:cNvPr>
          <p:cNvSpPr>
            <a:spLocks noGrp="1"/>
          </p:cNvSpPr>
          <p:nvPr>
            <p:ph type="title"/>
          </p:nvPr>
        </p:nvSpPr>
        <p:spPr>
          <a:xfrm>
            <a:off x="839041" y="456528"/>
            <a:ext cx="3932160" cy="1601448"/>
          </a:xfrm>
        </p:spPr>
        <p:txBody>
          <a:bodyPr anchor="b"/>
          <a:lstStyle>
            <a:lvl1pPr>
              <a:defRPr sz="2903"/>
            </a:lvl1pPr>
          </a:lstStyle>
          <a:p>
            <a:r>
              <a:rPr lang="cs-CZ"/>
              <a:t>Kliknutím lze upravit styl.</a:t>
            </a:r>
            <a:endParaRPr lang="en-GB"/>
          </a:p>
        </p:txBody>
      </p:sp>
      <p:sp>
        <p:nvSpPr>
          <p:cNvPr id="3" name="Zástupný obsah 2">
            <a:extLst>
              <a:ext uri="{FF2B5EF4-FFF2-40B4-BE49-F238E27FC236}">
                <a16:creationId xmlns:a16="http://schemas.microsoft.com/office/drawing/2014/main" id="{87053CED-3EDE-4EC6-934F-B7EDB8678030}"/>
              </a:ext>
            </a:extLst>
          </p:cNvPr>
          <p:cNvSpPr>
            <a:spLocks noGrp="1"/>
          </p:cNvSpPr>
          <p:nvPr>
            <p:ph idx="1"/>
          </p:nvPr>
        </p:nvSpPr>
        <p:spPr>
          <a:xfrm>
            <a:off x="5184001" y="987944"/>
            <a:ext cx="617088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0C673B5B-43C5-46A8-A7AD-FE9325968D3E}"/>
              </a:ext>
            </a:extLst>
          </p:cNvPr>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cs-CZ"/>
              <a:t>Po kliknutí můžete upravovat styly textu v předloze.</a:t>
            </a:r>
          </a:p>
        </p:txBody>
      </p:sp>
    </p:spTree>
    <p:extLst>
      <p:ext uri="{BB962C8B-B14F-4D97-AF65-F5344CB8AC3E}">
        <p14:creationId xmlns:p14="http://schemas.microsoft.com/office/powerpoint/2010/main" val="2479861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D4867D-CA92-454F-AE74-D72E43CDD330}"/>
              </a:ext>
            </a:extLst>
          </p:cNvPr>
          <p:cNvSpPr>
            <a:spLocks noGrp="1"/>
          </p:cNvSpPr>
          <p:nvPr>
            <p:ph type="title"/>
          </p:nvPr>
        </p:nvSpPr>
        <p:spPr>
          <a:xfrm>
            <a:off x="839041" y="456528"/>
            <a:ext cx="3932160" cy="1601448"/>
          </a:xfrm>
        </p:spPr>
        <p:txBody>
          <a:bodyPr anchor="b"/>
          <a:lstStyle>
            <a:lvl1pPr>
              <a:defRPr sz="2903"/>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B74ED7BA-C560-43AC-AC50-203A17D21F07}"/>
              </a:ext>
            </a:extLst>
          </p:cNvPr>
          <p:cNvSpPr>
            <a:spLocks noGrp="1"/>
          </p:cNvSpPr>
          <p:nvPr>
            <p:ph type="pic" idx="1"/>
          </p:nvPr>
        </p:nvSpPr>
        <p:spPr>
          <a:xfrm>
            <a:off x="5184001" y="987944"/>
            <a:ext cx="6170880" cy="487347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en-GB"/>
          </a:p>
        </p:txBody>
      </p:sp>
      <p:sp>
        <p:nvSpPr>
          <p:cNvPr id="4" name="Zástupný text 3">
            <a:extLst>
              <a:ext uri="{FF2B5EF4-FFF2-40B4-BE49-F238E27FC236}">
                <a16:creationId xmlns:a16="http://schemas.microsoft.com/office/drawing/2014/main" id="{9396CB89-C62A-475E-A948-452DF1130DCA}"/>
              </a:ext>
            </a:extLst>
          </p:cNvPr>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cs-CZ"/>
              <a:t>Po kliknutí můžete upravovat styly textu v předloze.</a:t>
            </a:r>
          </a:p>
        </p:txBody>
      </p:sp>
    </p:spTree>
    <p:extLst>
      <p:ext uri="{BB962C8B-B14F-4D97-AF65-F5344CB8AC3E}">
        <p14:creationId xmlns:p14="http://schemas.microsoft.com/office/powerpoint/2010/main" val="3605134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B64A23-7266-4F37-BD03-0AC86BCE35D5}"/>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C8AFD84E-EB5F-4060-B9FB-F159DDB796BE}"/>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2389580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7945C016-F036-43D6-81EB-252FEABA9ED3}"/>
              </a:ext>
            </a:extLst>
          </p:cNvPr>
          <p:cNvSpPr>
            <a:spLocks noGrp="1"/>
          </p:cNvSpPr>
          <p:nvPr>
            <p:ph type="title" orient="vert"/>
          </p:nvPr>
        </p:nvSpPr>
        <p:spPr>
          <a:xfrm>
            <a:off x="8701440" y="568860"/>
            <a:ext cx="2601601" cy="5656914"/>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E6B84B27-89DD-4C5C-B3F9-F8E22AA6016B}"/>
              </a:ext>
            </a:extLst>
          </p:cNvPr>
          <p:cNvSpPr>
            <a:spLocks noGrp="1"/>
          </p:cNvSpPr>
          <p:nvPr>
            <p:ph type="body" orient="vert" idx="1"/>
          </p:nvPr>
        </p:nvSpPr>
        <p:spPr>
          <a:xfrm>
            <a:off x="894721" y="568860"/>
            <a:ext cx="7622400" cy="565691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2134674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181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609600" y="3371561"/>
            <a:ext cx="1097232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3534144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5" name="PlaceHolder 2"/>
          <p:cNvSpPr>
            <a:spLocks noGrp="1"/>
          </p:cNvSpPr>
          <p:nvPr>
            <p:ph type="body"/>
          </p:nvPr>
        </p:nvSpPr>
        <p:spPr>
          <a:xfrm>
            <a:off x="609600" y="1604520"/>
            <a:ext cx="1097232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898220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7"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384369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Tree>
    <p:extLst>
      <p:ext uri="{BB962C8B-B14F-4D97-AF65-F5344CB8AC3E}">
        <p14:creationId xmlns:p14="http://schemas.microsoft.com/office/powerpoint/2010/main" val="1678316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600" y="2705921"/>
            <a:ext cx="1097232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3309690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999019-5039-4E09-8C3B-7676156035B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a:extLst>
              <a:ext uri="{FF2B5EF4-FFF2-40B4-BE49-F238E27FC236}">
                <a16:creationId xmlns:a16="http://schemas.microsoft.com/office/drawing/2014/main" id="{0B35BBA7-53D5-4D17-BD86-3D6817E2AE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6EBCE72E-D7AD-48A1-A66D-1E5F140C3F08}"/>
              </a:ext>
            </a:extLst>
          </p:cNvPr>
          <p:cNvSpPr>
            <a:spLocks noGrp="1"/>
          </p:cNvSpPr>
          <p:nvPr>
            <p:ph type="dt" sz="half" idx="10"/>
          </p:nvPr>
        </p:nvSpPr>
        <p:spPr/>
        <p:txBody>
          <a:bodyPr/>
          <a:lstStyle/>
          <a:p>
            <a:fld id="{C5B14738-D102-482A-B5A7-BD57620D7F6B}" type="datetimeFigureOut">
              <a:rPr lang="en-GB" smtClean="0"/>
              <a:t>23/02/2022</a:t>
            </a:fld>
            <a:endParaRPr lang="en-GB"/>
          </a:p>
        </p:txBody>
      </p:sp>
      <p:sp>
        <p:nvSpPr>
          <p:cNvPr id="5" name="Zástupný symbol pro zápatí 4">
            <a:extLst>
              <a:ext uri="{FF2B5EF4-FFF2-40B4-BE49-F238E27FC236}">
                <a16:creationId xmlns:a16="http://schemas.microsoft.com/office/drawing/2014/main" id="{2BDEF808-41DA-4045-854F-219DF4A9A6D3}"/>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BD7F74A1-D318-4096-8798-86484662DD32}"/>
              </a:ext>
            </a:extLst>
          </p:cNvPr>
          <p:cNvSpPr>
            <a:spLocks noGrp="1"/>
          </p:cNvSpPr>
          <p:nvPr>
            <p:ph type="sldNum" sz="quarter" idx="12"/>
          </p:nvPr>
        </p:nvSpPr>
        <p:spPr/>
        <p:txBody>
          <a:bodyPr/>
          <a:lstStyle/>
          <a:p>
            <a:fld id="{F1018F98-6391-4111-8520-C5D91530C2F4}" type="slidenum">
              <a:rPr lang="en-GB" smtClean="0"/>
              <a:t>‹#›</a:t>
            </a:fld>
            <a:endParaRPr lang="en-GB"/>
          </a:p>
        </p:txBody>
      </p:sp>
    </p:spTree>
    <p:extLst>
      <p:ext uri="{BB962C8B-B14F-4D97-AF65-F5344CB8AC3E}">
        <p14:creationId xmlns:p14="http://schemas.microsoft.com/office/powerpoint/2010/main" val="3076597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12"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334441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16"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6232320" y="3682080"/>
            <a:ext cx="53544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168029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20"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609600" y="3682080"/>
            <a:ext cx="1097232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792931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24" name="PlaceHolder 2"/>
          <p:cNvSpPr>
            <a:spLocks noGrp="1"/>
          </p:cNvSpPr>
          <p:nvPr>
            <p:ph type="body"/>
          </p:nvPr>
        </p:nvSpPr>
        <p:spPr>
          <a:xfrm>
            <a:off x="609600" y="1604520"/>
            <a:ext cx="1097232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609600" y="3682080"/>
            <a:ext cx="1097232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962388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27"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en-US" sz="3200" b="0" strike="noStrike" spc="-1">
              <a:latin typeface="Arial"/>
            </a:endParaRPr>
          </a:p>
        </p:txBody>
      </p:sp>
      <p:sp>
        <p:nvSpPr>
          <p:cNvPr id="30" name="PlaceHolder 5"/>
          <p:cNvSpPr>
            <a:spLocks noGrp="1"/>
          </p:cNvSpPr>
          <p:nvPr>
            <p:ph type="body"/>
          </p:nvPr>
        </p:nvSpPr>
        <p:spPr>
          <a:xfrm>
            <a:off x="6232320" y="3682080"/>
            <a:ext cx="53544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018078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32" name="PlaceHolder 2"/>
          <p:cNvSpPr>
            <a:spLocks noGrp="1"/>
          </p:cNvSpPr>
          <p:nvPr>
            <p:ph type="body"/>
          </p:nvPr>
        </p:nvSpPr>
        <p:spPr>
          <a:xfrm>
            <a:off x="609600" y="1604520"/>
            <a:ext cx="3532800" cy="189684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4319520" y="1604520"/>
            <a:ext cx="3532800" cy="189684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8029440" y="1604520"/>
            <a:ext cx="3532800" cy="189684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609600" y="3682080"/>
            <a:ext cx="3532800" cy="1896840"/>
          </a:xfrm>
          <a:prstGeom prst="rect">
            <a:avLst/>
          </a:prstGeom>
        </p:spPr>
        <p:txBody>
          <a:bodyPr lIns="0" tIns="0" rIns="0" bIns="0">
            <a:normAutofit/>
          </a:bodyPr>
          <a:lstStyle/>
          <a:p>
            <a:endParaRPr lang="en-US" sz="3200" b="0" strike="noStrike" spc="-1">
              <a:latin typeface="Arial"/>
            </a:endParaRPr>
          </a:p>
        </p:txBody>
      </p:sp>
      <p:sp>
        <p:nvSpPr>
          <p:cNvPr id="36" name="PlaceHolder 6"/>
          <p:cNvSpPr>
            <a:spLocks noGrp="1"/>
          </p:cNvSpPr>
          <p:nvPr>
            <p:ph type="body"/>
          </p:nvPr>
        </p:nvSpPr>
        <p:spPr>
          <a:xfrm>
            <a:off x="4319520" y="3682080"/>
            <a:ext cx="3532800" cy="1896840"/>
          </a:xfrm>
          <a:prstGeom prst="rect">
            <a:avLst/>
          </a:prstGeom>
        </p:spPr>
        <p:txBody>
          <a:bodyPr lIns="0" tIns="0" rIns="0" bIns="0">
            <a:normAutofit/>
          </a:bodyPr>
          <a:lstStyle/>
          <a:p>
            <a:endParaRPr lang="en-US" sz="3200" b="0" strike="noStrike" spc="-1">
              <a:latin typeface="Arial"/>
            </a:endParaRPr>
          </a:p>
        </p:txBody>
      </p:sp>
      <p:sp>
        <p:nvSpPr>
          <p:cNvPr id="37" name="PlaceHolder 7"/>
          <p:cNvSpPr>
            <a:spLocks noGrp="1"/>
          </p:cNvSpPr>
          <p:nvPr>
            <p:ph type="body"/>
          </p:nvPr>
        </p:nvSpPr>
        <p:spPr>
          <a:xfrm>
            <a:off x="8029440" y="3682080"/>
            <a:ext cx="3532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048621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CFD4B72-E223-46A4-BA58-3472FC64B781}"/>
              </a:ext>
            </a:extLst>
          </p:cNvPr>
          <p:cNvSpPr>
            <a:spLocks noGrp="1"/>
          </p:cNvSpPr>
          <p:nvPr>
            <p:ph type="dt" sz="half" idx="10"/>
          </p:nvPr>
        </p:nvSpPr>
        <p:spPr/>
        <p:txBody>
          <a:bodyPr/>
          <a:lstStyle>
            <a:lvl1pPr>
              <a:defRPr/>
            </a:lvl1pPr>
          </a:lstStyle>
          <a:p>
            <a:pPr>
              <a:defRPr/>
            </a:pPr>
            <a:fld id="{89F5FFBA-4451-4879-923F-F72CFF875AA7}" type="datetimeFigureOut">
              <a:rPr lang="fr-FR"/>
              <a:pPr>
                <a:defRPr/>
              </a:pPr>
              <a:t>23/02/2022</a:t>
            </a:fld>
            <a:endParaRPr lang="en-GB"/>
          </a:p>
        </p:txBody>
      </p:sp>
      <p:sp>
        <p:nvSpPr>
          <p:cNvPr id="5" name="Footer Placeholder 4">
            <a:extLst>
              <a:ext uri="{FF2B5EF4-FFF2-40B4-BE49-F238E27FC236}">
                <a16:creationId xmlns:a16="http://schemas.microsoft.com/office/drawing/2014/main" id="{79ACA164-1B15-4421-89B9-9A44AF133C9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0B8C6A9-33D0-4736-B073-C43AF26AA1BD}"/>
              </a:ext>
            </a:extLst>
          </p:cNvPr>
          <p:cNvSpPr>
            <a:spLocks noGrp="1"/>
          </p:cNvSpPr>
          <p:nvPr>
            <p:ph type="sldNum" sz="quarter" idx="12"/>
          </p:nvPr>
        </p:nvSpPr>
        <p:spPr/>
        <p:txBody>
          <a:bodyPr/>
          <a:lstStyle>
            <a:lvl1pPr>
              <a:defRPr/>
            </a:lvl1pPr>
          </a:lstStyle>
          <a:p>
            <a:fld id="{C8D04A04-724D-44F5-8CEF-1CA8FA54893E}" type="slidenum">
              <a:rPr lang="en-GB" altLang="cs-CZ"/>
              <a:pPr/>
              <a:t>‹#›</a:t>
            </a:fld>
            <a:endParaRPr lang="en-GB" altLang="cs-CZ"/>
          </a:p>
        </p:txBody>
      </p:sp>
    </p:spTree>
    <p:extLst>
      <p:ext uri="{BB962C8B-B14F-4D97-AF65-F5344CB8AC3E}">
        <p14:creationId xmlns:p14="http://schemas.microsoft.com/office/powerpoint/2010/main" val="4135159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95805-D4D2-4922-8547-3DE6F88F8EA3}"/>
              </a:ext>
            </a:extLst>
          </p:cNvPr>
          <p:cNvSpPr>
            <a:spLocks noGrp="1"/>
          </p:cNvSpPr>
          <p:nvPr>
            <p:ph type="dt" sz="half" idx="10"/>
          </p:nvPr>
        </p:nvSpPr>
        <p:spPr/>
        <p:txBody>
          <a:bodyPr/>
          <a:lstStyle>
            <a:lvl1pPr>
              <a:defRPr/>
            </a:lvl1pPr>
          </a:lstStyle>
          <a:p>
            <a:pPr>
              <a:defRPr/>
            </a:pPr>
            <a:fld id="{B8391429-1DAF-476B-A2B1-35506DB21BD1}" type="datetimeFigureOut">
              <a:rPr lang="fr-FR"/>
              <a:pPr>
                <a:defRPr/>
              </a:pPr>
              <a:t>23/02/2022</a:t>
            </a:fld>
            <a:endParaRPr lang="en-GB"/>
          </a:p>
        </p:txBody>
      </p:sp>
      <p:sp>
        <p:nvSpPr>
          <p:cNvPr id="5" name="Footer Placeholder 4">
            <a:extLst>
              <a:ext uri="{FF2B5EF4-FFF2-40B4-BE49-F238E27FC236}">
                <a16:creationId xmlns:a16="http://schemas.microsoft.com/office/drawing/2014/main" id="{8E53FF09-C57B-46FD-A4F8-31A749E4F38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AD3606-3300-4D69-8A27-43CD324EF024}"/>
              </a:ext>
            </a:extLst>
          </p:cNvPr>
          <p:cNvSpPr>
            <a:spLocks noGrp="1"/>
          </p:cNvSpPr>
          <p:nvPr>
            <p:ph type="sldNum" sz="quarter" idx="12"/>
          </p:nvPr>
        </p:nvSpPr>
        <p:spPr/>
        <p:txBody>
          <a:bodyPr/>
          <a:lstStyle>
            <a:lvl1pPr>
              <a:defRPr/>
            </a:lvl1pPr>
          </a:lstStyle>
          <a:p>
            <a:fld id="{73ED6E45-2804-43D6-99F7-AB544242EBC8}" type="slidenum">
              <a:rPr lang="en-GB" altLang="cs-CZ"/>
              <a:pPr/>
              <a:t>‹#›</a:t>
            </a:fld>
            <a:endParaRPr lang="en-GB" altLang="cs-CZ"/>
          </a:p>
        </p:txBody>
      </p:sp>
    </p:spTree>
    <p:extLst>
      <p:ext uri="{BB962C8B-B14F-4D97-AF65-F5344CB8AC3E}">
        <p14:creationId xmlns:p14="http://schemas.microsoft.com/office/powerpoint/2010/main" val="1658979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32230C-5BAA-41B0-BD44-17458F341924}"/>
              </a:ext>
            </a:extLst>
          </p:cNvPr>
          <p:cNvSpPr>
            <a:spLocks noGrp="1"/>
          </p:cNvSpPr>
          <p:nvPr>
            <p:ph type="dt" sz="half" idx="10"/>
          </p:nvPr>
        </p:nvSpPr>
        <p:spPr/>
        <p:txBody>
          <a:bodyPr/>
          <a:lstStyle>
            <a:lvl1pPr>
              <a:defRPr/>
            </a:lvl1pPr>
          </a:lstStyle>
          <a:p>
            <a:pPr>
              <a:defRPr/>
            </a:pPr>
            <a:fld id="{6AAB8070-0C42-4133-BB64-084ECBFA8665}" type="datetimeFigureOut">
              <a:rPr lang="fr-FR"/>
              <a:pPr>
                <a:defRPr/>
              </a:pPr>
              <a:t>23/02/2022</a:t>
            </a:fld>
            <a:endParaRPr lang="en-GB"/>
          </a:p>
        </p:txBody>
      </p:sp>
      <p:sp>
        <p:nvSpPr>
          <p:cNvPr id="5" name="Footer Placeholder 4">
            <a:extLst>
              <a:ext uri="{FF2B5EF4-FFF2-40B4-BE49-F238E27FC236}">
                <a16:creationId xmlns:a16="http://schemas.microsoft.com/office/drawing/2014/main" id="{29D2F6D6-E2E0-4332-B045-B04FCAC7303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200034D-BEC8-46E1-B1C1-2FC623925119}"/>
              </a:ext>
            </a:extLst>
          </p:cNvPr>
          <p:cNvSpPr>
            <a:spLocks noGrp="1"/>
          </p:cNvSpPr>
          <p:nvPr>
            <p:ph type="sldNum" sz="quarter" idx="12"/>
          </p:nvPr>
        </p:nvSpPr>
        <p:spPr/>
        <p:txBody>
          <a:bodyPr/>
          <a:lstStyle>
            <a:lvl1pPr>
              <a:defRPr/>
            </a:lvl1pPr>
          </a:lstStyle>
          <a:p>
            <a:fld id="{1065A9ED-4D3F-4C98-A52E-8BB9886E5DC9}" type="slidenum">
              <a:rPr lang="en-GB" altLang="cs-CZ"/>
              <a:pPr/>
              <a:t>‹#›</a:t>
            </a:fld>
            <a:endParaRPr lang="en-GB" altLang="cs-CZ"/>
          </a:p>
        </p:txBody>
      </p:sp>
    </p:spTree>
    <p:extLst>
      <p:ext uri="{BB962C8B-B14F-4D97-AF65-F5344CB8AC3E}">
        <p14:creationId xmlns:p14="http://schemas.microsoft.com/office/powerpoint/2010/main" val="3400967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63961DA9-06BE-44D7-8E04-5CFBA5448D46}"/>
              </a:ext>
            </a:extLst>
          </p:cNvPr>
          <p:cNvSpPr>
            <a:spLocks noGrp="1"/>
          </p:cNvSpPr>
          <p:nvPr>
            <p:ph type="dt" sz="half" idx="10"/>
          </p:nvPr>
        </p:nvSpPr>
        <p:spPr/>
        <p:txBody>
          <a:bodyPr/>
          <a:lstStyle>
            <a:lvl1pPr>
              <a:defRPr/>
            </a:lvl1pPr>
          </a:lstStyle>
          <a:p>
            <a:pPr>
              <a:defRPr/>
            </a:pPr>
            <a:fld id="{0CCE64E9-2274-4232-A032-72F0C48F460E}" type="datetimeFigureOut">
              <a:rPr lang="fr-FR"/>
              <a:pPr>
                <a:defRPr/>
              </a:pPr>
              <a:t>23/02/2022</a:t>
            </a:fld>
            <a:endParaRPr lang="en-GB"/>
          </a:p>
        </p:txBody>
      </p:sp>
      <p:sp>
        <p:nvSpPr>
          <p:cNvPr id="6" name="Footer Placeholder 4">
            <a:extLst>
              <a:ext uri="{FF2B5EF4-FFF2-40B4-BE49-F238E27FC236}">
                <a16:creationId xmlns:a16="http://schemas.microsoft.com/office/drawing/2014/main" id="{1F7B8DA6-22FF-43CF-8132-C31CB609699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35C5C4C1-DFCD-42BA-8F6F-B96D2DF58548}"/>
              </a:ext>
            </a:extLst>
          </p:cNvPr>
          <p:cNvSpPr>
            <a:spLocks noGrp="1"/>
          </p:cNvSpPr>
          <p:nvPr>
            <p:ph type="sldNum" sz="quarter" idx="12"/>
          </p:nvPr>
        </p:nvSpPr>
        <p:spPr/>
        <p:txBody>
          <a:bodyPr/>
          <a:lstStyle>
            <a:lvl1pPr>
              <a:defRPr/>
            </a:lvl1pPr>
          </a:lstStyle>
          <a:p>
            <a:fld id="{D2CBD567-2359-4F5F-81C5-2193CA83EECC}" type="slidenum">
              <a:rPr lang="en-GB" altLang="cs-CZ"/>
              <a:pPr/>
              <a:t>‹#›</a:t>
            </a:fld>
            <a:endParaRPr lang="en-GB" altLang="cs-CZ"/>
          </a:p>
        </p:txBody>
      </p:sp>
    </p:spTree>
    <p:extLst>
      <p:ext uri="{BB962C8B-B14F-4D97-AF65-F5344CB8AC3E}">
        <p14:creationId xmlns:p14="http://schemas.microsoft.com/office/powerpoint/2010/main" val="3554071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A103E5-9546-42A6-9274-059EE0465070}"/>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EF5975AD-ED54-479E-AE39-DB3191120E92}"/>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4921CA06-56E1-4B0D-AB38-FD1793EFFA8D}"/>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A27C7548-A975-4358-A193-C59AF4F1D231}"/>
              </a:ext>
            </a:extLst>
          </p:cNvPr>
          <p:cNvSpPr>
            <a:spLocks noGrp="1"/>
          </p:cNvSpPr>
          <p:nvPr>
            <p:ph type="dt" sz="half" idx="10"/>
          </p:nvPr>
        </p:nvSpPr>
        <p:spPr/>
        <p:txBody>
          <a:bodyPr/>
          <a:lstStyle/>
          <a:p>
            <a:fld id="{C5B14738-D102-482A-B5A7-BD57620D7F6B}" type="datetimeFigureOut">
              <a:rPr lang="en-GB" smtClean="0"/>
              <a:t>23/02/2022</a:t>
            </a:fld>
            <a:endParaRPr lang="en-GB"/>
          </a:p>
        </p:txBody>
      </p:sp>
      <p:sp>
        <p:nvSpPr>
          <p:cNvPr id="6" name="Zástupný symbol pro zápatí 5">
            <a:extLst>
              <a:ext uri="{FF2B5EF4-FFF2-40B4-BE49-F238E27FC236}">
                <a16:creationId xmlns:a16="http://schemas.microsoft.com/office/drawing/2014/main" id="{DB3CD57D-CA73-462C-A3F3-43A9E08113C2}"/>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3FA5091E-FD3B-4494-B849-9A10B1D2D047}"/>
              </a:ext>
            </a:extLst>
          </p:cNvPr>
          <p:cNvSpPr>
            <a:spLocks noGrp="1"/>
          </p:cNvSpPr>
          <p:nvPr>
            <p:ph type="sldNum" sz="quarter" idx="12"/>
          </p:nvPr>
        </p:nvSpPr>
        <p:spPr/>
        <p:txBody>
          <a:bodyPr/>
          <a:lstStyle/>
          <a:p>
            <a:fld id="{F1018F98-6391-4111-8520-C5D91530C2F4}" type="slidenum">
              <a:rPr lang="en-GB" smtClean="0"/>
              <a:t>‹#›</a:t>
            </a:fld>
            <a:endParaRPr lang="en-GB"/>
          </a:p>
        </p:txBody>
      </p:sp>
    </p:spTree>
    <p:extLst>
      <p:ext uri="{BB962C8B-B14F-4D97-AF65-F5344CB8AC3E}">
        <p14:creationId xmlns:p14="http://schemas.microsoft.com/office/powerpoint/2010/main" val="15973645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4202132C-976F-4B22-9267-B4F28B9641E0}"/>
              </a:ext>
            </a:extLst>
          </p:cNvPr>
          <p:cNvSpPr>
            <a:spLocks noGrp="1"/>
          </p:cNvSpPr>
          <p:nvPr>
            <p:ph type="dt" sz="half" idx="10"/>
          </p:nvPr>
        </p:nvSpPr>
        <p:spPr/>
        <p:txBody>
          <a:bodyPr/>
          <a:lstStyle>
            <a:lvl1pPr>
              <a:defRPr/>
            </a:lvl1pPr>
          </a:lstStyle>
          <a:p>
            <a:pPr>
              <a:defRPr/>
            </a:pPr>
            <a:fld id="{7DB63ED4-C7BD-4C3C-A1BF-570727A03292}" type="datetimeFigureOut">
              <a:rPr lang="fr-FR"/>
              <a:pPr>
                <a:defRPr/>
              </a:pPr>
              <a:t>23/02/2022</a:t>
            </a:fld>
            <a:endParaRPr lang="en-GB"/>
          </a:p>
        </p:txBody>
      </p:sp>
      <p:sp>
        <p:nvSpPr>
          <p:cNvPr id="8" name="Footer Placeholder 4">
            <a:extLst>
              <a:ext uri="{FF2B5EF4-FFF2-40B4-BE49-F238E27FC236}">
                <a16:creationId xmlns:a16="http://schemas.microsoft.com/office/drawing/2014/main" id="{6A99E46A-2D98-4511-8695-92E73B69261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59BB03E1-DA5C-4FF7-AC69-FFE182D32A94}"/>
              </a:ext>
            </a:extLst>
          </p:cNvPr>
          <p:cNvSpPr>
            <a:spLocks noGrp="1"/>
          </p:cNvSpPr>
          <p:nvPr>
            <p:ph type="sldNum" sz="quarter" idx="12"/>
          </p:nvPr>
        </p:nvSpPr>
        <p:spPr/>
        <p:txBody>
          <a:bodyPr/>
          <a:lstStyle>
            <a:lvl1pPr>
              <a:defRPr/>
            </a:lvl1pPr>
          </a:lstStyle>
          <a:p>
            <a:fld id="{6CFE3C5B-EB09-441D-AC5C-ED68D1166065}" type="slidenum">
              <a:rPr lang="en-GB" altLang="cs-CZ"/>
              <a:pPr/>
              <a:t>‹#›</a:t>
            </a:fld>
            <a:endParaRPr lang="en-GB" altLang="cs-CZ"/>
          </a:p>
        </p:txBody>
      </p:sp>
    </p:spTree>
    <p:extLst>
      <p:ext uri="{BB962C8B-B14F-4D97-AF65-F5344CB8AC3E}">
        <p14:creationId xmlns:p14="http://schemas.microsoft.com/office/powerpoint/2010/main" val="3995451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9F15B3B-41DF-49C4-ADF2-D612656A3F85}"/>
              </a:ext>
            </a:extLst>
          </p:cNvPr>
          <p:cNvSpPr>
            <a:spLocks noGrp="1"/>
          </p:cNvSpPr>
          <p:nvPr>
            <p:ph type="dt" sz="half" idx="10"/>
          </p:nvPr>
        </p:nvSpPr>
        <p:spPr/>
        <p:txBody>
          <a:bodyPr/>
          <a:lstStyle>
            <a:lvl1pPr>
              <a:defRPr/>
            </a:lvl1pPr>
          </a:lstStyle>
          <a:p>
            <a:pPr>
              <a:defRPr/>
            </a:pPr>
            <a:fld id="{10458C5C-848B-42D3-B9A9-986B513EE5BD}" type="datetimeFigureOut">
              <a:rPr lang="fr-FR"/>
              <a:pPr>
                <a:defRPr/>
              </a:pPr>
              <a:t>23/02/2022</a:t>
            </a:fld>
            <a:endParaRPr lang="en-GB"/>
          </a:p>
        </p:txBody>
      </p:sp>
      <p:sp>
        <p:nvSpPr>
          <p:cNvPr id="4" name="Footer Placeholder 4">
            <a:extLst>
              <a:ext uri="{FF2B5EF4-FFF2-40B4-BE49-F238E27FC236}">
                <a16:creationId xmlns:a16="http://schemas.microsoft.com/office/drawing/2014/main" id="{EAF0B98E-6258-4619-8E25-DBF0E8AF6277}"/>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B825B4FB-ABFE-4E81-9000-5B7D5CB2CB2F}"/>
              </a:ext>
            </a:extLst>
          </p:cNvPr>
          <p:cNvSpPr>
            <a:spLocks noGrp="1"/>
          </p:cNvSpPr>
          <p:nvPr>
            <p:ph type="sldNum" sz="quarter" idx="12"/>
          </p:nvPr>
        </p:nvSpPr>
        <p:spPr/>
        <p:txBody>
          <a:bodyPr/>
          <a:lstStyle>
            <a:lvl1pPr>
              <a:defRPr/>
            </a:lvl1pPr>
          </a:lstStyle>
          <a:p>
            <a:fld id="{C335E9D6-DAC9-4441-987F-10A632B4C3F9}" type="slidenum">
              <a:rPr lang="en-GB" altLang="cs-CZ"/>
              <a:pPr/>
              <a:t>‹#›</a:t>
            </a:fld>
            <a:endParaRPr lang="en-GB" altLang="cs-CZ"/>
          </a:p>
        </p:txBody>
      </p:sp>
    </p:spTree>
    <p:extLst>
      <p:ext uri="{BB962C8B-B14F-4D97-AF65-F5344CB8AC3E}">
        <p14:creationId xmlns:p14="http://schemas.microsoft.com/office/powerpoint/2010/main" val="69041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36530D-B17E-4B42-B4A9-A6B702A64522}"/>
              </a:ext>
            </a:extLst>
          </p:cNvPr>
          <p:cNvSpPr>
            <a:spLocks noGrp="1"/>
          </p:cNvSpPr>
          <p:nvPr>
            <p:ph type="dt" sz="half" idx="10"/>
          </p:nvPr>
        </p:nvSpPr>
        <p:spPr/>
        <p:txBody>
          <a:bodyPr/>
          <a:lstStyle>
            <a:lvl1pPr>
              <a:defRPr/>
            </a:lvl1pPr>
          </a:lstStyle>
          <a:p>
            <a:pPr>
              <a:defRPr/>
            </a:pPr>
            <a:fld id="{1CAB4063-2234-4487-AF91-E37254C8C485}" type="datetimeFigureOut">
              <a:rPr lang="fr-FR"/>
              <a:pPr>
                <a:defRPr/>
              </a:pPr>
              <a:t>23/02/2022</a:t>
            </a:fld>
            <a:endParaRPr lang="en-GB"/>
          </a:p>
        </p:txBody>
      </p:sp>
      <p:sp>
        <p:nvSpPr>
          <p:cNvPr id="3" name="Footer Placeholder 4">
            <a:extLst>
              <a:ext uri="{FF2B5EF4-FFF2-40B4-BE49-F238E27FC236}">
                <a16:creationId xmlns:a16="http://schemas.microsoft.com/office/drawing/2014/main" id="{FE29831D-755D-40C7-AB75-01206FD413B5}"/>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A105AB78-BE19-4A83-9C79-E26D055385B5}"/>
              </a:ext>
            </a:extLst>
          </p:cNvPr>
          <p:cNvSpPr>
            <a:spLocks noGrp="1"/>
          </p:cNvSpPr>
          <p:nvPr>
            <p:ph type="sldNum" sz="quarter" idx="12"/>
          </p:nvPr>
        </p:nvSpPr>
        <p:spPr/>
        <p:txBody>
          <a:bodyPr/>
          <a:lstStyle>
            <a:lvl1pPr>
              <a:defRPr/>
            </a:lvl1pPr>
          </a:lstStyle>
          <a:p>
            <a:fld id="{99757E1E-7EE0-47C1-94FE-D03CB6ED2BD8}" type="slidenum">
              <a:rPr lang="en-GB" altLang="cs-CZ"/>
              <a:pPr/>
              <a:t>‹#›</a:t>
            </a:fld>
            <a:endParaRPr lang="en-GB" altLang="cs-CZ"/>
          </a:p>
        </p:txBody>
      </p:sp>
    </p:spTree>
    <p:extLst>
      <p:ext uri="{BB962C8B-B14F-4D97-AF65-F5344CB8AC3E}">
        <p14:creationId xmlns:p14="http://schemas.microsoft.com/office/powerpoint/2010/main" val="37903809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89CF1BCC-2116-49B6-908A-0C2D91925C74}"/>
              </a:ext>
            </a:extLst>
          </p:cNvPr>
          <p:cNvSpPr>
            <a:spLocks noGrp="1"/>
          </p:cNvSpPr>
          <p:nvPr>
            <p:ph type="dt" sz="half" idx="10"/>
          </p:nvPr>
        </p:nvSpPr>
        <p:spPr/>
        <p:txBody>
          <a:bodyPr/>
          <a:lstStyle>
            <a:lvl1pPr>
              <a:defRPr/>
            </a:lvl1pPr>
          </a:lstStyle>
          <a:p>
            <a:pPr>
              <a:defRPr/>
            </a:pPr>
            <a:fld id="{02F57043-53AC-43D0-8D92-BD604783115A}" type="datetimeFigureOut">
              <a:rPr lang="fr-FR"/>
              <a:pPr>
                <a:defRPr/>
              </a:pPr>
              <a:t>23/02/2022</a:t>
            </a:fld>
            <a:endParaRPr lang="en-GB"/>
          </a:p>
        </p:txBody>
      </p:sp>
      <p:sp>
        <p:nvSpPr>
          <p:cNvPr id="6" name="Footer Placeholder 4">
            <a:extLst>
              <a:ext uri="{FF2B5EF4-FFF2-40B4-BE49-F238E27FC236}">
                <a16:creationId xmlns:a16="http://schemas.microsoft.com/office/drawing/2014/main" id="{60C75103-390C-4AC2-A545-17880893FD9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26115E4-04BC-4BA1-9A6F-EEBE068B3BDE}"/>
              </a:ext>
            </a:extLst>
          </p:cNvPr>
          <p:cNvSpPr>
            <a:spLocks noGrp="1"/>
          </p:cNvSpPr>
          <p:nvPr>
            <p:ph type="sldNum" sz="quarter" idx="12"/>
          </p:nvPr>
        </p:nvSpPr>
        <p:spPr/>
        <p:txBody>
          <a:bodyPr/>
          <a:lstStyle>
            <a:lvl1pPr>
              <a:defRPr/>
            </a:lvl1pPr>
          </a:lstStyle>
          <a:p>
            <a:fld id="{CAF8B1F1-BD43-4448-A466-F7791D937875}" type="slidenum">
              <a:rPr lang="en-GB" altLang="cs-CZ"/>
              <a:pPr/>
              <a:t>‹#›</a:t>
            </a:fld>
            <a:endParaRPr lang="en-GB" altLang="cs-CZ"/>
          </a:p>
        </p:txBody>
      </p:sp>
    </p:spTree>
    <p:extLst>
      <p:ext uri="{BB962C8B-B14F-4D97-AF65-F5344CB8AC3E}">
        <p14:creationId xmlns:p14="http://schemas.microsoft.com/office/powerpoint/2010/main" val="3988527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18274673-98F0-41C3-B199-8C5D379FCEAF}"/>
              </a:ext>
            </a:extLst>
          </p:cNvPr>
          <p:cNvSpPr>
            <a:spLocks noGrp="1"/>
          </p:cNvSpPr>
          <p:nvPr>
            <p:ph type="dt" sz="half" idx="10"/>
          </p:nvPr>
        </p:nvSpPr>
        <p:spPr/>
        <p:txBody>
          <a:bodyPr/>
          <a:lstStyle>
            <a:lvl1pPr>
              <a:defRPr/>
            </a:lvl1pPr>
          </a:lstStyle>
          <a:p>
            <a:pPr>
              <a:defRPr/>
            </a:pPr>
            <a:fld id="{B1996F7C-1A64-4285-9022-49E0F19EDED7}" type="datetimeFigureOut">
              <a:rPr lang="fr-FR"/>
              <a:pPr>
                <a:defRPr/>
              </a:pPr>
              <a:t>23/02/2022</a:t>
            </a:fld>
            <a:endParaRPr lang="en-GB"/>
          </a:p>
        </p:txBody>
      </p:sp>
      <p:sp>
        <p:nvSpPr>
          <p:cNvPr id="6" name="Footer Placeholder 4">
            <a:extLst>
              <a:ext uri="{FF2B5EF4-FFF2-40B4-BE49-F238E27FC236}">
                <a16:creationId xmlns:a16="http://schemas.microsoft.com/office/drawing/2014/main" id="{79B15ECC-713D-4B68-B880-92519E67281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7344852-B40C-4058-A8B8-A82CDFBC7363}"/>
              </a:ext>
            </a:extLst>
          </p:cNvPr>
          <p:cNvSpPr>
            <a:spLocks noGrp="1"/>
          </p:cNvSpPr>
          <p:nvPr>
            <p:ph type="sldNum" sz="quarter" idx="12"/>
          </p:nvPr>
        </p:nvSpPr>
        <p:spPr/>
        <p:txBody>
          <a:bodyPr/>
          <a:lstStyle>
            <a:lvl1pPr>
              <a:defRPr/>
            </a:lvl1pPr>
          </a:lstStyle>
          <a:p>
            <a:fld id="{8923D3E1-00B0-4504-954F-59E51C6491EB}" type="slidenum">
              <a:rPr lang="en-GB" altLang="cs-CZ"/>
              <a:pPr/>
              <a:t>‹#›</a:t>
            </a:fld>
            <a:endParaRPr lang="en-GB" altLang="cs-CZ"/>
          </a:p>
        </p:txBody>
      </p:sp>
    </p:spTree>
    <p:extLst>
      <p:ext uri="{BB962C8B-B14F-4D97-AF65-F5344CB8AC3E}">
        <p14:creationId xmlns:p14="http://schemas.microsoft.com/office/powerpoint/2010/main" val="32349386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556EDF-D555-4397-857F-8FC7E1F61336}"/>
              </a:ext>
            </a:extLst>
          </p:cNvPr>
          <p:cNvSpPr>
            <a:spLocks noGrp="1"/>
          </p:cNvSpPr>
          <p:nvPr>
            <p:ph type="dt" sz="half" idx="10"/>
          </p:nvPr>
        </p:nvSpPr>
        <p:spPr/>
        <p:txBody>
          <a:bodyPr/>
          <a:lstStyle>
            <a:lvl1pPr>
              <a:defRPr/>
            </a:lvl1pPr>
          </a:lstStyle>
          <a:p>
            <a:pPr>
              <a:defRPr/>
            </a:pPr>
            <a:fld id="{437969AE-44C9-41A9-BF30-2A39EDC381FA}" type="datetimeFigureOut">
              <a:rPr lang="fr-FR"/>
              <a:pPr>
                <a:defRPr/>
              </a:pPr>
              <a:t>23/02/2022</a:t>
            </a:fld>
            <a:endParaRPr lang="en-GB"/>
          </a:p>
        </p:txBody>
      </p:sp>
      <p:sp>
        <p:nvSpPr>
          <p:cNvPr id="5" name="Footer Placeholder 4">
            <a:extLst>
              <a:ext uri="{FF2B5EF4-FFF2-40B4-BE49-F238E27FC236}">
                <a16:creationId xmlns:a16="http://schemas.microsoft.com/office/drawing/2014/main" id="{77C40B08-B035-4402-9012-2D5E2CE16CC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D4CAC87-13B9-43DD-98F5-5F2152144E2C}"/>
              </a:ext>
            </a:extLst>
          </p:cNvPr>
          <p:cNvSpPr>
            <a:spLocks noGrp="1"/>
          </p:cNvSpPr>
          <p:nvPr>
            <p:ph type="sldNum" sz="quarter" idx="12"/>
          </p:nvPr>
        </p:nvSpPr>
        <p:spPr/>
        <p:txBody>
          <a:bodyPr/>
          <a:lstStyle>
            <a:lvl1pPr>
              <a:defRPr/>
            </a:lvl1pPr>
          </a:lstStyle>
          <a:p>
            <a:fld id="{76EDE95B-B9A2-48A6-A1E3-6B3C60C7E43E}" type="slidenum">
              <a:rPr lang="en-GB" altLang="cs-CZ"/>
              <a:pPr/>
              <a:t>‹#›</a:t>
            </a:fld>
            <a:endParaRPr lang="en-GB" altLang="cs-CZ"/>
          </a:p>
        </p:txBody>
      </p:sp>
    </p:spTree>
    <p:extLst>
      <p:ext uri="{BB962C8B-B14F-4D97-AF65-F5344CB8AC3E}">
        <p14:creationId xmlns:p14="http://schemas.microsoft.com/office/powerpoint/2010/main" val="647277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457065-2F4F-43F5-83A3-5D1CD01F933E}"/>
              </a:ext>
            </a:extLst>
          </p:cNvPr>
          <p:cNvSpPr>
            <a:spLocks noGrp="1"/>
          </p:cNvSpPr>
          <p:nvPr>
            <p:ph type="dt" sz="half" idx="10"/>
          </p:nvPr>
        </p:nvSpPr>
        <p:spPr/>
        <p:txBody>
          <a:bodyPr/>
          <a:lstStyle>
            <a:lvl1pPr>
              <a:defRPr/>
            </a:lvl1pPr>
          </a:lstStyle>
          <a:p>
            <a:pPr>
              <a:defRPr/>
            </a:pPr>
            <a:fld id="{B95E2382-D651-442E-9AF4-A4F4577F69E1}" type="datetimeFigureOut">
              <a:rPr lang="fr-FR"/>
              <a:pPr>
                <a:defRPr/>
              </a:pPr>
              <a:t>23/02/2022</a:t>
            </a:fld>
            <a:endParaRPr lang="en-GB"/>
          </a:p>
        </p:txBody>
      </p:sp>
      <p:sp>
        <p:nvSpPr>
          <p:cNvPr id="5" name="Footer Placeholder 4">
            <a:extLst>
              <a:ext uri="{FF2B5EF4-FFF2-40B4-BE49-F238E27FC236}">
                <a16:creationId xmlns:a16="http://schemas.microsoft.com/office/drawing/2014/main" id="{79196EDE-508E-4A3D-8A15-0153D4BBB2C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48362ED-59FA-4003-8991-B9A427444637}"/>
              </a:ext>
            </a:extLst>
          </p:cNvPr>
          <p:cNvSpPr>
            <a:spLocks noGrp="1"/>
          </p:cNvSpPr>
          <p:nvPr>
            <p:ph type="sldNum" sz="quarter" idx="12"/>
          </p:nvPr>
        </p:nvSpPr>
        <p:spPr/>
        <p:txBody>
          <a:bodyPr/>
          <a:lstStyle>
            <a:lvl1pPr>
              <a:defRPr/>
            </a:lvl1pPr>
          </a:lstStyle>
          <a:p>
            <a:fld id="{0D002821-6284-4EC6-A37D-045C80AB0E87}" type="slidenum">
              <a:rPr lang="en-GB" altLang="cs-CZ"/>
              <a:pPr/>
              <a:t>‹#›</a:t>
            </a:fld>
            <a:endParaRPr lang="en-GB" altLang="cs-CZ"/>
          </a:p>
        </p:txBody>
      </p:sp>
    </p:spTree>
    <p:extLst>
      <p:ext uri="{BB962C8B-B14F-4D97-AF65-F5344CB8AC3E}">
        <p14:creationId xmlns:p14="http://schemas.microsoft.com/office/powerpoint/2010/main" val="1426426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507446"/>
            <a:ext cx="10972320" cy="677108"/>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609600" y="3346940"/>
            <a:ext cx="10972320" cy="492443"/>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1321624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30"/>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23.02.2022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40069020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23.02.2022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3069311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286E99-8CD2-4313-883B-735CF995DEA0}"/>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A8FED102-1771-488B-A14B-7B815DED15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0C384AB3-10BD-4DEF-9330-EAAC327640B5}"/>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94133C39-E739-4935-955A-E11CAF2382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3615E931-4CB8-4571-BE9A-4BC81416FE7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5515DB9D-F1C7-4380-A010-8B4E8270FD00}"/>
              </a:ext>
            </a:extLst>
          </p:cNvPr>
          <p:cNvSpPr>
            <a:spLocks noGrp="1"/>
          </p:cNvSpPr>
          <p:nvPr>
            <p:ph type="dt" sz="half" idx="10"/>
          </p:nvPr>
        </p:nvSpPr>
        <p:spPr/>
        <p:txBody>
          <a:bodyPr/>
          <a:lstStyle/>
          <a:p>
            <a:fld id="{C5B14738-D102-482A-B5A7-BD57620D7F6B}" type="datetimeFigureOut">
              <a:rPr lang="en-GB" smtClean="0"/>
              <a:t>23/02/2022</a:t>
            </a:fld>
            <a:endParaRPr lang="en-GB"/>
          </a:p>
        </p:txBody>
      </p:sp>
      <p:sp>
        <p:nvSpPr>
          <p:cNvPr id="8" name="Zástupný symbol pro zápatí 7">
            <a:extLst>
              <a:ext uri="{FF2B5EF4-FFF2-40B4-BE49-F238E27FC236}">
                <a16:creationId xmlns:a16="http://schemas.microsoft.com/office/drawing/2014/main" id="{E960D6D4-CB11-4354-A893-027D359960F1}"/>
              </a:ext>
            </a:extLst>
          </p:cNvPr>
          <p:cNvSpPr>
            <a:spLocks noGrp="1"/>
          </p:cNvSpPr>
          <p:nvPr>
            <p:ph type="ftr" sz="quarter" idx="11"/>
          </p:nvPr>
        </p:nvSpPr>
        <p:spPr/>
        <p:txBody>
          <a:bodyPr/>
          <a:lstStyle/>
          <a:p>
            <a:endParaRPr lang="en-GB"/>
          </a:p>
        </p:txBody>
      </p:sp>
      <p:sp>
        <p:nvSpPr>
          <p:cNvPr id="9" name="Zástupný symbol pro číslo snímku 8">
            <a:extLst>
              <a:ext uri="{FF2B5EF4-FFF2-40B4-BE49-F238E27FC236}">
                <a16:creationId xmlns:a16="http://schemas.microsoft.com/office/drawing/2014/main" id="{01A83061-CE94-45FF-ACB9-F18049475B3D}"/>
              </a:ext>
            </a:extLst>
          </p:cNvPr>
          <p:cNvSpPr>
            <a:spLocks noGrp="1"/>
          </p:cNvSpPr>
          <p:nvPr>
            <p:ph type="sldNum" sz="quarter" idx="12"/>
          </p:nvPr>
        </p:nvSpPr>
        <p:spPr/>
        <p:txBody>
          <a:bodyPr/>
          <a:lstStyle/>
          <a:p>
            <a:fld id="{F1018F98-6391-4111-8520-C5D91530C2F4}" type="slidenum">
              <a:rPr lang="en-GB" smtClean="0"/>
              <a:t>‹#›</a:t>
            </a:fld>
            <a:endParaRPr lang="en-GB"/>
          </a:p>
        </p:txBody>
      </p:sp>
    </p:spTree>
    <p:extLst>
      <p:ext uri="{BB962C8B-B14F-4D97-AF65-F5344CB8AC3E}">
        <p14:creationId xmlns:p14="http://schemas.microsoft.com/office/powerpoint/2010/main" val="1686922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5"/>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23.02.2022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11066328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23.02.2022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4224679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8A2481B-5154-415F-B752-558547769AA3}" type="datetimeFigureOut">
              <a:rPr lang="cs-CZ" smtClean="0"/>
              <a:pPr/>
              <a:t>23.02.2022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40187432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18A2481B-5154-415F-B752-558547769AA3}" type="datetimeFigureOut">
              <a:rPr lang="cs-CZ" smtClean="0"/>
              <a:pPr/>
              <a:t>23.02.2022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1827714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23.02.2022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3899742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3"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23.02.2022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11068606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23.02.2022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2387692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23.02.2022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6533219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43"/>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43"/>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23.02.2022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23203265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AndTx">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5"/>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197600" y="1600205"/>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p:txBody>
          <a:bodyPr/>
          <a:lstStyle>
            <a:lvl1pPr>
              <a:defRPr/>
            </a:lvl1pPr>
          </a:lstStyle>
          <a:p>
            <a:pPr>
              <a:defRPr/>
            </a:pPr>
            <a:endParaRPr lang="cs-CZ"/>
          </a:p>
        </p:txBody>
      </p:sp>
      <p:sp>
        <p:nvSpPr>
          <p:cNvPr id="6" name="Rectangle 5"/>
          <p:cNvSpPr>
            <a:spLocks noGrp="1" noChangeArrowheads="1"/>
          </p:cNvSpPr>
          <p:nvPr>
            <p:ph type="ftr" sz="quarter" idx="11"/>
          </p:nvPr>
        </p:nvSpPr>
        <p:spPr/>
        <p:txBody>
          <a:bodyPr/>
          <a:lstStyle>
            <a:lvl1pPr>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pPr>
              <a:defRPr/>
            </a:pPr>
            <a:fld id="{BF9132E4-2F18-4070-88D9-3B2082B63C0C}" type="slidenum">
              <a:rPr lang="cs-CZ"/>
              <a:pPr>
                <a:defRPr/>
              </a:pPr>
              <a:t>‹#›</a:t>
            </a:fld>
            <a:endParaRPr lang="cs-CZ"/>
          </a:p>
        </p:txBody>
      </p:sp>
    </p:spTree>
    <p:extLst>
      <p:ext uri="{BB962C8B-B14F-4D97-AF65-F5344CB8AC3E}">
        <p14:creationId xmlns:p14="http://schemas.microsoft.com/office/powerpoint/2010/main" val="1899535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1FB8F6-12BE-4172-B050-679BD32AF47D}"/>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9778BE56-AF75-4534-A35F-45A08628EF96}"/>
              </a:ext>
            </a:extLst>
          </p:cNvPr>
          <p:cNvSpPr>
            <a:spLocks noGrp="1"/>
          </p:cNvSpPr>
          <p:nvPr>
            <p:ph type="dt" sz="half" idx="10"/>
          </p:nvPr>
        </p:nvSpPr>
        <p:spPr/>
        <p:txBody>
          <a:bodyPr/>
          <a:lstStyle/>
          <a:p>
            <a:fld id="{C5B14738-D102-482A-B5A7-BD57620D7F6B}" type="datetimeFigureOut">
              <a:rPr lang="en-GB" smtClean="0"/>
              <a:t>23/02/2022</a:t>
            </a:fld>
            <a:endParaRPr lang="en-GB"/>
          </a:p>
        </p:txBody>
      </p:sp>
      <p:sp>
        <p:nvSpPr>
          <p:cNvPr id="4" name="Zástupný symbol pro zápatí 3">
            <a:extLst>
              <a:ext uri="{FF2B5EF4-FFF2-40B4-BE49-F238E27FC236}">
                <a16:creationId xmlns:a16="http://schemas.microsoft.com/office/drawing/2014/main" id="{2F87742B-5C83-4D49-96E5-EC656AA3BD75}"/>
              </a:ext>
            </a:extLst>
          </p:cNvPr>
          <p:cNvSpPr>
            <a:spLocks noGrp="1"/>
          </p:cNvSpPr>
          <p:nvPr>
            <p:ph type="ftr" sz="quarter" idx="11"/>
          </p:nvPr>
        </p:nvSpPr>
        <p:spPr/>
        <p:txBody>
          <a:bodyPr/>
          <a:lstStyle/>
          <a:p>
            <a:endParaRPr lang="en-GB"/>
          </a:p>
        </p:txBody>
      </p:sp>
      <p:sp>
        <p:nvSpPr>
          <p:cNvPr id="5" name="Zástupný symbol pro číslo snímku 4">
            <a:extLst>
              <a:ext uri="{FF2B5EF4-FFF2-40B4-BE49-F238E27FC236}">
                <a16:creationId xmlns:a16="http://schemas.microsoft.com/office/drawing/2014/main" id="{B1100B28-122F-4EB2-ABB3-90F55692F184}"/>
              </a:ext>
            </a:extLst>
          </p:cNvPr>
          <p:cNvSpPr>
            <a:spLocks noGrp="1"/>
          </p:cNvSpPr>
          <p:nvPr>
            <p:ph type="sldNum" sz="quarter" idx="12"/>
          </p:nvPr>
        </p:nvSpPr>
        <p:spPr/>
        <p:txBody>
          <a:bodyPr/>
          <a:lstStyle/>
          <a:p>
            <a:fld id="{F1018F98-6391-4111-8520-C5D91530C2F4}" type="slidenum">
              <a:rPr lang="en-GB" smtClean="0"/>
              <a:t>‹#›</a:t>
            </a:fld>
            <a:endParaRPr lang="en-GB"/>
          </a:p>
        </p:txBody>
      </p:sp>
    </p:spTree>
    <p:extLst>
      <p:ext uri="{BB962C8B-B14F-4D97-AF65-F5344CB8AC3E}">
        <p14:creationId xmlns:p14="http://schemas.microsoft.com/office/powerpoint/2010/main" val="38788110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5"/>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5"/>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fld id="{787A1FFF-6097-44BC-A678-2E78B95B76A2}" type="datetimeFigureOut">
              <a:rPr lang="cs-CZ"/>
              <a:pPr>
                <a:defRPr/>
              </a:pPr>
              <a:t>23.02.2022</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42CE63BC-57B9-4E2B-9DDA-AC89654F943C}" type="slidenum">
              <a:rPr lang="cs-CZ"/>
              <a:pPr>
                <a:defRPr/>
              </a:pPr>
              <a:t>‹#›</a:t>
            </a:fld>
            <a:endParaRPr lang="cs-CZ"/>
          </a:p>
        </p:txBody>
      </p:sp>
    </p:spTree>
    <p:extLst>
      <p:ext uri="{BB962C8B-B14F-4D97-AF65-F5344CB8AC3E}">
        <p14:creationId xmlns:p14="http://schemas.microsoft.com/office/powerpoint/2010/main" val="13195450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998003-1E31-4241-866C-75C5B9575ADD}"/>
              </a:ext>
            </a:extLst>
          </p:cNvPr>
          <p:cNvSpPr>
            <a:spLocks noGrp="1"/>
          </p:cNvSpPr>
          <p:nvPr>
            <p:ph idx="1"/>
          </p:nvPr>
        </p:nvSpPr>
        <p:spPr>
          <a:xfrm>
            <a:off x="609600" y="1280731"/>
            <a:ext cx="109728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609604" y="425455"/>
            <a:ext cx="81451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altLang="en-US"/>
              <a:t>Click to edit Master title style</a:t>
            </a:r>
          </a:p>
        </p:txBody>
      </p:sp>
      <p:sp>
        <p:nvSpPr>
          <p:cNvPr id="2054" name="Footer Placeholder 3">
            <a:extLst>
              <a:ext uri="{FF2B5EF4-FFF2-40B4-BE49-F238E27FC236}">
                <a16:creationId xmlns:a16="http://schemas.microsoft.com/office/drawing/2014/main" id="{C6460008-2D95-48E7-AC1C-DA06D43C99CA}"/>
              </a:ext>
            </a:extLst>
          </p:cNvPr>
          <p:cNvSpPr>
            <a:spLocks noGrp="1"/>
          </p:cNvSpPr>
          <p:nvPr>
            <p:ph type="ftr" sz="quarter" idx="10"/>
          </p:nvPr>
        </p:nvSpPr>
        <p:spPr>
          <a:xfrm>
            <a:off x="0" y="5994400"/>
            <a:ext cx="10236200" cy="863600"/>
          </a:xfrm>
          <a:prstGeom prst="rect">
            <a:avLst/>
          </a:prstGeom>
        </p:spPr>
        <p:txBody>
          <a:bodyPr vert="horz" lIns="180000" tIns="0" rIns="180000" bIns="0" rtlCol="0" anchor="ctr"/>
          <a:lstStyle>
            <a:lvl1pPr eaLnBrk="0" hangingPunct="0">
              <a:defRPr sz="1000"/>
            </a:lvl1pPr>
          </a:lstStyle>
          <a:p>
            <a:pPr algn="l">
              <a:spcAft>
                <a:spcPts val="600"/>
              </a:spcAft>
              <a:defRPr/>
            </a:pPr>
            <a:endParaRPr lang="en-US">
              <a:solidFill>
                <a:srgbClr val="2A2A2A"/>
              </a:solidFill>
              <a:ea typeface="ＭＳ Ｐゴシック" pitchFamily="34" charset="-128"/>
            </a:endParaRPr>
          </a:p>
        </p:txBody>
      </p:sp>
    </p:spTree>
    <p:extLst>
      <p:ext uri="{BB962C8B-B14F-4D97-AF65-F5344CB8AC3E}">
        <p14:creationId xmlns:p14="http://schemas.microsoft.com/office/powerpoint/2010/main" val="362046294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2D1F4-E600-48BA-9540-126506A0E7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150"/>
          </a:p>
        </p:txBody>
      </p:sp>
      <p:sp>
        <p:nvSpPr>
          <p:cNvPr id="3" name="Subtitle 2">
            <a:extLst>
              <a:ext uri="{FF2B5EF4-FFF2-40B4-BE49-F238E27FC236}">
                <a16:creationId xmlns:a16="http://schemas.microsoft.com/office/drawing/2014/main" id="{6D918873-8089-4B24-AE14-DE174BB8B2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150"/>
          </a:p>
        </p:txBody>
      </p:sp>
      <p:sp>
        <p:nvSpPr>
          <p:cNvPr id="4" name="Date Placeholder 3">
            <a:extLst>
              <a:ext uri="{FF2B5EF4-FFF2-40B4-BE49-F238E27FC236}">
                <a16:creationId xmlns:a16="http://schemas.microsoft.com/office/drawing/2014/main" id="{F0AC366A-2E02-4824-B437-E6BE4AD69465}"/>
              </a:ext>
            </a:extLst>
          </p:cNvPr>
          <p:cNvSpPr>
            <a:spLocks noGrp="1"/>
          </p:cNvSpPr>
          <p:nvPr>
            <p:ph type="dt" sz="half" idx="10"/>
          </p:nvPr>
        </p:nvSpPr>
        <p:spPr/>
        <p:txBody>
          <a:bodyPr/>
          <a:lstStyle/>
          <a:p>
            <a:fld id="{8F6FC572-8376-4287-BBA0-8B7370ABD152}" type="datetimeFigureOut">
              <a:rPr lang="en-150" smtClean="0"/>
              <a:t>02/23/2022</a:t>
            </a:fld>
            <a:endParaRPr lang="en-150"/>
          </a:p>
        </p:txBody>
      </p:sp>
      <p:sp>
        <p:nvSpPr>
          <p:cNvPr id="5" name="Footer Placeholder 4">
            <a:extLst>
              <a:ext uri="{FF2B5EF4-FFF2-40B4-BE49-F238E27FC236}">
                <a16:creationId xmlns:a16="http://schemas.microsoft.com/office/drawing/2014/main" id="{3B2D584C-5160-4F35-98A5-27985A0B825C}"/>
              </a:ext>
            </a:extLst>
          </p:cNvPr>
          <p:cNvSpPr>
            <a:spLocks noGrp="1"/>
          </p:cNvSpPr>
          <p:nvPr>
            <p:ph type="ftr" sz="quarter" idx="11"/>
          </p:nvPr>
        </p:nvSpPr>
        <p:spPr/>
        <p:txBody>
          <a:bodyPr/>
          <a:lstStyle/>
          <a:p>
            <a:endParaRPr lang="en-150"/>
          </a:p>
        </p:txBody>
      </p:sp>
      <p:sp>
        <p:nvSpPr>
          <p:cNvPr id="6" name="Slide Number Placeholder 5">
            <a:extLst>
              <a:ext uri="{FF2B5EF4-FFF2-40B4-BE49-F238E27FC236}">
                <a16:creationId xmlns:a16="http://schemas.microsoft.com/office/drawing/2014/main" id="{C683B3F7-BE23-46BD-8666-1095EA80457D}"/>
              </a:ext>
            </a:extLst>
          </p:cNvPr>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23793271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95E07-5F16-41CC-A204-B068F84C850B}"/>
              </a:ext>
            </a:extLst>
          </p:cNvPr>
          <p:cNvSpPr>
            <a:spLocks noGrp="1"/>
          </p:cNvSpPr>
          <p:nvPr>
            <p:ph type="title"/>
          </p:nvPr>
        </p:nvSpPr>
        <p:spPr/>
        <p:txBody>
          <a:bodyPr/>
          <a:lstStyle/>
          <a:p>
            <a:r>
              <a:rPr lang="en-US"/>
              <a:t>Click to edit Master title style</a:t>
            </a:r>
            <a:endParaRPr lang="en-150"/>
          </a:p>
        </p:txBody>
      </p:sp>
      <p:sp>
        <p:nvSpPr>
          <p:cNvPr id="3" name="Content Placeholder 2">
            <a:extLst>
              <a:ext uri="{FF2B5EF4-FFF2-40B4-BE49-F238E27FC236}">
                <a16:creationId xmlns:a16="http://schemas.microsoft.com/office/drawing/2014/main" id="{E4556D27-58B2-467B-95C9-3F8D4E60C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4" name="Date Placeholder 3">
            <a:extLst>
              <a:ext uri="{FF2B5EF4-FFF2-40B4-BE49-F238E27FC236}">
                <a16:creationId xmlns:a16="http://schemas.microsoft.com/office/drawing/2014/main" id="{1AD06EF9-A2E3-4250-9B38-E8F209877A85}"/>
              </a:ext>
            </a:extLst>
          </p:cNvPr>
          <p:cNvSpPr>
            <a:spLocks noGrp="1"/>
          </p:cNvSpPr>
          <p:nvPr>
            <p:ph type="dt" sz="half" idx="10"/>
          </p:nvPr>
        </p:nvSpPr>
        <p:spPr/>
        <p:txBody>
          <a:bodyPr/>
          <a:lstStyle/>
          <a:p>
            <a:fld id="{8F6FC572-8376-4287-BBA0-8B7370ABD152}" type="datetimeFigureOut">
              <a:rPr lang="en-150" smtClean="0"/>
              <a:t>02/23/2022</a:t>
            </a:fld>
            <a:endParaRPr lang="en-150"/>
          </a:p>
        </p:txBody>
      </p:sp>
      <p:sp>
        <p:nvSpPr>
          <p:cNvPr id="5" name="Footer Placeholder 4">
            <a:extLst>
              <a:ext uri="{FF2B5EF4-FFF2-40B4-BE49-F238E27FC236}">
                <a16:creationId xmlns:a16="http://schemas.microsoft.com/office/drawing/2014/main" id="{4B36C1F4-8547-4DC4-9C38-2C922609E663}"/>
              </a:ext>
            </a:extLst>
          </p:cNvPr>
          <p:cNvSpPr>
            <a:spLocks noGrp="1"/>
          </p:cNvSpPr>
          <p:nvPr>
            <p:ph type="ftr" sz="quarter" idx="11"/>
          </p:nvPr>
        </p:nvSpPr>
        <p:spPr/>
        <p:txBody>
          <a:bodyPr/>
          <a:lstStyle/>
          <a:p>
            <a:endParaRPr lang="en-150"/>
          </a:p>
        </p:txBody>
      </p:sp>
      <p:sp>
        <p:nvSpPr>
          <p:cNvPr id="6" name="Slide Number Placeholder 5">
            <a:extLst>
              <a:ext uri="{FF2B5EF4-FFF2-40B4-BE49-F238E27FC236}">
                <a16:creationId xmlns:a16="http://schemas.microsoft.com/office/drawing/2014/main" id="{0A43BBB0-330F-40BB-84B7-D64AA089032A}"/>
              </a:ext>
            </a:extLst>
          </p:cNvPr>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663091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752DF-DBF9-434C-8AD3-385926F8EE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150"/>
          </a:p>
        </p:txBody>
      </p:sp>
      <p:sp>
        <p:nvSpPr>
          <p:cNvPr id="3" name="Text Placeholder 2">
            <a:extLst>
              <a:ext uri="{FF2B5EF4-FFF2-40B4-BE49-F238E27FC236}">
                <a16:creationId xmlns:a16="http://schemas.microsoft.com/office/drawing/2014/main" id="{E6E2AD22-00FA-434B-AECD-65EFD5D8B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8064E9-FF1D-4D5A-BCE5-1DA44BDB3AE8}"/>
              </a:ext>
            </a:extLst>
          </p:cNvPr>
          <p:cNvSpPr>
            <a:spLocks noGrp="1"/>
          </p:cNvSpPr>
          <p:nvPr>
            <p:ph type="dt" sz="half" idx="10"/>
          </p:nvPr>
        </p:nvSpPr>
        <p:spPr/>
        <p:txBody>
          <a:bodyPr/>
          <a:lstStyle/>
          <a:p>
            <a:fld id="{8F6FC572-8376-4287-BBA0-8B7370ABD152}" type="datetimeFigureOut">
              <a:rPr lang="en-150" smtClean="0"/>
              <a:t>02/23/2022</a:t>
            </a:fld>
            <a:endParaRPr lang="en-150"/>
          </a:p>
        </p:txBody>
      </p:sp>
      <p:sp>
        <p:nvSpPr>
          <p:cNvPr id="5" name="Footer Placeholder 4">
            <a:extLst>
              <a:ext uri="{FF2B5EF4-FFF2-40B4-BE49-F238E27FC236}">
                <a16:creationId xmlns:a16="http://schemas.microsoft.com/office/drawing/2014/main" id="{0042A1E3-739E-4FC7-BA28-81D6E728D08B}"/>
              </a:ext>
            </a:extLst>
          </p:cNvPr>
          <p:cNvSpPr>
            <a:spLocks noGrp="1"/>
          </p:cNvSpPr>
          <p:nvPr>
            <p:ph type="ftr" sz="quarter" idx="11"/>
          </p:nvPr>
        </p:nvSpPr>
        <p:spPr/>
        <p:txBody>
          <a:bodyPr/>
          <a:lstStyle/>
          <a:p>
            <a:endParaRPr lang="en-150"/>
          </a:p>
        </p:txBody>
      </p:sp>
      <p:sp>
        <p:nvSpPr>
          <p:cNvPr id="6" name="Slide Number Placeholder 5">
            <a:extLst>
              <a:ext uri="{FF2B5EF4-FFF2-40B4-BE49-F238E27FC236}">
                <a16:creationId xmlns:a16="http://schemas.microsoft.com/office/drawing/2014/main" id="{B2502423-AA1D-4B92-B7AD-278988351FE3}"/>
              </a:ext>
            </a:extLst>
          </p:cNvPr>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14262773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A346-3ECD-499E-BB9E-0589D794D894}"/>
              </a:ext>
            </a:extLst>
          </p:cNvPr>
          <p:cNvSpPr>
            <a:spLocks noGrp="1"/>
          </p:cNvSpPr>
          <p:nvPr>
            <p:ph type="title"/>
          </p:nvPr>
        </p:nvSpPr>
        <p:spPr/>
        <p:txBody>
          <a:bodyPr/>
          <a:lstStyle/>
          <a:p>
            <a:r>
              <a:rPr lang="en-US"/>
              <a:t>Click to edit Master title style</a:t>
            </a:r>
            <a:endParaRPr lang="en-150"/>
          </a:p>
        </p:txBody>
      </p:sp>
      <p:sp>
        <p:nvSpPr>
          <p:cNvPr id="3" name="Content Placeholder 2">
            <a:extLst>
              <a:ext uri="{FF2B5EF4-FFF2-40B4-BE49-F238E27FC236}">
                <a16:creationId xmlns:a16="http://schemas.microsoft.com/office/drawing/2014/main" id="{45BB42A9-5A5B-49F8-B634-997538764A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4" name="Content Placeholder 3">
            <a:extLst>
              <a:ext uri="{FF2B5EF4-FFF2-40B4-BE49-F238E27FC236}">
                <a16:creationId xmlns:a16="http://schemas.microsoft.com/office/drawing/2014/main" id="{A87C8AFC-B3EF-4D9A-BDC2-D7162E5511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5" name="Date Placeholder 4">
            <a:extLst>
              <a:ext uri="{FF2B5EF4-FFF2-40B4-BE49-F238E27FC236}">
                <a16:creationId xmlns:a16="http://schemas.microsoft.com/office/drawing/2014/main" id="{1CB1AE26-FFA7-4270-A283-7FF72A937661}"/>
              </a:ext>
            </a:extLst>
          </p:cNvPr>
          <p:cNvSpPr>
            <a:spLocks noGrp="1"/>
          </p:cNvSpPr>
          <p:nvPr>
            <p:ph type="dt" sz="half" idx="10"/>
          </p:nvPr>
        </p:nvSpPr>
        <p:spPr/>
        <p:txBody>
          <a:bodyPr/>
          <a:lstStyle/>
          <a:p>
            <a:fld id="{8F6FC572-8376-4287-BBA0-8B7370ABD152}" type="datetimeFigureOut">
              <a:rPr lang="en-150" smtClean="0"/>
              <a:t>02/23/2022</a:t>
            </a:fld>
            <a:endParaRPr lang="en-150"/>
          </a:p>
        </p:txBody>
      </p:sp>
      <p:sp>
        <p:nvSpPr>
          <p:cNvPr id="6" name="Footer Placeholder 5">
            <a:extLst>
              <a:ext uri="{FF2B5EF4-FFF2-40B4-BE49-F238E27FC236}">
                <a16:creationId xmlns:a16="http://schemas.microsoft.com/office/drawing/2014/main" id="{9946D403-E677-4CB5-BBAD-49E6FC12A684}"/>
              </a:ext>
            </a:extLst>
          </p:cNvPr>
          <p:cNvSpPr>
            <a:spLocks noGrp="1"/>
          </p:cNvSpPr>
          <p:nvPr>
            <p:ph type="ftr" sz="quarter" idx="11"/>
          </p:nvPr>
        </p:nvSpPr>
        <p:spPr/>
        <p:txBody>
          <a:bodyPr/>
          <a:lstStyle/>
          <a:p>
            <a:endParaRPr lang="en-150"/>
          </a:p>
        </p:txBody>
      </p:sp>
      <p:sp>
        <p:nvSpPr>
          <p:cNvPr id="7" name="Slide Number Placeholder 6">
            <a:extLst>
              <a:ext uri="{FF2B5EF4-FFF2-40B4-BE49-F238E27FC236}">
                <a16:creationId xmlns:a16="http://schemas.microsoft.com/office/drawing/2014/main" id="{3048AC13-3F4E-4F36-A57C-F16391A66C8D}"/>
              </a:ext>
            </a:extLst>
          </p:cNvPr>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172985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22768-41F6-4044-8D49-290213AD0AFC}"/>
              </a:ext>
            </a:extLst>
          </p:cNvPr>
          <p:cNvSpPr>
            <a:spLocks noGrp="1"/>
          </p:cNvSpPr>
          <p:nvPr>
            <p:ph type="title"/>
          </p:nvPr>
        </p:nvSpPr>
        <p:spPr>
          <a:xfrm>
            <a:off x="839788" y="365125"/>
            <a:ext cx="10515600" cy="1325563"/>
          </a:xfrm>
        </p:spPr>
        <p:txBody>
          <a:bodyPr/>
          <a:lstStyle/>
          <a:p>
            <a:r>
              <a:rPr lang="en-US"/>
              <a:t>Click to edit Master title style</a:t>
            </a:r>
            <a:endParaRPr lang="en-150"/>
          </a:p>
        </p:txBody>
      </p:sp>
      <p:sp>
        <p:nvSpPr>
          <p:cNvPr id="3" name="Text Placeholder 2">
            <a:extLst>
              <a:ext uri="{FF2B5EF4-FFF2-40B4-BE49-F238E27FC236}">
                <a16:creationId xmlns:a16="http://schemas.microsoft.com/office/drawing/2014/main" id="{82CF9549-5794-405A-8629-218BD1329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CE2E0F-7AFF-430E-A7BC-97A55A19EF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5" name="Text Placeholder 4">
            <a:extLst>
              <a:ext uri="{FF2B5EF4-FFF2-40B4-BE49-F238E27FC236}">
                <a16:creationId xmlns:a16="http://schemas.microsoft.com/office/drawing/2014/main" id="{C726FF29-9B8A-4E24-BD50-A498431A8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547BAC-F5D6-4E1D-B7DF-6DE7169142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7" name="Date Placeholder 6">
            <a:extLst>
              <a:ext uri="{FF2B5EF4-FFF2-40B4-BE49-F238E27FC236}">
                <a16:creationId xmlns:a16="http://schemas.microsoft.com/office/drawing/2014/main" id="{1C7EC44D-DCCF-4A10-B49A-ED93574436EE}"/>
              </a:ext>
            </a:extLst>
          </p:cNvPr>
          <p:cNvSpPr>
            <a:spLocks noGrp="1"/>
          </p:cNvSpPr>
          <p:nvPr>
            <p:ph type="dt" sz="half" idx="10"/>
          </p:nvPr>
        </p:nvSpPr>
        <p:spPr/>
        <p:txBody>
          <a:bodyPr/>
          <a:lstStyle/>
          <a:p>
            <a:fld id="{8F6FC572-8376-4287-BBA0-8B7370ABD152}" type="datetimeFigureOut">
              <a:rPr lang="en-150" smtClean="0"/>
              <a:t>02/23/2022</a:t>
            </a:fld>
            <a:endParaRPr lang="en-150"/>
          </a:p>
        </p:txBody>
      </p:sp>
      <p:sp>
        <p:nvSpPr>
          <p:cNvPr id="8" name="Footer Placeholder 7">
            <a:extLst>
              <a:ext uri="{FF2B5EF4-FFF2-40B4-BE49-F238E27FC236}">
                <a16:creationId xmlns:a16="http://schemas.microsoft.com/office/drawing/2014/main" id="{7606BC4E-1B44-47B5-9EA6-296EDC4C9F2D}"/>
              </a:ext>
            </a:extLst>
          </p:cNvPr>
          <p:cNvSpPr>
            <a:spLocks noGrp="1"/>
          </p:cNvSpPr>
          <p:nvPr>
            <p:ph type="ftr" sz="quarter" idx="11"/>
          </p:nvPr>
        </p:nvSpPr>
        <p:spPr/>
        <p:txBody>
          <a:bodyPr/>
          <a:lstStyle/>
          <a:p>
            <a:endParaRPr lang="en-150"/>
          </a:p>
        </p:txBody>
      </p:sp>
      <p:sp>
        <p:nvSpPr>
          <p:cNvPr id="9" name="Slide Number Placeholder 8">
            <a:extLst>
              <a:ext uri="{FF2B5EF4-FFF2-40B4-BE49-F238E27FC236}">
                <a16:creationId xmlns:a16="http://schemas.microsoft.com/office/drawing/2014/main" id="{70965318-68CB-4C91-9505-9F497B98BA66}"/>
              </a:ext>
            </a:extLst>
          </p:cNvPr>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27007424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1DB0D-9761-495D-9CD2-25A27A7970AC}"/>
              </a:ext>
            </a:extLst>
          </p:cNvPr>
          <p:cNvSpPr>
            <a:spLocks noGrp="1"/>
          </p:cNvSpPr>
          <p:nvPr>
            <p:ph type="title"/>
          </p:nvPr>
        </p:nvSpPr>
        <p:spPr/>
        <p:txBody>
          <a:bodyPr/>
          <a:lstStyle/>
          <a:p>
            <a:r>
              <a:rPr lang="en-US"/>
              <a:t>Click to edit Master title style</a:t>
            </a:r>
            <a:endParaRPr lang="en-150"/>
          </a:p>
        </p:txBody>
      </p:sp>
      <p:sp>
        <p:nvSpPr>
          <p:cNvPr id="3" name="Date Placeholder 2">
            <a:extLst>
              <a:ext uri="{FF2B5EF4-FFF2-40B4-BE49-F238E27FC236}">
                <a16:creationId xmlns:a16="http://schemas.microsoft.com/office/drawing/2014/main" id="{97925FC7-F086-4A83-8D65-B1023FA40DE3}"/>
              </a:ext>
            </a:extLst>
          </p:cNvPr>
          <p:cNvSpPr>
            <a:spLocks noGrp="1"/>
          </p:cNvSpPr>
          <p:nvPr>
            <p:ph type="dt" sz="half" idx="10"/>
          </p:nvPr>
        </p:nvSpPr>
        <p:spPr/>
        <p:txBody>
          <a:bodyPr/>
          <a:lstStyle/>
          <a:p>
            <a:fld id="{8F6FC572-8376-4287-BBA0-8B7370ABD152}" type="datetimeFigureOut">
              <a:rPr lang="en-150" smtClean="0"/>
              <a:t>02/23/2022</a:t>
            </a:fld>
            <a:endParaRPr lang="en-150"/>
          </a:p>
        </p:txBody>
      </p:sp>
      <p:sp>
        <p:nvSpPr>
          <p:cNvPr id="4" name="Footer Placeholder 3">
            <a:extLst>
              <a:ext uri="{FF2B5EF4-FFF2-40B4-BE49-F238E27FC236}">
                <a16:creationId xmlns:a16="http://schemas.microsoft.com/office/drawing/2014/main" id="{AE0F06C2-A2F7-4625-B992-730DAAA5F6D3}"/>
              </a:ext>
            </a:extLst>
          </p:cNvPr>
          <p:cNvSpPr>
            <a:spLocks noGrp="1"/>
          </p:cNvSpPr>
          <p:nvPr>
            <p:ph type="ftr" sz="quarter" idx="11"/>
          </p:nvPr>
        </p:nvSpPr>
        <p:spPr/>
        <p:txBody>
          <a:bodyPr/>
          <a:lstStyle/>
          <a:p>
            <a:endParaRPr lang="en-150"/>
          </a:p>
        </p:txBody>
      </p:sp>
      <p:sp>
        <p:nvSpPr>
          <p:cNvPr id="5" name="Slide Number Placeholder 4">
            <a:extLst>
              <a:ext uri="{FF2B5EF4-FFF2-40B4-BE49-F238E27FC236}">
                <a16:creationId xmlns:a16="http://schemas.microsoft.com/office/drawing/2014/main" id="{FB1C1DC1-158E-4A2A-BCB8-AF59743F31F4}"/>
              </a:ext>
            </a:extLst>
          </p:cNvPr>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3506635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DBF6D9-8F9E-43E7-92C6-4CE56C63DD84}"/>
              </a:ext>
            </a:extLst>
          </p:cNvPr>
          <p:cNvSpPr>
            <a:spLocks noGrp="1"/>
          </p:cNvSpPr>
          <p:nvPr>
            <p:ph type="dt" sz="half" idx="10"/>
          </p:nvPr>
        </p:nvSpPr>
        <p:spPr/>
        <p:txBody>
          <a:bodyPr/>
          <a:lstStyle/>
          <a:p>
            <a:fld id="{8F6FC572-8376-4287-BBA0-8B7370ABD152}" type="datetimeFigureOut">
              <a:rPr lang="en-150" smtClean="0"/>
              <a:t>02/23/2022</a:t>
            </a:fld>
            <a:endParaRPr lang="en-150"/>
          </a:p>
        </p:txBody>
      </p:sp>
      <p:sp>
        <p:nvSpPr>
          <p:cNvPr id="3" name="Footer Placeholder 2">
            <a:extLst>
              <a:ext uri="{FF2B5EF4-FFF2-40B4-BE49-F238E27FC236}">
                <a16:creationId xmlns:a16="http://schemas.microsoft.com/office/drawing/2014/main" id="{CD3FAD69-68BC-497E-AF3A-1E12ABBBC8A3}"/>
              </a:ext>
            </a:extLst>
          </p:cNvPr>
          <p:cNvSpPr>
            <a:spLocks noGrp="1"/>
          </p:cNvSpPr>
          <p:nvPr>
            <p:ph type="ftr" sz="quarter" idx="11"/>
          </p:nvPr>
        </p:nvSpPr>
        <p:spPr/>
        <p:txBody>
          <a:bodyPr/>
          <a:lstStyle/>
          <a:p>
            <a:endParaRPr lang="en-150"/>
          </a:p>
        </p:txBody>
      </p:sp>
      <p:sp>
        <p:nvSpPr>
          <p:cNvPr id="4" name="Slide Number Placeholder 3">
            <a:extLst>
              <a:ext uri="{FF2B5EF4-FFF2-40B4-BE49-F238E27FC236}">
                <a16:creationId xmlns:a16="http://schemas.microsoft.com/office/drawing/2014/main" id="{A2351BBF-24C4-424B-8D30-A292EC556DB9}"/>
              </a:ext>
            </a:extLst>
          </p:cNvPr>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3720925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0226-D786-4470-B8C3-2CC6BE952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150"/>
          </a:p>
        </p:txBody>
      </p:sp>
      <p:sp>
        <p:nvSpPr>
          <p:cNvPr id="3" name="Content Placeholder 2">
            <a:extLst>
              <a:ext uri="{FF2B5EF4-FFF2-40B4-BE49-F238E27FC236}">
                <a16:creationId xmlns:a16="http://schemas.microsoft.com/office/drawing/2014/main" id="{BC6E4039-4895-49C7-813E-773B4DD0EF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4" name="Text Placeholder 3">
            <a:extLst>
              <a:ext uri="{FF2B5EF4-FFF2-40B4-BE49-F238E27FC236}">
                <a16:creationId xmlns:a16="http://schemas.microsoft.com/office/drawing/2014/main" id="{D229B87C-CB65-49C5-9464-814910AA1B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1BE99-DE8F-44C0-B913-0A0983B58CE5}"/>
              </a:ext>
            </a:extLst>
          </p:cNvPr>
          <p:cNvSpPr>
            <a:spLocks noGrp="1"/>
          </p:cNvSpPr>
          <p:nvPr>
            <p:ph type="dt" sz="half" idx="10"/>
          </p:nvPr>
        </p:nvSpPr>
        <p:spPr/>
        <p:txBody>
          <a:bodyPr/>
          <a:lstStyle/>
          <a:p>
            <a:fld id="{8F6FC572-8376-4287-BBA0-8B7370ABD152}" type="datetimeFigureOut">
              <a:rPr lang="en-150" smtClean="0"/>
              <a:t>02/23/2022</a:t>
            </a:fld>
            <a:endParaRPr lang="en-150"/>
          </a:p>
        </p:txBody>
      </p:sp>
      <p:sp>
        <p:nvSpPr>
          <p:cNvPr id="6" name="Footer Placeholder 5">
            <a:extLst>
              <a:ext uri="{FF2B5EF4-FFF2-40B4-BE49-F238E27FC236}">
                <a16:creationId xmlns:a16="http://schemas.microsoft.com/office/drawing/2014/main" id="{871699DA-C459-41A3-96FE-A5F39DC9C19A}"/>
              </a:ext>
            </a:extLst>
          </p:cNvPr>
          <p:cNvSpPr>
            <a:spLocks noGrp="1"/>
          </p:cNvSpPr>
          <p:nvPr>
            <p:ph type="ftr" sz="quarter" idx="11"/>
          </p:nvPr>
        </p:nvSpPr>
        <p:spPr/>
        <p:txBody>
          <a:bodyPr/>
          <a:lstStyle/>
          <a:p>
            <a:endParaRPr lang="en-150"/>
          </a:p>
        </p:txBody>
      </p:sp>
      <p:sp>
        <p:nvSpPr>
          <p:cNvPr id="7" name="Slide Number Placeholder 6">
            <a:extLst>
              <a:ext uri="{FF2B5EF4-FFF2-40B4-BE49-F238E27FC236}">
                <a16:creationId xmlns:a16="http://schemas.microsoft.com/office/drawing/2014/main" id="{9346717E-5622-4D2E-80F9-02177A74026A}"/>
              </a:ext>
            </a:extLst>
          </p:cNvPr>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164328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2242A15-CA13-46B3-957B-7A31DC531DA2}"/>
              </a:ext>
            </a:extLst>
          </p:cNvPr>
          <p:cNvSpPr>
            <a:spLocks noGrp="1"/>
          </p:cNvSpPr>
          <p:nvPr>
            <p:ph type="dt" sz="half" idx="10"/>
          </p:nvPr>
        </p:nvSpPr>
        <p:spPr/>
        <p:txBody>
          <a:bodyPr/>
          <a:lstStyle/>
          <a:p>
            <a:fld id="{C5B14738-D102-482A-B5A7-BD57620D7F6B}" type="datetimeFigureOut">
              <a:rPr lang="en-GB" smtClean="0"/>
              <a:t>23/02/2022</a:t>
            </a:fld>
            <a:endParaRPr lang="en-GB"/>
          </a:p>
        </p:txBody>
      </p:sp>
      <p:sp>
        <p:nvSpPr>
          <p:cNvPr id="3" name="Zástupný symbol pro zápatí 2">
            <a:extLst>
              <a:ext uri="{FF2B5EF4-FFF2-40B4-BE49-F238E27FC236}">
                <a16:creationId xmlns:a16="http://schemas.microsoft.com/office/drawing/2014/main" id="{CB00AEE0-D2FF-4A3E-AF13-A430D45B2D85}"/>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C484B406-6788-4643-B089-4D25F6687576}"/>
              </a:ext>
            </a:extLst>
          </p:cNvPr>
          <p:cNvSpPr>
            <a:spLocks noGrp="1"/>
          </p:cNvSpPr>
          <p:nvPr>
            <p:ph type="sldNum" sz="quarter" idx="12"/>
          </p:nvPr>
        </p:nvSpPr>
        <p:spPr/>
        <p:txBody>
          <a:bodyPr/>
          <a:lstStyle/>
          <a:p>
            <a:fld id="{F1018F98-6391-4111-8520-C5D91530C2F4}" type="slidenum">
              <a:rPr lang="en-GB" smtClean="0"/>
              <a:t>‹#›</a:t>
            </a:fld>
            <a:endParaRPr lang="en-GB"/>
          </a:p>
        </p:txBody>
      </p:sp>
    </p:spTree>
    <p:extLst>
      <p:ext uri="{BB962C8B-B14F-4D97-AF65-F5344CB8AC3E}">
        <p14:creationId xmlns:p14="http://schemas.microsoft.com/office/powerpoint/2010/main" val="30715445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7EDAA-9990-4DAB-8BB8-1CFBCF1EC9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150"/>
          </a:p>
        </p:txBody>
      </p:sp>
      <p:sp>
        <p:nvSpPr>
          <p:cNvPr id="3" name="Picture Placeholder 2">
            <a:extLst>
              <a:ext uri="{FF2B5EF4-FFF2-40B4-BE49-F238E27FC236}">
                <a16:creationId xmlns:a16="http://schemas.microsoft.com/office/drawing/2014/main" id="{F8983810-2996-4399-AE9C-4472C03E1B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150"/>
          </a:p>
        </p:txBody>
      </p:sp>
      <p:sp>
        <p:nvSpPr>
          <p:cNvPr id="4" name="Text Placeholder 3">
            <a:extLst>
              <a:ext uri="{FF2B5EF4-FFF2-40B4-BE49-F238E27FC236}">
                <a16:creationId xmlns:a16="http://schemas.microsoft.com/office/drawing/2014/main" id="{F2EB086C-1463-4996-ABEC-CD9AE5F18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12EB86-F607-41A4-92E9-D82805957F1D}"/>
              </a:ext>
            </a:extLst>
          </p:cNvPr>
          <p:cNvSpPr>
            <a:spLocks noGrp="1"/>
          </p:cNvSpPr>
          <p:nvPr>
            <p:ph type="dt" sz="half" idx="10"/>
          </p:nvPr>
        </p:nvSpPr>
        <p:spPr/>
        <p:txBody>
          <a:bodyPr/>
          <a:lstStyle/>
          <a:p>
            <a:fld id="{8F6FC572-8376-4287-BBA0-8B7370ABD152}" type="datetimeFigureOut">
              <a:rPr lang="en-150" smtClean="0"/>
              <a:t>02/23/2022</a:t>
            </a:fld>
            <a:endParaRPr lang="en-150"/>
          </a:p>
        </p:txBody>
      </p:sp>
      <p:sp>
        <p:nvSpPr>
          <p:cNvPr id="6" name="Footer Placeholder 5">
            <a:extLst>
              <a:ext uri="{FF2B5EF4-FFF2-40B4-BE49-F238E27FC236}">
                <a16:creationId xmlns:a16="http://schemas.microsoft.com/office/drawing/2014/main" id="{30DB793F-D315-4429-B4FB-88D850CB8F18}"/>
              </a:ext>
            </a:extLst>
          </p:cNvPr>
          <p:cNvSpPr>
            <a:spLocks noGrp="1"/>
          </p:cNvSpPr>
          <p:nvPr>
            <p:ph type="ftr" sz="quarter" idx="11"/>
          </p:nvPr>
        </p:nvSpPr>
        <p:spPr/>
        <p:txBody>
          <a:bodyPr/>
          <a:lstStyle/>
          <a:p>
            <a:endParaRPr lang="en-150"/>
          </a:p>
        </p:txBody>
      </p:sp>
      <p:sp>
        <p:nvSpPr>
          <p:cNvPr id="7" name="Slide Number Placeholder 6">
            <a:extLst>
              <a:ext uri="{FF2B5EF4-FFF2-40B4-BE49-F238E27FC236}">
                <a16:creationId xmlns:a16="http://schemas.microsoft.com/office/drawing/2014/main" id="{D7126193-0C86-466B-B3BA-1FE1F348CE42}"/>
              </a:ext>
            </a:extLst>
          </p:cNvPr>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30556354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C5BC6-9576-4AAB-977E-A65D192CDDFC}"/>
              </a:ext>
            </a:extLst>
          </p:cNvPr>
          <p:cNvSpPr>
            <a:spLocks noGrp="1"/>
          </p:cNvSpPr>
          <p:nvPr>
            <p:ph type="title"/>
          </p:nvPr>
        </p:nvSpPr>
        <p:spPr/>
        <p:txBody>
          <a:bodyPr/>
          <a:lstStyle/>
          <a:p>
            <a:r>
              <a:rPr lang="en-US"/>
              <a:t>Click to edit Master title style</a:t>
            </a:r>
            <a:endParaRPr lang="en-150"/>
          </a:p>
        </p:txBody>
      </p:sp>
      <p:sp>
        <p:nvSpPr>
          <p:cNvPr id="3" name="Vertical Text Placeholder 2">
            <a:extLst>
              <a:ext uri="{FF2B5EF4-FFF2-40B4-BE49-F238E27FC236}">
                <a16:creationId xmlns:a16="http://schemas.microsoft.com/office/drawing/2014/main" id="{0E2D781D-7B3A-43BE-8864-F939B408D3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4" name="Date Placeholder 3">
            <a:extLst>
              <a:ext uri="{FF2B5EF4-FFF2-40B4-BE49-F238E27FC236}">
                <a16:creationId xmlns:a16="http://schemas.microsoft.com/office/drawing/2014/main" id="{AE2A9EF7-8687-458A-8754-C33D6758CAE6}"/>
              </a:ext>
            </a:extLst>
          </p:cNvPr>
          <p:cNvSpPr>
            <a:spLocks noGrp="1"/>
          </p:cNvSpPr>
          <p:nvPr>
            <p:ph type="dt" sz="half" idx="10"/>
          </p:nvPr>
        </p:nvSpPr>
        <p:spPr/>
        <p:txBody>
          <a:bodyPr/>
          <a:lstStyle/>
          <a:p>
            <a:fld id="{8F6FC572-8376-4287-BBA0-8B7370ABD152}" type="datetimeFigureOut">
              <a:rPr lang="en-150" smtClean="0"/>
              <a:t>02/23/2022</a:t>
            </a:fld>
            <a:endParaRPr lang="en-150"/>
          </a:p>
        </p:txBody>
      </p:sp>
      <p:sp>
        <p:nvSpPr>
          <p:cNvPr id="5" name="Footer Placeholder 4">
            <a:extLst>
              <a:ext uri="{FF2B5EF4-FFF2-40B4-BE49-F238E27FC236}">
                <a16:creationId xmlns:a16="http://schemas.microsoft.com/office/drawing/2014/main" id="{4A75C6B8-39A1-43EA-A836-F0C3B366B853}"/>
              </a:ext>
            </a:extLst>
          </p:cNvPr>
          <p:cNvSpPr>
            <a:spLocks noGrp="1"/>
          </p:cNvSpPr>
          <p:nvPr>
            <p:ph type="ftr" sz="quarter" idx="11"/>
          </p:nvPr>
        </p:nvSpPr>
        <p:spPr/>
        <p:txBody>
          <a:bodyPr/>
          <a:lstStyle/>
          <a:p>
            <a:endParaRPr lang="en-150"/>
          </a:p>
        </p:txBody>
      </p:sp>
      <p:sp>
        <p:nvSpPr>
          <p:cNvPr id="6" name="Slide Number Placeholder 5">
            <a:extLst>
              <a:ext uri="{FF2B5EF4-FFF2-40B4-BE49-F238E27FC236}">
                <a16:creationId xmlns:a16="http://schemas.microsoft.com/office/drawing/2014/main" id="{0C19ABB0-5E2E-470A-A7AA-D93E0B300394}"/>
              </a:ext>
            </a:extLst>
          </p:cNvPr>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28815187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365870-FE8F-48A8-943C-175DFB8C8A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150"/>
          </a:p>
        </p:txBody>
      </p:sp>
      <p:sp>
        <p:nvSpPr>
          <p:cNvPr id="3" name="Vertical Text Placeholder 2">
            <a:extLst>
              <a:ext uri="{FF2B5EF4-FFF2-40B4-BE49-F238E27FC236}">
                <a16:creationId xmlns:a16="http://schemas.microsoft.com/office/drawing/2014/main" id="{89F15F59-DFF6-4762-9534-490D358E85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4" name="Date Placeholder 3">
            <a:extLst>
              <a:ext uri="{FF2B5EF4-FFF2-40B4-BE49-F238E27FC236}">
                <a16:creationId xmlns:a16="http://schemas.microsoft.com/office/drawing/2014/main" id="{1C9FC432-20D7-4127-8556-8AC09C49416A}"/>
              </a:ext>
            </a:extLst>
          </p:cNvPr>
          <p:cNvSpPr>
            <a:spLocks noGrp="1"/>
          </p:cNvSpPr>
          <p:nvPr>
            <p:ph type="dt" sz="half" idx="10"/>
          </p:nvPr>
        </p:nvSpPr>
        <p:spPr/>
        <p:txBody>
          <a:bodyPr/>
          <a:lstStyle/>
          <a:p>
            <a:fld id="{8F6FC572-8376-4287-BBA0-8B7370ABD152}" type="datetimeFigureOut">
              <a:rPr lang="en-150" smtClean="0"/>
              <a:t>02/23/2022</a:t>
            </a:fld>
            <a:endParaRPr lang="en-150"/>
          </a:p>
        </p:txBody>
      </p:sp>
      <p:sp>
        <p:nvSpPr>
          <p:cNvPr id="5" name="Footer Placeholder 4">
            <a:extLst>
              <a:ext uri="{FF2B5EF4-FFF2-40B4-BE49-F238E27FC236}">
                <a16:creationId xmlns:a16="http://schemas.microsoft.com/office/drawing/2014/main" id="{09D485D0-9FAE-48D7-89C6-C1D7A62FA690}"/>
              </a:ext>
            </a:extLst>
          </p:cNvPr>
          <p:cNvSpPr>
            <a:spLocks noGrp="1"/>
          </p:cNvSpPr>
          <p:nvPr>
            <p:ph type="ftr" sz="quarter" idx="11"/>
          </p:nvPr>
        </p:nvSpPr>
        <p:spPr/>
        <p:txBody>
          <a:bodyPr/>
          <a:lstStyle/>
          <a:p>
            <a:endParaRPr lang="en-150"/>
          </a:p>
        </p:txBody>
      </p:sp>
      <p:sp>
        <p:nvSpPr>
          <p:cNvPr id="6" name="Slide Number Placeholder 5">
            <a:extLst>
              <a:ext uri="{FF2B5EF4-FFF2-40B4-BE49-F238E27FC236}">
                <a16:creationId xmlns:a16="http://schemas.microsoft.com/office/drawing/2014/main" id="{5FE5D647-E817-4F95-BA02-DA8DA6BE1B06}"/>
              </a:ext>
            </a:extLst>
          </p:cNvPr>
          <p:cNvSpPr>
            <a:spLocks noGrp="1"/>
          </p:cNvSpPr>
          <p:nvPr>
            <p:ph type="sldNum" sz="quarter" idx="12"/>
          </p:nvPr>
        </p:nvSpPr>
        <p:spPr/>
        <p:txBody>
          <a:bodyPr/>
          <a:lstStyle/>
          <a:p>
            <a:fld id="{A5CE01EA-4AC6-4FDF-8E44-FFDD0A921C39}" type="slidenum">
              <a:rPr lang="en-150" smtClean="0"/>
              <a:t>‹#›</a:t>
            </a:fld>
            <a:endParaRPr lang="en-150"/>
          </a:p>
        </p:txBody>
      </p:sp>
    </p:spTree>
    <p:extLst>
      <p:ext uri="{BB962C8B-B14F-4D97-AF65-F5344CB8AC3E}">
        <p14:creationId xmlns:p14="http://schemas.microsoft.com/office/powerpoint/2010/main" val="2459322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132548-4EFC-4AAB-B190-016BA363442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a:extLst>
              <a:ext uri="{FF2B5EF4-FFF2-40B4-BE49-F238E27FC236}">
                <a16:creationId xmlns:a16="http://schemas.microsoft.com/office/drawing/2014/main" id="{A51EFAC7-58DA-4519-BCE7-85CEA8658C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6EA9118E-43C9-45BE-BE34-93B03D9ABC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7AC38D4-F359-4D3A-AE95-B93DA98FF0B1}"/>
              </a:ext>
            </a:extLst>
          </p:cNvPr>
          <p:cNvSpPr>
            <a:spLocks noGrp="1"/>
          </p:cNvSpPr>
          <p:nvPr>
            <p:ph type="dt" sz="half" idx="10"/>
          </p:nvPr>
        </p:nvSpPr>
        <p:spPr/>
        <p:txBody>
          <a:bodyPr/>
          <a:lstStyle/>
          <a:p>
            <a:fld id="{C5B14738-D102-482A-B5A7-BD57620D7F6B}" type="datetimeFigureOut">
              <a:rPr lang="en-GB" smtClean="0"/>
              <a:t>23/02/2022</a:t>
            </a:fld>
            <a:endParaRPr lang="en-GB"/>
          </a:p>
        </p:txBody>
      </p:sp>
      <p:sp>
        <p:nvSpPr>
          <p:cNvPr id="6" name="Zástupný symbol pro zápatí 5">
            <a:extLst>
              <a:ext uri="{FF2B5EF4-FFF2-40B4-BE49-F238E27FC236}">
                <a16:creationId xmlns:a16="http://schemas.microsoft.com/office/drawing/2014/main" id="{7EB73342-1462-4C56-A2CD-A30052AB1FC5}"/>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9BEE03CB-6C7B-4C40-A69D-FF78095CAFD7}"/>
              </a:ext>
            </a:extLst>
          </p:cNvPr>
          <p:cNvSpPr>
            <a:spLocks noGrp="1"/>
          </p:cNvSpPr>
          <p:nvPr>
            <p:ph type="sldNum" sz="quarter" idx="12"/>
          </p:nvPr>
        </p:nvSpPr>
        <p:spPr/>
        <p:txBody>
          <a:bodyPr/>
          <a:lstStyle/>
          <a:p>
            <a:fld id="{F1018F98-6391-4111-8520-C5D91530C2F4}" type="slidenum">
              <a:rPr lang="en-GB" smtClean="0"/>
              <a:t>‹#›</a:t>
            </a:fld>
            <a:endParaRPr lang="en-GB"/>
          </a:p>
        </p:txBody>
      </p:sp>
    </p:spTree>
    <p:extLst>
      <p:ext uri="{BB962C8B-B14F-4D97-AF65-F5344CB8AC3E}">
        <p14:creationId xmlns:p14="http://schemas.microsoft.com/office/powerpoint/2010/main" val="2550167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345B47-942F-4F7B-9D85-37BC9197229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B190C8A4-5100-46DD-84BD-39BCF68946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E9EE0C32-7763-4C48-BB1B-6817C119AE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A3D887C-A767-433C-A0C7-4510D41F53EE}"/>
              </a:ext>
            </a:extLst>
          </p:cNvPr>
          <p:cNvSpPr>
            <a:spLocks noGrp="1"/>
          </p:cNvSpPr>
          <p:nvPr>
            <p:ph type="dt" sz="half" idx="10"/>
          </p:nvPr>
        </p:nvSpPr>
        <p:spPr/>
        <p:txBody>
          <a:bodyPr/>
          <a:lstStyle/>
          <a:p>
            <a:fld id="{C5B14738-D102-482A-B5A7-BD57620D7F6B}" type="datetimeFigureOut">
              <a:rPr lang="en-GB" smtClean="0"/>
              <a:t>23/02/2022</a:t>
            </a:fld>
            <a:endParaRPr lang="en-GB"/>
          </a:p>
        </p:txBody>
      </p:sp>
      <p:sp>
        <p:nvSpPr>
          <p:cNvPr id="6" name="Zástupný symbol pro zápatí 5">
            <a:extLst>
              <a:ext uri="{FF2B5EF4-FFF2-40B4-BE49-F238E27FC236}">
                <a16:creationId xmlns:a16="http://schemas.microsoft.com/office/drawing/2014/main" id="{16DBC046-50E4-45FE-A292-80B07C63ABF9}"/>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EC774FB3-17F6-4BC4-B188-2AB8369FFDC3}"/>
              </a:ext>
            </a:extLst>
          </p:cNvPr>
          <p:cNvSpPr>
            <a:spLocks noGrp="1"/>
          </p:cNvSpPr>
          <p:nvPr>
            <p:ph type="sldNum" sz="quarter" idx="12"/>
          </p:nvPr>
        </p:nvSpPr>
        <p:spPr/>
        <p:txBody>
          <a:bodyPr/>
          <a:lstStyle/>
          <a:p>
            <a:fld id="{F1018F98-6391-4111-8520-C5D91530C2F4}" type="slidenum">
              <a:rPr lang="en-GB" smtClean="0"/>
              <a:t>‹#›</a:t>
            </a:fld>
            <a:endParaRPr lang="en-GB"/>
          </a:p>
        </p:txBody>
      </p:sp>
    </p:spTree>
    <p:extLst>
      <p:ext uri="{BB962C8B-B14F-4D97-AF65-F5344CB8AC3E}">
        <p14:creationId xmlns:p14="http://schemas.microsoft.com/office/powerpoint/2010/main" val="336779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35A20935-5125-4F21-94B7-7B125361A7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32CEAA7C-CAA5-4376-A690-17A34F367A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BA87DC3B-F87D-4B95-A9A8-197379B25F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B14738-D102-482A-B5A7-BD57620D7F6B}" type="datetimeFigureOut">
              <a:rPr lang="en-GB" smtClean="0"/>
              <a:t>23/02/2022</a:t>
            </a:fld>
            <a:endParaRPr lang="en-GB"/>
          </a:p>
        </p:txBody>
      </p:sp>
      <p:sp>
        <p:nvSpPr>
          <p:cNvPr id="5" name="Zástupný symbol pro zápatí 4">
            <a:extLst>
              <a:ext uri="{FF2B5EF4-FFF2-40B4-BE49-F238E27FC236}">
                <a16:creationId xmlns:a16="http://schemas.microsoft.com/office/drawing/2014/main" id="{03099BA6-4AD2-4E88-A66F-D430A08759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a:extLst>
              <a:ext uri="{FF2B5EF4-FFF2-40B4-BE49-F238E27FC236}">
                <a16:creationId xmlns:a16="http://schemas.microsoft.com/office/drawing/2014/main" id="{79DB1259-2459-4E5E-ABD4-8F6E19852E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18F98-6391-4111-8520-C5D91530C2F4}" type="slidenum">
              <a:rPr lang="en-GB" smtClean="0"/>
              <a:t>‹#›</a:t>
            </a:fld>
            <a:endParaRPr lang="en-GB"/>
          </a:p>
        </p:txBody>
      </p:sp>
    </p:spTree>
    <p:extLst>
      <p:ext uri="{BB962C8B-B14F-4D97-AF65-F5344CB8AC3E}">
        <p14:creationId xmlns:p14="http://schemas.microsoft.com/office/powerpoint/2010/main" val="2793607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7AE9867D-97CF-412D-BCD3-22919B0DA324}"/>
              </a:ext>
            </a:extLst>
          </p:cNvPr>
          <p:cNvSpPr>
            <a:spLocks noGrp="1" noChangeArrowheads="1"/>
          </p:cNvSpPr>
          <p:nvPr>
            <p:ph type="title"/>
          </p:nvPr>
        </p:nvSpPr>
        <p:spPr bwMode="auto">
          <a:xfrm>
            <a:off x="894720" y="568861"/>
            <a:ext cx="10408321"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cs-CZ"/>
              <a:t>Click to edit the title text format</a:t>
            </a:r>
          </a:p>
        </p:txBody>
      </p:sp>
      <p:sp>
        <p:nvSpPr>
          <p:cNvPr id="1026" name="Rectangle 2">
            <a:extLst>
              <a:ext uri="{FF2B5EF4-FFF2-40B4-BE49-F238E27FC236}">
                <a16:creationId xmlns:a16="http://schemas.microsoft.com/office/drawing/2014/main" id="{8998D68B-8BC0-4D1D-B690-7A6C080AD285}"/>
              </a:ext>
            </a:extLst>
          </p:cNvPr>
          <p:cNvSpPr>
            <a:spLocks noGrp="1" noChangeArrowheads="1"/>
          </p:cNvSpPr>
          <p:nvPr>
            <p:ph type="body" idx="1"/>
          </p:nvPr>
        </p:nvSpPr>
        <p:spPr bwMode="auto">
          <a:xfrm>
            <a:off x="894720" y="1906761"/>
            <a:ext cx="10408321"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cs-CZ"/>
              <a:t>Click to edit the outline text format</a:t>
            </a:r>
          </a:p>
          <a:p>
            <a:pPr lvl="1"/>
            <a:r>
              <a:rPr lang="en-GB" altLang="cs-CZ"/>
              <a:t>Second Outline Level</a:t>
            </a:r>
          </a:p>
          <a:p>
            <a:pPr lvl="2"/>
            <a:r>
              <a:rPr lang="en-GB" altLang="cs-CZ"/>
              <a:t>Third Outline Level</a:t>
            </a:r>
          </a:p>
          <a:p>
            <a:pPr lvl="3"/>
            <a:r>
              <a:rPr lang="en-GB" altLang="cs-CZ"/>
              <a:t>Fourth Outline Level</a:t>
            </a:r>
          </a:p>
          <a:p>
            <a:pPr lvl="4"/>
            <a:r>
              <a:rPr lang="en-GB" altLang="cs-CZ"/>
              <a:t>Fifth Outline Level</a:t>
            </a:r>
          </a:p>
          <a:p>
            <a:pPr lvl="4"/>
            <a:r>
              <a:rPr lang="en-GB" altLang="cs-CZ"/>
              <a:t>Sixth Outline Level</a:t>
            </a:r>
          </a:p>
          <a:p>
            <a:pPr lvl="4"/>
            <a:r>
              <a:rPr lang="en-GB" altLang="cs-CZ"/>
              <a:t>Seventh Outline Level</a:t>
            </a:r>
          </a:p>
          <a:p>
            <a:pPr lvl="4"/>
            <a:r>
              <a:rPr lang="en-GB" altLang="cs-CZ"/>
              <a:t>Eighth Outline Level</a:t>
            </a:r>
          </a:p>
          <a:p>
            <a:pPr lvl="4"/>
            <a:r>
              <a:rPr lang="en-GB" altLang="cs-CZ"/>
              <a:t>Ninth Outline Level</a:t>
            </a:r>
          </a:p>
        </p:txBody>
      </p:sp>
    </p:spTree>
    <p:extLst>
      <p:ext uri="{BB962C8B-B14F-4D97-AF65-F5344CB8AC3E}">
        <p14:creationId xmlns:p14="http://schemas.microsoft.com/office/powerpoint/2010/main" val="458250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kern="1200">
          <a:solidFill>
            <a:srgbClr val="000000"/>
          </a:solidFill>
          <a:latin typeface="+mj-lt"/>
          <a:ea typeface="+mj-ea"/>
          <a:cs typeface="+mj-cs"/>
        </a:defRPr>
      </a:lvl1pPr>
      <a:lvl2pPr marL="391729"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2pPr>
      <a:lvl3pPr marL="587593"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3pPr>
      <a:lvl4pPr marL="783458"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4pPr>
      <a:lvl5pPr marL="979322"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5pPr>
      <a:lvl6pPr marL="1394094"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6pPr>
      <a:lvl7pPr marL="1808866"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7pPr>
      <a:lvl8pPr marL="2223638"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8pPr>
      <a:lvl9pPr marL="2638410"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9pPr>
    </p:titleStyle>
    <p:bodyStyle>
      <a:lvl1pPr marL="391729" indent="-293797" algn="l" defTabSz="414772" rtl="0" fontAlgn="base" hangingPunct="0">
        <a:lnSpc>
          <a:spcPct val="93000"/>
        </a:lnSpc>
        <a:spcBef>
          <a:spcPct val="0"/>
        </a:spcBef>
        <a:spcAft>
          <a:spcPts val="806"/>
        </a:spcAft>
        <a:buClr>
          <a:srgbClr val="000000"/>
        </a:buClr>
        <a:buSzPct val="100000"/>
        <a:buFont typeface="Arial" panose="020B0604020202020204" pitchFamily="34" charset="0"/>
        <a:buChar char="•"/>
        <a:defRPr sz="1814" kern="1200">
          <a:solidFill>
            <a:srgbClr val="000000"/>
          </a:solidFill>
          <a:latin typeface="+mn-lt"/>
          <a:ea typeface="+mn-ea"/>
          <a:cs typeface="+mn-cs"/>
        </a:defRPr>
      </a:lvl1pPr>
      <a:lvl2pPr marL="783458" indent="-260673" algn="l" defTabSz="414772" rtl="0" fontAlgn="base" hangingPunct="0">
        <a:lnSpc>
          <a:spcPct val="93000"/>
        </a:lnSpc>
        <a:spcBef>
          <a:spcPct val="0"/>
        </a:spcBef>
        <a:spcAft>
          <a:spcPts val="1032"/>
        </a:spcAft>
        <a:buClr>
          <a:srgbClr val="000000"/>
        </a:buClr>
        <a:buSzPct val="75000"/>
        <a:buFont typeface="Symbol" panose="05050102010706020507" pitchFamily="18" charset="2"/>
        <a:buChar char=""/>
        <a:defRPr sz="2359" kern="1200">
          <a:solidFill>
            <a:srgbClr val="000000"/>
          </a:solidFill>
          <a:latin typeface="+mn-lt"/>
          <a:ea typeface="+mn-ea"/>
          <a:cs typeface="+mn-cs"/>
        </a:defRPr>
      </a:lvl2pPr>
      <a:lvl3pPr marL="1175187" indent="-195864" algn="l" defTabSz="414772" rtl="0" fontAlgn="base" hangingPunct="0">
        <a:lnSpc>
          <a:spcPct val="93000"/>
        </a:lnSpc>
        <a:spcBef>
          <a:spcPct val="0"/>
        </a:spcBef>
        <a:spcAft>
          <a:spcPts val="771"/>
        </a:spcAft>
        <a:buClr>
          <a:srgbClr val="000000"/>
        </a:buClr>
        <a:buSzPct val="45000"/>
        <a:buFont typeface="Wingdings" panose="05000000000000000000" pitchFamily="2" charset="2"/>
        <a:buChar char=""/>
        <a:defRPr sz="2177" kern="1200">
          <a:solidFill>
            <a:srgbClr val="000000"/>
          </a:solidFill>
          <a:latin typeface="+mn-lt"/>
          <a:ea typeface="+mn-ea"/>
          <a:cs typeface="+mn-cs"/>
        </a:defRPr>
      </a:lvl3pPr>
      <a:lvl4pPr marL="1566916" indent="-195864" algn="l" defTabSz="414772" rtl="0" fontAlgn="base" hangingPunct="0">
        <a:lnSpc>
          <a:spcPct val="93000"/>
        </a:lnSpc>
        <a:spcBef>
          <a:spcPct val="0"/>
        </a:spcBef>
        <a:spcAft>
          <a:spcPts val="522"/>
        </a:spcAft>
        <a:buClr>
          <a:srgbClr val="000000"/>
        </a:buClr>
        <a:buSzPct val="75000"/>
        <a:buFont typeface="Symbol" panose="05050102010706020507" pitchFamily="18" charset="2"/>
        <a:buChar char=""/>
        <a:defRPr sz="1814" kern="1200">
          <a:solidFill>
            <a:srgbClr val="000000"/>
          </a:solidFill>
          <a:latin typeface="+mn-lt"/>
          <a:ea typeface="+mn-ea"/>
          <a:cs typeface="+mn-cs"/>
        </a:defRPr>
      </a:lvl4pPr>
      <a:lvl5pPr marL="1958645" indent="-195864" algn="l" defTabSz="414772" rtl="0" fontAlgn="base" hangingPunct="0">
        <a:lnSpc>
          <a:spcPct val="93000"/>
        </a:lnSpc>
        <a:spcBef>
          <a:spcPct val="0"/>
        </a:spcBef>
        <a:spcAft>
          <a:spcPts val="261"/>
        </a:spcAft>
        <a:buClr>
          <a:srgbClr val="000000"/>
        </a:buClr>
        <a:buSzPct val="45000"/>
        <a:buFont typeface="Wingdings" panose="05000000000000000000" pitchFamily="2" charset="2"/>
        <a:buChar char=""/>
        <a:defRPr sz="1814" kern="1200">
          <a:solidFill>
            <a:srgbClr val="000000"/>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cs-CZ"/>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ustomShape 1"/>
          <p:cNvSpPr/>
          <p:nvPr/>
        </p:nvSpPr>
        <p:spPr>
          <a:xfrm>
            <a:off x="0" y="0"/>
            <a:ext cx="192000" cy="6858000"/>
          </a:xfrm>
          <a:prstGeom prst="rect">
            <a:avLst/>
          </a:prstGeom>
          <a:solidFill>
            <a:srgbClr val="0054A6"/>
          </a:solidFill>
          <a:ln>
            <a:noFill/>
          </a:ln>
        </p:spPr>
        <p:style>
          <a:lnRef idx="0">
            <a:scrgbClr r="0" g="0" b="0"/>
          </a:lnRef>
          <a:fillRef idx="0">
            <a:scrgbClr r="0" g="0" b="0"/>
          </a:fillRef>
          <a:effectRef idx="0">
            <a:scrgbClr r="0" g="0" b="0"/>
          </a:effectRef>
          <a:fontRef idx="minor"/>
        </p:style>
      </p:sp>
      <p:sp>
        <p:nvSpPr>
          <p:cNvPr id="3" name="CustomShape 2"/>
          <p:cNvSpPr/>
          <p:nvPr/>
        </p:nvSpPr>
        <p:spPr>
          <a:xfrm>
            <a:off x="0" y="0"/>
            <a:ext cx="192000" cy="1198440"/>
          </a:xfrm>
          <a:prstGeom prst="rect">
            <a:avLst/>
          </a:prstGeom>
          <a:solidFill>
            <a:srgbClr val="FFCE34"/>
          </a:solid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725969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1747E10-AE14-4EFC-A824-6BBED385761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CC84029B-0E84-485A-B304-4750BC02F314}"/>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C5DEB769-2FBA-4B75-B19E-1EC2CFC31F29}"/>
              </a:ext>
            </a:extLst>
          </p:cNvPr>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D60DF007-95F2-4AED-92A7-FC8EDF14331A}" type="datetimeFigureOut">
              <a:rPr lang="fr-FR"/>
              <a:pPr>
                <a:defRPr/>
              </a:pPr>
              <a:t>23/02/2022</a:t>
            </a:fld>
            <a:endParaRPr lang="en-GB"/>
          </a:p>
        </p:txBody>
      </p:sp>
      <p:sp>
        <p:nvSpPr>
          <p:cNvPr id="5" name="Footer Placeholder 4">
            <a:extLst>
              <a:ext uri="{FF2B5EF4-FFF2-40B4-BE49-F238E27FC236}">
                <a16:creationId xmlns:a16="http://schemas.microsoft.com/office/drawing/2014/main" id="{9638120E-2F50-4726-A870-FB1AA158B9D7}"/>
              </a:ext>
            </a:extLst>
          </p:cNvPr>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906FBC7F-330A-4F88-89E6-296F182BEB71}"/>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316FCF79-6469-4761-98FD-052DFF90B586}" type="slidenum">
              <a:rPr lang="en-GB" altLang="cs-CZ"/>
              <a:pPr/>
              <a:t>‹#›</a:t>
            </a:fld>
            <a:endParaRPr lang="en-GB" altLang="cs-CZ"/>
          </a:p>
        </p:txBody>
      </p:sp>
    </p:spTree>
    <p:extLst>
      <p:ext uri="{BB962C8B-B14F-4D97-AF65-F5344CB8AC3E}">
        <p14:creationId xmlns:p14="http://schemas.microsoft.com/office/powerpoint/2010/main" val="908548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38"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23.02.2022</a:t>
            </a:fld>
            <a:endParaRPr lang="cs-CZ"/>
          </a:p>
        </p:txBody>
      </p:sp>
      <p:sp>
        <p:nvSpPr>
          <p:cNvPr id="5" name="Zástupný symbol pro zápatí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extLst>
      <p:ext uri="{BB962C8B-B14F-4D97-AF65-F5344CB8AC3E}">
        <p14:creationId xmlns:p14="http://schemas.microsoft.com/office/powerpoint/2010/main" val="77939506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17976F-6AC7-457F-9F37-09560597E0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150"/>
          </a:p>
        </p:txBody>
      </p:sp>
      <p:sp>
        <p:nvSpPr>
          <p:cNvPr id="3" name="Text Placeholder 2">
            <a:extLst>
              <a:ext uri="{FF2B5EF4-FFF2-40B4-BE49-F238E27FC236}">
                <a16:creationId xmlns:a16="http://schemas.microsoft.com/office/drawing/2014/main" id="{312C695F-3217-40EF-94EE-7913D7F676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4" name="Date Placeholder 3">
            <a:extLst>
              <a:ext uri="{FF2B5EF4-FFF2-40B4-BE49-F238E27FC236}">
                <a16:creationId xmlns:a16="http://schemas.microsoft.com/office/drawing/2014/main" id="{E068ED49-F76F-44BC-922E-DEE627604E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6FC572-8376-4287-BBA0-8B7370ABD152}" type="datetimeFigureOut">
              <a:rPr lang="en-150" smtClean="0"/>
              <a:t>02/23/2022</a:t>
            </a:fld>
            <a:endParaRPr lang="en-150"/>
          </a:p>
        </p:txBody>
      </p:sp>
      <p:sp>
        <p:nvSpPr>
          <p:cNvPr id="5" name="Footer Placeholder 4">
            <a:extLst>
              <a:ext uri="{FF2B5EF4-FFF2-40B4-BE49-F238E27FC236}">
                <a16:creationId xmlns:a16="http://schemas.microsoft.com/office/drawing/2014/main" id="{483F5E21-CB6D-43DC-8FCE-29B4C57455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150"/>
          </a:p>
        </p:txBody>
      </p:sp>
      <p:sp>
        <p:nvSpPr>
          <p:cNvPr id="6" name="Slide Number Placeholder 5">
            <a:extLst>
              <a:ext uri="{FF2B5EF4-FFF2-40B4-BE49-F238E27FC236}">
                <a16:creationId xmlns:a16="http://schemas.microsoft.com/office/drawing/2014/main" id="{B6ED9951-0066-4347-8D2E-61F1CCF6D2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E01EA-4AC6-4FDF-8E44-FFDD0A921C39}" type="slidenum">
              <a:rPr lang="en-150" smtClean="0"/>
              <a:t>‹#›</a:t>
            </a:fld>
            <a:endParaRPr lang="en-150"/>
          </a:p>
        </p:txBody>
      </p:sp>
    </p:spTree>
    <p:extLst>
      <p:ext uri="{BB962C8B-B14F-4D97-AF65-F5344CB8AC3E}">
        <p14:creationId xmlns:p14="http://schemas.microsoft.com/office/powerpoint/2010/main" val="1141128416"/>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093/eurheartj/ehaa485"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40.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slideLayout" Target="../slideLayouts/slideLayout51.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3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DD72FECA-4074-4F92-8F5D-FD7B0289AD59}"/>
              </a:ext>
            </a:extLst>
          </p:cNvPr>
          <p:cNvSpPr>
            <a:spLocks noGrp="1"/>
          </p:cNvSpPr>
          <p:nvPr>
            <p:ph type="subTitle" idx="1"/>
          </p:nvPr>
        </p:nvSpPr>
        <p:spPr>
          <a:xfrm>
            <a:off x="1690978" y="4043473"/>
            <a:ext cx="9144000" cy="1655762"/>
          </a:xfrm>
        </p:spPr>
        <p:txBody>
          <a:bodyPr/>
          <a:lstStyle/>
          <a:p>
            <a:r>
              <a:rPr lang="cs-CZ" dirty="0"/>
              <a:t>Hana Línková</a:t>
            </a:r>
          </a:p>
          <a:p>
            <a:r>
              <a:rPr lang="cs-CZ" dirty="0"/>
              <a:t>Kardiologická klinika FNKV a 3 LF UK</a:t>
            </a:r>
          </a:p>
          <a:p>
            <a:r>
              <a:rPr lang="cs-CZ" dirty="0"/>
              <a:t>Praha</a:t>
            </a:r>
            <a:endParaRPr lang="en-GB" dirty="0"/>
          </a:p>
        </p:txBody>
      </p:sp>
      <p:sp>
        <p:nvSpPr>
          <p:cNvPr id="5" name="AutoShape 4">
            <a:extLst>
              <a:ext uri="{FF2B5EF4-FFF2-40B4-BE49-F238E27FC236}">
                <a16:creationId xmlns:a16="http://schemas.microsoft.com/office/drawing/2014/main" id="{7B6EFF2B-92C4-40EF-A774-7C8617959C41}"/>
              </a:ext>
            </a:extLst>
          </p:cNvPr>
          <p:cNvSpPr>
            <a:spLocks noGrp="1" noChangeAspect="1" noChangeArrowheads="1"/>
          </p:cNvSpPr>
          <p:nvPr>
            <p:ph type="ctrTitle"/>
          </p:nvPr>
        </p:nvSpPr>
        <p:spPr bwMode="auto">
          <a:xfrm>
            <a:off x="1690978" y="1519929"/>
            <a:ext cx="9144000" cy="2387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cs-CZ" sz="3600" dirty="0">
                <a:latin typeface="Calibri" panose="020F0502020204030204" pitchFamily="34" charset="0"/>
                <a:cs typeface="Calibri" panose="020F0502020204030204" pitchFamily="34" charset="0"/>
              </a:rPr>
              <a:t>Mitrální regurgitace, co nového v </a:t>
            </a:r>
            <a:r>
              <a:rPr lang="cs-CZ" sz="3600" dirty="0" err="1">
                <a:latin typeface="Calibri" panose="020F0502020204030204" pitchFamily="34" charset="0"/>
                <a:cs typeface="Calibri" panose="020F0502020204030204" pitchFamily="34" charset="0"/>
              </a:rPr>
              <a:t>guidelines</a:t>
            </a:r>
            <a:r>
              <a:rPr lang="cs-CZ" sz="3600" dirty="0">
                <a:latin typeface="Calibri" panose="020F0502020204030204" pitchFamily="34" charset="0"/>
                <a:cs typeface="Calibri" panose="020F0502020204030204" pitchFamily="34" charset="0"/>
              </a:rPr>
              <a:t> ?</a:t>
            </a:r>
            <a:endParaRPr lang="en-GB" sz="3600" dirty="0">
              <a:latin typeface="Calibri" panose="020F0502020204030204" pitchFamily="34" charset="0"/>
              <a:cs typeface="Calibri" panose="020F0502020204030204" pitchFamily="34" charset="0"/>
            </a:endParaRPr>
          </a:p>
        </p:txBody>
      </p:sp>
      <p:pic>
        <p:nvPicPr>
          <p:cNvPr id="4" name="Picture 4" descr="logo3LFUK">
            <a:extLst>
              <a:ext uri="{FF2B5EF4-FFF2-40B4-BE49-F238E27FC236}">
                <a16:creationId xmlns:a16="http://schemas.microsoft.com/office/drawing/2014/main" id="{875773F6-BA18-44ED-926F-E8D597DDE4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3208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FNKV">
            <a:extLst>
              <a:ext uri="{FF2B5EF4-FFF2-40B4-BE49-F238E27FC236}">
                <a16:creationId xmlns:a16="http://schemas.microsoft.com/office/drawing/2014/main" id="{78FA1FA4-86FB-4BAF-A703-5E9C0D4A2D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923" b="1976"/>
          <a:stretch>
            <a:fillRect/>
          </a:stretch>
        </p:blipFill>
        <p:spPr bwMode="auto">
          <a:xfrm>
            <a:off x="10673011" y="25400"/>
            <a:ext cx="129857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510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524000" y="5994400"/>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1000" b="0" i="1" u="none" strike="noStrike" kern="1200" cap="none" spc="0" normalizeH="0" baseline="0" noProof="0" dirty="0">
                <a:ln>
                  <a:noFill/>
                </a:ln>
                <a:solidFill>
                  <a:srgbClr val="333333"/>
                </a:solidFill>
                <a:effectLst/>
                <a:uLnTx/>
                <a:uFillTx/>
                <a:latin typeface="Calibri"/>
                <a:ea typeface="+mn-ea"/>
                <a:cs typeface="+mn-cs"/>
              </a:rPr>
              <a:t>Eur Heart J</a:t>
            </a:r>
            <a:r>
              <a:rPr kumimoji="0" lang="en-US" altLang="en-US" sz="1000" b="0" i="0" u="none" strike="noStrike" kern="1200" cap="none" spc="0" normalizeH="0" baseline="0" noProof="0" dirty="0">
                <a:ln>
                  <a:noFill/>
                </a:ln>
                <a:solidFill>
                  <a:srgbClr val="333333"/>
                </a:solidFill>
                <a:effectLst/>
                <a:uLnTx/>
                <a:uFillTx/>
                <a:latin typeface="Calibri"/>
                <a:ea typeface="+mn-ea"/>
                <a:cs typeface="+mn-cs"/>
              </a:rPr>
              <a:t>, Volume 41, Issue 45, 1 December 2020, Pages 4349–4356, </a:t>
            </a:r>
            <a:r>
              <a:rPr kumimoji="0" lang="en-US" altLang="en-US" sz="1000" b="0" i="0" u="none" strike="noStrike" kern="1200" cap="none" spc="0" normalizeH="0" baseline="0" noProof="0" dirty="0">
                <a:ln>
                  <a:noFill/>
                </a:ln>
                <a:solidFill>
                  <a:srgbClr val="333333"/>
                </a:solidFill>
                <a:effectLst/>
                <a:uLnTx/>
                <a:uFillTx/>
                <a:latin typeface="Calibri"/>
                <a:ea typeface="+mn-ea"/>
                <a:cs typeface="+mn-cs"/>
                <a:hlinkClick r:id="rId3"/>
              </a:rPr>
              <a:t>https://doi.org/10.1093/eurheartj/ehaa485</a:t>
            </a:r>
            <a:endParaRPr kumimoji="0" lang="en-US" altLang="en-US" sz="10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800" b="0" i="0" u="none" strike="noStrike" kern="1200" cap="none" spc="0" normalizeH="0" baseline="0" noProof="0" dirty="0">
                <a:ln>
                  <a:noFill/>
                </a:ln>
                <a:solidFill>
                  <a:srgbClr val="2A2A2A"/>
                </a:solidFill>
                <a:effectLst/>
                <a:uLnTx/>
                <a:uFillTx/>
                <a:latin typeface="Calibri"/>
                <a:ea typeface="+mn-ea"/>
                <a:cs typeface="+mn-cs"/>
              </a:rPr>
              <a:t>The content of this slide may be subject to copyright: please see the slide notes for details.</a:t>
            </a:r>
            <a:endParaRPr kumimoji="0" lang="en-US" altLang="en-US" sz="800" b="0" i="0" u="none" strike="noStrike" kern="1200" cap="none" spc="0" normalizeH="0" baseline="0" noProof="0" dirty="0">
              <a:ln>
                <a:noFill/>
              </a:ln>
              <a:solidFill>
                <a:srgbClr val="333333"/>
              </a:solidFill>
              <a:effectLst/>
              <a:uLnTx/>
              <a:uFillTx/>
              <a:latin typeface="Calibri"/>
              <a:ea typeface="+mn-ea"/>
              <a:cs typeface="+mn-cs"/>
            </a:endParaRPr>
          </a:p>
        </p:txBody>
      </p:sp>
      <p:sp>
        <p:nvSpPr>
          <p:cNvPr id="5123" name="Title 1"/>
          <p:cNvSpPr>
            <a:spLocks noGrp="1"/>
          </p:cNvSpPr>
          <p:nvPr>
            <p:ph type="title"/>
          </p:nvPr>
        </p:nvSpPr>
        <p:spPr>
          <a:xfrm>
            <a:off x="2959100" y="468963"/>
            <a:ext cx="6108700" cy="612775"/>
          </a:xfrm>
          <a:prstGeom prst="rect">
            <a:avLst/>
          </a:prstGeom>
          <a:solidFill>
            <a:schemeClr val="bg1">
              <a:lumMod val="95000"/>
            </a:schemeClr>
          </a:solidFill>
          <a:ln>
            <a:solidFill>
              <a:schemeClr val="tx1"/>
            </a:solidFill>
            <a:miter lim="800000"/>
          </a:ln>
        </p:spPr>
        <p:txBody>
          <a:bodyPr vert="horz" wrap="square" lIns="0" tIns="0" rIns="0" bIns="0" numCol="1" anchor="t"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lgn="ctr"/>
            <a:r>
              <a:rPr lang="cs-CZ" altLang="en-US" b="0" dirty="0"/>
              <a:t> </a:t>
            </a:r>
            <a:br>
              <a:rPr lang="cs-CZ" altLang="en-US" b="0" dirty="0"/>
            </a:br>
            <a:r>
              <a:rPr lang="cs-CZ" altLang="en-US" b="0" dirty="0"/>
              <a:t>Důraz na optimální načasování  výkonu na chlopni</a:t>
            </a:r>
            <a:r>
              <a:rPr lang="en-US" altLang="en-US" b="0" dirty="0"/>
              <a:t>.</a:t>
            </a:r>
          </a:p>
        </p:txBody>
      </p:sp>
      <p:pic>
        <p:nvPicPr>
          <p:cNvPr id="5125" name="New picture"/>
          <p:cNvPicPr/>
          <p:nvPr/>
        </p:nvPicPr>
        <p:blipFill>
          <a:blip r:embed="rId4"/>
          <a:stretch>
            <a:fillRect/>
          </a:stretch>
        </p:blipFill>
        <p:spPr>
          <a:xfrm>
            <a:off x="3124200" y="1371600"/>
            <a:ext cx="5943600" cy="425394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B8D076-7D5A-4351-B5BD-44013ACD94FD}"/>
              </a:ext>
            </a:extLst>
          </p:cNvPr>
          <p:cNvSpPr>
            <a:spLocks noGrp="1"/>
          </p:cNvSpPr>
          <p:nvPr>
            <p:ph type="title"/>
          </p:nvPr>
        </p:nvSpPr>
        <p:spPr>
          <a:xfrm>
            <a:off x="3531475" y="515007"/>
            <a:ext cx="6621517" cy="862044"/>
          </a:xfrm>
          <a:solidFill>
            <a:schemeClr val="bg1">
              <a:lumMod val="95000"/>
            </a:schemeClr>
          </a:solidFill>
          <a:ln>
            <a:solidFill>
              <a:schemeClr val="tx1"/>
            </a:solidFill>
          </a:ln>
        </p:spPr>
        <p:txBody>
          <a:bodyPr/>
          <a:lstStyle/>
          <a:p>
            <a:r>
              <a:rPr lang="cs-CZ" dirty="0"/>
              <a:t>Primární mitrální regurgitace</a:t>
            </a:r>
            <a:endParaRPr lang="en-GB" dirty="0"/>
          </a:p>
        </p:txBody>
      </p:sp>
      <p:pic>
        <p:nvPicPr>
          <p:cNvPr id="5" name="Obrázek 4">
            <a:extLst>
              <a:ext uri="{FF2B5EF4-FFF2-40B4-BE49-F238E27FC236}">
                <a16:creationId xmlns:a16="http://schemas.microsoft.com/office/drawing/2014/main" id="{01CDE502-2806-4210-8BC2-63770D90848C}"/>
              </a:ext>
            </a:extLst>
          </p:cNvPr>
          <p:cNvPicPr>
            <a:picLocks noChangeAspect="1"/>
          </p:cNvPicPr>
          <p:nvPr/>
        </p:nvPicPr>
        <p:blipFill>
          <a:blip r:embed="rId2"/>
          <a:stretch>
            <a:fillRect/>
          </a:stretch>
        </p:blipFill>
        <p:spPr>
          <a:xfrm>
            <a:off x="6096000" y="2070047"/>
            <a:ext cx="4719733" cy="4403503"/>
          </a:xfrm>
          <a:prstGeom prst="rect">
            <a:avLst/>
          </a:prstGeom>
        </p:spPr>
      </p:pic>
      <p:pic>
        <p:nvPicPr>
          <p:cNvPr id="7" name="Obrázek 6">
            <a:extLst>
              <a:ext uri="{FF2B5EF4-FFF2-40B4-BE49-F238E27FC236}">
                <a16:creationId xmlns:a16="http://schemas.microsoft.com/office/drawing/2014/main" id="{D122FDA0-EF8E-4A9D-8806-79A9B8C8D653}"/>
              </a:ext>
            </a:extLst>
          </p:cNvPr>
          <p:cNvPicPr>
            <a:picLocks noChangeAspect="1"/>
          </p:cNvPicPr>
          <p:nvPr/>
        </p:nvPicPr>
        <p:blipFill>
          <a:blip r:embed="rId3"/>
          <a:stretch>
            <a:fillRect/>
          </a:stretch>
        </p:blipFill>
        <p:spPr>
          <a:xfrm>
            <a:off x="424121" y="3054075"/>
            <a:ext cx="5343525" cy="3419475"/>
          </a:xfrm>
          <a:prstGeom prst="rect">
            <a:avLst/>
          </a:prstGeom>
        </p:spPr>
      </p:pic>
      <p:sp>
        <p:nvSpPr>
          <p:cNvPr id="8" name="TextovéPole 7">
            <a:extLst>
              <a:ext uri="{FF2B5EF4-FFF2-40B4-BE49-F238E27FC236}">
                <a16:creationId xmlns:a16="http://schemas.microsoft.com/office/drawing/2014/main" id="{91D3967A-4CD0-4E3C-8862-72047ABF82EA}"/>
              </a:ext>
            </a:extLst>
          </p:cNvPr>
          <p:cNvSpPr txBox="1"/>
          <p:nvPr/>
        </p:nvSpPr>
        <p:spPr>
          <a:xfrm>
            <a:off x="788863" y="1937251"/>
            <a:ext cx="4614042" cy="369332"/>
          </a:xfrm>
          <a:prstGeom prst="rect">
            <a:avLst/>
          </a:prstGeom>
          <a:noFill/>
        </p:spPr>
        <p:txBody>
          <a:bodyPr wrap="square" rtlCol="0">
            <a:spAutoFit/>
          </a:bodyPr>
          <a:lstStyle/>
          <a:p>
            <a:r>
              <a:rPr lang="cs-CZ" dirty="0"/>
              <a:t>Patofyziologie a přirozený průběh primární MR</a:t>
            </a:r>
            <a:endParaRPr lang="en-GB" dirty="0"/>
          </a:p>
        </p:txBody>
      </p:sp>
      <p:sp>
        <p:nvSpPr>
          <p:cNvPr id="9" name="Ovál 8">
            <a:extLst>
              <a:ext uri="{FF2B5EF4-FFF2-40B4-BE49-F238E27FC236}">
                <a16:creationId xmlns:a16="http://schemas.microsoft.com/office/drawing/2014/main" id="{C25FE902-109B-43A2-B8AD-600F2ABD986C}"/>
              </a:ext>
            </a:extLst>
          </p:cNvPr>
          <p:cNvSpPr/>
          <p:nvPr/>
        </p:nvSpPr>
        <p:spPr>
          <a:xfrm>
            <a:off x="1598157" y="3367579"/>
            <a:ext cx="1618009" cy="657883"/>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281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2789411" y="607248"/>
            <a:ext cx="7643192" cy="774700"/>
          </a:xfrm>
          <a:prstGeom prst="rect">
            <a:avLst/>
          </a:prstGeom>
          <a:solidFill>
            <a:schemeClr val="bg1">
              <a:lumMod val="95000"/>
            </a:schemeClr>
          </a:solidFill>
          <a:ln>
            <a:solidFill>
              <a:schemeClr val="tx1"/>
            </a:solidFill>
            <a:miter lim="800000"/>
          </a:ln>
        </p:spPr>
        <p:txBody>
          <a:bodyPr vert="horz" wrap="square" lIns="0" tIns="0" rIns="0" bIns="0" numCol="1" rtlCol="0" anchor="t"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lgn="ctr"/>
            <a:r>
              <a:rPr lang="cs-CZ" altLang="en-US" sz="3600" b="0" dirty="0">
                <a:latin typeface="Calibri" panose="020F0502020204030204" pitchFamily="34" charset="0"/>
                <a:cs typeface="Calibri" panose="020F0502020204030204" pitchFamily="34" charset="0"/>
              </a:rPr>
              <a:t>MIDA </a:t>
            </a:r>
            <a:r>
              <a:rPr lang="cs-CZ" altLang="en-US" sz="3600" b="0" dirty="0" err="1">
                <a:latin typeface="Calibri" panose="020F0502020204030204" pitchFamily="34" charset="0"/>
                <a:cs typeface="Calibri" panose="020F0502020204030204" pitchFamily="34" charset="0"/>
              </a:rPr>
              <a:t>score</a:t>
            </a:r>
            <a:endParaRPr lang="en-US" altLang="en-US" sz="3600" b="0" dirty="0">
              <a:latin typeface="Calibri" panose="020F0502020204030204" pitchFamily="34" charset="0"/>
              <a:cs typeface="Calibri" panose="020F0502020204030204" pitchFamily="34" charset="0"/>
            </a:endParaRPr>
          </a:p>
        </p:txBody>
      </p:sp>
      <p:sp>
        <p:nvSpPr>
          <p:cNvPr id="5122" name="Footer Placeholder 3"/>
          <p:cNvSpPr>
            <a:spLocks noGrp="1"/>
          </p:cNvSpPr>
          <p:nvPr>
            <p:ph type="ftr" sz="quarter" idx="11"/>
          </p:nvPr>
        </p:nvSpPr>
        <p:spPr>
          <a:xfrm>
            <a:off x="6424274" y="6295960"/>
            <a:ext cx="5328592" cy="435101"/>
          </a:xfrm>
          <a:prstGeom prst="rect">
            <a:avLst/>
          </a:prstGeom>
          <a:noFill/>
          <a:ln>
            <a:noFill/>
            <a:miter lim="800000"/>
          </a:ln>
        </p:spPr>
        <p:txBody>
          <a:bodyPr vert="horz" lIns="180000" tIns="0" rIns="180000" bIns="0" rtlCol="0" anchor="ctr" anchorCtr="0">
            <a:noAutofit/>
          </a:bodyPr>
          <a:lstStyle>
            <a:lvl1pPr marL="342891" indent="-342891" algn="l" defTabSz="914377"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32" indent="-285744" algn="l" defTabSz="914377"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2971" indent="-228594" algn="l" defTabSz="914377"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160" indent="-228594" algn="l" defTabSz="914377"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349" indent="-228594" algn="l" defTabSz="914377"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marR="0" lvl="0" indent="0" algn="l" defTabSz="914377" rtl="0" eaLnBrk="1" fontAlgn="base" latinLnBrk="0" hangingPunct="1">
              <a:lnSpc>
                <a:spcPct val="100000"/>
              </a:lnSpc>
              <a:spcBef>
                <a:spcPct val="0"/>
              </a:spcBef>
              <a:spcAft>
                <a:spcPts val="600"/>
              </a:spcAft>
              <a:buClrTx/>
              <a:buSzTx/>
              <a:buFont typeface="Arial" pitchFamily="34" charset="0"/>
              <a:buNone/>
              <a:tabLst/>
              <a:defRPr/>
            </a:pPr>
            <a:r>
              <a:rPr kumimoji="0" lang="en-US" altLang="en-US" sz="1400" b="0" i="1" u="none" strike="noStrike" kern="1200" cap="none" spc="0" normalizeH="0" baseline="0" noProof="0" dirty="0">
                <a:ln>
                  <a:noFill/>
                </a:ln>
                <a:solidFill>
                  <a:srgbClr val="333333"/>
                </a:solidFill>
                <a:effectLst/>
                <a:uLnTx/>
                <a:uFillTx/>
                <a:latin typeface="Calibri" panose="020F0502020204030204" pitchFamily="34" charset="0"/>
                <a:ea typeface="ＭＳ Ｐゴシック"/>
                <a:cs typeface="Calibri" panose="020F0502020204030204" pitchFamily="34" charset="0"/>
              </a:rPr>
              <a:t>Eur Heart J, Volume 39, Issue 15, 14 April </a:t>
            </a:r>
            <a:r>
              <a:rPr kumimoji="0" lang="en-US" altLang="en-US" sz="1400" b="0" i="1" u="none" strike="noStrike" kern="1200" cap="none" spc="0" normalizeH="0" baseline="0" noProof="0" dirty="0">
                <a:ln>
                  <a:noFill/>
                </a:ln>
                <a:solidFill>
                  <a:srgbClr val="333333"/>
                </a:solidFill>
                <a:effectLst/>
                <a:uLnTx/>
                <a:uFillTx/>
                <a:latin typeface="Calibri" panose="020F0502020204030204" pitchFamily="34" charset="0"/>
                <a:ea typeface="Source Sans Pro" panose="020B0503030403020204" pitchFamily="34" charset="0"/>
                <a:cs typeface="Calibri" panose="020F0502020204030204" pitchFamily="34" charset="0"/>
              </a:rPr>
              <a:t>2018</a:t>
            </a:r>
            <a:r>
              <a:rPr kumimoji="0" lang="en-US" altLang="en-US" sz="1400" b="0" i="1" u="none" strike="noStrike" kern="1200" cap="none" spc="0" normalizeH="0" baseline="0" noProof="0" dirty="0">
                <a:ln>
                  <a:noFill/>
                </a:ln>
                <a:solidFill>
                  <a:srgbClr val="333333"/>
                </a:solidFill>
                <a:effectLst/>
                <a:uLnTx/>
                <a:uFillTx/>
                <a:latin typeface="Calibri" panose="020F0502020204030204" pitchFamily="34" charset="0"/>
                <a:ea typeface="ＭＳ Ｐゴシック"/>
                <a:cs typeface="Calibri" panose="020F0502020204030204" pitchFamily="34" charset="0"/>
              </a:rPr>
              <a:t>, 1281–1291, </a:t>
            </a:r>
          </a:p>
        </p:txBody>
      </p:sp>
      <p:pic>
        <p:nvPicPr>
          <p:cNvPr id="3" name="Obrázek 2">
            <a:extLst>
              <a:ext uri="{FF2B5EF4-FFF2-40B4-BE49-F238E27FC236}">
                <a16:creationId xmlns:a16="http://schemas.microsoft.com/office/drawing/2014/main" id="{BA2645C0-0C85-4AE5-BE47-0E181FA9FA0F}"/>
              </a:ext>
            </a:extLst>
          </p:cNvPr>
          <p:cNvPicPr>
            <a:picLocks noChangeAspect="1"/>
          </p:cNvPicPr>
          <p:nvPr/>
        </p:nvPicPr>
        <p:blipFill>
          <a:blip r:embed="rId3"/>
          <a:stretch>
            <a:fillRect/>
          </a:stretch>
        </p:blipFill>
        <p:spPr>
          <a:xfrm>
            <a:off x="4641641" y="2951666"/>
            <a:ext cx="7444359" cy="1909382"/>
          </a:xfrm>
          <a:prstGeom prst="rect">
            <a:avLst/>
          </a:prstGeom>
        </p:spPr>
      </p:pic>
      <p:pic>
        <p:nvPicPr>
          <p:cNvPr id="8" name="New picture">
            <a:extLst>
              <a:ext uri="{FF2B5EF4-FFF2-40B4-BE49-F238E27FC236}">
                <a16:creationId xmlns:a16="http://schemas.microsoft.com/office/drawing/2014/main" id="{013CC5B0-B433-4302-9468-71038A945B17}"/>
              </a:ext>
            </a:extLst>
          </p:cNvPr>
          <p:cNvPicPr/>
          <p:nvPr/>
        </p:nvPicPr>
        <p:blipFill>
          <a:blip r:embed="rId4"/>
          <a:stretch>
            <a:fillRect/>
          </a:stretch>
        </p:blipFill>
        <p:spPr>
          <a:xfrm>
            <a:off x="439134" y="1917773"/>
            <a:ext cx="4033298" cy="44577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B2C8E73D-2F11-4AE7-9D9F-CC13A0E2E16F}"/>
              </a:ext>
            </a:extLst>
          </p:cNvPr>
          <p:cNvSpPr>
            <a:spLocks noGrp="1"/>
          </p:cNvSpPr>
          <p:nvPr>
            <p:ph type="body" idx="1"/>
          </p:nvPr>
        </p:nvSpPr>
        <p:spPr>
          <a:xfrm>
            <a:off x="1030014" y="651641"/>
            <a:ext cx="4871909" cy="749258"/>
          </a:xfrm>
          <a:solidFill>
            <a:schemeClr val="bg1">
              <a:lumMod val="95000"/>
            </a:schemeClr>
          </a:solidFill>
          <a:ln>
            <a:solidFill>
              <a:schemeClr val="tx1"/>
            </a:solidFill>
          </a:ln>
        </p:spPr>
        <p:txBody>
          <a:bodyPr/>
          <a:lstStyle/>
          <a:p>
            <a:pPr algn="ctr"/>
            <a:r>
              <a:rPr lang="cs-CZ" sz="2400" b="0" dirty="0">
                <a:cs typeface="Calibri Light" panose="020F0302020204030204" pitchFamily="34" charset="0"/>
              </a:rPr>
              <a:t>MR – strategie léčby</a:t>
            </a:r>
            <a:endParaRPr lang="en-GB" sz="2400" b="0" dirty="0">
              <a:cs typeface="Calibri Light" panose="020F0302020204030204" pitchFamily="34" charset="0"/>
            </a:endParaRPr>
          </a:p>
        </p:txBody>
      </p:sp>
      <p:sp>
        <p:nvSpPr>
          <p:cNvPr id="5" name="Zástupný text 4">
            <a:extLst>
              <a:ext uri="{FF2B5EF4-FFF2-40B4-BE49-F238E27FC236}">
                <a16:creationId xmlns:a16="http://schemas.microsoft.com/office/drawing/2014/main" id="{97282361-54A4-4F1E-A041-97C79DAAAD7A}"/>
              </a:ext>
            </a:extLst>
          </p:cNvPr>
          <p:cNvSpPr>
            <a:spLocks noGrp="1"/>
          </p:cNvSpPr>
          <p:nvPr>
            <p:ph type="body" sz="quarter" idx="3"/>
          </p:nvPr>
        </p:nvSpPr>
        <p:spPr>
          <a:xfrm>
            <a:off x="6705600" y="651641"/>
            <a:ext cx="4779433" cy="749258"/>
          </a:xfrm>
          <a:solidFill>
            <a:schemeClr val="bg1">
              <a:lumMod val="95000"/>
            </a:schemeClr>
          </a:solidFill>
          <a:ln>
            <a:solidFill>
              <a:schemeClr val="tx1"/>
            </a:solidFill>
          </a:ln>
        </p:spPr>
        <p:txBody>
          <a:bodyPr/>
          <a:lstStyle/>
          <a:p>
            <a:pPr algn="ctr"/>
            <a:r>
              <a:rPr lang="cs-CZ" sz="2400" b="0" dirty="0">
                <a:cs typeface="Calibri Light" panose="020F0302020204030204" pitchFamily="34" charset="0"/>
              </a:rPr>
              <a:t>MVP </a:t>
            </a:r>
            <a:r>
              <a:rPr lang="cs-CZ" sz="2400" b="0" dirty="0" err="1">
                <a:cs typeface="Calibri Light" panose="020F0302020204030204" pitchFamily="34" charset="0"/>
              </a:rPr>
              <a:t>rekurence</a:t>
            </a:r>
            <a:r>
              <a:rPr lang="cs-CZ" sz="2400" b="0" dirty="0">
                <a:cs typeface="Calibri Light" panose="020F0302020204030204" pitchFamily="34" charset="0"/>
              </a:rPr>
              <a:t>  MR</a:t>
            </a:r>
            <a:endParaRPr lang="en-GB" sz="2400" b="0" dirty="0">
              <a:cs typeface="Calibri Light" panose="020F0302020204030204" pitchFamily="34" charset="0"/>
            </a:endParaRPr>
          </a:p>
        </p:txBody>
      </p:sp>
      <p:pic>
        <p:nvPicPr>
          <p:cNvPr id="7" name="Zástupný obsah 4">
            <a:extLst>
              <a:ext uri="{FF2B5EF4-FFF2-40B4-BE49-F238E27FC236}">
                <a16:creationId xmlns:a16="http://schemas.microsoft.com/office/drawing/2014/main" id="{EC95AFF3-5643-4309-981C-926B8BA5E2A1}"/>
              </a:ext>
            </a:extLst>
          </p:cNvPr>
          <p:cNvPicPr>
            <a:picLocks noGrp="1" noChangeAspect="1"/>
          </p:cNvPicPr>
          <p:nvPr>
            <p:ph sz="half" idx="2"/>
          </p:nvPr>
        </p:nvPicPr>
        <p:blipFill>
          <a:blip r:embed="rId2"/>
          <a:stretch>
            <a:fillRect/>
          </a:stretch>
        </p:blipFill>
        <p:spPr>
          <a:xfrm>
            <a:off x="207876" y="2681095"/>
            <a:ext cx="6192802" cy="2744082"/>
          </a:xfrm>
        </p:spPr>
      </p:pic>
      <p:pic>
        <p:nvPicPr>
          <p:cNvPr id="9" name="Obrázek 8">
            <a:extLst>
              <a:ext uri="{FF2B5EF4-FFF2-40B4-BE49-F238E27FC236}">
                <a16:creationId xmlns:a16="http://schemas.microsoft.com/office/drawing/2014/main" id="{B2362E8D-1509-4004-9F29-6BD0E1CE61DE}"/>
              </a:ext>
            </a:extLst>
          </p:cNvPr>
          <p:cNvPicPr>
            <a:picLocks noChangeAspect="1"/>
          </p:cNvPicPr>
          <p:nvPr/>
        </p:nvPicPr>
        <p:blipFill rotWithShape="1">
          <a:blip r:embed="rId3"/>
          <a:srcRect l="2594" t="7377"/>
          <a:stretch/>
        </p:blipFill>
        <p:spPr>
          <a:xfrm>
            <a:off x="6459077" y="1618174"/>
            <a:ext cx="3933825" cy="2629057"/>
          </a:xfrm>
          <a:prstGeom prst="rect">
            <a:avLst/>
          </a:prstGeom>
        </p:spPr>
      </p:pic>
      <p:pic>
        <p:nvPicPr>
          <p:cNvPr id="11" name="Zástupný obsah 7">
            <a:extLst>
              <a:ext uri="{FF2B5EF4-FFF2-40B4-BE49-F238E27FC236}">
                <a16:creationId xmlns:a16="http://schemas.microsoft.com/office/drawing/2014/main" id="{2D6C1D7C-F6A7-4654-8EF1-0134E5B8A70C}"/>
              </a:ext>
            </a:extLst>
          </p:cNvPr>
          <p:cNvPicPr>
            <a:picLocks noChangeAspect="1"/>
          </p:cNvPicPr>
          <p:nvPr/>
        </p:nvPicPr>
        <p:blipFill>
          <a:blip r:embed="rId4"/>
          <a:stretch>
            <a:fillRect/>
          </a:stretch>
        </p:blipFill>
        <p:spPr bwMode="auto">
          <a:xfrm>
            <a:off x="6575875" y="4076437"/>
            <a:ext cx="3469005" cy="269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12">
            <a:extLst>
              <a:ext uri="{FF2B5EF4-FFF2-40B4-BE49-F238E27FC236}">
                <a16:creationId xmlns:a16="http://schemas.microsoft.com/office/drawing/2014/main" id="{586C621A-086B-4E47-85C5-33AABD3A4381}"/>
              </a:ext>
            </a:extLst>
          </p:cNvPr>
          <p:cNvSpPr txBox="1"/>
          <p:nvPr/>
        </p:nvSpPr>
        <p:spPr>
          <a:xfrm>
            <a:off x="3811292" y="6199788"/>
            <a:ext cx="2647785" cy="276999"/>
          </a:xfrm>
          <a:prstGeom prst="rect">
            <a:avLst/>
          </a:prstGeom>
          <a:noFill/>
        </p:spPr>
        <p:txBody>
          <a:bodyPr wrap="square" rtlCol="0">
            <a:spAutoFit/>
          </a:bodyPr>
          <a:lstStyle/>
          <a:p>
            <a:r>
              <a:rPr lang="cs-CZ" sz="1200" i="1" dirty="0" err="1"/>
              <a:t>Suri</a:t>
            </a:r>
            <a:r>
              <a:rPr lang="cs-CZ" sz="1200" i="1" dirty="0"/>
              <a:t> et al. JAMA 2014</a:t>
            </a:r>
            <a:endParaRPr lang="en-GB" sz="1200" i="1" dirty="0"/>
          </a:p>
        </p:txBody>
      </p:sp>
      <p:sp>
        <p:nvSpPr>
          <p:cNvPr id="14" name="TextovéPole 13">
            <a:extLst>
              <a:ext uri="{FF2B5EF4-FFF2-40B4-BE49-F238E27FC236}">
                <a16:creationId xmlns:a16="http://schemas.microsoft.com/office/drawing/2014/main" id="{E79F5CEC-35F3-4358-B6E5-F2B390277547}"/>
              </a:ext>
            </a:extLst>
          </p:cNvPr>
          <p:cNvSpPr txBox="1"/>
          <p:nvPr/>
        </p:nvSpPr>
        <p:spPr>
          <a:xfrm>
            <a:off x="9890915" y="6199789"/>
            <a:ext cx="194339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1" u="none" strike="noStrike" kern="1200" cap="none" spc="0" normalizeH="0" baseline="0" noProof="0" dirty="0" err="1">
                <a:ln>
                  <a:noFill/>
                </a:ln>
                <a:solidFill>
                  <a:prstClr val="black"/>
                </a:solidFill>
                <a:effectLst/>
                <a:uLnTx/>
                <a:uFillTx/>
                <a:latin typeface="Calibri"/>
                <a:ea typeface="+mn-ea"/>
                <a:cs typeface="+mn-cs"/>
              </a:rPr>
              <a:t>Suri</a:t>
            </a:r>
            <a:r>
              <a:rPr kumimoji="0" lang="cs-CZ" sz="1200" b="0" i="1" u="none" strike="noStrike" kern="1200" cap="none" spc="0" normalizeH="0" baseline="0" noProof="0" dirty="0">
                <a:ln>
                  <a:noFill/>
                </a:ln>
                <a:solidFill>
                  <a:prstClr val="black"/>
                </a:solidFill>
                <a:effectLst/>
                <a:uLnTx/>
                <a:uFillTx/>
                <a:latin typeface="Calibri"/>
                <a:ea typeface="+mn-ea"/>
                <a:cs typeface="+mn-cs"/>
              </a:rPr>
              <a:t> et al. JACC 2016</a:t>
            </a:r>
            <a:endParaRPr kumimoji="0" lang="en-GB" sz="12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1943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CDFCE0-8608-445E-8919-3CD34FE46EC3}"/>
              </a:ext>
            </a:extLst>
          </p:cNvPr>
          <p:cNvSpPr>
            <a:spLocks noGrp="1"/>
          </p:cNvSpPr>
          <p:nvPr>
            <p:ph type="title"/>
          </p:nvPr>
        </p:nvSpPr>
        <p:spPr>
          <a:xfrm>
            <a:off x="5321853" y="430924"/>
            <a:ext cx="5885794" cy="701854"/>
          </a:xfrm>
          <a:solidFill>
            <a:schemeClr val="bg1">
              <a:lumMod val="95000"/>
            </a:schemeClr>
          </a:solidFill>
          <a:ln>
            <a:solidFill>
              <a:schemeClr val="tx1"/>
            </a:solidFill>
          </a:ln>
        </p:spPr>
        <p:txBody>
          <a:bodyPr/>
          <a:lstStyle/>
          <a:p>
            <a:r>
              <a:rPr lang="cs-CZ" dirty="0"/>
              <a:t>MR a TEER</a:t>
            </a:r>
            <a:endParaRPr lang="en-GB" dirty="0"/>
          </a:p>
        </p:txBody>
      </p:sp>
      <p:pic>
        <p:nvPicPr>
          <p:cNvPr id="5" name="Zástupný obsah 4">
            <a:extLst>
              <a:ext uri="{FF2B5EF4-FFF2-40B4-BE49-F238E27FC236}">
                <a16:creationId xmlns:a16="http://schemas.microsoft.com/office/drawing/2014/main" id="{54DF1FAA-D6DD-4A0D-A4FE-E7B3C947D985}"/>
              </a:ext>
            </a:extLst>
          </p:cNvPr>
          <p:cNvPicPr>
            <a:picLocks noGrp="1" noChangeAspect="1"/>
          </p:cNvPicPr>
          <p:nvPr>
            <p:ph idx="1"/>
          </p:nvPr>
        </p:nvPicPr>
        <p:blipFill>
          <a:blip r:embed="rId2"/>
          <a:stretch>
            <a:fillRect/>
          </a:stretch>
        </p:blipFill>
        <p:spPr>
          <a:xfrm>
            <a:off x="195268" y="653976"/>
            <a:ext cx="4495800" cy="3113342"/>
          </a:xfrm>
        </p:spPr>
      </p:pic>
      <p:sp>
        <p:nvSpPr>
          <p:cNvPr id="7" name="TextovéPole 6">
            <a:extLst>
              <a:ext uri="{FF2B5EF4-FFF2-40B4-BE49-F238E27FC236}">
                <a16:creationId xmlns:a16="http://schemas.microsoft.com/office/drawing/2014/main" id="{AE304833-90D6-4BB3-9A96-26B5114D43C3}"/>
              </a:ext>
            </a:extLst>
          </p:cNvPr>
          <p:cNvSpPr txBox="1"/>
          <p:nvPr/>
        </p:nvSpPr>
        <p:spPr>
          <a:xfrm>
            <a:off x="6579476" y="6139448"/>
            <a:ext cx="5454869" cy="338554"/>
          </a:xfrm>
          <a:prstGeom prst="rect">
            <a:avLst/>
          </a:prstGeom>
          <a:noFill/>
        </p:spPr>
        <p:txBody>
          <a:bodyPr wrap="square">
            <a:spAutoFit/>
          </a:bodyPr>
          <a:lstStyle/>
          <a:p>
            <a:r>
              <a:rPr lang="en-US" sz="1600" i="1" dirty="0" err="1"/>
              <a:t>Sorajja</a:t>
            </a:r>
            <a:r>
              <a:rPr lang="en-US" sz="1600" i="1" dirty="0"/>
              <a:t>, P. et al. J Am Coll </a:t>
            </a:r>
            <a:r>
              <a:rPr lang="en-US" sz="1600" i="1" dirty="0" err="1"/>
              <a:t>Cardiol</a:t>
            </a:r>
            <a:r>
              <a:rPr lang="en-US" sz="1600" i="1" dirty="0"/>
              <a:t>. 2017;70(19):2315–27.</a:t>
            </a:r>
            <a:endParaRPr lang="en-GB" sz="1600" i="1" dirty="0"/>
          </a:p>
        </p:txBody>
      </p:sp>
      <p:pic>
        <p:nvPicPr>
          <p:cNvPr id="9" name="Obrázek 8">
            <a:extLst>
              <a:ext uri="{FF2B5EF4-FFF2-40B4-BE49-F238E27FC236}">
                <a16:creationId xmlns:a16="http://schemas.microsoft.com/office/drawing/2014/main" id="{AEAE4198-E627-4820-9CF2-B7DF6DDFCE4B}"/>
              </a:ext>
            </a:extLst>
          </p:cNvPr>
          <p:cNvPicPr>
            <a:picLocks noChangeAspect="1"/>
          </p:cNvPicPr>
          <p:nvPr/>
        </p:nvPicPr>
        <p:blipFill>
          <a:blip r:embed="rId3"/>
          <a:stretch>
            <a:fillRect/>
          </a:stretch>
        </p:blipFill>
        <p:spPr>
          <a:xfrm>
            <a:off x="462920" y="4209669"/>
            <a:ext cx="3960495" cy="2648331"/>
          </a:xfrm>
          <a:prstGeom prst="rect">
            <a:avLst/>
          </a:prstGeom>
        </p:spPr>
      </p:pic>
      <p:pic>
        <p:nvPicPr>
          <p:cNvPr id="11" name="Obrázek 10">
            <a:extLst>
              <a:ext uri="{FF2B5EF4-FFF2-40B4-BE49-F238E27FC236}">
                <a16:creationId xmlns:a16="http://schemas.microsoft.com/office/drawing/2014/main" id="{34F58E81-09FF-411A-AFE2-61C108922DB0}"/>
              </a:ext>
            </a:extLst>
          </p:cNvPr>
          <p:cNvPicPr>
            <a:picLocks noChangeAspect="1"/>
          </p:cNvPicPr>
          <p:nvPr/>
        </p:nvPicPr>
        <p:blipFill>
          <a:blip r:embed="rId4"/>
          <a:stretch>
            <a:fillRect/>
          </a:stretch>
        </p:blipFill>
        <p:spPr>
          <a:xfrm>
            <a:off x="4918999" y="2327730"/>
            <a:ext cx="6691503" cy="3553778"/>
          </a:xfrm>
          <a:prstGeom prst="rect">
            <a:avLst/>
          </a:prstGeom>
        </p:spPr>
      </p:pic>
      <p:sp>
        <p:nvSpPr>
          <p:cNvPr id="12" name="Ovál 11">
            <a:extLst>
              <a:ext uri="{FF2B5EF4-FFF2-40B4-BE49-F238E27FC236}">
                <a16:creationId xmlns:a16="http://schemas.microsoft.com/office/drawing/2014/main" id="{EA42EDE5-C707-4D76-B2BB-977653908AF8}"/>
              </a:ext>
            </a:extLst>
          </p:cNvPr>
          <p:cNvSpPr/>
          <p:nvPr/>
        </p:nvSpPr>
        <p:spPr>
          <a:xfrm>
            <a:off x="7944173" y="5006691"/>
            <a:ext cx="467723" cy="2942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ovéPole 12">
            <a:extLst>
              <a:ext uri="{FF2B5EF4-FFF2-40B4-BE49-F238E27FC236}">
                <a16:creationId xmlns:a16="http://schemas.microsoft.com/office/drawing/2014/main" id="{0E94B4F6-D286-41BA-B483-FF25341F09E1}"/>
              </a:ext>
            </a:extLst>
          </p:cNvPr>
          <p:cNvSpPr txBox="1"/>
          <p:nvPr/>
        </p:nvSpPr>
        <p:spPr>
          <a:xfrm>
            <a:off x="6495394" y="1665739"/>
            <a:ext cx="4330262" cy="369332"/>
          </a:xfrm>
          <a:prstGeom prst="rect">
            <a:avLst/>
          </a:prstGeom>
          <a:noFill/>
        </p:spPr>
        <p:txBody>
          <a:bodyPr wrap="square" rtlCol="0">
            <a:spAutoFit/>
          </a:bodyPr>
          <a:lstStyle/>
          <a:p>
            <a:r>
              <a:rPr lang="cs-CZ" dirty="0"/>
              <a:t>Prediktor 1 roční mortality</a:t>
            </a:r>
            <a:endParaRPr lang="en-GB" dirty="0"/>
          </a:p>
        </p:txBody>
      </p:sp>
      <p:sp>
        <p:nvSpPr>
          <p:cNvPr id="14" name="TextovéPole 13">
            <a:extLst>
              <a:ext uri="{FF2B5EF4-FFF2-40B4-BE49-F238E27FC236}">
                <a16:creationId xmlns:a16="http://schemas.microsoft.com/office/drawing/2014/main" id="{E8B0B270-A9D1-49E2-ADF6-2ACC6904EB59}"/>
              </a:ext>
            </a:extLst>
          </p:cNvPr>
          <p:cNvSpPr txBox="1"/>
          <p:nvPr/>
        </p:nvSpPr>
        <p:spPr>
          <a:xfrm>
            <a:off x="1045780" y="3875311"/>
            <a:ext cx="3147848" cy="369332"/>
          </a:xfrm>
          <a:prstGeom prst="rect">
            <a:avLst/>
          </a:prstGeom>
          <a:noFill/>
        </p:spPr>
        <p:txBody>
          <a:bodyPr wrap="square" rtlCol="0">
            <a:spAutoFit/>
          </a:bodyPr>
          <a:lstStyle/>
          <a:p>
            <a:r>
              <a:rPr lang="cs-CZ" dirty="0"/>
              <a:t>MR a 1 roční přežívání</a:t>
            </a:r>
            <a:endParaRPr lang="en-GB" dirty="0"/>
          </a:p>
        </p:txBody>
      </p:sp>
      <p:sp>
        <p:nvSpPr>
          <p:cNvPr id="16" name="TextovéPole 15">
            <a:extLst>
              <a:ext uri="{FF2B5EF4-FFF2-40B4-BE49-F238E27FC236}">
                <a16:creationId xmlns:a16="http://schemas.microsoft.com/office/drawing/2014/main" id="{3EF6C104-72E4-47EE-91AC-2A5B8C134F06}"/>
              </a:ext>
            </a:extLst>
          </p:cNvPr>
          <p:cNvSpPr txBox="1"/>
          <p:nvPr/>
        </p:nvSpPr>
        <p:spPr>
          <a:xfrm>
            <a:off x="746234" y="430924"/>
            <a:ext cx="3447394" cy="369332"/>
          </a:xfrm>
          <a:prstGeom prst="rect">
            <a:avLst/>
          </a:prstGeom>
          <a:noFill/>
        </p:spPr>
        <p:txBody>
          <a:bodyPr wrap="square" rtlCol="0">
            <a:spAutoFit/>
          </a:bodyPr>
          <a:lstStyle/>
          <a:p>
            <a:r>
              <a:rPr lang="cs-CZ" dirty="0"/>
              <a:t>2952 </a:t>
            </a:r>
            <a:r>
              <a:rPr lang="cs-CZ" dirty="0" err="1"/>
              <a:t>pts</a:t>
            </a:r>
            <a:r>
              <a:rPr lang="cs-CZ" dirty="0"/>
              <a:t>, 86% PMR</a:t>
            </a:r>
            <a:endParaRPr lang="en-GB" dirty="0"/>
          </a:p>
        </p:txBody>
      </p:sp>
    </p:spTree>
    <p:extLst>
      <p:ext uri="{BB962C8B-B14F-4D97-AF65-F5344CB8AC3E}">
        <p14:creationId xmlns:p14="http://schemas.microsoft.com/office/powerpoint/2010/main" val="9772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7">
            <a:extLst>
              <a:ext uri="{FF2B5EF4-FFF2-40B4-BE49-F238E27FC236}">
                <a16:creationId xmlns:a16="http://schemas.microsoft.com/office/drawing/2014/main" id="{C7AD30F6-3EF3-44F8-9885-7460B95CEFD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1027676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1621EE-17A5-44B0-83C1-7ABBA905CBA2}"/>
              </a:ext>
            </a:extLst>
          </p:cNvPr>
          <p:cNvSpPr>
            <a:spLocks noGrp="1"/>
          </p:cNvSpPr>
          <p:nvPr>
            <p:ph type="title"/>
          </p:nvPr>
        </p:nvSpPr>
        <p:spPr>
          <a:xfrm>
            <a:off x="2669628" y="369230"/>
            <a:ext cx="7441324" cy="1165279"/>
          </a:xfrm>
          <a:solidFill>
            <a:schemeClr val="bg1">
              <a:lumMod val="95000"/>
            </a:schemeClr>
          </a:solidFill>
          <a:ln>
            <a:solidFill>
              <a:schemeClr val="tx1"/>
            </a:solidFill>
          </a:ln>
        </p:spPr>
        <p:txBody>
          <a:bodyPr/>
          <a:lstStyle/>
          <a:p>
            <a:r>
              <a:rPr lang="cs-CZ" sz="2800" dirty="0"/>
              <a:t>Co je nového v </a:t>
            </a:r>
            <a:r>
              <a:rPr lang="cs-CZ" sz="2800" dirty="0" err="1"/>
              <a:t>guidelines</a:t>
            </a:r>
            <a:r>
              <a:rPr lang="cs-CZ" sz="2800" dirty="0"/>
              <a:t> pro  primární </a:t>
            </a:r>
            <a:br>
              <a:rPr lang="cs-CZ" sz="2800" dirty="0"/>
            </a:br>
            <a:r>
              <a:rPr lang="cs-CZ" sz="2800" dirty="0"/>
              <a:t>mitrální regurgitaci ?</a:t>
            </a:r>
            <a:endParaRPr lang="en-GB" sz="2800" dirty="0"/>
          </a:p>
        </p:txBody>
      </p:sp>
      <p:graphicFrame>
        <p:nvGraphicFramePr>
          <p:cNvPr id="4" name="Tabulka 4">
            <a:extLst>
              <a:ext uri="{FF2B5EF4-FFF2-40B4-BE49-F238E27FC236}">
                <a16:creationId xmlns:a16="http://schemas.microsoft.com/office/drawing/2014/main" id="{6B11AFEE-D1B9-44F0-8845-804C3013805B}"/>
              </a:ext>
            </a:extLst>
          </p:cNvPr>
          <p:cNvGraphicFramePr>
            <a:graphicFrameLocks noGrp="1"/>
          </p:cNvGraphicFramePr>
          <p:nvPr>
            <p:ph idx="1"/>
            <p:extLst>
              <p:ext uri="{D42A27DB-BD31-4B8C-83A1-F6EECF244321}">
                <p14:modId xmlns:p14="http://schemas.microsoft.com/office/powerpoint/2010/main" val="113854126"/>
              </p:ext>
            </p:extLst>
          </p:nvPr>
        </p:nvGraphicFramePr>
        <p:xfrm>
          <a:off x="830317" y="2229420"/>
          <a:ext cx="10752083" cy="3528060"/>
        </p:xfrm>
        <a:graphic>
          <a:graphicData uri="http://schemas.openxmlformats.org/drawingml/2006/table">
            <a:tbl>
              <a:tblPr firstRow="1" bandRow="1">
                <a:tableStyleId>{5C22544A-7EE6-4342-B048-85BDC9FD1C3A}</a:tableStyleId>
              </a:tblPr>
              <a:tblGrid>
                <a:gridCol w="4616326">
                  <a:extLst>
                    <a:ext uri="{9D8B030D-6E8A-4147-A177-3AD203B41FA5}">
                      <a16:colId xmlns:a16="http://schemas.microsoft.com/office/drawing/2014/main" val="3704943573"/>
                    </a:ext>
                  </a:extLst>
                </a:gridCol>
                <a:gridCol w="649357">
                  <a:extLst>
                    <a:ext uri="{9D8B030D-6E8A-4147-A177-3AD203B41FA5}">
                      <a16:colId xmlns:a16="http://schemas.microsoft.com/office/drawing/2014/main" val="2020960108"/>
                    </a:ext>
                  </a:extLst>
                </a:gridCol>
                <a:gridCol w="4805238">
                  <a:extLst>
                    <a:ext uri="{9D8B030D-6E8A-4147-A177-3AD203B41FA5}">
                      <a16:colId xmlns:a16="http://schemas.microsoft.com/office/drawing/2014/main" val="413900171"/>
                    </a:ext>
                  </a:extLst>
                </a:gridCol>
                <a:gridCol w="681162">
                  <a:extLst>
                    <a:ext uri="{9D8B030D-6E8A-4147-A177-3AD203B41FA5}">
                      <a16:colId xmlns:a16="http://schemas.microsoft.com/office/drawing/2014/main" val="320971525"/>
                    </a:ext>
                  </a:extLst>
                </a:gridCol>
              </a:tblGrid>
              <a:tr h="370840">
                <a:tc>
                  <a:txBody>
                    <a:bodyPr/>
                    <a:lstStyle/>
                    <a:p>
                      <a:r>
                        <a:rPr lang="cs-CZ" sz="2000" dirty="0">
                          <a:solidFill>
                            <a:schemeClr val="tx1"/>
                          </a:solidFill>
                        </a:rPr>
                        <a:t>Doporučení  ESC  2017</a:t>
                      </a:r>
                      <a:endParaRPr lang="en-GB" sz="2000" dirty="0">
                        <a:solidFill>
                          <a:schemeClr val="tx1"/>
                        </a:solidFill>
                      </a:endParaRPr>
                    </a:p>
                  </a:txBody>
                  <a:tcPr>
                    <a:solidFill>
                      <a:schemeClr val="bg1">
                        <a:lumMod val="75000"/>
                      </a:schemeClr>
                    </a:solidFill>
                  </a:tcPr>
                </a:tc>
                <a:tc>
                  <a:txBody>
                    <a:bodyPr/>
                    <a:lstStyle/>
                    <a:p>
                      <a:endParaRPr lang="en-GB" dirty="0"/>
                    </a:p>
                  </a:txBody>
                  <a:tcPr>
                    <a:solidFill>
                      <a:schemeClr val="bg1">
                        <a:lumMod val="75000"/>
                      </a:schemeClr>
                    </a:solidFill>
                  </a:tcPr>
                </a:tc>
                <a:tc>
                  <a:txBody>
                    <a:bodyPr/>
                    <a:lstStyle/>
                    <a:p>
                      <a:r>
                        <a:rPr lang="cs-CZ" sz="2000" dirty="0">
                          <a:solidFill>
                            <a:schemeClr val="tx1"/>
                          </a:solidFill>
                        </a:rPr>
                        <a:t>Doporučení ESC 2021</a:t>
                      </a:r>
                      <a:endParaRPr lang="en-GB" sz="2000" dirty="0">
                        <a:solidFill>
                          <a:schemeClr val="tx1"/>
                        </a:solidFill>
                      </a:endParaRPr>
                    </a:p>
                  </a:txBody>
                  <a:tcPr>
                    <a:solidFill>
                      <a:schemeClr val="bg1">
                        <a:lumMod val="75000"/>
                      </a:schemeClr>
                    </a:solidFill>
                  </a:tcPr>
                </a:tc>
                <a:tc>
                  <a:txBody>
                    <a:bodyPr/>
                    <a:lstStyle/>
                    <a:p>
                      <a:endParaRPr lang="en-GB" dirty="0"/>
                    </a:p>
                  </a:txBody>
                  <a:tcPr>
                    <a:solidFill>
                      <a:schemeClr val="bg1">
                        <a:lumMod val="75000"/>
                      </a:schemeClr>
                    </a:solidFill>
                  </a:tcPr>
                </a:tc>
                <a:extLst>
                  <a:ext uri="{0D108BD9-81ED-4DB2-BD59-A6C34878D82A}">
                    <a16:rowId xmlns:a16="http://schemas.microsoft.com/office/drawing/2014/main" val="93154309"/>
                  </a:ext>
                </a:extLst>
              </a:tr>
              <a:tr h="370840">
                <a:tc>
                  <a:txBody>
                    <a:bodyPr/>
                    <a:lstStyle/>
                    <a:p>
                      <a:r>
                        <a:rPr lang="en-GB" sz="2000" dirty="0" err="1"/>
                        <a:t>chirurgický</a:t>
                      </a:r>
                      <a:r>
                        <a:rPr lang="en-GB" sz="2000" dirty="0"/>
                        <a:t> </a:t>
                      </a:r>
                      <a:r>
                        <a:rPr lang="en-GB" sz="2000" dirty="0" err="1"/>
                        <a:t>zákrok</a:t>
                      </a:r>
                      <a:r>
                        <a:rPr lang="en-GB" sz="2000" dirty="0"/>
                        <a:t> je </a:t>
                      </a:r>
                      <a:r>
                        <a:rPr lang="en-GB" sz="2000" dirty="0" err="1"/>
                        <a:t>indikován</a:t>
                      </a:r>
                      <a:r>
                        <a:rPr lang="en-GB" sz="2000" dirty="0"/>
                        <a:t> u </a:t>
                      </a:r>
                      <a:r>
                        <a:rPr lang="en-GB" sz="2000" dirty="0" err="1"/>
                        <a:t>asymptomatického</a:t>
                      </a:r>
                      <a:r>
                        <a:rPr lang="en-GB" sz="2000" dirty="0"/>
                        <a:t> </a:t>
                      </a:r>
                      <a:r>
                        <a:rPr lang="en-GB" sz="2000" dirty="0" err="1"/>
                        <a:t>pacienta</a:t>
                      </a:r>
                      <a:r>
                        <a:rPr lang="en-GB" sz="2000" dirty="0"/>
                        <a:t> s </a:t>
                      </a:r>
                      <a:r>
                        <a:rPr lang="en-GB" sz="2000" dirty="0" err="1"/>
                        <a:t>dysfunkcí</a:t>
                      </a:r>
                      <a:r>
                        <a:rPr lang="en-GB" sz="2000" dirty="0"/>
                        <a:t> L</a:t>
                      </a:r>
                      <a:r>
                        <a:rPr lang="cs-CZ" sz="2000" dirty="0"/>
                        <a:t>KS (LV ESD ≥ 45 mm a / nebo  LV EF≤ 60%)</a:t>
                      </a:r>
                      <a:endParaRPr lang="en-GB" sz="2000" dirty="0"/>
                    </a:p>
                  </a:txBody>
                  <a:tcPr>
                    <a:solidFill>
                      <a:schemeClr val="bg1">
                        <a:lumMod val="95000"/>
                      </a:schemeClr>
                    </a:solidFill>
                  </a:tcPr>
                </a:tc>
                <a:tc>
                  <a:txBody>
                    <a:bodyPr/>
                    <a:lstStyle/>
                    <a:p>
                      <a:endParaRPr lang="cs-CZ" dirty="0"/>
                    </a:p>
                    <a:p>
                      <a:r>
                        <a:rPr lang="cs-CZ" sz="2000" b="1" dirty="0"/>
                        <a:t>I</a:t>
                      </a:r>
                      <a:endParaRPr lang="en-GB" sz="2000" b="1" dirty="0"/>
                    </a:p>
                  </a:txBody>
                  <a:tcPr>
                    <a:solidFill>
                      <a:schemeClr val="accent3">
                        <a:lumMod val="60000"/>
                        <a:lumOff val="40000"/>
                      </a:schemeClr>
                    </a:solidFill>
                  </a:tcPr>
                </a:tc>
                <a:tc>
                  <a:txBody>
                    <a:bodyPr/>
                    <a:lstStyle/>
                    <a:p>
                      <a:r>
                        <a:rPr lang="en-GB" sz="2000" dirty="0" err="1"/>
                        <a:t>chirurgický</a:t>
                      </a:r>
                      <a:r>
                        <a:rPr lang="en-GB" sz="2000" dirty="0"/>
                        <a:t> </a:t>
                      </a:r>
                      <a:r>
                        <a:rPr lang="en-GB" sz="2000" dirty="0" err="1"/>
                        <a:t>zákrok</a:t>
                      </a:r>
                      <a:r>
                        <a:rPr lang="en-GB" sz="2000" dirty="0"/>
                        <a:t> se </a:t>
                      </a:r>
                      <a:r>
                        <a:rPr lang="en-GB" sz="2000" dirty="0" err="1"/>
                        <a:t>doporučuje</a:t>
                      </a:r>
                      <a:r>
                        <a:rPr lang="en-GB" sz="2000" dirty="0"/>
                        <a:t> u </a:t>
                      </a:r>
                      <a:r>
                        <a:rPr lang="en-GB" sz="2000" dirty="0" err="1"/>
                        <a:t>asymptomatického</a:t>
                      </a:r>
                      <a:r>
                        <a:rPr lang="en-GB" sz="2000" dirty="0"/>
                        <a:t> </a:t>
                      </a:r>
                      <a:r>
                        <a:rPr lang="en-GB" sz="2000" dirty="0" err="1"/>
                        <a:t>pacienta</a:t>
                      </a:r>
                      <a:r>
                        <a:rPr lang="en-GB" sz="2000" dirty="0"/>
                        <a:t> s </a:t>
                      </a:r>
                      <a:r>
                        <a:rPr lang="en-GB" sz="2000" dirty="0" err="1"/>
                        <a:t>dysfunkcí</a:t>
                      </a:r>
                      <a:r>
                        <a:rPr lang="en-GB" sz="2000" dirty="0"/>
                        <a:t> L</a:t>
                      </a:r>
                      <a:r>
                        <a:rPr lang="cs-CZ" sz="2000" dirty="0"/>
                        <a:t>KS  (</a:t>
                      </a:r>
                      <a:r>
                        <a:rPr lang="cs-CZ" sz="2000" dirty="0">
                          <a:solidFill>
                            <a:srgbClr val="FF0000"/>
                          </a:solidFill>
                        </a:rPr>
                        <a:t>LV ESD ≥ 40 mm </a:t>
                      </a:r>
                      <a:r>
                        <a:rPr lang="cs-CZ" sz="2000" dirty="0"/>
                        <a:t>a / nebo  LV EF≤ 60%)</a:t>
                      </a:r>
                      <a:endParaRPr lang="en-GB" sz="2000" dirty="0"/>
                    </a:p>
                  </a:txBody>
                  <a:tcPr>
                    <a:solidFill>
                      <a:schemeClr val="bg1">
                        <a:lumMod val="95000"/>
                      </a:schemeClr>
                    </a:solidFill>
                  </a:tcPr>
                </a:tc>
                <a:tc>
                  <a:txBody>
                    <a:bodyPr/>
                    <a:lstStyle/>
                    <a:p>
                      <a:endParaRPr lang="cs-CZ" dirty="0"/>
                    </a:p>
                    <a:p>
                      <a:r>
                        <a:rPr lang="cs-CZ" sz="2000" b="1" dirty="0"/>
                        <a:t>I</a:t>
                      </a:r>
                    </a:p>
                    <a:p>
                      <a:endParaRPr lang="en-GB" dirty="0"/>
                    </a:p>
                  </a:txBody>
                  <a:tcPr>
                    <a:solidFill>
                      <a:schemeClr val="accent3">
                        <a:lumMod val="60000"/>
                        <a:lumOff val="40000"/>
                      </a:schemeClr>
                    </a:solidFill>
                  </a:tcPr>
                </a:tc>
                <a:extLst>
                  <a:ext uri="{0D108BD9-81ED-4DB2-BD59-A6C34878D82A}">
                    <a16:rowId xmlns:a16="http://schemas.microsoft.com/office/drawing/2014/main" val="2117400831"/>
                  </a:ext>
                </a:extLst>
              </a:tr>
              <a:tr h="370840">
                <a:tc>
                  <a:txBody>
                    <a:bodyPr/>
                    <a:lstStyle/>
                    <a:p>
                      <a:r>
                        <a:rPr lang="en-GB" sz="2000" dirty="0" err="1"/>
                        <a:t>Operac</a:t>
                      </a:r>
                      <a:r>
                        <a:rPr lang="cs-CZ" sz="2000" dirty="0"/>
                        <a:t>e</a:t>
                      </a:r>
                      <a:r>
                        <a:rPr lang="en-GB" sz="2000" dirty="0"/>
                        <a:t> </a:t>
                      </a:r>
                      <a:r>
                        <a:rPr lang="cs-CZ" sz="2000" dirty="0"/>
                        <a:t> by měla bát </a:t>
                      </a:r>
                      <a:r>
                        <a:rPr lang="en-GB" sz="2000" dirty="0"/>
                        <a:t> </a:t>
                      </a:r>
                      <a:r>
                        <a:rPr lang="en-GB" sz="2000" dirty="0" err="1"/>
                        <a:t>zváž</a:t>
                      </a:r>
                      <a:r>
                        <a:rPr lang="cs-CZ" sz="2000" dirty="0" err="1"/>
                        <a:t>ena</a:t>
                      </a:r>
                      <a:r>
                        <a:rPr lang="cs-CZ" sz="2000" dirty="0"/>
                        <a:t> </a:t>
                      </a:r>
                      <a:r>
                        <a:rPr lang="en-GB" sz="2000" dirty="0"/>
                        <a:t>u </a:t>
                      </a:r>
                      <a:r>
                        <a:rPr lang="en-GB" sz="2000" dirty="0" err="1"/>
                        <a:t>asymptomatického</a:t>
                      </a:r>
                      <a:r>
                        <a:rPr lang="en-GB" sz="2000" dirty="0"/>
                        <a:t> </a:t>
                      </a:r>
                      <a:r>
                        <a:rPr lang="en-GB" sz="2000" dirty="0" err="1"/>
                        <a:t>pacienta</a:t>
                      </a:r>
                      <a:r>
                        <a:rPr lang="en-GB" sz="2000" dirty="0"/>
                        <a:t> se </a:t>
                      </a:r>
                      <a:r>
                        <a:rPr lang="en-GB" sz="2000" dirty="0" err="1"/>
                        <a:t>zachova</a:t>
                      </a:r>
                      <a:r>
                        <a:rPr lang="cs-CZ" sz="2000" dirty="0" err="1"/>
                        <a:t>lo</a:t>
                      </a:r>
                      <a:r>
                        <a:rPr lang="en-GB" sz="2000" dirty="0"/>
                        <a:t>u </a:t>
                      </a:r>
                      <a:r>
                        <a:rPr lang="en-GB" sz="2000" dirty="0" err="1"/>
                        <a:t>funkcí</a:t>
                      </a:r>
                      <a:r>
                        <a:rPr lang="en-GB" sz="2000" dirty="0"/>
                        <a:t> LV</a:t>
                      </a:r>
                      <a:r>
                        <a:rPr lang="cs-CZ" sz="2000" dirty="0"/>
                        <a:t> ( LV ESD </a:t>
                      </a:r>
                      <a:r>
                        <a:rPr lang="en-GB" sz="2000" dirty="0"/>
                        <a:t> &lt;</a:t>
                      </a:r>
                      <a:r>
                        <a:rPr lang="cs-CZ" sz="2000" dirty="0"/>
                        <a:t> 45 mm a EF LK &gt; 60%) </a:t>
                      </a:r>
                      <a:r>
                        <a:rPr lang="en-GB" sz="2000" dirty="0"/>
                        <a:t> </a:t>
                      </a:r>
                      <a:r>
                        <a:rPr lang="cs-CZ" sz="2000" dirty="0"/>
                        <a:t>a </a:t>
                      </a:r>
                      <a:r>
                        <a:rPr lang="en-GB" sz="2000" dirty="0"/>
                        <a:t>AF </a:t>
                      </a:r>
                      <a:r>
                        <a:rPr lang="en-GB" sz="2000" dirty="0" err="1"/>
                        <a:t>sekundární</a:t>
                      </a:r>
                      <a:r>
                        <a:rPr lang="en-GB" sz="2000" dirty="0"/>
                        <a:t> k </a:t>
                      </a:r>
                      <a:r>
                        <a:rPr lang="en-GB" sz="2000" dirty="0" err="1"/>
                        <a:t>mitrální</a:t>
                      </a:r>
                      <a:r>
                        <a:rPr lang="en-GB" sz="2000" dirty="0"/>
                        <a:t> </a:t>
                      </a:r>
                      <a:r>
                        <a:rPr lang="en-GB" sz="2000" dirty="0" err="1"/>
                        <a:t>regurgitaci</a:t>
                      </a:r>
                      <a:r>
                        <a:rPr lang="en-GB" sz="2000" dirty="0"/>
                        <a:t> </a:t>
                      </a:r>
                      <a:r>
                        <a:rPr lang="en-GB" sz="2000" dirty="0" err="1"/>
                        <a:t>nebo</a:t>
                      </a:r>
                      <a:r>
                        <a:rPr lang="en-GB" sz="2000" dirty="0"/>
                        <a:t> </a:t>
                      </a:r>
                      <a:r>
                        <a:rPr lang="cs-CZ" sz="2000" dirty="0"/>
                        <a:t>s </a:t>
                      </a:r>
                      <a:r>
                        <a:rPr lang="en-GB" sz="2000" dirty="0" err="1"/>
                        <a:t>plicní</a:t>
                      </a:r>
                      <a:r>
                        <a:rPr lang="en-GB" sz="2000" dirty="0"/>
                        <a:t> </a:t>
                      </a:r>
                      <a:r>
                        <a:rPr lang="en-GB" sz="2000" dirty="0" err="1"/>
                        <a:t>hypertenz</a:t>
                      </a:r>
                      <a:r>
                        <a:rPr lang="cs-CZ" sz="2000" dirty="0"/>
                        <a:t>í</a:t>
                      </a:r>
                      <a:r>
                        <a:rPr lang="en-GB" sz="2000" dirty="0"/>
                        <a:t> </a:t>
                      </a:r>
                    </a:p>
                    <a:p>
                      <a:r>
                        <a:rPr lang="en-GB" sz="2000" dirty="0"/>
                        <a:t>(</a:t>
                      </a:r>
                      <a:r>
                        <a:rPr lang="cs-CZ" sz="2000" dirty="0"/>
                        <a:t>klidový </a:t>
                      </a:r>
                      <a:r>
                        <a:rPr lang="en-GB" sz="2000" dirty="0"/>
                        <a:t>SPAP  50 mm Hg)</a:t>
                      </a:r>
                    </a:p>
                  </a:txBody>
                  <a:tcPr>
                    <a:solidFill>
                      <a:schemeClr val="bg1">
                        <a:lumMod val="95000"/>
                      </a:schemeClr>
                    </a:solidFill>
                  </a:tcPr>
                </a:tc>
                <a:tc>
                  <a:txBody>
                    <a:bodyPr/>
                    <a:lstStyle/>
                    <a:p>
                      <a:endParaRPr lang="cs-CZ" dirty="0"/>
                    </a:p>
                    <a:p>
                      <a:endParaRPr lang="cs-CZ" dirty="0"/>
                    </a:p>
                    <a:p>
                      <a:endParaRPr lang="cs-CZ" dirty="0"/>
                    </a:p>
                    <a:p>
                      <a:r>
                        <a:rPr lang="cs-CZ" sz="2000" b="1" dirty="0" err="1"/>
                        <a:t>IIa</a:t>
                      </a:r>
                      <a:endParaRPr lang="en-GB" sz="2000" b="1" dirty="0"/>
                    </a:p>
                  </a:txBody>
                  <a:tcPr>
                    <a:solidFill>
                      <a:srgbClr val="FFCC66"/>
                    </a:solidFill>
                  </a:tcPr>
                </a:tc>
                <a:tc>
                  <a:txBody>
                    <a:bodyPr/>
                    <a:lstStyle/>
                    <a:p>
                      <a:r>
                        <a:rPr lang="en-GB" sz="2000" dirty="0" err="1"/>
                        <a:t>Operac</a:t>
                      </a:r>
                      <a:r>
                        <a:rPr lang="cs-CZ" sz="2000" dirty="0"/>
                        <a:t>e</a:t>
                      </a:r>
                      <a:r>
                        <a:rPr lang="en-GB" sz="2000" dirty="0"/>
                        <a:t> </a:t>
                      </a:r>
                      <a:r>
                        <a:rPr lang="cs-CZ" sz="2000" dirty="0"/>
                        <a:t> by měla bát </a:t>
                      </a:r>
                      <a:r>
                        <a:rPr lang="en-GB" sz="2000" dirty="0"/>
                        <a:t> </a:t>
                      </a:r>
                      <a:r>
                        <a:rPr lang="en-GB" sz="2000" dirty="0" err="1"/>
                        <a:t>zváž</a:t>
                      </a:r>
                      <a:r>
                        <a:rPr lang="cs-CZ" sz="2000" dirty="0" err="1"/>
                        <a:t>ena</a:t>
                      </a:r>
                      <a:r>
                        <a:rPr lang="cs-CZ" sz="2000" dirty="0"/>
                        <a:t> </a:t>
                      </a:r>
                      <a:r>
                        <a:rPr lang="en-GB" sz="2000" dirty="0"/>
                        <a:t>u </a:t>
                      </a:r>
                      <a:r>
                        <a:rPr lang="en-GB" sz="2000" dirty="0" err="1"/>
                        <a:t>asymptomatického</a:t>
                      </a:r>
                      <a:r>
                        <a:rPr lang="en-GB" sz="2000" dirty="0"/>
                        <a:t> </a:t>
                      </a:r>
                      <a:r>
                        <a:rPr lang="en-GB" sz="2000" dirty="0" err="1"/>
                        <a:t>pacienta</a:t>
                      </a:r>
                      <a:r>
                        <a:rPr lang="en-GB" sz="2000" dirty="0"/>
                        <a:t> se </a:t>
                      </a:r>
                      <a:r>
                        <a:rPr lang="en-GB" sz="2000" dirty="0" err="1"/>
                        <a:t>zachova</a:t>
                      </a:r>
                      <a:r>
                        <a:rPr lang="cs-CZ" sz="2000" dirty="0" err="1"/>
                        <a:t>lo</a:t>
                      </a:r>
                      <a:r>
                        <a:rPr lang="en-GB" sz="2000" dirty="0"/>
                        <a:t>u </a:t>
                      </a:r>
                      <a:r>
                        <a:rPr lang="en-GB" sz="2000" dirty="0" err="1"/>
                        <a:t>funkcí</a:t>
                      </a:r>
                      <a:r>
                        <a:rPr lang="en-GB" sz="2000" dirty="0"/>
                        <a:t> LV</a:t>
                      </a:r>
                      <a:r>
                        <a:rPr lang="cs-CZ" sz="2000" dirty="0"/>
                        <a:t> </a:t>
                      </a:r>
                      <a:r>
                        <a:rPr lang="cs-CZ" sz="2000" dirty="0">
                          <a:solidFill>
                            <a:srgbClr val="FF0000"/>
                          </a:solidFill>
                        </a:rPr>
                        <a:t>( LV ESD </a:t>
                      </a:r>
                      <a:r>
                        <a:rPr lang="en-GB" sz="2000" dirty="0">
                          <a:solidFill>
                            <a:srgbClr val="FF0000"/>
                          </a:solidFill>
                        </a:rPr>
                        <a:t> &lt;</a:t>
                      </a:r>
                      <a:r>
                        <a:rPr lang="cs-CZ" sz="2000" dirty="0">
                          <a:solidFill>
                            <a:srgbClr val="FF0000"/>
                          </a:solidFill>
                        </a:rPr>
                        <a:t> 40 mm a EF LK &gt; 60%) </a:t>
                      </a:r>
                      <a:r>
                        <a:rPr lang="en-GB" sz="2000" dirty="0">
                          <a:solidFill>
                            <a:srgbClr val="FF0000"/>
                          </a:solidFill>
                        </a:rPr>
                        <a:t> </a:t>
                      </a:r>
                      <a:r>
                        <a:rPr lang="cs-CZ" sz="2000" dirty="0"/>
                        <a:t>a </a:t>
                      </a:r>
                      <a:r>
                        <a:rPr lang="en-GB" sz="2000" dirty="0"/>
                        <a:t>AF </a:t>
                      </a:r>
                      <a:r>
                        <a:rPr lang="en-GB" sz="2000" dirty="0" err="1"/>
                        <a:t>sekundární</a:t>
                      </a:r>
                      <a:r>
                        <a:rPr lang="en-GB" sz="2000" dirty="0"/>
                        <a:t> k </a:t>
                      </a:r>
                      <a:r>
                        <a:rPr lang="en-GB" sz="2000" dirty="0" err="1"/>
                        <a:t>mitrální</a:t>
                      </a:r>
                      <a:r>
                        <a:rPr lang="en-GB" sz="2000" dirty="0"/>
                        <a:t> </a:t>
                      </a:r>
                      <a:r>
                        <a:rPr lang="en-GB" sz="2000" dirty="0" err="1"/>
                        <a:t>regurgitaci</a:t>
                      </a:r>
                      <a:r>
                        <a:rPr lang="en-GB" sz="2000" dirty="0"/>
                        <a:t> </a:t>
                      </a:r>
                      <a:r>
                        <a:rPr lang="en-GB" sz="2000" dirty="0" err="1"/>
                        <a:t>nebo</a:t>
                      </a:r>
                      <a:r>
                        <a:rPr lang="en-GB" sz="2000" dirty="0"/>
                        <a:t> </a:t>
                      </a:r>
                      <a:r>
                        <a:rPr lang="cs-CZ" sz="2000" dirty="0"/>
                        <a:t>s </a:t>
                      </a:r>
                      <a:r>
                        <a:rPr lang="en-GB" sz="2000" dirty="0" err="1"/>
                        <a:t>plicní</a:t>
                      </a:r>
                      <a:r>
                        <a:rPr lang="en-GB" sz="2000" dirty="0"/>
                        <a:t> </a:t>
                      </a:r>
                      <a:r>
                        <a:rPr lang="en-GB" sz="2000" dirty="0" err="1"/>
                        <a:t>hypertenz</a:t>
                      </a:r>
                      <a:r>
                        <a:rPr lang="cs-CZ" sz="2000" dirty="0"/>
                        <a:t>í</a:t>
                      </a:r>
                      <a:r>
                        <a:rPr lang="en-GB" sz="2000" dirty="0"/>
                        <a:t> </a:t>
                      </a:r>
                    </a:p>
                    <a:p>
                      <a:r>
                        <a:rPr lang="en-GB" sz="2000" dirty="0"/>
                        <a:t>(</a:t>
                      </a:r>
                      <a:r>
                        <a:rPr lang="cs-CZ" sz="2000" dirty="0"/>
                        <a:t>klidový </a:t>
                      </a:r>
                      <a:r>
                        <a:rPr lang="en-GB" sz="2000" dirty="0"/>
                        <a:t>SPAP  50 mm Hg)</a:t>
                      </a:r>
                    </a:p>
                    <a:p>
                      <a:endParaRPr lang="en-GB" dirty="0"/>
                    </a:p>
                  </a:txBody>
                  <a:tcPr>
                    <a:solidFill>
                      <a:schemeClr val="bg1">
                        <a:lumMod val="95000"/>
                      </a:schemeClr>
                    </a:solidFill>
                  </a:tcPr>
                </a:tc>
                <a:tc>
                  <a:txBody>
                    <a:bodyPr/>
                    <a:lstStyle/>
                    <a:p>
                      <a:endParaRPr lang="cs-CZ" dirty="0"/>
                    </a:p>
                    <a:p>
                      <a:endParaRPr lang="cs-CZ" dirty="0"/>
                    </a:p>
                    <a:p>
                      <a:endParaRPr lang="cs-CZ" dirty="0"/>
                    </a:p>
                    <a:p>
                      <a:r>
                        <a:rPr lang="cs-CZ" sz="2000" b="1" dirty="0" err="1"/>
                        <a:t>IIa</a:t>
                      </a:r>
                      <a:endParaRPr lang="cs-CZ" sz="2000" b="1" dirty="0"/>
                    </a:p>
                    <a:p>
                      <a:endParaRPr lang="en-GB" dirty="0"/>
                    </a:p>
                  </a:txBody>
                  <a:tcPr>
                    <a:solidFill>
                      <a:srgbClr val="FFCC66"/>
                    </a:solidFill>
                  </a:tcPr>
                </a:tc>
                <a:extLst>
                  <a:ext uri="{0D108BD9-81ED-4DB2-BD59-A6C34878D82A}">
                    <a16:rowId xmlns:a16="http://schemas.microsoft.com/office/drawing/2014/main" val="2206492311"/>
                  </a:ext>
                </a:extLst>
              </a:tr>
            </a:tbl>
          </a:graphicData>
        </a:graphic>
      </p:graphicFrame>
      <p:sp>
        <p:nvSpPr>
          <p:cNvPr id="5" name="TextovéPole 4">
            <a:extLst>
              <a:ext uri="{FF2B5EF4-FFF2-40B4-BE49-F238E27FC236}">
                <a16:creationId xmlns:a16="http://schemas.microsoft.com/office/drawing/2014/main" id="{5468CF80-3229-4F74-A31F-EACE7D42F7EF}"/>
              </a:ext>
            </a:extLst>
          </p:cNvPr>
          <p:cNvSpPr txBox="1"/>
          <p:nvPr/>
        </p:nvSpPr>
        <p:spPr>
          <a:xfrm>
            <a:off x="842838" y="1860088"/>
            <a:ext cx="10739562" cy="400110"/>
          </a:xfrm>
          <a:prstGeom prst="rect">
            <a:avLst/>
          </a:prstGeom>
          <a:solidFill>
            <a:schemeClr val="bg1">
              <a:lumMod val="75000"/>
            </a:schemeClr>
          </a:solidFill>
        </p:spPr>
        <p:txBody>
          <a:bodyPr wrap="square" rtlCol="0">
            <a:spAutoFit/>
          </a:bodyPr>
          <a:lstStyle/>
          <a:p>
            <a:pPr algn="ctr"/>
            <a:r>
              <a:rPr lang="cs-CZ" sz="2000" b="1" i="1" dirty="0"/>
              <a:t>Indikace k intervenci u významné primární mitrální regurgitace</a:t>
            </a:r>
            <a:endParaRPr lang="en-GB" sz="2000" b="1" i="1" dirty="0"/>
          </a:p>
        </p:txBody>
      </p:sp>
    </p:spTree>
    <p:extLst>
      <p:ext uri="{BB962C8B-B14F-4D97-AF65-F5344CB8AC3E}">
        <p14:creationId xmlns:p14="http://schemas.microsoft.com/office/powerpoint/2010/main" val="677714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8">
            <a:extLst>
              <a:ext uri="{FF2B5EF4-FFF2-40B4-BE49-F238E27FC236}">
                <a16:creationId xmlns:a16="http://schemas.microsoft.com/office/drawing/2014/main" id="{101013E6-FCEA-42B1-B729-132473A2285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2829882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3D5213-E416-4790-A27A-56927D3F1107}"/>
              </a:ext>
            </a:extLst>
          </p:cNvPr>
          <p:cNvSpPr>
            <a:spLocks noGrp="1"/>
          </p:cNvSpPr>
          <p:nvPr>
            <p:ph type="title"/>
          </p:nvPr>
        </p:nvSpPr>
        <p:spPr>
          <a:xfrm>
            <a:off x="1776248" y="307538"/>
            <a:ext cx="8639503" cy="1028645"/>
          </a:xfrm>
          <a:solidFill>
            <a:schemeClr val="bg1">
              <a:lumMod val="95000"/>
            </a:schemeClr>
          </a:solidFill>
          <a:ln>
            <a:solidFill>
              <a:schemeClr val="tx1"/>
            </a:solidFill>
          </a:ln>
        </p:spPr>
        <p:txBody>
          <a:bodyPr/>
          <a:lstStyle/>
          <a:p>
            <a:r>
              <a:rPr lang="cs-CZ" sz="2800" dirty="0"/>
              <a:t>Co je nového v </a:t>
            </a:r>
            <a:r>
              <a:rPr lang="cs-CZ" sz="2800" dirty="0" err="1"/>
              <a:t>guidelines</a:t>
            </a:r>
            <a:r>
              <a:rPr lang="cs-CZ" sz="2800" dirty="0"/>
              <a:t> pro  primární </a:t>
            </a:r>
            <a:br>
              <a:rPr lang="cs-CZ" sz="2800" dirty="0"/>
            </a:br>
            <a:r>
              <a:rPr lang="cs-CZ" sz="2800" dirty="0"/>
              <a:t>mitrální regurgitaci </a:t>
            </a:r>
            <a:r>
              <a:rPr lang="cs-CZ" dirty="0"/>
              <a:t>?</a:t>
            </a:r>
            <a:endParaRPr lang="en-GB" dirty="0"/>
          </a:p>
        </p:txBody>
      </p:sp>
      <p:graphicFrame>
        <p:nvGraphicFramePr>
          <p:cNvPr id="7" name="Tabulka 7">
            <a:extLst>
              <a:ext uri="{FF2B5EF4-FFF2-40B4-BE49-F238E27FC236}">
                <a16:creationId xmlns:a16="http://schemas.microsoft.com/office/drawing/2014/main" id="{F7968C9A-3565-4938-A280-6E2476E23013}"/>
              </a:ext>
            </a:extLst>
          </p:cNvPr>
          <p:cNvGraphicFramePr>
            <a:graphicFrameLocks noGrp="1"/>
          </p:cNvGraphicFramePr>
          <p:nvPr>
            <p:ph idx="1"/>
            <p:extLst>
              <p:ext uri="{D42A27DB-BD31-4B8C-83A1-F6EECF244321}">
                <p14:modId xmlns:p14="http://schemas.microsoft.com/office/powerpoint/2010/main" val="2308374195"/>
              </p:ext>
            </p:extLst>
          </p:nvPr>
        </p:nvGraphicFramePr>
        <p:xfrm>
          <a:off x="609600" y="2026602"/>
          <a:ext cx="10972800" cy="4556760"/>
        </p:xfrm>
        <a:graphic>
          <a:graphicData uri="http://schemas.openxmlformats.org/drawingml/2006/table">
            <a:tbl>
              <a:tblPr firstRow="1" bandRow="1">
                <a:tableStyleId>{5C22544A-7EE6-4342-B048-85BDC9FD1C3A}</a:tableStyleId>
              </a:tblPr>
              <a:tblGrid>
                <a:gridCol w="4740166">
                  <a:extLst>
                    <a:ext uri="{9D8B030D-6E8A-4147-A177-3AD203B41FA5}">
                      <a16:colId xmlns:a16="http://schemas.microsoft.com/office/drawing/2014/main" val="635642058"/>
                    </a:ext>
                  </a:extLst>
                </a:gridCol>
                <a:gridCol w="746234">
                  <a:extLst>
                    <a:ext uri="{9D8B030D-6E8A-4147-A177-3AD203B41FA5}">
                      <a16:colId xmlns:a16="http://schemas.microsoft.com/office/drawing/2014/main" val="70963520"/>
                    </a:ext>
                  </a:extLst>
                </a:gridCol>
                <a:gridCol w="4708634">
                  <a:extLst>
                    <a:ext uri="{9D8B030D-6E8A-4147-A177-3AD203B41FA5}">
                      <a16:colId xmlns:a16="http://schemas.microsoft.com/office/drawing/2014/main" val="1419165959"/>
                    </a:ext>
                  </a:extLst>
                </a:gridCol>
                <a:gridCol w="777766">
                  <a:extLst>
                    <a:ext uri="{9D8B030D-6E8A-4147-A177-3AD203B41FA5}">
                      <a16:colId xmlns:a16="http://schemas.microsoft.com/office/drawing/2014/main" val="3169538862"/>
                    </a:ext>
                  </a:extLst>
                </a:gridCol>
              </a:tblGrid>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cs-CZ" sz="2000" dirty="0">
                          <a:solidFill>
                            <a:schemeClr val="tx1"/>
                          </a:solidFill>
                        </a:rPr>
                        <a:t>Doporučení  ESC  2017</a:t>
                      </a:r>
                      <a:endParaRPr lang="en-GB" sz="2000" dirty="0">
                        <a:solidFill>
                          <a:schemeClr val="tx1"/>
                        </a:solidFill>
                      </a:endParaRPr>
                    </a:p>
                    <a:p>
                      <a:endParaRPr lang="en-GB" dirty="0"/>
                    </a:p>
                  </a:txBody>
                  <a:tcPr>
                    <a:solidFill>
                      <a:schemeClr val="bg1">
                        <a:lumMod val="75000"/>
                      </a:schemeClr>
                    </a:solidFill>
                  </a:tcPr>
                </a:tc>
                <a:tc>
                  <a:txBody>
                    <a:bodyPr/>
                    <a:lstStyle/>
                    <a:p>
                      <a:endParaRPr lang="en-GB" dirty="0"/>
                    </a:p>
                  </a:txBody>
                  <a:tcP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cs-CZ" sz="2000" dirty="0">
                          <a:solidFill>
                            <a:schemeClr val="tx1"/>
                          </a:solidFill>
                        </a:rPr>
                        <a:t>Doporučení ESC 2021</a:t>
                      </a:r>
                      <a:endParaRPr lang="en-GB" sz="2000" dirty="0">
                        <a:solidFill>
                          <a:schemeClr val="tx1"/>
                        </a:solidFill>
                      </a:endParaRPr>
                    </a:p>
                    <a:p>
                      <a:endParaRPr lang="en-GB" dirty="0"/>
                    </a:p>
                  </a:txBody>
                  <a:tcPr>
                    <a:solidFill>
                      <a:schemeClr val="bg1">
                        <a:lumMod val="75000"/>
                      </a:schemeClr>
                    </a:solidFill>
                  </a:tcPr>
                </a:tc>
                <a:tc>
                  <a:txBody>
                    <a:bodyPr/>
                    <a:lstStyle/>
                    <a:p>
                      <a:endParaRPr lang="en-GB" dirty="0"/>
                    </a:p>
                  </a:txBody>
                  <a:tcPr>
                    <a:solidFill>
                      <a:schemeClr val="bg1">
                        <a:lumMod val="75000"/>
                      </a:schemeClr>
                    </a:solidFill>
                  </a:tcPr>
                </a:tc>
                <a:extLst>
                  <a:ext uri="{0D108BD9-81ED-4DB2-BD59-A6C34878D82A}">
                    <a16:rowId xmlns:a16="http://schemas.microsoft.com/office/drawing/2014/main" val="2818795797"/>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cs-CZ" sz="2000" dirty="0"/>
                        <a:t>Operace by měla být zvážena u asymptomatických pacientů se zachovanou EFLK (&gt; 60 % ) , LVESD 40–44 mm a nízkým operačním rizikem, u nichž je vysoká pravděpodobnost provedení úspěšné plastiky a je přítomen alespoň jeden následující nález: </a:t>
                      </a:r>
                    </a:p>
                    <a:p>
                      <a:pPr marL="0" marR="0" lvl="0" indent="0" algn="l" defTabSz="685800" rtl="0" eaLnBrk="1" fontAlgn="auto" latinLnBrk="0" hangingPunct="1">
                        <a:lnSpc>
                          <a:spcPct val="100000"/>
                        </a:lnSpc>
                        <a:spcBef>
                          <a:spcPts val="0"/>
                        </a:spcBef>
                        <a:spcAft>
                          <a:spcPts val="0"/>
                        </a:spcAft>
                        <a:buClrTx/>
                        <a:buSzTx/>
                        <a:buFontTx/>
                        <a:buNone/>
                        <a:tabLst/>
                        <a:defRPr/>
                      </a:pPr>
                      <a:r>
                        <a:rPr lang="cs-CZ" sz="2000" dirty="0"/>
                        <a:t>• vlající cíp (</a:t>
                      </a:r>
                      <a:r>
                        <a:rPr lang="cs-CZ" sz="2000" dirty="0" err="1"/>
                        <a:t>flail</a:t>
                      </a:r>
                      <a:r>
                        <a:rPr lang="cs-CZ" sz="2000" dirty="0"/>
                        <a:t> </a:t>
                      </a:r>
                      <a:r>
                        <a:rPr lang="cs-CZ" sz="2000" dirty="0" err="1"/>
                        <a:t>leaflet</a:t>
                      </a:r>
                      <a:r>
                        <a:rPr lang="cs-CZ" sz="2000" dirty="0"/>
                        <a:t>) nebo </a:t>
                      </a:r>
                    </a:p>
                    <a:p>
                      <a:pPr marL="0" marR="0" lvl="0" indent="0" algn="l" defTabSz="685800" rtl="0" eaLnBrk="1" fontAlgn="auto" latinLnBrk="0" hangingPunct="1">
                        <a:lnSpc>
                          <a:spcPct val="100000"/>
                        </a:lnSpc>
                        <a:spcBef>
                          <a:spcPts val="0"/>
                        </a:spcBef>
                        <a:spcAft>
                          <a:spcPts val="0"/>
                        </a:spcAft>
                        <a:buClrTx/>
                        <a:buSzTx/>
                        <a:buFontTx/>
                        <a:buNone/>
                        <a:tabLst/>
                        <a:defRPr/>
                      </a:pPr>
                      <a:r>
                        <a:rPr lang="cs-CZ" sz="2000" dirty="0"/>
                        <a:t>• významná dilatace LS (LAVI ≥ 60 ml/m2 BSA) při sinusovém rytmu. Plastika by měla být provedena ve specializovaném centru pro léčbu chlopenních vad</a:t>
                      </a:r>
                      <a:r>
                        <a:rPr lang="cs-CZ" dirty="0"/>
                        <a:t>.</a:t>
                      </a:r>
                      <a:endParaRPr lang="en-GB" dirty="0"/>
                    </a:p>
                    <a:p>
                      <a:endParaRPr lang="en-GB" dirty="0"/>
                    </a:p>
                  </a:txBody>
                  <a:tcPr>
                    <a:solidFill>
                      <a:schemeClr val="bg1">
                        <a:lumMod val="95000"/>
                      </a:schemeClr>
                    </a:solidFill>
                  </a:tcPr>
                </a:tc>
                <a:tc>
                  <a:txBody>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sz="2000" b="1" dirty="0"/>
                    </a:p>
                    <a:p>
                      <a:r>
                        <a:rPr lang="cs-CZ" sz="2000" b="1" dirty="0" err="1"/>
                        <a:t>IIa</a:t>
                      </a:r>
                      <a:endParaRPr lang="en-GB" sz="2000" b="1" dirty="0"/>
                    </a:p>
                  </a:txBody>
                  <a:tcPr>
                    <a:solidFill>
                      <a:srgbClr val="FFCC66"/>
                    </a:solidFill>
                  </a:tcPr>
                </a:tc>
                <a:tc>
                  <a:txBody>
                    <a:bodyPr/>
                    <a:lstStyle/>
                    <a:p>
                      <a:r>
                        <a:rPr lang="cs-CZ" sz="2000" dirty="0"/>
                        <a:t>Operace by měla být zvážena u asymptomatických pacientů se zachovanou EFLK  (&gt; 60 % ), </a:t>
                      </a:r>
                      <a:r>
                        <a:rPr lang="cs-CZ" sz="2000" dirty="0">
                          <a:solidFill>
                            <a:srgbClr val="FF0000"/>
                          </a:solidFill>
                        </a:rPr>
                        <a:t>LVESD 40 mm </a:t>
                      </a:r>
                      <a:r>
                        <a:rPr lang="cs-CZ" sz="2000" dirty="0"/>
                        <a:t>, s nízkým operačním rizikem,  se signifikantní dilatací LS ( LAVI &gt; 60 ml/m</a:t>
                      </a:r>
                      <a:r>
                        <a:rPr lang="cs-CZ" sz="2000" baseline="30000" dirty="0"/>
                        <a:t>2</a:t>
                      </a:r>
                      <a:r>
                        <a:rPr lang="cs-CZ" sz="2000" baseline="0" dirty="0"/>
                        <a:t> nebo </a:t>
                      </a:r>
                      <a:r>
                        <a:rPr lang="cs-CZ" sz="2000" dirty="0">
                          <a:solidFill>
                            <a:srgbClr val="FF0000"/>
                          </a:solidFill>
                        </a:rPr>
                        <a:t>rozměr ≥ 55 mm</a:t>
                      </a:r>
                      <a:r>
                        <a:rPr lang="cs-CZ" sz="2000" dirty="0"/>
                        <a:t>), u nichž je vysoká pravděpodobnost provedení úspěšné plastiky a plastika je provedena ve specializovaném centru pro léčbu chlopenních vad.</a:t>
                      </a:r>
                      <a:endParaRPr lang="en-GB" sz="2000" dirty="0"/>
                    </a:p>
                  </a:txBody>
                  <a:tcPr>
                    <a:solidFill>
                      <a:schemeClr val="bg1">
                        <a:lumMod val="95000"/>
                      </a:schemeClr>
                    </a:solidFill>
                  </a:tcPr>
                </a:tc>
                <a:tc>
                  <a:txBody>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marL="0" marR="0" lvl="0" indent="0" algn="l" defTabSz="685800" rtl="0" eaLnBrk="1" fontAlgn="auto" latinLnBrk="0" hangingPunct="1">
                        <a:lnSpc>
                          <a:spcPct val="100000"/>
                        </a:lnSpc>
                        <a:spcBef>
                          <a:spcPts val="0"/>
                        </a:spcBef>
                        <a:spcAft>
                          <a:spcPts val="0"/>
                        </a:spcAft>
                        <a:buClrTx/>
                        <a:buSzTx/>
                        <a:buFontTx/>
                        <a:buNone/>
                        <a:tabLst/>
                        <a:defRPr/>
                      </a:pPr>
                      <a:r>
                        <a:rPr lang="cs-CZ" sz="2000" b="1" dirty="0" err="1"/>
                        <a:t>IIa</a:t>
                      </a:r>
                      <a:endParaRPr lang="en-GB" sz="2000" b="1" dirty="0"/>
                    </a:p>
                    <a:p>
                      <a:endParaRPr lang="cs-CZ" dirty="0"/>
                    </a:p>
                  </a:txBody>
                  <a:tcPr>
                    <a:solidFill>
                      <a:srgbClr val="FFCC66"/>
                    </a:solidFill>
                  </a:tcPr>
                </a:tc>
                <a:extLst>
                  <a:ext uri="{0D108BD9-81ED-4DB2-BD59-A6C34878D82A}">
                    <a16:rowId xmlns:a16="http://schemas.microsoft.com/office/drawing/2014/main" val="242140133"/>
                  </a:ext>
                </a:extLst>
              </a:tr>
            </a:tbl>
          </a:graphicData>
        </a:graphic>
      </p:graphicFrame>
      <p:pic>
        <p:nvPicPr>
          <p:cNvPr id="10" name="Obrázek 9">
            <a:extLst>
              <a:ext uri="{FF2B5EF4-FFF2-40B4-BE49-F238E27FC236}">
                <a16:creationId xmlns:a16="http://schemas.microsoft.com/office/drawing/2014/main" id="{B1945D97-8FED-4E03-92C5-6991C2B1EA6A}"/>
              </a:ext>
            </a:extLst>
          </p:cNvPr>
          <p:cNvPicPr>
            <a:picLocks noChangeAspect="1"/>
          </p:cNvPicPr>
          <p:nvPr/>
        </p:nvPicPr>
        <p:blipFill>
          <a:blip r:embed="rId2"/>
          <a:stretch>
            <a:fillRect/>
          </a:stretch>
        </p:blipFill>
        <p:spPr>
          <a:xfrm>
            <a:off x="609600" y="1618592"/>
            <a:ext cx="10972800" cy="502150"/>
          </a:xfrm>
          <a:prstGeom prst="rect">
            <a:avLst/>
          </a:prstGeom>
        </p:spPr>
      </p:pic>
    </p:spTree>
    <p:extLst>
      <p:ext uri="{BB962C8B-B14F-4D97-AF65-F5344CB8AC3E}">
        <p14:creationId xmlns:p14="http://schemas.microsoft.com/office/powerpoint/2010/main" val="1379827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9">
            <a:extLst>
              <a:ext uri="{FF2B5EF4-FFF2-40B4-BE49-F238E27FC236}">
                <a16:creationId xmlns:a16="http://schemas.microsoft.com/office/drawing/2014/main" id="{45B3B8CD-3AFD-4C27-B578-C7936DCD0C0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262061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a:extLst>
              <a:ext uri="{FF2B5EF4-FFF2-40B4-BE49-F238E27FC236}">
                <a16:creationId xmlns:a16="http://schemas.microsoft.com/office/drawing/2014/main" id="{8442E0FD-CE65-4BD1-B59F-9C9C560A2946}"/>
              </a:ext>
            </a:extLst>
          </p:cNvPr>
          <p:cNvGraphicFramePr>
            <a:graphicFrameLocks noGrp="1"/>
          </p:cNvGraphicFramePr>
          <p:nvPr/>
        </p:nvGraphicFramePr>
        <p:xfrm>
          <a:off x="1524000" y="1910197"/>
          <a:ext cx="9144000" cy="4429697"/>
        </p:xfrm>
        <a:graphic>
          <a:graphicData uri="http://schemas.openxmlformats.org/drawingml/2006/table">
            <a:tbl>
              <a:tblPr bandRow="1">
                <a:tableStyleId>{21E4AEA4-8DFA-4A89-87EB-49C32662AFE0}</a:tableStyleId>
              </a:tblPr>
              <a:tblGrid>
                <a:gridCol w="3209907">
                  <a:extLst>
                    <a:ext uri="{9D8B030D-6E8A-4147-A177-3AD203B41FA5}">
                      <a16:colId xmlns:a16="http://schemas.microsoft.com/office/drawing/2014/main" val="20000"/>
                    </a:ext>
                  </a:extLst>
                </a:gridCol>
                <a:gridCol w="5934093">
                  <a:extLst>
                    <a:ext uri="{9D8B030D-6E8A-4147-A177-3AD203B41FA5}">
                      <a16:colId xmlns:a16="http://schemas.microsoft.com/office/drawing/2014/main" val="20001"/>
                    </a:ext>
                  </a:extLst>
                </a:gridCol>
              </a:tblGrid>
              <a:tr h="718844">
                <a:tc>
                  <a:txBody>
                    <a:bodyPr/>
                    <a:lstStyle/>
                    <a:p>
                      <a:r>
                        <a:rPr lang="cs-CZ" sz="2000" dirty="0"/>
                        <a:t>Zaměstnanecký poměr</a:t>
                      </a:r>
                      <a:endParaRPr lang="en-US" sz="2000" b="1" strike="sngStrike" dirty="0"/>
                    </a:p>
                  </a:txBody>
                  <a:tcPr/>
                </a:tc>
                <a:tc>
                  <a:txBody>
                    <a:bodyPr/>
                    <a:lstStyle/>
                    <a:p>
                      <a:r>
                        <a:rPr lang="cs-CZ" sz="2000" dirty="0"/>
                        <a:t> bez konfliktu</a:t>
                      </a:r>
                      <a:r>
                        <a:rPr lang="cs-CZ" sz="2000" baseline="0" dirty="0"/>
                        <a:t> zájmů</a:t>
                      </a:r>
                      <a:endParaRPr lang="en-US" sz="2000" b="1" dirty="0"/>
                    </a:p>
                  </a:txBody>
                  <a:tcPr/>
                </a:tc>
                <a:extLst>
                  <a:ext uri="{0D108BD9-81ED-4DB2-BD59-A6C34878D82A}">
                    <a16:rowId xmlns:a16="http://schemas.microsoft.com/office/drawing/2014/main" val="10000"/>
                  </a:ext>
                </a:extLst>
              </a:tr>
              <a:tr h="518107">
                <a:tc>
                  <a:txBody>
                    <a:bodyPr/>
                    <a:lstStyle/>
                    <a:p>
                      <a:r>
                        <a:rPr lang="cs-CZ" sz="2000" dirty="0"/>
                        <a:t>Vlastník / akcionář</a:t>
                      </a:r>
                      <a:endParaRPr lang="en-US" sz="2000" b="1" dirty="0"/>
                    </a:p>
                  </a:txBody>
                  <a:tcPr/>
                </a:tc>
                <a:tc>
                  <a:txBody>
                    <a:bodyPr/>
                    <a:lstStyle/>
                    <a:p>
                      <a:r>
                        <a:rPr lang="cs-CZ" sz="2000" dirty="0"/>
                        <a:t>bez konfliktu</a:t>
                      </a:r>
                      <a:r>
                        <a:rPr lang="cs-CZ" sz="2000" baseline="0" dirty="0"/>
                        <a:t> zájmů</a:t>
                      </a:r>
                      <a:endParaRPr lang="en-US" sz="2000" b="1" dirty="0"/>
                    </a:p>
                  </a:txBody>
                  <a:tcPr/>
                </a:tc>
                <a:extLst>
                  <a:ext uri="{0D108BD9-81ED-4DB2-BD59-A6C34878D82A}">
                    <a16:rowId xmlns:a16="http://schemas.microsoft.com/office/drawing/2014/main" val="10001"/>
                  </a:ext>
                </a:extLst>
              </a:tr>
              <a:tr h="518107">
                <a:tc>
                  <a:txBody>
                    <a:bodyPr/>
                    <a:lstStyle/>
                    <a:p>
                      <a:r>
                        <a:rPr lang="cs-CZ" sz="2000" dirty="0"/>
                        <a:t>Konzultant</a:t>
                      </a:r>
                      <a:endParaRPr lang="en-US" sz="2000" b="1" dirty="0"/>
                    </a:p>
                  </a:txBody>
                  <a:tcPr/>
                </a:tc>
                <a:tc>
                  <a:txBody>
                    <a:bodyPr/>
                    <a:lstStyle/>
                    <a:p>
                      <a:r>
                        <a:rPr lang="cs-CZ" sz="2000" dirty="0"/>
                        <a:t>bez konfliktu</a:t>
                      </a:r>
                      <a:r>
                        <a:rPr lang="cs-CZ" sz="2000" baseline="0" dirty="0"/>
                        <a:t> zájmů</a:t>
                      </a:r>
                      <a:endParaRPr lang="en-US" sz="2000" b="1" dirty="0"/>
                    </a:p>
                  </a:txBody>
                  <a:tcPr/>
                </a:tc>
                <a:extLst>
                  <a:ext uri="{0D108BD9-81ED-4DB2-BD59-A6C34878D82A}">
                    <a16:rowId xmlns:a16="http://schemas.microsoft.com/office/drawing/2014/main" val="10002"/>
                  </a:ext>
                </a:extLst>
              </a:tr>
              <a:tr h="518107">
                <a:tc>
                  <a:txBody>
                    <a:bodyPr/>
                    <a:lstStyle/>
                    <a:p>
                      <a:r>
                        <a:rPr lang="cs-CZ" sz="2000" dirty="0"/>
                        <a:t>Přednášková</a:t>
                      </a:r>
                      <a:r>
                        <a:rPr lang="cs-CZ" sz="2000" baseline="0" dirty="0"/>
                        <a:t> činnost</a:t>
                      </a:r>
                      <a:endParaRPr lang="en-US" sz="2000" b="1" dirty="0"/>
                    </a:p>
                  </a:txBody>
                  <a:tcPr/>
                </a:tc>
                <a:tc>
                  <a:txBody>
                    <a:bodyPr/>
                    <a:lstStyle/>
                    <a:p>
                      <a:r>
                        <a:rPr lang="cs-CZ" sz="2000" dirty="0"/>
                        <a:t>bez konfliktu</a:t>
                      </a:r>
                      <a:r>
                        <a:rPr lang="cs-CZ" sz="2000" baseline="0" dirty="0"/>
                        <a:t> zájmů</a:t>
                      </a:r>
                      <a:endParaRPr lang="en-US" sz="2000" b="1" dirty="0"/>
                    </a:p>
                  </a:txBody>
                  <a:tcPr/>
                </a:tc>
                <a:extLst>
                  <a:ext uri="{0D108BD9-81ED-4DB2-BD59-A6C34878D82A}">
                    <a16:rowId xmlns:a16="http://schemas.microsoft.com/office/drawing/2014/main" val="10003"/>
                  </a:ext>
                </a:extLst>
              </a:tr>
              <a:tr h="718844">
                <a:tc>
                  <a:txBody>
                    <a:bodyPr/>
                    <a:lstStyle/>
                    <a:p>
                      <a:r>
                        <a:rPr lang="cs-CZ" sz="2000" dirty="0"/>
                        <a:t>Člen poradních sborů (</a:t>
                      </a:r>
                      <a:r>
                        <a:rPr lang="cs-CZ" sz="2000" dirty="0" err="1"/>
                        <a:t>advisory</a:t>
                      </a:r>
                      <a:r>
                        <a:rPr lang="cs-CZ" sz="2000" dirty="0"/>
                        <a:t> </a:t>
                      </a:r>
                      <a:r>
                        <a:rPr lang="cs-CZ" sz="2000" dirty="0" err="1"/>
                        <a:t>boards</a:t>
                      </a:r>
                      <a:r>
                        <a:rPr lang="cs-CZ" sz="2000" dirty="0"/>
                        <a:t>)</a:t>
                      </a:r>
                      <a:endParaRPr lang="en-US" sz="2000" b="1" dirty="0"/>
                    </a:p>
                  </a:txBody>
                  <a:tcPr/>
                </a:tc>
                <a:tc>
                  <a:txBody>
                    <a:bodyPr/>
                    <a:lstStyle/>
                    <a:p>
                      <a:r>
                        <a:rPr lang="cs-CZ" sz="2000" dirty="0"/>
                        <a:t>bez konfliktu</a:t>
                      </a:r>
                      <a:r>
                        <a:rPr lang="cs-CZ" sz="2000" baseline="0" dirty="0"/>
                        <a:t> zájmů</a:t>
                      </a:r>
                      <a:endParaRPr lang="en-US" sz="2000" b="1" dirty="0"/>
                    </a:p>
                  </a:txBody>
                  <a:tcPr/>
                </a:tc>
                <a:extLst>
                  <a:ext uri="{0D108BD9-81ED-4DB2-BD59-A6C34878D82A}">
                    <a16:rowId xmlns:a16="http://schemas.microsoft.com/office/drawing/2014/main" val="10004"/>
                  </a:ext>
                </a:extLst>
              </a:tr>
              <a:tr h="718844">
                <a:tc>
                  <a:txBody>
                    <a:bodyPr/>
                    <a:lstStyle/>
                    <a:p>
                      <a:r>
                        <a:rPr lang="cs-CZ" sz="2000" dirty="0"/>
                        <a:t>Podpora výzkumu</a:t>
                      </a:r>
                      <a:r>
                        <a:rPr lang="cs-CZ" sz="2000" baseline="0" dirty="0"/>
                        <a:t> / granty</a:t>
                      </a:r>
                      <a:endParaRPr lang="en-US" sz="2000" b="1" dirty="0"/>
                    </a:p>
                  </a:txBody>
                  <a:tcPr/>
                </a:tc>
                <a:tc>
                  <a:txBody>
                    <a:bodyPr/>
                    <a:lstStyle/>
                    <a:p>
                      <a:r>
                        <a:rPr lang="cs-CZ" sz="2000" dirty="0"/>
                        <a:t>bez konfliktu</a:t>
                      </a:r>
                      <a:r>
                        <a:rPr lang="cs-CZ" sz="2000" baseline="0" dirty="0"/>
                        <a:t> zájmů</a:t>
                      </a:r>
                      <a:endParaRPr lang="en-US" sz="2000" b="1" dirty="0"/>
                    </a:p>
                  </a:txBody>
                  <a:tcPr/>
                </a:tc>
                <a:extLst>
                  <a:ext uri="{0D108BD9-81ED-4DB2-BD59-A6C34878D82A}">
                    <a16:rowId xmlns:a16="http://schemas.microsoft.com/office/drawing/2014/main" val="10005"/>
                  </a:ext>
                </a:extLst>
              </a:tr>
              <a:tr h="718844">
                <a:tc>
                  <a:txBody>
                    <a:bodyPr/>
                    <a:lstStyle/>
                    <a:p>
                      <a:r>
                        <a:rPr lang="cs-CZ" sz="2000" dirty="0"/>
                        <a:t>Jiné honoráře (např. za </a:t>
                      </a:r>
                      <a:r>
                        <a:rPr lang="cs-CZ" sz="2000" dirty="0" err="1"/>
                        <a:t>klin.studie</a:t>
                      </a:r>
                      <a:r>
                        <a:rPr lang="cs-CZ" sz="2000" dirty="0"/>
                        <a:t> či registry)</a:t>
                      </a:r>
                      <a:endParaRPr lang="en-US" sz="2000" b="1" dirty="0"/>
                    </a:p>
                  </a:txBody>
                  <a:tcPr/>
                </a:tc>
                <a:tc>
                  <a:txBody>
                    <a:bodyPr/>
                    <a:lstStyle/>
                    <a:p>
                      <a:r>
                        <a:rPr lang="cs-CZ" sz="2000" dirty="0"/>
                        <a:t>bez konfliktu</a:t>
                      </a:r>
                      <a:r>
                        <a:rPr lang="cs-CZ" sz="2000" baseline="0" dirty="0"/>
                        <a:t> zájmů</a:t>
                      </a:r>
                      <a:endParaRPr lang="en-US" sz="2000" b="1" dirty="0"/>
                    </a:p>
                  </a:txBody>
                  <a:tcPr/>
                </a:tc>
                <a:extLst>
                  <a:ext uri="{0D108BD9-81ED-4DB2-BD59-A6C34878D82A}">
                    <a16:rowId xmlns:a16="http://schemas.microsoft.com/office/drawing/2014/main" val="10006"/>
                  </a:ext>
                </a:extLst>
              </a:tr>
            </a:tbl>
          </a:graphicData>
        </a:graphic>
      </p:graphicFrame>
      <p:sp>
        <p:nvSpPr>
          <p:cNvPr id="10243" name="TextovéPole 2">
            <a:extLst>
              <a:ext uri="{FF2B5EF4-FFF2-40B4-BE49-F238E27FC236}">
                <a16:creationId xmlns:a16="http://schemas.microsoft.com/office/drawing/2014/main" id="{88EEEFE9-63D7-40A3-B23A-F2D6F374BEE0}"/>
              </a:ext>
            </a:extLst>
          </p:cNvPr>
          <p:cNvSpPr txBox="1">
            <a:spLocks noChangeArrowheads="1"/>
          </p:cNvSpPr>
          <p:nvPr/>
        </p:nvSpPr>
        <p:spPr bwMode="auto">
          <a:xfrm>
            <a:off x="1524000" y="76517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9pPr>
          </a:lstStyle>
          <a:p>
            <a:pPr algn="ctr" eaLnBrk="1" hangingPunct="1">
              <a:spcBef>
                <a:spcPct val="0"/>
              </a:spcBef>
              <a:buClrTx/>
              <a:buFontTx/>
              <a:buNone/>
            </a:pPr>
            <a:r>
              <a:rPr lang="cs-CZ" altLang="cs-CZ" sz="3200">
                <a:solidFill>
                  <a:schemeClr val="bg1"/>
                </a:solidFill>
              </a:rPr>
              <a:t>Deklarace konfliktu zájmů</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3">
            <a:extLst>
              <a:ext uri="{FF2B5EF4-FFF2-40B4-BE49-F238E27FC236}">
                <a16:creationId xmlns:a16="http://schemas.microsoft.com/office/drawing/2014/main" id="{4755D922-FB65-40B4-8F15-BA747E1F56E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2" name="Obdélník: se zakulacenými rohy 1">
            <a:extLst>
              <a:ext uri="{FF2B5EF4-FFF2-40B4-BE49-F238E27FC236}">
                <a16:creationId xmlns:a16="http://schemas.microsoft.com/office/drawing/2014/main" id="{DB62954A-05E2-451F-9BEF-B853C92146BA}"/>
              </a:ext>
            </a:extLst>
          </p:cNvPr>
          <p:cNvSpPr/>
          <p:nvPr/>
        </p:nvSpPr>
        <p:spPr>
          <a:xfrm>
            <a:off x="752475" y="2200275"/>
            <a:ext cx="8153400" cy="5715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bdélník: se zakulacenými rohy 3">
            <a:extLst>
              <a:ext uri="{FF2B5EF4-FFF2-40B4-BE49-F238E27FC236}">
                <a16:creationId xmlns:a16="http://schemas.microsoft.com/office/drawing/2014/main" id="{D1E320D8-ED27-436D-BC2C-3626E0B33F1D}"/>
              </a:ext>
            </a:extLst>
          </p:cNvPr>
          <p:cNvSpPr/>
          <p:nvPr/>
        </p:nvSpPr>
        <p:spPr>
          <a:xfrm>
            <a:off x="752474" y="2928937"/>
            <a:ext cx="8505825" cy="885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0924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F80DD156-E298-4DCC-A7B3-BF2D159FAF81}"/>
              </a:ext>
            </a:extLst>
          </p:cNvPr>
          <p:cNvSpPr txBox="1">
            <a:spLocks noChangeArrowheads="1"/>
          </p:cNvSpPr>
          <p:nvPr/>
        </p:nvSpPr>
        <p:spPr bwMode="auto">
          <a:xfrm>
            <a:off x="3026979" y="525517"/>
            <a:ext cx="7444897" cy="852568"/>
          </a:xfrm>
          <a:prstGeom prst="rect">
            <a:avLst/>
          </a:prstGeom>
          <a:solidFill>
            <a:schemeClr val="bg1">
              <a:lumMod val="95000"/>
            </a:schemeClr>
          </a:solidFill>
          <a:ln>
            <a:solidFill>
              <a:schemeClr val="tx1"/>
            </a:solidFill>
          </a:ln>
          <a:effec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defTabSz="414772" fontAlgn="base" hangingPunct="0">
              <a:lnSpc>
                <a:spcPct val="93000"/>
              </a:lnSpc>
              <a:spcBef>
                <a:spcPct val="0"/>
              </a:spcBef>
              <a:spcAft>
                <a:spcPct val="0"/>
              </a:spcAft>
              <a:buClr>
                <a:srgbClr val="000000"/>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cs-CZ" altLang="cs-CZ" sz="3600" dirty="0">
                <a:latin typeface="Calibri" panose="020F0502020204030204" pitchFamily="34" charset="0"/>
                <a:cs typeface="Calibri" panose="020F0502020204030204" pitchFamily="34" charset="0"/>
              </a:rPr>
              <a:t>Sekundární mitrální regurgitace</a:t>
            </a:r>
            <a:r>
              <a:rPr lang="en-GB" altLang="cs-CZ" sz="1452" dirty="0">
                <a:latin typeface="Calibri" panose="020F0502020204030204" pitchFamily="34" charset="0"/>
                <a:cs typeface="Calibri" panose="020F0502020204030204" pitchFamily="34" charset="0"/>
              </a:rPr>
              <a:t> </a:t>
            </a:r>
          </a:p>
        </p:txBody>
      </p:sp>
      <p:pic>
        <p:nvPicPr>
          <p:cNvPr id="3075" name="Picture 3">
            <a:extLst>
              <a:ext uri="{FF2B5EF4-FFF2-40B4-BE49-F238E27FC236}">
                <a16:creationId xmlns:a16="http://schemas.microsoft.com/office/drawing/2014/main" id="{7DA92274-1A45-47FE-ACD0-4A8DAD5DC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556" y="1582725"/>
            <a:ext cx="295519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164007AB-B216-4FEA-AD73-B440CC279C8D}"/>
              </a:ext>
            </a:extLst>
          </p:cNvPr>
          <p:cNvSpPr txBox="1">
            <a:spLocks noChangeArrowheads="1"/>
          </p:cNvSpPr>
          <p:nvPr/>
        </p:nvSpPr>
        <p:spPr bwMode="auto">
          <a:xfrm>
            <a:off x="8792452" y="6659654"/>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defTabSz="414772" fontAlgn="base" hangingPunct="0">
              <a:lnSpc>
                <a:spcPct val="93000"/>
              </a:lnSpc>
              <a:spcBef>
                <a:spcPct val="0"/>
              </a:spcBef>
              <a:spcAft>
                <a:spcPct val="0"/>
              </a:spcAft>
              <a:buClr>
                <a:srgbClr val="000000"/>
              </a:buClr>
              <a:buSzPct val="45000"/>
              <a:tabLst>
                <a:tab pos="656722" algn="l"/>
                <a:tab pos="1313444" algn="l"/>
                <a:tab pos="1970166" algn="l"/>
                <a:tab pos="2626888" algn="l"/>
                <a:tab pos="3283610" algn="l"/>
              </a:tabLst>
            </a:pPr>
            <a:r>
              <a:rPr lang="en-GB" altLang="cs-CZ" sz="1089" b="1">
                <a:latin typeface="Arial" panose="020B0604020202020204" pitchFamily="34" charset="0"/>
              </a:rPr>
              <a:t>Omar Chehab et al. Heart 2020;106:716-723</a:t>
            </a:r>
          </a:p>
        </p:txBody>
      </p:sp>
      <p:pic>
        <p:nvPicPr>
          <p:cNvPr id="7" name="Obrázek 6">
            <a:extLst>
              <a:ext uri="{FF2B5EF4-FFF2-40B4-BE49-F238E27FC236}">
                <a16:creationId xmlns:a16="http://schemas.microsoft.com/office/drawing/2014/main" id="{5A9D7DE7-A11D-473B-8D87-90D88E8F685F}"/>
              </a:ext>
            </a:extLst>
          </p:cNvPr>
          <p:cNvPicPr>
            <a:picLocks noChangeAspect="1"/>
          </p:cNvPicPr>
          <p:nvPr/>
        </p:nvPicPr>
        <p:blipFill>
          <a:blip r:embed="rId4"/>
          <a:stretch>
            <a:fillRect/>
          </a:stretch>
        </p:blipFill>
        <p:spPr>
          <a:xfrm>
            <a:off x="5672800" y="1505560"/>
            <a:ext cx="4799076" cy="5047964"/>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BAC9F7D5-E56E-46AD-B6DB-9E7BDAB9CF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3191" y="2291493"/>
            <a:ext cx="4908995" cy="3393186"/>
          </a:xfrm>
          <a:noFill/>
        </p:spPr>
      </p:pic>
      <p:pic>
        <p:nvPicPr>
          <p:cNvPr id="8195" name="Picture 3">
            <a:extLst>
              <a:ext uri="{FF2B5EF4-FFF2-40B4-BE49-F238E27FC236}">
                <a16:creationId xmlns:a16="http://schemas.microsoft.com/office/drawing/2014/main" id="{A099EEC3-786E-4FD0-A4B9-52CB0033E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768" y="2815368"/>
            <a:ext cx="6583680" cy="2345436"/>
          </a:xfrm>
          <a:prstGeom prst="rect">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8196" name="Obdélník 5">
            <a:extLst>
              <a:ext uri="{FF2B5EF4-FFF2-40B4-BE49-F238E27FC236}">
                <a16:creationId xmlns:a16="http://schemas.microsoft.com/office/drawing/2014/main" id="{283762DE-883B-418E-B359-3852E6C62F65}"/>
              </a:ext>
            </a:extLst>
          </p:cNvPr>
          <p:cNvSpPr>
            <a:spLocks noChangeArrowheads="1"/>
          </p:cNvSpPr>
          <p:nvPr/>
        </p:nvSpPr>
        <p:spPr bwMode="auto">
          <a:xfrm>
            <a:off x="6456364" y="3357564"/>
            <a:ext cx="38496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600" i="1">
                <a:solidFill>
                  <a:schemeClr val="bg1"/>
                </a:solidFill>
                <a:latin typeface="Calibri" panose="020F0502020204030204" pitchFamily="34" charset="0"/>
              </a:rPr>
              <a:t>Magne et al. Cardiology:, 112:244-259,2009</a:t>
            </a:r>
          </a:p>
        </p:txBody>
      </p:sp>
      <p:sp>
        <p:nvSpPr>
          <p:cNvPr id="8197" name="Obdélník 7">
            <a:extLst>
              <a:ext uri="{FF2B5EF4-FFF2-40B4-BE49-F238E27FC236}">
                <a16:creationId xmlns:a16="http://schemas.microsoft.com/office/drawing/2014/main" id="{AD7DBBB9-3BC0-4489-88C7-95C121D78F8A}"/>
              </a:ext>
            </a:extLst>
          </p:cNvPr>
          <p:cNvSpPr>
            <a:spLocks noChangeArrowheads="1"/>
          </p:cNvSpPr>
          <p:nvPr/>
        </p:nvSpPr>
        <p:spPr bwMode="auto">
          <a:xfrm>
            <a:off x="5951538" y="6308726"/>
            <a:ext cx="4572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9pPr>
          </a:lstStyle>
          <a:p>
            <a:pPr eaLnBrk="1" hangingPunct="1"/>
            <a:r>
              <a:rPr lang="en-GB" altLang="cs-CZ" sz="1600" i="1">
                <a:solidFill>
                  <a:schemeClr val="bg1"/>
                </a:solidFill>
                <a:latin typeface="Calibri" panose="020F0502020204030204" pitchFamily="34" charset="0"/>
                <a:ea typeface="msgothic"/>
                <a:cs typeface="msgothic"/>
              </a:rPr>
              <a:t>Deja M A et al. Circulation 2012;125:2639-2648</a:t>
            </a:r>
          </a:p>
        </p:txBody>
      </p:sp>
      <p:sp>
        <p:nvSpPr>
          <p:cNvPr id="6" name="Obdélník 5">
            <a:extLst>
              <a:ext uri="{FF2B5EF4-FFF2-40B4-BE49-F238E27FC236}">
                <a16:creationId xmlns:a16="http://schemas.microsoft.com/office/drawing/2014/main" id="{99971645-7C6C-4045-8226-81F2575C51BC}"/>
              </a:ext>
            </a:extLst>
          </p:cNvPr>
          <p:cNvSpPr>
            <a:spLocks noChangeArrowheads="1"/>
          </p:cNvSpPr>
          <p:nvPr/>
        </p:nvSpPr>
        <p:spPr bwMode="auto">
          <a:xfrm>
            <a:off x="835851" y="5970589"/>
            <a:ext cx="38496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cs-CZ" altLang="cs-CZ" sz="1600" i="1" dirty="0" err="1">
                <a:solidFill>
                  <a:prstClr val="black"/>
                </a:solidFill>
                <a:latin typeface="Calibri" panose="020F0502020204030204" pitchFamily="34" charset="0"/>
              </a:rPr>
              <a:t>Magne</a:t>
            </a:r>
            <a:r>
              <a:rPr lang="cs-CZ" altLang="cs-CZ" sz="1600" i="1" dirty="0">
                <a:solidFill>
                  <a:prstClr val="black"/>
                </a:solidFill>
                <a:latin typeface="Calibri" panose="020F0502020204030204" pitchFamily="34" charset="0"/>
              </a:rPr>
              <a:t> et al. </a:t>
            </a:r>
            <a:r>
              <a:rPr lang="cs-CZ" altLang="cs-CZ" sz="1600" i="1" dirty="0" err="1">
                <a:solidFill>
                  <a:prstClr val="black"/>
                </a:solidFill>
                <a:latin typeface="Calibri" panose="020F0502020204030204" pitchFamily="34" charset="0"/>
              </a:rPr>
              <a:t>Cardiology</a:t>
            </a:r>
            <a:r>
              <a:rPr lang="cs-CZ" altLang="cs-CZ" sz="1600" i="1" dirty="0">
                <a:solidFill>
                  <a:prstClr val="black"/>
                </a:solidFill>
                <a:latin typeface="Calibri" panose="020F0502020204030204" pitchFamily="34" charset="0"/>
              </a:rPr>
              <a:t>:, 112:244-259,2009</a:t>
            </a:r>
          </a:p>
        </p:txBody>
      </p:sp>
      <p:sp>
        <p:nvSpPr>
          <p:cNvPr id="7" name="Obdélník 7">
            <a:extLst>
              <a:ext uri="{FF2B5EF4-FFF2-40B4-BE49-F238E27FC236}">
                <a16:creationId xmlns:a16="http://schemas.microsoft.com/office/drawing/2014/main" id="{81A2FB39-978B-4B81-A12A-CDEEA19E13FB}"/>
              </a:ext>
            </a:extLst>
          </p:cNvPr>
          <p:cNvSpPr>
            <a:spLocks noChangeArrowheads="1"/>
          </p:cNvSpPr>
          <p:nvPr/>
        </p:nvSpPr>
        <p:spPr bwMode="auto">
          <a:xfrm>
            <a:off x="5620512" y="5862305"/>
            <a:ext cx="4572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GB" altLang="cs-CZ" sz="1600" i="1" dirty="0">
                <a:solidFill>
                  <a:prstClr val="black"/>
                </a:solidFill>
                <a:latin typeface="Calibri" panose="020F0502020204030204" pitchFamily="34" charset="0"/>
                <a:ea typeface="msgothic"/>
                <a:cs typeface="msgothic"/>
              </a:rPr>
              <a:t>Deja M A et al. Circulation 2012;125:2639-2648</a:t>
            </a:r>
          </a:p>
        </p:txBody>
      </p:sp>
      <p:sp>
        <p:nvSpPr>
          <p:cNvPr id="8" name="Nadpis 1">
            <a:extLst>
              <a:ext uri="{FF2B5EF4-FFF2-40B4-BE49-F238E27FC236}">
                <a16:creationId xmlns:a16="http://schemas.microsoft.com/office/drawing/2014/main" id="{76DEF025-FA5E-40AD-85B5-E780EB234F0F}"/>
              </a:ext>
            </a:extLst>
          </p:cNvPr>
          <p:cNvSpPr txBox="1">
            <a:spLocks/>
          </p:cNvSpPr>
          <p:nvPr/>
        </p:nvSpPr>
        <p:spPr bwMode="auto">
          <a:xfrm>
            <a:off x="2347008" y="365390"/>
            <a:ext cx="7315200" cy="1154112"/>
          </a:xfrm>
          <a:prstGeom prst="rect">
            <a:avLst/>
          </a:prstGeom>
          <a:solidFill>
            <a:schemeClr val="bg1">
              <a:lumMod val="95000"/>
            </a:schemeClr>
          </a:solidFill>
          <a:ln>
            <a:solidFill>
              <a:schemeClr val="tx1"/>
            </a:solidFill>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arial" panose="020B0604020202020204" pitchFamily="34" charset="0"/>
                <a:ea typeface="+mj-ea"/>
                <a:cs typeface="+mj-cs"/>
              </a:defRPr>
            </a:lvl1pPr>
            <a:lvl2pPr algn="l" rtl="0" eaLnBrk="0" fontAlgn="base" hangingPunct="0">
              <a:spcBef>
                <a:spcPct val="0"/>
              </a:spcBef>
              <a:spcAft>
                <a:spcPct val="0"/>
              </a:spcAft>
              <a:defRPr sz="4000">
                <a:solidFill>
                  <a:schemeClr val="tx2"/>
                </a:solidFill>
                <a:latin typeface="arial" panose="020B0604020202020204" pitchFamily="34" charset="0"/>
              </a:defRPr>
            </a:lvl2pPr>
            <a:lvl3pPr algn="l" rtl="0" eaLnBrk="0" fontAlgn="base" hangingPunct="0">
              <a:spcBef>
                <a:spcPct val="0"/>
              </a:spcBef>
              <a:spcAft>
                <a:spcPct val="0"/>
              </a:spcAft>
              <a:defRPr sz="4000">
                <a:solidFill>
                  <a:schemeClr val="tx2"/>
                </a:solidFill>
                <a:latin typeface="arial" panose="020B0604020202020204" pitchFamily="34" charset="0"/>
              </a:defRPr>
            </a:lvl3pPr>
            <a:lvl4pPr algn="l" rtl="0" eaLnBrk="0" fontAlgn="base" hangingPunct="0">
              <a:spcBef>
                <a:spcPct val="0"/>
              </a:spcBef>
              <a:spcAft>
                <a:spcPct val="0"/>
              </a:spcAft>
              <a:defRPr sz="4000">
                <a:solidFill>
                  <a:schemeClr val="tx2"/>
                </a:solidFill>
                <a:latin typeface="arial" panose="020B0604020202020204" pitchFamily="34" charset="0"/>
              </a:defRPr>
            </a:lvl4pPr>
            <a:lvl5pPr algn="l" rtl="0" eaLnBrk="0" fontAlgn="base" hangingPunct="0">
              <a:spcBef>
                <a:spcPct val="0"/>
              </a:spcBef>
              <a:spcAft>
                <a:spcPct val="0"/>
              </a:spcAft>
              <a:defRPr sz="4000">
                <a:solidFill>
                  <a:schemeClr val="tx2"/>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mj-cs"/>
              </a:rPr>
              <a:t>Sekund</a:t>
            </a:r>
            <a:r>
              <a:rPr kumimoji="0" lang="cs-CZ"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mj-cs"/>
              </a:rPr>
              <a:t>ární</a:t>
            </a:r>
            <a:r>
              <a:rPr kumimoji="0" lang="cs-CZ"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mj-cs"/>
              </a:rPr>
              <a:t> mitrální regurgitace strategie </a:t>
            </a:r>
            <a:r>
              <a:rPr kumimoji="0" lang="cs-CZ" sz="32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léčby</a:t>
            </a:r>
            <a:endParaRPr kumimoji="0" lang="en-GB" sz="32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BEFD7D1-23A7-4EAD-9DDD-05D5E4DA8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193" y="1662501"/>
            <a:ext cx="424815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a:extLst>
              <a:ext uri="{FF2B5EF4-FFF2-40B4-BE49-F238E27FC236}">
                <a16:creationId xmlns:a16="http://schemas.microsoft.com/office/drawing/2014/main" id="{3F4F2327-0B2F-43AC-A29A-A2D57CDE4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6007" y="1631544"/>
            <a:ext cx="44958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a:extLst>
              <a:ext uri="{FF2B5EF4-FFF2-40B4-BE49-F238E27FC236}">
                <a16:creationId xmlns:a16="http://schemas.microsoft.com/office/drawing/2014/main" id="{F0CDD9A8-35E4-4448-A087-D9D61121600B}"/>
              </a:ext>
            </a:extLst>
          </p:cNvPr>
          <p:cNvPicPr>
            <a:picLocks noChangeAspect="1"/>
          </p:cNvPicPr>
          <p:nvPr/>
        </p:nvPicPr>
        <p:blipFill>
          <a:blip r:embed="rId4" cstate="print"/>
          <a:stretch>
            <a:fillRect/>
          </a:stretch>
        </p:blipFill>
        <p:spPr>
          <a:xfrm>
            <a:off x="1387555" y="4322480"/>
            <a:ext cx="4346258" cy="2074545"/>
          </a:xfrm>
          <a:prstGeom prst="rect">
            <a:avLst/>
          </a:prstGeom>
        </p:spPr>
      </p:pic>
      <p:pic>
        <p:nvPicPr>
          <p:cNvPr id="6" name="Obrázek 5">
            <a:extLst>
              <a:ext uri="{FF2B5EF4-FFF2-40B4-BE49-F238E27FC236}">
                <a16:creationId xmlns:a16="http://schemas.microsoft.com/office/drawing/2014/main" id="{B8E2A147-9C1A-4059-8052-D9EC8DCE2662}"/>
              </a:ext>
            </a:extLst>
          </p:cNvPr>
          <p:cNvPicPr>
            <a:picLocks noChangeAspect="1"/>
          </p:cNvPicPr>
          <p:nvPr/>
        </p:nvPicPr>
        <p:blipFill>
          <a:blip r:embed="rId5" cstate="print"/>
          <a:stretch>
            <a:fillRect/>
          </a:stretch>
        </p:blipFill>
        <p:spPr>
          <a:xfrm>
            <a:off x="6736128" y="4274093"/>
            <a:ext cx="4235196" cy="2122932"/>
          </a:xfrm>
          <a:prstGeom prst="rect">
            <a:avLst/>
          </a:prstGeom>
        </p:spPr>
      </p:pic>
      <p:sp>
        <p:nvSpPr>
          <p:cNvPr id="7" name="Nadpis 1">
            <a:extLst>
              <a:ext uri="{FF2B5EF4-FFF2-40B4-BE49-F238E27FC236}">
                <a16:creationId xmlns:a16="http://schemas.microsoft.com/office/drawing/2014/main" id="{11A1F91D-EA5A-4AC8-ACBE-6A43AC75A2B3}"/>
              </a:ext>
            </a:extLst>
          </p:cNvPr>
          <p:cNvSpPr txBox="1">
            <a:spLocks/>
          </p:cNvSpPr>
          <p:nvPr/>
        </p:nvSpPr>
        <p:spPr bwMode="auto">
          <a:xfrm>
            <a:off x="2347008" y="365390"/>
            <a:ext cx="7315200" cy="1154112"/>
          </a:xfrm>
          <a:prstGeom prst="rect">
            <a:avLst/>
          </a:prstGeom>
          <a:solidFill>
            <a:schemeClr val="bg1">
              <a:lumMod val="95000"/>
            </a:schemeClr>
          </a:solidFill>
          <a:ln>
            <a:solidFill>
              <a:schemeClr val="tx1"/>
            </a:solidFill>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arial" panose="020B0604020202020204" pitchFamily="34" charset="0"/>
                <a:ea typeface="+mj-ea"/>
                <a:cs typeface="+mj-cs"/>
              </a:defRPr>
            </a:lvl1pPr>
            <a:lvl2pPr algn="l" rtl="0" eaLnBrk="0" fontAlgn="base" hangingPunct="0">
              <a:spcBef>
                <a:spcPct val="0"/>
              </a:spcBef>
              <a:spcAft>
                <a:spcPct val="0"/>
              </a:spcAft>
              <a:defRPr sz="4000">
                <a:solidFill>
                  <a:schemeClr val="tx2"/>
                </a:solidFill>
                <a:latin typeface="arial" panose="020B0604020202020204" pitchFamily="34" charset="0"/>
              </a:defRPr>
            </a:lvl2pPr>
            <a:lvl3pPr algn="l" rtl="0" eaLnBrk="0" fontAlgn="base" hangingPunct="0">
              <a:spcBef>
                <a:spcPct val="0"/>
              </a:spcBef>
              <a:spcAft>
                <a:spcPct val="0"/>
              </a:spcAft>
              <a:defRPr sz="4000">
                <a:solidFill>
                  <a:schemeClr val="tx2"/>
                </a:solidFill>
                <a:latin typeface="arial" panose="020B0604020202020204" pitchFamily="34" charset="0"/>
              </a:defRPr>
            </a:lvl3pPr>
            <a:lvl4pPr algn="l" rtl="0" eaLnBrk="0" fontAlgn="base" hangingPunct="0">
              <a:spcBef>
                <a:spcPct val="0"/>
              </a:spcBef>
              <a:spcAft>
                <a:spcPct val="0"/>
              </a:spcAft>
              <a:defRPr sz="4000">
                <a:solidFill>
                  <a:schemeClr val="tx2"/>
                </a:solidFill>
                <a:latin typeface="arial" panose="020B0604020202020204" pitchFamily="34" charset="0"/>
              </a:defRPr>
            </a:lvl4pPr>
            <a:lvl5pPr algn="l" rtl="0" eaLnBrk="0" fontAlgn="base" hangingPunct="0">
              <a:spcBef>
                <a:spcPct val="0"/>
              </a:spcBef>
              <a:spcAft>
                <a:spcPct val="0"/>
              </a:spcAft>
              <a:defRPr sz="4000">
                <a:solidFill>
                  <a:schemeClr val="tx2"/>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mj-cs"/>
              </a:rPr>
              <a:t>Sekund</a:t>
            </a:r>
            <a:r>
              <a:rPr kumimoji="0" lang="cs-CZ"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mj-cs"/>
              </a:rPr>
              <a:t>ární</a:t>
            </a:r>
            <a:r>
              <a:rPr kumimoji="0" lang="cs-CZ"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mj-cs"/>
              </a:rPr>
              <a:t> mitrální regurgitace strategie léčby</a:t>
            </a:r>
            <a:endPar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18D46AF-8BFB-4309-B535-064AC23B1AEC}"/>
              </a:ext>
            </a:extLst>
          </p:cNvPr>
          <p:cNvPicPr>
            <a:picLocks noChangeAspect="1"/>
          </p:cNvPicPr>
          <p:nvPr/>
        </p:nvPicPr>
        <p:blipFill>
          <a:blip r:embed="rId2"/>
          <a:stretch>
            <a:fillRect/>
          </a:stretch>
        </p:blipFill>
        <p:spPr>
          <a:xfrm>
            <a:off x="0" y="2225753"/>
            <a:ext cx="12192000" cy="4718769"/>
          </a:xfrm>
          <a:prstGeom prst="rect">
            <a:avLst/>
          </a:prstGeom>
        </p:spPr>
      </p:pic>
      <p:sp>
        <p:nvSpPr>
          <p:cNvPr id="7" name="Nadpis 1">
            <a:extLst>
              <a:ext uri="{FF2B5EF4-FFF2-40B4-BE49-F238E27FC236}">
                <a16:creationId xmlns:a16="http://schemas.microsoft.com/office/drawing/2014/main" id="{71D9F5EF-4998-41D6-B58C-E8454F1738A4}"/>
              </a:ext>
            </a:extLst>
          </p:cNvPr>
          <p:cNvSpPr txBox="1">
            <a:spLocks/>
          </p:cNvSpPr>
          <p:nvPr/>
        </p:nvSpPr>
        <p:spPr bwMode="auto">
          <a:xfrm>
            <a:off x="2660636" y="682398"/>
            <a:ext cx="7315200" cy="1154112"/>
          </a:xfrm>
          <a:prstGeom prst="rect">
            <a:avLst/>
          </a:prstGeom>
          <a:solidFill>
            <a:schemeClr val="bg1">
              <a:lumMod val="95000"/>
            </a:schemeClr>
          </a:solidFill>
          <a:ln>
            <a:solidFill>
              <a:schemeClr val="tx1"/>
            </a:solidFill>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arial" panose="020B0604020202020204" pitchFamily="34" charset="0"/>
                <a:ea typeface="+mj-ea"/>
                <a:cs typeface="+mj-cs"/>
              </a:defRPr>
            </a:lvl1pPr>
            <a:lvl2pPr algn="l" rtl="0" eaLnBrk="0" fontAlgn="base" hangingPunct="0">
              <a:spcBef>
                <a:spcPct val="0"/>
              </a:spcBef>
              <a:spcAft>
                <a:spcPct val="0"/>
              </a:spcAft>
              <a:defRPr sz="4000">
                <a:solidFill>
                  <a:schemeClr val="tx2"/>
                </a:solidFill>
                <a:latin typeface="arial" panose="020B0604020202020204" pitchFamily="34" charset="0"/>
              </a:defRPr>
            </a:lvl2pPr>
            <a:lvl3pPr algn="l" rtl="0" eaLnBrk="0" fontAlgn="base" hangingPunct="0">
              <a:spcBef>
                <a:spcPct val="0"/>
              </a:spcBef>
              <a:spcAft>
                <a:spcPct val="0"/>
              </a:spcAft>
              <a:defRPr sz="4000">
                <a:solidFill>
                  <a:schemeClr val="tx2"/>
                </a:solidFill>
                <a:latin typeface="arial" panose="020B0604020202020204" pitchFamily="34" charset="0"/>
              </a:defRPr>
            </a:lvl3pPr>
            <a:lvl4pPr algn="l" rtl="0" eaLnBrk="0" fontAlgn="base" hangingPunct="0">
              <a:spcBef>
                <a:spcPct val="0"/>
              </a:spcBef>
              <a:spcAft>
                <a:spcPct val="0"/>
              </a:spcAft>
              <a:defRPr sz="4000">
                <a:solidFill>
                  <a:schemeClr val="tx2"/>
                </a:solidFill>
                <a:latin typeface="arial" panose="020B0604020202020204" pitchFamily="34" charset="0"/>
              </a:defRPr>
            </a:lvl4pPr>
            <a:lvl5pPr algn="l" rtl="0" eaLnBrk="0" fontAlgn="base" hangingPunct="0">
              <a:spcBef>
                <a:spcPct val="0"/>
              </a:spcBef>
              <a:spcAft>
                <a:spcPct val="0"/>
              </a:spcAft>
              <a:defRPr sz="4000">
                <a:solidFill>
                  <a:schemeClr val="tx2"/>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mj-cs"/>
              </a:rPr>
              <a:t>Sekund</a:t>
            </a:r>
            <a:r>
              <a:rPr kumimoji="0" lang="cs-CZ"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j-ea"/>
                <a:cs typeface="+mj-cs"/>
              </a:rPr>
              <a:t>ární</a:t>
            </a:r>
            <a:r>
              <a:rPr kumimoji="0" lang="cs-CZ"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mj-cs"/>
              </a:rPr>
              <a:t> mitrální regurgitace strategie léčby</a:t>
            </a:r>
            <a:endPar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mj-cs"/>
            </a:endParaRPr>
          </a:p>
        </p:txBody>
      </p:sp>
      <p:pic>
        <p:nvPicPr>
          <p:cNvPr id="2" name="Obrázek 1">
            <a:extLst>
              <a:ext uri="{FF2B5EF4-FFF2-40B4-BE49-F238E27FC236}">
                <a16:creationId xmlns:a16="http://schemas.microsoft.com/office/drawing/2014/main" id="{8284618F-3461-42D1-8BE1-D1D4ADB0CC97}"/>
              </a:ext>
            </a:extLst>
          </p:cNvPr>
          <p:cNvPicPr>
            <a:picLocks noChangeAspect="1"/>
          </p:cNvPicPr>
          <p:nvPr/>
        </p:nvPicPr>
        <p:blipFill>
          <a:blip r:embed="rId3"/>
          <a:stretch>
            <a:fillRect/>
          </a:stretch>
        </p:blipFill>
        <p:spPr>
          <a:xfrm>
            <a:off x="3834049" y="3584632"/>
            <a:ext cx="5218933" cy="2979983"/>
          </a:xfrm>
          <a:prstGeom prst="rect">
            <a:avLst/>
          </a:prstGeom>
        </p:spPr>
      </p:pic>
    </p:spTree>
    <p:extLst>
      <p:ext uri="{BB962C8B-B14F-4D97-AF65-F5344CB8AC3E}">
        <p14:creationId xmlns:p14="http://schemas.microsoft.com/office/powerpoint/2010/main" val="317345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EC04B165-8F0D-4B37-8887-AAEE436EDAC5}"/>
              </a:ext>
            </a:extLst>
          </p:cNvPr>
          <p:cNvSpPr>
            <a:spLocks noGrp="1"/>
          </p:cNvSpPr>
          <p:nvPr>
            <p:ph type="body" sz="quarter" idx="13"/>
          </p:nvPr>
        </p:nvSpPr>
        <p:spPr>
          <a:xfrm>
            <a:off x="2033955" y="404665"/>
            <a:ext cx="8280400" cy="720725"/>
          </a:xfrm>
          <a:solidFill>
            <a:schemeClr val="bg1">
              <a:lumMod val="95000"/>
            </a:schemeClr>
          </a:solidFill>
        </p:spPr>
        <p:txBody>
          <a:bodyPr/>
          <a:lstStyle/>
          <a:p>
            <a:pPr algn="ctr"/>
            <a:r>
              <a:rPr lang="cs-CZ" sz="3600" dirty="0">
                <a:latin typeface="Calibri" panose="020F0502020204030204" pitchFamily="34" charset="0"/>
                <a:cs typeface="Calibri" panose="020F0502020204030204" pitchFamily="34" charset="0"/>
              </a:rPr>
              <a:t>COAPT versus </a:t>
            </a:r>
            <a:r>
              <a:rPr lang="cs-CZ" sz="3600" dirty="0" err="1">
                <a:latin typeface="Calibri" panose="020F0502020204030204" pitchFamily="34" charset="0"/>
                <a:cs typeface="Calibri" panose="020F0502020204030204" pitchFamily="34" charset="0"/>
              </a:rPr>
              <a:t>MitraFR</a:t>
            </a:r>
            <a:endParaRPr lang="en-GB" sz="3600" dirty="0">
              <a:latin typeface="Calibri" panose="020F0502020204030204" pitchFamily="34" charset="0"/>
              <a:cs typeface="Calibri" panose="020F0502020204030204" pitchFamily="34" charset="0"/>
            </a:endParaRPr>
          </a:p>
        </p:txBody>
      </p:sp>
      <p:pic>
        <p:nvPicPr>
          <p:cNvPr id="5" name="Obrázek 4">
            <a:extLst>
              <a:ext uri="{FF2B5EF4-FFF2-40B4-BE49-F238E27FC236}">
                <a16:creationId xmlns:a16="http://schemas.microsoft.com/office/drawing/2014/main" id="{843152AA-1A5E-4670-BDCF-957F177BF799}"/>
              </a:ext>
            </a:extLst>
          </p:cNvPr>
          <p:cNvPicPr>
            <a:picLocks noChangeAspect="1"/>
          </p:cNvPicPr>
          <p:nvPr/>
        </p:nvPicPr>
        <p:blipFill>
          <a:blip r:embed="rId2" cstate="print"/>
          <a:stretch>
            <a:fillRect/>
          </a:stretch>
        </p:blipFill>
        <p:spPr>
          <a:xfrm>
            <a:off x="2033955" y="1484784"/>
            <a:ext cx="3998462" cy="2288094"/>
          </a:xfrm>
          <a:prstGeom prst="rect">
            <a:avLst/>
          </a:prstGeom>
        </p:spPr>
      </p:pic>
      <p:pic>
        <p:nvPicPr>
          <p:cNvPr id="9" name="Obrázek 8">
            <a:extLst>
              <a:ext uri="{FF2B5EF4-FFF2-40B4-BE49-F238E27FC236}">
                <a16:creationId xmlns:a16="http://schemas.microsoft.com/office/drawing/2014/main" id="{34EDDA9C-A0DD-47BF-ACAD-19C5ADF95770}"/>
              </a:ext>
            </a:extLst>
          </p:cNvPr>
          <p:cNvPicPr>
            <a:picLocks noChangeAspect="1"/>
          </p:cNvPicPr>
          <p:nvPr/>
        </p:nvPicPr>
        <p:blipFill>
          <a:blip r:embed="rId3" cstate="print"/>
          <a:stretch>
            <a:fillRect/>
          </a:stretch>
        </p:blipFill>
        <p:spPr>
          <a:xfrm>
            <a:off x="6013978" y="1395344"/>
            <a:ext cx="4352925" cy="2466975"/>
          </a:xfrm>
          <a:prstGeom prst="rect">
            <a:avLst/>
          </a:prstGeom>
        </p:spPr>
      </p:pic>
      <p:pic>
        <p:nvPicPr>
          <p:cNvPr id="4" name="Obrázek 3">
            <a:extLst>
              <a:ext uri="{FF2B5EF4-FFF2-40B4-BE49-F238E27FC236}">
                <a16:creationId xmlns:a16="http://schemas.microsoft.com/office/drawing/2014/main" id="{C44626D2-923A-4FBB-B765-8CB1A96DAECB}"/>
              </a:ext>
            </a:extLst>
          </p:cNvPr>
          <p:cNvPicPr>
            <a:picLocks noChangeAspect="1"/>
          </p:cNvPicPr>
          <p:nvPr/>
        </p:nvPicPr>
        <p:blipFill>
          <a:blip r:embed="rId4" cstate="print"/>
          <a:stretch>
            <a:fillRect/>
          </a:stretch>
        </p:blipFill>
        <p:spPr>
          <a:xfrm>
            <a:off x="4033186" y="3068961"/>
            <a:ext cx="4247198" cy="2879693"/>
          </a:xfrm>
          <a:prstGeom prst="rect">
            <a:avLst/>
          </a:prstGeom>
          <a:ln w="31750">
            <a:solidFill>
              <a:schemeClr val="tx1">
                <a:lumMod val="50000"/>
                <a:lumOff val="50000"/>
              </a:schemeClr>
            </a:solidFill>
          </a:ln>
        </p:spPr>
      </p:pic>
      <p:sp>
        <p:nvSpPr>
          <p:cNvPr id="3" name="TextovéPole 2">
            <a:extLst>
              <a:ext uri="{FF2B5EF4-FFF2-40B4-BE49-F238E27FC236}">
                <a16:creationId xmlns:a16="http://schemas.microsoft.com/office/drawing/2014/main" id="{C8A601BF-845F-4F1C-B8E8-A8844BE3148E}"/>
              </a:ext>
            </a:extLst>
          </p:cNvPr>
          <p:cNvSpPr txBox="1"/>
          <p:nvPr/>
        </p:nvSpPr>
        <p:spPr>
          <a:xfrm>
            <a:off x="6312025" y="6145559"/>
            <a:ext cx="3888432" cy="523801"/>
          </a:xfrm>
          <a:prstGeom prst="rect">
            <a:avLst/>
          </a:prstGeom>
          <a:noFill/>
        </p:spPr>
        <p:txBody>
          <a:bodyPr wrap="square" rtlCol="0">
            <a:spAutoFit/>
          </a:bodyPr>
          <a:lstStyle/>
          <a:p>
            <a:r>
              <a:rPr lang="cs-CZ" sz="1400" i="1" dirty="0"/>
              <a:t>Paul A. </a:t>
            </a:r>
            <a:r>
              <a:rPr lang="cs-CZ" sz="1400" i="1" dirty="0" err="1"/>
              <a:t>Grayburn</a:t>
            </a:r>
            <a:r>
              <a:rPr lang="en-GB" sz="1400" i="1" dirty="0"/>
              <a:t>, JACC</a:t>
            </a:r>
            <a:r>
              <a:rPr lang="cs-CZ" sz="1400" i="1" dirty="0"/>
              <a:t>, 2019, 2021</a:t>
            </a:r>
          </a:p>
          <a:p>
            <a:r>
              <a:rPr lang="cs-CZ" sz="1400" i="1" dirty="0" err="1"/>
              <a:t>Orban</a:t>
            </a:r>
            <a:r>
              <a:rPr lang="cs-CZ" sz="1400" i="1" dirty="0"/>
              <a:t> JACC 2021</a:t>
            </a:r>
            <a:endParaRPr lang="en-GB" sz="1400" i="1" dirty="0"/>
          </a:p>
        </p:txBody>
      </p:sp>
    </p:spTree>
    <p:extLst>
      <p:ext uri="{BB962C8B-B14F-4D97-AF65-F5344CB8AC3E}">
        <p14:creationId xmlns:p14="http://schemas.microsoft.com/office/powerpoint/2010/main" val="311258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3">
            <a:extLst>
              <a:ext uri="{FF2B5EF4-FFF2-40B4-BE49-F238E27FC236}">
                <a16:creationId xmlns:a16="http://schemas.microsoft.com/office/drawing/2014/main" id="{706BD0A0-7894-4ECE-950A-4B30326C2B17}"/>
              </a:ext>
            </a:extLst>
          </p:cNvPr>
          <p:cNvSpPr>
            <a:spLocks noGrp="1" noChangeArrowheads="1"/>
          </p:cNvSpPr>
          <p:nvPr>
            <p:ph type="ftr" sz="quarter" idx="10"/>
          </p:nvPr>
        </p:nvSpPr>
        <p:spPr bwMode="auto">
          <a:xfrm>
            <a:off x="6312024" y="6165304"/>
            <a:ext cx="3960440" cy="3600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cs-CZ" altLang="en-US" sz="1200" b="0" i="1" u="none" strike="noStrike" kern="1200" cap="none" spc="0" normalizeH="0" baseline="0" noProof="0" dirty="0" err="1">
                <a:ln>
                  <a:noFill/>
                </a:ln>
                <a:solidFill>
                  <a:srgbClr val="333333"/>
                </a:solidFill>
                <a:effectLst/>
                <a:uLnTx/>
                <a:uFillTx/>
                <a:latin typeface="arial" panose="020B0604020202020204" pitchFamily="34" charset="0"/>
                <a:ea typeface="ＭＳ Ｐゴシック" panose="020B0600070205080204" pitchFamily="34" charset="-128"/>
                <a:cs typeface="arial" panose="020B0604020202020204" pitchFamily="34" charset="0"/>
              </a:rPr>
              <a:t>Coats</a:t>
            </a:r>
            <a:r>
              <a:rPr kumimoji="0" lang="cs-CZ" altLang="en-US" sz="1200" b="0" i="1" u="none" strike="noStrike" kern="1200" cap="none" spc="0" normalizeH="0" baseline="0" noProof="0" dirty="0">
                <a:ln>
                  <a:noFill/>
                </a:ln>
                <a:solidFill>
                  <a:srgbClr val="333333"/>
                </a:solidFill>
                <a:effectLst/>
                <a:uLnTx/>
                <a:uFillTx/>
                <a:latin typeface="arial" panose="020B0604020202020204" pitchFamily="34" charset="0"/>
                <a:ea typeface="ＭＳ Ｐゴシック" panose="020B0600070205080204" pitchFamily="34" charset="-128"/>
                <a:cs typeface="arial" panose="020B0604020202020204" pitchFamily="34" charset="0"/>
              </a:rPr>
              <a:t>  A.J.S. et a.</a:t>
            </a:r>
            <a:r>
              <a:rPr kumimoji="0" lang="en-US" altLang="en-US" sz="1200" b="0" i="1" u="none" strike="noStrike" kern="1200" cap="none" spc="0" normalizeH="0" baseline="0" noProof="0" dirty="0">
                <a:ln>
                  <a:noFill/>
                </a:ln>
                <a:solidFill>
                  <a:srgbClr val="333333"/>
                </a:solidFill>
                <a:effectLst/>
                <a:uLnTx/>
                <a:uFillTx/>
                <a:latin typeface="arial" panose="020B0604020202020204" pitchFamily="34" charset="0"/>
                <a:ea typeface="ＭＳ Ｐゴシック" panose="020B0600070205080204" pitchFamily="34" charset="-128"/>
                <a:cs typeface="arial" panose="020B0604020202020204" pitchFamily="34" charset="0"/>
              </a:rPr>
              <a:t>Eur Heart J</a:t>
            </a:r>
            <a:r>
              <a:rPr kumimoji="0" lang="en-US" altLang="en-US" sz="1200" b="0" i="0" u="none" strike="noStrike" kern="1200" cap="none" spc="0" normalizeH="0" baseline="0" noProof="0" dirty="0">
                <a:ln>
                  <a:noFill/>
                </a:ln>
                <a:solidFill>
                  <a:srgbClr val="333333"/>
                </a:solidFill>
                <a:effectLst/>
                <a:uLnTx/>
                <a:uFillTx/>
                <a:latin typeface="arial" panose="020B0604020202020204" pitchFamily="34" charset="0"/>
                <a:ea typeface="ＭＳ Ｐゴシック" panose="020B0600070205080204" pitchFamily="34" charset="-128"/>
                <a:cs typeface="arial" panose="020B0604020202020204" pitchFamily="34" charset="0"/>
              </a:rPr>
              <a:t>, Volume 42, Issue 13, 1 April 2021, </a:t>
            </a:r>
            <a:r>
              <a:rPr kumimoji="0" lang="en-US" altLang="en-US" sz="800" b="0" i="0" u="none" strike="noStrike" kern="1200" cap="none" spc="0" normalizeH="0" baseline="0" noProof="0" dirty="0">
                <a:ln>
                  <a:noFill/>
                </a:ln>
                <a:solidFill>
                  <a:srgbClr val="2A2A2A"/>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800" b="0" i="0" u="none" strike="noStrike" kern="1200" cap="none" spc="0" normalizeH="0" baseline="0" noProof="0" dirty="0">
              <a:ln>
                <a:noFill/>
              </a:ln>
              <a:solidFill>
                <a:srgbClr val="333333"/>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54276" name="New picture">
            <a:extLst>
              <a:ext uri="{FF2B5EF4-FFF2-40B4-BE49-F238E27FC236}">
                <a16:creationId xmlns:a16="http://schemas.microsoft.com/office/drawing/2014/main" id="{7EDB554A-D7A9-472A-B2ED-5AB2EF0B89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772816"/>
            <a:ext cx="9104818" cy="430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a:extLst>
              <a:ext uri="{FF2B5EF4-FFF2-40B4-BE49-F238E27FC236}">
                <a16:creationId xmlns:a16="http://schemas.microsoft.com/office/drawing/2014/main" id="{B391529C-69FE-43AD-901E-B8B7066815DD}"/>
              </a:ext>
            </a:extLst>
          </p:cNvPr>
          <p:cNvSpPr txBox="1"/>
          <p:nvPr/>
        </p:nvSpPr>
        <p:spPr>
          <a:xfrm>
            <a:off x="3143672" y="548680"/>
            <a:ext cx="6336704" cy="707886"/>
          </a:xfrm>
          <a:prstGeom prst="rect">
            <a:avLst/>
          </a:prstGeom>
          <a:solidFill>
            <a:schemeClr val="bg1">
              <a:lumMod val="95000"/>
            </a:schemeClr>
          </a:solidFill>
          <a:ln>
            <a:solidFill>
              <a:schemeClr val="tx1"/>
            </a:solidFill>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cs-CZ" sz="4000" b="0" i="0" u="none" strike="noStrike" kern="1200" cap="none" spc="0" normalizeH="0" baseline="0" noProof="0" dirty="0">
                <a:ln>
                  <a:noFill/>
                </a:ln>
                <a:solidFill>
                  <a:srgbClr val="000000"/>
                </a:solidFill>
                <a:effectLst/>
                <a:uLnTx/>
                <a:uFillTx/>
                <a:ea typeface="ＭＳ Ｐゴシック"/>
                <a:cs typeface="Calibri Light" panose="020F0302020204030204" pitchFamily="34" charset="0"/>
              </a:rPr>
              <a:t>Postup u pacientů se SMR</a:t>
            </a:r>
            <a:endParaRPr kumimoji="0" lang="en-GB" sz="4000" b="0" i="0" u="none" strike="noStrike" kern="1200" cap="none" spc="0" normalizeH="0" baseline="0" noProof="0" dirty="0">
              <a:ln>
                <a:noFill/>
              </a:ln>
              <a:solidFill>
                <a:srgbClr val="000000"/>
              </a:solidFill>
              <a:effectLst/>
              <a:uLnTx/>
              <a:uFillTx/>
              <a:ea typeface="ＭＳ Ｐゴシック"/>
              <a:cs typeface="Calibri Light" panose="020F03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0">
            <a:extLst>
              <a:ext uri="{FF2B5EF4-FFF2-40B4-BE49-F238E27FC236}">
                <a16:creationId xmlns:a16="http://schemas.microsoft.com/office/drawing/2014/main" id="{03BAEB37-DE86-4ED0-BAE8-714EA21C602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3299785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D2B795-743D-4A07-9CED-BAE3B20ED76D}"/>
              </a:ext>
            </a:extLst>
          </p:cNvPr>
          <p:cNvSpPr>
            <a:spLocks noGrp="1"/>
          </p:cNvSpPr>
          <p:nvPr>
            <p:ph type="title"/>
          </p:nvPr>
        </p:nvSpPr>
        <p:spPr>
          <a:xfrm>
            <a:off x="1620602" y="210207"/>
            <a:ext cx="8721578" cy="1072055"/>
          </a:xfrm>
          <a:solidFill>
            <a:schemeClr val="bg1">
              <a:lumMod val="95000"/>
            </a:schemeClr>
          </a:solidFill>
          <a:ln>
            <a:solidFill>
              <a:schemeClr val="tx1"/>
            </a:solidFill>
          </a:ln>
        </p:spPr>
        <p:txBody>
          <a:bodyPr/>
          <a:lstStyle/>
          <a:p>
            <a:r>
              <a:rPr lang="cs-CZ" dirty="0"/>
              <a:t>Co je nového v </a:t>
            </a:r>
            <a:r>
              <a:rPr lang="cs-CZ" dirty="0" err="1"/>
              <a:t>guidelines</a:t>
            </a:r>
            <a:r>
              <a:rPr lang="cs-CZ" dirty="0"/>
              <a:t> pro  sekundární </a:t>
            </a:r>
            <a:br>
              <a:rPr lang="cs-CZ" dirty="0"/>
            </a:br>
            <a:r>
              <a:rPr lang="cs-CZ" dirty="0"/>
              <a:t>mitrální regurgitaci ?</a:t>
            </a:r>
            <a:endParaRPr lang="en-GB" dirty="0"/>
          </a:p>
        </p:txBody>
      </p:sp>
      <p:graphicFrame>
        <p:nvGraphicFramePr>
          <p:cNvPr id="4" name="Tabulka 4">
            <a:extLst>
              <a:ext uri="{FF2B5EF4-FFF2-40B4-BE49-F238E27FC236}">
                <a16:creationId xmlns:a16="http://schemas.microsoft.com/office/drawing/2014/main" id="{7E51E99D-16C9-451D-B5CA-5354C6A31F1E}"/>
              </a:ext>
            </a:extLst>
          </p:cNvPr>
          <p:cNvGraphicFramePr>
            <a:graphicFrameLocks noGrp="1"/>
          </p:cNvGraphicFramePr>
          <p:nvPr>
            <p:ph idx="1"/>
            <p:extLst>
              <p:ext uri="{D42A27DB-BD31-4B8C-83A1-F6EECF244321}">
                <p14:modId xmlns:p14="http://schemas.microsoft.com/office/powerpoint/2010/main" val="3723554230"/>
              </p:ext>
            </p:extLst>
          </p:nvPr>
        </p:nvGraphicFramePr>
        <p:xfrm>
          <a:off x="609598" y="1889559"/>
          <a:ext cx="10739560" cy="2225040"/>
        </p:xfrm>
        <a:graphic>
          <a:graphicData uri="http://schemas.openxmlformats.org/drawingml/2006/table">
            <a:tbl>
              <a:tblPr firstRow="1" bandRow="1">
                <a:tableStyleId>{5C22544A-7EE6-4342-B048-85BDC9FD1C3A}</a:tableStyleId>
              </a:tblPr>
              <a:tblGrid>
                <a:gridCol w="4477407">
                  <a:extLst>
                    <a:ext uri="{9D8B030D-6E8A-4147-A177-3AD203B41FA5}">
                      <a16:colId xmlns:a16="http://schemas.microsoft.com/office/drawing/2014/main" val="1189672765"/>
                    </a:ext>
                  </a:extLst>
                </a:gridCol>
                <a:gridCol w="809296">
                  <a:extLst>
                    <a:ext uri="{9D8B030D-6E8A-4147-A177-3AD203B41FA5}">
                      <a16:colId xmlns:a16="http://schemas.microsoft.com/office/drawing/2014/main" val="1889825293"/>
                    </a:ext>
                  </a:extLst>
                </a:gridCol>
                <a:gridCol w="4708635">
                  <a:extLst>
                    <a:ext uri="{9D8B030D-6E8A-4147-A177-3AD203B41FA5}">
                      <a16:colId xmlns:a16="http://schemas.microsoft.com/office/drawing/2014/main" val="31364235"/>
                    </a:ext>
                  </a:extLst>
                </a:gridCol>
                <a:gridCol w="744222">
                  <a:extLst>
                    <a:ext uri="{9D8B030D-6E8A-4147-A177-3AD203B41FA5}">
                      <a16:colId xmlns:a16="http://schemas.microsoft.com/office/drawing/2014/main" val="3560748326"/>
                    </a:ext>
                  </a:extLst>
                </a:gridCol>
              </a:tblGrid>
              <a:tr h="563851">
                <a:tc>
                  <a:txBody>
                    <a:bodyPr/>
                    <a:lstStyle/>
                    <a:p>
                      <a:endParaRPr lang="en-GB" dirty="0"/>
                    </a:p>
                  </a:txBody>
                  <a:tcPr>
                    <a:solidFill>
                      <a:schemeClr val="bg1">
                        <a:lumMod val="95000"/>
                      </a:schemeClr>
                    </a:solidFill>
                  </a:tcPr>
                </a:tc>
                <a:tc>
                  <a:txBody>
                    <a:bodyPr/>
                    <a:lstStyle/>
                    <a:p>
                      <a:endParaRPr lang="en-GB" dirty="0"/>
                    </a:p>
                  </a:txBody>
                  <a:tcPr>
                    <a:solidFill>
                      <a:schemeClr val="bg1">
                        <a:lumMod val="95000"/>
                      </a:schemeClr>
                    </a:solidFill>
                  </a:tcPr>
                </a:tc>
                <a:tc>
                  <a:txBody>
                    <a:bodyPr/>
                    <a:lstStyle/>
                    <a:p>
                      <a:r>
                        <a:rPr lang="cs-CZ" sz="2000" b="0" dirty="0">
                          <a:solidFill>
                            <a:schemeClr val="tx1"/>
                          </a:solidFill>
                        </a:rPr>
                        <a:t>Intervence nebo chirurgický výkon je  doporučen pouze u pacientů s významnou vadou, kteří zůstávají symptomatičtí  i přes zavedenou léčbu srdečního selhání ( vč. CRT je-li indikováno) a toto rozhodnutí musí být provedeno strukturovaným „ </a:t>
                      </a:r>
                      <a:r>
                        <a:rPr lang="cs-CZ" sz="2000" b="0" dirty="0" err="1">
                          <a:solidFill>
                            <a:schemeClr val="tx1"/>
                          </a:solidFill>
                        </a:rPr>
                        <a:t>heart</a:t>
                      </a:r>
                      <a:r>
                        <a:rPr lang="cs-CZ" sz="2000" b="0" dirty="0">
                          <a:solidFill>
                            <a:schemeClr val="tx1"/>
                          </a:solidFill>
                        </a:rPr>
                        <a:t> teamem“</a:t>
                      </a:r>
                      <a:endParaRPr lang="en-GB" sz="2000" b="0" dirty="0">
                        <a:solidFill>
                          <a:schemeClr val="tx1"/>
                        </a:solidFill>
                      </a:endParaRPr>
                    </a:p>
                  </a:txBody>
                  <a:tcPr>
                    <a:solidFill>
                      <a:schemeClr val="bg1">
                        <a:lumMod val="95000"/>
                      </a:schemeClr>
                    </a:solidFill>
                  </a:tcPr>
                </a:tc>
                <a:tc>
                  <a:txBody>
                    <a:bodyPr/>
                    <a:lstStyle/>
                    <a:p>
                      <a:endParaRPr lang="cs-CZ" dirty="0"/>
                    </a:p>
                    <a:p>
                      <a:endParaRPr lang="cs-CZ" dirty="0"/>
                    </a:p>
                    <a:p>
                      <a:endParaRPr lang="cs-CZ" sz="2000" dirty="0">
                        <a:solidFill>
                          <a:schemeClr val="tx1"/>
                        </a:solidFill>
                      </a:endParaRPr>
                    </a:p>
                    <a:p>
                      <a:r>
                        <a:rPr lang="cs-CZ" sz="2000" dirty="0">
                          <a:solidFill>
                            <a:schemeClr val="tx1"/>
                          </a:solidFill>
                        </a:rPr>
                        <a:t>I</a:t>
                      </a:r>
                      <a:endParaRPr lang="en-GB" sz="2000" dirty="0">
                        <a:solidFill>
                          <a:schemeClr val="tx1"/>
                        </a:solidFill>
                      </a:endParaRPr>
                    </a:p>
                  </a:txBody>
                  <a:tcPr>
                    <a:solidFill>
                      <a:schemeClr val="accent3">
                        <a:lumMod val="60000"/>
                        <a:lumOff val="40000"/>
                      </a:schemeClr>
                    </a:solidFill>
                  </a:tcPr>
                </a:tc>
                <a:extLst>
                  <a:ext uri="{0D108BD9-81ED-4DB2-BD59-A6C34878D82A}">
                    <a16:rowId xmlns:a16="http://schemas.microsoft.com/office/drawing/2014/main" val="2944296187"/>
                  </a:ext>
                </a:extLst>
              </a:tr>
            </a:tbl>
          </a:graphicData>
        </a:graphic>
      </p:graphicFrame>
      <p:graphicFrame>
        <p:nvGraphicFramePr>
          <p:cNvPr id="5" name="Tabulka 5">
            <a:extLst>
              <a:ext uri="{FF2B5EF4-FFF2-40B4-BE49-F238E27FC236}">
                <a16:creationId xmlns:a16="http://schemas.microsoft.com/office/drawing/2014/main" id="{821CC095-470D-422A-AFAF-5DF9CFD71671}"/>
              </a:ext>
            </a:extLst>
          </p:cNvPr>
          <p:cNvGraphicFramePr>
            <a:graphicFrameLocks noGrp="1"/>
          </p:cNvGraphicFramePr>
          <p:nvPr>
            <p:extLst>
              <p:ext uri="{D42A27DB-BD31-4B8C-83A1-F6EECF244321}">
                <p14:modId xmlns:p14="http://schemas.microsoft.com/office/powerpoint/2010/main" val="2260140095"/>
              </p:ext>
            </p:extLst>
          </p:nvPr>
        </p:nvGraphicFramePr>
        <p:xfrm>
          <a:off x="609596" y="4857192"/>
          <a:ext cx="10739560" cy="1920240"/>
        </p:xfrm>
        <a:graphic>
          <a:graphicData uri="http://schemas.openxmlformats.org/drawingml/2006/table">
            <a:tbl>
              <a:tblPr firstRow="1" bandRow="1">
                <a:tableStyleId>{5C22544A-7EE6-4342-B048-85BDC9FD1C3A}</a:tableStyleId>
              </a:tblPr>
              <a:tblGrid>
                <a:gridCol w="4424857">
                  <a:extLst>
                    <a:ext uri="{9D8B030D-6E8A-4147-A177-3AD203B41FA5}">
                      <a16:colId xmlns:a16="http://schemas.microsoft.com/office/drawing/2014/main" val="3646891883"/>
                    </a:ext>
                  </a:extLst>
                </a:gridCol>
                <a:gridCol w="944923">
                  <a:extLst>
                    <a:ext uri="{9D8B030D-6E8A-4147-A177-3AD203B41FA5}">
                      <a16:colId xmlns:a16="http://schemas.microsoft.com/office/drawing/2014/main" val="639198855"/>
                    </a:ext>
                  </a:extLst>
                </a:gridCol>
                <a:gridCol w="4678112">
                  <a:extLst>
                    <a:ext uri="{9D8B030D-6E8A-4147-A177-3AD203B41FA5}">
                      <a16:colId xmlns:a16="http://schemas.microsoft.com/office/drawing/2014/main" val="2514647382"/>
                    </a:ext>
                  </a:extLst>
                </a:gridCol>
                <a:gridCol w="691668">
                  <a:extLst>
                    <a:ext uri="{9D8B030D-6E8A-4147-A177-3AD203B41FA5}">
                      <a16:colId xmlns:a16="http://schemas.microsoft.com/office/drawing/2014/main" val="3514968849"/>
                    </a:ext>
                  </a:extLst>
                </a:gridCol>
              </a:tblGrid>
              <a:tr h="987974">
                <a:tc>
                  <a:txBody>
                    <a:bodyPr/>
                    <a:lstStyle/>
                    <a:p>
                      <a:endParaRPr lang="en-GB" dirty="0"/>
                    </a:p>
                  </a:txBody>
                  <a:tcPr>
                    <a:solidFill>
                      <a:schemeClr val="bg1">
                        <a:lumMod val="95000"/>
                      </a:schemeClr>
                    </a:solidFill>
                  </a:tcPr>
                </a:tc>
                <a:tc>
                  <a:txBody>
                    <a:bodyPr/>
                    <a:lstStyle/>
                    <a:p>
                      <a:endParaRPr lang="en-GB" dirty="0"/>
                    </a:p>
                  </a:txBody>
                  <a:tcPr>
                    <a:solidFill>
                      <a:schemeClr val="bg1">
                        <a:lumMod val="95000"/>
                      </a:schemeClr>
                    </a:solidFill>
                  </a:tcPr>
                </a:tc>
                <a:tc>
                  <a:txBody>
                    <a:bodyPr/>
                    <a:lstStyle/>
                    <a:p>
                      <a:r>
                        <a:rPr lang="cs-CZ" sz="2000" b="0" dirty="0">
                          <a:solidFill>
                            <a:schemeClr val="tx1"/>
                          </a:solidFill>
                        </a:rPr>
                        <a:t>U symptomatických pacientů , u kterých nebylo „</a:t>
                      </a:r>
                      <a:r>
                        <a:rPr lang="cs-CZ" sz="2000" b="0" dirty="0" err="1">
                          <a:solidFill>
                            <a:schemeClr val="tx1"/>
                          </a:solidFill>
                        </a:rPr>
                        <a:t>heart</a:t>
                      </a:r>
                      <a:r>
                        <a:rPr lang="cs-CZ" sz="2000" b="0" dirty="0">
                          <a:solidFill>
                            <a:schemeClr val="tx1"/>
                          </a:solidFill>
                        </a:rPr>
                        <a:t> teamem“ po individuálním posouzení doporučen chirurgický výkon  by měla být zváženo v  případě přetrvávající  významné MR  ve druhé době provedení TEER   po předchozí PCI/  TAVI</a:t>
                      </a:r>
                      <a:endParaRPr lang="en-GB" sz="2000" b="0" dirty="0">
                        <a:solidFill>
                          <a:schemeClr val="tx1"/>
                        </a:solidFill>
                      </a:endParaRPr>
                    </a:p>
                  </a:txBody>
                  <a:tcPr>
                    <a:solidFill>
                      <a:schemeClr val="bg1">
                        <a:lumMod val="95000"/>
                      </a:schemeClr>
                    </a:solidFill>
                  </a:tcPr>
                </a:tc>
                <a:tc>
                  <a:txBody>
                    <a:bodyPr/>
                    <a:lstStyle/>
                    <a:p>
                      <a:endParaRPr lang="cs-CZ" dirty="0"/>
                    </a:p>
                    <a:p>
                      <a:endParaRPr lang="cs-CZ" dirty="0"/>
                    </a:p>
                    <a:p>
                      <a:endParaRPr lang="cs-CZ" dirty="0"/>
                    </a:p>
                    <a:p>
                      <a:endParaRPr lang="cs-CZ" dirty="0"/>
                    </a:p>
                    <a:p>
                      <a:r>
                        <a:rPr lang="cs-CZ" sz="2000" dirty="0" err="1">
                          <a:solidFill>
                            <a:schemeClr val="tx1"/>
                          </a:solidFill>
                        </a:rPr>
                        <a:t>IIa</a:t>
                      </a:r>
                      <a:endParaRPr lang="en-GB" sz="2000" dirty="0">
                        <a:solidFill>
                          <a:schemeClr val="tx1"/>
                        </a:solidFill>
                      </a:endParaRPr>
                    </a:p>
                  </a:txBody>
                  <a:tcPr>
                    <a:solidFill>
                      <a:srgbClr val="FFC000"/>
                    </a:solidFill>
                  </a:tcPr>
                </a:tc>
                <a:extLst>
                  <a:ext uri="{0D108BD9-81ED-4DB2-BD59-A6C34878D82A}">
                    <a16:rowId xmlns:a16="http://schemas.microsoft.com/office/drawing/2014/main" val="3003895882"/>
                  </a:ext>
                </a:extLst>
              </a:tr>
            </a:tbl>
          </a:graphicData>
        </a:graphic>
      </p:graphicFrame>
      <p:sp>
        <p:nvSpPr>
          <p:cNvPr id="6" name="TextovéPole 5">
            <a:extLst>
              <a:ext uri="{FF2B5EF4-FFF2-40B4-BE49-F238E27FC236}">
                <a16:creationId xmlns:a16="http://schemas.microsoft.com/office/drawing/2014/main" id="{CE606337-55D0-42A9-95C1-18E7CAF8BE4A}"/>
              </a:ext>
            </a:extLst>
          </p:cNvPr>
          <p:cNvSpPr txBox="1"/>
          <p:nvPr/>
        </p:nvSpPr>
        <p:spPr>
          <a:xfrm>
            <a:off x="609596" y="1500909"/>
            <a:ext cx="10739562" cy="400110"/>
          </a:xfrm>
          <a:prstGeom prst="rect">
            <a:avLst/>
          </a:prstGeom>
          <a:solidFill>
            <a:schemeClr val="bg1">
              <a:lumMod val="75000"/>
            </a:schemeClr>
          </a:solidFill>
        </p:spPr>
        <p:txBody>
          <a:bodyPr wrap="square" rtlCol="0">
            <a:spAutoFit/>
          </a:bodyPr>
          <a:lstStyle/>
          <a:p>
            <a:pPr algn="ctr"/>
            <a:r>
              <a:rPr lang="cs-CZ" sz="2000" b="1" i="1" dirty="0"/>
              <a:t>Indikace k intervenci u významné chronické sekundární mitrální regurgitace</a:t>
            </a:r>
            <a:endParaRPr lang="en-GB" sz="2000" b="1" i="1" dirty="0"/>
          </a:p>
        </p:txBody>
      </p:sp>
      <p:sp>
        <p:nvSpPr>
          <p:cNvPr id="7" name="TextovéPole 6">
            <a:extLst>
              <a:ext uri="{FF2B5EF4-FFF2-40B4-BE49-F238E27FC236}">
                <a16:creationId xmlns:a16="http://schemas.microsoft.com/office/drawing/2014/main" id="{08B22611-C320-4C46-B171-B4C5A3E4C891}"/>
              </a:ext>
            </a:extLst>
          </p:cNvPr>
          <p:cNvSpPr txBox="1"/>
          <p:nvPr/>
        </p:nvSpPr>
        <p:spPr>
          <a:xfrm>
            <a:off x="609596" y="4149306"/>
            <a:ext cx="10739562" cy="707886"/>
          </a:xfrm>
          <a:prstGeom prst="rect">
            <a:avLst/>
          </a:prstGeom>
          <a:solidFill>
            <a:schemeClr val="bg1">
              <a:lumMod val="75000"/>
            </a:schemeClr>
          </a:solidFill>
        </p:spPr>
        <p:txBody>
          <a:bodyPr wrap="square" rtlCol="0">
            <a:spAutoFit/>
          </a:bodyPr>
          <a:lstStyle/>
          <a:p>
            <a:pPr algn="ctr"/>
            <a:r>
              <a:rPr lang="cs-CZ" sz="2000" b="1" i="1" dirty="0"/>
              <a:t>Indikace k intervenci u pacientů se současnou koronární nemocí či  jiným kardiálním onemocněním  vyžadujícím léčbu</a:t>
            </a:r>
            <a:endParaRPr lang="en-GB" sz="2000" b="1" i="1" dirty="0"/>
          </a:p>
        </p:txBody>
      </p:sp>
    </p:spTree>
    <p:extLst>
      <p:ext uri="{BB962C8B-B14F-4D97-AF65-F5344CB8AC3E}">
        <p14:creationId xmlns:p14="http://schemas.microsoft.com/office/powerpoint/2010/main" val="242642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6684C4-0B72-4884-BE47-E8A8697173DC}"/>
              </a:ext>
            </a:extLst>
          </p:cNvPr>
          <p:cNvSpPr>
            <a:spLocks noGrp="1"/>
          </p:cNvSpPr>
          <p:nvPr>
            <p:ph type="title"/>
          </p:nvPr>
        </p:nvSpPr>
        <p:spPr/>
        <p:txBody>
          <a:bodyPr/>
          <a:lstStyle/>
          <a:p>
            <a:r>
              <a:rPr lang="cs-CZ" dirty="0"/>
              <a:t>Co je nového v </a:t>
            </a:r>
            <a:r>
              <a:rPr lang="cs-CZ" dirty="0" err="1"/>
              <a:t>guidelines</a:t>
            </a:r>
            <a:r>
              <a:rPr lang="cs-CZ" dirty="0"/>
              <a:t> pro  sekundární </a:t>
            </a:r>
            <a:br>
              <a:rPr lang="cs-CZ" dirty="0"/>
            </a:br>
            <a:r>
              <a:rPr lang="cs-CZ" dirty="0"/>
              <a:t>mitrální regurgitaci ?</a:t>
            </a:r>
            <a:endParaRPr lang="en-GB" dirty="0"/>
          </a:p>
        </p:txBody>
      </p:sp>
      <p:pic>
        <p:nvPicPr>
          <p:cNvPr id="4" name="Zástupný obsah 3">
            <a:extLst>
              <a:ext uri="{FF2B5EF4-FFF2-40B4-BE49-F238E27FC236}">
                <a16:creationId xmlns:a16="http://schemas.microsoft.com/office/drawing/2014/main" id="{A23BD087-C37E-484A-8517-27F552980F9C}"/>
              </a:ext>
            </a:extLst>
          </p:cNvPr>
          <p:cNvPicPr>
            <a:picLocks noGrp="1" noChangeAspect="1"/>
          </p:cNvPicPr>
          <p:nvPr>
            <p:ph idx="1"/>
          </p:nvPr>
        </p:nvPicPr>
        <p:blipFill>
          <a:blip r:embed="rId2"/>
          <a:stretch>
            <a:fillRect/>
          </a:stretch>
        </p:blipFill>
        <p:spPr>
          <a:xfrm>
            <a:off x="837796" y="1818686"/>
            <a:ext cx="10742083" cy="536494"/>
          </a:xfrm>
          <a:prstGeom prst="rect">
            <a:avLst/>
          </a:prstGeom>
        </p:spPr>
      </p:pic>
      <p:graphicFrame>
        <p:nvGraphicFramePr>
          <p:cNvPr id="5" name="Tabulka 5">
            <a:extLst>
              <a:ext uri="{FF2B5EF4-FFF2-40B4-BE49-F238E27FC236}">
                <a16:creationId xmlns:a16="http://schemas.microsoft.com/office/drawing/2014/main" id="{71AF24D1-87C2-4BC7-AC55-243967B7681E}"/>
              </a:ext>
            </a:extLst>
          </p:cNvPr>
          <p:cNvGraphicFramePr>
            <a:graphicFrameLocks noGrp="1"/>
          </p:cNvGraphicFramePr>
          <p:nvPr>
            <p:extLst>
              <p:ext uri="{D42A27DB-BD31-4B8C-83A1-F6EECF244321}">
                <p14:modId xmlns:p14="http://schemas.microsoft.com/office/powerpoint/2010/main" val="3637493578"/>
              </p:ext>
            </p:extLst>
          </p:nvPr>
        </p:nvGraphicFramePr>
        <p:xfrm>
          <a:off x="837796" y="2232142"/>
          <a:ext cx="10742084" cy="601980"/>
        </p:xfrm>
        <a:graphic>
          <a:graphicData uri="http://schemas.openxmlformats.org/drawingml/2006/table">
            <a:tbl>
              <a:tblPr firstRow="1" bandRow="1">
                <a:tableStyleId>{5C22544A-7EE6-4342-B048-85BDC9FD1C3A}</a:tableStyleId>
              </a:tblPr>
              <a:tblGrid>
                <a:gridCol w="4414855">
                  <a:extLst>
                    <a:ext uri="{9D8B030D-6E8A-4147-A177-3AD203B41FA5}">
                      <a16:colId xmlns:a16="http://schemas.microsoft.com/office/drawing/2014/main" val="845390194"/>
                    </a:ext>
                  </a:extLst>
                </a:gridCol>
                <a:gridCol w="956187">
                  <a:extLst>
                    <a:ext uri="{9D8B030D-6E8A-4147-A177-3AD203B41FA5}">
                      <a16:colId xmlns:a16="http://schemas.microsoft.com/office/drawing/2014/main" val="3491943902"/>
                    </a:ext>
                  </a:extLst>
                </a:gridCol>
                <a:gridCol w="4277965">
                  <a:extLst>
                    <a:ext uri="{9D8B030D-6E8A-4147-A177-3AD203B41FA5}">
                      <a16:colId xmlns:a16="http://schemas.microsoft.com/office/drawing/2014/main" val="937393329"/>
                    </a:ext>
                  </a:extLst>
                </a:gridCol>
                <a:gridCol w="1093077">
                  <a:extLst>
                    <a:ext uri="{9D8B030D-6E8A-4147-A177-3AD203B41FA5}">
                      <a16:colId xmlns:a16="http://schemas.microsoft.com/office/drawing/2014/main" val="3929633206"/>
                    </a:ext>
                  </a:extLst>
                </a:gridCol>
              </a:tblGrid>
              <a:tr h="13929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cs-CZ" sz="2000" dirty="0">
                          <a:solidFill>
                            <a:schemeClr val="tx1"/>
                          </a:solidFill>
                        </a:rPr>
                        <a:t>Doporučení  ESC  2017</a:t>
                      </a:r>
                      <a:endParaRPr lang="en-GB" sz="2000" dirty="0">
                        <a:solidFill>
                          <a:schemeClr val="tx1"/>
                        </a:solidFill>
                      </a:endParaRPr>
                    </a:p>
                    <a:p>
                      <a:endParaRPr lang="en-GB" dirty="0"/>
                    </a:p>
                  </a:txBody>
                  <a:tcPr>
                    <a:solidFill>
                      <a:schemeClr val="bg1">
                        <a:lumMod val="95000"/>
                      </a:schemeClr>
                    </a:solidFill>
                  </a:tcPr>
                </a:tc>
                <a:tc>
                  <a:txBody>
                    <a:bodyPr/>
                    <a:lstStyle/>
                    <a:p>
                      <a:endParaRPr lang="en-GB"/>
                    </a:p>
                  </a:txBody>
                  <a:tcP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cs-CZ" sz="2000" dirty="0">
                          <a:solidFill>
                            <a:schemeClr val="tx1"/>
                          </a:solidFill>
                        </a:rPr>
                        <a:t>Doporučení  ESC  2021</a:t>
                      </a:r>
                      <a:endParaRPr lang="en-GB" sz="2000" dirty="0">
                        <a:solidFill>
                          <a:schemeClr val="tx1"/>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dirty="0"/>
                    </a:p>
                  </a:txBody>
                  <a:tcPr>
                    <a:solidFill>
                      <a:schemeClr val="bg1">
                        <a:lumMod val="95000"/>
                      </a:schemeClr>
                    </a:solidFill>
                  </a:tcPr>
                </a:tc>
                <a:tc>
                  <a:txBody>
                    <a:bodyPr/>
                    <a:lstStyle/>
                    <a:p>
                      <a:endParaRPr lang="en-GB" dirty="0"/>
                    </a:p>
                  </a:txBody>
                  <a:tcPr>
                    <a:solidFill>
                      <a:schemeClr val="bg1">
                        <a:lumMod val="95000"/>
                      </a:schemeClr>
                    </a:solidFill>
                  </a:tcPr>
                </a:tc>
                <a:extLst>
                  <a:ext uri="{0D108BD9-81ED-4DB2-BD59-A6C34878D82A}">
                    <a16:rowId xmlns:a16="http://schemas.microsoft.com/office/drawing/2014/main" val="97764720"/>
                  </a:ext>
                </a:extLst>
              </a:tr>
            </a:tbl>
          </a:graphicData>
        </a:graphic>
      </p:graphicFrame>
      <p:graphicFrame>
        <p:nvGraphicFramePr>
          <p:cNvPr id="6" name="Tabulka 6">
            <a:extLst>
              <a:ext uri="{FF2B5EF4-FFF2-40B4-BE49-F238E27FC236}">
                <a16:creationId xmlns:a16="http://schemas.microsoft.com/office/drawing/2014/main" id="{6194A63C-CEC0-4E46-81C5-F29B1E3EF721}"/>
              </a:ext>
            </a:extLst>
          </p:cNvPr>
          <p:cNvGraphicFramePr>
            <a:graphicFrameLocks noGrp="1"/>
          </p:cNvGraphicFramePr>
          <p:nvPr>
            <p:extLst>
              <p:ext uri="{D42A27DB-BD31-4B8C-83A1-F6EECF244321}">
                <p14:modId xmlns:p14="http://schemas.microsoft.com/office/powerpoint/2010/main" val="2135473182"/>
              </p:ext>
            </p:extLst>
          </p:nvPr>
        </p:nvGraphicFramePr>
        <p:xfrm>
          <a:off x="837795" y="3543022"/>
          <a:ext cx="10742084" cy="1310640"/>
        </p:xfrm>
        <a:graphic>
          <a:graphicData uri="http://schemas.openxmlformats.org/drawingml/2006/table">
            <a:tbl>
              <a:tblPr firstRow="1" bandRow="1">
                <a:tableStyleId>{5C22544A-7EE6-4342-B048-85BDC9FD1C3A}</a:tableStyleId>
              </a:tblPr>
              <a:tblGrid>
                <a:gridCol w="4425366">
                  <a:extLst>
                    <a:ext uri="{9D8B030D-6E8A-4147-A177-3AD203B41FA5}">
                      <a16:colId xmlns:a16="http://schemas.microsoft.com/office/drawing/2014/main" val="3580580593"/>
                    </a:ext>
                  </a:extLst>
                </a:gridCol>
                <a:gridCol w="945676">
                  <a:extLst>
                    <a:ext uri="{9D8B030D-6E8A-4147-A177-3AD203B41FA5}">
                      <a16:colId xmlns:a16="http://schemas.microsoft.com/office/drawing/2014/main" val="3576937036"/>
                    </a:ext>
                  </a:extLst>
                </a:gridCol>
                <a:gridCol w="4298986">
                  <a:extLst>
                    <a:ext uri="{9D8B030D-6E8A-4147-A177-3AD203B41FA5}">
                      <a16:colId xmlns:a16="http://schemas.microsoft.com/office/drawing/2014/main" val="1269898908"/>
                    </a:ext>
                  </a:extLst>
                </a:gridCol>
                <a:gridCol w="1072056">
                  <a:extLst>
                    <a:ext uri="{9D8B030D-6E8A-4147-A177-3AD203B41FA5}">
                      <a16:colId xmlns:a16="http://schemas.microsoft.com/office/drawing/2014/main" val="3502265478"/>
                    </a:ext>
                  </a:extLst>
                </a:gridCol>
              </a:tblGrid>
              <a:tr h="191095">
                <a:tc>
                  <a:txBody>
                    <a:bodyPr/>
                    <a:lstStyle/>
                    <a:p>
                      <a:r>
                        <a:rPr lang="cs-CZ" sz="2000" b="0" dirty="0">
                          <a:solidFill>
                            <a:schemeClr val="tx1"/>
                          </a:solidFill>
                        </a:rPr>
                        <a:t>Operace je indikována u nemocných s těžkou sekundární mitrální regurgitací podstupujících CABG a s EFLK &gt; 30 %</a:t>
                      </a:r>
                      <a:endParaRPr lang="en-GB" sz="2000" b="0" dirty="0">
                        <a:solidFill>
                          <a:schemeClr val="tx1"/>
                        </a:solidFill>
                      </a:endParaRPr>
                    </a:p>
                  </a:txBody>
                  <a:tcPr>
                    <a:solidFill>
                      <a:schemeClr val="bg1">
                        <a:lumMod val="95000"/>
                      </a:schemeClr>
                    </a:solidFill>
                  </a:tcPr>
                </a:tc>
                <a:tc>
                  <a:txBody>
                    <a:bodyPr/>
                    <a:lstStyle/>
                    <a:p>
                      <a:pPr algn="ctr"/>
                      <a:endParaRPr lang="cs-CZ" dirty="0"/>
                    </a:p>
                    <a:p>
                      <a:pPr algn="ctr"/>
                      <a:endParaRPr lang="cs-CZ" dirty="0"/>
                    </a:p>
                    <a:p>
                      <a:pPr algn="ctr"/>
                      <a:r>
                        <a:rPr lang="cs-CZ" sz="2400" dirty="0">
                          <a:solidFill>
                            <a:schemeClr val="tx1"/>
                          </a:solidFill>
                        </a:rPr>
                        <a:t>I</a:t>
                      </a:r>
                      <a:endParaRPr lang="en-GB" sz="2400" dirty="0">
                        <a:solidFill>
                          <a:schemeClr val="tx1"/>
                        </a:solidFill>
                      </a:endParaRPr>
                    </a:p>
                  </a:txBody>
                  <a:tcPr>
                    <a:solidFill>
                      <a:schemeClr val="accent3">
                        <a:lumMod val="60000"/>
                        <a:lumOff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cs-CZ" sz="2000" b="0" dirty="0">
                          <a:solidFill>
                            <a:schemeClr val="tx1"/>
                          </a:solidFill>
                        </a:rPr>
                        <a:t>Operace je indikována u nemocných s těžkou sekundární mitrální regurgitací podstupujících CABG  či jinou  srdeční operaci </a:t>
                      </a:r>
                      <a:endParaRPr lang="en-GB" sz="2000" dirty="0"/>
                    </a:p>
                  </a:txBody>
                  <a:tcPr>
                    <a:solidFill>
                      <a:schemeClr val="bg1">
                        <a:lumMod val="95000"/>
                      </a:schemeClr>
                    </a:solidFill>
                  </a:tcPr>
                </a:tc>
                <a:tc>
                  <a:txBody>
                    <a:bodyPr/>
                    <a:lstStyle/>
                    <a:p>
                      <a:endParaRPr lang="cs-CZ" sz="2400" dirty="0">
                        <a:solidFill>
                          <a:schemeClr val="tx1"/>
                        </a:solidFill>
                      </a:endParaRPr>
                    </a:p>
                    <a:p>
                      <a:pPr algn="ctr"/>
                      <a:r>
                        <a:rPr lang="cs-CZ" sz="2400" dirty="0">
                          <a:solidFill>
                            <a:schemeClr val="tx1"/>
                          </a:solidFill>
                        </a:rPr>
                        <a:t>I</a:t>
                      </a:r>
                      <a:endParaRPr lang="en-GB" sz="2400" dirty="0">
                        <a:solidFill>
                          <a:schemeClr val="tx1"/>
                        </a:solidFill>
                      </a:endParaRPr>
                    </a:p>
                  </a:txBody>
                  <a:tcPr>
                    <a:solidFill>
                      <a:schemeClr val="accent3">
                        <a:lumMod val="60000"/>
                        <a:lumOff val="40000"/>
                      </a:schemeClr>
                    </a:solidFill>
                  </a:tcPr>
                </a:tc>
                <a:extLst>
                  <a:ext uri="{0D108BD9-81ED-4DB2-BD59-A6C34878D82A}">
                    <a16:rowId xmlns:a16="http://schemas.microsoft.com/office/drawing/2014/main" val="3033165819"/>
                  </a:ext>
                </a:extLst>
              </a:tr>
            </a:tbl>
          </a:graphicData>
        </a:graphic>
      </p:graphicFrame>
      <p:sp>
        <p:nvSpPr>
          <p:cNvPr id="7" name="TextovéPole 6">
            <a:extLst>
              <a:ext uri="{FF2B5EF4-FFF2-40B4-BE49-F238E27FC236}">
                <a16:creationId xmlns:a16="http://schemas.microsoft.com/office/drawing/2014/main" id="{6B6C95D4-D85E-4223-A0AD-2B85E5EC8C8C}"/>
              </a:ext>
            </a:extLst>
          </p:cNvPr>
          <p:cNvSpPr txBox="1"/>
          <p:nvPr/>
        </p:nvSpPr>
        <p:spPr>
          <a:xfrm>
            <a:off x="840317" y="2835136"/>
            <a:ext cx="10739562" cy="707886"/>
          </a:xfrm>
          <a:prstGeom prst="rect">
            <a:avLst/>
          </a:prstGeom>
          <a:solidFill>
            <a:schemeClr val="bg1">
              <a:lumMod val="75000"/>
            </a:schemeClr>
          </a:solidFill>
        </p:spPr>
        <p:txBody>
          <a:bodyPr wrap="square" rtlCol="0">
            <a:spAutoFit/>
          </a:bodyPr>
          <a:lstStyle/>
          <a:p>
            <a:pPr algn="ctr"/>
            <a:r>
              <a:rPr lang="cs-CZ" sz="2000" b="1" i="1" dirty="0"/>
              <a:t>Indikace k intervenci u pacientů se současnou koronární nemocí či  jiným kardiálním onemocněním  vyžadujícím léčbu</a:t>
            </a:r>
            <a:endParaRPr lang="en-GB" sz="2000" b="1" i="1" dirty="0"/>
          </a:p>
        </p:txBody>
      </p:sp>
    </p:spTree>
    <p:extLst>
      <p:ext uri="{BB962C8B-B14F-4D97-AF65-F5344CB8AC3E}">
        <p14:creationId xmlns:p14="http://schemas.microsoft.com/office/powerpoint/2010/main" val="813464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3861C3-1E9D-4749-85C3-E0A6128A5DBC}"/>
              </a:ext>
            </a:extLst>
          </p:cNvPr>
          <p:cNvSpPr>
            <a:spLocks noGrp="1"/>
          </p:cNvSpPr>
          <p:nvPr>
            <p:ph type="title"/>
          </p:nvPr>
        </p:nvSpPr>
        <p:spPr>
          <a:xfrm>
            <a:off x="2716924" y="684542"/>
            <a:ext cx="7139136" cy="778098"/>
          </a:xfrm>
          <a:solidFill>
            <a:schemeClr val="bg1">
              <a:lumMod val="95000"/>
            </a:schemeClr>
          </a:solidFill>
          <a:ln>
            <a:solidFill>
              <a:schemeClr val="tx1"/>
            </a:solidFill>
          </a:ln>
        </p:spPr>
        <p:txBody>
          <a:bodyPr>
            <a:normAutofit/>
          </a:bodyPr>
          <a:lstStyle/>
          <a:p>
            <a:pPr algn="ctr"/>
            <a:r>
              <a:rPr lang="cs-CZ" sz="3200" dirty="0">
                <a:latin typeface="+mn-lt"/>
              </a:rPr>
              <a:t>Mitrální regurgitace</a:t>
            </a:r>
            <a:endParaRPr lang="en-GB" sz="3200" dirty="0">
              <a:latin typeface="+mn-lt"/>
            </a:endParaRPr>
          </a:p>
        </p:txBody>
      </p:sp>
      <p:sp>
        <p:nvSpPr>
          <p:cNvPr id="3" name="Zástupný obsah 2">
            <a:extLst>
              <a:ext uri="{FF2B5EF4-FFF2-40B4-BE49-F238E27FC236}">
                <a16:creationId xmlns:a16="http://schemas.microsoft.com/office/drawing/2014/main" id="{C4463C58-6F5E-4D04-84BE-06217AFD208C}"/>
              </a:ext>
            </a:extLst>
          </p:cNvPr>
          <p:cNvSpPr>
            <a:spLocks noGrp="1"/>
          </p:cNvSpPr>
          <p:nvPr>
            <p:ph idx="1"/>
          </p:nvPr>
        </p:nvSpPr>
        <p:spPr>
          <a:xfrm>
            <a:off x="775836" y="1876802"/>
            <a:ext cx="5320164" cy="4792595"/>
          </a:xfrm>
        </p:spPr>
        <p:txBody>
          <a:bodyPr>
            <a:normAutofit/>
          </a:bodyPr>
          <a:lstStyle/>
          <a:p>
            <a:pPr marL="331786" indent="-285750" fontAlgn="base">
              <a:spcBef>
                <a:spcPct val="20000"/>
              </a:spcBef>
              <a:spcAft>
                <a:spcPct val="0"/>
              </a:spcAft>
              <a:buFont typeface="Wingdings" panose="05000000000000000000" pitchFamily="2" charset="2"/>
              <a:buChar char="§"/>
              <a:defRPr/>
            </a:pPr>
            <a:r>
              <a:rPr lang="cs-CZ" altLang="cs-CZ" sz="2000" dirty="0">
                <a:solidFill>
                  <a:prstClr val="black"/>
                </a:solidFill>
                <a:latin typeface="Calibri" panose="020F0502020204030204" pitchFamily="34" charset="0"/>
              </a:rPr>
              <a:t>druhá nejčastější chlopenní vada v dospělosti po AS </a:t>
            </a:r>
          </a:p>
          <a:p>
            <a:pPr>
              <a:spcBef>
                <a:spcPct val="20000"/>
              </a:spcBef>
              <a:buFont typeface="Wingdings" panose="05000000000000000000" pitchFamily="2" charset="2"/>
              <a:buChar char="§"/>
              <a:defRPr/>
            </a:pPr>
            <a:r>
              <a:rPr lang="cs-CZ" altLang="cs-CZ" sz="2000" dirty="0">
                <a:latin typeface="Calibri" panose="020F0502020204030204" pitchFamily="34" charset="0"/>
              </a:rPr>
              <a:t>  četnost záchytu v populaci  narůstá </a:t>
            </a:r>
          </a:p>
          <a:p>
            <a:pPr marL="388936" indent="-342900">
              <a:spcBef>
                <a:spcPct val="20000"/>
              </a:spcBef>
              <a:buFont typeface="Wingdings" panose="05000000000000000000" pitchFamily="2" charset="2"/>
              <a:buChar char="§"/>
              <a:defRPr/>
            </a:pPr>
            <a:r>
              <a:rPr lang="cs-CZ" altLang="cs-CZ" sz="2000" dirty="0">
                <a:latin typeface="Calibri" panose="020F0502020204030204" pitchFamily="34" charset="0"/>
              </a:rPr>
              <a:t>malá MR je poměrně častým, náhodným nálezem již u mladých jedinců a většinou je  nevýznamná po  celý zbytek života</a:t>
            </a:r>
          </a:p>
          <a:p>
            <a:pPr marL="285750" indent="-285750">
              <a:buFont typeface="Wingdings" panose="05000000000000000000" pitchFamily="2" charset="2"/>
              <a:buChar char="§"/>
            </a:pPr>
            <a:r>
              <a:rPr lang="cs-CZ" altLang="cs-CZ" sz="2000" dirty="0">
                <a:latin typeface="Calibri" panose="020F0502020204030204" pitchFamily="34" charset="0"/>
              </a:rPr>
              <a:t> klesá výskyt </a:t>
            </a:r>
            <a:r>
              <a:rPr lang="cs-CZ" altLang="cs-CZ" sz="2000" dirty="0" err="1">
                <a:latin typeface="Calibri" panose="020F0502020204030204" pitchFamily="34" charset="0"/>
              </a:rPr>
              <a:t>porevmatické</a:t>
            </a:r>
            <a:r>
              <a:rPr lang="cs-CZ" altLang="cs-CZ" sz="2000" dirty="0">
                <a:latin typeface="Calibri" panose="020F0502020204030204" pitchFamily="34" charset="0"/>
              </a:rPr>
              <a:t> mitrální regurgitace</a:t>
            </a:r>
          </a:p>
          <a:p>
            <a:pPr marL="285750" indent="-285750">
              <a:buFont typeface="Wingdings" panose="05000000000000000000" pitchFamily="2" charset="2"/>
              <a:buChar char="§"/>
            </a:pPr>
            <a:r>
              <a:rPr lang="cs-CZ" altLang="cs-CZ" sz="2000" dirty="0">
                <a:latin typeface="Calibri" panose="020F0502020204030204" pitchFamily="34" charset="0"/>
              </a:rPr>
              <a:t> 60- 70 % primární ( </a:t>
            </a:r>
            <a:r>
              <a:rPr lang="cs-CZ" altLang="cs-CZ" sz="2000" dirty="0" err="1">
                <a:latin typeface="Calibri" panose="020F0502020204030204" pitchFamily="34" charset="0"/>
              </a:rPr>
              <a:t>myxomatozní</a:t>
            </a:r>
            <a:r>
              <a:rPr lang="cs-CZ" altLang="cs-CZ" sz="2000" dirty="0">
                <a:latin typeface="Calibri" panose="020F0502020204030204" pitchFamily="34" charset="0"/>
              </a:rPr>
              <a:t>, </a:t>
            </a:r>
            <a:r>
              <a:rPr lang="cs-CZ" altLang="cs-CZ" sz="2000" dirty="0" err="1">
                <a:latin typeface="Calibri" panose="020F0502020204030204" pitchFamily="34" charset="0"/>
              </a:rPr>
              <a:t>flail</a:t>
            </a:r>
            <a:r>
              <a:rPr lang="cs-CZ" altLang="cs-CZ" sz="2000" dirty="0">
                <a:latin typeface="Calibri" panose="020F0502020204030204" pitchFamily="34" charset="0"/>
              </a:rPr>
              <a:t>, kalcifikace </a:t>
            </a:r>
            <a:r>
              <a:rPr lang="cs-CZ" altLang="cs-CZ" sz="2000" dirty="0" err="1">
                <a:latin typeface="Calibri" panose="020F0502020204030204" pitchFamily="34" charset="0"/>
              </a:rPr>
              <a:t>anulu</a:t>
            </a:r>
            <a:r>
              <a:rPr lang="cs-CZ" altLang="cs-CZ" sz="2000" dirty="0">
                <a:latin typeface="Calibri" panose="020F0502020204030204" pitchFamily="34" charset="0"/>
              </a:rPr>
              <a:t>)</a:t>
            </a:r>
          </a:p>
          <a:p>
            <a:pPr marL="285750" indent="-285750">
              <a:buFont typeface="Wingdings" panose="05000000000000000000" pitchFamily="2" charset="2"/>
              <a:buChar char="§"/>
            </a:pPr>
            <a:r>
              <a:rPr lang="cs-CZ" altLang="cs-CZ" sz="2000" dirty="0">
                <a:latin typeface="Calibri" panose="020F0502020204030204" pitchFamily="34" charset="0"/>
              </a:rPr>
              <a:t>20% ischemická </a:t>
            </a:r>
          </a:p>
          <a:p>
            <a:pPr marL="285750" indent="-285750">
              <a:buFont typeface="Wingdings" panose="05000000000000000000" pitchFamily="2" charset="2"/>
              <a:buChar char="§"/>
            </a:pPr>
            <a:r>
              <a:rPr lang="cs-CZ" altLang="cs-CZ" sz="2000" dirty="0">
                <a:latin typeface="Calibri" panose="020F0502020204030204" pitchFamily="34" charset="0"/>
              </a:rPr>
              <a:t>2-5% infekční endokarditida</a:t>
            </a:r>
          </a:p>
          <a:p>
            <a:pPr marL="285750" indent="-285750">
              <a:buFont typeface="Wingdings" panose="05000000000000000000" pitchFamily="2" charset="2"/>
              <a:buChar char="§"/>
            </a:pPr>
            <a:r>
              <a:rPr lang="cs-CZ" altLang="cs-CZ" sz="2000" dirty="0">
                <a:latin typeface="Calibri" panose="020F0502020204030204" pitchFamily="34" charset="0"/>
              </a:rPr>
              <a:t>2-5%  kardiomyopatie, zánětlivá onemocnění, léky indukované</a:t>
            </a:r>
          </a:p>
          <a:p>
            <a:endParaRPr lang="en-GB" dirty="0"/>
          </a:p>
        </p:txBody>
      </p:sp>
      <p:pic>
        <p:nvPicPr>
          <p:cNvPr id="4" name="Obrázek 3">
            <a:extLst>
              <a:ext uri="{FF2B5EF4-FFF2-40B4-BE49-F238E27FC236}">
                <a16:creationId xmlns:a16="http://schemas.microsoft.com/office/drawing/2014/main" id="{4572F36C-1ABD-4BFF-972F-BA527D2C5DB8}"/>
              </a:ext>
            </a:extLst>
          </p:cNvPr>
          <p:cNvPicPr>
            <a:picLocks noChangeAspect="1"/>
          </p:cNvPicPr>
          <p:nvPr/>
        </p:nvPicPr>
        <p:blipFill>
          <a:blip r:embed="rId2"/>
          <a:stretch>
            <a:fillRect/>
          </a:stretch>
        </p:blipFill>
        <p:spPr>
          <a:xfrm>
            <a:off x="6874275" y="3993971"/>
            <a:ext cx="4320671" cy="2587610"/>
          </a:xfrm>
          <a:prstGeom prst="rect">
            <a:avLst/>
          </a:prstGeom>
        </p:spPr>
      </p:pic>
    </p:spTree>
    <p:extLst>
      <p:ext uri="{BB962C8B-B14F-4D97-AF65-F5344CB8AC3E}">
        <p14:creationId xmlns:p14="http://schemas.microsoft.com/office/powerpoint/2010/main" val="959360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1">
            <a:extLst>
              <a:ext uri="{FF2B5EF4-FFF2-40B4-BE49-F238E27FC236}">
                <a16:creationId xmlns:a16="http://schemas.microsoft.com/office/drawing/2014/main" id="{BD044172-094C-413A-8C86-5F52CA360F6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2943167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910CE4-2103-4274-AF4A-0A10E7CB46A8}"/>
              </a:ext>
            </a:extLst>
          </p:cNvPr>
          <p:cNvSpPr>
            <a:spLocks noGrp="1"/>
          </p:cNvSpPr>
          <p:nvPr>
            <p:ph type="title"/>
          </p:nvPr>
        </p:nvSpPr>
        <p:spPr>
          <a:xfrm>
            <a:off x="1681655" y="274638"/>
            <a:ext cx="8628993" cy="956775"/>
          </a:xfrm>
          <a:solidFill>
            <a:schemeClr val="bg1">
              <a:lumMod val="95000"/>
            </a:schemeClr>
          </a:solidFill>
          <a:ln>
            <a:solidFill>
              <a:schemeClr val="tx1"/>
            </a:solidFill>
          </a:ln>
        </p:spPr>
        <p:txBody>
          <a:bodyPr/>
          <a:lstStyle/>
          <a:p>
            <a:r>
              <a:rPr lang="cs-CZ" dirty="0"/>
              <a:t>Co je nového v </a:t>
            </a:r>
            <a:r>
              <a:rPr lang="cs-CZ" dirty="0" err="1"/>
              <a:t>guidelines</a:t>
            </a:r>
            <a:r>
              <a:rPr lang="cs-CZ" dirty="0"/>
              <a:t> pro  sekundární </a:t>
            </a:r>
            <a:br>
              <a:rPr lang="cs-CZ" dirty="0"/>
            </a:br>
            <a:r>
              <a:rPr lang="cs-CZ" dirty="0"/>
              <a:t>mitrální regurgitaci ?</a:t>
            </a:r>
            <a:endParaRPr lang="en-GB" dirty="0"/>
          </a:p>
        </p:txBody>
      </p:sp>
      <p:pic>
        <p:nvPicPr>
          <p:cNvPr id="5" name="Zástupný obsah 4">
            <a:extLst>
              <a:ext uri="{FF2B5EF4-FFF2-40B4-BE49-F238E27FC236}">
                <a16:creationId xmlns:a16="http://schemas.microsoft.com/office/drawing/2014/main" id="{3C0B7D12-7E7B-4766-AF58-E2470E64C054}"/>
              </a:ext>
            </a:extLst>
          </p:cNvPr>
          <p:cNvPicPr>
            <a:picLocks noGrp="1" noChangeAspect="1"/>
          </p:cNvPicPr>
          <p:nvPr>
            <p:ph idx="1"/>
          </p:nvPr>
        </p:nvPicPr>
        <p:blipFill>
          <a:blip r:embed="rId2"/>
          <a:stretch>
            <a:fillRect/>
          </a:stretch>
        </p:blipFill>
        <p:spPr>
          <a:xfrm>
            <a:off x="630937" y="1439852"/>
            <a:ext cx="10742083" cy="536494"/>
          </a:xfrm>
          <a:prstGeom prst="rect">
            <a:avLst/>
          </a:prstGeom>
        </p:spPr>
      </p:pic>
      <p:pic>
        <p:nvPicPr>
          <p:cNvPr id="6" name="Obrázek 5">
            <a:extLst>
              <a:ext uri="{FF2B5EF4-FFF2-40B4-BE49-F238E27FC236}">
                <a16:creationId xmlns:a16="http://schemas.microsoft.com/office/drawing/2014/main" id="{9415FAD5-227E-42FD-9232-8FBFE25D0E96}"/>
              </a:ext>
            </a:extLst>
          </p:cNvPr>
          <p:cNvPicPr>
            <a:picLocks noChangeAspect="1"/>
          </p:cNvPicPr>
          <p:nvPr/>
        </p:nvPicPr>
        <p:blipFill>
          <a:blip r:embed="rId3"/>
          <a:stretch>
            <a:fillRect/>
          </a:stretch>
        </p:blipFill>
        <p:spPr>
          <a:xfrm>
            <a:off x="630936" y="2432596"/>
            <a:ext cx="10752083" cy="844850"/>
          </a:xfrm>
          <a:prstGeom prst="rect">
            <a:avLst/>
          </a:prstGeom>
        </p:spPr>
      </p:pic>
      <p:graphicFrame>
        <p:nvGraphicFramePr>
          <p:cNvPr id="8" name="Tabulka 8">
            <a:extLst>
              <a:ext uri="{FF2B5EF4-FFF2-40B4-BE49-F238E27FC236}">
                <a16:creationId xmlns:a16="http://schemas.microsoft.com/office/drawing/2014/main" id="{24243B19-26C8-4765-8386-5D4F89633603}"/>
              </a:ext>
            </a:extLst>
          </p:cNvPr>
          <p:cNvGraphicFramePr>
            <a:graphicFrameLocks noGrp="1"/>
          </p:cNvGraphicFramePr>
          <p:nvPr>
            <p:extLst>
              <p:ext uri="{D42A27DB-BD31-4B8C-83A1-F6EECF244321}">
                <p14:modId xmlns:p14="http://schemas.microsoft.com/office/powerpoint/2010/main" val="112980594"/>
              </p:ext>
            </p:extLst>
          </p:nvPr>
        </p:nvGraphicFramePr>
        <p:xfrm>
          <a:off x="630937" y="3162771"/>
          <a:ext cx="10752084" cy="3139440"/>
        </p:xfrm>
        <a:graphic>
          <a:graphicData uri="http://schemas.openxmlformats.org/drawingml/2006/table">
            <a:tbl>
              <a:tblPr firstRow="1" bandRow="1">
                <a:tableStyleId>{5C22544A-7EE6-4342-B048-85BDC9FD1C3A}</a:tableStyleId>
              </a:tblPr>
              <a:tblGrid>
                <a:gridCol w="5013118">
                  <a:extLst>
                    <a:ext uri="{9D8B030D-6E8A-4147-A177-3AD203B41FA5}">
                      <a16:colId xmlns:a16="http://schemas.microsoft.com/office/drawing/2014/main" val="2502578118"/>
                    </a:ext>
                  </a:extLst>
                </a:gridCol>
                <a:gridCol w="939970">
                  <a:extLst>
                    <a:ext uri="{9D8B030D-6E8A-4147-A177-3AD203B41FA5}">
                      <a16:colId xmlns:a16="http://schemas.microsoft.com/office/drawing/2014/main" val="3715032196"/>
                    </a:ext>
                  </a:extLst>
                </a:gridCol>
                <a:gridCol w="3842734">
                  <a:extLst>
                    <a:ext uri="{9D8B030D-6E8A-4147-A177-3AD203B41FA5}">
                      <a16:colId xmlns:a16="http://schemas.microsoft.com/office/drawing/2014/main" val="3752567983"/>
                    </a:ext>
                  </a:extLst>
                </a:gridCol>
                <a:gridCol w="956262">
                  <a:extLst>
                    <a:ext uri="{9D8B030D-6E8A-4147-A177-3AD203B41FA5}">
                      <a16:colId xmlns:a16="http://schemas.microsoft.com/office/drawing/2014/main" val="2450053525"/>
                    </a:ext>
                  </a:extLst>
                </a:gridCol>
              </a:tblGrid>
              <a:tr h="3069864">
                <a:tc>
                  <a:txBody>
                    <a:bodyPr/>
                    <a:lstStyle/>
                    <a:p>
                      <a:r>
                        <a:rPr lang="cs-CZ" sz="2000" b="0" dirty="0">
                          <a:solidFill>
                            <a:schemeClr val="tx1"/>
                          </a:solidFill>
                        </a:rPr>
                        <a:t>Pokud není indikována </a:t>
                      </a:r>
                      <a:r>
                        <a:rPr lang="cs-CZ" sz="2000" b="0" dirty="0" err="1">
                          <a:solidFill>
                            <a:schemeClr val="tx1"/>
                          </a:solidFill>
                        </a:rPr>
                        <a:t>revaskularizace</a:t>
                      </a:r>
                      <a:r>
                        <a:rPr lang="cs-CZ" sz="2000" b="0" dirty="0">
                          <a:solidFill>
                            <a:schemeClr val="tx1"/>
                          </a:solidFill>
                        </a:rPr>
                        <a:t> a chirurgické riziko není nízké, lze u pacientů s těžkou sekundární mitrální regurgitací s EFLK &gt; 30 % zvážit perkutánní </a:t>
                      </a:r>
                      <a:r>
                        <a:rPr lang="cs-CZ" sz="2000" b="0" dirty="0" err="1">
                          <a:solidFill>
                            <a:schemeClr val="tx1"/>
                          </a:solidFill>
                        </a:rPr>
                        <a:t>edge</a:t>
                      </a:r>
                      <a:r>
                        <a:rPr lang="cs-CZ" sz="2000" b="0" dirty="0">
                          <a:solidFill>
                            <a:schemeClr val="tx1"/>
                          </a:solidFill>
                        </a:rPr>
                        <a:t>-to-</a:t>
                      </a:r>
                      <a:r>
                        <a:rPr lang="cs-CZ" sz="2000" b="0" dirty="0" err="1">
                          <a:solidFill>
                            <a:schemeClr val="tx1"/>
                          </a:solidFill>
                        </a:rPr>
                        <a:t>edge</a:t>
                      </a:r>
                      <a:r>
                        <a:rPr lang="cs-CZ" sz="2000" b="0" dirty="0">
                          <a:solidFill>
                            <a:schemeClr val="tx1"/>
                          </a:solidFill>
                        </a:rPr>
                        <a:t> plastiku, jestliže pacient zůstává symptomatický navzdory optimální farmakoterapii (včetně SRL, je-li indikována) a morfologie chlopně je dle echokardiografie vhodná pro tento výkon a prognóza nemocného není neovlivnitelná výkonem.</a:t>
                      </a:r>
                      <a:endParaRPr lang="en-GB" sz="2000" b="0" dirty="0">
                        <a:solidFill>
                          <a:schemeClr val="tx1"/>
                        </a:solidFill>
                      </a:endParaRPr>
                    </a:p>
                  </a:txBody>
                  <a:tcPr>
                    <a:solidFill>
                      <a:schemeClr val="bg1">
                        <a:lumMod val="95000"/>
                      </a:schemeClr>
                    </a:solidFill>
                  </a:tcPr>
                </a:tc>
                <a:tc>
                  <a:txBody>
                    <a:bodyPr/>
                    <a:lstStyle/>
                    <a:p>
                      <a:endParaRPr lang="cs-CZ" sz="2000" dirty="0">
                        <a:solidFill>
                          <a:schemeClr val="tx1"/>
                        </a:solidFill>
                      </a:endParaRPr>
                    </a:p>
                    <a:p>
                      <a:endParaRPr lang="cs-CZ" sz="2000" dirty="0">
                        <a:solidFill>
                          <a:schemeClr val="tx1"/>
                        </a:solidFill>
                      </a:endParaRPr>
                    </a:p>
                    <a:p>
                      <a:endParaRPr lang="cs-CZ" sz="2000" dirty="0">
                        <a:solidFill>
                          <a:schemeClr val="tx1"/>
                        </a:solidFill>
                      </a:endParaRPr>
                    </a:p>
                    <a:p>
                      <a:endParaRPr lang="cs-CZ" sz="2000" dirty="0">
                        <a:solidFill>
                          <a:schemeClr val="tx1"/>
                        </a:solidFill>
                      </a:endParaRPr>
                    </a:p>
                    <a:p>
                      <a:r>
                        <a:rPr lang="cs-CZ" sz="2000" dirty="0">
                          <a:solidFill>
                            <a:schemeClr val="tx1"/>
                          </a:solidFill>
                        </a:rPr>
                        <a:t>II b</a:t>
                      </a:r>
                      <a:endParaRPr lang="en-GB" sz="2000" dirty="0">
                        <a:solidFill>
                          <a:schemeClr val="tx1"/>
                        </a:solidFill>
                      </a:endParaRPr>
                    </a:p>
                  </a:txBody>
                  <a:tcPr>
                    <a:solidFill>
                      <a:srgbClr val="FF9900"/>
                    </a:solidFill>
                  </a:tcPr>
                </a:tc>
                <a:tc>
                  <a:txBody>
                    <a:bodyPr/>
                    <a:lstStyle/>
                    <a:p>
                      <a:r>
                        <a:rPr lang="cs-CZ" sz="2000" b="0" dirty="0">
                          <a:solidFill>
                            <a:schemeClr val="tx1"/>
                          </a:solidFill>
                        </a:rPr>
                        <a:t>TEER by měla být zvážena u vybrané skupiny pacientů, kteří nejsou způsobilí k chirurgickému zákroku a u kterých se předpokládá odpověď na léčbu</a:t>
                      </a:r>
                      <a:endParaRPr lang="en-GB" sz="2000" b="0" dirty="0">
                        <a:solidFill>
                          <a:schemeClr val="tx1"/>
                        </a:solidFill>
                      </a:endParaRPr>
                    </a:p>
                  </a:txBody>
                  <a:tcPr>
                    <a:solidFill>
                      <a:schemeClr val="bg1">
                        <a:lumMod val="95000"/>
                      </a:schemeClr>
                    </a:solidFill>
                  </a:tcPr>
                </a:tc>
                <a:tc>
                  <a:txBody>
                    <a:bodyPr/>
                    <a:lstStyle/>
                    <a:p>
                      <a:endParaRPr lang="cs-CZ" sz="2000" dirty="0">
                        <a:solidFill>
                          <a:schemeClr val="tx1"/>
                        </a:solidFill>
                      </a:endParaRPr>
                    </a:p>
                    <a:p>
                      <a:endParaRPr lang="cs-CZ" sz="2000" dirty="0">
                        <a:solidFill>
                          <a:schemeClr val="tx1"/>
                        </a:solidFill>
                      </a:endParaRPr>
                    </a:p>
                    <a:p>
                      <a:endParaRPr lang="cs-CZ" sz="2000" dirty="0">
                        <a:solidFill>
                          <a:schemeClr val="tx1"/>
                        </a:solidFill>
                      </a:endParaRPr>
                    </a:p>
                    <a:p>
                      <a:endParaRPr lang="cs-CZ" sz="2000" dirty="0">
                        <a:solidFill>
                          <a:schemeClr val="tx1"/>
                        </a:solidFill>
                      </a:endParaRPr>
                    </a:p>
                    <a:p>
                      <a:r>
                        <a:rPr lang="cs-CZ" sz="2000" dirty="0">
                          <a:solidFill>
                            <a:schemeClr val="tx1"/>
                          </a:solidFill>
                        </a:rPr>
                        <a:t>II a</a:t>
                      </a:r>
                      <a:endParaRPr lang="en-GB" sz="2000" dirty="0">
                        <a:solidFill>
                          <a:schemeClr val="tx1"/>
                        </a:solidFill>
                      </a:endParaRPr>
                    </a:p>
                  </a:txBody>
                  <a:tcPr>
                    <a:solidFill>
                      <a:srgbClr val="FFCC66"/>
                    </a:solidFill>
                  </a:tcPr>
                </a:tc>
                <a:extLst>
                  <a:ext uri="{0D108BD9-81ED-4DB2-BD59-A6C34878D82A}">
                    <a16:rowId xmlns:a16="http://schemas.microsoft.com/office/drawing/2014/main" val="3583393291"/>
                  </a:ext>
                </a:extLst>
              </a:tr>
            </a:tbl>
          </a:graphicData>
        </a:graphic>
      </p:graphicFrame>
      <p:graphicFrame>
        <p:nvGraphicFramePr>
          <p:cNvPr id="9" name="Tabulka 9">
            <a:extLst>
              <a:ext uri="{FF2B5EF4-FFF2-40B4-BE49-F238E27FC236}">
                <a16:creationId xmlns:a16="http://schemas.microsoft.com/office/drawing/2014/main" id="{B216FA91-7B29-4458-B1AB-577F410F1C26}"/>
              </a:ext>
            </a:extLst>
          </p:cNvPr>
          <p:cNvGraphicFramePr>
            <a:graphicFrameLocks noGrp="1"/>
          </p:cNvGraphicFramePr>
          <p:nvPr>
            <p:extLst>
              <p:ext uri="{D42A27DB-BD31-4B8C-83A1-F6EECF244321}">
                <p14:modId xmlns:p14="http://schemas.microsoft.com/office/powerpoint/2010/main" val="2935325964"/>
              </p:ext>
            </p:extLst>
          </p:nvPr>
        </p:nvGraphicFramePr>
        <p:xfrm>
          <a:off x="651402" y="1896102"/>
          <a:ext cx="10710281" cy="601980"/>
        </p:xfrm>
        <a:graphic>
          <a:graphicData uri="http://schemas.openxmlformats.org/drawingml/2006/table">
            <a:tbl>
              <a:tblPr firstRow="1" bandRow="1">
                <a:tableStyleId>{5C22544A-7EE6-4342-B048-85BDC9FD1C3A}</a:tableStyleId>
              </a:tblPr>
              <a:tblGrid>
                <a:gridCol w="4971632">
                  <a:extLst>
                    <a:ext uri="{9D8B030D-6E8A-4147-A177-3AD203B41FA5}">
                      <a16:colId xmlns:a16="http://schemas.microsoft.com/office/drawing/2014/main" val="1575432102"/>
                    </a:ext>
                  </a:extLst>
                </a:gridCol>
                <a:gridCol w="1040525">
                  <a:extLst>
                    <a:ext uri="{9D8B030D-6E8A-4147-A177-3AD203B41FA5}">
                      <a16:colId xmlns:a16="http://schemas.microsoft.com/office/drawing/2014/main" val="1952409739"/>
                    </a:ext>
                  </a:extLst>
                </a:gridCol>
                <a:gridCol w="3751881">
                  <a:extLst>
                    <a:ext uri="{9D8B030D-6E8A-4147-A177-3AD203B41FA5}">
                      <a16:colId xmlns:a16="http://schemas.microsoft.com/office/drawing/2014/main" val="2525216764"/>
                    </a:ext>
                  </a:extLst>
                </a:gridCol>
                <a:gridCol w="946243">
                  <a:extLst>
                    <a:ext uri="{9D8B030D-6E8A-4147-A177-3AD203B41FA5}">
                      <a16:colId xmlns:a16="http://schemas.microsoft.com/office/drawing/2014/main" val="1201157494"/>
                    </a:ext>
                  </a:extLst>
                </a:gridCol>
              </a:tblGrid>
              <a:tr h="407813">
                <a:tc>
                  <a:txBody>
                    <a:bodyPr/>
                    <a:lstStyle/>
                    <a:p>
                      <a:r>
                        <a:rPr lang="cs-CZ" sz="2000" i="0" dirty="0">
                          <a:solidFill>
                            <a:schemeClr val="tx1"/>
                          </a:solidFill>
                        </a:rPr>
                        <a:t>Doporučení  ESC 2017</a:t>
                      </a:r>
                      <a:endParaRPr lang="en-GB" sz="2000" i="0" dirty="0">
                        <a:solidFill>
                          <a:schemeClr val="tx1"/>
                        </a:solidFill>
                      </a:endParaRPr>
                    </a:p>
                  </a:txBody>
                  <a:tcPr>
                    <a:solidFill>
                      <a:schemeClr val="bg1">
                        <a:lumMod val="95000"/>
                      </a:schemeClr>
                    </a:solidFill>
                  </a:tcPr>
                </a:tc>
                <a:tc>
                  <a:txBody>
                    <a:bodyPr/>
                    <a:lstStyle/>
                    <a:p>
                      <a:endParaRPr lang="en-GB" dirty="0"/>
                    </a:p>
                  </a:txBody>
                  <a:tcP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cs-CZ" sz="2000" i="0" dirty="0">
                          <a:solidFill>
                            <a:schemeClr val="tx1"/>
                          </a:solidFill>
                        </a:rPr>
                        <a:t>Doporučení  ESC 2021</a:t>
                      </a:r>
                      <a:endParaRPr lang="en-GB" sz="2000" i="0" dirty="0">
                        <a:solidFill>
                          <a:schemeClr val="tx1"/>
                        </a:solidFill>
                      </a:endParaRPr>
                    </a:p>
                    <a:p>
                      <a:endParaRPr lang="en-GB" dirty="0"/>
                    </a:p>
                  </a:txBody>
                  <a:tcPr>
                    <a:solidFill>
                      <a:schemeClr val="bg1">
                        <a:lumMod val="95000"/>
                      </a:schemeClr>
                    </a:solidFill>
                  </a:tcPr>
                </a:tc>
                <a:tc>
                  <a:txBody>
                    <a:bodyPr/>
                    <a:lstStyle/>
                    <a:p>
                      <a:endParaRPr lang="en-GB" dirty="0"/>
                    </a:p>
                  </a:txBody>
                  <a:tcPr>
                    <a:solidFill>
                      <a:schemeClr val="bg1">
                        <a:lumMod val="95000"/>
                      </a:schemeClr>
                    </a:solidFill>
                  </a:tcPr>
                </a:tc>
                <a:extLst>
                  <a:ext uri="{0D108BD9-81ED-4DB2-BD59-A6C34878D82A}">
                    <a16:rowId xmlns:a16="http://schemas.microsoft.com/office/drawing/2014/main" val="3476176106"/>
                  </a:ext>
                </a:extLst>
              </a:tr>
            </a:tbl>
          </a:graphicData>
        </a:graphic>
      </p:graphicFrame>
    </p:spTree>
    <p:extLst>
      <p:ext uri="{BB962C8B-B14F-4D97-AF65-F5344CB8AC3E}">
        <p14:creationId xmlns:p14="http://schemas.microsoft.com/office/powerpoint/2010/main" val="735116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2">
            <a:extLst>
              <a:ext uri="{FF2B5EF4-FFF2-40B4-BE49-F238E27FC236}">
                <a16:creationId xmlns:a16="http://schemas.microsoft.com/office/drawing/2014/main" id="{D29323E5-DB62-4ED2-BC71-D6CA9F73C54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2836462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2071020" y="627770"/>
            <a:ext cx="7200000" cy="1079399"/>
          </a:xfrm>
          <a:prstGeom prst="rect">
            <a:avLst/>
          </a:prstGeom>
          <a:solidFill>
            <a:schemeClr val="bg1">
              <a:lumMod val="95000"/>
            </a:schemeClr>
          </a:solidFill>
          <a:ln>
            <a:solidFill>
              <a:schemeClr val="tx1"/>
            </a:solidFill>
          </a:ln>
        </p:spPr>
        <p:txBody>
          <a:bodyPr lIns="90000" tIns="46800" rIns="90000" bIns="46800">
            <a:spAutoFit/>
          </a:bodyPr>
          <a:lstStyle/>
          <a:p>
            <a:pPr algn="ctr"/>
            <a:r>
              <a:rPr lang="cs-CZ" sz="3200" spc="-1" dirty="0">
                <a:solidFill>
                  <a:srgbClr val="000000"/>
                </a:solidFill>
                <a:latin typeface="Calibri" panose="020F0502020204030204" pitchFamily="34" charset="0"/>
                <a:cs typeface="Calibri" panose="020F0502020204030204" pitchFamily="34" charset="0"/>
              </a:rPr>
              <a:t>Intervence - primární a sekundární mitrální  regurgitaci </a:t>
            </a:r>
            <a:endParaRPr lang="en-US" sz="3200" spc="-1" dirty="0">
              <a:solidFill>
                <a:srgbClr val="000000"/>
              </a:solidFill>
              <a:latin typeface="Calibri" panose="020F0502020204030204" pitchFamily="34" charset="0"/>
              <a:cs typeface="Calibri" panose="020F0502020204030204" pitchFamily="34" charset="0"/>
            </a:endParaRPr>
          </a:p>
        </p:txBody>
      </p:sp>
      <p:sp>
        <p:nvSpPr>
          <p:cNvPr id="45" name="TextShape 2"/>
          <p:cNvSpPr txBox="1"/>
          <p:nvPr/>
        </p:nvSpPr>
        <p:spPr>
          <a:xfrm>
            <a:off x="4206786" y="6139697"/>
            <a:ext cx="6624698" cy="213990"/>
          </a:xfrm>
          <a:prstGeom prst="rect">
            <a:avLst/>
          </a:prstGeom>
          <a:noFill/>
          <a:ln>
            <a:noFill/>
          </a:ln>
        </p:spPr>
        <p:txBody>
          <a:bodyPr wrap="square" lIns="90000" tIns="45000" rIns="90000" bIns="45000">
            <a:spAutoFit/>
          </a:bodyPr>
          <a:lstStyle/>
          <a:p>
            <a:r>
              <a:rPr lang="en-US" sz="800" b="1" spc="-1" dirty="0">
                <a:solidFill>
                  <a:srgbClr val="0054A6"/>
                </a:solidFill>
                <a:latin typeface="Arial"/>
              </a:rPr>
              <a:t>European Journal of Heart Failure, Volume: 23, Issue: 8, Pages: 1377-1379, First published: 30 April 2021, DOI: (10.1002/ejhf.2203) </a:t>
            </a:r>
            <a:endParaRPr lang="en-US" sz="800" spc="-1" dirty="0">
              <a:solidFill>
                <a:srgbClr val="000000"/>
              </a:solidFill>
              <a:latin typeface="Arial"/>
            </a:endParaRPr>
          </a:p>
        </p:txBody>
      </p:sp>
      <p:pic>
        <p:nvPicPr>
          <p:cNvPr id="46" name="Main graphic"/>
          <p:cNvPicPr/>
          <p:nvPr/>
        </p:nvPicPr>
        <p:blipFill>
          <a:blip r:embed="rId3"/>
          <a:stretch/>
        </p:blipFill>
        <p:spPr>
          <a:xfrm>
            <a:off x="2920980" y="2143882"/>
            <a:ext cx="6350040" cy="365328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D1951D-EE14-46A6-8706-8732362C84C1}"/>
              </a:ext>
            </a:extLst>
          </p:cNvPr>
          <p:cNvSpPr>
            <a:spLocks noGrp="1"/>
          </p:cNvSpPr>
          <p:nvPr>
            <p:ph type="title"/>
          </p:nvPr>
        </p:nvSpPr>
        <p:spPr>
          <a:xfrm>
            <a:off x="3700280" y="617038"/>
            <a:ext cx="5126230" cy="994122"/>
          </a:xfrm>
          <a:solidFill>
            <a:schemeClr val="bg1">
              <a:lumMod val="95000"/>
            </a:schemeClr>
          </a:solidFill>
          <a:ln>
            <a:solidFill>
              <a:schemeClr val="tx1"/>
            </a:solidFill>
          </a:ln>
        </p:spPr>
        <p:txBody>
          <a:bodyPr/>
          <a:lstStyle/>
          <a:p>
            <a:r>
              <a:rPr lang="cs-CZ" dirty="0"/>
              <a:t>Klíčové body PMR</a:t>
            </a:r>
            <a:endParaRPr lang="en-GB" dirty="0"/>
          </a:p>
        </p:txBody>
      </p:sp>
      <p:sp>
        <p:nvSpPr>
          <p:cNvPr id="3" name="Zástupný obsah 2">
            <a:extLst>
              <a:ext uri="{FF2B5EF4-FFF2-40B4-BE49-F238E27FC236}">
                <a16:creationId xmlns:a16="http://schemas.microsoft.com/office/drawing/2014/main" id="{E9457CE9-1EA7-4492-BF80-28E0ED64EF81}"/>
              </a:ext>
            </a:extLst>
          </p:cNvPr>
          <p:cNvSpPr>
            <a:spLocks noGrp="1"/>
          </p:cNvSpPr>
          <p:nvPr>
            <p:ph idx="1"/>
          </p:nvPr>
        </p:nvSpPr>
        <p:spPr>
          <a:xfrm>
            <a:off x="378372" y="2210249"/>
            <a:ext cx="11435255" cy="4569369"/>
          </a:xfrm>
        </p:spPr>
        <p:txBody>
          <a:bodyPr/>
          <a:lstStyle/>
          <a:p>
            <a:pPr>
              <a:buFont typeface="Wingdings" panose="05000000000000000000" pitchFamily="2" charset="2"/>
              <a:buChar char="§"/>
            </a:pPr>
            <a:r>
              <a:rPr lang="cs-CZ" sz="2000" dirty="0">
                <a:solidFill>
                  <a:srgbClr val="202124"/>
                </a:solidFill>
              </a:rPr>
              <a:t>R</a:t>
            </a:r>
            <a:r>
              <a:rPr kumimoji="0" lang="cs-CZ" altLang="cs-CZ" sz="2000" b="0" i="0" u="none" strike="noStrike" cap="none" normalizeH="0" baseline="0" dirty="0">
                <a:ln>
                  <a:noFill/>
                </a:ln>
                <a:solidFill>
                  <a:srgbClr val="202124"/>
                </a:solidFill>
                <a:effectLst/>
              </a:rPr>
              <a:t>utinní kvantifikace EROA je důležitou součástí integrativního hodnocení pro kvantifikaci a stratifikaci rizika u pacientů s PMR</a:t>
            </a:r>
            <a:r>
              <a:rPr kumimoji="0" lang="cs-CZ" altLang="cs-CZ" sz="2000" b="0" i="0" u="none" strike="noStrike" cap="none" normalizeH="0" baseline="0" dirty="0">
                <a:ln>
                  <a:noFill/>
                </a:ln>
                <a:solidFill>
                  <a:schemeClr val="tx1"/>
                </a:solidFill>
                <a:effectLst/>
              </a:rPr>
              <a:t> </a:t>
            </a:r>
          </a:p>
          <a:p>
            <a:pPr>
              <a:buFont typeface="Wingdings" panose="05000000000000000000" pitchFamily="2" charset="2"/>
              <a:buChar char="§"/>
            </a:pPr>
            <a:r>
              <a:rPr lang="en-US" sz="2000" dirty="0"/>
              <a:t> 3D </a:t>
            </a:r>
            <a:r>
              <a:rPr lang="cs-CZ" sz="2000" dirty="0"/>
              <a:t> TEE je přesnější pro definování  základního mechanismu PMR </a:t>
            </a:r>
            <a:r>
              <a:rPr lang="en-US" sz="2000" dirty="0"/>
              <a:t> </a:t>
            </a:r>
            <a:endParaRPr lang="cs-CZ" sz="2000" dirty="0"/>
          </a:p>
          <a:p>
            <a:pPr>
              <a:buFont typeface="Wingdings" panose="05000000000000000000" pitchFamily="2" charset="2"/>
              <a:buChar char="§"/>
            </a:pPr>
            <a:r>
              <a:rPr lang="en-US" sz="2000" dirty="0"/>
              <a:t>MR</a:t>
            </a:r>
            <a:r>
              <a:rPr lang="cs-CZ" sz="2000" dirty="0"/>
              <a:t>I  je užitečná v případě  nepřesvědčivého echokardiografického vyšetření</a:t>
            </a:r>
          </a:p>
          <a:p>
            <a:pPr>
              <a:buFont typeface="Wingdings" panose="05000000000000000000" pitchFamily="2" charset="2"/>
              <a:buChar char="§"/>
            </a:pPr>
            <a:r>
              <a:rPr lang="cs-CZ" sz="2000" dirty="0"/>
              <a:t>Plastika mitrální chlopně  je preferovaná metoda v případě   trvanlivosti výkonu</a:t>
            </a:r>
            <a:r>
              <a:rPr lang="en-US" sz="2000" dirty="0"/>
              <a:t>. </a:t>
            </a:r>
            <a:endParaRPr lang="cs-CZ" sz="2000" dirty="0"/>
          </a:p>
          <a:p>
            <a:pPr>
              <a:buFont typeface="Wingdings" panose="05000000000000000000" pitchFamily="2" charset="2"/>
              <a:buChar char="§"/>
            </a:pPr>
            <a:r>
              <a:rPr lang="en-US" sz="2000" dirty="0"/>
              <a:t>TEER </a:t>
            </a:r>
            <a:r>
              <a:rPr lang="cs-CZ" sz="2000" dirty="0"/>
              <a:t>je bezpečná, ale méně efektivní alternativa a může být zvažována u pacientů s kontraindikací ke KCH výkonu pro vysoké operační riziko </a:t>
            </a:r>
          </a:p>
          <a:p>
            <a:pPr marL="0" indent="0">
              <a:buNone/>
            </a:pPr>
            <a:endParaRPr lang="cs-CZ" sz="1800" dirty="0"/>
          </a:p>
          <a:p>
            <a:pPr marL="0" indent="0">
              <a:buNone/>
            </a:pPr>
            <a:r>
              <a:rPr lang="en-US" sz="1800" dirty="0"/>
              <a:t>.</a:t>
            </a:r>
            <a:endParaRPr lang="en-GB" sz="1800" dirty="0"/>
          </a:p>
        </p:txBody>
      </p:sp>
      <p:sp>
        <p:nvSpPr>
          <p:cNvPr id="4" name="Rectangle 1">
            <a:extLst>
              <a:ext uri="{FF2B5EF4-FFF2-40B4-BE49-F238E27FC236}">
                <a16:creationId xmlns:a16="http://schemas.microsoft.com/office/drawing/2014/main" id="{FDA60447-F54C-48D1-ADB2-D3FC9BE17173}"/>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5508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800A136-E93C-4E54-BD77-155B06E12601}"/>
              </a:ext>
            </a:extLst>
          </p:cNvPr>
          <p:cNvSpPr>
            <a:spLocks noGrp="1"/>
          </p:cNvSpPr>
          <p:nvPr>
            <p:ph idx="1"/>
          </p:nvPr>
        </p:nvSpPr>
        <p:spPr/>
        <p:txBody>
          <a:bodyPr/>
          <a:lstStyle/>
          <a:p>
            <a:pPr>
              <a:buFont typeface="Wingdings" panose="05000000000000000000" pitchFamily="2" charset="2"/>
              <a:buChar char="§"/>
            </a:pPr>
            <a:r>
              <a:rPr lang="cs-CZ" sz="2400" dirty="0"/>
              <a:t>U pacientů s těžkou </a:t>
            </a:r>
            <a:r>
              <a:rPr lang="en-US" sz="2400" dirty="0"/>
              <a:t> SMR</a:t>
            </a:r>
            <a:r>
              <a:rPr lang="cs-CZ" sz="2400" dirty="0"/>
              <a:t> by měla být jako 1. krok nastavena léčba srdečního selhání </a:t>
            </a:r>
            <a:r>
              <a:rPr lang="en-US" sz="2400" dirty="0"/>
              <a:t>(</a:t>
            </a:r>
            <a:r>
              <a:rPr lang="cs-CZ" sz="2400" dirty="0"/>
              <a:t> vč. </a:t>
            </a:r>
            <a:r>
              <a:rPr lang="en-US" sz="2400" dirty="0"/>
              <a:t>CRT </a:t>
            </a:r>
            <a:r>
              <a:rPr lang="cs-CZ" sz="2400" dirty="0"/>
              <a:t>je-li</a:t>
            </a:r>
            <a:r>
              <a:rPr lang="en-US" sz="2400" dirty="0"/>
              <a:t> </a:t>
            </a:r>
            <a:r>
              <a:rPr lang="en-US" sz="2400" dirty="0" err="1"/>
              <a:t>indi</a:t>
            </a:r>
            <a:r>
              <a:rPr lang="cs-CZ" sz="2400" dirty="0"/>
              <a:t>kováno)</a:t>
            </a:r>
            <a:r>
              <a:rPr lang="en-US" sz="2400" dirty="0"/>
              <a:t>.</a:t>
            </a:r>
            <a:r>
              <a:rPr lang="cs-CZ" sz="2400" dirty="0"/>
              <a:t> </a:t>
            </a:r>
          </a:p>
          <a:p>
            <a:pPr>
              <a:buFont typeface="Wingdings" panose="05000000000000000000" pitchFamily="2" charset="2"/>
              <a:buChar char="§"/>
            </a:pPr>
            <a:r>
              <a:rPr lang="cs-CZ" sz="2400" dirty="0"/>
              <a:t>Při přetrvávajících symptomech  </a:t>
            </a:r>
            <a:r>
              <a:rPr lang="en-US" sz="2400" dirty="0"/>
              <a:t> </a:t>
            </a:r>
            <a:r>
              <a:rPr lang="cs-CZ" sz="2400" dirty="0"/>
              <a:t>MVP/MVR  u </a:t>
            </a:r>
            <a:r>
              <a:rPr lang="cs-CZ" sz="2400" dirty="0" err="1"/>
              <a:t>konkomitantní</a:t>
            </a:r>
            <a:r>
              <a:rPr lang="cs-CZ" sz="2400" dirty="0"/>
              <a:t> CABG, izolovaná MVP/MVR může být   zvažována u selektivní skupiny pacientů.</a:t>
            </a:r>
            <a:r>
              <a:rPr lang="en-US" sz="2400" dirty="0"/>
              <a:t> </a:t>
            </a:r>
            <a:endParaRPr lang="cs-CZ" sz="2400" dirty="0"/>
          </a:p>
          <a:p>
            <a:pPr>
              <a:buFont typeface="Wingdings" panose="05000000000000000000" pitchFamily="2" charset="2"/>
              <a:buChar char="§"/>
            </a:pPr>
            <a:r>
              <a:rPr lang="en-US" sz="2400" dirty="0"/>
              <a:t>TEER </a:t>
            </a:r>
            <a:r>
              <a:rPr lang="cs-CZ" sz="2400" dirty="0"/>
              <a:t> by měla být zvažována u pacientů nevhodných pro chirurgický výkon a splňující kritéria implantace. </a:t>
            </a:r>
          </a:p>
          <a:p>
            <a:pPr>
              <a:buFont typeface="Wingdings" panose="05000000000000000000" pitchFamily="2" charset="2"/>
              <a:buChar char="§"/>
            </a:pPr>
            <a:r>
              <a:rPr lang="cs-CZ" sz="2400" dirty="0"/>
              <a:t>Mechanická podpora,  OTS nebo paliativní léčba by měla být zvažována  jako alternativa u pacientů s end </a:t>
            </a:r>
            <a:r>
              <a:rPr lang="cs-CZ" sz="2400" dirty="0" err="1"/>
              <a:t>stage</a:t>
            </a:r>
            <a:r>
              <a:rPr lang="cs-CZ" sz="2400" dirty="0"/>
              <a:t>  či  srdečním selháním  LK/PK .</a:t>
            </a:r>
          </a:p>
          <a:p>
            <a:endParaRPr lang="en-GB" dirty="0"/>
          </a:p>
        </p:txBody>
      </p:sp>
      <p:sp>
        <p:nvSpPr>
          <p:cNvPr id="4" name="Nadpis 1">
            <a:extLst>
              <a:ext uri="{FF2B5EF4-FFF2-40B4-BE49-F238E27FC236}">
                <a16:creationId xmlns:a16="http://schemas.microsoft.com/office/drawing/2014/main" id="{55DEADCA-7C42-4606-BAAC-10721C1A590F}"/>
              </a:ext>
            </a:extLst>
          </p:cNvPr>
          <p:cNvSpPr>
            <a:spLocks noGrp="1"/>
          </p:cNvSpPr>
          <p:nvPr>
            <p:ph type="title"/>
          </p:nvPr>
        </p:nvSpPr>
        <p:spPr>
          <a:xfrm>
            <a:off x="3647728" y="354279"/>
            <a:ext cx="5126230" cy="994122"/>
          </a:xfrm>
          <a:solidFill>
            <a:schemeClr val="bg1">
              <a:lumMod val="95000"/>
            </a:schemeClr>
          </a:solidFill>
          <a:ln>
            <a:solidFill>
              <a:schemeClr val="tx1"/>
            </a:solidFill>
          </a:ln>
        </p:spPr>
        <p:txBody>
          <a:bodyPr/>
          <a:lstStyle/>
          <a:p>
            <a:r>
              <a:rPr lang="cs-CZ" dirty="0"/>
              <a:t>Klíčové body SMR</a:t>
            </a:r>
            <a:endParaRPr lang="en-GB" dirty="0"/>
          </a:p>
        </p:txBody>
      </p:sp>
    </p:spTree>
    <p:extLst>
      <p:ext uri="{BB962C8B-B14F-4D97-AF65-F5344CB8AC3E}">
        <p14:creationId xmlns:p14="http://schemas.microsoft.com/office/powerpoint/2010/main" val="3308335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EFBB3D-0A8D-4DAE-8760-FCD39F78A1AD}"/>
              </a:ext>
            </a:extLst>
          </p:cNvPr>
          <p:cNvSpPr>
            <a:spLocks noGrp="1"/>
          </p:cNvSpPr>
          <p:nvPr>
            <p:ph type="title"/>
          </p:nvPr>
        </p:nvSpPr>
        <p:spPr>
          <a:xfrm>
            <a:off x="3568824" y="476672"/>
            <a:ext cx="5054352" cy="922114"/>
          </a:xfrm>
          <a:solidFill>
            <a:schemeClr val="bg1">
              <a:lumMod val="95000"/>
            </a:schemeClr>
          </a:solidFill>
          <a:ln>
            <a:solidFill>
              <a:schemeClr val="tx1"/>
            </a:solidFill>
          </a:ln>
        </p:spPr>
        <p:txBody>
          <a:bodyPr/>
          <a:lstStyle/>
          <a:p>
            <a:r>
              <a:rPr lang="cs-CZ" dirty="0"/>
              <a:t>Nevyjasněné otázky</a:t>
            </a:r>
            <a:endParaRPr lang="en-GB" dirty="0"/>
          </a:p>
        </p:txBody>
      </p:sp>
      <p:sp>
        <p:nvSpPr>
          <p:cNvPr id="3" name="Zástupný obsah 2">
            <a:extLst>
              <a:ext uri="{FF2B5EF4-FFF2-40B4-BE49-F238E27FC236}">
                <a16:creationId xmlns:a16="http://schemas.microsoft.com/office/drawing/2014/main" id="{A850A486-312D-4CC1-9BF4-ADA2D9DA8E77}"/>
              </a:ext>
            </a:extLst>
          </p:cNvPr>
          <p:cNvSpPr>
            <a:spLocks noGrp="1"/>
          </p:cNvSpPr>
          <p:nvPr>
            <p:ph idx="1"/>
          </p:nvPr>
        </p:nvSpPr>
        <p:spPr>
          <a:xfrm>
            <a:off x="609600" y="1600203"/>
            <a:ext cx="11175032" cy="5141165"/>
          </a:xfrm>
        </p:spPr>
        <p:txBody>
          <a:bodyPr/>
          <a:lstStyle/>
          <a:p>
            <a:r>
              <a:rPr lang="cs-CZ" sz="2000" dirty="0"/>
              <a:t>vztah mezi </a:t>
            </a:r>
            <a:r>
              <a:rPr lang="en-US" sz="2000" dirty="0"/>
              <a:t>PMR a </a:t>
            </a:r>
            <a:r>
              <a:rPr lang="cs-CZ" sz="2000" dirty="0"/>
              <a:t> náhlou smrtí a komorovými arytmiemi</a:t>
            </a:r>
          </a:p>
          <a:p>
            <a:r>
              <a:rPr lang="cs-CZ" sz="2000" dirty="0"/>
              <a:t>význam</a:t>
            </a:r>
            <a:r>
              <a:rPr lang="en-US" sz="2000" dirty="0"/>
              <a:t> genetic</a:t>
            </a:r>
            <a:r>
              <a:rPr lang="cs-CZ" sz="2000" dirty="0" err="1"/>
              <a:t>kého</a:t>
            </a:r>
            <a:r>
              <a:rPr lang="cs-CZ" sz="2000" dirty="0"/>
              <a:t> testování u </a:t>
            </a:r>
            <a:r>
              <a:rPr lang="en-US" sz="2000" dirty="0"/>
              <a:t> </a:t>
            </a:r>
            <a:r>
              <a:rPr lang="en-US" sz="2000" dirty="0" err="1"/>
              <a:t>prolaps</a:t>
            </a:r>
            <a:r>
              <a:rPr lang="cs-CZ" sz="2000" dirty="0"/>
              <a:t>u mitrální chlopně </a:t>
            </a:r>
          </a:p>
          <a:p>
            <a:r>
              <a:rPr lang="cs-CZ" sz="2000" dirty="0"/>
              <a:t>další  zhodnocení role i</a:t>
            </a:r>
            <a:r>
              <a:rPr lang="en-US" sz="2000" dirty="0" err="1"/>
              <a:t>nterven</a:t>
            </a:r>
            <a:r>
              <a:rPr lang="cs-CZ" sz="2000" dirty="0" err="1"/>
              <a:t>čních</a:t>
            </a:r>
            <a:r>
              <a:rPr lang="cs-CZ" sz="2000" dirty="0"/>
              <a:t> výkonů :</a:t>
            </a:r>
            <a:r>
              <a:rPr lang="en-US" sz="2000" dirty="0"/>
              <a:t> </a:t>
            </a:r>
            <a:endParaRPr lang="cs-CZ" sz="2000" dirty="0"/>
          </a:p>
          <a:p>
            <a:pPr marL="0" indent="0">
              <a:buNone/>
            </a:pPr>
            <a:r>
              <a:rPr lang="cs-CZ" sz="2000" dirty="0"/>
              <a:t>   -</a:t>
            </a:r>
            <a:r>
              <a:rPr lang="en-US" sz="2000" dirty="0"/>
              <a:t> </a:t>
            </a:r>
            <a:r>
              <a:rPr lang="cs-CZ" sz="2000" dirty="0"/>
              <a:t>dlouhodobé  výsledky </a:t>
            </a:r>
            <a:r>
              <a:rPr lang="en-US" sz="2000" dirty="0"/>
              <a:t> trans</a:t>
            </a:r>
            <a:r>
              <a:rPr lang="cs-CZ" sz="2000" dirty="0"/>
              <a:t>katétrové </a:t>
            </a:r>
            <a:r>
              <a:rPr lang="en-US" sz="2000" dirty="0" err="1"/>
              <a:t>interven</a:t>
            </a:r>
            <a:r>
              <a:rPr lang="cs-CZ" sz="2000" dirty="0" err="1"/>
              <a:t>ce</a:t>
            </a:r>
            <a:r>
              <a:rPr lang="en-US" sz="2000" dirty="0"/>
              <a:t> </a:t>
            </a:r>
            <a:endParaRPr lang="cs-CZ" sz="2000" dirty="0"/>
          </a:p>
          <a:p>
            <a:pPr marL="0" indent="0">
              <a:buNone/>
            </a:pPr>
            <a:r>
              <a:rPr lang="cs-CZ" sz="2000" dirty="0"/>
              <a:t>   - </a:t>
            </a:r>
            <a:r>
              <a:rPr lang="en-US" sz="2000" dirty="0"/>
              <a:t> </a:t>
            </a:r>
            <a:r>
              <a:rPr lang="cs-CZ" sz="2000" dirty="0"/>
              <a:t>i</a:t>
            </a:r>
            <a:r>
              <a:rPr lang="en-US" sz="2000" dirty="0" err="1"/>
              <a:t>ndi</a:t>
            </a:r>
            <a:r>
              <a:rPr lang="cs-CZ" sz="2000" dirty="0" err="1"/>
              <a:t>kace</a:t>
            </a:r>
            <a:r>
              <a:rPr lang="cs-CZ" sz="2000" dirty="0"/>
              <a:t> </a:t>
            </a:r>
            <a:r>
              <a:rPr lang="en-US" sz="2000" dirty="0"/>
              <a:t>trans</a:t>
            </a:r>
            <a:r>
              <a:rPr lang="cs-CZ" sz="2000" dirty="0"/>
              <a:t>katétrové </a:t>
            </a:r>
            <a:r>
              <a:rPr lang="en-US" sz="2000" dirty="0"/>
              <a:t> </a:t>
            </a:r>
            <a:r>
              <a:rPr lang="en-US" sz="2000" dirty="0" err="1"/>
              <a:t>interven</a:t>
            </a:r>
            <a:r>
              <a:rPr lang="cs-CZ" sz="2000" dirty="0" err="1"/>
              <a:t>ce</a:t>
            </a:r>
            <a:r>
              <a:rPr lang="cs-CZ" sz="2000" dirty="0"/>
              <a:t> u</a:t>
            </a:r>
            <a:r>
              <a:rPr lang="en-US" sz="2000" dirty="0"/>
              <a:t> pa</a:t>
            </a:r>
            <a:r>
              <a:rPr lang="cs-CZ" sz="2000" dirty="0"/>
              <a:t>c</a:t>
            </a:r>
            <a:r>
              <a:rPr lang="en-US" sz="2000" dirty="0" err="1"/>
              <a:t>ient</a:t>
            </a:r>
            <a:r>
              <a:rPr lang="cs-CZ" sz="2000" dirty="0"/>
              <a:t>ů s těžkou </a:t>
            </a:r>
            <a:r>
              <a:rPr lang="en-US" sz="2000" dirty="0"/>
              <a:t> </a:t>
            </a:r>
            <a:r>
              <a:rPr lang="cs-CZ" sz="2000" dirty="0"/>
              <a:t>P</a:t>
            </a:r>
            <a:r>
              <a:rPr lang="en-US" sz="2000" dirty="0"/>
              <a:t>MR </a:t>
            </a:r>
            <a:r>
              <a:rPr lang="cs-CZ" sz="2000" dirty="0"/>
              <a:t>a nízkým</a:t>
            </a:r>
          </a:p>
          <a:p>
            <a:pPr marL="0" indent="0">
              <a:buNone/>
            </a:pPr>
            <a:r>
              <a:rPr lang="cs-CZ" sz="2000" dirty="0"/>
              <a:t>      chirurgickým rizikem</a:t>
            </a:r>
            <a:r>
              <a:rPr lang="en-US" sz="2000" dirty="0"/>
              <a:t>. </a:t>
            </a:r>
            <a:endParaRPr lang="cs-CZ" sz="2000" dirty="0"/>
          </a:p>
          <a:p>
            <a:pPr marL="0" indent="0">
              <a:buNone/>
            </a:pPr>
            <a:r>
              <a:rPr lang="cs-CZ" sz="2000" dirty="0"/>
              <a:t>    - vliv  intervence na mitrální chlopni </a:t>
            </a:r>
            <a:r>
              <a:rPr lang="en-US" sz="2000" dirty="0"/>
              <a:t> (</a:t>
            </a:r>
            <a:r>
              <a:rPr lang="cs-CZ" sz="2000" dirty="0"/>
              <a:t>chirurgická či k</a:t>
            </a:r>
            <a:r>
              <a:rPr lang="en-US" sz="2000" dirty="0"/>
              <a:t>at</a:t>
            </a:r>
            <a:r>
              <a:rPr lang="cs-CZ" sz="2000" dirty="0" err="1"/>
              <a:t>etrové</a:t>
            </a:r>
            <a:r>
              <a:rPr lang="cs-CZ" sz="2000" dirty="0"/>
              <a:t> </a:t>
            </a:r>
            <a:r>
              <a:rPr lang="en-US" sz="2000" dirty="0"/>
              <a:t> </a:t>
            </a:r>
            <a:r>
              <a:rPr lang="en-US" sz="2000" dirty="0" err="1"/>
              <a:t>interven</a:t>
            </a:r>
            <a:r>
              <a:rPr lang="cs-CZ" sz="2000" dirty="0" err="1"/>
              <a:t>ce</a:t>
            </a:r>
            <a:r>
              <a:rPr lang="en-US" sz="2000" dirty="0"/>
              <a:t>) n</a:t>
            </a:r>
            <a:r>
              <a:rPr lang="cs-CZ" sz="2000" dirty="0"/>
              <a:t>a</a:t>
            </a:r>
          </a:p>
          <a:p>
            <a:pPr marL="0" indent="0">
              <a:buNone/>
            </a:pPr>
            <a:r>
              <a:rPr lang="cs-CZ" sz="2000" dirty="0"/>
              <a:t>      prognózu u pacientů se </a:t>
            </a:r>
            <a:r>
              <a:rPr lang="en-US" sz="2000" dirty="0"/>
              <a:t> SMR. </a:t>
            </a:r>
            <a:endParaRPr lang="cs-CZ" sz="2000" dirty="0"/>
          </a:p>
          <a:p>
            <a:pPr marL="0" indent="0">
              <a:buNone/>
            </a:pPr>
            <a:r>
              <a:rPr lang="cs-CZ" sz="2000" dirty="0"/>
              <a:t>    - selekce a definice kritérií  pro úspěšnou implantaci </a:t>
            </a:r>
            <a:r>
              <a:rPr lang="en-US" sz="2000" dirty="0"/>
              <a:t>TEER </a:t>
            </a:r>
            <a:r>
              <a:rPr lang="cs-CZ" sz="2000" dirty="0"/>
              <a:t> </a:t>
            </a:r>
            <a:r>
              <a:rPr lang="en-US" sz="2000" dirty="0"/>
              <a:t>(</a:t>
            </a:r>
            <a:r>
              <a:rPr lang="cs-CZ" sz="2000" dirty="0"/>
              <a:t> k</a:t>
            </a:r>
            <a:r>
              <a:rPr lang="en-US" sz="2000" dirty="0" err="1"/>
              <a:t>ritéria</a:t>
            </a:r>
            <a:r>
              <a:rPr lang="cs-CZ" sz="2000" dirty="0"/>
              <a:t> významnosti </a:t>
            </a:r>
            <a:r>
              <a:rPr lang="en-US" sz="2000" dirty="0"/>
              <a:t>,</a:t>
            </a:r>
            <a:endParaRPr lang="cs-CZ" sz="2000" dirty="0"/>
          </a:p>
          <a:p>
            <a:pPr marL="0" indent="0">
              <a:buNone/>
            </a:pPr>
            <a:r>
              <a:rPr lang="cs-CZ" sz="2000" dirty="0"/>
              <a:t>      k</a:t>
            </a:r>
            <a:r>
              <a:rPr lang="en-US" sz="2000" dirty="0" err="1"/>
              <a:t>oncept</a:t>
            </a:r>
            <a:r>
              <a:rPr lang="en-US" sz="2000" dirty="0"/>
              <a:t> </a:t>
            </a:r>
            <a:r>
              <a:rPr lang="cs-CZ" sz="2000" dirty="0"/>
              <a:t> </a:t>
            </a:r>
            <a:r>
              <a:rPr lang="en-US" sz="2000" dirty="0" err="1"/>
              <a:t>dispropor</a:t>
            </a:r>
            <a:r>
              <a:rPr lang="cs-CZ" sz="2000" dirty="0"/>
              <a:t>c</a:t>
            </a:r>
            <a:r>
              <a:rPr lang="en-US" sz="2000" dirty="0"/>
              <a:t>ion</a:t>
            </a:r>
            <a:r>
              <a:rPr lang="cs-CZ" sz="2000" dirty="0" err="1"/>
              <a:t>ální</a:t>
            </a:r>
            <a:r>
              <a:rPr lang="cs-CZ" sz="2000" dirty="0"/>
              <a:t>  MR</a:t>
            </a:r>
            <a:r>
              <a:rPr lang="en-US" sz="2000" dirty="0"/>
              <a:t>). </a:t>
            </a:r>
            <a:endParaRPr lang="cs-CZ" sz="2000" dirty="0"/>
          </a:p>
          <a:p>
            <a:pPr marL="0" indent="0">
              <a:buNone/>
            </a:pPr>
            <a:r>
              <a:rPr lang="cs-CZ" sz="2000" dirty="0"/>
              <a:t>    - význam</a:t>
            </a:r>
            <a:r>
              <a:rPr lang="en-US" sz="2000" dirty="0"/>
              <a:t> n</a:t>
            </a:r>
            <a:r>
              <a:rPr lang="cs-CZ" sz="2000" dirty="0" err="1"/>
              <a:t>ových</a:t>
            </a:r>
            <a:r>
              <a:rPr lang="cs-CZ" sz="2000" dirty="0"/>
              <a:t> způsobů </a:t>
            </a:r>
            <a:r>
              <a:rPr lang="cs-CZ" sz="2000" dirty="0" err="1"/>
              <a:t>transkatetrové</a:t>
            </a:r>
            <a:r>
              <a:rPr lang="cs-CZ" sz="2000" dirty="0"/>
              <a:t> léčby </a:t>
            </a:r>
            <a:r>
              <a:rPr lang="en-US" sz="2000" dirty="0"/>
              <a:t>(</a:t>
            </a:r>
            <a:r>
              <a:rPr lang="en-US" sz="2000" dirty="0" err="1"/>
              <a:t>anuloplast</a:t>
            </a:r>
            <a:r>
              <a:rPr lang="cs-CZ" sz="2000" dirty="0" err="1"/>
              <a:t>iky</a:t>
            </a:r>
            <a:r>
              <a:rPr lang="cs-CZ" sz="2000" dirty="0"/>
              <a:t> ,</a:t>
            </a:r>
            <a:r>
              <a:rPr lang="en-US" sz="2000" dirty="0"/>
              <a:t> </a:t>
            </a:r>
            <a:r>
              <a:rPr lang="cs-CZ" sz="2000" dirty="0"/>
              <a:t>k</a:t>
            </a:r>
            <a:r>
              <a:rPr lang="en-US" sz="2000" dirty="0" err="1"/>
              <a:t>ombin</a:t>
            </a:r>
            <a:r>
              <a:rPr lang="cs-CZ" sz="2000" dirty="0" err="1"/>
              <a:t>ované</a:t>
            </a:r>
            <a:r>
              <a:rPr lang="cs-CZ" sz="2000" dirty="0"/>
              <a:t>  techniky </a:t>
            </a:r>
            <a:r>
              <a:rPr lang="en-US" sz="2000" dirty="0"/>
              <a:t>, </a:t>
            </a:r>
            <a:r>
              <a:rPr lang="cs-CZ" sz="2000" dirty="0"/>
              <a:t>náhrady </a:t>
            </a:r>
            <a:r>
              <a:rPr lang="en-US" sz="2000" dirty="0"/>
              <a:t>)</a:t>
            </a:r>
            <a:endParaRPr lang="en-GB" sz="2000" dirty="0"/>
          </a:p>
        </p:txBody>
      </p:sp>
    </p:spTree>
    <p:extLst>
      <p:ext uri="{BB962C8B-B14F-4D97-AF65-F5344CB8AC3E}">
        <p14:creationId xmlns:p14="http://schemas.microsoft.com/office/powerpoint/2010/main" val="1660098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
            <a:extLst>
              <a:ext uri="{FF2B5EF4-FFF2-40B4-BE49-F238E27FC236}">
                <a16:creationId xmlns:a16="http://schemas.microsoft.com/office/drawing/2014/main" id="{C5532244-97BF-4705-AF6F-13408491BB6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4220712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
            <a:extLst>
              <a:ext uri="{FF2B5EF4-FFF2-40B4-BE49-F238E27FC236}">
                <a16:creationId xmlns:a16="http://schemas.microsoft.com/office/drawing/2014/main" id="{F23BE953-0B4C-4724-8523-9F4FD94B073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Tree>
    <p:extLst>
      <p:ext uri="{BB962C8B-B14F-4D97-AF65-F5344CB8AC3E}">
        <p14:creationId xmlns:p14="http://schemas.microsoft.com/office/powerpoint/2010/main" val="372578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F303C0-4AE7-45A1-8869-498D9FAA2A47}"/>
              </a:ext>
            </a:extLst>
          </p:cNvPr>
          <p:cNvSpPr>
            <a:spLocks noGrp="1"/>
          </p:cNvSpPr>
          <p:nvPr>
            <p:ph type="title"/>
          </p:nvPr>
        </p:nvSpPr>
        <p:spPr>
          <a:xfrm>
            <a:off x="808382" y="3065546"/>
            <a:ext cx="10972800" cy="1143000"/>
          </a:xfrm>
        </p:spPr>
        <p:txBody>
          <a:bodyPr/>
          <a:lstStyle/>
          <a:p>
            <a:r>
              <a:rPr lang="cs-CZ" dirty="0"/>
              <a:t>Děkuji za pozornost</a:t>
            </a:r>
            <a:endParaRPr lang="en-GB" dirty="0"/>
          </a:p>
        </p:txBody>
      </p:sp>
    </p:spTree>
    <p:extLst>
      <p:ext uri="{BB962C8B-B14F-4D97-AF65-F5344CB8AC3E}">
        <p14:creationId xmlns:p14="http://schemas.microsoft.com/office/powerpoint/2010/main" val="195589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19536" y="396131"/>
            <a:ext cx="8064894" cy="792163"/>
          </a:xfrm>
          <a:solidFill>
            <a:schemeClr val="bg1">
              <a:lumMod val="95000"/>
            </a:schemeClr>
          </a:solidFill>
          <a:ln>
            <a:solidFill>
              <a:schemeClr val="tx1"/>
            </a:solidFill>
          </a:ln>
        </p:spPr>
        <p:txBody>
          <a:bodyPr>
            <a:normAutofit fontScale="90000"/>
          </a:bodyPr>
          <a:lstStyle/>
          <a:p>
            <a:pPr algn="ctr">
              <a:defRPr/>
            </a:pPr>
            <a:br>
              <a:rPr lang="cs-CZ" sz="3600" dirty="0"/>
            </a:br>
            <a:r>
              <a:rPr lang="cs-CZ" sz="3600" dirty="0"/>
              <a:t>Mitrální regurgitace,  etiologie</a:t>
            </a:r>
            <a:br>
              <a:rPr lang="cs-CZ" sz="3600" dirty="0"/>
            </a:br>
            <a:endParaRPr lang="cs-CZ" sz="3600" dirty="0"/>
          </a:p>
        </p:txBody>
      </p:sp>
      <p:sp>
        <p:nvSpPr>
          <p:cNvPr id="3" name="Zástupný symbol pro obsah 2"/>
          <p:cNvSpPr>
            <a:spLocks noGrp="1"/>
          </p:cNvSpPr>
          <p:nvPr>
            <p:ph sz="half" idx="4294967295"/>
          </p:nvPr>
        </p:nvSpPr>
        <p:spPr>
          <a:xfrm>
            <a:off x="1775520" y="1758396"/>
            <a:ext cx="4752528" cy="3744416"/>
          </a:xfrm>
        </p:spPr>
        <p:txBody>
          <a:bodyPr>
            <a:normAutofit fontScale="92500" lnSpcReduction="20000"/>
          </a:bodyPr>
          <a:lstStyle/>
          <a:p>
            <a:pPr>
              <a:buFont typeface="Wingdings" pitchFamily="2" charset="2"/>
              <a:buNone/>
              <a:defRPr/>
            </a:pPr>
            <a:r>
              <a:rPr lang="cs-CZ" sz="1900" b="1" dirty="0"/>
              <a:t>Primární  MR                   Sekundární MR</a:t>
            </a:r>
          </a:p>
          <a:p>
            <a:pPr>
              <a:buFont typeface="Wingdings" pitchFamily="2" charset="2"/>
              <a:buNone/>
              <a:defRPr/>
            </a:pPr>
            <a:r>
              <a:rPr lang="cs-CZ" sz="1900" b="1" dirty="0"/>
              <a:t>   (organická)                           (funkční)                 </a:t>
            </a:r>
          </a:p>
          <a:p>
            <a:pPr>
              <a:buFont typeface="Wingdings" pitchFamily="2" charset="2"/>
              <a:buNone/>
              <a:defRPr/>
            </a:pPr>
            <a:endParaRPr lang="cs-CZ" sz="1900" dirty="0">
              <a:solidFill>
                <a:schemeClr val="bg1"/>
              </a:solidFill>
            </a:endParaRPr>
          </a:p>
          <a:p>
            <a:pPr>
              <a:buFont typeface="Wingdings" pitchFamily="2" charset="2"/>
              <a:buNone/>
              <a:defRPr/>
            </a:pPr>
            <a:endParaRPr lang="cs-CZ" sz="1800" dirty="0"/>
          </a:p>
          <a:p>
            <a:pPr>
              <a:buFont typeface="Wingdings" pitchFamily="2" charset="2"/>
              <a:buNone/>
              <a:defRPr/>
            </a:pPr>
            <a:endParaRPr lang="cs-CZ" sz="1800" dirty="0"/>
          </a:p>
          <a:p>
            <a:pPr>
              <a:buFont typeface="Wingdings" pitchFamily="2" charset="2"/>
              <a:buNone/>
              <a:defRPr/>
            </a:pPr>
            <a:r>
              <a:rPr lang="cs-CZ" sz="1800" dirty="0"/>
              <a:t>mitrální regurgitace          onemocnění</a:t>
            </a:r>
          </a:p>
          <a:p>
            <a:pPr>
              <a:buFont typeface="Wingdings" pitchFamily="2" charset="2"/>
              <a:buNone/>
              <a:defRPr/>
            </a:pPr>
            <a:r>
              <a:rPr lang="cs-CZ" sz="1800" dirty="0"/>
              <a:t>                                              myokardu             </a:t>
            </a:r>
          </a:p>
          <a:p>
            <a:pPr>
              <a:buFont typeface="Wingdings" pitchFamily="2" charset="2"/>
              <a:buNone/>
              <a:defRPr/>
            </a:pPr>
            <a:endParaRPr lang="cs-CZ" sz="1800" dirty="0"/>
          </a:p>
          <a:p>
            <a:pPr>
              <a:buFont typeface="Wingdings" pitchFamily="2" charset="2"/>
              <a:buNone/>
              <a:defRPr/>
            </a:pPr>
            <a:endParaRPr lang="cs-CZ" sz="1800" dirty="0"/>
          </a:p>
          <a:p>
            <a:pPr>
              <a:buFont typeface="Wingdings" pitchFamily="2" charset="2"/>
              <a:buNone/>
              <a:defRPr/>
            </a:pPr>
            <a:endParaRPr lang="cs-CZ" sz="1800" dirty="0"/>
          </a:p>
          <a:p>
            <a:pPr>
              <a:buFont typeface="Wingdings" pitchFamily="2" charset="2"/>
              <a:buNone/>
              <a:defRPr/>
            </a:pPr>
            <a:r>
              <a:rPr lang="cs-CZ" sz="1800" dirty="0"/>
              <a:t>dysfunkce, dilatace LK       mi regurgitace</a:t>
            </a:r>
          </a:p>
          <a:p>
            <a:pPr>
              <a:buFont typeface="Wingdings" pitchFamily="2" charset="2"/>
              <a:buNone/>
              <a:defRPr/>
            </a:pPr>
            <a:endParaRPr lang="cs-CZ" sz="1800" dirty="0">
              <a:solidFill>
                <a:schemeClr val="bg1"/>
              </a:solidFill>
            </a:endParaRPr>
          </a:p>
          <a:p>
            <a:pPr>
              <a:buFont typeface="Wingdings" pitchFamily="2" charset="2"/>
              <a:buNone/>
              <a:defRPr/>
            </a:pPr>
            <a:r>
              <a:rPr lang="cs-CZ" sz="1800" dirty="0">
                <a:solidFill>
                  <a:schemeClr val="bg1"/>
                </a:solidFill>
              </a:rPr>
              <a:t>S                                                  </a:t>
            </a:r>
            <a:endParaRPr lang="cs-CZ" dirty="0">
              <a:solidFill>
                <a:schemeClr val="bg1"/>
              </a:solidFill>
            </a:endParaRPr>
          </a:p>
        </p:txBody>
      </p:sp>
      <p:cxnSp>
        <p:nvCxnSpPr>
          <p:cNvPr id="6" name="Přímá spojovací šipka 5"/>
          <p:cNvCxnSpPr/>
          <p:nvPr/>
        </p:nvCxnSpPr>
        <p:spPr>
          <a:xfrm>
            <a:off x="2639616" y="2595563"/>
            <a:ext cx="0" cy="431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Přímá spojovací šipka 7"/>
          <p:cNvCxnSpPr/>
          <p:nvPr/>
        </p:nvCxnSpPr>
        <p:spPr>
          <a:xfrm>
            <a:off x="4871864" y="2585955"/>
            <a:ext cx="0" cy="431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Přímá spojovací šipka 8"/>
          <p:cNvCxnSpPr/>
          <p:nvPr/>
        </p:nvCxnSpPr>
        <p:spPr>
          <a:xfrm>
            <a:off x="2639616" y="3644904"/>
            <a:ext cx="0" cy="5762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Přímá spojovací šipka 20"/>
          <p:cNvCxnSpPr/>
          <p:nvPr/>
        </p:nvCxnSpPr>
        <p:spPr>
          <a:xfrm>
            <a:off x="4817600" y="3696496"/>
            <a:ext cx="0" cy="5762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Zaoblený obdélník 21"/>
          <p:cNvSpPr/>
          <p:nvPr/>
        </p:nvSpPr>
        <p:spPr>
          <a:xfrm>
            <a:off x="1775524" y="1727360"/>
            <a:ext cx="1584325" cy="719137"/>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latin typeface="Calibri"/>
            </a:endParaRPr>
          </a:p>
        </p:txBody>
      </p:sp>
      <p:sp>
        <p:nvSpPr>
          <p:cNvPr id="23" name="Zaoblený obdélník 22"/>
          <p:cNvSpPr/>
          <p:nvPr/>
        </p:nvSpPr>
        <p:spPr>
          <a:xfrm>
            <a:off x="3975036" y="1700314"/>
            <a:ext cx="1657351" cy="792163"/>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latin typeface="Calibri"/>
            </a:endParaRPr>
          </a:p>
        </p:txBody>
      </p:sp>
      <p:sp>
        <p:nvSpPr>
          <p:cNvPr id="5" name="TextBox 4"/>
          <p:cNvSpPr txBox="1"/>
          <p:nvPr/>
        </p:nvSpPr>
        <p:spPr>
          <a:xfrm>
            <a:off x="1919536" y="5122932"/>
            <a:ext cx="4104456" cy="1138773"/>
          </a:xfrm>
          <a:prstGeom prst="rect">
            <a:avLst/>
          </a:prstGeom>
          <a:noFill/>
          <a:ln>
            <a:noFill/>
          </a:ln>
        </p:spPr>
        <p:txBody>
          <a:bodyPr wrap="square" rtlCol="0">
            <a:spAutoFit/>
          </a:bodyPr>
          <a:lstStyle/>
          <a:p>
            <a:pPr algn="ctr" fontAlgn="base">
              <a:spcBef>
                <a:spcPct val="0"/>
              </a:spcBef>
              <a:spcAft>
                <a:spcPct val="0"/>
              </a:spcAft>
              <a:defRPr/>
            </a:pPr>
            <a:r>
              <a:rPr lang="cs-CZ" b="1" dirty="0">
                <a:solidFill>
                  <a:prstClr val="black"/>
                </a:solidFill>
                <a:latin typeface="Calibri"/>
                <a:cs typeface="Arial" panose="020B0604020202020204" pitchFamily="34" charset="0"/>
              </a:rPr>
              <a:t>SMR x  SMR</a:t>
            </a:r>
          </a:p>
          <a:p>
            <a:pPr fontAlgn="base">
              <a:spcBef>
                <a:spcPct val="0"/>
              </a:spcBef>
              <a:spcAft>
                <a:spcPct val="0"/>
              </a:spcAft>
              <a:defRPr/>
            </a:pPr>
            <a:r>
              <a:rPr lang="cs-CZ" sz="1600" dirty="0">
                <a:solidFill>
                  <a:prstClr val="black"/>
                </a:solidFill>
                <a:latin typeface="Calibri"/>
                <a:cs typeface="Arial" panose="020B0604020202020204" pitchFamily="34" charset="0"/>
              </a:rPr>
              <a:t>1.„typická  SMR“</a:t>
            </a:r>
          </a:p>
          <a:p>
            <a:pPr fontAlgn="base">
              <a:spcBef>
                <a:spcPct val="0"/>
              </a:spcBef>
              <a:spcAft>
                <a:spcPct val="0"/>
              </a:spcAft>
              <a:defRPr/>
            </a:pPr>
            <a:r>
              <a:rPr lang="cs-CZ" sz="1600" dirty="0">
                <a:solidFill>
                  <a:prstClr val="black"/>
                </a:solidFill>
                <a:latin typeface="Calibri"/>
                <a:cs typeface="Arial" panose="020B0604020202020204" pitchFamily="34" charset="0"/>
              </a:rPr>
              <a:t>2. SMR  v důsledku  dilatace síně</a:t>
            </a:r>
          </a:p>
          <a:p>
            <a:pPr algn="ctr" fontAlgn="base">
              <a:spcBef>
                <a:spcPct val="0"/>
              </a:spcBef>
              <a:spcAft>
                <a:spcPct val="0"/>
              </a:spcAft>
              <a:defRPr/>
            </a:pPr>
            <a:endParaRPr lang="en-US" dirty="0">
              <a:solidFill>
                <a:prstClr val="black"/>
              </a:solidFill>
              <a:latin typeface="Calibri"/>
              <a:cs typeface="Arial" panose="020B0604020202020204" pitchFamily="34" charset="0"/>
            </a:endParaRPr>
          </a:p>
        </p:txBody>
      </p:sp>
      <p:sp>
        <p:nvSpPr>
          <p:cNvPr id="14" name="Zaoblený obdélník 13"/>
          <p:cNvSpPr/>
          <p:nvPr/>
        </p:nvSpPr>
        <p:spPr>
          <a:xfrm>
            <a:off x="1847528" y="5013176"/>
            <a:ext cx="4176464" cy="1152128"/>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latin typeface="Calibri"/>
            </a:endParaRPr>
          </a:p>
        </p:txBody>
      </p:sp>
      <p:pic>
        <p:nvPicPr>
          <p:cNvPr id="11" name="prolaps P2 cuj 3d2">
            <a:hlinkClick r:id="" action="ppaction://media"/>
            <a:extLst>
              <a:ext uri="{FF2B5EF4-FFF2-40B4-BE49-F238E27FC236}">
                <a16:creationId xmlns:a16="http://schemas.microsoft.com/office/drawing/2014/main" id="{8C59EC90-7390-4F8B-B743-29692A73447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53630" y="1337360"/>
            <a:ext cx="3456914" cy="2414353"/>
          </a:xfrm>
          <a:prstGeom prst="rect">
            <a:avLst/>
          </a:prstGeom>
        </p:spPr>
      </p:pic>
      <p:pic>
        <p:nvPicPr>
          <p:cNvPr id="12" name="3D SMR">
            <a:hlinkClick r:id="" action="ppaction://media"/>
            <a:extLst>
              <a:ext uri="{FF2B5EF4-FFF2-40B4-BE49-F238E27FC236}">
                <a16:creationId xmlns:a16="http://schemas.microsoft.com/office/drawing/2014/main" id="{8AFE1D40-F5C3-45A3-BC34-875A32462D66}"/>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853630" y="4019974"/>
            <a:ext cx="3456914" cy="2414353"/>
          </a:xfrm>
          <a:prstGeom prst="rect">
            <a:avLst/>
          </a:prstGeom>
        </p:spPr>
      </p:pic>
      <p:sp>
        <p:nvSpPr>
          <p:cNvPr id="13" name="Obdélník: se zakulacenými rohy 12">
            <a:extLst>
              <a:ext uri="{FF2B5EF4-FFF2-40B4-BE49-F238E27FC236}">
                <a16:creationId xmlns:a16="http://schemas.microsoft.com/office/drawing/2014/main" id="{6C2FC470-8EE3-4AB7-88ED-575166A3B759}"/>
              </a:ext>
            </a:extLst>
          </p:cNvPr>
          <p:cNvSpPr/>
          <p:nvPr/>
        </p:nvSpPr>
        <p:spPr>
          <a:xfrm>
            <a:off x="10657490" y="2238703"/>
            <a:ext cx="1166648" cy="347252"/>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PMR</a:t>
            </a:r>
            <a:endParaRPr lang="en-GB" dirty="0">
              <a:solidFill>
                <a:schemeClr val="tx1"/>
              </a:solidFill>
            </a:endParaRPr>
          </a:p>
        </p:txBody>
      </p:sp>
      <p:sp>
        <p:nvSpPr>
          <p:cNvPr id="25" name="Obdélník: se zakulacenými rohy 24">
            <a:extLst>
              <a:ext uri="{FF2B5EF4-FFF2-40B4-BE49-F238E27FC236}">
                <a16:creationId xmlns:a16="http://schemas.microsoft.com/office/drawing/2014/main" id="{2460EA28-41D5-4FD0-9082-C05591DF2D1F}"/>
              </a:ext>
            </a:extLst>
          </p:cNvPr>
          <p:cNvSpPr/>
          <p:nvPr/>
        </p:nvSpPr>
        <p:spPr>
          <a:xfrm>
            <a:off x="10657490" y="4791445"/>
            <a:ext cx="1166648" cy="347252"/>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SMR</a:t>
            </a:r>
            <a:endParaRPr lang="en-GB"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49" fill="hold"/>
                                        <p:tgtEl>
                                          <p:spTgt spid="11"/>
                                        </p:tgtEl>
                                      </p:cBhvr>
                                    </p:cmd>
                                  </p:childTnLst>
                                </p:cTn>
                              </p:par>
                              <p:par>
                                <p:cTn id="7" presetID="1" presetClass="mediacall" presetSubtype="0" fill="hold" nodeType="withEffect">
                                  <p:stCondLst>
                                    <p:cond delay="0"/>
                                  </p:stCondLst>
                                  <p:childTnLst>
                                    <p:cmd type="call" cmd="playFrom(0.0)">
                                      <p:cBhvr>
                                        <p:cTn id="8" dur="19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1"/>
                </p:tgtEl>
              </p:cMediaNode>
            </p:video>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vol="80000">
                <p:cTn id="15" repeatCount="indefinite" fill="hold" display="0">
                  <p:stCondLst>
                    <p:cond delay="indefinite"/>
                  </p:stCondLst>
                </p:cTn>
                <p:tgtEl>
                  <p:spTgt spid="12"/>
                </p:tgtEl>
              </p:cMediaNode>
            </p:vide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AD4390-F7A9-463D-B0C2-739A14760BA8}"/>
              </a:ext>
            </a:extLst>
          </p:cNvPr>
          <p:cNvSpPr>
            <a:spLocks noGrp="1"/>
          </p:cNvSpPr>
          <p:nvPr>
            <p:ph type="title"/>
          </p:nvPr>
        </p:nvSpPr>
        <p:spPr>
          <a:xfrm>
            <a:off x="2259725" y="613962"/>
            <a:ext cx="8271641" cy="901805"/>
          </a:xfrm>
          <a:solidFill>
            <a:schemeClr val="bg1">
              <a:lumMod val="95000"/>
            </a:schemeClr>
          </a:solidFill>
          <a:ln>
            <a:solidFill>
              <a:schemeClr val="tx1"/>
            </a:solidFill>
          </a:ln>
        </p:spPr>
        <p:txBody>
          <a:bodyPr>
            <a:normAutofit/>
          </a:bodyPr>
          <a:lstStyle/>
          <a:p>
            <a:pPr algn="ctr"/>
            <a:r>
              <a:rPr lang="cs-CZ" sz="3600" dirty="0"/>
              <a:t>Mitrální regurgitace- etiologie a prognóza</a:t>
            </a:r>
            <a:endParaRPr lang="en-GB" sz="3600" dirty="0"/>
          </a:p>
        </p:txBody>
      </p:sp>
      <p:pic>
        <p:nvPicPr>
          <p:cNvPr id="9" name="Zástupný obsah 8">
            <a:extLst>
              <a:ext uri="{FF2B5EF4-FFF2-40B4-BE49-F238E27FC236}">
                <a16:creationId xmlns:a16="http://schemas.microsoft.com/office/drawing/2014/main" id="{7A2900EB-8757-4878-B861-AA4B5E2832BF}"/>
              </a:ext>
            </a:extLst>
          </p:cNvPr>
          <p:cNvPicPr>
            <a:picLocks noGrp="1" noChangeAspect="1"/>
          </p:cNvPicPr>
          <p:nvPr>
            <p:ph idx="1"/>
          </p:nvPr>
        </p:nvPicPr>
        <p:blipFill>
          <a:blip r:embed="rId2"/>
          <a:stretch>
            <a:fillRect/>
          </a:stretch>
        </p:blipFill>
        <p:spPr bwMode="auto">
          <a:xfrm>
            <a:off x="29880" y="1735039"/>
            <a:ext cx="5130832" cy="3794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21EC0C93-DF48-4551-98CD-B3DBA50E19D2}"/>
              </a:ext>
            </a:extLst>
          </p:cNvPr>
          <p:cNvSpPr txBox="1"/>
          <p:nvPr/>
        </p:nvSpPr>
        <p:spPr>
          <a:xfrm>
            <a:off x="5160712" y="2048160"/>
            <a:ext cx="2542448" cy="369332"/>
          </a:xfrm>
          <a:prstGeom prst="rect">
            <a:avLst/>
          </a:prstGeom>
          <a:noFill/>
        </p:spPr>
        <p:txBody>
          <a:bodyPr wrap="square" rtlCol="0">
            <a:spAutoFit/>
          </a:bodyPr>
          <a:lstStyle/>
          <a:p>
            <a:r>
              <a:rPr lang="cs-CZ" dirty="0">
                <a:solidFill>
                  <a:schemeClr val="accent1"/>
                </a:solidFill>
              </a:rPr>
              <a:t>PMR </a:t>
            </a:r>
            <a:r>
              <a:rPr lang="cs-CZ" dirty="0" err="1">
                <a:solidFill>
                  <a:schemeClr val="accent1"/>
                </a:solidFill>
              </a:rPr>
              <a:t>myxomatozní</a:t>
            </a:r>
            <a:r>
              <a:rPr lang="cs-CZ" dirty="0">
                <a:solidFill>
                  <a:schemeClr val="accent1"/>
                </a:solidFill>
              </a:rPr>
              <a:t>  </a:t>
            </a:r>
            <a:endParaRPr lang="en-GB" dirty="0">
              <a:solidFill>
                <a:schemeClr val="accent1"/>
              </a:solidFill>
            </a:endParaRPr>
          </a:p>
        </p:txBody>
      </p:sp>
      <p:sp>
        <p:nvSpPr>
          <p:cNvPr id="6" name="TextovéPole 5">
            <a:extLst>
              <a:ext uri="{FF2B5EF4-FFF2-40B4-BE49-F238E27FC236}">
                <a16:creationId xmlns:a16="http://schemas.microsoft.com/office/drawing/2014/main" id="{852E0AE7-8BDC-4DA0-9123-17333826D647}"/>
              </a:ext>
            </a:extLst>
          </p:cNvPr>
          <p:cNvSpPr txBox="1"/>
          <p:nvPr/>
        </p:nvSpPr>
        <p:spPr>
          <a:xfrm>
            <a:off x="5233097" y="3844131"/>
            <a:ext cx="2448910" cy="369332"/>
          </a:xfrm>
          <a:prstGeom prst="rect">
            <a:avLst/>
          </a:prstGeom>
          <a:noFill/>
        </p:spPr>
        <p:txBody>
          <a:bodyPr wrap="square" rtlCol="0">
            <a:spAutoFit/>
          </a:bodyPr>
          <a:lstStyle/>
          <a:p>
            <a:r>
              <a:rPr lang="cs-CZ" dirty="0">
                <a:solidFill>
                  <a:srgbClr val="FF0000"/>
                </a:solidFill>
              </a:rPr>
              <a:t>PMR </a:t>
            </a:r>
            <a:r>
              <a:rPr lang="cs-CZ" dirty="0" err="1">
                <a:solidFill>
                  <a:srgbClr val="FF0000"/>
                </a:solidFill>
              </a:rPr>
              <a:t>nemyxomatozní</a:t>
            </a:r>
            <a:endParaRPr lang="en-GB" dirty="0">
              <a:solidFill>
                <a:srgbClr val="FF0000"/>
              </a:solidFill>
            </a:endParaRPr>
          </a:p>
        </p:txBody>
      </p:sp>
      <p:sp>
        <p:nvSpPr>
          <p:cNvPr id="7" name="TextovéPole 6">
            <a:extLst>
              <a:ext uri="{FF2B5EF4-FFF2-40B4-BE49-F238E27FC236}">
                <a16:creationId xmlns:a16="http://schemas.microsoft.com/office/drawing/2014/main" id="{EEABA6FE-70E0-462B-B8CF-D72316ED68BD}"/>
              </a:ext>
            </a:extLst>
          </p:cNvPr>
          <p:cNvSpPr txBox="1"/>
          <p:nvPr/>
        </p:nvSpPr>
        <p:spPr>
          <a:xfrm>
            <a:off x="5233097" y="3263087"/>
            <a:ext cx="2354843" cy="369332"/>
          </a:xfrm>
          <a:prstGeom prst="rect">
            <a:avLst/>
          </a:prstGeom>
          <a:noFill/>
        </p:spPr>
        <p:txBody>
          <a:bodyPr wrap="square" rtlCol="0">
            <a:spAutoFit/>
          </a:bodyPr>
          <a:lstStyle/>
          <a:p>
            <a:r>
              <a:rPr lang="cs-CZ" dirty="0">
                <a:solidFill>
                  <a:schemeClr val="accent6"/>
                </a:solidFill>
              </a:rPr>
              <a:t>SMR neischemická</a:t>
            </a:r>
            <a:endParaRPr lang="en-GB" dirty="0">
              <a:solidFill>
                <a:schemeClr val="accent6"/>
              </a:solidFill>
            </a:endParaRPr>
          </a:p>
        </p:txBody>
      </p:sp>
      <p:sp>
        <p:nvSpPr>
          <p:cNvPr id="8" name="TextovéPole 7">
            <a:extLst>
              <a:ext uri="{FF2B5EF4-FFF2-40B4-BE49-F238E27FC236}">
                <a16:creationId xmlns:a16="http://schemas.microsoft.com/office/drawing/2014/main" id="{AD9B79E4-2D60-456D-80D3-98CFE87511AD}"/>
              </a:ext>
            </a:extLst>
          </p:cNvPr>
          <p:cNvSpPr txBox="1"/>
          <p:nvPr/>
        </p:nvSpPr>
        <p:spPr>
          <a:xfrm>
            <a:off x="5253325" y="4425175"/>
            <a:ext cx="2017986" cy="369332"/>
          </a:xfrm>
          <a:prstGeom prst="rect">
            <a:avLst/>
          </a:prstGeom>
          <a:noFill/>
        </p:spPr>
        <p:txBody>
          <a:bodyPr wrap="square" rtlCol="0">
            <a:spAutoFit/>
          </a:bodyPr>
          <a:lstStyle/>
          <a:p>
            <a:r>
              <a:rPr lang="cs-CZ" dirty="0">
                <a:solidFill>
                  <a:srgbClr val="C00000"/>
                </a:solidFill>
              </a:rPr>
              <a:t>SMR ischemická</a:t>
            </a:r>
            <a:endParaRPr lang="en-GB" dirty="0">
              <a:solidFill>
                <a:srgbClr val="C00000"/>
              </a:solidFill>
            </a:endParaRPr>
          </a:p>
        </p:txBody>
      </p:sp>
      <p:sp>
        <p:nvSpPr>
          <p:cNvPr id="10" name="TextovéPole 9">
            <a:extLst>
              <a:ext uri="{FF2B5EF4-FFF2-40B4-BE49-F238E27FC236}">
                <a16:creationId xmlns:a16="http://schemas.microsoft.com/office/drawing/2014/main" id="{5D75C11D-BC89-4A38-8940-F931AABC6B19}"/>
              </a:ext>
            </a:extLst>
          </p:cNvPr>
          <p:cNvSpPr txBox="1"/>
          <p:nvPr/>
        </p:nvSpPr>
        <p:spPr>
          <a:xfrm>
            <a:off x="5233097" y="2796134"/>
            <a:ext cx="1868994" cy="369332"/>
          </a:xfrm>
          <a:prstGeom prst="rect">
            <a:avLst/>
          </a:prstGeom>
          <a:noFill/>
        </p:spPr>
        <p:txBody>
          <a:bodyPr wrap="square" rtlCol="0">
            <a:spAutoFit/>
          </a:bodyPr>
          <a:lstStyle/>
          <a:p>
            <a:r>
              <a:rPr lang="cs-CZ" dirty="0">
                <a:solidFill>
                  <a:schemeClr val="bg1">
                    <a:lumMod val="65000"/>
                  </a:schemeClr>
                </a:solidFill>
              </a:rPr>
              <a:t>Neurčitá MR</a:t>
            </a:r>
            <a:endParaRPr lang="en-GB" dirty="0">
              <a:solidFill>
                <a:schemeClr val="bg1">
                  <a:lumMod val="65000"/>
                </a:schemeClr>
              </a:solidFill>
            </a:endParaRPr>
          </a:p>
        </p:txBody>
      </p:sp>
      <p:pic>
        <p:nvPicPr>
          <p:cNvPr id="12" name="Obrázek 11">
            <a:extLst>
              <a:ext uri="{FF2B5EF4-FFF2-40B4-BE49-F238E27FC236}">
                <a16:creationId xmlns:a16="http://schemas.microsoft.com/office/drawing/2014/main" id="{8F3A1868-0AA7-4D66-A994-5477AC5DFDC4}"/>
              </a:ext>
            </a:extLst>
          </p:cNvPr>
          <p:cNvPicPr>
            <a:picLocks noChangeAspect="1"/>
          </p:cNvPicPr>
          <p:nvPr/>
        </p:nvPicPr>
        <p:blipFill>
          <a:blip r:embed="rId3"/>
          <a:stretch>
            <a:fillRect/>
          </a:stretch>
        </p:blipFill>
        <p:spPr>
          <a:xfrm>
            <a:off x="7587940" y="1910460"/>
            <a:ext cx="4231100" cy="3867341"/>
          </a:xfrm>
          <a:prstGeom prst="rect">
            <a:avLst/>
          </a:prstGeom>
        </p:spPr>
      </p:pic>
      <p:sp>
        <p:nvSpPr>
          <p:cNvPr id="4" name="TextovéPole 3">
            <a:extLst>
              <a:ext uri="{FF2B5EF4-FFF2-40B4-BE49-F238E27FC236}">
                <a16:creationId xmlns:a16="http://schemas.microsoft.com/office/drawing/2014/main" id="{5970FB58-28D2-47FC-A6A6-6151A6A05274}"/>
              </a:ext>
            </a:extLst>
          </p:cNvPr>
          <p:cNvSpPr txBox="1"/>
          <p:nvPr/>
        </p:nvSpPr>
        <p:spPr>
          <a:xfrm>
            <a:off x="7877174" y="6234514"/>
            <a:ext cx="3941865" cy="338554"/>
          </a:xfrm>
          <a:prstGeom prst="rect">
            <a:avLst/>
          </a:prstGeom>
          <a:noFill/>
        </p:spPr>
        <p:txBody>
          <a:bodyPr wrap="square" rtlCol="0">
            <a:spAutoFit/>
          </a:bodyPr>
          <a:lstStyle/>
          <a:p>
            <a:r>
              <a:rPr lang="cs-CZ" sz="1600" i="1" dirty="0" err="1"/>
              <a:t>Samad</a:t>
            </a:r>
            <a:r>
              <a:rPr lang="cs-CZ" sz="1600" i="1" dirty="0"/>
              <a:t> Z. et al. </a:t>
            </a:r>
            <a:r>
              <a:rPr lang="cs-CZ" sz="1600" i="1" dirty="0" err="1"/>
              <a:t>Am</a:t>
            </a:r>
            <a:r>
              <a:rPr lang="cs-CZ" sz="1600" i="1" dirty="0"/>
              <a:t> </a:t>
            </a:r>
            <a:r>
              <a:rPr lang="cs-CZ" sz="1600" i="1" dirty="0" err="1"/>
              <a:t>Heart</a:t>
            </a:r>
            <a:r>
              <a:rPr lang="cs-CZ" sz="1600" i="1" dirty="0"/>
              <a:t> </a:t>
            </a:r>
            <a:r>
              <a:rPr lang="cs-CZ" sz="1600" i="1" dirty="0" err="1"/>
              <a:t>Journal</a:t>
            </a:r>
            <a:r>
              <a:rPr lang="cs-CZ" sz="1600" i="1" dirty="0"/>
              <a:t> 2018</a:t>
            </a:r>
            <a:endParaRPr lang="en-GB" sz="1600" i="1" dirty="0"/>
          </a:p>
        </p:txBody>
      </p:sp>
    </p:spTree>
    <p:extLst>
      <p:ext uri="{BB962C8B-B14F-4D97-AF65-F5344CB8AC3E}">
        <p14:creationId xmlns:p14="http://schemas.microsoft.com/office/powerpoint/2010/main" val="2324293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1F7D5F-697A-4DCE-8A0E-FB7D1B660F91}"/>
              </a:ext>
            </a:extLst>
          </p:cNvPr>
          <p:cNvSpPr>
            <a:spLocks noGrp="1"/>
          </p:cNvSpPr>
          <p:nvPr>
            <p:ph type="title"/>
          </p:nvPr>
        </p:nvSpPr>
        <p:spPr>
          <a:xfrm>
            <a:off x="2406738" y="507606"/>
            <a:ext cx="8229600" cy="885042"/>
          </a:xfrm>
          <a:solidFill>
            <a:schemeClr val="bg1">
              <a:lumMod val="95000"/>
            </a:schemeClr>
          </a:solidFill>
          <a:ln>
            <a:solidFill>
              <a:schemeClr val="tx1"/>
            </a:solidFill>
          </a:ln>
        </p:spPr>
        <p:txBody>
          <a:bodyPr/>
          <a:lstStyle/>
          <a:p>
            <a:r>
              <a:rPr lang="cs-CZ" dirty="0"/>
              <a:t>Mitrální regurgitace – současná situace</a:t>
            </a:r>
            <a:endParaRPr lang="en-GB" dirty="0"/>
          </a:p>
        </p:txBody>
      </p:sp>
      <p:pic>
        <p:nvPicPr>
          <p:cNvPr id="5" name="Zástupný obsah 4">
            <a:extLst>
              <a:ext uri="{FF2B5EF4-FFF2-40B4-BE49-F238E27FC236}">
                <a16:creationId xmlns:a16="http://schemas.microsoft.com/office/drawing/2014/main" id="{08AF3825-5353-41E2-8CA8-BFC847B6FA56}"/>
              </a:ext>
            </a:extLst>
          </p:cNvPr>
          <p:cNvPicPr>
            <a:picLocks noGrp="1" noChangeAspect="1"/>
          </p:cNvPicPr>
          <p:nvPr>
            <p:ph idx="1"/>
          </p:nvPr>
        </p:nvPicPr>
        <p:blipFill>
          <a:blip r:embed="rId2"/>
          <a:stretch>
            <a:fillRect/>
          </a:stretch>
        </p:blipFill>
        <p:spPr>
          <a:xfrm>
            <a:off x="450225" y="5313376"/>
            <a:ext cx="4886201" cy="930705"/>
          </a:xfrm>
        </p:spPr>
      </p:pic>
      <p:pic>
        <p:nvPicPr>
          <p:cNvPr id="7" name="Obrázek 6">
            <a:extLst>
              <a:ext uri="{FF2B5EF4-FFF2-40B4-BE49-F238E27FC236}">
                <a16:creationId xmlns:a16="http://schemas.microsoft.com/office/drawing/2014/main" id="{9D9CCA7C-4D0B-465A-B9F9-95BFEFCB4F34}"/>
              </a:ext>
            </a:extLst>
          </p:cNvPr>
          <p:cNvPicPr>
            <a:picLocks noChangeAspect="1"/>
          </p:cNvPicPr>
          <p:nvPr/>
        </p:nvPicPr>
        <p:blipFill>
          <a:blip r:embed="rId3"/>
          <a:stretch>
            <a:fillRect/>
          </a:stretch>
        </p:blipFill>
        <p:spPr>
          <a:xfrm>
            <a:off x="609600" y="1519297"/>
            <a:ext cx="4987290" cy="1393508"/>
          </a:xfrm>
          <a:prstGeom prst="rect">
            <a:avLst/>
          </a:prstGeom>
        </p:spPr>
      </p:pic>
      <p:pic>
        <p:nvPicPr>
          <p:cNvPr id="9" name="Obrázek 8">
            <a:extLst>
              <a:ext uri="{FF2B5EF4-FFF2-40B4-BE49-F238E27FC236}">
                <a16:creationId xmlns:a16="http://schemas.microsoft.com/office/drawing/2014/main" id="{141F2689-2E73-42CD-B7CF-C596C9AB9B7A}"/>
              </a:ext>
            </a:extLst>
          </p:cNvPr>
          <p:cNvPicPr>
            <a:picLocks noChangeAspect="1"/>
          </p:cNvPicPr>
          <p:nvPr/>
        </p:nvPicPr>
        <p:blipFill>
          <a:blip r:embed="rId4"/>
          <a:stretch>
            <a:fillRect/>
          </a:stretch>
        </p:blipFill>
        <p:spPr>
          <a:xfrm>
            <a:off x="6595112" y="1581817"/>
            <a:ext cx="4542187" cy="1847183"/>
          </a:xfrm>
          <a:prstGeom prst="rect">
            <a:avLst/>
          </a:prstGeom>
        </p:spPr>
      </p:pic>
      <p:pic>
        <p:nvPicPr>
          <p:cNvPr id="11" name="Obrázek 10">
            <a:extLst>
              <a:ext uri="{FF2B5EF4-FFF2-40B4-BE49-F238E27FC236}">
                <a16:creationId xmlns:a16="http://schemas.microsoft.com/office/drawing/2014/main" id="{B30A13B3-3152-48F4-B980-FB6F1FC98B27}"/>
              </a:ext>
            </a:extLst>
          </p:cNvPr>
          <p:cNvPicPr>
            <a:picLocks noChangeAspect="1"/>
          </p:cNvPicPr>
          <p:nvPr/>
        </p:nvPicPr>
        <p:blipFill>
          <a:blip r:embed="rId5"/>
          <a:stretch>
            <a:fillRect/>
          </a:stretch>
        </p:blipFill>
        <p:spPr>
          <a:xfrm>
            <a:off x="6521538" y="5495513"/>
            <a:ext cx="5378958" cy="678561"/>
          </a:xfrm>
          <a:prstGeom prst="rect">
            <a:avLst/>
          </a:prstGeom>
        </p:spPr>
      </p:pic>
      <p:sp>
        <p:nvSpPr>
          <p:cNvPr id="12" name="TextovéPole 11">
            <a:extLst>
              <a:ext uri="{FF2B5EF4-FFF2-40B4-BE49-F238E27FC236}">
                <a16:creationId xmlns:a16="http://schemas.microsoft.com/office/drawing/2014/main" id="{5CD1C5A2-5DC6-408A-9937-13D94408B872}"/>
              </a:ext>
            </a:extLst>
          </p:cNvPr>
          <p:cNvSpPr txBox="1"/>
          <p:nvPr/>
        </p:nvSpPr>
        <p:spPr>
          <a:xfrm>
            <a:off x="450225" y="3089829"/>
            <a:ext cx="4382814" cy="369332"/>
          </a:xfrm>
          <a:prstGeom prst="rect">
            <a:avLst/>
          </a:prstGeom>
          <a:noFill/>
        </p:spPr>
        <p:txBody>
          <a:bodyPr wrap="square" rtlCol="0">
            <a:spAutoFit/>
          </a:bodyPr>
          <a:lstStyle/>
          <a:p>
            <a:r>
              <a:rPr lang="cs-CZ" dirty="0"/>
              <a:t>1294 pacientů s ≥ středně významnou MR</a:t>
            </a:r>
          </a:p>
        </p:txBody>
      </p:sp>
      <p:graphicFrame>
        <p:nvGraphicFramePr>
          <p:cNvPr id="25" name="Tabulka 25">
            <a:extLst>
              <a:ext uri="{FF2B5EF4-FFF2-40B4-BE49-F238E27FC236}">
                <a16:creationId xmlns:a16="http://schemas.microsoft.com/office/drawing/2014/main" id="{891E80A3-5C05-4A2B-8025-C25103BECB06}"/>
              </a:ext>
            </a:extLst>
          </p:cNvPr>
          <p:cNvGraphicFramePr>
            <a:graphicFrameLocks noGrp="1"/>
          </p:cNvGraphicFramePr>
          <p:nvPr>
            <p:extLst>
              <p:ext uri="{D42A27DB-BD31-4B8C-83A1-F6EECF244321}">
                <p14:modId xmlns:p14="http://schemas.microsoft.com/office/powerpoint/2010/main" val="2078809209"/>
              </p:ext>
            </p:extLst>
          </p:nvPr>
        </p:nvGraphicFramePr>
        <p:xfrm>
          <a:off x="450225" y="3712215"/>
          <a:ext cx="4510659" cy="1428988"/>
        </p:xfrm>
        <a:graphic>
          <a:graphicData uri="http://schemas.openxmlformats.org/drawingml/2006/table">
            <a:tbl>
              <a:tblPr firstRow="1" bandRow="1">
                <a:tableStyleId>{5C22544A-7EE6-4342-B048-85BDC9FD1C3A}</a:tableStyleId>
              </a:tblPr>
              <a:tblGrid>
                <a:gridCol w="1561455">
                  <a:extLst>
                    <a:ext uri="{9D8B030D-6E8A-4147-A177-3AD203B41FA5}">
                      <a16:colId xmlns:a16="http://schemas.microsoft.com/office/drawing/2014/main" val="3985426025"/>
                    </a:ext>
                  </a:extLst>
                </a:gridCol>
                <a:gridCol w="1412973">
                  <a:extLst>
                    <a:ext uri="{9D8B030D-6E8A-4147-A177-3AD203B41FA5}">
                      <a16:colId xmlns:a16="http://schemas.microsoft.com/office/drawing/2014/main" val="3468608670"/>
                    </a:ext>
                  </a:extLst>
                </a:gridCol>
                <a:gridCol w="1536231">
                  <a:extLst>
                    <a:ext uri="{9D8B030D-6E8A-4147-A177-3AD203B41FA5}">
                      <a16:colId xmlns:a16="http://schemas.microsoft.com/office/drawing/2014/main" val="3334573905"/>
                    </a:ext>
                  </a:extLst>
                </a:gridCol>
              </a:tblGrid>
              <a:tr h="0">
                <a:tc>
                  <a:txBody>
                    <a:bodyPr/>
                    <a:lstStyle/>
                    <a:p>
                      <a:endParaRPr lang="en-GB" dirty="0"/>
                    </a:p>
                  </a:txBody>
                  <a:tcPr>
                    <a:solidFill>
                      <a:schemeClr val="bg1">
                        <a:lumMod val="95000"/>
                      </a:schemeClr>
                    </a:solidFill>
                  </a:tcPr>
                </a:tc>
                <a:tc>
                  <a:txBody>
                    <a:bodyPr/>
                    <a:lstStyle/>
                    <a:p>
                      <a:r>
                        <a:rPr lang="cs-CZ" dirty="0">
                          <a:solidFill>
                            <a:schemeClr val="tx1"/>
                          </a:solidFill>
                        </a:rPr>
                        <a:t>    PMR</a:t>
                      </a:r>
                      <a:endParaRPr lang="en-GB" dirty="0">
                        <a:solidFill>
                          <a:schemeClr val="tx1"/>
                        </a:solidFill>
                      </a:endParaRPr>
                    </a:p>
                  </a:txBody>
                  <a:tcPr>
                    <a:solidFill>
                      <a:schemeClr val="accent2">
                        <a:lumMod val="20000"/>
                        <a:lumOff val="80000"/>
                      </a:schemeClr>
                    </a:solidFill>
                  </a:tcPr>
                </a:tc>
                <a:tc>
                  <a:txBody>
                    <a:bodyPr/>
                    <a:lstStyle/>
                    <a:p>
                      <a:r>
                        <a:rPr lang="cs-CZ" dirty="0">
                          <a:solidFill>
                            <a:schemeClr val="tx1"/>
                          </a:solidFill>
                        </a:rPr>
                        <a:t>SMR</a:t>
                      </a:r>
                      <a:endParaRPr lang="en-GB" dirty="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3400533053"/>
                  </a:ext>
                </a:extLst>
              </a:tr>
              <a:tr h="565904">
                <a:tc>
                  <a:txBody>
                    <a:bodyPr/>
                    <a:lstStyle/>
                    <a:p>
                      <a:r>
                        <a:rPr lang="cs-CZ" dirty="0"/>
                        <a:t>Operace /TEER</a:t>
                      </a:r>
                      <a:endParaRPr lang="en-GB" dirty="0"/>
                    </a:p>
                  </a:txBody>
                  <a:tcPr>
                    <a:solidFill>
                      <a:schemeClr val="bg1">
                        <a:lumMod val="95000"/>
                      </a:schemeClr>
                    </a:solidFill>
                  </a:tcPr>
                </a:tc>
                <a:tc>
                  <a:txBody>
                    <a:bodyPr/>
                    <a:lstStyle/>
                    <a:p>
                      <a:r>
                        <a:rPr lang="cs-CZ" dirty="0"/>
                        <a:t>    29%</a:t>
                      </a:r>
                      <a:endParaRPr lang="en-GB" dirty="0"/>
                    </a:p>
                  </a:txBody>
                  <a:tcPr>
                    <a:solidFill>
                      <a:schemeClr val="accent2">
                        <a:lumMod val="20000"/>
                        <a:lumOff val="80000"/>
                      </a:schemeClr>
                    </a:solidFill>
                  </a:tcPr>
                </a:tc>
                <a:tc>
                  <a:txBody>
                    <a:bodyPr/>
                    <a:lstStyle/>
                    <a:p>
                      <a:r>
                        <a:rPr lang="cs-CZ" dirty="0"/>
                        <a:t>5%</a:t>
                      </a:r>
                      <a:endParaRPr lang="en-GB" dirty="0"/>
                    </a:p>
                  </a:txBody>
                  <a:tcPr>
                    <a:solidFill>
                      <a:schemeClr val="accent3">
                        <a:lumMod val="20000"/>
                        <a:lumOff val="80000"/>
                      </a:schemeClr>
                    </a:solidFill>
                  </a:tcPr>
                </a:tc>
                <a:extLst>
                  <a:ext uri="{0D108BD9-81ED-4DB2-BD59-A6C34878D82A}">
                    <a16:rowId xmlns:a16="http://schemas.microsoft.com/office/drawing/2014/main" val="2429033167"/>
                  </a:ext>
                </a:extLst>
              </a:tr>
              <a:tr h="565904">
                <a:tc>
                  <a:txBody>
                    <a:bodyPr/>
                    <a:lstStyle/>
                    <a:p>
                      <a:r>
                        <a:rPr lang="cs-CZ" dirty="0" err="1"/>
                        <a:t>Medikamentozní</a:t>
                      </a:r>
                      <a:r>
                        <a:rPr lang="cs-CZ" dirty="0"/>
                        <a:t> </a:t>
                      </a:r>
                    </a:p>
                    <a:p>
                      <a:r>
                        <a:rPr lang="cs-CZ" dirty="0"/>
                        <a:t>léčba</a:t>
                      </a:r>
                      <a:endParaRPr lang="en-GB" dirty="0"/>
                    </a:p>
                  </a:txBody>
                  <a:tcPr>
                    <a:solidFill>
                      <a:schemeClr val="bg1">
                        <a:lumMod val="95000"/>
                      </a:schemeClr>
                    </a:solidFill>
                  </a:tcPr>
                </a:tc>
                <a:tc>
                  <a:txBody>
                    <a:bodyPr/>
                    <a:lstStyle/>
                    <a:p>
                      <a:r>
                        <a:rPr lang="cs-CZ" dirty="0"/>
                        <a:t>      71%</a:t>
                      </a:r>
                      <a:endParaRPr lang="en-GB" dirty="0"/>
                    </a:p>
                  </a:txBody>
                  <a:tcPr>
                    <a:solidFill>
                      <a:schemeClr val="accent2">
                        <a:lumMod val="20000"/>
                        <a:lumOff val="80000"/>
                      </a:schemeClr>
                    </a:solidFill>
                  </a:tcPr>
                </a:tc>
                <a:tc>
                  <a:txBody>
                    <a:bodyPr/>
                    <a:lstStyle/>
                    <a:p>
                      <a:r>
                        <a:rPr lang="cs-CZ" dirty="0"/>
                        <a:t>95%</a:t>
                      </a:r>
                      <a:endParaRPr lang="en-GB" dirty="0"/>
                    </a:p>
                  </a:txBody>
                  <a:tcPr>
                    <a:solidFill>
                      <a:schemeClr val="accent3">
                        <a:lumMod val="20000"/>
                        <a:lumOff val="80000"/>
                      </a:schemeClr>
                    </a:solidFill>
                  </a:tcPr>
                </a:tc>
                <a:extLst>
                  <a:ext uri="{0D108BD9-81ED-4DB2-BD59-A6C34878D82A}">
                    <a16:rowId xmlns:a16="http://schemas.microsoft.com/office/drawing/2014/main" val="2089170495"/>
                  </a:ext>
                </a:extLst>
              </a:tr>
            </a:tbl>
          </a:graphicData>
        </a:graphic>
      </p:graphicFrame>
      <p:graphicFrame>
        <p:nvGraphicFramePr>
          <p:cNvPr id="26" name="Tabulka 25">
            <a:extLst>
              <a:ext uri="{FF2B5EF4-FFF2-40B4-BE49-F238E27FC236}">
                <a16:creationId xmlns:a16="http://schemas.microsoft.com/office/drawing/2014/main" id="{6DD2C466-09D9-4783-8A0F-2DCC6F75A562}"/>
              </a:ext>
            </a:extLst>
          </p:cNvPr>
          <p:cNvGraphicFramePr>
            <a:graphicFrameLocks noGrp="1"/>
          </p:cNvGraphicFramePr>
          <p:nvPr>
            <p:extLst>
              <p:ext uri="{D42A27DB-BD31-4B8C-83A1-F6EECF244321}">
                <p14:modId xmlns:p14="http://schemas.microsoft.com/office/powerpoint/2010/main" val="3893608863"/>
              </p:ext>
            </p:extLst>
          </p:nvPr>
        </p:nvGraphicFramePr>
        <p:xfrm>
          <a:off x="6521540" y="3955142"/>
          <a:ext cx="4510659" cy="1428988"/>
        </p:xfrm>
        <a:graphic>
          <a:graphicData uri="http://schemas.openxmlformats.org/drawingml/2006/table">
            <a:tbl>
              <a:tblPr firstRow="1" bandRow="1">
                <a:tableStyleId>{5C22544A-7EE6-4342-B048-85BDC9FD1C3A}</a:tableStyleId>
              </a:tblPr>
              <a:tblGrid>
                <a:gridCol w="1450365">
                  <a:extLst>
                    <a:ext uri="{9D8B030D-6E8A-4147-A177-3AD203B41FA5}">
                      <a16:colId xmlns:a16="http://schemas.microsoft.com/office/drawing/2014/main" val="3985426025"/>
                    </a:ext>
                  </a:extLst>
                </a:gridCol>
                <a:gridCol w="1524063">
                  <a:extLst>
                    <a:ext uri="{9D8B030D-6E8A-4147-A177-3AD203B41FA5}">
                      <a16:colId xmlns:a16="http://schemas.microsoft.com/office/drawing/2014/main" val="3468608670"/>
                    </a:ext>
                  </a:extLst>
                </a:gridCol>
                <a:gridCol w="1536231">
                  <a:extLst>
                    <a:ext uri="{9D8B030D-6E8A-4147-A177-3AD203B41FA5}">
                      <a16:colId xmlns:a16="http://schemas.microsoft.com/office/drawing/2014/main" val="3334573905"/>
                    </a:ext>
                  </a:extLst>
                </a:gridCol>
              </a:tblGrid>
              <a:tr h="169171">
                <a:tc>
                  <a:txBody>
                    <a:bodyPr/>
                    <a:lstStyle/>
                    <a:p>
                      <a:endParaRPr lang="en-GB" dirty="0"/>
                    </a:p>
                  </a:txBody>
                  <a:tcPr>
                    <a:solidFill>
                      <a:schemeClr val="bg1">
                        <a:lumMod val="95000"/>
                      </a:schemeClr>
                    </a:solidFill>
                  </a:tcPr>
                </a:tc>
                <a:tc>
                  <a:txBody>
                    <a:bodyPr/>
                    <a:lstStyle/>
                    <a:p>
                      <a:r>
                        <a:rPr lang="cs-CZ" dirty="0">
                          <a:solidFill>
                            <a:schemeClr val="tx1"/>
                          </a:solidFill>
                        </a:rPr>
                        <a:t>   PMR</a:t>
                      </a:r>
                      <a:endParaRPr lang="en-GB" dirty="0">
                        <a:solidFill>
                          <a:schemeClr val="tx1"/>
                        </a:solidFill>
                      </a:endParaRPr>
                    </a:p>
                  </a:txBody>
                  <a:tcPr>
                    <a:solidFill>
                      <a:schemeClr val="accent2">
                        <a:lumMod val="20000"/>
                        <a:lumOff val="80000"/>
                      </a:schemeClr>
                    </a:solidFill>
                  </a:tcPr>
                </a:tc>
                <a:tc>
                  <a:txBody>
                    <a:bodyPr/>
                    <a:lstStyle/>
                    <a:p>
                      <a:r>
                        <a:rPr lang="cs-CZ" dirty="0">
                          <a:solidFill>
                            <a:schemeClr val="tx1"/>
                          </a:solidFill>
                        </a:rPr>
                        <a:t>SMR</a:t>
                      </a:r>
                      <a:endParaRPr lang="en-GB" dirty="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3400533053"/>
                  </a:ext>
                </a:extLst>
              </a:tr>
              <a:tr h="565904">
                <a:tc>
                  <a:txBody>
                    <a:bodyPr/>
                    <a:lstStyle/>
                    <a:p>
                      <a:r>
                        <a:rPr lang="cs-CZ" dirty="0"/>
                        <a:t>Operace /TEER</a:t>
                      </a:r>
                      <a:endParaRPr lang="en-GB" dirty="0"/>
                    </a:p>
                  </a:txBody>
                  <a:tcPr>
                    <a:solidFill>
                      <a:schemeClr val="bg1">
                        <a:lumMod val="95000"/>
                      </a:schemeClr>
                    </a:solidFill>
                  </a:tcPr>
                </a:tc>
                <a:tc>
                  <a:txBody>
                    <a:bodyPr/>
                    <a:lstStyle/>
                    <a:p>
                      <a:r>
                        <a:rPr lang="cs-CZ" dirty="0"/>
                        <a:t>   37%</a:t>
                      </a:r>
                      <a:endParaRPr lang="en-GB" dirty="0"/>
                    </a:p>
                  </a:txBody>
                  <a:tcPr>
                    <a:solidFill>
                      <a:schemeClr val="accent2">
                        <a:lumMod val="20000"/>
                        <a:lumOff val="80000"/>
                      </a:schemeClr>
                    </a:solidFill>
                  </a:tcPr>
                </a:tc>
                <a:tc>
                  <a:txBody>
                    <a:bodyPr/>
                    <a:lstStyle/>
                    <a:p>
                      <a:r>
                        <a:rPr lang="cs-CZ" dirty="0"/>
                        <a:t>25%</a:t>
                      </a:r>
                      <a:endParaRPr lang="en-GB" dirty="0"/>
                    </a:p>
                  </a:txBody>
                  <a:tcPr>
                    <a:solidFill>
                      <a:schemeClr val="accent3">
                        <a:lumMod val="20000"/>
                        <a:lumOff val="80000"/>
                      </a:schemeClr>
                    </a:solidFill>
                  </a:tcPr>
                </a:tc>
                <a:extLst>
                  <a:ext uri="{0D108BD9-81ED-4DB2-BD59-A6C34878D82A}">
                    <a16:rowId xmlns:a16="http://schemas.microsoft.com/office/drawing/2014/main" val="2429033167"/>
                  </a:ext>
                </a:extLst>
              </a:tr>
              <a:tr h="565904">
                <a:tc>
                  <a:txBody>
                    <a:bodyPr/>
                    <a:lstStyle/>
                    <a:p>
                      <a:r>
                        <a:rPr lang="cs-CZ" dirty="0" err="1"/>
                        <a:t>Medikamentozní</a:t>
                      </a:r>
                      <a:r>
                        <a:rPr lang="cs-CZ" dirty="0"/>
                        <a:t> </a:t>
                      </a:r>
                    </a:p>
                    <a:p>
                      <a:r>
                        <a:rPr lang="cs-CZ" dirty="0"/>
                        <a:t>léčba</a:t>
                      </a:r>
                      <a:endParaRPr lang="en-GB" dirty="0"/>
                    </a:p>
                  </a:txBody>
                  <a:tcPr>
                    <a:solidFill>
                      <a:schemeClr val="bg1">
                        <a:lumMod val="95000"/>
                      </a:schemeClr>
                    </a:solidFill>
                  </a:tcPr>
                </a:tc>
                <a:tc>
                  <a:txBody>
                    <a:bodyPr/>
                    <a:lstStyle/>
                    <a:p>
                      <a:r>
                        <a:rPr lang="cs-CZ" dirty="0"/>
                        <a:t>    63%</a:t>
                      </a:r>
                      <a:endParaRPr lang="en-GB" dirty="0"/>
                    </a:p>
                  </a:txBody>
                  <a:tcPr>
                    <a:solidFill>
                      <a:schemeClr val="accent2">
                        <a:lumMod val="20000"/>
                        <a:lumOff val="80000"/>
                      </a:schemeClr>
                    </a:solidFill>
                  </a:tcPr>
                </a:tc>
                <a:tc>
                  <a:txBody>
                    <a:bodyPr/>
                    <a:lstStyle/>
                    <a:p>
                      <a:r>
                        <a:rPr lang="cs-CZ" dirty="0"/>
                        <a:t>75%</a:t>
                      </a:r>
                      <a:endParaRPr lang="en-GB" dirty="0"/>
                    </a:p>
                  </a:txBody>
                  <a:tcPr>
                    <a:solidFill>
                      <a:schemeClr val="accent3">
                        <a:lumMod val="20000"/>
                        <a:lumOff val="80000"/>
                      </a:schemeClr>
                    </a:solidFill>
                  </a:tcPr>
                </a:tc>
                <a:extLst>
                  <a:ext uri="{0D108BD9-81ED-4DB2-BD59-A6C34878D82A}">
                    <a16:rowId xmlns:a16="http://schemas.microsoft.com/office/drawing/2014/main" val="2089170495"/>
                  </a:ext>
                </a:extLst>
              </a:tr>
            </a:tbl>
          </a:graphicData>
        </a:graphic>
      </p:graphicFrame>
      <p:sp>
        <p:nvSpPr>
          <p:cNvPr id="28" name="TextovéPole 27">
            <a:extLst>
              <a:ext uri="{FF2B5EF4-FFF2-40B4-BE49-F238E27FC236}">
                <a16:creationId xmlns:a16="http://schemas.microsoft.com/office/drawing/2014/main" id="{976FD63E-176E-4E21-8D84-3C55C2DB3ED0}"/>
              </a:ext>
            </a:extLst>
          </p:cNvPr>
          <p:cNvSpPr txBox="1"/>
          <p:nvPr/>
        </p:nvSpPr>
        <p:spPr>
          <a:xfrm>
            <a:off x="6521540" y="3459161"/>
            <a:ext cx="6096000" cy="369332"/>
          </a:xfrm>
          <a:prstGeom prst="rect">
            <a:avLst/>
          </a:prstGeom>
          <a:noFill/>
        </p:spPr>
        <p:txBody>
          <a:bodyPr wrap="square">
            <a:spAutoFit/>
          </a:bodyPr>
          <a:lstStyle/>
          <a:p>
            <a:r>
              <a:rPr lang="cs-CZ" dirty="0"/>
              <a:t>1114 pacientů s  významnou MR</a:t>
            </a:r>
          </a:p>
        </p:txBody>
      </p:sp>
      <p:sp>
        <p:nvSpPr>
          <p:cNvPr id="3" name="TextovéPole 2">
            <a:extLst>
              <a:ext uri="{FF2B5EF4-FFF2-40B4-BE49-F238E27FC236}">
                <a16:creationId xmlns:a16="http://schemas.microsoft.com/office/drawing/2014/main" id="{3836FDE6-259E-4B69-9DE2-216223D2CF10}"/>
              </a:ext>
            </a:extLst>
          </p:cNvPr>
          <p:cNvSpPr txBox="1"/>
          <p:nvPr/>
        </p:nvSpPr>
        <p:spPr>
          <a:xfrm>
            <a:off x="2271747" y="6346798"/>
            <a:ext cx="2689137" cy="338554"/>
          </a:xfrm>
          <a:prstGeom prst="rect">
            <a:avLst/>
          </a:prstGeom>
          <a:noFill/>
        </p:spPr>
        <p:txBody>
          <a:bodyPr wrap="square" rtlCol="0">
            <a:spAutoFit/>
          </a:bodyPr>
          <a:lstStyle/>
          <a:p>
            <a:r>
              <a:rPr lang="cs-CZ" sz="1600" i="1" dirty="0" err="1"/>
              <a:t>Dziadzko</a:t>
            </a:r>
            <a:r>
              <a:rPr lang="cs-CZ" sz="1600" i="1" dirty="0"/>
              <a:t>, Lancet 2018</a:t>
            </a:r>
            <a:endParaRPr lang="en-GB" sz="1600" i="1" dirty="0"/>
          </a:p>
        </p:txBody>
      </p:sp>
      <p:sp>
        <p:nvSpPr>
          <p:cNvPr id="4" name="TextovéPole 3">
            <a:extLst>
              <a:ext uri="{FF2B5EF4-FFF2-40B4-BE49-F238E27FC236}">
                <a16:creationId xmlns:a16="http://schemas.microsoft.com/office/drawing/2014/main" id="{BA952729-576F-44D6-AA6A-BE2E7BB9A049}"/>
              </a:ext>
            </a:extLst>
          </p:cNvPr>
          <p:cNvSpPr txBox="1"/>
          <p:nvPr/>
        </p:nvSpPr>
        <p:spPr>
          <a:xfrm>
            <a:off x="8776869" y="6244081"/>
            <a:ext cx="2438400" cy="338554"/>
          </a:xfrm>
          <a:prstGeom prst="rect">
            <a:avLst/>
          </a:prstGeom>
          <a:noFill/>
        </p:spPr>
        <p:txBody>
          <a:bodyPr wrap="square" rtlCol="0">
            <a:spAutoFit/>
          </a:bodyPr>
          <a:lstStyle/>
          <a:p>
            <a:r>
              <a:rPr lang="cs-CZ" sz="1600" i="1" dirty="0" err="1"/>
              <a:t>Iung</a:t>
            </a:r>
            <a:r>
              <a:rPr lang="cs-CZ" sz="1600" i="1" dirty="0"/>
              <a:t>, </a:t>
            </a:r>
            <a:r>
              <a:rPr lang="cs-CZ" sz="1600" i="1" dirty="0" err="1"/>
              <a:t>Circulation</a:t>
            </a:r>
            <a:r>
              <a:rPr lang="cs-CZ" sz="1600" i="1" dirty="0"/>
              <a:t> 2019</a:t>
            </a:r>
            <a:endParaRPr lang="en-GB" sz="1600" i="1" dirty="0"/>
          </a:p>
        </p:txBody>
      </p:sp>
    </p:spTree>
    <p:extLst>
      <p:ext uri="{BB962C8B-B14F-4D97-AF65-F5344CB8AC3E}">
        <p14:creationId xmlns:p14="http://schemas.microsoft.com/office/powerpoint/2010/main" val="2842661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in graphic">
            <a:extLst>
              <a:ext uri="{FF2B5EF4-FFF2-40B4-BE49-F238E27FC236}">
                <a16:creationId xmlns:a16="http://schemas.microsoft.com/office/drawing/2014/main" id="{1074A348-0D72-4918-A159-888205748F8E}"/>
              </a:ext>
            </a:extLst>
          </p:cNvPr>
          <p:cNvPicPr>
            <a:picLocks noChangeAspect="1"/>
          </p:cNvPicPr>
          <p:nvPr/>
        </p:nvPicPr>
        <p:blipFill>
          <a:blip r:embed="rId2"/>
          <a:stretch/>
        </p:blipFill>
        <p:spPr>
          <a:xfrm>
            <a:off x="6096000" y="2083892"/>
            <a:ext cx="5073786" cy="3433901"/>
          </a:xfrm>
          <a:prstGeom prst="rect">
            <a:avLst/>
          </a:prstGeom>
          <a:ln>
            <a:noFill/>
          </a:ln>
        </p:spPr>
      </p:pic>
      <p:pic>
        <p:nvPicPr>
          <p:cNvPr id="7" name="Main graphic">
            <a:extLst>
              <a:ext uri="{FF2B5EF4-FFF2-40B4-BE49-F238E27FC236}">
                <a16:creationId xmlns:a16="http://schemas.microsoft.com/office/drawing/2014/main" id="{CD8F821E-2490-4677-85A9-1D332CF773B0}"/>
              </a:ext>
            </a:extLst>
          </p:cNvPr>
          <p:cNvPicPr>
            <a:picLocks noChangeAspect="1"/>
          </p:cNvPicPr>
          <p:nvPr/>
        </p:nvPicPr>
        <p:blipFill>
          <a:blip r:embed="rId3"/>
          <a:stretch/>
        </p:blipFill>
        <p:spPr>
          <a:xfrm>
            <a:off x="1022214" y="2437344"/>
            <a:ext cx="4713037" cy="3080449"/>
          </a:xfrm>
          <a:prstGeom prst="rect">
            <a:avLst/>
          </a:prstGeom>
          <a:ln>
            <a:noFill/>
          </a:ln>
        </p:spPr>
      </p:pic>
      <p:sp>
        <p:nvSpPr>
          <p:cNvPr id="3" name="TextovéPole 2">
            <a:extLst>
              <a:ext uri="{FF2B5EF4-FFF2-40B4-BE49-F238E27FC236}">
                <a16:creationId xmlns:a16="http://schemas.microsoft.com/office/drawing/2014/main" id="{5FFC66F1-B44A-45CE-BE0E-6A11B9D3CD15}"/>
              </a:ext>
            </a:extLst>
          </p:cNvPr>
          <p:cNvSpPr txBox="1"/>
          <p:nvPr/>
        </p:nvSpPr>
        <p:spPr>
          <a:xfrm>
            <a:off x="7830207" y="6138041"/>
            <a:ext cx="3541986" cy="369332"/>
          </a:xfrm>
          <a:prstGeom prst="rect">
            <a:avLst/>
          </a:prstGeom>
          <a:noFill/>
        </p:spPr>
        <p:txBody>
          <a:bodyPr wrap="square" rtlCol="0">
            <a:spAutoFit/>
          </a:bodyPr>
          <a:lstStyle/>
          <a:p>
            <a:r>
              <a:rPr lang="cs-CZ" dirty="0" err="1"/>
              <a:t>Zoghbi</a:t>
            </a:r>
            <a:r>
              <a:rPr lang="cs-CZ" dirty="0"/>
              <a:t>, JASE 2017</a:t>
            </a:r>
            <a:endParaRPr lang="en-GB" dirty="0"/>
          </a:p>
        </p:txBody>
      </p:sp>
      <p:sp>
        <p:nvSpPr>
          <p:cNvPr id="5" name="TextovéPole 4">
            <a:extLst>
              <a:ext uri="{FF2B5EF4-FFF2-40B4-BE49-F238E27FC236}">
                <a16:creationId xmlns:a16="http://schemas.microsoft.com/office/drawing/2014/main" id="{4F191463-4DE8-4734-9D19-B8F3C7662ED6}"/>
              </a:ext>
            </a:extLst>
          </p:cNvPr>
          <p:cNvSpPr txBox="1"/>
          <p:nvPr/>
        </p:nvSpPr>
        <p:spPr>
          <a:xfrm>
            <a:off x="2722178" y="725214"/>
            <a:ext cx="6191233" cy="584775"/>
          </a:xfrm>
          <a:prstGeom prst="rect">
            <a:avLst/>
          </a:prstGeom>
          <a:solidFill>
            <a:schemeClr val="bg1">
              <a:lumMod val="95000"/>
            </a:schemeClr>
          </a:solidFill>
          <a:ln>
            <a:solidFill>
              <a:schemeClr val="tx1"/>
            </a:solidFill>
          </a:ln>
        </p:spPr>
        <p:txBody>
          <a:bodyPr wrap="square" rtlCol="0">
            <a:spAutoFit/>
          </a:bodyPr>
          <a:lstStyle/>
          <a:p>
            <a:pPr algn="ctr"/>
            <a:r>
              <a:rPr lang="cs-CZ" sz="3200" dirty="0">
                <a:latin typeface="Calibri Light" panose="020F0302020204030204" pitchFamily="34" charset="0"/>
                <a:cs typeface="Calibri Light" panose="020F0302020204030204" pitchFamily="34" charset="0"/>
              </a:rPr>
              <a:t>Echokardiografická diagnostika</a:t>
            </a:r>
            <a:endParaRPr lang="en-GB" sz="3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92002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Main graphic"/>
          <p:cNvPicPr>
            <a:picLocks noChangeAspect="1"/>
          </p:cNvPicPr>
          <p:nvPr/>
        </p:nvPicPr>
        <p:blipFill>
          <a:blip r:embed="rId2"/>
          <a:stretch/>
        </p:blipFill>
        <p:spPr>
          <a:xfrm>
            <a:off x="2561300" y="2075745"/>
            <a:ext cx="6429375" cy="3716179"/>
          </a:xfrm>
          <a:prstGeom prst="rect">
            <a:avLst/>
          </a:prstGeom>
          <a:ln>
            <a:noFill/>
          </a:ln>
        </p:spPr>
      </p:pic>
      <p:sp>
        <p:nvSpPr>
          <p:cNvPr id="38" name="TextShape 1"/>
          <p:cNvSpPr txBox="1"/>
          <p:nvPr/>
        </p:nvSpPr>
        <p:spPr>
          <a:xfrm>
            <a:off x="6704744" y="5971467"/>
            <a:ext cx="4410720" cy="602345"/>
          </a:xfrm>
          <a:prstGeom prst="rect">
            <a:avLst/>
          </a:prstGeom>
          <a:noFill/>
          <a:ln>
            <a:noFill/>
          </a:ln>
        </p:spPr>
        <p:txBody>
          <a:bodyPr lIns="36000" tIns="46800" rIns="36000" bIns="46800" anchor="b" anchorCtr="1">
            <a:spAutoFit/>
          </a:bodyPr>
          <a:lstStyle/>
          <a:p>
            <a:r>
              <a:rPr lang="en-US" sz="1100" spc="-1" dirty="0">
                <a:solidFill>
                  <a:srgbClr val="000000"/>
                </a:solidFill>
                <a:latin typeface="Arial"/>
              </a:rPr>
              <a:t>Clemence Antoine. Circulation. Clinical Outcome of Degenerative Mitral Regurgitation, Volume: 138, Issue: 13, Pages: 1317-1326, DOI: (10.1161/CIRCULATIONAHA.117.033173) </a:t>
            </a:r>
          </a:p>
        </p:txBody>
      </p:sp>
      <p:sp>
        <p:nvSpPr>
          <p:cNvPr id="7" name="TextovéPole 6">
            <a:extLst>
              <a:ext uri="{FF2B5EF4-FFF2-40B4-BE49-F238E27FC236}">
                <a16:creationId xmlns:a16="http://schemas.microsoft.com/office/drawing/2014/main" id="{014652F5-01E5-4B7D-BD21-22E86EFBCDBD}"/>
              </a:ext>
            </a:extLst>
          </p:cNvPr>
          <p:cNvSpPr txBox="1"/>
          <p:nvPr/>
        </p:nvSpPr>
        <p:spPr>
          <a:xfrm>
            <a:off x="2075290" y="818984"/>
            <a:ext cx="7625758" cy="584775"/>
          </a:xfrm>
          <a:prstGeom prst="rect">
            <a:avLst/>
          </a:prstGeom>
          <a:solidFill>
            <a:schemeClr val="bg1">
              <a:lumMod val="95000"/>
            </a:schemeClr>
          </a:solidFill>
          <a:ln>
            <a:solidFill>
              <a:schemeClr val="tx1"/>
            </a:solidFill>
          </a:ln>
        </p:spPr>
        <p:txBody>
          <a:bodyPr wrap="square" rtlCol="0">
            <a:spAutoFit/>
          </a:bodyPr>
          <a:lstStyle/>
          <a:p>
            <a:pPr algn="ctr"/>
            <a:r>
              <a:rPr lang="cs-CZ" sz="3200" dirty="0">
                <a:latin typeface="Calibri Light" panose="020F0302020204030204" pitchFamily="34" charset="0"/>
                <a:cs typeface="Calibri Light" panose="020F0302020204030204" pitchFamily="34" charset="0"/>
              </a:rPr>
              <a:t>Echokardiografická diagnostika- význam ERO</a:t>
            </a:r>
            <a:endParaRPr lang="en-GB" sz="3200" dirty="0">
              <a:latin typeface="Calibri Light" panose="020F0302020204030204" pitchFamily="34" charset="0"/>
              <a:cs typeface="Calibri Light" panose="020F03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53DB492-83A3-4AF5-9C0F-10A60647E5FB}"/>
              </a:ext>
            </a:extLst>
          </p:cNvPr>
          <p:cNvPicPr>
            <a:picLocks noChangeAspect="1"/>
          </p:cNvPicPr>
          <p:nvPr/>
        </p:nvPicPr>
        <p:blipFill>
          <a:blip r:embed="rId2" cstate="print"/>
          <a:stretch>
            <a:fillRect/>
          </a:stretch>
        </p:blipFill>
        <p:spPr>
          <a:xfrm>
            <a:off x="2145733" y="1484785"/>
            <a:ext cx="8027600" cy="4120604"/>
          </a:xfrm>
          <a:prstGeom prst="rect">
            <a:avLst/>
          </a:prstGeom>
          <a:solidFill>
            <a:schemeClr val="accent1"/>
          </a:solidFill>
        </p:spPr>
      </p:pic>
      <p:sp>
        <p:nvSpPr>
          <p:cNvPr id="14" name="Nadpis 1">
            <a:extLst>
              <a:ext uri="{FF2B5EF4-FFF2-40B4-BE49-F238E27FC236}">
                <a16:creationId xmlns:a16="http://schemas.microsoft.com/office/drawing/2014/main" id="{5CA037D2-6479-4F79-9963-E1CA88EBFF6E}"/>
              </a:ext>
            </a:extLst>
          </p:cNvPr>
          <p:cNvSpPr txBox="1">
            <a:spLocks/>
          </p:cNvSpPr>
          <p:nvPr/>
        </p:nvSpPr>
        <p:spPr bwMode="auto">
          <a:xfrm>
            <a:off x="2351587" y="333244"/>
            <a:ext cx="7345363" cy="790575"/>
          </a:xfrm>
          <a:prstGeom prst="rect">
            <a:avLst/>
          </a:prstGeom>
          <a:solidFill>
            <a:schemeClr val="bg1">
              <a:lumMod val="95000"/>
            </a:schemeClr>
          </a:solidFill>
          <a:ln>
            <a:solidFill>
              <a:schemeClr val="tx1"/>
            </a:solidFill>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3200" b="0" i="0" u="none" strike="noStrike" kern="1200" cap="none" spc="0" normalizeH="0" baseline="0" noProof="0" dirty="0">
                <a:ln>
                  <a:noFill/>
                </a:ln>
                <a:solidFill>
                  <a:sysClr val="windowText" lastClr="000000"/>
                </a:solidFill>
                <a:effectLst/>
                <a:uLnTx/>
                <a:uFillTx/>
                <a:latin typeface="Calibri" pitchFamily="34" charset="0"/>
                <a:ea typeface="+mj-ea"/>
                <a:cs typeface="+mj-cs"/>
              </a:rPr>
              <a:t>Echo </a:t>
            </a:r>
            <a:r>
              <a:rPr kumimoji="0" lang="cs-CZ" sz="3200" b="0" i="0" u="none" strike="noStrike" kern="1200" cap="none" spc="0" normalizeH="0" baseline="0" noProof="0" dirty="0" err="1">
                <a:ln>
                  <a:noFill/>
                </a:ln>
                <a:solidFill>
                  <a:sysClr val="windowText" lastClr="000000"/>
                </a:solidFill>
                <a:effectLst/>
                <a:uLnTx/>
                <a:uFillTx/>
                <a:latin typeface="Calibri" pitchFamily="34" charset="0"/>
                <a:ea typeface="+mj-ea"/>
                <a:cs typeface="+mj-cs"/>
              </a:rPr>
              <a:t>kriteria</a:t>
            </a:r>
            <a:r>
              <a:rPr kumimoji="0" lang="cs-CZ" sz="3200" b="0" i="0" u="none" strike="noStrike" kern="1200" cap="none" spc="0" normalizeH="0" baseline="0" noProof="0" dirty="0">
                <a:ln>
                  <a:noFill/>
                </a:ln>
                <a:solidFill>
                  <a:sysClr val="windowText" lastClr="000000"/>
                </a:solidFill>
                <a:effectLst/>
                <a:uLnTx/>
                <a:uFillTx/>
                <a:latin typeface="Calibri" pitchFamily="34" charset="0"/>
                <a:ea typeface="+mj-ea"/>
                <a:cs typeface="+mj-cs"/>
              </a:rPr>
              <a:t> významné MR</a:t>
            </a:r>
          </a:p>
        </p:txBody>
      </p:sp>
      <p:sp>
        <p:nvSpPr>
          <p:cNvPr id="2" name="Obdélník: se zakulacenými rohy 1">
            <a:extLst>
              <a:ext uri="{FF2B5EF4-FFF2-40B4-BE49-F238E27FC236}">
                <a16:creationId xmlns:a16="http://schemas.microsoft.com/office/drawing/2014/main" id="{A90524F7-90D3-43E9-B7B1-8D4F984E1BC4}"/>
              </a:ext>
            </a:extLst>
          </p:cNvPr>
          <p:cNvSpPr/>
          <p:nvPr/>
        </p:nvSpPr>
        <p:spPr>
          <a:xfrm>
            <a:off x="2157173" y="1655955"/>
            <a:ext cx="1333552"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Obrázek 2">
            <a:extLst>
              <a:ext uri="{FF2B5EF4-FFF2-40B4-BE49-F238E27FC236}">
                <a16:creationId xmlns:a16="http://schemas.microsoft.com/office/drawing/2014/main" id="{ED6954CC-7D84-4F8F-93FD-C1FE4048FB18}"/>
              </a:ext>
            </a:extLst>
          </p:cNvPr>
          <p:cNvPicPr>
            <a:picLocks noChangeAspect="1"/>
          </p:cNvPicPr>
          <p:nvPr/>
        </p:nvPicPr>
        <p:blipFill>
          <a:blip r:embed="rId3"/>
          <a:stretch>
            <a:fillRect/>
          </a:stretch>
        </p:blipFill>
        <p:spPr>
          <a:xfrm>
            <a:off x="2144188" y="3140972"/>
            <a:ext cx="1359527" cy="237765"/>
          </a:xfrm>
          <a:prstGeom prst="rect">
            <a:avLst/>
          </a:prstGeom>
        </p:spPr>
      </p:pic>
      <p:pic>
        <p:nvPicPr>
          <p:cNvPr id="5" name="Obrázek 4">
            <a:extLst>
              <a:ext uri="{FF2B5EF4-FFF2-40B4-BE49-F238E27FC236}">
                <a16:creationId xmlns:a16="http://schemas.microsoft.com/office/drawing/2014/main" id="{08C9753B-6BE2-468F-8CF7-DC81EFAE61E3}"/>
              </a:ext>
            </a:extLst>
          </p:cNvPr>
          <p:cNvPicPr>
            <a:picLocks noChangeAspect="1"/>
          </p:cNvPicPr>
          <p:nvPr/>
        </p:nvPicPr>
        <p:blipFill>
          <a:blip r:embed="rId3"/>
          <a:stretch>
            <a:fillRect/>
          </a:stretch>
        </p:blipFill>
        <p:spPr>
          <a:xfrm>
            <a:off x="2144188" y="4126900"/>
            <a:ext cx="1359527" cy="237765"/>
          </a:xfrm>
          <a:prstGeom prst="rect">
            <a:avLst/>
          </a:prstGeom>
        </p:spPr>
      </p:pic>
      <p:pic>
        <p:nvPicPr>
          <p:cNvPr id="6" name="Obrázek 5">
            <a:extLst>
              <a:ext uri="{FF2B5EF4-FFF2-40B4-BE49-F238E27FC236}">
                <a16:creationId xmlns:a16="http://schemas.microsoft.com/office/drawing/2014/main" id="{804B0936-A8D2-4950-82AA-36BA4FD7BE91}"/>
              </a:ext>
            </a:extLst>
          </p:cNvPr>
          <p:cNvPicPr>
            <a:picLocks noChangeAspect="1"/>
          </p:cNvPicPr>
          <p:nvPr/>
        </p:nvPicPr>
        <p:blipFill>
          <a:blip r:embed="rId3"/>
          <a:stretch>
            <a:fillRect/>
          </a:stretch>
        </p:blipFill>
        <p:spPr>
          <a:xfrm>
            <a:off x="2144188" y="4981189"/>
            <a:ext cx="1359527" cy="237765"/>
          </a:xfrm>
          <a:prstGeom prst="rect">
            <a:avLst/>
          </a:prstGeom>
        </p:spPr>
      </p:pic>
      <p:cxnSp>
        <p:nvCxnSpPr>
          <p:cNvPr id="8" name="Přímá spojnice se šipkou 7">
            <a:extLst>
              <a:ext uri="{FF2B5EF4-FFF2-40B4-BE49-F238E27FC236}">
                <a16:creationId xmlns:a16="http://schemas.microsoft.com/office/drawing/2014/main" id="{09EF0B4A-D474-4727-B675-B73A0A0D6253}"/>
              </a:ext>
            </a:extLst>
          </p:cNvPr>
          <p:cNvCxnSpPr/>
          <p:nvPr/>
        </p:nvCxnSpPr>
        <p:spPr>
          <a:xfrm flipV="1">
            <a:off x="8472264" y="4869160"/>
            <a:ext cx="0" cy="136815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94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Motiv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Office">
      <a:majorFont>
        <a:latin typeface="Times New Roman"/>
        <a:ea typeface=""/>
        <a:cs typeface="msgothic"/>
      </a:majorFont>
      <a:minorFont>
        <a:latin typeface="Times New Roman"/>
        <a:ea typeface=""/>
        <a:cs typeface="msgoth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kumimoji="0" lang="en-GB" altLang="cs-CZ" sz="2400" b="0" i="0" u="none" strike="noStrike" cap="none" normalizeH="0" baseline="0" smtClean="0">
            <a:ln>
              <a:noFill/>
            </a:ln>
            <a:effectLst/>
            <a:latin typeface="Times New Roman" panose="02020603050405020304" pitchFamily="18"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kumimoji="0" lang="en-GB" altLang="cs-CZ" sz="2400" b="0" i="0" u="none" strike="noStrike" cap="none" normalizeH="0" baseline="0" smtClean="0">
            <a:ln>
              <a:noFill/>
            </a:ln>
            <a:effectLst/>
            <a:latin typeface="Times New Roman" panose="02020603050405020304" pitchFamily="18" charset="0"/>
            <a:cs typeface="msgothic" charset="0"/>
          </a:defRPr>
        </a:defPPr>
      </a:lstStyle>
    </a:lnDef>
  </a:objectDefaults>
  <a:extraClrSchemeLst>
    <a:extraClrScheme>
      <a:clrScheme name="Motiv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3641</TotalTime>
  <Words>2116</Words>
  <Application>Microsoft Office PowerPoint</Application>
  <PresentationFormat>Širokoúhlá obrazovka</PresentationFormat>
  <Paragraphs>242</Paragraphs>
  <Slides>39</Slides>
  <Notes>6</Notes>
  <HiddenSlides>0</HiddenSlides>
  <MMClips>2</MMClips>
  <ScaleCrop>false</ScaleCrop>
  <HeadingPairs>
    <vt:vector size="6" baseType="variant">
      <vt:variant>
        <vt:lpstr>Použitá písma</vt:lpstr>
      </vt:variant>
      <vt:variant>
        <vt:i4>7</vt:i4>
      </vt:variant>
      <vt:variant>
        <vt:lpstr>Motiv</vt:lpstr>
      </vt:variant>
      <vt:variant>
        <vt:i4>6</vt:i4>
      </vt:variant>
      <vt:variant>
        <vt:lpstr>Nadpisy snímků</vt:lpstr>
      </vt:variant>
      <vt:variant>
        <vt:i4>39</vt:i4>
      </vt:variant>
    </vt:vector>
  </HeadingPairs>
  <TitlesOfParts>
    <vt:vector size="52" baseType="lpstr">
      <vt:lpstr>Arial</vt:lpstr>
      <vt:lpstr>Arial</vt:lpstr>
      <vt:lpstr>Calibri</vt:lpstr>
      <vt:lpstr>Calibri Light</vt:lpstr>
      <vt:lpstr>Symbol</vt:lpstr>
      <vt:lpstr>Times New Roman</vt:lpstr>
      <vt:lpstr>Wingdings</vt:lpstr>
      <vt:lpstr>Motiv Office</vt:lpstr>
      <vt:lpstr>1_Motiv Office</vt:lpstr>
      <vt:lpstr>Office Theme</vt:lpstr>
      <vt:lpstr>1_Office Theme</vt:lpstr>
      <vt:lpstr>Motiv sady Office</vt:lpstr>
      <vt:lpstr>2_Office Theme</vt:lpstr>
      <vt:lpstr>Mitrální regurgitace, co nového v guidelines ?</vt:lpstr>
      <vt:lpstr>Prezentace aplikace PowerPoint</vt:lpstr>
      <vt:lpstr>Mitrální regurgitace</vt:lpstr>
      <vt:lpstr> Mitrální regurgitace,  etiologie </vt:lpstr>
      <vt:lpstr>Mitrální regurgitace- etiologie a prognóza</vt:lpstr>
      <vt:lpstr>Mitrální regurgitace – současná situace</vt:lpstr>
      <vt:lpstr>Prezentace aplikace PowerPoint</vt:lpstr>
      <vt:lpstr>Prezentace aplikace PowerPoint</vt:lpstr>
      <vt:lpstr>Prezentace aplikace PowerPoint</vt:lpstr>
      <vt:lpstr>  Důraz na optimální načasování  výkonu na chlopni.</vt:lpstr>
      <vt:lpstr>Primární mitrální regurgitace</vt:lpstr>
      <vt:lpstr>MIDA score</vt:lpstr>
      <vt:lpstr>Prezentace aplikace PowerPoint</vt:lpstr>
      <vt:lpstr>MR a TEER</vt:lpstr>
      <vt:lpstr>Prezentace aplikace PowerPoint</vt:lpstr>
      <vt:lpstr>Co je nového v guidelines pro  primární  mitrální regurgitaci ?</vt:lpstr>
      <vt:lpstr>Prezentace aplikace PowerPoint</vt:lpstr>
      <vt:lpstr>Co je nového v guidelines pro  primární  mitrální regurgitaci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 je nového v guidelines pro  sekundární  mitrální regurgitaci ?</vt:lpstr>
      <vt:lpstr>Co je nového v guidelines pro  sekundární  mitrální regurgitaci ?</vt:lpstr>
      <vt:lpstr>Prezentace aplikace PowerPoint</vt:lpstr>
      <vt:lpstr>Co je nového v guidelines pro  sekundární  mitrální regurgitaci ?</vt:lpstr>
      <vt:lpstr>Prezentace aplikace PowerPoint</vt:lpstr>
      <vt:lpstr>Prezentace aplikace PowerPoint</vt:lpstr>
      <vt:lpstr>Klíčové body PMR</vt:lpstr>
      <vt:lpstr>Klíčové body SMR</vt:lpstr>
      <vt:lpstr>Nevyjasněné otázky</vt:lpstr>
      <vt:lpstr>Prezentace aplikace PowerPoint</vt:lpstr>
      <vt:lpstr>Prezentace aplikace PowerPoint</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HL</dc:creator>
  <cp:lastModifiedBy>LÍNKOVÁ Hana MUDr.</cp:lastModifiedBy>
  <cp:revision>17</cp:revision>
  <dcterms:created xsi:type="dcterms:W3CDTF">2021-11-21T13:44:19Z</dcterms:created>
  <dcterms:modified xsi:type="dcterms:W3CDTF">2022-02-23T21:14:27Z</dcterms:modified>
</cp:coreProperties>
</file>