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6"/>
  </p:notesMasterIdLst>
  <p:sldIdLst>
    <p:sldId id="375" r:id="rId2"/>
    <p:sldId id="378" r:id="rId3"/>
    <p:sldId id="400" r:id="rId4"/>
    <p:sldId id="377" r:id="rId5"/>
    <p:sldId id="353" r:id="rId6"/>
    <p:sldId id="382" r:id="rId7"/>
    <p:sldId id="397" r:id="rId8"/>
    <p:sldId id="355" r:id="rId9"/>
    <p:sldId id="356" r:id="rId10"/>
    <p:sldId id="357" r:id="rId11"/>
    <p:sldId id="387" r:id="rId12"/>
    <p:sldId id="358" r:id="rId13"/>
    <p:sldId id="359" r:id="rId14"/>
    <p:sldId id="379" r:id="rId15"/>
    <p:sldId id="360" r:id="rId16"/>
    <p:sldId id="361" r:id="rId17"/>
    <p:sldId id="362" r:id="rId18"/>
    <p:sldId id="363" r:id="rId19"/>
    <p:sldId id="364" r:id="rId20"/>
    <p:sldId id="365" r:id="rId21"/>
    <p:sldId id="366" r:id="rId22"/>
    <p:sldId id="367" r:id="rId23"/>
    <p:sldId id="388" r:id="rId24"/>
    <p:sldId id="395" r:id="rId25"/>
    <p:sldId id="394" r:id="rId26"/>
    <p:sldId id="396" r:id="rId27"/>
    <p:sldId id="368" r:id="rId28"/>
    <p:sldId id="369" r:id="rId29"/>
    <p:sldId id="370" r:id="rId30"/>
    <p:sldId id="380" r:id="rId31"/>
    <p:sldId id="383" r:id="rId32"/>
    <p:sldId id="399" r:id="rId33"/>
    <p:sldId id="371" r:id="rId34"/>
    <p:sldId id="398" r:id="rId35"/>
  </p:sldIdLst>
  <p:sldSz cx="9144000" cy="6858000" type="screen4x3"/>
  <p:notesSz cx="6858000" cy="9144000"/>
  <p:embeddedFontLst>
    <p:embeddedFont>
      <p:font typeface="Tahoma" panose="020B0604030504040204" pitchFamily="34" charset="0"/>
      <p:regular r:id="rId37"/>
      <p:bold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4045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8090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52135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36180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20225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04270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88315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72359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8" autoAdjust="0"/>
    <p:restoredTop sz="94574" autoAdjust="0"/>
  </p:normalViewPr>
  <p:slideViewPr>
    <p:cSldViewPr showGuides="1">
      <p:cViewPr varScale="1">
        <p:scale>
          <a:sx n="69" d="100"/>
          <a:sy n="69" d="100"/>
        </p:scale>
        <p:origin x="1152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CE014-A4EA-4BAA-8097-FA8621339181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B1372-1326-4818-ABCF-6AB79AB21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5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25603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51206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76809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102412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128015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53618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792209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04824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B1372-1326-4818-ABCF-6AB79AB212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29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B1372-1326-4818-ABCF-6AB79AB212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86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wmf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3" t="450" r="33397" b="-450"/>
          <a:stretch/>
        </p:blipFill>
        <p:spPr>
          <a:xfrm>
            <a:off x="91490" y="76238"/>
            <a:ext cx="2641662" cy="6766486"/>
          </a:xfrm>
          <a:prstGeom prst="rect">
            <a:avLst/>
          </a:prstGeom>
        </p:spPr>
      </p:pic>
      <p:sp>
        <p:nvSpPr>
          <p:cNvPr id="3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sp>
        <p:nvSpPr>
          <p:cNvPr id="6" name="Obdélník 5"/>
          <p:cNvSpPr/>
          <p:nvPr userDrawn="1"/>
        </p:nvSpPr>
        <p:spPr>
          <a:xfrm>
            <a:off x="3337575" y="1478302"/>
            <a:ext cx="5806427" cy="1219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cs-CZ"/>
          </a:p>
        </p:txBody>
      </p:sp>
      <p:pic>
        <p:nvPicPr>
          <p:cNvPr id="7" name="Picture 3" descr="D:\Dropbox\FNOL\FNOL_Design manual\PPT\FNOL_logo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7" b="-16667"/>
          <a:stretch/>
        </p:blipFill>
        <p:spPr bwMode="auto">
          <a:xfrm>
            <a:off x="3611892" y="1776788"/>
            <a:ext cx="1887727" cy="65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Dropbox\FNOL\Kardiovaskularni centrum\LOGO\KKVC_FNOL_logo_CMYK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590" b="-16590"/>
          <a:stretch/>
        </p:blipFill>
        <p:spPr bwMode="auto">
          <a:xfrm>
            <a:off x="7498048" y="1776789"/>
            <a:ext cx="1076523" cy="65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Dropbox\FNOL\Kardiovaskularni centrum\LOGO\UP_LF_logo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718" b="-16718"/>
          <a:stretch/>
        </p:blipFill>
        <p:spPr bwMode="auto">
          <a:xfrm>
            <a:off x="5852148" y="1789796"/>
            <a:ext cx="1287465" cy="64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3276000" y="4190985"/>
            <a:ext cx="5868000" cy="609600"/>
          </a:xfrm>
        </p:spPr>
        <p:txBody>
          <a:bodyPr anchor="b" anchorCtr="0">
            <a:noAutofit/>
          </a:bodyPr>
          <a:lstStyle>
            <a:lvl1pPr>
              <a:defRPr sz="44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0"/>
          </p:nvPr>
        </p:nvSpPr>
        <p:spPr>
          <a:xfrm>
            <a:off x="3276000" y="5121654"/>
            <a:ext cx="3240000" cy="220663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07684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e Always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114806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43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99286" y="0"/>
            <a:ext cx="4544716" cy="6858000"/>
          </a:xfrm>
          <a:custGeom>
            <a:avLst/>
            <a:gdLst>
              <a:gd name="connsiteX0" fmla="*/ 324192 w 9089431"/>
              <a:gd name="connsiteY0" fmla="*/ 0 h 10287000"/>
              <a:gd name="connsiteX1" fmla="*/ 728676 w 9089431"/>
              <a:gd name="connsiteY1" fmla="*/ 0 h 10287000"/>
              <a:gd name="connsiteX2" fmla="*/ 1120521 w 9089431"/>
              <a:gd name="connsiteY2" fmla="*/ 0 h 10287000"/>
              <a:gd name="connsiteX3" fmla="*/ 1499928 w 9089431"/>
              <a:gd name="connsiteY3" fmla="*/ 0 h 10287000"/>
              <a:gd name="connsiteX4" fmla="*/ 1867097 w 9089431"/>
              <a:gd name="connsiteY4" fmla="*/ 0 h 10287000"/>
              <a:gd name="connsiteX5" fmla="*/ 2222228 w 9089431"/>
              <a:gd name="connsiteY5" fmla="*/ 0 h 10287000"/>
              <a:gd name="connsiteX6" fmla="*/ 2565523 w 9089431"/>
              <a:gd name="connsiteY6" fmla="*/ 0 h 10287000"/>
              <a:gd name="connsiteX7" fmla="*/ 2897182 w 9089431"/>
              <a:gd name="connsiteY7" fmla="*/ 0 h 10287000"/>
              <a:gd name="connsiteX8" fmla="*/ 3217406 w 9089431"/>
              <a:gd name="connsiteY8" fmla="*/ 0 h 10287000"/>
              <a:gd name="connsiteX9" fmla="*/ 3526395 w 9089431"/>
              <a:gd name="connsiteY9" fmla="*/ 0 h 10287000"/>
              <a:gd name="connsiteX10" fmla="*/ 3824349 w 9089431"/>
              <a:gd name="connsiteY10" fmla="*/ 0 h 10287000"/>
              <a:gd name="connsiteX11" fmla="*/ 4111470 w 9089431"/>
              <a:gd name="connsiteY11" fmla="*/ 0 h 10287000"/>
              <a:gd name="connsiteX12" fmla="*/ 4387959 w 9089431"/>
              <a:gd name="connsiteY12" fmla="*/ 0 h 10287000"/>
              <a:gd name="connsiteX13" fmla="*/ 4654015 w 9089431"/>
              <a:gd name="connsiteY13" fmla="*/ 0 h 10287000"/>
              <a:gd name="connsiteX14" fmla="*/ 4909839 w 9089431"/>
              <a:gd name="connsiteY14" fmla="*/ 0 h 10287000"/>
              <a:gd name="connsiteX15" fmla="*/ 5155633 w 9089431"/>
              <a:gd name="connsiteY15" fmla="*/ 0 h 10287000"/>
              <a:gd name="connsiteX16" fmla="*/ 5391596 w 9089431"/>
              <a:gd name="connsiteY16" fmla="*/ 0 h 10287000"/>
              <a:gd name="connsiteX17" fmla="*/ 5617929 w 9089431"/>
              <a:gd name="connsiteY17" fmla="*/ 0 h 10287000"/>
              <a:gd name="connsiteX18" fmla="*/ 5834833 w 9089431"/>
              <a:gd name="connsiteY18" fmla="*/ 0 h 10287000"/>
              <a:gd name="connsiteX19" fmla="*/ 6042509 w 9089431"/>
              <a:gd name="connsiteY19" fmla="*/ 0 h 10287000"/>
              <a:gd name="connsiteX20" fmla="*/ 6241156 w 9089431"/>
              <a:gd name="connsiteY20" fmla="*/ 0 h 10287000"/>
              <a:gd name="connsiteX21" fmla="*/ 6430977 w 9089431"/>
              <a:gd name="connsiteY21" fmla="*/ 0 h 10287000"/>
              <a:gd name="connsiteX22" fmla="*/ 6612170 w 9089431"/>
              <a:gd name="connsiteY22" fmla="*/ 0 h 10287000"/>
              <a:gd name="connsiteX23" fmla="*/ 6784938 w 9089431"/>
              <a:gd name="connsiteY23" fmla="*/ 0 h 10287000"/>
              <a:gd name="connsiteX24" fmla="*/ 6949480 w 9089431"/>
              <a:gd name="connsiteY24" fmla="*/ 0 h 10287000"/>
              <a:gd name="connsiteX25" fmla="*/ 7105997 w 9089431"/>
              <a:gd name="connsiteY25" fmla="*/ 0 h 10287000"/>
              <a:gd name="connsiteX26" fmla="*/ 7254691 w 9089431"/>
              <a:gd name="connsiteY26" fmla="*/ 0 h 10287000"/>
              <a:gd name="connsiteX27" fmla="*/ 7395760 w 9089431"/>
              <a:gd name="connsiteY27" fmla="*/ 0 h 10287000"/>
              <a:gd name="connsiteX28" fmla="*/ 7529407 w 9089431"/>
              <a:gd name="connsiteY28" fmla="*/ 0 h 10287000"/>
              <a:gd name="connsiteX29" fmla="*/ 7775233 w 9089431"/>
              <a:gd name="connsiteY29" fmla="*/ 0 h 10287000"/>
              <a:gd name="connsiteX30" fmla="*/ 7993777 w 9089431"/>
              <a:gd name="connsiteY30" fmla="*/ 0 h 10287000"/>
              <a:gd name="connsiteX31" fmla="*/ 8186639 w 9089431"/>
              <a:gd name="connsiteY31" fmla="*/ 0 h 10287000"/>
              <a:gd name="connsiteX32" fmla="*/ 8355427 w 9089431"/>
              <a:gd name="connsiteY32" fmla="*/ 0 h 10287000"/>
              <a:gd name="connsiteX33" fmla="*/ 8501747 w 9089431"/>
              <a:gd name="connsiteY33" fmla="*/ 0 h 10287000"/>
              <a:gd name="connsiteX34" fmla="*/ 8627201 w 9089431"/>
              <a:gd name="connsiteY34" fmla="*/ 0 h 10287000"/>
              <a:gd name="connsiteX35" fmla="*/ 8733397 w 9089431"/>
              <a:gd name="connsiteY35" fmla="*/ 0 h 10287000"/>
              <a:gd name="connsiteX36" fmla="*/ 8821937 w 9089431"/>
              <a:gd name="connsiteY36" fmla="*/ 0 h 10287000"/>
              <a:gd name="connsiteX37" fmla="*/ 8894427 w 9089431"/>
              <a:gd name="connsiteY37" fmla="*/ 0 h 10287000"/>
              <a:gd name="connsiteX38" fmla="*/ 8952475 w 9089431"/>
              <a:gd name="connsiteY38" fmla="*/ 0 h 10287000"/>
              <a:gd name="connsiteX39" fmla="*/ 8997681 w 9089431"/>
              <a:gd name="connsiteY39" fmla="*/ 0 h 10287000"/>
              <a:gd name="connsiteX40" fmla="*/ 9031653 w 9089431"/>
              <a:gd name="connsiteY40" fmla="*/ 0 h 10287000"/>
              <a:gd name="connsiteX41" fmla="*/ 9055995 w 9089431"/>
              <a:gd name="connsiteY41" fmla="*/ 0 h 10287000"/>
              <a:gd name="connsiteX42" fmla="*/ 9072311 w 9089431"/>
              <a:gd name="connsiteY42" fmla="*/ 0 h 10287000"/>
              <a:gd name="connsiteX43" fmla="*/ 9087291 w 9089431"/>
              <a:gd name="connsiteY43" fmla="*/ 0 h 10287000"/>
              <a:gd name="connsiteX44" fmla="*/ 9089431 w 9089431"/>
              <a:gd name="connsiteY44" fmla="*/ 0 h 10287000"/>
              <a:gd name="connsiteX45" fmla="*/ 9089431 w 9089431"/>
              <a:gd name="connsiteY45" fmla="*/ 474708 h 10287000"/>
              <a:gd name="connsiteX46" fmla="*/ 9089431 w 9089431"/>
              <a:gd name="connsiteY46" fmla="*/ 934583 h 10287000"/>
              <a:gd name="connsiteX47" fmla="*/ 9089431 w 9089431"/>
              <a:gd name="connsiteY47" fmla="*/ 1379859 h 10287000"/>
              <a:gd name="connsiteX48" fmla="*/ 9089431 w 9089431"/>
              <a:gd name="connsiteY48" fmla="*/ 1810773 h 10287000"/>
              <a:gd name="connsiteX49" fmla="*/ 9089431 w 9089431"/>
              <a:gd name="connsiteY49" fmla="*/ 2227561 h 10287000"/>
              <a:gd name="connsiteX50" fmla="*/ 9089431 w 9089431"/>
              <a:gd name="connsiteY50" fmla="*/ 2630456 h 10287000"/>
              <a:gd name="connsiteX51" fmla="*/ 9089431 w 9089431"/>
              <a:gd name="connsiteY51" fmla="*/ 3019695 h 10287000"/>
              <a:gd name="connsiteX52" fmla="*/ 9089431 w 9089431"/>
              <a:gd name="connsiteY52" fmla="*/ 3395514 h 10287000"/>
              <a:gd name="connsiteX53" fmla="*/ 9089431 w 9089431"/>
              <a:gd name="connsiteY53" fmla="*/ 3758147 h 10287000"/>
              <a:gd name="connsiteX54" fmla="*/ 9089431 w 9089431"/>
              <a:gd name="connsiteY54" fmla="*/ 4107831 h 10287000"/>
              <a:gd name="connsiteX55" fmla="*/ 9089431 w 9089431"/>
              <a:gd name="connsiteY55" fmla="*/ 4444800 h 10287000"/>
              <a:gd name="connsiteX56" fmla="*/ 9089431 w 9089431"/>
              <a:gd name="connsiteY56" fmla="*/ 4769291 h 10287000"/>
              <a:gd name="connsiteX57" fmla="*/ 9089431 w 9089431"/>
              <a:gd name="connsiteY57" fmla="*/ 5081538 h 10287000"/>
              <a:gd name="connsiteX58" fmla="*/ 9089431 w 9089431"/>
              <a:gd name="connsiteY58" fmla="*/ 5381776 h 10287000"/>
              <a:gd name="connsiteX59" fmla="*/ 9089431 w 9089431"/>
              <a:gd name="connsiteY59" fmla="*/ 5670243 h 10287000"/>
              <a:gd name="connsiteX60" fmla="*/ 9089431 w 9089431"/>
              <a:gd name="connsiteY60" fmla="*/ 5947172 h 10287000"/>
              <a:gd name="connsiteX61" fmla="*/ 9089431 w 9089431"/>
              <a:gd name="connsiteY61" fmla="*/ 6212800 h 10287000"/>
              <a:gd name="connsiteX62" fmla="*/ 9089431 w 9089431"/>
              <a:gd name="connsiteY62" fmla="*/ 6467361 h 10287000"/>
              <a:gd name="connsiteX63" fmla="*/ 9089431 w 9089431"/>
              <a:gd name="connsiteY63" fmla="*/ 6711092 h 10287000"/>
              <a:gd name="connsiteX64" fmla="*/ 9089431 w 9089431"/>
              <a:gd name="connsiteY64" fmla="*/ 6944228 h 10287000"/>
              <a:gd name="connsiteX65" fmla="*/ 9089431 w 9089431"/>
              <a:gd name="connsiteY65" fmla="*/ 7167003 h 10287000"/>
              <a:gd name="connsiteX66" fmla="*/ 9089431 w 9089431"/>
              <a:gd name="connsiteY66" fmla="*/ 7379654 h 10287000"/>
              <a:gd name="connsiteX67" fmla="*/ 9089431 w 9089431"/>
              <a:gd name="connsiteY67" fmla="*/ 7582417 h 10287000"/>
              <a:gd name="connsiteX68" fmla="*/ 9089431 w 9089431"/>
              <a:gd name="connsiteY68" fmla="*/ 7775526 h 10287000"/>
              <a:gd name="connsiteX69" fmla="*/ 9089431 w 9089431"/>
              <a:gd name="connsiteY69" fmla="*/ 7959216 h 10287000"/>
              <a:gd name="connsiteX70" fmla="*/ 9089431 w 9089431"/>
              <a:gd name="connsiteY70" fmla="*/ 8133725 h 10287000"/>
              <a:gd name="connsiteX71" fmla="*/ 9089431 w 9089431"/>
              <a:gd name="connsiteY71" fmla="*/ 8299286 h 10287000"/>
              <a:gd name="connsiteX72" fmla="*/ 9089431 w 9089431"/>
              <a:gd name="connsiteY72" fmla="*/ 8456135 h 10287000"/>
              <a:gd name="connsiteX73" fmla="*/ 9089431 w 9089431"/>
              <a:gd name="connsiteY73" fmla="*/ 8744641 h 10287000"/>
              <a:gd name="connsiteX74" fmla="*/ 9089431 w 9089431"/>
              <a:gd name="connsiteY74" fmla="*/ 9001125 h 10287000"/>
              <a:gd name="connsiteX75" fmla="*/ 9089431 w 9089431"/>
              <a:gd name="connsiteY75" fmla="*/ 9227472 h 10287000"/>
              <a:gd name="connsiteX76" fmla="*/ 9089431 w 9089431"/>
              <a:gd name="connsiteY76" fmla="*/ 9425564 h 10287000"/>
              <a:gd name="connsiteX77" fmla="*/ 9089431 w 9089431"/>
              <a:gd name="connsiteY77" fmla="*/ 9597286 h 10287000"/>
              <a:gd name="connsiteX78" fmla="*/ 9089431 w 9089431"/>
              <a:gd name="connsiteY78" fmla="*/ 9744521 h 10287000"/>
              <a:gd name="connsiteX79" fmla="*/ 9089431 w 9089431"/>
              <a:gd name="connsiteY79" fmla="*/ 9869153 h 10287000"/>
              <a:gd name="connsiteX80" fmla="*/ 9089431 w 9089431"/>
              <a:gd name="connsiteY80" fmla="*/ 9973066 h 10287000"/>
              <a:gd name="connsiteX81" fmla="*/ 9089431 w 9089431"/>
              <a:gd name="connsiteY81" fmla="*/ 10058142 h 10287000"/>
              <a:gd name="connsiteX82" fmla="*/ 9089431 w 9089431"/>
              <a:gd name="connsiteY82" fmla="*/ 10126266 h 10287000"/>
              <a:gd name="connsiteX83" fmla="*/ 9089431 w 9089431"/>
              <a:gd name="connsiteY83" fmla="*/ 10179321 h 10287000"/>
              <a:gd name="connsiteX84" fmla="*/ 9089431 w 9089431"/>
              <a:gd name="connsiteY84" fmla="*/ 10219190 h 10287000"/>
              <a:gd name="connsiteX85" fmla="*/ 9089431 w 9089431"/>
              <a:gd name="connsiteY85" fmla="*/ 10247758 h 10287000"/>
              <a:gd name="connsiteX86" fmla="*/ 9089431 w 9089431"/>
              <a:gd name="connsiteY86" fmla="*/ 10266908 h 10287000"/>
              <a:gd name="connsiteX87" fmla="*/ 9089431 w 9089431"/>
              <a:gd name="connsiteY87" fmla="*/ 10284489 h 10287000"/>
              <a:gd name="connsiteX88" fmla="*/ 9089431 w 9089431"/>
              <a:gd name="connsiteY88" fmla="*/ 10287000 h 10287000"/>
              <a:gd name="connsiteX89" fmla="*/ 324192 w 9089431"/>
              <a:gd name="connsiteY89" fmla="*/ 10287000 h 10287000"/>
              <a:gd name="connsiteX90" fmla="*/ 324192 w 9089431"/>
              <a:gd name="connsiteY90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9089431" h="10287000">
                <a:moveTo>
                  <a:pt x="324192" y="0"/>
                </a:moveTo>
                <a:lnTo>
                  <a:pt x="728676" y="0"/>
                </a:lnTo>
                <a:lnTo>
                  <a:pt x="1120521" y="0"/>
                </a:lnTo>
                <a:lnTo>
                  <a:pt x="1499928" y="0"/>
                </a:lnTo>
                <a:lnTo>
                  <a:pt x="1867097" y="0"/>
                </a:lnTo>
                <a:lnTo>
                  <a:pt x="2222228" y="0"/>
                </a:lnTo>
                <a:lnTo>
                  <a:pt x="2565523" y="0"/>
                </a:lnTo>
                <a:lnTo>
                  <a:pt x="2897182" y="0"/>
                </a:lnTo>
                <a:lnTo>
                  <a:pt x="3217406" y="0"/>
                </a:lnTo>
                <a:lnTo>
                  <a:pt x="3526395" y="0"/>
                </a:lnTo>
                <a:lnTo>
                  <a:pt x="3824349" y="0"/>
                </a:lnTo>
                <a:lnTo>
                  <a:pt x="4111470" y="0"/>
                </a:lnTo>
                <a:lnTo>
                  <a:pt x="4387959" y="0"/>
                </a:lnTo>
                <a:lnTo>
                  <a:pt x="4654015" y="0"/>
                </a:lnTo>
                <a:lnTo>
                  <a:pt x="4909839" y="0"/>
                </a:lnTo>
                <a:lnTo>
                  <a:pt x="5155633" y="0"/>
                </a:lnTo>
                <a:lnTo>
                  <a:pt x="5391596" y="0"/>
                </a:lnTo>
                <a:lnTo>
                  <a:pt x="5617929" y="0"/>
                </a:lnTo>
                <a:lnTo>
                  <a:pt x="5834833" y="0"/>
                </a:lnTo>
                <a:lnTo>
                  <a:pt x="6042509" y="0"/>
                </a:lnTo>
                <a:lnTo>
                  <a:pt x="6241156" y="0"/>
                </a:lnTo>
                <a:lnTo>
                  <a:pt x="6430977" y="0"/>
                </a:lnTo>
                <a:lnTo>
                  <a:pt x="6612170" y="0"/>
                </a:lnTo>
                <a:lnTo>
                  <a:pt x="6784938" y="0"/>
                </a:lnTo>
                <a:lnTo>
                  <a:pt x="6949480" y="0"/>
                </a:lnTo>
                <a:lnTo>
                  <a:pt x="7105997" y="0"/>
                </a:lnTo>
                <a:lnTo>
                  <a:pt x="7254691" y="0"/>
                </a:lnTo>
                <a:lnTo>
                  <a:pt x="7395760" y="0"/>
                </a:lnTo>
                <a:lnTo>
                  <a:pt x="7529407" y="0"/>
                </a:lnTo>
                <a:lnTo>
                  <a:pt x="7775233" y="0"/>
                </a:lnTo>
                <a:lnTo>
                  <a:pt x="7993777" y="0"/>
                </a:lnTo>
                <a:lnTo>
                  <a:pt x="8186639" y="0"/>
                </a:lnTo>
                <a:lnTo>
                  <a:pt x="8355427" y="0"/>
                </a:lnTo>
                <a:lnTo>
                  <a:pt x="8501747" y="0"/>
                </a:lnTo>
                <a:lnTo>
                  <a:pt x="8627201" y="0"/>
                </a:lnTo>
                <a:lnTo>
                  <a:pt x="8733397" y="0"/>
                </a:lnTo>
                <a:lnTo>
                  <a:pt x="8821937" y="0"/>
                </a:lnTo>
                <a:lnTo>
                  <a:pt x="8894427" y="0"/>
                </a:lnTo>
                <a:lnTo>
                  <a:pt x="8952475" y="0"/>
                </a:lnTo>
                <a:lnTo>
                  <a:pt x="8997681" y="0"/>
                </a:lnTo>
                <a:lnTo>
                  <a:pt x="9031653" y="0"/>
                </a:lnTo>
                <a:lnTo>
                  <a:pt x="9055995" y="0"/>
                </a:lnTo>
                <a:lnTo>
                  <a:pt x="9072311" y="0"/>
                </a:lnTo>
                <a:lnTo>
                  <a:pt x="9087291" y="0"/>
                </a:lnTo>
                <a:lnTo>
                  <a:pt x="9089431" y="0"/>
                </a:lnTo>
                <a:lnTo>
                  <a:pt x="9089431" y="474708"/>
                </a:lnTo>
                <a:lnTo>
                  <a:pt x="9089431" y="934583"/>
                </a:lnTo>
                <a:lnTo>
                  <a:pt x="9089431" y="1379859"/>
                </a:lnTo>
                <a:lnTo>
                  <a:pt x="9089431" y="1810773"/>
                </a:lnTo>
                <a:lnTo>
                  <a:pt x="9089431" y="2227561"/>
                </a:lnTo>
                <a:lnTo>
                  <a:pt x="9089431" y="2630456"/>
                </a:lnTo>
                <a:lnTo>
                  <a:pt x="9089431" y="3019695"/>
                </a:lnTo>
                <a:lnTo>
                  <a:pt x="9089431" y="3395514"/>
                </a:lnTo>
                <a:lnTo>
                  <a:pt x="9089431" y="3758147"/>
                </a:lnTo>
                <a:lnTo>
                  <a:pt x="9089431" y="4107831"/>
                </a:lnTo>
                <a:lnTo>
                  <a:pt x="9089431" y="4444800"/>
                </a:lnTo>
                <a:lnTo>
                  <a:pt x="9089431" y="4769291"/>
                </a:lnTo>
                <a:lnTo>
                  <a:pt x="9089431" y="5081538"/>
                </a:lnTo>
                <a:lnTo>
                  <a:pt x="9089431" y="5381776"/>
                </a:lnTo>
                <a:lnTo>
                  <a:pt x="9089431" y="5670243"/>
                </a:lnTo>
                <a:lnTo>
                  <a:pt x="9089431" y="5947172"/>
                </a:lnTo>
                <a:lnTo>
                  <a:pt x="9089431" y="6212800"/>
                </a:lnTo>
                <a:lnTo>
                  <a:pt x="9089431" y="6467361"/>
                </a:lnTo>
                <a:lnTo>
                  <a:pt x="9089431" y="6711092"/>
                </a:lnTo>
                <a:lnTo>
                  <a:pt x="9089431" y="6944228"/>
                </a:lnTo>
                <a:lnTo>
                  <a:pt x="9089431" y="7167003"/>
                </a:lnTo>
                <a:lnTo>
                  <a:pt x="9089431" y="7379654"/>
                </a:lnTo>
                <a:lnTo>
                  <a:pt x="9089431" y="7582417"/>
                </a:lnTo>
                <a:lnTo>
                  <a:pt x="9089431" y="7775526"/>
                </a:lnTo>
                <a:lnTo>
                  <a:pt x="9089431" y="7959216"/>
                </a:lnTo>
                <a:lnTo>
                  <a:pt x="9089431" y="8133725"/>
                </a:lnTo>
                <a:lnTo>
                  <a:pt x="9089431" y="8299286"/>
                </a:lnTo>
                <a:lnTo>
                  <a:pt x="9089431" y="8456135"/>
                </a:lnTo>
                <a:lnTo>
                  <a:pt x="9089431" y="8744641"/>
                </a:lnTo>
                <a:lnTo>
                  <a:pt x="9089431" y="9001125"/>
                </a:lnTo>
                <a:lnTo>
                  <a:pt x="9089431" y="9227472"/>
                </a:lnTo>
                <a:lnTo>
                  <a:pt x="9089431" y="9425564"/>
                </a:lnTo>
                <a:lnTo>
                  <a:pt x="9089431" y="9597286"/>
                </a:lnTo>
                <a:lnTo>
                  <a:pt x="9089431" y="9744521"/>
                </a:lnTo>
                <a:lnTo>
                  <a:pt x="9089431" y="9869153"/>
                </a:lnTo>
                <a:lnTo>
                  <a:pt x="9089431" y="9973066"/>
                </a:lnTo>
                <a:lnTo>
                  <a:pt x="9089431" y="10058142"/>
                </a:lnTo>
                <a:lnTo>
                  <a:pt x="9089431" y="10126266"/>
                </a:lnTo>
                <a:lnTo>
                  <a:pt x="9089431" y="10179321"/>
                </a:lnTo>
                <a:lnTo>
                  <a:pt x="9089431" y="10219190"/>
                </a:lnTo>
                <a:lnTo>
                  <a:pt x="9089431" y="10247758"/>
                </a:lnTo>
                <a:lnTo>
                  <a:pt x="9089431" y="10266908"/>
                </a:lnTo>
                <a:lnTo>
                  <a:pt x="9089431" y="10284489"/>
                </a:lnTo>
                <a:lnTo>
                  <a:pt x="9089431" y="10287000"/>
                </a:lnTo>
                <a:lnTo>
                  <a:pt x="324192" y="10287000"/>
                </a:lnTo>
                <a:cubicBezTo>
                  <a:pt x="-1311351" y="6365875"/>
                  <a:pt x="3960496" y="3810000"/>
                  <a:pt x="3241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12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114806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0" y="502945"/>
            <a:ext cx="4114800" cy="609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33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520429" y="1722139"/>
            <a:ext cx="2103120" cy="280416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400711" y="1722139"/>
            <a:ext cx="2103120" cy="280416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40146" y="1722139"/>
            <a:ext cx="2103120" cy="280416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68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1207517" y="2345250"/>
            <a:ext cx="987805" cy="1235678"/>
          </a:xfrm>
          <a:custGeom>
            <a:avLst/>
            <a:gdLst>
              <a:gd name="connsiteX0" fmla="*/ 994434 w 1975609"/>
              <a:gd name="connsiteY0" fmla="*/ 0 h 1853517"/>
              <a:gd name="connsiteX1" fmla="*/ 1816500 w 1975609"/>
              <a:gd name="connsiteY1" fmla="*/ 264788 h 1853517"/>
              <a:gd name="connsiteX2" fmla="*/ 1896054 w 1975609"/>
              <a:gd name="connsiteY2" fmla="*/ 357464 h 1853517"/>
              <a:gd name="connsiteX3" fmla="*/ 1896054 w 1975609"/>
              <a:gd name="connsiteY3" fmla="*/ 450140 h 1853517"/>
              <a:gd name="connsiteX4" fmla="*/ 1909314 w 1975609"/>
              <a:gd name="connsiteY4" fmla="*/ 450140 h 1853517"/>
              <a:gd name="connsiteX5" fmla="*/ 1962350 w 1975609"/>
              <a:gd name="connsiteY5" fmla="*/ 516337 h 1853517"/>
              <a:gd name="connsiteX6" fmla="*/ 1975609 w 1975609"/>
              <a:gd name="connsiteY6" fmla="*/ 688449 h 1853517"/>
              <a:gd name="connsiteX7" fmla="*/ 1736945 w 1975609"/>
              <a:gd name="connsiteY7" fmla="*/ 1231265 h 1853517"/>
              <a:gd name="connsiteX8" fmla="*/ 994434 w 1975609"/>
              <a:gd name="connsiteY8" fmla="*/ 1853517 h 1853517"/>
              <a:gd name="connsiteX9" fmla="*/ 251923 w 1975609"/>
              <a:gd name="connsiteY9" fmla="*/ 1231265 h 1853517"/>
              <a:gd name="connsiteX10" fmla="*/ 0 w 1975609"/>
              <a:gd name="connsiteY10" fmla="*/ 688449 h 1853517"/>
              <a:gd name="connsiteX11" fmla="*/ 26518 w 1975609"/>
              <a:gd name="connsiteY11" fmla="*/ 516337 h 1853517"/>
              <a:gd name="connsiteX12" fmla="*/ 66296 w 1975609"/>
              <a:gd name="connsiteY12" fmla="*/ 450140 h 1853517"/>
              <a:gd name="connsiteX13" fmla="*/ 92814 w 1975609"/>
              <a:gd name="connsiteY13" fmla="*/ 450140 h 1853517"/>
              <a:gd name="connsiteX14" fmla="*/ 92814 w 1975609"/>
              <a:gd name="connsiteY14" fmla="*/ 357464 h 1853517"/>
              <a:gd name="connsiteX15" fmla="*/ 172369 w 1975609"/>
              <a:gd name="connsiteY15" fmla="*/ 264788 h 1853517"/>
              <a:gd name="connsiteX16" fmla="*/ 994434 w 1975609"/>
              <a:gd name="connsiteY16" fmla="*/ 0 h 18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75609" h="1853517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4" y="450140"/>
                  <a:pt x="1909314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75609" y="569295"/>
                  <a:pt x="1975609" y="622252"/>
                  <a:pt x="1975609" y="688449"/>
                </a:cubicBezTo>
                <a:cubicBezTo>
                  <a:pt x="1975609" y="900280"/>
                  <a:pt x="1856277" y="1112110"/>
                  <a:pt x="1736945" y="1231265"/>
                </a:cubicBezTo>
                <a:cubicBezTo>
                  <a:pt x="1630872" y="1588729"/>
                  <a:pt x="1352431" y="1853517"/>
                  <a:pt x="994434" y="1853517"/>
                </a:cubicBezTo>
                <a:cubicBezTo>
                  <a:pt x="623179" y="1853517"/>
                  <a:pt x="344737" y="1588729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4087799" y="2347378"/>
            <a:ext cx="987117" cy="1222161"/>
          </a:xfrm>
          <a:custGeom>
            <a:avLst/>
            <a:gdLst>
              <a:gd name="connsiteX0" fmla="*/ 994434 w 1974233"/>
              <a:gd name="connsiteY0" fmla="*/ 0 h 1833241"/>
              <a:gd name="connsiteX1" fmla="*/ 1816500 w 1974233"/>
              <a:gd name="connsiteY1" fmla="*/ 264788 h 1833241"/>
              <a:gd name="connsiteX2" fmla="*/ 1896054 w 1974233"/>
              <a:gd name="connsiteY2" fmla="*/ 357464 h 1833241"/>
              <a:gd name="connsiteX3" fmla="*/ 1896054 w 1974233"/>
              <a:gd name="connsiteY3" fmla="*/ 450140 h 1833241"/>
              <a:gd name="connsiteX4" fmla="*/ 1909313 w 1974233"/>
              <a:gd name="connsiteY4" fmla="*/ 450140 h 1833241"/>
              <a:gd name="connsiteX5" fmla="*/ 1962350 w 1974233"/>
              <a:gd name="connsiteY5" fmla="*/ 516337 h 1833241"/>
              <a:gd name="connsiteX6" fmla="*/ 1973952 w 1974233"/>
              <a:gd name="connsiteY6" fmla="*/ 597428 h 1833241"/>
              <a:gd name="connsiteX7" fmla="*/ 1974233 w 1974233"/>
              <a:gd name="connsiteY7" fmla="*/ 612882 h 1833241"/>
              <a:gd name="connsiteX8" fmla="*/ 1974233 w 1974233"/>
              <a:gd name="connsiteY8" fmla="*/ 708793 h 1833241"/>
              <a:gd name="connsiteX9" fmla="*/ 1970248 w 1974233"/>
              <a:gd name="connsiteY9" fmla="*/ 767705 h 1833241"/>
              <a:gd name="connsiteX10" fmla="*/ 1736945 w 1974233"/>
              <a:gd name="connsiteY10" fmla="*/ 1231265 h 1833241"/>
              <a:gd name="connsiteX11" fmla="*/ 1246564 w 1974233"/>
              <a:gd name="connsiteY11" fmla="*/ 1806559 h 1833241"/>
              <a:gd name="connsiteX12" fmla="*/ 1153403 w 1974233"/>
              <a:gd name="connsiteY12" fmla="*/ 1833241 h 1833241"/>
              <a:gd name="connsiteX13" fmla="*/ 830384 w 1974233"/>
              <a:gd name="connsiteY13" fmla="*/ 1833241 h 1833241"/>
              <a:gd name="connsiteX14" fmla="*/ 734845 w 1974233"/>
              <a:gd name="connsiteY14" fmla="*/ 1806559 h 1833241"/>
              <a:gd name="connsiteX15" fmla="*/ 251923 w 1974233"/>
              <a:gd name="connsiteY15" fmla="*/ 1231265 h 1833241"/>
              <a:gd name="connsiteX16" fmla="*/ 0 w 1974233"/>
              <a:gd name="connsiteY16" fmla="*/ 688449 h 1833241"/>
              <a:gd name="connsiteX17" fmla="*/ 26518 w 1974233"/>
              <a:gd name="connsiteY17" fmla="*/ 516337 h 1833241"/>
              <a:gd name="connsiteX18" fmla="*/ 66296 w 1974233"/>
              <a:gd name="connsiteY18" fmla="*/ 450140 h 1833241"/>
              <a:gd name="connsiteX19" fmla="*/ 92814 w 1974233"/>
              <a:gd name="connsiteY19" fmla="*/ 450140 h 1833241"/>
              <a:gd name="connsiteX20" fmla="*/ 92814 w 1974233"/>
              <a:gd name="connsiteY20" fmla="*/ 357464 h 1833241"/>
              <a:gd name="connsiteX21" fmla="*/ 172369 w 1974233"/>
              <a:gd name="connsiteY21" fmla="*/ 264788 h 1833241"/>
              <a:gd name="connsiteX22" fmla="*/ 994434 w 1974233"/>
              <a:gd name="connsiteY22" fmla="*/ 0 h 183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74233" h="1833241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68980" y="542816"/>
                  <a:pt x="1972294" y="569295"/>
                  <a:pt x="1973952" y="597428"/>
                </a:cubicBezTo>
                <a:lnTo>
                  <a:pt x="1974233" y="612882"/>
                </a:lnTo>
                <a:lnTo>
                  <a:pt x="1974233" y="708793"/>
                </a:lnTo>
                <a:lnTo>
                  <a:pt x="1970248" y="767705"/>
                </a:lnTo>
                <a:cubicBezTo>
                  <a:pt x="1945776" y="951789"/>
                  <a:pt x="1841361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153403" y="1833241"/>
                </a:lnTo>
                <a:lnTo>
                  <a:pt x="830384" y="1833241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8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6968082" y="2349504"/>
            <a:ext cx="986429" cy="1206517"/>
          </a:xfrm>
          <a:custGeom>
            <a:avLst/>
            <a:gdLst>
              <a:gd name="connsiteX0" fmla="*/ 994434 w 1972857"/>
              <a:gd name="connsiteY0" fmla="*/ 0 h 1809775"/>
              <a:gd name="connsiteX1" fmla="*/ 1816500 w 1972857"/>
              <a:gd name="connsiteY1" fmla="*/ 264788 h 1809775"/>
              <a:gd name="connsiteX2" fmla="*/ 1896054 w 1972857"/>
              <a:gd name="connsiteY2" fmla="*/ 357464 h 1809775"/>
              <a:gd name="connsiteX3" fmla="*/ 1896054 w 1972857"/>
              <a:gd name="connsiteY3" fmla="*/ 450140 h 1809775"/>
              <a:gd name="connsiteX4" fmla="*/ 1909313 w 1972857"/>
              <a:gd name="connsiteY4" fmla="*/ 450140 h 1809775"/>
              <a:gd name="connsiteX5" fmla="*/ 1962350 w 1972857"/>
              <a:gd name="connsiteY5" fmla="*/ 516337 h 1809775"/>
              <a:gd name="connsiteX6" fmla="*/ 1972857 w 1972857"/>
              <a:gd name="connsiteY6" fmla="*/ 589777 h 1809775"/>
              <a:gd name="connsiteX7" fmla="*/ 1972857 w 1972857"/>
              <a:gd name="connsiteY7" fmla="*/ 729137 h 1809775"/>
              <a:gd name="connsiteX8" fmla="*/ 1970248 w 1972857"/>
              <a:gd name="connsiteY8" fmla="*/ 767705 h 1809775"/>
              <a:gd name="connsiteX9" fmla="*/ 1736945 w 1972857"/>
              <a:gd name="connsiteY9" fmla="*/ 1231265 h 1809775"/>
              <a:gd name="connsiteX10" fmla="*/ 1246564 w 1972857"/>
              <a:gd name="connsiteY10" fmla="*/ 1806559 h 1809775"/>
              <a:gd name="connsiteX11" fmla="*/ 1235334 w 1972857"/>
              <a:gd name="connsiteY11" fmla="*/ 1809775 h 1809775"/>
              <a:gd name="connsiteX12" fmla="*/ 746362 w 1972857"/>
              <a:gd name="connsiteY12" fmla="*/ 1809775 h 1809775"/>
              <a:gd name="connsiteX13" fmla="*/ 734845 w 1972857"/>
              <a:gd name="connsiteY13" fmla="*/ 1806559 h 1809775"/>
              <a:gd name="connsiteX14" fmla="*/ 251923 w 1972857"/>
              <a:gd name="connsiteY14" fmla="*/ 1231265 h 1809775"/>
              <a:gd name="connsiteX15" fmla="*/ 0 w 1972857"/>
              <a:gd name="connsiteY15" fmla="*/ 688449 h 1809775"/>
              <a:gd name="connsiteX16" fmla="*/ 26518 w 1972857"/>
              <a:gd name="connsiteY16" fmla="*/ 516337 h 1809775"/>
              <a:gd name="connsiteX17" fmla="*/ 66296 w 1972857"/>
              <a:gd name="connsiteY17" fmla="*/ 450140 h 1809775"/>
              <a:gd name="connsiteX18" fmla="*/ 92814 w 1972857"/>
              <a:gd name="connsiteY18" fmla="*/ 450140 h 1809775"/>
              <a:gd name="connsiteX19" fmla="*/ 92814 w 1972857"/>
              <a:gd name="connsiteY19" fmla="*/ 357464 h 1809775"/>
              <a:gd name="connsiteX20" fmla="*/ 172369 w 1972857"/>
              <a:gd name="connsiteY20" fmla="*/ 264788 h 1809775"/>
              <a:gd name="connsiteX21" fmla="*/ 994434 w 1972857"/>
              <a:gd name="connsiteY21" fmla="*/ 0 h 180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72857" h="1809775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lnTo>
                  <a:pt x="1972857" y="589777"/>
                </a:lnTo>
                <a:lnTo>
                  <a:pt x="1972857" y="729137"/>
                </a:lnTo>
                <a:lnTo>
                  <a:pt x="1970248" y="767705"/>
                </a:lnTo>
                <a:cubicBezTo>
                  <a:pt x="1945776" y="951789"/>
                  <a:pt x="1841360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235334" y="1809775"/>
                </a:lnTo>
                <a:lnTo>
                  <a:pt x="746362" y="1809775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6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27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4937770" y="4160512"/>
            <a:ext cx="1280160" cy="170688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640122" y="4160512"/>
            <a:ext cx="1280160" cy="170688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4937757" y="1783079"/>
            <a:ext cx="1280160" cy="170688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640110" y="1783079"/>
            <a:ext cx="1280160" cy="170688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08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48685" y="1722148"/>
            <a:ext cx="1828800" cy="25603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21302" y="1722139"/>
            <a:ext cx="1828800" cy="25603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93919" y="1722166"/>
            <a:ext cx="1828800" cy="25603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766536" y="1722145"/>
            <a:ext cx="1828800" cy="25603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09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40110" y="1783080"/>
            <a:ext cx="1280160" cy="170688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37742" y="1783100"/>
            <a:ext cx="1280160" cy="170688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40122" y="4160475"/>
            <a:ext cx="1280160" cy="170688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937757" y="4160495"/>
            <a:ext cx="1280160" cy="170688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3634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ividual 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685843" y="1722141"/>
            <a:ext cx="3200400" cy="4267153"/>
            <a:chOff x="975392" y="1691659"/>
            <a:chExt cx="2194584" cy="2194560"/>
          </a:xfrm>
          <a:solidFill>
            <a:schemeClr val="accent3"/>
          </a:solidFill>
        </p:grpSpPr>
        <p:sp>
          <p:nvSpPr>
            <p:cNvPr id="13" name="Pie 12"/>
            <p:cNvSpPr>
              <a:spLocks noChangeAspect="1"/>
            </p:cNvSpPr>
            <p:nvPr/>
          </p:nvSpPr>
          <p:spPr>
            <a:xfrm>
              <a:off x="975416" y="1691659"/>
              <a:ext cx="2194560" cy="2194560"/>
            </a:xfrm>
            <a:prstGeom prst="pie">
              <a:avLst>
                <a:gd name="adj1" fmla="val 21552992"/>
                <a:gd name="adj2" fmla="val 9405979"/>
              </a:avLst>
            </a:prstGeom>
            <a:solidFill>
              <a:schemeClr val="accent1"/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300">
                <a:solidFill>
                  <a:schemeClr val="tx1"/>
                </a:solidFill>
              </a:endParaRPr>
            </a:p>
          </p:txBody>
        </p:sp>
        <p:sp>
          <p:nvSpPr>
            <p:cNvPr id="14" name="Pie 13"/>
            <p:cNvSpPr>
              <a:spLocks noChangeAspect="1"/>
            </p:cNvSpPr>
            <p:nvPr/>
          </p:nvSpPr>
          <p:spPr>
            <a:xfrm>
              <a:off x="975392" y="1691659"/>
              <a:ext cx="2194560" cy="2194560"/>
            </a:xfrm>
            <a:prstGeom prst="pie">
              <a:avLst>
                <a:gd name="adj1" fmla="val 12149636"/>
                <a:gd name="adj2" fmla="val 14591868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30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822989" y="1904823"/>
            <a:ext cx="2743200" cy="36576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09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ividual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1673038" y="1722140"/>
            <a:ext cx="1213788" cy="3088163"/>
          </a:xfrm>
          <a:custGeom>
            <a:avLst/>
            <a:gdLst>
              <a:gd name="connsiteX0" fmla="*/ 1213788 w 2427575"/>
              <a:gd name="connsiteY0" fmla="*/ 0 h 4632244"/>
              <a:gd name="connsiteX1" fmla="*/ 2380396 w 2427575"/>
              <a:gd name="connsiteY1" fmla="*/ 931625 h 4632244"/>
              <a:gd name="connsiteX2" fmla="*/ 2069300 w 2427575"/>
              <a:gd name="connsiteY2" fmla="*/ 2665481 h 4632244"/>
              <a:gd name="connsiteX3" fmla="*/ 1861903 w 2427575"/>
              <a:gd name="connsiteY3" fmla="*/ 3286564 h 4632244"/>
              <a:gd name="connsiteX4" fmla="*/ 1991527 w 2427575"/>
              <a:gd name="connsiteY4" fmla="*/ 3441835 h 4632244"/>
              <a:gd name="connsiteX5" fmla="*/ 1991527 w 2427575"/>
              <a:gd name="connsiteY5" fmla="*/ 3907647 h 4632244"/>
              <a:gd name="connsiteX6" fmla="*/ 1395260 w 2427575"/>
              <a:gd name="connsiteY6" fmla="*/ 4632244 h 4632244"/>
              <a:gd name="connsiteX7" fmla="*/ 1239713 w 2427575"/>
              <a:gd name="connsiteY7" fmla="*/ 4554609 h 4632244"/>
              <a:gd name="connsiteX8" fmla="*/ 1058241 w 2427575"/>
              <a:gd name="connsiteY8" fmla="*/ 4632244 h 4632244"/>
              <a:gd name="connsiteX9" fmla="*/ 487899 w 2427575"/>
              <a:gd name="connsiteY9" fmla="*/ 3907647 h 4632244"/>
              <a:gd name="connsiteX10" fmla="*/ 487899 w 2427575"/>
              <a:gd name="connsiteY10" fmla="*/ 3390078 h 4632244"/>
              <a:gd name="connsiteX11" fmla="*/ 565673 w 2427575"/>
              <a:gd name="connsiteY11" fmla="*/ 3286564 h 4632244"/>
              <a:gd name="connsiteX12" fmla="*/ 358276 w 2427575"/>
              <a:gd name="connsiteY12" fmla="*/ 2665481 h 4632244"/>
              <a:gd name="connsiteX13" fmla="*/ 47181 w 2427575"/>
              <a:gd name="connsiteY13" fmla="*/ 931625 h 4632244"/>
              <a:gd name="connsiteX14" fmla="*/ 1213788 w 2427575"/>
              <a:gd name="connsiteY14" fmla="*/ 0 h 46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7575" h="4632244">
                <a:moveTo>
                  <a:pt x="1213788" y="0"/>
                </a:moveTo>
                <a:cubicBezTo>
                  <a:pt x="1758205" y="0"/>
                  <a:pt x="2276697" y="362299"/>
                  <a:pt x="2380396" y="931625"/>
                </a:cubicBezTo>
                <a:cubicBezTo>
                  <a:pt x="2484094" y="1475072"/>
                  <a:pt x="2432245" y="2199669"/>
                  <a:pt x="2069300" y="2665481"/>
                </a:cubicBezTo>
                <a:cubicBezTo>
                  <a:pt x="1706356" y="3105415"/>
                  <a:pt x="1861903" y="3286564"/>
                  <a:pt x="1861903" y="3286564"/>
                </a:cubicBezTo>
                <a:cubicBezTo>
                  <a:pt x="1913753" y="3338321"/>
                  <a:pt x="1939677" y="3390078"/>
                  <a:pt x="1991527" y="3441835"/>
                </a:cubicBezTo>
                <a:cubicBezTo>
                  <a:pt x="1991527" y="3441835"/>
                  <a:pt x="1991527" y="3441835"/>
                  <a:pt x="1991527" y="3907647"/>
                </a:cubicBezTo>
                <a:cubicBezTo>
                  <a:pt x="1991527" y="4269946"/>
                  <a:pt x="1732280" y="4554609"/>
                  <a:pt x="1395260" y="4632244"/>
                </a:cubicBezTo>
                <a:cubicBezTo>
                  <a:pt x="1369336" y="4580487"/>
                  <a:pt x="1317487" y="4554609"/>
                  <a:pt x="1239713" y="4554609"/>
                </a:cubicBezTo>
                <a:cubicBezTo>
                  <a:pt x="1161939" y="4554609"/>
                  <a:pt x="1110090" y="4580487"/>
                  <a:pt x="1058241" y="4632244"/>
                </a:cubicBezTo>
                <a:cubicBezTo>
                  <a:pt x="747145" y="4554609"/>
                  <a:pt x="487899" y="4269946"/>
                  <a:pt x="487899" y="3907647"/>
                </a:cubicBezTo>
                <a:cubicBezTo>
                  <a:pt x="487899" y="3907647"/>
                  <a:pt x="487899" y="3907647"/>
                  <a:pt x="487899" y="3390078"/>
                </a:cubicBezTo>
                <a:cubicBezTo>
                  <a:pt x="513824" y="3364200"/>
                  <a:pt x="539748" y="3338321"/>
                  <a:pt x="565673" y="3286564"/>
                </a:cubicBezTo>
                <a:cubicBezTo>
                  <a:pt x="565673" y="3286564"/>
                  <a:pt x="721221" y="3105415"/>
                  <a:pt x="358276" y="2665481"/>
                </a:cubicBezTo>
                <a:cubicBezTo>
                  <a:pt x="-4669" y="2199669"/>
                  <a:pt x="-56518" y="1475072"/>
                  <a:pt x="47181" y="931625"/>
                </a:cubicBezTo>
                <a:cubicBezTo>
                  <a:pt x="150879" y="362299"/>
                  <a:pt x="669371" y="0"/>
                  <a:pt x="12137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19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+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2945"/>
            <a:ext cx="8280000" cy="6096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457200" y="1325903"/>
            <a:ext cx="8280000" cy="4812097"/>
          </a:xfrm>
        </p:spPr>
        <p:txBody>
          <a:bodyPr/>
          <a:lstStyle>
            <a:lvl1pPr marL="268288" indent="-268288">
              <a:buFont typeface="Arial" pitchFamily="34" charset="0"/>
              <a:buChar char="•"/>
              <a:defRPr sz="2800"/>
            </a:lvl1pPr>
            <a:lvl2pPr marL="536575" indent="-268288">
              <a:buFont typeface="Arial" pitchFamily="34" charset="0"/>
              <a:buChar char="•"/>
              <a:defRPr sz="2400"/>
            </a:lvl2pPr>
            <a:lvl3pPr marL="804863" indent="-268288">
              <a:buFont typeface="Arial" pitchFamily="34" charset="0"/>
              <a:buChar char="•"/>
              <a:defRPr sz="2000"/>
            </a:lvl3pPr>
            <a:lvl4pPr marL="1073150" indent="-268288">
              <a:buFont typeface="Arial" pitchFamily="34" charset="0"/>
              <a:buChar char="•"/>
              <a:tabLst/>
              <a:defRPr sz="1800"/>
            </a:lvl4pPr>
            <a:lvl5pPr marL="1258888" indent="-185738">
              <a:buFont typeface="Arial" pitchFamily="34" charset="0"/>
              <a:buChar char="•"/>
              <a:defRPr sz="17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Rectangle 28"/>
          <p:cNvSpPr/>
          <p:nvPr userDrawn="1"/>
        </p:nvSpPr>
        <p:spPr>
          <a:xfrm>
            <a:off x="0" y="6210000"/>
            <a:ext cx="9144000" cy="648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pic>
        <p:nvPicPr>
          <p:cNvPr id="6" name="Picture 2" descr="D:\Dropbox\FNOL\Kardiovaskularni centrum\LOGO\KKVC_FNOL_logo_CMYK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9" b="-16679"/>
          <a:stretch/>
        </p:blipFill>
        <p:spPr bwMode="auto">
          <a:xfrm>
            <a:off x="3931927" y="6261093"/>
            <a:ext cx="1058977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6283325"/>
            <a:ext cx="16398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6283325"/>
            <a:ext cx="21447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text 8"/>
          <p:cNvSpPr>
            <a:spLocks noGrp="1"/>
          </p:cNvSpPr>
          <p:nvPr>
            <p:ph type="body" sz="quarter" idx="15"/>
          </p:nvPr>
        </p:nvSpPr>
        <p:spPr>
          <a:xfrm>
            <a:off x="457200" y="6283325"/>
            <a:ext cx="3382963" cy="503238"/>
          </a:xfrm>
        </p:spPr>
        <p:txBody>
          <a:bodyPr/>
          <a:lstStyle>
            <a:lvl1pPr>
              <a:spcBef>
                <a:spcPts val="0"/>
              </a:spcBef>
              <a:defRPr sz="1000" i="1"/>
            </a:lvl1pPr>
            <a:lvl2pPr>
              <a:defRPr sz="1100" i="1"/>
            </a:lvl2pPr>
            <a:lvl3pPr>
              <a:defRPr sz="1100" i="1"/>
            </a:lvl3pPr>
            <a:lvl4pPr>
              <a:defRPr sz="1100" i="1"/>
            </a:lvl4pPr>
            <a:lvl5pPr>
              <a:defRPr sz="1100" i="1"/>
            </a:lvl5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05535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rv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051582" y="2209791"/>
            <a:ext cx="1554480" cy="207264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25"/>
          <p:cNvSpPr>
            <a:spLocks noGrp="1" noChangeAspect="1"/>
          </p:cNvSpPr>
          <p:nvPr>
            <p:ph type="pic" sz="quarter" idx="11"/>
          </p:nvPr>
        </p:nvSpPr>
        <p:spPr>
          <a:xfrm>
            <a:off x="3794769" y="2209813"/>
            <a:ext cx="1554480" cy="207264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6537956" y="2209836"/>
            <a:ext cx="1554480" cy="207264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5877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rv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663250" y="2087895"/>
            <a:ext cx="1600200" cy="21336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77 w 3200400"/>
              <a:gd name="connsiteY3" fmla="*/ 2927117 h 3200400"/>
              <a:gd name="connsiteX4" fmla="*/ 2316532 w 3200400"/>
              <a:gd name="connsiteY4" fmla="*/ 3029626 h 3200400"/>
              <a:gd name="connsiteX5" fmla="*/ 2246553 w 3200400"/>
              <a:gd name="connsiteY5" fmla="*/ 3063336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5 w 3200400"/>
              <a:gd name="connsiteY8" fmla="*/ 3163900 h 3200400"/>
              <a:gd name="connsiteX9" fmla="*/ 1896509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731712 w 3200400"/>
              <a:gd name="connsiteY18" fmla="*/ 2731712 h 3200400"/>
              <a:gd name="connsiteX19" fmla="*/ 2701622 w 3200400"/>
              <a:gd name="connsiteY19" fmla="*/ 2759060 h 3200400"/>
              <a:gd name="connsiteX20" fmla="*/ 738779 w 3200400"/>
              <a:gd name="connsiteY20" fmla="*/ 253080 h 3200400"/>
              <a:gd name="connsiteX21" fmla="*/ 837450 w 3200400"/>
              <a:gd name="connsiteY21" fmla="*/ 193136 h 3200400"/>
              <a:gd name="connsiteX22" fmla="*/ 998182 w 3200400"/>
              <a:gd name="connsiteY22" fmla="*/ 118120 h 3200400"/>
              <a:gd name="connsiteX23" fmla="*/ 1050429 w 3200400"/>
              <a:gd name="connsiteY23" fmla="*/ 98997 h 3200400"/>
              <a:gd name="connsiteX24" fmla="*/ 1170004 w 3200400"/>
              <a:gd name="connsiteY24" fmla="*/ 60203 h 3200400"/>
              <a:gd name="connsiteX25" fmla="*/ 1231264 w 3200400"/>
              <a:gd name="connsiteY25" fmla="*/ 44451 h 3200400"/>
              <a:gd name="connsiteX26" fmla="*/ 1356622 w 3200400"/>
              <a:gd name="connsiteY26" fmla="*/ 20466 h 3200400"/>
              <a:gd name="connsiteX27" fmla="*/ 1413591 w 3200400"/>
              <a:gd name="connsiteY27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77" y="2927117"/>
                </a:lnTo>
                <a:lnTo>
                  <a:pt x="2316532" y="3029626"/>
                </a:lnTo>
                <a:lnTo>
                  <a:pt x="2246553" y="3063336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5" y="3163900"/>
                </a:lnTo>
                <a:lnTo>
                  <a:pt x="1896509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2042083"/>
                  <a:pt x="3021292" y="2442133"/>
                  <a:pt x="2731712" y="2731712"/>
                </a:cubicBezTo>
                <a:lnTo>
                  <a:pt x="2701622" y="2759060"/>
                </a:lnTo>
                <a:lnTo>
                  <a:pt x="738779" y="253080"/>
                </a:lnTo>
                <a:lnTo>
                  <a:pt x="837450" y="193136"/>
                </a:lnTo>
                <a:lnTo>
                  <a:pt x="998182" y="118120"/>
                </a:lnTo>
                <a:lnTo>
                  <a:pt x="1050429" y="98997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1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8" name="Picture Placeholder 17"/>
          <p:cNvSpPr>
            <a:spLocks noGrp="1" noChangeAspect="1"/>
          </p:cNvSpPr>
          <p:nvPr>
            <p:ph type="pic" sz="quarter" idx="11"/>
          </p:nvPr>
        </p:nvSpPr>
        <p:spPr>
          <a:xfrm>
            <a:off x="2739701" y="2088034"/>
            <a:ext cx="1596093" cy="2133343"/>
          </a:xfrm>
          <a:custGeom>
            <a:avLst/>
            <a:gdLst>
              <a:gd name="connsiteX0" fmla="*/ 558400 w 3192184"/>
              <a:gd name="connsiteY0" fmla="*/ 386944 h 3200014"/>
              <a:gd name="connsiteX1" fmla="*/ 2525257 w 3192184"/>
              <a:gd name="connsiteY1" fmla="*/ 2898050 h 3200014"/>
              <a:gd name="connsiteX2" fmla="*/ 2486672 w 3192184"/>
              <a:gd name="connsiteY2" fmla="*/ 2926903 h 3200014"/>
              <a:gd name="connsiteX3" fmla="*/ 1953369 w 3192184"/>
              <a:gd name="connsiteY3" fmla="*/ 3159216 h 3200014"/>
              <a:gd name="connsiteX4" fmla="*/ 1856049 w 3192184"/>
              <a:gd name="connsiteY4" fmla="*/ 3177853 h 3200014"/>
              <a:gd name="connsiteX5" fmla="*/ 1815051 w 3192184"/>
              <a:gd name="connsiteY5" fmla="*/ 3184111 h 3200014"/>
              <a:gd name="connsiteX6" fmla="*/ 1732934 w 3192184"/>
              <a:gd name="connsiteY6" fmla="*/ 3193490 h 3200014"/>
              <a:gd name="connsiteX7" fmla="*/ 1624916 w 3192184"/>
              <a:gd name="connsiteY7" fmla="*/ 3198944 h 3200014"/>
              <a:gd name="connsiteX8" fmla="*/ 1596678 w 3192184"/>
              <a:gd name="connsiteY8" fmla="*/ 3200014 h 3200014"/>
              <a:gd name="connsiteX9" fmla="*/ 1436589 w 3192184"/>
              <a:gd name="connsiteY9" fmla="*/ 3191931 h 3200014"/>
              <a:gd name="connsiteX10" fmla="*/ 0 w 3192184"/>
              <a:gd name="connsiteY10" fmla="*/ 1599992 h 3200014"/>
              <a:gd name="connsiteX11" fmla="*/ 468688 w 3192184"/>
              <a:gd name="connsiteY11" fmla="*/ 468480 h 3200014"/>
              <a:gd name="connsiteX12" fmla="*/ 1596092 w 3192184"/>
              <a:gd name="connsiteY12" fmla="*/ 0 h 3200014"/>
              <a:gd name="connsiteX13" fmla="*/ 1755595 w 3192184"/>
              <a:gd name="connsiteY13" fmla="*/ 8054 h 3200014"/>
              <a:gd name="connsiteX14" fmla="*/ 3192184 w 3192184"/>
              <a:gd name="connsiteY14" fmla="*/ 1599992 h 3200014"/>
              <a:gd name="connsiteX15" fmla="*/ 2723497 w 3192184"/>
              <a:gd name="connsiteY15" fmla="*/ 2731505 h 3200014"/>
              <a:gd name="connsiteX16" fmla="*/ 2693406 w 3192184"/>
              <a:gd name="connsiteY16" fmla="*/ 2758852 h 3200014"/>
              <a:gd name="connsiteX17" fmla="*/ 733212 w 3192184"/>
              <a:gd name="connsiteY17" fmla="*/ 256254 h 3200014"/>
              <a:gd name="connsiteX18" fmla="*/ 837450 w 3192184"/>
              <a:gd name="connsiteY18" fmla="*/ 192928 h 3200014"/>
              <a:gd name="connsiteX19" fmla="*/ 977330 w 3192184"/>
              <a:gd name="connsiteY19" fmla="*/ 125544 h 3200014"/>
              <a:gd name="connsiteX20" fmla="*/ 1114549 w 3192184"/>
              <a:gd name="connsiteY20" fmla="*/ 75321 h 3200014"/>
              <a:gd name="connsiteX21" fmla="*/ 1130403 w 3192184"/>
              <a:gd name="connsiteY21" fmla="*/ 70178 h 3200014"/>
              <a:gd name="connsiteX22" fmla="*/ 1255158 w 3192184"/>
              <a:gd name="connsiteY22" fmla="*/ 38100 h 3200014"/>
              <a:gd name="connsiteX23" fmla="*/ 1316019 w 3192184"/>
              <a:gd name="connsiteY23" fmla="*/ 26455 h 3200014"/>
              <a:gd name="connsiteX24" fmla="*/ 1419379 w 3192184"/>
              <a:gd name="connsiteY24" fmla="*/ 10680 h 3200014"/>
              <a:gd name="connsiteX25" fmla="*/ 1559021 w 3192184"/>
              <a:gd name="connsiteY25" fmla="*/ 1872 h 320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92184" h="3200014">
                <a:moveTo>
                  <a:pt x="558400" y="386944"/>
                </a:moveTo>
                <a:lnTo>
                  <a:pt x="2525257" y="2898050"/>
                </a:lnTo>
                <a:lnTo>
                  <a:pt x="2486672" y="2926903"/>
                </a:lnTo>
                <a:cubicBezTo>
                  <a:pt x="2327050" y="3034741"/>
                  <a:pt x="2146926" y="3114535"/>
                  <a:pt x="1953369" y="3159216"/>
                </a:cubicBezTo>
                <a:lnTo>
                  <a:pt x="1856049" y="3177853"/>
                </a:lnTo>
                <a:lnTo>
                  <a:pt x="1815051" y="3184111"/>
                </a:lnTo>
                <a:lnTo>
                  <a:pt x="1732934" y="3193490"/>
                </a:lnTo>
                <a:lnTo>
                  <a:pt x="1624916" y="3198944"/>
                </a:lnTo>
                <a:lnTo>
                  <a:pt x="1596678" y="3200014"/>
                </a:lnTo>
                <a:lnTo>
                  <a:pt x="1436589" y="3191931"/>
                </a:lnTo>
                <a:cubicBezTo>
                  <a:pt x="629679" y="3109984"/>
                  <a:pt x="0" y="2428523"/>
                  <a:pt x="0" y="1599992"/>
                </a:cubicBezTo>
                <a:cubicBezTo>
                  <a:pt x="0" y="1158109"/>
                  <a:pt x="179109" y="758059"/>
                  <a:pt x="468688" y="468480"/>
                </a:cubicBezTo>
                <a:close/>
                <a:moveTo>
                  <a:pt x="1596092" y="0"/>
                </a:moveTo>
                <a:lnTo>
                  <a:pt x="1755595" y="8054"/>
                </a:lnTo>
                <a:cubicBezTo>
                  <a:pt x="2562506" y="90000"/>
                  <a:pt x="3192184" y="771462"/>
                  <a:pt x="3192184" y="1599992"/>
                </a:cubicBezTo>
                <a:cubicBezTo>
                  <a:pt x="3192184" y="2041875"/>
                  <a:pt x="3013075" y="2441925"/>
                  <a:pt x="2723497" y="2731505"/>
                </a:cubicBezTo>
                <a:lnTo>
                  <a:pt x="2693406" y="2758852"/>
                </a:lnTo>
                <a:lnTo>
                  <a:pt x="733212" y="256254"/>
                </a:lnTo>
                <a:lnTo>
                  <a:pt x="837450" y="192928"/>
                </a:lnTo>
                <a:cubicBezTo>
                  <a:pt x="882797" y="168293"/>
                  <a:pt x="929469" y="145787"/>
                  <a:pt x="977330" y="125544"/>
                </a:cubicBezTo>
                <a:lnTo>
                  <a:pt x="1114549" y="75321"/>
                </a:lnTo>
                <a:lnTo>
                  <a:pt x="1130403" y="70178"/>
                </a:lnTo>
                <a:lnTo>
                  <a:pt x="1255158" y="38100"/>
                </a:lnTo>
                <a:lnTo>
                  <a:pt x="1316019" y="26455"/>
                </a:lnTo>
                <a:lnTo>
                  <a:pt x="1419379" y="10680"/>
                </a:lnTo>
                <a:lnTo>
                  <a:pt x="1559021" y="18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2"/>
          </p:nvPr>
        </p:nvSpPr>
        <p:spPr>
          <a:xfrm>
            <a:off x="4816153" y="2088164"/>
            <a:ext cx="1592259" cy="2133103"/>
          </a:xfrm>
          <a:custGeom>
            <a:avLst/>
            <a:gdLst>
              <a:gd name="connsiteX0" fmla="*/ 553921 w 3184517"/>
              <a:gd name="connsiteY0" fmla="*/ 390822 h 3199655"/>
              <a:gd name="connsiteX1" fmla="*/ 2517589 w 3184517"/>
              <a:gd name="connsiteY1" fmla="*/ 2897857 h 3199655"/>
              <a:gd name="connsiteX2" fmla="*/ 2479005 w 3184517"/>
              <a:gd name="connsiteY2" fmla="*/ 2926710 h 3199655"/>
              <a:gd name="connsiteX3" fmla="*/ 1828012 w 3184517"/>
              <a:gd name="connsiteY3" fmla="*/ 3181561 h 3199655"/>
              <a:gd name="connsiteX4" fmla="*/ 1719192 w 3184517"/>
              <a:gd name="connsiteY4" fmla="*/ 3193991 h 3199655"/>
              <a:gd name="connsiteX5" fmla="*/ 1647981 w 3184517"/>
              <a:gd name="connsiteY5" fmla="*/ 3197587 h 3199655"/>
              <a:gd name="connsiteX6" fmla="*/ 1593390 w 3184517"/>
              <a:gd name="connsiteY6" fmla="*/ 3199655 h 3199655"/>
              <a:gd name="connsiteX7" fmla="*/ 1436589 w 3184517"/>
              <a:gd name="connsiteY7" fmla="*/ 3191738 h 3199655"/>
              <a:gd name="connsiteX8" fmla="*/ 0 w 3184517"/>
              <a:gd name="connsiteY8" fmla="*/ 1599799 h 3199655"/>
              <a:gd name="connsiteX9" fmla="*/ 468688 w 3184517"/>
              <a:gd name="connsiteY9" fmla="*/ 468287 h 3199655"/>
              <a:gd name="connsiteX10" fmla="*/ 1592259 w 3184517"/>
              <a:gd name="connsiteY10" fmla="*/ 0 h 3199655"/>
              <a:gd name="connsiteX11" fmla="*/ 1747928 w 3184517"/>
              <a:gd name="connsiteY11" fmla="*/ 7861 h 3199655"/>
              <a:gd name="connsiteX12" fmla="*/ 3184517 w 3184517"/>
              <a:gd name="connsiteY12" fmla="*/ 1599799 h 3199655"/>
              <a:gd name="connsiteX13" fmla="*/ 2715829 w 3184517"/>
              <a:gd name="connsiteY13" fmla="*/ 2731312 h 3199655"/>
              <a:gd name="connsiteX14" fmla="*/ 2685739 w 3184517"/>
              <a:gd name="connsiteY14" fmla="*/ 2758659 h 3199655"/>
              <a:gd name="connsiteX15" fmla="*/ 728016 w 3184517"/>
              <a:gd name="connsiteY15" fmla="*/ 259217 h 3199655"/>
              <a:gd name="connsiteX16" fmla="*/ 837450 w 3184517"/>
              <a:gd name="connsiteY16" fmla="*/ 192735 h 3199655"/>
              <a:gd name="connsiteX17" fmla="*/ 1124350 w 3184517"/>
              <a:gd name="connsiteY17" fmla="*/ 71541 h 3199655"/>
              <a:gd name="connsiteX18" fmla="*/ 1277454 w 3184517"/>
              <a:gd name="connsiteY18" fmla="*/ 32174 h 3199655"/>
              <a:gd name="connsiteX19" fmla="*/ 1278128 w 3184517"/>
              <a:gd name="connsiteY19" fmla="*/ 32045 h 3199655"/>
              <a:gd name="connsiteX20" fmla="*/ 1424781 w 3184517"/>
              <a:gd name="connsiteY20" fmla="*/ 9663 h 3199655"/>
              <a:gd name="connsiteX21" fmla="*/ 1520593 w 3184517"/>
              <a:gd name="connsiteY21" fmla="*/ 3619 h 319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84517" h="3199655">
                <a:moveTo>
                  <a:pt x="553921" y="390822"/>
                </a:moveTo>
                <a:lnTo>
                  <a:pt x="2517589" y="2897857"/>
                </a:lnTo>
                <a:lnTo>
                  <a:pt x="2479005" y="2926710"/>
                </a:lnTo>
                <a:cubicBezTo>
                  <a:pt x="2287459" y="3056116"/>
                  <a:pt x="2066390" y="3145138"/>
                  <a:pt x="1828012" y="3181561"/>
                </a:cubicBezTo>
                <a:lnTo>
                  <a:pt x="1719192" y="3193991"/>
                </a:lnTo>
                <a:lnTo>
                  <a:pt x="1647981" y="3197587"/>
                </a:lnTo>
                <a:lnTo>
                  <a:pt x="1593390" y="3199655"/>
                </a:lnTo>
                <a:lnTo>
                  <a:pt x="1436589" y="3191738"/>
                </a:lnTo>
                <a:cubicBezTo>
                  <a:pt x="629678" y="3109791"/>
                  <a:pt x="0" y="2428330"/>
                  <a:pt x="0" y="1599799"/>
                </a:cubicBezTo>
                <a:cubicBezTo>
                  <a:pt x="0" y="1157916"/>
                  <a:pt x="179109" y="757866"/>
                  <a:pt x="468688" y="468287"/>
                </a:cubicBezTo>
                <a:close/>
                <a:moveTo>
                  <a:pt x="1592259" y="0"/>
                </a:moveTo>
                <a:lnTo>
                  <a:pt x="1747928" y="7861"/>
                </a:lnTo>
                <a:cubicBezTo>
                  <a:pt x="2554839" y="89807"/>
                  <a:pt x="3184517" y="771269"/>
                  <a:pt x="3184517" y="1599799"/>
                </a:cubicBezTo>
                <a:cubicBezTo>
                  <a:pt x="3184517" y="2041682"/>
                  <a:pt x="3005409" y="2441732"/>
                  <a:pt x="2715829" y="2731312"/>
                </a:cubicBezTo>
                <a:lnTo>
                  <a:pt x="2685739" y="2758659"/>
                </a:lnTo>
                <a:lnTo>
                  <a:pt x="728016" y="259217"/>
                </a:lnTo>
                <a:lnTo>
                  <a:pt x="837450" y="192735"/>
                </a:lnTo>
                <a:cubicBezTo>
                  <a:pt x="928145" y="143466"/>
                  <a:pt x="1024135" y="102711"/>
                  <a:pt x="1124350" y="71541"/>
                </a:cubicBezTo>
                <a:lnTo>
                  <a:pt x="1277454" y="32174"/>
                </a:lnTo>
                <a:lnTo>
                  <a:pt x="1278128" y="32045"/>
                </a:lnTo>
                <a:lnTo>
                  <a:pt x="1424781" y="9663"/>
                </a:lnTo>
                <a:lnTo>
                  <a:pt x="1520593" y="36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0" name="Picture Placeholder 19"/>
          <p:cNvSpPr>
            <a:spLocks noGrp="1" noChangeAspect="1"/>
          </p:cNvSpPr>
          <p:nvPr>
            <p:ph type="pic" sz="quarter" idx="13"/>
          </p:nvPr>
        </p:nvSpPr>
        <p:spPr>
          <a:xfrm>
            <a:off x="6892602" y="2087895"/>
            <a:ext cx="1600200" cy="21336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69 w 3200400"/>
              <a:gd name="connsiteY3" fmla="*/ 2927122 h 3200400"/>
              <a:gd name="connsiteX4" fmla="*/ 2316533 w 3200400"/>
              <a:gd name="connsiteY4" fmla="*/ 3029625 h 3200400"/>
              <a:gd name="connsiteX5" fmla="*/ 2246552 w 3200400"/>
              <a:gd name="connsiteY5" fmla="*/ 3063337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4 w 3200400"/>
              <a:gd name="connsiteY8" fmla="*/ 3163900 h 3200400"/>
              <a:gd name="connsiteX9" fmla="*/ 1896510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834992 w 3200400"/>
              <a:gd name="connsiteY18" fmla="*/ 2618076 h 3200400"/>
              <a:gd name="connsiteX19" fmla="*/ 2746937 w 3200400"/>
              <a:gd name="connsiteY19" fmla="*/ 2714961 h 3200400"/>
              <a:gd name="connsiteX20" fmla="*/ 2731712 w 3200400"/>
              <a:gd name="connsiteY20" fmla="*/ 2731713 h 3200400"/>
              <a:gd name="connsiteX21" fmla="*/ 2728198 w 3200400"/>
              <a:gd name="connsiteY21" fmla="*/ 2734906 h 3200400"/>
              <a:gd name="connsiteX22" fmla="*/ 2701622 w 3200400"/>
              <a:gd name="connsiteY22" fmla="*/ 2759060 h 3200400"/>
              <a:gd name="connsiteX23" fmla="*/ 738778 w 3200400"/>
              <a:gd name="connsiteY23" fmla="*/ 253080 h 3200400"/>
              <a:gd name="connsiteX24" fmla="*/ 837450 w 3200400"/>
              <a:gd name="connsiteY24" fmla="*/ 193136 h 3200400"/>
              <a:gd name="connsiteX25" fmla="*/ 998183 w 3200400"/>
              <a:gd name="connsiteY25" fmla="*/ 118120 h 3200400"/>
              <a:gd name="connsiteX26" fmla="*/ 1050428 w 3200400"/>
              <a:gd name="connsiteY26" fmla="*/ 98998 h 3200400"/>
              <a:gd name="connsiteX27" fmla="*/ 1170004 w 3200400"/>
              <a:gd name="connsiteY27" fmla="*/ 60203 h 3200400"/>
              <a:gd name="connsiteX28" fmla="*/ 1231264 w 3200400"/>
              <a:gd name="connsiteY28" fmla="*/ 44451 h 3200400"/>
              <a:gd name="connsiteX29" fmla="*/ 1356622 w 3200400"/>
              <a:gd name="connsiteY29" fmla="*/ 20466 h 3200400"/>
              <a:gd name="connsiteX30" fmla="*/ 1413590 w 3200400"/>
              <a:gd name="connsiteY30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69" y="2927122"/>
                </a:lnTo>
                <a:lnTo>
                  <a:pt x="2316533" y="3029625"/>
                </a:lnTo>
                <a:lnTo>
                  <a:pt x="2246552" y="3063337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4" y="3163900"/>
                </a:lnTo>
                <a:lnTo>
                  <a:pt x="1896510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1986848"/>
                  <a:pt x="3063270" y="2341467"/>
                  <a:pt x="2834992" y="2618076"/>
                </a:cubicBezTo>
                <a:lnTo>
                  <a:pt x="2746937" y="2714961"/>
                </a:lnTo>
                <a:lnTo>
                  <a:pt x="2731712" y="2731713"/>
                </a:lnTo>
                <a:lnTo>
                  <a:pt x="2728198" y="2734906"/>
                </a:lnTo>
                <a:lnTo>
                  <a:pt x="2701622" y="2759060"/>
                </a:lnTo>
                <a:lnTo>
                  <a:pt x="738778" y="253080"/>
                </a:lnTo>
                <a:lnTo>
                  <a:pt x="837450" y="193136"/>
                </a:lnTo>
                <a:lnTo>
                  <a:pt x="998183" y="118120"/>
                </a:lnTo>
                <a:lnTo>
                  <a:pt x="1050428" y="98998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0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3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rv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763650" y="2438434"/>
            <a:ext cx="1393870" cy="1895927"/>
          </a:xfrm>
          <a:custGeom>
            <a:avLst/>
            <a:gdLst>
              <a:gd name="connsiteX0" fmla="*/ 1185317 w 2787740"/>
              <a:gd name="connsiteY0" fmla="*/ 0 h 2843890"/>
              <a:gd name="connsiteX1" fmla="*/ 1608243 w 2787740"/>
              <a:gd name="connsiteY1" fmla="*/ 0 h 2843890"/>
              <a:gd name="connsiteX2" fmla="*/ 1666141 w 2787740"/>
              <a:gd name="connsiteY2" fmla="*/ 6514 h 2843890"/>
              <a:gd name="connsiteX3" fmla="*/ 2787740 w 2787740"/>
              <a:gd name="connsiteY3" fmla="*/ 973139 h 2843890"/>
              <a:gd name="connsiteX4" fmla="*/ 1776888 w 2787740"/>
              <a:gd name="connsiteY4" fmla="*/ 2165052 h 2843890"/>
              <a:gd name="connsiteX5" fmla="*/ 1500483 w 2787740"/>
              <a:gd name="connsiteY5" fmla="*/ 2788636 h 2843890"/>
              <a:gd name="connsiteX6" fmla="*/ 1389922 w 2787740"/>
              <a:gd name="connsiteY6" fmla="*/ 2843890 h 2843890"/>
              <a:gd name="connsiteX7" fmla="*/ 1287257 w 2787740"/>
              <a:gd name="connsiteY7" fmla="*/ 2788636 h 2843890"/>
              <a:gd name="connsiteX8" fmla="*/ 1010852 w 2787740"/>
              <a:gd name="connsiteY8" fmla="*/ 2165052 h 2843890"/>
              <a:gd name="connsiteX9" fmla="*/ 0 w 2787740"/>
              <a:gd name="connsiteY9" fmla="*/ 973139 h 2843890"/>
              <a:gd name="connsiteX10" fmla="*/ 1126890 w 2787740"/>
              <a:gd name="connsiteY10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43890">
                <a:moveTo>
                  <a:pt x="1185317" y="0"/>
                </a:moveTo>
                <a:lnTo>
                  <a:pt x="1608243" y="0"/>
                </a:lnTo>
                <a:lnTo>
                  <a:pt x="1666141" y="6514"/>
                </a:lnTo>
                <a:cubicBezTo>
                  <a:pt x="2279846" y="98568"/>
                  <a:pt x="2787740" y="496571"/>
                  <a:pt x="2787740" y="973139"/>
                </a:cubicBezTo>
                <a:cubicBezTo>
                  <a:pt x="2787740" y="1462534"/>
                  <a:pt x="2282314" y="1936142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2836268" y="2438434"/>
            <a:ext cx="1393066" cy="1895927"/>
          </a:xfrm>
          <a:custGeom>
            <a:avLst/>
            <a:gdLst>
              <a:gd name="connsiteX0" fmla="*/ 1185317 w 2786132"/>
              <a:gd name="connsiteY0" fmla="*/ 0 h 2843890"/>
              <a:gd name="connsiteX1" fmla="*/ 1608244 w 2786132"/>
              <a:gd name="connsiteY1" fmla="*/ 0 h 2843890"/>
              <a:gd name="connsiteX2" fmla="*/ 1666141 w 2786132"/>
              <a:gd name="connsiteY2" fmla="*/ 6514 h 2843890"/>
              <a:gd name="connsiteX3" fmla="*/ 2780113 w 2786132"/>
              <a:gd name="connsiteY3" fmla="*/ 872303 h 2843890"/>
              <a:gd name="connsiteX4" fmla="*/ 2786132 w 2786132"/>
              <a:gd name="connsiteY4" fmla="*/ 951881 h 2843890"/>
              <a:gd name="connsiteX5" fmla="*/ 2786132 w 2786132"/>
              <a:gd name="connsiteY5" fmla="*/ 998515 h 2843890"/>
              <a:gd name="connsiteX6" fmla="*/ 2781940 w 2786132"/>
              <a:gd name="connsiteY6" fmla="*/ 1064660 h 2843890"/>
              <a:gd name="connsiteX7" fmla="*/ 1776888 w 2786132"/>
              <a:gd name="connsiteY7" fmla="*/ 2165052 h 2843890"/>
              <a:gd name="connsiteX8" fmla="*/ 1500483 w 2786132"/>
              <a:gd name="connsiteY8" fmla="*/ 2788636 h 2843890"/>
              <a:gd name="connsiteX9" fmla="*/ 1389922 w 2786132"/>
              <a:gd name="connsiteY9" fmla="*/ 2843890 h 2843890"/>
              <a:gd name="connsiteX10" fmla="*/ 1287257 w 2786132"/>
              <a:gd name="connsiteY10" fmla="*/ 2788636 h 2843890"/>
              <a:gd name="connsiteX11" fmla="*/ 1010852 w 2786132"/>
              <a:gd name="connsiteY11" fmla="*/ 2165052 h 2843890"/>
              <a:gd name="connsiteX12" fmla="*/ 0 w 2786132"/>
              <a:gd name="connsiteY12" fmla="*/ 973139 h 2843890"/>
              <a:gd name="connsiteX13" fmla="*/ 1126890 w 2786132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6132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6132" y="951881"/>
                </a:lnTo>
                <a:lnTo>
                  <a:pt x="2786132" y="998515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4908885" y="2438434"/>
            <a:ext cx="1392262" cy="1895927"/>
          </a:xfrm>
          <a:custGeom>
            <a:avLst/>
            <a:gdLst>
              <a:gd name="connsiteX0" fmla="*/ 1185317 w 2784524"/>
              <a:gd name="connsiteY0" fmla="*/ 0 h 2843890"/>
              <a:gd name="connsiteX1" fmla="*/ 1608244 w 2784524"/>
              <a:gd name="connsiteY1" fmla="*/ 0 h 2843890"/>
              <a:gd name="connsiteX2" fmla="*/ 1666141 w 2784524"/>
              <a:gd name="connsiteY2" fmla="*/ 6514 h 2843890"/>
              <a:gd name="connsiteX3" fmla="*/ 2780113 w 2784524"/>
              <a:gd name="connsiteY3" fmla="*/ 872303 h 2843890"/>
              <a:gd name="connsiteX4" fmla="*/ 2784524 w 2784524"/>
              <a:gd name="connsiteY4" fmla="*/ 930623 h 2843890"/>
              <a:gd name="connsiteX5" fmla="*/ 2784524 w 2784524"/>
              <a:gd name="connsiteY5" fmla="*/ 1023890 h 2843890"/>
              <a:gd name="connsiteX6" fmla="*/ 2781940 w 2784524"/>
              <a:gd name="connsiteY6" fmla="*/ 1064660 h 2843890"/>
              <a:gd name="connsiteX7" fmla="*/ 1776888 w 2784524"/>
              <a:gd name="connsiteY7" fmla="*/ 2165052 h 2843890"/>
              <a:gd name="connsiteX8" fmla="*/ 1500483 w 2784524"/>
              <a:gd name="connsiteY8" fmla="*/ 2788636 h 2843890"/>
              <a:gd name="connsiteX9" fmla="*/ 1389921 w 2784524"/>
              <a:gd name="connsiteY9" fmla="*/ 2843890 h 2843890"/>
              <a:gd name="connsiteX10" fmla="*/ 1287257 w 2784524"/>
              <a:gd name="connsiteY10" fmla="*/ 2788636 h 2843890"/>
              <a:gd name="connsiteX11" fmla="*/ 1010852 w 2784524"/>
              <a:gd name="connsiteY11" fmla="*/ 2165052 h 2843890"/>
              <a:gd name="connsiteX12" fmla="*/ 0 w 2784524"/>
              <a:gd name="connsiteY12" fmla="*/ 973139 h 2843890"/>
              <a:gd name="connsiteX13" fmla="*/ 1126890 w 2784524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4524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4524" y="930623"/>
                </a:lnTo>
                <a:lnTo>
                  <a:pt x="2784524" y="1023890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2" y="2843890"/>
                  <a:pt x="1389921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979090" y="2438435"/>
            <a:ext cx="1393870" cy="1900441"/>
          </a:xfrm>
          <a:custGeom>
            <a:avLst/>
            <a:gdLst>
              <a:gd name="connsiteX0" fmla="*/ 1246065 w 2787740"/>
              <a:gd name="connsiteY0" fmla="*/ 0 h 2850662"/>
              <a:gd name="connsiteX1" fmla="*/ 1548047 w 2787740"/>
              <a:gd name="connsiteY1" fmla="*/ 0 h 2850662"/>
              <a:gd name="connsiteX2" fmla="*/ 1666142 w 2787740"/>
              <a:gd name="connsiteY2" fmla="*/ 13286 h 2850662"/>
              <a:gd name="connsiteX3" fmla="*/ 2787740 w 2787740"/>
              <a:gd name="connsiteY3" fmla="*/ 979911 h 2850662"/>
              <a:gd name="connsiteX4" fmla="*/ 1776888 w 2787740"/>
              <a:gd name="connsiteY4" fmla="*/ 2171824 h 2850662"/>
              <a:gd name="connsiteX5" fmla="*/ 1500483 w 2787740"/>
              <a:gd name="connsiteY5" fmla="*/ 2795408 h 2850662"/>
              <a:gd name="connsiteX6" fmla="*/ 1389921 w 2787740"/>
              <a:gd name="connsiteY6" fmla="*/ 2850662 h 2850662"/>
              <a:gd name="connsiteX7" fmla="*/ 1287257 w 2787740"/>
              <a:gd name="connsiteY7" fmla="*/ 2795408 h 2850662"/>
              <a:gd name="connsiteX8" fmla="*/ 1010852 w 2787740"/>
              <a:gd name="connsiteY8" fmla="*/ 2171824 h 2850662"/>
              <a:gd name="connsiteX9" fmla="*/ 0 w 2787740"/>
              <a:gd name="connsiteY9" fmla="*/ 979911 h 2850662"/>
              <a:gd name="connsiteX10" fmla="*/ 1126890 w 2787740"/>
              <a:gd name="connsiteY10" fmla="*/ 13286 h 285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50662">
                <a:moveTo>
                  <a:pt x="1246065" y="0"/>
                </a:moveTo>
                <a:lnTo>
                  <a:pt x="1548047" y="0"/>
                </a:lnTo>
                <a:lnTo>
                  <a:pt x="1666142" y="13286"/>
                </a:lnTo>
                <a:cubicBezTo>
                  <a:pt x="2279847" y="105340"/>
                  <a:pt x="2787740" y="503343"/>
                  <a:pt x="2787740" y="979911"/>
                </a:cubicBezTo>
                <a:cubicBezTo>
                  <a:pt x="2787740" y="1469306"/>
                  <a:pt x="2282314" y="1942914"/>
                  <a:pt x="1776888" y="2171824"/>
                </a:cubicBezTo>
                <a:cubicBezTo>
                  <a:pt x="1492586" y="2306013"/>
                  <a:pt x="1492586" y="2621752"/>
                  <a:pt x="1500483" y="2795408"/>
                </a:cubicBezTo>
                <a:cubicBezTo>
                  <a:pt x="1500483" y="2834875"/>
                  <a:pt x="1445202" y="2850662"/>
                  <a:pt x="1389921" y="2850662"/>
                </a:cubicBezTo>
                <a:cubicBezTo>
                  <a:pt x="1342538" y="2850662"/>
                  <a:pt x="1295154" y="2834875"/>
                  <a:pt x="1287257" y="2795408"/>
                </a:cubicBezTo>
                <a:cubicBezTo>
                  <a:pt x="1287257" y="2621752"/>
                  <a:pt x="1295154" y="2306013"/>
                  <a:pt x="1010852" y="2171824"/>
                </a:cubicBezTo>
                <a:cubicBezTo>
                  <a:pt x="505426" y="1942914"/>
                  <a:pt x="0" y="1469306"/>
                  <a:pt x="0" y="979911"/>
                </a:cubicBezTo>
                <a:cubicBezTo>
                  <a:pt x="0" y="503343"/>
                  <a:pt x="507894" y="105340"/>
                  <a:pt x="1126890" y="132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279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822989" y="1904823"/>
            <a:ext cx="2743200" cy="36576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667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94374" y="1600222"/>
            <a:ext cx="2651760" cy="231645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246134" y="3916676"/>
            <a:ext cx="2651760" cy="231645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897894" y="1600221"/>
            <a:ext cx="2651760" cy="231645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96056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48641" y="3916676"/>
            <a:ext cx="2011702" cy="231690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560299" y="1599768"/>
            <a:ext cx="2011702" cy="231690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571956" y="3916223"/>
            <a:ext cx="2011702" cy="231690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583615" y="1600222"/>
            <a:ext cx="2011702" cy="231690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8578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48641" y="1600222"/>
            <a:ext cx="2651805" cy="231647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48686" y="3977636"/>
            <a:ext cx="2651805" cy="231647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246136" y="3977636"/>
            <a:ext cx="2651805" cy="231647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5943586" y="3977636"/>
            <a:ext cx="2651805" cy="231647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943586" y="1600222"/>
            <a:ext cx="2651805" cy="231647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29104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48642" y="1600222"/>
            <a:ext cx="3063285" cy="231647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48642" y="3977609"/>
            <a:ext cx="1508805" cy="2316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657610" y="1600221"/>
            <a:ext cx="2240280" cy="469386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5943527" y="3977609"/>
            <a:ext cx="2651760" cy="2316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02919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48685" y="1722091"/>
            <a:ext cx="3977597" cy="4389120"/>
          </a:xfrm>
          <a:custGeom>
            <a:avLst/>
            <a:gdLst>
              <a:gd name="connsiteX0" fmla="*/ 0 w 7955192"/>
              <a:gd name="connsiteY0" fmla="*/ 0 h 6583680"/>
              <a:gd name="connsiteX1" fmla="*/ 7955192 w 7955192"/>
              <a:gd name="connsiteY1" fmla="*/ 0 h 6583680"/>
              <a:gd name="connsiteX2" fmla="*/ 7955192 w 7955192"/>
              <a:gd name="connsiteY2" fmla="*/ 1467658 h 6583680"/>
              <a:gd name="connsiteX3" fmla="*/ 7859648 w 7955192"/>
              <a:gd name="connsiteY3" fmla="*/ 1472482 h 6583680"/>
              <a:gd name="connsiteX4" fmla="*/ 6217832 w 7955192"/>
              <a:gd name="connsiteY4" fmla="*/ 3291840 h 6583680"/>
              <a:gd name="connsiteX5" fmla="*/ 7859648 w 7955192"/>
              <a:gd name="connsiteY5" fmla="*/ 5111198 h 6583680"/>
              <a:gd name="connsiteX6" fmla="*/ 7955192 w 7955192"/>
              <a:gd name="connsiteY6" fmla="*/ 5116023 h 6583680"/>
              <a:gd name="connsiteX7" fmla="*/ 7955192 w 7955192"/>
              <a:gd name="connsiteY7" fmla="*/ 6583680 h 6583680"/>
              <a:gd name="connsiteX8" fmla="*/ 0 w 7955192"/>
              <a:gd name="connsiteY8" fmla="*/ 658368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5192" h="6583680">
                <a:moveTo>
                  <a:pt x="0" y="0"/>
                </a:moveTo>
                <a:lnTo>
                  <a:pt x="7955192" y="0"/>
                </a:lnTo>
                <a:lnTo>
                  <a:pt x="7955192" y="1467658"/>
                </a:lnTo>
                <a:lnTo>
                  <a:pt x="7859648" y="1472482"/>
                </a:lnTo>
                <a:cubicBezTo>
                  <a:pt x="6937465" y="1566135"/>
                  <a:pt x="6217832" y="2344949"/>
                  <a:pt x="6217832" y="3291840"/>
                </a:cubicBezTo>
                <a:cubicBezTo>
                  <a:pt x="6217832" y="4238732"/>
                  <a:pt x="6937465" y="5017545"/>
                  <a:pt x="7859648" y="5111198"/>
                </a:cubicBezTo>
                <a:lnTo>
                  <a:pt x="7955192" y="5116023"/>
                </a:lnTo>
                <a:lnTo>
                  <a:pt x="7955192" y="6583680"/>
                </a:lnTo>
                <a:lnTo>
                  <a:pt x="0" y="65836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17720" y="1722091"/>
            <a:ext cx="3975342" cy="4389120"/>
          </a:xfrm>
          <a:custGeom>
            <a:avLst/>
            <a:gdLst>
              <a:gd name="connsiteX0" fmla="*/ 0 w 7950684"/>
              <a:gd name="connsiteY0" fmla="*/ 0 h 6583680"/>
              <a:gd name="connsiteX1" fmla="*/ 7950684 w 7950684"/>
              <a:gd name="connsiteY1" fmla="*/ 0 h 6583680"/>
              <a:gd name="connsiteX2" fmla="*/ 7950684 w 7950684"/>
              <a:gd name="connsiteY2" fmla="*/ 6583680 h 6583680"/>
              <a:gd name="connsiteX3" fmla="*/ 0 w 7950684"/>
              <a:gd name="connsiteY3" fmla="*/ 6583680 h 6583680"/>
              <a:gd name="connsiteX4" fmla="*/ 0 w 7950684"/>
              <a:gd name="connsiteY4" fmla="*/ 5116080 h 6583680"/>
              <a:gd name="connsiteX5" fmla="*/ 95564 w 7950684"/>
              <a:gd name="connsiteY5" fmla="*/ 5111254 h 6583680"/>
              <a:gd name="connsiteX6" fmla="*/ 1737380 w 7950684"/>
              <a:gd name="connsiteY6" fmla="*/ 3291896 h 6583680"/>
              <a:gd name="connsiteX7" fmla="*/ 95564 w 7950684"/>
              <a:gd name="connsiteY7" fmla="*/ 1472538 h 6583680"/>
              <a:gd name="connsiteX8" fmla="*/ 0 w 7950684"/>
              <a:gd name="connsiteY8" fmla="*/ 1467713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0684" h="6583680">
                <a:moveTo>
                  <a:pt x="0" y="0"/>
                </a:moveTo>
                <a:lnTo>
                  <a:pt x="7950684" y="0"/>
                </a:lnTo>
                <a:lnTo>
                  <a:pt x="7950684" y="6583680"/>
                </a:lnTo>
                <a:lnTo>
                  <a:pt x="0" y="6583680"/>
                </a:lnTo>
                <a:lnTo>
                  <a:pt x="0" y="5116080"/>
                </a:lnTo>
                <a:lnTo>
                  <a:pt x="95564" y="5111254"/>
                </a:lnTo>
                <a:cubicBezTo>
                  <a:pt x="1017748" y="5017601"/>
                  <a:pt x="1737380" y="4238788"/>
                  <a:pt x="1737380" y="3291896"/>
                </a:cubicBezTo>
                <a:cubicBezTo>
                  <a:pt x="1737380" y="2345004"/>
                  <a:pt x="1017748" y="1566191"/>
                  <a:pt x="95564" y="1472538"/>
                </a:cubicBezTo>
                <a:lnTo>
                  <a:pt x="0" y="14677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638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754879" y="1742584"/>
            <a:ext cx="3838116" cy="375903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1007" y="1742584"/>
            <a:ext cx="3838116" cy="375903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4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+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2945"/>
            <a:ext cx="8280000" cy="6096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457200" y="1325903"/>
            <a:ext cx="4004215" cy="4812097"/>
          </a:xfrm>
        </p:spPr>
        <p:txBody>
          <a:bodyPr/>
          <a:lstStyle>
            <a:lvl1pPr marL="268288" indent="-268288">
              <a:buFont typeface="Arial" pitchFamily="34" charset="0"/>
              <a:buChar char="•"/>
              <a:defRPr sz="2800"/>
            </a:lvl1pPr>
            <a:lvl2pPr marL="536575" indent="-268288">
              <a:buFont typeface="Arial" pitchFamily="34" charset="0"/>
              <a:buChar char="•"/>
              <a:defRPr sz="2400"/>
            </a:lvl2pPr>
            <a:lvl3pPr marL="804863" indent="-268288">
              <a:buFont typeface="Arial" pitchFamily="34" charset="0"/>
              <a:buChar char="•"/>
              <a:defRPr sz="2000"/>
            </a:lvl3pPr>
            <a:lvl4pPr marL="1073150" indent="-268288">
              <a:buFont typeface="Arial" pitchFamily="34" charset="0"/>
              <a:buChar char="•"/>
              <a:tabLst/>
              <a:defRPr sz="1800"/>
            </a:lvl4pPr>
            <a:lvl5pPr marL="1258888" indent="-185738">
              <a:buFont typeface="Arial" pitchFamily="34" charset="0"/>
              <a:buChar char="•"/>
              <a:defRPr sz="17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Rectangle 28"/>
          <p:cNvSpPr/>
          <p:nvPr userDrawn="1"/>
        </p:nvSpPr>
        <p:spPr>
          <a:xfrm>
            <a:off x="0" y="6210000"/>
            <a:ext cx="9144000" cy="648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pic>
        <p:nvPicPr>
          <p:cNvPr id="6" name="Picture 2" descr="D:\Dropbox\FNOL\Kardiovaskularni centrum\LOGO\KKVC_FNOL_logo_CMYK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9" b="-16679"/>
          <a:stretch/>
        </p:blipFill>
        <p:spPr bwMode="auto">
          <a:xfrm>
            <a:off x="3931927" y="6261093"/>
            <a:ext cx="1058977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6283325"/>
            <a:ext cx="16398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6283325"/>
            <a:ext cx="21447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text 8"/>
          <p:cNvSpPr>
            <a:spLocks noGrp="1"/>
          </p:cNvSpPr>
          <p:nvPr>
            <p:ph type="body" sz="quarter" idx="15"/>
          </p:nvPr>
        </p:nvSpPr>
        <p:spPr>
          <a:xfrm>
            <a:off x="457200" y="6283325"/>
            <a:ext cx="3382963" cy="503238"/>
          </a:xfrm>
        </p:spPr>
        <p:txBody>
          <a:bodyPr/>
          <a:lstStyle>
            <a:lvl1pPr>
              <a:spcBef>
                <a:spcPts val="0"/>
              </a:spcBef>
              <a:defRPr sz="1000" i="1"/>
            </a:lvl1pPr>
            <a:lvl2pPr>
              <a:defRPr sz="1100" i="1"/>
            </a:lvl2pPr>
            <a:lvl3pPr>
              <a:defRPr sz="1100" i="1"/>
            </a:lvl3pPr>
            <a:lvl4pPr>
              <a:defRPr sz="1100" i="1"/>
            </a:lvl4pPr>
            <a:lvl5pPr>
              <a:defRPr sz="1100" i="1"/>
            </a:lvl5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0" name="Zástupný symbol pro obsah 3"/>
          <p:cNvSpPr>
            <a:spLocks noGrp="1"/>
          </p:cNvSpPr>
          <p:nvPr>
            <p:ph sz="quarter" idx="16"/>
          </p:nvPr>
        </p:nvSpPr>
        <p:spPr>
          <a:xfrm>
            <a:off x="4754878" y="1325903"/>
            <a:ext cx="4004215" cy="4812097"/>
          </a:xfrm>
        </p:spPr>
        <p:txBody>
          <a:bodyPr/>
          <a:lstStyle>
            <a:lvl1pPr marL="268288" indent="-268288">
              <a:buFont typeface="Arial" pitchFamily="34" charset="0"/>
              <a:buChar char="•"/>
              <a:defRPr sz="2800"/>
            </a:lvl1pPr>
            <a:lvl2pPr marL="536575" indent="-268288">
              <a:buFont typeface="Arial" pitchFamily="34" charset="0"/>
              <a:buChar char="•"/>
              <a:defRPr sz="2400"/>
            </a:lvl2pPr>
            <a:lvl3pPr marL="804863" indent="-268288">
              <a:buFont typeface="Arial" pitchFamily="34" charset="0"/>
              <a:buChar char="•"/>
              <a:defRPr sz="2000"/>
            </a:lvl3pPr>
            <a:lvl4pPr marL="1073150" indent="-268288">
              <a:buFont typeface="Arial" pitchFamily="34" charset="0"/>
              <a:buChar char="•"/>
              <a:tabLst/>
              <a:defRPr sz="1800"/>
            </a:lvl4pPr>
            <a:lvl5pPr marL="1258888" indent="-185738">
              <a:buFont typeface="Arial" pitchFamily="34" charset="0"/>
              <a:buChar char="•"/>
              <a:defRPr sz="17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247214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497134" y="2698470"/>
            <a:ext cx="2103098" cy="2132597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743203" y="1742584"/>
            <a:ext cx="3657599" cy="375903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48684" y="2677723"/>
            <a:ext cx="2103098" cy="2132597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988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5"/>
          </p:nvPr>
        </p:nvSpPr>
        <p:spPr>
          <a:xfrm rot="20775122">
            <a:off x="942534" y="2091512"/>
            <a:ext cx="2560320" cy="32918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51206" tIns="51206" rIns="51206" bIns="51206" anchor="ctr" anchorCtr="0"/>
          <a:lstStyle>
            <a:lvl1pPr algn="ctr" rtl="0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6"/>
          </p:nvPr>
        </p:nvSpPr>
        <p:spPr>
          <a:xfrm rot="457463">
            <a:off x="3002241" y="2441489"/>
            <a:ext cx="1280160" cy="158496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2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51206" tIns="51206" rIns="51206" bIns="51206" anchor="ctr" anchorCtr="0"/>
          <a:lstStyle>
            <a:lvl1pPr algn="ctr" rtl="0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7"/>
          </p:nvPr>
        </p:nvSpPr>
        <p:spPr>
          <a:xfrm rot="19994775">
            <a:off x="2471251" y="4023109"/>
            <a:ext cx="1371600" cy="170688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3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51206" tIns="51206" rIns="51206" bIns="51206" anchor="ctr" anchorCtr="0"/>
          <a:lstStyle>
            <a:lvl1pPr algn="ctr" rtl="0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445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6"/>
          <p:cNvSpPr>
            <a:spLocks noGrp="1"/>
          </p:cNvSpPr>
          <p:nvPr>
            <p:ph type="pic" sz="quarter" idx="17"/>
          </p:nvPr>
        </p:nvSpPr>
        <p:spPr>
          <a:xfrm rot="479984">
            <a:off x="1796830" y="3547951"/>
            <a:ext cx="1371600" cy="1706880"/>
          </a:xfr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5"/>
          </p:nvPr>
        </p:nvSpPr>
        <p:spPr>
          <a:xfrm rot="816192">
            <a:off x="5108930" y="2104385"/>
            <a:ext cx="2743200" cy="3413760"/>
          </a:xfrm>
          <a:solidFill>
            <a:schemeClr val="bg1">
              <a:lumMod val="95000"/>
            </a:schemeClr>
          </a:solidFill>
          <a:ln w="76200">
            <a:solidFill>
              <a:schemeClr val="accent3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6"/>
          </p:nvPr>
        </p:nvSpPr>
        <p:spPr>
          <a:xfrm rot="20655709">
            <a:off x="3383275" y="3811264"/>
            <a:ext cx="1691640" cy="2194560"/>
          </a:xfrm>
          <a:solidFill>
            <a:schemeClr val="bg1">
              <a:lumMod val="95000"/>
            </a:schemeClr>
          </a:solidFill>
          <a:ln w="76200">
            <a:solidFill>
              <a:schemeClr val="accent2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901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803950" y="2123453"/>
            <a:ext cx="3474720" cy="3313308"/>
          </a:xfrm>
          <a:custGeom>
            <a:avLst/>
            <a:gdLst>
              <a:gd name="connsiteX0" fmla="*/ 0 w 6949440"/>
              <a:gd name="connsiteY0" fmla="*/ 0 h 4969962"/>
              <a:gd name="connsiteX1" fmla="*/ 6005507 w 6949440"/>
              <a:gd name="connsiteY1" fmla="*/ 166865 h 4969962"/>
              <a:gd name="connsiteX2" fmla="*/ 6949440 w 6949440"/>
              <a:gd name="connsiteY2" fmla="*/ 4737660 h 4969962"/>
              <a:gd name="connsiteX3" fmla="*/ 842505 w 6949440"/>
              <a:gd name="connsiteY3" fmla="*/ 4969962 h 496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9440" h="4969962">
                <a:moveTo>
                  <a:pt x="0" y="0"/>
                </a:moveTo>
                <a:lnTo>
                  <a:pt x="6005507" y="166865"/>
                </a:lnTo>
                <a:lnTo>
                  <a:pt x="6949440" y="4737660"/>
                </a:lnTo>
                <a:lnTo>
                  <a:pt x="842505" y="4969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739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872955" y="1583288"/>
            <a:ext cx="3200399" cy="2888313"/>
          </a:xfrm>
          <a:custGeom>
            <a:avLst/>
            <a:gdLst>
              <a:gd name="connsiteX0" fmla="*/ 6400799 w 6400799"/>
              <a:gd name="connsiteY0" fmla="*/ 0 h 4332469"/>
              <a:gd name="connsiteX1" fmla="*/ 6400799 w 6400799"/>
              <a:gd name="connsiteY1" fmla="*/ 5 h 4332469"/>
              <a:gd name="connsiteX2" fmla="*/ 5557400 w 6400799"/>
              <a:gd name="connsiteY2" fmla="*/ 4249635 h 4332469"/>
              <a:gd name="connsiteX3" fmla="*/ 0 w 6400799"/>
              <a:gd name="connsiteY3" fmla="*/ 4332469 h 4332469"/>
              <a:gd name="connsiteX4" fmla="*/ 922468 w 6400799"/>
              <a:gd name="connsiteY4" fmla="*/ 793198 h 433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799" h="4332469">
                <a:moveTo>
                  <a:pt x="6400799" y="0"/>
                </a:moveTo>
                <a:lnTo>
                  <a:pt x="6400799" y="5"/>
                </a:lnTo>
                <a:lnTo>
                  <a:pt x="5557400" y="4249635"/>
                </a:lnTo>
                <a:lnTo>
                  <a:pt x="0" y="4332469"/>
                </a:lnTo>
                <a:lnTo>
                  <a:pt x="922468" y="7931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527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20135" y="2120023"/>
            <a:ext cx="1934926" cy="3779520"/>
          </a:xfrm>
          <a:custGeom>
            <a:avLst/>
            <a:gdLst>
              <a:gd name="connsiteX0" fmla="*/ 0 w 3869853"/>
              <a:gd name="connsiteY0" fmla="*/ 0 h 5669280"/>
              <a:gd name="connsiteX1" fmla="*/ 3387476 w 3869853"/>
              <a:gd name="connsiteY1" fmla="*/ 399271 h 5669280"/>
              <a:gd name="connsiteX2" fmla="*/ 3869853 w 3869853"/>
              <a:gd name="connsiteY2" fmla="*/ 5340469 h 5669280"/>
              <a:gd name="connsiteX3" fmla="*/ 381204 w 3869853"/>
              <a:gd name="connsiteY3" fmla="*/ 5669280 h 566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9853" h="5669280">
                <a:moveTo>
                  <a:pt x="0" y="0"/>
                </a:moveTo>
                <a:lnTo>
                  <a:pt x="3387476" y="399271"/>
                </a:lnTo>
                <a:lnTo>
                  <a:pt x="3869853" y="5340469"/>
                </a:lnTo>
                <a:lnTo>
                  <a:pt x="381204" y="56692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268034" y="4289137"/>
            <a:ext cx="611661" cy="1584960"/>
          </a:xfrm>
          <a:custGeom>
            <a:avLst/>
            <a:gdLst>
              <a:gd name="connsiteX0" fmla="*/ 0 w 1223320"/>
              <a:gd name="connsiteY0" fmla="*/ 0 h 2377440"/>
              <a:gd name="connsiteX1" fmla="*/ 1014491 w 1223320"/>
              <a:gd name="connsiteY1" fmla="*/ 85262 h 2377440"/>
              <a:gd name="connsiteX2" fmla="*/ 1223320 w 1223320"/>
              <a:gd name="connsiteY2" fmla="*/ 2294650 h 2377440"/>
              <a:gd name="connsiteX3" fmla="*/ 226129 w 1223320"/>
              <a:gd name="connsiteY3" fmla="*/ 237744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320" h="2377440">
                <a:moveTo>
                  <a:pt x="0" y="0"/>
                </a:moveTo>
                <a:lnTo>
                  <a:pt x="1014491" y="85262"/>
                </a:lnTo>
                <a:lnTo>
                  <a:pt x="1223320" y="2294650"/>
                </a:lnTo>
                <a:lnTo>
                  <a:pt x="226129" y="2377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910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726305" y="2428357"/>
            <a:ext cx="3474719" cy="2871165"/>
          </a:xfrm>
          <a:custGeom>
            <a:avLst/>
            <a:gdLst>
              <a:gd name="connsiteX0" fmla="*/ 4451940 w 6949439"/>
              <a:gd name="connsiteY0" fmla="*/ 0 h 4306747"/>
              <a:gd name="connsiteX1" fmla="*/ 6949439 w 6949439"/>
              <a:gd name="connsiteY1" fmla="*/ 1507216 h 4306747"/>
              <a:gd name="connsiteX2" fmla="*/ 6949439 w 6949439"/>
              <a:gd name="connsiteY2" fmla="*/ 1507217 h 4306747"/>
              <a:gd name="connsiteX3" fmla="*/ 2523637 w 6949439"/>
              <a:gd name="connsiteY3" fmla="*/ 4306747 h 4306747"/>
              <a:gd name="connsiteX4" fmla="*/ 0 w 6949439"/>
              <a:gd name="connsiteY4" fmla="*/ 2631094 h 430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9439" h="4306747">
                <a:moveTo>
                  <a:pt x="4451940" y="0"/>
                </a:moveTo>
                <a:lnTo>
                  <a:pt x="6949439" y="1507216"/>
                </a:lnTo>
                <a:lnTo>
                  <a:pt x="6949439" y="1507217"/>
                </a:lnTo>
                <a:lnTo>
                  <a:pt x="2523637" y="4306747"/>
                </a:lnTo>
                <a:lnTo>
                  <a:pt x="0" y="26310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212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12811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2" y="1478494"/>
            <a:ext cx="8229555" cy="4755091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2555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1" y="1478494"/>
            <a:ext cx="3886200" cy="4755091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800598" y="1478303"/>
            <a:ext cx="3886200" cy="4755091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607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457200" y="411513"/>
            <a:ext cx="8280000" cy="5726487"/>
          </a:xfrm>
        </p:spPr>
        <p:txBody>
          <a:bodyPr/>
          <a:lstStyle>
            <a:lvl1pPr marL="268288" indent="-268288">
              <a:buFont typeface="Arial" pitchFamily="34" charset="0"/>
              <a:buChar char="•"/>
              <a:defRPr sz="2800"/>
            </a:lvl1pPr>
            <a:lvl2pPr marL="536575" indent="-268288">
              <a:buFont typeface="Arial" pitchFamily="34" charset="0"/>
              <a:buChar char="•"/>
              <a:defRPr sz="2400"/>
            </a:lvl2pPr>
            <a:lvl3pPr marL="804863" indent="-268288">
              <a:buFont typeface="Arial" pitchFamily="34" charset="0"/>
              <a:buChar char="•"/>
              <a:defRPr sz="2000"/>
            </a:lvl3pPr>
            <a:lvl4pPr marL="1073150" indent="-268288">
              <a:buFont typeface="Arial" pitchFamily="34" charset="0"/>
              <a:buChar char="•"/>
              <a:tabLst/>
              <a:defRPr sz="1800"/>
            </a:lvl4pPr>
            <a:lvl5pPr marL="1258888" indent="-185738">
              <a:buFont typeface="Arial" pitchFamily="34" charset="0"/>
              <a:buChar char="•"/>
              <a:defRPr sz="17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Rectangle 28"/>
          <p:cNvSpPr/>
          <p:nvPr userDrawn="1"/>
        </p:nvSpPr>
        <p:spPr>
          <a:xfrm>
            <a:off x="0" y="6210000"/>
            <a:ext cx="9144000" cy="648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pic>
        <p:nvPicPr>
          <p:cNvPr id="6" name="Picture 2" descr="D:\Dropbox\FNOL\Kardiovaskularni centrum\LOGO\KKVC_FNOL_logo_CMYK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9" b="-16679"/>
          <a:stretch/>
        </p:blipFill>
        <p:spPr bwMode="auto">
          <a:xfrm>
            <a:off x="3931927" y="6261093"/>
            <a:ext cx="1058977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6283325"/>
            <a:ext cx="16398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6283325"/>
            <a:ext cx="21447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text 8"/>
          <p:cNvSpPr>
            <a:spLocks noGrp="1"/>
          </p:cNvSpPr>
          <p:nvPr>
            <p:ph type="body" sz="quarter" idx="15"/>
          </p:nvPr>
        </p:nvSpPr>
        <p:spPr>
          <a:xfrm>
            <a:off x="457200" y="6283325"/>
            <a:ext cx="3382963" cy="503238"/>
          </a:xfrm>
        </p:spPr>
        <p:txBody>
          <a:bodyPr/>
          <a:lstStyle>
            <a:lvl1pPr>
              <a:spcBef>
                <a:spcPts val="0"/>
              </a:spcBef>
              <a:defRPr sz="1000" i="1"/>
            </a:lvl1pPr>
            <a:lvl2pPr>
              <a:defRPr sz="1100" i="1"/>
            </a:lvl2pPr>
            <a:lvl3pPr>
              <a:defRPr sz="1100" i="1"/>
            </a:lvl3pPr>
            <a:lvl4pPr>
              <a:defRPr sz="1100" i="1"/>
            </a:lvl4pPr>
            <a:lvl5pPr>
              <a:defRPr sz="1100" i="1"/>
            </a:lvl5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1167724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478494"/>
            <a:ext cx="2560320" cy="4755091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291840" y="1478493"/>
            <a:ext cx="2560320" cy="4755091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126435" y="1478492"/>
            <a:ext cx="2560320" cy="4755091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008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48639" y="1600220"/>
            <a:ext cx="4023360" cy="463336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08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1957" y="1600220"/>
            <a:ext cx="4023360" cy="463336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392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 userDrawn="1"/>
        </p:nvSpPr>
        <p:spPr bwMode="auto">
          <a:xfrm>
            <a:off x="2424043" y="0"/>
            <a:ext cx="6719958" cy="6858000"/>
          </a:xfrm>
          <a:custGeom>
            <a:avLst/>
            <a:gdLst>
              <a:gd name="T0" fmla="*/ 0 w 849"/>
              <a:gd name="T1" fmla="*/ 0 h 649"/>
              <a:gd name="T2" fmla="*/ 332 w 849"/>
              <a:gd name="T3" fmla="*/ 649 h 649"/>
              <a:gd name="T4" fmla="*/ 849 w 849"/>
              <a:gd name="T5" fmla="*/ 649 h 649"/>
              <a:gd name="T6" fmla="*/ 849 w 849"/>
              <a:gd name="T7" fmla="*/ 0 h 649"/>
              <a:gd name="T8" fmla="*/ 0 w 849"/>
              <a:gd name="T9" fmla="*/ 0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9" h="649">
                <a:moveTo>
                  <a:pt x="0" y="0"/>
                </a:moveTo>
                <a:cubicBezTo>
                  <a:pt x="100" y="110"/>
                  <a:pt x="274" y="337"/>
                  <a:pt x="332" y="649"/>
                </a:cubicBezTo>
                <a:cubicBezTo>
                  <a:pt x="849" y="649"/>
                  <a:pt x="849" y="649"/>
                  <a:pt x="849" y="649"/>
                </a:cubicBezTo>
                <a:cubicBezTo>
                  <a:pt x="849" y="0"/>
                  <a:pt x="849" y="0"/>
                  <a:pt x="84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vert="horz" wrap="square" lIns="76810" tIns="38405" rIns="76810" bIns="38405" numCol="1" anchor="t" anchorCtr="0" compatLnSpc="1">
            <a:prstTxWarp prst="textNoShape">
              <a:avLst/>
            </a:prstTxWarp>
          </a:bodyPr>
          <a:lstStyle/>
          <a:p>
            <a:endParaRPr lang="en-US" sz="2300"/>
          </a:p>
        </p:txBody>
      </p:sp>
      <p:sp>
        <p:nvSpPr>
          <p:cNvPr id="5" name="Freeform 4"/>
          <p:cNvSpPr>
            <a:spLocks noChangeAspect="1"/>
          </p:cNvSpPr>
          <p:nvPr userDrawn="1"/>
        </p:nvSpPr>
        <p:spPr bwMode="auto">
          <a:xfrm>
            <a:off x="2386009" y="0"/>
            <a:ext cx="2665864" cy="6858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76810" tIns="38405" rIns="76810" bIns="38405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300"/>
          </a:p>
        </p:txBody>
      </p:sp>
    </p:spTree>
    <p:extLst>
      <p:ext uri="{BB962C8B-B14F-4D97-AF65-F5344CB8AC3E}">
        <p14:creationId xmlns:p14="http://schemas.microsoft.com/office/powerpoint/2010/main" val="11207458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24044" y="0"/>
            <a:ext cx="6719958" cy="6858000"/>
          </a:xfrm>
          <a:custGeom>
            <a:avLst/>
            <a:gdLst>
              <a:gd name="connsiteX0" fmla="*/ 0 w 13439915"/>
              <a:gd name="connsiteY0" fmla="*/ 0 h 10287000"/>
              <a:gd name="connsiteX1" fmla="*/ 13439915 w 13439915"/>
              <a:gd name="connsiteY1" fmla="*/ 0 h 10287000"/>
              <a:gd name="connsiteX2" fmla="*/ 13439915 w 13439915"/>
              <a:gd name="connsiteY2" fmla="*/ 2512 h 10287000"/>
              <a:gd name="connsiteX3" fmla="*/ 13439915 w 13439915"/>
              <a:gd name="connsiteY3" fmla="*/ 8476 h 10287000"/>
              <a:gd name="connsiteX4" fmla="*/ 13439915 w 13439915"/>
              <a:gd name="connsiteY4" fmla="*/ 20092 h 10287000"/>
              <a:gd name="connsiteX5" fmla="*/ 13439915 w 13439915"/>
              <a:gd name="connsiteY5" fmla="*/ 39242 h 10287000"/>
              <a:gd name="connsiteX6" fmla="*/ 13439915 w 13439915"/>
              <a:gd name="connsiteY6" fmla="*/ 67810 h 10287000"/>
              <a:gd name="connsiteX7" fmla="*/ 13439915 w 13439915"/>
              <a:gd name="connsiteY7" fmla="*/ 107680 h 10287000"/>
              <a:gd name="connsiteX8" fmla="*/ 13439915 w 13439915"/>
              <a:gd name="connsiteY8" fmla="*/ 160735 h 10287000"/>
              <a:gd name="connsiteX9" fmla="*/ 13439915 w 13439915"/>
              <a:gd name="connsiteY9" fmla="*/ 228858 h 10287000"/>
              <a:gd name="connsiteX10" fmla="*/ 13439915 w 13439915"/>
              <a:gd name="connsiteY10" fmla="*/ 313934 h 10287000"/>
              <a:gd name="connsiteX11" fmla="*/ 13439915 w 13439915"/>
              <a:gd name="connsiteY11" fmla="*/ 417847 h 10287000"/>
              <a:gd name="connsiteX12" fmla="*/ 13439915 w 13439915"/>
              <a:gd name="connsiteY12" fmla="*/ 542479 h 10287000"/>
              <a:gd name="connsiteX13" fmla="*/ 13439915 w 13439915"/>
              <a:gd name="connsiteY13" fmla="*/ 689714 h 10287000"/>
              <a:gd name="connsiteX14" fmla="*/ 13439915 w 13439915"/>
              <a:gd name="connsiteY14" fmla="*/ 861436 h 10287000"/>
              <a:gd name="connsiteX15" fmla="*/ 13439915 w 13439915"/>
              <a:gd name="connsiteY15" fmla="*/ 1059529 h 10287000"/>
              <a:gd name="connsiteX16" fmla="*/ 13439915 w 13439915"/>
              <a:gd name="connsiteY16" fmla="*/ 1169052 h 10287000"/>
              <a:gd name="connsiteX17" fmla="*/ 13439915 w 13439915"/>
              <a:gd name="connsiteY17" fmla="*/ 1285875 h 10287000"/>
              <a:gd name="connsiteX18" fmla="*/ 13439915 w 13439915"/>
              <a:gd name="connsiteY18" fmla="*/ 1410232 h 10287000"/>
              <a:gd name="connsiteX19" fmla="*/ 13439915 w 13439915"/>
              <a:gd name="connsiteY19" fmla="*/ 1542360 h 10287000"/>
              <a:gd name="connsiteX20" fmla="*/ 13439915 w 13439915"/>
              <a:gd name="connsiteY20" fmla="*/ 1682492 h 10287000"/>
              <a:gd name="connsiteX21" fmla="*/ 13439915 w 13439915"/>
              <a:gd name="connsiteY21" fmla="*/ 1830865 h 10287000"/>
              <a:gd name="connsiteX22" fmla="*/ 13439915 w 13439915"/>
              <a:gd name="connsiteY22" fmla="*/ 1987715 h 10287000"/>
              <a:gd name="connsiteX23" fmla="*/ 13439915 w 13439915"/>
              <a:gd name="connsiteY23" fmla="*/ 2153276 h 10287000"/>
              <a:gd name="connsiteX24" fmla="*/ 13439915 w 13439915"/>
              <a:gd name="connsiteY24" fmla="*/ 2327784 h 10287000"/>
              <a:gd name="connsiteX25" fmla="*/ 13439915 w 13439915"/>
              <a:gd name="connsiteY25" fmla="*/ 2511475 h 10287000"/>
              <a:gd name="connsiteX26" fmla="*/ 13439915 w 13439915"/>
              <a:gd name="connsiteY26" fmla="*/ 2704584 h 10287000"/>
              <a:gd name="connsiteX27" fmla="*/ 13439915 w 13439915"/>
              <a:gd name="connsiteY27" fmla="*/ 2907346 h 10287000"/>
              <a:gd name="connsiteX28" fmla="*/ 13439915 w 13439915"/>
              <a:gd name="connsiteY28" fmla="*/ 3119997 h 10287000"/>
              <a:gd name="connsiteX29" fmla="*/ 13439915 w 13439915"/>
              <a:gd name="connsiteY29" fmla="*/ 3342773 h 10287000"/>
              <a:gd name="connsiteX30" fmla="*/ 13439915 w 13439915"/>
              <a:gd name="connsiteY30" fmla="*/ 3575908 h 10287000"/>
              <a:gd name="connsiteX31" fmla="*/ 13439915 w 13439915"/>
              <a:gd name="connsiteY31" fmla="*/ 3819639 h 10287000"/>
              <a:gd name="connsiteX32" fmla="*/ 13439915 w 13439915"/>
              <a:gd name="connsiteY32" fmla="*/ 4074201 h 10287000"/>
              <a:gd name="connsiteX33" fmla="*/ 13439915 w 13439915"/>
              <a:gd name="connsiteY33" fmla="*/ 4339829 h 10287000"/>
              <a:gd name="connsiteX34" fmla="*/ 13439915 w 13439915"/>
              <a:gd name="connsiteY34" fmla="*/ 4616758 h 10287000"/>
              <a:gd name="connsiteX35" fmla="*/ 13439915 w 13439915"/>
              <a:gd name="connsiteY35" fmla="*/ 4905224 h 10287000"/>
              <a:gd name="connsiteX36" fmla="*/ 13439915 w 13439915"/>
              <a:gd name="connsiteY36" fmla="*/ 5205463 h 10287000"/>
              <a:gd name="connsiteX37" fmla="*/ 13439915 w 13439915"/>
              <a:gd name="connsiteY37" fmla="*/ 5517710 h 10287000"/>
              <a:gd name="connsiteX38" fmla="*/ 13439915 w 13439915"/>
              <a:gd name="connsiteY38" fmla="*/ 5842200 h 10287000"/>
              <a:gd name="connsiteX39" fmla="*/ 13439915 w 13439915"/>
              <a:gd name="connsiteY39" fmla="*/ 6179170 h 10287000"/>
              <a:gd name="connsiteX40" fmla="*/ 13439915 w 13439915"/>
              <a:gd name="connsiteY40" fmla="*/ 6528853 h 10287000"/>
              <a:gd name="connsiteX41" fmla="*/ 13439915 w 13439915"/>
              <a:gd name="connsiteY41" fmla="*/ 6891487 h 10287000"/>
              <a:gd name="connsiteX42" fmla="*/ 13439915 w 13439915"/>
              <a:gd name="connsiteY42" fmla="*/ 7267305 h 10287000"/>
              <a:gd name="connsiteX43" fmla="*/ 13439915 w 13439915"/>
              <a:gd name="connsiteY43" fmla="*/ 7656545 h 10287000"/>
              <a:gd name="connsiteX44" fmla="*/ 13439915 w 13439915"/>
              <a:gd name="connsiteY44" fmla="*/ 8059440 h 10287000"/>
              <a:gd name="connsiteX45" fmla="*/ 13439915 w 13439915"/>
              <a:gd name="connsiteY45" fmla="*/ 8476227 h 10287000"/>
              <a:gd name="connsiteX46" fmla="*/ 13439915 w 13439915"/>
              <a:gd name="connsiteY46" fmla="*/ 8907141 h 10287000"/>
              <a:gd name="connsiteX47" fmla="*/ 13439915 w 13439915"/>
              <a:gd name="connsiteY47" fmla="*/ 9352418 h 10287000"/>
              <a:gd name="connsiteX48" fmla="*/ 13439915 w 13439915"/>
              <a:gd name="connsiteY48" fmla="*/ 9812292 h 10287000"/>
              <a:gd name="connsiteX49" fmla="*/ 13439915 w 13439915"/>
              <a:gd name="connsiteY49" fmla="*/ 10287000 h 10287000"/>
              <a:gd name="connsiteX50" fmla="*/ 13437917 w 13439915"/>
              <a:gd name="connsiteY50" fmla="*/ 10287000 h 10287000"/>
              <a:gd name="connsiteX51" fmla="*/ 13423931 w 13439915"/>
              <a:gd name="connsiteY51" fmla="*/ 10287000 h 10287000"/>
              <a:gd name="connsiteX52" fmla="*/ 13385967 w 13439915"/>
              <a:gd name="connsiteY52" fmla="*/ 10287000 h 10287000"/>
              <a:gd name="connsiteX53" fmla="*/ 13354247 w 13439915"/>
              <a:gd name="connsiteY53" fmla="*/ 10287000 h 10287000"/>
              <a:gd name="connsiteX54" fmla="*/ 13312037 w 13439915"/>
              <a:gd name="connsiteY54" fmla="*/ 10287000 h 10287000"/>
              <a:gd name="connsiteX55" fmla="*/ 13257837 w 13439915"/>
              <a:gd name="connsiteY55" fmla="*/ 10287000 h 10287000"/>
              <a:gd name="connsiteX56" fmla="*/ 13190151 w 13439915"/>
              <a:gd name="connsiteY56" fmla="*/ 10287000 h 10287000"/>
              <a:gd name="connsiteX57" fmla="*/ 13107479 w 13439915"/>
              <a:gd name="connsiteY57" fmla="*/ 10287000 h 10287000"/>
              <a:gd name="connsiteX58" fmla="*/ 13008323 w 13439915"/>
              <a:gd name="connsiteY58" fmla="*/ 10287000 h 10287000"/>
              <a:gd name="connsiteX59" fmla="*/ 12891185 w 13439915"/>
              <a:gd name="connsiteY59" fmla="*/ 10287000 h 10287000"/>
              <a:gd name="connsiteX60" fmla="*/ 12754563 w 13439915"/>
              <a:gd name="connsiteY60" fmla="*/ 10287000 h 10287000"/>
              <a:gd name="connsiteX61" fmla="*/ 12596963 w 13439915"/>
              <a:gd name="connsiteY61" fmla="*/ 10287000 h 10287000"/>
              <a:gd name="connsiteX62" fmla="*/ 12416883 w 13439915"/>
              <a:gd name="connsiteY62" fmla="*/ 10287000 h 10287000"/>
              <a:gd name="connsiteX63" fmla="*/ 12212825 w 13439915"/>
              <a:gd name="connsiteY63" fmla="*/ 10287000 h 10287000"/>
              <a:gd name="connsiteX64" fmla="*/ 11983293 w 13439915"/>
              <a:gd name="connsiteY64" fmla="*/ 10287000 h 10287000"/>
              <a:gd name="connsiteX65" fmla="*/ 11726785 w 13439915"/>
              <a:gd name="connsiteY65" fmla="*/ 10287000 h 10287000"/>
              <a:gd name="connsiteX66" fmla="*/ 11441805 w 13439915"/>
              <a:gd name="connsiteY66" fmla="*/ 10287000 h 10287000"/>
              <a:gd name="connsiteX67" fmla="*/ 11126853 w 13439915"/>
              <a:gd name="connsiteY67" fmla="*/ 10287000 h 10287000"/>
              <a:gd name="connsiteX68" fmla="*/ 10780430 w 13439915"/>
              <a:gd name="connsiteY68" fmla="*/ 10287000 h 10287000"/>
              <a:gd name="connsiteX69" fmla="*/ 10401039 w 13439915"/>
              <a:gd name="connsiteY69" fmla="*/ 10287000 h 10287000"/>
              <a:gd name="connsiteX70" fmla="*/ 9987180 w 13439915"/>
              <a:gd name="connsiteY70" fmla="*/ 10287000 h 10287000"/>
              <a:gd name="connsiteX71" fmla="*/ 9537356 w 13439915"/>
              <a:gd name="connsiteY71" fmla="*/ 10287000 h 10287000"/>
              <a:gd name="connsiteX72" fmla="*/ 9050067 w 13439915"/>
              <a:gd name="connsiteY72" fmla="*/ 10287000 h 10287000"/>
              <a:gd name="connsiteX73" fmla="*/ 8791904 w 13439915"/>
              <a:gd name="connsiteY73" fmla="*/ 10287000 h 10287000"/>
              <a:gd name="connsiteX74" fmla="*/ 8523814 w 13439915"/>
              <a:gd name="connsiteY74" fmla="*/ 10287000 h 10287000"/>
              <a:gd name="connsiteX75" fmla="*/ 8245609 w 13439915"/>
              <a:gd name="connsiteY75" fmla="*/ 10287000 h 10287000"/>
              <a:gd name="connsiteX76" fmla="*/ 7957100 w 13439915"/>
              <a:gd name="connsiteY76" fmla="*/ 10287000 h 10287000"/>
              <a:gd name="connsiteX77" fmla="*/ 7658102 w 13439915"/>
              <a:gd name="connsiteY77" fmla="*/ 10287000 h 10287000"/>
              <a:gd name="connsiteX78" fmla="*/ 7348426 w 13439915"/>
              <a:gd name="connsiteY78" fmla="*/ 10287000 h 10287000"/>
              <a:gd name="connsiteX79" fmla="*/ 7027885 w 13439915"/>
              <a:gd name="connsiteY79" fmla="*/ 10287000 h 10287000"/>
              <a:gd name="connsiteX80" fmla="*/ 6696293 w 13439915"/>
              <a:gd name="connsiteY80" fmla="*/ 10287000 h 10287000"/>
              <a:gd name="connsiteX81" fmla="*/ 6353461 w 13439915"/>
              <a:gd name="connsiteY81" fmla="*/ 10287000 h 10287000"/>
              <a:gd name="connsiteX82" fmla="*/ 5999202 w 13439915"/>
              <a:gd name="connsiteY82" fmla="*/ 10287000 h 10287000"/>
              <a:gd name="connsiteX83" fmla="*/ 5633329 w 13439915"/>
              <a:gd name="connsiteY83" fmla="*/ 10287000 h 10287000"/>
              <a:gd name="connsiteX84" fmla="*/ 5255655 w 13439915"/>
              <a:gd name="connsiteY84" fmla="*/ 10287000 h 10287000"/>
              <a:gd name="connsiteX85" fmla="*/ 0 w 13439915"/>
              <a:gd name="connsiteY85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3439915" h="10287000">
                <a:moveTo>
                  <a:pt x="0" y="0"/>
                </a:moveTo>
                <a:lnTo>
                  <a:pt x="13439915" y="0"/>
                </a:lnTo>
                <a:lnTo>
                  <a:pt x="13439915" y="2512"/>
                </a:lnTo>
                <a:lnTo>
                  <a:pt x="13439915" y="8476"/>
                </a:lnTo>
                <a:lnTo>
                  <a:pt x="13439915" y="20092"/>
                </a:lnTo>
                <a:lnTo>
                  <a:pt x="13439915" y="39242"/>
                </a:lnTo>
                <a:lnTo>
                  <a:pt x="13439915" y="67810"/>
                </a:lnTo>
                <a:lnTo>
                  <a:pt x="13439915" y="107680"/>
                </a:lnTo>
                <a:lnTo>
                  <a:pt x="13439915" y="160735"/>
                </a:lnTo>
                <a:lnTo>
                  <a:pt x="13439915" y="228858"/>
                </a:lnTo>
                <a:lnTo>
                  <a:pt x="13439915" y="313934"/>
                </a:lnTo>
                <a:lnTo>
                  <a:pt x="13439915" y="417847"/>
                </a:lnTo>
                <a:lnTo>
                  <a:pt x="13439915" y="542479"/>
                </a:lnTo>
                <a:lnTo>
                  <a:pt x="13439915" y="689714"/>
                </a:lnTo>
                <a:lnTo>
                  <a:pt x="13439915" y="861436"/>
                </a:lnTo>
                <a:lnTo>
                  <a:pt x="13439915" y="1059529"/>
                </a:lnTo>
                <a:lnTo>
                  <a:pt x="13439915" y="1169052"/>
                </a:lnTo>
                <a:lnTo>
                  <a:pt x="13439915" y="1285875"/>
                </a:lnTo>
                <a:lnTo>
                  <a:pt x="13439915" y="1410232"/>
                </a:lnTo>
                <a:lnTo>
                  <a:pt x="13439915" y="1542360"/>
                </a:lnTo>
                <a:lnTo>
                  <a:pt x="13439915" y="1682492"/>
                </a:lnTo>
                <a:lnTo>
                  <a:pt x="13439915" y="1830865"/>
                </a:lnTo>
                <a:lnTo>
                  <a:pt x="13439915" y="1987715"/>
                </a:lnTo>
                <a:lnTo>
                  <a:pt x="13439915" y="2153276"/>
                </a:lnTo>
                <a:lnTo>
                  <a:pt x="13439915" y="2327784"/>
                </a:lnTo>
                <a:lnTo>
                  <a:pt x="13439915" y="2511475"/>
                </a:lnTo>
                <a:lnTo>
                  <a:pt x="13439915" y="2704584"/>
                </a:lnTo>
                <a:lnTo>
                  <a:pt x="13439915" y="2907346"/>
                </a:lnTo>
                <a:lnTo>
                  <a:pt x="13439915" y="3119997"/>
                </a:lnTo>
                <a:lnTo>
                  <a:pt x="13439915" y="3342773"/>
                </a:lnTo>
                <a:lnTo>
                  <a:pt x="13439915" y="3575908"/>
                </a:lnTo>
                <a:lnTo>
                  <a:pt x="13439915" y="3819639"/>
                </a:lnTo>
                <a:lnTo>
                  <a:pt x="13439915" y="4074201"/>
                </a:lnTo>
                <a:lnTo>
                  <a:pt x="13439915" y="4339829"/>
                </a:lnTo>
                <a:lnTo>
                  <a:pt x="13439915" y="4616758"/>
                </a:lnTo>
                <a:lnTo>
                  <a:pt x="13439915" y="4905224"/>
                </a:lnTo>
                <a:lnTo>
                  <a:pt x="13439915" y="5205463"/>
                </a:lnTo>
                <a:lnTo>
                  <a:pt x="13439915" y="5517710"/>
                </a:lnTo>
                <a:lnTo>
                  <a:pt x="13439915" y="5842200"/>
                </a:lnTo>
                <a:lnTo>
                  <a:pt x="13439915" y="6179170"/>
                </a:lnTo>
                <a:lnTo>
                  <a:pt x="13439915" y="6528853"/>
                </a:lnTo>
                <a:lnTo>
                  <a:pt x="13439915" y="6891487"/>
                </a:lnTo>
                <a:lnTo>
                  <a:pt x="13439915" y="7267305"/>
                </a:lnTo>
                <a:lnTo>
                  <a:pt x="13439915" y="7656545"/>
                </a:lnTo>
                <a:lnTo>
                  <a:pt x="13439915" y="8059440"/>
                </a:lnTo>
                <a:lnTo>
                  <a:pt x="13439915" y="8476227"/>
                </a:lnTo>
                <a:lnTo>
                  <a:pt x="13439915" y="8907141"/>
                </a:lnTo>
                <a:lnTo>
                  <a:pt x="13439915" y="9352418"/>
                </a:lnTo>
                <a:lnTo>
                  <a:pt x="13439915" y="9812292"/>
                </a:lnTo>
                <a:lnTo>
                  <a:pt x="13439915" y="10287000"/>
                </a:lnTo>
                <a:lnTo>
                  <a:pt x="13437917" y="10287000"/>
                </a:lnTo>
                <a:lnTo>
                  <a:pt x="13423931" y="10287000"/>
                </a:lnTo>
                <a:lnTo>
                  <a:pt x="13385967" y="10287000"/>
                </a:lnTo>
                <a:lnTo>
                  <a:pt x="13354247" y="10287000"/>
                </a:lnTo>
                <a:lnTo>
                  <a:pt x="13312037" y="10287000"/>
                </a:lnTo>
                <a:lnTo>
                  <a:pt x="13257837" y="10287000"/>
                </a:lnTo>
                <a:lnTo>
                  <a:pt x="13190151" y="10287000"/>
                </a:lnTo>
                <a:lnTo>
                  <a:pt x="13107479" y="10287000"/>
                </a:lnTo>
                <a:lnTo>
                  <a:pt x="13008323" y="10287000"/>
                </a:lnTo>
                <a:lnTo>
                  <a:pt x="12891185" y="10287000"/>
                </a:lnTo>
                <a:lnTo>
                  <a:pt x="12754563" y="10287000"/>
                </a:lnTo>
                <a:lnTo>
                  <a:pt x="12596963" y="10287000"/>
                </a:lnTo>
                <a:lnTo>
                  <a:pt x="12416883" y="10287000"/>
                </a:lnTo>
                <a:lnTo>
                  <a:pt x="12212825" y="10287000"/>
                </a:lnTo>
                <a:lnTo>
                  <a:pt x="11983293" y="10287000"/>
                </a:lnTo>
                <a:lnTo>
                  <a:pt x="11726785" y="10287000"/>
                </a:lnTo>
                <a:lnTo>
                  <a:pt x="11441805" y="10287000"/>
                </a:lnTo>
                <a:lnTo>
                  <a:pt x="11126853" y="10287000"/>
                </a:lnTo>
                <a:lnTo>
                  <a:pt x="10780430" y="10287000"/>
                </a:lnTo>
                <a:lnTo>
                  <a:pt x="10401039" y="10287000"/>
                </a:lnTo>
                <a:lnTo>
                  <a:pt x="9987180" y="10287000"/>
                </a:lnTo>
                <a:lnTo>
                  <a:pt x="9537356" y="10287000"/>
                </a:lnTo>
                <a:lnTo>
                  <a:pt x="9050067" y="10287000"/>
                </a:lnTo>
                <a:lnTo>
                  <a:pt x="8791904" y="10287000"/>
                </a:lnTo>
                <a:lnTo>
                  <a:pt x="8523814" y="10287000"/>
                </a:lnTo>
                <a:lnTo>
                  <a:pt x="8245609" y="10287000"/>
                </a:lnTo>
                <a:lnTo>
                  <a:pt x="7957100" y="10287000"/>
                </a:lnTo>
                <a:lnTo>
                  <a:pt x="7658102" y="10287000"/>
                </a:lnTo>
                <a:lnTo>
                  <a:pt x="7348426" y="10287000"/>
                </a:lnTo>
                <a:lnTo>
                  <a:pt x="7027885" y="10287000"/>
                </a:lnTo>
                <a:lnTo>
                  <a:pt x="6696293" y="10287000"/>
                </a:lnTo>
                <a:lnTo>
                  <a:pt x="6353461" y="10287000"/>
                </a:lnTo>
                <a:lnTo>
                  <a:pt x="5999202" y="10287000"/>
                </a:lnTo>
                <a:lnTo>
                  <a:pt x="5633329" y="10287000"/>
                </a:lnTo>
                <a:lnTo>
                  <a:pt x="5255655" y="10287000"/>
                </a:lnTo>
                <a:cubicBezTo>
                  <a:pt x="4337499" y="5341632"/>
                  <a:pt x="1583029" y="174356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6" name="Freeform 25"/>
          <p:cNvSpPr>
            <a:spLocks noChangeAspect="1"/>
          </p:cNvSpPr>
          <p:nvPr userDrawn="1"/>
        </p:nvSpPr>
        <p:spPr bwMode="auto">
          <a:xfrm>
            <a:off x="2386009" y="0"/>
            <a:ext cx="2665864" cy="6858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76810" tIns="38405" rIns="76810" bIns="38405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300"/>
          </a:p>
        </p:txBody>
      </p:sp>
    </p:spTree>
    <p:extLst>
      <p:ext uri="{BB962C8B-B14F-4D97-AF65-F5344CB8AC3E}">
        <p14:creationId xmlns:p14="http://schemas.microsoft.com/office/powerpoint/2010/main" val="23964702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ain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4000" cy="5715000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5" name="Obrázek 19" descr="I interní klinika - kardiologie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6283325"/>
            <a:ext cx="16398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B4C46-0000-4D7D-9E9C-6889A404273C}" type="datetimeFigureOut">
              <a:rPr lang="cs-CZ"/>
              <a:pPr>
                <a:defRPr/>
              </a:pPr>
              <a:t>01.12.2017</a:t>
            </a:fld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02D6DAD-E6C2-4A5E-A833-34891BF0E4A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619517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19" descr="I interní klinika - kardiologie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6283325"/>
            <a:ext cx="16398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566738" y="332656"/>
            <a:ext cx="8001000" cy="568714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384C0-6D23-4394-8FAA-69553FB20AAC}" type="datetimeFigureOut">
              <a:rPr lang="cs-CZ"/>
              <a:pPr>
                <a:defRPr/>
              </a:pPr>
              <a:t>01.12.2017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DAF86-C012-44EB-9EA1-419A8CE7723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42242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19" descr="I interní klinika - kardiologie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6283325"/>
            <a:ext cx="16398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566738" y="332656"/>
            <a:ext cx="8001000" cy="568714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384C0-6D23-4394-8FAA-69553FB20AAC}" type="datetimeFigureOut">
              <a:rPr lang="cs-CZ"/>
              <a:pPr>
                <a:defRPr/>
              </a:pPr>
              <a:t>01.12.2017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DAF86-C012-44EB-9EA1-419A8CE7723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42242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19" descr="I interní klinika - kardiologie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6283325"/>
            <a:ext cx="16398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566738" y="332656"/>
            <a:ext cx="8001000" cy="568714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384C0-6D23-4394-8FAA-69553FB20AAC}" type="datetimeFigureOut">
              <a:rPr lang="cs-CZ"/>
              <a:pPr>
                <a:defRPr/>
              </a:pPr>
              <a:t>01.12.2017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DAF86-C012-44EB-9EA1-419A8CE7723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4224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824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8"/>
          <p:cNvSpPr/>
          <p:nvPr userDrawn="1"/>
        </p:nvSpPr>
        <p:spPr>
          <a:xfrm>
            <a:off x="185738" y="6389688"/>
            <a:ext cx="287337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3">
                <a:lumMod val="65000"/>
              </a:schemeClr>
            </a:solidFill>
          </a:ln>
          <a:effectLst>
            <a:outerShdw blurRad="19050" dist="12700" dir="5400000" algn="ctr" rotWithShape="0">
              <a:schemeClr val="tx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ts val="1200"/>
              </a:lnSpc>
              <a:defRPr/>
            </a:pPr>
            <a:endParaRPr lang="en-GB" sz="1200" i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234950" y="6456363"/>
            <a:ext cx="18891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ts val="1200"/>
              </a:lnSpc>
            </a:pPr>
            <a:fld id="{E4AEA175-8C06-4F03-9F7D-BF2E0E8414B2}" type="slidenum">
              <a:rPr lang="en-GB" altLang="en-US" sz="1000" u="sng">
                <a:solidFill>
                  <a:srgbClr val="A6A6A6"/>
                </a:solidFill>
              </a:rPr>
              <a:pPr algn="ctr" eaLnBrk="1" hangingPunct="1">
                <a:lnSpc>
                  <a:spcPts val="1200"/>
                </a:lnSpc>
              </a:pPr>
              <a:t>‹#›</a:t>
            </a:fld>
            <a:endParaRPr lang="en-GB" altLang="en-US" sz="1000" u="sng">
              <a:solidFill>
                <a:srgbClr val="A6A6A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99054" y="6301022"/>
            <a:ext cx="3363472" cy="393700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800">
                <a:solidFill>
                  <a:srgbClr val="8B8D90"/>
                </a:solidFill>
              </a:defRPr>
            </a:lvl1pPr>
            <a:lvl2pPr marL="234950" indent="0">
              <a:spcAft>
                <a:spcPts val="0"/>
              </a:spcAft>
              <a:buNone/>
              <a:defRPr sz="800">
                <a:solidFill>
                  <a:srgbClr val="8B8D90"/>
                </a:solidFill>
              </a:defRPr>
            </a:lvl2pPr>
            <a:lvl3pPr marL="400050" indent="0">
              <a:spcAft>
                <a:spcPts val="0"/>
              </a:spcAft>
              <a:buNone/>
              <a:defRPr sz="800">
                <a:solidFill>
                  <a:srgbClr val="8B8D90"/>
                </a:solidFill>
              </a:defRPr>
            </a:lvl3pPr>
            <a:lvl4pPr marL="579437" indent="0">
              <a:spcAft>
                <a:spcPts val="0"/>
              </a:spcAft>
              <a:buNone/>
              <a:defRPr sz="800">
                <a:solidFill>
                  <a:srgbClr val="8B8D90"/>
                </a:solidFill>
              </a:defRPr>
            </a:lvl4pPr>
            <a:lvl5pPr marL="754062" indent="0">
              <a:spcAft>
                <a:spcPts val="0"/>
              </a:spcAft>
              <a:buNone/>
              <a:defRPr sz="800">
                <a:solidFill>
                  <a:srgbClr val="8B8D90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088253" y="6301022"/>
            <a:ext cx="3363472" cy="393700"/>
          </a:xfrm>
        </p:spPr>
        <p:txBody>
          <a:bodyPr anchor="b"/>
          <a:lstStyle>
            <a:lvl1pPr marL="0" indent="0" algn="r">
              <a:spcAft>
                <a:spcPts val="0"/>
              </a:spcAft>
              <a:buNone/>
              <a:defRPr sz="800">
                <a:solidFill>
                  <a:srgbClr val="8B8D90"/>
                </a:solidFill>
              </a:defRPr>
            </a:lvl1pPr>
            <a:lvl2pPr marL="234950" indent="0">
              <a:spcAft>
                <a:spcPts val="0"/>
              </a:spcAft>
              <a:buNone/>
              <a:defRPr sz="800">
                <a:solidFill>
                  <a:srgbClr val="8B8D90"/>
                </a:solidFill>
              </a:defRPr>
            </a:lvl2pPr>
            <a:lvl3pPr marL="400050" indent="0">
              <a:spcAft>
                <a:spcPts val="0"/>
              </a:spcAft>
              <a:buNone/>
              <a:defRPr sz="800">
                <a:solidFill>
                  <a:srgbClr val="8B8D90"/>
                </a:solidFill>
              </a:defRPr>
            </a:lvl3pPr>
            <a:lvl4pPr marL="579437" indent="0">
              <a:spcAft>
                <a:spcPts val="0"/>
              </a:spcAft>
              <a:buNone/>
              <a:defRPr sz="800">
                <a:solidFill>
                  <a:srgbClr val="8B8D90"/>
                </a:solidFill>
              </a:defRPr>
            </a:lvl4pPr>
            <a:lvl5pPr marL="754062" indent="0">
              <a:spcAft>
                <a:spcPts val="0"/>
              </a:spcAft>
              <a:buNone/>
              <a:defRPr sz="800">
                <a:solidFill>
                  <a:srgbClr val="8B8D90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91336784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43"/>
          <p:cNvSpPr/>
          <p:nvPr userDrawn="1"/>
        </p:nvSpPr>
        <p:spPr>
          <a:xfrm>
            <a:off x="185738" y="6389688"/>
            <a:ext cx="287337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3">
                <a:lumMod val="65000"/>
              </a:schemeClr>
            </a:solidFill>
          </a:ln>
          <a:effectLst>
            <a:outerShdw blurRad="19050" dist="12700" dir="5400000" algn="ctr" rotWithShape="0">
              <a:schemeClr val="tx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ts val="1200"/>
              </a:lnSpc>
              <a:defRPr/>
            </a:pPr>
            <a:endParaRPr lang="en-GB" sz="1200" i="1" dirty="0">
              <a:solidFill>
                <a:srgbClr val="8B8D9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44"/>
          <p:cNvSpPr txBox="1">
            <a:spLocks noChangeArrowheads="1"/>
          </p:cNvSpPr>
          <p:nvPr userDrawn="1"/>
        </p:nvSpPr>
        <p:spPr bwMode="auto">
          <a:xfrm>
            <a:off x="234950" y="6464300"/>
            <a:ext cx="18891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ts val="1200"/>
              </a:lnSpc>
            </a:pPr>
            <a:fld id="{5FF42644-4D82-4FA1-95F7-77E77B2C60A5}" type="slidenum">
              <a:rPr lang="en-GB" altLang="cs-CZ" sz="800">
                <a:solidFill>
                  <a:srgbClr val="A6A6A6"/>
                </a:solidFill>
                <a:cs typeface="Arial" pitchFamily="34" charset="0"/>
              </a:rPr>
              <a:pPr algn="ctr" eaLnBrk="1" hangingPunct="1">
                <a:lnSpc>
                  <a:spcPts val="1200"/>
                </a:lnSpc>
              </a:pPr>
              <a:t>‹#›</a:t>
            </a:fld>
            <a:endParaRPr lang="en-GB" altLang="cs-CZ" sz="800">
              <a:solidFill>
                <a:srgbClr val="A6A6A6"/>
              </a:solidFill>
              <a:cs typeface="Arial" pitchFamily="34" charset="0"/>
            </a:endParaRPr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>
            <a:off x="547688" y="6376988"/>
            <a:ext cx="323850" cy="287337"/>
          </a:xfrm>
          <a:custGeom>
            <a:avLst/>
            <a:gdLst>
              <a:gd name="T0" fmla="*/ 103 w 204"/>
              <a:gd name="T1" fmla="*/ 0 h 202"/>
              <a:gd name="T2" fmla="*/ 204 w 204"/>
              <a:gd name="T3" fmla="*/ 105 h 202"/>
              <a:gd name="T4" fmla="*/ 170 w 204"/>
              <a:gd name="T5" fmla="*/ 105 h 202"/>
              <a:gd name="T6" fmla="*/ 170 w 204"/>
              <a:gd name="T7" fmla="*/ 202 h 202"/>
              <a:gd name="T8" fmla="*/ 123 w 204"/>
              <a:gd name="T9" fmla="*/ 202 h 202"/>
              <a:gd name="T10" fmla="*/ 123 w 204"/>
              <a:gd name="T11" fmla="*/ 139 h 202"/>
              <a:gd name="T12" fmla="*/ 84 w 204"/>
              <a:gd name="T13" fmla="*/ 139 h 202"/>
              <a:gd name="T14" fmla="*/ 84 w 204"/>
              <a:gd name="T15" fmla="*/ 202 h 202"/>
              <a:gd name="T16" fmla="*/ 37 w 204"/>
              <a:gd name="T17" fmla="*/ 202 h 202"/>
              <a:gd name="T18" fmla="*/ 37 w 204"/>
              <a:gd name="T19" fmla="*/ 105 h 202"/>
              <a:gd name="T20" fmla="*/ 0 w 204"/>
              <a:gd name="T21" fmla="*/ 105 h 202"/>
              <a:gd name="T22" fmla="*/ 103 w 204"/>
              <a:gd name="T23" fmla="*/ 0 h 202"/>
              <a:gd name="T24" fmla="*/ 103 w 204"/>
              <a:gd name="T25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" h="202">
                <a:moveTo>
                  <a:pt x="103" y="0"/>
                </a:moveTo>
                <a:lnTo>
                  <a:pt x="204" y="105"/>
                </a:lnTo>
                <a:lnTo>
                  <a:pt x="170" y="105"/>
                </a:lnTo>
                <a:lnTo>
                  <a:pt x="170" y="202"/>
                </a:lnTo>
                <a:lnTo>
                  <a:pt x="123" y="202"/>
                </a:lnTo>
                <a:lnTo>
                  <a:pt x="123" y="139"/>
                </a:lnTo>
                <a:lnTo>
                  <a:pt x="84" y="139"/>
                </a:lnTo>
                <a:lnTo>
                  <a:pt x="84" y="202"/>
                </a:lnTo>
                <a:lnTo>
                  <a:pt x="37" y="202"/>
                </a:lnTo>
                <a:lnTo>
                  <a:pt x="37" y="105"/>
                </a:lnTo>
                <a:lnTo>
                  <a:pt x="0" y="105"/>
                </a:lnTo>
                <a:lnTo>
                  <a:pt x="103" y="0"/>
                </a:lnTo>
                <a:lnTo>
                  <a:pt x="103" y="0"/>
                </a:lnTo>
                <a:close/>
              </a:path>
            </a:pathLst>
          </a:custGeom>
          <a:solidFill>
            <a:schemeClr val="bg1"/>
          </a:solidFill>
          <a:ln w="9525" cap="rnd">
            <a:solidFill>
              <a:schemeClr val="accent3">
                <a:lumMod val="65000"/>
              </a:schemeClr>
            </a:solidFill>
          </a:ln>
          <a:effectLst>
            <a:outerShdw blurRad="19050" dist="12700" dir="5400000" algn="ctr" rotWithShape="0">
              <a:schemeClr val="tx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Oval 9"/>
          <p:cNvSpPr/>
          <p:nvPr userDrawn="1"/>
        </p:nvSpPr>
        <p:spPr>
          <a:xfrm>
            <a:off x="6743700" y="152400"/>
            <a:ext cx="357188" cy="3587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3">
                <a:lumMod val="65000"/>
              </a:schemeClr>
            </a:solidFill>
          </a:ln>
          <a:effectLst>
            <a:outerShdw blurRad="19050" dist="12700" dir="5400000" algn="ctr" rotWithShape="0">
              <a:schemeClr val="tx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ts val="1200"/>
              </a:lnSpc>
              <a:defRPr/>
            </a:pPr>
            <a:endParaRPr lang="en-GB" sz="1200" i="1" dirty="0">
              <a:solidFill>
                <a:srgbClr val="8B8D9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reeform 10"/>
          <p:cNvSpPr>
            <a:spLocks/>
          </p:cNvSpPr>
          <p:nvPr userDrawn="1"/>
        </p:nvSpPr>
        <p:spPr bwMode="auto">
          <a:xfrm>
            <a:off x="6807200" y="228600"/>
            <a:ext cx="230188" cy="206375"/>
          </a:xfrm>
          <a:custGeom>
            <a:avLst/>
            <a:gdLst>
              <a:gd name="T0" fmla="*/ 103 w 204"/>
              <a:gd name="T1" fmla="*/ 0 h 202"/>
              <a:gd name="T2" fmla="*/ 204 w 204"/>
              <a:gd name="T3" fmla="*/ 105 h 202"/>
              <a:gd name="T4" fmla="*/ 170 w 204"/>
              <a:gd name="T5" fmla="*/ 105 h 202"/>
              <a:gd name="T6" fmla="*/ 170 w 204"/>
              <a:gd name="T7" fmla="*/ 202 h 202"/>
              <a:gd name="T8" fmla="*/ 123 w 204"/>
              <a:gd name="T9" fmla="*/ 202 h 202"/>
              <a:gd name="T10" fmla="*/ 123 w 204"/>
              <a:gd name="T11" fmla="*/ 139 h 202"/>
              <a:gd name="T12" fmla="*/ 84 w 204"/>
              <a:gd name="T13" fmla="*/ 139 h 202"/>
              <a:gd name="T14" fmla="*/ 84 w 204"/>
              <a:gd name="T15" fmla="*/ 202 h 202"/>
              <a:gd name="T16" fmla="*/ 37 w 204"/>
              <a:gd name="T17" fmla="*/ 202 h 202"/>
              <a:gd name="T18" fmla="*/ 37 w 204"/>
              <a:gd name="T19" fmla="*/ 105 h 202"/>
              <a:gd name="T20" fmla="*/ 0 w 204"/>
              <a:gd name="T21" fmla="*/ 105 h 202"/>
              <a:gd name="T22" fmla="*/ 103 w 204"/>
              <a:gd name="T23" fmla="*/ 0 h 202"/>
              <a:gd name="T24" fmla="*/ 103 w 204"/>
              <a:gd name="T25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" h="202">
                <a:moveTo>
                  <a:pt x="103" y="0"/>
                </a:moveTo>
                <a:lnTo>
                  <a:pt x="204" y="105"/>
                </a:lnTo>
                <a:lnTo>
                  <a:pt x="170" y="105"/>
                </a:lnTo>
                <a:lnTo>
                  <a:pt x="170" y="202"/>
                </a:lnTo>
                <a:lnTo>
                  <a:pt x="123" y="202"/>
                </a:lnTo>
                <a:lnTo>
                  <a:pt x="123" y="139"/>
                </a:lnTo>
                <a:lnTo>
                  <a:pt x="84" y="139"/>
                </a:lnTo>
                <a:lnTo>
                  <a:pt x="84" y="202"/>
                </a:lnTo>
                <a:lnTo>
                  <a:pt x="37" y="202"/>
                </a:lnTo>
                <a:lnTo>
                  <a:pt x="37" y="105"/>
                </a:lnTo>
                <a:lnTo>
                  <a:pt x="0" y="105"/>
                </a:lnTo>
                <a:lnTo>
                  <a:pt x="103" y="0"/>
                </a:lnTo>
                <a:lnTo>
                  <a:pt x="103" y="0"/>
                </a:lnTo>
                <a:close/>
              </a:path>
            </a:pathLst>
          </a:custGeom>
          <a:solidFill>
            <a:schemeClr val="bg1"/>
          </a:solidFill>
          <a:ln w="9525" cap="rnd">
            <a:solidFill>
              <a:schemeClr val="accent3">
                <a:lumMod val="65000"/>
              </a:schemeClr>
            </a:solidFill>
          </a:ln>
          <a:effectLst>
            <a:outerShdw blurRad="19050" dist="12700" dir="5400000" algn="ctr" rotWithShape="0">
              <a:schemeClr val="tx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TextBox 12"/>
          <p:cNvSpPr txBox="1">
            <a:spLocks noChangeArrowheads="1"/>
          </p:cNvSpPr>
          <p:nvPr userDrawn="1"/>
        </p:nvSpPr>
        <p:spPr bwMode="auto">
          <a:xfrm>
            <a:off x="5872163" y="160338"/>
            <a:ext cx="9032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altLang="cs-CZ" sz="800">
                <a:solidFill>
                  <a:srgbClr val="8B8D90"/>
                </a:solidFill>
                <a:cs typeface="Arial" panose="020B0604020202020204" pitchFamily="34" charset="0"/>
              </a:rPr>
              <a:t>PARADIGM-HF</a:t>
            </a:r>
            <a:br>
              <a:rPr lang="en-GB" altLang="cs-CZ" sz="800">
                <a:solidFill>
                  <a:srgbClr val="8B8D90"/>
                </a:solidFill>
                <a:cs typeface="Arial" panose="020B0604020202020204" pitchFamily="34" charset="0"/>
              </a:rPr>
            </a:br>
            <a:r>
              <a:rPr lang="en-GB" altLang="cs-CZ" sz="800">
                <a:solidFill>
                  <a:srgbClr val="8B8D90"/>
                </a:solidFill>
                <a:cs typeface="Arial" panose="020B0604020202020204" pitchFamily="34" charset="0"/>
              </a:rPr>
              <a:t>MENU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lnSpc>
                <a:spcPct val="100000"/>
              </a:lnSpc>
              <a:defRPr sz="2800" b="0" spc="-15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03300" y="6301022"/>
            <a:ext cx="2959226" cy="393700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800">
                <a:solidFill>
                  <a:srgbClr val="8B8D90"/>
                </a:solidFill>
              </a:defRPr>
            </a:lvl1pPr>
            <a:lvl2pPr marL="234950" indent="0">
              <a:spcAft>
                <a:spcPts val="0"/>
              </a:spcAft>
              <a:buNone/>
              <a:defRPr sz="800">
                <a:solidFill>
                  <a:srgbClr val="8B8D90"/>
                </a:solidFill>
              </a:defRPr>
            </a:lvl2pPr>
            <a:lvl3pPr marL="400050" indent="0">
              <a:spcAft>
                <a:spcPts val="0"/>
              </a:spcAft>
              <a:buNone/>
              <a:defRPr sz="800">
                <a:solidFill>
                  <a:srgbClr val="8B8D90"/>
                </a:solidFill>
              </a:defRPr>
            </a:lvl3pPr>
            <a:lvl4pPr marL="579437" indent="0">
              <a:spcAft>
                <a:spcPts val="0"/>
              </a:spcAft>
              <a:buNone/>
              <a:defRPr sz="800">
                <a:solidFill>
                  <a:srgbClr val="8B8D90"/>
                </a:solidFill>
              </a:defRPr>
            </a:lvl4pPr>
            <a:lvl5pPr marL="754062" indent="0">
              <a:spcAft>
                <a:spcPts val="0"/>
              </a:spcAft>
              <a:buNone/>
              <a:defRPr sz="800">
                <a:solidFill>
                  <a:srgbClr val="8B8D90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492499" y="6301022"/>
            <a:ext cx="2959226" cy="393700"/>
          </a:xfrm>
        </p:spPr>
        <p:txBody>
          <a:bodyPr anchor="b"/>
          <a:lstStyle>
            <a:lvl1pPr marL="0" indent="0" algn="r">
              <a:spcAft>
                <a:spcPts val="0"/>
              </a:spcAft>
              <a:buNone/>
              <a:defRPr sz="800">
                <a:solidFill>
                  <a:srgbClr val="8B8D90"/>
                </a:solidFill>
              </a:defRPr>
            </a:lvl1pPr>
            <a:lvl2pPr marL="234950" indent="0">
              <a:spcAft>
                <a:spcPts val="0"/>
              </a:spcAft>
              <a:buNone/>
              <a:defRPr sz="800">
                <a:solidFill>
                  <a:srgbClr val="8B8D90"/>
                </a:solidFill>
              </a:defRPr>
            </a:lvl2pPr>
            <a:lvl3pPr marL="400050" indent="0">
              <a:spcAft>
                <a:spcPts val="0"/>
              </a:spcAft>
              <a:buNone/>
              <a:defRPr sz="800">
                <a:solidFill>
                  <a:srgbClr val="8B8D90"/>
                </a:solidFill>
              </a:defRPr>
            </a:lvl3pPr>
            <a:lvl4pPr marL="579437" indent="0">
              <a:spcAft>
                <a:spcPts val="0"/>
              </a:spcAft>
              <a:buNone/>
              <a:defRPr sz="800">
                <a:solidFill>
                  <a:srgbClr val="8B8D90"/>
                </a:solidFill>
              </a:defRPr>
            </a:lvl4pPr>
            <a:lvl5pPr marL="754062" indent="0">
              <a:spcAft>
                <a:spcPts val="0"/>
              </a:spcAft>
              <a:buNone/>
              <a:defRPr sz="800">
                <a:solidFill>
                  <a:srgbClr val="8B8D90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0"/>
          </p:nvPr>
        </p:nvSpPr>
        <p:spPr>
          <a:xfrm>
            <a:off x="349250" y="1512000"/>
            <a:ext cx="8435975" cy="45132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0544666"/>
      </p:ext>
    </p:extLst>
  </p:cSld>
  <p:clrMapOvr>
    <a:masterClrMapping/>
  </p:clrMapOvr>
  <p:transition/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6283325"/>
            <a:ext cx="16398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6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6283325"/>
            <a:ext cx="21447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0" y="6283325"/>
            <a:ext cx="15303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566738" y="332656"/>
            <a:ext cx="8001000" cy="568714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1" name="Zástupný symbol pro text 17"/>
          <p:cNvSpPr>
            <a:spLocks noGrp="1"/>
          </p:cNvSpPr>
          <p:nvPr>
            <p:ph type="body" sz="quarter" idx="13"/>
          </p:nvPr>
        </p:nvSpPr>
        <p:spPr>
          <a:xfrm>
            <a:off x="539552" y="6237312"/>
            <a:ext cx="2933898" cy="504801"/>
          </a:xfrm>
        </p:spPr>
        <p:txBody>
          <a:bodyPr lIns="36000" tIns="0" rIns="36000" bIns="0"/>
          <a:lstStyle>
            <a:lvl1pPr marL="0" indent="0">
              <a:spcBef>
                <a:spcPts val="0"/>
              </a:spcBef>
              <a:buNone/>
              <a:defRPr sz="1200" i="1"/>
            </a:lvl1pPr>
            <a:lvl2pPr marL="471487" indent="0">
              <a:buNone/>
              <a:defRPr sz="1200"/>
            </a:lvl2pPr>
            <a:lvl3pPr marL="909637" indent="0">
              <a:buNone/>
              <a:defRPr sz="1200"/>
            </a:lvl3pPr>
            <a:lvl4pPr marL="1306513" indent="0">
              <a:buNone/>
              <a:defRPr sz="1200"/>
            </a:lvl4pPr>
            <a:lvl5pPr marL="1695450" indent="0">
              <a:buNone/>
              <a:defRPr sz="12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0556DD9-3202-4536-B525-C0F71D619DA5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1573290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19" descr="I interní klinika - kardiologie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6283325"/>
            <a:ext cx="16398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566738" y="332656"/>
            <a:ext cx="8001000" cy="568714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384C0-6D23-4394-8FAA-69553FB20AAC}" type="datetimeFigureOut">
              <a:rPr lang="cs-CZ"/>
              <a:pPr>
                <a:defRPr/>
              </a:pPr>
              <a:t>01.12.2017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DAF86-C012-44EB-9EA1-419A8CE7723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42242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19" descr="I interní klinika - kardiologie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6283325"/>
            <a:ext cx="16398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566738" y="332656"/>
            <a:ext cx="8001000" cy="568714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384C0-6D23-4394-8FAA-69553FB20AAC}" type="datetimeFigureOut">
              <a:rPr lang="cs-CZ"/>
              <a:pPr>
                <a:defRPr/>
              </a:pPr>
              <a:t>01.12.2017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DAF86-C012-44EB-9EA1-419A8CE7723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42242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19" descr="I interní klinika - kardiologie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6283325"/>
            <a:ext cx="16398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566738" y="332656"/>
            <a:ext cx="8001000" cy="568714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384C0-6D23-4394-8FAA-69553FB20AAC}" type="datetimeFigureOut">
              <a:rPr lang="cs-CZ"/>
              <a:pPr>
                <a:defRPr/>
              </a:pPr>
              <a:t>01.12.2017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DAF86-C012-44EB-9EA1-419A8CE7723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42242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3"/>
          </p:nvPr>
        </p:nvSpPr>
        <p:spPr>
          <a:xfrm>
            <a:off x="539552" y="6237312"/>
            <a:ext cx="2952328" cy="504801"/>
          </a:xfrm>
        </p:spPr>
        <p:txBody>
          <a:bodyPr lIns="36000" tIns="0" rIns="36000" bIns="0"/>
          <a:lstStyle>
            <a:lvl1pPr marL="0" indent="0">
              <a:spcBef>
                <a:spcPts val="0"/>
              </a:spcBef>
              <a:buNone/>
              <a:defRPr sz="1200" i="1"/>
            </a:lvl1pPr>
            <a:lvl2pPr marL="471487" indent="0">
              <a:buNone/>
              <a:defRPr sz="1200"/>
            </a:lvl2pPr>
            <a:lvl3pPr marL="909637" indent="0">
              <a:buNone/>
              <a:defRPr sz="1200"/>
            </a:lvl3pPr>
            <a:lvl4pPr marL="1306513" indent="0">
              <a:buNone/>
              <a:defRPr sz="1200"/>
            </a:lvl4pPr>
            <a:lvl5pPr marL="1695450" indent="0">
              <a:buNone/>
              <a:defRPr sz="12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1CD07D-9387-4B46-8BBF-7AF122F83278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4447340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1F2F0-BE15-4827-80E7-EFD18F4BDD37}" type="datetimeFigureOut">
              <a:rPr lang="en-CA"/>
              <a:pPr>
                <a:defRPr/>
              </a:pPr>
              <a:t>2017-12-01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37EF7-4899-4452-8310-49A84939DF0C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041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elco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23001" y="929668"/>
            <a:ext cx="3748999" cy="4998665"/>
          </a:xfrm>
          <a:custGeom>
            <a:avLst/>
            <a:gdLst>
              <a:gd name="connsiteX0" fmla="*/ 1920220 w 7497998"/>
              <a:gd name="connsiteY0" fmla="*/ 5669179 h 7497998"/>
              <a:gd name="connsiteX1" fmla="*/ 5577819 w 7497998"/>
              <a:gd name="connsiteY1" fmla="*/ 5669179 h 7497998"/>
              <a:gd name="connsiteX2" fmla="*/ 5577819 w 7497998"/>
              <a:gd name="connsiteY2" fmla="*/ 7497998 h 7497998"/>
              <a:gd name="connsiteX3" fmla="*/ 1920220 w 7497998"/>
              <a:gd name="connsiteY3" fmla="*/ 7497998 h 7497998"/>
              <a:gd name="connsiteX4" fmla="*/ 5669198 w 7497998"/>
              <a:gd name="connsiteY4" fmla="*/ 1920218 h 7497998"/>
              <a:gd name="connsiteX5" fmla="*/ 7497998 w 7497998"/>
              <a:gd name="connsiteY5" fmla="*/ 1920218 h 7497998"/>
              <a:gd name="connsiteX6" fmla="*/ 7497998 w 7497998"/>
              <a:gd name="connsiteY6" fmla="*/ 5577818 h 7497998"/>
              <a:gd name="connsiteX7" fmla="*/ 5669198 w 7497998"/>
              <a:gd name="connsiteY7" fmla="*/ 5577818 h 7497998"/>
              <a:gd name="connsiteX8" fmla="*/ 0 w 7497998"/>
              <a:gd name="connsiteY8" fmla="*/ 1920218 h 7497998"/>
              <a:gd name="connsiteX9" fmla="*/ 1828800 w 7497998"/>
              <a:gd name="connsiteY9" fmla="*/ 1920218 h 7497998"/>
              <a:gd name="connsiteX10" fmla="*/ 1828800 w 7497998"/>
              <a:gd name="connsiteY10" fmla="*/ 5577818 h 7497998"/>
              <a:gd name="connsiteX11" fmla="*/ 0 w 7497998"/>
              <a:gd name="connsiteY11" fmla="*/ 5577818 h 7497998"/>
              <a:gd name="connsiteX12" fmla="*/ 1920179 w 7497998"/>
              <a:gd name="connsiteY12" fmla="*/ 1920179 h 7497998"/>
              <a:gd name="connsiteX13" fmla="*/ 5577779 w 7497998"/>
              <a:gd name="connsiteY13" fmla="*/ 1920179 h 7497998"/>
              <a:gd name="connsiteX14" fmla="*/ 5577779 w 7497998"/>
              <a:gd name="connsiteY14" fmla="*/ 5577818 h 7497998"/>
              <a:gd name="connsiteX15" fmla="*/ 1920179 w 7497998"/>
              <a:gd name="connsiteY15" fmla="*/ 5577818 h 7497998"/>
              <a:gd name="connsiteX16" fmla="*/ 1920219 w 7497998"/>
              <a:gd name="connsiteY16" fmla="*/ 0 h 7497998"/>
              <a:gd name="connsiteX17" fmla="*/ 5577819 w 7497998"/>
              <a:gd name="connsiteY17" fmla="*/ 0 h 7497998"/>
              <a:gd name="connsiteX18" fmla="*/ 5577819 w 7497998"/>
              <a:gd name="connsiteY18" fmla="*/ 1828819 h 7497998"/>
              <a:gd name="connsiteX19" fmla="*/ 1920219 w 7497998"/>
              <a:gd name="connsiteY19" fmla="*/ 1828819 h 749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97998" h="7497998">
                <a:moveTo>
                  <a:pt x="1920220" y="5669179"/>
                </a:moveTo>
                <a:lnTo>
                  <a:pt x="5577819" y="5669179"/>
                </a:lnTo>
                <a:lnTo>
                  <a:pt x="5577819" y="7497998"/>
                </a:lnTo>
                <a:lnTo>
                  <a:pt x="1920220" y="7497998"/>
                </a:lnTo>
                <a:close/>
                <a:moveTo>
                  <a:pt x="5669198" y="1920218"/>
                </a:moveTo>
                <a:lnTo>
                  <a:pt x="7497998" y="1920218"/>
                </a:lnTo>
                <a:lnTo>
                  <a:pt x="7497998" y="5577818"/>
                </a:lnTo>
                <a:lnTo>
                  <a:pt x="5669198" y="5577818"/>
                </a:lnTo>
                <a:close/>
                <a:moveTo>
                  <a:pt x="0" y="1920218"/>
                </a:moveTo>
                <a:lnTo>
                  <a:pt x="1828800" y="1920218"/>
                </a:lnTo>
                <a:lnTo>
                  <a:pt x="1828800" y="5577818"/>
                </a:lnTo>
                <a:lnTo>
                  <a:pt x="0" y="5577818"/>
                </a:lnTo>
                <a:close/>
                <a:moveTo>
                  <a:pt x="1920179" y="1920179"/>
                </a:moveTo>
                <a:lnTo>
                  <a:pt x="5577779" y="1920179"/>
                </a:lnTo>
                <a:lnTo>
                  <a:pt x="5577779" y="5577818"/>
                </a:lnTo>
                <a:lnTo>
                  <a:pt x="1920179" y="5577818"/>
                </a:lnTo>
                <a:close/>
                <a:moveTo>
                  <a:pt x="1920219" y="0"/>
                </a:moveTo>
                <a:lnTo>
                  <a:pt x="5577819" y="0"/>
                </a:lnTo>
                <a:lnTo>
                  <a:pt x="5577819" y="1828819"/>
                </a:lnTo>
                <a:lnTo>
                  <a:pt x="1920219" y="18288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75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elco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80186" y="1516326"/>
            <a:ext cx="3604324" cy="3985293"/>
          </a:xfrm>
          <a:custGeom>
            <a:avLst/>
            <a:gdLst>
              <a:gd name="connsiteX0" fmla="*/ 3665023 w 7208647"/>
              <a:gd name="connsiteY0" fmla="*/ 2393430 h 5977940"/>
              <a:gd name="connsiteX1" fmla="*/ 4164947 w 7208647"/>
              <a:gd name="connsiteY1" fmla="*/ 4255152 h 5977940"/>
              <a:gd name="connsiteX2" fmla="*/ 4331588 w 7208647"/>
              <a:gd name="connsiteY2" fmla="*/ 4394087 h 5977940"/>
              <a:gd name="connsiteX3" fmla="*/ 4526002 w 7208647"/>
              <a:gd name="connsiteY3" fmla="*/ 4255152 h 5977940"/>
              <a:gd name="connsiteX4" fmla="*/ 4859285 w 7208647"/>
              <a:gd name="connsiteY4" fmla="*/ 3282611 h 5977940"/>
              <a:gd name="connsiteX5" fmla="*/ 4998152 w 7208647"/>
              <a:gd name="connsiteY5" fmla="*/ 3643841 h 5977940"/>
              <a:gd name="connsiteX6" fmla="*/ 5192567 w 7208647"/>
              <a:gd name="connsiteY6" fmla="*/ 3782775 h 5977940"/>
              <a:gd name="connsiteX7" fmla="*/ 6525696 w 7208647"/>
              <a:gd name="connsiteY7" fmla="*/ 3782775 h 5977940"/>
              <a:gd name="connsiteX8" fmla="*/ 5498076 w 7208647"/>
              <a:gd name="connsiteY8" fmla="*/ 4616382 h 5977940"/>
              <a:gd name="connsiteX9" fmla="*/ 3553929 w 7208647"/>
              <a:gd name="connsiteY9" fmla="*/ 5977940 h 5977940"/>
              <a:gd name="connsiteX10" fmla="*/ 2165253 w 7208647"/>
              <a:gd name="connsiteY10" fmla="*/ 4977612 h 5977940"/>
              <a:gd name="connsiteX11" fmla="*/ 637709 w 7208647"/>
              <a:gd name="connsiteY11" fmla="*/ 3643841 h 5977940"/>
              <a:gd name="connsiteX12" fmla="*/ 2109706 w 7208647"/>
              <a:gd name="connsiteY12" fmla="*/ 3643841 h 5977940"/>
              <a:gd name="connsiteX13" fmla="*/ 2609629 w 7208647"/>
              <a:gd name="connsiteY13" fmla="*/ 4783103 h 5977940"/>
              <a:gd name="connsiteX14" fmla="*/ 2776270 w 7208647"/>
              <a:gd name="connsiteY14" fmla="*/ 4894251 h 5977940"/>
              <a:gd name="connsiteX15" fmla="*/ 2970685 w 7208647"/>
              <a:gd name="connsiteY15" fmla="*/ 4755317 h 5977940"/>
              <a:gd name="connsiteX16" fmla="*/ 3665023 w 7208647"/>
              <a:gd name="connsiteY16" fmla="*/ 2393430 h 5977940"/>
              <a:gd name="connsiteX17" fmla="*/ 1992697 w 7208647"/>
              <a:gd name="connsiteY17" fmla="*/ 353 h 5977940"/>
              <a:gd name="connsiteX18" fmla="*/ 2718158 w 7208647"/>
              <a:gd name="connsiteY18" fmla="*/ 105692 h 5977940"/>
              <a:gd name="connsiteX19" fmla="*/ 3606819 w 7208647"/>
              <a:gd name="connsiteY19" fmla="*/ 1133999 h 5977940"/>
              <a:gd name="connsiteX20" fmla="*/ 5495225 w 7208647"/>
              <a:gd name="connsiteY20" fmla="*/ 77901 h 5977940"/>
              <a:gd name="connsiteX21" fmla="*/ 7133694 w 7208647"/>
              <a:gd name="connsiteY21" fmla="*/ 2634772 h 5977940"/>
              <a:gd name="connsiteX22" fmla="*/ 6828216 w 7208647"/>
              <a:gd name="connsiteY22" fmla="*/ 3357366 h 5977940"/>
              <a:gd name="connsiteX23" fmla="*/ 5300830 w 7208647"/>
              <a:gd name="connsiteY23" fmla="*/ 3357366 h 5977940"/>
              <a:gd name="connsiteX24" fmla="*/ 5023124 w 7208647"/>
              <a:gd name="connsiteY24" fmla="*/ 2606980 h 5977940"/>
              <a:gd name="connsiteX25" fmla="*/ 4856500 w 7208647"/>
              <a:gd name="connsiteY25" fmla="*/ 2468019 h 5977940"/>
              <a:gd name="connsiteX26" fmla="*/ 4828729 w 7208647"/>
              <a:gd name="connsiteY26" fmla="*/ 2468019 h 5977940"/>
              <a:gd name="connsiteX27" fmla="*/ 4662105 w 7208647"/>
              <a:gd name="connsiteY27" fmla="*/ 2606980 h 5977940"/>
              <a:gd name="connsiteX28" fmla="*/ 4356628 w 7208647"/>
              <a:gd name="connsiteY28" fmla="*/ 3496326 h 5977940"/>
              <a:gd name="connsiteX29" fmla="*/ 3856755 w 7208647"/>
              <a:gd name="connsiteY29" fmla="*/ 1578673 h 5977940"/>
              <a:gd name="connsiteX30" fmla="*/ 3662361 w 7208647"/>
              <a:gd name="connsiteY30" fmla="*/ 1439712 h 5977940"/>
              <a:gd name="connsiteX31" fmla="*/ 3467966 w 7208647"/>
              <a:gd name="connsiteY31" fmla="*/ 1578673 h 5977940"/>
              <a:gd name="connsiteX32" fmla="*/ 2745929 w 7208647"/>
              <a:gd name="connsiteY32" fmla="*/ 4107752 h 5977940"/>
              <a:gd name="connsiteX33" fmla="*/ 2412681 w 7208647"/>
              <a:gd name="connsiteY33" fmla="*/ 3329574 h 5977940"/>
              <a:gd name="connsiteX34" fmla="*/ 2246057 w 7208647"/>
              <a:gd name="connsiteY34" fmla="*/ 3218406 h 5977940"/>
              <a:gd name="connsiteX35" fmla="*/ 357651 w 7208647"/>
              <a:gd name="connsiteY35" fmla="*/ 3218406 h 5977940"/>
              <a:gd name="connsiteX36" fmla="*/ 329881 w 7208647"/>
              <a:gd name="connsiteY36" fmla="*/ 3218406 h 5977940"/>
              <a:gd name="connsiteX37" fmla="*/ 274340 w 7208647"/>
              <a:gd name="connsiteY37" fmla="*/ 3135029 h 5977940"/>
              <a:gd name="connsiteX38" fmla="*/ 246569 w 7208647"/>
              <a:gd name="connsiteY38" fmla="*/ 1106207 h 5977940"/>
              <a:gd name="connsiteX39" fmla="*/ 1992697 w 7208647"/>
              <a:gd name="connsiteY39" fmla="*/ 353 h 597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208647" h="5977940">
                <a:moveTo>
                  <a:pt x="3665023" y="2393430"/>
                </a:moveTo>
                <a:cubicBezTo>
                  <a:pt x="3665023" y="2393430"/>
                  <a:pt x="3665023" y="2393430"/>
                  <a:pt x="4164947" y="4255152"/>
                </a:cubicBezTo>
                <a:cubicBezTo>
                  <a:pt x="4164947" y="4338513"/>
                  <a:pt x="4248267" y="4394087"/>
                  <a:pt x="4331588" y="4394087"/>
                </a:cubicBezTo>
                <a:cubicBezTo>
                  <a:pt x="4414908" y="4394087"/>
                  <a:pt x="4498229" y="4338513"/>
                  <a:pt x="4526002" y="4255152"/>
                </a:cubicBezTo>
                <a:cubicBezTo>
                  <a:pt x="4526002" y="4255152"/>
                  <a:pt x="4526002" y="4255152"/>
                  <a:pt x="4859285" y="3282611"/>
                </a:cubicBezTo>
                <a:cubicBezTo>
                  <a:pt x="4859285" y="3282611"/>
                  <a:pt x="4859285" y="3282611"/>
                  <a:pt x="4998152" y="3643841"/>
                </a:cubicBezTo>
                <a:cubicBezTo>
                  <a:pt x="5025926" y="3727201"/>
                  <a:pt x="5109247" y="3782775"/>
                  <a:pt x="5192567" y="3782775"/>
                </a:cubicBezTo>
                <a:lnTo>
                  <a:pt x="6525696" y="3782775"/>
                </a:lnTo>
                <a:cubicBezTo>
                  <a:pt x="6247961" y="4060644"/>
                  <a:pt x="5942452" y="4310726"/>
                  <a:pt x="5498076" y="4616382"/>
                </a:cubicBezTo>
                <a:cubicBezTo>
                  <a:pt x="4581549" y="5283268"/>
                  <a:pt x="3859438" y="5672284"/>
                  <a:pt x="3553929" y="5977940"/>
                </a:cubicBezTo>
                <a:cubicBezTo>
                  <a:pt x="3553929" y="5977940"/>
                  <a:pt x="2498535" y="5255481"/>
                  <a:pt x="2165253" y="4977612"/>
                </a:cubicBezTo>
                <a:cubicBezTo>
                  <a:pt x="1887518" y="4783103"/>
                  <a:pt x="1137633" y="4227366"/>
                  <a:pt x="637709" y="3643841"/>
                </a:cubicBezTo>
                <a:cubicBezTo>
                  <a:pt x="637709" y="3643841"/>
                  <a:pt x="637709" y="3643841"/>
                  <a:pt x="2109706" y="3643841"/>
                </a:cubicBezTo>
                <a:cubicBezTo>
                  <a:pt x="2109706" y="3643841"/>
                  <a:pt x="2109706" y="3643841"/>
                  <a:pt x="2609629" y="4783103"/>
                </a:cubicBezTo>
                <a:cubicBezTo>
                  <a:pt x="2637403" y="4866464"/>
                  <a:pt x="2692950" y="4894251"/>
                  <a:pt x="2776270" y="4894251"/>
                </a:cubicBezTo>
                <a:cubicBezTo>
                  <a:pt x="2859591" y="4894251"/>
                  <a:pt x="2942912" y="4838677"/>
                  <a:pt x="2970685" y="4755317"/>
                </a:cubicBezTo>
                <a:cubicBezTo>
                  <a:pt x="2970685" y="4755317"/>
                  <a:pt x="2970685" y="4755317"/>
                  <a:pt x="3665023" y="2393430"/>
                </a:cubicBezTo>
                <a:close/>
                <a:moveTo>
                  <a:pt x="1992697" y="353"/>
                </a:moveTo>
                <a:cubicBezTo>
                  <a:pt x="2211452" y="-3739"/>
                  <a:pt x="2452601" y="27527"/>
                  <a:pt x="2718158" y="105692"/>
                </a:cubicBezTo>
                <a:cubicBezTo>
                  <a:pt x="2718158" y="105692"/>
                  <a:pt x="3495737" y="439197"/>
                  <a:pt x="3606819" y="1133999"/>
                </a:cubicBezTo>
                <a:cubicBezTo>
                  <a:pt x="3606819" y="1133999"/>
                  <a:pt x="3940067" y="-88852"/>
                  <a:pt x="5495225" y="77901"/>
                </a:cubicBezTo>
                <a:cubicBezTo>
                  <a:pt x="7050382" y="244653"/>
                  <a:pt x="7383630" y="1828801"/>
                  <a:pt x="7133694" y="2634772"/>
                </a:cubicBezTo>
                <a:cubicBezTo>
                  <a:pt x="7050382" y="2912693"/>
                  <a:pt x="6967070" y="3135029"/>
                  <a:pt x="6828216" y="3357366"/>
                </a:cubicBezTo>
                <a:cubicBezTo>
                  <a:pt x="6828216" y="3357366"/>
                  <a:pt x="6828216" y="3357366"/>
                  <a:pt x="5300830" y="3357366"/>
                </a:cubicBezTo>
                <a:cubicBezTo>
                  <a:pt x="5300830" y="3357366"/>
                  <a:pt x="5300830" y="3357366"/>
                  <a:pt x="5023124" y="2606980"/>
                </a:cubicBezTo>
                <a:cubicBezTo>
                  <a:pt x="4995353" y="2523603"/>
                  <a:pt x="4912041" y="2468019"/>
                  <a:pt x="4856500" y="2468019"/>
                </a:cubicBezTo>
                <a:cubicBezTo>
                  <a:pt x="4828729" y="2468019"/>
                  <a:pt x="4828729" y="2468019"/>
                  <a:pt x="4828729" y="2468019"/>
                </a:cubicBezTo>
                <a:cubicBezTo>
                  <a:pt x="4745417" y="2468019"/>
                  <a:pt x="4689876" y="2523603"/>
                  <a:pt x="4662105" y="2606980"/>
                </a:cubicBezTo>
                <a:cubicBezTo>
                  <a:pt x="4662105" y="2606980"/>
                  <a:pt x="4662105" y="2606980"/>
                  <a:pt x="4356628" y="3496326"/>
                </a:cubicBezTo>
                <a:cubicBezTo>
                  <a:pt x="4356628" y="3496326"/>
                  <a:pt x="4356628" y="3496326"/>
                  <a:pt x="3856755" y="1578673"/>
                </a:cubicBezTo>
                <a:cubicBezTo>
                  <a:pt x="3828985" y="1495297"/>
                  <a:pt x="3745673" y="1439712"/>
                  <a:pt x="3662361" y="1439712"/>
                </a:cubicBezTo>
                <a:cubicBezTo>
                  <a:pt x="3579049" y="1439712"/>
                  <a:pt x="3495737" y="1495297"/>
                  <a:pt x="3467966" y="1578673"/>
                </a:cubicBezTo>
                <a:cubicBezTo>
                  <a:pt x="3467966" y="1578673"/>
                  <a:pt x="3467966" y="1578673"/>
                  <a:pt x="2745929" y="4107752"/>
                </a:cubicBezTo>
                <a:cubicBezTo>
                  <a:pt x="2745929" y="4107752"/>
                  <a:pt x="2745929" y="4107752"/>
                  <a:pt x="2412681" y="3329574"/>
                </a:cubicBezTo>
                <a:cubicBezTo>
                  <a:pt x="2384910" y="3273990"/>
                  <a:pt x="2301598" y="3218406"/>
                  <a:pt x="2246057" y="3218406"/>
                </a:cubicBezTo>
                <a:cubicBezTo>
                  <a:pt x="2246057" y="3218406"/>
                  <a:pt x="2246057" y="3218406"/>
                  <a:pt x="357651" y="3218406"/>
                </a:cubicBezTo>
                <a:cubicBezTo>
                  <a:pt x="357651" y="3218406"/>
                  <a:pt x="357651" y="3218406"/>
                  <a:pt x="329881" y="3218406"/>
                </a:cubicBezTo>
                <a:cubicBezTo>
                  <a:pt x="329881" y="3190613"/>
                  <a:pt x="302110" y="3162821"/>
                  <a:pt x="274340" y="3135029"/>
                </a:cubicBezTo>
                <a:cubicBezTo>
                  <a:pt x="-114450" y="2412435"/>
                  <a:pt x="-58908" y="1634257"/>
                  <a:pt x="246569" y="1106207"/>
                </a:cubicBezTo>
                <a:cubicBezTo>
                  <a:pt x="517333" y="699748"/>
                  <a:pt x="1044759" y="18082"/>
                  <a:pt x="1992697" y="3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8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566163" y="1051557"/>
            <a:ext cx="2011679" cy="2682240"/>
          </a:xfrm>
          <a:custGeom>
            <a:avLst/>
            <a:gdLst>
              <a:gd name="connsiteX0" fmla="*/ 2011680 w 4023359"/>
              <a:gd name="connsiteY0" fmla="*/ 0 h 4023360"/>
              <a:gd name="connsiteX1" fmla="*/ 4012974 w 4023359"/>
              <a:gd name="connsiteY1" fmla="*/ 1805998 h 4023360"/>
              <a:gd name="connsiteX2" fmla="*/ 4023359 w 4023359"/>
              <a:gd name="connsiteY2" fmla="*/ 2011661 h 4023360"/>
              <a:gd name="connsiteX3" fmla="*/ 4023359 w 4023359"/>
              <a:gd name="connsiteY3" fmla="*/ 2011699 h 4023360"/>
              <a:gd name="connsiteX4" fmla="*/ 4012974 w 4023359"/>
              <a:gd name="connsiteY4" fmla="*/ 2217363 h 4023360"/>
              <a:gd name="connsiteX5" fmla="*/ 2011680 w 4023359"/>
              <a:gd name="connsiteY5" fmla="*/ 4023360 h 4023360"/>
              <a:gd name="connsiteX6" fmla="*/ 0 w 4023359"/>
              <a:gd name="connsiteY6" fmla="*/ 2011680 h 4023360"/>
              <a:gd name="connsiteX7" fmla="*/ 2011680 w 4023359"/>
              <a:gd name="connsiteY7" fmla="*/ 0 h 402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3359" h="4023360">
                <a:moveTo>
                  <a:pt x="2011680" y="0"/>
                </a:moveTo>
                <a:cubicBezTo>
                  <a:pt x="3053261" y="0"/>
                  <a:pt x="3909956" y="791596"/>
                  <a:pt x="4012974" y="1805998"/>
                </a:cubicBezTo>
                <a:lnTo>
                  <a:pt x="4023359" y="2011661"/>
                </a:lnTo>
                <a:lnTo>
                  <a:pt x="4023359" y="2011699"/>
                </a:lnTo>
                <a:lnTo>
                  <a:pt x="4012974" y="2217363"/>
                </a:lnTo>
                <a:cubicBezTo>
                  <a:pt x="3909956" y="3231765"/>
                  <a:pt x="3053261" y="4023360"/>
                  <a:pt x="2011680" y="4023360"/>
                </a:cubicBezTo>
                <a:cubicBezTo>
                  <a:pt x="900660" y="4023360"/>
                  <a:pt x="0" y="3122700"/>
                  <a:pt x="0" y="2011680"/>
                </a:cubicBezTo>
                <a:cubicBezTo>
                  <a:pt x="0" y="900660"/>
                  <a:pt x="900660" y="0"/>
                  <a:pt x="20116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1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403859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2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502945"/>
            <a:ext cx="8229555" cy="6096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25903"/>
            <a:ext cx="8229600" cy="4846267"/>
          </a:xfrm>
          <a:prstGeom prst="rect">
            <a:avLst/>
          </a:prstGeom>
        </p:spPr>
        <p:txBody>
          <a:bodyPr vert="horz" lIns="51206" tIns="25603" rIns="51206" bIns="25603" rtlCol="0">
            <a:no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46" y="6355049"/>
            <a:ext cx="1828800" cy="36512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5A904-F81F-4843-9A8D-05C55C1EF526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355049"/>
            <a:ext cx="2743200" cy="36512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7955" y="6355049"/>
            <a:ext cx="1828800" cy="36512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9E18-6253-43FE-B52C-251CEB3AE2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28"/>
          <p:cNvSpPr/>
          <p:nvPr userDrawn="1"/>
        </p:nvSpPr>
        <p:spPr>
          <a:xfrm>
            <a:off x="0" y="6210000"/>
            <a:ext cx="9144000" cy="648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pic>
        <p:nvPicPr>
          <p:cNvPr id="9" name="Picture 2" descr="D:\Dropbox\FNOL\Kardiovaskularni centrum\LOGO\KKVC_FNOL_logo_CMYK.png"/>
          <p:cNvPicPr>
            <a:picLocks noChangeAspect="1" noChangeArrowheads="1"/>
          </p:cNvPicPr>
          <p:nvPr userDrawn="1"/>
        </p:nvPicPr>
        <p:blipFill rotWithShape="1"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9" b="-16679"/>
          <a:stretch/>
        </p:blipFill>
        <p:spPr bwMode="auto">
          <a:xfrm>
            <a:off x="3931927" y="6261093"/>
            <a:ext cx="1058977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19"/>
          <p:cNvPicPr>
            <a:picLocks noChangeAspect="1"/>
          </p:cNvPicPr>
          <p:nvPr userDrawn="1"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6283325"/>
            <a:ext cx="16398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1"/>
          <p:cNvPicPr>
            <a:picLocks noChangeAspect="1"/>
          </p:cNvPicPr>
          <p:nvPr userDrawn="1"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6283325"/>
            <a:ext cx="21447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5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27" r:id="rId2"/>
    <p:sldLayoutId id="2147483729" r:id="rId3"/>
    <p:sldLayoutId id="2147483728" r:id="rId4"/>
    <p:sldLayoutId id="2147483675" r:id="rId5"/>
    <p:sldLayoutId id="2147483681" r:id="rId6"/>
    <p:sldLayoutId id="2147483696" r:id="rId7"/>
    <p:sldLayoutId id="2147483702" r:id="rId8"/>
    <p:sldLayoutId id="2147483678" r:id="rId9"/>
    <p:sldLayoutId id="2147483676" r:id="rId10"/>
    <p:sldLayoutId id="2147483679" r:id="rId11"/>
    <p:sldLayoutId id="2147483680" r:id="rId12"/>
    <p:sldLayoutId id="2147483686" r:id="rId13"/>
    <p:sldLayoutId id="2147483704" r:id="rId14"/>
    <p:sldLayoutId id="2147483687" r:id="rId15"/>
    <p:sldLayoutId id="2147483689" r:id="rId16"/>
    <p:sldLayoutId id="2147483690" r:id="rId17"/>
    <p:sldLayoutId id="2147483691" r:id="rId18"/>
    <p:sldLayoutId id="2147483692" r:id="rId19"/>
    <p:sldLayoutId id="2147483712" r:id="rId20"/>
    <p:sldLayoutId id="2147483713" r:id="rId21"/>
    <p:sldLayoutId id="2147483714" r:id="rId22"/>
    <p:sldLayoutId id="2147483706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698" r:id="rId31"/>
    <p:sldLayoutId id="2147483701" r:id="rId32"/>
    <p:sldLayoutId id="2147483722" r:id="rId33"/>
    <p:sldLayoutId id="2147483723" r:id="rId34"/>
    <p:sldLayoutId id="2147483724" r:id="rId35"/>
    <p:sldLayoutId id="2147483725" r:id="rId36"/>
    <p:sldLayoutId id="2147483671" r:id="rId37"/>
    <p:sldLayoutId id="2147483668" r:id="rId38"/>
    <p:sldLayoutId id="2147483669" r:id="rId39"/>
    <p:sldLayoutId id="2147483670" r:id="rId40"/>
    <p:sldLayoutId id="2147483672" r:id="rId41"/>
    <p:sldLayoutId id="2147483673" r:id="rId42"/>
    <p:sldLayoutId id="2147483685" r:id="rId43"/>
    <p:sldLayoutId id="2147483684" r:id="rId44"/>
    <p:sldLayoutId id="2147483707" r:id="rId45"/>
    <p:sldLayoutId id="2147483732" r:id="rId46"/>
    <p:sldLayoutId id="2147483733" r:id="rId47"/>
    <p:sldLayoutId id="2147483738" r:id="rId48"/>
    <p:sldLayoutId id="2147483739" r:id="rId49"/>
    <p:sldLayoutId id="2147483745" r:id="rId50"/>
    <p:sldLayoutId id="2147483746" r:id="rId51"/>
    <p:sldLayoutId id="2147483751" r:id="rId52"/>
    <p:sldLayoutId id="2147483752" r:id="rId53"/>
    <p:sldLayoutId id="2147483754" r:id="rId54"/>
    <p:sldLayoutId id="2147483755" r:id="rId55"/>
    <p:sldLayoutId id="2147483756" r:id="rId56"/>
    <p:sldLayoutId id="2147483757" r:id="rId57"/>
  </p:sldLayoutIdLst>
  <p:txStyles>
    <p:titleStyle>
      <a:lvl1pPr algn="l" defTabSz="76809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l" defTabSz="768090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5" indent="0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68090" indent="0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35" indent="0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180" indent="0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12247" indent="-192022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6292" indent="-192022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37" indent="-192022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382" indent="-192022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5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8090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35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180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0225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4270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315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2359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err="1"/>
              <a:t>Peripartální</a:t>
            </a:r>
            <a:r>
              <a:rPr lang="cs-CZ" altLang="en-US"/>
              <a:t> kardiomyopatie</a:t>
            </a:r>
            <a:endParaRPr lang="cs-CZ" altLang="en-US" dirty="0"/>
          </a:p>
        </p:txBody>
      </p:sp>
      <p:sp>
        <p:nvSpPr>
          <p:cNvPr id="13315" name="Zástupný symbol pro obsah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altLang="cs-CZ" sz="2000" dirty="0"/>
              <a:t>Marie </a:t>
            </a:r>
            <a:r>
              <a:rPr lang="cs-CZ" altLang="cs-CZ" sz="2000" dirty="0" err="1"/>
              <a:t>Lazárová</a:t>
            </a:r>
            <a:endParaRPr lang="cs-CZ" altLang="cs-CZ" sz="2000" dirty="0"/>
          </a:p>
          <a:p>
            <a:r>
              <a:rPr lang="cs-CZ" altLang="cs-CZ" dirty="0"/>
              <a:t> I. interní klinika kardiologická FN Olomouc</a:t>
            </a:r>
            <a:endParaRPr lang="cs-CZ" altLang="en-US" dirty="0"/>
          </a:p>
        </p:txBody>
      </p:sp>
      <p:pic>
        <p:nvPicPr>
          <p:cNvPr id="7173" name="Picture 1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9" y="1965976"/>
            <a:ext cx="3302000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422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en-US" sz="4000" dirty="0"/>
              <a:t>PPCM - etiologie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268413"/>
            <a:ext cx="8001000" cy="4606925"/>
          </a:xfrm>
        </p:spPr>
        <p:txBody>
          <a:bodyPr/>
          <a:lstStyle/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cs-CZ" dirty="0"/>
              <a:t>Stále nejasná</a:t>
            </a:r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cs-CZ" dirty="0"/>
              <a:t>Testováno mnoho hypotéz </a:t>
            </a:r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cs-CZ" dirty="0"/>
              <a:t>Myokarditida</a:t>
            </a:r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cs-CZ" dirty="0"/>
              <a:t>autoimunitní  onemocnění (fetální antigeny - fetální </a:t>
            </a:r>
            <a:r>
              <a:rPr lang="cs-CZ" dirty="0" err="1"/>
              <a:t>mikrochimerismus</a:t>
            </a:r>
            <a:endParaRPr lang="cs-CZ" dirty="0"/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cs-CZ" dirty="0" err="1"/>
              <a:t>Hemodynamické</a:t>
            </a:r>
            <a:r>
              <a:rPr lang="cs-CZ" dirty="0"/>
              <a:t> faktory</a:t>
            </a:r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cs-CZ" dirty="0"/>
              <a:t>Genetické příčiny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90000"/>
              <a:defRPr/>
            </a:pPr>
            <a:r>
              <a:rPr lang="cs-CZ" b="1" dirty="0"/>
              <a:t>    </a:t>
            </a:r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cs-CZ" b="1" dirty="0"/>
              <a:t>PPCM jako vaskulární a hormonální onemocnění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sz="1400" i="1" dirty="0"/>
          </a:p>
          <a:p>
            <a:pPr>
              <a:defRPr/>
            </a:pPr>
            <a:endParaRPr lang="cs-CZ" sz="1400" i="1" dirty="0"/>
          </a:p>
          <a:p>
            <a:pPr>
              <a:defRPr/>
            </a:pPr>
            <a:endParaRPr lang="cs-CZ" sz="1400" i="1" dirty="0"/>
          </a:p>
          <a:p>
            <a:pPr>
              <a:defRPr/>
            </a:pPr>
            <a:r>
              <a:rPr lang="cs-CZ" sz="1400" i="1" dirty="0" err="1"/>
              <a:t>Hilfiker</a:t>
            </a:r>
            <a:r>
              <a:rPr lang="cs-CZ" sz="1400" i="1" dirty="0"/>
              <a:t>-Kleiner et al., 2015</a:t>
            </a:r>
          </a:p>
        </p:txBody>
      </p:sp>
    </p:spTree>
    <p:extLst>
      <p:ext uri="{BB962C8B-B14F-4D97-AF65-F5344CB8AC3E}">
        <p14:creationId xmlns:p14="http://schemas.microsoft.com/office/powerpoint/2010/main" val="1958083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1">
            <a:extLst>
              <a:ext uri="{FF2B5EF4-FFF2-40B4-BE49-F238E27FC236}">
                <a16:creationId xmlns:a16="http://schemas.microsoft.com/office/drawing/2014/main" id="{395AB2FD-867E-4DFC-AFDA-2895FE48B9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" name="Obrázek 3">
            <a:extLst>
              <a:ext uri="{FF2B5EF4-FFF2-40B4-BE49-F238E27FC236}">
                <a16:creationId xmlns:a16="http://schemas.microsoft.com/office/drawing/2014/main" id="{87D00C9F-BDA9-4BAF-ABCB-F3FE96FEE0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40" y="184210"/>
            <a:ext cx="7589437" cy="616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BB6A6CAD-1F0A-46FB-BF9A-316343ED4727}"/>
              </a:ext>
            </a:extLst>
          </p:cNvPr>
          <p:cNvSpPr/>
          <p:nvPr/>
        </p:nvSpPr>
        <p:spPr>
          <a:xfrm>
            <a:off x="3323292" y="3267418"/>
            <a:ext cx="2497415" cy="3554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endParaRPr lang="cs-CZ" altLang="cs-CZ" dirty="0"/>
          </a:p>
          <a:p>
            <a:pPr>
              <a:spcBef>
                <a:spcPct val="0"/>
              </a:spcBef>
            </a:pPr>
            <a:endParaRPr lang="cs-CZ" altLang="cs-CZ" dirty="0"/>
          </a:p>
          <a:p>
            <a:pPr>
              <a:spcBef>
                <a:spcPct val="0"/>
              </a:spcBef>
            </a:pPr>
            <a:endParaRPr lang="cs-CZ" altLang="cs-CZ" dirty="0"/>
          </a:p>
          <a:p>
            <a:pPr>
              <a:spcBef>
                <a:spcPct val="0"/>
              </a:spcBef>
            </a:pPr>
            <a:endParaRPr lang="cs-CZ" altLang="cs-CZ" dirty="0"/>
          </a:p>
          <a:p>
            <a:pPr>
              <a:spcBef>
                <a:spcPct val="0"/>
              </a:spcBef>
            </a:pPr>
            <a:endParaRPr lang="cs-CZ" altLang="cs-CZ" dirty="0"/>
          </a:p>
          <a:p>
            <a:pPr>
              <a:spcBef>
                <a:spcPct val="0"/>
              </a:spcBef>
            </a:pPr>
            <a:endParaRPr lang="cs-CZ" altLang="cs-CZ" dirty="0"/>
          </a:p>
          <a:p>
            <a:pPr>
              <a:spcBef>
                <a:spcPct val="0"/>
              </a:spcBef>
            </a:pPr>
            <a:endParaRPr lang="cs-CZ" altLang="cs-CZ" dirty="0"/>
          </a:p>
          <a:p>
            <a:pPr>
              <a:spcBef>
                <a:spcPct val="0"/>
              </a:spcBef>
            </a:pPr>
            <a:endParaRPr lang="cs-CZ" altLang="cs-CZ" dirty="0"/>
          </a:p>
          <a:p>
            <a:pPr>
              <a:spcBef>
                <a:spcPct val="0"/>
              </a:spcBef>
            </a:pPr>
            <a:endParaRPr lang="cs-CZ" altLang="cs-CZ" dirty="0"/>
          </a:p>
          <a:p>
            <a:pPr>
              <a:spcBef>
                <a:spcPct val="0"/>
              </a:spcBef>
            </a:pPr>
            <a:endParaRPr lang="cs-CZ" altLang="cs-CZ" dirty="0"/>
          </a:p>
          <a:p>
            <a:pPr>
              <a:spcBef>
                <a:spcPct val="0"/>
              </a:spcBef>
            </a:pPr>
            <a:endParaRPr lang="cs-CZ" altLang="cs-CZ" dirty="0"/>
          </a:p>
          <a:p>
            <a:pPr>
              <a:spcBef>
                <a:spcPct val="0"/>
              </a:spcBef>
            </a:pPr>
            <a:endParaRPr lang="cs-CZ" altLang="cs-CZ" dirty="0"/>
          </a:p>
          <a:p>
            <a:pPr>
              <a:spcBef>
                <a:spcPct val="0"/>
              </a:spcBef>
            </a:pPr>
            <a:endParaRPr lang="cs-CZ" altLang="cs-CZ" dirty="0"/>
          </a:p>
          <a:p>
            <a:pPr>
              <a:spcBef>
                <a:spcPct val="0"/>
              </a:spcBef>
            </a:pPr>
            <a:endParaRPr lang="cs-CZ" altLang="cs-CZ" dirty="0"/>
          </a:p>
          <a:p>
            <a:pPr>
              <a:spcBef>
                <a:spcPct val="0"/>
              </a:spcBef>
            </a:pPr>
            <a:r>
              <a:rPr lang="cs-CZ" altLang="cs-CZ" dirty="0"/>
              <a:t>Arany et. Al., </a:t>
            </a:r>
            <a:r>
              <a:rPr lang="cs-CZ" altLang="cs-CZ" dirty="0" err="1"/>
              <a:t>Circulation</a:t>
            </a:r>
            <a:r>
              <a:rPr lang="cs-CZ" altLang="cs-CZ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3942479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539750" y="366713"/>
            <a:ext cx="8001000" cy="820737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dirty="0"/>
              <a:t>Prolaktin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566738" y="1558925"/>
            <a:ext cx="8001000" cy="4606925"/>
          </a:xfrm>
        </p:spPr>
        <p:txBody>
          <a:bodyPr/>
          <a:lstStyle/>
          <a:p>
            <a:pPr>
              <a:defRPr/>
            </a:pPr>
            <a:r>
              <a:rPr lang="cs-CZ" altLang="cs-CZ" dirty="0"/>
              <a:t>Deficience STAT3 ( transkripční faktor), zvýšená aktivita ROS, zvýšená koncentrace Katepsinu D, štěpí prolaktin na </a:t>
            </a:r>
            <a:r>
              <a:rPr lang="cs-CZ" altLang="cs-CZ" b="1" dirty="0"/>
              <a:t>16-kD fragment </a:t>
            </a:r>
          </a:p>
          <a:p>
            <a:pPr>
              <a:defRPr/>
            </a:pPr>
            <a:endParaRPr lang="cs-CZ" altLang="cs-CZ" b="1" dirty="0"/>
          </a:p>
          <a:p>
            <a:pPr>
              <a:defRPr/>
            </a:pPr>
            <a:r>
              <a:rPr lang="cs-CZ" altLang="cs-CZ" b="1" dirty="0"/>
              <a:t>            Potentní </a:t>
            </a:r>
            <a:r>
              <a:rPr lang="cs-CZ" altLang="cs-CZ" b="1" dirty="0" err="1"/>
              <a:t>vaskulotoxický</a:t>
            </a:r>
            <a:r>
              <a:rPr lang="cs-CZ" altLang="cs-CZ" b="1" dirty="0"/>
              <a:t> protein</a:t>
            </a:r>
          </a:p>
          <a:p>
            <a:pPr>
              <a:defRPr/>
            </a:pPr>
            <a:endParaRPr lang="cs-CZ" altLang="cs-CZ" b="1" dirty="0"/>
          </a:p>
          <a:p>
            <a:pPr>
              <a:defRPr/>
            </a:pPr>
            <a:endParaRPr lang="cs-CZ" altLang="cs-CZ" b="1" dirty="0"/>
          </a:p>
          <a:p>
            <a:pPr>
              <a:defRPr/>
            </a:pPr>
            <a:r>
              <a:rPr lang="cs-CZ" altLang="cs-CZ" b="1" dirty="0"/>
              <a:t>    Způsobuje apoptózu endoteliálních buněk</a:t>
            </a:r>
          </a:p>
        </p:txBody>
      </p:sp>
      <p:sp>
        <p:nvSpPr>
          <p:cNvPr id="14340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539750" y="6237288"/>
            <a:ext cx="2952750" cy="50482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cs-CZ" altLang="cs-CZ" dirty="0"/>
              <a:t>Arany et. Al., </a:t>
            </a:r>
            <a:r>
              <a:rPr lang="cs-CZ" altLang="cs-CZ" dirty="0" err="1"/>
              <a:t>Circulation</a:t>
            </a:r>
            <a:r>
              <a:rPr lang="cs-CZ" altLang="cs-CZ" dirty="0"/>
              <a:t> 2016</a:t>
            </a:r>
          </a:p>
          <a:p>
            <a:pPr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2" name="Šipka doprava 1"/>
          <p:cNvSpPr/>
          <p:nvPr/>
        </p:nvSpPr>
        <p:spPr>
          <a:xfrm>
            <a:off x="823001" y="3380690"/>
            <a:ext cx="548634" cy="274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 rot="5400000">
            <a:off x="3520451" y="4069073"/>
            <a:ext cx="548634" cy="274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3301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574675" y="188913"/>
            <a:ext cx="8001000" cy="1006475"/>
          </a:xfrm>
        </p:spPr>
        <p:txBody>
          <a:bodyPr>
            <a:normAutofit/>
          </a:bodyPr>
          <a:lstStyle/>
          <a:p>
            <a:r>
              <a:rPr lang="cs-CZ" altLang="cs-CZ" sz="4000" dirty="0"/>
              <a:t>Placentární </a:t>
            </a:r>
            <a:r>
              <a:rPr lang="cs-CZ" altLang="cs-CZ" sz="4000" dirty="0" err="1"/>
              <a:t>kardiotoxické</a:t>
            </a:r>
            <a:r>
              <a:rPr lang="cs-CZ" altLang="cs-CZ" sz="4000" dirty="0"/>
              <a:t> </a:t>
            </a:r>
            <a:r>
              <a:rPr lang="cs-CZ" altLang="cs-CZ" sz="4000" dirty="0" err="1"/>
              <a:t>působky</a:t>
            </a:r>
            <a:endParaRPr lang="cs-CZ" altLang="cs-CZ" sz="4000" dirty="0"/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b="1" dirty="0">
                <a:solidFill>
                  <a:srgbClr val="0070C0"/>
                </a:solidFill>
              </a:rPr>
              <a:t>sFlt1 (tyrosin </a:t>
            </a:r>
            <a:r>
              <a:rPr lang="cs-CZ" altLang="cs-CZ" b="1" dirty="0" err="1">
                <a:solidFill>
                  <a:srgbClr val="0070C0"/>
                </a:solidFill>
              </a:rPr>
              <a:t>kinasa</a:t>
            </a:r>
            <a:r>
              <a:rPr lang="cs-CZ" altLang="cs-CZ" b="1" dirty="0">
                <a:solidFill>
                  <a:srgbClr val="0070C0"/>
                </a:solidFill>
              </a:rPr>
              <a:t> 1)</a:t>
            </a:r>
          </a:p>
          <a:p>
            <a:pPr>
              <a:defRPr/>
            </a:pPr>
            <a:r>
              <a:rPr lang="cs-CZ" altLang="cs-CZ" b="1" dirty="0"/>
              <a:t>		významné zvýšení u </a:t>
            </a:r>
            <a:r>
              <a:rPr lang="cs-CZ" altLang="cs-CZ" b="1" dirty="0" err="1"/>
              <a:t>preeklampsie</a:t>
            </a:r>
            <a:endParaRPr lang="cs-CZ" altLang="cs-CZ" b="1" dirty="0"/>
          </a:p>
          <a:p>
            <a:pPr>
              <a:defRPr/>
            </a:pPr>
            <a:endParaRPr lang="cs-CZ" altLang="cs-CZ" dirty="0"/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25% PPCM sdruženo s </a:t>
            </a:r>
            <a:r>
              <a:rPr lang="cs-CZ" altLang="cs-CZ" dirty="0" err="1"/>
              <a:t>preeklapmsií</a:t>
            </a:r>
            <a:endParaRPr lang="cs-CZ" altLang="cs-CZ" dirty="0"/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68% PPCM spojeno s gestační hypertenzí či preeklampsií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altLang="cs-CZ" dirty="0"/>
          </a:p>
          <a:p>
            <a:pPr>
              <a:defRPr/>
            </a:pPr>
            <a:endParaRPr lang="cs-CZ" altLang="cs-CZ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cs-CZ" sz="1800" dirty="0"/>
              <a:t>                                                       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sz="1800" i="1" dirty="0"/>
          </a:p>
          <a:p>
            <a:pPr>
              <a:defRPr/>
            </a:pPr>
            <a:r>
              <a:rPr lang="cs-CZ" altLang="cs-CZ" sz="1600" i="1" dirty="0"/>
              <a:t>Arany et. Al., </a:t>
            </a:r>
            <a:r>
              <a:rPr lang="cs-CZ" altLang="cs-CZ" sz="1600" i="1" dirty="0" err="1"/>
              <a:t>Circulation</a:t>
            </a:r>
            <a:r>
              <a:rPr lang="cs-CZ" altLang="cs-CZ" sz="1600" i="1" dirty="0"/>
              <a:t> 2016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sz="1800" i="1" dirty="0"/>
          </a:p>
        </p:txBody>
      </p:sp>
      <p:sp>
        <p:nvSpPr>
          <p:cNvPr id="15364" name="Zástupný symbol pro text 3"/>
          <p:cNvSpPr>
            <a:spLocks noGrp="1"/>
          </p:cNvSpPr>
          <p:nvPr>
            <p:ph type="body" sz="quarter" idx="13"/>
          </p:nvPr>
        </p:nvSpPr>
        <p:spPr>
          <a:xfrm flipV="1">
            <a:off x="2926098" y="6742113"/>
            <a:ext cx="566402" cy="115887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5" name="Šipka doprava 4"/>
          <p:cNvSpPr/>
          <p:nvPr/>
        </p:nvSpPr>
        <p:spPr>
          <a:xfrm>
            <a:off x="1283643" y="2400740"/>
            <a:ext cx="548634" cy="274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602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/>
              <a:t>PPCM - genetika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  PPCM vnímána jako negenetická forma KMP</a:t>
            </a:r>
          </a:p>
          <a:p>
            <a:pPr>
              <a:buFontTx/>
              <a:buChar char="-"/>
            </a:pPr>
            <a:endParaRPr lang="cs-CZ" sz="1400" dirty="0"/>
          </a:p>
          <a:p>
            <a:pPr marL="0" indent="0">
              <a:buNone/>
            </a:pPr>
            <a:r>
              <a:rPr lang="cs-CZ" dirty="0"/>
              <a:t>				</a:t>
            </a:r>
            <a:r>
              <a:rPr lang="cs-CZ" b="1" dirty="0">
                <a:solidFill>
                  <a:srgbClr val="0070C0"/>
                </a:solidFill>
              </a:rPr>
              <a:t>ALE</a:t>
            </a:r>
          </a:p>
          <a:p>
            <a:pPr>
              <a:buFontTx/>
              <a:buChar char="-"/>
            </a:pPr>
            <a:endParaRPr lang="cs-CZ" sz="1400" dirty="0"/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cs-CZ" dirty="0"/>
              <a:t>prokázán rodinný výskyt (16% </a:t>
            </a:r>
            <a:r>
              <a:rPr lang="cs-CZ" dirty="0" err="1"/>
              <a:t>pts</a:t>
            </a:r>
            <a:r>
              <a:rPr lang="cs-CZ" dirty="0"/>
              <a:t> RA HF)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cs-CZ" dirty="0"/>
              <a:t>ženy s PPCM z rodin s familiární formou DKMP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cs-CZ" dirty="0"/>
              <a:t>obdobné genetické mutace jako u DKMP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cs-CZ" dirty="0"/>
              <a:t>„genetické“ PPCM mají nižší šanci na </a:t>
            </a:r>
            <a:r>
              <a:rPr lang="cs-CZ" dirty="0" err="1"/>
              <a:t>recovery</a:t>
            </a: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sz="1400" dirty="0" err="1"/>
              <a:t>Hilfiker</a:t>
            </a:r>
            <a:r>
              <a:rPr lang="cs-CZ" sz="1400" dirty="0"/>
              <a:t>-Kleiner et al., 2015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0254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en-US" sz="4000" dirty="0"/>
              <a:t>PPCM – Klinický obraz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cs-CZ" dirty="0"/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cs-CZ" dirty="0"/>
              <a:t>Typické příznaky HF (dyspnoe, ortopnoe, PND, kašel, otoky, únava)</a:t>
            </a:r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  <a:defRPr/>
            </a:pPr>
            <a:endParaRPr lang="cs-CZ" dirty="0"/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cs-CZ" dirty="0"/>
              <a:t>Nejčastěji „</a:t>
            </a:r>
            <a:r>
              <a:rPr lang="cs-CZ" dirty="0" err="1"/>
              <a:t>Wet</a:t>
            </a:r>
            <a:r>
              <a:rPr lang="cs-CZ" dirty="0"/>
              <a:t> and </a:t>
            </a:r>
            <a:r>
              <a:rPr lang="cs-CZ" dirty="0" err="1"/>
              <a:t>warm</a:t>
            </a:r>
            <a:r>
              <a:rPr lang="cs-CZ" dirty="0"/>
              <a:t>“ </a:t>
            </a:r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  <a:defRPr/>
            </a:pPr>
            <a:endParaRPr lang="cs-CZ" dirty="0"/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cs-CZ" dirty="0"/>
              <a:t>hůře odlišitelné od průvodních potíží v rámci vyšších stupňů těhotenství</a:t>
            </a:r>
          </a:p>
          <a:p>
            <a:pPr>
              <a:defRPr/>
            </a:pPr>
            <a:endParaRPr lang="cs-CZ" dirty="0"/>
          </a:p>
          <a:p>
            <a:pPr marL="0" indent="0">
              <a:buFont typeface="Wingdings" pitchFamily="2" charset="2"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1653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/>
              <a:t>PPCM - diagnostika</a:t>
            </a: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>
          <a:xfrm>
            <a:off x="274367" y="1325903"/>
            <a:ext cx="8595266" cy="4846267"/>
          </a:xfrm>
        </p:spPr>
        <p:txBody>
          <a:bodyPr/>
          <a:lstStyle/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dirty="0" err="1"/>
              <a:t>Natriuretické</a:t>
            </a:r>
            <a:r>
              <a:rPr lang="cs-CZ" b="1" dirty="0"/>
              <a:t> peptidy, troponin (míra postižení myokardu, prognóza)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dirty="0"/>
              <a:t>Echokardiografie ( EF LK ≤ 45%, LVEDD může být v normě)</a:t>
            </a:r>
          </a:p>
          <a:p>
            <a:endParaRPr lang="cs-CZ" sz="1400" dirty="0"/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cs-CZ" dirty="0"/>
              <a:t>MR (</a:t>
            </a:r>
            <a:r>
              <a:rPr lang="cs-CZ" b="1" dirty="0"/>
              <a:t>LV trombus</a:t>
            </a:r>
            <a:r>
              <a:rPr lang="cs-CZ" dirty="0"/>
              <a:t>, </a:t>
            </a:r>
            <a:r>
              <a:rPr lang="cs-CZ" dirty="0" err="1"/>
              <a:t>trabekularizace</a:t>
            </a:r>
            <a:r>
              <a:rPr lang="cs-CZ" dirty="0"/>
              <a:t>?, fyziologicky v těhotenství?, gadolinium KI v těhotenství)</a:t>
            </a:r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cs-CZ" dirty="0"/>
              <a:t>EMB (nález myokarditidy, četnost se velmi liší – 9-62%)</a:t>
            </a:r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cs-CZ" dirty="0"/>
              <a:t>SKG (v </a:t>
            </a:r>
            <a:r>
              <a:rPr lang="cs-CZ" dirty="0" err="1"/>
              <a:t>dif</a:t>
            </a:r>
            <a:r>
              <a:rPr lang="cs-CZ" dirty="0"/>
              <a:t>. dg., možná prezentace PPCM jako </a:t>
            </a:r>
            <a:r>
              <a:rPr lang="cs-CZ" dirty="0" err="1"/>
              <a:t>embolizační</a:t>
            </a:r>
            <a:r>
              <a:rPr lang="cs-CZ" dirty="0"/>
              <a:t> IM) </a:t>
            </a:r>
          </a:p>
        </p:txBody>
      </p:sp>
      <p:sp>
        <p:nvSpPr>
          <p:cNvPr id="17412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539750" y="6237288"/>
            <a:ext cx="2952750" cy="504825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cs-CZ" dirty="0"/>
          </a:p>
          <a:p>
            <a:pPr>
              <a:spcBef>
                <a:spcPct val="0"/>
              </a:spcBef>
            </a:pPr>
            <a:r>
              <a:rPr lang="cs-CZ" sz="1400" dirty="0" err="1"/>
              <a:t>Hilfiker</a:t>
            </a:r>
            <a:r>
              <a:rPr lang="cs-CZ" sz="1400" dirty="0"/>
              <a:t>-Kleiner et al., 2015</a:t>
            </a:r>
          </a:p>
          <a:p>
            <a:pPr>
              <a:spcBef>
                <a:spcPct val="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7720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0" y="502952"/>
            <a:ext cx="8229555" cy="609600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dirty="0"/>
              <a:t>PPCM </a:t>
            </a:r>
            <a:r>
              <a:rPr lang="cs-CZ" altLang="cs-CZ" sz="4000" dirty="0" err="1"/>
              <a:t>dif</a:t>
            </a:r>
            <a:r>
              <a:rPr lang="cs-CZ" altLang="cs-CZ" sz="4000" dirty="0"/>
              <a:t> dg.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cs-CZ" dirty="0"/>
              <a:t>Manifestace </a:t>
            </a:r>
            <a:r>
              <a:rPr lang="cs-CZ" b="1" dirty="0" err="1"/>
              <a:t>preexistující</a:t>
            </a:r>
            <a:r>
              <a:rPr lang="cs-CZ" b="1" dirty="0"/>
              <a:t> DKMP </a:t>
            </a:r>
            <a:r>
              <a:rPr lang="cs-CZ" dirty="0"/>
              <a:t>v důsledku </a:t>
            </a:r>
            <a:r>
              <a:rPr lang="cs-CZ" dirty="0" err="1"/>
              <a:t>hemodynamických</a:t>
            </a:r>
            <a:r>
              <a:rPr lang="cs-CZ" dirty="0"/>
              <a:t> změn v těhotenství (zvýšení TF, SV, CO - maximum na začátku 2. trimestru)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90000"/>
              <a:defRPr/>
            </a:pPr>
            <a:r>
              <a:rPr lang="cs-CZ" b="1" dirty="0"/>
              <a:t>          typická doba manifestace </a:t>
            </a:r>
            <a:r>
              <a:rPr lang="cs-CZ" b="1" dirty="0" err="1"/>
              <a:t>preexistující</a:t>
            </a:r>
            <a:r>
              <a:rPr lang="cs-CZ" b="1" dirty="0"/>
              <a:t> KMP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90000"/>
              <a:defRPr/>
            </a:pPr>
            <a:r>
              <a:rPr lang="cs-CZ" dirty="0"/>
              <a:t>			           </a:t>
            </a:r>
            <a:r>
              <a:rPr lang="cs-CZ" dirty="0" err="1"/>
              <a:t>v.s</a:t>
            </a:r>
            <a:r>
              <a:rPr lang="cs-CZ" dirty="0"/>
              <a:t>.</a:t>
            </a:r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cs-CZ" b="1" dirty="0"/>
              <a:t>PPCM </a:t>
            </a:r>
            <a:r>
              <a:rPr lang="cs-CZ" dirty="0"/>
              <a:t>– poslední měsíc před porodem, ale zejména v </a:t>
            </a:r>
            <a:r>
              <a:rPr lang="cs-CZ" dirty="0" err="1"/>
              <a:t>postpartální</a:t>
            </a:r>
            <a:r>
              <a:rPr lang="cs-CZ" dirty="0"/>
              <a:t> periodě</a:t>
            </a:r>
          </a:p>
          <a:p>
            <a:pPr>
              <a:defRPr/>
            </a:pPr>
            <a:r>
              <a:rPr lang="cs-CZ" altLang="cs-CZ" dirty="0"/>
              <a:t>            </a:t>
            </a:r>
            <a:r>
              <a:rPr lang="cs-CZ" altLang="cs-CZ" b="1" dirty="0"/>
              <a:t>80% případů PPCM do 3M po porodu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dirty="0"/>
          </a:p>
        </p:txBody>
      </p:sp>
      <p:sp>
        <p:nvSpPr>
          <p:cNvPr id="18436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539750" y="6237288"/>
            <a:ext cx="2952750" cy="504825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2" name="Šipka doprava 1"/>
          <p:cNvSpPr/>
          <p:nvPr/>
        </p:nvSpPr>
        <p:spPr>
          <a:xfrm>
            <a:off x="855813" y="4526268"/>
            <a:ext cx="365756" cy="1828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731562" y="2697488"/>
            <a:ext cx="365756" cy="1828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655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Zástupný symbol pro obsah 3"/>
          <p:cNvPicPr>
            <a:picLocks noGrp="1" noChangeAspect="1"/>
          </p:cNvPicPr>
          <p:nvPr>
            <p:ph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7318" y="1874537"/>
            <a:ext cx="7143750" cy="3562350"/>
          </a:xfrm>
        </p:spPr>
      </p:pic>
      <p:sp>
        <p:nvSpPr>
          <p:cNvPr id="19459" name="Zástupný symbol pro text 2"/>
          <p:cNvSpPr>
            <a:spLocks noGrp="1"/>
          </p:cNvSpPr>
          <p:nvPr>
            <p:ph type="body" sz="quarter" idx="15"/>
          </p:nvPr>
        </p:nvSpPr>
        <p:spPr>
          <a:xfrm>
            <a:off x="457200" y="6283325"/>
            <a:ext cx="3382963" cy="503238"/>
          </a:xfrm>
        </p:spPr>
        <p:txBody>
          <a:bodyPr/>
          <a:lstStyle/>
          <a:p>
            <a:r>
              <a:rPr lang="cs-CZ" altLang="cs-CZ" sz="1400" dirty="0"/>
              <a:t>Arany et. Al., </a:t>
            </a:r>
            <a:r>
              <a:rPr lang="cs-CZ" altLang="cs-CZ" sz="1400" dirty="0" err="1"/>
              <a:t>Circulation</a:t>
            </a:r>
            <a:r>
              <a:rPr lang="cs-CZ" altLang="cs-CZ" sz="1400" dirty="0"/>
              <a:t> 2016</a:t>
            </a:r>
          </a:p>
          <a:p>
            <a:endParaRPr lang="cs-CZ" alt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74367" y="519935"/>
            <a:ext cx="8229555" cy="6096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7680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4000" dirty="0"/>
              <a:t>PPCM </a:t>
            </a:r>
            <a:r>
              <a:rPr lang="cs-CZ" altLang="cs-CZ" sz="4000" dirty="0" err="1"/>
              <a:t>dif</a:t>
            </a:r>
            <a:r>
              <a:rPr lang="cs-CZ" altLang="cs-CZ" sz="4000" dirty="0"/>
              <a:t> dg.</a:t>
            </a:r>
          </a:p>
        </p:txBody>
      </p:sp>
    </p:spTree>
    <p:extLst>
      <p:ext uri="{BB962C8B-B14F-4D97-AF65-F5344CB8AC3E}">
        <p14:creationId xmlns:p14="http://schemas.microsoft.com/office/powerpoint/2010/main" val="934710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en-US" sz="4000" dirty="0"/>
              <a:t>PPCM - terapie</a:t>
            </a:r>
            <a:endParaRPr lang="cs-CZ" altLang="cs-CZ" dirty="0"/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468313" y="1268413"/>
            <a:ext cx="8001000" cy="4606925"/>
          </a:xfrm>
        </p:spPr>
        <p:txBody>
          <a:bodyPr/>
          <a:lstStyle/>
          <a:p>
            <a:endParaRPr lang="cs-CZ" altLang="cs-CZ" dirty="0"/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cs-CZ" altLang="cs-CZ" dirty="0"/>
              <a:t>Neliší se od standardní terapie HF, nutno zohlednit graviditu a laktaci v </a:t>
            </a:r>
            <a:r>
              <a:rPr lang="cs-CZ" altLang="cs-CZ" dirty="0" err="1"/>
              <a:t>postpartálním</a:t>
            </a:r>
            <a:r>
              <a:rPr lang="cs-CZ" altLang="cs-CZ" dirty="0"/>
              <a:t> období</a:t>
            </a:r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endParaRPr lang="cs-CZ" altLang="cs-CZ" dirty="0"/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cs-CZ" altLang="cs-CZ" dirty="0"/>
              <a:t>Zatím není žádná doporučená specifická terapie PPCM</a:t>
            </a:r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endParaRPr lang="cs-CZ" altLang="cs-CZ" dirty="0"/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cs-CZ" altLang="cs-CZ" dirty="0"/>
              <a:t>Přístrojová terapie (ICD, CRT) -  indikace dle </a:t>
            </a:r>
            <a:r>
              <a:rPr lang="cs-CZ" altLang="cs-CZ" dirty="0" err="1"/>
              <a:t>Guidelines</a:t>
            </a:r>
            <a:r>
              <a:rPr lang="cs-CZ" altLang="cs-CZ" dirty="0"/>
              <a:t>, evaluace po 6M OMT (do té doby - </a:t>
            </a:r>
            <a:r>
              <a:rPr lang="cs-CZ" altLang="cs-CZ" dirty="0" err="1"/>
              <a:t>wearable</a:t>
            </a:r>
            <a:r>
              <a:rPr lang="cs-CZ" altLang="cs-CZ" dirty="0"/>
              <a:t> ICD)</a:t>
            </a:r>
          </a:p>
        </p:txBody>
      </p:sp>
    </p:spTree>
    <p:extLst>
      <p:ext uri="{BB962C8B-B14F-4D97-AF65-F5344CB8AC3E}">
        <p14:creationId xmlns:p14="http://schemas.microsoft.com/office/powerpoint/2010/main" val="68777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317" y="411513"/>
            <a:ext cx="8280000" cy="609600"/>
          </a:xfrm>
        </p:spPr>
        <p:txBody>
          <a:bodyPr>
            <a:normAutofit/>
          </a:bodyPr>
          <a:lstStyle/>
          <a:p>
            <a:r>
              <a:rPr lang="cs-CZ" altLang="en-US" sz="4000" dirty="0" err="1"/>
              <a:t>Peripartální</a:t>
            </a:r>
            <a:r>
              <a:rPr lang="cs-CZ" altLang="en-US" sz="4000" dirty="0"/>
              <a:t> kardiomyopatie (PPCM)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 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cs-CZ" dirty="0"/>
              <a:t>Vzácná forma srdečního selhání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cs-CZ" dirty="0"/>
              <a:t>Neischemická KMP asociovaná s </a:t>
            </a:r>
            <a:r>
              <a:rPr lang="cs-CZ" dirty="0" err="1"/>
              <a:t>peripartálním</a:t>
            </a:r>
            <a:r>
              <a:rPr lang="cs-CZ" dirty="0"/>
              <a:t> obdobím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17" y="3611878"/>
            <a:ext cx="3115622" cy="168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35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en-US" sz="4000" dirty="0"/>
              <a:t>PPCM – terapie </a:t>
            </a:r>
            <a:endParaRPr lang="cs-CZ" alt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45" y="1691659"/>
            <a:ext cx="8001000" cy="4606925"/>
          </a:xfrm>
        </p:spPr>
        <p:txBody>
          <a:bodyPr/>
          <a:lstStyle/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cs-CZ" b="1" dirty="0"/>
              <a:t>ACEI, ARB</a:t>
            </a:r>
            <a:r>
              <a:rPr lang="cs-CZ" dirty="0"/>
              <a:t> – KI v těhotenství, možno použít </a:t>
            </a:r>
            <a:r>
              <a:rPr lang="cs-CZ" dirty="0" err="1"/>
              <a:t>hydralazin</a:t>
            </a:r>
            <a:r>
              <a:rPr lang="cs-CZ" dirty="0"/>
              <a:t>, nitráty</a:t>
            </a:r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cs-CZ" b="1" dirty="0"/>
              <a:t>Betablokátory </a:t>
            </a:r>
            <a:r>
              <a:rPr lang="cs-CZ" dirty="0"/>
              <a:t>– doporučeno  (</a:t>
            </a:r>
            <a:r>
              <a:rPr lang="cs-CZ" dirty="0" err="1"/>
              <a:t>metoprolol</a:t>
            </a:r>
            <a:r>
              <a:rPr lang="cs-CZ" dirty="0"/>
              <a:t>)</a:t>
            </a:r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cs-CZ" b="1" dirty="0" err="1"/>
              <a:t>Spironolakton</a:t>
            </a:r>
            <a:r>
              <a:rPr lang="cs-CZ" b="1" dirty="0"/>
              <a:t> </a:t>
            </a:r>
            <a:r>
              <a:rPr lang="cs-CZ" dirty="0"/>
              <a:t>– spíše ne, </a:t>
            </a:r>
            <a:r>
              <a:rPr lang="cs-CZ" dirty="0" err="1"/>
              <a:t>antiandrogenní</a:t>
            </a:r>
            <a:r>
              <a:rPr lang="cs-CZ" dirty="0"/>
              <a:t> aktivita</a:t>
            </a:r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cs-CZ" dirty="0"/>
              <a:t>pro </a:t>
            </a:r>
            <a:r>
              <a:rPr lang="cs-CZ" dirty="0" err="1"/>
              <a:t>eplerenon</a:t>
            </a:r>
            <a:r>
              <a:rPr lang="cs-CZ" dirty="0"/>
              <a:t>, </a:t>
            </a:r>
            <a:r>
              <a:rPr lang="cs-CZ" dirty="0" err="1"/>
              <a:t>sacubitril</a:t>
            </a:r>
            <a:r>
              <a:rPr lang="cs-CZ" dirty="0"/>
              <a:t>/</a:t>
            </a:r>
            <a:r>
              <a:rPr lang="cs-CZ" dirty="0" err="1"/>
              <a:t>valsartan</a:t>
            </a:r>
            <a:r>
              <a:rPr lang="cs-CZ" dirty="0"/>
              <a:t> nejsou data</a:t>
            </a:r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cs-CZ" b="1" dirty="0"/>
              <a:t>Diuretika</a:t>
            </a:r>
            <a:r>
              <a:rPr lang="cs-CZ" dirty="0"/>
              <a:t> v těhotenství opatrně, snížení placentárního průtoku</a:t>
            </a: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8849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en-US" sz="4000" dirty="0"/>
              <a:t>PPCM – terapie </a:t>
            </a:r>
            <a:endParaRPr lang="cs-CZ" altLang="cs-CZ" b="1" dirty="0"/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468313" y="1268413"/>
            <a:ext cx="8001000" cy="4606925"/>
          </a:xfrm>
        </p:spPr>
        <p:txBody>
          <a:bodyPr/>
          <a:lstStyle/>
          <a:p>
            <a:endParaRPr lang="cs-CZ" altLang="cs-CZ" b="1" dirty="0"/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cs-CZ" altLang="cs-CZ" b="1" dirty="0" err="1"/>
              <a:t>Antikoagulace</a:t>
            </a:r>
            <a:r>
              <a:rPr lang="cs-CZ" altLang="cs-CZ" dirty="0"/>
              <a:t> – těhotenství a období po porodu se zvýšeným rizikem TEN (4-10x), zvážit </a:t>
            </a:r>
            <a:r>
              <a:rPr lang="cs-CZ" altLang="cs-CZ" dirty="0" err="1"/>
              <a:t>antikoagulaci</a:t>
            </a:r>
            <a:r>
              <a:rPr lang="cs-CZ" altLang="cs-CZ" dirty="0"/>
              <a:t> zejména u těžších dysfunkcí LK (</a:t>
            </a:r>
            <a:r>
              <a:rPr lang="cs-CZ" altLang="cs-CZ" dirty="0" err="1"/>
              <a:t>warfarin</a:t>
            </a:r>
            <a:r>
              <a:rPr lang="cs-CZ" altLang="cs-CZ" dirty="0"/>
              <a:t>, LMWH)</a:t>
            </a:r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endParaRPr lang="cs-CZ" altLang="cs-CZ" b="1" dirty="0"/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cs-CZ" altLang="cs-CZ" b="1" dirty="0" err="1"/>
              <a:t>LVADs</a:t>
            </a:r>
            <a:r>
              <a:rPr lang="cs-CZ" altLang="cs-CZ" b="1" dirty="0"/>
              <a:t> </a:t>
            </a:r>
            <a:r>
              <a:rPr lang="cs-CZ" altLang="cs-CZ" dirty="0"/>
              <a:t>(pozdní </a:t>
            </a:r>
            <a:r>
              <a:rPr lang="cs-CZ" altLang="cs-CZ" dirty="0" err="1"/>
              <a:t>recovery</a:t>
            </a:r>
            <a:r>
              <a:rPr lang="cs-CZ" altLang="cs-CZ" dirty="0"/>
              <a:t>) </a:t>
            </a:r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endParaRPr lang="cs-CZ" altLang="cs-CZ" dirty="0"/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cs-CZ" altLang="cs-CZ" b="1" dirty="0" err="1"/>
              <a:t>Htx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22601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en-US" sz="4000" dirty="0"/>
              <a:t>PPCM – terapie</a:t>
            </a:r>
            <a:endParaRPr lang="cs-CZ" alt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45" y="1417342"/>
            <a:ext cx="8001000" cy="4606925"/>
          </a:xfrm>
        </p:spPr>
        <p:txBody>
          <a:bodyPr/>
          <a:lstStyle/>
          <a:p>
            <a:pPr>
              <a:defRPr/>
            </a:pPr>
            <a:r>
              <a:rPr lang="cs-CZ" sz="2800" b="1" dirty="0" err="1"/>
              <a:t>Bromokriptin</a:t>
            </a:r>
            <a:r>
              <a:rPr lang="cs-CZ" sz="2800" dirty="0"/>
              <a:t> – </a:t>
            </a:r>
            <a:r>
              <a:rPr lang="cs-CZ" sz="2800" dirty="0" err="1"/>
              <a:t>dopaminergní</a:t>
            </a:r>
            <a:r>
              <a:rPr lang="cs-CZ" sz="2800" dirty="0"/>
              <a:t> D2 </a:t>
            </a:r>
            <a:r>
              <a:rPr lang="cs-CZ" sz="2800" dirty="0" err="1"/>
              <a:t>agonista,inhibitor</a:t>
            </a:r>
            <a:r>
              <a:rPr lang="cs-CZ" sz="2800" dirty="0"/>
              <a:t> sekrece prolaktinu </a:t>
            </a:r>
          </a:p>
          <a:p>
            <a:pPr>
              <a:defRPr/>
            </a:pPr>
            <a:endParaRPr lang="cs-CZ" sz="2400" dirty="0"/>
          </a:p>
          <a:p>
            <a:pPr marL="342900" indent="-3429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cs-CZ" sz="2400" dirty="0"/>
              <a:t>Studie na myších s efektem (kompletní reverze PPCM)</a:t>
            </a:r>
          </a:p>
          <a:p>
            <a:pPr marL="342900" indent="-3429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cs-CZ" sz="2400" dirty="0"/>
              <a:t>Malé nezaslepené studie z jižní Afriky- kompletní remise a žádné úmrtí</a:t>
            </a:r>
          </a:p>
          <a:p>
            <a:pPr marL="342900" indent="-3429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cs-CZ" sz="2400" dirty="0"/>
              <a:t>Observační registr v Německu- zlepšení echo parametrů (2015)</a:t>
            </a:r>
          </a:p>
          <a:p>
            <a:pPr marL="342900" indent="-3429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cs-CZ" sz="2400" dirty="0"/>
              <a:t>Nicméně </a:t>
            </a:r>
            <a:r>
              <a:rPr lang="cs-CZ" sz="2400" dirty="0" err="1"/>
              <a:t>recovery</a:t>
            </a:r>
            <a:r>
              <a:rPr lang="cs-CZ" sz="2400" dirty="0"/>
              <a:t> funkce LK podobná jako v IPAC registru, kde </a:t>
            </a:r>
            <a:r>
              <a:rPr lang="cs-CZ" sz="2400" dirty="0" err="1"/>
              <a:t>bromocriptin</a:t>
            </a:r>
            <a:r>
              <a:rPr lang="cs-CZ" sz="2400" dirty="0"/>
              <a:t> nebyl podáván</a:t>
            </a:r>
          </a:p>
          <a:p>
            <a:pPr>
              <a:defRPr/>
            </a:pPr>
            <a:endParaRPr lang="cs-CZ" b="1" dirty="0"/>
          </a:p>
          <a:p>
            <a:pPr>
              <a:defRPr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284525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1">
            <a:extLst>
              <a:ext uri="{FF2B5EF4-FFF2-40B4-BE49-F238E27FC236}">
                <a16:creationId xmlns:a16="http://schemas.microsoft.com/office/drawing/2014/main" id="{00EC6BE1-8E1E-49D3-BBCD-50E315F866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1574CC8-5020-4E57-9958-5D42619BE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56" y="1394387"/>
            <a:ext cx="8429699" cy="375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96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09F8434E-CE02-403D-9874-C049CF6B3D3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45" y="594391"/>
            <a:ext cx="8280000" cy="5726487"/>
          </a:xfrm>
        </p:spPr>
        <p:txBody>
          <a:bodyPr/>
          <a:lstStyle/>
          <a:p>
            <a:r>
              <a:rPr lang="cs-CZ" dirty="0"/>
              <a:t>64 </a:t>
            </a:r>
            <a:r>
              <a:rPr lang="cs-CZ" dirty="0" err="1"/>
              <a:t>pts</a:t>
            </a:r>
            <a:r>
              <a:rPr lang="cs-CZ" dirty="0"/>
              <a:t>, EF LK ≤ 35%</a:t>
            </a:r>
          </a:p>
          <a:p>
            <a:r>
              <a:rPr lang="cs-CZ" dirty="0"/>
              <a:t>Standardní medikace</a:t>
            </a:r>
          </a:p>
          <a:p>
            <a:r>
              <a:rPr lang="cs-CZ" dirty="0" err="1"/>
              <a:t>antikoagulace</a:t>
            </a:r>
            <a:r>
              <a:rPr lang="cs-CZ" dirty="0"/>
              <a:t> </a:t>
            </a:r>
          </a:p>
          <a:p>
            <a:r>
              <a:rPr lang="cs-CZ" dirty="0" err="1"/>
              <a:t>bromokriptin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W1 </a:t>
            </a:r>
          </a:p>
          <a:p>
            <a:pPr>
              <a:buFontTx/>
              <a:buChar char="-"/>
            </a:pPr>
            <a:r>
              <a:rPr lang="cs-CZ" dirty="0"/>
              <a:t>W8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CA1F901-96BC-4FBC-9F21-6C566B2BCA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B75C827-5066-42BA-968E-4D9071123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64" y="411513"/>
            <a:ext cx="5065167" cy="539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40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872D6FE8-2BF2-4060-AB5F-3FC45912B56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45" y="960147"/>
            <a:ext cx="8280000" cy="5726487"/>
          </a:xfrm>
        </p:spPr>
        <p:txBody>
          <a:bodyPr/>
          <a:lstStyle/>
          <a:p>
            <a:pPr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cs-CZ" dirty="0"/>
              <a:t>Zlepšení EF LK nad 50% (52% </a:t>
            </a:r>
            <a:r>
              <a:rPr lang="cs-CZ" dirty="0" err="1"/>
              <a:t>pts</a:t>
            </a:r>
            <a:r>
              <a:rPr lang="cs-CZ" dirty="0"/>
              <a:t> W1, 68% </a:t>
            </a:r>
            <a:r>
              <a:rPr lang="cs-CZ" dirty="0" err="1"/>
              <a:t>pts</a:t>
            </a:r>
            <a:r>
              <a:rPr lang="cs-CZ" dirty="0"/>
              <a:t> W2)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cs-CZ" dirty="0"/>
              <a:t>No </a:t>
            </a:r>
            <a:r>
              <a:rPr lang="cs-CZ" dirty="0" err="1"/>
              <a:t>HTx</a:t>
            </a:r>
            <a:r>
              <a:rPr lang="cs-CZ" dirty="0"/>
              <a:t>, no LVAD, žádná pacientka nezemřela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5675904-E8A1-4C1E-875B-E9B56B259F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6E923FD-A183-4E23-AE8A-631C07F7C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79" y="2880366"/>
            <a:ext cx="7345683" cy="315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48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1BFA55D8-996B-4F5F-B8A6-00ED4ED80FB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cs-CZ" b="1" dirty="0"/>
              <a:t>CAVE! </a:t>
            </a:r>
            <a:r>
              <a:rPr lang="cs-CZ" dirty="0"/>
              <a:t>Zvýšení KV morbidity po </a:t>
            </a:r>
            <a:r>
              <a:rPr lang="cs-CZ" dirty="0" err="1"/>
              <a:t>bromocriptinu</a:t>
            </a:r>
            <a:r>
              <a:rPr lang="cs-CZ" dirty="0"/>
              <a:t> - </a:t>
            </a:r>
            <a:r>
              <a:rPr lang="cs-CZ" dirty="0" err="1"/>
              <a:t>trombembolické</a:t>
            </a:r>
            <a:r>
              <a:rPr lang="cs-CZ" dirty="0"/>
              <a:t> příhody, zejména arteriální 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916F946-DB0A-48AF-8639-6D7DC63DF1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 err="1"/>
              <a:t>Arrigo</a:t>
            </a:r>
            <a:r>
              <a:rPr lang="cs-CZ" dirty="0"/>
              <a:t> M et. Al., 2017</a:t>
            </a:r>
          </a:p>
          <a:p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18DAC065-924C-4A76-879C-44C865779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0074"/>
            <a:ext cx="8280400" cy="434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38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>
          <a:xfrm>
            <a:off x="274367" y="411513"/>
            <a:ext cx="8229555" cy="609600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dirty="0"/>
              <a:t>Porod</a:t>
            </a:r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>
          <a:xfrm>
            <a:off x="457176" y="1188744"/>
            <a:ext cx="8229600" cy="4846267"/>
          </a:xfrm>
        </p:spPr>
        <p:txBody>
          <a:bodyPr/>
          <a:lstStyle/>
          <a:p>
            <a:endParaRPr lang="cs-CZ" altLang="cs-CZ" dirty="0"/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cs-CZ" altLang="cs-CZ" dirty="0"/>
              <a:t>U 17% pacientek předčasný porod</a:t>
            </a:r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cs-CZ" altLang="cs-CZ" dirty="0"/>
              <a:t>U </a:t>
            </a:r>
            <a:r>
              <a:rPr lang="cs-CZ" altLang="cs-CZ" dirty="0" err="1"/>
              <a:t>hemodynamicky</a:t>
            </a:r>
            <a:r>
              <a:rPr lang="cs-CZ" altLang="cs-CZ" dirty="0"/>
              <a:t> stabilních možno rodit vaginálně</a:t>
            </a:r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cs-CZ" altLang="cs-CZ" dirty="0" err="1"/>
              <a:t>Hemodynamická</a:t>
            </a:r>
            <a:r>
              <a:rPr lang="cs-CZ" altLang="cs-CZ" dirty="0"/>
              <a:t> monitorace doporučena</a:t>
            </a:r>
          </a:p>
        </p:txBody>
      </p:sp>
      <p:sp>
        <p:nvSpPr>
          <p:cNvPr id="24580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539750" y="6237288"/>
            <a:ext cx="2952750" cy="50482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cs-CZ" dirty="0" err="1"/>
              <a:t>Hilfiker</a:t>
            </a:r>
            <a:r>
              <a:rPr lang="cs-CZ" dirty="0"/>
              <a:t>-Kleiner et al., 2015</a:t>
            </a:r>
          </a:p>
          <a:p>
            <a:pPr>
              <a:spcBef>
                <a:spcPct val="0"/>
              </a:spcBef>
            </a:pPr>
            <a:endParaRPr lang="cs-CZ" alt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76" y="3611878"/>
            <a:ext cx="309562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26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4000" dirty="0"/>
              <a:t>Kojení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cs-CZ" dirty="0"/>
              <a:t>Obecně není doporučeno nekojit ( zejm. v afrických zemích)</a:t>
            </a:r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  <a:defRPr/>
            </a:pPr>
            <a:endParaRPr lang="cs-CZ" dirty="0"/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cs-CZ" dirty="0"/>
              <a:t>Pouze u </a:t>
            </a:r>
            <a:r>
              <a:rPr lang="cs-CZ" dirty="0" err="1"/>
              <a:t>hemodynamicky</a:t>
            </a:r>
            <a:r>
              <a:rPr lang="cs-CZ" dirty="0"/>
              <a:t> nestabilních pacientek 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90000"/>
              <a:defRPr/>
            </a:pPr>
            <a:r>
              <a:rPr lang="cs-CZ" dirty="0"/>
              <a:t>      zastavení laktace </a:t>
            </a:r>
            <a:r>
              <a:rPr lang="cs-CZ" dirty="0" err="1"/>
              <a:t>bromocriptinem</a:t>
            </a:r>
            <a:r>
              <a:rPr lang="cs-CZ" dirty="0"/>
              <a:t> může zlepšit        	prognózu a umožní podat kompletní HF terapii- 	ACEI, MRA</a:t>
            </a:r>
            <a:endParaRPr lang="cs-CZ" b="1" dirty="0">
              <a:solidFill>
                <a:srgbClr val="FF000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cs-CZ" dirty="0"/>
          </a:p>
        </p:txBody>
      </p:sp>
      <p:sp>
        <p:nvSpPr>
          <p:cNvPr id="2560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539750" y="6237288"/>
            <a:ext cx="2952750" cy="50482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cs-CZ" dirty="0" err="1"/>
              <a:t>Hilfiker</a:t>
            </a:r>
            <a:r>
              <a:rPr lang="cs-CZ" dirty="0"/>
              <a:t>-Kleiner et al., 2015</a:t>
            </a:r>
          </a:p>
          <a:p>
            <a:pPr>
              <a:spcBef>
                <a:spcPct val="0"/>
              </a:spcBef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429142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>
          <a:xfrm>
            <a:off x="588963" y="803275"/>
            <a:ext cx="8001000" cy="896938"/>
          </a:xfrm>
        </p:spPr>
        <p:txBody>
          <a:bodyPr>
            <a:normAutofit fontScale="90000"/>
          </a:bodyPr>
          <a:lstStyle/>
          <a:p>
            <a:r>
              <a:rPr lang="cs-CZ" altLang="cs-CZ" sz="4000" dirty="0"/>
              <a:t>PPCM – Riziko následných těhotenství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588963" y="1484313"/>
            <a:ext cx="8001000" cy="4606925"/>
          </a:xfrm>
        </p:spPr>
        <p:txBody>
          <a:bodyPr/>
          <a:lstStyle/>
          <a:p>
            <a:endParaRPr lang="cs-CZ" altLang="cs-CZ" dirty="0"/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cs-CZ" altLang="cs-CZ" dirty="0"/>
              <a:t>Následné těhotenství – riziko </a:t>
            </a:r>
            <a:r>
              <a:rPr lang="cs-CZ" altLang="cs-CZ" dirty="0" err="1"/>
              <a:t>rekurence</a:t>
            </a:r>
            <a:r>
              <a:rPr lang="cs-CZ" altLang="cs-CZ" dirty="0"/>
              <a:t> 30-50%</a:t>
            </a:r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endParaRPr lang="cs-CZ" altLang="cs-CZ" dirty="0"/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cs-CZ" altLang="cs-CZ" dirty="0"/>
              <a:t>Další těhotenství možno doporučit u pacientek 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90000"/>
            </a:pPr>
            <a:r>
              <a:rPr lang="cs-CZ" altLang="cs-CZ" dirty="0"/>
              <a:t>	s normalizovanou EF LK a normální zátěžovou 	echokardiografií</a:t>
            </a:r>
          </a:p>
          <a:p>
            <a:endParaRPr lang="cs-CZ" altLang="cs-CZ" dirty="0"/>
          </a:p>
        </p:txBody>
      </p:sp>
      <p:sp>
        <p:nvSpPr>
          <p:cNvPr id="26628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539750" y="6237288"/>
            <a:ext cx="2952750" cy="50482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cs-CZ" dirty="0" err="1"/>
              <a:t>Hilfiker</a:t>
            </a:r>
            <a:r>
              <a:rPr lang="cs-CZ" dirty="0"/>
              <a:t>-Kleiner et al., 2015</a:t>
            </a:r>
          </a:p>
          <a:p>
            <a:pPr>
              <a:spcBef>
                <a:spcPct val="0"/>
              </a:spcBef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37021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4000" dirty="0" err="1"/>
              <a:t>Peripartální</a:t>
            </a:r>
            <a:r>
              <a:rPr lang="cs-CZ" altLang="en-US" sz="4000" dirty="0"/>
              <a:t> kardiomyopatie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b="1" dirty="0"/>
              <a:t>Dle </a:t>
            </a:r>
            <a:r>
              <a:rPr lang="cs-CZ" b="1" dirty="0" err="1"/>
              <a:t>guidelines</a:t>
            </a:r>
            <a:r>
              <a:rPr lang="cs-CZ" b="1" dirty="0"/>
              <a:t> ESC (r. 2011)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b="1" dirty="0"/>
              <a:t> – bez jednoznačné časové definice </a:t>
            </a:r>
          </a:p>
          <a:p>
            <a:pPr>
              <a:buFontTx/>
              <a:buChar char="-"/>
              <a:defRPr/>
            </a:pPr>
            <a:r>
              <a:rPr lang="cs-CZ" dirty="0"/>
              <a:t>HF na konci těhotenství a v následujících měsících po porodu v případě, že se nenajde jiná příčina srdečního selhání</a:t>
            </a:r>
          </a:p>
          <a:p>
            <a:pPr>
              <a:buFontTx/>
              <a:buChar char="-"/>
              <a:defRPr/>
            </a:pPr>
            <a:r>
              <a:rPr lang="cs-CZ" dirty="0"/>
              <a:t>dg. per </a:t>
            </a:r>
            <a:r>
              <a:rPr lang="cs-CZ" dirty="0" err="1"/>
              <a:t>exclusionem</a:t>
            </a:r>
            <a:endParaRPr lang="cs-CZ" dirty="0"/>
          </a:p>
          <a:p>
            <a:pPr>
              <a:defRPr/>
            </a:pPr>
            <a:r>
              <a:rPr lang="cs-CZ" dirty="0"/>
              <a:t>-LVEF ≤ 45%, LVEDD dilatace nebo norma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29263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/>
              <a:t>PPCM – délka 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cs-CZ" dirty="0"/>
              <a:t>I u pacientek s plnou </a:t>
            </a:r>
            <a:r>
              <a:rPr lang="cs-CZ" dirty="0" err="1"/>
              <a:t>recovery</a:t>
            </a:r>
            <a:r>
              <a:rPr lang="cs-CZ" dirty="0"/>
              <a:t> není jasné, zda můžeme HF medikaci ukončit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cs-CZ" dirty="0"/>
              <a:t>Popisovány pozdní relapsy onemocnění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cs-CZ" dirty="0"/>
              <a:t>Každopádně vhodný dlouhodobý kardiologický FU 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sz="1400" dirty="0" err="1"/>
              <a:t>Hilfiker</a:t>
            </a:r>
            <a:r>
              <a:rPr lang="cs-CZ" sz="1400" dirty="0"/>
              <a:t>-Kleiner et al., 2015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14087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95BFD8-5481-4E7C-AA26-5609EA55C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Kardiologicko</a:t>
            </a:r>
            <a:r>
              <a:rPr lang="cs-CZ" dirty="0"/>
              <a:t> - gynekologická </a:t>
            </a:r>
            <a:r>
              <a:rPr lang="cs-CZ" dirty="0" err="1"/>
              <a:t>spolulpráce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0D67F73-237D-4CD5-AB70-7C393D64ADE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cs-CZ" dirty="0"/>
              <a:t>Spolupráce s gynekologickou společností od r. 2017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cs-CZ" dirty="0"/>
              <a:t>Ustanovena platforma „kardiologie-gynekologie ČKS“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cs-CZ" dirty="0"/>
              <a:t>2 prezentace na </a:t>
            </a:r>
            <a:r>
              <a:rPr lang="cs-CZ" dirty="0" err="1"/>
              <a:t>gynekol</a:t>
            </a:r>
            <a:r>
              <a:rPr lang="cs-CZ" dirty="0"/>
              <a:t>. kongrese 4/17 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cs-CZ" dirty="0"/>
              <a:t>naplánován blok na dalším </a:t>
            </a:r>
            <a:r>
              <a:rPr lang="cs-CZ" dirty="0" err="1"/>
              <a:t>gynekol</a:t>
            </a:r>
            <a:r>
              <a:rPr lang="cs-CZ" dirty="0"/>
              <a:t>. kongrese 4/18 v Mikulově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cs-CZ" dirty="0"/>
              <a:t>Snaha o lepší diagnostiku a vyšší záchyt pacientek s jejich referováním do </a:t>
            </a:r>
            <a:r>
              <a:rPr lang="cs-CZ" dirty="0" err="1"/>
              <a:t>kardiocenter</a:t>
            </a:r>
            <a:r>
              <a:rPr lang="cs-CZ" dirty="0"/>
              <a:t> 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cs-CZ" dirty="0"/>
              <a:t>Časné zahájení léčby je spojeno s vyšší šancí na úpravu funkce LK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cs-CZ" dirty="0"/>
              <a:t>Předpokládán výskyt u cca 30 pacientek ročně v ČR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367710D-4B1D-44B8-9376-A45E595983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84721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95BFD8-5481-4E7C-AA26-5609EA55C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Kardiologicko</a:t>
            </a:r>
            <a:r>
              <a:rPr lang="cs-CZ" dirty="0"/>
              <a:t> - gynekologická spolupráce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0D67F73-237D-4CD5-AB70-7C393D64ADE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cs-CZ" dirty="0"/>
              <a:t>dušná pacientka v </a:t>
            </a:r>
            <a:r>
              <a:rPr lang="cs-CZ" dirty="0" err="1"/>
              <a:t>peripartálním</a:t>
            </a:r>
            <a:r>
              <a:rPr lang="cs-CZ" dirty="0"/>
              <a:t> období + zvýšené hodnoty </a:t>
            </a:r>
            <a:r>
              <a:rPr lang="cs-CZ" dirty="0" err="1"/>
              <a:t>natriuretických</a:t>
            </a:r>
            <a:r>
              <a:rPr lang="cs-CZ" dirty="0"/>
              <a:t> peptidů </a:t>
            </a:r>
          </a:p>
          <a:p>
            <a:pPr marL="0" indent="0">
              <a:buNone/>
            </a:pPr>
            <a:r>
              <a:rPr lang="cs-CZ" dirty="0"/>
              <a:t>       echokardiografie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cs-CZ" dirty="0"/>
              <a:t>v případě patologie odeslání do dedikovaných center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367710D-4B1D-44B8-9376-A45E595983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581456" y="2297228"/>
            <a:ext cx="365756" cy="274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457244" y="3429000"/>
            <a:ext cx="4114756" cy="1691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 dirty="0"/>
              <a:t>VFN Praha – prof. Paleček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 dirty="0"/>
              <a:t>FN Plzeň – doc. Linhartová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 dirty="0"/>
              <a:t>Nemocnice Liberec – dr. </a:t>
            </a:r>
            <a:r>
              <a:rPr lang="cs-CZ" sz="2000" b="1" dirty="0" err="1"/>
              <a:t>Tomašov</a:t>
            </a:r>
            <a:endParaRPr lang="cs-CZ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 dirty="0"/>
              <a:t>FN Hradec Králové – prof. Pudil</a:t>
            </a:r>
          </a:p>
        </p:txBody>
      </p:sp>
      <p:sp>
        <p:nvSpPr>
          <p:cNvPr id="7" name="Obdélník 6"/>
          <p:cNvSpPr/>
          <p:nvPr/>
        </p:nvSpPr>
        <p:spPr>
          <a:xfrm>
            <a:off x="4846316" y="3429000"/>
            <a:ext cx="3657561" cy="1691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 dirty="0"/>
              <a:t>FN Olomouc – dr. </a:t>
            </a:r>
            <a:r>
              <a:rPr lang="cs-CZ" sz="2000" b="1" dirty="0" err="1"/>
              <a:t>Lazárová</a:t>
            </a:r>
            <a:endParaRPr lang="cs-CZ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 dirty="0"/>
              <a:t>FNUSA – dr. Krejčí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43218" y="5440658"/>
            <a:ext cx="4206195" cy="3657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Vytvoření národního registru PPCM</a:t>
            </a:r>
          </a:p>
        </p:txBody>
      </p:sp>
      <p:sp>
        <p:nvSpPr>
          <p:cNvPr id="9" name="Šipka doprava 8"/>
          <p:cNvSpPr/>
          <p:nvPr/>
        </p:nvSpPr>
        <p:spPr>
          <a:xfrm>
            <a:off x="2082467" y="5473411"/>
            <a:ext cx="457195" cy="274317"/>
          </a:xfrm>
          <a:prstGeom prst="rightArrow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2663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182928" y="411513"/>
            <a:ext cx="8229555" cy="609600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dirty="0"/>
              <a:t>Závěr</a:t>
            </a: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>
          <a:xfrm>
            <a:off x="365806" y="1249184"/>
            <a:ext cx="8229600" cy="4846267"/>
          </a:xfrm>
        </p:spPr>
        <p:txBody>
          <a:bodyPr/>
          <a:lstStyle/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cs-CZ" altLang="cs-CZ" dirty="0"/>
              <a:t>PPCM jako vzácná forma reverzibilní neischemické KMP</a:t>
            </a:r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cs-CZ" altLang="cs-CZ" dirty="0"/>
              <a:t>Hypotéza vaskulární a hormonální etiologie onemocnění</a:t>
            </a:r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cs-CZ" altLang="cs-CZ" dirty="0"/>
              <a:t>Specifická terapie zatím není známa, podávání </a:t>
            </a:r>
            <a:r>
              <a:rPr lang="cs-CZ" altLang="cs-CZ" dirty="0" err="1"/>
              <a:t>bromokriptinu</a:t>
            </a:r>
            <a:r>
              <a:rPr lang="cs-CZ" altLang="cs-CZ" dirty="0"/>
              <a:t>?</a:t>
            </a:r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cs-CZ" altLang="cs-CZ" dirty="0"/>
              <a:t>Vysoké riziko TEN</a:t>
            </a:r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cs-CZ" altLang="cs-CZ" dirty="0" err="1"/>
              <a:t>Rekurence</a:t>
            </a:r>
            <a:r>
              <a:rPr lang="cs-CZ" altLang="cs-CZ" dirty="0"/>
              <a:t> v dalších těhotenstvích</a:t>
            </a:r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cs-CZ" altLang="cs-CZ" dirty="0"/>
              <a:t>Nutná mezioborová spolupráce,                                včasný záchyt onemocnění</a:t>
            </a:r>
          </a:p>
          <a:p>
            <a:endParaRPr lang="cs-CZ" altLang="cs-CZ" dirty="0"/>
          </a:p>
        </p:txBody>
      </p:sp>
      <p:sp>
        <p:nvSpPr>
          <p:cNvPr id="27652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539750" y="6237288"/>
            <a:ext cx="2952750" cy="504825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11CE56E-4EA8-46C8-95C1-F5B0EB1D3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901" y="3945871"/>
            <a:ext cx="2809387" cy="214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189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obrázku 2">
            <a:extLst>
              <a:ext uri="{FF2B5EF4-FFF2-40B4-BE49-F238E27FC236}">
                <a16:creationId xmlns:a16="http://schemas.microsoft.com/office/drawing/2014/main" id="{0728ED6A-A2E3-4564-903C-E827151A47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7394" b="1739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85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03147" y="502945"/>
            <a:ext cx="4369306" cy="609600"/>
          </a:xfrm>
        </p:spPr>
        <p:txBody>
          <a:bodyPr/>
          <a:lstStyle/>
          <a:p>
            <a:r>
              <a:rPr lang="cs-CZ" dirty="0"/>
              <a:t>  </a:t>
            </a:r>
            <a:r>
              <a:rPr lang="cs-CZ" sz="4000" dirty="0"/>
              <a:t>PPCM - historie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4"/>
          </p:nvPr>
        </p:nvSpPr>
        <p:spPr>
          <a:xfrm>
            <a:off x="457245" y="1282798"/>
            <a:ext cx="8280000" cy="4812097"/>
          </a:xfrm>
        </p:spPr>
        <p:txBody>
          <a:bodyPr/>
          <a:lstStyle/>
          <a:p>
            <a:pPr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cs-CZ" altLang="cs-CZ" dirty="0"/>
              <a:t>První zmínky v 19. století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cs-CZ" altLang="cs-CZ" dirty="0"/>
              <a:t>1937 </a:t>
            </a:r>
            <a:r>
              <a:rPr lang="cs-CZ" altLang="cs-CZ" dirty="0" err="1"/>
              <a:t>Gouley</a:t>
            </a:r>
            <a:r>
              <a:rPr lang="cs-CZ" altLang="cs-CZ" dirty="0"/>
              <a:t> et al. „</a:t>
            </a:r>
            <a:r>
              <a:rPr lang="cs-CZ" altLang="cs-CZ" dirty="0" err="1"/>
              <a:t>pospartal</a:t>
            </a:r>
            <a:r>
              <a:rPr lang="cs-CZ" altLang="cs-CZ" dirty="0"/>
              <a:t> </a:t>
            </a:r>
            <a:r>
              <a:rPr lang="cs-CZ" altLang="cs-CZ" dirty="0" err="1"/>
              <a:t>heart</a:t>
            </a:r>
            <a:r>
              <a:rPr lang="cs-CZ" altLang="cs-CZ" dirty="0"/>
              <a:t> </a:t>
            </a:r>
            <a:r>
              <a:rPr lang="cs-CZ" altLang="cs-CZ" dirty="0" err="1"/>
              <a:t>failure</a:t>
            </a:r>
            <a:r>
              <a:rPr lang="cs-CZ" altLang="cs-CZ" dirty="0"/>
              <a:t>“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cs-CZ" altLang="cs-CZ" dirty="0"/>
              <a:t>1971 </a:t>
            </a:r>
            <a:r>
              <a:rPr lang="cs-CZ" altLang="cs-CZ" dirty="0" err="1"/>
              <a:t>Demakis</a:t>
            </a:r>
            <a:r>
              <a:rPr lang="cs-CZ" altLang="cs-CZ" dirty="0"/>
              <a:t> et al.- PPCM – dg. </a:t>
            </a:r>
            <a:r>
              <a:rPr lang="cs-CZ" altLang="cs-CZ" dirty="0" err="1"/>
              <a:t>kriteria</a:t>
            </a:r>
            <a:r>
              <a:rPr lang="cs-CZ" altLang="cs-CZ" dirty="0"/>
              <a:t> (poslední měsíc těhotenství a 5M po porodu)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cs-CZ" altLang="cs-CZ" dirty="0"/>
              <a:t>ESC </a:t>
            </a:r>
            <a:r>
              <a:rPr lang="cs-CZ" altLang="cs-CZ" dirty="0" err="1"/>
              <a:t>position</a:t>
            </a:r>
            <a:r>
              <a:rPr lang="cs-CZ" altLang="cs-CZ" dirty="0"/>
              <a:t> </a:t>
            </a:r>
            <a:r>
              <a:rPr lang="cs-CZ" altLang="cs-CZ" dirty="0" err="1"/>
              <a:t>statement</a:t>
            </a:r>
            <a:r>
              <a:rPr lang="cs-CZ" altLang="cs-CZ" dirty="0"/>
              <a:t> z r. 2010 rozvolňuje časovou specifikaci </a:t>
            </a:r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 err="1"/>
              <a:t>Bieteker</a:t>
            </a:r>
            <a:r>
              <a:rPr lang="cs-CZ" dirty="0"/>
              <a:t> et al., 2014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66" y="3688847"/>
            <a:ext cx="4898172" cy="24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38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4000"/>
              <a:t>Peripartální kardiomyopatie</a:t>
            </a:r>
            <a:endParaRPr lang="cs-CZ" alt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cs-CZ" b="1" dirty="0"/>
              <a:t>Incidence – </a:t>
            </a:r>
            <a:r>
              <a:rPr lang="cs-CZ" dirty="0"/>
              <a:t>nejednoznačná - chybí systematická hlášení, významné </a:t>
            </a:r>
            <a:r>
              <a:rPr lang="cs-CZ" dirty="0" err="1"/>
              <a:t>poddiagnostikování</a:t>
            </a:r>
            <a:r>
              <a:rPr lang="cs-CZ" dirty="0"/>
              <a:t> nebo chybná diagnóza?</a:t>
            </a:r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cs-CZ" dirty="0"/>
              <a:t>Postupně narůstá… lepší diagnostika? Větší výskyt rizikových faktorů? 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b="1" dirty="0"/>
              <a:t>USA  </a:t>
            </a:r>
            <a:r>
              <a:rPr lang="cs-CZ" dirty="0"/>
              <a:t>1:1000-4000 těhotenství</a:t>
            </a:r>
          </a:p>
          <a:p>
            <a:pPr>
              <a:defRPr/>
            </a:pPr>
            <a:r>
              <a:rPr lang="cs-CZ" b="1" dirty="0"/>
              <a:t>Nigerie, Haiti  </a:t>
            </a:r>
            <a:r>
              <a:rPr lang="cs-CZ" dirty="0"/>
              <a:t>1:100-300 těhotenství</a:t>
            </a:r>
          </a:p>
          <a:p>
            <a:pPr>
              <a:defRPr/>
            </a:pPr>
            <a:r>
              <a:rPr lang="cs-CZ" b="1" dirty="0"/>
              <a:t>Jižní Afrika </a:t>
            </a:r>
            <a:r>
              <a:rPr lang="cs-CZ" dirty="0"/>
              <a:t>1:1000</a:t>
            </a:r>
            <a:r>
              <a:rPr lang="cs-CZ" b="1" dirty="0"/>
              <a:t> </a:t>
            </a:r>
            <a:r>
              <a:rPr lang="cs-CZ" dirty="0"/>
              <a:t>těhotenství</a:t>
            </a:r>
            <a:endParaRPr lang="cs-CZ" b="1" dirty="0"/>
          </a:p>
          <a:p>
            <a:pPr marL="0" indent="0">
              <a:buFont typeface="Wingdings" pitchFamily="2" charset="2"/>
              <a:buNone/>
              <a:defRPr/>
            </a:pPr>
            <a:endParaRPr lang="cs-CZ" b="1" dirty="0"/>
          </a:p>
          <a:p>
            <a:pPr>
              <a:defRPr/>
            </a:pPr>
            <a:endParaRPr lang="cs-CZ" b="1" dirty="0"/>
          </a:p>
          <a:p>
            <a:pPr>
              <a:defRPr/>
            </a:pPr>
            <a:endParaRPr lang="cs-CZ" b="1" dirty="0"/>
          </a:p>
          <a:p>
            <a:pPr>
              <a:defRPr/>
            </a:pPr>
            <a:endParaRPr lang="cs-CZ" b="1" dirty="0"/>
          </a:p>
          <a:p>
            <a:pPr>
              <a:defRPr/>
            </a:pPr>
            <a:r>
              <a:rPr lang="cs-CZ" sz="1200" i="1" dirty="0"/>
              <a:t>Bello et al., </a:t>
            </a:r>
            <a:r>
              <a:rPr lang="cs-CZ" sz="1200" i="1" dirty="0" err="1"/>
              <a:t>Circulation</a:t>
            </a:r>
            <a:r>
              <a:rPr lang="cs-CZ" sz="1200" i="1" dirty="0"/>
              <a:t> 2014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 marL="0" indent="0">
              <a:buFont typeface="Wingdings" pitchFamily="2" charset="2"/>
              <a:buNone/>
              <a:defRPr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63" y="4069073"/>
            <a:ext cx="2742213" cy="188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095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en-US" sz="4000" dirty="0"/>
              <a:t>PPCM - prognóza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45" y="1600220"/>
            <a:ext cx="8229600" cy="4846267"/>
          </a:xfrm>
        </p:spPr>
        <p:txBody>
          <a:bodyPr/>
          <a:lstStyle/>
          <a:p>
            <a:pPr>
              <a:defRPr/>
            </a:pPr>
            <a:r>
              <a:rPr lang="cs-CZ" altLang="cs-CZ" b="1" dirty="0"/>
              <a:t>Mortalita</a:t>
            </a:r>
            <a:r>
              <a:rPr lang="cs-CZ" altLang="cs-CZ" dirty="0"/>
              <a:t> v USA 0-15%</a:t>
            </a:r>
          </a:p>
          <a:p>
            <a:pPr>
              <a:defRPr/>
            </a:pPr>
            <a:endParaRPr lang="cs-CZ" altLang="cs-CZ" dirty="0"/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Ženy afrického původu mortalita až 20%</a:t>
            </a:r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Haiti – 25% pacientek umírá do 5 let</a:t>
            </a:r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  <a:defRPr/>
            </a:pPr>
            <a:endParaRPr lang="cs-CZ" altLang="cs-CZ" dirty="0"/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4% </a:t>
            </a:r>
            <a:r>
              <a:rPr lang="cs-CZ" altLang="cs-CZ" dirty="0" err="1"/>
              <a:t>HTx</a:t>
            </a:r>
            <a:r>
              <a:rPr lang="cs-CZ" altLang="cs-CZ" dirty="0"/>
              <a:t> u žen v USA je pro PPCM</a:t>
            </a:r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10% žen s PPCM podstoupí </a:t>
            </a:r>
            <a:r>
              <a:rPr lang="cs-CZ" altLang="cs-CZ" dirty="0" err="1"/>
              <a:t>HTx</a:t>
            </a:r>
            <a:r>
              <a:rPr lang="cs-CZ" altLang="cs-CZ" dirty="0"/>
              <a:t> nebo implantaci LVAD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b="1" dirty="0"/>
          </a:p>
          <a:p>
            <a:pPr marL="0" indent="0">
              <a:buFont typeface="Wingdings" pitchFamily="2" charset="2"/>
              <a:buNone/>
              <a:defRPr/>
            </a:pPr>
            <a:endParaRPr lang="cs-CZ" b="1" dirty="0"/>
          </a:p>
          <a:p>
            <a:pPr>
              <a:defRPr/>
            </a:pPr>
            <a:r>
              <a:rPr lang="cs-CZ" sz="1400" dirty="0" err="1"/>
              <a:t>Krejci</a:t>
            </a:r>
            <a:r>
              <a:rPr lang="cs-CZ" sz="1400" dirty="0"/>
              <a:t> et al. </a:t>
            </a:r>
            <a:r>
              <a:rPr lang="cs-CZ" sz="1400" dirty="0" err="1"/>
              <a:t>Curr</a:t>
            </a:r>
            <a:r>
              <a:rPr lang="cs-CZ" sz="1400" dirty="0"/>
              <a:t> </a:t>
            </a:r>
            <a:r>
              <a:rPr lang="cs-CZ" sz="1400" dirty="0" err="1"/>
              <a:t>Pharm</a:t>
            </a:r>
            <a:r>
              <a:rPr lang="cs-CZ" sz="1400" dirty="0"/>
              <a:t> Des</a:t>
            </a:r>
            <a:r>
              <a:rPr lang="fr-FR" sz="1400" dirty="0"/>
              <a:t> 2015;21(4):507-14.</a:t>
            </a:r>
            <a:endParaRPr lang="cs-CZ" sz="1400" b="1" dirty="0"/>
          </a:p>
          <a:p>
            <a:pPr>
              <a:defRPr/>
            </a:pPr>
            <a:endParaRPr lang="cs-CZ" b="1" dirty="0"/>
          </a:p>
          <a:p>
            <a:pPr>
              <a:defRPr/>
            </a:pPr>
            <a:endParaRPr lang="cs-CZ" b="1" dirty="0"/>
          </a:p>
          <a:p>
            <a:pPr>
              <a:defRPr/>
            </a:pPr>
            <a:endParaRPr lang="cs-CZ" sz="1200" i="1" dirty="0"/>
          </a:p>
          <a:p>
            <a:pPr>
              <a:defRPr/>
            </a:pPr>
            <a:r>
              <a:rPr lang="cs-CZ" sz="1200" i="1" dirty="0"/>
              <a:t>Bello et al., </a:t>
            </a:r>
            <a:r>
              <a:rPr lang="cs-CZ" sz="1200" i="1" dirty="0" err="1"/>
              <a:t>Circulation</a:t>
            </a:r>
            <a:r>
              <a:rPr lang="cs-CZ" sz="1200" i="1" dirty="0"/>
              <a:t> 2014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 marL="0" indent="0">
              <a:buFont typeface="Wingdings" pitchFamily="2" charset="2"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5339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93602602-B7CE-46EA-9D27-8E99DA92B3E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b="1" dirty="0">
                <a:solidFill>
                  <a:srgbClr val="0070C0"/>
                </a:solidFill>
              </a:rPr>
              <a:t>v 75% </a:t>
            </a:r>
            <a:r>
              <a:rPr lang="cs-CZ" b="1" dirty="0" err="1">
                <a:solidFill>
                  <a:srgbClr val="0070C0"/>
                </a:solidFill>
              </a:rPr>
              <a:t>recovery</a:t>
            </a:r>
            <a:r>
              <a:rPr lang="cs-CZ" b="1" dirty="0">
                <a:solidFill>
                  <a:srgbClr val="0070C0"/>
                </a:solidFill>
              </a:rPr>
              <a:t> funkce LK v jednoročním sledování (US data)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b="1" dirty="0" err="1">
                <a:solidFill>
                  <a:srgbClr val="0070C0"/>
                </a:solidFill>
              </a:rPr>
              <a:t>Recovery</a:t>
            </a:r>
            <a:r>
              <a:rPr lang="cs-CZ" b="1" dirty="0">
                <a:solidFill>
                  <a:srgbClr val="0070C0"/>
                </a:solidFill>
              </a:rPr>
              <a:t> funkce LK v 21% (JAR data)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3D12FD7-507C-456D-8AE7-7D062A7985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233" y="228635"/>
            <a:ext cx="5793133" cy="148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91" y="3337561"/>
            <a:ext cx="6161714" cy="128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445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en-US" sz="4000" dirty="0"/>
              <a:t>PPCM - prognóza</a:t>
            </a:r>
            <a:endParaRPr lang="cs-CZ" altLang="cs-CZ" dirty="0"/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468313" y="1268413"/>
            <a:ext cx="8001000" cy="4606925"/>
          </a:xfrm>
        </p:spPr>
        <p:txBody>
          <a:bodyPr/>
          <a:lstStyle/>
          <a:p>
            <a:pPr>
              <a:defRPr/>
            </a:pPr>
            <a:r>
              <a:rPr lang="cs-CZ" altLang="cs-CZ" b="1" dirty="0" err="1"/>
              <a:t>Recovery</a:t>
            </a:r>
            <a:r>
              <a:rPr lang="cs-CZ" altLang="cs-CZ" b="1" dirty="0"/>
              <a:t> do normální EF LK (nejčastěji do 6M od dg.)</a:t>
            </a:r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Závisí na vstupní tíži onemocnění (LVEDD, LVEF, troponin, BNP…)</a:t>
            </a:r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Na rase, úrovni zdravotní péče apod.</a:t>
            </a:r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Přetrvává vysoké riziko </a:t>
            </a:r>
            <a:r>
              <a:rPr lang="cs-CZ" altLang="cs-CZ" dirty="0" err="1"/>
              <a:t>rekurence</a:t>
            </a:r>
            <a:r>
              <a:rPr lang="cs-CZ" altLang="cs-CZ" dirty="0"/>
              <a:t> PPCM v dalších těhotenstvích</a:t>
            </a:r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b="1" dirty="0"/>
              <a:t>Prediktory nepříznivé prognózy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altLang="cs-CZ" sz="2400" dirty="0"/>
              <a:t>Zvýšený věk matky, černošská rasa, </a:t>
            </a:r>
            <a:r>
              <a:rPr lang="cs-CZ" altLang="cs-CZ" sz="2400" dirty="0" err="1"/>
              <a:t>multiparita</a:t>
            </a:r>
            <a:r>
              <a:rPr lang="cs-CZ" altLang="cs-CZ" sz="2400" dirty="0"/>
              <a:t>, pozdní diagnóza, dilatace LK, EF LK ≤ 30%, pozitivita troponinu, LV trombus</a:t>
            </a:r>
          </a:p>
          <a:p>
            <a:pPr>
              <a:defRPr/>
            </a:pPr>
            <a:endParaRPr lang="cs-CZ" sz="1600" i="1" dirty="0"/>
          </a:p>
          <a:p>
            <a:pPr>
              <a:defRPr/>
            </a:pPr>
            <a:r>
              <a:rPr lang="cs-CZ" sz="1600" i="1" dirty="0" err="1"/>
              <a:t>Hilfiker</a:t>
            </a:r>
            <a:r>
              <a:rPr lang="cs-CZ" sz="1600" i="1" dirty="0"/>
              <a:t>-Kleiner et al., 2015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14884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en-US" sz="4000" dirty="0"/>
              <a:t>PPCM - Rizikové faktory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cs-CZ" dirty="0" err="1"/>
              <a:t>Multiparita</a:t>
            </a:r>
            <a:endParaRPr lang="cs-CZ" dirty="0"/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cs-CZ" dirty="0"/>
              <a:t>Vícečetné těhotenství</a:t>
            </a:r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cs-CZ" dirty="0"/>
              <a:t>Vyšší věk matky</a:t>
            </a:r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cs-CZ" dirty="0" err="1"/>
              <a:t>Preeklampsie</a:t>
            </a:r>
            <a:endParaRPr lang="cs-CZ" dirty="0"/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cs-CZ" dirty="0"/>
              <a:t>Gestační hypertenze</a:t>
            </a:r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cs-CZ" dirty="0"/>
              <a:t>Africký původ</a:t>
            </a:r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cs-CZ" dirty="0"/>
              <a:t>Malnutrice</a:t>
            </a:r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cs-CZ" dirty="0"/>
              <a:t>Abusus kokainu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 marL="0" indent="0">
              <a:buFont typeface="Wingdings" pitchFamily="2" charset="2"/>
              <a:buNone/>
              <a:defRPr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756" y="3520439"/>
            <a:ext cx="3259459" cy="194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23423"/>
      </p:ext>
    </p:extLst>
  </p:cSld>
  <p:clrMapOvr>
    <a:masterClrMapping/>
  </p:clrMapOvr>
</p:sld>
</file>

<file path=ppt/theme/theme1.xml><?xml version="1.0" encoding="utf-8"?>
<a:theme xmlns:a="http://schemas.openxmlformats.org/drawingml/2006/main" name="Medical">
  <a:themeElements>
    <a:clrScheme name="FNOL">
      <a:dk1>
        <a:sysClr val="windowText" lastClr="000000"/>
      </a:dk1>
      <a:lt1>
        <a:sysClr val="window" lastClr="FFFFFF"/>
      </a:lt1>
      <a:dk2>
        <a:srgbClr val="254B90"/>
      </a:dk2>
      <a:lt2>
        <a:srgbClr val="DFE3E5"/>
      </a:lt2>
      <a:accent1>
        <a:srgbClr val="76A4BD"/>
      </a:accent1>
      <a:accent2>
        <a:srgbClr val="EE7976"/>
      </a:accent2>
      <a:accent3>
        <a:srgbClr val="4887C0"/>
      </a:accent3>
      <a:accent4>
        <a:srgbClr val="6CA33E"/>
      </a:accent4>
      <a:accent5>
        <a:srgbClr val="E4A71A"/>
      </a:accent5>
      <a:accent6>
        <a:srgbClr val="B31218"/>
      </a:accent6>
      <a:hlink>
        <a:srgbClr val="76A4BD"/>
      </a:hlink>
      <a:folHlink>
        <a:srgbClr val="4887C0"/>
      </a:folHlink>
    </a:clrScheme>
    <a:fontScheme name="FNO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4024</TotalTime>
  <Words>1123</Words>
  <Application>Microsoft Office PowerPoint</Application>
  <PresentationFormat>Předvádění na obrazovce (4:3)</PresentationFormat>
  <Paragraphs>274</Paragraphs>
  <Slides>34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0" baseType="lpstr">
      <vt:lpstr>Wingdings</vt:lpstr>
      <vt:lpstr>Tahoma</vt:lpstr>
      <vt:lpstr>Calibri</vt:lpstr>
      <vt:lpstr>Times New Roman</vt:lpstr>
      <vt:lpstr>Arial</vt:lpstr>
      <vt:lpstr>Medical</vt:lpstr>
      <vt:lpstr>Peripartální kardiomyopatie</vt:lpstr>
      <vt:lpstr>Peripartální kardiomyopatie (PPCM)</vt:lpstr>
      <vt:lpstr>Peripartální kardiomyopatie</vt:lpstr>
      <vt:lpstr>  PPCM - historie</vt:lpstr>
      <vt:lpstr>Peripartální kardiomyopatie</vt:lpstr>
      <vt:lpstr>PPCM - prognóza</vt:lpstr>
      <vt:lpstr>Prezentace aplikace PowerPoint</vt:lpstr>
      <vt:lpstr>PPCM - prognóza</vt:lpstr>
      <vt:lpstr>PPCM - Rizikové faktory</vt:lpstr>
      <vt:lpstr>PPCM - etiologie</vt:lpstr>
      <vt:lpstr>Prezentace aplikace PowerPoint</vt:lpstr>
      <vt:lpstr>Prolaktin</vt:lpstr>
      <vt:lpstr>Placentární kardiotoxické působky</vt:lpstr>
      <vt:lpstr>PPCM - genetika</vt:lpstr>
      <vt:lpstr>PPCM – Klinický obraz</vt:lpstr>
      <vt:lpstr>PPCM - diagnostika</vt:lpstr>
      <vt:lpstr>PPCM dif dg.</vt:lpstr>
      <vt:lpstr>Prezentace aplikace PowerPoint</vt:lpstr>
      <vt:lpstr>PPCM - terapie</vt:lpstr>
      <vt:lpstr>PPCM – terapie </vt:lpstr>
      <vt:lpstr>PPCM – terapie </vt:lpstr>
      <vt:lpstr>PPCM – terapie</vt:lpstr>
      <vt:lpstr>Prezentace aplikace PowerPoint</vt:lpstr>
      <vt:lpstr>Prezentace aplikace PowerPoint</vt:lpstr>
      <vt:lpstr>Prezentace aplikace PowerPoint</vt:lpstr>
      <vt:lpstr>Prezentace aplikace PowerPoint</vt:lpstr>
      <vt:lpstr>Porod</vt:lpstr>
      <vt:lpstr>Kojení</vt:lpstr>
      <vt:lpstr>PPCM – Riziko následných těhotenství </vt:lpstr>
      <vt:lpstr>PPCM – délka terapie</vt:lpstr>
      <vt:lpstr>Kardiologicko - gynekologická spolulpráce</vt:lpstr>
      <vt:lpstr>Kardiologicko - gynekologická spolupráce</vt:lpstr>
      <vt:lpstr>Závěr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Budi Hr</dc:creator>
  <cp:lastModifiedBy>Marie Lazárová</cp:lastModifiedBy>
  <cp:revision>1107</cp:revision>
  <dcterms:created xsi:type="dcterms:W3CDTF">2015-11-01T18:08:10Z</dcterms:created>
  <dcterms:modified xsi:type="dcterms:W3CDTF">2017-12-01T07:04:49Z</dcterms:modified>
</cp:coreProperties>
</file>