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568" r:id="rId2"/>
    <p:sldId id="559" r:id="rId3"/>
    <p:sldId id="526" r:id="rId4"/>
    <p:sldId id="567" r:id="rId5"/>
    <p:sldId id="570" r:id="rId6"/>
    <p:sldId id="571" r:id="rId7"/>
    <p:sldId id="566" r:id="rId8"/>
    <p:sldId id="565" r:id="rId9"/>
    <p:sldId id="564" r:id="rId10"/>
    <p:sldId id="521" r:id="rId11"/>
    <p:sldId id="549" r:id="rId12"/>
    <p:sldId id="550" r:id="rId13"/>
    <p:sldId id="553" r:id="rId14"/>
    <p:sldId id="577" r:id="rId15"/>
    <p:sldId id="583" r:id="rId16"/>
    <p:sldId id="548" r:id="rId17"/>
    <p:sldId id="551" r:id="rId18"/>
    <p:sldId id="584" r:id="rId19"/>
    <p:sldId id="582" r:id="rId20"/>
    <p:sldId id="578" r:id="rId21"/>
    <p:sldId id="579" r:id="rId22"/>
    <p:sldId id="580" r:id="rId23"/>
    <p:sldId id="581" r:id="rId24"/>
    <p:sldId id="585" r:id="rId25"/>
    <p:sldId id="569" r:id="rId2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94692" autoAdjust="0"/>
  </p:normalViewPr>
  <p:slideViewPr>
    <p:cSldViewPr>
      <p:cViewPr varScale="1">
        <p:scale>
          <a:sx n="61" d="100"/>
          <a:sy n="61" d="100"/>
        </p:scale>
        <p:origin x="1428" y="2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4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KV příhody</c:v>
                </c:pt>
              </c:strCache>
            </c:strRef>
          </c:tx>
          <c:spPr>
            <a:solidFill>
              <a:srgbClr val="00FF00"/>
            </a:solidFill>
          </c:spPr>
          <c:invertIfNegative val="0"/>
          <c:cat>
            <c:strRef>
              <c:f>List1!$A$2:$A$8</c:f>
              <c:strCache>
                <c:ptCount val="7"/>
                <c:pt idx="0">
                  <c:v>&lt; 1,29</c:v>
                </c:pt>
                <c:pt idx="1">
                  <c:v>1,29-1,94</c:v>
                </c:pt>
                <c:pt idx="2">
                  <c:v>1,94-2,58</c:v>
                </c:pt>
                <c:pt idx="3">
                  <c:v>2,58-3,23</c:v>
                </c:pt>
                <c:pt idx="4">
                  <c:v>3,23-3,88</c:v>
                </c:pt>
                <c:pt idx="5">
                  <c:v>3,88-4,52</c:v>
                </c:pt>
                <c:pt idx="6">
                  <c:v>&gt;4,52</c:v>
                </c:pt>
              </c:strCache>
            </c:strRef>
          </c:cat>
          <c:val>
            <c:numRef>
              <c:f>List1!$B$2:$B$8</c:f>
              <c:numCache>
                <c:formatCode>General</c:formatCode>
                <c:ptCount val="7"/>
                <c:pt idx="0">
                  <c:v>0.44</c:v>
                </c:pt>
                <c:pt idx="1">
                  <c:v>0.51</c:v>
                </c:pt>
                <c:pt idx="2">
                  <c:v>0.56000000000000005</c:v>
                </c:pt>
                <c:pt idx="3">
                  <c:v>0.57999999999999996</c:v>
                </c:pt>
                <c:pt idx="4">
                  <c:v>0.64</c:v>
                </c:pt>
                <c:pt idx="5">
                  <c:v>0.71</c:v>
                </c:pt>
                <c:pt idx="6">
                  <c:v>1</c:v>
                </c:pt>
              </c:numCache>
            </c:numRef>
          </c:val>
          <c:extLst>
            <c:ext xmlns:c16="http://schemas.microsoft.com/office/drawing/2014/chart" uri="{C3380CC4-5D6E-409C-BE32-E72D297353CC}">
              <c16:uniqueId val="{00000000-E85E-4026-9571-4594D4C8E0CA}"/>
            </c:ext>
          </c:extLst>
        </c:ser>
        <c:ser>
          <c:idx val="1"/>
          <c:order val="1"/>
          <c:tx>
            <c:strRef>
              <c:f>List1!$C$1</c:f>
              <c:strCache>
                <c:ptCount val="1"/>
                <c:pt idx="0">
                  <c:v>CMP</c:v>
                </c:pt>
              </c:strCache>
            </c:strRef>
          </c:tx>
          <c:spPr>
            <a:solidFill>
              <a:srgbClr val="00B0F0"/>
            </a:solidFill>
          </c:spPr>
          <c:invertIfNegative val="0"/>
          <c:cat>
            <c:strRef>
              <c:f>List1!$A$2:$A$8</c:f>
              <c:strCache>
                <c:ptCount val="7"/>
                <c:pt idx="0">
                  <c:v>&lt; 1,29</c:v>
                </c:pt>
                <c:pt idx="1">
                  <c:v>1,29-1,94</c:v>
                </c:pt>
                <c:pt idx="2">
                  <c:v>1,94-2,58</c:v>
                </c:pt>
                <c:pt idx="3">
                  <c:v>2,58-3,23</c:v>
                </c:pt>
                <c:pt idx="4">
                  <c:v>3,23-3,88</c:v>
                </c:pt>
                <c:pt idx="5">
                  <c:v>3,88-4,52</c:v>
                </c:pt>
                <c:pt idx="6">
                  <c:v>&gt;4,52</c:v>
                </c:pt>
              </c:strCache>
            </c:strRef>
          </c:cat>
          <c:val>
            <c:numRef>
              <c:f>List1!$C$2:$C$8</c:f>
              <c:numCache>
                <c:formatCode>General</c:formatCode>
                <c:ptCount val="7"/>
                <c:pt idx="0">
                  <c:v>0.36</c:v>
                </c:pt>
                <c:pt idx="1">
                  <c:v>0.46</c:v>
                </c:pt>
                <c:pt idx="2">
                  <c:v>0.49</c:v>
                </c:pt>
                <c:pt idx="3">
                  <c:v>0.45</c:v>
                </c:pt>
                <c:pt idx="4">
                  <c:v>0.57999999999999996</c:v>
                </c:pt>
                <c:pt idx="5">
                  <c:v>0.43</c:v>
                </c:pt>
                <c:pt idx="6">
                  <c:v>1</c:v>
                </c:pt>
              </c:numCache>
            </c:numRef>
          </c:val>
          <c:extLst>
            <c:ext xmlns:c16="http://schemas.microsoft.com/office/drawing/2014/chart" uri="{C3380CC4-5D6E-409C-BE32-E72D297353CC}">
              <c16:uniqueId val="{00000001-E85E-4026-9571-4594D4C8E0CA}"/>
            </c:ext>
          </c:extLst>
        </c:ser>
        <c:dLbls>
          <c:showLegendKey val="0"/>
          <c:showVal val="0"/>
          <c:showCatName val="0"/>
          <c:showSerName val="0"/>
          <c:showPercent val="0"/>
          <c:showBubbleSize val="0"/>
        </c:dLbls>
        <c:gapWidth val="150"/>
        <c:axId val="53115520"/>
        <c:axId val="54419840"/>
      </c:barChart>
      <c:catAx>
        <c:axId val="53115520"/>
        <c:scaling>
          <c:orientation val="minMax"/>
        </c:scaling>
        <c:delete val="0"/>
        <c:axPos val="b"/>
        <c:numFmt formatCode="General" sourceLinked="0"/>
        <c:majorTickMark val="none"/>
        <c:minorTickMark val="none"/>
        <c:tickLblPos val="nextTo"/>
        <c:txPr>
          <a:bodyPr/>
          <a:lstStyle/>
          <a:p>
            <a:pPr>
              <a:defRPr sz="1400" b="1"/>
            </a:pPr>
            <a:endParaRPr lang="cs-CZ"/>
          </a:p>
        </c:txPr>
        <c:crossAx val="54419840"/>
        <c:crosses val="autoZero"/>
        <c:auto val="1"/>
        <c:lblAlgn val="ctr"/>
        <c:lblOffset val="100"/>
        <c:noMultiLvlLbl val="0"/>
      </c:catAx>
      <c:valAx>
        <c:axId val="54419840"/>
        <c:scaling>
          <c:orientation val="minMax"/>
          <c:max val="1"/>
        </c:scaling>
        <c:delete val="0"/>
        <c:axPos val="l"/>
        <c:majorGridlines/>
        <c:title>
          <c:tx>
            <c:rich>
              <a:bodyPr/>
              <a:lstStyle/>
              <a:p>
                <a:pPr>
                  <a:defRPr/>
                </a:pPr>
                <a:r>
                  <a:rPr lang="cs-CZ" sz="1600" b="0" dirty="0"/>
                  <a:t>Hazard ratio</a:t>
                </a:r>
                <a:r>
                  <a:rPr lang="cs-CZ" sz="1600" b="0" baseline="0" dirty="0"/>
                  <a:t> </a:t>
                </a:r>
                <a:r>
                  <a:rPr lang="cs-CZ" sz="1600" b="0" baseline="0" dirty="0" err="1"/>
                  <a:t>after</a:t>
                </a:r>
                <a:r>
                  <a:rPr lang="cs-CZ" sz="1600" b="0" baseline="0" dirty="0"/>
                  <a:t>  </a:t>
                </a:r>
                <a:r>
                  <a:rPr lang="cs-CZ" sz="1600" b="0" baseline="0" dirty="0" err="1"/>
                  <a:t>adjustment</a:t>
                </a:r>
                <a:r>
                  <a:rPr lang="cs-CZ" sz="1600" b="0" dirty="0"/>
                  <a:t>*</a:t>
                </a:r>
              </a:p>
            </c:rich>
          </c:tx>
          <c:overlay val="0"/>
        </c:title>
        <c:numFmt formatCode="General" sourceLinked="1"/>
        <c:majorTickMark val="out"/>
        <c:minorTickMark val="none"/>
        <c:tickLblPos val="nextTo"/>
        <c:crossAx val="53115520"/>
        <c:crosses val="autoZero"/>
        <c:crossBetween val="between"/>
      </c:valAx>
    </c:plotArea>
    <c:legend>
      <c:legendPos val="r"/>
      <c:overlay val="0"/>
      <c:txPr>
        <a:bodyPr/>
        <a:lstStyle/>
        <a:p>
          <a:pPr>
            <a:defRPr sz="1600"/>
          </a:pPr>
          <a:endParaRPr lang="cs-CZ"/>
        </a:p>
      </c:txPr>
    </c:legend>
    <c:plotVisOnly val="1"/>
    <c:dispBlanksAs val="gap"/>
    <c:showDLblsOverMax val="0"/>
  </c:chart>
  <c:txPr>
    <a:bodyPr/>
    <a:lstStyle/>
    <a:p>
      <a:pPr>
        <a:defRPr sz="1800"/>
      </a:pPr>
      <a:endParaRPr lang="cs-CZ"/>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904B0-FEEF-4C10-B9DE-2D1CCE5412F5}" type="doc">
      <dgm:prSet loTypeId="urn:microsoft.com/office/officeart/2005/8/layout/radial3" loCatId="cycle" qsTypeId="urn:microsoft.com/office/officeart/2005/8/quickstyle/simple5" qsCatId="simple" csTypeId="urn:microsoft.com/office/officeart/2005/8/colors/colorful5" csCatId="colorful" phldr="1"/>
      <dgm:spPr/>
      <dgm:t>
        <a:bodyPr/>
        <a:lstStyle/>
        <a:p>
          <a:endParaRPr lang="cs-CZ"/>
        </a:p>
      </dgm:t>
    </dgm:pt>
    <dgm:pt modelId="{1DCCF9F1-9148-4703-99E5-22FEDF40EB96}">
      <dgm:prSet phldrT="[Text]"/>
      <dgm:spPr/>
      <dgm:t>
        <a:bodyPr/>
        <a:lstStyle/>
        <a:p>
          <a:r>
            <a:rPr lang="cs-CZ" b="1"/>
            <a:t>Statiny</a:t>
          </a:r>
          <a:endParaRPr lang="cs-CZ" b="1" dirty="0"/>
        </a:p>
      </dgm:t>
    </dgm:pt>
    <dgm:pt modelId="{12E34C9F-E1D7-4F7E-836F-14430A39DB02}" type="parTrans" cxnId="{530D183C-26EC-4093-800C-0CF2F20C981B}">
      <dgm:prSet/>
      <dgm:spPr/>
      <dgm:t>
        <a:bodyPr/>
        <a:lstStyle/>
        <a:p>
          <a:endParaRPr lang="cs-CZ"/>
        </a:p>
      </dgm:t>
    </dgm:pt>
    <dgm:pt modelId="{CC4C65B1-6A08-4E4C-887C-E5E7A9EB4724}" type="sibTrans" cxnId="{530D183C-26EC-4093-800C-0CF2F20C981B}">
      <dgm:prSet/>
      <dgm:spPr/>
      <dgm:t>
        <a:bodyPr/>
        <a:lstStyle/>
        <a:p>
          <a:endParaRPr lang="cs-CZ"/>
        </a:p>
      </dgm:t>
    </dgm:pt>
    <dgm:pt modelId="{51E13E00-791E-4530-842A-DFF30CCEA7D9}">
      <dgm:prSet phldrT="[Text]"/>
      <dgm:spPr/>
      <dgm:t>
        <a:bodyPr/>
        <a:lstStyle/>
        <a:p>
          <a:r>
            <a:rPr lang="cs-CZ" b="1"/>
            <a:t>Ezetimib</a:t>
          </a:r>
          <a:endParaRPr lang="cs-CZ" b="1" dirty="0"/>
        </a:p>
      </dgm:t>
    </dgm:pt>
    <dgm:pt modelId="{538DDF83-360F-43E2-A0FE-41574B5DEF76}" type="parTrans" cxnId="{61622C45-84FE-4769-82AA-37A41D007643}">
      <dgm:prSet/>
      <dgm:spPr/>
      <dgm:t>
        <a:bodyPr/>
        <a:lstStyle/>
        <a:p>
          <a:endParaRPr lang="cs-CZ"/>
        </a:p>
      </dgm:t>
    </dgm:pt>
    <dgm:pt modelId="{258A89B0-ACC2-4077-A87E-BF92D4C0A5A1}" type="sibTrans" cxnId="{61622C45-84FE-4769-82AA-37A41D007643}">
      <dgm:prSet/>
      <dgm:spPr/>
      <dgm:t>
        <a:bodyPr/>
        <a:lstStyle/>
        <a:p>
          <a:endParaRPr lang="cs-CZ"/>
        </a:p>
      </dgm:t>
    </dgm:pt>
    <dgm:pt modelId="{AA797713-AC25-4B8B-BA7B-A9779FF42D2E}">
      <dgm:prSet phldrT="[Text]"/>
      <dgm:spPr/>
      <dgm:t>
        <a:bodyPr/>
        <a:lstStyle/>
        <a:p>
          <a:r>
            <a:rPr lang="cs-CZ" b="1"/>
            <a:t>Nová léčba</a:t>
          </a:r>
          <a:endParaRPr lang="cs-CZ" b="1" dirty="0"/>
        </a:p>
      </dgm:t>
    </dgm:pt>
    <dgm:pt modelId="{A3C4B35D-0FEB-4D92-83AF-7ED0EAD25659}" type="parTrans" cxnId="{5F4D7CE2-C80C-4AAE-BE6E-FE7235C22212}">
      <dgm:prSet/>
      <dgm:spPr/>
      <dgm:t>
        <a:bodyPr/>
        <a:lstStyle/>
        <a:p>
          <a:endParaRPr lang="cs-CZ"/>
        </a:p>
      </dgm:t>
    </dgm:pt>
    <dgm:pt modelId="{72EA0B81-DAE1-4785-8D83-867137DE4198}" type="sibTrans" cxnId="{5F4D7CE2-C80C-4AAE-BE6E-FE7235C22212}">
      <dgm:prSet/>
      <dgm:spPr/>
      <dgm:t>
        <a:bodyPr/>
        <a:lstStyle/>
        <a:p>
          <a:endParaRPr lang="cs-CZ"/>
        </a:p>
      </dgm:t>
    </dgm:pt>
    <dgm:pt modelId="{32291A8A-A2F6-4C9A-9B95-4F533A375E18}">
      <dgm:prSet phldrT="[Text]"/>
      <dgm:spPr/>
      <dgm:t>
        <a:bodyPr/>
        <a:lstStyle/>
        <a:p>
          <a:r>
            <a:rPr lang="cs-CZ" b="1" dirty="0"/>
            <a:t>Pryskyřice</a:t>
          </a:r>
        </a:p>
      </dgm:t>
    </dgm:pt>
    <dgm:pt modelId="{191B016E-6162-4CA5-8274-A11454FB1487}" type="parTrans" cxnId="{1C546226-5FA7-4D7E-8A33-9F7150676098}">
      <dgm:prSet/>
      <dgm:spPr/>
      <dgm:t>
        <a:bodyPr/>
        <a:lstStyle/>
        <a:p>
          <a:endParaRPr lang="cs-CZ"/>
        </a:p>
      </dgm:t>
    </dgm:pt>
    <dgm:pt modelId="{DDAC3C6A-F9CB-4BCE-BF7C-DD889AFE5916}" type="sibTrans" cxnId="{1C546226-5FA7-4D7E-8A33-9F7150676098}">
      <dgm:prSet/>
      <dgm:spPr/>
      <dgm:t>
        <a:bodyPr/>
        <a:lstStyle/>
        <a:p>
          <a:endParaRPr lang="cs-CZ"/>
        </a:p>
      </dgm:t>
    </dgm:pt>
    <dgm:pt modelId="{B405A77E-B94B-47B4-90D4-AF63FB63A6A6}">
      <dgm:prSet phldrT="[Text]"/>
      <dgm:spPr/>
      <dgm:t>
        <a:bodyPr/>
        <a:lstStyle/>
        <a:p>
          <a:r>
            <a:rPr lang="cs-CZ" b="1"/>
            <a:t>Fibráty</a:t>
          </a:r>
          <a:endParaRPr lang="cs-CZ" b="1" dirty="0"/>
        </a:p>
      </dgm:t>
    </dgm:pt>
    <dgm:pt modelId="{CD642C64-609A-4569-9BE7-36307342E375}" type="parTrans" cxnId="{CDD541A0-B035-4C78-9034-52433023B414}">
      <dgm:prSet/>
      <dgm:spPr/>
      <dgm:t>
        <a:bodyPr/>
        <a:lstStyle/>
        <a:p>
          <a:endParaRPr lang="cs-CZ"/>
        </a:p>
      </dgm:t>
    </dgm:pt>
    <dgm:pt modelId="{217D0655-CD27-4B8A-AA96-9C80D02B0AE7}" type="sibTrans" cxnId="{CDD541A0-B035-4C78-9034-52433023B414}">
      <dgm:prSet/>
      <dgm:spPr/>
      <dgm:t>
        <a:bodyPr/>
        <a:lstStyle/>
        <a:p>
          <a:endParaRPr lang="cs-CZ"/>
        </a:p>
      </dgm:t>
    </dgm:pt>
    <dgm:pt modelId="{45973F86-49F8-4A57-9563-2DA3BE3E1A5D}" type="pres">
      <dgm:prSet presAssocID="{242904B0-FEEF-4C10-B9DE-2D1CCE5412F5}" presName="composite" presStyleCnt="0">
        <dgm:presLayoutVars>
          <dgm:chMax val="1"/>
          <dgm:dir/>
          <dgm:resizeHandles val="exact"/>
        </dgm:presLayoutVars>
      </dgm:prSet>
      <dgm:spPr/>
    </dgm:pt>
    <dgm:pt modelId="{30366A98-42CA-4E49-AF90-2E70FBB57EE2}" type="pres">
      <dgm:prSet presAssocID="{242904B0-FEEF-4C10-B9DE-2D1CCE5412F5}" presName="radial" presStyleCnt="0">
        <dgm:presLayoutVars>
          <dgm:animLvl val="ctr"/>
        </dgm:presLayoutVars>
      </dgm:prSet>
      <dgm:spPr/>
    </dgm:pt>
    <dgm:pt modelId="{D8420FDE-D689-45CE-B079-80B170E523E5}" type="pres">
      <dgm:prSet presAssocID="{1DCCF9F1-9148-4703-99E5-22FEDF40EB96}" presName="centerShape" presStyleLbl="vennNode1" presStyleIdx="0" presStyleCnt="5"/>
      <dgm:spPr/>
    </dgm:pt>
    <dgm:pt modelId="{6D39BFB3-4D7F-4D28-AEF1-88ABE40166B7}" type="pres">
      <dgm:prSet presAssocID="{51E13E00-791E-4530-842A-DFF30CCEA7D9}" presName="node" presStyleLbl="vennNode1" presStyleIdx="1" presStyleCnt="5" custScaleX="192058" custRadScaleRad="100027" custRadScaleInc="0">
        <dgm:presLayoutVars>
          <dgm:bulletEnabled val="1"/>
        </dgm:presLayoutVars>
      </dgm:prSet>
      <dgm:spPr/>
    </dgm:pt>
    <dgm:pt modelId="{AFE983A8-543E-493C-B7E6-FC133602A2CE}" type="pres">
      <dgm:prSet presAssocID="{AA797713-AC25-4B8B-BA7B-A9779FF42D2E}" presName="node" presStyleLbl="vennNode1" presStyleIdx="2" presStyleCnt="5" custScaleX="178420" custRadScaleRad="121147" custRadScaleInc="-383">
        <dgm:presLayoutVars>
          <dgm:bulletEnabled val="1"/>
        </dgm:presLayoutVars>
      </dgm:prSet>
      <dgm:spPr/>
    </dgm:pt>
    <dgm:pt modelId="{5606B435-344F-41BC-A449-B69AD805672C}" type="pres">
      <dgm:prSet presAssocID="{32291A8A-A2F6-4C9A-9B95-4F533A375E18}" presName="node" presStyleLbl="vennNode1" presStyleIdx="3" presStyleCnt="5" custScaleX="192058">
        <dgm:presLayoutVars>
          <dgm:bulletEnabled val="1"/>
        </dgm:presLayoutVars>
      </dgm:prSet>
      <dgm:spPr/>
    </dgm:pt>
    <dgm:pt modelId="{DD971779-482A-4BE0-94FB-2FEAA6982CBC}" type="pres">
      <dgm:prSet presAssocID="{B405A77E-B94B-47B4-90D4-AF63FB63A6A6}" presName="node" presStyleLbl="vennNode1" presStyleIdx="4" presStyleCnt="5" custScaleX="162780" custRadScaleRad="115055" custRadScaleInc="403">
        <dgm:presLayoutVars>
          <dgm:bulletEnabled val="1"/>
        </dgm:presLayoutVars>
      </dgm:prSet>
      <dgm:spPr/>
    </dgm:pt>
  </dgm:ptLst>
  <dgm:cxnLst>
    <dgm:cxn modelId="{7E061E01-FFA0-481D-9A82-F11E748DC4C2}" type="presOf" srcId="{1DCCF9F1-9148-4703-99E5-22FEDF40EB96}" destId="{D8420FDE-D689-45CE-B079-80B170E523E5}" srcOrd="0" destOrd="0" presId="urn:microsoft.com/office/officeart/2005/8/layout/radial3"/>
    <dgm:cxn modelId="{1C546226-5FA7-4D7E-8A33-9F7150676098}" srcId="{1DCCF9F1-9148-4703-99E5-22FEDF40EB96}" destId="{32291A8A-A2F6-4C9A-9B95-4F533A375E18}" srcOrd="2" destOrd="0" parTransId="{191B016E-6162-4CA5-8274-A11454FB1487}" sibTransId="{DDAC3C6A-F9CB-4BCE-BF7C-DD889AFE5916}"/>
    <dgm:cxn modelId="{530D183C-26EC-4093-800C-0CF2F20C981B}" srcId="{242904B0-FEEF-4C10-B9DE-2D1CCE5412F5}" destId="{1DCCF9F1-9148-4703-99E5-22FEDF40EB96}" srcOrd="0" destOrd="0" parTransId="{12E34C9F-E1D7-4F7E-836F-14430A39DB02}" sibTransId="{CC4C65B1-6A08-4E4C-887C-E5E7A9EB4724}"/>
    <dgm:cxn modelId="{61622C45-84FE-4769-82AA-37A41D007643}" srcId="{1DCCF9F1-9148-4703-99E5-22FEDF40EB96}" destId="{51E13E00-791E-4530-842A-DFF30CCEA7D9}" srcOrd="0" destOrd="0" parTransId="{538DDF83-360F-43E2-A0FE-41574B5DEF76}" sibTransId="{258A89B0-ACC2-4077-A87E-BF92D4C0A5A1}"/>
    <dgm:cxn modelId="{A21A8953-0980-4661-937B-C3F2EF3C4EA7}" type="presOf" srcId="{242904B0-FEEF-4C10-B9DE-2D1CCE5412F5}" destId="{45973F86-49F8-4A57-9563-2DA3BE3E1A5D}" srcOrd="0" destOrd="0" presId="urn:microsoft.com/office/officeart/2005/8/layout/radial3"/>
    <dgm:cxn modelId="{C325D796-54F8-4161-B9A8-C1721A1AED80}" type="presOf" srcId="{32291A8A-A2F6-4C9A-9B95-4F533A375E18}" destId="{5606B435-344F-41BC-A449-B69AD805672C}" srcOrd="0" destOrd="0" presId="urn:microsoft.com/office/officeart/2005/8/layout/radial3"/>
    <dgm:cxn modelId="{CDD541A0-B035-4C78-9034-52433023B414}" srcId="{1DCCF9F1-9148-4703-99E5-22FEDF40EB96}" destId="{B405A77E-B94B-47B4-90D4-AF63FB63A6A6}" srcOrd="3" destOrd="0" parTransId="{CD642C64-609A-4569-9BE7-36307342E375}" sibTransId="{217D0655-CD27-4B8A-AA96-9C80D02B0AE7}"/>
    <dgm:cxn modelId="{5F4D7CE2-C80C-4AAE-BE6E-FE7235C22212}" srcId="{1DCCF9F1-9148-4703-99E5-22FEDF40EB96}" destId="{AA797713-AC25-4B8B-BA7B-A9779FF42D2E}" srcOrd="1" destOrd="0" parTransId="{A3C4B35D-0FEB-4D92-83AF-7ED0EAD25659}" sibTransId="{72EA0B81-DAE1-4785-8D83-867137DE4198}"/>
    <dgm:cxn modelId="{37574EE3-447A-4738-8889-97723B50F578}" type="presOf" srcId="{51E13E00-791E-4530-842A-DFF30CCEA7D9}" destId="{6D39BFB3-4D7F-4D28-AEF1-88ABE40166B7}" srcOrd="0" destOrd="0" presId="urn:microsoft.com/office/officeart/2005/8/layout/radial3"/>
    <dgm:cxn modelId="{90AF08EA-2107-40A2-B44B-99EDF5439309}" type="presOf" srcId="{AA797713-AC25-4B8B-BA7B-A9779FF42D2E}" destId="{AFE983A8-543E-493C-B7E6-FC133602A2CE}" srcOrd="0" destOrd="0" presId="urn:microsoft.com/office/officeart/2005/8/layout/radial3"/>
    <dgm:cxn modelId="{52A20EF2-D964-49D2-BA57-7703C7B67BD9}" type="presOf" srcId="{B405A77E-B94B-47B4-90D4-AF63FB63A6A6}" destId="{DD971779-482A-4BE0-94FB-2FEAA6982CBC}" srcOrd="0" destOrd="0" presId="urn:microsoft.com/office/officeart/2005/8/layout/radial3"/>
    <dgm:cxn modelId="{581BE052-A020-4B1A-AFF2-AB8418AA12E6}" type="presParOf" srcId="{45973F86-49F8-4A57-9563-2DA3BE3E1A5D}" destId="{30366A98-42CA-4E49-AF90-2E70FBB57EE2}" srcOrd="0" destOrd="0" presId="urn:microsoft.com/office/officeart/2005/8/layout/radial3"/>
    <dgm:cxn modelId="{05D12B89-0CFF-4D50-B6C3-5545944F5392}" type="presParOf" srcId="{30366A98-42CA-4E49-AF90-2E70FBB57EE2}" destId="{D8420FDE-D689-45CE-B079-80B170E523E5}" srcOrd="0" destOrd="0" presId="urn:microsoft.com/office/officeart/2005/8/layout/radial3"/>
    <dgm:cxn modelId="{E4701327-1958-4D24-812C-EDFC3833F6A6}" type="presParOf" srcId="{30366A98-42CA-4E49-AF90-2E70FBB57EE2}" destId="{6D39BFB3-4D7F-4D28-AEF1-88ABE40166B7}" srcOrd="1" destOrd="0" presId="urn:microsoft.com/office/officeart/2005/8/layout/radial3"/>
    <dgm:cxn modelId="{FE3AB2A9-B58B-4E4C-B27A-58518E38FBD6}" type="presParOf" srcId="{30366A98-42CA-4E49-AF90-2E70FBB57EE2}" destId="{AFE983A8-543E-493C-B7E6-FC133602A2CE}" srcOrd="2" destOrd="0" presId="urn:microsoft.com/office/officeart/2005/8/layout/radial3"/>
    <dgm:cxn modelId="{09BDA4A6-D187-4A91-98C6-4EE4D0A59916}" type="presParOf" srcId="{30366A98-42CA-4E49-AF90-2E70FBB57EE2}" destId="{5606B435-344F-41BC-A449-B69AD805672C}" srcOrd="3" destOrd="0" presId="urn:microsoft.com/office/officeart/2005/8/layout/radial3"/>
    <dgm:cxn modelId="{BAD270B1-1F6B-4017-A889-4513261FC2C5}" type="presParOf" srcId="{30366A98-42CA-4E49-AF90-2E70FBB57EE2}" destId="{DD971779-482A-4BE0-94FB-2FEAA6982CBC}" srcOrd="4" destOrd="0" presId="urn:microsoft.com/office/officeart/2005/8/layout/radial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20FDE-D689-45CE-B079-80B170E523E5}">
      <dsp:nvSpPr>
        <dsp:cNvPr id="0" name=""/>
        <dsp:cNvSpPr/>
      </dsp:nvSpPr>
      <dsp:spPr>
        <a:xfrm>
          <a:off x="2623501" y="975571"/>
          <a:ext cx="2430369" cy="2430369"/>
        </a:xfrm>
        <a:prstGeom prst="ellipse">
          <a:avLst/>
        </a:prstGeom>
        <a:gradFill rotWithShape="0">
          <a:gsLst>
            <a:gs pos="0">
              <a:schemeClr val="accent5">
                <a:alpha val="50000"/>
                <a:hueOff val="0"/>
                <a:satOff val="0"/>
                <a:lumOff val="0"/>
                <a:alphaOff val="0"/>
                <a:tint val="73000"/>
                <a:satMod val="150000"/>
              </a:schemeClr>
            </a:gs>
            <a:gs pos="25000">
              <a:schemeClr val="accent5">
                <a:alpha val="50000"/>
                <a:hueOff val="0"/>
                <a:satOff val="0"/>
                <a:lumOff val="0"/>
                <a:alphaOff val="0"/>
                <a:tint val="96000"/>
                <a:shade val="80000"/>
                <a:satMod val="105000"/>
              </a:schemeClr>
            </a:gs>
            <a:gs pos="38000">
              <a:schemeClr val="accent5">
                <a:alpha val="50000"/>
                <a:hueOff val="0"/>
                <a:satOff val="0"/>
                <a:lumOff val="0"/>
                <a:alphaOff val="0"/>
                <a:tint val="96000"/>
                <a:shade val="59000"/>
                <a:satMod val="120000"/>
              </a:schemeClr>
            </a:gs>
            <a:gs pos="55000">
              <a:schemeClr val="accent5">
                <a:alpha val="50000"/>
                <a:hueOff val="0"/>
                <a:satOff val="0"/>
                <a:lumOff val="0"/>
                <a:alphaOff val="0"/>
                <a:shade val="57000"/>
                <a:satMod val="120000"/>
              </a:schemeClr>
            </a:gs>
            <a:gs pos="80000">
              <a:schemeClr val="accent5">
                <a:alpha val="50000"/>
                <a:hueOff val="0"/>
                <a:satOff val="0"/>
                <a:lumOff val="0"/>
                <a:alphaOff val="0"/>
                <a:shade val="56000"/>
                <a:satMod val="145000"/>
              </a:schemeClr>
            </a:gs>
            <a:gs pos="88000">
              <a:schemeClr val="accent5">
                <a:alpha val="50000"/>
                <a:hueOff val="0"/>
                <a:satOff val="0"/>
                <a:lumOff val="0"/>
                <a:alphaOff val="0"/>
                <a:shade val="63000"/>
                <a:satMod val="160000"/>
              </a:schemeClr>
            </a:gs>
            <a:gs pos="100000">
              <a:schemeClr val="accent5">
                <a:alpha val="50000"/>
                <a:hueOff val="0"/>
                <a:satOff val="0"/>
                <a:lumOff val="0"/>
                <a:alphaOff val="0"/>
                <a:tint val="99555"/>
                <a:satMod val="155000"/>
              </a:schemeClr>
            </a:gs>
          </a:gsLst>
          <a:lin ang="5400000" scaled="1"/>
        </a:gradFill>
        <a:ln>
          <a:noFill/>
        </a:ln>
        <a:effectLst>
          <a:glow rad="76200">
            <a:schemeClr val="accent5">
              <a:alpha val="50000"/>
              <a:hueOff val="0"/>
              <a:satOff val="0"/>
              <a:lumOff val="0"/>
              <a:alphaOff val="0"/>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accent5">
              <a:alpha val="50000"/>
              <a:hueOff val="0"/>
              <a:satOff val="0"/>
              <a:lumOff val="0"/>
              <a:alphaOff val="0"/>
              <a:shade val="30000"/>
              <a:satMod val="20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cs-CZ" sz="3800" b="1" kern="1200"/>
            <a:t>Statiny</a:t>
          </a:r>
          <a:endParaRPr lang="cs-CZ" sz="3800" b="1" kern="1200" dirty="0"/>
        </a:p>
      </dsp:txBody>
      <dsp:txXfrm>
        <a:off x="2979420" y="1331490"/>
        <a:ext cx="1718531" cy="1718531"/>
      </dsp:txXfrm>
    </dsp:sp>
    <dsp:sp modelId="{6D39BFB3-4D7F-4D28-AEF1-88ABE40166B7}">
      <dsp:nvSpPr>
        <dsp:cNvPr id="0" name=""/>
        <dsp:cNvSpPr/>
      </dsp:nvSpPr>
      <dsp:spPr>
        <a:xfrm>
          <a:off x="2671756" y="6"/>
          <a:ext cx="2333859" cy="1215184"/>
        </a:xfrm>
        <a:prstGeom prst="ellipse">
          <a:avLst/>
        </a:prstGeom>
        <a:gradFill rotWithShape="0">
          <a:gsLst>
            <a:gs pos="0">
              <a:schemeClr val="accent5">
                <a:alpha val="50000"/>
                <a:hueOff val="2591209"/>
                <a:satOff val="-2992"/>
                <a:lumOff val="-294"/>
                <a:alphaOff val="0"/>
                <a:tint val="73000"/>
                <a:satMod val="150000"/>
              </a:schemeClr>
            </a:gs>
            <a:gs pos="25000">
              <a:schemeClr val="accent5">
                <a:alpha val="50000"/>
                <a:hueOff val="2591209"/>
                <a:satOff val="-2992"/>
                <a:lumOff val="-294"/>
                <a:alphaOff val="0"/>
                <a:tint val="96000"/>
                <a:shade val="80000"/>
                <a:satMod val="105000"/>
              </a:schemeClr>
            </a:gs>
            <a:gs pos="38000">
              <a:schemeClr val="accent5">
                <a:alpha val="50000"/>
                <a:hueOff val="2591209"/>
                <a:satOff val="-2992"/>
                <a:lumOff val="-294"/>
                <a:alphaOff val="0"/>
                <a:tint val="96000"/>
                <a:shade val="59000"/>
                <a:satMod val="120000"/>
              </a:schemeClr>
            </a:gs>
            <a:gs pos="55000">
              <a:schemeClr val="accent5">
                <a:alpha val="50000"/>
                <a:hueOff val="2591209"/>
                <a:satOff val="-2992"/>
                <a:lumOff val="-294"/>
                <a:alphaOff val="0"/>
                <a:shade val="57000"/>
                <a:satMod val="120000"/>
              </a:schemeClr>
            </a:gs>
            <a:gs pos="80000">
              <a:schemeClr val="accent5">
                <a:alpha val="50000"/>
                <a:hueOff val="2591209"/>
                <a:satOff val="-2992"/>
                <a:lumOff val="-294"/>
                <a:alphaOff val="0"/>
                <a:shade val="56000"/>
                <a:satMod val="145000"/>
              </a:schemeClr>
            </a:gs>
            <a:gs pos="88000">
              <a:schemeClr val="accent5">
                <a:alpha val="50000"/>
                <a:hueOff val="2591209"/>
                <a:satOff val="-2992"/>
                <a:lumOff val="-294"/>
                <a:alphaOff val="0"/>
                <a:shade val="63000"/>
                <a:satMod val="160000"/>
              </a:schemeClr>
            </a:gs>
            <a:gs pos="100000">
              <a:schemeClr val="accent5">
                <a:alpha val="50000"/>
                <a:hueOff val="2591209"/>
                <a:satOff val="-2992"/>
                <a:lumOff val="-294"/>
                <a:alphaOff val="0"/>
                <a:tint val="99555"/>
                <a:satMod val="155000"/>
              </a:schemeClr>
            </a:gs>
          </a:gsLst>
          <a:lin ang="5400000" scaled="1"/>
        </a:gradFill>
        <a:ln>
          <a:noFill/>
        </a:ln>
        <a:effectLst>
          <a:glow rad="76200">
            <a:schemeClr val="accent5">
              <a:alpha val="50000"/>
              <a:hueOff val="2591209"/>
              <a:satOff val="-2992"/>
              <a:lumOff val="-294"/>
              <a:alphaOff val="0"/>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accent5">
              <a:alpha val="50000"/>
              <a:hueOff val="2591209"/>
              <a:satOff val="-2992"/>
              <a:lumOff val="-294"/>
              <a:alphaOff val="0"/>
              <a:shade val="30000"/>
              <a:satMod val="20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cs-CZ" sz="2400" b="1" kern="1200"/>
            <a:t>Ezetimib</a:t>
          </a:r>
          <a:endParaRPr lang="cs-CZ" sz="2400" b="1" kern="1200" dirty="0"/>
        </a:p>
      </dsp:txBody>
      <dsp:txXfrm>
        <a:off x="3013542" y="177966"/>
        <a:ext cx="1650287" cy="859264"/>
      </dsp:txXfrm>
    </dsp:sp>
    <dsp:sp modelId="{AFE983A8-543E-493C-B7E6-FC133602A2CE}">
      <dsp:nvSpPr>
        <dsp:cNvPr id="0" name=""/>
        <dsp:cNvSpPr/>
      </dsp:nvSpPr>
      <dsp:spPr>
        <a:xfrm>
          <a:off x="4672014" y="1571628"/>
          <a:ext cx="2168133" cy="1215184"/>
        </a:xfrm>
        <a:prstGeom prst="ellipse">
          <a:avLst/>
        </a:prstGeom>
        <a:gradFill rotWithShape="0">
          <a:gsLst>
            <a:gs pos="0">
              <a:schemeClr val="accent5">
                <a:alpha val="50000"/>
                <a:hueOff val="5182419"/>
                <a:satOff val="-5985"/>
                <a:lumOff val="-588"/>
                <a:alphaOff val="0"/>
                <a:tint val="73000"/>
                <a:satMod val="150000"/>
              </a:schemeClr>
            </a:gs>
            <a:gs pos="25000">
              <a:schemeClr val="accent5">
                <a:alpha val="50000"/>
                <a:hueOff val="5182419"/>
                <a:satOff val="-5985"/>
                <a:lumOff val="-588"/>
                <a:alphaOff val="0"/>
                <a:tint val="96000"/>
                <a:shade val="80000"/>
                <a:satMod val="105000"/>
              </a:schemeClr>
            </a:gs>
            <a:gs pos="38000">
              <a:schemeClr val="accent5">
                <a:alpha val="50000"/>
                <a:hueOff val="5182419"/>
                <a:satOff val="-5985"/>
                <a:lumOff val="-588"/>
                <a:alphaOff val="0"/>
                <a:tint val="96000"/>
                <a:shade val="59000"/>
                <a:satMod val="120000"/>
              </a:schemeClr>
            </a:gs>
            <a:gs pos="55000">
              <a:schemeClr val="accent5">
                <a:alpha val="50000"/>
                <a:hueOff val="5182419"/>
                <a:satOff val="-5985"/>
                <a:lumOff val="-588"/>
                <a:alphaOff val="0"/>
                <a:shade val="57000"/>
                <a:satMod val="120000"/>
              </a:schemeClr>
            </a:gs>
            <a:gs pos="80000">
              <a:schemeClr val="accent5">
                <a:alpha val="50000"/>
                <a:hueOff val="5182419"/>
                <a:satOff val="-5985"/>
                <a:lumOff val="-588"/>
                <a:alphaOff val="0"/>
                <a:shade val="56000"/>
                <a:satMod val="145000"/>
              </a:schemeClr>
            </a:gs>
            <a:gs pos="88000">
              <a:schemeClr val="accent5">
                <a:alpha val="50000"/>
                <a:hueOff val="5182419"/>
                <a:satOff val="-5985"/>
                <a:lumOff val="-588"/>
                <a:alphaOff val="0"/>
                <a:shade val="63000"/>
                <a:satMod val="160000"/>
              </a:schemeClr>
            </a:gs>
            <a:gs pos="100000">
              <a:schemeClr val="accent5">
                <a:alpha val="50000"/>
                <a:hueOff val="5182419"/>
                <a:satOff val="-5985"/>
                <a:lumOff val="-588"/>
                <a:alphaOff val="0"/>
                <a:tint val="99555"/>
                <a:satMod val="155000"/>
              </a:schemeClr>
            </a:gs>
          </a:gsLst>
          <a:lin ang="5400000" scaled="1"/>
        </a:gradFill>
        <a:ln>
          <a:noFill/>
        </a:ln>
        <a:effectLst>
          <a:glow rad="76200">
            <a:schemeClr val="accent5">
              <a:alpha val="50000"/>
              <a:hueOff val="5182419"/>
              <a:satOff val="-5985"/>
              <a:lumOff val="-588"/>
              <a:alphaOff val="0"/>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accent5">
              <a:alpha val="50000"/>
              <a:hueOff val="5182419"/>
              <a:satOff val="-5985"/>
              <a:lumOff val="-588"/>
              <a:alphaOff val="0"/>
              <a:shade val="30000"/>
              <a:satMod val="20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cs-CZ" sz="2400" b="1" kern="1200"/>
            <a:t>Nová léčba</a:t>
          </a:r>
          <a:endParaRPr lang="cs-CZ" sz="2400" b="1" kern="1200" dirty="0"/>
        </a:p>
      </dsp:txBody>
      <dsp:txXfrm>
        <a:off x="4989530" y="1749588"/>
        <a:ext cx="1533101" cy="859264"/>
      </dsp:txXfrm>
    </dsp:sp>
    <dsp:sp modelId="{5606B435-344F-41BC-A449-B69AD805672C}">
      <dsp:nvSpPr>
        <dsp:cNvPr id="0" name=""/>
        <dsp:cNvSpPr/>
      </dsp:nvSpPr>
      <dsp:spPr>
        <a:xfrm>
          <a:off x="2671756" y="3165893"/>
          <a:ext cx="2333859" cy="1215184"/>
        </a:xfrm>
        <a:prstGeom prst="ellipse">
          <a:avLst/>
        </a:prstGeom>
        <a:gradFill rotWithShape="0">
          <a:gsLst>
            <a:gs pos="0">
              <a:schemeClr val="accent5">
                <a:alpha val="50000"/>
                <a:hueOff val="7773627"/>
                <a:satOff val="-8977"/>
                <a:lumOff val="-882"/>
                <a:alphaOff val="0"/>
                <a:tint val="73000"/>
                <a:satMod val="150000"/>
              </a:schemeClr>
            </a:gs>
            <a:gs pos="25000">
              <a:schemeClr val="accent5">
                <a:alpha val="50000"/>
                <a:hueOff val="7773627"/>
                <a:satOff val="-8977"/>
                <a:lumOff val="-882"/>
                <a:alphaOff val="0"/>
                <a:tint val="96000"/>
                <a:shade val="80000"/>
                <a:satMod val="105000"/>
              </a:schemeClr>
            </a:gs>
            <a:gs pos="38000">
              <a:schemeClr val="accent5">
                <a:alpha val="50000"/>
                <a:hueOff val="7773627"/>
                <a:satOff val="-8977"/>
                <a:lumOff val="-882"/>
                <a:alphaOff val="0"/>
                <a:tint val="96000"/>
                <a:shade val="59000"/>
                <a:satMod val="120000"/>
              </a:schemeClr>
            </a:gs>
            <a:gs pos="55000">
              <a:schemeClr val="accent5">
                <a:alpha val="50000"/>
                <a:hueOff val="7773627"/>
                <a:satOff val="-8977"/>
                <a:lumOff val="-882"/>
                <a:alphaOff val="0"/>
                <a:shade val="57000"/>
                <a:satMod val="120000"/>
              </a:schemeClr>
            </a:gs>
            <a:gs pos="80000">
              <a:schemeClr val="accent5">
                <a:alpha val="50000"/>
                <a:hueOff val="7773627"/>
                <a:satOff val="-8977"/>
                <a:lumOff val="-882"/>
                <a:alphaOff val="0"/>
                <a:shade val="56000"/>
                <a:satMod val="145000"/>
              </a:schemeClr>
            </a:gs>
            <a:gs pos="88000">
              <a:schemeClr val="accent5">
                <a:alpha val="50000"/>
                <a:hueOff val="7773627"/>
                <a:satOff val="-8977"/>
                <a:lumOff val="-882"/>
                <a:alphaOff val="0"/>
                <a:shade val="63000"/>
                <a:satMod val="160000"/>
              </a:schemeClr>
            </a:gs>
            <a:gs pos="100000">
              <a:schemeClr val="accent5">
                <a:alpha val="50000"/>
                <a:hueOff val="7773627"/>
                <a:satOff val="-8977"/>
                <a:lumOff val="-882"/>
                <a:alphaOff val="0"/>
                <a:tint val="99555"/>
                <a:satMod val="155000"/>
              </a:schemeClr>
            </a:gs>
          </a:gsLst>
          <a:lin ang="5400000" scaled="1"/>
        </a:gradFill>
        <a:ln>
          <a:noFill/>
        </a:ln>
        <a:effectLst>
          <a:glow rad="76200">
            <a:schemeClr val="accent5">
              <a:alpha val="50000"/>
              <a:hueOff val="7773627"/>
              <a:satOff val="-8977"/>
              <a:lumOff val="-882"/>
              <a:alphaOff val="0"/>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accent5">
              <a:alpha val="50000"/>
              <a:hueOff val="7773627"/>
              <a:satOff val="-8977"/>
              <a:lumOff val="-882"/>
              <a:alphaOff val="0"/>
              <a:shade val="30000"/>
              <a:satMod val="20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cs-CZ" sz="2400" b="1" kern="1200" dirty="0"/>
            <a:t>Pryskyřice</a:t>
          </a:r>
        </a:p>
      </dsp:txBody>
      <dsp:txXfrm>
        <a:off x="3013542" y="3343853"/>
        <a:ext cx="1650287" cy="859264"/>
      </dsp:txXfrm>
    </dsp:sp>
    <dsp:sp modelId="{DD971779-482A-4BE0-94FB-2FEAA6982CBC}">
      <dsp:nvSpPr>
        <dsp:cNvPr id="0" name=""/>
        <dsp:cNvSpPr/>
      </dsp:nvSpPr>
      <dsp:spPr>
        <a:xfrm>
          <a:off x="1028674" y="1571636"/>
          <a:ext cx="1978078" cy="1215184"/>
        </a:xfrm>
        <a:prstGeom prst="ellipse">
          <a:avLst/>
        </a:prstGeom>
        <a:gradFill rotWithShape="0">
          <a:gsLst>
            <a:gs pos="0">
              <a:schemeClr val="accent5">
                <a:alpha val="50000"/>
                <a:hueOff val="10364837"/>
                <a:satOff val="-11970"/>
                <a:lumOff val="-1176"/>
                <a:alphaOff val="0"/>
                <a:tint val="73000"/>
                <a:satMod val="150000"/>
              </a:schemeClr>
            </a:gs>
            <a:gs pos="25000">
              <a:schemeClr val="accent5">
                <a:alpha val="50000"/>
                <a:hueOff val="10364837"/>
                <a:satOff val="-11970"/>
                <a:lumOff val="-1176"/>
                <a:alphaOff val="0"/>
                <a:tint val="96000"/>
                <a:shade val="80000"/>
                <a:satMod val="105000"/>
              </a:schemeClr>
            </a:gs>
            <a:gs pos="38000">
              <a:schemeClr val="accent5">
                <a:alpha val="50000"/>
                <a:hueOff val="10364837"/>
                <a:satOff val="-11970"/>
                <a:lumOff val="-1176"/>
                <a:alphaOff val="0"/>
                <a:tint val="96000"/>
                <a:shade val="59000"/>
                <a:satMod val="120000"/>
              </a:schemeClr>
            </a:gs>
            <a:gs pos="55000">
              <a:schemeClr val="accent5">
                <a:alpha val="50000"/>
                <a:hueOff val="10364837"/>
                <a:satOff val="-11970"/>
                <a:lumOff val="-1176"/>
                <a:alphaOff val="0"/>
                <a:shade val="57000"/>
                <a:satMod val="120000"/>
              </a:schemeClr>
            </a:gs>
            <a:gs pos="80000">
              <a:schemeClr val="accent5">
                <a:alpha val="50000"/>
                <a:hueOff val="10364837"/>
                <a:satOff val="-11970"/>
                <a:lumOff val="-1176"/>
                <a:alphaOff val="0"/>
                <a:shade val="56000"/>
                <a:satMod val="145000"/>
              </a:schemeClr>
            </a:gs>
            <a:gs pos="88000">
              <a:schemeClr val="accent5">
                <a:alpha val="50000"/>
                <a:hueOff val="10364837"/>
                <a:satOff val="-11970"/>
                <a:lumOff val="-1176"/>
                <a:alphaOff val="0"/>
                <a:shade val="63000"/>
                <a:satMod val="160000"/>
              </a:schemeClr>
            </a:gs>
            <a:gs pos="100000">
              <a:schemeClr val="accent5">
                <a:alpha val="50000"/>
                <a:hueOff val="10364837"/>
                <a:satOff val="-11970"/>
                <a:lumOff val="-1176"/>
                <a:alphaOff val="0"/>
                <a:tint val="99555"/>
                <a:satMod val="155000"/>
              </a:schemeClr>
            </a:gs>
          </a:gsLst>
          <a:lin ang="5400000" scaled="1"/>
        </a:gradFill>
        <a:ln>
          <a:noFill/>
        </a:ln>
        <a:effectLst>
          <a:glow rad="76200">
            <a:schemeClr val="accent5">
              <a:alpha val="50000"/>
              <a:hueOff val="10364837"/>
              <a:satOff val="-11970"/>
              <a:lumOff val="-1176"/>
              <a:alphaOff val="0"/>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accent5">
              <a:alpha val="50000"/>
              <a:hueOff val="10364837"/>
              <a:satOff val="-11970"/>
              <a:lumOff val="-1176"/>
              <a:alphaOff val="0"/>
              <a:shade val="30000"/>
              <a:satMod val="200000"/>
            </a:schemeClr>
          </a:contourClr>
        </a:sp3d>
      </dsp:spPr>
      <dsp:style>
        <a:lnRef idx="0">
          <a:scrgbClr r="0" g="0" b="0"/>
        </a:lnRef>
        <a:fillRef idx="3">
          <a:scrgbClr r="0" g="0" b="0"/>
        </a:fillRef>
        <a:effectRef idx="3">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cs-CZ" sz="2400" b="1" kern="1200"/>
            <a:t>Fibráty</a:t>
          </a:r>
          <a:endParaRPr lang="cs-CZ" sz="2400" b="1" kern="1200" dirty="0"/>
        </a:p>
      </dsp:txBody>
      <dsp:txXfrm>
        <a:off x="1318357" y="1749596"/>
        <a:ext cx="1398712" cy="85926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3CAABC-FE9A-46DB-8EAA-A30EDC373AF8}" type="datetimeFigureOut">
              <a:rPr lang="cs-CZ" smtClean="0"/>
              <a:t>20.01.2018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C1E57B-5387-4EC5-BD86-70293B9CB5A8}" type="slidenum">
              <a:rPr lang="cs-CZ" smtClean="0"/>
              <a:t>‹#›</a:t>
            </a:fld>
            <a:endParaRPr lang="cs-CZ"/>
          </a:p>
        </p:txBody>
      </p:sp>
    </p:spTree>
    <p:extLst>
      <p:ext uri="{BB962C8B-B14F-4D97-AF65-F5344CB8AC3E}">
        <p14:creationId xmlns:p14="http://schemas.microsoft.com/office/powerpoint/2010/main" val="179161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GB"/>
              <a:t>T</a:t>
            </a:r>
            <a:r>
              <a:rPr lang="en-GB" b="0"/>
              <a:t>reating to </a:t>
            </a:r>
            <a:r>
              <a:rPr lang="en-GB"/>
              <a:t>N</a:t>
            </a:r>
            <a:r>
              <a:rPr lang="en-GB" b="0"/>
              <a:t>ew </a:t>
            </a:r>
            <a:r>
              <a:rPr lang="en-GB"/>
              <a:t>T</a:t>
            </a:r>
            <a:r>
              <a:rPr lang="en-GB" b="0"/>
              <a:t>argets (TNT) Study</a:t>
            </a:r>
          </a:p>
        </p:txBody>
      </p:sp>
      <p:sp>
        <p:nvSpPr>
          <p:cNvPr id="5" name="Rectangle 6"/>
          <p:cNvSpPr>
            <a:spLocks noGrp="1" noChangeArrowheads="1"/>
          </p:cNvSpPr>
          <p:nvPr>
            <p:ph type="ftr" sz="quarter" idx="4"/>
          </p:nvPr>
        </p:nvSpPr>
        <p:spPr>
          <a:ln/>
        </p:spPr>
        <p:txBody>
          <a:bodyPr/>
          <a:lstStyle/>
          <a:p>
            <a:r>
              <a:rPr lang="en-GB"/>
              <a:t>	Slide </a:t>
            </a:r>
            <a:fld id="{949ED520-FABF-4862-800D-8D4522A13C0C}" type="slidenum">
              <a:rPr lang="en-GB"/>
              <a:pPr/>
              <a:t>2</a:t>
            </a:fld>
            <a:endParaRPr lang="en-GB"/>
          </a:p>
        </p:txBody>
      </p:sp>
      <p:sp>
        <p:nvSpPr>
          <p:cNvPr id="1334276" name="Rectangle 4"/>
          <p:cNvSpPr>
            <a:spLocks noGrp="1" noRot="1" noChangeAspect="1" noChangeArrowheads="1" noTextEdit="1"/>
          </p:cNvSpPr>
          <p:nvPr>
            <p:ph type="sldImg"/>
          </p:nvPr>
        </p:nvSpPr>
        <p:spPr>
          <a:xfrm>
            <a:off x="1020763" y="611188"/>
            <a:ext cx="4794250" cy="3595687"/>
          </a:xfrm>
          <a:ln/>
        </p:spPr>
      </p:sp>
      <p:sp>
        <p:nvSpPr>
          <p:cNvPr id="1334277" name="Rectangle 5"/>
          <p:cNvSpPr>
            <a:spLocks noGrp="1" noChangeArrowheads="1"/>
          </p:cNvSpPr>
          <p:nvPr>
            <p:ph type="body" idx="1"/>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These</a:t>
            </a:r>
            <a:r>
              <a:rPr lang="cs-CZ" baseline="0" dirty="0"/>
              <a:t> </a:t>
            </a:r>
            <a:r>
              <a:rPr lang="cs-CZ" baseline="0" dirty="0" err="1"/>
              <a:t>patients</a:t>
            </a:r>
            <a:r>
              <a:rPr lang="cs-CZ" baseline="0" dirty="0"/>
              <a:t> </a:t>
            </a:r>
            <a:r>
              <a:rPr lang="cs-CZ" baseline="0" dirty="0" err="1"/>
              <a:t>groups</a:t>
            </a:r>
            <a:r>
              <a:rPr lang="cs-CZ" baseline="0" dirty="0"/>
              <a:t> </a:t>
            </a:r>
            <a:r>
              <a:rPr lang="cs-CZ" baseline="0" dirty="0" err="1"/>
              <a:t>may</a:t>
            </a:r>
            <a:r>
              <a:rPr lang="cs-CZ" baseline="0" dirty="0"/>
              <a:t> benefit </a:t>
            </a:r>
            <a:r>
              <a:rPr lang="cs-CZ" baseline="0" dirty="0" err="1"/>
              <a:t>from</a:t>
            </a:r>
            <a:r>
              <a:rPr lang="cs-CZ" baseline="0" dirty="0"/>
              <a:t> </a:t>
            </a:r>
            <a:r>
              <a:rPr lang="cs-CZ" baseline="0" dirty="0" err="1"/>
              <a:t>high</a:t>
            </a:r>
            <a:r>
              <a:rPr lang="cs-CZ" baseline="0" dirty="0"/>
              <a:t> dose </a:t>
            </a:r>
            <a:r>
              <a:rPr lang="cs-CZ" baseline="0" dirty="0" err="1"/>
              <a:t>atorvastatin</a:t>
            </a:r>
            <a:r>
              <a:rPr lang="cs-CZ" baseline="0" dirty="0"/>
              <a:t> as </a:t>
            </a:r>
            <a:r>
              <a:rPr lang="cs-CZ" baseline="0" dirty="0" err="1"/>
              <a:t>evidenced</a:t>
            </a:r>
            <a:r>
              <a:rPr lang="cs-CZ" baseline="0" dirty="0"/>
              <a:t> by </a:t>
            </a:r>
            <a:r>
              <a:rPr lang="cs-CZ" baseline="0" dirty="0" err="1"/>
              <a:t>the</a:t>
            </a:r>
            <a:r>
              <a:rPr lang="cs-CZ" baseline="0" dirty="0"/>
              <a:t> </a:t>
            </a:r>
            <a:r>
              <a:rPr lang="cs-CZ" baseline="0" dirty="0" err="1"/>
              <a:t>comprehensive</a:t>
            </a:r>
            <a:r>
              <a:rPr lang="cs-CZ" baseline="0" dirty="0"/>
              <a:t> </a:t>
            </a:r>
            <a:r>
              <a:rPr lang="cs-CZ" baseline="0" dirty="0" err="1"/>
              <a:t>atorvastatin</a:t>
            </a:r>
            <a:r>
              <a:rPr lang="cs-CZ" baseline="0" dirty="0"/>
              <a:t> trial </a:t>
            </a:r>
            <a:r>
              <a:rPr lang="cs-CZ" baseline="0" dirty="0" err="1"/>
              <a:t>programme</a:t>
            </a:r>
            <a:r>
              <a:rPr lang="cs-CZ" baseline="0" dirty="0"/>
              <a:t>. Use </a:t>
            </a:r>
            <a:r>
              <a:rPr lang="cs-CZ" baseline="0" dirty="0" err="1"/>
              <a:t>of</a:t>
            </a:r>
            <a:r>
              <a:rPr lang="cs-CZ" baseline="0" dirty="0"/>
              <a:t> </a:t>
            </a:r>
            <a:r>
              <a:rPr lang="cs-CZ" baseline="0" dirty="0" err="1"/>
              <a:t>atorvastatin</a:t>
            </a:r>
            <a:r>
              <a:rPr lang="cs-CZ" baseline="0" dirty="0"/>
              <a:t> 80mg </a:t>
            </a:r>
            <a:r>
              <a:rPr lang="cs-CZ" baseline="0" dirty="0" err="1"/>
              <a:t>must</a:t>
            </a:r>
            <a:r>
              <a:rPr lang="cs-CZ" baseline="0" dirty="0"/>
              <a:t> </a:t>
            </a:r>
            <a:r>
              <a:rPr lang="cs-CZ" baseline="0" dirty="0" err="1"/>
              <a:t>be</a:t>
            </a:r>
            <a:r>
              <a:rPr lang="cs-CZ" baseline="0" dirty="0"/>
              <a:t> </a:t>
            </a:r>
            <a:r>
              <a:rPr lang="cs-CZ" baseline="0" dirty="0" err="1"/>
              <a:t>always</a:t>
            </a:r>
            <a:r>
              <a:rPr lang="cs-CZ" baseline="0" dirty="0"/>
              <a:t> </a:t>
            </a:r>
            <a:r>
              <a:rPr lang="cs-CZ" baseline="0" dirty="0" err="1"/>
              <a:t>considered</a:t>
            </a:r>
            <a:r>
              <a:rPr lang="cs-CZ" baseline="0" dirty="0"/>
              <a:t> on </a:t>
            </a:r>
            <a:r>
              <a:rPr lang="cs-CZ" baseline="0" dirty="0" err="1"/>
              <a:t>the</a:t>
            </a:r>
            <a:r>
              <a:rPr lang="cs-CZ" baseline="0" dirty="0"/>
              <a:t> </a:t>
            </a:r>
            <a:r>
              <a:rPr lang="cs-CZ" baseline="0" dirty="0" err="1"/>
              <a:t>basis</a:t>
            </a:r>
            <a:r>
              <a:rPr lang="cs-CZ" baseline="0" dirty="0"/>
              <a:t> </a:t>
            </a:r>
            <a:r>
              <a:rPr lang="cs-CZ" baseline="0" dirty="0" err="1"/>
              <a:t>of</a:t>
            </a:r>
            <a:r>
              <a:rPr lang="cs-CZ" baseline="0" dirty="0"/>
              <a:t> </a:t>
            </a:r>
            <a:r>
              <a:rPr lang="cs-CZ" baseline="0" dirty="0" err="1"/>
              <a:t>comprehensive</a:t>
            </a:r>
            <a:r>
              <a:rPr lang="cs-CZ" baseline="0" dirty="0"/>
              <a:t> </a:t>
            </a:r>
            <a:r>
              <a:rPr lang="cs-CZ" baseline="0" dirty="0" err="1"/>
              <a:t>assessment</a:t>
            </a:r>
            <a:r>
              <a:rPr lang="cs-CZ" baseline="0" dirty="0"/>
              <a:t> </a:t>
            </a:r>
            <a:r>
              <a:rPr lang="cs-CZ" baseline="0" dirty="0" err="1"/>
              <a:t>of</a:t>
            </a:r>
            <a:r>
              <a:rPr lang="cs-CZ" baseline="0" dirty="0"/>
              <a:t> </a:t>
            </a:r>
            <a:r>
              <a:rPr lang="cs-CZ" baseline="0" dirty="0" err="1"/>
              <a:t>global</a:t>
            </a:r>
            <a:r>
              <a:rPr lang="cs-CZ" baseline="0" dirty="0"/>
              <a:t> CVD risk </a:t>
            </a:r>
            <a:r>
              <a:rPr lang="cs-CZ" baseline="0" dirty="0" err="1"/>
              <a:t>of</a:t>
            </a:r>
            <a:r>
              <a:rPr lang="cs-CZ" baseline="0" dirty="0"/>
              <a:t> </a:t>
            </a:r>
            <a:r>
              <a:rPr lang="cs-CZ" baseline="0" dirty="0" err="1"/>
              <a:t>individual</a:t>
            </a:r>
            <a:r>
              <a:rPr lang="cs-CZ" baseline="0" dirty="0"/>
              <a:t> </a:t>
            </a:r>
            <a:r>
              <a:rPr lang="cs-CZ" baseline="0" dirty="0" err="1"/>
              <a:t>patients</a:t>
            </a:r>
            <a:r>
              <a:rPr lang="cs-CZ" baseline="0" dirty="0"/>
              <a:t>.</a:t>
            </a:r>
            <a:endParaRPr lang="cs-CZ" dirty="0"/>
          </a:p>
        </p:txBody>
      </p:sp>
      <p:sp>
        <p:nvSpPr>
          <p:cNvPr id="4" name="Zástupný symbol pro číslo snímku 3"/>
          <p:cNvSpPr>
            <a:spLocks noGrp="1"/>
          </p:cNvSpPr>
          <p:nvPr>
            <p:ph type="sldNum" sz="quarter" idx="10"/>
          </p:nvPr>
        </p:nvSpPr>
        <p:spPr/>
        <p:txBody>
          <a:bodyPr/>
          <a:lstStyle/>
          <a:p>
            <a:fld id="{57C1E57B-5387-4EC5-BD86-70293B9CB5A8}" type="slidenum">
              <a:rPr lang="cs-CZ" smtClean="0"/>
              <a:t>14</a:t>
            </a:fld>
            <a:endParaRPr lang="cs-CZ"/>
          </a:p>
        </p:txBody>
      </p:sp>
    </p:spTree>
    <p:extLst>
      <p:ext uri="{BB962C8B-B14F-4D97-AF65-F5344CB8AC3E}">
        <p14:creationId xmlns:p14="http://schemas.microsoft.com/office/powerpoint/2010/main" val="265670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4769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 name="Header Placeholder 3"/>
          <p:cNvSpPr>
            <a:spLocks noGrp="1"/>
          </p:cNvSpPr>
          <p:nvPr>
            <p:ph type="hdr" sz="quarter"/>
          </p:nvPr>
        </p:nvSpPr>
        <p:spPr/>
        <p:txBody>
          <a:bodyPr/>
          <a:lstStyle/>
          <a:p>
            <a:pPr>
              <a:defRPr/>
            </a:pPr>
            <a:endParaRPr lang="cs-CZ"/>
          </a:p>
        </p:txBody>
      </p:sp>
      <p:sp>
        <p:nvSpPr>
          <p:cNvPr id="5" name="Footer Placeholder 4"/>
          <p:cNvSpPr>
            <a:spLocks noGrp="1"/>
          </p:cNvSpPr>
          <p:nvPr>
            <p:ph type="ftr" sz="quarter" idx="4"/>
          </p:nvPr>
        </p:nvSpPr>
        <p:spPr/>
        <p:txBody>
          <a:bodyPr/>
          <a:lstStyle/>
          <a:p>
            <a:pPr>
              <a:defRPr/>
            </a:pPr>
            <a:endParaRPr lang="cs-CZ"/>
          </a:p>
        </p:txBody>
      </p:sp>
      <p:sp>
        <p:nvSpPr>
          <p:cNvPr id="6" name="Slide Number Placeholder 5"/>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8FCF6C-77C8-4829-9B6E-022D8D07130F}" type="slidenum">
              <a:rPr lang="cs-CZ" altLang="cs-CZ">
                <a:latin typeface="Calibri" panose="020F0502020204030204" pitchFamily="34" charset="0"/>
              </a:rPr>
              <a:pPr eaLnBrk="1" hangingPunct="1"/>
              <a:t>16</a:t>
            </a:fld>
            <a:endParaRPr lang="cs-CZ" altLang="cs-CZ">
              <a:latin typeface="Calibri" panose="020F0502020204030204" pitchFamily="34" charset="0"/>
            </a:endParaRPr>
          </a:p>
        </p:txBody>
      </p:sp>
    </p:spTree>
    <p:extLst>
      <p:ext uri="{BB962C8B-B14F-4D97-AF65-F5344CB8AC3E}">
        <p14:creationId xmlns:p14="http://schemas.microsoft.com/office/powerpoint/2010/main" val="3963627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a:extLst>
              <a:ext uri="{FF2B5EF4-FFF2-40B4-BE49-F238E27FC236}">
                <a16:creationId xmlns:a16="http://schemas.microsoft.com/office/drawing/2014/main" id="{E698CCF2-BF6A-46AD-A752-DEDF1F6A5C0A}"/>
              </a:ext>
            </a:extLst>
          </p:cNvPr>
          <p:cNvSpPr>
            <a:spLocks noGrp="1" noRot="1" noChangeAspect="1" noChangeArrowheads="1" noTextEdit="1"/>
          </p:cNvSpPr>
          <p:nvPr>
            <p:ph type="sldImg"/>
          </p:nvPr>
        </p:nvSpPr>
        <p:spPr>
          <a:ln/>
        </p:spPr>
      </p:sp>
      <p:sp>
        <p:nvSpPr>
          <p:cNvPr id="50179" name="Zástupný symbol pro poznámky 2">
            <a:extLst>
              <a:ext uri="{FF2B5EF4-FFF2-40B4-BE49-F238E27FC236}">
                <a16:creationId xmlns:a16="http://schemas.microsoft.com/office/drawing/2014/main" id="{E277FFB2-9BF5-4F6E-8D5F-55996E8A7A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cs-CZ" altLang="cs-CZ">
              <a:latin typeface="Arial" panose="020B0604020202020204" pitchFamily="34" charset="0"/>
              <a:cs typeface="Arial" panose="020B0604020202020204" pitchFamily="34" charset="0"/>
            </a:endParaRPr>
          </a:p>
        </p:txBody>
      </p:sp>
      <p:sp>
        <p:nvSpPr>
          <p:cNvPr id="50180" name="Zástupný symbol pro číslo snímku 3">
            <a:extLst>
              <a:ext uri="{FF2B5EF4-FFF2-40B4-BE49-F238E27FC236}">
                <a16:creationId xmlns:a16="http://schemas.microsoft.com/office/drawing/2014/main" id="{8C6CAF44-1264-46C3-9E36-75F8C3CA80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3113">
              <a:defRPr sz="2400">
                <a:solidFill>
                  <a:schemeClr val="tx1"/>
                </a:solidFill>
                <a:latin typeface="Arial" panose="020B0604020202020204" pitchFamily="34" charset="0"/>
                <a:cs typeface="Arial" panose="020B0604020202020204" pitchFamily="34" charset="0"/>
              </a:defRPr>
            </a:lvl1pPr>
            <a:lvl2pPr marL="742950" indent="-285750" defTabSz="773113">
              <a:defRPr sz="2400">
                <a:solidFill>
                  <a:schemeClr val="tx1"/>
                </a:solidFill>
                <a:latin typeface="Arial" panose="020B0604020202020204" pitchFamily="34" charset="0"/>
                <a:cs typeface="Arial" panose="020B0604020202020204" pitchFamily="34" charset="0"/>
              </a:defRPr>
            </a:lvl2pPr>
            <a:lvl3pPr marL="1143000" indent="-228600" defTabSz="773113">
              <a:defRPr sz="2400">
                <a:solidFill>
                  <a:schemeClr val="tx1"/>
                </a:solidFill>
                <a:latin typeface="Arial" panose="020B0604020202020204" pitchFamily="34" charset="0"/>
                <a:cs typeface="Arial" panose="020B0604020202020204" pitchFamily="34" charset="0"/>
              </a:defRPr>
            </a:lvl3pPr>
            <a:lvl4pPr marL="1600200" indent="-228600" defTabSz="773113">
              <a:defRPr sz="2400">
                <a:solidFill>
                  <a:schemeClr val="tx1"/>
                </a:solidFill>
                <a:latin typeface="Arial" panose="020B0604020202020204" pitchFamily="34" charset="0"/>
                <a:cs typeface="Arial" panose="020B0604020202020204" pitchFamily="34" charset="0"/>
              </a:defRPr>
            </a:lvl4pPr>
            <a:lvl5pPr marL="2057400" indent="-228600" defTabSz="773113">
              <a:defRPr sz="2400">
                <a:solidFill>
                  <a:schemeClr val="tx1"/>
                </a:solidFill>
                <a:latin typeface="Arial" panose="020B0604020202020204" pitchFamily="34" charset="0"/>
                <a:cs typeface="Arial" panose="020B0604020202020204" pitchFamily="34" charset="0"/>
              </a:defRPr>
            </a:lvl5pPr>
            <a:lvl6pPr marL="2514600" indent="-228600" defTabSz="7731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7731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7731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773113"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436D4E17-C776-4225-9DE2-60587F62FF23}" type="slidenum">
              <a:rPr lang="en-US" altLang="cs-CZ" sz="1000" smtClean="0">
                <a:solidFill>
                  <a:srgbClr val="000000"/>
                </a:solidFill>
                <a:latin typeface="Times New Roman" panose="02020603050405020304" pitchFamily="18" charset="0"/>
              </a:rPr>
              <a:pPr/>
              <a:t>18</a:t>
            </a:fld>
            <a:endParaRPr lang="en-US" altLang="cs-CZ" sz="10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61946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383ADB8-7409-483A-BAC5-443F73F6FD41}" type="slidenum">
              <a:rPr lang="cs-CZ" smtClean="0"/>
              <a:t>19</a:t>
            </a:fld>
            <a:endParaRPr lang="cs-CZ"/>
          </a:p>
        </p:txBody>
      </p:sp>
    </p:spTree>
    <p:extLst>
      <p:ext uri="{BB962C8B-B14F-4D97-AF65-F5344CB8AC3E}">
        <p14:creationId xmlns:p14="http://schemas.microsoft.com/office/powerpoint/2010/main" val="3753307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a:extLst>
              <a:ext uri="{FF2B5EF4-FFF2-40B4-BE49-F238E27FC236}">
                <a16:creationId xmlns:a16="http://schemas.microsoft.com/office/drawing/2014/main" id="{267958FC-F58B-4DC3-8EC5-7EE997851E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Zástupný symbol pro poznámky 2">
            <a:extLst>
              <a:ext uri="{FF2B5EF4-FFF2-40B4-BE49-F238E27FC236}">
                <a16:creationId xmlns:a16="http://schemas.microsoft.com/office/drawing/2014/main" id="{73F71702-48A6-4E35-A041-E3B8DD7001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These patients groups may benefit from high dose atorvastatin as evidenced by the comprehensive atorvastatin trial programme. Use of atorvastatin 80mg must be always considered on the basis of comprehensive assessment of global CVD risk of individual patients.</a:t>
            </a:r>
          </a:p>
        </p:txBody>
      </p:sp>
      <p:sp>
        <p:nvSpPr>
          <p:cNvPr id="76804" name="Zástupný symbol pro číslo snímku 3">
            <a:extLst>
              <a:ext uri="{FF2B5EF4-FFF2-40B4-BE49-F238E27FC236}">
                <a16:creationId xmlns:a16="http://schemas.microsoft.com/office/drawing/2014/main" id="{9F0B4BFB-F445-4689-A5B0-C8D5EA9B2E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8F9B35-0F66-42E0-812F-97ADB9B4C43C}"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1016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a:extLst>
              <a:ext uri="{FF2B5EF4-FFF2-40B4-BE49-F238E27FC236}">
                <a16:creationId xmlns:a16="http://schemas.microsoft.com/office/drawing/2014/main" id="{E28774E8-2020-4D47-A4E5-573B7B1CB5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Zástupný symbol pro poznámky 2">
            <a:extLst>
              <a:ext uri="{FF2B5EF4-FFF2-40B4-BE49-F238E27FC236}">
                <a16:creationId xmlns:a16="http://schemas.microsoft.com/office/drawing/2014/main" id="{BAFACF9D-F04E-4F62-81A6-B91184BFC2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These patients groups may benefit from high dose atorvastatin as evidenced by the comprehensive atorvastatin trial programme. Use of atorvastatin 80mg must be always considered on the basis of comprehensive assessment of global CVD risk of individual patients.</a:t>
            </a:r>
          </a:p>
        </p:txBody>
      </p:sp>
      <p:sp>
        <p:nvSpPr>
          <p:cNvPr id="78852" name="Zástupný symbol pro číslo snímku 3">
            <a:extLst>
              <a:ext uri="{FF2B5EF4-FFF2-40B4-BE49-F238E27FC236}">
                <a16:creationId xmlns:a16="http://schemas.microsoft.com/office/drawing/2014/main" id="{74E63E82-C8BD-4761-9B90-CFC91E8C18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9BEB13-CED5-44EB-AE89-CB86BF81329D}" type="slidenum">
              <a:rPr kumimoji="0" lang="cs-CZ" altLang="cs-CZ"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cs-CZ"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45405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These</a:t>
            </a:r>
            <a:r>
              <a:rPr lang="cs-CZ" baseline="0" dirty="0"/>
              <a:t> </a:t>
            </a:r>
            <a:r>
              <a:rPr lang="cs-CZ" baseline="0" dirty="0" err="1"/>
              <a:t>patients</a:t>
            </a:r>
            <a:r>
              <a:rPr lang="cs-CZ" baseline="0" dirty="0"/>
              <a:t> </a:t>
            </a:r>
            <a:r>
              <a:rPr lang="cs-CZ" baseline="0" dirty="0" err="1"/>
              <a:t>groups</a:t>
            </a:r>
            <a:r>
              <a:rPr lang="cs-CZ" baseline="0" dirty="0"/>
              <a:t> </a:t>
            </a:r>
            <a:r>
              <a:rPr lang="cs-CZ" baseline="0" dirty="0" err="1"/>
              <a:t>may</a:t>
            </a:r>
            <a:r>
              <a:rPr lang="cs-CZ" baseline="0" dirty="0"/>
              <a:t> benefit </a:t>
            </a:r>
            <a:r>
              <a:rPr lang="cs-CZ" baseline="0" dirty="0" err="1"/>
              <a:t>from</a:t>
            </a:r>
            <a:r>
              <a:rPr lang="cs-CZ" baseline="0" dirty="0"/>
              <a:t> </a:t>
            </a:r>
            <a:r>
              <a:rPr lang="cs-CZ" baseline="0" dirty="0" err="1"/>
              <a:t>high</a:t>
            </a:r>
            <a:r>
              <a:rPr lang="cs-CZ" baseline="0" dirty="0"/>
              <a:t> dose </a:t>
            </a:r>
            <a:r>
              <a:rPr lang="cs-CZ" baseline="0" dirty="0" err="1"/>
              <a:t>atorvastatin</a:t>
            </a:r>
            <a:r>
              <a:rPr lang="cs-CZ" baseline="0" dirty="0"/>
              <a:t> as </a:t>
            </a:r>
            <a:r>
              <a:rPr lang="cs-CZ" baseline="0" dirty="0" err="1"/>
              <a:t>evidenced</a:t>
            </a:r>
            <a:r>
              <a:rPr lang="cs-CZ" baseline="0" dirty="0"/>
              <a:t> by </a:t>
            </a:r>
            <a:r>
              <a:rPr lang="cs-CZ" baseline="0" dirty="0" err="1"/>
              <a:t>the</a:t>
            </a:r>
            <a:r>
              <a:rPr lang="cs-CZ" baseline="0" dirty="0"/>
              <a:t> </a:t>
            </a:r>
            <a:r>
              <a:rPr lang="cs-CZ" baseline="0" dirty="0" err="1"/>
              <a:t>comprehensive</a:t>
            </a:r>
            <a:r>
              <a:rPr lang="cs-CZ" baseline="0" dirty="0"/>
              <a:t> </a:t>
            </a:r>
            <a:r>
              <a:rPr lang="cs-CZ" baseline="0" dirty="0" err="1"/>
              <a:t>atorvastatin</a:t>
            </a:r>
            <a:r>
              <a:rPr lang="cs-CZ" baseline="0" dirty="0"/>
              <a:t> trial </a:t>
            </a:r>
            <a:r>
              <a:rPr lang="cs-CZ" baseline="0" dirty="0" err="1"/>
              <a:t>programme</a:t>
            </a:r>
            <a:r>
              <a:rPr lang="cs-CZ" baseline="0" dirty="0"/>
              <a:t>. Use </a:t>
            </a:r>
            <a:r>
              <a:rPr lang="cs-CZ" baseline="0" dirty="0" err="1"/>
              <a:t>of</a:t>
            </a:r>
            <a:r>
              <a:rPr lang="cs-CZ" baseline="0" dirty="0"/>
              <a:t> </a:t>
            </a:r>
            <a:r>
              <a:rPr lang="cs-CZ" baseline="0" dirty="0" err="1"/>
              <a:t>atorvastatin</a:t>
            </a:r>
            <a:r>
              <a:rPr lang="cs-CZ" baseline="0" dirty="0"/>
              <a:t> 80mg </a:t>
            </a:r>
            <a:r>
              <a:rPr lang="cs-CZ" baseline="0" dirty="0" err="1"/>
              <a:t>must</a:t>
            </a:r>
            <a:r>
              <a:rPr lang="cs-CZ" baseline="0" dirty="0"/>
              <a:t> </a:t>
            </a:r>
            <a:r>
              <a:rPr lang="cs-CZ" baseline="0" dirty="0" err="1"/>
              <a:t>be</a:t>
            </a:r>
            <a:r>
              <a:rPr lang="cs-CZ" baseline="0" dirty="0"/>
              <a:t> </a:t>
            </a:r>
            <a:r>
              <a:rPr lang="cs-CZ" baseline="0" dirty="0" err="1"/>
              <a:t>always</a:t>
            </a:r>
            <a:r>
              <a:rPr lang="cs-CZ" baseline="0" dirty="0"/>
              <a:t> </a:t>
            </a:r>
            <a:r>
              <a:rPr lang="cs-CZ" baseline="0" dirty="0" err="1"/>
              <a:t>considered</a:t>
            </a:r>
            <a:r>
              <a:rPr lang="cs-CZ" baseline="0" dirty="0"/>
              <a:t> on </a:t>
            </a:r>
            <a:r>
              <a:rPr lang="cs-CZ" baseline="0" dirty="0" err="1"/>
              <a:t>the</a:t>
            </a:r>
            <a:r>
              <a:rPr lang="cs-CZ" baseline="0" dirty="0"/>
              <a:t> </a:t>
            </a:r>
            <a:r>
              <a:rPr lang="cs-CZ" baseline="0" dirty="0" err="1"/>
              <a:t>basis</a:t>
            </a:r>
            <a:r>
              <a:rPr lang="cs-CZ" baseline="0" dirty="0"/>
              <a:t> </a:t>
            </a:r>
            <a:r>
              <a:rPr lang="cs-CZ" baseline="0" dirty="0" err="1"/>
              <a:t>of</a:t>
            </a:r>
            <a:r>
              <a:rPr lang="cs-CZ" baseline="0" dirty="0"/>
              <a:t> </a:t>
            </a:r>
            <a:r>
              <a:rPr lang="cs-CZ" baseline="0" dirty="0" err="1"/>
              <a:t>comprehensive</a:t>
            </a:r>
            <a:r>
              <a:rPr lang="cs-CZ" baseline="0" dirty="0"/>
              <a:t> </a:t>
            </a:r>
            <a:r>
              <a:rPr lang="cs-CZ" baseline="0" dirty="0" err="1"/>
              <a:t>assessment</a:t>
            </a:r>
            <a:r>
              <a:rPr lang="cs-CZ" baseline="0" dirty="0"/>
              <a:t> </a:t>
            </a:r>
            <a:r>
              <a:rPr lang="cs-CZ" baseline="0" dirty="0" err="1"/>
              <a:t>of</a:t>
            </a:r>
            <a:r>
              <a:rPr lang="cs-CZ" baseline="0" dirty="0"/>
              <a:t> </a:t>
            </a:r>
            <a:r>
              <a:rPr lang="cs-CZ" baseline="0" dirty="0" err="1"/>
              <a:t>global</a:t>
            </a:r>
            <a:r>
              <a:rPr lang="cs-CZ" baseline="0" dirty="0"/>
              <a:t> CVD risk </a:t>
            </a:r>
            <a:r>
              <a:rPr lang="cs-CZ" baseline="0" dirty="0" err="1"/>
              <a:t>of</a:t>
            </a:r>
            <a:r>
              <a:rPr lang="cs-CZ" baseline="0" dirty="0"/>
              <a:t> </a:t>
            </a:r>
            <a:r>
              <a:rPr lang="cs-CZ" baseline="0" dirty="0" err="1"/>
              <a:t>individual</a:t>
            </a:r>
            <a:r>
              <a:rPr lang="cs-CZ" baseline="0" dirty="0"/>
              <a:t> </a:t>
            </a:r>
            <a:r>
              <a:rPr lang="cs-CZ" baseline="0" dirty="0" err="1"/>
              <a:t>patients</a:t>
            </a:r>
            <a:r>
              <a:rPr lang="cs-CZ" baseline="0" dirty="0"/>
              <a:t>.</a:t>
            </a:r>
            <a:endParaRPr lang="cs-CZ" dirty="0"/>
          </a:p>
        </p:txBody>
      </p:sp>
      <p:sp>
        <p:nvSpPr>
          <p:cNvPr id="4" name="Zástupný symbol pro číslo snímku 3"/>
          <p:cNvSpPr>
            <a:spLocks noGrp="1"/>
          </p:cNvSpPr>
          <p:nvPr>
            <p:ph type="sldNum" sz="quarter" idx="10"/>
          </p:nvPr>
        </p:nvSpPr>
        <p:spPr/>
        <p:txBody>
          <a:bodyPr/>
          <a:lstStyle/>
          <a:p>
            <a:fld id="{57C1E57B-5387-4EC5-BD86-70293B9CB5A8}" type="slidenum">
              <a:rPr lang="cs-CZ" smtClean="0"/>
              <a:t>24</a:t>
            </a:fld>
            <a:endParaRPr lang="cs-CZ"/>
          </a:p>
        </p:txBody>
      </p:sp>
    </p:spTree>
    <p:extLst>
      <p:ext uri="{BB962C8B-B14F-4D97-AF65-F5344CB8AC3E}">
        <p14:creationId xmlns:p14="http://schemas.microsoft.com/office/powerpoint/2010/main" val="1149977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cs-CZ" altLang="cs-CZ"/>
          </a:p>
        </p:txBody>
      </p:sp>
      <p:sp>
        <p:nvSpPr>
          <p:cNvPr id="624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B90013C-DF12-4D8E-B438-F876BFEEBA05}" type="slidenum">
              <a:rPr lang="cs-CZ" altLang="cs-CZ">
                <a:solidFill>
                  <a:srgbClr val="000000"/>
                </a:solidFill>
                <a:cs typeface="Arial" panose="020B0604020202020204" pitchFamily="34" charset="0"/>
              </a:rPr>
              <a:pPr fontAlgn="base">
                <a:spcBef>
                  <a:spcPct val="0"/>
                </a:spcBef>
                <a:spcAft>
                  <a:spcPct val="0"/>
                </a:spcAft>
              </a:pPr>
              <a:t>25</a:t>
            </a:fld>
            <a:endParaRPr lang="cs-CZ" altLang="cs-CZ">
              <a:solidFill>
                <a:srgbClr val="000000"/>
              </a:solidFill>
              <a:cs typeface="Arial" panose="020B0604020202020204" pitchFamily="34" charset="0"/>
            </a:endParaRPr>
          </a:p>
        </p:txBody>
      </p:sp>
    </p:spTree>
    <p:extLst>
      <p:ext uri="{BB962C8B-B14F-4D97-AF65-F5344CB8AC3E}">
        <p14:creationId xmlns:p14="http://schemas.microsoft.com/office/powerpoint/2010/main" val="376535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60325"/>
            <a:ext cx="5629275" cy="4222750"/>
          </a:xfrm>
        </p:spPr>
      </p:sp>
      <p:sp>
        <p:nvSpPr>
          <p:cNvPr id="3" name="Notes Placeholder 2"/>
          <p:cNvSpPr>
            <a:spLocks noGrp="1"/>
          </p:cNvSpPr>
          <p:nvPr>
            <p:ph type="body" idx="1"/>
          </p:nvPr>
        </p:nvSpPr>
        <p:spPr/>
        <p:txBody>
          <a:bodyPr>
            <a:normAutofit/>
          </a:bodyPr>
          <a:lstStyle/>
          <a:p>
            <a:pPr marL="125559" indent="-125559">
              <a:spcAft>
                <a:spcPts val="411"/>
              </a:spcAft>
              <a:buClr>
                <a:schemeClr val="accent6"/>
              </a:buClr>
            </a:pPr>
            <a:r>
              <a:rPr lang="en-US" dirty="0"/>
              <a:t>Existing </a:t>
            </a:r>
            <a:r>
              <a:rPr lang="en-US" dirty="0">
                <a:solidFill>
                  <a:srgbClr val="FF0000"/>
                </a:solidFill>
              </a:rPr>
              <a:t>therapies are not efficacious </a:t>
            </a:r>
            <a:r>
              <a:rPr lang="en-US" dirty="0"/>
              <a:t>enough</a:t>
            </a:r>
          </a:p>
          <a:p>
            <a:pPr marL="125559" indent="-125559">
              <a:spcAft>
                <a:spcPts val="411"/>
              </a:spcAft>
              <a:buClr>
                <a:schemeClr val="accent6"/>
              </a:buClr>
            </a:pPr>
            <a:r>
              <a:rPr lang="en-US" dirty="0"/>
              <a:t>Many high-risk </a:t>
            </a:r>
            <a:r>
              <a:rPr lang="en-US" dirty="0">
                <a:solidFill>
                  <a:srgbClr val="FF0000"/>
                </a:solidFill>
              </a:rPr>
              <a:t>patients</a:t>
            </a:r>
            <a:r>
              <a:rPr lang="en-US" dirty="0"/>
              <a:t> are </a:t>
            </a:r>
            <a:r>
              <a:rPr lang="en-US" dirty="0">
                <a:solidFill>
                  <a:srgbClr val="FF0000"/>
                </a:solidFill>
              </a:rPr>
              <a:t>not able to control their LDL-C</a:t>
            </a:r>
          </a:p>
          <a:p>
            <a:pPr marL="125559" indent="-125559">
              <a:spcAft>
                <a:spcPts val="411"/>
              </a:spcAft>
              <a:buClr>
                <a:schemeClr val="accent6"/>
              </a:buClr>
            </a:pPr>
            <a:r>
              <a:rPr lang="en-US" dirty="0">
                <a:solidFill>
                  <a:srgbClr val="FF0000"/>
                </a:solidFill>
              </a:rPr>
              <a:t>AMG 145 </a:t>
            </a:r>
            <a:r>
              <a:rPr lang="en-US" dirty="0">
                <a:solidFill>
                  <a:srgbClr val="003300"/>
                </a:solidFill>
              </a:rPr>
              <a:t>as an add-on </a:t>
            </a:r>
            <a:r>
              <a:rPr lang="en-US" dirty="0"/>
              <a:t>therapy can </a:t>
            </a:r>
            <a:r>
              <a:rPr lang="en-US" dirty="0">
                <a:solidFill>
                  <a:srgbClr val="FF0000"/>
                </a:solidFill>
              </a:rPr>
              <a:t>lower LDL-C </a:t>
            </a:r>
            <a:r>
              <a:rPr lang="en-US" dirty="0">
                <a:solidFill>
                  <a:srgbClr val="003300"/>
                </a:solidFill>
              </a:rPr>
              <a:t>by more than </a:t>
            </a:r>
            <a:r>
              <a:rPr lang="en-US" dirty="0">
                <a:solidFill>
                  <a:srgbClr val="FF0000"/>
                </a:solidFill>
              </a:rPr>
              <a:t>60%</a:t>
            </a:r>
          </a:p>
          <a:p>
            <a:pPr marL="125559" indent="-125559">
              <a:spcAft>
                <a:spcPts val="411"/>
              </a:spcAft>
              <a:buClr>
                <a:schemeClr val="accent6"/>
              </a:buClr>
            </a:pPr>
            <a:r>
              <a:rPr lang="en-US" dirty="0"/>
              <a:t>This allows high-risk patients to reach their </a:t>
            </a:r>
            <a:r>
              <a:rPr lang="en-US" dirty="0">
                <a:solidFill>
                  <a:srgbClr val="FF0000"/>
                </a:solidFill>
              </a:rPr>
              <a:t>LDL-C target  </a:t>
            </a:r>
            <a:r>
              <a:rPr lang="en-US" dirty="0">
                <a:solidFill>
                  <a:srgbClr val="003300"/>
                </a:solidFill>
              </a:rPr>
              <a:t>of</a:t>
            </a:r>
            <a:r>
              <a:rPr lang="en-US" dirty="0">
                <a:solidFill>
                  <a:srgbClr val="FF0000"/>
                </a:solidFill>
              </a:rPr>
              <a:t> 70 mg/</a:t>
            </a:r>
            <a:r>
              <a:rPr lang="en-US" dirty="0" err="1">
                <a:solidFill>
                  <a:srgbClr val="FF0000"/>
                </a:solidFill>
              </a:rPr>
              <a:t>dL</a:t>
            </a:r>
            <a:endParaRPr lang="en-US" dirty="0">
              <a:solidFill>
                <a:srgbClr val="FF0000"/>
              </a:solidFill>
            </a:endParaRPr>
          </a:p>
          <a:p>
            <a:pPr marL="125559" indent="-125559">
              <a:spcAft>
                <a:spcPts val="411"/>
              </a:spcAft>
              <a:buClr>
                <a:schemeClr val="accent6"/>
              </a:buClr>
            </a:pPr>
            <a:r>
              <a:rPr lang="en-US" dirty="0"/>
              <a:t>We hypothesize that this will </a:t>
            </a:r>
            <a:r>
              <a:rPr lang="en-US" dirty="0">
                <a:solidFill>
                  <a:srgbClr val="FF0000"/>
                </a:solidFill>
              </a:rPr>
              <a:t>decrease the CV-event </a:t>
            </a:r>
            <a:r>
              <a:rPr lang="en-US" dirty="0"/>
              <a:t>rate dramatically</a:t>
            </a:r>
          </a:p>
          <a:p>
            <a:endParaRPr lang="en-US" dirty="0"/>
          </a:p>
        </p:txBody>
      </p:sp>
      <p:sp>
        <p:nvSpPr>
          <p:cNvPr id="4" name="Footer Placeholder 3"/>
          <p:cNvSpPr>
            <a:spLocks noGrp="1"/>
          </p:cNvSpPr>
          <p:nvPr>
            <p:ph type="ftr" sz="quarter" idx="10"/>
          </p:nvPr>
        </p:nvSpPr>
        <p:spPr>
          <a:xfrm>
            <a:off x="2" y="8685215"/>
            <a:ext cx="2971800" cy="457200"/>
          </a:xfrm>
          <a:prstGeom prst="rect">
            <a:avLst/>
          </a:prstGeom>
        </p:spPr>
        <p:txBody>
          <a:bodyPr lIns="95568" tIns="47783" rIns="95568" bIns="47783"/>
          <a:lstStyle/>
          <a:p>
            <a:pPr>
              <a:defRPr/>
            </a:pPr>
            <a:r>
              <a:rPr lang="en-US">
                <a:solidFill>
                  <a:prstClr val="black"/>
                </a:solidFill>
              </a:rPr>
              <a:t>Amgen Corporate Template</a:t>
            </a:r>
          </a:p>
        </p:txBody>
      </p:sp>
      <p:sp>
        <p:nvSpPr>
          <p:cNvPr id="5" name="Slide Number Placeholder 4"/>
          <p:cNvSpPr>
            <a:spLocks noGrp="1"/>
          </p:cNvSpPr>
          <p:nvPr>
            <p:ph type="sldNum" sz="quarter" idx="11"/>
          </p:nvPr>
        </p:nvSpPr>
        <p:spPr>
          <a:xfrm>
            <a:off x="3884614" y="8685215"/>
            <a:ext cx="2971800" cy="457200"/>
          </a:xfrm>
          <a:prstGeom prst="rect">
            <a:avLst/>
          </a:prstGeom>
        </p:spPr>
        <p:txBody>
          <a:bodyPr lIns="95568" tIns="47783" rIns="95568" bIns="47783"/>
          <a:lstStyle/>
          <a:p>
            <a:pPr>
              <a:defRPr/>
            </a:pPr>
            <a:fld id="{1518785A-A372-4C60-BA0E-4BFA31165A3E}"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60325"/>
            <a:ext cx="5629275" cy="4222750"/>
          </a:xfrm>
        </p:spPr>
      </p:sp>
      <p:sp>
        <p:nvSpPr>
          <p:cNvPr id="3" name="Notes Placeholder 2"/>
          <p:cNvSpPr>
            <a:spLocks noGrp="1"/>
          </p:cNvSpPr>
          <p:nvPr>
            <p:ph type="body" idx="1"/>
          </p:nvPr>
        </p:nvSpPr>
        <p:spPr/>
        <p:txBody>
          <a:bodyPr>
            <a:normAutofit/>
          </a:bodyPr>
          <a:lstStyle/>
          <a:p>
            <a:pPr marL="125559" indent="-125559">
              <a:spcAft>
                <a:spcPts val="411"/>
              </a:spcAft>
              <a:buClr>
                <a:schemeClr val="accent6"/>
              </a:buClr>
            </a:pPr>
            <a:r>
              <a:rPr lang="en-US" dirty="0"/>
              <a:t>Existing </a:t>
            </a:r>
            <a:r>
              <a:rPr lang="en-US" dirty="0">
                <a:solidFill>
                  <a:srgbClr val="FF0000"/>
                </a:solidFill>
              </a:rPr>
              <a:t>therapies are not efficacious </a:t>
            </a:r>
            <a:r>
              <a:rPr lang="en-US" dirty="0"/>
              <a:t>enough</a:t>
            </a:r>
          </a:p>
          <a:p>
            <a:pPr marL="125559" indent="-125559">
              <a:spcAft>
                <a:spcPts val="411"/>
              </a:spcAft>
              <a:buClr>
                <a:schemeClr val="accent6"/>
              </a:buClr>
            </a:pPr>
            <a:r>
              <a:rPr lang="en-US" dirty="0"/>
              <a:t>Many high-risk </a:t>
            </a:r>
            <a:r>
              <a:rPr lang="en-US" dirty="0">
                <a:solidFill>
                  <a:srgbClr val="FF0000"/>
                </a:solidFill>
              </a:rPr>
              <a:t>patients</a:t>
            </a:r>
            <a:r>
              <a:rPr lang="en-US" dirty="0"/>
              <a:t> are </a:t>
            </a:r>
            <a:r>
              <a:rPr lang="en-US" dirty="0">
                <a:solidFill>
                  <a:srgbClr val="FF0000"/>
                </a:solidFill>
              </a:rPr>
              <a:t>not able to control their LDL-C</a:t>
            </a:r>
          </a:p>
          <a:p>
            <a:pPr marL="125559" indent="-125559">
              <a:spcAft>
                <a:spcPts val="411"/>
              </a:spcAft>
              <a:buClr>
                <a:schemeClr val="accent6"/>
              </a:buClr>
            </a:pPr>
            <a:r>
              <a:rPr lang="en-US" dirty="0">
                <a:solidFill>
                  <a:srgbClr val="FF0000"/>
                </a:solidFill>
              </a:rPr>
              <a:t>AMG 145 </a:t>
            </a:r>
            <a:r>
              <a:rPr lang="en-US" dirty="0">
                <a:solidFill>
                  <a:srgbClr val="003300"/>
                </a:solidFill>
              </a:rPr>
              <a:t>as an add-on </a:t>
            </a:r>
            <a:r>
              <a:rPr lang="en-US" dirty="0"/>
              <a:t>therapy can </a:t>
            </a:r>
            <a:r>
              <a:rPr lang="en-US" dirty="0">
                <a:solidFill>
                  <a:srgbClr val="FF0000"/>
                </a:solidFill>
              </a:rPr>
              <a:t>lower LDL-C </a:t>
            </a:r>
            <a:r>
              <a:rPr lang="en-US" dirty="0">
                <a:solidFill>
                  <a:srgbClr val="003300"/>
                </a:solidFill>
              </a:rPr>
              <a:t>by more than </a:t>
            </a:r>
            <a:r>
              <a:rPr lang="en-US" dirty="0">
                <a:solidFill>
                  <a:srgbClr val="FF0000"/>
                </a:solidFill>
              </a:rPr>
              <a:t>60%</a:t>
            </a:r>
          </a:p>
          <a:p>
            <a:pPr marL="125559" indent="-125559">
              <a:spcAft>
                <a:spcPts val="411"/>
              </a:spcAft>
              <a:buClr>
                <a:schemeClr val="accent6"/>
              </a:buClr>
            </a:pPr>
            <a:r>
              <a:rPr lang="en-US" dirty="0"/>
              <a:t>This allows high-risk patients to reach their </a:t>
            </a:r>
            <a:r>
              <a:rPr lang="en-US" dirty="0">
                <a:solidFill>
                  <a:srgbClr val="FF0000"/>
                </a:solidFill>
              </a:rPr>
              <a:t>LDL-C target  </a:t>
            </a:r>
            <a:r>
              <a:rPr lang="en-US" dirty="0">
                <a:solidFill>
                  <a:srgbClr val="003300"/>
                </a:solidFill>
              </a:rPr>
              <a:t>of</a:t>
            </a:r>
            <a:r>
              <a:rPr lang="en-US" dirty="0">
                <a:solidFill>
                  <a:srgbClr val="FF0000"/>
                </a:solidFill>
              </a:rPr>
              <a:t> 70 mg/</a:t>
            </a:r>
            <a:r>
              <a:rPr lang="en-US" dirty="0" err="1">
                <a:solidFill>
                  <a:srgbClr val="FF0000"/>
                </a:solidFill>
              </a:rPr>
              <a:t>dL</a:t>
            </a:r>
            <a:endParaRPr lang="en-US" dirty="0">
              <a:solidFill>
                <a:srgbClr val="FF0000"/>
              </a:solidFill>
            </a:endParaRPr>
          </a:p>
          <a:p>
            <a:pPr marL="125559" indent="-125559">
              <a:spcAft>
                <a:spcPts val="411"/>
              </a:spcAft>
              <a:buClr>
                <a:schemeClr val="accent6"/>
              </a:buClr>
            </a:pPr>
            <a:r>
              <a:rPr lang="en-US" dirty="0"/>
              <a:t>We hypothesize that this will </a:t>
            </a:r>
            <a:r>
              <a:rPr lang="en-US" dirty="0">
                <a:solidFill>
                  <a:srgbClr val="FF0000"/>
                </a:solidFill>
              </a:rPr>
              <a:t>decrease the CV-event </a:t>
            </a:r>
            <a:r>
              <a:rPr lang="en-US" dirty="0"/>
              <a:t>rate dramatically</a:t>
            </a:r>
          </a:p>
          <a:p>
            <a:endParaRPr lang="en-US" dirty="0"/>
          </a:p>
        </p:txBody>
      </p:sp>
      <p:sp>
        <p:nvSpPr>
          <p:cNvPr id="4" name="Footer Placeholder 3"/>
          <p:cNvSpPr>
            <a:spLocks noGrp="1"/>
          </p:cNvSpPr>
          <p:nvPr>
            <p:ph type="ftr" sz="quarter" idx="10"/>
          </p:nvPr>
        </p:nvSpPr>
        <p:spPr>
          <a:xfrm>
            <a:off x="2" y="8685215"/>
            <a:ext cx="2971800" cy="457200"/>
          </a:xfrm>
          <a:prstGeom prst="rect">
            <a:avLst/>
          </a:prstGeom>
        </p:spPr>
        <p:txBody>
          <a:bodyPr lIns="95568" tIns="47783" rIns="95568" bIns="47783"/>
          <a:lstStyle/>
          <a:p>
            <a:pPr>
              <a:defRPr/>
            </a:pPr>
            <a:r>
              <a:rPr lang="en-US">
                <a:solidFill>
                  <a:prstClr val="black"/>
                </a:solidFill>
              </a:rPr>
              <a:t>Amgen Corporate Template</a:t>
            </a:r>
          </a:p>
        </p:txBody>
      </p:sp>
      <p:sp>
        <p:nvSpPr>
          <p:cNvPr id="5" name="Slide Number Placeholder 4"/>
          <p:cNvSpPr>
            <a:spLocks noGrp="1"/>
          </p:cNvSpPr>
          <p:nvPr>
            <p:ph type="sldNum" sz="quarter" idx="11"/>
          </p:nvPr>
        </p:nvSpPr>
        <p:spPr>
          <a:xfrm>
            <a:off x="3884614" y="8685215"/>
            <a:ext cx="2971800" cy="457200"/>
          </a:xfrm>
          <a:prstGeom prst="rect">
            <a:avLst/>
          </a:prstGeom>
        </p:spPr>
        <p:txBody>
          <a:bodyPr lIns="95568" tIns="47783" rIns="95568" bIns="47783"/>
          <a:lstStyle/>
          <a:p>
            <a:pPr>
              <a:defRPr/>
            </a:pPr>
            <a:fld id="{1518785A-A372-4C60-BA0E-4BFA31165A3E}"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53348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60325"/>
            <a:ext cx="5629275" cy="4222750"/>
          </a:xfrm>
        </p:spPr>
      </p:sp>
      <p:sp>
        <p:nvSpPr>
          <p:cNvPr id="3" name="Notes Placeholder 2"/>
          <p:cNvSpPr>
            <a:spLocks noGrp="1"/>
          </p:cNvSpPr>
          <p:nvPr>
            <p:ph type="body" idx="1"/>
          </p:nvPr>
        </p:nvSpPr>
        <p:spPr/>
        <p:txBody>
          <a:bodyPr>
            <a:normAutofit/>
          </a:bodyPr>
          <a:lstStyle/>
          <a:p>
            <a:pPr marL="125559" indent="-125559">
              <a:spcAft>
                <a:spcPts val="411"/>
              </a:spcAft>
              <a:buClr>
                <a:schemeClr val="accent6"/>
              </a:buClr>
            </a:pPr>
            <a:r>
              <a:rPr lang="en-US" dirty="0"/>
              <a:t>Existing </a:t>
            </a:r>
            <a:r>
              <a:rPr lang="en-US" dirty="0">
                <a:solidFill>
                  <a:srgbClr val="FF0000"/>
                </a:solidFill>
              </a:rPr>
              <a:t>therapies are not efficacious </a:t>
            </a:r>
            <a:r>
              <a:rPr lang="en-US" dirty="0"/>
              <a:t>enough</a:t>
            </a:r>
          </a:p>
          <a:p>
            <a:pPr marL="125559" indent="-125559">
              <a:spcAft>
                <a:spcPts val="411"/>
              </a:spcAft>
              <a:buClr>
                <a:schemeClr val="accent6"/>
              </a:buClr>
            </a:pPr>
            <a:r>
              <a:rPr lang="en-US" dirty="0"/>
              <a:t>Many high-risk </a:t>
            </a:r>
            <a:r>
              <a:rPr lang="en-US" dirty="0">
                <a:solidFill>
                  <a:srgbClr val="FF0000"/>
                </a:solidFill>
              </a:rPr>
              <a:t>patients</a:t>
            </a:r>
            <a:r>
              <a:rPr lang="en-US" dirty="0"/>
              <a:t> are </a:t>
            </a:r>
            <a:r>
              <a:rPr lang="en-US" dirty="0">
                <a:solidFill>
                  <a:srgbClr val="FF0000"/>
                </a:solidFill>
              </a:rPr>
              <a:t>not able to control their LDL-C</a:t>
            </a:r>
          </a:p>
          <a:p>
            <a:pPr marL="125559" indent="-125559">
              <a:spcAft>
                <a:spcPts val="411"/>
              </a:spcAft>
              <a:buClr>
                <a:schemeClr val="accent6"/>
              </a:buClr>
            </a:pPr>
            <a:r>
              <a:rPr lang="en-US" dirty="0">
                <a:solidFill>
                  <a:srgbClr val="FF0000"/>
                </a:solidFill>
              </a:rPr>
              <a:t>AMG 145 </a:t>
            </a:r>
            <a:r>
              <a:rPr lang="en-US" dirty="0">
                <a:solidFill>
                  <a:srgbClr val="003300"/>
                </a:solidFill>
              </a:rPr>
              <a:t>as an add-on </a:t>
            </a:r>
            <a:r>
              <a:rPr lang="en-US" dirty="0"/>
              <a:t>therapy can </a:t>
            </a:r>
            <a:r>
              <a:rPr lang="en-US" dirty="0">
                <a:solidFill>
                  <a:srgbClr val="FF0000"/>
                </a:solidFill>
              </a:rPr>
              <a:t>lower LDL-C </a:t>
            </a:r>
            <a:r>
              <a:rPr lang="en-US" dirty="0">
                <a:solidFill>
                  <a:srgbClr val="003300"/>
                </a:solidFill>
              </a:rPr>
              <a:t>by more than </a:t>
            </a:r>
            <a:r>
              <a:rPr lang="en-US" dirty="0">
                <a:solidFill>
                  <a:srgbClr val="FF0000"/>
                </a:solidFill>
              </a:rPr>
              <a:t>60%</a:t>
            </a:r>
          </a:p>
          <a:p>
            <a:pPr marL="125559" indent="-125559">
              <a:spcAft>
                <a:spcPts val="411"/>
              </a:spcAft>
              <a:buClr>
                <a:schemeClr val="accent6"/>
              </a:buClr>
            </a:pPr>
            <a:r>
              <a:rPr lang="en-US" dirty="0"/>
              <a:t>This allows high-risk patients to reach their </a:t>
            </a:r>
            <a:r>
              <a:rPr lang="en-US" dirty="0">
                <a:solidFill>
                  <a:srgbClr val="FF0000"/>
                </a:solidFill>
              </a:rPr>
              <a:t>LDL-C target  </a:t>
            </a:r>
            <a:r>
              <a:rPr lang="en-US" dirty="0">
                <a:solidFill>
                  <a:srgbClr val="003300"/>
                </a:solidFill>
              </a:rPr>
              <a:t>of</a:t>
            </a:r>
            <a:r>
              <a:rPr lang="en-US" dirty="0">
                <a:solidFill>
                  <a:srgbClr val="FF0000"/>
                </a:solidFill>
              </a:rPr>
              <a:t> 70 mg/</a:t>
            </a:r>
            <a:r>
              <a:rPr lang="en-US" dirty="0" err="1">
                <a:solidFill>
                  <a:srgbClr val="FF0000"/>
                </a:solidFill>
              </a:rPr>
              <a:t>dL</a:t>
            </a:r>
            <a:endParaRPr lang="en-US" dirty="0">
              <a:solidFill>
                <a:srgbClr val="FF0000"/>
              </a:solidFill>
            </a:endParaRPr>
          </a:p>
          <a:p>
            <a:pPr marL="125559" indent="-125559">
              <a:spcAft>
                <a:spcPts val="411"/>
              </a:spcAft>
              <a:buClr>
                <a:schemeClr val="accent6"/>
              </a:buClr>
            </a:pPr>
            <a:r>
              <a:rPr lang="en-US" dirty="0"/>
              <a:t>We hypothesize that this will </a:t>
            </a:r>
            <a:r>
              <a:rPr lang="en-US" dirty="0">
                <a:solidFill>
                  <a:srgbClr val="FF0000"/>
                </a:solidFill>
              </a:rPr>
              <a:t>decrease the CV-event </a:t>
            </a:r>
            <a:r>
              <a:rPr lang="en-US" dirty="0"/>
              <a:t>rate dramatically</a:t>
            </a:r>
          </a:p>
          <a:p>
            <a:endParaRPr lang="en-US" dirty="0"/>
          </a:p>
        </p:txBody>
      </p:sp>
      <p:sp>
        <p:nvSpPr>
          <p:cNvPr id="4" name="Footer Placeholder 3"/>
          <p:cNvSpPr>
            <a:spLocks noGrp="1"/>
          </p:cNvSpPr>
          <p:nvPr>
            <p:ph type="ftr" sz="quarter" idx="10"/>
          </p:nvPr>
        </p:nvSpPr>
        <p:spPr>
          <a:xfrm>
            <a:off x="2" y="8685215"/>
            <a:ext cx="2971800" cy="457200"/>
          </a:xfrm>
          <a:prstGeom prst="rect">
            <a:avLst/>
          </a:prstGeom>
        </p:spPr>
        <p:txBody>
          <a:bodyPr lIns="95568" tIns="47783" rIns="95568" bIns="47783"/>
          <a:lstStyle/>
          <a:p>
            <a:pPr>
              <a:defRPr/>
            </a:pPr>
            <a:r>
              <a:rPr lang="en-US">
                <a:solidFill>
                  <a:prstClr val="black"/>
                </a:solidFill>
              </a:rPr>
              <a:t>Amgen Corporate Template</a:t>
            </a:r>
          </a:p>
        </p:txBody>
      </p:sp>
      <p:sp>
        <p:nvSpPr>
          <p:cNvPr id="5" name="Slide Number Placeholder 4"/>
          <p:cNvSpPr>
            <a:spLocks noGrp="1"/>
          </p:cNvSpPr>
          <p:nvPr>
            <p:ph type="sldNum" sz="quarter" idx="11"/>
          </p:nvPr>
        </p:nvSpPr>
        <p:spPr>
          <a:xfrm>
            <a:off x="3884614" y="8685215"/>
            <a:ext cx="2971800" cy="457200"/>
          </a:xfrm>
          <a:prstGeom prst="rect">
            <a:avLst/>
          </a:prstGeom>
        </p:spPr>
        <p:txBody>
          <a:bodyPr lIns="95568" tIns="47783" rIns="95568" bIns="47783"/>
          <a:lstStyle/>
          <a:p>
            <a:pPr>
              <a:defRPr/>
            </a:pPr>
            <a:fld id="{1518785A-A372-4C60-BA0E-4BFA31165A3E}"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0620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60325"/>
            <a:ext cx="5629275" cy="4222750"/>
          </a:xfrm>
        </p:spPr>
      </p:sp>
      <p:sp>
        <p:nvSpPr>
          <p:cNvPr id="3" name="Notes Placeholder 2"/>
          <p:cNvSpPr>
            <a:spLocks noGrp="1"/>
          </p:cNvSpPr>
          <p:nvPr>
            <p:ph type="body" idx="1"/>
          </p:nvPr>
        </p:nvSpPr>
        <p:spPr/>
        <p:txBody>
          <a:bodyPr>
            <a:normAutofit/>
          </a:bodyPr>
          <a:lstStyle/>
          <a:p>
            <a:pPr marL="125559" indent="-125559">
              <a:spcAft>
                <a:spcPts val="411"/>
              </a:spcAft>
              <a:buClr>
                <a:schemeClr val="accent6"/>
              </a:buClr>
            </a:pPr>
            <a:r>
              <a:rPr lang="en-US" dirty="0"/>
              <a:t>Existing </a:t>
            </a:r>
            <a:r>
              <a:rPr lang="en-US" dirty="0">
                <a:solidFill>
                  <a:srgbClr val="FF0000"/>
                </a:solidFill>
              </a:rPr>
              <a:t>therapies are not efficacious </a:t>
            </a:r>
            <a:r>
              <a:rPr lang="en-US" dirty="0"/>
              <a:t>enough</a:t>
            </a:r>
          </a:p>
          <a:p>
            <a:pPr marL="125559" indent="-125559">
              <a:spcAft>
                <a:spcPts val="411"/>
              </a:spcAft>
              <a:buClr>
                <a:schemeClr val="accent6"/>
              </a:buClr>
            </a:pPr>
            <a:r>
              <a:rPr lang="en-US" dirty="0"/>
              <a:t>Many high-risk </a:t>
            </a:r>
            <a:r>
              <a:rPr lang="en-US" dirty="0">
                <a:solidFill>
                  <a:srgbClr val="FF0000"/>
                </a:solidFill>
              </a:rPr>
              <a:t>patients</a:t>
            </a:r>
            <a:r>
              <a:rPr lang="en-US" dirty="0"/>
              <a:t> are </a:t>
            </a:r>
            <a:r>
              <a:rPr lang="en-US" dirty="0">
                <a:solidFill>
                  <a:srgbClr val="FF0000"/>
                </a:solidFill>
              </a:rPr>
              <a:t>not able to control their LDL-C</a:t>
            </a:r>
          </a:p>
          <a:p>
            <a:pPr marL="125559" indent="-125559">
              <a:spcAft>
                <a:spcPts val="411"/>
              </a:spcAft>
              <a:buClr>
                <a:schemeClr val="accent6"/>
              </a:buClr>
            </a:pPr>
            <a:r>
              <a:rPr lang="en-US" dirty="0">
                <a:solidFill>
                  <a:srgbClr val="FF0000"/>
                </a:solidFill>
              </a:rPr>
              <a:t>AMG 145 </a:t>
            </a:r>
            <a:r>
              <a:rPr lang="en-US" dirty="0">
                <a:solidFill>
                  <a:srgbClr val="003300"/>
                </a:solidFill>
              </a:rPr>
              <a:t>as an add-on </a:t>
            </a:r>
            <a:r>
              <a:rPr lang="en-US" dirty="0"/>
              <a:t>therapy can </a:t>
            </a:r>
            <a:r>
              <a:rPr lang="en-US" dirty="0">
                <a:solidFill>
                  <a:srgbClr val="FF0000"/>
                </a:solidFill>
              </a:rPr>
              <a:t>lower LDL-C </a:t>
            </a:r>
            <a:r>
              <a:rPr lang="en-US" dirty="0">
                <a:solidFill>
                  <a:srgbClr val="003300"/>
                </a:solidFill>
              </a:rPr>
              <a:t>by more than </a:t>
            </a:r>
            <a:r>
              <a:rPr lang="en-US" dirty="0">
                <a:solidFill>
                  <a:srgbClr val="FF0000"/>
                </a:solidFill>
              </a:rPr>
              <a:t>60%</a:t>
            </a:r>
          </a:p>
          <a:p>
            <a:pPr marL="125559" indent="-125559">
              <a:spcAft>
                <a:spcPts val="411"/>
              </a:spcAft>
              <a:buClr>
                <a:schemeClr val="accent6"/>
              </a:buClr>
            </a:pPr>
            <a:r>
              <a:rPr lang="en-US" dirty="0"/>
              <a:t>This allows high-risk patients to reach their </a:t>
            </a:r>
            <a:r>
              <a:rPr lang="en-US" dirty="0">
                <a:solidFill>
                  <a:srgbClr val="FF0000"/>
                </a:solidFill>
              </a:rPr>
              <a:t>LDL-C target  </a:t>
            </a:r>
            <a:r>
              <a:rPr lang="en-US" dirty="0">
                <a:solidFill>
                  <a:srgbClr val="003300"/>
                </a:solidFill>
              </a:rPr>
              <a:t>of</a:t>
            </a:r>
            <a:r>
              <a:rPr lang="en-US" dirty="0">
                <a:solidFill>
                  <a:srgbClr val="FF0000"/>
                </a:solidFill>
              </a:rPr>
              <a:t> 70 mg/</a:t>
            </a:r>
            <a:r>
              <a:rPr lang="en-US" dirty="0" err="1">
                <a:solidFill>
                  <a:srgbClr val="FF0000"/>
                </a:solidFill>
              </a:rPr>
              <a:t>dL</a:t>
            </a:r>
            <a:endParaRPr lang="en-US" dirty="0">
              <a:solidFill>
                <a:srgbClr val="FF0000"/>
              </a:solidFill>
            </a:endParaRPr>
          </a:p>
          <a:p>
            <a:pPr marL="125559" indent="-125559">
              <a:spcAft>
                <a:spcPts val="411"/>
              </a:spcAft>
              <a:buClr>
                <a:schemeClr val="accent6"/>
              </a:buClr>
            </a:pPr>
            <a:r>
              <a:rPr lang="en-US" dirty="0"/>
              <a:t>We hypothesize that this will </a:t>
            </a:r>
            <a:r>
              <a:rPr lang="en-US" dirty="0">
                <a:solidFill>
                  <a:srgbClr val="FF0000"/>
                </a:solidFill>
              </a:rPr>
              <a:t>decrease the CV-event </a:t>
            </a:r>
            <a:r>
              <a:rPr lang="en-US" dirty="0"/>
              <a:t>rate dramatically</a:t>
            </a:r>
          </a:p>
          <a:p>
            <a:endParaRPr lang="en-US" dirty="0"/>
          </a:p>
        </p:txBody>
      </p:sp>
      <p:sp>
        <p:nvSpPr>
          <p:cNvPr id="4" name="Footer Placeholder 3"/>
          <p:cNvSpPr>
            <a:spLocks noGrp="1"/>
          </p:cNvSpPr>
          <p:nvPr>
            <p:ph type="ftr" sz="quarter" idx="10"/>
          </p:nvPr>
        </p:nvSpPr>
        <p:spPr>
          <a:xfrm>
            <a:off x="2" y="8685215"/>
            <a:ext cx="2971800" cy="457200"/>
          </a:xfrm>
          <a:prstGeom prst="rect">
            <a:avLst/>
          </a:prstGeom>
        </p:spPr>
        <p:txBody>
          <a:bodyPr lIns="95568" tIns="47783" rIns="95568" bIns="47783"/>
          <a:lstStyle/>
          <a:p>
            <a:pPr>
              <a:defRPr/>
            </a:pPr>
            <a:r>
              <a:rPr lang="en-US">
                <a:solidFill>
                  <a:prstClr val="black"/>
                </a:solidFill>
              </a:rPr>
              <a:t>Amgen Corporate Template</a:t>
            </a:r>
          </a:p>
        </p:txBody>
      </p:sp>
      <p:sp>
        <p:nvSpPr>
          <p:cNvPr id="5" name="Slide Number Placeholder 4"/>
          <p:cNvSpPr>
            <a:spLocks noGrp="1"/>
          </p:cNvSpPr>
          <p:nvPr>
            <p:ph type="sldNum" sz="quarter" idx="11"/>
          </p:nvPr>
        </p:nvSpPr>
        <p:spPr>
          <a:xfrm>
            <a:off x="3884614" y="8685215"/>
            <a:ext cx="2971800" cy="457200"/>
          </a:xfrm>
          <a:prstGeom prst="rect">
            <a:avLst/>
          </a:prstGeom>
        </p:spPr>
        <p:txBody>
          <a:bodyPr lIns="95568" tIns="47783" rIns="95568" bIns="47783"/>
          <a:lstStyle/>
          <a:p>
            <a:pPr>
              <a:defRPr/>
            </a:pPr>
            <a:fld id="{1518785A-A372-4C60-BA0E-4BFA31165A3E}"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68757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60325"/>
            <a:ext cx="5629275" cy="4222750"/>
          </a:xfrm>
        </p:spPr>
      </p:sp>
      <p:sp>
        <p:nvSpPr>
          <p:cNvPr id="3" name="Notes Placeholder 2"/>
          <p:cNvSpPr>
            <a:spLocks noGrp="1"/>
          </p:cNvSpPr>
          <p:nvPr>
            <p:ph type="body" idx="1"/>
          </p:nvPr>
        </p:nvSpPr>
        <p:spPr/>
        <p:txBody>
          <a:bodyPr>
            <a:normAutofit/>
          </a:bodyPr>
          <a:lstStyle/>
          <a:p>
            <a:pPr marL="125559" indent="-125559">
              <a:spcAft>
                <a:spcPts val="411"/>
              </a:spcAft>
              <a:buClr>
                <a:schemeClr val="accent6"/>
              </a:buClr>
            </a:pPr>
            <a:r>
              <a:rPr lang="en-US" dirty="0"/>
              <a:t>Existing </a:t>
            </a:r>
            <a:r>
              <a:rPr lang="en-US" dirty="0">
                <a:solidFill>
                  <a:srgbClr val="FF0000"/>
                </a:solidFill>
              </a:rPr>
              <a:t>therapies are not efficacious </a:t>
            </a:r>
            <a:r>
              <a:rPr lang="en-US" dirty="0"/>
              <a:t>enough</a:t>
            </a:r>
          </a:p>
          <a:p>
            <a:pPr marL="125559" indent="-125559">
              <a:spcAft>
                <a:spcPts val="411"/>
              </a:spcAft>
              <a:buClr>
                <a:schemeClr val="accent6"/>
              </a:buClr>
            </a:pPr>
            <a:r>
              <a:rPr lang="en-US" dirty="0"/>
              <a:t>Many high-risk </a:t>
            </a:r>
            <a:r>
              <a:rPr lang="en-US" dirty="0">
                <a:solidFill>
                  <a:srgbClr val="FF0000"/>
                </a:solidFill>
              </a:rPr>
              <a:t>patients</a:t>
            </a:r>
            <a:r>
              <a:rPr lang="en-US" dirty="0"/>
              <a:t> are </a:t>
            </a:r>
            <a:r>
              <a:rPr lang="en-US" dirty="0">
                <a:solidFill>
                  <a:srgbClr val="FF0000"/>
                </a:solidFill>
              </a:rPr>
              <a:t>not able to control their LDL-C</a:t>
            </a:r>
          </a:p>
          <a:p>
            <a:pPr marL="125559" indent="-125559">
              <a:spcAft>
                <a:spcPts val="411"/>
              </a:spcAft>
              <a:buClr>
                <a:schemeClr val="accent6"/>
              </a:buClr>
            </a:pPr>
            <a:r>
              <a:rPr lang="en-US" dirty="0">
                <a:solidFill>
                  <a:srgbClr val="FF0000"/>
                </a:solidFill>
              </a:rPr>
              <a:t>AMG 145 </a:t>
            </a:r>
            <a:r>
              <a:rPr lang="en-US" dirty="0">
                <a:solidFill>
                  <a:srgbClr val="003300"/>
                </a:solidFill>
              </a:rPr>
              <a:t>as an add-on </a:t>
            </a:r>
            <a:r>
              <a:rPr lang="en-US" dirty="0"/>
              <a:t>therapy can </a:t>
            </a:r>
            <a:r>
              <a:rPr lang="en-US" dirty="0">
                <a:solidFill>
                  <a:srgbClr val="FF0000"/>
                </a:solidFill>
              </a:rPr>
              <a:t>lower LDL-C </a:t>
            </a:r>
            <a:r>
              <a:rPr lang="en-US" dirty="0">
                <a:solidFill>
                  <a:srgbClr val="003300"/>
                </a:solidFill>
              </a:rPr>
              <a:t>by more than </a:t>
            </a:r>
            <a:r>
              <a:rPr lang="en-US" dirty="0">
                <a:solidFill>
                  <a:srgbClr val="FF0000"/>
                </a:solidFill>
              </a:rPr>
              <a:t>60%</a:t>
            </a:r>
          </a:p>
          <a:p>
            <a:pPr marL="125559" indent="-125559">
              <a:spcAft>
                <a:spcPts val="411"/>
              </a:spcAft>
              <a:buClr>
                <a:schemeClr val="accent6"/>
              </a:buClr>
            </a:pPr>
            <a:r>
              <a:rPr lang="en-US" dirty="0"/>
              <a:t>This allows high-risk patients to reach their </a:t>
            </a:r>
            <a:r>
              <a:rPr lang="en-US" dirty="0">
                <a:solidFill>
                  <a:srgbClr val="FF0000"/>
                </a:solidFill>
              </a:rPr>
              <a:t>LDL-C target  </a:t>
            </a:r>
            <a:r>
              <a:rPr lang="en-US" dirty="0">
                <a:solidFill>
                  <a:srgbClr val="003300"/>
                </a:solidFill>
              </a:rPr>
              <a:t>of</a:t>
            </a:r>
            <a:r>
              <a:rPr lang="en-US" dirty="0">
                <a:solidFill>
                  <a:srgbClr val="FF0000"/>
                </a:solidFill>
              </a:rPr>
              <a:t> 70 mg/</a:t>
            </a:r>
            <a:r>
              <a:rPr lang="en-US" dirty="0" err="1">
                <a:solidFill>
                  <a:srgbClr val="FF0000"/>
                </a:solidFill>
              </a:rPr>
              <a:t>dL</a:t>
            </a:r>
            <a:endParaRPr lang="en-US" dirty="0">
              <a:solidFill>
                <a:srgbClr val="FF0000"/>
              </a:solidFill>
            </a:endParaRPr>
          </a:p>
          <a:p>
            <a:pPr marL="125559" indent="-125559">
              <a:spcAft>
                <a:spcPts val="411"/>
              </a:spcAft>
              <a:buClr>
                <a:schemeClr val="accent6"/>
              </a:buClr>
            </a:pPr>
            <a:r>
              <a:rPr lang="en-US" dirty="0"/>
              <a:t>We hypothesize that this will </a:t>
            </a:r>
            <a:r>
              <a:rPr lang="en-US" dirty="0">
                <a:solidFill>
                  <a:srgbClr val="FF0000"/>
                </a:solidFill>
              </a:rPr>
              <a:t>decrease the CV-event </a:t>
            </a:r>
            <a:r>
              <a:rPr lang="en-US" dirty="0"/>
              <a:t>rate dramatically</a:t>
            </a:r>
          </a:p>
          <a:p>
            <a:endParaRPr lang="en-US" dirty="0"/>
          </a:p>
        </p:txBody>
      </p:sp>
      <p:sp>
        <p:nvSpPr>
          <p:cNvPr id="4" name="Footer Placeholder 3"/>
          <p:cNvSpPr>
            <a:spLocks noGrp="1"/>
          </p:cNvSpPr>
          <p:nvPr>
            <p:ph type="ftr" sz="quarter" idx="10"/>
          </p:nvPr>
        </p:nvSpPr>
        <p:spPr>
          <a:xfrm>
            <a:off x="2" y="8685215"/>
            <a:ext cx="2971800" cy="457200"/>
          </a:xfrm>
          <a:prstGeom prst="rect">
            <a:avLst/>
          </a:prstGeom>
        </p:spPr>
        <p:txBody>
          <a:bodyPr lIns="95568" tIns="47783" rIns="95568" bIns="47783"/>
          <a:lstStyle/>
          <a:p>
            <a:pPr>
              <a:defRPr/>
            </a:pPr>
            <a:r>
              <a:rPr lang="en-US">
                <a:solidFill>
                  <a:prstClr val="black"/>
                </a:solidFill>
              </a:rPr>
              <a:t>Amgen Corporate Template</a:t>
            </a:r>
          </a:p>
        </p:txBody>
      </p:sp>
      <p:sp>
        <p:nvSpPr>
          <p:cNvPr id="5" name="Slide Number Placeholder 4"/>
          <p:cNvSpPr>
            <a:spLocks noGrp="1"/>
          </p:cNvSpPr>
          <p:nvPr>
            <p:ph type="sldNum" sz="quarter" idx="11"/>
          </p:nvPr>
        </p:nvSpPr>
        <p:spPr>
          <a:xfrm>
            <a:off x="3884614" y="8685215"/>
            <a:ext cx="2971800" cy="457200"/>
          </a:xfrm>
          <a:prstGeom prst="rect">
            <a:avLst/>
          </a:prstGeom>
        </p:spPr>
        <p:txBody>
          <a:bodyPr lIns="95568" tIns="47783" rIns="95568" bIns="47783"/>
          <a:lstStyle/>
          <a:p>
            <a:pPr>
              <a:defRPr/>
            </a:pPr>
            <a:fld id="{1518785A-A372-4C60-BA0E-4BFA31165A3E}"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563631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p:cNvSpPr>
            <a:spLocks noGrp="1" noRot="1" noChangeAspect="1" noTextEdit="1"/>
          </p:cNvSpPr>
          <p:nvPr>
            <p:ph type="sldImg"/>
          </p:nvPr>
        </p:nvSpPr>
        <p:spPr>
          <a:ln/>
        </p:spPr>
      </p:sp>
      <p:sp>
        <p:nvSpPr>
          <p:cNvPr id="6553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4" name="Zástupný symbol pro číslo snímku 3"/>
          <p:cNvSpPr>
            <a:spLocks noGrp="1"/>
          </p:cNvSpPr>
          <p:nvPr>
            <p:ph type="sldNum" sz="quarter" idx="5"/>
          </p:nvPr>
        </p:nvSpPr>
        <p:spPr/>
        <p:txBody>
          <a:bodyPr/>
          <a:lstStyle/>
          <a:p>
            <a:pPr>
              <a:defRPr/>
            </a:pPr>
            <a:fld id="{AF189401-187C-40EA-A821-E85D72051DBD}" type="slidenum">
              <a:rPr lang="cs-CZ" smtClean="0"/>
              <a:pPr>
                <a:defRPr/>
              </a:pPr>
              <a:t>8</a:t>
            </a:fld>
            <a:endParaRPr lang="cs-CZ"/>
          </a:p>
        </p:txBody>
      </p:sp>
    </p:spTree>
    <p:extLst>
      <p:ext uri="{BB962C8B-B14F-4D97-AF65-F5344CB8AC3E}">
        <p14:creationId xmlns:p14="http://schemas.microsoft.com/office/powerpoint/2010/main" val="138876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p:cNvSpPr>
            <a:spLocks noGrp="1" noRot="1" noChangeAspect="1" noTextEdit="1"/>
          </p:cNvSpPr>
          <p:nvPr>
            <p:ph type="sldImg"/>
          </p:nvPr>
        </p:nvSpPr>
        <p:spPr>
          <a:ln/>
        </p:spPr>
      </p:sp>
      <p:sp>
        <p:nvSpPr>
          <p:cNvPr id="6553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
        <p:nvSpPr>
          <p:cNvPr id="4" name="Zástupný symbol pro číslo snímku 3"/>
          <p:cNvSpPr>
            <a:spLocks noGrp="1"/>
          </p:cNvSpPr>
          <p:nvPr>
            <p:ph type="sldNum" sz="quarter" idx="5"/>
          </p:nvPr>
        </p:nvSpPr>
        <p:spPr/>
        <p:txBody>
          <a:bodyPr/>
          <a:lstStyle/>
          <a:p>
            <a:pPr>
              <a:defRPr/>
            </a:pPr>
            <a:fld id="{AF189401-187C-40EA-A821-E85D72051DBD}" type="slidenum">
              <a:rPr lang="cs-CZ" smtClean="0"/>
              <a:pPr>
                <a:defRPr/>
              </a:pPr>
              <a:t>9</a:t>
            </a:fld>
            <a:endParaRPr lang="cs-CZ"/>
          </a:p>
        </p:txBody>
      </p:sp>
    </p:spTree>
    <p:extLst>
      <p:ext uri="{BB962C8B-B14F-4D97-AF65-F5344CB8AC3E}">
        <p14:creationId xmlns:p14="http://schemas.microsoft.com/office/powerpoint/2010/main" val="362592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2775" y="60325"/>
            <a:ext cx="5629275" cy="4222750"/>
          </a:xfrm>
        </p:spPr>
      </p:sp>
      <p:sp>
        <p:nvSpPr>
          <p:cNvPr id="3" name="Notes Placeholder 2"/>
          <p:cNvSpPr>
            <a:spLocks noGrp="1"/>
          </p:cNvSpPr>
          <p:nvPr>
            <p:ph type="body" idx="1"/>
          </p:nvPr>
        </p:nvSpPr>
        <p:spPr/>
        <p:txBody>
          <a:bodyPr>
            <a:normAutofit/>
          </a:bodyPr>
          <a:lstStyle/>
          <a:p>
            <a:pPr marL="125559" indent="-125559">
              <a:spcAft>
                <a:spcPts val="411"/>
              </a:spcAft>
              <a:buClr>
                <a:schemeClr val="accent6"/>
              </a:buClr>
            </a:pPr>
            <a:r>
              <a:rPr lang="en-US" dirty="0"/>
              <a:t>Existing </a:t>
            </a:r>
            <a:r>
              <a:rPr lang="en-US" dirty="0">
                <a:solidFill>
                  <a:srgbClr val="FF0000"/>
                </a:solidFill>
              </a:rPr>
              <a:t>therapies are not efficacious </a:t>
            </a:r>
            <a:r>
              <a:rPr lang="en-US" dirty="0"/>
              <a:t>enough</a:t>
            </a:r>
          </a:p>
          <a:p>
            <a:pPr marL="125559" indent="-125559">
              <a:spcAft>
                <a:spcPts val="411"/>
              </a:spcAft>
              <a:buClr>
                <a:schemeClr val="accent6"/>
              </a:buClr>
            </a:pPr>
            <a:r>
              <a:rPr lang="en-US" dirty="0"/>
              <a:t>Many high-risk </a:t>
            </a:r>
            <a:r>
              <a:rPr lang="en-US" dirty="0">
                <a:solidFill>
                  <a:srgbClr val="FF0000"/>
                </a:solidFill>
              </a:rPr>
              <a:t>patients</a:t>
            </a:r>
            <a:r>
              <a:rPr lang="en-US" dirty="0"/>
              <a:t> are </a:t>
            </a:r>
            <a:r>
              <a:rPr lang="en-US" dirty="0">
                <a:solidFill>
                  <a:srgbClr val="FF0000"/>
                </a:solidFill>
              </a:rPr>
              <a:t>not able to control their LDL-C</a:t>
            </a:r>
          </a:p>
          <a:p>
            <a:pPr marL="125559" indent="-125559">
              <a:spcAft>
                <a:spcPts val="411"/>
              </a:spcAft>
              <a:buClr>
                <a:schemeClr val="accent6"/>
              </a:buClr>
            </a:pPr>
            <a:r>
              <a:rPr lang="en-US" dirty="0">
                <a:solidFill>
                  <a:srgbClr val="FF0000"/>
                </a:solidFill>
              </a:rPr>
              <a:t>AMG 145 </a:t>
            </a:r>
            <a:r>
              <a:rPr lang="en-US" dirty="0">
                <a:solidFill>
                  <a:srgbClr val="003300"/>
                </a:solidFill>
              </a:rPr>
              <a:t>as an add-on </a:t>
            </a:r>
            <a:r>
              <a:rPr lang="en-US" dirty="0"/>
              <a:t>therapy can </a:t>
            </a:r>
            <a:r>
              <a:rPr lang="en-US" dirty="0">
                <a:solidFill>
                  <a:srgbClr val="FF0000"/>
                </a:solidFill>
              </a:rPr>
              <a:t>lower LDL-C </a:t>
            </a:r>
            <a:r>
              <a:rPr lang="en-US" dirty="0">
                <a:solidFill>
                  <a:srgbClr val="003300"/>
                </a:solidFill>
              </a:rPr>
              <a:t>by more than </a:t>
            </a:r>
            <a:r>
              <a:rPr lang="en-US" dirty="0">
                <a:solidFill>
                  <a:srgbClr val="FF0000"/>
                </a:solidFill>
              </a:rPr>
              <a:t>60%</a:t>
            </a:r>
          </a:p>
          <a:p>
            <a:pPr marL="125559" indent="-125559">
              <a:spcAft>
                <a:spcPts val="411"/>
              </a:spcAft>
              <a:buClr>
                <a:schemeClr val="accent6"/>
              </a:buClr>
            </a:pPr>
            <a:r>
              <a:rPr lang="en-US" dirty="0"/>
              <a:t>This allows high-risk patients to reach their </a:t>
            </a:r>
            <a:r>
              <a:rPr lang="en-US" dirty="0">
                <a:solidFill>
                  <a:srgbClr val="FF0000"/>
                </a:solidFill>
              </a:rPr>
              <a:t>LDL-C target  </a:t>
            </a:r>
            <a:r>
              <a:rPr lang="en-US" dirty="0">
                <a:solidFill>
                  <a:srgbClr val="003300"/>
                </a:solidFill>
              </a:rPr>
              <a:t>of</a:t>
            </a:r>
            <a:r>
              <a:rPr lang="en-US" dirty="0">
                <a:solidFill>
                  <a:srgbClr val="FF0000"/>
                </a:solidFill>
              </a:rPr>
              <a:t> 70 mg/</a:t>
            </a:r>
            <a:r>
              <a:rPr lang="en-US" dirty="0" err="1">
                <a:solidFill>
                  <a:srgbClr val="FF0000"/>
                </a:solidFill>
              </a:rPr>
              <a:t>dL</a:t>
            </a:r>
            <a:endParaRPr lang="en-US" dirty="0">
              <a:solidFill>
                <a:srgbClr val="FF0000"/>
              </a:solidFill>
            </a:endParaRPr>
          </a:p>
          <a:p>
            <a:pPr marL="125559" indent="-125559">
              <a:spcAft>
                <a:spcPts val="411"/>
              </a:spcAft>
              <a:buClr>
                <a:schemeClr val="accent6"/>
              </a:buClr>
            </a:pPr>
            <a:r>
              <a:rPr lang="en-US" dirty="0"/>
              <a:t>We hypothesize that this will </a:t>
            </a:r>
            <a:r>
              <a:rPr lang="en-US" dirty="0">
                <a:solidFill>
                  <a:srgbClr val="FF0000"/>
                </a:solidFill>
              </a:rPr>
              <a:t>decrease the CV-event </a:t>
            </a:r>
            <a:r>
              <a:rPr lang="en-US" dirty="0"/>
              <a:t>rate dramatically</a:t>
            </a:r>
          </a:p>
          <a:p>
            <a:endParaRPr lang="en-US" dirty="0"/>
          </a:p>
        </p:txBody>
      </p:sp>
      <p:sp>
        <p:nvSpPr>
          <p:cNvPr id="4" name="Footer Placeholder 3"/>
          <p:cNvSpPr>
            <a:spLocks noGrp="1"/>
          </p:cNvSpPr>
          <p:nvPr>
            <p:ph type="ftr" sz="quarter" idx="10"/>
          </p:nvPr>
        </p:nvSpPr>
        <p:spPr>
          <a:xfrm>
            <a:off x="2" y="8685215"/>
            <a:ext cx="2971800" cy="457200"/>
          </a:xfrm>
          <a:prstGeom prst="rect">
            <a:avLst/>
          </a:prstGeom>
        </p:spPr>
        <p:txBody>
          <a:bodyPr lIns="95568" tIns="47783" rIns="95568" bIns="47783"/>
          <a:lstStyle/>
          <a:p>
            <a:pPr>
              <a:defRPr/>
            </a:pPr>
            <a:r>
              <a:rPr lang="en-US">
                <a:solidFill>
                  <a:prstClr val="black"/>
                </a:solidFill>
              </a:rPr>
              <a:t>Amgen Corporate Template</a:t>
            </a:r>
          </a:p>
        </p:txBody>
      </p:sp>
      <p:sp>
        <p:nvSpPr>
          <p:cNvPr id="5" name="Slide Number Placeholder 4"/>
          <p:cNvSpPr>
            <a:spLocks noGrp="1"/>
          </p:cNvSpPr>
          <p:nvPr>
            <p:ph type="sldNum" sz="quarter" idx="11"/>
          </p:nvPr>
        </p:nvSpPr>
        <p:spPr>
          <a:xfrm>
            <a:off x="3884614" y="8685215"/>
            <a:ext cx="2971800" cy="457200"/>
          </a:xfrm>
          <a:prstGeom prst="rect">
            <a:avLst/>
          </a:prstGeom>
        </p:spPr>
        <p:txBody>
          <a:bodyPr lIns="95568" tIns="47783" rIns="95568" bIns="47783"/>
          <a:lstStyle/>
          <a:p>
            <a:pPr>
              <a:defRPr/>
            </a:pPr>
            <a:fld id="{1518785A-A372-4C60-BA0E-4BFA31165A3E}" type="slidenum">
              <a:rPr lang="en-US" smtClean="0">
                <a:solidFill>
                  <a:prstClr val="black"/>
                </a:solidFill>
              </a:rPr>
              <a:pPr>
                <a:def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7" name="Volný tvar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Volný tvar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Nadpis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cs-CZ"/>
              <a:t>Kliknutím lze upravit styl.</a:t>
            </a:r>
            <a:endParaRPr kumimoji="0" lang="en-US"/>
          </a:p>
        </p:txBody>
      </p:sp>
      <p:sp>
        <p:nvSpPr>
          <p:cNvPr id="17" name="Podnadpis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Kliknutím lze upravit styl předlohy.</a:t>
            </a:r>
            <a:endParaRPr kumimoji="0" lang="en-US"/>
          </a:p>
        </p:txBody>
      </p:sp>
      <p:sp>
        <p:nvSpPr>
          <p:cNvPr id="30" name="Zástupný symbol pro datum 29"/>
          <p:cNvSpPr>
            <a:spLocks noGrp="1"/>
          </p:cNvSpPr>
          <p:nvPr>
            <p:ph type="dt" sz="half" idx="10"/>
          </p:nvPr>
        </p:nvSpPr>
        <p:spPr/>
        <p:txBody>
          <a:bodyPr/>
          <a:lstStyle/>
          <a:p>
            <a:fld id="{D894D40D-6D6E-4A21-9352-377A047CDD97}" type="datetimeFigureOut">
              <a:rPr lang="cs-CZ" smtClean="0"/>
              <a:t>20.01.2018</a:t>
            </a:fld>
            <a:endParaRPr lang="cs-CZ"/>
          </a:p>
        </p:txBody>
      </p:sp>
      <p:sp>
        <p:nvSpPr>
          <p:cNvPr id="19" name="Zástupný symbol pro zápatí 18"/>
          <p:cNvSpPr>
            <a:spLocks noGrp="1"/>
          </p:cNvSpPr>
          <p:nvPr>
            <p:ph type="ftr" sz="quarter" idx="11"/>
          </p:nvPr>
        </p:nvSpPr>
        <p:spPr/>
        <p:txBody>
          <a:bodyPr/>
          <a:lstStyle/>
          <a:p>
            <a:endParaRPr lang="cs-CZ"/>
          </a:p>
        </p:txBody>
      </p:sp>
      <p:sp>
        <p:nvSpPr>
          <p:cNvPr id="27" name="Zástupný symbol pro číslo snímku 26"/>
          <p:cNvSpPr>
            <a:spLocks noGrp="1"/>
          </p:cNvSpPr>
          <p:nvPr>
            <p:ph type="sldNum" sz="quarter" idx="12"/>
          </p:nvPr>
        </p:nvSpPr>
        <p:spPr/>
        <p:txBody>
          <a:bodyPr/>
          <a:lstStyle/>
          <a:p>
            <a:fld id="{A03F33E7-2E76-4E1C-809E-6B58BC89F21B}" type="slidenum">
              <a:rPr lang="cs-CZ" smtClean="0"/>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D894D40D-6D6E-4A21-9352-377A047CDD97}" type="datetimeFigureOut">
              <a:rPr lang="cs-CZ" smtClean="0"/>
              <a:t>20.01.2018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03F33E7-2E76-4E1C-809E-6B58BC89F21B}"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D894D40D-6D6E-4A21-9352-377A047CDD97}" type="datetimeFigureOut">
              <a:rPr lang="cs-CZ" smtClean="0"/>
              <a:t>20.01.2018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03F33E7-2E76-4E1C-809E-6B58BC89F21B}" type="slidenum">
              <a:rPr lang="cs-CZ" smtClean="0"/>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Nadpis, text a graf">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graf 3"/>
          <p:cNvSpPr>
            <a:spLocks noGrp="1"/>
          </p:cNvSpPr>
          <p:nvPr>
            <p:ph type="chart" sz="half" idx="2"/>
          </p:nvPr>
        </p:nvSpPr>
        <p:spPr>
          <a:xfrm>
            <a:off x="4648200" y="1981200"/>
            <a:ext cx="3810000" cy="4114800"/>
          </a:xfrm>
        </p:spPr>
        <p:txBody>
          <a:bodyPr rtlCol="0">
            <a:normAutofit/>
          </a:bodyPr>
          <a:lstStyle/>
          <a:p>
            <a:pPr lvl="0"/>
            <a:endParaRPr lang="cs-CZ" noProof="0"/>
          </a:p>
        </p:txBody>
      </p:sp>
      <p:sp>
        <p:nvSpPr>
          <p:cNvPr id="5" name="Zástupný symbol pro datum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Zástupný symbol pro zápatí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Zástupný symbol pro číslo snímku 6"/>
          <p:cNvSpPr>
            <a:spLocks noGrp="1"/>
          </p:cNvSpPr>
          <p:nvPr>
            <p:ph type="sldNum" sz="quarter" idx="12"/>
          </p:nvPr>
        </p:nvSpPr>
        <p:spPr>
          <a:xfrm>
            <a:off x="6553200" y="6248400"/>
            <a:ext cx="1905000" cy="457200"/>
          </a:xfrm>
        </p:spPr>
        <p:txBody>
          <a:bodyPr/>
          <a:lstStyle>
            <a:lvl1pPr>
              <a:defRPr/>
            </a:lvl1pPr>
          </a:lstStyle>
          <a:p>
            <a:fld id="{5297AB54-0CA8-4ACF-88EA-1CD14BBE8961}" type="slidenum">
              <a:rPr lang="en-US" altLang="cs-CZ"/>
              <a:pPr/>
              <a:t>‹#›</a:t>
            </a:fld>
            <a:endParaRPr lang="en-US" altLang="cs-CZ"/>
          </a:p>
        </p:txBody>
      </p:sp>
    </p:spTree>
    <p:extLst>
      <p:ext uri="{BB962C8B-B14F-4D97-AF65-F5344CB8AC3E}">
        <p14:creationId xmlns:p14="http://schemas.microsoft.com/office/powerpoint/2010/main" val="64532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lgn="l">
              <a:defRPr/>
            </a:lvl1p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D894D40D-6D6E-4A21-9352-377A047CDD97}" type="datetimeFigureOut">
              <a:rPr lang="cs-CZ" smtClean="0"/>
              <a:t>20.01.2018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03F33E7-2E76-4E1C-809E-6B58BC89F21B}"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7" name="Volný tvar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Volný tvar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Nadpis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cs-CZ"/>
              <a:t>Kliknutím lze upravit styl.</a:t>
            </a:r>
            <a:endParaRPr kumimoji="0" lang="en-US"/>
          </a:p>
        </p:txBody>
      </p:sp>
      <p:sp>
        <p:nvSpPr>
          <p:cNvPr id="3" name="Zástupný symbol pro text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fld id="{D894D40D-6D6E-4A21-9352-377A047CDD97}" type="datetimeFigureOut">
              <a:rPr lang="cs-CZ" smtClean="0"/>
              <a:t>20.01.2018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03F33E7-2E76-4E1C-809E-6B58BC89F21B}" type="slidenum">
              <a:rPr lang="cs-CZ" smtClean="0"/>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1143000"/>
          </a:xfrm>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D894D40D-6D6E-4A21-9352-377A047CDD97}" type="datetimeFigureOut">
              <a:rPr lang="cs-CZ" smtClean="0"/>
              <a:t>20.01.2018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03F33E7-2E76-4E1C-809E-6B58BC89F21B}"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a:t>Kliknutím lze upravit styl.</a:t>
            </a:r>
            <a:endParaRPr kumimoji="0" lang="en-US"/>
          </a:p>
        </p:txBody>
      </p:sp>
      <p:sp>
        <p:nvSpPr>
          <p:cNvPr id="3" name="Zástupný symbol pro text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4" name="Zástupný symbol pro text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Kliknutím lze upravit styly předlohy textu.</a:t>
            </a:r>
          </a:p>
        </p:txBody>
      </p:sp>
      <p:sp>
        <p:nvSpPr>
          <p:cNvPr id="5" name="Zástupný symbol pro obsah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D894D40D-6D6E-4A21-9352-377A047CDD97}" type="datetimeFigureOut">
              <a:rPr lang="cs-CZ" smtClean="0"/>
              <a:t>20.01.2018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03F33E7-2E76-4E1C-809E-6B58BC89F21B}"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320"/>
            <a:ext cx="7470648" cy="1143000"/>
          </a:xfrm>
        </p:spPr>
        <p:txBody>
          <a:bodyPr anchor="ctr"/>
          <a:lstStyle>
            <a:lvl1pPr algn="l">
              <a:defRPr sz="4600"/>
            </a:lvl1pPr>
          </a:lstStyle>
          <a:p>
            <a:r>
              <a:rPr kumimoji="0" lang="cs-CZ"/>
              <a:t>Kliknutím lze upravit styl.</a:t>
            </a:r>
            <a:endParaRPr kumimoji="0" lang="en-US"/>
          </a:p>
        </p:txBody>
      </p:sp>
      <p:sp>
        <p:nvSpPr>
          <p:cNvPr id="7" name="Zástupný symbol pro datum 6"/>
          <p:cNvSpPr>
            <a:spLocks noGrp="1"/>
          </p:cNvSpPr>
          <p:nvPr>
            <p:ph type="dt" sz="half" idx="10"/>
          </p:nvPr>
        </p:nvSpPr>
        <p:spPr/>
        <p:txBody>
          <a:bodyPr/>
          <a:lstStyle/>
          <a:p>
            <a:fld id="{D894D40D-6D6E-4A21-9352-377A047CDD97}" type="datetimeFigureOut">
              <a:rPr lang="cs-CZ" smtClean="0"/>
              <a:t>20.01.2018</a:t>
            </a:fld>
            <a:endParaRPr lang="cs-CZ"/>
          </a:p>
        </p:txBody>
      </p:sp>
      <p:sp>
        <p:nvSpPr>
          <p:cNvPr id="8" name="Zástupný symbol pro číslo snímku 7"/>
          <p:cNvSpPr>
            <a:spLocks noGrp="1"/>
          </p:cNvSpPr>
          <p:nvPr>
            <p:ph type="sldNum" sz="quarter" idx="11"/>
          </p:nvPr>
        </p:nvSpPr>
        <p:spPr/>
        <p:txBody>
          <a:bodyPr/>
          <a:lstStyle/>
          <a:p>
            <a:fld id="{A03F33E7-2E76-4E1C-809E-6B58BC89F21B}" type="slidenum">
              <a:rPr lang="cs-CZ" smtClean="0"/>
              <a:t>‹#›</a:t>
            </a:fld>
            <a:endParaRPr lang="cs-CZ"/>
          </a:p>
        </p:txBody>
      </p:sp>
      <p:sp>
        <p:nvSpPr>
          <p:cNvPr id="9" name="Zástupný symbol pro zápatí 8"/>
          <p:cNvSpPr>
            <a:spLocks noGrp="1"/>
          </p:cNvSpPr>
          <p:nvPr>
            <p:ph type="ftr" sz="quarter" idx="12"/>
          </p:nvPr>
        </p:nvSpPr>
        <p:spPr/>
        <p:txBody>
          <a:bodyPr/>
          <a:lstStyle/>
          <a:p>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894D40D-6D6E-4A21-9352-377A047CDD97}" type="datetimeFigureOut">
              <a:rPr lang="cs-CZ" smtClean="0"/>
              <a:t>20.01.2018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03F33E7-2E76-4E1C-809E-6B58BC89F21B}"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cs-CZ"/>
              <a:t>Kliknutím lze upravit styl.</a:t>
            </a:r>
            <a:endParaRPr kumimoji="0" lang="en-US"/>
          </a:p>
        </p:txBody>
      </p:sp>
      <p:sp>
        <p:nvSpPr>
          <p:cNvPr id="3" name="Zástupný symbol pro text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a:t>Kliknutím lze upravit styly předlohy textu.</a:t>
            </a:r>
          </a:p>
        </p:txBody>
      </p:sp>
      <p:sp>
        <p:nvSpPr>
          <p:cNvPr id="4" name="Zástupný symbol pro obsah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D894D40D-6D6E-4A21-9352-377A047CDD97}" type="datetimeFigureOut">
              <a:rPr lang="cs-CZ" smtClean="0"/>
              <a:t>20.01.2018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a:xfrm>
            <a:off x="8156448" y="6422064"/>
            <a:ext cx="762000" cy="365125"/>
          </a:xfrm>
        </p:spPr>
        <p:txBody>
          <a:bodyPr/>
          <a:lstStyle/>
          <a:p>
            <a:fld id="{A03F33E7-2E76-4E1C-809E-6B58BC89F21B}"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cs-CZ"/>
              <a:t>Kliknutím lze upravit styl.</a:t>
            </a:r>
            <a:endParaRPr kumimoji="0" lang="en-US"/>
          </a:p>
        </p:txBody>
      </p:sp>
      <p:sp>
        <p:nvSpPr>
          <p:cNvPr id="3" name="Zástupný symbol pro obrázek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a:xfrm>
            <a:off x="457200" y="6422064"/>
            <a:ext cx="2133600" cy="365125"/>
          </a:xfrm>
        </p:spPr>
        <p:txBody>
          <a:bodyPr/>
          <a:lstStyle/>
          <a:p>
            <a:fld id="{D894D40D-6D6E-4A21-9352-377A047CDD97}" type="datetimeFigureOut">
              <a:rPr lang="cs-CZ" smtClean="0"/>
              <a:t>20.01.2018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03F33E7-2E76-4E1C-809E-6B58BC89F21B}"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Volný tvar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Volný tvar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Zástupný symbol pro nadpis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cs-CZ"/>
              <a:t>Kliknutím lze upravit styl.</a:t>
            </a:r>
            <a:endParaRPr kumimoji="0" lang="en-US"/>
          </a:p>
        </p:txBody>
      </p:sp>
      <p:sp>
        <p:nvSpPr>
          <p:cNvPr id="30" name="Zástupný symbol pro text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0" name="Zástupný symbol pro datum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D894D40D-6D6E-4A21-9352-377A047CDD97}" type="datetimeFigureOut">
              <a:rPr lang="cs-CZ" smtClean="0"/>
              <a:t>20.01.2018</a:t>
            </a:fld>
            <a:endParaRPr lang="cs-CZ"/>
          </a:p>
        </p:txBody>
      </p:sp>
      <p:sp>
        <p:nvSpPr>
          <p:cNvPr id="22" name="Zástupný symbol pro zápatí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cs-CZ"/>
          </a:p>
        </p:txBody>
      </p:sp>
      <p:sp>
        <p:nvSpPr>
          <p:cNvPr id="18" name="Zástupný symbol pro číslo snímku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A03F33E7-2E76-4E1C-809E-6B58BC89F21B}" type="slidenum">
              <a:rPr lang="cs-CZ" smtClean="0"/>
              <a:t>‹#›</a:t>
            </a:fld>
            <a:endParaRPr lang="cs-CZ"/>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oleObject" Target="../embeddings/oleObject2.bin"/><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athero.cz/"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emf"/><Relationship Id="rId5" Type="http://schemas.openxmlformats.org/officeDocument/2006/relationships/hyperlink" Target="http://www.diagnozafh.cz/" TargetMode="External"/><Relationship Id="rId4" Type="http://schemas.openxmlformats.org/officeDocument/2006/relationships/hyperlink" Target="http://www.medped.cz/"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p:txBody>
          <a:bodyPr/>
          <a:lstStyle/>
          <a:p>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624"/>
            <a:ext cx="8960409" cy="6714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255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323528" y="125760"/>
            <a:ext cx="8115622" cy="1143000"/>
          </a:xfrm>
        </p:spPr>
        <p:txBody>
          <a:bodyPr>
            <a:normAutofit fontScale="90000"/>
          </a:bodyPr>
          <a:lstStyle/>
          <a:p>
            <a:pPr algn="l" defTabSz="914186">
              <a:defRPr/>
            </a:pPr>
            <a:r>
              <a:rPr lang="cs-CZ" sz="2800" b="1" dirty="0">
                <a:solidFill>
                  <a:srgbClr val="FFFF00"/>
                </a:solidFill>
                <a:latin typeface="+mn-lt"/>
              </a:rPr>
              <a:t>Některým hladina LDL-c postnatálně významně nestoupá..</a:t>
            </a:r>
            <a:br>
              <a:rPr lang="cs-CZ" sz="2800" b="1" dirty="0">
                <a:solidFill>
                  <a:srgbClr val="FFFF00"/>
                </a:solidFill>
                <a:latin typeface="+mn-lt"/>
              </a:rPr>
            </a:br>
            <a:r>
              <a:rPr lang="cs-CZ" sz="2000" b="1" dirty="0">
                <a:solidFill>
                  <a:srgbClr val="FFFF00"/>
                </a:solidFill>
                <a:latin typeface="+mn-lt"/>
              </a:rPr>
              <a:t>Důkazy ze srovnávací biologie</a:t>
            </a:r>
            <a:endParaRPr lang="en-US" sz="2800" b="1" kern="1200" dirty="0">
              <a:solidFill>
                <a:srgbClr val="FFFF00"/>
              </a:solidFill>
              <a:latin typeface="+mn-lt"/>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538" y="1186017"/>
            <a:ext cx="6820612" cy="517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Rectangle 55"/>
          <p:cNvSpPr>
            <a:spLocks noChangeArrowheads="1"/>
          </p:cNvSpPr>
          <p:nvPr/>
        </p:nvSpPr>
        <p:spPr bwMode="auto">
          <a:xfrm>
            <a:off x="467544" y="6474180"/>
            <a:ext cx="5486400" cy="339196"/>
          </a:xfrm>
          <a:prstGeom prst="rect">
            <a:avLst/>
          </a:prstGeom>
          <a:noFill/>
          <a:ln>
            <a:noFill/>
          </a:ln>
          <a:extLst/>
        </p:spPr>
        <p:txBody>
          <a:bodyPr lIns="92075" tIns="46038" rIns="92075" bIns="46038">
            <a:spAutoFit/>
          </a:bodyPr>
          <a:lstStyle/>
          <a:p>
            <a:pPr eaLnBrk="0" hangingPunct="0"/>
            <a:r>
              <a:rPr lang="cs-CZ" sz="1600" dirty="0" err="1"/>
              <a:t>O´Keefe</a:t>
            </a:r>
            <a:r>
              <a:rPr lang="cs-CZ" sz="1600" dirty="0"/>
              <a:t> et al., JACC 2004, 11: 2142-6</a:t>
            </a:r>
            <a:endParaRPr lang="en-US" sz="1600" dirty="0"/>
          </a:p>
        </p:txBody>
      </p:sp>
      <p:sp>
        <p:nvSpPr>
          <p:cNvPr id="3" name="Obdélník 2"/>
          <p:cNvSpPr/>
          <p:nvPr/>
        </p:nvSpPr>
        <p:spPr>
          <a:xfrm>
            <a:off x="2843808"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1,3</a:t>
            </a:r>
          </a:p>
        </p:txBody>
      </p:sp>
      <p:sp>
        <p:nvSpPr>
          <p:cNvPr id="7" name="Obdélník 6"/>
          <p:cNvSpPr/>
          <p:nvPr/>
        </p:nvSpPr>
        <p:spPr>
          <a:xfrm>
            <a:off x="3484984"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1,8</a:t>
            </a:r>
          </a:p>
        </p:txBody>
      </p:sp>
      <p:sp>
        <p:nvSpPr>
          <p:cNvPr id="8" name="Obdélník 7"/>
          <p:cNvSpPr/>
          <p:nvPr/>
        </p:nvSpPr>
        <p:spPr>
          <a:xfrm>
            <a:off x="4133056"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2,3</a:t>
            </a:r>
          </a:p>
        </p:txBody>
      </p:sp>
      <p:sp>
        <p:nvSpPr>
          <p:cNvPr id="9" name="Obdélník 8"/>
          <p:cNvSpPr/>
          <p:nvPr/>
        </p:nvSpPr>
        <p:spPr>
          <a:xfrm>
            <a:off x="4781128"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2,8</a:t>
            </a:r>
          </a:p>
        </p:txBody>
      </p:sp>
      <p:sp>
        <p:nvSpPr>
          <p:cNvPr id="10" name="Obdélník 9"/>
          <p:cNvSpPr/>
          <p:nvPr/>
        </p:nvSpPr>
        <p:spPr>
          <a:xfrm>
            <a:off x="5436096"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3,4</a:t>
            </a:r>
          </a:p>
        </p:txBody>
      </p:sp>
      <p:sp>
        <p:nvSpPr>
          <p:cNvPr id="11" name="Obdélník 10"/>
          <p:cNvSpPr/>
          <p:nvPr/>
        </p:nvSpPr>
        <p:spPr>
          <a:xfrm>
            <a:off x="6084168"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3,9</a:t>
            </a:r>
          </a:p>
        </p:txBody>
      </p:sp>
      <p:sp>
        <p:nvSpPr>
          <p:cNvPr id="12" name="Obdélník 11"/>
          <p:cNvSpPr/>
          <p:nvPr/>
        </p:nvSpPr>
        <p:spPr>
          <a:xfrm>
            <a:off x="6797352"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4,4</a:t>
            </a:r>
          </a:p>
        </p:txBody>
      </p:sp>
      <p:sp>
        <p:nvSpPr>
          <p:cNvPr id="13" name="Obdélník 12"/>
          <p:cNvSpPr/>
          <p:nvPr/>
        </p:nvSpPr>
        <p:spPr>
          <a:xfrm>
            <a:off x="7445424"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4,9</a:t>
            </a:r>
          </a:p>
        </p:txBody>
      </p:sp>
      <p:sp>
        <p:nvSpPr>
          <p:cNvPr id="14" name="Obdélník 13"/>
          <p:cNvSpPr/>
          <p:nvPr/>
        </p:nvSpPr>
        <p:spPr>
          <a:xfrm>
            <a:off x="8093496" y="6165304"/>
            <a:ext cx="366936" cy="200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00" dirty="0">
                <a:solidFill>
                  <a:schemeClr val="bg1"/>
                </a:solidFill>
              </a:rPr>
              <a:t>5,4</a:t>
            </a:r>
          </a:p>
        </p:txBody>
      </p:sp>
    </p:spTree>
    <p:extLst>
      <p:ext uri="{BB962C8B-B14F-4D97-AF65-F5344CB8AC3E}">
        <p14:creationId xmlns:p14="http://schemas.microsoft.com/office/powerpoint/2010/main" val="589107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94590" y="404664"/>
            <a:ext cx="9018351" cy="1455457"/>
          </a:xfrm>
          <a:prstGeom prst="rect">
            <a:avLst/>
          </a:prstGeom>
          <a:noFill/>
          <a:ln w="9525">
            <a:noFill/>
            <a:miter lim="800000"/>
            <a:headEnd/>
            <a:tailEnd/>
          </a:ln>
          <a:effectLst/>
        </p:spPr>
        <p:txBody>
          <a:bodyPr wrap="none" lIns="81844" tIns="40923" rIns="81844" bIns="40923">
            <a:spAutoFit/>
          </a:bodyPr>
          <a:lstStyle/>
          <a:p>
            <a:pPr algn="ctr" defTabSz="677342" eaLnBrk="0" hangingPunct="0">
              <a:lnSpc>
                <a:spcPct val="90000"/>
              </a:lnSpc>
              <a:defRPr/>
            </a:pPr>
            <a:r>
              <a:rPr lang="cs-CZ" sz="3556" b="1" dirty="0">
                <a:solidFill>
                  <a:srgbClr val="FFFF00"/>
                </a:solidFill>
                <a:latin typeface="Calibri" panose="020F0502020204030204" pitchFamily="34" charset="0"/>
              </a:rPr>
              <a:t>Vývoj koncentrace celkového cholesterolu v ČR</a:t>
            </a:r>
          </a:p>
          <a:p>
            <a:pPr algn="ctr" defTabSz="677342" eaLnBrk="0" hangingPunct="0">
              <a:lnSpc>
                <a:spcPct val="90000"/>
              </a:lnSpc>
              <a:defRPr/>
            </a:pPr>
            <a:endParaRPr lang="cs-CZ" sz="3556" b="1" dirty="0">
              <a:solidFill>
                <a:srgbClr val="FFFF00"/>
              </a:solidFill>
              <a:latin typeface="Calibri" panose="020F0502020204030204" pitchFamily="34" charset="0"/>
            </a:endParaRPr>
          </a:p>
          <a:p>
            <a:pPr algn="ctr" defTabSz="677342" eaLnBrk="0" hangingPunct="0">
              <a:lnSpc>
                <a:spcPct val="90000"/>
              </a:lnSpc>
              <a:defRPr/>
            </a:pPr>
            <a:r>
              <a:rPr lang="cs-CZ" sz="2800" b="1" dirty="0">
                <a:solidFill>
                  <a:srgbClr val="FFFF00"/>
                </a:solidFill>
                <a:latin typeface="Calibri" panose="020F0502020204030204" pitchFamily="34" charset="0"/>
              </a:rPr>
              <a:t>Stále jsme příliš vysoko !</a:t>
            </a:r>
            <a:endParaRPr lang="en-US" sz="2800" b="1" dirty="0">
              <a:solidFill>
                <a:srgbClr val="FFFF00"/>
              </a:solidFill>
              <a:latin typeface="Calibri" panose="020F0502020204030204" pitchFamily="34" charset="0"/>
            </a:endParaRPr>
          </a:p>
        </p:txBody>
      </p:sp>
      <p:sp>
        <p:nvSpPr>
          <p:cNvPr id="3" name="Text Box 6"/>
          <p:cNvSpPr txBox="1">
            <a:spLocks noChangeArrowheads="1"/>
          </p:cNvSpPr>
          <p:nvPr/>
        </p:nvSpPr>
        <p:spPr bwMode="auto">
          <a:xfrm>
            <a:off x="1816101" y="2023533"/>
            <a:ext cx="5860344" cy="461665"/>
          </a:xfrm>
          <a:prstGeom prst="rect">
            <a:avLst/>
          </a:prstGeom>
          <a:noFill/>
          <a:ln w="9525">
            <a:noFill/>
            <a:miter lim="800000"/>
            <a:headEnd/>
            <a:tailEnd/>
          </a:ln>
        </p:spPr>
        <p:txBody>
          <a:bodyPr>
            <a:spAutoFit/>
          </a:bodyPr>
          <a:lstStyle/>
          <a:p>
            <a:pPr>
              <a:defRPr/>
            </a:pPr>
            <a:r>
              <a:rPr lang="cs-CZ" sz="2400" b="1" dirty="0">
                <a:effectLst>
                  <a:outerShdw blurRad="38100" dist="38100" dir="2700000" algn="tl">
                    <a:srgbClr val="000000"/>
                  </a:outerShdw>
                </a:effectLst>
                <a:latin typeface="Calibri" panose="020F0502020204030204" pitchFamily="34" charset="0"/>
              </a:rPr>
              <a:t>muži</a:t>
            </a:r>
            <a:r>
              <a:rPr lang="en-US" sz="2400" b="1" dirty="0">
                <a:effectLst>
                  <a:outerShdw blurRad="38100" dist="38100" dir="2700000" algn="tl">
                    <a:srgbClr val="000000"/>
                  </a:outerShdw>
                </a:effectLst>
                <a:latin typeface="Calibri" panose="020F0502020204030204" pitchFamily="34" charset="0"/>
              </a:rPr>
              <a:t>                                                      </a:t>
            </a:r>
            <a:r>
              <a:rPr lang="cs-CZ" sz="2400" b="1" dirty="0">
                <a:effectLst>
                  <a:outerShdw blurRad="38100" dist="38100" dir="2700000" algn="tl">
                    <a:srgbClr val="000000"/>
                  </a:outerShdw>
                </a:effectLst>
                <a:latin typeface="Calibri" panose="020F0502020204030204" pitchFamily="34" charset="0"/>
              </a:rPr>
              <a:t>ženy</a:t>
            </a:r>
            <a:endParaRPr lang="en-US" sz="2400" b="1" dirty="0">
              <a:effectLst>
                <a:outerShdw blurRad="38100" dist="38100" dir="2700000" algn="tl">
                  <a:srgbClr val="000000"/>
                </a:outerShdw>
              </a:effectLst>
              <a:latin typeface="Calibri" panose="020F0502020204030204" pitchFamily="34" charset="0"/>
            </a:endParaRPr>
          </a:p>
        </p:txBody>
      </p:sp>
      <p:graphicFrame>
        <p:nvGraphicFramePr>
          <p:cNvPr id="31748" name="Graf 7"/>
          <p:cNvGraphicFramePr>
            <a:graphicFrameLocks/>
          </p:cNvGraphicFramePr>
          <p:nvPr>
            <p:extLst>
              <p:ext uri="{D42A27DB-BD31-4B8C-83A1-F6EECF244321}">
                <p14:modId xmlns:p14="http://schemas.microsoft.com/office/powerpoint/2010/main" val="201585179"/>
              </p:ext>
            </p:extLst>
          </p:nvPr>
        </p:nvGraphicFramePr>
        <p:xfrm>
          <a:off x="94590" y="2452511"/>
          <a:ext cx="4231877" cy="3083278"/>
        </p:xfrm>
        <a:graphic>
          <a:graphicData uri="http://schemas.openxmlformats.org/presentationml/2006/ole">
            <mc:AlternateContent xmlns:mc="http://schemas.openxmlformats.org/markup-compatibility/2006">
              <mc:Choice xmlns:v="urn:schemas-microsoft-com:vml" Requires="v">
                <p:oleObj spid="_x0000_s45100" r:id="rId3" imgW="4432176" imgH="3139712" progId="Excel.Chart.8">
                  <p:embed/>
                </p:oleObj>
              </mc:Choice>
              <mc:Fallback>
                <p:oleObj r:id="rId3" imgW="4432176" imgH="3139712" progId="Excel.Chart.8">
                  <p:embed/>
                  <p:pic>
                    <p:nvPicPr>
                      <p:cNvPr id="31748" name="Graf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90" y="2452511"/>
                        <a:ext cx="4231877" cy="3083278"/>
                      </a:xfrm>
                      <a:prstGeom prst="rect">
                        <a:avLst/>
                      </a:prstGeom>
                      <a:noFill/>
                      <a:ln>
                        <a:noFill/>
                      </a:ln>
                    </p:spPr>
                  </p:pic>
                </p:oleObj>
              </mc:Fallback>
            </mc:AlternateContent>
          </a:graphicData>
        </a:graphic>
      </p:graphicFrame>
      <p:graphicFrame>
        <p:nvGraphicFramePr>
          <p:cNvPr id="31749" name="Graf 8"/>
          <p:cNvGraphicFramePr>
            <a:graphicFrameLocks/>
          </p:cNvGraphicFramePr>
          <p:nvPr>
            <p:extLst>
              <p:ext uri="{D42A27DB-BD31-4B8C-83A1-F6EECF244321}">
                <p14:modId xmlns:p14="http://schemas.microsoft.com/office/powerpoint/2010/main" val="3554122112"/>
              </p:ext>
            </p:extLst>
          </p:nvPr>
        </p:nvGraphicFramePr>
        <p:xfrm>
          <a:off x="4655256" y="2469443"/>
          <a:ext cx="4237223" cy="3066345"/>
        </p:xfrm>
        <a:graphic>
          <a:graphicData uri="http://schemas.openxmlformats.org/presentationml/2006/ole">
            <mc:AlternateContent xmlns:mc="http://schemas.openxmlformats.org/markup-compatibility/2006">
              <mc:Choice xmlns:v="urn:schemas-microsoft-com:vml" Requires="v">
                <p:oleObj spid="_x0000_s45101" r:id="rId5" imgW="4438273" imgH="3139712" progId="Excel.Chart.8">
                  <p:embed/>
                </p:oleObj>
              </mc:Choice>
              <mc:Fallback>
                <p:oleObj r:id="rId5" imgW="4438273" imgH="3139712" progId="Excel.Chart.8">
                  <p:embed/>
                  <p:pic>
                    <p:nvPicPr>
                      <p:cNvPr id="31749" name="Graf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256" y="2469443"/>
                        <a:ext cx="4237223" cy="3066345"/>
                      </a:xfrm>
                      <a:prstGeom prst="rect">
                        <a:avLst/>
                      </a:prstGeom>
                      <a:noFill/>
                      <a:ln>
                        <a:noFill/>
                      </a:ln>
                    </p:spPr>
                  </p:pic>
                </p:oleObj>
              </mc:Fallback>
            </mc:AlternateContent>
          </a:graphicData>
        </a:graphic>
      </p:graphicFrame>
      <p:sp>
        <p:nvSpPr>
          <p:cNvPr id="31750" name="Text Box 8"/>
          <p:cNvSpPr txBox="1">
            <a:spLocks noChangeArrowheads="1"/>
          </p:cNvSpPr>
          <p:nvPr/>
        </p:nvSpPr>
        <p:spPr bwMode="auto">
          <a:xfrm>
            <a:off x="3182057" y="2669823"/>
            <a:ext cx="878767"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22">
                <a:latin typeface="Calibri" panose="020F0502020204030204" pitchFamily="34" charset="0"/>
              </a:rPr>
              <a:t>p &lt; 0.001</a:t>
            </a:r>
          </a:p>
        </p:txBody>
      </p:sp>
      <p:sp>
        <p:nvSpPr>
          <p:cNvPr id="31751" name="Text Box 9"/>
          <p:cNvSpPr txBox="1">
            <a:spLocks noChangeArrowheads="1"/>
          </p:cNvSpPr>
          <p:nvPr/>
        </p:nvSpPr>
        <p:spPr bwMode="auto">
          <a:xfrm>
            <a:off x="7473245" y="2692400"/>
            <a:ext cx="878767"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422">
                <a:latin typeface="Calibri" panose="020F0502020204030204" pitchFamily="34" charset="0"/>
              </a:rPr>
              <a:t>p &lt; 0.001</a:t>
            </a:r>
          </a:p>
        </p:txBody>
      </p:sp>
      <p:sp>
        <p:nvSpPr>
          <p:cNvPr id="8" name="TextovéPole 7"/>
          <p:cNvSpPr txBox="1"/>
          <p:nvPr/>
        </p:nvSpPr>
        <p:spPr>
          <a:xfrm>
            <a:off x="469901" y="2397479"/>
            <a:ext cx="721672" cy="311175"/>
          </a:xfrm>
          <a:prstGeom prst="rect">
            <a:avLst/>
          </a:prstGeom>
          <a:noFill/>
        </p:spPr>
        <p:txBody>
          <a:bodyPr wrap="none">
            <a:spAutoFit/>
          </a:bodyPr>
          <a:lstStyle/>
          <a:p>
            <a:pPr>
              <a:defRPr/>
            </a:pPr>
            <a:r>
              <a:rPr lang="cs-CZ" sz="1422" dirty="0" err="1">
                <a:effectLst>
                  <a:outerShdw blurRad="38100" dist="38100" dir="2700000" algn="tl">
                    <a:srgbClr val="000000">
                      <a:alpha val="43137"/>
                    </a:srgbClr>
                  </a:outerShdw>
                </a:effectLst>
                <a:latin typeface="Calibri" panose="020F0502020204030204" pitchFamily="34" charset="0"/>
              </a:rPr>
              <a:t>mmol</a:t>
            </a:r>
            <a:r>
              <a:rPr lang="cs-CZ" sz="1422" dirty="0">
                <a:effectLst>
                  <a:outerShdw blurRad="38100" dist="38100" dir="2700000" algn="tl">
                    <a:srgbClr val="000000">
                      <a:alpha val="43137"/>
                    </a:srgbClr>
                  </a:outerShdw>
                </a:effectLst>
                <a:latin typeface="Calibri" panose="020F0502020204030204" pitchFamily="34" charset="0"/>
              </a:rPr>
              <a:t>/l</a:t>
            </a:r>
          </a:p>
        </p:txBody>
      </p:sp>
      <p:sp>
        <p:nvSpPr>
          <p:cNvPr id="9" name="TextovéPole 8"/>
          <p:cNvSpPr txBox="1"/>
          <p:nvPr/>
        </p:nvSpPr>
        <p:spPr>
          <a:xfrm>
            <a:off x="4741333" y="2413000"/>
            <a:ext cx="721672" cy="311175"/>
          </a:xfrm>
          <a:prstGeom prst="rect">
            <a:avLst/>
          </a:prstGeom>
          <a:noFill/>
        </p:spPr>
        <p:txBody>
          <a:bodyPr wrap="none">
            <a:spAutoFit/>
          </a:bodyPr>
          <a:lstStyle/>
          <a:p>
            <a:pPr>
              <a:defRPr/>
            </a:pPr>
            <a:r>
              <a:rPr lang="cs-CZ" sz="1422" dirty="0" err="1">
                <a:effectLst>
                  <a:outerShdw blurRad="38100" dist="38100" dir="2700000" algn="tl">
                    <a:srgbClr val="000000">
                      <a:alpha val="43137"/>
                    </a:srgbClr>
                  </a:outerShdw>
                </a:effectLst>
                <a:latin typeface="Calibri" panose="020F0502020204030204" pitchFamily="34" charset="0"/>
              </a:rPr>
              <a:t>mmol</a:t>
            </a:r>
            <a:r>
              <a:rPr lang="cs-CZ" sz="1422" dirty="0">
                <a:effectLst>
                  <a:outerShdw blurRad="38100" dist="38100" dir="2700000" algn="tl">
                    <a:srgbClr val="000000">
                      <a:alpha val="43137"/>
                    </a:srgbClr>
                  </a:outerShdw>
                </a:effectLst>
                <a:latin typeface="Calibri" panose="020F0502020204030204" pitchFamily="34" charset="0"/>
              </a:rPr>
              <a:t>/l</a:t>
            </a:r>
          </a:p>
        </p:txBody>
      </p:sp>
      <p:cxnSp>
        <p:nvCxnSpPr>
          <p:cNvPr id="23" name="Přímá spojovací čára 22"/>
          <p:cNvCxnSpPr/>
          <p:nvPr/>
        </p:nvCxnSpPr>
        <p:spPr bwMode="auto">
          <a:xfrm rot="5400000">
            <a:off x="1027995" y="3010607"/>
            <a:ext cx="318911" cy="1411"/>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cxnSp>
        <p:nvCxnSpPr>
          <p:cNvPr id="24" name="Přímá spojovací čára 23"/>
          <p:cNvCxnSpPr/>
          <p:nvPr/>
        </p:nvCxnSpPr>
        <p:spPr bwMode="auto">
          <a:xfrm rot="5400000">
            <a:off x="1554339" y="2995083"/>
            <a:ext cx="318911" cy="1412"/>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cxnSp>
        <p:nvCxnSpPr>
          <p:cNvPr id="25" name="Přímá spojovací čára 24"/>
          <p:cNvCxnSpPr/>
          <p:nvPr/>
        </p:nvCxnSpPr>
        <p:spPr bwMode="auto">
          <a:xfrm rot="5400000">
            <a:off x="3586339" y="3242028"/>
            <a:ext cx="318911" cy="1412"/>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sp>
        <p:nvSpPr>
          <p:cNvPr id="26" name="Line 9"/>
          <p:cNvSpPr>
            <a:spLocks noChangeShapeType="1"/>
          </p:cNvSpPr>
          <p:nvPr/>
        </p:nvSpPr>
        <p:spPr bwMode="auto">
          <a:xfrm flipV="1">
            <a:off x="2223911" y="2961923"/>
            <a:ext cx="0" cy="268111"/>
          </a:xfrm>
          <a:prstGeom prst="line">
            <a:avLst/>
          </a:prstGeom>
          <a:noFill/>
          <a:ln w="19050">
            <a:solidFill>
              <a:schemeClr val="tx1">
                <a:lumMod val="50000"/>
                <a:lumOff val="50000"/>
              </a:schemeClr>
            </a:solidFill>
            <a:round/>
            <a:headEnd/>
            <a:tailEnd/>
          </a:ln>
          <a:effectLst/>
        </p:spPr>
        <p:txBody>
          <a:bodyPr/>
          <a:lstStyle/>
          <a:p>
            <a:pPr>
              <a:defRPr/>
            </a:pPr>
            <a:endParaRPr lang="cs-CZ" sz="1600">
              <a:effectLst>
                <a:outerShdw blurRad="38100" dist="38100" dir="2700000" algn="tl">
                  <a:srgbClr val="000000">
                    <a:alpha val="43137"/>
                  </a:srgbClr>
                </a:outerShdw>
              </a:effectLst>
              <a:latin typeface="Calibri" panose="020F0502020204030204" pitchFamily="34" charset="0"/>
            </a:endParaRPr>
          </a:p>
        </p:txBody>
      </p:sp>
      <p:sp>
        <p:nvSpPr>
          <p:cNvPr id="27" name="Line 10"/>
          <p:cNvSpPr>
            <a:spLocks noChangeShapeType="1"/>
          </p:cNvSpPr>
          <p:nvPr/>
        </p:nvSpPr>
        <p:spPr bwMode="auto">
          <a:xfrm flipV="1">
            <a:off x="2743200" y="3039533"/>
            <a:ext cx="0" cy="255412"/>
          </a:xfrm>
          <a:prstGeom prst="line">
            <a:avLst/>
          </a:prstGeom>
          <a:noFill/>
          <a:ln w="19050">
            <a:solidFill>
              <a:schemeClr val="tx1">
                <a:lumMod val="50000"/>
                <a:lumOff val="50000"/>
              </a:schemeClr>
            </a:solidFill>
            <a:round/>
            <a:headEnd/>
            <a:tailEnd/>
          </a:ln>
          <a:effectLst/>
        </p:spPr>
        <p:txBody>
          <a:bodyPr/>
          <a:lstStyle/>
          <a:p>
            <a:pPr>
              <a:defRPr/>
            </a:pPr>
            <a:endParaRPr lang="cs-CZ" sz="1600">
              <a:effectLst>
                <a:outerShdw blurRad="38100" dist="38100" dir="2700000" algn="tl">
                  <a:srgbClr val="000000">
                    <a:alpha val="43137"/>
                  </a:srgbClr>
                </a:outerShdw>
              </a:effectLst>
              <a:latin typeface="Calibri" panose="020F0502020204030204" pitchFamily="34" charset="0"/>
            </a:endParaRPr>
          </a:p>
        </p:txBody>
      </p:sp>
      <p:sp>
        <p:nvSpPr>
          <p:cNvPr id="28" name="Line 10"/>
          <p:cNvSpPr>
            <a:spLocks noChangeShapeType="1"/>
          </p:cNvSpPr>
          <p:nvPr/>
        </p:nvSpPr>
        <p:spPr bwMode="auto">
          <a:xfrm flipV="1">
            <a:off x="3245556" y="3000022"/>
            <a:ext cx="0" cy="255412"/>
          </a:xfrm>
          <a:prstGeom prst="line">
            <a:avLst/>
          </a:prstGeom>
          <a:noFill/>
          <a:ln w="19050">
            <a:solidFill>
              <a:schemeClr val="tx1">
                <a:lumMod val="50000"/>
                <a:lumOff val="50000"/>
              </a:schemeClr>
            </a:solidFill>
            <a:round/>
            <a:headEnd/>
            <a:tailEnd/>
          </a:ln>
          <a:effectLst/>
        </p:spPr>
        <p:txBody>
          <a:bodyPr/>
          <a:lstStyle/>
          <a:p>
            <a:pPr>
              <a:defRPr/>
            </a:pPr>
            <a:endParaRPr lang="cs-CZ" sz="1600">
              <a:effectLst>
                <a:outerShdw blurRad="38100" dist="38100" dir="2700000" algn="tl">
                  <a:srgbClr val="000000">
                    <a:alpha val="43137"/>
                  </a:srgbClr>
                </a:outerShdw>
              </a:effectLst>
              <a:latin typeface="Calibri" panose="020F0502020204030204" pitchFamily="34" charset="0"/>
            </a:endParaRPr>
          </a:p>
        </p:txBody>
      </p:sp>
      <p:cxnSp>
        <p:nvCxnSpPr>
          <p:cNvPr id="29" name="Přímá spojovací čára 28"/>
          <p:cNvCxnSpPr/>
          <p:nvPr/>
        </p:nvCxnSpPr>
        <p:spPr bwMode="auto">
          <a:xfrm rot="5400000">
            <a:off x="5299428" y="3026128"/>
            <a:ext cx="318911" cy="1412"/>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cxnSp>
        <p:nvCxnSpPr>
          <p:cNvPr id="30" name="Přímá spojovací čára 29"/>
          <p:cNvCxnSpPr/>
          <p:nvPr/>
        </p:nvCxnSpPr>
        <p:spPr bwMode="auto">
          <a:xfrm rot="5400000">
            <a:off x="5825773" y="3010607"/>
            <a:ext cx="318911" cy="1411"/>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cxnSp>
        <p:nvCxnSpPr>
          <p:cNvPr id="31" name="Přímá spojovací čára 30"/>
          <p:cNvCxnSpPr/>
          <p:nvPr/>
        </p:nvCxnSpPr>
        <p:spPr bwMode="auto">
          <a:xfrm rot="5400000">
            <a:off x="7857773" y="3257551"/>
            <a:ext cx="318911" cy="1411"/>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sp>
        <p:nvSpPr>
          <p:cNvPr id="32" name="Line 9"/>
          <p:cNvSpPr>
            <a:spLocks noChangeShapeType="1"/>
          </p:cNvSpPr>
          <p:nvPr/>
        </p:nvSpPr>
        <p:spPr bwMode="auto">
          <a:xfrm flipV="1">
            <a:off x="6495345" y="2977445"/>
            <a:ext cx="0" cy="268111"/>
          </a:xfrm>
          <a:prstGeom prst="line">
            <a:avLst/>
          </a:prstGeom>
          <a:noFill/>
          <a:ln w="19050">
            <a:solidFill>
              <a:schemeClr val="tx1">
                <a:lumMod val="50000"/>
                <a:lumOff val="50000"/>
              </a:schemeClr>
            </a:solidFill>
            <a:round/>
            <a:headEnd/>
            <a:tailEnd/>
          </a:ln>
          <a:effectLst/>
        </p:spPr>
        <p:txBody>
          <a:bodyPr/>
          <a:lstStyle/>
          <a:p>
            <a:pPr>
              <a:defRPr/>
            </a:pPr>
            <a:endParaRPr lang="cs-CZ" sz="1600">
              <a:effectLst>
                <a:outerShdw blurRad="38100" dist="38100" dir="2700000" algn="tl">
                  <a:srgbClr val="000000">
                    <a:alpha val="43137"/>
                  </a:srgbClr>
                </a:outerShdw>
              </a:effectLst>
              <a:latin typeface="Calibri" panose="020F0502020204030204" pitchFamily="34" charset="0"/>
            </a:endParaRPr>
          </a:p>
        </p:txBody>
      </p:sp>
      <p:sp>
        <p:nvSpPr>
          <p:cNvPr id="33" name="Line 10"/>
          <p:cNvSpPr>
            <a:spLocks noChangeShapeType="1"/>
          </p:cNvSpPr>
          <p:nvPr/>
        </p:nvSpPr>
        <p:spPr bwMode="auto">
          <a:xfrm flipV="1">
            <a:off x="7014634" y="3071990"/>
            <a:ext cx="0" cy="255411"/>
          </a:xfrm>
          <a:prstGeom prst="line">
            <a:avLst/>
          </a:prstGeom>
          <a:noFill/>
          <a:ln w="19050">
            <a:solidFill>
              <a:schemeClr val="tx1">
                <a:lumMod val="50000"/>
                <a:lumOff val="50000"/>
              </a:schemeClr>
            </a:solidFill>
            <a:round/>
            <a:headEnd/>
            <a:tailEnd/>
          </a:ln>
          <a:effectLst/>
        </p:spPr>
        <p:txBody>
          <a:bodyPr/>
          <a:lstStyle/>
          <a:p>
            <a:pPr>
              <a:defRPr/>
            </a:pPr>
            <a:endParaRPr lang="cs-CZ" sz="1600">
              <a:effectLst>
                <a:outerShdw blurRad="38100" dist="38100" dir="2700000" algn="tl">
                  <a:srgbClr val="000000">
                    <a:alpha val="43137"/>
                  </a:srgbClr>
                </a:outerShdw>
              </a:effectLst>
              <a:latin typeface="Calibri" panose="020F0502020204030204" pitchFamily="34" charset="0"/>
            </a:endParaRPr>
          </a:p>
        </p:txBody>
      </p:sp>
      <p:sp>
        <p:nvSpPr>
          <p:cNvPr id="34" name="Line 10"/>
          <p:cNvSpPr>
            <a:spLocks noChangeShapeType="1"/>
          </p:cNvSpPr>
          <p:nvPr/>
        </p:nvSpPr>
        <p:spPr bwMode="auto">
          <a:xfrm flipV="1">
            <a:off x="7516989" y="3015545"/>
            <a:ext cx="0" cy="255411"/>
          </a:xfrm>
          <a:prstGeom prst="line">
            <a:avLst/>
          </a:prstGeom>
          <a:noFill/>
          <a:ln w="19050">
            <a:solidFill>
              <a:schemeClr val="tx1">
                <a:lumMod val="50000"/>
                <a:lumOff val="50000"/>
              </a:schemeClr>
            </a:solidFill>
            <a:round/>
            <a:headEnd/>
            <a:tailEnd/>
          </a:ln>
          <a:effectLst/>
        </p:spPr>
        <p:txBody>
          <a:bodyPr/>
          <a:lstStyle/>
          <a:p>
            <a:pPr>
              <a:defRPr/>
            </a:pPr>
            <a:endParaRPr lang="cs-CZ" sz="1600">
              <a:effectLst>
                <a:outerShdw blurRad="38100" dist="38100" dir="2700000" algn="tl">
                  <a:srgbClr val="000000">
                    <a:alpha val="43137"/>
                  </a:srgbClr>
                </a:outerShdw>
              </a:effectLst>
              <a:latin typeface="Calibri" panose="020F0502020204030204" pitchFamily="34" charset="0"/>
            </a:endParaRPr>
          </a:p>
        </p:txBody>
      </p:sp>
      <p:sp>
        <p:nvSpPr>
          <p:cNvPr id="22" name="TextovéPole 21"/>
          <p:cNvSpPr txBox="1">
            <a:spLocks noChangeArrowheads="1"/>
          </p:cNvSpPr>
          <p:nvPr/>
        </p:nvSpPr>
        <p:spPr bwMode="auto">
          <a:xfrm>
            <a:off x="2802467" y="5808133"/>
            <a:ext cx="56500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defRPr/>
            </a:pPr>
            <a:r>
              <a:rPr lang="cs-CZ" altLang="cs-CZ" sz="1600" b="0" dirty="0">
                <a:effectLst>
                  <a:outerShdw blurRad="38100" dist="38100" dir="2700000" algn="tl">
                    <a:srgbClr val="000000"/>
                  </a:outerShdw>
                </a:effectLst>
                <a:latin typeface="Calibri" panose="020F0502020204030204" pitchFamily="34" charset="0"/>
              </a:rPr>
              <a:t>Cífková et al. </a:t>
            </a:r>
            <a:r>
              <a:rPr lang="cs-CZ" altLang="cs-CZ" sz="1600" b="0" dirty="0" err="1">
                <a:effectLst>
                  <a:outerShdw blurRad="38100" dist="38100" dir="2700000" algn="tl">
                    <a:srgbClr val="000000"/>
                  </a:outerShdw>
                </a:effectLst>
                <a:latin typeface="Calibri" panose="020F0502020204030204" pitchFamily="34" charset="0"/>
              </a:rPr>
              <a:t>Atherosclerosis</a:t>
            </a:r>
            <a:r>
              <a:rPr lang="cs-CZ" altLang="cs-CZ" sz="1600" b="0" dirty="0">
                <a:effectLst>
                  <a:outerShdw blurRad="38100" dist="38100" dir="2700000" algn="tl">
                    <a:srgbClr val="000000"/>
                  </a:outerShdw>
                </a:effectLst>
                <a:latin typeface="Calibri" panose="020F0502020204030204" pitchFamily="34" charset="0"/>
              </a:rPr>
              <a:t> 2010;211:676-681</a:t>
            </a:r>
          </a:p>
        </p:txBody>
      </p:sp>
    </p:spTree>
    <p:extLst>
      <p:ext uri="{BB962C8B-B14F-4D97-AF65-F5344CB8AC3E}">
        <p14:creationId xmlns:p14="http://schemas.microsoft.com/office/powerpoint/2010/main" val="97091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9731" name="Group 1123"/>
          <p:cNvGraphicFramePr>
            <a:graphicFrameLocks noGrp="1"/>
          </p:cNvGraphicFramePr>
          <p:nvPr>
            <p:extLst>
              <p:ext uri="{D42A27DB-BD31-4B8C-83A1-F6EECF244321}">
                <p14:modId xmlns:p14="http://schemas.microsoft.com/office/powerpoint/2010/main" val="1024128840"/>
              </p:ext>
            </p:extLst>
          </p:nvPr>
        </p:nvGraphicFramePr>
        <p:xfrm>
          <a:off x="463351" y="1641395"/>
          <a:ext cx="8064897" cy="4823008"/>
        </p:xfrm>
        <a:graphic>
          <a:graphicData uri="http://schemas.openxmlformats.org/drawingml/2006/table">
            <a:tbl>
              <a:tblPr firstRow="1" firstCol="1" bandRow="1">
                <a:tableStyleId>{21E4AEA4-8DFA-4A89-87EB-49C32662AFE0}</a:tableStyleId>
              </a:tblPr>
              <a:tblGrid>
                <a:gridCol w="1368153">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295835">
                  <a:extLst>
                    <a:ext uri="{9D8B030D-6E8A-4147-A177-3AD203B41FA5}">
                      <a16:colId xmlns:a16="http://schemas.microsoft.com/office/drawing/2014/main" val="20003"/>
                    </a:ext>
                  </a:extLst>
                </a:gridCol>
                <a:gridCol w="1440469">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tblGrid>
              <a:tr h="8021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2400" u="none" strike="noStrike" cap="none" normalizeH="0" baseline="0" dirty="0">
                          <a:ln>
                            <a:noFill/>
                          </a:ln>
                          <a:effectLst/>
                        </a:rPr>
                        <a:t>1994-1995</a:t>
                      </a:r>
                      <a:endParaRPr kumimoji="0" lang="en-GB" sz="2400" b="0" i="0" u="none" strike="noStrike" cap="none" normalizeH="0" baseline="0" dirty="0">
                        <a:ln>
                          <a:noFill/>
                        </a:ln>
                        <a:solidFill>
                          <a:srgbClr val="66FF33"/>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2400" u="none" strike="noStrike" cap="none" normalizeH="0" baseline="0" dirty="0">
                          <a:ln>
                            <a:noFill/>
                          </a:ln>
                          <a:effectLst/>
                        </a:rPr>
                        <a:t>1999-2000</a:t>
                      </a:r>
                      <a:endParaRPr kumimoji="0" lang="en-GB" sz="2400" b="0" i="0" u="none" strike="noStrike" cap="none" normalizeH="0" baseline="0" dirty="0">
                        <a:ln>
                          <a:noFill/>
                        </a:ln>
                        <a:solidFill>
                          <a:srgbClr val="66FF33"/>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2400" u="none" strike="noStrike" cap="none" normalizeH="0" baseline="0" dirty="0">
                          <a:ln>
                            <a:noFill/>
                          </a:ln>
                          <a:effectLst/>
                        </a:rPr>
                        <a:t>2006-2007</a:t>
                      </a:r>
                      <a:endParaRPr kumimoji="0" lang="en-GB" sz="2400" b="0" i="0" u="none" strike="noStrike" cap="none" normalizeH="0" baseline="0" dirty="0">
                        <a:ln>
                          <a:noFill/>
                        </a:ln>
                        <a:solidFill>
                          <a:srgbClr val="66FF33"/>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2400" u="none" strike="noStrike" cap="none" normalizeH="0" baseline="0" dirty="0">
                          <a:ln>
                            <a:noFill/>
                          </a:ln>
                          <a:effectLst/>
                        </a:rPr>
                        <a:t>2012-2013</a:t>
                      </a:r>
                      <a:endParaRPr kumimoji="0" lang="en-GB" sz="2400" b="0" i="0" u="none" strike="noStrike" cap="none" normalizeH="0" baseline="0" dirty="0">
                        <a:ln>
                          <a:noFill/>
                        </a:ln>
                        <a:solidFill>
                          <a:srgbClr val="66FF33"/>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2400" u="none" strike="noStrike" cap="none" normalizeH="0" baseline="0" dirty="0">
                          <a:ln>
                            <a:noFill/>
                          </a:ln>
                          <a:effectLst/>
                        </a:rPr>
                        <a:t>p*   </a:t>
                      </a:r>
                      <a:endParaRPr kumimoji="0" lang="en-GB" sz="2400" b="0" i="0" u="none" strike="noStrike" cap="none" normalizeH="0" baseline="0" dirty="0">
                        <a:ln>
                          <a:noFill/>
                        </a:ln>
                        <a:solidFill>
                          <a:srgbClr val="66FF33"/>
                        </a:solidFill>
                        <a:effectLst/>
                        <a:latin typeface="+mn-lt"/>
                      </a:endParaRPr>
                    </a:p>
                  </a:txBody>
                  <a:tcPr marT="45721" marB="45721" horzOverflow="overflow"/>
                </a:tc>
                <a:extLst>
                  <a:ext uri="{0D108BD9-81ED-4DB2-BD59-A6C34878D82A}">
                    <a16:rowId xmlns:a16="http://schemas.microsoft.com/office/drawing/2014/main" val="10000"/>
                  </a:ext>
                </a:extLst>
              </a:tr>
              <a:tr h="57935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TC</a:t>
                      </a:r>
                      <a:endParaRPr kumimoji="0" lang="en-GB" sz="1800" b="0" i="0" u="none" strike="noStrike" cap="none" normalizeH="0" baseline="0" dirty="0">
                        <a:ln>
                          <a:noFill/>
                        </a:ln>
                        <a:solidFill>
                          <a:schemeClr val="hlink"/>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5,40 (0,91)</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5,70 (1,24)</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4,62 (1,33)</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4,36(1,01)</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a:ln>
                            <a:noFill/>
                          </a:ln>
                          <a:effectLst/>
                        </a:rPr>
                        <a:t>&lt;0.0001</a:t>
                      </a:r>
                      <a:endParaRPr kumimoji="0" lang="en-GB" sz="1800" b="0" i="0" u="none" strike="noStrike" cap="none" normalizeH="0" baseline="0">
                        <a:ln>
                          <a:noFill/>
                        </a:ln>
                        <a:solidFill>
                          <a:schemeClr val="tx2"/>
                        </a:solidFill>
                        <a:effectLst/>
                        <a:latin typeface="+mn-lt"/>
                      </a:endParaRPr>
                    </a:p>
                  </a:txBody>
                  <a:tcPr marT="45721" marB="45721" horzOverflow="overflow"/>
                </a:tc>
                <a:extLst>
                  <a:ext uri="{0D108BD9-81ED-4DB2-BD59-A6C34878D82A}">
                    <a16:rowId xmlns:a16="http://schemas.microsoft.com/office/drawing/2014/main" val="10001"/>
                  </a:ext>
                </a:extLst>
              </a:tr>
              <a:tr h="52100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TG</a:t>
                      </a:r>
                      <a:endParaRPr kumimoji="0" lang="en-GB" sz="1800" b="0" i="0" u="none" strike="noStrike" cap="none" normalizeH="0" baseline="0" dirty="0">
                        <a:ln>
                          <a:noFill/>
                        </a:ln>
                        <a:solidFill>
                          <a:schemeClr val="hlink"/>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1,97 (1,25)</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1,72 (0,93)</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1,93(2,14)</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1,89 (1,14)</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0.21</a:t>
                      </a:r>
                      <a:endParaRPr kumimoji="0" lang="en-GB" sz="1800" b="0" i="0" u="none" strike="noStrike" cap="none" normalizeH="0" baseline="0" dirty="0">
                        <a:ln>
                          <a:noFill/>
                        </a:ln>
                        <a:solidFill>
                          <a:schemeClr val="tx2"/>
                        </a:solidFill>
                        <a:effectLst/>
                        <a:latin typeface="+mn-lt"/>
                      </a:endParaRPr>
                    </a:p>
                  </a:txBody>
                  <a:tcPr marT="45721" marB="45721" horzOverflow="overflow"/>
                </a:tc>
                <a:extLst>
                  <a:ext uri="{0D108BD9-81ED-4DB2-BD59-A6C34878D82A}">
                    <a16:rowId xmlns:a16="http://schemas.microsoft.com/office/drawing/2014/main" val="10002"/>
                  </a:ext>
                </a:extLst>
              </a:tr>
              <a:tr h="52100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HDL</a:t>
                      </a:r>
                      <a:endParaRPr kumimoji="0" lang="en-GB" sz="1800" b="0" i="0" u="none" strike="noStrike" cap="none" normalizeH="0" baseline="0" dirty="0">
                        <a:ln>
                          <a:noFill/>
                        </a:ln>
                        <a:solidFill>
                          <a:schemeClr val="hlink"/>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1,20 (0,33)</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1,24(0,40)</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1,23 (0,30)</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1,14 (0,25)</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0.09</a:t>
                      </a:r>
                      <a:endParaRPr kumimoji="0" lang="en-GB" sz="1800" b="0" i="0" u="none" strike="noStrike" cap="none" normalizeH="0" baseline="0" dirty="0">
                        <a:ln>
                          <a:noFill/>
                        </a:ln>
                        <a:solidFill>
                          <a:schemeClr val="tx2"/>
                        </a:solidFill>
                        <a:effectLst/>
                        <a:latin typeface="+mn-lt"/>
                      </a:endParaRPr>
                    </a:p>
                  </a:txBody>
                  <a:tcPr marT="45721" marB="45721" horzOverflow="overflow"/>
                </a:tc>
                <a:extLst>
                  <a:ext uri="{0D108BD9-81ED-4DB2-BD59-A6C34878D82A}">
                    <a16:rowId xmlns:a16="http://schemas.microsoft.com/office/drawing/2014/main" val="10003"/>
                  </a:ext>
                </a:extLst>
              </a:tr>
              <a:tr h="7724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LDL</a:t>
                      </a:r>
                      <a:endParaRPr kumimoji="0" lang="en-GB" sz="1800" b="0" i="0" u="none" strike="noStrike" cap="none" normalizeH="0" baseline="0" dirty="0">
                        <a:ln>
                          <a:noFill/>
                        </a:ln>
                        <a:solidFill>
                          <a:schemeClr val="hlink"/>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3,40 (0,82)</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3,68 (1,09)</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2,55(0,91)</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2,37 (0,80) </a:t>
                      </a:r>
                      <a:r>
                        <a:rPr kumimoji="0" lang="cs-CZ" sz="2800" b="1" u="none" strike="noStrike" cap="none" normalizeH="0" baseline="0" dirty="0">
                          <a:ln>
                            <a:noFill/>
                          </a:ln>
                          <a:effectLst/>
                          <a:sym typeface="Wingdings"/>
                        </a:rPr>
                        <a:t></a:t>
                      </a:r>
                      <a:endParaRPr kumimoji="0" lang="en-GB" sz="1800" b="1"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&lt;0.0001</a:t>
                      </a:r>
                      <a:endParaRPr kumimoji="0" lang="en-GB" sz="1800" b="0" i="0" u="none" strike="noStrike" cap="none" normalizeH="0" baseline="0" dirty="0">
                        <a:ln>
                          <a:noFill/>
                        </a:ln>
                        <a:solidFill>
                          <a:schemeClr val="tx2"/>
                        </a:solidFill>
                        <a:effectLst/>
                        <a:latin typeface="+mn-lt"/>
                      </a:endParaRPr>
                    </a:p>
                  </a:txBody>
                  <a:tcPr marT="45721" marB="45721" horzOverflow="overflow"/>
                </a:tc>
                <a:extLst>
                  <a:ext uri="{0D108BD9-81ED-4DB2-BD59-A6C34878D82A}">
                    <a16:rowId xmlns:a16="http://schemas.microsoft.com/office/drawing/2014/main" val="10004"/>
                  </a:ext>
                </a:extLst>
              </a:tr>
              <a:tr h="89125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err="1">
                          <a:ln>
                            <a:noFill/>
                          </a:ln>
                          <a:effectLst/>
                        </a:rPr>
                        <a:t>hypo-lipidemika</a:t>
                      </a:r>
                      <a:endParaRPr kumimoji="0" lang="en-GB" sz="1800" b="0" i="0" u="none" strike="noStrike" cap="none" normalizeH="0" baseline="0" dirty="0">
                        <a:ln>
                          <a:noFill/>
                        </a:ln>
                        <a:solidFill>
                          <a:schemeClr val="hlink"/>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800" u="none" strike="noStrike" cap="none" normalizeH="0" baseline="0" dirty="0">
                          <a:ln>
                            <a:noFill/>
                          </a:ln>
                          <a:effectLst/>
                        </a:rPr>
                        <a:t>28.7</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800" u="none" strike="noStrike" cap="none" normalizeH="0" baseline="0" dirty="0">
                          <a:ln>
                            <a:noFill/>
                          </a:ln>
                          <a:effectLst/>
                        </a:rPr>
                        <a:t>5</a:t>
                      </a:r>
                      <a:r>
                        <a:rPr kumimoji="0" lang="cs-CZ" sz="1800" u="none" strike="noStrike" cap="none" normalizeH="0" baseline="0" dirty="0">
                          <a:ln>
                            <a:noFill/>
                          </a:ln>
                          <a:effectLst/>
                        </a:rPr>
                        <a:t>6</a:t>
                      </a:r>
                      <a:r>
                        <a:rPr kumimoji="0" lang="en-GB" sz="1800" u="none" strike="noStrike" cap="none" normalizeH="0" baseline="0" dirty="0">
                          <a:ln>
                            <a:noFill/>
                          </a:ln>
                          <a:effectLst/>
                        </a:rPr>
                        <a:t>,</a:t>
                      </a:r>
                      <a:r>
                        <a:rPr kumimoji="0" lang="cs-CZ" sz="1800" u="none" strike="noStrike" cap="none" normalizeH="0" baseline="0" dirty="0">
                          <a:ln>
                            <a:noFill/>
                          </a:ln>
                          <a:effectLst/>
                        </a:rPr>
                        <a:t>8</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800" u="none" strike="noStrike" cap="none" normalizeH="0" baseline="0" dirty="0">
                          <a:ln>
                            <a:noFill/>
                          </a:ln>
                          <a:effectLst/>
                        </a:rPr>
                        <a:t>8</a:t>
                      </a:r>
                      <a:r>
                        <a:rPr kumimoji="0" lang="cs-CZ" sz="1800" u="none" strike="noStrike" cap="none" normalizeH="0" baseline="0" dirty="0">
                          <a:ln>
                            <a:noFill/>
                          </a:ln>
                          <a:effectLst/>
                        </a:rPr>
                        <a:t>8</a:t>
                      </a:r>
                      <a:r>
                        <a:rPr kumimoji="0" lang="en-GB" sz="1800" u="none" strike="noStrike" cap="none" normalizeH="0" baseline="0" dirty="0">
                          <a:ln>
                            <a:noFill/>
                          </a:ln>
                          <a:effectLst/>
                        </a:rPr>
                        <a:t>,</a:t>
                      </a:r>
                      <a:r>
                        <a:rPr kumimoji="0" lang="cs-CZ" sz="1800" u="none" strike="noStrike" cap="none" normalizeH="0" baseline="0" dirty="0">
                          <a:ln>
                            <a:noFill/>
                          </a:ln>
                          <a:effectLst/>
                        </a:rPr>
                        <a:t>5</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94.1</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cs-CZ" sz="1800" u="none" strike="noStrike" cap="none" normalizeH="0" baseline="0" dirty="0">
                          <a:ln>
                            <a:noFill/>
                          </a:ln>
                          <a:effectLst/>
                        </a:rPr>
                        <a:t>&lt;0.0001</a:t>
                      </a:r>
                      <a:endParaRPr kumimoji="0" lang="en-GB" sz="1800" u="none" strike="noStrike" cap="none" normalizeH="0" baseline="0" dirty="0">
                        <a:ln>
                          <a:noFill/>
                        </a:ln>
                        <a:effectLst/>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2"/>
                        </a:solidFill>
                        <a:effectLst/>
                        <a:latin typeface="+mn-lt"/>
                      </a:endParaRPr>
                    </a:p>
                  </a:txBody>
                  <a:tcPr marT="45721" marB="45721" horzOverflow="overflow"/>
                </a:tc>
                <a:extLst>
                  <a:ext uri="{0D108BD9-81ED-4DB2-BD59-A6C34878D82A}">
                    <a16:rowId xmlns:a16="http://schemas.microsoft.com/office/drawing/2014/main" val="10005"/>
                  </a:ext>
                </a:extLst>
              </a:tr>
              <a:tr h="67735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a:ln>
                            <a:noFill/>
                          </a:ln>
                          <a:effectLst/>
                        </a:rPr>
                        <a:t>statiny</a:t>
                      </a:r>
                      <a:endParaRPr kumimoji="0" lang="en-GB" sz="1800" b="0" i="0" u="none" strike="noStrike" cap="none" normalizeH="0" baseline="0">
                        <a:ln>
                          <a:noFill/>
                        </a:ln>
                        <a:solidFill>
                          <a:schemeClr val="hlink"/>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7,3</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38,6</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83,1</a:t>
                      </a:r>
                      <a:endParaRPr kumimoji="0" lang="en-GB" sz="1800" b="0"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sz="1800" u="none" strike="noStrike" cap="none" normalizeH="0" baseline="0" dirty="0">
                          <a:ln>
                            <a:noFill/>
                          </a:ln>
                          <a:effectLst/>
                        </a:rPr>
                        <a:t>93,3 </a:t>
                      </a:r>
                      <a:r>
                        <a:rPr kumimoji="0" lang="cs-CZ" sz="2800" b="1" u="none" strike="noStrike" cap="none" normalizeH="0" baseline="0" dirty="0">
                          <a:ln>
                            <a:noFill/>
                          </a:ln>
                          <a:effectLst/>
                          <a:sym typeface="Wingdings"/>
                        </a:rPr>
                        <a:t></a:t>
                      </a:r>
                      <a:endParaRPr kumimoji="0" lang="en-GB" sz="1800" b="1" i="0" u="none" strike="noStrike" cap="none" normalizeH="0" baseline="0" dirty="0">
                        <a:ln>
                          <a:noFill/>
                        </a:ln>
                        <a:solidFill>
                          <a:schemeClr val="tx2"/>
                        </a:solidFill>
                        <a:effectLst/>
                        <a:latin typeface="+mn-lt"/>
                      </a:endParaRPr>
                    </a:p>
                  </a:txBody>
                  <a:tcPr marT="45721" marB="45721"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cs-CZ" sz="1800" u="none" strike="noStrike" cap="none" normalizeH="0" baseline="0" dirty="0">
                          <a:ln>
                            <a:noFill/>
                          </a:ln>
                          <a:effectLst/>
                        </a:rPr>
                        <a:t>&lt;0.0001</a:t>
                      </a:r>
                      <a:endParaRPr kumimoji="0" lang="en-GB" sz="1800" u="none" strike="noStrike" cap="none" normalizeH="0" baseline="0" dirty="0">
                        <a:ln>
                          <a:noFill/>
                        </a:ln>
                        <a:effectLst/>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2"/>
                        </a:solidFill>
                        <a:effectLst/>
                        <a:latin typeface="+mn-lt"/>
                      </a:endParaRPr>
                    </a:p>
                  </a:txBody>
                  <a:tcPr marT="45721" marB="45721" horzOverflow="overflow"/>
                </a:tc>
                <a:extLst>
                  <a:ext uri="{0D108BD9-81ED-4DB2-BD59-A6C34878D82A}">
                    <a16:rowId xmlns:a16="http://schemas.microsoft.com/office/drawing/2014/main" val="10006"/>
                  </a:ext>
                </a:extLst>
              </a:tr>
            </a:tbl>
          </a:graphicData>
        </a:graphic>
      </p:graphicFrame>
      <p:sp>
        <p:nvSpPr>
          <p:cNvPr id="69656" name="Rectangle 1048"/>
          <p:cNvSpPr>
            <a:spLocks noChangeArrowheads="1"/>
          </p:cNvSpPr>
          <p:nvPr/>
        </p:nvSpPr>
        <p:spPr bwMode="auto">
          <a:xfrm>
            <a:off x="609600" y="304800"/>
            <a:ext cx="7772400" cy="129540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eaLnBrk="0" hangingPunct="0">
              <a:defRPr/>
            </a:pPr>
            <a:r>
              <a:rPr lang="cs-CZ" sz="3200" b="1" dirty="0">
                <a:solidFill>
                  <a:srgbClr val="FFFF00"/>
                </a:solidFill>
                <a:cs typeface="+mn-cs"/>
              </a:rPr>
              <a:t>Vývoj hodnot krevních lipidů</a:t>
            </a:r>
            <a:r>
              <a:rPr lang="cs-CZ" sz="2800" b="1" dirty="0">
                <a:solidFill>
                  <a:srgbClr val="FFFF00"/>
                </a:solidFill>
                <a:cs typeface="+mn-cs"/>
              </a:rPr>
              <a:t> </a:t>
            </a:r>
          </a:p>
          <a:p>
            <a:pPr algn="ctr" eaLnBrk="0" hangingPunct="0">
              <a:defRPr/>
            </a:pPr>
            <a:r>
              <a:rPr lang="cs-CZ" sz="2800" b="1" dirty="0">
                <a:solidFill>
                  <a:srgbClr val="FFFF00"/>
                </a:solidFill>
                <a:cs typeface="+mn-cs"/>
              </a:rPr>
              <a:t>v letech 1994-2012, EUROASPIRE IV, ČR</a:t>
            </a:r>
          </a:p>
        </p:txBody>
      </p:sp>
      <p:sp>
        <p:nvSpPr>
          <p:cNvPr id="13373" name="Text Box 1049"/>
          <p:cNvSpPr txBox="1">
            <a:spLocks noChangeArrowheads="1"/>
          </p:cNvSpPr>
          <p:nvPr/>
        </p:nvSpPr>
        <p:spPr bwMode="auto">
          <a:xfrm>
            <a:off x="539750" y="6505599"/>
            <a:ext cx="19811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cs-CZ" sz="1400" dirty="0"/>
              <a:t>* </a:t>
            </a:r>
            <a:r>
              <a:rPr lang="cs-CZ" altLang="cs-CZ" sz="1400" dirty="0" err="1"/>
              <a:t>Kruskal-Wallis</a:t>
            </a:r>
            <a:r>
              <a:rPr lang="cs-CZ" altLang="cs-CZ" sz="1400" dirty="0"/>
              <a:t> </a:t>
            </a:r>
            <a:r>
              <a:rPr lang="cs-CZ" altLang="cs-CZ" sz="1200" dirty="0"/>
              <a:t>ANOVA</a:t>
            </a:r>
            <a:endParaRPr lang="en-GB" altLang="cs-CZ" sz="1200" dirty="0"/>
          </a:p>
        </p:txBody>
      </p:sp>
      <p:sp>
        <p:nvSpPr>
          <p:cNvPr id="2" name="Obdélník 1"/>
          <p:cNvSpPr/>
          <p:nvPr/>
        </p:nvSpPr>
        <p:spPr>
          <a:xfrm>
            <a:off x="5940152" y="4077072"/>
            <a:ext cx="1512168" cy="2231653"/>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4572000" y="6474822"/>
            <a:ext cx="4536504" cy="276999"/>
          </a:xfrm>
          <a:prstGeom prst="rect">
            <a:avLst/>
          </a:prstGeom>
          <a:noFill/>
        </p:spPr>
        <p:txBody>
          <a:bodyPr wrap="square" rtlCol="0">
            <a:spAutoFit/>
          </a:bodyPr>
          <a:lstStyle/>
          <a:p>
            <a:pPr algn="r"/>
            <a:r>
              <a:rPr lang="cs-CZ" sz="1200" dirty="0"/>
              <a:t>Laskavostí Doc. O. Mayera, Jr., FN Plzeň</a:t>
            </a:r>
          </a:p>
        </p:txBody>
      </p:sp>
      <p:cxnSp>
        <p:nvCxnSpPr>
          <p:cNvPr id="8" name="Přímá spojovací čára 83"/>
          <p:cNvCxnSpPr/>
          <p:nvPr/>
        </p:nvCxnSpPr>
        <p:spPr>
          <a:xfrm>
            <a:off x="0" y="1484784"/>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44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defRPr/>
            </a:pPr>
            <a:r>
              <a:rPr lang="cs-CZ" sz="3600" b="1" kern="0" dirty="0">
                <a:solidFill>
                  <a:srgbClr val="FFFF00"/>
                </a:solidFill>
                <a:latin typeface="Calibri" pitchFamily="34" charset="0"/>
                <a:cs typeface="Calibri" pitchFamily="34" charset="0"/>
              </a:rPr>
              <a:t>Riziko KV příhody jako funkce LDL-c dosaženého při léčbě</a:t>
            </a:r>
          </a:p>
        </p:txBody>
      </p:sp>
      <p:graphicFrame>
        <p:nvGraphicFramePr>
          <p:cNvPr id="4" name="Zástupný symbol pro obsah 3"/>
          <p:cNvGraphicFramePr>
            <a:graphicFrameLocks noGrp="1"/>
          </p:cNvGraphicFramePr>
          <p:nvPr>
            <p:ph idx="1"/>
            <p:extLst/>
          </p:nvPr>
        </p:nvGraphicFramePr>
        <p:xfrm>
          <a:off x="467544" y="1340768"/>
          <a:ext cx="8229600" cy="478112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p:cNvSpPr txBox="1"/>
          <p:nvPr/>
        </p:nvSpPr>
        <p:spPr>
          <a:xfrm>
            <a:off x="179512" y="6093296"/>
            <a:ext cx="4464496" cy="523220"/>
          </a:xfrm>
          <a:prstGeom prst="rect">
            <a:avLst/>
          </a:prstGeom>
          <a:noFill/>
        </p:spPr>
        <p:txBody>
          <a:bodyPr wrap="square" rtlCol="0">
            <a:spAutoFit/>
          </a:bodyPr>
          <a:lstStyle/>
          <a:p>
            <a:r>
              <a:rPr lang="cs-CZ" sz="1400" dirty="0"/>
              <a:t>* </a:t>
            </a:r>
            <a:r>
              <a:rPr lang="cs-CZ" sz="1400" dirty="0" err="1"/>
              <a:t>Adjusted</a:t>
            </a:r>
            <a:r>
              <a:rPr lang="cs-CZ" sz="1400" dirty="0"/>
              <a:t> to </a:t>
            </a:r>
            <a:r>
              <a:rPr lang="cs-CZ" sz="1400" dirty="0" err="1"/>
              <a:t>age</a:t>
            </a:r>
            <a:r>
              <a:rPr lang="cs-CZ" sz="1400" dirty="0"/>
              <a:t>, sex, smoking, diabetes, </a:t>
            </a:r>
            <a:r>
              <a:rPr lang="cs-CZ" sz="1400" dirty="0" err="1"/>
              <a:t>systolic</a:t>
            </a:r>
            <a:r>
              <a:rPr lang="cs-CZ" sz="1400" dirty="0"/>
              <a:t> </a:t>
            </a:r>
            <a:r>
              <a:rPr lang="cs-CZ" sz="1400" dirty="0" err="1"/>
              <a:t>blood</a:t>
            </a:r>
            <a:r>
              <a:rPr lang="cs-CZ" sz="1400" dirty="0"/>
              <a:t> </a:t>
            </a:r>
            <a:r>
              <a:rPr lang="cs-CZ" sz="1400" dirty="0" err="1"/>
              <a:t>pressure</a:t>
            </a:r>
            <a:r>
              <a:rPr lang="cs-CZ" sz="1400" dirty="0"/>
              <a:t>, HDL-c </a:t>
            </a:r>
            <a:r>
              <a:rPr lang="cs-CZ" sz="1400" dirty="0" err="1"/>
              <a:t>concentration</a:t>
            </a:r>
            <a:r>
              <a:rPr lang="cs-CZ" sz="1400" dirty="0"/>
              <a:t> and </a:t>
            </a:r>
            <a:r>
              <a:rPr lang="cs-CZ" sz="1400" dirty="0" err="1"/>
              <a:t>the</a:t>
            </a:r>
            <a:r>
              <a:rPr lang="cs-CZ" sz="1400" dirty="0"/>
              <a:t> study</a:t>
            </a:r>
          </a:p>
        </p:txBody>
      </p:sp>
      <p:sp>
        <p:nvSpPr>
          <p:cNvPr id="3" name="Obdélník 2"/>
          <p:cNvSpPr/>
          <p:nvPr/>
        </p:nvSpPr>
        <p:spPr>
          <a:xfrm>
            <a:off x="4067944" y="6519319"/>
            <a:ext cx="4572000" cy="307777"/>
          </a:xfrm>
          <a:prstGeom prst="rect">
            <a:avLst/>
          </a:prstGeom>
        </p:spPr>
        <p:txBody>
          <a:bodyPr>
            <a:spAutoFit/>
          </a:bodyPr>
          <a:lstStyle/>
          <a:p>
            <a:pPr algn="r"/>
            <a:r>
              <a:rPr lang="en-US" sz="1400" dirty="0" err="1"/>
              <a:t>Boekholdt</a:t>
            </a:r>
            <a:r>
              <a:rPr lang="en-US" sz="1400" dirty="0"/>
              <a:t> SMJ Am </a:t>
            </a:r>
            <a:r>
              <a:rPr lang="en-US" sz="1400" dirty="0" err="1"/>
              <a:t>Coll</a:t>
            </a:r>
            <a:r>
              <a:rPr lang="en-US" sz="1400" dirty="0"/>
              <a:t> </a:t>
            </a:r>
            <a:r>
              <a:rPr lang="en-US" sz="1400" dirty="0" err="1"/>
              <a:t>Cardiol</a:t>
            </a:r>
            <a:r>
              <a:rPr lang="en-US" sz="1400" dirty="0"/>
              <a:t> 2014, 64: 485-94 </a:t>
            </a:r>
            <a:endParaRPr lang="cs-CZ" sz="1400" dirty="0"/>
          </a:p>
        </p:txBody>
      </p:sp>
      <p:sp>
        <p:nvSpPr>
          <p:cNvPr id="6" name="Zástupný symbol pro obsah 1"/>
          <p:cNvSpPr txBox="1">
            <a:spLocks/>
          </p:cNvSpPr>
          <p:nvPr/>
        </p:nvSpPr>
        <p:spPr>
          <a:xfrm>
            <a:off x="910208" y="2780928"/>
            <a:ext cx="7467600" cy="2088232"/>
          </a:xfrm>
          <a:prstGeom prst="rect">
            <a:avLst/>
          </a:prstGeom>
          <a:solidFill>
            <a:srgbClr val="00FF00"/>
          </a:solidFill>
          <a:ln>
            <a:solidFill>
              <a:srgbClr val="00FF00"/>
            </a:solidFill>
          </a:ln>
        </p:spPr>
        <p:txBody>
          <a:bodyPr vert="horz">
            <a:normAutofit fontScale="925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cs-CZ" b="1" dirty="0">
                <a:solidFill>
                  <a:schemeClr val="bg1"/>
                </a:solidFill>
              </a:rPr>
              <a:t>LDL&lt; 1,3 mmol/l / 50mg/dl vs. kontrola</a:t>
            </a:r>
          </a:p>
          <a:p>
            <a:pPr lvl="1"/>
            <a:r>
              <a:rPr lang="cs-CZ" b="1" dirty="0">
                <a:solidFill>
                  <a:schemeClr val="bg1"/>
                </a:solidFill>
              </a:rPr>
              <a:t>56% snížení rizika MACE</a:t>
            </a:r>
          </a:p>
          <a:p>
            <a:pPr lvl="1"/>
            <a:r>
              <a:rPr lang="cs-CZ" b="1" dirty="0">
                <a:solidFill>
                  <a:schemeClr val="bg1"/>
                </a:solidFill>
              </a:rPr>
              <a:t>53% snížení rizika koronární příhody</a:t>
            </a:r>
          </a:p>
          <a:p>
            <a:pPr lvl="1"/>
            <a:r>
              <a:rPr lang="cs-CZ" b="1" dirty="0">
                <a:solidFill>
                  <a:schemeClr val="bg1"/>
                </a:solidFill>
              </a:rPr>
              <a:t>64% snížení rizika CMP/TIA</a:t>
            </a:r>
          </a:p>
        </p:txBody>
      </p:sp>
    </p:spTree>
    <p:extLst>
      <p:ext uri="{BB962C8B-B14F-4D97-AF65-F5344CB8AC3E}">
        <p14:creationId xmlns:p14="http://schemas.microsoft.com/office/powerpoint/2010/main" val="34015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580292" y="209555"/>
            <a:ext cx="7983415" cy="730250"/>
          </a:xfrm>
          <a:prstGeom prst="rect">
            <a:avLst/>
          </a:prstGeom>
          <a:noFill/>
          <a:ln w="9525">
            <a:noFill/>
            <a:miter lim="800000"/>
            <a:headEnd/>
            <a:tailEnd/>
          </a:ln>
          <a:effectLst>
            <a:outerShdw dist="35921" dir="2700000" algn="ctr" rotWithShape="0">
              <a:schemeClr val="bg2"/>
            </a:outerShdw>
          </a:effectLst>
        </p:spPr>
        <p:txBody>
          <a:bodyPr lIns="92075" tIns="46038" rIns="92075" bIns="46038"/>
          <a:lstStyle/>
          <a:p>
            <a:pPr algn="ctr">
              <a:spcBef>
                <a:spcPct val="0"/>
              </a:spcBef>
              <a:defRPr/>
            </a:pPr>
            <a:r>
              <a:rPr lang="cs-CZ" sz="3200" b="1" kern="0" dirty="0">
                <a:solidFill>
                  <a:srgbClr val="FFFF00"/>
                </a:solidFill>
                <a:latin typeface="Calibri" pitchFamily="34" charset="0"/>
                <a:cs typeface="Calibri" pitchFamily="34" charset="0"/>
              </a:rPr>
              <a:t>Existují však i stavy, kdy nízká hladina sérového cholesterolu výhodná není</a:t>
            </a:r>
            <a:endParaRPr lang="en-GB" sz="3200" b="1" kern="0" dirty="0">
              <a:solidFill>
                <a:srgbClr val="FFFF00"/>
              </a:solidFill>
              <a:latin typeface="Calibri" pitchFamily="34" charset="0"/>
              <a:cs typeface="Calibri" pitchFamily="34" charset="0"/>
            </a:endParaRPr>
          </a:p>
        </p:txBody>
      </p:sp>
      <p:sp>
        <p:nvSpPr>
          <p:cNvPr id="14" name="Obdélník 13">
            <a:extLst>
              <a:ext uri="{FF2B5EF4-FFF2-40B4-BE49-F238E27FC236}">
                <a16:creationId xmlns:a16="http://schemas.microsoft.com/office/drawing/2014/main" id="{9A63C31C-3612-4B73-8A80-66417D5A7923}"/>
              </a:ext>
            </a:extLst>
          </p:cNvPr>
          <p:cNvSpPr/>
          <p:nvPr/>
        </p:nvSpPr>
        <p:spPr>
          <a:xfrm>
            <a:off x="683568" y="6237312"/>
            <a:ext cx="8362291" cy="261610"/>
          </a:xfrm>
          <a:prstGeom prst="rect">
            <a:avLst/>
          </a:prstGeom>
        </p:spPr>
        <p:txBody>
          <a:bodyPr wrap="square">
            <a:spAutoFit/>
          </a:bodyPr>
          <a:lstStyle/>
          <a:p>
            <a:pPr algn="r"/>
            <a:r>
              <a:rPr lang="da-DK" sz="1100" dirty="0"/>
              <a:t>Stanek A et al. Eur J Med Genet. (2008</a:t>
            </a:r>
            <a:r>
              <a:rPr lang="cs-CZ" sz="1100" dirty="0"/>
              <a:t>, </a:t>
            </a:r>
            <a:r>
              <a:rPr lang="cs-CZ" sz="1100" dirty="0" err="1"/>
              <a:t>Welty</a:t>
            </a:r>
            <a:r>
              <a:rPr lang="cs-CZ" sz="1100" dirty="0"/>
              <a:t> FK et al. </a:t>
            </a:r>
            <a:r>
              <a:rPr lang="cs-CZ" sz="1100" dirty="0" err="1"/>
              <a:t>Curr</a:t>
            </a:r>
            <a:r>
              <a:rPr lang="cs-CZ" sz="1100" dirty="0"/>
              <a:t> </a:t>
            </a:r>
            <a:r>
              <a:rPr lang="cs-CZ" sz="1100" dirty="0" err="1"/>
              <a:t>Opin</a:t>
            </a:r>
            <a:r>
              <a:rPr lang="cs-CZ" sz="1100" dirty="0"/>
              <a:t> </a:t>
            </a:r>
            <a:r>
              <a:rPr lang="cs-CZ" sz="1100" dirty="0" err="1"/>
              <a:t>Lipidol</a:t>
            </a:r>
            <a:r>
              <a:rPr lang="cs-CZ" sz="1100" dirty="0"/>
              <a:t>. (2014) </a:t>
            </a:r>
            <a:endParaRPr lang="cs-CZ" sz="2800" dirty="0"/>
          </a:p>
        </p:txBody>
      </p:sp>
      <p:sp>
        <p:nvSpPr>
          <p:cNvPr id="12" name="Zástupný symbol pro text 11">
            <a:extLst>
              <a:ext uri="{FF2B5EF4-FFF2-40B4-BE49-F238E27FC236}">
                <a16:creationId xmlns:a16="http://schemas.microsoft.com/office/drawing/2014/main" id="{A3269E5F-568D-48A0-9B1D-F8EB45FA5D37}"/>
              </a:ext>
            </a:extLst>
          </p:cNvPr>
          <p:cNvSpPr>
            <a:spLocks noGrp="1"/>
          </p:cNvSpPr>
          <p:nvPr>
            <p:ph type="body" idx="1"/>
          </p:nvPr>
        </p:nvSpPr>
        <p:spPr>
          <a:xfrm>
            <a:off x="457200" y="1503357"/>
            <a:ext cx="4040188" cy="838200"/>
          </a:xfrm>
        </p:spPr>
        <p:txBody>
          <a:bodyPr>
            <a:normAutofit/>
          </a:bodyPr>
          <a:lstStyle/>
          <a:p>
            <a:r>
              <a:rPr lang="cs-CZ" dirty="0">
                <a:solidFill>
                  <a:srgbClr val="00B0F0"/>
                </a:solidFill>
              </a:rPr>
              <a:t>Smith–</a:t>
            </a:r>
            <a:r>
              <a:rPr lang="cs-CZ" dirty="0" err="1">
                <a:solidFill>
                  <a:srgbClr val="00B0F0"/>
                </a:solidFill>
              </a:rPr>
              <a:t>Lemli</a:t>
            </a:r>
            <a:r>
              <a:rPr lang="cs-CZ" dirty="0">
                <a:solidFill>
                  <a:srgbClr val="00B0F0"/>
                </a:solidFill>
              </a:rPr>
              <a:t>–</a:t>
            </a:r>
            <a:r>
              <a:rPr lang="cs-CZ" dirty="0" err="1">
                <a:solidFill>
                  <a:srgbClr val="00B0F0"/>
                </a:solidFill>
              </a:rPr>
              <a:t>Opitz</a:t>
            </a:r>
            <a:r>
              <a:rPr lang="cs-CZ" dirty="0">
                <a:solidFill>
                  <a:srgbClr val="00B0F0"/>
                </a:solidFill>
              </a:rPr>
              <a:t> syndrom (tzv. SLOS) </a:t>
            </a:r>
          </a:p>
        </p:txBody>
      </p:sp>
      <p:sp>
        <p:nvSpPr>
          <p:cNvPr id="13" name="Zástupný symbol pro text 12">
            <a:extLst>
              <a:ext uri="{FF2B5EF4-FFF2-40B4-BE49-F238E27FC236}">
                <a16:creationId xmlns:a16="http://schemas.microsoft.com/office/drawing/2014/main" id="{5594AEB3-9A95-4279-A5BD-A5EFCBAAB77C}"/>
              </a:ext>
            </a:extLst>
          </p:cNvPr>
          <p:cNvSpPr>
            <a:spLocks noGrp="1"/>
          </p:cNvSpPr>
          <p:nvPr>
            <p:ph type="body" sz="half" idx="3"/>
          </p:nvPr>
        </p:nvSpPr>
        <p:spPr>
          <a:xfrm>
            <a:off x="4645025" y="1484784"/>
            <a:ext cx="4041775" cy="838200"/>
          </a:xfrm>
        </p:spPr>
        <p:txBody>
          <a:bodyPr>
            <a:normAutofit/>
          </a:bodyPr>
          <a:lstStyle/>
          <a:p>
            <a:r>
              <a:rPr lang="cs-CZ" dirty="0" err="1">
                <a:solidFill>
                  <a:srgbClr val="00B0F0"/>
                </a:solidFill>
              </a:rPr>
              <a:t>Abetalipoproteinemie</a:t>
            </a:r>
            <a:endParaRPr lang="cs-CZ" dirty="0">
              <a:solidFill>
                <a:srgbClr val="00B0F0"/>
              </a:solidFill>
            </a:endParaRPr>
          </a:p>
        </p:txBody>
      </p:sp>
      <p:sp>
        <p:nvSpPr>
          <p:cNvPr id="3" name="Zástupný symbol pro obsah 2">
            <a:extLst>
              <a:ext uri="{FF2B5EF4-FFF2-40B4-BE49-F238E27FC236}">
                <a16:creationId xmlns:a16="http://schemas.microsoft.com/office/drawing/2014/main" id="{636636AD-FD23-4A1D-9F87-E00B55859425}"/>
              </a:ext>
            </a:extLst>
          </p:cNvPr>
          <p:cNvSpPr>
            <a:spLocks noGrp="1"/>
          </p:cNvSpPr>
          <p:nvPr>
            <p:ph sz="quarter" idx="2"/>
          </p:nvPr>
        </p:nvSpPr>
        <p:spPr>
          <a:xfrm>
            <a:off x="457200" y="2341557"/>
            <a:ext cx="4040188" cy="3941763"/>
          </a:xfrm>
        </p:spPr>
        <p:txBody>
          <a:bodyPr>
            <a:normAutofit fontScale="92500" lnSpcReduction="10000"/>
          </a:bodyPr>
          <a:lstStyle/>
          <a:p>
            <a:r>
              <a:rPr lang="cs-CZ" b="1" dirty="0"/>
              <a:t>Deficience 7-dehydrocholesterol reduktázy</a:t>
            </a:r>
            <a:endParaRPr lang="cs-CZ" dirty="0"/>
          </a:p>
          <a:p>
            <a:r>
              <a:rPr lang="cs-CZ" dirty="0">
                <a:solidFill>
                  <a:srgbClr val="00B0F0"/>
                </a:solidFill>
              </a:rPr>
              <a:t>Autosomálně recesivní</a:t>
            </a:r>
            <a:r>
              <a:rPr lang="cs-CZ" dirty="0"/>
              <a:t>, syndrom s mnohočetnými malformacemi</a:t>
            </a:r>
          </a:p>
          <a:p>
            <a:r>
              <a:rPr lang="cs-CZ" dirty="0">
                <a:solidFill>
                  <a:srgbClr val="00B0F0"/>
                </a:solidFill>
              </a:rPr>
              <a:t>Široké spektrum efektů</a:t>
            </a:r>
            <a:r>
              <a:rPr lang="cs-CZ" dirty="0"/>
              <a:t>, od mírné mentální retardace a behaviorálních problémů k letálním </a:t>
            </a:r>
            <a:r>
              <a:rPr lang="cs-CZ" dirty="0" err="1"/>
              <a:t>malformacícm</a:t>
            </a:r>
            <a:endParaRPr lang="cs-CZ" dirty="0"/>
          </a:p>
          <a:p>
            <a:r>
              <a:rPr lang="cs-CZ" dirty="0"/>
              <a:t>Cholesterol </a:t>
            </a:r>
            <a:r>
              <a:rPr lang="cs-CZ" dirty="0">
                <a:sym typeface="Symbol" panose="05050102010706020507" pitchFamily="18" charset="2"/>
              </a:rPr>
              <a:t> 1 </a:t>
            </a:r>
            <a:r>
              <a:rPr lang="cs-CZ" dirty="0" err="1">
                <a:sym typeface="Symbol" panose="05050102010706020507" pitchFamily="18" charset="2"/>
              </a:rPr>
              <a:t>mmol</a:t>
            </a:r>
            <a:r>
              <a:rPr lang="cs-CZ" dirty="0">
                <a:sym typeface="Symbol" panose="05050102010706020507" pitchFamily="18" charset="2"/>
              </a:rPr>
              <a:t>/L</a:t>
            </a:r>
            <a:endParaRPr lang="cs-CZ" dirty="0"/>
          </a:p>
        </p:txBody>
      </p:sp>
      <p:sp>
        <p:nvSpPr>
          <p:cNvPr id="5" name="Zástupný symbol pro obsah 4">
            <a:extLst>
              <a:ext uri="{FF2B5EF4-FFF2-40B4-BE49-F238E27FC236}">
                <a16:creationId xmlns:a16="http://schemas.microsoft.com/office/drawing/2014/main" id="{7AAF4997-E38A-4A0A-85F4-8D77F53109B6}"/>
              </a:ext>
            </a:extLst>
          </p:cNvPr>
          <p:cNvSpPr>
            <a:spLocks noGrp="1"/>
          </p:cNvSpPr>
          <p:nvPr>
            <p:ph sz="quarter" idx="4"/>
          </p:nvPr>
        </p:nvSpPr>
        <p:spPr>
          <a:xfrm>
            <a:off x="4645025" y="2348880"/>
            <a:ext cx="4041775" cy="3941763"/>
          </a:xfrm>
        </p:spPr>
        <p:txBody>
          <a:bodyPr>
            <a:normAutofit fontScale="92500" lnSpcReduction="10000"/>
          </a:bodyPr>
          <a:lstStyle/>
          <a:p>
            <a:r>
              <a:rPr lang="cs-CZ" b="1" dirty="0"/>
              <a:t>Deficience </a:t>
            </a:r>
            <a:r>
              <a:rPr lang="cs-CZ" b="1" dirty="0" err="1"/>
              <a:t>microsomal</a:t>
            </a:r>
            <a:r>
              <a:rPr lang="cs-CZ" b="1" dirty="0"/>
              <a:t> triglyceride transfer protein</a:t>
            </a:r>
            <a:endParaRPr lang="cs-CZ" dirty="0"/>
          </a:p>
          <a:p>
            <a:r>
              <a:rPr lang="cs-CZ" dirty="0">
                <a:solidFill>
                  <a:srgbClr val="00B0F0"/>
                </a:solidFill>
              </a:rPr>
              <a:t>Autosomálně recesivní </a:t>
            </a:r>
          </a:p>
          <a:p>
            <a:r>
              <a:rPr lang="cs-CZ" dirty="0"/>
              <a:t>Široké spektrum postižených orgánových systémů:</a:t>
            </a:r>
            <a:r>
              <a:rPr lang="en-US" dirty="0"/>
              <a:t> </a:t>
            </a:r>
            <a:r>
              <a:rPr lang="en-US" dirty="0" err="1"/>
              <a:t>gastrointestin</a:t>
            </a:r>
            <a:r>
              <a:rPr lang="cs-CZ" dirty="0" err="1"/>
              <a:t>ální</a:t>
            </a:r>
            <a:r>
              <a:rPr lang="en-US" dirty="0"/>
              <a:t>, </a:t>
            </a:r>
            <a:r>
              <a:rPr lang="cs-CZ" dirty="0"/>
              <a:t>nervový</a:t>
            </a:r>
            <a:r>
              <a:rPr lang="en-US" dirty="0"/>
              <a:t>, </a:t>
            </a:r>
            <a:r>
              <a:rPr lang="cs-CZ" dirty="0"/>
              <a:t>oči, krev….</a:t>
            </a:r>
          </a:p>
          <a:p>
            <a:r>
              <a:rPr lang="cs-CZ" dirty="0"/>
              <a:t>Cholesterol &lt; 0.8 </a:t>
            </a:r>
            <a:r>
              <a:rPr lang="cs-CZ" dirty="0" err="1"/>
              <a:t>mmol</a:t>
            </a:r>
            <a:r>
              <a:rPr lang="cs-CZ" dirty="0"/>
              <a:t>/L, LDL pod limitem detekce</a:t>
            </a:r>
          </a:p>
        </p:txBody>
      </p:sp>
    </p:spTree>
    <p:extLst>
      <p:ext uri="{BB962C8B-B14F-4D97-AF65-F5344CB8AC3E}">
        <p14:creationId xmlns:p14="http://schemas.microsoft.com/office/powerpoint/2010/main" val="68244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57651" y="655055"/>
            <a:ext cx="7917074" cy="498832"/>
          </a:xfrm>
          <a:prstGeom prst="rect">
            <a:avLst/>
          </a:prstGeom>
          <a:noFill/>
        </p:spPr>
        <p:txBody>
          <a:bodyPr wrap="square" lIns="34130" tIns="17065" rIns="34130" bIns="17065" rtlCol="0">
            <a:noAutofit/>
          </a:bodyPr>
          <a:lstStyle/>
          <a:p>
            <a:pPr defTabSz="812810">
              <a:defRPr/>
            </a:pPr>
            <a:r>
              <a:rPr lang="cs-CZ" sz="2489" b="1" dirty="0">
                <a:solidFill>
                  <a:srgbClr val="FFFF00"/>
                </a:solidFill>
                <a:latin typeface="Helvetica"/>
                <a:cs typeface="Helvetica"/>
              </a:rPr>
              <a:t>EAS konsenzus: LDL kauzální příčinou AS KVO</a:t>
            </a:r>
            <a:endParaRPr lang="en-US" sz="2489" b="1" dirty="0">
              <a:solidFill>
                <a:srgbClr val="FFFF00"/>
              </a:solidFill>
              <a:latin typeface="Helvetica"/>
              <a:cs typeface="Helvetica"/>
            </a:endParaRPr>
          </a:p>
        </p:txBody>
      </p:sp>
      <p:sp>
        <p:nvSpPr>
          <p:cNvPr id="12" name="TextBox 11"/>
          <p:cNvSpPr txBox="1"/>
          <p:nvPr/>
        </p:nvSpPr>
        <p:spPr>
          <a:xfrm>
            <a:off x="1082071" y="1130194"/>
            <a:ext cx="6979858" cy="377137"/>
          </a:xfrm>
          <a:prstGeom prst="rect">
            <a:avLst/>
          </a:prstGeom>
          <a:noFill/>
        </p:spPr>
        <p:txBody>
          <a:bodyPr wrap="square" lIns="34130" tIns="17065" rIns="34130" bIns="17065" rtlCol="0">
            <a:noAutofit/>
          </a:bodyPr>
          <a:lstStyle/>
          <a:p>
            <a:pPr defTabSz="812810">
              <a:defRPr/>
            </a:pPr>
            <a:r>
              <a:rPr lang="cs-CZ" sz="1511" dirty="0">
                <a:solidFill>
                  <a:srgbClr val="FFFF00"/>
                </a:solidFill>
                <a:latin typeface="Helvetica"/>
                <a:cs typeface="Helvetica"/>
              </a:rPr>
              <a:t>200 studií, více než 2 miliony účastníků, 150 000 KV příhod, 20 milionů osobo-let</a:t>
            </a:r>
            <a:endParaRPr lang="en-US" sz="1511" dirty="0">
              <a:solidFill>
                <a:srgbClr val="FFFF00"/>
              </a:solidFill>
              <a:latin typeface="Helvetica"/>
              <a:cs typeface="Helvetica"/>
            </a:endParaRPr>
          </a:p>
        </p:txBody>
      </p:sp>
      <p:sp>
        <p:nvSpPr>
          <p:cNvPr id="47" name="Text Box 89"/>
          <p:cNvSpPr txBox="1">
            <a:spLocks noChangeArrowheads="1"/>
          </p:cNvSpPr>
          <p:nvPr/>
        </p:nvSpPr>
        <p:spPr bwMode="auto">
          <a:xfrm>
            <a:off x="2538117" y="6149861"/>
            <a:ext cx="4076757" cy="283796"/>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0" algn="ctr">
              <a:defRPr/>
            </a:pPr>
            <a:r>
              <a:rPr lang="cs-CZ" sz="1244" dirty="0">
                <a:cs typeface="Helvetica"/>
              </a:rPr>
              <a:t>Ference B et al </a:t>
            </a:r>
            <a:r>
              <a:rPr lang="en-US" sz="1244" dirty="0"/>
              <a:t>European Heart Journal (2017) 0, 1–14</a:t>
            </a:r>
            <a:endParaRPr lang="en-GB" sz="1244" dirty="0">
              <a:cs typeface="Helvetica"/>
            </a:endParaRPr>
          </a:p>
        </p:txBody>
      </p:sp>
      <p:cxnSp>
        <p:nvCxnSpPr>
          <p:cNvPr id="9" name="Přímá spojovací čára 9"/>
          <p:cNvCxnSpPr/>
          <p:nvPr/>
        </p:nvCxnSpPr>
        <p:spPr>
          <a:xfrm>
            <a:off x="698502" y="1444780"/>
            <a:ext cx="76835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Zástupný symbol pro text 10">
            <a:extLst>
              <a:ext uri="{FF2B5EF4-FFF2-40B4-BE49-F238E27FC236}">
                <a16:creationId xmlns:a16="http://schemas.microsoft.com/office/drawing/2014/main" id="{133D7AEF-0D74-4BF0-A41B-EFFCD27EE730}"/>
              </a:ext>
            </a:extLst>
          </p:cNvPr>
          <p:cNvSpPr>
            <a:spLocks noGrp="1"/>
          </p:cNvSpPr>
          <p:nvPr>
            <p:ph type="body" idx="1"/>
          </p:nvPr>
        </p:nvSpPr>
        <p:spPr>
          <a:xfrm>
            <a:off x="457199" y="1588882"/>
            <a:ext cx="4040188" cy="568677"/>
          </a:xfrm>
        </p:spPr>
        <p:txBody>
          <a:bodyPr>
            <a:noAutofit/>
          </a:bodyPr>
          <a:lstStyle/>
          <a:p>
            <a:r>
              <a:rPr lang="cs-CZ" sz="2800" dirty="0"/>
              <a:t>Čím déle nižší LDL-c, tím lépe</a:t>
            </a:r>
          </a:p>
        </p:txBody>
      </p:sp>
      <p:pic>
        <p:nvPicPr>
          <p:cNvPr id="6" name="Zástupný symbol pro obsah 5">
            <a:extLst>
              <a:ext uri="{FF2B5EF4-FFF2-40B4-BE49-F238E27FC236}">
                <a16:creationId xmlns:a16="http://schemas.microsoft.com/office/drawing/2014/main" id="{60E670AE-EC19-4376-8A81-033B354CDDB4}"/>
              </a:ext>
            </a:extLst>
          </p:cNvPr>
          <p:cNvPicPr>
            <a:picLocks noGrp="1" noChangeAspect="1"/>
          </p:cNvPicPr>
          <p:nvPr>
            <p:ph sz="half" idx="2"/>
          </p:nvPr>
        </p:nvPicPr>
        <p:blipFill>
          <a:blip r:embed="rId3"/>
          <a:stretch>
            <a:fillRect/>
          </a:stretch>
        </p:blipFill>
        <p:spPr>
          <a:xfrm>
            <a:off x="206742" y="2746973"/>
            <a:ext cx="4290470" cy="2500771"/>
          </a:xfrm>
          <a:prstGeom prst="rect">
            <a:avLst/>
          </a:prstGeom>
        </p:spPr>
      </p:pic>
      <p:sp>
        <p:nvSpPr>
          <p:cNvPr id="13" name="Zástupný symbol pro text 12">
            <a:extLst>
              <a:ext uri="{FF2B5EF4-FFF2-40B4-BE49-F238E27FC236}">
                <a16:creationId xmlns:a16="http://schemas.microsoft.com/office/drawing/2014/main" id="{8798AD06-3000-4410-A45A-3714D61B093C}"/>
              </a:ext>
            </a:extLst>
          </p:cNvPr>
          <p:cNvSpPr>
            <a:spLocks noGrp="1"/>
          </p:cNvSpPr>
          <p:nvPr>
            <p:ph type="body" sz="quarter" idx="3"/>
          </p:nvPr>
        </p:nvSpPr>
        <p:spPr>
          <a:xfrm>
            <a:off x="4645026" y="1590285"/>
            <a:ext cx="4041775" cy="568677"/>
          </a:xfrm>
        </p:spPr>
        <p:txBody>
          <a:bodyPr>
            <a:normAutofit fontScale="70000" lnSpcReduction="20000"/>
          </a:bodyPr>
          <a:lstStyle/>
          <a:p>
            <a:r>
              <a:rPr lang="cs-CZ" dirty="0"/>
              <a:t>Vrozené snížení LDL-c o 0,35mmol/l = snížení LDL-c o 1mmol/l léčbou</a:t>
            </a:r>
          </a:p>
        </p:txBody>
      </p:sp>
      <p:pic>
        <p:nvPicPr>
          <p:cNvPr id="7" name="Zástupný symbol pro obsah 6">
            <a:extLst>
              <a:ext uri="{FF2B5EF4-FFF2-40B4-BE49-F238E27FC236}">
                <a16:creationId xmlns:a16="http://schemas.microsoft.com/office/drawing/2014/main" id="{69F26260-9517-46A9-A146-A20EC0EDD150}"/>
              </a:ext>
            </a:extLst>
          </p:cNvPr>
          <p:cNvPicPr>
            <a:picLocks noGrp="1" noChangeAspect="1"/>
          </p:cNvPicPr>
          <p:nvPr>
            <p:ph sz="quarter" idx="4"/>
          </p:nvPr>
        </p:nvPicPr>
        <p:blipFill>
          <a:blip r:embed="rId4"/>
          <a:stretch>
            <a:fillRect/>
          </a:stretch>
        </p:blipFill>
        <p:spPr>
          <a:xfrm>
            <a:off x="4732658" y="2314222"/>
            <a:ext cx="3866862" cy="3512256"/>
          </a:xfrm>
          <a:prstGeom prst="rect">
            <a:avLst/>
          </a:prstGeom>
        </p:spPr>
      </p:pic>
    </p:spTree>
    <p:extLst>
      <p:ext uri="{BB962C8B-B14F-4D97-AF65-F5344CB8AC3E}">
        <p14:creationId xmlns:p14="http://schemas.microsoft.com/office/powerpoint/2010/main" val="3466656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61988" y="198438"/>
            <a:ext cx="7772400" cy="1143000"/>
          </a:xfrm>
        </p:spPr>
        <p:txBody>
          <a:bodyPr rtlCol="0">
            <a:normAutofit fontScale="90000"/>
          </a:bodyPr>
          <a:lstStyle/>
          <a:p>
            <a:pPr algn="ctr" eaLnBrk="1" fontAlgn="auto" hangingPunct="1">
              <a:spcAft>
                <a:spcPts val="0"/>
              </a:spcAft>
              <a:defRPr/>
            </a:pPr>
            <a:r>
              <a:rPr lang="cs-CZ" sz="3600" b="1" dirty="0">
                <a:solidFill>
                  <a:srgbClr val="FFFF00"/>
                </a:solidFill>
                <a:effectLst>
                  <a:outerShdw blurRad="38100" dist="38100" dir="2700000" algn="tl">
                    <a:srgbClr val="000000"/>
                  </a:outerShdw>
                </a:effectLst>
                <a:latin typeface="Arial" pitchFamily="34" charset="0"/>
                <a:cs typeface="Arial" pitchFamily="34" charset="0"/>
              </a:rPr>
              <a:t>Kudy k nízkému LDL-cholesterolu ?</a:t>
            </a: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1193800"/>
            <a:ext cx="814705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Obdélník 1"/>
          <p:cNvSpPr>
            <a:spLocks noChangeArrowheads="1"/>
          </p:cNvSpPr>
          <p:nvPr/>
        </p:nvSpPr>
        <p:spPr bwMode="auto">
          <a:xfrm>
            <a:off x="1908175" y="5954713"/>
            <a:ext cx="745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1800">
              <a:latin typeface="Arial" panose="020B0604020202020204" pitchFamily="34" charset="0"/>
            </a:endParaRPr>
          </a:p>
          <a:p>
            <a:pPr eaLnBrk="1" hangingPunct="1">
              <a:spcBef>
                <a:spcPct val="0"/>
              </a:spcBef>
              <a:buFontTx/>
              <a:buNone/>
            </a:pPr>
            <a:r>
              <a:rPr lang="cs-CZ" altLang="cs-CZ" sz="1800" b="1">
                <a:latin typeface="Arial" panose="020B0604020202020204" pitchFamily="34" charset="0"/>
              </a:rPr>
              <a:t>Davis HR et al Current Opinion in Lipidology 22:467-478, 2011 </a:t>
            </a:r>
            <a:endParaRPr lang="cs-CZ" altLang="cs-CZ" sz="1800">
              <a:latin typeface="Arial" panose="020B0604020202020204" pitchFamily="34" charset="0"/>
            </a:endParaRPr>
          </a:p>
        </p:txBody>
      </p:sp>
      <p:sp>
        <p:nvSpPr>
          <p:cNvPr id="2" name="Bublinový popisek se šipkou doleva 1"/>
          <p:cNvSpPr/>
          <p:nvPr/>
        </p:nvSpPr>
        <p:spPr>
          <a:xfrm>
            <a:off x="1908174" y="3717033"/>
            <a:ext cx="2807842" cy="560388"/>
          </a:xfrm>
          <a:prstGeom prst="leftArrowCallou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Symbol" panose="05050102010706020507" pitchFamily="18" charset="2"/>
              <a:buChar char="¯"/>
            </a:pPr>
            <a:r>
              <a:rPr lang="cs-CZ" b="1" dirty="0">
                <a:solidFill>
                  <a:schemeClr val="bg1"/>
                </a:solidFill>
                <a:sym typeface="Symbol" panose="05050102010706020507" pitchFamily="18" charset="2"/>
              </a:rPr>
              <a:t>vstřebávání</a:t>
            </a:r>
          </a:p>
        </p:txBody>
      </p:sp>
      <p:sp>
        <p:nvSpPr>
          <p:cNvPr id="3" name="Bublinový popisek se šipkou nahoru 2"/>
          <p:cNvSpPr/>
          <p:nvPr/>
        </p:nvSpPr>
        <p:spPr>
          <a:xfrm>
            <a:off x="3635896" y="2492986"/>
            <a:ext cx="2162348" cy="789072"/>
          </a:xfrm>
          <a:prstGeom prst="upArrowCallou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bg1"/>
                </a:solidFill>
                <a:sym typeface="Symbol" panose="05050102010706020507" pitchFamily="18" charset="2"/>
              </a:rPr>
              <a:t> katabolismu</a:t>
            </a:r>
            <a:endParaRPr lang="cs-CZ" b="1" dirty="0">
              <a:solidFill>
                <a:schemeClr val="bg1"/>
              </a:solidFill>
            </a:endParaRPr>
          </a:p>
        </p:txBody>
      </p:sp>
      <p:sp>
        <p:nvSpPr>
          <p:cNvPr id="7" name="Bublinový popisek se šipkou doleva 6"/>
          <p:cNvSpPr/>
          <p:nvPr/>
        </p:nvSpPr>
        <p:spPr>
          <a:xfrm>
            <a:off x="5634037" y="3777803"/>
            <a:ext cx="2448272" cy="560388"/>
          </a:xfrm>
          <a:prstGeom prst="leftArrowCallout">
            <a:avLst>
              <a:gd name="adj1" fmla="val 22210"/>
              <a:gd name="adj2" fmla="val 16632"/>
              <a:gd name="adj3" fmla="val 25000"/>
              <a:gd name="adj4" fmla="val 84323"/>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bg1"/>
                </a:solidFill>
                <a:sym typeface="Symbol" panose="05050102010706020507" pitchFamily="18" charset="2"/>
              </a:rPr>
              <a:t> Intravaskulární produkce</a:t>
            </a:r>
            <a:endParaRPr lang="cs-CZ" b="1" dirty="0">
              <a:solidFill>
                <a:schemeClr val="bg1"/>
              </a:solidFill>
            </a:endParaRPr>
          </a:p>
        </p:txBody>
      </p:sp>
      <p:sp>
        <p:nvSpPr>
          <p:cNvPr id="4" name="Bublinový popisek se šipkou dolů 3"/>
          <p:cNvSpPr/>
          <p:nvPr/>
        </p:nvSpPr>
        <p:spPr>
          <a:xfrm>
            <a:off x="2483768" y="1413657"/>
            <a:ext cx="2646940" cy="1063295"/>
          </a:xfrm>
          <a:prstGeom prst="downArrowCallou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solidFill>
                  <a:schemeClr val="bg1"/>
                </a:solidFill>
                <a:sym typeface="Symbol" panose="05050102010706020507" pitchFamily="18" charset="2"/>
              </a:rPr>
              <a:t> p</a:t>
            </a:r>
            <a:r>
              <a:rPr lang="cs-CZ" b="1" dirty="0">
                <a:solidFill>
                  <a:schemeClr val="bg1"/>
                </a:solidFill>
              </a:rPr>
              <a:t>rodukce lipoproteinů buňkami</a:t>
            </a:r>
          </a:p>
        </p:txBody>
      </p:sp>
    </p:spTree>
    <p:extLst>
      <p:ext uri="{BB962C8B-B14F-4D97-AF65-F5344CB8AC3E}">
        <p14:creationId xmlns:p14="http://schemas.microsoft.com/office/powerpoint/2010/main" val="3506968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413792"/>
            <a:ext cx="7467600" cy="1143000"/>
          </a:xfrm>
        </p:spPr>
        <p:txBody>
          <a:bodyPr>
            <a:normAutofit/>
          </a:bodyPr>
          <a:lstStyle/>
          <a:p>
            <a:r>
              <a:rPr lang="cs-CZ" sz="3600" b="1" dirty="0">
                <a:solidFill>
                  <a:srgbClr val="FFFF00"/>
                </a:solidFill>
                <a:latin typeface="Calibri" panose="020F0502020204030204" pitchFamily="34" charset="0"/>
              </a:rPr>
              <a:t>Kudy k nízkému LDL-c?</a:t>
            </a:r>
            <a:br>
              <a:rPr lang="cs-CZ" sz="3600" b="1" dirty="0">
                <a:solidFill>
                  <a:srgbClr val="FFFF00"/>
                </a:solidFill>
                <a:latin typeface="Calibri" panose="020F0502020204030204" pitchFamily="34" charset="0"/>
              </a:rPr>
            </a:br>
            <a:r>
              <a:rPr lang="cs-CZ" sz="2800" b="1" i="1" dirty="0">
                <a:solidFill>
                  <a:srgbClr val="FFFF00"/>
                </a:solidFill>
                <a:latin typeface="Calibri" panose="020F0502020204030204" pitchFamily="34" charset="0"/>
              </a:rPr>
              <a:t>…na cestě ke snížení LDL-c záleží</a:t>
            </a:r>
            <a:endParaRPr lang="cs-CZ" b="1" i="1" dirty="0">
              <a:solidFill>
                <a:srgbClr val="FFFF00"/>
              </a:solidFill>
              <a:latin typeface="Calibri" panose="020F0502020204030204" pitchFamily="34" charset="0"/>
            </a:endParaRPr>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3811034943"/>
              </p:ext>
            </p:extLst>
          </p:nvPr>
        </p:nvGraphicFramePr>
        <p:xfrm>
          <a:off x="457200" y="1816021"/>
          <a:ext cx="8291264" cy="4493299"/>
        </p:xfrm>
        <a:graphic>
          <a:graphicData uri="http://schemas.openxmlformats.org/drawingml/2006/table">
            <a:tbl>
              <a:tblPr firstRow="1" bandRow="1">
                <a:tableStyleId>{5C22544A-7EE6-4342-B048-85BDC9FD1C3A}</a:tableStyleId>
              </a:tblPr>
              <a:tblGrid>
                <a:gridCol w="2054814">
                  <a:extLst>
                    <a:ext uri="{9D8B030D-6E8A-4147-A177-3AD203B41FA5}">
                      <a16:colId xmlns:a16="http://schemas.microsoft.com/office/drawing/2014/main" val="750747579"/>
                    </a:ext>
                  </a:extLst>
                </a:gridCol>
                <a:gridCol w="2054814">
                  <a:extLst>
                    <a:ext uri="{9D8B030D-6E8A-4147-A177-3AD203B41FA5}">
                      <a16:colId xmlns:a16="http://schemas.microsoft.com/office/drawing/2014/main" val="2508366981"/>
                    </a:ext>
                  </a:extLst>
                </a:gridCol>
                <a:gridCol w="1949388">
                  <a:extLst>
                    <a:ext uri="{9D8B030D-6E8A-4147-A177-3AD203B41FA5}">
                      <a16:colId xmlns:a16="http://schemas.microsoft.com/office/drawing/2014/main" val="1706602181"/>
                    </a:ext>
                  </a:extLst>
                </a:gridCol>
                <a:gridCol w="2232248">
                  <a:extLst>
                    <a:ext uri="{9D8B030D-6E8A-4147-A177-3AD203B41FA5}">
                      <a16:colId xmlns:a16="http://schemas.microsoft.com/office/drawing/2014/main" val="512075100"/>
                    </a:ext>
                  </a:extLst>
                </a:gridCol>
              </a:tblGrid>
              <a:tr h="426815">
                <a:tc>
                  <a:txBody>
                    <a:bodyPr/>
                    <a:lstStyle/>
                    <a:p>
                      <a:r>
                        <a:rPr lang="cs-CZ" sz="1600" b="1" dirty="0"/>
                        <a:t>Mechanismus</a:t>
                      </a:r>
                    </a:p>
                  </a:txBody>
                  <a:tcPr/>
                </a:tc>
                <a:tc>
                  <a:txBody>
                    <a:bodyPr/>
                    <a:lstStyle/>
                    <a:p>
                      <a:r>
                        <a:rPr lang="cs-CZ" sz="1600" dirty="0"/>
                        <a:t>Možnosti</a:t>
                      </a:r>
                    </a:p>
                  </a:txBody>
                  <a:tcPr/>
                </a:tc>
                <a:tc>
                  <a:txBody>
                    <a:bodyPr/>
                    <a:lstStyle/>
                    <a:p>
                      <a:r>
                        <a:rPr lang="cs-CZ" sz="1600" dirty="0"/>
                        <a:t>Výhody</a:t>
                      </a:r>
                    </a:p>
                  </a:txBody>
                  <a:tcPr/>
                </a:tc>
                <a:tc>
                  <a:txBody>
                    <a:bodyPr/>
                    <a:lstStyle/>
                    <a:p>
                      <a:r>
                        <a:rPr lang="cs-CZ" sz="1600" dirty="0"/>
                        <a:t>Hlavní nevýhody</a:t>
                      </a:r>
                    </a:p>
                  </a:txBody>
                  <a:tcPr/>
                </a:tc>
                <a:extLst>
                  <a:ext uri="{0D108BD9-81ED-4DB2-BD59-A6C34878D82A}">
                    <a16:rowId xmlns:a16="http://schemas.microsoft.com/office/drawing/2014/main" val="1239446983"/>
                  </a:ext>
                </a:extLst>
              </a:tr>
              <a:tr h="1368145">
                <a:tc>
                  <a:txBody>
                    <a:bodyPr/>
                    <a:lstStyle/>
                    <a:p>
                      <a:pPr marL="285750" indent="-285750">
                        <a:buFont typeface="Symbol" panose="05050102010706020507" pitchFamily="18" charset="2"/>
                        <a:buChar char="¯"/>
                      </a:pPr>
                      <a:r>
                        <a:rPr lang="cs-CZ" sz="1600" b="1" dirty="0"/>
                        <a:t>Vstřebávání</a:t>
                      </a:r>
                    </a:p>
                  </a:txBody>
                  <a:tcPr/>
                </a:tc>
                <a:tc>
                  <a:txBody>
                    <a:bodyPr/>
                    <a:lstStyle/>
                    <a:p>
                      <a:pPr marL="108000" indent="-108000" algn="l">
                        <a:buFont typeface="Arial" panose="020B0604020202020204" pitchFamily="34" charset="0"/>
                        <a:buChar char="•"/>
                      </a:pPr>
                      <a:r>
                        <a:rPr lang="cs-CZ" sz="1600" dirty="0"/>
                        <a:t>Pryskyřice</a:t>
                      </a:r>
                    </a:p>
                    <a:p>
                      <a:pPr marL="108000" indent="-108000">
                        <a:buFont typeface="Arial" panose="020B0604020202020204" pitchFamily="34" charset="0"/>
                        <a:buChar char="•"/>
                      </a:pPr>
                      <a:r>
                        <a:rPr lang="cs-CZ" sz="1600" dirty="0"/>
                        <a:t>Rostlinné steroly/</a:t>
                      </a:r>
                      <a:r>
                        <a:rPr lang="cs-CZ" sz="1600" dirty="0" err="1"/>
                        <a:t>stanoly</a:t>
                      </a:r>
                      <a:endParaRPr lang="cs-CZ" sz="1600" dirty="0"/>
                    </a:p>
                    <a:p>
                      <a:pPr marL="108000" indent="-108000">
                        <a:buFont typeface="Arial" panose="020B0604020202020204" pitchFamily="34" charset="0"/>
                        <a:buChar char="•"/>
                      </a:pPr>
                      <a:r>
                        <a:rPr lang="cs-CZ" sz="1600" dirty="0"/>
                        <a:t>Ezetimib</a:t>
                      </a:r>
                    </a:p>
                  </a:txBody>
                  <a:tcPr/>
                </a:tc>
                <a:tc>
                  <a:txBody>
                    <a:bodyPr/>
                    <a:lstStyle/>
                    <a:p>
                      <a:pPr marL="108000" indent="-108000" algn="l">
                        <a:buFont typeface="Arial" panose="020B0604020202020204" pitchFamily="34" charset="0"/>
                        <a:buChar char="•"/>
                      </a:pPr>
                      <a:r>
                        <a:rPr lang="cs-CZ" sz="1600" dirty="0">
                          <a:sym typeface="Symbol" panose="05050102010706020507" pitchFamily="18" charset="2"/>
                        </a:rPr>
                        <a:t> toxicita</a:t>
                      </a:r>
                    </a:p>
                    <a:p>
                      <a:pPr marL="108000" indent="-108000" algn="l">
                        <a:buFont typeface="Arial" panose="020B0604020202020204" pitchFamily="34" charset="0"/>
                        <a:buChar char="•"/>
                      </a:pPr>
                      <a:r>
                        <a:rPr lang="cs-CZ" sz="1600" dirty="0">
                          <a:sym typeface="Symbol" panose="05050102010706020507" pitchFamily="18" charset="2"/>
                        </a:rPr>
                        <a:t></a:t>
                      </a:r>
                      <a:r>
                        <a:rPr lang="cs-CZ" sz="1600" baseline="0" dirty="0">
                          <a:sym typeface="Symbol" panose="05050102010706020507" pitchFamily="18" charset="2"/>
                        </a:rPr>
                        <a:t> fekální exkrece </a:t>
                      </a:r>
                      <a:r>
                        <a:rPr lang="cs-CZ" sz="1600" baseline="0" dirty="0" err="1">
                          <a:sym typeface="Symbol" panose="05050102010706020507" pitchFamily="18" charset="2"/>
                        </a:rPr>
                        <a:t>chol</a:t>
                      </a:r>
                      <a:r>
                        <a:rPr lang="cs-CZ" sz="1600" baseline="0" dirty="0">
                          <a:sym typeface="Symbol" panose="05050102010706020507" pitchFamily="18" charset="2"/>
                        </a:rPr>
                        <a:t>.</a:t>
                      </a:r>
                      <a:endParaRPr lang="cs-CZ" sz="1600" dirty="0"/>
                    </a:p>
                  </a:txBody>
                  <a:tcPr/>
                </a:tc>
                <a:tc>
                  <a:txBody>
                    <a:bodyPr/>
                    <a:lstStyle/>
                    <a:p>
                      <a:pPr marL="108000" indent="-108000" algn="l">
                        <a:buFont typeface="Arial" panose="020B0604020202020204" pitchFamily="34" charset="0"/>
                        <a:buChar char="•"/>
                      </a:pPr>
                      <a:r>
                        <a:rPr lang="cs-CZ" sz="1600" dirty="0">
                          <a:sym typeface="Symbol" panose="05050102010706020507" pitchFamily="18" charset="2"/>
                        </a:rPr>
                        <a:t> t</a:t>
                      </a:r>
                      <a:r>
                        <a:rPr lang="cs-CZ" sz="1600" dirty="0"/>
                        <a:t>olerance</a:t>
                      </a:r>
                    </a:p>
                    <a:p>
                      <a:pPr marL="108000" indent="-108000" algn="l">
                        <a:buFont typeface="Arial" panose="020B0604020202020204" pitchFamily="34" charset="0"/>
                        <a:buChar char="•"/>
                      </a:pPr>
                      <a:r>
                        <a:rPr lang="cs-CZ" sz="1600" dirty="0">
                          <a:sym typeface="Symbol" panose="05050102010706020507" pitchFamily="18" charset="2"/>
                        </a:rPr>
                        <a:t> účinnost</a:t>
                      </a:r>
                      <a:endParaRPr lang="cs-CZ" sz="1600" dirty="0"/>
                    </a:p>
                  </a:txBody>
                  <a:tcPr/>
                </a:tc>
                <a:extLst>
                  <a:ext uri="{0D108BD9-81ED-4DB2-BD59-A6C34878D82A}">
                    <a16:rowId xmlns:a16="http://schemas.microsoft.com/office/drawing/2014/main" val="335210498"/>
                  </a:ext>
                </a:extLst>
              </a:tr>
              <a:tr h="1052419">
                <a:tc>
                  <a:txBody>
                    <a:bodyPr/>
                    <a:lstStyle/>
                    <a:p>
                      <a:pPr marL="285750" indent="-285750">
                        <a:buFont typeface="Symbol" panose="05050102010706020507" pitchFamily="18" charset="2"/>
                        <a:buChar char="­"/>
                      </a:pPr>
                      <a:r>
                        <a:rPr lang="cs-CZ" sz="1600" b="1" dirty="0"/>
                        <a:t>Katabolismus</a:t>
                      </a:r>
                    </a:p>
                  </a:txBody>
                  <a:tcPr/>
                </a:tc>
                <a:tc>
                  <a:txBody>
                    <a:bodyPr/>
                    <a:lstStyle/>
                    <a:p>
                      <a:pPr marL="108000" indent="-108000" algn="l">
                        <a:buFont typeface="Arial" panose="020B0604020202020204" pitchFamily="34" charset="0"/>
                        <a:buChar char="•"/>
                      </a:pPr>
                      <a:r>
                        <a:rPr lang="cs-CZ" sz="1600" dirty="0"/>
                        <a:t>Statiny</a:t>
                      </a:r>
                    </a:p>
                    <a:p>
                      <a:pPr marL="108000" indent="-108000" algn="l">
                        <a:buFont typeface="Arial" panose="020B0604020202020204" pitchFamily="34" charset="0"/>
                        <a:buChar char="•"/>
                      </a:pPr>
                      <a:r>
                        <a:rPr lang="cs-CZ" sz="1600" dirty="0"/>
                        <a:t>PCKS9 inhibitory</a:t>
                      </a:r>
                    </a:p>
                  </a:txBody>
                  <a:tcPr/>
                </a:tc>
                <a:tc>
                  <a:txBody>
                    <a:bodyPr/>
                    <a:lstStyle/>
                    <a:p>
                      <a:pPr marL="108000" indent="-108000" algn="l">
                        <a:buFont typeface="Arial" panose="020B0604020202020204" pitchFamily="34" charset="0"/>
                        <a:buChar char="•"/>
                      </a:pPr>
                      <a:r>
                        <a:rPr lang="cs-CZ" sz="1600" dirty="0">
                          <a:sym typeface="Symbol" panose="05050102010706020507" pitchFamily="18" charset="2"/>
                        </a:rPr>
                        <a:t></a:t>
                      </a:r>
                      <a:r>
                        <a:rPr lang="cs-CZ" sz="1600" baseline="0" dirty="0">
                          <a:sym typeface="Symbol" panose="05050102010706020507" pitchFamily="18" charset="2"/>
                        </a:rPr>
                        <a:t> účinnost</a:t>
                      </a:r>
                    </a:p>
                    <a:p>
                      <a:pPr marL="108000" indent="-108000" algn="l">
                        <a:buFont typeface="Arial" panose="020B0604020202020204" pitchFamily="34" charset="0"/>
                        <a:buChar char="•"/>
                      </a:pPr>
                      <a:r>
                        <a:rPr lang="cs-CZ" sz="1600" baseline="0" dirty="0">
                          <a:sym typeface="Symbol" panose="05050102010706020507" pitchFamily="18" charset="2"/>
                        </a:rPr>
                        <a:t>bezpečnost</a:t>
                      </a:r>
                      <a:endParaRPr lang="cs-CZ" sz="1600" dirty="0"/>
                    </a:p>
                  </a:txBody>
                  <a:tcPr/>
                </a:tc>
                <a:tc>
                  <a:txBody>
                    <a:bodyPr/>
                    <a:lstStyle/>
                    <a:p>
                      <a:pPr marL="108000" indent="-108000" algn="l">
                        <a:buFont typeface="Arial" panose="020B0604020202020204" pitchFamily="34" charset="0"/>
                        <a:buChar char="•"/>
                      </a:pPr>
                      <a:r>
                        <a:rPr lang="cs-CZ" sz="1600" dirty="0">
                          <a:sym typeface="Symbol" panose="05050102010706020507" pitchFamily="18" charset="2"/>
                        </a:rPr>
                        <a:t>NÚ</a:t>
                      </a:r>
                      <a:r>
                        <a:rPr lang="cs-CZ" sz="1600" baseline="0" dirty="0">
                          <a:sym typeface="Symbol" panose="05050102010706020507" pitchFamily="18" charset="2"/>
                        </a:rPr>
                        <a:t> (statiny málo!)</a:t>
                      </a:r>
                      <a:endParaRPr lang="cs-CZ" sz="1600" dirty="0"/>
                    </a:p>
                    <a:p>
                      <a:pPr marL="108000" indent="-108000" algn="l">
                        <a:buFont typeface="Arial" panose="020B0604020202020204" pitchFamily="34" charset="0"/>
                        <a:buChar char="•"/>
                      </a:pPr>
                      <a:r>
                        <a:rPr lang="cs-CZ" sz="1600" dirty="0">
                          <a:sym typeface="Symbol" panose="05050102010706020507" pitchFamily="18" charset="2"/>
                        </a:rPr>
                        <a:t>Krátká doba zkušeností</a:t>
                      </a:r>
                      <a:r>
                        <a:rPr lang="cs-CZ" sz="1600" baseline="0" dirty="0">
                          <a:sym typeface="Symbol" panose="05050102010706020507" pitchFamily="18" charset="2"/>
                        </a:rPr>
                        <a:t> (PCSK9 i)</a:t>
                      </a:r>
                      <a:endParaRPr lang="cs-CZ" sz="1600" dirty="0"/>
                    </a:p>
                  </a:txBody>
                  <a:tcPr/>
                </a:tc>
                <a:extLst>
                  <a:ext uri="{0D108BD9-81ED-4DB2-BD59-A6C34878D82A}">
                    <a16:rowId xmlns:a16="http://schemas.microsoft.com/office/drawing/2014/main" val="2003964299"/>
                  </a:ext>
                </a:extLst>
              </a:tr>
              <a:tr h="426815">
                <a:tc>
                  <a:txBody>
                    <a:bodyPr/>
                    <a:lstStyle/>
                    <a:p>
                      <a:r>
                        <a:rPr lang="cs-CZ" sz="1600" b="1" dirty="0">
                          <a:sym typeface="Symbol" panose="05050102010706020507" pitchFamily="18" charset="2"/>
                        </a:rPr>
                        <a:t> </a:t>
                      </a:r>
                      <a:r>
                        <a:rPr lang="cs-CZ" sz="1600" b="1" dirty="0"/>
                        <a:t>Produkce v </a:t>
                      </a:r>
                      <a:r>
                        <a:rPr lang="cs-CZ" sz="1600" b="1" dirty="0" err="1"/>
                        <a:t>hepato</a:t>
                      </a:r>
                      <a:r>
                        <a:rPr lang="cs-CZ" sz="1600" b="1" dirty="0"/>
                        <a:t>/</a:t>
                      </a:r>
                      <a:r>
                        <a:rPr lang="cs-CZ" sz="1600" b="1" dirty="0" err="1"/>
                        <a:t>enterocytu</a:t>
                      </a:r>
                      <a:endParaRPr lang="cs-CZ" sz="1600" b="1" dirty="0"/>
                    </a:p>
                  </a:txBody>
                  <a:tcPr/>
                </a:tc>
                <a:tc>
                  <a:txBody>
                    <a:bodyPr/>
                    <a:lstStyle/>
                    <a:p>
                      <a:pPr marL="108000" indent="-108000" algn="l">
                        <a:buFont typeface="Arial" panose="020B0604020202020204" pitchFamily="34" charset="0"/>
                        <a:buChar char="•"/>
                      </a:pPr>
                      <a:r>
                        <a:rPr lang="cs-CZ" sz="1600" dirty="0"/>
                        <a:t>Fibráty</a:t>
                      </a:r>
                    </a:p>
                    <a:p>
                      <a:pPr marL="108000" indent="-108000" algn="l">
                        <a:buFont typeface="Arial" panose="020B0604020202020204" pitchFamily="34" charset="0"/>
                        <a:buChar char="•"/>
                      </a:pPr>
                      <a:r>
                        <a:rPr lang="cs-CZ" sz="1600" dirty="0"/>
                        <a:t>MTP inhibitory</a:t>
                      </a:r>
                    </a:p>
                    <a:p>
                      <a:pPr marL="108000" indent="-108000" algn="l">
                        <a:buFont typeface="Arial" panose="020B0604020202020204" pitchFamily="34" charset="0"/>
                        <a:buChar char="•"/>
                      </a:pPr>
                      <a:r>
                        <a:rPr lang="cs-CZ" sz="1600" dirty="0" err="1"/>
                        <a:t>Antisense</a:t>
                      </a:r>
                      <a:r>
                        <a:rPr lang="cs-CZ" sz="1600" dirty="0"/>
                        <a:t> terapie</a:t>
                      </a:r>
                    </a:p>
                  </a:txBody>
                  <a:tcPr/>
                </a:tc>
                <a:tc>
                  <a:txBody>
                    <a:bodyPr/>
                    <a:lstStyle/>
                    <a:p>
                      <a:pPr marL="108000" indent="-108000" algn="l">
                        <a:buFont typeface="Arial" panose="020B0604020202020204" pitchFamily="34" charset="0"/>
                        <a:buChar char="•"/>
                      </a:pPr>
                      <a:r>
                        <a:rPr lang="cs-CZ" sz="1600" dirty="0">
                          <a:sym typeface="Symbol" panose="05050102010706020507" pitchFamily="18" charset="2"/>
                        </a:rPr>
                        <a:t></a:t>
                      </a:r>
                      <a:r>
                        <a:rPr lang="cs-CZ" sz="1600" baseline="0" dirty="0">
                          <a:sym typeface="Symbol" panose="05050102010706020507" pitchFamily="18" charset="2"/>
                        </a:rPr>
                        <a:t> účinnost</a:t>
                      </a:r>
                      <a:endParaRPr lang="cs-CZ" sz="1600" dirty="0"/>
                    </a:p>
                    <a:p>
                      <a:endParaRPr lang="cs-CZ" sz="1600" dirty="0"/>
                    </a:p>
                  </a:txBody>
                  <a:tcPr/>
                </a:tc>
                <a:tc>
                  <a:txBody>
                    <a:bodyPr/>
                    <a:lstStyle/>
                    <a:p>
                      <a:pPr marL="108000" indent="-108000" algn="l">
                        <a:buFont typeface="Arial" panose="020B0604020202020204" pitchFamily="34" charset="0"/>
                        <a:buChar char="•"/>
                      </a:pPr>
                      <a:r>
                        <a:rPr lang="cs-CZ" sz="1600" dirty="0">
                          <a:sym typeface="Symbol" panose="05050102010706020507" pitchFamily="18" charset="2"/>
                        </a:rPr>
                        <a:t>Hromadění</a:t>
                      </a:r>
                      <a:r>
                        <a:rPr lang="cs-CZ" sz="1600" baseline="0" dirty="0">
                          <a:sym typeface="Symbol" panose="05050102010706020507" pitchFamily="18" charset="2"/>
                        </a:rPr>
                        <a:t> </a:t>
                      </a:r>
                      <a:r>
                        <a:rPr lang="cs-CZ" sz="1600" baseline="0" dirty="0" err="1">
                          <a:sym typeface="Symbol" panose="05050102010706020507" pitchFamily="18" charset="2"/>
                        </a:rPr>
                        <a:t>lp</a:t>
                      </a:r>
                      <a:r>
                        <a:rPr lang="cs-CZ" sz="1600" baseline="0" dirty="0">
                          <a:sym typeface="Symbol" panose="05050102010706020507" pitchFamily="18" charset="2"/>
                        </a:rPr>
                        <a:t> v místě vzniku (steatóza- fibróza)</a:t>
                      </a:r>
                      <a:endParaRPr lang="cs-CZ" sz="1600" dirty="0"/>
                    </a:p>
                  </a:txBody>
                  <a:tcPr/>
                </a:tc>
                <a:extLst>
                  <a:ext uri="{0D108BD9-81ED-4DB2-BD59-A6C34878D82A}">
                    <a16:rowId xmlns:a16="http://schemas.microsoft.com/office/drawing/2014/main" val="2461031851"/>
                  </a:ext>
                </a:extLst>
              </a:tr>
              <a:tr h="4268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b="1" dirty="0">
                          <a:sym typeface="Symbol" panose="05050102010706020507" pitchFamily="18" charset="2"/>
                        </a:rPr>
                        <a:t> </a:t>
                      </a:r>
                      <a:r>
                        <a:rPr lang="cs-CZ" sz="1600" b="1" dirty="0"/>
                        <a:t>Produkce v intravaskulárně</a:t>
                      </a:r>
                    </a:p>
                  </a:txBody>
                  <a:tcPr/>
                </a:tc>
                <a:tc>
                  <a:txBody>
                    <a:bodyPr/>
                    <a:lstStyle/>
                    <a:p>
                      <a:pPr marL="108000" indent="-108000" algn="l">
                        <a:buFont typeface="Arial" panose="020B0604020202020204" pitchFamily="34" charset="0"/>
                        <a:buChar char="•"/>
                      </a:pPr>
                      <a:r>
                        <a:rPr lang="cs-CZ" sz="1600" dirty="0"/>
                        <a:t>CETP inhibitory</a:t>
                      </a:r>
                    </a:p>
                  </a:txBody>
                  <a:tcPr/>
                </a:tc>
                <a:tc>
                  <a:txBody>
                    <a:bodyPr/>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600" b="0" i="0" u="none" strike="noStrike" kern="1200" cap="none" spc="0" normalizeH="0" baseline="0" noProof="0" dirty="0">
                          <a:ln>
                            <a:noFill/>
                          </a:ln>
                          <a:solidFill>
                            <a:prstClr val="black"/>
                          </a:solidFill>
                          <a:effectLst/>
                          <a:uLnTx/>
                          <a:uFillTx/>
                          <a:latin typeface="+mn-lt"/>
                          <a:ea typeface="+mn-ea"/>
                          <a:cs typeface="+mn-cs"/>
                          <a:sym typeface="Symbol" panose="05050102010706020507" pitchFamily="18" charset="2"/>
                        </a:rPr>
                        <a:t> účinnost</a:t>
                      </a:r>
                      <a:endParaRPr kumimoji="0" lang="cs-CZ"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600" b="0" i="0" u="none" strike="noStrike" kern="1200" cap="none" spc="0" normalizeH="0" baseline="0" noProof="0" dirty="0">
                          <a:ln>
                            <a:noFill/>
                          </a:ln>
                          <a:solidFill>
                            <a:prstClr val="black"/>
                          </a:solidFill>
                          <a:effectLst/>
                          <a:uLnTx/>
                          <a:uFillTx/>
                          <a:latin typeface="+mn-lt"/>
                          <a:ea typeface="+mn-ea"/>
                          <a:cs typeface="+mn-cs"/>
                          <a:sym typeface="Symbol" panose="05050102010706020507" pitchFamily="18" charset="2"/>
                        </a:rPr>
                        <a:t>Změna kvality </a:t>
                      </a:r>
                      <a:r>
                        <a:rPr kumimoji="0" lang="cs-CZ" sz="1600" b="0" i="0" u="none" strike="noStrike" kern="1200" cap="none" spc="0" normalizeH="0" baseline="0" noProof="0" dirty="0" err="1">
                          <a:ln>
                            <a:noFill/>
                          </a:ln>
                          <a:solidFill>
                            <a:prstClr val="black"/>
                          </a:solidFill>
                          <a:effectLst/>
                          <a:uLnTx/>
                          <a:uFillTx/>
                          <a:latin typeface="+mn-lt"/>
                          <a:ea typeface="+mn-ea"/>
                          <a:cs typeface="+mn-cs"/>
                          <a:sym typeface="Symbol" panose="05050102010706020507" pitchFamily="18" charset="2"/>
                        </a:rPr>
                        <a:t>lp</a:t>
                      </a:r>
                      <a:endParaRPr kumimoji="0" lang="cs-CZ" sz="1600" b="0" i="0" u="none" strike="noStrike" kern="1200" cap="none" spc="0" normalizeH="0" baseline="0" noProof="0" dirty="0">
                        <a:ln>
                          <a:noFill/>
                        </a:ln>
                        <a:solidFill>
                          <a:prstClr val="black"/>
                        </a:solidFill>
                        <a:effectLst/>
                        <a:uLnTx/>
                        <a:uFillTx/>
                        <a:latin typeface="+mn-lt"/>
                        <a:ea typeface="+mn-ea"/>
                        <a:cs typeface="+mn-cs"/>
                        <a:sym typeface="Symbol" panose="05050102010706020507" pitchFamily="18" charset="2"/>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600" b="0" i="0" u="none" strike="noStrike" kern="1200" cap="none" spc="0" normalizeH="0" baseline="0" noProof="0" dirty="0">
                          <a:ln>
                            <a:noFill/>
                          </a:ln>
                          <a:solidFill>
                            <a:prstClr val="black"/>
                          </a:solidFill>
                          <a:effectLst/>
                          <a:uLnTx/>
                          <a:uFillTx/>
                          <a:latin typeface="+mn-lt"/>
                          <a:ea typeface="+mn-ea"/>
                          <a:cs typeface="+mn-cs"/>
                          <a:sym typeface="Symbol" panose="05050102010706020507" pitchFamily="18" charset="2"/>
                        </a:rPr>
                        <a:t>Bez </a:t>
                      </a:r>
                      <a:r>
                        <a:rPr kumimoji="0" lang="cs-CZ" sz="1600" b="0" i="0" u="none" strike="noStrike" kern="1200" cap="none" spc="0" normalizeH="0" baseline="0" noProof="0" dirty="0" err="1">
                          <a:ln>
                            <a:noFill/>
                          </a:ln>
                          <a:solidFill>
                            <a:prstClr val="black"/>
                          </a:solidFill>
                          <a:effectLst/>
                          <a:uLnTx/>
                          <a:uFillTx/>
                          <a:latin typeface="+mn-lt"/>
                          <a:ea typeface="+mn-ea"/>
                          <a:cs typeface="+mn-cs"/>
                          <a:sym typeface="Symbol" panose="05050102010706020507" pitchFamily="18" charset="2"/>
                        </a:rPr>
                        <a:t>antiaterogenního</a:t>
                      </a:r>
                      <a:r>
                        <a:rPr kumimoji="0" lang="cs-CZ" sz="1600" b="0" i="0" u="none" strike="noStrike" kern="1200" cap="none" spc="0" normalizeH="0" baseline="0" noProof="0" dirty="0">
                          <a:ln>
                            <a:noFill/>
                          </a:ln>
                          <a:solidFill>
                            <a:prstClr val="black"/>
                          </a:solidFill>
                          <a:effectLst/>
                          <a:uLnTx/>
                          <a:uFillTx/>
                          <a:latin typeface="+mn-lt"/>
                          <a:ea typeface="+mn-ea"/>
                          <a:cs typeface="+mn-cs"/>
                          <a:sym typeface="Symbol" panose="05050102010706020507" pitchFamily="18" charset="2"/>
                        </a:rPr>
                        <a:t> efektu</a:t>
                      </a:r>
                      <a:endParaRPr lang="cs-CZ" sz="1600" dirty="0"/>
                    </a:p>
                  </a:txBody>
                  <a:tcPr/>
                </a:tc>
                <a:extLst>
                  <a:ext uri="{0D108BD9-81ED-4DB2-BD59-A6C34878D82A}">
                    <a16:rowId xmlns:a16="http://schemas.microsoft.com/office/drawing/2014/main" val="990033109"/>
                  </a:ext>
                </a:extLst>
              </a:tr>
            </a:tbl>
          </a:graphicData>
        </a:graphic>
      </p:graphicFrame>
    </p:spTree>
    <p:extLst>
      <p:ext uri="{BB962C8B-B14F-4D97-AF65-F5344CB8AC3E}">
        <p14:creationId xmlns:p14="http://schemas.microsoft.com/office/powerpoint/2010/main" val="9363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a:extLst>
              <a:ext uri="{FF2B5EF4-FFF2-40B4-BE49-F238E27FC236}">
                <a16:creationId xmlns:a16="http://schemas.microsoft.com/office/drawing/2014/main" id="{DC9DFA01-DFB7-4DB7-AB79-9DDD34F06B45}"/>
              </a:ext>
            </a:extLst>
          </p:cNvPr>
          <p:cNvSpPr>
            <a:spLocks noGrp="1"/>
          </p:cNvSpPr>
          <p:nvPr>
            <p:ph type="title"/>
          </p:nvPr>
        </p:nvSpPr>
        <p:spPr>
          <a:xfrm>
            <a:off x="785813" y="171450"/>
            <a:ext cx="7772400" cy="1143000"/>
          </a:xfrm>
        </p:spPr>
        <p:txBody>
          <a:bodyPr/>
          <a:lstStyle/>
          <a:p>
            <a:pPr algn="ctr"/>
            <a:r>
              <a:rPr lang="cs-CZ" altLang="cs-CZ" sz="3200" b="1" dirty="0">
                <a:solidFill>
                  <a:srgbClr val="FFFF00"/>
                </a:solidFill>
                <a:latin typeface="Calibri" panose="020F0502020204030204" pitchFamily="34" charset="0"/>
                <a:cs typeface="Calibri" panose="020F0502020204030204" pitchFamily="34" charset="0"/>
              </a:rPr>
              <a:t>Volby hypolipidemické léčby v roce 2018</a:t>
            </a:r>
          </a:p>
        </p:txBody>
      </p:sp>
      <p:graphicFrame>
        <p:nvGraphicFramePr>
          <p:cNvPr id="13" name="Zástupný symbol pro obsah 12">
            <a:extLst>
              <a:ext uri="{FF2B5EF4-FFF2-40B4-BE49-F238E27FC236}">
                <a16:creationId xmlns:a16="http://schemas.microsoft.com/office/drawing/2014/main" id="{32FEEE5A-DA43-4503-9573-6B74FB3683C9}"/>
              </a:ext>
            </a:extLst>
          </p:cNvPr>
          <p:cNvGraphicFramePr>
            <a:graphicFrameLocks noGrp="1"/>
          </p:cNvGraphicFramePr>
          <p:nvPr>
            <p:ph idx="1"/>
            <p:extLst>
              <p:ext uri="{D42A27DB-BD31-4B8C-83A1-F6EECF244321}">
                <p14:modId xmlns:p14="http://schemas.microsoft.com/office/powerpoint/2010/main" val="3019293657"/>
              </p:ext>
            </p:extLst>
          </p:nvPr>
        </p:nvGraphicFramePr>
        <p:xfrm>
          <a:off x="616024" y="1537064"/>
          <a:ext cx="7772400" cy="4381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Oblouk 18">
            <a:extLst>
              <a:ext uri="{FF2B5EF4-FFF2-40B4-BE49-F238E27FC236}">
                <a16:creationId xmlns:a16="http://schemas.microsoft.com/office/drawing/2014/main" id="{EF07FFB9-A648-464E-9E4E-1FBAEB72AE1C}"/>
              </a:ext>
            </a:extLst>
          </p:cNvPr>
          <p:cNvSpPr/>
          <p:nvPr/>
        </p:nvSpPr>
        <p:spPr>
          <a:xfrm>
            <a:off x="4965700" y="2108200"/>
            <a:ext cx="1500188" cy="2000250"/>
          </a:xfrm>
          <a:prstGeom prst="arc">
            <a:avLst>
              <a:gd name="adj1" fmla="val 16008566"/>
              <a:gd name="adj2" fmla="val 177345"/>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sz="1800">
              <a:solidFill>
                <a:prstClr val="black"/>
              </a:solidFill>
            </a:endParaRPr>
          </a:p>
        </p:txBody>
      </p:sp>
      <p:sp>
        <p:nvSpPr>
          <p:cNvPr id="20" name="Oblouk 19">
            <a:extLst>
              <a:ext uri="{FF2B5EF4-FFF2-40B4-BE49-F238E27FC236}">
                <a16:creationId xmlns:a16="http://schemas.microsoft.com/office/drawing/2014/main" id="{9AA5C0C4-B459-4DE1-8244-B547DF228CC1}"/>
              </a:ext>
            </a:extLst>
          </p:cNvPr>
          <p:cNvSpPr/>
          <p:nvPr/>
        </p:nvSpPr>
        <p:spPr>
          <a:xfrm rot="16200000">
            <a:off x="2322513" y="2393950"/>
            <a:ext cx="2000250" cy="1428750"/>
          </a:xfrm>
          <a:prstGeom prst="arc">
            <a:avLst>
              <a:gd name="adj1" fmla="val 16237532"/>
              <a:gd name="adj2" fmla="val 21590859"/>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sz="1800">
              <a:solidFill>
                <a:prstClr val="black"/>
              </a:solidFill>
            </a:endParaRPr>
          </a:p>
        </p:txBody>
      </p:sp>
      <p:sp>
        <p:nvSpPr>
          <p:cNvPr id="22" name="Oblouk 21">
            <a:extLst>
              <a:ext uri="{FF2B5EF4-FFF2-40B4-BE49-F238E27FC236}">
                <a16:creationId xmlns:a16="http://schemas.microsoft.com/office/drawing/2014/main" id="{8FB34031-BED2-4E27-B817-EA23054BC71B}"/>
              </a:ext>
            </a:extLst>
          </p:cNvPr>
          <p:cNvSpPr/>
          <p:nvPr/>
        </p:nvSpPr>
        <p:spPr>
          <a:xfrm>
            <a:off x="3251200" y="2108200"/>
            <a:ext cx="4786313" cy="3214688"/>
          </a:xfrm>
          <a:prstGeom prst="arc">
            <a:avLst>
              <a:gd name="adj1" fmla="val 16258548"/>
              <a:gd name="adj2" fmla="val 5173520"/>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sz="1800">
              <a:solidFill>
                <a:srgbClr val="FFFFFF"/>
              </a:solidFill>
            </a:endParaRPr>
          </a:p>
        </p:txBody>
      </p:sp>
      <p:sp>
        <p:nvSpPr>
          <p:cNvPr id="25" name="Oblouk 24">
            <a:extLst>
              <a:ext uri="{FF2B5EF4-FFF2-40B4-BE49-F238E27FC236}">
                <a16:creationId xmlns:a16="http://schemas.microsoft.com/office/drawing/2014/main" id="{249E32FD-BBBF-4B84-8A84-8869D103AFDA}"/>
              </a:ext>
            </a:extLst>
          </p:cNvPr>
          <p:cNvSpPr/>
          <p:nvPr/>
        </p:nvSpPr>
        <p:spPr>
          <a:xfrm rot="10800000">
            <a:off x="2536825" y="3394075"/>
            <a:ext cx="1643063" cy="1928813"/>
          </a:xfrm>
          <a:prstGeom prst="arc">
            <a:avLst>
              <a:gd name="adj1" fmla="val 16237532"/>
              <a:gd name="adj2" fmla="val 177345"/>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sz="1800">
              <a:solidFill>
                <a:prstClr val="black"/>
              </a:solidFill>
            </a:endParaRPr>
          </a:p>
        </p:txBody>
      </p:sp>
      <p:sp>
        <p:nvSpPr>
          <p:cNvPr id="26" name="Oblouk 25">
            <a:extLst>
              <a:ext uri="{FF2B5EF4-FFF2-40B4-BE49-F238E27FC236}">
                <a16:creationId xmlns:a16="http://schemas.microsoft.com/office/drawing/2014/main" id="{94D9604E-DF91-4D9F-80F0-15E1FECA045F}"/>
              </a:ext>
            </a:extLst>
          </p:cNvPr>
          <p:cNvSpPr/>
          <p:nvPr/>
        </p:nvSpPr>
        <p:spPr>
          <a:xfrm rot="5400000">
            <a:off x="2198688" y="2108200"/>
            <a:ext cx="4643437" cy="3929063"/>
          </a:xfrm>
          <a:prstGeom prst="arc">
            <a:avLst>
              <a:gd name="adj1" fmla="val 16653446"/>
              <a:gd name="adj2" fmla="val 4958993"/>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sz="1800">
              <a:solidFill>
                <a:prstClr val="black"/>
              </a:solidFill>
            </a:endParaRPr>
          </a:p>
        </p:txBody>
      </p:sp>
      <p:sp>
        <p:nvSpPr>
          <p:cNvPr id="49161" name="Elipsa 16">
            <a:extLst>
              <a:ext uri="{FF2B5EF4-FFF2-40B4-BE49-F238E27FC236}">
                <a16:creationId xmlns:a16="http://schemas.microsoft.com/office/drawing/2014/main" id="{19038390-7F35-4165-884B-F17BE50C2CFD}"/>
              </a:ext>
            </a:extLst>
          </p:cNvPr>
          <p:cNvSpPr>
            <a:spLocks noChangeArrowheads="1"/>
          </p:cNvSpPr>
          <p:nvPr/>
        </p:nvSpPr>
        <p:spPr bwMode="auto">
          <a:xfrm>
            <a:off x="6877050" y="3154363"/>
            <a:ext cx="2232025" cy="1311275"/>
          </a:xfrm>
          <a:prstGeom prst="ellipse">
            <a:avLst/>
          </a:prstGeom>
          <a:solidFill>
            <a:srgbClr val="FFFFFF"/>
          </a:solidFill>
          <a:ln w="9525" algn="ctr">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1600" b="1" dirty="0" err="1">
                <a:solidFill>
                  <a:srgbClr val="948A54"/>
                </a:solidFill>
                <a:latin typeface="Verdana" panose="020B0604030504040204" pitchFamily="34" charset="0"/>
              </a:rPr>
              <a:t>Nutriceuti-cals</a:t>
            </a:r>
            <a:endParaRPr lang="cs-CZ" altLang="cs-CZ" sz="1600" b="1" dirty="0">
              <a:solidFill>
                <a:srgbClr val="948A54"/>
              </a:solidFill>
              <a:latin typeface="Verdana" panose="020B0604030504040204" pitchFamily="34" charset="0"/>
            </a:endParaRPr>
          </a:p>
        </p:txBody>
      </p:sp>
      <p:sp>
        <p:nvSpPr>
          <p:cNvPr id="12" name="Oblouk 11">
            <a:extLst>
              <a:ext uri="{FF2B5EF4-FFF2-40B4-BE49-F238E27FC236}">
                <a16:creationId xmlns:a16="http://schemas.microsoft.com/office/drawing/2014/main" id="{67ABC650-E339-49B2-BE25-C67F4E468E32}"/>
              </a:ext>
            </a:extLst>
          </p:cNvPr>
          <p:cNvSpPr/>
          <p:nvPr/>
        </p:nvSpPr>
        <p:spPr>
          <a:xfrm rot="10800000">
            <a:off x="971550" y="2133600"/>
            <a:ext cx="4786313" cy="3214688"/>
          </a:xfrm>
          <a:prstGeom prst="arc">
            <a:avLst>
              <a:gd name="adj1" fmla="val 16087836"/>
              <a:gd name="adj2" fmla="val 5173520"/>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sz="1800">
              <a:solidFill>
                <a:srgbClr val="FFFFFF"/>
              </a:solidFill>
            </a:endParaRPr>
          </a:p>
        </p:txBody>
      </p:sp>
      <p:sp>
        <p:nvSpPr>
          <p:cNvPr id="49163" name="Elipsa 16">
            <a:extLst>
              <a:ext uri="{FF2B5EF4-FFF2-40B4-BE49-F238E27FC236}">
                <a16:creationId xmlns:a16="http://schemas.microsoft.com/office/drawing/2014/main" id="{ADAB9194-F4B5-4A11-9B74-AEA3D85F216A}"/>
              </a:ext>
            </a:extLst>
          </p:cNvPr>
          <p:cNvSpPr>
            <a:spLocks noChangeArrowheads="1"/>
          </p:cNvSpPr>
          <p:nvPr/>
        </p:nvSpPr>
        <p:spPr bwMode="auto">
          <a:xfrm>
            <a:off x="-23813" y="3141663"/>
            <a:ext cx="2003426" cy="1311275"/>
          </a:xfrm>
          <a:prstGeom prst="ellipse">
            <a:avLst/>
          </a:prstGeom>
          <a:solidFill>
            <a:srgbClr val="FFFFFF"/>
          </a:solidFill>
          <a:ln w="9525" algn="ctr">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1600" b="1">
                <a:solidFill>
                  <a:srgbClr val="948A54"/>
                </a:solidFill>
                <a:latin typeface="Verdana" panose="020B0604030504040204" pitchFamily="34" charset="0"/>
              </a:rPr>
              <a:t>Omega-3 MK</a:t>
            </a:r>
          </a:p>
        </p:txBody>
      </p:sp>
      <p:cxnSp>
        <p:nvCxnSpPr>
          <p:cNvPr id="15" name="Přímá spojovací čára 5">
            <a:extLst>
              <a:ext uri="{FF2B5EF4-FFF2-40B4-BE49-F238E27FC236}">
                <a16:creationId xmlns:a16="http://schemas.microsoft.com/office/drawing/2014/main" id="{29D61988-7C3A-43DB-977F-A2FE99CF01D2}"/>
              </a:ext>
            </a:extLst>
          </p:cNvPr>
          <p:cNvCxnSpPr/>
          <p:nvPr/>
        </p:nvCxnSpPr>
        <p:spPr>
          <a:xfrm>
            <a:off x="214313" y="1268760"/>
            <a:ext cx="864393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163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Nadpis 1"/>
          <p:cNvSpPr>
            <a:spLocks noGrp="1"/>
          </p:cNvSpPr>
          <p:nvPr>
            <p:ph type="title"/>
          </p:nvPr>
        </p:nvSpPr>
        <p:spPr/>
        <p:txBody>
          <a:bodyPr/>
          <a:lstStyle/>
          <a:p>
            <a:pPr algn="ctr" eaLnBrk="1" hangingPunct="1"/>
            <a:r>
              <a:rPr lang="cs-CZ" altLang="cs-CZ" sz="3200" b="1" dirty="0">
                <a:solidFill>
                  <a:srgbClr val="FFFF00"/>
                </a:solidFill>
                <a:latin typeface="Calibri" panose="020F0502020204030204" pitchFamily="34" charset="0"/>
                <a:cs typeface="Calibri" panose="020F0502020204030204" pitchFamily="34" charset="0"/>
              </a:rPr>
              <a:t>Plně humánní monoklonální protilátky proti PCSK9: </a:t>
            </a:r>
            <a:r>
              <a:rPr lang="cs-CZ" altLang="cs-CZ" sz="3200" b="1" dirty="0" err="1">
                <a:solidFill>
                  <a:srgbClr val="FFFF00"/>
                </a:solidFill>
                <a:latin typeface="Calibri" panose="020F0502020204030204" pitchFamily="34" charset="0"/>
                <a:cs typeface="Calibri" panose="020F0502020204030204" pitchFamily="34" charset="0"/>
              </a:rPr>
              <a:t>alirocumab</a:t>
            </a:r>
            <a:r>
              <a:rPr lang="cs-CZ" altLang="cs-CZ" sz="3200" b="1" dirty="0">
                <a:solidFill>
                  <a:srgbClr val="FFFF00"/>
                </a:solidFill>
                <a:latin typeface="Calibri" panose="020F0502020204030204" pitchFamily="34" charset="0"/>
                <a:cs typeface="Calibri" panose="020F0502020204030204" pitchFamily="34" charset="0"/>
              </a:rPr>
              <a:t> a evolocumab</a:t>
            </a:r>
            <a:endParaRPr lang="cs-CZ" altLang="cs-CZ" sz="3200" dirty="0">
              <a:solidFill>
                <a:srgbClr val="FFFF00"/>
              </a:solidFill>
              <a:latin typeface="Calibri" panose="020F0502020204030204" pitchFamily="34" charset="0"/>
              <a:cs typeface="Calibri" panose="020F0502020204030204" pitchFamily="34" charset="0"/>
            </a:endParaRPr>
          </a:p>
        </p:txBody>
      </p:sp>
      <p:pic>
        <p:nvPicPr>
          <p:cNvPr id="157700"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04048" y="2199230"/>
            <a:ext cx="3616637" cy="2411525"/>
          </a:xfrm>
        </p:spPr>
      </p:pic>
      <p:pic>
        <p:nvPicPr>
          <p:cNvPr id="157701" name="Zástupný symbol pro obsah 7"/>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500" y="2288381"/>
            <a:ext cx="4038600" cy="2281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ovéPole 1"/>
          <p:cNvSpPr txBox="1">
            <a:spLocks noChangeArrowheads="1"/>
          </p:cNvSpPr>
          <p:nvPr/>
        </p:nvSpPr>
        <p:spPr bwMode="auto">
          <a:xfrm>
            <a:off x="400412" y="1988840"/>
            <a:ext cx="8207375" cy="335476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ct val="50000"/>
              </a:spcBef>
              <a:buClr>
                <a:schemeClr val="accent1"/>
              </a:buClr>
              <a:buChar char="•"/>
              <a:defRPr sz="2400">
                <a:solidFill>
                  <a:schemeClr val="tx1"/>
                </a:solidFill>
                <a:latin typeface="Arial" pitchFamily="34" charset="0"/>
              </a:defRPr>
            </a:lvl1pPr>
            <a:lvl2pPr marL="742950" indent="-285750">
              <a:lnSpc>
                <a:spcPct val="95000"/>
              </a:lnSpc>
              <a:spcBef>
                <a:spcPct val="20000"/>
              </a:spcBef>
              <a:buClr>
                <a:schemeClr val="accent1"/>
              </a:buClr>
              <a:buChar char="•"/>
              <a:defRPr sz="2000">
                <a:solidFill>
                  <a:schemeClr val="tx1"/>
                </a:solidFill>
                <a:latin typeface="Arial" pitchFamily="34" charset="0"/>
              </a:defRPr>
            </a:lvl2pPr>
            <a:lvl3pPr marL="1143000" indent="-228600">
              <a:lnSpc>
                <a:spcPct val="95000"/>
              </a:lnSpc>
              <a:spcBef>
                <a:spcPct val="20000"/>
              </a:spcBef>
              <a:buClr>
                <a:schemeClr val="accent1"/>
              </a:buClr>
              <a:buChar char="•"/>
              <a:defRPr>
                <a:solidFill>
                  <a:schemeClr val="tx1"/>
                </a:solidFill>
                <a:latin typeface="Arial" pitchFamily="34" charset="0"/>
              </a:defRPr>
            </a:lvl3pPr>
            <a:lvl4pPr marL="1600200" indent="-228600">
              <a:lnSpc>
                <a:spcPct val="95000"/>
              </a:lnSpc>
              <a:spcBef>
                <a:spcPct val="20000"/>
              </a:spcBef>
              <a:buClr>
                <a:schemeClr val="accent1"/>
              </a:buClr>
              <a:buChar char="•"/>
              <a:defRPr sz="1600">
                <a:solidFill>
                  <a:schemeClr val="tx1"/>
                </a:solidFill>
                <a:latin typeface="Arial" pitchFamily="34" charset="0"/>
              </a:defRPr>
            </a:lvl4pPr>
            <a:lvl5pPr marL="2057400" indent="-228600">
              <a:lnSpc>
                <a:spcPct val="95000"/>
              </a:lnSpc>
              <a:spcBef>
                <a:spcPct val="20000"/>
              </a:spcBef>
              <a:buClr>
                <a:schemeClr val="accent1"/>
              </a:buClr>
              <a:buChar char="•"/>
              <a:defRPr sz="1600">
                <a:solidFill>
                  <a:schemeClr val="tx1"/>
                </a:solidFill>
                <a:latin typeface="Arial" pitchFamily="34" charset="0"/>
              </a:defRPr>
            </a:lvl5pPr>
            <a:lvl6pPr marL="2514600" indent="-228600" eaLnBrk="0" fontAlgn="base" hangingPunct="0">
              <a:lnSpc>
                <a:spcPct val="95000"/>
              </a:lnSpc>
              <a:spcBef>
                <a:spcPct val="20000"/>
              </a:spcBef>
              <a:spcAft>
                <a:spcPct val="0"/>
              </a:spcAft>
              <a:buClr>
                <a:schemeClr val="accent1"/>
              </a:buClr>
              <a:buChar char="•"/>
              <a:defRPr sz="1600">
                <a:solidFill>
                  <a:schemeClr val="tx1"/>
                </a:solidFill>
                <a:latin typeface="Arial" pitchFamily="34" charset="0"/>
              </a:defRPr>
            </a:lvl6pPr>
            <a:lvl7pPr marL="2971800" indent="-228600" eaLnBrk="0" fontAlgn="base" hangingPunct="0">
              <a:lnSpc>
                <a:spcPct val="95000"/>
              </a:lnSpc>
              <a:spcBef>
                <a:spcPct val="20000"/>
              </a:spcBef>
              <a:spcAft>
                <a:spcPct val="0"/>
              </a:spcAft>
              <a:buClr>
                <a:schemeClr val="accent1"/>
              </a:buClr>
              <a:buChar char="•"/>
              <a:defRPr sz="1600">
                <a:solidFill>
                  <a:schemeClr val="tx1"/>
                </a:solidFill>
                <a:latin typeface="Arial" pitchFamily="34" charset="0"/>
              </a:defRPr>
            </a:lvl7pPr>
            <a:lvl8pPr marL="3429000" indent="-228600" eaLnBrk="0" fontAlgn="base" hangingPunct="0">
              <a:lnSpc>
                <a:spcPct val="95000"/>
              </a:lnSpc>
              <a:spcBef>
                <a:spcPct val="20000"/>
              </a:spcBef>
              <a:spcAft>
                <a:spcPct val="0"/>
              </a:spcAft>
              <a:buClr>
                <a:schemeClr val="accent1"/>
              </a:buClr>
              <a:buChar char="•"/>
              <a:defRPr sz="1600">
                <a:solidFill>
                  <a:schemeClr val="tx1"/>
                </a:solidFill>
                <a:latin typeface="Arial" pitchFamily="34" charset="0"/>
              </a:defRPr>
            </a:lvl8pPr>
            <a:lvl9pPr marL="3886200" indent="-228600" eaLnBrk="0" fontAlgn="base" hangingPunct="0">
              <a:lnSpc>
                <a:spcPct val="95000"/>
              </a:lnSpc>
              <a:spcBef>
                <a:spcPct val="20000"/>
              </a:spcBef>
              <a:spcAft>
                <a:spcPct val="0"/>
              </a:spcAft>
              <a:buClr>
                <a:schemeClr val="accent1"/>
              </a:buClr>
              <a:buChar char="•"/>
              <a:defRPr sz="1600">
                <a:solidFill>
                  <a:schemeClr val="tx1"/>
                </a:solidFill>
                <a:latin typeface="Arial" pitchFamily="34" charset="0"/>
              </a:defRPr>
            </a:lvl9pPr>
          </a:lstStyle>
          <a:p>
            <a:pPr marL="571500" indent="-571500">
              <a:lnSpc>
                <a:spcPct val="100000"/>
              </a:lnSpc>
              <a:spcBef>
                <a:spcPct val="0"/>
              </a:spcBef>
              <a:buClrTx/>
            </a:pPr>
            <a:r>
              <a:rPr lang="cs-CZ" altLang="cs-CZ" sz="4400" b="1" dirty="0" err="1">
                <a:solidFill>
                  <a:schemeClr val="bg1"/>
                </a:solidFill>
                <a:latin typeface="Calibri" pitchFamily="34" charset="0"/>
              </a:rPr>
              <a:t>Alirocumab</a:t>
            </a:r>
            <a:r>
              <a:rPr lang="cs-CZ" altLang="cs-CZ" sz="4400" b="1" dirty="0">
                <a:solidFill>
                  <a:schemeClr val="bg1"/>
                </a:solidFill>
                <a:latin typeface="Calibri" pitchFamily="34" charset="0"/>
              </a:rPr>
              <a:t>: </a:t>
            </a:r>
          </a:p>
          <a:p>
            <a:pPr marL="1714500" lvl="2" indent="-571500">
              <a:lnSpc>
                <a:spcPct val="100000"/>
              </a:lnSpc>
              <a:spcBef>
                <a:spcPct val="0"/>
              </a:spcBef>
              <a:buClrTx/>
            </a:pPr>
            <a:r>
              <a:rPr lang="cs-CZ" altLang="cs-CZ" sz="3100" b="1" dirty="0">
                <a:solidFill>
                  <a:schemeClr val="bg1"/>
                </a:solidFill>
                <a:latin typeface="Calibri" pitchFamily="34" charset="0"/>
              </a:rPr>
              <a:t>75-150mg </a:t>
            </a:r>
            <a:r>
              <a:rPr lang="cs-CZ" altLang="cs-CZ" sz="3100" b="1" dirty="0" err="1">
                <a:solidFill>
                  <a:schemeClr val="bg1"/>
                </a:solidFill>
                <a:latin typeface="Calibri" pitchFamily="34" charset="0"/>
              </a:rPr>
              <a:t>s.c</a:t>
            </a:r>
            <a:r>
              <a:rPr lang="cs-CZ" altLang="cs-CZ" sz="3100" b="1" dirty="0">
                <a:solidFill>
                  <a:schemeClr val="bg1"/>
                </a:solidFill>
                <a:latin typeface="Calibri" pitchFamily="34" charset="0"/>
              </a:rPr>
              <a:t>. á 2 týdny</a:t>
            </a:r>
          </a:p>
          <a:p>
            <a:pPr marL="1714500" lvl="2" indent="-571500">
              <a:lnSpc>
                <a:spcPct val="100000"/>
              </a:lnSpc>
              <a:spcBef>
                <a:spcPct val="0"/>
              </a:spcBef>
              <a:buClrTx/>
            </a:pPr>
            <a:r>
              <a:rPr lang="cs-CZ" altLang="cs-CZ" sz="3100" b="1" dirty="0">
                <a:solidFill>
                  <a:schemeClr val="bg1"/>
                </a:solidFill>
                <a:latin typeface="Calibri" pitchFamily="34" charset="0"/>
              </a:rPr>
              <a:t>300mg </a:t>
            </a:r>
            <a:r>
              <a:rPr lang="cs-CZ" altLang="cs-CZ" sz="3100" b="1" dirty="0" err="1">
                <a:solidFill>
                  <a:schemeClr val="bg1"/>
                </a:solidFill>
                <a:latin typeface="Calibri" pitchFamily="34" charset="0"/>
              </a:rPr>
              <a:t>s.c</a:t>
            </a:r>
            <a:r>
              <a:rPr lang="cs-CZ" altLang="cs-CZ" sz="3100" b="1" dirty="0">
                <a:solidFill>
                  <a:schemeClr val="bg1"/>
                </a:solidFill>
                <a:latin typeface="Calibri" pitchFamily="34" charset="0"/>
              </a:rPr>
              <a:t>. á 4 týdny</a:t>
            </a:r>
          </a:p>
          <a:p>
            <a:pPr marL="571500" indent="-571500">
              <a:lnSpc>
                <a:spcPct val="100000"/>
              </a:lnSpc>
              <a:spcBef>
                <a:spcPct val="0"/>
              </a:spcBef>
              <a:buClrTx/>
            </a:pPr>
            <a:r>
              <a:rPr lang="cs-CZ" altLang="cs-CZ" sz="4400" b="1" dirty="0">
                <a:solidFill>
                  <a:schemeClr val="bg1"/>
                </a:solidFill>
                <a:latin typeface="Calibri" pitchFamily="34" charset="0"/>
              </a:rPr>
              <a:t>Evolocumab</a:t>
            </a:r>
          </a:p>
          <a:p>
            <a:pPr marL="1714500" lvl="2" indent="-571500">
              <a:lnSpc>
                <a:spcPct val="100000"/>
              </a:lnSpc>
              <a:spcBef>
                <a:spcPct val="0"/>
              </a:spcBef>
              <a:buClrTx/>
            </a:pPr>
            <a:r>
              <a:rPr lang="cs-CZ" altLang="cs-CZ" sz="3100" b="1" dirty="0">
                <a:solidFill>
                  <a:schemeClr val="bg1"/>
                </a:solidFill>
                <a:latin typeface="Calibri" pitchFamily="34" charset="0"/>
              </a:rPr>
              <a:t>140mg </a:t>
            </a:r>
            <a:r>
              <a:rPr lang="cs-CZ" altLang="cs-CZ" sz="3100" b="1" dirty="0" err="1">
                <a:solidFill>
                  <a:schemeClr val="bg1"/>
                </a:solidFill>
                <a:latin typeface="Calibri" pitchFamily="34" charset="0"/>
              </a:rPr>
              <a:t>s.c</a:t>
            </a:r>
            <a:r>
              <a:rPr lang="cs-CZ" altLang="cs-CZ" sz="3100" b="1" dirty="0">
                <a:solidFill>
                  <a:schemeClr val="bg1"/>
                </a:solidFill>
                <a:latin typeface="Calibri" pitchFamily="34" charset="0"/>
              </a:rPr>
              <a:t>. á 2 týdny</a:t>
            </a:r>
          </a:p>
          <a:p>
            <a:pPr marL="1714500" lvl="2" indent="-571500">
              <a:lnSpc>
                <a:spcPct val="100000"/>
              </a:lnSpc>
              <a:spcBef>
                <a:spcPct val="0"/>
              </a:spcBef>
              <a:buClrTx/>
            </a:pPr>
            <a:r>
              <a:rPr lang="cs-CZ" altLang="cs-CZ" sz="3100" b="1" dirty="0">
                <a:solidFill>
                  <a:schemeClr val="bg1"/>
                </a:solidFill>
                <a:latin typeface="Calibri" pitchFamily="34" charset="0"/>
              </a:rPr>
              <a:t>420mg </a:t>
            </a:r>
            <a:r>
              <a:rPr lang="cs-CZ" altLang="cs-CZ" sz="3100" b="1" dirty="0" err="1">
                <a:solidFill>
                  <a:schemeClr val="bg1"/>
                </a:solidFill>
                <a:latin typeface="Calibri" pitchFamily="34" charset="0"/>
              </a:rPr>
              <a:t>s.c</a:t>
            </a:r>
            <a:r>
              <a:rPr lang="cs-CZ" altLang="cs-CZ" sz="3100" b="1" dirty="0">
                <a:solidFill>
                  <a:schemeClr val="bg1"/>
                </a:solidFill>
                <a:latin typeface="Calibri" pitchFamily="34" charset="0"/>
              </a:rPr>
              <a:t>. á 4 týdny</a:t>
            </a:r>
            <a:endParaRPr lang="cs-CZ" altLang="cs-CZ" sz="4400" b="1" dirty="0">
              <a:solidFill>
                <a:schemeClr val="bg1"/>
              </a:solidFill>
              <a:latin typeface="Calibri" pitchFamily="34" charset="0"/>
            </a:endParaRPr>
          </a:p>
        </p:txBody>
      </p:sp>
      <p:cxnSp>
        <p:nvCxnSpPr>
          <p:cNvPr id="12" name="Přímá spojovací čára 9"/>
          <p:cNvCxnSpPr/>
          <p:nvPr/>
        </p:nvCxnSpPr>
        <p:spPr>
          <a:xfrm>
            <a:off x="214313" y="1340768"/>
            <a:ext cx="864393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300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65" name="Rectangle 17"/>
          <p:cNvSpPr>
            <a:spLocks noGrp="1" noChangeArrowheads="1"/>
          </p:cNvSpPr>
          <p:nvPr>
            <p:ph type="ctrTitle"/>
          </p:nvPr>
        </p:nvSpPr>
        <p:spPr>
          <a:xfrm>
            <a:off x="363538" y="3475038"/>
            <a:ext cx="8416925" cy="1006475"/>
          </a:xfrm>
        </p:spPr>
        <p:txBody>
          <a:bodyPr>
            <a:normAutofit fontScale="90000"/>
          </a:bodyPr>
          <a:lstStyle/>
          <a:p>
            <a:r>
              <a:rPr lang="cs-CZ" b="0" dirty="0"/>
              <a:t>Proč, kam a jak máme snižovat hladiny LDL-cholesterolu v roce 2018?</a:t>
            </a:r>
            <a:endParaRPr lang="en-US" dirty="0"/>
          </a:p>
        </p:txBody>
      </p:sp>
      <p:sp>
        <p:nvSpPr>
          <p:cNvPr id="1333266" name="Rectangle 18"/>
          <p:cNvSpPr>
            <a:spLocks noGrp="1" noChangeArrowheads="1"/>
          </p:cNvSpPr>
          <p:nvPr>
            <p:ph type="subTitle" idx="1"/>
          </p:nvPr>
        </p:nvSpPr>
        <p:spPr>
          <a:xfrm>
            <a:off x="540224" y="1124744"/>
            <a:ext cx="7488160" cy="1752600"/>
          </a:xfrm>
        </p:spPr>
        <p:txBody>
          <a:bodyPr/>
          <a:lstStyle/>
          <a:p>
            <a:pPr algn="l"/>
            <a:r>
              <a:rPr lang="cs-CZ" dirty="0"/>
              <a:t>Michal </a:t>
            </a:r>
            <a:r>
              <a:rPr lang="cs-CZ" dirty="0" err="1"/>
              <a:t>Vrablík</a:t>
            </a:r>
            <a:endParaRPr lang="cs-CZ" dirty="0"/>
          </a:p>
          <a:p>
            <a:pPr algn="l"/>
            <a:endParaRPr lang="cs-CZ" dirty="0"/>
          </a:p>
          <a:p>
            <a:pPr algn="l"/>
            <a:r>
              <a:rPr lang="cs-CZ" i="1" dirty="0"/>
              <a:t>Centrum preventivní kardiologie 1. LF UK a VFN</a:t>
            </a:r>
          </a:p>
          <a:p>
            <a:pPr algn="l"/>
            <a:r>
              <a:rPr lang="cs-CZ" i="1" dirty="0"/>
              <a:t>Česká společnost pro aterosklerózu, Praha</a:t>
            </a:r>
            <a:endParaRPr lang="en-US" i="1" dirty="0"/>
          </a:p>
        </p:txBody>
      </p:sp>
    </p:spTree>
    <p:extLst>
      <p:ext uri="{BB962C8B-B14F-4D97-AF65-F5344CB8AC3E}">
        <p14:creationId xmlns:p14="http://schemas.microsoft.com/office/powerpoint/2010/main" val="2018433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64FE6680-A8D0-4E3B-B484-B880188E14F7}"/>
              </a:ext>
            </a:extLst>
          </p:cNvPr>
          <p:cNvSpPr txBox="1">
            <a:spLocks noChangeArrowheads="1"/>
          </p:cNvSpPr>
          <p:nvPr/>
        </p:nvSpPr>
        <p:spPr bwMode="auto">
          <a:xfrm>
            <a:off x="1072444" y="612422"/>
            <a:ext cx="7021689" cy="649111"/>
          </a:xfrm>
          <a:prstGeom prst="rect">
            <a:avLst/>
          </a:prstGeom>
          <a:noFill/>
          <a:ln w="9525">
            <a:noFill/>
            <a:miter lim="800000"/>
            <a:headEnd/>
            <a:tailEnd/>
          </a:ln>
          <a:effectLst>
            <a:outerShdw dist="35921" dir="2700000" algn="ctr" rotWithShape="0">
              <a:schemeClr val="bg2"/>
            </a:outerShdw>
          </a:effectLst>
        </p:spPr>
        <p:txBody>
          <a:bodyPr lIns="81844" tIns="40923" rIns="81844" bIns="40923"/>
          <a:lstStyle/>
          <a:p>
            <a:pPr algn="ctr" fontAlgn="base">
              <a:spcBef>
                <a:spcPct val="0"/>
              </a:spcBef>
              <a:spcAft>
                <a:spcPct val="0"/>
              </a:spcAft>
              <a:defRPr/>
            </a:pPr>
            <a:r>
              <a:rPr lang="cs-CZ" sz="3200" b="1" kern="0" dirty="0" err="1">
                <a:solidFill>
                  <a:srgbClr val="FFFF00"/>
                </a:solidFill>
                <a:latin typeface="Calibri" pitchFamily="34" charset="0"/>
                <a:cs typeface="Calibri" pitchFamily="34" charset="0"/>
              </a:rPr>
              <a:t>Alirocumab</a:t>
            </a:r>
            <a:r>
              <a:rPr lang="cs-CZ" sz="3200" b="1" kern="0" dirty="0">
                <a:solidFill>
                  <a:srgbClr val="FFFF00"/>
                </a:solidFill>
                <a:latin typeface="Calibri" pitchFamily="34" charset="0"/>
                <a:cs typeface="Calibri" pitchFamily="34" charset="0"/>
              </a:rPr>
              <a:t>: dosažení hladin LDL-C &lt; 0.65 a &lt; 0.39 </a:t>
            </a:r>
            <a:r>
              <a:rPr lang="cs-CZ" sz="3200" b="1" kern="0" dirty="0" err="1">
                <a:solidFill>
                  <a:srgbClr val="FFFF00"/>
                </a:solidFill>
                <a:latin typeface="Calibri" pitchFamily="34" charset="0"/>
                <a:cs typeface="Calibri" pitchFamily="34" charset="0"/>
              </a:rPr>
              <a:t>mmol</a:t>
            </a:r>
            <a:r>
              <a:rPr lang="cs-CZ" sz="3200" b="1" kern="0" dirty="0">
                <a:solidFill>
                  <a:srgbClr val="FFFF00"/>
                </a:solidFill>
                <a:latin typeface="Calibri" pitchFamily="34" charset="0"/>
                <a:cs typeface="Calibri" pitchFamily="34" charset="0"/>
              </a:rPr>
              <a:t>/l</a:t>
            </a:r>
          </a:p>
        </p:txBody>
      </p:sp>
      <p:sp>
        <p:nvSpPr>
          <p:cNvPr id="75779" name="Zástupný symbol pro text 5">
            <a:extLst>
              <a:ext uri="{FF2B5EF4-FFF2-40B4-BE49-F238E27FC236}">
                <a16:creationId xmlns:a16="http://schemas.microsoft.com/office/drawing/2014/main" id="{14CF97C8-9054-4D3E-9F1C-F71828FD53D9}"/>
              </a:ext>
            </a:extLst>
          </p:cNvPr>
          <p:cNvSpPr>
            <a:spLocks noGrp="1"/>
          </p:cNvSpPr>
          <p:nvPr>
            <p:ph type="body" idx="1"/>
          </p:nvPr>
        </p:nvSpPr>
        <p:spPr>
          <a:xfrm>
            <a:off x="687213" y="2171700"/>
            <a:ext cx="3699933" cy="745067"/>
          </a:xfrm>
        </p:spPr>
        <p:txBody>
          <a:bodyPr>
            <a:normAutofit fontScale="77500" lnSpcReduction="20000"/>
          </a:bodyPr>
          <a:lstStyle/>
          <a:p>
            <a:r>
              <a:rPr lang="cs-CZ" altLang="cs-CZ" sz="1600" dirty="0"/>
              <a:t>% pacientů s </a:t>
            </a:r>
            <a:r>
              <a:rPr lang="en-US" altLang="cs-CZ" dirty="0"/>
              <a:t>LDL-C &lt;0.65 </a:t>
            </a:r>
            <a:r>
              <a:rPr lang="en-US" altLang="cs-CZ" dirty="0" err="1"/>
              <a:t>mmol</a:t>
            </a:r>
            <a:r>
              <a:rPr lang="en-US" altLang="cs-CZ" dirty="0"/>
              <a:t>/L </a:t>
            </a:r>
            <a:r>
              <a:rPr lang="cs-CZ" altLang="cs-CZ" sz="1600" dirty="0"/>
              <a:t>podle vstupní koncentrace LDL-C a dávky </a:t>
            </a:r>
            <a:r>
              <a:rPr lang="cs-CZ" altLang="cs-CZ" sz="1600" dirty="0" err="1"/>
              <a:t>alirocumabu</a:t>
            </a:r>
            <a:endParaRPr lang="cs-CZ" altLang="cs-CZ" sz="1600" dirty="0"/>
          </a:p>
        </p:txBody>
      </p:sp>
      <p:sp>
        <p:nvSpPr>
          <p:cNvPr id="75780" name="Zástupný symbol pro text 6">
            <a:extLst>
              <a:ext uri="{FF2B5EF4-FFF2-40B4-BE49-F238E27FC236}">
                <a16:creationId xmlns:a16="http://schemas.microsoft.com/office/drawing/2014/main" id="{8BE91C6D-ACBF-4DE2-8E68-6C57BE0A0874}"/>
              </a:ext>
            </a:extLst>
          </p:cNvPr>
          <p:cNvSpPr>
            <a:spLocks noGrp="1"/>
          </p:cNvSpPr>
          <p:nvPr>
            <p:ph type="body" sz="half" idx="3"/>
          </p:nvPr>
        </p:nvSpPr>
        <p:spPr>
          <a:xfrm>
            <a:off x="4636912" y="2171700"/>
            <a:ext cx="3740856" cy="745067"/>
          </a:xfrm>
        </p:spPr>
        <p:txBody>
          <a:bodyPr>
            <a:normAutofit fontScale="77500" lnSpcReduction="20000"/>
          </a:bodyPr>
          <a:lstStyle/>
          <a:p>
            <a:r>
              <a:rPr lang="cs-CZ" altLang="cs-CZ" sz="1600" dirty="0"/>
              <a:t>% pacientů s </a:t>
            </a:r>
            <a:r>
              <a:rPr lang="en-US" altLang="cs-CZ" dirty="0"/>
              <a:t>LDL-C &lt;0.</a:t>
            </a:r>
            <a:r>
              <a:rPr lang="cs-CZ" altLang="cs-CZ" dirty="0"/>
              <a:t>39</a:t>
            </a:r>
            <a:r>
              <a:rPr lang="en-US" altLang="cs-CZ" dirty="0"/>
              <a:t> </a:t>
            </a:r>
            <a:r>
              <a:rPr lang="en-US" altLang="cs-CZ" dirty="0" err="1"/>
              <a:t>mmol</a:t>
            </a:r>
            <a:r>
              <a:rPr lang="en-US" altLang="cs-CZ" dirty="0"/>
              <a:t>/L </a:t>
            </a:r>
            <a:r>
              <a:rPr lang="cs-CZ" altLang="cs-CZ" sz="1600" dirty="0"/>
              <a:t>podle vstupní koncentrace LDL-C a dávky </a:t>
            </a:r>
            <a:r>
              <a:rPr lang="cs-CZ" altLang="cs-CZ" sz="1600" dirty="0" err="1"/>
              <a:t>alirocumabu</a:t>
            </a:r>
            <a:endParaRPr lang="cs-CZ" altLang="cs-CZ" sz="1600" dirty="0"/>
          </a:p>
        </p:txBody>
      </p:sp>
      <p:pic>
        <p:nvPicPr>
          <p:cNvPr id="75781" name="Zástupný symbol pro obsah 12">
            <a:extLst>
              <a:ext uri="{FF2B5EF4-FFF2-40B4-BE49-F238E27FC236}">
                <a16:creationId xmlns:a16="http://schemas.microsoft.com/office/drawing/2014/main" id="{46EF520D-7B44-4B2C-8857-7F777E49291F}"/>
              </a:ext>
            </a:extLst>
          </p:cNvP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t="13980"/>
          <a:stretch>
            <a:fillRect/>
          </a:stretch>
        </p:blipFill>
        <p:spPr>
          <a:xfrm>
            <a:off x="698502" y="3045179"/>
            <a:ext cx="3807178" cy="2239434"/>
          </a:xfrm>
        </p:spPr>
      </p:pic>
      <p:pic>
        <p:nvPicPr>
          <p:cNvPr id="75782" name="Zástupný symbol pro obsah 15">
            <a:extLst>
              <a:ext uri="{FF2B5EF4-FFF2-40B4-BE49-F238E27FC236}">
                <a16:creationId xmlns:a16="http://schemas.microsoft.com/office/drawing/2014/main" id="{D300915C-8F9A-4255-A26B-F6A76349A18B}"/>
              </a:ext>
            </a:extLst>
          </p:cNvPr>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t="15065"/>
          <a:stretch>
            <a:fillRect/>
          </a:stretch>
        </p:blipFill>
        <p:spPr>
          <a:xfrm>
            <a:off x="4636912" y="3045179"/>
            <a:ext cx="3740856" cy="2239434"/>
          </a:xfrm>
        </p:spPr>
      </p:pic>
      <p:sp>
        <p:nvSpPr>
          <p:cNvPr id="17" name="Obdélník 16">
            <a:extLst>
              <a:ext uri="{FF2B5EF4-FFF2-40B4-BE49-F238E27FC236}">
                <a16:creationId xmlns:a16="http://schemas.microsoft.com/office/drawing/2014/main" id="{60FC97F9-3A5B-46C5-8B8C-790876E19147}"/>
              </a:ext>
            </a:extLst>
          </p:cNvPr>
          <p:cNvSpPr/>
          <p:nvPr/>
        </p:nvSpPr>
        <p:spPr>
          <a:xfrm>
            <a:off x="4612923" y="5812369"/>
            <a:ext cx="4064000" cy="379463"/>
          </a:xfrm>
          <a:prstGeom prst="rect">
            <a:avLst/>
          </a:prstGeom>
        </p:spPr>
        <p:txBody>
          <a:bodyPr>
            <a:spAutoFit/>
          </a:bodyPr>
          <a:lstStyle/>
          <a:p>
            <a:pPr eaLnBrk="0" fontAlgn="base" hangingPunct="0">
              <a:spcBef>
                <a:spcPct val="0"/>
              </a:spcBef>
              <a:spcAft>
                <a:spcPct val="0"/>
              </a:spcAft>
              <a:defRPr/>
            </a:pPr>
            <a:r>
              <a:rPr lang="cs-CZ" sz="933" dirty="0">
                <a:latin typeface="HelveticaNeueLT Std"/>
                <a:cs typeface="Arial" panose="020B0604020202020204" pitchFamily="34" charset="0"/>
              </a:rPr>
              <a:t>Robinson J at al. </a:t>
            </a:r>
            <a:r>
              <a:rPr lang="en-US" sz="933" dirty="0">
                <a:latin typeface="HelveticaNeueLT Std"/>
                <a:cs typeface="Arial" panose="020B0604020202020204" pitchFamily="34" charset="0"/>
              </a:rPr>
              <a:t>Poster presented at the European Society of Cardiology Congress, 27–31 August 2016, Rome, Italy </a:t>
            </a:r>
            <a:endParaRPr lang="cs-CZ" sz="2489" dirty="0">
              <a:latin typeface="Arial" panose="020B0604020202020204" pitchFamily="34" charset="0"/>
              <a:cs typeface="Arial" panose="020B0604020202020204" pitchFamily="34" charset="0"/>
            </a:endParaRPr>
          </a:p>
        </p:txBody>
      </p:sp>
      <p:cxnSp>
        <p:nvCxnSpPr>
          <p:cNvPr id="9" name="Přímá spojovací čára 9">
            <a:extLst>
              <a:ext uri="{FF2B5EF4-FFF2-40B4-BE49-F238E27FC236}">
                <a16:creationId xmlns:a16="http://schemas.microsoft.com/office/drawing/2014/main" id="{29AA424D-6F5E-40F5-9584-541C0AD49A6A}"/>
              </a:ext>
            </a:extLst>
          </p:cNvPr>
          <p:cNvCxnSpPr/>
          <p:nvPr/>
        </p:nvCxnSpPr>
        <p:spPr>
          <a:xfrm>
            <a:off x="599723" y="1700389"/>
            <a:ext cx="799253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479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6A7D7374-5165-436F-8A24-171A82B6B86C}"/>
              </a:ext>
            </a:extLst>
          </p:cNvPr>
          <p:cNvSpPr txBox="1">
            <a:spLocks noChangeArrowheads="1"/>
          </p:cNvSpPr>
          <p:nvPr/>
        </p:nvSpPr>
        <p:spPr bwMode="auto">
          <a:xfrm>
            <a:off x="179512" y="381777"/>
            <a:ext cx="8712968" cy="649111"/>
          </a:xfrm>
          <a:prstGeom prst="rect">
            <a:avLst/>
          </a:prstGeom>
          <a:noFill/>
          <a:ln w="9525">
            <a:noFill/>
            <a:miter lim="800000"/>
            <a:headEnd/>
            <a:tailEnd/>
          </a:ln>
          <a:effectLst>
            <a:outerShdw dist="35921" dir="2700000" algn="ctr" rotWithShape="0">
              <a:schemeClr val="bg2"/>
            </a:outerShdw>
          </a:effectLst>
        </p:spPr>
        <p:txBody>
          <a:bodyPr lIns="81844" tIns="40923" rIns="81844" bIns="40923"/>
          <a:lstStyle/>
          <a:p>
            <a:pPr algn="ctr" fontAlgn="base">
              <a:spcBef>
                <a:spcPct val="0"/>
              </a:spcBef>
              <a:spcAft>
                <a:spcPct val="0"/>
              </a:spcAft>
              <a:defRPr/>
            </a:pPr>
            <a:r>
              <a:rPr lang="cs-CZ" sz="2800" b="1" kern="0" dirty="0" err="1">
                <a:solidFill>
                  <a:srgbClr val="FFFF00"/>
                </a:solidFill>
                <a:latin typeface="Calibri" pitchFamily="34" charset="0"/>
                <a:cs typeface="Calibri" pitchFamily="34" charset="0"/>
              </a:rPr>
              <a:t>Alirocumab</a:t>
            </a:r>
            <a:r>
              <a:rPr lang="cs-CZ" sz="2800" b="1" kern="0" dirty="0">
                <a:solidFill>
                  <a:srgbClr val="FFFF00"/>
                </a:solidFill>
                <a:latin typeface="Calibri" pitchFamily="34" charset="0"/>
                <a:cs typeface="Calibri" pitchFamily="34" charset="0"/>
              </a:rPr>
              <a:t>: dosažení hladin LDL-C &lt; 0.65 a &lt; 0.39 </a:t>
            </a:r>
            <a:r>
              <a:rPr lang="cs-CZ" sz="2800" b="1" kern="0" dirty="0" err="1">
                <a:solidFill>
                  <a:srgbClr val="FFFF00"/>
                </a:solidFill>
                <a:latin typeface="Calibri" pitchFamily="34" charset="0"/>
                <a:cs typeface="Calibri" pitchFamily="34" charset="0"/>
              </a:rPr>
              <a:t>mmol</a:t>
            </a:r>
            <a:r>
              <a:rPr lang="cs-CZ" sz="2800" b="1" kern="0" dirty="0">
                <a:solidFill>
                  <a:srgbClr val="FFFF00"/>
                </a:solidFill>
                <a:latin typeface="Calibri" pitchFamily="34" charset="0"/>
                <a:cs typeface="Calibri" pitchFamily="34" charset="0"/>
              </a:rPr>
              <a:t>/l</a:t>
            </a:r>
          </a:p>
        </p:txBody>
      </p:sp>
      <p:sp>
        <p:nvSpPr>
          <p:cNvPr id="77827" name="Obdélník 10">
            <a:extLst>
              <a:ext uri="{FF2B5EF4-FFF2-40B4-BE49-F238E27FC236}">
                <a16:creationId xmlns:a16="http://schemas.microsoft.com/office/drawing/2014/main" id="{9B3F95FE-5C09-4DB7-BE81-A1E87812C093}"/>
              </a:ext>
            </a:extLst>
          </p:cNvPr>
          <p:cNvSpPr>
            <a:spLocks noChangeArrowheads="1"/>
          </p:cNvSpPr>
          <p:nvPr/>
        </p:nvSpPr>
        <p:spPr bwMode="auto">
          <a:xfrm>
            <a:off x="611013" y="5581827"/>
            <a:ext cx="7905044" cy="85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cs-CZ" altLang="cs-CZ" sz="1244" b="1" dirty="0"/>
              <a:t>Celkem byl výskyt NÚ u pacientů s </a:t>
            </a:r>
            <a:r>
              <a:rPr lang="en-US" altLang="cs-CZ" sz="1244" b="1" dirty="0"/>
              <a:t>LDL-C &lt;0.65 </a:t>
            </a:r>
            <a:r>
              <a:rPr lang="cs-CZ" altLang="cs-CZ" sz="1244" b="1" dirty="0" err="1"/>
              <a:t>vs</a:t>
            </a:r>
            <a:r>
              <a:rPr lang="cs-CZ" altLang="cs-CZ" sz="1244" b="1" dirty="0"/>
              <a:t> s LDL-C </a:t>
            </a:r>
            <a:r>
              <a:rPr lang="en-US" altLang="cs-CZ" sz="1244" b="1" dirty="0"/>
              <a:t>≥0.65 </a:t>
            </a:r>
            <a:r>
              <a:rPr lang="en-US" altLang="cs-CZ" sz="1244" b="1" dirty="0" err="1"/>
              <a:t>mmol</a:t>
            </a:r>
            <a:r>
              <a:rPr lang="en-US" altLang="cs-CZ" sz="1244" b="1" dirty="0"/>
              <a:t>/L</a:t>
            </a:r>
            <a:r>
              <a:rPr lang="cs-CZ" altLang="cs-CZ" sz="1244" b="1" dirty="0"/>
              <a:t> SROVNATELÝ</a:t>
            </a:r>
            <a:r>
              <a:rPr lang="en-US" altLang="cs-CZ" sz="1244" b="1" dirty="0"/>
              <a:t>, </a:t>
            </a:r>
            <a:r>
              <a:rPr lang="cs-CZ" altLang="cs-CZ" sz="1244" b="1" dirty="0"/>
              <a:t>včetně </a:t>
            </a:r>
            <a:r>
              <a:rPr lang="en-US" altLang="cs-CZ" sz="1244" b="1" dirty="0"/>
              <a:t>neurologic</a:t>
            </a:r>
            <a:r>
              <a:rPr lang="cs-CZ" altLang="cs-CZ" sz="1244" b="1" dirty="0" err="1"/>
              <a:t>kých</a:t>
            </a:r>
            <a:r>
              <a:rPr lang="en-US" altLang="cs-CZ" sz="1244" b="1" dirty="0"/>
              <a:t> </a:t>
            </a:r>
            <a:r>
              <a:rPr lang="cs-CZ" altLang="cs-CZ" sz="1244" b="1" dirty="0"/>
              <a:t>a </a:t>
            </a:r>
            <a:r>
              <a:rPr lang="en-US" altLang="cs-CZ" sz="1244" b="1" dirty="0"/>
              <a:t>neuro</a:t>
            </a:r>
            <a:r>
              <a:rPr lang="cs-CZ" altLang="cs-CZ" sz="1244" b="1" dirty="0"/>
              <a:t>kognitivních</a:t>
            </a:r>
            <a:r>
              <a:rPr lang="en-US" altLang="cs-CZ" sz="1244" b="1" dirty="0"/>
              <a:t> </a:t>
            </a:r>
            <a:r>
              <a:rPr lang="cs-CZ" altLang="cs-CZ" sz="1244" b="1" dirty="0"/>
              <a:t>příhod</a:t>
            </a:r>
            <a:r>
              <a:rPr lang="en-US" altLang="cs-CZ" sz="1244" b="1" dirty="0"/>
              <a:t>. </a:t>
            </a:r>
          </a:p>
          <a:p>
            <a:pPr algn="ctr" eaLnBrk="0" fontAlgn="base" hangingPunct="0">
              <a:spcBef>
                <a:spcPct val="0"/>
              </a:spcBef>
              <a:spcAft>
                <a:spcPct val="0"/>
              </a:spcAft>
            </a:pPr>
            <a:r>
              <a:rPr lang="cs-CZ" altLang="cs-CZ" sz="1244" b="1" dirty="0"/>
              <a:t>Větší výskyt katarakty mezi těmi co (v </a:t>
            </a:r>
            <a:r>
              <a:rPr lang="cs-CZ" altLang="cs-CZ" sz="1244" b="1" dirty="0" err="1"/>
              <a:t>aliro</a:t>
            </a:r>
            <a:r>
              <a:rPr lang="cs-CZ" altLang="cs-CZ" sz="1244" b="1" dirty="0"/>
              <a:t> i </a:t>
            </a:r>
            <a:r>
              <a:rPr lang="cs-CZ" altLang="cs-CZ" sz="1244" b="1" dirty="0" err="1"/>
              <a:t>pbo</a:t>
            </a:r>
            <a:r>
              <a:rPr lang="cs-CZ" altLang="cs-CZ" sz="1244" b="1" dirty="0"/>
              <a:t> větvi) měli </a:t>
            </a:r>
            <a:r>
              <a:rPr lang="en-US" altLang="cs-CZ" sz="1244" b="1" dirty="0"/>
              <a:t>LDL-C &lt;0.65 </a:t>
            </a:r>
            <a:r>
              <a:rPr lang="cs-CZ" altLang="cs-CZ" sz="1244" b="1" dirty="0" err="1"/>
              <a:t>vs</a:t>
            </a:r>
            <a:r>
              <a:rPr lang="cs-CZ" altLang="cs-CZ" sz="1244" b="1" dirty="0"/>
              <a:t> </a:t>
            </a:r>
            <a:r>
              <a:rPr lang="en-US" altLang="cs-CZ" sz="1244" b="1" dirty="0"/>
              <a:t>≥0.65 </a:t>
            </a:r>
            <a:r>
              <a:rPr lang="en-US" altLang="cs-CZ" sz="1244" b="1" dirty="0" err="1"/>
              <a:t>mmol</a:t>
            </a:r>
            <a:r>
              <a:rPr lang="en-US" altLang="cs-CZ" sz="1244" b="1" dirty="0"/>
              <a:t>/L</a:t>
            </a:r>
            <a:r>
              <a:rPr lang="cs-CZ" altLang="cs-CZ" sz="1244" b="1" dirty="0"/>
              <a:t> neumíme vysvětlit, ale nesouvisí s podáváním PCSK9i.</a:t>
            </a:r>
            <a:r>
              <a:rPr lang="en-US" altLang="cs-CZ" sz="1244" b="1" dirty="0"/>
              <a:t> </a:t>
            </a:r>
          </a:p>
        </p:txBody>
      </p:sp>
      <p:pic>
        <p:nvPicPr>
          <p:cNvPr id="77828" name="Zástupný symbol pro obsah 8">
            <a:extLst>
              <a:ext uri="{FF2B5EF4-FFF2-40B4-BE49-F238E27FC236}">
                <a16:creationId xmlns:a16="http://schemas.microsoft.com/office/drawing/2014/main" id="{BF0167EB-0A19-4252-B102-85895303C3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99723" y="1154658"/>
            <a:ext cx="7916334" cy="4247748"/>
          </a:xfrm>
        </p:spPr>
      </p:pic>
      <p:sp>
        <p:nvSpPr>
          <p:cNvPr id="14" name="Obdélník 13">
            <a:extLst>
              <a:ext uri="{FF2B5EF4-FFF2-40B4-BE49-F238E27FC236}">
                <a16:creationId xmlns:a16="http://schemas.microsoft.com/office/drawing/2014/main" id="{9A63C31C-3612-4B73-8A80-66417D5A7923}"/>
              </a:ext>
            </a:extLst>
          </p:cNvPr>
          <p:cNvSpPr/>
          <p:nvPr/>
        </p:nvSpPr>
        <p:spPr>
          <a:xfrm>
            <a:off x="1259632" y="6476223"/>
            <a:ext cx="7432322" cy="235898"/>
          </a:xfrm>
          <a:prstGeom prst="rect">
            <a:avLst/>
          </a:prstGeom>
        </p:spPr>
        <p:txBody>
          <a:bodyPr>
            <a:spAutoFit/>
          </a:bodyPr>
          <a:lstStyle/>
          <a:p>
            <a:pPr eaLnBrk="0" fontAlgn="base" hangingPunct="0">
              <a:spcBef>
                <a:spcPct val="0"/>
              </a:spcBef>
              <a:spcAft>
                <a:spcPct val="0"/>
              </a:spcAft>
              <a:defRPr/>
            </a:pPr>
            <a:r>
              <a:rPr lang="cs-CZ" sz="933" dirty="0">
                <a:latin typeface="HelveticaNeueLT Std"/>
                <a:cs typeface="Arial" panose="020B0604020202020204" pitchFamily="34" charset="0"/>
              </a:rPr>
              <a:t>Robinson J at al. </a:t>
            </a:r>
            <a:r>
              <a:rPr lang="en-US" sz="933" dirty="0">
                <a:latin typeface="HelveticaNeueLT Std"/>
                <a:cs typeface="Arial" panose="020B0604020202020204" pitchFamily="34" charset="0"/>
              </a:rPr>
              <a:t>Poster presented at the European Society of Cardiology Congress, 27–31 August 2016, Rome, Italy </a:t>
            </a:r>
            <a:endParaRPr lang="cs-CZ" sz="2489" dirty="0">
              <a:latin typeface="Arial" panose="020B0604020202020204" pitchFamily="34" charset="0"/>
              <a:cs typeface="Arial" panose="020B0604020202020204" pitchFamily="34" charset="0"/>
            </a:endParaRPr>
          </a:p>
        </p:txBody>
      </p:sp>
      <p:cxnSp>
        <p:nvCxnSpPr>
          <p:cNvPr id="3" name="Přímá spojnice 2">
            <a:extLst>
              <a:ext uri="{FF2B5EF4-FFF2-40B4-BE49-F238E27FC236}">
                <a16:creationId xmlns:a16="http://schemas.microsoft.com/office/drawing/2014/main" id="{BA3B7873-636E-4AD9-A55A-37AAD864930F}"/>
              </a:ext>
            </a:extLst>
          </p:cNvPr>
          <p:cNvCxnSpPr>
            <a:cxnSpLocks/>
          </p:cNvCxnSpPr>
          <p:nvPr/>
        </p:nvCxnSpPr>
        <p:spPr>
          <a:xfrm>
            <a:off x="637881" y="4236880"/>
            <a:ext cx="7878176"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7" name="Přímá spojovací čára 9">
            <a:extLst>
              <a:ext uri="{FF2B5EF4-FFF2-40B4-BE49-F238E27FC236}">
                <a16:creationId xmlns:a16="http://schemas.microsoft.com/office/drawing/2014/main" id="{AD12ECF1-B1DE-4195-B7D3-32D03B815F00}"/>
              </a:ext>
            </a:extLst>
          </p:cNvPr>
          <p:cNvCxnSpPr>
            <a:cxnSpLocks/>
          </p:cNvCxnSpPr>
          <p:nvPr/>
        </p:nvCxnSpPr>
        <p:spPr>
          <a:xfrm>
            <a:off x="251520" y="908720"/>
            <a:ext cx="856895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924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23519"/>
            <a:ext cx="8240465" cy="1143000"/>
          </a:xfrm>
        </p:spPr>
        <p:txBody>
          <a:bodyPr>
            <a:normAutofit fontScale="90000"/>
          </a:bodyPr>
          <a:lstStyle/>
          <a:p>
            <a:pPr algn="ctr"/>
            <a:r>
              <a:rPr lang="cs-CZ" sz="2844" b="1" dirty="0">
                <a:solidFill>
                  <a:srgbClr val="FFFF00"/>
                </a:solidFill>
                <a:latin typeface="Calibri" panose="020F0502020204030204" pitchFamily="34" charset="0"/>
                <a:ea typeface="MS PGothic" panose="020B0600070205080204" pitchFamily="34" charset="-128"/>
                <a:cs typeface="Calibri" panose="020F0502020204030204" pitchFamily="34" charset="0"/>
              </a:rPr>
              <a:t>Máme se bát, když hladina LDL-cholesterolu klesne pod</a:t>
            </a:r>
            <a:br>
              <a:rPr lang="cs-CZ" sz="2844" b="1" dirty="0">
                <a:solidFill>
                  <a:srgbClr val="FFFF00"/>
                </a:solidFill>
                <a:latin typeface="Calibri" panose="020F0502020204030204" pitchFamily="34" charset="0"/>
                <a:ea typeface="MS PGothic" panose="020B0600070205080204" pitchFamily="34" charset="-128"/>
                <a:cs typeface="Calibri" panose="020F0502020204030204" pitchFamily="34" charset="0"/>
              </a:rPr>
            </a:br>
            <a:r>
              <a:rPr lang="cs-CZ" sz="2844" b="1" dirty="0">
                <a:solidFill>
                  <a:srgbClr val="FFFF00"/>
                </a:solidFill>
                <a:latin typeface="Calibri" panose="020F0502020204030204" pitchFamily="34" charset="0"/>
                <a:ea typeface="MS PGothic" panose="020B0600070205080204" pitchFamily="34" charset="-128"/>
                <a:cs typeface="Calibri" panose="020F0502020204030204" pitchFamily="34" charset="0"/>
              </a:rPr>
              <a:t> 1 </a:t>
            </a:r>
            <a:r>
              <a:rPr lang="cs-CZ" sz="2844" b="1" dirty="0" err="1">
                <a:solidFill>
                  <a:srgbClr val="FFFF00"/>
                </a:solidFill>
                <a:latin typeface="Calibri" panose="020F0502020204030204" pitchFamily="34" charset="0"/>
                <a:ea typeface="MS PGothic" panose="020B0600070205080204" pitchFamily="34" charset="-128"/>
                <a:cs typeface="Calibri" panose="020F0502020204030204" pitchFamily="34" charset="0"/>
              </a:rPr>
              <a:t>mmol</a:t>
            </a:r>
            <a:r>
              <a:rPr lang="cs-CZ" sz="2844" b="1" dirty="0">
                <a:solidFill>
                  <a:srgbClr val="FFFF00"/>
                </a:solidFill>
                <a:latin typeface="Calibri" panose="020F0502020204030204" pitchFamily="34" charset="0"/>
                <a:ea typeface="MS PGothic" panose="020B0600070205080204" pitchFamily="34" charset="-128"/>
                <a:cs typeface="Calibri" panose="020F0502020204030204" pitchFamily="34" charset="0"/>
              </a:rPr>
              <a:t>/l?</a:t>
            </a:r>
            <a:br>
              <a:rPr lang="cs-CZ" sz="2844" b="1" dirty="0">
                <a:solidFill>
                  <a:srgbClr val="FFFF00"/>
                </a:solidFill>
                <a:latin typeface="Calibri" panose="020F0502020204030204" pitchFamily="34" charset="0"/>
                <a:ea typeface="MS PGothic" panose="020B0600070205080204" pitchFamily="34" charset="-128"/>
                <a:cs typeface="Calibri" panose="020F0502020204030204" pitchFamily="34" charset="0"/>
              </a:rPr>
            </a:br>
            <a:r>
              <a:rPr lang="cs-CZ" sz="2000" b="1" dirty="0">
                <a:solidFill>
                  <a:srgbClr val="FFFF00"/>
                </a:solidFill>
                <a:latin typeface="Calibri" panose="020F0502020204030204" pitchFamily="34" charset="0"/>
                <a:cs typeface="Calibri" panose="020F0502020204030204" pitchFamily="34" charset="0"/>
              </a:rPr>
              <a:t>Výsledky analýzy studie FOURIER (2669 pac s LDL&lt; 0,5mmol/l při evolocumabu)</a:t>
            </a:r>
            <a:endParaRPr lang="cs-CZ" sz="1600" b="1" dirty="0">
              <a:solidFill>
                <a:srgbClr val="FFFF00"/>
              </a:solidFill>
              <a:latin typeface="Calibri" panose="020F0502020204030204" pitchFamily="34" charset="0"/>
              <a:cs typeface="Calibri" panose="020F0502020204030204" pitchFamily="34" charset="0"/>
            </a:endParaRPr>
          </a:p>
        </p:txBody>
      </p:sp>
      <p:pic>
        <p:nvPicPr>
          <p:cNvPr id="8" name="Zástupný symbol pro obsah 7">
            <a:extLst>
              <a:ext uri="{FF2B5EF4-FFF2-40B4-BE49-F238E27FC236}">
                <a16:creationId xmlns:a16="http://schemas.microsoft.com/office/drawing/2014/main" id="{E6D77C95-9EA8-4156-8F08-7B652ECE4194}"/>
              </a:ext>
            </a:extLst>
          </p:cNvPr>
          <p:cNvPicPr>
            <a:picLocks noGrp="1" noChangeAspect="1"/>
          </p:cNvPicPr>
          <p:nvPr>
            <p:ph sz="half" idx="1"/>
          </p:nvPr>
        </p:nvPicPr>
        <p:blipFill>
          <a:blip r:embed="rId2"/>
          <a:stretch>
            <a:fillRect/>
          </a:stretch>
        </p:blipFill>
        <p:spPr>
          <a:xfrm>
            <a:off x="119952" y="2280216"/>
            <a:ext cx="4587850" cy="2681313"/>
          </a:xfrm>
          <a:prstGeom prst="rect">
            <a:avLst/>
          </a:prstGeom>
        </p:spPr>
      </p:pic>
      <p:pic>
        <p:nvPicPr>
          <p:cNvPr id="9" name="Zástupný symbol pro obsah 8">
            <a:extLst>
              <a:ext uri="{FF2B5EF4-FFF2-40B4-BE49-F238E27FC236}">
                <a16:creationId xmlns:a16="http://schemas.microsoft.com/office/drawing/2014/main" id="{7F3FD34D-C593-469A-A901-2F5B10E6C99D}"/>
              </a:ext>
            </a:extLst>
          </p:cNvPr>
          <p:cNvPicPr>
            <a:picLocks noGrp="1" noChangeAspect="1"/>
          </p:cNvPicPr>
          <p:nvPr>
            <p:ph sz="half" idx="2"/>
          </p:nvPr>
        </p:nvPicPr>
        <p:blipFill>
          <a:blip r:embed="rId3"/>
          <a:stretch>
            <a:fillRect/>
          </a:stretch>
        </p:blipFill>
        <p:spPr>
          <a:xfrm>
            <a:off x="4707802" y="2296915"/>
            <a:ext cx="4317796" cy="2654300"/>
          </a:xfrm>
          <a:prstGeom prst="rect">
            <a:avLst/>
          </a:prstGeom>
        </p:spPr>
      </p:pic>
      <p:cxnSp>
        <p:nvCxnSpPr>
          <p:cNvPr id="13" name="Přímá spojovací čára 6"/>
          <p:cNvCxnSpPr>
            <a:cxnSpLocks noChangeShapeType="1"/>
          </p:cNvCxnSpPr>
          <p:nvPr/>
        </p:nvCxnSpPr>
        <p:spPr bwMode="auto">
          <a:xfrm>
            <a:off x="497399" y="1894599"/>
            <a:ext cx="8138602" cy="0"/>
          </a:xfrm>
          <a:prstGeom prst="line">
            <a:avLst/>
          </a:prstGeom>
          <a:noFill/>
          <a:ln w="38100" algn="ctr">
            <a:solidFill>
              <a:srgbClr val="B3261F"/>
            </a:solidFill>
            <a:round/>
            <a:headEnd/>
            <a:tailEnd/>
          </a:ln>
          <a:extLst>
            <a:ext uri="{909E8E84-426E-40DD-AFC4-6F175D3DCCD1}">
              <a14:hiddenFill xmlns:a14="http://schemas.microsoft.com/office/drawing/2010/main">
                <a:noFill/>
              </a14:hiddenFill>
            </a:ext>
          </a:extLst>
        </p:spPr>
      </p:cxnSp>
      <p:sp>
        <p:nvSpPr>
          <p:cNvPr id="17" name="Obdélník 16"/>
          <p:cNvSpPr/>
          <p:nvPr/>
        </p:nvSpPr>
        <p:spPr>
          <a:xfrm>
            <a:off x="3732775" y="5733256"/>
            <a:ext cx="5411225" cy="584775"/>
          </a:xfrm>
          <a:prstGeom prst="rect">
            <a:avLst/>
          </a:prstGeom>
        </p:spPr>
        <p:txBody>
          <a:bodyPr wrap="none">
            <a:spAutoFit/>
          </a:bodyPr>
          <a:lstStyle/>
          <a:p>
            <a:endParaRPr lang="cs-CZ" sz="1600" dirty="0"/>
          </a:p>
          <a:p>
            <a:r>
              <a:rPr lang="it-IT" sz="1600" dirty="0"/>
              <a:t>Giugliano RP, ESC Congress 2017, Barcelona 8/28/2017 </a:t>
            </a:r>
            <a:endParaRPr lang="cs-CZ" sz="978" dirty="0">
              <a:solidFill>
                <a:prstClr val="black"/>
              </a:solidFill>
              <a:latin typeface="Calibri" panose="020F0502020204030204"/>
            </a:endParaRPr>
          </a:p>
        </p:txBody>
      </p:sp>
    </p:spTree>
    <p:extLst>
      <p:ext uri="{BB962C8B-B14F-4D97-AF65-F5344CB8AC3E}">
        <p14:creationId xmlns:p14="http://schemas.microsoft.com/office/powerpoint/2010/main" val="2445336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7945" y="463342"/>
            <a:ext cx="7888111" cy="1143000"/>
          </a:xfrm>
        </p:spPr>
        <p:txBody>
          <a:bodyPr>
            <a:normAutofit/>
          </a:bodyPr>
          <a:lstStyle/>
          <a:p>
            <a:pPr algn="ctr"/>
            <a:r>
              <a:rPr lang="cs-CZ" altLang="cs-CZ" sz="2844" b="1" dirty="0">
                <a:solidFill>
                  <a:srgbClr val="FFFF00"/>
                </a:solidFill>
                <a:latin typeface="Calibri" panose="020F0502020204030204" pitchFamily="34" charset="0"/>
                <a:ea typeface="MS PGothic" panose="020B0600070205080204" pitchFamily="34" charset="-128"/>
                <a:cs typeface="Calibri" panose="020F0502020204030204" pitchFamily="34" charset="0"/>
              </a:rPr>
              <a:t>Bát se nemusíme, spíše naopak</a:t>
            </a:r>
            <a:br>
              <a:rPr lang="cs-CZ" altLang="cs-CZ" sz="2844" b="1" dirty="0">
                <a:solidFill>
                  <a:srgbClr val="FFFF00"/>
                </a:solidFill>
                <a:latin typeface="Calibri" panose="020F0502020204030204" pitchFamily="34" charset="0"/>
                <a:ea typeface="MS PGothic" panose="020B0600070205080204" pitchFamily="34" charset="-128"/>
                <a:cs typeface="Calibri" panose="020F0502020204030204" pitchFamily="34" charset="0"/>
              </a:rPr>
            </a:br>
            <a:r>
              <a:rPr lang="cs-CZ" sz="2000" b="1" dirty="0">
                <a:solidFill>
                  <a:srgbClr val="FFFF00"/>
                </a:solidFill>
                <a:latin typeface="Calibri" panose="020F0502020204030204" pitchFamily="34" charset="0"/>
                <a:cs typeface="Calibri" panose="020F0502020204030204" pitchFamily="34" charset="0"/>
              </a:rPr>
              <a:t>Výsledky analýzy studie FOURIER </a:t>
            </a:r>
            <a:br>
              <a:rPr lang="cs-CZ" sz="2000" b="1" dirty="0">
                <a:solidFill>
                  <a:srgbClr val="FFFF00"/>
                </a:solidFill>
                <a:latin typeface="Calibri" panose="020F0502020204030204" pitchFamily="34" charset="0"/>
                <a:cs typeface="Calibri" panose="020F0502020204030204" pitchFamily="34" charset="0"/>
              </a:rPr>
            </a:br>
            <a:r>
              <a:rPr lang="cs-CZ" sz="2000" b="1" dirty="0">
                <a:solidFill>
                  <a:srgbClr val="FFFF00"/>
                </a:solidFill>
                <a:latin typeface="Calibri" panose="020F0502020204030204" pitchFamily="34" charset="0"/>
                <a:cs typeface="Calibri" panose="020F0502020204030204" pitchFamily="34" charset="0"/>
              </a:rPr>
              <a:t>(501 pac s LDL&lt; 0,25mmol/l při evolocumabu)</a:t>
            </a:r>
            <a:endParaRPr lang="cs-CZ" sz="1600" b="1" dirty="0">
              <a:solidFill>
                <a:srgbClr val="FFFF00"/>
              </a:solidFill>
              <a:latin typeface="Calibri" panose="020F0502020204030204" pitchFamily="34" charset="0"/>
              <a:cs typeface="Calibri" panose="020F0502020204030204" pitchFamily="34" charset="0"/>
            </a:endParaRPr>
          </a:p>
        </p:txBody>
      </p:sp>
      <p:cxnSp>
        <p:nvCxnSpPr>
          <p:cNvPr id="13" name="Přímá spojovací čára 6"/>
          <p:cNvCxnSpPr>
            <a:cxnSpLocks noChangeShapeType="1"/>
          </p:cNvCxnSpPr>
          <p:nvPr/>
        </p:nvCxnSpPr>
        <p:spPr bwMode="auto">
          <a:xfrm>
            <a:off x="502699" y="1772816"/>
            <a:ext cx="8138602" cy="0"/>
          </a:xfrm>
          <a:prstGeom prst="line">
            <a:avLst/>
          </a:prstGeom>
          <a:noFill/>
          <a:ln w="38100" algn="ctr">
            <a:solidFill>
              <a:srgbClr val="B3261F"/>
            </a:solidFill>
            <a:round/>
            <a:headEnd/>
            <a:tailEnd/>
          </a:ln>
          <a:extLst>
            <a:ext uri="{909E8E84-426E-40DD-AFC4-6F175D3DCCD1}">
              <a14:hiddenFill xmlns:a14="http://schemas.microsoft.com/office/drawing/2010/main">
                <a:noFill/>
              </a14:hiddenFill>
            </a:ext>
          </a:extLst>
        </p:spPr>
      </p:cxnSp>
      <p:sp>
        <p:nvSpPr>
          <p:cNvPr id="17" name="Obdélník 16"/>
          <p:cNvSpPr/>
          <p:nvPr/>
        </p:nvSpPr>
        <p:spPr>
          <a:xfrm>
            <a:off x="3724814" y="5813618"/>
            <a:ext cx="5411225" cy="584775"/>
          </a:xfrm>
          <a:prstGeom prst="rect">
            <a:avLst/>
          </a:prstGeom>
        </p:spPr>
        <p:txBody>
          <a:bodyPr wrap="none">
            <a:spAutoFit/>
          </a:bodyPr>
          <a:lstStyle/>
          <a:p>
            <a:endParaRPr lang="cs-CZ" sz="1600" dirty="0"/>
          </a:p>
          <a:p>
            <a:r>
              <a:rPr lang="it-IT" sz="1600" dirty="0"/>
              <a:t>Giugliano RP, ESC Congress 2017, Barcelona 8/28/2017 </a:t>
            </a:r>
            <a:endParaRPr lang="cs-CZ" sz="978" dirty="0">
              <a:solidFill>
                <a:prstClr val="black"/>
              </a:solidFill>
              <a:latin typeface="Calibri" panose="020F0502020204030204"/>
            </a:endParaRPr>
          </a:p>
        </p:txBody>
      </p:sp>
      <p:pic>
        <p:nvPicPr>
          <p:cNvPr id="5" name="Zástupný symbol pro obsah 4">
            <a:extLst>
              <a:ext uri="{FF2B5EF4-FFF2-40B4-BE49-F238E27FC236}">
                <a16:creationId xmlns:a16="http://schemas.microsoft.com/office/drawing/2014/main" id="{7136F34C-6D72-4104-81E8-D94202E075AA}"/>
              </a:ext>
            </a:extLst>
          </p:cNvPr>
          <p:cNvPicPr>
            <a:picLocks noGrp="1" noChangeAspect="1"/>
          </p:cNvPicPr>
          <p:nvPr>
            <p:ph idx="1"/>
          </p:nvPr>
        </p:nvPicPr>
        <p:blipFill>
          <a:blip r:embed="rId2"/>
          <a:stretch>
            <a:fillRect/>
          </a:stretch>
        </p:blipFill>
        <p:spPr>
          <a:xfrm>
            <a:off x="627945" y="2094403"/>
            <a:ext cx="7888111" cy="3686606"/>
          </a:xfrm>
          <a:prstGeom prst="rect">
            <a:avLst/>
          </a:prstGeom>
        </p:spPr>
      </p:pic>
    </p:spTree>
    <p:extLst>
      <p:ext uri="{BB962C8B-B14F-4D97-AF65-F5344CB8AC3E}">
        <p14:creationId xmlns:p14="http://schemas.microsoft.com/office/powerpoint/2010/main" val="2249216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07504" y="2924945"/>
            <a:ext cx="8928992" cy="3816424"/>
          </a:xfrm>
        </p:spPr>
        <p:txBody>
          <a:bodyPr>
            <a:normAutofit/>
          </a:bodyPr>
          <a:lstStyle/>
          <a:p>
            <a:pPr marL="36576" indent="0" algn="ctr">
              <a:spcAft>
                <a:spcPts val="1200"/>
              </a:spcAft>
              <a:buNone/>
            </a:pPr>
            <a:r>
              <a:rPr lang="cs-CZ" dirty="0"/>
              <a:t>I při </a:t>
            </a:r>
            <a:r>
              <a:rPr lang="cs-CZ" b="1" dirty="0">
                <a:solidFill>
                  <a:srgbClr val="FFFF00"/>
                </a:solidFill>
              </a:rPr>
              <a:t>extrémně nízkých koncentracích LDL-c </a:t>
            </a:r>
            <a:r>
              <a:rPr lang="cs-CZ" dirty="0"/>
              <a:t>jsou základní funkce organizmu (produkce steroidních hormonů či žlučových kyselin) plně </a:t>
            </a:r>
            <a:r>
              <a:rPr lang="cs-CZ" b="1" dirty="0">
                <a:solidFill>
                  <a:srgbClr val="FFFF00"/>
                </a:solidFill>
              </a:rPr>
              <a:t>zachovány</a:t>
            </a:r>
            <a:r>
              <a:rPr lang="en-US" dirty="0"/>
              <a:t>. </a:t>
            </a:r>
            <a:endParaRPr lang="cs-CZ" dirty="0"/>
          </a:p>
          <a:p>
            <a:pPr marL="36576" indent="0" algn="ctr">
              <a:spcAft>
                <a:spcPts val="1200"/>
              </a:spcAft>
              <a:buNone/>
            </a:pPr>
            <a:r>
              <a:rPr lang="cs-CZ" dirty="0"/>
              <a:t>Vztah mezi </a:t>
            </a:r>
            <a:r>
              <a:rPr lang="cs-CZ" b="1" dirty="0">
                <a:solidFill>
                  <a:srgbClr val="FFFF00"/>
                </a:solidFill>
              </a:rPr>
              <a:t>nízkými hladinami </a:t>
            </a:r>
            <a:r>
              <a:rPr lang="en-US" b="1" dirty="0">
                <a:solidFill>
                  <a:srgbClr val="FFFF00"/>
                </a:solidFill>
              </a:rPr>
              <a:t>LDL-</a:t>
            </a:r>
            <a:r>
              <a:rPr lang="cs-CZ" b="1" dirty="0">
                <a:solidFill>
                  <a:srgbClr val="FFFF00"/>
                </a:solidFill>
              </a:rPr>
              <a:t>c </a:t>
            </a:r>
            <a:r>
              <a:rPr lang="cs-CZ" dirty="0"/>
              <a:t>v některých pozorováních a chorobami jako jsou </a:t>
            </a:r>
            <a:r>
              <a:rPr lang="cs-CZ" dirty="0" err="1"/>
              <a:t>maliginity</a:t>
            </a:r>
            <a:r>
              <a:rPr lang="cs-CZ" dirty="0"/>
              <a:t>, deprese, infekce a další může být obecně vysvětlen jako </a:t>
            </a:r>
            <a:r>
              <a:rPr lang="cs-CZ" b="1" dirty="0">
                <a:solidFill>
                  <a:srgbClr val="FFFF00"/>
                </a:solidFill>
              </a:rPr>
              <a:t>sekundární fenomén.</a:t>
            </a:r>
            <a:endParaRPr lang="cs-CZ" sz="2800" b="1" dirty="0"/>
          </a:p>
        </p:txBody>
      </p:sp>
      <p:pic>
        <p:nvPicPr>
          <p:cNvPr id="3" name="Obrázek 2">
            <a:extLst>
              <a:ext uri="{FF2B5EF4-FFF2-40B4-BE49-F238E27FC236}">
                <a16:creationId xmlns:a16="http://schemas.microsoft.com/office/drawing/2014/main" id="{B396F858-D494-4B6F-975E-440847133317}"/>
              </a:ext>
            </a:extLst>
          </p:cNvPr>
          <p:cNvPicPr>
            <a:picLocks noChangeAspect="1"/>
          </p:cNvPicPr>
          <p:nvPr/>
        </p:nvPicPr>
        <p:blipFill>
          <a:blip r:embed="rId3"/>
          <a:stretch>
            <a:fillRect/>
          </a:stretch>
        </p:blipFill>
        <p:spPr>
          <a:xfrm>
            <a:off x="0" y="-27384"/>
            <a:ext cx="9144000" cy="2792518"/>
          </a:xfrm>
          <a:prstGeom prst="rect">
            <a:avLst/>
          </a:prstGeom>
        </p:spPr>
      </p:pic>
    </p:spTree>
    <p:extLst>
      <p:ext uri="{BB962C8B-B14F-4D97-AF65-F5344CB8AC3E}">
        <p14:creationId xmlns:p14="http://schemas.microsoft.com/office/powerpoint/2010/main" val="2306854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Nadpis 10"/>
          <p:cNvSpPr>
            <a:spLocks noGrp="1"/>
          </p:cNvSpPr>
          <p:nvPr>
            <p:ph type="title"/>
          </p:nvPr>
        </p:nvSpPr>
        <p:spPr/>
        <p:txBody>
          <a:bodyPr/>
          <a:lstStyle/>
          <a:p>
            <a:r>
              <a:rPr lang="cs-CZ" altLang="cs-CZ" b="1" dirty="0">
                <a:solidFill>
                  <a:srgbClr val="FFFF00"/>
                </a:solidFill>
              </a:rPr>
              <a:t>Chcete se dozvědět více?</a:t>
            </a:r>
          </a:p>
        </p:txBody>
      </p:sp>
      <p:sp>
        <p:nvSpPr>
          <p:cNvPr id="19" name="Zástupný symbol pro obsah 18">
            <a:extLst>
              <a:ext uri="{FF2B5EF4-FFF2-40B4-BE49-F238E27FC236}">
                <a16:creationId xmlns:a16="http://schemas.microsoft.com/office/drawing/2014/main" id="{3E2659B9-2660-4391-B9D5-1A6A13535C47}"/>
              </a:ext>
            </a:extLst>
          </p:cNvPr>
          <p:cNvSpPr>
            <a:spLocks noGrp="1"/>
          </p:cNvSpPr>
          <p:nvPr>
            <p:ph sz="half" idx="2"/>
          </p:nvPr>
        </p:nvSpPr>
        <p:spPr>
          <a:xfrm>
            <a:off x="4788024" y="1628800"/>
            <a:ext cx="3657600" cy="4525963"/>
          </a:xfrm>
        </p:spPr>
        <p:txBody>
          <a:bodyPr anchor="ctr"/>
          <a:lstStyle/>
          <a:p>
            <a:pPr>
              <a:lnSpc>
                <a:spcPct val="200000"/>
              </a:lnSpc>
            </a:pPr>
            <a:r>
              <a:rPr lang="cs-CZ" dirty="0">
                <a:hlinkClick r:id="rId3"/>
              </a:rPr>
              <a:t>www.athero.cz</a:t>
            </a:r>
            <a:endParaRPr lang="cs-CZ" dirty="0"/>
          </a:p>
          <a:p>
            <a:pPr>
              <a:lnSpc>
                <a:spcPct val="200000"/>
              </a:lnSpc>
            </a:pPr>
            <a:r>
              <a:rPr lang="cs-CZ" dirty="0">
                <a:hlinkClick r:id="rId4"/>
              </a:rPr>
              <a:t>www.medped.cz</a:t>
            </a:r>
            <a:endParaRPr lang="cs-CZ" dirty="0"/>
          </a:p>
          <a:p>
            <a:pPr>
              <a:lnSpc>
                <a:spcPct val="200000"/>
              </a:lnSpc>
            </a:pPr>
            <a:r>
              <a:rPr lang="cs-CZ" dirty="0">
                <a:hlinkClick r:id="rId5"/>
              </a:rPr>
              <a:t>www.diagnozafh.cz</a:t>
            </a:r>
            <a:endParaRPr lang="cs-CZ" dirty="0"/>
          </a:p>
          <a:p>
            <a:pPr marL="36576" indent="0">
              <a:lnSpc>
                <a:spcPct val="200000"/>
              </a:lnSpc>
              <a:buNone/>
            </a:pPr>
            <a:endParaRPr lang="cs-CZ" dirty="0"/>
          </a:p>
        </p:txBody>
      </p:sp>
      <p:cxnSp>
        <p:nvCxnSpPr>
          <p:cNvPr id="12" name="Přímá spojovací čára 5"/>
          <p:cNvCxnSpPr/>
          <p:nvPr/>
        </p:nvCxnSpPr>
        <p:spPr>
          <a:xfrm>
            <a:off x="250031" y="1196752"/>
            <a:ext cx="864393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Zástupný symbol pro obsah 3">
            <a:extLst>
              <a:ext uri="{FF2B5EF4-FFF2-40B4-BE49-F238E27FC236}">
                <a16:creationId xmlns:a16="http://schemas.microsoft.com/office/drawing/2014/main" id="{B437A351-BD51-45F2-B997-689DFCE88F8F}"/>
              </a:ext>
            </a:extLst>
          </p:cNvPr>
          <p:cNvPicPr>
            <a:picLocks noGrp="1" noChangeAspect="1"/>
          </p:cNvPicPr>
          <p:nvPr>
            <p:ph sz="half" idx="1"/>
          </p:nvPr>
        </p:nvPicPr>
        <p:blipFill>
          <a:blip r:embed="rId6"/>
          <a:stretch>
            <a:fillRect/>
          </a:stretch>
        </p:blipFill>
        <p:spPr>
          <a:xfrm>
            <a:off x="687465" y="1600200"/>
            <a:ext cx="3197070" cy="4525963"/>
          </a:xfrm>
          <a:prstGeom prst="rect">
            <a:avLst/>
          </a:prstGeom>
        </p:spPr>
      </p:pic>
    </p:spTree>
    <p:extLst>
      <p:ext uri="{BB962C8B-B14F-4D97-AF65-F5344CB8AC3E}">
        <p14:creationId xmlns:p14="http://schemas.microsoft.com/office/powerpoint/2010/main" val="1838136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noAutofit/>
          </a:bodyPr>
          <a:lstStyle/>
          <a:p>
            <a:pPr algn="l" defTabSz="914186">
              <a:defRPr/>
            </a:pPr>
            <a:r>
              <a:rPr lang="cs-CZ" sz="3200" b="1" kern="1200" dirty="0">
                <a:solidFill>
                  <a:srgbClr val="FFFF00"/>
                </a:solidFill>
                <a:latin typeface="+mn-lt"/>
              </a:rPr>
              <a:t>Cholesterol: pro život opravdu důležitá látka</a:t>
            </a:r>
            <a:endParaRPr lang="en-US" sz="3200" b="1" kern="1200" dirty="0">
              <a:solidFill>
                <a:srgbClr val="FFFF00"/>
              </a:solidFill>
              <a:latin typeface="+mn-lt"/>
            </a:endParaRPr>
          </a:p>
        </p:txBody>
      </p:sp>
      <p:sp>
        <p:nvSpPr>
          <p:cNvPr id="4" name="Zástupný symbol pro obsah 3"/>
          <p:cNvSpPr>
            <a:spLocks noGrp="1"/>
          </p:cNvSpPr>
          <p:nvPr>
            <p:ph sz="half" idx="1"/>
          </p:nvPr>
        </p:nvSpPr>
        <p:spPr>
          <a:xfrm>
            <a:off x="457200" y="1600200"/>
            <a:ext cx="3898776" cy="4525963"/>
          </a:xfrm>
        </p:spPr>
        <p:txBody>
          <a:bodyPr>
            <a:normAutofit/>
          </a:bodyPr>
          <a:lstStyle/>
          <a:p>
            <a:r>
              <a:rPr lang="cs-CZ" dirty="0"/>
              <a:t>Stabilizace a permeabilita buněčných membrán	</a:t>
            </a:r>
          </a:p>
          <a:p>
            <a:pPr lvl="1"/>
            <a:r>
              <a:rPr lang="cs-CZ" dirty="0"/>
              <a:t>vč. organelových</a:t>
            </a:r>
          </a:p>
          <a:p>
            <a:r>
              <a:rPr lang="cs-CZ" dirty="0"/>
              <a:t>Syntéza žlučových kyselin</a:t>
            </a:r>
          </a:p>
          <a:p>
            <a:r>
              <a:rPr lang="cs-CZ" dirty="0"/>
              <a:t>Prekurzor vitaminu D</a:t>
            </a:r>
          </a:p>
          <a:p>
            <a:r>
              <a:rPr lang="cs-CZ" dirty="0"/>
              <a:t>Prekurzor steroidních hormonů</a:t>
            </a:r>
          </a:p>
        </p:txBody>
      </p:sp>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04048" y="3400238"/>
            <a:ext cx="3657600" cy="3220000"/>
          </a:xfr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846138"/>
            <a:ext cx="3657600" cy="2435352"/>
          </a:xfrm>
          <a:prstGeom prst="rect">
            <a:avLst/>
          </a:prstGeom>
        </p:spPr>
      </p:pic>
    </p:spTree>
    <p:extLst>
      <p:ext uri="{BB962C8B-B14F-4D97-AF65-F5344CB8AC3E}">
        <p14:creationId xmlns:p14="http://schemas.microsoft.com/office/powerpoint/2010/main" val="3015242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noAutofit/>
          </a:bodyPr>
          <a:lstStyle/>
          <a:p>
            <a:pPr algn="l" defTabSz="914186">
              <a:defRPr/>
            </a:pPr>
            <a:r>
              <a:rPr lang="cs-CZ" sz="3200" b="1" kern="1200" dirty="0">
                <a:solidFill>
                  <a:srgbClr val="FFFF00"/>
                </a:solidFill>
                <a:latin typeface="+mn-lt"/>
              </a:rPr>
              <a:t>Cholesterol: syntetizován ve všech jaderných buňkách organismu</a:t>
            </a:r>
            <a:endParaRPr lang="en-US" sz="3200" b="1" kern="1200" dirty="0">
              <a:solidFill>
                <a:srgbClr val="FFFF00"/>
              </a:solidFill>
              <a:latin typeface="+mn-lt"/>
            </a:endParaRPr>
          </a:p>
        </p:txBody>
      </p:sp>
      <p:sp>
        <p:nvSpPr>
          <p:cNvPr id="4" name="Zástupný symbol pro obsah 3"/>
          <p:cNvSpPr>
            <a:spLocks noGrp="1"/>
          </p:cNvSpPr>
          <p:nvPr>
            <p:ph sz="half" idx="1"/>
          </p:nvPr>
        </p:nvSpPr>
        <p:spPr>
          <a:xfrm>
            <a:off x="457200" y="1600200"/>
            <a:ext cx="3657600" cy="4781128"/>
          </a:xfrm>
        </p:spPr>
        <p:txBody>
          <a:bodyPr>
            <a:normAutofit fontScale="92500" lnSpcReduction="10000"/>
          </a:bodyPr>
          <a:lstStyle/>
          <a:p>
            <a:r>
              <a:rPr lang="cs-CZ" dirty="0"/>
              <a:t>Náročný mnohastupňový proces</a:t>
            </a:r>
          </a:p>
          <a:p>
            <a:r>
              <a:rPr lang="cs-CZ" dirty="0"/>
              <a:t>Nejvíce </a:t>
            </a:r>
          </a:p>
          <a:p>
            <a:pPr lvl="1"/>
            <a:r>
              <a:rPr lang="cs-CZ" dirty="0" err="1"/>
              <a:t>hepatocyt</a:t>
            </a:r>
            <a:endParaRPr lang="cs-CZ" dirty="0"/>
          </a:p>
          <a:p>
            <a:pPr lvl="1"/>
            <a:r>
              <a:rPr lang="cs-CZ" dirty="0"/>
              <a:t>střevo</a:t>
            </a:r>
          </a:p>
          <a:p>
            <a:pPr lvl="1"/>
            <a:r>
              <a:rPr lang="cs-CZ" dirty="0"/>
              <a:t>nadledvina</a:t>
            </a:r>
          </a:p>
          <a:p>
            <a:pPr lvl="1"/>
            <a:r>
              <a:rPr lang="cs-CZ" dirty="0"/>
              <a:t>ovarium</a:t>
            </a:r>
          </a:p>
          <a:p>
            <a:r>
              <a:rPr lang="cs-CZ" dirty="0"/>
              <a:t>Zpětnovazebná regulace</a:t>
            </a:r>
          </a:p>
          <a:p>
            <a:r>
              <a:rPr lang="cs-CZ" dirty="0"/>
              <a:t>CNS zcela nezávislý</a:t>
            </a:r>
          </a:p>
          <a:p>
            <a:pPr lvl="1"/>
            <a:r>
              <a:rPr lang="cs-CZ" dirty="0"/>
              <a:t>Všechen cholesterol syntetizován de-novo </a:t>
            </a:r>
          </a:p>
        </p:txBody>
      </p:sp>
      <p:pic>
        <p:nvPicPr>
          <p:cNvPr id="3" name="Zástupný symbol pro obsah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7199" y="1700808"/>
            <a:ext cx="4548446" cy="4320480"/>
          </a:xfrm>
        </p:spPr>
      </p:pic>
      <p:sp>
        <p:nvSpPr>
          <p:cNvPr id="5" name="TextovéPole 4"/>
          <p:cNvSpPr txBox="1"/>
          <p:nvPr/>
        </p:nvSpPr>
        <p:spPr>
          <a:xfrm>
            <a:off x="6588224" y="6101900"/>
            <a:ext cx="2116832" cy="369332"/>
          </a:xfrm>
          <a:prstGeom prst="rect">
            <a:avLst/>
          </a:prstGeom>
          <a:noFill/>
        </p:spPr>
        <p:txBody>
          <a:bodyPr wrap="square" rtlCol="0">
            <a:spAutoFit/>
          </a:bodyPr>
          <a:lstStyle/>
          <a:p>
            <a:r>
              <a:rPr lang="cs-CZ" sz="1800" kern="1200" dirty="0">
                <a:solidFill>
                  <a:schemeClr val="tx1"/>
                </a:solidFill>
                <a:latin typeface="+mn-lt"/>
                <a:ea typeface="+mn-ea"/>
                <a:cs typeface="+mn-cs"/>
              </a:rPr>
              <a:t>www.wikiskripta.cz</a:t>
            </a:r>
          </a:p>
        </p:txBody>
      </p:sp>
    </p:spTree>
    <p:extLst>
      <p:ext uri="{BB962C8B-B14F-4D97-AF65-F5344CB8AC3E}">
        <p14:creationId xmlns:p14="http://schemas.microsoft.com/office/powerpoint/2010/main" val="2301783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noAutofit/>
          </a:bodyPr>
          <a:lstStyle/>
          <a:p>
            <a:pPr algn="l" defTabSz="914186">
              <a:defRPr/>
            </a:pPr>
            <a:r>
              <a:rPr lang="cs-CZ" sz="3200" b="1" kern="1200" dirty="0">
                <a:solidFill>
                  <a:srgbClr val="FFFF00"/>
                </a:solidFill>
                <a:latin typeface="+mn-lt"/>
              </a:rPr>
              <a:t>Kde cholesterol nepotřebujeme? </a:t>
            </a:r>
            <a:endParaRPr lang="en-US" sz="3200" b="1" kern="1200" dirty="0">
              <a:solidFill>
                <a:srgbClr val="FFFF00"/>
              </a:solidFill>
              <a:latin typeface="+mn-lt"/>
            </a:endParaRPr>
          </a:p>
        </p:txBody>
      </p:sp>
      <p:sp>
        <p:nvSpPr>
          <p:cNvPr id="5" name="TextovéPole 4"/>
          <p:cNvSpPr txBox="1"/>
          <p:nvPr/>
        </p:nvSpPr>
        <p:spPr>
          <a:xfrm>
            <a:off x="6503640" y="6398696"/>
            <a:ext cx="2116832" cy="369332"/>
          </a:xfrm>
          <a:prstGeom prst="rect">
            <a:avLst/>
          </a:prstGeom>
          <a:noFill/>
        </p:spPr>
        <p:txBody>
          <a:bodyPr wrap="square" rtlCol="0">
            <a:spAutoFit/>
          </a:bodyPr>
          <a:lstStyle/>
          <a:p>
            <a:r>
              <a:rPr lang="cs-CZ" sz="1800" kern="1200" dirty="0">
                <a:solidFill>
                  <a:schemeClr val="tx1"/>
                </a:solidFill>
                <a:latin typeface="+mn-lt"/>
                <a:ea typeface="+mn-ea"/>
                <a:cs typeface="+mn-cs"/>
              </a:rPr>
              <a:t>Zdroj: </a:t>
            </a:r>
            <a:r>
              <a:rPr lang="cs-CZ" sz="1800" kern="1200" dirty="0" err="1">
                <a:solidFill>
                  <a:schemeClr val="tx1"/>
                </a:solidFill>
                <a:latin typeface="+mn-lt"/>
                <a:ea typeface="+mn-ea"/>
                <a:cs typeface="+mn-cs"/>
              </a:rPr>
              <a:t>google</a:t>
            </a:r>
            <a:endParaRPr lang="cs-CZ" sz="1800" kern="1200" dirty="0">
              <a:solidFill>
                <a:schemeClr val="tx1"/>
              </a:solidFill>
              <a:latin typeface="+mn-lt"/>
              <a:ea typeface="+mn-ea"/>
              <a:cs typeface="+mn-cs"/>
            </a:endParaRPr>
          </a:p>
        </p:txBody>
      </p:sp>
      <p:pic>
        <p:nvPicPr>
          <p:cNvPr id="12" name="Zástupný symbol pro obsah 11">
            <a:extLst>
              <a:ext uri="{FF2B5EF4-FFF2-40B4-BE49-F238E27FC236}">
                <a16:creationId xmlns:a16="http://schemas.microsoft.com/office/drawing/2014/main" id="{409166D7-C9E2-4943-A87A-E57AE325325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152" t="11484" r="12129" b="11442"/>
          <a:stretch/>
        </p:blipFill>
        <p:spPr>
          <a:xfrm>
            <a:off x="387293" y="4473708"/>
            <a:ext cx="2952328" cy="1656184"/>
          </a:xfrm>
        </p:spPr>
      </p:pic>
      <p:pic>
        <p:nvPicPr>
          <p:cNvPr id="14" name="Zástupný symbol pro obsah 13">
            <a:extLst>
              <a:ext uri="{FF2B5EF4-FFF2-40B4-BE49-F238E27FC236}">
                <a16:creationId xmlns:a16="http://schemas.microsoft.com/office/drawing/2014/main" id="{D7300F94-9342-45F4-A394-9B1392BE097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141166" y="1291142"/>
            <a:ext cx="2619375" cy="1743075"/>
          </a:xfrm>
        </p:spPr>
      </p:pic>
      <p:pic>
        <p:nvPicPr>
          <p:cNvPr id="10" name="Obrázek 9">
            <a:extLst>
              <a:ext uri="{FF2B5EF4-FFF2-40B4-BE49-F238E27FC236}">
                <a16:creationId xmlns:a16="http://schemas.microsoft.com/office/drawing/2014/main" id="{7FE67FDD-C669-4CF4-A158-1EF116961490}"/>
              </a:ext>
            </a:extLst>
          </p:cNvPr>
          <p:cNvPicPr>
            <a:picLocks noChangeAspect="1"/>
          </p:cNvPicPr>
          <p:nvPr/>
        </p:nvPicPr>
        <p:blipFill>
          <a:blip r:embed="rId5"/>
          <a:stretch>
            <a:fillRect/>
          </a:stretch>
        </p:blipFill>
        <p:spPr>
          <a:xfrm>
            <a:off x="683568" y="1268760"/>
            <a:ext cx="1714500" cy="2667000"/>
          </a:xfrm>
          <a:prstGeom prst="rect">
            <a:avLst/>
          </a:prstGeom>
        </p:spPr>
      </p:pic>
      <p:pic>
        <p:nvPicPr>
          <p:cNvPr id="16" name="Obrázek 15">
            <a:extLst>
              <a:ext uri="{FF2B5EF4-FFF2-40B4-BE49-F238E27FC236}">
                <a16:creationId xmlns:a16="http://schemas.microsoft.com/office/drawing/2014/main" id="{E7AF6387-525D-4DCB-8579-1EB4F93D8469}"/>
              </a:ext>
            </a:extLst>
          </p:cNvPr>
          <p:cNvPicPr>
            <a:picLocks noChangeAspect="1"/>
          </p:cNvPicPr>
          <p:nvPr/>
        </p:nvPicPr>
        <p:blipFill>
          <a:blip r:embed="rId6"/>
          <a:stretch>
            <a:fillRect/>
          </a:stretch>
        </p:blipFill>
        <p:spPr>
          <a:xfrm>
            <a:off x="3060581" y="3222046"/>
            <a:ext cx="2752725" cy="1657350"/>
          </a:xfrm>
          <a:prstGeom prst="rect">
            <a:avLst/>
          </a:prstGeom>
        </p:spPr>
      </p:pic>
      <p:pic>
        <p:nvPicPr>
          <p:cNvPr id="18" name="Obrázek 17">
            <a:extLst>
              <a:ext uri="{FF2B5EF4-FFF2-40B4-BE49-F238E27FC236}">
                <a16:creationId xmlns:a16="http://schemas.microsoft.com/office/drawing/2014/main" id="{904D3FE1-A05F-4FC5-B56C-AE09AC07F267}"/>
              </a:ext>
            </a:extLst>
          </p:cNvPr>
          <p:cNvPicPr>
            <a:picLocks noChangeAspect="1"/>
          </p:cNvPicPr>
          <p:nvPr/>
        </p:nvPicPr>
        <p:blipFill>
          <a:blip r:embed="rId7"/>
          <a:stretch>
            <a:fillRect/>
          </a:stretch>
        </p:blipFill>
        <p:spPr>
          <a:xfrm>
            <a:off x="6503640" y="1319717"/>
            <a:ext cx="2286000" cy="1714500"/>
          </a:xfrm>
          <a:prstGeom prst="rect">
            <a:avLst/>
          </a:prstGeom>
        </p:spPr>
      </p:pic>
      <p:pic>
        <p:nvPicPr>
          <p:cNvPr id="20" name="Obrázek 19">
            <a:extLst>
              <a:ext uri="{FF2B5EF4-FFF2-40B4-BE49-F238E27FC236}">
                <a16:creationId xmlns:a16="http://schemas.microsoft.com/office/drawing/2014/main" id="{15AFC8B9-D4F3-4C62-BA64-93EB2B529B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3335" y="4386260"/>
            <a:ext cx="3256379" cy="1831079"/>
          </a:xfrm>
          <a:prstGeom prst="rect">
            <a:avLst/>
          </a:prstGeom>
        </p:spPr>
      </p:pic>
    </p:spTree>
    <p:extLst>
      <p:ext uri="{BB962C8B-B14F-4D97-AF65-F5344CB8AC3E}">
        <p14:creationId xmlns:p14="http://schemas.microsoft.com/office/powerpoint/2010/main" val="10026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noAutofit/>
          </a:bodyPr>
          <a:lstStyle/>
          <a:p>
            <a:pPr algn="l" defTabSz="914186">
              <a:defRPr/>
            </a:pPr>
            <a:r>
              <a:rPr lang="cs-CZ" sz="3200" b="1" kern="1200" dirty="0">
                <a:solidFill>
                  <a:srgbClr val="FFFF00"/>
                </a:solidFill>
                <a:latin typeface="+mn-lt"/>
              </a:rPr>
              <a:t>A cholesterol v krvi? </a:t>
            </a:r>
            <a:endParaRPr lang="en-US" sz="3200" b="1" kern="1200" dirty="0">
              <a:solidFill>
                <a:srgbClr val="FFFF00"/>
              </a:solidFill>
              <a:latin typeface="+mn-lt"/>
            </a:endParaRPr>
          </a:p>
        </p:txBody>
      </p:sp>
      <p:sp>
        <p:nvSpPr>
          <p:cNvPr id="9" name="Zástupný symbol pro text 8">
            <a:extLst>
              <a:ext uri="{FF2B5EF4-FFF2-40B4-BE49-F238E27FC236}">
                <a16:creationId xmlns:a16="http://schemas.microsoft.com/office/drawing/2014/main" id="{A7C8BED7-48A4-4A45-8902-8CA0F0D0F976}"/>
              </a:ext>
            </a:extLst>
          </p:cNvPr>
          <p:cNvSpPr>
            <a:spLocks noGrp="1"/>
          </p:cNvSpPr>
          <p:nvPr>
            <p:ph type="body" idx="1"/>
          </p:nvPr>
        </p:nvSpPr>
        <p:spPr>
          <a:xfrm>
            <a:off x="531629" y="5486400"/>
            <a:ext cx="4040188" cy="838200"/>
          </a:xfrm>
        </p:spPr>
        <p:txBody>
          <a:bodyPr/>
          <a:lstStyle/>
          <a:p>
            <a:r>
              <a:rPr lang="cs-CZ" dirty="0"/>
              <a:t>Běžně skoro není vidět, ale někdy…</a:t>
            </a:r>
          </a:p>
        </p:txBody>
      </p:sp>
      <p:sp>
        <p:nvSpPr>
          <p:cNvPr id="11" name="Zástupný symbol pro text 10">
            <a:extLst>
              <a:ext uri="{FF2B5EF4-FFF2-40B4-BE49-F238E27FC236}">
                <a16:creationId xmlns:a16="http://schemas.microsoft.com/office/drawing/2014/main" id="{F51F7C3B-BF31-49F9-9E39-493E6099264D}"/>
              </a:ext>
            </a:extLst>
          </p:cNvPr>
          <p:cNvSpPr>
            <a:spLocks noGrp="1"/>
          </p:cNvSpPr>
          <p:nvPr>
            <p:ph type="body" sz="half" idx="3"/>
          </p:nvPr>
        </p:nvSpPr>
        <p:spPr/>
        <p:txBody>
          <a:bodyPr/>
          <a:lstStyle/>
          <a:p>
            <a:r>
              <a:rPr lang="cs-CZ" dirty="0"/>
              <a:t>Cestuje v lipoproteinech</a:t>
            </a:r>
          </a:p>
        </p:txBody>
      </p:sp>
      <p:pic>
        <p:nvPicPr>
          <p:cNvPr id="15" name="Zástupný symbol pro obsah 5">
            <a:extLst>
              <a:ext uri="{FF2B5EF4-FFF2-40B4-BE49-F238E27FC236}">
                <a16:creationId xmlns:a16="http://schemas.microsoft.com/office/drawing/2014/main" id="{81E475CC-2623-4E92-AF47-AEC7FE0DA059}"/>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11560" y="1587754"/>
            <a:ext cx="3056359" cy="3374221"/>
          </a:xfrm>
        </p:spPr>
      </p:pic>
      <p:pic>
        <p:nvPicPr>
          <p:cNvPr id="8" name="Zástupný symbol pro obsah 7">
            <a:extLst>
              <a:ext uri="{FF2B5EF4-FFF2-40B4-BE49-F238E27FC236}">
                <a16:creationId xmlns:a16="http://schemas.microsoft.com/office/drawing/2014/main" id="{85A34DEE-095A-47A0-A630-453B9A2778C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078239" y="1587754"/>
            <a:ext cx="4608561" cy="3385221"/>
          </a:xfrm>
        </p:spPr>
      </p:pic>
      <p:sp>
        <p:nvSpPr>
          <p:cNvPr id="13" name="Obdélník 12">
            <a:extLst>
              <a:ext uri="{FF2B5EF4-FFF2-40B4-BE49-F238E27FC236}">
                <a16:creationId xmlns:a16="http://schemas.microsoft.com/office/drawing/2014/main" id="{E1EDE7C6-48A7-45AD-AF82-AABFFAB764D3}"/>
              </a:ext>
            </a:extLst>
          </p:cNvPr>
          <p:cNvSpPr/>
          <p:nvPr/>
        </p:nvSpPr>
        <p:spPr>
          <a:xfrm>
            <a:off x="4645025" y="6165304"/>
            <a:ext cx="4572000" cy="523220"/>
          </a:xfrm>
          <a:prstGeom prst="rect">
            <a:avLst/>
          </a:prstGeom>
        </p:spPr>
        <p:txBody>
          <a:bodyPr>
            <a:spAutoFit/>
          </a:bodyPr>
          <a:lstStyle/>
          <a:p>
            <a:r>
              <a:rPr lang="cs-CZ" sz="1400" dirty="0"/>
              <a:t>Sasa F, Kostner G: </a:t>
            </a:r>
            <a:r>
              <a:rPr lang="en-US" sz="1400" dirty="0"/>
              <a:t>"Lipoproteins - Role in Health and Diseases", </a:t>
            </a:r>
            <a:r>
              <a:rPr lang="cs-CZ" sz="1400" dirty="0"/>
              <a:t>2012</a:t>
            </a:r>
          </a:p>
        </p:txBody>
      </p:sp>
      <p:sp>
        <p:nvSpPr>
          <p:cNvPr id="17" name="Šipka: dolů 16">
            <a:extLst>
              <a:ext uri="{FF2B5EF4-FFF2-40B4-BE49-F238E27FC236}">
                <a16:creationId xmlns:a16="http://schemas.microsoft.com/office/drawing/2014/main" id="{BBBA5066-0415-4731-B35A-B9EACB53A80A}"/>
              </a:ext>
            </a:extLst>
          </p:cNvPr>
          <p:cNvSpPr/>
          <p:nvPr/>
        </p:nvSpPr>
        <p:spPr>
          <a:xfrm flipH="1">
            <a:off x="5220072" y="1772816"/>
            <a:ext cx="288032" cy="1584176"/>
          </a:xfrm>
          <a:prstGeom prst="down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3946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noAutofit/>
          </a:bodyPr>
          <a:lstStyle/>
          <a:p>
            <a:pPr algn="l" defTabSz="914186">
              <a:defRPr/>
            </a:pPr>
            <a:r>
              <a:rPr lang="cs-CZ" sz="3200" b="1" kern="1200" dirty="0">
                <a:solidFill>
                  <a:srgbClr val="FFFF00"/>
                </a:solidFill>
                <a:latin typeface="+mn-lt"/>
              </a:rPr>
              <a:t>Jaká je optimální koncentrace LDL-cholesterolu v plazmě</a:t>
            </a:r>
            <a:endParaRPr lang="en-US" sz="3200" b="1" kern="1200" dirty="0">
              <a:solidFill>
                <a:srgbClr val="FFFF00"/>
              </a:solidFill>
              <a:latin typeface="+mn-lt"/>
            </a:endParaRPr>
          </a:p>
        </p:txBody>
      </p:sp>
      <p:sp>
        <p:nvSpPr>
          <p:cNvPr id="2" name="Zástupný symbol pro obsah 1"/>
          <p:cNvSpPr>
            <a:spLocks noGrp="1"/>
          </p:cNvSpPr>
          <p:nvPr>
            <p:ph idx="1"/>
          </p:nvPr>
        </p:nvSpPr>
        <p:spPr/>
        <p:txBody>
          <a:bodyPr>
            <a:normAutofit fontScale="85000" lnSpcReduction="10000"/>
          </a:bodyPr>
          <a:lstStyle/>
          <a:p>
            <a:pPr>
              <a:lnSpc>
                <a:spcPct val="170000"/>
              </a:lnSpc>
              <a:spcAft>
                <a:spcPts val="600"/>
              </a:spcAft>
            </a:pPr>
            <a:r>
              <a:rPr lang="cs-CZ" dirty="0"/>
              <a:t>… nikdo neví přesně</a:t>
            </a:r>
          </a:p>
          <a:p>
            <a:pPr>
              <a:lnSpc>
                <a:spcPct val="170000"/>
              </a:lnSpc>
              <a:spcAft>
                <a:spcPts val="600"/>
              </a:spcAft>
            </a:pPr>
            <a:r>
              <a:rPr lang="cs-CZ" dirty="0"/>
              <a:t>Ale máme důkazy z</a:t>
            </a:r>
          </a:p>
          <a:p>
            <a:pPr lvl="1">
              <a:lnSpc>
                <a:spcPct val="170000"/>
              </a:lnSpc>
              <a:spcAft>
                <a:spcPts val="600"/>
              </a:spcAft>
            </a:pPr>
            <a:r>
              <a:rPr lang="cs-CZ" dirty="0"/>
              <a:t>Experimentů přírody</a:t>
            </a:r>
          </a:p>
          <a:p>
            <a:pPr lvl="1">
              <a:lnSpc>
                <a:spcPct val="170000"/>
              </a:lnSpc>
              <a:spcAft>
                <a:spcPts val="600"/>
              </a:spcAft>
            </a:pPr>
            <a:r>
              <a:rPr lang="cs-CZ" dirty="0"/>
              <a:t>Epidemiologických studií</a:t>
            </a:r>
          </a:p>
          <a:p>
            <a:pPr lvl="1">
              <a:lnSpc>
                <a:spcPct val="170000"/>
              </a:lnSpc>
              <a:spcAft>
                <a:spcPts val="600"/>
              </a:spcAft>
            </a:pPr>
            <a:r>
              <a:rPr lang="cs-CZ" dirty="0"/>
              <a:t>Intervenčních studií</a:t>
            </a:r>
          </a:p>
          <a:p>
            <a:pPr>
              <a:lnSpc>
                <a:spcPct val="170000"/>
              </a:lnSpc>
              <a:spcAft>
                <a:spcPts val="600"/>
              </a:spcAft>
            </a:pPr>
            <a:r>
              <a:rPr lang="cs-CZ" dirty="0"/>
              <a:t>…a (naštěstí) máme i odborná doporučení…</a:t>
            </a:r>
          </a:p>
        </p:txBody>
      </p:sp>
    </p:spTree>
    <p:extLst>
      <p:ext uri="{BB962C8B-B14F-4D97-AF65-F5344CB8AC3E}">
        <p14:creationId xmlns:p14="http://schemas.microsoft.com/office/powerpoint/2010/main" val="2592753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457200" y="274638"/>
            <a:ext cx="8435280" cy="1143000"/>
          </a:xfrm>
        </p:spPr>
        <p:txBody>
          <a:bodyPr>
            <a:noAutofit/>
          </a:bodyPr>
          <a:lstStyle/>
          <a:p>
            <a:pPr algn="ctr"/>
            <a:r>
              <a:rPr lang="cs-CZ" altLang="cs-CZ" sz="3200" b="1" dirty="0">
                <a:solidFill>
                  <a:srgbClr val="FFFF00"/>
                </a:solidFill>
                <a:latin typeface="+mn-lt"/>
              </a:rPr>
              <a:t>Parametry lipidového metabolismu u novorozenců (analýza pupečníkové krve)</a:t>
            </a:r>
          </a:p>
        </p:txBody>
      </p:sp>
      <p:sp>
        <p:nvSpPr>
          <p:cNvPr id="22532" name="TextovéPole 1"/>
          <p:cNvSpPr txBox="1">
            <a:spLocks noChangeArrowheads="1"/>
          </p:cNvSpPr>
          <p:nvPr/>
        </p:nvSpPr>
        <p:spPr bwMode="auto">
          <a:xfrm>
            <a:off x="3957535" y="6165304"/>
            <a:ext cx="5078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cs-CZ" altLang="cs-CZ" sz="1600" dirty="0">
                <a:latin typeface="Arial" pitchFamily="34" charset="0"/>
                <a:cs typeface="Arial" pitchFamily="34" charset="0"/>
              </a:rPr>
              <a:t>Hou RL et al. Med </a:t>
            </a:r>
            <a:r>
              <a:rPr lang="cs-CZ" altLang="cs-CZ" sz="1600" dirty="0" err="1">
                <a:latin typeface="Arial" pitchFamily="34" charset="0"/>
                <a:cs typeface="Arial" pitchFamily="34" charset="0"/>
              </a:rPr>
              <a:t>Sci</a:t>
            </a:r>
            <a:r>
              <a:rPr lang="cs-CZ" altLang="cs-CZ" sz="1600" dirty="0">
                <a:latin typeface="Arial" pitchFamily="34" charset="0"/>
                <a:cs typeface="Arial" pitchFamily="34" charset="0"/>
              </a:rPr>
              <a:t> Monitor 2014</a:t>
            </a:r>
          </a:p>
        </p:txBody>
      </p:sp>
      <p:pic>
        <p:nvPicPr>
          <p:cNvPr id="5" name="Zástupný symbol pro obsah 4"/>
          <p:cNvPicPr>
            <a:picLocks noGrp="1" noChangeAspect="1"/>
          </p:cNvPicPr>
          <p:nvPr>
            <p:ph idx="1"/>
          </p:nvPr>
        </p:nvPicPr>
        <p:blipFill rotWithShape="1">
          <a:blip r:embed="rId3"/>
          <a:srcRect l="5924" t="27664" r="6326" b="26051"/>
          <a:stretch/>
        </p:blipFill>
        <p:spPr>
          <a:xfrm>
            <a:off x="414205" y="2348880"/>
            <a:ext cx="8494277" cy="2520280"/>
          </a:xfrm>
          <a:prstGeom prst="rect">
            <a:avLst/>
          </a:prstGeom>
        </p:spPr>
      </p:pic>
    </p:spTree>
    <p:extLst>
      <p:ext uri="{BB962C8B-B14F-4D97-AF65-F5344CB8AC3E}">
        <p14:creationId xmlns:p14="http://schemas.microsoft.com/office/powerpoint/2010/main" val="401117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Nadpis 1"/>
          <p:cNvSpPr>
            <a:spLocks noGrp="1"/>
          </p:cNvSpPr>
          <p:nvPr>
            <p:ph type="title"/>
          </p:nvPr>
        </p:nvSpPr>
        <p:spPr>
          <a:xfrm>
            <a:off x="457200" y="274638"/>
            <a:ext cx="8435280" cy="1143000"/>
          </a:xfrm>
        </p:spPr>
        <p:txBody>
          <a:bodyPr>
            <a:noAutofit/>
          </a:bodyPr>
          <a:lstStyle/>
          <a:p>
            <a:pPr algn="ctr"/>
            <a:r>
              <a:rPr lang="cs-CZ" altLang="cs-CZ" sz="3600" b="1" dirty="0" err="1">
                <a:solidFill>
                  <a:srgbClr val="FFFF00"/>
                </a:solidFill>
                <a:latin typeface="+mn-lt"/>
              </a:rPr>
              <a:t>Bogalusa</a:t>
            </a:r>
            <a:r>
              <a:rPr lang="cs-CZ" altLang="cs-CZ" sz="3600" b="1" dirty="0">
                <a:solidFill>
                  <a:srgbClr val="FFFF00"/>
                </a:solidFill>
                <a:latin typeface="+mn-lt"/>
              </a:rPr>
              <a:t> </a:t>
            </a:r>
            <a:r>
              <a:rPr lang="cs-CZ" altLang="cs-CZ" sz="3600" b="1" dirty="0" err="1">
                <a:solidFill>
                  <a:srgbClr val="FFFF00"/>
                </a:solidFill>
                <a:latin typeface="+mn-lt"/>
              </a:rPr>
              <a:t>heart</a:t>
            </a:r>
            <a:r>
              <a:rPr lang="cs-CZ" altLang="cs-CZ" sz="3600" b="1" dirty="0">
                <a:solidFill>
                  <a:srgbClr val="FFFF00"/>
                </a:solidFill>
                <a:latin typeface="+mn-lt"/>
              </a:rPr>
              <a:t> study: LDL –c podle věku a pohlaví</a:t>
            </a:r>
          </a:p>
        </p:txBody>
      </p:sp>
      <p:sp>
        <p:nvSpPr>
          <p:cNvPr id="22532" name="TextovéPole 1"/>
          <p:cNvSpPr txBox="1">
            <a:spLocks noChangeArrowheads="1"/>
          </p:cNvSpPr>
          <p:nvPr/>
        </p:nvSpPr>
        <p:spPr bwMode="auto">
          <a:xfrm>
            <a:off x="3923928" y="6484939"/>
            <a:ext cx="5078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dirty="0" err="1">
                <a:latin typeface="Arial" pitchFamily="34" charset="0"/>
                <a:cs typeface="Arial" pitchFamily="34" charset="0"/>
              </a:rPr>
              <a:t>Berenson</a:t>
            </a:r>
            <a:r>
              <a:rPr lang="cs-CZ" altLang="cs-CZ" sz="1600" dirty="0">
                <a:latin typeface="Arial" pitchFamily="34" charset="0"/>
                <a:cs typeface="Arial" pitchFamily="34" charset="0"/>
              </a:rPr>
              <a:t> GS </a:t>
            </a:r>
            <a:r>
              <a:rPr lang="cs-CZ" altLang="cs-CZ" sz="1600" dirty="0" err="1">
                <a:latin typeface="Arial" pitchFamily="34" charset="0"/>
                <a:cs typeface="Arial" pitchFamily="34" charset="0"/>
              </a:rPr>
              <a:t>Progress</a:t>
            </a:r>
            <a:r>
              <a:rPr lang="cs-CZ" altLang="cs-CZ" sz="1600" dirty="0">
                <a:latin typeface="Arial" pitchFamily="34" charset="0"/>
                <a:cs typeface="Arial" pitchFamily="34" charset="0"/>
              </a:rPr>
              <a:t> in </a:t>
            </a:r>
            <a:r>
              <a:rPr lang="cs-CZ" altLang="cs-CZ" sz="1600" dirty="0" err="1">
                <a:latin typeface="Arial" pitchFamily="34" charset="0"/>
                <a:cs typeface="Arial" pitchFamily="34" charset="0"/>
              </a:rPr>
              <a:t>pediatric</a:t>
            </a:r>
            <a:r>
              <a:rPr lang="cs-CZ" altLang="cs-CZ" sz="1600" dirty="0">
                <a:latin typeface="Arial" pitchFamily="34" charset="0"/>
                <a:cs typeface="Arial" pitchFamily="34" charset="0"/>
              </a:rPr>
              <a:t> </a:t>
            </a:r>
            <a:r>
              <a:rPr lang="cs-CZ" altLang="cs-CZ" sz="1600" dirty="0" err="1">
                <a:latin typeface="Arial" pitchFamily="34" charset="0"/>
                <a:cs typeface="Arial" pitchFamily="34" charset="0"/>
              </a:rPr>
              <a:t>cardiology</a:t>
            </a:r>
            <a:r>
              <a:rPr lang="cs-CZ" altLang="cs-CZ" sz="1600" dirty="0">
                <a:latin typeface="Arial" pitchFamily="34" charset="0"/>
                <a:cs typeface="Arial" pitchFamily="34" charset="0"/>
              </a:rPr>
              <a:t>, 2003</a:t>
            </a:r>
          </a:p>
        </p:txBody>
      </p:sp>
      <p:pic>
        <p:nvPicPr>
          <p:cNvPr id="3" name="Zástupný symbol pro obsah 2"/>
          <p:cNvPicPr>
            <a:picLocks noGrp="1" noChangeAspect="1"/>
          </p:cNvPicPr>
          <p:nvPr>
            <p:ph idx="1"/>
          </p:nvPr>
        </p:nvPicPr>
        <p:blipFill rotWithShape="1">
          <a:blip r:embed="rId3"/>
          <a:srcRect l="19424" t="25951" r="19827" b="27765"/>
          <a:stretch/>
        </p:blipFill>
        <p:spPr>
          <a:xfrm>
            <a:off x="563555" y="1988840"/>
            <a:ext cx="8064896" cy="3456384"/>
          </a:xfrm>
          <a:prstGeom prst="rect">
            <a:avLst/>
          </a:prstGeom>
        </p:spPr>
      </p:pic>
      <p:sp>
        <p:nvSpPr>
          <p:cNvPr id="4" name="Obdélník 3"/>
          <p:cNvSpPr/>
          <p:nvPr/>
        </p:nvSpPr>
        <p:spPr>
          <a:xfrm>
            <a:off x="2195736" y="1988840"/>
            <a:ext cx="1512168" cy="384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6300192" y="1988840"/>
            <a:ext cx="1584176" cy="5120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7668344" y="3711191"/>
            <a:ext cx="946981" cy="9419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3657600" y="2516553"/>
            <a:ext cx="1828800" cy="1828800"/>
          </a:xfrm>
          <a:prstGeom prst="rect">
            <a:avLst/>
          </a:prstGeom>
          <a:noFill/>
        </p:spPr>
        <p:txBody>
          <a:bodyPr wrap="square" rtlCol="0">
            <a:spAutoFit/>
          </a:bodyPr>
          <a:lstStyle/>
          <a:p>
            <a:r>
              <a:rPr lang="cs-CZ" sz="1800" kern="1200" dirty="0">
                <a:solidFill>
                  <a:schemeClr val="tx1"/>
                </a:solidFill>
                <a:latin typeface="+mn-lt"/>
                <a:ea typeface="+mn-ea"/>
                <a:cs typeface="+mn-cs"/>
              </a:rPr>
              <a:t>Sem napište text.</a:t>
            </a:r>
          </a:p>
        </p:txBody>
      </p:sp>
      <p:sp>
        <p:nvSpPr>
          <p:cNvPr id="12" name="TextovéPole 11"/>
          <p:cNvSpPr txBox="1"/>
          <p:nvPr/>
        </p:nvSpPr>
        <p:spPr>
          <a:xfrm>
            <a:off x="1828800" y="1660504"/>
            <a:ext cx="1828800" cy="369332"/>
          </a:xfrm>
          <a:prstGeom prst="rect">
            <a:avLst/>
          </a:prstGeom>
          <a:noFill/>
        </p:spPr>
        <p:txBody>
          <a:bodyPr wrap="square" rtlCol="0">
            <a:spAutoFit/>
          </a:bodyPr>
          <a:lstStyle/>
          <a:p>
            <a:r>
              <a:rPr lang="cs-CZ" sz="1800" kern="1200" dirty="0">
                <a:solidFill>
                  <a:schemeClr val="tx1"/>
                </a:solidFill>
                <a:latin typeface="+mn-lt"/>
                <a:ea typeface="+mn-ea"/>
                <a:cs typeface="+mn-cs"/>
              </a:rPr>
              <a:t>Muži</a:t>
            </a:r>
          </a:p>
        </p:txBody>
      </p:sp>
      <p:sp>
        <p:nvSpPr>
          <p:cNvPr id="15" name="TextovéPole 14"/>
          <p:cNvSpPr txBox="1"/>
          <p:nvPr/>
        </p:nvSpPr>
        <p:spPr>
          <a:xfrm>
            <a:off x="6300192" y="1606976"/>
            <a:ext cx="1828800" cy="369332"/>
          </a:xfrm>
          <a:prstGeom prst="rect">
            <a:avLst/>
          </a:prstGeom>
          <a:noFill/>
        </p:spPr>
        <p:txBody>
          <a:bodyPr wrap="square" rtlCol="0">
            <a:spAutoFit/>
          </a:bodyPr>
          <a:lstStyle/>
          <a:p>
            <a:r>
              <a:rPr lang="cs-CZ" sz="1800" kern="1200" dirty="0">
                <a:solidFill>
                  <a:schemeClr val="tx1"/>
                </a:solidFill>
                <a:latin typeface="+mn-lt"/>
                <a:ea typeface="+mn-ea"/>
                <a:cs typeface="+mn-cs"/>
              </a:rPr>
              <a:t>ženy</a:t>
            </a:r>
          </a:p>
        </p:txBody>
      </p:sp>
      <p:sp>
        <p:nvSpPr>
          <p:cNvPr id="13" name="Obdélník 12"/>
          <p:cNvSpPr/>
          <p:nvPr/>
        </p:nvSpPr>
        <p:spPr>
          <a:xfrm>
            <a:off x="323528" y="1976308"/>
            <a:ext cx="730957" cy="34689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bg1"/>
                </a:solidFill>
              </a:rPr>
              <a:t>3,4</a:t>
            </a:r>
          </a:p>
          <a:p>
            <a:pPr algn="ctr"/>
            <a:endParaRPr lang="cs-CZ" dirty="0">
              <a:solidFill>
                <a:schemeClr val="bg1"/>
              </a:solidFill>
            </a:endParaRPr>
          </a:p>
          <a:p>
            <a:pPr algn="ctr"/>
            <a:r>
              <a:rPr lang="cs-CZ" dirty="0">
                <a:solidFill>
                  <a:schemeClr val="bg1"/>
                </a:solidFill>
              </a:rPr>
              <a:t>3,1</a:t>
            </a:r>
          </a:p>
          <a:p>
            <a:pPr algn="ctr"/>
            <a:endParaRPr lang="cs-CZ" dirty="0">
              <a:solidFill>
                <a:schemeClr val="bg1"/>
              </a:solidFill>
            </a:endParaRPr>
          </a:p>
          <a:p>
            <a:pPr algn="ctr"/>
            <a:r>
              <a:rPr lang="cs-CZ" dirty="0">
                <a:solidFill>
                  <a:schemeClr val="bg1"/>
                </a:solidFill>
              </a:rPr>
              <a:t>2,9</a:t>
            </a:r>
          </a:p>
          <a:p>
            <a:pPr algn="ctr"/>
            <a:endParaRPr lang="cs-CZ" dirty="0">
              <a:solidFill>
                <a:schemeClr val="bg1"/>
              </a:solidFill>
            </a:endParaRPr>
          </a:p>
          <a:p>
            <a:pPr algn="ctr"/>
            <a:r>
              <a:rPr lang="cs-CZ" dirty="0">
                <a:solidFill>
                  <a:schemeClr val="bg1"/>
                </a:solidFill>
              </a:rPr>
              <a:t>2,6</a:t>
            </a:r>
          </a:p>
          <a:p>
            <a:pPr algn="ctr"/>
            <a:endParaRPr lang="cs-CZ" dirty="0">
              <a:solidFill>
                <a:schemeClr val="bg1"/>
              </a:solidFill>
            </a:endParaRPr>
          </a:p>
          <a:p>
            <a:pPr algn="ctr"/>
            <a:r>
              <a:rPr lang="cs-CZ" dirty="0">
                <a:solidFill>
                  <a:schemeClr val="bg1"/>
                </a:solidFill>
              </a:rPr>
              <a:t>2,3</a:t>
            </a:r>
          </a:p>
          <a:p>
            <a:pPr algn="ctr"/>
            <a:endParaRPr lang="cs-CZ" dirty="0">
              <a:solidFill>
                <a:schemeClr val="bg1"/>
              </a:solidFill>
            </a:endParaRPr>
          </a:p>
          <a:p>
            <a:pPr algn="ctr"/>
            <a:r>
              <a:rPr lang="cs-CZ" dirty="0">
                <a:solidFill>
                  <a:schemeClr val="bg1"/>
                </a:solidFill>
              </a:rPr>
              <a:t>2,0</a:t>
            </a:r>
            <a:endParaRPr lang="cs-CZ" sz="1400" dirty="0">
              <a:solidFill>
                <a:schemeClr val="bg1"/>
              </a:solidFill>
            </a:endParaRPr>
          </a:p>
          <a:p>
            <a:pPr algn="ctr"/>
            <a:r>
              <a:rPr lang="cs-CZ" sz="1400" dirty="0" err="1">
                <a:solidFill>
                  <a:schemeClr val="bg1"/>
                </a:solidFill>
              </a:rPr>
              <a:t>Mmol</a:t>
            </a:r>
            <a:r>
              <a:rPr lang="cs-CZ" sz="1400" dirty="0">
                <a:solidFill>
                  <a:schemeClr val="bg1"/>
                </a:solidFill>
              </a:rPr>
              <a:t>/l</a:t>
            </a:r>
            <a:endParaRPr lang="cs-CZ" dirty="0">
              <a:solidFill>
                <a:schemeClr val="bg1"/>
              </a:solidFill>
            </a:endParaRPr>
          </a:p>
        </p:txBody>
      </p:sp>
    </p:spTree>
    <p:extLst>
      <p:ext uri="{BB962C8B-B14F-4D97-AF65-F5344CB8AC3E}">
        <p14:creationId xmlns:p14="http://schemas.microsoft.com/office/powerpoint/2010/main" val="651286725"/>
      </p:ext>
    </p:extLst>
  </p:cSld>
  <p:clrMapOvr>
    <a:masterClrMapping/>
  </p:clrMapOvr>
</p:sld>
</file>

<file path=ppt/theme/theme1.xml><?xml version="1.0" encoding="utf-8"?>
<a:theme xmlns:a="http://schemas.openxmlformats.org/drawingml/2006/main" name="Technický">
  <a:themeElements>
    <a:clrScheme name="Technický">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ký">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ký">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2245</TotalTime>
  <Words>1582</Words>
  <Application>Microsoft Office PowerPoint</Application>
  <PresentationFormat>Předvádění na obrazovce (4:3)</PresentationFormat>
  <Paragraphs>276</Paragraphs>
  <Slides>25</Slides>
  <Notes>18</Notes>
  <HiddenSlides>4</HiddenSlides>
  <MMClips>0</MMClips>
  <ScaleCrop>false</ScaleCrop>
  <HeadingPairs>
    <vt:vector size="8" baseType="variant">
      <vt:variant>
        <vt:lpstr>Použitá písma</vt:lpstr>
      </vt:variant>
      <vt:variant>
        <vt:i4>11</vt:i4>
      </vt:variant>
      <vt:variant>
        <vt:lpstr>Motiv</vt:lpstr>
      </vt:variant>
      <vt:variant>
        <vt:i4>1</vt:i4>
      </vt:variant>
      <vt:variant>
        <vt:lpstr>Vložené servery OLE</vt:lpstr>
      </vt:variant>
      <vt:variant>
        <vt:i4>1</vt:i4>
      </vt:variant>
      <vt:variant>
        <vt:lpstr>Nadpisy snímků</vt:lpstr>
      </vt:variant>
      <vt:variant>
        <vt:i4>25</vt:i4>
      </vt:variant>
    </vt:vector>
  </HeadingPairs>
  <TitlesOfParts>
    <vt:vector size="38" baseType="lpstr">
      <vt:lpstr>MS PGothic</vt:lpstr>
      <vt:lpstr>Arial</vt:lpstr>
      <vt:lpstr>Calibri</vt:lpstr>
      <vt:lpstr>Franklin Gothic Book</vt:lpstr>
      <vt:lpstr>Helvetica</vt:lpstr>
      <vt:lpstr>HelveticaNeueLT Std</vt:lpstr>
      <vt:lpstr>Symbol</vt:lpstr>
      <vt:lpstr>Times New Roman</vt:lpstr>
      <vt:lpstr>Verdana</vt:lpstr>
      <vt:lpstr>Wingdings</vt:lpstr>
      <vt:lpstr>Wingdings 2</vt:lpstr>
      <vt:lpstr>Technický</vt:lpstr>
      <vt:lpstr>Microsoft Excel Chart</vt:lpstr>
      <vt:lpstr>Prezentace aplikace PowerPoint</vt:lpstr>
      <vt:lpstr>Proč, kam a jak máme snižovat hladiny LDL-cholesterolu v roce 2018?</vt:lpstr>
      <vt:lpstr>Cholesterol: pro život opravdu důležitá látka</vt:lpstr>
      <vt:lpstr>Cholesterol: syntetizován ve všech jaderných buňkách organismu</vt:lpstr>
      <vt:lpstr>Kde cholesterol nepotřebujeme? </vt:lpstr>
      <vt:lpstr>A cholesterol v krvi? </vt:lpstr>
      <vt:lpstr>Jaká je optimální koncentrace LDL-cholesterolu v plazmě</vt:lpstr>
      <vt:lpstr>Parametry lipidového metabolismu u novorozenců (analýza pupečníkové krve)</vt:lpstr>
      <vt:lpstr>Bogalusa heart study: LDL –c podle věku a pohlaví</vt:lpstr>
      <vt:lpstr>Některým hladina LDL-c postnatálně významně nestoupá.. Důkazy ze srovnávací biologie</vt:lpstr>
      <vt:lpstr>Prezentace aplikace PowerPoint</vt:lpstr>
      <vt:lpstr>Prezentace aplikace PowerPoint</vt:lpstr>
      <vt:lpstr>Riziko KV příhody jako funkce LDL-c dosaženého při léčbě</vt:lpstr>
      <vt:lpstr>Prezentace aplikace PowerPoint</vt:lpstr>
      <vt:lpstr>Prezentace aplikace PowerPoint</vt:lpstr>
      <vt:lpstr>Kudy k nízkému LDL-cholesterolu ?</vt:lpstr>
      <vt:lpstr>Kudy k nízkému LDL-c? …na cestě ke snížení LDL-c záleží</vt:lpstr>
      <vt:lpstr>Volby hypolipidemické léčby v roce 2018</vt:lpstr>
      <vt:lpstr>Plně humánní monoklonální protilátky proti PCSK9: alirocumab a evolocumab</vt:lpstr>
      <vt:lpstr>Prezentace aplikace PowerPoint</vt:lpstr>
      <vt:lpstr>Prezentace aplikace PowerPoint</vt:lpstr>
      <vt:lpstr>Máme se bát, když hladina LDL-cholesterolu klesne pod  1 mmol/l? Výsledky analýzy studie FOURIER (2669 pac s LDL&lt; 0,5mmol/l při evolocumabu)</vt:lpstr>
      <vt:lpstr>Bát se nemusíme, spíše naopak Výsledky analýzy studie FOURIER  (501 pac s LDL&lt; 0,25mmol/l při evolocumabu)</vt:lpstr>
      <vt:lpstr>Prezentace aplikace PowerPoint</vt:lpstr>
      <vt:lpstr>Chcete se dozvědět více?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OEM</dc:creator>
  <cp:lastModifiedBy>Vrablík Michal, doc.  MUDr. Ph.D.</cp:lastModifiedBy>
  <cp:revision>97</cp:revision>
  <dcterms:created xsi:type="dcterms:W3CDTF">2012-03-28T17:59:50Z</dcterms:created>
  <dcterms:modified xsi:type="dcterms:W3CDTF">2018-01-20T08:05:49Z</dcterms:modified>
</cp:coreProperties>
</file>