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mv" ContentType="video/x-ms-wmv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9" r:id="rId2"/>
    <p:sldId id="6588" r:id="rId3"/>
    <p:sldId id="810" r:id="rId4"/>
    <p:sldId id="976" r:id="rId5"/>
    <p:sldId id="6583" r:id="rId6"/>
    <p:sldId id="5674" r:id="rId7"/>
    <p:sldId id="544" r:id="rId8"/>
    <p:sldId id="1157" r:id="rId9"/>
    <p:sldId id="5675" r:id="rId10"/>
    <p:sldId id="659" r:id="rId11"/>
    <p:sldId id="661" r:id="rId12"/>
    <p:sldId id="651" r:id="rId13"/>
    <p:sldId id="5660" r:id="rId14"/>
    <p:sldId id="5661" r:id="rId15"/>
    <p:sldId id="654" r:id="rId16"/>
    <p:sldId id="1049" r:id="rId17"/>
    <p:sldId id="6586" r:id="rId18"/>
    <p:sldId id="817" r:id="rId19"/>
    <p:sldId id="772" r:id="rId20"/>
    <p:sldId id="895" r:id="rId21"/>
    <p:sldId id="891" r:id="rId22"/>
    <p:sldId id="653" r:id="rId23"/>
    <p:sldId id="5582" r:id="rId24"/>
    <p:sldId id="5595" r:id="rId25"/>
    <p:sldId id="5597" r:id="rId26"/>
    <p:sldId id="257" r:id="rId27"/>
    <p:sldId id="6587" r:id="rId28"/>
    <p:sldId id="869" r:id="rId29"/>
    <p:sldId id="5583" r:id="rId30"/>
    <p:sldId id="6582" r:id="rId31"/>
    <p:sldId id="5592" r:id="rId32"/>
    <p:sldId id="775" r:id="rId33"/>
    <p:sldId id="275" r:id="rId34"/>
    <p:sldId id="776" r:id="rId35"/>
    <p:sldId id="818" r:id="rId36"/>
    <p:sldId id="5593" r:id="rId37"/>
    <p:sldId id="5594" r:id="rId38"/>
    <p:sldId id="6584" r:id="rId39"/>
    <p:sldId id="1132" r:id="rId40"/>
    <p:sldId id="1066" r:id="rId41"/>
    <p:sldId id="1099" r:id="rId42"/>
    <p:sldId id="1265" r:id="rId43"/>
    <p:sldId id="1262" r:id="rId44"/>
    <p:sldId id="5657" r:id="rId45"/>
    <p:sldId id="5650" r:id="rId46"/>
    <p:sldId id="6580" r:id="rId47"/>
    <p:sldId id="6581" r:id="rId48"/>
  </p:sldIdLst>
  <p:sldSz cx="9144000" cy="5143500" type="screen16x9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4F7FF"/>
    <a:srgbClr val="F7FFFF"/>
    <a:srgbClr val="F3F2FF"/>
    <a:srgbClr val="666699"/>
    <a:srgbClr val="9999FF"/>
    <a:srgbClr val="969696"/>
    <a:srgbClr val="4D4D4D"/>
    <a:srgbClr val="5F5F5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46"/>
    <p:restoredTop sz="86513" autoAdjust="0"/>
  </p:normalViewPr>
  <p:slideViewPr>
    <p:cSldViewPr>
      <p:cViewPr varScale="1">
        <p:scale>
          <a:sx n="63" d="100"/>
          <a:sy n="63" d="100"/>
        </p:scale>
        <p:origin x="1099" y="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0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1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8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chemeClr val="accent2">
            <a:lumMod val="40000"/>
            <a:lumOff val="60000"/>
          </a:schemeClr>
        </a:solidFill>
        <a:ln w="25400">
          <a:noFill/>
        </a:ln>
      </c:spPr>
    </c:sideWall>
    <c:backWall>
      <c:thickness val="0"/>
      <c:spPr>
        <a:solidFill>
          <a:schemeClr val="accent2">
            <a:lumMod val="40000"/>
            <a:lumOff val="60000"/>
          </a:schemeClr>
        </a:soli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7457627118644072E-2"/>
          <c:y val="4.7923322683706068E-2"/>
          <c:w val="0.88559322033898302"/>
          <c:h val="0.7476038338658147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1997</c:v>
                </c:pt>
              </c:strCache>
            </c:strRef>
          </c:tx>
          <c:spPr>
            <a:solidFill>
              <a:srgbClr val="3366FF"/>
            </a:solidFill>
            <a:ln w="5153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Sheet1!$B$1:$H$1</c:f>
              <c:strCache>
                <c:ptCount val="3"/>
                <c:pt idx="0">
                  <c:v>AVNRT</c:v>
                </c:pt>
                <c:pt idx="1">
                  <c:v>WPW</c:v>
                </c:pt>
                <c:pt idx="2">
                  <c:v>FlS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3"/>
                <c:pt idx="0">
                  <c:v>161</c:v>
                </c:pt>
                <c:pt idx="1">
                  <c:v>205</c:v>
                </c:pt>
                <c:pt idx="2">
                  <c:v>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59-B14C-A2BA-355C73E43DD1}"/>
            </c:ext>
          </c:extLst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rgbClr val="993366"/>
            </a:solidFill>
            <a:ln w="5153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Sheet1!$B$1:$H$1</c:f>
              <c:strCache>
                <c:ptCount val="3"/>
                <c:pt idx="0">
                  <c:v>AVNRT</c:v>
                </c:pt>
                <c:pt idx="1">
                  <c:v>WPW</c:v>
                </c:pt>
                <c:pt idx="2">
                  <c:v>FlS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3"/>
                <c:pt idx="0">
                  <c:v>139</c:v>
                </c:pt>
                <c:pt idx="1">
                  <c:v>179</c:v>
                </c:pt>
                <c:pt idx="2">
                  <c:v>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59-B14C-A2BA-355C73E43DD1}"/>
            </c:ext>
          </c:extLst>
        </c:ser>
        <c:ser>
          <c:idx val="1"/>
          <c:order val="2"/>
          <c:tx>
            <c:strRef>
              <c:f>Sheet1!$A$4</c:f>
              <c:strCache>
                <c:ptCount val="1"/>
                <c:pt idx="0">
                  <c:v>2002</c:v>
                </c:pt>
              </c:strCache>
            </c:strRef>
          </c:tx>
          <c:spPr>
            <a:solidFill>
              <a:srgbClr val="FF00FF"/>
            </a:solidFill>
            <a:ln w="5153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Sheet1!$B$1:$H$1</c:f>
              <c:strCache>
                <c:ptCount val="3"/>
                <c:pt idx="0">
                  <c:v>AVNRT</c:v>
                </c:pt>
                <c:pt idx="1">
                  <c:v>WPW</c:v>
                </c:pt>
                <c:pt idx="2">
                  <c:v>FlS</c:v>
                </c:pt>
              </c:strCache>
            </c:strRef>
          </c:cat>
          <c:val>
            <c:numRef>
              <c:f>Sheet1!$B$4:$H$4</c:f>
              <c:numCache>
                <c:formatCode>General</c:formatCode>
                <c:ptCount val="3"/>
                <c:pt idx="0">
                  <c:v>105</c:v>
                </c:pt>
                <c:pt idx="1">
                  <c:v>151</c:v>
                </c:pt>
                <c:pt idx="2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59-B14C-A2BA-355C73E43D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769174672"/>
        <c:axId val="1"/>
        <c:axId val="0"/>
      </c:bar3DChart>
      <c:catAx>
        <c:axId val="1769174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5153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487" b="1" i="0" u="none" strike="noStrike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5153">
              <a:solidFill>
                <a:srgbClr val="FFFFFF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5153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730" b="1" i="0" u="none" strike="noStrike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69174672"/>
        <c:crosses val="autoZero"/>
        <c:crossBetween val="between"/>
      </c:valAx>
      <c:spPr>
        <a:noFill/>
        <a:ln w="10306">
          <a:noFill/>
        </a:ln>
      </c:spPr>
    </c:plotArea>
    <c:legend>
      <c:legendPos val="b"/>
      <c:layout>
        <c:manualLayout>
          <c:xMode val="edge"/>
          <c:yMode val="edge"/>
          <c:x val="0.28813559322033899"/>
          <c:y val="0.90095846645367417"/>
          <c:w val="0.42161016949152541"/>
          <c:h val="8.9456869009584661E-2"/>
        </c:manualLayout>
      </c:layout>
      <c:overlay val="0"/>
      <c:spPr>
        <a:noFill/>
        <a:ln w="5153">
          <a:solidFill>
            <a:srgbClr val="FFFFFF"/>
          </a:solidFill>
          <a:prstDash val="solid"/>
        </a:ln>
      </c:spPr>
      <c:txPr>
        <a:bodyPr/>
        <a:lstStyle/>
        <a:p>
          <a:pPr>
            <a:defRPr sz="672" b="1" i="0" u="none" strike="noStrike" baseline="0">
              <a:solidFill>
                <a:srgbClr val="FFFFFF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2">
        <a:lumMod val="40000"/>
        <a:lumOff val="60000"/>
      </a:schemeClr>
    </a:solidFill>
    <a:ln>
      <a:noFill/>
    </a:ln>
  </c:spPr>
  <c:txPr>
    <a:bodyPr/>
    <a:lstStyle/>
    <a:p>
      <a:pPr>
        <a:defRPr sz="730" b="1" i="0" u="none" strike="noStrike" baseline="0">
          <a:solidFill>
            <a:srgbClr val="000000"/>
          </a:solidFill>
          <a:latin typeface="Tahoma"/>
          <a:ea typeface="Tahoma"/>
          <a:cs typeface="Tahoma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8F10AA6-AD9F-6C45-B535-3C3F8EB056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65075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B0A7-BB72-9140-9507-2E8FC2CC8C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9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0F3DC-2077-0B4D-A6A0-7B9CAD0D2AD2}" type="slidenum">
              <a:rPr lang="cs-CZ"/>
              <a:pPr eaLnBrk="1" hangingPunct="1"/>
              <a:t>10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7388"/>
            <a:ext cx="6088062" cy="3425825"/>
          </a:xfrm>
          <a:ln w="12700"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662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16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>
              <a:latin typeface="Calibri" charset="0"/>
            </a:endParaRPr>
          </a:p>
        </p:txBody>
      </p:sp>
      <p:sp>
        <p:nvSpPr>
          <p:cNvPr id="1116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E4C6BA-13B4-F644-9F40-A421EF1E8875}" type="slidenum">
              <a:rPr lang="cs-CZ"/>
              <a:pPr eaLnBrk="1" hangingPunct="1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292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F10AA6-AD9F-6C45-B535-3C3F8EB056FE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7766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F10AA6-AD9F-6C45-B535-3C3F8EB056FE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071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1F173-A520-4A49-A562-F3FCA544F6CB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5095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23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v-SE" altLang="en-US"/>
              <a:t>All sites perfroming AV ablation across ESC counties </a:t>
            </a:r>
          </a:p>
          <a:p>
            <a:pPr eaLnBrk="1" hangingPunct="1">
              <a:spcBef>
                <a:spcPct val="0"/>
              </a:spcBef>
            </a:pPr>
            <a:r>
              <a:rPr lang="sv-SE" altLang="en-US"/>
              <a:t>Results were superior in pts on AAD except LAF</a:t>
            </a:r>
            <a:endParaRPr lang="en-GB" altLang="en-US"/>
          </a:p>
          <a:p>
            <a:pPr eaLnBrk="1" hangingPunct="1">
              <a:spcBef>
                <a:spcPct val="0"/>
              </a:spcBef>
            </a:pPr>
            <a:r>
              <a:rPr lang="sv-SE" altLang="en-US"/>
              <a:t>In px atrial fibirllaiton success rate was even higher if AA drug were given-85% and persistent 78% but not LS</a:t>
            </a:r>
          </a:p>
          <a:p>
            <a:pPr eaLnBrk="1" hangingPunct="1">
              <a:spcBef>
                <a:spcPct val="0"/>
              </a:spcBef>
            </a:pPr>
            <a:r>
              <a:rPr lang="sv-SE" altLang="en-US"/>
              <a:t>Repeat ablations done in 9.5%</a:t>
            </a:r>
          </a:p>
          <a:p>
            <a:pPr eaLnBrk="1" hangingPunct="1">
              <a:spcBef>
                <a:spcPct val="0"/>
              </a:spcBef>
            </a:pPr>
            <a:r>
              <a:rPr lang="sv-SE" altLang="en-US" i="1"/>
              <a:t>but complications are not nil</a:t>
            </a:r>
            <a:endParaRPr lang="en-GB" altLang="en-US" i="1"/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81924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3CA17D-4271-C144-A1AB-1C7AFAA8A64A}" type="slidenum">
              <a:rPr lang="en-GB" altLang="en-US"/>
              <a:pPr eaLnBrk="1" hangingPunct="1"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03332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1303144906"/>
      </p:ext>
    </p:extLst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780176492"/>
      </p:ext>
    </p:extLst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52314747"/>
      </p:ext>
    </p:extLst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04052" y="205978"/>
            <a:ext cx="8296275" cy="606548"/>
          </a:xfrm>
        </p:spPr>
        <p:txBody>
          <a:bodyPr anchor="t" anchorCtr="0"/>
          <a:lstStyle>
            <a:lvl1pPr algn="l">
              <a:defRPr sz="2880" b="1">
                <a:solidFill>
                  <a:srgbClr val="005C4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4856" y="872165"/>
            <a:ext cx="8181975" cy="3198426"/>
          </a:xfrm>
          <a:prstGeom prst="rect">
            <a:avLst/>
          </a:prstGeom>
        </p:spPr>
        <p:txBody>
          <a:bodyPr/>
          <a:lstStyle>
            <a:lvl1pPr marL="262890" indent="-262890">
              <a:buClr>
                <a:schemeClr val="tx2"/>
              </a:buClr>
              <a:buSzPct val="80000"/>
              <a:buFont typeface="Wingdings" panose="05000000000000000000" pitchFamily="2" charset="2"/>
              <a:buChar char="¢"/>
              <a:defRPr sz="2160" b="1">
                <a:solidFill>
                  <a:schemeClr val="tx1"/>
                </a:solidFill>
              </a:defRPr>
            </a:lvl1pPr>
            <a:lvl2pPr marL="560070" indent="-297180">
              <a:lnSpc>
                <a:spcPts val="2070"/>
              </a:lnSpc>
              <a:spcBef>
                <a:spcPts val="540"/>
              </a:spcBef>
              <a:spcAft>
                <a:spcPts val="54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è"/>
              <a:defRPr sz="1800">
                <a:solidFill>
                  <a:schemeClr val="tx1"/>
                </a:solidFill>
              </a:defRPr>
            </a:lvl2pPr>
            <a:lvl3pPr>
              <a:lnSpc>
                <a:spcPts val="2070"/>
              </a:lnSpc>
              <a:spcBef>
                <a:spcPts val="540"/>
              </a:spcBef>
              <a:spcAft>
                <a:spcPts val="540"/>
              </a:spcAft>
              <a:buClr>
                <a:schemeClr val="bg2"/>
              </a:buClr>
              <a:defRPr sz="1620">
                <a:solidFill>
                  <a:schemeClr val="tx1"/>
                </a:solidFill>
              </a:defRPr>
            </a:lvl3pPr>
            <a:lvl4pPr>
              <a:spcBef>
                <a:spcPts val="540"/>
              </a:spcBef>
              <a:spcAft>
                <a:spcPts val="540"/>
              </a:spcAft>
              <a:buClr>
                <a:schemeClr val="bg2"/>
              </a:buClr>
              <a:defRPr sz="1440">
                <a:solidFill>
                  <a:schemeClr val="tx1"/>
                </a:solidFill>
              </a:defRPr>
            </a:lvl4pPr>
            <a:lvl5pPr>
              <a:spcBef>
                <a:spcPts val="540"/>
              </a:spcBef>
              <a:spcAft>
                <a:spcPts val="540"/>
              </a:spcAft>
              <a:buClr>
                <a:schemeClr val="bg2"/>
              </a:buClr>
              <a:defRPr sz="144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50120" y="4180870"/>
            <a:ext cx="4330700" cy="360760"/>
          </a:xfrm>
          <a:prstGeom prst="rect">
            <a:avLst/>
          </a:prstGeom>
        </p:spPr>
        <p:txBody>
          <a:bodyPr anchor="b"/>
          <a:lstStyle>
            <a:lvl1pPr marL="0" indent="0" algn="r">
              <a:buFontTx/>
              <a:buNone/>
              <a:defRPr sz="900" i="1" baseline="0"/>
            </a:lvl1pPr>
          </a:lstStyle>
          <a:p>
            <a:pPr lvl="0"/>
            <a:r>
              <a:rPr lang="en-US" dirty="0"/>
              <a:t>I. Name, (City, CN), </a:t>
            </a:r>
            <a:r>
              <a:rPr lang="en-US" dirty="0" err="1"/>
              <a:t>FPNumber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820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296">
          <p15:clr>
            <a:srgbClr val="FBAE40"/>
          </p15:clr>
        </p15:guide>
        <p15:guide id="2" pos="41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7506" y="541735"/>
            <a:ext cx="8637411" cy="5715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328801" y="1456135"/>
            <a:ext cx="8208433" cy="30861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433763" y="4757738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6108700" y="4757738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46050" y="4770835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4277B9AD-3F83-844E-A2E2-0FF4DA3B7D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03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964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46047621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03942942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74236267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03544565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3550323683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362102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004440893"/>
      </p:ext>
    </p:extLst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694621475"/>
      </p:ext>
    </p:extLst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1028" name="Picture 7" descr="sleid d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/>
          <a:stretch>
            <a:fillRect/>
          </a:stretch>
        </p:blipFill>
        <p:spPr bwMode="auto">
          <a:xfrm>
            <a:off x="0" y="-2379"/>
            <a:ext cx="9144000" cy="514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666699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666699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666699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666699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666699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 b="1">
          <a:solidFill>
            <a:srgbClr val="666699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 b="1">
          <a:solidFill>
            <a:srgbClr val="666699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 b="1">
          <a:solidFill>
            <a:srgbClr val="666699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 b="1">
          <a:solidFill>
            <a:srgbClr val="666699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1C1C1C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2.mp4"/><Relationship Id="rId7" Type="http://schemas.openxmlformats.org/officeDocument/2006/relationships/image" Target="../media/image16.jpe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wmv"/><Relationship Id="rId13" Type="http://schemas.openxmlformats.org/officeDocument/2006/relationships/image" Target="../media/image26.png"/><Relationship Id="rId3" Type="http://schemas.microsoft.com/office/2007/relationships/media" Target="file://localhost/Volumes/KINGSTON/CD%20Prezentace%20Guangzhou%20AF%20OK/video_IKEM_LS_patient_April_7.asf" TargetMode="External"/><Relationship Id="rId7" Type="http://schemas.microsoft.com/office/2007/relationships/media" Target="../media/media4.wmv"/><Relationship Id="rId12" Type="http://schemas.openxmlformats.org/officeDocument/2006/relationships/image" Target="../media/image25.png"/><Relationship Id="rId2" Type="http://schemas.openxmlformats.org/officeDocument/2006/relationships/video" Target="file:///\\psf\Home\Desktop\2013\slides\Benatky%20CF%20in%20AF\3%20%20jizva%20bez%20signalu%20overeno%20contact%20force+.avi" TargetMode="External"/><Relationship Id="rId16" Type="http://schemas.openxmlformats.org/officeDocument/2006/relationships/image" Target="../media/image29.png"/><Relationship Id="rId1" Type="http://schemas.microsoft.com/office/2007/relationships/media" Target="file:///\\psf\Home\Desktop\2013\slides\Benatky%20CF%20in%20AF\3%20%20jizva%20bez%20signalu%20overeno%20contact%20force+.avi" TargetMode="External"/><Relationship Id="rId6" Type="http://schemas.openxmlformats.org/officeDocument/2006/relationships/video" Target="../media/media3.avi"/><Relationship Id="rId11" Type="http://schemas.openxmlformats.org/officeDocument/2006/relationships/slideLayout" Target="../slideLayouts/slideLayout2.xml"/><Relationship Id="rId5" Type="http://schemas.microsoft.com/office/2007/relationships/media" Target="../media/media3.avi"/><Relationship Id="rId15" Type="http://schemas.openxmlformats.org/officeDocument/2006/relationships/image" Target="../media/image28.png"/><Relationship Id="rId10" Type="http://schemas.openxmlformats.org/officeDocument/2006/relationships/video" Target="../media/media5.avi"/><Relationship Id="rId4" Type="http://schemas.openxmlformats.org/officeDocument/2006/relationships/video" Target="file://localhost/Volumes/KINGSTON/CD%20Prezentace%20Guangzhou%20AF%20OK/video_IKEM_LS_patient_April_7.asf" TargetMode="External"/><Relationship Id="rId9" Type="http://schemas.microsoft.com/office/2007/relationships/media" Target="../media/media5.avi"/><Relationship Id="rId1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video" Target="../media/media11.mp4"/><Relationship Id="rId13" Type="http://schemas.openxmlformats.org/officeDocument/2006/relationships/image" Target="../media/image43.png"/><Relationship Id="rId3" Type="http://schemas.microsoft.com/office/2007/relationships/media" Target="../media/media9.mp4"/><Relationship Id="rId7" Type="http://schemas.microsoft.com/office/2007/relationships/media" Target="../media/media11.mp4"/><Relationship Id="rId12" Type="http://schemas.openxmlformats.org/officeDocument/2006/relationships/image" Target="../media/image4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11" Type="http://schemas.openxmlformats.org/officeDocument/2006/relationships/image" Target="../media/image41.png"/><Relationship Id="rId5" Type="http://schemas.microsoft.com/office/2007/relationships/media" Target="../media/media10.mp4"/><Relationship Id="rId10" Type="http://schemas.openxmlformats.org/officeDocument/2006/relationships/image" Target="../media/image40.png"/><Relationship Id="rId4" Type="http://schemas.openxmlformats.org/officeDocument/2006/relationships/video" Target="../media/media9.mp4"/><Relationship Id="rId9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cid:0a3dc10c-45b9-4542-bbfa-05420362a472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50.jpg"/><Relationship Id="rId5" Type="http://schemas.openxmlformats.org/officeDocument/2006/relationships/image" Target="../media/image49.tif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14.mp4"/><Relationship Id="rId7" Type="http://schemas.openxmlformats.org/officeDocument/2006/relationships/image" Target="../media/image53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4.mp4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16.avi"/><Relationship Id="rId7" Type="http://schemas.openxmlformats.org/officeDocument/2006/relationships/image" Target="../media/image57.png"/><Relationship Id="rId2" Type="http://schemas.openxmlformats.org/officeDocument/2006/relationships/video" Target="../media/media15.avi"/><Relationship Id="rId1" Type="http://schemas.microsoft.com/office/2007/relationships/media" Target="../media/media15.avi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6.avi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4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://www.ablationworkshop.cz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idx="1"/>
          </p:nvPr>
        </p:nvSpPr>
        <p:spPr>
          <a:xfrm>
            <a:off x="504497" y="3077491"/>
            <a:ext cx="8229600" cy="1039931"/>
          </a:xfrm>
        </p:spPr>
        <p:txBody>
          <a:bodyPr/>
          <a:lstStyle/>
          <a:p>
            <a:pPr marL="0" indent="0" algn="l" eaLnBrk="1" hangingPunct="1">
              <a:buNone/>
            </a:pPr>
            <a:r>
              <a:rPr lang="cs-CZ" sz="2100" b="1" dirty="0" err="1">
                <a:latin typeface="+mj-lt"/>
              </a:rPr>
              <a:t>Prof</a:t>
            </a:r>
            <a:r>
              <a:rPr lang="cs-CZ" sz="2100" b="1" dirty="0">
                <a:latin typeface="+mj-lt"/>
              </a:rPr>
              <a:t> </a:t>
            </a:r>
            <a:r>
              <a:rPr lang="cs-CZ" sz="2100" b="1" dirty="0" err="1">
                <a:latin typeface="+mj-lt"/>
              </a:rPr>
              <a:t>MUDr</a:t>
            </a:r>
            <a:r>
              <a:rPr lang="cs-CZ" sz="2100" b="1" dirty="0">
                <a:latin typeface="+mj-lt"/>
              </a:rPr>
              <a:t> Josef </a:t>
            </a:r>
            <a:r>
              <a:rPr lang="cs-CZ" sz="2100" b="1" dirty="0" err="1">
                <a:latin typeface="+mj-lt"/>
              </a:rPr>
              <a:t>Kautzner</a:t>
            </a:r>
            <a:r>
              <a:rPr lang="cs-CZ" sz="2100" b="1" dirty="0">
                <a:latin typeface="+mj-lt"/>
              </a:rPr>
              <a:t>, </a:t>
            </a:r>
            <a:r>
              <a:rPr lang="cs-CZ" sz="2100" b="1" dirty="0" err="1">
                <a:latin typeface="+mj-lt"/>
              </a:rPr>
              <a:t>CSc</a:t>
            </a:r>
            <a:endParaRPr lang="cs-CZ" sz="2100" b="1" dirty="0">
              <a:latin typeface="+mj-lt"/>
            </a:endParaRPr>
          </a:p>
          <a:p>
            <a:pPr marL="0" indent="0" algn="l" eaLnBrk="1" hangingPunct="1">
              <a:buNone/>
            </a:pPr>
            <a:r>
              <a:rPr lang="cs-CZ" sz="2100" b="1" dirty="0" err="1">
                <a:latin typeface="+mj-lt"/>
              </a:rPr>
              <a:t>Kardiocentrum</a:t>
            </a:r>
            <a:endParaRPr lang="cs-CZ" sz="2100" b="1" dirty="0">
              <a:latin typeface="+mj-lt"/>
            </a:endParaRPr>
          </a:p>
          <a:p>
            <a:pPr marL="0" indent="0" algn="l" eaLnBrk="1" hangingPunct="1">
              <a:buNone/>
            </a:pPr>
            <a:r>
              <a:rPr lang="cs-CZ" sz="2100" b="1" dirty="0">
                <a:latin typeface="+mj-lt"/>
              </a:rPr>
              <a:t>Institut klinické a experimentální medicíny, Praha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611560" y="4443958"/>
            <a:ext cx="188224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1350" b="1" dirty="0">
                <a:solidFill>
                  <a:srgbClr val="666699"/>
                </a:solidFill>
              </a:rPr>
              <a:t>e</a:t>
            </a:r>
            <a:r>
              <a:rPr lang="en-US" sz="1350" b="1" dirty="0">
                <a:solidFill>
                  <a:srgbClr val="666699"/>
                </a:solidFill>
              </a:rPr>
              <a:t>-</a:t>
            </a:r>
            <a:r>
              <a:rPr lang="en-US" sz="1350" b="1" dirty="0" err="1">
                <a:solidFill>
                  <a:srgbClr val="666699"/>
                </a:solidFill>
              </a:rPr>
              <a:t>mail:joka@ikem.cz</a:t>
            </a:r>
            <a:endParaRPr lang="en-US" sz="1350" b="1" dirty="0">
              <a:solidFill>
                <a:srgbClr val="666699"/>
              </a:solidFill>
            </a:endParaRPr>
          </a:p>
          <a:p>
            <a:pPr eaLnBrk="1" hangingPunct="1"/>
            <a:r>
              <a:rPr lang="en-US" sz="1350" b="1" dirty="0">
                <a:solidFill>
                  <a:srgbClr val="666699"/>
                </a:solidFill>
              </a:rPr>
              <a:t>www.</a:t>
            </a:r>
            <a:r>
              <a:rPr lang="cs-CZ" sz="1350" b="1" dirty="0">
                <a:solidFill>
                  <a:srgbClr val="666699"/>
                </a:solidFill>
              </a:rPr>
              <a:t>i</a:t>
            </a:r>
            <a:r>
              <a:rPr lang="en-US" sz="1350" b="1" dirty="0" err="1">
                <a:solidFill>
                  <a:srgbClr val="666699"/>
                </a:solidFill>
              </a:rPr>
              <a:t>kem.cz</a:t>
            </a:r>
            <a:endParaRPr lang="cs-CZ" sz="1350" b="1" dirty="0">
              <a:solidFill>
                <a:srgbClr val="666699"/>
              </a:solidFill>
            </a:endParaRPr>
          </a:p>
        </p:txBody>
      </p:sp>
      <p:pic>
        <p:nvPicPr>
          <p:cNvPr id="2053" name="Picture 11" descr="obr 1 C"/>
          <p:cNvPicPr>
            <a:picLocks noChangeAspect="1" noChangeArrowheads="1"/>
          </p:cNvPicPr>
          <p:nvPr/>
        </p:nvPicPr>
        <p:blipFill>
          <a:blip r:embed="rId2"/>
          <a:srcRect l="17064" t="2611" r="16412" b="33084"/>
          <a:stretch>
            <a:fillRect/>
          </a:stretch>
        </p:blipFill>
        <p:spPr bwMode="auto">
          <a:xfrm>
            <a:off x="4942612" y="1333885"/>
            <a:ext cx="3696891" cy="241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531C854C-8779-7F48-A8F0-BC2F35538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97" y="527984"/>
            <a:ext cx="8229600" cy="857250"/>
          </a:xfrm>
        </p:spPr>
        <p:txBody>
          <a:bodyPr/>
          <a:lstStyle/>
          <a:p>
            <a:pPr algn="l"/>
            <a:r>
              <a:rPr lang="cs-CZ" b="0" dirty="0">
                <a:solidFill>
                  <a:srgbClr val="800000"/>
                </a:solidFill>
              </a:rPr>
              <a:t>Je příchod ireverzibilní </a:t>
            </a:r>
            <a:r>
              <a:rPr lang="cs-CZ" b="0" dirty="0" err="1">
                <a:solidFill>
                  <a:srgbClr val="800000"/>
                </a:solidFill>
              </a:rPr>
              <a:t>elektroporace</a:t>
            </a:r>
            <a:r>
              <a:rPr lang="cs-CZ" b="0" dirty="0">
                <a:solidFill>
                  <a:srgbClr val="800000"/>
                </a:solidFill>
              </a:rPr>
              <a:t> odpovědí na všechny otázky okolo katetrizační ablace? </a:t>
            </a:r>
          </a:p>
        </p:txBody>
      </p:sp>
    </p:spTree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9660233"/>
              </p:ext>
            </p:extLst>
          </p:nvPr>
        </p:nvGraphicFramePr>
        <p:xfrm>
          <a:off x="-109232" y="1270388"/>
          <a:ext cx="6141120" cy="2410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11036300" imgH="4076700" progId="MSGraph.Chart.8">
                  <p:embed followColorScheme="full"/>
                </p:oleObj>
              </mc:Choice>
              <mc:Fallback>
                <p:oleObj name="Chart" r:id="rId3" imgW="11036300" imgH="4076700" progId="MSGraph.Chart.8">
                  <p:embed followColorScheme="full"/>
                  <p:pic>
                    <p:nvPicPr>
                      <p:cNvPr id="20482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9232" y="1270388"/>
                        <a:ext cx="6141120" cy="24101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77838" y="4515966"/>
            <a:ext cx="2646230" cy="30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6" tIns="33338" rIns="67866" bIns="33338"/>
          <a:lstStyle/>
          <a:p>
            <a:pPr eaLnBrk="0" hangingPunct="0">
              <a:tabLst>
                <a:tab pos="3468291" algn="l"/>
              </a:tabLst>
            </a:pPr>
            <a:r>
              <a:rPr lang="cs-CZ" b="1" dirty="0" err="1">
                <a:solidFill>
                  <a:srgbClr val="666699"/>
                </a:solidFill>
              </a:rPr>
              <a:t>Č</a:t>
            </a:r>
            <a:r>
              <a:rPr lang="en-US" b="1" dirty="0" err="1">
                <a:solidFill>
                  <a:srgbClr val="666699"/>
                </a:solidFill>
              </a:rPr>
              <a:t>ih</a:t>
            </a:r>
            <a:r>
              <a:rPr lang="cs-CZ" b="1" dirty="0">
                <a:solidFill>
                  <a:srgbClr val="666699"/>
                </a:solidFill>
              </a:rPr>
              <a:t>á</a:t>
            </a:r>
            <a:r>
              <a:rPr lang="en-US" b="1" dirty="0">
                <a:solidFill>
                  <a:srgbClr val="666699"/>
                </a:solidFill>
              </a:rPr>
              <a:t>k </a:t>
            </a:r>
            <a:r>
              <a:rPr lang="cs-CZ" b="1" dirty="0" err="1">
                <a:solidFill>
                  <a:srgbClr val="666699"/>
                </a:solidFill>
              </a:rPr>
              <a:t>R</a:t>
            </a:r>
            <a:r>
              <a:rPr lang="cs-CZ" b="1" dirty="0">
                <a:solidFill>
                  <a:srgbClr val="666699"/>
                </a:solidFill>
              </a:rPr>
              <a:t> et al., 2004</a:t>
            </a:r>
            <a:endParaRPr lang="en-US" b="1" dirty="0">
              <a:solidFill>
                <a:srgbClr val="666699"/>
              </a:solidFill>
            </a:endParaRP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251520" y="34181"/>
            <a:ext cx="6858000" cy="84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9056" tIns="34529" rIns="69056" bIns="34529" anchor="ctr"/>
          <a:lstStyle/>
          <a:p>
            <a:r>
              <a:rPr lang="cs-CZ" sz="2700" dirty="0">
                <a:solidFill>
                  <a:srgbClr val="800000"/>
                </a:solidFill>
              </a:rPr>
              <a:t>  </a:t>
            </a:r>
            <a:r>
              <a:rPr lang="cs-CZ" sz="3000" dirty="0">
                <a:solidFill>
                  <a:srgbClr val="800000"/>
                </a:solidFill>
              </a:rPr>
              <a:t>Český registr katetrizačních ablací</a:t>
            </a:r>
            <a:endParaRPr lang="en-US" sz="2100" dirty="0">
              <a:solidFill>
                <a:srgbClr val="800000"/>
              </a:solidFill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67544" y="770510"/>
            <a:ext cx="556434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2100" dirty="0">
                <a:solidFill>
                  <a:srgbClr val="666699"/>
                </a:solidFill>
              </a:rPr>
              <a:t>Úspěšnost konvenčních katetrizačních ablací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30F0998B-F7BE-0A45-A261-CF89BB7615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88429"/>
              </p:ext>
            </p:extLst>
          </p:nvPr>
        </p:nvGraphicFramePr>
        <p:xfrm>
          <a:off x="5331557" y="2571750"/>
          <a:ext cx="3555925" cy="1554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 Box 6">
            <a:extLst>
              <a:ext uri="{FF2B5EF4-FFF2-40B4-BE49-F238E27FC236}">
                <a16:creationId xmlns:a16="http://schemas.microsoft.com/office/drawing/2014/main" id="{DC564F32-3EE6-3B4C-B81F-A3E3DBEE0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7185" y="1748706"/>
            <a:ext cx="37246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2100" dirty="0">
                <a:solidFill>
                  <a:srgbClr val="666699"/>
                </a:solidFill>
              </a:rPr>
              <a:t>Trvání výkonu konvenčních katetrizačních ablací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E7D5D502-9FE2-7648-BB04-7B1EE9276CAE}"/>
              </a:ext>
            </a:extLst>
          </p:cNvPr>
          <p:cNvGrpSpPr/>
          <p:nvPr/>
        </p:nvGrpSpPr>
        <p:grpSpPr>
          <a:xfrm>
            <a:off x="0" y="1491630"/>
            <a:ext cx="4279101" cy="1872208"/>
            <a:chOff x="0" y="1491630"/>
            <a:chExt cx="4279101" cy="1872208"/>
          </a:xfrm>
        </p:grpSpPr>
        <p:sp>
          <p:nvSpPr>
            <p:cNvPr id="20483" name="Text Box 3"/>
            <p:cNvSpPr txBox="1">
              <a:spLocks noChangeArrowheads="1"/>
            </p:cNvSpPr>
            <p:nvPr/>
          </p:nvSpPr>
          <p:spPr bwMode="auto">
            <a:xfrm>
              <a:off x="0" y="1491630"/>
              <a:ext cx="17629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cs-CZ" dirty="0">
                  <a:latin typeface="Times New Roman" charset="0"/>
                </a:rPr>
                <a:t>%</a:t>
              </a:r>
            </a:p>
          </p:txBody>
        </p:sp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EC441412-7A91-A340-A0E1-85D9D9FC2529}"/>
                </a:ext>
              </a:extLst>
            </p:cNvPr>
            <p:cNvSpPr txBox="1"/>
            <p:nvPr/>
          </p:nvSpPr>
          <p:spPr>
            <a:xfrm>
              <a:off x="3841161" y="3173529"/>
              <a:ext cx="437940" cy="190309"/>
            </a:xfrm>
            <a:prstGeom prst="rect">
              <a:avLst/>
            </a:prstGeom>
            <a:solidFill>
              <a:srgbClr val="F4F7FF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660"/>
                </a:lnSpc>
              </a:pPr>
              <a:r>
                <a:rPr lang="cs-CZ" sz="1050" b="1" dirty="0"/>
                <a:t>FLS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640615"/>
      </p:ext>
    </p:extLst>
  </p:cSld>
  <p:clrMapOvr>
    <a:masterClrMapping/>
  </p:clrMapOvr>
  <p:transition spd="med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116512" y="0"/>
            <a:ext cx="8264977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9056" tIns="34529" rIns="69056" bIns="34529" anchor="ctr"/>
          <a:lstStyle/>
          <a:p>
            <a:pPr>
              <a:defRPr/>
            </a:pPr>
            <a:r>
              <a:rPr lang="cs-CZ" sz="2400" dirty="0">
                <a:solidFill>
                  <a:srgbClr val="800000"/>
                </a:solidFill>
              </a:rPr>
              <a:t>  </a:t>
            </a:r>
            <a:r>
              <a:rPr lang="cs-CZ" sz="2800" dirty="0" err="1">
                <a:solidFill>
                  <a:srgbClr val="800000"/>
                </a:solidFill>
              </a:rPr>
              <a:t>Spanish</a:t>
            </a:r>
            <a:r>
              <a:rPr lang="cs-CZ" sz="2800" dirty="0">
                <a:solidFill>
                  <a:srgbClr val="800000"/>
                </a:solidFill>
              </a:rPr>
              <a:t> </a:t>
            </a:r>
            <a:r>
              <a:rPr lang="cs-CZ" sz="2800" dirty="0" err="1">
                <a:solidFill>
                  <a:srgbClr val="800000"/>
                </a:solidFill>
              </a:rPr>
              <a:t>Ablation</a:t>
            </a:r>
            <a:r>
              <a:rPr lang="cs-CZ" sz="2800" dirty="0">
                <a:solidFill>
                  <a:srgbClr val="800000"/>
                </a:solidFill>
              </a:rPr>
              <a:t> Registry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360809" y="4095951"/>
            <a:ext cx="3888191" cy="48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6" tIns="33338" rIns="67866" bIns="33338"/>
          <a:lstStyle/>
          <a:p>
            <a:pPr eaLnBrk="0" hangingPunct="0">
              <a:tabLst>
                <a:tab pos="3468291" algn="l"/>
              </a:tabLst>
            </a:pPr>
            <a:r>
              <a:rPr lang="cs-CZ" sz="1050" dirty="0">
                <a:solidFill>
                  <a:srgbClr val="666699"/>
                </a:solidFill>
              </a:rPr>
              <a:t>De Loma </a:t>
            </a:r>
            <a:r>
              <a:rPr lang="cs-CZ" sz="1050" dirty="0" err="1">
                <a:solidFill>
                  <a:srgbClr val="666699"/>
                </a:solidFill>
              </a:rPr>
              <a:t>Osorio</a:t>
            </a:r>
            <a:r>
              <a:rPr lang="cs-CZ" sz="1050" dirty="0">
                <a:solidFill>
                  <a:srgbClr val="666699"/>
                </a:solidFill>
              </a:rPr>
              <a:t> AF, et al. </a:t>
            </a:r>
            <a:r>
              <a:rPr lang="da-DK" sz="1050" dirty="0">
                <a:solidFill>
                  <a:srgbClr val="666699"/>
                </a:solidFill>
              </a:rPr>
              <a:t>Rev Esp </a:t>
            </a:r>
            <a:r>
              <a:rPr lang="da-DK" sz="1050" dirty="0" err="1">
                <a:solidFill>
                  <a:srgbClr val="666699"/>
                </a:solidFill>
              </a:rPr>
              <a:t>Cardiol</a:t>
            </a:r>
            <a:r>
              <a:rPr lang="da-DK" sz="1050" dirty="0">
                <a:solidFill>
                  <a:srgbClr val="666699"/>
                </a:solidFill>
              </a:rPr>
              <a:t> 2014;67:925–935 </a:t>
            </a:r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339470" y="561142"/>
            <a:ext cx="41216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800" dirty="0" err="1">
                <a:solidFill>
                  <a:srgbClr val="800000"/>
                </a:solidFill>
              </a:rPr>
              <a:t>Success</a:t>
            </a:r>
            <a:r>
              <a:rPr lang="cs-CZ" sz="1800" dirty="0">
                <a:solidFill>
                  <a:srgbClr val="800000"/>
                </a:solidFill>
              </a:rPr>
              <a:t> </a:t>
            </a:r>
            <a:r>
              <a:rPr lang="cs-CZ" sz="1800" dirty="0" err="1">
                <a:solidFill>
                  <a:srgbClr val="800000"/>
                </a:solidFill>
              </a:rPr>
              <a:t>rate</a:t>
            </a:r>
            <a:r>
              <a:rPr lang="cs-CZ" sz="1800" dirty="0">
                <a:solidFill>
                  <a:srgbClr val="800000"/>
                </a:solidFill>
              </a:rPr>
              <a:t> </a:t>
            </a:r>
            <a:r>
              <a:rPr lang="cs-CZ" sz="1800" dirty="0" err="1">
                <a:solidFill>
                  <a:srgbClr val="800000"/>
                </a:solidFill>
              </a:rPr>
              <a:t>of</a:t>
            </a:r>
            <a:r>
              <a:rPr lang="cs-CZ" sz="1800" dirty="0">
                <a:solidFill>
                  <a:srgbClr val="800000"/>
                </a:solidFill>
              </a:rPr>
              <a:t> </a:t>
            </a:r>
            <a:r>
              <a:rPr lang="cs-CZ" sz="1800" dirty="0" err="1">
                <a:solidFill>
                  <a:srgbClr val="800000"/>
                </a:solidFill>
              </a:rPr>
              <a:t>conventional</a:t>
            </a:r>
            <a:r>
              <a:rPr lang="cs-CZ" sz="1800" dirty="0">
                <a:solidFill>
                  <a:srgbClr val="800000"/>
                </a:solidFill>
              </a:rPr>
              <a:t> </a:t>
            </a:r>
            <a:r>
              <a:rPr lang="cs-CZ" sz="1800" dirty="0" err="1">
                <a:solidFill>
                  <a:srgbClr val="800000"/>
                </a:solidFill>
              </a:rPr>
              <a:t>ablations</a:t>
            </a:r>
            <a:endParaRPr lang="cs-CZ" sz="1800" dirty="0">
              <a:solidFill>
                <a:srgbClr val="800000"/>
              </a:solidFill>
            </a:endParaRPr>
          </a:p>
        </p:txBody>
      </p:sp>
      <p:pic>
        <p:nvPicPr>
          <p:cNvPr id="2" name="Picture 1" descr="Snímek obrazovky 2014-12-01 v 0.20.2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70" y="1036788"/>
            <a:ext cx="4344305" cy="2846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25B0214-CBCA-9C48-8032-E63E56D1C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7740" y="186987"/>
            <a:ext cx="4056790" cy="61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9056" tIns="34529" rIns="69056" bIns="34529" anchor="ctr"/>
          <a:lstStyle/>
          <a:p>
            <a:pPr algn="ctr">
              <a:defRPr/>
            </a:pPr>
            <a:r>
              <a:rPr lang="cs-CZ" sz="2400" dirty="0">
                <a:solidFill>
                  <a:srgbClr val="800000"/>
                </a:solidFill>
              </a:rPr>
              <a:t>  </a:t>
            </a:r>
            <a:r>
              <a:rPr lang="cs-CZ" sz="2400" dirty="0" err="1">
                <a:solidFill>
                  <a:srgbClr val="800000"/>
                </a:solidFill>
              </a:rPr>
              <a:t>Greek</a:t>
            </a:r>
            <a:r>
              <a:rPr lang="cs-CZ" sz="2400" dirty="0">
                <a:solidFill>
                  <a:srgbClr val="800000"/>
                </a:solidFill>
              </a:rPr>
              <a:t> </a:t>
            </a:r>
            <a:r>
              <a:rPr lang="cs-CZ" sz="2400" dirty="0" err="1">
                <a:solidFill>
                  <a:srgbClr val="800000"/>
                </a:solidFill>
              </a:rPr>
              <a:t>National</a:t>
            </a:r>
            <a:r>
              <a:rPr lang="cs-CZ" sz="2400" dirty="0">
                <a:solidFill>
                  <a:srgbClr val="800000"/>
                </a:solidFill>
              </a:rPr>
              <a:t> </a:t>
            </a:r>
            <a:r>
              <a:rPr lang="cs-CZ" sz="2400" dirty="0" err="1">
                <a:solidFill>
                  <a:srgbClr val="800000"/>
                </a:solidFill>
              </a:rPr>
              <a:t>Ablation</a:t>
            </a:r>
            <a:r>
              <a:rPr lang="cs-CZ" sz="2400" dirty="0">
                <a:solidFill>
                  <a:srgbClr val="800000"/>
                </a:solidFill>
              </a:rPr>
              <a:t> Registry 2008-10</a:t>
            </a:r>
            <a:endParaRPr lang="en-US" sz="1600" dirty="0">
              <a:solidFill>
                <a:srgbClr val="800000"/>
              </a:solidFill>
            </a:endParaRPr>
          </a:p>
        </p:txBody>
      </p:sp>
      <p:pic>
        <p:nvPicPr>
          <p:cNvPr id="7" name="Picture 1" descr="Snímek obrazovky 2014-11-30 v 21.46.31.png">
            <a:extLst>
              <a:ext uri="{FF2B5EF4-FFF2-40B4-BE49-F238E27FC236}">
                <a16:creationId xmlns:a16="http://schemas.microsoft.com/office/drawing/2014/main" id="{018946F4-0A29-2C46-BE5C-A0100DCC8D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39" y="1021551"/>
            <a:ext cx="4110088" cy="2861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AB1E3E8-6BCC-E443-9D0F-BB5B548E5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3141" y="4069571"/>
            <a:ext cx="3672167" cy="32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6" tIns="33338" rIns="67866" bIns="33338"/>
          <a:lstStyle/>
          <a:p>
            <a:pPr eaLnBrk="0" hangingPunct="0">
              <a:tabLst>
                <a:tab pos="3468291" algn="l"/>
              </a:tabLst>
            </a:pPr>
            <a:r>
              <a:rPr lang="cs-CZ" sz="1050" dirty="0" err="1">
                <a:solidFill>
                  <a:srgbClr val="666699"/>
                </a:solidFill>
              </a:rPr>
              <a:t>Vassilikos</a:t>
            </a:r>
            <a:r>
              <a:rPr lang="cs-CZ" sz="1050" dirty="0">
                <a:solidFill>
                  <a:srgbClr val="666699"/>
                </a:solidFill>
              </a:rPr>
              <a:t> VP, et al. </a:t>
            </a:r>
            <a:r>
              <a:rPr lang="en-US" sz="1050" dirty="0">
                <a:solidFill>
                  <a:srgbClr val="666699"/>
                </a:solidFill>
              </a:rPr>
              <a:t>Hellenic J </a:t>
            </a:r>
            <a:r>
              <a:rPr lang="en-US" sz="1050" dirty="0" err="1">
                <a:solidFill>
                  <a:srgbClr val="666699"/>
                </a:solidFill>
              </a:rPr>
              <a:t>Cardiol</a:t>
            </a:r>
            <a:r>
              <a:rPr lang="en-US" sz="1050" dirty="0">
                <a:solidFill>
                  <a:srgbClr val="666699"/>
                </a:solidFill>
              </a:rPr>
              <a:t> 2012; 53: 108-117 </a:t>
            </a:r>
          </a:p>
          <a:p>
            <a:pPr eaLnBrk="0" hangingPunct="0">
              <a:tabLst>
                <a:tab pos="3468291" algn="l"/>
              </a:tabLst>
            </a:pPr>
            <a:endParaRPr lang="en-US" sz="1050" dirty="0">
              <a:solidFill>
                <a:srgbClr val="66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05635"/>
      </p:ext>
    </p:extLst>
  </p:cSld>
  <p:clrMapOvr>
    <a:masterClrMapping/>
  </p:clrMapOvr>
  <p:transition spd="med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58317"/>
            <a:ext cx="8229600" cy="857250"/>
          </a:xfrm>
        </p:spPr>
        <p:txBody>
          <a:bodyPr/>
          <a:lstStyle/>
          <a:p>
            <a:pPr algn="l"/>
            <a:r>
              <a:rPr lang="en-US" sz="2800" b="0" dirty="0" err="1">
                <a:solidFill>
                  <a:srgbClr val="800000"/>
                </a:solidFill>
                <a:latin typeface="Arial" charset="0"/>
              </a:rPr>
              <a:t>Katetrizační</a:t>
            </a:r>
            <a:r>
              <a:rPr lang="en-US" sz="2800" b="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800" b="0" dirty="0" err="1">
                <a:solidFill>
                  <a:srgbClr val="800000"/>
                </a:solidFill>
                <a:latin typeface="Arial" charset="0"/>
              </a:rPr>
              <a:t>ablace</a:t>
            </a:r>
            <a:r>
              <a:rPr lang="en-US" sz="2800" b="0" dirty="0">
                <a:solidFill>
                  <a:srgbClr val="800000"/>
                </a:solidFill>
                <a:latin typeface="Arial" charset="0"/>
              </a:rPr>
              <a:t> u SVT (ESC Guidelines 2020) 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4E04AA9D-023D-5D4F-9FEA-37AC79BAD426}"/>
              </a:ext>
            </a:extLst>
          </p:cNvPr>
          <p:cNvGrpSpPr/>
          <p:nvPr/>
        </p:nvGrpSpPr>
        <p:grpSpPr>
          <a:xfrm>
            <a:off x="457200" y="915567"/>
            <a:ext cx="7543800" cy="3600872"/>
            <a:chOff x="971600" y="1195371"/>
            <a:chExt cx="7029400" cy="3321067"/>
          </a:xfrm>
        </p:grpSpPr>
        <p:pic>
          <p:nvPicPr>
            <p:cNvPr id="32770" name="Picture 2" descr="Snímek obrazovky 2019-09-29 v 10.41.5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195371"/>
              <a:ext cx="7029400" cy="33210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1" name="TextBox 3"/>
            <p:cNvSpPr txBox="1">
              <a:spLocks noChangeArrowheads="1"/>
            </p:cNvSpPr>
            <p:nvPr/>
          </p:nvSpPr>
          <p:spPr bwMode="auto">
            <a:xfrm>
              <a:off x="3017044" y="1276353"/>
              <a:ext cx="1218603" cy="253916"/>
            </a:xfrm>
            <a:prstGeom prst="rect">
              <a:avLst/>
            </a:prstGeom>
            <a:solidFill>
              <a:srgbClr val="CECEE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/>
                <a:t>Akutní úspěšnost</a:t>
              </a:r>
            </a:p>
          </p:txBody>
        </p:sp>
        <p:sp>
          <p:nvSpPr>
            <p:cNvPr id="32772" name="TextBox 4"/>
            <p:cNvSpPr txBox="1">
              <a:spLocks noChangeArrowheads="1"/>
            </p:cNvSpPr>
            <p:nvPr/>
          </p:nvSpPr>
          <p:spPr bwMode="auto">
            <a:xfrm>
              <a:off x="4410076" y="1276353"/>
              <a:ext cx="1085554" cy="253916"/>
            </a:xfrm>
            <a:prstGeom prst="rect">
              <a:avLst/>
            </a:prstGeom>
            <a:solidFill>
              <a:srgbClr val="CECEE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/>
                <a:t>Rekurence (%)</a:t>
              </a:r>
            </a:p>
          </p:txBody>
        </p:sp>
        <p:sp>
          <p:nvSpPr>
            <p:cNvPr id="32773" name="TextBox 5"/>
            <p:cNvSpPr txBox="1">
              <a:spLocks noChangeArrowheads="1"/>
            </p:cNvSpPr>
            <p:nvPr/>
          </p:nvSpPr>
          <p:spPr bwMode="auto">
            <a:xfrm>
              <a:off x="5760247" y="1276353"/>
              <a:ext cx="1130438" cy="253916"/>
            </a:xfrm>
            <a:prstGeom prst="rect">
              <a:avLst/>
            </a:prstGeom>
            <a:solidFill>
              <a:srgbClr val="CECEE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/>
                <a:t>Komplikace (%)</a:t>
              </a:r>
            </a:p>
          </p:txBody>
        </p:sp>
        <p:sp>
          <p:nvSpPr>
            <p:cNvPr id="32774" name="TextBox 6"/>
            <p:cNvSpPr txBox="1">
              <a:spLocks noChangeArrowheads="1"/>
            </p:cNvSpPr>
            <p:nvPr/>
          </p:nvSpPr>
          <p:spPr bwMode="auto">
            <a:xfrm>
              <a:off x="7002070" y="1276353"/>
              <a:ext cx="949299" cy="253916"/>
            </a:xfrm>
            <a:prstGeom prst="rect">
              <a:avLst/>
            </a:prstGeom>
            <a:solidFill>
              <a:srgbClr val="CECEE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/>
                <a:t>Mortalita (%)</a:t>
              </a:r>
            </a:p>
          </p:txBody>
        </p: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A6B8429-1F80-124A-8213-7E471E2C08AB}"/>
              </a:ext>
            </a:extLst>
          </p:cNvPr>
          <p:cNvSpPr txBox="1"/>
          <p:nvPr/>
        </p:nvSpPr>
        <p:spPr>
          <a:xfrm>
            <a:off x="457200" y="460424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 err="1">
                <a:solidFill>
                  <a:srgbClr val="666699"/>
                </a:solidFill>
                <a:effectLst/>
                <a:latin typeface="AdvOTb7819099"/>
              </a:rPr>
              <a:t>Brugada</a:t>
            </a:r>
            <a:r>
              <a:rPr lang="cs-CZ" sz="1400" dirty="0">
                <a:solidFill>
                  <a:srgbClr val="666699"/>
                </a:solidFill>
                <a:effectLst/>
                <a:latin typeface="AdvOTb7819099"/>
              </a:rPr>
              <a:t> J, et al. Eur </a:t>
            </a:r>
            <a:r>
              <a:rPr lang="cs-CZ" sz="1400" dirty="0" err="1">
                <a:solidFill>
                  <a:srgbClr val="666699"/>
                </a:solidFill>
                <a:effectLst/>
                <a:latin typeface="AdvOTb7819099"/>
              </a:rPr>
              <a:t>Heart</a:t>
            </a:r>
            <a:r>
              <a:rPr lang="cs-CZ" sz="1400" dirty="0">
                <a:solidFill>
                  <a:srgbClr val="666699"/>
                </a:solidFill>
                <a:effectLst/>
                <a:latin typeface="AdvOTb7819099"/>
              </a:rPr>
              <a:t> J (2020) </a:t>
            </a:r>
            <a:r>
              <a:rPr lang="cs-CZ" sz="1400" dirty="0">
                <a:solidFill>
                  <a:srgbClr val="666699"/>
                </a:solidFill>
                <a:effectLst/>
                <a:latin typeface="AdvP3E7259"/>
              </a:rPr>
              <a:t>41</a:t>
            </a:r>
            <a:r>
              <a:rPr lang="cs-CZ" sz="1400" dirty="0">
                <a:solidFill>
                  <a:srgbClr val="666699"/>
                </a:solidFill>
                <a:effectLst/>
                <a:latin typeface="AdvOTb7819099"/>
              </a:rPr>
              <a:t>, 655</a:t>
            </a:r>
            <a:r>
              <a:rPr lang="cs-CZ" sz="1400" dirty="0">
                <a:solidFill>
                  <a:srgbClr val="666699"/>
                </a:solidFill>
                <a:effectLst/>
                <a:latin typeface="AdvP4C4E74"/>
              </a:rPr>
              <a:t>􏰀</a:t>
            </a:r>
            <a:r>
              <a:rPr lang="cs-CZ" sz="1400" dirty="0">
                <a:solidFill>
                  <a:srgbClr val="666699"/>
                </a:solidFill>
                <a:effectLst/>
                <a:latin typeface="AdvOTb7819099"/>
              </a:rPr>
              <a:t>720 </a:t>
            </a:r>
            <a:endParaRPr lang="cs-CZ" sz="1400" dirty="0">
              <a:solidFill>
                <a:srgbClr val="66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69041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41EE47-BB9F-EE47-B664-25DA318C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/>
          <a:lstStyle/>
          <a:p>
            <a:pPr algn="l"/>
            <a:r>
              <a:rPr lang="cs-CZ" b="0" dirty="0">
                <a:solidFill>
                  <a:srgbClr val="800000"/>
                </a:solidFill>
              </a:rPr>
              <a:t>Ablace AVNRT dnes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BADE92-0C58-3049-AF55-D540EAD21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2020 IKEM</a:t>
            </a:r>
          </a:p>
          <a:p>
            <a:r>
              <a:rPr lang="cs-CZ" dirty="0"/>
              <a:t>103 případů, Y mužů, X žen, průměrný věk 55,1+/-15,4</a:t>
            </a:r>
          </a:p>
          <a:p>
            <a:r>
              <a:rPr lang="cs-CZ" dirty="0"/>
              <a:t>30 </a:t>
            </a:r>
            <a:r>
              <a:rPr lang="cs-CZ" dirty="0" err="1"/>
              <a:t>zero</a:t>
            </a:r>
            <a:r>
              <a:rPr lang="cs-CZ" dirty="0"/>
              <a:t> </a:t>
            </a:r>
            <a:r>
              <a:rPr lang="cs-CZ" dirty="0" err="1"/>
              <a:t>fluoro</a:t>
            </a:r>
            <a:r>
              <a:rPr lang="cs-CZ" dirty="0"/>
              <a:t> (</a:t>
            </a:r>
            <a:r>
              <a:rPr lang="cs-CZ" dirty="0" err="1"/>
              <a:t>Ensite</a:t>
            </a:r>
            <a:r>
              <a:rPr lang="cs-CZ" dirty="0"/>
              <a:t> </a:t>
            </a:r>
            <a:r>
              <a:rPr lang="cs-CZ" dirty="0" err="1"/>
              <a:t>Navx</a:t>
            </a:r>
            <a:r>
              <a:rPr lang="cs-CZ" dirty="0"/>
              <a:t>)</a:t>
            </a:r>
          </a:p>
          <a:p>
            <a:r>
              <a:rPr lang="cs-CZ" dirty="0"/>
              <a:t>4,7+/-6,2 min </a:t>
            </a:r>
            <a:r>
              <a:rPr lang="cs-CZ" dirty="0" err="1"/>
              <a:t>skia</a:t>
            </a:r>
            <a:r>
              <a:rPr lang="cs-CZ" dirty="0"/>
              <a:t> času, 51,9+/-118 uGy.m</a:t>
            </a:r>
            <a:r>
              <a:rPr lang="cs-CZ" baseline="30000" dirty="0"/>
              <a:t>2</a:t>
            </a:r>
          </a:p>
          <a:p>
            <a:r>
              <a:rPr lang="cs-CZ" dirty="0"/>
              <a:t>V průběhu FU: 2 recidivy (1.9%), 5 pacientů nebylo na kontrole</a:t>
            </a:r>
          </a:p>
          <a:p>
            <a:r>
              <a:rPr lang="cs-CZ" dirty="0"/>
              <a:t>1 pacient měl po 2 týdnech </a:t>
            </a:r>
            <a:r>
              <a:rPr lang="cs-CZ" dirty="0" err="1"/>
              <a:t>low</a:t>
            </a:r>
            <a:r>
              <a:rPr lang="cs-CZ" dirty="0"/>
              <a:t> risk plicní embolii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3821913"/>
      </p:ext>
    </p:extLst>
  </p:cSld>
  <p:clrMapOvr>
    <a:masterClrMapping/>
  </p:clrMapOvr>
  <p:transition spd="med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0EBAB5-7BC6-1842-8A5F-D56308F79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0" dirty="0">
                <a:solidFill>
                  <a:srgbClr val="800000"/>
                </a:solidFill>
              </a:rPr>
              <a:t>Ablace přídatných drah dnes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F504BD-F651-8842-A137-6AF6F1AEA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2020 IKEM</a:t>
            </a:r>
          </a:p>
          <a:p>
            <a:r>
              <a:rPr lang="cs-CZ" dirty="0"/>
              <a:t>25 pacientů</a:t>
            </a:r>
          </a:p>
          <a:p>
            <a:r>
              <a:rPr lang="cs-CZ" dirty="0"/>
              <a:t>Věk 42,2+/-16,4 let, </a:t>
            </a:r>
            <a:r>
              <a:rPr lang="cs-CZ" dirty="0" err="1"/>
              <a:t>median</a:t>
            </a:r>
            <a:r>
              <a:rPr lang="cs-CZ" dirty="0"/>
              <a:t> 37 let</a:t>
            </a:r>
          </a:p>
          <a:p>
            <a:r>
              <a:rPr lang="cs-CZ" dirty="0" err="1"/>
              <a:t>Skia</a:t>
            </a:r>
            <a:r>
              <a:rPr lang="cs-CZ" dirty="0"/>
              <a:t> čas 4,5+/-2,3 min, </a:t>
            </a:r>
            <a:r>
              <a:rPr lang="cs-CZ" dirty="0" err="1"/>
              <a:t>median</a:t>
            </a:r>
            <a:r>
              <a:rPr lang="cs-CZ" dirty="0"/>
              <a:t> 4,6 min</a:t>
            </a:r>
          </a:p>
          <a:p>
            <a:r>
              <a:rPr lang="cs-CZ" dirty="0" err="1"/>
              <a:t>Skia</a:t>
            </a:r>
            <a:r>
              <a:rPr lang="cs-CZ" dirty="0"/>
              <a:t> dávka 103 +/-234 uGy.m2, </a:t>
            </a:r>
            <a:r>
              <a:rPr lang="cs-CZ" dirty="0" err="1"/>
              <a:t>median</a:t>
            </a:r>
            <a:r>
              <a:rPr lang="cs-CZ" dirty="0"/>
              <a:t> 24 uGy.m2</a:t>
            </a:r>
          </a:p>
          <a:p>
            <a:r>
              <a:rPr lang="cs-CZ" dirty="0"/>
              <a:t>Bez recidiv, bez komplikací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8768317"/>
      </p:ext>
    </p:extLst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Grp="1" noChangeArrowheads="1"/>
          </p:cNvSpPr>
          <p:nvPr>
            <p:ph type="title"/>
          </p:nvPr>
        </p:nvSpPr>
        <p:spPr>
          <a:xfrm>
            <a:off x="242336" y="299850"/>
            <a:ext cx="6696744" cy="857250"/>
          </a:xfrm>
        </p:spPr>
        <p:txBody>
          <a:bodyPr/>
          <a:lstStyle/>
          <a:p>
            <a:pPr algn="l" eaLnBrk="1" hangingPunct="1"/>
            <a:r>
              <a:rPr lang="cs-CZ" sz="1200" b="0" dirty="0">
                <a:solidFill>
                  <a:srgbClr val="800000"/>
                </a:solidFill>
                <a:latin typeface="Arial" charset="0"/>
              </a:rPr>
              <a:t>27-letá pacientka, 18. týden gravidity, </a:t>
            </a:r>
            <a:r>
              <a:rPr lang="cs-CZ" sz="1200" b="0" dirty="0" err="1">
                <a:solidFill>
                  <a:srgbClr val="800000"/>
                </a:solidFill>
                <a:latin typeface="Arial" charset="0"/>
              </a:rPr>
              <a:t>synkopální</a:t>
            </a:r>
            <a:r>
              <a:rPr lang="cs-CZ" sz="1200" b="0" dirty="0">
                <a:solidFill>
                  <a:srgbClr val="800000"/>
                </a:solidFill>
                <a:latin typeface="Arial" charset="0"/>
              </a:rPr>
              <a:t> stavy</a:t>
            </a:r>
          </a:p>
        </p:txBody>
      </p:sp>
      <p:pic>
        <p:nvPicPr>
          <p:cNvPr id="44036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33" y="1059583"/>
            <a:ext cx="4480051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E472EC77-5D33-0D4D-B023-5DCB8031FAFC}"/>
              </a:ext>
            </a:extLst>
          </p:cNvPr>
          <p:cNvGrpSpPr/>
          <p:nvPr/>
        </p:nvGrpSpPr>
        <p:grpSpPr>
          <a:xfrm>
            <a:off x="2004178" y="660789"/>
            <a:ext cx="4440030" cy="2775237"/>
            <a:chOff x="2714625" y="1793153"/>
            <a:chExt cx="5920040" cy="3700316"/>
          </a:xfrm>
        </p:grpSpPr>
        <p:pic>
          <p:nvPicPr>
            <p:cNvPr id="6" name="Picture 2" descr="C:\Users\Petr2\Desktop\Cases\ICE 2013 Zeithammerová WPW\Zeithammerova_AP_IMAGE_000010.jpg">
              <a:extLst>
                <a:ext uri="{FF2B5EF4-FFF2-40B4-BE49-F238E27FC236}">
                  <a16:creationId xmlns:a16="http://schemas.microsoft.com/office/drawing/2014/main" id="{78921924-0305-834E-89A1-585431C623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59"/>
            <a:stretch/>
          </p:blipFill>
          <p:spPr bwMode="auto">
            <a:xfrm>
              <a:off x="5483121" y="1793153"/>
              <a:ext cx="3151544" cy="3700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5">
              <a:extLst>
                <a:ext uri="{FF2B5EF4-FFF2-40B4-BE49-F238E27FC236}">
                  <a16:creationId xmlns:a16="http://schemas.microsoft.com/office/drawing/2014/main" id="{04C406B2-C7F1-E04E-925A-C5C101687C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4625" y="3286125"/>
              <a:ext cx="690788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cs-CZ" dirty="0">
                  <a:solidFill>
                    <a:schemeClr val="bg1"/>
                  </a:solidFill>
                </a:rPr>
                <a:t>His</a:t>
              </a: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C97A9C29-CF55-4345-AC06-E1BC521D1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4462" y="3971769"/>
              <a:ext cx="86433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cs-CZ" sz="3000" dirty="0">
                  <a:solidFill>
                    <a:schemeClr val="bg1"/>
                  </a:solidFill>
                </a:rPr>
                <a:t>TA</a:t>
              </a: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18354D14-66F9-4349-9D6A-F027BBE4D7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6274" y="2245492"/>
              <a:ext cx="87887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cs-CZ" dirty="0"/>
                <a:t>SVC</a:t>
              </a:r>
            </a:p>
          </p:txBody>
        </p:sp>
        <p:cxnSp>
          <p:nvCxnSpPr>
            <p:cNvPr id="10" name="Přímá spojovací šipka 9">
              <a:extLst>
                <a:ext uri="{FF2B5EF4-FFF2-40B4-BE49-F238E27FC236}">
                  <a16:creationId xmlns:a16="http://schemas.microsoft.com/office/drawing/2014/main" id="{FF7DA98D-7E62-0943-BCAE-476EA1464189}"/>
                </a:ext>
              </a:extLst>
            </p:cNvPr>
            <p:cNvCxnSpPr/>
            <p:nvPr/>
          </p:nvCxnSpPr>
          <p:spPr>
            <a:xfrm>
              <a:off x="5483121" y="3103721"/>
              <a:ext cx="500063" cy="4286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zeithammerova+ (převedené).m4v">
            <a:hlinkClick r:id="" action="ppaction://media"/>
            <a:extLst>
              <a:ext uri="{FF2B5EF4-FFF2-40B4-BE49-F238E27FC236}">
                <a16:creationId xmlns:a16="http://schemas.microsoft.com/office/drawing/2014/main" id="{D973A2D9-3942-8C4B-A1E9-A7AB7CFA98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5628" y="123478"/>
            <a:ext cx="2176443" cy="2232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Fetus+.mp4" descr="Fetus+.mp4">
            <a:hlinkClick r:id="" action="ppaction://media"/>
            <a:extLst>
              <a:ext uri="{FF2B5EF4-FFF2-40B4-BE49-F238E27FC236}">
                <a16:creationId xmlns:a16="http://schemas.microsoft.com/office/drawing/2014/main" id="{46E789DA-AC7F-634B-ACFE-C219410CF56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1343" y="2435223"/>
            <a:ext cx="2176443" cy="2001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B20E345-9E43-404C-B8CC-307FD72D3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38" y="2828392"/>
            <a:ext cx="4209545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13E521AC-D395-9649-B480-796B8E0F5710}"/>
              </a:ext>
            </a:extLst>
          </p:cNvPr>
          <p:cNvSpPr txBox="1">
            <a:spLocks/>
          </p:cNvSpPr>
          <p:nvPr/>
        </p:nvSpPr>
        <p:spPr bwMode="auto">
          <a:xfrm>
            <a:off x="242336" y="-128775"/>
            <a:ext cx="4389164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66669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666699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666699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666699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666699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0" kern="0">
                <a:solidFill>
                  <a:srgbClr val="800000"/>
                </a:solidFill>
                <a:latin typeface="Arial" charset="0"/>
              </a:rPr>
              <a:t>Ablace bez skiaskopie</a:t>
            </a:r>
            <a:endParaRPr lang="cs-CZ" b="0" kern="0" dirty="0">
              <a:solidFill>
                <a:srgbClr val="8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8890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3528" y="40314"/>
            <a:ext cx="8363272" cy="731236"/>
          </a:xfrm>
        </p:spPr>
        <p:txBody>
          <a:bodyPr/>
          <a:lstStyle/>
          <a:p>
            <a:pPr algn="l"/>
            <a:r>
              <a:rPr lang="en-US" sz="2800" b="0" dirty="0" err="1">
                <a:solidFill>
                  <a:srgbClr val="800000"/>
                </a:solidFill>
              </a:rPr>
              <a:t>Naše</a:t>
            </a:r>
            <a:r>
              <a:rPr lang="en-US" sz="2800" b="0" dirty="0">
                <a:solidFill>
                  <a:srgbClr val="800000"/>
                </a:solidFill>
              </a:rPr>
              <a:t> </a:t>
            </a:r>
            <a:r>
              <a:rPr lang="en-US" sz="2800" b="0" dirty="0" err="1">
                <a:solidFill>
                  <a:srgbClr val="800000"/>
                </a:solidFill>
              </a:rPr>
              <a:t>zkušenosti</a:t>
            </a:r>
            <a:r>
              <a:rPr lang="en-US" sz="2800" b="0" dirty="0">
                <a:solidFill>
                  <a:srgbClr val="800000"/>
                </a:solidFill>
              </a:rPr>
              <a:t> – </a:t>
            </a:r>
            <a:r>
              <a:rPr lang="en-US" sz="2800" b="0" dirty="0" err="1">
                <a:solidFill>
                  <a:srgbClr val="800000"/>
                </a:solidFill>
              </a:rPr>
              <a:t>ablace</a:t>
            </a:r>
            <a:r>
              <a:rPr lang="en-US" sz="2800" b="0" dirty="0">
                <a:solidFill>
                  <a:srgbClr val="800000"/>
                </a:solidFill>
              </a:rPr>
              <a:t> </a:t>
            </a:r>
            <a:r>
              <a:rPr lang="en-US" sz="2800" b="0" dirty="0" err="1">
                <a:solidFill>
                  <a:srgbClr val="800000"/>
                </a:solidFill>
              </a:rPr>
              <a:t>idiopatických</a:t>
            </a:r>
            <a:r>
              <a:rPr lang="en-US" sz="2800" b="0" dirty="0">
                <a:solidFill>
                  <a:srgbClr val="800000"/>
                </a:solidFill>
              </a:rPr>
              <a:t> </a:t>
            </a:r>
            <a:r>
              <a:rPr lang="en-US" sz="2800" b="0" dirty="0" err="1">
                <a:solidFill>
                  <a:srgbClr val="800000"/>
                </a:solidFill>
              </a:rPr>
              <a:t>arytmií</a:t>
            </a:r>
            <a:endParaRPr lang="en-US" sz="2800" b="0" dirty="0">
              <a:solidFill>
                <a:srgbClr val="8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64088" y="987574"/>
            <a:ext cx="3419872" cy="3394472"/>
          </a:xfrm>
        </p:spPr>
        <p:txBody>
          <a:bodyPr/>
          <a:lstStyle/>
          <a:p>
            <a:r>
              <a:rPr lang="en-US" sz="2000" dirty="0"/>
              <a:t>2006-2009</a:t>
            </a:r>
          </a:p>
          <a:p>
            <a:r>
              <a:rPr lang="en-US" sz="2000" dirty="0"/>
              <a:t>77 </a:t>
            </a:r>
            <a:r>
              <a:rPr lang="en-US" sz="2000" dirty="0" err="1"/>
              <a:t>pts</a:t>
            </a:r>
            <a:endParaRPr lang="en-US" sz="2000" dirty="0"/>
          </a:p>
          <a:p>
            <a:r>
              <a:rPr lang="en-US" sz="2000" dirty="0" err="1"/>
              <a:t>Idiopatická</a:t>
            </a:r>
            <a:r>
              <a:rPr lang="en-US" sz="2000" dirty="0"/>
              <a:t> KT/KES</a:t>
            </a:r>
          </a:p>
          <a:p>
            <a:r>
              <a:rPr lang="en-US" sz="2000" dirty="0"/>
              <a:t>40 M, 37 </a:t>
            </a:r>
            <a:r>
              <a:rPr lang="en-US" sz="2000" dirty="0" err="1"/>
              <a:t>Ž</a:t>
            </a:r>
            <a:endParaRPr lang="en-US" sz="2000" dirty="0"/>
          </a:p>
          <a:p>
            <a:r>
              <a:rPr lang="en-US" sz="2000" dirty="0" err="1"/>
              <a:t>věk</a:t>
            </a:r>
            <a:r>
              <a:rPr lang="en-US" sz="2000" dirty="0"/>
              <a:t> 49,5 ± 15,6 let</a:t>
            </a:r>
          </a:p>
          <a:p>
            <a:r>
              <a:rPr lang="en-US" sz="2000" dirty="0" err="1"/>
              <a:t>ejekčni</a:t>
            </a:r>
            <a:r>
              <a:rPr lang="en-US" sz="2000" dirty="0"/>
              <a:t>́ </a:t>
            </a:r>
            <a:r>
              <a:rPr lang="en-US" sz="2000" dirty="0" err="1"/>
              <a:t>frakce</a:t>
            </a:r>
            <a:r>
              <a:rPr lang="en-US" sz="2000" dirty="0"/>
              <a:t> LK 57,4 ± 3,8 %</a:t>
            </a:r>
          </a:p>
          <a:p>
            <a:r>
              <a:rPr lang="en-US" sz="2000" dirty="0" err="1"/>
              <a:t>Úspěšnost</a:t>
            </a:r>
            <a:r>
              <a:rPr lang="en-US" sz="2000" dirty="0"/>
              <a:t> </a:t>
            </a:r>
          </a:p>
          <a:p>
            <a:pPr lvl="1"/>
            <a:r>
              <a:rPr lang="en-US" sz="1600" dirty="0"/>
              <a:t>84 % </a:t>
            </a:r>
            <a:r>
              <a:rPr lang="en-US" sz="1600" dirty="0" err="1"/>
              <a:t>po</a:t>
            </a:r>
            <a:r>
              <a:rPr lang="en-US" sz="1600" dirty="0"/>
              <a:t> 1. </a:t>
            </a:r>
            <a:r>
              <a:rPr lang="en-US" sz="1600" dirty="0" err="1"/>
              <a:t>ablaci</a:t>
            </a:r>
            <a:r>
              <a:rPr lang="en-US" sz="1600" dirty="0"/>
              <a:t>, </a:t>
            </a:r>
          </a:p>
          <a:p>
            <a:pPr lvl="1"/>
            <a:r>
              <a:rPr lang="en-US" sz="1600" dirty="0"/>
              <a:t>13 % </a:t>
            </a:r>
            <a:r>
              <a:rPr lang="en-US" sz="1600" dirty="0" err="1"/>
              <a:t>navíc</a:t>
            </a:r>
            <a:r>
              <a:rPr lang="en-US" sz="1600" dirty="0"/>
              <a:t> </a:t>
            </a:r>
            <a:r>
              <a:rPr lang="en-US" sz="1600" dirty="0" err="1"/>
              <a:t>po</a:t>
            </a:r>
            <a:r>
              <a:rPr lang="en-US" sz="1600" dirty="0"/>
              <a:t> 2. </a:t>
            </a:r>
            <a:r>
              <a:rPr lang="en-US" sz="1600" dirty="0" err="1"/>
              <a:t>ablaci</a:t>
            </a:r>
            <a:endParaRPr lang="en-US" sz="1600" dirty="0"/>
          </a:p>
        </p:txBody>
      </p:sp>
      <p:pic>
        <p:nvPicPr>
          <p:cNvPr id="4" name="Picture 3" descr="Snímek obrazovky 2017-02-18 v 20.04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05576"/>
            <a:ext cx="4608512" cy="3374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4826" y="4588018"/>
            <a:ext cx="49852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400" dirty="0">
                <a:solidFill>
                  <a:srgbClr val="666699"/>
                </a:solidFill>
              </a:rPr>
              <a:t>Koželuhová M, et al. Interv Akut Kardiol 2009; 8(5): 228–232</a:t>
            </a:r>
            <a:endParaRPr lang="en-US" sz="1400" dirty="0">
              <a:solidFill>
                <a:srgbClr val="6666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4016" y="1275606"/>
            <a:ext cx="80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(44%)</a:t>
            </a:r>
          </a:p>
        </p:txBody>
      </p:sp>
      <p:sp>
        <p:nvSpPr>
          <p:cNvPr id="3" name="Oval 2"/>
          <p:cNvSpPr/>
          <p:nvPr/>
        </p:nvSpPr>
        <p:spPr>
          <a:xfrm>
            <a:off x="5292080" y="3363838"/>
            <a:ext cx="3456384" cy="1368152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52332" y="3507854"/>
            <a:ext cx="80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(97%)</a:t>
            </a:r>
          </a:p>
        </p:txBody>
      </p:sp>
    </p:spTree>
    <p:extLst>
      <p:ext uri="{BB962C8B-B14F-4D97-AF65-F5344CB8AC3E}">
        <p14:creationId xmlns:p14="http://schemas.microsoft.com/office/powerpoint/2010/main" val="11592620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871532-2926-B047-BCD8-7B3909DA5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Jaké jsou nevyřešené otázky okolo katetrizační ablace?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DCD443-A8C5-FD4D-8E07-3AC97EAE7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Pohled do historie</a:t>
            </a:r>
          </a:p>
          <a:p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Konvenční ablace</a:t>
            </a:r>
          </a:p>
          <a:p>
            <a:r>
              <a:rPr lang="cs-CZ" dirty="0"/>
              <a:t>Ablace fibrilace síní</a:t>
            </a:r>
          </a:p>
          <a:p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Ablace komorových tachykardií při strukturním postižení </a:t>
            </a:r>
          </a:p>
        </p:txBody>
      </p:sp>
    </p:spTree>
    <p:extLst>
      <p:ext uri="{BB962C8B-B14F-4D97-AF65-F5344CB8AC3E}">
        <p14:creationId xmlns:p14="http://schemas.microsoft.com/office/powerpoint/2010/main" val="1988787113"/>
      </p:ext>
    </p:extLst>
  </p:cSld>
  <p:clrMapOvr>
    <a:masterClrMapping/>
  </p:clrMapOvr>
  <p:transition spd="med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873256" y="951317"/>
            <a:ext cx="6049054" cy="3680732"/>
            <a:chOff x="416" y="576"/>
            <a:chExt cx="4539" cy="3700"/>
          </a:xfrm>
        </p:grpSpPr>
        <p:pic>
          <p:nvPicPr>
            <p:cNvPr id="6150" name="Picture 3" descr="PREABL"/>
            <p:cNvPicPr>
              <a:picLocks noChangeAspect="1" noChangeArrowheads="1"/>
            </p:cNvPicPr>
            <p:nvPr/>
          </p:nvPicPr>
          <p:blipFill>
            <a:blip r:embed="rId3"/>
            <a:srcRect l="14546" t="2519" b="1732"/>
            <a:stretch>
              <a:fillRect/>
            </a:stretch>
          </p:blipFill>
          <p:spPr bwMode="auto">
            <a:xfrm>
              <a:off x="1237" y="576"/>
              <a:ext cx="3718" cy="36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151" name="Text Box 4"/>
            <p:cNvSpPr txBox="1">
              <a:spLocks noChangeArrowheads="1"/>
            </p:cNvSpPr>
            <p:nvPr/>
          </p:nvSpPr>
          <p:spPr bwMode="auto">
            <a:xfrm>
              <a:off x="416" y="641"/>
              <a:ext cx="718" cy="363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cs-CZ" sz="1440" b="1" dirty="0"/>
                <a:t>I</a:t>
              </a:r>
            </a:p>
            <a:p>
              <a:pPr algn="r">
                <a:lnSpc>
                  <a:spcPct val="85000"/>
                </a:lnSpc>
              </a:pPr>
              <a:r>
                <a:rPr lang="cs-CZ" sz="1440" b="1" dirty="0" err="1"/>
                <a:t>aVF</a:t>
              </a:r>
              <a:endParaRPr lang="cs-CZ" sz="1440" b="1" dirty="0"/>
            </a:p>
            <a:p>
              <a:pPr algn="r">
                <a:lnSpc>
                  <a:spcPct val="85000"/>
                </a:lnSpc>
              </a:pPr>
              <a:r>
                <a:rPr lang="cs-CZ" sz="1440" b="1" dirty="0"/>
                <a:t>V1</a:t>
              </a:r>
            </a:p>
            <a:p>
              <a:pPr algn="r">
                <a:lnSpc>
                  <a:spcPct val="85000"/>
                </a:lnSpc>
              </a:pPr>
              <a:r>
                <a:rPr lang="cs-CZ" sz="1440" b="1" dirty="0"/>
                <a:t>V6</a:t>
              </a:r>
            </a:p>
            <a:p>
              <a:pPr algn="r">
                <a:lnSpc>
                  <a:spcPct val="85000"/>
                </a:lnSpc>
              </a:pPr>
              <a:r>
                <a:rPr lang="cs-CZ" sz="1440" b="1" dirty="0"/>
                <a:t>CS 5,6</a:t>
              </a:r>
            </a:p>
            <a:p>
              <a:pPr algn="r">
                <a:lnSpc>
                  <a:spcPct val="85000"/>
                </a:lnSpc>
              </a:pPr>
              <a:r>
                <a:rPr lang="cs-CZ" sz="1440" b="1" dirty="0"/>
                <a:t>CS 3,4</a:t>
              </a:r>
            </a:p>
            <a:p>
              <a:pPr algn="r">
                <a:lnSpc>
                  <a:spcPct val="85000"/>
                </a:lnSpc>
              </a:pPr>
              <a:r>
                <a:rPr lang="cs-CZ" sz="1440" b="1" dirty="0"/>
                <a:t>CS 1,2</a:t>
              </a:r>
            </a:p>
            <a:p>
              <a:pPr algn="r">
                <a:lnSpc>
                  <a:spcPct val="85000"/>
                </a:lnSpc>
              </a:pPr>
              <a:r>
                <a:rPr lang="cs-CZ" sz="1440" b="1" dirty="0"/>
                <a:t>RA 13,14</a:t>
              </a:r>
            </a:p>
            <a:p>
              <a:pPr algn="r">
                <a:lnSpc>
                  <a:spcPct val="85000"/>
                </a:lnSpc>
              </a:pPr>
              <a:r>
                <a:rPr lang="cs-CZ" sz="1440" b="1" dirty="0"/>
                <a:t>RA 9,10</a:t>
              </a:r>
            </a:p>
            <a:p>
              <a:pPr algn="r">
                <a:lnSpc>
                  <a:spcPct val="85000"/>
                </a:lnSpc>
              </a:pPr>
              <a:r>
                <a:rPr lang="cs-CZ" sz="1440" b="1" dirty="0"/>
                <a:t>RA 7,8</a:t>
              </a:r>
            </a:p>
            <a:p>
              <a:pPr algn="r">
                <a:lnSpc>
                  <a:spcPct val="85000"/>
                </a:lnSpc>
              </a:pPr>
              <a:r>
                <a:rPr lang="cs-CZ" sz="1440" b="1" dirty="0"/>
                <a:t>RA 5,6</a:t>
              </a:r>
            </a:p>
            <a:p>
              <a:pPr algn="r">
                <a:lnSpc>
                  <a:spcPct val="85000"/>
                </a:lnSpc>
              </a:pPr>
              <a:r>
                <a:rPr lang="cs-CZ" sz="1440" b="1" dirty="0"/>
                <a:t>RA 3,4</a:t>
              </a:r>
            </a:p>
            <a:p>
              <a:pPr algn="r">
                <a:lnSpc>
                  <a:spcPct val="85000"/>
                </a:lnSpc>
              </a:pPr>
              <a:r>
                <a:rPr lang="cs-CZ" sz="1440" b="1" dirty="0"/>
                <a:t>RA 1,2</a:t>
              </a:r>
            </a:p>
            <a:p>
              <a:pPr algn="r">
                <a:spcBef>
                  <a:spcPct val="20000"/>
                </a:spcBef>
              </a:pPr>
              <a:r>
                <a:rPr lang="cs-CZ" sz="1440" b="1" dirty="0"/>
                <a:t>ABL 1,2</a:t>
              </a:r>
            </a:p>
            <a:p>
              <a:pPr algn="r">
                <a:spcBef>
                  <a:spcPct val="20000"/>
                </a:spcBef>
              </a:pPr>
              <a:r>
                <a:rPr lang="cs-CZ" sz="1440" b="1" dirty="0"/>
                <a:t>ABL 3,4</a:t>
              </a:r>
            </a:p>
            <a:p>
              <a:pPr algn="r">
                <a:spcBef>
                  <a:spcPct val="20000"/>
                </a:spcBef>
              </a:pPr>
              <a:r>
                <a:rPr lang="cs-CZ" sz="1440" b="1" dirty="0"/>
                <a:t>ABL </a:t>
              </a:r>
              <a:r>
                <a:rPr lang="cs-CZ" sz="1440" b="1" dirty="0" err="1"/>
                <a:t>uni</a:t>
              </a:r>
              <a:endParaRPr lang="cs-CZ" sz="1440" b="1" dirty="0"/>
            </a:p>
            <a:p>
              <a:pPr algn="r"/>
              <a:endParaRPr lang="cs-CZ" b="1" dirty="0"/>
            </a:p>
          </p:txBody>
        </p:sp>
        <p:sp>
          <p:nvSpPr>
            <p:cNvPr id="6152" name="Line 5"/>
            <p:cNvSpPr>
              <a:spLocks noChangeShapeType="1"/>
            </p:cNvSpPr>
            <p:nvPr/>
          </p:nvSpPr>
          <p:spPr bwMode="auto">
            <a:xfrm flipV="1">
              <a:off x="1824" y="3264"/>
              <a:ext cx="170" cy="144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6147" name="Picture 6" descr="ANGIO1"/>
          <p:cNvPicPr>
            <a:picLocks noChangeAspect="1" noChangeArrowheads="1"/>
          </p:cNvPicPr>
          <p:nvPr/>
        </p:nvPicPr>
        <p:blipFill>
          <a:blip r:embed="rId4"/>
          <a:srcRect l="25542" t="28183" r="45815" b="30916"/>
          <a:stretch>
            <a:fillRect/>
          </a:stretch>
        </p:blipFill>
        <p:spPr bwMode="auto">
          <a:xfrm>
            <a:off x="6386602" y="1653648"/>
            <a:ext cx="2030254" cy="190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683568" y="433134"/>
            <a:ext cx="7582442" cy="4247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cs-CZ" sz="2160" dirty="0"/>
              <a:t>Mapování a ablace fokusu v levé horní plicní žíle</a:t>
            </a:r>
            <a:endParaRPr lang="cs-CZ" dirty="0"/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457200" y="6"/>
            <a:ext cx="8229600" cy="5627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1439" tIns="40005" rIns="81439" bIns="40005" anchor="ctr"/>
          <a:lstStyle/>
          <a:p>
            <a:pPr algn="ctr">
              <a:defRPr/>
            </a:pPr>
            <a:r>
              <a:rPr lang="cs-CZ" sz="3240" dirty="0">
                <a:solidFill>
                  <a:srgbClr val="800000"/>
                </a:solidFill>
              </a:rPr>
              <a:t>Fokálně spouštěná FS </a:t>
            </a:r>
            <a:endParaRPr lang="cs-CZ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48629"/>
      </p:ext>
    </p:extLst>
  </p:cSld>
  <p:clrMapOvr>
    <a:masterClrMapping/>
  </p:clrMapOvr>
  <p:transition spd="med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5 Final layout of the ablation lin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13237"/>
            <a:ext cx="8229600" cy="3022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1259833" y="4127123"/>
            <a:ext cx="6622197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1440" b="1" dirty="0">
                <a:solidFill>
                  <a:srgbClr val="666699"/>
                </a:solidFill>
              </a:rPr>
              <a:t>Fúze </a:t>
            </a:r>
            <a:r>
              <a:rPr lang="cs-CZ" sz="1440" b="1" dirty="0" err="1">
                <a:solidFill>
                  <a:srgbClr val="666699"/>
                </a:solidFill>
              </a:rPr>
              <a:t>elektroanatomické</a:t>
            </a:r>
            <a:r>
              <a:rPr lang="cs-CZ" sz="1440" b="1" dirty="0">
                <a:solidFill>
                  <a:srgbClr val="666699"/>
                </a:solidFill>
              </a:rPr>
              <a:t> mapy a CT angiogramu - </a:t>
            </a:r>
            <a:r>
              <a:rPr lang="cs-CZ" sz="1440" b="1" dirty="0" err="1">
                <a:solidFill>
                  <a:srgbClr val="666699"/>
                </a:solidFill>
              </a:rPr>
              <a:t>System</a:t>
            </a:r>
            <a:r>
              <a:rPr lang="cs-CZ" sz="1440" b="1" dirty="0">
                <a:solidFill>
                  <a:srgbClr val="666699"/>
                </a:solidFill>
              </a:rPr>
              <a:t> CARTO-MERGE</a:t>
            </a:r>
          </a:p>
        </p:txBody>
      </p:sp>
      <p:sp>
        <p:nvSpPr>
          <p:cNvPr id="544771" name="Rectangle 3"/>
          <p:cNvSpPr>
            <a:spLocks noChangeArrowheads="1"/>
          </p:cNvSpPr>
          <p:nvPr/>
        </p:nvSpPr>
        <p:spPr bwMode="auto">
          <a:xfrm>
            <a:off x="522923" y="94060"/>
            <a:ext cx="813244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1439" tIns="40005" rIns="81439" bIns="40005" anchor="ctr"/>
          <a:lstStyle/>
          <a:p>
            <a:pPr defTabSz="685800"/>
            <a:r>
              <a:rPr lang="cs-CZ" sz="3240" dirty="0">
                <a:solidFill>
                  <a:srgbClr val="800000"/>
                </a:solidFill>
              </a:rPr>
              <a:t>Postupně se stala izolace všech plicních žil základem ablace FS</a:t>
            </a:r>
          </a:p>
        </p:txBody>
      </p:sp>
    </p:spTree>
    <p:extLst>
      <p:ext uri="{BB962C8B-B14F-4D97-AF65-F5344CB8AC3E}">
        <p14:creationId xmlns:p14="http://schemas.microsoft.com/office/powerpoint/2010/main" val="386414886"/>
      </p:ext>
    </p:extLst>
  </p:cSld>
  <p:clrMapOvr>
    <a:masterClrMapping/>
  </p:clrMapOvr>
  <p:transition spd="med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565959" y="555526"/>
          <a:ext cx="6598329" cy="3896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49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912694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980023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2723121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4892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endParaRPr lang="cs-CZ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34340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b="0" dirty="0"/>
                        <a:t>Zaměstnanecký poměr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cs-CZ" sz="1100" dirty="0" err="1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34340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dirty="0"/>
                        <a:t>Vlastník / akcionář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 err="1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446493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dirty="0"/>
                        <a:t>Konzultant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 err="1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 err="1"/>
                        <a:t>Biosense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Webster</a:t>
                      </a:r>
                      <a:r>
                        <a:rPr lang="cs-CZ" sz="1100" dirty="0"/>
                        <a:t>, </a:t>
                      </a:r>
                      <a:r>
                        <a:rPr lang="cs-CZ" sz="1100" dirty="0" err="1"/>
                        <a:t>Medtronic</a:t>
                      </a:r>
                      <a:r>
                        <a:rPr lang="cs-CZ" sz="1100" dirty="0"/>
                        <a:t>, St </a:t>
                      </a:r>
                      <a:r>
                        <a:rPr lang="cs-CZ" sz="1100" dirty="0" err="1"/>
                        <a:t>Jude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Medical</a:t>
                      </a:r>
                      <a:r>
                        <a:rPr lang="cs-CZ" sz="1100" dirty="0"/>
                        <a:t>/ </a:t>
                      </a:r>
                      <a:r>
                        <a:rPr lang="cs-CZ" sz="1100" dirty="0" err="1"/>
                        <a:t>Abbott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4892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dirty="0"/>
                        <a:t>Přednášková činnost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 err="1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/>
                        <a:t>Bayer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Biosense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Webster</a:t>
                      </a:r>
                      <a:r>
                        <a:rPr lang="cs-CZ" sz="1100" baseline="0" dirty="0"/>
                        <a:t>,  </a:t>
                      </a:r>
                      <a:r>
                        <a:rPr lang="cs-CZ" sz="1100" baseline="0" dirty="0" err="1"/>
                        <a:t>Boehringer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Ingelheim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Daiichi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Sankyo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Medtronic</a:t>
                      </a:r>
                      <a:r>
                        <a:rPr lang="cs-CZ" sz="1100" baseline="0" dirty="0"/>
                        <a:t>,  </a:t>
                      </a:r>
                      <a:r>
                        <a:rPr lang="cs-CZ" sz="1100" baseline="0" dirty="0" err="1"/>
                        <a:t>Mylan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Pfizer</a:t>
                      </a:r>
                      <a:r>
                        <a:rPr lang="cs-CZ" sz="1100" baseline="0" dirty="0"/>
                        <a:t>, Pro Med, St </a:t>
                      </a:r>
                      <a:r>
                        <a:rPr lang="cs-CZ" sz="1100" baseline="0" dirty="0" err="1"/>
                        <a:t>Jude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Medical</a:t>
                      </a:r>
                      <a:r>
                        <a:rPr lang="cs-CZ" sz="1100" baseline="0" dirty="0"/>
                        <a:t>/</a:t>
                      </a:r>
                      <a:r>
                        <a:rPr lang="cs-CZ" sz="1100" baseline="0" dirty="0" err="1"/>
                        <a:t>Abbott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4892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dirty="0"/>
                        <a:t>Člen poradních sborů (</a:t>
                      </a:r>
                      <a:r>
                        <a:rPr lang="cs-CZ" sz="1200" dirty="0" err="1"/>
                        <a:t>advisory</a:t>
                      </a:r>
                      <a:r>
                        <a:rPr lang="cs-CZ" sz="1200" dirty="0"/>
                        <a:t> </a:t>
                      </a:r>
                      <a:r>
                        <a:rPr lang="cs-CZ" sz="1200" dirty="0" err="1"/>
                        <a:t>boards</a:t>
                      </a:r>
                      <a:r>
                        <a:rPr lang="cs-CZ" sz="1200" dirty="0"/>
                        <a:t>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/>
                        <a:t>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aseline="0" dirty="0" err="1"/>
                        <a:t>Biosense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Webster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Boehringer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Ingelheim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Daiichi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Sankyo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Medtronic</a:t>
                      </a:r>
                      <a:r>
                        <a:rPr lang="cs-CZ" sz="1100" baseline="0" dirty="0"/>
                        <a:t>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aseline="0" dirty="0"/>
                        <a:t>St </a:t>
                      </a:r>
                      <a:r>
                        <a:rPr lang="cs-CZ" sz="1100" baseline="0" dirty="0" err="1"/>
                        <a:t>Jude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Medical</a:t>
                      </a:r>
                      <a:r>
                        <a:rPr lang="cs-CZ" sz="1100" baseline="0" dirty="0"/>
                        <a:t>/</a:t>
                      </a:r>
                      <a:r>
                        <a:rPr lang="cs-CZ" sz="1100" baseline="0" dirty="0" err="1"/>
                        <a:t>Abbott</a:t>
                      </a:r>
                      <a:endParaRPr lang="cs-CZ" sz="1100" dirty="0"/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34340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dirty="0"/>
                        <a:t>Podpora výzkumu / granty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 err="1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4892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dirty="0"/>
                        <a:t>Jiné honoráře (např. za klinické studie či registry)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 err="1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 err="1"/>
                        <a:t>Affera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Biosense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Webster</a:t>
                      </a:r>
                      <a:r>
                        <a:rPr lang="cs-CZ" sz="1100" baseline="0" dirty="0"/>
                        <a:t>, </a:t>
                      </a:r>
                      <a:endParaRPr lang="cs-CZ" sz="1100" dirty="0"/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baseline="0" dirty="0"/>
                        <a:t> Biotronik, </a:t>
                      </a:r>
                      <a:r>
                        <a:rPr lang="cs-CZ" sz="1100" baseline="0" dirty="0" err="1"/>
                        <a:t>Daiichi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Sankyo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Medtronic</a:t>
                      </a:r>
                      <a:r>
                        <a:rPr lang="cs-CZ" sz="1100" baseline="0" dirty="0"/>
                        <a:t>, St </a:t>
                      </a:r>
                      <a:r>
                        <a:rPr lang="cs-CZ" sz="1100" baseline="0" dirty="0" err="1"/>
                        <a:t>Jude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Medical</a:t>
                      </a:r>
                      <a:r>
                        <a:rPr lang="cs-CZ" sz="1100" baseline="0" dirty="0"/>
                        <a:t>/</a:t>
                      </a:r>
                      <a:r>
                        <a:rPr lang="cs-CZ" sz="1100" baseline="0" dirty="0" err="1"/>
                        <a:t>Abbott</a:t>
                      </a:r>
                      <a:endParaRPr lang="cs-CZ" sz="1100" dirty="0"/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3361" y="-236562"/>
            <a:ext cx="8353537" cy="997538"/>
          </a:xfrm>
        </p:spPr>
        <p:txBody>
          <a:bodyPr/>
          <a:lstStyle/>
          <a:p>
            <a:pPr algn="l"/>
            <a:r>
              <a:rPr lang="cs-CZ" sz="3200" dirty="0"/>
              <a:t>Deklarace konfliktu zájmů</a:t>
            </a:r>
          </a:p>
        </p:txBody>
      </p:sp>
    </p:spTree>
    <p:extLst>
      <p:ext uri="{BB962C8B-B14F-4D97-AF65-F5344CB8AC3E}">
        <p14:creationId xmlns:p14="http://schemas.microsoft.com/office/powerpoint/2010/main" val="3177704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748376" y="-20538"/>
            <a:ext cx="7938424" cy="712879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sz="2520" b="0" dirty="0">
                <a:solidFill>
                  <a:srgbClr val="800000"/>
                </a:solidFill>
              </a:rPr>
              <a:t>Testují se nové technologie mapování a ablace</a:t>
            </a:r>
            <a:endParaRPr lang="cs-CZ" sz="1800" b="0" dirty="0">
              <a:solidFill>
                <a:srgbClr val="800000"/>
              </a:solidFill>
            </a:endParaRPr>
          </a:p>
        </p:txBody>
      </p:sp>
      <p:pic>
        <p:nvPicPr>
          <p:cNvPr id="4" name="3  jizva bez signalu overeno contact force+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878015" y="713947"/>
            <a:ext cx="3765493" cy="2264645"/>
          </a:xfrm>
        </p:spPr>
      </p:pic>
      <p:pic>
        <p:nvPicPr>
          <p:cNvPr id="5" name="video_IKEM_LS_patient_April_7.asf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3146242" y="2787776"/>
            <a:ext cx="2173597" cy="2039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ryoballoon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8376" y="2787776"/>
            <a:ext cx="2462674" cy="2052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0302_LA-AF_DD_vs_Voltage_and_Waves_RAO-only_LtBk_For_UKHRC_Podium_Presentation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72000" y="713946"/>
            <a:ext cx="2838481" cy="2097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IT video.avi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84879" y="2143328"/>
            <a:ext cx="2981131" cy="2297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436246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3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2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9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228" y="4292182"/>
            <a:ext cx="532055" cy="2384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nímek obrazovky 2016-09-05 v 10.29.0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" r="232"/>
          <a:stretch/>
        </p:blipFill>
        <p:spPr>
          <a:xfrm>
            <a:off x="820775" y="1033966"/>
            <a:ext cx="7386011" cy="3409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0775" y="86908"/>
            <a:ext cx="7866025" cy="606548"/>
          </a:xfrm>
        </p:spPr>
        <p:txBody>
          <a:bodyPr/>
          <a:lstStyle/>
          <a:p>
            <a:r>
              <a:rPr lang="en-US" sz="2520" b="0" dirty="0">
                <a:solidFill>
                  <a:srgbClr val="800000"/>
                </a:solidFill>
              </a:rPr>
              <a:t>ESC EHRA </a:t>
            </a:r>
            <a:r>
              <a:rPr lang="en-AU" sz="2520" b="0" dirty="0">
                <a:solidFill>
                  <a:srgbClr val="800000"/>
                </a:solidFill>
              </a:rPr>
              <a:t>AF ABLATION LONG-TERM REGISTRY </a:t>
            </a:r>
            <a:endParaRPr lang="en-US" sz="2520" b="0" dirty="0">
              <a:solidFill>
                <a:srgbClr val="8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0775" y="522360"/>
            <a:ext cx="764205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/>
              <a:t>The </a:t>
            </a:r>
            <a:r>
              <a:rPr lang="en-US" sz="1440" dirty="0" err="1"/>
              <a:t>EuroObservational</a:t>
            </a:r>
            <a:r>
              <a:rPr lang="en-US" sz="1440" dirty="0"/>
              <a:t> Research Department of ESC coordinated the project, managed the database, performed statistical analyses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921843" y="4621140"/>
            <a:ext cx="44278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dirty="0" err="1">
                <a:solidFill>
                  <a:srgbClr val="666699"/>
                </a:solidFill>
              </a:rPr>
              <a:t>Arbelo</a:t>
            </a:r>
            <a:r>
              <a:rPr lang="fi-FI" sz="1600" dirty="0">
                <a:solidFill>
                  <a:srgbClr val="666699"/>
                </a:solidFill>
              </a:rPr>
              <a:t> E, et al. EHJ. 2017 Jan 18. pii: ehw564.</a:t>
            </a:r>
            <a:endParaRPr lang="en-US" sz="1600" dirty="0">
              <a:solidFill>
                <a:srgbClr val="66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Platshållare för innehåll 2"/>
          <p:cNvSpPr>
            <a:spLocks noGrp="1"/>
          </p:cNvSpPr>
          <p:nvPr>
            <p:ph idx="1"/>
          </p:nvPr>
        </p:nvSpPr>
        <p:spPr>
          <a:xfrm>
            <a:off x="150828" y="941816"/>
            <a:ext cx="4411266" cy="238764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1600" dirty="0"/>
              <a:t>Background: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400" dirty="0"/>
              <a:t>100.000 AF ablations/</a:t>
            </a:r>
            <a:r>
              <a:rPr lang="en-US" altLang="en-US" sz="1400" dirty="0" err="1"/>
              <a:t>yr</a:t>
            </a:r>
            <a:r>
              <a:rPr lang="en-US" altLang="en-US" sz="1400" dirty="0"/>
              <a:t> in EU </a:t>
            </a:r>
          </a:p>
          <a:p>
            <a:r>
              <a:rPr lang="en-US" altLang="en-US" sz="1600" dirty="0"/>
              <a:t>Method/ Patients: </a:t>
            </a:r>
          </a:p>
          <a:p>
            <a:pPr lvl="1">
              <a:lnSpc>
                <a:spcPts val="1700"/>
              </a:lnSpc>
            </a:pPr>
            <a:r>
              <a:rPr lang="en-US" altLang="en-US" sz="1400" dirty="0"/>
              <a:t>3630 AF pts from 107 centers in 27 countries </a:t>
            </a:r>
            <a:br>
              <a:rPr lang="en-US" altLang="en-US" sz="1400" dirty="0"/>
            </a:br>
            <a:r>
              <a:rPr lang="en-US" altLang="en-US" sz="1400" dirty="0"/>
              <a:t>First ablation 80%, “</a:t>
            </a:r>
            <a:r>
              <a:rPr lang="en-US" altLang="en-US" sz="1400" dirty="0" err="1"/>
              <a:t>Redos</a:t>
            </a:r>
            <a:r>
              <a:rPr lang="en-US" altLang="en-US" sz="1400" dirty="0"/>
              <a:t>” 20% </a:t>
            </a:r>
          </a:p>
          <a:p>
            <a:pPr lvl="1">
              <a:lnSpc>
                <a:spcPts val="1700"/>
              </a:lnSpc>
            </a:pPr>
            <a:r>
              <a:rPr lang="en-US" altLang="en-US" sz="1400" dirty="0"/>
              <a:t>Age 59 </a:t>
            </a:r>
            <a:r>
              <a:rPr lang="en-US" altLang="en-US" sz="1400" dirty="0" err="1"/>
              <a:t>yrs</a:t>
            </a:r>
            <a:r>
              <a:rPr lang="en-US" altLang="en-US" sz="1400" dirty="0"/>
              <a:t>, 32% females, </a:t>
            </a:r>
            <a:r>
              <a:rPr lang="en-US" altLang="en-US" sz="1400" dirty="0" err="1"/>
              <a:t>Px</a:t>
            </a:r>
            <a:r>
              <a:rPr lang="en-US" altLang="en-US" sz="1400" dirty="0"/>
              <a:t> (68%) persistent (24%), EHRA score 2-3 </a:t>
            </a:r>
            <a:r>
              <a:rPr lang="en-US" altLang="en-US" sz="1600" dirty="0"/>
              <a:t>,</a:t>
            </a:r>
          </a:p>
        </p:txBody>
      </p:sp>
      <p:sp>
        <p:nvSpPr>
          <p:cNvPr id="58372" name="textruta 1"/>
          <p:cNvSpPr txBox="1">
            <a:spLocks noChangeArrowheads="1"/>
          </p:cNvSpPr>
          <p:nvPr/>
        </p:nvSpPr>
        <p:spPr bwMode="auto">
          <a:xfrm>
            <a:off x="4518422" y="1275161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8378" name="textruta 8"/>
          <p:cNvSpPr txBox="1">
            <a:spLocks noChangeArrowheads="1"/>
          </p:cNvSpPr>
          <p:nvPr/>
        </p:nvSpPr>
        <p:spPr bwMode="auto">
          <a:xfrm>
            <a:off x="581645" y="2933343"/>
            <a:ext cx="3680585" cy="11872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274320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+mn-lt"/>
              </a:rPr>
              <a:t>Complications</a:t>
            </a:r>
            <a:r>
              <a:rPr lang="en-US" altLang="en-US" sz="1200" dirty="0">
                <a:latin typeface="+mn-lt"/>
              </a:rPr>
              <a:t>: Overall 16.3%</a:t>
            </a:r>
          </a:p>
          <a:p>
            <a:pPr marL="285750" indent="-285750" eaLnBrk="1" hangingPunct="1">
              <a:spcBef>
                <a:spcPct val="0"/>
              </a:spcBef>
              <a:buClr>
                <a:schemeClr val="tx2"/>
              </a:buClr>
              <a:buFont typeface="Wingdings" panose="05000000000000000000" pitchFamily="2" charset="2"/>
              <a:buChar char="à"/>
            </a:pPr>
            <a:r>
              <a:rPr lang="en-US" altLang="en-US" sz="1200" dirty="0">
                <a:latin typeface="+mn-lt"/>
              </a:rPr>
              <a:t>In hospital 	7.8 %,  </a:t>
            </a:r>
          </a:p>
          <a:p>
            <a:pPr marL="285750" indent="-285750" eaLnBrk="1" hangingPunct="1">
              <a:spcBef>
                <a:spcPct val="0"/>
              </a:spcBef>
              <a:buClr>
                <a:schemeClr val="tx2"/>
              </a:buClr>
              <a:buFont typeface="Wingdings" panose="05000000000000000000" pitchFamily="2" charset="2"/>
              <a:buChar char="à"/>
            </a:pPr>
            <a:r>
              <a:rPr lang="en-US" altLang="en-US" sz="1200" dirty="0">
                <a:latin typeface="+mn-lt"/>
              </a:rPr>
              <a:t>12 months  	10.7 % </a:t>
            </a:r>
          </a:p>
          <a:p>
            <a:pPr marL="285750" indent="-285750" eaLnBrk="1" hangingPunct="1">
              <a:spcBef>
                <a:spcPct val="0"/>
              </a:spcBef>
              <a:buClr>
                <a:schemeClr val="tx2"/>
              </a:buClr>
              <a:buFont typeface="Wingdings" panose="05000000000000000000" pitchFamily="2" charset="2"/>
              <a:buChar char="à"/>
            </a:pPr>
            <a:r>
              <a:rPr lang="en-US" altLang="en-US" sz="1200" dirty="0">
                <a:latin typeface="+mn-lt"/>
              </a:rPr>
              <a:t>1 procedure related </a:t>
            </a:r>
            <a:r>
              <a:rPr lang="en-US" altLang="en-US" sz="1200" b="1" dirty="0">
                <a:latin typeface="+mn-lt"/>
              </a:rPr>
              <a:t>death</a:t>
            </a:r>
            <a:r>
              <a:rPr lang="en-US" altLang="en-US" sz="1200" dirty="0">
                <a:latin typeface="+mn-lt"/>
              </a:rPr>
              <a:t> due to AE fistula</a:t>
            </a:r>
          </a:p>
          <a:p>
            <a:pPr marL="285750" indent="-285750" eaLnBrk="1" hangingPunct="1">
              <a:spcBef>
                <a:spcPct val="0"/>
              </a:spcBef>
              <a:buClr>
                <a:schemeClr val="tx2"/>
              </a:buClr>
              <a:buFont typeface="Wingdings" panose="05000000000000000000" pitchFamily="2" charset="2"/>
              <a:buChar char="à"/>
            </a:pPr>
            <a:r>
              <a:rPr lang="en-US" altLang="en-US" sz="1200" dirty="0">
                <a:latin typeface="+mn-lt"/>
              </a:rPr>
              <a:t>12 month mortality 0.5%</a:t>
            </a:r>
          </a:p>
        </p:txBody>
      </p:sp>
      <p:cxnSp>
        <p:nvCxnSpPr>
          <p:cNvPr id="16" name="Straight Connector 6"/>
          <p:cNvCxnSpPr/>
          <p:nvPr/>
        </p:nvCxnSpPr>
        <p:spPr>
          <a:xfrm flipH="1">
            <a:off x="497657" y="701733"/>
            <a:ext cx="8189144" cy="0"/>
          </a:xfrm>
          <a:prstGeom prst="line">
            <a:avLst/>
          </a:prstGeom>
          <a:ln w="25400" cmpd="sng">
            <a:solidFill>
              <a:schemeClr val="tx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4605766" y="878070"/>
            <a:ext cx="4175054" cy="3674091"/>
            <a:chOff x="6141021" y="1170745"/>
            <a:chExt cx="5566739" cy="4898788"/>
          </a:xfrm>
        </p:grpSpPr>
        <p:sp>
          <p:nvSpPr>
            <p:cNvPr id="18" name="Rectangle 17"/>
            <p:cNvSpPr/>
            <p:nvPr/>
          </p:nvSpPr>
          <p:spPr>
            <a:xfrm>
              <a:off x="6141021" y="1353789"/>
              <a:ext cx="5566739" cy="4220699"/>
            </a:xfrm>
            <a:prstGeom prst="rect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77090" y="1170745"/>
              <a:ext cx="5191518" cy="4514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2"/>
                  </a:solidFill>
                  <a:latin typeface="+mn-lt"/>
                </a:rPr>
                <a:t>Freedom from AF recurrence  +/- AAD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150413" y="1741964"/>
              <a:ext cx="5475669" cy="4327569"/>
              <a:chOff x="6208713" y="1506906"/>
              <a:chExt cx="5475669" cy="4327569"/>
            </a:xfrm>
          </p:grpSpPr>
          <p:pic>
            <p:nvPicPr>
              <p:cNvPr id="5" name="Imagen 1"/>
              <p:cNvPicPr>
                <a:picLocks noChangeAspect="1"/>
              </p:cNvPicPr>
              <p:nvPr/>
            </p:nvPicPr>
            <p:blipFill rotWithShape="1">
              <a:blip r:embed="rId3"/>
              <a:srcRect l="9220" b="40368"/>
              <a:stretch/>
            </p:blipFill>
            <p:spPr>
              <a:xfrm>
                <a:off x="6850380" y="1598915"/>
                <a:ext cx="4775702" cy="202820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8375" name="textruta 3"/>
              <p:cNvSpPr txBox="1">
                <a:spLocks noChangeArrowheads="1"/>
              </p:cNvSpPr>
              <p:nvPr/>
            </p:nvSpPr>
            <p:spPr bwMode="auto">
              <a:xfrm>
                <a:off x="10365927" y="1970345"/>
                <a:ext cx="1144571" cy="36933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sv-SE" altLang="en-US" sz="1200" b="1" dirty="0">
                    <a:solidFill>
                      <a:srgbClr val="2A25D9"/>
                    </a:solidFill>
                    <a:latin typeface="+mn-lt"/>
                  </a:rPr>
                  <a:t>Px  75%</a:t>
                </a:r>
                <a:endParaRPr lang="en-GB" altLang="en-US" sz="1200" b="1" dirty="0">
                  <a:solidFill>
                    <a:srgbClr val="2A25D9"/>
                  </a:solidFill>
                  <a:latin typeface="+mn-lt"/>
                </a:endParaRPr>
              </a:p>
            </p:txBody>
          </p:sp>
          <p:sp>
            <p:nvSpPr>
              <p:cNvPr id="58376" name="textruta 5"/>
              <p:cNvSpPr txBox="1">
                <a:spLocks noChangeArrowheads="1"/>
              </p:cNvSpPr>
              <p:nvPr/>
            </p:nvSpPr>
            <p:spPr bwMode="auto">
              <a:xfrm>
                <a:off x="9519207" y="2696267"/>
                <a:ext cx="1991291" cy="36933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sv-SE" altLang="en-US" sz="1200" b="1" dirty="0">
                    <a:solidFill>
                      <a:srgbClr val="6E2D02"/>
                    </a:solidFill>
                    <a:latin typeface="+mn-lt"/>
                  </a:rPr>
                  <a:t>Persistent  71%</a:t>
                </a:r>
                <a:endParaRPr lang="en-GB" altLang="en-US" sz="1200" b="1" dirty="0">
                  <a:solidFill>
                    <a:srgbClr val="6E2D02"/>
                  </a:solidFill>
                  <a:latin typeface="+mn-lt"/>
                </a:endParaRPr>
              </a:p>
            </p:txBody>
          </p:sp>
          <p:sp>
            <p:nvSpPr>
              <p:cNvPr id="7" name="textruta 6"/>
              <p:cNvSpPr txBox="1"/>
              <p:nvPr/>
            </p:nvSpPr>
            <p:spPr>
              <a:xfrm>
                <a:off x="9257442" y="2941394"/>
                <a:ext cx="2253056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r>
                  <a:rPr lang="sv-SE" sz="1200" b="1" dirty="0">
                    <a:latin typeface="+mn-lt"/>
                    <a:ea typeface="+mn-ea"/>
                    <a:cs typeface="Arial" pitchFamily="34" charset="0"/>
                  </a:rPr>
                  <a:t>Long-</a:t>
                </a:r>
                <a:r>
                  <a:rPr lang="sv-SE" sz="1200" b="1" dirty="0" err="1">
                    <a:latin typeface="+mn-lt"/>
                    <a:ea typeface="+mn-ea"/>
                    <a:cs typeface="Arial" pitchFamily="34" charset="0"/>
                  </a:rPr>
                  <a:t>standing</a:t>
                </a:r>
                <a:r>
                  <a:rPr lang="sv-SE" sz="1200" b="1" dirty="0">
                    <a:latin typeface="+mn-lt"/>
                    <a:ea typeface="+mn-ea"/>
                    <a:cs typeface="Arial" pitchFamily="34" charset="0"/>
                  </a:rPr>
                  <a:t>  68%</a:t>
                </a:r>
                <a:endParaRPr lang="en-GB" sz="1200" b="1" dirty="0"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" name="textruta 6"/>
              <p:cNvSpPr txBox="1"/>
              <p:nvPr/>
            </p:nvSpPr>
            <p:spPr>
              <a:xfrm>
                <a:off x="7759700" y="3639314"/>
                <a:ext cx="3649770" cy="574516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sv-SE" sz="1100" b="1" dirty="0">
                    <a:latin typeface="+mn-lt"/>
                    <a:ea typeface="+mn-ea"/>
                    <a:cs typeface="Arial" pitchFamily="34" charset="0"/>
                  </a:rPr>
                  <a:t>Time to first reported recurrence (in days)</a:t>
                </a:r>
                <a:endParaRPr lang="en-GB" sz="1100" b="1" dirty="0"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208713" y="4193001"/>
                <a:ext cx="5475669" cy="16414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  <a:tabLst>
                    <a:tab pos="1371600" algn="ctr"/>
                    <a:tab pos="2343150" algn="ctr"/>
                    <a:tab pos="3257550" algn="ctr"/>
                    <a:tab pos="4171950" algn="ctr"/>
                    <a:tab pos="5086350" algn="ctr"/>
                  </a:tabLst>
                </a:pPr>
                <a:r>
                  <a:rPr lang="fr-FR" sz="700" b="1" dirty="0">
                    <a:solidFill>
                      <a:srgbClr val="2A25D9"/>
                    </a:solidFill>
                    <a:latin typeface="+mn-lt"/>
                  </a:rPr>
                  <a:t>1:1:Paroxysmal</a:t>
                </a:r>
                <a:r>
                  <a:rPr lang="fr-FR" sz="900" b="1" dirty="0">
                    <a:solidFill>
                      <a:srgbClr val="2A25D9"/>
                    </a:solidFill>
                    <a:latin typeface="+mn-lt"/>
                  </a:rPr>
                  <a:t>	2163	1649	1555	1451	406</a:t>
                </a:r>
              </a:p>
              <a:p>
                <a:pPr>
                  <a:spcAft>
                    <a:spcPts val="1200"/>
                  </a:spcAft>
                  <a:tabLst>
                    <a:tab pos="1371600" algn="ctr"/>
                    <a:tab pos="2343150" algn="ctr"/>
                    <a:tab pos="3257550" algn="ctr"/>
                    <a:tab pos="4171950" algn="ctr"/>
                    <a:tab pos="5086350" algn="ctr"/>
                  </a:tabLst>
                </a:pPr>
                <a:r>
                  <a:rPr lang="fr-FR" sz="700" b="1" dirty="0">
                    <a:solidFill>
                      <a:srgbClr val="6E2D02"/>
                    </a:solidFill>
                    <a:latin typeface="+mn-lt"/>
                  </a:rPr>
                  <a:t>2:2:Persistent</a:t>
                </a:r>
                <a:r>
                  <a:rPr lang="fr-FR" sz="900" b="1" dirty="0">
                    <a:solidFill>
                      <a:srgbClr val="6E2D02"/>
                    </a:solidFill>
                    <a:latin typeface="+mn-lt"/>
                  </a:rPr>
                  <a:t>	857	614	560	516	137</a:t>
                </a:r>
              </a:p>
              <a:p>
                <a:pPr>
                  <a:spcAft>
                    <a:spcPts val="1200"/>
                  </a:spcAft>
                  <a:tabLst>
                    <a:tab pos="1371600" algn="ctr"/>
                    <a:tab pos="2343150" algn="ctr"/>
                    <a:tab pos="3257550" algn="ctr"/>
                    <a:tab pos="4171950" algn="ctr"/>
                    <a:tab pos="5086350" algn="ctr"/>
                  </a:tabLst>
                </a:pPr>
                <a:r>
                  <a:rPr lang="fr-FR" sz="700" b="1" dirty="0">
                    <a:latin typeface="+mn-lt"/>
                  </a:rPr>
                  <a:t>3: 3:LS persistent</a:t>
                </a:r>
                <a:r>
                  <a:rPr lang="fr-FR" sz="900" b="1" dirty="0">
                    <a:latin typeface="+mn-lt"/>
                  </a:rPr>
                  <a:t>	151	104	93	88	33</a:t>
                </a:r>
                <a:endParaRPr lang="en-US" sz="900" b="1" dirty="0">
                  <a:latin typeface="+mn-lt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919956" y="2623905"/>
                <a:ext cx="1221903" cy="9028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  <a:tabLst>
                    <a:tab pos="1371600" algn="ctr"/>
                    <a:tab pos="2343150" algn="ctr"/>
                    <a:tab pos="3257550" algn="ctr"/>
                    <a:tab pos="4171950" algn="ctr"/>
                    <a:tab pos="5086350" algn="ctr"/>
                  </a:tabLst>
                </a:pPr>
                <a:r>
                  <a:rPr lang="fr-FR" sz="700" b="1" dirty="0">
                    <a:solidFill>
                      <a:srgbClr val="2A25D9"/>
                    </a:solidFill>
                    <a:latin typeface="+mn-lt"/>
                  </a:rPr>
                  <a:t>1:1:Paroxysmal</a:t>
                </a:r>
              </a:p>
              <a:p>
                <a:pPr>
                  <a:spcAft>
                    <a:spcPts val="600"/>
                  </a:spcAft>
                  <a:tabLst>
                    <a:tab pos="1371600" algn="ctr"/>
                    <a:tab pos="2343150" algn="ctr"/>
                    <a:tab pos="3257550" algn="ctr"/>
                    <a:tab pos="4171950" algn="ctr"/>
                    <a:tab pos="5086350" algn="ctr"/>
                  </a:tabLst>
                </a:pPr>
                <a:r>
                  <a:rPr lang="fr-FR" sz="700" b="1" dirty="0">
                    <a:solidFill>
                      <a:srgbClr val="6E2D02"/>
                    </a:solidFill>
                    <a:latin typeface="+mn-lt"/>
                  </a:rPr>
                  <a:t>2:2:Persistent</a:t>
                </a:r>
              </a:p>
              <a:p>
                <a:pPr>
                  <a:spcAft>
                    <a:spcPts val="600"/>
                  </a:spcAft>
                  <a:tabLst>
                    <a:tab pos="1371600" algn="ctr"/>
                    <a:tab pos="2343150" algn="ctr"/>
                    <a:tab pos="3257550" algn="ctr"/>
                    <a:tab pos="4171950" algn="ctr"/>
                    <a:tab pos="5086350" algn="ctr"/>
                  </a:tabLst>
                </a:pPr>
                <a:r>
                  <a:rPr lang="fr-FR" sz="700" b="1" dirty="0">
                    <a:latin typeface="+mn-lt"/>
                  </a:rPr>
                  <a:t>3: 3:LS persistent</a:t>
                </a:r>
                <a:endParaRPr lang="en-US" sz="700" b="1" dirty="0">
                  <a:latin typeface="+mn-lt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7745716" y="2733569"/>
                <a:ext cx="174239" cy="0"/>
              </a:xfrm>
              <a:prstGeom prst="line">
                <a:avLst/>
              </a:prstGeom>
              <a:ln>
                <a:solidFill>
                  <a:srgbClr val="2A25D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7745716" y="2918815"/>
                <a:ext cx="174239" cy="0"/>
              </a:xfrm>
              <a:prstGeom prst="line">
                <a:avLst/>
              </a:prstGeom>
              <a:ln>
                <a:solidFill>
                  <a:srgbClr val="6E2D0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7745716" y="3099446"/>
                <a:ext cx="17423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ruta 6"/>
              <p:cNvSpPr txBox="1"/>
              <p:nvPr/>
            </p:nvSpPr>
            <p:spPr>
              <a:xfrm rot="16200000">
                <a:off x="5720992" y="2304228"/>
                <a:ext cx="2169160" cy="574516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sv-SE" sz="1100" b="1" dirty="0">
                    <a:latin typeface="+mn-lt"/>
                    <a:ea typeface="+mn-ea"/>
                    <a:cs typeface="Arial" pitchFamily="34" charset="0"/>
                  </a:rPr>
                  <a:t>Probability of event (%)</a:t>
                </a:r>
                <a:endParaRPr lang="en-GB" sz="1100" b="1" dirty="0">
                  <a:latin typeface="+mn-lt"/>
                  <a:ea typeface="+mn-ea"/>
                  <a:cs typeface="Arial" pitchFamily="34" charset="0"/>
                </a:endParaRPr>
              </a:p>
            </p:txBody>
          </p:sp>
        </p:grpSp>
      </p:grpSp>
      <p:sp>
        <p:nvSpPr>
          <p:cNvPr id="30" name="textruta 13"/>
          <p:cNvSpPr txBox="1">
            <a:spLocks noChangeArrowheads="1"/>
          </p:cNvSpPr>
          <p:nvPr/>
        </p:nvSpPr>
        <p:spPr bwMode="auto">
          <a:xfrm>
            <a:off x="-49845" y="1818674"/>
            <a:ext cx="9223877" cy="969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err="1">
                <a:latin typeface="+mn-lt"/>
                <a:ea typeface="+mn-ea"/>
              </a:rPr>
              <a:t>Katetrizační</a:t>
            </a:r>
            <a:r>
              <a:rPr lang="en-US" altLang="en-US" sz="2400" b="1" dirty="0">
                <a:latin typeface="+mn-lt"/>
                <a:ea typeface="+mn-ea"/>
              </a:rPr>
              <a:t> </a:t>
            </a:r>
            <a:r>
              <a:rPr lang="en-US" altLang="en-US" sz="2400" b="1" dirty="0" err="1">
                <a:latin typeface="+mn-lt"/>
                <a:ea typeface="+mn-ea"/>
              </a:rPr>
              <a:t>ablace</a:t>
            </a:r>
            <a:r>
              <a:rPr lang="en-US" altLang="en-US" sz="2400" b="1" dirty="0">
                <a:latin typeface="+mn-lt"/>
                <a:ea typeface="+mn-ea"/>
              </a:rPr>
              <a:t> FS </a:t>
            </a:r>
            <a:r>
              <a:rPr lang="en-US" altLang="en-US" sz="2400" b="1" dirty="0" err="1">
                <a:latin typeface="+mn-lt"/>
                <a:ea typeface="+mn-ea"/>
              </a:rPr>
              <a:t>byla</a:t>
            </a:r>
            <a:r>
              <a:rPr lang="en-US" altLang="en-US" sz="2400" b="1" dirty="0">
                <a:latin typeface="+mn-lt"/>
                <a:ea typeface="+mn-ea"/>
              </a:rPr>
              <a:t> v </a:t>
            </a:r>
            <a:r>
              <a:rPr lang="en-US" altLang="en-US" sz="2400" b="1" dirty="0" err="1">
                <a:latin typeface="+mn-lt"/>
                <a:ea typeface="+mn-ea"/>
              </a:rPr>
              <a:t>Evropě</a:t>
            </a:r>
            <a:r>
              <a:rPr lang="en-US" altLang="en-US" sz="2400" b="1" dirty="0">
                <a:latin typeface="+mn-lt"/>
                <a:ea typeface="+mn-ea"/>
              </a:rPr>
              <a:t> </a:t>
            </a:r>
            <a:r>
              <a:rPr lang="en-US" altLang="en-US" sz="2400" b="1" dirty="0" err="1">
                <a:latin typeface="+mn-lt"/>
                <a:ea typeface="+mn-ea"/>
              </a:rPr>
              <a:t>úspěšná</a:t>
            </a:r>
            <a:r>
              <a:rPr lang="en-US" altLang="en-US" sz="2400" b="1" dirty="0">
                <a:latin typeface="+mn-lt"/>
                <a:ea typeface="+mn-ea"/>
              </a:rPr>
              <a:t> v 70% s </a:t>
            </a:r>
            <a:r>
              <a:rPr lang="en-US" altLang="en-US" sz="2400" b="1" dirty="0" err="1">
                <a:latin typeface="+mn-lt"/>
                <a:ea typeface="+mn-ea"/>
              </a:rPr>
              <a:t>přijatelnou</a:t>
            </a:r>
            <a:r>
              <a:rPr lang="en-US" altLang="en-US" sz="2400" b="1" dirty="0">
                <a:latin typeface="+mn-lt"/>
                <a:ea typeface="+mn-ea"/>
              </a:rPr>
              <a:t> </a:t>
            </a:r>
            <a:r>
              <a:rPr lang="en-US" altLang="en-US" sz="2400" b="1" dirty="0" err="1">
                <a:latin typeface="+mn-lt"/>
                <a:ea typeface="+mn-ea"/>
              </a:rPr>
              <a:t>bezpečností</a:t>
            </a:r>
            <a:r>
              <a:rPr lang="en-US" altLang="en-US" sz="2400" b="1" dirty="0">
                <a:latin typeface="+mn-lt"/>
                <a:ea typeface="+mn-ea"/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9552" y="4569972"/>
            <a:ext cx="4906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err="1">
                <a:solidFill>
                  <a:srgbClr val="666699"/>
                </a:solidFill>
              </a:rPr>
              <a:t>Arbelo</a:t>
            </a:r>
            <a:r>
              <a:rPr lang="fi-FI" dirty="0">
                <a:solidFill>
                  <a:srgbClr val="666699"/>
                </a:solidFill>
              </a:rPr>
              <a:t> E, et al. EHJ. 2017 Jan 18. pii: ehw564</a:t>
            </a:r>
            <a:endParaRPr lang="en-US" dirty="0">
              <a:solidFill>
                <a:srgbClr val="666699"/>
              </a:solidFill>
            </a:endParaRPr>
          </a:p>
        </p:txBody>
      </p:sp>
      <p:sp>
        <p:nvSpPr>
          <p:cNvPr id="28" name="Rubrik 1"/>
          <p:cNvSpPr>
            <a:spLocks noGrp="1"/>
          </p:cNvSpPr>
          <p:nvPr>
            <p:ph type="title"/>
          </p:nvPr>
        </p:nvSpPr>
        <p:spPr>
          <a:xfrm>
            <a:off x="403972" y="205982"/>
            <a:ext cx="8740028" cy="606549"/>
          </a:xfrm>
        </p:spPr>
        <p:txBody>
          <a:bodyPr/>
          <a:lstStyle/>
          <a:p>
            <a:r>
              <a:rPr lang="en-US" altLang="en-US" sz="2400" dirty="0">
                <a:solidFill>
                  <a:srgbClr val="800000"/>
                </a:solidFill>
                <a:latin typeface="+mj-lt"/>
              </a:rPr>
              <a:t>1 </a:t>
            </a:r>
            <a:r>
              <a:rPr lang="en-US" altLang="en-US" sz="2400" dirty="0" err="1">
                <a:solidFill>
                  <a:srgbClr val="800000"/>
                </a:solidFill>
                <a:latin typeface="+mj-lt"/>
              </a:rPr>
              <a:t>yr</a:t>
            </a:r>
            <a:r>
              <a:rPr lang="en-US" altLang="en-US" sz="2400" dirty="0">
                <a:solidFill>
                  <a:srgbClr val="800000"/>
                </a:solidFill>
                <a:latin typeface="+mj-lt"/>
              </a:rPr>
              <a:t> follow up of ESC/EHRA AF ablation registry</a:t>
            </a:r>
          </a:p>
        </p:txBody>
      </p:sp>
    </p:spTree>
    <p:extLst>
      <p:ext uri="{BB962C8B-B14F-4D97-AF65-F5344CB8AC3E}">
        <p14:creationId xmlns:p14="http://schemas.microsoft.com/office/powerpoint/2010/main" val="260294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  <p:bldP spid="58378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E1230BD-D316-B74D-8E3C-EDA3D72A8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791926" y="2129366"/>
            <a:ext cx="2252919" cy="252028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099E55C-68A3-6942-8928-96DB76A7C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378984" y="1338263"/>
            <a:ext cx="3024334" cy="3331072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D23869E-A2CD-B942-9FAE-10DDFC693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0" y="-20538"/>
            <a:ext cx="8820472" cy="92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cs-CZ" sz="2800" dirty="0">
                <a:solidFill>
                  <a:srgbClr val="800000"/>
                </a:solidFill>
                <a:latin typeface="+mj-lt"/>
                <a:ea typeface="+mn-ea"/>
              </a:rPr>
              <a:t>Zatím nejrychlejší strategií ablace, která není navíc tolik závislá na zkušenostech, je </a:t>
            </a:r>
            <a:r>
              <a:rPr lang="cs-CZ" sz="2800" dirty="0" err="1">
                <a:solidFill>
                  <a:srgbClr val="800000"/>
                </a:solidFill>
                <a:latin typeface="+mj-lt"/>
                <a:ea typeface="+mn-ea"/>
              </a:rPr>
              <a:t>kryoablace</a:t>
            </a:r>
            <a:endParaRPr lang="cs-CZ" sz="2400" dirty="0">
              <a:solidFill>
                <a:srgbClr val="800000"/>
              </a:solidFill>
              <a:latin typeface="+mj-lt"/>
              <a:ea typeface="+mn-ea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E5B4A74-A769-B84C-A501-CB4F9790DB78}"/>
              </a:ext>
            </a:extLst>
          </p:cNvPr>
          <p:cNvSpPr/>
          <p:nvPr/>
        </p:nvSpPr>
        <p:spPr>
          <a:xfrm>
            <a:off x="360040" y="4681468"/>
            <a:ext cx="5040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0" dirty="0" err="1">
                <a:solidFill>
                  <a:srgbClr val="666699"/>
                </a:solidFill>
                <a:latin typeface="BlinkMacSystemFont"/>
              </a:rPr>
              <a:t>Landolina</a:t>
            </a:r>
            <a:r>
              <a:rPr lang="cs-CZ" sz="1600" b="0" dirty="0">
                <a:solidFill>
                  <a:srgbClr val="666699"/>
                </a:solidFill>
                <a:latin typeface="BlinkMacSystemFont"/>
              </a:rPr>
              <a:t> M, et al. Int J </a:t>
            </a:r>
            <a:r>
              <a:rPr lang="cs-CZ" sz="1600" b="0" dirty="0" err="1">
                <a:solidFill>
                  <a:srgbClr val="666699"/>
                </a:solidFill>
                <a:latin typeface="BlinkMacSystemFont"/>
              </a:rPr>
              <a:t>Cardiol</a:t>
            </a:r>
            <a:r>
              <a:rPr lang="cs-CZ" sz="1600" b="0" dirty="0">
                <a:solidFill>
                  <a:srgbClr val="666699"/>
                </a:solidFill>
                <a:latin typeface="BlinkMacSystemFont"/>
              </a:rPr>
              <a:t> 2018;272:130-136.</a:t>
            </a:r>
            <a:endParaRPr lang="cs-CZ" sz="1600" dirty="0">
              <a:solidFill>
                <a:srgbClr val="666699"/>
              </a:solidFill>
            </a:endParaRPr>
          </a:p>
        </p:txBody>
      </p:sp>
      <p:pic>
        <p:nvPicPr>
          <p:cNvPr id="2" name="cryoballoon.mp4" descr="cryoballoon.mp4">
            <a:hlinkClick r:id="" action="ppaction://media"/>
            <a:extLst>
              <a:ext uri="{FF2B5EF4-FFF2-40B4-BE49-F238E27FC236}">
                <a16:creationId xmlns:a16="http://schemas.microsoft.com/office/drawing/2014/main" id="{31F19D59-C616-B445-95A8-558DD9ACB5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5625" t="7337" r="12500" b="12065"/>
          <a:stretch/>
        </p:blipFill>
        <p:spPr>
          <a:xfrm>
            <a:off x="467545" y="1156636"/>
            <a:ext cx="2016224" cy="22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1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xmlns:p14="http://schemas.microsoft.com/office/powerpoint/2010/main"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B4FB71-4BD7-498F-81DE-74A0D4D5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80370"/>
            <a:ext cx="9001000" cy="857250"/>
          </a:xfrm>
        </p:spPr>
        <p:txBody>
          <a:bodyPr/>
          <a:lstStyle/>
          <a:p>
            <a:pPr algn="l"/>
            <a:r>
              <a:rPr lang="cs-CZ" sz="3200" b="0" dirty="0" err="1">
                <a:solidFill>
                  <a:srgbClr val="800000"/>
                </a:solidFill>
              </a:rPr>
              <a:t>Pulsed</a:t>
            </a:r>
            <a:r>
              <a:rPr lang="cs-CZ" sz="3200" b="0" dirty="0">
                <a:solidFill>
                  <a:srgbClr val="800000"/>
                </a:solidFill>
              </a:rPr>
              <a:t> </a:t>
            </a:r>
            <a:r>
              <a:rPr lang="cs-CZ" sz="3200" b="0" dirty="0" err="1">
                <a:solidFill>
                  <a:srgbClr val="800000"/>
                </a:solidFill>
              </a:rPr>
              <a:t>field</a:t>
            </a:r>
            <a:r>
              <a:rPr lang="cs-CZ" sz="3200" b="0" dirty="0">
                <a:solidFill>
                  <a:srgbClr val="800000"/>
                </a:solidFill>
              </a:rPr>
              <a:t> </a:t>
            </a:r>
            <a:r>
              <a:rPr lang="cs-CZ" sz="3200" b="0" dirty="0" err="1">
                <a:solidFill>
                  <a:srgbClr val="800000"/>
                </a:solidFill>
              </a:rPr>
              <a:t>ablation</a:t>
            </a:r>
            <a:r>
              <a:rPr lang="cs-CZ" sz="3200" b="0" dirty="0">
                <a:solidFill>
                  <a:srgbClr val="800000"/>
                </a:solidFill>
              </a:rPr>
              <a:t> (PFA) – single shot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3D6802-481E-45E6-A0ED-DC7F4D85A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36" y="574794"/>
            <a:ext cx="8229600" cy="3394472"/>
          </a:xfrm>
        </p:spPr>
        <p:txBody>
          <a:bodyPr/>
          <a:lstStyle/>
          <a:p>
            <a:r>
              <a:rPr lang="cs-CZ" sz="2400" dirty="0" err="1"/>
              <a:t>Farapulse</a:t>
            </a:r>
            <a:r>
              <a:rPr lang="cs-CZ" sz="2400" dirty="0"/>
              <a:t>, Inc., </a:t>
            </a:r>
            <a:r>
              <a:rPr lang="cs-CZ" sz="2400" dirty="0" err="1"/>
              <a:t>Menlo</a:t>
            </a:r>
            <a:r>
              <a:rPr lang="cs-CZ" sz="2400" dirty="0"/>
              <a:t> Park, CA</a:t>
            </a:r>
          </a:p>
        </p:txBody>
      </p:sp>
      <p:pic>
        <p:nvPicPr>
          <p:cNvPr id="9" name="Picture 2" descr="C:\Users\reddyv01\Desktop\Work in Progress-NOW\Iowa Endo paper\Endo_Catheter_Deployed.JPG">
            <a:extLst>
              <a:ext uri="{FF2B5EF4-FFF2-40B4-BE49-F238E27FC236}">
                <a16:creationId xmlns:a16="http://schemas.microsoft.com/office/drawing/2014/main" id="{6047E3A0-ADA9-47EE-937F-4CCCE16BC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13370" r="15299" b="39284"/>
          <a:stretch/>
        </p:blipFill>
        <p:spPr bwMode="auto">
          <a:xfrm>
            <a:off x="318306" y="1879597"/>
            <a:ext cx="4253694" cy="24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7091A83-23A8-4778-9ABD-A1EB2786B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6" t="15305" r="42222" b="9547"/>
          <a:stretch/>
        </p:blipFill>
        <p:spPr>
          <a:xfrm>
            <a:off x="4901953" y="1169450"/>
            <a:ext cx="3891166" cy="313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8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1341CE-8FB6-4F9E-B08A-9EF0A1D2E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5" y="8573"/>
            <a:ext cx="6515144" cy="689226"/>
          </a:xfrm>
        </p:spPr>
        <p:txBody>
          <a:bodyPr>
            <a:normAutofit/>
          </a:bodyPr>
          <a:lstStyle/>
          <a:p>
            <a:pPr algn="l"/>
            <a:r>
              <a:rPr lang="cs-CZ" sz="3000" b="0" dirty="0">
                <a:solidFill>
                  <a:srgbClr val="800000"/>
                </a:solidFill>
              </a:rPr>
              <a:t>PFA single-shot </a:t>
            </a:r>
            <a:r>
              <a:rPr lang="cs-CZ" sz="3000" b="0" dirty="0" err="1">
                <a:solidFill>
                  <a:srgbClr val="800000"/>
                </a:solidFill>
              </a:rPr>
              <a:t>catheter</a:t>
            </a:r>
            <a:endParaRPr lang="cs-CZ" sz="2100" b="0" dirty="0">
              <a:solidFill>
                <a:srgbClr val="800000"/>
              </a:solidFill>
            </a:endParaRPr>
          </a:p>
        </p:txBody>
      </p:sp>
      <p:pic>
        <p:nvPicPr>
          <p:cNvPr id="8" name="Obrázek 7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3F2DC284-B0E8-42FB-AC96-2300AF776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t="67374" r="3877" b="5893"/>
          <a:stretch/>
        </p:blipFill>
        <p:spPr>
          <a:xfrm>
            <a:off x="251520" y="2241328"/>
            <a:ext cx="7427875" cy="2852297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8DEFED8A-2DB2-425A-A6CF-772E4D237CD7}"/>
              </a:ext>
            </a:extLst>
          </p:cNvPr>
          <p:cNvSpPr txBox="1">
            <a:spLocks/>
          </p:cNvSpPr>
          <p:nvPr/>
        </p:nvSpPr>
        <p:spPr>
          <a:xfrm>
            <a:off x="188076" y="964430"/>
            <a:ext cx="8748107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1400" b="0" dirty="0"/>
              <a:t>81 PAF, </a:t>
            </a:r>
            <a:r>
              <a:rPr lang="cs-CZ" sz="1400" b="0" dirty="0" err="1"/>
              <a:t>monophasic</a:t>
            </a:r>
            <a:r>
              <a:rPr lang="cs-CZ" sz="1400" b="0" dirty="0"/>
              <a:t> (n=15) → </a:t>
            </a:r>
            <a:r>
              <a:rPr lang="cs-CZ" sz="1400" b="0" dirty="0" err="1"/>
              <a:t>biphasic</a:t>
            </a:r>
            <a:r>
              <a:rPr lang="cs-CZ" sz="1400" b="0" dirty="0"/>
              <a:t> </a:t>
            </a:r>
            <a:r>
              <a:rPr lang="cs-CZ" sz="1400" b="0" dirty="0" err="1"/>
              <a:t>configuration</a:t>
            </a:r>
            <a:r>
              <a:rPr lang="cs-CZ" sz="1400" b="0" dirty="0"/>
              <a:t> (n=66)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1400" b="0" dirty="0" err="1"/>
              <a:t>Procedure</a:t>
            </a:r>
            <a:r>
              <a:rPr lang="cs-CZ" sz="1400" b="0" dirty="0"/>
              <a:t> </a:t>
            </a:r>
            <a:r>
              <a:rPr lang="cs-CZ" sz="1400" b="0" dirty="0" err="1"/>
              <a:t>time</a:t>
            </a:r>
            <a:r>
              <a:rPr lang="cs-CZ" sz="1400" b="0" dirty="0"/>
              <a:t> 92±27min (</a:t>
            </a:r>
            <a:r>
              <a:rPr lang="cs-CZ" sz="1400" b="0" dirty="0" err="1"/>
              <a:t>incl</a:t>
            </a:r>
            <a:r>
              <a:rPr lang="cs-CZ" sz="1400" b="0" dirty="0"/>
              <a:t>. 20min </a:t>
            </a:r>
            <a:r>
              <a:rPr lang="cs-CZ" sz="1400" b="0" dirty="0" err="1"/>
              <a:t>remapping</a:t>
            </a:r>
            <a:r>
              <a:rPr lang="cs-CZ" sz="1400" b="0" dirty="0"/>
              <a:t> </a:t>
            </a:r>
            <a:r>
              <a:rPr lang="cs-CZ" sz="1400" b="0" dirty="0" err="1"/>
              <a:t>time</a:t>
            </a:r>
            <a:r>
              <a:rPr lang="cs-CZ" sz="1400" b="0" dirty="0"/>
              <a:t>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1400" b="0" dirty="0"/>
              <a:t>Last 14pts 100% </a:t>
            </a:r>
            <a:r>
              <a:rPr lang="cs-CZ" sz="1400" b="0" dirty="0" err="1"/>
              <a:t>durable</a:t>
            </a:r>
            <a:r>
              <a:rPr lang="cs-CZ" sz="1400" b="0" dirty="0"/>
              <a:t> </a:t>
            </a:r>
            <a:r>
              <a:rPr lang="cs-CZ" sz="1400" b="0" dirty="0" err="1"/>
              <a:t>isolation</a:t>
            </a:r>
            <a:r>
              <a:rPr lang="cs-CZ" sz="1400" b="0" dirty="0"/>
              <a:t> </a:t>
            </a:r>
            <a:r>
              <a:rPr lang="cs-CZ" sz="1400" b="0" dirty="0" err="1"/>
              <a:t>after</a:t>
            </a:r>
            <a:r>
              <a:rPr lang="cs-CZ" sz="1400" b="0" dirty="0"/>
              <a:t> 3 </a:t>
            </a:r>
            <a:r>
              <a:rPr lang="cs-CZ" sz="1400" b="0" dirty="0" err="1"/>
              <a:t>months</a:t>
            </a:r>
            <a:endParaRPr lang="cs-CZ" sz="1400" b="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1400" b="0" dirty="0"/>
              <a:t>No MRI </a:t>
            </a:r>
            <a:r>
              <a:rPr lang="cs-CZ" sz="1400" b="0" dirty="0" err="1"/>
              <a:t>lesions</a:t>
            </a:r>
            <a:r>
              <a:rPr lang="cs-CZ" sz="1400" b="0" dirty="0"/>
              <a:t> in 13pts, no </a:t>
            </a:r>
            <a:r>
              <a:rPr lang="cs-CZ" sz="1400" b="0" dirty="0" err="1"/>
              <a:t>stenosis</a:t>
            </a:r>
            <a:r>
              <a:rPr lang="cs-CZ" sz="1400" b="0" dirty="0"/>
              <a:t> </a:t>
            </a:r>
            <a:r>
              <a:rPr lang="cs-CZ" sz="1400" b="0" dirty="0" err="1"/>
              <a:t>PVs</a:t>
            </a:r>
            <a:r>
              <a:rPr lang="cs-CZ" sz="1400" b="0" dirty="0"/>
              <a:t>, no </a:t>
            </a:r>
            <a:r>
              <a:rPr lang="cs-CZ" sz="1400" b="0" dirty="0" err="1"/>
              <a:t>esophageal</a:t>
            </a:r>
            <a:r>
              <a:rPr lang="cs-CZ" sz="1400" b="0" dirty="0"/>
              <a:t> </a:t>
            </a:r>
            <a:r>
              <a:rPr lang="cs-CZ" sz="1400" b="0" dirty="0" err="1"/>
              <a:t>injury</a:t>
            </a:r>
            <a:r>
              <a:rPr lang="cs-CZ" sz="1400" b="0" dirty="0"/>
              <a:t> (EGD+MRI)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1400" b="0" dirty="0"/>
              <a:t>6 a 12months </a:t>
            </a:r>
            <a:r>
              <a:rPr lang="cs-CZ" sz="1400" b="0" dirty="0" err="1"/>
              <a:t>freedom</a:t>
            </a:r>
            <a:r>
              <a:rPr lang="cs-CZ" sz="1400" b="0" dirty="0"/>
              <a:t> </a:t>
            </a:r>
            <a:r>
              <a:rPr lang="cs-CZ" sz="1400" b="0" dirty="0" err="1"/>
              <a:t>from</a:t>
            </a:r>
            <a:r>
              <a:rPr lang="cs-CZ" sz="1400" b="0" dirty="0"/>
              <a:t> AF 90% and 87%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sz="1400" b="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sz="1400" b="0" dirty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cs-CZ" sz="1200" b="0" dirty="0"/>
          </a:p>
        </p:txBody>
      </p:sp>
      <p:pic>
        <p:nvPicPr>
          <p:cNvPr id="7" name="IOWA PEF catheter3cr_x4">
            <a:hlinkClick r:id="" action="ppaction://media"/>
            <a:extLst>
              <a:ext uri="{FF2B5EF4-FFF2-40B4-BE49-F238E27FC236}">
                <a16:creationId xmlns:a16="http://schemas.microsoft.com/office/drawing/2014/main" id="{79E17075-868C-4F29-B30B-3A24872ED8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6037" y="1387025"/>
            <a:ext cx="2080146" cy="2080146"/>
          </a:xfrm>
          <a:prstGeom prst="rect">
            <a:avLst/>
          </a:prstGeom>
        </p:spPr>
      </p:pic>
      <p:pic>
        <p:nvPicPr>
          <p:cNvPr id="9" name="Picture 4" descr="Snímek obrazovky 2020-07-28 v 11.07.43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02" y="45133"/>
            <a:ext cx="3751898" cy="846016"/>
          </a:xfrm>
          <a:prstGeom prst="rect">
            <a:avLst/>
          </a:prstGeom>
        </p:spPr>
      </p:pic>
      <p:sp>
        <p:nvSpPr>
          <p:cNvPr id="10" name="Rectangle 3"/>
          <p:cNvSpPr/>
          <p:nvPr/>
        </p:nvSpPr>
        <p:spPr>
          <a:xfrm>
            <a:off x="5445851" y="927709"/>
            <a:ext cx="3714298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aseline="30000" dirty="0"/>
              <a:t>J</a:t>
            </a:r>
            <a:r>
              <a:rPr lang="de-DE" baseline="30000" dirty="0"/>
              <a:t>ACC VOL. 74, NO. 3, 2019 JULY 23, 2019:315–26</a:t>
            </a:r>
            <a:endParaRPr lang="en-US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783D6802-481E-45E6-A0ED-DC7F4D85A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55552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 err="1"/>
              <a:t>Farapulse</a:t>
            </a:r>
            <a:r>
              <a:rPr lang="cs-CZ" sz="1800" dirty="0"/>
              <a:t>, Inc., </a:t>
            </a:r>
            <a:r>
              <a:rPr lang="cs-CZ" sz="1800" dirty="0" err="1"/>
              <a:t>Menlo</a:t>
            </a:r>
            <a:r>
              <a:rPr lang="cs-CZ" sz="1800" dirty="0"/>
              <a:t> Park, CA</a:t>
            </a:r>
          </a:p>
        </p:txBody>
      </p:sp>
    </p:spTree>
    <p:extLst>
      <p:ext uri="{BB962C8B-B14F-4D97-AF65-F5344CB8AC3E}">
        <p14:creationId xmlns:p14="http://schemas.microsoft.com/office/powerpoint/2010/main" val="104779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SPV ablace">
            <a:hlinkClick r:id="" action="ppaction://media"/>
            <a:extLst>
              <a:ext uri="{FF2B5EF4-FFF2-40B4-BE49-F238E27FC236}">
                <a16:creationId xmlns:a16="http://schemas.microsoft.com/office/drawing/2014/main" id="{231FD3CA-8D97-4B03-8D1F-C4E6589B13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11726" y="857250"/>
            <a:ext cx="2687260" cy="187261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9458A07-E3EF-4EB0-9C39-568480EA34BA}"/>
              </a:ext>
            </a:extLst>
          </p:cNvPr>
          <p:cNvSpPr txBox="1"/>
          <p:nvPr/>
        </p:nvSpPr>
        <p:spPr>
          <a:xfrm>
            <a:off x="5074957" y="857250"/>
            <a:ext cx="6864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b="1" dirty="0">
                <a:solidFill>
                  <a:schemeClr val="bg1"/>
                </a:solidFill>
              </a:rPr>
              <a:t>LSPV</a:t>
            </a:r>
          </a:p>
        </p:txBody>
      </p:sp>
      <p:pic>
        <p:nvPicPr>
          <p:cNvPr id="10" name="LIPV basket">
            <a:hlinkClick r:id="" action="ppaction://media"/>
            <a:extLst>
              <a:ext uri="{FF2B5EF4-FFF2-40B4-BE49-F238E27FC236}">
                <a16:creationId xmlns:a16="http://schemas.microsoft.com/office/drawing/2014/main" id="{257FB841-19CE-4C81-9375-4875A22F2C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11726" y="2784637"/>
            <a:ext cx="2687260" cy="187261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A24DB06-2011-4BC4-8551-D97B17E8424B}"/>
              </a:ext>
            </a:extLst>
          </p:cNvPr>
          <p:cNvSpPr txBox="1"/>
          <p:nvPr/>
        </p:nvSpPr>
        <p:spPr>
          <a:xfrm>
            <a:off x="4968083" y="2835195"/>
            <a:ext cx="6110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b="1" dirty="0">
                <a:solidFill>
                  <a:schemeClr val="bg1"/>
                </a:solidFill>
              </a:rPr>
              <a:t>LIPV</a:t>
            </a:r>
          </a:p>
        </p:txBody>
      </p:sp>
      <p:pic>
        <p:nvPicPr>
          <p:cNvPr id="12" name="RIPV abalce">
            <a:hlinkClick r:id="" action="ppaction://media"/>
            <a:extLst>
              <a:ext uri="{FF2B5EF4-FFF2-40B4-BE49-F238E27FC236}">
                <a16:creationId xmlns:a16="http://schemas.microsoft.com/office/drawing/2014/main" id="{0269CA2F-D7B6-4A7F-8BF6-119B442C63D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45015" y="2784637"/>
            <a:ext cx="2687260" cy="187261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E3ACA49-95C7-4365-868E-0FFC40FBCC91}"/>
              </a:ext>
            </a:extLst>
          </p:cNvPr>
          <p:cNvSpPr txBox="1"/>
          <p:nvPr/>
        </p:nvSpPr>
        <p:spPr>
          <a:xfrm>
            <a:off x="1708246" y="2835195"/>
            <a:ext cx="6335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b="1" dirty="0">
                <a:solidFill>
                  <a:schemeClr val="bg1"/>
                </a:solidFill>
              </a:rPr>
              <a:t>RIPV</a:t>
            </a:r>
          </a:p>
        </p:txBody>
      </p:sp>
      <p:pic>
        <p:nvPicPr>
          <p:cNvPr id="7" name="RSPV basket">
            <a:hlinkClick r:id="" action="ppaction://media"/>
            <a:extLst>
              <a:ext uri="{FF2B5EF4-FFF2-40B4-BE49-F238E27FC236}">
                <a16:creationId xmlns:a16="http://schemas.microsoft.com/office/drawing/2014/main" id="{1F5524C6-462C-47BB-8690-919B14B47B4C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45015" y="857250"/>
            <a:ext cx="2687260" cy="1872618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8A3BB6AC-933B-4F1E-89FD-13487AF77C18}"/>
              </a:ext>
            </a:extLst>
          </p:cNvPr>
          <p:cNvSpPr txBox="1"/>
          <p:nvPr/>
        </p:nvSpPr>
        <p:spPr>
          <a:xfrm>
            <a:off x="1730737" y="857250"/>
            <a:ext cx="7088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b="1" dirty="0">
                <a:solidFill>
                  <a:schemeClr val="bg1"/>
                </a:solidFill>
              </a:rPr>
              <a:t>RSPV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9B531F1B-1620-934B-9633-B4A686ACFAF9}"/>
              </a:ext>
            </a:extLst>
          </p:cNvPr>
          <p:cNvSpPr txBox="1">
            <a:spLocks/>
          </p:cNvSpPr>
          <p:nvPr/>
        </p:nvSpPr>
        <p:spPr bwMode="auto">
          <a:xfrm>
            <a:off x="323538" y="-20538"/>
            <a:ext cx="836326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66669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666699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666699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666699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666699"/>
                </a:solidFill>
                <a:latin typeface="Arial" charset="0"/>
              </a:defRPr>
            </a:lvl9pPr>
          </a:lstStyle>
          <a:p>
            <a:pPr algn="l"/>
            <a:r>
              <a:rPr lang="cs-CZ" sz="3600" b="0" kern="0" dirty="0" err="1">
                <a:solidFill>
                  <a:srgbClr val="800000"/>
                </a:solidFill>
              </a:rPr>
              <a:t>Pulsed</a:t>
            </a:r>
            <a:r>
              <a:rPr lang="cs-CZ" sz="3600" b="0" kern="0" dirty="0">
                <a:solidFill>
                  <a:srgbClr val="800000"/>
                </a:solidFill>
              </a:rPr>
              <a:t> </a:t>
            </a:r>
            <a:r>
              <a:rPr lang="cs-CZ" sz="3600" b="0" kern="0" dirty="0" err="1">
                <a:solidFill>
                  <a:srgbClr val="800000"/>
                </a:solidFill>
              </a:rPr>
              <a:t>electric</a:t>
            </a:r>
            <a:r>
              <a:rPr lang="cs-CZ" sz="3600" b="0" kern="0" dirty="0">
                <a:solidFill>
                  <a:srgbClr val="800000"/>
                </a:solidFill>
              </a:rPr>
              <a:t> </a:t>
            </a:r>
            <a:r>
              <a:rPr lang="cs-CZ" sz="3600" b="0" kern="0" dirty="0" err="1">
                <a:solidFill>
                  <a:srgbClr val="800000"/>
                </a:solidFill>
              </a:rPr>
              <a:t>field</a:t>
            </a:r>
            <a:r>
              <a:rPr lang="cs-CZ" sz="3600" b="0" kern="0" dirty="0">
                <a:solidFill>
                  <a:srgbClr val="800000"/>
                </a:solidFill>
              </a:rPr>
              <a:t> </a:t>
            </a:r>
            <a:r>
              <a:rPr lang="cs-CZ" sz="3600" b="0" kern="0" dirty="0" err="1">
                <a:solidFill>
                  <a:srgbClr val="800000"/>
                </a:solidFill>
              </a:rPr>
              <a:t>ablation</a:t>
            </a:r>
            <a:r>
              <a:rPr lang="cs-CZ" sz="3600" b="0" kern="0" dirty="0">
                <a:solidFill>
                  <a:srgbClr val="800000"/>
                </a:solidFill>
              </a:rPr>
              <a:t> in </a:t>
            </a:r>
            <a:r>
              <a:rPr lang="cs-CZ" sz="3600" b="0" kern="0" dirty="0" err="1">
                <a:solidFill>
                  <a:srgbClr val="800000"/>
                </a:solidFill>
              </a:rPr>
              <a:t>vivo</a:t>
            </a:r>
            <a:r>
              <a:rPr lang="cs-CZ" sz="3600" b="0" kern="0" dirty="0">
                <a:solidFill>
                  <a:srgbClr val="800000"/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50938639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6145FF-0DEA-7446-8539-B07974FC4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63780"/>
            <a:ext cx="8229600" cy="857250"/>
          </a:xfrm>
        </p:spPr>
        <p:txBody>
          <a:bodyPr/>
          <a:lstStyle/>
          <a:p>
            <a:pPr algn="l"/>
            <a:r>
              <a:rPr lang="cs-CZ" sz="2400" b="0" dirty="0"/>
              <a:t>Příznivé výsledky po roce sledování: studie IMPULSE, PEFCAT, and PEFCAT II</a:t>
            </a:r>
            <a:br>
              <a:rPr lang="cs-CZ" sz="2400" b="0" dirty="0"/>
            </a:br>
            <a:endParaRPr lang="cs-CZ" sz="2400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68EAC75-3B8D-3140-A790-71A2E8EDE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43558"/>
            <a:ext cx="6803181" cy="3707537"/>
          </a:xfrm>
        </p:spPr>
      </p:pic>
    </p:spTree>
    <p:extLst>
      <p:ext uri="{BB962C8B-B14F-4D97-AF65-F5344CB8AC3E}">
        <p14:creationId xmlns:p14="http://schemas.microsoft.com/office/powerpoint/2010/main" val="3740497581"/>
      </p:ext>
    </p:extLst>
  </p:cSld>
  <p:clrMapOvr>
    <a:masterClrMapping/>
  </p:clrMapOvr>
  <p:transition spd="med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E646C1-5806-EA4C-92F6-058B0EFF8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F13828-1C7D-A746-A11E-10ED67F1FB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84150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0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3538F6-77C0-C248-83D9-2DDB71912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pPr algn="l"/>
            <a:r>
              <a:rPr lang="cs-CZ" sz="4000" b="0" dirty="0">
                <a:solidFill>
                  <a:srgbClr val="800000"/>
                </a:solidFill>
              </a:rPr>
              <a:t>Vize blízké budoucnosti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C86D9AE-3CA5-194D-A6F7-9DB799D08473}"/>
              </a:ext>
            </a:extLst>
          </p:cNvPr>
          <p:cNvSpPr txBox="1"/>
          <p:nvPr/>
        </p:nvSpPr>
        <p:spPr>
          <a:xfrm>
            <a:off x="470849" y="1059582"/>
            <a:ext cx="85656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Trvání výkonu do 1 hodiny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Nízké riziko </a:t>
            </a:r>
            <a:r>
              <a:rPr lang="cs-CZ" sz="2400" dirty="0" err="1"/>
              <a:t>postprocedurálních</a:t>
            </a:r>
            <a:r>
              <a:rPr lang="cs-CZ" sz="2400" dirty="0"/>
              <a:t> komplikací – ambulantní výkon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Kdokoliv, kdo provede bezpečně </a:t>
            </a:r>
            <a:r>
              <a:rPr lang="cs-CZ" sz="2400" dirty="0" err="1"/>
              <a:t>transeptální</a:t>
            </a:r>
            <a:r>
              <a:rPr lang="cs-CZ" sz="2400" dirty="0"/>
              <a:t> punkci a je schopen manipulovat vodiči a katetry bude schopen dělat iniciální izolaci plicních žil</a:t>
            </a:r>
          </a:p>
        </p:txBody>
      </p:sp>
    </p:spTree>
    <p:extLst>
      <p:ext uri="{BB962C8B-B14F-4D97-AF65-F5344CB8AC3E}">
        <p14:creationId xmlns:p14="http://schemas.microsoft.com/office/powerpoint/2010/main" val="310320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329C-AD4B-4B2C-9DCA-AE9CEC5AC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</p:spPr>
        <p:txBody>
          <a:bodyPr/>
          <a:lstStyle/>
          <a:p>
            <a:pPr algn="l"/>
            <a:r>
              <a:rPr lang="cs-CZ" sz="3600" b="0" dirty="0" err="1">
                <a:solidFill>
                  <a:srgbClr val="800000"/>
                </a:solidFill>
              </a:rPr>
              <a:t>Pulsed</a:t>
            </a:r>
            <a:r>
              <a:rPr lang="cs-CZ" sz="3600" b="0" dirty="0">
                <a:solidFill>
                  <a:srgbClr val="800000"/>
                </a:solidFill>
              </a:rPr>
              <a:t> </a:t>
            </a:r>
            <a:r>
              <a:rPr lang="cs-CZ" sz="3600" b="0" dirty="0" err="1">
                <a:solidFill>
                  <a:srgbClr val="800000"/>
                </a:solidFill>
              </a:rPr>
              <a:t>electric</a:t>
            </a:r>
            <a:r>
              <a:rPr lang="cs-CZ" sz="3600" b="0" dirty="0">
                <a:solidFill>
                  <a:srgbClr val="800000"/>
                </a:solidFill>
              </a:rPr>
              <a:t> </a:t>
            </a:r>
            <a:r>
              <a:rPr lang="cs-CZ" sz="3600" b="0" dirty="0" err="1">
                <a:solidFill>
                  <a:srgbClr val="800000"/>
                </a:solidFill>
              </a:rPr>
              <a:t>field</a:t>
            </a:r>
            <a:r>
              <a:rPr lang="cs-CZ" sz="3600" b="0" dirty="0">
                <a:solidFill>
                  <a:srgbClr val="800000"/>
                </a:solidFill>
              </a:rPr>
              <a:t> </a:t>
            </a:r>
            <a:r>
              <a:rPr lang="cs-CZ" sz="3600" b="0" dirty="0" err="1">
                <a:solidFill>
                  <a:srgbClr val="800000"/>
                </a:solidFill>
              </a:rPr>
              <a:t>ablation</a:t>
            </a:r>
            <a:r>
              <a:rPr lang="cs-CZ" sz="3600" b="0" dirty="0">
                <a:solidFill>
                  <a:srgbClr val="800000"/>
                </a:solidFill>
              </a:rPr>
              <a:t> (PEFA)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EC929F-5DAF-4259-B203-24B535F0E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32" y="771550"/>
            <a:ext cx="8229600" cy="3394472"/>
          </a:xfrm>
        </p:spPr>
        <p:txBody>
          <a:bodyPr>
            <a:normAutofit/>
          </a:bodyPr>
          <a:lstStyle/>
          <a:p>
            <a:r>
              <a:rPr lang="cs-CZ" sz="2000" dirty="0" err="1">
                <a:solidFill>
                  <a:srgbClr val="666699"/>
                </a:solidFill>
              </a:rPr>
              <a:t>Electroporation</a:t>
            </a:r>
            <a:r>
              <a:rPr lang="cs-CZ" sz="2000" dirty="0">
                <a:solidFill>
                  <a:srgbClr val="666699"/>
                </a:solidFill>
              </a:rPr>
              <a:t> </a:t>
            </a:r>
            <a:r>
              <a:rPr lang="cs-CZ" sz="2000" dirty="0"/>
              <a:t>… </a:t>
            </a:r>
            <a:r>
              <a:rPr lang="cs-CZ" sz="2000" dirty="0" err="1"/>
              <a:t>ultrashort</a:t>
            </a:r>
            <a:r>
              <a:rPr lang="cs-CZ" sz="2000" dirty="0"/>
              <a:t> </a:t>
            </a:r>
            <a:r>
              <a:rPr lang="cs-CZ" sz="2000" dirty="0" err="1"/>
              <a:t>pulses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DC </a:t>
            </a:r>
            <a:r>
              <a:rPr lang="cs-CZ" sz="2000" dirty="0" err="1"/>
              <a:t>leading</a:t>
            </a:r>
            <a:r>
              <a:rPr lang="cs-CZ" sz="2000" dirty="0"/>
              <a:t> to </a:t>
            </a:r>
            <a:r>
              <a:rPr lang="cs-CZ" sz="2000" dirty="0" err="1"/>
              <a:t>destabilization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cell </a:t>
            </a:r>
            <a:r>
              <a:rPr lang="cs-CZ" sz="2000" dirty="0" err="1"/>
              <a:t>membranes</a:t>
            </a:r>
            <a:r>
              <a:rPr lang="cs-CZ" sz="2000" dirty="0"/>
              <a:t> („</a:t>
            </a:r>
            <a:r>
              <a:rPr lang="cs-CZ" sz="2000" dirty="0" err="1"/>
              <a:t>micropores</a:t>
            </a:r>
            <a:r>
              <a:rPr lang="cs-CZ" sz="2000" dirty="0"/>
              <a:t>“)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5" name="Espace réservé du contenu 6">
            <a:extLst>
              <a:ext uri="{FF2B5EF4-FFF2-40B4-BE49-F238E27FC236}">
                <a16:creationId xmlns:a16="http://schemas.microsoft.com/office/drawing/2014/main" id="{4AD937C0-B240-48D4-BC4E-451B64EA5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6" t="64380" r="56372" b="8676"/>
          <a:stretch/>
        </p:blipFill>
        <p:spPr>
          <a:xfrm>
            <a:off x="367226" y="1779668"/>
            <a:ext cx="3997606" cy="267752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342519E-DDCA-42C7-B020-76F0D341C7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92" b="4161"/>
          <a:stretch/>
        </p:blipFill>
        <p:spPr>
          <a:xfrm>
            <a:off x="4526718" y="1491630"/>
            <a:ext cx="4395835" cy="28321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62F0742-3733-4740-9E77-90860D73F0A2}"/>
              </a:ext>
            </a:extLst>
          </p:cNvPr>
          <p:cNvSpPr txBox="1"/>
          <p:nvPr/>
        </p:nvSpPr>
        <p:spPr>
          <a:xfrm>
            <a:off x="395536" y="4587980"/>
            <a:ext cx="2421176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cs-CZ" dirty="0" err="1">
                <a:solidFill>
                  <a:srgbClr val="666699"/>
                </a:solidFill>
              </a:rPr>
              <a:t>Courtesy</a:t>
            </a:r>
            <a:r>
              <a:rPr lang="cs-CZ" dirty="0">
                <a:solidFill>
                  <a:srgbClr val="666699"/>
                </a:solidFill>
              </a:rPr>
              <a:t> </a:t>
            </a:r>
            <a:r>
              <a:rPr lang="cs-CZ" dirty="0" err="1">
                <a:solidFill>
                  <a:srgbClr val="666699"/>
                </a:solidFill>
              </a:rPr>
              <a:t>Vivek</a:t>
            </a:r>
            <a:r>
              <a:rPr lang="cs-CZ" dirty="0">
                <a:solidFill>
                  <a:srgbClr val="666699"/>
                </a:solidFill>
              </a:rPr>
              <a:t> </a:t>
            </a:r>
            <a:r>
              <a:rPr lang="cs-CZ" dirty="0" err="1">
                <a:solidFill>
                  <a:srgbClr val="666699"/>
                </a:solidFill>
              </a:rPr>
              <a:t>Reddy</a:t>
            </a:r>
            <a:endParaRPr lang="cs-CZ" dirty="0">
              <a:solidFill>
                <a:srgbClr val="666699"/>
              </a:solidFill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D47153E6-F8D8-44E4-9291-74718F24F3A2}"/>
              </a:ext>
            </a:extLst>
          </p:cNvPr>
          <p:cNvCxnSpPr>
            <a:cxnSpLocks/>
          </p:cNvCxnSpPr>
          <p:nvPr/>
        </p:nvCxnSpPr>
        <p:spPr>
          <a:xfrm>
            <a:off x="5865019" y="1577356"/>
            <a:ext cx="742950" cy="3030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904362AF-3BEA-405B-B451-337CB81C1023}"/>
              </a:ext>
            </a:extLst>
          </p:cNvPr>
          <p:cNvCxnSpPr>
            <a:cxnSpLocks/>
          </p:cNvCxnSpPr>
          <p:nvPr/>
        </p:nvCxnSpPr>
        <p:spPr>
          <a:xfrm>
            <a:off x="5865019" y="1577355"/>
            <a:ext cx="450056" cy="15460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93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B24C44-E956-E546-B565-B295C2B3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94" y="2000250"/>
            <a:ext cx="8637411" cy="571500"/>
          </a:xfrm>
        </p:spPr>
        <p:txBody>
          <a:bodyPr/>
          <a:lstStyle/>
          <a:p>
            <a:pPr algn="l"/>
            <a:r>
              <a:rPr lang="cs-CZ" b="0" dirty="0">
                <a:solidFill>
                  <a:srgbClr val="800000"/>
                </a:solidFill>
              </a:rPr>
              <a:t>Pro případ potřeby složitějších lézí v levé (pravé) síni bude k dispozici PF na jiné platformě…</a:t>
            </a:r>
          </a:p>
        </p:txBody>
      </p:sp>
    </p:spTree>
    <p:extLst>
      <p:ext uri="{BB962C8B-B14F-4D97-AF65-F5344CB8AC3E}">
        <p14:creationId xmlns:p14="http://schemas.microsoft.com/office/powerpoint/2010/main" val="304761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">
            <a:extLst>
              <a:ext uri="{FF2B5EF4-FFF2-40B4-BE49-F238E27FC236}">
                <a16:creationId xmlns:a16="http://schemas.microsoft.com/office/drawing/2014/main" id="{A8688E52-85D7-4F72-9728-B14D78986CD5}"/>
              </a:ext>
            </a:extLst>
          </p:cNvPr>
          <p:cNvPicPr/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00191" y="694053"/>
            <a:ext cx="3007845" cy="37553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6FBDCB-730C-43D7-BFC0-44A03CC2B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1470"/>
            <a:ext cx="8136904" cy="994172"/>
          </a:xfrm>
        </p:spPr>
        <p:txBody>
          <a:bodyPr/>
          <a:lstStyle/>
          <a:p>
            <a:pPr algn="l"/>
            <a:r>
              <a:rPr lang="cs-CZ" sz="3200" b="0" dirty="0">
                <a:solidFill>
                  <a:srgbClr val="800000"/>
                </a:solidFill>
              </a:rPr>
              <a:t>Nový mapovací a ablační systém (AFFERA)</a:t>
            </a:r>
            <a:endParaRPr lang="en-US" sz="3200" b="0" dirty="0">
              <a:solidFill>
                <a:srgbClr val="8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DBC47-82CF-4D31-AA2E-CD38E43AD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70873"/>
            <a:ext cx="4752528" cy="3755393"/>
          </a:xfrm>
        </p:spPr>
        <p:txBody>
          <a:bodyPr>
            <a:normAutofit/>
          </a:bodyPr>
          <a:lstStyle/>
          <a:p>
            <a:r>
              <a:rPr lang="en-US" sz="1800" dirty="0"/>
              <a:t>Sphere-9 - 8F – </a:t>
            </a:r>
            <a:r>
              <a:rPr lang="en-US" sz="1800" dirty="0" err="1"/>
              <a:t>řiditelný</a:t>
            </a:r>
            <a:r>
              <a:rPr lang="en-US" sz="1800" dirty="0"/>
              <a:t> </a:t>
            </a:r>
            <a:r>
              <a:rPr lang="en-US" sz="1800" dirty="0" err="1"/>
              <a:t>katetr</a:t>
            </a:r>
            <a:r>
              <a:rPr lang="en-US" sz="1800" dirty="0"/>
              <a:t> se </a:t>
            </a:r>
            <a:r>
              <a:rPr lang="en-US" sz="1800" dirty="0" err="1"/>
              <a:t>speciální</a:t>
            </a:r>
            <a:r>
              <a:rPr lang="en-US" sz="1800" dirty="0"/>
              <a:t> </a:t>
            </a:r>
            <a:r>
              <a:rPr lang="en-US" sz="1800" dirty="0" err="1"/>
              <a:t>elektrodou</a:t>
            </a:r>
            <a:endParaRPr lang="en-US" sz="1800" dirty="0"/>
          </a:p>
          <a:p>
            <a:r>
              <a:rPr lang="en-US" sz="1800" dirty="0"/>
              <a:t>RF </a:t>
            </a:r>
            <a:r>
              <a:rPr lang="en-US" sz="1800" dirty="0" err="1"/>
              <a:t>energie</a:t>
            </a:r>
            <a:r>
              <a:rPr lang="en-US" sz="1800" dirty="0"/>
              <a:t>/</a:t>
            </a:r>
            <a:r>
              <a:rPr lang="en-US" sz="1800" dirty="0" err="1"/>
              <a:t>pulzní</a:t>
            </a:r>
            <a:r>
              <a:rPr lang="en-US" sz="1800" dirty="0"/>
              <a:t> pole – </a:t>
            </a:r>
            <a:r>
              <a:rPr lang="en-US" sz="1800" dirty="0" err="1"/>
              <a:t>aplikace</a:t>
            </a:r>
            <a:r>
              <a:rPr lang="en-US" sz="1800" dirty="0"/>
              <a:t> 9 mm </a:t>
            </a:r>
            <a:r>
              <a:rPr lang="en-US" sz="1800" dirty="0" err="1"/>
              <a:t>expandabilním</a:t>
            </a:r>
            <a:r>
              <a:rPr lang="en-US" sz="1800" dirty="0"/>
              <a:t> </a:t>
            </a:r>
            <a:r>
              <a:rPr lang="en-US" sz="1800" dirty="0" err="1"/>
              <a:t>proplachovaným</a:t>
            </a:r>
            <a:r>
              <a:rPr lang="en-US" sz="1800" dirty="0"/>
              <a:t> </a:t>
            </a:r>
            <a:r>
              <a:rPr lang="en-US" sz="1800" dirty="0" err="1"/>
              <a:t>koncem</a:t>
            </a:r>
            <a:endParaRPr lang="en-US" sz="1800" dirty="0"/>
          </a:p>
          <a:p>
            <a:r>
              <a:rPr lang="en-US" sz="1800" dirty="0"/>
              <a:t>9 </a:t>
            </a:r>
            <a:r>
              <a:rPr lang="en-US" sz="1800" dirty="0" err="1"/>
              <a:t>teplotních</a:t>
            </a:r>
            <a:r>
              <a:rPr lang="en-US" sz="1800" dirty="0"/>
              <a:t> </a:t>
            </a:r>
            <a:r>
              <a:rPr lang="en-US" sz="1800" dirty="0" err="1"/>
              <a:t>senzorů</a:t>
            </a:r>
            <a:r>
              <a:rPr lang="en-US" sz="1800" dirty="0"/>
              <a:t>, </a:t>
            </a:r>
            <a:r>
              <a:rPr lang="en-US" sz="1800" dirty="0" err="1"/>
              <a:t>minielektrody</a:t>
            </a:r>
            <a:r>
              <a:rPr lang="en-US" sz="1800" dirty="0"/>
              <a:t> – HD mapping a </a:t>
            </a:r>
            <a:r>
              <a:rPr lang="en-US" sz="1800" dirty="0" err="1"/>
              <a:t>měření</a:t>
            </a:r>
            <a:r>
              <a:rPr lang="en-US" sz="1800" dirty="0"/>
              <a:t> </a:t>
            </a:r>
            <a:r>
              <a:rPr lang="en-US" sz="1800" dirty="0" err="1"/>
              <a:t>teploty</a:t>
            </a:r>
            <a:r>
              <a:rPr lang="en-US" sz="1800" dirty="0"/>
              <a:t> </a:t>
            </a:r>
            <a:r>
              <a:rPr lang="en-US" sz="1800" dirty="0" err="1"/>
              <a:t>při</a:t>
            </a:r>
            <a:r>
              <a:rPr lang="en-US" sz="1800" dirty="0"/>
              <a:t> </a:t>
            </a:r>
            <a:r>
              <a:rPr lang="en-US" sz="1800" dirty="0" err="1"/>
              <a:t>aplikaci</a:t>
            </a:r>
            <a:r>
              <a:rPr lang="en-US" sz="1800" dirty="0"/>
              <a:t> RF/PF </a:t>
            </a:r>
            <a:r>
              <a:rPr lang="en-US" sz="1800" dirty="0" err="1"/>
              <a:t>energie</a:t>
            </a:r>
            <a:endParaRPr lang="en-US" sz="1800" dirty="0"/>
          </a:p>
          <a:p>
            <a:r>
              <a:rPr lang="en-US" sz="1800" dirty="0" err="1"/>
              <a:t>Ablační</a:t>
            </a:r>
            <a:r>
              <a:rPr lang="en-US" sz="1800" dirty="0"/>
              <a:t> generator, </a:t>
            </a:r>
            <a:r>
              <a:rPr lang="en-US" sz="1800" dirty="0" err="1"/>
              <a:t>pumpa</a:t>
            </a:r>
            <a:r>
              <a:rPr lang="en-US" sz="1800" dirty="0"/>
              <a:t> a </a:t>
            </a:r>
            <a:r>
              <a:rPr lang="en-US" sz="1800" dirty="0" err="1"/>
              <a:t>mapovací</a:t>
            </a:r>
            <a:r>
              <a:rPr lang="en-US" sz="1800" dirty="0"/>
              <a:t> system pro 3D 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1D15BD-4B08-4E26-B3B3-CA5C19369B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093" y="1851670"/>
            <a:ext cx="5070395" cy="285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3998D3-E31C-4384-98EA-C626EC952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474"/>
            <a:ext cx="4978896" cy="857250"/>
          </a:xfrm>
        </p:spPr>
        <p:txBody>
          <a:bodyPr/>
          <a:lstStyle/>
          <a:p>
            <a:pPr algn="l"/>
            <a:r>
              <a:rPr lang="cs-CZ" sz="4000" b="0" dirty="0" err="1">
                <a:solidFill>
                  <a:srgbClr val="800000"/>
                </a:solidFill>
              </a:rPr>
              <a:t>Affera</a:t>
            </a:r>
            <a:r>
              <a:rPr lang="cs-CZ" sz="4000" b="0" dirty="0">
                <a:solidFill>
                  <a:srgbClr val="800000"/>
                </a:solidFill>
              </a:rPr>
              <a:t> - RF</a:t>
            </a:r>
            <a:br>
              <a:rPr lang="cs-CZ" sz="4000" b="0" dirty="0">
                <a:solidFill>
                  <a:srgbClr val="800000"/>
                </a:solidFill>
              </a:rPr>
            </a:br>
            <a:r>
              <a:rPr lang="cs-CZ" sz="2800" b="0" dirty="0">
                <a:solidFill>
                  <a:srgbClr val="800000"/>
                </a:solidFill>
              </a:rPr>
              <a:t>První zkušenosti IKEM (2018)</a:t>
            </a:r>
            <a:endParaRPr lang="cs-CZ" sz="4000" b="0" dirty="0">
              <a:solidFill>
                <a:srgbClr val="80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6A368A-BB2D-447C-8F0D-32775C58B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9582"/>
            <a:ext cx="5328592" cy="3394472"/>
          </a:xfrm>
        </p:spPr>
        <p:txBody>
          <a:bodyPr/>
          <a:lstStyle/>
          <a:p>
            <a:r>
              <a:rPr lang="cs-CZ" sz="1800" dirty="0"/>
              <a:t>8pts (67±7let) FS/FLS</a:t>
            </a:r>
          </a:p>
          <a:p>
            <a:r>
              <a:rPr lang="cs-CZ" sz="1800" dirty="0" err="1"/>
              <a:t>prům</a:t>
            </a:r>
            <a:r>
              <a:rPr lang="cs-CZ" sz="1800" dirty="0"/>
              <a:t> 38±7aplikací (3-5sec) pro IPŽ</a:t>
            </a:r>
          </a:p>
          <a:p>
            <a:r>
              <a:rPr lang="cs-CZ" sz="1800" dirty="0"/>
              <a:t>4.5±1.7 aplikací (5sec) pro lineární léze</a:t>
            </a:r>
          </a:p>
          <a:p>
            <a:r>
              <a:rPr lang="cs-CZ" sz="1800" dirty="0"/>
              <a:t>Celková anestezie</a:t>
            </a:r>
          </a:p>
          <a:p>
            <a:r>
              <a:rPr lang="cs-CZ" sz="1800" b="1" dirty="0"/>
              <a:t>Bez komplikací</a:t>
            </a:r>
          </a:p>
        </p:txBody>
      </p:sp>
      <p:pic>
        <p:nvPicPr>
          <p:cNvPr id="4" name="+kalkulus PVI hezke">
            <a:hlinkClick r:id="" action="ppaction://media"/>
            <a:extLst>
              <a:ext uri="{FF2B5EF4-FFF2-40B4-BE49-F238E27FC236}">
                <a16:creationId xmlns:a16="http://schemas.microsoft.com/office/drawing/2014/main" id="{58BC6436-1A0F-4BA2-BD0E-8868A06B85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4089" y="2238504"/>
            <a:ext cx="3753387" cy="21694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B1C80D6-3783-44EB-8A03-9AAB4A9CD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491" y="0"/>
            <a:ext cx="3738938" cy="223850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712C472-005A-4ECB-88DA-5449F85449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868"/>
          <a:stretch/>
        </p:blipFill>
        <p:spPr>
          <a:xfrm>
            <a:off x="535067" y="2781704"/>
            <a:ext cx="3753387" cy="2274322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BD82A87B-DC42-4E73-854A-D4DCC467399D}"/>
              </a:ext>
            </a:extLst>
          </p:cNvPr>
          <p:cNvSpPr/>
          <p:nvPr/>
        </p:nvSpPr>
        <p:spPr bwMode="auto">
          <a:xfrm>
            <a:off x="3779912" y="2697764"/>
            <a:ext cx="576064" cy="594066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9622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62052-65CA-46A8-B8D4-CF7964A54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3115" y="6576234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SLIDE: </a:t>
            </a:r>
            <a:fld id="{3F5867C8-F133-48BC-BBA1-3BC54733138A}" type="slidenum">
              <a:rPr lang="en-IN" smtClean="0"/>
              <a:pPr/>
              <a:t>33</a:t>
            </a:fld>
            <a:endParaRPr lang="en-I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BD8B8C-A95B-4376-AB32-723650C7B44B}"/>
              </a:ext>
            </a:extLst>
          </p:cNvPr>
          <p:cNvSpPr/>
          <p:nvPr/>
        </p:nvSpPr>
        <p:spPr>
          <a:xfrm>
            <a:off x="3419107" y="4355186"/>
            <a:ext cx="3434093" cy="9747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RF 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CD99CD-D7A2-40AC-9AAD-B392F7C98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572289"/>
            <a:ext cx="6790009" cy="379966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301D3DD-6333-7D43-AC4A-FBAFCC423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-83001"/>
            <a:ext cx="8100392" cy="655290"/>
          </a:xfrm>
        </p:spPr>
        <p:txBody>
          <a:bodyPr>
            <a:noAutofit/>
          </a:bodyPr>
          <a:lstStyle/>
          <a:p>
            <a:pPr algn="l"/>
            <a:r>
              <a:rPr lang="en-US" sz="2100" b="0" dirty="0" err="1">
                <a:solidFill>
                  <a:srgbClr val="800000"/>
                </a:solidFill>
              </a:rPr>
              <a:t>Dosažení</a:t>
            </a:r>
            <a:r>
              <a:rPr lang="en-US" sz="2100" b="0" dirty="0">
                <a:solidFill>
                  <a:srgbClr val="800000"/>
                </a:solidFill>
              </a:rPr>
              <a:t> </a:t>
            </a:r>
            <a:r>
              <a:rPr lang="en-US" sz="2100" b="0" dirty="0" err="1">
                <a:solidFill>
                  <a:srgbClr val="800000"/>
                </a:solidFill>
              </a:rPr>
              <a:t>bloku</a:t>
            </a:r>
            <a:r>
              <a:rPr lang="en-US" sz="2100" b="0" dirty="0">
                <a:solidFill>
                  <a:srgbClr val="800000"/>
                </a:solidFill>
              </a:rPr>
              <a:t> </a:t>
            </a:r>
            <a:r>
              <a:rPr lang="en-US" sz="2100" b="0" dirty="0" err="1">
                <a:solidFill>
                  <a:srgbClr val="800000"/>
                </a:solidFill>
              </a:rPr>
              <a:t>na</a:t>
            </a:r>
            <a:r>
              <a:rPr lang="en-US" sz="2100" b="0" dirty="0">
                <a:solidFill>
                  <a:srgbClr val="800000"/>
                </a:solidFill>
              </a:rPr>
              <a:t> mi </a:t>
            </a:r>
            <a:r>
              <a:rPr lang="en-US" sz="2100" b="0" dirty="0" err="1">
                <a:solidFill>
                  <a:srgbClr val="800000"/>
                </a:solidFill>
              </a:rPr>
              <a:t>isthmu</a:t>
            </a:r>
            <a:r>
              <a:rPr lang="en-US" sz="2100" b="0" dirty="0">
                <a:solidFill>
                  <a:srgbClr val="800000"/>
                </a:solidFill>
              </a:rPr>
              <a:t> za 12 sec</a:t>
            </a:r>
          </a:p>
        </p:txBody>
      </p:sp>
    </p:spTree>
    <p:extLst>
      <p:ext uri="{BB962C8B-B14F-4D97-AF65-F5344CB8AC3E}">
        <p14:creationId xmlns:p14="http://schemas.microsoft.com/office/powerpoint/2010/main" val="3557433654"/>
      </p:ext>
    </p:extLst>
  </p:cSld>
  <p:clrMapOvr>
    <a:masterClrMapping/>
  </p:clrMapOvr>
  <p:transition spd="med"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64E203-4ECD-40A5-9991-81A5BBCAF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87474"/>
            <a:ext cx="8363272" cy="857250"/>
          </a:xfrm>
        </p:spPr>
        <p:txBody>
          <a:bodyPr/>
          <a:lstStyle/>
          <a:p>
            <a:pPr algn="l"/>
            <a:r>
              <a:rPr lang="cs-CZ" sz="3600" b="0" dirty="0">
                <a:solidFill>
                  <a:srgbClr val="800000"/>
                </a:solidFill>
              </a:rPr>
              <a:t>Ablace CTI pomocí RF</a:t>
            </a:r>
            <a:br>
              <a:rPr lang="cs-CZ" sz="3600" b="0" dirty="0">
                <a:solidFill>
                  <a:srgbClr val="800000"/>
                </a:solidFill>
              </a:rPr>
            </a:br>
            <a:r>
              <a:rPr lang="cs-CZ" sz="3200" b="0" dirty="0">
                <a:solidFill>
                  <a:srgbClr val="800000"/>
                </a:solidFill>
              </a:rPr>
              <a:t>2-5 léze (a 5sec) k dosažení bloku</a:t>
            </a:r>
            <a:endParaRPr lang="cs-CZ" sz="3600" b="0" dirty="0">
              <a:solidFill>
                <a:srgbClr val="800000"/>
              </a:solidFill>
            </a:endParaRPr>
          </a:p>
        </p:txBody>
      </p:sp>
      <p:pic>
        <p:nvPicPr>
          <p:cNvPr id="4" name="+jakl isthmus dista">
            <a:hlinkClick r:id="" action="ppaction://media"/>
            <a:extLst>
              <a:ext uri="{FF2B5EF4-FFF2-40B4-BE49-F238E27FC236}">
                <a16:creationId xmlns:a16="http://schemas.microsoft.com/office/drawing/2014/main" id="{3E4C2474-E07A-48AA-A5FF-53EEAF49EBC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21600"/>
            <a:ext cx="4488022" cy="2289791"/>
          </a:xfrm>
        </p:spPr>
      </p:pic>
      <p:pic>
        <p:nvPicPr>
          <p:cNvPr id="5" name="+jakl isthmus prox">
            <a:hlinkClick r:id="" action="ppaction://media"/>
            <a:extLst>
              <a:ext uri="{FF2B5EF4-FFF2-40B4-BE49-F238E27FC236}">
                <a16:creationId xmlns:a16="http://schemas.microsoft.com/office/drawing/2014/main" id="{3F3E7467-2342-48FC-9093-D9DBFBB7819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21024" y="1856308"/>
            <a:ext cx="4622977" cy="23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2369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1" y="51470"/>
            <a:ext cx="8050287" cy="857250"/>
          </a:xfrm>
        </p:spPr>
        <p:txBody>
          <a:bodyPr/>
          <a:lstStyle/>
          <a:p>
            <a:pPr algn="l"/>
            <a:r>
              <a:rPr lang="en-US" sz="3600" b="0" dirty="0" err="1">
                <a:solidFill>
                  <a:srgbClr val="800000"/>
                </a:solidFill>
              </a:rPr>
              <a:t>Klinické</a:t>
            </a:r>
            <a:r>
              <a:rPr lang="en-US" sz="3600" b="0" dirty="0">
                <a:solidFill>
                  <a:srgbClr val="800000"/>
                </a:solidFill>
              </a:rPr>
              <a:t> </a:t>
            </a:r>
            <a:r>
              <a:rPr lang="en-US" sz="3600" b="0" dirty="0" err="1">
                <a:solidFill>
                  <a:srgbClr val="800000"/>
                </a:solidFill>
              </a:rPr>
              <a:t>zkušenosti</a:t>
            </a:r>
            <a:r>
              <a:rPr lang="en-US" sz="3600" b="0" dirty="0">
                <a:solidFill>
                  <a:srgbClr val="800000"/>
                </a:solidFill>
              </a:rPr>
              <a:t> s RF</a:t>
            </a:r>
          </a:p>
        </p:txBody>
      </p:sp>
      <p:pic>
        <p:nvPicPr>
          <p:cNvPr id="4" name="Picture 3" descr="Snímek obrazovky 2020-06-19 v 17.54.2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43558"/>
            <a:ext cx="5600623" cy="3150350"/>
          </a:xfrm>
          <a:prstGeom prst="rect">
            <a:avLst/>
          </a:prstGeom>
        </p:spPr>
      </p:pic>
      <p:pic>
        <p:nvPicPr>
          <p:cNvPr id="5" name="Picture 4" descr="Snímek obrazovky 2020-06-19 v 17.55.3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74" y="0"/>
            <a:ext cx="3479426" cy="51435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6A4F8DC-4822-0A4D-AF2C-FB4D2FD1E37E}"/>
              </a:ext>
            </a:extLst>
          </p:cNvPr>
          <p:cNvSpPr/>
          <p:nvPr/>
        </p:nvSpPr>
        <p:spPr>
          <a:xfrm>
            <a:off x="5724128" y="3651870"/>
            <a:ext cx="3384376" cy="3420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B55915F-E6B5-6B4F-9690-1A67383E9AFA}"/>
              </a:ext>
            </a:extLst>
          </p:cNvPr>
          <p:cNvSpPr/>
          <p:nvPr/>
        </p:nvSpPr>
        <p:spPr>
          <a:xfrm>
            <a:off x="5719293" y="4659982"/>
            <a:ext cx="3384376" cy="4320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25714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6002" y="229859"/>
            <a:ext cx="4737998" cy="994172"/>
          </a:xfrm>
        </p:spPr>
        <p:txBody>
          <a:bodyPr>
            <a:noAutofit/>
          </a:bodyPr>
          <a:lstStyle/>
          <a:p>
            <a:pPr algn="l"/>
            <a:r>
              <a:rPr lang="en-US" sz="2400" b="0" dirty="0" err="1">
                <a:solidFill>
                  <a:srgbClr val="800000"/>
                </a:solidFill>
              </a:rPr>
              <a:t>Kombinace</a:t>
            </a:r>
            <a:r>
              <a:rPr lang="en-US" sz="2400" b="0" dirty="0">
                <a:solidFill>
                  <a:srgbClr val="800000"/>
                </a:solidFill>
              </a:rPr>
              <a:t> RF/</a:t>
            </a:r>
            <a:r>
              <a:rPr lang="cs-CZ" sz="2400" b="0" dirty="0">
                <a:solidFill>
                  <a:srgbClr val="800000"/>
                </a:solidFill>
              </a:rPr>
              <a:t>P</a:t>
            </a:r>
            <a:r>
              <a:rPr lang="en-US" sz="2400" b="0" dirty="0">
                <a:solidFill>
                  <a:srgbClr val="800000"/>
                </a:solidFill>
              </a:rPr>
              <a:t>F</a:t>
            </a:r>
            <a:br>
              <a:rPr lang="en-US" sz="2400" b="0" dirty="0">
                <a:solidFill>
                  <a:srgbClr val="800000"/>
                </a:solidFill>
              </a:rPr>
            </a:br>
            <a:r>
              <a:rPr lang="en-US" sz="2400" b="0" dirty="0" err="1">
                <a:solidFill>
                  <a:srgbClr val="800000"/>
                </a:solidFill>
              </a:rPr>
              <a:t>Pomocí</a:t>
            </a:r>
            <a:r>
              <a:rPr lang="en-US" sz="2400" b="0" dirty="0">
                <a:solidFill>
                  <a:srgbClr val="800000"/>
                </a:solidFill>
              </a:rPr>
              <a:t> PF – </a:t>
            </a:r>
            <a:r>
              <a:rPr lang="en-US" sz="2400" b="0" dirty="0" err="1">
                <a:solidFill>
                  <a:srgbClr val="800000"/>
                </a:solidFill>
              </a:rPr>
              <a:t>ablace</a:t>
            </a:r>
            <a:r>
              <a:rPr lang="en-US" sz="2400" b="0" dirty="0">
                <a:solidFill>
                  <a:srgbClr val="800000"/>
                </a:solidFill>
              </a:rPr>
              <a:t> u 32 </a:t>
            </a:r>
            <a:r>
              <a:rPr lang="en-US" sz="2400" b="0" dirty="0" err="1">
                <a:solidFill>
                  <a:srgbClr val="800000"/>
                </a:solidFill>
              </a:rPr>
              <a:t>pacientů</a:t>
            </a:r>
            <a:endParaRPr lang="en-US" sz="2400" b="0" dirty="0">
              <a:solidFill>
                <a:srgbClr val="800000"/>
              </a:solidFill>
            </a:endParaRPr>
          </a:p>
        </p:txBody>
      </p:sp>
      <p:pic>
        <p:nvPicPr>
          <p:cNvPr id="5" name="jiskra aplikace na hraně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3757" r="18302"/>
          <a:stretch/>
        </p:blipFill>
        <p:spPr>
          <a:xfrm>
            <a:off x="4460798" y="1334554"/>
            <a:ext cx="2372793" cy="2317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 descr="A picture containing indoor, photo, monitor, computer&#10;&#10;Description automatically generated">
            <a:extLst>
              <a:ext uri="{FF2B5EF4-FFF2-40B4-BE49-F238E27FC236}">
                <a16:creationId xmlns:a16="http://schemas.microsoft.com/office/drawing/2014/main" id="{4CD3E5D0-4194-4BBE-88CC-9FCCA0A0BF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/>
          <a:stretch/>
        </p:blipFill>
        <p:spPr>
          <a:xfrm>
            <a:off x="324395" y="2429515"/>
            <a:ext cx="3902321" cy="2083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9" descr="A picture containing indoor, monitor, table, computer&#10;&#10;Description automatically generated">
            <a:extLst>
              <a:ext uri="{FF2B5EF4-FFF2-40B4-BE49-F238E27FC236}">
                <a16:creationId xmlns:a16="http://schemas.microsoft.com/office/drawing/2014/main" id="{1A74052D-21BE-4014-9BE8-E5A73811D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"/>
          <a:stretch/>
        </p:blipFill>
        <p:spPr>
          <a:xfrm>
            <a:off x="324395" y="229859"/>
            <a:ext cx="3902321" cy="2076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jiskra mi isthmus elektroporac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5274" r="17251"/>
          <a:stretch/>
        </p:blipFill>
        <p:spPr>
          <a:xfrm>
            <a:off x="6450424" y="2180020"/>
            <a:ext cx="2372793" cy="2333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213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20538"/>
            <a:ext cx="8741286" cy="587477"/>
          </a:xfrm>
        </p:spPr>
        <p:txBody>
          <a:bodyPr>
            <a:normAutofit/>
          </a:bodyPr>
          <a:lstStyle/>
          <a:p>
            <a:pPr algn="l"/>
            <a:r>
              <a:rPr lang="en-US" sz="2700" b="0" dirty="0" err="1">
                <a:solidFill>
                  <a:srgbClr val="800000"/>
                </a:solidFill>
              </a:rPr>
              <a:t>První</a:t>
            </a:r>
            <a:r>
              <a:rPr lang="en-US" sz="2700" b="0" dirty="0">
                <a:solidFill>
                  <a:srgbClr val="800000"/>
                </a:solidFill>
              </a:rPr>
              <a:t> </a:t>
            </a:r>
            <a:r>
              <a:rPr lang="en-US" sz="2700" b="0" dirty="0" err="1">
                <a:solidFill>
                  <a:srgbClr val="800000"/>
                </a:solidFill>
              </a:rPr>
              <a:t>studie</a:t>
            </a:r>
            <a:r>
              <a:rPr lang="en-US" sz="2700" b="0" dirty="0">
                <a:solidFill>
                  <a:srgbClr val="800000"/>
                </a:solidFill>
              </a:rPr>
              <a:t> u </a:t>
            </a:r>
            <a:r>
              <a:rPr lang="en-US" sz="2700" b="0" dirty="0" err="1">
                <a:solidFill>
                  <a:srgbClr val="800000"/>
                </a:solidFill>
              </a:rPr>
              <a:t>člověka</a:t>
            </a:r>
            <a:r>
              <a:rPr lang="en-US" sz="2700" b="0" dirty="0">
                <a:solidFill>
                  <a:srgbClr val="800000"/>
                </a:solidFill>
              </a:rPr>
              <a:t> (RF/PF or PF/PF)</a:t>
            </a:r>
          </a:p>
        </p:txBody>
      </p:sp>
      <p:pic>
        <p:nvPicPr>
          <p:cNvPr id="4" name="Picture 3" descr="Snímek obrazovky 2020-07-26 v 21.48.3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6" y="596704"/>
            <a:ext cx="7288743" cy="3974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5536" y="4704551"/>
            <a:ext cx="4708761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fi-FI" sz="1600" b="0" dirty="0" err="1">
                <a:solidFill>
                  <a:srgbClr val="666699"/>
                </a:solidFill>
              </a:rPr>
              <a:t>Reddy</a:t>
            </a:r>
            <a:r>
              <a:rPr lang="fi-FI" sz="1600" b="0" dirty="0">
                <a:solidFill>
                  <a:srgbClr val="666699"/>
                </a:solidFill>
              </a:rPr>
              <a:t> VY, et al. </a:t>
            </a:r>
            <a:r>
              <a:rPr lang="fi-FI" sz="1600" b="0" dirty="0" err="1">
                <a:solidFill>
                  <a:srgbClr val="666699"/>
                </a:solidFill>
              </a:rPr>
              <a:t>Circ</a:t>
            </a:r>
            <a:r>
              <a:rPr lang="fi-FI" sz="1600" b="0" dirty="0">
                <a:solidFill>
                  <a:srgbClr val="666699"/>
                </a:solidFill>
              </a:rPr>
              <a:t> A&amp;E2020 Jun;13(6):e008718</a:t>
            </a:r>
            <a:endParaRPr lang="en-US" sz="1600" b="0" dirty="0">
              <a:solidFill>
                <a:srgbClr val="66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7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871532-2926-B047-BCD8-7B3909DA5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0" dirty="0">
                <a:solidFill>
                  <a:srgbClr val="800000"/>
                </a:solidFill>
              </a:rPr>
              <a:t>Jaké jsou nevyřešené otázky okolo katetrizační ablace?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DCD443-A8C5-FD4D-8E07-3AC97EAE7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Pohled do historie</a:t>
            </a:r>
          </a:p>
          <a:p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Konvenční ablace</a:t>
            </a:r>
          </a:p>
          <a:p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Ablace fibrilace síní</a:t>
            </a:r>
          </a:p>
          <a:p>
            <a:r>
              <a:rPr lang="cs-CZ" dirty="0">
                <a:solidFill>
                  <a:schemeClr val="tx1"/>
                </a:solidFill>
              </a:rPr>
              <a:t>Ablace komorových tachykardií při strukturním postižení </a:t>
            </a:r>
          </a:p>
        </p:txBody>
      </p:sp>
    </p:spTree>
    <p:extLst>
      <p:ext uri="{BB962C8B-B14F-4D97-AF65-F5344CB8AC3E}">
        <p14:creationId xmlns:p14="http://schemas.microsoft.com/office/powerpoint/2010/main" val="2870430475"/>
      </p:ext>
    </p:extLst>
  </p:cSld>
  <p:clrMapOvr>
    <a:masterClrMapping/>
  </p:clrMapOvr>
  <p:transition spd="med"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8-09-15 v 12.56.4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0"/>
            <a:ext cx="5436096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4851" y="4515966"/>
            <a:ext cx="2821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666699"/>
                </a:solidFill>
              </a:rPr>
              <a:t>Briceño</a:t>
            </a:r>
            <a:r>
              <a:rPr lang="en-US" sz="1400" dirty="0">
                <a:solidFill>
                  <a:srgbClr val="666699"/>
                </a:solidFill>
              </a:rPr>
              <a:t>  DF, et al.</a:t>
            </a:r>
          </a:p>
          <a:p>
            <a:r>
              <a:rPr lang="en-US" sz="1400" dirty="0">
                <a:solidFill>
                  <a:srgbClr val="666699"/>
                </a:solidFill>
              </a:rPr>
              <a:t>Card </a:t>
            </a:r>
            <a:r>
              <a:rPr lang="en-US" sz="1400" dirty="0" err="1">
                <a:solidFill>
                  <a:srgbClr val="666699"/>
                </a:solidFill>
              </a:rPr>
              <a:t>Electrophysiol</a:t>
            </a:r>
            <a:r>
              <a:rPr lang="en-US" sz="1400" dirty="0">
                <a:solidFill>
                  <a:srgbClr val="666699"/>
                </a:solidFill>
              </a:rPr>
              <a:t> </a:t>
            </a:r>
            <a:r>
              <a:rPr lang="en-US" sz="1400" dirty="0" err="1">
                <a:solidFill>
                  <a:srgbClr val="666699"/>
                </a:solidFill>
              </a:rPr>
              <a:t>Clin</a:t>
            </a:r>
            <a:r>
              <a:rPr lang="en-US" sz="1400" dirty="0">
                <a:solidFill>
                  <a:srgbClr val="666699"/>
                </a:solidFill>
              </a:rPr>
              <a:t> - (2016)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67544" y="715525"/>
            <a:ext cx="2376264" cy="3728433"/>
            <a:chOff x="6012160" y="0"/>
            <a:chExt cx="2520280" cy="3944457"/>
          </a:xfrm>
        </p:grpSpPr>
        <p:sp>
          <p:nvSpPr>
            <p:cNvPr id="9" name="Rectangle 8"/>
            <p:cNvSpPr/>
            <p:nvPr/>
          </p:nvSpPr>
          <p:spPr>
            <a:xfrm>
              <a:off x="6012160" y="0"/>
              <a:ext cx="2520280" cy="3939902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Snímek obrazovky 2018-09-15 v 13.05.38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0"/>
            <a:stretch/>
          </p:blipFill>
          <p:spPr>
            <a:xfrm>
              <a:off x="6156176" y="0"/>
              <a:ext cx="2352506" cy="2018813"/>
            </a:xfrm>
            <a:prstGeom prst="rect">
              <a:avLst/>
            </a:prstGeom>
          </p:spPr>
        </p:pic>
        <p:pic>
          <p:nvPicPr>
            <p:cNvPr id="8" name="Picture 7" descr="Snímek obrazovky 2018-09-15 v 13.07.31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8" y="1995686"/>
              <a:ext cx="2390993" cy="1948771"/>
            </a:xfrm>
            <a:prstGeom prst="rect">
              <a:avLst/>
            </a:prstGeom>
          </p:spPr>
        </p:pic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4850" y="-92546"/>
            <a:ext cx="3355061" cy="857250"/>
          </a:xfrm>
        </p:spPr>
        <p:txBody>
          <a:bodyPr/>
          <a:lstStyle/>
          <a:p>
            <a:pPr algn="l"/>
            <a:r>
              <a:rPr lang="en-US" sz="2400" b="0" dirty="0" err="1">
                <a:solidFill>
                  <a:srgbClr val="800000"/>
                </a:solidFill>
              </a:rPr>
              <a:t>Strategie</a:t>
            </a:r>
            <a:r>
              <a:rPr lang="en-US" sz="2400" b="0" dirty="0">
                <a:solidFill>
                  <a:srgbClr val="800000"/>
                </a:solidFill>
              </a:rPr>
              <a:t> </a:t>
            </a:r>
            <a:r>
              <a:rPr lang="en-US" sz="2400" b="0" dirty="0" err="1">
                <a:solidFill>
                  <a:srgbClr val="800000"/>
                </a:solidFill>
              </a:rPr>
              <a:t>modifikace</a:t>
            </a:r>
            <a:r>
              <a:rPr lang="en-US" sz="2400" b="0" dirty="0">
                <a:solidFill>
                  <a:srgbClr val="800000"/>
                </a:solidFill>
              </a:rPr>
              <a:t> </a:t>
            </a:r>
            <a:r>
              <a:rPr lang="en-US" sz="2400" b="0" dirty="0" err="1">
                <a:solidFill>
                  <a:srgbClr val="800000"/>
                </a:solidFill>
              </a:rPr>
              <a:t>substrátu</a:t>
            </a:r>
            <a:endParaRPr lang="en-US" sz="2400" b="0" dirty="0">
              <a:solidFill>
                <a:srgbClr val="800000"/>
              </a:solidFill>
            </a:endParaRPr>
          </a:p>
        </p:txBody>
      </p:sp>
      <p:sp>
        <p:nvSpPr>
          <p:cNvPr id="12" name="Right Arrow Callout 11"/>
          <p:cNvSpPr/>
          <p:nvPr/>
        </p:nvSpPr>
        <p:spPr>
          <a:xfrm>
            <a:off x="2987824" y="2067694"/>
            <a:ext cx="720080" cy="936104"/>
          </a:xfrm>
          <a:prstGeom prst="rightArrowCallout">
            <a:avLst/>
          </a:prstGeom>
          <a:solidFill>
            <a:srgbClr val="6666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28731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329C-AD4B-4B2C-9DCA-AE9CEC5AC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57" y="21338"/>
            <a:ext cx="8229600" cy="857250"/>
          </a:xfrm>
        </p:spPr>
        <p:txBody>
          <a:bodyPr>
            <a:normAutofit/>
          </a:bodyPr>
          <a:lstStyle/>
          <a:p>
            <a:r>
              <a:rPr lang="cs-CZ" sz="3000" b="0" dirty="0" err="1">
                <a:solidFill>
                  <a:srgbClr val="800000"/>
                </a:solidFill>
              </a:rPr>
              <a:t>Pulsed</a:t>
            </a:r>
            <a:r>
              <a:rPr lang="cs-CZ" sz="3000" b="0" dirty="0">
                <a:solidFill>
                  <a:srgbClr val="800000"/>
                </a:solidFill>
              </a:rPr>
              <a:t> </a:t>
            </a:r>
            <a:r>
              <a:rPr lang="cs-CZ" sz="3000" b="0" dirty="0" err="1">
                <a:solidFill>
                  <a:srgbClr val="800000"/>
                </a:solidFill>
              </a:rPr>
              <a:t>electric</a:t>
            </a:r>
            <a:r>
              <a:rPr lang="cs-CZ" sz="3000" b="0" dirty="0">
                <a:solidFill>
                  <a:srgbClr val="800000"/>
                </a:solidFill>
              </a:rPr>
              <a:t> </a:t>
            </a:r>
            <a:r>
              <a:rPr lang="cs-CZ" sz="3000" b="0" dirty="0" err="1">
                <a:solidFill>
                  <a:srgbClr val="800000"/>
                </a:solidFill>
              </a:rPr>
              <a:t>field</a:t>
            </a:r>
            <a:r>
              <a:rPr lang="cs-CZ" sz="3000" b="0" dirty="0">
                <a:solidFill>
                  <a:srgbClr val="800000"/>
                </a:solidFill>
              </a:rPr>
              <a:t> </a:t>
            </a:r>
            <a:r>
              <a:rPr lang="cs-CZ" sz="3000" b="0" dirty="0" err="1">
                <a:solidFill>
                  <a:srgbClr val="800000"/>
                </a:solidFill>
              </a:rPr>
              <a:t>ablation</a:t>
            </a:r>
            <a:r>
              <a:rPr lang="cs-CZ" sz="3000" b="0" dirty="0">
                <a:solidFill>
                  <a:srgbClr val="800000"/>
                </a:solidFill>
              </a:rPr>
              <a:t> (PEFA </a:t>
            </a:r>
            <a:r>
              <a:rPr lang="cs-CZ" sz="3000" b="0" dirty="0" err="1">
                <a:solidFill>
                  <a:srgbClr val="800000"/>
                </a:solidFill>
              </a:rPr>
              <a:t>or</a:t>
            </a:r>
            <a:r>
              <a:rPr lang="cs-CZ" sz="3000" b="0" dirty="0">
                <a:solidFill>
                  <a:srgbClr val="800000"/>
                </a:solidFill>
              </a:rPr>
              <a:t> PFA)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59522" y="2040033"/>
            <a:ext cx="2620850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900" dirty="0">
                <a:solidFill>
                  <a:srgbClr val="3B5779"/>
                </a:solidFill>
              </a:rPr>
              <a:t>Chang DC Reese TS. </a:t>
            </a:r>
            <a:r>
              <a:rPr lang="en-US" sz="900" dirty="0" err="1">
                <a:solidFill>
                  <a:srgbClr val="3B5779"/>
                </a:solidFill>
              </a:rPr>
              <a:t>Biophys</a:t>
            </a:r>
            <a:r>
              <a:rPr lang="en-US" sz="900" dirty="0">
                <a:solidFill>
                  <a:srgbClr val="3B5779"/>
                </a:solidFill>
              </a:rPr>
              <a:t> J 1990;58:1-12, </a:t>
            </a:r>
          </a:p>
        </p:txBody>
      </p:sp>
      <p:pic>
        <p:nvPicPr>
          <p:cNvPr id="12" name="Picture 11" descr="Snímek obrazovky 2020-07-26 v 21.28.5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44281"/>
            <a:ext cx="4012014" cy="2931857"/>
          </a:xfrm>
          <a:prstGeom prst="rect">
            <a:avLst/>
          </a:prstGeom>
        </p:spPr>
      </p:pic>
      <p:pic>
        <p:nvPicPr>
          <p:cNvPr id="20" name="Picture 19" descr="Snímek obrazovky 2020-07-24 v 11.52.5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513" y="2357892"/>
            <a:ext cx="2808336" cy="175001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47888" y="4186777"/>
            <a:ext cx="2908489" cy="2077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900" dirty="0">
                <a:solidFill>
                  <a:srgbClr val="3B5779"/>
                </a:solidFill>
              </a:rPr>
              <a:t>Reddy VY, et al. J Am </a:t>
            </a:r>
            <a:r>
              <a:rPr lang="en-US" sz="900" dirty="0" err="1">
                <a:solidFill>
                  <a:srgbClr val="3B5779"/>
                </a:solidFill>
              </a:rPr>
              <a:t>Coll</a:t>
            </a:r>
            <a:r>
              <a:rPr lang="en-US" sz="900" dirty="0">
                <a:solidFill>
                  <a:srgbClr val="3B5779"/>
                </a:solidFill>
              </a:rPr>
              <a:t> </a:t>
            </a:r>
            <a:r>
              <a:rPr lang="en-US" sz="900" dirty="0" err="1">
                <a:solidFill>
                  <a:srgbClr val="3B5779"/>
                </a:solidFill>
              </a:rPr>
              <a:t>Cardiol</a:t>
            </a:r>
            <a:r>
              <a:rPr lang="en-US" sz="900" dirty="0">
                <a:solidFill>
                  <a:srgbClr val="3B5779"/>
                </a:solidFill>
              </a:rPr>
              <a:t> 2019;74:315–26.</a:t>
            </a:r>
          </a:p>
        </p:txBody>
      </p:sp>
      <p:pic>
        <p:nvPicPr>
          <p:cNvPr id="10" name="Picture 9" descr="Snímek obrazovky 2020-07-24 v 12.06.25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26" y="948697"/>
            <a:ext cx="2365178" cy="994933"/>
          </a:xfrm>
          <a:prstGeom prst="rect">
            <a:avLst/>
          </a:prstGeom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3196952A-ED64-8247-A883-7D182037F5C5}"/>
              </a:ext>
            </a:extLst>
          </p:cNvPr>
          <p:cNvSpPr txBox="1"/>
          <p:nvPr/>
        </p:nvSpPr>
        <p:spPr>
          <a:xfrm>
            <a:off x="539552" y="3991470"/>
            <a:ext cx="2152881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dirty="0">
                <a:solidFill>
                  <a:srgbClr val="3B5779"/>
                </a:solidFill>
              </a:rPr>
              <a:t>Bradley CJ</a:t>
            </a:r>
            <a:r>
              <a:rPr lang="cs-CZ" sz="900" dirty="0">
                <a:solidFill>
                  <a:srgbClr val="3B5779"/>
                </a:solidFill>
              </a:rPr>
              <a:t>, H</a:t>
            </a:r>
            <a:r>
              <a:rPr lang="en-US" sz="900" dirty="0" err="1">
                <a:solidFill>
                  <a:srgbClr val="3B5779"/>
                </a:solidFill>
              </a:rPr>
              <a:t>aines</a:t>
            </a:r>
            <a:r>
              <a:rPr lang="en-US" sz="900" dirty="0">
                <a:solidFill>
                  <a:srgbClr val="3B5779"/>
                </a:solidFill>
              </a:rPr>
              <a:t> DE.  JCE 2020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B2B11FD-E382-6847-9D34-E8DDB9AA16B4}"/>
              </a:ext>
            </a:extLst>
          </p:cNvPr>
          <p:cNvSpPr txBox="1"/>
          <p:nvPr/>
        </p:nvSpPr>
        <p:spPr>
          <a:xfrm>
            <a:off x="7290465" y="976586"/>
            <a:ext cx="1853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Mechanism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cellular</a:t>
            </a:r>
            <a:r>
              <a:rPr lang="cs-CZ" sz="1600" dirty="0"/>
              <a:t> </a:t>
            </a:r>
            <a:r>
              <a:rPr lang="cs-CZ" sz="1600" dirty="0" err="1"/>
              <a:t>death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non-</a:t>
            </a:r>
            <a:r>
              <a:rPr lang="cs-CZ" sz="1600" dirty="0" err="1"/>
              <a:t>thermal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20824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406" y="0"/>
            <a:ext cx="8424924" cy="1134666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sz="3600" b="0" dirty="0">
                <a:solidFill>
                  <a:srgbClr val="800000"/>
                </a:solidFill>
              </a:rPr>
              <a:t>Homogenizace substrátu</a:t>
            </a:r>
            <a:endParaRPr lang="cs-CZ" sz="2800" b="0" dirty="0">
              <a:solidFill>
                <a:srgbClr val="800000"/>
              </a:solidFill>
            </a:endParaRPr>
          </a:p>
        </p:txBody>
      </p:sp>
      <p:pic>
        <p:nvPicPr>
          <p:cNvPr id="52226" name="Picture 3" descr="ablac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5" y="1202559"/>
            <a:ext cx="8853487" cy="3259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6732"/>
      </p:ext>
    </p:extLst>
  </p:cSld>
  <p:clrMapOvr>
    <a:masterClrMapping/>
  </p:clrMapOvr>
  <p:transition spd="med"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624" y="414933"/>
            <a:ext cx="8229600" cy="857250"/>
          </a:xfrm>
        </p:spPr>
        <p:txBody>
          <a:bodyPr/>
          <a:lstStyle/>
          <a:p>
            <a:pPr algn="l"/>
            <a:r>
              <a:rPr lang="en-US" sz="1800" dirty="0"/>
              <a:t>An International VT Ablation Center Collaborative Group study 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95" y="1160835"/>
            <a:ext cx="8229600" cy="3394472"/>
          </a:xfrm>
        </p:spPr>
        <p:txBody>
          <a:bodyPr/>
          <a:lstStyle/>
          <a:p>
            <a:r>
              <a:rPr lang="en-US" sz="1400" dirty="0"/>
              <a:t>2061 pts, </a:t>
            </a:r>
            <a:r>
              <a:rPr lang="en-US" sz="1400" dirty="0" err="1"/>
              <a:t>strukturní</a:t>
            </a:r>
            <a:r>
              <a:rPr lang="en-US" sz="1400" dirty="0"/>
              <a:t> </a:t>
            </a:r>
            <a:r>
              <a:rPr lang="en-US" sz="1400" dirty="0" err="1"/>
              <a:t>onemocnění</a:t>
            </a:r>
            <a:r>
              <a:rPr lang="en-US" sz="1400" dirty="0"/>
              <a:t>, 12 center</a:t>
            </a:r>
          </a:p>
          <a:p>
            <a:r>
              <a:rPr lang="en-US" sz="1400" dirty="0" err="1"/>
              <a:t>zařazení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	– IKMP a NIKMP (LVEF&lt; 55%), HOCM, ARVC </a:t>
            </a:r>
          </a:p>
          <a:p>
            <a:pPr marL="0" indent="0">
              <a:buNone/>
            </a:pPr>
            <a:r>
              <a:rPr lang="en-US" sz="1400" dirty="0"/>
              <a:t>	– </a:t>
            </a:r>
            <a:r>
              <a:rPr lang="en-US" sz="1400" dirty="0" err="1"/>
              <a:t>nízká</a:t>
            </a:r>
            <a:r>
              <a:rPr lang="en-US" sz="1400" dirty="0"/>
              <a:t> </a:t>
            </a:r>
            <a:r>
              <a:rPr lang="en-US" sz="1400" dirty="0" err="1"/>
              <a:t>voltáž</a:t>
            </a:r>
            <a:r>
              <a:rPr lang="en-US" sz="1400" dirty="0"/>
              <a:t> (&lt;1.5 mv) </a:t>
            </a:r>
            <a:r>
              <a:rPr lang="en-US" sz="1400" dirty="0" err="1"/>
              <a:t>při</a:t>
            </a:r>
            <a:r>
              <a:rPr lang="en-US" sz="1400" dirty="0"/>
              <a:t>  EAM </a:t>
            </a:r>
          </a:p>
          <a:p>
            <a:r>
              <a:rPr lang="en-US" sz="1400" dirty="0" err="1"/>
              <a:t>Základní</a:t>
            </a:r>
            <a:r>
              <a:rPr lang="en-US" sz="1400" dirty="0"/>
              <a:t> </a:t>
            </a:r>
            <a:r>
              <a:rPr lang="en-US" sz="1400" dirty="0" err="1"/>
              <a:t>charakteristiky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	–  median </a:t>
            </a:r>
            <a:r>
              <a:rPr lang="en-US" sz="1400" dirty="0" err="1"/>
              <a:t>věku</a:t>
            </a:r>
            <a:r>
              <a:rPr lang="en-US" sz="1400" dirty="0"/>
              <a:t> 65, median  LVEF 31% </a:t>
            </a:r>
          </a:p>
          <a:p>
            <a:pPr marL="0" indent="0">
              <a:buNone/>
            </a:pPr>
            <a:r>
              <a:rPr lang="en-US" sz="1400" dirty="0"/>
              <a:t>	–  NYHA III-IV 34% </a:t>
            </a:r>
          </a:p>
          <a:p>
            <a:pPr marL="0" indent="0">
              <a:buNone/>
            </a:pPr>
            <a:r>
              <a:rPr lang="en-US" sz="1400" dirty="0"/>
              <a:t>	–  </a:t>
            </a:r>
            <a:r>
              <a:rPr lang="en-US" sz="1400" dirty="0" err="1"/>
              <a:t>elektrická</a:t>
            </a:r>
            <a:r>
              <a:rPr lang="en-US" sz="1400" dirty="0"/>
              <a:t> </a:t>
            </a:r>
            <a:r>
              <a:rPr lang="en-US" sz="1400" dirty="0" err="1"/>
              <a:t>bouře</a:t>
            </a:r>
            <a:r>
              <a:rPr lang="en-US" sz="1400" dirty="0"/>
              <a:t> 35%, amiodaron 55% </a:t>
            </a:r>
          </a:p>
          <a:p>
            <a:r>
              <a:rPr lang="en-US" sz="1400" dirty="0" err="1"/>
              <a:t>Roční</a:t>
            </a:r>
            <a:r>
              <a:rPr lang="en-US" sz="1400" dirty="0"/>
              <a:t> absence KT 70% (72% IKMP, 68% NIKMP)</a:t>
            </a:r>
          </a:p>
          <a:p>
            <a:r>
              <a:rPr lang="en-US" sz="1400" dirty="0"/>
              <a:t>V </a:t>
            </a:r>
            <a:r>
              <a:rPr lang="en-US" sz="1400" dirty="0" err="1"/>
              <a:t>jednom</a:t>
            </a:r>
            <a:r>
              <a:rPr lang="en-US" sz="1400" dirty="0"/>
              <a:t> </a:t>
            </a:r>
            <a:r>
              <a:rPr lang="en-US" sz="1400" dirty="0" err="1"/>
              <a:t>roce</a:t>
            </a:r>
            <a:r>
              <a:rPr lang="en-US" sz="1400" dirty="0"/>
              <a:t>, </a:t>
            </a:r>
            <a:r>
              <a:rPr lang="en-US" sz="1400" dirty="0" err="1"/>
              <a:t>četnost</a:t>
            </a:r>
            <a:r>
              <a:rPr lang="en-US" sz="1400" dirty="0"/>
              <a:t> Tx </a:t>
            </a:r>
            <a:r>
              <a:rPr lang="en-US" sz="1400" dirty="0" err="1"/>
              <a:t>nebo</a:t>
            </a:r>
            <a:r>
              <a:rPr lang="en-US" sz="1400" dirty="0"/>
              <a:t> mortality 15%</a:t>
            </a:r>
            <a:endParaRPr lang="en-US" sz="1400" b="1" dirty="0"/>
          </a:p>
        </p:txBody>
      </p:sp>
      <p:sp>
        <p:nvSpPr>
          <p:cNvPr id="4" name="TextovéPole 5"/>
          <p:cNvSpPr txBox="1">
            <a:spLocks noChangeArrowheads="1"/>
          </p:cNvSpPr>
          <p:nvPr/>
        </p:nvSpPr>
        <p:spPr bwMode="auto">
          <a:xfrm>
            <a:off x="369228" y="4545757"/>
            <a:ext cx="32448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1600" dirty="0">
                <a:solidFill>
                  <a:srgbClr val="666699"/>
                </a:solidFill>
              </a:rPr>
              <a:t>Tung </a:t>
            </a:r>
            <a:r>
              <a:rPr lang="cs-CZ" sz="1600" dirty="0" err="1">
                <a:solidFill>
                  <a:srgbClr val="666699"/>
                </a:solidFill>
              </a:rPr>
              <a:t>R</a:t>
            </a:r>
            <a:r>
              <a:rPr lang="cs-CZ" sz="1600" dirty="0">
                <a:solidFill>
                  <a:srgbClr val="666699"/>
                </a:solidFill>
              </a:rPr>
              <a:t>, et al. </a:t>
            </a:r>
            <a:r>
              <a:rPr lang="cs-CZ" sz="1600" dirty="0" err="1">
                <a:solidFill>
                  <a:srgbClr val="666699"/>
                </a:solidFill>
              </a:rPr>
              <a:t>Heart</a:t>
            </a:r>
            <a:r>
              <a:rPr lang="cs-CZ" sz="1600" dirty="0">
                <a:solidFill>
                  <a:srgbClr val="666699"/>
                </a:solidFill>
              </a:rPr>
              <a:t> Rhythm 2015 </a:t>
            </a:r>
          </a:p>
        </p:txBody>
      </p:sp>
      <p:pic>
        <p:nvPicPr>
          <p:cNvPr id="5" name="Picture 4" descr="Snímek obrazovky 2015-08-14 v 21.06.0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59" y="1482505"/>
            <a:ext cx="4182988" cy="2336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580112" y="2858071"/>
            <a:ext cx="3281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Effect of VT recurrence on mortality/TX</a:t>
            </a:r>
          </a:p>
        </p:txBody>
      </p:sp>
      <p:sp>
        <p:nvSpPr>
          <p:cNvPr id="7" name="Nadpis 2">
            <a:extLst>
              <a:ext uri="{FF2B5EF4-FFF2-40B4-BE49-F238E27FC236}">
                <a16:creationId xmlns:a16="http://schemas.microsoft.com/office/drawing/2014/main" id="{08A8D264-5DCE-F44C-8FF3-E151822B8870}"/>
              </a:ext>
            </a:extLst>
          </p:cNvPr>
          <p:cNvSpPr txBox="1">
            <a:spLocks/>
          </p:cNvSpPr>
          <p:nvPr/>
        </p:nvSpPr>
        <p:spPr bwMode="auto">
          <a:xfrm>
            <a:off x="369228" y="-120647"/>
            <a:ext cx="868452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9pPr>
          </a:lstStyle>
          <a:p>
            <a:pPr algn="l"/>
            <a:r>
              <a:rPr lang="cs-CZ" sz="2800" kern="0" dirty="0"/>
              <a:t>Výsledky ablace v expertních centrech jsou dobré</a:t>
            </a:r>
          </a:p>
        </p:txBody>
      </p:sp>
    </p:spTree>
    <p:extLst>
      <p:ext uri="{BB962C8B-B14F-4D97-AF65-F5344CB8AC3E}">
        <p14:creationId xmlns:p14="http://schemas.microsoft.com/office/powerpoint/2010/main" val="41084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767" y="99956"/>
            <a:ext cx="7546219" cy="857250"/>
          </a:xfrm>
        </p:spPr>
        <p:txBody>
          <a:bodyPr/>
          <a:lstStyle/>
          <a:p>
            <a:pPr algn="l"/>
            <a:r>
              <a:rPr lang="en-US" sz="2800" b="0" dirty="0" err="1">
                <a:solidFill>
                  <a:srgbClr val="800000"/>
                </a:solidFill>
              </a:rPr>
              <a:t>Výsledky</a:t>
            </a:r>
            <a:r>
              <a:rPr lang="en-US" sz="2800" b="0" dirty="0">
                <a:solidFill>
                  <a:srgbClr val="800000"/>
                </a:solidFill>
              </a:rPr>
              <a:t> </a:t>
            </a:r>
            <a:r>
              <a:rPr lang="en-US" sz="2800" b="0" dirty="0" err="1">
                <a:solidFill>
                  <a:srgbClr val="800000"/>
                </a:solidFill>
              </a:rPr>
              <a:t>mohou</a:t>
            </a:r>
            <a:r>
              <a:rPr lang="en-US" sz="2800" b="0" dirty="0">
                <a:solidFill>
                  <a:srgbClr val="800000"/>
                </a:solidFill>
              </a:rPr>
              <a:t> </a:t>
            </a:r>
            <a:r>
              <a:rPr lang="en-US" sz="2800" b="0" dirty="0" err="1">
                <a:solidFill>
                  <a:srgbClr val="800000"/>
                </a:solidFill>
              </a:rPr>
              <a:t>být</a:t>
            </a:r>
            <a:r>
              <a:rPr lang="en-US" sz="2800" b="0" dirty="0">
                <a:solidFill>
                  <a:srgbClr val="800000"/>
                </a:solidFill>
              </a:rPr>
              <a:t> </a:t>
            </a:r>
            <a:r>
              <a:rPr lang="en-US" sz="2800" b="0" dirty="0" err="1">
                <a:solidFill>
                  <a:srgbClr val="800000"/>
                </a:solidFill>
              </a:rPr>
              <a:t>lepší</a:t>
            </a:r>
            <a:br>
              <a:rPr lang="en-US" sz="2800" b="0" dirty="0">
                <a:solidFill>
                  <a:srgbClr val="800000"/>
                </a:solidFill>
              </a:rPr>
            </a:br>
            <a:r>
              <a:rPr lang="en-US" sz="2800" b="0" dirty="0">
                <a:solidFill>
                  <a:srgbClr val="800000"/>
                </a:solidFill>
              </a:rPr>
              <a:t>(</a:t>
            </a:r>
            <a:r>
              <a:rPr lang="en-US" sz="2800" b="0" dirty="0" err="1">
                <a:solidFill>
                  <a:srgbClr val="800000"/>
                </a:solidFill>
              </a:rPr>
              <a:t>příklad</a:t>
            </a:r>
            <a:r>
              <a:rPr lang="en-US" sz="2800" b="0" dirty="0">
                <a:solidFill>
                  <a:srgbClr val="800000"/>
                </a:solidFill>
              </a:rPr>
              <a:t> AFFERA RF)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767" y="1105344"/>
            <a:ext cx="8229600" cy="3394472"/>
          </a:xfrm>
        </p:spPr>
        <p:txBody>
          <a:bodyPr/>
          <a:lstStyle/>
          <a:p>
            <a:r>
              <a:rPr lang="en-US" sz="1600" dirty="0"/>
              <a:t>62-letý </a:t>
            </a:r>
            <a:r>
              <a:rPr lang="en-US" sz="1600" dirty="0" err="1"/>
              <a:t>muž</a:t>
            </a:r>
            <a:r>
              <a:rPr lang="en-US" sz="1600" dirty="0"/>
              <a:t>, </a:t>
            </a:r>
            <a:r>
              <a:rPr lang="en-US" sz="1600" dirty="0" err="1"/>
              <a:t>ischemická</a:t>
            </a:r>
            <a:r>
              <a:rPr lang="en-US" sz="1600" dirty="0"/>
              <a:t>  KMP, LVEF 20%</a:t>
            </a:r>
          </a:p>
          <a:p>
            <a:r>
              <a:rPr lang="en-US" sz="1600" dirty="0" err="1"/>
              <a:t>Elektrická</a:t>
            </a:r>
            <a:r>
              <a:rPr lang="en-US" sz="1600" dirty="0"/>
              <a:t> </a:t>
            </a:r>
            <a:r>
              <a:rPr lang="en-US" sz="1600" dirty="0" err="1"/>
              <a:t>bouře</a:t>
            </a:r>
            <a:r>
              <a:rPr lang="en-US" sz="1600" dirty="0"/>
              <a:t>, 4 </a:t>
            </a:r>
            <a:r>
              <a:rPr lang="en-US" sz="1600" dirty="0" err="1"/>
              <a:t>morfologie</a:t>
            </a:r>
            <a:r>
              <a:rPr lang="en-US" sz="1600" dirty="0"/>
              <a:t> KT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7504" y="1923681"/>
            <a:ext cx="5400594" cy="3096341"/>
            <a:chOff x="523331" y="1347614"/>
            <a:chExt cx="5992885" cy="3393640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0" r="33696"/>
            <a:stretch/>
          </p:blipFill>
          <p:spPr>
            <a:xfrm>
              <a:off x="539554" y="1347615"/>
              <a:ext cx="1293025" cy="3393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523331" y="4166960"/>
              <a:ext cx="1027198" cy="317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CL 330 </a:t>
              </a:r>
              <a:r>
                <a:rPr lang="en-US" sz="1200" dirty="0" err="1"/>
                <a:t>ms</a:t>
              </a:r>
              <a:endParaRPr lang="en-US" sz="1200" dirty="0"/>
            </a:p>
          </p:txBody>
        </p:sp>
        <p:pic>
          <p:nvPicPr>
            <p:cNvPr id="6" name="Obrázek 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79" r="26030"/>
            <a:stretch/>
          </p:blipFill>
          <p:spPr>
            <a:xfrm>
              <a:off x="2051722" y="1347615"/>
              <a:ext cx="1107877" cy="33843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2035499" y="4166960"/>
              <a:ext cx="1027198" cy="317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CL 284 </a:t>
              </a:r>
              <a:r>
                <a:rPr lang="en-US" sz="1200" dirty="0" err="1"/>
                <a:t>ms</a:t>
              </a:r>
              <a:endParaRPr lang="en-US" sz="1200" dirty="0"/>
            </a:p>
          </p:txBody>
        </p:sp>
        <p:pic>
          <p:nvPicPr>
            <p:cNvPr id="8" name="Obrázek 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05" r="20544"/>
            <a:stretch/>
          </p:blipFill>
          <p:spPr>
            <a:xfrm>
              <a:off x="3347864" y="1347614"/>
              <a:ext cx="1584176" cy="33545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3403651" y="4166960"/>
              <a:ext cx="1027198" cy="317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CL 406 </a:t>
              </a:r>
              <a:r>
                <a:rPr lang="en-US" sz="1200" dirty="0" err="1"/>
                <a:t>ms</a:t>
              </a:r>
              <a:endParaRPr lang="en-US" sz="1200" dirty="0"/>
            </a:p>
          </p:txBody>
        </p:sp>
        <p:pic>
          <p:nvPicPr>
            <p:cNvPr id="11" name="Obrázek 1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16" r="48747"/>
            <a:stretch/>
          </p:blipFill>
          <p:spPr>
            <a:xfrm>
              <a:off x="5076056" y="1347615"/>
              <a:ext cx="1440160" cy="33545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5076057" y="4166960"/>
              <a:ext cx="973939" cy="317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CL 354ms</a:t>
              </a:r>
            </a:p>
          </p:txBody>
        </p:sp>
      </p:grp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8BA9AE2-AE02-4855-A68A-9959DC8A4693}"/>
              </a:ext>
            </a:extLst>
          </p:cNvPr>
          <p:cNvSpPr txBox="1">
            <a:spLocks/>
          </p:cNvSpPr>
          <p:nvPr/>
        </p:nvSpPr>
        <p:spPr>
          <a:xfrm>
            <a:off x="6156176" y="2427736"/>
            <a:ext cx="2736304" cy="1800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1C1C1C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76213" indent="-176213"/>
            <a:r>
              <a:rPr lang="en-US" sz="1400" dirty="0"/>
              <a:t>125 mi </a:t>
            </a:r>
            <a:r>
              <a:rPr lang="en-US" sz="1400" dirty="0" err="1"/>
              <a:t>trvání</a:t>
            </a:r>
            <a:r>
              <a:rPr lang="en-US" sz="1400" dirty="0"/>
              <a:t> </a:t>
            </a:r>
            <a:r>
              <a:rPr lang="en-US" sz="1400" dirty="0" err="1"/>
              <a:t>výkonu</a:t>
            </a:r>
            <a:endParaRPr lang="en-US" sz="1400" dirty="0"/>
          </a:p>
          <a:p>
            <a:pPr marL="176213" indent="-176213"/>
            <a:r>
              <a:rPr lang="en-US" sz="1400" dirty="0"/>
              <a:t>28:18 </a:t>
            </a:r>
            <a:r>
              <a:rPr lang="en-US" sz="1400" dirty="0" err="1"/>
              <a:t>čas</a:t>
            </a:r>
            <a:r>
              <a:rPr lang="en-US" sz="1400" dirty="0"/>
              <a:t> </a:t>
            </a:r>
            <a:r>
              <a:rPr lang="en-US" sz="1400" dirty="0" err="1"/>
              <a:t>mapování</a:t>
            </a:r>
            <a:endParaRPr lang="en-US" sz="1400" dirty="0"/>
          </a:p>
          <a:p>
            <a:pPr marL="176213" indent="-176213"/>
            <a:r>
              <a:rPr lang="en-US" sz="1400" dirty="0"/>
              <a:t>17 </a:t>
            </a:r>
            <a:r>
              <a:rPr lang="en-US" sz="1400" dirty="0" err="1"/>
              <a:t>lézí</a:t>
            </a:r>
            <a:r>
              <a:rPr lang="en-US" sz="1400" dirty="0"/>
              <a:t>, 495s </a:t>
            </a:r>
            <a:r>
              <a:rPr lang="en-US" sz="1400" dirty="0" err="1"/>
              <a:t>Rf</a:t>
            </a:r>
            <a:r>
              <a:rPr lang="en-US" sz="1400" dirty="0"/>
              <a:t> </a:t>
            </a:r>
            <a:r>
              <a:rPr lang="en-US" sz="1200" dirty="0"/>
              <a:t>a  30s, 60°C</a:t>
            </a:r>
          </a:p>
          <a:p>
            <a:pPr marL="176213" indent="-176213"/>
            <a:r>
              <a:rPr lang="en-US" sz="1400" dirty="0"/>
              <a:t>2:31 min </a:t>
            </a:r>
            <a:r>
              <a:rPr lang="en-US" sz="1400" dirty="0" err="1"/>
              <a:t>skia</a:t>
            </a:r>
            <a:r>
              <a:rPr lang="en-US" sz="1400" dirty="0"/>
              <a:t> </a:t>
            </a:r>
            <a:r>
              <a:rPr lang="en-US" sz="1400" dirty="0" err="1"/>
              <a:t>čas</a:t>
            </a:r>
            <a:endParaRPr lang="en-US" sz="1400" dirty="0"/>
          </a:p>
          <a:p>
            <a:pPr marL="176213" indent="-176213"/>
            <a:endParaRPr lang="cs-CZ" sz="1400" dirty="0"/>
          </a:p>
          <a:p>
            <a:pPr marL="176213" indent="-176213"/>
            <a:r>
              <a:rPr lang="cs-CZ" sz="1400" dirty="0"/>
              <a:t>Žádná recidiva během roku sledování</a:t>
            </a:r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14" name="Content Placeholder 4" descr="A picture containing indoor, monitor, computer, table&#10;&#10;Description automatically generated">
            <a:extLst>
              <a:ext uri="{FF2B5EF4-FFF2-40B4-BE49-F238E27FC236}">
                <a16:creationId xmlns:a16="http://schemas.microsoft.com/office/drawing/2014/main" id="{30346F90-4D69-459D-9B6D-F8933D9E2B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/>
          <a:stretch/>
        </p:blipFill>
        <p:spPr bwMode="auto">
          <a:xfrm>
            <a:off x="5364088" y="339502"/>
            <a:ext cx="3420636" cy="18266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7481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152" y="51470"/>
            <a:ext cx="2962672" cy="857250"/>
          </a:xfrm>
        </p:spPr>
        <p:txBody>
          <a:bodyPr/>
          <a:lstStyle/>
          <a:p>
            <a:pPr algn="l"/>
            <a:r>
              <a:rPr lang="en-US" sz="2400" b="0" dirty="0">
                <a:solidFill>
                  <a:srgbClr val="800000"/>
                </a:solidFill>
              </a:rPr>
              <a:t>Experience with lattice tip electrode</a:t>
            </a:r>
          </a:p>
        </p:txBody>
      </p:sp>
      <p:pic>
        <p:nvPicPr>
          <p:cNvPr id="4" name="Picture 3" descr="Snímek obrazovky 2020-08-08 v 15.14.4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267495"/>
            <a:ext cx="5571309" cy="41559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0152" y="1059583"/>
            <a:ext cx="309634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12 </a:t>
            </a:r>
            <a:r>
              <a:rPr lang="en-US" sz="1400" dirty="0" err="1"/>
              <a:t>pts</a:t>
            </a:r>
            <a:r>
              <a:rPr lang="en-US" sz="1400" dirty="0"/>
              <a:t>, age 62±10.2, 11 male, LVEF 36.3±14.2%</a:t>
            </a:r>
          </a:p>
          <a:p>
            <a:endParaRPr lang="en-US" sz="1400" dirty="0"/>
          </a:p>
          <a:p>
            <a:r>
              <a:rPr lang="en-US" sz="1400" dirty="0"/>
              <a:t>ischemic (n=9), non-ischemic (n=1) or ARVC (n=3).</a:t>
            </a:r>
          </a:p>
          <a:p>
            <a:endParaRPr lang="en-US" sz="1400" dirty="0"/>
          </a:p>
          <a:p>
            <a:r>
              <a:rPr lang="en-US" sz="1400" dirty="0"/>
              <a:t>VT inducible in 10 of 12 (83%) </a:t>
            </a:r>
            <a:r>
              <a:rPr lang="en-US" sz="1400" dirty="0" err="1"/>
              <a:t>pts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The total ablation time (from first to last lesion) was 46.1±22.6 min</a:t>
            </a:r>
          </a:p>
          <a:p>
            <a:r>
              <a:rPr lang="en-US" sz="1400" dirty="0"/>
              <a:t>VT was non-inducible in all </a:t>
            </a:r>
            <a:r>
              <a:rPr lang="en-US" sz="1400" dirty="0" err="1"/>
              <a:t>pts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No complications.</a:t>
            </a:r>
          </a:p>
          <a:p>
            <a:r>
              <a:rPr lang="en-US" sz="1400" dirty="0"/>
              <a:t>89±75 days follow up  - VT recurred in 2 of 12 (17%) pts.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4515966"/>
            <a:ext cx="2644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666699"/>
                </a:solidFill>
              </a:rPr>
              <a:t>Reddy VY, et al. HRS 2020</a:t>
            </a:r>
          </a:p>
        </p:txBody>
      </p:sp>
    </p:spTree>
    <p:extLst>
      <p:ext uri="{BB962C8B-B14F-4D97-AF65-F5344CB8AC3E}">
        <p14:creationId xmlns:p14="http://schemas.microsoft.com/office/powerpoint/2010/main" val="73143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EF8D4C36-2289-324B-856B-6D148169BF85}"/>
              </a:ext>
            </a:extLst>
          </p:cNvPr>
          <p:cNvSpPr txBox="1">
            <a:spLocks/>
          </p:cNvSpPr>
          <p:nvPr/>
        </p:nvSpPr>
        <p:spPr>
          <a:xfrm>
            <a:off x="457200" y="1012651"/>
            <a:ext cx="8229600" cy="33944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1C1C1C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0" kern="0" dirty="0">
                <a:solidFill>
                  <a:schemeClr val="tx1"/>
                </a:solidFill>
              </a:rPr>
              <a:t>12 </a:t>
            </a:r>
            <a:r>
              <a:rPr lang="en-US" b="0" kern="0" dirty="0" err="1">
                <a:solidFill>
                  <a:schemeClr val="tx1"/>
                </a:solidFill>
              </a:rPr>
              <a:t>prasat</a:t>
            </a:r>
            <a:r>
              <a:rPr lang="en-US" b="0" kern="0" dirty="0">
                <a:solidFill>
                  <a:schemeClr val="tx1"/>
                </a:solidFill>
              </a:rPr>
              <a:t> (64±7.7kg), </a:t>
            </a:r>
            <a:r>
              <a:rPr lang="en-US" b="0" kern="0" dirty="0" err="1">
                <a:solidFill>
                  <a:schemeClr val="tx1"/>
                </a:solidFill>
              </a:rPr>
              <a:t>celková</a:t>
            </a:r>
            <a:r>
              <a:rPr lang="en-US" b="0" kern="0" dirty="0">
                <a:solidFill>
                  <a:schemeClr val="tx1"/>
                </a:solidFill>
              </a:rPr>
              <a:t> </a:t>
            </a:r>
            <a:r>
              <a:rPr lang="en-US" b="0" kern="0" dirty="0" err="1">
                <a:solidFill>
                  <a:schemeClr val="tx1"/>
                </a:solidFill>
              </a:rPr>
              <a:t>anestezie</a:t>
            </a:r>
            <a:r>
              <a:rPr lang="en-US" b="0" kern="0" dirty="0">
                <a:solidFill>
                  <a:schemeClr val="tx1"/>
                </a:solidFill>
              </a:rPr>
              <a:t> bez </a:t>
            </a:r>
            <a:r>
              <a:rPr lang="en-US" b="0" kern="0" dirty="0" err="1">
                <a:solidFill>
                  <a:schemeClr val="tx1"/>
                </a:solidFill>
              </a:rPr>
              <a:t>myorelaxantů</a:t>
            </a:r>
            <a:endParaRPr lang="en-US" b="0" kern="0" dirty="0">
              <a:solidFill>
                <a:schemeClr val="tx1"/>
              </a:solidFill>
            </a:endParaRPr>
          </a:p>
          <a:p>
            <a:r>
              <a:rPr lang="en-US" b="0" kern="0" dirty="0" err="1">
                <a:solidFill>
                  <a:schemeClr val="tx1"/>
                </a:solidFill>
              </a:rPr>
              <a:t>Endokardiální</a:t>
            </a:r>
            <a:r>
              <a:rPr lang="en-US" b="0" kern="0" dirty="0">
                <a:solidFill>
                  <a:schemeClr val="tx1"/>
                </a:solidFill>
              </a:rPr>
              <a:t> </a:t>
            </a:r>
            <a:r>
              <a:rPr lang="en-US" b="0" kern="0" dirty="0" err="1">
                <a:solidFill>
                  <a:schemeClr val="tx1"/>
                </a:solidFill>
              </a:rPr>
              <a:t>ablace</a:t>
            </a:r>
            <a:r>
              <a:rPr lang="en-US" b="0" kern="0" dirty="0">
                <a:solidFill>
                  <a:schemeClr val="tx1"/>
                </a:solidFill>
              </a:rPr>
              <a:t> PK,LK (</a:t>
            </a:r>
            <a:r>
              <a:rPr lang="en-US" b="0" kern="0" dirty="0" err="1">
                <a:solidFill>
                  <a:schemeClr val="tx1"/>
                </a:solidFill>
              </a:rPr>
              <a:t>bifasická</a:t>
            </a:r>
            <a:r>
              <a:rPr lang="en-US" b="0" kern="0" dirty="0">
                <a:solidFill>
                  <a:schemeClr val="tx1"/>
                </a:solidFill>
              </a:rPr>
              <a:t> </a:t>
            </a:r>
            <a:r>
              <a:rPr lang="en-US" b="0" kern="0" dirty="0" err="1">
                <a:solidFill>
                  <a:schemeClr val="tx1"/>
                </a:solidFill>
              </a:rPr>
              <a:t>křivka</a:t>
            </a:r>
            <a:r>
              <a:rPr lang="en-US" b="0" kern="0" dirty="0">
                <a:solidFill>
                  <a:schemeClr val="tx1"/>
                </a:solidFill>
              </a:rPr>
              <a:t>  1.3-2.0 kV po 4 sec</a:t>
            </a:r>
          </a:p>
          <a:p>
            <a:r>
              <a:rPr lang="en-US" b="0" kern="0" dirty="0" err="1">
                <a:solidFill>
                  <a:schemeClr val="tx1"/>
                </a:solidFill>
              </a:rPr>
              <a:t>Jedna</a:t>
            </a:r>
            <a:r>
              <a:rPr lang="en-US" b="0" kern="0" dirty="0">
                <a:solidFill>
                  <a:schemeClr val="tx1"/>
                </a:solidFill>
              </a:rPr>
              <a:t> </a:t>
            </a:r>
            <a:r>
              <a:rPr lang="en-US" b="0" kern="0" dirty="0" err="1">
                <a:solidFill>
                  <a:schemeClr val="tx1"/>
                </a:solidFill>
              </a:rPr>
              <a:t>nebo</a:t>
            </a:r>
            <a:r>
              <a:rPr lang="en-US" b="0" kern="0" dirty="0">
                <a:solidFill>
                  <a:schemeClr val="tx1"/>
                </a:solidFill>
              </a:rPr>
              <a:t> 4 </a:t>
            </a:r>
            <a:r>
              <a:rPr lang="en-US" b="0" kern="0" dirty="0" err="1">
                <a:solidFill>
                  <a:schemeClr val="tx1"/>
                </a:solidFill>
              </a:rPr>
              <a:t>konsekutivní</a:t>
            </a:r>
            <a:r>
              <a:rPr lang="en-US" b="0" kern="0" dirty="0">
                <a:solidFill>
                  <a:schemeClr val="tx1"/>
                </a:solidFill>
              </a:rPr>
              <a:t> </a:t>
            </a:r>
            <a:r>
              <a:rPr lang="en-US" b="0" kern="0" dirty="0" err="1">
                <a:solidFill>
                  <a:schemeClr val="tx1"/>
                </a:solidFill>
              </a:rPr>
              <a:t>aplikace</a:t>
            </a:r>
            <a:r>
              <a:rPr lang="en-US" b="0" kern="0" dirty="0">
                <a:solidFill>
                  <a:schemeClr val="tx1"/>
                </a:solidFill>
              </a:rPr>
              <a:t> </a:t>
            </a:r>
            <a:r>
              <a:rPr lang="en-US" b="0" kern="0" dirty="0" err="1">
                <a:solidFill>
                  <a:schemeClr val="tx1"/>
                </a:solidFill>
              </a:rPr>
              <a:t>na</a:t>
            </a:r>
            <a:r>
              <a:rPr lang="en-US" b="0" kern="0" dirty="0">
                <a:solidFill>
                  <a:schemeClr val="tx1"/>
                </a:solidFill>
              </a:rPr>
              <a:t> </a:t>
            </a:r>
            <a:r>
              <a:rPr lang="en-US" b="0" kern="0" dirty="0" err="1">
                <a:solidFill>
                  <a:schemeClr val="tx1"/>
                </a:solidFill>
              </a:rPr>
              <a:t>jednom</a:t>
            </a:r>
            <a:r>
              <a:rPr lang="en-US" b="0" kern="0" dirty="0">
                <a:solidFill>
                  <a:schemeClr val="tx1"/>
                </a:solidFill>
              </a:rPr>
              <a:t> </a:t>
            </a:r>
            <a:r>
              <a:rPr lang="en-US" b="0" kern="0" dirty="0" err="1">
                <a:solidFill>
                  <a:schemeClr val="tx1"/>
                </a:solidFill>
              </a:rPr>
              <a:t>místě</a:t>
            </a:r>
            <a:r>
              <a:rPr lang="en-US" b="0" kern="0" dirty="0">
                <a:solidFill>
                  <a:schemeClr val="tx1"/>
                </a:solidFill>
              </a:rPr>
              <a:t> (10 sec od </a:t>
            </a:r>
            <a:r>
              <a:rPr lang="en-US" b="0" kern="0" dirty="0" err="1">
                <a:solidFill>
                  <a:schemeClr val="tx1"/>
                </a:solidFill>
              </a:rPr>
              <a:t>sebe</a:t>
            </a:r>
            <a:r>
              <a:rPr lang="en-US" b="0" kern="0" dirty="0">
                <a:solidFill>
                  <a:schemeClr val="tx1"/>
                </a:solidFill>
              </a:rPr>
              <a:t>) </a:t>
            </a:r>
          </a:p>
          <a:p>
            <a:endParaRPr lang="en-US" b="0" kern="0" dirty="0">
              <a:solidFill>
                <a:schemeClr val="tx1"/>
              </a:solidFill>
            </a:endParaRPr>
          </a:p>
          <a:p>
            <a:endParaRPr lang="cs-CZ" b="0" kern="0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CDA00A3-BD18-5C47-84FB-96CB90ABD4D5}"/>
              </a:ext>
            </a:extLst>
          </p:cNvPr>
          <p:cNvSpPr txBox="1">
            <a:spLocks/>
          </p:cNvSpPr>
          <p:nvPr/>
        </p:nvSpPr>
        <p:spPr>
          <a:xfrm>
            <a:off x="457200" y="199985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defTabSz="914378"/>
            <a:r>
              <a:rPr lang="en-US" sz="3600" b="0" kern="0" dirty="0" err="1">
                <a:solidFill>
                  <a:srgbClr val="800000"/>
                </a:solidFill>
                <a:latin typeface="Arial" charset="0"/>
                <a:ea typeface="ＭＳ Ｐゴシック" charset="0"/>
              </a:rPr>
              <a:t>Preklinická</a:t>
            </a:r>
            <a:r>
              <a:rPr lang="en-US" sz="3600" b="0" kern="0" dirty="0">
                <a:solidFill>
                  <a:srgbClr val="8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600" b="0" kern="0" dirty="0" err="1">
                <a:solidFill>
                  <a:srgbClr val="800000"/>
                </a:solidFill>
                <a:latin typeface="Arial" charset="0"/>
                <a:ea typeface="ＭＳ Ｐゴシック" charset="0"/>
              </a:rPr>
              <a:t>studie</a:t>
            </a:r>
            <a:r>
              <a:rPr lang="en-US" sz="3600" b="0" kern="0" dirty="0">
                <a:solidFill>
                  <a:srgbClr val="800000"/>
                </a:solidFill>
                <a:latin typeface="Arial" charset="0"/>
                <a:ea typeface="ＭＳ Ｐゴシック" charset="0"/>
              </a:rPr>
              <a:t> s </a:t>
            </a:r>
            <a:r>
              <a:rPr lang="en-US" sz="3600" b="0" kern="0" dirty="0" err="1">
                <a:solidFill>
                  <a:srgbClr val="800000"/>
                </a:solidFill>
                <a:latin typeface="Arial" charset="0"/>
                <a:ea typeface="ＭＳ Ｐゴシック" charset="0"/>
              </a:rPr>
              <a:t>Affera</a:t>
            </a:r>
            <a:r>
              <a:rPr lang="en-US" sz="3600" b="0" kern="0" dirty="0">
                <a:solidFill>
                  <a:srgbClr val="800000"/>
                </a:solidFill>
                <a:latin typeface="Arial" charset="0"/>
                <a:ea typeface="ＭＳ Ｐゴシック" charset="0"/>
              </a:rPr>
              <a:t> PF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36E820EB-4BA2-D845-A5D7-473A551AF408}"/>
              </a:ext>
            </a:extLst>
          </p:cNvPr>
          <p:cNvSpPr txBox="1"/>
          <p:nvPr/>
        </p:nvSpPr>
        <p:spPr>
          <a:xfrm>
            <a:off x="459741" y="4637892"/>
            <a:ext cx="28873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 kern="0" dirty="0">
                <a:solidFill>
                  <a:srgbClr val="666699"/>
                </a:solidFill>
              </a:rPr>
              <a:t>Anter E. et al. Circ AE August 2021</a:t>
            </a:r>
          </a:p>
        </p:txBody>
      </p:sp>
    </p:spTree>
    <p:extLst>
      <p:ext uri="{BB962C8B-B14F-4D97-AF65-F5344CB8AC3E}">
        <p14:creationId xmlns:p14="http://schemas.microsoft.com/office/powerpoint/2010/main" val="13663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hart, scatter chart&#10;&#10;Description automatically generated">
            <a:extLst>
              <a:ext uri="{FF2B5EF4-FFF2-40B4-BE49-F238E27FC236}">
                <a16:creationId xmlns:a16="http://schemas.microsoft.com/office/drawing/2014/main" id="{C11BB228-2AEE-9342-A325-3E5BF8C0C86F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b="9391"/>
          <a:stretch/>
        </p:blipFill>
        <p:spPr>
          <a:xfrm>
            <a:off x="418316" y="964938"/>
            <a:ext cx="5817452" cy="3506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F02FE7-D555-C544-BCAD-5EECC3D33240}"/>
              </a:ext>
            </a:extLst>
          </p:cNvPr>
          <p:cNvSpPr txBox="1"/>
          <p:nvPr/>
        </p:nvSpPr>
        <p:spPr>
          <a:xfrm>
            <a:off x="4355976" y="1047532"/>
            <a:ext cx="13699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Lesion Depth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B35411-6607-2244-926F-1647006E820F}"/>
              </a:ext>
            </a:extLst>
          </p:cNvPr>
          <p:cNvSpPr txBox="1"/>
          <p:nvPr/>
        </p:nvSpPr>
        <p:spPr>
          <a:xfrm>
            <a:off x="172503" y="4659982"/>
            <a:ext cx="28873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 kern="0" dirty="0">
                <a:solidFill>
                  <a:srgbClr val="666699"/>
                </a:solidFill>
              </a:rPr>
              <a:t>Anter E. et al. Circ AE August 2021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2FA620-C47E-2041-A5C1-232FC859A2BF}"/>
              </a:ext>
            </a:extLst>
          </p:cNvPr>
          <p:cNvSpPr txBox="1">
            <a:spLocks/>
          </p:cNvSpPr>
          <p:nvPr/>
        </p:nvSpPr>
        <p:spPr>
          <a:xfrm>
            <a:off x="418315" y="-11089"/>
            <a:ext cx="7610069" cy="9941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800" b="0" kern="0" dirty="0" err="1">
                <a:solidFill>
                  <a:srgbClr val="800000"/>
                </a:solidFill>
              </a:rPr>
              <a:t>Srovnání</a:t>
            </a:r>
            <a:r>
              <a:rPr lang="en-US" sz="2800" b="0" kern="0" dirty="0">
                <a:solidFill>
                  <a:srgbClr val="800000"/>
                </a:solidFill>
              </a:rPr>
              <a:t> </a:t>
            </a:r>
            <a:r>
              <a:rPr lang="en-US" sz="2800" b="0" kern="0" dirty="0" err="1">
                <a:solidFill>
                  <a:srgbClr val="800000"/>
                </a:solidFill>
              </a:rPr>
              <a:t>velikostí</a:t>
            </a:r>
            <a:r>
              <a:rPr lang="en-US" sz="2800" b="0" kern="0" dirty="0">
                <a:solidFill>
                  <a:srgbClr val="800000"/>
                </a:solidFill>
              </a:rPr>
              <a:t> </a:t>
            </a:r>
            <a:r>
              <a:rPr lang="en-US" sz="2800" b="0" kern="0" dirty="0" err="1">
                <a:solidFill>
                  <a:srgbClr val="800000"/>
                </a:solidFill>
              </a:rPr>
              <a:t>lézí</a:t>
            </a:r>
            <a:r>
              <a:rPr lang="en-US" sz="2800" b="0" kern="0" dirty="0">
                <a:solidFill>
                  <a:srgbClr val="800000"/>
                </a:solidFill>
              </a:rPr>
              <a:t> v </a:t>
            </a:r>
            <a:r>
              <a:rPr lang="en-US" sz="2800" b="0" kern="0" dirty="0" err="1">
                <a:solidFill>
                  <a:srgbClr val="800000"/>
                </a:solidFill>
              </a:rPr>
              <a:t>komorové</a:t>
            </a:r>
            <a:r>
              <a:rPr lang="en-US" sz="2800" b="0" kern="0" dirty="0">
                <a:solidFill>
                  <a:srgbClr val="800000"/>
                </a:solidFill>
              </a:rPr>
              <a:t> </a:t>
            </a:r>
            <a:r>
              <a:rPr lang="en-US" sz="2800" b="0" kern="0" dirty="0" err="1">
                <a:solidFill>
                  <a:srgbClr val="800000"/>
                </a:solidFill>
              </a:rPr>
              <a:t>svalovině</a:t>
            </a:r>
            <a:r>
              <a:rPr lang="en-US" sz="2800" b="0" kern="0" dirty="0">
                <a:solidFill>
                  <a:srgbClr val="800000"/>
                </a:solidFill>
              </a:rPr>
              <a:t> </a:t>
            </a:r>
            <a:r>
              <a:rPr lang="en-US" sz="2800" b="0" kern="0" dirty="0" err="1">
                <a:solidFill>
                  <a:srgbClr val="800000"/>
                </a:solidFill>
              </a:rPr>
              <a:t>mezi</a:t>
            </a:r>
            <a:r>
              <a:rPr lang="en-US" sz="2800" b="0" kern="0" dirty="0">
                <a:solidFill>
                  <a:srgbClr val="800000"/>
                </a:solidFill>
              </a:rPr>
              <a:t> RFA a PFA</a:t>
            </a:r>
          </a:p>
        </p:txBody>
      </p:sp>
      <p:pic>
        <p:nvPicPr>
          <p:cNvPr id="6" name="תמונה 3">
            <a:extLst>
              <a:ext uri="{FF2B5EF4-FFF2-40B4-BE49-F238E27FC236}">
                <a16:creationId xmlns:a16="http://schemas.microsoft.com/office/drawing/2014/main" id="{7CE14872-1D18-4340-8EF9-A61E5E145D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19" l="9827" r="97110">
                        <a14:foregroundMark x1="80578" y1="18722" x2="87630" y2="61454"/>
                        <a14:foregroundMark x1="90520" y1="18282" x2="89711" y2="99339"/>
                        <a14:foregroundMark x1="94220" y1="83260" x2="95491" y2="220"/>
                        <a14:foregroundMark x1="94104" y1="82159" x2="94566" y2="90308"/>
                        <a14:foregroundMark x1="79769" y1="90308" x2="80925" y2="50661"/>
                        <a14:foregroundMark x1="97110" y1="19824" x2="96994" y2="24009"/>
                        <a14:foregroundMark x1="97110" y1="1982" x2="96994" y2="18282"/>
                        <a14:foregroundMark x1="67746" y1="66520" x2="41040" y2="71145"/>
                        <a14:backgroundMark x1="27283" y1="27093" x2="58382" y2="30396"/>
                        <a14:backgroundMark x1="48439" y1="23789" x2="69017" y2="25771"/>
                        <a14:backgroundMark x1="60347" y1="28634" x2="63468" y2="22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407" r="23479"/>
          <a:stretch/>
        </p:blipFill>
        <p:spPr>
          <a:xfrm>
            <a:off x="6337118" y="134868"/>
            <a:ext cx="2729919" cy="2396639"/>
          </a:xfrm>
          <a:prstGeom prst="rect">
            <a:avLst/>
          </a:prstGeom>
        </p:spPr>
      </p:pic>
      <p:grpSp>
        <p:nvGrpSpPr>
          <p:cNvPr id="7" name="Group 31">
            <a:extLst>
              <a:ext uri="{FF2B5EF4-FFF2-40B4-BE49-F238E27FC236}">
                <a16:creationId xmlns:a16="http://schemas.microsoft.com/office/drawing/2014/main" id="{2B59F94E-0BD3-1242-8A91-26792F425E2C}"/>
              </a:ext>
            </a:extLst>
          </p:cNvPr>
          <p:cNvGrpSpPr>
            <a:grpSpLocks noChangeAspect="1"/>
          </p:cNvGrpSpPr>
          <p:nvPr/>
        </p:nvGrpSpPr>
        <p:grpSpPr>
          <a:xfrm>
            <a:off x="6316542" y="2367116"/>
            <a:ext cx="2857552" cy="1572786"/>
            <a:chOff x="8291265" y="211230"/>
            <a:chExt cx="3689792" cy="2238448"/>
          </a:xfrm>
        </p:grpSpPr>
        <p:pic>
          <p:nvPicPr>
            <p:cNvPr id="9" name="תמונה 6">
              <a:extLst>
                <a:ext uri="{FF2B5EF4-FFF2-40B4-BE49-F238E27FC236}">
                  <a16:creationId xmlns:a16="http://schemas.microsoft.com/office/drawing/2014/main" id="{3105A767-2E40-5145-B93E-7B2E1C6D5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17" b="98971" l="1769" r="94589">
                          <a14:foregroundMark x1="23829" y1="69811" x2="40687" y2="81990"/>
                          <a14:foregroundMark x1="40687" y1="81990" x2="57648" y2="86621"/>
                          <a14:foregroundMark x1="72633" y1="27616" x2="78252" y2="32762"/>
                          <a14:foregroundMark x1="78252" y1="32762" x2="88033" y2="57290"/>
                          <a14:foregroundMark x1="88033" y1="57290" x2="86264" y2="65866"/>
                          <a14:foregroundMark x1="86264" y1="65866" x2="79709" y2="77015"/>
                          <a14:foregroundMark x1="94901" y1="51801" x2="88033" y2="60720"/>
                          <a14:foregroundMark x1="88033" y1="33105" x2="70656" y2="27444"/>
                          <a14:foregroundMark x1="77315" y1="8233" x2="76795" y2="10635"/>
                          <a14:foregroundMark x1="70031" y1="4803" x2="68366" y2="4288"/>
                          <a14:foregroundMark x1="66805" y1="90566" x2="55463" y2="95369"/>
                          <a14:foregroundMark x1="55463" y1="95369" x2="49116" y2="95369"/>
                          <a14:foregroundMark x1="12695" y1="68954" x2="6035" y2="59691"/>
                          <a14:foregroundMark x1="6139" y1="59348" x2="8429" y2="57290"/>
                          <a14:foregroundMark x1="1769" y1="58834" x2="3122" y2="58662"/>
                          <a14:foregroundMark x1="55255" y1="98971" x2="55255" y2="98971"/>
                          <a14:foregroundMark x1="37877" y1="94683" x2="37877" y2="94683"/>
                          <a14:foregroundMark x1="39438" y1="95883" x2="39438" y2="95883"/>
                          <a14:foregroundMark x1="41623" y1="96569" x2="41623" y2="96569"/>
                          <a14:foregroundMark x1="41727" y1="97256" x2="41727" y2="97256"/>
                          <a14:foregroundMark x1="24037" y1="86106" x2="24037" y2="86106"/>
                          <a14:foregroundMark x1="24037" y1="85935" x2="22373" y2="84220"/>
                          <a14:foregroundMark x1="77523" y1="20240" x2="79292" y2="21612"/>
                          <a14:foregroundMark x1="79292" y1="21612" x2="79292" y2="21612"/>
                          <a14:foregroundMark x1="16961" y1="4974" x2="16233" y2="5832"/>
                          <a14:foregroundMark x1="18730" y1="11664" x2="18730" y2="11664"/>
                          <a14:foregroundMark x1="19043" y1="10978" x2="18730" y2="11149"/>
                          <a14:foregroundMark x1="18730" y1="11149" x2="18730" y2="11149"/>
                          <a14:foregroundMark x1="17274" y1="11835" x2="16961" y2="12864"/>
                          <a14:foregroundMark x1="19875" y1="11835" x2="17586" y2="1063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91265" y="211230"/>
              <a:ext cx="3689792" cy="2238448"/>
            </a:xfrm>
            <a:prstGeom prst="rect">
              <a:avLst/>
            </a:prstGeom>
          </p:spPr>
        </p:pic>
        <p:sp>
          <p:nvSpPr>
            <p:cNvPr id="10" name="צורה חופשית: צורה 36">
              <a:extLst>
                <a:ext uri="{FF2B5EF4-FFF2-40B4-BE49-F238E27FC236}">
                  <a16:creationId xmlns:a16="http://schemas.microsoft.com/office/drawing/2014/main" id="{31856F3F-AE6E-224A-8EC6-40E0986022C7}"/>
                </a:ext>
              </a:extLst>
            </p:cNvPr>
            <p:cNvSpPr/>
            <p:nvPr/>
          </p:nvSpPr>
          <p:spPr>
            <a:xfrm>
              <a:off x="8877217" y="628650"/>
              <a:ext cx="2414671" cy="1500188"/>
            </a:xfrm>
            <a:custGeom>
              <a:avLst/>
              <a:gdLst>
                <a:gd name="connsiteX0" fmla="*/ 71521 w 2414671"/>
                <a:gd name="connsiteY0" fmla="*/ 85725 h 1500188"/>
                <a:gd name="connsiteX1" fmla="*/ 85808 w 2414671"/>
                <a:gd name="connsiteY1" fmla="*/ 138113 h 1500188"/>
                <a:gd name="connsiteX2" fmla="*/ 66758 w 2414671"/>
                <a:gd name="connsiteY2" fmla="*/ 180975 h 1500188"/>
                <a:gd name="connsiteX3" fmla="*/ 61996 w 2414671"/>
                <a:gd name="connsiteY3" fmla="*/ 195263 h 1500188"/>
                <a:gd name="connsiteX4" fmla="*/ 66758 w 2414671"/>
                <a:gd name="connsiteY4" fmla="*/ 209550 h 1500188"/>
                <a:gd name="connsiteX5" fmla="*/ 71521 w 2414671"/>
                <a:gd name="connsiteY5" fmla="*/ 233363 h 1500188"/>
                <a:gd name="connsiteX6" fmla="*/ 66758 w 2414671"/>
                <a:gd name="connsiteY6" fmla="*/ 276225 h 1500188"/>
                <a:gd name="connsiteX7" fmla="*/ 52471 w 2414671"/>
                <a:gd name="connsiteY7" fmla="*/ 285750 h 1500188"/>
                <a:gd name="connsiteX8" fmla="*/ 9608 w 2414671"/>
                <a:gd name="connsiteY8" fmla="*/ 295275 h 1500188"/>
                <a:gd name="connsiteX9" fmla="*/ 83 w 2414671"/>
                <a:gd name="connsiteY9" fmla="*/ 309563 h 1500188"/>
                <a:gd name="connsiteX10" fmla="*/ 14371 w 2414671"/>
                <a:gd name="connsiteY10" fmla="*/ 323850 h 1500188"/>
                <a:gd name="connsiteX11" fmla="*/ 33421 w 2414671"/>
                <a:gd name="connsiteY11" fmla="*/ 347663 h 1500188"/>
                <a:gd name="connsiteX12" fmla="*/ 47708 w 2414671"/>
                <a:gd name="connsiteY12" fmla="*/ 376238 h 1500188"/>
                <a:gd name="connsiteX13" fmla="*/ 38183 w 2414671"/>
                <a:gd name="connsiteY13" fmla="*/ 419100 h 1500188"/>
                <a:gd name="connsiteX14" fmla="*/ 33421 w 2414671"/>
                <a:gd name="connsiteY14" fmla="*/ 452438 h 1500188"/>
                <a:gd name="connsiteX15" fmla="*/ 28658 w 2414671"/>
                <a:gd name="connsiteY15" fmla="*/ 466725 h 1500188"/>
                <a:gd name="connsiteX16" fmla="*/ 57233 w 2414671"/>
                <a:gd name="connsiteY16" fmla="*/ 481013 h 1500188"/>
                <a:gd name="connsiteX17" fmla="*/ 66758 w 2414671"/>
                <a:gd name="connsiteY17" fmla="*/ 495300 h 1500188"/>
                <a:gd name="connsiteX18" fmla="*/ 81046 w 2414671"/>
                <a:gd name="connsiteY18" fmla="*/ 504825 h 1500188"/>
                <a:gd name="connsiteX19" fmla="*/ 85808 w 2414671"/>
                <a:gd name="connsiteY19" fmla="*/ 519113 h 1500188"/>
                <a:gd name="connsiteX20" fmla="*/ 104858 w 2414671"/>
                <a:gd name="connsiteY20" fmla="*/ 547688 h 1500188"/>
                <a:gd name="connsiteX21" fmla="*/ 114383 w 2414671"/>
                <a:gd name="connsiteY21" fmla="*/ 576263 h 1500188"/>
                <a:gd name="connsiteX22" fmla="*/ 119146 w 2414671"/>
                <a:gd name="connsiteY22" fmla="*/ 590550 h 1500188"/>
                <a:gd name="connsiteX23" fmla="*/ 114383 w 2414671"/>
                <a:gd name="connsiteY23" fmla="*/ 619125 h 1500188"/>
                <a:gd name="connsiteX24" fmla="*/ 100096 w 2414671"/>
                <a:gd name="connsiteY24" fmla="*/ 633413 h 1500188"/>
                <a:gd name="connsiteX25" fmla="*/ 95333 w 2414671"/>
                <a:gd name="connsiteY25" fmla="*/ 647700 h 1500188"/>
                <a:gd name="connsiteX26" fmla="*/ 104858 w 2414671"/>
                <a:gd name="connsiteY26" fmla="*/ 704850 h 1500188"/>
                <a:gd name="connsiteX27" fmla="*/ 119146 w 2414671"/>
                <a:gd name="connsiteY27" fmla="*/ 719138 h 1500188"/>
                <a:gd name="connsiteX28" fmla="*/ 133433 w 2414671"/>
                <a:gd name="connsiteY28" fmla="*/ 723900 h 1500188"/>
                <a:gd name="connsiteX29" fmla="*/ 142958 w 2414671"/>
                <a:gd name="connsiteY29" fmla="*/ 738188 h 1500188"/>
                <a:gd name="connsiteX30" fmla="*/ 157246 w 2414671"/>
                <a:gd name="connsiteY30" fmla="*/ 747713 h 1500188"/>
                <a:gd name="connsiteX31" fmla="*/ 176296 w 2414671"/>
                <a:gd name="connsiteY31" fmla="*/ 790575 h 1500188"/>
                <a:gd name="connsiteX32" fmla="*/ 209633 w 2414671"/>
                <a:gd name="connsiteY32" fmla="*/ 833438 h 1500188"/>
                <a:gd name="connsiteX33" fmla="*/ 233446 w 2414671"/>
                <a:gd name="connsiteY33" fmla="*/ 871538 h 1500188"/>
                <a:gd name="connsiteX34" fmla="*/ 247733 w 2414671"/>
                <a:gd name="connsiteY34" fmla="*/ 876300 h 1500188"/>
                <a:gd name="connsiteX35" fmla="*/ 295358 w 2414671"/>
                <a:gd name="connsiteY35" fmla="*/ 871538 h 1500188"/>
                <a:gd name="connsiteX36" fmla="*/ 309646 w 2414671"/>
                <a:gd name="connsiteY36" fmla="*/ 866775 h 1500188"/>
                <a:gd name="connsiteX37" fmla="*/ 314408 w 2414671"/>
                <a:gd name="connsiteY37" fmla="*/ 881063 h 1500188"/>
                <a:gd name="connsiteX38" fmla="*/ 309646 w 2414671"/>
                <a:gd name="connsiteY38" fmla="*/ 904875 h 1500188"/>
                <a:gd name="connsiteX39" fmla="*/ 300121 w 2414671"/>
                <a:gd name="connsiteY39" fmla="*/ 933450 h 1500188"/>
                <a:gd name="connsiteX40" fmla="*/ 295358 w 2414671"/>
                <a:gd name="connsiteY40" fmla="*/ 981075 h 1500188"/>
                <a:gd name="connsiteX41" fmla="*/ 285833 w 2414671"/>
                <a:gd name="connsiteY41" fmla="*/ 1057275 h 1500188"/>
                <a:gd name="connsiteX42" fmla="*/ 290596 w 2414671"/>
                <a:gd name="connsiteY42" fmla="*/ 1119188 h 1500188"/>
                <a:gd name="connsiteX43" fmla="*/ 295358 w 2414671"/>
                <a:gd name="connsiteY43" fmla="*/ 1133475 h 1500188"/>
                <a:gd name="connsiteX44" fmla="*/ 309646 w 2414671"/>
                <a:gd name="connsiteY44" fmla="*/ 1138238 h 1500188"/>
                <a:gd name="connsiteX45" fmla="*/ 400133 w 2414671"/>
                <a:gd name="connsiteY45" fmla="*/ 1143000 h 1500188"/>
                <a:gd name="connsiteX46" fmla="*/ 414421 w 2414671"/>
                <a:gd name="connsiteY46" fmla="*/ 1147763 h 1500188"/>
                <a:gd name="connsiteX47" fmla="*/ 438233 w 2414671"/>
                <a:gd name="connsiteY47" fmla="*/ 1176338 h 1500188"/>
                <a:gd name="connsiteX48" fmla="*/ 447758 w 2414671"/>
                <a:gd name="connsiteY48" fmla="*/ 1204913 h 1500188"/>
                <a:gd name="connsiteX49" fmla="*/ 457283 w 2414671"/>
                <a:gd name="connsiteY49" fmla="*/ 1238250 h 1500188"/>
                <a:gd name="connsiteX50" fmla="*/ 466808 w 2414671"/>
                <a:gd name="connsiteY50" fmla="*/ 1285875 h 1500188"/>
                <a:gd name="connsiteX51" fmla="*/ 471571 w 2414671"/>
                <a:gd name="connsiteY51" fmla="*/ 1300163 h 1500188"/>
                <a:gd name="connsiteX52" fmla="*/ 476333 w 2414671"/>
                <a:gd name="connsiteY52" fmla="*/ 1319213 h 1500188"/>
                <a:gd name="connsiteX53" fmla="*/ 490621 w 2414671"/>
                <a:gd name="connsiteY53" fmla="*/ 1328738 h 1500188"/>
                <a:gd name="connsiteX54" fmla="*/ 523958 w 2414671"/>
                <a:gd name="connsiteY54" fmla="*/ 1338263 h 1500188"/>
                <a:gd name="connsiteX55" fmla="*/ 566821 w 2414671"/>
                <a:gd name="connsiteY55" fmla="*/ 1333500 h 1500188"/>
                <a:gd name="connsiteX56" fmla="*/ 595396 w 2414671"/>
                <a:gd name="connsiteY56" fmla="*/ 1323975 h 1500188"/>
                <a:gd name="connsiteX57" fmla="*/ 609683 w 2414671"/>
                <a:gd name="connsiteY57" fmla="*/ 1319213 h 1500188"/>
                <a:gd name="connsiteX58" fmla="*/ 628733 w 2414671"/>
                <a:gd name="connsiteY58" fmla="*/ 1328738 h 1500188"/>
                <a:gd name="connsiteX59" fmla="*/ 643021 w 2414671"/>
                <a:gd name="connsiteY59" fmla="*/ 1333500 h 1500188"/>
                <a:gd name="connsiteX60" fmla="*/ 671596 w 2414671"/>
                <a:gd name="connsiteY60" fmla="*/ 1357313 h 1500188"/>
                <a:gd name="connsiteX61" fmla="*/ 700171 w 2414671"/>
                <a:gd name="connsiteY61" fmla="*/ 1366838 h 1500188"/>
                <a:gd name="connsiteX62" fmla="*/ 714458 w 2414671"/>
                <a:gd name="connsiteY62" fmla="*/ 1371600 h 1500188"/>
                <a:gd name="connsiteX63" fmla="*/ 752558 w 2414671"/>
                <a:gd name="connsiteY63" fmla="*/ 1366838 h 1500188"/>
                <a:gd name="connsiteX64" fmla="*/ 785896 w 2414671"/>
                <a:gd name="connsiteY64" fmla="*/ 1352550 h 1500188"/>
                <a:gd name="connsiteX65" fmla="*/ 838283 w 2414671"/>
                <a:gd name="connsiteY65" fmla="*/ 1357313 h 1500188"/>
                <a:gd name="connsiteX66" fmla="*/ 847808 w 2414671"/>
                <a:gd name="connsiteY66" fmla="*/ 1371600 h 1500188"/>
                <a:gd name="connsiteX67" fmla="*/ 862096 w 2414671"/>
                <a:gd name="connsiteY67" fmla="*/ 1376363 h 1500188"/>
                <a:gd name="connsiteX68" fmla="*/ 890671 w 2414671"/>
                <a:gd name="connsiteY68" fmla="*/ 1390650 h 1500188"/>
                <a:gd name="connsiteX69" fmla="*/ 919246 w 2414671"/>
                <a:gd name="connsiteY69" fmla="*/ 1414463 h 1500188"/>
                <a:gd name="connsiteX70" fmla="*/ 928771 w 2414671"/>
                <a:gd name="connsiteY70" fmla="*/ 1443038 h 1500188"/>
                <a:gd name="connsiteX71" fmla="*/ 933533 w 2414671"/>
                <a:gd name="connsiteY71" fmla="*/ 1457325 h 1500188"/>
                <a:gd name="connsiteX72" fmla="*/ 938296 w 2414671"/>
                <a:gd name="connsiteY72" fmla="*/ 1476375 h 1500188"/>
                <a:gd name="connsiteX73" fmla="*/ 952583 w 2414671"/>
                <a:gd name="connsiteY73" fmla="*/ 1490663 h 1500188"/>
                <a:gd name="connsiteX74" fmla="*/ 990683 w 2414671"/>
                <a:gd name="connsiteY74" fmla="*/ 1500188 h 1500188"/>
                <a:gd name="connsiteX75" fmla="*/ 1043071 w 2414671"/>
                <a:gd name="connsiteY75" fmla="*/ 1495425 h 1500188"/>
                <a:gd name="connsiteX76" fmla="*/ 1071646 w 2414671"/>
                <a:gd name="connsiteY76" fmla="*/ 1476375 h 1500188"/>
                <a:gd name="connsiteX77" fmla="*/ 1104983 w 2414671"/>
                <a:gd name="connsiteY77" fmla="*/ 1485900 h 1500188"/>
                <a:gd name="connsiteX78" fmla="*/ 1166896 w 2414671"/>
                <a:gd name="connsiteY78" fmla="*/ 1490663 h 1500188"/>
                <a:gd name="connsiteX79" fmla="*/ 1309771 w 2414671"/>
                <a:gd name="connsiteY79" fmla="*/ 1481138 h 1500188"/>
                <a:gd name="connsiteX80" fmla="*/ 1328821 w 2414671"/>
                <a:gd name="connsiteY80" fmla="*/ 1476375 h 1500188"/>
                <a:gd name="connsiteX81" fmla="*/ 1357396 w 2414671"/>
                <a:gd name="connsiteY81" fmla="*/ 1466850 h 1500188"/>
                <a:gd name="connsiteX82" fmla="*/ 1524083 w 2414671"/>
                <a:gd name="connsiteY82" fmla="*/ 1471613 h 1500188"/>
                <a:gd name="connsiteX83" fmla="*/ 1566946 w 2414671"/>
                <a:gd name="connsiteY83" fmla="*/ 1457325 h 1500188"/>
                <a:gd name="connsiteX84" fmla="*/ 1581233 w 2414671"/>
                <a:gd name="connsiteY84" fmla="*/ 1452563 h 1500188"/>
                <a:gd name="connsiteX85" fmla="*/ 1671721 w 2414671"/>
                <a:gd name="connsiteY85" fmla="*/ 1452563 h 1500188"/>
                <a:gd name="connsiteX86" fmla="*/ 1686008 w 2414671"/>
                <a:gd name="connsiteY86" fmla="*/ 1443038 h 1500188"/>
                <a:gd name="connsiteX87" fmla="*/ 1705058 w 2414671"/>
                <a:gd name="connsiteY87" fmla="*/ 1400175 h 1500188"/>
                <a:gd name="connsiteX88" fmla="*/ 1709821 w 2414671"/>
                <a:gd name="connsiteY88" fmla="*/ 1385888 h 1500188"/>
                <a:gd name="connsiteX89" fmla="*/ 1728871 w 2414671"/>
                <a:gd name="connsiteY89" fmla="*/ 1357313 h 1500188"/>
                <a:gd name="connsiteX90" fmla="*/ 1752683 w 2414671"/>
                <a:gd name="connsiteY90" fmla="*/ 1314450 h 1500188"/>
                <a:gd name="connsiteX91" fmla="*/ 1766971 w 2414671"/>
                <a:gd name="connsiteY91" fmla="*/ 1304925 h 1500188"/>
                <a:gd name="connsiteX92" fmla="*/ 1786021 w 2414671"/>
                <a:gd name="connsiteY92" fmla="*/ 1281113 h 1500188"/>
                <a:gd name="connsiteX93" fmla="*/ 1795546 w 2414671"/>
                <a:gd name="connsiteY93" fmla="*/ 1247775 h 1500188"/>
                <a:gd name="connsiteX94" fmla="*/ 1809833 w 2414671"/>
                <a:gd name="connsiteY94" fmla="*/ 1233488 h 1500188"/>
                <a:gd name="connsiteX95" fmla="*/ 1838408 w 2414671"/>
                <a:gd name="connsiteY95" fmla="*/ 1214438 h 1500188"/>
                <a:gd name="connsiteX96" fmla="*/ 1852696 w 2414671"/>
                <a:gd name="connsiteY96" fmla="*/ 1204913 h 1500188"/>
                <a:gd name="connsiteX97" fmla="*/ 1876508 w 2414671"/>
                <a:gd name="connsiteY97" fmla="*/ 1176338 h 1500188"/>
                <a:gd name="connsiteX98" fmla="*/ 1900321 w 2414671"/>
                <a:gd name="connsiteY98" fmla="*/ 1152525 h 1500188"/>
                <a:gd name="connsiteX99" fmla="*/ 1909846 w 2414671"/>
                <a:gd name="connsiteY99" fmla="*/ 1138238 h 1500188"/>
                <a:gd name="connsiteX100" fmla="*/ 1905083 w 2414671"/>
                <a:gd name="connsiteY100" fmla="*/ 1081088 h 1500188"/>
                <a:gd name="connsiteX101" fmla="*/ 1895558 w 2414671"/>
                <a:gd name="connsiteY101" fmla="*/ 1052513 h 1500188"/>
                <a:gd name="connsiteX102" fmla="*/ 1890796 w 2414671"/>
                <a:gd name="connsiteY102" fmla="*/ 1033463 h 1500188"/>
                <a:gd name="connsiteX103" fmla="*/ 1895558 w 2414671"/>
                <a:gd name="connsiteY103" fmla="*/ 1000125 h 1500188"/>
                <a:gd name="connsiteX104" fmla="*/ 1909846 w 2414671"/>
                <a:gd name="connsiteY104" fmla="*/ 995363 h 1500188"/>
                <a:gd name="connsiteX105" fmla="*/ 1924133 w 2414671"/>
                <a:gd name="connsiteY105" fmla="*/ 985838 h 1500188"/>
                <a:gd name="connsiteX106" fmla="*/ 1952708 w 2414671"/>
                <a:gd name="connsiteY106" fmla="*/ 957263 h 1500188"/>
                <a:gd name="connsiteX107" fmla="*/ 1966996 w 2414671"/>
                <a:gd name="connsiteY107" fmla="*/ 942975 h 1500188"/>
                <a:gd name="connsiteX108" fmla="*/ 1995571 w 2414671"/>
                <a:gd name="connsiteY108" fmla="*/ 933450 h 1500188"/>
                <a:gd name="connsiteX109" fmla="*/ 2047958 w 2414671"/>
                <a:gd name="connsiteY109" fmla="*/ 923925 h 1500188"/>
                <a:gd name="connsiteX110" fmla="*/ 2067008 w 2414671"/>
                <a:gd name="connsiteY110" fmla="*/ 900113 h 1500188"/>
                <a:gd name="connsiteX111" fmla="*/ 2086058 w 2414671"/>
                <a:gd name="connsiteY111" fmla="*/ 871538 h 1500188"/>
                <a:gd name="connsiteX112" fmla="*/ 2100346 w 2414671"/>
                <a:gd name="connsiteY112" fmla="*/ 842963 h 1500188"/>
                <a:gd name="connsiteX113" fmla="*/ 2114633 w 2414671"/>
                <a:gd name="connsiteY113" fmla="*/ 814388 h 1500188"/>
                <a:gd name="connsiteX114" fmla="*/ 2119396 w 2414671"/>
                <a:gd name="connsiteY114" fmla="*/ 800100 h 1500188"/>
                <a:gd name="connsiteX115" fmla="*/ 2138446 w 2414671"/>
                <a:gd name="connsiteY115" fmla="*/ 771525 h 1500188"/>
                <a:gd name="connsiteX116" fmla="*/ 2157496 w 2414671"/>
                <a:gd name="connsiteY116" fmla="*/ 742950 h 1500188"/>
                <a:gd name="connsiteX117" fmla="*/ 2167021 w 2414671"/>
                <a:gd name="connsiteY117" fmla="*/ 714375 h 1500188"/>
                <a:gd name="connsiteX118" fmla="*/ 2171783 w 2414671"/>
                <a:gd name="connsiteY118" fmla="*/ 700088 h 1500188"/>
                <a:gd name="connsiteX119" fmla="*/ 2181308 w 2414671"/>
                <a:gd name="connsiteY119" fmla="*/ 685800 h 1500188"/>
                <a:gd name="connsiteX120" fmla="*/ 2186071 w 2414671"/>
                <a:gd name="connsiteY120" fmla="*/ 671513 h 1500188"/>
                <a:gd name="connsiteX121" fmla="*/ 2200358 w 2414671"/>
                <a:gd name="connsiteY121" fmla="*/ 661988 h 1500188"/>
                <a:gd name="connsiteX122" fmla="*/ 2200358 w 2414671"/>
                <a:gd name="connsiteY122" fmla="*/ 628650 h 1500188"/>
                <a:gd name="connsiteX123" fmla="*/ 2209883 w 2414671"/>
                <a:gd name="connsiteY123" fmla="*/ 576263 h 1500188"/>
                <a:gd name="connsiteX124" fmla="*/ 2205121 w 2414671"/>
                <a:gd name="connsiteY124" fmla="*/ 557213 h 1500188"/>
                <a:gd name="connsiteX125" fmla="*/ 2190833 w 2414671"/>
                <a:gd name="connsiteY125" fmla="*/ 552450 h 1500188"/>
                <a:gd name="connsiteX126" fmla="*/ 2147971 w 2414671"/>
                <a:gd name="connsiteY126" fmla="*/ 528638 h 1500188"/>
                <a:gd name="connsiteX127" fmla="*/ 2138446 w 2414671"/>
                <a:gd name="connsiteY127" fmla="*/ 514350 h 1500188"/>
                <a:gd name="connsiteX128" fmla="*/ 2152733 w 2414671"/>
                <a:gd name="connsiteY128" fmla="*/ 476250 h 1500188"/>
                <a:gd name="connsiteX129" fmla="*/ 2157496 w 2414671"/>
                <a:gd name="connsiteY129" fmla="*/ 461963 h 1500188"/>
                <a:gd name="connsiteX130" fmla="*/ 2157496 w 2414671"/>
                <a:gd name="connsiteY130" fmla="*/ 395288 h 1500188"/>
                <a:gd name="connsiteX131" fmla="*/ 2143208 w 2414671"/>
                <a:gd name="connsiteY131" fmla="*/ 347663 h 1500188"/>
                <a:gd name="connsiteX132" fmla="*/ 2119396 w 2414671"/>
                <a:gd name="connsiteY132" fmla="*/ 304800 h 1500188"/>
                <a:gd name="connsiteX133" fmla="*/ 2105108 w 2414671"/>
                <a:gd name="connsiteY133" fmla="*/ 295275 h 1500188"/>
                <a:gd name="connsiteX134" fmla="*/ 2109871 w 2414671"/>
                <a:gd name="connsiteY134" fmla="*/ 290513 h 1500188"/>
                <a:gd name="connsiteX135" fmla="*/ 2119396 w 2414671"/>
                <a:gd name="connsiteY135" fmla="*/ 304800 h 1500188"/>
                <a:gd name="connsiteX136" fmla="*/ 2128921 w 2414671"/>
                <a:gd name="connsiteY136" fmla="*/ 333375 h 1500188"/>
                <a:gd name="connsiteX137" fmla="*/ 2157496 w 2414671"/>
                <a:gd name="connsiteY137" fmla="*/ 361950 h 1500188"/>
                <a:gd name="connsiteX138" fmla="*/ 2167021 w 2414671"/>
                <a:gd name="connsiteY138" fmla="*/ 347663 h 1500188"/>
                <a:gd name="connsiteX139" fmla="*/ 2224171 w 2414671"/>
                <a:gd name="connsiteY139" fmla="*/ 323850 h 1500188"/>
                <a:gd name="connsiteX140" fmla="*/ 2238458 w 2414671"/>
                <a:gd name="connsiteY140" fmla="*/ 314325 h 1500188"/>
                <a:gd name="connsiteX141" fmla="*/ 2252746 w 2414671"/>
                <a:gd name="connsiteY141" fmla="*/ 309563 h 1500188"/>
                <a:gd name="connsiteX142" fmla="*/ 2257508 w 2414671"/>
                <a:gd name="connsiteY142" fmla="*/ 295275 h 1500188"/>
                <a:gd name="connsiteX143" fmla="*/ 2247983 w 2414671"/>
                <a:gd name="connsiteY143" fmla="*/ 266700 h 1500188"/>
                <a:gd name="connsiteX144" fmla="*/ 2257508 w 2414671"/>
                <a:gd name="connsiteY144" fmla="*/ 238125 h 1500188"/>
                <a:gd name="connsiteX145" fmla="*/ 2252746 w 2414671"/>
                <a:gd name="connsiteY145" fmla="*/ 223838 h 1500188"/>
                <a:gd name="connsiteX146" fmla="*/ 2238458 w 2414671"/>
                <a:gd name="connsiteY146" fmla="*/ 214313 h 1500188"/>
                <a:gd name="connsiteX147" fmla="*/ 2228933 w 2414671"/>
                <a:gd name="connsiteY147" fmla="*/ 200025 h 1500188"/>
                <a:gd name="connsiteX148" fmla="*/ 2224171 w 2414671"/>
                <a:gd name="connsiteY148" fmla="*/ 185738 h 1500188"/>
                <a:gd name="connsiteX149" fmla="*/ 2233696 w 2414671"/>
                <a:gd name="connsiteY149" fmla="*/ 171450 h 1500188"/>
                <a:gd name="connsiteX150" fmla="*/ 2252746 w 2414671"/>
                <a:gd name="connsiteY150" fmla="*/ 142875 h 1500188"/>
                <a:gd name="connsiteX151" fmla="*/ 2247983 w 2414671"/>
                <a:gd name="connsiteY151" fmla="*/ 123825 h 1500188"/>
                <a:gd name="connsiteX152" fmla="*/ 2243221 w 2414671"/>
                <a:gd name="connsiteY152" fmla="*/ 85725 h 1500188"/>
                <a:gd name="connsiteX153" fmla="*/ 2257508 w 2414671"/>
                <a:gd name="connsiteY153" fmla="*/ 76200 h 1500188"/>
                <a:gd name="connsiteX154" fmla="*/ 2267033 w 2414671"/>
                <a:gd name="connsiteY154" fmla="*/ 57150 h 1500188"/>
                <a:gd name="connsiteX155" fmla="*/ 2281321 w 2414671"/>
                <a:gd name="connsiteY155" fmla="*/ 52388 h 1500188"/>
                <a:gd name="connsiteX156" fmla="*/ 2286083 w 2414671"/>
                <a:gd name="connsiteY156" fmla="*/ 38100 h 1500188"/>
                <a:gd name="connsiteX157" fmla="*/ 2319421 w 2414671"/>
                <a:gd name="connsiteY157" fmla="*/ 0 h 1500188"/>
                <a:gd name="connsiteX158" fmla="*/ 2357521 w 2414671"/>
                <a:gd name="connsiteY158" fmla="*/ 9525 h 1500188"/>
                <a:gd name="connsiteX159" fmla="*/ 2386096 w 2414671"/>
                <a:gd name="connsiteY159" fmla="*/ 28575 h 1500188"/>
                <a:gd name="connsiteX160" fmla="*/ 2414671 w 2414671"/>
                <a:gd name="connsiteY160" fmla="*/ 23813 h 1500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414671" h="1500188">
                  <a:moveTo>
                    <a:pt x="71521" y="85725"/>
                  </a:moveTo>
                  <a:cubicBezTo>
                    <a:pt x="76283" y="103188"/>
                    <a:pt x="84745" y="120044"/>
                    <a:pt x="85808" y="138113"/>
                  </a:cubicBezTo>
                  <a:cubicBezTo>
                    <a:pt x="86727" y="153738"/>
                    <a:pt x="74867" y="168812"/>
                    <a:pt x="66758" y="180975"/>
                  </a:cubicBezTo>
                  <a:cubicBezTo>
                    <a:pt x="65171" y="185738"/>
                    <a:pt x="61996" y="190243"/>
                    <a:pt x="61996" y="195263"/>
                  </a:cubicBezTo>
                  <a:cubicBezTo>
                    <a:pt x="61996" y="200283"/>
                    <a:pt x="65540" y="204680"/>
                    <a:pt x="66758" y="209550"/>
                  </a:cubicBezTo>
                  <a:cubicBezTo>
                    <a:pt x="68721" y="217403"/>
                    <a:pt x="69933" y="225425"/>
                    <a:pt x="71521" y="233363"/>
                  </a:cubicBezTo>
                  <a:cubicBezTo>
                    <a:pt x="69933" y="247650"/>
                    <a:pt x="71671" y="262715"/>
                    <a:pt x="66758" y="276225"/>
                  </a:cubicBezTo>
                  <a:cubicBezTo>
                    <a:pt x="64802" y="281604"/>
                    <a:pt x="57590" y="283190"/>
                    <a:pt x="52471" y="285750"/>
                  </a:cubicBezTo>
                  <a:cubicBezTo>
                    <a:pt x="40745" y="291613"/>
                    <a:pt x="20587" y="293445"/>
                    <a:pt x="9608" y="295275"/>
                  </a:cubicBezTo>
                  <a:cubicBezTo>
                    <a:pt x="6433" y="300038"/>
                    <a:pt x="-858" y="303917"/>
                    <a:pt x="83" y="309563"/>
                  </a:cubicBezTo>
                  <a:cubicBezTo>
                    <a:pt x="1190" y="316207"/>
                    <a:pt x="10635" y="318246"/>
                    <a:pt x="14371" y="323850"/>
                  </a:cubicBezTo>
                  <a:cubicBezTo>
                    <a:pt x="32775" y="351456"/>
                    <a:pt x="1465" y="326360"/>
                    <a:pt x="33421" y="347663"/>
                  </a:cubicBezTo>
                  <a:cubicBezTo>
                    <a:pt x="38238" y="354889"/>
                    <a:pt x="47708" y="366377"/>
                    <a:pt x="47708" y="376238"/>
                  </a:cubicBezTo>
                  <a:cubicBezTo>
                    <a:pt x="47708" y="393005"/>
                    <a:pt x="43095" y="404365"/>
                    <a:pt x="38183" y="419100"/>
                  </a:cubicBezTo>
                  <a:cubicBezTo>
                    <a:pt x="36596" y="430213"/>
                    <a:pt x="35622" y="441431"/>
                    <a:pt x="33421" y="452438"/>
                  </a:cubicBezTo>
                  <a:cubicBezTo>
                    <a:pt x="32436" y="457361"/>
                    <a:pt x="26794" y="462064"/>
                    <a:pt x="28658" y="466725"/>
                  </a:cubicBezTo>
                  <a:cubicBezTo>
                    <a:pt x="31498" y="473826"/>
                    <a:pt x="51219" y="479008"/>
                    <a:pt x="57233" y="481013"/>
                  </a:cubicBezTo>
                  <a:cubicBezTo>
                    <a:pt x="60408" y="485775"/>
                    <a:pt x="62711" y="491253"/>
                    <a:pt x="66758" y="495300"/>
                  </a:cubicBezTo>
                  <a:cubicBezTo>
                    <a:pt x="70806" y="499347"/>
                    <a:pt x="77470" y="500355"/>
                    <a:pt x="81046" y="504825"/>
                  </a:cubicBezTo>
                  <a:cubicBezTo>
                    <a:pt x="84182" y="508745"/>
                    <a:pt x="83370" y="514725"/>
                    <a:pt x="85808" y="519113"/>
                  </a:cubicBezTo>
                  <a:cubicBezTo>
                    <a:pt x="91367" y="529120"/>
                    <a:pt x="101238" y="536828"/>
                    <a:pt x="104858" y="547688"/>
                  </a:cubicBezTo>
                  <a:lnTo>
                    <a:pt x="114383" y="576263"/>
                  </a:lnTo>
                  <a:lnTo>
                    <a:pt x="119146" y="590550"/>
                  </a:lnTo>
                  <a:cubicBezTo>
                    <a:pt x="117558" y="600075"/>
                    <a:pt x="118305" y="610301"/>
                    <a:pt x="114383" y="619125"/>
                  </a:cubicBezTo>
                  <a:cubicBezTo>
                    <a:pt x="111648" y="625280"/>
                    <a:pt x="103832" y="627809"/>
                    <a:pt x="100096" y="633413"/>
                  </a:cubicBezTo>
                  <a:cubicBezTo>
                    <a:pt x="97311" y="637590"/>
                    <a:pt x="96921" y="642938"/>
                    <a:pt x="95333" y="647700"/>
                  </a:cubicBezTo>
                  <a:cubicBezTo>
                    <a:pt x="95369" y="647989"/>
                    <a:pt x="99825" y="696042"/>
                    <a:pt x="104858" y="704850"/>
                  </a:cubicBezTo>
                  <a:cubicBezTo>
                    <a:pt x="108200" y="710698"/>
                    <a:pt x="113542" y="715402"/>
                    <a:pt x="119146" y="719138"/>
                  </a:cubicBezTo>
                  <a:cubicBezTo>
                    <a:pt x="123323" y="721923"/>
                    <a:pt x="128671" y="722313"/>
                    <a:pt x="133433" y="723900"/>
                  </a:cubicBezTo>
                  <a:cubicBezTo>
                    <a:pt x="136608" y="728663"/>
                    <a:pt x="138911" y="734141"/>
                    <a:pt x="142958" y="738188"/>
                  </a:cubicBezTo>
                  <a:cubicBezTo>
                    <a:pt x="147005" y="742235"/>
                    <a:pt x="154212" y="742859"/>
                    <a:pt x="157246" y="747713"/>
                  </a:cubicBezTo>
                  <a:cubicBezTo>
                    <a:pt x="188404" y="797565"/>
                    <a:pt x="149901" y="758900"/>
                    <a:pt x="176296" y="790575"/>
                  </a:cubicBezTo>
                  <a:cubicBezTo>
                    <a:pt x="189992" y="807010"/>
                    <a:pt x="201610" y="809368"/>
                    <a:pt x="209633" y="833438"/>
                  </a:cubicBezTo>
                  <a:cubicBezTo>
                    <a:pt x="218320" y="859500"/>
                    <a:pt x="212313" y="860972"/>
                    <a:pt x="233446" y="871538"/>
                  </a:cubicBezTo>
                  <a:cubicBezTo>
                    <a:pt x="237936" y="873783"/>
                    <a:pt x="242971" y="874713"/>
                    <a:pt x="247733" y="876300"/>
                  </a:cubicBezTo>
                  <a:cubicBezTo>
                    <a:pt x="263608" y="874713"/>
                    <a:pt x="279589" y="873964"/>
                    <a:pt x="295358" y="871538"/>
                  </a:cubicBezTo>
                  <a:cubicBezTo>
                    <a:pt x="300320" y="870775"/>
                    <a:pt x="305156" y="864530"/>
                    <a:pt x="309646" y="866775"/>
                  </a:cubicBezTo>
                  <a:cubicBezTo>
                    <a:pt x="314136" y="869020"/>
                    <a:pt x="312821" y="876300"/>
                    <a:pt x="314408" y="881063"/>
                  </a:cubicBezTo>
                  <a:cubicBezTo>
                    <a:pt x="312821" y="889000"/>
                    <a:pt x="311776" y="897066"/>
                    <a:pt x="309646" y="904875"/>
                  </a:cubicBezTo>
                  <a:cubicBezTo>
                    <a:pt x="307004" y="914561"/>
                    <a:pt x="300121" y="933450"/>
                    <a:pt x="300121" y="933450"/>
                  </a:cubicBezTo>
                  <a:cubicBezTo>
                    <a:pt x="298533" y="949325"/>
                    <a:pt x="296802" y="965186"/>
                    <a:pt x="295358" y="981075"/>
                  </a:cubicBezTo>
                  <a:cubicBezTo>
                    <a:pt x="289294" y="1047783"/>
                    <a:pt x="295493" y="1018641"/>
                    <a:pt x="285833" y="1057275"/>
                  </a:cubicBezTo>
                  <a:cubicBezTo>
                    <a:pt x="287421" y="1077913"/>
                    <a:pt x="288029" y="1098649"/>
                    <a:pt x="290596" y="1119188"/>
                  </a:cubicBezTo>
                  <a:cubicBezTo>
                    <a:pt x="291219" y="1124169"/>
                    <a:pt x="291808" y="1129925"/>
                    <a:pt x="295358" y="1133475"/>
                  </a:cubicBezTo>
                  <a:cubicBezTo>
                    <a:pt x="298908" y="1137025"/>
                    <a:pt x="304646" y="1137783"/>
                    <a:pt x="309646" y="1138238"/>
                  </a:cubicBezTo>
                  <a:cubicBezTo>
                    <a:pt x="339726" y="1140973"/>
                    <a:pt x="369971" y="1141413"/>
                    <a:pt x="400133" y="1143000"/>
                  </a:cubicBezTo>
                  <a:cubicBezTo>
                    <a:pt x="404896" y="1144588"/>
                    <a:pt x="410244" y="1144978"/>
                    <a:pt x="414421" y="1147763"/>
                  </a:cubicBezTo>
                  <a:cubicBezTo>
                    <a:pt x="421505" y="1152486"/>
                    <a:pt x="434534" y="1168015"/>
                    <a:pt x="438233" y="1176338"/>
                  </a:cubicBezTo>
                  <a:cubicBezTo>
                    <a:pt x="442311" y="1185513"/>
                    <a:pt x="444583" y="1195388"/>
                    <a:pt x="447758" y="1204913"/>
                  </a:cubicBezTo>
                  <a:cubicBezTo>
                    <a:pt x="452759" y="1219915"/>
                    <a:pt x="453693" y="1221494"/>
                    <a:pt x="457283" y="1238250"/>
                  </a:cubicBezTo>
                  <a:cubicBezTo>
                    <a:pt x="460675" y="1254080"/>
                    <a:pt x="461688" y="1270517"/>
                    <a:pt x="466808" y="1285875"/>
                  </a:cubicBezTo>
                  <a:cubicBezTo>
                    <a:pt x="468396" y="1290638"/>
                    <a:pt x="470192" y="1295336"/>
                    <a:pt x="471571" y="1300163"/>
                  </a:cubicBezTo>
                  <a:cubicBezTo>
                    <a:pt x="473369" y="1306457"/>
                    <a:pt x="472702" y="1313767"/>
                    <a:pt x="476333" y="1319213"/>
                  </a:cubicBezTo>
                  <a:cubicBezTo>
                    <a:pt x="479508" y="1323976"/>
                    <a:pt x="485501" y="1326178"/>
                    <a:pt x="490621" y="1328738"/>
                  </a:cubicBezTo>
                  <a:cubicBezTo>
                    <a:pt x="497450" y="1332153"/>
                    <a:pt x="517859" y="1336738"/>
                    <a:pt x="523958" y="1338263"/>
                  </a:cubicBezTo>
                  <a:cubicBezTo>
                    <a:pt x="538246" y="1336675"/>
                    <a:pt x="552725" y="1336319"/>
                    <a:pt x="566821" y="1333500"/>
                  </a:cubicBezTo>
                  <a:cubicBezTo>
                    <a:pt x="576666" y="1331531"/>
                    <a:pt x="585871" y="1327150"/>
                    <a:pt x="595396" y="1323975"/>
                  </a:cubicBezTo>
                  <a:lnTo>
                    <a:pt x="609683" y="1319213"/>
                  </a:lnTo>
                  <a:cubicBezTo>
                    <a:pt x="616033" y="1322388"/>
                    <a:pt x="622207" y="1325941"/>
                    <a:pt x="628733" y="1328738"/>
                  </a:cubicBezTo>
                  <a:cubicBezTo>
                    <a:pt x="633347" y="1330715"/>
                    <a:pt x="638844" y="1330715"/>
                    <a:pt x="643021" y="1333500"/>
                  </a:cubicBezTo>
                  <a:cubicBezTo>
                    <a:pt x="665458" y="1348458"/>
                    <a:pt x="648217" y="1346923"/>
                    <a:pt x="671596" y="1357313"/>
                  </a:cubicBezTo>
                  <a:cubicBezTo>
                    <a:pt x="680771" y="1361391"/>
                    <a:pt x="690646" y="1363663"/>
                    <a:pt x="700171" y="1366838"/>
                  </a:cubicBezTo>
                  <a:lnTo>
                    <a:pt x="714458" y="1371600"/>
                  </a:lnTo>
                  <a:cubicBezTo>
                    <a:pt x="727158" y="1370013"/>
                    <a:pt x="739966" y="1369128"/>
                    <a:pt x="752558" y="1366838"/>
                  </a:cubicBezTo>
                  <a:cubicBezTo>
                    <a:pt x="763569" y="1364836"/>
                    <a:pt x="776515" y="1357240"/>
                    <a:pt x="785896" y="1352550"/>
                  </a:cubicBezTo>
                  <a:cubicBezTo>
                    <a:pt x="803358" y="1354138"/>
                    <a:pt x="821524" y="1352156"/>
                    <a:pt x="838283" y="1357313"/>
                  </a:cubicBezTo>
                  <a:cubicBezTo>
                    <a:pt x="843754" y="1358996"/>
                    <a:pt x="843339" y="1368024"/>
                    <a:pt x="847808" y="1371600"/>
                  </a:cubicBezTo>
                  <a:cubicBezTo>
                    <a:pt x="851728" y="1374736"/>
                    <a:pt x="857606" y="1374118"/>
                    <a:pt x="862096" y="1376363"/>
                  </a:cubicBezTo>
                  <a:cubicBezTo>
                    <a:pt x="899018" y="1394824"/>
                    <a:pt x="854764" y="1378683"/>
                    <a:pt x="890671" y="1390650"/>
                  </a:cubicBezTo>
                  <a:cubicBezTo>
                    <a:pt x="899564" y="1396579"/>
                    <a:pt x="913853" y="1404757"/>
                    <a:pt x="919246" y="1414463"/>
                  </a:cubicBezTo>
                  <a:cubicBezTo>
                    <a:pt x="924122" y="1423240"/>
                    <a:pt x="925596" y="1433513"/>
                    <a:pt x="928771" y="1443038"/>
                  </a:cubicBezTo>
                  <a:cubicBezTo>
                    <a:pt x="930358" y="1447800"/>
                    <a:pt x="932315" y="1452455"/>
                    <a:pt x="933533" y="1457325"/>
                  </a:cubicBezTo>
                  <a:cubicBezTo>
                    <a:pt x="935121" y="1463675"/>
                    <a:pt x="935049" y="1470692"/>
                    <a:pt x="938296" y="1476375"/>
                  </a:cubicBezTo>
                  <a:cubicBezTo>
                    <a:pt x="941638" y="1482223"/>
                    <a:pt x="946979" y="1486927"/>
                    <a:pt x="952583" y="1490663"/>
                  </a:cubicBezTo>
                  <a:cubicBezTo>
                    <a:pt x="958856" y="1494845"/>
                    <a:pt x="987253" y="1499502"/>
                    <a:pt x="990683" y="1500188"/>
                  </a:cubicBezTo>
                  <a:cubicBezTo>
                    <a:pt x="1008146" y="1498600"/>
                    <a:pt x="1026249" y="1500373"/>
                    <a:pt x="1043071" y="1495425"/>
                  </a:cubicBezTo>
                  <a:cubicBezTo>
                    <a:pt x="1054053" y="1492195"/>
                    <a:pt x="1071646" y="1476375"/>
                    <a:pt x="1071646" y="1476375"/>
                  </a:cubicBezTo>
                  <a:cubicBezTo>
                    <a:pt x="1080890" y="1479457"/>
                    <a:pt x="1095735" y="1484812"/>
                    <a:pt x="1104983" y="1485900"/>
                  </a:cubicBezTo>
                  <a:cubicBezTo>
                    <a:pt x="1125540" y="1488318"/>
                    <a:pt x="1146258" y="1489075"/>
                    <a:pt x="1166896" y="1490663"/>
                  </a:cubicBezTo>
                  <a:cubicBezTo>
                    <a:pt x="1214521" y="1487488"/>
                    <a:pt x="1262225" y="1485333"/>
                    <a:pt x="1309771" y="1481138"/>
                  </a:cubicBezTo>
                  <a:cubicBezTo>
                    <a:pt x="1316291" y="1480563"/>
                    <a:pt x="1322552" y="1478256"/>
                    <a:pt x="1328821" y="1476375"/>
                  </a:cubicBezTo>
                  <a:cubicBezTo>
                    <a:pt x="1338438" y="1473490"/>
                    <a:pt x="1357396" y="1466850"/>
                    <a:pt x="1357396" y="1466850"/>
                  </a:cubicBezTo>
                  <a:cubicBezTo>
                    <a:pt x="1412958" y="1468438"/>
                    <a:pt x="1468515" y="1472968"/>
                    <a:pt x="1524083" y="1471613"/>
                  </a:cubicBezTo>
                  <a:cubicBezTo>
                    <a:pt x="1524087" y="1471613"/>
                    <a:pt x="1559801" y="1459707"/>
                    <a:pt x="1566946" y="1457325"/>
                  </a:cubicBezTo>
                  <a:lnTo>
                    <a:pt x="1581233" y="1452563"/>
                  </a:lnTo>
                  <a:cubicBezTo>
                    <a:pt x="1619317" y="1460179"/>
                    <a:pt x="1617830" y="1462073"/>
                    <a:pt x="1671721" y="1452563"/>
                  </a:cubicBezTo>
                  <a:cubicBezTo>
                    <a:pt x="1677358" y="1451568"/>
                    <a:pt x="1681246" y="1446213"/>
                    <a:pt x="1686008" y="1443038"/>
                  </a:cubicBezTo>
                  <a:cubicBezTo>
                    <a:pt x="1701103" y="1420395"/>
                    <a:pt x="1693722" y="1434182"/>
                    <a:pt x="1705058" y="1400175"/>
                  </a:cubicBezTo>
                  <a:cubicBezTo>
                    <a:pt x="1706646" y="1395413"/>
                    <a:pt x="1707036" y="1390065"/>
                    <a:pt x="1709821" y="1385888"/>
                  </a:cubicBezTo>
                  <a:lnTo>
                    <a:pt x="1728871" y="1357313"/>
                  </a:lnTo>
                  <a:cubicBezTo>
                    <a:pt x="1733833" y="1342424"/>
                    <a:pt x="1738645" y="1323808"/>
                    <a:pt x="1752683" y="1314450"/>
                  </a:cubicBezTo>
                  <a:lnTo>
                    <a:pt x="1766971" y="1304925"/>
                  </a:lnTo>
                  <a:cubicBezTo>
                    <a:pt x="1778941" y="1269013"/>
                    <a:pt x="1761401" y="1311888"/>
                    <a:pt x="1786021" y="1281113"/>
                  </a:cubicBezTo>
                  <a:cubicBezTo>
                    <a:pt x="1789574" y="1276671"/>
                    <a:pt x="1793839" y="1250761"/>
                    <a:pt x="1795546" y="1247775"/>
                  </a:cubicBezTo>
                  <a:cubicBezTo>
                    <a:pt x="1798888" y="1241927"/>
                    <a:pt x="1804517" y="1237623"/>
                    <a:pt x="1809833" y="1233488"/>
                  </a:cubicBezTo>
                  <a:cubicBezTo>
                    <a:pt x="1818869" y="1226460"/>
                    <a:pt x="1828883" y="1220788"/>
                    <a:pt x="1838408" y="1214438"/>
                  </a:cubicBezTo>
                  <a:lnTo>
                    <a:pt x="1852696" y="1204913"/>
                  </a:lnTo>
                  <a:cubicBezTo>
                    <a:pt x="1876345" y="1169438"/>
                    <a:pt x="1845950" y="1213008"/>
                    <a:pt x="1876508" y="1176338"/>
                  </a:cubicBezTo>
                  <a:cubicBezTo>
                    <a:pt x="1896352" y="1152525"/>
                    <a:pt x="1874127" y="1169987"/>
                    <a:pt x="1900321" y="1152525"/>
                  </a:cubicBezTo>
                  <a:cubicBezTo>
                    <a:pt x="1903496" y="1147763"/>
                    <a:pt x="1909465" y="1143949"/>
                    <a:pt x="1909846" y="1138238"/>
                  </a:cubicBezTo>
                  <a:cubicBezTo>
                    <a:pt x="1911117" y="1119164"/>
                    <a:pt x="1908226" y="1099944"/>
                    <a:pt x="1905083" y="1081088"/>
                  </a:cubicBezTo>
                  <a:cubicBezTo>
                    <a:pt x="1903432" y="1071184"/>
                    <a:pt x="1897993" y="1062254"/>
                    <a:pt x="1895558" y="1052513"/>
                  </a:cubicBezTo>
                  <a:lnTo>
                    <a:pt x="1890796" y="1033463"/>
                  </a:lnTo>
                  <a:cubicBezTo>
                    <a:pt x="1892383" y="1022350"/>
                    <a:pt x="1890538" y="1010165"/>
                    <a:pt x="1895558" y="1000125"/>
                  </a:cubicBezTo>
                  <a:cubicBezTo>
                    <a:pt x="1897803" y="995635"/>
                    <a:pt x="1905356" y="997608"/>
                    <a:pt x="1909846" y="995363"/>
                  </a:cubicBezTo>
                  <a:cubicBezTo>
                    <a:pt x="1914965" y="992803"/>
                    <a:pt x="1919855" y="989641"/>
                    <a:pt x="1924133" y="985838"/>
                  </a:cubicBezTo>
                  <a:cubicBezTo>
                    <a:pt x="1934201" y="976889"/>
                    <a:pt x="1943183" y="966788"/>
                    <a:pt x="1952708" y="957263"/>
                  </a:cubicBezTo>
                  <a:cubicBezTo>
                    <a:pt x="1957471" y="952500"/>
                    <a:pt x="1960606" y="945105"/>
                    <a:pt x="1966996" y="942975"/>
                  </a:cubicBezTo>
                  <a:cubicBezTo>
                    <a:pt x="1976521" y="939800"/>
                    <a:pt x="1985726" y="935419"/>
                    <a:pt x="1995571" y="933450"/>
                  </a:cubicBezTo>
                  <a:cubicBezTo>
                    <a:pt x="2028852" y="926794"/>
                    <a:pt x="2011399" y="930019"/>
                    <a:pt x="2047958" y="923925"/>
                  </a:cubicBezTo>
                  <a:cubicBezTo>
                    <a:pt x="2074358" y="906325"/>
                    <a:pt x="2053477" y="924470"/>
                    <a:pt x="2067008" y="900113"/>
                  </a:cubicBezTo>
                  <a:cubicBezTo>
                    <a:pt x="2072567" y="890106"/>
                    <a:pt x="2082438" y="882398"/>
                    <a:pt x="2086058" y="871538"/>
                  </a:cubicBezTo>
                  <a:cubicBezTo>
                    <a:pt x="2092631" y="851820"/>
                    <a:pt x="2088036" y="861427"/>
                    <a:pt x="2100346" y="842963"/>
                  </a:cubicBezTo>
                  <a:cubicBezTo>
                    <a:pt x="2112313" y="807056"/>
                    <a:pt x="2096172" y="851310"/>
                    <a:pt x="2114633" y="814388"/>
                  </a:cubicBezTo>
                  <a:cubicBezTo>
                    <a:pt x="2116878" y="809898"/>
                    <a:pt x="2116958" y="804489"/>
                    <a:pt x="2119396" y="800100"/>
                  </a:cubicBezTo>
                  <a:cubicBezTo>
                    <a:pt x="2124955" y="790093"/>
                    <a:pt x="2138446" y="771525"/>
                    <a:pt x="2138446" y="771525"/>
                  </a:cubicBezTo>
                  <a:cubicBezTo>
                    <a:pt x="2154199" y="724263"/>
                    <a:pt x="2127769" y="796458"/>
                    <a:pt x="2157496" y="742950"/>
                  </a:cubicBezTo>
                  <a:cubicBezTo>
                    <a:pt x="2162372" y="734173"/>
                    <a:pt x="2163846" y="723900"/>
                    <a:pt x="2167021" y="714375"/>
                  </a:cubicBezTo>
                  <a:cubicBezTo>
                    <a:pt x="2168608" y="709613"/>
                    <a:pt x="2168999" y="704265"/>
                    <a:pt x="2171783" y="700088"/>
                  </a:cubicBezTo>
                  <a:cubicBezTo>
                    <a:pt x="2174958" y="695325"/>
                    <a:pt x="2178748" y="690920"/>
                    <a:pt x="2181308" y="685800"/>
                  </a:cubicBezTo>
                  <a:cubicBezTo>
                    <a:pt x="2183553" y="681310"/>
                    <a:pt x="2182935" y="675433"/>
                    <a:pt x="2186071" y="671513"/>
                  </a:cubicBezTo>
                  <a:cubicBezTo>
                    <a:pt x="2189647" y="667044"/>
                    <a:pt x="2195596" y="665163"/>
                    <a:pt x="2200358" y="661988"/>
                  </a:cubicBezTo>
                  <a:cubicBezTo>
                    <a:pt x="2211778" y="627730"/>
                    <a:pt x="2200358" y="670511"/>
                    <a:pt x="2200358" y="628650"/>
                  </a:cubicBezTo>
                  <a:cubicBezTo>
                    <a:pt x="2200358" y="601727"/>
                    <a:pt x="2203186" y="596355"/>
                    <a:pt x="2209883" y="576263"/>
                  </a:cubicBezTo>
                  <a:cubicBezTo>
                    <a:pt x="2208296" y="569913"/>
                    <a:pt x="2209210" y="562324"/>
                    <a:pt x="2205121" y="557213"/>
                  </a:cubicBezTo>
                  <a:cubicBezTo>
                    <a:pt x="2201985" y="553293"/>
                    <a:pt x="2195222" y="554888"/>
                    <a:pt x="2190833" y="552450"/>
                  </a:cubicBezTo>
                  <a:cubicBezTo>
                    <a:pt x="2141708" y="525158"/>
                    <a:pt x="2180298" y="539413"/>
                    <a:pt x="2147971" y="528638"/>
                  </a:cubicBezTo>
                  <a:cubicBezTo>
                    <a:pt x="2144796" y="523875"/>
                    <a:pt x="2139156" y="520030"/>
                    <a:pt x="2138446" y="514350"/>
                  </a:cubicBezTo>
                  <a:cubicBezTo>
                    <a:pt x="2135689" y="492300"/>
                    <a:pt x="2144829" y="492058"/>
                    <a:pt x="2152733" y="476250"/>
                  </a:cubicBezTo>
                  <a:cubicBezTo>
                    <a:pt x="2154978" y="471760"/>
                    <a:pt x="2155908" y="466725"/>
                    <a:pt x="2157496" y="461963"/>
                  </a:cubicBezTo>
                  <a:cubicBezTo>
                    <a:pt x="2164195" y="421764"/>
                    <a:pt x="2163677" y="441643"/>
                    <a:pt x="2157496" y="395288"/>
                  </a:cubicBezTo>
                  <a:cubicBezTo>
                    <a:pt x="2152388" y="356981"/>
                    <a:pt x="2158723" y="370934"/>
                    <a:pt x="2143208" y="347663"/>
                  </a:cubicBezTo>
                  <a:cubicBezTo>
                    <a:pt x="2138246" y="332774"/>
                    <a:pt x="2133434" y="314158"/>
                    <a:pt x="2119396" y="304800"/>
                  </a:cubicBezTo>
                  <a:lnTo>
                    <a:pt x="2105108" y="295275"/>
                  </a:lnTo>
                  <a:cubicBezTo>
                    <a:pt x="2105107" y="295274"/>
                    <a:pt x="2078121" y="258764"/>
                    <a:pt x="2109871" y="290513"/>
                  </a:cubicBezTo>
                  <a:cubicBezTo>
                    <a:pt x="2113918" y="294560"/>
                    <a:pt x="2116221" y="300038"/>
                    <a:pt x="2119396" y="304800"/>
                  </a:cubicBezTo>
                  <a:cubicBezTo>
                    <a:pt x="2122571" y="314325"/>
                    <a:pt x="2121821" y="326275"/>
                    <a:pt x="2128921" y="333375"/>
                  </a:cubicBezTo>
                  <a:lnTo>
                    <a:pt x="2157496" y="361950"/>
                  </a:lnTo>
                  <a:cubicBezTo>
                    <a:pt x="2160671" y="357188"/>
                    <a:pt x="2164766" y="352924"/>
                    <a:pt x="2167021" y="347663"/>
                  </a:cubicBezTo>
                  <a:cubicBezTo>
                    <a:pt x="2182737" y="310992"/>
                    <a:pt x="2147312" y="330838"/>
                    <a:pt x="2224171" y="323850"/>
                  </a:cubicBezTo>
                  <a:cubicBezTo>
                    <a:pt x="2228933" y="320675"/>
                    <a:pt x="2233339" y="316885"/>
                    <a:pt x="2238458" y="314325"/>
                  </a:cubicBezTo>
                  <a:cubicBezTo>
                    <a:pt x="2242948" y="312080"/>
                    <a:pt x="2249196" y="313113"/>
                    <a:pt x="2252746" y="309563"/>
                  </a:cubicBezTo>
                  <a:cubicBezTo>
                    <a:pt x="2256296" y="306013"/>
                    <a:pt x="2255921" y="300038"/>
                    <a:pt x="2257508" y="295275"/>
                  </a:cubicBezTo>
                  <a:cubicBezTo>
                    <a:pt x="2254333" y="285750"/>
                    <a:pt x="2244808" y="276225"/>
                    <a:pt x="2247983" y="266700"/>
                  </a:cubicBezTo>
                  <a:lnTo>
                    <a:pt x="2257508" y="238125"/>
                  </a:lnTo>
                  <a:cubicBezTo>
                    <a:pt x="2255921" y="233363"/>
                    <a:pt x="2255882" y="227758"/>
                    <a:pt x="2252746" y="223838"/>
                  </a:cubicBezTo>
                  <a:cubicBezTo>
                    <a:pt x="2249170" y="219368"/>
                    <a:pt x="2242505" y="218360"/>
                    <a:pt x="2238458" y="214313"/>
                  </a:cubicBezTo>
                  <a:cubicBezTo>
                    <a:pt x="2234411" y="210266"/>
                    <a:pt x="2232108" y="204788"/>
                    <a:pt x="2228933" y="200025"/>
                  </a:cubicBezTo>
                  <a:cubicBezTo>
                    <a:pt x="2227346" y="195263"/>
                    <a:pt x="2223346" y="190690"/>
                    <a:pt x="2224171" y="185738"/>
                  </a:cubicBezTo>
                  <a:cubicBezTo>
                    <a:pt x="2225112" y="180092"/>
                    <a:pt x="2231136" y="176570"/>
                    <a:pt x="2233696" y="171450"/>
                  </a:cubicBezTo>
                  <a:cubicBezTo>
                    <a:pt x="2247480" y="143881"/>
                    <a:pt x="2225661" y="169960"/>
                    <a:pt x="2252746" y="142875"/>
                  </a:cubicBezTo>
                  <a:cubicBezTo>
                    <a:pt x="2251158" y="136525"/>
                    <a:pt x="2250561" y="129841"/>
                    <a:pt x="2247983" y="123825"/>
                  </a:cubicBezTo>
                  <a:cubicBezTo>
                    <a:pt x="2240140" y="105525"/>
                    <a:pt x="2228606" y="111301"/>
                    <a:pt x="2243221" y="85725"/>
                  </a:cubicBezTo>
                  <a:cubicBezTo>
                    <a:pt x="2246061" y="80755"/>
                    <a:pt x="2252746" y="79375"/>
                    <a:pt x="2257508" y="76200"/>
                  </a:cubicBezTo>
                  <a:cubicBezTo>
                    <a:pt x="2260683" y="69850"/>
                    <a:pt x="2262013" y="62170"/>
                    <a:pt x="2267033" y="57150"/>
                  </a:cubicBezTo>
                  <a:cubicBezTo>
                    <a:pt x="2270583" y="53600"/>
                    <a:pt x="2277771" y="55938"/>
                    <a:pt x="2281321" y="52388"/>
                  </a:cubicBezTo>
                  <a:cubicBezTo>
                    <a:pt x="2284871" y="48838"/>
                    <a:pt x="2283645" y="42488"/>
                    <a:pt x="2286083" y="38100"/>
                  </a:cubicBezTo>
                  <a:cubicBezTo>
                    <a:pt x="2302424" y="8685"/>
                    <a:pt x="2298550" y="13914"/>
                    <a:pt x="2319421" y="0"/>
                  </a:cubicBezTo>
                  <a:cubicBezTo>
                    <a:pt x="2326013" y="1319"/>
                    <a:pt x="2349287" y="4951"/>
                    <a:pt x="2357521" y="9525"/>
                  </a:cubicBezTo>
                  <a:cubicBezTo>
                    <a:pt x="2367528" y="15084"/>
                    <a:pt x="2386096" y="28575"/>
                    <a:pt x="2386096" y="28575"/>
                  </a:cubicBezTo>
                  <a:cubicBezTo>
                    <a:pt x="2411465" y="23502"/>
                    <a:pt x="2401814" y="23813"/>
                    <a:pt x="2414671" y="23813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L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1" name="TextBox 48">
            <a:extLst>
              <a:ext uri="{FF2B5EF4-FFF2-40B4-BE49-F238E27FC236}">
                <a16:creationId xmlns:a16="http://schemas.microsoft.com/office/drawing/2014/main" id="{51D9FD6C-718F-E941-96E4-E5342EA46677}"/>
              </a:ext>
            </a:extLst>
          </p:cNvPr>
          <p:cNvSpPr txBox="1"/>
          <p:nvPr/>
        </p:nvSpPr>
        <p:spPr>
          <a:xfrm>
            <a:off x="6462662" y="622247"/>
            <a:ext cx="2112968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50" dirty="0">
                <a:solidFill>
                  <a:srgbClr val="666699"/>
                </a:solidFill>
                <a:latin typeface="Calibri" panose="020F0502020204030204"/>
                <a:ea typeface="+mn-ea"/>
              </a:rPr>
              <a:t>4x PFA</a:t>
            </a:r>
          </a:p>
        </p:txBody>
      </p:sp>
    </p:spTree>
    <p:extLst>
      <p:ext uri="{BB962C8B-B14F-4D97-AF65-F5344CB8AC3E}">
        <p14:creationId xmlns:p14="http://schemas.microsoft.com/office/powerpoint/2010/main" val="26320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50FF92-4AFD-C04C-8BF6-44A8A46E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252"/>
            <a:ext cx="8229600" cy="857250"/>
          </a:xfrm>
        </p:spPr>
        <p:txBody>
          <a:bodyPr/>
          <a:lstStyle/>
          <a:p>
            <a:pPr algn="l"/>
            <a:r>
              <a:rPr lang="cs-CZ" sz="4000"/>
              <a:t>Závěry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7F5BCE-04A8-B84C-BDA3-FE6332CC1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78" y="977502"/>
            <a:ext cx="8229600" cy="3394472"/>
          </a:xfrm>
        </p:spPr>
        <p:txBody>
          <a:bodyPr/>
          <a:lstStyle/>
          <a:p>
            <a:r>
              <a:rPr lang="en-US" dirty="0" err="1"/>
              <a:t>Irreversibilní</a:t>
            </a:r>
            <a:r>
              <a:rPr lang="en-US" dirty="0"/>
              <a:t> </a:t>
            </a:r>
            <a:r>
              <a:rPr lang="en-US" dirty="0" err="1"/>
              <a:t>elektroporace</a:t>
            </a:r>
            <a:r>
              <a:rPr lang="en-US" dirty="0"/>
              <a:t> </a:t>
            </a:r>
            <a:r>
              <a:rPr lang="en-US" dirty="0" err="1"/>
              <a:t>vyřeší</a:t>
            </a:r>
            <a:r>
              <a:rPr lang="en-US" dirty="0"/>
              <a:t> </a:t>
            </a:r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pravděpodobně</a:t>
            </a:r>
            <a:r>
              <a:rPr lang="en-US" dirty="0"/>
              <a:t> </a:t>
            </a:r>
            <a:r>
              <a:rPr lang="en-US" dirty="0" err="1"/>
              <a:t>většinu</a:t>
            </a:r>
            <a:r>
              <a:rPr lang="en-US" dirty="0"/>
              <a:t> </a:t>
            </a:r>
            <a:r>
              <a:rPr lang="en-US" dirty="0" err="1"/>
              <a:t>nezodpovezených</a:t>
            </a:r>
            <a:r>
              <a:rPr lang="en-US" dirty="0"/>
              <a:t> </a:t>
            </a:r>
            <a:r>
              <a:rPr lang="en-US" dirty="0" err="1"/>
              <a:t>otázek</a:t>
            </a:r>
            <a:r>
              <a:rPr lang="en-US" dirty="0"/>
              <a:t> </a:t>
            </a:r>
            <a:r>
              <a:rPr lang="en-US" dirty="0" err="1"/>
              <a:t>okolo</a:t>
            </a:r>
            <a:r>
              <a:rPr lang="en-US" dirty="0"/>
              <a:t> </a:t>
            </a:r>
            <a:r>
              <a:rPr lang="en-US" dirty="0" err="1"/>
              <a:t>komplexních</a:t>
            </a:r>
            <a:r>
              <a:rPr lang="en-US" dirty="0"/>
              <a:t> </a:t>
            </a:r>
            <a:r>
              <a:rPr lang="en-US" dirty="0" err="1"/>
              <a:t>ablací</a:t>
            </a:r>
            <a:r>
              <a:rPr lang="en-US" dirty="0"/>
              <a:t> </a:t>
            </a:r>
            <a:r>
              <a:rPr lang="en-US" dirty="0" err="1"/>
              <a:t>srdečních</a:t>
            </a:r>
            <a:r>
              <a:rPr lang="en-US" dirty="0"/>
              <a:t> </a:t>
            </a:r>
            <a:r>
              <a:rPr lang="en-US" dirty="0" err="1"/>
              <a:t>arytmií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724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4371950"/>
            <a:ext cx="2826475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>
                <a:hlinkClick r:id="rId2"/>
              </a:rPr>
              <a:t>www.ablationworkshop.cz</a:t>
            </a:r>
            <a:endParaRPr lang="en-US" dirty="0"/>
          </a:p>
          <a:p>
            <a:r>
              <a:rPr lang="en-US" dirty="0" err="1"/>
              <a:t>www.prague-rhythm.cz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F2C52B-5A24-144D-83FF-A7AE243AB4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83515" cy="437195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467F638-B9B4-9D49-9DEF-0D76596AC9B0}"/>
              </a:ext>
            </a:extLst>
          </p:cNvPr>
          <p:cNvSpPr txBox="1"/>
          <p:nvPr/>
        </p:nvSpPr>
        <p:spPr>
          <a:xfrm>
            <a:off x="6444208" y="3075806"/>
            <a:ext cx="230704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800" dirty="0"/>
              <a:t>24-26.4.2022</a:t>
            </a:r>
          </a:p>
        </p:txBody>
      </p:sp>
    </p:spTree>
    <p:extLst>
      <p:ext uri="{BB962C8B-B14F-4D97-AF65-F5344CB8AC3E}">
        <p14:creationId xmlns:p14="http://schemas.microsoft.com/office/powerpoint/2010/main" val="324892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871532-2926-B047-BCD8-7B3909DA5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0" dirty="0">
                <a:solidFill>
                  <a:srgbClr val="800000"/>
                </a:solidFill>
              </a:rPr>
              <a:t>Jaké jsou nevyřešené otázky okolo katetrizační ablace?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DCD443-A8C5-FD4D-8E07-3AC97EAE7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7518"/>
            <a:ext cx="8229600" cy="339447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Pohled do historie</a:t>
            </a:r>
          </a:p>
          <a:p>
            <a:r>
              <a:rPr lang="cs-CZ" dirty="0">
                <a:solidFill>
                  <a:schemeClr val="tx1"/>
                </a:solidFill>
              </a:rPr>
              <a:t>Konvenční ablace</a:t>
            </a:r>
          </a:p>
          <a:p>
            <a:r>
              <a:rPr lang="cs-CZ" dirty="0">
                <a:solidFill>
                  <a:schemeClr val="tx1"/>
                </a:solidFill>
              </a:rPr>
              <a:t>Ablace fibrilace síní</a:t>
            </a:r>
          </a:p>
          <a:p>
            <a:r>
              <a:rPr lang="cs-CZ" dirty="0">
                <a:solidFill>
                  <a:schemeClr val="tx1"/>
                </a:solidFill>
              </a:rPr>
              <a:t>Ablace komorových tachykardií při strukturním postižení </a:t>
            </a:r>
          </a:p>
        </p:txBody>
      </p:sp>
    </p:spTree>
    <p:extLst>
      <p:ext uri="{BB962C8B-B14F-4D97-AF65-F5344CB8AC3E}">
        <p14:creationId xmlns:p14="http://schemas.microsoft.com/office/powerpoint/2010/main" val="3310077698"/>
      </p:ext>
    </p:extLst>
  </p:cSld>
  <p:clrMapOvr>
    <a:masterClrMapping/>
  </p:clrMapOvr>
  <p:transition spd="med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871532-2926-B047-BCD8-7B3909DA5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0" dirty="0">
                <a:solidFill>
                  <a:srgbClr val="800000"/>
                </a:solidFill>
              </a:rPr>
              <a:t>Jaké jsou nevyřešené otázky okolo katetrizační ablace?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DCD443-A8C5-FD4D-8E07-3AC97EAE7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7518"/>
            <a:ext cx="8229600" cy="3394472"/>
          </a:xfrm>
        </p:spPr>
        <p:txBody>
          <a:bodyPr/>
          <a:lstStyle/>
          <a:p>
            <a:r>
              <a:rPr lang="cs-CZ" dirty="0"/>
              <a:t>Pohled do historie</a:t>
            </a:r>
          </a:p>
          <a:p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Konvenční ablace</a:t>
            </a:r>
          </a:p>
          <a:p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Ablace fibrilace síní</a:t>
            </a:r>
          </a:p>
          <a:p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Ablace komorových tachykardií při strukturním postižení </a:t>
            </a:r>
          </a:p>
        </p:txBody>
      </p:sp>
    </p:spTree>
    <p:extLst>
      <p:ext uri="{BB962C8B-B14F-4D97-AF65-F5344CB8AC3E}">
        <p14:creationId xmlns:p14="http://schemas.microsoft.com/office/powerpoint/2010/main" val="421886994"/>
      </p:ext>
    </p:extLst>
  </p:cSld>
  <p:clrMapOvr>
    <a:masterClrMapping/>
  </p:clrMapOvr>
  <p:transition spd="med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43866" y="24606"/>
            <a:ext cx="6604398" cy="857250"/>
          </a:xfrm>
        </p:spPr>
        <p:txBody>
          <a:bodyPr vert="horz" wrap="square" lIns="67866" tIns="33338" rIns="67866" bIns="33338" numCol="1" anchor="ctr" anchorCtr="0" compatLnSpc="1"/>
          <a:lstStyle/>
          <a:p>
            <a:pPr algn="l" eaLnBrk="1" hangingPunct="1"/>
            <a:r>
              <a:rPr lang="cs-CZ" sz="3200" b="0" dirty="0">
                <a:solidFill>
                  <a:srgbClr val="800000"/>
                </a:solidFill>
                <a:latin typeface="Arial" charset="0"/>
              </a:rPr>
              <a:t>Katetrizační ablace: historie</a:t>
            </a:r>
            <a:endParaRPr lang="cs-CZ" sz="2000" b="0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3866" y="855017"/>
            <a:ext cx="6114665" cy="3086100"/>
          </a:xfrm>
          <a:noFill/>
        </p:spPr>
        <p:txBody>
          <a:bodyPr vert="horz" wrap="square" lIns="67866" tIns="33338" rIns="67866" bIns="3333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5000"/>
              </a:spcBef>
            </a:pPr>
            <a:r>
              <a:rPr lang="cs-CZ" sz="1800" dirty="0">
                <a:latin typeface="Arial" charset="0"/>
              </a:rPr>
              <a:t>1982 - 1. katetrizační DC ablace AV uzlu</a:t>
            </a:r>
          </a:p>
          <a:p>
            <a:pPr eaLnBrk="1" hangingPunct="1">
              <a:lnSpc>
                <a:spcPct val="150000"/>
              </a:lnSpc>
              <a:spcBef>
                <a:spcPct val="5000"/>
              </a:spcBef>
            </a:pPr>
            <a:r>
              <a:rPr lang="cs-CZ" sz="1800" dirty="0">
                <a:latin typeface="Arial" charset="0"/>
              </a:rPr>
              <a:t>1984 - 1. katetrizační DC ablace </a:t>
            </a:r>
            <a:r>
              <a:rPr lang="cs-CZ" sz="1800" dirty="0" err="1">
                <a:latin typeface="Arial" charset="0"/>
              </a:rPr>
              <a:t>posteroseptální</a:t>
            </a:r>
            <a:r>
              <a:rPr lang="cs-CZ" sz="1800" dirty="0">
                <a:latin typeface="Arial" charset="0"/>
              </a:rPr>
              <a:t> dráhy 1987 - 1. katetrizační RF ablace přídatné dráhy</a:t>
            </a:r>
            <a:endParaRPr lang="cs-CZ" sz="1800" dirty="0">
              <a:solidFill>
                <a:srgbClr val="FFFFFF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cs-CZ" sz="1800" dirty="0">
              <a:solidFill>
                <a:srgbClr val="FFFFFF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45000"/>
              </a:spcBef>
              <a:buFontTx/>
              <a:buNone/>
            </a:pPr>
            <a:endParaRPr lang="cs-CZ" sz="1800" dirty="0">
              <a:latin typeface="Arial" charset="0"/>
            </a:endParaRPr>
          </a:p>
        </p:txBody>
      </p:sp>
      <p:pic>
        <p:nvPicPr>
          <p:cNvPr id="5" name="Picture 3" descr="SCAN4">
            <a:extLst>
              <a:ext uri="{FF2B5EF4-FFF2-40B4-BE49-F238E27FC236}">
                <a16:creationId xmlns:a16="http://schemas.microsoft.com/office/drawing/2014/main" id="{9EA92EEB-3309-6D4A-8D8A-4EF75B1B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2"/>
          <a:stretch>
            <a:fillRect/>
          </a:stretch>
        </p:blipFill>
        <p:spPr bwMode="auto">
          <a:xfrm>
            <a:off x="6238628" y="254942"/>
            <a:ext cx="25717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>
            <a:extLst>
              <a:ext uri="{FF2B5EF4-FFF2-40B4-BE49-F238E27FC236}">
                <a16:creationId xmlns:a16="http://schemas.microsoft.com/office/drawing/2014/main" id="{8C370934-2564-FE4F-9EAB-B0554553FC75}"/>
              </a:ext>
            </a:extLst>
          </p:cNvPr>
          <p:cNvSpPr>
            <a:spLocks noChangeArrowheads="1"/>
          </p:cNvSpPr>
          <p:nvPr/>
        </p:nvSpPr>
        <p:spPr bwMode="auto">
          <a:xfrm rot="-1981586">
            <a:off x="8080274" y="455091"/>
            <a:ext cx="514350" cy="3429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7" descr="tracz">
            <a:extLst>
              <a:ext uri="{FF2B5EF4-FFF2-40B4-BE49-F238E27FC236}">
                <a16:creationId xmlns:a16="http://schemas.microsoft.com/office/drawing/2014/main" id="{7908E66A-920C-FD42-B529-9D57E2E33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81" y="2231379"/>
            <a:ext cx="3200400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848DBA9-39F2-1F4E-A404-715E6DE3725F}"/>
              </a:ext>
            </a:extLst>
          </p:cNvPr>
          <p:cNvSpPr txBox="1"/>
          <p:nvPr/>
        </p:nvSpPr>
        <p:spPr>
          <a:xfrm>
            <a:off x="4185585" y="3201619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1992 IKEM</a:t>
            </a:r>
          </a:p>
        </p:txBody>
      </p:sp>
    </p:spTree>
    <p:extLst>
      <p:ext uri="{BB962C8B-B14F-4D97-AF65-F5344CB8AC3E}">
        <p14:creationId xmlns:p14="http://schemas.microsoft.com/office/powerpoint/2010/main" val="35265498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Zástupný symbol pro obsah 3" descr="I české symposium PS AKS.png">
            <a:extLst>
              <a:ext uri="{FF2B5EF4-FFF2-40B4-BE49-F238E27FC236}">
                <a16:creationId xmlns:a16="http://schemas.microsoft.com/office/drawing/2014/main" id="{9BD12715-FB52-914A-978B-CCEE1D1CE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5" t="10976" r="32242" b="31319"/>
          <a:stretch>
            <a:fillRect/>
          </a:stretch>
        </p:blipFill>
        <p:spPr>
          <a:xfrm>
            <a:off x="1507331" y="850107"/>
            <a:ext cx="2300288" cy="3259931"/>
          </a:xfrm>
          <a:ln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Obrázek 4" descr="I. české symposium PS AKS RF ablace.png">
            <a:extLst>
              <a:ext uri="{FF2B5EF4-FFF2-40B4-BE49-F238E27FC236}">
                <a16:creationId xmlns:a16="http://schemas.microsoft.com/office/drawing/2014/main" id="{52FF32AD-38F6-2748-B895-BB5AD371F3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r="27812" b="7069"/>
          <a:stretch>
            <a:fillRect/>
          </a:stretch>
        </p:blipFill>
        <p:spPr bwMode="auto">
          <a:xfrm>
            <a:off x="3942160" y="628650"/>
            <a:ext cx="3694509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826A8EDD-75FF-7540-91AF-B7914D438B64}"/>
              </a:ext>
            </a:extLst>
          </p:cNvPr>
          <p:cNvSpPr/>
          <p:nvPr/>
        </p:nvSpPr>
        <p:spPr>
          <a:xfrm>
            <a:off x="3821906" y="2657475"/>
            <a:ext cx="3986213" cy="52149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Nadpis 64">
            <a:extLst>
              <a:ext uri="{FF2B5EF4-FFF2-40B4-BE49-F238E27FC236}">
                <a16:creationId xmlns:a16="http://schemas.microsoft.com/office/drawing/2014/main" id="{F6397808-C521-6045-A86A-85568BA344BE}"/>
              </a:ext>
            </a:extLst>
          </p:cNvPr>
          <p:cNvSpPr txBox="1">
            <a:spLocks/>
          </p:cNvSpPr>
          <p:nvPr/>
        </p:nvSpPr>
        <p:spPr bwMode="auto">
          <a:xfrm>
            <a:off x="1143000" y="107156"/>
            <a:ext cx="6858000" cy="448866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65510" indent="-265510" algn="ctr">
              <a:defRPr/>
            </a:pPr>
            <a:r>
              <a:rPr lang="cs-CZ" sz="1050" b="1" kern="0" dirty="0">
                <a:solidFill>
                  <a:schemeClr val="bg1"/>
                </a:solidFill>
              </a:rPr>
              <a:t>Český registr katetrizačních ablací</a:t>
            </a:r>
            <a:br>
              <a:rPr lang="cs-CZ" sz="1500" b="1" kern="0" dirty="0">
                <a:solidFill>
                  <a:schemeClr val="bg1"/>
                </a:solidFill>
              </a:rPr>
            </a:br>
            <a:r>
              <a:rPr lang="cs-CZ" b="1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Počátek- 1994</a:t>
            </a:r>
            <a:endParaRPr lang="en-US" b="1" kern="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717113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871532-2926-B047-BCD8-7B3909DA5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Jaké jsou nevyřešené otázky okolo katetrizační ablace?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DCD443-A8C5-FD4D-8E07-3AC97EAE7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Pohled do historie</a:t>
            </a:r>
          </a:p>
          <a:p>
            <a:r>
              <a:rPr lang="cs-CZ" dirty="0"/>
              <a:t>Konvenční ablace</a:t>
            </a:r>
          </a:p>
          <a:p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Ablace fibrilace síní</a:t>
            </a:r>
          </a:p>
          <a:p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Ablace komorových tachykardií při strukturním postižení </a:t>
            </a:r>
          </a:p>
        </p:txBody>
      </p:sp>
    </p:spTree>
    <p:extLst>
      <p:ext uri="{BB962C8B-B14F-4D97-AF65-F5344CB8AC3E}">
        <p14:creationId xmlns:p14="http://schemas.microsoft.com/office/powerpoint/2010/main" val="1400293941"/>
      </p:ext>
    </p:extLst>
  </p:cSld>
  <p:clrMapOvr>
    <a:masterClrMapping/>
  </p:clrMapOvr>
  <p:transition spd="med">
    <p:zoom/>
  </p:transition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7677</TotalTime>
  <Words>1822</Words>
  <Application>Microsoft Office PowerPoint</Application>
  <PresentationFormat>Předvádění na obrazovce (16:9)</PresentationFormat>
  <Paragraphs>287</Paragraphs>
  <Slides>47</Slides>
  <Notes>7</Notes>
  <HiddenSlides>0</HiddenSlides>
  <MMClips>18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8" baseType="lpstr">
      <vt:lpstr>AdvOTb7819099</vt:lpstr>
      <vt:lpstr>AdvP3E7259</vt:lpstr>
      <vt:lpstr>AdvP4C4E74</vt:lpstr>
      <vt:lpstr>Arial</vt:lpstr>
      <vt:lpstr>BlinkMacSystemFont</vt:lpstr>
      <vt:lpstr>Calibri</vt:lpstr>
      <vt:lpstr>Calibri Light</vt:lpstr>
      <vt:lpstr>Times New Roman</vt:lpstr>
      <vt:lpstr>Wingdings</vt:lpstr>
      <vt:lpstr>Výchozí návrh</vt:lpstr>
      <vt:lpstr>Chart</vt:lpstr>
      <vt:lpstr>Je příchod ireverzibilní elektroporace odpovědí na všechny otázky okolo katetrizační ablace? </vt:lpstr>
      <vt:lpstr>Deklarace konfliktu zájmů</vt:lpstr>
      <vt:lpstr>Pulsed electric field ablation (PEFA)</vt:lpstr>
      <vt:lpstr>Pulsed electric field ablation (PEFA or PFA)</vt:lpstr>
      <vt:lpstr>Jaké jsou nevyřešené otázky okolo katetrizační ablace?</vt:lpstr>
      <vt:lpstr>Jaké jsou nevyřešené otázky okolo katetrizační ablace?</vt:lpstr>
      <vt:lpstr>Katetrizační ablace: historie</vt:lpstr>
      <vt:lpstr>Prezentace aplikace PowerPoint</vt:lpstr>
      <vt:lpstr>Jaké jsou nevyřešené otázky okolo katetrizační ablace?</vt:lpstr>
      <vt:lpstr>Prezentace aplikace PowerPoint</vt:lpstr>
      <vt:lpstr>Prezentace aplikace PowerPoint</vt:lpstr>
      <vt:lpstr>Katetrizační ablace u SVT (ESC Guidelines 2020) </vt:lpstr>
      <vt:lpstr>Ablace AVNRT dnes</vt:lpstr>
      <vt:lpstr>Ablace přídatných drah dnes</vt:lpstr>
      <vt:lpstr>27-letá pacientka, 18. týden gravidity, synkopální stavy</vt:lpstr>
      <vt:lpstr>Naše zkušenosti – ablace idiopatických arytmií</vt:lpstr>
      <vt:lpstr>Jaké jsou nevyřešené otázky okolo katetrizační ablace?</vt:lpstr>
      <vt:lpstr>Prezentace aplikace PowerPoint</vt:lpstr>
      <vt:lpstr>Prezentace aplikace PowerPoint</vt:lpstr>
      <vt:lpstr>Testují se nové technologie mapování a ablace</vt:lpstr>
      <vt:lpstr>ESC EHRA AF ABLATION LONG-TERM REGISTRY </vt:lpstr>
      <vt:lpstr>1 yr follow up of ESC/EHRA AF ablation registry</vt:lpstr>
      <vt:lpstr>Prezentace aplikace PowerPoint</vt:lpstr>
      <vt:lpstr>Pulsed field ablation (PFA) – single shot</vt:lpstr>
      <vt:lpstr>PFA single-shot catheter</vt:lpstr>
      <vt:lpstr>Prezentace aplikace PowerPoint</vt:lpstr>
      <vt:lpstr>Příznivé výsledky po roce sledování: studie IMPULSE, PEFCAT, and PEFCAT II </vt:lpstr>
      <vt:lpstr>Prezentace aplikace PowerPoint</vt:lpstr>
      <vt:lpstr>Vize blízké budoucnosti</vt:lpstr>
      <vt:lpstr>Pro případ potřeby složitějších lézí v levé (pravé) síni bude k dispozici PF na jiné platformě…</vt:lpstr>
      <vt:lpstr>Nový mapovací a ablační systém (AFFERA)</vt:lpstr>
      <vt:lpstr>Affera - RF První zkušenosti IKEM (2018)</vt:lpstr>
      <vt:lpstr>Dosažení bloku na mi isthmu za 12 sec</vt:lpstr>
      <vt:lpstr>Ablace CTI pomocí RF 2-5 léze (a 5sec) k dosažení bloku</vt:lpstr>
      <vt:lpstr>Klinické zkušenosti s RF</vt:lpstr>
      <vt:lpstr>Kombinace RF/PF Pomocí PF – ablace u 32 pacientů</vt:lpstr>
      <vt:lpstr>První studie u člověka (RF/PF or PF/PF)</vt:lpstr>
      <vt:lpstr>Jaké jsou nevyřešené otázky okolo katetrizační ablace?</vt:lpstr>
      <vt:lpstr>Strategie modifikace substrátu</vt:lpstr>
      <vt:lpstr>Homogenizace substrátu</vt:lpstr>
      <vt:lpstr>An International VT Ablation Center Collaborative Group study  </vt:lpstr>
      <vt:lpstr>Výsledky mohou být lepší (příklad AFFERA RF)</vt:lpstr>
      <vt:lpstr>Experience with lattice tip electrode</vt:lpstr>
      <vt:lpstr>Prezentace aplikace PowerPoint</vt:lpstr>
      <vt:lpstr>Prezentace aplikace PowerPoint</vt:lpstr>
      <vt:lpstr>Závěry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Josef Kautzner</dc:creator>
  <cp:lastModifiedBy>GT3</cp:lastModifiedBy>
  <cp:revision>343</cp:revision>
  <dcterms:created xsi:type="dcterms:W3CDTF">2009-04-28T09:15:43Z</dcterms:created>
  <dcterms:modified xsi:type="dcterms:W3CDTF">2021-11-07T14:15:36Z</dcterms:modified>
</cp:coreProperties>
</file>