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2"/>
  </p:notesMasterIdLst>
  <p:handoutMasterIdLst>
    <p:handoutMasterId r:id="rId33"/>
  </p:handoutMasterIdLst>
  <p:sldIdLst>
    <p:sldId id="474" r:id="rId3"/>
    <p:sldId id="807" r:id="rId4"/>
    <p:sldId id="817" r:id="rId5"/>
    <p:sldId id="899" r:id="rId6"/>
    <p:sldId id="919" r:id="rId7"/>
    <p:sldId id="921" r:id="rId8"/>
    <p:sldId id="930" r:id="rId9"/>
    <p:sldId id="931" r:id="rId10"/>
    <p:sldId id="954" r:id="rId11"/>
    <p:sldId id="932" r:id="rId12"/>
    <p:sldId id="934" r:id="rId13"/>
    <p:sldId id="948" r:id="rId14"/>
    <p:sldId id="958" r:id="rId15"/>
    <p:sldId id="950" r:id="rId16"/>
    <p:sldId id="968" r:id="rId17"/>
    <p:sldId id="970" r:id="rId18"/>
    <p:sldId id="900" r:id="rId19"/>
    <p:sldId id="926" r:id="rId20"/>
    <p:sldId id="927" r:id="rId21"/>
    <p:sldId id="963" r:id="rId22"/>
    <p:sldId id="964" r:id="rId23"/>
    <p:sldId id="971" r:id="rId24"/>
    <p:sldId id="973" r:id="rId25"/>
    <p:sldId id="909" r:id="rId26"/>
    <p:sldId id="969" r:id="rId27"/>
    <p:sldId id="976" r:id="rId28"/>
    <p:sldId id="813" r:id="rId29"/>
    <p:sldId id="972" r:id="rId30"/>
    <p:sldId id="812" r:id="rId31"/>
  </p:sldIdLst>
  <p:sldSz cx="10287000" cy="6858000" type="35mm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3127" userDrawn="1">
          <p15:clr>
            <a:srgbClr val="A4A3A4"/>
          </p15:clr>
        </p15:guide>
        <p15:guide id="3" orient="horz" pos="22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373545"/>
    <a:srgbClr val="00CC00"/>
    <a:srgbClr val="FFFF99"/>
    <a:srgbClr val="FFFFFF"/>
    <a:srgbClr val="DFE3E5"/>
    <a:srgbClr val="990033"/>
    <a:srgbClr val="FF6600"/>
    <a:srgbClr val="66330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Střední styl 1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3594" autoAdjust="0"/>
  </p:normalViewPr>
  <p:slideViewPr>
    <p:cSldViewPr snapToGrid="0">
      <p:cViewPr>
        <p:scale>
          <a:sx n="90" d="100"/>
          <a:sy n="90" d="100"/>
        </p:scale>
        <p:origin x="-950" y="-154"/>
      </p:cViewPr>
      <p:guideLst>
        <p:guide orient="horz" pos="2228"/>
        <p:guide pos="312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1572" y="36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61283-2246-4C97-AE10-06377E392578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38691-3BF8-4699-B54E-3395457CEE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415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BBDEE-B427-42DF-824C-D6EA6919F86D}" type="datetimeFigureOut">
              <a:rPr lang="cs-CZ" smtClean="0"/>
              <a:t>03.09.2021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887413" y="1241425"/>
            <a:ext cx="50228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2399E5-E77F-4D7B-8504-5BFD28F4C1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6007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7879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Gatzoulis</a:t>
            </a:r>
            <a:r>
              <a:rPr lang="cs-CZ" dirty="0" smtClean="0"/>
              <a:t> 41 += 14 let, objemová</a:t>
            </a:r>
            <a:r>
              <a:rPr lang="cs-CZ" baseline="0" dirty="0" smtClean="0"/>
              <a:t> zátěž </a:t>
            </a:r>
            <a:r>
              <a:rPr lang="cs-CZ" baseline="0" dirty="0" err="1" smtClean="0"/>
              <a:t>FiS</a:t>
            </a:r>
            <a:r>
              <a:rPr lang="cs-CZ" baseline="0" dirty="0" smtClean="0"/>
              <a:t>, jizva </a:t>
            </a:r>
            <a:r>
              <a:rPr lang="cs-CZ" baseline="0" dirty="0" err="1" smtClean="0"/>
              <a:t>flutter</a:t>
            </a:r>
            <a:r>
              <a:rPr lang="cs-CZ" baseline="0" dirty="0" smtClean="0"/>
              <a:t> a IART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4828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Zóna pomalého vedení v jizvě po </a:t>
            </a:r>
            <a:r>
              <a:rPr lang="cs-CZ" dirty="0" err="1" smtClean="0"/>
              <a:t>atriotomii</a:t>
            </a:r>
            <a:r>
              <a:rPr lang="cs-CZ" dirty="0" smtClean="0"/>
              <a:t>, kolem záplaty na defektu septa síní nebo v sutuře v síních .Riziko roste po</a:t>
            </a:r>
            <a:r>
              <a:rPr lang="cs-CZ" baseline="0" dirty="0" smtClean="0"/>
              <a:t> 45 roce věku </a:t>
            </a:r>
            <a:r>
              <a:rPr lang="cs-CZ" dirty="0" smtClean="0"/>
              <a:t>  TOF pooperačně RBBB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1313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1313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1313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Degenerativní změny vrozeně méněcenného AV vedení . Zdvojený AV uzel </a:t>
            </a:r>
            <a:r>
              <a:rPr lang="cs-CZ" dirty="0" err="1" smtClean="0"/>
              <a:t>Monckebergův</a:t>
            </a:r>
            <a:r>
              <a:rPr lang="cs-CZ" dirty="0" smtClean="0"/>
              <a:t> </a:t>
            </a:r>
            <a:r>
              <a:rPr lang="cs-CZ" dirty="0" err="1" smtClean="0"/>
              <a:t>sling</a:t>
            </a:r>
            <a:r>
              <a:rPr lang="cs-CZ" dirty="0" smtClean="0"/>
              <a:t>- velký AVSD 2x AV uzel,</a:t>
            </a:r>
            <a:r>
              <a:rPr lang="cs-CZ" baseline="0" dirty="0" smtClean="0"/>
              <a:t> 2x </a:t>
            </a:r>
            <a:r>
              <a:rPr lang="cs-CZ" baseline="0" dirty="0" err="1" smtClean="0"/>
              <a:t>Hisův</a:t>
            </a:r>
            <a:r>
              <a:rPr lang="cs-CZ" baseline="0" dirty="0" smtClean="0"/>
              <a:t> svazek a spojovací svazek</a:t>
            </a:r>
            <a:endParaRPr lang="cs-CZ" dirty="0" smtClean="0"/>
          </a:p>
          <a:p>
            <a:r>
              <a:rPr lang="cs-CZ" dirty="0" smtClean="0"/>
              <a:t>Ztráta AV synchronie</a:t>
            </a:r>
            <a:r>
              <a:rPr lang="cs-CZ" baseline="0" dirty="0" smtClean="0"/>
              <a:t> vede k AV regurgitaci, horší </a:t>
            </a:r>
            <a:r>
              <a:rPr lang="cs-CZ" baseline="0" dirty="0" err="1" smtClean="0"/>
              <a:t>chronotropní</a:t>
            </a:r>
            <a:r>
              <a:rPr lang="cs-CZ" baseline="0" dirty="0" smtClean="0"/>
              <a:t> kompetence, </a:t>
            </a:r>
            <a:r>
              <a:rPr lang="cs-CZ" baseline="0" dirty="0" err="1" smtClean="0"/>
              <a:t>remodelace</a:t>
            </a:r>
            <a:r>
              <a:rPr lang="cs-CZ" baseline="0" dirty="0" smtClean="0"/>
              <a:t> síně u SA blokády a riziko </a:t>
            </a:r>
            <a:r>
              <a:rPr lang="cs-CZ" baseline="0" dirty="0" err="1" smtClean="0"/>
              <a:t>tachy</a:t>
            </a:r>
            <a:r>
              <a:rPr lang="cs-CZ" baseline="0" dirty="0" smtClean="0"/>
              <a:t>-brady syndromu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11008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ccTGA</a:t>
            </a:r>
            <a:r>
              <a:rPr lang="cs-CZ" dirty="0" smtClean="0"/>
              <a:t> abnormální aktivace septa zprava doleva Q </a:t>
            </a:r>
            <a:r>
              <a:rPr lang="cs-CZ" dirty="0" err="1" smtClean="0"/>
              <a:t>II,III,aVF</a:t>
            </a:r>
            <a:r>
              <a:rPr lang="cs-CZ" dirty="0" smtClean="0"/>
              <a:t>, V1-V3,</a:t>
            </a:r>
            <a:r>
              <a:rPr lang="cs-CZ" baseline="0" dirty="0" smtClean="0"/>
              <a:t> chybění Q </a:t>
            </a:r>
            <a:r>
              <a:rPr lang="cs-CZ" baseline="0" dirty="0" err="1" smtClean="0"/>
              <a:t>I,aVL</a:t>
            </a:r>
            <a:r>
              <a:rPr lang="cs-CZ" baseline="0" dirty="0" smtClean="0"/>
              <a:t>, V5-V6, osa doleva ale levé raménko je vpravo, delta vlna ve V1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11008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dirty="0" smtClean="0"/>
              <a:t>1953 – 1. operace ASD s použitím  ECC  u 18ti leté pacientky – Gibbon 1956 – 1. operace ASD na  zastaveném srdci  v ČR – prof. Navrátil, Brno</a:t>
            </a:r>
          </a:p>
          <a:p>
            <a:pPr marL="0" indent="0">
              <a:buNone/>
            </a:pPr>
            <a:r>
              <a:rPr lang="cs-CZ" sz="1200" b="1" dirty="0" smtClean="0"/>
              <a:t>	</a:t>
            </a:r>
            <a:r>
              <a:rPr lang="cs-CZ" sz="1200" dirty="0" smtClean="0"/>
              <a:t>defekt 5x4cm uzavřen pokračovacím stehem  lněným vláknem 	doba zástavy 6 a ½ minuty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9789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/>
              <a:t>známky srdečního selhání, jizvy po chirurgické operaci, přítomnost PM/ICD, 	</a:t>
            </a:r>
            <a:r>
              <a:rPr lang="cs-CZ" sz="1200" dirty="0" err="1" smtClean="0"/>
              <a:t>okluderů</a:t>
            </a:r>
            <a:r>
              <a:rPr lang="cs-CZ" sz="1200" dirty="0" smtClean="0"/>
              <a:t> po intervenci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87117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Akutně</a:t>
            </a:r>
            <a:r>
              <a:rPr lang="cs-CZ" baseline="0" dirty="0" smtClean="0"/>
              <a:t> BB, </a:t>
            </a:r>
            <a:r>
              <a:rPr lang="cs-CZ" baseline="0" dirty="0" err="1" smtClean="0"/>
              <a:t>verapamil</a:t>
            </a:r>
            <a:r>
              <a:rPr lang="cs-CZ" baseline="0" dirty="0" smtClean="0"/>
              <a:t> – </a:t>
            </a:r>
            <a:r>
              <a:rPr lang="cs-CZ" baseline="0" dirty="0" err="1" smtClean="0"/>
              <a:t>negat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inotropní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dofetilid</a:t>
            </a:r>
            <a:r>
              <a:rPr lang="cs-CZ" baseline="0" dirty="0" smtClean="0"/>
              <a:t> alternativa </a:t>
            </a:r>
            <a:r>
              <a:rPr lang="cs-CZ" baseline="0" dirty="0" err="1" smtClean="0"/>
              <a:t>amiodaronu</a:t>
            </a:r>
            <a:r>
              <a:rPr lang="cs-CZ" baseline="0" dirty="0" smtClean="0"/>
              <a:t> u dobré EF, AA spíše kontrolují frekvenci u </a:t>
            </a:r>
            <a:r>
              <a:rPr lang="cs-CZ" baseline="0" dirty="0" err="1" smtClean="0"/>
              <a:t>FiS</a:t>
            </a:r>
            <a:r>
              <a:rPr lang="cs-CZ" baseline="0" dirty="0" smtClean="0"/>
              <a:t>. Po </a:t>
            </a:r>
            <a:r>
              <a:rPr lang="cs-CZ" baseline="0" dirty="0" err="1" smtClean="0"/>
              <a:t>amiodaronu</a:t>
            </a:r>
            <a:r>
              <a:rPr lang="cs-CZ" baseline="0" dirty="0" smtClean="0"/>
              <a:t> </a:t>
            </a:r>
            <a:r>
              <a:rPr lang="cs-CZ" baseline="0" dirty="0" err="1" smtClean="0"/>
              <a:t>torsade</a:t>
            </a:r>
            <a:r>
              <a:rPr lang="cs-CZ" baseline="0" dirty="0" smtClean="0"/>
              <a:t> de </a:t>
            </a:r>
            <a:r>
              <a:rPr lang="cs-CZ" baseline="0" dirty="0" err="1" smtClean="0"/>
              <a:t>pointes</a:t>
            </a:r>
            <a:endParaRPr lang="cs-CZ" baseline="0" dirty="0" smtClean="0"/>
          </a:p>
          <a:p>
            <a:r>
              <a:rPr lang="cs-CZ" baseline="0" dirty="0" smtClean="0"/>
              <a:t>Chronicky AA při kontrole frekvence. Pozor na dysfunkci SA uzlu a dysfunkci komor. </a:t>
            </a:r>
            <a:r>
              <a:rPr lang="cs-CZ" baseline="0" dirty="0" err="1" smtClean="0"/>
              <a:t>Overdrive</a:t>
            </a:r>
            <a:r>
              <a:rPr lang="cs-CZ" baseline="0" dirty="0" smtClean="0"/>
              <a:t> u AVR, AVNRT, </a:t>
            </a:r>
            <a:r>
              <a:rPr lang="cs-CZ" baseline="0" dirty="0" err="1" smtClean="0"/>
              <a:t>flutter</a:t>
            </a:r>
            <a:r>
              <a:rPr lang="cs-CZ" baseline="0" dirty="0" smtClean="0"/>
              <a:t>. Deblokace IART po IC </a:t>
            </a:r>
            <a:r>
              <a:rPr lang="cs-CZ" baseline="0" dirty="0" err="1" smtClean="0"/>
              <a:t>propafenonu</a:t>
            </a:r>
            <a:r>
              <a:rPr lang="cs-CZ" baseline="0" dirty="0" smtClean="0"/>
              <a:t>.</a:t>
            </a:r>
            <a:r>
              <a:rPr lang="cs-CZ" dirty="0" smtClean="0"/>
              <a:t> </a:t>
            </a:r>
          </a:p>
          <a:p>
            <a:r>
              <a:rPr lang="cs-CZ" dirty="0" err="1" smtClean="0"/>
              <a:t>Dofetilid</a:t>
            </a:r>
            <a:r>
              <a:rPr lang="cs-CZ" dirty="0" smtClean="0"/>
              <a:t> alternativně k </a:t>
            </a:r>
            <a:r>
              <a:rPr lang="cs-CZ" dirty="0" err="1" smtClean="0"/>
              <a:t>amiodaonu</a:t>
            </a:r>
            <a:r>
              <a:rPr lang="cs-CZ" dirty="0" smtClean="0"/>
              <a:t> u AT/AF při </a:t>
            </a:r>
            <a:r>
              <a:rPr lang="cs-CZ" dirty="0" err="1" smtClean="0"/>
              <a:t>norm</a:t>
            </a:r>
            <a:r>
              <a:rPr lang="cs-CZ" dirty="0" smtClean="0"/>
              <a:t>. EF a jako sekundárně</a:t>
            </a:r>
            <a:r>
              <a:rPr lang="cs-CZ" baseline="0" dirty="0" smtClean="0"/>
              <a:t> při dysfunkci komor. </a:t>
            </a:r>
            <a:r>
              <a:rPr lang="cs-CZ" dirty="0" smtClean="0"/>
              <a:t> </a:t>
            </a:r>
          </a:p>
          <a:p>
            <a:r>
              <a:rPr lang="cs-CZ" dirty="0" err="1" smtClean="0"/>
              <a:t>Dronedaron</a:t>
            </a:r>
            <a:r>
              <a:rPr lang="cs-CZ" dirty="0" smtClean="0"/>
              <a:t> druhá alternativa u </a:t>
            </a:r>
            <a:r>
              <a:rPr lang="cs-CZ" dirty="0" err="1" smtClean="0"/>
              <a:t>FiS</a:t>
            </a:r>
            <a:r>
              <a:rPr lang="cs-CZ" dirty="0" smtClean="0"/>
              <a:t> či </a:t>
            </a:r>
            <a:r>
              <a:rPr lang="cs-CZ" dirty="0" err="1" smtClean="0"/>
              <a:t>flutteru</a:t>
            </a:r>
            <a:r>
              <a:rPr lang="cs-CZ" dirty="0" smtClean="0"/>
              <a:t> síní a </a:t>
            </a:r>
            <a:r>
              <a:rPr lang="cs-CZ" dirty="0" err="1" smtClean="0"/>
              <a:t>norm</a:t>
            </a:r>
            <a:r>
              <a:rPr lang="cs-CZ" dirty="0" smtClean="0"/>
              <a:t>. funkci komory – kontrola funkce jater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1609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 smtClean="0"/>
              <a:t>Technika přístupu – </a:t>
            </a:r>
            <a:r>
              <a:rPr lang="cs-CZ" baseline="0" dirty="0" err="1" smtClean="0"/>
              <a:t>dTGA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Mustard</a:t>
            </a:r>
            <a:r>
              <a:rPr lang="cs-CZ" baseline="0" dirty="0" smtClean="0"/>
              <a:t>/</a:t>
            </a:r>
            <a:r>
              <a:rPr lang="cs-CZ" baseline="0" dirty="0" err="1" smtClean="0"/>
              <a:t>Senning</a:t>
            </a:r>
            <a:r>
              <a:rPr lang="cs-CZ" baseline="0" dirty="0" smtClean="0"/>
              <a:t>  </a:t>
            </a:r>
            <a:r>
              <a:rPr lang="cs-CZ" baseline="0" dirty="0" err="1" smtClean="0"/>
              <a:t>transaortálně</a:t>
            </a:r>
            <a:r>
              <a:rPr lang="cs-CZ" baseline="0" dirty="0" smtClean="0"/>
              <a:t> retrográdně bez punkce </a:t>
            </a:r>
            <a:r>
              <a:rPr lang="cs-CZ" baseline="0" dirty="0" err="1" smtClean="0"/>
              <a:t>redirekčních</a:t>
            </a:r>
            <a:r>
              <a:rPr lang="cs-CZ" baseline="0" dirty="0" smtClean="0"/>
              <a:t> tunelů do síně plicních žil, výjimečně přes </a:t>
            </a:r>
            <a:r>
              <a:rPr lang="cs-CZ" baseline="0" dirty="0" err="1" smtClean="0"/>
              <a:t>buffly</a:t>
            </a:r>
            <a:r>
              <a:rPr lang="cs-CZ" baseline="0" dirty="0" smtClean="0"/>
              <a:t> , nelze u AVR</a:t>
            </a:r>
            <a:endParaRPr lang="cs-CZ" dirty="0" smtClean="0"/>
          </a:p>
          <a:p>
            <a:r>
              <a:rPr lang="cs-CZ" baseline="0" dirty="0" smtClean="0"/>
              <a:t>RFA nedoporučena u arytmií s dobrou reakcí na terapii a u asymptomatických nesetrvalých </a:t>
            </a:r>
          </a:p>
          <a:p>
            <a:r>
              <a:rPr lang="cs-CZ" baseline="0" dirty="0" smtClean="0"/>
              <a:t>Akutní úspěšnost 80%, komplikace velké 4,2% a malé 5,5%. </a:t>
            </a:r>
            <a:r>
              <a:rPr lang="cs-CZ" baseline="0" dirty="0" err="1" smtClean="0"/>
              <a:t>Monomorfní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sKT</a:t>
            </a:r>
            <a:r>
              <a:rPr lang="cs-CZ" baseline="0" dirty="0" smtClean="0"/>
              <a:t>- </a:t>
            </a:r>
            <a:r>
              <a:rPr lang="cs-CZ" baseline="0" dirty="0" err="1" smtClean="0"/>
              <a:t>makroreentry</a:t>
            </a:r>
            <a:r>
              <a:rPr lang="cs-CZ" baseline="0" dirty="0" smtClean="0"/>
              <a:t>. Dlouhodobá úspěšnost nad 80%, u jednoduchých VSV až 90%, nejhorší výsledky u perzistující fibrilace síní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5119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CONCOR registr 6933 pac, </a:t>
            </a:r>
            <a:r>
              <a:rPr lang="cs-CZ" dirty="0" err="1" smtClean="0"/>
              <a:t>median</a:t>
            </a:r>
            <a:r>
              <a:rPr lang="cs-CZ" dirty="0" smtClean="0"/>
              <a:t> úmrtí 48,8 let, 77% úmrtí na KV příčiny. Prodlužuje</a:t>
            </a:r>
            <a:r>
              <a:rPr lang="cs-CZ" baseline="0" dirty="0" smtClean="0"/>
              <a:t> se přežití po operaci VSV, délka života, více jak 85% přežívá do dospělosti. 2x více dospělých než dětí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93768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NOTE prospektivní studie, </a:t>
            </a:r>
            <a:r>
              <a:rPr lang="cs-CZ" dirty="0" err="1" smtClean="0"/>
              <a:t>trombembolie</a:t>
            </a:r>
            <a:r>
              <a:rPr lang="cs-CZ" baseline="0" dirty="0" smtClean="0"/>
              <a:t> 1% ročně a velké krvácení  1,1% ročně, nejsou non-inferiorní oproti </a:t>
            </a:r>
            <a:r>
              <a:rPr lang="cs-CZ" baseline="0" dirty="0" err="1" smtClean="0"/>
              <a:t>warfarinu</a:t>
            </a:r>
            <a:r>
              <a:rPr lang="cs-CZ" baseline="0" dirty="0" smtClean="0"/>
              <a:t>, 2 roky </a:t>
            </a:r>
            <a:r>
              <a:rPr lang="cs-CZ" baseline="0" dirty="0" err="1" smtClean="0"/>
              <a:t>follow</a:t>
            </a:r>
            <a:r>
              <a:rPr lang="cs-CZ" baseline="0" dirty="0" smtClean="0"/>
              <a:t>-up</a:t>
            </a:r>
          </a:p>
          <a:p>
            <a:r>
              <a:rPr lang="cs-CZ" baseline="0" dirty="0" smtClean="0"/>
              <a:t>2014 PACES/HRS </a:t>
            </a:r>
            <a:r>
              <a:rPr lang="cs-CZ" baseline="0" dirty="0" err="1" smtClean="0"/>
              <a:t>consensus</a:t>
            </a:r>
            <a:r>
              <a:rPr lang="cs-CZ" baseline="0" dirty="0" smtClean="0"/>
              <a:t> – NOAC jsou alternativou oproti W u jednoduchých VSV bez přítomnosti protetického materiálu</a:t>
            </a:r>
          </a:p>
          <a:p>
            <a:r>
              <a:rPr lang="cs-CZ" baseline="0" dirty="0" err="1" smtClean="0"/>
              <a:t>Síńové</a:t>
            </a:r>
            <a:r>
              <a:rPr lang="cs-CZ" baseline="0" dirty="0" smtClean="0"/>
              <a:t> arytmie jsou rizikem .</a:t>
            </a:r>
          </a:p>
          <a:p>
            <a:r>
              <a:rPr lang="cs-CZ" baseline="0" dirty="0" err="1" smtClean="0"/>
              <a:t>Fontani</a:t>
            </a:r>
            <a:r>
              <a:rPr lang="cs-CZ" baseline="0" dirty="0" smtClean="0"/>
              <a:t> a AKG – stent, </a:t>
            </a:r>
            <a:r>
              <a:rPr lang="cs-CZ" baseline="0" dirty="0" err="1" smtClean="0"/>
              <a:t>cyanoza</a:t>
            </a:r>
            <a:r>
              <a:rPr lang="cs-CZ" baseline="0" dirty="0" smtClean="0"/>
              <a:t>, anamnéza trombu, </a:t>
            </a:r>
            <a:r>
              <a:rPr lang="cs-CZ" baseline="0" dirty="0" err="1" smtClean="0"/>
              <a:t>MiS</a:t>
            </a:r>
            <a:endParaRPr lang="cs-CZ" baseline="0" dirty="0" smtClean="0"/>
          </a:p>
          <a:p>
            <a:r>
              <a:rPr lang="cs-CZ" baseline="0" dirty="0" err="1" smtClean="0"/>
              <a:t>Nekorig.cyanot</a:t>
            </a:r>
            <a:r>
              <a:rPr lang="cs-CZ" baseline="0" dirty="0" smtClean="0"/>
              <a:t>. Vady 23%, </a:t>
            </a:r>
            <a:r>
              <a:rPr lang="cs-CZ" baseline="0" dirty="0" err="1" smtClean="0"/>
              <a:t>Fontani</a:t>
            </a:r>
            <a:r>
              <a:rPr lang="cs-CZ" baseline="0" dirty="0" smtClean="0"/>
              <a:t> 4%, ASD 4% nativní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13134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Riziková stratifikace jen</a:t>
            </a:r>
            <a:r>
              <a:rPr lang="cs-CZ" baseline="0" dirty="0" smtClean="0"/>
              <a:t> u TOF, u ostatních selhává . Obrázek – </a:t>
            </a:r>
            <a:r>
              <a:rPr lang="cs-CZ" baseline="0" dirty="0" err="1" smtClean="0"/>
              <a:t>stenoza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bafflu</a:t>
            </a:r>
            <a:r>
              <a:rPr lang="cs-CZ" baseline="0" dirty="0" smtClean="0"/>
              <a:t> elektroda ICD přes VCS , stent v </a:t>
            </a:r>
            <a:r>
              <a:rPr lang="cs-CZ" baseline="0" dirty="0" err="1" smtClean="0"/>
              <a:t>bafflu</a:t>
            </a:r>
            <a:r>
              <a:rPr lang="cs-CZ" baseline="0" dirty="0" smtClean="0"/>
              <a:t> do hrotu nesystémové LK</a:t>
            </a:r>
          </a:p>
          <a:p>
            <a:r>
              <a:rPr lang="cs-CZ" baseline="0" dirty="0" smtClean="0"/>
              <a:t>AA k redukci komorových </a:t>
            </a:r>
            <a:r>
              <a:rPr lang="cs-CZ" baseline="0" dirty="0" err="1" smtClean="0"/>
              <a:t>arytmi</a:t>
            </a:r>
            <a:r>
              <a:rPr lang="cs-CZ" baseline="0" dirty="0" smtClean="0"/>
              <a:t> při ICD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14511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Systémová LK NYHA II-IV, EF pod 35% a QRS nad 150ms. Většina pac. Je NYHA II. Nejlepší </a:t>
            </a:r>
            <a:r>
              <a:rPr lang="cs-CZ" dirty="0" err="1" smtClean="0"/>
              <a:t>responder</a:t>
            </a:r>
            <a:r>
              <a:rPr lang="cs-CZ" dirty="0" smtClean="0"/>
              <a:t> je pacient se systémovou LK a </a:t>
            </a:r>
            <a:r>
              <a:rPr lang="cs-CZ" baseline="0" dirty="0" smtClean="0"/>
              <a:t> upgradem na CRT z konvenční </a:t>
            </a:r>
            <a:r>
              <a:rPr lang="cs-CZ" baseline="0" dirty="0" err="1" smtClean="0"/>
              <a:t>pravokomorové</a:t>
            </a:r>
            <a:r>
              <a:rPr lang="cs-CZ" baseline="0" dirty="0" smtClean="0"/>
              <a:t> stimulace. Indikace u single </a:t>
            </a:r>
            <a:r>
              <a:rPr lang="cs-CZ" baseline="0" dirty="0" err="1" smtClean="0"/>
              <a:t>ventricle</a:t>
            </a:r>
            <a:r>
              <a:rPr lang="cs-CZ" baseline="0" dirty="0" smtClean="0"/>
              <a:t>.</a:t>
            </a:r>
          </a:p>
          <a:p>
            <a:r>
              <a:rPr lang="cs-CZ" baseline="0" dirty="0" smtClean="0"/>
              <a:t>Janoušek – zlepšení funkce selhávající  </a:t>
            </a:r>
            <a:r>
              <a:rPr lang="cs-CZ" baseline="0" dirty="0" err="1" smtClean="0"/>
              <a:t>subpulmonální</a:t>
            </a:r>
            <a:r>
              <a:rPr lang="cs-CZ" baseline="0" dirty="0" smtClean="0"/>
              <a:t> PK po operaci při AV a IV </a:t>
            </a:r>
            <a:r>
              <a:rPr lang="cs-CZ" baseline="0" dirty="0" err="1" smtClean="0"/>
              <a:t>dyssynchronii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55193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Na co musíme</a:t>
            </a:r>
            <a:r>
              <a:rPr lang="cs-CZ" baseline="0" dirty="0" smtClean="0"/>
              <a:t> myslet, pokud chceme implantovat kardiostimulátor. </a:t>
            </a:r>
            <a:r>
              <a:rPr lang="cs-CZ" baseline="0" dirty="0" err="1" smtClean="0"/>
              <a:t>Transhepatálně</a:t>
            </a:r>
            <a:r>
              <a:rPr lang="cs-CZ" baseline="0" dirty="0" smtClean="0"/>
              <a:t> při agenezi </a:t>
            </a:r>
            <a:r>
              <a:rPr lang="cs-CZ" baseline="0" dirty="0" err="1" smtClean="0"/>
              <a:t>dolni</a:t>
            </a:r>
            <a:r>
              <a:rPr lang="cs-CZ" baseline="0" dirty="0" smtClean="0"/>
              <a:t> duté žíly</a:t>
            </a:r>
            <a:endParaRPr lang="cs-CZ" dirty="0" smtClean="0"/>
          </a:p>
          <a:p>
            <a:r>
              <a:rPr lang="cs-CZ" dirty="0" smtClean="0"/>
              <a:t>Perzistující levostranná</a:t>
            </a:r>
            <a:r>
              <a:rPr lang="cs-CZ" baseline="0" dirty="0" smtClean="0"/>
              <a:t> HDŽ – 0,3 – 0,5% výskyt v populaci, u VSV 10x častější – problém – rozdílné anatomické poměry ústící v obtížnější implantaci PM</a:t>
            </a:r>
          </a:p>
          <a:p>
            <a:r>
              <a:rPr lang="cs-CZ" baseline="0" dirty="0" smtClean="0"/>
              <a:t>Nejčastěji ústí do koronárního sinu. Potom se diagnostikuje podáním kontrastu do levé horní končetiny – kontrast se objeví nejprve v koronárním sinu a až poté v pravé síni</a:t>
            </a:r>
          </a:p>
          <a:p>
            <a:r>
              <a:rPr lang="cs-CZ" baseline="0" dirty="0" smtClean="0"/>
              <a:t>U perzistující LHDŽ může chybět VCS – implantace přes levou VCS-koronární sinus-</a:t>
            </a:r>
            <a:r>
              <a:rPr lang="cs-CZ" baseline="0" dirty="0" err="1" smtClean="0"/>
              <a:t>tri</a:t>
            </a:r>
            <a:r>
              <a:rPr lang="cs-CZ" baseline="0" dirty="0" smtClean="0"/>
              <a:t> ústí , nutno dlouhý </a:t>
            </a:r>
            <a:r>
              <a:rPr lang="cs-CZ" baseline="0" dirty="0" err="1" smtClean="0"/>
              <a:t>sheat</a:t>
            </a:r>
            <a:r>
              <a:rPr lang="cs-CZ" baseline="0" dirty="0" smtClean="0"/>
              <a:t>. Diagnostika venografií.</a:t>
            </a:r>
          </a:p>
          <a:p>
            <a:r>
              <a:rPr lang="cs-CZ" baseline="0" dirty="0" err="1" smtClean="0"/>
              <a:t>Fontani</a:t>
            </a:r>
            <a:r>
              <a:rPr lang="cs-CZ" baseline="0" dirty="0" smtClean="0"/>
              <a:t> nutná </a:t>
            </a:r>
            <a:r>
              <a:rPr lang="cs-CZ" baseline="0" dirty="0" err="1" smtClean="0"/>
              <a:t>epikardiální</a:t>
            </a:r>
            <a:r>
              <a:rPr lang="cs-CZ" baseline="0" dirty="0" smtClean="0"/>
              <a:t> stimulace, kazuistika implantace do koronárních žil. </a:t>
            </a:r>
            <a:r>
              <a:rPr lang="cs-CZ" baseline="0" dirty="0" err="1" smtClean="0"/>
              <a:t>dTGA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stenozy</a:t>
            </a:r>
            <a:r>
              <a:rPr lang="cs-CZ" baseline="0" dirty="0" smtClean="0"/>
              <a:t> </a:t>
            </a:r>
            <a:r>
              <a:rPr lang="cs-CZ" baseline="0" dirty="0" err="1" smtClean="0"/>
              <a:t>bufflů</a:t>
            </a:r>
            <a:r>
              <a:rPr lang="cs-CZ" baseline="0" dirty="0" smtClean="0"/>
              <a:t> –nutný před implantací </a:t>
            </a:r>
            <a:r>
              <a:rPr lang="cs-CZ" baseline="0" dirty="0" err="1" smtClean="0"/>
              <a:t>prestenting</a:t>
            </a:r>
            <a:r>
              <a:rPr lang="cs-CZ" baseline="0" dirty="0" smtClean="0"/>
              <a:t>, komorová elektroda do nesystémové LK, nutno opatrně fixovat není </a:t>
            </a:r>
            <a:r>
              <a:rPr lang="cs-CZ" baseline="0" dirty="0" err="1" smtClean="0"/>
              <a:t>trabekulizovaná</a:t>
            </a:r>
            <a:endParaRPr lang="cs-CZ" baseline="0" dirty="0" smtClean="0"/>
          </a:p>
          <a:p>
            <a:r>
              <a:rPr lang="cs-CZ" baseline="0" dirty="0" err="1" smtClean="0"/>
              <a:t>Mustard</a:t>
            </a:r>
            <a:r>
              <a:rPr lang="cs-CZ" baseline="0" dirty="0" smtClean="0"/>
              <a:t> – stenty </a:t>
            </a:r>
            <a:r>
              <a:rPr lang="cs-CZ" baseline="0" dirty="0" err="1" smtClean="0"/>
              <a:t>bafflů</a:t>
            </a:r>
            <a:r>
              <a:rPr lang="cs-CZ" baseline="0" dirty="0" smtClean="0"/>
              <a:t> a katetrizační uzávěr zkratu x </a:t>
            </a:r>
            <a:r>
              <a:rPr lang="cs-CZ" baseline="0" dirty="0" err="1" smtClean="0"/>
              <a:t>epikardiální</a:t>
            </a:r>
            <a:r>
              <a:rPr lang="cs-CZ" baseline="0" dirty="0" smtClean="0"/>
              <a:t> elektroda</a:t>
            </a:r>
          </a:p>
          <a:p>
            <a:r>
              <a:rPr lang="cs-CZ" dirty="0" err="1" smtClean="0"/>
              <a:t>Subktánní</a:t>
            </a:r>
            <a:r>
              <a:rPr lang="cs-CZ" dirty="0" smtClean="0"/>
              <a:t> ICD – jednokomorová cirkulace a přítomnost </a:t>
            </a:r>
            <a:r>
              <a:rPr lang="cs-CZ" dirty="0" err="1" smtClean="0"/>
              <a:t>intrakardiálních</a:t>
            </a:r>
            <a:r>
              <a:rPr lang="cs-CZ" dirty="0" smtClean="0"/>
              <a:t> zkratů.</a:t>
            </a:r>
            <a:r>
              <a:rPr lang="cs-CZ" baseline="0" dirty="0" smtClean="0"/>
              <a:t>, pulzní generátor </a:t>
            </a:r>
            <a:r>
              <a:rPr lang="cs-CZ" baseline="0" dirty="0" err="1" smtClean="0"/>
              <a:t>midaxilárně</a:t>
            </a:r>
            <a:r>
              <a:rPr lang="cs-CZ" baseline="0" dirty="0" smtClean="0"/>
              <a:t>, defibrilátor </a:t>
            </a:r>
            <a:r>
              <a:rPr lang="cs-CZ" baseline="0" dirty="0" err="1" smtClean="0"/>
              <a:t>parasternálně</a:t>
            </a:r>
            <a:r>
              <a:rPr lang="cs-CZ" baseline="0" dirty="0" smtClean="0"/>
              <a:t> , 80J </a:t>
            </a:r>
            <a:r>
              <a:rPr lang="cs-CZ" baseline="0" dirty="0" err="1" smtClean="0"/>
              <a:t>bifazický</a:t>
            </a:r>
            <a:r>
              <a:rPr lang="cs-CZ" baseline="0" dirty="0" smtClean="0"/>
              <a:t> </a:t>
            </a:r>
            <a:r>
              <a:rPr lang="cs-CZ" baseline="0" dirty="0" err="1" smtClean="0"/>
              <a:t>výbojm</a:t>
            </a:r>
            <a:r>
              <a:rPr lang="cs-CZ" baseline="0" dirty="0" smtClean="0"/>
              <a:t> není . </a:t>
            </a:r>
          </a:p>
          <a:p>
            <a:r>
              <a:rPr lang="cs-CZ" baseline="0" dirty="0" err="1" smtClean="0"/>
              <a:t>antitachykardická</a:t>
            </a:r>
            <a:r>
              <a:rPr lang="cs-CZ" baseline="0" dirty="0" smtClean="0"/>
              <a:t> stimulace, vydrží 7,3 roku, je MR </a:t>
            </a:r>
            <a:r>
              <a:rPr lang="cs-CZ" baseline="0" dirty="0" err="1" smtClean="0"/>
              <a:t>safe</a:t>
            </a:r>
            <a:r>
              <a:rPr lang="cs-CZ" baseline="0" dirty="0" smtClean="0"/>
              <a:t> 1,5T.</a:t>
            </a:r>
          </a:p>
          <a:p>
            <a:r>
              <a:rPr lang="cs-CZ" baseline="0" dirty="0" err="1" smtClean="0"/>
              <a:t>Epikaradiální</a:t>
            </a:r>
            <a:r>
              <a:rPr lang="cs-CZ" baseline="0" dirty="0" smtClean="0"/>
              <a:t> ablace </a:t>
            </a:r>
            <a:r>
              <a:rPr lang="cs-CZ" baseline="0" dirty="0" err="1" smtClean="0"/>
              <a:t>transeptálně</a:t>
            </a:r>
            <a:r>
              <a:rPr lang="cs-CZ" baseline="0" dirty="0" smtClean="0"/>
              <a:t> či </a:t>
            </a:r>
            <a:r>
              <a:rPr lang="cs-CZ" baseline="0" dirty="0" err="1" smtClean="0"/>
              <a:t>transbafle</a:t>
            </a:r>
            <a:r>
              <a:rPr lang="cs-CZ" baseline="0" dirty="0" smtClean="0"/>
              <a:t> k přístupu do síně plicních žil</a:t>
            </a:r>
          </a:p>
          <a:p>
            <a:r>
              <a:rPr lang="cs-CZ" baseline="0" dirty="0" err="1" smtClean="0"/>
              <a:t>Ledlaess</a:t>
            </a:r>
            <a:r>
              <a:rPr lang="cs-CZ" baseline="0" dirty="0" smtClean="0"/>
              <a:t> PM – menší </a:t>
            </a:r>
            <a:r>
              <a:rPr lang="cs-CZ" baseline="0" dirty="0" err="1" smtClean="0"/>
              <a:t>invazivita</a:t>
            </a:r>
            <a:r>
              <a:rPr lang="cs-CZ" baseline="0" dirty="0" smtClean="0"/>
              <a:t>, méně komplikací jako PNO, hematom v kapse, implantace </a:t>
            </a:r>
            <a:r>
              <a:rPr lang="cs-CZ" baseline="0" dirty="0" err="1" smtClean="0"/>
              <a:t>cetrou</a:t>
            </a:r>
            <a:r>
              <a:rPr lang="cs-CZ" baseline="0" dirty="0" smtClean="0"/>
              <a:t> </a:t>
            </a:r>
            <a:r>
              <a:rPr lang="cs-CZ" baseline="0" dirty="0" err="1" smtClean="0"/>
              <a:t>v.femoralis</a:t>
            </a:r>
            <a:r>
              <a:rPr lang="cs-CZ" baseline="0" dirty="0" smtClean="0"/>
              <a:t> do hrotu PK, pouze VVI stimulace, nelze u CRT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28569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Elektroda implantována na laterální stěnu a </a:t>
            </a:r>
            <a:r>
              <a:rPr lang="cs-CZ" dirty="0" err="1" smtClean="0"/>
              <a:t>bazi</a:t>
            </a:r>
            <a:r>
              <a:rPr lang="cs-CZ" dirty="0" smtClean="0"/>
              <a:t> systémové PK z levostranné </a:t>
            </a:r>
            <a:r>
              <a:rPr lang="cs-CZ" dirty="0" err="1" smtClean="0"/>
              <a:t>torakoskopie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78073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43104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4310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7747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Riziko kompletní</a:t>
            </a:r>
            <a:r>
              <a:rPr lang="cs-CZ" baseline="0" dirty="0" smtClean="0"/>
              <a:t> AVB u </a:t>
            </a:r>
            <a:r>
              <a:rPr lang="cs-CZ" baseline="0" dirty="0" err="1" smtClean="0"/>
              <a:t>ccTGA</a:t>
            </a:r>
            <a:r>
              <a:rPr lang="cs-CZ" baseline="0" dirty="0" smtClean="0"/>
              <a:t> je 2% ročně, má ji 50% nemocných nad  50 let</a:t>
            </a:r>
          </a:p>
          <a:p>
            <a:r>
              <a:rPr lang="cs-CZ" baseline="0" dirty="0" smtClean="0"/>
              <a:t>Zdvojený AV uzel </a:t>
            </a:r>
            <a:r>
              <a:rPr lang="cs-CZ" baseline="0" dirty="0" err="1" smtClean="0"/>
              <a:t>Monckebergův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sy</a:t>
            </a:r>
            <a:r>
              <a:rPr lang="cs-CZ" baseline="0" dirty="0" smtClean="0"/>
              <a:t>  u AV diskordance, kompletní AV </a:t>
            </a:r>
            <a:r>
              <a:rPr lang="cs-CZ" baseline="0" dirty="0" err="1" smtClean="0"/>
              <a:t>kanál,levo</a:t>
            </a:r>
            <a:r>
              <a:rPr lang="cs-CZ" baseline="0" dirty="0" smtClean="0"/>
              <a:t> či </a:t>
            </a:r>
            <a:r>
              <a:rPr lang="cs-CZ" baseline="0" dirty="0" err="1" smtClean="0"/>
              <a:t>pravoisomerismus</a:t>
            </a:r>
            <a:r>
              <a:rPr lang="cs-CZ" baseline="0" dirty="0" smtClean="0"/>
              <a:t>, AVSD – AV uzel posunut inferiorně k </a:t>
            </a:r>
            <a:r>
              <a:rPr lang="cs-CZ" baseline="0" dirty="0" err="1" smtClean="0"/>
              <a:t>anulu</a:t>
            </a:r>
            <a:r>
              <a:rPr lang="cs-CZ" baseline="0" dirty="0" smtClean="0"/>
              <a:t> pravé síně mimo Kochův </a:t>
            </a:r>
            <a:r>
              <a:rPr lang="cs-CZ" baseline="0" dirty="0" err="1" smtClean="0"/>
              <a:t>trojůhelník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2521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Postoperačně poškození chirurgickou incizí. </a:t>
            </a:r>
          </a:p>
          <a:p>
            <a:r>
              <a:rPr lang="cs-CZ" dirty="0" smtClean="0"/>
              <a:t>50% </a:t>
            </a:r>
            <a:r>
              <a:rPr lang="cs-CZ" dirty="0" err="1" smtClean="0"/>
              <a:t>Mustardů</a:t>
            </a:r>
            <a:r>
              <a:rPr lang="cs-CZ" dirty="0" smtClean="0"/>
              <a:t> ztrácí v dospělosti sinusový rytmus, častá je </a:t>
            </a:r>
            <a:r>
              <a:rPr lang="cs-CZ" dirty="0" err="1" smtClean="0"/>
              <a:t>chronotropní</a:t>
            </a:r>
            <a:r>
              <a:rPr lang="cs-CZ" baseline="0" dirty="0" smtClean="0"/>
              <a:t> inkompetence po operaci PAPVC. Dysfunkce SA uzlu spojena se zhoršení AV regurgitace a vede k </a:t>
            </a:r>
            <a:r>
              <a:rPr lang="cs-CZ" baseline="0" dirty="0" err="1" smtClean="0"/>
              <a:t>makroreentry</a:t>
            </a:r>
            <a:r>
              <a:rPr lang="cs-CZ" baseline="0" dirty="0" smtClean="0"/>
              <a:t> tachykardii MRAT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7102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5600" indent="-355600"/>
            <a:r>
              <a:rPr lang="cs-CZ" sz="2000" dirty="0" smtClean="0"/>
              <a:t>Supraventrikulární </a:t>
            </a:r>
            <a:r>
              <a:rPr lang="cs-CZ" sz="2000" dirty="0" err="1" smtClean="0"/>
              <a:t>tachyarytmie</a:t>
            </a:r>
            <a:r>
              <a:rPr lang="cs-CZ" sz="2000" dirty="0" smtClean="0"/>
              <a:t> -</a:t>
            </a:r>
            <a:r>
              <a:rPr lang="cs-CZ" sz="2000" baseline="0" dirty="0" smtClean="0"/>
              <a:t>  </a:t>
            </a:r>
            <a:r>
              <a:rPr lang="cs-CZ" sz="2000" dirty="0" smtClean="0"/>
              <a:t>jizvy v oblasti síní . EAT ektopická atriální tachykardie</a:t>
            </a:r>
          </a:p>
          <a:p>
            <a:pPr marL="0" indent="0">
              <a:buNone/>
            </a:pPr>
            <a:r>
              <a:rPr lang="cs-CZ" sz="2000" dirty="0" err="1" smtClean="0"/>
              <a:t>makroreentry</a:t>
            </a:r>
            <a:r>
              <a:rPr lang="cs-CZ" sz="2000" dirty="0" smtClean="0"/>
              <a:t> atriální tachykardie ( </a:t>
            </a:r>
            <a:r>
              <a:rPr lang="cs-CZ" sz="2000" dirty="0" err="1" smtClean="0"/>
              <a:t>incizionální</a:t>
            </a:r>
            <a:r>
              <a:rPr lang="cs-CZ" sz="2000" dirty="0" smtClean="0"/>
              <a:t> </a:t>
            </a:r>
            <a:r>
              <a:rPr lang="cs-CZ" sz="2000" dirty="0" err="1" smtClean="0"/>
              <a:t>intraatriální</a:t>
            </a:r>
            <a:r>
              <a:rPr lang="cs-CZ" sz="2000" dirty="0" smtClean="0"/>
              <a:t> tachykardie, </a:t>
            </a:r>
            <a:r>
              <a:rPr lang="cs-CZ" sz="2000" dirty="0" err="1" smtClean="0"/>
              <a:t>flutter</a:t>
            </a:r>
            <a:r>
              <a:rPr lang="cs-CZ" sz="2000" dirty="0" smtClean="0"/>
              <a:t> síní),60% dependentních na </a:t>
            </a:r>
            <a:r>
              <a:rPr lang="cs-CZ" sz="2000" dirty="0" err="1" smtClean="0"/>
              <a:t>cavo</a:t>
            </a:r>
            <a:r>
              <a:rPr lang="cs-CZ" sz="2000" dirty="0" smtClean="0"/>
              <a:t>-trikuspidálním </a:t>
            </a:r>
            <a:r>
              <a:rPr lang="cs-CZ" sz="2000" dirty="0" err="1" smtClean="0"/>
              <a:t>isthmu</a:t>
            </a:r>
            <a:r>
              <a:rPr lang="cs-CZ" sz="2000" dirty="0" smtClean="0"/>
              <a:t> (CTI)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baseline="0" dirty="0" smtClean="0"/>
              <a:t>nicméně některé arytmie jsou pro určité vady specifické, u těch se zastavíme</a:t>
            </a:r>
          </a:p>
          <a:p>
            <a:pPr marL="0" indent="0">
              <a:buNone/>
            </a:pPr>
            <a:r>
              <a:rPr lang="cs-CZ" sz="2000" dirty="0" smtClean="0"/>
              <a:t>ASD, TOF, </a:t>
            </a:r>
            <a:r>
              <a:rPr lang="cs-CZ" sz="2000" dirty="0" err="1" smtClean="0"/>
              <a:t>Ebstein</a:t>
            </a:r>
            <a:r>
              <a:rPr lang="cs-CZ" sz="2000" dirty="0" smtClean="0"/>
              <a:t>, </a:t>
            </a:r>
            <a:r>
              <a:rPr lang="cs-CZ" sz="2000" dirty="0" err="1" smtClean="0"/>
              <a:t>Fontan,dTGA</a:t>
            </a:r>
            <a:r>
              <a:rPr lang="cs-CZ" sz="2000" dirty="0" smtClean="0"/>
              <a:t> atriální </a:t>
            </a:r>
            <a:r>
              <a:rPr lang="cs-CZ" sz="2000" dirty="0" err="1" smtClean="0"/>
              <a:t>switch</a:t>
            </a:r>
            <a:r>
              <a:rPr lang="cs-CZ" sz="2000" dirty="0" smtClean="0"/>
              <a:t>, 	fokální atriální tachykardie – </a:t>
            </a:r>
            <a:r>
              <a:rPr lang="cs-CZ" sz="2000" dirty="0" err="1" smtClean="0"/>
              <a:t>Fontan</a:t>
            </a:r>
            <a:r>
              <a:rPr lang="cs-CZ" sz="2000" dirty="0" smtClean="0"/>
              <a:t> s TCPC, atriální </a:t>
            </a:r>
            <a:r>
              <a:rPr lang="cs-CZ" sz="2000" dirty="0" err="1" smtClean="0"/>
              <a:t>switch</a:t>
            </a:r>
            <a:r>
              <a:rPr lang="cs-CZ" sz="2000" dirty="0" smtClean="0"/>
              <a:t> </a:t>
            </a:r>
            <a:r>
              <a:rPr lang="cs-CZ" sz="2000" dirty="0" err="1" smtClean="0"/>
              <a:t>dTGA</a:t>
            </a:r>
            <a:endParaRPr lang="cs-CZ" sz="2000" dirty="0" smtClean="0"/>
          </a:p>
          <a:p>
            <a:pPr marL="355600" indent="-355600"/>
            <a:r>
              <a:rPr lang="cs-CZ" sz="2000" dirty="0" smtClean="0"/>
              <a:t>Komorové </a:t>
            </a:r>
            <a:r>
              <a:rPr lang="cs-CZ" sz="2000" dirty="0" err="1" smtClean="0"/>
              <a:t>tachyarytmie</a:t>
            </a:r>
            <a:r>
              <a:rPr lang="cs-CZ" sz="2000" dirty="0" smtClean="0"/>
              <a:t> - </a:t>
            </a:r>
            <a:r>
              <a:rPr lang="cs-CZ" sz="2000" dirty="0" err="1" smtClean="0"/>
              <a:t>monomorfní</a:t>
            </a:r>
            <a:r>
              <a:rPr lang="cs-CZ" sz="2000" dirty="0" smtClean="0"/>
              <a:t> KT – ventrikulární incize, protetický materiál, záplaty, p</a:t>
            </a:r>
            <a:r>
              <a:rPr lang="cs-CZ" dirty="0" smtClean="0"/>
              <a:t>říčina NSS – TOF 14,6% po korekci TO</a:t>
            </a:r>
          </a:p>
          <a:p>
            <a:pPr marL="355600" indent="-355600"/>
            <a:r>
              <a:rPr lang="cs-CZ" dirty="0" smtClean="0"/>
              <a:t>Polymorfní KT, fibrilace síní   - LVOTO, </a:t>
            </a:r>
            <a:r>
              <a:rPr lang="cs-CZ" dirty="0" err="1" smtClean="0"/>
              <a:t>dTGA</a:t>
            </a:r>
            <a:r>
              <a:rPr lang="cs-CZ" dirty="0" smtClean="0"/>
              <a:t> atriální </a:t>
            </a:r>
            <a:r>
              <a:rPr lang="cs-CZ" dirty="0" err="1" smtClean="0"/>
              <a:t>switch</a:t>
            </a:r>
            <a:r>
              <a:rPr lang="cs-CZ" dirty="0" smtClean="0"/>
              <a:t> se selhávající systémovou </a:t>
            </a:r>
            <a:r>
              <a:rPr lang="cs-CZ" dirty="0" err="1" smtClean="0"/>
              <a:t>pK</a:t>
            </a:r>
            <a:r>
              <a:rPr lang="cs-CZ" dirty="0" smtClean="0"/>
              <a:t>, </a:t>
            </a:r>
            <a:r>
              <a:rPr lang="cs-CZ" dirty="0" err="1" smtClean="0"/>
              <a:t>Eisenmengerův</a:t>
            </a:r>
            <a:r>
              <a:rPr lang="cs-CZ" dirty="0" smtClean="0"/>
              <a:t> syndrom, </a:t>
            </a:r>
            <a:r>
              <a:rPr lang="cs-CZ" dirty="0" err="1" smtClean="0"/>
              <a:t>univentrikulární</a:t>
            </a:r>
            <a:r>
              <a:rPr lang="cs-CZ" dirty="0" smtClean="0"/>
              <a:t> </a:t>
            </a:r>
            <a:r>
              <a:rPr lang="cs-CZ" dirty="0" err="1" smtClean="0"/>
              <a:t>cirulace</a:t>
            </a:r>
            <a:r>
              <a:rPr lang="cs-CZ" dirty="0" smtClean="0"/>
              <a:t>, </a:t>
            </a:r>
            <a:r>
              <a:rPr lang="cs-CZ" dirty="0" err="1" smtClean="0"/>
              <a:t>Fontan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5225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Zóna pomalého vedení v jizvě po </a:t>
            </a:r>
            <a:r>
              <a:rPr lang="cs-CZ" dirty="0" err="1" smtClean="0"/>
              <a:t>atriotomii</a:t>
            </a:r>
            <a:r>
              <a:rPr lang="cs-CZ" dirty="0" smtClean="0"/>
              <a:t>, kolem záplaty na defektu septa síní nebo v sutuře v síních . Horší </a:t>
            </a:r>
            <a:r>
              <a:rPr lang="cs-CZ" dirty="0" err="1" smtClean="0"/>
              <a:t>hemodynamická</a:t>
            </a:r>
            <a:r>
              <a:rPr lang="cs-CZ" dirty="0" smtClean="0"/>
              <a:t> tolerance</a:t>
            </a:r>
          </a:p>
          <a:p>
            <a:r>
              <a:rPr lang="cs-CZ" dirty="0" smtClean="0"/>
              <a:t>TCPC laterálním tunelem – méně arytmií – klasický </a:t>
            </a:r>
            <a:r>
              <a:rPr lang="cs-CZ" dirty="0" err="1" smtClean="0"/>
              <a:t>Fontan</a:t>
            </a:r>
            <a:r>
              <a:rPr lang="cs-CZ" dirty="0" smtClean="0"/>
              <a:t> 39%, </a:t>
            </a:r>
            <a:r>
              <a:rPr lang="cs-CZ" dirty="0" err="1" smtClean="0"/>
              <a:t>late.tunel</a:t>
            </a:r>
            <a:r>
              <a:rPr lang="cs-CZ" dirty="0" smtClean="0"/>
              <a:t> 13%</a:t>
            </a:r>
          </a:p>
          <a:p>
            <a:r>
              <a:rPr lang="cs-CZ" dirty="0" err="1" smtClean="0"/>
              <a:t>dTGA</a:t>
            </a:r>
            <a:r>
              <a:rPr lang="cs-CZ" dirty="0" smtClean="0"/>
              <a:t> </a:t>
            </a:r>
            <a:r>
              <a:rPr lang="cs-CZ" dirty="0" err="1" smtClean="0"/>
              <a:t>Mustard</a:t>
            </a:r>
            <a:r>
              <a:rPr lang="cs-CZ" dirty="0" smtClean="0"/>
              <a:t>/</a:t>
            </a:r>
            <a:r>
              <a:rPr lang="cs-CZ" dirty="0" err="1" smtClean="0"/>
              <a:t>Senning</a:t>
            </a:r>
            <a:r>
              <a:rPr lang="cs-CZ" dirty="0" smtClean="0"/>
              <a:t> prevalence po 20ti letech 27%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1313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5068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Příčina akcesorní spojky – apikální posun septálního cípu </a:t>
            </a:r>
            <a:r>
              <a:rPr lang="cs-CZ" dirty="0" err="1" smtClean="0"/>
              <a:t>Tri</a:t>
            </a:r>
            <a:r>
              <a:rPr lang="cs-CZ" dirty="0" smtClean="0"/>
              <a:t> a </a:t>
            </a:r>
            <a:r>
              <a:rPr lang="cs-CZ" dirty="0" err="1" smtClean="0"/>
              <a:t>disrupce</a:t>
            </a:r>
            <a:r>
              <a:rPr lang="cs-CZ" dirty="0" smtClean="0"/>
              <a:t> centrálního </a:t>
            </a:r>
            <a:r>
              <a:rPr lang="cs-CZ" dirty="0" err="1" smtClean="0"/>
              <a:t>fibrozního</a:t>
            </a:r>
            <a:r>
              <a:rPr lang="cs-CZ" dirty="0" smtClean="0"/>
              <a:t> kříže a septálního AV ringu, muskulární spojení tvoří pak </a:t>
            </a:r>
            <a:r>
              <a:rPr lang="cs-CZ" dirty="0" err="1" smtClean="0"/>
              <a:t>substát</a:t>
            </a:r>
            <a:r>
              <a:rPr lang="cs-CZ" dirty="0" smtClean="0"/>
              <a:t> AV spojek </a:t>
            </a:r>
          </a:p>
          <a:p>
            <a:r>
              <a:rPr lang="cs-CZ" dirty="0" smtClean="0"/>
              <a:t>Delta</a:t>
            </a:r>
            <a:r>
              <a:rPr lang="cs-CZ" baseline="0" dirty="0" smtClean="0"/>
              <a:t> vlna I, </a:t>
            </a:r>
            <a:r>
              <a:rPr lang="cs-CZ" baseline="0" dirty="0" err="1" smtClean="0"/>
              <a:t>aVL</a:t>
            </a:r>
            <a:r>
              <a:rPr lang="cs-CZ" baseline="0" dirty="0" smtClean="0"/>
              <a:t> pravá laterální spojka, levá zadní – negativní delta v dolních svodech</a:t>
            </a:r>
          </a:p>
          <a:p>
            <a:r>
              <a:rPr lang="cs-CZ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Kentův</a:t>
            </a:r>
            <a:r>
              <a:rPr lang="cs-CZ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svazek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akcesorní dráha (vpravo nebo vlevo uložený atrioventrikulární svalový můstek mezi síní a komorou)</a:t>
            </a:r>
            <a:r>
              <a:rPr lang="cs-CZ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cs-CZ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Jamesova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vlákna </a:t>
            </a:r>
            <a:r>
              <a:rPr lang="cs-CZ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obchází AV uzel a spojují se s </a:t>
            </a:r>
            <a:r>
              <a:rPr lang="cs-CZ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Hisovým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svazkem)  </a:t>
            </a:r>
          </a:p>
          <a:p>
            <a:r>
              <a:rPr lang="cs-CZ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Mahaimova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vlákna (spojují </a:t>
            </a:r>
            <a:r>
              <a:rPr lang="cs-CZ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Hisův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svazek přímo myokardem komor a obchází </a:t>
            </a:r>
            <a:r>
              <a:rPr lang="cs-CZ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Tawarova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raménka)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5068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1" y="3200400"/>
            <a:ext cx="8486775" cy="1524000"/>
          </a:xfrm>
        </p:spPr>
        <p:txBody>
          <a:bodyPr>
            <a:noAutofit/>
          </a:bodyPr>
          <a:lstStyle>
            <a:lvl1pPr>
              <a:defRPr sz="800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2" name="Obdélník 21"/>
          <p:cNvSpPr/>
          <p:nvPr userDrawn="1"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rgbClr val="DFE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 userDrawn="1"/>
        </p:nvSpPr>
        <p:spPr>
          <a:xfrm>
            <a:off x="670559" y="5933732"/>
            <a:ext cx="8952411" cy="942016"/>
          </a:xfrm>
          <a:prstGeom prst="rect">
            <a:avLst/>
          </a:prstGeom>
          <a:solidFill>
            <a:srgbClr val="DFE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1" y="685800"/>
            <a:ext cx="8143875" cy="3886200"/>
          </a:xfrm>
        </p:spPr>
        <p:txBody>
          <a:bodyPr vert="eaVert" anchor="t" anchorCtr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BAE2-2678-4D88-A8A7-BDBC66A82C42}" type="datetimeFigureOut">
              <a:rPr lang="cs-CZ" smtClean="0"/>
              <a:pPr/>
              <a:t>03.09.2021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CE516-5031-47D2-BE4E-F959481D21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TextovéPole 6"/>
          <p:cNvSpPr txBox="1"/>
          <p:nvPr userDrawn="1"/>
        </p:nvSpPr>
        <p:spPr>
          <a:xfrm>
            <a:off x="1165863" y="6297260"/>
            <a:ext cx="8372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en-US" sz="1800" b="1" spc="370" baseline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of Cardiovascular Surgery and Transplantation Brno</a:t>
            </a:r>
            <a:endParaRPr lang="cs-CZ" sz="1800" b="1" spc="37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/>
          <p:cNvSpPr/>
          <p:nvPr userDrawn="1"/>
        </p:nvSpPr>
        <p:spPr>
          <a:xfrm>
            <a:off x="890270" y="2"/>
            <a:ext cx="8444230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cxnSp>
        <p:nvCxnSpPr>
          <p:cNvPr id="11" name="Přímá spojnice 10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250" y="685804"/>
            <a:ext cx="2057400" cy="5410199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14651" y="685801"/>
            <a:ext cx="6429375" cy="4876800"/>
          </a:xfrm>
        </p:spPr>
        <p:txBody>
          <a:bodyPr vert="eaVert" anchor="t" anchorCtr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BAE2-2678-4D88-A8A7-BDBC66A82C42}" type="datetimeFigureOut">
              <a:rPr lang="cs-CZ" smtClean="0"/>
              <a:pPr/>
              <a:t>03.09.2021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CE516-5031-47D2-BE4E-F959481D21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TextovéPole 6"/>
          <p:cNvSpPr txBox="1"/>
          <p:nvPr userDrawn="1"/>
        </p:nvSpPr>
        <p:spPr>
          <a:xfrm>
            <a:off x="1165863" y="6297260"/>
            <a:ext cx="8372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en-US" sz="1800" b="1" spc="370" baseline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of Cardiovascular Surgery and Transplantation Brno</a:t>
            </a:r>
            <a:endParaRPr lang="cs-CZ" sz="1800" b="1" spc="37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/>
          <p:cNvSpPr/>
          <p:nvPr userDrawn="1"/>
        </p:nvSpPr>
        <p:spPr>
          <a:xfrm>
            <a:off x="890270" y="2"/>
            <a:ext cx="8444230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cxnSp>
        <p:nvCxnSpPr>
          <p:cNvPr id="11" name="Přímá spojnice 10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7718-C4F5-477B-8832-098C7FF4A4AC}" type="datetimeFigureOut">
              <a:rPr lang="cs-CZ" smtClean="0"/>
              <a:pPr/>
              <a:t>03.09.2021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54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7718-C4F5-477B-8832-098C7FF4A4AC}" type="datetimeFigureOut">
              <a:rPr lang="cs-CZ" smtClean="0"/>
              <a:pPr/>
              <a:t>03.09.2021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7833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9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8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7718-C4F5-477B-8832-098C7FF4A4AC}" type="datetimeFigureOut">
              <a:rPr lang="cs-CZ" smtClean="0"/>
              <a:pPr/>
              <a:t>03.09.2021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3943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14350" y="1600202"/>
            <a:ext cx="4552950" cy="4525963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9700" y="1600202"/>
            <a:ext cx="4552950" cy="4525963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7718-C4F5-477B-8832-098C7FF4A4AC}" type="datetimeFigureOut">
              <a:rPr lang="cs-CZ" smtClean="0"/>
              <a:pPr/>
              <a:t>03.09.2021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3632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4351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32" indent="0">
              <a:buNone/>
              <a:defRPr sz="2000" b="1"/>
            </a:lvl2pPr>
            <a:lvl3pPr marL="914466" indent="0">
              <a:buNone/>
              <a:defRPr sz="1800" b="1"/>
            </a:lvl3pPr>
            <a:lvl4pPr marL="1371698" indent="0">
              <a:buNone/>
              <a:defRPr sz="1600" b="1"/>
            </a:lvl4pPr>
            <a:lvl5pPr marL="1828931" indent="0">
              <a:buNone/>
              <a:defRPr sz="1600" b="1"/>
            </a:lvl5pPr>
            <a:lvl6pPr marL="2286164" indent="0">
              <a:buNone/>
              <a:defRPr sz="1600" b="1"/>
            </a:lvl6pPr>
            <a:lvl7pPr marL="2743397" indent="0">
              <a:buNone/>
              <a:defRPr sz="1600" b="1"/>
            </a:lvl7pPr>
            <a:lvl8pPr marL="3200630" indent="0">
              <a:buNone/>
              <a:defRPr sz="1600" b="1"/>
            </a:lvl8pPr>
            <a:lvl9pPr marL="3657863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4351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32" indent="0">
              <a:buNone/>
              <a:defRPr sz="2000" b="1"/>
            </a:lvl2pPr>
            <a:lvl3pPr marL="914466" indent="0">
              <a:buNone/>
              <a:defRPr sz="1800" b="1"/>
            </a:lvl3pPr>
            <a:lvl4pPr marL="1371698" indent="0">
              <a:buNone/>
              <a:defRPr sz="1600" b="1"/>
            </a:lvl4pPr>
            <a:lvl5pPr marL="1828931" indent="0">
              <a:buNone/>
              <a:defRPr sz="1600" b="1"/>
            </a:lvl5pPr>
            <a:lvl6pPr marL="2286164" indent="0">
              <a:buNone/>
              <a:defRPr sz="1600" b="1"/>
            </a:lvl6pPr>
            <a:lvl7pPr marL="2743397" indent="0">
              <a:buNone/>
              <a:defRPr sz="1600" b="1"/>
            </a:lvl7pPr>
            <a:lvl8pPr marL="3200630" indent="0">
              <a:buNone/>
              <a:defRPr sz="1600" b="1"/>
            </a:lvl8pPr>
            <a:lvl9pPr marL="3657863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7718-C4F5-477B-8832-098C7FF4A4AC}" type="datetimeFigureOut">
              <a:rPr lang="cs-CZ" smtClean="0"/>
              <a:pPr/>
              <a:t>03.09.2021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6628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7718-C4F5-477B-8832-098C7FF4A4AC}" type="datetimeFigureOut">
              <a:rPr lang="cs-CZ" smtClean="0"/>
              <a:pPr/>
              <a:t>03.09.2021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08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7718-C4F5-477B-8832-098C7FF4A4AC}" type="datetimeFigureOut">
              <a:rPr lang="cs-CZ" smtClean="0"/>
              <a:pPr/>
              <a:t>03.09.2021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1505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22726" y="273052"/>
            <a:ext cx="5749925" cy="5853113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32" indent="0">
              <a:buNone/>
              <a:defRPr sz="1200"/>
            </a:lvl2pPr>
            <a:lvl3pPr marL="914466" indent="0">
              <a:buNone/>
              <a:defRPr sz="1000"/>
            </a:lvl3pPr>
            <a:lvl4pPr marL="1371698" indent="0">
              <a:buNone/>
              <a:defRPr sz="900"/>
            </a:lvl4pPr>
            <a:lvl5pPr marL="1828931" indent="0">
              <a:buNone/>
              <a:defRPr sz="900"/>
            </a:lvl5pPr>
            <a:lvl6pPr marL="2286164" indent="0">
              <a:buNone/>
              <a:defRPr sz="900"/>
            </a:lvl6pPr>
            <a:lvl7pPr marL="2743397" indent="0">
              <a:buNone/>
              <a:defRPr sz="900"/>
            </a:lvl7pPr>
            <a:lvl8pPr marL="3200630" indent="0">
              <a:buNone/>
              <a:defRPr sz="900"/>
            </a:lvl8pPr>
            <a:lvl9pPr marL="3657863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7718-C4F5-477B-8832-098C7FF4A4AC}" type="datetimeFigureOut">
              <a:rPr lang="cs-CZ" smtClean="0"/>
              <a:pPr/>
              <a:t>03.09.2021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6474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 userDrawn="1"/>
        </p:nvSpPr>
        <p:spPr>
          <a:xfrm>
            <a:off x="857251" y="4"/>
            <a:ext cx="8521005" cy="973664"/>
          </a:xfrm>
          <a:prstGeom prst="rect">
            <a:avLst/>
          </a:prstGeom>
          <a:solidFill>
            <a:srgbClr val="373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1" y="-26881"/>
            <a:ext cx="8521005" cy="830380"/>
          </a:xfrm>
        </p:spPr>
        <p:txBody>
          <a:bodyPr>
            <a:noAutofit/>
          </a:bodyPr>
          <a:lstStyle>
            <a:lvl1pPr algn="ctr">
              <a:defRPr lang="en-US" sz="4400" b="0" kern="1200" cap="none" spc="0" dirty="0">
                <a:ln>
                  <a:noFill/>
                </a:ln>
                <a:solidFill>
                  <a:schemeClr val="bg1"/>
                </a:solidFill>
                <a:effectLst/>
                <a:latin typeface="Tw Cen MT" panose="020B0602020104020603" pitchFamily="34" charset="-18"/>
                <a:ea typeface="+mj-ea"/>
                <a:cs typeface="+mj-cs"/>
              </a:defRPr>
            </a:lvl1pPr>
          </a:lstStyle>
          <a:p>
            <a:r>
              <a:rPr lang="cs-CZ" dirty="0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1" y="1323976"/>
            <a:ext cx="8486775" cy="4337273"/>
          </a:xfrm>
        </p:spPr>
        <p:txBody>
          <a:bodyPr anchor="t" anchorCtr="0">
            <a:normAutofit/>
          </a:bodyPr>
          <a:lstStyle>
            <a:lvl1pPr marL="274340" indent="-274340">
              <a:buClr>
                <a:srgbClr val="990033"/>
              </a:buClr>
              <a:buFont typeface="Wingdings" panose="05000000000000000000" pitchFamily="2" charset="2"/>
              <a:buChar char="§"/>
              <a:defRPr sz="2600">
                <a:solidFill>
                  <a:schemeClr val="tx2">
                    <a:lumMod val="50000"/>
                  </a:schemeClr>
                </a:solidFill>
              </a:defRPr>
            </a:lvl1pPr>
            <a:lvl2pPr marL="594402" indent="-274340">
              <a:buClr>
                <a:srgbClr val="990033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2pPr>
            <a:lvl3pPr marL="868743" indent="-228617">
              <a:buClr>
                <a:srgbClr val="990033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3pPr>
            <a:lvl4pPr marL="1143082" indent="-228617">
              <a:buClr>
                <a:srgbClr val="990033"/>
              </a:buClr>
              <a:buFont typeface="Wingdings" panose="05000000000000000000" pitchFamily="2" charset="2"/>
              <a:buChar char="§"/>
              <a:defRPr sz="2000">
                <a:solidFill>
                  <a:schemeClr val="tx2">
                    <a:lumMod val="50000"/>
                  </a:schemeClr>
                </a:solidFill>
              </a:defRPr>
            </a:lvl4pPr>
            <a:lvl5pPr marL="1371698" indent="-228617">
              <a:buClr>
                <a:srgbClr val="990033"/>
              </a:buClr>
              <a:buFont typeface="Wingdings" panose="05000000000000000000" pitchFamily="2" charset="2"/>
              <a:buChar char="§"/>
              <a:defRPr sz="20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US" dirty="0"/>
          </a:p>
        </p:txBody>
      </p:sp>
      <p:sp>
        <p:nvSpPr>
          <p:cNvPr id="8" name="TextovéPole 7"/>
          <p:cNvSpPr txBox="1"/>
          <p:nvPr userDrawn="1"/>
        </p:nvSpPr>
        <p:spPr>
          <a:xfrm>
            <a:off x="1165863" y="6297260"/>
            <a:ext cx="837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en-US" sz="1800" b="1" spc="340" baseline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of Cardiovascular Surgery and Transplantation Brno</a:t>
            </a:r>
            <a:endParaRPr lang="cs-CZ" sz="1800" b="1" spc="34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11" name="Přímá spojnice 10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 userDrawn="1"/>
        </p:nvSpPr>
        <p:spPr>
          <a:xfrm>
            <a:off x="1165863" y="6297260"/>
            <a:ext cx="837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cs-CZ" sz="1800" b="1" spc="340" baseline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</a:t>
            </a:r>
            <a:r>
              <a:rPr lang="cs-CZ" sz="1800" b="1" spc="340" baseline="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of</a:t>
            </a:r>
            <a:r>
              <a:rPr lang="cs-CZ" sz="1800" b="1" spc="340" baseline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800" b="1" spc="340" baseline="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CardiovascularSurgery</a:t>
            </a:r>
            <a:r>
              <a:rPr lang="cs-CZ" sz="1800" b="1" spc="340" baseline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and </a:t>
            </a:r>
            <a:r>
              <a:rPr lang="cs-CZ" sz="1800" b="1" spc="340" baseline="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Transplantation</a:t>
            </a:r>
            <a:r>
              <a:rPr lang="cs-CZ" sz="1800" b="1" spc="340" baseline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spc="340" baseline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Brno</a:t>
            </a:r>
            <a:endParaRPr lang="cs-CZ" sz="1800" b="1" spc="34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15" name="Přímá spojnice 14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 userDrawn="1"/>
        </p:nvSpPr>
        <p:spPr>
          <a:xfrm>
            <a:off x="1165863" y="6297260"/>
            <a:ext cx="837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cs-CZ" sz="1800" b="1" spc="340" baseline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</a:t>
            </a:r>
            <a:r>
              <a:rPr lang="cs-CZ" sz="1800" b="1" spc="340" baseline="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of</a:t>
            </a:r>
            <a:r>
              <a:rPr lang="cs-CZ" sz="1800" b="1" spc="340" baseline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800" b="1" spc="340" baseline="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CardiovascularSurgery</a:t>
            </a:r>
            <a:r>
              <a:rPr lang="cs-CZ" sz="1800" b="1" spc="340" baseline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and </a:t>
            </a:r>
            <a:r>
              <a:rPr lang="cs-CZ" sz="1800" b="1" spc="340" baseline="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Transplantation</a:t>
            </a:r>
            <a:r>
              <a:rPr lang="cs-CZ" sz="1800" b="1" spc="340" baseline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spc="340" baseline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Brno</a:t>
            </a:r>
            <a:endParaRPr lang="cs-CZ" sz="1800" b="1" spc="34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19" name="Přímá spojnice 18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bdélník 21"/>
          <p:cNvSpPr/>
          <p:nvPr userDrawn="1"/>
        </p:nvSpPr>
        <p:spPr>
          <a:xfrm>
            <a:off x="452846" y="5799909"/>
            <a:ext cx="9187543" cy="1058091"/>
          </a:xfrm>
          <a:prstGeom prst="rect">
            <a:avLst/>
          </a:prstGeom>
          <a:solidFill>
            <a:srgbClr val="DFE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 userDrawn="1"/>
        </p:nvSpPr>
        <p:spPr>
          <a:xfrm>
            <a:off x="-1" y="6344304"/>
            <a:ext cx="5138057" cy="531444"/>
          </a:xfrm>
          <a:prstGeom prst="rect">
            <a:avLst/>
          </a:prstGeom>
          <a:solidFill>
            <a:srgbClr val="99003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24" name="TextovéPole 23"/>
          <p:cNvSpPr txBox="1"/>
          <p:nvPr userDrawn="1"/>
        </p:nvSpPr>
        <p:spPr>
          <a:xfrm>
            <a:off x="1882428" y="6317544"/>
            <a:ext cx="4148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9" indent="0"/>
            <a:r>
              <a:rPr lang="cs-CZ" sz="1600" b="0" spc="0" baseline="0" dirty="0" smtClean="0">
                <a:solidFill>
                  <a:schemeClr val="bg1"/>
                </a:solidFill>
                <a:latin typeface="+mn-lt"/>
              </a:rPr>
              <a:t>Centrum kardiovaskulární </a:t>
            </a:r>
            <a:br>
              <a:rPr lang="cs-CZ" sz="1600" b="0" spc="0" baseline="0" dirty="0" smtClean="0">
                <a:solidFill>
                  <a:schemeClr val="bg1"/>
                </a:solidFill>
                <a:latin typeface="+mn-lt"/>
              </a:rPr>
            </a:br>
            <a:r>
              <a:rPr lang="cs-CZ" sz="1600" b="0" spc="0" baseline="0" dirty="0" smtClean="0">
                <a:solidFill>
                  <a:schemeClr val="bg1"/>
                </a:solidFill>
                <a:latin typeface="+mn-lt"/>
              </a:rPr>
              <a:t>a transplantační chirurgie Brno</a:t>
            </a:r>
          </a:p>
        </p:txBody>
      </p:sp>
      <p:pic>
        <p:nvPicPr>
          <p:cNvPr id="25" name="Obrázek 2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20"/>
          <a:stretch/>
        </p:blipFill>
        <p:spPr>
          <a:xfrm>
            <a:off x="263885" y="6384662"/>
            <a:ext cx="1638709" cy="469327"/>
          </a:xfrm>
          <a:prstGeom prst="rect">
            <a:avLst/>
          </a:prstGeom>
        </p:spPr>
      </p:pic>
      <p:sp>
        <p:nvSpPr>
          <p:cNvPr id="4" name="Obdélník 3"/>
          <p:cNvSpPr/>
          <p:nvPr userDrawn="1"/>
        </p:nvSpPr>
        <p:spPr>
          <a:xfrm>
            <a:off x="2596685" y="922160"/>
            <a:ext cx="5120640" cy="95682"/>
          </a:xfrm>
          <a:prstGeom prst="rect">
            <a:avLst/>
          </a:prstGeom>
          <a:solidFill>
            <a:srgbClr val="A40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 userDrawn="1"/>
        </p:nvSpPr>
        <p:spPr>
          <a:xfrm>
            <a:off x="5138056" y="6344304"/>
            <a:ext cx="5138057" cy="531444"/>
          </a:xfrm>
          <a:prstGeom prst="rect">
            <a:avLst/>
          </a:prstGeom>
          <a:solidFill>
            <a:srgbClr val="37354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27" name="TextovéPole 26"/>
          <p:cNvSpPr txBox="1"/>
          <p:nvPr userDrawn="1"/>
        </p:nvSpPr>
        <p:spPr>
          <a:xfrm>
            <a:off x="6631454" y="6361037"/>
            <a:ext cx="36204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9" indent="0"/>
            <a:r>
              <a:rPr lang="cs-CZ" sz="1400" b="1" spc="0" baseline="0" dirty="0" smtClean="0">
                <a:solidFill>
                  <a:schemeClr val="bg1"/>
                </a:solidFill>
                <a:latin typeface="+mn-lt"/>
              </a:rPr>
              <a:t>IKK FN Brno</a:t>
            </a:r>
            <a:br>
              <a:rPr lang="cs-CZ" sz="1400" b="1" spc="0" baseline="0" dirty="0" smtClean="0">
                <a:solidFill>
                  <a:schemeClr val="bg1"/>
                </a:solidFill>
                <a:latin typeface="+mn-lt"/>
              </a:rPr>
            </a:br>
            <a:r>
              <a:rPr lang="cs-CZ" sz="1200" b="0" spc="0" baseline="0" dirty="0" smtClean="0">
                <a:solidFill>
                  <a:schemeClr val="bg1"/>
                </a:solidFill>
                <a:latin typeface="+mn-lt"/>
              </a:rPr>
              <a:t>Centrum komplexní péče o VSV v dospělosti Brno</a:t>
            </a:r>
          </a:p>
        </p:txBody>
      </p:sp>
      <p:pic>
        <p:nvPicPr>
          <p:cNvPr id="32" name="Obrázek 31"/>
          <p:cNvPicPr>
            <a:picLocks noChangeAspect="1"/>
          </p:cNvPicPr>
          <p:nvPr userDrawn="1"/>
        </p:nvPicPr>
        <p:blipFill rotWithShape="1">
          <a:blip r:embed="rId3" cstate="print">
            <a:clrChange>
              <a:clrFrom>
                <a:srgbClr val="000035"/>
              </a:clrFrom>
              <a:clrTo>
                <a:srgbClr val="00003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" t="39270" r="7514" b="39238"/>
          <a:stretch/>
        </p:blipFill>
        <p:spPr>
          <a:xfrm>
            <a:off x="5320067" y="6453051"/>
            <a:ext cx="1311387" cy="32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1"/>
            </a:lvl1pPr>
            <a:lvl2pPr marL="457232" indent="0">
              <a:buNone/>
              <a:defRPr sz="2801"/>
            </a:lvl2pPr>
            <a:lvl3pPr marL="914466" indent="0">
              <a:buNone/>
              <a:defRPr sz="2400"/>
            </a:lvl3pPr>
            <a:lvl4pPr marL="1371698" indent="0">
              <a:buNone/>
              <a:defRPr sz="2000"/>
            </a:lvl4pPr>
            <a:lvl5pPr marL="1828931" indent="0">
              <a:buNone/>
              <a:defRPr sz="2000"/>
            </a:lvl5pPr>
            <a:lvl6pPr marL="2286164" indent="0">
              <a:buNone/>
              <a:defRPr sz="2000"/>
            </a:lvl6pPr>
            <a:lvl7pPr marL="2743397" indent="0">
              <a:buNone/>
              <a:defRPr sz="2000"/>
            </a:lvl7pPr>
            <a:lvl8pPr marL="3200630" indent="0">
              <a:buNone/>
              <a:defRPr sz="2000"/>
            </a:lvl8pPr>
            <a:lvl9pPr marL="3657863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32" indent="0">
              <a:buNone/>
              <a:defRPr sz="1200"/>
            </a:lvl2pPr>
            <a:lvl3pPr marL="914466" indent="0">
              <a:buNone/>
              <a:defRPr sz="1000"/>
            </a:lvl3pPr>
            <a:lvl4pPr marL="1371698" indent="0">
              <a:buNone/>
              <a:defRPr sz="900"/>
            </a:lvl4pPr>
            <a:lvl5pPr marL="1828931" indent="0">
              <a:buNone/>
              <a:defRPr sz="900"/>
            </a:lvl5pPr>
            <a:lvl6pPr marL="2286164" indent="0">
              <a:buNone/>
              <a:defRPr sz="900"/>
            </a:lvl6pPr>
            <a:lvl7pPr marL="2743397" indent="0">
              <a:buNone/>
              <a:defRPr sz="900"/>
            </a:lvl7pPr>
            <a:lvl8pPr marL="3200630" indent="0">
              <a:buNone/>
              <a:defRPr sz="900"/>
            </a:lvl8pPr>
            <a:lvl9pPr marL="3657863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7718-C4F5-477B-8832-098C7FF4A4AC}" type="datetimeFigureOut">
              <a:rPr lang="cs-CZ" smtClean="0"/>
              <a:pPr/>
              <a:t>03.09.2021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5675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7718-C4F5-477B-8832-098C7FF4A4AC}" type="datetimeFigureOut">
              <a:rPr lang="cs-CZ" smtClean="0"/>
              <a:pPr/>
              <a:t>03.09.2021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976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458076" y="274640"/>
            <a:ext cx="2314575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14350" y="274640"/>
            <a:ext cx="6791325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7718-C4F5-477B-8832-098C7FF4A4AC}" type="datetimeFigureOut">
              <a:rPr lang="cs-CZ" smtClean="0"/>
              <a:pPr/>
              <a:t>03.09.2021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5799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74396" y="0"/>
            <a:ext cx="8486775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1" y="3276600"/>
            <a:ext cx="8486775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4953000"/>
            <a:ext cx="771525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1">
                <a:solidFill>
                  <a:schemeClr val="tx2"/>
                </a:solidFill>
              </a:defRPr>
            </a:lvl1pPr>
            <a:lvl2pPr marL="4572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9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8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BAE2-2678-4D88-A8A7-BDBC66A82C42}" type="datetimeFigureOut">
              <a:rPr lang="cs-CZ" smtClean="0"/>
              <a:pPr/>
              <a:t>03.09.2021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CE516-5031-47D2-BE4E-F959481D21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874396" y="6172200"/>
            <a:ext cx="8486775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délník 43"/>
          <p:cNvSpPr/>
          <p:nvPr userDrawn="1"/>
        </p:nvSpPr>
        <p:spPr>
          <a:xfrm>
            <a:off x="670559" y="5933732"/>
            <a:ext cx="8952411" cy="942016"/>
          </a:xfrm>
          <a:prstGeom prst="rect">
            <a:avLst/>
          </a:prstGeom>
          <a:solidFill>
            <a:srgbClr val="DFE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0"/>
            <a:ext cx="8486775" cy="801189"/>
          </a:xfrm>
          <a:solidFill>
            <a:srgbClr val="373545"/>
          </a:solidFill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Tw Cen MT" panose="020B0602020104020603" pitchFamily="34" charset="-18"/>
              </a:defRPr>
            </a:lvl1pPr>
          </a:lstStyle>
          <a:p>
            <a:r>
              <a:rPr lang="cs-CZ" dirty="0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1127357"/>
            <a:ext cx="4114800" cy="3767328"/>
          </a:xfrm>
        </p:spPr>
        <p:txBody>
          <a:bodyPr anchor="t"/>
          <a:lstStyle>
            <a:lvl1pPr marL="274340" indent="-274340">
              <a:buClr>
                <a:srgbClr val="990033"/>
              </a:buClr>
              <a:buFont typeface="Wingdings" panose="05000000000000000000" pitchFamily="2" charset="2"/>
              <a:buChar char="§"/>
              <a:defRPr sz="2801">
                <a:solidFill>
                  <a:schemeClr val="tx1"/>
                </a:solidFill>
              </a:defRPr>
            </a:lvl1pPr>
            <a:lvl2pPr marL="594402" indent="-274340">
              <a:buClr>
                <a:srgbClr val="990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</a:defRPr>
            </a:lvl2pPr>
            <a:lvl3pPr marL="868743" indent="-228617">
              <a:buClr>
                <a:srgbClr val="990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3pPr>
            <a:lvl4pPr marL="1143082" indent="-228617">
              <a:buClr>
                <a:srgbClr val="990033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1371698" indent="-228617">
              <a:buClr>
                <a:srgbClr val="990033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127357"/>
            <a:ext cx="4114800" cy="3767328"/>
          </a:xfrm>
        </p:spPr>
        <p:txBody>
          <a:bodyPr anchor="t"/>
          <a:lstStyle>
            <a:lvl1pPr marL="274340" indent="-274340">
              <a:buClr>
                <a:srgbClr val="990033"/>
              </a:buClr>
              <a:buFont typeface="Wingdings" panose="05000000000000000000" pitchFamily="2" charset="2"/>
              <a:buChar char="§"/>
              <a:defRPr sz="2801">
                <a:solidFill>
                  <a:schemeClr val="tx1"/>
                </a:solidFill>
              </a:defRPr>
            </a:lvl1pPr>
            <a:lvl2pPr marL="594402" indent="-274340">
              <a:buClr>
                <a:srgbClr val="990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</a:defRPr>
            </a:lvl2pPr>
            <a:lvl3pPr marL="868743" indent="-228617">
              <a:buClr>
                <a:srgbClr val="990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3pPr>
            <a:lvl4pPr marL="1143082" indent="-228617">
              <a:buClr>
                <a:srgbClr val="990033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1371698" indent="-228617">
              <a:buClr>
                <a:srgbClr val="990033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25" name="Obdélník 24"/>
          <p:cNvSpPr/>
          <p:nvPr userDrawn="1"/>
        </p:nvSpPr>
        <p:spPr>
          <a:xfrm>
            <a:off x="2596685" y="749049"/>
            <a:ext cx="5120640" cy="95682"/>
          </a:xfrm>
          <a:prstGeom prst="rect">
            <a:avLst/>
          </a:prstGeom>
          <a:solidFill>
            <a:srgbClr val="A40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3" name="Skupina 42"/>
          <p:cNvGrpSpPr/>
          <p:nvPr userDrawn="1"/>
        </p:nvGrpSpPr>
        <p:grpSpPr>
          <a:xfrm>
            <a:off x="-1" y="6297260"/>
            <a:ext cx="10276114" cy="605059"/>
            <a:chOff x="-1" y="6297260"/>
            <a:chExt cx="10276114" cy="605059"/>
          </a:xfrm>
        </p:grpSpPr>
        <p:sp>
          <p:nvSpPr>
            <p:cNvPr id="8" name="TextovéPole 7"/>
            <p:cNvSpPr txBox="1"/>
            <p:nvPr userDrawn="1"/>
          </p:nvSpPr>
          <p:spPr>
            <a:xfrm>
              <a:off x="1165863" y="6297260"/>
              <a:ext cx="8372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3669" indent="0"/>
              <a:r>
                <a:rPr lang="en-US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Centre of Cardiovascular Surgery and Transplantation Brno</a:t>
              </a:r>
              <a:endPara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12" name="TextovéPole 11"/>
            <p:cNvSpPr txBox="1"/>
            <p:nvPr userDrawn="1"/>
          </p:nvSpPr>
          <p:spPr>
            <a:xfrm>
              <a:off x="1165863" y="6297260"/>
              <a:ext cx="8372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3669" indent="0"/>
              <a:r>
                <a:rPr lang="cs-CZ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Centre </a:t>
              </a:r>
              <a:r>
                <a:rPr lang="cs-CZ" sz="1800" b="1" spc="340" baseline="0" dirty="0" err="1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of</a:t>
              </a:r>
              <a:r>
                <a:rPr lang="cs-CZ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cs-CZ" sz="1800" b="1" spc="340" baseline="0" dirty="0" err="1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CardiovascularSurgery</a:t>
              </a:r>
              <a:r>
                <a:rPr lang="cs-CZ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and </a:t>
              </a:r>
              <a:r>
                <a:rPr lang="cs-CZ" sz="1800" b="1" spc="340" baseline="0" dirty="0" err="1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Transplantation</a:t>
              </a:r>
              <a:r>
                <a:rPr lang="cs-CZ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en-US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Brno</a:t>
              </a:r>
              <a:endPara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16" name="TextovéPole 15"/>
            <p:cNvSpPr txBox="1"/>
            <p:nvPr userDrawn="1"/>
          </p:nvSpPr>
          <p:spPr>
            <a:xfrm>
              <a:off x="1165863" y="6297260"/>
              <a:ext cx="8372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3669" indent="0"/>
              <a:r>
                <a:rPr lang="cs-CZ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Centre </a:t>
              </a:r>
              <a:r>
                <a:rPr lang="cs-CZ" sz="1800" b="1" spc="340" baseline="0" dirty="0" err="1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of</a:t>
              </a:r>
              <a:r>
                <a:rPr lang="cs-CZ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cs-CZ" sz="1800" b="1" spc="340" baseline="0" dirty="0" err="1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CardiovascularSurgery</a:t>
              </a:r>
              <a:r>
                <a:rPr lang="cs-CZ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and </a:t>
              </a:r>
              <a:r>
                <a:rPr lang="cs-CZ" sz="1800" b="1" spc="340" baseline="0" dirty="0" err="1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Transplantation</a:t>
              </a:r>
              <a:r>
                <a:rPr lang="cs-CZ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en-US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Brno</a:t>
              </a:r>
              <a:endPara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26" name="TextovéPole 25"/>
            <p:cNvSpPr txBox="1"/>
            <p:nvPr userDrawn="1"/>
          </p:nvSpPr>
          <p:spPr>
            <a:xfrm>
              <a:off x="1165863" y="6297260"/>
              <a:ext cx="8372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3669" indent="0"/>
              <a:r>
                <a:rPr lang="en-US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Centre of Cardiovascular Surgery and Transplantation Brno</a:t>
              </a:r>
              <a:endPara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29" name="TextovéPole 28"/>
            <p:cNvSpPr txBox="1"/>
            <p:nvPr userDrawn="1"/>
          </p:nvSpPr>
          <p:spPr>
            <a:xfrm>
              <a:off x="1165863" y="6297260"/>
              <a:ext cx="8372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3669" indent="0"/>
              <a:r>
                <a:rPr lang="cs-CZ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Centre </a:t>
              </a:r>
              <a:r>
                <a:rPr lang="cs-CZ" sz="1800" b="1" spc="340" baseline="0" dirty="0" err="1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of</a:t>
              </a:r>
              <a:r>
                <a:rPr lang="cs-CZ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cs-CZ" sz="1800" b="1" spc="340" baseline="0" dirty="0" err="1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CardiovascularSurgery</a:t>
              </a:r>
              <a:r>
                <a:rPr lang="cs-CZ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and </a:t>
              </a:r>
              <a:r>
                <a:rPr lang="cs-CZ" sz="1800" b="1" spc="340" baseline="0" dirty="0" err="1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Transplantation</a:t>
              </a:r>
              <a:r>
                <a:rPr lang="cs-CZ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en-US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Brno</a:t>
              </a:r>
              <a:endPara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32" name="TextovéPole 31"/>
            <p:cNvSpPr txBox="1"/>
            <p:nvPr userDrawn="1"/>
          </p:nvSpPr>
          <p:spPr>
            <a:xfrm>
              <a:off x="1165863" y="6297260"/>
              <a:ext cx="8372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3669" indent="0"/>
              <a:r>
                <a:rPr lang="cs-CZ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Centre </a:t>
              </a:r>
              <a:r>
                <a:rPr lang="cs-CZ" sz="1800" b="1" spc="340" baseline="0" dirty="0" err="1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of</a:t>
              </a:r>
              <a:r>
                <a:rPr lang="cs-CZ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cs-CZ" sz="1800" b="1" spc="340" baseline="0" dirty="0" err="1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CardiovascularSurgery</a:t>
              </a:r>
              <a:r>
                <a:rPr lang="cs-CZ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and </a:t>
              </a:r>
              <a:r>
                <a:rPr lang="cs-CZ" sz="1800" b="1" spc="340" baseline="0" dirty="0" err="1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Transplantation</a:t>
              </a:r>
              <a:r>
                <a:rPr lang="cs-CZ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en-US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Brno</a:t>
              </a:r>
              <a:endPara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36" name="Obdélník 35"/>
            <p:cNvSpPr/>
            <p:nvPr userDrawn="1"/>
          </p:nvSpPr>
          <p:spPr>
            <a:xfrm>
              <a:off x="-1" y="6344304"/>
              <a:ext cx="5138057" cy="531444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sp>
          <p:nvSpPr>
            <p:cNvPr id="37" name="TextovéPole 36"/>
            <p:cNvSpPr txBox="1"/>
            <p:nvPr userDrawn="1"/>
          </p:nvSpPr>
          <p:spPr>
            <a:xfrm>
              <a:off x="1882428" y="6317544"/>
              <a:ext cx="41489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3669" indent="0"/>
              <a:r>
                <a:rPr lang="cs-CZ" sz="1600" b="0" spc="0" baseline="0" dirty="0" smtClean="0">
                  <a:solidFill>
                    <a:schemeClr val="bg1"/>
                  </a:solidFill>
                  <a:latin typeface="+mn-lt"/>
                </a:rPr>
                <a:t>Centrum kardiovaskulární </a:t>
              </a:r>
              <a:br>
                <a:rPr lang="cs-CZ" sz="1600" b="0" spc="0" baseline="0" dirty="0" smtClean="0">
                  <a:solidFill>
                    <a:schemeClr val="bg1"/>
                  </a:solidFill>
                  <a:latin typeface="+mn-lt"/>
                </a:rPr>
              </a:br>
              <a:r>
                <a:rPr lang="cs-CZ" sz="1600" b="0" spc="0" baseline="0" dirty="0" smtClean="0">
                  <a:solidFill>
                    <a:schemeClr val="bg1"/>
                  </a:solidFill>
                  <a:latin typeface="+mn-lt"/>
                </a:rPr>
                <a:t>a transplantační chirurgie Brno</a:t>
              </a:r>
            </a:p>
          </p:txBody>
        </p:sp>
        <p:pic>
          <p:nvPicPr>
            <p:cNvPr id="38" name="Obrázek 3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20"/>
            <a:stretch/>
          </p:blipFill>
          <p:spPr>
            <a:xfrm>
              <a:off x="263885" y="6384662"/>
              <a:ext cx="1638709" cy="469327"/>
            </a:xfrm>
            <a:prstGeom prst="rect">
              <a:avLst/>
            </a:prstGeom>
          </p:spPr>
        </p:pic>
        <p:sp>
          <p:nvSpPr>
            <p:cNvPr id="39" name="Obdélník 38"/>
            <p:cNvSpPr/>
            <p:nvPr userDrawn="1"/>
          </p:nvSpPr>
          <p:spPr>
            <a:xfrm>
              <a:off x="5138056" y="6344304"/>
              <a:ext cx="5138057" cy="531444"/>
            </a:xfrm>
            <a:prstGeom prst="rect">
              <a:avLst/>
            </a:prstGeom>
            <a:solidFill>
              <a:srgbClr val="37354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sp>
          <p:nvSpPr>
            <p:cNvPr id="40" name="TextovéPole 39"/>
            <p:cNvSpPr txBox="1"/>
            <p:nvPr userDrawn="1"/>
          </p:nvSpPr>
          <p:spPr>
            <a:xfrm>
              <a:off x="6631454" y="6361037"/>
              <a:ext cx="362041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3669" indent="0"/>
              <a:r>
                <a:rPr lang="cs-CZ" sz="1400" b="1" spc="0" baseline="0" dirty="0" smtClean="0">
                  <a:solidFill>
                    <a:schemeClr val="bg1"/>
                  </a:solidFill>
                  <a:latin typeface="+mn-lt"/>
                </a:rPr>
                <a:t>IKK FN Brno</a:t>
              </a:r>
              <a:br>
                <a:rPr lang="cs-CZ" sz="1400" b="1" spc="0" baseline="0" dirty="0" smtClean="0">
                  <a:solidFill>
                    <a:schemeClr val="bg1"/>
                  </a:solidFill>
                  <a:latin typeface="+mn-lt"/>
                </a:rPr>
              </a:br>
              <a:r>
                <a:rPr lang="cs-CZ" sz="1200" b="0" spc="0" baseline="0" dirty="0" smtClean="0">
                  <a:solidFill>
                    <a:schemeClr val="bg1"/>
                  </a:solidFill>
                  <a:latin typeface="+mn-lt"/>
                </a:rPr>
                <a:t>Centrum komplexní péče o VSV v dospělosti Brno</a:t>
              </a:r>
            </a:p>
          </p:txBody>
        </p:sp>
        <p:pic>
          <p:nvPicPr>
            <p:cNvPr id="41" name="Obrázek 40"/>
            <p:cNvPicPr>
              <a:picLocks noChangeAspect="1"/>
            </p:cNvPicPr>
            <p:nvPr userDrawn="1"/>
          </p:nvPicPr>
          <p:blipFill rotWithShape="1">
            <a:blip r:embed="rId3" cstate="print">
              <a:clrChange>
                <a:clrFrom>
                  <a:srgbClr val="000035"/>
                </a:clrFrom>
                <a:clrTo>
                  <a:srgbClr val="00003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9" t="39270" r="7514" b="39238"/>
            <a:stretch/>
          </p:blipFill>
          <p:spPr>
            <a:xfrm>
              <a:off x="5320067" y="6453051"/>
              <a:ext cx="1311387" cy="32907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821" y="609600"/>
            <a:ext cx="4114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1" b="0">
                <a:latin typeface="+mj-lt"/>
              </a:defRPr>
            </a:lvl1pPr>
            <a:lvl2pPr marL="457232" indent="0">
              <a:buNone/>
              <a:defRPr sz="2000" b="1"/>
            </a:lvl2pPr>
            <a:lvl3pPr marL="914466" indent="0">
              <a:buNone/>
              <a:defRPr sz="1800" b="1"/>
            </a:lvl3pPr>
            <a:lvl4pPr marL="1371698" indent="0">
              <a:buNone/>
              <a:defRPr sz="1600" b="1"/>
            </a:lvl4pPr>
            <a:lvl5pPr marL="1828931" indent="0">
              <a:buNone/>
              <a:defRPr sz="1600" b="1"/>
            </a:lvl5pPr>
            <a:lvl6pPr marL="2286164" indent="0">
              <a:buNone/>
              <a:defRPr sz="1600" b="1"/>
            </a:lvl6pPr>
            <a:lvl7pPr marL="2743397" indent="0">
              <a:buNone/>
              <a:defRPr sz="1600" b="1"/>
            </a:lvl7pPr>
            <a:lvl8pPr marL="3200630" indent="0">
              <a:buNone/>
              <a:defRPr sz="1600" b="1"/>
            </a:lvl8pPr>
            <a:lvl9pPr marL="3657863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3821" y="1329264"/>
            <a:ext cx="4114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796" y="609600"/>
            <a:ext cx="4114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1" b="0">
                <a:latin typeface="+mj-lt"/>
              </a:defRPr>
            </a:lvl1pPr>
            <a:lvl2pPr marL="457232" indent="0">
              <a:buNone/>
              <a:defRPr sz="2000" b="1"/>
            </a:lvl2pPr>
            <a:lvl3pPr marL="914466" indent="0">
              <a:buNone/>
              <a:defRPr sz="1800" b="1"/>
            </a:lvl3pPr>
            <a:lvl4pPr marL="1371698" indent="0">
              <a:buNone/>
              <a:defRPr sz="1600" b="1"/>
            </a:lvl4pPr>
            <a:lvl5pPr marL="1828931" indent="0">
              <a:buNone/>
              <a:defRPr sz="1600" b="1"/>
            </a:lvl5pPr>
            <a:lvl6pPr marL="2286164" indent="0">
              <a:buNone/>
              <a:defRPr sz="1600" b="1"/>
            </a:lvl6pPr>
            <a:lvl7pPr marL="2743397" indent="0">
              <a:buNone/>
              <a:defRPr sz="1600" b="1"/>
            </a:lvl7pPr>
            <a:lvl8pPr marL="3200630" indent="0">
              <a:buNone/>
              <a:defRPr sz="1600" b="1"/>
            </a:lvl8pPr>
            <a:lvl9pPr marL="3657863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796" y="1329264"/>
            <a:ext cx="4114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BAE2-2678-4D88-A8A7-BDBC66A82C42}" type="datetimeFigureOut">
              <a:rPr lang="cs-CZ" smtClean="0"/>
              <a:pPr/>
              <a:t>03.09.2021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cxnSp>
        <p:nvCxnSpPr>
          <p:cNvPr id="11" name="Straight Connector 10"/>
          <p:cNvCxnSpPr/>
          <p:nvPr/>
        </p:nvCxnSpPr>
        <p:spPr>
          <a:xfrm>
            <a:off x="853821" y="1249362"/>
            <a:ext cx="4114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225796" y="1249362"/>
            <a:ext cx="4114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 userDrawn="1"/>
        </p:nvSpPr>
        <p:spPr>
          <a:xfrm>
            <a:off x="1165863" y="6297260"/>
            <a:ext cx="8579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en-US" sz="1800" b="1" spc="370" baseline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of Cardiovascular Surgery and Transplantation Brno</a:t>
            </a:r>
            <a:endParaRPr lang="cs-CZ" sz="1800" b="1" spc="37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sp>
        <p:nvSpPr>
          <p:cNvPr id="15" name="Obdélník 14"/>
          <p:cNvSpPr/>
          <p:nvPr userDrawn="1"/>
        </p:nvSpPr>
        <p:spPr>
          <a:xfrm>
            <a:off x="890270" y="2"/>
            <a:ext cx="8444230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cxnSp>
        <p:nvCxnSpPr>
          <p:cNvPr id="16" name="Přímá spojnice 15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 userDrawn="1"/>
        </p:nvSpPr>
        <p:spPr>
          <a:xfrm>
            <a:off x="890270" y="2"/>
            <a:ext cx="8444230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1" name="Obdélník 10"/>
          <p:cNvSpPr/>
          <p:nvPr userDrawn="1"/>
        </p:nvSpPr>
        <p:spPr>
          <a:xfrm>
            <a:off x="890270" y="3"/>
            <a:ext cx="8487986" cy="803496"/>
          </a:xfrm>
          <a:prstGeom prst="rect">
            <a:avLst/>
          </a:prstGeom>
          <a:solidFill>
            <a:srgbClr val="335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857251" y="-26881"/>
            <a:ext cx="8521005" cy="8303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66" rtl="0" eaLnBrk="1" latinLnBrk="0" hangingPunct="1">
              <a:spcBef>
                <a:spcPct val="0"/>
              </a:spcBef>
              <a:buNone/>
              <a:defRPr lang="en-US" sz="4400" b="0" kern="1200" cap="none" spc="0" dirty="0">
                <a:ln>
                  <a:noFill/>
                </a:ln>
                <a:solidFill>
                  <a:schemeClr val="bg1"/>
                </a:solidFill>
                <a:effectLst/>
                <a:latin typeface="Tw Cen MT" panose="020B0602020104020603" pitchFamily="34" charset="-18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cs-CZ" sz="4800" dirty="0"/>
          </a:p>
        </p:txBody>
      </p:sp>
      <p:sp>
        <p:nvSpPr>
          <p:cNvPr id="14" name="TextovéPole 13"/>
          <p:cNvSpPr txBox="1"/>
          <p:nvPr userDrawn="1"/>
        </p:nvSpPr>
        <p:spPr>
          <a:xfrm>
            <a:off x="1165863" y="6297260"/>
            <a:ext cx="837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en-US" sz="1800" b="1" spc="340" baseline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of Cardiovascular Surgery and Transplantation Brno</a:t>
            </a:r>
            <a:endParaRPr lang="cs-CZ" sz="1800" b="1" spc="34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cxnSp>
        <p:nvCxnSpPr>
          <p:cNvPr id="16" name="Přímá spojnice 15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 userDrawn="1"/>
        </p:nvSpPr>
        <p:spPr>
          <a:xfrm>
            <a:off x="1165863" y="6297260"/>
            <a:ext cx="837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cs-CZ" sz="1800" b="1" spc="340" baseline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</a:t>
            </a:r>
            <a:r>
              <a:rPr lang="cs-CZ" sz="1800" b="1" spc="340" baseline="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of</a:t>
            </a:r>
            <a:r>
              <a:rPr lang="cs-CZ" sz="1800" b="1" spc="340" baseline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800" b="1" spc="340" baseline="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CardiovascularSurgery</a:t>
            </a:r>
            <a:r>
              <a:rPr lang="cs-CZ" sz="1800" b="1" spc="340" baseline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and </a:t>
            </a:r>
            <a:r>
              <a:rPr lang="cs-CZ" sz="1800" b="1" spc="340" baseline="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Transplantation</a:t>
            </a:r>
            <a:r>
              <a:rPr lang="cs-CZ" sz="1800" b="1" spc="340" baseline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spc="340" baseline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Brno</a:t>
            </a:r>
            <a:endParaRPr lang="cs-CZ" sz="1800" b="1" spc="34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cxnSp>
        <p:nvCxnSpPr>
          <p:cNvPr id="20" name="Přímá spojnice 19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 userDrawn="1"/>
        </p:nvSpPr>
        <p:spPr>
          <a:xfrm>
            <a:off x="1165863" y="6297260"/>
            <a:ext cx="837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cs-CZ" sz="1800" b="1" spc="340" baseline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</a:t>
            </a:r>
            <a:r>
              <a:rPr lang="cs-CZ" sz="1800" b="1" spc="340" baseline="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of</a:t>
            </a:r>
            <a:r>
              <a:rPr lang="cs-CZ" sz="1800" b="1" spc="340" baseline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800" b="1" spc="340" baseline="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CardiovascularSurgery</a:t>
            </a:r>
            <a:r>
              <a:rPr lang="cs-CZ" sz="1800" b="1" spc="340" baseline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and </a:t>
            </a:r>
            <a:r>
              <a:rPr lang="cs-CZ" sz="1800" b="1" spc="340" baseline="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Transplantation</a:t>
            </a:r>
            <a:r>
              <a:rPr lang="cs-CZ" sz="1800" b="1" spc="340" baseline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spc="340" baseline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Brno</a:t>
            </a:r>
            <a:endParaRPr lang="cs-CZ" sz="1800" b="1" spc="34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3" name="Obrázek 22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cxnSp>
        <p:nvCxnSpPr>
          <p:cNvPr id="24" name="Přímá spojnice 23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bdélník 26"/>
          <p:cNvSpPr/>
          <p:nvPr userDrawn="1"/>
        </p:nvSpPr>
        <p:spPr>
          <a:xfrm>
            <a:off x="452846" y="5799909"/>
            <a:ext cx="9187543" cy="1058091"/>
          </a:xfrm>
          <a:prstGeom prst="rect">
            <a:avLst/>
          </a:prstGeom>
          <a:solidFill>
            <a:srgbClr val="DFE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/>
          <p:cNvSpPr/>
          <p:nvPr userDrawn="1"/>
        </p:nvSpPr>
        <p:spPr>
          <a:xfrm>
            <a:off x="2596684" y="6344304"/>
            <a:ext cx="5120640" cy="5314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29" name="TextovéPole 28"/>
          <p:cNvSpPr txBox="1"/>
          <p:nvPr userDrawn="1"/>
        </p:nvSpPr>
        <p:spPr>
          <a:xfrm>
            <a:off x="4479112" y="6317544"/>
            <a:ext cx="4148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9" indent="0"/>
            <a:r>
              <a:rPr lang="cs-CZ" sz="1600" b="0" spc="0" baseline="0" dirty="0" smtClean="0">
                <a:solidFill>
                  <a:schemeClr val="bg1"/>
                </a:solidFill>
                <a:latin typeface="+mn-lt"/>
              </a:rPr>
              <a:t>Centrum kardiovaskulární </a:t>
            </a:r>
            <a:br>
              <a:rPr lang="cs-CZ" sz="1600" b="0" spc="0" baseline="0" dirty="0" smtClean="0">
                <a:solidFill>
                  <a:schemeClr val="bg1"/>
                </a:solidFill>
                <a:latin typeface="+mn-lt"/>
              </a:rPr>
            </a:br>
            <a:r>
              <a:rPr lang="cs-CZ" sz="1600" b="0" spc="0" baseline="0" dirty="0" smtClean="0">
                <a:solidFill>
                  <a:schemeClr val="bg1"/>
                </a:solidFill>
                <a:latin typeface="+mn-lt"/>
              </a:rPr>
              <a:t>a transplantační chirurgie Brno</a:t>
            </a:r>
          </a:p>
        </p:txBody>
      </p:sp>
      <p:pic>
        <p:nvPicPr>
          <p:cNvPr id="30" name="Obrázek 2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20"/>
          <a:stretch/>
        </p:blipFill>
        <p:spPr>
          <a:xfrm>
            <a:off x="2860569" y="6384662"/>
            <a:ext cx="1638709" cy="469327"/>
          </a:xfrm>
          <a:prstGeom prst="rect">
            <a:avLst/>
          </a:prstGeom>
        </p:spPr>
      </p:pic>
      <p:sp>
        <p:nvSpPr>
          <p:cNvPr id="31" name="Obdélník 30"/>
          <p:cNvSpPr/>
          <p:nvPr userDrawn="1"/>
        </p:nvSpPr>
        <p:spPr>
          <a:xfrm>
            <a:off x="2596685" y="749049"/>
            <a:ext cx="5120640" cy="95682"/>
          </a:xfrm>
          <a:prstGeom prst="rect">
            <a:avLst/>
          </a:prstGeom>
          <a:solidFill>
            <a:srgbClr val="A40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 userDrawn="1"/>
        </p:nvSpPr>
        <p:spPr>
          <a:xfrm>
            <a:off x="890270" y="2"/>
            <a:ext cx="8444230" cy="40957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7" name="Obdélník 16"/>
          <p:cNvSpPr/>
          <p:nvPr userDrawn="1"/>
        </p:nvSpPr>
        <p:spPr>
          <a:xfrm>
            <a:off x="846514" y="0"/>
            <a:ext cx="8583236" cy="803496"/>
          </a:xfrm>
          <a:prstGeom prst="rect">
            <a:avLst/>
          </a:prstGeom>
          <a:solidFill>
            <a:srgbClr val="373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0" name="Obdélník 49"/>
          <p:cNvSpPr/>
          <p:nvPr userDrawn="1"/>
        </p:nvSpPr>
        <p:spPr>
          <a:xfrm>
            <a:off x="2596685" y="749049"/>
            <a:ext cx="5120640" cy="95682"/>
          </a:xfrm>
          <a:prstGeom prst="rect">
            <a:avLst/>
          </a:prstGeom>
          <a:solidFill>
            <a:srgbClr val="A40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 userDrawn="1"/>
        </p:nvSpPr>
        <p:spPr>
          <a:xfrm>
            <a:off x="670559" y="5933732"/>
            <a:ext cx="8952411" cy="942016"/>
          </a:xfrm>
          <a:prstGeom prst="rect">
            <a:avLst/>
          </a:prstGeom>
          <a:solidFill>
            <a:srgbClr val="DFE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3" name="Skupina 22"/>
          <p:cNvGrpSpPr/>
          <p:nvPr userDrawn="1"/>
        </p:nvGrpSpPr>
        <p:grpSpPr>
          <a:xfrm>
            <a:off x="-1" y="6297260"/>
            <a:ext cx="10276114" cy="605059"/>
            <a:chOff x="-1" y="6297260"/>
            <a:chExt cx="10276114" cy="605059"/>
          </a:xfrm>
        </p:grpSpPr>
        <p:sp>
          <p:nvSpPr>
            <p:cNvPr id="24" name="TextovéPole 23"/>
            <p:cNvSpPr txBox="1"/>
            <p:nvPr userDrawn="1"/>
          </p:nvSpPr>
          <p:spPr>
            <a:xfrm>
              <a:off x="1165863" y="6297260"/>
              <a:ext cx="8372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3669" indent="0"/>
              <a:r>
                <a:rPr lang="en-US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Centre of Cardiovascular Surgery and Transplantation Brno</a:t>
              </a:r>
              <a:endPara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25" name="TextovéPole 24"/>
            <p:cNvSpPr txBox="1"/>
            <p:nvPr userDrawn="1"/>
          </p:nvSpPr>
          <p:spPr>
            <a:xfrm>
              <a:off x="1165863" y="6297260"/>
              <a:ext cx="8372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3669" indent="0"/>
              <a:r>
                <a:rPr lang="cs-CZ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Centre </a:t>
              </a:r>
              <a:r>
                <a:rPr lang="cs-CZ" sz="1800" b="1" spc="340" baseline="0" dirty="0" err="1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of</a:t>
              </a:r>
              <a:r>
                <a:rPr lang="cs-CZ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cs-CZ" sz="1800" b="1" spc="340" baseline="0" dirty="0" err="1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CardiovascularSurgery</a:t>
              </a:r>
              <a:r>
                <a:rPr lang="cs-CZ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and </a:t>
              </a:r>
              <a:r>
                <a:rPr lang="cs-CZ" sz="1800" b="1" spc="340" baseline="0" dirty="0" err="1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Transplantation</a:t>
              </a:r>
              <a:r>
                <a:rPr lang="cs-CZ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en-US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Brno</a:t>
              </a:r>
              <a:endPara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26" name="TextovéPole 25"/>
            <p:cNvSpPr txBox="1"/>
            <p:nvPr userDrawn="1"/>
          </p:nvSpPr>
          <p:spPr>
            <a:xfrm>
              <a:off x="1165863" y="6297260"/>
              <a:ext cx="8372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3669" indent="0"/>
              <a:r>
                <a:rPr lang="cs-CZ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Centre </a:t>
              </a:r>
              <a:r>
                <a:rPr lang="cs-CZ" sz="1800" b="1" spc="340" baseline="0" dirty="0" err="1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of</a:t>
              </a:r>
              <a:r>
                <a:rPr lang="cs-CZ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cs-CZ" sz="1800" b="1" spc="340" baseline="0" dirty="0" err="1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CardiovascularSurgery</a:t>
              </a:r>
              <a:r>
                <a:rPr lang="cs-CZ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and </a:t>
              </a:r>
              <a:r>
                <a:rPr lang="cs-CZ" sz="1800" b="1" spc="340" baseline="0" dirty="0" err="1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Transplantation</a:t>
              </a:r>
              <a:r>
                <a:rPr lang="cs-CZ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en-US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Brno</a:t>
              </a:r>
              <a:endPara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27" name="TextovéPole 26"/>
            <p:cNvSpPr txBox="1"/>
            <p:nvPr userDrawn="1"/>
          </p:nvSpPr>
          <p:spPr>
            <a:xfrm>
              <a:off x="1165863" y="6297260"/>
              <a:ext cx="8372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3669" indent="0"/>
              <a:r>
                <a:rPr lang="en-US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Centre of Cardiovascular Surgery and Transplantation Brno</a:t>
              </a:r>
              <a:endPara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28" name="TextovéPole 27"/>
            <p:cNvSpPr txBox="1"/>
            <p:nvPr userDrawn="1"/>
          </p:nvSpPr>
          <p:spPr>
            <a:xfrm>
              <a:off x="1165863" y="6297260"/>
              <a:ext cx="8372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3669" indent="0"/>
              <a:r>
                <a:rPr lang="cs-CZ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Centre </a:t>
              </a:r>
              <a:r>
                <a:rPr lang="cs-CZ" sz="1800" b="1" spc="340" baseline="0" dirty="0" err="1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of</a:t>
              </a:r>
              <a:r>
                <a:rPr lang="cs-CZ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cs-CZ" sz="1800" b="1" spc="340" baseline="0" dirty="0" err="1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CardiovascularSurgery</a:t>
              </a:r>
              <a:r>
                <a:rPr lang="cs-CZ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and </a:t>
              </a:r>
              <a:r>
                <a:rPr lang="cs-CZ" sz="1800" b="1" spc="340" baseline="0" dirty="0" err="1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Transplantation</a:t>
              </a:r>
              <a:r>
                <a:rPr lang="cs-CZ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en-US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Brno</a:t>
              </a:r>
              <a:endPara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30" name="TextovéPole 29"/>
            <p:cNvSpPr txBox="1"/>
            <p:nvPr userDrawn="1"/>
          </p:nvSpPr>
          <p:spPr>
            <a:xfrm>
              <a:off x="1165863" y="6297260"/>
              <a:ext cx="8372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3669" indent="0"/>
              <a:r>
                <a:rPr lang="cs-CZ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Centre </a:t>
              </a:r>
              <a:r>
                <a:rPr lang="cs-CZ" sz="1800" b="1" spc="340" baseline="0" dirty="0" err="1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of</a:t>
              </a:r>
              <a:r>
                <a:rPr lang="cs-CZ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cs-CZ" sz="1800" b="1" spc="340" baseline="0" dirty="0" err="1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CardiovascularSurgery</a:t>
              </a:r>
              <a:r>
                <a:rPr lang="cs-CZ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and </a:t>
              </a:r>
              <a:r>
                <a:rPr lang="cs-CZ" sz="1800" b="1" spc="340" baseline="0" dirty="0" err="1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Transplantation</a:t>
              </a:r>
              <a:r>
                <a:rPr lang="cs-CZ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en-US" sz="1800" b="1" spc="340" baseline="0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Brno</a:t>
              </a:r>
              <a:endPara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31" name="Obdélník 30"/>
            <p:cNvSpPr/>
            <p:nvPr userDrawn="1"/>
          </p:nvSpPr>
          <p:spPr>
            <a:xfrm>
              <a:off x="-1" y="6344304"/>
              <a:ext cx="5138057" cy="531444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sp>
          <p:nvSpPr>
            <p:cNvPr id="32" name="TextovéPole 31"/>
            <p:cNvSpPr txBox="1"/>
            <p:nvPr userDrawn="1"/>
          </p:nvSpPr>
          <p:spPr>
            <a:xfrm>
              <a:off x="1882428" y="6317544"/>
              <a:ext cx="41489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3669" indent="0"/>
              <a:r>
                <a:rPr lang="cs-CZ" sz="1600" b="0" spc="0" baseline="0" dirty="0" smtClean="0">
                  <a:solidFill>
                    <a:schemeClr val="bg1"/>
                  </a:solidFill>
                  <a:latin typeface="+mn-lt"/>
                </a:rPr>
                <a:t>Centrum kardiovaskulární </a:t>
              </a:r>
              <a:br>
                <a:rPr lang="cs-CZ" sz="1600" b="0" spc="0" baseline="0" dirty="0" smtClean="0">
                  <a:solidFill>
                    <a:schemeClr val="bg1"/>
                  </a:solidFill>
                  <a:latin typeface="+mn-lt"/>
                </a:rPr>
              </a:br>
              <a:r>
                <a:rPr lang="cs-CZ" sz="1600" b="0" spc="0" baseline="0" dirty="0" smtClean="0">
                  <a:solidFill>
                    <a:schemeClr val="bg1"/>
                  </a:solidFill>
                  <a:latin typeface="+mn-lt"/>
                </a:rPr>
                <a:t>a transplantační chirurgie Brno</a:t>
              </a:r>
            </a:p>
          </p:txBody>
        </p:sp>
        <p:pic>
          <p:nvPicPr>
            <p:cNvPr id="33" name="Obrázek 32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20"/>
            <a:stretch/>
          </p:blipFill>
          <p:spPr>
            <a:xfrm>
              <a:off x="263885" y="6384662"/>
              <a:ext cx="1638709" cy="469327"/>
            </a:xfrm>
            <a:prstGeom prst="rect">
              <a:avLst/>
            </a:prstGeom>
          </p:spPr>
        </p:pic>
        <p:sp>
          <p:nvSpPr>
            <p:cNvPr id="51" name="Obdélník 50"/>
            <p:cNvSpPr/>
            <p:nvPr userDrawn="1"/>
          </p:nvSpPr>
          <p:spPr>
            <a:xfrm>
              <a:off x="5138056" y="6344304"/>
              <a:ext cx="5138057" cy="531444"/>
            </a:xfrm>
            <a:prstGeom prst="rect">
              <a:avLst/>
            </a:prstGeom>
            <a:solidFill>
              <a:srgbClr val="37354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sp>
          <p:nvSpPr>
            <p:cNvPr id="52" name="TextovéPole 51"/>
            <p:cNvSpPr txBox="1"/>
            <p:nvPr userDrawn="1"/>
          </p:nvSpPr>
          <p:spPr>
            <a:xfrm>
              <a:off x="6631454" y="6361037"/>
              <a:ext cx="362041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3669" indent="0"/>
              <a:r>
                <a:rPr lang="cs-CZ" sz="1400" b="1" spc="0" baseline="0" dirty="0" smtClean="0">
                  <a:solidFill>
                    <a:schemeClr val="bg1"/>
                  </a:solidFill>
                  <a:latin typeface="+mn-lt"/>
                </a:rPr>
                <a:t>IKK FN Brno</a:t>
              </a:r>
              <a:br>
                <a:rPr lang="cs-CZ" sz="1400" b="1" spc="0" baseline="0" dirty="0" smtClean="0">
                  <a:solidFill>
                    <a:schemeClr val="bg1"/>
                  </a:solidFill>
                  <a:latin typeface="+mn-lt"/>
                </a:rPr>
              </a:br>
              <a:r>
                <a:rPr lang="cs-CZ" sz="1200" b="0" spc="0" baseline="0" dirty="0" smtClean="0">
                  <a:solidFill>
                    <a:schemeClr val="bg1"/>
                  </a:solidFill>
                  <a:latin typeface="+mn-lt"/>
                </a:rPr>
                <a:t>Centrum komplexní péče o VSV v dospělosti Brno</a:t>
              </a:r>
            </a:p>
          </p:txBody>
        </p:sp>
        <p:pic>
          <p:nvPicPr>
            <p:cNvPr id="53" name="Obrázek 52"/>
            <p:cNvPicPr>
              <a:picLocks noChangeAspect="1"/>
            </p:cNvPicPr>
            <p:nvPr userDrawn="1"/>
          </p:nvPicPr>
          <p:blipFill rotWithShape="1">
            <a:blip r:embed="rId3" cstate="print">
              <a:clrChange>
                <a:clrFrom>
                  <a:srgbClr val="000035"/>
                </a:clrFrom>
                <a:clrTo>
                  <a:srgbClr val="00003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9" t="39270" r="7514" b="39238"/>
            <a:stretch/>
          </p:blipFill>
          <p:spPr>
            <a:xfrm>
              <a:off x="5320067" y="6453051"/>
              <a:ext cx="1311387" cy="32907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4572000"/>
            <a:ext cx="763295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4725" y="457202"/>
            <a:ext cx="5169301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2" y="457200"/>
            <a:ext cx="3007864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32" indent="0">
              <a:buNone/>
              <a:defRPr sz="1200"/>
            </a:lvl2pPr>
            <a:lvl3pPr marL="914466" indent="0">
              <a:buNone/>
              <a:defRPr sz="1000"/>
            </a:lvl3pPr>
            <a:lvl4pPr marL="1371698" indent="0">
              <a:buNone/>
              <a:defRPr sz="900"/>
            </a:lvl4pPr>
            <a:lvl5pPr marL="1828931" indent="0">
              <a:buNone/>
              <a:defRPr sz="900"/>
            </a:lvl5pPr>
            <a:lvl6pPr marL="2286164" indent="0">
              <a:buNone/>
              <a:defRPr sz="900"/>
            </a:lvl6pPr>
            <a:lvl7pPr marL="2743397" indent="0">
              <a:buNone/>
              <a:defRPr sz="900"/>
            </a:lvl7pPr>
            <a:lvl8pPr marL="3200630" indent="0">
              <a:buNone/>
              <a:defRPr sz="900"/>
            </a:lvl8pPr>
            <a:lvl9pPr marL="3657863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BAE2-2678-4D88-A8A7-BDBC66A82C42}" type="datetimeFigureOut">
              <a:rPr lang="cs-CZ" smtClean="0"/>
              <a:pPr/>
              <a:t>03.09.2021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CE516-5031-47D2-BE4E-F959481D21C4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124968" y="2514502"/>
            <a:ext cx="3810000" cy="178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 userDrawn="1"/>
        </p:nvSpPr>
        <p:spPr>
          <a:xfrm>
            <a:off x="1165863" y="6297260"/>
            <a:ext cx="8372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en-US" sz="1800" b="1" spc="370" baseline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of Cardiovascular Surgery and Transplantation Brno</a:t>
            </a:r>
            <a:endParaRPr lang="cs-CZ" sz="1800" b="1" spc="37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cxnSp>
        <p:nvCxnSpPr>
          <p:cNvPr id="12" name="Přímá spojnice 11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 12"/>
          <p:cNvSpPr/>
          <p:nvPr userDrawn="1"/>
        </p:nvSpPr>
        <p:spPr>
          <a:xfrm>
            <a:off x="890270" y="2"/>
            <a:ext cx="8444230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cxnSp>
        <p:nvCxnSpPr>
          <p:cNvPr id="14" name="Přímá spojnice 13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821" y="4572000"/>
            <a:ext cx="763295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74396" y="457200"/>
            <a:ext cx="8486775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1"/>
            </a:lvl1pPr>
            <a:lvl2pPr marL="457232" indent="0">
              <a:buNone/>
              <a:defRPr sz="2801"/>
            </a:lvl2pPr>
            <a:lvl3pPr marL="914466" indent="0">
              <a:buNone/>
              <a:defRPr sz="2400"/>
            </a:lvl3pPr>
            <a:lvl4pPr marL="1371698" indent="0">
              <a:buNone/>
              <a:defRPr sz="2000"/>
            </a:lvl4pPr>
            <a:lvl5pPr marL="1828931" indent="0">
              <a:buNone/>
              <a:defRPr sz="2000"/>
            </a:lvl5pPr>
            <a:lvl6pPr marL="2286164" indent="0">
              <a:buNone/>
              <a:defRPr sz="2000"/>
            </a:lvl6pPr>
            <a:lvl7pPr marL="2743397" indent="0">
              <a:buNone/>
              <a:defRPr sz="2000"/>
            </a:lvl7pPr>
            <a:lvl8pPr marL="3200630" indent="0">
              <a:buNone/>
              <a:defRPr sz="2000"/>
            </a:lvl8pPr>
            <a:lvl9pPr marL="3657863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692" y="3505200"/>
            <a:ext cx="8315325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32" indent="0">
              <a:buNone/>
              <a:defRPr sz="1200"/>
            </a:lvl2pPr>
            <a:lvl3pPr marL="914466" indent="0">
              <a:buNone/>
              <a:defRPr sz="1000"/>
            </a:lvl3pPr>
            <a:lvl4pPr marL="1371698" indent="0">
              <a:buNone/>
              <a:defRPr sz="900"/>
            </a:lvl4pPr>
            <a:lvl5pPr marL="1828931" indent="0">
              <a:buNone/>
              <a:defRPr sz="900"/>
            </a:lvl5pPr>
            <a:lvl6pPr marL="2286164" indent="0">
              <a:buNone/>
              <a:defRPr sz="900"/>
            </a:lvl6pPr>
            <a:lvl7pPr marL="2743397" indent="0">
              <a:buNone/>
              <a:defRPr sz="900"/>
            </a:lvl7pPr>
            <a:lvl8pPr marL="3200630" indent="0">
              <a:buNone/>
              <a:defRPr sz="900"/>
            </a:lvl8pPr>
            <a:lvl9pPr marL="3657863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BAE2-2678-4D88-A8A7-BDBC66A82C42}" type="datetimeFigureOut">
              <a:rPr lang="cs-CZ" smtClean="0"/>
              <a:pPr/>
              <a:t>03.09.2021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CE516-5031-47D2-BE4E-F959481D21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TextovéPole 7"/>
          <p:cNvSpPr txBox="1"/>
          <p:nvPr userDrawn="1"/>
        </p:nvSpPr>
        <p:spPr>
          <a:xfrm>
            <a:off x="1165863" y="6297260"/>
            <a:ext cx="8372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en-US" sz="1800" b="1" spc="370" baseline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of Cardiovascular Surgery and Transplantation Brno</a:t>
            </a:r>
            <a:endParaRPr lang="cs-CZ" sz="1800" b="1" spc="37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cxnSp>
        <p:nvCxnSpPr>
          <p:cNvPr id="10" name="Přímá spojnice 9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 userDrawn="1"/>
        </p:nvSpPr>
        <p:spPr>
          <a:xfrm>
            <a:off x="890270" y="2"/>
            <a:ext cx="8444230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cxnSp>
        <p:nvCxnSpPr>
          <p:cNvPr id="12" name="Přímá spojnice 11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1" y="4572000"/>
            <a:ext cx="7629525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dirty="0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685800"/>
            <a:ext cx="8486775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29450" y="6208779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58ECBAE2-2678-4D88-A8A7-BDBC66A82C42}" type="datetimeFigureOut">
              <a:rPr lang="cs-CZ" smtClean="0"/>
              <a:pPr/>
              <a:t>03.09.2021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7250" y="6208779"/>
            <a:ext cx="5483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2500" y="5687571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A4CCE516-5031-47D2-BE4E-F959481D21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874396" y="0"/>
            <a:ext cx="8486775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874396" y="6172200"/>
            <a:ext cx="8486775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66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40" indent="-274340" algn="l" defTabSz="91446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402" indent="-274340" algn="l" defTabSz="91446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743" indent="-228617" algn="l" defTabSz="91446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82" indent="-228617" algn="l" defTabSz="91446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98" indent="-228617" algn="l" defTabSz="91446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6038" indent="-228617" algn="l" defTabSz="91446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2089" indent="-228617" algn="l" defTabSz="91446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718" indent="-228617" algn="l" defTabSz="91446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9058" indent="-228617" algn="l" defTabSz="91446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2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66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98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31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64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97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30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863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F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4350" y="1600202"/>
            <a:ext cx="9258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514350" y="6356352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67718-C4F5-477B-8832-098C7FF4A4AC}" type="datetimeFigureOut">
              <a:rPr lang="cs-CZ" smtClean="0"/>
              <a:pPr/>
              <a:t>03.09.2021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514725" y="6356352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372350" y="6356352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23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6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25" indent="-342925" algn="l" defTabSz="914466" rtl="0" eaLnBrk="1" latinLnBrk="0" hangingPunct="1">
        <a:spcBef>
          <a:spcPct val="20000"/>
        </a:spcBef>
        <a:buFont typeface="Arial" pitchFamily="34" charset="0"/>
        <a:buChar char="•"/>
        <a:defRPr sz="3201" kern="1200">
          <a:solidFill>
            <a:schemeClr val="tx1"/>
          </a:solidFill>
          <a:latin typeface="+mn-lt"/>
          <a:ea typeface="+mn-ea"/>
          <a:cs typeface="+mn-cs"/>
        </a:defRPr>
      </a:lvl1pPr>
      <a:lvl2pPr marL="743003" indent="-285771" algn="l" defTabSz="914466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82" indent="-228617" algn="l" defTabSz="91446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15" indent="-228617" algn="l" defTabSz="91446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47" indent="-228617" algn="l" defTabSz="91446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81" indent="-228617" algn="l" defTabSz="91446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13" indent="-228617" algn="l" defTabSz="91446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246" indent="-228617" algn="l" defTabSz="91446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479" indent="-228617" algn="l" defTabSz="91446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2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66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98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31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64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97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30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863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3.avi"/><Relationship Id="rId7" Type="http://schemas.openxmlformats.org/officeDocument/2006/relationships/image" Target="../media/image24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7.png"/><Relationship Id="rId4" Type="http://schemas.openxmlformats.org/officeDocument/2006/relationships/video" Target="../media/media3.avi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video" Target="../media/media7.avi"/><Relationship Id="rId13" Type="http://schemas.openxmlformats.org/officeDocument/2006/relationships/image" Target="../media/image44.png"/><Relationship Id="rId3" Type="http://schemas.microsoft.com/office/2007/relationships/media" Target="../media/media5.avi"/><Relationship Id="rId7" Type="http://schemas.microsoft.com/office/2007/relationships/media" Target="../media/media7.avi"/><Relationship Id="rId12" Type="http://schemas.openxmlformats.org/officeDocument/2006/relationships/image" Target="../media/image43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video" Target="../media/media6.avi"/><Relationship Id="rId11" Type="http://schemas.openxmlformats.org/officeDocument/2006/relationships/image" Target="../media/image42.png"/><Relationship Id="rId5" Type="http://schemas.microsoft.com/office/2007/relationships/media" Target="../media/media6.avi"/><Relationship Id="rId10" Type="http://schemas.openxmlformats.org/officeDocument/2006/relationships/image" Target="../media/image41.png"/><Relationship Id="rId4" Type="http://schemas.openxmlformats.org/officeDocument/2006/relationships/video" Target="../media/media5.avi"/><Relationship Id="rId9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/>
          <p:cNvSpPr/>
          <p:nvPr/>
        </p:nvSpPr>
        <p:spPr>
          <a:xfrm>
            <a:off x="0" y="4564860"/>
            <a:ext cx="3470308" cy="230028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0" y="0"/>
            <a:ext cx="10287000" cy="2286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0" y="2286000"/>
            <a:ext cx="342720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000" dirty="0"/>
          </a:p>
        </p:txBody>
      </p:sp>
      <p:sp>
        <p:nvSpPr>
          <p:cNvPr id="13" name="Obdélník 12"/>
          <p:cNvSpPr/>
          <p:nvPr/>
        </p:nvSpPr>
        <p:spPr>
          <a:xfrm>
            <a:off x="3432601" y="2286001"/>
            <a:ext cx="3427200" cy="2286000"/>
          </a:xfrm>
          <a:prstGeom prst="rect">
            <a:avLst/>
          </a:prstGeom>
          <a:solidFill>
            <a:srgbClr val="AD2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Obdélník 14"/>
          <p:cNvSpPr/>
          <p:nvPr/>
        </p:nvSpPr>
        <p:spPr>
          <a:xfrm>
            <a:off x="6859800" y="4572001"/>
            <a:ext cx="342720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6" name="Obdélník 15"/>
          <p:cNvSpPr/>
          <p:nvPr/>
        </p:nvSpPr>
        <p:spPr>
          <a:xfrm>
            <a:off x="3432601" y="4572001"/>
            <a:ext cx="342720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7" name="Podnadpis 2"/>
          <p:cNvSpPr>
            <a:spLocks noGrp="1"/>
          </p:cNvSpPr>
          <p:nvPr>
            <p:ph type="subTitle" idx="4294967295"/>
          </p:nvPr>
        </p:nvSpPr>
        <p:spPr>
          <a:xfrm>
            <a:off x="48057" y="2505609"/>
            <a:ext cx="3422251" cy="1522674"/>
          </a:xfrm>
          <a:ln>
            <a:noFill/>
          </a:ln>
        </p:spPr>
        <p:txBody>
          <a:bodyPr>
            <a:noAutofit/>
          </a:bodyPr>
          <a:lstStyle/>
          <a:p>
            <a:pPr marL="0" indent="0" algn="ctr">
              <a:lnSpc>
                <a:spcPct val="125000"/>
              </a:lnSpc>
              <a:spcBef>
                <a:spcPts val="0"/>
              </a:spcBef>
              <a:buNone/>
            </a:pPr>
            <a:r>
              <a:rPr lang="cs-CZ" sz="2400" dirty="0" smtClean="0">
                <a:solidFill>
                  <a:srgbClr val="FFFFFF"/>
                </a:solidFill>
                <a:latin typeface="Tw Cen MT" panose="020B0602020104020603" pitchFamily="34" charset="-18"/>
              </a:rPr>
              <a:t>Žáková D., Zatočil T., </a:t>
            </a:r>
            <a:br>
              <a:rPr lang="cs-CZ" sz="2400" dirty="0" smtClean="0">
                <a:solidFill>
                  <a:srgbClr val="FFFFFF"/>
                </a:solidFill>
                <a:latin typeface="Tw Cen MT" panose="020B0602020104020603" pitchFamily="34" charset="-18"/>
              </a:rPr>
            </a:br>
            <a:r>
              <a:rPr lang="cs-CZ" sz="2400" dirty="0" smtClean="0">
                <a:solidFill>
                  <a:srgbClr val="FFFFFF"/>
                </a:solidFill>
                <a:latin typeface="Tw Cen MT" panose="020B0602020104020603" pitchFamily="34" charset="-18"/>
              </a:rPr>
              <a:t> Koc L. , </a:t>
            </a:r>
            <a:r>
              <a:rPr lang="cs-CZ" dirty="0" smtClean="0">
                <a:solidFill>
                  <a:srgbClr val="FFFFFF"/>
                </a:solidFill>
                <a:latin typeface="Tw Cen MT" panose="020B0602020104020603" pitchFamily="34" charset="-18"/>
              </a:rPr>
              <a:t>Toman O., </a:t>
            </a:r>
            <a:r>
              <a:rPr lang="cs-CZ" sz="2400" dirty="0" smtClean="0">
                <a:solidFill>
                  <a:srgbClr val="FFFFFF"/>
                </a:solidFill>
                <a:latin typeface="Tw Cen MT" panose="020B0602020104020603" pitchFamily="34" charset="-18"/>
              </a:rPr>
              <a:t>Kala P. Ondrášek J., Němec P.</a:t>
            </a:r>
          </a:p>
        </p:txBody>
      </p:sp>
      <p:sp>
        <p:nvSpPr>
          <p:cNvPr id="21" name="Nadpis 1"/>
          <p:cNvSpPr txBox="1">
            <a:spLocks/>
          </p:cNvSpPr>
          <p:nvPr/>
        </p:nvSpPr>
        <p:spPr>
          <a:xfrm>
            <a:off x="266057" y="390525"/>
            <a:ext cx="9754886" cy="185024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8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tabLst>
                <a:tab pos="1790829" algn="l"/>
              </a:tabLst>
            </a:pPr>
            <a:r>
              <a:rPr lang="cs-CZ" sz="4400" b="1" dirty="0" smtClean="0">
                <a:ln w="0"/>
                <a:solidFill>
                  <a:srgbClr val="FF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w Cen MT" panose="020B0602020104020603" pitchFamily="34" charset="-18"/>
              </a:rPr>
              <a:t>Arytmie u vrozených srdečních vad v dospělosti </a:t>
            </a:r>
            <a:endParaRPr lang="cs-CZ" sz="4000" spc="60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w Cen MT" panose="020B0602020104020603" pitchFamily="34" charset="-18"/>
            </a:endParaRPr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4"/>
          <a:stretch/>
        </p:blipFill>
        <p:spPr>
          <a:xfrm>
            <a:off x="3470308" y="2300281"/>
            <a:ext cx="6778985" cy="225743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7F4D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slope"/>
            <a:contourClr>
              <a:srgbClr val="FFFFFF"/>
            </a:contourClr>
          </a:sp3d>
        </p:spPr>
      </p:pic>
      <p:grpSp>
        <p:nvGrpSpPr>
          <p:cNvPr id="25" name="Skupina 24"/>
          <p:cNvGrpSpPr/>
          <p:nvPr/>
        </p:nvGrpSpPr>
        <p:grpSpPr>
          <a:xfrm>
            <a:off x="3750732" y="4889976"/>
            <a:ext cx="6641775" cy="656870"/>
            <a:chOff x="3750732" y="5368634"/>
            <a:chExt cx="6641775" cy="656870"/>
          </a:xfrm>
        </p:grpSpPr>
        <p:sp>
          <p:nvSpPr>
            <p:cNvPr id="26" name="Podnadpis 2"/>
            <p:cNvSpPr txBox="1">
              <a:spLocks/>
            </p:cNvSpPr>
            <p:nvPr/>
          </p:nvSpPr>
          <p:spPr bwMode="auto">
            <a:xfrm>
              <a:off x="6119808" y="5416320"/>
              <a:ext cx="4272699" cy="561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None/>
              </a:pPr>
              <a:r>
                <a:rPr lang="cs-CZ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Centrum kardiovaskulární </a:t>
              </a:r>
              <a:br>
                <a:rPr lang="cs-CZ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</a:br>
              <a:r>
                <a:rPr lang="cs-CZ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a transplantační chirurgie Brno</a:t>
              </a:r>
            </a:p>
            <a:p>
              <a:pPr eaLnBrk="1" hangingPunct="1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None/>
              </a:pPr>
              <a:r>
                <a:rPr lang="cs-CZ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LF MU Brno</a:t>
              </a:r>
              <a:endParaRPr lang="cs-CZ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7" name="Přímá spojnice 26"/>
            <p:cNvCxnSpPr/>
            <p:nvPr/>
          </p:nvCxnSpPr>
          <p:spPr>
            <a:xfrm>
              <a:off x="4944949" y="5464006"/>
              <a:ext cx="0" cy="501988"/>
            </a:xfrm>
            <a:prstGeom prst="line">
              <a:avLst/>
            </a:prstGeom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římá spojnice 27"/>
            <p:cNvCxnSpPr/>
            <p:nvPr/>
          </p:nvCxnSpPr>
          <p:spPr>
            <a:xfrm>
              <a:off x="5947781" y="5443885"/>
              <a:ext cx="0" cy="506368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Obrázek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7" r="53628"/>
            <a:stretch/>
          </p:blipFill>
          <p:spPr>
            <a:xfrm>
              <a:off x="3750732" y="5368634"/>
              <a:ext cx="2067527" cy="656870"/>
            </a:xfrm>
            <a:prstGeom prst="rect">
              <a:avLst/>
            </a:prstGeom>
          </p:spPr>
        </p:pic>
      </p:grpSp>
      <p:grpSp>
        <p:nvGrpSpPr>
          <p:cNvPr id="19" name="Skupina 18"/>
          <p:cNvGrpSpPr/>
          <p:nvPr/>
        </p:nvGrpSpPr>
        <p:grpSpPr>
          <a:xfrm>
            <a:off x="4944949" y="5688510"/>
            <a:ext cx="5447559" cy="561498"/>
            <a:chOff x="4944949" y="5426737"/>
            <a:chExt cx="5447559" cy="561498"/>
          </a:xfrm>
        </p:grpSpPr>
        <p:sp>
          <p:nvSpPr>
            <p:cNvPr id="20" name="Podnadpis 2"/>
            <p:cNvSpPr txBox="1">
              <a:spLocks/>
            </p:cNvSpPr>
            <p:nvPr/>
          </p:nvSpPr>
          <p:spPr bwMode="auto">
            <a:xfrm>
              <a:off x="6119809" y="5426737"/>
              <a:ext cx="4272699" cy="561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None/>
              </a:pPr>
              <a:r>
                <a:rPr lang="cs-CZ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IKK FN Brno</a:t>
              </a:r>
              <a:br>
                <a:rPr lang="cs-CZ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</a:br>
              <a:endParaRPr lang="cs-CZ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2" name="Přímá spojnice 21"/>
            <p:cNvCxnSpPr/>
            <p:nvPr/>
          </p:nvCxnSpPr>
          <p:spPr>
            <a:xfrm>
              <a:off x="4944949" y="5464006"/>
              <a:ext cx="0" cy="501988"/>
            </a:xfrm>
            <a:prstGeom prst="line">
              <a:avLst/>
            </a:prstGeom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/>
            <p:cNvCxnSpPr/>
            <p:nvPr/>
          </p:nvCxnSpPr>
          <p:spPr>
            <a:xfrm>
              <a:off x="5947781" y="5443885"/>
              <a:ext cx="0" cy="506368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AutoShape 2" descr="VÃ½sledek obrÃ¡zku pro fn Brno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000035"/>
              </a:clrFrom>
              <a:clrTo>
                <a:srgbClr val="00003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" t="39270" r="7514" b="39238"/>
          <a:stretch/>
        </p:blipFill>
        <p:spPr>
          <a:xfrm>
            <a:off x="3886200" y="5546846"/>
            <a:ext cx="1826478" cy="458330"/>
          </a:xfrm>
          <a:prstGeom prst="rect">
            <a:avLst/>
          </a:prstGeom>
        </p:spPr>
      </p:pic>
      <p:sp>
        <p:nvSpPr>
          <p:cNvPr id="30" name="Podnadpis 2"/>
          <p:cNvSpPr txBox="1">
            <a:spLocks/>
          </p:cNvSpPr>
          <p:nvPr/>
        </p:nvSpPr>
        <p:spPr bwMode="auto">
          <a:xfrm>
            <a:off x="3886200" y="6254026"/>
            <a:ext cx="5574323" cy="56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</a:pPr>
            <a:r>
              <a:rPr lang="cs-CZ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Centrum komplexní péče o VSV v dospělosti Brno</a:t>
            </a:r>
            <a:endParaRPr lang="cs-CZ" sz="2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3" r="41382"/>
          <a:stretch/>
        </p:blipFill>
        <p:spPr bwMode="auto">
          <a:xfrm>
            <a:off x="-43108" y="5071533"/>
            <a:ext cx="3470308" cy="1522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071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AVRT u </a:t>
            </a:r>
            <a:r>
              <a:rPr lang="cs-CZ" sz="3600" dirty="0" err="1" smtClean="0"/>
              <a:t>Ebsteinovy</a:t>
            </a:r>
            <a:r>
              <a:rPr lang="cs-CZ" sz="3600" dirty="0" smtClean="0"/>
              <a:t> anomálie   </a:t>
            </a:r>
            <a:endParaRPr lang="cs-CZ" sz="3600" dirty="0"/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774172" y="1164053"/>
            <a:ext cx="9367150" cy="2357437"/>
          </a:xfrm>
        </p:spPr>
        <p:txBody>
          <a:bodyPr>
            <a:noAutofit/>
          </a:bodyPr>
          <a:lstStyle/>
          <a:p>
            <a:r>
              <a:rPr lang="cs-CZ" sz="2000" dirty="0" smtClean="0"/>
              <a:t>Akcesorní pravostranné síňokomorové spojky (až 20%)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</a:t>
            </a:r>
            <a:r>
              <a:rPr lang="cs-CZ" sz="2000" dirty="0" err="1" smtClean="0"/>
              <a:t>ccTGA</a:t>
            </a:r>
            <a:r>
              <a:rPr lang="cs-CZ" sz="2000" dirty="0" smtClean="0"/>
              <a:t> s </a:t>
            </a:r>
            <a:r>
              <a:rPr lang="cs-CZ" sz="2000" dirty="0" err="1" smtClean="0"/>
              <a:t>Ebsteinoidní</a:t>
            </a:r>
            <a:r>
              <a:rPr lang="cs-CZ" sz="2000" dirty="0" smtClean="0"/>
              <a:t> malformací trikuspidální chlopně</a:t>
            </a:r>
          </a:p>
          <a:p>
            <a:r>
              <a:rPr lang="cs-CZ" sz="2000" dirty="0" smtClean="0"/>
              <a:t>Delta vlna, zkrácený PR interval (</a:t>
            </a:r>
            <a:r>
              <a:rPr lang="cs-CZ" sz="2000" dirty="0" err="1" smtClean="0"/>
              <a:t>preexcitace</a:t>
            </a:r>
            <a:r>
              <a:rPr lang="cs-CZ" sz="2000" dirty="0" smtClean="0"/>
              <a:t>)</a:t>
            </a:r>
          </a:p>
          <a:p>
            <a:r>
              <a:rPr lang="cs-CZ" sz="2000" b="1" dirty="0" err="1" smtClean="0"/>
              <a:t>Ortodromní</a:t>
            </a:r>
            <a:r>
              <a:rPr lang="cs-CZ" sz="2000" b="1" dirty="0" smtClean="0"/>
              <a:t> tachykardie </a:t>
            </a:r>
            <a:r>
              <a:rPr lang="cs-CZ" sz="2000" dirty="0" smtClean="0"/>
              <a:t>- štíhlé QRS komplexy, </a:t>
            </a:r>
            <a:r>
              <a:rPr lang="cs-CZ" sz="2000" dirty="0" err="1" smtClean="0"/>
              <a:t>antegrádní</a:t>
            </a:r>
            <a:r>
              <a:rPr lang="cs-CZ" sz="2000" dirty="0" smtClean="0"/>
              <a:t> převod AV uzlem</a:t>
            </a:r>
          </a:p>
          <a:p>
            <a:r>
              <a:rPr lang="cs-CZ" sz="2000" b="1" dirty="0" smtClean="0"/>
              <a:t>Antidromní  tachykardie </a:t>
            </a:r>
            <a:r>
              <a:rPr lang="cs-CZ" sz="2000" dirty="0" smtClean="0"/>
              <a:t>- </a:t>
            </a:r>
            <a:r>
              <a:rPr lang="cs-CZ" sz="2000" dirty="0" err="1" smtClean="0"/>
              <a:t>širokokomplexová</a:t>
            </a:r>
            <a:r>
              <a:rPr lang="cs-CZ" sz="2000" dirty="0" smtClean="0"/>
              <a:t> při </a:t>
            </a:r>
            <a:r>
              <a:rPr lang="cs-CZ" sz="2000" dirty="0" err="1" smtClean="0"/>
              <a:t>antegrádním</a:t>
            </a:r>
            <a:r>
              <a:rPr lang="cs-CZ" sz="2000" dirty="0" smtClean="0"/>
              <a:t> převodu spojkou bez </a:t>
            </a:r>
          </a:p>
          <a:p>
            <a:pPr marL="0" indent="0">
              <a:buNone/>
            </a:pPr>
            <a:r>
              <a:rPr lang="cs-CZ" sz="2000" dirty="0" smtClean="0"/>
              <a:t>    zpomalení AV uzlem - </a:t>
            </a:r>
            <a:r>
              <a:rPr lang="cs-CZ" sz="2000" dirty="0" err="1" smtClean="0"/>
              <a:t>FiKo</a:t>
            </a:r>
            <a:r>
              <a:rPr lang="cs-CZ" sz="2000" dirty="0" smtClean="0"/>
              <a:t>, NSS</a:t>
            </a:r>
            <a:endParaRPr lang="cs-CZ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r="4380"/>
          <a:stretch/>
        </p:blipFill>
        <p:spPr bwMode="auto">
          <a:xfrm>
            <a:off x="6570133" y="3551403"/>
            <a:ext cx="4097867" cy="19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delta+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673" y="3598332"/>
            <a:ext cx="3240260" cy="1945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1137399" y="5562599"/>
            <a:ext cx="1122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Delta vlna</a:t>
            </a:r>
            <a:endParaRPr lang="cs-CZ" dirty="0"/>
          </a:p>
        </p:txBody>
      </p:sp>
      <p:pic>
        <p:nvPicPr>
          <p:cNvPr id="17" name="Obrázek 16" descr="WPW štíhlý QRS II.jpg"/>
          <p:cNvPicPr>
            <a:picLocks noChangeAspect="1"/>
          </p:cNvPicPr>
          <p:nvPr/>
        </p:nvPicPr>
        <p:blipFill rotWithShape="1">
          <a:blip r:embed="rId5"/>
          <a:srcRect l="26487"/>
          <a:stretch/>
        </p:blipFill>
        <p:spPr bwMode="auto">
          <a:xfrm>
            <a:off x="3437466" y="3671113"/>
            <a:ext cx="2956203" cy="187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ovéPole 17"/>
          <p:cNvSpPr txBox="1"/>
          <p:nvPr/>
        </p:nvSpPr>
        <p:spPr>
          <a:xfrm>
            <a:off x="4085239" y="5562600"/>
            <a:ext cx="1835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Ortodromní</a:t>
            </a:r>
            <a:r>
              <a:rPr lang="cs-CZ" dirty="0" smtClean="0"/>
              <a:t> AVRT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7415357" y="5562600"/>
            <a:ext cx="1788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Antidromní AVRT</a:t>
            </a:r>
            <a:endParaRPr lang="cs-CZ" dirty="0"/>
          </a:p>
        </p:txBody>
      </p:sp>
      <p:pic>
        <p:nvPicPr>
          <p:cNvPr id="20" name="Obrázek 2" descr="ebstein WPW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09769" y="199652"/>
            <a:ext cx="1799431" cy="195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359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Fibrilace síní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4278" y="1085987"/>
            <a:ext cx="9734316" cy="2356694"/>
          </a:xfrm>
        </p:spPr>
        <p:txBody>
          <a:bodyPr>
            <a:noAutofit/>
          </a:bodyPr>
          <a:lstStyle/>
          <a:p>
            <a:r>
              <a:rPr lang="cs-CZ" sz="2000" dirty="0" err="1" smtClean="0"/>
              <a:t>Hemodynamická</a:t>
            </a:r>
            <a:r>
              <a:rPr lang="cs-CZ" sz="2000" dirty="0" smtClean="0"/>
              <a:t> </a:t>
            </a:r>
            <a:r>
              <a:rPr lang="cs-CZ" sz="2000" dirty="0"/>
              <a:t>příčina </a:t>
            </a:r>
            <a:r>
              <a:rPr lang="cs-CZ" sz="2000" dirty="0" smtClean="0"/>
              <a:t>při dilataci a přetížení </a:t>
            </a:r>
            <a:r>
              <a:rPr lang="cs-CZ" sz="2000" dirty="0"/>
              <a:t>levé síně (Mi vady, LVOTO</a:t>
            </a:r>
            <a:r>
              <a:rPr lang="cs-CZ" sz="2000" dirty="0" smtClean="0"/>
              <a:t>, ASD)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u 19% před korekcí</a:t>
            </a:r>
            <a:r>
              <a:rPr lang="cs-CZ" sz="2000" b="1" dirty="0"/>
              <a:t> </a:t>
            </a:r>
            <a:r>
              <a:rPr lang="cs-CZ" sz="2000" dirty="0" smtClean="0"/>
              <a:t>ASD</a:t>
            </a:r>
            <a:r>
              <a:rPr lang="cs-CZ" sz="2000" b="1" dirty="0" smtClean="0"/>
              <a:t>		</a:t>
            </a:r>
            <a:r>
              <a:rPr lang="cs-CZ" sz="2000" dirty="0" smtClean="0"/>
              <a:t>   	 </a:t>
            </a:r>
            <a:r>
              <a:rPr lang="cs-CZ" sz="1600" i="1" dirty="0" err="1" smtClean="0"/>
              <a:t>Gatzoulis</a:t>
            </a:r>
            <a:r>
              <a:rPr lang="cs-CZ" sz="1600" i="1" dirty="0" smtClean="0"/>
              <a:t> </a:t>
            </a:r>
            <a:r>
              <a:rPr lang="cs-CZ" sz="1600" i="1" dirty="0"/>
              <a:t>MA et al. N </a:t>
            </a:r>
            <a:r>
              <a:rPr lang="cs-CZ" sz="1600" i="1" dirty="0" err="1"/>
              <a:t>Engl</a:t>
            </a:r>
            <a:r>
              <a:rPr lang="cs-CZ" sz="1600" i="1" dirty="0"/>
              <a:t> J Med 1999 </a:t>
            </a:r>
            <a:endParaRPr lang="cs-CZ" sz="2000" b="1" i="1" dirty="0" smtClean="0"/>
          </a:p>
          <a:p>
            <a:r>
              <a:rPr lang="cs-CZ" sz="2000" dirty="0" smtClean="0"/>
              <a:t>Prevalence roste </a:t>
            </a:r>
            <a:r>
              <a:rPr lang="cs-CZ" sz="2000" dirty="0"/>
              <a:t>s věkem, </a:t>
            </a:r>
            <a:r>
              <a:rPr lang="cs-CZ" sz="2000" dirty="0" smtClean="0"/>
              <a:t>dilatací  LS, </a:t>
            </a:r>
            <a:r>
              <a:rPr lang="cs-CZ" sz="2000" dirty="0" err="1" smtClean="0"/>
              <a:t>TriR,MiR</a:t>
            </a:r>
            <a:r>
              <a:rPr lang="cs-CZ" sz="2000" dirty="0" smtClean="0"/>
              <a:t>	  </a:t>
            </a:r>
            <a:r>
              <a:rPr lang="cs-CZ" sz="1600" dirty="0" smtClean="0"/>
              <a:t>  	</a:t>
            </a:r>
            <a:r>
              <a:rPr lang="cs-CZ" sz="1600" i="1" dirty="0" smtClean="0"/>
              <a:t>Oliver JM </a:t>
            </a:r>
            <a:r>
              <a:rPr lang="cs-CZ" sz="1600" i="1" dirty="0" err="1" smtClean="0"/>
              <a:t>Am</a:t>
            </a:r>
            <a:r>
              <a:rPr lang="cs-CZ" sz="1600" i="1" dirty="0" smtClean="0"/>
              <a:t> J </a:t>
            </a:r>
            <a:r>
              <a:rPr lang="cs-CZ" sz="1600" i="1" dirty="0" err="1" smtClean="0"/>
              <a:t>Cardiol</a:t>
            </a:r>
            <a:r>
              <a:rPr lang="cs-CZ" sz="1600" i="1" dirty="0" smtClean="0"/>
              <a:t> 2002</a:t>
            </a:r>
            <a:r>
              <a:rPr lang="cs-CZ" sz="2000" dirty="0" smtClean="0"/>
              <a:t> </a:t>
            </a:r>
          </a:p>
          <a:p>
            <a:r>
              <a:rPr lang="cs-CZ" sz="2000" b="1" dirty="0" smtClean="0"/>
              <a:t>Věk při korekci ASD je nejsilnějším prediktorem SV arytmií v budoucnu</a:t>
            </a:r>
          </a:p>
          <a:p>
            <a:pPr marL="320062" lvl="1" indent="0">
              <a:buNone/>
            </a:pPr>
            <a:r>
              <a:rPr lang="cs-CZ" sz="2000" b="1" dirty="0" smtClean="0"/>
              <a:t>vyšší incidence SV arytmií při operaci či intervenci po 40. roce  </a:t>
            </a:r>
            <a:endParaRPr lang="cs-CZ" sz="20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24" y="2993315"/>
            <a:ext cx="5988466" cy="294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765203" y="5939157"/>
            <a:ext cx="3421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 err="1" smtClean="0"/>
              <a:t>Gatzoulis</a:t>
            </a:r>
            <a:r>
              <a:rPr lang="cs-CZ" sz="1600" i="1" dirty="0" smtClean="0"/>
              <a:t> MA et al.  N </a:t>
            </a:r>
            <a:r>
              <a:rPr lang="cs-CZ" sz="1600" i="1" dirty="0" err="1" smtClean="0"/>
              <a:t>Engl</a:t>
            </a:r>
            <a:r>
              <a:rPr lang="cs-CZ" sz="1600" i="1" dirty="0" smtClean="0"/>
              <a:t> J Med 1999 </a:t>
            </a:r>
            <a:endParaRPr lang="cs-CZ" sz="1600" i="1" dirty="0"/>
          </a:p>
        </p:txBody>
      </p:sp>
      <p:sp>
        <p:nvSpPr>
          <p:cNvPr id="5" name="Zaoblený obdélník 4"/>
          <p:cNvSpPr/>
          <p:nvPr/>
        </p:nvSpPr>
        <p:spPr>
          <a:xfrm>
            <a:off x="3653377" y="3060469"/>
            <a:ext cx="1984242" cy="1062797"/>
          </a:xfrm>
          <a:prstGeom prst="roundRect">
            <a:avLst/>
          </a:prstGeom>
          <a:noFill/>
          <a:ln w="3810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ASD LP zkrat 4CH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50000" t="27943" b="22484"/>
          <a:stretch/>
        </p:blipFill>
        <p:spPr>
          <a:xfrm>
            <a:off x="7053124" y="3060469"/>
            <a:ext cx="2901472" cy="287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5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Komorové arytmie a náhlá srdeční smrt</a:t>
            </a:r>
            <a:endParaRPr lang="cs-CZ" sz="3600" dirty="0"/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96371" y="1179513"/>
            <a:ext cx="9690629" cy="2357437"/>
          </a:xfrm>
        </p:spPr>
        <p:txBody>
          <a:bodyPr>
            <a:noAutofit/>
          </a:bodyPr>
          <a:lstStyle/>
          <a:p>
            <a:r>
              <a:rPr lang="cs-CZ" sz="2000" dirty="0" smtClean="0"/>
              <a:t>NSS tvoří 20-25% úmrtí nemocných s VSV 	</a:t>
            </a:r>
            <a:r>
              <a:rPr lang="cs-CZ" sz="1600" i="1" dirty="0" err="1" smtClean="0"/>
              <a:t>Koyak</a:t>
            </a:r>
            <a:r>
              <a:rPr lang="cs-CZ" sz="1600" i="1" dirty="0" smtClean="0"/>
              <a:t> Z et al. </a:t>
            </a:r>
            <a:r>
              <a:rPr lang="cs-CZ" sz="1600" i="1" dirty="0" err="1" smtClean="0"/>
              <a:t>Circulation</a:t>
            </a:r>
            <a:r>
              <a:rPr lang="cs-CZ" sz="1600" i="1" dirty="0" smtClean="0"/>
              <a:t> 2012;126:1944-54</a:t>
            </a:r>
            <a:r>
              <a:rPr lang="cs-CZ" sz="2000" dirty="0" smtClean="0"/>
              <a:t>.</a:t>
            </a:r>
          </a:p>
          <a:p>
            <a:r>
              <a:rPr lang="cs-CZ" sz="2000" dirty="0" smtClean="0"/>
              <a:t>Riziko roste s komplexitou vady</a:t>
            </a:r>
          </a:p>
          <a:p>
            <a:r>
              <a:rPr lang="cs-CZ" sz="2000" dirty="0" err="1" smtClean="0"/>
              <a:t>Arytmogenní</a:t>
            </a:r>
            <a:r>
              <a:rPr lang="cs-CZ" sz="2000" dirty="0" smtClean="0"/>
              <a:t> substrát  - jizva po předchozím zákroku, dilatace a dysfunkce komor</a:t>
            </a:r>
          </a:p>
          <a:p>
            <a:r>
              <a:rPr lang="cs-CZ" sz="2000" b="1" dirty="0" err="1" smtClean="0"/>
              <a:t>Fallotova</a:t>
            </a:r>
            <a:r>
              <a:rPr lang="cs-CZ" sz="2000" b="1" dirty="0" smtClean="0"/>
              <a:t> tetralogie po korekci (TOF) </a:t>
            </a:r>
          </a:p>
          <a:p>
            <a:r>
              <a:rPr lang="cs-CZ" sz="2000" b="1" dirty="0" err="1" smtClean="0"/>
              <a:t>dTGA</a:t>
            </a:r>
            <a:r>
              <a:rPr lang="cs-CZ" sz="2000" b="1" dirty="0" smtClean="0"/>
              <a:t> po korekci na úrovni síní  </a:t>
            </a:r>
            <a:r>
              <a:rPr lang="cs-CZ" sz="2000" dirty="0" smtClean="0"/>
              <a:t>(</a:t>
            </a:r>
            <a:r>
              <a:rPr lang="cs-CZ" sz="1800" dirty="0" smtClean="0"/>
              <a:t>49% </a:t>
            </a:r>
            <a:r>
              <a:rPr lang="cs-CZ" sz="1800" dirty="0" err="1" smtClean="0"/>
              <a:t>monomorfní</a:t>
            </a:r>
            <a:r>
              <a:rPr lang="cs-CZ" sz="1800" dirty="0" smtClean="0"/>
              <a:t> KT, 34% polymorfní KT, 17% </a:t>
            </a:r>
            <a:r>
              <a:rPr lang="cs-CZ" sz="1800" dirty="0" err="1" smtClean="0"/>
              <a:t>FiKo</a:t>
            </a:r>
            <a:r>
              <a:rPr lang="cs-CZ" sz="1800" dirty="0" smtClean="0"/>
              <a:t> )</a:t>
            </a:r>
          </a:p>
          <a:p>
            <a:r>
              <a:rPr lang="cs-CZ" sz="2000" b="1" dirty="0" smtClean="0"/>
              <a:t>LVOTO </a:t>
            </a:r>
            <a:r>
              <a:rPr lang="cs-CZ" sz="2000" dirty="0" smtClean="0"/>
              <a:t>(</a:t>
            </a:r>
            <a:r>
              <a:rPr lang="cs-CZ" sz="2000" dirty="0" err="1" smtClean="0"/>
              <a:t>subvalvární</a:t>
            </a:r>
            <a:r>
              <a:rPr lang="cs-CZ" sz="2000" dirty="0" smtClean="0"/>
              <a:t>, </a:t>
            </a:r>
            <a:r>
              <a:rPr lang="cs-CZ" sz="2000" dirty="0" err="1" smtClean="0"/>
              <a:t>valvární</a:t>
            </a:r>
            <a:r>
              <a:rPr lang="cs-CZ" sz="2000" dirty="0" smtClean="0"/>
              <a:t>, </a:t>
            </a:r>
            <a:r>
              <a:rPr lang="cs-CZ" sz="2000" dirty="0" err="1" smtClean="0"/>
              <a:t>supravalvární</a:t>
            </a:r>
            <a:r>
              <a:rPr lang="cs-CZ" sz="2000" dirty="0" smtClean="0"/>
              <a:t> aortální stenóza, </a:t>
            </a:r>
            <a:r>
              <a:rPr lang="cs-CZ" sz="2000" dirty="0" err="1" smtClean="0"/>
              <a:t>CoA</a:t>
            </a:r>
            <a:r>
              <a:rPr lang="cs-CZ" sz="2000" dirty="0" smtClean="0"/>
              <a:t>)</a:t>
            </a:r>
          </a:p>
          <a:p>
            <a:pPr marL="0" indent="0">
              <a:buNone/>
            </a:pPr>
            <a:r>
              <a:rPr lang="cs-CZ" sz="2000" dirty="0" smtClean="0"/>
              <a:t>	</a:t>
            </a:r>
            <a:endParaRPr lang="cs-CZ" sz="1800" dirty="0" smtClean="0"/>
          </a:p>
          <a:p>
            <a:pPr marL="0" indent="0">
              <a:buNone/>
            </a:pPr>
            <a:endParaRPr lang="cs-CZ" sz="2000" dirty="0" smtClean="0"/>
          </a:p>
          <a:p>
            <a:pPr marL="355600" indent="-355600"/>
            <a:endParaRPr lang="cs-CZ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2676"/>
            <a:ext cx="3401319" cy="254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940" y="3437579"/>
            <a:ext cx="1977769" cy="239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SubAS-CFM LVO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 cstate="print"/>
          <a:srcRect l="53418" t="23528" b="18559"/>
          <a:stretch/>
        </p:blipFill>
        <p:spPr>
          <a:xfrm>
            <a:off x="8293063" y="3383073"/>
            <a:ext cx="1970986" cy="245046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540934" y="5955667"/>
            <a:ext cx="548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TOF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826933" y="5912722"/>
            <a:ext cx="149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dTGA</a:t>
            </a:r>
            <a:r>
              <a:rPr lang="cs-CZ" dirty="0" smtClean="0"/>
              <a:t> </a:t>
            </a:r>
            <a:r>
              <a:rPr lang="cs-CZ" dirty="0" err="1" smtClean="0"/>
              <a:t>Senning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593794" y="5912722"/>
            <a:ext cx="1203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AoS</a:t>
            </a:r>
            <a:r>
              <a:rPr lang="cs-CZ" dirty="0" smtClean="0"/>
              <a:t> u BAV 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8874019" y="5912722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SubAoS</a:t>
            </a:r>
            <a:endParaRPr lang="cs-CZ" dirty="0"/>
          </a:p>
        </p:txBody>
      </p:sp>
      <p:pic>
        <p:nvPicPr>
          <p:cNvPr id="6" name="BAV-2DE -RL typ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13873" t="22901" r="14958" b="14299"/>
          <a:stretch/>
        </p:blipFill>
        <p:spPr>
          <a:xfrm>
            <a:off x="5472709" y="3383073"/>
            <a:ext cx="2777067" cy="245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9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5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Komorové arytmie u </a:t>
            </a:r>
            <a:r>
              <a:rPr lang="cs-CZ" sz="3600" dirty="0" err="1" smtClean="0"/>
              <a:t>Fallotovy</a:t>
            </a:r>
            <a:r>
              <a:rPr lang="cs-CZ" sz="3600" dirty="0" smtClean="0"/>
              <a:t> tetralogie </a:t>
            </a:r>
            <a:endParaRPr lang="cs-CZ" sz="3600" dirty="0"/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96371" y="1179513"/>
            <a:ext cx="9690629" cy="2357437"/>
          </a:xfrm>
        </p:spPr>
        <p:txBody>
          <a:bodyPr>
            <a:noAutofit/>
          </a:bodyPr>
          <a:lstStyle/>
          <a:p>
            <a:pPr marL="285750" lvl="1" indent="-285750"/>
            <a:r>
              <a:rPr lang="cs-CZ" sz="2000" dirty="0" err="1" smtClean="0"/>
              <a:t>Reentry</a:t>
            </a:r>
            <a:r>
              <a:rPr lang="cs-CZ" sz="2000" dirty="0" smtClean="0"/>
              <a:t> </a:t>
            </a:r>
            <a:r>
              <a:rPr lang="cs-CZ" sz="2000" dirty="0"/>
              <a:t>kolem jizvy či záplaty na VSD či </a:t>
            </a:r>
            <a:r>
              <a:rPr lang="cs-CZ" sz="2000" dirty="0" smtClean="0"/>
              <a:t>RVOT   </a:t>
            </a:r>
          </a:p>
          <a:p>
            <a:pPr marL="560091" lvl="2" indent="-285750"/>
            <a:r>
              <a:rPr lang="cs-CZ" sz="1600" dirty="0" smtClean="0"/>
              <a:t>můstky mezi záplatou na RVOT a </a:t>
            </a:r>
            <a:r>
              <a:rPr lang="cs-CZ" sz="1600" dirty="0" err="1" smtClean="0"/>
              <a:t>tri</a:t>
            </a:r>
            <a:r>
              <a:rPr lang="cs-CZ" sz="1600" dirty="0" smtClean="0"/>
              <a:t> </a:t>
            </a:r>
            <a:r>
              <a:rPr lang="cs-CZ" sz="1600" dirty="0" err="1" smtClean="0"/>
              <a:t>anulem</a:t>
            </a:r>
            <a:r>
              <a:rPr lang="cs-CZ" sz="1600" dirty="0" smtClean="0"/>
              <a:t>, RVOT a PU chlopní</a:t>
            </a:r>
          </a:p>
          <a:p>
            <a:pPr marL="560091" lvl="2" indent="-285750"/>
            <a:r>
              <a:rPr lang="cs-CZ" sz="1600" dirty="0" smtClean="0"/>
              <a:t>záplatou na VSD a </a:t>
            </a:r>
            <a:r>
              <a:rPr lang="cs-CZ" sz="1600" dirty="0" err="1" smtClean="0"/>
              <a:t>Pu</a:t>
            </a:r>
            <a:r>
              <a:rPr lang="cs-CZ" sz="1600" dirty="0" smtClean="0"/>
              <a:t> chlopní, záplatou na VSD a </a:t>
            </a:r>
            <a:r>
              <a:rPr lang="cs-CZ" sz="1600" dirty="0" err="1"/>
              <a:t>t</a:t>
            </a:r>
            <a:r>
              <a:rPr lang="cs-CZ" sz="1600" dirty="0" err="1" smtClean="0"/>
              <a:t>ri</a:t>
            </a:r>
            <a:r>
              <a:rPr lang="cs-CZ" sz="1600" dirty="0" smtClean="0"/>
              <a:t> </a:t>
            </a:r>
            <a:r>
              <a:rPr lang="cs-CZ" sz="1600" dirty="0" err="1" smtClean="0"/>
              <a:t>anulem</a:t>
            </a:r>
            <a:endParaRPr lang="cs-CZ" sz="1600" dirty="0" smtClean="0"/>
          </a:p>
          <a:p>
            <a:pPr marL="560091" lvl="2" indent="-285750"/>
            <a:r>
              <a:rPr lang="cs-CZ" sz="1600" dirty="0" smtClean="0"/>
              <a:t>KT až u 14% pac., 81</a:t>
            </a:r>
            <a:r>
              <a:rPr lang="cs-CZ" sz="1600" dirty="0"/>
              <a:t>% tvoří </a:t>
            </a:r>
            <a:r>
              <a:rPr lang="cs-CZ" sz="1600" dirty="0" err="1"/>
              <a:t>monomorfní</a:t>
            </a:r>
            <a:r>
              <a:rPr lang="cs-CZ" sz="1600" dirty="0"/>
              <a:t> </a:t>
            </a:r>
            <a:r>
              <a:rPr lang="cs-CZ" sz="1600" dirty="0" smtClean="0"/>
              <a:t>KT </a:t>
            </a:r>
          </a:p>
          <a:p>
            <a:pPr marL="560091" lvl="2" indent="-285750"/>
            <a:r>
              <a:rPr lang="cs-CZ" sz="1600" dirty="0" err="1" smtClean="0"/>
              <a:t>monotopní</a:t>
            </a:r>
            <a:r>
              <a:rPr lang="cs-CZ" sz="1600" dirty="0" smtClean="0"/>
              <a:t> KES na podkladě abnormální </a:t>
            </a:r>
            <a:r>
              <a:rPr lang="cs-CZ" sz="1600" dirty="0" err="1" smtClean="0"/>
              <a:t>automacie</a:t>
            </a:r>
            <a:r>
              <a:rPr lang="cs-CZ" sz="1600" dirty="0" smtClean="0"/>
              <a:t> z PK, benigní</a:t>
            </a:r>
          </a:p>
          <a:p>
            <a:pPr marL="560091" lvl="2" indent="-285750"/>
            <a:endParaRPr lang="cs-CZ" sz="2000" i="1" dirty="0" smtClean="0"/>
          </a:p>
          <a:p>
            <a:pPr marL="285750" lvl="1" indent="-285750"/>
            <a:r>
              <a:rPr lang="cs-CZ" sz="2000" dirty="0" smtClean="0"/>
              <a:t>Riziko NSS 2,5% za 10let, roste s věkem a odstupem od operace …po 25-30letech až 4-6%</a:t>
            </a:r>
          </a:p>
          <a:p>
            <a:pPr marL="285750" lvl="1" indent="-285750"/>
            <a:endParaRPr lang="cs-CZ" sz="2000" dirty="0" smtClean="0"/>
          </a:p>
          <a:p>
            <a:pPr marL="0" lvl="1" indent="0">
              <a:buNone/>
            </a:pPr>
            <a:r>
              <a:rPr lang="cs-CZ" sz="1600" dirty="0" smtClean="0"/>
              <a:t>		   </a:t>
            </a:r>
            <a:r>
              <a:rPr lang="cs-CZ" sz="2000" dirty="0" smtClean="0"/>
              <a:t>	</a:t>
            </a:r>
            <a:endParaRPr lang="cs-CZ" sz="1800" dirty="0" smtClean="0"/>
          </a:p>
        </p:txBody>
      </p:sp>
      <p:sp>
        <p:nvSpPr>
          <p:cNvPr id="7" name="TextovéPole 6"/>
          <p:cNvSpPr txBox="1"/>
          <p:nvPr/>
        </p:nvSpPr>
        <p:spPr>
          <a:xfrm>
            <a:off x="518435" y="5939872"/>
            <a:ext cx="5114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err="1"/>
              <a:t>Gatzoulis</a:t>
            </a:r>
            <a:r>
              <a:rPr lang="cs-CZ" sz="1600" i="1" dirty="0"/>
              <a:t> MA et al. Lancet </a:t>
            </a:r>
            <a:r>
              <a:rPr lang="cs-CZ" sz="1600" i="1" dirty="0" smtClean="0"/>
              <a:t>2000;356:975-981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2" r="-247"/>
          <a:stretch/>
        </p:blipFill>
        <p:spPr bwMode="auto">
          <a:xfrm>
            <a:off x="6098362" y="3466978"/>
            <a:ext cx="3976971" cy="2987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308" y="1227667"/>
            <a:ext cx="3450524" cy="1554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3" t="13536" b="50000"/>
          <a:stretch/>
        </p:blipFill>
        <p:spPr bwMode="auto">
          <a:xfrm>
            <a:off x="198482" y="3759200"/>
            <a:ext cx="5754165" cy="191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37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Komorové arytmie u </a:t>
            </a:r>
            <a:r>
              <a:rPr lang="cs-CZ" sz="3600" dirty="0" err="1" smtClean="0"/>
              <a:t>Fallotovy</a:t>
            </a:r>
            <a:r>
              <a:rPr lang="cs-CZ" sz="3600" dirty="0" smtClean="0"/>
              <a:t> tetralogie </a:t>
            </a:r>
            <a:endParaRPr lang="cs-CZ" sz="3600" dirty="0"/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757238" y="1179513"/>
            <a:ext cx="9367150" cy="2357437"/>
          </a:xfrm>
        </p:spPr>
        <p:txBody>
          <a:bodyPr>
            <a:noAutofit/>
          </a:bodyPr>
          <a:lstStyle/>
          <a:p>
            <a:pPr marL="285750" lvl="1" indent="-285750"/>
            <a:r>
              <a:rPr lang="cs-CZ" sz="2000" dirty="0"/>
              <a:t> </a:t>
            </a:r>
            <a:r>
              <a:rPr lang="cs-CZ" sz="2000" b="1" dirty="0"/>
              <a:t>Stratifikace rizika NSS:</a:t>
            </a:r>
          </a:p>
          <a:p>
            <a:pPr marL="274341" lvl="2" indent="0">
              <a:buNone/>
            </a:pPr>
            <a:r>
              <a:rPr lang="cs-CZ" sz="1800" dirty="0"/>
              <a:t>     </a:t>
            </a:r>
            <a:r>
              <a:rPr lang="cs-CZ" sz="1800" dirty="0" err="1" smtClean="0"/>
              <a:t>nsKT</a:t>
            </a:r>
            <a:r>
              <a:rPr lang="cs-CZ" sz="1800" dirty="0" smtClean="0"/>
              <a:t>, indukovaná </a:t>
            </a:r>
            <a:r>
              <a:rPr lang="cs-CZ" sz="1800" dirty="0" err="1" smtClean="0"/>
              <a:t>sKT</a:t>
            </a:r>
            <a:r>
              <a:rPr lang="cs-CZ" sz="1800" dirty="0" smtClean="0"/>
              <a:t> při EFV </a:t>
            </a:r>
            <a:endParaRPr lang="cs-CZ" sz="1800" dirty="0"/>
          </a:p>
          <a:p>
            <a:pPr marL="548680" lvl="3" indent="0">
              <a:buNone/>
            </a:pPr>
            <a:r>
              <a:rPr lang="cs-CZ" sz="1800" dirty="0"/>
              <a:t>QRS ≥ 180ms </a:t>
            </a:r>
          </a:p>
          <a:p>
            <a:pPr marL="548680" lvl="3" indent="0">
              <a:buNone/>
            </a:pPr>
            <a:r>
              <a:rPr lang="cs-CZ" sz="1800" dirty="0"/>
              <a:t>dysfunkce LK, PK</a:t>
            </a:r>
          </a:p>
          <a:p>
            <a:pPr marL="548680" lvl="3" indent="0">
              <a:buNone/>
            </a:pPr>
            <a:r>
              <a:rPr lang="cs-CZ" sz="1800" dirty="0" err="1" smtClean="0"/>
              <a:t>ventrikulotomie</a:t>
            </a:r>
            <a:endParaRPr lang="cs-CZ" sz="1800" dirty="0"/>
          </a:p>
          <a:p>
            <a:pPr marL="548680" lvl="3" indent="0">
              <a:buNone/>
            </a:pPr>
            <a:r>
              <a:rPr lang="cs-CZ" sz="1800" dirty="0"/>
              <a:t>fibróza pravé komory na MRI</a:t>
            </a:r>
          </a:p>
          <a:p>
            <a:pPr marL="548680" lvl="3" indent="0">
              <a:buNone/>
            </a:pPr>
            <a:r>
              <a:rPr lang="cs-CZ" sz="1800" dirty="0" smtClean="0"/>
              <a:t>LVEDP </a:t>
            </a:r>
            <a:r>
              <a:rPr lang="cs-CZ" sz="1800" dirty="0"/>
              <a:t>≥  12 </a:t>
            </a:r>
            <a:r>
              <a:rPr lang="cs-CZ" sz="1800" dirty="0" err="1"/>
              <a:t>mmHg</a:t>
            </a:r>
            <a:endParaRPr lang="cs-CZ" sz="1800" dirty="0"/>
          </a:p>
          <a:p>
            <a:pPr marL="548680" lvl="3" indent="0">
              <a:buNone/>
            </a:pPr>
            <a:r>
              <a:rPr lang="cs-CZ" sz="1800" dirty="0" smtClean="0"/>
              <a:t>předchozí </a:t>
            </a:r>
            <a:r>
              <a:rPr lang="cs-CZ" sz="1800" dirty="0"/>
              <a:t>spojková operace</a:t>
            </a:r>
          </a:p>
          <a:p>
            <a:pPr marL="548680" lvl="3" indent="0">
              <a:buNone/>
            </a:pPr>
            <a:endParaRPr lang="cs-CZ" sz="1800" dirty="0" smtClean="0"/>
          </a:p>
          <a:p>
            <a:pPr marL="548680" lvl="3" indent="0">
              <a:buNone/>
            </a:pPr>
            <a:endParaRPr lang="cs-CZ" sz="1800" dirty="0"/>
          </a:p>
          <a:p>
            <a:pPr marL="548680" lvl="3" indent="0">
              <a:buNone/>
            </a:pPr>
            <a:r>
              <a:rPr lang="cs-CZ" sz="1800" dirty="0" smtClean="0"/>
              <a:t>EFV doporučeno k rizikové stratifikaci NSS v přítomnosti rizikových faktorů</a:t>
            </a:r>
          </a:p>
          <a:p>
            <a:pPr marL="548680" lvl="3" indent="0">
              <a:buNone/>
            </a:pPr>
            <a:r>
              <a:rPr lang="cs-CZ" sz="1800" dirty="0"/>
              <a:t>	</a:t>
            </a:r>
            <a:r>
              <a:rPr lang="cs-CZ" sz="2000" dirty="0"/>
              <a:t>	</a:t>
            </a:r>
          </a:p>
          <a:p>
            <a:pPr marL="355600" indent="-355600"/>
            <a:endParaRPr lang="cs-CZ" sz="2000" dirty="0" smtClean="0"/>
          </a:p>
          <a:p>
            <a:pPr marL="0" indent="0">
              <a:buNone/>
            </a:pPr>
            <a:endParaRPr lang="cs-CZ" sz="2000" dirty="0" smtClean="0"/>
          </a:p>
          <a:p>
            <a:pPr marL="355600" indent="-355600"/>
            <a:endParaRPr lang="cs-CZ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455435" y="1395942"/>
            <a:ext cx="54864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5998436" y="5499605"/>
            <a:ext cx="5114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/>
              <a:t>2020 </a:t>
            </a:r>
            <a:r>
              <a:rPr lang="cs-CZ" sz="1400" i="1" dirty="0"/>
              <a:t>ESC </a:t>
            </a:r>
            <a:r>
              <a:rPr lang="cs-CZ" sz="1400" i="1" dirty="0" err="1"/>
              <a:t>Guidelines</a:t>
            </a:r>
            <a:r>
              <a:rPr lang="cs-CZ" sz="1400" i="1" dirty="0"/>
              <a:t> </a:t>
            </a:r>
            <a:r>
              <a:rPr lang="cs-CZ" sz="1400" i="1" dirty="0" err="1"/>
              <a:t>for</a:t>
            </a:r>
            <a:r>
              <a:rPr lang="cs-CZ" sz="1400" i="1" dirty="0"/>
              <a:t> </a:t>
            </a:r>
            <a:r>
              <a:rPr lang="cs-CZ" sz="1400" i="1" dirty="0" err="1"/>
              <a:t>the</a:t>
            </a:r>
            <a:r>
              <a:rPr lang="cs-CZ" sz="1400" i="1" dirty="0"/>
              <a:t> management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</a:p>
          <a:p>
            <a:r>
              <a:rPr lang="cs-CZ" sz="1400" i="1" dirty="0"/>
              <a:t>ACHD Eur </a:t>
            </a:r>
            <a:r>
              <a:rPr lang="cs-CZ" sz="1400" i="1" dirty="0" err="1"/>
              <a:t>Heart</a:t>
            </a:r>
            <a:r>
              <a:rPr lang="cs-CZ" sz="1400" i="1" dirty="0"/>
              <a:t> J 2020;1-83</a:t>
            </a:r>
            <a:endParaRPr lang="cs-CZ" sz="1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763966" y="5607326"/>
            <a:ext cx="5114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 smtClean="0"/>
              <a:t>Khairy</a:t>
            </a:r>
            <a:r>
              <a:rPr lang="cs-CZ" sz="1400" i="1" dirty="0" smtClean="0"/>
              <a:t> </a:t>
            </a:r>
            <a:r>
              <a:rPr lang="cs-CZ" sz="1400" i="1" dirty="0"/>
              <a:t>et al. </a:t>
            </a:r>
            <a:r>
              <a:rPr lang="cs-CZ" sz="1400" i="1" dirty="0" err="1"/>
              <a:t>Heart</a:t>
            </a:r>
            <a:r>
              <a:rPr lang="cs-CZ" sz="1400" i="1" dirty="0"/>
              <a:t> Rhythm  2014 Oct;11(10):</a:t>
            </a:r>
            <a:r>
              <a:rPr lang="cs-CZ" sz="1400" i="1" dirty="0" smtClean="0"/>
              <a:t>e102-65.</a:t>
            </a:r>
          </a:p>
        </p:txBody>
      </p:sp>
      <p:cxnSp>
        <p:nvCxnSpPr>
          <p:cNvPr id="7" name="Přímá spojnice 6"/>
          <p:cNvCxnSpPr/>
          <p:nvPr/>
        </p:nvCxnSpPr>
        <p:spPr>
          <a:xfrm>
            <a:off x="4613939" y="1701801"/>
            <a:ext cx="311593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4613939" y="1964268"/>
            <a:ext cx="344632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4613939" y="2238904"/>
            <a:ext cx="275206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09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 err="1" smtClean="0"/>
              <a:t>Bradyarytmie</a:t>
            </a:r>
            <a:endParaRPr lang="cs-CZ" sz="3600" dirty="0"/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757238" y="1179513"/>
            <a:ext cx="9367150" cy="4510087"/>
          </a:xfrm>
        </p:spPr>
        <p:txBody>
          <a:bodyPr>
            <a:noAutofit/>
          </a:bodyPr>
          <a:lstStyle/>
          <a:p>
            <a:r>
              <a:rPr lang="cs-CZ" sz="2000" b="1" dirty="0"/>
              <a:t>Dysfunkce sinusového uzlu</a:t>
            </a:r>
          </a:p>
          <a:p>
            <a:pPr lvl="1"/>
            <a:r>
              <a:rPr lang="cs-CZ" sz="2000" u="sng" dirty="0" smtClean="0"/>
              <a:t>Vrozená</a:t>
            </a:r>
            <a:r>
              <a:rPr lang="cs-CZ" sz="2000" dirty="0" smtClean="0"/>
              <a:t>- </a:t>
            </a:r>
            <a:r>
              <a:rPr lang="cs-CZ" sz="2000" dirty="0" err="1" smtClean="0"/>
              <a:t>sy</a:t>
            </a:r>
            <a:r>
              <a:rPr lang="cs-CZ" sz="2000" dirty="0" smtClean="0"/>
              <a:t> </a:t>
            </a:r>
            <a:r>
              <a:rPr lang="cs-CZ" sz="2000" dirty="0" err="1" smtClean="0"/>
              <a:t>heterotaxe</a:t>
            </a:r>
            <a:r>
              <a:rPr lang="cs-CZ" sz="2000" dirty="0" smtClean="0"/>
              <a:t> (SA uzel chybí, zdvojený)</a:t>
            </a:r>
            <a:endParaRPr lang="cs-CZ" sz="2000" dirty="0"/>
          </a:p>
          <a:p>
            <a:pPr lvl="1"/>
            <a:r>
              <a:rPr lang="cs-CZ" sz="2000" u="sng" dirty="0" smtClean="0"/>
              <a:t>Získaná</a:t>
            </a:r>
            <a:r>
              <a:rPr lang="cs-CZ" sz="2000" dirty="0" smtClean="0"/>
              <a:t> - </a:t>
            </a:r>
            <a:r>
              <a:rPr lang="cs-CZ" sz="2000" b="1" dirty="0" err="1"/>
              <a:t>d</a:t>
            </a:r>
            <a:r>
              <a:rPr lang="cs-CZ" sz="2000" b="1" dirty="0" err="1" smtClean="0"/>
              <a:t>TGA</a:t>
            </a:r>
            <a:r>
              <a:rPr lang="cs-CZ" sz="2000" b="1" dirty="0" smtClean="0"/>
              <a:t> atriální </a:t>
            </a:r>
            <a:r>
              <a:rPr lang="cs-CZ" sz="2000" b="1" dirty="0" err="1" smtClean="0"/>
              <a:t>switch</a:t>
            </a:r>
            <a:r>
              <a:rPr lang="cs-CZ" sz="2000" b="1" dirty="0" smtClean="0"/>
              <a:t>, </a:t>
            </a:r>
            <a:r>
              <a:rPr lang="cs-CZ" sz="2000" b="1" dirty="0" err="1"/>
              <a:t>Fontanovská</a:t>
            </a:r>
            <a:r>
              <a:rPr lang="cs-CZ" sz="2000" b="1" dirty="0"/>
              <a:t> </a:t>
            </a:r>
            <a:r>
              <a:rPr lang="cs-CZ" sz="2000" b="1" dirty="0" smtClean="0"/>
              <a:t>cirkulace</a:t>
            </a:r>
          </a:p>
          <a:p>
            <a:pPr marL="320062" lvl="1" indent="0">
              <a:buNone/>
            </a:pPr>
            <a:r>
              <a:rPr lang="cs-CZ" sz="2000" b="1" dirty="0"/>
              <a:t> </a:t>
            </a:r>
            <a:r>
              <a:rPr lang="cs-CZ" sz="2000" b="1" dirty="0" smtClean="0"/>
              <a:t>   </a:t>
            </a:r>
            <a:r>
              <a:rPr lang="cs-CZ" sz="2000" b="1" dirty="0" err="1"/>
              <a:t>Ebsteinova</a:t>
            </a:r>
            <a:r>
              <a:rPr lang="cs-CZ" sz="2000" b="1" dirty="0"/>
              <a:t> anomálie, </a:t>
            </a:r>
            <a:r>
              <a:rPr lang="cs-CZ" sz="2000" dirty="0" smtClean="0"/>
              <a:t>ASD sinus </a:t>
            </a:r>
            <a:r>
              <a:rPr lang="cs-CZ" sz="2000" dirty="0" err="1" smtClean="0"/>
              <a:t>venosus</a:t>
            </a:r>
            <a:endParaRPr lang="cs-CZ" sz="2000" dirty="0" smtClean="0"/>
          </a:p>
          <a:p>
            <a:pPr marL="320062" lvl="1" indent="0">
              <a:buNone/>
            </a:pPr>
            <a:endParaRPr lang="cs-CZ" sz="2000" dirty="0"/>
          </a:p>
          <a:p>
            <a:r>
              <a:rPr lang="cs-CZ" sz="2000" b="1" dirty="0"/>
              <a:t>AV </a:t>
            </a:r>
            <a:r>
              <a:rPr lang="cs-CZ" sz="2000" b="1" dirty="0" smtClean="0"/>
              <a:t>blokáda</a:t>
            </a:r>
            <a:endParaRPr lang="cs-CZ" sz="2000" b="1" dirty="0"/>
          </a:p>
          <a:p>
            <a:pPr lvl="1"/>
            <a:r>
              <a:rPr lang="cs-CZ" sz="2000" u="sng" dirty="0" smtClean="0"/>
              <a:t>Vrozená</a:t>
            </a:r>
            <a:r>
              <a:rPr lang="cs-CZ" sz="2000" dirty="0" smtClean="0"/>
              <a:t> + degenerace věkem </a:t>
            </a:r>
          </a:p>
          <a:p>
            <a:pPr lvl="2"/>
            <a:r>
              <a:rPr lang="cs-CZ" sz="2000" b="1" dirty="0" err="1" smtClean="0"/>
              <a:t>ccTGA</a:t>
            </a:r>
            <a:r>
              <a:rPr lang="cs-CZ" sz="2000" dirty="0" smtClean="0"/>
              <a:t> </a:t>
            </a:r>
            <a:r>
              <a:rPr lang="cs-CZ" sz="2000" b="1" dirty="0" smtClean="0"/>
              <a:t> </a:t>
            </a:r>
            <a:r>
              <a:rPr lang="cs-CZ" sz="2000" dirty="0" smtClean="0"/>
              <a:t>- AVB III.st. až  50</a:t>
            </a:r>
            <a:r>
              <a:rPr lang="cs-CZ" sz="2000" dirty="0"/>
              <a:t>% </a:t>
            </a:r>
            <a:r>
              <a:rPr lang="cs-CZ" sz="2000" dirty="0" smtClean="0"/>
              <a:t> pac. nad 50let </a:t>
            </a:r>
          </a:p>
          <a:p>
            <a:pPr lvl="2"/>
            <a:r>
              <a:rPr lang="cs-CZ" sz="2000" dirty="0" smtClean="0"/>
              <a:t>AVSD, ASD </a:t>
            </a:r>
            <a:r>
              <a:rPr lang="cs-CZ" sz="2000" dirty="0" err="1" smtClean="0"/>
              <a:t>secundum</a:t>
            </a:r>
            <a:r>
              <a:rPr lang="cs-CZ" sz="2000" dirty="0" smtClean="0"/>
              <a:t>,  </a:t>
            </a:r>
            <a:r>
              <a:rPr lang="cs-CZ" sz="2000" dirty="0" err="1" smtClean="0"/>
              <a:t>heterotaxe</a:t>
            </a:r>
            <a:r>
              <a:rPr lang="cs-CZ" sz="2000" dirty="0" smtClean="0"/>
              <a:t> s </a:t>
            </a:r>
            <a:r>
              <a:rPr lang="cs-CZ" sz="2000" dirty="0" err="1" smtClean="0"/>
              <a:t>levoisomerismem</a:t>
            </a:r>
            <a:endParaRPr lang="cs-CZ" sz="2000" dirty="0" smtClean="0"/>
          </a:p>
          <a:p>
            <a:pPr lvl="1"/>
            <a:r>
              <a:rPr lang="cs-CZ" sz="2000" u="sng" dirty="0" smtClean="0"/>
              <a:t>Získaná po operaci  </a:t>
            </a:r>
            <a:r>
              <a:rPr lang="cs-CZ" sz="2000" dirty="0" smtClean="0"/>
              <a:t>(1-3% operací) - AVSD, VSD, TOF, LVOTO, po operaci Mi chlopně</a:t>
            </a:r>
          </a:p>
          <a:p>
            <a:pPr marL="320062" lvl="1" indent="0">
              <a:buNone/>
            </a:pPr>
            <a:r>
              <a:rPr lang="cs-CZ" sz="2000" dirty="0"/>
              <a:t>	</a:t>
            </a:r>
            <a:r>
              <a:rPr lang="cs-CZ" sz="2000" dirty="0" smtClean="0"/>
              <a:t>katetrizační uzávěr VSD</a:t>
            </a:r>
          </a:p>
          <a:p>
            <a:pPr marL="320062" lvl="1" indent="0">
              <a:buNone/>
            </a:pPr>
            <a:r>
              <a:rPr lang="cs-CZ" sz="2000" dirty="0"/>
              <a:t>	</a:t>
            </a:r>
            <a:endParaRPr lang="cs-CZ" sz="2000" dirty="0" smtClean="0"/>
          </a:p>
          <a:p>
            <a:r>
              <a:rPr lang="cs-CZ" sz="2000" b="1" dirty="0" smtClean="0"/>
              <a:t>Léčba implantací PM   </a:t>
            </a:r>
            <a:r>
              <a:rPr lang="cs-CZ" sz="1600" i="1" dirty="0"/>
              <a:t>2020 ESC </a:t>
            </a:r>
            <a:r>
              <a:rPr lang="cs-CZ" sz="1600" i="1" dirty="0" err="1"/>
              <a:t>Guidelines</a:t>
            </a:r>
            <a:r>
              <a:rPr lang="cs-CZ" sz="1600" i="1" dirty="0"/>
              <a:t> </a:t>
            </a:r>
            <a:r>
              <a:rPr lang="cs-CZ" sz="1600" i="1" dirty="0" err="1"/>
              <a:t>for</a:t>
            </a:r>
            <a:r>
              <a:rPr lang="cs-CZ" sz="1600" i="1" dirty="0"/>
              <a:t> </a:t>
            </a:r>
            <a:r>
              <a:rPr lang="cs-CZ" sz="1600" i="1" dirty="0" err="1"/>
              <a:t>the</a:t>
            </a:r>
            <a:r>
              <a:rPr lang="cs-CZ" sz="1600" i="1" dirty="0"/>
              <a:t> management </a:t>
            </a:r>
            <a:r>
              <a:rPr lang="cs-CZ" sz="1600" i="1" dirty="0" err="1"/>
              <a:t>of</a:t>
            </a:r>
            <a:r>
              <a:rPr lang="cs-CZ" sz="1600" i="1" dirty="0"/>
              <a:t> </a:t>
            </a:r>
            <a:r>
              <a:rPr lang="cs-CZ" sz="1600" i="1" dirty="0" smtClean="0"/>
              <a:t>ACHD </a:t>
            </a:r>
            <a:r>
              <a:rPr lang="cs-CZ" sz="1600" i="1" dirty="0"/>
              <a:t>Eur </a:t>
            </a:r>
            <a:r>
              <a:rPr lang="cs-CZ" sz="1600" i="1" dirty="0" err="1"/>
              <a:t>Heart</a:t>
            </a:r>
            <a:r>
              <a:rPr lang="cs-CZ" sz="1600" i="1" dirty="0"/>
              <a:t> J 2020;1-83</a:t>
            </a:r>
            <a:endParaRPr lang="cs-CZ" sz="1600" dirty="0"/>
          </a:p>
          <a:p>
            <a:pPr marL="0" indent="0">
              <a:buNone/>
            </a:pPr>
            <a:endParaRPr lang="cs-CZ" sz="2000" b="1" dirty="0"/>
          </a:p>
          <a:p>
            <a:pPr marL="355600" indent="-355600"/>
            <a:endParaRPr lang="cs-CZ" sz="2000" dirty="0" smtClean="0"/>
          </a:p>
          <a:p>
            <a:pPr marL="355600" indent="-355600"/>
            <a:endParaRPr lang="cs-CZ" sz="2000" dirty="0"/>
          </a:p>
          <a:p>
            <a:pPr marL="355600" indent="-355600"/>
            <a:endParaRPr lang="cs-CZ" sz="2000" dirty="0" smtClean="0"/>
          </a:p>
          <a:p>
            <a:pPr marL="0" indent="0">
              <a:buNone/>
            </a:pPr>
            <a:endParaRPr lang="cs-CZ" sz="2000" dirty="0" smtClean="0"/>
          </a:p>
          <a:p>
            <a:pPr marL="355600" indent="-355600"/>
            <a:endParaRPr lang="cs-CZ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23"/>
          <a:stretch/>
        </p:blipFill>
        <p:spPr bwMode="auto">
          <a:xfrm>
            <a:off x="6764866" y="2257418"/>
            <a:ext cx="1253066" cy="1499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t="44840"/>
          <a:stretch/>
        </p:blipFill>
        <p:spPr bwMode="auto">
          <a:xfrm>
            <a:off x="7001932" y="1014319"/>
            <a:ext cx="3366295" cy="114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725" y="2257419"/>
            <a:ext cx="2170275" cy="149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56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AVB III.st. u </a:t>
            </a:r>
            <a:r>
              <a:rPr lang="cs-CZ" sz="3600" dirty="0" err="1" smtClean="0"/>
              <a:t>ccTGA</a:t>
            </a:r>
            <a:endParaRPr lang="cs-CZ" sz="3600" dirty="0"/>
          </a:p>
        </p:txBody>
      </p:sp>
      <p:cxnSp>
        <p:nvCxnSpPr>
          <p:cNvPr id="9" name="Přímá spojnice se šipkou 8"/>
          <p:cNvCxnSpPr/>
          <p:nvPr/>
        </p:nvCxnSpPr>
        <p:spPr>
          <a:xfrm>
            <a:off x="9832377" y="1189568"/>
            <a:ext cx="0" cy="31326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7117153" y="5283200"/>
            <a:ext cx="0" cy="31326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9630" b="1728"/>
          <a:stretch/>
        </p:blipFill>
        <p:spPr>
          <a:xfrm>
            <a:off x="762000" y="1189569"/>
            <a:ext cx="9169915" cy="4957232"/>
          </a:xfrm>
          <a:prstGeom prst="rect">
            <a:avLst/>
          </a:prstGeom>
        </p:spPr>
      </p:pic>
      <p:cxnSp>
        <p:nvCxnSpPr>
          <p:cNvPr id="13" name="Přímá spojnice se šipkou 12"/>
          <p:cNvCxnSpPr/>
          <p:nvPr/>
        </p:nvCxnSpPr>
        <p:spPr>
          <a:xfrm>
            <a:off x="6278953" y="4933955"/>
            <a:ext cx="0" cy="31326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>
            <a:off x="7117153" y="4921255"/>
            <a:ext cx="0" cy="31326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8653048" y="4933955"/>
            <a:ext cx="0" cy="31326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7910444" y="4946652"/>
            <a:ext cx="0" cy="31326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8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Vyšetřovací algoritmus u arytmií </a:t>
            </a:r>
            <a:endParaRPr lang="cs-CZ" sz="3600" dirty="0"/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757238" y="1179513"/>
            <a:ext cx="9367150" cy="2357437"/>
          </a:xfrm>
        </p:spPr>
        <p:txBody>
          <a:bodyPr>
            <a:noAutofit/>
          </a:bodyPr>
          <a:lstStyle/>
          <a:p>
            <a:pPr marL="355600" indent="-355600"/>
            <a:r>
              <a:rPr lang="cs-CZ" sz="2000" b="1" dirty="0" smtClean="0"/>
              <a:t>Anamnéza</a:t>
            </a:r>
            <a:r>
              <a:rPr lang="cs-CZ" sz="2000" dirty="0" smtClean="0"/>
              <a:t> </a:t>
            </a:r>
          </a:p>
          <a:p>
            <a:pPr marL="675662" lvl="1" indent="-355600"/>
            <a:r>
              <a:rPr lang="cs-CZ" sz="2000" dirty="0" smtClean="0"/>
              <a:t>anatomie VSV</a:t>
            </a:r>
          </a:p>
          <a:p>
            <a:pPr marL="675662" lvl="1" indent="-355600"/>
            <a:r>
              <a:rPr lang="cs-CZ" sz="2000" dirty="0" smtClean="0"/>
              <a:t>předchozí operace, intervence (operační protokol, pediatrická dokumentace)</a:t>
            </a:r>
          </a:p>
          <a:p>
            <a:pPr marL="675662" lvl="1" indent="-355600"/>
            <a:r>
              <a:rPr lang="cs-CZ" sz="2000" dirty="0"/>
              <a:t>symptomy- </a:t>
            </a:r>
            <a:r>
              <a:rPr lang="cs-CZ" sz="2000" b="1" dirty="0"/>
              <a:t>palpitace, synkopa </a:t>
            </a:r>
            <a:r>
              <a:rPr lang="cs-CZ" sz="2000" b="1" dirty="0" smtClean="0"/>
              <a:t>, </a:t>
            </a:r>
            <a:r>
              <a:rPr lang="cs-CZ" sz="2000" dirty="0" smtClean="0"/>
              <a:t>charakter arytmie – vznik, trvání, AA medikace</a:t>
            </a:r>
          </a:p>
          <a:p>
            <a:pPr marL="355600" indent="-355600"/>
            <a:endParaRPr lang="cs-CZ" sz="2000" dirty="0" smtClean="0"/>
          </a:p>
          <a:p>
            <a:pPr marL="355600" indent="-355600"/>
            <a:endParaRPr lang="cs-CZ" sz="2000" dirty="0"/>
          </a:p>
          <a:p>
            <a:pPr marL="355600" indent="-355600"/>
            <a:endParaRPr lang="cs-CZ" sz="2000" dirty="0" smtClean="0"/>
          </a:p>
          <a:p>
            <a:pPr marL="355600" indent="-355600"/>
            <a:endParaRPr lang="cs-CZ" sz="2000" dirty="0"/>
          </a:p>
          <a:p>
            <a:pPr marL="355600" indent="-355600"/>
            <a:endParaRPr lang="cs-CZ" sz="2000" dirty="0" smtClean="0"/>
          </a:p>
          <a:p>
            <a:pPr marL="0" indent="0">
              <a:buNone/>
            </a:pPr>
            <a:endParaRPr lang="cs-CZ" sz="2000" dirty="0" smtClean="0"/>
          </a:p>
          <a:p>
            <a:pPr marL="355600" indent="-355600"/>
            <a:endParaRPr lang="cs-CZ" sz="20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" t="8736" r="8867"/>
          <a:stretch/>
        </p:blipFill>
        <p:spPr bwMode="auto">
          <a:xfrm>
            <a:off x="603214" y="3156960"/>
            <a:ext cx="4963143" cy="293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E:\Arytmie u VSV Sjezd ambulatních kardiologů 4.9.2021\Operační protokol ASD 1965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6" t="4416" r="18718" b="46230"/>
          <a:stretch/>
        </p:blipFill>
        <p:spPr bwMode="auto">
          <a:xfrm>
            <a:off x="5952067" y="2848665"/>
            <a:ext cx="3495173" cy="336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3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/>
              <a:t>Vyšetřovací algoritmus u arytmií 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757237" y="1179513"/>
            <a:ext cx="9817629" cy="3790420"/>
          </a:xfrm>
        </p:spPr>
        <p:txBody>
          <a:bodyPr>
            <a:noAutofit/>
          </a:bodyPr>
          <a:lstStyle/>
          <a:p>
            <a:r>
              <a:rPr lang="cs-CZ" sz="2000" b="1" dirty="0" smtClean="0"/>
              <a:t>Fyzikální vyšetření</a:t>
            </a:r>
          </a:p>
          <a:p>
            <a:pPr marL="320062" lvl="1" indent="0">
              <a:buNone/>
            </a:pPr>
            <a:r>
              <a:rPr lang="cs-CZ" sz="2000" dirty="0" smtClean="0"/>
              <a:t>	vyloučení sekundární příčiny (zánět, </a:t>
            </a:r>
            <a:r>
              <a:rPr lang="cs-CZ" sz="2000" dirty="0" err="1" smtClean="0"/>
              <a:t>febrilie</a:t>
            </a:r>
            <a:r>
              <a:rPr lang="cs-CZ" sz="2000" dirty="0" smtClean="0"/>
              <a:t>, </a:t>
            </a:r>
            <a:r>
              <a:rPr lang="cs-CZ" sz="2000" dirty="0" err="1" smtClean="0"/>
              <a:t>thyreopatie</a:t>
            </a:r>
            <a:r>
              <a:rPr lang="cs-CZ" sz="2000" dirty="0" smtClean="0"/>
              <a:t>) </a:t>
            </a:r>
          </a:p>
          <a:p>
            <a:r>
              <a:rPr lang="cs-CZ" sz="2000" b="1" dirty="0" smtClean="0"/>
              <a:t>Dokumentace arytmie</a:t>
            </a:r>
          </a:p>
          <a:p>
            <a:pPr marL="0" indent="0">
              <a:buNone/>
            </a:pPr>
            <a:r>
              <a:rPr lang="cs-CZ" sz="2000" dirty="0"/>
              <a:t>	</a:t>
            </a:r>
            <a:r>
              <a:rPr lang="cs-CZ" sz="2000" dirty="0" smtClean="0"/>
              <a:t>12ti </a:t>
            </a:r>
            <a:r>
              <a:rPr lang="cs-CZ" sz="2000" dirty="0"/>
              <a:t>svodové EKG 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	EKG </a:t>
            </a:r>
            <a:r>
              <a:rPr lang="cs-CZ" sz="2000" dirty="0" err="1"/>
              <a:t>Holter</a:t>
            </a:r>
            <a:r>
              <a:rPr lang="cs-CZ" sz="2000" dirty="0"/>
              <a:t> ( 24h….7d</a:t>
            </a:r>
            <a:r>
              <a:rPr lang="cs-CZ" sz="2000" dirty="0" smtClean="0"/>
              <a:t>), </a:t>
            </a:r>
            <a:r>
              <a:rPr lang="cs-CZ" sz="2000" dirty="0" err="1" smtClean="0"/>
              <a:t>rytmokarta</a:t>
            </a:r>
            <a:endParaRPr lang="cs-CZ" sz="2000" dirty="0"/>
          </a:p>
          <a:p>
            <a:pPr marL="0" indent="0">
              <a:buNone/>
            </a:pPr>
            <a:r>
              <a:rPr lang="cs-CZ" sz="2000" dirty="0" smtClean="0"/>
              <a:t>	dlouhodobé monitorování, </a:t>
            </a:r>
            <a:r>
              <a:rPr lang="cs-CZ" sz="2000" dirty="0" err="1" smtClean="0"/>
              <a:t>interogace</a:t>
            </a:r>
            <a:r>
              <a:rPr lang="cs-CZ" sz="2000" dirty="0" smtClean="0"/>
              <a:t> z PM/ICD, zátěžový test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355600" indent="-355600"/>
            <a:endParaRPr lang="cs-CZ" sz="2000" dirty="0" smtClean="0"/>
          </a:p>
          <a:p>
            <a:pPr marL="0" indent="0">
              <a:buNone/>
            </a:pPr>
            <a:endParaRPr lang="cs-CZ" sz="2000" dirty="0" smtClean="0"/>
          </a:p>
          <a:p>
            <a:pPr marL="355600" indent="-355600"/>
            <a:endParaRPr lang="cs-CZ" sz="2000" dirty="0"/>
          </a:p>
          <a:p>
            <a:pPr marL="355600" indent="-355600"/>
            <a:endParaRPr lang="cs-CZ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34" y="3944225"/>
            <a:ext cx="2607204" cy="211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465" y="3933828"/>
            <a:ext cx="2134129" cy="213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1"/>
          <a:stretch/>
        </p:blipFill>
        <p:spPr bwMode="auto">
          <a:xfrm>
            <a:off x="6272212" y="3933828"/>
            <a:ext cx="2914771" cy="211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83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/>
              <a:t>Vyšetřovací algoritmus u arytmií 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757238" y="1179513"/>
            <a:ext cx="9367150" cy="3790420"/>
          </a:xfrm>
        </p:spPr>
        <p:txBody>
          <a:bodyPr>
            <a:noAutofit/>
          </a:bodyPr>
          <a:lstStyle/>
          <a:p>
            <a:r>
              <a:rPr lang="cs-CZ" sz="2000" b="1" dirty="0" smtClean="0"/>
              <a:t>Zobrazovací metody ke zhodnocení </a:t>
            </a:r>
            <a:r>
              <a:rPr lang="cs-CZ" sz="2000" b="1" dirty="0" err="1" smtClean="0"/>
              <a:t>hemodynamiky</a:t>
            </a:r>
            <a:r>
              <a:rPr lang="cs-CZ" sz="2000" b="1" dirty="0" smtClean="0"/>
              <a:t> a reziduálních nálezů</a:t>
            </a:r>
          </a:p>
          <a:p>
            <a:pPr marL="0" indent="0">
              <a:buNone/>
            </a:pPr>
            <a:r>
              <a:rPr lang="cs-CZ" sz="2000" dirty="0" smtClean="0"/>
              <a:t>     ECHO (TTE, TEE, 3D), MRI, CT, katetrizace</a:t>
            </a:r>
          </a:p>
          <a:p>
            <a:pPr marL="0" indent="0">
              <a:buNone/>
            </a:pPr>
            <a:r>
              <a:rPr lang="cs-CZ" sz="2000" dirty="0"/>
              <a:t>	</a:t>
            </a:r>
            <a:endParaRPr lang="cs-CZ" sz="2000" dirty="0" smtClean="0"/>
          </a:p>
          <a:p>
            <a:r>
              <a:rPr lang="cs-CZ" sz="2000" b="1" dirty="0" smtClean="0"/>
              <a:t>Komplexní přístup ve specializovaných centrech pro léčbu VSV v dospělosti </a:t>
            </a:r>
          </a:p>
          <a:p>
            <a:pPr marL="0" indent="0">
              <a:buNone/>
            </a:pPr>
            <a:r>
              <a:rPr lang="cs-CZ" sz="2000" b="1" dirty="0"/>
              <a:t> </a:t>
            </a:r>
            <a:r>
              <a:rPr lang="cs-CZ" sz="2000" b="1" dirty="0" smtClean="0"/>
              <a:t>    multidisciplinárním týmem </a:t>
            </a:r>
            <a:r>
              <a:rPr lang="cs-CZ" sz="1600" dirty="0" smtClean="0"/>
              <a:t>(kardiolog, intervenční kardiolog, </a:t>
            </a:r>
            <a:r>
              <a:rPr lang="cs-CZ" sz="1600" dirty="0" err="1" smtClean="0"/>
              <a:t>arytmolog</a:t>
            </a:r>
            <a:r>
              <a:rPr lang="cs-CZ" sz="1600" dirty="0" smtClean="0"/>
              <a:t>, kardiochirurg)</a:t>
            </a:r>
          </a:p>
          <a:p>
            <a:pPr marL="320062" lvl="1" indent="0">
              <a:buNone/>
            </a:pPr>
            <a:r>
              <a:rPr lang="cs-CZ" sz="2000" dirty="0"/>
              <a:t>	</a:t>
            </a:r>
            <a:r>
              <a:rPr lang="cs-CZ" sz="2000" dirty="0" smtClean="0"/>
              <a:t>zvážení kardiochirurgického /intervenčního výkonu /OTS + perioperační ablace</a:t>
            </a:r>
          </a:p>
          <a:p>
            <a:pPr marL="0" indent="0">
              <a:buNone/>
            </a:pPr>
            <a:r>
              <a:rPr lang="cs-CZ" sz="2000" dirty="0" smtClean="0"/>
              <a:t> 	</a:t>
            </a:r>
            <a:r>
              <a:rPr lang="cs-CZ" sz="2000" dirty="0" err="1" smtClean="0"/>
              <a:t>arytmogenního</a:t>
            </a:r>
            <a:r>
              <a:rPr lang="cs-CZ" sz="2000" dirty="0" smtClean="0"/>
              <a:t> substrátu (</a:t>
            </a:r>
            <a:r>
              <a:rPr lang="cs-CZ" sz="2000" dirty="0" err="1" smtClean="0"/>
              <a:t>KryoMAZE</a:t>
            </a:r>
            <a:r>
              <a:rPr lang="cs-CZ" sz="2000" dirty="0" smtClean="0"/>
              <a:t>), EFV, RFA</a:t>
            </a:r>
            <a:endParaRPr lang="cs-CZ" sz="2000" dirty="0"/>
          </a:p>
        </p:txBody>
      </p:sp>
      <p:pic>
        <p:nvPicPr>
          <p:cNvPr id="6" name="TOF MR pravá komora transversálně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7308" t="9000" r="4218" b="8586"/>
          <a:stretch/>
        </p:blipFill>
        <p:spPr>
          <a:xfrm>
            <a:off x="5131623" y="3850932"/>
            <a:ext cx="2273598" cy="2117899"/>
          </a:xfrm>
          <a:prstGeom prst="rect">
            <a:avLst/>
          </a:prstGeom>
        </p:spPr>
      </p:pic>
      <p:pic>
        <p:nvPicPr>
          <p:cNvPr id="8" name="ccTGA A4C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50716" t="28091" b="18863"/>
          <a:stretch/>
        </p:blipFill>
        <p:spPr>
          <a:xfrm>
            <a:off x="7594598" y="3568410"/>
            <a:ext cx="2235202" cy="240582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704665" y="5989463"/>
            <a:ext cx="2040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/>
              <a:t>ccTGA</a:t>
            </a:r>
            <a:r>
              <a:rPr lang="cs-CZ" sz="1600" dirty="0" smtClean="0"/>
              <a:t> s AV regurgitací</a:t>
            </a:r>
            <a:endParaRPr lang="cs-CZ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4457322" y="6013098"/>
            <a:ext cx="1472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/>
              <a:t>PuR</a:t>
            </a:r>
            <a:r>
              <a:rPr lang="cs-CZ" sz="1600" dirty="0" smtClean="0"/>
              <a:t> u TOF</a:t>
            </a:r>
            <a:endParaRPr lang="cs-CZ" sz="16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05499" y="6003749"/>
            <a:ext cx="23960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AV regurgitace u TCPC</a:t>
            </a:r>
            <a:endParaRPr lang="cs-CZ" sz="1600" dirty="0"/>
          </a:p>
        </p:txBody>
      </p:sp>
      <p:pic>
        <p:nvPicPr>
          <p:cNvPr id="5" name="TCPC Wal ECHO AV reg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14306" t="25482" r="12916" b="15599"/>
          <a:stretch/>
        </p:blipFill>
        <p:spPr>
          <a:xfrm>
            <a:off x="88821" y="3875392"/>
            <a:ext cx="2629423" cy="2128707"/>
          </a:xfrm>
          <a:prstGeom prst="rect">
            <a:avLst/>
          </a:prstGeom>
        </p:spPr>
      </p:pic>
      <p:pic>
        <p:nvPicPr>
          <p:cNvPr id="14" name="TOF PuR- angio.avi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3"/>
          <a:srcRect l="10849" t="6388" r="3371" b="6822"/>
          <a:stretch/>
        </p:blipFill>
        <p:spPr>
          <a:xfrm>
            <a:off x="2886281" y="3898072"/>
            <a:ext cx="2059075" cy="208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4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5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3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Deklarace konfliktu zájmu</a:t>
            </a:r>
            <a:endParaRPr lang="cs-CZ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7" r="560" b="1765"/>
          <a:stretch/>
        </p:blipFill>
        <p:spPr bwMode="auto">
          <a:xfrm>
            <a:off x="988083" y="1395167"/>
            <a:ext cx="7894659" cy="448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64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Léčba arytmií </a:t>
            </a:r>
            <a:endParaRPr lang="cs-CZ" sz="3600" dirty="0"/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799571" y="1086380"/>
            <a:ext cx="9367150" cy="37904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dirty="0" smtClean="0"/>
              <a:t>Preferencí je zachování sinusového rytmu</a:t>
            </a:r>
          </a:p>
          <a:p>
            <a:pPr lvl="1"/>
            <a:r>
              <a:rPr lang="cs-CZ" sz="2000" b="1" dirty="0" smtClean="0"/>
              <a:t>EKV –  preferovaná v akutní léčbě u </a:t>
            </a:r>
            <a:r>
              <a:rPr lang="cs-CZ" sz="2000" b="1" dirty="0" err="1" smtClean="0"/>
              <a:t>hemodynamicky</a:t>
            </a:r>
            <a:r>
              <a:rPr lang="cs-CZ" sz="2000" b="1" dirty="0" smtClean="0"/>
              <a:t> nestabilních pacientů</a:t>
            </a:r>
          </a:p>
          <a:p>
            <a:pPr lvl="1"/>
            <a:r>
              <a:rPr lang="cs-CZ" sz="2000" b="1" dirty="0" smtClean="0"/>
              <a:t>Farmakologická léčba s limitacemi</a:t>
            </a:r>
          </a:p>
          <a:p>
            <a:pPr lvl="2"/>
            <a:r>
              <a:rPr lang="cs-CZ" sz="2000" dirty="0" smtClean="0"/>
              <a:t>malá účinnost při dlouhodobé kontrole rytmu</a:t>
            </a:r>
          </a:p>
          <a:p>
            <a:pPr lvl="2"/>
            <a:r>
              <a:rPr lang="cs-CZ" sz="2000" dirty="0" smtClean="0"/>
              <a:t>vysoké </a:t>
            </a:r>
            <a:r>
              <a:rPr lang="cs-CZ" sz="2000" dirty="0"/>
              <a:t>riziko nežádoucích </a:t>
            </a:r>
            <a:r>
              <a:rPr lang="cs-CZ" sz="2000" dirty="0" smtClean="0"/>
              <a:t>účinků, </a:t>
            </a:r>
            <a:r>
              <a:rPr lang="cs-CZ" sz="2000" dirty="0" err="1" smtClean="0"/>
              <a:t>proarytmie</a:t>
            </a:r>
            <a:r>
              <a:rPr lang="cs-CZ" sz="2000" dirty="0" smtClean="0"/>
              <a:t>  (IA </a:t>
            </a:r>
            <a:r>
              <a:rPr lang="cs-CZ" sz="2000" dirty="0"/>
              <a:t>a IC negativní </a:t>
            </a:r>
            <a:r>
              <a:rPr lang="cs-CZ" sz="2000" dirty="0" err="1"/>
              <a:t>inotropní</a:t>
            </a:r>
            <a:r>
              <a:rPr lang="cs-CZ" sz="2000" dirty="0"/>
              <a:t> a </a:t>
            </a:r>
            <a:endParaRPr lang="cs-CZ" sz="2000" dirty="0" smtClean="0"/>
          </a:p>
          <a:p>
            <a:pPr marL="640126" lvl="2" indent="0">
              <a:buNone/>
            </a:pPr>
            <a:r>
              <a:rPr lang="cs-CZ" sz="2000" dirty="0" smtClean="0"/>
              <a:t>	</a:t>
            </a:r>
            <a:r>
              <a:rPr lang="cs-CZ" sz="2000" dirty="0" err="1" smtClean="0"/>
              <a:t>dromotropní</a:t>
            </a:r>
            <a:r>
              <a:rPr lang="cs-CZ" sz="2000" dirty="0" smtClean="0"/>
              <a:t> , bradykardie při dysfunkci převodního systému, deblokace </a:t>
            </a:r>
          </a:p>
          <a:p>
            <a:pPr marL="640126" lvl="2" indent="0">
              <a:buNone/>
            </a:pPr>
            <a:r>
              <a:rPr lang="cs-CZ" sz="2000" dirty="0" smtClean="0"/>
              <a:t>	síňových tachykardií 1:1 s </a:t>
            </a:r>
            <a:r>
              <a:rPr lang="cs-CZ" sz="2000" dirty="0" err="1" smtClean="0"/>
              <a:t>hemodynamicku</a:t>
            </a:r>
            <a:r>
              <a:rPr lang="cs-CZ" sz="2000" dirty="0" smtClean="0"/>
              <a:t> nestabilitou a následnou KT</a:t>
            </a:r>
          </a:p>
          <a:p>
            <a:pPr marL="640126" lvl="2" indent="0">
              <a:buNone/>
            </a:pPr>
            <a:r>
              <a:rPr lang="cs-CZ" sz="2000" dirty="0" smtClean="0"/>
              <a:t>     </a:t>
            </a:r>
            <a:r>
              <a:rPr lang="cs-CZ" sz="2000" dirty="0" err="1" smtClean="0"/>
              <a:t>amiodaron</a:t>
            </a:r>
            <a:r>
              <a:rPr lang="cs-CZ" sz="2000" dirty="0" smtClean="0"/>
              <a:t> rizikový u cyanotických vad, </a:t>
            </a:r>
            <a:r>
              <a:rPr lang="cs-CZ" sz="2000" dirty="0" err="1" smtClean="0"/>
              <a:t>TdP</a:t>
            </a:r>
            <a:r>
              <a:rPr lang="cs-CZ" sz="2000" dirty="0" smtClean="0"/>
              <a:t>)</a:t>
            </a:r>
            <a:endParaRPr lang="cs-CZ" sz="2000" dirty="0"/>
          </a:p>
          <a:p>
            <a:pPr marL="640126" lvl="2" indent="0">
              <a:buNone/>
            </a:pPr>
            <a:r>
              <a:rPr lang="cs-CZ" sz="2000" dirty="0"/>
              <a:t>    </a:t>
            </a:r>
            <a:endParaRPr lang="cs-CZ" sz="2000" dirty="0" smtClean="0"/>
          </a:p>
          <a:p>
            <a:pPr lvl="1"/>
            <a:endParaRPr lang="cs-CZ" sz="1800" dirty="0"/>
          </a:p>
          <a:p>
            <a:pPr lvl="1"/>
            <a:endParaRPr lang="cs-CZ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078" y="3844947"/>
            <a:ext cx="1722188" cy="2299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857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Katetrizační ablace je metodou první volby</a:t>
            </a:r>
            <a:endParaRPr lang="cs-CZ" sz="3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152654" y="6007912"/>
            <a:ext cx="6722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smtClean="0"/>
              <a:t>2020 ESC </a:t>
            </a:r>
            <a:r>
              <a:rPr lang="cs-CZ" sz="1600" i="1" dirty="0" err="1" smtClean="0"/>
              <a:t>Guidelines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for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the</a:t>
            </a:r>
            <a:r>
              <a:rPr lang="cs-CZ" sz="1600" i="1" dirty="0" smtClean="0"/>
              <a:t> management </a:t>
            </a:r>
            <a:r>
              <a:rPr lang="cs-CZ" sz="1600" i="1" dirty="0" err="1" smtClean="0"/>
              <a:t>of</a:t>
            </a:r>
            <a:r>
              <a:rPr lang="cs-CZ" sz="1600" i="1" dirty="0" smtClean="0"/>
              <a:t> ACHD Eur </a:t>
            </a:r>
            <a:r>
              <a:rPr lang="cs-CZ" sz="1600" i="1" dirty="0" err="1" smtClean="0"/>
              <a:t>Heart</a:t>
            </a:r>
            <a:r>
              <a:rPr lang="cs-CZ" sz="1600" i="1" dirty="0" smtClean="0"/>
              <a:t> J 2020;1-83.</a:t>
            </a:r>
            <a:endParaRPr lang="cs-CZ" sz="1600" i="1" dirty="0"/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767449" y="1052514"/>
            <a:ext cx="9917483" cy="3790420"/>
          </a:xfrm>
        </p:spPr>
        <p:txBody>
          <a:bodyPr>
            <a:noAutofit/>
          </a:bodyPr>
          <a:lstStyle/>
          <a:p>
            <a:r>
              <a:rPr lang="cs-CZ" sz="2000" b="1" dirty="0"/>
              <a:t>U středně komplexních a komplexních VSV by měla být prováděna ve specializovaných centrech</a:t>
            </a:r>
          </a:p>
          <a:p>
            <a:r>
              <a:rPr lang="cs-CZ" sz="2000" dirty="0" smtClean="0"/>
              <a:t>Kauzální a efektivní metoda u symptomatických, setrvalých a rekurentních SVT (AVNRT,AVRT,IART)	</a:t>
            </a:r>
          </a:p>
          <a:p>
            <a:r>
              <a:rPr lang="cs-CZ" sz="2000" dirty="0"/>
              <a:t>A</a:t>
            </a:r>
            <a:r>
              <a:rPr lang="cs-CZ" sz="2000" dirty="0" smtClean="0"/>
              <a:t>djuvantní terapie u nemocných s ICD a recidivujícími farmakologicky rezistentními  </a:t>
            </a:r>
            <a:r>
              <a:rPr lang="cs-CZ" sz="2000" dirty="0" err="1" smtClean="0"/>
              <a:t>monorfními</a:t>
            </a:r>
            <a:r>
              <a:rPr lang="cs-CZ" sz="2000" dirty="0" smtClean="0"/>
              <a:t> KT,  alternativa farmakologické léčby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175957" y="4150393"/>
            <a:ext cx="26442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Jizva po uzávěru ASD a ablační </a:t>
            </a:r>
            <a:r>
              <a:rPr lang="cs-CZ" sz="1600" dirty="0"/>
              <a:t>linie (CTI, ektopický fokus v oblasti </a:t>
            </a:r>
            <a:r>
              <a:rPr lang="cs-CZ" sz="1600"/>
              <a:t>koronárního </a:t>
            </a:r>
            <a:r>
              <a:rPr lang="cs-CZ" sz="1600" smtClean="0"/>
              <a:t>sinu)</a:t>
            </a:r>
            <a:endParaRPr lang="cs-CZ" sz="1600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2" t="20412" r="35239" b="20184"/>
          <a:stretch/>
        </p:blipFill>
        <p:spPr>
          <a:xfrm>
            <a:off x="668867" y="3097943"/>
            <a:ext cx="2511897" cy="305979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66" t="80634" r="2249" b="3656"/>
          <a:stretch/>
        </p:blipFill>
        <p:spPr>
          <a:xfrm>
            <a:off x="3129636" y="5500757"/>
            <a:ext cx="561168" cy="656979"/>
          </a:xfrm>
          <a:prstGeom prst="rect">
            <a:avLst/>
          </a:prstGeom>
        </p:spPr>
      </p:pic>
      <p:cxnSp>
        <p:nvCxnSpPr>
          <p:cNvPr id="15" name="Přímá spojnice se šipkou 14"/>
          <p:cNvCxnSpPr/>
          <p:nvPr/>
        </p:nvCxnSpPr>
        <p:spPr>
          <a:xfrm flipH="1">
            <a:off x="1943706" y="3222141"/>
            <a:ext cx="436712" cy="92825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2" t="54894"/>
          <a:stretch/>
        </p:blipFill>
        <p:spPr bwMode="auto">
          <a:xfrm>
            <a:off x="6383868" y="3031593"/>
            <a:ext cx="3354454" cy="26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6629050" y="5638580"/>
            <a:ext cx="3211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TCPC, RFA IART ve společné síni </a:t>
            </a:r>
            <a:endParaRPr lang="cs-CZ" sz="1600" dirty="0"/>
          </a:p>
        </p:txBody>
      </p:sp>
      <p:cxnSp>
        <p:nvCxnSpPr>
          <p:cNvPr id="17" name="Přímá spojnice se šipkou 16"/>
          <p:cNvCxnSpPr/>
          <p:nvPr/>
        </p:nvCxnSpPr>
        <p:spPr>
          <a:xfrm flipH="1">
            <a:off x="8321808" y="3870961"/>
            <a:ext cx="436712" cy="92825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H="1">
            <a:off x="1711479" y="4469627"/>
            <a:ext cx="436712" cy="92825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46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Antikoagulační terapie  </a:t>
            </a:r>
            <a:endParaRPr lang="cs-CZ" sz="3600" dirty="0"/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769267" y="1077913"/>
            <a:ext cx="10672762" cy="2357437"/>
          </a:xfrm>
        </p:spPr>
        <p:txBody>
          <a:bodyPr>
            <a:noAutofit/>
          </a:bodyPr>
          <a:lstStyle/>
          <a:p>
            <a:r>
              <a:rPr lang="cs-CZ" sz="2000" b="1" dirty="0"/>
              <a:t>CHA</a:t>
            </a:r>
            <a:r>
              <a:rPr lang="cs-CZ" sz="1400" b="1" dirty="0"/>
              <a:t>2</a:t>
            </a:r>
            <a:r>
              <a:rPr lang="cs-CZ" sz="2000" b="1" dirty="0"/>
              <a:t>DS</a:t>
            </a:r>
            <a:r>
              <a:rPr lang="cs-CZ" sz="1400" b="1" dirty="0"/>
              <a:t>2</a:t>
            </a:r>
            <a:r>
              <a:rPr lang="cs-CZ" sz="2000" b="1" dirty="0"/>
              <a:t> </a:t>
            </a:r>
            <a:r>
              <a:rPr lang="cs-CZ" sz="2000" b="1" dirty="0" err="1"/>
              <a:t>VASc</a:t>
            </a:r>
            <a:r>
              <a:rPr lang="cs-CZ" sz="2000" b="1" dirty="0"/>
              <a:t> </a:t>
            </a:r>
            <a:r>
              <a:rPr lang="cs-CZ" sz="2000" b="1" dirty="0" err="1"/>
              <a:t>score</a:t>
            </a:r>
            <a:r>
              <a:rPr lang="cs-CZ" sz="2000" b="1" dirty="0"/>
              <a:t> s limitacemi u mladé </a:t>
            </a:r>
            <a:r>
              <a:rPr lang="cs-CZ" sz="2000" b="1" dirty="0" smtClean="0"/>
              <a:t>populace </a:t>
            </a:r>
            <a:endParaRPr lang="cs-CZ" sz="2000" b="1" dirty="0"/>
          </a:p>
          <a:p>
            <a:r>
              <a:rPr lang="cs-CZ" sz="2000" b="1" dirty="0" smtClean="0"/>
              <a:t>Komplexita </a:t>
            </a:r>
            <a:r>
              <a:rPr lang="cs-CZ" sz="2000" b="1" dirty="0"/>
              <a:t>vady je nejsilnějším prediktorem </a:t>
            </a:r>
            <a:r>
              <a:rPr lang="cs-CZ" sz="2000" b="1" dirty="0" err="1" smtClean="0"/>
              <a:t>trombembolie</a:t>
            </a:r>
            <a:endParaRPr lang="cs-CZ" sz="2000" b="1" dirty="0"/>
          </a:p>
          <a:p>
            <a:pPr lvl="1"/>
            <a:r>
              <a:rPr lang="cs-CZ" sz="1600" b="1" dirty="0" smtClean="0"/>
              <a:t>+ </a:t>
            </a:r>
            <a:r>
              <a:rPr lang="cs-CZ" sz="1600" dirty="0" smtClean="0"/>
              <a:t>1b </a:t>
            </a:r>
            <a:r>
              <a:rPr lang="cs-CZ" sz="1600" dirty="0"/>
              <a:t>středně komplexní vady, venostáza,  + 2b komplexní vady, anamnéza  trombu    </a:t>
            </a:r>
            <a:r>
              <a:rPr lang="cs-CZ" sz="2200" dirty="0"/>
              <a:t>	</a:t>
            </a:r>
            <a:endParaRPr lang="cs-CZ" sz="1800" b="1" dirty="0"/>
          </a:p>
          <a:p>
            <a:r>
              <a:rPr lang="cs-CZ" sz="2000" dirty="0" smtClean="0"/>
              <a:t>Vysoké riziko </a:t>
            </a:r>
            <a:r>
              <a:rPr lang="cs-CZ" sz="2000" dirty="0" err="1" smtClean="0"/>
              <a:t>trombembolie</a:t>
            </a:r>
            <a:r>
              <a:rPr lang="cs-CZ" sz="2000" dirty="0" smtClean="0"/>
              <a:t>: </a:t>
            </a:r>
            <a:r>
              <a:rPr lang="cs-CZ" sz="2000" dirty="0" err="1" smtClean="0"/>
              <a:t>intrakardiální</a:t>
            </a:r>
            <a:r>
              <a:rPr lang="cs-CZ" sz="2000" dirty="0" smtClean="0"/>
              <a:t> zkraty, nekorigované cyanotické vady,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</a:t>
            </a:r>
            <a:r>
              <a:rPr lang="cs-CZ" sz="2000" dirty="0" err="1" smtClean="0"/>
              <a:t>Eisenmengerův</a:t>
            </a:r>
            <a:r>
              <a:rPr lang="cs-CZ" sz="2000" dirty="0" smtClean="0"/>
              <a:t> syndrom, dysfunkce komor, </a:t>
            </a:r>
            <a:r>
              <a:rPr lang="cs-CZ" sz="2000" dirty="0" err="1" smtClean="0"/>
              <a:t>Fontanovská</a:t>
            </a:r>
            <a:r>
              <a:rPr lang="cs-CZ" sz="2000" dirty="0" smtClean="0"/>
              <a:t> cirkulace </a:t>
            </a:r>
            <a:r>
              <a:rPr lang="cs-CZ" sz="1800" dirty="0" smtClean="0"/>
              <a:t>  </a:t>
            </a:r>
            <a:r>
              <a:rPr lang="cs-CZ" sz="2000" dirty="0" smtClean="0"/>
              <a:t>  		</a:t>
            </a:r>
          </a:p>
          <a:p>
            <a:r>
              <a:rPr lang="cs-CZ" sz="2000" b="1" dirty="0" smtClean="0"/>
              <a:t>NOAC bezpečná u VSV </a:t>
            </a:r>
            <a:r>
              <a:rPr lang="cs-CZ" sz="1600" dirty="0" smtClean="0"/>
              <a:t>(registr NOTE, n=530, </a:t>
            </a:r>
            <a:r>
              <a:rPr lang="cs-CZ" sz="1600" dirty="0" err="1" smtClean="0"/>
              <a:t>median</a:t>
            </a:r>
            <a:r>
              <a:rPr lang="cs-CZ" sz="1600" dirty="0" smtClean="0"/>
              <a:t> 47 let, 85% </a:t>
            </a:r>
            <a:r>
              <a:rPr lang="cs-CZ" sz="1600" dirty="0" err="1" smtClean="0"/>
              <a:t>stř</a:t>
            </a:r>
            <a:r>
              <a:rPr lang="cs-CZ" sz="1600" dirty="0" smtClean="0"/>
              <a:t>. a </a:t>
            </a:r>
            <a:r>
              <a:rPr lang="cs-CZ" sz="1600" dirty="0" err="1" smtClean="0"/>
              <a:t>význ.komplexní</a:t>
            </a:r>
            <a:r>
              <a:rPr lang="cs-CZ" sz="1600" dirty="0" smtClean="0"/>
              <a:t> VSV)</a:t>
            </a:r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  <a:p>
            <a:pPr marL="355600" indent="-355600"/>
            <a:endParaRPr lang="cs-CZ" sz="2000" dirty="0" smtClean="0"/>
          </a:p>
          <a:p>
            <a:pPr marL="0" indent="0">
              <a:buNone/>
            </a:pPr>
            <a:endParaRPr lang="cs-CZ" sz="2000" dirty="0" smtClean="0"/>
          </a:p>
          <a:p>
            <a:pPr marL="355600" indent="-355600"/>
            <a:endParaRPr lang="cs-CZ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" r="9003"/>
          <a:stretch/>
        </p:blipFill>
        <p:spPr bwMode="auto">
          <a:xfrm>
            <a:off x="6367228" y="3359512"/>
            <a:ext cx="3576871" cy="263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aoblený obdélník 5"/>
          <p:cNvSpPr/>
          <p:nvPr/>
        </p:nvSpPr>
        <p:spPr>
          <a:xfrm>
            <a:off x="8155663" y="3856911"/>
            <a:ext cx="776670" cy="70780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6105648" y="5982145"/>
            <a:ext cx="4100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 smtClean="0"/>
              <a:t> </a:t>
            </a:r>
            <a:r>
              <a:rPr lang="cs-CZ" sz="1400" i="1" dirty="0" err="1" smtClean="0"/>
              <a:t>Khairy</a:t>
            </a:r>
            <a:r>
              <a:rPr lang="cs-CZ" sz="1400" i="1" dirty="0" smtClean="0"/>
              <a:t> et al. </a:t>
            </a:r>
            <a:r>
              <a:rPr lang="cs-CZ" sz="1400" i="1" dirty="0" err="1" smtClean="0"/>
              <a:t>Heart</a:t>
            </a:r>
            <a:r>
              <a:rPr lang="cs-CZ" sz="1400" i="1" dirty="0" smtClean="0"/>
              <a:t> Rhythm  2014 </a:t>
            </a:r>
            <a:r>
              <a:rPr lang="cs-CZ" sz="1400" i="1" dirty="0"/>
              <a:t>Oct;11(10):</a:t>
            </a:r>
            <a:r>
              <a:rPr lang="cs-CZ" sz="1400" i="1" dirty="0" smtClean="0"/>
              <a:t>e102-65.</a:t>
            </a:r>
            <a:endParaRPr lang="cs-CZ" sz="1400" i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341787" y="5981137"/>
            <a:ext cx="4785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/>
              <a:t> </a:t>
            </a:r>
            <a:r>
              <a:rPr lang="cs-CZ" sz="1400" i="1" dirty="0" err="1" smtClean="0"/>
              <a:t>Yang</a:t>
            </a:r>
            <a:r>
              <a:rPr lang="cs-CZ" sz="1400" i="1" dirty="0" smtClean="0"/>
              <a:t> H. et al. </a:t>
            </a:r>
            <a:r>
              <a:rPr lang="cs-CZ" sz="1400" i="1" dirty="0" err="1" smtClean="0"/>
              <a:t>Int</a:t>
            </a:r>
            <a:r>
              <a:rPr lang="cs-CZ" sz="1400" i="1" dirty="0" smtClean="0"/>
              <a:t> </a:t>
            </a:r>
            <a:r>
              <a:rPr lang="cs-CZ" sz="1400" i="1" dirty="0"/>
              <a:t> </a:t>
            </a:r>
            <a:r>
              <a:rPr lang="cs-CZ" sz="1400" i="1" dirty="0" smtClean="0"/>
              <a:t>J </a:t>
            </a:r>
            <a:r>
              <a:rPr lang="cs-CZ" sz="1400" i="1" dirty="0" err="1" smtClean="0"/>
              <a:t>Cardiol</a:t>
            </a:r>
            <a:r>
              <a:rPr lang="cs-CZ" sz="1400" i="1" dirty="0" smtClean="0"/>
              <a:t> 299(2020);123-130.</a:t>
            </a:r>
            <a:endParaRPr lang="cs-CZ" sz="1400" i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02" y="3359512"/>
            <a:ext cx="4599232" cy="266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25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/>
              <a:t>I</a:t>
            </a:r>
            <a:r>
              <a:rPr lang="cs-CZ" sz="3600" dirty="0" smtClean="0"/>
              <a:t>ndikace ICD</a:t>
            </a:r>
            <a:endParaRPr lang="cs-CZ" sz="3600" dirty="0"/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757238" y="1179513"/>
            <a:ext cx="9367150" cy="235743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1600" dirty="0"/>
          </a:p>
          <a:p>
            <a:pPr marL="355600" indent="-355600"/>
            <a:endParaRPr lang="cs-CZ" sz="2000" dirty="0" smtClean="0"/>
          </a:p>
          <a:p>
            <a:pPr marL="355600" indent="-355600"/>
            <a:endParaRPr lang="cs-CZ" sz="2000" dirty="0"/>
          </a:p>
          <a:p>
            <a:pPr marL="355600" indent="-355600"/>
            <a:endParaRPr lang="cs-CZ" sz="2000" dirty="0" smtClean="0"/>
          </a:p>
          <a:p>
            <a:pPr marL="0" indent="0">
              <a:buNone/>
            </a:pPr>
            <a:endParaRPr lang="cs-CZ" sz="2000" dirty="0" smtClean="0"/>
          </a:p>
          <a:p>
            <a:pPr marL="355600" indent="-355600"/>
            <a:endParaRPr lang="cs-CZ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533" y="4057534"/>
            <a:ext cx="2212446" cy="221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792492" y="5346650"/>
            <a:ext cx="4142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ICD u </a:t>
            </a:r>
            <a:r>
              <a:rPr lang="cs-CZ" dirty="0" err="1" smtClean="0"/>
              <a:t>dTGA</a:t>
            </a:r>
            <a:r>
              <a:rPr lang="cs-CZ" dirty="0" smtClean="0"/>
              <a:t> </a:t>
            </a:r>
            <a:r>
              <a:rPr lang="cs-CZ" dirty="0" err="1" smtClean="0"/>
              <a:t>Mustard</a:t>
            </a:r>
            <a:r>
              <a:rPr lang="cs-CZ" dirty="0" smtClean="0"/>
              <a:t> – elektroda zavedena do nesystémové LK cestou </a:t>
            </a:r>
            <a:r>
              <a:rPr lang="cs-CZ" dirty="0" err="1" smtClean="0"/>
              <a:t>stentované</a:t>
            </a:r>
            <a:r>
              <a:rPr lang="cs-CZ" dirty="0" smtClean="0"/>
              <a:t> </a:t>
            </a:r>
            <a:r>
              <a:rPr lang="cs-CZ" dirty="0" err="1" smtClean="0"/>
              <a:t>stenozy</a:t>
            </a:r>
            <a:r>
              <a:rPr lang="cs-CZ" dirty="0" smtClean="0"/>
              <a:t>  </a:t>
            </a:r>
            <a:r>
              <a:rPr lang="cs-CZ" dirty="0" err="1" smtClean="0"/>
              <a:t>bufflu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23" name="Zástupný symbol pro obsah 2"/>
          <p:cNvSpPr txBox="1">
            <a:spLocks/>
          </p:cNvSpPr>
          <p:nvPr/>
        </p:nvSpPr>
        <p:spPr>
          <a:xfrm>
            <a:off x="801317" y="1166723"/>
            <a:ext cx="9367150" cy="37904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74340" indent="-274340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402" indent="-274340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8743" indent="-228617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82" indent="-228617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98" indent="-228617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0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603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2089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71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905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 smtClean="0"/>
              <a:t>U </a:t>
            </a:r>
            <a:r>
              <a:rPr lang="cs-CZ" sz="2000" b="1" dirty="0" err="1" smtClean="0"/>
              <a:t>Fallotovy</a:t>
            </a:r>
            <a:r>
              <a:rPr lang="cs-CZ" sz="2000" b="1" dirty="0" smtClean="0"/>
              <a:t> tetralogie s rizikovými faktory NSS </a:t>
            </a:r>
            <a:r>
              <a:rPr lang="cs-CZ" sz="2000" dirty="0" smtClean="0"/>
              <a:t>– dysfunkce LK, </a:t>
            </a:r>
            <a:r>
              <a:rPr lang="cs-CZ" sz="2000" dirty="0" err="1" smtClean="0"/>
              <a:t>nsKT</a:t>
            </a:r>
            <a:r>
              <a:rPr lang="cs-CZ" sz="2000" dirty="0" smtClean="0"/>
              <a:t>, symptomatická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KT,  QRS ≥ 180ms, jizva na MR, </a:t>
            </a:r>
            <a:r>
              <a:rPr lang="cs-CZ" sz="2000" dirty="0" err="1" smtClean="0"/>
              <a:t>inducibilní</a:t>
            </a:r>
            <a:r>
              <a:rPr lang="cs-CZ" sz="2000" dirty="0" smtClean="0"/>
              <a:t> KT při programované stimulaci komor</a:t>
            </a:r>
          </a:p>
          <a:p>
            <a:r>
              <a:rPr lang="cs-CZ" sz="2000" dirty="0" smtClean="0"/>
              <a:t>Při nevysvětlitelné </a:t>
            </a:r>
            <a:r>
              <a:rPr lang="cs-CZ" sz="2000" b="1" dirty="0" smtClean="0"/>
              <a:t>synkopě</a:t>
            </a:r>
            <a:r>
              <a:rPr lang="cs-CZ" sz="2000" dirty="0" smtClean="0"/>
              <a:t> podezřelé </a:t>
            </a:r>
            <a:r>
              <a:rPr lang="cs-CZ" sz="2000" dirty="0"/>
              <a:t>z </a:t>
            </a:r>
            <a:r>
              <a:rPr lang="cs-CZ" sz="2000" dirty="0" err="1"/>
              <a:t>arytmogenní</a:t>
            </a:r>
            <a:r>
              <a:rPr lang="cs-CZ" sz="2000" dirty="0"/>
              <a:t> etiologie, </a:t>
            </a:r>
            <a:r>
              <a:rPr lang="cs-CZ" sz="2000" dirty="0" smtClean="0"/>
              <a:t>dysfunkci </a:t>
            </a:r>
            <a:r>
              <a:rPr lang="cs-CZ" sz="2000" dirty="0"/>
              <a:t>komory</a:t>
            </a:r>
            <a:r>
              <a:rPr lang="cs-CZ" sz="2000" dirty="0" smtClean="0"/>
              <a:t>,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</a:t>
            </a:r>
            <a:r>
              <a:rPr lang="cs-CZ" sz="2000" dirty="0" err="1"/>
              <a:t>inducibilní</a:t>
            </a:r>
            <a:r>
              <a:rPr lang="cs-CZ" sz="2000" dirty="0"/>
              <a:t> KT či </a:t>
            </a:r>
            <a:r>
              <a:rPr lang="cs-CZ" sz="2000" dirty="0" err="1"/>
              <a:t>FiKo</a:t>
            </a:r>
            <a:r>
              <a:rPr lang="cs-CZ" sz="2000" dirty="0"/>
              <a:t> při </a:t>
            </a:r>
            <a:r>
              <a:rPr lang="cs-CZ" sz="2000" dirty="0" smtClean="0"/>
              <a:t>EFV</a:t>
            </a:r>
          </a:p>
          <a:p>
            <a:r>
              <a:rPr lang="cs-CZ" sz="2000" dirty="0" smtClean="0"/>
              <a:t>Nejasný benefit v primární prevenci u systémové </a:t>
            </a:r>
            <a:r>
              <a:rPr lang="cs-CZ" sz="2000" dirty="0"/>
              <a:t>PK </a:t>
            </a:r>
            <a:r>
              <a:rPr lang="cs-CZ" sz="2000" dirty="0" smtClean="0"/>
              <a:t>EF </a:t>
            </a:r>
            <a:r>
              <a:rPr lang="cs-CZ" sz="2000" dirty="0">
                <a:cs typeface="Calibri"/>
              </a:rPr>
              <a:t>≤ 35% </a:t>
            </a:r>
            <a:r>
              <a:rPr lang="cs-CZ" sz="2000" dirty="0" smtClean="0"/>
              <a:t>či jednokomorové </a:t>
            </a:r>
            <a:r>
              <a:rPr lang="cs-CZ" sz="2000" dirty="0"/>
              <a:t>cirkulaci s EF </a:t>
            </a:r>
            <a:r>
              <a:rPr lang="cs-CZ" sz="2000" dirty="0">
                <a:cs typeface="Calibri"/>
              </a:rPr>
              <a:t>≤ 35</a:t>
            </a:r>
            <a:r>
              <a:rPr lang="cs-CZ" sz="2000" dirty="0" smtClean="0">
                <a:cs typeface="Calibri"/>
              </a:rPr>
              <a:t>%      </a:t>
            </a:r>
            <a:r>
              <a:rPr lang="cs-CZ" sz="2000" dirty="0" smtClean="0"/>
              <a:t> </a:t>
            </a:r>
            <a:r>
              <a:rPr lang="cs-CZ" sz="2000" dirty="0" err="1" smtClean="0"/>
              <a:t>IIb</a:t>
            </a:r>
            <a:r>
              <a:rPr lang="cs-CZ" sz="2000" dirty="0" smtClean="0"/>
              <a:t> C</a:t>
            </a:r>
          </a:p>
          <a:p>
            <a:r>
              <a:rPr lang="cs-CZ" sz="2000" dirty="0"/>
              <a:t>V sekundární prevenci a primární prevenci u </a:t>
            </a:r>
            <a:r>
              <a:rPr lang="cs-CZ" sz="2000" dirty="0" err="1"/>
              <a:t>biventrikulární</a:t>
            </a:r>
            <a:r>
              <a:rPr lang="cs-CZ" sz="2000" dirty="0"/>
              <a:t> cirkulace se systémovou LK shodná s konvenční indikací </a:t>
            </a:r>
          </a:p>
          <a:p>
            <a:endParaRPr lang="cs-CZ" sz="2000" dirty="0" smtClean="0"/>
          </a:p>
          <a:p>
            <a:endParaRPr lang="cs-CZ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38474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Specifické indikace CRT u VSV</a:t>
            </a:r>
            <a:endParaRPr lang="cs-CZ" sz="3600" dirty="0"/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757238" y="1179513"/>
            <a:ext cx="10266362" cy="2357437"/>
          </a:xfrm>
        </p:spPr>
        <p:txBody>
          <a:bodyPr>
            <a:noAutofit/>
          </a:bodyPr>
          <a:lstStyle/>
          <a:p>
            <a:pPr marL="355600" indent="-355600"/>
            <a:r>
              <a:rPr lang="cs-CZ" sz="2000" b="1" dirty="0" smtClean="0"/>
              <a:t>Systémová PK (</a:t>
            </a:r>
            <a:r>
              <a:rPr lang="cs-CZ" sz="2000" b="1" dirty="0" err="1" smtClean="0"/>
              <a:t>dTGA,ccTGA</a:t>
            </a:r>
            <a:r>
              <a:rPr lang="cs-CZ" sz="2000" b="1" dirty="0" smtClean="0"/>
              <a:t>)  </a:t>
            </a:r>
          </a:p>
          <a:p>
            <a:pPr marL="675662" lvl="1" indent="-355600"/>
            <a:r>
              <a:rPr lang="cs-CZ" sz="2000" dirty="0" smtClean="0"/>
              <a:t>indikace CRT při RVEF ≤ 35%, RBBB s QRS ≥ 150ms, NYHA II-IV </a:t>
            </a:r>
          </a:p>
          <a:p>
            <a:pPr marL="675662" lvl="1" indent="-355600"/>
            <a:r>
              <a:rPr lang="cs-CZ" sz="2000" dirty="0"/>
              <a:t>u</a:t>
            </a:r>
            <a:r>
              <a:rPr lang="cs-CZ" sz="2000" dirty="0" smtClean="0"/>
              <a:t>p-grade PM-CRT </a:t>
            </a:r>
            <a:r>
              <a:rPr lang="cs-CZ" sz="2000" dirty="0"/>
              <a:t>u nemocných s RBBB a konvenční  </a:t>
            </a:r>
            <a:r>
              <a:rPr lang="cs-CZ" sz="2000" dirty="0" smtClean="0"/>
              <a:t>PK stimulací zabraňuje </a:t>
            </a:r>
          </a:p>
          <a:p>
            <a:pPr marL="320062" lvl="1" indent="0">
              <a:buNone/>
            </a:pPr>
            <a:r>
              <a:rPr lang="cs-CZ" sz="2000" dirty="0" err="1" smtClean="0"/>
              <a:t>remodelaci</a:t>
            </a:r>
            <a:r>
              <a:rPr lang="cs-CZ" sz="2000" dirty="0" smtClean="0"/>
              <a:t> a progresi dysfunkce systémové PK   	</a:t>
            </a:r>
            <a:r>
              <a:rPr lang="cs-CZ" sz="1600" i="1" dirty="0" err="1" smtClean="0"/>
              <a:t>Budts</a:t>
            </a:r>
            <a:r>
              <a:rPr lang="cs-CZ" sz="1600" i="1" dirty="0" smtClean="0"/>
              <a:t>  W et al. Eur </a:t>
            </a:r>
            <a:r>
              <a:rPr lang="cs-CZ" sz="1600" i="1" dirty="0" err="1" smtClean="0"/>
              <a:t>Heart</a:t>
            </a:r>
            <a:r>
              <a:rPr lang="cs-CZ" sz="1600" i="1" dirty="0" smtClean="0"/>
              <a:t> J 2016;37:1419-1427.</a:t>
            </a:r>
          </a:p>
          <a:p>
            <a:r>
              <a:rPr lang="cs-CZ" sz="2000" b="1" dirty="0" err="1" smtClean="0"/>
              <a:t>Subpulmonální</a:t>
            </a:r>
            <a:r>
              <a:rPr lang="cs-CZ" sz="2000" b="1" dirty="0" smtClean="0"/>
              <a:t> PK </a:t>
            </a:r>
            <a:r>
              <a:rPr lang="cs-CZ" sz="2000" dirty="0" smtClean="0"/>
              <a:t>-příznivý efekt RV-CRT na kontraktilitu a synchronii   </a:t>
            </a:r>
          </a:p>
          <a:p>
            <a:pPr marL="0" indent="0">
              <a:buNone/>
            </a:pPr>
            <a:r>
              <a:rPr lang="cs-CZ" sz="2000" dirty="0"/>
              <a:t>	</a:t>
            </a:r>
            <a:r>
              <a:rPr lang="cs-CZ" sz="2000" dirty="0" smtClean="0"/>
              <a:t>					</a:t>
            </a:r>
            <a:r>
              <a:rPr lang="cs-CZ" sz="1600" dirty="0" smtClean="0"/>
              <a:t>    </a:t>
            </a:r>
            <a:r>
              <a:rPr lang="cs-CZ" sz="1600" i="1" dirty="0" smtClean="0"/>
              <a:t>Janoušek et al. </a:t>
            </a:r>
            <a:r>
              <a:rPr lang="cs-CZ" sz="1600" i="1" dirty="0" err="1" smtClean="0"/>
              <a:t>Circ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Cardiovasc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Imaging</a:t>
            </a:r>
            <a:r>
              <a:rPr lang="cs-CZ" sz="1600" i="1" dirty="0" smtClean="0"/>
              <a:t> 2017.  </a:t>
            </a:r>
            <a:endParaRPr lang="cs-CZ" sz="1600" i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r="2442"/>
          <a:stretch/>
        </p:blipFill>
        <p:spPr bwMode="auto">
          <a:xfrm>
            <a:off x="126999" y="3090332"/>
            <a:ext cx="6223000" cy="3351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Zaoblený obdélník 5"/>
          <p:cNvSpPr/>
          <p:nvPr/>
        </p:nvSpPr>
        <p:spPr>
          <a:xfrm>
            <a:off x="2606756" y="4923855"/>
            <a:ext cx="1490663" cy="7158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aoblený obdélník 6"/>
          <p:cNvSpPr/>
          <p:nvPr/>
        </p:nvSpPr>
        <p:spPr>
          <a:xfrm>
            <a:off x="4206956" y="4922435"/>
            <a:ext cx="1490663" cy="7158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138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Technické limitace žilních přístupů u VSV </a:t>
            </a:r>
            <a:endParaRPr lang="cs-CZ" sz="3600" dirty="0"/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774171" y="1094847"/>
            <a:ext cx="9367150" cy="2105553"/>
          </a:xfrm>
        </p:spPr>
        <p:txBody>
          <a:bodyPr>
            <a:noAutofit/>
          </a:bodyPr>
          <a:lstStyle/>
          <a:p>
            <a:pPr marL="355600" indent="-355600"/>
            <a:r>
              <a:rPr lang="cs-CZ" sz="2000" b="1" dirty="0" smtClean="0"/>
              <a:t>Obtížné či nemožné žilní přístupy </a:t>
            </a:r>
          </a:p>
          <a:p>
            <a:pPr lvl="1"/>
            <a:r>
              <a:rPr lang="cs-CZ" sz="1800" dirty="0" smtClean="0"/>
              <a:t>Vrozené anomálie </a:t>
            </a:r>
            <a:r>
              <a:rPr lang="cs-CZ" sz="1800" dirty="0"/>
              <a:t>žilního systému, koronárního sinu, perzistující </a:t>
            </a:r>
            <a:r>
              <a:rPr lang="cs-CZ" sz="1800" dirty="0" smtClean="0"/>
              <a:t>LHDŽ</a:t>
            </a:r>
            <a:endParaRPr lang="cs-CZ" sz="1800" dirty="0"/>
          </a:p>
          <a:p>
            <a:pPr lvl="1"/>
            <a:r>
              <a:rPr lang="cs-CZ" sz="1800" dirty="0" smtClean="0"/>
              <a:t>Získané žilní obstrukce (poškození při </a:t>
            </a:r>
            <a:r>
              <a:rPr lang="cs-CZ" sz="1800" dirty="0" err="1"/>
              <a:t>kanylaci</a:t>
            </a:r>
            <a:r>
              <a:rPr lang="cs-CZ" sz="1800" dirty="0"/>
              <a:t> </a:t>
            </a:r>
            <a:r>
              <a:rPr lang="cs-CZ" sz="1800" dirty="0" smtClean="0"/>
              <a:t> ECC, okluze žilního </a:t>
            </a:r>
          </a:p>
          <a:p>
            <a:pPr marL="320062" lvl="1" indent="0">
              <a:buNone/>
            </a:pPr>
            <a:r>
              <a:rPr lang="cs-CZ" sz="1800" dirty="0"/>
              <a:t> </a:t>
            </a:r>
            <a:r>
              <a:rPr lang="cs-CZ" sz="1800" dirty="0" smtClean="0"/>
              <a:t>    systému při dlouhodobě zavedených elektrodách)</a:t>
            </a:r>
            <a:endParaRPr lang="cs-CZ" sz="1800" dirty="0"/>
          </a:p>
          <a:p>
            <a:pPr lvl="1"/>
            <a:r>
              <a:rPr lang="cs-CZ" sz="1800" dirty="0" smtClean="0"/>
              <a:t>Nemožnost vstupu do srdečních dutin (zúžení síňových </a:t>
            </a:r>
            <a:r>
              <a:rPr lang="cs-CZ" sz="1800" dirty="0"/>
              <a:t>tunelů </a:t>
            </a:r>
            <a:r>
              <a:rPr lang="cs-CZ" sz="1800" dirty="0" smtClean="0"/>
              <a:t>po </a:t>
            </a:r>
            <a:r>
              <a:rPr lang="cs-CZ" sz="1800" dirty="0"/>
              <a:t>atriálním </a:t>
            </a:r>
            <a:r>
              <a:rPr lang="cs-CZ" sz="1800" dirty="0" err="1"/>
              <a:t>switchi</a:t>
            </a:r>
            <a:r>
              <a:rPr lang="cs-CZ" sz="1800" dirty="0"/>
              <a:t> u </a:t>
            </a:r>
            <a:r>
              <a:rPr lang="cs-CZ" sz="1800" dirty="0" err="1" smtClean="0"/>
              <a:t>dTGA</a:t>
            </a:r>
            <a:r>
              <a:rPr lang="cs-CZ" sz="1800" dirty="0" smtClean="0"/>
              <a:t>, </a:t>
            </a:r>
            <a:r>
              <a:rPr lang="cs-CZ" sz="1800" dirty="0" err="1" smtClean="0"/>
              <a:t>konduity</a:t>
            </a:r>
            <a:r>
              <a:rPr lang="cs-CZ" sz="1800" dirty="0" smtClean="0"/>
              <a:t>)</a:t>
            </a:r>
            <a:endParaRPr lang="cs-CZ" sz="1800" dirty="0"/>
          </a:p>
          <a:p>
            <a:pPr lvl="1"/>
            <a:r>
              <a:rPr lang="cs-CZ" sz="1800" dirty="0" smtClean="0"/>
              <a:t>Riziko paradoxní embolizace u </a:t>
            </a:r>
            <a:r>
              <a:rPr lang="cs-CZ" sz="1800" dirty="0" err="1" smtClean="0"/>
              <a:t>intrakardiálních</a:t>
            </a:r>
            <a:r>
              <a:rPr lang="cs-CZ" sz="1800" dirty="0" smtClean="0"/>
              <a:t> zkratů  - KI </a:t>
            </a:r>
            <a:r>
              <a:rPr lang="cs-CZ" sz="1800" dirty="0" err="1" smtClean="0"/>
              <a:t>transvenozní</a:t>
            </a:r>
            <a:r>
              <a:rPr lang="cs-CZ" sz="1800" dirty="0" smtClean="0"/>
              <a:t> stimulace</a:t>
            </a:r>
          </a:p>
          <a:p>
            <a:pPr lvl="1"/>
            <a:endParaRPr lang="cs-CZ" sz="2000" dirty="0"/>
          </a:p>
          <a:p>
            <a:pPr marL="355600" indent="-355600"/>
            <a:r>
              <a:rPr lang="cs-CZ" sz="2000" b="1" dirty="0" smtClean="0"/>
              <a:t>Alternativní žilní přístupy </a:t>
            </a:r>
            <a:r>
              <a:rPr lang="cs-CZ" sz="1800" dirty="0" smtClean="0"/>
              <a:t>(femorálních kolaterály, </a:t>
            </a:r>
            <a:r>
              <a:rPr lang="cs-CZ" sz="1800" dirty="0" err="1" smtClean="0"/>
              <a:t>tranhepatálně</a:t>
            </a:r>
            <a:r>
              <a:rPr lang="cs-CZ" sz="1800" dirty="0" smtClean="0"/>
              <a:t>)</a:t>
            </a:r>
          </a:p>
          <a:p>
            <a:pPr marL="355600" indent="-355600"/>
            <a:r>
              <a:rPr lang="cs-CZ" sz="2000" b="1" dirty="0" smtClean="0"/>
              <a:t>Subkutánní ICD </a:t>
            </a:r>
            <a:r>
              <a:rPr lang="cs-CZ" sz="1800" dirty="0" smtClean="0"/>
              <a:t>(bez možnosti ATP)</a:t>
            </a:r>
          </a:p>
          <a:p>
            <a:pPr marL="355600" indent="-355600"/>
            <a:r>
              <a:rPr lang="cs-CZ" sz="2000" b="1" dirty="0" err="1" smtClean="0"/>
              <a:t>Leadless</a:t>
            </a:r>
            <a:r>
              <a:rPr lang="cs-CZ" sz="2000" b="1" dirty="0" smtClean="0"/>
              <a:t> PM </a:t>
            </a:r>
            <a:r>
              <a:rPr lang="cs-CZ" sz="1800" dirty="0" smtClean="0"/>
              <a:t>(</a:t>
            </a:r>
            <a:r>
              <a:rPr lang="cs-CZ" sz="1800" dirty="0" err="1" smtClean="0"/>
              <a:t>Micra</a:t>
            </a:r>
            <a:r>
              <a:rPr lang="cs-CZ" sz="1800" dirty="0" smtClean="0"/>
              <a:t> </a:t>
            </a:r>
            <a:r>
              <a:rPr lang="cs-CZ" sz="1800" dirty="0" err="1" smtClean="0"/>
              <a:t>Medtronic</a:t>
            </a:r>
            <a:r>
              <a:rPr lang="cs-CZ" sz="1800" dirty="0" smtClean="0"/>
              <a:t>)</a:t>
            </a:r>
          </a:p>
          <a:p>
            <a:pPr marL="355600" indent="-355600"/>
            <a:r>
              <a:rPr lang="cs-CZ" sz="2000" b="1" dirty="0" err="1" smtClean="0"/>
              <a:t>Epimyokardiální</a:t>
            </a:r>
            <a:r>
              <a:rPr lang="cs-CZ" sz="2000" b="1" dirty="0" smtClean="0"/>
              <a:t> elektrody implantované </a:t>
            </a:r>
            <a:r>
              <a:rPr lang="cs-CZ" sz="2000" b="1" dirty="0" err="1" smtClean="0"/>
              <a:t>thorakoskopicky</a:t>
            </a:r>
            <a:r>
              <a:rPr lang="cs-CZ" sz="2000" b="1" dirty="0" smtClean="0"/>
              <a:t> </a:t>
            </a:r>
          </a:p>
          <a:p>
            <a:pPr marL="594403" lvl="2" indent="0">
              <a:buNone/>
            </a:pPr>
            <a:r>
              <a:rPr lang="cs-CZ" sz="1800" dirty="0" err="1" smtClean="0"/>
              <a:t>Fontanovská</a:t>
            </a:r>
            <a:r>
              <a:rPr lang="cs-CZ" sz="1800" dirty="0" smtClean="0"/>
              <a:t> cirkulace, </a:t>
            </a:r>
            <a:r>
              <a:rPr lang="cs-CZ" sz="1800" dirty="0" err="1" smtClean="0"/>
              <a:t>dTGA</a:t>
            </a:r>
            <a:r>
              <a:rPr lang="cs-CZ" sz="1800" dirty="0" smtClean="0"/>
              <a:t>, </a:t>
            </a:r>
            <a:r>
              <a:rPr lang="cs-CZ" sz="1800" dirty="0" err="1" smtClean="0"/>
              <a:t>ccTGA</a:t>
            </a:r>
            <a:r>
              <a:rPr lang="cs-CZ" sz="1800" dirty="0" smtClean="0"/>
              <a:t> </a:t>
            </a:r>
            <a:endParaRPr lang="cs-CZ" sz="1800" b="1" dirty="0"/>
          </a:p>
          <a:p>
            <a:r>
              <a:rPr lang="cs-CZ" sz="2000" b="1" dirty="0" smtClean="0"/>
              <a:t>  Hybridní přístup  (</a:t>
            </a:r>
            <a:r>
              <a:rPr lang="cs-CZ" sz="2000" b="1" dirty="0" err="1" smtClean="0"/>
              <a:t>transvenózní</a:t>
            </a:r>
            <a:r>
              <a:rPr lang="cs-CZ" sz="2000" b="1" dirty="0" smtClean="0"/>
              <a:t> + </a:t>
            </a:r>
            <a:r>
              <a:rPr lang="cs-CZ" sz="2000" b="1" dirty="0" err="1" smtClean="0"/>
              <a:t>epimyokardiální</a:t>
            </a:r>
            <a:r>
              <a:rPr lang="cs-CZ" sz="2000" b="1" dirty="0" smtClean="0"/>
              <a:t>)</a:t>
            </a:r>
            <a:endParaRPr lang="cs-CZ" sz="2000" b="1" dirty="0"/>
          </a:p>
          <a:p>
            <a:pPr marL="355600" indent="-355600"/>
            <a:endParaRPr lang="cs-CZ" sz="2000" dirty="0" smtClean="0"/>
          </a:p>
          <a:p>
            <a:pPr marL="355600" indent="-355600"/>
            <a:endParaRPr lang="cs-CZ" sz="1600" dirty="0"/>
          </a:p>
          <a:p>
            <a:pPr marL="355600" indent="-355600"/>
            <a:endParaRPr lang="cs-CZ" sz="2000" b="1" dirty="0" smtClean="0"/>
          </a:p>
          <a:p>
            <a:pPr marL="355600" indent="-355600"/>
            <a:endParaRPr lang="cs-CZ" sz="2000" dirty="0"/>
          </a:p>
          <a:p>
            <a:pPr marL="355600" indent="-355600"/>
            <a:endParaRPr lang="cs-CZ" sz="2000" dirty="0" smtClean="0"/>
          </a:p>
          <a:p>
            <a:pPr marL="0" indent="0">
              <a:buNone/>
            </a:pPr>
            <a:endParaRPr lang="cs-CZ" sz="2000" dirty="0" smtClean="0"/>
          </a:p>
          <a:p>
            <a:pPr marL="355600" indent="-355600"/>
            <a:endParaRPr lang="cs-CZ" sz="2000" dirty="0"/>
          </a:p>
        </p:txBody>
      </p:sp>
      <p:pic>
        <p:nvPicPr>
          <p:cNvPr id="9" name="Picture 4" descr="sqrxArtLayers_Brown_device corrected copy low res (Large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59" y="3496733"/>
            <a:ext cx="1329207" cy="132920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87"/>
          <a:stretch/>
        </p:blipFill>
        <p:spPr>
          <a:xfrm>
            <a:off x="6944312" y="5265772"/>
            <a:ext cx="1351583" cy="102873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t="45600" r="56368" b="30863"/>
          <a:stretch/>
        </p:blipFill>
        <p:spPr>
          <a:xfrm>
            <a:off x="8450651" y="4894228"/>
            <a:ext cx="1362215" cy="140027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0" t="16766" r="29042" b="27988"/>
          <a:stretch/>
        </p:blipFill>
        <p:spPr>
          <a:xfrm>
            <a:off x="8539823" y="959098"/>
            <a:ext cx="1374644" cy="157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5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 fontScale="90000"/>
          </a:bodyPr>
          <a:lstStyle/>
          <a:p>
            <a:r>
              <a:rPr lang="cs-CZ" sz="3600" dirty="0" err="1" smtClean="0"/>
              <a:t>Thorakoskopická</a:t>
            </a:r>
            <a:r>
              <a:rPr lang="cs-CZ" sz="3600" dirty="0" smtClean="0"/>
              <a:t> implantace </a:t>
            </a:r>
            <a:r>
              <a:rPr lang="cs-CZ" sz="3600" dirty="0" err="1" smtClean="0"/>
              <a:t>epimyokardiální</a:t>
            </a:r>
            <a:r>
              <a:rPr lang="cs-CZ" sz="3600" dirty="0" smtClean="0"/>
              <a:t>  elektrody </a:t>
            </a:r>
            <a:endParaRPr lang="cs-CZ" sz="3600" dirty="0"/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757238" y="1179513"/>
            <a:ext cx="9367150" cy="2357437"/>
          </a:xfrm>
        </p:spPr>
        <p:txBody>
          <a:bodyPr>
            <a:noAutofit/>
          </a:bodyPr>
          <a:lstStyle/>
          <a:p>
            <a:pPr marL="355600" indent="-355600"/>
            <a:endParaRPr lang="cs-CZ" sz="1600" dirty="0"/>
          </a:p>
          <a:p>
            <a:pPr marL="355600" indent="-355600"/>
            <a:endParaRPr lang="cs-CZ" sz="2000" dirty="0" smtClean="0"/>
          </a:p>
          <a:p>
            <a:pPr marL="355600" indent="-355600"/>
            <a:endParaRPr lang="cs-CZ" sz="2000" dirty="0"/>
          </a:p>
          <a:p>
            <a:pPr marL="355600" indent="-355600"/>
            <a:endParaRPr lang="cs-CZ" sz="2000" dirty="0" smtClean="0"/>
          </a:p>
          <a:p>
            <a:pPr marL="0" indent="0">
              <a:buNone/>
            </a:pPr>
            <a:endParaRPr lang="cs-CZ" sz="2000" dirty="0" smtClean="0"/>
          </a:p>
          <a:p>
            <a:pPr marL="355600" indent="-355600"/>
            <a:endParaRPr lang="cs-CZ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5"/>
          <a:stretch/>
        </p:blipFill>
        <p:spPr bwMode="auto">
          <a:xfrm>
            <a:off x="223874" y="1143001"/>
            <a:ext cx="4947421" cy="352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Epi elektroda vide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3941" t="6540" b="6724"/>
          <a:stretch/>
        </p:blipFill>
        <p:spPr>
          <a:xfrm>
            <a:off x="4301067" y="2895615"/>
            <a:ext cx="5867399" cy="332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3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Závěr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7718" y="1104055"/>
            <a:ext cx="9410750" cy="4315571"/>
          </a:xfrm>
        </p:spPr>
        <p:txBody>
          <a:bodyPr>
            <a:noAutofit/>
          </a:bodyPr>
          <a:lstStyle/>
          <a:p>
            <a:r>
              <a:rPr lang="cs-CZ" sz="2000" dirty="0" smtClean="0"/>
              <a:t>Arytmie </a:t>
            </a:r>
            <a:r>
              <a:rPr lang="cs-CZ" sz="2000" dirty="0"/>
              <a:t>jsou </a:t>
            </a:r>
            <a:r>
              <a:rPr lang="cs-CZ" sz="2000" dirty="0" smtClean="0"/>
              <a:t>nejčastějším důvodem k hospitalizaci u VSV a jsou častou  příčinou </a:t>
            </a:r>
            <a:r>
              <a:rPr lang="cs-CZ" sz="2000" dirty="0"/>
              <a:t>morbidity a </a:t>
            </a:r>
            <a:r>
              <a:rPr lang="cs-CZ" sz="2000" dirty="0" smtClean="0"/>
              <a:t>mortality. Pro </a:t>
            </a:r>
            <a:r>
              <a:rPr lang="cs-CZ" sz="2000" dirty="0"/>
              <a:t>některé vady jsou určité arytmie velmi specifické a je třeba na ně myslet</a:t>
            </a:r>
            <a:r>
              <a:rPr lang="cs-CZ" sz="2000" dirty="0" smtClean="0"/>
              <a:t>.</a:t>
            </a:r>
          </a:p>
          <a:p>
            <a:endParaRPr lang="cs-CZ" sz="2000" dirty="0" smtClean="0"/>
          </a:p>
          <a:p>
            <a:r>
              <a:rPr lang="cs-CZ" sz="2000" dirty="0"/>
              <a:t>Léčba arytmií u VSV bývá svízelná pro omezenou účinnost farmakologické léčby s četnými nežádoucími účinky. </a:t>
            </a:r>
            <a:endParaRPr lang="cs-CZ" sz="2000" dirty="0" smtClean="0"/>
          </a:p>
          <a:p>
            <a:pPr marL="0" indent="0">
              <a:buNone/>
            </a:pPr>
            <a:endParaRPr lang="cs-CZ" sz="2000" dirty="0" smtClean="0"/>
          </a:p>
          <a:p>
            <a:r>
              <a:rPr lang="cs-CZ" sz="2000" dirty="0"/>
              <a:t>Arytmie mohou být známkou dekompenzace </a:t>
            </a:r>
            <a:r>
              <a:rPr lang="cs-CZ" sz="2000" dirty="0" smtClean="0"/>
              <a:t>vady. </a:t>
            </a:r>
            <a:r>
              <a:rPr lang="cs-CZ" sz="2000" dirty="0"/>
              <a:t>Při recidivách </a:t>
            </a:r>
            <a:r>
              <a:rPr lang="cs-CZ" sz="2000" dirty="0" smtClean="0"/>
              <a:t>volíme aktivnější  přístup se zhodnocením </a:t>
            </a:r>
            <a:r>
              <a:rPr lang="cs-CZ" sz="2000" dirty="0" err="1" smtClean="0"/>
              <a:t>hemodynamiky</a:t>
            </a:r>
            <a:r>
              <a:rPr lang="cs-CZ" sz="2000" dirty="0" smtClean="0"/>
              <a:t> a zvážením komplexního kardiochirurgického či intervenčního výkonu.</a:t>
            </a:r>
          </a:p>
          <a:p>
            <a:endParaRPr lang="cs-CZ" sz="2000" dirty="0"/>
          </a:p>
          <a:p>
            <a:r>
              <a:rPr lang="cs-CZ" sz="2000" dirty="0" smtClean="0"/>
              <a:t>Radiofrekvenční </a:t>
            </a:r>
            <a:r>
              <a:rPr lang="cs-CZ" sz="2000" dirty="0"/>
              <a:t>ablace je metodou první </a:t>
            </a:r>
            <a:r>
              <a:rPr lang="cs-CZ" sz="2000" dirty="0" smtClean="0"/>
              <a:t>volby u </a:t>
            </a:r>
            <a:r>
              <a:rPr lang="cs-CZ" sz="2000" dirty="0" err="1" smtClean="0"/>
              <a:t>recidivujích</a:t>
            </a:r>
            <a:r>
              <a:rPr lang="cs-CZ" sz="2000" dirty="0" smtClean="0"/>
              <a:t> a symptomatických arytmií, ale </a:t>
            </a:r>
            <a:r>
              <a:rPr lang="cs-CZ" sz="2000" dirty="0"/>
              <a:t>u složitých vad bývá obtížná pro komplexní </a:t>
            </a:r>
            <a:r>
              <a:rPr lang="cs-CZ" sz="2000" dirty="0" smtClean="0"/>
              <a:t>anatomii.</a:t>
            </a:r>
          </a:p>
          <a:p>
            <a:endParaRPr lang="cs-CZ" sz="2000" dirty="0"/>
          </a:p>
          <a:p>
            <a:r>
              <a:rPr lang="cs-CZ" sz="2000" dirty="0" err="1" smtClean="0"/>
              <a:t>Screening</a:t>
            </a:r>
            <a:r>
              <a:rPr lang="cs-CZ" sz="2000" dirty="0" smtClean="0"/>
              <a:t> </a:t>
            </a:r>
            <a:r>
              <a:rPr lang="cs-CZ" sz="2000" dirty="0"/>
              <a:t>a léčba arytmií u komplexních vad patří do specializovaných </a:t>
            </a:r>
            <a:r>
              <a:rPr lang="cs-CZ" sz="2000" dirty="0" smtClean="0"/>
              <a:t>center. </a:t>
            </a:r>
          </a:p>
        </p:txBody>
      </p:sp>
    </p:spTree>
    <p:extLst>
      <p:ext uri="{BB962C8B-B14F-4D97-AF65-F5344CB8AC3E}">
        <p14:creationId xmlns:p14="http://schemas.microsoft.com/office/powerpoint/2010/main" val="33472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Děkuji za pozornost</a:t>
            </a:r>
            <a:endParaRPr lang="cs-CZ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" t="12656" r="3030" b="16441"/>
          <a:stretch/>
        </p:blipFill>
        <p:spPr bwMode="auto">
          <a:xfrm>
            <a:off x="2853265" y="1246043"/>
            <a:ext cx="4690535" cy="4722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30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1" r="4690"/>
          <a:stretch/>
        </p:blipFill>
        <p:spPr>
          <a:xfrm>
            <a:off x="114327" y="1097530"/>
            <a:ext cx="4823134" cy="2833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1" b="19074"/>
          <a:stretch/>
        </p:blipFill>
        <p:spPr>
          <a:xfrm>
            <a:off x="5665966" y="1869548"/>
            <a:ext cx="2865954" cy="607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bdélník 9"/>
          <p:cNvSpPr/>
          <p:nvPr/>
        </p:nvSpPr>
        <p:spPr>
          <a:xfrm>
            <a:off x="0" y="293019"/>
            <a:ext cx="10287000" cy="5573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sz="3022" b="1" dirty="0" smtClean="0">
                <a:solidFill>
                  <a:srgbClr val="FFFFFF"/>
                </a:solidFill>
              </a:rPr>
              <a:t>Centrum komplexní péče o VSV v dospělosti Brno</a:t>
            </a:r>
            <a:endParaRPr lang="pt-BR" sz="3022" b="1" dirty="0">
              <a:solidFill>
                <a:srgbClr val="FFFFFF"/>
              </a:solidFill>
            </a:endParaRPr>
          </a:p>
        </p:txBody>
      </p:sp>
      <p:pic>
        <p:nvPicPr>
          <p:cNvPr id="2050" name="Picture 2" descr="VÃ½sledek obrÃ¡zku pro fn Br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460" y="3531639"/>
            <a:ext cx="5175079" cy="2910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656" y="4687381"/>
            <a:ext cx="1374648" cy="1374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024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Arytmie u VSV </a:t>
            </a:r>
            <a:endParaRPr lang="cs-CZ" sz="3600" dirty="0"/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757238" y="1179513"/>
            <a:ext cx="9367150" cy="2357437"/>
          </a:xfrm>
        </p:spPr>
        <p:txBody>
          <a:bodyPr>
            <a:noAutofit/>
          </a:bodyPr>
          <a:lstStyle/>
          <a:p>
            <a:pPr marL="355600" indent="-355600"/>
            <a:r>
              <a:rPr lang="cs-CZ" sz="2000" dirty="0" smtClean="0"/>
              <a:t>Narůstá počet nemocných s VSV v dospělosti</a:t>
            </a:r>
          </a:p>
          <a:p>
            <a:pPr marL="605812" lvl="1" indent="-285750">
              <a:buClr>
                <a:srgbClr val="A40539"/>
              </a:buClr>
            </a:pPr>
            <a:r>
              <a:rPr lang="cs-CZ" sz="1400" dirty="0"/>
              <a:t>2800 až 3000 dospělých s VSV na 1 milion obyvatel ( až 30 000 v ČR</a:t>
            </a:r>
            <a:r>
              <a:rPr lang="cs-CZ" sz="1400" dirty="0" smtClean="0"/>
              <a:t>)</a:t>
            </a:r>
            <a:endParaRPr lang="cs-CZ" sz="1400" dirty="0"/>
          </a:p>
          <a:p>
            <a:pPr marL="605812" lvl="1" indent="-285750">
              <a:buClr>
                <a:srgbClr val="A40539"/>
              </a:buClr>
            </a:pPr>
            <a:r>
              <a:rPr lang="cs-CZ" sz="1400" dirty="0" smtClean="0"/>
              <a:t>Narůst dospělých </a:t>
            </a:r>
            <a:r>
              <a:rPr lang="cs-CZ" sz="1400" dirty="0"/>
              <a:t>nad 60 </a:t>
            </a:r>
            <a:r>
              <a:rPr lang="cs-CZ" sz="1400" dirty="0" smtClean="0"/>
              <a:t>let</a:t>
            </a:r>
            <a:r>
              <a:rPr lang="cs-CZ" sz="1400" dirty="0"/>
              <a:t> </a:t>
            </a:r>
            <a:r>
              <a:rPr lang="cs-CZ" sz="1400" dirty="0" smtClean="0"/>
              <a:t>a  </a:t>
            </a:r>
            <a:r>
              <a:rPr lang="cs-CZ" sz="1400" dirty="0"/>
              <a:t>komplexity </a:t>
            </a:r>
            <a:r>
              <a:rPr lang="cs-CZ" sz="1400" dirty="0" smtClean="0"/>
              <a:t>VSV</a:t>
            </a:r>
            <a:endParaRPr lang="cs-CZ" sz="2000" dirty="0"/>
          </a:p>
          <a:p>
            <a:pPr marL="355600" indent="-355600"/>
            <a:r>
              <a:rPr lang="cs-CZ" sz="2000" dirty="0" smtClean="0"/>
              <a:t>Roste prevalence arytmií u VSV</a:t>
            </a:r>
          </a:p>
          <a:p>
            <a:pPr marL="355600" indent="-355600"/>
            <a:r>
              <a:rPr lang="cs-CZ" sz="2000" dirty="0"/>
              <a:t>Výskyt v mladším věku než běžná </a:t>
            </a:r>
            <a:r>
              <a:rPr lang="cs-CZ" sz="2000" dirty="0" smtClean="0"/>
              <a:t>populace (o 10-15 let)</a:t>
            </a:r>
            <a:endParaRPr lang="cs-CZ" sz="2000" dirty="0"/>
          </a:p>
          <a:p>
            <a:pPr marL="355600" indent="-355600"/>
            <a:r>
              <a:rPr lang="cs-CZ" sz="2000" dirty="0" smtClean="0"/>
              <a:t>Nejčastější příčina hospitalizace </a:t>
            </a:r>
          </a:p>
          <a:p>
            <a:pPr marL="355600" indent="-355600"/>
            <a:r>
              <a:rPr lang="cs-CZ" sz="2000" dirty="0"/>
              <a:t>Nejčastější příčina </a:t>
            </a:r>
            <a:r>
              <a:rPr lang="cs-CZ" sz="2000" dirty="0" smtClean="0"/>
              <a:t>úmrtí u VSV společně 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se srdečním selháním (NSS)</a:t>
            </a:r>
          </a:p>
          <a:p>
            <a:pPr marL="0" indent="0">
              <a:buNone/>
            </a:pPr>
            <a:endParaRPr lang="cs-CZ" sz="2000" dirty="0"/>
          </a:p>
          <a:p>
            <a:pPr marL="355600" indent="-355600"/>
            <a:endParaRPr lang="cs-CZ" sz="1600" dirty="0"/>
          </a:p>
          <a:p>
            <a:pPr marL="355600" indent="-355600"/>
            <a:endParaRPr lang="cs-CZ" sz="2000" dirty="0" smtClean="0"/>
          </a:p>
          <a:p>
            <a:pPr marL="355600" indent="-355600"/>
            <a:endParaRPr lang="cs-CZ" sz="2000" dirty="0"/>
          </a:p>
          <a:p>
            <a:pPr marL="355600" indent="-355600"/>
            <a:endParaRPr lang="cs-CZ" sz="2000" dirty="0" smtClean="0"/>
          </a:p>
          <a:p>
            <a:pPr marL="0" indent="0">
              <a:buNone/>
            </a:pPr>
            <a:endParaRPr lang="cs-CZ" sz="2000" dirty="0" smtClean="0"/>
          </a:p>
          <a:p>
            <a:pPr marL="355600" indent="-355600"/>
            <a:endParaRPr lang="cs-CZ" sz="2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262" y="2706707"/>
            <a:ext cx="4671738" cy="347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1114090" y="5738763"/>
            <a:ext cx="3808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 err="1" smtClean="0">
                <a:solidFill>
                  <a:srgbClr val="002060"/>
                </a:solidFill>
              </a:rPr>
              <a:t>Vergeugt</a:t>
            </a:r>
            <a:r>
              <a:rPr lang="cs-CZ" sz="1400" i="1" dirty="0" smtClean="0">
                <a:solidFill>
                  <a:srgbClr val="002060"/>
                </a:solidFill>
              </a:rPr>
              <a:t> CL et al. Eur </a:t>
            </a:r>
            <a:r>
              <a:rPr lang="cs-CZ" sz="1400" i="1" dirty="0" err="1" smtClean="0">
                <a:solidFill>
                  <a:srgbClr val="002060"/>
                </a:solidFill>
              </a:rPr>
              <a:t>Heart</a:t>
            </a:r>
            <a:r>
              <a:rPr lang="cs-CZ" sz="1400" i="1" dirty="0" smtClean="0">
                <a:solidFill>
                  <a:srgbClr val="002060"/>
                </a:solidFill>
              </a:rPr>
              <a:t> J 2010:31;1220-1229.</a:t>
            </a:r>
            <a:endParaRPr lang="cs-CZ" sz="1400" i="1" dirty="0">
              <a:solidFill>
                <a:srgbClr val="002060"/>
              </a:solidFill>
            </a:endParaRPr>
          </a:p>
        </p:txBody>
      </p:sp>
      <p:sp>
        <p:nvSpPr>
          <p:cNvPr id="6" name="Ovál 5"/>
          <p:cNvSpPr/>
          <p:nvPr/>
        </p:nvSpPr>
        <p:spPr>
          <a:xfrm>
            <a:off x="8766935" y="2706707"/>
            <a:ext cx="1385731" cy="794912"/>
          </a:xfrm>
          <a:prstGeom prst="ellipse">
            <a:avLst/>
          </a:prstGeom>
          <a:noFill/>
          <a:ln w="3810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8766936" y="4943851"/>
            <a:ext cx="1385731" cy="794912"/>
          </a:xfrm>
          <a:prstGeom prst="ellipse">
            <a:avLst/>
          </a:prstGeom>
          <a:noFill/>
          <a:ln w="3810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72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 err="1" smtClean="0"/>
              <a:t>Arytmogenní</a:t>
            </a:r>
            <a:r>
              <a:rPr lang="cs-CZ" sz="3600" dirty="0" smtClean="0"/>
              <a:t> substrát </a:t>
            </a:r>
            <a:endParaRPr lang="cs-CZ" sz="3600" dirty="0"/>
          </a:p>
        </p:txBody>
      </p:sp>
      <p:sp>
        <p:nvSpPr>
          <p:cNvPr id="5" name="Obdélník 4"/>
          <p:cNvSpPr/>
          <p:nvPr/>
        </p:nvSpPr>
        <p:spPr>
          <a:xfrm>
            <a:off x="821605" y="1221683"/>
            <a:ext cx="3705226" cy="660248"/>
          </a:xfrm>
          <a:prstGeom prst="rect">
            <a:avLst/>
          </a:prstGeom>
          <a:solidFill>
            <a:srgbClr val="37354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bg1"/>
                </a:solidFill>
              </a:rPr>
              <a:t>VROZENÝ</a:t>
            </a:r>
          </a:p>
        </p:txBody>
      </p:sp>
      <p:sp>
        <p:nvSpPr>
          <p:cNvPr id="6" name="Obdélník 5"/>
          <p:cNvSpPr/>
          <p:nvPr/>
        </p:nvSpPr>
        <p:spPr>
          <a:xfrm>
            <a:off x="5356216" y="1221683"/>
            <a:ext cx="3705226" cy="660248"/>
          </a:xfrm>
          <a:prstGeom prst="rect">
            <a:avLst/>
          </a:prstGeom>
          <a:solidFill>
            <a:srgbClr val="A5002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bg1"/>
                </a:solidFill>
              </a:rPr>
              <a:t>ZÍSKANÝ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3319708" y="3728868"/>
            <a:ext cx="3467591" cy="231371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74340" indent="-274340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402" indent="-274340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8743" indent="-228617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82" indent="-228617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98" indent="-228617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0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603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2089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71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905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endParaRPr lang="cs-CZ" sz="2000" dirty="0" smtClean="0"/>
          </a:p>
        </p:txBody>
      </p:sp>
      <p:sp>
        <p:nvSpPr>
          <p:cNvPr id="8" name="Zástupný symbol pro obsah 6"/>
          <p:cNvSpPr txBox="1">
            <a:spLocks/>
          </p:cNvSpPr>
          <p:nvPr/>
        </p:nvSpPr>
        <p:spPr>
          <a:xfrm>
            <a:off x="5356216" y="2225417"/>
            <a:ext cx="4038600" cy="3817164"/>
          </a:xfrm>
          <a:prstGeom prst="rect">
            <a:avLst/>
          </a:prstGeom>
        </p:spPr>
        <p:txBody>
          <a:bodyPr>
            <a:normAutofit/>
          </a:bodyPr>
          <a:lstStyle>
            <a:lvl1pPr marL="274340" indent="-274340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402" indent="-274340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743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82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9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603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2089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71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905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Clr>
                <a:srgbClr val="A50021"/>
              </a:buClr>
              <a:buFont typeface="Wingdings" panose="05000000000000000000" pitchFamily="2" charset="2"/>
              <a:buChar char="§"/>
            </a:pPr>
            <a:r>
              <a:rPr lang="cs-CZ" sz="2000" dirty="0" smtClean="0"/>
              <a:t>ložiska fibrózy v jizvách a kolem    záplat po operaci</a:t>
            </a:r>
          </a:p>
          <a:p>
            <a:pPr>
              <a:spcBef>
                <a:spcPts val="1200"/>
              </a:spcBef>
              <a:buClr>
                <a:srgbClr val="A50021"/>
              </a:buClr>
              <a:buFont typeface="Wingdings" panose="05000000000000000000" pitchFamily="2" charset="2"/>
              <a:buChar char="§"/>
            </a:pPr>
            <a:r>
              <a:rPr lang="cs-CZ" sz="2000" dirty="0" smtClean="0"/>
              <a:t>poškození převodního systému </a:t>
            </a:r>
            <a:r>
              <a:rPr lang="cs-CZ" sz="2000" dirty="0" err="1" smtClean="0"/>
              <a:t>peroperačně</a:t>
            </a:r>
            <a:endParaRPr lang="cs-CZ" sz="2000" dirty="0" smtClean="0"/>
          </a:p>
          <a:p>
            <a:pPr>
              <a:spcBef>
                <a:spcPts val="1200"/>
              </a:spcBef>
              <a:buClr>
                <a:srgbClr val="A50021"/>
              </a:buClr>
              <a:buFont typeface="Wingdings" panose="05000000000000000000" pitchFamily="2" charset="2"/>
              <a:buChar char="§"/>
            </a:pPr>
            <a:r>
              <a:rPr lang="cs-CZ" sz="2000" dirty="0" smtClean="0"/>
              <a:t>dilatace srdečních oddílů při      tlakovém či objemovém  přetížení</a:t>
            </a:r>
          </a:p>
          <a:p>
            <a:pPr>
              <a:spcBef>
                <a:spcPts val="1200"/>
              </a:spcBef>
              <a:buClr>
                <a:srgbClr val="A50021"/>
              </a:buClr>
              <a:buFont typeface="Wingdings" panose="05000000000000000000" pitchFamily="2" charset="2"/>
              <a:buChar char="§"/>
            </a:pPr>
            <a:r>
              <a:rPr lang="cs-CZ" sz="2000" dirty="0" smtClean="0"/>
              <a:t>buněčné poškození při hypoxii, ischemii</a:t>
            </a:r>
          </a:p>
        </p:txBody>
      </p:sp>
      <p:sp>
        <p:nvSpPr>
          <p:cNvPr id="9" name="Zástupný symbol pro obsah 6"/>
          <p:cNvSpPr txBox="1">
            <a:spLocks/>
          </p:cNvSpPr>
          <p:nvPr/>
        </p:nvSpPr>
        <p:spPr>
          <a:xfrm>
            <a:off x="821605" y="2219487"/>
            <a:ext cx="4038600" cy="3817164"/>
          </a:xfrm>
          <a:prstGeom prst="rect">
            <a:avLst/>
          </a:prstGeom>
        </p:spPr>
        <p:txBody>
          <a:bodyPr>
            <a:normAutofit/>
          </a:bodyPr>
          <a:lstStyle>
            <a:lvl1pPr marL="274340" indent="-274340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402" indent="-274340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743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82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9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603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2089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71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905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Clr>
                <a:srgbClr val="A50021"/>
              </a:buClr>
              <a:buFont typeface="Wingdings" panose="05000000000000000000" pitchFamily="2" charset="2"/>
              <a:buChar char="§"/>
            </a:pPr>
            <a:r>
              <a:rPr lang="cs-CZ" sz="2000" dirty="0" smtClean="0"/>
              <a:t>dán anatomií VSV (kongenitální malformace převodního systému)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5753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Vrozený </a:t>
            </a:r>
            <a:r>
              <a:rPr lang="cs-CZ" sz="3600" dirty="0" err="1" smtClean="0"/>
              <a:t>arytmogenní</a:t>
            </a:r>
            <a:r>
              <a:rPr lang="cs-CZ" sz="3600" dirty="0" smtClean="0"/>
              <a:t> substrát</a:t>
            </a:r>
            <a:endParaRPr lang="cs-CZ" sz="36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933254" y="5972201"/>
            <a:ext cx="6729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 err="1" smtClean="0"/>
              <a:t>Hernández</a:t>
            </a:r>
            <a:r>
              <a:rPr lang="cs-CZ" sz="1600" i="1" dirty="0" smtClean="0"/>
              <a:t>-Madrid A et al  EHRA </a:t>
            </a:r>
            <a:r>
              <a:rPr lang="cs-CZ" sz="1600" i="1" dirty="0" err="1"/>
              <a:t>P</a:t>
            </a:r>
            <a:r>
              <a:rPr lang="cs-CZ" sz="1600" i="1" dirty="0" err="1" smtClean="0"/>
              <a:t>osition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Paper</a:t>
            </a:r>
            <a:r>
              <a:rPr lang="cs-CZ" sz="1600" i="1" dirty="0" smtClean="0"/>
              <a:t>  </a:t>
            </a:r>
            <a:r>
              <a:rPr lang="cs-CZ" sz="1600" i="1" dirty="0" err="1" smtClean="0"/>
              <a:t>Europace</a:t>
            </a:r>
            <a:r>
              <a:rPr lang="cs-CZ" sz="1600" i="1" dirty="0" smtClean="0"/>
              <a:t> 2018:20;1719-1720.</a:t>
            </a:r>
            <a:endParaRPr lang="cs-CZ" sz="1600" i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300965" y="1115949"/>
            <a:ext cx="2494571" cy="156966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Sinusový uzel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A</a:t>
            </a:r>
            <a:r>
              <a:rPr lang="cs-CZ" sz="1600" dirty="0" smtClean="0"/>
              <a:t>bnormální pozice sinusového uzlu (ASD sinus </a:t>
            </a:r>
            <a:r>
              <a:rPr lang="cs-CZ" sz="1600" dirty="0" err="1" smtClean="0"/>
              <a:t>venosus</a:t>
            </a:r>
            <a:r>
              <a:rPr lang="cs-CZ" sz="1600" dirty="0" smtClean="0"/>
              <a:t> superior)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 smtClean="0"/>
              <a:t>Zdvojený uzel či chybí </a:t>
            </a:r>
          </a:p>
          <a:p>
            <a:r>
              <a:rPr lang="cs-CZ" sz="1600" dirty="0"/>
              <a:t> </a:t>
            </a:r>
            <a:r>
              <a:rPr lang="cs-CZ" sz="1600" dirty="0" smtClean="0"/>
              <a:t>     (</a:t>
            </a:r>
            <a:r>
              <a:rPr lang="cs-CZ" sz="1600" dirty="0" err="1" smtClean="0"/>
              <a:t>sy</a:t>
            </a:r>
            <a:r>
              <a:rPr lang="cs-CZ" sz="1600" dirty="0" smtClean="0"/>
              <a:t> </a:t>
            </a:r>
            <a:r>
              <a:rPr lang="cs-CZ" sz="1600" dirty="0" err="1" smtClean="0"/>
              <a:t>heterotaxe</a:t>
            </a:r>
            <a:r>
              <a:rPr lang="cs-CZ" sz="1600" dirty="0" smtClean="0"/>
              <a:t>)</a:t>
            </a:r>
            <a:endParaRPr lang="cs-CZ" sz="16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7" r="29322" b="2306"/>
          <a:stretch/>
        </p:blipFill>
        <p:spPr bwMode="auto">
          <a:xfrm>
            <a:off x="3850748" y="1115950"/>
            <a:ext cx="3228781" cy="485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1300964" y="2767211"/>
            <a:ext cx="2494571" cy="83099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Akcesorní spojky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 err="1" smtClean="0"/>
              <a:t>Ebsteinova</a:t>
            </a:r>
            <a:r>
              <a:rPr lang="cs-CZ" sz="1600" dirty="0" smtClean="0"/>
              <a:t> anomálie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 err="1" smtClean="0"/>
              <a:t>ccTGA</a:t>
            </a:r>
            <a:endParaRPr lang="cs-CZ" sz="16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7161371" y="1362170"/>
            <a:ext cx="2727347" cy="132343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AV uzel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A</a:t>
            </a:r>
            <a:r>
              <a:rPr lang="cs-CZ" sz="1600" dirty="0" smtClean="0"/>
              <a:t>bnormální pozice (AVSD)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A</a:t>
            </a:r>
            <a:r>
              <a:rPr lang="cs-CZ" sz="1600" dirty="0" smtClean="0"/>
              <a:t>bsence či zdvojení u </a:t>
            </a:r>
            <a:r>
              <a:rPr lang="cs-CZ" sz="1600" dirty="0" err="1" smtClean="0"/>
              <a:t>sy</a:t>
            </a:r>
            <a:r>
              <a:rPr lang="cs-CZ" sz="1600" dirty="0" smtClean="0"/>
              <a:t> </a:t>
            </a:r>
            <a:r>
              <a:rPr lang="cs-CZ" sz="1600" dirty="0" err="1" smtClean="0"/>
              <a:t>heterotaxe</a:t>
            </a:r>
            <a:endParaRPr lang="cs-CZ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K</a:t>
            </a:r>
            <a:r>
              <a:rPr lang="cs-CZ" sz="1600" dirty="0" smtClean="0"/>
              <a:t>ongenitální AVB u </a:t>
            </a:r>
            <a:r>
              <a:rPr lang="cs-CZ" sz="1600" dirty="0" err="1" smtClean="0"/>
              <a:t>ccTGA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03584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Získaný </a:t>
            </a:r>
            <a:r>
              <a:rPr lang="cs-CZ" sz="3600" dirty="0" err="1" smtClean="0"/>
              <a:t>arytmogenní</a:t>
            </a:r>
            <a:r>
              <a:rPr lang="cs-CZ" sz="3600" dirty="0" smtClean="0"/>
              <a:t> substrát</a:t>
            </a:r>
            <a:endParaRPr lang="cs-CZ" sz="36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933254" y="5972201"/>
            <a:ext cx="6729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 err="1" smtClean="0"/>
              <a:t>Hernández</a:t>
            </a:r>
            <a:r>
              <a:rPr lang="cs-CZ" sz="1600" i="1" dirty="0" smtClean="0"/>
              <a:t>-Madrid A et al  EHRA </a:t>
            </a:r>
            <a:r>
              <a:rPr lang="cs-CZ" sz="1600" i="1" dirty="0" err="1"/>
              <a:t>P</a:t>
            </a:r>
            <a:r>
              <a:rPr lang="cs-CZ" sz="1600" i="1" dirty="0" err="1" smtClean="0"/>
              <a:t>osition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Paper</a:t>
            </a:r>
            <a:r>
              <a:rPr lang="cs-CZ" sz="1600" i="1" dirty="0" smtClean="0"/>
              <a:t>  </a:t>
            </a:r>
            <a:r>
              <a:rPr lang="cs-CZ" sz="1600" i="1" dirty="0" err="1" smtClean="0"/>
              <a:t>Europace</a:t>
            </a:r>
            <a:r>
              <a:rPr lang="cs-CZ" sz="1600" i="1" dirty="0" smtClean="0"/>
              <a:t> 2018:20;1719-1720.</a:t>
            </a:r>
            <a:endParaRPr lang="cs-CZ" sz="1600" i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031359" y="1049962"/>
            <a:ext cx="2886726" cy="83099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Poškození sinusového  uzlu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 err="1" smtClean="0"/>
              <a:t>dTGA</a:t>
            </a:r>
            <a:r>
              <a:rPr lang="cs-CZ" sz="1600" dirty="0" smtClean="0"/>
              <a:t> po atriálním </a:t>
            </a:r>
            <a:r>
              <a:rPr lang="cs-CZ" sz="1600" dirty="0" err="1" smtClean="0"/>
              <a:t>switchi</a:t>
            </a:r>
            <a:r>
              <a:rPr lang="cs-CZ" sz="1600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 err="1" smtClean="0"/>
              <a:t>Fontanova</a:t>
            </a:r>
            <a:r>
              <a:rPr lang="cs-CZ" sz="1600" dirty="0" smtClean="0"/>
              <a:t> operace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7161371" y="3225979"/>
            <a:ext cx="2494571" cy="107721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 smtClean="0"/>
              <a:t>Cyanóza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 smtClean="0"/>
              <a:t>Tlakové přetížení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 smtClean="0"/>
              <a:t>Objemové přetížení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 smtClean="0"/>
              <a:t>Ischemie</a:t>
            </a:r>
            <a:endParaRPr lang="cs-CZ" sz="16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7161371" y="1181717"/>
            <a:ext cx="2953590" cy="107721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Poškození AV uzlu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 smtClean="0"/>
              <a:t>Korekce ASD, AVSD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 smtClean="0"/>
              <a:t>Korekce VSD, </a:t>
            </a:r>
            <a:r>
              <a:rPr lang="cs-CZ" sz="1600" dirty="0" err="1" smtClean="0"/>
              <a:t>okluder</a:t>
            </a:r>
            <a:endParaRPr lang="cs-CZ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 err="1" smtClean="0"/>
              <a:t>Fallotova</a:t>
            </a:r>
            <a:r>
              <a:rPr lang="cs-CZ" sz="1600" dirty="0" smtClean="0"/>
              <a:t> tetralogie</a:t>
            </a:r>
            <a:endParaRPr lang="cs-CZ" sz="16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1122897" y="3481648"/>
            <a:ext cx="2872888" cy="1077218"/>
          </a:xfrm>
          <a:prstGeom prst="rect">
            <a:avLst/>
          </a:prstGeom>
          <a:noFill/>
          <a:ln w="28575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Modifikující faktory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 err="1" smtClean="0"/>
              <a:t>Proarytmogenní</a:t>
            </a:r>
            <a:r>
              <a:rPr lang="cs-CZ" sz="1600" dirty="0" smtClean="0"/>
              <a:t> medikace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smtClean="0"/>
              <a:t>Iontová </a:t>
            </a:r>
            <a:r>
              <a:rPr lang="cs-CZ" sz="1600" dirty="0" err="1" smtClean="0"/>
              <a:t>dysbalance</a:t>
            </a:r>
            <a:endParaRPr lang="cs-CZ" sz="1600" dirty="0" smtClean="0"/>
          </a:p>
          <a:p>
            <a:endParaRPr lang="cs-CZ" sz="16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4" r="27808"/>
          <a:stretch/>
        </p:blipFill>
        <p:spPr bwMode="auto">
          <a:xfrm>
            <a:off x="3995785" y="1362169"/>
            <a:ext cx="3149662" cy="449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233916" y="2258935"/>
            <a:ext cx="2826329" cy="83099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Jizvy, sutury, záplaty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 err="1" smtClean="0"/>
              <a:t>dTGA</a:t>
            </a:r>
            <a:r>
              <a:rPr lang="cs-CZ" sz="1600" dirty="0" smtClean="0"/>
              <a:t> po atriálním </a:t>
            </a:r>
            <a:r>
              <a:rPr lang="cs-CZ" sz="1600" dirty="0" err="1" smtClean="0"/>
              <a:t>switchi</a:t>
            </a:r>
            <a:endParaRPr lang="cs-CZ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 err="1" smtClean="0"/>
              <a:t>Fallotova</a:t>
            </a:r>
            <a:r>
              <a:rPr lang="cs-CZ" sz="1600" dirty="0" smtClean="0"/>
              <a:t> tetralogie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 flipV="1">
            <a:off x="3060245" y="2408953"/>
            <a:ext cx="1549462" cy="23782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>
            <a:stCxn id="11" idx="3"/>
          </p:cNvCxnSpPr>
          <p:nvPr/>
        </p:nvCxnSpPr>
        <p:spPr>
          <a:xfrm>
            <a:off x="3060245" y="2674434"/>
            <a:ext cx="1342073" cy="213323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03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24" y="1060587"/>
            <a:ext cx="8566143" cy="5570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6341996" y="5731557"/>
            <a:ext cx="3881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 smtClean="0"/>
              <a:t>2020 ESC </a:t>
            </a:r>
            <a:r>
              <a:rPr lang="cs-CZ" sz="1600" i="1" dirty="0" err="1" smtClean="0"/>
              <a:t>Guidelines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for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the</a:t>
            </a:r>
            <a:r>
              <a:rPr lang="cs-CZ" sz="1600" i="1" dirty="0" smtClean="0"/>
              <a:t> management </a:t>
            </a:r>
            <a:r>
              <a:rPr lang="cs-CZ" sz="1600" i="1" dirty="0" err="1" smtClean="0"/>
              <a:t>of</a:t>
            </a:r>
            <a:r>
              <a:rPr lang="cs-CZ" sz="1600" i="1" dirty="0" smtClean="0"/>
              <a:t> </a:t>
            </a:r>
          </a:p>
          <a:p>
            <a:r>
              <a:rPr lang="cs-CZ" sz="1600" i="1" dirty="0" smtClean="0"/>
              <a:t>ACHD Eur </a:t>
            </a:r>
            <a:r>
              <a:rPr lang="cs-CZ" sz="1600" i="1" dirty="0" err="1" smtClean="0"/>
              <a:t>Heart</a:t>
            </a:r>
            <a:r>
              <a:rPr lang="cs-CZ" sz="1600" i="1" dirty="0" smtClean="0"/>
              <a:t> J 2020;1-83.</a:t>
            </a:r>
            <a:endParaRPr lang="cs-CZ" sz="1600" i="1" dirty="0"/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Typy arytmií u VSV </a:t>
            </a:r>
            <a:endParaRPr lang="cs-CZ" sz="36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5994863" y="4745928"/>
            <a:ext cx="4292137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A5002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dirty="0" smtClean="0"/>
              <a:t>Arytmie specifické pro určité VSV</a:t>
            </a:r>
          </a:p>
          <a:p>
            <a:r>
              <a:rPr lang="cs-CZ" sz="2000" dirty="0"/>
              <a:t>Riziko arytmie roste s komplexitou </a:t>
            </a:r>
            <a:r>
              <a:rPr lang="cs-CZ" sz="2000" dirty="0" smtClean="0"/>
              <a:t>vady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414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 err="1" smtClean="0"/>
              <a:t>Intraatriální</a:t>
            </a:r>
            <a:r>
              <a:rPr lang="cs-CZ" sz="3600" dirty="0" smtClean="0"/>
              <a:t> </a:t>
            </a:r>
            <a:r>
              <a:rPr lang="cs-CZ" sz="3600" dirty="0" err="1" smtClean="0"/>
              <a:t>reentry</a:t>
            </a:r>
            <a:r>
              <a:rPr lang="cs-CZ" sz="3600" dirty="0" smtClean="0"/>
              <a:t> tachykardie (IART) </a:t>
            </a:r>
            <a:endParaRPr lang="cs-CZ" sz="3600" dirty="0"/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373326" y="1128713"/>
            <a:ext cx="10370079" cy="2357437"/>
          </a:xfrm>
        </p:spPr>
        <p:txBody>
          <a:bodyPr>
            <a:noAutofit/>
          </a:bodyPr>
          <a:lstStyle/>
          <a:p>
            <a:r>
              <a:rPr lang="cs-CZ" sz="2000" dirty="0" err="1" smtClean="0"/>
              <a:t>Makroreentry</a:t>
            </a:r>
            <a:r>
              <a:rPr lang="cs-CZ" sz="2000" dirty="0" smtClean="0"/>
              <a:t> okruhy v pravé síni v důsledku velkého zákroku  (okruhy v jizvě po </a:t>
            </a:r>
            <a:r>
              <a:rPr lang="cs-CZ" sz="2000" dirty="0" err="1" smtClean="0"/>
              <a:t>atriotomii</a:t>
            </a:r>
            <a:r>
              <a:rPr lang="cs-CZ" sz="2000" dirty="0" smtClean="0"/>
              <a:t>,</a:t>
            </a:r>
          </a:p>
          <a:p>
            <a:pPr marL="0" indent="0">
              <a:buNone/>
            </a:pPr>
            <a:r>
              <a:rPr lang="cs-CZ" sz="2000" dirty="0" smtClean="0"/>
              <a:t>     kolem záplaty nebo v sutuře v síni)  </a:t>
            </a:r>
            <a:endParaRPr lang="cs-CZ" sz="2000" dirty="0"/>
          </a:p>
          <a:p>
            <a:r>
              <a:rPr lang="cs-CZ" sz="2000" b="1" dirty="0" smtClean="0"/>
              <a:t>ASD,  </a:t>
            </a:r>
            <a:r>
              <a:rPr lang="cs-CZ" sz="2000" b="1" dirty="0" err="1" smtClean="0"/>
              <a:t>dTGA</a:t>
            </a:r>
            <a:r>
              <a:rPr lang="cs-CZ" sz="2000" b="1" dirty="0" smtClean="0"/>
              <a:t> po síňové korekci dle </a:t>
            </a:r>
            <a:r>
              <a:rPr lang="cs-CZ" sz="2000" b="1" dirty="0" err="1" smtClean="0"/>
              <a:t>Mustarda</a:t>
            </a:r>
            <a:r>
              <a:rPr lang="cs-CZ" sz="2000" b="1" dirty="0" smtClean="0"/>
              <a:t> či </a:t>
            </a:r>
            <a:r>
              <a:rPr lang="cs-CZ" sz="2000" b="1" dirty="0" err="1" smtClean="0"/>
              <a:t>Senninga</a:t>
            </a:r>
            <a:r>
              <a:rPr lang="cs-CZ" sz="2000" b="1" dirty="0" smtClean="0"/>
              <a:t> , </a:t>
            </a:r>
            <a:r>
              <a:rPr lang="cs-CZ" sz="2000" b="1" dirty="0" err="1" smtClean="0"/>
              <a:t>Fontanovská</a:t>
            </a:r>
            <a:r>
              <a:rPr lang="cs-CZ" sz="2000" b="1" dirty="0" smtClean="0"/>
              <a:t> cirkulace</a:t>
            </a:r>
          </a:p>
          <a:p>
            <a:r>
              <a:rPr lang="cs-CZ" sz="2000" dirty="0" smtClean="0"/>
              <a:t>TF 150-250/min, častý převod na komory 1:1 s rizikem </a:t>
            </a:r>
            <a:r>
              <a:rPr lang="cs-CZ" sz="2000" dirty="0" err="1" smtClean="0"/>
              <a:t>hemodynamického</a:t>
            </a:r>
            <a:r>
              <a:rPr lang="cs-CZ" sz="2000" dirty="0" smtClean="0"/>
              <a:t> kolapsu a NSS</a:t>
            </a:r>
          </a:p>
          <a:p>
            <a:pPr marL="0" indent="0">
              <a:buNone/>
            </a:pPr>
            <a:r>
              <a:rPr lang="cs-CZ" sz="2000" dirty="0" smtClean="0"/>
              <a:t>    špatná </a:t>
            </a:r>
            <a:r>
              <a:rPr lang="cs-CZ" sz="2000" dirty="0" err="1" smtClean="0"/>
              <a:t>hemodynamická</a:t>
            </a:r>
            <a:r>
              <a:rPr lang="cs-CZ" sz="2000" dirty="0" smtClean="0"/>
              <a:t> tolerance při dysfunkční systémové PK či jednokomorové cirkulaci</a:t>
            </a:r>
          </a:p>
          <a:p>
            <a:pPr marL="0" indent="0">
              <a:buNone/>
            </a:pPr>
            <a:r>
              <a:rPr lang="cs-CZ" sz="2000" dirty="0"/>
              <a:t>	</a:t>
            </a:r>
          </a:p>
          <a:p>
            <a:pPr marL="355600" indent="-355600"/>
            <a:endParaRPr lang="cs-CZ" sz="2000" dirty="0" smtClean="0"/>
          </a:p>
          <a:p>
            <a:pPr marL="0" indent="0">
              <a:buNone/>
            </a:pPr>
            <a:endParaRPr lang="cs-CZ" sz="2000" dirty="0" smtClean="0"/>
          </a:p>
          <a:p>
            <a:pPr marL="355600" indent="-355600"/>
            <a:endParaRPr lang="cs-CZ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726" y="3653429"/>
            <a:ext cx="1951424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22" y="3640870"/>
            <a:ext cx="2862712" cy="21518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" b="10091"/>
          <a:stretch/>
        </p:blipFill>
        <p:spPr bwMode="auto">
          <a:xfrm>
            <a:off x="3243543" y="3653429"/>
            <a:ext cx="4758282" cy="212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78366" y="5792676"/>
            <a:ext cx="345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Uzávěr ASD záplatou 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4085166" y="5843639"/>
            <a:ext cx="345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Fontanovská</a:t>
            </a:r>
            <a:r>
              <a:rPr lang="cs-CZ" dirty="0" smtClean="0"/>
              <a:t> cirkulace, TCPC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138726" y="5868101"/>
            <a:ext cx="345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dTGA</a:t>
            </a:r>
            <a:r>
              <a:rPr lang="cs-CZ" dirty="0" smtClean="0"/>
              <a:t> atriální </a:t>
            </a:r>
            <a:r>
              <a:rPr lang="cs-CZ" dirty="0" err="1" smtClean="0"/>
              <a:t>switch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895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IART u </a:t>
            </a:r>
            <a:r>
              <a:rPr lang="cs-CZ" sz="3600" dirty="0" err="1" smtClean="0"/>
              <a:t>Fontanovské</a:t>
            </a:r>
            <a:r>
              <a:rPr lang="cs-CZ" sz="3600" dirty="0" smtClean="0"/>
              <a:t> cirkulace  </a:t>
            </a:r>
            <a:endParaRPr lang="cs-CZ" sz="3600" dirty="0"/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757238" y="1179513"/>
            <a:ext cx="9367150" cy="2357437"/>
          </a:xfrm>
        </p:spPr>
        <p:txBody>
          <a:bodyPr>
            <a:noAutofit/>
          </a:bodyPr>
          <a:lstStyle/>
          <a:p>
            <a:r>
              <a:rPr lang="cs-CZ" sz="2000" dirty="0"/>
              <a:t>Pacient 19 let, </a:t>
            </a:r>
            <a:r>
              <a:rPr lang="cs-CZ" sz="2000" dirty="0" err="1"/>
              <a:t>Fontanovská</a:t>
            </a:r>
            <a:r>
              <a:rPr lang="cs-CZ" sz="2000" dirty="0"/>
              <a:t> cirkulace zevním </a:t>
            </a:r>
            <a:r>
              <a:rPr lang="cs-CZ" sz="2000" dirty="0" err="1"/>
              <a:t>konduitem</a:t>
            </a:r>
            <a:endParaRPr lang="cs-CZ" sz="2000" dirty="0"/>
          </a:p>
          <a:p>
            <a:pPr marL="640126" lvl="2" indent="0">
              <a:buNone/>
            </a:pPr>
            <a:r>
              <a:rPr lang="cs-CZ" sz="1800" dirty="0"/>
              <a:t>syndrom </a:t>
            </a:r>
            <a:r>
              <a:rPr lang="cs-CZ" sz="1800" dirty="0" err="1"/>
              <a:t>hypoplastického</a:t>
            </a:r>
            <a:r>
              <a:rPr lang="cs-CZ" sz="1800" dirty="0"/>
              <a:t> levého srdce, 1 </a:t>
            </a:r>
            <a:r>
              <a:rPr lang="cs-CZ" sz="1800" dirty="0" err="1"/>
              <a:t>měs</a:t>
            </a:r>
            <a:r>
              <a:rPr lang="cs-CZ" sz="1800" dirty="0"/>
              <a:t>  </a:t>
            </a:r>
            <a:r>
              <a:rPr lang="cs-CZ" sz="1800" dirty="0" err="1"/>
              <a:t>Norwoodova</a:t>
            </a:r>
            <a:r>
              <a:rPr lang="cs-CZ" sz="1800" dirty="0"/>
              <a:t> operace,  9 </a:t>
            </a:r>
            <a:r>
              <a:rPr lang="cs-CZ" sz="1800" dirty="0" err="1"/>
              <a:t>měs</a:t>
            </a:r>
            <a:r>
              <a:rPr lang="cs-CZ" sz="1800" dirty="0"/>
              <a:t> BCPC,  2,5 roku</a:t>
            </a:r>
          </a:p>
          <a:p>
            <a:pPr marL="640126" lvl="2" indent="0">
              <a:buNone/>
            </a:pPr>
            <a:r>
              <a:rPr lang="cs-CZ" sz="1800" dirty="0"/>
              <a:t>TCPC zevním </a:t>
            </a:r>
            <a:r>
              <a:rPr lang="cs-CZ" sz="1800" dirty="0" err="1"/>
              <a:t>konduitem</a:t>
            </a:r>
            <a:r>
              <a:rPr lang="cs-CZ" sz="1800" dirty="0"/>
              <a:t> </a:t>
            </a:r>
            <a:endParaRPr lang="cs-CZ" sz="1800" dirty="0" smtClean="0"/>
          </a:p>
          <a:p>
            <a:pPr marL="640126" lvl="2" indent="0">
              <a:buNone/>
            </a:pPr>
            <a:r>
              <a:rPr lang="cs-CZ" sz="2000" dirty="0" smtClean="0"/>
              <a:t>IART s TF 214/min, reakce na vagové manévry</a:t>
            </a:r>
          </a:p>
          <a:p>
            <a:pPr marL="0" indent="0">
              <a:buNone/>
            </a:pPr>
            <a:endParaRPr lang="cs-CZ" sz="2000" dirty="0" smtClean="0"/>
          </a:p>
          <a:p>
            <a:pPr marL="355600" indent="-355600"/>
            <a:endParaRPr lang="cs-CZ" sz="2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76" r="9013"/>
          <a:stretch/>
        </p:blipFill>
        <p:spPr bwMode="auto">
          <a:xfrm>
            <a:off x="3072809" y="2610742"/>
            <a:ext cx="6400800" cy="3679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7" t="9488" b="48792"/>
          <a:stretch/>
        </p:blipFill>
        <p:spPr bwMode="auto">
          <a:xfrm>
            <a:off x="199374" y="2610741"/>
            <a:ext cx="2687759" cy="35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51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Modro-zelená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Vlastní 1">
      <a:majorFont>
        <a:latin typeface="Tw Cen MT"/>
        <a:ea typeface=""/>
        <a:cs typeface=""/>
      </a:majorFont>
      <a:minorFont>
        <a:latin typeface="Calibri"/>
        <a:ea typeface=""/>
        <a:cs typeface=""/>
      </a:minorFont>
    </a:fontScheme>
    <a:fmtScheme name="Výstupek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17865</TotalTime>
  <Words>2413</Words>
  <Application>Microsoft Office PowerPoint</Application>
  <PresentationFormat>Diapozitivy</PresentationFormat>
  <Paragraphs>354</Paragraphs>
  <Slides>29</Slides>
  <Notes>26</Notes>
  <HiddenSlides>0</HiddenSlides>
  <MMClips>8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29</vt:i4>
      </vt:variant>
    </vt:vector>
  </HeadingPairs>
  <TitlesOfParts>
    <vt:vector size="31" baseType="lpstr">
      <vt:lpstr>NewsPrint</vt:lpstr>
      <vt:lpstr>Vlastní návrh</vt:lpstr>
      <vt:lpstr>Prezentace aplikace PowerPoint</vt:lpstr>
      <vt:lpstr>Deklarace konfliktu zájmu</vt:lpstr>
      <vt:lpstr>Arytmie u VSV </vt:lpstr>
      <vt:lpstr>Arytmogenní substrát </vt:lpstr>
      <vt:lpstr>Vrozený arytmogenní substrát</vt:lpstr>
      <vt:lpstr>Získaný arytmogenní substrát</vt:lpstr>
      <vt:lpstr>Typy arytmií u VSV </vt:lpstr>
      <vt:lpstr>Intraatriální reentry tachykardie (IART) </vt:lpstr>
      <vt:lpstr>IART u Fontanovské cirkulace  </vt:lpstr>
      <vt:lpstr>AVRT u Ebsteinovy anomálie   </vt:lpstr>
      <vt:lpstr>Fibrilace síní</vt:lpstr>
      <vt:lpstr>Komorové arytmie a náhlá srdeční smrt</vt:lpstr>
      <vt:lpstr>Komorové arytmie u Fallotovy tetralogie </vt:lpstr>
      <vt:lpstr>Komorové arytmie u Fallotovy tetralogie </vt:lpstr>
      <vt:lpstr>Bradyarytmie</vt:lpstr>
      <vt:lpstr>AVB III.st. u ccTGA</vt:lpstr>
      <vt:lpstr>Vyšetřovací algoritmus u arytmií </vt:lpstr>
      <vt:lpstr>Vyšetřovací algoritmus u arytmií </vt:lpstr>
      <vt:lpstr>Vyšetřovací algoritmus u arytmií </vt:lpstr>
      <vt:lpstr>Léčba arytmií </vt:lpstr>
      <vt:lpstr>Katetrizační ablace je metodou první volby</vt:lpstr>
      <vt:lpstr>Antikoagulační terapie  </vt:lpstr>
      <vt:lpstr>Indikace ICD</vt:lpstr>
      <vt:lpstr>Specifické indikace CRT u VSV</vt:lpstr>
      <vt:lpstr>Technické limitace žilních přístupů u VSV </vt:lpstr>
      <vt:lpstr>Thorakoskopická implantace epimyokardiální  elektrody </vt:lpstr>
      <vt:lpstr>Závěr</vt:lpstr>
      <vt:lpstr>Děkuji za pozornost</vt:lpstr>
      <vt:lpstr>Prezentace aplikace PowerPoint</vt:lpstr>
    </vt:vector>
  </TitlesOfParts>
  <Company>Ing. Jiří Cetkovský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Kombinované transoplantace orgánů</dc:title>
  <dc:creator>Ing. Jiří Cetkovský</dc:creator>
  <cp:lastModifiedBy>MUDr. Daniela Žáková</cp:lastModifiedBy>
  <cp:revision>1526</cp:revision>
  <cp:lastPrinted>2019-03-05T14:36:44Z</cp:lastPrinted>
  <dcterms:created xsi:type="dcterms:W3CDTF">2011-11-18T12:53:19Z</dcterms:created>
  <dcterms:modified xsi:type="dcterms:W3CDTF">2021-09-03T17:06:05Z</dcterms:modified>
</cp:coreProperties>
</file>