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3" r:id="rId2"/>
    <p:sldMasterId id="2147483688" r:id="rId3"/>
    <p:sldMasterId id="2147483741" r:id="rId4"/>
  </p:sldMasterIdLst>
  <p:notesMasterIdLst>
    <p:notesMasterId r:id="rId83"/>
  </p:notesMasterIdLst>
  <p:sldIdLst>
    <p:sldId id="257" r:id="rId5"/>
    <p:sldId id="423" r:id="rId6"/>
    <p:sldId id="424" r:id="rId7"/>
    <p:sldId id="508" r:id="rId8"/>
    <p:sldId id="458" r:id="rId9"/>
    <p:sldId id="430" r:id="rId10"/>
    <p:sldId id="435" r:id="rId11"/>
    <p:sldId id="432" r:id="rId12"/>
    <p:sldId id="433" r:id="rId13"/>
    <p:sldId id="434" r:id="rId14"/>
    <p:sldId id="436" r:id="rId15"/>
    <p:sldId id="459" r:id="rId16"/>
    <p:sldId id="438" r:id="rId17"/>
    <p:sldId id="441" r:id="rId18"/>
    <p:sldId id="460" r:id="rId19"/>
    <p:sldId id="463" r:id="rId20"/>
    <p:sldId id="461" r:id="rId21"/>
    <p:sldId id="392" r:id="rId22"/>
    <p:sldId id="462" r:id="rId23"/>
    <p:sldId id="464" r:id="rId24"/>
    <p:sldId id="465" r:id="rId25"/>
    <p:sldId id="427" r:id="rId26"/>
    <p:sldId id="472" r:id="rId27"/>
    <p:sldId id="429" r:id="rId28"/>
    <p:sldId id="428" r:id="rId29"/>
    <p:sldId id="421" r:id="rId30"/>
    <p:sldId id="422" r:id="rId31"/>
    <p:sldId id="453" r:id="rId32"/>
    <p:sldId id="305" r:id="rId33"/>
    <p:sldId id="393" r:id="rId34"/>
    <p:sldId id="455" r:id="rId35"/>
    <p:sldId id="466" r:id="rId36"/>
    <p:sldId id="426" r:id="rId37"/>
    <p:sldId id="450" r:id="rId38"/>
    <p:sldId id="451" r:id="rId39"/>
    <p:sldId id="467" r:id="rId40"/>
    <p:sldId id="473" r:id="rId41"/>
    <p:sldId id="474" r:id="rId42"/>
    <p:sldId id="442" r:id="rId43"/>
    <p:sldId id="457" r:id="rId44"/>
    <p:sldId id="445" r:id="rId45"/>
    <p:sldId id="446" r:id="rId46"/>
    <p:sldId id="447" r:id="rId47"/>
    <p:sldId id="468" r:id="rId48"/>
    <p:sldId id="469" r:id="rId49"/>
    <p:sldId id="475" r:id="rId50"/>
    <p:sldId id="509" r:id="rId51"/>
    <p:sldId id="510" r:id="rId52"/>
    <p:sldId id="477" r:id="rId53"/>
    <p:sldId id="480" r:id="rId54"/>
    <p:sldId id="481" r:id="rId55"/>
    <p:sldId id="482" r:id="rId56"/>
    <p:sldId id="483" r:id="rId57"/>
    <p:sldId id="484" r:id="rId58"/>
    <p:sldId id="485" r:id="rId59"/>
    <p:sldId id="492" r:id="rId60"/>
    <p:sldId id="486" r:id="rId61"/>
    <p:sldId id="491" r:id="rId62"/>
    <p:sldId id="487" r:id="rId63"/>
    <p:sldId id="489" r:id="rId64"/>
    <p:sldId id="501" r:id="rId65"/>
    <p:sldId id="503" r:id="rId66"/>
    <p:sldId id="502" r:id="rId67"/>
    <p:sldId id="504" r:id="rId68"/>
    <p:sldId id="505" r:id="rId69"/>
    <p:sldId id="507" r:id="rId70"/>
    <p:sldId id="506" r:id="rId71"/>
    <p:sldId id="494" r:id="rId72"/>
    <p:sldId id="495" r:id="rId73"/>
    <p:sldId id="497" r:id="rId74"/>
    <p:sldId id="498" r:id="rId75"/>
    <p:sldId id="500" r:id="rId76"/>
    <p:sldId id="470" r:id="rId77"/>
    <p:sldId id="471" r:id="rId78"/>
    <p:sldId id="511" r:id="rId79"/>
    <p:sldId id="362" r:id="rId80"/>
    <p:sldId id="449" r:id="rId81"/>
    <p:sldId id="493" r:id="rId8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FF00"/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8390" autoAdjust="0"/>
  </p:normalViewPr>
  <p:slideViewPr>
    <p:cSldViewPr>
      <p:cViewPr varScale="1">
        <p:scale>
          <a:sx n="70" d="100"/>
          <a:sy n="70" d="100"/>
        </p:scale>
        <p:origin x="1166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23597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slide" Target="slides/slide72.xml"/><Relationship Id="rId84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slide" Target="slides/slide70.xml"/><Relationship Id="rId79" Type="http://schemas.openxmlformats.org/officeDocument/2006/relationships/slide" Target="slides/slide75.xml"/><Relationship Id="rId87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82" Type="http://schemas.openxmlformats.org/officeDocument/2006/relationships/slide" Target="slides/slide78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slide" Target="slides/slide73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80" Type="http://schemas.openxmlformats.org/officeDocument/2006/relationships/slide" Target="slides/slide76.xml"/><Relationship Id="rId85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slide" Target="slides/slide71.xml"/><Relationship Id="rId83" Type="http://schemas.openxmlformats.org/officeDocument/2006/relationships/notesMaster" Target="notesMasters/notesMaster1.xml"/><Relationship Id="rId88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Relationship Id="rId10" Type="http://schemas.openxmlformats.org/officeDocument/2006/relationships/slide" Target="slides/slide6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slide" Target="slides/slide74.xml"/><Relationship Id="rId81" Type="http://schemas.openxmlformats.org/officeDocument/2006/relationships/slide" Target="slides/slide77.xml"/><Relationship Id="rId86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719E-4B01-8607-2020DECC05B5}"/>
              </c:ext>
            </c:extLst>
          </c:dPt>
          <c:dPt>
            <c:idx val="1"/>
            <c:bubble3D val="0"/>
            <c:spPr>
              <a:solidFill>
                <a:schemeClr val="tx2">
                  <a:lumMod val="40000"/>
                  <a:lumOff val="6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719E-4B01-8607-2020DECC05B5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719E-4B01-8607-2020DECC05B5}"/>
              </c:ext>
            </c:extLst>
          </c:dPt>
          <c:dPt>
            <c:idx val="3"/>
            <c:bubble3D val="0"/>
            <c:spPr>
              <a:solidFill>
                <a:srgbClr val="C00000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719E-4B01-8607-2020DECC05B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719E-4B01-8607-2020DECC05B5}"/>
              </c:ext>
            </c:extLst>
          </c:dPt>
          <c:dPt>
            <c:idx val="5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B-719E-4B01-8607-2020DECC05B5}"/>
              </c:ext>
            </c:extLst>
          </c:dPt>
          <c:dPt>
            <c:idx val="6"/>
            <c:bubble3D val="0"/>
            <c:spPr>
              <a:solidFill>
                <a:srgbClr val="C00000">
                  <a:alpha val="63000"/>
                </a:srgb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D-719E-4B01-8607-2020DECC05B5}"/>
              </c:ext>
            </c:extLst>
          </c:dPt>
          <c:dPt>
            <c:idx val="7"/>
            <c:bubble3D val="0"/>
            <c:spPr>
              <a:solidFill>
                <a:schemeClr val="tx2">
                  <a:lumMod val="60000"/>
                  <a:lumOff val="4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F-719E-4B01-8607-2020DECC05B5}"/>
              </c:ext>
            </c:extLst>
          </c:dPt>
          <c:cat>
            <c:strRef>
              <c:f>List1!$A$2:$A$9</c:f>
              <c:strCache>
                <c:ptCount val="8"/>
                <c:pt idx="0">
                  <c:v>inhib. RAAS</c:v>
                </c:pt>
                <c:pt idx="1">
                  <c:v>statiny</c:v>
                </c:pt>
                <c:pt idx="2">
                  <c:v>BKK</c:v>
                </c:pt>
                <c:pt idx="3">
                  <c:v>diuretika</c:v>
                </c:pt>
                <c:pt idx="4">
                  <c:v>BB</c:v>
                </c:pt>
                <c:pt idx="5">
                  <c:v>protidest.</c:v>
                </c:pt>
                <c:pt idx="6">
                  <c:v>antikoagul. </c:v>
                </c:pt>
                <c:pt idx="7">
                  <c:v>antiarytmika</c:v>
                </c:pt>
              </c:strCache>
            </c:strRef>
          </c:cat>
          <c:val>
            <c:numRef>
              <c:f>List1!$B$2:$B$9</c:f>
              <c:numCache>
                <c:formatCode>General</c:formatCode>
                <c:ptCount val="8"/>
                <c:pt idx="0">
                  <c:v>1070</c:v>
                </c:pt>
                <c:pt idx="1">
                  <c:v>420</c:v>
                </c:pt>
                <c:pt idx="2">
                  <c:v>260</c:v>
                </c:pt>
                <c:pt idx="3">
                  <c:v>200</c:v>
                </c:pt>
                <c:pt idx="4">
                  <c:v>260</c:v>
                </c:pt>
                <c:pt idx="5">
                  <c:v>280</c:v>
                </c:pt>
                <c:pt idx="6">
                  <c:v>70</c:v>
                </c:pt>
                <c:pt idx="7">
                  <c:v>40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10-719E-4B01-8607-2020DECC05B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567652055591387E-2"/>
          <c:y val="0.889137492428831"/>
          <c:w val="0.95768578578705699"/>
          <c:h val="9.547789218655358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Prodej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F0F-43FE-ADF3-B05D10819A2D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BF0F-43FE-ADF3-B05D10819A2D}"/>
              </c:ext>
            </c:extLst>
          </c:dPt>
          <c:dPt>
            <c:idx val="2"/>
            <c:bubble3D val="0"/>
            <c:spPr>
              <a:solidFill>
                <a:srgbClr val="C00000"/>
              </a:solidFill>
              <a:ln w="190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BF0F-43FE-ADF3-B05D10819A2D}"/>
              </c:ext>
            </c:extLst>
          </c:dPt>
          <c:cat>
            <c:strRef>
              <c:f>List1!$A$2:$A$4</c:f>
              <c:strCache>
                <c:ptCount val="3"/>
                <c:pt idx="0">
                  <c:v>warfarin</c:v>
                </c:pt>
                <c:pt idx="1">
                  <c:v>gatrany</c:v>
                </c:pt>
                <c:pt idx="2">
                  <c:v>xabany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123</c:v>
                </c:pt>
                <c:pt idx="1">
                  <c:v>13</c:v>
                </c:pt>
                <c:pt idx="2">
                  <c:v>34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F0F-43FE-ADF3-B05D10819A2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List1!$B$1</c:f>
              <c:strCache>
                <c:ptCount val="1"/>
                <c:pt idx="0">
                  <c:v>Sloupec1</c:v>
                </c:pt>
              </c:strCache>
            </c:strRef>
          </c:tx>
          <c:spPr>
            <a:ln>
              <a:solidFill>
                <a:schemeClr val="tx2"/>
              </a:solidFill>
            </a:ln>
          </c:spPr>
          <c:dPt>
            <c:idx val="0"/>
            <c:bubble3D val="0"/>
            <c:spPr>
              <a:solidFill>
                <a:schemeClr val="accent2">
                  <a:lumMod val="50000"/>
                </a:schemeClr>
              </a:solidFill>
              <a:ln w="190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2439-4F3B-87D6-7942C4B11B21}"/>
              </c:ext>
            </c:extLst>
          </c:dPt>
          <c:dPt>
            <c:idx val="1"/>
            <c:bubble3D val="0"/>
            <c:spPr>
              <a:solidFill>
                <a:schemeClr val="bg1"/>
              </a:solidFill>
              <a:ln w="190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2439-4F3B-87D6-7942C4B11B21}"/>
              </c:ext>
            </c:extLst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  <a:ln w="190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2439-4F3B-87D6-7942C4B11B21}"/>
              </c:ext>
            </c:extLst>
          </c:dPt>
          <c:dPt>
            <c:idx val="3"/>
            <c:bubble3D val="0"/>
            <c:spPr>
              <a:solidFill>
                <a:schemeClr val="bg1">
                  <a:lumMod val="90000"/>
                </a:schemeClr>
              </a:solidFill>
              <a:ln w="190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2439-4F3B-87D6-7942C4B11B21}"/>
              </c:ext>
            </c:extLst>
          </c:dPt>
          <c:dPt>
            <c:idx val="4"/>
            <c:bubble3D val="0"/>
            <c:spPr>
              <a:solidFill>
                <a:schemeClr val="tx2"/>
              </a:solidFill>
              <a:ln w="19050">
                <a:solidFill>
                  <a:schemeClr val="tx2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9-2439-4F3B-87D6-7942C4B11B21}"/>
              </c:ext>
            </c:extLst>
          </c:dPt>
          <c:cat>
            <c:strRef>
              <c:f>List1!$A$2:$A$6</c:f>
              <c:strCache>
                <c:ptCount val="5"/>
                <c:pt idx="0">
                  <c:v>VCORC1 polymorf.</c:v>
                </c:pt>
                <c:pt idx="1">
                  <c:v>CYPSC9 polymorf.</c:v>
                </c:pt>
                <c:pt idx="2">
                  <c:v>VKDC polymorf.</c:v>
                </c:pt>
                <c:pt idx="3">
                  <c:v>OATP polymorf</c:v>
                </c:pt>
                <c:pt idx="4">
                  <c:v>negenetické fakt.</c:v>
                </c:pt>
              </c:strCache>
            </c:strRef>
          </c:cat>
          <c:val>
            <c:numRef>
              <c:f>List1!$B$2:$B$6</c:f>
              <c:numCache>
                <c:formatCode>General</c:formatCode>
                <c:ptCount val="5"/>
                <c:pt idx="0">
                  <c:v>27.5</c:v>
                </c:pt>
                <c:pt idx="1">
                  <c:v>17.5</c:v>
                </c:pt>
                <c:pt idx="2">
                  <c:v>5</c:v>
                </c:pt>
                <c:pt idx="3">
                  <c:v>7.5</c:v>
                </c:pt>
                <c:pt idx="4">
                  <c:v>42.5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2439-4F3B-87D6-7942C4B11B2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/>
    </a:solidFill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1" i="0" u="none" strike="noStrike" kern="1200" spc="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pPr>
            <a:endParaRPr lang="cs-CZ" b="1" dirty="0">
              <a:solidFill>
                <a:schemeClr val="tx2"/>
              </a:solidFill>
            </a:endParaRP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Řada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List1!$A$2:$A$4</c:f>
              <c:strCache>
                <c:ptCount val="3"/>
                <c:pt idx="0">
                  <c:v>pomalí metab.</c:v>
                </c:pt>
                <c:pt idx="1">
                  <c:v>střední metab.</c:v>
                </c:pt>
                <c:pt idx="2">
                  <c:v>rychlí metab.</c:v>
                </c:pt>
              </c:strCache>
            </c:strRef>
          </c:cat>
          <c:val>
            <c:numRef>
              <c:f>List1!$B$2:$B$4</c:f>
              <c:numCache>
                <c:formatCode>General</c:formatCode>
                <c:ptCount val="3"/>
                <c:pt idx="0">
                  <c:v>83</c:v>
                </c:pt>
                <c:pt idx="1">
                  <c:v>45</c:v>
                </c:pt>
                <c:pt idx="2">
                  <c:v>25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004-4BA3-9B01-11F443C088A4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Řada 2</c:v>
                </c:pt>
              </c:strCache>
            </c:strRef>
          </c:tx>
          <c:spPr>
            <a:solidFill>
              <a:srgbClr val="00478E"/>
            </a:solidFill>
            <a:ln>
              <a:noFill/>
            </a:ln>
            <a:effectLst/>
          </c:spPr>
          <c:invertIfNegative val="0"/>
          <c:cat>
            <c:strRef>
              <c:f>List1!$A$2:$A$4</c:f>
              <c:strCache>
                <c:ptCount val="3"/>
                <c:pt idx="0">
                  <c:v>pomalí metab.</c:v>
                </c:pt>
                <c:pt idx="1">
                  <c:v>střední metab.</c:v>
                </c:pt>
                <c:pt idx="2">
                  <c:v>rychlí metab.</c:v>
                </c:pt>
              </c:strCache>
            </c:strRef>
          </c:cat>
          <c:val>
            <c:numRef>
              <c:f>List1!$C$2:$C$4</c:f>
              <c:numCache>
                <c:formatCode>General</c:formatCode>
                <c:ptCount val="3"/>
                <c:pt idx="0">
                  <c:v>55</c:v>
                </c:pt>
                <c:pt idx="1">
                  <c:v>35</c:v>
                </c:pt>
                <c:pt idx="2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004-4BA3-9B01-11F443C088A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31311104"/>
        <c:axId val="131312640"/>
      </c:barChart>
      <c:catAx>
        <c:axId val="13131110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1" i="0" u="none" strike="noStrike" kern="1200" baseline="0">
                <a:solidFill>
                  <a:srgbClr val="C00000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cs-CZ"/>
          </a:p>
        </c:txPr>
        <c:crossAx val="131312640"/>
        <c:crosses val="autoZero"/>
        <c:auto val="1"/>
        <c:lblAlgn val="ctr"/>
        <c:lblOffset val="100"/>
        <c:noMultiLvlLbl val="0"/>
      </c:catAx>
      <c:valAx>
        <c:axId val="13131264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2"/>
                </a:solidFill>
                <a:latin typeface="Arial Black" panose="020B0A04020102020204" pitchFamily="34" charset="0"/>
                <a:ea typeface="+mn-ea"/>
                <a:cs typeface="+mn-cs"/>
              </a:defRPr>
            </a:pPr>
            <a:endParaRPr lang="cs-CZ"/>
          </a:p>
        </c:txPr>
        <c:crossAx val="1313111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/>
      </a:pPr>
      <a:endParaRPr lang="cs-CZ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B48067-E21D-484C-9A6B-2C2809D1993B}" type="datetimeFigureOut">
              <a:rPr lang="cs-CZ" smtClean="0"/>
              <a:t>20.01.2018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F1703D-4C31-4E13-9AD4-79A7958904D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50216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10445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cs-CZ">
              <a:latin typeface="Arial" pitchFamily="34" charset="0"/>
            </a:endParaRPr>
          </a:p>
        </p:txBody>
      </p:sp>
      <p:sp>
        <p:nvSpPr>
          <p:cNvPr id="10445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fld id="{41C49E88-3B01-4956-9425-58681F576D08}" type="slidenum">
              <a:rPr lang="cs-CZ" altLang="cs-CZ" sz="1200" smtClean="0">
                <a:solidFill>
                  <a:prstClr val="black"/>
                </a:solidFill>
                <a:latin typeface="Arial" pitchFamily="34" charset="0"/>
              </a:rPr>
              <a:pPr eaLnBrk="1" hangingPunct="1"/>
              <a:t>8</a:t>
            </a:fld>
            <a:endParaRPr lang="cs-CZ" altLang="cs-CZ" sz="120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478053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/>
              <a:t>8.c</a:t>
            </a:r>
          </a:p>
        </p:txBody>
      </p:sp>
      <p:sp>
        <p:nvSpPr>
          <p:cNvPr id="16794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5931A0AE-3277-44E6-B076-8C932E23BBD5}" type="slidenum">
              <a:rPr lang="cs-CZ" altLang="cs-CZ" sz="1200">
                <a:solidFill>
                  <a:srgbClr val="000000"/>
                </a:solidFill>
              </a:rPr>
              <a:pPr/>
              <a:t>31</a:t>
            </a:fld>
            <a:endParaRPr lang="cs-CZ" altLang="cs-CZ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065155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/>
              <a:t>Obr. 13</a:t>
            </a:r>
          </a:p>
        </p:txBody>
      </p:sp>
      <p:sp>
        <p:nvSpPr>
          <p:cNvPr id="17818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D708339-B3D6-43DE-8C34-4D6F61F3A010}" type="slidenum">
              <a:rPr lang="cs-CZ" altLang="cs-CZ" sz="1200">
                <a:solidFill>
                  <a:srgbClr val="000000"/>
                </a:solidFill>
              </a:rPr>
              <a:pPr/>
              <a:t>32</a:t>
            </a:fld>
            <a:endParaRPr lang="cs-CZ" altLang="cs-CZ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7816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/>
              <a:t>obr. 8a</a:t>
            </a:r>
          </a:p>
        </p:txBody>
      </p:sp>
      <p:sp>
        <p:nvSpPr>
          <p:cNvPr id="16282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C1244C7-0D9F-4168-A2CE-6E3FB8E345EE}" type="slidenum">
              <a:rPr lang="cs-CZ" altLang="cs-CZ" sz="1200">
                <a:solidFill>
                  <a:srgbClr val="000000"/>
                </a:solidFill>
              </a:rPr>
              <a:pPr/>
              <a:t>35</a:t>
            </a:fld>
            <a:endParaRPr lang="cs-CZ" altLang="cs-CZ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46183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4505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>
              <a:latin typeface="Arial" panose="020B0604020202020204" pitchFamily="34" charset="0"/>
            </a:endParaRPr>
          </a:p>
        </p:txBody>
      </p:sp>
      <p:sp>
        <p:nvSpPr>
          <p:cNvPr id="4506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3129D957-B8D6-4B0B-9474-8CD1A0BAE8A7}" type="slidenum">
              <a:rPr lang="cs-CZ" altLang="cs-CZ"/>
              <a:pPr/>
              <a:t>46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37899375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1703D-4C31-4E13-9AD4-79A7958904DE}" type="slidenum">
              <a:rPr lang="cs-CZ" smtClean="0"/>
              <a:t>49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237589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1703D-4C31-4E13-9AD4-79A7958904DE}" type="slidenum">
              <a:rPr lang="cs-CZ" smtClean="0"/>
              <a:t>50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18249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453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dirty="0"/>
              <a:t>obr. 16.7</a:t>
            </a:r>
            <a:endParaRPr lang="en-US" altLang="cs-CZ" dirty="0"/>
          </a:p>
        </p:txBody>
      </p:sp>
      <p:sp>
        <p:nvSpPr>
          <p:cNvPr id="5345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A13D969-E0E7-4853-A423-8C7EDCAB6217}" type="slidenum">
              <a:rPr lang="en-US" altLang="cs-CZ" sz="1200" smtClean="0">
                <a:solidFill>
                  <a:srgbClr val="000000"/>
                </a:solidFill>
              </a:rPr>
              <a:pPr/>
              <a:t>52</a:t>
            </a:fld>
            <a:endParaRPr lang="en-US" altLang="cs-CZ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7314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45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3453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 dirty="0"/>
              <a:t>obr. 16.7</a:t>
            </a:r>
            <a:endParaRPr lang="en-US" altLang="cs-CZ" dirty="0"/>
          </a:p>
        </p:txBody>
      </p:sp>
      <p:sp>
        <p:nvSpPr>
          <p:cNvPr id="5345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A13D969-E0E7-4853-A423-8C7EDCAB6217}" type="slidenum">
              <a:rPr lang="en-US" altLang="cs-CZ" sz="1200" smtClean="0">
                <a:solidFill>
                  <a:srgbClr val="000000"/>
                </a:solidFill>
              </a:rPr>
              <a:pPr/>
              <a:t>53</a:t>
            </a:fld>
            <a:endParaRPr lang="en-US" altLang="cs-CZ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668426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F1703D-4C31-4E13-9AD4-79A7958904DE}" type="slidenum">
              <a:rPr lang="cs-CZ" smtClean="0"/>
              <a:t>56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661737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dirty="0"/>
              <a:t>studie AAA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6591F09-D471-4B6B-8053-B04B016CD1F4}" type="slidenum">
              <a:rPr lang="en-US" smtClean="0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7471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/>
              <a:t>obr. 8a</a:t>
            </a:r>
          </a:p>
        </p:txBody>
      </p:sp>
      <p:sp>
        <p:nvSpPr>
          <p:cNvPr id="16282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C1244C7-0D9F-4168-A2CE-6E3FB8E345EE}" type="slidenum">
              <a:rPr lang="cs-CZ" altLang="cs-CZ" sz="1200">
                <a:solidFill>
                  <a:srgbClr val="000000"/>
                </a:solidFill>
              </a:rPr>
              <a:pPr/>
              <a:t>19</a:t>
            </a:fld>
            <a:endParaRPr lang="cs-CZ" altLang="cs-CZ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35861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6FBCD2D-51F9-4E97-BD84-29AA843A589C}" type="slidenum">
              <a:rPr lang="cs-CZ" altLang="cs-CZ" sz="1200" smtClean="0"/>
              <a:pPr/>
              <a:t>67</a:t>
            </a:fld>
            <a:endParaRPr lang="cs-CZ" altLang="cs-CZ" sz="1200"/>
          </a:p>
        </p:txBody>
      </p:sp>
      <p:sp>
        <p:nvSpPr>
          <p:cNvPr id="3973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73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noFill/>
        </p:spPr>
        <p:txBody>
          <a:bodyPr/>
          <a:lstStyle/>
          <a:p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175011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/>
              <a:t>obr. 8a</a:t>
            </a:r>
          </a:p>
        </p:txBody>
      </p:sp>
      <p:sp>
        <p:nvSpPr>
          <p:cNvPr id="16282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C1244C7-0D9F-4168-A2CE-6E3FB8E345EE}" type="slidenum">
              <a:rPr lang="cs-CZ" altLang="cs-CZ" sz="1200">
                <a:solidFill>
                  <a:srgbClr val="000000"/>
                </a:solidFill>
              </a:rPr>
              <a:pPr/>
              <a:t>20</a:t>
            </a:fld>
            <a:endParaRPr lang="cs-CZ" altLang="cs-CZ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52000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/>
              <a:t>obr. 8a</a:t>
            </a:r>
          </a:p>
        </p:txBody>
      </p:sp>
      <p:sp>
        <p:nvSpPr>
          <p:cNvPr id="162820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C1244C7-0D9F-4168-A2CE-6E3FB8E345EE}" type="slidenum">
              <a:rPr lang="cs-CZ" altLang="cs-CZ" sz="1200">
                <a:solidFill>
                  <a:srgbClr val="000000"/>
                </a:solidFill>
              </a:rPr>
              <a:pPr/>
              <a:t>21</a:t>
            </a:fld>
            <a:endParaRPr lang="cs-CZ" altLang="cs-CZ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17760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/>
              <a:t>obr. 9</a:t>
            </a:r>
          </a:p>
        </p:txBody>
      </p:sp>
      <p:sp>
        <p:nvSpPr>
          <p:cNvPr id="169988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E1E4704-7EEF-496F-9BA7-56A28F0ABCE8}" type="slidenum">
              <a:rPr lang="cs-CZ" altLang="cs-CZ" sz="1200">
                <a:solidFill>
                  <a:srgbClr val="000000"/>
                </a:solidFill>
              </a:rPr>
              <a:pPr/>
              <a:t>24</a:t>
            </a:fld>
            <a:endParaRPr lang="cs-CZ" altLang="cs-CZ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46452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/>
              <a:t>obr. 10</a:t>
            </a:r>
          </a:p>
        </p:txBody>
      </p:sp>
      <p:sp>
        <p:nvSpPr>
          <p:cNvPr id="17203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0FA7CB0E-DCF3-499A-ABA0-478B53424972}" type="slidenum">
              <a:rPr lang="cs-CZ" altLang="cs-CZ" sz="1200">
                <a:solidFill>
                  <a:srgbClr val="000000"/>
                </a:solidFill>
              </a:rPr>
              <a:pPr/>
              <a:t>25</a:t>
            </a:fld>
            <a:endParaRPr lang="cs-CZ" altLang="cs-CZ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507341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/>
              <a:t>Obr. 11</a:t>
            </a:r>
          </a:p>
        </p:txBody>
      </p:sp>
      <p:sp>
        <p:nvSpPr>
          <p:cNvPr id="17408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03E0986-C920-423D-A07D-C15D8C7D3239}" type="slidenum">
              <a:rPr lang="cs-CZ" altLang="cs-CZ" sz="1200">
                <a:solidFill>
                  <a:srgbClr val="000000"/>
                </a:solidFill>
              </a:rPr>
              <a:pPr/>
              <a:t>26</a:t>
            </a:fld>
            <a:endParaRPr lang="cs-CZ" altLang="cs-CZ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50076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/>
              <a:t>8.b</a:t>
            </a:r>
          </a:p>
        </p:txBody>
      </p:sp>
      <p:sp>
        <p:nvSpPr>
          <p:cNvPr id="16589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ED29CEB2-1F28-4175-9381-00B2887691D2}" type="slidenum">
              <a:rPr lang="cs-CZ" altLang="cs-CZ" sz="1200">
                <a:solidFill>
                  <a:srgbClr val="000000"/>
                </a:solidFill>
              </a:rPr>
              <a:pPr/>
              <a:t>28</a:t>
            </a:fld>
            <a:endParaRPr lang="cs-CZ" altLang="cs-CZ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8517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cs-CZ" altLang="cs-CZ"/>
              <a:t>Obr. 12</a:t>
            </a:r>
          </a:p>
        </p:txBody>
      </p:sp>
      <p:sp>
        <p:nvSpPr>
          <p:cNvPr id="176132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2D8A8D52-C372-4F8F-91C6-6FC31B07004E}" type="slidenum">
              <a:rPr lang="cs-CZ" altLang="cs-CZ" sz="1200">
                <a:solidFill>
                  <a:srgbClr val="000000"/>
                </a:solidFill>
              </a:rPr>
              <a:pPr/>
              <a:t>29</a:t>
            </a:fld>
            <a:endParaRPr lang="cs-CZ" altLang="cs-CZ" sz="120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12654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0"/>
            <a:ext cx="9147175" cy="6867525"/>
            <a:chOff x="-2" y="0"/>
            <a:chExt cx="5762" cy="4326"/>
          </a:xfrm>
        </p:grpSpPr>
        <p:grpSp>
          <p:nvGrpSpPr>
            <p:cNvPr id="5" name="Group 3"/>
            <p:cNvGrpSpPr>
              <a:grpSpLocks/>
            </p:cNvGrpSpPr>
            <p:nvPr userDrawn="1"/>
          </p:nvGrpSpPr>
          <p:grpSpPr bwMode="auto">
            <a:xfrm>
              <a:off x="-2" y="0"/>
              <a:ext cx="5712" cy="4326"/>
              <a:chOff x="-2" y="0"/>
              <a:chExt cx="5712" cy="4326"/>
            </a:xfrm>
          </p:grpSpPr>
          <p:sp>
            <p:nvSpPr>
              <p:cNvPr id="8" name="Rectangle 4"/>
              <p:cNvSpPr>
                <a:spLocks noChangeArrowheads="1"/>
              </p:cNvSpPr>
              <p:nvPr/>
            </p:nvSpPr>
            <p:spPr bwMode="auto">
              <a:xfrm>
                <a:off x="-2" y="0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9" name="Rectangle 5"/>
              <p:cNvSpPr>
                <a:spLocks noChangeArrowheads="1"/>
              </p:cNvSpPr>
              <p:nvPr/>
            </p:nvSpPr>
            <p:spPr bwMode="auto">
              <a:xfrm>
                <a:off x="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0" name="Rectangle 6"/>
              <p:cNvSpPr>
                <a:spLocks noChangeArrowheads="1"/>
              </p:cNvSpPr>
              <p:nvPr/>
            </p:nvSpPr>
            <p:spPr bwMode="auto">
              <a:xfrm>
                <a:off x="1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1" name="Rectangle 7"/>
              <p:cNvSpPr>
                <a:spLocks noChangeArrowheads="1"/>
              </p:cNvSpPr>
              <p:nvPr/>
            </p:nvSpPr>
            <p:spPr bwMode="auto">
              <a:xfrm>
                <a:off x="2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2" name="Rectangle 8"/>
              <p:cNvSpPr>
                <a:spLocks noChangeArrowheads="1"/>
              </p:cNvSpPr>
              <p:nvPr/>
            </p:nvSpPr>
            <p:spPr bwMode="auto">
              <a:xfrm>
                <a:off x="3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Rectangle 9"/>
              <p:cNvSpPr>
                <a:spLocks noChangeArrowheads="1"/>
              </p:cNvSpPr>
              <p:nvPr/>
            </p:nvSpPr>
            <p:spPr bwMode="auto">
              <a:xfrm>
                <a:off x="4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4" name="Rectangle 10"/>
              <p:cNvSpPr>
                <a:spLocks noChangeArrowheads="1"/>
              </p:cNvSpPr>
              <p:nvPr/>
            </p:nvSpPr>
            <p:spPr bwMode="auto">
              <a:xfrm>
                <a:off x="5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5" name="Rectangle 11"/>
              <p:cNvSpPr>
                <a:spLocks noChangeArrowheads="1"/>
              </p:cNvSpPr>
              <p:nvPr/>
            </p:nvSpPr>
            <p:spPr bwMode="auto">
              <a:xfrm>
                <a:off x="6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6" name="Rectangle 12"/>
              <p:cNvSpPr>
                <a:spLocks noChangeArrowheads="1"/>
              </p:cNvSpPr>
              <p:nvPr/>
            </p:nvSpPr>
            <p:spPr bwMode="auto">
              <a:xfrm>
                <a:off x="7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7" name="Rectangle 13"/>
              <p:cNvSpPr>
                <a:spLocks noChangeArrowheads="1"/>
              </p:cNvSpPr>
              <p:nvPr/>
            </p:nvSpPr>
            <p:spPr bwMode="auto">
              <a:xfrm>
                <a:off x="8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8" name="Rectangle 14"/>
              <p:cNvSpPr>
                <a:spLocks noChangeArrowheads="1"/>
              </p:cNvSpPr>
              <p:nvPr/>
            </p:nvSpPr>
            <p:spPr bwMode="auto">
              <a:xfrm>
                <a:off x="9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Rectangle 15"/>
              <p:cNvSpPr>
                <a:spLocks noChangeArrowheads="1"/>
              </p:cNvSpPr>
              <p:nvPr/>
            </p:nvSpPr>
            <p:spPr bwMode="auto">
              <a:xfrm>
                <a:off x="10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Rectangle 16"/>
              <p:cNvSpPr>
                <a:spLocks noChangeArrowheads="1"/>
              </p:cNvSpPr>
              <p:nvPr/>
            </p:nvSpPr>
            <p:spPr bwMode="auto">
              <a:xfrm>
                <a:off x="11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Rectangle 17"/>
              <p:cNvSpPr>
                <a:spLocks noChangeArrowheads="1"/>
              </p:cNvSpPr>
              <p:nvPr/>
            </p:nvSpPr>
            <p:spPr bwMode="auto">
              <a:xfrm>
                <a:off x="12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2" name="Rectangle 18"/>
              <p:cNvSpPr>
                <a:spLocks noChangeArrowheads="1"/>
              </p:cNvSpPr>
              <p:nvPr/>
            </p:nvSpPr>
            <p:spPr bwMode="auto">
              <a:xfrm>
                <a:off x="13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3" name="Rectangle 19"/>
              <p:cNvSpPr>
                <a:spLocks noChangeArrowheads="1"/>
              </p:cNvSpPr>
              <p:nvPr/>
            </p:nvSpPr>
            <p:spPr bwMode="auto">
              <a:xfrm>
                <a:off x="14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4" name="Rectangle 20"/>
              <p:cNvSpPr>
                <a:spLocks noChangeArrowheads="1"/>
              </p:cNvSpPr>
              <p:nvPr/>
            </p:nvSpPr>
            <p:spPr bwMode="auto">
              <a:xfrm>
                <a:off x="15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5" name="Rectangle 21"/>
              <p:cNvSpPr>
                <a:spLocks noChangeArrowheads="1"/>
              </p:cNvSpPr>
              <p:nvPr/>
            </p:nvSpPr>
            <p:spPr bwMode="auto">
              <a:xfrm>
                <a:off x="16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6" name="Rectangle 22"/>
              <p:cNvSpPr>
                <a:spLocks noChangeArrowheads="1"/>
              </p:cNvSpPr>
              <p:nvPr/>
            </p:nvSpPr>
            <p:spPr bwMode="auto">
              <a:xfrm>
                <a:off x="17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7" name="Rectangle 23"/>
              <p:cNvSpPr>
                <a:spLocks noChangeArrowheads="1"/>
              </p:cNvSpPr>
              <p:nvPr/>
            </p:nvSpPr>
            <p:spPr bwMode="auto">
              <a:xfrm>
                <a:off x="18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8" name="Rectangle 24"/>
              <p:cNvSpPr>
                <a:spLocks noChangeArrowheads="1"/>
              </p:cNvSpPr>
              <p:nvPr/>
            </p:nvSpPr>
            <p:spPr bwMode="auto">
              <a:xfrm>
                <a:off x="19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29" name="Rectangle 25"/>
              <p:cNvSpPr>
                <a:spLocks noChangeArrowheads="1"/>
              </p:cNvSpPr>
              <p:nvPr/>
            </p:nvSpPr>
            <p:spPr bwMode="auto">
              <a:xfrm>
                <a:off x="20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Rectangle 26"/>
              <p:cNvSpPr>
                <a:spLocks noChangeArrowheads="1"/>
              </p:cNvSpPr>
              <p:nvPr/>
            </p:nvSpPr>
            <p:spPr bwMode="auto">
              <a:xfrm>
                <a:off x="21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Rectangle 27"/>
              <p:cNvSpPr>
                <a:spLocks noChangeArrowheads="1"/>
              </p:cNvSpPr>
              <p:nvPr/>
            </p:nvSpPr>
            <p:spPr bwMode="auto">
              <a:xfrm>
                <a:off x="22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2" name="Rectangle 28"/>
              <p:cNvSpPr>
                <a:spLocks noChangeArrowheads="1"/>
              </p:cNvSpPr>
              <p:nvPr/>
            </p:nvSpPr>
            <p:spPr bwMode="auto">
              <a:xfrm>
                <a:off x="23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3" name="Rectangle 29"/>
              <p:cNvSpPr>
                <a:spLocks noChangeArrowheads="1"/>
              </p:cNvSpPr>
              <p:nvPr/>
            </p:nvSpPr>
            <p:spPr bwMode="auto">
              <a:xfrm>
                <a:off x="23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4" name="Rectangle 30"/>
              <p:cNvSpPr>
                <a:spLocks noChangeArrowheads="1"/>
              </p:cNvSpPr>
              <p:nvPr/>
            </p:nvSpPr>
            <p:spPr bwMode="auto">
              <a:xfrm>
                <a:off x="24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5" name="Rectangle 31"/>
              <p:cNvSpPr>
                <a:spLocks noChangeArrowheads="1"/>
              </p:cNvSpPr>
              <p:nvPr/>
            </p:nvSpPr>
            <p:spPr bwMode="auto">
              <a:xfrm>
                <a:off x="25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6" name="Rectangle 32"/>
              <p:cNvSpPr>
                <a:spLocks noChangeArrowheads="1"/>
              </p:cNvSpPr>
              <p:nvPr/>
            </p:nvSpPr>
            <p:spPr bwMode="auto">
              <a:xfrm>
                <a:off x="26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27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8" name="Rectangle 34"/>
              <p:cNvSpPr>
                <a:spLocks noChangeArrowheads="1"/>
              </p:cNvSpPr>
              <p:nvPr/>
            </p:nvSpPr>
            <p:spPr bwMode="auto">
              <a:xfrm>
                <a:off x="28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39" name="Rectangle 35"/>
              <p:cNvSpPr>
                <a:spLocks noChangeArrowheads="1"/>
              </p:cNvSpPr>
              <p:nvPr/>
            </p:nvSpPr>
            <p:spPr bwMode="auto">
              <a:xfrm>
                <a:off x="29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40" name="Rectangle 36"/>
              <p:cNvSpPr>
                <a:spLocks noChangeArrowheads="1"/>
              </p:cNvSpPr>
              <p:nvPr/>
            </p:nvSpPr>
            <p:spPr bwMode="auto">
              <a:xfrm>
                <a:off x="30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41" name="Rectangle 37"/>
              <p:cNvSpPr>
                <a:spLocks noChangeArrowheads="1"/>
              </p:cNvSpPr>
              <p:nvPr/>
            </p:nvSpPr>
            <p:spPr bwMode="auto">
              <a:xfrm>
                <a:off x="31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42" name="Rectangle 38"/>
              <p:cNvSpPr>
                <a:spLocks noChangeArrowheads="1"/>
              </p:cNvSpPr>
              <p:nvPr/>
            </p:nvSpPr>
            <p:spPr bwMode="auto">
              <a:xfrm>
                <a:off x="32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43" name="Rectangle 39"/>
              <p:cNvSpPr>
                <a:spLocks noChangeArrowheads="1"/>
              </p:cNvSpPr>
              <p:nvPr/>
            </p:nvSpPr>
            <p:spPr bwMode="auto">
              <a:xfrm>
                <a:off x="335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44" name="Rectangle 40"/>
              <p:cNvSpPr>
                <a:spLocks noChangeArrowheads="1"/>
              </p:cNvSpPr>
              <p:nvPr/>
            </p:nvSpPr>
            <p:spPr bwMode="auto">
              <a:xfrm>
                <a:off x="345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45" name="Rectangle 41"/>
              <p:cNvSpPr>
                <a:spLocks noChangeArrowheads="1"/>
              </p:cNvSpPr>
              <p:nvPr/>
            </p:nvSpPr>
            <p:spPr bwMode="auto">
              <a:xfrm>
                <a:off x="355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46" name="Rectangle 42"/>
              <p:cNvSpPr>
                <a:spLocks noChangeArrowheads="1"/>
              </p:cNvSpPr>
              <p:nvPr/>
            </p:nvSpPr>
            <p:spPr bwMode="auto">
              <a:xfrm>
                <a:off x="364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47" name="Rectangle 43"/>
              <p:cNvSpPr>
                <a:spLocks noChangeArrowheads="1"/>
              </p:cNvSpPr>
              <p:nvPr/>
            </p:nvSpPr>
            <p:spPr bwMode="auto">
              <a:xfrm>
                <a:off x="374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48" name="Rectangle 44"/>
              <p:cNvSpPr>
                <a:spLocks noChangeArrowheads="1"/>
              </p:cNvSpPr>
              <p:nvPr/>
            </p:nvSpPr>
            <p:spPr bwMode="auto">
              <a:xfrm>
                <a:off x="383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49" name="Rectangle 45"/>
              <p:cNvSpPr>
                <a:spLocks noChangeArrowheads="1"/>
              </p:cNvSpPr>
              <p:nvPr/>
            </p:nvSpPr>
            <p:spPr bwMode="auto">
              <a:xfrm>
                <a:off x="393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50" name="Rectangle 46"/>
              <p:cNvSpPr>
                <a:spLocks noChangeArrowheads="1"/>
              </p:cNvSpPr>
              <p:nvPr/>
            </p:nvSpPr>
            <p:spPr bwMode="auto">
              <a:xfrm>
                <a:off x="403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51" name="Rectangle 47"/>
              <p:cNvSpPr>
                <a:spLocks noChangeArrowheads="1"/>
              </p:cNvSpPr>
              <p:nvPr/>
            </p:nvSpPr>
            <p:spPr bwMode="auto">
              <a:xfrm>
                <a:off x="412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52" name="Rectangle 48"/>
              <p:cNvSpPr>
                <a:spLocks noChangeArrowheads="1"/>
              </p:cNvSpPr>
              <p:nvPr/>
            </p:nvSpPr>
            <p:spPr bwMode="auto">
              <a:xfrm>
                <a:off x="422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53" name="Rectangle 49"/>
              <p:cNvSpPr>
                <a:spLocks noChangeArrowheads="1"/>
              </p:cNvSpPr>
              <p:nvPr/>
            </p:nvSpPr>
            <p:spPr bwMode="auto">
              <a:xfrm>
                <a:off x="431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54" name="Rectangle 50"/>
              <p:cNvSpPr>
                <a:spLocks noChangeArrowheads="1"/>
              </p:cNvSpPr>
              <p:nvPr/>
            </p:nvSpPr>
            <p:spPr bwMode="auto">
              <a:xfrm>
                <a:off x="441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55" name="Rectangle 51"/>
              <p:cNvSpPr>
                <a:spLocks noChangeArrowheads="1"/>
              </p:cNvSpPr>
              <p:nvPr/>
            </p:nvSpPr>
            <p:spPr bwMode="auto">
              <a:xfrm>
                <a:off x="451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56" name="Rectangle 52"/>
              <p:cNvSpPr>
                <a:spLocks noChangeArrowheads="1"/>
              </p:cNvSpPr>
              <p:nvPr/>
            </p:nvSpPr>
            <p:spPr bwMode="auto">
              <a:xfrm>
                <a:off x="460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57" name="Rectangle 53"/>
              <p:cNvSpPr>
                <a:spLocks noChangeArrowheads="1"/>
              </p:cNvSpPr>
              <p:nvPr/>
            </p:nvSpPr>
            <p:spPr bwMode="auto">
              <a:xfrm>
                <a:off x="470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58" name="Rectangle 54"/>
              <p:cNvSpPr>
                <a:spLocks noChangeArrowheads="1"/>
              </p:cNvSpPr>
              <p:nvPr/>
            </p:nvSpPr>
            <p:spPr bwMode="auto">
              <a:xfrm>
                <a:off x="479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59" name="Rectangle 55"/>
              <p:cNvSpPr>
                <a:spLocks noChangeArrowheads="1"/>
              </p:cNvSpPr>
              <p:nvPr/>
            </p:nvSpPr>
            <p:spPr bwMode="auto">
              <a:xfrm>
                <a:off x="489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60" name="Rectangle 56"/>
              <p:cNvSpPr>
                <a:spLocks noChangeArrowheads="1"/>
              </p:cNvSpPr>
              <p:nvPr/>
            </p:nvSpPr>
            <p:spPr bwMode="auto">
              <a:xfrm>
                <a:off x="499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61" name="Rectangle 57"/>
              <p:cNvSpPr>
                <a:spLocks noChangeArrowheads="1"/>
              </p:cNvSpPr>
              <p:nvPr/>
            </p:nvSpPr>
            <p:spPr bwMode="auto">
              <a:xfrm>
                <a:off x="508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62" name="Rectangle 58"/>
              <p:cNvSpPr>
                <a:spLocks noChangeArrowheads="1"/>
              </p:cNvSpPr>
              <p:nvPr/>
            </p:nvSpPr>
            <p:spPr bwMode="auto">
              <a:xfrm>
                <a:off x="518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63" name="Rectangle 59"/>
              <p:cNvSpPr>
                <a:spLocks noChangeArrowheads="1"/>
              </p:cNvSpPr>
              <p:nvPr/>
            </p:nvSpPr>
            <p:spPr bwMode="auto">
              <a:xfrm>
                <a:off x="5278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64" name="Rectangle 60"/>
              <p:cNvSpPr>
                <a:spLocks noChangeArrowheads="1"/>
              </p:cNvSpPr>
              <p:nvPr/>
            </p:nvSpPr>
            <p:spPr bwMode="auto">
              <a:xfrm>
                <a:off x="5374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65" name="Rectangle 61"/>
              <p:cNvSpPr>
                <a:spLocks noChangeArrowheads="1"/>
              </p:cNvSpPr>
              <p:nvPr/>
            </p:nvSpPr>
            <p:spPr bwMode="auto">
              <a:xfrm>
                <a:off x="5470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66" name="Rectangle 62"/>
              <p:cNvSpPr>
                <a:spLocks noChangeArrowheads="1"/>
              </p:cNvSpPr>
              <p:nvPr/>
            </p:nvSpPr>
            <p:spPr bwMode="auto">
              <a:xfrm>
                <a:off x="5566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  <p:sp>
            <p:nvSpPr>
              <p:cNvPr id="67" name="Rectangle 63"/>
              <p:cNvSpPr>
                <a:spLocks noChangeArrowheads="1"/>
              </p:cNvSpPr>
              <p:nvPr/>
            </p:nvSpPr>
            <p:spPr bwMode="auto">
              <a:xfrm>
                <a:off x="5662" y="6"/>
                <a:ext cx="48" cy="432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charset="0"/>
                  </a:defRPr>
                </a:lvl9pPr>
              </a:lstStyle>
              <a:p>
                <a:pPr eaLnBrk="1" fontAlgn="base" hangingPunct="1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cs-CZ" altLang="cs-CZ" sz="1350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6" name="Rectangle 64"/>
            <p:cNvSpPr>
              <a:spLocks noChangeArrowheads="1"/>
            </p:cNvSpPr>
            <p:nvPr/>
          </p:nvSpPr>
          <p:spPr bwMode="auto">
            <a:xfrm>
              <a:off x="429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7" name="Rectangle 65"/>
            <p:cNvSpPr>
              <a:spLocks noChangeArrowheads="1"/>
            </p:cNvSpPr>
            <p:nvPr/>
          </p:nvSpPr>
          <p:spPr bwMode="auto">
            <a:xfrm>
              <a:off x="0" y="0"/>
              <a:ext cx="5760" cy="321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</p:grpSp>
      <p:sp>
        <p:nvSpPr>
          <p:cNvPr id="68" name="Rectangle 66"/>
          <p:cNvSpPr>
            <a:spLocks noChangeArrowheads="1"/>
          </p:cNvSpPr>
          <p:nvPr/>
        </p:nvSpPr>
        <p:spPr bwMode="auto">
          <a:xfrm>
            <a:off x="3505200" y="2590800"/>
            <a:ext cx="4892675" cy="76200"/>
          </a:xfrm>
          <a:prstGeom prst="rect">
            <a:avLst/>
          </a:prstGeom>
          <a:solidFill>
            <a:schemeClr val="hlink">
              <a:alpha val="50195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  <a:defRPr/>
            </a:pPr>
            <a:endParaRPr kumimoji="1" lang="cs-CZ" altLang="cs-CZ">
              <a:solidFill>
                <a:srgbClr val="000000"/>
              </a:solidFill>
              <a:latin typeface="Helvetica" charset="0"/>
            </a:endParaRPr>
          </a:p>
        </p:txBody>
      </p:sp>
      <p:sp>
        <p:nvSpPr>
          <p:cNvPr id="14403" name="Rectangle 67"/>
          <p:cNvSpPr>
            <a:spLocks noGrp="1" noChangeArrowheads="1"/>
          </p:cNvSpPr>
          <p:nvPr>
            <p:ph type="ctrTitle" sz="quarter"/>
          </p:nvPr>
        </p:nvSpPr>
        <p:spPr>
          <a:xfrm>
            <a:off x="779465" y="1447800"/>
            <a:ext cx="7678737" cy="1081088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14404" name="Rectangle 68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021138" y="2860676"/>
            <a:ext cx="4437062" cy="3114675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69" name="Rectangle 69"/>
          <p:cNvSpPr>
            <a:spLocks noGrp="1" noChangeArrowheads="1"/>
          </p:cNvSpPr>
          <p:nvPr>
            <p:ph type="dt" sz="quarter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0" name="Rectangle 70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" name="Rectangle 71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eaLnBrk="0" hangingPunct="0">
              <a:defRPr/>
            </a:lvl1pPr>
          </a:lstStyle>
          <a:p>
            <a:fld id="{E358AB98-D48B-4179-8115-AA7C79678F11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04911541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18164CD-1306-4620-82A1-D4131980FE29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855488739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994527" y="533400"/>
            <a:ext cx="2039938" cy="5562600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71540" y="533400"/>
            <a:ext cx="5970587" cy="5562600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B24C7884-5D98-426B-8380-81FC631BA0BE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91532334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chemeClr val="bg2"/>
              </a:buClr>
              <a:defRPr sz="1350"/>
            </a:lvl1pPr>
            <a:lvl2pPr>
              <a:defRPr sz="1200"/>
            </a:lvl2pPr>
            <a:lvl3pPr>
              <a:buClr>
                <a:schemeClr val="bg2"/>
              </a:buClr>
              <a:defRPr sz="1050"/>
            </a:lvl3pPr>
            <a:lvl4pPr>
              <a:defRPr sz="900"/>
            </a:lvl4pPr>
            <a:lvl5pPr>
              <a:buClr>
                <a:schemeClr val="bg2"/>
              </a:buCl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57200" y="1547813"/>
            <a:ext cx="8229600" cy="412750"/>
          </a:xfrm>
        </p:spPr>
        <p:txBody>
          <a:bodyPr/>
          <a:lstStyle>
            <a:lvl1pPr marL="0" indent="0">
              <a:buNone/>
              <a:defRPr sz="1350" b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20397770"/>
      </p:ext>
    </p:extLst>
  </p:cSld>
  <p:clrMapOvr>
    <a:masterClrMapping/>
  </p:clrMapOvr>
  <p:transition/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81F24C2A-CA3E-4B9D-9571-8327CF321F1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6241996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hart">
  <p:cSld name="Nadpis, text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7800" y="0"/>
            <a:ext cx="7696200" cy="6858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447800" y="838200"/>
            <a:ext cx="3771900" cy="5638800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graf 3"/>
          <p:cNvSpPr>
            <a:spLocks noGrp="1"/>
          </p:cNvSpPr>
          <p:nvPr>
            <p:ph type="chart" sz="half" idx="2"/>
          </p:nvPr>
        </p:nvSpPr>
        <p:spPr>
          <a:xfrm>
            <a:off x="5372100" y="838200"/>
            <a:ext cx="3771900" cy="5638800"/>
          </a:xfrm>
        </p:spPr>
        <p:txBody>
          <a:bodyPr/>
          <a:lstStyle/>
          <a:p>
            <a:pPr lvl="0"/>
            <a:endParaRPr lang="cs-CZ" noProof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7562FE-0B2F-4193-8E09-FC10D2F816DB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49551171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85DC393-6A35-48D9-965D-595C300BEF4F}" type="datetimeFigureOut">
              <a:rPr lang="cs-CZ"/>
              <a:pPr>
                <a:defRPr/>
              </a:pPr>
              <a:t>20.01.2018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898AF5D0-AA6E-41BD-9A81-95ABD8AF535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5073250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7383982-6F01-4750-A45E-543EE91ABF57}" type="datetimeFigureOut">
              <a:rPr lang="cs-CZ"/>
              <a:pPr>
                <a:defRPr/>
              </a:pPr>
              <a:t>20.01.2018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B49EC54D-64A5-4902-961F-7BDDCFA2F52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456280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F25A1C0-10F6-4CB6-93DA-6A2BA296D44C}" type="datetimeFigureOut">
              <a:rPr lang="cs-CZ"/>
              <a:pPr>
                <a:defRPr/>
              </a:pPr>
              <a:t>20.01.2018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66CD3775-981D-4C52-B050-2E68419CFA1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41178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C8E5F66-40AF-4317-B963-234E06D3C871}" type="datetimeFigureOut">
              <a:rPr lang="cs-CZ"/>
              <a:pPr>
                <a:defRPr/>
              </a:pPr>
              <a:t>20.01.2018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17641126-84EB-4942-A7D0-371931E98C8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1815536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3E957C2-8767-4FCF-A983-FAFC7697A23F}" type="datetimeFigureOut">
              <a:rPr lang="cs-CZ"/>
              <a:pPr>
                <a:defRPr/>
              </a:pPr>
              <a:t>20.01.2018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6BED527D-D80E-4517-9E17-FD9E1B1ADFC6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687066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745B085D-1E39-4A98-AEE1-D0709DEE97E0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26872271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A7C64A1-3378-4C44-BA58-1AF7E1D54150}" type="datetimeFigureOut">
              <a:rPr lang="cs-CZ"/>
              <a:pPr>
                <a:defRPr/>
              </a:pPr>
              <a:t>20.01.2018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BBFC7C2F-CCE3-4B02-B8AC-0B1FB6EDD10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45589533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1C6B2DC-6745-4542-AA96-7EAB4742AC19}" type="datetimeFigureOut">
              <a:rPr lang="cs-CZ"/>
              <a:pPr>
                <a:defRPr/>
              </a:pPr>
              <a:t>20.01.2018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CD8C2A07-6475-497A-9ACC-20DDE3D14E3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7970501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B2D595E-9A30-4F85-83E4-A54E77B08B0C}" type="datetimeFigureOut">
              <a:rPr lang="cs-CZ"/>
              <a:pPr>
                <a:defRPr/>
              </a:pPr>
              <a:t>20.01.2018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7A605BFD-5A87-479B-970D-79C772555008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08430294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9542182-7820-49BD-947D-A134263CAE17}" type="datetimeFigureOut">
              <a:rPr lang="cs-CZ"/>
              <a:pPr>
                <a:defRPr/>
              </a:pPr>
              <a:t>20.01.2018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EC505164-A5B0-4A7D-91BB-CE15CE060DB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82459646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E40DF13-51F9-4BEC-913D-A6D089F61DF6}" type="datetimeFigureOut">
              <a:rPr lang="cs-CZ"/>
              <a:pPr>
                <a:defRPr/>
              </a:pPr>
              <a:t>20.01.2018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2F0367B7-CAB4-432C-AA41-5C2EEAD2035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49922767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515E461-1FF7-4DD1-AB23-66103705ABAB}" type="datetimeFigureOut">
              <a:rPr lang="cs-CZ"/>
              <a:pPr>
                <a:defRPr/>
              </a:pPr>
              <a:t>20.01.2018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BD718B8D-3068-4F67-9AA2-4EECB0E1A00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190533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229" y="365593"/>
            <a:ext cx="7885546" cy="132509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361113987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CE15E23-2690-4B5B-A450-124440AFB226}" type="datetimeFigureOut">
              <a:rPr lang="cs-CZ"/>
              <a:pPr>
                <a:defRPr/>
              </a:pPr>
              <a:t>20.01.2018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9A2215A5-0BEC-428C-A4CC-41F821C615BB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9184906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19C6291-2C7B-426D-BE62-5089728E30F8}" type="datetimeFigureOut">
              <a:rPr lang="cs-CZ"/>
              <a:pPr>
                <a:defRPr/>
              </a:pPr>
              <a:t>20.01.2018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05D2AB20-EF97-4232-8112-D09702169DA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1878601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3887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3887" y="4589466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7314755-D5CA-44B0-B408-16B522047660}" type="datetimeFigureOut">
              <a:rPr lang="cs-CZ"/>
              <a:pPr>
                <a:defRPr/>
              </a:pPr>
              <a:t>20.01.2018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7A83E54B-C3E0-4950-B1C1-64B7E03E77C4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579308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C91DAFC-B825-445D-AA3D-A63AED84F7D7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837593450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D1332C-69D7-455A-BCF4-340B8E193B03}" type="datetimeFigureOut">
              <a:rPr lang="cs-CZ"/>
              <a:pPr>
                <a:defRPr/>
              </a:pPr>
              <a:t>20.01.2018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2BEDD195-BB4B-4E4E-BAAE-B132C0FE3571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71101348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365127"/>
            <a:ext cx="78867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3B5A80E-7BE6-4FCE-B336-E488E0AB68E6}" type="datetimeFigureOut">
              <a:rPr lang="cs-CZ"/>
              <a:pPr>
                <a:defRPr/>
              </a:pPr>
              <a:t>20.01.2018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9236EB6E-68F8-4F85-981A-BFEDC95D9D1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90120919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BDB8B5A-6E6B-4D9C-BB1E-4DCFE3FF089C}" type="datetimeFigureOut">
              <a:rPr lang="cs-CZ"/>
              <a:pPr>
                <a:defRPr/>
              </a:pPr>
              <a:t>20.01.2018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E31B4370-6DF7-4FDA-B20E-73DFEAC6E09F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0817204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0D1DC52-A0F4-4756-AFEC-A87431F73F4C}" type="datetimeFigureOut">
              <a:rPr lang="cs-CZ"/>
              <a:pPr>
                <a:defRPr/>
              </a:pPr>
              <a:t>20.01.2018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065DF69F-C305-4614-8211-E1CE556D0AB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305017687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A1C84EC-06B1-46DC-A509-5058A5B3C144}" type="datetimeFigureOut">
              <a:rPr lang="cs-CZ"/>
              <a:pPr>
                <a:defRPr/>
              </a:pPr>
              <a:t>20.01.2018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6208169F-5D70-44EB-A96A-5675F3D2E47C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92527057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A09D3AD-FC98-427E-9FF7-D25940FF0C6C}" type="datetimeFigureOut">
              <a:rPr lang="cs-CZ"/>
              <a:pPr>
                <a:defRPr/>
              </a:pPr>
              <a:t>20.01.2018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D04EFC9A-6C5B-476D-9B6D-D07FC30327AA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57410530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4BCE3E1-567C-4D23-B228-021EC1D52B89}" type="datetimeFigureOut">
              <a:rPr lang="cs-CZ"/>
              <a:pPr>
                <a:defRPr/>
              </a:pPr>
              <a:t>20.01.2018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1737EB4A-256A-46D1-B692-3441BC1B8282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49945870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E8B75CA-4166-4985-9CAF-EAC1C5486FA8}" type="datetimeFigureOut">
              <a:rPr lang="cs-CZ"/>
              <a:pPr>
                <a:defRPr/>
              </a:pPr>
              <a:t>20.01.2018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2202467D-672B-49E5-B7E2-D036F9F7A339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9990863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Vlastní rozlože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29229" y="365593"/>
            <a:ext cx="7885546" cy="1325096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</p:spTree>
    <p:extLst>
      <p:ext uri="{BB962C8B-B14F-4D97-AF65-F5344CB8AC3E}">
        <p14:creationId xmlns:p14="http://schemas.microsoft.com/office/powerpoint/2010/main" val="1415686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>
  <p:cSld name="Nadpis a gra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graf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 rtlCol="0">
            <a:normAutofit/>
          </a:bodyPr>
          <a:lstStyle/>
          <a:p>
            <a:pPr lvl="0"/>
            <a:endParaRPr lang="cs-CZ" noProof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 algn="l" eaLnBrk="0" fontAlgn="base" hangingPunct="0">
              <a:spcBef>
                <a:spcPct val="0"/>
              </a:spcBef>
              <a:spcAft>
                <a:spcPct val="0"/>
              </a:spcAft>
              <a:defRPr>
                <a:latin typeface="Times New Roman" panose="02020603050405020304" pitchFamily="18" charset="0"/>
                <a:cs typeface="Arial" pitchFamily="34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 eaLnBrk="0" hangingPunct="0">
              <a:defRPr>
                <a:latin typeface="Times New Roman" pitchFamily="18" charset="0"/>
              </a:defRPr>
            </a:lvl1pPr>
          </a:lstStyle>
          <a:p>
            <a:fld id="{A78D9CDF-04AD-49B4-B42A-043419D7D7C3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200549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912813" y="1905000"/>
            <a:ext cx="3978275" cy="4191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43489" y="1905000"/>
            <a:ext cx="3979862" cy="4191000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67F18E4B-F8D1-4779-A4D7-7A28FCD3BAEC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1501744051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1495425"/>
            <a:ext cx="7794625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79430" y="3577113"/>
            <a:ext cx="7772400" cy="1470025"/>
          </a:xfrm>
        </p:spPr>
        <p:txBody>
          <a:bodyPr/>
          <a:lstStyle>
            <a:lvl1pPr>
              <a:defRPr>
                <a:solidFill>
                  <a:srgbClr val="1D304F"/>
                </a:solidFill>
              </a:defRPr>
            </a:lvl1pPr>
          </a:lstStyle>
          <a:p>
            <a:r>
              <a:rPr lang="en-GB" dirty="0"/>
              <a:t>Click to edit Master 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3341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8" y="6153150"/>
            <a:ext cx="708025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hps2 logo-final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8825" y="6154738"/>
            <a:ext cx="765175" cy="703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8"/>
          <p:cNvCxnSpPr/>
          <p:nvPr userDrawn="1"/>
        </p:nvCxnSpPr>
        <p:spPr>
          <a:xfrm>
            <a:off x="0" y="1460500"/>
            <a:ext cx="9144000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1D304F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1588" y="6381750"/>
            <a:ext cx="9142412" cy="476250"/>
          </a:xfrm>
        </p:spPr>
        <p:txBody>
          <a:bodyPr/>
          <a:lstStyle>
            <a:lvl1pPr eaLnBrk="0" hangingPunct="0">
              <a:defRPr b="1">
                <a:solidFill>
                  <a:srgbClr val="DADADA">
                    <a:lumMod val="75000"/>
                  </a:srgbClr>
                </a:solidFill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GB"/>
              <a:t>CONFIDENTIAL – NOT FOR PUBLICATION or PRESENTATION</a:t>
            </a:r>
          </a:p>
        </p:txBody>
      </p:sp>
    </p:spTree>
    <p:extLst>
      <p:ext uri="{BB962C8B-B14F-4D97-AF65-F5344CB8AC3E}">
        <p14:creationId xmlns:p14="http://schemas.microsoft.com/office/powerpoint/2010/main" val="21056149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3" y="6021388"/>
            <a:ext cx="863601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 descr="hps2 logo-final 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4363" y="6021388"/>
            <a:ext cx="909637" cy="836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0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12912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fld id="{4A7042F6-ECD7-4B86-BB49-DCD391C65713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61213618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28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fld id="{30BF0A41-5EB1-4F23-90A0-8319DCCF6CFF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14915217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fld id="{F2609EC6-2497-4E60-B98F-70F1E632F63D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23568533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9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9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fld id="{55726FE4-7DF4-4992-A597-46FB2076A248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329903273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fld id="{701C284B-C494-408D-9A4A-EBA85BC74F9E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38296119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fld id="{B634B11E-B1F7-4B2F-9A16-CB2A07E320E2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239419351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78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fld id="{8B825382-3F7E-4DFA-A574-5A19CF66BAE2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9952503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DCB2832-8AAE-4C5C-AC25-A8021226BCA7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4107110150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 b="1">
                <a:latin typeface="Times New Roman" pitchFamily="18" charset="0"/>
              </a:defRPr>
            </a:lvl1pPr>
          </a:lstStyle>
          <a:p>
            <a:fld id="{1D3DB57B-E902-439B-86EC-C44EAA3FF31A}" type="slidenum">
              <a:rPr lang="en-GB" altLang="cs-CZ"/>
              <a:pPr/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13062577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fld id="{703B9766-8DDF-481C-966A-8FB1245F1DEB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3233417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4D1FCB0D-8DB8-49EB-BC6A-A308C8B69FAF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789412045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645EEE6-3474-4EAE-BB1E-CA6ED966B75E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514762224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5C6D448F-ABA2-4366-99D9-670EC06B8D40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874379591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15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Rectangle 67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/>
            </a:lvl1pPr>
          </a:lstStyle>
          <a:p>
            <a:fld id="{815512CC-3A0A-43D0-AA2D-A141962AD7F5}" type="slidenum">
              <a:rPr lang="en-US" altLang="cs-CZ"/>
              <a:pPr/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2373508427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0" y="0"/>
            <a:ext cx="9147175" cy="6867525"/>
            <a:chOff x="0" y="0"/>
            <a:chExt cx="5762" cy="4326"/>
          </a:xfrm>
        </p:grpSpPr>
        <p:sp>
          <p:nvSpPr>
            <p:cNvPr id="3080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081" name="Rectangle 4"/>
            <p:cNvSpPr>
              <a:spLocks noChangeArrowheads="1"/>
            </p:cNvSpPr>
            <p:nvPr/>
          </p:nvSpPr>
          <p:spPr bwMode="hidden">
            <a:xfrm>
              <a:off x="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082" name="Rectangle 5"/>
            <p:cNvSpPr>
              <a:spLocks noChangeArrowheads="1"/>
            </p:cNvSpPr>
            <p:nvPr/>
          </p:nvSpPr>
          <p:spPr bwMode="hidden">
            <a:xfrm>
              <a:off x="1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083" name="Rectangle 6"/>
            <p:cNvSpPr>
              <a:spLocks noChangeArrowheads="1"/>
            </p:cNvSpPr>
            <p:nvPr/>
          </p:nvSpPr>
          <p:spPr bwMode="hidden">
            <a:xfrm>
              <a:off x="2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084" name="Rectangle 7"/>
            <p:cNvSpPr>
              <a:spLocks noChangeArrowheads="1"/>
            </p:cNvSpPr>
            <p:nvPr/>
          </p:nvSpPr>
          <p:spPr bwMode="hidden">
            <a:xfrm>
              <a:off x="3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085" name="Rectangle 8"/>
            <p:cNvSpPr>
              <a:spLocks noChangeArrowheads="1"/>
            </p:cNvSpPr>
            <p:nvPr/>
          </p:nvSpPr>
          <p:spPr bwMode="hidden">
            <a:xfrm>
              <a:off x="4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086" name="Rectangle 9"/>
            <p:cNvSpPr>
              <a:spLocks noChangeArrowheads="1"/>
            </p:cNvSpPr>
            <p:nvPr/>
          </p:nvSpPr>
          <p:spPr bwMode="hidden">
            <a:xfrm>
              <a:off x="5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087" name="Rectangle 10"/>
            <p:cNvSpPr>
              <a:spLocks noChangeArrowheads="1"/>
            </p:cNvSpPr>
            <p:nvPr/>
          </p:nvSpPr>
          <p:spPr bwMode="hidden">
            <a:xfrm>
              <a:off x="6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088" name="Rectangle 11"/>
            <p:cNvSpPr>
              <a:spLocks noChangeArrowheads="1"/>
            </p:cNvSpPr>
            <p:nvPr/>
          </p:nvSpPr>
          <p:spPr bwMode="hidden">
            <a:xfrm>
              <a:off x="7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089" name="Rectangle 12"/>
            <p:cNvSpPr>
              <a:spLocks noChangeArrowheads="1"/>
            </p:cNvSpPr>
            <p:nvPr/>
          </p:nvSpPr>
          <p:spPr bwMode="hidden">
            <a:xfrm>
              <a:off x="8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090" name="Rectangle 13"/>
            <p:cNvSpPr>
              <a:spLocks noChangeArrowheads="1"/>
            </p:cNvSpPr>
            <p:nvPr/>
          </p:nvSpPr>
          <p:spPr bwMode="hidden">
            <a:xfrm>
              <a:off x="9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091" name="Rectangle 14"/>
            <p:cNvSpPr>
              <a:spLocks noChangeArrowheads="1"/>
            </p:cNvSpPr>
            <p:nvPr/>
          </p:nvSpPr>
          <p:spPr bwMode="hidden">
            <a:xfrm>
              <a:off x="10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092" name="Rectangle 15"/>
            <p:cNvSpPr>
              <a:spLocks noChangeArrowheads="1"/>
            </p:cNvSpPr>
            <p:nvPr/>
          </p:nvSpPr>
          <p:spPr bwMode="hidden">
            <a:xfrm>
              <a:off x="11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093" name="Rectangle 16"/>
            <p:cNvSpPr>
              <a:spLocks noChangeArrowheads="1"/>
            </p:cNvSpPr>
            <p:nvPr/>
          </p:nvSpPr>
          <p:spPr bwMode="hidden">
            <a:xfrm>
              <a:off x="12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094" name="Rectangle 17"/>
            <p:cNvSpPr>
              <a:spLocks noChangeArrowheads="1"/>
            </p:cNvSpPr>
            <p:nvPr/>
          </p:nvSpPr>
          <p:spPr bwMode="hidden">
            <a:xfrm>
              <a:off x="13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095" name="Rectangle 18"/>
            <p:cNvSpPr>
              <a:spLocks noChangeArrowheads="1"/>
            </p:cNvSpPr>
            <p:nvPr/>
          </p:nvSpPr>
          <p:spPr bwMode="hidden">
            <a:xfrm>
              <a:off x="14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096" name="Rectangle 19"/>
            <p:cNvSpPr>
              <a:spLocks noChangeArrowheads="1"/>
            </p:cNvSpPr>
            <p:nvPr/>
          </p:nvSpPr>
          <p:spPr bwMode="hidden">
            <a:xfrm>
              <a:off x="15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097" name="Rectangle 20"/>
            <p:cNvSpPr>
              <a:spLocks noChangeArrowheads="1"/>
            </p:cNvSpPr>
            <p:nvPr/>
          </p:nvSpPr>
          <p:spPr bwMode="hidden">
            <a:xfrm>
              <a:off x="16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098" name="Rectangle 21"/>
            <p:cNvSpPr>
              <a:spLocks noChangeArrowheads="1"/>
            </p:cNvSpPr>
            <p:nvPr/>
          </p:nvSpPr>
          <p:spPr bwMode="hidden">
            <a:xfrm>
              <a:off x="17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099" name="Rectangle 22"/>
            <p:cNvSpPr>
              <a:spLocks noChangeArrowheads="1"/>
            </p:cNvSpPr>
            <p:nvPr/>
          </p:nvSpPr>
          <p:spPr bwMode="hidden">
            <a:xfrm>
              <a:off x="18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100" name="Rectangle 23"/>
            <p:cNvSpPr>
              <a:spLocks noChangeArrowheads="1"/>
            </p:cNvSpPr>
            <p:nvPr/>
          </p:nvSpPr>
          <p:spPr bwMode="hidden">
            <a:xfrm>
              <a:off x="19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101" name="Rectangle 24"/>
            <p:cNvSpPr>
              <a:spLocks noChangeArrowheads="1"/>
            </p:cNvSpPr>
            <p:nvPr/>
          </p:nvSpPr>
          <p:spPr bwMode="hidden">
            <a:xfrm>
              <a:off x="20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102" name="Rectangle 25"/>
            <p:cNvSpPr>
              <a:spLocks noChangeArrowheads="1"/>
            </p:cNvSpPr>
            <p:nvPr/>
          </p:nvSpPr>
          <p:spPr bwMode="hidden">
            <a:xfrm>
              <a:off x="21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103" name="Rectangle 26"/>
            <p:cNvSpPr>
              <a:spLocks noChangeArrowheads="1"/>
            </p:cNvSpPr>
            <p:nvPr/>
          </p:nvSpPr>
          <p:spPr bwMode="hidden">
            <a:xfrm>
              <a:off x="22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104" name="Rectangle 27"/>
            <p:cNvSpPr>
              <a:spLocks noChangeArrowheads="1"/>
            </p:cNvSpPr>
            <p:nvPr/>
          </p:nvSpPr>
          <p:spPr bwMode="hidden">
            <a:xfrm>
              <a:off x="23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105" name="Rectangle 28"/>
            <p:cNvSpPr>
              <a:spLocks noChangeArrowheads="1"/>
            </p:cNvSpPr>
            <p:nvPr/>
          </p:nvSpPr>
          <p:spPr bwMode="hidden">
            <a:xfrm>
              <a:off x="24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106" name="Rectangle 29"/>
            <p:cNvSpPr>
              <a:spLocks noChangeArrowheads="1"/>
            </p:cNvSpPr>
            <p:nvPr/>
          </p:nvSpPr>
          <p:spPr bwMode="hidden">
            <a:xfrm>
              <a:off x="24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107" name="Rectangle 30"/>
            <p:cNvSpPr>
              <a:spLocks noChangeArrowheads="1"/>
            </p:cNvSpPr>
            <p:nvPr/>
          </p:nvSpPr>
          <p:spPr bwMode="hidden">
            <a:xfrm>
              <a:off x="25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108" name="Rectangle 31"/>
            <p:cNvSpPr>
              <a:spLocks noChangeArrowheads="1"/>
            </p:cNvSpPr>
            <p:nvPr/>
          </p:nvSpPr>
          <p:spPr bwMode="hidden">
            <a:xfrm>
              <a:off x="26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109" name="Rectangle 32"/>
            <p:cNvSpPr>
              <a:spLocks noChangeArrowheads="1"/>
            </p:cNvSpPr>
            <p:nvPr/>
          </p:nvSpPr>
          <p:spPr bwMode="hidden">
            <a:xfrm>
              <a:off x="27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110" name="Rectangle 33"/>
            <p:cNvSpPr>
              <a:spLocks noChangeArrowheads="1"/>
            </p:cNvSpPr>
            <p:nvPr/>
          </p:nvSpPr>
          <p:spPr bwMode="hidden">
            <a:xfrm>
              <a:off x="28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111" name="Rectangle 34"/>
            <p:cNvSpPr>
              <a:spLocks noChangeArrowheads="1"/>
            </p:cNvSpPr>
            <p:nvPr/>
          </p:nvSpPr>
          <p:spPr bwMode="hidden">
            <a:xfrm>
              <a:off x="29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112" name="Rectangle 35"/>
            <p:cNvSpPr>
              <a:spLocks noChangeArrowheads="1"/>
            </p:cNvSpPr>
            <p:nvPr/>
          </p:nvSpPr>
          <p:spPr bwMode="hidden">
            <a:xfrm>
              <a:off x="30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113" name="Rectangle 36"/>
            <p:cNvSpPr>
              <a:spLocks noChangeArrowheads="1"/>
            </p:cNvSpPr>
            <p:nvPr/>
          </p:nvSpPr>
          <p:spPr bwMode="hidden">
            <a:xfrm>
              <a:off x="31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114" name="Rectangle 37"/>
            <p:cNvSpPr>
              <a:spLocks noChangeArrowheads="1"/>
            </p:cNvSpPr>
            <p:nvPr/>
          </p:nvSpPr>
          <p:spPr bwMode="hidden">
            <a:xfrm>
              <a:off x="32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115" name="Rectangle 38"/>
            <p:cNvSpPr>
              <a:spLocks noChangeArrowheads="1"/>
            </p:cNvSpPr>
            <p:nvPr/>
          </p:nvSpPr>
          <p:spPr bwMode="hidden">
            <a:xfrm>
              <a:off x="336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116" name="Rectangle 39"/>
            <p:cNvSpPr>
              <a:spLocks noChangeArrowheads="1"/>
            </p:cNvSpPr>
            <p:nvPr/>
          </p:nvSpPr>
          <p:spPr bwMode="hidden">
            <a:xfrm>
              <a:off x="345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117" name="Rectangle 40"/>
            <p:cNvSpPr>
              <a:spLocks noChangeArrowheads="1"/>
            </p:cNvSpPr>
            <p:nvPr/>
          </p:nvSpPr>
          <p:spPr bwMode="hidden">
            <a:xfrm>
              <a:off x="355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118" name="Rectangle 41"/>
            <p:cNvSpPr>
              <a:spLocks noChangeArrowheads="1"/>
            </p:cNvSpPr>
            <p:nvPr/>
          </p:nvSpPr>
          <p:spPr bwMode="hidden">
            <a:xfrm>
              <a:off x="364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119" name="Rectangle 42"/>
            <p:cNvSpPr>
              <a:spLocks noChangeArrowheads="1"/>
            </p:cNvSpPr>
            <p:nvPr/>
          </p:nvSpPr>
          <p:spPr bwMode="hidden">
            <a:xfrm>
              <a:off x="374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120" name="Rectangle 43"/>
            <p:cNvSpPr>
              <a:spLocks noChangeArrowheads="1"/>
            </p:cNvSpPr>
            <p:nvPr/>
          </p:nvSpPr>
          <p:spPr bwMode="hidden">
            <a:xfrm>
              <a:off x="384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121" name="Rectangle 44"/>
            <p:cNvSpPr>
              <a:spLocks noChangeArrowheads="1"/>
            </p:cNvSpPr>
            <p:nvPr/>
          </p:nvSpPr>
          <p:spPr bwMode="hidden">
            <a:xfrm>
              <a:off x="393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122" name="Rectangle 45"/>
            <p:cNvSpPr>
              <a:spLocks noChangeArrowheads="1"/>
            </p:cNvSpPr>
            <p:nvPr/>
          </p:nvSpPr>
          <p:spPr bwMode="hidden">
            <a:xfrm>
              <a:off x="403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123" name="Rectangle 46"/>
            <p:cNvSpPr>
              <a:spLocks noChangeArrowheads="1"/>
            </p:cNvSpPr>
            <p:nvPr/>
          </p:nvSpPr>
          <p:spPr bwMode="hidden">
            <a:xfrm>
              <a:off x="412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124" name="Rectangle 47"/>
            <p:cNvSpPr>
              <a:spLocks noChangeArrowheads="1"/>
            </p:cNvSpPr>
            <p:nvPr/>
          </p:nvSpPr>
          <p:spPr bwMode="hidden">
            <a:xfrm>
              <a:off x="422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125" name="Rectangle 48"/>
            <p:cNvSpPr>
              <a:spLocks noChangeArrowheads="1"/>
            </p:cNvSpPr>
            <p:nvPr/>
          </p:nvSpPr>
          <p:spPr bwMode="hidden">
            <a:xfrm>
              <a:off x="432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126" name="Rectangle 49"/>
            <p:cNvSpPr>
              <a:spLocks noChangeArrowheads="1"/>
            </p:cNvSpPr>
            <p:nvPr/>
          </p:nvSpPr>
          <p:spPr bwMode="hidden">
            <a:xfrm>
              <a:off x="441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127" name="Rectangle 50"/>
            <p:cNvSpPr>
              <a:spLocks noChangeArrowheads="1"/>
            </p:cNvSpPr>
            <p:nvPr/>
          </p:nvSpPr>
          <p:spPr bwMode="hidden">
            <a:xfrm>
              <a:off x="451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128" name="Rectangle 51"/>
            <p:cNvSpPr>
              <a:spLocks noChangeArrowheads="1"/>
            </p:cNvSpPr>
            <p:nvPr/>
          </p:nvSpPr>
          <p:spPr bwMode="hidden">
            <a:xfrm>
              <a:off x="460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129" name="Rectangle 52"/>
            <p:cNvSpPr>
              <a:spLocks noChangeArrowheads="1"/>
            </p:cNvSpPr>
            <p:nvPr/>
          </p:nvSpPr>
          <p:spPr bwMode="hidden">
            <a:xfrm>
              <a:off x="470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130" name="Rectangle 53"/>
            <p:cNvSpPr>
              <a:spLocks noChangeArrowheads="1"/>
            </p:cNvSpPr>
            <p:nvPr/>
          </p:nvSpPr>
          <p:spPr bwMode="hidden">
            <a:xfrm>
              <a:off x="480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131" name="Rectangle 54"/>
            <p:cNvSpPr>
              <a:spLocks noChangeArrowheads="1"/>
            </p:cNvSpPr>
            <p:nvPr/>
          </p:nvSpPr>
          <p:spPr bwMode="hidden">
            <a:xfrm>
              <a:off x="489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132" name="Rectangle 55"/>
            <p:cNvSpPr>
              <a:spLocks noChangeArrowheads="1"/>
            </p:cNvSpPr>
            <p:nvPr/>
          </p:nvSpPr>
          <p:spPr bwMode="hidden">
            <a:xfrm>
              <a:off x="499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133" name="Rectangle 56"/>
            <p:cNvSpPr>
              <a:spLocks noChangeArrowheads="1"/>
            </p:cNvSpPr>
            <p:nvPr/>
          </p:nvSpPr>
          <p:spPr bwMode="hidden">
            <a:xfrm>
              <a:off x="508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134" name="Rectangle 57"/>
            <p:cNvSpPr>
              <a:spLocks noChangeArrowheads="1"/>
            </p:cNvSpPr>
            <p:nvPr/>
          </p:nvSpPr>
          <p:spPr bwMode="hidden">
            <a:xfrm>
              <a:off x="518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135" name="Rectangle 58"/>
            <p:cNvSpPr>
              <a:spLocks noChangeArrowheads="1"/>
            </p:cNvSpPr>
            <p:nvPr/>
          </p:nvSpPr>
          <p:spPr bwMode="hidden">
            <a:xfrm>
              <a:off x="5280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136" name="Rectangle 59"/>
            <p:cNvSpPr>
              <a:spLocks noChangeArrowheads="1"/>
            </p:cNvSpPr>
            <p:nvPr/>
          </p:nvSpPr>
          <p:spPr bwMode="hidden">
            <a:xfrm>
              <a:off x="5376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137" name="Rectangle 60"/>
            <p:cNvSpPr>
              <a:spLocks noChangeArrowheads="1"/>
            </p:cNvSpPr>
            <p:nvPr/>
          </p:nvSpPr>
          <p:spPr bwMode="hidden">
            <a:xfrm>
              <a:off x="5472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138" name="Rectangle 61"/>
            <p:cNvSpPr>
              <a:spLocks noChangeArrowheads="1"/>
            </p:cNvSpPr>
            <p:nvPr/>
          </p:nvSpPr>
          <p:spPr bwMode="hidden">
            <a:xfrm>
              <a:off x="5568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139" name="Rectangle 62"/>
            <p:cNvSpPr>
              <a:spLocks noChangeArrowheads="1"/>
            </p:cNvSpPr>
            <p:nvPr/>
          </p:nvSpPr>
          <p:spPr bwMode="hidden">
            <a:xfrm>
              <a:off x="5664" y="6"/>
              <a:ext cx="48" cy="432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140" name="Rectangle 63"/>
            <p:cNvSpPr>
              <a:spLocks noChangeArrowheads="1"/>
            </p:cNvSpPr>
            <p:nvPr/>
          </p:nvSpPr>
          <p:spPr bwMode="hidden">
            <a:xfrm>
              <a:off x="431" y="0"/>
              <a:ext cx="5331" cy="4320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  <p:sp>
          <p:nvSpPr>
            <p:cNvPr id="3141" name="Rectangle 64"/>
            <p:cNvSpPr>
              <a:spLocks noChangeArrowheads="1"/>
            </p:cNvSpPr>
            <p:nvPr/>
          </p:nvSpPr>
          <p:spPr bwMode="blackGray">
            <a:xfrm>
              <a:off x="0" y="1081"/>
              <a:ext cx="4378" cy="47"/>
            </a:xfrm>
            <a:prstGeom prst="rect">
              <a:avLst/>
            </a:prstGeom>
            <a:solidFill>
              <a:schemeClr val="hlink">
                <a:alpha val="50195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  <a:defRPr/>
              </a:pPr>
              <a:endParaRPr lang="cs-CZ" altLang="cs-CZ" sz="1350">
                <a:solidFill>
                  <a:srgbClr val="000000"/>
                </a:solidFill>
              </a:endParaRPr>
            </a:p>
          </p:txBody>
        </p:sp>
      </p:grpSp>
      <p:sp>
        <p:nvSpPr>
          <p:cNvPr id="3075" name="Rectangle 65"/>
          <p:cNvSpPr>
            <a:spLocks noGrp="1" noChangeArrowheads="1"/>
          </p:cNvSpPr>
          <p:nvPr>
            <p:ph type="title"/>
          </p:nvPr>
        </p:nvSpPr>
        <p:spPr bwMode="auto">
          <a:xfrm>
            <a:off x="871538" y="533400"/>
            <a:ext cx="8162925" cy="1090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title style</a:t>
            </a:r>
          </a:p>
        </p:txBody>
      </p:sp>
      <p:sp>
        <p:nvSpPr>
          <p:cNvPr id="3076" name="Rectangle 66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2813" y="1905000"/>
            <a:ext cx="8110537" cy="419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cs-CZ"/>
              <a:t>Click to edit Master text styles</a:t>
            </a:r>
          </a:p>
          <a:p>
            <a:pPr lvl="1"/>
            <a:r>
              <a:rPr lang="en-US" altLang="cs-CZ"/>
              <a:t>Second level</a:t>
            </a:r>
          </a:p>
          <a:p>
            <a:pPr lvl="2"/>
            <a:r>
              <a:rPr lang="en-US" altLang="cs-CZ"/>
              <a:t>Third level</a:t>
            </a:r>
          </a:p>
          <a:p>
            <a:pPr lvl="3"/>
            <a:r>
              <a:rPr lang="en-US" altLang="cs-CZ"/>
              <a:t>Fourth level</a:t>
            </a:r>
          </a:p>
          <a:p>
            <a:pPr lvl="4"/>
            <a:r>
              <a:rPr lang="en-US" altLang="cs-CZ"/>
              <a:t>Fifth level</a:t>
            </a:r>
          </a:p>
        </p:txBody>
      </p:sp>
      <p:sp>
        <p:nvSpPr>
          <p:cNvPr id="13379" name="Rectangle 6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525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05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3380" name="Rectangle 6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90925" y="62865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050">
                <a:solidFill>
                  <a:srgbClr val="000000"/>
                </a:solidFill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3381" name="Rectangle 6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9925" y="62865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rgbClr val="000000"/>
                </a:solidFill>
                <a:latin typeface="Helvetic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D2CD9B6-F3EF-43EF-A889-0892EA280B5A}" type="slidenum">
              <a:rPr lang="en-US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altLang="cs-CZ"/>
          </a:p>
        </p:txBody>
      </p:sp>
    </p:spTree>
    <p:extLst>
      <p:ext uri="{BB962C8B-B14F-4D97-AF65-F5344CB8AC3E}">
        <p14:creationId xmlns:p14="http://schemas.microsoft.com/office/powerpoint/2010/main" val="3683011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756" r:id="rId13"/>
    <p:sldLayoutId id="2147483757" r:id="rId14"/>
  </p:sldLayoutIdLst>
  <p:transition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Helvetica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Helvetica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Helvetica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Helvetica" charset="0"/>
        </a:defRPr>
      </a:lvl5pPr>
      <a:lvl6pPr marL="3429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Helvetica" charset="0"/>
        </a:defRPr>
      </a:lvl6pPr>
      <a:lvl7pPr marL="685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Helvetica" charset="0"/>
        </a:defRPr>
      </a:lvl7pPr>
      <a:lvl8pPr marL="10287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Helvetica" charset="0"/>
        </a:defRPr>
      </a:lvl8pPr>
      <a:lvl9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Helvetica" charset="0"/>
        </a:defRPr>
      </a:lvl9pPr>
    </p:titleStyle>
    <p:bodyStyle>
      <a:lvl1pPr marL="257175" indent="-257175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5000"/>
        <a:buFont typeface="Wingdings" pitchFamily="2" charset="2"/>
        <a:buChar char="n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70000"/>
        <a:buFont typeface="Wingdings" pitchFamily="2" charset="2"/>
        <a:buChar char="n"/>
        <a:defRPr sz="2100">
          <a:solidFill>
            <a:schemeClr val="tx1"/>
          </a:solidFill>
          <a:latin typeface="+mn-lt"/>
        </a:defRPr>
      </a:lvl2pPr>
      <a:lvl3pPr marL="857250" indent="-1714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>
          <a:solidFill>
            <a:schemeClr val="tx1"/>
          </a:solidFill>
          <a:latin typeface="+mn-lt"/>
        </a:defRPr>
      </a:lvl3pPr>
      <a:lvl4pPr marL="1200150" indent="-1714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sz="1500">
          <a:solidFill>
            <a:schemeClr val="tx1"/>
          </a:solidFill>
          <a:latin typeface="+mn-lt"/>
        </a:defRPr>
      </a:lvl4pPr>
      <a:lvl5pPr marL="1543050" indent="-1714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1500">
          <a:solidFill>
            <a:schemeClr val="tx1"/>
          </a:solidFill>
          <a:latin typeface="+mn-lt"/>
        </a:defRPr>
      </a:lvl5pPr>
      <a:lvl6pPr marL="18859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1500">
          <a:solidFill>
            <a:schemeClr val="tx1"/>
          </a:solidFill>
          <a:latin typeface="+mn-lt"/>
        </a:defRPr>
      </a:lvl6pPr>
      <a:lvl7pPr marL="22288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1500">
          <a:solidFill>
            <a:schemeClr val="tx1"/>
          </a:solidFill>
          <a:latin typeface="+mn-lt"/>
        </a:defRPr>
      </a:lvl7pPr>
      <a:lvl8pPr marL="25717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1500">
          <a:solidFill>
            <a:schemeClr val="tx1"/>
          </a:solidFill>
          <a:latin typeface="+mn-lt"/>
        </a:defRPr>
      </a:lvl8pPr>
      <a:lvl9pPr marL="2914650" indent="-171450" algn="l" rtl="0" fontAlgn="base">
        <a:spcBef>
          <a:spcPct val="20000"/>
        </a:spcBef>
        <a:spcAft>
          <a:spcPct val="0"/>
        </a:spcAft>
        <a:buClr>
          <a:schemeClr val="tx1"/>
        </a:buClr>
        <a:buSzPct val="85000"/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4099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A9828DA3-1454-42C3-BE0C-E296D1BE1D79}" type="datetimeFigureOut">
              <a:rPr lang="cs-CZ"/>
              <a:pPr>
                <a:defRPr/>
              </a:pPr>
              <a:t>20.01.2018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8C26EF2D-AF6A-49CF-A7CD-8ABC93F000B9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223221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styl.</a:t>
            </a:r>
          </a:p>
        </p:txBody>
      </p:sp>
      <p:sp>
        <p:nvSpPr>
          <p:cNvPr id="5123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Kliknutím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fld id="{04E0924A-8F73-4AED-BDA3-325F1D3B880C}" type="datetimeFigureOut">
              <a:rPr lang="cs-CZ"/>
              <a:pPr>
                <a:defRPr/>
              </a:pPr>
              <a:t>20.01.2018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prstClr val="black">
                    <a:tint val="75000"/>
                  </a:prstClr>
                </a:solidFill>
                <a:latin typeface="Calibri" panose="020F0502020204030204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FBDD910-6B14-4F20-8237-684C1D65ADCE}" type="slidenum">
              <a:rPr lang="cs-CZ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6877176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  <p:sldLayoutId id="2147483700" r:id="rId12"/>
    <p:sldLayoutId id="2147483701" r:id="rId13"/>
  </p:sldLayoutIdLst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cs-CZ"/>
              <a:t>Click to edit Master text styles</a:t>
            </a:r>
          </a:p>
          <a:p>
            <a:pPr lvl="1"/>
            <a:r>
              <a:rPr lang="en-GB" altLang="cs-CZ"/>
              <a:t>Second level</a:t>
            </a:r>
          </a:p>
          <a:p>
            <a:pPr lvl="2"/>
            <a:r>
              <a:rPr lang="en-GB" altLang="cs-CZ"/>
              <a:t>Third level</a:t>
            </a:r>
          </a:p>
          <a:p>
            <a:pPr lvl="3"/>
            <a:r>
              <a:rPr lang="en-GB" altLang="cs-CZ"/>
              <a:t>Fourth level</a:t>
            </a:r>
          </a:p>
          <a:p>
            <a:pPr lvl="4"/>
            <a:r>
              <a:rPr lang="en-GB" altLang="cs-CZ"/>
              <a:t>Fifth level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FFFFFF"/>
                </a:solidFill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GB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solidFill>
                  <a:srgbClr val="FFFFFF"/>
                </a:solidFill>
                <a:latin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CE072608-D239-450B-A52B-4F14F0D88135}" type="slidenum">
              <a:rPr lang="en-GB" altLang="cs-CZ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GB" altLang="cs-CZ"/>
          </a:p>
        </p:txBody>
      </p:sp>
    </p:spTree>
    <p:extLst>
      <p:ext uri="{BB962C8B-B14F-4D97-AF65-F5344CB8AC3E}">
        <p14:creationId xmlns:p14="http://schemas.microsoft.com/office/powerpoint/2010/main" val="40199589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68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68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68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68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rgbClr val="000068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>
          <a:solidFill>
            <a:srgbClr val="000068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>
          <a:solidFill>
            <a:srgbClr val="000068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>
          <a:solidFill>
            <a:srgbClr val="000068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>
          <a:solidFill>
            <a:srgbClr val="000068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rgbClr val="003366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rgbClr val="0033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rgbClr val="003366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rgbClr val="003366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rgbClr val="003366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rgbClr val="0033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mailto:jbult@lf1.cuni.cz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2.emf"/><Relationship Id="rId4" Type="http://schemas.openxmlformats.org/officeDocument/2006/relationships/oleObject" Target="../embeddings/oleObject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4.png"/><Relationship Id="rId5" Type="http://schemas.openxmlformats.org/officeDocument/2006/relationships/oleObject" Target="../embeddings/oleObject4.bin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18.emf"/><Relationship Id="rId4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29.emf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hyperlink" Target="//upload.wikimedia.org/wikipedia/commons/0/0f/Ticagrelor.svg" TargetMode="External"/><Relationship Id="rId3" Type="http://schemas.openxmlformats.org/officeDocument/2006/relationships/image" Target="../media/image30.png"/><Relationship Id="rId7" Type="http://schemas.openxmlformats.org/officeDocument/2006/relationships/image" Target="../media/image32.png"/><Relationship Id="rId2" Type="http://schemas.openxmlformats.org/officeDocument/2006/relationships/hyperlink" Target="//upload.wikimedia.org/wikipedia/commons/5/5c/Ticlopidine.sv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//upload.wikimedia.org/wikipedia/commons/3/3e/Prasugrel.svg" TargetMode="External"/><Relationship Id="rId5" Type="http://schemas.openxmlformats.org/officeDocument/2006/relationships/image" Target="../media/image31.png"/><Relationship Id="rId4" Type="http://schemas.openxmlformats.org/officeDocument/2006/relationships/hyperlink" Target="//upload.wikimedia.org/wikipedia/commons/d/dd/Clopidogrel_chemical_structure.png" TargetMode="External"/><Relationship Id="rId9" Type="http://schemas.openxmlformats.org/officeDocument/2006/relationships/image" Target="../media/image33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34.emf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hyperlink" Target="http://www.sciencephoto.com/image/301006/large/N8000140-Pulse_measurement,_14th_century_artwork-SPL.jpg" TargetMode="Externa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Nadpis 1"/>
          <p:cNvSpPr>
            <a:spLocks noGrp="1"/>
          </p:cNvSpPr>
          <p:nvPr>
            <p:ph type="ctrTitle" sz="quarter"/>
          </p:nvPr>
        </p:nvSpPr>
        <p:spPr>
          <a:xfrm>
            <a:off x="3275856" y="1447800"/>
            <a:ext cx="5721350" cy="1081088"/>
          </a:xfrm>
        </p:spPr>
        <p:txBody>
          <a:bodyPr/>
          <a:lstStyle/>
          <a:p>
            <a:pPr algn="ctr"/>
            <a:r>
              <a:rPr lang="cs-CZ" altLang="cs-CZ" sz="3600" dirty="0">
                <a:solidFill>
                  <a:srgbClr val="C00000"/>
                </a:solidFill>
                <a:latin typeface="Arial Black" pitchFamily="34" charset="0"/>
              </a:rPr>
              <a:t>Lékové interakce </a:t>
            </a:r>
            <a:br>
              <a:rPr lang="cs-CZ" altLang="cs-CZ" sz="3600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altLang="cs-CZ" sz="3600" dirty="0">
                <a:solidFill>
                  <a:srgbClr val="C00000"/>
                </a:solidFill>
                <a:latin typeface="Arial Black" pitchFamily="34" charset="0"/>
              </a:rPr>
              <a:t>a </a:t>
            </a:r>
            <a:r>
              <a:rPr lang="cs-CZ" altLang="cs-CZ" sz="3600" dirty="0" err="1">
                <a:solidFill>
                  <a:srgbClr val="C00000"/>
                </a:solidFill>
                <a:latin typeface="Arial Black" pitchFamily="34" charset="0"/>
              </a:rPr>
              <a:t>farmakogenetika</a:t>
            </a:r>
            <a:r>
              <a:rPr lang="cs-CZ" altLang="cs-CZ" sz="36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br>
              <a:rPr lang="cs-CZ" altLang="cs-CZ" sz="3600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altLang="cs-CZ" sz="3600" dirty="0">
                <a:solidFill>
                  <a:srgbClr val="C00000"/>
                </a:solidFill>
                <a:latin typeface="Arial Black" pitchFamily="34" charset="0"/>
              </a:rPr>
              <a:t>v KV farmakoterapii</a:t>
            </a:r>
          </a:p>
        </p:txBody>
      </p:sp>
      <p:sp>
        <p:nvSpPr>
          <p:cNvPr id="101379" name="Podnadpis 2"/>
          <p:cNvSpPr>
            <a:spLocks noGrp="1"/>
          </p:cNvSpPr>
          <p:nvPr>
            <p:ph type="subTitle" sz="quarter" idx="1"/>
          </p:nvPr>
        </p:nvSpPr>
        <p:spPr>
          <a:xfrm>
            <a:off x="3565525" y="4076700"/>
            <a:ext cx="5327650" cy="2076450"/>
          </a:xfrm>
        </p:spPr>
        <p:txBody>
          <a:bodyPr/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cs-CZ" altLang="cs-CZ" b="1" dirty="0">
                <a:solidFill>
                  <a:schemeClr val="tx2"/>
                </a:solidFill>
              </a:rPr>
              <a:t>Jan Bultas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cs-CZ" altLang="cs-CZ" sz="1800" b="1" dirty="0">
                <a:solidFill>
                  <a:schemeClr val="tx2"/>
                </a:solidFill>
              </a:rPr>
              <a:t>Ústav farmakologie 3.LF UK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cs-CZ" altLang="cs-CZ" sz="1800" b="1" dirty="0">
                <a:solidFill>
                  <a:schemeClr val="tx2"/>
                </a:solidFill>
                <a:hlinkClick r:id="rId2"/>
              </a:rPr>
              <a:t>jbult@lf3.cuni.cz</a:t>
            </a:r>
            <a:r>
              <a:rPr lang="cs-CZ" altLang="cs-CZ" sz="1800" b="1" dirty="0">
                <a:solidFill>
                  <a:schemeClr val="tx2"/>
                </a:solidFill>
              </a:rPr>
              <a:t>, </a:t>
            </a: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cs-CZ" altLang="cs-CZ" sz="1800" b="1" dirty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endParaRPr lang="cs-CZ" altLang="cs-CZ" b="1" dirty="0">
              <a:solidFill>
                <a:schemeClr val="tx2"/>
              </a:solidFill>
            </a:endParaRPr>
          </a:p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cs-CZ" altLang="cs-CZ" b="1" dirty="0">
                <a:solidFill>
                  <a:schemeClr val="tx2"/>
                </a:solidFill>
              </a:rPr>
              <a:t>Olomouc, 2018</a:t>
            </a:r>
          </a:p>
          <a:p>
            <a:endParaRPr lang="cs-CZ" altLang="cs-CZ" b="1" dirty="0">
              <a:solidFill>
                <a:schemeClr val="tx2"/>
              </a:solidFill>
            </a:endParaRPr>
          </a:p>
        </p:txBody>
      </p:sp>
      <p:pic>
        <p:nvPicPr>
          <p:cNvPr id="101380" name="Picture 4" descr="Bu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727" t="27777" r="26073" b="13333"/>
          <a:stretch>
            <a:fillRect/>
          </a:stretch>
        </p:blipFill>
        <p:spPr bwMode="auto">
          <a:xfrm>
            <a:off x="506413" y="1268413"/>
            <a:ext cx="2625725" cy="5221287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5720950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Nadpis 1"/>
          <p:cNvSpPr>
            <a:spLocks noGrp="1"/>
          </p:cNvSpPr>
          <p:nvPr>
            <p:ph type="title"/>
          </p:nvPr>
        </p:nvSpPr>
        <p:spPr>
          <a:xfrm>
            <a:off x="35499" y="332656"/>
            <a:ext cx="9037637" cy="936625"/>
          </a:xfrm>
        </p:spPr>
        <p:txBody>
          <a:bodyPr/>
          <a:lstStyle/>
          <a:p>
            <a:pPr algn="ctr"/>
            <a:r>
              <a:rPr lang="cs-CZ" altLang="cs-CZ" sz="2800" dirty="0">
                <a:latin typeface="Arial Black" panose="020B0A04020102020204" pitchFamily="34" charset="0"/>
              </a:rPr>
              <a:t>Závěry studie PERGENE reprodukovány </a:t>
            </a:r>
            <a:br>
              <a:rPr lang="cs-CZ" altLang="cs-CZ" sz="2800" dirty="0">
                <a:latin typeface="Arial Black" panose="020B0A04020102020204" pitchFamily="34" charset="0"/>
              </a:rPr>
            </a:br>
            <a:r>
              <a:rPr lang="cs-CZ" altLang="cs-CZ" sz="2800" dirty="0">
                <a:latin typeface="Arial Black" panose="020B0A04020102020204" pitchFamily="34" charset="0"/>
              </a:rPr>
              <a:t>v post-hoc analýze studie PROGRESS</a:t>
            </a:r>
            <a:br>
              <a:rPr lang="cs-CZ" altLang="cs-CZ" sz="2800" dirty="0">
                <a:latin typeface="Arial Black" panose="020B0A04020102020204" pitchFamily="34" charset="0"/>
              </a:rPr>
            </a:br>
            <a:r>
              <a:rPr lang="cs-CZ" altLang="cs-CZ" sz="2000" b="1" dirty="0">
                <a:solidFill>
                  <a:srgbClr val="C00000"/>
                </a:solidFill>
              </a:rPr>
              <a:t>(významné zvýšení výskytu příhody o 7-8% s každou další rizik. alelou)</a:t>
            </a:r>
          </a:p>
        </p:txBody>
      </p:sp>
      <p:pic>
        <p:nvPicPr>
          <p:cNvPr id="7782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40" t="13741" r="6250" b="8708"/>
          <a:stretch>
            <a:fillRect/>
          </a:stretch>
        </p:blipFill>
        <p:spPr bwMode="auto">
          <a:xfrm>
            <a:off x="395288" y="1412878"/>
            <a:ext cx="8497887" cy="5102225"/>
          </a:xfrm>
          <a:prstGeom prst="rect">
            <a:avLst/>
          </a:prstGeom>
          <a:noFill/>
          <a:ln w="571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7828" name="TextovéPole 4"/>
          <p:cNvSpPr txBox="1">
            <a:spLocks noChangeArrowheads="1"/>
          </p:cNvSpPr>
          <p:nvPr/>
        </p:nvSpPr>
        <p:spPr bwMode="auto">
          <a:xfrm>
            <a:off x="5651507" y="6546850"/>
            <a:ext cx="3468065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600" b="0" i="1">
                <a:solidFill>
                  <a:srgbClr val="FFFFFF"/>
                </a:solidFill>
                <a:latin typeface="Arial Black" pitchFamily="34" charset="0"/>
              </a:rPr>
              <a:t>Brugts JJ, Neth Heart J 2012</a:t>
            </a:r>
            <a:endParaRPr lang="cs-CZ" altLang="cs-CZ" sz="1600" b="0">
              <a:solidFill>
                <a:srgbClr val="FFFFFF"/>
              </a:solidFill>
              <a:latin typeface="Arial Black" pitchFamily="34" charset="0"/>
            </a:endParaRPr>
          </a:p>
        </p:txBody>
      </p:sp>
      <p:sp>
        <p:nvSpPr>
          <p:cNvPr id="77829" name="TextovéPole 3"/>
          <p:cNvSpPr txBox="1">
            <a:spLocks noChangeArrowheads="1"/>
          </p:cNvSpPr>
          <p:nvPr/>
        </p:nvSpPr>
        <p:spPr bwMode="auto">
          <a:xfrm>
            <a:off x="3178178" y="4727605"/>
            <a:ext cx="2076209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FFFFFF"/>
                </a:solidFill>
                <a:latin typeface="Arial Black" pitchFamily="34" charset="0"/>
              </a:rPr>
              <a:t>žádná rizik. alela</a:t>
            </a:r>
          </a:p>
        </p:txBody>
      </p:sp>
      <p:sp>
        <p:nvSpPr>
          <p:cNvPr id="77830" name="TextovéPole 7"/>
          <p:cNvSpPr txBox="1">
            <a:spLocks noChangeArrowheads="1"/>
          </p:cNvSpPr>
          <p:nvPr/>
        </p:nvSpPr>
        <p:spPr bwMode="auto">
          <a:xfrm>
            <a:off x="6732590" y="1841502"/>
            <a:ext cx="1800225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FFFFFF"/>
                </a:solidFill>
                <a:latin typeface="Arial Black" pitchFamily="34" charset="0"/>
              </a:rPr>
              <a:t>více rizik. alel</a:t>
            </a:r>
          </a:p>
        </p:txBody>
      </p:sp>
      <p:sp>
        <p:nvSpPr>
          <p:cNvPr id="77831" name="TextovéPole 8"/>
          <p:cNvSpPr txBox="1">
            <a:spLocks noChangeArrowheads="1"/>
          </p:cNvSpPr>
          <p:nvPr/>
        </p:nvSpPr>
        <p:spPr bwMode="auto">
          <a:xfrm>
            <a:off x="3203576" y="1843088"/>
            <a:ext cx="1800225" cy="290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FFFFFF"/>
                </a:solidFill>
                <a:latin typeface="Arial Black" pitchFamily="34" charset="0"/>
              </a:rPr>
              <a:t>více rizik. alel</a:t>
            </a:r>
          </a:p>
        </p:txBody>
      </p:sp>
      <p:sp>
        <p:nvSpPr>
          <p:cNvPr id="77832" name="TextovéPole 9"/>
          <p:cNvSpPr txBox="1">
            <a:spLocks noChangeArrowheads="1"/>
          </p:cNvSpPr>
          <p:nvPr/>
        </p:nvSpPr>
        <p:spPr bwMode="auto">
          <a:xfrm>
            <a:off x="6804029" y="4729192"/>
            <a:ext cx="2076209" cy="2846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lnSpc>
                <a:spcPts val="1500"/>
              </a:lnSpc>
              <a:spcBef>
                <a:spcPct val="0"/>
              </a:spcBef>
              <a:buFontTx/>
              <a:buNone/>
            </a:pPr>
            <a:r>
              <a:rPr lang="cs-CZ" altLang="cs-CZ" sz="1600">
                <a:solidFill>
                  <a:srgbClr val="FFFFFF"/>
                </a:solidFill>
                <a:latin typeface="Arial Black" pitchFamily="34" charset="0"/>
              </a:rPr>
              <a:t>žádná rizik. alela</a:t>
            </a:r>
          </a:p>
        </p:txBody>
      </p:sp>
      <p:sp>
        <p:nvSpPr>
          <p:cNvPr id="2" name="Zaoblený obdélník 1"/>
          <p:cNvSpPr/>
          <p:nvPr/>
        </p:nvSpPr>
        <p:spPr>
          <a:xfrm>
            <a:off x="1331640" y="5517232"/>
            <a:ext cx="3240360" cy="792088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EAEAEA"/>
              </a:solidFill>
            </a:endParaRPr>
          </a:p>
        </p:txBody>
      </p:sp>
      <p:sp>
        <p:nvSpPr>
          <p:cNvPr id="10" name="Zaoblený obdélník 9"/>
          <p:cNvSpPr/>
          <p:nvPr/>
        </p:nvSpPr>
        <p:spPr>
          <a:xfrm>
            <a:off x="5220072" y="5517232"/>
            <a:ext cx="3240360" cy="792088"/>
          </a:xfrm>
          <a:prstGeom prst="roundRect">
            <a:avLst/>
          </a:prstGeom>
          <a:solidFill>
            <a:srgbClr val="C00000">
              <a:alpha val="20000"/>
            </a:srgb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EAEAE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4870309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1538" y="332656"/>
            <a:ext cx="8162925" cy="1090613"/>
          </a:xfrm>
        </p:spPr>
        <p:txBody>
          <a:bodyPr/>
          <a:lstStyle/>
          <a:p>
            <a:r>
              <a:rPr lang="cs-CZ" sz="5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Sartany</a:t>
            </a:r>
            <a:endParaRPr lang="cs-CZ" sz="5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2046312"/>
            <a:ext cx="8398569" cy="4191000"/>
          </a:xfrm>
        </p:spPr>
        <p:txBody>
          <a:bodyPr/>
          <a:lstStyle/>
          <a:p>
            <a:r>
              <a:rPr lang="cs-CZ" sz="2800" b="1" dirty="0">
                <a:solidFill>
                  <a:schemeClr val="tx2"/>
                </a:solidFill>
              </a:rPr>
              <a:t>neproblematická biodegradace převážně konjugací (</a:t>
            </a:r>
            <a:r>
              <a:rPr lang="cs-CZ" sz="2800" b="1" dirty="0" err="1">
                <a:solidFill>
                  <a:schemeClr val="tx2"/>
                </a:solidFill>
              </a:rPr>
              <a:t>glukuronidizací</a:t>
            </a:r>
            <a:r>
              <a:rPr lang="cs-CZ" sz="2800" b="1" dirty="0">
                <a:solidFill>
                  <a:schemeClr val="tx2"/>
                </a:solidFill>
              </a:rPr>
              <a:t>)</a:t>
            </a:r>
          </a:p>
          <a:p>
            <a:endParaRPr lang="cs-CZ" sz="2800" b="1" dirty="0">
              <a:solidFill>
                <a:schemeClr val="tx2"/>
              </a:solidFill>
            </a:endParaRPr>
          </a:p>
          <a:p>
            <a:r>
              <a:rPr lang="cs-CZ" sz="2800" b="1" i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telmisartan</a:t>
            </a:r>
            <a:r>
              <a:rPr lang="cs-CZ" sz="2800" b="1" dirty="0">
                <a:solidFill>
                  <a:schemeClr val="tx2"/>
                </a:solidFill>
              </a:rPr>
              <a:t> a méně též </a:t>
            </a:r>
            <a:r>
              <a:rPr lang="cs-CZ" sz="2800" b="1" i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kandesartan</a:t>
            </a:r>
            <a:r>
              <a:rPr lang="cs-CZ" sz="2800" b="1" dirty="0">
                <a:solidFill>
                  <a:schemeClr val="tx2"/>
                </a:solidFill>
              </a:rPr>
              <a:t> významně inhibují řadu </a:t>
            </a:r>
            <a:r>
              <a:rPr lang="cs-CZ" sz="2800" b="1" dirty="0" err="1">
                <a:solidFill>
                  <a:schemeClr val="tx2"/>
                </a:solidFill>
              </a:rPr>
              <a:t>transmembránových</a:t>
            </a:r>
            <a:r>
              <a:rPr lang="cs-CZ" sz="2800" b="1" dirty="0">
                <a:solidFill>
                  <a:schemeClr val="tx2"/>
                </a:solidFill>
              </a:rPr>
              <a:t> transportérů (P-</a:t>
            </a:r>
            <a:r>
              <a:rPr lang="cs-CZ" sz="2800" b="1" dirty="0" err="1">
                <a:solidFill>
                  <a:schemeClr val="tx2"/>
                </a:solidFill>
              </a:rPr>
              <a:t>gp</a:t>
            </a:r>
            <a:r>
              <a:rPr lang="cs-CZ" sz="2800" b="1" dirty="0">
                <a:solidFill>
                  <a:schemeClr val="tx2"/>
                </a:solidFill>
              </a:rPr>
              <a:t>, OATP, …) </a:t>
            </a:r>
          </a:p>
          <a:p>
            <a:pPr>
              <a:buSzPct val="90000"/>
              <a:buFont typeface="Wingdings" panose="05000000000000000000" pitchFamily="2" charset="2"/>
              <a:buChar char="Ø"/>
            </a:pPr>
            <a:r>
              <a:rPr lang="cs-CZ" sz="3600" b="1" dirty="0">
                <a:solidFill>
                  <a:schemeClr val="tx2"/>
                </a:solidFill>
              </a:rPr>
              <a:t> </a:t>
            </a:r>
            <a:r>
              <a:rPr lang="cs-CZ" sz="2800" b="1" dirty="0">
                <a:solidFill>
                  <a:schemeClr val="tx2"/>
                </a:solidFill>
                <a:latin typeface="Arial Black" panose="020B0A04020102020204" pitchFamily="34" charset="0"/>
              </a:rPr>
              <a:t>riziko interakcí zejm. s </a:t>
            </a:r>
            <a:r>
              <a:rPr lang="cs-CZ" sz="28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digoxinem</a:t>
            </a:r>
            <a:r>
              <a:rPr lang="cs-CZ" sz="2800" b="1" i="1" dirty="0">
                <a:solidFill>
                  <a:schemeClr val="tx2"/>
                </a:solidFill>
                <a:latin typeface="Arial Black" panose="020B0A04020102020204" pitchFamily="34" charset="0"/>
              </a:rPr>
              <a:t>,  </a:t>
            </a:r>
            <a:r>
              <a:rPr lang="cs-CZ" b="1" i="1" dirty="0">
                <a:solidFill>
                  <a:schemeClr val="tx2"/>
                </a:solidFill>
                <a:latin typeface="Arial Black" panose="020B0A04020102020204" pitchFamily="34" charset="0"/>
              </a:rPr>
              <a:t>event. se </a:t>
            </a:r>
            <a:r>
              <a:rPr lang="cs-CZ" b="1" i="1" dirty="0" err="1">
                <a:solidFill>
                  <a:schemeClr val="tx2"/>
                </a:solidFill>
                <a:latin typeface="Arial Black" panose="020B0A04020102020204" pitchFamily="34" charset="0"/>
              </a:rPr>
              <a:t>simvastatinem</a:t>
            </a:r>
            <a:r>
              <a:rPr lang="cs-CZ" b="1" i="1" dirty="0">
                <a:solidFill>
                  <a:schemeClr val="tx2"/>
                </a:solidFill>
                <a:latin typeface="Arial Black" panose="020B0A04020102020204" pitchFamily="34" charset="0"/>
              </a:rPr>
              <a:t>, </a:t>
            </a:r>
            <a:r>
              <a:rPr lang="cs-CZ" b="1" i="1" dirty="0" err="1">
                <a:solidFill>
                  <a:schemeClr val="tx2"/>
                </a:solidFill>
                <a:latin typeface="Arial Black" panose="020B0A04020102020204" pitchFamily="34" charset="0"/>
              </a:rPr>
              <a:t>dabigatranem</a:t>
            </a:r>
            <a:r>
              <a:rPr lang="cs-CZ" b="1" i="1" dirty="0">
                <a:solidFill>
                  <a:schemeClr val="tx2"/>
                </a:solidFill>
                <a:latin typeface="Arial Black" panose="020B0A04020102020204" pitchFamily="34" charset="0"/>
              </a:rPr>
              <a:t>,… </a:t>
            </a:r>
          </a:p>
        </p:txBody>
      </p:sp>
    </p:spTree>
    <p:extLst>
      <p:ext uri="{BB962C8B-B14F-4D97-AF65-F5344CB8AC3E}">
        <p14:creationId xmlns:p14="http://schemas.microsoft.com/office/powerpoint/2010/main" val="1614081799"/>
      </p:ext>
    </p:extLst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466179"/>
            <a:ext cx="8854951" cy="1090613"/>
          </a:xfrm>
        </p:spPr>
        <p:txBody>
          <a:bodyPr/>
          <a:lstStyle/>
          <a:p>
            <a:r>
              <a:rPr lang="cs-CZ" sz="4400" dirty="0">
                <a:solidFill>
                  <a:srgbClr val="C00000"/>
                </a:solidFill>
                <a:latin typeface="Arial Black" panose="020B0A04020102020204" pitchFamily="34" charset="0"/>
              </a:rPr>
              <a:t>  </a:t>
            </a:r>
            <a:r>
              <a:rPr lang="cs-CZ" sz="4800" dirty="0">
                <a:solidFill>
                  <a:srgbClr val="C00000"/>
                </a:solidFill>
                <a:latin typeface="Arial Black" panose="020B0A04020102020204" pitchFamily="34" charset="0"/>
              </a:rPr>
              <a:t>Digoxin </a:t>
            </a:r>
            <a:br>
              <a:rPr lang="cs-CZ" sz="44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cs-CZ" sz="3200" dirty="0">
                <a:latin typeface="Arial Black" panose="020B0A04020102020204" pitchFamily="34" charset="0"/>
              </a:rPr>
              <a:t>– lék s úzkým terapeutickým oknem</a:t>
            </a:r>
            <a:endParaRPr lang="cs-CZ" sz="4400" dirty="0">
              <a:latin typeface="Arial Black" panose="020B0A0402010202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844824"/>
            <a:ext cx="8398569" cy="4392488"/>
          </a:xfrm>
        </p:spPr>
        <p:txBody>
          <a:bodyPr/>
          <a:lstStyle/>
          <a:p>
            <a:r>
              <a:rPr lang="cs-CZ" sz="2800" b="1" dirty="0">
                <a:solidFill>
                  <a:srgbClr val="C00000"/>
                </a:solidFill>
              </a:rPr>
              <a:t>substrát P-</a:t>
            </a:r>
            <a:r>
              <a:rPr lang="cs-CZ" sz="2800" b="1" dirty="0" err="1">
                <a:solidFill>
                  <a:srgbClr val="C00000"/>
                </a:solidFill>
              </a:rPr>
              <a:t>gp</a:t>
            </a:r>
            <a:r>
              <a:rPr lang="cs-CZ" sz="2800" b="1" dirty="0">
                <a:solidFill>
                  <a:srgbClr val="C00000"/>
                </a:solidFill>
              </a:rPr>
              <a:t> </a:t>
            </a:r>
            <a:r>
              <a:rPr lang="cs-CZ" sz="2800" b="1" dirty="0">
                <a:solidFill>
                  <a:schemeClr val="tx2"/>
                </a:solidFill>
                <a:cs typeface="Times New Roman" panose="02020603050405020304" pitchFamily="18" charset="0"/>
              </a:rPr>
              <a:t>→ omezuje dostupnost a zvyšuje eliminaci tubulární sekrecí</a:t>
            </a:r>
          </a:p>
          <a:p>
            <a:endParaRPr lang="cs-CZ" sz="1000" b="1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r>
              <a:rPr lang="cs-CZ" sz="2800" b="1" dirty="0">
                <a:solidFill>
                  <a:schemeClr val="tx2"/>
                </a:solidFill>
                <a:cs typeface="Times New Roman" panose="02020603050405020304" pitchFamily="18" charset="0"/>
              </a:rPr>
              <a:t>analýza studie DIG dle koncentrace digoxinu</a:t>
            </a:r>
            <a:endParaRPr lang="cs-CZ" sz="2800" b="1" dirty="0">
              <a:solidFill>
                <a:schemeClr val="tx2"/>
              </a:solidFill>
            </a:endParaRPr>
          </a:p>
          <a:p>
            <a:endParaRPr lang="cs-CZ" sz="2800" b="1" dirty="0">
              <a:solidFill>
                <a:schemeClr val="tx2"/>
              </a:solidFill>
            </a:endParaRPr>
          </a:p>
        </p:txBody>
      </p:sp>
      <p:pic>
        <p:nvPicPr>
          <p:cNvPr id="4" name="Picture 4" descr="An external file that holds a picture, illustration, etc.&#10;Object name is nihms78006f1.jpg"/>
          <p:cNvPicPr>
            <a:picLocks noChangeAspect="1" noChangeArrowheads="1"/>
          </p:cNvPicPr>
          <p:nvPr/>
        </p:nvPicPr>
        <p:blipFill rotWithShape="1">
          <a:blip r:embed="rId2"/>
          <a:srcRect l="8392" r="4467" b="26656"/>
          <a:stretch/>
        </p:blipFill>
        <p:spPr bwMode="auto">
          <a:xfrm>
            <a:off x="674947" y="3582566"/>
            <a:ext cx="7304087" cy="2798762"/>
          </a:xfrm>
          <a:prstGeom prst="rect">
            <a:avLst/>
          </a:prstGeom>
          <a:noFill/>
          <a:ln w="38100">
            <a:solidFill>
              <a:schemeClr val="bg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Pravá složená závorka 6"/>
          <p:cNvSpPr>
            <a:spLocks/>
          </p:cNvSpPr>
          <p:nvPr/>
        </p:nvSpPr>
        <p:spPr bwMode="auto">
          <a:xfrm>
            <a:off x="7979034" y="3654053"/>
            <a:ext cx="144463" cy="431800"/>
          </a:xfrm>
          <a:prstGeom prst="rightBrace">
            <a:avLst>
              <a:gd name="adj1" fmla="val 8303"/>
              <a:gd name="adj2" fmla="val 50000"/>
            </a:avLst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Pravá složená závorka 8"/>
          <p:cNvSpPr>
            <a:spLocks/>
          </p:cNvSpPr>
          <p:nvPr/>
        </p:nvSpPr>
        <p:spPr bwMode="auto">
          <a:xfrm>
            <a:off x="7979034" y="4158878"/>
            <a:ext cx="144463" cy="431800"/>
          </a:xfrm>
          <a:prstGeom prst="rightBrace">
            <a:avLst>
              <a:gd name="adj1" fmla="val 8303"/>
              <a:gd name="adj2" fmla="val 50000"/>
            </a:avLst>
          </a:prstGeom>
          <a:noFill/>
          <a:ln w="38100" algn="ctr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cs-CZ" altLang="cs-CZ" sz="2400" b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TextovéPole 7"/>
          <p:cNvSpPr txBox="1">
            <a:spLocks noChangeArrowheads="1"/>
          </p:cNvSpPr>
          <p:nvPr/>
        </p:nvSpPr>
        <p:spPr bwMode="auto">
          <a:xfrm>
            <a:off x="8052059" y="3654574"/>
            <a:ext cx="912429" cy="869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7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Helvetica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Helvetica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hlink"/>
              </a:buClr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2000">
                <a:solidFill>
                  <a:schemeClr val="tx1"/>
                </a:solidFill>
                <a:latin typeface="Helvetica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0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↑22%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050" b="0" dirty="0">
              <a:solidFill>
                <a:srgbClr val="C00000"/>
              </a:solidFill>
              <a:latin typeface="Arial Black" panose="020B0A040201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cs-CZ" altLang="cs-CZ" sz="2000" b="0" dirty="0">
                <a:solidFill>
                  <a:srgbClr val="C00000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↓23%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6909895" y="3892084"/>
            <a:ext cx="1069139" cy="338554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600" b="0" dirty="0">
                <a:solidFill>
                  <a:srgbClr val="C00000"/>
                </a:solidFill>
                <a:latin typeface="Arial Black" panose="020B0A04020102020204" pitchFamily="34" charset="0"/>
                <a:cs typeface="+mn-cs"/>
              </a:rPr>
              <a:t>placebo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314738" y="4880669"/>
            <a:ext cx="2642968" cy="646331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b="0" dirty="0">
                <a:solidFill>
                  <a:srgbClr val="C00000"/>
                </a:solidFill>
                <a:latin typeface="Arial Black" panose="020B0A04020102020204" pitchFamily="34" charset="0"/>
                <a:cs typeface="+mn-cs"/>
              </a:rPr>
              <a:t>optim. konc</a:t>
            </a:r>
            <a: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entrace</a:t>
            </a: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b="0" dirty="0">
                <a:solidFill>
                  <a:srgbClr val="C00000"/>
                </a:solidFill>
                <a:latin typeface="Arial Black" panose="020B0A04020102020204" pitchFamily="34" charset="0"/>
                <a:cs typeface="+mn-cs"/>
              </a:rPr>
              <a:t>0,5-0,9 </a:t>
            </a:r>
            <a:r>
              <a:rPr lang="cs-CZ" sz="1800" b="0" dirty="0" err="1">
                <a:solidFill>
                  <a:srgbClr val="C00000"/>
                </a:solidFill>
                <a:latin typeface="Arial Black" panose="020B0A04020102020204" pitchFamily="34" charset="0"/>
                <a:cs typeface="+mn-cs"/>
              </a:rPr>
              <a:t>ng</a:t>
            </a:r>
            <a:r>
              <a:rPr lang="cs-CZ" sz="1800" b="0" dirty="0">
                <a:solidFill>
                  <a:srgbClr val="C00000"/>
                </a:solidFill>
                <a:latin typeface="Arial Black" panose="020B0A04020102020204" pitchFamily="34" charset="0"/>
                <a:cs typeface="+mn-cs"/>
              </a:rPr>
              <a:t>/ml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195736" y="3609860"/>
            <a:ext cx="3888432" cy="446892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cs-CZ" sz="1800" b="0" dirty="0">
                <a:solidFill>
                  <a:srgbClr val="C00000"/>
                </a:solidFill>
                <a:latin typeface="Arial Black" panose="020B0A04020102020204" pitchFamily="34" charset="0"/>
                <a:cs typeface="+mn-cs"/>
              </a:rPr>
              <a:t>vyšší koncentrace (≥ 1 </a:t>
            </a:r>
            <a:r>
              <a:rPr lang="cs-CZ" sz="1800" b="0" dirty="0" err="1">
                <a:solidFill>
                  <a:srgbClr val="C00000"/>
                </a:solidFill>
                <a:latin typeface="Arial Black" panose="020B0A04020102020204" pitchFamily="34" charset="0"/>
                <a:cs typeface="+mn-cs"/>
              </a:rPr>
              <a:t>ng</a:t>
            </a:r>
            <a:r>
              <a:rPr lang="cs-CZ" sz="1800" b="0" dirty="0">
                <a:solidFill>
                  <a:srgbClr val="C00000"/>
                </a:solidFill>
                <a:latin typeface="Arial Black" panose="020B0A04020102020204" pitchFamily="34" charset="0"/>
                <a:cs typeface="+mn-cs"/>
              </a:rPr>
              <a:t>/ml)</a:t>
            </a:r>
          </a:p>
        </p:txBody>
      </p:sp>
      <p:sp>
        <p:nvSpPr>
          <p:cNvPr id="11" name="Text Placeholder 2"/>
          <p:cNvSpPr txBox="1">
            <a:spLocks/>
          </p:cNvSpPr>
          <p:nvPr/>
        </p:nvSpPr>
        <p:spPr bwMode="auto">
          <a:xfrm>
            <a:off x="876300" y="6513513"/>
            <a:ext cx="3690938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fontAlgn="auto" hangingPunct="1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altLang="cs-CZ" sz="800" dirty="0">
                <a:solidFill>
                  <a:srgbClr val="000000"/>
                </a:solidFill>
                <a:cs typeface="+mn-cs"/>
              </a:rPr>
              <a:t>J Am </a:t>
            </a:r>
            <a:r>
              <a:rPr lang="en-US" altLang="cs-CZ" sz="800" dirty="0" err="1">
                <a:solidFill>
                  <a:srgbClr val="000000"/>
                </a:solidFill>
                <a:cs typeface="+mn-cs"/>
              </a:rPr>
              <a:t>Coll</a:t>
            </a:r>
            <a:r>
              <a:rPr lang="en-US" altLang="cs-CZ" sz="800" dirty="0">
                <a:solidFill>
                  <a:srgbClr val="000000"/>
                </a:solidFill>
                <a:cs typeface="+mn-cs"/>
              </a:rPr>
              <a:t> </a:t>
            </a:r>
            <a:r>
              <a:rPr lang="en-US" altLang="cs-CZ" sz="800" dirty="0" err="1">
                <a:solidFill>
                  <a:srgbClr val="000000"/>
                </a:solidFill>
                <a:cs typeface="+mn-cs"/>
              </a:rPr>
              <a:t>Cardiol</a:t>
            </a:r>
            <a:r>
              <a:rPr lang="en-US" altLang="cs-CZ" sz="800" dirty="0">
                <a:solidFill>
                  <a:srgbClr val="000000"/>
                </a:solidFill>
                <a:cs typeface="+mn-cs"/>
              </a:rPr>
              <a:t>. 2014;63(18):1823-1832. doi:10.1016/j.jacc.2014.01.051</a:t>
            </a:r>
          </a:p>
        </p:txBody>
      </p:sp>
    </p:spTree>
    <p:extLst>
      <p:ext uri="{BB962C8B-B14F-4D97-AF65-F5344CB8AC3E}">
        <p14:creationId xmlns:p14="http://schemas.microsoft.com/office/powerpoint/2010/main" val="467105523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02" name="Text Box 57"/>
          <p:cNvSpPr txBox="1">
            <a:spLocks noChangeArrowheads="1"/>
          </p:cNvSpPr>
          <p:nvPr/>
        </p:nvSpPr>
        <p:spPr bwMode="auto">
          <a:xfrm>
            <a:off x="0" y="115888"/>
            <a:ext cx="9144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cs-CZ" altLang="cs-CZ" sz="24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altLang="cs-CZ" dirty="0">
                <a:solidFill>
                  <a:srgbClr val="C00000"/>
                </a:solidFill>
                <a:latin typeface="Arial Black" pitchFamily="34" charset="0"/>
              </a:rPr>
              <a:t>Eliminace digoxinu P-</a:t>
            </a:r>
            <a:r>
              <a:rPr lang="cs-CZ" altLang="cs-CZ" dirty="0" err="1">
                <a:solidFill>
                  <a:srgbClr val="C00000"/>
                </a:solidFill>
                <a:latin typeface="Arial Black" pitchFamily="34" charset="0"/>
              </a:rPr>
              <a:t>gp</a:t>
            </a:r>
            <a:r>
              <a:rPr lang="cs-CZ" altLang="cs-CZ" dirty="0">
                <a:solidFill>
                  <a:srgbClr val="C00000"/>
                </a:solidFill>
                <a:latin typeface="Arial Black" pitchFamily="34" charset="0"/>
              </a:rPr>
              <a:t>: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cs-CZ" altLang="cs-CZ" sz="2400" dirty="0">
                <a:solidFill>
                  <a:schemeClr val="tx2"/>
                </a:solidFill>
                <a:latin typeface="Arial Black" pitchFamily="34" charset="0"/>
                <a:sym typeface="Symbol" pitchFamily="18" charset="2"/>
              </a:rPr>
              <a:t>v </a:t>
            </a:r>
            <a:r>
              <a:rPr lang="cs-CZ" altLang="cs-CZ" sz="2400" i="1" dirty="0" err="1">
                <a:solidFill>
                  <a:schemeClr val="tx2"/>
                </a:solidFill>
                <a:latin typeface="Arial Black" pitchFamily="34" charset="0"/>
                <a:sym typeface="Symbol" pitchFamily="18" charset="2"/>
              </a:rPr>
              <a:t>enterocytu</a:t>
            </a:r>
            <a:r>
              <a:rPr lang="cs-CZ" altLang="cs-CZ" sz="2400" i="1" dirty="0">
                <a:solidFill>
                  <a:schemeClr val="tx2"/>
                </a:solidFill>
                <a:latin typeface="Arial Black" pitchFamily="34" charset="0"/>
                <a:sym typeface="Symbol" pitchFamily="18" charset="2"/>
              </a:rPr>
              <a:t> </a:t>
            </a:r>
            <a:r>
              <a:rPr lang="cs-CZ" altLang="cs-CZ" sz="2400" dirty="0">
                <a:solidFill>
                  <a:schemeClr val="tx2"/>
                </a:solidFill>
                <a:latin typeface="Arial Black" pitchFamily="34" charset="0"/>
                <a:sym typeface="Symbol" pitchFamily="18" charset="2"/>
              </a:rPr>
              <a:t>(do střeva), v </a:t>
            </a:r>
            <a:r>
              <a:rPr lang="cs-CZ" altLang="cs-CZ" sz="2400" i="1" dirty="0" err="1">
                <a:solidFill>
                  <a:schemeClr val="tx2"/>
                </a:solidFill>
                <a:latin typeface="Arial Black" pitchFamily="34" charset="0"/>
                <a:sym typeface="Symbol" pitchFamily="18" charset="2"/>
              </a:rPr>
              <a:t>hepatocytu</a:t>
            </a:r>
            <a:r>
              <a:rPr lang="cs-CZ" altLang="cs-CZ" sz="2400" dirty="0">
                <a:solidFill>
                  <a:schemeClr val="tx2"/>
                </a:solidFill>
                <a:latin typeface="Arial Black" pitchFamily="34" charset="0"/>
                <a:sym typeface="Symbol" pitchFamily="18" charset="2"/>
              </a:rPr>
              <a:t> (do žluče)       a </a:t>
            </a:r>
            <a:r>
              <a:rPr lang="cs-CZ" altLang="cs-CZ" sz="2400" i="1" dirty="0">
                <a:solidFill>
                  <a:schemeClr val="tx2"/>
                </a:solidFill>
                <a:latin typeface="Arial Black" pitchFamily="34" charset="0"/>
                <a:sym typeface="Symbol" pitchFamily="18" charset="2"/>
              </a:rPr>
              <a:t>sekrece tubulárními </a:t>
            </a:r>
            <a:r>
              <a:rPr lang="cs-CZ" altLang="cs-CZ" sz="2400" i="1" dirty="0" err="1">
                <a:solidFill>
                  <a:schemeClr val="tx2"/>
                </a:solidFill>
                <a:latin typeface="Arial Black" pitchFamily="34" charset="0"/>
                <a:sym typeface="Symbol" pitchFamily="18" charset="2"/>
              </a:rPr>
              <a:t>epiteliemi</a:t>
            </a:r>
            <a:r>
              <a:rPr lang="cs-CZ" altLang="cs-CZ" sz="2400" dirty="0">
                <a:solidFill>
                  <a:schemeClr val="tx2"/>
                </a:solidFill>
                <a:latin typeface="Arial Black" pitchFamily="34" charset="0"/>
                <a:sym typeface="Symbol" pitchFamily="18" charset="2"/>
              </a:rPr>
              <a:t> </a:t>
            </a:r>
            <a:r>
              <a:rPr lang="cs-CZ" altLang="cs-CZ" sz="2400" i="1" dirty="0">
                <a:solidFill>
                  <a:schemeClr val="tx2"/>
                </a:solidFill>
                <a:latin typeface="Arial Black" pitchFamily="34" charset="0"/>
                <a:sym typeface="Symbol" pitchFamily="18" charset="2"/>
              </a:rPr>
              <a:t>nefronu</a:t>
            </a:r>
            <a:r>
              <a:rPr lang="cs-CZ" altLang="cs-CZ" sz="2400" dirty="0">
                <a:solidFill>
                  <a:schemeClr val="tx2"/>
                </a:solidFill>
                <a:latin typeface="Arial Black" pitchFamily="34" charset="0"/>
                <a:sym typeface="Symbol" pitchFamily="18" charset="2"/>
              </a:rPr>
              <a:t> (do moče)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323528" y="1556792"/>
            <a:ext cx="8496944" cy="5184576"/>
          </a:xfrm>
          <a:prstGeom prst="roundRect">
            <a:avLst>
              <a:gd name="adj" fmla="val 6589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5" name="AutoShape 2">
            <a:extLst/>
          </p:cNvPr>
          <p:cNvSpPr>
            <a:spLocks noChangeArrowheads="1"/>
          </p:cNvSpPr>
          <p:nvPr/>
        </p:nvSpPr>
        <p:spPr bwMode="auto">
          <a:xfrm rot="16200000">
            <a:off x="-838807" y="3222811"/>
            <a:ext cx="4389068" cy="1489075"/>
          </a:xfrm>
          <a:prstGeom prst="doubleWave">
            <a:avLst>
              <a:gd name="adj1" fmla="val 6500"/>
              <a:gd name="adj2" fmla="val 3488"/>
            </a:avLst>
          </a:prstGeom>
          <a:solidFill>
            <a:srgbClr val="993300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>
              <a:defRPr/>
            </a:pPr>
            <a:endParaRPr lang="de-DE" sz="2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" name="AutoShape 3"/>
          <p:cNvSpPr>
            <a:spLocks noChangeArrowheads="1"/>
          </p:cNvSpPr>
          <p:nvPr/>
        </p:nvSpPr>
        <p:spPr bwMode="auto">
          <a:xfrm rot="-5388235">
            <a:off x="2888819" y="3176371"/>
            <a:ext cx="4050143" cy="1243013"/>
          </a:xfrm>
          <a:prstGeom prst="flowChartMagneticDrum">
            <a:avLst/>
          </a:prstGeom>
          <a:gradFill rotWithShape="1">
            <a:gsLst>
              <a:gs pos="0">
                <a:srgbClr val="510000"/>
              </a:gs>
              <a:gs pos="50000">
                <a:srgbClr val="780000"/>
              </a:gs>
              <a:gs pos="100000">
                <a:srgbClr val="900000"/>
              </a:gs>
            </a:gsLst>
            <a:lin ang="16200000" scaled="1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36" name="AutoShape 8"/>
          <p:cNvSpPr>
            <a:spLocks noChangeArrowheads="1"/>
          </p:cNvSpPr>
          <p:nvPr/>
        </p:nvSpPr>
        <p:spPr bwMode="auto">
          <a:xfrm>
            <a:off x="1677988" y="3021013"/>
            <a:ext cx="474662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37" name="AutoShape 9"/>
          <p:cNvSpPr>
            <a:spLocks noChangeArrowheads="1"/>
          </p:cNvSpPr>
          <p:nvPr/>
        </p:nvSpPr>
        <p:spPr bwMode="auto">
          <a:xfrm>
            <a:off x="1677988" y="3249613"/>
            <a:ext cx="474662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38" name="AutoShape 10"/>
          <p:cNvSpPr>
            <a:spLocks noChangeArrowheads="1"/>
          </p:cNvSpPr>
          <p:nvPr/>
        </p:nvSpPr>
        <p:spPr bwMode="auto">
          <a:xfrm>
            <a:off x="1677988" y="3478213"/>
            <a:ext cx="474662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39" name="AutoShape 11"/>
          <p:cNvSpPr>
            <a:spLocks noChangeArrowheads="1"/>
          </p:cNvSpPr>
          <p:nvPr/>
        </p:nvSpPr>
        <p:spPr bwMode="auto">
          <a:xfrm>
            <a:off x="1677988" y="3706813"/>
            <a:ext cx="474662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40" name="AutoShape 12"/>
          <p:cNvSpPr>
            <a:spLocks noChangeArrowheads="1"/>
          </p:cNvSpPr>
          <p:nvPr/>
        </p:nvSpPr>
        <p:spPr bwMode="auto">
          <a:xfrm>
            <a:off x="1677988" y="3935413"/>
            <a:ext cx="474662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41" name="AutoShape 13"/>
          <p:cNvSpPr>
            <a:spLocks noChangeArrowheads="1"/>
          </p:cNvSpPr>
          <p:nvPr/>
        </p:nvSpPr>
        <p:spPr bwMode="auto">
          <a:xfrm>
            <a:off x="1677988" y="4164013"/>
            <a:ext cx="474662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42" name="AutoShape 14"/>
          <p:cNvSpPr>
            <a:spLocks noChangeArrowheads="1"/>
          </p:cNvSpPr>
          <p:nvPr/>
        </p:nvSpPr>
        <p:spPr bwMode="auto">
          <a:xfrm>
            <a:off x="1677988" y="4392613"/>
            <a:ext cx="474662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43" name="AutoShape 15"/>
          <p:cNvSpPr>
            <a:spLocks noChangeArrowheads="1"/>
          </p:cNvSpPr>
          <p:nvPr/>
        </p:nvSpPr>
        <p:spPr bwMode="auto">
          <a:xfrm>
            <a:off x="1677988" y="4621213"/>
            <a:ext cx="474662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44" name="AutoShape 16"/>
          <p:cNvSpPr>
            <a:spLocks noChangeArrowheads="1"/>
          </p:cNvSpPr>
          <p:nvPr/>
        </p:nvSpPr>
        <p:spPr bwMode="auto">
          <a:xfrm>
            <a:off x="1677988" y="4849813"/>
            <a:ext cx="474662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45" name="AutoShape 17"/>
          <p:cNvSpPr>
            <a:spLocks noChangeArrowheads="1"/>
          </p:cNvSpPr>
          <p:nvPr/>
        </p:nvSpPr>
        <p:spPr bwMode="auto">
          <a:xfrm>
            <a:off x="1677988" y="5078413"/>
            <a:ext cx="474662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46" name="AutoShape 18"/>
          <p:cNvSpPr>
            <a:spLocks noChangeArrowheads="1"/>
          </p:cNvSpPr>
          <p:nvPr/>
        </p:nvSpPr>
        <p:spPr bwMode="auto">
          <a:xfrm>
            <a:off x="1792288" y="5357813"/>
            <a:ext cx="474662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47" name="AutoShape 19"/>
          <p:cNvSpPr>
            <a:spLocks noChangeArrowheads="1"/>
          </p:cNvSpPr>
          <p:nvPr/>
        </p:nvSpPr>
        <p:spPr bwMode="auto">
          <a:xfrm>
            <a:off x="1835696" y="5586413"/>
            <a:ext cx="474663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48" name="AutoShape 22">
            <a:extLst/>
          </p:cNvPr>
          <p:cNvSpPr>
            <a:spLocks noChangeArrowheads="1"/>
          </p:cNvSpPr>
          <p:nvPr/>
        </p:nvSpPr>
        <p:spPr bwMode="auto">
          <a:xfrm flipV="1">
            <a:off x="1123950" y="3021013"/>
            <a:ext cx="784225" cy="701675"/>
          </a:xfrm>
          <a:custGeom>
            <a:avLst/>
            <a:gdLst>
              <a:gd name="G0" fmla="+- 12749 0 0"/>
              <a:gd name="G1" fmla="+- 1875 0 0"/>
              <a:gd name="G2" fmla="+- 12158 0 1875"/>
              <a:gd name="G3" fmla="+- G2 0 1875"/>
              <a:gd name="G4" fmla="*/ G3 32768 32059"/>
              <a:gd name="G5" fmla="*/ G4 1 2"/>
              <a:gd name="G6" fmla="+- 21600 0 12749"/>
              <a:gd name="G7" fmla="*/ G6 1875 6079"/>
              <a:gd name="G8" fmla="+- G7 12749 0"/>
              <a:gd name="T0" fmla="*/ 12749 w 21600"/>
              <a:gd name="T1" fmla="*/ 0 h 21600"/>
              <a:gd name="T2" fmla="*/ 12749 w 21600"/>
              <a:gd name="T3" fmla="*/ 12158 h 21600"/>
              <a:gd name="T4" fmla="*/ 429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749" y="0"/>
                </a:lnTo>
                <a:lnTo>
                  <a:pt x="12749" y="1875"/>
                </a:lnTo>
                <a:lnTo>
                  <a:pt x="12427" y="1875"/>
                </a:lnTo>
                <a:cubicBezTo>
                  <a:pt x="5564" y="1875"/>
                  <a:pt x="0" y="6479"/>
                  <a:pt x="0" y="12158"/>
                </a:cubicBezTo>
                <a:lnTo>
                  <a:pt x="0" y="21600"/>
                </a:lnTo>
                <a:lnTo>
                  <a:pt x="8594" y="21600"/>
                </a:lnTo>
                <a:lnTo>
                  <a:pt x="8594" y="12158"/>
                </a:lnTo>
                <a:cubicBezTo>
                  <a:pt x="8594" y="11122"/>
                  <a:pt x="10310" y="10283"/>
                  <a:pt x="12427" y="10283"/>
                </a:cubicBezTo>
                <a:lnTo>
                  <a:pt x="12749" y="10283"/>
                </a:lnTo>
                <a:lnTo>
                  <a:pt x="12749" y="12158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1" hangingPunct="1">
              <a:defRPr/>
            </a:pPr>
            <a:endParaRPr lang="cs-CZ" b="1">
              <a:solidFill>
                <a:srgbClr val="99CC00"/>
              </a:solidFill>
            </a:endParaRPr>
          </a:p>
        </p:txBody>
      </p:sp>
      <p:sp>
        <p:nvSpPr>
          <p:cNvPr id="149" name="Text Box 51"/>
          <p:cNvSpPr txBox="1">
            <a:spLocks noChangeArrowheads="1"/>
          </p:cNvSpPr>
          <p:nvPr/>
        </p:nvSpPr>
        <p:spPr bwMode="auto">
          <a:xfrm>
            <a:off x="4211638" y="4797425"/>
            <a:ext cx="1397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i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portální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i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oběh</a:t>
            </a:r>
          </a:p>
        </p:txBody>
      </p:sp>
      <p:sp>
        <p:nvSpPr>
          <p:cNvPr id="150" name="AutoShape 7"/>
          <p:cNvSpPr>
            <a:spLocks noChangeArrowheads="1"/>
          </p:cNvSpPr>
          <p:nvPr/>
        </p:nvSpPr>
        <p:spPr bwMode="auto">
          <a:xfrm>
            <a:off x="1907704" y="2549525"/>
            <a:ext cx="474663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51" name="AutoShape 8"/>
          <p:cNvSpPr>
            <a:spLocks noChangeArrowheads="1"/>
          </p:cNvSpPr>
          <p:nvPr/>
        </p:nvSpPr>
        <p:spPr bwMode="auto">
          <a:xfrm>
            <a:off x="1787525" y="2778125"/>
            <a:ext cx="474663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52" name="AutoShape 20">
            <a:extLst/>
          </p:cNvPr>
          <p:cNvSpPr>
            <a:spLocks noChangeArrowheads="1"/>
          </p:cNvSpPr>
          <p:nvPr/>
        </p:nvSpPr>
        <p:spPr bwMode="auto">
          <a:xfrm>
            <a:off x="2051050" y="2492375"/>
            <a:ext cx="2016125" cy="33178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4F">
                  <a:gamma/>
                  <a:shade val="57647"/>
                  <a:invGamma/>
                </a:srgbClr>
              </a:gs>
              <a:gs pos="100000">
                <a:srgbClr val="FFFF4F"/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" name="Šipka ve tvaru U 152">
            <a:extLst/>
          </p:cNvPr>
          <p:cNvSpPr/>
          <p:nvPr/>
        </p:nvSpPr>
        <p:spPr>
          <a:xfrm rot="5400000">
            <a:off x="2240757" y="2596356"/>
            <a:ext cx="1143000" cy="1522413"/>
          </a:xfrm>
          <a:prstGeom prst="uturnArrow">
            <a:avLst>
              <a:gd name="adj1" fmla="val 26607"/>
              <a:gd name="adj2" fmla="val 25000"/>
              <a:gd name="adj3" fmla="val 22750"/>
              <a:gd name="adj4" fmla="val 43750"/>
              <a:gd name="adj5" fmla="val 100000"/>
            </a:avLst>
          </a:prstGeom>
          <a:solidFill>
            <a:srgbClr val="C00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54" name="Oval 34">
            <a:extLst/>
          </p:cNvPr>
          <p:cNvSpPr>
            <a:spLocks noChangeArrowheads="1"/>
          </p:cNvSpPr>
          <p:nvPr/>
        </p:nvSpPr>
        <p:spPr bwMode="auto">
          <a:xfrm>
            <a:off x="1765300" y="3462338"/>
            <a:ext cx="196850" cy="1381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55" name="Oval 34">
            <a:extLst/>
          </p:cNvPr>
          <p:cNvSpPr>
            <a:spLocks noChangeArrowheads="1"/>
          </p:cNvSpPr>
          <p:nvPr/>
        </p:nvSpPr>
        <p:spPr bwMode="auto">
          <a:xfrm>
            <a:off x="1998663" y="3536950"/>
            <a:ext cx="198437" cy="1492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56" name="Oval 34">
            <a:extLst/>
          </p:cNvPr>
          <p:cNvSpPr>
            <a:spLocks noChangeArrowheads="1"/>
          </p:cNvSpPr>
          <p:nvPr/>
        </p:nvSpPr>
        <p:spPr bwMode="auto">
          <a:xfrm>
            <a:off x="1765300" y="3689350"/>
            <a:ext cx="196850" cy="1492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57" name="Oval 34">
            <a:extLst/>
          </p:cNvPr>
          <p:cNvSpPr>
            <a:spLocks noChangeArrowheads="1"/>
          </p:cNvSpPr>
          <p:nvPr/>
        </p:nvSpPr>
        <p:spPr bwMode="auto">
          <a:xfrm>
            <a:off x="2071688" y="3743325"/>
            <a:ext cx="196850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58" name="Oval 34">
            <a:extLst/>
          </p:cNvPr>
          <p:cNvSpPr>
            <a:spLocks noChangeArrowheads="1"/>
          </p:cNvSpPr>
          <p:nvPr/>
        </p:nvSpPr>
        <p:spPr bwMode="auto">
          <a:xfrm>
            <a:off x="1925638" y="3803650"/>
            <a:ext cx="198437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59" name="Oval 34">
            <a:extLst/>
          </p:cNvPr>
          <p:cNvSpPr>
            <a:spLocks noChangeArrowheads="1"/>
          </p:cNvSpPr>
          <p:nvPr/>
        </p:nvSpPr>
        <p:spPr bwMode="auto">
          <a:xfrm>
            <a:off x="2141538" y="3132138"/>
            <a:ext cx="198437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60" name="Oval 34">
            <a:extLst/>
          </p:cNvPr>
          <p:cNvSpPr>
            <a:spLocks noChangeArrowheads="1"/>
          </p:cNvSpPr>
          <p:nvPr/>
        </p:nvSpPr>
        <p:spPr bwMode="auto">
          <a:xfrm>
            <a:off x="2060575" y="2936875"/>
            <a:ext cx="196850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61" name="Oval 34">
            <a:extLst/>
          </p:cNvPr>
          <p:cNvSpPr>
            <a:spLocks noChangeArrowheads="1"/>
          </p:cNvSpPr>
          <p:nvPr/>
        </p:nvSpPr>
        <p:spPr bwMode="auto">
          <a:xfrm>
            <a:off x="2238375" y="2681288"/>
            <a:ext cx="198438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62" name="Oval 34">
            <a:extLst/>
          </p:cNvPr>
          <p:cNvSpPr>
            <a:spLocks noChangeArrowheads="1"/>
          </p:cNvSpPr>
          <p:nvPr/>
        </p:nvSpPr>
        <p:spPr bwMode="auto">
          <a:xfrm>
            <a:off x="2286000" y="2849563"/>
            <a:ext cx="196850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63" name="Oval 34">
            <a:extLst/>
          </p:cNvPr>
          <p:cNvSpPr>
            <a:spLocks noChangeArrowheads="1"/>
          </p:cNvSpPr>
          <p:nvPr/>
        </p:nvSpPr>
        <p:spPr bwMode="auto">
          <a:xfrm>
            <a:off x="2357438" y="3065463"/>
            <a:ext cx="198437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64" name="Slunce 163">
            <a:extLst/>
          </p:cNvPr>
          <p:cNvSpPr/>
          <p:nvPr/>
        </p:nvSpPr>
        <p:spPr>
          <a:xfrm>
            <a:off x="2698750" y="2786063"/>
            <a:ext cx="963613" cy="965200"/>
          </a:xfrm>
          <a:prstGeom prst="sun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400" dirty="0">
              <a:solidFill>
                <a:schemeClr val="accent1"/>
              </a:solidFill>
            </a:endParaRPr>
          </a:p>
        </p:txBody>
      </p:sp>
      <p:sp>
        <p:nvSpPr>
          <p:cNvPr id="165" name="Oval 34">
            <a:extLst/>
          </p:cNvPr>
          <p:cNvSpPr>
            <a:spLocks noChangeArrowheads="1"/>
          </p:cNvSpPr>
          <p:nvPr/>
        </p:nvSpPr>
        <p:spPr bwMode="auto">
          <a:xfrm>
            <a:off x="827088" y="2805113"/>
            <a:ext cx="198437" cy="1492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66" name="Oval 34">
            <a:extLst/>
          </p:cNvPr>
          <p:cNvSpPr>
            <a:spLocks noChangeArrowheads="1"/>
          </p:cNvSpPr>
          <p:nvPr/>
        </p:nvSpPr>
        <p:spPr bwMode="auto">
          <a:xfrm>
            <a:off x="979488" y="2957513"/>
            <a:ext cx="198437" cy="1492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67" name="Oval 34">
            <a:extLst/>
          </p:cNvPr>
          <p:cNvSpPr>
            <a:spLocks noChangeArrowheads="1"/>
          </p:cNvSpPr>
          <p:nvPr/>
        </p:nvSpPr>
        <p:spPr bwMode="auto">
          <a:xfrm>
            <a:off x="1062038" y="2797175"/>
            <a:ext cx="196850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68" name="Oval 34">
            <a:extLst/>
          </p:cNvPr>
          <p:cNvSpPr>
            <a:spLocks noChangeArrowheads="1"/>
          </p:cNvSpPr>
          <p:nvPr/>
        </p:nvSpPr>
        <p:spPr bwMode="auto">
          <a:xfrm>
            <a:off x="1204913" y="2870200"/>
            <a:ext cx="198437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69" name="Oval 34">
            <a:extLst/>
          </p:cNvPr>
          <p:cNvSpPr>
            <a:spLocks noChangeArrowheads="1"/>
          </p:cNvSpPr>
          <p:nvPr/>
        </p:nvSpPr>
        <p:spPr bwMode="auto">
          <a:xfrm>
            <a:off x="1277938" y="3086100"/>
            <a:ext cx="196850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70" name="Oval 34">
            <a:extLst/>
          </p:cNvPr>
          <p:cNvSpPr>
            <a:spLocks noChangeArrowheads="1"/>
          </p:cNvSpPr>
          <p:nvPr/>
        </p:nvSpPr>
        <p:spPr bwMode="auto">
          <a:xfrm>
            <a:off x="971550" y="2451100"/>
            <a:ext cx="196850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71" name="Oval 34">
            <a:extLst/>
          </p:cNvPr>
          <p:cNvSpPr>
            <a:spLocks noChangeArrowheads="1"/>
          </p:cNvSpPr>
          <p:nvPr/>
        </p:nvSpPr>
        <p:spPr bwMode="auto">
          <a:xfrm>
            <a:off x="1123950" y="2603500"/>
            <a:ext cx="196850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72" name="Oval 34">
            <a:extLst/>
          </p:cNvPr>
          <p:cNvSpPr>
            <a:spLocks noChangeArrowheads="1"/>
          </p:cNvSpPr>
          <p:nvPr/>
        </p:nvSpPr>
        <p:spPr bwMode="auto">
          <a:xfrm>
            <a:off x="1204913" y="2293938"/>
            <a:ext cx="198437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73" name="Oval 34">
            <a:extLst/>
          </p:cNvPr>
          <p:cNvSpPr>
            <a:spLocks noChangeArrowheads="1"/>
          </p:cNvSpPr>
          <p:nvPr/>
        </p:nvSpPr>
        <p:spPr bwMode="auto">
          <a:xfrm>
            <a:off x="1349375" y="2516188"/>
            <a:ext cx="198438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74" name="Oval 34">
            <a:extLst/>
          </p:cNvPr>
          <p:cNvSpPr>
            <a:spLocks noChangeArrowheads="1"/>
          </p:cNvSpPr>
          <p:nvPr/>
        </p:nvSpPr>
        <p:spPr bwMode="auto">
          <a:xfrm>
            <a:off x="1420813" y="2732088"/>
            <a:ext cx="198437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75" name="AutoShape 22">
            <a:extLst/>
          </p:cNvPr>
          <p:cNvSpPr>
            <a:spLocks noChangeArrowheads="1"/>
          </p:cNvSpPr>
          <p:nvPr/>
        </p:nvSpPr>
        <p:spPr bwMode="auto">
          <a:xfrm flipV="1">
            <a:off x="1187450" y="4322763"/>
            <a:ext cx="784225" cy="701675"/>
          </a:xfrm>
          <a:custGeom>
            <a:avLst/>
            <a:gdLst>
              <a:gd name="G0" fmla="+- 12749 0 0"/>
              <a:gd name="G1" fmla="+- 1875 0 0"/>
              <a:gd name="G2" fmla="+- 12158 0 1875"/>
              <a:gd name="G3" fmla="+- G2 0 1875"/>
              <a:gd name="G4" fmla="*/ G3 32768 32059"/>
              <a:gd name="G5" fmla="*/ G4 1 2"/>
              <a:gd name="G6" fmla="+- 21600 0 12749"/>
              <a:gd name="G7" fmla="*/ G6 1875 6079"/>
              <a:gd name="G8" fmla="+- G7 12749 0"/>
              <a:gd name="T0" fmla="*/ 12749 w 21600"/>
              <a:gd name="T1" fmla="*/ 0 h 21600"/>
              <a:gd name="T2" fmla="*/ 12749 w 21600"/>
              <a:gd name="T3" fmla="*/ 12158 h 21600"/>
              <a:gd name="T4" fmla="*/ 429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749" y="0"/>
                </a:lnTo>
                <a:lnTo>
                  <a:pt x="12749" y="1875"/>
                </a:lnTo>
                <a:lnTo>
                  <a:pt x="12427" y="1875"/>
                </a:lnTo>
                <a:cubicBezTo>
                  <a:pt x="5564" y="1875"/>
                  <a:pt x="0" y="6479"/>
                  <a:pt x="0" y="12158"/>
                </a:cubicBezTo>
                <a:lnTo>
                  <a:pt x="0" y="21600"/>
                </a:lnTo>
                <a:lnTo>
                  <a:pt x="8594" y="21600"/>
                </a:lnTo>
                <a:lnTo>
                  <a:pt x="8594" y="12158"/>
                </a:lnTo>
                <a:cubicBezTo>
                  <a:pt x="8594" y="11122"/>
                  <a:pt x="10310" y="10283"/>
                  <a:pt x="12427" y="10283"/>
                </a:cubicBezTo>
                <a:lnTo>
                  <a:pt x="12749" y="10283"/>
                </a:lnTo>
                <a:lnTo>
                  <a:pt x="12749" y="12158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1" hangingPunct="1">
              <a:defRPr/>
            </a:pPr>
            <a:endParaRPr lang="cs-CZ" b="1">
              <a:solidFill>
                <a:srgbClr val="99CC00"/>
              </a:solidFill>
            </a:endParaRPr>
          </a:p>
        </p:txBody>
      </p:sp>
      <p:sp>
        <p:nvSpPr>
          <p:cNvPr id="176" name="Oval 34">
            <a:extLst/>
          </p:cNvPr>
          <p:cNvSpPr>
            <a:spLocks noChangeArrowheads="1"/>
          </p:cNvSpPr>
          <p:nvPr/>
        </p:nvSpPr>
        <p:spPr bwMode="auto">
          <a:xfrm>
            <a:off x="4572000" y="3419475"/>
            <a:ext cx="198438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77" name="Oval 34">
            <a:extLst/>
          </p:cNvPr>
          <p:cNvSpPr>
            <a:spLocks noChangeArrowheads="1"/>
          </p:cNvSpPr>
          <p:nvPr/>
        </p:nvSpPr>
        <p:spPr bwMode="auto">
          <a:xfrm>
            <a:off x="4724400" y="3854450"/>
            <a:ext cx="198438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78" name="Oval 34">
            <a:extLst/>
          </p:cNvPr>
          <p:cNvSpPr>
            <a:spLocks noChangeArrowheads="1"/>
          </p:cNvSpPr>
          <p:nvPr/>
        </p:nvSpPr>
        <p:spPr bwMode="auto">
          <a:xfrm>
            <a:off x="4806950" y="3695700"/>
            <a:ext cx="196850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79" name="Oval 34">
            <a:extLst/>
          </p:cNvPr>
          <p:cNvSpPr>
            <a:spLocks noChangeArrowheads="1"/>
          </p:cNvSpPr>
          <p:nvPr/>
        </p:nvSpPr>
        <p:spPr bwMode="auto">
          <a:xfrm>
            <a:off x="4949825" y="3768725"/>
            <a:ext cx="198438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80" name="TextovéPole 179">
            <a:extLst/>
          </p:cNvPr>
          <p:cNvSpPr txBox="1"/>
          <p:nvPr/>
        </p:nvSpPr>
        <p:spPr>
          <a:xfrm>
            <a:off x="4486275" y="2100263"/>
            <a:ext cx="95408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dirty="0">
                <a:latin typeface="+mj-lt"/>
              </a:rPr>
              <a:t>5-40%</a:t>
            </a:r>
          </a:p>
        </p:txBody>
      </p:sp>
      <p:sp>
        <p:nvSpPr>
          <p:cNvPr id="181" name="Text Box 51">
            <a:extLst/>
          </p:cNvPr>
          <p:cNvSpPr txBox="1">
            <a:spLocks noChangeArrowheads="1"/>
          </p:cNvSpPr>
          <p:nvPr/>
        </p:nvSpPr>
        <p:spPr bwMode="auto">
          <a:xfrm>
            <a:off x="2843213" y="3100388"/>
            <a:ext cx="639762" cy="339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b="1" dirty="0">
                <a:solidFill>
                  <a:schemeClr val="accent1"/>
                </a:solidFill>
              </a:rPr>
              <a:t>P-</a:t>
            </a:r>
            <a:r>
              <a:rPr lang="cs-CZ" sz="1600" b="1" dirty="0" err="1">
                <a:solidFill>
                  <a:schemeClr val="accent1"/>
                </a:solidFill>
              </a:rPr>
              <a:t>gp</a:t>
            </a:r>
            <a:endParaRPr lang="cs-CZ" sz="1600" b="1" dirty="0">
              <a:solidFill>
                <a:schemeClr val="accent1"/>
              </a:solidFill>
            </a:endParaRPr>
          </a:p>
        </p:txBody>
      </p:sp>
      <p:sp>
        <p:nvSpPr>
          <p:cNvPr id="182" name="Vývojový diagram: zpoždění 181">
            <a:extLst/>
          </p:cNvPr>
          <p:cNvSpPr/>
          <p:nvPr/>
        </p:nvSpPr>
        <p:spPr>
          <a:xfrm>
            <a:off x="1258888" y="1843088"/>
            <a:ext cx="657225" cy="582612"/>
          </a:xfrm>
          <a:prstGeom prst="flowChartDelay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83" name="Vývojový diagram: zpoždění 182">
            <a:extLst/>
          </p:cNvPr>
          <p:cNvSpPr/>
          <p:nvPr/>
        </p:nvSpPr>
        <p:spPr>
          <a:xfrm flipH="1" flipV="1">
            <a:off x="787400" y="1843088"/>
            <a:ext cx="449263" cy="595312"/>
          </a:xfrm>
          <a:prstGeom prst="flowChartDelay">
            <a:avLst/>
          </a:prstGeom>
          <a:solidFill>
            <a:schemeClr val="bg1">
              <a:lumMod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84" name="TextovéPole 183">
            <a:extLst/>
          </p:cNvPr>
          <p:cNvSpPr txBox="1"/>
          <p:nvPr/>
        </p:nvSpPr>
        <p:spPr>
          <a:xfrm>
            <a:off x="971550" y="1933575"/>
            <a:ext cx="87716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100%</a:t>
            </a:r>
          </a:p>
        </p:txBody>
      </p:sp>
      <p:sp>
        <p:nvSpPr>
          <p:cNvPr id="185" name="Vývojový diagram: zpoždění 184">
            <a:extLst/>
          </p:cNvPr>
          <p:cNvSpPr/>
          <p:nvPr/>
        </p:nvSpPr>
        <p:spPr>
          <a:xfrm>
            <a:off x="4775200" y="2060575"/>
            <a:ext cx="695325" cy="576263"/>
          </a:xfrm>
          <a:prstGeom prst="flowChartDelay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86" name="Vývojový diagram: zpoždění 185">
            <a:extLst/>
          </p:cNvPr>
          <p:cNvSpPr/>
          <p:nvPr/>
        </p:nvSpPr>
        <p:spPr>
          <a:xfrm flipH="1" flipV="1">
            <a:off x="4297363" y="2060575"/>
            <a:ext cx="650875" cy="593725"/>
          </a:xfrm>
          <a:prstGeom prst="flowChartDelay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87" name="TextovéPole 186">
            <a:extLst/>
          </p:cNvPr>
          <p:cNvSpPr txBox="1"/>
          <p:nvPr/>
        </p:nvSpPr>
        <p:spPr>
          <a:xfrm>
            <a:off x="4365625" y="2203450"/>
            <a:ext cx="110799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40-60%</a:t>
            </a:r>
          </a:p>
        </p:txBody>
      </p:sp>
      <p:sp>
        <p:nvSpPr>
          <p:cNvPr id="188" name="Text Box 49">
            <a:extLst/>
          </p:cNvPr>
          <p:cNvSpPr txBox="1">
            <a:spLocks noChangeArrowheads="1"/>
          </p:cNvSpPr>
          <p:nvPr/>
        </p:nvSpPr>
        <p:spPr bwMode="auto">
          <a:xfrm>
            <a:off x="2411413" y="5192713"/>
            <a:ext cx="1327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b="1" i="1" dirty="0" err="1">
                <a:solidFill>
                  <a:schemeClr val="accent1">
                    <a:lumMod val="50000"/>
                  </a:schemeClr>
                </a:solidFill>
              </a:rPr>
              <a:t>enterocyt</a:t>
            </a:r>
            <a:endParaRPr lang="cs-CZ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9" name="Text Box 48">
            <a:extLst/>
          </p:cNvPr>
          <p:cNvSpPr txBox="1">
            <a:spLocks noChangeArrowheads="1"/>
          </p:cNvSpPr>
          <p:nvPr/>
        </p:nvSpPr>
        <p:spPr bwMode="auto">
          <a:xfrm>
            <a:off x="827088" y="5624513"/>
            <a:ext cx="94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b="1" i="1" dirty="0">
                <a:solidFill>
                  <a:schemeClr val="accent1">
                    <a:lumMod val="50000"/>
                  </a:schemeClr>
                </a:solidFill>
              </a:rPr>
              <a:t>střevo</a:t>
            </a:r>
          </a:p>
        </p:txBody>
      </p:sp>
      <p:sp>
        <p:nvSpPr>
          <p:cNvPr id="190" name="Oval 34">
            <a:extLst/>
          </p:cNvPr>
          <p:cNvSpPr>
            <a:spLocks noChangeArrowheads="1"/>
          </p:cNvSpPr>
          <p:nvPr/>
        </p:nvSpPr>
        <p:spPr bwMode="auto">
          <a:xfrm>
            <a:off x="3509963" y="4225925"/>
            <a:ext cx="198437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91" name="Oval 34">
            <a:extLst/>
          </p:cNvPr>
          <p:cNvSpPr>
            <a:spLocks noChangeArrowheads="1"/>
          </p:cNvSpPr>
          <p:nvPr/>
        </p:nvSpPr>
        <p:spPr bwMode="auto">
          <a:xfrm>
            <a:off x="3500438" y="4716463"/>
            <a:ext cx="198437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92" name="Oval 34">
            <a:extLst/>
          </p:cNvPr>
          <p:cNvSpPr>
            <a:spLocks noChangeArrowheads="1"/>
          </p:cNvSpPr>
          <p:nvPr/>
        </p:nvSpPr>
        <p:spPr bwMode="auto">
          <a:xfrm>
            <a:off x="3582988" y="4557713"/>
            <a:ext cx="196850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93" name="Oval 34">
            <a:extLst/>
          </p:cNvPr>
          <p:cNvSpPr>
            <a:spLocks noChangeArrowheads="1"/>
          </p:cNvSpPr>
          <p:nvPr/>
        </p:nvSpPr>
        <p:spPr bwMode="auto">
          <a:xfrm>
            <a:off x="3436938" y="4379913"/>
            <a:ext cx="198437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94" name="Šipka doprava se zářezem 193">
            <a:extLst/>
          </p:cNvPr>
          <p:cNvSpPr/>
          <p:nvPr/>
        </p:nvSpPr>
        <p:spPr>
          <a:xfrm>
            <a:off x="2698750" y="4483100"/>
            <a:ext cx="793750" cy="457200"/>
          </a:xfrm>
          <a:prstGeom prst="notched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95" name="Oval 34">
            <a:extLst/>
          </p:cNvPr>
          <p:cNvSpPr>
            <a:spLocks noChangeArrowheads="1"/>
          </p:cNvSpPr>
          <p:nvPr/>
        </p:nvSpPr>
        <p:spPr bwMode="auto">
          <a:xfrm>
            <a:off x="2266950" y="4564063"/>
            <a:ext cx="198438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96" name="Oval 34">
            <a:extLst/>
          </p:cNvPr>
          <p:cNvSpPr>
            <a:spLocks noChangeArrowheads="1"/>
          </p:cNvSpPr>
          <p:nvPr/>
        </p:nvSpPr>
        <p:spPr bwMode="auto">
          <a:xfrm>
            <a:off x="2419350" y="4716463"/>
            <a:ext cx="198438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97" name="Oval 34">
            <a:extLst/>
          </p:cNvPr>
          <p:cNvSpPr>
            <a:spLocks noChangeArrowheads="1"/>
          </p:cNvSpPr>
          <p:nvPr/>
        </p:nvSpPr>
        <p:spPr bwMode="auto">
          <a:xfrm>
            <a:off x="2501900" y="4557713"/>
            <a:ext cx="196850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98" name="Oval 34">
            <a:extLst/>
          </p:cNvPr>
          <p:cNvSpPr>
            <a:spLocks noChangeArrowheads="1"/>
          </p:cNvSpPr>
          <p:nvPr/>
        </p:nvSpPr>
        <p:spPr bwMode="auto">
          <a:xfrm>
            <a:off x="2644775" y="4630738"/>
            <a:ext cx="198438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99" name="Oval 34">
            <a:extLst/>
          </p:cNvPr>
          <p:cNvSpPr>
            <a:spLocks noChangeArrowheads="1"/>
          </p:cNvSpPr>
          <p:nvPr/>
        </p:nvSpPr>
        <p:spPr bwMode="auto">
          <a:xfrm>
            <a:off x="1116013" y="5019675"/>
            <a:ext cx="198437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00" name="Oval 34">
            <a:extLst/>
          </p:cNvPr>
          <p:cNvSpPr>
            <a:spLocks noChangeArrowheads="1"/>
          </p:cNvSpPr>
          <p:nvPr/>
        </p:nvSpPr>
        <p:spPr bwMode="auto">
          <a:xfrm>
            <a:off x="1268413" y="5172075"/>
            <a:ext cx="198437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01" name="Oval 34">
            <a:extLst/>
          </p:cNvPr>
          <p:cNvSpPr>
            <a:spLocks noChangeArrowheads="1"/>
          </p:cNvSpPr>
          <p:nvPr/>
        </p:nvSpPr>
        <p:spPr bwMode="auto">
          <a:xfrm>
            <a:off x="1350963" y="5013325"/>
            <a:ext cx="196850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02" name="Oval 34">
            <a:extLst/>
          </p:cNvPr>
          <p:cNvSpPr>
            <a:spLocks noChangeArrowheads="1"/>
          </p:cNvSpPr>
          <p:nvPr/>
        </p:nvSpPr>
        <p:spPr bwMode="auto">
          <a:xfrm>
            <a:off x="1566863" y="3651250"/>
            <a:ext cx="198437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03" name="Pravoúhlý trojúhelník 202"/>
          <p:cNvSpPr/>
          <p:nvPr/>
        </p:nvSpPr>
        <p:spPr>
          <a:xfrm flipV="1">
            <a:off x="6375511" y="1772816"/>
            <a:ext cx="2160240" cy="1474765"/>
          </a:xfrm>
          <a:prstGeom prst="rtTriangle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04" name="AutoShape 3"/>
          <p:cNvSpPr>
            <a:spLocks noChangeArrowheads="1"/>
          </p:cNvSpPr>
          <p:nvPr/>
        </p:nvSpPr>
        <p:spPr bwMode="auto">
          <a:xfrm rot="16211765">
            <a:off x="6888957" y="4469606"/>
            <a:ext cx="2662238" cy="904875"/>
          </a:xfrm>
          <a:prstGeom prst="flowChartMagneticDrum">
            <a:avLst/>
          </a:prstGeom>
          <a:solidFill>
            <a:srgbClr val="993300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cs-CZ" sz="1800" b="0">
              <a:latin typeface="Arial" pitchFamily="34" charset="0"/>
            </a:endParaRPr>
          </a:p>
        </p:txBody>
      </p:sp>
      <p:sp>
        <p:nvSpPr>
          <p:cNvPr id="205" name="Šipka doprava se zářezem 204">
            <a:extLst/>
          </p:cNvPr>
          <p:cNvSpPr/>
          <p:nvPr/>
        </p:nvSpPr>
        <p:spPr>
          <a:xfrm>
            <a:off x="3851275" y="4010025"/>
            <a:ext cx="792163" cy="457200"/>
          </a:xfrm>
          <a:prstGeom prst="notched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06" name="Šipka doprava se zářezem 205">
            <a:extLst/>
          </p:cNvPr>
          <p:cNvSpPr/>
          <p:nvPr/>
        </p:nvSpPr>
        <p:spPr>
          <a:xfrm>
            <a:off x="5651500" y="2133600"/>
            <a:ext cx="793750" cy="457200"/>
          </a:xfrm>
          <a:prstGeom prst="notched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07" name="Vývojový diagram: zpoždění 206">
            <a:extLst/>
          </p:cNvPr>
          <p:cNvSpPr/>
          <p:nvPr/>
        </p:nvSpPr>
        <p:spPr>
          <a:xfrm>
            <a:off x="7705431" y="2276872"/>
            <a:ext cx="695325" cy="576262"/>
          </a:xfrm>
          <a:prstGeom prst="flowChartDelay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08" name="Vývojový diagram: zpoždění 207">
            <a:extLst/>
          </p:cNvPr>
          <p:cNvSpPr/>
          <p:nvPr/>
        </p:nvSpPr>
        <p:spPr>
          <a:xfrm flipH="1" flipV="1">
            <a:off x="7227594" y="2276872"/>
            <a:ext cx="650875" cy="593725"/>
          </a:xfrm>
          <a:prstGeom prst="flowChartDelay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09" name="Šipka doprava se zářezem 208">
            <a:extLst/>
          </p:cNvPr>
          <p:cNvSpPr/>
          <p:nvPr/>
        </p:nvSpPr>
        <p:spPr>
          <a:xfrm rot="5400000">
            <a:off x="6402487" y="3398714"/>
            <a:ext cx="787400" cy="415925"/>
          </a:xfrm>
          <a:prstGeom prst="notched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10" name="AutoShape 20">
            <a:extLst/>
          </p:cNvPr>
          <p:cNvSpPr>
            <a:spLocks noChangeArrowheads="1"/>
          </p:cNvSpPr>
          <p:nvPr/>
        </p:nvSpPr>
        <p:spPr bwMode="auto">
          <a:xfrm>
            <a:off x="5795963" y="4167188"/>
            <a:ext cx="2089150" cy="17986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4F">
                  <a:gamma/>
                  <a:shade val="57647"/>
                  <a:invGamma/>
                </a:srgbClr>
              </a:gs>
              <a:gs pos="100000">
                <a:srgbClr val="FFFF4F"/>
              </a:gs>
            </a:gsLst>
            <a:lin ang="0" scaled="1"/>
          </a:gradFill>
          <a:ln w="28575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1" name="Šipka doprava se zářezem 210">
            <a:extLst/>
          </p:cNvPr>
          <p:cNvSpPr/>
          <p:nvPr/>
        </p:nvSpPr>
        <p:spPr>
          <a:xfrm>
            <a:off x="6446838" y="4527550"/>
            <a:ext cx="1654175" cy="692150"/>
          </a:xfrm>
          <a:prstGeom prst="notchedRightArrow">
            <a:avLst/>
          </a:prstGeom>
          <a:solidFill>
            <a:srgbClr val="C00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12" name="Slunce 211">
            <a:extLst/>
          </p:cNvPr>
          <p:cNvSpPr/>
          <p:nvPr/>
        </p:nvSpPr>
        <p:spPr>
          <a:xfrm>
            <a:off x="6777038" y="4383088"/>
            <a:ext cx="963612" cy="963612"/>
          </a:xfrm>
          <a:prstGeom prst="sun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3" name="Text Box 51">
            <a:extLst/>
          </p:cNvPr>
          <p:cNvSpPr txBox="1">
            <a:spLocks noChangeArrowheads="1"/>
          </p:cNvSpPr>
          <p:nvPr/>
        </p:nvSpPr>
        <p:spPr bwMode="auto">
          <a:xfrm>
            <a:off x="6921500" y="4697413"/>
            <a:ext cx="639763" cy="338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b="1" dirty="0">
                <a:solidFill>
                  <a:schemeClr val="accent1"/>
                </a:solidFill>
              </a:rPr>
              <a:t>P-</a:t>
            </a:r>
            <a:r>
              <a:rPr lang="cs-CZ" sz="1600" b="1" dirty="0" err="1">
                <a:solidFill>
                  <a:schemeClr val="accent1"/>
                </a:solidFill>
              </a:rPr>
              <a:t>gp</a:t>
            </a:r>
            <a:endParaRPr lang="cs-CZ" sz="1600" b="1" dirty="0">
              <a:solidFill>
                <a:schemeClr val="accent1"/>
              </a:solidFill>
            </a:endParaRPr>
          </a:p>
        </p:txBody>
      </p:sp>
      <p:sp>
        <p:nvSpPr>
          <p:cNvPr id="214" name="Text Box 49">
            <a:extLst/>
          </p:cNvPr>
          <p:cNvSpPr txBox="1">
            <a:spLocks noChangeArrowheads="1"/>
          </p:cNvSpPr>
          <p:nvPr/>
        </p:nvSpPr>
        <p:spPr bwMode="auto">
          <a:xfrm>
            <a:off x="6413500" y="5281613"/>
            <a:ext cx="11366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b="1" i="1" dirty="0" err="1">
                <a:solidFill>
                  <a:schemeClr val="accent1">
                    <a:lumMod val="50000"/>
                  </a:schemeClr>
                </a:solidFill>
              </a:rPr>
              <a:t>epitelie</a:t>
            </a:r>
            <a:r>
              <a:rPr lang="cs-CZ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cs-CZ" sz="2000" b="1" i="1" dirty="0">
                <a:solidFill>
                  <a:schemeClr val="accent1">
                    <a:lumMod val="50000"/>
                  </a:schemeClr>
                </a:solidFill>
              </a:rPr>
              <a:t>nefronu</a:t>
            </a:r>
          </a:p>
        </p:txBody>
      </p:sp>
      <p:sp>
        <p:nvSpPr>
          <p:cNvPr id="215" name="TextovéPole 214">
            <a:extLst/>
          </p:cNvPr>
          <p:cNvSpPr txBox="1"/>
          <p:nvPr/>
        </p:nvSpPr>
        <p:spPr>
          <a:xfrm>
            <a:off x="7424444" y="2367359"/>
            <a:ext cx="110799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30-50%</a:t>
            </a:r>
          </a:p>
        </p:txBody>
      </p:sp>
      <p:sp>
        <p:nvSpPr>
          <p:cNvPr id="216" name="Oval 34">
            <a:extLst/>
          </p:cNvPr>
          <p:cNvSpPr>
            <a:spLocks noChangeArrowheads="1"/>
          </p:cNvSpPr>
          <p:nvPr/>
        </p:nvSpPr>
        <p:spPr bwMode="auto">
          <a:xfrm>
            <a:off x="6588125" y="2101850"/>
            <a:ext cx="198438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17" name="Oval 34">
            <a:extLst/>
          </p:cNvPr>
          <p:cNvSpPr>
            <a:spLocks noChangeArrowheads="1"/>
          </p:cNvSpPr>
          <p:nvPr/>
        </p:nvSpPr>
        <p:spPr bwMode="auto">
          <a:xfrm>
            <a:off x="6740525" y="2254250"/>
            <a:ext cx="198438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18" name="Oval 34">
            <a:extLst/>
          </p:cNvPr>
          <p:cNvSpPr>
            <a:spLocks noChangeArrowheads="1"/>
          </p:cNvSpPr>
          <p:nvPr/>
        </p:nvSpPr>
        <p:spPr bwMode="auto">
          <a:xfrm>
            <a:off x="6823075" y="2095500"/>
            <a:ext cx="196850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19" name="Oval 34">
            <a:extLst/>
          </p:cNvPr>
          <p:cNvSpPr>
            <a:spLocks noChangeArrowheads="1"/>
          </p:cNvSpPr>
          <p:nvPr/>
        </p:nvSpPr>
        <p:spPr bwMode="auto">
          <a:xfrm>
            <a:off x="6965950" y="2168525"/>
            <a:ext cx="198438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20" name="Oval 34">
            <a:extLst/>
          </p:cNvPr>
          <p:cNvSpPr>
            <a:spLocks noChangeArrowheads="1"/>
          </p:cNvSpPr>
          <p:nvPr/>
        </p:nvSpPr>
        <p:spPr bwMode="auto">
          <a:xfrm>
            <a:off x="6156325" y="4727575"/>
            <a:ext cx="198438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21" name="Oval 34">
            <a:extLst/>
          </p:cNvPr>
          <p:cNvSpPr>
            <a:spLocks noChangeArrowheads="1"/>
          </p:cNvSpPr>
          <p:nvPr/>
        </p:nvSpPr>
        <p:spPr bwMode="auto">
          <a:xfrm>
            <a:off x="6308725" y="4879975"/>
            <a:ext cx="198438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22" name="Oval 34">
            <a:extLst/>
          </p:cNvPr>
          <p:cNvSpPr>
            <a:spLocks noChangeArrowheads="1"/>
          </p:cNvSpPr>
          <p:nvPr/>
        </p:nvSpPr>
        <p:spPr bwMode="auto">
          <a:xfrm>
            <a:off x="6391275" y="4721225"/>
            <a:ext cx="196850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23" name="Oval 34">
            <a:extLst/>
          </p:cNvPr>
          <p:cNvSpPr>
            <a:spLocks noChangeArrowheads="1"/>
          </p:cNvSpPr>
          <p:nvPr/>
        </p:nvSpPr>
        <p:spPr bwMode="auto">
          <a:xfrm>
            <a:off x="6534150" y="4794250"/>
            <a:ext cx="198438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24" name="Oval 34">
            <a:extLst/>
          </p:cNvPr>
          <p:cNvSpPr>
            <a:spLocks noChangeArrowheads="1"/>
          </p:cNvSpPr>
          <p:nvPr/>
        </p:nvSpPr>
        <p:spPr bwMode="auto">
          <a:xfrm>
            <a:off x="8405813" y="5024438"/>
            <a:ext cx="198437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25" name="Oval 34">
            <a:extLst/>
          </p:cNvPr>
          <p:cNvSpPr>
            <a:spLocks noChangeArrowheads="1"/>
          </p:cNvSpPr>
          <p:nvPr/>
        </p:nvSpPr>
        <p:spPr bwMode="auto">
          <a:xfrm>
            <a:off x="8180388" y="4902200"/>
            <a:ext cx="198437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26" name="Oval 34">
            <a:extLst/>
          </p:cNvPr>
          <p:cNvSpPr>
            <a:spLocks noChangeArrowheads="1"/>
          </p:cNvSpPr>
          <p:nvPr/>
        </p:nvSpPr>
        <p:spPr bwMode="auto">
          <a:xfrm>
            <a:off x="8262938" y="4743450"/>
            <a:ext cx="196850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27" name="Oval 34">
            <a:extLst/>
          </p:cNvPr>
          <p:cNvSpPr>
            <a:spLocks noChangeArrowheads="1"/>
          </p:cNvSpPr>
          <p:nvPr/>
        </p:nvSpPr>
        <p:spPr bwMode="auto">
          <a:xfrm>
            <a:off x="8405813" y="4816475"/>
            <a:ext cx="198437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28" name="Šipka doprava se zářezem 227">
            <a:extLst/>
          </p:cNvPr>
          <p:cNvSpPr/>
          <p:nvPr/>
        </p:nvSpPr>
        <p:spPr>
          <a:xfrm rot="5400000">
            <a:off x="7650956" y="5933282"/>
            <a:ext cx="1160463" cy="457200"/>
          </a:xfrm>
          <a:prstGeom prst="notched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29" name="TextovéPole 228"/>
          <p:cNvSpPr txBox="1"/>
          <p:nvPr/>
        </p:nvSpPr>
        <p:spPr>
          <a:xfrm>
            <a:off x="827584" y="6280150"/>
            <a:ext cx="7199313" cy="46196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chemeClr val="tx2"/>
                </a:solidFill>
                <a:latin typeface="Arial Black" panose="020B0A04020102020204" pitchFamily="34" charset="0"/>
              </a:rPr>
              <a:t>omezená dostupnost  +  aktivní eliminace</a:t>
            </a:r>
          </a:p>
        </p:txBody>
      </p:sp>
    </p:spTree>
    <p:extLst>
      <p:ext uri="{BB962C8B-B14F-4D97-AF65-F5344CB8AC3E}">
        <p14:creationId xmlns:p14="http://schemas.microsoft.com/office/powerpoint/2010/main" val="3053779904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02" name="Text Box 57"/>
          <p:cNvSpPr txBox="1">
            <a:spLocks noChangeArrowheads="1"/>
          </p:cNvSpPr>
          <p:nvPr/>
        </p:nvSpPr>
        <p:spPr bwMode="auto">
          <a:xfrm>
            <a:off x="0" y="115888"/>
            <a:ext cx="9144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cs-CZ" altLang="cs-CZ" sz="24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altLang="cs-CZ" dirty="0">
                <a:solidFill>
                  <a:srgbClr val="C00000"/>
                </a:solidFill>
                <a:latin typeface="Arial Black" pitchFamily="34" charset="0"/>
              </a:rPr>
              <a:t>Eliminace digoxinu při inhibici P-</a:t>
            </a:r>
            <a:r>
              <a:rPr lang="cs-CZ" altLang="cs-CZ" dirty="0" err="1">
                <a:solidFill>
                  <a:srgbClr val="C00000"/>
                </a:solidFill>
                <a:latin typeface="Arial Black" pitchFamily="34" charset="0"/>
              </a:rPr>
              <a:t>gp</a:t>
            </a:r>
            <a:r>
              <a:rPr lang="cs-CZ" altLang="cs-CZ" dirty="0">
                <a:solidFill>
                  <a:srgbClr val="C00000"/>
                </a:solidFill>
                <a:latin typeface="Arial Black" pitchFamily="34" charset="0"/>
              </a:rPr>
              <a:t>: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cs-CZ" altLang="cs-CZ" sz="2400" dirty="0">
                <a:solidFill>
                  <a:schemeClr val="tx2"/>
                </a:solidFill>
                <a:latin typeface="Arial Black" pitchFamily="34" charset="0"/>
                <a:sym typeface="Symbol" pitchFamily="18" charset="2"/>
              </a:rPr>
              <a:t>v </a:t>
            </a:r>
            <a:r>
              <a:rPr lang="cs-CZ" altLang="cs-CZ" sz="2400" i="1" dirty="0" err="1">
                <a:solidFill>
                  <a:schemeClr val="tx2"/>
                </a:solidFill>
                <a:latin typeface="Arial Black" pitchFamily="34" charset="0"/>
                <a:sym typeface="Symbol" pitchFamily="18" charset="2"/>
              </a:rPr>
              <a:t>enterocytu</a:t>
            </a:r>
            <a:r>
              <a:rPr lang="cs-CZ" altLang="cs-CZ" sz="2400" i="1" dirty="0">
                <a:solidFill>
                  <a:schemeClr val="tx2"/>
                </a:solidFill>
                <a:latin typeface="Arial Black" pitchFamily="34" charset="0"/>
                <a:sym typeface="Symbol" pitchFamily="18" charset="2"/>
              </a:rPr>
              <a:t> </a:t>
            </a:r>
            <a:r>
              <a:rPr lang="cs-CZ" altLang="cs-CZ" sz="2400" dirty="0">
                <a:solidFill>
                  <a:schemeClr val="tx2"/>
                </a:solidFill>
                <a:latin typeface="Arial Black" pitchFamily="34" charset="0"/>
                <a:sym typeface="Symbol" pitchFamily="18" charset="2"/>
              </a:rPr>
              <a:t>(do střeva), v </a:t>
            </a:r>
            <a:r>
              <a:rPr lang="cs-CZ" altLang="cs-CZ" sz="2400" i="1" dirty="0" err="1">
                <a:solidFill>
                  <a:schemeClr val="tx2"/>
                </a:solidFill>
                <a:latin typeface="Arial Black" pitchFamily="34" charset="0"/>
                <a:sym typeface="Symbol" pitchFamily="18" charset="2"/>
              </a:rPr>
              <a:t>hepatocytu</a:t>
            </a:r>
            <a:r>
              <a:rPr lang="cs-CZ" altLang="cs-CZ" sz="2400" dirty="0">
                <a:solidFill>
                  <a:schemeClr val="tx2"/>
                </a:solidFill>
                <a:latin typeface="Arial Black" pitchFamily="34" charset="0"/>
                <a:sym typeface="Symbol" pitchFamily="18" charset="2"/>
              </a:rPr>
              <a:t> (do žluče)       a </a:t>
            </a:r>
            <a:r>
              <a:rPr lang="cs-CZ" altLang="cs-CZ" sz="2400" i="1" dirty="0">
                <a:solidFill>
                  <a:schemeClr val="tx2"/>
                </a:solidFill>
                <a:latin typeface="Arial Black" pitchFamily="34" charset="0"/>
                <a:sym typeface="Symbol" pitchFamily="18" charset="2"/>
              </a:rPr>
              <a:t>sekrece tubulárními </a:t>
            </a:r>
            <a:r>
              <a:rPr lang="cs-CZ" altLang="cs-CZ" sz="2400" i="1" dirty="0" err="1">
                <a:solidFill>
                  <a:schemeClr val="tx2"/>
                </a:solidFill>
                <a:latin typeface="Arial Black" pitchFamily="34" charset="0"/>
                <a:sym typeface="Symbol" pitchFamily="18" charset="2"/>
              </a:rPr>
              <a:t>epiteliemi</a:t>
            </a:r>
            <a:r>
              <a:rPr lang="cs-CZ" altLang="cs-CZ" sz="2400" dirty="0">
                <a:solidFill>
                  <a:schemeClr val="tx2"/>
                </a:solidFill>
                <a:latin typeface="Arial Black" pitchFamily="34" charset="0"/>
                <a:sym typeface="Symbol" pitchFamily="18" charset="2"/>
              </a:rPr>
              <a:t> </a:t>
            </a:r>
            <a:r>
              <a:rPr lang="cs-CZ" altLang="cs-CZ" sz="2400" i="1" dirty="0">
                <a:solidFill>
                  <a:schemeClr val="tx2"/>
                </a:solidFill>
                <a:latin typeface="Arial Black" pitchFamily="34" charset="0"/>
                <a:sym typeface="Symbol" pitchFamily="18" charset="2"/>
              </a:rPr>
              <a:t>nefronu</a:t>
            </a:r>
            <a:r>
              <a:rPr lang="cs-CZ" altLang="cs-CZ" sz="2400" dirty="0">
                <a:solidFill>
                  <a:schemeClr val="tx2"/>
                </a:solidFill>
                <a:latin typeface="Arial Black" pitchFamily="34" charset="0"/>
                <a:sym typeface="Symbol" pitchFamily="18" charset="2"/>
              </a:rPr>
              <a:t> (do moče)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323528" y="1556792"/>
            <a:ext cx="8496944" cy="5184576"/>
          </a:xfrm>
          <a:prstGeom prst="roundRect">
            <a:avLst>
              <a:gd name="adj" fmla="val 6589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5" name="AutoShape 2">
            <a:extLst/>
          </p:cNvPr>
          <p:cNvSpPr>
            <a:spLocks noChangeArrowheads="1"/>
          </p:cNvSpPr>
          <p:nvPr/>
        </p:nvSpPr>
        <p:spPr bwMode="auto">
          <a:xfrm rot="16200000">
            <a:off x="-838807" y="3222811"/>
            <a:ext cx="4389068" cy="1489075"/>
          </a:xfrm>
          <a:prstGeom prst="doubleWave">
            <a:avLst>
              <a:gd name="adj1" fmla="val 6500"/>
              <a:gd name="adj2" fmla="val 3488"/>
            </a:avLst>
          </a:prstGeom>
          <a:solidFill>
            <a:srgbClr val="993300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>
              <a:defRPr/>
            </a:pPr>
            <a:endParaRPr lang="de-DE" sz="2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" name="AutoShape 3"/>
          <p:cNvSpPr>
            <a:spLocks noChangeArrowheads="1"/>
          </p:cNvSpPr>
          <p:nvPr/>
        </p:nvSpPr>
        <p:spPr bwMode="auto">
          <a:xfrm rot="-5388235">
            <a:off x="2888819" y="3176371"/>
            <a:ext cx="4050143" cy="1243013"/>
          </a:xfrm>
          <a:prstGeom prst="flowChartMagneticDrum">
            <a:avLst/>
          </a:prstGeom>
          <a:gradFill rotWithShape="1">
            <a:gsLst>
              <a:gs pos="0">
                <a:srgbClr val="510000"/>
              </a:gs>
              <a:gs pos="50000">
                <a:srgbClr val="780000"/>
              </a:gs>
              <a:gs pos="100000">
                <a:srgbClr val="900000"/>
              </a:gs>
            </a:gsLst>
            <a:lin ang="16200000" scaled="1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36" name="AutoShape 8"/>
          <p:cNvSpPr>
            <a:spLocks noChangeArrowheads="1"/>
          </p:cNvSpPr>
          <p:nvPr/>
        </p:nvSpPr>
        <p:spPr bwMode="auto">
          <a:xfrm>
            <a:off x="1677988" y="3021013"/>
            <a:ext cx="474662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37" name="AutoShape 9"/>
          <p:cNvSpPr>
            <a:spLocks noChangeArrowheads="1"/>
          </p:cNvSpPr>
          <p:nvPr/>
        </p:nvSpPr>
        <p:spPr bwMode="auto">
          <a:xfrm>
            <a:off x="1677988" y="3249613"/>
            <a:ext cx="474662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38" name="AutoShape 10"/>
          <p:cNvSpPr>
            <a:spLocks noChangeArrowheads="1"/>
          </p:cNvSpPr>
          <p:nvPr/>
        </p:nvSpPr>
        <p:spPr bwMode="auto">
          <a:xfrm>
            <a:off x="1677988" y="3478213"/>
            <a:ext cx="474662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39" name="AutoShape 11"/>
          <p:cNvSpPr>
            <a:spLocks noChangeArrowheads="1"/>
          </p:cNvSpPr>
          <p:nvPr/>
        </p:nvSpPr>
        <p:spPr bwMode="auto">
          <a:xfrm>
            <a:off x="1677988" y="3706813"/>
            <a:ext cx="474662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40" name="AutoShape 12"/>
          <p:cNvSpPr>
            <a:spLocks noChangeArrowheads="1"/>
          </p:cNvSpPr>
          <p:nvPr/>
        </p:nvSpPr>
        <p:spPr bwMode="auto">
          <a:xfrm>
            <a:off x="1677988" y="3935413"/>
            <a:ext cx="474662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41" name="AutoShape 13"/>
          <p:cNvSpPr>
            <a:spLocks noChangeArrowheads="1"/>
          </p:cNvSpPr>
          <p:nvPr/>
        </p:nvSpPr>
        <p:spPr bwMode="auto">
          <a:xfrm>
            <a:off x="1677988" y="4164013"/>
            <a:ext cx="474662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42" name="AutoShape 14"/>
          <p:cNvSpPr>
            <a:spLocks noChangeArrowheads="1"/>
          </p:cNvSpPr>
          <p:nvPr/>
        </p:nvSpPr>
        <p:spPr bwMode="auto">
          <a:xfrm>
            <a:off x="1677988" y="4392613"/>
            <a:ext cx="474662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43" name="AutoShape 15"/>
          <p:cNvSpPr>
            <a:spLocks noChangeArrowheads="1"/>
          </p:cNvSpPr>
          <p:nvPr/>
        </p:nvSpPr>
        <p:spPr bwMode="auto">
          <a:xfrm>
            <a:off x="1677988" y="4621213"/>
            <a:ext cx="474662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44" name="AutoShape 16"/>
          <p:cNvSpPr>
            <a:spLocks noChangeArrowheads="1"/>
          </p:cNvSpPr>
          <p:nvPr/>
        </p:nvSpPr>
        <p:spPr bwMode="auto">
          <a:xfrm>
            <a:off x="1677988" y="4849813"/>
            <a:ext cx="474662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45" name="AutoShape 17"/>
          <p:cNvSpPr>
            <a:spLocks noChangeArrowheads="1"/>
          </p:cNvSpPr>
          <p:nvPr/>
        </p:nvSpPr>
        <p:spPr bwMode="auto">
          <a:xfrm>
            <a:off x="1677988" y="5078413"/>
            <a:ext cx="474662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46" name="AutoShape 18"/>
          <p:cNvSpPr>
            <a:spLocks noChangeArrowheads="1"/>
          </p:cNvSpPr>
          <p:nvPr/>
        </p:nvSpPr>
        <p:spPr bwMode="auto">
          <a:xfrm>
            <a:off x="1792288" y="5357813"/>
            <a:ext cx="474662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47" name="AutoShape 19"/>
          <p:cNvSpPr>
            <a:spLocks noChangeArrowheads="1"/>
          </p:cNvSpPr>
          <p:nvPr/>
        </p:nvSpPr>
        <p:spPr bwMode="auto">
          <a:xfrm>
            <a:off x="1835696" y="5586413"/>
            <a:ext cx="474663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48" name="AutoShape 22">
            <a:extLst/>
          </p:cNvPr>
          <p:cNvSpPr>
            <a:spLocks noChangeArrowheads="1"/>
          </p:cNvSpPr>
          <p:nvPr/>
        </p:nvSpPr>
        <p:spPr bwMode="auto">
          <a:xfrm flipV="1">
            <a:off x="1123950" y="3021013"/>
            <a:ext cx="784225" cy="701675"/>
          </a:xfrm>
          <a:custGeom>
            <a:avLst/>
            <a:gdLst>
              <a:gd name="G0" fmla="+- 12749 0 0"/>
              <a:gd name="G1" fmla="+- 1875 0 0"/>
              <a:gd name="G2" fmla="+- 12158 0 1875"/>
              <a:gd name="G3" fmla="+- G2 0 1875"/>
              <a:gd name="G4" fmla="*/ G3 32768 32059"/>
              <a:gd name="G5" fmla="*/ G4 1 2"/>
              <a:gd name="G6" fmla="+- 21600 0 12749"/>
              <a:gd name="G7" fmla="*/ G6 1875 6079"/>
              <a:gd name="G8" fmla="+- G7 12749 0"/>
              <a:gd name="T0" fmla="*/ 12749 w 21600"/>
              <a:gd name="T1" fmla="*/ 0 h 21600"/>
              <a:gd name="T2" fmla="*/ 12749 w 21600"/>
              <a:gd name="T3" fmla="*/ 12158 h 21600"/>
              <a:gd name="T4" fmla="*/ 429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749" y="0"/>
                </a:lnTo>
                <a:lnTo>
                  <a:pt x="12749" y="1875"/>
                </a:lnTo>
                <a:lnTo>
                  <a:pt x="12427" y="1875"/>
                </a:lnTo>
                <a:cubicBezTo>
                  <a:pt x="5564" y="1875"/>
                  <a:pt x="0" y="6479"/>
                  <a:pt x="0" y="12158"/>
                </a:cubicBezTo>
                <a:lnTo>
                  <a:pt x="0" y="21600"/>
                </a:lnTo>
                <a:lnTo>
                  <a:pt x="8594" y="21600"/>
                </a:lnTo>
                <a:lnTo>
                  <a:pt x="8594" y="12158"/>
                </a:lnTo>
                <a:cubicBezTo>
                  <a:pt x="8594" y="11122"/>
                  <a:pt x="10310" y="10283"/>
                  <a:pt x="12427" y="10283"/>
                </a:cubicBezTo>
                <a:lnTo>
                  <a:pt x="12749" y="10283"/>
                </a:lnTo>
                <a:lnTo>
                  <a:pt x="12749" y="12158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1" hangingPunct="1">
              <a:defRPr/>
            </a:pPr>
            <a:endParaRPr lang="cs-CZ" b="1">
              <a:solidFill>
                <a:srgbClr val="99CC00"/>
              </a:solidFill>
            </a:endParaRPr>
          </a:p>
        </p:txBody>
      </p:sp>
      <p:sp>
        <p:nvSpPr>
          <p:cNvPr id="149" name="Text Box 51"/>
          <p:cNvSpPr txBox="1">
            <a:spLocks noChangeArrowheads="1"/>
          </p:cNvSpPr>
          <p:nvPr/>
        </p:nvSpPr>
        <p:spPr bwMode="auto">
          <a:xfrm>
            <a:off x="4211638" y="4797425"/>
            <a:ext cx="1397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i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portální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i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oběh</a:t>
            </a:r>
          </a:p>
        </p:txBody>
      </p:sp>
      <p:sp>
        <p:nvSpPr>
          <p:cNvPr id="150" name="AutoShape 7"/>
          <p:cNvSpPr>
            <a:spLocks noChangeArrowheads="1"/>
          </p:cNvSpPr>
          <p:nvPr/>
        </p:nvSpPr>
        <p:spPr bwMode="auto">
          <a:xfrm>
            <a:off x="1907704" y="2549525"/>
            <a:ext cx="474663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51" name="AutoShape 8"/>
          <p:cNvSpPr>
            <a:spLocks noChangeArrowheads="1"/>
          </p:cNvSpPr>
          <p:nvPr/>
        </p:nvSpPr>
        <p:spPr bwMode="auto">
          <a:xfrm>
            <a:off x="1787525" y="2778125"/>
            <a:ext cx="474663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52" name="AutoShape 20">
            <a:extLst/>
          </p:cNvPr>
          <p:cNvSpPr>
            <a:spLocks noChangeArrowheads="1"/>
          </p:cNvSpPr>
          <p:nvPr/>
        </p:nvSpPr>
        <p:spPr bwMode="auto">
          <a:xfrm>
            <a:off x="2051050" y="2492375"/>
            <a:ext cx="2016125" cy="33178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4F">
                  <a:gamma/>
                  <a:shade val="57647"/>
                  <a:invGamma/>
                </a:srgbClr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" name="Šipka ve tvaru U 152">
            <a:extLst/>
          </p:cNvPr>
          <p:cNvSpPr/>
          <p:nvPr/>
        </p:nvSpPr>
        <p:spPr>
          <a:xfrm rot="5400000">
            <a:off x="2240757" y="2596356"/>
            <a:ext cx="1143000" cy="1522413"/>
          </a:xfrm>
          <a:prstGeom prst="uturnArrow">
            <a:avLst>
              <a:gd name="adj1" fmla="val 8512"/>
              <a:gd name="adj2" fmla="val 25000"/>
              <a:gd name="adj3" fmla="val 22750"/>
              <a:gd name="adj4" fmla="val 43750"/>
              <a:gd name="adj5" fmla="val 100000"/>
            </a:avLst>
          </a:prstGeom>
          <a:solidFill>
            <a:srgbClr val="C00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54" name="Oval 34">
            <a:extLst/>
          </p:cNvPr>
          <p:cNvSpPr>
            <a:spLocks noChangeArrowheads="1"/>
          </p:cNvSpPr>
          <p:nvPr/>
        </p:nvSpPr>
        <p:spPr bwMode="auto">
          <a:xfrm>
            <a:off x="1765300" y="3462338"/>
            <a:ext cx="196850" cy="1381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55" name="Oval 34">
            <a:extLst/>
          </p:cNvPr>
          <p:cNvSpPr>
            <a:spLocks noChangeArrowheads="1"/>
          </p:cNvSpPr>
          <p:nvPr/>
        </p:nvSpPr>
        <p:spPr bwMode="auto">
          <a:xfrm>
            <a:off x="1998663" y="3536950"/>
            <a:ext cx="198437" cy="1492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56" name="Oval 34">
            <a:extLst/>
          </p:cNvPr>
          <p:cNvSpPr>
            <a:spLocks noChangeArrowheads="1"/>
          </p:cNvSpPr>
          <p:nvPr/>
        </p:nvSpPr>
        <p:spPr bwMode="auto">
          <a:xfrm>
            <a:off x="1765300" y="3689350"/>
            <a:ext cx="196850" cy="1492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57" name="Oval 34">
            <a:extLst/>
          </p:cNvPr>
          <p:cNvSpPr>
            <a:spLocks noChangeArrowheads="1"/>
          </p:cNvSpPr>
          <p:nvPr/>
        </p:nvSpPr>
        <p:spPr bwMode="auto">
          <a:xfrm>
            <a:off x="2071688" y="3743325"/>
            <a:ext cx="196850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58" name="Oval 34">
            <a:extLst/>
          </p:cNvPr>
          <p:cNvSpPr>
            <a:spLocks noChangeArrowheads="1"/>
          </p:cNvSpPr>
          <p:nvPr/>
        </p:nvSpPr>
        <p:spPr bwMode="auto">
          <a:xfrm>
            <a:off x="1925638" y="3803650"/>
            <a:ext cx="198437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59" name="Oval 34">
            <a:extLst/>
          </p:cNvPr>
          <p:cNvSpPr>
            <a:spLocks noChangeArrowheads="1"/>
          </p:cNvSpPr>
          <p:nvPr/>
        </p:nvSpPr>
        <p:spPr bwMode="auto">
          <a:xfrm>
            <a:off x="2141538" y="3132138"/>
            <a:ext cx="198437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60" name="Oval 34">
            <a:extLst/>
          </p:cNvPr>
          <p:cNvSpPr>
            <a:spLocks noChangeArrowheads="1"/>
          </p:cNvSpPr>
          <p:nvPr/>
        </p:nvSpPr>
        <p:spPr bwMode="auto">
          <a:xfrm>
            <a:off x="2060575" y="2936875"/>
            <a:ext cx="196850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61" name="Oval 34">
            <a:extLst/>
          </p:cNvPr>
          <p:cNvSpPr>
            <a:spLocks noChangeArrowheads="1"/>
          </p:cNvSpPr>
          <p:nvPr/>
        </p:nvSpPr>
        <p:spPr bwMode="auto">
          <a:xfrm>
            <a:off x="2238375" y="2681288"/>
            <a:ext cx="198438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62" name="Oval 34">
            <a:extLst/>
          </p:cNvPr>
          <p:cNvSpPr>
            <a:spLocks noChangeArrowheads="1"/>
          </p:cNvSpPr>
          <p:nvPr/>
        </p:nvSpPr>
        <p:spPr bwMode="auto">
          <a:xfrm>
            <a:off x="2286000" y="2849563"/>
            <a:ext cx="196850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63" name="Oval 34">
            <a:extLst/>
          </p:cNvPr>
          <p:cNvSpPr>
            <a:spLocks noChangeArrowheads="1"/>
          </p:cNvSpPr>
          <p:nvPr/>
        </p:nvSpPr>
        <p:spPr bwMode="auto">
          <a:xfrm>
            <a:off x="2357438" y="3065463"/>
            <a:ext cx="198437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64" name="Slunce 163">
            <a:extLst/>
          </p:cNvPr>
          <p:cNvSpPr/>
          <p:nvPr/>
        </p:nvSpPr>
        <p:spPr>
          <a:xfrm>
            <a:off x="2915816" y="2996952"/>
            <a:ext cx="520699" cy="534988"/>
          </a:xfrm>
          <a:prstGeom prst="sun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400" dirty="0">
              <a:solidFill>
                <a:schemeClr val="accent1"/>
              </a:solidFill>
            </a:endParaRPr>
          </a:p>
        </p:txBody>
      </p:sp>
      <p:sp>
        <p:nvSpPr>
          <p:cNvPr id="165" name="Oval 34">
            <a:extLst/>
          </p:cNvPr>
          <p:cNvSpPr>
            <a:spLocks noChangeArrowheads="1"/>
          </p:cNvSpPr>
          <p:nvPr/>
        </p:nvSpPr>
        <p:spPr bwMode="auto">
          <a:xfrm>
            <a:off x="827088" y="2805113"/>
            <a:ext cx="198437" cy="1492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66" name="Oval 34">
            <a:extLst/>
          </p:cNvPr>
          <p:cNvSpPr>
            <a:spLocks noChangeArrowheads="1"/>
          </p:cNvSpPr>
          <p:nvPr/>
        </p:nvSpPr>
        <p:spPr bwMode="auto">
          <a:xfrm>
            <a:off x="979488" y="2957513"/>
            <a:ext cx="198437" cy="1492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67" name="Oval 34">
            <a:extLst/>
          </p:cNvPr>
          <p:cNvSpPr>
            <a:spLocks noChangeArrowheads="1"/>
          </p:cNvSpPr>
          <p:nvPr/>
        </p:nvSpPr>
        <p:spPr bwMode="auto">
          <a:xfrm>
            <a:off x="1062038" y="2797175"/>
            <a:ext cx="196850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68" name="Oval 34">
            <a:extLst/>
          </p:cNvPr>
          <p:cNvSpPr>
            <a:spLocks noChangeArrowheads="1"/>
          </p:cNvSpPr>
          <p:nvPr/>
        </p:nvSpPr>
        <p:spPr bwMode="auto">
          <a:xfrm>
            <a:off x="1204913" y="2870200"/>
            <a:ext cx="198437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69" name="Oval 34">
            <a:extLst/>
          </p:cNvPr>
          <p:cNvSpPr>
            <a:spLocks noChangeArrowheads="1"/>
          </p:cNvSpPr>
          <p:nvPr/>
        </p:nvSpPr>
        <p:spPr bwMode="auto">
          <a:xfrm>
            <a:off x="1277938" y="3086100"/>
            <a:ext cx="196850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70" name="Oval 34">
            <a:extLst/>
          </p:cNvPr>
          <p:cNvSpPr>
            <a:spLocks noChangeArrowheads="1"/>
          </p:cNvSpPr>
          <p:nvPr/>
        </p:nvSpPr>
        <p:spPr bwMode="auto">
          <a:xfrm>
            <a:off x="971550" y="2451100"/>
            <a:ext cx="196850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71" name="Oval 34">
            <a:extLst/>
          </p:cNvPr>
          <p:cNvSpPr>
            <a:spLocks noChangeArrowheads="1"/>
          </p:cNvSpPr>
          <p:nvPr/>
        </p:nvSpPr>
        <p:spPr bwMode="auto">
          <a:xfrm>
            <a:off x="1123950" y="2603500"/>
            <a:ext cx="196850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72" name="Oval 34">
            <a:extLst/>
          </p:cNvPr>
          <p:cNvSpPr>
            <a:spLocks noChangeArrowheads="1"/>
          </p:cNvSpPr>
          <p:nvPr/>
        </p:nvSpPr>
        <p:spPr bwMode="auto">
          <a:xfrm>
            <a:off x="1204913" y="2293938"/>
            <a:ext cx="198437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73" name="Oval 34">
            <a:extLst/>
          </p:cNvPr>
          <p:cNvSpPr>
            <a:spLocks noChangeArrowheads="1"/>
          </p:cNvSpPr>
          <p:nvPr/>
        </p:nvSpPr>
        <p:spPr bwMode="auto">
          <a:xfrm>
            <a:off x="1349375" y="2516188"/>
            <a:ext cx="198438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74" name="Oval 34">
            <a:extLst/>
          </p:cNvPr>
          <p:cNvSpPr>
            <a:spLocks noChangeArrowheads="1"/>
          </p:cNvSpPr>
          <p:nvPr/>
        </p:nvSpPr>
        <p:spPr bwMode="auto">
          <a:xfrm>
            <a:off x="1420813" y="2732088"/>
            <a:ext cx="198437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75" name="AutoShape 22">
            <a:extLst/>
          </p:cNvPr>
          <p:cNvSpPr>
            <a:spLocks noChangeArrowheads="1"/>
          </p:cNvSpPr>
          <p:nvPr/>
        </p:nvSpPr>
        <p:spPr bwMode="auto">
          <a:xfrm flipV="1">
            <a:off x="1187450" y="4322763"/>
            <a:ext cx="784225" cy="701675"/>
          </a:xfrm>
          <a:custGeom>
            <a:avLst/>
            <a:gdLst>
              <a:gd name="G0" fmla="+- 12749 0 0"/>
              <a:gd name="G1" fmla="+- 1875 0 0"/>
              <a:gd name="G2" fmla="+- 12158 0 1875"/>
              <a:gd name="G3" fmla="+- G2 0 1875"/>
              <a:gd name="G4" fmla="*/ G3 32768 32059"/>
              <a:gd name="G5" fmla="*/ G4 1 2"/>
              <a:gd name="G6" fmla="+- 21600 0 12749"/>
              <a:gd name="G7" fmla="*/ G6 1875 6079"/>
              <a:gd name="G8" fmla="+- G7 12749 0"/>
              <a:gd name="T0" fmla="*/ 12749 w 21600"/>
              <a:gd name="T1" fmla="*/ 0 h 21600"/>
              <a:gd name="T2" fmla="*/ 12749 w 21600"/>
              <a:gd name="T3" fmla="*/ 12158 h 21600"/>
              <a:gd name="T4" fmla="*/ 429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749" y="0"/>
                </a:lnTo>
                <a:lnTo>
                  <a:pt x="12749" y="1875"/>
                </a:lnTo>
                <a:lnTo>
                  <a:pt x="12427" y="1875"/>
                </a:lnTo>
                <a:cubicBezTo>
                  <a:pt x="5564" y="1875"/>
                  <a:pt x="0" y="6479"/>
                  <a:pt x="0" y="12158"/>
                </a:cubicBezTo>
                <a:lnTo>
                  <a:pt x="0" y="21600"/>
                </a:lnTo>
                <a:lnTo>
                  <a:pt x="8594" y="21600"/>
                </a:lnTo>
                <a:lnTo>
                  <a:pt x="8594" y="12158"/>
                </a:lnTo>
                <a:cubicBezTo>
                  <a:pt x="8594" y="11122"/>
                  <a:pt x="10310" y="10283"/>
                  <a:pt x="12427" y="10283"/>
                </a:cubicBezTo>
                <a:lnTo>
                  <a:pt x="12749" y="10283"/>
                </a:lnTo>
                <a:lnTo>
                  <a:pt x="12749" y="12158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1" hangingPunct="1">
              <a:defRPr/>
            </a:pPr>
            <a:endParaRPr lang="cs-CZ" b="1">
              <a:solidFill>
                <a:srgbClr val="99CC00"/>
              </a:solidFill>
            </a:endParaRPr>
          </a:p>
        </p:txBody>
      </p:sp>
      <p:sp>
        <p:nvSpPr>
          <p:cNvPr id="176" name="Oval 34">
            <a:extLst/>
          </p:cNvPr>
          <p:cNvSpPr>
            <a:spLocks noChangeArrowheads="1"/>
          </p:cNvSpPr>
          <p:nvPr/>
        </p:nvSpPr>
        <p:spPr bwMode="auto">
          <a:xfrm>
            <a:off x="4572000" y="3419475"/>
            <a:ext cx="198438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77" name="Oval 34">
            <a:extLst/>
          </p:cNvPr>
          <p:cNvSpPr>
            <a:spLocks noChangeArrowheads="1"/>
          </p:cNvSpPr>
          <p:nvPr/>
        </p:nvSpPr>
        <p:spPr bwMode="auto">
          <a:xfrm>
            <a:off x="4724400" y="3854450"/>
            <a:ext cx="198438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78" name="Oval 34">
            <a:extLst/>
          </p:cNvPr>
          <p:cNvSpPr>
            <a:spLocks noChangeArrowheads="1"/>
          </p:cNvSpPr>
          <p:nvPr/>
        </p:nvSpPr>
        <p:spPr bwMode="auto">
          <a:xfrm>
            <a:off x="4806950" y="3695700"/>
            <a:ext cx="196850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79" name="Oval 34">
            <a:extLst/>
          </p:cNvPr>
          <p:cNvSpPr>
            <a:spLocks noChangeArrowheads="1"/>
          </p:cNvSpPr>
          <p:nvPr/>
        </p:nvSpPr>
        <p:spPr bwMode="auto">
          <a:xfrm>
            <a:off x="4949825" y="3768725"/>
            <a:ext cx="198438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80" name="TextovéPole 179">
            <a:extLst/>
          </p:cNvPr>
          <p:cNvSpPr txBox="1"/>
          <p:nvPr/>
        </p:nvSpPr>
        <p:spPr>
          <a:xfrm>
            <a:off x="4486275" y="2100263"/>
            <a:ext cx="95408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dirty="0">
                <a:latin typeface="+mj-lt"/>
              </a:rPr>
              <a:t>5-40%</a:t>
            </a:r>
          </a:p>
        </p:txBody>
      </p:sp>
      <p:sp>
        <p:nvSpPr>
          <p:cNvPr id="181" name="Text Box 51">
            <a:extLst/>
          </p:cNvPr>
          <p:cNvSpPr txBox="1">
            <a:spLocks noChangeArrowheads="1"/>
          </p:cNvSpPr>
          <p:nvPr/>
        </p:nvSpPr>
        <p:spPr bwMode="auto">
          <a:xfrm>
            <a:off x="2909862" y="3140968"/>
            <a:ext cx="49885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100" b="1" dirty="0">
                <a:solidFill>
                  <a:schemeClr val="accent1"/>
                </a:solidFill>
              </a:rPr>
              <a:t>P-</a:t>
            </a:r>
            <a:r>
              <a:rPr lang="cs-CZ" sz="1100" b="1" dirty="0" err="1">
                <a:solidFill>
                  <a:schemeClr val="accent1"/>
                </a:solidFill>
              </a:rPr>
              <a:t>gp</a:t>
            </a:r>
            <a:endParaRPr lang="cs-CZ" sz="1100" b="1" dirty="0">
              <a:solidFill>
                <a:schemeClr val="accent1"/>
              </a:solidFill>
            </a:endParaRPr>
          </a:p>
        </p:txBody>
      </p:sp>
      <p:sp>
        <p:nvSpPr>
          <p:cNvPr id="182" name="Vývojový diagram: zpoždění 181">
            <a:extLst/>
          </p:cNvPr>
          <p:cNvSpPr/>
          <p:nvPr/>
        </p:nvSpPr>
        <p:spPr>
          <a:xfrm>
            <a:off x="1258888" y="1843088"/>
            <a:ext cx="657225" cy="582612"/>
          </a:xfrm>
          <a:prstGeom prst="flowChartDelay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83" name="Vývojový diagram: zpoždění 182">
            <a:extLst/>
          </p:cNvPr>
          <p:cNvSpPr/>
          <p:nvPr/>
        </p:nvSpPr>
        <p:spPr>
          <a:xfrm flipH="1" flipV="1">
            <a:off x="787400" y="1843088"/>
            <a:ext cx="449263" cy="595312"/>
          </a:xfrm>
          <a:prstGeom prst="flowChartDelay">
            <a:avLst/>
          </a:prstGeom>
          <a:solidFill>
            <a:schemeClr val="bg1">
              <a:lumMod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84" name="TextovéPole 183">
            <a:extLst/>
          </p:cNvPr>
          <p:cNvSpPr txBox="1"/>
          <p:nvPr/>
        </p:nvSpPr>
        <p:spPr>
          <a:xfrm>
            <a:off x="971550" y="1933575"/>
            <a:ext cx="87716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100%</a:t>
            </a:r>
          </a:p>
        </p:txBody>
      </p:sp>
      <p:sp>
        <p:nvSpPr>
          <p:cNvPr id="185" name="Vývojový diagram: zpoždění 184">
            <a:extLst/>
          </p:cNvPr>
          <p:cNvSpPr/>
          <p:nvPr/>
        </p:nvSpPr>
        <p:spPr>
          <a:xfrm>
            <a:off x="4572000" y="2060575"/>
            <a:ext cx="695325" cy="576263"/>
          </a:xfrm>
          <a:prstGeom prst="flowChartDelay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86" name="Vývojový diagram: zpoždění 185">
            <a:extLst/>
          </p:cNvPr>
          <p:cNvSpPr/>
          <p:nvPr/>
        </p:nvSpPr>
        <p:spPr>
          <a:xfrm flipH="1" flipV="1">
            <a:off x="4297363" y="2060575"/>
            <a:ext cx="650875" cy="593725"/>
          </a:xfrm>
          <a:prstGeom prst="flowChartDelay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87" name="TextovéPole 186">
            <a:extLst/>
          </p:cNvPr>
          <p:cNvSpPr txBox="1"/>
          <p:nvPr/>
        </p:nvSpPr>
        <p:spPr>
          <a:xfrm>
            <a:off x="4365625" y="2203450"/>
            <a:ext cx="110799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80-90%</a:t>
            </a:r>
          </a:p>
        </p:txBody>
      </p:sp>
      <p:sp>
        <p:nvSpPr>
          <p:cNvPr id="188" name="Text Box 49">
            <a:extLst/>
          </p:cNvPr>
          <p:cNvSpPr txBox="1">
            <a:spLocks noChangeArrowheads="1"/>
          </p:cNvSpPr>
          <p:nvPr/>
        </p:nvSpPr>
        <p:spPr bwMode="auto">
          <a:xfrm>
            <a:off x="2411413" y="5192713"/>
            <a:ext cx="1327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b="1" i="1" dirty="0" err="1">
                <a:solidFill>
                  <a:schemeClr val="accent1">
                    <a:lumMod val="50000"/>
                  </a:schemeClr>
                </a:solidFill>
              </a:rPr>
              <a:t>enterocyt</a:t>
            </a:r>
            <a:endParaRPr lang="cs-CZ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9" name="Text Box 48">
            <a:extLst/>
          </p:cNvPr>
          <p:cNvSpPr txBox="1">
            <a:spLocks noChangeArrowheads="1"/>
          </p:cNvSpPr>
          <p:nvPr/>
        </p:nvSpPr>
        <p:spPr bwMode="auto">
          <a:xfrm>
            <a:off x="827088" y="5624513"/>
            <a:ext cx="94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b="1" i="1" dirty="0">
                <a:solidFill>
                  <a:schemeClr val="accent1">
                    <a:lumMod val="50000"/>
                  </a:schemeClr>
                </a:solidFill>
              </a:rPr>
              <a:t>střevo</a:t>
            </a:r>
          </a:p>
        </p:txBody>
      </p:sp>
      <p:sp>
        <p:nvSpPr>
          <p:cNvPr id="190" name="Oval 34">
            <a:extLst/>
          </p:cNvPr>
          <p:cNvSpPr>
            <a:spLocks noChangeArrowheads="1"/>
          </p:cNvSpPr>
          <p:nvPr/>
        </p:nvSpPr>
        <p:spPr bwMode="auto">
          <a:xfrm>
            <a:off x="3509963" y="4225925"/>
            <a:ext cx="198437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91" name="Oval 34">
            <a:extLst/>
          </p:cNvPr>
          <p:cNvSpPr>
            <a:spLocks noChangeArrowheads="1"/>
          </p:cNvSpPr>
          <p:nvPr/>
        </p:nvSpPr>
        <p:spPr bwMode="auto">
          <a:xfrm>
            <a:off x="3500438" y="4716463"/>
            <a:ext cx="198437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92" name="Oval 34">
            <a:extLst/>
          </p:cNvPr>
          <p:cNvSpPr>
            <a:spLocks noChangeArrowheads="1"/>
          </p:cNvSpPr>
          <p:nvPr/>
        </p:nvSpPr>
        <p:spPr bwMode="auto">
          <a:xfrm>
            <a:off x="3582988" y="4557713"/>
            <a:ext cx="196850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93" name="Oval 34">
            <a:extLst/>
          </p:cNvPr>
          <p:cNvSpPr>
            <a:spLocks noChangeArrowheads="1"/>
          </p:cNvSpPr>
          <p:nvPr/>
        </p:nvSpPr>
        <p:spPr bwMode="auto">
          <a:xfrm>
            <a:off x="3436938" y="4379913"/>
            <a:ext cx="198437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94" name="Šipka doprava se zářezem 193">
            <a:extLst/>
          </p:cNvPr>
          <p:cNvSpPr/>
          <p:nvPr/>
        </p:nvSpPr>
        <p:spPr>
          <a:xfrm>
            <a:off x="2698750" y="4483100"/>
            <a:ext cx="793750" cy="457200"/>
          </a:xfrm>
          <a:prstGeom prst="notched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95" name="Oval 34">
            <a:extLst/>
          </p:cNvPr>
          <p:cNvSpPr>
            <a:spLocks noChangeArrowheads="1"/>
          </p:cNvSpPr>
          <p:nvPr/>
        </p:nvSpPr>
        <p:spPr bwMode="auto">
          <a:xfrm>
            <a:off x="2266950" y="4564063"/>
            <a:ext cx="198438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96" name="Oval 34">
            <a:extLst/>
          </p:cNvPr>
          <p:cNvSpPr>
            <a:spLocks noChangeArrowheads="1"/>
          </p:cNvSpPr>
          <p:nvPr/>
        </p:nvSpPr>
        <p:spPr bwMode="auto">
          <a:xfrm>
            <a:off x="2419350" y="4716463"/>
            <a:ext cx="198438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97" name="Oval 34">
            <a:extLst/>
          </p:cNvPr>
          <p:cNvSpPr>
            <a:spLocks noChangeArrowheads="1"/>
          </p:cNvSpPr>
          <p:nvPr/>
        </p:nvSpPr>
        <p:spPr bwMode="auto">
          <a:xfrm>
            <a:off x="2501900" y="4557713"/>
            <a:ext cx="196850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98" name="Oval 34">
            <a:extLst/>
          </p:cNvPr>
          <p:cNvSpPr>
            <a:spLocks noChangeArrowheads="1"/>
          </p:cNvSpPr>
          <p:nvPr/>
        </p:nvSpPr>
        <p:spPr bwMode="auto">
          <a:xfrm>
            <a:off x="2644775" y="4630738"/>
            <a:ext cx="198438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99" name="Oval 34">
            <a:extLst/>
          </p:cNvPr>
          <p:cNvSpPr>
            <a:spLocks noChangeArrowheads="1"/>
          </p:cNvSpPr>
          <p:nvPr/>
        </p:nvSpPr>
        <p:spPr bwMode="auto">
          <a:xfrm>
            <a:off x="1116013" y="5019675"/>
            <a:ext cx="198437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00" name="Oval 34">
            <a:extLst/>
          </p:cNvPr>
          <p:cNvSpPr>
            <a:spLocks noChangeArrowheads="1"/>
          </p:cNvSpPr>
          <p:nvPr/>
        </p:nvSpPr>
        <p:spPr bwMode="auto">
          <a:xfrm>
            <a:off x="1268413" y="5172075"/>
            <a:ext cx="198437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01" name="Oval 34">
            <a:extLst/>
          </p:cNvPr>
          <p:cNvSpPr>
            <a:spLocks noChangeArrowheads="1"/>
          </p:cNvSpPr>
          <p:nvPr/>
        </p:nvSpPr>
        <p:spPr bwMode="auto">
          <a:xfrm>
            <a:off x="1350963" y="5013325"/>
            <a:ext cx="196850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02" name="Oval 34">
            <a:extLst/>
          </p:cNvPr>
          <p:cNvSpPr>
            <a:spLocks noChangeArrowheads="1"/>
          </p:cNvSpPr>
          <p:nvPr/>
        </p:nvSpPr>
        <p:spPr bwMode="auto">
          <a:xfrm>
            <a:off x="1566863" y="3651250"/>
            <a:ext cx="198437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03" name="Pravoúhlý trojúhelník 202"/>
          <p:cNvSpPr/>
          <p:nvPr/>
        </p:nvSpPr>
        <p:spPr>
          <a:xfrm flipV="1">
            <a:off x="6375511" y="1772816"/>
            <a:ext cx="2160240" cy="1474765"/>
          </a:xfrm>
          <a:prstGeom prst="rtTriangle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04" name="AutoShape 3"/>
          <p:cNvSpPr>
            <a:spLocks noChangeArrowheads="1"/>
          </p:cNvSpPr>
          <p:nvPr/>
        </p:nvSpPr>
        <p:spPr bwMode="auto">
          <a:xfrm rot="16211765">
            <a:off x="6888957" y="4469606"/>
            <a:ext cx="2662238" cy="904875"/>
          </a:xfrm>
          <a:prstGeom prst="flowChartMagneticDrum">
            <a:avLst/>
          </a:prstGeom>
          <a:solidFill>
            <a:srgbClr val="993300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cs-CZ" sz="1800" b="0">
              <a:latin typeface="Arial" pitchFamily="34" charset="0"/>
            </a:endParaRPr>
          </a:p>
        </p:txBody>
      </p:sp>
      <p:sp>
        <p:nvSpPr>
          <p:cNvPr id="205" name="Šipka doprava se zářezem 204">
            <a:extLst/>
          </p:cNvPr>
          <p:cNvSpPr/>
          <p:nvPr/>
        </p:nvSpPr>
        <p:spPr>
          <a:xfrm>
            <a:off x="3851275" y="4010025"/>
            <a:ext cx="792163" cy="457200"/>
          </a:xfrm>
          <a:prstGeom prst="notched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06" name="Šipka doprava se zářezem 205">
            <a:extLst/>
          </p:cNvPr>
          <p:cNvSpPr/>
          <p:nvPr/>
        </p:nvSpPr>
        <p:spPr>
          <a:xfrm>
            <a:off x="5651500" y="2133600"/>
            <a:ext cx="793750" cy="457200"/>
          </a:xfrm>
          <a:prstGeom prst="notched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07" name="Vývojový diagram: zpoždění 206">
            <a:extLst/>
          </p:cNvPr>
          <p:cNvSpPr/>
          <p:nvPr/>
        </p:nvSpPr>
        <p:spPr>
          <a:xfrm>
            <a:off x="7621091" y="2276872"/>
            <a:ext cx="695325" cy="576262"/>
          </a:xfrm>
          <a:prstGeom prst="flowChartDelay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08" name="Vývojový diagram: zpoždění 207">
            <a:extLst/>
          </p:cNvPr>
          <p:cNvSpPr/>
          <p:nvPr/>
        </p:nvSpPr>
        <p:spPr>
          <a:xfrm flipH="1" flipV="1">
            <a:off x="7377509" y="2276872"/>
            <a:ext cx="650875" cy="593725"/>
          </a:xfrm>
          <a:prstGeom prst="flowChartDelay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09" name="Šipka doprava se zářezem 208">
            <a:extLst/>
          </p:cNvPr>
          <p:cNvSpPr/>
          <p:nvPr/>
        </p:nvSpPr>
        <p:spPr>
          <a:xfrm rot="5400000">
            <a:off x="6319810" y="3278110"/>
            <a:ext cx="952754" cy="810522"/>
          </a:xfrm>
          <a:prstGeom prst="notched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10" name="AutoShape 20">
            <a:extLst/>
          </p:cNvPr>
          <p:cNvSpPr>
            <a:spLocks noChangeArrowheads="1"/>
          </p:cNvSpPr>
          <p:nvPr/>
        </p:nvSpPr>
        <p:spPr bwMode="auto">
          <a:xfrm>
            <a:off x="5795963" y="4167188"/>
            <a:ext cx="2089150" cy="17986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4F">
                  <a:gamma/>
                  <a:shade val="57647"/>
                  <a:invGamma/>
                </a:srgbClr>
              </a:gs>
              <a:gs pos="100000">
                <a:srgbClr val="FFFF4F"/>
              </a:gs>
            </a:gsLst>
            <a:lin ang="0" scaled="1"/>
          </a:gra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1" name="Šipka doprava se zářezem 210">
            <a:extLst/>
          </p:cNvPr>
          <p:cNvSpPr/>
          <p:nvPr/>
        </p:nvSpPr>
        <p:spPr>
          <a:xfrm>
            <a:off x="6446838" y="4752328"/>
            <a:ext cx="1654175" cy="242595"/>
          </a:xfrm>
          <a:prstGeom prst="notchedRightArrow">
            <a:avLst/>
          </a:prstGeom>
          <a:solidFill>
            <a:srgbClr val="C00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12" name="Slunce 211">
            <a:extLst/>
          </p:cNvPr>
          <p:cNvSpPr/>
          <p:nvPr/>
        </p:nvSpPr>
        <p:spPr>
          <a:xfrm>
            <a:off x="6906793" y="4581128"/>
            <a:ext cx="617535" cy="594372"/>
          </a:xfrm>
          <a:prstGeom prst="sun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3" name="Text Box 51">
            <a:extLst/>
          </p:cNvPr>
          <p:cNvSpPr txBox="1">
            <a:spLocks noChangeArrowheads="1"/>
          </p:cNvSpPr>
          <p:nvPr/>
        </p:nvSpPr>
        <p:spPr bwMode="auto">
          <a:xfrm>
            <a:off x="6988149" y="4737993"/>
            <a:ext cx="49885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100" b="1" dirty="0">
                <a:solidFill>
                  <a:schemeClr val="accent1"/>
                </a:solidFill>
              </a:rPr>
              <a:t>P-</a:t>
            </a:r>
            <a:r>
              <a:rPr lang="cs-CZ" sz="1100" b="1" dirty="0" err="1">
                <a:solidFill>
                  <a:schemeClr val="accent1"/>
                </a:solidFill>
              </a:rPr>
              <a:t>gp</a:t>
            </a:r>
            <a:endParaRPr lang="cs-CZ" sz="1100" b="1" dirty="0">
              <a:solidFill>
                <a:schemeClr val="accent1"/>
              </a:solidFill>
            </a:endParaRPr>
          </a:p>
        </p:txBody>
      </p:sp>
      <p:sp>
        <p:nvSpPr>
          <p:cNvPr id="214" name="Text Box 49">
            <a:extLst/>
          </p:cNvPr>
          <p:cNvSpPr txBox="1">
            <a:spLocks noChangeArrowheads="1"/>
          </p:cNvSpPr>
          <p:nvPr/>
        </p:nvSpPr>
        <p:spPr bwMode="auto">
          <a:xfrm>
            <a:off x="6413500" y="5281613"/>
            <a:ext cx="11366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b="1" i="1" dirty="0" err="1">
                <a:solidFill>
                  <a:schemeClr val="accent1">
                    <a:lumMod val="50000"/>
                  </a:schemeClr>
                </a:solidFill>
              </a:rPr>
              <a:t>epitelie</a:t>
            </a:r>
            <a:r>
              <a:rPr lang="cs-CZ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cs-CZ" sz="2000" b="1" i="1" dirty="0">
                <a:solidFill>
                  <a:schemeClr val="accent1">
                    <a:lumMod val="50000"/>
                  </a:schemeClr>
                </a:solidFill>
              </a:rPr>
              <a:t>nefronu</a:t>
            </a:r>
          </a:p>
        </p:txBody>
      </p:sp>
      <p:sp>
        <p:nvSpPr>
          <p:cNvPr id="215" name="TextovéPole 214">
            <a:extLst/>
          </p:cNvPr>
          <p:cNvSpPr txBox="1"/>
          <p:nvPr/>
        </p:nvSpPr>
        <p:spPr>
          <a:xfrm>
            <a:off x="7424444" y="2367359"/>
            <a:ext cx="110799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80-90%</a:t>
            </a:r>
          </a:p>
        </p:txBody>
      </p:sp>
      <p:sp>
        <p:nvSpPr>
          <p:cNvPr id="216" name="Oval 34">
            <a:extLst/>
          </p:cNvPr>
          <p:cNvSpPr>
            <a:spLocks noChangeArrowheads="1"/>
          </p:cNvSpPr>
          <p:nvPr/>
        </p:nvSpPr>
        <p:spPr bwMode="auto">
          <a:xfrm>
            <a:off x="6588125" y="2101850"/>
            <a:ext cx="198438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17" name="Oval 34">
            <a:extLst/>
          </p:cNvPr>
          <p:cNvSpPr>
            <a:spLocks noChangeArrowheads="1"/>
          </p:cNvSpPr>
          <p:nvPr/>
        </p:nvSpPr>
        <p:spPr bwMode="auto">
          <a:xfrm>
            <a:off x="6740525" y="2254250"/>
            <a:ext cx="198438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18" name="Oval 34">
            <a:extLst/>
          </p:cNvPr>
          <p:cNvSpPr>
            <a:spLocks noChangeArrowheads="1"/>
          </p:cNvSpPr>
          <p:nvPr/>
        </p:nvSpPr>
        <p:spPr bwMode="auto">
          <a:xfrm>
            <a:off x="6823075" y="2095500"/>
            <a:ext cx="196850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19" name="Oval 34">
            <a:extLst/>
          </p:cNvPr>
          <p:cNvSpPr>
            <a:spLocks noChangeArrowheads="1"/>
          </p:cNvSpPr>
          <p:nvPr/>
        </p:nvSpPr>
        <p:spPr bwMode="auto">
          <a:xfrm>
            <a:off x="6965950" y="2168525"/>
            <a:ext cx="198438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20" name="Oval 34">
            <a:extLst/>
          </p:cNvPr>
          <p:cNvSpPr>
            <a:spLocks noChangeArrowheads="1"/>
          </p:cNvSpPr>
          <p:nvPr/>
        </p:nvSpPr>
        <p:spPr bwMode="auto">
          <a:xfrm>
            <a:off x="6156325" y="4727575"/>
            <a:ext cx="198438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21" name="Oval 34">
            <a:extLst/>
          </p:cNvPr>
          <p:cNvSpPr>
            <a:spLocks noChangeArrowheads="1"/>
          </p:cNvSpPr>
          <p:nvPr/>
        </p:nvSpPr>
        <p:spPr bwMode="auto">
          <a:xfrm>
            <a:off x="6308725" y="4879975"/>
            <a:ext cx="198438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22" name="Oval 34">
            <a:extLst/>
          </p:cNvPr>
          <p:cNvSpPr>
            <a:spLocks noChangeArrowheads="1"/>
          </p:cNvSpPr>
          <p:nvPr/>
        </p:nvSpPr>
        <p:spPr bwMode="auto">
          <a:xfrm>
            <a:off x="6391275" y="4721225"/>
            <a:ext cx="196850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23" name="Oval 34">
            <a:extLst/>
          </p:cNvPr>
          <p:cNvSpPr>
            <a:spLocks noChangeArrowheads="1"/>
          </p:cNvSpPr>
          <p:nvPr/>
        </p:nvSpPr>
        <p:spPr bwMode="auto">
          <a:xfrm>
            <a:off x="6534150" y="4794250"/>
            <a:ext cx="198438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24" name="Oval 34">
            <a:extLst/>
          </p:cNvPr>
          <p:cNvSpPr>
            <a:spLocks noChangeArrowheads="1"/>
          </p:cNvSpPr>
          <p:nvPr/>
        </p:nvSpPr>
        <p:spPr bwMode="auto">
          <a:xfrm>
            <a:off x="8405813" y="5024438"/>
            <a:ext cx="198437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25" name="Oval 34">
            <a:extLst/>
          </p:cNvPr>
          <p:cNvSpPr>
            <a:spLocks noChangeArrowheads="1"/>
          </p:cNvSpPr>
          <p:nvPr/>
        </p:nvSpPr>
        <p:spPr bwMode="auto">
          <a:xfrm>
            <a:off x="8180388" y="4902200"/>
            <a:ext cx="198437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26" name="Oval 34">
            <a:extLst/>
          </p:cNvPr>
          <p:cNvSpPr>
            <a:spLocks noChangeArrowheads="1"/>
          </p:cNvSpPr>
          <p:nvPr/>
        </p:nvSpPr>
        <p:spPr bwMode="auto">
          <a:xfrm>
            <a:off x="8262938" y="4743450"/>
            <a:ext cx="196850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27" name="Oval 34">
            <a:extLst/>
          </p:cNvPr>
          <p:cNvSpPr>
            <a:spLocks noChangeArrowheads="1"/>
          </p:cNvSpPr>
          <p:nvPr/>
        </p:nvSpPr>
        <p:spPr bwMode="auto">
          <a:xfrm>
            <a:off x="8405813" y="4816475"/>
            <a:ext cx="198437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28" name="Šipka doprava se zářezem 227">
            <a:extLst/>
          </p:cNvPr>
          <p:cNvSpPr/>
          <p:nvPr/>
        </p:nvSpPr>
        <p:spPr>
          <a:xfrm rot="5400000">
            <a:off x="7723608" y="5933282"/>
            <a:ext cx="1160463" cy="457200"/>
          </a:xfrm>
          <a:prstGeom prst="notched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29" name="TextovéPole 228"/>
          <p:cNvSpPr txBox="1"/>
          <p:nvPr/>
        </p:nvSpPr>
        <p:spPr>
          <a:xfrm>
            <a:off x="251520" y="6280150"/>
            <a:ext cx="871296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rgbClr val="C00000"/>
                </a:solidFill>
                <a:latin typeface="Arial Black" panose="020B0A04020102020204" pitchFamily="34" charset="0"/>
              </a:rPr>
              <a:t>↑ dostupnosti, </a:t>
            </a:r>
            <a:r>
              <a:rPr lang="cs-CZ" sz="2400" dirty="0">
                <a:solidFill>
                  <a:srgbClr val="C00000"/>
                </a:solidFill>
                <a:latin typeface="Arial Black" panose="020B0A04020102020204" pitchFamily="34" charset="0"/>
                <a:cs typeface="Helvetica"/>
              </a:rPr>
              <a:t>↓ eliminace → </a:t>
            </a:r>
            <a:r>
              <a:rPr lang="cs-CZ" sz="2400" dirty="0">
                <a:solidFill>
                  <a:srgbClr val="C00000"/>
                </a:solidFill>
                <a:latin typeface="Arial Black" panose="020B0A04020102020204" pitchFamily="34" charset="0"/>
              </a:rPr>
              <a:t>toxická koncentrace </a:t>
            </a:r>
          </a:p>
        </p:txBody>
      </p:sp>
    </p:spTree>
    <p:extLst>
      <p:ext uri="{BB962C8B-B14F-4D97-AF65-F5344CB8AC3E}">
        <p14:creationId xmlns:p14="http://schemas.microsoft.com/office/powerpoint/2010/main" val="3269002953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02" name="Text Box 57"/>
          <p:cNvSpPr txBox="1">
            <a:spLocks noChangeArrowheads="1"/>
          </p:cNvSpPr>
          <p:nvPr/>
        </p:nvSpPr>
        <p:spPr bwMode="auto">
          <a:xfrm>
            <a:off x="0" y="115888"/>
            <a:ext cx="9144000" cy="132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cs-CZ" altLang="cs-CZ" sz="2400" dirty="0">
                <a:solidFill>
                  <a:srgbClr val="C00000"/>
                </a:solidFill>
                <a:latin typeface="Arial Black" pitchFamily="34" charset="0"/>
              </a:rPr>
              <a:t> </a:t>
            </a:r>
            <a:r>
              <a:rPr lang="cs-CZ" altLang="cs-CZ" dirty="0">
                <a:solidFill>
                  <a:srgbClr val="C00000"/>
                </a:solidFill>
                <a:latin typeface="Arial Black" pitchFamily="34" charset="0"/>
              </a:rPr>
              <a:t>Eliminace digoxinu při inhibici P-</a:t>
            </a:r>
            <a:r>
              <a:rPr lang="cs-CZ" altLang="cs-CZ" dirty="0" err="1">
                <a:solidFill>
                  <a:srgbClr val="C00000"/>
                </a:solidFill>
                <a:latin typeface="Arial Black" pitchFamily="34" charset="0"/>
              </a:rPr>
              <a:t>gp</a:t>
            </a:r>
            <a:r>
              <a:rPr lang="cs-CZ" altLang="cs-CZ" dirty="0">
                <a:solidFill>
                  <a:srgbClr val="C00000"/>
                </a:solidFill>
                <a:latin typeface="Arial Black" pitchFamily="34" charset="0"/>
              </a:rPr>
              <a:t>: </a:t>
            </a:r>
          </a:p>
          <a:p>
            <a:pPr algn="ctr">
              <a:spcBef>
                <a:spcPct val="0"/>
              </a:spcBef>
              <a:buFontTx/>
              <a:buNone/>
              <a:defRPr/>
            </a:pPr>
            <a:r>
              <a:rPr lang="cs-CZ" altLang="cs-CZ" sz="2400" dirty="0">
                <a:solidFill>
                  <a:schemeClr val="tx2"/>
                </a:solidFill>
                <a:latin typeface="Arial Black" pitchFamily="34" charset="0"/>
                <a:sym typeface="Symbol" pitchFamily="18" charset="2"/>
              </a:rPr>
              <a:t>v </a:t>
            </a:r>
            <a:r>
              <a:rPr lang="cs-CZ" altLang="cs-CZ" sz="2400" i="1" dirty="0" err="1">
                <a:solidFill>
                  <a:schemeClr val="tx2"/>
                </a:solidFill>
                <a:latin typeface="Arial Black" pitchFamily="34" charset="0"/>
                <a:sym typeface="Symbol" pitchFamily="18" charset="2"/>
              </a:rPr>
              <a:t>enterocytu</a:t>
            </a:r>
            <a:r>
              <a:rPr lang="cs-CZ" altLang="cs-CZ" sz="2400" i="1" dirty="0">
                <a:solidFill>
                  <a:schemeClr val="tx2"/>
                </a:solidFill>
                <a:latin typeface="Arial Black" pitchFamily="34" charset="0"/>
                <a:sym typeface="Symbol" pitchFamily="18" charset="2"/>
              </a:rPr>
              <a:t> </a:t>
            </a:r>
            <a:r>
              <a:rPr lang="cs-CZ" altLang="cs-CZ" sz="2400" dirty="0">
                <a:solidFill>
                  <a:schemeClr val="tx2"/>
                </a:solidFill>
                <a:latin typeface="Arial Black" pitchFamily="34" charset="0"/>
                <a:sym typeface="Symbol" pitchFamily="18" charset="2"/>
              </a:rPr>
              <a:t>(do střeva), v </a:t>
            </a:r>
            <a:r>
              <a:rPr lang="cs-CZ" altLang="cs-CZ" sz="2400" i="1" dirty="0" err="1">
                <a:solidFill>
                  <a:schemeClr val="tx2"/>
                </a:solidFill>
                <a:latin typeface="Arial Black" pitchFamily="34" charset="0"/>
                <a:sym typeface="Symbol" pitchFamily="18" charset="2"/>
              </a:rPr>
              <a:t>hepatocytu</a:t>
            </a:r>
            <a:r>
              <a:rPr lang="cs-CZ" altLang="cs-CZ" sz="2400" dirty="0">
                <a:solidFill>
                  <a:schemeClr val="tx2"/>
                </a:solidFill>
                <a:latin typeface="Arial Black" pitchFamily="34" charset="0"/>
                <a:sym typeface="Symbol" pitchFamily="18" charset="2"/>
              </a:rPr>
              <a:t> (do žluče)       a </a:t>
            </a:r>
            <a:r>
              <a:rPr lang="cs-CZ" altLang="cs-CZ" sz="2400" i="1" dirty="0">
                <a:solidFill>
                  <a:schemeClr val="tx2"/>
                </a:solidFill>
                <a:latin typeface="Arial Black" pitchFamily="34" charset="0"/>
                <a:sym typeface="Symbol" pitchFamily="18" charset="2"/>
              </a:rPr>
              <a:t>sekrece tubulárními </a:t>
            </a:r>
            <a:r>
              <a:rPr lang="cs-CZ" altLang="cs-CZ" sz="2400" i="1" dirty="0" err="1">
                <a:solidFill>
                  <a:schemeClr val="tx2"/>
                </a:solidFill>
                <a:latin typeface="Arial Black" pitchFamily="34" charset="0"/>
                <a:sym typeface="Symbol" pitchFamily="18" charset="2"/>
              </a:rPr>
              <a:t>epiteliemi</a:t>
            </a:r>
            <a:r>
              <a:rPr lang="cs-CZ" altLang="cs-CZ" sz="2400" dirty="0">
                <a:solidFill>
                  <a:schemeClr val="tx2"/>
                </a:solidFill>
                <a:latin typeface="Arial Black" pitchFamily="34" charset="0"/>
                <a:sym typeface="Symbol" pitchFamily="18" charset="2"/>
              </a:rPr>
              <a:t> </a:t>
            </a:r>
            <a:r>
              <a:rPr lang="cs-CZ" altLang="cs-CZ" sz="2400" i="1" dirty="0">
                <a:solidFill>
                  <a:schemeClr val="tx2"/>
                </a:solidFill>
                <a:latin typeface="Arial Black" pitchFamily="34" charset="0"/>
                <a:sym typeface="Symbol" pitchFamily="18" charset="2"/>
              </a:rPr>
              <a:t>nefronu</a:t>
            </a:r>
            <a:r>
              <a:rPr lang="cs-CZ" altLang="cs-CZ" sz="2400" dirty="0">
                <a:solidFill>
                  <a:schemeClr val="tx2"/>
                </a:solidFill>
                <a:latin typeface="Arial Black" pitchFamily="34" charset="0"/>
                <a:sym typeface="Symbol" pitchFamily="18" charset="2"/>
              </a:rPr>
              <a:t> (do moče)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323528" y="1556792"/>
            <a:ext cx="8496944" cy="5184576"/>
          </a:xfrm>
          <a:prstGeom prst="roundRect">
            <a:avLst>
              <a:gd name="adj" fmla="val 6589"/>
            </a:avLst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5" name="AutoShape 2">
            <a:extLst/>
          </p:cNvPr>
          <p:cNvSpPr>
            <a:spLocks noChangeArrowheads="1"/>
          </p:cNvSpPr>
          <p:nvPr/>
        </p:nvSpPr>
        <p:spPr bwMode="auto">
          <a:xfrm rot="16200000">
            <a:off x="-838807" y="3222811"/>
            <a:ext cx="4389068" cy="1489075"/>
          </a:xfrm>
          <a:prstGeom prst="doubleWave">
            <a:avLst>
              <a:gd name="adj1" fmla="val 6500"/>
              <a:gd name="adj2" fmla="val 3488"/>
            </a:avLst>
          </a:prstGeom>
          <a:solidFill>
            <a:srgbClr val="993300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 vert="eaVert" wrap="none" anchor="ctr"/>
          <a:lstStyle/>
          <a:p>
            <a:pPr algn="ctr">
              <a:defRPr/>
            </a:pPr>
            <a:endParaRPr lang="de-DE" sz="2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6" name="AutoShape 3"/>
          <p:cNvSpPr>
            <a:spLocks noChangeArrowheads="1"/>
          </p:cNvSpPr>
          <p:nvPr/>
        </p:nvSpPr>
        <p:spPr bwMode="auto">
          <a:xfrm rot="-5388235">
            <a:off x="2888819" y="3176371"/>
            <a:ext cx="4050143" cy="1243013"/>
          </a:xfrm>
          <a:prstGeom prst="flowChartMagneticDrum">
            <a:avLst/>
          </a:prstGeom>
          <a:gradFill rotWithShape="1">
            <a:gsLst>
              <a:gs pos="0">
                <a:srgbClr val="510000"/>
              </a:gs>
              <a:gs pos="50000">
                <a:srgbClr val="780000"/>
              </a:gs>
              <a:gs pos="100000">
                <a:srgbClr val="900000"/>
              </a:gs>
            </a:gsLst>
            <a:lin ang="16200000" scaled="1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36" name="AutoShape 8"/>
          <p:cNvSpPr>
            <a:spLocks noChangeArrowheads="1"/>
          </p:cNvSpPr>
          <p:nvPr/>
        </p:nvSpPr>
        <p:spPr bwMode="auto">
          <a:xfrm>
            <a:off x="1677988" y="3021013"/>
            <a:ext cx="474662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37" name="AutoShape 9"/>
          <p:cNvSpPr>
            <a:spLocks noChangeArrowheads="1"/>
          </p:cNvSpPr>
          <p:nvPr/>
        </p:nvSpPr>
        <p:spPr bwMode="auto">
          <a:xfrm>
            <a:off x="1677988" y="3249613"/>
            <a:ext cx="474662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38" name="AutoShape 10"/>
          <p:cNvSpPr>
            <a:spLocks noChangeArrowheads="1"/>
          </p:cNvSpPr>
          <p:nvPr/>
        </p:nvSpPr>
        <p:spPr bwMode="auto">
          <a:xfrm>
            <a:off x="1677988" y="3478213"/>
            <a:ext cx="474662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39" name="AutoShape 11"/>
          <p:cNvSpPr>
            <a:spLocks noChangeArrowheads="1"/>
          </p:cNvSpPr>
          <p:nvPr/>
        </p:nvSpPr>
        <p:spPr bwMode="auto">
          <a:xfrm>
            <a:off x="1677988" y="3706813"/>
            <a:ext cx="474662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40" name="AutoShape 12"/>
          <p:cNvSpPr>
            <a:spLocks noChangeArrowheads="1"/>
          </p:cNvSpPr>
          <p:nvPr/>
        </p:nvSpPr>
        <p:spPr bwMode="auto">
          <a:xfrm>
            <a:off x="1677988" y="3935413"/>
            <a:ext cx="474662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41" name="AutoShape 13"/>
          <p:cNvSpPr>
            <a:spLocks noChangeArrowheads="1"/>
          </p:cNvSpPr>
          <p:nvPr/>
        </p:nvSpPr>
        <p:spPr bwMode="auto">
          <a:xfrm>
            <a:off x="1677988" y="4164013"/>
            <a:ext cx="474662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42" name="AutoShape 14"/>
          <p:cNvSpPr>
            <a:spLocks noChangeArrowheads="1"/>
          </p:cNvSpPr>
          <p:nvPr/>
        </p:nvSpPr>
        <p:spPr bwMode="auto">
          <a:xfrm>
            <a:off x="1677988" y="4392613"/>
            <a:ext cx="474662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43" name="AutoShape 15"/>
          <p:cNvSpPr>
            <a:spLocks noChangeArrowheads="1"/>
          </p:cNvSpPr>
          <p:nvPr/>
        </p:nvSpPr>
        <p:spPr bwMode="auto">
          <a:xfrm>
            <a:off x="1677988" y="4621213"/>
            <a:ext cx="474662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44" name="AutoShape 16"/>
          <p:cNvSpPr>
            <a:spLocks noChangeArrowheads="1"/>
          </p:cNvSpPr>
          <p:nvPr/>
        </p:nvSpPr>
        <p:spPr bwMode="auto">
          <a:xfrm>
            <a:off x="1677988" y="4849813"/>
            <a:ext cx="474662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45" name="AutoShape 17"/>
          <p:cNvSpPr>
            <a:spLocks noChangeArrowheads="1"/>
          </p:cNvSpPr>
          <p:nvPr/>
        </p:nvSpPr>
        <p:spPr bwMode="auto">
          <a:xfrm>
            <a:off x="1677988" y="5078413"/>
            <a:ext cx="474662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46" name="AutoShape 18"/>
          <p:cNvSpPr>
            <a:spLocks noChangeArrowheads="1"/>
          </p:cNvSpPr>
          <p:nvPr/>
        </p:nvSpPr>
        <p:spPr bwMode="auto">
          <a:xfrm>
            <a:off x="1792288" y="5357813"/>
            <a:ext cx="474662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47" name="AutoShape 19"/>
          <p:cNvSpPr>
            <a:spLocks noChangeArrowheads="1"/>
          </p:cNvSpPr>
          <p:nvPr/>
        </p:nvSpPr>
        <p:spPr bwMode="auto">
          <a:xfrm>
            <a:off x="1835696" y="5586413"/>
            <a:ext cx="474663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48" name="AutoShape 22">
            <a:extLst/>
          </p:cNvPr>
          <p:cNvSpPr>
            <a:spLocks noChangeArrowheads="1"/>
          </p:cNvSpPr>
          <p:nvPr/>
        </p:nvSpPr>
        <p:spPr bwMode="auto">
          <a:xfrm flipV="1">
            <a:off x="1123950" y="3021013"/>
            <a:ext cx="784225" cy="701675"/>
          </a:xfrm>
          <a:custGeom>
            <a:avLst/>
            <a:gdLst>
              <a:gd name="G0" fmla="+- 12749 0 0"/>
              <a:gd name="G1" fmla="+- 1875 0 0"/>
              <a:gd name="G2" fmla="+- 12158 0 1875"/>
              <a:gd name="G3" fmla="+- G2 0 1875"/>
              <a:gd name="G4" fmla="*/ G3 32768 32059"/>
              <a:gd name="G5" fmla="*/ G4 1 2"/>
              <a:gd name="G6" fmla="+- 21600 0 12749"/>
              <a:gd name="G7" fmla="*/ G6 1875 6079"/>
              <a:gd name="G8" fmla="+- G7 12749 0"/>
              <a:gd name="T0" fmla="*/ 12749 w 21600"/>
              <a:gd name="T1" fmla="*/ 0 h 21600"/>
              <a:gd name="T2" fmla="*/ 12749 w 21600"/>
              <a:gd name="T3" fmla="*/ 12158 h 21600"/>
              <a:gd name="T4" fmla="*/ 429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749" y="0"/>
                </a:lnTo>
                <a:lnTo>
                  <a:pt x="12749" y="1875"/>
                </a:lnTo>
                <a:lnTo>
                  <a:pt x="12427" y="1875"/>
                </a:lnTo>
                <a:cubicBezTo>
                  <a:pt x="5564" y="1875"/>
                  <a:pt x="0" y="6479"/>
                  <a:pt x="0" y="12158"/>
                </a:cubicBezTo>
                <a:lnTo>
                  <a:pt x="0" y="21600"/>
                </a:lnTo>
                <a:lnTo>
                  <a:pt x="8594" y="21600"/>
                </a:lnTo>
                <a:lnTo>
                  <a:pt x="8594" y="12158"/>
                </a:lnTo>
                <a:cubicBezTo>
                  <a:pt x="8594" y="11122"/>
                  <a:pt x="10310" y="10283"/>
                  <a:pt x="12427" y="10283"/>
                </a:cubicBezTo>
                <a:lnTo>
                  <a:pt x="12749" y="10283"/>
                </a:lnTo>
                <a:lnTo>
                  <a:pt x="12749" y="12158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1" hangingPunct="1">
              <a:defRPr/>
            </a:pPr>
            <a:endParaRPr lang="cs-CZ" b="1">
              <a:solidFill>
                <a:srgbClr val="99CC00"/>
              </a:solidFill>
            </a:endParaRPr>
          </a:p>
        </p:txBody>
      </p:sp>
      <p:sp>
        <p:nvSpPr>
          <p:cNvPr id="149" name="Text Box 51"/>
          <p:cNvSpPr txBox="1">
            <a:spLocks noChangeArrowheads="1"/>
          </p:cNvSpPr>
          <p:nvPr/>
        </p:nvSpPr>
        <p:spPr bwMode="auto">
          <a:xfrm>
            <a:off x="4211638" y="4797425"/>
            <a:ext cx="1397000" cy="83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i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portální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i="1" dirty="0">
                <a:solidFill>
                  <a:schemeClr val="bg1">
                    <a:lumMod val="75000"/>
                  </a:schemeClr>
                </a:solidFill>
                <a:latin typeface="Arial" charset="0"/>
              </a:rPr>
              <a:t>oběh</a:t>
            </a:r>
          </a:p>
        </p:txBody>
      </p:sp>
      <p:sp>
        <p:nvSpPr>
          <p:cNvPr id="150" name="AutoShape 7"/>
          <p:cNvSpPr>
            <a:spLocks noChangeArrowheads="1"/>
          </p:cNvSpPr>
          <p:nvPr/>
        </p:nvSpPr>
        <p:spPr bwMode="auto">
          <a:xfrm>
            <a:off x="1907704" y="2549525"/>
            <a:ext cx="474663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51" name="AutoShape 8"/>
          <p:cNvSpPr>
            <a:spLocks noChangeArrowheads="1"/>
          </p:cNvSpPr>
          <p:nvPr/>
        </p:nvSpPr>
        <p:spPr bwMode="auto">
          <a:xfrm>
            <a:off x="1787525" y="2778125"/>
            <a:ext cx="474663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charset="0"/>
            </a:endParaRPr>
          </a:p>
        </p:txBody>
      </p:sp>
      <p:sp>
        <p:nvSpPr>
          <p:cNvPr id="152" name="AutoShape 20">
            <a:extLst/>
          </p:cNvPr>
          <p:cNvSpPr>
            <a:spLocks noChangeArrowheads="1"/>
          </p:cNvSpPr>
          <p:nvPr/>
        </p:nvSpPr>
        <p:spPr bwMode="auto">
          <a:xfrm>
            <a:off x="2051050" y="2492375"/>
            <a:ext cx="2016125" cy="3317875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4F">
                  <a:gamma/>
                  <a:shade val="57647"/>
                  <a:invGamma/>
                </a:srgbClr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53" name="Šipka ve tvaru U 152">
            <a:extLst/>
          </p:cNvPr>
          <p:cNvSpPr/>
          <p:nvPr/>
        </p:nvSpPr>
        <p:spPr>
          <a:xfrm rot="5400000">
            <a:off x="2240757" y="2596356"/>
            <a:ext cx="1143000" cy="1522413"/>
          </a:xfrm>
          <a:prstGeom prst="uturnArrow">
            <a:avLst>
              <a:gd name="adj1" fmla="val 8512"/>
              <a:gd name="adj2" fmla="val 25000"/>
              <a:gd name="adj3" fmla="val 22750"/>
              <a:gd name="adj4" fmla="val 43750"/>
              <a:gd name="adj5" fmla="val 100000"/>
            </a:avLst>
          </a:prstGeom>
          <a:solidFill>
            <a:srgbClr val="C00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54" name="Oval 34">
            <a:extLst/>
          </p:cNvPr>
          <p:cNvSpPr>
            <a:spLocks noChangeArrowheads="1"/>
          </p:cNvSpPr>
          <p:nvPr/>
        </p:nvSpPr>
        <p:spPr bwMode="auto">
          <a:xfrm>
            <a:off x="1765300" y="3462338"/>
            <a:ext cx="196850" cy="1381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55" name="Oval 34">
            <a:extLst/>
          </p:cNvPr>
          <p:cNvSpPr>
            <a:spLocks noChangeArrowheads="1"/>
          </p:cNvSpPr>
          <p:nvPr/>
        </p:nvSpPr>
        <p:spPr bwMode="auto">
          <a:xfrm>
            <a:off x="1998663" y="3536950"/>
            <a:ext cx="198437" cy="1492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56" name="Oval 34">
            <a:extLst/>
          </p:cNvPr>
          <p:cNvSpPr>
            <a:spLocks noChangeArrowheads="1"/>
          </p:cNvSpPr>
          <p:nvPr/>
        </p:nvSpPr>
        <p:spPr bwMode="auto">
          <a:xfrm>
            <a:off x="1765300" y="3689350"/>
            <a:ext cx="196850" cy="1492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57" name="Oval 34">
            <a:extLst/>
          </p:cNvPr>
          <p:cNvSpPr>
            <a:spLocks noChangeArrowheads="1"/>
          </p:cNvSpPr>
          <p:nvPr/>
        </p:nvSpPr>
        <p:spPr bwMode="auto">
          <a:xfrm>
            <a:off x="2071688" y="3743325"/>
            <a:ext cx="196850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58" name="Oval 34">
            <a:extLst/>
          </p:cNvPr>
          <p:cNvSpPr>
            <a:spLocks noChangeArrowheads="1"/>
          </p:cNvSpPr>
          <p:nvPr/>
        </p:nvSpPr>
        <p:spPr bwMode="auto">
          <a:xfrm>
            <a:off x="1925638" y="3803650"/>
            <a:ext cx="198437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59" name="Oval 34">
            <a:extLst/>
          </p:cNvPr>
          <p:cNvSpPr>
            <a:spLocks noChangeArrowheads="1"/>
          </p:cNvSpPr>
          <p:nvPr/>
        </p:nvSpPr>
        <p:spPr bwMode="auto">
          <a:xfrm>
            <a:off x="2141538" y="3132138"/>
            <a:ext cx="198437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60" name="Oval 34">
            <a:extLst/>
          </p:cNvPr>
          <p:cNvSpPr>
            <a:spLocks noChangeArrowheads="1"/>
          </p:cNvSpPr>
          <p:nvPr/>
        </p:nvSpPr>
        <p:spPr bwMode="auto">
          <a:xfrm>
            <a:off x="2060575" y="2936875"/>
            <a:ext cx="196850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61" name="Oval 34">
            <a:extLst/>
          </p:cNvPr>
          <p:cNvSpPr>
            <a:spLocks noChangeArrowheads="1"/>
          </p:cNvSpPr>
          <p:nvPr/>
        </p:nvSpPr>
        <p:spPr bwMode="auto">
          <a:xfrm>
            <a:off x="2238375" y="2681288"/>
            <a:ext cx="198438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62" name="Oval 34">
            <a:extLst/>
          </p:cNvPr>
          <p:cNvSpPr>
            <a:spLocks noChangeArrowheads="1"/>
          </p:cNvSpPr>
          <p:nvPr/>
        </p:nvSpPr>
        <p:spPr bwMode="auto">
          <a:xfrm>
            <a:off x="2286000" y="2849563"/>
            <a:ext cx="196850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63" name="Oval 34">
            <a:extLst/>
          </p:cNvPr>
          <p:cNvSpPr>
            <a:spLocks noChangeArrowheads="1"/>
          </p:cNvSpPr>
          <p:nvPr/>
        </p:nvSpPr>
        <p:spPr bwMode="auto">
          <a:xfrm>
            <a:off x="2357438" y="3065463"/>
            <a:ext cx="198437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64" name="Slunce 163">
            <a:extLst/>
          </p:cNvPr>
          <p:cNvSpPr/>
          <p:nvPr/>
        </p:nvSpPr>
        <p:spPr>
          <a:xfrm>
            <a:off x="2915816" y="2996952"/>
            <a:ext cx="520699" cy="534988"/>
          </a:xfrm>
          <a:prstGeom prst="sun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400" dirty="0">
              <a:solidFill>
                <a:schemeClr val="accent1"/>
              </a:solidFill>
            </a:endParaRPr>
          </a:p>
        </p:txBody>
      </p:sp>
      <p:sp>
        <p:nvSpPr>
          <p:cNvPr id="165" name="Oval 34">
            <a:extLst/>
          </p:cNvPr>
          <p:cNvSpPr>
            <a:spLocks noChangeArrowheads="1"/>
          </p:cNvSpPr>
          <p:nvPr/>
        </p:nvSpPr>
        <p:spPr bwMode="auto">
          <a:xfrm>
            <a:off x="827088" y="2805113"/>
            <a:ext cx="198437" cy="1492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66" name="Oval 34">
            <a:extLst/>
          </p:cNvPr>
          <p:cNvSpPr>
            <a:spLocks noChangeArrowheads="1"/>
          </p:cNvSpPr>
          <p:nvPr/>
        </p:nvSpPr>
        <p:spPr bwMode="auto">
          <a:xfrm>
            <a:off x="979488" y="2957513"/>
            <a:ext cx="198437" cy="149225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67" name="Oval 34">
            <a:extLst/>
          </p:cNvPr>
          <p:cNvSpPr>
            <a:spLocks noChangeArrowheads="1"/>
          </p:cNvSpPr>
          <p:nvPr/>
        </p:nvSpPr>
        <p:spPr bwMode="auto">
          <a:xfrm>
            <a:off x="1062038" y="2797175"/>
            <a:ext cx="196850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68" name="Oval 34">
            <a:extLst/>
          </p:cNvPr>
          <p:cNvSpPr>
            <a:spLocks noChangeArrowheads="1"/>
          </p:cNvSpPr>
          <p:nvPr/>
        </p:nvSpPr>
        <p:spPr bwMode="auto">
          <a:xfrm>
            <a:off x="1204913" y="2870200"/>
            <a:ext cx="198437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69" name="Oval 34">
            <a:extLst/>
          </p:cNvPr>
          <p:cNvSpPr>
            <a:spLocks noChangeArrowheads="1"/>
          </p:cNvSpPr>
          <p:nvPr/>
        </p:nvSpPr>
        <p:spPr bwMode="auto">
          <a:xfrm>
            <a:off x="1277938" y="3086100"/>
            <a:ext cx="196850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70" name="Oval 34">
            <a:extLst/>
          </p:cNvPr>
          <p:cNvSpPr>
            <a:spLocks noChangeArrowheads="1"/>
          </p:cNvSpPr>
          <p:nvPr/>
        </p:nvSpPr>
        <p:spPr bwMode="auto">
          <a:xfrm>
            <a:off x="971550" y="2451100"/>
            <a:ext cx="196850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71" name="Oval 34">
            <a:extLst/>
          </p:cNvPr>
          <p:cNvSpPr>
            <a:spLocks noChangeArrowheads="1"/>
          </p:cNvSpPr>
          <p:nvPr/>
        </p:nvSpPr>
        <p:spPr bwMode="auto">
          <a:xfrm>
            <a:off x="1123950" y="2603500"/>
            <a:ext cx="196850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72" name="Oval 34">
            <a:extLst/>
          </p:cNvPr>
          <p:cNvSpPr>
            <a:spLocks noChangeArrowheads="1"/>
          </p:cNvSpPr>
          <p:nvPr/>
        </p:nvSpPr>
        <p:spPr bwMode="auto">
          <a:xfrm>
            <a:off x="1204913" y="2293938"/>
            <a:ext cx="198437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73" name="Oval 34">
            <a:extLst/>
          </p:cNvPr>
          <p:cNvSpPr>
            <a:spLocks noChangeArrowheads="1"/>
          </p:cNvSpPr>
          <p:nvPr/>
        </p:nvSpPr>
        <p:spPr bwMode="auto">
          <a:xfrm>
            <a:off x="1349375" y="2516188"/>
            <a:ext cx="198438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74" name="Oval 34">
            <a:extLst/>
          </p:cNvPr>
          <p:cNvSpPr>
            <a:spLocks noChangeArrowheads="1"/>
          </p:cNvSpPr>
          <p:nvPr/>
        </p:nvSpPr>
        <p:spPr bwMode="auto">
          <a:xfrm>
            <a:off x="1420813" y="2732088"/>
            <a:ext cx="198437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75" name="AutoShape 22">
            <a:extLst/>
          </p:cNvPr>
          <p:cNvSpPr>
            <a:spLocks noChangeArrowheads="1"/>
          </p:cNvSpPr>
          <p:nvPr/>
        </p:nvSpPr>
        <p:spPr bwMode="auto">
          <a:xfrm flipV="1">
            <a:off x="1187450" y="4322763"/>
            <a:ext cx="784225" cy="701675"/>
          </a:xfrm>
          <a:custGeom>
            <a:avLst/>
            <a:gdLst>
              <a:gd name="G0" fmla="+- 12749 0 0"/>
              <a:gd name="G1" fmla="+- 1875 0 0"/>
              <a:gd name="G2" fmla="+- 12158 0 1875"/>
              <a:gd name="G3" fmla="+- G2 0 1875"/>
              <a:gd name="G4" fmla="*/ G3 32768 32059"/>
              <a:gd name="G5" fmla="*/ G4 1 2"/>
              <a:gd name="G6" fmla="+- 21600 0 12749"/>
              <a:gd name="G7" fmla="*/ G6 1875 6079"/>
              <a:gd name="G8" fmla="+- G7 12749 0"/>
              <a:gd name="T0" fmla="*/ 12749 w 21600"/>
              <a:gd name="T1" fmla="*/ 0 h 21600"/>
              <a:gd name="T2" fmla="*/ 12749 w 21600"/>
              <a:gd name="T3" fmla="*/ 12158 h 21600"/>
              <a:gd name="T4" fmla="*/ 429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749" y="0"/>
                </a:lnTo>
                <a:lnTo>
                  <a:pt x="12749" y="1875"/>
                </a:lnTo>
                <a:lnTo>
                  <a:pt x="12427" y="1875"/>
                </a:lnTo>
                <a:cubicBezTo>
                  <a:pt x="5564" y="1875"/>
                  <a:pt x="0" y="6479"/>
                  <a:pt x="0" y="12158"/>
                </a:cubicBezTo>
                <a:lnTo>
                  <a:pt x="0" y="21600"/>
                </a:lnTo>
                <a:lnTo>
                  <a:pt x="8594" y="21600"/>
                </a:lnTo>
                <a:lnTo>
                  <a:pt x="8594" y="12158"/>
                </a:lnTo>
                <a:cubicBezTo>
                  <a:pt x="8594" y="11122"/>
                  <a:pt x="10310" y="10283"/>
                  <a:pt x="12427" y="10283"/>
                </a:cubicBezTo>
                <a:lnTo>
                  <a:pt x="12749" y="10283"/>
                </a:lnTo>
                <a:lnTo>
                  <a:pt x="12749" y="12158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1" hangingPunct="1">
              <a:defRPr/>
            </a:pPr>
            <a:endParaRPr lang="cs-CZ" b="1">
              <a:solidFill>
                <a:srgbClr val="99CC00"/>
              </a:solidFill>
            </a:endParaRPr>
          </a:p>
        </p:txBody>
      </p:sp>
      <p:sp>
        <p:nvSpPr>
          <p:cNvPr id="176" name="Oval 34">
            <a:extLst/>
          </p:cNvPr>
          <p:cNvSpPr>
            <a:spLocks noChangeArrowheads="1"/>
          </p:cNvSpPr>
          <p:nvPr/>
        </p:nvSpPr>
        <p:spPr bwMode="auto">
          <a:xfrm>
            <a:off x="4572000" y="3419475"/>
            <a:ext cx="198438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77" name="Oval 34">
            <a:extLst/>
          </p:cNvPr>
          <p:cNvSpPr>
            <a:spLocks noChangeArrowheads="1"/>
          </p:cNvSpPr>
          <p:nvPr/>
        </p:nvSpPr>
        <p:spPr bwMode="auto">
          <a:xfrm>
            <a:off x="4724400" y="3854450"/>
            <a:ext cx="198438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78" name="Oval 34">
            <a:extLst/>
          </p:cNvPr>
          <p:cNvSpPr>
            <a:spLocks noChangeArrowheads="1"/>
          </p:cNvSpPr>
          <p:nvPr/>
        </p:nvSpPr>
        <p:spPr bwMode="auto">
          <a:xfrm>
            <a:off x="4806950" y="3695700"/>
            <a:ext cx="196850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79" name="Oval 34">
            <a:extLst/>
          </p:cNvPr>
          <p:cNvSpPr>
            <a:spLocks noChangeArrowheads="1"/>
          </p:cNvSpPr>
          <p:nvPr/>
        </p:nvSpPr>
        <p:spPr bwMode="auto">
          <a:xfrm>
            <a:off x="4949825" y="3768725"/>
            <a:ext cx="198438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80" name="TextovéPole 179">
            <a:extLst/>
          </p:cNvPr>
          <p:cNvSpPr txBox="1"/>
          <p:nvPr/>
        </p:nvSpPr>
        <p:spPr>
          <a:xfrm>
            <a:off x="4486275" y="2100263"/>
            <a:ext cx="95408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dirty="0">
                <a:latin typeface="+mj-lt"/>
              </a:rPr>
              <a:t>5-40%</a:t>
            </a:r>
          </a:p>
        </p:txBody>
      </p:sp>
      <p:sp>
        <p:nvSpPr>
          <p:cNvPr id="181" name="Text Box 51">
            <a:extLst/>
          </p:cNvPr>
          <p:cNvSpPr txBox="1">
            <a:spLocks noChangeArrowheads="1"/>
          </p:cNvSpPr>
          <p:nvPr/>
        </p:nvSpPr>
        <p:spPr bwMode="auto">
          <a:xfrm>
            <a:off x="2909862" y="3140968"/>
            <a:ext cx="49885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100" b="1" dirty="0">
                <a:solidFill>
                  <a:schemeClr val="accent1"/>
                </a:solidFill>
              </a:rPr>
              <a:t>P-</a:t>
            </a:r>
            <a:r>
              <a:rPr lang="cs-CZ" sz="1100" b="1" dirty="0" err="1">
                <a:solidFill>
                  <a:schemeClr val="accent1"/>
                </a:solidFill>
              </a:rPr>
              <a:t>gp</a:t>
            </a:r>
            <a:endParaRPr lang="cs-CZ" sz="1100" b="1" dirty="0">
              <a:solidFill>
                <a:schemeClr val="accent1"/>
              </a:solidFill>
            </a:endParaRPr>
          </a:p>
        </p:txBody>
      </p:sp>
      <p:sp>
        <p:nvSpPr>
          <p:cNvPr id="182" name="Vývojový diagram: zpoždění 181">
            <a:extLst/>
          </p:cNvPr>
          <p:cNvSpPr/>
          <p:nvPr/>
        </p:nvSpPr>
        <p:spPr>
          <a:xfrm>
            <a:off x="1258888" y="1843088"/>
            <a:ext cx="657225" cy="582612"/>
          </a:xfrm>
          <a:prstGeom prst="flowChartDelay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83" name="Vývojový diagram: zpoždění 182">
            <a:extLst/>
          </p:cNvPr>
          <p:cNvSpPr/>
          <p:nvPr/>
        </p:nvSpPr>
        <p:spPr>
          <a:xfrm flipH="1" flipV="1">
            <a:off x="787400" y="1843088"/>
            <a:ext cx="449263" cy="595312"/>
          </a:xfrm>
          <a:prstGeom prst="flowChartDelay">
            <a:avLst/>
          </a:prstGeom>
          <a:solidFill>
            <a:schemeClr val="bg1">
              <a:lumMod val="9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84" name="TextovéPole 183">
            <a:extLst/>
          </p:cNvPr>
          <p:cNvSpPr txBox="1"/>
          <p:nvPr/>
        </p:nvSpPr>
        <p:spPr>
          <a:xfrm>
            <a:off x="971550" y="1933575"/>
            <a:ext cx="877163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100%</a:t>
            </a:r>
          </a:p>
        </p:txBody>
      </p:sp>
      <p:sp>
        <p:nvSpPr>
          <p:cNvPr id="185" name="Vývojový diagram: zpoždění 184">
            <a:extLst/>
          </p:cNvPr>
          <p:cNvSpPr/>
          <p:nvPr/>
        </p:nvSpPr>
        <p:spPr>
          <a:xfrm>
            <a:off x="4572000" y="2060575"/>
            <a:ext cx="695325" cy="576263"/>
          </a:xfrm>
          <a:prstGeom prst="flowChartDelay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86" name="Vývojový diagram: zpoždění 185">
            <a:extLst/>
          </p:cNvPr>
          <p:cNvSpPr/>
          <p:nvPr/>
        </p:nvSpPr>
        <p:spPr>
          <a:xfrm flipH="1" flipV="1">
            <a:off x="4297363" y="2060575"/>
            <a:ext cx="650875" cy="593725"/>
          </a:xfrm>
          <a:prstGeom prst="flowChartDelay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87" name="TextovéPole 186">
            <a:extLst/>
          </p:cNvPr>
          <p:cNvSpPr txBox="1"/>
          <p:nvPr/>
        </p:nvSpPr>
        <p:spPr>
          <a:xfrm>
            <a:off x="4365625" y="2203450"/>
            <a:ext cx="110799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80-90%</a:t>
            </a:r>
          </a:p>
        </p:txBody>
      </p:sp>
      <p:sp>
        <p:nvSpPr>
          <p:cNvPr id="188" name="Text Box 49">
            <a:extLst/>
          </p:cNvPr>
          <p:cNvSpPr txBox="1">
            <a:spLocks noChangeArrowheads="1"/>
          </p:cNvSpPr>
          <p:nvPr/>
        </p:nvSpPr>
        <p:spPr bwMode="auto">
          <a:xfrm>
            <a:off x="2411413" y="5192713"/>
            <a:ext cx="1327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b="1" i="1" dirty="0" err="1">
                <a:solidFill>
                  <a:schemeClr val="accent1">
                    <a:lumMod val="50000"/>
                  </a:schemeClr>
                </a:solidFill>
              </a:rPr>
              <a:t>enterocyt</a:t>
            </a:r>
            <a:endParaRPr lang="cs-CZ" sz="2000" b="1" i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89" name="Text Box 48">
            <a:extLst/>
          </p:cNvPr>
          <p:cNvSpPr txBox="1">
            <a:spLocks noChangeArrowheads="1"/>
          </p:cNvSpPr>
          <p:nvPr/>
        </p:nvSpPr>
        <p:spPr bwMode="auto">
          <a:xfrm>
            <a:off x="827088" y="5624513"/>
            <a:ext cx="94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b="1" i="1" dirty="0">
                <a:solidFill>
                  <a:schemeClr val="accent1">
                    <a:lumMod val="50000"/>
                  </a:schemeClr>
                </a:solidFill>
              </a:rPr>
              <a:t>střevo</a:t>
            </a:r>
          </a:p>
        </p:txBody>
      </p:sp>
      <p:sp>
        <p:nvSpPr>
          <p:cNvPr id="190" name="Oval 34">
            <a:extLst/>
          </p:cNvPr>
          <p:cNvSpPr>
            <a:spLocks noChangeArrowheads="1"/>
          </p:cNvSpPr>
          <p:nvPr/>
        </p:nvSpPr>
        <p:spPr bwMode="auto">
          <a:xfrm>
            <a:off x="3509963" y="4225925"/>
            <a:ext cx="198437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91" name="Oval 34">
            <a:extLst/>
          </p:cNvPr>
          <p:cNvSpPr>
            <a:spLocks noChangeArrowheads="1"/>
          </p:cNvSpPr>
          <p:nvPr/>
        </p:nvSpPr>
        <p:spPr bwMode="auto">
          <a:xfrm>
            <a:off x="3500438" y="4716463"/>
            <a:ext cx="198437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92" name="Oval 34">
            <a:extLst/>
          </p:cNvPr>
          <p:cNvSpPr>
            <a:spLocks noChangeArrowheads="1"/>
          </p:cNvSpPr>
          <p:nvPr/>
        </p:nvSpPr>
        <p:spPr bwMode="auto">
          <a:xfrm>
            <a:off x="3582988" y="4557713"/>
            <a:ext cx="196850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93" name="Oval 34">
            <a:extLst/>
          </p:cNvPr>
          <p:cNvSpPr>
            <a:spLocks noChangeArrowheads="1"/>
          </p:cNvSpPr>
          <p:nvPr/>
        </p:nvSpPr>
        <p:spPr bwMode="auto">
          <a:xfrm>
            <a:off x="3436938" y="4379913"/>
            <a:ext cx="198437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94" name="Šipka doprava se zářezem 193">
            <a:extLst/>
          </p:cNvPr>
          <p:cNvSpPr/>
          <p:nvPr/>
        </p:nvSpPr>
        <p:spPr>
          <a:xfrm>
            <a:off x="2698750" y="4483100"/>
            <a:ext cx="793750" cy="457200"/>
          </a:xfrm>
          <a:prstGeom prst="notched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95" name="Oval 34">
            <a:extLst/>
          </p:cNvPr>
          <p:cNvSpPr>
            <a:spLocks noChangeArrowheads="1"/>
          </p:cNvSpPr>
          <p:nvPr/>
        </p:nvSpPr>
        <p:spPr bwMode="auto">
          <a:xfrm>
            <a:off x="2266950" y="4564063"/>
            <a:ext cx="198438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96" name="Oval 34">
            <a:extLst/>
          </p:cNvPr>
          <p:cNvSpPr>
            <a:spLocks noChangeArrowheads="1"/>
          </p:cNvSpPr>
          <p:nvPr/>
        </p:nvSpPr>
        <p:spPr bwMode="auto">
          <a:xfrm>
            <a:off x="2419350" y="4716463"/>
            <a:ext cx="198438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97" name="Oval 34">
            <a:extLst/>
          </p:cNvPr>
          <p:cNvSpPr>
            <a:spLocks noChangeArrowheads="1"/>
          </p:cNvSpPr>
          <p:nvPr/>
        </p:nvSpPr>
        <p:spPr bwMode="auto">
          <a:xfrm>
            <a:off x="2501900" y="4557713"/>
            <a:ext cx="196850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98" name="Oval 34">
            <a:extLst/>
          </p:cNvPr>
          <p:cNvSpPr>
            <a:spLocks noChangeArrowheads="1"/>
          </p:cNvSpPr>
          <p:nvPr/>
        </p:nvSpPr>
        <p:spPr bwMode="auto">
          <a:xfrm>
            <a:off x="2644775" y="4630738"/>
            <a:ext cx="198438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199" name="Oval 34">
            <a:extLst/>
          </p:cNvPr>
          <p:cNvSpPr>
            <a:spLocks noChangeArrowheads="1"/>
          </p:cNvSpPr>
          <p:nvPr/>
        </p:nvSpPr>
        <p:spPr bwMode="auto">
          <a:xfrm>
            <a:off x="1116013" y="5019675"/>
            <a:ext cx="198437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00" name="Oval 34">
            <a:extLst/>
          </p:cNvPr>
          <p:cNvSpPr>
            <a:spLocks noChangeArrowheads="1"/>
          </p:cNvSpPr>
          <p:nvPr/>
        </p:nvSpPr>
        <p:spPr bwMode="auto">
          <a:xfrm>
            <a:off x="1268413" y="5172075"/>
            <a:ext cx="198437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01" name="Oval 34">
            <a:extLst/>
          </p:cNvPr>
          <p:cNvSpPr>
            <a:spLocks noChangeArrowheads="1"/>
          </p:cNvSpPr>
          <p:nvPr/>
        </p:nvSpPr>
        <p:spPr bwMode="auto">
          <a:xfrm>
            <a:off x="1350963" y="5013325"/>
            <a:ext cx="196850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02" name="Oval 34">
            <a:extLst/>
          </p:cNvPr>
          <p:cNvSpPr>
            <a:spLocks noChangeArrowheads="1"/>
          </p:cNvSpPr>
          <p:nvPr/>
        </p:nvSpPr>
        <p:spPr bwMode="auto">
          <a:xfrm>
            <a:off x="1566863" y="3651250"/>
            <a:ext cx="198437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03" name="Pravoúhlý trojúhelník 202"/>
          <p:cNvSpPr/>
          <p:nvPr/>
        </p:nvSpPr>
        <p:spPr>
          <a:xfrm flipV="1">
            <a:off x="6375511" y="1772816"/>
            <a:ext cx="2160240" cy="1474765"/>
          </a:xfrm>
          <a:prstGeom prst="rtTriangle">
            <a:avLst/>
          </a:prstGeom>
          <a:solidFill>
            <a:srgbClr val="9933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204" name="AutoShape 3"/>
          <p:cNvSpPr>
            <a:spLocks noChangeArrowheads="1"/>
          </p:cNvSpPr>
          <p:nvPr/>
        </p:nvSpPr>
        <p:spPr bwMode="auto">
          <a:xfrm rot="16211765">
            <a:off x="6888957" y="4469606"/>
            <a:ext cx="2662238" cy="904875"/>
          </a:xfrm>
          <a:prstGeom prst="flowChartMagneticDrum">
            <a:avLst/>
          </a:prstGeom>
          <a:solidFill>
            <a:srgbClr val="993300"/>
          </a:solidFill>
          <a:ln w="28575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cs-CZ" sz="1800" b="0">
              <a:latin typeface="Arial" pitchFamily="34" charset="0"/>
            </a:endParaRPr>
          </a:p>
        </p:txBody>
      </p:sp>
      <p:sp>
        <p:nvSpPr>
          <p:cNvPr id="205" name="Šipka doprava se zářezem 204">
            <a:extLst/>
          </p:cNvPr>
          <p:cNvSpPr/>
          <p:nvPr/>
        </p:nvSpPr>
        <p:spPr>
          <a:xfrm>
            <a:off x="3851275" y="4010025"/>
            <a:ext cx="792163" cy="457200"/>
          </a:xfrm>
          <a:prstGeom prst="notched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06" name="Šipka doprava se zářezem 205">
            <a:extLst/>
          </p:cNvPr>
          <p:cNvSpPr/>
          <p:nvPr/>
        </p:nvSpPr>
        <p:spPr>
          <a:xfrm>
            <a:off x="5651500" y="2133600"/>
            <a:ext cx="793750" cy="457200"/>
          </a:xfrm>
          <a:prstGeom prst="notched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07" name="Vývojový diagram: zpoždění 206">
            <a:extLst/>
          </p:cNvPr>
          <p:cNvSpPr/>
          <p:nvPr/>
        </p:nvSpPr>
        <p:spPr>
          <a:xfrm>
            <a:off x="7621091" y="2276872"/>
            <a:ext cx="695325" cy="576262"/>
          </a:xfrm>
          <a:prstGeom prst="flowChartDelay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08" name="Vývojový diagram: zpoždění 207">
            <a:extLst/>
          </p:cNvPr>
          <p:cNvSpPr/>
          <p:nvPr/>
        </p:nvSpPr>
        <p:spPr>
          <a:xfrm flipH="1" flipV="1">
            <a:off x="7377509" y="2276872"/>
            <a:ext cx="650875" cy="593725"/>
          </a:xfrm>
          <a:prstGeom prst="flowChartDelay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09" name="Šipka doprava se zářezem 208">
            <a:extLst/>
          </p:cNvPr>
          <p:cNvSpPr/>
          <p:nvPr/>
        </p:nvSpPr>
        <p:spPr>
          <a:xfrm rot="5400000">
            <a:off x="6319810" y="3278110"/>
            <a:ext cx="952754" cy="810522"/>
          </a:xfrm>
          <a:prstGeom prst="notched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10" name="AutoShape 20">
            <a:extLst/>
          </p:cNvPr>
          <p:cNvSpPr>
            <a:spLocks noChangeArrowheads="1"/>
          </p:cNvSpPr>
          <p:nvPr/>
        </p:nvSpPr>
        <p:spPr bwMode="auto">
          <a:xfrm>
            <a:off x="5795963" y="4167188"/>
            <a:ext cx="2089150" cy="1798637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rgbClr val="FFFF4F">
                  <a:gamma/>
                  <a:shade val="57647"/>
                  <a:invGamma/>
                </a:srgbClr>
              </a:gs>
              <a:gs pos="100000">
                <a:srgbClr val="FFFF4F"/>
              </a:gs>
            </a:gsLst>
            <a:lin ang="0" scaled="1"/>
          </a:gradFill>
          <a:ln w="12700">
            <a:solidFill>
              <a:schemeClr val="accent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de-DE" sz="200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211" name="Šipka doprava se zářezem 210">
            <a:extLst/>
          </p:cNvPr>
          <p:cNvSpPr/>
          <p:nvPr/>
        </p:nvSpPr>
        <p:spPr>
          <a:xfrm>
            <a:off x="6446838" y="4752328"/>
            <a:ext cx="1654175" cy="242595"/>
          </a:xfrm>
          <a:prstGeom prst="notchedRightArrow">
            <a:avLst/>
          </a:prstGeom>
          <a:solidFill>
            <a:srgbClr val="C00000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12" name="Slunce 211">
            <a:extLst/>
          </p:cNvPr>
          <p:cNvSpPr/>
          <p:nvPr/>
        </p:nvSpPr>
        <p:spPr>
          <a:xfrm>
            <a:off x="6906793" y="4581128"/>
            <a:ext cx="617535" cy="594372"/>
          </a:xfrm>
          <a:prstGeom prst="sun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213" name="Text Box 51">
            <a:extLst/>
          </p:cNvPr>
          <p:cNvSpPr txBox="1">
            <a:spLocks noChangeArrowheads="1"/>
          </p:cNvSpPr>
          <p:nvPr/>
        </p:nvSpPr>
        <p:spPr bwMode="auto">
          <a:xfrm>
            <a:off x="6988149" y="4737993"/>
            <a:ext cx="498855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100" b="1" dirty="0">
                <a:solidFill>
                  <a:schemeClr val="accent1"/>
                </a:solidFill>
              </a:rPr>
              <a:t>P-</a:t>
            </a:r>
            <a:r>
              <a:rPr lang="cs-CZ" sz="1100" b="1" dirty="0" err="1">
                <a:solidFill>
                  <a:schemeClr val="accent1"/>
                </a:solidFill>
              </a:rPr>
              <a:t>gp</a:t>
            </a:r>
            <a:endParaRPr lang="cs-CZ" sz="1100" b="1" dirty="0">
              <a:solidFill>
                <a:schemeClr val="accent1"/>
              </a:solidFill>
            </a:endParaRPr>
          </a:p>
        </p:txBody>
      </p:sp>
      <p:sp>
        <p:nvSpPr>
          <p:cNvPr id="214" name="Text Box 49">
            <a:extLst/>
          </p:cNvPr>
          <p:cNvSpPr txBox="1">
            <a:spLocks noChangeArrowheads="1"/>
          </p:cNvSpPr>
          <p:nvPr/>
        </p:nvSpPr>
        <p:spPr bwMode="auto">
          <a:xfrm>
            <a:off x="6413500" y="5281613"/>
            <a:ext cx="1136650" cy="70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b="1" i="1" dirty="0" err="1">
                <a:solidFill>
                  <a:schemeClr val="accent1">
                    <a:lumMod val="50000"/>
                  </a:schemeClr>
                </a:solidFill>
              </a:rPr>
              <a:t>epitelie</a:t>
            </a:r>
            <a:r>
              <a:rPr lang="cs-CZ" sz="2000" b="1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>
              <a:defRPr/>
            </a:pPr>
            <a:r>
              <a:rPr lang="cs-CZ" sz="2000" b="1" i="1" dirty="0">
                <a:solidFill>
                  <a:schemeClr val="accent1">
                    <a:lumMod val="50000"/>
                  </a:schemeClr>
                </a:solidFill>
              </a:rPr>
              <a:t>nefronu</a:t>
            </a:r>
          </a:p>
        </p:txBody>
      </p:sp>
      <p:sp>
        <p:nvSpPr>
          <p:cNvPr id="215" name="TextovéPole 214">
            <a:extLst/>
          </p:cNvPr>
          <p:cNvSpPr txBox="1"/>
          <p:nvPr/>
        </p:nvSpPr>
        <p:spPr>
          <a:xfrm>
            <a:off x="7424444" y="2367359"/>
            <a:ext cx="110799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80-90%</a:t>
            </a:r>
          </a:p>
        </p:txBody>
      </p:sp>
      <p:sp>
        <p:nvSpPr>
          <p:cNvPr id="216" name="Oval 34">
            <a:extLst/>
          </p:cNvPr>
          <p:cNvSpPr>
            <a:spLocks noChangeArrowheads="1"/>
          </p:cNvSpPr>
          <p:nvPr/>
        </p:nvSpPr>
        <p:spPr bwMode="auto">
          <a:xfrm>
            <a:off x="6588125" y="2101850"/>
            <a:ext cx="198438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17" name="Oval 34">
            <a:extLst/>
          </p:cNvPr>
          <p:cNvSpPr>
            <a:spLocks noChangeArrowheads="1"/>
          </p:cNvSpPr>
          <p:nvPr/>
        </p:nvSpPr>
        <p:spPr bwMode="auto">
          <a:xfrm>
            <a:off x="6740525" y="2254250"/>
            <a:ext cx="198438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18" name="Oval 34">
            <a:extLst/>
          </p:cNvPr>
          <p:cNvSpPr>
            <a:spLocks noChangeArrowheads="1"/>
          </p:cNvSpPr>
          <p:nvPr/>
        </p:nvSpPr>
        <p:spPr bwMode="auto">
          <a:xfrm>
            <a:off x="6823075" y="2095500"/>
            <a:ext cx="196850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19" name="Oval 34">
            <a:extLst/>
          </p:cNvPr>
          <p:cNvSpPr>
            <a:spLocks noChangeArrowheads="1"/>
          </p:cNvSpPr>
          <p:nvPr/>
        </p:nvSpPr>
        <p:spPr bwMode="auto">
          <a:xfrm>
            <a:off x="6965950" y="2168525"/>
            <a:ext cx="198438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20" name="Oval 34">
            <a:extLst/>
          </p:cNvPr>
          <p:cNvSpPr>
            <a:spLocks noChangeArrowheads="1"/>
          </p:cNvSpPr>
          <p:nvPr/>
        </p:nvSpPr>
        <p:spPr bwMode="auto">
          <a:xfrm>
            <a:off x="6156325" y="4727575"/>
            <a:ext cx="198438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21" name="Oval 34">
            <a:extLst/>
          </p:cNvPr>
          <p:cNvSpPr>
            <a:spLocks noChangeArrowheads="1"/>
          </p:cNvSpPr>
          <p:nvPr/>
        </p:nvSpPr>
        <p:spPr bwMode="auto">
          <a:xfrm>
            <a:off x="6308725" y="4879975"/>
            <a:ext cx="198438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22" name="Oval 34">
            <a:extLst/>
          </p:cNvPr>
          <p:cNvSpPr>
            <a:spLocks noChangeArrowheads="1"/>
          </p:cNvSpPr>
          <p:nvPr/>
        </p:nvSpPr>
        <p:spPr bwMode="auto">
          <a:xfrm>
            <a:off x="6391275" y="4721225"/>
            <a:ext cx="196850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23" name="Oval 34">
            <a:extLst/>
          </p:cNvPr>
          <p:cNvSpPr>
            <a:spLocks noChangeArrowheads="1"/>
          </p:cNvSpPr>
          <p:nvPr/>
        </p:nvSpPr>
        <p:spPr bwMode="auto">
          <a:xfrm>
            <a:off x="6534150" y="4794250"/>
            <a:ext cx="198438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24" name="Oval 34">
            <a:extLst/>
          </p:cNvPr>
          <p:cNvSpPr>
            <a:spLocks noChangeArrowheads="1"/>
          </p:cNvSpPr>
          <p:nvPr/>
        </p:nvSpPr>
        <p:spPr bwMode="auto">
          <a:xfrm>
            <a:off x="8405813" y="5024438"/>
            <a:ext cx="198437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25" name="Oval 34">
            <a:extLst/>
          </p:cNvPr>
          <p:cNvSpPr>
            <a:spLocks noChangeArrowheads="1"/>
          </p:cNvSpPr>
          <p:nvPr/>
        </p:nvSpPr>
        <p:spPr bwMode="auto">
          <a:xfrm>
            <a:off x="8180388" y="4902200"/>
            <a:ext cx="198437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26" name="Oval 34">
            <a:extLst/>
          </p:cNvPr>
          <p:cNvSpPr>
            <a:spLocks noChangeArrowheads="1"/>
          </p:cNvSpPr>
          <p:nvPr/>
        </p:nvSpPr>
        <p:spPr bwMode="auto">
          <a:xfrm>
            <a:off x="8262938" y="4743450"/>
            <a:ext cx="196850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27" name="Oval 34">
            <a:extLst/>
          </p:cNvPr>
          <p:cNvSpPr>
            <a:spLocks noChangeArrowheads="1"/>
          </p:cNvSpPr>
          <p:nvPr/>
        </p:nvSpPr>
        <p:spPr bwMode="auto">
          <a:xfrm>
            <a:off x="8405813" y="4816475"/>
            <a:ext cx="198437" cy="150813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/>
          </a:p>
        </p:txBody>
      </p:sp>
      <p:sp>
        <p:nvSpPr>
          <p:cNvPr id="228" name="Šipka doprava se zářezem 227">
            <a:extLst/>
          </p:cNvPr>
          <p:cNvSpPr/>
          <p:nvPr/>
        </p:nvSpPr>
        <p:spPr>
          <a:xfrm rot="5400000">
            <a:off x="7723608" y="5933282"/>
            <a:ext cx="1160463" cy="457200"/>
          </a:xfrm>
          <a:prstGeom prst="notched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29" name="TextovéPole 228"/>
          <p:cNvSpPr txBox="1"/>
          <p:nvPr/>
        </p:nvSpPr>
        <p:spPr>
          <a:xfrm>
            <a:off x="251520" y="6280150"/>
            <a:ext cx="8712968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400" dirty="0">
                <a:solidFill>
                  <a:srgbClr val="C00000"/>
                </a:solidFill>
                <a:latin typeface="Arial Black" panose="020B0A04020102020204" pitchFamily="34" charset="0"/>
              </a:rPr>
              <a:t>↑ dostupnosti, </a:t>
            </a:r>
            <a:r>
              <a:rPr lang="cs-CZ" sz="2400" dirty="0">
                <a:solidFill>
                  <a:srgbClr val="C00000"/>
                </a:solidFill>
                <a:latin typeface="Arial Black" panose="020B0A04020102020204" pitchFamily="34" charset="0"/>
                <a:cs typeface="Helvetica"/>
              </a:rPr>
              <a:t>↓ eliminace → </a:t>
            </a:r>
            <a:r>
              <a:rPr lang="cs-CZ" sz="2400" dirty="0">
                <a:solidFill>
                  <a:srgbClr val="C00000"/>
                </a:solidFill>
                <a:latin typeface="Arial Black" panose="020B0A04020102020204" pitchFamily="34" charset="0"/>
              </a:rPr>
              <a:t>toxická koncentrace </a:t>
            </a:r>
          </a:p>
        </p:txBody>
      </p:sp>
      <p:sp>
        <p:nvSpPr>
          <p:cNvPr id="2" name="Obdélníkový bublinový popisek 1"/>
          <p:cNvSpPr/>
          <p:nvPr/>
        </p:nvSpPr>
        <p:spPr>
          <a:xfrm>
            <a:off x="2152650" y="548680"/>
            <a:ext cx="4867275" cy="1512260"/>
          </a:xfrm>
          <a:prstGeom prst="wedgeRectCallout">
            <a:avLst>
              <a:gd name="adj1" fmla="val -29268"/>
              <a:gd name="adj2" fmla="val 124200"/>
            </a:avLst>
          </a:prstGeom>
          <a:solidFill>
            <a:schemeClr val="bg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1" name="Obdélníkový bublinový popisek 100"/>
          <p:cNvSpPr/>
          <p:nvPr/>
        </p:nvSpPr>
        <p:spPr>
          <a:xfrm>
            <a:off x="1765301" y="548680"/>
            <a:ext cx="5254972" cy="1512260"/>
          </a:xfrm>
          <a:prstGeom prst="wedgeRectCallout">
            <a:avLst>
              <a:gd name="adj1" fmla="val 52205"/>
              <a:gd name="adj2" fmla="val 219835"/>
            </a:avLst>
          </a:prstGeom>
          <a:solidFill>
            <a:schemeClr val="bg2">
              <a:lumMod val="75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>
                <a:solidFill>
                  <a:schemeClr val="tx2"/>
                </a:solidFill>
                <a:latin typeface="Arial Black" panose="020B0A04020102020204" pitchFamily="34" charset="0"/>
              </a:rPr>
              <a:t>inhibice P-</a:t>
            </a:r>
            <a:r>
              <a:rPr lang="cs-CZ" sz="2400" b="1" dirty="0" err="1">
                <a:solidFill>
                  <a:schemeClr val="tx2"/>
                </a:solidFill>
                <a:latin typeface="Arial Black" panose="020B0A04020102020204" pitchFamily="34" charset="0"/>
              </a:rPr>
              <a:t>gp</a:t>
            </a:r>
            <a:r>
              <a:rPr lang="cs-CZ" sz="2400" b="1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cs-CZ" sz="2400" b="1" i="1" dirty="0" err="1">
                <a:solidFill>
                  <a:schemeClr val="tx2"/>
                </a:solidFill>
                <a:latin typeface="Arial Black" panose="020B0A04020102020204" pitchFamily="34" charset="0"/>
              </a:rPr>
              <a:t>telmisartanem</a:t>
            </a:r>
            <a:r>
              <a:rPr lang="cs-CZ" sz="2400" b="1" i="1" dirty="0">
                <a:solidFill>
                  <a:schemeClr val="tx2"/>
                </a:solidFill>
                <a:latin typeface="Arial Black" panose="020B0A04020102020204" pitchFamily="34" charset="0"/>
              </a:rPr>
              <a:t>, </a:t>
            </a:r>
            <a:r>
              <a:rPr lang="cs-CZ" sz="2400" b="1" i="1" dirty="0" err="1">
                <a:solidFill>
                  <a:schemeClr val="tx2"/>
                </a:solidFill>
                <a:latin typeface="Arial Black" panose="020B0A04020102020204" pitchFamily="34" charset="0"/>
              </a:rPr>
              <a:t>amiodaronem</a:t>
            </a:r>
            <a:r>
              <a:rPr lang="cs-CZ" sz="2400" b="1" i="1" dirty="0">
                <a:solidFill>
                  <a:schemeClr val="tx2"/>
                </a:solidFill>
                <a:latin typeface="Arial Black" panose="020B0A04020102020204" pitchFamily="34" charset="0"/>
              </a:rPr>
              <a:t>, </a:t>
            </a:r>
            <a:r>
              <a:rPr lang="cs-CZ" sz="2400" b="1" i="1" dirty="0" err="1">
                <a:solidFill>
                  <a:schemeClr val="tx2"/>
                </a:solidFill>
                <a:latin typeface="Arial Black" panose="020B0A04020102020204" pitchFamily="34" charset="0"/>
              </a:rPr>
              <a:t>verapamilem</a:t>
            </a:r>
            <a:r>
              <a:rPr lang="cs-CZ" sz="2400" b="1" i="1" dirty="0">
                <a:solidFill>
                  <a:schemeClr val="tx2"/>
                </a:solidFill>
                <a:latin typeface="Arial Black" panose="020B0A04020102020204" pitchFamily="34" charset="0"/>
              </a:rPr>
              <a:t>,</a:t>
            </a:r>
            <a:r>
              <a:rPr lang="cs-CZ" sz="2400" b="1" dirty="0">
                <a:solidFill>
                  <a:schemeClr val="tx2"/>
                </a:solidFill>
                <a:latin typeface="Arial Black" panose="020B0A04020102020204" pitchFamily="34" charset="0"/>
              </a:rPr>
              <a:t>... zvýší koncentraci digoxinu ≈dvojnásobně </a:t>
            </a:r>
          </a:p>
        </p:txBody>
      </p:sp>
    </p:spTree>
    <p:extLst>
      <p:ext uri="{BB962C8B-B14F-4D97-AF65-F5344CB8AC3E}">
        <p14:creationId xmlns:p14="http://schemas.microsoft.com/office/powerpoint/2010/main" val="87365518"/>
      </p:ext>
    </p:extLst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332656"/>
            <a:ext cx="9144000" cy="1090613"/>
          </a:xfrm>
        </p:spPr>
        <p:txBody>
          <a:bodyPr/>
          <a:lstStyle/>
          <a:p>
            <a:pPr algn="ctr"/>
            <a:r>
              <a:rPr lang="cs-CZ" sz="4000" dirty="0">
                <a:solidFill>
                  <a:srgbClr val="C00000"/>
                </a:solidFill>
                <a:latin typeface="Arial Black" panose="020B0A04020102020204" pitchFamily="34" charset="0"/>
              </a:rPr>
              <a:t>Blokátory </a:t>
            </a:r>
            <a:r>
              <a:rPr lang="cs-CZ" sz="4000" dirty="0" err="1">
                <a:solidFill>
                  <a:srgbClr val="C00000"/>
                </a:solidFill>
                <a:latin typeface="Arial Black" panose="020B0A04020102020204" pitchFamily="34" charset="0"/>
              </a:rPr>
              <a:t>mineralokort</a:t>
            </a:r>
            <a:r>
              <a:rPr lang="cs-CZ" sz="4000" dirty="0">
                <a:solidFill>
                  <a:srgbClr val="C00000"/>
                </a:solidFill>
                <a:latin typeface="Arial Black" panose="020B0A04020102020204" pitchFamily="34" charset="0"/>
              </a:rPr>
              <a:t>. </a:t>
            </a:r>
            <a:r>
              <a:rPr lang="cs-CZ" sz="4000" dirty="0" err="1">
                <a:solidFill>
                  <a:srgbClr val="C00000"/>
                </a:solidFill>
                <a:latin typeface="Arial Black" panose="020B0A04020102020204" pitchFamily="34" charset="0"/>
              </a:rPr>
              <a:t>rec</a:t>
            </a:r>
            <a:r>
              <a:rPr lang="cs-CZ" sz="4000" dirty="0">
                <a:solidFill>
                  <a:srgbClr val="C00000"/>
                </a:solidFill>
                <a:latin typeface="Arial Black" panose="020B0A04020102020204" pitchFamily="34" charset="0"/>
              </a:rPr>
              <a:t>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2046312"/>
            <a:ext cx="8892480" cy="4191000"/>
          </a:xfrm>
        </p:spPr>
        <p:txBody>
          <a:bodyPr/>
          <a:lstStyle/>
          <a:p>
            <a:r>
              <a:rPr lang="cs-CZ" sz="2800" b="1" i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spironolakton</a:t>
            </a:r>
            <a:r>
              <a:rPr lang="cs-CZ" sz="2800" b="1" dirty="0">
                <a:solidFill>
                  <a:schemeClr val="tx2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2"/>
                </a:solidFill>
              </a:rPr>
              <a:t>induktor CYP3A4 a P-</a:t>
            </a:r>
            <a:r>
              <a:rPr lang="cs-CZ" sz="2800" b="1" dirty="0" err="1">
                <a:solidFill>
                  <a:schemeClr val="tx2"/>
                </a:solidFill>
              </a:rPr>
              <a:t>gp</a:t>
            </a:r>
            <a:r>
              <a:rPr lang="cs-CZ" sz="2800" b="1" dirty="0">
                <a:solidFill>
                  <a:schemeClr val="tx2"/>
                </a:solidFill>
              </a:rPr>
              <a:t> </a:t>
            </a:r>
            <a:r>
              <a:rPr lang="cs-CZ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</a:t>
            </a:r>
            <a:r>
              <a:rPr lang="cs-CZ" sz="2800" b="1" dirty="0">
                <a:solidFill>
                  <a:schemeClr val="tx2"/>
                </a:solidFill>
              </a:rPr>
              <a:t>mírné </a:t>
            </a:r>
            <a:r>
              <a:rPr lang="cs-CZ" sz="2800" b="1" dirty="0">
                <a:solidFill>
                  <a:srgbClr val="C00000"/>
                </a:solidFill>
                <a:latin typeface="Helvetica"/>
                <a:cs typeface="Helvetica"/>
              </a:rPr>
              <a:t>snížení </a:t>
            </a:r>
            <a:r>
              <a:rPr lang="cs-CZ" sz="2800" b="1" dirty="0" err="1">
                <a:solidFill>
                  <a:srgbClr val="C00000"/>
                </a:solidFill>
                <a:latin typeface="Helvetica"/>
                <a:cs typeface="Helvetica"/>
              </a:rPr>
              <a:t>konc</a:t>
            </a:r>
            <a:r>
              <a:rPr lang="cs-CZ" sz="2800" b="1" dirty="0">
                <a:solidFill>
                  <a:srgbClr val="C00000"/>
                </a:solidFill>
                <a:latin typeface="Helvetica"/>
                <a:cs typeface="Helvetica"/>
              </a:rPr>
              <a:t>.</a:t>
            </a:r>
            <a:r>
              <a:rPr lang="cs-CZ" sz="2800" b="1" dirty="0">
                <a:solidFill>
                  <a:srgbClr val="C00000"/>
                </a:solidFill>
              </a:rPr>
              <a:t> digoxinu</a:t>
            </a:r>
            <a:r>
              <a:rPr lang="cs-CZ" sz="2800" b="1" dirty="0">
                <a:solidFill>
                  <a:schemeClr val="tx2"/>
                </a:solidFill>
              </a:rPr>
              <a:t> </a:t>
            </a:r>
            <a:r>
              <a:rPr lang="cs-CZ" sz="1800" b="1" dirty="0">
                <a:solidFill>
                  <a:schemeClr val="tx2"/>
                </a:solidFill>
              </a:rPr>
              <a:t>(</a:t>
            </a:r>
            <a:r>
              <a:rPr lang="cs-CZ" sz="1800" b="1" dirty="0" err="1">
                <a:solidFill>
                  <a:schemeClr val="tx2"/>
                </a:solidFill>
              </a:rPr>
              <a:t>cave</a:t>
            </a:r>
            <a:r>
              <a:rPr lang="cs-CZ" sz="1800" b="1" dirty="0">
                <a:solidFill>
                  <a:schemeClr val="tx2"/>
                </a:solidFill>
              </a:rPr>
              <a:t>: </a:t>
            </a:r>
            <a:r>
              <a:rPr lang="cs-CZ" sz="1800" b="1" dirty="0" err="1">
                <a:solidFill>
                  <a:schemeClr val="tx2"/>
                </a:solidFill>
              </a:rPr>
              <a:t>spironolakton</a:t>
            </a:r>
            <a:r>
              <a:rPr lang="cs-CZ" sz="1800" b="1" dirty="0">
                <a:solidFill>
                  <a:schemeClr val="tx2"/>
                </a:solidFill>
              </a:rPr>
              <a:t> interferuje se stanovením </a:t>
            </a:r>
            <a:r>
              <a:rPr lang="cs-CZ" sz="1800" b="1" dirty="0" err="1">
                <a:solidFill>
                  <a:schemeClr val="tx2"/>
                </a:solidFill>
              </a:rPr>
              <a:t>konc</a:t>
            </a:r>
            <a:r>
              <a:rPr lang="cs-CZ" sz="1800" b="1" dirty="0">
                <a:solidFill>
                  <a:schemeClr val="tx2"/>
                </a:solidFill>
              </a:rPr>
              <a:t>. digoxinu)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2"/>
                </a:solidFill>
              </a:rPr>
              <a:t>významný inhibitor </a:t>
            </a:r>
            <a:r>
              <a:rPr lang="cs-CZ" sz="2800" b="1" dirty="0" err="1">
                <a:solidFill>
                  <a:schemeClr val="tx2"/>
                </a:solidFill>
              </a:rPr>
              <a:t>glukuronidázy</a:t>
            </a:r>
            <a:r>
              <a:rPr lang="cs-CZ" sz="2800" b="1" dirty="0">
                <a:solidFill>
                  <a:schemeClr val="tx2"/>
                </a:solidFill>
              </a:rPr>
              <a:t> UBT2B7 </a:t>
            </a:r>
            <a:r>
              <a:rPr lang="cs-CZ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→  </a:t>
            </a:r>
            <a:r>
              <a:rPr lang="cs-CZ" sz="2800" b="1" dirty="0">
                <a:solidFill>
                  <a:schemeClr val="tx2"/>
                </a:solidFill>
              </a:rPr>
              <a:t>zpomalení biodegradace steroidních hormonů</a:t>
            </a:r>
          </a:p>
          <a:p>
            <a:endParaRPr lang="cs-CZ" sz="2800" b="1" dirty="0">
              <a:solidFill>
                <a:schemeClr val="tx2"/>
              </a:solidFill>
            </a:endParaRPr>
          </a:p>
          <a:p>
            <a:r>
              <a:rPr lang="cs-CZ" sz="2800" b="1" i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eplerenon</a:t>
            </a:r>
            <a:r>
              <a:rPr lang="cs-CZ" sz="2800" b="1" dirty="0">
                <a:solidFill>
                  <a:schemeClr val="tx2"/>
                </a:solidFill>
              </a:rPr>
              <a:t>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cs-CZ" sz="2800" b="1" dirty="0">
                <a:solidFill>
                  <a:schemeClr val="tx2"/>
                </a:solidFill>
              </a:rPr>
              <a:t>neovlivňuje </a:t>
            </a:r>
            <a:r>
              <a:rPr lang="cs-CZ" sz="2800" b="1" dirty="0" err="1">
                <a:solidFill>
                  <a:schemeClr val="tx2"/>
                </a:solidFill>
              </a:rPr>
              <a:t>metabol</a:t>
            </a:r>
            <a:r>
              <a:rPr lang="cs-CZ" sz="2800" b="1" dirty="0">
                <a:solidFill>
                  <a:schemeClr val="tx2"/>
                </a:solidFill>
              </a:rPr>
              <a:t>. a transport. systémy</a:t>
            </a:r>
            <a:endParaRPr lang="cs-CZ" b="1" i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849153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682203"/>
            <a:ext cx="8278887" cy="1090613"/>
          </a:xfrm>
        </p:spPr>
        <p:txBody>
          <a:bodyPr/>
          <a:lstStyle/>
          <a:p>
            <a:r>
              <a:rPr lang="cs-CZ" sz="4400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cs-CZ" sz="48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Statiny</a:t>
            </a:r>
            <a:r>
              <a:rPr lang="cs-CZ" sz="4800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br>
              <a:rPr lang="cs-CZ" sz="3600" b="1" dirty="0"/>
            </a:br>
            <a:r>
              <a:rPr lang="cs-CZ" sz="2800" b="1" dirty="0"/>
              <a:t>- rozdíly v účinnosti, bezpečnosti a riziku LI</a:t>
            </a:r>
            <a:br>
              <a:rPr lang="cs-CZ" sz="2800" b="1" dirty="0"/>
            </a:br>
            <a:r>
              <a:rPr lang="cs-CZ" sz="2800" b="1" dirty="0"/>
              <a:t>- LI násobně zvyšují riziko myalgií/myopatií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179512" y="2204864"/>
            <a:ext cx="8767068" cy="4392488"/>
          </a:xfrm>
          <a:prstGeom prst="roundRect">
            <a:avLst>
              <a:gd name="adj" fmla="val 4517"/>
            </a:avLst>
          </a:prstGeom>
          <a:solidFill>
            <a:schemeClr val="bg1">
              <a:lumMod val="8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4" name="Objec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2544216"/>
              </p:ext>
            </p:extLst>
          </p:nvPr>
        </p:nvGraphicFramePr>
        <p:xfrm>
          <a:off x="627759" y="2925340"/>
          <a:ext cx="8172450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54" name="Graf" r:id="rId3" imgW="8175445" imgH="3462828" progId="Excel.Chart.8">
                  <p:embed/>
                </p:oleObj>
              </mc:Choice>
              <mc:Fallback>
                <p:oleObj name="Graf" r:id="rId3" imgW="8175445" imgH="346282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759" y="2925340"/>
                        <a:ext cx="8172450" cy="345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 Box 4"/>
          <p:cNvSpPr txBox="1">
            <a:spLocks noChangeArrowheads="1"/>
          </p:cNvSpPr>
          <p:nvPr/>
        </p:nvSpPr>
        <p:spPr bwMode="auto">
          <a:xfrm>
            <a:off x="1435796" y="2237953"/>
            <a:ext cx="7623175" cy="892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defRPr/>
            </a:pPr>
            <a:r>
              <a:rPr lang="cs-CZ" altLang="cs-CZ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    </a:t>
            </a:r>
            <a:r>
              <a:rPr lang="cs-CZ" altLang="cs-CZ" sz="28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rosuvastatin</a:t>
            </a:r>
            <a:r>
              <a:rPr lang="cs-CZ" altLang="cs-CZ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     </a:t>
            </a:r>
            <a:r>
              <a:rPr lang="cs-CZ" altLang="cs-CZ" sz="28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atorvastatin</a:t>
            </a:r>
            <a:r>
              <a:rPr lang="cs-CZ" altLang="cs-CZ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         </a:t>
            </a:r>
            <a:r>
              <a:rPr lang="cs-CZ" altLang="cs-CZ" sz="2800" b="1" dirty="0" err="1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simvastatin</a:t>
            </a:r>
            <a:r>
              <a:rPr lang="cs-CZ" altLang="cs-CZ" sz="28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</a:t>
            </a:r>
          </a:p>
          <a:p>
            <a:pPr>
              <a:spcBef>
                <a:spcPct val="0"/>
              </a:spcBef>
              <a:defRPr/>
            </a:pPr>
            <a:r>
              <a:rPr lang="cs-CZ" altLang="cs-CZ" sz="24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   </a:t>
            </a:r>
            <a:r>
              <a:rPr lang="cs-CZ" altLang="cs-CZ" sz="18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1     10   20   40</a:t>
            </a:r>
            <a:r>
              <a:rPr lang="cs-CZ" altLang="cs-CZ" sz="24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                </a:t>
            </a:r>
            <a:r>
              <a:rPr lang="cs-CZ" altLang="cs-CZ" sz="1800" b="1" dirty="0">
                <a:solidFill>
                  <a:srgbClr val="4472C4">
                    <a:lumMod val="50000"/>
                  </a:srgbClr>
                </a:solidFill>
                <a:latin typeface="Calibri" panose="020F0502020204030204"/>
              </a:rPr>
              <a:t>10   20   40   80                  10   20   40   80 mg</a:t>
            </a:r>
          </a:p>
        </p:txBody>
      </p:sp>
      <p:sp>
        <p:nvSpPr>
          <p:cNvPr id="6" name="Text Box 10"/>
          <p:cNvSpPr txBox="1">
            <a:spLocks noChangeArrowheads="1"/>
          </p:cNvSpPr>
          <p:nvPr/>
        </p:nvSpPr>
        <p:spPr bwMode="auto">
          <a:xfrm rot="16200000">
            <a:off x="-549373" y="4440609"/>
            <a:ext cx="197167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800" b="1">
                <a:solidFill>
                  <a:srgbClr val="C00000"/>
                </a:solidFill>
                <a:latin typeface="Calibri" pitchFamily="34" charset="0"/>
              </a:rPr>
              <a:t> pokles LDL-C (v %)</a:t>
            </a:r>
          </a:p>
        </p:txBody>
      </p:sp>
      <p:sp>
        <p:nvSpPr>
          <p:cNvPr id="7" name="Line 12"/>
          <p:cNvSpPr>
            <a:spLocks noChangeShapeType="1"/>
          </p:cNvSpPr>
          <p:nvPr/>
        </p:nvSpPr>
        <p:spPr bwMode="auto">
          <a:xfrm>
            <a:off x="1257996" y="5622503"/>
            <a:ext cx="7488238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cs-CZ" sz="1350">
              <a:solidFill>
                <a:prstClr val="black"/>
              </a:solidFill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648385" y="6608385"/>
            <a:ext cx="31000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dirty="0" err="1">
                <a:solidFill>
                  <a:schemeClr val="tx2"/>
                </a:solidFill>
              </a:rPr>
              <a:t>Stellar</a:t>
            </a:r>
            <a:r>
              <a:rPr lang="cs-CZ" sz="1200" dirty="0">
                <a:solidFill>
                  <a:schemeClr val="tx2"/>
                </a:solidFill>
              </a:rPr>
              <a:t> trial, </a:t>
            </a:r>
            <a:r>
              <a:rPr lang="cs-CZ" sz="1200" dirty="0" err="1">
                <a:solidFill>
                  <a:schemeClr val="tx2"/>
                </a:solidFill>
              </a:rPr>
              <a:t>Am</a:t>
            </a:r>
            <a:r>
              <a:rPr lang="cs-CZ" sz="1200" dirty="0">
                <a:solidFill>
                  <a:schemeClr val="tx2"/>
                </a:solidFill>
              </a:rPr>
              <a:t> J </a:t>
            </a:r>
            <a:r>
              <a:rPr lang="cs-CZ" sz="1200" dirty="0" err="1">
                <a:solidFill>
                  <a:schemeClr val="tx2"/>
                </a:solidFill>
              </a:rPr>
              <a:t>Cardiol</a:t>
            </a:r>
            <a:r>
              <a:rPr lang="cs-CZ" sz="1200" dirty="0">
                <a:solidFill>
                  <a:schemeClr val="tx2"/>
                </a:solidFill>
              </a:rPr>
              <a:t> 2003;93:152–160</a:t>
            </a:r>
          </a:p>
        </p:txBody>
      </p:sp>
    </p:spTree>
    <p:extLst>
      <p:ext uri="{BB962C8B-B14F-4D97-AF65-F5344CB8AC3E}">
        <p14:creationId xmlns:p14="http://schemas.microsoft.com/office/powerpoint/2010/main" val="1894968548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4778353"/>
              </p:ext>
            </p:extLst>
          </p:nvPr>
        </p:nvGraphicFramePr>
        <p:xfrm>
          <a:off x="72009" y="70676"/>
          <a:ext cx="9036495" cy="673613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953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082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124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1240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08151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694028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4000" dirty="0">
                          <a:effectLst/>
                          <a:latin typeface="Arial Black" panose="020B0A04020102020204" pitchFamily="34" charset="0"/>
                        </a:rPr>
                        <a:t>Lipofilní </a:t>
                      </a:r>
                      <a:r>
                        <a:rPr lang="cs-CZ" sz="4000" dirty="0" err="1">
                          <a:effectLst/>
                          <a:latin typeface="Arial Black" panose="020B0A04020102020204" pitchFamily="34" charset="0"/>
                        </a:rPr>
                        <a:t>statiny</a:t>
                      </a:r>
                      <a:endParaRPr lang="cs-CZ" sz="60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753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200">
                          <a:effectLst/>
                        </a:rPr>
                        <a:t> 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atorvastatin</a:t>
                      </a:r>
                      <a:endParaRPr lang="cs-CZ" sz="2800" b="1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simvastatin</a:t>
                      </a:r>
                      <a:endParaRPr lang="cs-CZ" sz="2800" b="1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lovastatin</a:t>
                      </a:r>
                      <a:endParaRPr lang="cs-CZ" sz="2800" b="1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 err="1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fluvastatin</a:t>
                      </a:r>
                      <a:endParaRPr lang="cs-CZ" sz="2800" b="1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hydrofilie/</a:t>
                      </a:r>
                      <a:r>
                        <a:rPr lang="cs-CZ" sz="1600" dirty="0" err="1">
                          <a:effectLst/>
                        </a:rPr>
                        <a:t>lipofilie</a:t>
                      </a:r>
                      <a:endParaRPr lang="cs-CZ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lipofilní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lipofilní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lipofilní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lipofilní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aktivní metabolity</a:t>
                      </a:r>
                      <a:endParaRPr lang="cs-CZ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ano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ano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ano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2"/>
                          </a:solidFill>
                          <a:effectLst/>
                        </a:rPr>
                        <a:t>ne</a:t>
                      </a:r>
                      <a:endParaRPr lang="cs-CZ" sz="36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 err="1">
                          <a:effectLst/>
                        </a:rPr>
                        <a:t>proléčivo</a:t>
                      </a:r>
                      <a:endParaRPr lang="cs-CZ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ne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ano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ano  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2"/>
                          </a:solidFill>
                          <a:effectLst/>
                        </a:rPr>
                        <a:t>ne</a:t>
                      </a:r>
                      <a:endParaRPr lang="cs-CZ" sz="36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07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substrát CYP3A4 a P-</a:t>
                      </a:r>
                      <a:r>
                        <a:rPr lang="cs-CZ" sz="1600" dirty="0" err="1">
                          <a:effectLst/>
                        </a:rPr>
                        <a:t>gp</a:t>
                      </a:r>
                      <a:endParaRPr lang="cs-CZ" sz="28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substrát CYP2C9</a:t>
                      </a:r>
                      <a:endParaRPr lang="cs-CZ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36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ne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</a:rPr>
                        <a:t>ano</a:t>
                      </a:r>
                      <a:endParaRPr lang="cs-CZ" sz="36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ne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ano 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ne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2"/>
                          </a:solidFill>
                          <a:effectLst/>
                        </a:rPr>
                        <a:t>ne </a:t>
                      </a:r>
                      <a:endParaRPr lang="cs-CZ" sz="3600" b="1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2"/>
                          </a:solidFill>
                          <a:effectLst/>
                        </a:rPr>
                        <a:t>ano</a:t>
                      </a:r>
                      <a:endParaRPr lang="cs-CZ" sz="36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871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400">
                          <a:effectLst/>
                        </a:rPr>
                        <a:t>závislost bioeliminace na transportéru OATP1B1</a:t>
                      </a:r>
                      <a:endParaRPr lang="cs-CZ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střední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</a:rPr>
                        <a:t>vysoká</a:t>
                      </a:r>
                      <a:endParaRPr lang="cs-CZ" sz="3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vysoká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malá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47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riziko lékové/potrav. interakce</a:t>
                      </a:r>
                      <a:endParaRPr lang="cs-CZ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střední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vysoké 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vysoké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nízké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88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biologická dostupnost</a:t>
                      </a:r>
                      <a:endParaRPr lang="cs-CZ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</a:rPr>
                        <a:t>≈15%</a:t>
                      </a:r>
                      <a:endParaRPr lang="cs-CZ" sz="3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</a:rPr>
                        <a:t>2-3%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2-3%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≈20%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969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eliminace</a:t>
                      </a:r>
                      <a:endParaRPr lang="cs-CZ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2"/>
                          </a:solidFill>
                          <a:effectLst/>
                        </a:rPr>
                        <a:t>duální </a:t>
                      </a:r>
                      <a:r>
                        <a:rPr lang="cs-CZ" sz="900" b="1" dirty="0">
                          <a:solidFill>
                            <a:schemeClr val="tx2"/>
                          </a:solidFill>
                          <a:effectLst/>
                        </a:rPr>
                        <a:t>(</a:t>
                      </a:r>
                      <a:r>
                        <a:rPr lang="cs-CZ" sz="900" b="1" dirty="0" err="1">
                          <a:solidFill>
                            <a:schemeClr val="tx2"/>
                          </a:solidFill>
                          <a:effectLst/>
                        </a:rPr>
                        <a:t>hepat</a:t>
                      </a:r>
                      <a:r>
                        <a:rPr lang="cs-CZ" sz="900" b="1" dirty="0">
                          <a:solidFill>
                            <a:schemeClr val="tx2"/>
                          </a:solidFill>
                          <a:effectLst/>
                        </a:rPr>
                        <a:t>.&gt;renální)</a:t>
                      </a:r>
                      <a:endParaRPr lang="cs-CZ" sz="2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2"/>
                          </a:solidFill>
                          <a:effectLst/>
                        </a:rPr>
                        <a:t>duální </a:t>
                      </a:r>
                      <a:r>
                        <a:rPr lang="cs-CZ" sz="1100" b="1" dirty="0">
                          <a:solidFill>
                            <a:schemeClr val="tx2"/>
                          </a:solidFill>
                          <a:effectLst/>
                        </a:rPr>
                        <a:t>(</a:t>
                      </a:r>
                      <a:r>
                        <a:rPr lang="cs-CZ" sz="1100" b="1" dirty="0" err="1">
                          <a:solidFill>
                            <a:schemeClr val="tx2"/>
                          </a:solidFill>
                          <a:effectLst/>
                        </a:rPr>
                        <a:t>hepat</a:t>
                      </a:r>
                      <a:r>
                        <a:rPr lang="cs-CZ" sz="1100" b="1" dirty="0">
                          <a:solidFill>
                            <a:schemeClr val="tx2"/>
                          </a:solidFill>
                          <a:effectLst/>
                        </a:rPr>
                        <a:t>. &gt;renální)</a:t>
                      </a:r>
                      <a:endParaRPr lang="cs-CZ" sz="18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2"/>
                          </a:solidFill>
                          <a:effectLst/>
                        </a:rPr>
                        <a:t>duální </a:t>
                      </a:r>
                      <a:r>
                        <a:rPr lang="cs-CZ" sz="1100" b="1" dirty="0">
                          <a:solidFill>
                            <a:schemeClr val="tx2"/>
                          </a:solidFill>
                          <a:effectLst/>
                        </a:rPr>
                        <a:t>(</a:t>
                      </a:r>
                      <a:r>
                        <a:rPr lang="cs-CZ" sz="1100" b="1" dirty="0" err="1">
                          <a:solidFill>
                            <a:schemeClr val="tx2"/>
                          </a:solidFill>
                          <a:effectLst/>
                        </a:rPr>
                        <a:t>hepat</a:t>
                      </a:r>
                      <a:r>
                        <a:rPr lang="cs-CZ" sz="1100" b="1" dirty="0">
                          <a:solidFill>
                            <a:schemeClr val="tx2"/>
                          </a:solidFill>
                          <a:effectLst/>
                        </a:rPr>
                        <a:t>. &gt;renální)</a:t>
                      </a:r>
                      <a:endParaRPr lang="cs-CZ" sz="2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2"/>
                          </a:solidFill>
                          <a:effectLst/>
                        </a:rPr>
                        <a:t>duální </a:t>
                      </a:r>
                      <a:r>
                        <a:rPr lang="cs-CZ" sz="1100" b="1" dirty="0">
                          <a:solidFill>
                            <a:schemeClr val="tx2"/>
                          </a:solidFill>
                          <a:effectLst/>
                        </a:rPr>
                        <a:t>(</a:t>
                      </a:r>
                      <a:r>
                        <a:rPr lang="cs-CZ" sz="1100" b="1" dirty="0" err="1">
                          <a:solidFill>
                            <a:schemeClr val="tx2"/>
                          </a:solidFill>
                          <a:effectLst/>
                        </a:rPr>
                        <a:t>hepat</a:t>
                      </a:r>
                      <a:r>
                        <a:rPr lang="cs-CZ" sz="1100" b="1" dirty="0">
                          <a:solidFill>
                            <a:schemeClr val="tx2"/>
                          </a:solidFill>
                          <a:effectLst/>
                        </a:rPr>
                        <a:t>. &gt;renální)</a:t>
                      </a:r>
                      <a:endParaRPr lang="cs-CZ" sz="2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10025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eliminační poločas </a:t>
                      </a:r>
                      <a:r>
                        <a:rPr lang="cs-CZ" sz="1400" dirty="0">
                          <a:effectLst/>
                        </a:rPr>
                        <a:t>(t</a:t>
                      </a:r>
                      <a:r>
                        <a:rPr lang="cs-CZ" sz="1400" baseline="-25000" dirty="0">
                          <a:effectLst/>
                        </a:rPr>
                        <a:t>1/2</a:t>
                      </a:r>
                      <a:r>
                        <a:rPr lang="cs-CZ" sz="1400" dirty="0">
                          <a:effectLst/>
                        </a:rPr>
                        <a:t>)</a:t>
                      </a:r>
                      <a:endParaRPr lang="cs-CZ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2"/>
                          </a:solidFill>
                          <a:effectLst/>
                        </a:rPr>
                        <a:t>14 hod </a:t>
                      </a:r>
                      <a:r>
                        <a:rPr lang="cs-CZ" sz="1200" b="1" dirty="0">
                          <a:solidFill>
                            <a:schemeClr val="tx2"/>
                          </a:solidFill>
                          <a:effectLst/>
                        </a:rPr>
                        <a:t>(mateřské látky),</a:t>
                      </a:r>
                      <a:r>
                        <a:rPr lang="cs-CZ" sz="1600" b="1" dirty="0">
                          <a:solidFill>
                            <a:schemeClr val="tx2"/>
                          </a:solidFill>
                          <a:effectLst/>
                        </a:rPr>
                        <a:t> &gt;20 h </a:t>
                      </a:r>
                      <a:r>
                        <a:rPr lang="cs-CZ" sz="1200" b="1" dirty="0">
                          <a:solidFill>
                            <a:schemeClr val="tx2"/>
                          </a:solidFill>
                          <a:effectLst/>
                        </a:rPr>
                        <a:t>(aktivní metabolit)</a:t>
                      </a:r>
                      <a:endParaRPr lang="cs-CZ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2"/>
                          </a:solidFill>
                          <a:effectLst/>
                        </a:rPr>
                        <a:t>1,9 hod </a:t>
                      </a:r>
                      <a:r>
                        <a:rPr lang="cs-CZ" sz="1200" b="1" dirty="0">
                          <a:solidFill>
                            <a:schemeClr val="tx2"/>
                          </a:solidFill>
                          <a:effectLst/>
                        </a:rPr>
                        <a:t>(mateřské látky i aktivní metabolit)</a:t>
                      </a:r>
                      <a:endParaRPr lang="cs-CZ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2"/>
                          </a:solidFill>
                          <a:effectLst/>
                        </a:rPr>
                        <a:t>5,3 hod</a:t>
                      </a:r>
                      <a:endParaRPr lang="cs-CZ" sz="32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2"/>
                          </a:solidFill>
                          <a:effectLst/>
                        </a:rPr>
                        <a:t>- 9 hod </a:t>
                      </a:r>
                      <a:r>
                        <a:rPr lang="cs-CZ" sz="1200" b="1" dirty="0">
                          <a:solidFill>
                            <a:schemeClr val="tx2"/>
                          </a:solidFill>
                          <a:effectLst/>
                        </a:rPr>
                        <a:t>u lék. formy XL s </a:t>
                      </a:r>
                      <a:r>
                        <a:rPr lang="cs-CZ" sz="1200" b="1" dirty="0" err="1">
                          <a:solidFill>
                            <a:schemeClr val="tx2"/>
                          </a:solidFill>
                          <a:effectLst/>
                        </a:rPr>
                        <a:t>prodl</a:t>
                      </a:r>
                      <a:r>
                        <a:rPr lang="cs-CZ" sz="1200" b="1" dirty="0">
                          <a:solidFill>
                            <a:schemeClr val="tx2"/>
                          </a:solidFill>
                          <a:effectLst/>
                        </a:rPr>
                        <a:t>. účinkem, </a:t>
                      </a:r>
                      <a:endParaRPr lang="cs-CZ" sz="200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2"/>
                          </a:solidFill>
                          <a:effectLst/>
                        </a:rPr>
                        <a:t>- 2,7 hod </a:t>
                      </a:r>
                      <a:r>
                        <a:rPr lang="cs-CZ" sz="1200" b="1" dirty="0">
                          <a:solidFill>
                            <a:schemeClr val="tx2"/>
                          </a:solidFill>
                          <a:effectLst/>
                        </a:rPr>
                        <a:t>u rychle rozpustné lék. formy</a:t>
                      </a:r>
                      <a:endParaRPr lang="cs-CZ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5654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dávkové rozmezí</a:t>
                      </a:r>
                      <a:endParaRPr lang="cs-CZ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>
                          <a:solidFill>
                            <a:schemeClr val="tx2"/>
                          </a:solidFill>
                          <a:effectLst/>
                        </a:rPr>
                        <a:t>10-80 mg</a:t>
                      </a:r>
                      <a:endParaRPr lang="cs-CZ" sz="28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2"/>
                          </a:solidFill>
                          <a:effectLst/>
                        </a:rPr>
                        <a:t>10-40 mg </a:t>
                      </a:r>
                      <a:r>
                        <a:rPr lang="cs-CZ" sz="1400" b="1" dirty="0">
                          <a:solidFill>
                            <a:schemeClr val="tx2"/>
                          </a:solidFill>
                          <a:effectLst/>
                        </a:rPr>
                        <a:t>(až 80 mg)</a:t>
                      </a:r>
                      <a:endParaRPr lang="cs-CZ" sz="2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2"/>
                          </a:solidFill>
                          <a:effectLst/>
                        </a:rPr>
                        <a:t>10-80 mg</a:t>
                      </a:r>
                      <a:endParaRPr lang="cs-CZ" sz="28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b="1" dirty="0">
                          <a:solidFill>
                            <a:schemeClr val="tx2"/>
                          </a:solidFill>
                          <a:effectLst/>
                        </a:rPr>
                        <a:t>80 mg </a:t>
                      </a:r>
                      <a:r>
                        <a:rPr lang="cs-CZ" sz="1200" b="1" dirty="0">
                          <a:solidFill>
                            <a:schemeClr val="tx2"/>
                          </a:solidFill>
                          <a:effectLst/>
                        </a:rPr>
                        <a:t>(XL forma v ČR)</a:t>
                      </a:r>
                      <a:endParaRPr lang="cs-CZ" sz="20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88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efekt na snížení LDL-C</a:t>
                      </a:r>
                      <a:endParaRPr lang="cs-CZ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2"/>
                          </a:solidFill>
                          <a:effectLst/>
                        </a:rPr>
                        <a:t>vysoký</a:t>
                      </a:r>
                      <a:endParaRPr lang="cs-CZ" sz="32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2"/>
                          </a:solidFill>
                          <a:effectLst/>
                        </a:rPr>
                        <a:t>střední</a:t>
                      </a:r>
                      <a:endParaRPr lang="cs-CZ" sz="32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2"/>
                          </a:solidFill>
                          <a:effectLst/>
                        </a:rPr>
                        <a:t>menší</a:t>
                      </a:r>
                      <a:endParaRPr lang="cs-CZ" sz="32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2"/>
                          </a:solidFill>
                          <a:effectLst/>
                        </a:rPr>
                        <a:t>střední </a:t>
                      </a:r>
                      <a:endParaRPr lang="cs-CZ" sz="32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288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efekt na vzestup HDL-C</a:t>
                      </a:r>
                      <a:endParaRPr lang="cs-CZ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2"/>
                          </a:solidFill>
                          <a:effectLst/>
                        </a:rPr>
                        <a:t>malý</a:t>
                      </a:r>
                      <a:endParaRPr lang="cs-CZ" sz="32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2"/>
                          </a:solidFill>
                          <a:effectLst/>
                        </a:rPr>
                        <a:t>střední</a:t>
                      </a:r>
                      <a:endParaRPr lang="cs-CZ" sz="32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2"/>
                          </a:solidFill>
                          <a:effectLst/>
                        </a:rPr>
                        <a:t>střední</a:t>
                      </a:r>
                      <a:endParaRPr lang="cs-CZ" sz="32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2"/>
                          </a:solidFill>
                          <a:effectLst/>
                        </a:rPr>
                        <a:t>střední </a:t>
                      </a:r>
                      <a:endParaRPr lang="cs-CZ" sz="32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87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600" dirty="0">
                          <a:effectLst/>
                        </a:rPr>
                        <a:t>spotřeba v ČR (2016)</a:t>
                      </a:r>
                      <a:endParaRPr lang="cs-CZ" sz="28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>
                          <a:solidFill>
                            <a:schemeClr val="tx2"/>
                          </a:solidFill>
                          <a:effectLst/>
                        </a:rPr>
                        <a:t>223 mil. DDD</a:t>
                      </a:r>
                      <a:endParaRPr lang="cs-CZ" sz="32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2"/>
                          </a:solidFill>
                          <a:effectLst/>
                        </a:rPr>
                        <a:t>106 mil. DDD</a:t>
                      </a:r>
                      <a:endParaRPr lang="cs-CZ" sz="32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2"/>
                          </a:solidFill>
                          <a:effectLst/>
                        </a:rPr>
                        <a:t>&lt; 1 mil. DDD</a:t>
                      </a:r>
                      <a:endParaRPr lang="cs-CZ" sz="32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2"/>
                          </a:solidFill>
                          <a:effectLst/>
                        </a:rPr>
                        <a:t>7 mil. DDD</a:t>
                      </a:r>
                      <a:endParaRPr lang="cs-CZ" sz="32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874838" y="25669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22970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AutoShape 3"/>
          <p:cNvSpPr>
            <a:spLocks noChangeArrowheads="1"/>
          </p:cNvSpPr>
          <p:nvPr/>
        </p:nvSpPr>
        <p:spPr bwMode="auto">
          <a:xfrm rot="-5388235">
            <a:off x="2932573" y="2779074"/>
            <a:ext cx="3477815" cy="1184741"/>
          </a:xfrm>
          <a:prstGeom prst="flowChartMagneticDrum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  <a:alpha val="6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rgbClr val="5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61797" name="Text Box 51"/>
          <p:cNvSpPr txBox="1">
            <a:spLocks noChangeArrowheads="1"/>
          </p:cNvSpPr>
          <p:nvPr/>
        </p:nvSpPr>
        <p:spPr bwMode="auto">
          <a:xfrm>
            <a:off x="4289425" y="4387056"/>
            <a:ext cx="6429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b="1" i="1">
                <a:solidFill>
                  <a:srgbClr val="FFFFFF"/>
                </a:solidFill>
                <a:latin typeface="Arial" pitchFamily="34" charset="0"/>
              </a:rPr>
              <a:t>oběh</a:t>
            </a:r>
          </a:p>
        </p:txBody>
      </p:sp>
      <p:sp>
        <p:nvSpPr>
          <p:cNvPr id="111" name="Oval 34"/>
          <p:cNvSpPr>
            <a:spLocks noChangeArrowheads="1"/>
          </p:cNvSpPr>
          <p:nvPr/>
        </p:nvSpPr>
        <p:spPr bwMode="auto">
          <a:xfrm>
            <a:off x="4643438" y="3960019"/>
            <a:ext cx="196850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" name="Oval 34"/>
          <p:cNvSpPr>
            <a:spLocks noChangeArrowheads="1"/>
          </p:cNvSpPr>
          <p:nvPr/>
        </p:nvSpPr>
        <p:spPr bwMode="auto">
          <a:xfrm>
            <a:off x="4716463" y="4093369"/>
            <a:ext cx="196850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6" name="AutoShape 3"/>
          <p:cNvSpPr>
            <a:spLocks noChangeArrowheads="1"/>
          </p:cNvSpPr>
          <p:nvPr/>
        </p:nvSpPr>
        <p:spPr bwMode="auto">
          <a:xfrm rot="-5388235">
            <a:off x="-215900" y="2802731"/>
            <a:ext cx="3478213" cy="1185863"/>
          </a:xfrm>
          <a:prstGeom prst="flowChartMagneticDrum">
            <a:avLst/>
          </a:prstGeom>
          <a:solidFill>
            <a:srgbClr val="002060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37" name="AutoShape 8"/>
          <p:cNvSpPr>
            <a:spLocks noChangeArrowheads="1"/>
          </p:cNvSpPr>
          <p:nvPr/>
        </p:nvSpPr>
        <p:spPr bwMode="auto">
          <a:xfrm>
            <a:off x="1893888" y="2755106"/>
            <a:ext cx="474662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38" name="AutoShape 9"/>
          <p:cNvSpPr>
            <a:spLocks noChangeArrowheads="1"/>
          </p:cNvSpPr>
          <p:nvPr/>
        </p:nvSpPr>
        <p:spPr bwMode="auto">
          <a:xfrm>
            <a:off x="1893888" y="2926556"/>
            <a:ext cx="474662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39" name="AutoShape 10"/>
          <p:cNvSpPr>
            <a:spLocks noChangeArrowheads="1"/>
          </p:cNvSpPr>
          <p:nvPr/>
        </p:nvSpPr>
        <p:spPr bwMode="auto">
          <a:xfrm>
            <a:off x="1893888" y="3098006"/>
            <a:ext cx="474662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0" name="AutoShape 11"/>
          <p:cNvSpPr>
            <a:spLocks noChangeArrowheads="1"/>
          </p:cNvSpPr>
          <p:nvPr/>
        </p:nvSpPr>
        <p:spPr bwMode="auto">
          <a:xfrm>
            <a:off x="1893888" y="3269456"/>
            <a:ext cx="474662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1" name="AutoShape 12"/>
          <p:cNvSpPr>
            <a:spLocks noChangeArrowheads="1"/>
          </p:cNvSpPr>
          <p:nvPr/>
        </p:nvSpPr>
        <p:spPr bwMode="auto">
          <a:xfrm>
            <a:off x="1893888" y="3440906"/>
            <a:ext cx="474662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2" name="AutoShape 13"/>
          <p:cNvSpPr>
            <a:spLocks noChangeArrowheads="1"/>
          </p:cNvSpPr>
          <p:nvPr/>
        </p:nvSpPr>
        <p:spPr bwMode="auto">
          <a:xfrm>
            <a:off x="1893888" y="3612356"/>
            <a:ext cx="474662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3" name="AutoShape 14"/>
          <p:cNvSpPr>
            <a:spLocks noChangeArrowheads="1"/>
          </p:cNvSpPr>
          <p:nvPr/>
        </p:nvSpPr>
        <p:spPr bwMode="auto">
          <a:xfrm>
            <a:off x="1835150" y="3950494"/>
            <a:ext cx="474663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4" name="AutoShape 15"/>
          <p:cNvSpPr>
            <a:spLocks noChangeArrowheads="1"/>
          </p:cNvSpPr>
          <p:nvPr/>
        </p:nvSpPr>
        <p:spPr bwMode="auto">
          <a:xfrm>
            <a:off x="1835150" y="4121944"/>
            <a:ext cx="474663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5" name="AutoShape 16"/>
          <p:cNvSpPr>
            <a:spLocks noChangeArrowheads="1"/>
          </p:cNvSpPr>
          <p:nvPr/>
        </p:nvSpPr>
        <p:spPr bwMode="auto">
          <a:xfrm>
            <a:off x="1835150" y="4293394"/>
            <a:ext cx="474663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6" name="AutoShape 18"/>
          <p:cNvSpPr>
            <a:spLocks noChangeArrowheads="1"/>
          </p:cNvSpPr>
          <p:nvPr/>
        </p:nvSpPr>
        <p:spPr bwMode="auto">
          <a:xfrm>
            <a:off x="2008188" y="4507706"/>
            <a:ext cx="474662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7" name="AutoShape 19"/>
          <p:cNvSpPr>
            <a:spLocks noChangeArrowheads="1"/>
          </p:cNvSpPr>
          <p:nvPr/>
        </p:nvSpPr>
        <p:spPr bwMode="auto">
          <a:xfrm>
            <a:off x="2225675" y="4679156"/>
            <a:ext cx="474663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8" name="AutoShape 7"/>
          <p:cNvSpPr>
            <a:spLocks noChangeArrowheads="1"/>
          </p:cNvSpPr>
          <p:nvPr/>
        </p:nvSpPr>
        <p:spPr bwMode="auto">
          <a:xfrm>
            <a:off x="2219325" y="2401094"/>
            <a:ext cx="474663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9" name="AutoShape 8"/>
          <p:cNvSpPr>
            <a:spLocks noChangeArrowheads="1"/>
          </p:cNvSpPr>
          <p:nvPr/>
        </p:nvSpPr>
        <p:spPr bwMode="auto">
          <a:xfrm>
            <a:off x="2003425" y="2572544"/>
            <a:ext cx="474663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50" name="AutoShape 20"/>
          <p:cNvSpPr>
            <a:spLocks noChangeArrowheads="1"/>
          </p:cNvSpPr>
          <p:nvPr/>
        </p:nvSpPr>
        <p:spPr bwMode="auto">
          <a:xfrm>
            <a:off x="2108200" y="2358231"/>
            <a:ext cx="1951038" cy="248920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de-DE" sz="15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1" name="Šipka ve tvaru U 150"/>
          <p:cNvSpPr/>
          <p:nvPr/>
        </p:nvSpPr>
        <p:spPr>
          <a:xfrm rot="5400000">
            <a:off x="1990725" y="2977356"/>
            <a:ext cx="779463" cy="944563"/>
          </a:xfrm>
          <a:prstGeom prst="uturnArrow">
            <a:avLst>
              <a:gd name="adj1" fmla="val 26607"/>
              <a:gd name="adj2" fmla="val 25000"/>
              <a:gd name="adj3" fmla="val 22750"/>
              <a:gd name="adj4" fmla="val 43750"/>
              <a:gd name="adj5" fmla="val 100000"/>
            </a:avLst>
          </a:prstGeom>
          <a:solidFill>
            <a:schemeClr val="accent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black"/>
              </a:solidFill>
            </a:endParaRPr>
          </a:p>
        </p:txBody>
      </p:sp>
      <p:sp>
        <p:nvSpPr>
          <p:cNvPr id="162" name="Oval 34"/>
          <p:cNvSpPr>
            <a:spLocks noChangeArrowheads="1"/>
          </p:cNvSpPr>
          <p:nvPr/>
        </p:nvSpPr>
        <p:spPr bwMode="auto">
          <a:xfrm>
            <a:off x="2411413" y="3964781"/>
            <a:ext cx="198437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3" name="Oval 34"/>
          <p:cNvSpPr>
            <a:spLocks noChangeArrowheads="1"/>
          </p:cNvSpPr>
          <p:nvPr/>
        </p:nvSpPr>
        <p:spPr bwMode="auto">
          <a:xfrm>
            <a:off x="2563813" y="4079081"/>
            <a:ext cx="198437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4" name="Šipka doprava se zářezem 163"/>
          <p:cNvSpPr/>
          <p:nvPr/>
        </p:nvSpPr>
        <p:spPr>
          <a:xfrm>
            <a:off x="1692275" y="3960019"/>
            <a:ext cx="700088" cy="233362"/>
          </a:xfrm>
          <a:prstGeom prst="notchedRightArrow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165" name="Popisek se čtyřstrannou šipkou 5"/>
          <p:cNvSpPr/>
          <p:nvPr/>
        </p:nvSpPr>
        <p:spPr>
          <a:xfrm>
            <a:off x="2627313" y="2796381"/>
            <a:ext cx="746125" cy="533400"/>
          </a:xfrm>
          <a:prstGeom prst="quadArrowCallou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05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66" name="Oval 34"/>
          <p:cNvSpPr>
            <a:spLocks noChangeArrowheads="1"/>
          </p:cNvSpPr>
          <p:nvPr/>
        </p:nvSpPr>
        <p:spPr bwMode="auto">
          <a:xfrm>
            <a:off x="3575050" y="3960019"/>
            <a:ext cx="196850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7" name="Oval 34"/>
          <p:cNvSpPr>
            <a:spLocks noChangeArrowheads="1"/>
          </p:cNvSpPr>
          <p:nvPr/>
        </p:nvSpPr>
        <p:spPr bwMode="auto">
          <a:xfrm>
            <a:off x="1042988" y="2483644"/>
            <a:ext cx="198437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8" name="Oval 34"/>
          <p:cNvSpPr>
            <a:spLocks noChangeArrowheads="1"/>
          </p:cNvSpPr>
          <p:nvPr/>
        </p:nvSpPr>
        <p:spPr bwMode="auto">
          <a:xfrm>
            <a:off x="1195388" y="2597944"/>
            <a:ext cx="198437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9" name="Oval 34"/>
          <p:cNvSpPr>
            <a:spLocks noChangeArrowheads="1"/>
          </p:cNvSpPr>
          <p:nvPr/>
        </p:nvSpPr>
        <p:spPr bwMode="auto">
          <a:xfrm>
            <a:off x="1277938" y="2477294"/>
            <a:ext cx="196850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0" name="Oval 34"/>
          <p:cNvSpPr>
            <a:spLocks noChangeArrowheads="1"/>
          </p:cNvSpPr>
          <p:nvPr/>
        </p:nvSpPr>
        <p:spPr bwMode="auto">
          <a:xfrm>
            <a:off x="1420813" y="2532856"/>
            <a:ext cx="198437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1" name="Oval 34"/>
          <p:cNvSpPr>
            <a:spLocks noChangeArrowheads="1"/>
          </p:cNvSpPr>
          <p:nvPr/>
        </p:nvSpPr>
        <p:spPr bwMode="auto">
          <a:xfrm>
            <a:off x="1493838" y="2694781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2" name="Oval 34"/>
          <p:cNvSpPr>
            <a:spLocks noChangeArrowheads="1"/>
          </p:cNvSpPr>
          <p:nvPr/>
        </p:nvSpPr>
        <p:spPr bwMode="auto">
          <a:xfrm>
            <a:off x="1187450" y="2218531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3" name="Oval 34"/>
          <p:cNvSpPr>
            <a:spLocks noChangeArrowheads="1"/>
          </p:cNvSpPr>
          <p:nvPr/>
        </p:nvSpPr>
        <p:spPr bwMode="auto">
          <a:xfrm>
            <a:off x="1339850" y="2332831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4" name="Oval 34"/>
          <p:cNvSpPr>
            <a:spLocks noChangeArrowheads="1"/>
          </p:cNvSpPr>
          <p:nvPr/>
        </p:nvSpPr>
        <p:spPr bwMode="auto">
          <a:xfrm>
            <a:off x="1420813" y="2101056"/>
            <a:ext cx="198437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5" name="Oval 34"/>
          <p:cNvSpPr>
            <a:spLocks noChangeArrowheads="1"/>
          </p:cNvSpPr>
          <p:nvPr/>
        </p:nvSpPr>
        <p:spPr bwMode="auto">
          <a:xfrm>
            <a:off x="1565275" y="2267744"/>
            <a:ext cx="198438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6" name="Oval 34"/>
          <p:cNvSpPr>
            <a:spLocks noChangeArrowheads="1"/>
          </p:cNvSpPr>
          <p:nvPr/>
        </p:nvSpPr>
        <p:spPr bwMode="auto">
          <a:xfrm>
            <a:off x="1636713" y="2429669"/>
            <a:ext cx="198437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7" name="AutoShape 22"/>
          <p:cNvSpPr>
            <a:spLocks noChangeArrowheads="1"/>
          </p:cNvSpPr>
          <p:nvPr/>
        </p:nvSpPr>
        <p:spPr bwMode="auto">
          <a:xfrm flipV="1">
            <a:off x="971550" y="2790031"/>
            <a:ext cx="784225" cy="525463"/>
          </a:xfrm>
          <a:custGeom>
            <a:avLst/>
            <a:gdLst>
              <a:gd name="G0" fmla="+- 12749 0 0"/>
              <a:gd name="G1" fmla="+- 1875 0 0"/>
              <a:gd name="G2" fmla="+- 12158 0 1875"/>
              <a:gd name="G3" fmla="+- G2 0 1875"/>
              <a:gd name="G4" fmla="*/ G3 32768 32059"/>
              <a:gd name="G5" fmla="*/ G4 1 2"/>
              <a:gd name="G6" fmla="+- 21600 0 12749"/>
              <a:gd name="G7" fmla="*/ G6 1875 6079"/>
              <a:gd name="G8" fmla="+- G7 12749 0"/>
              <a:gd name="T0" fmla="*/ 12749 w 21600"/>
              <a:gd name="T1" fmla="*/ 0 h 21600"/>
              <a:gd name="T2" fmla="*/ 12749 w 21600"/>
              <a:gd name="T3" fmla="*/ 12158 h 21600"/>
              <a:gd name="T4" fmla="*/ 429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749" y="0"/>
                </a:lnTo>
                <a:lnTo>
                  <a:pt x="12749" y="1875"/>
                </a:lnTo>
                <a:lnTo>
                  <a:pt x="12427" y="1875"/>
                </a:lnTo>
                <a:cubicBezTo>
                  <a:pt x="5564" y="1875"/>
                  <a:pt x="0" y="6479"/>
                  <a:pt x="0" y="12158"/>
                </a:cubicBezTo>
                <a:lnTo>
                  <a:pt x="0" y="21600"/>
                </a:lnTo>
                <a:lnTo>
                  <a:pt x="8594" y="21600"/>
                </a:lnTo>
                <a:lnTo>
                  <a:pt x="8594" y="12158"/>
                </a:lnTo>
                <a:cubicBezTo>
                  <a:pt x="8594" y="11122"/>
                  <a:pt x="10310" y="10283"/>
                  <a:pt x="12427" y="10283"/>
                </a:cubicBezTo>
                <a:lnTo>
                  <a:pt x="12749" y="10283"/>
                </a:lnTo>
                <a:lnTo>
                  <a:pt x="12749" y="12158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cs-CZ" sz="1350" b="1">
              <a:solidFill>
                <a:srgbClr val="99CC00"/>
              </a:solidFill>
              <a:latin typeface="Arial" charset="0"/>
            </a:endParaRPr>
          </a:p>
        </p:txBody>
      </p:sp>
      <p:sp>
        <p:nvSpPr>
          <p:cNvPr id="161863" name="Text Box 51"/>
          <p:cNvSpPr txBox="1">
            <a:spLocks noChangeArrowheads="1"/>
          </p:cNvSpPr>
          <p:nvPr/>
        </p:nvSpPr>
        <p:spPr bwMode="auto">
          <a:xfrm>
            <a:off x="2760663" y="2885281"/>
            <a:ext cx="4206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900" b="1">
                <a:solidFill>
                  <a:srgbClr val="C00000"/>
                </a:solidFill>
                <a:latin typeface="Arial" pitchFamily="34" charset="0"/>
              </a:rPr>
              <a:t>CYP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900" b="1">
                <a:solidFill>
                  <a:srgbClr val="C00000"/>
                </a:solidFill>
                <a:latin typeface="Arial" pitchFamily="34" charset="0"/>
              </a:rPr>
              <a:t>3A4</a:t>
            </a:r>
          </a:p>
        </p:txBody>
      </p:sp>
      <p:sp>
        <p:nvSpPr>
          <p:cNvPr id="161864" name="Text Box 49"/>
          <p:cNvSpPr txBox="1">
            <a:spLocks noChangeArrowheads="1"/>
          </p:cNvSpPr>
          <p:nvPr/>
        </p:nvSpPr>
        <p:spPr bwMode="auto">
          <a:xfrm>
            <a:off x="2411413" y="4383881"/>
            <a:ext cx="10525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b="1" i="1">
                <a:solidFill>
                  <a:srgbClr val="FFFFFF"/>
                </a:solidFill>
                <a:latin typeface="Arial" pitchFamily="34" charset="0"/>
              </a:rPr>
              <a:t>enterocyt</a:t>
            </a:r>
          </a:p>
        </p:txBody>
      </p:sp>
      <p:sp>
        <p:nvSpPr>
          <p:cNvPr id="161865" name="Text Box 48"/>
          <p:cNvSpPr txBox="1">
            <a:spLocks noChangeArrowheads="1"/>
          </p:cNvSpPr>
          <p:nvPr/>
        </p:nvSpPr>
        <p:spPr bwMode="auto">
          <a:xfrm>
            <a:off x="952500" y="4355306"/>
            <a:ext cx="95885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b="1" i="1">
                <a:solidFill>
                  <a:srgbClr val="FFFFFF"/>
                </a:solidFill>
                <a:latin typeface="Arial" pitchFamily="34" charset="0"/>
              </a:rPr>
              <a:t>lumen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b="1" i="1">
                <a:solidFill>
                  <a:srgbClr val="FFFFFF"/>
                </a:solidFill>
                <a:latin typeface="Arial" pitchFamily="34" charset="0"/>
              </a:rPr>
              <a:t>střeva</a:t>
            </a:r>
          </a:p>
        </p:txBody>
      </p:sp>
      <p:sp>
        <p:nvSpPr>
          <p:cNvPr id="187" name="Slunce 186"/>
          <p:cNvSpPr/>
          <p:nvPr/>
        </p:nvSpPr>
        <p:spPr>
          <a:xfrm>
            <a:off x="2555875" y="3369469"/>
            <a:ext cx="885825" cy="608012"/>
          </a:xfrm>
          <a:prstGeom prst="sun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05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88" name="Text Box 51"/>
          <p:cNvSpPr txBox="1">
            <a:spLocks noChangeArrowheads="1"/>
          </p:cNvSpPr>
          <p:nvPr/>
        </p:nvSpPr>
        <p:spPr bwMode="auto">
          <a:xfrm>
            <a:off x="2728913" y="3544094"/>
            <a:ext cx="4826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cs-CZ" sz="1050" b="1" dirty="0">
                <a:solidFill>
                  <a:srgbClr val="C00000"/>
                </a:solidFill>
                <a:latin typeface="Arial" charset="0"/>
              </a:rPr>
              <a:t>P-</a:t>
            </a:r>
            <a:r>
              <a:rPr lang="cs-CZ" sz="1050" b="1" dirty="0" err="1">
                <a:solidFill>
                  <a:srgbClr val="C00000"/>
                </a:solidFill>
                <a:latin typeface="Arial" charset="0"/>
              </a:rPr>
              <a:t>gp</a:t>
            </a:r>
            <a:endParaRPr lang="cs-CZ" sz="105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91" name="AutoShape 14"/>
          <p:cNvSpPr>
            <a:spLocks noChangeArrowheads="1"/>
          </p:cNvSpPr>
          <p:nvPr/>
        </p:nvSpPr>
        <p:spPr bwMode="auto">
          <a:xfrm>
            <a:off x="1835150" y="3790156"/>
            <a:ext cx="474663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92" name="Oval 34"/>
          <p:cNvSpPr>
            <a:spLocks noChangeArrowheads="1"/>
          </p:cNvSpPr>
          <p:nvPr/>
        </p:nvSpPr>
        <p:spPr bwMode="auto">
          <a:xfrm>
            <a:off x="3727450" y="4074319"/>
            <a:ext cx="196850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3" name="Šipka doprava se zářezem 192"/>
          <p:cNvSpPr/>
          <p:nvPr/>
        </p:nvSpPr>
        <p:spPr>
          <a:xfrm>
            <a:off x="2843213" y="3960019"/>
            <a:ext cx="700087" cy="234950"/>
          </a:xfrm>
          <a:prstGeom prst="notchedRightArrow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white"/>
              </a:solidFill>
            </a:endParaRPr>
          </a:p>
        </p:txBody>
      </p:sp>
      <p:cxnSp>
        <p:nvCxnSpPr>
          <p:cNvPr id="5" name="Přímá spojnice se šipkou 4"/>
          <p:cNvCxnSpPr>
            <a:endCxn id="174" idx="6"/>
          </p:cNvCxnSpPr>
          <p:nvPr/>
        </p:nvCxnSpPr>
        <p:spPr>
          <a:xfrm flipH="1">
            <a:off x="1619250" y="1631156"/>
            <a:ext cx="944563" cy="52546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1258888" y="1124744"/>
            <a:ext cx="5856287" cy="715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350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lipofilní </a:t>
            </a:r>
            <a:r>
              <a:rPr lang="cs-CZ" sz="1350" dirty="0" err="1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statiny</a:t>
            </a:r>
            <a:r>
              <a:rPr lang="cs-CZ" sz="1350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 – substráty P-</a:t>
            </a:r>
            <a:r>
              <a:rPr lang="cs-CZ" sz="1350" dirty="0" err="1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gp</a:t>
            </a:r>
            <a:r>
              <a:rPr lang="cs-CZ" sz="1350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 a CYP3A4</a:t>
            </a:r>
          </a:p>
          <a:p>
            <a:pPr>
              <a:defRPr/>
            </a:pPr>
            <a:r>
              <a:rPr lang="cs-CZ" sz="1350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(</a:t>
            </a:r>
            <a:r>
              <a:rPr lang="cs-CZ" sz="1350" i="1" dirty="0" err="1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simvastatin</a:t>
            </a:r>
            <a:r>
              <a:rPr lang="cs-CZ" sz="1350" i="1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, </a:t>
            </a:r>
            <a:r>
              <a:rPr lang="cs-CZ" sz="1350" i="1" dirty="0" err="1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lovastatin</a:t>
            </a:r>
            <a:r>
              <a:rPr lang="cs-CZ" sz="1350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)</a:t>
            </a:r>
          </a:p>
          <a:p>
            <a:pPr>
              <a:defRPr/>
            </a:pPr>
            <a:endParaRPr lang="cs-CZ" sz="1350" dirty="0">
              <a:solidFill>
                <a:srgbClr val="5B9BD5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161877" name="TextovéPole 85"/>
          <p:cNvSpPr txBox="1">
            <a:spLocks noChangeArrowheads="1"/>
          </p:cNvSpPr>
          <p:nvPr/>
        </p:nvSpPr>
        <p:spPr bwMode="auto">
          <a:xfrm>
            <a:off x="1027113" y="5095081"/>
            <a:ext cx="7866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400" i="1" dirty="0">
                <a:solidFill>
                  <a:srgbClr val="1F4E79"/>
                </a:solidFill>
                <a:latin typeface="Arial Black" pitchFamily="34" charset="0"/>
              </a:rPr>
              <a:t>nízká a variabilní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400" i="1" dirty="0">
                <a:solidFill>
                  <a:srgbClr val="1F4E79"/>
                </a:solidFill>
                <a:latin typeface="Arial Black" pitchFamily="34" charset="0"/>
              </a:rPr>
              <a:t>biolog. dostupnost</a:t>
            </a:r>
          </a:p>
        </p:txBody>
      </p:sp>
      <p:sp>
        <p:nvSpPr>
          <p:cNvPr id="89" name="Nadpis 1"/>
          <p:cNvSpPr>
            <a:spLocks noGrp="1"/>
          </p:cNvSpPr>
          <p:nvPr>
            <p:ph type="title"/>
          </p:nvPr>
        </p:nvSpPr>
        <p:spPr>
          <a:xfrm>
            <a:off x="0" y="-26988"/>
            <a:ext cx="9130843" cy="1165054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dirty="0">
                <a:solidFill>
                  <a:srgbClr val="C00000"/>
                </a:solidFill>
                <a:latin typeface="Arial Black" panose="020B0A04020102020204" pitchFamily="34" charset="0"/>
              </a:rPr>
              <a:t>Metabolizmus  </a:t>
            </a:r>
            <a:r>
              <a:rPr lang="cs-CZ" sz="3200" dirty="0" err="1">
                <a:solidFill>
                  <a:srgbClr val="C00000"/>
                </a:solidFill>
                <a:latin typeface="Arial Black" panose="020B0A04020102020204" pitchFamily="34" charset="0"/>
              </a:rPr>
              <a:t>simvastatinu</a:t>
            </a:r>
            <a:endParaRPr lang="cs-CZ" sz="28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4" name="Bublinový popisek se šipkou nahoru 73"/>
          <p:cNvSpPr/>
          <p:nvPr/>
        </p:nvSpPr>
        <p:spPr>
          <a:xfrm>
            <a:off x="971550" y="5610225"/>
            <a:ext cx="2593975" cy="1131888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8245"/>
            </a:avLst>
          </a:prstGeom>
          <a:solidFill>
            <a:schemeClr val="bg1">
              <a:lumMod val="75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b="1" dirty="0" err="1">
                <a:solidFill>
                  <a:srgbClr val="C00000"/>
                </a:solidFill>
              </a:rPr>
              <a:t>inhib</a:t>
            </a:r>
            <a:r>
              <a:rPr lang="cs-CZ" sz="2400" b="1" dirty="0">
                <a:solidFill>
                  <a:srgbClr val="C00000"/>
                </a:solidFill>
              </a:rPr>
              <a:t>./aktiv.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b="1" dirty="0">
                <a:solidFill>
                  <a:srgbClr val="C00000"/>
                </a:solidFill>
              </a:rPr>
              <a:t>CYP3A4 a P-</a:t>
            </a:r>
            <a:r>
              <a:rPr lang="cs-CZ" sz="2400" b="1" dirty="0" err="1">
                <a:solidFill>
                  <a:srgbClr val="C00000"/>
                </a:solidFill>
              </a:rPr>
              <a:t>gp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77" name="Šipka doprava se zářezem 76"/>
          <p:cNvSpPr/>
          <p:nvPr/>
        </p:nvSpPr>
        <p:spPr>
          <a:xfrm>
            <a:off x="3943350" y="3960019"/>
            <a:ext cx="700088" cy="234950"/>
          </a:xfrm>
          <a:prstGeom prst="notchedRightArrow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23697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49816" y="332656"/>
            <a:ext cx="8568952" cy="6336704"/>
          </a:xfrm>
          <a:prstGeom prst="roundRect">
            <a:avLst>
              <a:gd name="adj" fmla="val 6085"/>
            </a:avLst>
          </a:prstGeom>
          <a:solidFill>
            <a:schemeClr val="bg2">
              <a:lumMod val="90000"/>
            </a:schemeClr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2" name="AutoShape 2"/>
          <p:cNvSpPr>
            <a:spLocks noChangeArrowheads="1"/>
          </p:cNvSpPr>
          <p:nvPr/>
        </p:nvSpPr>
        <p:spPr bwMode="auto">
          <a:xfrm>
            <a:off x="6737556" y="1162458"/>
            <a:ext cx="1290828" cy="1244727"/>
          </a:xfrm>
          <a:prstGeom prst="smileyFace">
            <a:avLst>
              <a:gd name="adj" fmla="val 4653"/>
            </a:avLst>
          </a:prstGeom>
          <a:solidFill>
            <a:schemeClr val="accent1"/>
          </a:solidFill>
          <a:ln w="88900">
            <a:solidFill>
              <a:srgbClr val="008000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itchFamily="34" charset="0"/>
            </a:endParaRPr>
          </a:p>
        </p:txBody>
      </p:sp>
      <p:sp>
        <p:nvSpPr>
          <p:cNvPr id="43" name="AutoShape 3"/>
          <p:cNvSpPr>
            <a:spLocks noChangeArrowheads="1"/>
          </p:cNvSpPr>
          <p:nvPr/>
        </p:nvSpPr>
        <p:spPr bwMode="auto">
          <a:xfrm>
            <a:off x="1174956" y="4804183"/>
            <a:ext cx="1290828" cy="1244727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 w="889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44" name="AutoShape 4"/>
          <p:cNvSpPr>
            <a:spLocks noChangeArrowheads="1"/>
          </p:cNvSpPr>
          <p:nvPr/>
        </p:nvSpPr>
        <p:spPr bwMode="auto">
          <a:xfrm>
            <a:off x="1174956" y="1162458"/>
            <a:ext cx="1290828" cy="1244727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 w="889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45" name="AutoShape 5"/>
          <p:cNvSpPr>
            <a:spLocks noChangeArrowheads="1"/>
          </p:cNvSpPr>
          <p:nvPr/>
        </p:nvSpPr>
        <p:spPr bwMode="auto">
          <a:xfrm>
            <a:off x="1174956" y="3029358"/>
            <a:ext cx="1290828" cy="1244727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 w="889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46" name="AutoShape 6"/>
          <p:cNvSpPr>
            <a:spLocks noChangeArrowheads="1"/>
          </p:cNvSpPr>
          <p:nvPr/>
        </p:nvSpPr>
        <p:spPr bwMode="auto">
          <a:xfrm>
            <a:off x="3039570" y="1613371"/>
            <a:ext cx="457200" cy="457200"/>
          </a:xfrm>
          <a:prstGeom prst="plus">
            <a:avLst>
              <a:gd name="adj" fmla="val 41667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47" name="AutoShape 7"/>
          <p:cNvSpPr>
            <a:spLocks noChangeArrowheads="1"/>
          </p:cNvSpPr>
          <p:nvPr/>
        </p:nvSpPr>
        <p:spPr bwMode="auto">
          <a:xfrm>
            <a:off x="3039570" y="3404071"/>
            <a:ext cx="457200" cy="457200"/>
          </a:xfrm>
          <a:prstGeom prst="plus">
            <a:avLst>
              <a:gd name="adj" fmla="val 41667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48" name="AutoShape 8"/>
          <p:cNvSpPr>
            <a:spLocks noChangeArrowheads="1"/>
          </p:cNvSpPr>
          <p:nvPr/>
        </p:nvSpPr>
        <p:spPr bwMode="auto">
          <a:xfrm>
            <a:off x="3039570" y="5255096"/>
            <a:ext cx="457200" cy="457200"/>
          </a:xfrm>
          <a:prstGeom prst="plus">
            <a:avLst>
              <a:gd name="adj" fmla="val 41667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49" name="Text Box 9"/>
          <p:cNvSpPr txBox="1">
            <a:spLocks noChangeArrowheads="1"/>
          </p:cNvSpPr>
          <p:nvPr/>
        </p:nvSpPr>
        <p:spPr bwMode="auto">
          <a:xfrm>
            <a:off x="3953970" y="1146646"/>
            <a:ext cx="12105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6000" dirty="0" err="1">
                <a:solidFill>
                  <a:schemeClr val="tx2"/>
                </a:solidFill>
                <a:latin typeface="+mn-lt"/>
              </a:rPr>
              <a:t>Rp</a:t>
            </a:r>
            <a:endParaRPr lang="cs-CZ" altLang="cs-CZ" sz="6000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50" name="Freeform 10"/>
          <p:cNvSpPr>
            <a:spLocks/>
          </p:cNvSpPr>
          <p:nvPr/>
        </p:nvSpPr>
        <p:spPr bwMode="auto">
          <a:xfrm>
            <a:off x="3772995" y="1846734"/>
            <a:ext cx="1638300" cy="419100"/>
          </a:xfrm>
          <a:custGeom>
            <a:avLst/>
            <a:gdLst>
              <a:gd name="T0" fmla="*/ 2147483647 w 1032"/>
              <a:gd name="T1" fmla="*/ 0 h 264"/>
              <a:gd name="T2" fmla="*/ 2147483647 w 1032"/>
              <a:gd name="T3" fmla="*/ 2147483647 h 264"/>
              <a:gd name="T4" fmla="*/ 2147483647 w 1032"/>
              <a:gd name="T5" fmla="*/ 2147483647 h 264"/>
              <a:gd name="T6" fmla="*/ 2147483647 w 1032"/>
              <a:gd name="T7" fmla="*/ 2147483647 h 2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32" h="264">
                <a:moveTo>
                  <a:pt x="128" y="0"/>
                </a:moveTo>
                <a:cubicBezTo>
                  <a:pt x="64" y="108"/>
                  <a:pt x="0" y="216"/>
                  <a:pt x="128" y="240"/>
                </a:cubicBezTo>
                <a:cubicBezTo>
                  <a:pt x="256" y="264"/>
                  <a:pt x="760" y="160"/>
                  <a:pt x="896" y="144"/>
                </a:cubicBezTo>
                <a:cubicBezTo>
                  <a:pt x="1032" y="128"/>
                  <a:pt x="936" y="144"/>
                  <a:pt x="944" y="144"/>
                </a:cubicBez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chemeClr val="tx2"/>
              </a:solidFill>
            </a:endParaRPr>
          </a:p>
        </p:txBody>
      </p:sp>
      <p:sp>
        <p:nvSpPr>
          <p:cNvPr id="51" name="Text Box 11"/>
          <p:cNvSpPr txBox="1">
            <a:spLocks noChangeArrowheads="1"/>
          </p:cNvSpPr>
          <p:nvPr/>
        </p:nvSpPr>
        <p:spPr bwMode="auto">
          <a:xfrm>
            <a:off x="4106370" y="3029421"/>
            <a:ext cx="12105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6000">
                <a:solidFill>
                  <a:schemeClr val="tx2"/>
                </a:solidFill>
                <a:latin typeface="+mn-lt"/>
              </a:rPr>
              <a:t>Rp</a:t>
            </a:r>
          </a:p>
        </p:txBody>
      </p:sp>
      <p:sp>
        <p:nvSpPr>
          <p:cNvPr id="52" name="Freeform 12"/>
          <p:cNvSpPr>
            <a:spLocks/>
          </p:cNvSpPr>
          <p:nvPr/>
        </p:nvSpPr>
        <p:spPr bwMode="auto">
          <a:xfrm>
            <a:off x="3915870" y="3724746"/>
            <a:ext cx="1638300" cy="419100"/>
          </a:xfrm>
          <a:custGeom>
            <a:avLst/>
            <a:gdLst>
              <a:gd name="T0" fmla="*/ 2147483647 w 1032"/>
              <a:gd name="T1" fmla="*/ 0 h 264"/>
              <a:gd name="T2" fmla="*/ 2147483647 w 1032"/>
              <a:gd name="T3" fmla="*/ 2147483647 h 264"/>
              <a:gd name="T4" fmla="*/ 2147483647 w 1032"/>
              <a:gd name="T5" fmla="*/ 2147483647 h 264"/>
              <a:gd name="T6" fmla="*/ 2147483647 w 1032"/>
              <a:gd name="T7" fmla="*/ 2147483647 h 2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32" h="264">
                <a:moveTo>
                  <a:pt x="128" y="0"/>
                </a:moveTo>
                <a:cubicBezTo>
                  <a:pt x="64" y="108"/>
                  <a:pt x="0" y="216"/>
                  <a:pt x="128" y="240"/>
                </a:cubicBezTo>
                <a:cubicBezTo>
                  <a:pt x="256" y="264"/>
                  <a:pt x="760" y="160"/>
                  <a:pt x="896" y="144"/>
                </a:cubicBezTo>
                <a:cubicBezTo>
                  <a:pt x="1032" y="128"/>
                  <a:pt x="936" y="144"/>
                  <a:pt x="944" y="144"/>
                </a:cubicBez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chemeClr val="tx2"/>
              </a:solidFill>
            </a:endParaRPr>
          </a:p>
        </p:txBody>
      </p:sp>
      <p:sp>
        <p:nvSpPr>
          <p:cNvPr id="53" name="Text Box 13"/>
          <p:cNvSpPr txBox="1">
            <a:spLocks noChangeArrowheads="1"/>
          </p:cNvSpPr>
          <p:nvPr/>
        </p:nvSpPr>
        <p:spPr bwMode="auto">
          <a:xfrm>
            <a:off x="4144470" y="4804246"/>
            <a:ext cx="12105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6000">
                <a:solidFill>
                  <a:schemeClr val="tx2"/>
                </a:solidFill>
                <a:latin typeface="+mn-lt"/>
              </a:rPr>
              <a:t>Rp</a:t>
            </a:r>
          </a:p>
        </p:txBody>
      </p:sp>
      <p:sp>
        <p:nvSpPr>
          <p:cNvPr id="54" name="Freeform 14"/>
          <p:cNvSpPr>
            <a:spLocks/>
          </p:cNvSpPr>
          <p:nvPr/>
        </p:nvSpPr>
        <p:spPr bwMode="auto">
          <a:xfrm>
            <a:off x="3953970" y="5499571"/>
            <a:ext cx="1638300" cy="419100"/>
          </a:xfrm>
          <a:custGeom>
            <a:avLst/>
            <a:gdLst>
              <a:gd name="T0" fmla="*/ 2147483647 w 1032"/>
              <a:gd name="T1" fmla="*/ 0 h 264"/>
              <a:gd name="T2" fmla="*/ 2147483647 w 1032"/>
              <a:gd name="T3" fmla="*/ 2147483647 h 264"/>
              <a:gd name="T4" fmla="*/ 2147483647 w 1032"/>
              <a:gd name="T5" fmla="*/ 2147483647 h 264"/>
              <a:gd name="T6" fmla="*/ 2147483647 w 1032"/>
              <a:gd name="T7" fmla="*/ 2147483647 h 264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1032" h="264">
                <a:moveTo>
                  <a:pt x="128" y="0"/>
                </a:moveTo>
                <a:cubicBezTo>
                  <a:pt x="64" y="108"/>
                  <a:pt x="0" y="216"/>
                  <a:pt x="128" y="240"/>
                </a:cubicBezTo>
                <a:cubicBezTo>
                  <a:pt x="256" y="264"/>
                  <a:pt x="760" y="160"/>
                  <a:pt x="896" y="144"/>
                </a:cubicBezTo>
                <a:cubicBezTo>
                  <a:pt x="1032" y="128"/>
                  <a:pt x="936" y="144"/>
                  <a:pt x="944" y="144"/>
                </a:cubicBezTo>
              </a:path>
            </a:pathLst>
          </a:custGeom>
          <a:noFill/>
          <a:ln w="57150" cmpd="sng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chemeClr val="tx2"/>
              </a:solidFill>
            </a:endParaRPr>
          </a:p>
        </p:txBody>
      </p:sp>
      <p:sp>
        <p:nvSpPr>
          <p:cNvPr id="55" name="Rectangle 15"/>
          <p:cNvSpPr>
            <a:spLocks noChangeArrowheads="1"/>
          </p:cNvSpPr>
          <p:nvPr/>
        </p:nvSpPr>
        <p:spPr bwMode="auto">
          <a:xfrm>
            <a:off x="5858970" y="1613371"/>
            <a:ext cx="3810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56" name="Rectangle 16"/>
          <p:cNvSpPr>
            <a:spLocks noChangeArrowheads="1"/>
          </p:cNvSpPr>
          <p:nvPr/>
        </p:nvSpPr>
        <p:spPr bwMode="auto">
          <a:xfrm>
            <a:off x="5858970" y="1841971"/>
            <a:ext cx="3810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57" name="AutoShape 17"/>
          <p:cNvSpPr>
            <a:spLocks noChangeArrowheads="1"/>
          </p:cNvSpPr>
          <p:nvPr/>
        </p:nvSpPr>
        <p:spPr bwMode="auto">
          <a:xfrm>
            <a:off x="6737556" y="2953158"/>
            <a:ext cx="1290828" cy="1244727"/>
          </a:xfrm>
          <a:prstGeom prst="smileyFace">
            <a:avLst>
              <a:gd name="adj" fmla="val -4653"/>
            </a:avLst>
          </a:prstGeom>
          <a:solidFill>
            <a:schemeClr val="accent1"/>
          </a:solidFill>
          <a:ln w="88900">
            <a:solidFill>
              <a:schemeClr val="tx2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58" name="Rectangle 18"/>
          <p:cNvSpPr>
            <a:spLocks noChangeArrowheads="1"/>
          </p:cNvSpPr>
          <p:nvPr/>
        </p:nvSpPr>
        <p:spPr bwMode="auto">
          <a:xfrm>
            <a:off x="5858970" y="3404071"/>
            <a:ext cx="3810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59" name="Rectangle 19"/>
          <p:cNvSpPr>
            <a:spLocks noChangeArrowheads="1"/>
          </p:cNvSpPr>
          <p:nvPr/>
        </p:nvSpPr>
        <p:spPr bwMode="auto">
          <a:xfrm>
            <a:off x="5858970" y="3632671"/>
            <a:ext cx="3810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60" name="Rectangle 20"/>
          <p:cNvSpPr>
            <a:spLocks noChangeArrowheads="1"/>
          </p:cNvSpPr>
          <p:nvPr/>
        </p:nvSpPr>
        <p:spPr bwMode="auto">
          <a:xfrm>
            <a:off x="5858970" y="5102696"/>
            <a:ext cx="3810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61" name="Rectangle 21"/>
          <p:cNvSpPr>
            <a:spLocks noChangeArrowheads="1"/>
          </p:cNvSpPr>
          <p:nvPr/>
        </p:nvSpPr>
        <p:spPr bwMode="auto">
          <a:xfrm>
            <a:off x="5858970" y="5331296"/>
            <a:ext cx="381000" cy="762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62" name="Rectangle 22"/>
          <p:cNvSpPr>
            <a:spLocks noChangeArrowheads="1"/>
          </p:cNvSpPr>
          <p:nvPr/>
        </p:nvSpPr>
        <p:spPr bwMode="auto">
          <a:xfrm rot="-1452635">
            <a:off x="7126560" y="5769446"/>
            <a:ext cx="598488" cy="9525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cs-CZ" sz="1800" b="0">
              <a:latin typeface="Arial" pitchFamily="34" charset="0"/>
            </a:endParaRPr>
          </a:p>
        </p:txBody>
      </p:sp>
      <p:sp>
        <p:nvSpPr>
          <p:cNvPr id="63" name="Rectangle 23"/>
          <p:cNvSpPr>
            <a:spLocks noChangeArrowheads="1"/>
          </p:cNvSpPr>
          <p:nvPr/>
        </p:nvSpPr>
        <p:spPr bwMode="auto">
          <a:xfrm rot="1356107" flipV="1">
            <a:off x="7155135" y="5774209"/>
            <a:ext cx="533400" cy="7620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cs-CZ" sz="1800" b="0">
              <a:latin typeface="Arial" pitchFamily="34" charset="0"/>
            </a:endParaRPr>
          </a:p>
        </p:txBody>
      </p:sp>
      <p:sp>
        <p:nvSpPr>
          <p:cNvPr id="64" name="Oval 24"/>
          <p:cNvSpPr>
            <a:spLocks noChangeArrowheads="1"/>
          </p:cNvSpPr>
          <p:nvPr/>
        </p:nvSpPr>
        <p:spPr bwMode="auto">
          <a:xfrm>
            <a:off x="7659960" y="5864696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cs-CZ" sz="1800" b="0">
              <a:latin typeface="Arial" pitchFamily="34" charset="0"/>
            </a:endParaRPr>
          </a:p>
        </p:txBody>
      </p:sp>
      <p:sp>
        <p:nvSpPr>
          <p:cNvPr id="65" name="Oval 25"/>
          <p:cNvSpPr>
            <a:spLocks noChangeArrowheads="1"/>
          </p:cNvSpPr>
          <p:nvPr/>
        </p:nvSpPr>
        <p:spPr bwMode="auto">
          <a:xfrm>
            <a:off x="7583760" y="5940896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cs-CZ" sz="1800" b="0">
              <a:latin typeface="Arial" pitchFamily="34" charset="0"/>
            </a:endParaRPr>
          </a:p>
        </p:txBody>
      </p:sp>
      <p:sp>
        <p:nvSpPr>
          <p:cNvPr id="66" name="Oval 26"/>
          <p:cNvSpPr>
            <a:spLocks noChangeArrowheads="1"/>
          </p:cNvSpPr>
          <p:nvPr/>
        </p:nvSpPr>
        <p:spPr bwMode="auto">
          <a:xfrm>
            <a:off x="7126560" y="5559896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cs-CZ" sz="1800" b="0">
              <a:latin typeface="Arial" pitchFamily="34" charset="0"/>
            </a:endParaRPr>
          </a:p>
        </p:txBody>
      </p:sp>
      <p:sp>
        <p:nvSpPr>
          <p:cNvPr id="67" name="Oval 27"/>
          <p:cNvSpPr>
            <a:spLocks noChangeArrowheads="1"/>
          </p:cNvSpPr>
          <p:nvPr/>
        </p:nvSpPr>
        <p:spPr bwMode="auto">
          <a:xfrm>
            <a:off x="7050360" y="5636096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cs-CZ" sz="1800" b="0">
              <a:latin typeface="Arial" pitchFamily="34" charset="0"/>
            </a:endParaRPr>
          </a:p>
        </p:txBody>
      </p:sp>
      <p:sp>
        <p:nvSpPr>
          <p:cNvPr id="68" name="Oval 28"/>
          <p:cNvSpPr>
            <a:spLocks noChangeArrowheads="1"/>
          </p:cNvSpPr>
          <p:nvPr/>
        </p:nvSpPr>
        <p:spPr bwMode="auto">
          <a:xfrm>
            <a:off x="7583760" y="5559896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cs-CZ" sz="1800" b="0">
              <a:latin typeface="Arial" pitchFamily="34" charset="0"/>
            </a:endParaRPr>
          </a:p>
        </p:txBody>
      </p:sp>
      <p:sp>
        <p:nvSpPr>
          <p:cNvPr id="69" name="Oval 29"/>
          <p:cNvSpPr>
            <a:spLocks noChangeArrowheads="1"/>
          </p:cNvSpPr>
          <p:nvPr/>
        </p:nvSpPr>
        <p:spPr bwMode="auto">
          <a:xfrm>
            <a:off x="7659960" y="5636096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cs-CZ" sz="1800" b="0">
              <a:latin typeface="Arial" pitchFamily="34" charset="0"/>
            </a:endParaRPr>
          </a:p>
        </p:txBody>
      </p:sp>
      <p:sp>
        <p:nvSpPr>
          <p:cNvPr id="70" name="Oval 30"/>
          <p:cNvSpPr>
            <a:spLocks noChangeArrowheads="1"/>
          </p:cNvSpPr>
          <p:nvPr/>
        </p:nvSpPr>
        <p:spPr bwMode="auto">
          <a:xfrm>
            <a:off x="7050360" y="5864696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cs-CZ" sz="1800" b="0">
              <a:latin typeface="Arial" pitchFamily="34" charset="0"/>
            </a:endParaRPr>
          </a:p>
        </p:txBody>
      </p:sp>
      <p:sp>
        <p:nvSpPr>
          <p:cNvPr id="71" name="Oval 31"/>
          <p:cNvSpPr>
            <a:spLocks noChangeArrowheads="1"/>
          </p:cNvSpPr>
          <p:nvPr/>
        </p:nvSpPr>
        <p:spPr bwMode="auto">
          <a:xfrm>
            <a:off x="7126560" y="5940896"/>
            <a:ext cx="152400" cy="152400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cs-CZ" sz="1800" b="0">
              <a:latin typeface="Arial" pitchFamily="34" charset="0"/>
            </a:endParaRPr>
          </a:p>
        </p:txBody>
      </p:sp>
      <p:sp>
        <p:nvSpPr>
          <p:cNvPr id="72" name="AutoShape 32"/>
          <p:cNvSpPr>
            <a:spLocks noChangeArrowheads="1"/>
          </p:cNvSpPr>
          <p:nvPr/>
        </p:nvSpPr>
        <p:spPr bwMode="auto">
          <a:xfrm rot="-5466390">
            <a:off x="7064744" y="4457300"/>
            <a:ext cx="750888" cy="1018064"/>
          </a:xfrm>
          <a:prstGeom prst="flowChartDelay">
            <a:avLst/>
          </a:prstGeom>
          <a:solidFill>
            <a:schemeClr val="accent1"/>
          </a:solidFill>
          <a:ln w="76200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cs-CZ" sz="1800" b="0">
              <a:latin typeface="Arial" pitchFamily="34" charset="0"/>
            </a:endParaRPr>
          </a:p>
        </p:txBody>
      </p:sp>
      <p:sp>
        <p:nvSpPr>
          <p:cNvPr id="73" name="Rectangle 33"/>
          <p:cNvSpPr>
            <a:spLocks noChangeArrowheads="1"/>
          </p:cNvSpPr>
          <p:nvPr/>
        </p:nvSpPr>
        <p:spPr bwMode="auto">
          <a:xfrm flipH="1">
            <a:off x="7000383" y="5331296"/>
            <a:ext cx="76200" cy="7620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cs-CZ" sz="1800" b="0">
              <a:latin typeface="Arial" pitchFamily="34" charset="0"/>
            </a:endParaRPr>
          </a:p>
        </p:txBody>
      </p:sp>
      <p:sp>
        <p:nvSpPr>
          <p:cNvPr id="74" name="Rectangle 34"/>
          <p:cNvSpPr>
            <a:spLocks noChangeArrowheads="1"/>
          </p:cNvSpPr>
          <p:nvPr/>
        </p:nvSpPr>
        <p:spPr bwMode="auto">
          <a:xfrm flipH="1">
            <a:off x="7152783" y="5331296"/>
            <a:ext cx="76200" cy="7620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cs-CZ" sz="1800" b="0">
              <a:latin typeface="Arial" pitchFamily="34" charset="0"/>
            </a:endParaRPr>
          </a:p>
        </p:txBody>
      </p:sp>
      <p:sp>
        <p:nvSpPr>
          <p:cNvPr id="75" name="Rectangle 35"/>
          <p:cNvSpPr>
            <a:spLocks noChangeArrowheads="1"/>
          </p:cNvSpPr>
          <p:nvPr/>
        </p:nvSpPr>
        <p:spPr bwMode="auto">
          <a:xfrm flipH="1">
            <a:off x="7305183" y="5331296"/>
            <a:ext cx="76200" cy="7620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cs-CZ" sz="1800" b="0">
              <a:latin typeface="Arial" pitchFamily="34" charset="0"/>
            </a:endParaRPr>
          </a:p>
        </p:txBody>
      </p:sp>
      <p:sp>
        <p:nvSpPr>
          <p:cNvPr id="76" name="Rectangle 36"/>
          <p:cNvSpPr>
            <a:spLocks noChangeArrowheads="1"/>
          </p:cNvSpPr>
          <p:nvPr/>
        </p:nvSpPr>
        <p:spPr bwMode="auto">
          <a:xfrm flipH="1">
            <a:off x="7457583" y="5331296"/>
            <a:ext cx="76200" cy="7620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cs-CZ" sz="1800" b="0">
              <a:latin typeface="Arial" pitchFamily="34" charset="0"/>
            </a:endParaRPr>
          </a:p>
        </p:txBody>
      </p:sp>
      <p:sp>
        <p:nvSpPr>
          <p:cNvPr id="77" name="Oval 37"/>
          <p:cNvSpPr>
            <a:spLocks noChangeArrowheads="1"/>
          </p:cNvSpPr>
          <p:nvPr/>
        </p:nvSpPr>
        <p:spPr bwMode="auto">
          <a:xfrm>
            <a:off x="7164288" y="4874096"/>
            <a:ext cx="223837" cy="212725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cs-CZ" sz="1800" b="0">
              <a:latin typeface="Arial" pitchFamily="34" charset="0"/>
            </a:endParaRPr>
          </a:p>
        </p:txBody>
      </p:sp>
      <p:sp>
        <p:nvSpPr>
          <p:cNvPr id="78" name="Oval 38"/>
          <p:cNvSpPr>
            <a:spLocks noChangeArrowheads="1"/>
          </p:cNvSpPr>
          <p:nvPr/>
        </p:nvSpPr>
        <p:spPr bwMode="auto">
          <a:xfrm>
            <a:off x="7461150" y="4874096"/>
            <a:ext cx="223838" cy="212725"/>
          </a:xfrm>
          <a:prstGeom prst="ellipse">
            <a:avLst/>
          </a:prstGeom>
          <a:solidFill>
            <a:srgbClr val="C00000"/>
          </a:solidFill>
          <a:ln w="9525">
            <a:solidFill>
              <a:srgbClr val="C00000"/>
            </a:solidFill>
            <a:round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cs-CZ" sz="1800" b="0">
              <a:latin typeface="Arial" pitchFamily="34" charset="0"/>
            </a:endParaRPr>
          </a:p>
        </p:txBody>
      </p:sp>
      <p:sp>
        <p:nvSpPr>
          <p:cNvPr id="79" name="Rectangle 39"/>
          <p:cNvSpPr>
            <a:spLocks noChangeArrowheads="1"/>
          </p:cNvSpPr>
          <p:nvPr/>
        </p:nvSpPr>
        <p:spPr bwMode="auto">
          <a:xfrm flipH="1">
            <a:off x="7609983" y="5331296"/>
            <a:ext cx="76200" cy="7620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cs-CZ" sz="1800" b="0">
              <a:latin typeface="Arial" pitchFamily="34" charset="0"/>
            </a:endParaRPr>
          </a:p>
        </p:txBody>
      </p:sp>
      <p:sp>
        <p:nvSpPr>
          <p:cNvPr id="41" name="Rectangle 39"/>
          <p:cNvSpPr>
            <a:spLocks noChangeArrowheads="1"/>
          </p:cNvSpPr>
          <p:nvPr/>
        </p:nvSpPr>
        <p:spPr bwMode="auto">
          <a:xfrm flipH="1">
            <a:off x="7762383" y="5331700"/>
            <a:ext cx="76200" cy="76200"/>
          </a:xfrm>
          <a:prstGeom prst="rect">
            <a:avLst/>
          </a:pr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endParaRPr lang="en-US" altLang="cs-CZ" sz="1800" b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625821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AutoShape 3"/>
          <p:cNvSpPr>
            <a:spLocks noChangeArrowheads="1"/>
          </p:cNvSpPr>
          <p:nvPr/>
        </p:nvSpPr>
        <p:spPr bwMode="auto">
          <a:xfrm rot="-5388235">
            <a:off x="2932573" y="2779074"/>
            <a:ext cx="3477815" cy="1184741"/>
          </a:xfrm>
          <a:prstGeom prst="flowChartMagneticDrum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  <a:alpha val="6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rgbClr val="5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61797" name="Text Box 51"/>
          <p:cNvSpPr txBox="1">
            <a:spLocks noChangeArrowheads="1"/>
          </p:cNvSpPr>
          <p:nvPr/>
        </p:nvSpPr>
        <p:spPr bwMode="auto">
          <a:xfrm>
            <a:off x="4289425" y="4387056"/>
            <a:ext cx="6429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b="1" i="1">
                <a:solidFill>
                  <a:srgbClr val="FFFFFF"/>
                </a:solidFill>
                <a:latin typeface="Arial" pitchFamily="34" charset="0"/>
              </a:rPr>
              <a:t>oběh</a:t>
            </a:r>
          </a:p>
        </p:txBody>
      </p:sp>
      <p:sp>
        <p:nvSpPr>
          <p:cNvPr id="111" name="Oval 34"/>
          <p:cNvSpPr>
            <a:spLocks noChangeArrowheads="1"/>
          </p:cNvSpPr>
          <p:nvPr/>
        </p:nvSpPr>
        <p:spPr bwMode="auto">
          <a:xfrm>
            <a:off x="4643438" y="3960019"/>
            <a:ext cx="196850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" name="Oval 34"/>
          <p:cNvSpPr>
            <a:spLocks noChangeArrowheads="1"/>
          </p:cNvSpPr>
          <p:nvPr/>
        </p:nvSpPr>
        <p:spPr bwMode="auto">
          <a:xfrm>
            <a:off x="4716463" y="4093369"/>
            <a:ext cx="196850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7" name="AutoShape 20"/>
          <p:cNvSpPr>
            <a:spLocks noChangeArrowheads="1"/>
          </p:cNvSpPr>
          <p:nvPr/>
        </p:nvSpPr>
        <p:spPr bwMode="auto">
          <a:xfrm>
            <a:off x="5256213" y="2358231"/>
            <a:ext cx="1908175" cy="2487613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90000"/>
              </a:schemeClr>
            </a:solidFill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de-DE" sz="15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Vývojový diagram: sumační spojení 7"/>
          <p:cNvSpPr/>
          <p:nvPr/>
        </p:nvSpPr>
        <p:spPr>
          <a:xfrm>
            <a:off x="4911725" y="3512344"/>
            <a:ext cx="674688" cy="501650"/>
          </a:xfrm>
          <a:prstGeom prst="flowChartSummingJunction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10" name="Ovál 9"/>
          <p:cNvSpPr/>
          <p:nvPr/>
        </p:nvSpPr>
        <p:spPr>
          <a:xfrm>
            <a:off x="5006975" y="3588544"/>
            <a:ext cx="501650" cy="363537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119" name="TextovéPole 118"/>
          <p:cNvSpPr txBox="1"/>
          <p:nvPr/>
        </p:nvSpPr>
        <p:spPr>
          <a:xfrm>
            <a:off x="4900613" y="3586956"/>
            <a:ext cx="725487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050" b="1" dirty="0">
                <a:solidFill>
                  <a:srgbClr val="C00000"/>
                </a:solidFill>
              </a:rPr>
              <a:t>OATP</a:t>
            </a:r>
          </a:p>
          <a:p>
            <a:pPr algn="ctr">
              <a:defRPr/>
            </a:pPr>
            <a:r>
              <a:rPr lang="cs-CZ" sz="1050" b="1" dirty="0">
                <a:solidFill>
                  <a:srgbClr val="C00000"/>
                </a:solidFill>
              </a:rPr>
              <a:t> 1B1</a:t>
            </a:r>
          </a:p>
        </p:txBody>
      </p:sp>
      <p:sp>
        <p:nvSpPr>
          <p:cNvPr id="120" name="Šipka doprava se zářezem 119"/>
          <p:cNvSpPr/>
          <p:nvPr/>
        </p:nvSpPr>
        <p:spPr>
          <a:xfrm>
            <a:off x="4951413" y="3960019"/>
            <a:ext cx="700087" cy="234950"/>
          </a:xfrm>
          <a:prstGeom prst="notchedRightArrow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161806" name="Text Box 49"/>
          <p:cNvSpPr txBox="1">
            <a:spLocks noChangeArrowheads="1"/>
          </p:cNvSpPr>
          <p:nvPr/>
        </p:nvSpPr>
        <p:spPr bwMode="auto">
          <a:xfrm>
            <a:off x="5476875" y="4388644"/>
            <a:ext cx="13890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b="1" i="1">
                <a:solidFill>
                  <a:srgbClr val="FFFFFF"/>
                </a:solidFill>
                <a:latin typeface="Arial" pitchFamily="34" charset="0"/>
              </a:rPr>
              <a:t>hepatocyt</a:t>
            </a:r>
          </a:p>
        </p:txBody>
      </p:sp>
      <p:sp>
        <p:nvSpPr>
          <p:cNvPr id="12" name="Symbol „Zákaz“ 11"/>
          <p:cNvSpPr/>
          <p:nvPr/>
        </p:nvSpPr>
        <p:spPr>
          <a:xfrm>
            <a:off x="5867400" y="2897981"/>
            <a:ext cx="687388" cy="514350"/>
          </a:xfrm>
          <a:prstGeom prst="noSmoking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black"/>
              </a:solidFill>
            </a:endParaRPr>
          </a:p>
        </p:txBody>
      </p:sp>
      <p:sp>
        <p:nvSpPr>
          <p:cNvPr id="136" name="AutoShape 3"/>
          <p:cNvSpPr>
            <a:spLocks noChangeArrowheads="1"/>
          </p:cNvSpPr>
          <p:nvPr/>
        </p:nvSpPr>
        <p:spPr bwMode="auto">
          <a:xfrm rot="-5388235">
            <a:off x="-215900" y="2802731"/>
            <a:ext cx="3478213" cy="1185863"/>
          </a:xfrm>
          <a:prstGeom prst="flowChartMagneticDrum">
            <a:avLst/>
          </a:prstGeom>
          <a:solidFill>
            <a:srgbClr val="002060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37" name="AutoShape 8"/>
          <p:cNvSpPr>
            <a:spLocks noChangeArrowheads="1"/>
          </p:cNvSpPr>
          <p:nvPr/>
        </p:nvSpPr>
        <p:spPr bwMode="auto">
          <a:xfrm>
            <a:off x="1893888" y="2755106"/>
            <a:ext cx="474662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38" name="AutoShape 9"/>
          <p:cNvSpPr>
            <a:spLocks noChangeArrowheads="1"/>
          </p:cNvSpPr>
          <p:nvPr/>
        </p:nvSpPr>
        <p:spPr bwMode="auto">
          <a:xfrm>
            <a:off x="1893888" y="2926556"/>
            <a:ext cx="474662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39" name="AutoShape 10"/>
          <p:cNvSpPr>
            <a:spLocks noChangeArrowheads="1"/>
          </p:cNvSpPr>
          <p:nvPr/>
        </p:nvSpPr>
        <p:spPr bwMode="auto">
          <a:xfrm>
            <a:off x="1893888" y="3098006"/>
            <a:ext cx="474662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0" name="AutoShape 11"/>
          <p:cNvSpPr>
            <a:spLocks noChangeArrowheads="1"/>
          </p:cNvSpPr>
          <p:nvPr/>
        </p:nvSpPr>
        <p:spPr bwMode="auto">
          <a:xfrm>
            <a:off x="1893888" y="3269456"/>
            <a:ext cx="474662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1" name="AutoShape 12"/>
          <p:cNvSpPr>
            <a:spLocks noChangeArrowheads="1"/>
          </p:cNvSpPr>
          <p:nvPr/>
        </p:nvSpPr>
        <p:spPr bwMode="auto">
          <a:xfrm>
            <a:off x="1893888" y="3440906"/>
            <a:ext cx="474662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2" name="AutoShape 13"/>
          <p:cNvSpPr>
            <a:spLocks noChangeArrowheads="1"/>
          </p:cNvSpPr>
          <p:nvPr/>
        </p:nvSpPr>
        <p:spPr bwMode="auto">
          <a:xfrm>
            <a:off x="1893888" y="3612356"/>
            <a:ext cx="474662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3" name="AutoShape 14"/>
          <p:cNvSpPr>
            <a:spLocks noChangeArrowheads="1"/>
          </p:cNvSpPr>
          <p:nvPr/>
        </p:nvSpPr>
        <p:spPr bwMode="auto">
          <a:xfrm>
            <a:off x="1835150" y="3950494"/>
            <a:ext cx="474663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4" name="AutoShape 15"/>
          <p:cNvSpPr>
            <a:spLocks noChangeArrowheads="1"/>
          </p:cNvSpPr>
          <p:nvPr/>
        </p:nvSpPr>
        <p:spPr bwMode="auto">
          <a:xfrm>
            <a:off x="1835150" y="4121944"/>
            <a:ext cx="474663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5" name="AutoShape 16"/>
          <p:cNvSpPr>
            <a:spLocks noChangeArrowheads="1"/>
          </p:cNvSpPr>
          <p:nvPr/>
        </p:nvSpPr>
        <p:spPr bwMode="auto">
          <a:xfrm>
            <a:off x="1835150" y="4293394"/>
            <a:ext cx="474663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6" name="AutoShape 18"/>
          <p:cNvSpPr>
            <a:spLocks noChangeArrowheads="1"/>
          </p:cNvSpPr>
          <p:nvPr/>
        </p:nvSpPr>
        <p:spPr bwMode="auto">
          <a:xfrm>
            <a:off x="2008188" y="4507706"/>
            <a:ext cx="474662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7" name="AutoShape 19"/>
          <p:cNvSpPr>
            <a:spLocks noChangeArrowheads="1"/>
          </p:cNvSpPr>
          <p:nvPr/>
        </p:nvSpPr>
        <p:spPr bwMode="auto">
          <a:xfrm>
            <a:off x="2225675" y="4679156"/>
            <a:ext cx="474663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8" name="AutoShape 7"/>
          <p:cNvSpPr>
            <a:spLocks noChangeArrowheads="1"/>
          </p:cNvSpPr>
          <p:nvPr/>
        </p:nvSpPr>
        <p:spPr bwMode="auto">
          <a:xfrm>
            <a:off x="2219325" y="2401094"/>
            <a:ext cx="474663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9" name="AutoShape 8"/>
          <p:cNvSpPr>
            <a:spLocks noChangeArrowheads="1"/>
          </p:cNvSpPr>
          <p:nvPr/>
        </p:nvSpPr>
        <p:spPr bwMode="auto">
          <a:xfrm>
            <a:off x="2003425" y="2572544"/>
            <a:ext cx="474663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50" name="AutoShape 20"/>
          <p:cNvSpPr>
            <a:spLocks noChangeArrowheads="1"/>
          </p:cNvSpPr>
          <p:nvPr/>
        </p:nvSpPr>
        <p:spPr bwMode="auto">
          <a:xfrm>
            <a:off x="2108200" y="2358231"/>
            <a:ext cx="1951038" cy="248920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de-DE" sz="15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1" name="Šipka ve tvaru U 150"/>
          <p:cNvSpPr/>
          <p:nvPr/>
        </p:nvSpPr>
        <p:spPr>
          <a:xfrm rot="5400000">
            <a:off x="1990725" y="2977356"/>
            <a:ext cx="779463" cy="944563"/>
          </a:xfrm>
          <a:prstGeom prst="uturnArrow">
            <a:avLst>
              <a:gd name="adj1" fmla="val 26607"/>
              <a:gd name="adj2" fmla="val 25000"/>
              <a:gd name="adj3" fmla="val 22750"/>
              <a:gd name="adj4" fmla="val 43750"/>
              <a:gd name="adj5" fmla="val 100000"/>
            </a:avLst>
          </a:prstGeom>
          <a:solidFill>
            <a:schemeClr val="accent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black"/>
              </a:solidFill>
            </a:endParaRPr>
          </a:p>
        </p:txBody>
      </p:sp>
      <p:sp>
        <p:nvSpPr>
          <p:cNvPr id="162" name="Oval 34"/>
          <p:cNvSpPr>
            <a:spLocks noChangeArrowheads="1"/>
          </p:cNvSpPr>
          <p:nvPr/>
        </p:nvSpPr>
        <p:spPr bwMode="auto">
          <a:xfrm>
            <a:off x="2411413" y="3964781"/>
            <a:ext cx="198437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3" name="Oval 34"/>
          <p:cNvSpPr>
            <a:spLocks noChangeArrowheads="1"/>
          </p:cNvSpPr>
          <p:nvPr/>
        </p:nvSpPr>
        <p:spPr bwMode="auto">
          <a:xfrm>
            <a:off x="2563813" y="4079081"/>
            <a:ext cx="198437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4" name="Šipka doprava se zářezem 163"/>
          <p:cNvSpPr/>
          <p:nvPr/>
        </p:nvSpPr>
        <p:spPr>
          <a:xfrm>
            <a:off x="1692275" y="3960019"/>
            <a:ext cx="700088" cy="233362"/>
          </a:xfrm>
          <a:prstGeom prst="notchedRightArrow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165" name="Popisek se čtyřstrannou šipkou 5"/>
          <p:cNvSpPr/>
          <p:nvPr/>
        </p:nvSpPr>
        <p:spPr>
          <a:xfrm>
            <a:off x="2627313" y="2796381"/>
            <a:ext cx="746125" cy="533400"/>
          </a:xfrm>
          <a:prstGeom prst="quadArrowCallou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05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66" name="Oval 34"/>
          <p:cNvSpPr>
            <a:spLocks noChangeArrowheads="1"/>
          </p:cNvSpPr>
          <p:nvPr/>
        </p:nvSpPr>
        <p:spPr bwMode="auto">
          <a:xfrm>
            <a:off x="3575050" y="3960019"/>
            <a:ext cx="196850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7" name="Oval 34"/>
          <p:cNvSpPr>
            <a:spLocks noChangeArrowheads="1"/>
          </p:cNvSpPr>
          <p:nvPr/>
        </p:nvSpPr>
        <p:spPr bwMode="auto">
          <a:xfrm>
            <a:off x="1042988" y="2483644"/>
            <a:ext cx="198437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8" name="Oval 34"/>
          <p:cNvSpPr>
            <a:spLocks noChangeArrowheads="1"/>
          </p:cNvSpPr>
          <p:nvPr/>
        </p:nvSpPr>
        <p:spPr bwMode="auto">
          <a:xfrm>
            <a:off x="1195388" y="2597944"/>
            <a:ext cx="198437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9" name="Oval 34"/>
          <p:cNvSpPr>
            <a:spLocks noChangeArrowheads="1"/>
          </p:cNvSpPr>
          <p:nvPr/>
        </p:nvSpPr>
        <p:spPr bwMode="auto">
          <a:xfrm>
            <a:off x="1277938" y="2477294"/>
            <a:ext cx="196850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0" name="Oval 34"/>
          <p:cNvSpPr>
            <a:spLocks noChangeArrowheads="1"/>
          </p:cNvSpPr>
          <p:nvPr/>
        </p:nvSpPr>
        <p:spPr bwMode="auto">
          <a:xfrm>
            <a:off x="1420813" y="2532856"/>
            <a:ext cx="198437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1" name="Oval 34"/>
          <p:cNvSpPr>
            <a:spLocks noChangeArrowheads="1"/>
          </p:cNvSpPr>
          <p:nvPr/>
        </p:nvSpPr>
        <p:spPr bwMode="auto">
          <a:xfrm>
            <a:off x="1493838" y="2694781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2" name="Oval 34"/>
          <p:cNvSpPr>
            <a:spLocks noChangeArrowheads="1"/>
          </p:cNvSpPr>
          <p:nvPr/>
        </p:nvSpPr>
        <p:spPr bwMode="auto">
          <a:xfrm>
            <a:off x="1187450" y="2218531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3" name="Oval 34"/>
          <p:cNvSpPr>
            <a:spLocks noChangeArrowheads="1"/>
          </p:cNvSpPr>
          <p:nvPr/>
        </p:nvSpPr>
        <p:spPr bwMode="auto">
          <a:xfrm>
            <a:off x="1339850" y="2332831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4" name="Oval 34"/>
          <p:cNvSpPr>
            <a:spLocks noChangeArrowheads="1"/>
          </p:cNvSpPr>
          <p:nvPr/>
        </p:nvSpPr>
        <p:spPr bwMode="auto">
          <a:xfrm>
            <a:off x="1420813" y="2101056"/>
            <a:ext cx="198437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5" name="Oval 34"/>
          <p:cNvSpPr>
            <a:spLocks noChangeArrowheads="1"/>
          </p:cNvSpPr>
          <p:nvPr/>
        </p:nvSpPr>
        <p:spPr bwMode="auto">
          <a:xfrm>
            <a:off x="1565275" y="2267744"/>
            <a:ext cx="198438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6" name="Oval 34"/>
          <p:cNvSpPr>
            <a:spLocks noChangeArrowheads="1"/>
          </p:cNvSpPr>
          <p:nvPr/>
        </p:nvSpPr>
        <p:spPr bwMode="auto">
          <a:xfrm>
            <a:off x="1636713" y="2429669"/>
            <a:ext cx="198437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7" name="AutoShape 22"/>
          <p:cNvSpPr>
            <a:spLocks noChangeArrowheads="1"/>
          </p:cNvSpPr>
          <p:nvPr/>
        </p:nvSpPr>
        <p:spPr bwMode="auto">
          <a:xfrm flipV="1">
            <a:off x="971550" y="2790031"/>
            <a:ext cx="784225" cy="525463"/>
          </a:xfrm>
          <a:custGeom>
            <a:avLst/>
            <a:gdLst>
              <a:gd name="G0" fmla="+- 12749 0 0"/>
              <a:gd name="G1" fmla="+- 1875 0 0"/>
              <a:gd name="G2" fmla="+- 12158 0 1875"/>
              <a:gd name="G3" fmla="+- G2 0 1875"/>
              <a:gd name="G4" fmla="*/ G3 32768 32059"/>
              <a:gd name="G5" fmla="*/ G4 1 2"/>
              <a:gd name="G6" fmla="+- 21600 0 12749"/>
              <a:gd name="G7" fmla="*/ G6 1875 6079"/>
              <a:gd name="G8" fmla="+- G7 12749 0"/>
              <a:gd name="T0" fmla="*/ 12749 w 21600"/>
              <a:gd name="T1" fmla="*/ 0 h 21600"/>
              <a:gd name="T2" fmla="*/ 12749 w 21600"/>
              <a:gd name="T3" fmla="*/ 12158 h 21600"/>
              <a:gd name="T4" fmla="*/ 429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749" y="0"/>
                </a:lnTo>
                <a:lnTo>
                  <a:pt x="12749" y="1875"/>
                </a:lnTo>
                <a:lnTo>
                  <a:pt x="12427" y="1875"/>
                </a:lnTo>
                <a:cubicBezTo>
                  <a:pt x="5564" y="1875"/>
                  <a:pt x="0" y="6479"/>
                  <a:pt x="0" y="12158"/>
                </a:cubicBezTo>
                <a:lnTo>
                  <a:pt x="0" y="21600"/>
                </a:lnTo>
                <a:lnTo>
                  <a:pt x="8594" y="21600"/>
                </a:lnTo>
                <a:lnTo>
                  <a:pt x="8594" y="12158"/>
                </a:lnTo>
                <a:cubicBezTo>
                  <a:pt x="8594" y="11122"/>
                  <a:pt x="10310" y="10283"/>
                  <a:pt x="12427" y="10283"/>
                </a:cubicBezTo>
                <a:lnTo>
                  <a:pt x="12749" y="10283"/>
                </a:lnTo>
                <a:lnTo>
                  <a:pt x="12749" y="12158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cs-CZ" sz="1350" b="1">
              <a:solidFill>
                <a:srgbClr val="99CC00"/>
              </a:solidFill>
              <a:latin typeface="Arial" charset="0"/>
            </a:endParaRPr>
          </a:p>
        </p:txBody>
      </p:sp>
      <p:sp>
        <p:nvSpPr>
          <p:cNvPr id="161863" name="Text Box 51"/>
          <p:cNvSpPr txBox="1">
            <a:spLocks noChangeArrowheads="1"/>
          </p:cNvSpPr>
          <p:nvPr/>
        </p:nvSpPr>
        <p:spPr bwMode="auto">
          <a:xfrm>
            <a:off x="2760663" y="2885281"/>
            <a:ext cx="4206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900" b="1">
                <a:solidFill>
                  <a:srgbClr val="C00000"/>
                </a:solidFill>
                <a:latin typeface="Arial" pitchFamily="34" charset="0"/>
              </a:rPr>
              <a:t>CYP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900" b="1">
                <a:solidFill>
                  <a:srgbClr val="C00000"/>
                </a:solidFill>
                <a:latin typeface="Arial" pitchFamily="34" charset="0"/>
              </a:rPr>
              <a:t>3A4</a:t>
            </a:r>
          </a:p>
        </p:txBody>
      </p:sp>
      <p:sp>
        <p:nvSpPr>
          <p:cNvPr id="161864" name="Text Box 49"/>
          <p:cNvSpPr txBox="1">
            <a:spLocks noChangeArrowheads="1"/>
          </p:cNvSpPr>
          <p:nvPr/>
        </p:nvSpPr>
        <p:spPr bwMode="auto">
          <a:xfrm>
            <a:off x="2411413" y="4383881"/>
            <a:ext cx="10525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b="1" i="1">
                <a:solidFill>
                  <a:srgbClr val="FFFFFF"/>
                </a:solidFill>
                <a:latin typeface="Arial" pitchFamily="34" charset="0"/>
              </a:rPr>
              <a:t>enterocyt</a:t>
            </a:r>
          </a:p>
        </p:txBody>
      </p:sp>
      <p:sp>
        <p:nvSpPr>
          <p:cNvPr id="161865" name="Text Box 48"/>
          <p:cNvSpPr txBox="1">
            <a:spLocks noChangeArrowheads="1"/>
          </p:cNvSpPr>
          <p:nvPr/>
        </p:nvSpPr>
        <p:spPr bwMode="auto">
          <a:xfrm>
            <a:off x="952500" y="4355306"/>
            <a:ext cx="95885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b="1" i="1">
                <a:solidFill>
                  <a:srgbClr val="FFFFFF"/>
                </a:solidFill>
                <a:latin typeface="Arial" pitchFamily="34" charset="0"/>
              </a:rPr>
              <a:t>lumen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b="1" i="1">
                <a:solidFill>
                  <a:srgbClr val="FFFFFF"/>
                </a:solidFill>
                <a:latin typeface="Arial" pitchFamily="34" charset="0"/>
              </a:rPr>
              <a:t>střeva</a:t>
            </a:r>
          </a:p>
        </p:txBody>
      </p:sp>
      <p:sp>
        <p:nvSpPr>
          <p:cNvPr id="187" name="Slunce 186"/>
          <p:cNvSpPr/>
          <p:nvPr/>
        </p:nvSpPr>
        <p:spPr>
          <a:xfrm>
            <a:off x="2555875" y="3369469"/>
            <a:ext cx="885825" cy="608012"/>
          </a:xfrm>
          <a:prstGeom prst="sun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05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88" name="Text Box 51"/>
          <p:cNvSpPr txBox="1">
            <a:spLocks noChangeArrowheads="1"/>
          </p:cNvSpPr>
          <p:nvPr/>
        </p:nvSpPr>
        <p:spPr bwMode="auto">
          <a:xfrm>
            <a:off x="2728913" y="3544094"/>
            <a:ext cx="4826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cs-CZ" sz="1050" b="1" dirty="0">
                <a:solidFill>
                  <a:srgbClr val="C00000"/>
                </a:solidFill>
                <a:latin typeface="Arial" charset="0"/>
              </a:rPr>
              <a:t>P-</a:t>
            </a:r>
            <a:r>
              <a:rPr lang="cs-CZ" sz="1050" b="1" dirty="0" err="1">
                <a:solidFill>
                  <a:srgbClr val="C00000"/>
                </a:solidFill>
                <a:latin typeface="Arial" charset="0"/>
              </a:rPr>
              <a:t>gp</a:t>
            </a:r>
            <a:endParaRPr lang="cs-CZ" sz="105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91" name="AutoShape 14"/>
          <p:cNvSpPr>
            <a:spLocks noChangeArrowheads="1"/>
          </p:cNvSpPr>
          <p:nvPr/>
        </p:nvSpPr>
        <p:spPr bwMode="auto">
          <a:xfrm>
            <a:off x="1835150" y="3790156"/>
            <a:ext cx="474663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92" name="Oval 34"/>
          <p:cNvSpPr>
            <a:spLocks noChangeArrowheads="1"/>
          </p:cNvSpPr>
          <p:nvPr/>
        </p:nvSpPr>
        <p:spPr bwMode="auto">
          <a:xfrm>
            <a:off x="3727450" y="4074319"/>
            <a:ext cx="196850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3" name="Šipka doprava se zářezem 192"/>
          <p:cNvSpPr/>
          <p:nvPr/>
        </p:nvSpPr>
        <p:spPr>
          <a:xfrm>
            <a:off x="2843213" y="3960019"/>
            <a:ext cx="700087" cy="234950"/>
          </a:xfrm>
          <a:prstGeom prst="notchedRightArrow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84" name="Oval 34"/>
          <p:cNvSpPr>
            <a:spLocks noChangeArrowheads="1"/>
          </p:cNvSpPr>
          <p:nvPr/>
        </p:nvSpPr>
        <p:spPr bwMode="auto">
          <a:xfrm>
            <a:off x="5817926" y="3475037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5" name="Oval 34"/>
          <p:cNvSpPr>
            <a:spLocks noChangeArrowheads="1"/>
          </p:cNvSpPr>
          <p:nvPr/>
        </p:nvSpPr>
        <p:spPr bwMode="auto">
          <a:xfrm>
            <a:off x="6588125" y="3113881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5" name="Přímá spojnice se šipkou 4"/>
          <p:cNvCxnSpPr>
            <a:endCxn id="174" idx="6"/>
          </p:cNvCxnSpPr>
          <p:nvPr/>
        </p:nvCxnSpPr>
        <p:spPr>
          <a:xfrm flipH="1">
            <a:off x="1619250" y="1631156"/>
            <a:ext cx="944563" cy="52546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1258888" y="1124744"/>
            <a:ext cx="5856287" cy="715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350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lipofilní </a:t>
            </a:r>
            <a:r>
              <a:rPr lang="cs-CZ" sz="1350" dirty="0" err="1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statiny</a:t>
            </a:r>
            <a:r>
              <a:rPr lang="cs-CZ" sz="1350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 – substráty P-</a:t>
            </a:r>
            <a:r>
              <a:rPr lang="cs-CZ" sz="1350" dirty="0" err="1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gp</a:t>
            </a:r>
            <a:r>
              <a:rPr lang="cs-CZ" sz="1350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 a CYP3A4</a:t>
            </a:r>
          </a:p>
          <a:p>
            <a:pPr>
              <a:defRPr/>
            </a:pPr>
            <a:r>
              <a:rPr lang="cs-CZ" sz="1350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(</a:t>
            </a:r>
            <a:r>
              <a:rPr lang="cs-CZ" sz="1350" i="1" dirty="0" err="1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simvastatin</a:t>
            </a:r>
            <a:r>
              <a:rPr lang="cs-CZ" sz="1350" i="1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, </a:t>
            </a:r>
            <a:r>
              <a:rPr lang="cs-CZ" sz="1350" i="1" dirty="0" err="1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lovastatin</a:t>
            </a:r>
            <a:r>
              <a:rPr lang="cs-CZ" sz="1350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)</a:t>
            </a:r>
          </a:p>
          <a:p>
            <a:pPr>
              <a:defRPr/>
            </a:pPr>
            <a:endParaRPr lang="cs-CZ" sz="1350" dirty="0">
              <a:solidFill>
                <a:srgbClr val="5B9BD5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161877" name="TextovéPole 85"/>
          <p:cNvSpPr txBox="1">
            <a:spLocks noChangeArrowheads="1"/>
          </p:cNvSpPr>
          <p:nvPr/>
        </p:nvSpPr>
        <p:spPr bwMode="auto">
          <a:xfrm>
            <a:off x="1027113" y="5095081"/>
            <a:ext cx="619283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400" i="1" dirty="0">
                <a:solidFill>
                  <a:srgbClr val="1F4E79"/>
                </a:solidFill>
                <a:latin typeface="Arial Black" pitchFamily="34" charset="0"/>
              </a:rPr>
              <a:t>nízká a variabilní                            </a:t>
            </a:r>
            <a:r>
              <a:rPr lang="cs-CZ" altLang="cs-CZ" sz="1400" i="1" dirty="0" err="1">
                <a:solidFill>
                  <a:srgbClr val="1F4E79"/>
                </a:solidFill>
                <a:latin typeface="Arial Black" pitchFamily="34" charset="0"/>
              </a:rPr>
              <a:t>variabilní</a:t>
            </a:r>
            <a:r>
              <a:rPr lang="cs-CZ" altLang="cs-CZ" sz="1400" i="1" dirty="0">
                <a:solidFill>
                  <a:srgbClr val="1F4E79"/>
                </a:solidFill>
                <a:latin typeface="Arial Black" pitchFamily="34" charset="0"/>
              </a:rPr>
              <a:t> vychytávání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400" i="1" dirty="0">
                <a:solidFill>
                  <a:srgbClr val="1F4E79"/>
                </a:solidFill>
                <a:latin typeface="Arial Black" pitchFamily="34" charset="0"/>
              </a:rPr>
              <a:t>biolog. dostupnost                          v </a:t>
            </a:r>
            <a:r>
              <a:rPr lang="cs-CZ" altLang="cs-CZ" sz="1400" i="1" dirty="0" err="1">
                <a:solidFill>
                  <a:srgbClr val="1F4E79"/>
                </a:solidFill>
                <a:latin typeface="Arial Black" pitchFamily="34" charset="0"/>
              </a:rPr>
              <a:t>hepatocytu</a:t>
            </a:r>
            <a:r>
              <a:rPr lang="cs-CZ" altLang="cs-CZ" sz="1400" i="1" dirty="0">
                <a:solidFill>
                  <a:srgbClr val="1F4E79"/>
                </a:solidFill>
                <a:latin typeface="Arial Black" pitchFamily="34" charset="0"/>
              </a:rPr>
              <a:t> (re-</a:t>
            </a:r>
            <a:r>
              <a:rPr lang="cs-CZ" altLang="cs-CZ" sz="1400" i="1" dirty="0" err="1">
                <a:solidFill>
                  <a:srgbClr val="1F4E79"/>
                </a:solidFill>
                <a:latin typeface="Arial Black" pitchFamily="34" charset="0"/>
              </a:rPr>
              <a:t>uptake</a:t>
            </a:r>
            <a:r>
              <a:rPr lang="cs-CZ" altLang="cs-CZ" sz="1400" i="1" dirty="0">
                <a:solidFill>
                  <a:srgbClr val="1F4E79"/>
                </a:solidFill>
                <a:latin typeface="Arial Black" pitchFamily="34" charset="0"/>
              </a:rPr>
              <a:t>)</a:t>
            </a:r>
          </a:p>
        </p:txBody>
      </p:sp>
      <p:sp>
        <p:nvSpPr>
          <p:cNvPr id="88" name="TextovéPole 87"/>
          <p:cNvSpPr txBox="1"/>
          <p:nvPr/>
        </p:nvSpPr>
        <p:spPr>
          <a:xfrm>
            <a:off x="5181600" y="2528094"/>
            <a:ext cx="20383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050" b="1" dirty="0">
                <a:solidFill>
                  <a:srgbClr val="FFFF00"/>
                </a:solidFill>
                <a:latin typeface="Arial Black" panose="020B0A04020102020204" pitchFamily="34" charset="0"/>
              </a:rPr>
              <a:t>inhibice HMG-</a:t>
            </a:r>
            <a:r>
              <a:rPr lang="cs-CZ" sz="105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CoA</a:t>
            </a:r>
            <a:endParaRPr lang="cs-CZ" sz="1050" b="1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cs-CZ" sz="1050" b="1" dirty="0">
                <a:solidFill>
                  <a:srgbClr val="FFFF00"/>
                </a:solidFill>
                <a:latin typeface="Arial Black" panose="020B0A04020102020204" pitchFamily="34" charset="0"/>
              </a:rPr>
              <a:t>reduktázy</a:t>
            </a:r>
          </a:p>
        </p:txBody>
      </p:sp>
      <p:sp>
        <p:nvSpPr>
          <p:cNvPr id="75" name="Bublinový popisek se šipkou nahoru 74"/>
          <p:cNvSpPr/>
          <p:nvPr/>
        </p:nvSpPr>
        <p:spPr>
          <a:xfrm>
            <a:off x="4102453" y="5610225"/>
            <a:ext cx="1948892" cy="1131888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8245"/>
            </a:avLst>
          </a:prstGeom>
          <a:solidFill>
            <a:schemeClr val="bg1">
              <a:lumMod val="75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b="1" dirty="0" err="1">
                <a:solidFill>
                  <a:srgbClr val="C00000"/>
                </a:solidFill>
              </a:rPr>
              <a:t>inhib</a:t>
            </a:r>
            <a:r>
              <a:rPr lang="cs-CZ" sz="2400" b="1" dirty="0">
                <a:solidFill>
                  <a:srgbClr val="C00000"/>
                </a:solidFill>
              </a:rPr>
              <a:t>./aktiv.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b="1" dirty="0">
                <a:solidFill>
                  <a:srgbClr val="C00000"/>
                </a:solidFill>
              </a:rPr>
              <a:t>OATP1B1,…</a:t>
            </a:r>
          </a:p>
        </p:txBody>
      </p:sp>
      <p:sp>
        <p:nvSpPr>
          <p:cNvPr id="77" name="Šipka doprava se zářezem 76"/>
          <p:cNvSpPr/>
          <p:nvPr/>
        </p:nvSpPr>
        <p:spPr>
          <a:xfrm>
            <a:off x="3943350" y="3960019"/>
            <a:ext cx="700088" cy="234950"/>
          </a:xfrm>
          <a:prstGeom prst="notchedRightArrow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2" name="Ohnutá šipka 1"/>
          <p:cNvSpPr/>
          <p:nvPr/>
        </p:nvSpPr>
        <p:spPr>
          <a:xfrm rot="16200000" flipV="1">
            <a:off x="5761095" y="3536050"/>
            <a:ext cx="626914" cy="556832"/>
          </a:xfrm>
          <a:prstGeom prst="bentArrow">
            <a:avLst/>
          </a:prstGeom>
          <a:ln w="38100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chemeClr val="tx1"/>
              </a:solidFill>
            </a:endParaRPr>
          </a:p>
        </p:txBody>
      </p:sp>
      <p:sp>
        <p:nvSpPr>
          <p:cNvPr id="65" name="Nadpis 1">
            <a:extLst>
              <a:ext uri="{FF2B5EF4-FFF2-40B4-BE49-F238E27FC236}">
                <a16:creationId xmlns:a16="http://schemas.microsoft.com/office/drawing/2014/main" id="{294E476C-A9AC-48CA-ACB3-7A28A7DEFE8A}"/>
              </a:ext>
            </a:extLst>
          </p:cNvPr>
          <p:cNvSpPr txBox="1">
            <a:spLocks/>
          </p:cNvSpPr>
          <p:nvPr/>
        </p:nvSpPr>
        <p:spPr bwMode="auto">
          <a:xfrm>
            <a:off x="0" y="-26309"/>
            <a:ext cx="9130843" cy="1165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2pPr>
            <a:lvl3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3pPr>
            <a:lvl4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4pPr>
            <a:lvl5pPr algn="l" defTabSz="685800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5pPr>
            <a:lvl6pPr marL="4572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6pPr>
            <a:lvl7pPr marL="9144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7pPr>
            <a:lvl8pPr marL="13716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8pPr>
            <a:lvl9pPr marL="1828800" algn="l" defTabSz="6858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>
                <a:solidFill>
                  <a:schemeClr val="tx1"/>
                </a:solidFill>
                <a:latin typeface="Calibri Light" panose="020F0302020204030204" pitchFamily="34" charset="0"/>
              </a:defRPr>
            </a:lvl9pPr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>
                <a:solidFill>
                  <a:srgbClr val="C00000"/>
                </a:solidFill>
                <a:latin typeface="Arial Black" panose="020B0A04020102020204" pitchFamily="34" charset="0"/>
              </a:rPr>
              <a:t>Metabolizmus  simvastatinu</a:t>
            </a:r>
            <a:endParaRPr lang="cs-CZ" sz="28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9435078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AutoShape 3"/>
          <p:cNvSpPr>
            <a:spLocks noChangeArrowheads="1"/>
          </p:cNvSpPr>
          <p:nvPr/>
        </p:nvSpPr>
        <p:spPr bwMode="auto">
          <a:xfrm rot="-5388235">
            <a:off x="2932573" y="2779074"/>
            <a:ext cx="3477815" cy="1184741"/>
          </a:xfrm>
          <a:prstGeom prst="flowChartMagneticDrum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  <a:alpha val="6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rgbClr val="5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61797" name="Text Box 51"/>
          <p:cNvSpPr txBox="1">
            <a:spLocks noChangeArrowheads="1"/>
          </p:cNvSpPr>
          <p:nvPr/>
        </p:nvSpPr>
        <p:spPr bwMode="auto">
          <a:xfrm>
            <a:off x="4289425" y="4387056"/>
            <a:ext cx="6429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b="1" i="1">
                <a:solidFill>
                  <a:srgbClr val="FFFFFF"/>
                </a:solidFill>
                <a:latin typeface="Arial" pitchFamily="34" charset="0"/>
              </a:rPr>
              <a:t>oběh</a:t>
            </a:r>
          </a:p>
        </p:txBody>
      </p:sp>
      <p:sp>
        <p:nvSpPr>
          <p:cNvPr id="111" name="Oval 34"/>
          <p:cNvSpPr>
            <a:spLocks noChangeArrowheads="1"/>
          </p:cNvSpPr>
          <p:nvPr/>
        </p:nvSpPr>
        <p:spPr bwMode="auto">
          <a:xfrm>
            <a:off x="4643438" y="3960019"/>
            <a:ext cx="196850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" name="Oval 34"/>
          <p:cNvSpPr>
            <a:spLocks noChangeArrowheads="1"/>
          </p:cNvSpPr>
          <p:nvPr/>
        </p:nvSpPr>
        <p:spPr bwMode="auto">
          <a:xfrm>
            <a:off x="4716463" y="4093369"/>
            <a:ext cx="196850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7" name="AutoShape 20"/>
          <p:cNvSpPr>
            <a:spLocks noChangeArrowheads="1"/>
          </p:cNvSpPr>
          <p:nvPr/>
        </p:nvSpPr>
        <p:spPr bwMode="auto">
          <a:xfrm>
            <a:off x="5256213" y="2358231"/>
            <a:ext cx="1908175" cy="2487613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90000"/>
              </a:schemeClr>
            </a:solidFill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de-DE" sz="15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Vývojový diagram: sumační spojení 7"/>
          <p:cNvSpPr/>
          <p:nvPr/>
        </p:nvSpPr>
        <p:spPr>
          <a:xfrm>
            <a:off x="4911725" y="3512344"/>
            <a:ext cx="674688" cy="501650"/>
          </a:xfrm>
          <a:prstGeom prst="flowChartSummingJunction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10" name="Ovál 9"/>
          <p:cNvSpPr/>
          <p:nvPr/>
        </p:nvSpPr>
        <p:spPr>
          <a:xfrm>
            <a:off x="5006975" y="3588544"/>
            <a:ext cx="501650" cy="363537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119" name="TextovéPole 118"/>
          <p:cNvSpPr txBox="1"/>
          <p:nvPr/>
        </p:nvSpPr>
        <p:spPr>
          <a:xfrm>
            <a:off x="4900613" y="3586956"/>
            <a:ext cx="725487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050" b="1" dirty="0">
                <a:solidFill>
                  <a:srgbClr val="C00000"/>
                </a:solidFill>
              </a:rPr>
              <a:t>OATP</a:t>
            </a:r>
          </a:p>
          <a:p>
            <a:pPr algn="ctr">
              <a:defRPr/>
            </a:pPr>
            <a:r>
              <a:rPr lang="cs-CZ" sz="1050" b="1" dirty="0">
                <a:solidFill>
                  <a:srgbClr val="C00000"/>
                </a:solidFill>
              </a:rPr>
              <a:t> 1B1</a:t>
            </a:r>
          </a:p>
        </p:txBody>
      </p:sp>
      <p:sp>
        <p:nvSpPr>
          <p:cNvPr id="120" name="Šipka doprava se zářezem 119"/>
          <p:cNvSpPr/>
          <p:nvPr/>
        </p:nvSpPr>
        <p:spPr>
          <a:xfrm>
            <a:off x="4951413" y="3960019"/>
            <a:ext cx="700087" cy="234950"/>
          </a:xfrm>
          <a:prstGeom prst="notchedRightArrow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161806" name="Text Box 49"/>
          <p:cNvSpPr txBox="1">
            <a:spLocks noChangeArrowheads="1"/>
          </p:cNvSpPr>
          <p:nvPr/>
        </p:nvSpPr>
        <p:spPr bwMode="auto">
          <a:xfrm>
            <a:off x="5476875" y="4388644"/>
            <a:ext cx="13890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b="1" i="1">
                <a:solidFill>
                  <a:srgbClr val="FFFFFF"/>
                </a:solidFill>
                <a:latin typeface="Arial" pitchFamily="34" charset="0"/>
              </a:rPr>
              <a:t>hepatocyt</a:t>
            </a:r>
          </a:p>
        </p:txBody>
      </p:sp>
      <p:sp>
        <p:nvSpPr>
          <p:cNvPr id="12" name="Symbol „Zákaz“ 11"/>
          <p:cNvSpPr/>
          <p:nvPr/>
        </p:nvSpPr>
        <p:spPr>
          <a:xfrm>
            <a:off x="5867400" y="2897981"/>
            <a:ext cx="687388" cy="514350"/>
          </a:xfrm>
          <a:prstGeom prst="noSmoking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black"/>
              </a:solidFill>
            </a:endParaRPr>
          </a:p>
        </p:txBody>
      </p:sp>
      <p:sp>
        <p:nvSpPr>
          <p:cNvPr id="127" name="AutoShape 3"/>
          <p:cNvSpPr>
            <a:spLocks noChangeArrowheads="1"/>
          </p:cNvSpPr>
          <p:nvPr/>
        </p:nvSpPr>
        <p:spPr bwMode="auto">
          <a:xfrm rot="-5388235">
            <a:off x="5976937" y="2802732"/>
            <a:ext cx="3478213" cy="1185862"/>
          </a:xfrm>
          <a:prstGeom prst="flowChartMagneticDrum">
            <a:avLst/>
          </a:prstGeom>
          <a:gradFill flip="none" rotWithShape="1">
            <a:gsLst>
              <a:gs pos="0">
                <a:srgbClr val="CCCC00">
                  <a:shade val="30000"/>
                  <a:satMod val="115000"/>
                </a:srgbClr>
              </a:gs>
              <a:gs pos="50000">
                <a:srgbClr val="CCCC00">
                  <a:shade val="67500"/>
                  <a:satMod val="115000"/>
                </a:srgbClr>
              </a:gs>
              <a:gs pos="100000">
                <a:srgbClr val="CCCC0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61810" name="Text Box 49"/>
          <p:cNvSpPr txBox="1">
            <a:spLocks noChangeArrowheads="1"/>
          </p:cNvSpPr>
          <p:nvPr/>
        </p:nvSpPr>
        <p:spPr bwMode="auto">
          <a:xfrm>
            <a:off x="7167563" y="4368006"/>
            <a:ext cx="114935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b="1" i="1">
                <a:solidFill>
                  <a:srgbClr val="FFFFFF"/>
                </a:solidFill>
                <a:latin typeface="Arial" pitchFamily="34" charset="0"/>
              </a:rPr>
              <a:t>žlučové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b="1" i="1">
                <a:solidFill>
                  <a:srgbClr val="FFFFFF"/>
                </a:solidFill>
                <a:latin typeface="Arial" pitchFamily="34" charset="0"/>
              </a:rPr>
              <a:t>cesty</a:t>
            </a:r>
          </a:p>
        </p:txBody>
      </p:sp>
      <p:sp>
        <p:nvSpPr>
          <p:cNvPr id="129" name="Slunce 128"/>
          <p:cNvSpPr/>
          <p:nvPr/>
        </p:nvSpPr>
        <p:spPr>
          <a:xfrm>
            <a:off x="6694488" y="3756819"/>
            <a:ext cx="865187" cy="608012"/>
          </a:xfrm>
          <a:prstGeom prst="sun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05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30" name="Text Box 51"/>
          <p:cNvSpPr txBox="1">
            <a:spLocks noChangeArrowheads="1"/>
          </p:cNvSpPr>
          <p:nvPr/>
        </p:nvSpPr>
        <p:spPr bwMode="auto">
          <a:xfrm>
            <a:off x="6853238" y="3931444"/>
            <a:ext cx="482600" cy="254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cs-CZ" sz="1050" b="1" dirty="0">
                <a:solidFill>
                  <a:srgbClr val="C00000"/>
                </a:solidFill>
                <a:latin typeface="Arial" charset="0"/>
              </a:rPr>
              <a:t>P-</a:t>
            </a:r>
            <a:r>
              <a:rPr lang="cs-CZ" sz="1050" b="1" dirty="0" err="1">
                <a:solidFill>
                  <a:srgbClr val="C00000"/>
                </a:solidFill>
                <a:latin typeface="Arial" charset="0"/>
              </a:rPr>
              <a:t>gp</a:t>
            </a:r>
            <a:endParaRPr lang="cs-CZ" sz="105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31" name="Šipka doprava se zářezem 130"/>
          <p:cNvSpPr/>
          <p:nvPr/>
        </p:nvSpPr>
        <p:spPr>
          <a:xfrm>
            <a:off x="6824663" y="3501231"/>
            <a:ext cx="700087" cy="234950"/>
          </a:xfrm>
          <a:prstGeom prst="notchedRightArrow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133" name="Oval 34"/>
          <p:cNvSpPr>
            <a:spLocks noChangeArrowheads="1"/>
          </p:cNvSpPr>
          <p:nvPr/>
        </p:nvSpPr>
        <p:spPr bwMode="auto">
          <a:xfrm>
            <a:off x="6607175" y="3771106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4" name="Oval 34"/>
          <p:cNvSpPr>
            <a:spLocks noChangeArrowheads="1"/>
          </p:cNvSpPr>
          <p:nvPr/>
        </p:nvSpPr>
        <p:spPr bwMode="auto">
          <a:xfrm>
            <a:off x="7607300" y="3825081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5" name="Oval 34"/>
          <p:cNvSpPr>
            <a:spLocks noChangeArrowheads="1"/>
          </p:cNvSpPr>
          <p:nvPr/>
        </p:nvSpPr>
        <p:spPr bwMode="auto">
          <a:xfrm>
            <a:off x="7759700" y="3982244"/>
            <a:ext cx="196850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6" name="AutoShape 3"/>
          <p:cNvSpPr>
            <a:spLocks noChangeArrowheads="1"/>
          </p:cNvSpPr>
          <p:nvPr/>
        </p:nvSpPr>
        <p:spPr bwMode="auto">
          <a:xfrm rot="-5388235">
            <a:off x="-215900" y="2802731"/>
            <a:ext cx="3478213" cy="1185863"/>
          </a:xfrm>
          <a:prstGeom prst="flowChartMagneticDrum">
            <a:avLst/>
          </a:prstGeom>
          <a:solidFill>
            <a:srgbClr val="002060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37" name="AutoShape 8"/>
          <p:cNvSpPr>
            <a:spLocks noChangeArrowheads="1"/>
          </p:cNvSpPr>
          <p:nvPr/>
        </p:nvSpPr>
        <p:spPr bwMode="auto">
          <a:xfrm>
            <a:off x="1893888" y="2755106"/>
            <a:ext cx="474662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38" name="AutoShape 9"/>
          <p:cNvSpPr>
            <a:spLocks noChangeArrowheads="1"/>
          </p:cNvSpPr>
          <p:nvPr/>
        </p:nvSpPr>
        <p:spPr bwMode="auto">
          <a:xfrm>
            <a:off x="1893888" y="2926556"/>
            <a:ext cx="474662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39" name="AutoShape 10"/>
          <p:cNvSpPr>
            <a:spLocks noChangeArrowheads="1"/>
          </p:cNvSpPr>
          <p:nvPr/>
        </p:nvSpPr>
        <p:spPr bwMode="auto">
          <a:xfrm>
            <a:off x="1893888" y="3098006"/>
            <a:ext cx="474662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0" name="AutoShape 11"/>
          <p:cNvSpPr>
            <a:spLocks noChangeArrowheads="1"/>
          </p:cNvSpPr>
          <p:nvPr/>
        </p:nvSpPr>
        <p:spPr bwMode="auto">
          <a:xfrm>
            <a:off x="1893888" y="3269456"/>
            <a:ext cx="474662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1" name="AutoShape 12"/>
          <p:cNvSpPr>
            <a:spLocks noChangeArrowheads="1"/>
          </p:cNvSpPr>
          <p:nvPr/>
        </p:nvSpPr>
        <p:spPr bwMode="auto">
          <a:xfrm>
            <a:off x="1893888" y="3440906"/>
            <a:ext cx="474662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2" name="AutoShape 13"/>
          <p:cNvSpPr>
            <a:spLocks noChangeArrowheads="1"/>
          </p:cNvSpPr>
          <p:nvPr/>
        </p:nvSpPr>
        <p:spPr bwMode="auto">
          <a:xfrm>
            <a:off x="1893888" y="3612356"/>
            <a:ext cx="474662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3" name="AutoShape 14"/>
          <p:cNvSpPr>
            <a:spLocks noChangeArrowheads="1"/>
          </p:cNvSpPr>
          <p:nvPr/>
        </p:nvSpPr>
        <p:spPr bwMode="auto">
          <a:xfrm>
            <a:off x="1835150" y="3950494"/>
            <a:ext cx="474663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4" name="AutoShape 15"/>
          <p:cNvSpPr>
            <a:spLocks noChangeArrowheads="1"/>
          </p:cNvSpPr>
          <p:nvPr/>
        </p:nvSpPr>
        <p:spPr bwMode="auto">
          <a:xfrm>
            <a:off x="1835150" y="4121944"/>
            <a:ext cx="474663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5" name="AutoShape 16"/>
          <p:cNvSpPr>
            <a:spLocks noChangeArrowheads="1"/>
          </p:cNvSpPr>
          <p:nvPr/>
        </p:nvSpPr>
        <p:spPr bwMode="auto">
          <a:xfrm>
            <a:off x="1835150" y="4293394"/>
            <a:ext cx="474663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6" name="AutoShape 18"/>
          <p:cNvSpPr>
            <a:spLocks noChangeArrowheads="1"/>
          </p:cNvSpPr>
          <p:nvPr/>
        </p:nvSpPr>
        <p:spPr bwMode="auto">
          <a:xfrm>
            <a:off x="2008188" y="4507706"/>
            <a:ext cx="474662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7" name="AutoShape 19"/>
          <p:cNvSpPr>
            <a:spLocks noChangeArrowheads="1"/>
          </p:cNvSpPr>
          <p:nvPr/>
        </p:nvSpPr>
        <p:spPr bwMode="auto">
          <a:xfrm>
            <a:off x="2225675" y="4679156"/>
            <a:ext cx="474663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8" name="AutoShape 7"/>
          <p:cNvSpPr>
            <a:spLocks noChangeArrowheads="1"/>
          </p:cNvSpPr>
          <p:nvPr/>
        </p:nvSpPr>
        <p:spPr bwMode="auto">
          <a:xfrm>
            <a:off x="2219325" y="2401094"/>
            <a:ext cx="474663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9" name="AutoShape 8"/>
          <p:cNvSpPr>
            <a:spLocks noChangeArrowheads="1"/>
          </p:cNvSpPr>
          <p:nvPr/>
        </p:nvSpPr>
        <p:spPr bwMode="auto">
          <a:xfrm>
            <a:off x="2003425" y="2572544"/>
            <a:ext cx="474663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50" name="AutoShape 20"/>
          <p:cNvSpPr>
            <a:spLocks noChangeArrowheads="1"/>
          </p:cNvSpPr>
          <p:nvPr/>
        </p:nvSpPr>
        <p:spPr bwMode="auto">
          <a:xfrm>
            <a:off x="2108200" y="2358231"/>
            <a:ext cx="1951038" cy="248920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de-DE" sz="15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1" name="Šipka ve tvaru U 150"/>
          <p:cNvSpPr/>
          <p:nvPr/>
        </p:nvSpPr>
        <p:spPr>
          <a:xfrm rot="5400000">
            <a:off x="1990725" y="2977356"/>
            <a:ext cx="779463" cy="944563"/>
          </a:xfrm>
          <a:prstGeom prst="uturnArrow">
            <a:avLst>
              <a:gd name="adj1" fmla="val 26607"/>
              <a:gd name="adj2" fmla="val 25000"/>
              <a:gd name="adj3" fmla="val 22750"/>
              <a:gd name="adj4" fmla="val 43750"/>
              <a:gd name="adj5" fmla="val 100000"/>
            </a:avLst>
          </a:prstGeom>
          <a:solidFill>
            <a:schemeClr val="accent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black"/>
              </a:solidFill>
            </a:endParaRPr>
          </a:p>
        </p:txBody>
      </p:sp>
      <p:sp>
        <p:nvSpPr>
          <p:cNvPr id="162" name="Oval 34"/>
          <p:cNvSpPr>
            <a:spLocks noChangeArrowheads="1"/>
          </p:cNvSpPr>
          <p:nvPr/>
        </p:nvSpPr>
        <p:spPr bwMode="auto">
          <a:xfrm>
            <a:off x="2411413" y="3964781"/>
            <a:ext cx="198437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3" name="Oval 34"/>
          <p:cNvSpPr>
            <a:spLocks noChangeArrowheads="1"/>
          </p:cNvSpPr>
          <p:nvPr/>
        </p:nvSpPr>
        <p:spPr bwMode="auto">
          <a:xfrm>
            <a:off x="2563813" y="4079081"/>
            <a:ext cx="198437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4" name="Šipka doprava se zářezem 163"/>
          <p:cNvSpPr/>
          <p:nvPr/>
        </p:nvSpPr>
        <p:spPr>
          <a:xfrm>
            <a:off x="1692275" y="3960019"/>
            <a:ext cx="700088" cy="233362"/>
          </a:xfrm>
          <a:prstGeom prst="notchedRightArrow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165" name="Popisek se čtyřstrannou šipkou 5"/>
          <p:cNvSpPr/>
          <p:nvPr/>
        </p:nvSpPr>
        <p:spPr>
          <a:xfrm>
            <a:off x="2627313" y="2796381"/>
            <a:ext cx="746125" cy="533400"/>
          </a:xfrm>
          <a:prstGeom prst="quadArrowCallou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05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66" name="Oval 34"/>
          <p:cNvSpPr>
            <a:spLocks noChangeArrowheads="1"/>
          </p:cNvSpPr>
          <p:nvPr/>
        </p:nvSpPr>
        <p:spPr bwMode="auto">
          <a:xfrm>
            <a:off x="3575050" y="3960019"/>
            <a:ext cx="196850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7" name="Oval 34"/>
          <p:cNvSpPr>
            <a:spLocks noChangeArrowheads="1"/>
          </p:cNvSpPr>
          <p:nvPr/>
        </p:nvSpPr>
        <p:spPr bwMode="auto">
          <a:xfrm>
            <a:off x="1042988" y="2483644"/>
            <a:ext cx="198437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8" name="Oval 34"/>
          <p:cNvSpPr>
            <a:spLocks noChangeArrowheads="1"/>
          </p:cNvSpPr>
          <p:nvPr/>
        </p:nvSpPr>
        <p:spPr bwMode="auto">
          <a:xfrm>
            <a:off x="1195388" y="2597944"/>
            <a:ext cx="198437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9" name="Oval 34"/>
          <p:cNvSpPr>
            <a:spLocks noChangeArrowheads="1"/>
          </p:cNvSpPr>
          <p:nvPr/>
        </p:nvSpPr>
        <p:spPr bwMode="auto">
          <a:xfrm>
            <a:off x="1277938" y="2477294"/>
            <a:ext cx="196850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0" name="Oval 34"/>
          <p:cNvSpPr>
            <a:spLocks noChangeArrowheads="1"/>
          </p:cNvSpPr>
          <p:nvPr/>
        </p:nvSpPr>
        <p:spPr bwMode="auto">
          <a:xfrm>
            <a:off x="1420813" y="2532856"/>
            <a:ext cx="198437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1" name="Oval 34"/>
          <p:cNvSpPr>
            <a:spLocks noChangeArrowheads="1"/>
          </p:cNvSpPr>
          <p:nvPr/>
        </p:nvSpPr>
        <p:spPr bwMode="auto">
          <a:xfrm>
            <a:off x="1493838" y="2694781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2" name="Oval 34"/>
          <p:cNvSpPr>
            <a:spLocks noChangeArrowheads="1"/>
          </p:cNvSpPr>
          <p:nvPr/>
        </p:nvSpPr>
        <p:spPr bwMode="auto">
          <a:xfrm>
            <a:off x="1187450" y="2218531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3" name="Oval 34"/>
          <p:cNvSpPr>
            <a:spLocks noChangeArrowheads="1"/>
          </p:cNvSpPr>
          <p:nvPr/>
        </p:nvSpPr>
        <p:spPr bwMode="auto">
          <a:xfrm>
            <a:off x="1339850" y="2332831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4" name="Oval 34"/>
          <p:cNvSpPr>
            <a:spLocks noChangeArrowheads="1"/>
          </p:cNvSpPr>
          <p:nvPr/>
        </p:nvSpPr>
        <p:spPr bwMode="auto">
          <a:xfrm>
            <a:off x="1420813" y="2101056"/>
            <a:ext cx="198437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5" name="Oval 34"/>
          <p:cNvSpPr>
            <a:spLocks noChangeArrowheads="1"/>
          </p:cNvSpPr>
          <p:nvPr/>
        </p:nvSpPr>
        <p:spPr bwMode="auto">
          <a:xfrm>
            <a:off x="1565275" y="2267744"/>
            <a:ext cx="198438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6" name="Oval 34"/>
          <p:cNvSpPr>
            <a:spLocks noChangeArrowheads="1"/>
          </p:cNvSpPr>
          <p:nvPr/>
        </p:nvSpPr>
        <p:spPr bwMode="auto">
          <a:xfrm>
            <a:off x="1636713" y="2429669"/>
            <a:ext cx="198437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7" name="AutoShape 22"/>
          <p:cNvSpPr>
            <a:spLocks noChangeArrowheads="1"/>
          </p:cNvSpPr>
          <p:nvPr/>
        </p:nvSpPr>
        <p:spPr bwMode="auto">
          <a:xfrm flipV="1">
            <a:off x="971550" y="2790031"/>
            <a:ext cx="784225" cy="525463"/>
          </a:xfrm>
          <a:custGeom>
            <a:avLst/>
            <a:gdLst>
              <a:gd name="G0" fmla="+- 12749 0 0"/>
              <a:gd name="G1" fmla="+- 1875 0 0"/>
              <a:gd name="G2" fmla="+- 12158 0 1875"/>
              <a:gd name="G3" fmla="+- G2 0 1875"/>
              <a:gd name="G4" fmla="*/ G3 32768 32059"/>
              <a:gd name="G5" fmla="*/ G4 1 2"/>
              <a:gd name="G6" fmla="+- 21600 0 12749"/>
              <a:gd name="G7" fmla="*/ G6 1875 6079"/>
              <a:gd name="G8" fmla="+- G7 12749 0"/>
              <a:gd name="T0" fmla="*/ 12749 w 21600"/>
              <a:gd name="T1" fmla="*/ 0 h 21600"/>
              <a:gd name="T2" fmla="*/ 12749 w 21600"/>
              <a:gd name="T3" fmla="*/ 12158 h 21600"/>
              <a:gd name="T4" fmla="*/ 429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749" y="0"/>
                </a:lnTo>
                <a:lnTo>
                  <a:pt x="12749" y="1875"/>
                </a:lnTo>
                <a:lnTo>
                  <a:pt x="12427" y="1875"/>
                </a:lnTo>
                <a:cubicBezTo>
                  <a:pt x="5564" y="1875"/>
                  <a:pt x="0" y="6479"/>
                  <a:pt x="0" y="12158"/>
                </a:cubicBezTo>
                <a:lnTo>
                  <a:pt x="0" y="21600"/>
                </a:lnTo>
                <a:lnTo>
                  <a:pt x="8594" y="21600"/>
                </a:lnTo>
                <a:lnTo>
                  <a:pt x="8594" y="12158"/>
                </a:lnTo>
                <a:cubicBezTo>
                  <a:pt x="8594" y="11122"/>
                  <a:pt x="10310" y="10283"/>
                  <a:pt x="12427" y="10283"/>
                </a:cubicBezTo>
                <a:lnTo>
                  <a:pt x="12749" y="10283"/>
                </a:lnTo>
                <a:lnTo>
                  <a:pt x="12749" y="12158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cs-CZ" sz="1350" b="1">
              <a:solidFill>
                <a:srgbClr val="99CC00"/>
              </a:solidFill>
              <a:latin typeface="Arial" charset="0"/>
            </a:endParaRPr>
          </a:p>
        </p:txBody>
      </p:sp>
      <p:sp>
        <p:nvSpPr>
          <p:cNvPr id="161863" name="Text Box 51"/>
          <p:cNvSpPr txBox="1">
            <a:spLocks noChangeArrowheads="1"/>
          </p:cNvSpPr>
          <p:nvPr/>
        </p:nvSpPr>
        <p:spPr bwMode="auto">
          <a:xfrm>
            <a:off x="2760663" y="2885281"/>
            <a:ext cx="4206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900" b="1">
                <a:solidFill>
                  <a:srgbClr val="C00000"/>
                </a:solidFill>
                <a:latin typeface="Arial" pitchFamily="34" charset="0"/>
              </a:rPr>
              <a:t>CYP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900" b="1">
                <a:solidFill>
                  <a:srgbClr val="C00000"/>
                </a:solidFill>
                <a:latin typeface="Arial" pitchFamily="34" charset="0"/>
              </a:rPr>
              <a:t>3A4</a:t>
            </a:r>
          </a:p>
        </p:txBody>
      </p:sp>
      <p:sp>
        <p:nvSpPr>
          <p:cNvPr id="161864" name="Text Box 49"/>
          <p:cNvSpPr txBox="1">
            <a:spLocks noChangeArrowheads="1"/>
          </p:cNvSpPr>
          <p:nvPr/>
        </p:nvSpPr>
        <p:spPr bwMode="auto">
          <a:xfrm>
            <a:off x="2411413" y="4383881"/>
            <a:ext cx="10525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b="1" i="1">
                <a:solidFill>
                  <a:srgbClr val="FFFFFF"/>
                </a:solidFill>
                <a:latin typeface="Arial" pitchFamily="34" charset="0"/>
              </a:rPr>
              <a:t>enterocyt</a:t>
            </a:r>
          </a:p>
        </p:txBody>
      </p:sp>
      <p:sp>
        <p:nvSpPr>
          <p:cNvPr id="161865" name="Text Box 48"/>
          <p:cNvSpPr txBox="1">
            <a:spLocks noChangeArrowheads="1"/>
          </p:cNvSpPr>
          <p:nvPr/>
        </p:nvSpPr>
        <p:spPr bwMode="auto">
          <a:xfrm>
            <a:off x="952500" y="4355306"/>
            <a:ext cx="95885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b="1" i="1">
                <a:solidFill>
                  <a:srgbClr val="FFFFFF"/>
                </a:solidFill>
                <a:latin typeface="Arial" pitchFamily="34" charset="0"/>
              </a:rPr>
              <a:t>lumen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b="1" i="1">
                <a:solidFill>
                  <a:srgbClr val="FFFFFF"/>
                </a:solidFill>
                <a:latin typeface="Arial" pitchFamily="34" charset="0"/>
              </a:rPr>
              <a:t>střeva</a:t>
            </a:r>
          </a:p>
        </p:txBody>
      </p:sp>
      <p:sp>
        <p:nvSpPr>
          <p:cNvPr id="187" name="Slunce 186"/>
          <p:cNvSpPr/>
          <p:nvPr/>
        </p:nvSpPr>
        <p:spPr>
          <a:xfrm>
            <a:off x="2555875" y="3369469"/>
            <a:ext cx="885825" cy="608012"/>
          </a:xfrm>
          <a:prstGeom prst="sun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05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88" name="Text Box 51"/>
          <p:cNvSpPr txBox="1">
            <a:spLocks noChangeArrowheads="1"/>
          </p:cNvSpPr>
          <p:nvPr/>
        </p:nvSpPr>
        <p:spPr bwMode="auto">
          <a:xfrm>
            <a:off x="2728913" y="3544094"/>
            <a:ext cx="4826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cs-CZ" sz="1050" b="1" dirty="0">
                <a:solidFill>
                  <a:srgbClr val="C00000"/>
                </a:solidFill>
                <a:latin typeface="Arial" charset="0"/>
              </a:rPr>
              <a:t>P-</a:t>
            </a:r>
            <a:r>
              <a:rPr lang="cs-CZ" sz="1050" b="1" dirty="0" err="1">
                <a:solidFill>
                  <a:srgbClr val="C00000"/>
                </a:solidFill>
                <a:latin typeface="Arial" charset="0"/>
              </a:rPr>
              <a:t>gp</a:t>
            </a:r>
            <a:endParaRPr lang="cs-CZ" sz="105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91" name="AutoShape 14"/>
          <p:cNvSpPr>
            <a:spLocks noChangeArrowheads="1"/>
          </p:cNvSpPr>
          <p:nvPr/>
        </p:nvSpPr>
        <p:spPr bwMode="auto">
          <a:xfrm>
            <a:off x="1835150" y="3790156"/>
            <a:ext cx="474663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92" name="Oval 34"/>
          <p:cNvSpPr>
            <a:spLocks noChangeArrowheads="1"/>
          </p:cNvSpPr>
          <p:nvPr/>
        </p:nvSpPr>
        <p:spPr bwMode="auto">
          <a:xfrm>
            <a:off x="3727450" y="4074319"/>
            <a:ext cx="196850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3" name="Šipka doprava se zářezem 192"/>
          <p:cNvSpPr/>
          <p:nvPr/>
        </p:nvSpPr>
        <p:spPr>
          <a:xfrm>
            <a:off x="2843213" y="3960019"/>
            <a:ext cx="700087" cy="234950"/>
          </a:xfrm>
          <a:prstGeom prst="notchedRightArrow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82" name="Oval 34"/>
          <p:cNvSpPr>
            <a:spLocks noChangeArrowheads="1"/>
          </p:cNvSpPr>
          <p:nvPr/>
        </p:nvSpPr>
        <p:spPr bwMode="auto">
          <a:xfrm>
            <a:off x="5867400" y="3432969"/>
            <a:ext cx="196850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5" name="Oval 34"/>
          <p:cNvSpPr>
            <a:spLocks noChangeArrowheads="1"/>
          </p:cNvSpPr>
          <p:nvPr/>
        </p:nvSpPr>
        <p:spPr bwMode="auto">
          <a:xfrm>
            <a:off x="6588125" y="3113881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5" name="Přímá spojnice se šipkou 4"/>
          <p:cNvCxnSpPr>
            <a:endCxn id="174" idx="6"/>
          </p:cNvCxnSpPr>
          <p:nvPr/>
        </p:nvCxnSpPr>
        <p:spPr>
          <a:xfrm flipH="1">
            <a:off x="1619250" y="1631156"/>
            <a:ext cx="944563" cy="52546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1258888" y="1124744"/>
            <a:ext cx="5856287" cy="715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350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lipofilní </a:t>
            </a:r>
            <a:r>
              <a:rPr lang="cs-CZ" sz="1350" dirty="0" err="1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statiny</a:t>
            </a:r>
            <a:r>
              <a:rPr lang="cs-CZ" sz="1350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 – substráty P-</a:t>
            </a:r>
            <a:r>
              <a:rPr lang="cs-CZ" sz="1350" dirty="0" err="1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gp</a:t>
            </a:r>
            <a:r>
              <a:rPr lang="cs-CZ" sz="1350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 a CYP3A4</a:t>
            </a:r>
          </a:p>
          <a:p>
            <a:pPr>
              <a:defRPr/>
            </a:pPr>
            <a:r>
              <a:rPr lang="cs-CZ" sz="1350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(</a:t>
            </a:r>
            <a:r>
              <a:rPr lang="cs-CZ" sz="1350" i="1" dirty="0" err="1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simvastatin</a:t>
            </a:r>
            <a:r>
              <a:rPr lang="cs-CZ" sz="1350" i="1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, </a:t>
            </a:r>
            <a:r>
              <a:rPr lang="cs-CZ" sz="1350" i="1" dirty="0" err="1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lovastatin</a:t>
            </a:r>
            <a:r>
              <a:rPr lang="cs-CZ" sz="1350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)</a:t>
            </a:r>
          </a:p>
          <a:p>
            <a:pPr>
              <a:defRPr/>
            </a:pPr>
            <a:endParaRPr lang="cs-CZ" sz="1350" dirty="0">
              <a:solidFill>
                <a:srgbClr val="5B9BD5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92" name="Oval 34"/>
          <p:cNvSpPr>
            <a:spLocks noChangeArrowheads="1"/>
          </p:cNvSpPr>
          <p:nvPr/>
        </p:nvSpPr>
        <p:spPr bwMode="auto">
          <a:xfrm>
            <a:off x="7615238" y="4148931"/>
            <a:ext cx="196850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1877" name="TextovéPole 85"/>
          <p:cNvSpPr txBox="1">
            <a:spLocks noChangeArrowheads="1"/>
          </p:cNvSpPr>
          <p:nvPr/>
        </p:nvSpPr>
        <p:spPr bwMode="auto">
          <a:xfrm>
            <a:off x="1027113" y="5095081"/>
            <a:ext cx="786606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400" i="1" dirty="0">
                <a:solidFill>
                  <a:srgbClr val="1F4E79"/>
                </a:solidFill>
                <a:latin typeface="Arial Black" pitchFamily="34" charset="0"/>
              </a:rPr>
              <a:t>nízká a variabilní          </a:t>
            </a:r>
            <a:r>
              <a:rPr lang="cs-CZ" altLang="cs-CZ" sz="1400" i="1" dirty="0" err="1">
                <a:solidFill>
                  <a:srgbClr val="1F4E79"/>
                </a:solidFill>
                <a:latin typeface="Arial Black" pitchFamily="34" charset="0"/>
              </a:rPr>
              <a:t>variabilní</a:t>
            </a:r>
            <a:r>
              <a:rPr lang="cs-CZ" altLang="cs-CZ" sz="1400" i="1" dirty="0">
                <a:solidFill>
                  <a:srgbClr val="1F4E79"/>
                </a:solidFill>
                <a:latin typeface="Arial Black" pitchFamily="34" charset="0"/>
              </a:rPr>
              <a:t> vychytávání                variabilní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400" i="1" dirty="0">
                <a:solidFill>
                  <a:srgbClr val="1F4E79"/>
                </a:solidFill>
                <a:latin typeface="Arial Black" pitchFamily="34" charset="0"/>
              </a:rPr>
              <a:t>biolog. dostupnost      v </a:t>
            </a:r>
            <a:r>
              <a:rPr lang="cs-CZ" altLang="cs-CZ" sz="1400" i="1" dirty="0" err="1">
                <a:solidFill>
                  <a:srgbClr val="1F4E79"/>
                </a:solidFill>
                <a:latin typeface="Arial Black" pitchFamily="34" charset="0"/>
              </a:rPr>
              <a:t>hepatocytu</a:t>
            </a:r>
            <a:r>
              <a:rPr lang="cs-CZ" altLang="cs-CZ" sz="1400" i="1" dirty="0">
                <a:solidFill>
                  <a:srgbClr val="1F4E79"/>
                </a:solidFill>
                <a:latin typeface="Arial Black" pitchFamily="34" charset="0"/>
              </a:rPr>
              <a:t> (re-</a:t>
            </a:r>
            <a:r>
              <a:rPr lang="cs-CZ" altLang="cs-CZ" sz="1400" i="1" dirty="0" err="1">
                <a:solidFill>
                  <a:srgbClr val="1F4E79"/>
                </a:solidFill>
                <a:latin typeface="Arial Black" pitchFamily="34" charset="0"/>
              </a:rPr>
              <a:t>uptake</a:t>
            </a:r>
            <a:r>
              <a:rPr lang="cs-CZ" altLang="cs-CZ" sz="1400" i="1" dirty="0">
                <a:solidFill>
                  <a:srgbClr val="1F4E79"/>
                </a:solidFill>
                <a:latin typeface="Arial Black" pitchFamily="34" charset="0"/>
              </a:rPr>
              <a:t>)             </a:t>
            </a:r>
            <a:r>
              <a:rPr lang="cs-CZ" altLang="cs-CZ" sz="1400" i="1" dirty="0" err="1">
                <a:solidFill>
                  <a:srgbClr val="1F4E79"/>
                </a:solidFill>
                <a:latin typeface="Arial Black" pitchFamily="34" charset="0"/>
              </a:rPr>
              <a:t>bioeliminace</a:t>
            </a:r>
            <a:endParaRPr lang="cs-CZ" altLang="cs-CZ" sz="1400" i="1" dirty="0">
              <a:solidFill>
                <a:srgbClr val="1F4E79"/>
              </a:solidFill>
              <a:latin typeface="Arial Black" pitchFamily="34" charset="0"/>
            </a:endParaRPr>
          </a:p>
        </p:txBody>
      </p:sp>
      <p:sp>
        <p:nvSpPr>
          <p:cNvPr id="87" name="Popisek se čtyřstrannou šipkou 5"/>
          <p:cNvSpPr/>
          <p:nvPr/>
        </p:nvSpPr>
        <p:spPr>
          <a:xfrm>
            <a:off x="5795963" y="3790156"/>
            <a:ext cx="746125" cy="533400"/>
          </a:xfrm>
          <a:prstGeom prst="quadArrowCallou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05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61879" name="Text Box 51"/>
          <p:cNvSpPr txBox="1">
            <a:spLocks noChangeArrowheads="1"/>
          </p:cNvSpPr>
          <p:nvPr/>
        </p:nvSpPr>
        <p:spPr bwMode="auto">
          <a:xfrm>
            <a:off x="5919788" y="3890169"/>
            <a:ext cx="4206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900" b="1">
                <a:solidFill>
                  <a:srgbClr val="C00000"/>
                </a:solidFill>
                <a:latin typeface="Arial" pitchFamily="34" charset="0"/>
              </a:rPr>
              <a:t>CYP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900" b="1">
                <a:solidFill>
                  <a:srgbClr val="C00000"/>
                </a:solidFill>
                <a:latin typeface="Arial" pitchFamily="34" charset="0"/>
              </a:rPr>
              <a:t>3A4</a:t>
            </a:r>
          </a:p>
        </p:txBody>
      </p:sp>
      <p:sp>
        <p:nvSpPr>
          <p:cNvPr id="88" name="TextovéPole 87"/>
          <p:cNvSpPr txBox="1"/>
          <p:nvPr/>
        </p:nvSpPr>
        <p:spPr>
          <a:xfrm>
            <a:off x="5181600" y="2528094"/>
            <a:ext cx="20383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050" b="1" dirty="0">
                <a:solidFill>
                  <a:srgbClr val="FFFF00"/>
                </a:solidFill>
                <a:latin typeface="Arial Black" panose="020B0A04020102020204" pitchFamily="34" charset="0"/>
              </a:rPr>
              <a:t>inhibice HMG-</a:t>
            </a:r>
            <a:r>
              <a:rPr lang="cs-CZ" sz="1050" b="1" dirty="0" err="1">
                <a:solidFill>
                  <a:srgbClr val="FFFF00"/>
                </a:solidFill>
                <a:latin typeface="Arial Black" panose="020B0A04020102020204" pitchFamily="34" charset="0"/>
              </a:rPr>
              <a:t>CoA</a:t>
            </a:r>
            <a:endParaRPr lang="cs-CZ" sz="1050" b="1" dirty="0">
              <a:solidFill>
                <a:srgbClr val="FFFF00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cs-CZ" sz="1050" b="1" dirty="0">
                <a:solidFill>
                  <a:srgbClr val="FFFF00"/>
                </a:solidFill>
                <a:latin typeface="Arial Black" panose="020B0A04020102020204" pitchFamily="34" charset="0"/>
              </a:rPr>
              <a:t>reduktázy</a:t>
            </a:r>
          </a:p>
        </p:txBody>
      </p:sp>
      <p:sp>
        <p:nvSpPr>
          <p:cNvPr id="89" name="Nadpis 1"/>
          <p:cNvSpPr>
            <a:spLocks noGrp="1"/>
          </p:cNvSpPr>
          <p:nvPr>
            <p:ph type="title"/>
          </p:nvPr>
        </p:nvSpPr>
        <p:spPr>
          <a:xfrm>
            <a:off x="0" y="-26988"/>
            <a:ext cx="9109075" cy="1125538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200" dirty="0">
                <a:solidFill>
                  <a:srgbClr val="C00000"/>
                </a:solidFill>
                <a:latin typeface="Arial Black" panose="020B0A04020102020204" pitchFamily="34" charset="0"/>
              </a:rPr>
              <a:t>Metabolizmus  </a:t>
            </a:r>
            <a:r>
              <a:rPr lang="cs-CZ" sz="3200" dirty="0" err="1">
                <a:solidFill>
                  <a:srgbClr val="C00000"/>
                </a:solidFill>
                <a:latin typeface="Arial Black" panose="020B0A04020102020204" pitchFamily="34" charset="0"/>
              </a:rPr>
              <a:t>simvastatinu</a:t>
            </a:r>
            <a:endParaRPr lang="cs-CZ" sz="28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74" name="Bublinový popisek se šipkou nahoru 73"/>
          <p:cNvSpPr/>
          <p:nvPr/>
        </p:nvSpPr>
        <p:spPr>
          <a:xfrm>
            <a:off x="971550" y="5610225"/>
            <a:ext cx="2593975" cy="1131888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8245"/>
            </a:avLst>
          </a:prstGeom>
          <a:solidFill>
            <a:schemeClr val="bg1">
              <a:lumMod val="75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b="1" dirty="0" err="1">
                <a:solidFill>
                  <a:srgbClr val="C00000"/>
                </a:solidFill>
              </a:rPr>
              <a:t>inhib</a:t>
            </a:r>
            <a:r>
              <a:rPr lang="cs-CZ" sz="2400" b="1" dirty="0">
                <a:solidFill>
                  <a:srgbClr val="C00000"/>
                </a:solidFill>
              </a:rPr>
              <a:t>./aktiv.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b="1" dirty="0">
                <a:solidFill>
                  <a:srgbClr val="C00000"/>
                </a:solidFill>
              </a:rPr>
              <a:t>CYP3A4 a P-</a:t>
            </a:r>
            <a:r>
              <a:rPr lang="cs-CZ" sz="2400" b="1" dirty="0" err="1">
                <a:solidFill>
                  <a:srgbClr val="C00000"/>
                </a:solidFill>
              </a:rPr>
              <a:t>gp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75" name="Bublinový popisek se šipkou nahoru 74"/>
          <p:cNvSpPr/>
          <p:nvPr/>
        </p:nvSpPr>
        <p:spPr>
          <a:xfrm>
            <a:off x="3956750" y="5610225"/>
            <a:ext cx="1948892" cy="1131888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8245"/>
            </a:avLst>
          </a:prstGeom>
          <a:solidFill>
            <a:schemeClr val="bg1">
              <a:lumMod val="75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b="1" dirty="0" err="1">
                <a:solidFill>
                  <a:srgbClr val="C00000"/>
                </a:solidFill>
              </a:rPr>
              <a:t>inhib</a:t>
            </a:r>
            <a:r>
              <a:rPr lang="cs-CZ" sz="2400" b="1" dirty="0">
                <a:solidFill>
                  <a:srgbClr val="C00000"/>
                </a:solidFill>
              </a:rPr>
              <a:t>./aktiv.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b="1" dirty="0">
                <a:solidFill>
                  <a:srgbClr val="C00000"/>
                </a:solidFill>
              </a:rPr>
              <a:t>OATP1B1,…</a:t>
            </a:r>
          </a:p>
        </p:txBody>
      </p:sp>
      <p:sp>
        <p:nvSpPr>
          <p:cNvPr id="76" name="Bublinový popisek se šipkou nahoru 89"/>
          <p:cNvSpPr/>
          <p:nvPr/>
        </p:nvSpPr>
        <p:spPr>
          <a:xfrm>
            <a:off x="6226497" y="5609560"/>
            <a:ext cx="2593975" cy="1131888"/>
          </a:xfrm>
          <a:prstGeom prst="upArrowCallout">
            <a:avLst>
              <a:gd name="adj1" fmla="val 25000"/>
              <a:gd name="adj2" fmla="val 25000"/>
              <a:gd name="adj3" fmla="val 25000"/>
              <a:gd name="adj4" fmla="val 68245"/>
            </a:avLst>
          </a:prstGeom>
          <a:solidFill>
            <a:schemeClr val="bg1">
              <a:lumMod val="75000"/>
            </a:schemeClr>
          </a:solidFill>
          <a:ln w="28575"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b="1" dirty="0" err="1">
                <a:solidFill>
                  <a:srgbClr val="C00000"/>
                </a:solidFill>
              </a:rPr>
              <a:t>inhib</a:t>
            </a:r>
            <a:r>
              <a:rPr lang="cs-CZ" sz="2400" b="1" dirty="0">
                <a:solidFill>
                  <a:srgbClr val="C00000"/>
                </a:solidFill>
              </a:rPr>
              <a:t>./aktiv.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b="1" dirty="0">
                <a:solidFill>
                  <a:srgbClr val="C00000"/>
                </a:solidFill>
              </a:rPr>
              <a:t>CYP3A4 a P-</a:t>
            </a:r>
            <a:r>
              <a:rPr lang="cs-CZ" sz="2400" b="1" dirty="0" err="1">
                <a:solidFill>
                  <a:srgbClr val="C00000"/>
                </a:solidFill>
              </a:rPr>
              <a:t>gp</a:t>
            </a:r>
            <a:endParaRPr lang="cs-CZ" sz="2400" b="1" dirty="0">
              <a:solidFill>
                <a:srgbClr val="C00000"/>
              </a:solidFill>
            </a:endParaRPr>
          </a:p>
        </p:txBody>
      </p:sp>
      <p:sp>
        <p:nvSpPr>
          <p:cNvPr id="77" name="Šipka doprava se zářezem 76"/>
          <p:cNvSpPr/>
          <p:nvPr/>
        </p:nvSpPr>
        <p:spPr>
          <a:xfrm>
            <a:off x="3943350" y="3960019"/>
            <a:ext cx="700088" cy="234950"/>
          </a:xfrm>
          <a:prstGeom prst="notchedRightArrow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8749199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1988840"/>
            <a:ext cx="2652464" cy="3425577"/>
          </a:xfrm>
          <a:solidFill>
            <a:schemeClr val="bg1">
              <a:lumMod val="90000"/>
            </a:schemeClr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80000"/>
              </a:lnSpc>
              <a:buClr>
                <a:srgbClr val="C00000"/>
              </a:buClr>
              <a:buNone/>
            </a:pPr>
            <a:r>
              <a:rPr lang="cs-CZ" altLang="cs-CZ" sz="2800" dirty="0">
                <a:solidFill>
                  <a:srgbClr val="C00000"/>
                </a:solidFill>
                <a:latin typeface="Arial Black" pitchFamily="34" charset="0"/>
              </a:rPr>
              <a:t>substráty</a:t>
            </a:r>
          </a:p>
          <a:p>
            <a:pPr eaLnBrk="1" hangingPunct="1">
              <a:lnSpc>
                <a:spcPct val="8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chemeClr val="tx2"/>
                </a:solidFill>
                <a:latin typeface="Arial" pitchFamily="34" charset="0"/>
              </a:rPr>
              <a:t>BKK</a:t>
            </a:r>
          </a:p>
          <a:p>
            <a:pPr eaLnBrk="1" hangingPunct="1">
              <a:lnSpc>
                <a:spcPct val="8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 err="1">
                <a:solidFill>
                  <a:schemeClr val="tx2"/>
                </a:solidFill>
                <a:latin typeface="Arial" pitchFamily="34" charset="0"/>
              </a:rPr>
              <a:t>lipofil</a:t>
            </a:r>
            <a:r>
              <a:rPr lang="cs-CZ" altLang="cs-CZ" sz="2400" b="1" dirty="0">
                <a:solidFill>
                  <a:schemeClr val="tx2"/>
                </a:solidFill>
                <a:latin typeface="Arial" pitchFamily="34" charset="0"/>
              </a:rPr>
              <a:t>. </a:t>
            </a:r>
            <a:r>
              <a:rPr lang="cs-CZ" altLang="cs-CZ" sz="2400" b="1" dirty="0" err="1">
                <a:solidFill>
                  <a:schemeClr val="tx2"/>
                </a:solidFill>
                <a:latin typeface="Arial" pitchFamily="34" charset="0"/>
              </a:rPr>
              <a:t>statiny</a:t>
            </a:r>
            <a:endParaRPr lang="cs-CZ" alt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 err="1">
                <a:solidFill>
                  <a:schemeClr val="tx2"/>
                </a:solidFill>
                <a:latin typeface="Arial" pitchFamily="34" charset="0"/>
              </a:rPr>
              <a:t>makrolidy</a:t>
            </a:r>
            <a:endParaRPr lang="cs-CZ" alt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 err="1">
                <a:solidFill>
                  <a:schemeClr val="tx2"/>
                </a:solidFill>
                <a:latin typeface="Arial" pitchFamily="34" charset="0"/>
              </a:rPr>
              <a:t>amiodaron</a:t>
            </a:r>
            <a:endParaRPr lang="cs-CZ" alt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chemeClr val="tx2"/>
                </a:solidFill>
                <a:latin typeface="Arial" pitchFamily="34" charset="0"/>
              </a:rPr>
              <a:t>steroidy</a:t>
            </a:r>
          </a:p>
          <a:p>
            <a:pPr eaLnBrk="1" hangingPunct="1">
              <a:lnSpc>
                <a:spcPct val="8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 err="1">
                <a:solidFill>
                  <a:schemeClr val="tx2"/>
                </a:solidFill>
                <a:latin typeface="Arial" pitchFamily="34" charset="0"/>
              </a:rPr>
              <a:t>psychofarm</a:t>
            </a:r>
            <a:r>
              <a:rPr lang="cs-CZ" altLang="cs-CZ" sz="2400" b="1" dirty="0">
                <a:solidFill>
                  <a:schemeClr val="tx2"/>
                </a:solidFill>
                <a:latin typeface="Arial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altLang="cs-CZ" sz="2000" b="1" dirty="0">
                <a:solidFill>
                  <a:schemeClr val="tx2"/>
                </a:solidFill>
                <a:latin typeface="Arial" pitchFamily="34" charset="0"/>
              </a:rPr>
              <a:t>….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131567" y="1988840"/>
            <a:ext cx="2736850" cy="3425577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</a:pPr>
            <a:r>
              <a:rPr lang="cs-CZ" altLang="cs-CZ" sz="2800" b="1" dirty="0">
                <a:solidFill>
                  <a:srgbClr val="C00000"/>
                </a:solidFill>
                <a:latin typeface="Arial Black" pitchFamily="34" charset="0"/>
              </a:rPr>
              <a:t>inhibitory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 err="1">
                <a:solidFill>
                  <a:srgbClr val="C00000"/>
                </a:solidFill>
              </a:rPr>
              <a:t>verapamil</a:t>
            </a:r>
            <a:endParaRPr lang="cs-CZ" altLang="cs-CZ" sz="2400" b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 err="1">
                <a:solidFill>
                  <a:schemeClr val="tx2"/>
                </a:solidFill>
              </a:rPr>
              <a:t>diltiazem</a:t>
            </a:r>
            <a:endParaRPr lang="cs-CZ" altLang="cs-CZ" sz="24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 err="1">
                <a:solidFill>
                  <a:srgbClr val="C00000"/>
                </a:solidFill>
              </a:rPr>
              <a:t>amiodaron</a:t>
            </a:r>
            <a:endParaRPr lang="cs-CZ" altLang="cs-CZ" sz="2400" b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 err="1">
                <a:solidFill>
                  <a:srgbClr val="C00000"/>
                </a:solidFill>
              </a:rPr>
              <a:t>makrolidy</a:t>
            </a:r>
            <a:endParaRPr lang="cs-CZ" altLang="cs-CZ" sz="2400" b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rgbClr val="C00000"/>
                </a:solidFill>
              </a:rPr>
              <a:t>antimykotika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 err="1">
                <a:solidFill>
                  <a:srgbClr val="C00000"/>
                </a:solidFill>
              </a:rPr>
              <a:t>psychofarm</a:t>
            </a:r>
            <a:r>
              <a:rPr lang="cs-CZ" altLang="cs-CZ" sz="2400" b="1" dirty="0">
                <a:solidFill>
                  <a:srgbClr val="C000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 err="1">
                <a:solidFill>
                  <a:srgbClr val="C00000"/>
                </a:solidFill>
              </a:rPr>
              <a:t>flavonoidy</a:t>
            </a:r>
            <a:endParaRPr lang="cs-CZ" altLang="cs-CZ" sz="2400" b="1" dirty="0">
              <a:solidFill>
                <a:srgbClr val="C00000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chemeClr val="tx2"/>
                </a:solidFill>
              </a:rPr>
              <a:t>….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023992" y="1988840"/>
            <a:ext cx="2797175" cy="3425577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</a:pPr>
            <a:r>
              <a:rPr lang="cs-CZ" altLang="cs-CZ" sz="2800" b="1" dirty="0">
                <a:solidFill>
                  <a:srgbClr val="C00000"/>
                </a:solidFill>
                <a:latin typeface="Arial Black" pitchFamily="34" charset="0"/>
              </a:rPr>
              <a:t>induktory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 err="1">
                <a:solidFill>
                  <a:schemeClr val="tx2"/>
                </a:solidFill>
              </a:rPr>
              <a:t>fenytoin</a:t>
            </a:r>
            <a:r>
              <a:rPr lang="cs-CZ" altLang="cs-CZ" sz="2400" b="1" dirty="0">
                <a:solidFill>
                  <a:schemeClr val="tx2"/>
                </a:solidFill>
              </a:rPr>
              <a:t>, 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chemeClr val="tx2"/>
                </a:solidFill>
              </a:rPr>
              <a:t>fenobarbital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 err="1">
                <a:solidFill>
                  <a:schemeClr val="tx2"/>
                </a:solidFill>
              </a:rPr>
              <a:t>rifampicin</a:t>
            </a:r>
            <a:endParaRPr lang="cs-CZ" altLang="cs-CZ" sz="24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 err="1">
                <a:solidFill>
                  <a:schemeClr val="tx2"/>
                </a:solidFill>
              </a:rPr>
              <a:t>dexametazon</a:t>
            </a:r>
            <a:endParaRPr lang="cs-CZ" altLang="cs-CZ" sz="24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chemeClr val="tx2"/>
                </a:solidFill>
              </a:rPr>
              <a:t>třezalka</a:t>
            </a:r>
          </a:p>
          <a:p>
            <a:pPr eaLnBrk="1" hangingPunct="1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chemeClr val="tx2"/>
                </a:solidFill>
              </a:rPr>
              <a:t>….</a:t>
            </a:r>
            <a:endParaRPr lang="cs-CZ" altLang="cs-CZ" sz="2400" dirty="0">
              <a:solidFill>
                <a:schemeClr val="tx2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50825" y="5670550"/>
            <a:ext cx="882015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s-CZ" altLang="cs-CZ" sz="2400" b="1" dirty="0">
                <a:solidFill>
                  <a:schemeClr val="tx2"/>
                </a:solidFill>
              </a:rPr>
              <a:t>Pozor na kombinaci substrátů s inhibitory CYP3A4 - 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>
                <a:solidFill>
                  <a:schemeClr val="tx2"/>
                </a:solidFill>
              </a:rPr>
              <a:t>s </a:t>
            </a:r>
            <a:r>
              <a:rPr lang="cs-CZ" altLang="cs-CZ" sz="2400" b="1" i="1" dirty="0" err="1">
                <a:solidFill>
                  <a:schemeClr val="tx2"/>
                </a:solidFill>
              </a:rPr>
              <a:t>diltiazemem</a:t>
            </a:r>
            <a:r>
              <a:rPr lang="cs-CZ" altLang="cs-CZ" sz="2400" b="1" i="1" dirty="0">
                <a:solidFill>
                  <a:schemeClr val="tx2"/>
                </a:solidFill>
              </a:rPr>
              <a:t>, </a:t>
            </a:r>
            <a:r>
              <a:rPr lang="cs-CZ" altLang="cs-CZ" sz="2400" b="1" i="1" dirty="0" err="1">
                <a:solidFill>
                  <a:schemeClr val="tx2"/>
                </a:solidFill>
              </a:rPr>
              <a:t>verapamilem</a:t>
            </a:r>
            <a:r>
              <a:rPr lang="cs-CZ" altLang="cs-CZ" sz="2400" b="1" i="1" dirty="0">
                <a:solidFill>
                  <a:schemeClr val="tx2"/>
                </a:solidFill>
              </a:rPr>
              <a:t>,  </a:t>
            </a:r>
            <a:r>
              <a:rPr lang="cs-CZ" altLang="cs-CZ" sz="2400" b="1" i="1" dirty="0" err="1">
                <a:solidFill>
                  <a:schemeClr val="tx2"/>
                </a:solidFill>
              </a:rPr>
              <a:t>amiodaronem</a:t>
            </a:r>
            <a:r>
              <a:rPr lang="cs-CZ" altLang="cs-CZ" sz="2400" b="1" dirty="0">
                <a:solidFill>
                  <a:schemeClr val="tx2"/>
                </a:solidFill>
              </a:rPr>
              <a:t>, </a:t>
            </a:r>
            <a:r>
              <a:rPr lang="cs-CZ" altLang="cs-CZ" sz="2400" b="1" i="1" dirty="0" err="1">
                <a:solidFill>
                  <a:schemeClr val="tx2"/>
                </a:solidFill>
              </a:rPr>
              <a:t>makrolid</a:t>
            </a:r>
            <a:r>
              <a:rPr lang="cs-CZ" altLang="cs-CZ" sz="2400" b="1" i="1" dirty="0">
                <a:solidFill>
                  <a:schemeClr val="tx2"/>
                </a:solidFill>
              </a:rPr>
              <a:t>. ATB</a:t>
            </a:r>
            <a:r>
              <a:rPr lang="cs-CZ" altLang="cs-CZ" sz="2400" b="1" dirty="0">
                <a:solidFill>
                  <a:schemeClr val="tx2"/>
                </a:solidFill>
              </a:rPr>
              <a:t>, </a:t>
            </a:r>
            <a:r>
              <a:rPr lang="cs-CZ" altLang="cs-CZ" sz="2400" b="1" i="1" dirty="0">
                <a:solidFill>
                  <a:schemeClr val="tx2"/>
                </a:solidFill>
              </a:rPr>
              <a:t>antimykotiky</a:t>
            </a:r>
            <a:r>
              <a:rPr lang="cs-CZ" altLang="cs-CZ" sz="2400" b="1" dirty="0">
                <a:solidFill>
                  <a:schemeClr val="tx2"/>
                </a:solidFill>
              </a:rPr>
              <a:t> či s </a:t>
            </a:r>
            <a:r>
              <a:rPr lang="cs-CZ" altLang="cs-CZ" sz="2400" b="1" i="1" dirty="0" err="1">
                <a:solidFill>
                  <a:schemeClr val="tx2"/>
                </a:solidFill>
              </a:rPr>
              <a:t>flavonoidy</a:t>
            </a:r>
            <a:r>
              <a:rPr lang="cs-CZ" altLang="cs-CZ" sz="2400" b="1" i="1" dirty="0">
                <a:solidFill>
                  <a:schemeClr val="tx2"/>
                </a:solidFill>
              </a:rPr>
              <a:t> citrusů </a:t>
            </a: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539750" y="413792"/>
            <a:ext cx="8353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cs-CZ" altLang="cs-CZ" sz="4000" b="1" dirty="0">
                <a:solidFill>
                  <a:srgbClr val="C00000"/>
                </a:solidFill>
                <a:latin typeface="Arial Black" pitchFamily="34" charset="0"/>
              </a:rPr>
              <a:t>CYP 3A4</a:t>
            </a:r>
            <a:br>
              <a:rPr lang="cs-CZ" altLang="cs-CZ" sz="3200" b="1" dirty="0">
                <a:solidFill>
                  <a:srgbClr val="C00000"/>
                </a:solidFill>
                <a:latin typeface="Arial Black" pitchFamily="34" charset="0"/>
              </a:rPr>
            </a:br>
            <a:r>
              <a:rPr lang="cs-CZ" altLang="cs-CZ" sz="2400" b="1" dirty="0" err="1">
                <a:solidFill>
                  <a:schemeClr val="tx2"/>
                </a:solidFill>
                <a:latin typeface="Arial Black" pitchFamily="34" charset="0"/>
              </a:rPr>
              <a:t>metabol</a:t>
            </a:r>
            <a:r>
              <a:rPr lang="cs-CZ" altLang="cs-CZ" sz="2400" b="1" dirty="0">
                <a:solidFill>
                  <a:schemeClr val="tx2"/>
                </a:solidFill>
                <a:latin typeface="Arial Black" pitchFamily="34" charset="0"/>
              </a:rPr>
              <a:t>. </a:t>
            </a:r>
            <a:r>
              <a:rPr lang="cs-CZ" altLang="cs-CZ" sz="2400" b="1" dirty="0">
                <a:solidFill>
                  <a:schemeClr val="tx2"/>
                </a:solidFill>
                <a:latin typeface="Arial Black" pitchFamily="34" charset="0"/>
                <a:sym typeface="Symbol" pitchFamily="18" charset="2"/>
              </a:rPr>
              <a:t> 50% léků, nemá </a:t>
            </a:r>
            <a:r>
              <a:rPr lang="cs-CZ" altLang="cs-CZ" sz="2400" b="1" dirty="0" err="1">
                <a:solidFill>
                  <a:schemeClr val="tx2"/>
                </a:solidFill>
                <a:latin typeface="Arial Black" pitchFamily="34" charset="0"/>
                <a:sym typeface="Symbol" pitchFamily="18" charset="2"/>
              </a:rPr>
              <a:t>význ</a:t>
            </a:r>
            <a:r>
              <a:rPr lang="cs-CZ" altLang="cs-CZ" sz="2400" b="1" dirty="0">
                <a:solidFill>
                  <a:schemeClr val="tx2"/>
                </a:solidFill>
                <a:latin typeface="Arial Black" pitchFamily="34" charset="0"/>
                <a:sym typeface="Symbol" pitchFamily="18" charset="2"/>
              </a:rPr>
              <a:t>. polymorfizmy</a:t>
            </a:r>
          </a:p>
        </p:txBody>
      </p:sp>
    </p:spTree>
    <p:extLst>
      <p:ext uri="{BB962C8B-B14F-4D97-AF65-F5344CB8AC3E}">
        <p14:creationId xmlns:p14="http://schemas.microsoft.com/office/powerpoint/2010/main" val="3203969875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323528" y="2096852"/>
            <a:ext cx="2652464" cy="3960440"/>
          </a:xfrm>
          <a:solidFill>
            <a:schemeClr val="bg1">
              <a:lumMod val="90000"/>
            </a:schemeClr>
          </a:solidFill>
          <a:ln>
            <a:solidFill>
              <a:schemeClr val="tx2"/>
            </a:solidFill>
            <a:miter lim="800000"/>
            <a:headEnd/>
            <a:tailEnd/>
          </a:ln>
        </p:spPr>
        <p:txBody>
          <a:bodyPr/>
          <a:lstStyle/>
          <a:p>
            <a:pPr marL="0" indent="0" eaLnBrk="1" hangingPunct="1">
              <a:lnSpc>
                <a:spcPct val="80000"/>
              </a:lnSpc>
              <a:buClr>
                <a:srgbClr val="C00000"/>
              </a:buClr>
              <a:buNone/>
            </a:pPr>
            <a:r>
              <a:rPr lang="cs-CZ" altLang="cs-CZ" sz="2800" dirty="0">
                <a:solidFill>
                  <a:srgbClr val="C00000"/>
                </a:solidFill>
                <a:latin typeface="Arial Black" pitchFamily="34" charset="0"/>
              </a:rPr>
              <a:t>substráty</a:t>
            </a:r>
          </a:p>
          <a:p>
            <a:pPr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chemeClr val="tx2"/>
                </a:solidFill>
                <a:latin typeface="Arial" pitchFamily="34" charset="0"/>
              </a:rPr>
              <a:t>BKK</a:t>
            </a:r>
          </a:p>
          <a:p>
            <a:pPr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chemeClr val="tx2"/>
                </a:solidFill>
                <a:latin typeface="Arial" pitchFamily="34" charset="0"/>
              </a:rPr>
              <a:t>lipofilní </a:t>
            </a:r>
            <a:r>
              <a:rPr lang="cs-CZ" altLang="cs-CZ" sz="2400" b="1" dirty="0" err="1">
                <a:solidFill>
                  <a:schemeClr val="tx2"/>
                </a:solidFill>
                <a:latin typeface="Arial" pitchFamily="34" charset="0"/>
              </a:rPr>
              <a:t>statiny</a:t>
            </a:r>
            <a:endParaRPr lang="cs-CZ" alt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 err="1">
                <a:solidFill>
                  <a:schemeClr val="tx2"/>
                </a:solidFill>
                <a:latin typeface="Arial" pitchFamily="34" charset="0"/>
              </a:rPr>
              <a:t>klopidigrel</a:t>
            </a:r>
            <a:endParaRPr lang="cs-CZ" alt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 err="1">
                <a:solidFill>
                  <a:schemeClr val="tx2"/>
                </a:solidFill>
                <a:latin typeface="Arial" pitchFamily="34" charset="0"/>
              </a:rPr>
              <a:t>dabigatran</a:t>
            </a:r>
            <a:r>
              <a:rPr lang="cs-CZ" altLang="cs-CZ" sz="2400" b="1" dirty="0">
                <a:solidFill>
                  <a:schemeClr val="tx2"/>
                </a:solidFill>
                <a:latin typeface="Arial" pitchFamily="34" charset="0"/>
              </a:rPr>
              <a:t> </a:t>
            </a:r>
            <a:r>
              <a:rPr lang="cs-CZ" altLang="cs-CZ" sz="2400" b="1" dirty="0" err="1">
                <a:solidFill>
                  <a:schemeClr val="tx2"/>
                </a:solidFill>
                <a:latin typeface="Arial" pitchFamily="34" charset="0"/>
              </a:rPr>
              <a:t>etexilát</a:t>
            </a:r>
            <a:endParaRPr lang="cs-CZ" altLang="cs-CZ" sz="2400" b="1" dirty="0">
              <a:solidFill>
                <a:schemeClr val="tx2"/>
              </a:solidFill>
              <a:latin typeface="Arial" pitchFamily="34" charset="0"/>
            </a:endParaRPr>
          </a:p>
          <a:p>
            <a:pPr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chemeClr val="tx2"/>
                </a:solidFill>
                <a:latin typeface="Arial" pitchFamily="34" charset="0"/>
              </a:rPr>
              <a:t>steroidy</a:t>
            </a:r>
          </a:p>
          <a:p>
            <a:pPr eaLnBrk="1" hangingPunct="1"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 err="1">
                <a:solidFill>
                  <a:schemeClr val="tx2"/>
                </a:solidFill>
                <a:latin typeface="Arial" pitchFamily="34" charset="0"/>
              </a:rPr>
              <a:t>psychofarm</a:t>
            </a:r>
            <a:r>
              <a:rPr lang="cs-CZ" altLang="cs-CZ" sz="2400" b="1" dirty="0">
                <a:solidFill>
                  <a:schemeClr val="tx2"/>
                </a:solidFill>
                <a:latin typeface="Arial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altLang="cs-CZ" sz="2000" b="1" dirty="0">
                <a:solidFill>
                  <a:schemeClr val="tx2"/>
                </a:solidFill>
                <a:latin typeface="Arial" pitchFamily="34" charset="0"/>
              </a:rPr>
              <a:t>….</a:t>
            </a:r>
          </a:p>
        </p:txBody>
      </p:sp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3131567" y="2096852"/>
            <a:ext cx="2736850" cy="396044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</a:pPr>
            <a:r>
              <a:rPr lang="cs-CZ" altLang="cs-CZ" sz="2800" b="1" dirty="0">
                <a:solidFill>
                  <a:srgbClr val="C00000"/>
                </a:solidFill>
                <a:latin typeface="Arial Black" pitchFamily="34" charset="0"/>
              </a:rPr>
              <a:t>inhibitory</a:t>
            </a:r>
          </a:p>
          <a:p>
            <a:pPr eaLnBrk="1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 err="1">
                <a:solidFill>
                  <a:srgbClr val="C00000"/>
                </a:solidFill>
              </a:rPr>
              <a:t>verapamil</a:t>
            </a:r>
            <a:endParaRPr lang="cs-CZ" altLang="cs-CZ" sz="2400" b="1" dirty="0">
              <a:solidFill>
                <a:srgbClr val="C00000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 err="1">
                <a:solidFill>
                  <a:schemeClr val="tx2"/>
                </a:solidFill>
              </a:rPr>
              <a:t>diltiazem</a:t>
            </a:r>
            <a:endParaRPr lang="cs-CZ" altLang="cs-CZ" sz="24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 err="1">
                <a:solidFill>
                  <a:srgbClr val="C00000"/>
                </a:solidFill>
              </a:rPr>
              <a:t>amiodaron</a:t>
            </a:r>
            <a:endParaRPr lang="cs-CZ" altLang="cs-CZ" sz="2400" b="1" dirty="0">
              <a:solidFill>
                <a:srgbClr val="C00000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 err="1">
                <a:solidFill>
                  <a:srgbClr val="C00000"/>
                </a:solidFill>
              </a:rPr>
              <a:t>makrolidy</a:t>
            </a:r>
            <a:endParaRPr lang="cs-CZ" altLang="cs-CZ" sz="2400" b="1" dirty="0">
              <a:solidFill>
                <a:srgbClr val="C00000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rgbClr val="C00000"/>
                </a:solidFill>
              </a:rPr>
              <a:t>antimykotika</a:t>
            </a:r>
          </a:p>
          <a:p>
            <a:pPr eaLnBrk="1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 err="1">
                <a:solidFill>
                  <a:srgbClr val="C00000"/>
                </a:solidFill>
              </a:rPr>
              <a:t>psychofarm</a:t>
            </a:r>
            <a:r>
              <a:rPr lang="cs-CZ" altLang="cs-CZ" sz="2400" b="1" dirty="0">
                <a:solidFill>
                  <a:srgbClr val="C00000"/>
                </a:solidFill>
              </a:rPr>
              <a:t>.</a:t>
            </a:r>
          </a:p>
          <a:p>
            <a:pPr eaLnBrk="1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 err="1">
                <a:solidFill>
                  <a:srgbClr val="C00000"/>
                </a:solidFill>
              </a:rPr>
              <a:t>flavonoidy</a:t>
            </a:r>
            <a:endParaRPr lang="cs-CZ" altLang="cs-CZ" sz="2400" b="1" dirty="0">
              <a:solidFill>
                <a:srgbClr val="C00000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chemeClr val="tx2"/>
                </a:solidFill>
              </a:rPr>
              <a:t>….</a:t>
            </a:r>
          </a:p>
        </p:txBody>
      </p:sp>
      <p:sp>
        <p:nvSpPr>
          <p:cNvPr id="21508" name="Rectangle 4"/>
          <p:cNvSpPr>
            <a:spLocks noChangeArrowheads="1"/>
          </p:cNvSpPr>
          <p:nvPr/>
        </p:nvSpPr>
        <p:spPr bwMode="auto">
          <a:xfrm>
            <a:off x="6023992" y="2096852"/>
            <a:ext cx="2797175" cy="3960440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indent="0" eaLnBrk="1" hangingPunct="1"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</a:pPr>
            <a:r>
              <a:rPr lang="cs-CZ" altLang="cs-CZ" sz="2800" b="1" dirty="0">
                <a:solidFill>
                  <a:srgbClr val="C00000"/>
                </a:solidFill>
                <a:latin typeface="Arial Black" pitchFamily="34" charset="0"/>
              </a:rPr>
              <a:t>induktory</a:t>
            </a:r>
          </a:p>
          <a:p>
            <a:pPr eaLnBrk="1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 err="1">
                <a:solidFill>
                  <a:schemeClr val="tx2"/>
                </a:solidFill>
              </a:rPr>
              <a:t>fenytoin</a:t>
            </a:r>
            <a:r>
              <a:rPr lang="cs-CZ" altLang="cs-CZ" sz="2400" b="1" dirty="0">
                <a:solidFill>
                  <a:schemeClr val="tx2"/>
                </a:solidFill>
              </a:rPr>
              <a:t>, </a:t>
            </a:r>
          </a:p>
          <a:p>
            <a:pPr eaLnBrk="1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chemeClr val="tx2"/>
                </a:solidFill>
              </a:rPr>
              <a:t>fenobarbital</a:t>
            </a:r>
          </a:p>
          <a:p>
            <a:pPr eaLnBrk="1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 err="1">
                <a:solidFill>
                  <a:schemeClr val="tx2"/>
                </a:solidFill>
              </a:rPr>
              <a:t>rifampicin</a:t>
            </a:r>
            <a:endParaRPr lang="cs-CZ" altLang="cs-CZ" sz="24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 err="1">
                <a:solidFill>
                  <a:schemeClr val="tx2"/>
                </a:solidFill>
              </a:rPr>
              <a:t>dexametazon</a:t>
            </a:r>
            <a:endParaRPr lang="cs-CZ" altLang="cs-CZ" sz="2400" b="1" dirty="0">
              <a:solidFill>
                <a:schemeClr val="tx2"/>
              </a:solidFill>
            </a:endParaRPr>
          </a:p>
          <a:p>
            <a:pPr eaLnBrk="1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chemeClr val="tx2"/>
                </a:solidFill>
              </a:rPr>
              <a:t>třezalka</a:t>
            </a:r>
          </a:p>
          <a:p>
            <a:pPr eaLnBrk="1" hangingPunct="1">
              <a:spcBef>
                <a:spcPct val="20000"/>
              </a:spcBef>
              <a:buClr>
                <a:srgbClr val="C00000"/>
              </a:buClr>
              <a:buFont typeface="Arial" panose="020B0604020202020204" pitchFamily="34" charset="0"/>
              <a:buChar char="•"/>
            </a:pPr>
            <a:r>
              <a:rPr lang="cs-CZ" altLang="cs-CZ" sz="2400" b="1" dirty="0">
                <a:solidFill>
                  <a:schemeClr val="tx2"/>
                </a:solidFill>
              </a:rPr>
              <a:t>….</a:t>
            </a:r>
            <a:endParaRPr lang="cs-CZ" altLang="cs-CZ" sz="2400" dirty="0">
              <a:solidFill>
                <a:schemeClr val="tx2"/>
              </a:solidFill>
            </a:endParaRPr>
          </a:p>
        </p:txBody>
      </p:sp>
      <p:sp>
        <p:nvSpPr>
          <p:cNvPr id="21509" name="Rectangle 5"/>
          <p:cNvSpPr>
            <a:spLocks noChangeArrowheads="1"/>
          </p:cNvSpPr>
          <p:nvPr/>
        </p:nvSpPr>
        <p:spPr bwMode="auto">
          <a:xfrm>
            <a:off x="261257" y="5691672"/>
            <a:ext cx="8809718" cy="112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endParaRPr lang="cs-CZ" altLang="cs-CZ" sz="2400" b="1" dirty="0">
              <a:solidFill>
                <a:schemeClr val="tx2"/>
              </a:solidFill>
            </a:endParaRPr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539750" y="476672"/>
            <a:ext cx="8353425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cs-CZ" altLang="cs-CZ" sz="4000" b="1" dirty="0">
                <a:solidFill>
                  <a:srgbClr val="C00000"/>
                </a:solidFill>
                <a:latin typeface="Arial Black" pitchFamily="34" charset="0"/>
              </a:rPr>
              <a:t>glykoprotein P </a:t>
            </a:r>
          </a:p>
          <a:p>
            <a:pPr eaLnBrk="1" hangingPunct="1"/>
            <a:r>
              <a:rPr lang="cs-CZ" altLang="cs-CZ" sz="2400" b="1" dirty="0">
                <a:solidFill>
                  <a:schemeClr val="tx2"/>
                </a:solidFill>
                <a:latin typeface="Arial Black" pitchFamily="34" charset="0"/>
              </a:rPr>
              <a:t>- eliminační pumpa </a:t>
            </a:r>
            <a:r>
              <a:rPr lang="cs-CZ" altLang="cs-CZ" sz="2400" b="1" dirty="0">
                <a:solidFill>
                  <a:schemeClr val="tx2"/>
                </a:solidFill>
                <a:latin typeface="Arial Black" pitchFamily="34" charset="0"/>
                <a:sym typeface="Symbol" pitchFamily="18" charset="2"/>
              </a:rPr>
              <a:t> 50% léků, </a:t>
            </a:r>
          </a:p>
          <a:p>
            <a:pPr eaLnBrk="1" hangingPunct="1"/>
            <a:r>
              <a:rPr lang="cs-CZ" altLang="cs-CZ" sz="2400" b="1" dirty="0">
                <a:solidFill>
                  <a:schemeClr val="tx2"/>
                </a:solidFill>
                <a:latin typeface="Arial Black" pitchFamily="34" charset="0"/>
                <a:sym typeface="Symbol" pitchFamily="18" charset="2"/>
              </a:rPr>
              <a:t>- </a:t>
            </a:r>
            <a:r>
              <a:rPr lang="cs-CZ" altLang="cs-CZ" sz="2400" b="1" dirty="0" err="1">
                <a:solidFill>
                  <a:schemeClr val="tx2"/>
                </a:solidFill>
                <a:latin typeface="Arial Black" pitchFamily="34" charset="0"/>
                <a:sym typeface="Symbol" pitchFamily="18" charset="2"/>
              </a:rPr>
              <a:t>význ</a:t>
            </a:r>
            <a:r>
              <a:rPr lang="cs-CZ" altLang="cs-CZ" sz="2400" b="1" dirty="0">
                <a:solidFill>
                  <a:schemeClr val="tx2"/>
                </a:solidFill>
                <a:latin typeface="Arial Black" pitchFamily="34" charset="0"/>
                <a:sym typeface="Symbol" pitchFamily="18" charset="2"/>
              </a:rPr>
              <a:t>. polymorfizmy, inhibitory i induktory  </a:t>
            </a:r>
          </a:p>
          <a:p>
            <a:pPr eaLnBrk="1" hangingPunct="1"/>
            <a:r>
              <a:rPr lang="cs-CZ" altLang="cs-CZ" sz="2400" b="1" dirty="0">
                <a:solidFill>
                  <a:schemeClr val="tx2"/>
                </a:solidFill>
                <a:latin typeface="Arial Black" pitchFamily="34" charset="0"/>
                <a:sym typeface="Symbol" pitchFamily="18" charset="2"/>
              </a:rPr>
              <a:t>  obdobné CYP3A4 (funkční celek)</a:t>
            </a:r>
          </a:p>
          <a:p>
            <a:pPr eaLnBrk="1" hangingPunct="1"/>
            <a:endParaRPr lang="cs-CZ" altLang="cs-CZ" sz="2400" b="1" dirty="0">
              <a:solidFill>
                <a:schemeClr val="tx2"/>
              </a:solidFill>
              <a:latin typeface="Arial Black" pitchFamily="34" charset="0"/>
              <a:sym typeface="Symbol" pitchFamily="18" charset="2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67544" y="6237312"/>
            <a:ext cx="79415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chemeClr val="tx2"/>
                </a:solidFill>
              </a:rPr>
              <a:t>inhibice P-</a:t>
            </a:r>
            <a:r>
              <a:rPr lang="cs-CZ" sz="2000" b="1" dirty="0" err="1">
                <a:solidFill>
                  <a:schemeClr val="tx2"/>
                </a:solidFill>
              </a:rPr>
              <a:t>gp</a:t>
            </a:r>
            <a:r>
              <a:rPr lang="cs-CZ" sz="2000" b="1" dirty="0">
                <a:solidFill>
                  <a:schemeClr val="tx2"/>
                </a:solidFill>
              </a:rPr>
              <a:t> zvyšuje dostupnost a snižuje eliminaci ≈50% léčiv</a:t>
            </a:r>
          </a:p>
        </p:txBody>
      </p:sp>
    </p:spTree>
    <p:extLst>
      <p:ext uri="{BB962C8B-B14F-4D97-AF65-F5344CB8AC3E}">
        <p14:creationId xmlns:p14="http://schemas.microsoft.com/office/powerpoint/2010/main" val="2779754632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Nadpis 1"/>
          <p:cNvSpPr>
            <a:spLocks noGrp="1"/>
          </p:cNvSpPr>
          <p:nvPr>
            <p:ph type="title"/>
          </p:nvPr>
        </p:nvSpPr>
        <p:spPr>
          <a:xfrm>
            <a:off x="34925" y="765175"/>
            <a:ext cx="9037638" cy="514350"/>
          </a:xfrm>
        </p:spPr>
        <p:txBody>
          <a:bodyPr/>
          <a:lstStyle/>
          <a:p>
            <a:pPr algn="ctr" eaLnBrk="1" hangingPunct="1"/>
            <a:r>
              <a:rPr lang="cs-CZ" altLang="cs-CZ" sz="2400">
                <a:solidFill>
                  <a:srgbClr val="C00000"/>
                </a:solidFill>
                <a:latin typeface="Arial Black" pitchFamily="34" charset="0"/>
              </a:rPr>
              <a:t>Zvýšení expozice jednotlivých  statinů při inhibici aktivity P-gp a CYP3A4 (po podání silných inhibitorů)</a:t>
            </a:r>
          </a:p>
        </p:txBody>
      </p:sp>
      <p:graphicFrame>
        <p:nvGraphicFramePr>
          <p:cNvPr id="168963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15639011"/>
              </p:ext>
            </p:extLst>
          </p:nvPr>
        </p:nvGraphicFramePr>
        <p:xfrm>
          <a:off x="441325" y="1773238"/>
          <a:ext cx="8402638" cy="4899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87" name="List" r:id="rId4" imgW="8410589" imgH="3819420" progId="Excel.Sheet.8">
                  <p:embed/>
                </p:oleObj>
              </mc:Choice>
              <mc:Fallback>
                <p:oleObj name="List" r:id="rId4" imgW="8410589" imgH="381942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325" y="1773238"/>
                        <a:ext cx="8402638" cy="4899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8964" name="TextovéPole 2"/>
          <p:cNvSpPr txBox="1">
            <a:spLocks noChangeArrowheads="1"/>
          </p:cNvSpPr>
          <p:nvPr/>
        </p:nvSpPr>
        <p:spPr bwMode="auto">
          <a:xfrm>
            <a:off x="1468438" y="3106738"/>
            <a:ext cx="569912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500">
                <a:solidFill>
                  <a:schemeClr val="tx2"/>
                </a:solidFill>
                <a:latin typeface="Arial Black" pitchFamily="34" charset="0"/>
              </a:rPr>
              <a:t>11x</a:t>
            </a:r>
          </a:p>
        </p:txBody>
      </p:sp>
      <p:sp>
        <p:nvSpPr>
          <p:cNvPr id="168965" name="TextovéPole 6"/>
          <p:cNvSpPr txBox="1">
            <a:spLocks noChangeArrowheads="1"/>
          </p:cNvSpPr>
          <p:nvPr/>
        </p:nvSpPr>
        <p:spPr bwMode="auto">
          <a:xfrm>
            <a:off x="2598738" y="2836863"/>
            <a:ext cx="4413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500" dirty="0">
                <a:solidFill>
                  <a:schemeClr val="tx2"/>
                </a:solidFill>
                <a:latin typeface="Arial Black" pitchFamily="34" charset="0"/>
              </a:rPr>
              <a:t>9x</a:t>
            </a:r>
          </a:p>
        </p:txBody>
      </p:sp>
      <p:sp>
        <p:nvSpPr>
          <p:cNvPr id="168966" name="TextovéPole 7"/>
          <p:cNvSpPr txBox="1">
            <a:spLocks noChangeArrowheads="1"/>
          </p:cNvSpPr>
          <p:nvPr/>
        </p:nvSpPr>
        <p:spPr bwMode="auto">
          <a:xfrm>
            <a:off x="3600450" y="2132856"/>
            <a:ext cx="593725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500" dirty="0">
                <a:solidFill>
                  <a:srgbClr val="222A35"/>
                </a:solidFill>
                <a:latin typeface="Arial Black" pitchFamily="34" charset="0"/>
              </a:rPr>
              <a:t>2x</a:t>
            </a:r>
          </a:p>
        </p:txBody>
      </p:sp>
      <p:sp>
        <p:nvSpPr>
          <p:cNvPr id="168967" name="TextovéPole 3"/>
          <p:cNvSpPr txBox="1">
            <a:spLocks noChangeArrowheads="1"/>
          </p:cNvSpPr>
          <p:nvPr/>
        </p:nvSpPr>
        <p:spPr bwMode="auto">
          <a:xfrm>
            <a:off x="8239536" y="6309320"/>
            <a:ext cx="722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800" b="1" dirty="0" err="1">
                <a:solidFill>
                  <a:srgbClr val="1F4E79"/>
                </a:solidFill>
                <a:latin typeface="Calibri" pitchFamily="34" charset="0"/>
              </a:rPr>
              <a:t>statin</a:t>
            </a:r>
            <a:endParaRPr lang="cs-CZ" altLang="cs-CZ" sz="1800" b="1" dirty="0">
              <a:solidFill>
                <a:srgbClr val="1F4E79"/>
              </a:solidFill>
              <a:latin typeface="Calibri" pitchFamily="34" charset="0"/>
            </a:endParaRPr>
          </a:p>
        </p:txBody>
      </p:sp>
      <p:sp>
        <p:nvSpPr>
          <p:cNvPr id="5" name="Obdélník 4"/>
          <p:cNvSpPr/>
          <p:nvPr/>
        </p:nvSpPr>
        <p:spPr>
          <a:xfrm>
            <a:off x="6354763" y="2133600"/>
            <a:ext cx="2105025" cy="725488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6497638" y="2201863"/>
            <a:ext cx="344487" cy="201612"/>
          </a:xfrm>
          <a:prstGeom prst="rect">
            <a:avLst/>
          </a:prstGeom>
          <a:gradFill flip="none" rotWithShape="1">
            <a:gsLst>
              <a:gs pos="0">
                <a:srgbClr val="0054A8">
                  <a:shade val="30000"/>
                  <a:satMod val="115000"/>
                </a:srgbClr>
              </a:gs>
              <a:gs pos="50000">
                <a:srgbClr val="0054A8">
                  <a:shade val="67500"/>
                  <a:satMod val="115000"/>
                </a:srgbClr>
              </a:gs>
              <a:gs pos="100000">
                <a:srgbClr val="0054A8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13" name="Obdélník 12"/>
          <p:cNvSpPr/>
          <p:nvPr/>
        </p:nvSpPr>
        <p:spPr>
          <a:xfrm>
            <a:off x="6497638" y="2525713"/>
            <a:ext cx="344487" cy="201612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6929438" y="2173288"/>
            <a:ext cx="1196975" cy="57626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350" b="1" dirty="0">
                <a:solidFill>
                  <a:srgbClr val="44546A">
                    <a:lumMod val="50000"/>
                  </a:srgbClr>
                </a:solidFill>
              </a:rPr>
              <a:t>před podáním</a:t>
            </a:r>
          </a:p>
          <a:p>
            <a:pPr>
              <a:defRPr/>
            </a:pPr>
            <a:endParaRPr lang="cs-CZ" sz="450" dirty="0">
              <a:solidFill>
                <a:prstClr val="black"/>
              </a:solidFill>
            </a:endParaRPr>
          </a:p>
          <a:p>
            <a:pPr>
              <a:defRPr/>
            </a:pPr>
            <a:r>
              <a:rPr lang="cs-CZ" sz="1350" b="1" dirty="0">
                <a:solidFill>
                  <a:srgbClr val="C00000"/>
                </a:solidFill>
              </a:rPr>
              <a:t>po podání</a:t>
            </a:r>
          </a:p>
        </p:txBody>
      </p:sp>
      <p:sp>
        <p:nvSpPr>
          <p:cNvPr id="168972" name="TextovéPole 9"/>
          <p:cNvSpPr txBox="1">
            <a:spLocks noChangeArrowheads="1"/>
          </p:cNvSpPr>
          <p:nvPr/>
        </p:nvSpPr>
        <p:spPr bwMode="auto">
          <a:xfrm rot="-5400000">
            <a:off x="-467518" y="4026694"/>
            <a:ext cx="1611312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800" b="1">
                <a:solidFill>
                  <a:srgbClr val="C00000"/>
                </a:solidFill>
                <a:latin typeface="Calibri" pitchFamily="34" charset="0"/>
              </a:rPr>
              <a:t>AUC (expozice)</a:t>
            </a:r>
          </a:p>
        </p:txBody>
      </p:sp>
    </p:spTree>
    <p:extLst>
      <p:ext uri="{BB962C8B-B14F-4D97-AF65-F5344CB8AC3E}">
        <p14:creationId xmlns:p14="http://schemas.microsoft.com/office/powerpoint/2010/main" val="1920231204"/>
      </p:ext>
    </p:extLst>
  </p:cSld>
  <p:clrMapOvr>
    <a:masterClrMapping/>
  </p:clrMapOvr>
  <p:transition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3" descr="auto0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66" b="51384"/>
          <a:stretch>
            <a:fillRect/>
          </a:stretch>
        </p:blipFill>
        <p:spPr bwMode="auto">
          <a:xfrm>
            <a:off x="468313" y="2187575"/>
            <a:ext cx="8207375" cy="4049737"/>
          </a:xfrm>
          <a:prstGeom prst="rect">
            <a:avLst/>
          </a:prstGeom>
          <a:solidFill>
            <a:schemeClr val="bg1">
              <a:lumMod val="90000"/>
            </a:schemeClr>
          </a:solidFill>
          <a:ln w="57150">
            <a:solidFill>
              <a:schemeClr val="tx2"/>
            </a:solidFill>
            <a:miter lim="800000"/>
            <a:headEnd/>
            <a:tailEnd/>
          </a:ln>
          <a:effectLst/>
          <a:extLst/>
        </p:spPr>
      </p:pic>
      <p:sp>
        <p:nvSpPr>
          <p:cNvPr id="171011" name="Text Box 4"/>
          <p:cNvSpPr txBox="1">
            <a:spLocks noChangeArrowheads="1"/>
          </p:cNvSpPr>
          <p:nvPr/>
        </p:nvSpPr>
        <p:spPr bwMode="auto">
          <a:xfrm>
            <a:off x="4716463" y="2403475"/>
            <a:ext cx="3671887" cy="170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2100" dirty="0">
                <a:solidFill>
                  <a:srgbClr val="1F4E79"/>
                </a:solidFill>
                <a:latin typeface="Arial Black" panose="020B0A04020102020204" pitchFamily="34" charset="0"/>
              </a:rPr>
              <a:t>indukce CYP3A4/P-</a:t>
            </a:r>
            <a:r>
              <a:rPr lang="cs-CZ" altLang="cs-CZ" sz="2100" dirty="0" err="1">
                <a:solidFill>
                  <a:srgbClr val="1F4E79"/>
                </a:solidFill>
                <a:latin typeface="Arial Black" panose="020B0A04020102020204" pitchFamily="34" charset="0"/>
              </a:rPr>
              <a:t>gp</a:t>
            </a:r>
            <a:r>
              <a:rPr lang="cs-CZ" altLang="cs-CZ" sz="2100" dirty="0">
                <a:solidFill>
                  <a:srgbClr val="1F4E79"/>
                </a:solidFill>
                <a:latin typeface="Arial Black" panose="020B0A04020102020204" pitchFamily="34" charset="0"/>
              </a:rPr>
              <a:t> </a:t>
            </a:r>
            <a:r>
              <a:rPr lang="cs-CZ" altLang="cs-CZ" sz="2100" dirty="0" err="1">
                <a:solidFill>
                  <a:srgbClr val="1F4E79"/>
                </a:solidFill>
                <a:latin typeface="Arial Black" panose="020B0A04020102020204" pitchFamily="34" charset="0"/>
              </a:rPr>
              <a:t>rifampicinem</a:t>
            </a:r>
            <a:r>
              <a:rPr lang="cs-CZ" altLang="cs-CZ" sz="2100" dirty="0">
                <a:solidFill>
                  <a:srgbClr val="1F4E79"/>
                </a:solidFill>
                <a:latin typeface="Arial Black" panose="020B0A04020102020204" pitchFamily="34" charset="0"/>
              </a:rPr>
              <a:t> 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1800" dirty="0">
                <a:solidFill>
                  <a:srgbClr val="1F4E79"/>
                </a:solidFill>
                <a:latin typeface="Arial Black" panose="020B0A04020102020204" pitchFamily="34" charset="0"/>
              </a:rPr>
              <a:t>léčba standardní dávkou </a:t>
            </a:r>
            <a:r>
              <a:rPr lang="cs-CZ" altLang="cs-CZ" sz="1800" dirty="0" err="1">
                <a:solidFill>
                  <a:srgbClr val="1F4E79"/>
                </a:solidFill>
                <a:latin typeface="Arial Black" panose="020B0A04020102020204" pitchFamily="34" charset="0"/>
              </a:rPr>
              <a:t>rifampicinu</a:t>
            </a:r>
            <a:r>
              <a:rPr lang="cs-CZ" altLang="cs-CZ" sz="1800" dirty="0">
                <a:solidFill>
                  <a:srgbClr val="1F4E79"/>
                </a:solidFill>
                <a:latin typeface="Arial Black" panose="020B0A04020102020204" pitchFamily="34" charset="0"/>
              </a:rPr>
              <a:t> 5 dnů ve srovnání s placebem</a:t>
            </a:r>
            <a:endParaRPr lang="nl-NL" altLang="cs-CZ" sz="1800" dirty="0">
              <a:solidFill>
                <a:srgbClr val="1F4E79"/>
              </a:solidFill>
              <a:latin typeface="Arial Black" panose="020B0A04020102020204" pitchFamily="34" charset="0"/>
            </a:endParaRPr>
          </a:p>
        </p:txBody>
      </p:sp>
      <p:sp>
        <p:nvSpPr>
          <p:cNvPr id="171012" name="Nadpis 1"/>
          <p:cNvSpPr txBox="1">
            <a:spLocks/>
          </p:cNvSpPr>
          <p:nvPr/>
        </p:nvSpPr>
        <p:spPr bwMode="auto">
          <a:xfrm>
            <a:off x="683568" y="548680"/>
            <a:ext cx="7560840" cy="51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3200" dirty="0">
                <a:solidFill>
                  <a:srgbClr val="C00000"/>
                </a:solidFill>
                <a:latin typeface="Arial Black" pitchFamily="34" charset="0"/>
              </a:rPr>
              <a:t>Snížení expozice </a:t>
            </a:r>
            <a:r>
              <a:rPr lang="cs-CZ" altLang="cs-CZ" sz="3200" dirty="0" err="1">
                <a:solidFill>
                  <a:srgbClr val="C00000"/>
                </a:solidFill>
                <a:latin typeface="Arial Black" pitchFamily="34" charset="0"/>
              </a:rPr>
              <a:t>simvastatinu</a:t>
            </a:r>
            <a:r>
              <a:rPr lang="cs-CZ" altLang="cs-CZ" sz="3200" dirty="0">
                <a:solidFill>
                  <a:srgbClr val="C00000"/>
                </a:solidFill>
                <a:latin typeface="Arial Black" pitchFamily="34" charset="0"/>
              </a:rPr>
              <a:t> při indukci P-</a:t>
            </a:r>
            <a:r>
              <a:rPr lang="cs-CZ" altLang="cs-CZ" sz="3200" dirty="0" err="1">
                <a:solidFill>
                  <a:srgbClr val="C00000"/>
                </a:solidFill>
                <a:latin typeface="Arial Black" pitchFamily="34" charset="0"/>
              </a:rPr>
              <a:t>gp</a:t>
            </a:r>
            <a:r>
              <a:rPr lang="cs-CZ" altLang="cs-CZ" sz="3200" dirty="0">
                <a:solidFill>
                  <a:srgbClr val="C00000"/>
                </a:solidFill>
                <a:latin typeface="Arial Black" pitchFamily="34" charset="0"/>
              </a:rPr>
              <a:t> a CYP3A4</a:t>
            </a:r>
          </a:p>
        </p:txBody>
      </p:sp>
    </p:spTree>
    <p:extLst>
      <p:ext uri="{BB962C8B-B14F-4D97-AF65-F5344CB8AC3E}">
        <p14:creationId xmlns:p14="http://schemas.microsoft.com/office/powerpoint/2010/main" val="3006101681"/>
      </p:ext>
    </p:extLst>
  </p:cSld>
  <p:clrMapOvr>
    <a:masterClrMapping/>
  </p:clrMapOvr>
  <p:transition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Nadpis 1"/>
          <p:cNvSpPr>
            <a:spLocks noGrp="1"/>
          </p:cNvSpPr>
          <p:nvPr>
            <p:ph type="title"/>
          </p:nvPr>
        </p:nvSpPr>
        <p:spPr>
          <a:xfrm>
            <a:off x="179512" y="882205"/>
            <a:ext cx="8828087" cy="81860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b="1" dirty="0">
                <a:solidFill>
                  <a:srgbClr val="C00000"/>
                </a:solidFill>
                <a:latin typeface="Arial Black" panose="020B0A04020102020204" pitchFamily="34" charset="0"/>
              </a:rPr>
              <a:t>Význam variant genotypu </a:t>
            </a:r>
            <a:r>
              <a:rPr lang="cs-CZ" altLang="cs-CZ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influxní</a:t>
            </a:r>
            <a:r>
              <a:rPr lang="cs-CZ" altLang="cs-CZ" b="1" dirty="0">
                <a:solidFill>
                  <a:srgbClr val="C00000"/>
                </a:solidFill>
                <a:latin typeface="Arial Black" panose="020B0A04020102020204" pitchFamily="34" charset="0"/>
              </a:rPr>
              <a:t> pumpy </a:t>
            </a:r>
            <a:r>
              <a:rPr lang="cs-CZ" altLang="cs-CZ" b="1" dirty="0">
                <a:latin typeface="Arial Black" panose="020B0A04020102020204" pitchFamily="34" charset="0"/>
              </a:rPr>
              <a:t>OATP1B1</a:t>
            </a:r>
            <a:r>
              <a:rPr lang="cs-CZ" altLang="cs-CZ" b="1" dirty="0">
                <a:solidFill>
                  <a:srgbClr val="C00000"/>
                </a:solidFill>
                <a:latin typeface="Arial Black" panose="020B0A04020102020204" pitchFamily="34" charset="0"/>
              </a:rPr>
              <a:t> při léčbě </a:t>
            </a:r>
            <a:r>
              <a:rPr lang="cs-CZ" altLang="cs-CZ" b="1" i="1" dirty="0" err="1">
                <a:latin typeface="Arial Black" panose="020B0A04020102020204" pitchFamily="34" charset="0"/>
              </a:rPr>
              <a:t>simvastatinem</a:t>
            </a:r>
            <a:r>
              <a:rPr lang="cs-CZ" altLang="cs-CZ" b="1" dirty="0">
                <a:solidFill>
                  <a:srgbClr val="C00000"/>
                </a:solidFill>
                <a:latin typeface="Arial Black" panose="020B0A04020102020204" pitchFamily="34" charset="0"/>
              </a:rPr>
              <a:t> na výskyt myalgií/myopatií </a:t>
            </a:r>
            <a:r>
              <a:rPr lang="cs-CZ" altLang="cs-CZ" sz="1800" b="1" dirty="0">
                <a:solidFill>
                  <a:srgbClr val="C00000"/>
                </a:solidFill>
                <a:latin typeface="Arial Black" panose="020B0A04020102020204" pitchFamily="34" charset="0"/>
              </a:rPr>
              <a:t>(SEARCH st.) </a:t>
            </a:r>
          </a:p>
        </p:txBody>
      </p:sp>
      <p:pic>
        <p:nvPicPr>
          <p:cNvPr id="32771" name="Picture 2"/>
          <p:cNvPicPr>
            <a:picLocks noChangeAspect="1" noChangeArrowheads="1"/>
          </p:cNvPicPr>
          <p:nvPr/>
        </p:nvPicPr>
        <p:blipFill>
          <a:blip r:embed="rId4"/>
          <a:srcRect l="8850" r="5856"/>
          <a:stretch>
            <a:fillRect/>
          </a:stretch>
        </p:blipFill>
        <p:spPr bwMode="auto">
          <a:xfrm>
            <a:off x="611560" y="4507953"/>
            <a:ext cx="7920038" cy="1729359"/>
          </a:xfrm>
          <a:prstGeom prst="rect">
            <a:avLst/>
          </a:prstGeom>
          <a:solidFill>
            <a:schemeClr val="bg1">
              <a:lumMod val="75000"/>
            </a:schemeClr>
          </a:solidFill>
          <a:ln w="3810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32778" name="TextovéPole 10"/>
          <p:cNvSpPr txBox="1">
            <a:spLocks noChangeArrowheads="1"/>
          </p:cNvSpPr>
          <p:nvPr/>
        </p:nvSpPr>
        <p:spPr bwMode="auto">
          <a:xfrm>
            <a:off x="7274298" y="5946229"/>
            <a:ext cx="409575" cy="219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r>
              <a:rPr lang="cs-CZ" altLang="cs-CZ" sz="825" b="1" dirty="0">
                <a:solidFill>
                  <a:prstClr val="black"/>
                </a:solidFill>
              </a:rPr>
              <a:t>roky</a:t>
            </a:r>
          </a:p>
        </p:txBody>
      </p:sp>
      <p:sp>
        <p:nvSpPr>
          <p:cNvPr id="3" name="Obdélník 2"/>
          <p:cNvSpPr/>
          <p:nvPr/>
        </p:nvSpPr>
        <p:spPr>
          <a:xfrm>
            <a:off x="611560" y="2166391"/>
            <a:ext cx="7920038" cy="2159000"/>
          </a:xfrm>
          <a:prstGeom prst="rect">
            <a:avLst/>
          </a:prstGeom>
          <a:solidFill>
            <a:schemeClr val="bg1">
              <a:lumMod val="90000"/>
            </a:schemeClr>
          </a:solidFill>
          <a:ln w="38100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white"/>
              </a:solidFill>
            </a:endParaRPr>
          </a:p>
        </p:txBody>
      </p:sp>
      <p:graphicFrame>
        <p:nvGraphicFramePr>
          <p:cNvPr id="173062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86626379"/>
              </p:ext>
            </p:extLst>
          </p:nvPr>
        </p:nvGraphicFramePr>
        <p:xfrm>
          <a:off x="956048" y="2167979"/>
          <a:ext cx="7518400" cy="215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64" name="Graf" r:id="rId5" imgW="7529213" imgH="2158171" progId="Excel.Chart.8">
                  <p:embed/>
                </p:oleObj>
              </mc:Choice>
              <mc:Fallback>
                <p:oleObj name="Graf" r:id="rId5" imgW="7529213" imgH="2158171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6048" y="2167979"/>
                        <a:ext cx="7518400" cy="21542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3063" name="TextovéPole 14"/>
          <p:cNvSpPr txBox="1">
            <a:spLocks noChangeArrowheads="1"/>
          </p:cNvSpPr>
          <p:nvPr/>
        </p:nvSpPr>
        <p:spPr bwMode="auto">
          <a:xfrm>
            <a:off x="1673598" y="2218779"/>
            <a:ext cx="6892925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500" b="1">
                <a:solidFill>
                  <a:srgbClr val="C00000"/>
                </a:solidFill>
                <a:latin typeface="Calibri Light" pitchFamily="34" charset="0"/>
              </a:rPr>
              <a:t>zvýšení rizika myalgií/myopatií u různých genotypů 0ATP1B1</a:t>
            </a:r>
          </a:p>
        </p:txBody>
      </p:sp>
      <p:sp>
        <p:nvSpPr>
          <p:cNvPr id="173064" name="TextovéPole 15"/>
          <p:cNvSpPr txBox="1">
            <a:spLocks noChangeArrowheads="1"/>
          </p:cNvSpPr>
          <p:nvPr/>
        </p:nvSpPr>
        <p:spPr bwMode="auto">
          <a:xfrm>
            <a:off x="2297485" y="3485604"/>
            <a:ext cx="696913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500" dirty="0">
                <a:solidFill>
                  <a:schemeClr val="tx2"/>
                </a:solidFill>
                <a:latin typeface="Arial Black" pitchFamily="34" charset="0"/>
              </a:rPr>
              <a:t>0,6%</a:t>
            </a:r>
          </a:p>
        </p:txBody>
      </p:sp>
      <p:sp>
        <p:nvSpPr>
          <p:cNvPr id="173065" name="TextovéPole 16"/>
          <p:cNvSpPr txBox="1">
            <a:spLocks noChangeArrowheads="1"/>
          </p:cNvSpPr>
          <p:nvPr/>
        </p:nvSpPr>
        <p:spPr bwMode="auto">
          <a:xfrm>
            <a:off x="4570785" y="3269704"/>
            <a:ext cx="504825" cy="32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500" dirty="0">
                <a:solidFill>
                  <a:schemeClr val="tx2"/>
                </a:solidFill>
                <a:latin typeface="Arial Black" pitchFamily="34" charset="0"/>
              </a:rPr>
              <a:t>3%</a:t>
            </a:r>
          </a:p>
        </p:txBody>
      </p:sp>
      <p:sp>
        <p:nvSpPr>
          <p:cNvPr id="173066" name="TextovéPole 17"/>
          <p:cNvSpPr txBox="1">
            <a:spLocks noChangeArrowheads="1"/>
          </p:cNvSpPr>
          <p:nvPr/>
        </p:nvSpPr>
        <p:spPr bwMode="auto">
          <a:xfrm>
            <a:off x="6847260" y="2814091"/>
            <a:ext cx="633413" cy="32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500" dirty="0">
                <a:solidFill>
                  <a:schemeClr val="bg1"/>
                </a:solidFill>
                <a:latin typeface="Arial Black" pitchFamily="34" charset="0"/>
              </a:rPr>
              <a:t>18%</a:t>
            </a:r>
          </a:p>
        </p:txBody>
      </p:sp>
      <p:sp>
        <p:nvSpPr>
          <p:cNvPr id="173067" name="TextovéPole 4"/>
          <p:cNvSpPr txBox="1">
            <a:spLocks noChangeArrowheads="1"/>
          </p:cNvSpPr>
          <p:nvPr/>
        </p:nvSpPr>
        <p:spPr bwMode="auto">
          <a:xfrm rot="16200000">
            <a:off x="-132183" y="3106985"/>
            <a:ext cx="2052637" cy="276225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200" b="1" dirty="0">
                <a:solidFill>
                  <a:srgbClr val="C00000"/>
                </a:solidFill>
                <a:latin typeface="Calibri" pitchFamily="34" charset="0"/>
              </a:rPr>
              <a:t>výskyt myalgií/myopatií (%)</a:t>
            </a:r>
          </a:p>
        </p:txBody>
      </p:sp>
      <p:sp>
        <p:nvSpPr>
          <p:cNvPr id="6" name="Obdélník 5"/>
          <p:cNvSpPr/>
          <p:nvPr/>
        </p:nvSpPr>
        <p:spPr>
          <a:xfrm>
            <a:off x="1725985" y="3839616"/>
            <a:ext cx="2016125" cy="4318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b="1" dirty="0">
                <a:solidFill>
                  <a:schemeClr val="tx2"/>
                </a:solidFill>
              </a:rPr>
              <a:t>genotyp TT</a:t>
            </a:r>
          </a:p>
          <a:p>
            <a:pPr algn="ctr">
              <a:defRPr/>
            </a:pPr>
            <a:r>
              <a:rPr lang="cs-CZ" sz="1350" b="1" dirty="0">
                <a:solidFill>
                  <a:schemeClr val="tx2"/>
                </a:solidFill>
              </a:rPr>
              <a:t>(obě aktivní alely)</a:t>
            </a:r>
          </a:p>
        </p:txBody>
      </p:sp>
      <p:sp>
        <p:nvSpPr>
          <p:cNvPr id="20" name="Obdélník 19"/>
          <p:cNvSpPr/>
          <p:nvPr/>
        </p:nvSpPr>
        <p:spPr>
          <a:xfrm>
            <a:off x="3886573" y="3839616"/>
            <a:ext cx="2160587" cy="4318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b="1" dirty="0">
                <a:solidFill>
                  <a:schemeClr val="tx2"/>
                </a:solidFill>
              </a:rPr>
              <a:t>genotyp CT</a:t>
            </a:r>
          </a:p>
          <a:p>
            <a:pPr algn="ctr">
              <a:defRPr/>
            </a:pPr>
            <a:r>
              <a:rPr lang="cs-CZ" sz="1350" b="1" dirty="0">
                <a:solidFill>
                  <a:schemeClr val="tx2"/>
                </a:solidFill>
              </a:rPr>
              <a:t>(jedna aktivní alela)</a:t>
            </a:r>
          </a:p>
        </p:txBody>
      </p:sp>
      <p:sp>
        <p:nvSpPr>
          <p:cNvPr id="21" name="Obdélník 20"/>
          <p:cNvSpPr/>
          <p:nvPr/>
        </p:nvSpPr>
        <p:spPr>
          <a:xfrm>
            <a:off x="6191623" y="3839616"/>
            <a:ext cx="2159000" cy="431800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350" b="1" dirty="0">
                <a:solidFill>
                  <a:schemeClr val="tx2"/>
                </a:solidFill>
              </a:rPr>
              <a:t>genotyp CC</a:t>
            </a:r>
          </a:p>
          <a:p>
            <a:pPr algn="ctr">
              <a:defRPr/>
            </a:pPr>
            <a:r>
              <a:rPr lang="cs-CZ" sz="1350" b="1" dirty="0">
                <a:solidFill>
                  <a:schemeClr val="tx2"/>
                </a:solidFill>
              </a:rPr>
              <a:t>(žádná aktivní alela)</a:t>
            </a:r>
          </a:p>
        </p:txBody>
      </p:sp>
      <p:sp>
        <p:nvSpPr>
          <p:cNvPr id="173071" name="TextovéPole 21"/>
          <p:cNvSpPr txBox="1">
            <a:spLocks noChangeArrowheads="1"/>
          </p:cNvSpPr>
          <p:nvPr/>
        </p:nvSpPr>
        <p:spPr bwMode="auto">
          <a:xfrm rot="16200000">
            <a:off x="28663" y="5141652"/>
            <a:ext cx="1729360" cy="461963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200" b="1" dirty="0">
                <a:solidFill>
                  <a:srgbClr val="C00000"/>
                </a:solidFill>
                <a:latin typeface="Calibri" pitchFamily="34" charset="0"/>
              </a:rPr>
              <a:t>kumulativní výskyt myalgií/myopatií (%)</a:t>
            </a:r>
          </a:p>
        </p:txBody>
      </p:sp>
    </p:spTree>
    <p:extLst>
      <p:ext uri="{BB962C8B-B14F-4D97-AF65-F5344CB8AC3E}">
        <p14:creationId xmlns:p14="http://schemas.microsoft.com/office/powerpoint/2010/main" val="1452249113"/>
      </p:ext>
    </p:extLst>
  </p:cSld>
  <p:clrMapOvr>
    <a:masterClrMapping/>
  </p:clrMapOvr>
  <p:transition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Nadpis 1"/>
          <p:cNvSpPr>
            <a:spLocks noGrp="1"/>
          </p:cNvSpPr>
          <p:nvPr>
            <p:ph type="title"/>
          </p:nvPr>
        </p:nvSpPr>
        <p:spPr>
          <a:xfrm>
            <a:off x="2123730" y="260350"/>
            <a:ext cx="7020270" cy="527050"/>
          </a:xfrm>
        </p:spPr>
        <p:txBody>
          <a:bodyPr/>
          <a:lstStyle/>
          <a:p>
            <a:r>
              <a:rPr lang="cs-CZ" altLang="cs-CZ" sz="2800" dirty="0">
                <a:solidFill>
                  <a:srgbClr val="C00000"/>
                </a:solidFill>
                <a:latin typeface="Arial Black" pitchFamily="34" charset="0"/>
              </a:rPr>
              <a:t>Inhibitory </a:t>
            </a:r>
            <a:r>
              <a:rPr lang="cs-CZ" altLang="cs-CZ" sz="2800" dirty="0" err="1">
                <a:solidFill>
                  <a:srgbClr val="C00000"/>
                </a:solidFill>
                <a:latin typeface="Arial Black" pitchFamily="34" charset="0"/>
              </a:rPr>
              <a:t>influxní</a:t>
            </a:r>
            <a:r>
              <a:rPr lang="cs-CZ" altLang="cs-CZ" sz="2800" dirty="0">
                <a:solidFill>
                  <a:srgbClr val="C00000"/>
                </a:solidFill>
                <a:latin typeface="Arial Black" pitchFamily="34" charset="0"/>
              </a:rPr>
              <a:t> pumpy OATP1B1</a:t>
            </a:r>
          </a:p>
        </p:txBody>
      </p:sp>
      <p:pic>
        <p:nvPicPr>
          <p:cNvPr id="163843" name="Picture 2" descr="An external file that holds a picture, illustration, etc.&#10;Object name is jm-2012-00212s_0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842963"/>
            <a:ext cx="3671888" cy="590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844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313" t="15001" r="31100" b="23399"/>
          <a:stretch>
            <a:fillRect/>
          </a:stretch>
        </p:blipFill>
        <p:spPr bwMode="auto">
          <a:xfrm>
            <a:off x="107951" y="25400"/>
            <a:ext cx="2015778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395288" y="6381750"/>
            <a:ext cx="4498347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600" dirty="0">
                <a:solidFill>
                  <a:srgbClr val="4472C4">
                    <a:lumMod val="50000"/>
                  </a:srgbClr>
                </a:solidFill>
              </a:rPr>
              <a:t>J Med Chem. 2012 May 24; 55(10): 4740–4763</a:t>
            </a:r>
            <a:endParaRPr lang="cs-CZ" sz="1600" dirty="0">
              <a:solidFill>
                <a:srgbClr val="4472C4">
                  <a:lumMod val="50000"/>
                </a:srgbClr>
              </a:solidFill>
            </a:endParaRPr>
          </a:p>
        </p:txBody>
      </p:sp>
      <p:sp>
        <p:nvSpPr>
          <p:cNvPr id="5" name="Obdélníkový bublinový popisek 4"/>
          <p:cNvSpPr/>
          <p:nvPr/>
        </p:nvSpPr>
        <p:spPr>
          <a:xfrm>
            <a:off x="2339975" y="938213"/>
            <a:ext cx="2151981" cy="403225"/>
          </a:xfrm>
          <a:prstGeom prst="wedgeRectCallout">
            <a:avLst>
              <a:gd name="adj1" fmla="val 80380"/>
              <a:gd name="adj2" fmla="val 69378"/>
            </a:avLst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000" b="1" dirty="0" err="1">
                <a:solidFill>
                  <a:prstClr val="white"/>
                </a:solidFill>
              </a:rPr>
              <a:t>antiretrovirotika</a:t>
            </a:r>
            <a:endParaRPr lang="cs-CZ" sz="2000" b="1" dirty="0">
              <a:solidFill>
                <a:prstClr val="white"/>
              </a:solidFill>
            </a:endParaRPr>
          </a:p>
        </p:txBody>
      </p:sp>
      <p:sp>
        <p:nvSpPr>
          <p:cNvPr id="7" name="Obdélníkový bublinový popisek 6"/>
          <p:cNvSpPr/>
          <p:nvPr/>
        </p:nvSpPr>
        <p:spPr>
          <a:xfrm>
            <a:off x="2484438" y="2636838"/>
            <a:ext cx="1997075" cy="403225"/>
          </a:xfrm>
          <a:prstGeom prst="wedgeRectCallout">
            <a:avLst>
              <a:gd name="adj1" fmla="val 80380"/>
              <a:gd name="adj2" fmla="val 69378"/>
            </a:avLst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000" b="1" dirty="0" err="1">
                <a:solidFill>
                  <a:prstClr val="white"/>
                </a:solidFill>
              </a:rPr>
              <a:t>rifamycin</a:t>
            </a:r>
            <a:endParaRPr lang="cs-CZ" sz="2000" b="1" dirty="0">
              <a:solidFill>
                <a:prstClr val="white"/>
              </a:solidFill>
            </a:endParaRPr>
          </a:p>
        </p:txBody>
      </p:sp>
      <p:sp>
        <p:nvSpPr>
          <p:cNvPr id="9" name="Obdélníkový bublinový popisek 8"/>
          <p:cNvSpPr/>
          <p:nvPr/>
        </p:nvSpPr>
        <p:spPr>
          <a:xfrm>
            <a:off x="2484438" y="3562856"/>
            <a:ext cx="1997075" cy="403225"/>
          </a:xfrm>
          <a:prstGeom prst="wedgeRectCallout">
            <a:avLst>
              <a:gd name="adj1" fmla="val 80842"/>
              <a:gd name="adj2" fmla="val -56713"/>
            </a:avLst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000" b="1" dirty="0" err="1">
                <a:solidFill>
                  <a:prstClr val="white"/>
                </a:solidFill>
              </a:rPr>
              <a:t>sulfasalazin</a:t>
            </a:r>
            <a:endParaRPr lang="cs-CZ" sz="2000" b="1" dirty="0">
              <a:solidFill>
                <a:prstClr val="white"/>
              </a:solidFill>
            </a:endParaRPr>
          </a:p>
        </p:txBody>
      </p:sp>
      <p:sp>
        <p:nvSpPr>
          <p:cNvPr id="10" name="Obdélníkový bublinový popisek 9"/>
          <p:cNvSpPr/>
          <p:nvPr/>
        </p:nvSpPr>
        <p:spPr>
          <a:xfrm>
            <a:off x="2498725" y="4039106"/>
            <a:ext cx="1998663" cy="401638"/>
          </a:xfrm>
          <a:prstGeom prst="wedgeRectCallout">
            <a:avLst>
              <a:gd name="adj1" fmla="val 80842"/>
              <a:gd name="adj2" fmla="val -68175"/>
            </a:avLst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000" b="1" dirty="0" err="1">
                <a:solidFill>
                  <a:prstClr val="white"/>
                </a:solidFill>
              </a:rPr>
              <a:t>telmisartan</a:t>
            </a:r>
            <a:endParaRPr lang="cs-CZ" sz="2000" b="1" dirty="0">
              <a:solidFill>
                <a:prstClr val="white"/>
              </a:solidFill>
            </a:endParaRPr>
          </a:p>
        </p:txBody>
      </p:sp>
      <p:sp>
        <p:nvSpPr>
          <p:cNvPr id="11" name="Obdélníkový bublinový popisek 10"/>
          <p:cNvSpPr/>
          <p:nvPr/>
        </p:nvSpPr>
        <p:spPr>
          <a:xfrm>
            <a:off x="2484438" y="5085184"/>
            <a:ext cx="1997075" cy="403225"/>
          </a:xfrm>
          <a:prstGeom prst="wedgeRectCallout">
            <a:avLst>
              <a:gd name="adj1" fmla="val 80842"/>
              <a:gd name="adj2" fmla="val -68175"/>
            </a:avLst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000" b="1" dirty="0">
                <a:solidFill>
                  <a:prstClr val="white"/>
                </a:solidFill>
              </a:rPr>
              <a:t>cyklosporin</a:t>
            </a:r>
          </a:p>
        </p:txBody>
      </p:sp>
      <p:sp>
        <p:nvSpPr>
          <p:cNvPr id="12" name="Obdélníkový bublinový popisek 11"/>
          <p:cNvSpPr/>
          <p:nvPr/>
        </p:nvSpPr>
        <p:spPr>
          <a:xfrm>
            <a:off x="2484438" y="5733256"/>
            <a:ext cx="1997075" cy="403225"/>
          </a:xfrm>
          <a:prstGeom prst="wedgeRectCallout">
            <a:avLst>
              <a:gd name="adj1" fmla="val 80842"/>
              <a:gd name="adj2" fmla="val -68175"/>
            </a:avLst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000" b="1" dirty="0" err="1">
                <a:solidFill>
                  <a:prstClr val="white"/>
                </a:solidFill>
              </a:rPr>
              <a:t>glybenclamid</a:t>
            </a:r>
            <a:endParaRPr lang="cs-CZ" sz="2000" b="1" dirty="0">
              <a:solidFill>
                <a:prstClr val="white"/>
              </a:solidFill>
            </a:endParaRPr>
          </a:p>
        </p:txBody>
      </p:sp>
      <p:sp>
        <p:nvSpPr>
          <p:cNvPr id="13" name="Obdélníkový bublinový popisek 12"/>
          <p:cNvSpPr/>
          <p:nvPr/>
        </p:nvSpPr>
        <p:spPr>
          <a:xfrm>
            <a:off x="2498725" y="1946275"/>
            <a:ext cx="1998663" cy="403225"/>
          </a:xfrm>
          <a:prstGeom prst="wedgeRectCallout">
            <a:avLst>
              <a:gd name="adj1" fmla="val 76683"/>
              <a:gd name="adj2" fmla="val -59005"/>
            </a:avLst>
          </a:prstGeom>
          <a:solidFill>
            <a:schemeClr val="tx2"/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000" b="1" dirty="0" err="1">
                <a:solidFill>
                  <a:prstClr val="white"/>
                </a:solidFill>
              </a:rPr>
              <a:t>dipyridamol</a:t>
            </a:r>
            <a:endParaRPr lang="cs-CZ" sz="2000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52199"/>
      </p:ext>
    </p:extLst>
  </p:cSld>
  <p:clrMapOvr>
    <a:masterClrMapping/>
  </p:clrMapOvr>
  <p:transition/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AutoShape 3"/>
          <p:cNvSpPr>
            <a:spLocks noChangeArrowheads="1"/>
          </p:cNvSpPr>
          <p:nvPr/>
        </p:nvSpPr>
        <p:spPr bwMode="auto">
          <a:xfrm rot="-5388235">
            <a:off x="2932573" y="3043631"/>
            <a:ext cx="3477815" cy="1184741"/>
          </a:xfrm>
          <a:prstGeom prst="flowChartMagneticDrum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  <a:alpha val="6000"/>
                </a:srgbClr>
              </a:gs>
              <a:gs pos="56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rgbClr val="5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64869" name="Text Box 51"/>
          <p:cNvSpPr txBox="1">
            <a:spLocks noChangeArrowheads="1"/>
          </p:cNvSpPr>
          <p:nvPr/>
        </p:nvSpPr>
        <p:spPr bwMode="auto">
          <a:xfrm>
            <a:off x="4289425" y="4651276"/>
            <a:ext cx="6429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b="1" i="1">
                <a:solidFill>
                  <a:srgbClr val="FFFFFF"/>
                </a:solidFill>
                <a:latin typeface="Arial" pitchFamily="34" charset="0"/>
              </a:rPr>
              <a:t>oběh</a:t>
            </a:r>
          </a:p>
        </p:txBody>
      </p:sp>
      <p:sp>
        <p:nvSpPr>
          <p:cNvPr id="111" name="Oval 34"/>
          <p:cNvSpPr>
            <a:spLocks noChangeArrowheads="1"/>
          </p:cNvSpPr>
          <p:nvPr/>
        </p:nvSpPr>
        <p:spPr bwMode="auto">
          <a:xfrm>
            <a:off x="4643438" y="4225826"/>
            <a:ext cx="196850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" name="Oval 34"/>
          <p:cNvSpPr>
            <a:spLocks noChangeArrowheads="1"/>
          </p:cNvSpPr>
          <p:nvPr/>
        </p:nvSpPr>
        <p:spPr bwMode="auto">
          <a:xfrm>
            <a:off x="4716463" y="4357588"/>
            <a:ext cx="196850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7" name="AutoShape 20"/>
          <p:cNvSpPr>
            <a:spLocks noChangeArrowheads="1"/>
          </p:cNvSpPr>
          <p:nvPr/>
        </p:nvSpPr>
        <p:spPr bwMode="auto">
          <a:xfrm>
            <a:off x="5256213" y="2622451"/>
            <a:ext cx="1908175" cy="2487612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90000"/>
              </a:schemeClr>
            </a:solidFill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de-DE" sz="15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Vývojový diagram: sumační spojení 7"/>
          <p:cNvSpPr/>
          <p:nvPr/>
        </p:nvSpPr>
        <p:spPr>
          <a:xfrm>
            <a:off x="4911725" y="3776563"/>
            <a:ext cx="674688" cy="501650"/>
          </a:xfrm>
          <a:prstGeom prst="flowChartSummingJunction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10" name="Ovál 9"/>
          <p:cNvSpPr/>
          <p:nvPr/>
        </p:nvSpPr>
        <p:spPr>
          <a:xfrm>
            <a:off x="5006975" y="3852763"/>
            <a:ext cx="501650" cy="363538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119" name="TextovéPole 118"/>
          <p:cNvSpPr txBox="1"/>
          <p:nvPr/>
        </p:nvSpPr>
        <p:spPr>
          <a:xfrm>
            <a:off x="4900613" y="3851176"/>
            <a:ext cx="725487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050" b="1" dirty="0">
                <a:solidFill>
                  <a:srgbClr val="C00000"/>
                </a:solidFill>
              </a:rPr>
              <a:t>OATP</a:t>
            </a:r>
          </a:p>
          <a:p>
            <a:pPr algn="ctr">
              <a:defRPr/>
            </a:pPr>
            <a:r>
              <a:rPr lang="cs-CZ" sz="1050" b="1" dirty="0">
                <a:solidFill>
                  <a:srgbClr val="C00000"/>
                </a:solidFill>
              </a:rPr>
              <a:t> 1B1</a:t>
            </a:r>
          </a:p>
        </p:txBody>
      </p:sp>
      <p:sp>
        <p:nvSpPr>
          <p:cNvPr id="120" name="Šipka doprava se zářezem 119"/>
          <p:cNvSpPr/>
          <p:nvPr/>
        </p:nvSpPr>
        <p:spPr>
          <a:xfrm>
            <a:off x="4951413" y="4225826"/>
            <a:ext cx="700087" cy="233362"/>
          </a:xfrm>
          <a:prstGeom prst="notchedRightArrow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164877" name="Text Box 49"/>
          <p:cNvSpPr txBox="1">
            <a:spLocks noChangeArrowheads="1"/>
          </p:cNvSpPr>
          <p:nvPr/>
        </p:nvSpPr>
        <p:spPr bwMode="auto">
          <a:xfrm>
            <a:off x="5476875" y="4652863"/>
            <a:ext cx="13890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b="1" i="1">
                <a:solidFill>
                  <a:srgbClr val="FFFFFF"/>
                </a:solidFill>
                <a:latin typeface="Arial" pitchFamily="34" charset="0"/>
              </a:rPr>
              <a:t>hepatocyt</a:t>
            </a:r>
          </a:p>
        </p:txBody>
      </p:sp>
      <p:sp>
        <p:nvSpPr>
          <p:cNvPr id="12" name="Symbol „Zákaz“ 11"/>
          <p:cNvSpPr/>
          <p:nvPr/>
        </p:nvSpPr>
        <p:spPr>
          <a:xfrm>
            <a:off x="5867400" y="3162201"/>
            <a:ext cx="687388" cy="515937"/>
          </a:xfrm>
          <a:prstGeom prst="noSmoking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black"/>
              </a:solidFill>
            </a:endParaRPr>
          </a:p>
        </p:txBody>
      </p:sp>
      <p:sp>
        <p:nvSpPr>
          <p:cNvPr id="124" name="Oval 34"/>
          <p:cNvSpPr>
            <a:spLocks noChangeArrowheads="1"/>
          </p:cNvSpPr>
          <p:nvPr/>
        </p:nvSpPr>
        <p:spPr bwMode="auto">
          <a:xfrm>
            <a:off x="5876925" y="4290913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" name="TextovéPole 12"/>
          <p:cNvSpPr txBox="1"/>
          <p:nvPr/>
        </p:nvSpPr>
        <p:spPr>
          <a:xfrm>
            <a:off x="5181600" y="2784376"/>
            <a:ext cx="20383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050" b="1" dirty="0">
                <a:solidFill>
                  <a:srgbClr val="C00000"/>
                </a:solidFill>
                <a:latin typeface="Arial Black" panose="020B0A04020102020204" pitchFamily="34" charset="0"/>
              </a:rPr>
              <a:t>inhibice HMG-</a:t>
            </a:r>
            <a:r>
              <a:rPr lang="cs-CZ" sz="105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CoA</a:t>
            </a:r>
            <a:endParaRPr lang="cs-CZ" sz="105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cs-CZ" sz="1050" b="1" dirty="0">
                <a:solidFill>
                  <a:srgbClr val="C00000"/>
                </a:solidFill>
                <a:latin typeface="Arial Black" panose="020B0A04020102020204" pitchFamily="34" charset="0"/>
              </a:rPr>
              <a:t>reduktázy</a:t>
            </a:r>
          </a:p>
        </p:txBody>
      </p:sp>
      <p:sp>
        <p:nvSpPr>
          <p:cNvPr id="127" name="AutoShape 3"/>
          <p:cNvSpPr>
            <a:spLocks noChangeArrowheads="1"/>
          </p:cNvSpPr>
          <p:nvPr/>
        </p:nvSpPr>
        <p:spPr bwMode="auto">
          <a:xfrm rot="-5388235">
            <a:off x="5976938" y="3066951"/>
            <a:ext cx="3478212" cy="1185862"/>
          </a:xfrm>
          <a:prstGeom prst="flowChartMagneticDrum">
            <a:avLst/>
          </a:prstGeom>
          <a:gradFill flip="none" rotWithShape="1">
            <a:gsLst>
              <a:gs pos="0">
                <a:srgbClr val="CCCC00">
                  <a:shade val="30000"/>
                  <a:satMod val="115000"/>
                </a:srgbClr>
              </a:gs>
              <a:gs pos="50000">
                <a:srgbClr val="CCCC00">
                  <a:shade val="67500"/>
                  <a:satMod val="115000"/>
                </a:srgbClr>
              </a:gs>
              <a:gs pos="100000">
                <a:srgbClr val="CCCC0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64882" name="Text Box 49"/>
          <p:cNvSpPr txBox="1">
            <a:spLocks noChangeArrowheads="1"/>
          </p:cNvSpPr>
          <p:nvPr/>
        </p:nvSpPr>
        <p:spPr bwMode="auto">
          <a:xfrm>
            <a:off x="7167563" y="4632226"/>
            <a:ext cx="114935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b="1" i="1">
                <a:solidFill>
                  <a:srgbClr val="FFFFFF"/>
                </a:solidFill>
                <a:latin typeface="Arial" pitchFamily="34" charset="0"/>
              </a:rPr>
              <a:t>žlučové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b="1" i="1">
                <a:solidFill>
                  <a:srgbClr val="FFFFFF"/>
                </a:solidFill>
                <a:latin typeface="Arial" pitchFamily="34" charset="0"/>
              </a:rPr>
              <a:t>cesty</a:t>
            </a:r>
          </a:p>
        </p:txBody>
      </p:sp>
      <p:sp>
        <p:nvSpPr>
          <p:cNvPr id="131" name="Šipka doprava se zářezem 130"/>
          <p:cNvSpPr/>
          <p:nvPr/>
        </p:nvSpPr>
        <p:spPr>
          <a:xfrm>
            <a:off x="6732588" y="4189313"/>
            <a:ext cx="700087" cy="257175"/>
          </a:xfrm>
          <a:prstGeom prst="notchedRightArrow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133" name="Oval 34"/>
          <p:cNvSpPr>
            <a:spLocks noChangeArrowheads="1"/>
          </p:cNvSpPr>
          <p:nvPr/>
        </p:nvSpPr>
        <p:spPr bwMode="auto">
          <a:xfrm>
            <a:off x="6607175" y="4559201"/>
            <a:ext cx="196850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4" name="Oval 34"/>
          <p:cNvSpPr>
            <a:spLocks noChangeArrowheads="1"/>
          </p:cNvSpPr>
          <p:nvPr/>
        </p:nvSpPr>
        <p:spPr bwMode="auto">
          <a:xfrm>
            <a:off x="7596188" y="4187726"/>
            <a:ext cx="196850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5" name="Oval 34"/>
          <p:cNvSpPr>
            <a:spLocks noChangeArrowheads="1"/>
          </p:cNvSpPr>
          <p:nvPr/>
        </p:nvSpPr>
        <p:spPr bwMode="auto">
          <a:xfrm>
            <a:off x="7748588" y="4344888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6" name="AutoShape 3"/>
          <p:cNvSpPr>
            <a:spLocks noChangeArrowheads="1"/>
          </p:cNvSpPr>
          <p:nvPr/>
        </p:nvSpPr>
        <p:spPr bwMode="auto">
          <a:xfrm rot="-5388235">
            <a:off x="-215899" y="3066950"/>
            <a:ext cx="3478212" cy="1185863"/>
          </a:xfrm>
          <a:prstGeom prst="flowChartMagneticDrum">
            <a:avLst/>
          </a:prstGeom>
          <a:solidFill>
            <a:srgbClr val="002060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37" name="AutoShape 8"/>
          <p:cNvSpPr>
            <a:spLocks noChangeArrowheads="1"/>
          </p:cNvSpPr>
          <p:nvPr/>
        </p:nvSpPr>
        <p:spPr bwMode="auto">
          <a:xfrm>
            <a:off x="1893888" y="3019326"/>
            <a:ext cx="474662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38" name="AutoShape 9"/>
          <p:cNvSpPr>
            <a:spLocks noChangeArrowheads="1"/>
          </p:cNvSpPr>
          <p:nvPr/>
        </p:nvSpPr>
        <p:spPr bwMode="auto">
          <a:xfrm>
            <a:off x="1893888" y="3190776"/>
            <a:ext cx="474662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39" name="AutoShape 10"/>
          <p:cNvSpPr>
            <a:spLocks noChangeArrowheads="1"/>
          </p:cNvSpPr>
          <p:nvPr/>
        </p:nvSpPr>
        <p:spPr bwMode="auto">
          <a:xfrm>
            <a:off x="1893888" y="3362226"/>
            <a:ext cx="474662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0" name="AutoShape 11"/>
          <p:cNvSpPr>
            <a:spLocks noChangeArrowheads="1"/>
          </p:cNvSpPr>
          <p:nvPr/>
        </p:nvSpPr>
        <p:spPr bwMode="auto">
          <a:xfrm>
            <a:off x="1893888" y="3533676"/>
            <a:ext cx="474662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1" name="AutoShape 12"/>
          <p:cNvSpPr>
            <a:spLocks noChangeArrowheads="1"/>
          </p:cNvSpPr>
          <p:nvPr/>
        </p:nvSpPr>
        <p:spPr bwMode="auto">
          <a:xfrm>
            <a:off x="1893888" y="3705126"/>
            <a:ext cx="474662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2" name="AutoShape 13"/>
          <p:cNvSpPr>
            <a:spLocks noChangeArrowheads="1"/>
          </p:cNvSpPr>
          <p:nvPr/>
        </p:nvSpPr>
        <p:spPr bwMode="auto">
          <a:xfrm>
            <a:off x="1893888" y="3876576"/>
            <a:ext cx="474662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3" name="AutoShape 14"/>
          <p:cNvSpPr>
            <a:spLocks noChangeArrowheads="1"/>
          </p:cNvSpPr>
          <p:nvPr/>
        </p:nvSpPr>
        <p:spPr bwMode="auto">
          <a:xfrm>
            <a:off x="1835150" y="4214713"/>
            <a:ext cx="474663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4" name="AutoShape 15"/>
          <p:cNvSpPr>
            <a:spLocks noChangeArrowheads="1"/>
          </p:cNvSpPr>
          <p:nvPr/>
        </p:nvSpPr>
        <p:spPr bwMode="auto">
          <a:xfrm>
            <a:off x="1835150" y="4386163"/>
            <a:ext cx="474663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5" name="AutoShape 16"/>
          <p:cNvSpPr>
            <a:spLocks noChangeArrowheads="1"/>
          </p:cNvSpPr>
          <p:nvPr/>
        </p:nvSpPr>
        <p:spPr bwMode="auto">
          <a:xfrm>
            <a:off x="1835150" y="4557613"/>
            <a:ext cx="474663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6" name="AutoShape 18"/>
          <p:cNvSpPr>
            <a:spLocks noChangeArrowheads="1"/>
          </p:cNvSpPr>
          <p:nvPr/>
        </p:nvSpPr>
        <p:spPr bwMode="auto">
          <a:xfrm>
            <a:off x="2008188" y="4771926"/>
            <a:ext cx="474662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7" name="AutoShape 19"/>
          <p:cNvSpPr>
            <a:spLocks noChangeArrowheads="1"/>
          </p:cNvSpPr>
          <p:nvPr/>
        </p:nvSpPr>
        <p:spPr bwMode="auto">
          <a:xfrm>
            <a:off x="2225675" y="4943376"/>
            <a:ext cx="474663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8" name="AutoShape 7"/>
          <p:cNvSpPr>
            <a:spLocks noChangeArrowheads="1"/>
          </p:cNvSpPr>
          <p:nvPr/>
        </p:nvSpPr>
        <p:spPr bwMode="auto">
          <a:xfrm>
            <a:off x="2219325" y="2666901"/>
            <a:ext cx="474663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9" name="AutoShape 8"/>
          <p:cNvSpPr>
            <a:spLocks noChangeArrowheads="1"/>
          </p:cNvSpPr>
          <p:nvPr/>
        </p:nvSpPr>
        <p:spPr bwMode="auto">
          <a:xfrm>
            <a:off x="2003425" y="2838351"/>
            <a:ext cx="474663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50" name="AutoShape 20"/>
          <p:cNvSpPr>
            <a:spLocks noChangeArrowheads="1"/>
          </p:cNvSpPr>
          <p:nvPr/>
        </p:nvSpPr>
        <p:spPr bwMode="auto">
          <a:xfrm>
            <a:off x="2108200" y="2624038"/>
            <a:ext cx="1951038" cy="2487613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de-DE" sz="15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62" name="Oval 34"/>
          <p:cNvSpPr>
            <a:spLocks noChangeArrowheads="1"/>
          </p:cNvSpPr>
          <p:nvPr/>
        </p:nvSpPr>
        <p:spPr bwMode="auto">
          <a:xfrm>
            <a:off x="2411413" y="4229001"/>
            <a:ext cx="198437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3" name="Oval 34"/>
          <p:cNvSpPr>
            <a:spLocks noChangeArrowheads="1"/>
          </p:cNvSpPr>
          <p:nvPr/>
        </p:nvSpPr>
        <p:spPr bwMode="auto">
          <a:xfrm>
            <a:off x="2563813" y="4343301"/>
            <a:ext cx="198437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6" name="Oval 34"/>
          <p:cNvSpPr>
            <a:spLocks noChangeArrowheads="1"/>
          </p:cNvSpPr>
          <p:nvPr/>
        </p:nvSpPr>
        <p:spPr bwMode="auto">
          <a:xfrm>
            <a:off x="3575050" y="4225826"/>
            <a:ext cx="196850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7" name="Oval 34"/>
          <p:cNvSpPr>
            <a:spLocks noChangeArrowheads="1"/>
          </p:cNvSpPr>
          <p:nvPr/>
        </p:nvSpPr>
        <p:spPr bwMode="auto">
          <a:xfrm>
            <a:off x="1042988" y="2747863"/>
            <a:ext cx="198437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8" name="Oval 34"/>
          <p:cNvSpPr>
            <a:spLocks noChangeArrowheads="1"/>
          </p:cNvSpPr>
          <p:nvPr/>
        </p:nvSpPr>
        <p:spPr bwMode="auto">
          <a:xfrm>
            <a:off x="1195388" y="2862163"/>
            <a:ext cx="198437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9" name="Oval 34"/>
          <p:cNvSpPr>
            <a:spLocks noChangeArrowheads="1"/>
          </p:cNvSpPr>
          <p:nvPr/>
        </p:nvSpPr>
        <p:spPr bwMode="auto">
          <a:xfrm>
            <a:off x="1277938" y="2743101"/>
            <a:ext cx="196850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0" name="Oval 34"/>
          <p:cNvSpPr>
            <a:spLocks noChangeArrowheads="1"/>
          </p:cNvSpPr>
          <p:nvPr/>
        </p:nvSpPr>
        <p:spPr bwMode="auto">
          <a:xfrm>
            <a:off x="1420813" y="2797076"/>
            <a:ext cx="198437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1" name="Oval 34"/>
          <p:cNvSpPr>
            <a:spLocks noChangeArrowheads="1"/>
          </p:cNvSpPr>
          <p:nvPr/>
        </p:nvSpPr>
        <p:spPr bwMode="auto">
          <a:xfrm>
            <a:off x="1493838" y="2959001"/>
            <a:ext cx="196850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2" name="Oval 34"/>
          <p:cNvSpPr>
            <a:spLocks noChangeArrowheads="1"/>
          </p:cNvSpPr>
          <p:nvPr/>
        </p:nvSpPr>
        <p:spPr bwMode="auto">
          <a:xfrm>
            <a:off x="1187450" y="2482751"/>
            <a:ext cx="196850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3" name="Oval 34"/>
          <p:cNvSpPr>
            <a:spLocks noChangeArrowheads="1"/>
          </p:cNvSpPr>
          <p:nvPr/>
        </p:nvSpPr>
        <p:spPr bwMode="auto">
          <a:xfrm>
            <a:off x="1339850" y="2597051"/>
            <a:ext cx="196850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4" name="Oval 34"/>
          <p:cNvSpPr>
            <a:spLocks noChangeArrowheads="1"/>
          </p:cNvSpPr>
          <p:nvPr/>
        </p:nvSpPr>
        <p:spPr bwMode="auto">
          <a:xfrm>
            <a:off x="1420813" y="2365276"/>
            <a:ext cx="198437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5" name="Oval 34"/>
          <p:cNvSpPr>
            <a:spLocks noChangeArrowheads="1"/>
          </p:cNvSpPr>
          <p:nvPr/>
        </p:nvSpPr>
        <p:spPr bwMode="auto">
          <a:xfrm>
            <a:off x="1565275" y="2531963"/>
            <a:ext cx="198438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6" name="Oval 34"/>
          <p:cNvSpPr>
            <a:spLocks noChangeArrowheads="1"/>
          </p:cNvSpPr>
          <p:nvPr/>
        </p:nvSpPr>
        <p:spPr bwMode="auto">
          <a:xfrm>
            <a:off x="1636713" y="2693888"/>
            <a:ext cx="198437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8" name="Oval 34"/>
          <p:cNvSpPr>
            <a:spLocks noChangeArrowheads="1"/>
          </p:cNvSpPr>
          <p:nvPr/>
        </p:nvSpPr>
        <p:spPr bwMode="auto">
          <a:xfrm>
            <a:off x="1268413" y="3798788"/>
            <a:ext cx="198437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9" name="Oval 34"/>
          <p:cNvSpPr>
            <a:spLocks noChangeArrowheads="1"/>
          </p:cNvSpPr>
          <p:nvPr/>
        </p:nvSpPr>
        <p:spPr bwMode="auto">
          <a:xfrm>
            <a:off x="1420813" y="3913088"/>
            <a:ext cx="198437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0" name="Oval 34"/>
          <p:cNvSpPr>
            <a:spLocks noChangeArrowheads="1"/>
          </p:cNvSpPr>
          <p:nvPr/>
        </p:nvSpPr>
        <p:spPr bwMode="auto">
          <a:xfrm>
            <a:off x="1503363" y="3794026"/>
            <a:ext cx="196850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1" name="Oval 34"/>
          <p:cNvSpPr>
            <a:spLocks noChangeArrowheads="1"/>
          </p:cNvSpPr>
          <p:nvPr/>
        </p:nvSpPr>
        <p:spPr bwMode="auto">
          <a:xfrm>
            <a:off x="1646238" y="3849588"/>
            <a:ext cx="198437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4929" name="Text Box 49"/>
          <p:cNvSpPr txBox="1">
            <a:spLocks noChangeArrowheads="1"/>
          </p:cNvSpPr>
          <p:nvPr/>
        </p:nvSpPr>
        <p:spPr bwMode="auto">
          <a:xfrm>
            <a:off x="2411413" y="4648101"/>
            <a:ext cx="10525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b="1" i="1">
                <a:solidFill>
                  <a:srgbClr val="FFFFFF"/>
                </a:solidFill>
                <a:latin typeface="Arial" pitchFamily="34" charset="0"/>
              </a:rPr>
              <a:t>enterocyt</a:t>
            </a:r>
          </a:p>
        </p:txBody>
      </p:sp>
      <p:sp>
        <p:nvSpPr>
          <p:cNvPr id="164930" name="Text Box 48"/>
          <p:cNvSpPr txBox="1">
            <a:spLocks noChangeArrowheads="1"/>
          </p:cNvSpPr>
          <p:nvPr/>
        </p:nvSpPr>
        <p:spPr bwMode="auto">
          <a:xfrm>
            <a:off x="952500" y="4621113"/>
            <a:ext cx="9588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b="1" i="1">
                <a:solidFill>
                  <a:srgbClr val="FFFFFF"/>
                </a:solidFill>
                <a:latin typeface="Arial" pitchFamily="34" charset="0"/>
              </a:rPr>
              <a:t>lumen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b="1" i="1">
                <a:solidFill>
                  <a:srgbClr val="FFFFFF"/>
                </a:solidFill>
                <a:latin typeface="Arial" pitchFamily="34" charset="0"/>
              </a:rPr>
              <a:t>střeva</a:t>
            </a:r>
          </a:p>
        </p:txBody>
      </p:sp>
      <p:sp>
        <p:nvSpPr>
          <p:cNvPr id="191" name="AutoShape 14"/>
          <p:cNvSpPr>
            <a:spLocks noChangeArrowheads="1"/>
          </p:cNvSpPr>
          <p:nvPr/>
        </p:nvSpPr>
        <p:spPr bwMode="auto">
          <a:xfrm>
            <a:off x="1835150" y="4054376"/>
            <a:ext cx="474663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92" name="Oval 34"/>
          <p:cNvSpPr>
            <a:spLocks noChangeArrowheads="1"/>
          </p:cNvSpPr>
          <p:nvPr/>
        </p:nvSpPr>
        <p:spPr bwMode="auto">
          <a:xfrm>
            <a:off x="3727450" y="4340126"/>
            <a:ext cx="196850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3" name="Šipka doprava se zářezem 192"/>
          <p:cNvSpPr/>
          <p:nvPr/>
        </p:nvSpPr>
        <p:spPr>
          <a:xfrm>
            <a:off x="2843213" y="4170263"/>
            <a:ext cx="700087" cy="342900"/>
          </a:xfrm>
          <a:prstGeom prst="notchedRightArrow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82" name="Oval 34"/>
          <p:cNvSpPr>
            <a:spLocks noChangeArrowheads="1"/>
          </p:cNvSpPr>
          <p:nvPr/>
        </p:nvSpPr>
        <p:spPr bwMode="auto">
          <a:xfrm>
            <a:off x="5867400" y="3697188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4" name="Oval 34"/>
          <p:cNvSpPr>
            <a:spLocks noChangeArrowheads="1"/>
          </p:cNvSpPr>
          <p:nvPr/>
        </p:nvSpPr>
        <p:spPr bwMode="auto">
          <a:xfrm>
            <a:off x="5651500" y="3432076"/>
            <a:ext cx="196850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5" name="Oval 34"/>
          <p:cNvSpPr>
            <a:spLocks noChangeArrowheads="1"/>
          </p:cNvSpPr>
          <p:nvPr/>
        </p:nvSpPr>
        <p:spPr bwMode="auto">
          <a:xfrm>
            <a:off x="6588125" y="3378101"/>
            <a:ext cx="196850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5" name="Přímá spojnice se šipkou 4"/>
          <p:cNvCxnSpPr>
            <a:endCxn id="174" idx="6"/>
          </p:cNvCxnSpPr>
          <p:nvPr/>
        </p:nvCxnSpPr>
        <p:spPr>
          <a:xfrm flipH="1">
            <a:off x="1619250" y="1895376"/>
            <a:ext cx="944563" cy="52546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34"/>
          <p:cNvSpPr>
            <a:spLocks noChangeArrowheads="1"/>
          </p:cNvSpPr>
          <p:nvPr/>
        </p:nvSpPr>
        <p:spPr bwMode="auto">
          <a:xfrm>
            <a:off x="6130925" y="4267101"/>
            <a:ext cx="196850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8" name="Vývojový diagram: sumační spojení 87"/>
          <p:cNvSpPr/>
          <p:nvPr/>
        </p:nvSpPr>
        <p:spPr>
          <a:xfrm>
            <a:off x="4906963" y="4403626"/>
            <a:ext cx="674687" cy="503237"/>
          </a:xfrm>
          <a:prstGeom prst="flowChartSummingJunction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89" name="Ovál 88"/>
          <p:cNvSpPr/>
          <p:nvPr/>
        </p:nvSpPr>
        <p:spPr>
          <a:xfrm>
            <a:off x="5000625" y="4481413"/>
            <a:ext cx="501650" cy="363538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90" name="TextovéPole 89"/>
          <p:cNvSpPr txBox="1"/>
          <p:nvPr/>
        </p:nvSpPr>
        <p:spPr>
          <a:xfrm>
            <a:off x="4894263" y="4479826"/>
            <a:ext cx="72707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050" b="1" dirty="0">
                <a:solidFill>
                  <a:srgbClr val="C00000"/>
                </a:solidFill>
              </a:rPr>
              <a:t>OATP</a:t>
            </a:r>
          </a:p>
          <a:p>
            <a:pPr algn="ctr">
              <a:defRPr/>
            </a:pPr>
            <a:r>
              <a:rPr lang="cs-CZ" sz="1050" b="1" dirty="0">
                <a:solidFill>
                  <a:srgbClr val="C00000"/>
                </a:solidFill>
              </a:rPr>
              <a:t> 2B1</a:t>
            </a:r>
          </a:p>
        </p:txBody>
      </p:sp>
      <p:sp>
        <p:nvSpPr>
          <p:cNvPr id="95" name="Šipka doprava se zářezem 94"/>
          <p:cNvSpPr/>
          <p:nvPr/>
        </p:nvSpPr>
        <p:spPr>
          <a:xfrm>
            <a:off x="3943350" y="4170263"/>
            <a:ext cx="700088" cy="342900"/>
          </a:xfrm>
          <a:prstGeom prst="notchedRightArrow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100" name="Oval 34"/>
          <p:cNvSpPr>
            <a:spLocks noChangeArrowheads="1"/>
          </p:cNvSpPr>
          <p:nvPr/>
        </p:nvSpPr>
        <p:spPr bwMode="auto">
          <a:xfrm>
            <a:off x="3727450" y="4128988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1" name="Oval 34"/>
          <p:cNvSpPr>
            <a:spLocks noChangeArrowheads="1"/>
          </p:cNvSpPr>
          <p:nvPr/>
        </p:nvSpPr>
        <p:spPr bwMode="auto">
          <a:xfrm>
            <a:off x="4284663" y="3960713"/>
            <a:ext cx="198437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" name="Oval 34"/>
          <p:cNvSpPr>
            <a:spLocks noChangeArrowheads="1"/>
          </p:cNvSpPr>
          <p:nvPr/>
        </p:nvSpPr>
        <p:spPr bwMode="auto">
          <a:xfrm>
            <a:off x="4437063" y="4075013"/>
            <a:ext cx="198437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5" name="Oval 34"/>
          <p:cNvSpPr>
            <a:spLocks noChangeArrowheads="1"/>
          </p:cNvSpPr>
          <p:nvPr/>
        </p:nvSpPr>
        <p:spPr bwMode="auto">
          <a:xfrm>
            <a:off x="4519613" y="3955951"/>
            <a:ext cx="196850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6" name="Oval 34"/>
          <p:cNvSpPr>
            <a:spLocks noChangeArrowheads="1"/>
          </p:cNvSpPr>
          <p:nvPr/>
        </p:nvSpPr>
        <p:spPr bwMode="auto">
          <a:xfrm>
            <a:off x="4662488" y="4011513"/>
            <a:ext cx="198437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7" name="Oval 34"/>
          <p:cNvSpPr>
            <a:spLocks noChangeArrowheads="1"/>
          </p:cNvSpPr>
          <p:nvPr/>
        </p:nvSpPr>
        <p:spPr bwMode="auto">
          <a:xfrm>
            <a:off x="4284663" y="4500463"/>
            <a:ext cx="198437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8" name="Oval 34"/>
          <p:cNvSpPr>
            <a:spLocks noChangeArrowheads="1"/>
          </p:cNvSpPr>
          <p:nvPr/>
        </p:nvSpPr>
        <p:spPr bwMode="auto">
          <a:xfrm>
            <a:off x="4437063" y="4614763"/>
            <a:ext cx="198437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9" name="Oval 34"/>
          <p:cNvSpPr>
            <a:spLocks noChangeArrowheads="1"/>
          </p:cNvSpPr>
          <p:nvPr/>
        </p:nvSpPr>
        <p:spPr bwMode="auto">
          <a:xfrm>
            <a:off x="4519613" y="4495701"/>
            <a:ext cx="196850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0" name="Oval 34"/>
          <p:cNvSpPr>
            <a:spLocks noChangeArrowheads="1"/>
          </p:cNvSpPr>
          <p:nvPr/>
        </p:nvSpPr>
        <p:spPr bwMode="auto">
          <a:xfrm>
            <a:off x="4662488" y="4551263"/>
            <a:ext cx="198437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" name="Oval 34"/>
          <p:cNvSpPr>
            <a:spLocks noChangeArrowheads="1"/>
          </p:cNvSpPr>
          <p:nvPr/>
        </p:nvSpPr>
        <p:spPr bwMode="auto">
          <a:xfrm>
            <a:off x="5867400" y="4513163"/>
            <a:ext cx="198438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4" name="Oval 34"/>
          <p:cNvSpPr>
            <a:spLocks noChangeArrowheads="1"/>
          </p:cNvSpPr>
          <p:nvPr/>
        </p:nvSpPr>
        <p:spPr bwMode="auto">
          <a:xfrm>
            <a:off x="6019800" y="4627463"/>
            <a:ext cx="198438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5" name="Oval 34"/>
          <p:cNvSpPr>
            <a:spLocks noChangeArrowheads="1"/>
          </p:cNvSpPr>
          <p:nvPr/>
        </p:nvSpPr>
        <p:spPr bwMode="auto">
          <a:xfrm>
            <a:off x="6607175" y="3157438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8" name="Oval 34"/>
          <p:cNvSpPr>
            <a:spLocks noChangeArrowheads="1"/>
          </p:cNvSpPr>
          <p:nvPr/>
        </p:nvSpPr>
        <p:spPr bwMode="auto">
          <a:xfrm>
            <a:off x="6245225" y="4563963"/>
            <a:ext cx="198438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1" name="Oval 34"/>
          <p:cNvSpPr>
            <a:spLocks noChangeArrowheads="1"/>
          </p:cNvSpPr>
          <p:nvPr/>
        </p:nvSpPr>
        <p:spPr bwMode="auto">
          <a:xfrm>
            <a:off x="7667625" y="4068663"/>
            <a:ext cx="198438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3" name="Oval 34"/>
          <p:cNvSpPr>
            <a:spLocks noChangeArrowheads="1"/>
          </p:cNvSpPr>
          <p:nvPr/>
        </p:nvSpPr>
        <p:spPr bwMode="auto">
          <a:xfrm>
            <a:off x="7469188" y="3413026"/>
            <a:ext cx="198437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5" name="Oval 34"/>
          <p:cNvSpPr>
            <a:spLocks noChangeArrowheads="1"/>
          </p:cNvSpPr>
          <p:nvPr/>
        </p:nvSpPr>
        <p:spPr bwMode="auto">
          <a:xfrm>
            <a:off x="7551738" y="3293963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6" name="Oval 34"/>
          <p:cNvSpPr>
            <a:spLocks noChangeArrowheads="1"/>
          </p:cNvSpPr>
          <p:nvPr/>
        </p:nvSpPr>
        <p:spPr bwMode="auto">
          <a:xfrm>
            <a:off x="7694613" y="3347938"/>
            <a:ext cx="198437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3" name="Oval 34"/>
          <p:cNvSpPr>
            <a:spLocks noChangeArrowheads="1"/>
          </p:cNvSpPr>
          <p:nvPr/>
        </p:nvSpPr>
        <p:spPr bwMode="auto">
          <a:xfrm>
            <a:off x="2563813" y="4128988"/>
            <a:ext cx="198437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" name="Oval 34"/>
          <p:cNvSpPr>
            <a:spLocks noChangeArrowheads="1"/>
          </p:cNvSpPr>
          <p:nvPr/>
        </p:nvSpPr>
        <p:spPr bwMode="auto">
          <a:xfrm>
            <a:off x="2287588" y="4346476"/>
            <a:ext cx="196850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7" name="AutoShape 22"/>
          <p:cNvSpPr>
            <a:spLocks noChangeArrowheads="1"/>
          </p:cNvSpPr>
          <p:nvPr/>
        </p:nvSpPr>
        <p:spPr bwMode="auto">
          <a:xfrm flipV="1">
            <a:off x="1050925" y="3917851"/>
            <a:ext cx="784225" cy="527050"/>
          </a:xfrm>
          <a:custGeom>
            <a:avLst/>
            <a:gdLst>
              <a:gd name="G0" fmla="+- 12749 0 0"/>
              <a:gd name="G1" fmla="+- 1875 0 0"/>
              <a:gd name="G2" fmla="+- 12158 0 1875"/>
              <a:gd name="G3" fmla="+- G2 0 1875"/>
              <a:gd name="G4" fmla="*/ G3 32768 32059"/>
              <a:gd name="G5" fmla="*/ G4 1 2"/>
              <a:gd name="G6" fmla="+- 21600 0 12749"/>
              <a:gd name="G7" fmla="*/ G6 1875 6079"/>
              <a:gd name="G8" fmla="+- G7 12749 0"/>
              <a:gd name="T0" fmla="*/ 12749 w 21600"/>
              <a:gd name="T1" fmla="*/ 0 h 21600"/>
              <a:gd name="T2" fmla="*/ 12749 w 21600"/>
              <a:gd name="T3" fmla="*/ 12158 h 21600"/>
              <a:gd name="T4" fmla="*/ 429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749" y="0"/>
                </a:lnTo>
                <a:lnTo>
                  <a:pt x="12749" y="1875"/>
                </a:lnTo>
                <a:lnTo>
                  <a:pt x="12427" y="1875"/>
                </a:lnTo>
                <a:cubicBezTo>
                  <a:pt x="5564" y="1875"/>
                  <a:pt x="0" y="6479"/>
                  <a:pt x="0" y="12158"/>
                </a:cubicBezTo>
                <a:lnTo>
                  <a:pt x="0" y="21600"/>
                </a:lnTo>
                <a:lnTo>
                  <a:pt x="8594" y="21600"/>
                </a:lnTo>
                <a:lnTo>
                  <a:pt x="8594" y="12158"/>
                </a:lnTo>
                <a:cubicBezTo>
                  <a:pt x="8594" y="11122"/>
                  <a:pt x="10310" y="10283"/>
                  <a:pt x="12427" y="10283"/>
                </a:cubicBezTo>
                <a:lnTo>
                  <a:pt x="12749" y="10283"/>
                </a:lnTo>
                <a:lnTo>
                  <a:pt x="12749" y="12158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cs-CZ" sz="1350" b="1">
              <a:solidFill>
                <a:srgbClr val="99CC00"/>
              </a:solidFill>
              <a:latin typeface="Arial" charset="0"/>
            </a:endParaRPr>
          </a:p>
        </p:txBody>
      </p:sp>
      <p:sp>
        <p:nvSpPr>
          <p:cNvPr id="198" name="Oval 34"/>
          <p:cNvSpPr>
            <a:spLocks noChangeArrowheads="1"/>
          </p:cNvSpPr>
          <p:nvPr/>
        </p:nvSpPr>
        <p:spPr bwMode="auto">
          <a:xfrm>
            <a:off x="2627313" y="4502051"/>
            <a:ext cx="198437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9" name="Oval 34"/>
          <p:cNvSpPr>
            <a:spLocks noChangeArrowheads="1"/>
          </p:cNvSpPr>
          <p:nvPr/>
        </p:nvSpPr>
        <p:spPr bwMode="auto">
          <a:xfrm>
            <a:off x="2779713" y="4616351"/>
            <a:ext cx="198437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0" name="Oval 34"/>
          <p:cNvSpPr>
            <a:spLocks noChangeArrowheads="1"/>
          </p:cNvSpPr>
          <p:nvPr/>
        </p:nvSpPr>
        <p:spPr bwMode="auto">
          <a:xfrm>
            <a:off x="2862263" y="4497288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1" name="Oval 34"/>
          <p:cNvSpPr>
            <a:spLocks noChangeArrowheads="1"/>
          </p:cNvSpPr>
          <p:nvPr/>
        </p:nvSpPr>
        <p:spPr bwMode="auto">
          <a:xfrm>
            <a:off x="3005138" y="4552851"/>
            <a:ext cx="198437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2" name="Oval 34"/>
          <p:cNvSpPr>
            <a:spLocks noChangeArrowheads="1"/>
          </p:cNvSpPr>
          <p:nvPr/>
        </p:nvSpPr>
        <p:spPr bwMode="auto">
          <a:xfrm>
            <a:off x="6029325" y="3835301"/>
            <a:ext cx="196850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3" name="Oval 34"/>
          <p:cNvSpPr>
            <a:spLocks noChangeArrowheads="1"/>
          </p:cNvSpPr>
          <p:nvPr/>
        </p:nvSpPr>
        <p:spPr bwMode="auto">
          <a:xfrm>
            <a:off x="6283325" y="3809901"/>
            <a:ext cx="196850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" name="Oval 34"/>
          <p:cNvSpPr>
            <a:spLocks noChangeArrowheads="1"/>
          </p:cNvSpPr>
          <p:nvPr/>
        </p:nvSpPr>
        <p:spPr bwMode="auto">
          <a:xfrm>
            <a:off x="6254750" y="4001988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5" name="Oval 34"/>
          <p:cNvSpPr>
            <a:spLocks noChangeArrowheads="1"/>
          </p:cNvSpPr>
          <p:nvPr/>
        </p:nvSpPr>
        <p:spPr bwMode="auto">
          <a:xfrm>
            <a:off x="6372225" y="3673376"/>
            <a:ext cx="196850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6" name="Oval 34"/>
          <p:cNvSpPr>
            <a:spLocks noChangeArrowheads="1"/>
          </p:cNvSpPr>
          <p:nvPr/>
        </p:nvSpPr>
        <p:spPr bwMode="auto">
          <a:xfrm>
            <a:off x="6627813" y="3647976"/>
            <a:ext cx="196850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7" name="Oval 34"/>
          <p:cNvSpPr>
            <a:spLocks noChangeArrowheads="1"/>
          </p:cNvSpPr>
          <p:nvPr/>
        </p:nvSpPr>
        <p:spPr bwMode="auto">
          <a:xfrm>
            <a:off x="6599238" y="3840063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8" name="Oval 34"/>
          <p:cNvSpPr>
            <a:spLocks noChangeArrowheads="1"/>
          </p:cNvSpPr>
          <p:nvPr/>
        </p:nvSpPr>
        <p:spPr bwMode="auto">
          <a:xfrm>
            <a:off x="7686675" y="3811488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9" name="Oval 34"/>
          <p:cNvSpPr>
            <a:spLocks noChangeArrowheads="1"/>
          </p:cNvSpPr>
          <p:nvPr/>
        </p:nvSpPr>
        <p:spPr bwMode="auto">
          <a:xfrm>
            <a:off x="7839075" y="3968651"/>
            <a:ext cx="196850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0" name="Oval 34"/>
          <p:cNvSpPr>
            <a:spLocks noChangeArrowheads="1"/>
          </p:cNvSpPr>
          <p:nvPr/>
        </p:nvSpPr>
        <p:spPr bwMode="auto">
          <a:xfrm>
            <a:off x="7758113" y="3692426"/>
            <a:ext cx="198437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1" name="Oval 34"/>
          <p:cNvSpPr>
            <a:spLocks noChangeArrowheads="1"/>
          </p:cNvSpPr>
          <p:nvPr/>
        </p:nvSpPr>
        <p:spPr bwMode="auto">
          <a:xfrm>
            <a:off x="7910513" y="3806726"/>
            <a:ext cx="198437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2" name="Oval 34"/>
          <p:cNvSpPr>
            <a:spLocks noChangeArrowheads="1"/>
          </p:cNvSpPr>
          <p:nvPr/>
        </p:nvSpPr>
        <p:spPr bwMode="auto">
          <a:xfrm>
            <a:off x="7993063" y="3687663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3" name="Oval 34"/>
          <p:cNvSpPr>
            <a:spLocks noChangeArrowheads="1"/>
          </p:cNvSpPr>
          <p:nvPr/>
        </p:nvSpPr>
        <p:spPr bwMode="auto">
          <a:xfrm>
            <a:off x="8045450" y="3903563"/>
            <a:ext cx="198438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4" name="Oval 34"/>
          <p:cNvSpPr>
            <a:spLocks noChangeArrowheads="1"/>
          </p:cNvSpPr>
          <p:nvPr/>
        </p:nvSpPr>
        <p:spPr bwMode="auto">
          <a:xfrm>
            <a:off x="7631113" y="3952776"/>
            <a:ext cx="198437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5" name="Oval 34"/>
          <p:cNvSpPr>
            <a:spLocks noChangeArrowheads="1"/>
          </p:cNvSpPr>
          <p:nvPr/>
        </p:nvSpPr>
        <p:spPr bwMode="auto">
          <a:xfrm>
            <a:off x="7559675" y="3628926"/>
            <a:ext cx="198438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4991" name="TextovéPole 215"/>
          <p:cNvSpPr txBox="1">
            <a:spLocks noChangeArrowheads="1"/>
          </p:cNvSpPr>
          <p:nvPr/>
        </p:nvSpPr>
        <p:spPr bwMode="auto">
          <a:xfrm>
            <a:off x="468313" y="5378351"/>
            <a:ext cx="8496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600" i="1" dirty="0">
                <a:solidFill>
                  <a:srgbClr val="1F4E79"/>
                </a:solidFill>
                <a:latin typeface="Arial Black" pitchFamily="34" charset="0"/>
              </a:rPr>
              <a:t>vyšší a standardní         spolehlivější vychytávání             méně variabilní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600" i="1" dirty="0">
                <a:solidFill>
                  <a:srgbClr val="1F4E79"/>
                </a:solidFill>
                <a:latin typeface="Arial Black" pitchFamily="34" charset="0"/>
              </a:rPr>
              <a:t>biolog. dostupnost         v </a:t>
            </a:r>
            <a:r>
              <a:rPr lang="cs-CZ" altLang="cs-CZ" sz="1600" i="1" dirty="0" err="1">
                <a:solidFill>
                  <a:srgbClr val="1F4E79"/>
                </a:solidFill>
                <a:latin typeface="Arial Black" pitchFamily="34" charset="0"/>
              </a:rPr>
              <a:t>hepatocytu</a:t>
            </a:r>
            <a:r>
              <a:rPr lang="cs-CZ" altLang="cs-CZ" sz="1600" i="1" dirty="0">
                <a:solidFill>
                  <a:srgbClr val="1F4E79"/>
                </a:solidFill>
                <a:latin typeface="Arial Black" pitchFamily="34" charset="0"/>
              </a:rPr>
              <a:t> (re-uptake)                </a:t>
            </a:r>
            <a:r>
              <a:rPr lang="cs-CZ" altLang="cs-CZ" sz="1600" i="1" dirty="0" err="1">
                <a:solidFill>
                  <a:srgbClr val="1F4E79"/>
                </a:solidFill>
                <a:latin typeface="Arial Black" pitchFamily="34" charset="0"/>
              </a:rPr>
              <a:t>bioeliminace</a:t>
            </a:r>
            <a:endParaRPr lang="cs-CZ" altLang="cs-CZ" sz="1600" i="1" dirty="0">
              <a:solidFill>
                <a:srgbClr val="1F4E79"/>
              </a:solidFill>
              <a:latin typeface="Arial Black" pitchFamily="34" charset="0"/>
            </a:endParaRPr>
          </a:p>
        </p:txBody>
      </p:sp>
      <p:sp>
        <p:nvSpPr>
          <p:cNvPr id="151" name="TextovéPole 150"/>
          <p:cNvSpPr txBox="1"/>
          <p:nvPr/>
        </p:nvSpPr>
        <p:spPr>
          <a:xfrm>
            <a:off x="1271588" y="1412776"/>
            <a:ext cx="5843587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350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lipofilní </a:t>
            </a:r>
            <a:r>
              <a:rPr lang="cs-CZ" sz="1350" dirty="0" err="1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statin</a:t>
            </a:r>
            <a:r>
              <a:rPr lang="cs-CZ" sz="1350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 – substrát CYP2C9 (</a:t>
            </a:r>
            <a:r>
              <a:rPr lang="cs-CZ" sz="1350" i="1" dirty="0" err="1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fluvastatin</a:t>
            </a:r>
            <a:r>
              <a:rPr lang="cs-CZ" sz="1350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)</a:t>
            </a:r>
          </a:p>
          <a:p>
            <a:pPr>
              <a:defRPr/>
            </a:pPr>
            <a:endParaRPr lang="cs-CZ" sz="1350" dirty="0">
              <a:solidFill>
                <a:srgbClr val="5B9BD5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164" name="Popisek se čtyřstrannou šipkou 5"/>
          <p:cNvSpPr/>
          <p:nvPr/>
        </p:nvSpPr>
        <p:spPr>
          <a:xfrm>
            <a:off x="5718175" y="3990876"/>
            <a:ext cx="901700" cy="644525"/>
          </a:xfrm>
          <a:prstGeom prst="quadArrowCallou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05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65" name="Text Box 51"/>
          <p:cNvSpPr txBox="1">
            <a:spLocks noChangeArrowheads="1"/>
          </p:cNvSpPr>
          <p:nvPr/>
        </p:nvSpPr>
        <p:spPr bwMode="auto">
          <a:xfrm>
            <a:off x="5926138" y="4189313"/>
            <a:ext cx="461962" cy="34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lnSpc>
                <a:spcPts val="975"/>
              </a:lnSpc>
              <a:defRPr/>
            </a:pPr>
            <a:r>
              <a:rPr lang="cs-CZ" sz="1050" b="1" dirty="0">
                <a:solidFill>
                  <a:srgbClr val="C00000"/>
                </a:solidFill>
                <a:latin typeface="Arial" charset="0"/>
              </a:rPr>
              <a:t>CYP</a:t>
            </a:r>
          </a:p>
          <a:p>
            <a:pPr eaLnBrk="0" hangingPunct="0">
              <a:lnSpc>
                <a:spcPts val="975"/>
              </a:lnSpc>
              <a:defRPr/>
            </a:pPr>
            <a:r>
              <a:rPr lang="cs-CZ" sz="1050" b="1" dirty="0">
                <a:solidFill>
                  <a:srgbClr val="C00000"/>
                </a:solidFill>
                <a:latin typeface="Arial" charset="0"/>
              </a:rPr>
              <a:t>2C9</a:t>
            </a:r>
          </a:p>
        </p:txBody>
      </p:sp>
      <p:sp>
        <p:nvSpPr>
          <p:cNvPr id="177" name="Vývojový diagram: sumační spojení 176"/>
          <p:cNvSpPr/>
          <p:nvPr/>
        </p:nvSpPr>
        <p:spPr>
          <a:xfrm>
            <a:off x="1784350" y="4144863"/>
            <a:ext cx="461963" cy="342900"/>
          </a:xfrm>
          <a:prstGeom prst="flowChartSummingJunction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825" b="1">
              <a:solidFill>
                <a:prstClr val="white"/>
              </a:solidFill>
            </a:endParaRPr>
          </a:p>
        </p:txBody>
      </p:sp>
      <p:sp>
        <p:nvSpPr>
          <p:cNvPr id="182" name="Ovál 181"/>
          <p:cNvSpPr/>
          <p:nvPr/>
        </p:nvSpPr>
        <p:spPr>
          <a:xfrm>
            <a:off x="1851025" y="4200426"/>
            <a:ext cx="342900" cy="24765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825" b="1">
              <a:solidFill>
                <a:prstClr val="white"/>
              </a:solidFill>
            </a:endParaRPr>
          </a:p>
        </p:txBody>
      </p:sp>
      <p:sp>
        <p:nvSpPr>
          <p:cNvPr id="187" name="TextovéPole 186"/>
          <p:cNvSpPr txBox="1"/>
          <p:nvPr/>
        </p:nvSpPr>
        <p:spPr>
          <a:xfrm>
            <a:off x="1781175" y="4236938"/>
            <a:ext cx="4953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600"/>
              </a:lnSpc>
              <a:defRPr/>
            </a:pPr>
            <a:r>
              <a:rPr lang="cs-CZ" sz="750" b="1" dirty="0">
                <a:solidFill>
                  <a:srgbClr val="C00000"/>
                </a:solidFill>
              </a:rPr>
              <a:t>OATP</a:t>
            </a:r>
          </a:p>
          <a:p>
            <a:pPr algn="ctr">
              <a:lnSpc>
                <a:spcPts val="600"/>
              </a:lnSpc>
              <a:defRPr/>
            </a:pPr>
            <a:r>
              <a:rPr lang="cs-CZ" sz="750" b="1" dirty="0">
                <a:solidFill>
                  <a:srgbClr val="C00000"/>
                </a:solidFill>
              </a:rPr>
              <a:t> 15A1</a:t>
            </a:r>
          </a:p>
        </p:txBody>
      </p:sp>
      <p:sp>
        <p:nvSpPr>
          <p:cNvPr id="185" name="Nadpis 1"/>
          <p:cNvSpPr>
            <a:spLocks noGrp="1"/>
          </p:cNvSpPr>
          <p:nvPr>
            <p:ph type="title"/>
          </p:nvPr>
        </p:nvSpPr>
        <p:spPr>
          <a:xfrm>
            <a:off x="0" y="-26988"/>
            <a:ext cx="9109075" cy="122374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600" dirty="0">
                <a:solidFill>
                  <a:srgbClr val="C00000"/>
                </a:solidFill>
                <a:latin typeface="Arial Black" panose="020B0A04020102020204" pitchFamily="34" charset="0"/>
              </a:rPr>
              <a:t>Metabolizmus </a:t>
            </a:r>
            <a:r>
              <a:rPr lang="cs-CZ" sz="3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fluvastatinu</a:t>
            </a:r>
            <a:endParaRPr lang="cs-CZ" sz="3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79512" y="6093296"/>
            <a:ext cx="87851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C00000"/>
                </a:solidFill>
              </a:rPr>
              <a:t>díky vzájemné zastupitelnosti </a:t>
            </a:r>
            <a:r>
              <a:rPr lang="cs-CZ" b="1" dirty="0" err="1">
                <a:solidFill>
                  <a:srgbClr val="C00000"/>
                </a:solidFill>
              </a:rPr>
              <a:t>influxních</a:t>
            </a:r>
            <a:r>
              <a:rPr lang="cs-CZ" b="1" dirty="0">
                <a:solidFill>
                  <a:srgbClr val="C00000"/>
                </a:solidFill>
              </a:rPr>
              <a:t> pump – nízké riziko lék. interakcí,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C00000"/>
                </a:solidFill>
              </a:rPr>
              <a:t>malý význam inhibice/indukce CYP2C9</a:t>
            </a:r>
          </a:p>
        </p:txBody>
      </p:sp>
    </p:spTree>
    <p:extLst>
      <p:ext uri="{BB962C8B-B14F-4D97-AF65-F5344CB8AC3E}">
        <p14:creationId xmlns:p14="http://schemas.microsoft.com/office/powerpoint/2010/main" val="3656452906"/>
      </p:ext>
    </p:extLst>
  </p:cSld>
  <p:clrMapOvr>
    <a:masterClrMapping/>
  </p:clrMapOvr>
  <p:transition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Nadpis 1"/>
          <p:cNvSpPr>
            <a:spLocks noGrp="1"/>
          </p:cNvSpPr>
          <p:nvPr>
            <p:ph type="title"/>
          </p:nvPr>
        </p:nvSpPr>
        <p:spPr>
          <a:xfrm>
            <a:off x="179388" y="620713"/>
            <a:ext cx="8856662" cy="857250"/>
          </a:xfrm>
        </p:spPr>
        <p:txBody>
          <a:bodyPr/>
          <a:lstStyle/>
          <a:p>
            <a:pPr algn="ctr" eaLnBrk="1" hangingPunct="1"/>
            <a:r>
              <a:rPr lang="cs-CZ" altLang="cs-CZ" sz="3200" b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Výskyt myalgií/myopatií při léčbě vyššími dávkami statinů </a:t>
            </a:r>
            <a:r>
              <a:rPr lang="cs-CZ" altLang="cs-CZ" sz="2800" b="1">
                <a:solidFill>
                  <a:srgbClr val="C00000"/>
                </a:solidFill>
                <a:latin typeface="Arial Black" pitchFamily="34" charset="0"/>
                <a:cs typeface="Times New Roman" pitchFamily="18" charset="0"/>
              </a:rPr>
              <a:t>(studie PRIMO)</a:t>
            </a:r>
            <a:endParaRPr lang="cs-CZ" altLang="cs-CZ" sz="3200" b="1">
              <a:solidFill>
                <a:srgbClr val="C00000"/>
              </a:solidFill>
              <a:latin typeface="Arial Black" pitchFamily="34" charset="0"/>
              <a:cs typeface="Times New Roman" pitchFamily="18" charset="0"/>
            </a:endParaRPr>
          </a:p>
        </p:txBody>
      </p:sp>
      <p:graphicFrame>
        <p:nvGraphicFramePr>
          <p:cNvPr id="175107" name="Zástupný symbol pro obsah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93403897"/>
              </p:ext>
            </p:extLst>
          </p:nvPr>
        </p:nvGraphicFramePr>
        <p:xfrm>
          <a:off x="882650" y="1700213"/>
          <a:ext cx="7748588" cy="460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7" name="List" r:id="rId4" imgW="3219444" imgH="3486240" progId="Excel.Sheet.8">
                  <p:embed/>
                </p:oleObj>
              </mc:Choice>
              <mc:Fallback>
                <p:oleObj name="List" r:id="rId4" imgW="3219444" imgH="3486240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650" y="1700213"/>
                        <a:ext cx="7748588" cy="460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5108" name="TextovéPole 5"/>
          <p:cNvSpPr txBox="1">
            <a:spLocks noChangeArrowheads="1"/>
          </p:cNvSpPr>
          <p:nvPr/>
        </p:nvSpPr>
        <p:spPr bwMode="auto">
          <a:xfrm rot="-5400000">
            <a:off x="-773113" y="3641726"/>
            <a:ext cx="29432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800" b="1">
                <a:solidFill>
                  <a:srgbClr val="1F4E79"/>
                </a:solidFill>
                <a:latin typeface="Calibri" pitchFamily="34" charset="0"/>
                <a:cs typeface="Times New Roman" pitchFamily="18" charset="0"/>
              </a:rPr>
              <a:t>výskyt myalgií/myopatií (v%)</a:t>
            </a:r>
          </a:p>
        </p:txBody>
      </p:sp>
      <p:sp>
        <p:nvSpPr>
          <p:cNvPr id="3" name="Obdélníkový bublinový popisek 2"/>
          <p:cNvSpPr/>
          <p:nvPr/>
        </p:nvSpPr>
        <p:spPr>
          <a:xfrm>
            <a:off x="6227763" y="2060575"/>
            <a:ext cx="1944687" cy="720725"/>
          </a:xfrm>
          <a:prstGeom prst="wedgeRectCallout">
            <a:avLst>
              <a:gd name="adj1" fmla="val 2590"/>
              <a:gd name="adj2" fmla="val 439976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dirty="0">
                <a:solidFill>
                  <a:prstClr val="white"/>
                </a:solidFill>
                <a:latin typeface="Arial Black" panose="020B0A04020102020204" pitchFamily="34" charset="0"/>
              </a:rPr>
              <a:t>nejlépe tolerovaný</a:t>
            </a:r>
          </a:p>
        </p:txBody>
      </p:sp>
    </p:spTree>
    <p:extLst>
      <p:ext uri="{BB962C8B-B14F-4D97-AF65-F5344CB8AC3E}">
        <p14:creationId xmlns:p14="http://schemas.microsoft.com/office/powerpoint/2010/main" val="27536267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827584" y="798984"/>
            <a:ext cx="7696200" cy="685800"/>
          </a:xfrm>
        </p:spPr>
        <p:txBody>
          <a:bodyPr/>
          <a:lstStyle/>
          <a:p>
            <a:pPr algn="ctr"/>
            <a:r>
              <a:rPr lang="cs-CZ" altLang="cs-CZ" sz="5400" dirty="0">
                <a:solidFill>
                  <a:srgbClr val="C00000"/>
                </a:solidFill>
                <a:latin typeface="Arial Black" panose="020B0A04020102020204" pitchFamily="34" charset="0"/>
              </a:rPr>
              <a:t>Lékové interakce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9" y="1893267"/>
            <a:ext cx="8712522" cy="5064125"/>
          </a:xfrm>
        </p:spPr>
        <p:txBody>
          <a:bodyPr/>
          <a:lstStyle/>
          <a:p>
            <a:pPr>
              <a:defRPr/>
            </a:pPr>
            <a:r>
              <a:rPr lang="cs-CZ" sz="3200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cs-CZ" sz="3600" dirty="0">
                <a:solidFill>
                  <a:schemeClr val="tx2"/>
                </a:solidFill>
                <a:latin typeface="Arial Black" panose="020B0A04020102020204" pitchFamily="34" charset="0"/>
              </a:rPr>
              <a:t>na farmakodynamické bázi </a:t>
            </a:r>
            <a:endParaRPr lang="cs-CZ" sz="3200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marL="0" indent="0">
              <a:buNone/>
              <a:defRPr/>
            </a:pPr>
            <a:r>
              <a:rPr lang="cs-CZ" sz="2800" b="1" dirty="0">
                <a:solidFill>
                  <a:schemeClr val="tx2"/>
                </a:solidFill>
              </a:rPr>
              <a:t>   (např. komb. </a:t>
            </a:r>
            <a:r>
              <a:rPr lang="cs-CZ" sz="2800" b="1" i="1" dirty="0">
                <a:solidFill>
                  <a:schemeClr val="tx2"/>
                </a:solidFill>
              </a:rPr>
              <a:t>antikoagulancií s </a:t>
            </a:r>
            <a:r>
              <a:rPr lang="cs-CZ" sz="2800" b="1" i="1" dirty="0" err="1">
                <a:solidFill>
                  <a:schemeClr val="tx2"/>
                </a:solidFill>
              </a:rPr>
              <a:t>protidest</a:t>
            </a:r>
            <a:r>
              <a:rPr lang="cs-CZ" sz="2800" b="1" i="1" dirty="0">
                <a:solidFill>
                  <a:schemeClr val="tx2"/>
                </a:solidFill>
              </a:rPr>
              <a:t>. léčivy)</a:t>
            </a:r>
            <a:endParaRPr lang="cs-CZ" sz="2800" b="1" dirty="0">
              <a:solidFill>
                <a:schemeClr val="tx2"/>
              </a:solidFill>
            </a:endParaRPr>
          </a:p>
          <a:p>
            <a:pPr indent="0">
              <a:spcBef>
                <a:spcPts val="600"/>
              </a:spcBef>
              <a:buNone/>
              <a:defRPr/>
            </a:pPr>
            <a:r>
              <a:rPr lang="cs-CZ" sz="3200" dirty="0">
                <a:solidFill>
                  <a:srgbClr val="C00000"/>
                </a:solidFill>
                <a:latin typeface="Arial Black" panose="020B0A04020102020204" pitchFamily="34" charset="0"/>
              </a:rPr>
              <a:t>zpravidla dobře předvídatelné</a:t>
            </a:r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>
              <a:defRPr/>
            </a:pPr>
            <a:endParaRPr lang="cs-CZ" sz="1100" dirty="0"/>
          </a:p>
          <a:p>
            <a:pPr>
              <a:defRPr/>
            </a:pPr>
            <a:r>
              <a:rPr lang="cs-CZ" sz="3200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cs-CZ" sz="3600" dirty="0">
                <a:solidFill>
                  <a:schemeClr val="tx2"/>
                </a:solidFill>
                <a:latin typeface="Arial Black" panose="020B0A04020102020204" pitchFamily="34" charset="0"/>
              </a:rPr>
              <a:t>na farmakokinetické bázi</a:t>
            </a:r>
          </a:p>
          <a:p>
            <a:pPr marL="216000" indent="-4572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cs-CZ" sz="2800" b="1" i="1" dirty="0">
                <a:solidFill>
                  <a:schemeClr val="tx2"/>
                </a:solidFill>
              </a:rPr>
              <a:t>absorpce</a:t>
            </a:r>
          </a:p>
          <a:p>
            <a:pPr marL="216000" indent="-4572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cs-CZ" sz="2800" b="1" i="1" dirty="0">
                <a:solidFill>
                  <a:schemeClr val="tx2"/>
                </a:solidFill>
              </a:rPr>
              <a:t>transformace (aktivace i inaktivace)</a:t>
            </a:r>
          </a:p>
          <a:p>
            <a:pPr marL="216000" indent="-4572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cs-CZ" sz="2800" b="1" i="1" dirty="0">
                <a:solidFill>
                  <a:schemeClr val="tx2"/>
                </a:solidFill>
              </a:rPr>
              <a:t>transportu a distribuce</a:t>
            </a:r>
          </a:p>
          <a:p>
            <a:pPr marL="216000" indent="-4572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cs-CZ" sz="2800" b="1" i="1" dirty="0">
                <a:solidFill>
                  <a:schemeClr val="tx2"/>
                </a:solidFill>
              </a:rPr>
              <a:t>eliminace (renální, </a:t>
            </a:r>
            <a:r>
              <a:rPr lang="cs-CZ" sz="2800" b="1" i="1" dirty="0" err="1">
                <a:solidFill>
                  <a:schemeClr val="tx2"/>
                </a:solidFill>
              </a:rPr>
              <a:t>hepatální</a:t>
            </a:r>
            <a:r>
              <a:rPr lang="cs-CZ" sz="2800" b="1" i="1" dirty="0">
                <a:solidFill>
                  <a:schemeClr val="tx2"/>
                </a:solidFill>
              </a:rPr>
              <a:t>,…)</a:t>
            </a:r>
          </a:p>
          <a:p>
            <a:pPr marL="0" indent="0">
              <a:buNone/>
              <a:defRPr/>
            </a:pPr>
            <a:r>
              <a:rPr lang="cs-CZ" sz="3200" dirty="0">
                <a:solidFill>
                  <a:srgbClr val="C00000"/>
                </a:solidFill>
                <a:latin typeface="Arial Black" panose="020B0A04020102020204" pitchFamily="34" charset="0"/>
              </a:rPr>
              <a:t>   špatně předvídatelné, neočekávané</a:t>
            </a:r>
          </a:p>
          <a:p>
            <a:pPr marL="216000" indent="-457200">
              <a:buFont typeface="Wingdings" panose="05000000000000000000" pitchFamily="2" charset="2"/>
              <a:buChar char="Ø"/>
              <a:defRPr/>
            </a:pPr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603974179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48614548"/>
              </p:ext>
            </p:extLst>
          </p:nvPr>
        </p:nvGraphicFramePr>
        <p:xfrm>
          <a:off x="107502" y="404664"/>
          <a:ext cx="9036499" cy="607564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9634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176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101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50472">
                <a:tc grid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4000" dirty="0">
                          <a:effectLst/>
                          <a:latin typeface="Arial Black" panose="020B0A04020102020204" pitchFamily="34" charset="0"/>
                        </a:rPr>
                        <a:t>Hydrofilní </a:t>
                      </a:r>
                      <a:r>
                        <a:rPr lang="cs-CZ" sz="4000" dirty="0" err="1">
                          <a:effectLst/>
                          <a:latin typeface="Arial Black" panose="020B0A04020102020204" pitchFamily="34" charset="0"/>
                        </a:rPr>
                        <a:t>statiny</a:t>
                      </a:r>
                      <a:endParaRPr lang="cs-CZ" sz="4000" dirty="0"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C000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7677">
                <a:tc>
                  <a:txBody>
                    <a:bodyPr/>
                    <a:lstStyle/>
                    <a:p>
                      <a:pPr indent="45021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 </a:t>
                      </a:r>
                      <a:endParaRPr lang="cs-CZ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rosuvastatin</a:t>
                      </a:r>
                      <a:endParaRPr lang="cs-CZ" sz="3600" b="1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pitavastatin</a:t>
                      </a:r>
                      <a:endParaRPr lang="cs-CZ" sz="3600" b="1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 err="1"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pravastatin</a:t>
                      </a:r>
                      <a:endParaRPr lang="cs-CZ" sz="3600" b="1" dirty="0">
                        <a:solidFill>
                          <a:srgbClr val="C00000"/>
                        </a:solidFill>
                        <a:effectLst/>
                        <a:latin typeface="Arial Black" panose="020B0A04020102020204" pitchFamily="34" charset="0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27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hydrofilie/</a:t>
                      </a:r>
                      <a:r>
                        <a:rPr lang="cs-CZ" sz="2000" dirty="0" err="1">
                          <a:effectLst/>
                        </a:rPr>
                        <a:t>lipofilie</a:t>
                      </a:r>
                      <a:endParaRPr lang="cs-CZ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hydrofilní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hydrofilní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2"/>
                          </a:solidFill>
                          <a:effectLst/>
                        </a:rPr>
                        <a:t>hydrofilní</a:t>
                      </a:r>
                      <a:endParaRPr lang="cs-CZ" sz="36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27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aktivní metabolity</a:t>
                      </a:r>
                      <a:endParaRPr lang="cs-CZ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ne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ne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ne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27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proléčivo</a:t>
                      </a:r>
                      <a:endParaRPr lang="cs-CZ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2"/>
                          </a:solidFill>
                          <a:effectLst/>
                        </a:rPr>
                        <a:t>ne</a:t>
                      </a:r>
                      <a:endParaRPr lang="cs-CZ" sz="36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ne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ne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70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substrát CYP3A4 a P-gp</a:t>
                      </a:r>
                      <a:endParaRPr lang="cs-CZ" sz="360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substrát CYP2C9</a:t>
                      </a:r>
                      <a:endParaRPr lang="cs-CZ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</a:rPr>
                        <a:t>ne</a:t>
                      </a:r>
                      <a:endParaRPr lang="cs-CZ" sz="3600" b="1" dirty="0">
                        <a:solidFill>
                          <a:srgbClr val="C00000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</a:rPr>
                        <a:t>ne</a:t>
                      </a:r>
                      <a:endParaRPr lang="cs-CZ" sz="3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ne 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minimálně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ne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ne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6703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závislost bioeliminace na transportéru OATP1B1</a:t>
                      </a:r>
                      <a:endParaRPr lang="cs-CZ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</a:rPr>
                        <a:t>malá</a:t>
                      </a:r>
                      <a:endParaRPr lang="cs-CZ" sz="3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2"/>
                          </a:solidFill>
                          <a:effectLst/>
                        </a:rPr>
                        <a:t>ne</a:t>
                      </a:r>
                      <a:endParaRPr lang="cs-CZ" sz="36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malá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979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riziko lék./potrav. interakce</a:t>
                      </a:r>
                      <a:endParaRPr lang="cs-CZ" sz="3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nízké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nízké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malé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27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biologická dostupnost</a:t>
                      </a:r>
                      <a:endParaRPr lang="cs-CZ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rgbClr val="C00000"/>
                          </a:solidFill>
                          <a:effectLst/>
                        </a:rPr>
                        <a:t>≈20%</a:t>
                      </a:r>
                      <a:endParaRPr lang="cs-CZ" sz="3600" b="1" dirty="0">
                        <a:solidFill>
                          <a:srgbClr val="C0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2"/>
                          </a:solidFill>
                          <a:effectLst/>
                        </a:rPr>
                        <a:t>50%</a:t>
                      </a:r>
                      <a:endParaRPr lang="cs-CZ" sz="36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17%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07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eliminace</a:t>
                      </a:r>
                      <a:endParaRPr lang="cs-CZ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duální </a:t>
                      </a:r>
                      <a:r>
                        <a:rPr lang="cs-CZ" sz="1050" b="1" dirty="0">
                          <a:solidFill>
                            <a:schemeClr val="tx2"/>
                          </a:solidFill>
                          <a:effectLst/>
                        </a:rPr>
                        <a:t>(</a:t>
                      </a:r>
                      <a:r>
                        <a:rPr lang="cs-CZ" sz="1050" b="1" dirty="0" err="1">
                          <a:solidFill>
                            <a:schemeClr val="tx2"/>
                          </a:solidFill>
                          <a:effectLst/>
                        </a:rPr>
                        <a:t>hepatální</a:t>
                      </a:r>
                      <a:r>
                        <a:rPr lang="cs-CZ" sz="1050" b="1" dirty="0">
                          <a:solidFill>
                            <a:schemeClr val="tx2"/>
                          </a:solidFill>
                          <a:effectLst/>
                        </a:rPr>
                        <a:t> &gt;&gt;renální)</a:t>
                      </a:r>
                      <a:endParaRPr lang="cs-CZ" sz="2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duální </a:t>
                      </a:r>
                      <a:r>
                        <a:rPr lang="cs-CZ" sz="1000" b="1" dirty="0">
                          <a:solidFill>
                            <a:schemeClr val="tx2"/>
                          </a:solidFill>
                          <a:effectLst/>
                        </a:rPr>
                        <a:t>(</a:t>
                      </a:r>
                      <a:r>
                        <a:rPr lang="cs-CZ" sz="1000" b="1" dirty="0" err="1">
                          <a:solidFill>
                            <a:schemeClr val="tx2"/>
                          </a:solidFill>
                          <a:effectLst/>
                        </a:rPr>
                        <a:t>hepat</a:t>
                      </a:r>
                      <a:r>
                        <a:rPr lang="cs-CZ" sz="1000" b="1" dirty="0">
                          <a:solidFill>
                            <a:schemeClr val="tx2"/>
                          </a:solidFill>
                          <a:effectLst/>
                        </a:rPr>
                        <a:t>.&gt;&gt;renální)</a:t>
                      </a:r>
                      <a:endParaRPr lang="cs-CZ" sz="28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duální </a:t>
                      </a:r>
                      <a:r>
                        <a:rPr lang="cs-CZ" sz="1050" b="1" dirty="0">
                          <a:solidFill>
                            <a:schemeClr val="tx2"/>
                          </a:solidFill>
                          <a:effectLst/>
                        </a:rPr>
                        <a:t>(</a:t>
                      </a:r>
                      <a:r>
                        <a:rPr lang="cs-CZ" sz="1050" b="1" dirty="0" err="1">
                          <a:solidFill>
                            <a:schemeClr val="tx2"/>
                          </a:solidFill>
                          <a:effectLst/>
                        </a:rPr>
                        <a:t>hepat</a:t>
                      </a:r>
                      <a:r>
                        <a:rPr lang="cs-CZ" sz="1050" b="1" dirty="0">
                          <a:solidFill>
                            <a:schemeClr val="tx2"/>
                          </a:solidFill>
                          <a:effectLst/>
                        </a:rPr>
                        <a:t>. &gt;renální)</a:t>
                      </a:r>
                      <a:endParaRPr lang="cs-CZ" sz="24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27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eliminační poločas (t</a:t>
                      </a:r>
                      <a:r>
                        <a:rPr lang="cs-CZ" sz="2000" baseline="-25000">
                          <a:effectLst/>
                        </a:rPr>
                        <a:t>1/2</a:t>
                      </a:r>
                      <a:r>
                        <a:rPr lang="cs-CZ" sz="2000">
                          <a:effectLst/>
                        </a:rPr>
                        <a:t>)</a:t>
                      </a:r>
                      <a:endParaRPr lang="cs-CZ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2"/>
                          </a:solidFill>
                          <a:effectLst/>
                        </a:rPr>
                        <a:t>19 hod </a:t>
                      </a:r>
                      <a:endParaRPr lang="cs-CZ" sz="36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2"/>
                          </a:solidFill>
                          <a:effectLst/>
                        </a:rPr>
                        <a:t>12 hod</a:t>
                      </a:r>
                      <a:endParaRPr lang="cs-CZ" sz="36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1,5 – 2 hod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27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dávkové rozmezí</a:t>
                      </a:r>
                      <a:endParaRPr lang="cs-CZ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2"/>
                          </a:solidFill>
                          <a:effectLst/>
                        </a:rPr>
                        <a:t>5-40 mg</a:t>
                      </a:r>
                      <a:endParaRPr lang="cs-CZ" sz="36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2"/>
                          </a:solidFill>
                          <a:effectLst/>
                        </a:rPr>
                        <a:t>1-4 mg</a:t>
                      </a:r>
                      <a:endParaRPr lang="cs-CZ" sz="36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10-40 mg </a:t>
                      </a:r>
                      <a:r>
                        <a:rPr lang="cs-CZ" sz="1200" b="1" dirty="0">
                          <a:solidFill>
                            <a:schemeClr val="tx2"/>
                          </a:solidFill>
                          <a:effectLst/>
                        </a:rPr>
                        <a:t>(až 80 mg)</a:t>
                      </a:r>
                      <a:endParaRPr lang="cs-CZ" sz="28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27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efekt na snížení LDL-C</a:t>
                      </a:r>
                      <a:endParaRPr lang="cs-CZ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velmi vysoký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2"/>
                          </a:solidFill>
                          <a:effectLst/>
                        </a:rPr>
                        <a:t>vysoký</a:t>
                      </a:r>
                      <a:endParaRPr lang="cs-CZ" sz="36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menší 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27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efekt na vzestup HDL-C</a:t>
                      </a:r>
                      <a:endParaRPr lang="cs-CZ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2"/>
                          </a:solidFill>
                          <a:effectLst/>
                        </a:rPr>
                        <a:t>velmi vysoký</a:t>
                      </a:r>
                      <a:endParaRPr lang="cs-CZ" sz="36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2"/>
                          </a:solidFill>
                          <a:effectLst/>
                        </a:rPr>
                        <a:t>vysoký</a:t>
                      </a:r>
                      <a:endParaRPr lang="cs-CZ" sz="36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menší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3276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spotřeba v ČR (2016)</a:t>
                      </a:r>
                      <a:endParaRPr lang="cs-CZ" sz="3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167 mil. DDD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>
                          <a:solidFill>
                            <a:schemeClr val="tx2"/>
                          </a:solidFill>
                          <a:effectLst/>
                        </a:rPr>
                        <a:t>nedostupný</a:t>
                      </a:r>
                      <a:endParaRPr lang="cs-CZ" sz="3600" b="1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cs-CZ" sz="2000" b="1" dirty="0">
                          <a:solidFill>
                            <a:schemeClr val="tx2"/>
                          </a:solidFill>
                          <a:effectLst/>
                        </a:rPr>
                        <a:t>&lt; 1 mil. DDD</a:t>
                      </a:r>
                      <a:endParaRPr lang="cs-CZ" sz="3600" b="1" dirty="0">
                        <a:solidFill>
                          <a:schemeClr val="tx2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2552700" y="273843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cs-CZ" altLang="cs-CZ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4511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AutoShape 3"/>
          <p:cNvSpPr>
            <a:spLocks noChangeArrowheads="1"/>
          </p:cNvSpPr>
          <p:nvPr/>
        </p:nvSpPr>
        <p:spPr bwMode="auto">
          <a:xfrm rot="-5388235">
            <a:off x="2932573" y="3087848"/>
            <a:ext cx="3477815" cy="1184741"/>
          </a:xfrm>
          <a:prstGeom prst="flowChartMagneticDrum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  <a:alpha val="6000"/>
                </a:srgbClr>
              </a:gs>
              <a:gs pos="56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rgbClr val="5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66917" name="Text Box 51"/>
          <p:cNvSpPr txBox="1">
            <a:spLocks noChangeArrowheads="1"/>
          </p:cNvSpPr>
          <p:nvPr/>
        </p:nvSpPr>
        <p:spPr bwMode="auto">
          <a:xfrm>
            <a:off x="4289425" y="4695493"/>
            <a:ext cx="642938" cy="322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b="1" i="1">
                <a:solidFill>
                  <a:srgbClr val="FFFFFF"/>
                </a:solidFill>
                <a:latin typeface="Arial" pitchFamily="34" charset="0"/>
              </a:rPr>
              <a:t>oběh</a:t>
            </a:r>
          </a:p>
        </p:txBody>
      </p:sp>
      <p:sp>
        <p:nvSpPr>
          <p:cNvPr id="111" name="Oval 34"/>
          <p:cNvSpPr>
            <a:spLocks noChangeArrowheads="1"/>
          </p:cNvSpPr>
          <p:nvPr/>
        </p:nvSpPr>
        <p:spPr bwMode="auto">
          <a:xfrm>
            <a:off x="4643438" y="4270043"/>
            <a:ext cx="196850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2" name="Oval 34"/>
          <p:cNvSpPr>
            <a:spLocks noChangeArrowheads="1"/>
          </p:cNvSpPr>
          <p:nvPr/>
        </p:nvSpPr>
        <p:spPr bwMode="auto">
          <a:xfrm>
            <a:off x="4716463" y="4401805"/>
            <a:ext cx="196850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7" name="AutoShape 20"/>
          <p:cNvSpPr>
            <a:spLocks noChangeArrowheads="1"/>
          </p:cNvSpPr>
          <p:nvPr/>
        </p:nvSpPr>
        <p:spPr bwMode="auto">
          <a:xfrm>
            <a:off x="5256213" y="2666668"/>
            <a:ext cx="1908175" cy="2487612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90000"/>
              </a:schemeClr>
            </a:solidFill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de-DE" sz="15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8" name="Vývojový diagram: sumační spojení 7"/>
          <p:cNvSpPr/>
          <p:nvPr/>
        </p:nvSpPr>
        <p:spPr>
          <a:xfrm>
            <a:off x="4911725" y="3820780"/>
            <a:ext cx="674688" cy="501650"/>
          </a:xfrm>
          <a:prstGeom prst="flowChartSummingJunction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10" name="Ovál 9"/>
          <p:cNvSpPr/>
          <p:nvPr/>
        </p:nvSpPr>
        <p:spPr>
          <a:xfrm>
            <a:off x="5006975" y="3896980"/>
            <a:ext cx="501650" cy="363538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119" name="TextovéPole 118"/>
          <p:cNvSpPr txBox="1"/>
          <p:nvPr/>
        </p:nvSpPr>
        <p:spPr>
          <a:xfrm>
            <a:off x="4900613" y="3895393"/>
            <a:ext cx="725487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050" b="1" dirty="0">
                <a:solidFill>
                  <a:srgbClr val="C00000"/>
                </a:solidFill>
              </a:rPr>
              <a:t>OATP</a:t>
            </a:r>
          </a:p>
          <a:p>
            <a:pPr algn="ctr">
              <a:defRPr/>
            </a:pPr>
            <a:r>
              <a:rPr lang="cs-CZ" sz="1050" b="1" dirty="0">
                <a:solidFill>
                  <a:srgbClr val="C00000"/>
                </a:solidFill>
              </a:rPr>
              <a:t> 1B1</a:t>
            </a:r>
          </a:p>
        </p:txBody>
      </p:sp>
      <p:sp>
        <p:nvSpPr>
          <p:cNvPr id="120" name="Šipka doprava se zářezem 119"/>
          <p:cNvSpPr/>
          <p:nvPr/>
        </p:nvSpPr>
        <p:spPr>
          <a:xfrm>
            <a:off x="4951413" y="4270043"/>
            <a:ext cx="700087" cy="233362"/>
          </a:xfrm>
          <a:prstGeom prst="notchedRightArrow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166925" name="Text Box 49"/>
          <p:cNvSpPr txBox="1">
            <a:spLocks noChangeArrowheads="1"/>
          </p:cNvSpPr>
          <p:nvPr/>
        </p:nvSpPr>
        <p:spPr bwMode="auto">
          <a:xfrm>
            <a:off x="5476875" y="4697080"/>
            <a:ext cx="13890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b="1" i="1">
                <a:solidFill>
                  <a:srgbClr val="FFFFFF"/>
                </a:solidFill>
                <a:latin typeface="Arial" pitchFamily="34" charset="0"/>
              </a:rPr>
              <a:t>hepatocyt</a:t>
            </a:r>
          </a:p>
        </p:txBody>
      </p:sp>
      <p:sp>
        <p:nvSpPr>
          <p:cNvPr id="12" name="Symbol „Zákaz“ 11"/>
          <p:cNvSpPr/>
          <p:nvPr/>
        </p:nvSpPr>
        <p:spPr>
          <a:xfrm>
            <a:off x="5867400" y="3154030"/>
            <a:ext cx="687388" cy="514350"/>
          </a:xfrm>
          <a:prstGeom prst="noSmoking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black"/>
              </a:solidFill>
            </a:endParaRPr>
          </a:p>
        </p:txBody>
      </p:sp>
      <p:sp>
        <p:nvSpPr>
          <p:cNvPr id="124" name="Oval 34"/>
          <p:cNvSpPr>
            <a:spLocks noChangeArrowheads="1"/>
          </p:cNvSpPr>
          <p:nvPr/>
        </p:nvSpPr>
        <p:spPr bwMode="auto">
          <a:xfrm>
            <a:off x="5876925" y="4335130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7" name="AutoShape 3"/>
          <p:cNvSpPr>
            <a:spLocks noChangeArrowheads="1"/>
          </p:cNvSpPr>
          <p:nvPr/>
        </p:nvSpPr>
        <p:spPr bwMode="auto">
          <a:xfrm rot="-5388235">
            <a:off x="5976938" y="3111168"/>
            <a:ext cx="3478212" cy="1185862"/>
          </a:xfrm>
          <a:prstGeom prst="flowChartMagneticDrum">
            <a:avLst/>
          </a:prstGeom>
          <a:gradFill flip="none" rotWithShape="1">
            <a:gsLst>
              <a:gs pos="0">
                <a:srgbClr val="CCCC00">
                  <a:shade val="30000"/>
                  <a:satMod val="115000"/>
                </a:srgbClr>
              </a:gs>
              <a:gs pos="50000">
                <a:srgbClr val="CCCC00">
                  <a:shade val="67500"/>
                  <a:satMod val="115000"/>
                </a:srgbClr>
              </a:gs>
              <a:gs pos="100000">
                <a:srgbClr val="CCCC0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66929" name="Text Box 49"/>
          <p:cNvSpPr txBox="1">
            <a:spLocks noChangeArrowheads="1"/>
          </p:cNvSpPr>
          <p:nvPr/>
        </p:nvSpPr>
        <p:spPr bwMode="auto">
          <a:xfrm>
            <a:off x="7167563" y="4676443"/>
            <a:ext cx="1149350" cy="554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b="1" i="1">
                <a:solidFill>
                  <a:srgbClr val="FFFFFF"/>
                </a:solidFill>
                <a:latin typeface="Arial" pitchFamily="34" charset="0"/>
              </a:rPr>
              <a:t>žlučové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b="1" i="1">
                <a:solidFill>
                  <a:srgbClr val="FFFFFF"/>
                </a:solidFill>
                <a:latin typeface="Arial" pitchFamily="34" charset="0"/>
              </a:rPr>
              <a:t>cesty</a:t>
            </a:r>
          </a:p>
        </p:txBody>
      </p:sp>
      <p:sp>
        <p:nvSpPr>
          <p:cNvPr id="129" name="Slunce 128"/>
          <p:cNvSpPr/>
          <p:nvPr/>
        </p:nvSpPr>
        <p:spPr>
          <a:xfrm>
            <a:off x="6865938" y="2976230"/>
            <a:ext cx="514350" cy="376238"/>
          </a:xfrm>
          <a:prstGeom prst="sun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05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30" name="Text Box 51"/>
          <p:cNvSpPr txBox="1">
            <a:spLocks noChangeArrowheads="1"/>
          </p:cNvSpPr>
          <p:nvPr/>
        </p:nvSpPr>
        <p:spPr bwMode="auto">
          <a:xfrm>
            <a:off x="6910388" y="3071480"/>
            <a:ext cx="377825" cy="195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cs-CZ" sz="675" b="1" dirty="0">
                <a:solidFill>
                  <a:srgbClr val="C00000"/>
                </a:solidFill>
                <a:latin typeface="Arial" charset="0"/>
              </a:rPr>
              <a:t>P-</a:t>
            </a:r>
            <a:r>
              <a:rPr lang="cs-CZ" sz="675" b="1" dirty="0" err="1">
                <a:solidFill>
                  <a:srgbClr val="C00000"/>
                </a:solidFill>
                <a:latin typeface="Arial" charset="0"/>
              </a:rPr>
              <a:t>gp</a:t>
            </a:r>
            <a:endParaRPr lang="cs-CZ" sz="675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31" name="Šipka doprava se zářezem 130"/>
          <p:cNvSpPr/>
          <p:nvPr/>
        </p:nvSpPr>
        <p:spPr>
          <a:xfrm>
            <a:off x="6824663" y="3962068"/>
            <a:ext cx="700087" cy="234950"/>
          </a:xfrm>
          <a:prstGeom prst="notchedRightArrow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133" name="Oval 34"/>
          <p:cNvSpPr>
            <a:spLocks noChangeArrowheads="1"/>
          </p:cNvSpPr>
          <p:nvPr/>
        </p:nvSpPr>
        <p:spPr bwMode="auto">
          <a:xfrm>
            <a:off x="6607175" y="4389105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4" name="Oval 34"/>
          <p:cNvSpPr>
            <a:spLocks noChangeArrowheads="1"/>
          </p:cNvSpPr>
          <p:nvPr/>
        </p:nvSpPr>
        <p:spPr bwMode="auto">
          <a:xfrm>
            <a:off x="7596188" y="4231943"/>
            <a:ext cx="196850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5" name="Oval 34"/>
          <p:cNvSpPr>
            <a:spLocks noChangeArrowheads="1"/>
          </p:cNvSpPr>
          <p:nvPr/>
        </p:nvSpPr>
        <p:spPr bwMode="auto">
          <a:xfrm>
            <a:off x="7748588" y="4389105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6" name="AutoShape 3"/>
          <p:cNvSpPr>
            <a:spLocks noChangeArrowheads="1"/>
          </p:cNvSpPr>
          <p:nvPr/>
        </p:nvSpPr>
        <p:spPr bwMode="auto">
          <a:xfrm rot="-5388235">
            <a:off x="-215899" y="3111167"/>
            <a:ext cx="3478212" cy="1185863"/>
          </a:xfrm>
          <a:prstGeom prst="flowChartMagneticDrum">
            <a:avLst/>
          </a:prstGeom>
          <a:solidFill>
            <a:srgbClr val="002060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37" name="AutoShape 8"/>
          <p:cNvSpPr>
            <a:spLocks noChangeArrowheads="1"/>
          </p:cNvSpPr>
          <p:nvPr/>
        </p:nvSpPr>
        <p:spPr bwMode="auto">
          <a:xfrm>
            <a:off x="1893888" y="3063543"/>
            <a:ext cx="474662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38" name="AutoShape 9"/>
          <p:cNvSpPr>
            <a:spLocks noChangeArrowheads="1"/>
          </p:cNvSpPr>
          <p:nvPr/>
        </p:nvSpPr>
        <p:spPr bwMode="auto">
          <a:xfrm>
            <a:off x="1893888" y="3234993"/>
            <a:ext cx="474662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39" name="AutoShape 10"/>
          <p:cNvSpPr>
            <a:spLocks noChangeArrowheads="1"/>
          </p:cNvSpPr>
          <p:nvPr/>
        </p:nvSpPr>
        <p:spPr bwMode="auto">
          <a:xfrm>
            <a:off x="1893888" y="3406443"/>
            <a:ext cx="474662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0" name="AutoShape 11"/>
          <p:cNvSpPr>
            <a:spLocks noChangeArrowheads="1"/>
          </p:cNvSpPr>
          <p:nvPr/>
        </p:nvSpPr>
        <p:spPr bwMode="auto">
          <a:xfrm>
            <a:off x="1893888" y="3577893"/>
            <a:ext cx="474662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1" name="AutoShape 12"/>
          <p:cNvSpPr>
            <a:spLocks noChangeArrowheads="1"/>
          </p:cNvSpPr>
          <p:nvPr/>
        </p:nvSpPr>
        <p:spPr bwMode="auto">
          <a:xfrm>
            <a:off x="1893888" y="3749343"/>
            <a:ext cx="474662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2" name="AutoShape 13"/>
          <p:cNvSpPr>
            <a:spLocks noChangeArrowheads="1"/>
          </p:cNvSpPr>
          <p:nvPr/>
        </p:nvSpPr>
        <p:spPr bwMode="auto">
          <a:xfrm>
            <a:off x="1893888" y="3920793"/>
            <a:ext cx="474662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3" name="AutoShape 14"/>
          <p:cNvSpPr>
            <a:spLocks noChangeArrowheads="1"/>
          </p:cNvSpPr>
          <p:nvPr/>
        </p:nvSpPr>
        <p:spPr bwMode="auto">
          <a:xfrm>
            <a:off x="1835150" y="4258930"/>
            <a:ext cx="474663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4" name="AutoShape 15"/>
          <p:cNvSpPr>
            <a:spLocks noChangeArrowheads="1"/>
          </p:cNvSpPr>
          <p:nvPr/>
        </p:nvSpPr>
        <p:spPr bwMode="auto">
          <a:xfrm>
            <a:off x="1835150" y="4430380"/>
            <a:ext cx="474663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5" name="AutoShape 16"/>
          <p:cNvSpPr>
            <a:spLocks noChangeArrowheads="1"/>
          </p:cNvSpPr>
          <p:nvPr/>
        </p:nvSpPr>
        <p:spPr bwMode="auto">
          <a:xfrm>
            <a:off x="1835150" y="4601830"/>
            <a:ext cx="474663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6" name="AutoShape 18"/>
          <p:cNvSpPr>
            <a:spLocks noChangeArrowheads="1"/>
          </p:cNvSpPr>
          <p:nvPr/>
        </p:nvSpPr>
        <p:spPr bwMode="auto">
          <a:xfrm>
            <a:off x="2008188" y="4816143"/>
            <a:ext cx="474662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7" name="AutoShape 19"/>
          <p:cNvSpPr>
            <a:spLocks noChangeArrowheads="1"/>
          </p:cNvSpPr>
          <p:nvPr/>
        </p:nvSpPr>
        <p:spPr bwMode="auto">
          <a:xfrm>
            <a:off x="2225675" y="4987593"/>
            <a:ext cx="474663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8" name="AutoShape 7"/>
          <p:cNvSpPr>
            <a:spLocks noChangeArrowheads="1"/>
          </p:cNvSpPr>
          <p:nvPr/>
        </p:nvSpPr>
        <p:spPr bwMode="auto">
          <a:xfrm>
            <a:off x="2219325" y="2711118"/>
            <a:ext cx="474663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49" name="AutoShape 8"/>
          <p:cNvSpPr>
            <a:spLocks noChangeArrowheads="1"/>
          </p:cNvSpPr>
          <p:nvPr/>
        </p:nvSpPr>
        <p:spPr bwMode="auto">
          <a:xfrm>
            <a:off x="2003425" y="2882568"/>
            <a:ext cx="474663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50" name="AutoShape 20"/>
          <p:cNvSpPr>
            <a:spLocks noChangeArrowheads="1"/>
          </p:cNvSpPr>
          <p:nvPr/>
        </p:nvSpPr>
        <p:spPr bwMode="auto">
          <a:xfrm>
            <a:off x="2108200" y="2668255"/>
            <a:ext cx="1951038" cy="2487613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de-DE" sz="15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54" name="Oval 34"/>
          <p:cNvSpPr>
            <a:spLocks noChangeArrowheads="1"/>
          </p:cNvSpPr>
          <p:nvPr/>
        </p:nvSpPr>
        <p:spPr bwMode="auto">
          <a:xfrm>
            <a:off x="2214563" y="3801730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55" name="Oval 34"/>
          <p:cNvSpPr>
            <a:spLocks noChangeArrowheads="1"/>
          </p:cNvSpPr>
          <p:nvPr/>
        </p:nvSpPr>
        <p:spPr bwMode="auto">
          <a:xfrm>
            <a:off x="2430463" y="3896980"/>
            <a:ext cx="196850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2" name="Oval 34"/>
          <p:cNvSpPr>
            <a:spLocks noChangeArrowheads="1"/>
          </p:cNvSpPr>
          <p:nvPr/>
        </p:nvSpPr>
        <p:spPr bwMode="auto">
          <a:xfrm>
            <a:off x="2411413" y="4273218"/>
            <a:ext cx="198437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6" name="Oval 34"/>
          <p:cNvSpPr>
            <a:spLocks noChangeArrowheads="1"/>
          </p:cNvSpPr>
          <p:nvPr/>
        </p:nvSpPr>
        <p:spPr bwMode="auto">
          <a:xfrm>
            <a:off x="3575050" y="4270043"/>
            <a:ext cx="196850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7" name="Oval 34"/>
          <p:cNvSpPr>
            <a:spLocks noChangeArrowheads="1"/>
          </p:cNvSpPr>
          <p:nvPr/>
        </p:nvSpPr>
        <p:spPr bwMode="auto">
          <a:xfrm>
            <a:off x="1042988" y="2792080"/>
            <a:ext cx="198437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8" name="Oval 34"/>
          <p:cNvSpPr>
            <a:spLocks noChangeArrowheads="1"/>
          </p:cNvSpPr>
          <p:nvPr/>
        </p:nvSpPr>
        <p:spPr bwMode="auto">
          <a:xfrm>
            <a:off x="1195388" y="2906380"/>
            <a:ext cx="198437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9" name="Oval 34"/>
          <p:cNvSpPr>
            <a:spLocks noChangeArrowheads="1"/>
          </p:cNvSpPr>
          <p:nvPr/>
        </p:nvSpPr>
        <p:spPr bwMode="auto">
          <a:xfrm>
            <a:off x="1277938" y="2787318"/>
            <a:ext cx="196850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0" name="Oval 34"/>
          <p:cNvSpPr>
            <a:spLocks noChangeArrowheads="1"/>
          </p:cNvSpPr>
          <p:nvPr/>
        </p:nvSpPr>
        <p:spPr bwMode="auto">
          <a:xfrm>
            <a:off x="1420813" y="2841293"/>
            <a:ext cx="198437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1" name="Oval 34"/>
          <p:cNvSpPr>
            <a:spLocks noChangeArrowheads="1"/>
          </p:cNvSpPr>
          <p:nvPr/>
        </p:nvSpPr>
        <p:spPr bwMode="auto">
          <a:xfrm>
            <a:off x="1493838" y="3003218"/>
            <a:ext cx="196850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2" name="Oval 34"/>
          <p:cNvSpPr>
            <a:spLocks noChangeArrowheads="1"/>
          </p:cNvSpPr>
          <p:nvPr/>
        </p:nvSpPr>
        <p:spPr bwMode="auto">
          <a:xfrm>
            <a:off x="1187450" y="2526968"/>
            <a:ext cx="196850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3" name="Oval 34"/>
          <p:cNvSpPr>
            <a:spLocks noChangeArrowheads="1"/>
          </p:cNvSpPr>
          <p:nvPr/>
        </p:nvSpPr>
        <p:spPr bwMode="auto">
          <a:xfrm>
            <a:off x="1339850" y="2641268"/>
            <a:ext cx="196850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4" name="Oval 34"/>
          <p:cNvSpPr>
            <a:spLocks noChangeArrowheads="1"/>
          </p:cNvSpPr>
          <p:nvPr/>
        </p:nvSpPr>
        <p:spPr bwMode="auto">
          <a:xfrm>
            <a:off x="1420813" y="2409493"/>
            <a:ext cx="198437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5" name="Oval 34"/>
          <p:cNvSpPr>
            <a:spLocks noChangeArrowheads="1"/>
          </p:cNvSpPr>
          <p:nvPr/>
        </p:nvSpPr>
        <p:spPr bwMode="auto">
          <a:xfrm>
            <a:off x="1565275" y="2576180"/>
            <a:ext cx="198438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6" name="Oval 34"/>
          <p:cNvSpPr>
            <a:spLocks noChangeArrowheads="1"/>
          </p:cNvSpPr>
          <p:nvPr/>
        </p:nvSpPr>
        <p:spPr bwMode="auto">
          <a:xfrm>
            <a:off x="1636713" y="2738105"/>
            <a:ext cx="198437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8" name="Oval 34"/>
          <p:cNvSpPr>
            <a:spLocks noChangeArrowheads="1"/>
          </p:cNvSpPr>
          <p:nvPr/>
        </p:nvSpPr>
        <p:spPr bwMode="auto">
          <a:xfrm>
            <a:off x="1042988" y="3698543"/>
            <a:ext cx="198437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9" name="Oval 34"/>
          <p:cNvSpPr>
            <a:spLocks noChangeArrowheads="1"/>
          </p:cNvSpPr>
          <p:nvPr/>
        </p:nvSpPr>
        <p:spPr bwMode="auto">
          <a:xfrm>
            <a:off x="1195388" y="3812843"/>
            <a:ext cx="198437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0" name="Oval 34"/>
          <p:cNvSpPr>
            <a:spLocks noChangeArrowheads="1"/>
          </p:cNvSpPr>
          <p:nvPr/>
        </p:nvSpPr>
        <p:spPr bwMode="auto">
          <a:xfrm>
            <a:off x="1277938" y="3693780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1" name="Oval 34"/>
          <p:cNvSpPr>
            <a:spLocks noChangeArrowheads="1"/>
          </p:cNvSpPr>
          <p:nvPr/>
        </p:nvSpPr>
        <p:spPr bwMode="auto">
          <a:xfrm>
            <a:off x="1420813" y="3747755"/>
            <a:ext cx="198437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6978" name="Text Box 49"/>
          <p:cNvSpPr txBox="1">
            <a:spLocks noChangeArrowheads="1"/>
          </p:cNvSpPr>
          <p:nvPr/>
        </p:nvSpPr>
        <p:spPr bwMode="auto">
          <a:xfrm>
            <a:off x="2411413" y="4692318"/>
            <a:ext cx="1052512" cy="323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b="1" i="1">
                <a:solidFill>
                  <a:srgbClr val="FFFFFF"/>
                </a:solidFill>
                <a:latin typeface="Arial" pitchFamily="34" charset="0"/>
              </a:rPr>
              <a:t>enterocyt</a:t>
            </a:r>
          </a:p>
        </p:txBody>
      </p:sp>
      <p:sp>
        <p:nvSpPr>
          <p:cNvPr id="166979" name="Text Box 48"/>
          <p:cNvSpPr txBox="1">
            <a:spLocks noChangeArrowheads="1"/>
          </p:cNvSpPr>
          <p:nvPr/>
        </p:nvSpPr>
        <p:spPr bwMode="auto">
          <a:xfrm>
            <a:off x="952500" y="4665330"/>
            <a:ext cx="9588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b="1" i="1">
                <a:solidFill>
                  <a:srgbClr val="FFFFFF"/>
                </a:solidFill>
                <a:latin typeface="Arial" pitchFamily="34" charset="0"/>
              </a:rPr>
              <a:t>lumen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b="1" i="1">
                <a:solidFill>
                  <a:srgbClr val="FFFFFF"/>
                </a:solidFill>
                <a:latin typeface="Arial" pitchFamily="34" charset="0"/>
              </a:rPr>
              <a:t>střeva</a:t>
            </a:r>
          </a:p>
        </p:txBody>
      </p:sp>
      <p:sp>
        <p:nvSpPr>
          <p:cNvPr id="191" name="AutoShape 14"/>
          <p:cNvSpPr>
            <a:spLocks noChangeArrowheads="1"/>
          </p:cNvSpPr>
          <p:nvPr/>
        </p:nvSpPr>
        <p:spPr bwMode="auto">
          <a:xfrm>
            <a:off x="1835150" y="4098593"/>
            <a:ext cx="474663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92" name="Oval 34"/>
          <p:cNvSpPr>
            <a:spLocks noChangeArrowheads="1"/>
          </p:cNvSpPr>
          <p:nvPr/>
        </p:nvSpPr>
        <p:spPr bwMode="auto">
          <a:xfrm>
            <a:off x="3727450" y="4384343"/>
            <a:ext cx="196850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3" name="Šipka doprava se zářezem 192"/>
          <p:cNvSpPr/>
          <p:nvPr/>
        </p:nvSpPr>
        <p:spPr>
          <a:xfrm>
            <a:off x="2843213" y="4214480"/>
            <a:ext cx="700087" cy="342900"/>
          </a:xfrm>
          <a:prstGeom prst="notchedRightArrow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82" name="Oval 34"/>
          <p:cNvSpPr>
            <a:spLocks noChangeArrowheads="1"/>
          </p:cNvSpPr>
          <p:nvPr/>
        </p:nvSpPr>
        <p:spPr bwMode="auto">
          <a:xfrm>
            <a:off x="5867400" y="3741405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4" name="Oval 34"/>
          <p:cNvSpPr>
            <a:spLocks noChangeArrowheads="1"/>
          </p:cNvSpPr>
          <p:nvPr/>
        </p:nvSpPr>
        <p:spPr bwMode="auto">
          <a:xfrm>
            <a:off x="5651500" y="3476293"/>
            <a:ext cx="196850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5" name="Oval 34"/>
          <p:cNvSpPr>
            <a:spLocks noChangeArrowheads="1"/>
          </p:cNvSpPr>
          <p:nvPr/>
        </p:nvSpPr>
        <p:spPr bwMode="auto">
          <a:xfrm>
            <a:off x="6588125" y="3422318"/>
            <a:ext cx="196850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5" name="Přímá spojnice se šipkou 4"/>
          <p:cNvCxnSpPr>
            <a:endCxn id="174" idx="6"/>
          </p:cNvCxnSpPr>
          <p:nvPr/>
        </p:nvCxnSpPr>
        <p:spPr>
          <a:xfrm flipH="1">
            <a:off x="1619250" y="1939593"/>
            <a:ext cx="944563" cy="525462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ovéPole 5"/>
          <p:cNvSpPr txBox="1"/>
          <p:nvPr/>
        </p:nvSpPr>
        <p:spPr>
          <a:xfrm>
            <a:off x="1331913" y="1425243"/>
            <a:ext cx="4103687" cy="5080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350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hydrofilní </a:t>
            </a:r>
            <a:r>
              <a:rPr lang="cs-CZ" sz="1350" dirty="0" err="1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statiny</a:t>
            </a:r>
            <a:r>
              <a:rPr lang="cs-CZ" sz="1350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 </a:t>
            </a:r>
          </a:p>
          <a:p>
            <a:pPr>
              <a:defRPr/>
            </a:pPr>
            <a:r>
              <a:rPr lang="cs-CZ" sz="1350" i="1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(</a:t>
            </a:r>
            <a:r>
              <a:rPr lang="cs-CZ" sz="1350" i="1" dirty="0" err="1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rosuvastatin</a:t>
            </a:r>
            <a:r>
              <a:rPr lang="cs-CZ" sz="1350" i="1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, </a:t>
            </a:r>
            <a:r>
              <a:rPr lang="cs-CZ" sz="1350" i="1" dirty="0" err="1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pitavastatin</a:t>
            </a:r>
            <a:r>
              <a:rPr lang="cs-CZ" sz="1350" i="1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)</a:t>
            </a:r>
          </a:p>
        </p:txBody>
      </p:sp>
      <p:sp>
        <p:nvSpPr>
          <p:cNvPr id="92" name="Oval 34"/>
          <p:cNvSpPr>
            <a:spLocks noChangeArrowheads="1"/>
          </p:cNvSpPr>
          <p:nvPr/>
        </p:nvSpPr>
        <p:spPr bwMode="auto">
          <a:xfrm>
            <a:off x="6130925" y="4311318"/>
            <a:ext cx="196850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86" name="Slunce 85"/>
          <p:cNvSpPr/>
          <p:nvPr/>
        </p:nvSpPr>
        <p:spPr>
          <a:xfrm>
            <a:off x="6869113" y="3466768"/>
            <a:ext cx="590550" cy="379412"/>
          </a:xfrm>
          <a:prstGeom prst="sun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05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66990" name="Text Box 51"/>
          <p:cNvSpPr txBox="1">
            <a:spLocks noChangeArrowheads="1"/>
          </p:cNvSpPr>
          <p:nvPr/>
        </p:nvSpPr>
        <p:spPr bwMode="auto">
          <a:xfrm>
            <a:off x="6973888" y="3577893"/>
            <a:ext cx="354012" cy="22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lnSpc>
                <a:spcPts val="525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600" b="1">
                <a:solidFill>
                  <a:srgbClr val="C00000"/>
                </a:solidFill>
                <a:latin typeface="Arial" pitchFamily="34" charset="0"/>
              </a:rPr>
              <a:t>ABC</a:t>
            </a:r>
          </a:p>
          <a:p>
            <a:pPr eaLnBrk="0" fontAlgn="base" hangingPunct="0">
              <a:lnSpc>
                <a:spcPts val="525"/>
              </a:lnSpc>
              <a:spcBef>
                <a:spcPct val="0"/>
              </a:spcBef>
              <a:spcAft>
                <a:spcPct val="0"/>
              </a:spcAft>
            </a:pPr>
            <a:r>
              <a:rPr lang="cs-CZ" altLang="cs-CZ" sz="600" b="1">
                <a:solidFill>
                  <a:srgbClr val="C00000"/>
                </a:solidFill>
                <a:latin typeface="Arial" pitchFamily="34" charset="0"/>
              </a:rPr>
              <a:t>B11</a:t>
            </a:r>
          </a:p>
        </p:txBody>
      </p:sp>
      <p:sp>
        <p:nvSpPr>
          <p:cNvPr id="88" name="Vývojový diagram: sumační spojení 87"/>
          <p:cNvSpPr/>
          <p:nvPr/>
        </p:nvSpPr>
        <p:spPr>
          <a:xfrm>
            <a:off x="4906963" y="4447843"/>
            <a:ext cx="674687" cy="503237"/>
          </a:xfrm>
          <a:prstGeom prst="flowChartSummingJunction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89" name="Ovál 88"/>
          <p:cNvSpPr/>
          <p:nvPr/>
        </p:nvSpPr>
        <p:spPr>
          <a:xfrm>
            <a:off x="5000625" y="4525630"/>
            <a:ext cx="501650" cy="363538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90" name="TextovéPole 89"/>
          <p:cNvSpPr txBox="1"/>
          <p:nvPr/>
        </p:nvSpPr>
        <p:spPr>
          <a:xfrm>
            <a:off x="4894263" y="4524043"/>
            <a:ext cx="727075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050" b="1" dirty="0">
                <a:solidFill>
                  <a:srgbClr val="C00000"/>
                </a:solidFill>
              </a:rPr>
              <a:t>OATP</a:t>
            </a:r>
          </a:p>
          <a:p>
            <a:pPr algn="ctr">
              <a:defRPr/>
            </a:pPr>
            <a:r>
              <a:rPr lang="cs-CZ" sz="1050" b="1" dirty="0">
                <a:solidFill>
                  <a:srgbClr val="C00000"/>
                </a:solidFill>
              </a:rPr>
              <a:t> 2B1</a:t>
            </a:r>
          </a:p>
        </p:txBody>
      </p:sp>
      <p:sp>
        <p:nvSpPr>
          <p:cNvPr id="91" name="Slunce 90"/>
          <p:cNvSpPr/>
          <p:nvPr/>
        </p:nvSpPr>
        <p:spPr>
          <a:xfrm>
            <a:off x="6827838" y="4220830"/>
            <a:ext cx="565150" cy="404813"/>
          </a:xfrm>
          <a:prstGeom prst="sun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05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66995" name="Text Box 51"/>
          <p:cNvSpPr txBox="1">
            <a:spLocks noChangeArrowheads="1"/>
          </p:cNvSpPr>
          <p:nvPr/>
        </p:nvSpPr>
        <p:spPr bwMode="auto">
          <a:xfrm>
            <a:off x="6875463" y="4341480"/>
            <a:ext cx="404812" cy="1857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600" b="1">
                <a:solidFill>
                  <a:srgbClr val="C00000"/>
                </a:solidFill>
                <a:latin typeface="Arial" pitchFamily="34" charset="0"/>
              </a:rPr>
              <a:t>BCRP</a:t>
            </a:r>
          </a:p>
        </p:txBody>
      </p:sp>
      <p:sp>
        <p:nvSpPr>
          <p:cNvPr id="95" name="Šipka doprava se zářezem 94"/>
          <p:cNvSpPr/>
          <p:nvPr/>
        </p:nvSpPr>
        <p:spPr>
          <a:xfrm>
            <a:off x="3943350" y="4214480"/>
            <a:ext cx="700088" cy="342900"/>
          </a:xfrm>
          <a:prstGeom prst="notchedRightArrow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97" name="Oval 34"/>
          <p:cNvSpPr>
            <a:spLocks noChangeArrowheads="1"/>
          </p:cNvSpPr>
          <p:nvPr/>
        </p:nvSpPr>
        <p:spPr bwMode="auto">
          <a:xfrm>
            <a:off x="3429000" y="4076368"/>
            <a:ext cx="198438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8" name="Oval 34"/>
          <p:cNvSpPr>
            <a:spLocks noChangeArrowheads="1"/>
          </p:cNvSpPr>
          <p:nvPr/>
        </p:nvSpPr>
        <p:spPr bwMode="auto">
          <a:xfrm>
            <a:off x="3511550" y="3957305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9" name="Oval 34"/>
          <p:cNvSpPr>
            <a:spLocks noChangeArrowheads="1"/>
          </p:cNvSpPr>
          <p:nvPr/>
        </p:nvSpPr>
        <p:spPr bwMode="auto">
          <a:xfrm>
            <a:off x="3654425" y="4011280"/>
            <a:ext cx="198438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0" name="Oval 34"/>
          <p:cNvSpPr>
            <a:spLocks noChangeArrowheads="1"/>
          </p:cNvSpPr>
          <p:nvPr/>
        </p:nvSpPr>
        <p:spPr bwMode="auto">
          <a:xfrm>
            <a:off x="3727450" y="4173205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1" name="Oval 34"/>
          <p:cNvSpPr>
            <a:spLocks noChangeArrowheads="1"/>
          </p:cNvSpPr>
          <p:nvPr/>
        </p:nvSpPr>
        <p:spPr bwMode="auto">
          <a:xfrm>
            <a:off x="4284663" y="4004930"/>
            <a:ext cx="198437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4" name="Oval 34"/>
          <p:cNvSpPr>
            <a:spLocks noChangeArrowheads="1"/>
          </p:cNvSpPr>
          <p:nvPr/>
        </p:nvSpPr>
        <p:spPr bwMode="auto">
          <a:xfrm>
            <a:off x="4437063" y="4119230"/>
            <a:ext cx="198437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5" name="Oval 34"/>
          <p:cNvSpPr>
            <a:spLocks noChangeArrowheads="1"/>
          </p:cNvSpPr>
          <p:nvPr/>
        </p:nvSpPr>
        <p:spPr bwMode="auto">
          <a:xfrm>
            <a:off x="4519613" y="4000168"/>
            <a:ext cx="196850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6" name="Oval 34"/>
          <p:cNvSpPr>
            <a:spLocks noChangeArrowheads="1"/>
          </p:cNvSpPr>
          <p:nvPr/>
        </p:nvSpPr>
        <p:spPr bwMode="auto">
          <a:xfrm>
            <a:off x="4662488" y="4055730"/>
            <a:ext cx="198437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7" name="Oval 34"/>
          <p:cNvSpPr>
            <a:spLocks noChangeArrowheads="1"/>
          </p:cNvSpPr>
          <p:nvPr/>
        </p:nvSpPr>
        <p:spPr bwMode="auto">
          <a:xfrm>
            <a:off x="4284663" y="4544680"/>
            <a:ext cx="198437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8" name="Oval 34"/>
          <p:cNvSpPr>
            <a:spLocks noChangeArrowheads="1"/>
          </p:cNvSpPr>
          <p:nvPr/>
        </p:nvSpPr>
        <p:spPr bwMode="auto">
          <a:xfrm>
            <a:off x="4437063" y="4658980"/>
            <a:ext cx="198437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9" name="Oval 34"/>
          <p:cNvSpPr>
            <a:spLocks noChangeArrowheads="1"/>
          </p:cNvSpPr>
          <p:nvPr/>
        </p:nvSpPr>
        <p:spPr bwMode="auto">
          <a:xfrm>
            <a:off x="4519613" y="4539918"/>
            <a:ext cx="196850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0" name="Oval 34"/>
          <p:cNvSpPr>
            <a:spLocks noChangeArrowheads="1"/>
          </p:cNvSpPr>
          <p:nvPr/>
        </p:nvSpPr>
        <p:spPr bwMode="auto">
          <a:xfrm>
            <a:off x="4662488" y="4595480"/>
            <a:ext cx="198437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" name="Oval 34"/>
          <p:cNvSpPr>
            <a:spLocks noChangeArrowheads="1"/>
          </p:cNvSpPr>
          <p:nvPr/>
        </p:nvSpPr>
        <p:spPr bwMode="auto">
          <a:xfrm>
            <a:off x="5867400" y="4506580"/>
            <a:ext cx="198438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4" name="Oval 34"/>
          <p:cNvSpPr>
            <a:spLocks noChangeArrowheads="1"/>
          </p:cNvSpPr>
          <p:nvPr/>
        </p:nvSpPr>
        <p:spPr bwMode="auto">
          <a:xfrm>
            <a:off x="6019800" y="4620880"/>
            <a:ext cx="198438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5" name="Oval 34"/>
          <p:cNvSpPr>
            <a:spLocks noChangeArrowheads="1"/>
          </p:cNvSpPr>
          <p:nvPr/>
        </p:nvSpPr>
        <p:spPr bwMode="auto">
          <a:xfrm>
            <a:off x="6607175" y="3201655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8" name="Oval 34"/>
          <p:cNvSpPr>
            <a:spLocks noChangeArrowheads="1"/>
          </p:cNvSpPr>
          <p:nvPr/>
        </p:nvSpPr>
        <p:spPr bwMode="auto">
          <a:xfrm>
            <a:off x="6245225" y="4557380"/>
            <a:ext cx="198438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1" name="Oval 34"/>
          <p:cNvSpPr>
            <a:spLocks noChangeArrowheads="1"/>
          </p:cNvSpPr>
          <p:nvPr/>
        </p:nvSpPr>
        <p:spPr bwMode="auto">
          <a:xfrm>
            <a:off x="7667625" y="4112880"/>
            <a:ext cx="198438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3" name="Oval 34"/>
          <p:cNvSpPr>
            <a:spLocks noChangeArrowheads="1"/>
          </p:cNvSpPr>
          <p:nvPr/>
        </p:nvSpPr>
        <p:spPr bwMode="auto">
          <a:xfrm>
            <a:off x="7451725" y="3255630"/>
            <a:ext cx="198438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5" name="Oval 34"/>
          <p:cNvSpPr>
            <a:spLocks noChangeArrowheads="1"/>
          </p:cNvSpPr>
          <p:nvPr/>
        </p:nvSpPr>
        <p:spPr bwMode="auto">
          <a:xfrm>
            <a:off x="7534275" y="3136568"/>
            <a:ext cx="196850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26" name="Oval 34"/>
          <p:cNvSpPr>
            <a:spLocks noChangeArrowheads="1"/>
          </p:cNvSpPr>
          <p:nvPr/>
        </p:nvSpPr>
        <p:spPr bwMode="auto">
          <a:xfrm>
            <a:off x="7677150" y="3190543"/>
            <a:ext cx="198438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32" name="Oval 34"/>
          <p:cNvSpPr>
            <a:spLocks noChangeArrowheads="1"/>
          </p:cNvSpPr>
          <p:nvPr/>
        </p:nvSpPr>
        <p:spPr bwMode="auto">
          <a:xfrm>
            <a:off x="2411413" y="4058905"/>
            <a:ext cx="198437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3" name="Oval 34"/>
          <p:cNvSpPr>
            <a:spLocks noChangeArrowheads="1"/>
          </p:cNvSpPr>
          <p:nvPr/>
        </p:nvSpPr>
        <p:spPr bwMode="auto">
          <a:xfrm>
            <a:off x="2563813" y="4173205"/>
            <a:ext cx="198437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4" name="Oval 34"/>
          <p:cNvSpPr>
            <a:spLocks noChangeArrowheads="1"/>
          </p:cNvSpPr>
          <p:nvPr/>
        </p:nvSpPr>
        <p:spPr bwMode="auto">
          <a:xfrm>
            <a:off x="2287588" y="4395455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89" name="Oval 34"/>
          <p:cNvSpPr>
            <a:spLocks noChangeArrowheads="1"/>
          </p:cNvSpPr>
          <p:nvPr/>
        </p:nvSpPr>
        <p:spPr bwMode="auto">
          <a:xfrm>
            <a:off x="2789238" y="4109705"/>
            <a:ext cx="198437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7" name="AutoShape 22"/>
          <p:cNvSpPr>
            <a:spLocks noChangeArrowheads="1"/>
          </p:cNvSpPr>
          <p:nvPr/>
        </p:nvSpPr>
        <p:spPr bwMode="auto">
          <a:xfrm flipV="1">
            <a:off x="1050925" y="3962068"/>
            <a:ext cx="784225" cy="527050"/>
          </a:xfrm>
          <a:custGeom>
            <a:avLst/>
            <a:gdLst>
              <a:gd name="G0" fmla="+- 12749 0 0"/>
              <a:gd name="G1" fmla="+- 1875 0 0"/>
              <a:gd name="G2" fmla="+- 12158 0 1875"/>
              <a:gd name="G3" fmla="+- G2 0 1875"/>
              <a:gd name="G4" fmla="*/ G3 32768 32059"/>
              <a:gd name="G5" fmla="*/ G4 1 2"/>
              <a:gd name="G6" fmla="+- 21600 0 12749"/>
              <a:gd name="G7" fmla="*/ G6 1875 6079"/>
              <a:gd name="G8" fmla="+- G7 12749 0"/>
              <a:gd name="T0" fmla="*/ 12749 w 21600"/>
              <a:gd name="T1" fmla="*/ 0 h 21600"/>
              <a:gd name="T2" fmla="*/ 12749 w 21600"/>
              <a:gd name="T3" fmla="*/ 12158 h 21600"/>
              <a:gd name="T4" fmla="*/ 429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749" y="0"/>
                </a:lnTo>
                <a:lnTo>
                  <a:pt x="12749" y="1875"/>
                </a:lnTo>
                <a:lnTo>
                  <a:pt x="12427" y="1875"/>
                </a:lnTo>
                <a:cubicBezTo>
                  <a:pt x="5564" y="1875"/>
                  <a:pt x="0" y="6479"/>
                  <a:pt x="0" y="12158"/>
                </a:cubicBezTo>
                <a:lnTo>
                  <a:pt x="0" y="21600"/>
                </a:lnTo>
                <a:lnTo>
                  <a:pt x="8594" y="21600"/>
                </a:lnTo>
                <a:lnTo>
                  <a:pt x="8594" y="12158"/>
                </a:lnTo>
                <a:cubicBezTo>
                  <a:pt x="8594" y="11122"/>
                  <a:pt x="10310" y="10283"/>
                  <a:pt x="12427" y="10283"/>
                </a:cubicBezTo>
                <a:lnTo>
                  <a:pt x="12749" y="10283"/>
                </a:lnTo>
                <a:lnTo>
                  <a:pt x="12749" y="12158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cs-CZ" sz="1350" b="1">
              <a:solidFill>
                <a:srgbClr val="99CC00"/>
              </a:solidFill>
              <a:latin typeface="Arial" charset="0"/>
            </a:endParaRPr>
          </a:p>
        </p:txBody>
      </p:sp>
      <p:sp>
        <p:nvSpPr>
          <p:cNvPr id="198" name="Oval 34"/>
          <p:cNvSpPr>
            <a:spLocks noChangeArrowheads="1"/>
          </p:cNvSpPr>
          <p:nvPr/>
        </p:nvSpPr>
        <p:spPr bwMode="auto">
          <a:xfrm>
            <a:off x="2627313" y="4508168"/>
            <a:ext cx="198437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0" name="Oval 34"/>
          <p:cNvSpPr>
            <a:spLocks noChangeArrowheads="1"/>
          </p:cNvSpPr>
          <p:nvPr/>
        </p:nvSpPr>
        <p:spPr bwMode="auto">
          <a:xfrm>
            <a:off x="2862263" y="4503405"/>
            <a:ext cx="196850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1" name="Oval 34"/>
          <p:cNvSpPr>
            <a:spLocks noChangeArrowheads="1"/>
          </p:cNvSpPr>
          <p:nvPr/>
        </p:nvSpPr>
        <p:spPr bwMode="auto">
          <a:xfrm>
            <a:off x="3005138" y="4558968"/>
            <a:ext cx="198437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2" name="Oval 34"/>
          <p:cNvSpPr>
            <a:spLocks noChangeArrowheads="1"/>
          </p:cNvSpPr>
          <p:nvPr/>
        </p:nvSpPr>
        <p:spPr bwMode="auto">
          <a:xfrm>
            <a:off x="6029325" y="3879518"/>
            <a:ext cx="196850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3" name="Oval 34"/>
          <p:cNvSpPr>
            <a:spLocks noChangeArrowheads="1"/>
          </p:cNvSpPr>
          <p:nvPr/>
        </p:nvSpPr>
        <p:spPr bwMode="auto">
          <a:xfrm>
            <a:off x="6283325" y="3854118"/>
            <a:ext cx="196850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" name="Oval 34"/>
          <p:cNvSpPr>
            <a:spLocks noChangeArrowheads="1"/>
          </p:cNvSpPr>
          <p:nvPr/>
        </p:nvSpPr>
        <p:spPr bwMode="auto">
          <a:xfrm>
            <a:off x="6254750" y="4046205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5" name="Oval 34"/>
          <p:cNvSpPr>
            <a:spLocks noChangeArrowheads="1"/>
          </p:cNvSpPr>
          <p:nvPr/>
        </p:nvSpPr>
        <p:spPr bwMode="auto">
          <a:xfrm>
            <a:off x="6372225" y="3717593"/>
            <a:ext cx="196850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6" name="Oval 34"/>
          <p:cNvSpPr>
            <a:spLocks noChangeArrowheads="1"/>
          </p:cNvSpPr>
          <p:nvPr/>
        </p:nvSpPr>
        <p:spPr bwMode="auto">
          <a:xfrm>
            <a:off x="6627813" y="3692193"/>
            <a:ext cx="196850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7" name="Oval 34"/>
          <p:cNvSpPr>
            <a:spLocks noChangeArrowheads="1"/>
          </p:cNvSpPr>
          <p:nvPr/>
        </p:nvSpPr>
        <p:spPr bwMode="auto">
          <a:xfrm>
            <a:off x="6599238" y="3884280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8" name="Oval 34"/>
          <p:cNvSpPr>
            <a:spLocks noChangeArrowheads="1"/>
          </p:cNvSpPr>
          <p:nvPr/>
        </p:nvSpPr>
        <p:spPr bwMode="auto">
          <a:xfrm>
            <a:off x="7667625" y="3654093"/>
            <a:ext cx="196850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9" name="Oval 34"/>
          <p:cNvSpPr>
            <a:spLocks noChangeArrowheads="1"/>
          </p:cNvSpPr>
          <p:nvPr/>
        </p:nvSpPr>
        <p:spPr bwMode="auto">
          <a:xfrm>
            <a:off x="7820025" y="3811255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0" name="Oval 34"/>
          <p:cNvSpPr>
            <a:spLocks noChangeArrowheads="1"/>
          </p:cNvSpPr>
          <p:nvPr/>
        </p:nvSpPr>
        <p:spPr bwMode="auto">
          <a:xfrm>
            <a:off x="7740650" y="3535030"/>
            <a:ext cx="198438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1" name="Oval 34"/>
          <p:cNvSpPr>
            <a:spLocks noChangeArrowheads="1"/>
          </p:cNvSpPr>
          <p:nvPr/>
        </p:nvSpPr>
        <p:spPr bwMode="auto">
          <a:xfrm>
            <a:off x="7893050" y="3649330"/>
            <a:ext cx="198438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2" name="Oval 34"/>
          <p:cNvSpPr>
            <a:spLocks noChangeArrowheads="1"/>
          </p:cNvSpPr>
          <p:nvPr/>
        </p:nvSpPr>
        <p:spPr bwMode="auto">
          <a:xfrm>
            <a:off x="7975600" y="3530268"/>
            <a:ext cx="196850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3" name="Oval 34"/>
          <p:cNvSpPr>
            <a:spLocks noChangeArrowheads="1"/>
          </p:cNvSpPr>
          <p:nvPr/>
        </p:nvSpPr>
        <p:spPr bwMode="auto">
          <a:xfrm>
            <a:off x="8027988" y="3746168"/>
            <a:ext cx="198437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4" name="Oval 34"/>
          <p:cNvSpPr>
            <a:spLocks noChangeArrowheads="1"/>
          </p:cNvSpPr>
          <p:nvPr/>
        </p:nvSpPr>
        <p:spPr bwMode="auto">
          <a:xfrm>
            <a:off x="7613650" y="3795380"/>
            <a:ext cx="198438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5" name="Oval 34"/>
          <p:cNvSpPr>
            <a:spLocks noChangeArrowheads="1"/>
          </p:cNvSpPr>
          <p:nvPr/>
        </p:nvSpPr>
        <p:spPr bwMode="auto">
          <a:xfrm>
            <a:off x="7542213" y="3471530"/>
            <a:ext cx="198437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67045" name="TextovéPole 215"/>
          <p:cNvSpPr txBox="1">
            <a:spLocks noChangeArrowheads="1"/>
          </p:cNvSpPr>
          <p:nvPr/>
        </p:nvSpPr>
        <p:spPr bwMode="auto">
          <a:xfrm>
            <a:off x="468313" y="5488905"/>
            <a:ext cx="84963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600" i="1" dirty="0">
                <a:solidFill>
                  <a:srgbClr val="1F4E79"/>
                </a:solidFill>
                <a:latin typeface="Arial Black" pitchFamily="34" charset="0"/>
              </a:rPr>
              <a:t>vyšší a standardní         spolehlivější vychytávání        pomalejší a méně            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600" i="1" dirty="0">
                <a:solidFill>
                  <a:srgbClr val="1F4E79"/>
                </a:solidFill>
                <a:latin typeface="Arial Black" pitchFamily="34" charset="0"/>
              </a:rPr>
              <a:t>biolog. dostupnost         v </a:t>
            </a:r>
            <a:r>
              <a:rPr lang="cs-CZ" altLang="cs-CZ" sz="1600" i="1" dirty="0" err="1">
                <a:solidFill>
                  <a:srgbClr val="1F4E79"/>
                </a:solidFill>
                <a:latin typeface="Arial Black" pitchFamily="34" charset="0"/>
              </a:rPr>
              <a:t>hepatocytu</a:t>
            </a:r>
            <a:r>
              <a:rPr lang="cs-CZ" altLang="cs-CZ" sz="1600" i="1" dirty="0">
                <a:solidFill>
                  <a:srgbClr val="1F4E79"/>
                </a:solidFill>
                <a:latin typeface="Arial Black" pitchFamily="34" charset="0"/>
              </a:rPr>
              <a:t> (re-</a:t>
            </a:r>
            <a:r>
              <a:rPr lang="cs-CZ" altLang="cs-CZ" sz="1600" i="1" dirty="0" err="1">
                <a:solidFill>
                  <a:srgbClr val="1F4E79"/>
                </a:solidFill>
                <a:latin typeface="Arial Black" pitchFamily="34" charset="0"/>
              </a:rPr>
              <a:t>uptake</a:t>
            </a:r>
            <a:r>
              <a:rPr lang="cs-CZ" altLang="cs-CZ" sz="1600" i="1" dirty="0">
                <a:solidFill>
                  <a:srgbClr val="1F4E79"/>
                </a:solidFill>
                <a:latin typeface="Arial Black" pitchFamily="34" charset="0"/>
              </a:rPr>
              <a:t>)     variabilní </a:t>
            </a:r>
            <a:r>
              <a:rPr lang="cs-CZ" altLang="cs-CZ" sz="1600" i="1" dirty="0" err="1">
                <a:solidFill>
                  <a:srgbClr val="1F4E79"/>
                </a:solidFill>
                <a:latin typeface="Arial Black" pitchFamily="34" charset="0"/>
              </a:rPr>
              <a:t>bioeliminace</a:t>
            </a:r>
            <a:endParaRPr lang="cs-CZ" altLang="cs-CZ" sz="1600" i="1" dirty="0">
              <a:solidFill>
                <a:srgbClr val="1F4E79"/>
              </a:solidFill>
              <a:latin typeface="Arial Black" pitchFamily="34" charset="0"/>
            </a:endParaRPr>
          </a:p>
        </p:txBody>
      </p:sp>
      <p:sp>
        <p:nvSpPr>
          <p:cNvPr id="217" name="TextovéPole 216"/>
          <p:cNvSpPr txBox="1"/>
          <p:nvPr/>
        </p:nvSpPr>
        <p:spPr>
          <a:xfrm>
            <a:off x="5181600" y="2776205"/>
            <a:ext cx="2038350" cy="41433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050" b="1" dirty="0">
                <a:solidFill>
                  <a:srgbClr val="C00000"/>
                </a:solidFill>
                <a:latin typeface="Arial Black" panose="020B0A04020102020204" pitchFamily="34" charset="0"/>
              </a:rPr>
              <a:t>inhibice HMG-</a:t>
            </a:r>
            <a:r>
              <a:rPr lang="cs-CZ" sz="105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CoA</a:t>
            </a:r>
            <a:endParaRPr lang="cs-CZ" sz="105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cs-CZ" sz="1050" b="1" dirty="0">
                <a:solidFill>
                  <a:srgbClr val="C00000"/>
                </a:solidFill>
                <a:latin typeface="Arial Black" panose="020B0A04020102020204" pitchFamily="34" charset="0"/>
              </a:rPr>
              <a:t>reduktázy</a:t>
            </a:r>
          </a:p>
        </p:txBody>
      </p:sp>
      <p:sp>
        <p:nvSpPr>
          <p:cNvPr id="220" name="Vývojový diagram: sumační spojení 219"/>
          <p:cNvSpPr/>
          <p:nvPr/>
        </p:nvSpPr>
        <p:spPr>
          <a:xfrm>
            <a:off x="1784350" y="4189080"/>
            <a:ext cx="461963" cy="342900"/>
          </a:xfrm>
          <a:prstGeom prst="flowChartSummingJunction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825" b="1">
              <a:solidFill>
                <a:prstClr val="white"/>
              </a:solidFill>
            </a:endParaRPr>
          </a:p>
        </p:txBody>
      </p:sp>
      <p:sp>
        <p:nvSpPr>
          <p:cNvPr id="221" name="Ovál 220"/>
          <p:cNvSpPr/>
          <p:nvPr/>
        </p:nvSpPr>
        <p:spPr>
          <a:xfrm>
            <a:off x="1851025" y="4244643"/>
            <a:ext cx="342900" cy="247650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825" b="1">
              <a:solidFill>
                <a:prstClr val="white"/>
              </a:solidFill>
            </a:endParaRPr>
          </a:p>
        </p:txBody>
      </p:sp>
      <p:sp>
        <p:nvSpPr>
          <p:cNvPr id="222" name="TextovéPole 221"/>
          <p:cNvSpPr txBox="1"/>
          <p:nvPr/>
        </p:nvSpPr>
        <p:spPr>
          <a:xfrm>
            <a:off x="1781175" y="4281155"/>
            <a:ext cx="495300" cy="2460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lnSpc>
                <a:spcPts val="600"/>
              </a:lnSpc>
              <a:defRPr/>
            </a:pPr>
            <a:r>
              <a:rPr lang="cs-CZ" sz="750" b="1" dirty="0">
                <a:solidFill>
                  <a:srgbClr val="C00000"/>
                </a:solidFill>
              </a:rPr>
              <a:t>OATP</a:t>
            </a:r>
          </a:p>
          <a:p>
            <a:pPr algn="ctr">
              <a:lnSpc>
                <a:spcPts val="600"/>
              </a:lnSpc>
              <a:defRPr/>
            </a:pPr>
            <a:r>
              <a:rPr lang="cs-CZ" sz="750" b="1" dirty="0">
                <a:solidFill>
                  <a:srgbClr val="C00000"/>
                </a:solidFill>
              </a:rPr>
              <a:t> 1B1</a:t>
            </a:r>
          </a:p>
        </p:txBody>
      </p:sp>
      <p:sp>
        <p:nvSpPr>
          <p:cNvPr id="151" name="Nadpis 1"/>
          <p:cNvSpPr>
            <a:spLocks noGrp="1"/>
          </p:cNvSpPr>
          <p:nvPr>
            <p:ph type="title"/>
          </p:nvPr>
        </p:nvSpPr>
        <p:spPr>
          <a:xfrm>
            <a:off x="0" y="-26988"/>
            <a:ext cx="9109075" cy="1223740"/>
          </a:xfrm>
        </p:spPr>
        <p:txBody>
          <a:bodyPr rtlCol="0"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600" dirty="0">
                <a:solidFill>
                  <a:srgbClr val="C00000"/>
                </a:solidFill>
                <a:latin typeface="Arial Black" panose="020B0A04020102020204" pitchFamily="34" charset="0"/>
              </a:rPr>
              <a:t>Metabolizmus </a:t>
            </a:r>
            <a:r>
              <a:rPr lang="cs-CZ" sz="3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rosuvastatinu</a:t>
            </a:r>
            <a:endParaRPr lang="cs-CZ" sz="3200" dirty="0">
              <a:solidFill>
                <a:schemeClr val="accent5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165" name="TextovéPole 164"/>
          <p:cNvSpPr txBox="1"/>
          <p:nvPr/>
        </p:nvSpPr>
        <p:spPr>
          <a:xfrm>
            <a:off x="179512" y="6093296"/>
            <a:ext cx="878510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C00000"/>
                </a:solidFill>
              </a:rPr>
              <a:t>díky vzájemné zastupitelnosti </a:t>
            </a:r>
            <a:r>
              <a:rPr lang="cs-CZ" b="1" dirty="0" err="1">
                <a:solidFill>
                  <a:srgbClr val="C00000"/>
                </a:solidFill>
              </a:rPr>
              <a:t>influxních</a:t>
            </a:r>
            <a:r>
              <a:rPr lang="cs-CZ" b="1" dirty="0">
                <a:solidFill>
                  <a:srgbClr val="C00000"/>
                </a:solidFill>
              </a:rPr>
              <a:t> pump – nízké riziko lék. interakcí</a:t>
            </a:r>
          </a:p>
        </p:txBody>
      </p:sp>
    </p:spTree>
    <p:extLst>
      <p:ext uri="{BB962C8B-B14F-4D97-AF65-F5344CB8AC3E}">
        <p14:creationId xmlns:p14="http://schemas.microsoft.com/office/powerpoint/2010/main" val="2628335736"/>
      </p:ext>
    </p:extLst>
  </p:cSld>
  <p:clrMapOvr>
    <a:masterClrMapping/>
  </p:clrMapOvr>
  <p:transition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Nadpis 1"/>
          <p:cNvSpPr>
            <a:spLocks noGrp="1"/>
          </p:cNvSpPr>
          <p:nvPr>
            <p:ph type="title"/>
          </p:nvPr>
        </p:nvSpPr>
        <p:spPr>
          <a:xfrm>
            <a:off x="611188" y="836613"/>
            <a:ext cx="8137525" cy="857250"/>
          </a:xfrm>
        </p:spPr>
        <p:txBody>
          <a:bodyPr/>
          <a:lstStyle/>
          <a:p>
            <a:pPr eaLnBrk="1" hangingPunct="1"/>
            <a:r>
              <a:rPr lang="cs-CZ" altLang="cs-CZ" sz="3200" b="1">
                <a:solidFill>
                  <a:srgbClr val="C00000"/>
                </a:solidFill>
                <a:latin typeface="Arial Black" pitchFamily="34" charset="0"/>
              </a:rPr>
              <a:t>Výskyt myopatie (&gt;10x vzestup CK) při léčbě různými statiny, korelace s poklesem LDL-cholesterolu</a:t>
            </a:r>
          </a:p>
        </p:txBody>
      </p:sp>
      <p:pic>
        <p:nvPicPr>
          <p:cNvPr id="177155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38" t="38332" r="44434" b="43700"/>
          <a:stretch>
            <a:fillRect/>
          </a:stretch>
        </p:blipFill>
        <p:spPr bwMode="auto">
          <a:xfrm>
            <a:off x="684213" y="2705695"/>
            <a:ext cx="7848227" cy="3747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7157" name="TextovéPole 4"/>
          <p:cNvSpPr txBox="1">
            <a:spLocks noChangeArrowheads="1"/>
          </p:cNvSpPr>
          <p:nvPr/>
        </p:nvSpPr>
        <p:spPr bwMode="auto">
          <a:xfrm rot="-5400000">
            <a:off x="-487989" y="4045527"/>
            <a:ext cx="3257988" cy="584775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solidFill>
                  <a:schemeClr val="tx2"/>
                </a:solidFill>
                <a:latin typeface="Calibri" pitchFamily="34" charset="0"/>
              </a:rPr>
              <a:t>výskyt myopatie (v %)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200" dirty="0">
                <a:solidFill>
                  <a:schemeClr val="tx2"/>
                </a:solidFill>
                <a:latin typeface="Calibri" pitchFamily="34" charset="0"/>
              </a:rPr>
              <a:t>(více než desetinásobné zvýšení CK)</a:t>
            </a:r>
          </a:p>
        </p:txBody>
      </p:sp>
      <p:sp>
        <p:nvSpPr>
          <p:cNvPr id="177158" name="TextovéPole 5"/>
          <p:cNvSpPr txBox="1">
            <a:spLocks noChangeArrowheads="1"/>
          </p:cNvSpPr>
          <p:nvPr/>
        </p:nvSpPr>
        <p:spPr bwMode="auto">
          <a:xfrm>
            <a:off x="3348038" y="6011996"/>
            <a:ext cx="3527425" cy="400110"/>
          </a:xfrm>
          <a:prstGeom prst="rect">
            <a:avLst/>
          </a:prstGeom>
          <a:solidFill>
            <a:schemeClr val="accent1"/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000" b="1" dirty="0">
                <a:solidFill>
                  <a:schemeClr val="tx2"/>
                </a:solidFill>
                <a:latin typeface="Calibri" pitchFamily="34" charset="0"/>
              </a:rPr>
              <a:t>pokles LDL-cholesterolu (v %) 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2909888" y="3380383"/>
            <a:ext cx="1301750" cy="403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200" b="1" dirty="0" err="1">
                <a:solidFill>
                  <a:srgbClr val="C00000"/>
                </a:solidFill>
              </a:rPr>
              <a:t>cerivastatin</a:t>
            </a:r>
            <a:r>
              <a:rPr lang="cs-CZ" sz="1200" b="1" dirty="0">
                <a:solidFill>
                  <a:srgbClr val="C00000"/>
                </a:solidFill>
              </a:rPr>
              <a:t> </a:t>
            </a:r>
          </a:p>
          <a:p>
            <a:pPr>
              <a:defRPr/>
            </a:pPr>
            <a:r>
              <a:rPr lang="cs-CZ" sz="825" b="1" dirty="0">
                <a:solidFill>
                  <a:srgbClr val="44546A">
                    <a:lumMod val="50000"/>
                  </a:srgbClr>
                </a:solidFill>
              </a:rPr>
              <a:t>0,3, 0,4 a 0,8 mg 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3779838" y="3988395"/>
            <a:ext cx="1166812" cy="40481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200" b="1" dirty="0" err="1">
                <a:solidFill>
                  <a:srgbClr val="C00000"/>
                </a:solidFill>
              </a:rPr>
              <a:t>pravastatin</a:t>
            </a:r>
            <a:r>
              <a:rPr lang="cs-CZ" sz="1200" b="1" dirty="0">
                <a:solidFill>
                  <a:srgbClr val="C00000"/>
                </a:solidFill>
              </a:rPr>
              <a:t> </a:t>
            </a:r>
            <a:r>
              <a:rPr lang="cs-CZ" sz="825" b="1" dirty="0">
                <a:solidFill>
                  <a:srgbClr val="44546A">
                    <a:lumMod val="50000"/>
                  </a:srgbClr>
                </a:solidFill>
              </a:rPr>
              <a:t> 20 a 40 mg 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004048" y="3573016"/>
            <a:ext cx="1728192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b="1" dirty="0" err="1">
                <a:solidFill>
                  <a:srgbClr val="C00000"/>
                </a:solidFill>
              </a:rPr>
              <a:t>simvastatin</a:t>
            </a:r>
            <a:r>
              <a:rPr lang="cs-CZ" sz="2000" b="1" dirty="0">
                <a:solidFill>
                  <a:srgbClr val="C00000"/>
                </a:solidFill>
              </a:rPr>
              <a:t> </a:t>
            </a:r>
            <a:r>
              <a:rPr lang="cs-CZ" sz="1000" b="1" dirty="0">
                <a:solidFill>
                  <a:srgbClr val="44546A">
                    <a:lumMod val="50000"/>
                  </a:srgbClr>
                </a:solidFill>
              </a:rPr>
              <a:t> 40 a 80 mg 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6156176" y="3859808"/>
            <a:ext cx="1915616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b="1" dirty="0" err="1">
                <a:solidFill>
                  <a:srgbClr val="C00000"/>
                </a:solidFill>
              </a:rPr>
              <a:t>atorvastatin</a:t>
            </a:r>
            <a:r>
              <a:rPr lang="cs-CZ" sz="1600" b="1" dirty="0">
                <a:solidFill>
                  <a:srgbClr val="C00000"/>
                </a:solidFill>
              </a:rPr>
              <a:t> </a:t>
            </a:r>
          </a:p>
          <a:p>
            <a:pPr>
              <a:defRPr/>
            </a:pPr>
            <a:r>
              <a:rPr lang="cs-CZ" sz="1000" b="1" dirty="0">
                <a:solidFill>
                  <a:srgbClr val="44546A">
                    <a:lumMod val="50000"/>
                  </a:srgbClr>
                </a:solidFill>
              </a:rPr>
              <a:t> 10, 20, 40 a 80 mg 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7034372" y="4509120"/>
            <a:ext cx="1858108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2000" b="1" dirty="0" err="1">
                <a:solidFill>
                  <a:srgbClr val="C00000"/>
                </a:solidFill>
              </a:rPr>
              <a:t>rosuvastatin</a:t>
            </a:r>
            <a:r>
              <a:rPr lang="cs-CZ" sz="1600" b="1" dirty="0">
                <a:solidFill>
                  <a:srgbClr val="C00000"/>
                </a:solidFill>
              </a:rPr>
              <a:t> </a:t>
            </a:r>
            <a:r>
              <a:rPr lang="cs-CZ" sz="1000" b="1" dirty="0">
                <a:solidFill>
                  <a:srgbClr val="44546A">
                    <a:lumMod val="50000"/>
                  </a:srgbClr>
                </a:solidFill>
              </a:rPr>
              <a:t> 10, 20 a 40 mg </a:t>
            </a:r>
          </a:p>
        </p:txBody>
      </p:sp>
      <p:sp>
        <p:nvSpPr>
          <p:cNvPr id="12" name="Obdélníkový bublinový popisek 11"/>
          <p:cNvSpPr/>
          <p:nvPr/>
        </p:nvSpPr>
        <p:spPr>
          <a:xfrm>
            <a:off x="5436096" y="1844824"/>
            <a:ext cx="3557587" cy="933648"/>
          </a:xfrm>
          <a:prstGeom prst="wedgeRectCallout">
            <a:avLst>
              <a:gd name="adj1" fmla="val 14467"/>
              <a:gd name="adj2" fmla="val 248856"/>
            </a:avLst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dirty="0">
                <a:solidFill>
                  <a:prstClr val="white"/>
                </a:solidFill>
                <a:latin typeface="Arial Black" panose="020B0A04020102020204" pitchFamily="34" charset="0"/>
              </a:rPr>
              <a:t>výborná tolerance </a:t>
            </a:r>
            <a:r>
              <a:rPr lang="cs-CZ" sz="2400" dirty="0" err="1">
                <a:solidFill>
                  <a:prstClr val="white"/>
                </a:solidFill>
                <a:latin typeface="Arial Black" panose="020B0A04020102020204" pitchFamily="34" charset="0"/>
              </a:rPr>
              <a:t>rosuvastatinu</a:t>
            </a:r>
            <a:endParaRPr lang="cs-CZ" sz="2400" dirty="0">
              <a:solidFill>
                <a:prstClr val="white"/>
              </a:solidFill>
              <a:latin typeface="Arial Black" panose="020B0A04020102020204" pitchFamily="34" charset="0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4572000" y="6623774"/>
            <a:ext cx="414745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/>
              <a:t>European Heart Journal</a:t>
            </a:r>
            <a:r>
              <a:rPr lang="en-US" sz="1100" dirty="0"/>
              <a:t>, Volume 38, Issue 32, 21 August 2017</a:t>
            </a:r>
            <a:endParaRPr lang="cs-CZ" sz="1100" dirty="0"/>
          </a:p>
        </p:txBody>
      </p:sp>
    </p:spTree>
    <p:extLst>
      <p:ext uri="{BB962C8B-B14F-4D97-AF65-F5344CB8AC3E}">
        <p14:creationId xmlns:p14="http://schemas.microsoft.com/office/powerpoint/2010/main" val="1796671341"/>
      </p:ext>
    </p:extLst>
  </p:cSld>
  <p:clrMapOvr>
    <a:masterClrMapping/>
  </p:clrMapOvr>
  <p:transition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Nadpis 1"/>
          <p:cNvSpPr>
            <a:spLocks noGrp="1"/>
          </p:cNvSpPr>
          <p:nvPr>
            <p:ph type="title"/>
          </p:nvPr>
        </p:nvSpPr>
        <p:spPr>
          <a:xfrm>
            <a:off x="107950" y="476250"/>
            <a:ext cx="8926513" cy="968375"/>
          </a:xfrm>
        </p:spPr>
        <p:txBody>
          <a:bodyPr/>
          <a:lstStyle/>
          <a:p>
            <a:pPr algn="ctr"/>
            <a:r>
              <a:rPr lang="cs-CZ" altLang="cs-CZ" sz="3600" dirty="0" err="1">
                <a:solidFill>
                  <a:srgbClr val="C00000"/>
                </a:solidFill>
                <a:latin typeface="Arial Black" pitchFamily="34" charset="0"/>
              </a:rPr>
              <a:t>Fibráty</a:t>
            </a:r>
            <a:r>
              <a:rPr lang="cs-CZ" altLang="cs-CZ" sz="3600" dirty="0">
                <a:latin typeface="Arial Black" pitchFamily="34" charset="0"/>
              </a:rPr>
              <a:t> – veteráni </a:t>
            </a:r>
            <a:r>
              <a:rPr lang="cs-CZ" altLang="cs-CZ" sz="3600" dirty="0" err="1">
                <a:latin typeface="Arial Black" pitchFamily="34" charset="0"/>
              </a:rPr>
              <a:t>hypolipidemické</a:t>
            </a:r>
            <a:r>
              <a:rPr lang="cs-CZ" altLang="cs-CZ" sz="3600" dirty="0">
                <a:latin typeface="Arial Black" pitchFamily="34" charset="0"/>
              </a:rPr>
              <a:t> léčby – od r. 1962</a:t>
            </a:r>
          </a:p>
        </p:txBody>
      </p:sp>
      <p:pic>
        <p:nvPicPr>
          <p:cNvPr id="5" name="Picture 2" descr="Váleční vetráni na vojenské přehlídc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6013" y="2212975"/>
            <a:ext cx="6911975" cy="3802063"/>
          </a:xfrm>
          <a:prstGeom prst="rect">
            <a:avLst/>
          </a:prstGeom>
          <a:noFill/>
          <a:ln w="28575">
            <a:solidFill>
              <a:schemeClr val="tx2">
                <a:lumMod val="60000"/>
                <a:lumOff val="4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8814"/>
      </p:ext>
    </p:extLst>
  </p:cSld>
  <p:clrMapOvr>
    <a:masterClrMapping/>
  </p:clrMapOvr>
  <p:transition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Nadpis 1"/>
          <p:cNvSpPr>
            <a:spLocks noGrp="1"/>
          </p:cNvSpPr>
          <p:nvPr>
            <p:ph type="title"/>
          </p:nvPr>
        </p:nvSpPr>
        <p:spPr>
          <a:xfrm>
            <a:off x="179388" y="620688"/>
            <a:ext cx="8855075" cy="968375"/>
          </a:xfrm>
        </p:spPr>
        <p:txBody>
          <a:bodyPr/>
          <a:lstStyle/>
          <a:p>
            <a:pPr algn="ctr" eaLnBrk="1" hangingPunct="1">
              <a:defRPr/>
            </a:pPr>
            <a:r>
              <a:rPr lang="cs-CZ" altLang="cs-CZ" sz="4400" dirty="0" err="1">
                <a:solidFill>
                  <a:srgbClr val="C00000"/>
                </a:solidFill>
                <a:latin typeface="Arial Black" panose="020B0A04020102020204" pitchFamily="34" charset="0"/>
              </a:rPr>
              <a:t>Fibráty</a:t>
            </a:r>
            <a:r>
              <a:rPr lang="cs-CZ" altLang="cs-CZ" sz="3556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cs-CZ" altLang="cs-CZ" sz="3200" dirty="0">
                <a:latin typeface="Arial Black" panose="020B0A04020102020204" pitchFamily="34" charset="0"/>
              </a:rPr>
              <a:t>– středně silná inhibice řady </a:t>
            </a:r>
            <a:r>
              <a:rPr lang="cs-CZ" altLang="cs-CZ" sz="3200" dirty="0" err="1">
                <a:latin typeface="Arial Black" panose="020B0A04020102020204" pitchFamily="34" charset="0"/>
              </a:rPr>
              <a:t>metabol.a</a:t>
            </a:r>
            <a:r>
              <a:rPr lang="cs-CZ" altLang="cs-CZ" sz="3200" dirty="0">
                <a:latin typeface="Arial Black" panose="020B0A04020102020204" pitchFamily="34" charset="0"/>
              </a:rPr>
              <a:t> transportních systémů </a:t>
            </a:r>
            <a:endParaRPr lang="cs-CZ" altLang="cs-CZ" sz="2800" dirty="0">
              <a:latin typeface="Arial Black" panose="020B0A04020102020204" pitchFamily="34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6111155"/>
              </p:ext>
            </p:extLst>
          </p:nvPr>
        </p:nvGraphicFramePr>
        <p:xfrm>
          <a:off x="341313" y="2281238"/>
          <a:ext cx="8569325" cy="3706813"/>
        </p:xfrm>
        <a:graphic>
          <a:graphicData uri="http://schemas.openxmlformats.org/drawingml/2006/table">
            <a:tbl>
              <a:tblPr/>
              <a:tblGrid>
                <a:gridCol w="1422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952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352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589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68944">
                <a:tc>
                  <a:txBody>
                    <a:bodyPr/>
                    <a:lstStyle>
                      <a:lvl1pPr defTabSz="812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 marL="742950" indent="-285750" defTabSz="812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 marL="1143000" indent="-228600" defTabSz="8128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9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 marL="1600200" indent="-228600" defTabSz="8128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 marL="2057400" indent="-228600" defTabSz="8128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marL="25146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marL="29718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marL="34290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marL="38862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12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léčivo</a:t>
                      </a:r>
                    </a:p>
                  </a:txBody>
                  <a:tcPr marL="91448" marR="91448" marT="40632" marB="40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>
                      <a:lvl1pPr defTabSz="812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 marL="742950" indent="-285750" defTabSz="812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 marL="1143000" indent="-228600" defTabSz="8128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9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 marL="1600200" indent="-228600" defTabSz="8128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 marL="2057400" indent="-228600" defTabSz="8128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marL="25146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marL="29718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marL="34290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marL="38862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12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mechanizmus účinku</a:t>
                      </a:r>
                    </a:p>
                  </a:txBody>
                  <a:tcPr marL="91448" marR="91448" marT="40632" marB="40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>
                      <a:lvl1pPr defTabSz="812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 marL="742950" indent="-285750" defTabSz="812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 marL="1143000" indent="-228600" defTabSz="8128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9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 marL="1600200" indent="-228600" defTabSz="8128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 marL="2057400" indent="-228600" defTabSz="8128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marL="25146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marL="29718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marL="34290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marL="38862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12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inhibice metabol. a transportních syst.</a:t>
                      </a:r>
                    </a:p>
                  </a:txBody>
                  <a:tcPr marL="91448" marR="91448" marT="40632" marB="40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7C7"/>
                    </a:solidFill>
                  </a:tcPr>
                </a:tc>
                <a:tc>
                  <a:txBody>
                    <a:bodyPr/>
                    <a:lstStyle>
                      <a:lvl1pPr defTabSz="812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 marL="742950" indent="-285750" defTabSz="812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 marL="1143000" indent="-228600" defTabSz="8128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9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 marL="1600200" indent="-228600" defTabSz="8128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 marL="2057400" indent="-228600" defTabSz="8128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marL="25146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marL="29718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marL="34290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marL="38862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12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Arial Black" panose="020B0A04020102020204" pitchFamily="34" charset="0"/>
                        </a:rPr>
                        <a:t>struktura</a:t>
                      </a:r>
                    </a:p>
                  </a:txBody>
                  <a:tcPr marL="91448" marR="91448" marT="40632" marB="40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7C7C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153885">
                <a:tc>
                  <a:txBody>
                    <a:bodyPr/>
                    <a:lstStyle>
                      <a:lvl1pPr defTabSz="812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 marL="742950" indent="-285750" defTabSz="812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 marL="1143000" indent="-228600" defTabSz="8128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9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 marL="1600200" indent="-228600" defTabSz="8128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 marL="2057400" indent="-228600" defTabSz="8128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marL="25146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marL="29718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marL="34290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marL="38862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12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fenofibrát</a:t>
                      </a:r>
                    </a:p>
                  </a:txBody>
                  <a:tcPr marL="91448" marR="91448" marT="40632" marB="40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812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 marL="742950" indent="-285750" defTabSz="812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 marL="1143000" indent="-228600" defTabSz="8128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9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 marL="1600200" indent="-228600" defTabSz="8128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 marL="2057400" indent="-228600" defTabSz="8128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marL="25146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marL="29718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marL="34290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marL="38862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12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aktivace PPAR</a:t>
                      </a:r>
                      <a:r>
                        <a:rPr kumimoji="0" lang="el-GR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α</a:t>
                      </a: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 a PPAR</a:t>
                      </a:r>
                      <a:r>
                        <a:rPr kumimoji="0" lang="el-GR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γ</a:t>
                      </a: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 </a:t>
                      </a:r>
                    </a:p>
                    <a:p>
                      <a:pPr marL="0" marR="0" lvl="0" indent="0" algn="l" defTabSz="812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inhibice metaloproteináz</a:t>
                      </a:r>
                    </a:p>
                  </a:txBody>
                  <a:tcPr marL="91448" marR="91448" marT="40632" marB="40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812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 marL="742950" indent="-285750" defTabSz="812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 marL="1143000" indent="-228600" defTabSz="8128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9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 marL="1600200" indent="-228600" defTabSz="8128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 marL="2057400" indent="-228600" defTabSz="8128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marL="25146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marL="29718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marL="34290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marL="38862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12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CYP2C9 </a:t>
                      </a:r>
                      <a:r>
                        <a:rPr kumimoji="0" lang="cs-CZ" alt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(</a:t>
                      </a:r>
                      <a:r>
                        <a:rPr kumimoji="0" lang="cs-CZ" altLang="cs-CZ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warfarin</a:t>
                      </a:r>
                      <a:r>
                        <a:rPr kumimoji="0" lang="cs-CZ" alt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,…)</a:t>
                      </a:r>
                    </a:p>
                    <a:p>
                      <a:pPr marL="0" marR="0" lvl="0" indent="0" algn="l" defTabSz="812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CYP1A2 </a:t>
                      </a:r>
                      <a:r>
                        <a:rPr kumimoji="0" lang="cs-CZ" alt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(</a:t>
                      </a:r>
                      <a:r>
                        <a:rPr kumimoji="0" lang="cs-CZ" altLang="cs-CZ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psychofarm</a:t>
                      </a:r>
                      <a:r>
                        <a:rPr kumimoji="0" lang="cs-CZ" alt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.,…)</a:t>
                      </a:r>
                      <a:endParaRPr kumimoji="0" lang="cs-CZ" alt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  <a:p>
                      <a:pPr marL="0" marR="0" lvl="0" indent="0" algn="l" defTabSz="812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CYP2C19</a:t>
                      </a:r>
                      <a:r>
                        <a:rPr kumimoji="0" lang="cs-CZ" alt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 (</a:t>
                      </a:r>
                      <a:r>
                        <a:rPr kumimoji="0" lang="cs-CZ" altLang="cs-CZ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klopidogrel</a:t>
                      </a:r>
                      <a:r>
                        <a:rPr kumimoji="0" lang="cs-CZ" alt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,…)</a:t>
                      </a:r>
                      <a:endParaRPr kumimoji="0" lang="cs-CZ" altLang="cs-CZ" sz="1600" b="1" i="0" u="none" strike="noStrike" cap="none" normalizeH="0" baseline="0" dirty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  <a:p>
                      <a:pPr marL="0" marR="0" lvl="0" indent="0" algn="l" defTabSz="812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OATP1B1 </a:t>
                      </a:r>
                      <a:r>
                        <a:rPr kumimoji="0" lang="cs-CZ" alt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(</a:t>
                      </a:r>
                      <a:r>
                        <a:rPr kumimoji="0" lang="cs-CZ" altLang="cs-CZ" sz="12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statiny</a:t>
                      </a:r>
                      <a:r>
                        <a:rPr kumimoji="0" lang="cs-CZ" altLang="cs-CZ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,…)</a:t>
                      </a:r>
                    </a:p>
                  </a:txBody>
                  <a:tcPr marL="91448" marR="91448" marT="40632" marB="40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00000">
                        <a:alpha val="24000"/>
                      </a:srgbClr>
                    </a:solidFill>
                  </a:tcPr>
                </a:tc>
                <a:tc>
                  <a:txBody>
                    <a:bodyPr/>
                    <a:lstStyle>
                      <a:lvl1pPr defTabSz="812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 marL="742950" indent="-285750" defTabSz="812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 marL="1143000" indent="-228600" defTabSz="8128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9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 marL="1600200" indent="-228600" defTabSz="8128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 marL="2057400" indent="-228600" defTabSz="8128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marL="25146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marL="29718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marL="34290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marL="38862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12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448" marR="91448" marT="40632" marB="40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31686">
                <a:tc>
                  <a:txBody>
                    <a:bodyPr/>
                    <a:lstStyle>
                      <a:lvl1pPr defTabSz="812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 marL="742950" indent="-285750" defTabSz="812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 marL="1143000" indent="-228600" defTabSz="8128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9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 marL="1600200" indent="-228600" defTabSz="8128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 marL="2057400" indent="-228600" defTabSz="8128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marL="25146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marL="29718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marL="34290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marL="38862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12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gemfibrozil</a:t>
                      </a:r>
                    </a:p>
                  </a:txBody>
                  <a:tcPr marL="91448" marR="91448" marT="40632" marB="40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812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 marL="742950" indent="-285750" defTabSz="812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 marL="1143000" indent="-228600" defTabSz="8128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9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 marL="1600200" indent="-228600" defTabSz="8128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 marL="2057400" indent="-228600" defTabSz="8128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marL="25146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marL="29718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marL="34290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marL="38862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12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aktivace PPAR</a:t>
                      </a:r>
                      <a:r>
                        <a:rPr kumimoji="0" lang="el-GR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α</a:t>
                      </a:r>
                      <a:endParaRPr kumimoji="0" lang="cs-CZ" alt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448" marR="91448" marT="40632" marB="40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812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 marL="742950" indent="-285750" defTabSz="812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 marL="1143000" indent="-228600" defTabSz="8128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9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 marL="1600200" indent="-228600" defTabSz="8128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 marL="2057400" indent="-228600" defTabSz="8128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marL="25146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marL="29718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marL="34290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marL="38862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12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CYP3A4 </a:t>
                      </a:r>
                      <a:r>
                        <a:rPr kumimoji="0" lang="cs-CZ" alt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(metabol. ½ léčiv)</a:t>
                      </a:r>
                      <a:endParaRPr kumimoji="0" lang="cs-CZ" alt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  <a:p>
                      <a:pPr marL="0" marR="0" lvl="0" indent="0" algn="l" defTabSz="812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CYP2C9 </a:t>
                      </a:r>
                      <a:r>
                        <a:rPr kumimoji="0" lang="cs-CZ" alt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(warfarin,…) </a:t>
                      </a:r>
                      <a:endParaRPr kumimoji="0" lang="cs-CZ" alt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  <a:p>
                      <a:pPr marL="0" marR="0" lvl="0" indent="0" algn="l" defTabSz="812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OATP1B1 </a:t>
                      </a:r>
                      <a:r>
                        <a:rPr kumimoji="0" lang="cs-CZ" alt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(statiny,…)</a:t>
                      </a:r>
                      <a:endParaRPr kumimoji="0" lang="cs-CZ" alt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448" marR="91448" marT="40632" marB="40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812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 marL="742950" indent="-285750" defTabSz="812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 marL="1143000" indent="-228600" defTabSz="8128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9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 marL="1600200" indent="-228600" defTabSz="8128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 marL="2057400" indent="-228600" defTabSz="8128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marL="25146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marL="29718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marL="34290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marL="38862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12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448" marR="91448" marT="40632" marB="40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76149">
                <a:tc>
                  <a:txBody>
                    <a:bodyPr/>
                    <a:lstStyle>
                      <a:lvl1pPr defTabSz="812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 marL="742950" indent="-285750" defTabSz="812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 marL="1143000" indent="-228600" defTabSz="8128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9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 marL="1600200" indent="-228600" defTabSz="8128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 marL="2057400" indent="-228600" defTabSz="8128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marL="25146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marL="29718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marL="34290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marL="38862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12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bezafibrát</a:t>
                      </a:r>
                    </a:p>
                  </a:txBody>
                  <a:tcPr marL="91448" marR="91448" marT="40632" marB="40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812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 marL="742950" indent="-285750" defTabSz="812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 marL="1143000" indent="-228600" defTabSz="8128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9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 marL="1600200" indent="-228600" defTabSz="8128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 marL="2057400" indent="-228600" defTabSz="8128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marL="25146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marL="29718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marL="34290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marL="38862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12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aktivace PPAR</a:t>
                      </a:r>
                      <a:r>
                        <a:rPr kumimoji="0" lang="el-GR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α</a:t>
                      </a: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, PPAR</a:t>
                      </a:r>
                      <a:r>
                        <a:rPr kumimoji="0" lang="el-GR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γ</a:t>
                      </a: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 a PPAR</a:t>
                      </a:r>
                      <a:r>
                        <a:rPr kumimoji="0" lang="el-GR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δ</a:t>
                      </a: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 </a:t>
                      </a:r>
                    </a:p>
                  </a:txBody>
                  <a:tcPr marL="91448" marR="91448" marT="40632" marB="40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812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 marL="742950" indent="-285750" defTabSz="812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 marL="1143000" indent="-228600" defTabSz="8128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9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 marL="1600200" indent="-228600" defTabSz="8128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 marL="2057400" indent="-228600" defTabSz="8128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marL="25146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marL="29718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marL="34290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marL="38862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12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aktivace CYP1A1 </a:t>
                      </a:r>
                      <a:r>
                        <a:rPr kumimoji="0" lang="cs-CZ" alt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(karcinogeny,…)</a:t>
                      </a:r>
                    </a:p>
                  </a:txBody>
                  <a:tcPr marL="91448" marR="91448" marT="40632" marB="40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812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 marL="742950" indent="-285750" defTabSz="812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 marL="1143000" indent="-228600" defTabSz="8128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9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 marL="1600200" indent="-228600" defTabSz="8128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 marL="2057400" indent="-228600" defTabSz="8128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marL="25146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marL="29718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marL="34290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marL="38862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12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448" marR="91448" marT="40632" marB="40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76149">
                <a:tc>
                  <a:txBody>
                    <a:bodyPr/>
                    <a:lstStyle>
                      <a:lvl1pPr defTabSz="812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 marL="742950" indent="-285750" defTabSz="812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 marL="1143000" indent="-228600" defTabSz="8128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9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 marL="1600200" indent="-228600" defTabSz="8128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 marL="2057400" indent="-228600" defTabSz="8128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marL="25146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marL="29718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marL="34290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marL="38862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12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1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ciprofibrát</a:t>
                      </a:r>
                    </a:p>
                  </a:txBody>
                  <a:tcPr marL="91448" marR="91448" marT="40632" marB="40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>
                      <a:lvl1pPr defTabSz="812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 marL="742950" indent="-285750" defTabSz="812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 marL="1143000" indent="-228600" defTabSz="8128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9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 marL="1600200" indent="-228600" defTabSz="8128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 marL="2057400" indent="-228600" defTabSz="8128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marL="25146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marL="29718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marL="34290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marL="38862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12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aktivace PPAR</a:t>
                      </a:r>
                      <a:r>
                        <a:rPr kumimoji="0" lang="el-GR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α</a:t>
                      </a:r>
                      <a:endParaRPr kumimoji="0" lang="cs-CZ" altLang="cs-CZ" sz="16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448" marR="91448" marT="40632" marB="40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9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altLang="cs-CZ" sz="16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OATP1B1</a:t>
                      </a:r>
                      <a:r>
                        <a:rPr kumimoji="0" lang="cs-CZ" altLang="cs-CZ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2"/>
                          </a:solidFill>
                          <a:effectLst/>
                          <a:latin typeface="Helvetica" panose="020B0604020202020204" pitchFamily="34" charset="0"/>
                        </a:rPr>
                        <a:t> (statiny,…)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200" b="1" i="0" u="none" strike="noStrike" cap="none" normalizeH="0" baseline="0">
                        <a:ln>
                          <a:noFill/>
                        </a:ln>
                        <a:solidFill>
                          <a:schemeClr val="tx2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448" marR="91448" marT="40632" marB="40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defTabSz="812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5000"/>
                        <a:buFont typeface="Wingdings" panose="05000000000000000000" pitchFamily="2" charset="2"/>
                        <a:defRPr sz="24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1pPr>
                      <a:lvl2pPr marL="742950" indent="-285750" defTabSz="81280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70000"/>
                        <a:buFont typeface="Wingdings" panose="05000000000000000000" pitchFamily="2" charset="2"/>
                        <a:defRPr sz="20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2pPr>
                      <a:lvl3pPr marL="1143000" indent="-228600" defTabSz="812800">
                        <a:spcBef>
                          <a:spcPct val="20000"/>
                        </a:spcBef>
                        <a:buClr>
                          <a:schemeClr val="tx2"/>
                        </a:buClr>
                        <a:defRPr sz="19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3pPr>
                      <a:lvl4pPr marL="1600200" indent="-228600" defTabSz="812800">
                        <a:spcBef>
                          <a:spcPct val="20000"/>
                        </a:spcBef>
                        <a:buClr>
                          <a:schemeClr val="hlink"/>
                        </a:buClr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4pPr>
                      <a:lvl5pPr marL="2057400" indent="-228600" defTabSz="812800">
                        <a:spcBef>
                          <a:spcPct val="20000"/>
                        </a:spcBef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5pPr>
                      <a:lvl6pPr marL="25146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6pPr>
                      <a:lvl7pPr marL="29718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7pPr>
                      <a:lvl8pPr marL="34290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8pPr>
                      <a:lvl9pPr marL="3886200" indent="-228600" defTabSz="8128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85000"/>
                        <a:defRPr sz="1500">
                          <a:solidFill>
                            <a:schemeClr val="tx1"/>
                          </a:solidFill>
                          <a:latin typeface="Helvetica" panose="020B0604020202020204" pitchFamily="34" charset="0"/>
                        </a:defRPr>
                      </a:lvl9pPr>
                    </a:lstStyle>
                    <a:p>
                      <a:pPr marL="0" marR="0" lvl="0" indent="0" algn="l" defTabSz="8128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cs-CZ" altLang="cs-CZ" sz="16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Helvetica" panose="020B0604020202020204" pitchFamily="34" charset="0"/>
                      </a:endParaRPr>
                    </a:p>
                  </a:txBody>
                  <a:tcPr marL="91448" marR="91448" marT="40632" marB="4063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233507" name="Picture 2" descr="Image of Chemical Structu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0463" y="4900613"/>
            <a:ext cx="1238250" cy="41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508" name="Picture 3" descr="Image of Chemical 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2916238"/>
            <a:ext cx="1419225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3509" name="Picture 4" descr="Image of Chemical Structu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3325" y="4051300"/>
            <a:ext cx="118110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ovéPole 15"/>
          <p:cNvSpPr txBox="1"/>
          <p:nvPr/>
        </p:nvSpPr>
        <p:spPr>
          <a:xfrm>
            <a:off x="4716016" y="6269250"/>
            <a:ext cx="4189224" cy="40011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000" dirty="0">
                <a:solidFill>
                  <a:srgbClr val="EAEAEA">
                    <a:lumMod val="50000"/>
                  </a:srgbClr>
                </a:solidFill>
              </a:rPr>
              <a:t>zdroj: </a:t>
            </a:r>
            <a:r>
              <a:rPr lang="cs-CZ" sz="2000" dirty="0" err="1">
                <a:solidFill>
                  <a:srgbClr val="EAEAEA">
                    <a:lumMod val="50000"/>
                  </a:srgbClr>
                </a:solidFill>
              </a:rPr>
              <a:t>DrugBank</a:t>
            </a:r>
            <a:r>
              <a:rPr lang="cs-CZ" sz="2000" dirty="0">
                <a:solidFill>
                  <a:srgbClr val="EAEAEA">
                    <a:lumMod val="50000"/>
                  </a:srgbClr>
                </a:solidFill>
              </a:rPr>
              <a:t>, www.drugbank.ca</a:t>
            </a:r>
          </a:p>
        </p:txBody>
      </p:sp>
      <p:pic>
        <p:nvPicPr>
          <p:cNvPr id="233511" name="Picture 2" descr="Molecular Structure of Ciprofibrat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5464175"/>
            <a:ext cx="1081087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6753305"/>
      </p:ext>
    </p:extLst>
  </p:cSld>
  <p:clrMapOvr>
    <a:masterClrMapping/>
  </p:clrMapOvr>
  <p:transition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Nadpis 1"/>
          <p:cNvSpPr>
            <a:spLocks noGrp="1"/>
          </p:cNvSpPr>
          <p:nvPr>
            <p:ph type="title"/>
          </p:nvPr>
        </p:nvSpPr>
        <p:spPr>
          <a:xfrm>
            <a:off x="0" y="143222"/>
            <a:ext cx="9109075" cy="1125538"/>
          </a:xfrm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sz="3600" dirty="0">
                <a:solidFill>
                  <a:srgbClr val="C00000"/>
                </a:solidFill>
                <a:latin typeface="Arial Black" panose="020B0A04020102020204" pitchFamily="34" charset="0"/>
              </a:rPr>
              <a:t>Interakce </a:t>
            </a:r>
            <a:r>
              <a:rPr lang="cs-CZ" sz="3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fibrát</a:t>
            </a:r>
            <a:r>
              <a:rPr lang="cs-CZ" sz="3600" dirty="0">
                <a:solidFill>
                  <a:srgbClr val="C00000"/>
                </a:solidFill>
                <a:latin typeface="Arial Black" panose="020B0A04020102020204" pitchFamily="34" charset="0"/>
              </a:rPr>
              <a:t> – </a:t>
            </a:r>
            <a:r>
              <a:rPr lang="cs-CZ" sz="3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statin</a:t>
            </a:r>
            <a:r>
              <a:rPr lang="cs-CZ" sz="3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br>
              <a:rPr lang="cs-CZ" sz="36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cs-CZ" sz="3600" dirty="0">
                <a:latin typeface="Arial Black" panose="020B0A04020102020204" pitchFamily="34" charset="0"/>
              </a:rPr>
              <a:t>(zejm. </a:t>
            </a:r>
            <a:r>
              <a:rPr lang="cs-CZ" sz="3600" dirty="0" err="1">
                <a:latin typeface="Arial Black" panose="020B0A04020102020204" pitchFamily="34" charset="0"/>
              </a:rPr>
              <a:t>simvastatin</a:t>
            </a:r>
            <a:r>
              <a:rPr lang="cs-CZ" sz="3600" dirty="0">
                <a:latin typeface="Arial Black" panose="020B0A04020102020204" pitchFamily="34" charset="0"/>
              </a:rPr>
              <a:t>)</a:t>
            </a:r>
            <a:endParaRPr lang="cs-CZ" sz="3200" dirty="0">
              <a:latin typeface="Arial Black" panose="020B0A04020102020204" pitchFamily="34" charset="0"/>
            </a:endParaRPr>
          </a:p>
        </p:txBody>
      </p:sp>
      <p:sp>
        <p:nvSpPr>
          <p:cNvPr id="2" name="Zaoblený obdélník 1"/>
          <p:cNvSpPr/>
          <p:nvPr/>
        </p:nvSpPr>
        <p:spPr>
          <a:xfrm>
            <a:off x="323528" y="1340768"/>
            <a:ext cx="8568952" cy="5256584"/>
          </a:xfrm>
          <a:prstGeom prst="roundRect">
            <a:avLst>
              <a:gd name="adj" fmla="val 403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0" name="AutoShape 3"/>
          <p:cNvSpPr>
            <a:spLocks noChangeArrowheads="1"/>
          </p:cNvSpPr>
          <p:nvPr/>
        </p:nvSpPr>
        <p:spPr bwMode="auto">
          <a:xfrm rot="-5388235">
            <a:off x="2932573" y="3747374"/>
            <a:ext cx="3477815" cy="1184741"/>
          </a:xfrm>
          <a:prstGeom prst="flowChartMagneticDrum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  <a:alpha val="6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rgbClr val="5C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91" name="Text Box 51"/>
          <p:cNvSpPr txBox="1">
            <a:spLocks noChangeArrowheads="1"/>
          </p:cNvSpPr>
          <p:nvPr/>
        </p:nvSpPr>
        <p:spPr bwMode="auto">
          <a:xfrm>
            <a:off x="4289425" y="5355356"/>
            <a:ext cx="642938" cy="32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b="1" i="1">
                <a:solidFill>
                  <a:srgbClr val="FFFFFF"/>
                </a:solidFill>
                <a:latin typeface="Arial" pitchFamily="34" charset="0"/>
              </a:rPr>
              <a:t>oběh</a:t>
            </a:r>
          </a:p>
        </p:txBody>
      </p:sp>
      <p:sp>
        <p:nvSpPr>
          <p:cNvPr id="93" name="Oval 34"/>
          <p:cNvSpPr>
            <a:spLocks noChangeArrowheads="1"/>
          </p:cNvSpPr>
          <p:nvPr/>
        </p:nvSpPr>
        <p:spPr bwMode="auto">
          <a:xfrm>
            <a:off x="4643438" y="4928319"/>
            <a:ext cx="196850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4" name="Oval 34"/>
          <p:cNvSpPr>
            <a:spLocks noChangeArrowheads="1"/>
          </p:cNvSpPr>
          <p:nvPr/>
        </p:nvSpPr>
        <p:spPr bwMode="auto">
          <a:xfrm>
            <a:off x="4716463" y="5061669"/>
            <a:ext cx="196850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95" name="Šipka doprava se zářezem 94"/>
          <p:cNvSpPr/>
          <p:nvPr/>
        </p:nvSpPr>
        <p:spPr>
          <a:xfrm>
            <a:off x="3943350" y="4928319"/>
            <a:ext cx="700088" cy="234950"/>
          </a:xfrm>
          <a:prstGeom prst="notchedRightArrow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96" name="AutoShape 20"/>
          <p:cNvSpPr>
            <a:spLocks noChangeArrowheads="1"/>
          </p:cNvSpPr>
          <p:nvPr/>
        </p:nvSpPr>
        <p:spPr bwMode="auto">
          <a:xfrm>
            <a:off x="5256213" y="3326531"/>
            <a:ext cx="1908175" cy="2487613"/>
          </a:xfrm>
          <a:prstGeom prst="roundRect">
            <a:avLst>
              <a:gd name="adj" fmla="val 16667"/>
            </a:avLst>
          </a:prstGeom>
          <a:solidFill>
            <a:schemeClr val="tx2">
              <a:lumMod val="75000"/>
            </a:schemeClr>
          </a:solidFill>
          <a:ln>
            <a:solidFill>
              <a:schemeClr val="accent2">
                <a:lumMod val="90000"/>
              </a:schemeClr>
            </a:solidFill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de-DE" sz="1500" dirty="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97" name="Vývojový diagram: sumační spojení 96"/>
          <p:cNvSpPr/>
          <p:nvPr/>
        </p:nvSpPr>
        <p:spPr>
          <a:xfrm>
            <a:off x="4911725" y="4480644"/>
            <a:ext cx="674688" cy="501650"/>
          </a:xfrm>
          <a:prstGeom prst="flowChartSummingJunction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98" name="Ovál 97"/>
          <p:cNvSpPr/>
          <p:nvPr/>
        </p:nvSpPr>
        <p:spPr>
          <a:xfrm>
            <a:off x="5006975" y="4556844"/>
            <a:ext cx="501650" cy="363537"/>
          </a:xfrm>
          <a:prstGeom prst="ellipse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99" name="TextovéPole 98"/>
          <p:cNvSpPr txBox="1"/>
          <p:nvPr/>
        </p:nvSpPr>
        <p:spPr>
          <a:xfrm>
            <a:off x="4900613" y="4555256"/>
            <a:ext cx="725487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050" b="1" dirty="0">
                <a:solidFill>
                  <a:srgbClr val="C00000"/>
                </a:solidFill>
              </a:rPr>
              <a:t>OATP</a:t>
            </a:r>
          </a:p>
          <a:p>
            <a:pPr algn="ctr">
              <a:defRPr/>
            </a:pPr>
            <a:r>
              <a:rPr lang="cs-CZ" sz="1050" b="1" dirty="0">
                <a:solidFill>
                  <a:srgbClr val="C00000"/>
                </a:solidFill>
              </a:rPr>
              <a:t> 1B1</a:t>
            </a:r>
          </a:p>
        </p:txBody>
      </p:sp>
      <p:sp>
        <p:nvSpPr>
          <p:cNvPr id="100" name="Šipka doprava se zářezem 99"/>
          <p:cNvSpPr/>
          <p:nvPr/>
        </p:nvSpPr>
        <p:spPr>
          <a:xfrm>
            <a:off x="4951413" y="4928319"/>
            <a:ext cx="700087" cy="234950"/>
          </a:xfrm>
          <a:prstGeom prst="notchedRightArrow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101" name="Text Box 49"/>
          <p:cNvSpPr txBox="1">
            <a:spLocks noChangeArrowheads="1"/>
          </p:cNvSpPr>
          <p:nvPr/>
        </p:nvSpPr>
        <p:spPr bwMode="auto">
          <a:xfrm>
            <a:off x="5476875" y="5356944"/>
            <a:ext cx="1389063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b="1" i="1">
                <a:solidFill>
                  <a:srgbClr val="FFFFFF"/>
                </a:solidFill>
                <a:latin typeface="Arial" pitchFamily="34" charset="0"/>
              </a:rPr>
              <a:t>hepatocyt</a:t>
            </a:r>
          </a:p>
        </p:txBody>
      </p:sp>
      <p:sp>
        <p:nvSpPr>
          <p:cNvPr id="103" name="Symbol „Zákaz“ 102"/>
          <p:cNvSpPr/>
          <p:nvPr/>
        </p:nvSpPr>
        <p:spPr>
          <a:xfrm>
            <a:off x="5867400" y="3866281"/>
            <a:ext cx="687388" cy="514350"/>
          </a:xfrm>
          <a:prstGeom prst="noSmoking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black"/>
              </a:solidFill>
            </a:endParaRPr>
          </a:p>
        </p:txBody>
      </p:sp>
      <p:sp>
        <p:nvSpPr>
          <p:cNvPr id="104" name="Oval 34"/>
          <p:cNvSpPr>
            <a:spLocks noChangeArrowheads="1"/>
          </p:cNvSpPr>
          <p:nvPr/>
        </p:nvSpPr>
        <p:spPr bwMode="auto">
          <a:xfrm>
            <a:off x="5651500" y="4739406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05" name="AutoShape 3"/>
          <p:cNvSpPr>
            <a:spLocks noChangeArrowheads="1"/>
          </p:cNvSpPr>
          <p:nvPr/>
        </p:nvSpPr>
        <p:spPr bwMode="auto">
          <a:xfrm rot="-5388235">
            <a:off x="5976937" y="3771032"/>
            <a:ext cx="3478213" cy="1185862"/>
          </a:xfrm>
          <a:prstGeom prst="flowChartMagneticDrum">
            <a:avLst/>
          </a:prstGeom>
          <a:gradFill flip="none" rotWithShape="1">
            <a:gsLst>
              <a:gs pos="0">
                <a:srgbClr val="CCCC00">
                  <a:shade val="30000"/>
                  <a:satMod val="115000"/>
                </a:srgbClr>
              </a:gs>
              <a:gs pos="50000">
                <a:srgbClr val="CCCC00">
                  <a:shade val="67500"/>
                  <a:satMod val="115000"/>
                </a:srgbClr>
              </a:gs>
              <a:gs pos="100000">
                <a:srgbClr val="CCCC00">
                  <a:shade val="100000"/>
                  <a:satMod val="115000"/>
                </a:srgbClr>
              </a:gs>
            </a:gsLst>
            <a:lin ang="5400000" scaled="1"/>
            <a:tileRect/>
          </a:gradFill>
          <a:ln w="28575">
            <a:solidFill>
              <a:schemeClr val="tx2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06" name="Text Box 49"/>
          <p:cNvSpPr txBox="1">
            <a:spLocks noChangeArrowheads="1"/>
          </p:cNvSpPr>
          <p:nvPr/>
        </p:nvSpPr>
        <p:spPr bwMode="auto">
          <a:xfrm>
            <a:off x="7167563" y="5336306"/>
            <a:ext cx="114935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b="1" i="1">
                <a:solidFill>
                  <a:srgbClr val="FFFFFF"/>
                </a:solidFill>
                <a:latin typeface="Arial" pitchFamily="34" charset="0"/>
              </a:rPr>
              <a:t>žlučové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b="1" i="1">
                <a:solidFill>
                  <a:srgbClr val="FFFFFF"/>
                </a:solidFill>
                <a:latin typeface="Arial" pitchFamily="34" charset="0"/>
              </a:rPr>
              <a:t>cesty</a:t>
            </a:r>
          </a:p>
        </p:txBody>
      </p:sp>
      <p:sp>
        <p:nvSpPr>
          <p:cNvPr id="107" name="Slunce 106"/>
          <p:cNvSpPr/>
          <p:nvPr/>
        </p:nvSpPr>
        <p:spPr>
          <a:xfrm>
            <a:off x="6694488" y="4725119"/>
            <a:ext cx="865187" cy="608012"/>
          </a:xfrm>
          <a:prstGeom prst="sun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05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108" name="Text Box 51"/>
          <p:cNvSpPr txBox="1">
            <a:spLocks noChangeArrowheads="1"/>
          </p:cNvSpPr>
          <p:nvPr/>
        </p:nvSpPr>
        <p:spPr bwMode="auto">
          <a:xfrm>
            <a:off x="6853238" y="4899744"/>
            <a:ext cx="482600" cy="254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cs-CZ" sz="1050" b="1" dirty="0">
                <a:solidFill>
                  <a:srgbClr val="C00000"/>
                </a:solidFill>
                <a:latin typeface="Arial" charset="0"/>
              </a:rPr>
              <a:t>P-</a:t>
            </a:r>
            <a:r>
              <a:rPr lang="cs-CZ" sz="1050" b="1" dirty="0" err="1">
                <a:solidFill>
                  <a:srgbClr val="C00000"/>
                </a:solidFill>
                <a:latin typeface="Arial" charset="0"/>
              </a:rPr>
              <a:t>gp</a:t>
            </a:r>
            <a:endParaRPr lang="cs-CZ" sz="105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109" name="Šipka doprava se zářezem 108"/>
          <p:cNvSpPr/>
          <p:nvPr/>
        </p:nvSpPr>
        <p:spPr>
          <a:xfrm>
            <a:off x="6824663" y="4469531"/>
            <a:ext cx="700087" cy="234950"/>
          </a:xfrm>
          <a:prstGeom prst="notchedRightArrow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110" name="Oval 34"/>
          <p:cNvSpPr>
            <a:spLocks noChangeArrowheads="1"/>
          </p:cNvSpPr>
          <p:nvPr/>
        </p:nvSpPr>
        <p:spPr bwMode="auto">
          <a:xfrm>
            <a:off x="6607175" y="4739406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3" name="Oval 34"/>
          <p:cNvSpPr>
            <a:spLocks noChangeArrowheads="1"/>
          </p:cNvSpPr>
          <p:nvPr/>
        </p:nvSpPr>
        <p:spPr bwMode="auto">
          <a:xfrm>
            <a:off x="7607300" y="4793381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4" name="Oval 34"/>
          <p:cNvSpPr>
            <a:spLocks noChangeArrowheads="1"/>
          </p:cNvSpPr>
          <p:nvPr/>
        </p:nvSpPr>
        <p:spPr bwMode="auto">
          <a:xfrm>
            <a:off x="7759700" y="4950544"/>
            <a:ext cx="196850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15" name="AutoShape 3"/>
          <p:cNvSpPr>
            <a:spLocks noChangeArrowheads="1"/>
          </p:cNvSpPr>
          <p:nvPr/>
        </p:nvSpPr>
        <p:spPr bwMode="auto">
          <a:xfrm rot="-5388235">
            <a:off x="-215900" y="3771031"/>
            <a:ext cx="3478213" cy="1185863"/>
          </a:xfrm>
          <a:prstGeom prst="flowChartMagneticDrum">
            <a:avLst/>
          </a:prstGeom>
          <a:solidFill>
            <a:srgbClr val="002060"/>
          </a:solidFill>
          <a:ln w="28575">
            <a:solidFill>
              <a:schemeClr val="bg1">
                <a:lumMod val="75000"/>
              </a:schemeClr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18" name="AutoShape 8"/>
          <p:cNvSpPr>
            <a:spLocks noChangeArrowheads="1"/>
          </p:cNvSpPr>
          <p:nvPr/>
        </p:nvSpPr>
        <p:spPr bwMode="auto">
          <a:xfrm>
            <a:off x="1893888" y="3723406"/>
            <a:ext cx="474662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21" name="AutoShape 9"/>
          <p:cNvSpPr>
            <a:spLocks noChangeArrowheads="1"/>
          </p:cNvSpPr>
          <p:nvPr/>
        </p:nvSpPr>
        <p:spPr bwMode="auto">
          <a:xfrm>
            <a:off x="1893888" y="3894856"/>
            <a:ext cx="474662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22" name="AutoShape 10"/>
          <p:cNvSpPr>
            <a:spLocks noChangeArrowheads="1"/>
          </p:cNvSpPr>
          <p:nvPr/>
        </p:nvSpPr>
        <p:spPr bwMode="auto">
          <a:xfrm>
            <a:off x="1893888" y="4066306"/>
            <a:ext cx="474662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23" name="AutoShape 11"/>
          <p:cNvSpPr>
            <a:spLocks noChangeArrowheads="1"/>
          </p:cNvSpPr>
          <p:nvPr/>
        </p:nvSpPr>
        <p:spPr bwMode="auto">
          <a:xfrm>
            <a:off x="1893888" y="4237756"/>
            <a:ext cx="474662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25" name="AutoShape 12"/>
          <p:cNvSpPr>
            <a:spLocks noChangeArrowheads="1"/>
          </p:cNvSpPr>
          <p:nvPr/>
        </p:nvSpPr>
        <p:spPr bwMode="auto">
          <a:xfrm>
            <a:off x="1893888" y="4409206"/>
            <a:ext cx="474662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26" name="AutoShape 13"/>
          <p:cNvSpPr>
            <a:spLocks noChangeArrowheads="1"/>
          </p:cNvSpPr>
          <p:nvPr/>
        </p:nvSpPr>
        <p:spPr bwMode="auto">
          <a:xfrm>
            <a:off x="1893888" y="4580656"/>
            <a:ext cx="474662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28" name="AutoShape 14"/>
          <p:cNvSpPr>
            <a:spLocks noChangeArrowheads="1"/>
          </p:cNvSpPr>
          <p:nvPr/>
        </p:nvSpPr>
        <p:spPr bwMode="auto">
          <a:xfrm>
            <a:off x="1835150" y="4918794"/>
            <a:ext cx="474663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32" name="AutoShape 15"/>
          <p:cNvSpPr>
            <a:spLocks noChangeArrowheads="1"/>
          </p:cNvSpPr>
          <p:nvPr/>
        </p:nvSpPr>
        <p:spPr bwMode="auto">
          <a:xfrm>
            <a:off x="1835150" y="5090244"/>
            <a:ext cx="474663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82" name="AutoShape 16"/>
          <p:cNvSpPr>
            <a:spLocks noChangeArrowheads="1"/>
          </p:cNvSpPr>
          <p:nvPr/>
        </p:nvSpPr>
        <p:spPr bwMode="auto">
          <a:xfrm>
            <a:off x="1835150" y="5261694"/>
            <a:ext cx="474663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83" name="AutoShape 18"/>
          <p:cNvSpPr>
            <a:spLocks noChangeArrowheads="1"/>
          </p:cNvSpPr>
          <p:nvPr/>
        </p:nvSpPr>
        <p:spPr bwMode="auto">
          <a:xfrm>
            <a:off x="2008188" y="5476006"/>
            <a:ext cx="474662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84" name="AutoShape 19"/>
          <p:cNvSpPr>
            <a:spLocks noChangeArrowheads="1"/>
          </p:cNvSpPr>
          <p:nvPr/>
        </p:nvSpPr>
        <p:spPr bwMode="auto">
          <a:xfrm>
            <a:off x="2225675" y="5647456"/>
            <a:ext cx="474663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85" name="AutoShape 7"/>
          <p:cNvSpPr>
            <a:spLocks noChangeArrowheads="1"/>
          </p:cNvSpPr>
          <p:nvPr/>
        </p:nvSpPr>
        <p:spPr bwMode="auto">
          <a:xfrm>
            <a:off x="2219325" y="3369394"/>
            <a:ext cx="474663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86" name="AutoShape 8"/>
          <p:cNvSpPr>
            <a:spLocks noChangeArrowheads="1"/>
          </p:cNvSpPr>
          <p:nvPr/>
        </p:nvSpPr>
        <p:spPr bwMode="auto">
          <a:xfrm>
            <a:off x="2003425" y="3540844"/>
            <a:ext cx="474663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189" name="AutoShape 20"/>
          <p:cNvSpPr>
            <a:spLocks noChangeArrowheads="1"/>
          </p:cNvSpPr>
          <p:nvPr/>
        </p:nvSpPr>
        <p:spPr bwMode="auto">
          <a:xfrm>
            <a:off x="2108200" y="3326531"/>
            <a:ext cx="1951038" cy="2489200"/>
          </a:xfrm>
          <a:prstGeom prst="roundRect">
            <a:avLst>
              <a:gd name="adj" fmla="val 16667"/>
            </a:avLst>
          </a:prstGeom>
          <a:solidFill>
            <a:schemeClr val="bg1">
              <a:lumMod val="50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 algn="ctr" eaLnBrk="0" hangingPunct="0">
              <a:defRPr/>
            </a:pPr>
            <a:endParaRPr lang="de-DE" sz="1500">
              <a:solidFill>
                <a:prstClr val="blac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90" name="Šipka ve tvaru U 189"/>
          <p:cNvSpPr/>
          <p:nvPr/>
        </p:nvSpPr>
        <p:spPr>
          <a:xfrm rot="5400000">
            <a:off x="1990725" y="3945656"/>
            <a:ext cx="779463" cy="944563"/>
          </a:xfrm>
          <a:prstGeom prst="uturnArrow">
            <a:avLst>
              <a:gd name="adj1" fmla="val 26607"/>
              <a:gd name="adj2" fmla="val 25000"/>
              <a:gd name="adj3" fmla="val 22750"/>
              <a:gd name="adj4" fmla="val 43750"/>
              <a:gd name="adj5" fmla="val 100000"/>
            </a:avLst>
          </a:prstGeom>
          <a:solidFill>
            <a:schemeClr val="accent1"/>
          </a:solidFill>
          <a:ln w="28575">
            <a:solidFill>
              <a:schemeClr val="tx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black"/>
              </a:solidFill>
            </a:endParaRPr>
          </a:p>
        </p:txBody>
      </p:sp>
      <p:sp>
        <p:nvSpPr>
          <p:cNvPr id="194" name="Oval 34"/>
          <p:cNvSpPr>
            <a:spLocks noChangeArrowheads="1"/>
          </p:cNvSpPr>
          <p:nvPr/>
        </p:nvSpPr>
        <p:spPr bwMode="auto">
          <a:xfrm>
            <a:off x="1619250" y="3988519"/>
            <a:ext cx="196850" cy="10477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5" name="Oval 34"/>
          <p:cNvSpPr>
            <a:spLocks noChangeArrowheads="1"/>
          </p:cNvSpPr>
          <p:nvPr/>
        </p:nvSpPr>
        <p:spPr bwMode="auto">
          <a:xfrm>
            <a:off x="1852613" y="4045669"/>
            <a:ext cx="198437" cy="11112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6" name="Oval 34"/>
          <p:cNvSpPr>
            <a:spLocks noChangeArrowheads="1"/>
          </p:cNvSpPr>
          <p:nvPr/>
        </p:nvSpPr>
        <p:spPr bwMode="auto">
          <a:xfrm>
            <a:off x="1927225" y="4352056"/>
            <a:ext cx="196850" cy="11112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7" name="Oval 34"/>
          <p:cNvSpPr>
            <a:spLocks noChangeArrowheads="1"/>
          </p:cNvSpPr>
          <p:nvPr/>
        </p:nvSpPr>
        <p:spPr bwMode="auto">
          <a:xfrm>
            <a:off x="2143125" y="4447306"/>
            <a:ext cx="196850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8" name="Oval 34"/>
          <p:cNvSpPr>
            <a:spLocks noChangeArrowheads="1"/>
          </p:cNvSpPr>
          <p:nvPr/>
        </p:nvSpPr>
        <p:spPr bwMode="auto">
          <a:xfrm>
            <a:off x="1908175" y="4509219"/>
            <a:ext cx="198438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99" name="Oval 34"/>
          <p:cNvSpPr>
            <a:spLocks noChangeArrowheads="1"/>
          </p:cNvSpPr>
          <p:nvPr/>
        </p:nvSpPr>
        <p:spPr bwMode="auto">
          <a:xfrm>
            <a:off x="2357438" y="3807544"/>
            <a:ext cx="198437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0" name="Oval 34"/>
          <p:cNvSpPr>
            <a:spLocks noChangeArrowheads="1"/>
          </p:cNvSpPr>
          <p:nvPr/>
        </p:nvSpPr>
        <p:spPr bwMode="auto">
          <a:xfrm>
            <a:off x="2132013" y="4077419"/>
            <a:ext cx="196850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1" name="Oval 34"/>
          <p:cNvSpPr>
            <a:spLocks noChangeArrowheads="1"/>
          </p:cNvSpPr>
          <p:nvPr/>
        </p:nvSpPr>
        <p:spPr bwMode="auto">
          <a:xfrm>
            <a:off x="2454275" y="3950419"/>
            <a:ext cx="198438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2" name="Oval 34"/>
          <p:cNvSpPr>
            <a:spLocks noChangeArrowheads="1"/>
          </p:cNvSpPr>
          <p:nvPr/>
        </p:nvSpPr>
        <p:spPr bwMode="auto">
          <a:xfrm>
            <a:off x="2051050" y="3861519"/>
            <a:ext cx="196850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3" name="Oval 34"/>
          <p:cNvSpPr>
            <a:spLocks noChangeArrowheads="1"/>
          </p:cNvSpPr>
          <p:nvPr/>
        </p:nvSpPr>
        <p:spPr bwMode="auto">
          <a:xfrm>
            <a:off x="2266950" y="3974231"/>
            <a:ext cx="198438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4" name="Oval 34"/>
          <p:cNvSpPr>
            <a:spLocks noChangeArrowheads="1"/>
          </p:cNvSpPr>
          <p:nvPr/>
        </p:nvSpPr>
        <p:spPr bwMode="auto">
          <a:xfrm>
            <a:off x="2411413" y="4933081"/>
            <a:ext cx="198437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5" name="Oval 34"/>
          <p:cNvSpPr>
            <a:spLocks noChangeArrowheads="1"/>
          </p:cNvSpPr>
          <p:nvPr/>
        </p:nvSpPr>
        <p:spPr bwMode="auto">
          <a:xfrm>
            <a:off x="2563813" y="5047381"/>
            <a:ext cx="198437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6" name="Šipka doprava se zářezem 205"/>
          <p:cNvSpPr/>
          <p:nvPr/>
        </p:nvSpPr>
        <p:spPr>
          <a:xfrm>
            <a:off x="1692275" y="4928319"/>
            <a:ext cx="700088" cy="233362"/>
          </a:xfrm>
          <a:prstGeom prst="notchedRightArrow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207" name="Popisek se čtyřstrannou šipkou 5"/>
          <p:cNvSpPr/>
          <p:nvPr/>
        </p:nvSpPr>
        <p:spPr>
          <a:xfrm>
            <a:off x="2627313" y="3764681"/>
            <a:ext cx="746125" cy="533400"/>
          </a:xfrm>
          <a:prstGeom prst="quadArrowCallou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05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208" name="Oval 34"/>
          <p:cNvSpPr>
            <a:spLocks noChangeArrowheads="1"/>
          </p:cNvSpPr>
          <p:nvPr/>
        </p:nvSpPr>
        <p:spPr bwMode="auto">
          <a:xfrm>
            <a:off x="3575050" y="4928319"/>
            <a:ext cx="196850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09" name="Oval 34"/>
          <p:cNvSpPr>
            <a:spLocks noChangeArrowheads="1"/>
          </p:cNvSpPr>
          <p:nvPr/>
        </p:nvSpPr>
        <p:spPr bwMode="auto">
          <a:xfrm>
            <a:off x="1042988" y="3451944"/>
            <a:ext cx="198437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0" name="Oval 34"/>
          <p:cNvSpPr>
            <a:spLocks noChangeArrowheads="1"/>
          </p:cNvSpPr>
          <p:nvPr/>
        </p:nvSpPr>
        <p:spPr bwMode="auto">
          <a:xfrm>
            <a:off x="1195388" y="3566244"/>
            <a:ext cx="198437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1" name="Oval 34"/>
          <p:cNvSpPr>
            <a:spLocks noChangeArrowheads="1"/>
          </p:cNvSpPr>
          <p:nvPr/>
        </p:nvSpPr>
        <p:spPr bwMode="auto">
          <a:xfrm>
            <a:off x="1277938" y="3445594"/>
            <a:ext cx="196850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2" name="Oval 34"/>
          <p:cNvSpPr>
            <a:spLocks noChangeArrowheads="1"/>
          </p:cNvSpPr>
          <p:nvPr/>
        </p:nvSpPr>
        <p:spPr bwMode="auto">
          <a:xfrm>
            <a:off x="1420813" y="3501156"/>
            <a:ext cx="198437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3" name="Oval 34"/>
          <p:cNvSpPr>
            <a:spLocks noChangeArrowheads="1"/>
          </p:cNvSpPr>
          <p:nvPr/>
        </p:nvSpPr>
        <p:spPr bwMode="auto">
          <a:xfrm>
            <a:off x="1493838" y="3663081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4" name="Oval 34"/>
          <p:cNvSpPr>
            <a:spLocks noChangeArrowheads="1"/>
          </p:cNvSpPr>
          <p:nvPr/>
        </p:nvSpPr>
        <p:spPr bwMode="auto">
          <a:xfrm>
            <a:off x="1187450" y="3186831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5" name="Oval 34"/>
          <p:cNvSpPr>
            <a:spLocks noChangeArrowheads="1"/>
          </p:cNvSpPr>
          <p:nvPr/>
        </p:nvSpPr>
        <p:spPr bwMode="auto">
          <a:xfrm>
            <a:off x="1339850" y="3301131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6" name="Oval 34"/>
          <p:cNvSpPr>
            <a:spLocks noChangeArrowheads="1"/>
          </p:cNvSpPr>
          <p:nvPr/>
        </p:nvSpPr>
        <p:spPr bwMode="auto">
          <a:xfrm>
            <a:off x="1420813" y="3069356"/>
            <a:ext cx="198437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7" name="Oval 34"/>
          <p:cNvSpPr>
            <a:spLocks noChangeArrowheads="1"/>
          </p:cNvSpPr>
          <p:nvPr/>
        </p:nvSpPr>
        <p:spPr bwMode="auto">
          <a:xfrm>
            <a:off x="1565275" y="3236044"/>
            <a:ext cx="198438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8" name="Oval 34"/>
          <p:cNvSpPr>
            <a:spLocks noChangeArrowheads="1"/>
          </p:cNvSpPr>
          <p:nvPr/>
        </p:nvSpPr>
        <p:spPr bwMode="auto">
          <a:xfrm>
            <a:off x="1636713" y="3397969"/>
            <a:ext cx="198437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19" name="AutoShape 22"/>
          <p:cNvSpPr>
            <a:spLocks noChangeArrowheads="1"/>
          </p:cNvSpPr>
          <p:nvPr/>
        </p:nvSpPr>
        <p:spPr bwMode="auto">
          <a:xfrm flipV="1">
            <a:off x="971550" y="3758331"/>
            <a:ext cx="784225" cy="525463"/>
          </a:xfrm>
          <a:custGeom>
            <a:avLst/>
            <a:gdLst>
              <a:gd name="G0" fmla="+- 12749 0 0"/>
              <a:gd name="G1" fmla="+- 1875 0 0"/>
              <a:gd name="G2" fmla="+- 12158 0 1875"/>
              <a:gd name="G3" fmla="+- G2 0 1875"/>
              <a:gd name="G4" fmla="*/ G3 32768 32059"/>
              <a:gd name="G5" fmla="*/ G4 1 2"/>
              <a:gd name="G6" fmla="+- 21600 0 12749"/>
              <a:gd name="G7" fmla="*/ G6 1875 6079"/>
              <a:gd name="G8" fmla="+- G7 12749 0"/>
              <a:gd name="T0" fmla="*/ 12749 w 21600"/>
              <a:gd name="T1" fmla="*/ 0 h 21600"/>
              <a:gd name="T2" fmla="*/ 12749 w 21600"/>
              <a:gd name="T3" fmla="*/ 12158 h 21600"/>
              <a:gd name="T4" fmla="*/ 429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749" y="0"/>
                </a:lnTo>
                <a:lnTo>
                  <a:pt x="12749" y="1875"/>
                </a:lnTo>
                <a:lnTo>
                  <a:pt x="12427" y="1875"/>
                </a:lnTo>
                <a:cubicBezTo>
                  <a:pt x="5564" y="1875"/>
                  <a:pt x="0" y="6479"/>
                  <a:pt x="0" y="12158"/>
                </a:cubicBezTo>
                <a:lnTo>
                  <a:pt x="0" y="21600"/>
                </a:lnTo>
                <a:lnTo>
                  <a:pt x="8594" y="21600"/>
                </a:lnTo>
                <a:lnTo>
                  <a:pt x="8594" y="12158"/>
                </a:lnTo>
                <a:cubicBezTo>
                  <a:pt x="8594" y="11122"/>
                  <a:pt x="10310" y="10283"/>
                  <a:pt x="12427" y="10283"/>
                </a:cubicBezTo>
                <a:lnTo>
                  <a:pt x="12749" y="10283"/>
                </a:lnTo>
                <a:lnTo>
                  <a:pt x="12749" y="12158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>
              <a:defRPr/>
            </a:pPr>
            <a:endParaRPr lang="cs-CZ" sz="1350" b="1">
              <a:solidFill>
                <a:srgbClr val="99CC00"/>
              </a:solidFill>
              <a:latin typeface="Arial" charset="0"/>
            </a:endParaRPr>
          </a:p>
        </p:txBody>
      </p:sp>
      <p:sp>
        <p:nvSpPr>
          <p:cNvPr id="220" name="Oval 34"/>
          <p:cNvSpPr>
            <a:spLocks noChangeArrowheads="1"/>
          </p:cNvSpPr>
          <p:nvPr/>
        </p:nvSpPr>
        <p:spPr bwMode="auto">
          <a:xfrm>
            <a:off x="1268413" y="4502869"/>
            <a:ext cx="198437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1" name="Oval 34"/>
          <p:cNvSpPr>
            <a:spLocks noChangeArrowheads="1"/>
          </p:cNvSpPr>
          <p:nvPr/>
        </p:nvSpPr>
        <p:spPr bwMode="auto">
          <a:xfrm>
            <a:off x="1420813" y="4617169"/>
            <a:ext cx="198437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2" name="Oval 34"/>
          <p:cNvSpPr>
            <a:spLocks noChangeArrowheads="1"/>
          </p:cNvSpPr>
          <p:nvPr/>
        </p:nvSpPr>
        <p:spPr bwMode="auto">
          <a:xfrm>
            <a:off x="1503363" y="4498106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3" name="Oval 34"/>
          <p:cNvSpPr>
            <a:spLocks noChangeArrowheads="1"/>
          </p:cNvSpPr>
          <p:nvPr/>
        </p:nvSpPr>
        <p:spPr bwMode="auto">
          <a:xfrm>
            <a:off x="1646238" y="4552081"/>
            <a:ext cx="198437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24" name="Text Box 51"/>
          <p:cNvSpPr txBox="1">
            <a:spLocks noChangeArrowheads="1"/>
          </p:cNvSpPr>
          <p:nvPr/>
        </p:nvSpPr>
        <p:spPr bwMode="auto">
          <a:xfrm>
            <a:off x="2760663" y="3853581"/>
            <a:ext cx="4206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900" b="1">
                <a:solidFill>
                  <a:srgbClr val="C00000"/>
                </a:solidFill>
                <a:latin typeface="Arial" pitchFamily="34" charset="0"/>
              </a:rPr>
              <a:t>CYP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900" b="1">
                <a:solidFill>
                  <a:srgbClr val="C00000"/>
                </a:solidFill>
                <a:latin typeface="Arial" pitchFamily="34" charset="0"/>
              </a:rPr>
              <a:t>3A4</a:t>
            </a:r>
          </a:p>
        </p:txBody>
      </p:sp>
      <p:sp>
        <p:nvSpPr>
          <p:cNvPr id="225" name="Text Box 49"/>
          <p:cNvSpPr txBox="1">
            <a:spLocks noChangeArrowheads="1"/>
          </p:cNvSpPr>
          <p:nvPr/>
        </p:nvSpPr>
        <p:spPr bwMode="auto">
          <a:xfrm>
            <a:off x="2411413" y="5352181"/>
            <a:ext cx="1052512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b="1" i="1">
                <a:solidFill>
                  <a:srgbClr val="FFFFFF"/>
                </a:solidFill>
                <a:latin typeface="Arial" pitchFamily="34" charset="0"/>
              </a:rPr>
              <a:t>enterocyt</a:t>
            </a:r>
          </a:p>
        </p:txBody>
      </p:sp>
      <p:sp>
        <p:nvSpPr>
          <p:cNvPr id="226" name="Text Box 48"/>
          <p:cNvSpPr txBox="1">
            <a:spLocks noChangeArrowheads="1"/>
          </p:cNvSpPr>
          <p:nvPr/>
        </p:nvSpPr>
        <p:spPr bwMode="auto">
          <a:xfrm>
            <a:off x="952500" y="5323606"/>
            <a:ext cx="958850" cy="55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b="1" i="1">
                <a:solidFill>
                  <a:srgbClr val="FFFFFF"/>
                </a:solidFill>
                <a:latin typeface="Arial" pitchFamily="34" charset="0"/>
              </a:rPr>
              <a:t>lumen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1500" b="1" i="1">
                <a:solidFill>
                  <a:srgbClr val="FFFFFF"/>
                </a:solidFill>
                <a:latin typeface="Arial" pitchFamily="34" charset="0"/>
              </a:rPr>
              <a:t>střeva</a:t>
            </a:r>
          </a:p>
        </p:txBody>
      </p:sp>
      <p:sp>
        <p:nvSpPr>
          <p:cNvPr id="227" name="Slunce 226"/>
          <p:cNvSpPr/>
          <p:nvPr/>
        </p:nvSpPr>
        <p:spPr>
          <a:xfrm>
            <a:off x="2555875" y="4337769"/>
            <a:ext cx="885825" cy="608012"/>
          </a:xfrm>
          <a:prstGeom prst="sun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05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228" name="Text Box 51"/>
          <p:cNvSpPr txBox="1">
            <a:spLocks noChangeArrowheads="1"/>
          </p:cNvSpPr>
          <p:nvPr/>
        </p:nvSpPr>
        <p:spPr bwMode="auto">
          <a:xfrm>
            <a:off x="2728913" y="4512394"/>
            <a:ext cx="482600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>
              <a:defRPr/>
            </a:pPr>
            <a:r>
              <a:rPr lang="cs-CZ" sz="1050" b="1" dirty="0">
                <a:solidFill>
                  <a:srgbClr val="C00000"/>
                </a:solidFill>
                <a:latin typeface="Arial" charset="0"/>
              </a:rPr>
              <a:t>P-</a:t>
            </a:r>
            <a:r>
              <a:rPr lang="cs-CZ" sz="1050" b="1" dirty="0" err="1">
                <a:solidFill>
                  <a:srgbClr val="C00000"/>
                </a:solidFill>
                <a:latin typeface="Arial" charset="0"/>
              </a:rPr>
              <a:t>gp</a:t>
            </a:r>
            <a:endParaRPr lang="cs-CZ" sz="1050" b="1" dirty="0">
              <a:solidFill>
                <a:srgbClr val="C00000"/>
              </a:solidFill>
              <a:latin typeface="Arial" charset="0"/>
            </a:endParaRPr>
          </a:p>
        </p:txBody>
      </p:sp>
      <p:sp>
        <p:nvSpPr>
          <p:cNvPr id="229" name="AutoShape 14"/>
          <p:cNvSpPr>
            <a:spLocks noChangeArrowheads="1"/>
          </p:cNvSpPr>
          <p:nvPr/>
        </p:nvSpPr>
        <p:spPr bwMode="auto">
          <a:xfrm>
            <a:off x="1835150" y="4758456"/>
            <a:ext cx="474663" cy="114300"/>
          </a:xfrm>
          <a:prstGeom prst="flowChartTerminator">
            <a:avLst/>
          </a:prstGeom>
          <a:solidFill>
            <a:schemeClr val="bg1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endParaRPr lang="cs-CZ" altLang="cs-CZ" sz="1350">
              <a:solidFill>
                <a:prstClr val="black"/>
              </a:solidFill>
            </a:endParaRPr>
          </a:p>
        </p:txBody>
      </p:sp>
      <p:sp>
        <p:nvSpPr>
          <p:cNvPr id="230" name="Oval 34"/>
          <p:cNvSpPr>
            <a:spLocks noChangeArrowheads="1"/>
          </p:cNvSpPr>
          <p:nvPr/>
        </p:nvSpPr>
        <p:spPr bwMode="auto">
          <a:xfrm>
            <a:off x="3727450" y="5042619"/>
            <a:ext cx="196850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1" name="Šipka doprava se zářezem 230"/>
          <p:cNvSpPr/>
          <p:nvPr/>
        </p:nvSpPr>
        <p:spPr>
          <a:xfrm>
            <a:off x="2843213" y="4928319"/>
            <a:ext cx="700087" cy="234950"/>
          </a:xfrm>
          <a:prstGeom prst="notchedRightArrow">
            <a:avLst/>
          </a:prstGeom>
          <a:solidFill>
            <a:schemeClr val="accent1"/>
          </a:solidFill>
          <a:ln w="285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350">
              <a:solidFill>
                <a:prstClr val="white"/>
              </a:solidFill>
            </a:endParaRPr>
          </a:p>
        </p:txBody>
      </p:sp>
      <p:sp>
        <p:nvSpPr>
          <p:cNvPr id="232" name="Oval 34"/>
          <p:cNvSpPr>
            <a:spLocks noChangeArrowheads="1"/>
          </p:cNvSpPr>
          <p:nvPr/>
        </p:nvSpPr>
        <p:spPr bwMode="auto">
          <a:xfrm>
            <a:off x="5867400" y="4401269"/>
            <a:ext cx="196850" cy="1127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3" name="Oval 34"/>
          <p:cNvSpPr>
            <a:spLocks noChangeArrowheads="1"/>
          </p:cNvSpPr>
          <p:nvPr/>
        </p:nvSpPr>
        <p:spPr bwMode="auto">
          <a:xfrm>
            <a:off x="5651500" y="4136156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4" name="Oval 34"/>
          <p:cNvSpPr>
            <a:spLocks noChangeArrowheads="1"/>
          </p:cNvSpPr>
          <p:nvPr/>
        </p:nvSpPr>
        <p:spPr bwMode="auto">
          <a:xfrm>
            <a:off x="6588125" y="4082181"/>
            <a:ext cx="196850" cy="1127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 dirty="0">
              <a:solidFill>
                <a:prstClr val="black"/>
              </a:solidFill>
              <a:latin typeface="Arial" charset="0"/>
            </a:endParaRPr>
          </a:p>
        </p:txBody>
      </p:sp>
      <p:cxnSp>
        <p:nvCxnSpPr>
          <p:cNvPr id="235" name="Přímá spojnice se šipkou 234"/>
          <p:cNvCxnSpPr>
            <a:endCxn id="216" idx="6"/>
          </p:cNvCxnSpPr>
          <p:nvPr/>
        </p:nvCxnSpPr>
        <p:spPr>
          <a:xfrm flipH="1">
            <a:off x="1619250" y="2599456"/>
            <a:ext cx="944563" cy="525463"/>
          </a:xfrm>
          <a:prstGeom prst="straightConnector1">
            <a:avLst/>
          </a:prstGeom>
          <a:ln w="38100">
            <a:solidFill>
              <a:schemeClr val="bg1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6" name="TextovéPole 235"/>
          <p:cNvSpPr txBox="1"/>
          <p:nvPr/>
        </p:nvSpPr>
        <p:spPr>
          <a:xfrm>
            <a:off x="1258888" y="2093044"/>
            <a:ext cx="5856287" cy="7159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cs-CZ" sz="1350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lipofilní </a:t>
            </a:r>
            <a:r>
              <a:rPr lang="cs-CZ" sz="1350" dirty="0" err="1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statiny</a:t>
            </a:r>
            <a:r>
              <a:rPr lang="cs-CZ" sz="1350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 – substráty P-</a:t>
            </a:r>
            <a:r>
              <a:rPr lang="cs-CZ" sz="1350" dirty="0" err="1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gp</a:t>
            </a:r>
            <a:r>
              <a:rPr lang="cs-CZ" sz="1350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 a CYP3A4</a:t>
            </a:r>
          </a:p>
          <a:p>
            <a:pPr>
              <a:defRPr/>
            </a:pPr>
            <a:r>
              <a:rPr lang="cs-CZ" sz="1350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(</a:t>
            </a:r>
            <a:r>
              <a:rPr lang="cs-CZ" sz="1350" i="1" dirty="0" err="1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simvastatin</a:t>
            </a:r>
            <a:r>
              <a:rPr lang="cs-CZ" sz="1350" i="1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, </a:t>
            </a:r>
            <a:r>
              <a:rPr lang="cs-CZ" sz="1350" i="1" dirty="0" err="1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lovastatin</a:t>
            </a:r>
            <a:r>
              <a:rPr lang="cs-CZ" sz="1350" dirty="0">
                <a:solidFill>
                  <a:srgbClr val="5B9BD5">
                    <a:lumMod val="50000"/>
                  </a:srgbClr>
                </a:solidFill>
                <a:latin typeface="Arial Black" panose="020B0A04020102020204" pitchFamily="34" charset="0"/>
              </a:rPr>
              <a:t>)</a:t>
            </a:r>
          </a:p>
          <a:p>
            <a:pPr>
              <a:defRPr/>
            </a:pPr>
            <a:endParaRPr lang="cs-CZ" sz="1350" dirty="0">
              <a:solidFill>
                <a:srgbClr val="5B9BD5">
                  <a:lumMod val="50000"/>
                </a:srgbClr>
              </a:solidFill>
              <a:latin typeface="Arial Black" panose="020B0A04020102020204" pitchFamily="34" charset="0"/>
            </a:endParaRPr>
          </a:p>
        </p:txBody>
      </p:sp>
      <p:sp>
        <p:nvSpPr>
          <p:cNvPr id="237" name="Oval 34"/>
          <p:cNvSpPr>
            <a:spLocks noChangeArrowheads="1"/>
          </p:cNvSpPr>
          <p:nvPr/>
        </p:nvSpPr>
        <p:spPr bwMode="auto">
          <a:xfrm>
            <a:off x="7615238" y="5117231"/>
            <a:ext cx="196850" cy="114300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 sz="1350" dirty="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38" name="TextovéPole 85"/>
          <p:cNvSpPr txBox="1">
            <a:spLocks noChangeArrowheads="1"/>
          </p:cNvSpPr>
          <p:nvPr/>
        </p:nvSpPr>
        <p:spPr bwMode="auto">
          <a:xfrm>
            <a:off x="1027113" y="6063381"/>
            <a:ext cx="786606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200" i="1">
                <a:solidFill>
                  <a:srgbClr val="1F4E79"/>
                </a:solidFill>
                <a:latin typeface="Arial Black" pitchFamily="34" charset="0"/>
              </a:rPr>
              <a:t>nízká a variabilní          variabilní vychytávání        rychlá a variabilní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1200" i="1">
                <a:solidFill>
                  <a:srgbClr val="1F4E79"/>
                </a:solidFill>
                <a:latin typeface="Arial Black" pitchFamily="34" charset="0"/>
              </a:rPr>
              <a:t>biolog. dostupnost      v hepatocytu (re-uptake)        bioeliminace</a:t>
            </a:r>
          </a:p>
        </p:txBody>
      </p:sp>
      <p:sp>
        <p:nvSpPr>
          <p:cNvPr id="239" name="Popisek se čtyřstrannou šipkou 5"/>
          <p:cNvSpPr/>
          <p:nvPr/>
        </p:nvSpPr>
        <p:spPr>
          <a:xfrm>
            <a:off x="5795963" y="4758456"/>
            <a:ext cx="746125" cy="533400"/>
          </a:xfrm>
          <a:prstGeom prst="quadArrowCallou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 sz="1050" dirty="0">
              <a:solidFill>
                <a:srgbClr val="5B9BD5">
                  <a:lumMod val="50000"/>
                </a:srgbClr>
              </a:solidFill>
            </a:endParaRPr>
          </a:p>
        </p:txBody>
      </p:sp>
      <p:sp>
        <p:nvSpPr>
          <p:cNvPr id="240" name="Text Box 51"/>
          <p:cNvSpPr txBox="1">
            <a:spLocks noChangeArrowheads="1"/>
          </p:cNvSpPr>
          <p:nvPr/>
        </p:nvSpPr>
        <p:spPr bwMode="auto">
          <a:xfrm>
            <a:off x="5919788" y="4858469"/>
            <a:ext cx="420687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900" b="1">
                <a:solidFill>
                  <a:srgbClr val="C00000"/>
                </a:solidFill>
                <a:latin typeface="Arial" pitchFamily="34" charset="0"/>
              </a:rPr>
              <a:t>CYP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cs-CZ" altLang="cs-CZ" sz="900" b="1">
                <a:solidFill>
                  <a:srgbClr val="C00000"/>
                </a:solidFill>
                <a:latin typeface="Arial" pitchFamily="34" charset="0"/>
              </a:rPr>
              <a:t>3A4</a:t>
            </a:r>
          </a:p>
        </p:txBody>
      </p:sp>
      <p:sp>
        <p:nvSpPr>
          <p:cNvPr id="241" name="TextovéPole 240"/>
          <p:cNvSpPr txBox="1"/>
          <p:nvPr/>
        </p:nvSpPr>
        <p:spPr>
          <a:xfrm>
            <a:off x="5181600" y="3496394"/>
            <a:ext cx="2038350" cy="4159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cs-CZ" sz="1050" b="1" dirty="0">
                <a:solidFill>
                  <a:srgbClr val="C00000"/>
                </a:solidFill>
                <a:latin typeface="Arial Black" panose="020B0A04020102020204" pitchFamily="34" charset="0"/>
              </a:rPr>
              <a:t>inhibice HMG-</a:t>
            </a:r>
            <a:r>
              <a:rPr lang="cs-CZ" sz="105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CoA</a:t>
            </a:r>
            <a:endParaRPr lang="cs-CZ" sz="1050" b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algn="ctr">
              <a:defRPr/>
            </a:pPr>
            <a:r>
              <a:rPr lang="cs-CZ" sz="1050" b="1" dirty="0">
                <a:solidFill>
                  <a:srgbClr val="C00000"/>
                </a:solidFill>
                <a:latin typeface="Arial Black" panose="020B0A04020102020204" pitchFamily="34" charset="0"/>
              </a:rPr>
              <a:t>reduktázy</a:t>
            </a:r>
          </a:p>
        </p:txBody>
      </p:sp>
      <p:sp>
        <p:nvSpPr>
          <p:cNvPr id="3" name="Obdélníkový popisek 2"/>
          <p:cNvSpPr/>
          <p:nvPr/>
        </p:nvSpPr>
        <p:spPr>
          <a:xfrm>
            <a:off x="5292080" y="1988839"/>
            <a:ext cx="3779912" cy="864097"/>
          </a:xfrm>
          <a:prstGeom prst="wedgeRectCallout">
            <a:avLst>
              <a:gd name="adj1" fmla="val -51753"/>
              <a:gd name="adj2" fmla="val 241749"/>
            </a:avLst>
          </a:prstGeom>
          <a:solidFill>
            <a:schemeClr val="bg1">
              <a:lumMod val="75000"/>
            </a:schemeClr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riziko myalgií při kombinaci </a:t>
            </a:r>
            <a:r>
              <a:rPr lang="cs-CZ" dirty="0" err="1">
                <a:solidFill>
                  <a:srgbClr val="C00000"/>
                </a:solidFill>
                <a:latin typeface="Arial Black" panose="020B0A04020102020204" pitchFamily="34" charset="0"/>
              </a:rPr>
              <a:t>fibrátu</a:t>
            </a:r>
            <a: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 se </a:t>
            </a:r>
            <a:r>
              <a:rPr lang="cs-CZ" dirty="0" err="1">
                <a:solidFill>
                  <a:srgbClr val="C00000"/>
                </a:solidFill>
                <a:latin typeface="Arial Black" panose="020B0A04020102020204" pitchFamily="34" charset="0"/>
              </a:rPr>
              <a:t>simvastatinem</a:t>
            </a:r>
            <a:endParaRPr lang="cs-CZ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62234"/>
      </p:ext>
    </p:extLst>
  </p:cSld>
  <p:clrMapOvr>
    <a:masterClrMapping/>
  </p:clrMapOvr>
  <p:transition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836712"/>
            <a:ext cx="8928991" cy="6858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cs-CZ" altLang="cs-CZ" sz="4800" b="1" dirty="0">
                <a:solidFill>
                  <a:srgbClr val="C00000"/>
                </a:solidFill>
                <a:latin typeface="Arial Black" panose="020B0A04020102020204" pitchFamily="34" charset="0"/>
              </a:rPr>
              <a:t>ANTITROMBOTIKA</a:t>
            </a:r>
            <a:br>
              <a:rPr lang="cs-CZ" altLang="cs-CZ" sz="4800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cs-CZ" altLang="cs-CZ" sz="2800" b="1" dirty="0">
                <a:latin typeface="Arial Black" panose="020B0A04020102020204" pitchFamily="34" charset="0"/>
              </a:rPr>
              <a:t>- LI zvyšují riziko selhání léčby i krvácení</a:t>
            </a:r>
            <a:endParaRPr lang="cs-CZ" altLang="cs-CZ" sz="3600" b="1" dirty="0">
              <a:latin typeface="Arial Black" panose="020B0A04020102020204" pitchFamily="34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323850" y="1916832"/>
            <a:ext cx="8568630" cy="4608363"/>
          </a:xfrm>
          <a:prstGeom prst="roundRect">
            <a:avLst>
              <a:gd name="adj" fmla="val 370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6" name="Rectangle 2"/>
          <p:cNvSpPr>
            <a:spLocks noChangeArrowheads="1"/>
          </p:cNvSpPr>
          <p:nvPr/>
        </p:nvSpPr>
        <p:spPr bwMode="auto">
          <a:xfrm>
            <a:off x="539750" y="5836741"/>
            <a:ext cx="3967163" cy="52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560" tIns="45468" rIns="92560" bIns="45468">
            <a:spAutoFit/>
          </a:bodyPr>
          <a:lstStyle/>
          <a:p>
            <a:pPr marL="233363" indent="-233363" algn="ctr" defTabSz="935038">
              <a:spcBef>
                <a:spcPct val="20000"/>
              </a:spcBef>
              <a:buClr>
                <a:schemeClr val="tx2"/>
              </a:buClr>
              <a:buSzPct val="90000"/>
              <a:buFont typeface="Monotype Sorts" pitchFamily="2" charset="2"/>
              <a:buNone/>
              <a:defRPr/>
            </a:pPr>
            <a:r>
              <a:rPr lang="cs-CZ" sz="2800" b="1" dirty="0">
                <a:solidFill>
                  <a:schemeClr val="tx2"/>
                </a:solidFill>
                <a:latin typeface="+mn-lt"/>
                <a:cs typeface="+mn-cs"/>
                <a:sym typeface="Symbol" pitchFamily="18" charset="2"/>
              </a:rPr>
              <a:t>nedostatečná inhibice</a:t>
            </a:r>
            <a:endParaRPr lang="cs-CZ" sz="1600" b="1" dirty="0">
              <a:solidFill>
                <a:schemeClr val="tx2"/>
              </a:solidFill>
              <a:latin typeface="+mn-lt"/>
              <a:cs typeface="+mn-cs"/>
              <a:sym typeface="Symbol" pitchFamily="18" charset="2"/>
            </a:endParaRPr>
          </a:p>
        </p:txBody>
      </p:sp>
      <p:sp>
        <p:nvSpPr>
          <p:cNvPr id="41" name="Freeform 16"/>
          <p:cNvSpPr>
            <a:spLocks/>
          </p:cNvSpPr>
          <p:nvPr/>
        </p:nvSpPr>
        <p:spPr bwMode="auto">
          <a:xfrm>
            <a:off x="323850" y="5338490"/>
            <a:ext cx="6951663" cy="1588"/>
          </a:xfrm>
          <a:custGeom>
            <a:avLst/>
            <a:gdLst>
              <a:gd name="T0" fmla="*/ 2147483647 w 4248"/>
              <a:gd name="T1" fmla="*/ 0 h 1"/>
              <a:gd name="T2" fmla="*/ 2147483647 w 4248"/>
              <a:gd name="T3" fmla="*/ 0 h 1"/>
              <a:gd name="T4" fmla="*/ 0 w 4248"/>
              <a:gd name="T5" fmla="*/ 0 h 1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4248" h="1">
                <a:moveTo>
                  <a:pt x="4247" y="0"/>
                </a:moveTo>
                <a:lnTo>
                  <a:pt x="4247" y="0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chemeClr val="tx2"/>
            </a:solidFill>
            <a:prstDash val="solid"/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cs-CZ">
              <a:latin typeface="+mn-lt"/>
              <a:cs typeface="+mn-cs"/>
            </a:endParaRPr>
          </a:p>
        </p:txBody>
      </p:sp>
      <p:sp>
        <p:nvSpPr>
          <p:cNvPr id="42" name="Line 28"/>
          <p:cNvSpPr>
            <a:spLocks noChangeShapeType="1"/>
          </p:cNvSpPr>
          <p:nvPr/>
        </p:nvSpPr>
        <p:spPr bwMode="auto">
          <a:xfrm>
            <a:off x="3806825" y="5357540"/>
            <a:ext cx="0" cy="117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cs-CZ">
              <a:latin typeface="+mn-lt"/>
              <a:cs typeface="+mn-cs"/>
            </a:endParaRPr>
          </a:p>
        </p:txBody>
      </p:sp>
      <p:sp>
        <p:nvSpPr>
          <p:cNvPr id="43" name="Line 30"/>
          <p:cNvSpPr>
            <a:spLocks noChangeShapeType="1"/>
          </p:cNvSpPr>
          <p:nvPr/>
        </p:nvSpPr>
        <p:spPr bwMode="auto">
          <a:xfrm>
            <a:off x="5486400" y="5357540"/>
            <a:ext cx="0" cy="117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cs-CZ">
              <a:latin typeface="+mn-lt"/>
              <a:cs typeface="+mn-cs"/>
            </a:endParaRPr>
          </a:p>
        </p:txBody>
      </p:sp>
      <p:sp>
        <p:nvSpPr>
          <p:cNvPr id="44" name="Line 31"/>
          <p:cNvSpPr>
            <a:spLocks noChangeShapeType="1"/>
          </p:cNvSpPr>
          <p:nvPr/>
        </p:nvSpPr>
        <p:spPr bwMode="auto">
          <a:xfrm>
            <a:off x="7129463" y="5357540"/>
            <a:ext cx="0" cy="117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cs-CZ">
              <a:latin typeface="+mn-lt"/>
              <a:cs typeface="+mn-cs"/>
            </a:endParaRPr>
          </a:p>
        </p:txBody>
      </p:sp>
      <p:sp>
        <p:nvSpPr>
          <p:cNvPr id="45" name="Text Box 36"/>
          <p:cNvSpPr txBox="1">
            <a:spLocks noChangeArrowheads="1"/>
          </p:cNvSpPr>
          <p:nvPr/>
        </p:nvSpPr>
        <p:spPr bwMode="auto">
          <a:xfrm>
            <a:off x="346062" y="2311648"/>
            <a:ext cx="1586187" cy="615553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cs-CZ" sz="2000" b="1" i="1" dirty="0">
                <a:solidFill>
                  <a:schemeClr val="tx2"/>
                </a:solidFill>
                <a:latin typeface="Arial Black" panose="020B0A04020102020204" pitchFamily="34" charset="0"/>
              </a:rPr>
              <a:t>riziko 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  <a:defRPr/>
            </a:pPr>
            <a:r>
              <a:rPr lang="cs-CZ" sz="2000" b="1" i="1" dirty="0">
                <a:solidFill>
                  <a:schemeClr val="tx2"/>
                </a:solidFill>
                <a:latin typeface="Arial Black" panose="020B0A04020102020204" pitchFamily="34" charset="0"/>
              </a:rPr>
              <a:t>trombózy</a:t>
            </a:r>
            <a:endParaRPr lang="en-US" sz="2000" b="1" i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46" name="Text Box 37"/>
          <p:cNvSpPr txBox="1">
            <a:spLocks noChangeArrowheads="1"/>
          </p:cNvSpPr>
          <p:nvPr/>
        </p:nvSpPr>
        <p:spPr bwMode="auto">
          <a:xfrm>
            <a:off x="7152298" y="2276723"/>
            <a:ext cx="1444494" cy="677108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accent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cs-CZ" sz="20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   riziko </a:t>
            </a:r>
          </a:p>
          <a:p>
            <a:pPr algn="ctr">
              <a:lnSpc>
                <a:spcPct val="40000"/>
              </a:lnSpc>
              <a:spcBef>
                <a:spcPct val="50000"/>
              </a:spcBef>
              <a:defRPr/>
            </a:pPr>
            <a:r>
              <a:rPr lang="cs-CZ" sz="2000" b="1" i="1" dirty="0">
                <a:solidFill>
                  <a:srgbClr val="C00000"/>
                </a:solidFill>
                <a:latin typeface="Arial Black" panose="020B0A04020102020204" pitchFamily="34" charset="0"/>
              </a:rPr>
              <a:t>krvácení</a:t>
            </a:r>
            <a:endParaRPr lang="en-US" sz="2000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7" name="Line 40"/>
          <p:cNvSpPr>
            <a:spLocks noChangeShapeType="1"/>
          </p:cNvSpPr>
          <p:nvPr/>
        </p:nvSpPr>
        <p:spPr bwMode="auto">
          <a:xfrm flipV="1">
            <a:off x="3803650" y="2954065"/>
            <a:ext cx="0" cy="235743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cs-CZ">
              <a:latin typeface="+mn-lt"/>
              <a:cs typeface="+mn-cs"/>
            </a:endParaRPr>
          </a:p>
        </p:txBody>
      </p:sp>
      <p:sp>
        <p:nvSpPr>
          <p:cNvPr id="48" name="Line 41"/>
          <p:cNvSpPr>
            <a:spLocks noChangeShapeType="1"/>
          </p:cNvSpPr>
          <p:nvPr/>
        </p:nvSpPr>
        <p:spPr bwMode="auto">
          <a:xfrm flipV="1">
            <a:off x="5484813" y="3027090"/>
            <a:ext cx="0" cy="2357438"/>
          </a:xfrm>
          <a:prstGeom prst="line">
            <a:avLst/>
          </a:prstGeom>
          <a:noFill/>
          <a:ln w="9525">
            <a:solidFill>
              <a:schemeClr val="tx1"/>
            </a:solidFill>
            <a:prstDash val="lg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defRPr/>
            </a:pPr>
            <a:endParaRPr lang="cs-CZ">
              <a:latin typeface="+mn-lt"/>
              <a:cs typeface="+mn-cs"/>
            </a:endParaRPr>
          </a:p>
        </p:txBody>
      </p:sp>
      <p:sp>
        <p:nvSpPr>
          <p:cNvPr id="49" name="Text Box 42"/>
          <p:cNvSpPr txBox="1">
            <a:spLocks noChangeArrowheads="1"/>
          </p:cNvSpPr>
          <p:nvPr/>
        </p:nvSpPr>
        <p:spPr bwMode="auto">
          <a:xfrm>
            <a:off x="3005973" y="2132707"/>
            <a:ext cx="3095825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defRPr/>
            </a:pPr>
            <a:r>
              <a:rPr lang="cs-CZ" sz="2000" b="1" i="1" dirty="0">
                <a:solidFill>
                  <a:schemeClr val="tx2"/>
                </a:solidFill>
                <a:latin typeface="+mn-lt"/>
                <a:cs typeface="+mn-cs"/>
              </a:rPr>
              <a:t>terapeutické </a:t>
            </a:r>
          </a:p>
          <a:p>
            <a:pPr algn="ctr">
              <a:defRPr/>
            </a:pPr>
            <a:r>
              <a:rPr lang="cs-CZ" sz="2000" b="1" i="1" dirty="0">
                <a:solidFill>
                  <a:schemeClr val="tx2"/>
                </a:solidFill>
                <a:latin typeface="+mn-lt"/>
                <a:cs typeface="+mn-cs"/>
              </a:rPr>
              <a:t>okno</a:t>
            </a:r>
          </a:p>
        </p:txBody>
      </p:sp>
      <p:sp>
        <p:nvSpPr>
          <p:cNvPr id="50" name="Oblouk 49"/>
          <p:cNvSpPr/>
          <p:nvPr/>
        </p:nvSpPr>
        <p:spPr>
          <a:xfrm rot="16200000" flipH="1">
            <a:off x="2351202" y="472827"/>
            <a:ext cx="4319587" cy="4759325"/>
          </a:xfrm>
          <a:prstGeom prst="arc">
            <a:avLst>
              <a:gd name="adj1" fmla="val 16012764"/>
              <a:gd name="adj2" fmla="val 21503282"/>
            </a:avLst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1" name="Oblouk 50"/>
          <p:cNvSpPr/>
          <p:nvPr/>
        </p:nvSpPr>
        <p:spPr>
          <a:xfrm rot="5400000">
            <a:off x="2415382" y="472827"/>
            <a:ext cx="4319587" cy="4759325"/>
          </a:xfrm>
          <a:prstGeom prst="arc">
            <a:avLst>
              <a:gd name="adj1" fmla="val 16012764"/>
              <a:gd name="adj2" fmla="val 21503282"/>
            </a:avLst>
          </a:prstGeom>
          <a:ln w="3810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C00000"/>
              </a:solidFill>
            </a:endParaRPr>
          </a:p>
        </p:txBody>
      </p:sp>
      <p:sp>
        <p:nvSpPr>
          <p:cNvPr id="52" name="Rectangle 2"/>
          <p:cNvSpPr>
            <a:spLocks noChangeArrowheads="1"/>
          </p:cNvSpPr>
          <p:nvPr/>
        </p:nvSpPr>
        <p:spPr bwMode="auto">
          <a:xfrm>
            <a:off x="4708525" y="5836741"/>
            <a:ext cx="4040188" cy="522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560" tIns="45468" rIns="92560" bIns="45468">
            <a:spAutoFit/>
          </a:bodyPr>
          <a:lstStyle/>
          <a:p>
            <a:pPr marL="233363" indent="-233363" algn="ctr" defTabSz="935038">
              <a:spcBef>
                <a:spcPct val="20000"/>
              </a:spcBef>
              <a:buClr>
                <a:schemeClr val="tx2"/>
              </a:buClr>
              <a:buSzPct val="90000"/>
              <a:buFont typeface="Monotype Sorts" pitchFamily="2" charset="2"/>
              <a:buNone/>
              <a:defRPr/>
            </a:pPr>
            <a:r>
              <a:rPr lang="cs-CZ" sz="2800" b="1" dirty="0">
                <a:solidFill>
                  <a:srgbClr val="C00000"/>
                </a:solidFill>
                <a:latin typeface="+mn-lt"/>
                <a:cs typeface="+mn-cs"/>
                <a:sym typeface="Symbol" pitchFamily="18" charset="2"/>
              </a:rPr>
              <a:t>přílišná inhibice</a:t>
            </a:r>
            <a:endParaRPr lang="cs-CZ" sz="1600" b="1" dirty="0">
              <a:solidFill>
                <a:srgbClr val="C00000"/>
              </a:solidFill>
              <a:latin typeface="+mn-lt"/>
              <a:cs typeface="+mn-cs"/>
              <a:sym typeface="Symbol" pitchFamily="18" charset="2"/>
            </a:endParaRPr>
          </a:p>
        </p:txBody>
      </p:sp>
      <p:sp>
        <p:nvSpPr>
          <p:cNvPr id="53" name="Line 31"/>
          <p:cNvSpPr>
            <a:spLocks noChangeShapeType="1"/>
          </p:cNvSpPr>
          <p:nvPr/>
        </p:nvSpPr>
        <p:spPr bwMode="auto">
          <a:xfrm>
            <a:off x="403225" y="5330553"/>
            <a:ext cx="0" cy="1174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defRPr/>
            </a:pPr>
            <a:endParaRPr lang="cs-CZ">
              <a:latin typeface="+mn-lt"/>
              <a:cs typeface="+mn-cs"/>
            </a:endParaRPr>
          </a:p>
        </p:txBody>
      </p:sp>
      <p:sp>
        <p:nvSpPr>
          <p:cNvPr id="55" name="Šipka doprava 54"/>
          <p:cNvSpPr/>
          <p:nvPr/>
        </p:nvSpPr>
        <p:spPr>
          <a:xfrm flipH="1">
            <a:off x="1908175" y="5589091"/>
            <a:ext cx="1868488" cy="215900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sp>
        <p:nvSpPr>
          <p:cNvPr id="58" name="Obousměrná vodorovná šipka 57"/>
          <p:cNvSpPr/>
          <p:nvPr/>
        </p:nvSpPr>
        <p:spPr>
          <a:xfrm>
            <a:off x="2662708" y="2723267"/>
            <a:ext cx="3746576" cy="818139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dirty="0" err="1">
                <a:solidFill>
                  <a:srgbClr val="C00000"/>
                </a:solidFill>
                <a:latin typeface="Arial Black" panose="020B0A04020102020204" pitchFamily="34" charset="0"/>
              </a:rPr>
              <a:t>protidestičkové</a:t>
            </a:r>
            <a:r>
              <a:rPr lang="cs-CZ" sz="2000" dirty="0">
                <a:solidFill>
                  <a:srgbClr val="C00000"/>
                </a:solidFill>
                <a:latin typeface="Arial Black" panose="020B0A04020102020204" pitchFamily="34" charset="0"/>
              </a:rPr>
              <a:t> léky</a:t>
            </a:r>
          </a:p>
        </p:txBody>
      </p:sp>
      <p:sp>
        <p:nvSpPr>
          <p:cNvPr id="59" name="Obousměrná vodorovná šipka 58"/>
          <p:cNvSpPr/>
          <p:nvPr/>
        </p:nvSpPr>
        <p:spPr>
          <a:xfrm>
            <a:off x="2682764" y="3618973"/>
            <a:ext cx="3724613" cy="818139"/>
          </a:xfrm>
          <a:prstGeom prst="leftRigh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2000" dirty="0">
                <a:solidFill>
                  <a:srgbClr val="C00000"/>
                </a:solidFill>
                <a:latin typeface="Arial Black" panose="020B0A04020102020204" pitchFamily="34" charset="0"/>
              </a:rPr>
              <a:t>antikoagulancia</a:t>
            </a:r>
          </a:p>
        </p:txBody>
      </p:sp>
      <p:sp>
        <p:nvSpPr>
          <p:cNvPr id="60" name="Šipka doprava 59"/>
          <p:cNvSpPr/>
          <p:nvPr/>
        </p:nvSpPr>
        <p:spPr>
          <a:xfrm rot="16200000">
            <a:off x="6838798" y="2492338"/>
            <a:ext cx="226509" cy="8331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1" name="Šipka doprava 60"/>
          <p:cNvSpPr/>
          <p:nvPr/>
        </p:nvSpPr>
        <p:spPr>
          <a:xfrm rot="16200000">
            <a:off x="2022971" y="2492338"/>
            <a:ext cx="226509" cy="83312"/>
          </a:xfrm>
          <a:prstGeom prst="right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2" name="Šipka doprava 61"/>
          <p:cNvSpPr/>
          <p:nvPr/>
        </p:nvSpPr>
        <p:spPr>
          <a:xfrm>
            <a:off x="5223792" y="5630836"/>
            <a:ext cx="1868488" cy="215900"/>
          </a:xfrm>
          <a:prstGeom prst="righ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4473318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1015008"/>
            <a:ext cx="9036050" cy="685800"/>
          </a:xfrm>
        </p:spPr>
        <p:txBody>
          <a:bodyPr/>
          <a:lstStyle/>
          <a:p>
            <a:pPr algn="ctr">
              <a:defRPr/>
            </a:pPr>
            <a:r>
              <a:rPr lang="cs-CZ" sz="3600" dirty="0">
                <a:solidFill>
                  <a:srgbClr val="C00000"/>
                </a:solidFill>
                <a:latin typeface="Arial Black" panose="020B0A04020102020204" pitchFamily="34" charset="0"/>
              </a:rPr>
              <a:t>Lékové interakce parenterálních antikoagulancií </a:t>
            </a:r>
            <a:r>
              <a:rPr lang="cs-CZ" sz="2000" dirty="0">
                <a:latin typeface="Arial Black" panose="020B0A04020102020204" pitchFamily="34" charset="0"/>
              </a:rPr>
              <a:t>(deriváty heparinu a </a:t>
            </a:r>
            <a:r>
              <a:rPr lang="cs-CZ" sz="2000" dirty="0" err="1">
                <a:latin typeface="Arial Black" panose="020B0A04020102020204" pitchFamily="34" charset="0"/>
              </a:rPr>
              <a:t>hirudinu</a:t>
            </a:r>
            <a:r>
              <a:rPr lang="cs-CZ" sz="2000" dirty="0">
                <a:latin typeface="Arial Black" panose="020B0A04020102020204" pitchFamily="34" charset="0"/>
              </a:rPr>
              <a:t>)</a:t>
            </a:r>
          </a:p>
        </p:txBody>
      </p:sp>
      <p:sp>
        <p:nvSpPr>
          <p:cNvPr id="8195" name="Zástupný symbol pro obsah 2"/>
          <p:cNvSpPr>
            <a:spLocks noGrp="1"/>
          </p:cNvSpPr>
          <p:nvPr>
            <p:ph idx="1"/>
          </p:nvPr>
        </p:nvSpPr>
        <p:spPr>
          <a:xfrm>
            <a:off x="371855" y="2341984"/>
            <a:ext cx="8556245" cy="2744366"/>
          </a:xfrm>
        </p:spPr>
        <p:txBody>
          <a:bodyPr/>
          <a:lstStyle/>
          <a:p>
            <a:r>
              <a:rPr lang="cs-CZ" altLang="cs-CZ" sz="2800" b="1" dirty="0">
                <a:solidFill>
                  <a:srgbClr val="C00000"/>
                </a:solidFill>
              </a:rPr>
              <a:t>významné interakce s jinými </a:t>
            </a:r>
            <a:r>
              <a:rPr lang="cs-CZ" altLang="cs-CZ" sz="2800" b="1" dirty="0" err="1">
                <a:solidFill>
                  <a:srgbClr val="C00000"/>
                </a:solidFill>
              </a:rPr>
              <a:t>antitrombotiky</a:t>
            </a:r>
            <a:r>
              <a:rPr lang="cs-CZ" altLang="cs-CZ" sz="2800" b="1" dirty="0">
                <a:solidFill>
                  <a:srgbClr val="C00000"/>
                </a:solidFill>
              </a:rPr>
              <a:t>     </a:t>
            </a:r>
            <a:r>
              <a:rPr lang="cs-CZ" altLang="cs-CZ" sz="2800" b="1" dirty="0">
                <a:solidFill>
                  <a:schemeClr val="tx2"/>
                </a:solidFill>
              </a:rPr>
              <a:t>(s </a:t>
            </a:r>
            <a:r>
              <a:rPr lang="cs-CZ" altLang="cs-CZ" sz="2800" b="1" dirty="0" err="1">
                <a:solidFill>
                  <a:schemeClr val="tx2"/>
                </a:solidFill>
              </a:rPr>
              <a:t>protidestičkovými</a:t>
            </a:r>
            <a:r>
              <a:rPr lang="cs-CZ" altLang="cs-CZ" sz="2800" b="1" dirty="0">
                <a:solidFill>
                  <a:schemeClr val="tx2"/>
                </a:solidFill>
              </a:rPr>
              <a:t> léčivy, antikoagulancii, </a:t>
            </a:r>
            <a:r>
              <a:rPr lang="cs-CZ" altLang="cs-CZ" sz="2800" b="1" dirty="0" err="1">
                <a:solidFill>
                  <a:schemeClr val="tx2"/>
                </a:solidFill>
              </a:rPr>
              <a:t>sulodexidem</a:t>
            </a:r>
            <a:r>
              <a:rPr lang="cs-CZ" altLang="cs-CZ" sz="2800" b="1" dirty="0">
                <a:solidFill>
                  <a:schemeClr val="tx2"/>
                </a:solidFill>
              </a:rPr>
              <a:t>) </a:t>
            </a:r>
          </a:p>
          <a:p>
            <a:endParaRPr lang="cs-CZ" altLang="cs-CZ" sz="2800" b="1" dirty="0">
              <a:solidFill>
                <a:schemeClr val="tx2"/>
              </a:solidFill>
            </a:endParaRPr>
          </a:p>
          <a:p>
            <a:r>
              <a:rPr lang="cs-CZ" altLang="cs-CZ" sz="2800" b="1" dirty="0">
                <a:solidFill>
                  <a:schemeClr val="tx2"/>
                </a:solidFill>
              </a:rPr>
              <a:t>nejsou známy interakce na bázi ovlivnění dostupnosti, transformace a eliminace </a:t>
            </a:r>
          </a:p>
        </p:txBody>
      </p:sp>
    </p:spTree>
    <p:extLst>
      <p:ext uri="{BB962C8B-B14F-4D97-AF65-F5344CB8AC3E}">
        <p14:creationId xmlns:p14="http://schemas.microsoft.com/office/powerpoint/2010/main" val="3007967436"/>
      </p:ext>
    </p:extLst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870992"/>
            <a:ext cx="9144000" cy="685800"/>
          </a:xfrm>
        </p:spPr>
        <p:txBody>
          <a:bodyPr/>
          <a:lstStyle/>
          <a:p>
            <a:pPr algn="ctr">
              <a:defRPr/>
            </a:pPr>
            <a:r>
              <a:rPr lang="cs-CZ" sz="4400" dirty="0">
                <a:solidFill>
                  <a:srgbClr val="C00000"/>
                </a:solidFill>
                <a:latin typeface="Arial Black" panose="020B0A04020102020204" pitchFamily="34" charset="0"/>
              </a:rPr>
              <a:t>Lékové interakce perorálních antikoagulancií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7" y="1916832"/>
            <a:ext cx="8496945" cy="4631482"/>
          </a:xfrm>
        </p:spPr>
        <p:txBody>
          <a:bodyPr/>
          <a:lstStyle/>
          <a:p>
            <a:pPr indent="0">
              <a:spcBef>
                <a:spcPts val="0"/>
              </a:spcBef>
              <a:buFontTx/>
              <a:buNone/>
              <a:defRPr/>
            </a:pPr>
            <a:r>
              <a:rPr lang="cs-CZ" sz="2800" i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warfarin</a:t>
            </a:r>
            <a:r>
              <a:rPr lang="cs-CZ" sz="2800" i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cs-CZ" sz="28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</a:p>
          <a:p>
            <a:pPr indent="0">
              <a:spcBef>
                <a:spcPts val="0"/>
              </a:spcBef>
              <a:buFontTx/>
              <a:buNone/>
              <a:defRPr/>
            </a:pPr>
            <a:r>
              <a:rPr lang="cs-CZ" sz="2800" dirty="0"/>
              <a:t>  </a:t>
            </a:r>
            <a:r>
              <a:rPr lang="cs-CZ" sz="2800" b="1" dirty="0">
                <a:solidFill>
                  <a:schemeClr val="tx2"/>
                </a:solidFill>
              </a:rPr>
              <a:t>- biodegradace CYP2C9 (ev. CYP3A4)</a:t>
            </a:r>
          </a:p>
          <a:p>
            <a:pPr indent="0">
              <a:spcBef>
                <a:spcPts val="0"/>
              </a:spcBef>
              <a:buFontTx/>
              <a:buNone/>
              <a:defRPr/>
            </a:pPr>
            <a:endParaRPr lang="cs-CZ" sz="1400" b="1" dirty="0">
              <a:solidFill>
                <a:schemeClr val="tx2"/>
              </a:solidFill>
            </a:endParaRPr>
          </a:p>
          <a:p>
            <a:pPr indent="0">
              <a:spcBef>
                <a:spcPts val="0"/>
              </a:spcBef>
              <a:buFontTx/>
              <a:buNone/>
              <a:defRPr/>
            </a:pPr>
            <a:r>
              <a:rPr lang="cs-CZ" sz="2800" i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dabigatran</a:t>
            </a:r>
            <a:r>
              <a:rPr lang="cs-CZ" sz="2800" i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cs-CZ" sz="2800" i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etexilát</a:t>
            </a:r>
            <a:r>
              <a:rPr lang="cs-CZ" sz="2800" i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</a:p>
          <a:p>
            <a:pPr indent="0">
              <a:spcBef>
                <a:spcPts val="0"/>
              </a:spcBef>
              <a:buNone/>
              <a:defRPr/>
            </a:pPr>
            <a:r>
              <a:rPr lang="cs-CZ" sz="2800" b="1" dirty="0">
                <a:solidFill>
                  <a:schemeClr val="tx2"/>
                </a:solidFill>
              </a:rPr>
              <a:t>  - absorpce omezena </a:t>
            </a:r>
            <a:r>
              <a:rPr lang="cs-CZ" sz="2800" b="1" dirty="0" err="1">
                <a:solidFill>
                  <a:schemeClr val="tx2"/>
                </a:solidFill>
              </a:rPr>
              <a:t>elimin</a:t>
            </a:r>
            <a:r>
              <a:rPr lang="cs-CZ" sz="2800" b="1" dirty="0">
                <a:solidFill>
                  <a:schemeClr val="tx2"/>
                </a:solidFill>
              </a:rPr>
              <a:t>. pumpou P-</a:t>
            </a:r>
            <a:r>
              <a:rPr lang="cs-CZ" sz="2800" b="1" dirty="0" err="1">
                <a:solidFill>
                  <a:schemeClr val="tx2"/>
                </a:solidFill>
              </a:rPr>
              <a:t>gp</a:t>
            </a:r>
            <a:endParaRPr lang="cs-CZ" sz="2800" b="1" dirty="0">
              <a:solidFill>
                <a:schemeClr val="tx2"/>
              </a:solidFill>
            </a:endParaRPr>
          </a:p>
          <a:p>
            <a:pPr marL="714375" indent="-457200">
              <a:spcBef>
                <a:spcPts val="0"/>
              </a:spcBef>
              <a:buFontTx/>
              <a:buChar char="-"/>
              <a:defRPr/>
            </a:pPr>
            <a:endParaRPr lang="cs-CZ" sz="1600" b="1" dirty="0">
              <a:solidFill>
                <a:schemeClr val="tx2"/>
              </a:solidFill>
            </a:endParaRPr>
          </a:p>
          <a:p>
            <a:pPr indent="0">
              <a:spcBef>
                <a:spcPts val="0"/>
              </a:spcBef>
              <a:buFontTx/>
              <a:buNone/>
              <a:defRPr/>
            </a:pPr>
            <a:r>
              <a:rPr lang="cs-CZ" sz="2800" i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apixaban</a:t>
            </a:r>
            <a:r>
              <a:rPr lang="cs-CZ" sz="2800" i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cs-CZ" sz="2800" dirty="0">
                <a:solidFill>
                  <a:srgbClr val="C00000"/>
                </a:solidFill>
                <a:latin typeface="Arial Black" panose="020B0A04020102020204" pitchFamily="34" charset="0"/>
              </a:rPr>
              <a:t>a </a:t>
            </a:r>
            <a:r>
              <a:rPr lang="cs-CZ" sz="2800" i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rivaroxaban</a:t>
            </a:r>
            <a:endParaRPr lang="cs-CZ" sz="28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indent="0">
              <a:spcBef>
                <a:spcPts val="0"/>
              </a:spcBef>
              <a:buFontTx/>
              <a:buNone/>
              <a:defRPr/>
            </a:pPr>
            <a:r>
              <a:rPr lang="cs-CZ" sz="2800" dirty="0"/>
              <a:t> </a:t>
            </a:r>
            <a:r>
              <a:rPr lang="cs-CZ" sz="2800" b="1" dirty="0">
                <a:solidFill>
                  <a:schemeClr val="tx2"/>
                </a:solidFill>
              </a:rPr>
              <a:t>- biodegradace ovlivněna aktivitou CYP3A4 </a:t>
            </a:r>
          </a:p>
          <a:p>
            <a:pPr indent="0">
              <a:spcBef>
                <a:spcPts val="0"/>
              </a:spcBef>
              <a:buFontTx/>
              <a:buNone/>
              <a:defRPr/>
            </a:pPr>
            <a:r>
              <a:rPr lang="cs-CZ" sz="2800" b="1" dirty="0">
                <a:solidFill>
                  <a:schemeClr val="tx2"/>
                </a:solidFill>
              </a:rPr>
              <a:t> - minimální afinita k P-</a:t>
            </a:r>
            <a:r>
              <a:rPr lang="cs-CZ" sz="2800" b="1" dirty="0" err="1">
                <a:solidFill>
                  <a:schemeClr val="tx2"/>
                </a:solidFill>
              </a:rPr>
              <a:t>gp</a:t>
            </a:r>
            <a:r>
              <a:rPr lang="cs-CZ" sz="2800" b="1" dirty="0">
                <a:solidFill>
                  <a:schemeClr val="tx2"/>
                </a:solidFill>
              </a:rPr>
              <a:t> </a:t>
            </a:r>
          </a:p>
          <a:p>
            <a:pPr indent="0">
              <a:spcBef>
                <a:spcPts val="0"/>
              </a:spcBef>
              <a:buFontTx/>
              <a:buNone/>
              <a:defRPr/>
            </a:pPr>
            <a:endParaRPr lang="cs-CZ" sz="1600" b="1" dirty="0">
              <a:solidFill>
                <a:schemeClr val="tx2"/>
              </a:solidFill>
            </a:endParaRPr>
          </a:p>
          <a:p>
            <a:pPr indent="0">
              <a:spcBef>
                <a:spcPts val="0"/>
              </a:spcBef>
              <a:buFontTx/>
              <a:buNone/>
              <a:defRPr/>
            </a:pPr>
            <a:r>
              <a:rPr lang="cs-CZ" sz="2800" i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edoxaban</a:t>
            </a:r>
            <a:endParaRPr lang="cs-CZ" sz="28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  <a:p>
            <a:pPr marL="0" indent="0">
              <a:spcBef>
                <a:spcPts val="0"/>
              </a:spcBef>
              <a:buFontTx/>
              <a:buNone/>
              <a:defRPr/>
            </a:pPr>
            <a:r>
              <a:rPr lang="cs-CZ" sz="2800" b="1" dirty="0">
                <a:solidFill>
                  <a:schemeClr val="tx2"/>
                </a:solidFill>
              </a:rPr>
              <a:t>    - malá afinita k CYP3A4 i P-</a:t>
            </a:r>
            <a:r>
              <a:rPr lang="cs-CZ" sz="2800" b="1" dirty="0" err="1">
                <a:solidFill>
                  <a:schemeClr val="tx2"/>
                </a:solidFill>
              </a:rPr>
              <a:t>gp</a:t>
            </a:r>
            <a:endParaRPr lang="cs-CZ" sz="2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338862"/>
      </p:ext>
    </p:extLst>
  </p:cSld>
  <p:clrMapOvr>
    <a:masterClrMapping/>
  </p:clrMapOvr>
  <p:transition/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38594" y="533405"/>
            <a:ext cx="8309344" cy="1090613"/>
          </a:xfrm>
        </p:spPr>
        <p:txBody>
          <a:bodyPr/>
          <a:lstStyle/>
          <a:p>
            <a:pPr algn="ctr"/>
            <a:r>
              <a:rPr lang="cs-CZ" dirty="0" err="1">
                <a:solidFill>
                  <a:srgbClr val="C00000"/>
                </a:solidFill>
                <a:latin typeface="Arial Black" panose="020B0A04020102020204" pitchFamily="34" charset="0"/>
              </a:rPr>
              <a:t>Warfarin</a:t>
            </a:r>
            <a: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 – nejužívanější perorální </a:t>
            </a:r>
            <a:r>
              <a:rPr lang="cs-CZ" dirty="0" err="1">
                <a:solidFill>
                  <a:srgbClr val="C00000"/>
                </a:solidFill>
                <a:latin typeface="Arial Black" panose="020B0A04020102020204" pitchFamily="34" charset="0"/>
              </a:rPr>
              <a:t>antikoagulans</a:t>
            </a:r>
            <a:endParaRPr lang="cs-CZ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33117613"/>
              </p:ext>
            </p:extLst>
          </p:nvPr>
        </p:nvGraphicFramePr>
        <p:xfrm>
          <a:off x="1493542" y="1998921"/>
          <a:ext cx="7166676" cy="4550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TextovéPole 8"/>
          <p:cNvSpPr txBox="1"/>
          <p:nvPr/>
        </p:nvSpPr>
        <p:spPr>
          <a:xfrm>
            <a:off x="1686995" y="3765141"/>
            <a:ext cx="17586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>
                <a:solidFill>
                  <a:srgbClr val="003366"/>
                </a:solidFill>
                <a:latin typeface="Arial Black" panose="020B0A04020102020204" pitchFamily="34" charset="0"/>
              </a:rPr>
              <a:t>gatrany</a:t>
            </a:r>
            <a:endParaRPr lang="cs-CZ" sz="2800" dirty="0">
              <a:solidFill>
                <a:srgbClr val="003366"/>
              </a:solidFill>
              <a:latin typeface="Arial Black" panose="020B0A04020102020204" pitchFamily="34" charset="0"/>
            </a:endParaRPr>
          </a:p>
          <a:p>
            <a:r>
              <a:rPr lang="cs-CZ" sz="1400" dirty="0">
                <a:solidFill>
                  <a:srgbClr val="003366"/>
                </a:solidFill>
                <a:latin typeface="Arial Black" panose="020B0A04020102020204" pitchFamily="34" charset="0"/>
              </a:rPr>
              <a:t>13 tis. léčených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424276" y="4874499"/>
            <a:ext cx="184671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>
                <a:solidFill>
                  <a:srgbClr val="EAEAEA"/>
                </a:solidFill>
                <a:latin typeface="Arial Black" panose="020B0A04020102020204" pitchFamily="34" charset="0"/>
              </a:rPr>
              <a:t>warfarin</a:t>
            </a:r>
            <a:endParaRPr lang="cs-CZ" sz="2800" dirty="0">
              <a:solidFill>
                <a:srgbClr val="EAEAEA"/>
              </a:solidFill>
              <a:latin typeface="Arial Black" panose="020B0A04020102020204" pitchFamily="34" charset="0"/>
            </a:endParaRPr>
          </a:p>
          <a:p>
            <a:r>
              <a:rPr lang="cs-CZ" sz="1400" dirty="0">
                <a:solidFill>
                  <a:srgbClr val="EAEAEA"/>
                </a:solidFill>
                <a:latin typeface="Arial Black" panose="020B0A04020102020204" pitchFamily="34" charset="0"/>
              </a:rPr>
              <a:t>123 tis. léčených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056476" y="2110005"/>
            <a:ext cx="175863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800" dirty="0" err="1">
                <a:solidFill>
                  <a:srgbClr val="003366"/>
                </a:solidFill>
                <a:latin typeface="Arial Black" panose="020B0A04020102020204" pitchFamily="34" charset="0"/>
              </a:rPr>
              <a:t>xabany</a:t>
            </a:r>
            <a:endParaRPr lang="cs-CZ" sz="2800" dirty="0">
              <a:solidFill>
                <a:srgbClr val="003366"/>
              </a:solidFill>
              <a:latin typeface="Arial Black" panose="020B0A04020102020204" pitchFamily="34" charset="0"/>
            </a:endParaRPr>
          </a:p>
          <a:p>
            <a:r>
              <a:rPr lang="cs-CZ" sz="1400" dirty="0">
                <a:solidFill>
                  <a:srgbClr val="003366"/>
                </a:solidFill>
                <a:latin typeface="Arial Black" panose="020B0A04020102020204" pitchFamily="34" charset="0"/>
              </a:rPr>
              <a:t>34 tis. léčených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5220072" y="6341258"/>
            <a:ext cx="385086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2000" dirty="0">
                <a:solidFill>
                  <a:srgbClr val="003366"/>
                </a:solidFill>
              </a:rPr>
              <a:t>údaj SÚKL /AISLP/ pro rok 2016</a:t>
            </a:r>
          </a:p>
        </p:txBody>
      </p:sp>
    </p:spTree>
    <p:extLst>
      <p:ext uri="{BB962C8B-B14F-4D97-AF65-F5344CB8AC3E}">
        <p14:creationId xmlns:p14="http://schemas.microsoft.com/office/powerpoint/2010/main" val="417364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>
          <a:xfrm>
            <a:off x="827584" y="798984"/>
            <a:ext cx="7696200" cy="685800"/>
          </a:xfrm>
        </p:spPr>
        <p:txBody>
          <a:bodyPr/>
          <a:lstStyle/>
          <a:p>
            <a:pPr algn="ctr"/>
            <a:r>
              <a:rPr lang="cs-CZ" altLang="cs-CZ" sz="5400" dirty="0">
                <a:solidFill>
                  <a:srgbClr val="C00000"/>
                </a:solidFill>
                <a:latin typeface="Arial Black" panose="020B0A04020102020204" pitchFamily="34" charset="0"/>
              </a:rPr>
              <a:t>Lékové interakce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9" y="1893267"/>
            <a:ext cx="8712522" cy="5064125"/>
          </a:xfrm>
        </p:spPr>
        <p:txBody>
          <a:bodyPr/>
          <a:lstStyle/>
          <a:p>
            <a:pPr>
              <a:defRPr/>
            </a:pPr>
            <a:r>
              <a:rPr lang="cs-CZ" sz="3200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cs-CZ" sz="3600" dirty="0">
                <a:solidFill>
                  <a:schemeClr val="tx2"/>
                </a:solidFill>
                <a:latin typeface="Arial Black" panose="020B0A04020102020204" pitchFamily="34" charset="0"/>
              </a:rPr>
              <a:t>na farmakodynamické bázi </a:t>
            </a:r>
            <a:endParaRPr lang="cs-CZ" sz="3200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marL="0" indent="0">
              <a:buNone/>
              <a:defRPr/>
            </a:pPr>
            <a:r>
              <a:rPr lang="cs-CZ" sz="2800" b="1" dirty="0">
                <a:solidFill>
                  <a:schemeClr val="tx2"/>
                </a:solidFill>
              </a:rPr>
              <a:t>   (např. komb. </a:t>
            </a:r>
            <a:r>
              <a:rPr lang="cs-CZ" sz="2800" b="1" i="1" dirty="0">
                <a:solidFill>
                  <a:schemeClr val="tx2"/>
                </a:solidFill>
              </a:rPr>
              <a:t>antikoagulancií s </a:t>
            </a:r>
            <a:r>
              <a:rPr lang="cs-CZ" sz="2800" b="1" i="1" dirty="0" err="1">
                <a:solidFill>
                  <a:schemeClr val="tx2"/>
                </a:solidFill>
              </a:rPr>
              <a:t>protidest</a:t>
            </a:r>
            <a:r>
              <a:rPr lang="cs-CZ" sz="2800" b="1" i="1" dirty="0">
                <a:solidFill>
                  <a:schemeClr val="tx2"/>
                </a:solidFill>
              </a:rPr>
              <a:t>. léčivy)</a:t>
            </a:r>
            <a:endParaRPr lang="cs-CZ" sz="2800" b="1" dirty="0">
              <a:solidFill>
                <a:schemeClr val="tx2"/>
              </a:solidFill>
            </a:endParaRPr>
          </a:p>
          <a:p>
            <a:pPr indent="0">
              <a:spcBef>
                <a:spcPts val="600"/>
              </a:spcBef>
              <a:buNone/>
              <a:defRPr/>
            </a:pPr>
            <a:r>
              <a:rPr lang="cs-CZ" sz="3200" dirty="0">
                <a:solidFill>
                  <a:srgbClr val="C00000"/>
                </a:solidFill>
                <a:latin typeface="Arial Black" panose="020B0A04020102020204" pitchFamily="34" charset="0"/>
              </a:rPr>
              <a:t>zpravidla dobře předvídatelné</a:t>
            </a:r>
            <a:r>
              <a:rPr lang="cs-CZ" sz="3200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  <a:p>
            <a:pPr>
              <a:defRPr/>
            </a:pPr>
            <a:endParaRPr lang="cs-CZ" sz="1100" dirty="0"/>
          </a:p>
          <a:p>
            <a:pPr>
              <a:defRPr/>
            </a:pPr>
            <a:r>
              <a:rPr lang="cs-CZ" sz="3200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  <a:r>
              <a:rPr lang="cs-CZ" sz="3600" dirty="0">
                <a:solidFill>
                  <a:schemeClr val="tx2"/>
                </a:solidFill>
                <a:latin typeface="Arial Black" panose="020B0A04020102020204" pitchFamily="34" charset="0"/>
              </a:rPr>
              <a:t>na farmakokinetické bázi</a:t>
            </a:r>
          </a:p>
          <a:p>
            <a:pPr marL="216000" indent="-4572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cs-CZ" sz="2800" b="1" i="1" dirty="0">
                <a:solidFill>
                  <a:schemeClr val="tx2"/>
                </a:solidFill>
              </a:rPr>
              <a:t>absorpce</a:t>
            </a:r>
          </a:p>
          <a:p>
            <a:pPr marL="216000" indent="-4572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cs-CZ" sz="2800" b="1" i="1" dirty="0">
                <a:solidFill>
                  <a:schemeClr val="tx2"/>
                </a:solidFill>
              </a:rPr>
              <a:t>transformace (aktivace i inaktivace)</a:t>
            </a:r>
          </a:p>
          <a:p>
            <a:pPr marL="216000" indent="-4572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cs-CZ" sz="2800" b="1" i="1" dirty="0">
                <a:solidFill>
                  <a:schemeClr val="tx2"/>
                </a:solidFill>
              </a:rPr>
              <a:t>transportu a distribuce</a:t>
            </a:r>
          </a:p>
          <a:p>
            <a:pPr marL="216000" indent="-457200">
              <a:spcBef>
                <a:spcPts val="0"/>
              </a:spcBef>
              <a:buFont typeface="Wingdings" panose="05000000000000000000" pitchFamily="2" charset="2"/>
              <a:buChar char="Ø"/>
              <a:defRPr/>
            </a:pPr>
            <a:r>
              <a:rPr lang="cs-CZ" sz="2800" b="1" i="1" dirty="0">
                <a:solidFill>
                  <a:schemeClr val="tx2"/>
                </a:solidFill>
              </a:rPr>
              <a:t>eliminace (renální, </a:t>
            </a:r>
            <a:r>
              <a:rPr lang="cs-CZ" sz="2800" b="1" i="1" dirty="0" err="1">
                <a:solidFill>
                  <a:schemeClr val="tx2"/>
                </a:solidFill>
              </a:rPr>
              <a:t>hepatální</a:t>
            </a:r>
            <a:r>
              <a:rPr lang="cs-CZ" sz="2800" b="1" i="1" dirty="0">
                <a:solidFill>
                  <a:schemeClr val="tx2"/>
                </a:solidFill>
              </a:rPr>
              <a:t>,…)</a:t>
            </a:r>
          </a:p>
          <a:p>
            <a:pPr marL="0" indent="0">
              <a:buNone/>
              <a:defRPr/>
            </a:pPr>
            <a:r>
              <a:rPr lang="cs-CZ" sz="3200" dirty="0">
                <a:solidFill>
                  <a:srgbClr val="C00000"/>
                </a:solidFill>
                <a:latin typeface="Arial Black" panose="020B0A04020102020204" pitchFamily="34" charset="0"/>
              </a:rPr>
              <a:t>   špatně předvídatelné, neočekávané</a:t>
            </a:r>
          </a:p>
          <a:p>
            <a:pPr marL="216000" indent="-457200">
              <a:buFont typeface="Wingdings" panose="05000000000000000000" pitchFamily="2" charset="2"/>
              <a:buChar char="Ø"/>
              <a:defRPr/>
            </a:pPr>
            <a:endParaRPr lang="cs-CZ" sz="2800" dirty="0"/>
          </a:p>
        </p:txBody>
      </p:sp>
      <p:sp>
        <p:nvSpPr>
          <p:cNvPr id="2" name="Obdélník: se zakulacenými rohy 1">
            <a:extLst>
              <a:ext uri="{FF2B5EF4-FFF2-40B4-BE49-F238E27FC236}">
                <a16:creationId xmlns:a16="http://schemas.microsoft.com/office/drawing/2014/main" id="{823165E0-7466-42EE-8DD2-F847F8255C9E}"/>
              </a:ext>
            </a:extLst>
          </p:cNvPr>
          <p:cNvSpPr/>
          <p:nvPr/>
        </p:nvSpPr>
        <p:spPr>
          <a:xfrm>
            <a:off x="179512" y="3717032"/>
            <a:ext cx="8856539" cy="3140968"/>
          </a:xfrm>
          <a:prstGeom prst="roundRect">
            <a:avLst/>
          </a:prstGeom>
          <a:solidFill>
            <a:srgbClr val="C00000">
              <a:alpha val="21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65078860"/>
      </p:ext>
    </p:extLst>
  </p:cSld>
  <p:clrMapOvr>
    <a:masterClrMapping/>
  </p:clrMapOvr>
  <p:transition/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2"/>
          <p:cNvSpPr>
            <a:spLocks noGrp="1" noChangeArrowheads="1"/>
          </p:cNvSpPr>
          <p:nvPr>
            <p:ph type="title"/>
          </p:nvPr>
        </p:nvSpPr>
        <p:spPr>
          <a:xfrm>
            <a:off x="0" y="888927"/>
            <a:ext cx="9144000" cy="473983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>
                <a:latin typeface="Arial Black" pitchFamily="34" charset="0"/>
                <a:cs typeface="Arial" pitchFamily="34" charset="0"/>
              </a:rPr>
              <a:t>Mechanizmus působení </a:t>
            </a:r>
            <a:r>
              <a:rPr lang="cs-CZ" sz="2800" b="1" dirty="0" err="1">
                <a:latin typeface="Arial Black" pitchFamily="34" charset="0"/>
                <a:cs typeface="Arial" pitchFamily="34" charset="0"/>
              </a:rPr>
              <a:t>warfarinu</a:t>
            </a:r>
            <a:r>
              <a:rPr lang="cs-CZ" sz="2800" b="1" dirty="0">
                <a:latin typeface="Arial Black" pitchFamily="34" charset="0"/>
                <a:cs typeface="Arial" pitchFamily="34" charset="0"/>
              </a:rPr>
              <a:t> a </a:t>
            </a:r>
            <a:r>
              <a:rPr lang="cs-CZ" sz="2800" b="1" dirty="0" err="1">
                <a:latin typeface="Arial Black" pitchFamily="34" charset="0"/>
                <a:cs typeface="Arial" pitchFamily="34" charset="0"/>
              </a:rPr>
              <a:t>farmakogenetické</a:t>
            </a:r>
            <a:r>
              <a:rPr lang="cs-CZ" sz="2800" b="1" dirty="0">
                <a:latin typeface="Arial Black" pitchFamily="34" charset="0"/>
                <a:cs typeface="Arial" pitchFamily="34" charset="0"/>
              </a:rPr>
              <a:t> faktory ovlivňující efekt </a:t>
            </a:r>
            <a:endParaRPr lang="en-US" sz="28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39233" y="1362915"/>
            <a:ext cx="8724014" cy="53568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/>
          </a:p>
        </p:txBody>
      </p:sp>
      <p:sp>
        <p:nvSpPr>
          <p:cNvPr id="27" name="AutoShape 2"/>
          <p:cNvSpPr>
            <a:spLocks noChangeArrowheads="1"/>
          </p:cNvSpPr>
          <p:nvPr/>
        </p:nvSpPr>
        <p:spPr bwMode="auto">
          <a:xfrm>
            <a:off x="3168254" y="2950100"/>
            <a:ext cx="1684734" cy="73691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1022"/>
                  <a:pt x="5413" y="11244"/>
                  <a:pt x="5441" y="11465"/>
                </a:cubicBezTo>
                <a:lnTo>
                  <a:pt x="82" y="12131"/>
                </a:lnTo>
                <a:cubicBezTo>
                  <a:pt x="27" y="11689"/>
                  <a:pt x="0" y="1124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tx2"/>
          </a:solidFill>
          <a:ln w="5715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600">
              <a:solidFill>
                <a:srgbClr val="FCF48C"/>
              </a:solidFill>
            </a:endParaRP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auto">
          <a:xfrm rot="10656843">
            <a:off x="3266351" y="3461655"/>
            <a:ext cx="1685925" cy="71217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1022"/>
                  <a:pt x="5413" y="11244"/>
                  <a:pt x="5441" y="11465"/>
                </a:cubicBezTo>
                <a:lnTo>
                  <a:pt x="82" y="12131"/>
                </a:lnTo>
                <a:cubicBezTo>
                  <a:pt x="27" y="11689"/>
                  <a:pt x="0" y="1124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tx2"/>
          </a:solidFill>
          <a:ln w="5715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600">
              <a:solidFill>
                <a:srgbClr val="FCF48C"/>
              </a:solidFill>
            </a:endParaRP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auto">
          <a:xfrm flipH="1">
            <a:off x="3431829" y="4749804"/>
            <a:ext cx="1721644" cy="96881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1022"/>
                  <a:pt x="5413" y="11244"/>
                  <a:pt x="5441" y="11465"/>
                </a:cubicBezTo>
                <a:lnTo>
                  <a:pt x="82" y="12131"/>
                </a:lnTo>
                <a:cubicBezTo>
                  <a:pt x="27" y="11689"/>
                  <a:pt x="0" y="1124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tx2"/>
          </a:solidFill>
          <a:ln w="5715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200">
              <a:solidFill>
                <a:srgbClr val="FCF48C"/>
              </a:solidFill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869222" y="3250093"/>
            <a:ext cx="1836428" cy="6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b="1" dirty="0">
                <a:solidFill>
                  <a:srgbClr val="C00000"/>
                </a:solidFill>
                <a:latin typeface="Trebuchet MS"/>
              </a:rPr>
              <a:t>oxidovaný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b="1" dirty="0">
                <a:solidFill>
                  <a:srgbClr val="C00000"/>
                </a:solidFill>
                <a:latin typeface="Trebuchet MS"/>
              </a:rPr>
              <a:t>vitamin K 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5344865" y="3189768"/>
            <a:ext cx="2062947" cy="6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b="1" dirty="0">
                <a:solidFill>
                  <a:srgbClr val="C00000"/>
                </a:solidFill>
                <a:latin typeface="Trebuchet MS"/>
              </a:rPr>
              <a:t>redukovaný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b="1" dirty="0">
                <a:solidFill>
                  <a:srgbClr val="C00000"/>
                </a:solidFill>
                <a:latin typeface="Trebuchet MS"/>
              </a:rPr>
              <a:t>vitamin K </a:t>
            </a:r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646885" y="2070401"/>
            <a:ext cx="5715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2000" b="1">
              <a:solidFill>
                <a:srgbClr val="0033CC"/>
              </a:solidFill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509756" y="5515452"/>
            <a:ext cx="3132535" cy="8032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funkční (karboxylovaná) forma koagulačních faktorů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II, VII, IX, X a prot</a:t>
            </a:r>
            <a:r>
              <a:rPr lang="cs-CZ" sz="1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einu</a:t>
            </a:r>
            <a:r>
              <a:rPr lang="pt-B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 C</a:t>
            </a:r>
            <a:r>
              <a:rPr lang="cs-CZ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pt-B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a S</a:t>
            </a:r>
            <a:endParaRPr lang="cs-CZ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5085851" y="5536718"/>
            <a:ext cx="3133725" cy="8032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afunkční</a:t>
            </a:r>
            <a:r>
              <a:rPr lang="cs-CZ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 (</a:t>
            </a:r>
            <a:r>
              <a:rPr lang="cs-CZ" sz="1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nekarboxylovaná</a:t>
            </a:r>
            <a:r>
              <a:rPr lang="cs-CZ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)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forma koagulačních faktorů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II, VII, IX, X a prot</a:t>
            </a:r>
            <a:r>
              <a:rPr lang="cs-CZ" sz="1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einu</a:t>
            </a:r>
            <a:r>
              <a:rPr lang="pt-B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 C a S</a:t>
            </a:r>
            <a:endParaRPr lang="cs-CZ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2843808" y="1477674"/>
            <a:ext cx="20954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err="1">
                <a:solidFill>
                  <a:srgbClr val="C00000"/>
                </a:solidFill>
                <a:latin typeface="Arial Black" pitchFamily="34" charset="0"/>
              </a:rPr>
              <a:t>warfarin</a:t>
            </a:r>
            <a:endParaRPr lang="cs-CZ" sz="3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18599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32"/>
          <p:cNvSpPr>
            <a:spLocks noGrp="1" noChangeArrowheads="1"/>
          </p:cNvSpPr>
          <p:nvPr>
            <p:ph type="title"/>
          </p:nvPr>
        </p:nvSpPr>
        <p:spPr>
          <a:xfrm>
            <a:off x="0" y="888927"/>
            <a:ext cx="9144000" cy="473983"/>
          </a:xfrm>
        </p:spPr>
        <p:txBody>
          <a:bodyPr>
            <a:noAutofit/>
          </a:bodyPr>
          <a:lstStyle/>
          <a:p>
            <a:pPr algn="ctr"/>
            <a:r>
              <a:rPr lang="cs-CZ" sz="2800" b="1" dirty="0">
                <a:latin typeface="Arial Black" pitchFamily="34" charset="0"/>
                <a:cs typeface="Arial" pitchFamily="34" charset="0"/>
              </a:rPr>
              <a:t>Mechanizmus působení </a:t>
            </a:r>
            <a:r>
              <a:rPr lang="cs-CZ" sz="2800" b="1" dirty="0" err="1">
                <a:latin typeface="Arial Black" pitchFamily="34" charset="0"/>
                <a:cs typeface="Arial" pitchFamily="34" charset="0"/>
              </a:rPr>
              <a:t>warfarinu</a:t>
            </a:r>
            <a:r>
              <a:rPr lang="cs-CZ" sz="2800" b="1" dirty="0">
                <a:latin typeface="Arial Black" pitchFamily="34" charset="0"/>
                <a:cs typeface="Arial" pitchFamily="34" charset="0"/>
              </a:rPr>
              <a:t> a </a:t>
            </a:r>
            <a:r>
              <a:rPr lang="cs-CZ" sz="2800" b="1" dirty="0" err="1">
                <a:latin typeface="Arial Black" pitchFamily="34" charset="0"/>
                <a:cs typeface="Arial" pitchFamily="34" charset="0"/>
              </a:rPr>
              <a:t>farmakogenetické</a:t>
            </a:r>
            <a:r>
              <a:rPr lang="cs-CZ" sz="2800" b="1" dirty="0">
                <a:latin typeface="Arial Black" pitchFamily="34" charset="0"/>
                <a:cs typeface="Arial" pitchFamily="34" charset="0"/>
              </a:rPr>
              <a:t> faktory ovlivňující efekt </a:t>
            </a:r>
            <a:endParaRPr lang="en-US" sz="2800" b="1" dirty="0">
              <a:latin typeface="Arial Black" pitchFamily="34" charset="0"/>
              <a:cs typeface="Arial" pitchFamily="34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39233" y="1362915"/>
            <a:ext cx="8724014" cy="5356867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200"/>
          </a:p>
        </p:txBody>
      </p:sp>
      <p:sp>
        <p:nvSpPr>
          <p:cNvPr id="27" name="AutoShape 2"/>
          <p:cNvSpPr>
            <a:spLocks noChangeArrowheads="1"/>
          </p:cNvSpPr>
          <p:nvPr/>
        </p:nvSpPr>
        <p:spPr bwMode="auto">
          <a:xfrm>
            <a:off x="3168254" y="2950100"/>
            <a:ext cx="1684734" cy="736910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1022"/>
                  <a:pt x="5413" y="11244"/>
                  <a:pt x="5441" y="11465"/>
                </a:cubicBezTo>
                <a:lnTo>
                  <a:pt x="82" y="12131"/>
                </a:lnTo>
                <a:cubicBezTo>
                  <a:pt x="27" y="11689"/>
                  <a:pt x="0" y="1124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tx2"/>
          </a:solidFill>
          <a:ln w="5715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600">
              <a:solidFill>
                <a:srgbClr val="FCF48C"/>
              </a:solidFill>
            </a:endParaRPr>
          </a:p>
        </p:txBody>
      </p:sp>
      <p:sp>
        <p:nvSpPr>
          <p:cNvPr id="28" name="AutoShape 3"/>
          <p:cNvSpPr>
            <a:spLocks noChangeArrowheads="1"/>
          </p:cNvSpPr>
          <p:nvPr/>
        </p:nvSpPr>
        <p:spPr bwMode="auto">
          <a:xfrm rot="10656843">
            <a:off x="3266351" y="3461655"/>
            <a:ext cx="1685925" cy="712178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1022"/>
                  <a:pt x="5413" y="11244"/>
                  <a:pt x="5441" y="11465"/>
                </a:cubicBezTo>
                <a:lnTo>
                  <a:pt x="82" y="12131"/>
                </a:lnTo>
                <a:cubicBezTo>
                  <a:pt x="27" y="11689"/>
                  <a:pt x="0" y="1124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tx2"/>
          </a:solidFill>
          <a:ln w="5715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600">
              <a:solidFill>
                <a:srgbClr val="FCF48C"/>
              </a:solidFill>
            </a:endParaRPr>
          </a:p>
        </p:txBody>
      </p:sp>
      <p:sp>
        <p:nvSpPr>
          <p:cNvPr id="29" name="AutoShape 4"/>
          <p:cNvSpPr>
            <a:spLocks noChangeArrowheads="1"/>
          </p:cNvSpPr>
          <p:nvPr/>
        </p:nvSpPr>
        <p:spPr bwMode="auto">
          <a:xfrm flipH="1">
            <a:off x="3431829" y="4749804"/>
            <a:ext cx="1721644" cy="968816"/>
          </a:xfrm>
          <a:custGeom>
            <a:avLst/>
            <a:gdLst>
              <a:gd name="T0" fmla="*/ 2147483647 w 21600"/>
              <a:gd name="T1" fmla="*/ 2147483647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2147483647 w 21600"/>
              <a:gd name="T9" fmla="*/ 2147483647 h 21600"/>
              <a:gd name="T10" fmla="*/ 2147483647 w 21600"/>
              <a:gd name="T11" fmla="*/ 2147483647 h 2160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3163 w 21600"/>
              <a:gd name="T19" fmla="*/ 3163 h 21600"/>
              <a:gd name="T20" fmla="*/ 18437 w 21600"/>
              <a:gd name="T21" fmla="*/ 18437 h 2160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1600" h="21600">
                <a:moveTo>
                  <a:pt x="16200" y="10800"/>
                </a:moveTo>
                <a:cubicBezTo>
                  <a:pt x="16200" y="7817"/>
                  <a:pt x="13782" y="5400"/>
                  <a:pt x="10800" y="5400"/>
                </a:cubicBezTo>
                <a:cubicBezTo>
                  <a:pt x="7817" y="5400"/>
                  <a:pt x="5400" y="7817"/>
                  <a:pt x="5400" y="10800"/>
                </a:cubicBezTo>
                <a:cubicBezTo>
                  <a:pt x="5399" y="11022"/>
                  <a:pt x="5413" y="11244"/>
                  <a:pt x="5441" y="11465"/>
                </a:cubicBezTo>
                <a:lnTo>
                  <a:pt x="82" y="12131"/>
                </a:lnTo>
                <a:cubicBezTo>
                  <a:pt x="27" y="11689"/>
                  <a:pt x="0" y="11245"/>
                  <a:pt x="0" y="10800"/>
                </a:cubicBezTo>
                <a:cubicBezTo>
                  <a:pt x="0" y="4835"/>
                  <a:pt x="4835" y="0"/>
                  <a:pt x="10800" y="0"/>
                </a:cubicBezTo>
                <a:cubicBezTo>
                  <a:pt x="16764" y="-1"/>
                  <a:pt x="21599" y="4835"/>
                  <a:pt x="21600" y="10799"/>
                </a:cubicBezTo>
                <a:lnTo>
                  <a:pt x="21600" y="10800"/>
                </a:lnTo>
                <a:lnTo>
                  <a:pt x="24300" y="10800"/>
                </a:lnTo>
                <a:lnTo>
                  <a:pt x="18900" y="16200"/>
                </a:lnTo>
                <a:lnTo>
                  <a:pt x="13500" y="10800"/>
                </a:lnTo>
                <a:lnTo>
                  <a:pt x="16200" y="10800"/>
                </a:lnTo>
                <a:close/>
              </a:path>
            </a:pathLst>
          </a:custGeom>
          <a:solidFill>
            <a:schemeClr val="tx2"/>
          </a:solidFill>
          <a:ln w="57150">
            <a:solidFill>
              <a:schemeClr val="tx2">
                <a:lumMod val="75000"/>
              </a:schemeClr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200">
              <a:solidFill>
                <a:srgbClr val="FCF48C"/>
              </a:solidFill>
            </a:endParaRPr>
          </a:p>
        </p:txBody>
      </p:sp>
      <p:sp>
        <p:nvSpPr>
          <p:cNvPr id="30" name="Text Box 6"/>
          <p:cNvSpPr txBox="1">
            <a:spLocks noChangeArrowheads="1"/>
          </p:cNvSpPr>
          <p:nvPr/>
        </p:nvSpPr>
        <p:spPr bwMode="auto">
          <a:xfrm>
            <a:off x="869222" y="3250093"/>
            <a:ext cx="1836428" cy="6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b="1" dirty="0">
                <a:solidFill>
                  <a:srgbClr val="C00000"/>
                </a:solidFill>
                <a:latin typeface="Trebuchet MS"/>
              </a:rPr>
              <a:t>oxidovaný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b="1" dirty="0">
                <a:solidFill>
                  <a:srgbClr val="C00000"/>
                </a:solidFill>
                <a:latin typeface="Trebuchet MS"/>
              </a:rPr>
              <a:t>vitamin K </a:t>
            </a:r>
          </a:p>
        </p:txBody>
      </p:sp>
      <p:sp>
        <p:nvSpPr>
          <p:cNvPr id="31" name="Text Box 7"/>
          <p:cNvSpPr txBox="1">
            <a:spLocks noChangeArrowheads="1"/>
          </p:cNvSpPr>
          <p:nvPr/>
        </p:nvSpPr>
        <p:spPr bwMode="auto">
          <a:xfrm>
            <a:off x="5344865" y="3189768"/>
            <a:ext cx="2062947" cy="6832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b="1" dirty="0">
                <a:solidFill>
                  <a:srgbClr val="C00000"/>
                </a:solidFill>
                <a:latin typeface="Trebuchet MS"/>
              </a:rPr>
              <a:t>redukovaný</a:t>
            </a:r>
          </a:p>
          <a:p>
            <a:pPr fontAlgn="base">
              <a:lnSpc>
                <a:spcPct val="8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sz="2400" b="1" dirty="0">
                <a:solidFill>
                  <a:srgbClr val="C00000"/>
                </a:solidFill>
                <a:latin typeface="Trebuchet MS"/>
              </a:rPr>
              <a:t>vitamin K </a:t>
            </a:r>
          </a:p>
        </p:txBody>
      </p:sp>
      <p:sp>
        <p:nvSpPr>
          <p:cNvPr id="32" name="AutoShape 8"/>
          <p:cNvSpPr>
            <a:spLocks noChangeArrowheads="1"/>
          </p:cNvSpPr>
          <p:nvPr/>
        </p:nvSpPr>
        <p:spPr bwMode="auto">
          <a:xfrm>
            <a:off x="3646885" y="2070401"/>
            <a:ext cx="571500" cy="381000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C00000"/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cs-CZ" sz="2000" b="1">
              <a:solidFill>
                <a:srgbClr val="0033CC"/>
              </a:solidFill>
            </a:endParaRPr>
          </a:p>
        </p:txBody>
      </p:sp>
      <p:sp>
        <p:nvSpPr>
          <p:cNvPr id="33" name="Text Box 9"/>
          <p:cNvSpPr txBox="1">
            <a:spLocks noChangeArrowheads="1"/>
          </p:cNvSpPr>
          <p:nvPr/>
        </p:nvSpPr>
        <p:spPr bwMode="auto">
          <a:xfrm>
            <a:off x="509756" y="5515452"/>
            <a:ext cx="3132535" cy="8032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funkční (karboxylovaná) forma koagulačních faktorů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II, VII, IX, X a prot</a:t>
            </a:r>
            <a:r>
              <a:rPr lang="cs-CZ" sz="1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einu</a:t>
            </a:r>
            <a:r>
              <a:rPr lang="pt-B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 C</a:t>
            </a:r>
            <a:r>
              <a:rPr lang="cs-CZ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pt-B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a S</a:t>
            </a:r>
            <a:endParaRPr lang="cs-CZ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4" name="Text Box 10"/>
          <p:cNvSpPr txBox="1">
            <a:spLocks noChangeArrowheads="1"/>
          </p:cNvSpPr>
          <p:nvPr/>
        </p:nvSpPr>
        <p:spPr bwMode="auto">
          <a:xfrm>
            <a:off x="1889533" y="2414593"/>
            <a:ext cx="4806124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b="1" i="1">
                <a:solidFill>
                  <a:schemeClr val="tx2"/>
                </a:solidFill>
                <a:latin typeface="Trebuchet MS"/>
              </a:rPr>
              <a:t>regenerace vitaminu K reduktázou (VCOR)</a:t>
            </a:r>
            <a:endParaRPr lang="cs-CZ" sz="1400" i="1">
              <a:solidFill>
                <a:schemeClr val="tx2"/>
              </a:solidFill>
              <a:latin typeface="Trebuchet MS"/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>
            <a:off x="1896667" y="4330703"/>
            <a:ext cx="708078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b="1" i="1">
                <a:solidFill>
                  <a:schemeClr val="tx2"/>
                </a:solidFill>
                <a:latin typeface="Trebuchet MS"/>
              </a:rPr>
              <a:t>aktivace koagul. faktorů vitamin K-dependentní karboxylázou </a:t>
            </a:r>
          </a:p>
        </p:txBody>
      </p:sp>
      <p:sp>
        <p:nvSpPr>
          <p:cNvPr id="36" name="Text Box 12"/>
          <p:cNvSpPr txBox="1">
            <a:spLocks noChangeArrowheads="1"/>
          </p:cNvSpPr>
          <p:nvPr/>
        </p:nvSpPr>
        <p:spPr bwMode="auto">
          <a:xfrm>
            <a:off x="5085851" y="5536718"/>
            <a:ext cx="3133725" cy="80329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9525">
            <a:solidFill>
              <a:schemeClr val="folHlink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afunkční</a:t>
            </a:r>
            <a:r>
              <a:rPr lang="cs-CZ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 (</a:t>
            </a:r>
            <a:r>
              <a:rPr lang="cs-CZ" sz="1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nekarboxylovaná</a:t>
            </a:r>
            <a:r>
              <a:rPr lang="cs-CZ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)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forma koagulačních faktorů</a:t>
            </a:r>
          </a:p>
          <a:p>
            <a:pPr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pt-B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II, VII, IX, X a prot</a:t>
            </a:r>
            <a:r>
              <a:rPr lang="cs-CZ" sz="14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einu</a:t>
            </a:r>
            <a:r>
              <a:rPr lang="pt-BR" sz="1400" b="1" dirty="0">
                <a:solidFill>
                  <a:srgbClr val="C00000"/>
                </a:solidFill>
                <a:latin typeface="Arial Black" panose="020B0A04020102020204" pitchFamily="34" charset="0"/>
              </a:rPr>
              <a:t> C a S</a:t>
            </a:r>
            <a:endParaRPr lang="cs-CZ" sz="14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7" name="Text Box 28"/>
          <p:cNvSpPr txBox="1">
            <a:spLocks noChangeArrowheads="1"/>
          </p:cNvSpPr>
          <p:nvPr/>
        </p:nvSpPr>
        <p:spPr bwMode="auto">
          <a:xfrm>
            <a:off x="2843808" y="1477674"/>
            <a:ext cx="209547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sz="3200" b="1" dirty="0" err="1">
                <a:solidFill>
                  <a:srgbClr val="C00000"/>
                </a:solidFill>
                <a:latin typeface="Arial Black" pitchFamily="34" charset="0"/>
              </a:rPr>
              <a:t>warfarin</a:t>
            </a:r>
            <a:endParaRPr lang="cs-CZ" sz="3200" b="1" dirty="0">
              <a:solidFill>
                <a:srgbClr val="C00000"/>
              </a:solidFill>
              <a:latin typeface="Arial Black" pitchFamily="34" charset="0"/>
            </a:endParaRPr>
          </a:p>
        </p:txBody>
      </p:sp>
      <p:sp>
        <p:nvSpPr>
          <p:cNvPr id="16" name="Text Box 13"/>
          <p:cNvSpPr txBox="1">
            <a:spLocks noChangeArrowheads="1"/>
          </p:cNvSpPr>
          <p:nvPr/>
        </p:nvSpPr>
        <p:spPr bwMode="auto">
          <a:xfrm>
            <a:off x="869222" y="1528013"/>
            <a:ext cx="2777663" cy="5355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600" b="1" i="1" dirty="0">
                <a:solidFill>
                  <a:schemeClr val="tx2"/>
                </a:solidFill>
                <a:latin typeface="Trebuchet MS"/>
              </a:rPr>
              <a:t>transportní </a:t>
            </a:r>
            <a:r>
              <a:rPr lang="cs-CZ" sz="1600" b="1" i="1" dirty="0" err="1">
                <a:solidFill>
                  <a:schemeClr val="tx2"/>
                </a:solidFill>
                <a:latin typeface="Trebuchet MS"/>
              </a:rPr>
              <a:t>syst</a:t>
            </a:r>
            <a:r>
              <a:rPr lang="cs-CZ" sz="1600" b="1" i="1" dirty="0">
                <a:solidFill>
                  <a:schemeClr val="tx2"/>
                </a:solidFill>
                <a:latin typeface="Trebuchet MS"/>
              </a:rPr>
              <a:t>. 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600" b="1" i="1" dirty="0">
                <a:solidFill>
                  <a:schemeClr val="tx2"/>
                </a:solidFill>
                <a:latin typeface="Trebuchet MS"/>
              </a:rPr>
              <a:t>v </a:t>
            </a:r>
            <a:r>
              <a:rPr lang="cs-CZ" sz="1600" b="1" i="1" dirty="0" err="1">
                <a:solidFill>
                  <a:schemeClr val="tx2"/>
                </a:solidFill>
                <a:latin typeface="Trebuchet MS"/>
              </a:rPr>
              <a:t>hepatocytu</a:t>
            </a:r>
            <a:r>
              <a:rPr lang="cs-CZ" sz="1600" b="1" i="1" dirty="0">
                <a:solidFill>
                  <a:schemeClr val="tx2"/>
                </a:solidFill>
                <a:latin typeface="Trebuchet MS"/>
              </a:rPr>
              <a:t> </a:t>
            </a:r>
          </a:p>
        </p:txBody>
      </p:sp>
      <p:sp>
        <p:nvSpPr>
          <p:cNvPr id="18" name="Oval 18"/>
          <p:cNvSpPr>
            <a:spLocks noChangeArrowheads="1"/>
          </p:cNvSpPr>
          <p:nvPr/>
        </p:nvSpPr>
        <p:spPr bwMode="auto">
          <a:xfrm>
            <a:off x="1277263" y="2396355"/>
            <a:ext cx="474150" cy="431800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tx2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600">
                <a:solidFill>
                  <a:schemeClr val="accent1"/>
                </a:solidFill>
                <a:latin typeface="Arial Black" panose="020B0A04020102020204" pitchFamily="34" charset="0"/>
              </a:rPr>
              <a:t>P</a:t>
            </a:r>
          </a:p>
        </p:txBody>
      </p:sp>
      <p:sp>
        <p:nvSpPr>
          <p:cNvPr id="19" name="AutoShape 19"/>
          <p:cNvSpPr>
            <a:spLocks noChangeArrowheads="1"/>
          </p:cNvSpPr>
          <p:nvPr/>
        </p:nvSpPr>
        <p:spPr bwMode="auto">
          <a:xfrm>
            <a:off x="1770246" y="2439217"/>
            <a:ext cx="108347" cy="3175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600"/>
          </a:p>
        </p:txBody>
      </p: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4852988" y="1516845"/>
            <a:ext cx="3839125" cy="757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600" b="1" i="1" dirty="0">
                <a:solidFill>
                  <a:schemeClr val="tx2"/>
                </a:solidFill>
                <a:latin typeface="Trebuchet MS"/>
              </a:rPr>
              <a:t>degradace S </a:t>
            </a:r>
            <a:r>
              <a:rPr lang="cs-CZ" sz="1600" b="1" i="1" dirty="0" err="1">
                <a:solidFill>
                  <a:schemeClr val="tx2"/>
                </a:solidFill>
                <a:latin typeface="Trebuchet MS"/>
              </a:rPr>
              <a:t>warfarinu</a:t>
            </a:r>
            <a:r>
              <a:rPr lang="cs-CZ" sz="1600" b="1" i="1" dirty="0">
                <a:solidFill>
                  <a:schemeClr val="tx2"/>
                </a:solidFill>
                <a:latin typeface="Trebuchet MS"/>
              </a:rPr>
              <a:t> (CYP2C9), 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600" b="1" i="1" dirty="0">
                <a:solidFill>
                  <a:schemeClr val="tx2"/>
                </a:solidFill>
                <a:latin typeface="Trebuchet MS"/>
              </a:rPr>
              <a:t>degradace R </a:t>
            </a:r>
            <a:r>
              <a:rPr lang="cs-CZ" sz="1600" b="1" i="1" dirty="0" err="1">
                <a:solidFill>
                  <a:schemeClr val="tx2"/>
                </a:solidFill>
                <a:latin typeface="Trebuchet MS"/>
              </a:rPr>
              <a:t>warfarinu</a:t>
            </a:r>
            <a:r>
              <a:rPr lang="cs-CZ" sz="1600" b="1" i="1" dirty="0">
                <a:solidFill>
                  <a:schemeClr val="tx2"/>
                </a:solidFill>
                <a:latin typeface="Trebuchet MS"/>
              </a:rPr>
              <a:t> (CYP1A1, 1A2 a 3A4)</a:t>
            </a:r>
          </a:p>
        </p:txBody>
      </p:sp>
      <p:sp>
        <p:nvSpPr>
          <p:cNvPr id="25" name="Oval 18"/>
          <p:cNvSpPr>
            <a:spLocks noChangeArrowheads="1"/>
          </p:cNvSpPr>
          <p:nvPr/>
        </p:nvSpPr>
        <p:spPr bwMode="auto">
          <a:xfrm>
            <a:off x="8552039" y="1484784"/>
            <a:ext cx="474150" cy="431800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tx2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600" dirty="0">
                <a:solidFill>
                  <a:schemeClr val="accent1"/>
                </a:solidFill>
                <a:latin typeface="Arial Black" panose="020B0A04020102020204" pitchFamily="34" charset="0"/>
              </a:rPr>
              <a:t>P</a:t>
            </a:r>
          </a:p>
        </p:txBody>
      </p:sp>
      <p:sp>
        <p:nvSpPr>
          <p:cNvPr id="26" name="AutoShape 19"/>
          <p:cNvSpPr>
            <a:spLocks noChangeArrowheads="1"/>
          </p:cNvSpPr>
          <p:nvPr/>
        </p:nvSpPr>
        <p:spPr bwMode="auto">
          <a:xfrm flipH="1">
            <a:off x="8487389" y="1549613"/>
            <a:ext cx="108347" cy="3175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600"/>
          </a:p>
        </p:txBody>
      </p:sp>
      <p:sp>
        <p:nvSpPr>
          <p:cNvPr id="38" name="Oval 18"/>
          <p:cNvSpPr>
            <a:spLocks noChangeArrowheads="1"/>
          </p:cNvSpPr>
          <p:nvPr/>
        </p:nvSpPr>
        <p:spPr bwMode="auto">
          <a:xfrm>
            <a:off x="307041" y="1634357"/>
            <a:ext cx="474150" cy="431800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tx2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600" dirty="0">
                <a:solidFill>
                  <a:schemeClr val="accent1"/>
                </a:solidFill>
                <a:latin typeface="Arial Black" panose="020B0A04020102020204" pitchFamily="34" charset="0"/>
              </a:rPr>
              <a:t>P</a:t>
            </a:r>
          </a:p>
        </p:txBody>
      </p:sp>
      <p:sp>
        <p:nvSpPr>
          <p:cNvPr id="39" name="AutoShape 19"/>
          <p:cNvSpPr>
            <a:spLocks noChangeArrowheads="1"/>
          </p:cNvSpPr>
          <p:nvPr/>
        </p:nvSpPr>
        <p:spPr bwMode="auto">
          <a:xfrm>
            <a:off x="800024" y="1677219"/>
            <a:ext cx="108347" cy="3175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600"/>
          </a:p>
        </p:txBody>
      </p:sp>
      <p:sp>
        <p:nvSpPr>
          <p:cNvPr id="40" name="Text Box 22"/>
          <p:cNvSpPr txBox="1">
            <a:spLocks noChangeArrowheads="1"/>
          </p:cNvSpPr>
          <p:nvPr/>
        </p:nvSpPr>
        <p:spPr bwMode="auto">
          <a:xfrm>
            <a:off x="6787227" y="2593977"/>
            <a:ext cx="1241170" cy="674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400" b="1" i="1" dirty="0">
                <a:solidFill>
                  <a:schemeClr val="tx2"/>
                </a:solidFill>
                <a:latin typeface="Trebuchet MS"/>
              </a:rPr>
              <a:t>degradace 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400" b="1" i="1" dirty="0">
                <a:solidFill>
                  <a:schemeClr val="tx2"/>
                </a:solidFill>
                <a:latin typeface="Trebuchet MS"/>
              </a:rPr>
              <a:t>vitaminu K </a:t>
            </a:r>
          </a:p>
          <a:p>
            <a:pPr eaLnBrk="1" fontAlgn="base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400" b="1" i="1" dirty="0">
                <a:solidFill>
                  <a:schemeClr val="tx2"/>
                </a:solidFill>
                <a:latin typeface="Trebuchet MS"/>
              </a:rPr>
              <a:t>(CYP4F2)</a:t>
            </a:r>
          </a:p>
        </p:txBody>
      </p:sp>
      <p:sp>
        <p:nvSpPr>
          <p:cNvPr id="41" name="Oval 18"/>
          <p:cNvSpPr>
            <a:spLocks noChangeArrowheads="1"/>
          </p:cNvSpPr>
          <p:nvPr/>
        </p:nvSpPr>
        <p:spPr bwMode="auto">
          <a:xfrm>
            <a:off x="8028384" y="2657908"/>
            <a:ext cx="474150" cy="431800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tx2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600">
                <a:solidFill>
                  <a:schemeClr val="accent1"/>
                </a:solidFill>
                <a:latin typeface="Arial Black" panose="020B0A04020102020204" pitchFamily="34" charset="0"/>
              </a:rPr>
              <a:t>P</a:t>
            </a:r>
          </a:p>
        </p:txBody>
      </p:sp>
      <p:sp>
        <p:nvSpPr>
          <p:cNvPr id="42" name="AutoShape 19"/>
          <p:cNvSpPr>
            <a:spLocks noChangeArrowheads="1"/>
          </p:cNvSpPr>
          <p:nvPr/>
        </p:nvSpPr>
        <p:spPr bwMode="auto">
          <a:xfrm flipH="1">
            <a:off x="7963733" y="2722737"/>
            <a:ext cx="108347" cy="3175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600"/>
          </a:p>
        </p:txBody>
      </p:sp>
      <p:sp>
        <p:nvSpPr>
          <p:cNvPr id="43" name="Oval 18"/>
          <p:cNvSpPr>
            <a:spLocks noChangeArrowheads="1"/>
          </p:cNvSpPr>
          <p:nvPr/>
        </p:nvSpPr>
        <p:spPr bwMode="auto">
          <a:xfrm>
            <a:off x="1287895" y="4377551"/>
            <a:ext cx="474150" cy="431800"/>
          </a:xfrm>
          <a:prstGeom prst="ellipse">
            <a:avLst/>
          </a:prstGeom>
          <a:solidFill>
            <a:srgbClr val="C00000"/>
          </a:solidFill>
          <a:ln w="57150">
            <a:solidFill>
              <a:schemeClr val="tx2">
                <a:lumMod val="50000"/>
              </a:schemeClr>
            </a:solidFill>
            <a:round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cs-CZ" sz="1600">
                <a:solidFill>
                  <a:schemeClr val="accent1"/>
                </a:solidFill>
                <a:latin typeface="Arial Black" panose="020B0A04020102020204" pitchFamily="34" charset="0"/>
              </a:rPr>
              <a:t>P</a:t>
            </a:r>
          </a:p>
        </p:txBody>
      </p:sp>
      <p:sp>
        <p:nvSpPr>
          <p:cNvPr id="44" name="AutoShape 19"/>
          <p:cNvSpPr>
            <a:spLocks noChangeArrowheads="1"/>
          </p:cNvSpPr>
          <p:nvPr/>
        </p:nvSpPr>
        <p:spPr bwMode="auto">
          <a:xfrm>
            <a:off x="1780877" y="4420413"/>
            <a:ext cx="108347" cy="317500"/>
          </a:xfrm>
          <a:prstGeom prst="rightArrow">
            <a:avLst>
              <a:gd name="adj1" fmla="val 50000"/>
              <a:gd name="adj2" fmla="val 25000"/>
            </a:avLst>
          </a:prstGeom>
          <a:solidFill>
            <a:schemeClr val="tx2">
              <a:lumMod val="50000"/>
            </a:schemeClr>
          </a:solidFill>
          <a:ln w="9525">
            <a:noFill/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 sz="1600"/>
          </a:p>
        </p:txBody>
      </p:sp>
    </p:spTree>
    <p:extLst>
      <p:ext uri="{BB962C8B-B14F-4D97-AF65-F5344CB8AC3E}">
        <p14:creationId xmlns:p14="http://schemas.microsoft.com/office/powerpoint/2010/main" val="23691316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-1" y="332656"/>
            <a:ext cx="9162661" cy="1089063"/>
          </a:xfrm>
        </p:spPr>
        <p:txBody>
          <a:bodyPr/>
          <a:lstStyle/>
          <a:p>
            <a:pPr algn="ctr"/>
            <a:r>
              <a:rPr lang="cs-CZ" sz="2800" dirty="0">
                <a:latin typeface="Arial Black" panose="020B0A04020102020204" pitchFamily="34" charset="0"/>
              </a:rPr>
              <a:t>Genetické a non-genetické faktory ovlivňující účinek </a:t>
            </a:r>
            <a:r>
              <a:rPr lang="cs-CZ" sz="2800" dirty="0" err="1">
                <a:latin typeface="Arial Black" panose="020B0A04020102020204" pitchFamily="34" charset="0"/>
              </a:rPr>
              <a:t>warfarinu</a:t>
            </a:r>
            <a:r>
              <a:rPr lang="cs-CZ" sz="2800" dirty="0">
                <a:latin typeface="Arial Black" panose="020B0A04020102020204" pitchFamily="34" charset="0"/>
              </a:rPr>
              <a:t> (u Indoevropanů)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326572" y="1605581"/>
            <a:ext cx="8490857" cy="5007429"/>
          </a:xfrm>
          <a:prstGeom prst="roundRect">
            <a:avLst>
              <a:gd name="adj" fmla="val 58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15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0362260"/>
              </p:ext>
            </p:extLst>
          </p:nvPr>
        </p:nvGraphicFramePr>
        <p:xfrm>
          <a:off x="1394012" y="1744374"/>
          <a:ext cx="5715001" cy="48577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1" name="TextovéPole 20"/>
          <p:cNvSpPr txBox="1"/>
          <p:nvPr/>
        </p:nvSpPr>
        <p:spPr>
          <a:xfrm>
            <a:off x="1403648" y="6669940"/>
            <a:ext cx="7681911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800" b="1" dirty="0">
                <a:solidFill>
                  <a:schemeClr val="tx2"/>
                </a:solidFill>
              </a:rPr>
              <a:t>1) </a:t>
            </a:r>
            <a:r>
              <a:rPr lang="cs-CZ" sz="800" b="1" dirty="0" err="1">
                <a:solidFill>
                  <a:schemeClr val="tx2"/>
                </a:solidFill>
              </a:rPr>
              <a:t>Fung</a:t>
            </a:r>
            <a:r>
              <a:rPr lang="cs-CZ" sz="800" b="1" dirty="0">
                <a:solidFill>
                  <a:schemeClr val="tx2"/>
                </a:solidFill>
              </a:rPr>
              <a:t> E et al. </a:t>
            </a:r>
            <a:r>
              <a:rPr lang="en-US" sz="800" b="1" dirty="0" err="1">
                <a:solidFill>
                  <a:schemeClr val="tx2"/>
                </a:solidFill>
              </a:rPr>
              <a:t>Semin</a:t>
            </a:r>
            <a:r>
              <a:rPr lang="en-US" sz="800" b="1" dirty="0">
                <a:solidFill>
                  <a:schemeClr val="tx2"/>
                </a:solidFill>
              </a:rPr>
              <a:t> </a:t>
            </a:r>
            <a:r>
              <a:rPr lang="en-US" sz="800" b="1" dirty="0" err="1">
                <a:solidFill>
                  <a:schemeClr val="tx2"/>
                </a:solidFill>
              </a:rPr>
              <a:t>Thromb</a:t>
            </a:r>
            <a:r>
              <a:rPr lang="en-US" sz="800" b="1" dirty="0">
                <a:solidFill>
                  <a:schemeClr val="tx2"/>
                </a:solidFill>
              </a:rPr>
              <a:t> </a:t>
            </a:r>
            <a:r>
              <a:rPr lang="en-US" sz="800" b="1" dirty="0" err="1">
                <a:solidFill>
                  <a:schemeClr val="tx2"/>
                </a:solidFill>
              </a:rPr>
              <a:t>Hemost</a:t>
            </a:r>
            <a:r>
              <a:rPr lang="en-US" sz="800" b="1" dirty="0">
                <a:solidFill>
                  <a:schemeClr val="tx2"/>
                </a:solidFill>
              </a:rPr>
              <a:t>. 2012 November ; 38(8): 893–904</a:t>
            </a:r>
            <a:r>
              <a:rPr lang="cs-CZ" sz="800" b="1" dirty="0">
                <a:solidFill>
                  <a:schemeClr val="tx2"/>
                </a:solidFill>
              </a:rPr>
              <a:t>  2) </a:t>
            </a:r>
            <a:r>
              <a:rPr lang="cs-CZ" sz="800" b="1" dirty="0" err="1">
                <a:solidFill>
                  <a:schemeClr val="tx2"/>
                </a:solidFill>
              </a:rPr>
              <a:t>Jorgensen</a:t>
            </a:r>
            <a:r>
              <a:rPr lang="cs-CZ" sz="800" b="1" dirty="0">
                <a:solidFill>
                  <a:schemeClr val="tx2"/>
                </a:solidFill>
              </a:rPr>
              <a:t> AL et al. </a:t>
            </a:r>
            <a:r>
              <a:rPr lang="cs-CZ" sz="800" b="1" dirty="0" err="1">
                <a:solidFill>
                  <a:schemeClr val="tx2"/>
                </a:solidFill>
              </a:rPr>
              <a:t>PLoS</a:t>
            </a:r>
            <a:r>
              <a:rPr lang="cs-CZ" sz="800" b="1" dirty="0">
                <a:solidFill>
                  <a:schemeClr val="tx2"/>
                </a:solidFill>
              </a:rPr>
              <a:t> ONE 7(8): e44064. doi:10.1371/journal.pone.0044064</a:t>
            </a:r>
          </a:p>
        </p:txBody>
      </p:sp>
      <p:sp>
        <p:nvSpPr>
          <p:cNvPr id="5" name="Obdélníkový popisek 4"/>
          <p:cNvSpPr/>
          <p:nvPr/>
        </p:nvSpPr>
        <p:spPr>
          <a:xfrm>
            <a:off x="57150" y="2117211"/>
            <a:ext cx="2718707" cy="1064297"/>
          </a:xfrm>
          <a:prstGeom prst="wedgeRectCallout">
            <a:avLst>
              <a:gd name="adj1" fmla="val 86776"/>
              <a:gd name="adj2" fmla="val 6167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/>
          </a:p>
        </p:txBody>
      </p:sp>
      <p:sp>
        <p:nvSpPr>
          <p:cNvPr id="22" name="TextovéPole 21"/>
          <p:cNvSpPr txBox="1"/>
          <p:nvPr/>
        </p:nvSpPr>
        <p:spPr>
          <a:xfrm>
            <a:off x="146857" y="2261405"/>
            <a:ext cx="26290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ostatní non-genetické</a:t>
            </a:r>
          </a:p>
          <a:p>
            <a:r>
              <a:rPr lang="cs-CZ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faktory (příjem vit. K, </a:t>
            </a:r>
          </a:p>
          <a:p>
            <a:r>
              <a:rPr lang="cs-CZ" sz="1600" b="1" dirty="0">
                <a:solidFill>
                  <a:schemeClr val="bg1"/>
                </a:solidFill>
                <a:latin typeface="Arial Black" panose="020B0A04020102020204" pitchFamily="34" charset="0"/>
              </a:rPr>
              <a:t>hmotnost, věk,…)</a:t>
            </a:r>
          </a:p>
        </p:txBody>
      </p:sp>
      <p:sp>
        <p:nvSpPr>
          <p:cNvPr id="23" name="Obdélníkový popisek 22"/>
          <p:cNvSpPr/>
          <p:nvPr/>
        </p:nvSpPr>
        <p:spPr>
          <a:xfrm flipH="1">
            <a:off x="5992662" y="4936681"/>
            <a:ext cx="2702455" cy="1589243"/>
          </a:xfrm>
          <a:prstGeom prst="wedgeRectCallout">
            <a:avLst>
              <a:gd name="adj1" fmla="val 118832"/>
              <a:gd name="adj2" fmla="val 25357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/>
          </a:p>
        </p:txBody>
      </p:sp>
      <p:sp>
        <p:nvSpPr>
          <p:cNvPr id="24" name="TextovéPole 23"/>
          <p:cNvSpPr txBox="1"/>
          <p:nvPr/>
        </p:nvSpPr>
        <p:spPr>
          <a:xfrm>
            <a:off x="6025392" y="4958369"/>
            <a:ext cx="26697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err="1">
                <a:solidFill>
                  <a:schemeClr val="bg1"/>
                </a:solidFill>
                <a:latin typeface="Arial Black" panose="020B0A04020102020204" pitchFamily="34" charset="0"/>
              </a:rPr>
              <a:t>polymorizmus</a:t>
            </a:r>
            <a:endParaRPr lang="cs-CZ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cs-CZ" dirty="0">
                <a:solidFill>
                  <a:schemeClr val="bg1"/>
                </a:solidFill>
                <a:latin typeface="Arial Black" panose="020B0A04020102020204" pitchFamily="34" charset="0"/>
              </a:rPr>
              <a:t>transportéru OATP a </a:t>
            </a:r>
            <a:r>
              <a:rPr lang="cs-CZ" dirty="0" err="1">
                <a:solidFill>
                  <a:schemeClr val="bg1"/>
                </a:solidFill>
                <a:latin typeface="Arial Black" panose="020B0A04020102020204" pitchFamily="34" charset="0"/>
              </a:rPr>
              <a:t>polymorizmus</a:t>
            </a:r>
            <a:endParaRPr lang="cs-CZ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r>
              <a:rPr lang="cs-CZ" dirty="0">
                <a:solidFill>
                  <a:schemeClr val="bg1"/>
                </a:solidFill>
                <a:latin typeface="Arial Black" panose="020B0A04020102020204" pitchFamily="34" charset="0"/>
              </a:rPr>
              <a:t>vit. K-</a:t>
            </a:r>
            <a:r>
              <a:rPr lang="cs-CZ" dirty="0" err="1">
                <a:solidFill>
                  <a:schemeClr val="bg1"/>
                </a:solidFill>
                <a:latin typeface="Arial Black" panose="020B0A04020102020204" pitchFamily="34" charset="0"/>
              </a:rPr>
              <a:t>depend</a:t>
            </a:r>
            <a:r>
              <a:rPr lang="cs-CZ" dirty="0">
                <a:solidFill>
                  <a:schemeClr val="bg1"/>
                </a:solidFill>
                <a:latin typeface="Arial Black" panose="020B0A04020102020204" pitchFamily="34" charset="0"/>
              </a:rPr>
              <a:t>. karboxylázy</a:t>
            </a:r>
          </a:p>
          <a:p>
            <a:endParaRPr lang="cs-CZ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25" name="Obdélníkový popisek 24"/>
          <p:cNvSpPr/>
          <p:nvPr/>
        </p:nvSpPr>
        <p:spPr>
          <a:xfrm flipH="1">
            <a:off x="5968179" y="1899486"/>
            <a:ext cx="2204279" cy="1018759"/>
          </a:xfrm>
          <a:prstGeom prst="wedgeRectCallout">
            <a:avLst>
              <a:gd name="adj1" fmla="val 86776"/>
              <a:gd name="adj2" fmla="val 61674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/>
          </a:p>
        </p:txBody>
      </p:sp>
      <p:sp>
        <p:nvSpPr>
          <p:cNvPr id="26" name="TextovéPole 25"/>
          <p:cNvSpPr txBox="1"/>
          <p:nvPr/>
        </p:nvSpPr>
        <p:spPr>
          <a:xfrm>
            <a:off x="6057353" y="2000161"/>
            <a:ext cx="204978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chemeClr val="accent1"/>
                </a:solidFill>
                <a:latin typeface="Arial Black" panose="020B0A04020102020204" pitchFamily="34" charset="0"/>
              </a:rPr>
              <a:t>polymorizmus</a:t>
            </a:r>
            <a:endParaRPr lang="cs-CZ" b="1" dirty="0">
              <a:solidFill>
                <a:schemeClr val="accent1"/>
              </a:solidFill>
              <a:latin typeface="Arial Black" panose="020B0A04020102020204" pitchFamily="34" charset="0"/>
            </a:endParaRPr>
          </a:p>
          <a:p>
            <a:r>
              <a:rPr lang="cs-CZ" b="1" dirty="0">
                <a:solidFill>
                  <a:schemeClr val="accent1"/>
                </a:solidFill>
                <a:latin typeface="Arial Black" panose="020B0A04020102020204" pitchFamily="34" charset="0"/>
              </a:rPr>
              <a:t>VCOR-C1</a:t>
            </a:r>
          </a:p>
        </p:txBody>
      </p:sp>
      <p:sp>
        <p:nvSpPr>
          <p:cNvPr id="27" name="Obdélníkový popisek 26"/>
          <p:cNvSpPr/>
          <p:nvPr/>
        </p:nvSpPr>
        <p:spPr>
          <a:xfrm flipH="1">
            <a:off x="6147795" y="3467066"/>
            <a:ext cx="2204279" cy="1018759"/>
          </a:xfrm>
          <a:prstGeom prst="wedgeRectCallout">
            <a:avLst>
              <a:gd name="adj1" fmla="val 90850"/>
              <a:gd name="adj2" fmla="val 8945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/>
          </a:p>
        </p:txBody>
      </p:sp>
      <p:sp>
        <p:nvSpPr>
          <p:cNvPr id="28" name="TextovéPole 27"/>
          <p:cNvSpPr txBox="1"/>
          <p:nvPr/>
        </p:nvSpPr>
        <p:spPr>
          <a:xfrm>
            <a:off x="6237517" y="3537791"/>
            <a:ext cx="19327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err="1">
                <a:solidFill>
                  <a:schemeClr val="accent5"/>
                </a:solidFill>
                <a:latin typeface="Arial Black" panose="020B0A04020102020204" pitchFamily="34" charset="0"/>
              </a:rPr>
              <a:t>polymorizmus</a:t>
            </a:r>
            <a:endParaRPr lang="cs-CZ" dirty="0">
              <a:solidFill>
                <a:schemeClr val="accent5"/>
              </a:solidFill>
              <a:latin typeface="Arial Black" panose="020B0A04020102020204" pitchFamily="34" charset="0"/>
            </a:endParaRPr>
          </a:p>
          <a:p>
            <a:r>
              <a:rPr lang="cs-CZ" dirty="0">
                <a:solidFill>
                  <a:schemeClr val="accent5"/>
                </a:solidFill>
                <a:latin typeface="Arial Black" panose="020B0A04020102020204" pitchFamily="34" charset="0"/>
              </a:rPr>
              <a:t>CYP2C9</a:t>
            </a:r>
          </a:p>
        </p:txBody>
      </p:sp>
    </p:spTree>
    <p:extLst>
      <p:ext uri="{BB962C8B-B14F-4D97-AF65-F5344CB8AC3E}">
        <p14:creationId xmlns:p14="http://schemas.microsoft.com/office/powerpoint/2010/main" val="1591181299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28588" y="533405"/>
            <a:ext cx="8905876" cy="1090613"/>
          </a:xfrm>
        </p:spPr>
        <p:txBody>
          <a:bodyPr/>
          <a:lstStyle/>
          <a:p>
            <a:pPr algn="ctr"/>
            <a:r>
              <a:rPr lang="cs-CZ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Poločasy plasmatické eliminace S-</a:t>
            </a:r>
            <a:r>
              <a:rPr lang="cs-CZ" sz="28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warfarinu</a:t>
            </a:r>
            <a:r>
              <a:rPr lang="cs-CZ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br>
              <a:rPr lang="cs-CZ" sz="2800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cs-CZ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v závislosti na aktivitě izoenzymu CYP2C9 </a:t>
            </a:r>
            <a:endParaRPr lang="cs-CZ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27270506"/>
              </p:ext>
            </p:extLst>
          </p:nvPr>
        </p:nvGraphicFramePr>
        <p:xfrm>
          <a:off x="748903" y="1905000"/>
          <a:ext cx="8110538" cy="46101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8208572" y="6181746"/>
            <a:ext cx="492443" cy="276999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1200" dirty="0">
                <a:solidFill>
                  <a:schemeClr val="tx2"/>
                </a:solidFill>
                <a:latin typeface="Arial Black" panose="020B0A04020102020204" pitchFamily="34" charset="0"/>
              </a:rPr>
              <a:t>hod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3727301" y="2673113"/>
            <a:ext cx="1057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C00000"/>
                </a:solidFill>
                <a:latin typeface="Arial Black" panose="020B0A04020102020204" pitchFamily="34" charset="0"/>
              </a:rPr>
              <a:t>≈ 20 hod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5098901" y="3939928"/>
            <a:ext cx="10572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C00000"/>
                </a:solidFill>
                <a:latin typeface="Arial Black" panose="020B0A04020102020204" pitchFamily="34" charset="0"/>
              </a:rPr>
              <a:t>≈ 40 hod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6560992" y="5153035"/>
            <a:ext cx="144303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>
                <a:solidFill>
                  <a:srgbClr val="C00000"/>
                </a:solidFill>
                <a:latin typeface="Arial Black" panose="020B0A04020102020204" pitchFamily="34" charset="0"/>
              </a:rPr>
              <a:t>≈ 60 - 80 hod</a:t>
            </a:r>
          </a:p>
        </p:txBody>
      </p:sp>
    </p:spTree>
    <p:extLst>
      <p:ext uri="{BB962C8B-B14F-4D97-AF65-F5344CB8AC3E}">
        <p14:creationId xmlns:p14="http://schemas.microsoft.com/office/powerpoint/2010/main" val="409226623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333375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cs-CZ" altLang="cs-CZ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    </a:t>
            </a:r>
            <a:r>
              <a:rPr lang="cs-CZ" altLang="cs-CZ" sz="4000" b="1" dirty="0">
                <a:solidFill>
                  <a:srgbClr val="C00000"/>
                </a:solidFill>
                <a:latin typeface="Arial Black" panose="020B0A04020102020204" pitchFamily="34" charset="0"/>
              </a:rPr>
              <a:t>CYP 2C9 </a:t>
            </a:r>
            <a:br>
              <a:rPr lang="cs-CZ" altLang="cs-CZ" sz="3600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cs-CZ" altLang="cs-CZ" sz="2800" b="1" dirty="0">
                <a:latin typeface="Arial Black" panose="020B0A04020102020204" pitchFamily="34" charset="0"/>
              </a:rPr>
              <a:t>- </a:t>
            </a:r>
            <a:r>
              <a:rPr lang="cs-CZ" altLang="cs-CZ" sz="2400" b="1" dirty="0" err="1">
                <a:latin typeface="Arial Black" panose="020B0A04020102020204" pitchFamily="34" charset="0"/>
              </a:rPr>
              <a:t>metab</a:t>
            </a:r>
            <a:r>
              <a:rPr lang="cs-CZ" altLang="cs-CZ" sz="2400" b="1" dirty="0">
                <a:latin typeface="Arial Black" panose="020B0A04020102020204" pitchFamily="34" charset="0"/>
              </a:rPr>
              <a:t>. asi 15% léků, polymorfní, u 5-15% inaktivní   </a:t>
            </a:r>
            <a:endParaRPr lang="cs-CZ" altLang="cs-CZ" sz="2800" b="1" dirty="0">
              <a:latin typeface="Arial Black" panose="020B0A04020102020204" pitchFamily="34" charset="0"/>
            </a:endParaRPr>
          </a:p>
        </p:txBody>
      </p:sp>
      <p:sp>
        <p:nvSpPr>
          <p:cNvPr id="4157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84213" y="2132856"/>
            <a:ext cx="2605087" cy="3246563"/>
          </a:xfrm>
          <a:solidFill>
            <a:schemeClr val="bg1">
              <a:lumMod val="90000"/>
            </a:schemeClr>
          </a:solidFill>
          <a:ln>
            <a:solidFill>
              <a:schemeClr val="tx2"/>
            </a:solidFill>
            <a:miter lim="800000"/>
            <a:headEnd/>
            <a:tailEnd/>
          </a:ln>
          <a:extLst/>
        </p:spPr>
        <p:txBody>
          <a:bodyPr/>
          <a:lstStyle/>
          <a:p>
            <a:pPr marL="0" indent="0" eaLnBrk="1" hangingPunct="1">
              <a:lnSpc>
                <a:spcPts val="3200"/>
              </a:lnSpc>
              <a:buClr>
                <a:srgbClr val="C00000"/>
              </a:buClr>
              <a:buNone/>
              <a:defRPr/>
            </a:pPr>
            <a:r>
              <a:rPr lang="cs-CZ" sz="2800" dirty="0">
                <a:solidFill>
                  <a:srgbClr val="C00000"/>
                </a:solidFill>
                <a:latin typeface="Arial Black" pitchFamily="34" charset="0"/>
              </a:rPr>
              <a:t>substráty</a:t>
            </a:r>
          </a:p>
          <a:p>
            <a:pPr eaLnBrk="1" hangingPunct="1">
              <a:lnSpc>
                <a:spcPts val="32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400" b="1" dirty="0" err="1">
                <a:solidFill>
                  <a:srgbClr val="C00000"/>
                </a:solidFill>
                <a:latin typeface="Arial" charset="0"/>
              </a:rPr>
              <a:t>warfarin</a:t>
            </a:r>
            <a:endParaRPr lang="cs-CZ" sz="2400" b="1" dirty="0">
              <a:solidFill>
                <a:srgbClr val="C00000"/>
              </a:solidFill>
              <a:latin typeface="Arial" charset="0"/>
            </a:endParaRPr>
          </a:p>
          <a:p>
            <a:pPr eaLnBrk="1" hangingPunct="1">
              <a:lnSpc>
                <a:spcPts val="32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400" b="1" dirty="0" err="1">
                <a:solidFill>
                  <a:schemeClr val="tx2"/>
                </a:solidFill>
                <a:latin typeface="Arial" charset="0"/>
              </a:rPr>
              <a:t>sartany</a:t>
            </a:r>
            <a:endParaRPr lang="cs-CZ" sz="2400" b="1" dirty="0">
              <a:solidFill>
                <a:schemeClr val="tx2"/>
              </a:solidFill>
              <a:latin typeface="Arial" charset="0"/>
            </a:endParaRPr>
          </a:p>
          <a:p>
            <a:pPr eaLnBrk="1" hangingPunct="1">
              <a:lnSpc>
                <a:spcPts val="32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antirevmatika</a:t>
            </a:r>
          </a:p>
          <a:p>
            <a:pPr eaLnBrk="1" hangingPunct="1">
              <a:lnSpc>
                <a:spcPts val="24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400" b="1" dirty="0">
                <a:solidFill>
                  <a:schemeClr val="tx2"/>
                </a:solidFill>
                <a:latin typeface="Arial" charset="0"/>
              </a:rPr>
              <a:t>PAD</a:t>
            </a:r>
          </a:p>
          <a:p>
            <a:pPr eaLnBrk="1" hangingPunct="1">
              <a:lnSpc>
                <a:spcPts val="2400"/>
              </a:lnSpc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sz="2400" b="1" dirty="0" err="1">
                <a:solidFill>
                  <a:schemeClr val="tx2"/>
                </a:solidFill>
                <a:latin typeface="Arial" charset="0"/>
              </a:rPr>
              <a:t>fluvastatin</a:t>
            </a:r>
            <a:endParaRPr lang="cs-CZ" sz="2400" b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91140" name="Rectangle 4"/>
          <p:cNvSpPr>
            <a:spLocks noChangeArrowheads="1"/>
          </p:cNvSpPr>
          <p:nvPr/>
        </p:nvSpPr>
        <p:spPr bwMode="auto">
          <a:xfrm>
            <a:off x="3491880" y="2132856"/>
            <a:ext cx="2880345" cy="3246563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0" indent="0" eaLnBrk="1" hangingPunct="1">
              <a:buClr>
                <a:srgbClr val="C00000"/>
              </a:buClr>
              <a:buNone/>
              <a:defRPr/>
            </a:pPr>
            <a:r>
              <a:rPr lang="cs-CZ" altLang="cs-CZ" sz="2800" dirty="0">
                <a:solidFill>
                  <a:srgbClr val="C00000"/>
                </a:solidFill>
                <a:latin typeface="Arial Black" pitchFamily="34" charset="0"/>
              </a:rPr>
              <a:t>inhibitory</a:t>
            </a: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 err="1">
                <a:solidFill>
                  <a:srgbClr val="C00000"/>
                </a:solidFill>
                <a:latin typeface="Arial" pitchFamily="34" charset="0"/>
              </a:rPr>
              <a:t>amiodaron</a:t>
            </a:r>
            <a:endParaRPr lang="cs-CZ" altLang="cs-CZ" sz="2400" dirty="0">
              <a:solidFill>
                <a:srgbClr val="C00000"/>
              </a:solidFill>
              <a:latin typeface="Arial" pitchFamily="34" charset="0"/>
            </a:endParaRP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chemeClr val="tx2"/>
                </a:solidFill>
                <a:latin typeface="Arial" pitchFamily="34" charset="0"/>
              </a:rPr>
              <a:t>antimykotika</a:t>
            </a: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 err="1">
                <a:solidFill>
                  <a:srgbClr val="C00000"/>
                </a:solidFill>
                <a:latin typeface="Arial" pitchFamily="34" charset="0"/>
              </a:rPr>
              <a:t>klopidogrel</a:t>
            </a:r>
            <a:endParaRPr lang="cs-CZ" altLang="cs-CZ" sz="2400" dirty="0">
              <a:solidFill>
                <a:srgbClr val="C00000"/>
              </a:solidFill>
              <a:latin typeface="Arial" pitchFamily="34" charset="0"/>
            </a:endParaRP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rgbClr val="C00000"/>
                </a:solidFill>
                <a:latin typeface="Arial" pitchFamily="34" charset="0"/>
              </a:rPr>
              <a:t>NSA</a:t>
            </a: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 err="1">
                <a:solidFill>
                  <a:srgbClr val="C00000"/>
                </a:solidFill>
                <a:latin typeface="Arial" pitchFamily="34" charset="0"/>
              </a:rPr>
              <a:t>fluvastatin</a:t>
            </a:r>
            <a:endParaRPr lang="cs-CZ" altLang="cs-CZ" sz="2400" dirty="0">
              <a:solidFill>
                <a:srgbClr val="C00000"/>
              </a:solidFill>
              <a:latin typeface="Arial" pitchFamily="34" charset="0"/>
            </a:endParaRP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endParaRPr lang="cs-CZ" altLang="cs-CZ" sz="24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91141" name="Rectangle 5"/>
          <p:cNvSpPr>
            <a:spLocks noChangeArrowheads="1"/>
          </p:cNvSpPr>
          <p:nvPr/>
        </p:nvSpPr>
        <p:spPr bwMode="auto">
          <a:xfrm>
            <a:off x="6516688" y="2132856"/>
            <a:ext cx="2365375" cy="3246563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/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marL="0" indent="0" eaLnBrk="1" hangingPunct="1">
              <a:buClr>
                <a:srgbClr val="C00000"/>
              </a:buClr>
              <a:buNone/>
              <a:defRPr/>
            </a:pPr>
            <a:r>
              <a:rPr lang="cs-CZ" altLang="cs-CZ" sz="2800" dirty="0">
                <a:solidFill>
                  <a:srgbClr val="C00000"/>
                </a:solidFill>
                <a:latin typeface="Arial Black" pitchFamily="34" charset="0"/>
              </a:rPr>
              <a:t>induktory</a:t>
            </a: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chemeClr val="tx2"/>
                </a:solidFill>
                <a:latin typeface="Arial" pitchFamily="34" charset="0"/>
              </a:rPr>
              <a:t>třezalka</a:t>
            </a: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 err="1">
                <a:solidFill>
                  <a:schemeClr val="tx2"/>
                </a:solidFill>
                <a:latin typeface="Arial" pitchFamily="34" charset="0"/>
              </a:rPr>
              <a:t>rifampicin</a:t>
            </a:r>
            <a:endParaRPr lang="cs-CZ" altLang="cs-CZ" sz="2400" dirty="0">
              <a:solidFill>
                <a:schemeClr val="tx2"/>
              </a:solidFill>
              <a:latin typeface="Arial" pitchFamily="34" charset="0"/>
            </a:endParaRPr>
          </a:p>
          <a:p>
            <a:pPr eaLnBrk="1" hangingPunct="1">
              <a:buClr>
                <a:srgbClr val="C00000"/>
              </a:buClr>
              <a:buFont typeface="Wingdings" panose="05000000000000000000" pitchFamily="2" charset="2"/>
              <a:buChar char="§"/>
              <a:defRPr/>
            </a:pPr>
            <a:r>
              <a:rPr lang="cs-CZ" altLang="cs-CZ" sz="2400" dirty="0" err="1">
                <a:solidFill>
                  <a:schemeClr val="tx2"/>
                </a:solidFill>
                <a:latin typeface="Arial" pitchFamily="34" charset="0"/>
              </a:rPr>
              <a:t>aprepitant</a:t>
            </a:r>
            <a:endParaRPr lang="cs-CZ" altLang="cs-CZ" sz="2400" dirty="0">
              <a:solidFill>
                <a:schemeClr val="tx2"/>
              </a:solidFill>
              <a:latin typeface="Arial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261257" y="5517232"/>
            <a:ext cx="8809718" cy="11218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cs-CZ" altLang="cs-CZ" sz="2400" b="1" dirty="0">
                <a:solidFill>
                  <a:schemeClr val="tx2"/>
                </a:solidFill>
              </a:rPr>
              <a:t>- LI </a:t>
            </a:r>
            <a:r>
              <a:rPr lang="cs-CZ" altLang="cs-CZ" sz="2400" b="1" dirty="0" err="1">
                <a:solidFill>
                  <a:schemeClr val="tx2"/>
                </a:solidFill>
              </a:rPr>
              <a:t>warfarinu</a:t>
            </a:r>
            <a:r>
              <a:rPr lang="cs-CZ" altLang="cs-CZ" sz="2400" b="1" dirty="0">
                <a:solidFill>
                  <a:schemeClr val="tx2"/>
                </a:solidFill>
              </a:rPr>
              <a:t> na úrovni CYP2C9 u většiny populace jsou na hranici klin. významnosti </a:t>
            </a:r>
            <a:r>
              <a:rPr lang="cs-CZ" altLang="cs-CZ" sz="24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→ </a:t>
            </a:r>
            <a:r>
              <a:rPr lang="cs-CZ" altLang="cs-CZ" sz="24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vzestup INR o ≈0,5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b="1" dirty="0">
                <a:solidFill>
                  <a:schemeClr val="tx2"/>
                </a:solidFill>
                <a:latin typeface="+mn-lt"/>
                <a:cs typeface="Times New Roman" panose="02020603050405020304" pitchFamily="18" charset="0"/>
              </a:rPr>
              <a:t>- </a:t>
            </a:r>
            <a:r>
              <a:rPr lang="cs-CZ" altLang="cs-CZ" sz="24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u rychlých </a:t>
            </a:r>
            <a:r>
              <a:rPr lang="cs-CZ" altLang="cs-CZ" sz="2400" b="1" dirty="0" err="1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metabolizátorů</a:t>
            </a:r>
            <a:r>
              <a:rPr lang="cs-CZ" altLang="cs-CZ" sz="2400" b="1" dirty="0">
                <a:solidFill>
                  <a:srgbClr val="C00000"/>
                </a:solidFill>
                <a:latin typeface="+mn-lt"/>
                <a:cs typeface="Times New Roman" panose="02020603050405020304" pitchFamily="18" charset="0"/>
              </a:rPr>
              <a:t> (5%) jsou však velmi významné</a:t>
            </a:r>
            <a:endParaRPr lang="cs-CZ" altLang="cs-CZ" sz="2400" b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359248874"/>
      </p:ext>
    </p:extLst>
  </p:cSld>
  <p:clrMapOvr>
    <a:masterClrMapping/>
  </p:clrMapOvr>
  <p:transition/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Nadpis 1"/>
          <p:cNvSpPr>
            <a:spLocks noGrp="1"/>
          </p:cNvSpPr>
          <p:nvPr>
            <p:ph type="title"/>
          </p:nvPr>
        </p:nvSpPr>
        <p:spPr>
          <a:xfrm>
            <a:off x="179388" y="222250"/>
            <a:ext cx="8964612" cy="685800"/>
          </a:xfrm>
        </p:spPr>
        <p:txBody>
          <a:bodyPr/>
          <a:lstStyle/>
          <a:p>
            <a:pPr algn="ctr"/>
            <a:r>
              <a:rPr lang="cs-CZ" alt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Lékové interakce </a:t>
            </a:r>
            <a:r>
              <a:rPr lang="cs-CZ" altLang="cs-CZ" dirty="0" err="1">
                <a:solidFill>
                  <a:srgbClr val="C00000"/>
                </a:solidFill>
                <a:latin typeface="Arial Black" panose="020B0A04020102020204" pitchFamily="34" charset="0"/>
              </a:rPr>
              <a:t>warfarinu</a:t>
            </a:r>
            <a:endParaRPr lang="cs-CZ" altLang="cs-CZ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9308678"/>
              </p:ext>
            </p:extLst>
          </p:nvPr>
        </p:nvGraphicFramePr>
        <p:xfrm>
          <a:off x="107504" y="981075"/>
          <a:ext cx="8857109" cy="571976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7660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7117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938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939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typ interakce</a:t>
                      </a:r>
                      <a:endParaRPr lang="cs-CZ" sz="200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  <a:cs typeface="Myriad Pro Cond"/>
                      </a:endParaRPr>
                    </a:p>
                  </a:txBody>
                  <a:tcPr marL="68582" marR="68582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2"/>
                          </a:solidFill>
                          <a:effectLst/>
                          <a:latin typeface="+mj-lt"/>
                        </a:rPr>
                        <a:t>příklady tohoto typu interakcí </a:t>
                      </a:r>
                      <a:endParaRPr lang="cs-CZ" sz="200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  <a:cs typeface="Myriad Pro Cond"/>
                      </a:endParaRPr>
                    </a:p>
                  </a:txBody>
                  <a:tcPr marL="68582" marR="68582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1200" dirty="0">
                        <a:solidFill>
                          <a:schemeClr val="tx2"/>
                        </a:solidFill>
                        <a:effectLst/>
                        <a:latin typeface="+mj-lt"/>
                        <a:ea typeface="Times New Roman"/>
                        <a:cs typeface="Myriad Pro Cond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000" dirty="0">
                          <a:solidFill>
                            <a:schemeClr val="tx2"/>
                          </a:solidFill>
                          <a:effectLst/>
                          <a:latin typeface="+mj-lt"/>
                          <a:ea typeface="Times New Roman"/>
                          <a:cs typeface="Myriad Pro Cond"/>
                        </a:rPr>
                        <a:t>účinek</a:t>
                      </a:r>
                    </a:p>
                  </a:txBody>
                  <a:tcPr marL="68582" marR="68582" marT="0" marB="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487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2"/>
                          </a:solidFill>
                          <a:effectLst/>
                        </a:rPr>
                        <a:t>ovlivnění absorpce ze střeva</a:t>
                      </a:r>
                      <a:endParaRPr lang="cs-CZ" sz="1800" dirty="0">
                        <a:solidFill>
                          <a:schemeClr val="tx2"/>
                        </a:solidFill>
                        <a:effectLst/>
                        <a:latin typeface="Myriad Pro Light Cond"/>
                        <a:ea typeface="Times New Roman"/>
                        <a:cs typeface="Myriad Pro Light Cond"/>
                      </a:endParaRPr>
                    </a:p>
                  </a:txBody>
                  <a:tcPr marL="68582" marR="68582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2"/>
                          </a:solidFill>
                          <a:effectLst/>
                        </a:rPr>
                        <a:t>pryskyřice typu </a:t>
                      </a:r>
                      <a:r>
                        <a:rPr lang="cs-CZ" sz="1800" b="1" dirty="0" err="1">
                          <a:solidFill>
                            <a:schemeClr val="tx2"/>
                          </a:solidFill>
                          <a:effectLst/>
                        </a:rPr>
                        <a:t>cholestyraminu</a:t>
                      </a:r>
                      <a:endParaRPr lang="cs-CZ" sz="1800" b="1" dirty="0">
                        <a:solidFill>
                          <a:schemeClr val="tx2"/>
                        </a:solidFill>
                        <a:effectLst/>
                        <a:latin typeface="Myriad Pro Light Cond"/>
                        <a:ea typeface="Times New Roman"/>
                        <a:cs typeface="Myriad Pro Light Cond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snížený</a:t>
                      </a:r>
                      <a:endParaRPr lang="cs-CZ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  <a:cs typeface="Myriad Pro Light Cond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487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2"/>
                          </a:solidFill>
                          <a:effectLst/>
                        </a:rPr>
                        <a:t>vytěsnění z vazby na albumin</a:t>
                      </a:r>
                      <a:endParaRPr lang="cs-CZ" sz="1800" dirty="0">
                        <a:solidFill>
                          <a:schemeClr val="tx2"/>
                        </a:solidFill>
                        <a:effectLst/>
                        <a:latin typeface="Myriad Pro Light Cond"/>
                        <a:ea typeface="Times New Roman"/>
                        <a:cs typeface="Myriad Pro Light Cond"/>
                      </a:endParaRPr>
                    </a:p>
                  </a:txBody>
                  <a:tcPr marL="68582" marR="68582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2"/>
                          </a:solidFill>
                          <a:effectLst/>
                        </a:rPr>
                        <a:t>kyselina acetylsalicylová</a:t>
                      </a:r>
                      <a:endParaRPr lang="cs-CZ" sz="1800" b="1" dirty="0">
                        <a:solidFill>
                          <a:schemeClr val="tx2"/>
                        </a:solidFill>
                        <a:effectLst/>
                        <a:latin typeface="Myriad Pro Light Cond"/>
                        <a:ea typeface="Times New Roman"/>
                        <a:cs typeface="Myriad Pro Light Cond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zvýšený</a:t>
                      </a:r>
                      <a:endParaRPr lang="cs-CZ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  <a:cs typeface="Myriad Pro Light Cond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664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2"/>
                          </a:solidFill>
                          <a:effectLst/>
                        </a:rPr>
                        <a:t>inhibice izoenzymů CYP2C9</a:t>
                      </a:r>
                      <a:endParaRPr lang="cs-CZ" sz="1800" dirty="0">
                        <a:solidFill>
                          <a:schemeClr val="tx2"/>
                        </a:solidFill>
                        <a:effectLst/>
                        <a:latin typeface="Myriad Pro Light Cond"/>
                        <a:ea typeface="Times New Roman"/>
                        <a:cs typeface="Myriad Pro Light Cond"/>
                      </a:endParaRPr>
                    </a:p>
                  </a:txBody>
                  <a:tcPr marL="68582" marR="68582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solidFill>
                            <a:schemeClr val="tx2"/>
                          </a:solidFill>
                          <a:effectLst/>
                        </a:rPr>
                        <a:t>amiodaron</a:t>
                      </a:r>
                      <a:r>
                        <a:rPr lang="cs-CZ" sz="1800" b="1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cs-CZ" sz="1800" b="1" dirty="0" err="1">
                          <a:solidFill>
                            <a:schemeClr val="tx2"/>
                          </a:solidFill>
                          <a:effectLst/>
                        </a:rPr>
                        <a:t>propafenon</a:t>
                      </a:r>
                      <a:r>
                        <a:rPr lang="cs-CZ" sz="1800" b="1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cs-CZ" sz="1800" b="1" dirty="0" err="1">
                          <a:solidFill>
                            <a:schemeClr val="tx2"/>
                          </a:solidFill>
                          <a:effectLst/>
                        </a:rPr>
                        <a:t>klarithromycin</a:t>
                      </a:r>
                      <a:r>
                        <a:rPr lang="cs-CZ" sz="1800" b="1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cs-CZ" sz="1800" b="1" dirty="0" err="1">
                          <a:solidFill>
                            <a:schemeClr val="tx2"/>
                          </a:solidFill>
                          <a:effectLst/>
                        </a:rPr>
                        <a:t>klopidogrel</a:t>
                      </a:r>
                      <a:r>
                        <a:rPr lang="cs-CZ" sz="1800" b="1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cs-CZ" sz="1800" b="1" dirty="0" err="1">
                          <a:solidFill>
                            <a:schemeClr val="tx2"/>
                          </a:solidFill>
                          <a:effectLst/>
                        </a:rPr>
                        <a:t>omeprazol</a:t>
                      </a:r>
                      <a:r>
                        <a:rPr lang="cs-CZ" sz="1800" b="1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cs-CZ" sz="1800" b="1" dirty="0" err="1">
                          <a:solidFill>
                            <a:schemeClr val="tx2"/>
                          </a:solidFill>
                          <a:effectLst/>
                        </a:rPr>
                        <a:t>fluvastatin</a:t>
                      </a:r>
                      <a:r>
                        <a:rPr lang="cs-CZ" sz="1800" b="1" dirty="0">
                          <a:solidFill>
                            <a:schemeClr val="tx2"/>
                          </a:solidFill>
                          <a:effectLst/>
                        </a:rPr>
                        <a:t>, NSA, cefalosporiny, </a:t>
                      </a:r>
                      <a:r>
                        <a:rPr lang="cs-CZ" sz="1800" b="1" dirty="0" err="1">
                          <a:solidFill>
                            <a:schemeClr val="tx2"/>
                          </a:solidFill>
                          <a:effectLst/>
                        </a:rPr>
                        <a:t>fluvastatin</a:t>
                      </a:r>
                      <a:r>
                        <a:rPr lang="cs-CZ" sz="1800" b="1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cs-CZ" sz="1800" b="1" dirty="0" err="1">
                          <a:solidFill>
                            <a:schemeClr val="tx2"/>
                          </a:solidFill>
                          <a:effectLst/>
                        </a:rPr>
                        <a:t>karbimazol</a:t>
                      </a:r>
                      <a:r>
                        <a:rPr lang="cs-CZ" sz="1800" b="1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cs-CZ" sz="1800" b="1" dirty="0" err="1">
                          <a:solidFill>
                            <a:schemeClr val="tx2"/>
                          </a:solidFill>
                          <a:effectLst/>
                        </a:rPr>
                        <a:t>metronidazol</a:t>
                      </a:r>
                      <a:r>
                        <a:rPr lang="cs-CZ" sz="1800" b="1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cs-CZ" sz="1800" b="1" dirty="0" err="1">
                          <a:solidFill>
                            <a:schemeClr val="tx2"/>
                          </a:solidFill>
                          <a:effectLst/>
                        </a:rPr>
                        <a:t>aprepitant</a:t>
                      </a:r>
                      <a:r>
                        <a:rPr lang="cs-CZ" sz="1800" b="1" dirty="0">
                          <a:solidFill>
                            <a:schemeClr val="tx2"/>
                          </a:solidFill>
                          <a:effectLst/>
                        </a:rPr>
                        <a:t> aj.</a:t>
                      </a:r>
                      <a:endParaRPr lang="cs-CZ" sz="1800" b="1" dirty="0">
                        <a:solidFill>
                          <a:schemeClr val="tx2"/>
                        </a:solidFill>
                        <a:effectLst/>
                        <a:latin typeface="Myriad Pro Light Cond"/>
                        <a:ea typeface="Times New Roman"/>
                        <a:cs typeface="Myriad Pro Light Cond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zvýšený</a:t>
                      </a:r>
                      <a:endParaRPr lang="cs-CZ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  <a:cs typeface="Myriad Pro Light Cond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4870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2"/>
                          </a:solidFill>
                          <a:effectLst/>
                        </a:rPr>
                        <a:t>indukce izoenzymů CYP2C9</a:t>
                      </a:r>
                      <a:endParaRPr lang="cs-CZ" sz="1800" dirty="0">
                        <a:solidFill>
                          <a:schemeClr val="tx2"/>
                        </a:solidFill>
                        <a:effectLst/>
                        <a:latin typeface="Myriad Pro Light Cond"/>
                        <a:ea typeface="Times New Roman"/>
                        <a:cs typeface="Myriad Pro Light Cond"/>
                      </a:endParaRPr>
                    </a:p>
                  </a:txBody>
                  <a:tcPr marL="68582" marR="68582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2"/>
                          </a:solidFill>
                          <a:effectLst/>
                        </a:rPr>
                        <a:t>barbituráty, </a:t>
                      </a:r>
                      <a:r>
                        <a:rPr lang="cs-CZ" sz="1800" b="1" dirty="0" err="1">
                          <a:solidFill>
                            <a:schemeClr val="tx2"/>
                          </a:solidFill>
                          <a:effectLst/>
                        </a:rPr>
                        <a:t>rifampicin</a:t>
                      </a:r>
                      <a:r>
                        <a:rPr lang="cs-CZ" sz="1800" b="1" dirty="0">
                          <a:solidFill>
                            <a:schemeClr val="tx2"/>
                          </a:solidFill>
                          <a:effectLst/>
                        </a:rPr>
                        <a:t>, alkohol aj.</a:t>
                      </a:r>
                      <a:endParaRPr lang="cs-CZ" sz="1800" b="1" dirty="0">
                        <a:solidFill>
                          <a:schemeClr val="tx2"/>
                        </a:solidFill>
                        <a:effectLst/>
                        <a:latin typeface="Myriad Pro Light Cond"/>
                        <a:ea typeface="Times New Roman"/>
                        <a:cs typeface="Myriad Pro Light Cond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snížený </a:t>
                      </a:r>
                      <a:endParaRPr lang="cs-CZ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  <a:cs typeface="Myriad Pro Light Cond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6936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2"/>
                          </a:solidFill>
                          <a:effectLst/>
                        </a:rPr>
                        <a:t>příjem vitaminu K v potravě</a:t>
                      </a:r>
                      <a:endParaRPr lang="cs-CZ" sz="1800" dirty="0">
                        <a:solidFill>
                          <a:schemeClr val="tx2"/>
                        </a:solidFill>
                        <a:effectLst/>
                        <a:latin typeface="Myriad Pro Light Cond"/>
                        <a:ea typeface="Times New Roman"/>
                        <a:cs typeface="Myriad Pro Light Cond"/>
                      </a:endParaRPr>
                    </a:p>
                  </a:txBody>
                  <a:tcPr marL="68582" marR="68582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2"/>
                          </a:solidFill>
                          <a:effectLst/>
                        </a:rPr>
                        <a:t>zvýšení příjmu (zelenina, multivitaminy s obsahem vitaminu K)</a:t>
                      </a:r>
                      <a:endParaRPr lang="cs-CZ" sz="1800" b="1" dirty="0">
                        <a:solidFill>
                          <a:schemeClr val="tx2"/>
                        </a:solidFill>
                        <a:effectLst/>
                        <a:latin typeface="Myriad Pro Light Cond"/>
                        <a:ea typeface="Times New Roman"/>
                        <a:cs typeface="Myriad Pro Light Cond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snížený</a:t>
                      </a:r>
                      <a:endParaRPr lang="cs-CZ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  <a:cs typeface="Myriad Pro Light Cond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084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2"/>
                          </a:solidFill>
                          <a:effectLst/>
                        </a:rPr>
                        <a:t>snížení syntézy vit. K bakteriemi ve střevě </a:t>
                      </a:r>
                      <a:endParaRPr lang="cs-CZ" sz="1800" dirty="0">
                        <a:solidFill>
                          <a:schemeClr val="tx2"/>
                        </a:solidFill>
                        <a:effectLst/>
                        <a:latin typeface="Myriad Pro Light Cond"/>
                        <a:ea typeface="Times New Roman"/>
                        <a:cs typeface="Myriad Pro Light Cond"/>
                      </a:endParaRPr>
                    </a:p>
                  </a:txBody>
                  <a:tcPr marL="68582" marR="68582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chemeClr val="tx2"/>
                          </a:solidFill>
                          <a:effectLst/>
                        </a:rPr>
                        <a:t>antibiotika, laxativa</a:t>
                      </a:r>
                      <a:endParaRPr lang="cs-CZ" sz="1800" b="1" dirty="0">
                        <a:solidFill>
                          <a:schemeClr val="tx2"/>
                        </a:solidFill>
                        <a:effectLst/>
                        <a:latin typeface="Myriad Pro Light Cond"/>
                        <a:ea typeface="Times New Roman"/>
                        <a:cs typeface="Myriad Pro Light Cond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zvýšený</a:t>
                      </a:r>
                      <a:endParaRPr lang="cs-CZ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  <a:cs typeface="Myriad Pro Light Cond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23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dirty="0">
                          <a:solidFill>
                            <a:schemeClr val="tx2"/>
                          </a:solidFill>
                          <a:effectLst/>
                        </a:rPr>
                        <a:t>inhibice vstupu </a:t>
                      </a:r>
                      <a:r>
                        <a:rPr lang="cs-CZ" sz="1800" dirty="0" err="1">
                          <a:solidFill>
                            <a:schemeClr val="tx2"/>
                          </a:solidFill>
                          <a:effectLst/>
                        </a:rPr>
                        <a:t>warf</a:t>
                      </a:r>
                      <a:r>
                        <a:rPr lang="cs-CZ" sz="1800" dirty="0">
                          <a:solidFill>
                            <a:schemeClr val="tx2"/>
                          </a:solidFill>
                          <a:effectLst/>
                        </a:rPr>
                        <a:t>. do </a:t>
                      </a:r>
                      <a:r>
                        <a:rPr lang="cs-CZ" sz="1800" dirty="0" err="1">
                          <a:solidFill>
                            <a:schemeClr val="tx2"/>
                          </a:solidFill>
                          <a:effectLst/>
                        </a:rPr>
                        <a:t>hepatocytu</a:t>
                      </a:r>
                      <a:r>
                        <a:rPr lang="cs-CZ" sz="1800" dirty="0">
                          <a:solidFill>
                            <a:schemeClr val="tx2"/>
                          </a:solidFill>
                          <a:effectLst/>
                        </a:rPr>
                        <a:t> </a:t>
                      </a:r>
                      <a:r>
                        <a:rPr lang="cs-CZ" sz="1800" dirty="0" err="1">
                          <a:solidFill>
                            <a:schemeClr val="tx2"/>
                          </a:solidFill>
                          <a:effectLst/>
                        </a:rPr>
                        <a:t>inhib</a:t>
                      </a:r>
                      <a:r>
                        <a:rPr lang="cs-CZ" sz="1800" dirty="0">
                          <a:solidFill>
                            <a:schemeClr val="tx2"/>
                          </a:solidFill>
                          <a:effectLst/>
                        </a:rPr>
                        <a:t>. </a:t>
                      </a:r>
                      <a:r>
                        <a:rPr lang="cs-CZ" sz="1800" dirty="0" err="1">
                          <a:solidFill>
                            <a:schemeClr val="tx2"/>
                          </a:solidFill>
                          <a:effectLst/>
                        </a:rPr>
                        <a:t>influxní</a:t>
                      </a:r>
                      <a:r>
                        <a:rPr lang="cs-CZ" sz="1800" dirty="0">
                          <a:solidFill>
                            <a:schemeClr val="tx2"/>
                          </a:solidFill>
                          <a:effectLst/>
                        </a:rPr>
                        <a:t> pumpy OATP</a:t>
                      </a:r>
                      <a:endParaRPr lang="cs-CZ" sz="1800" dirty="0">
                        <a:solidFill>
                          <a:schemeClr val="tx2"/>
                        </a:solidFill>
                        <a:effectLst/>
                        <a:latin typeface="Myriad Pro Light Cond"/>
                        <a:ea typeface="Times New Roman"/>
                        <a:cs typeface="Myriad Pro Light Cond"/>
                      </a:endParaRPr>
                    </a:p>
                  </a:txBody>
                  <a:tcPr marL="68582" marR="68582" marT="0" marB="0" anchor="ctr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 err="1">
                          <a:solidFill>
                            <a:schemeClr val="tx2"/>
                          </a:solidFill>
                          <a:effectLst/>
                        </a:rPr>
                        <a:t>telmisartan</a:t>
                      </a:r>
                      <a:r>
                        <a:rPr lang="cs-CZ" sz="1800" b="1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cs-CZ" sz="1800" b="1" dirty="0" err="1">
                          <a:solidFill>
                            <a:schemeClr val="tx2"/>
                          </a:solidFill>
                          <a:effectLst/>
                        </a:rPr>
                        <a:t>kandesartan</a:t>
                      </a:r>
                      <a:r>
                        <a:rPr lang="cs-CZ" sz="1800" b="1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cs-CZ" sz="1800" b="1" dirty="0" err="1">
                          <a:solidFill>
                            <a:schemeClr val="tx2"/>
                          </a:solidFill>
                          <a:effectLst/>
                        </a:rPr>
                        <a:t>rosuvastatin</a:t>
                      </a:r>
                      <a:r>
                        <a:rPr lang="cs-CZ" sz="1800" b="1" dirty="0">
                          <a:solidFill>
                            <a:schemeClr val="tx2"/>
                          </a:solidFill>
                          <a:effectLst/>
                        </a:rPr>
                        <a:t>, </a:t>
                      </a:r>
                      <a:r>
                        <a:rPr lang="cs-CZ" sz="1800" b="1" dirty="0" err="1">
                          <a:solidFill>
                            <a:schemeClr val="tx2"/>
                          </a:solidFill>
                          <a:effectLst/>
                        </a:rPr>
                        <a:t>fenofibrát</a:t>
                      </a:r>
                      <a:endParaRPr lang="cs-CZ" sz="1800" b="1" dirty="0">
                        <a:solidFill>
                          <a:schemeClr val="tx2"/>
                        </a:solidFill>
                        <a:effectLst/>
                        <a:latin typeface="Myriad Pro Light Cond"/>
                        <a:ea typeface="Times New Roman"/>
                        <a:cs typeface="Myriad Pro Light Cond"/>
                      </a:endParaRPr>
                    </a:p>
                  </a:txBody>
                  <a:tcPr marL="68582" marR="68582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cs-CZ" sz="1800" b="1" dirty="0">
                          <a:solidFill>
                            <a:srgbClr val="C00000"/>
                          </a:solidFill>
                          <a:effectLst/>
                          <a:latin typeface="+mj-lt"/>
                        </a:rPr>
                        <a:t>snížený</a:t>
                      </a:r>
                      <a:endParaRPr lang="cs-CZ" sz="1800" b="1" dirty="0">
                        <a:solidFill>
                          <a:srgbClr val="C00000"/>
                        </a:solidFill>
                        <a:effectLst/>
                        <a:latin typeface="+mj-lt"/>
                        <a:ea typeface="Times New Roman"/>
                        <a:cs typeface="Myriad Pro Light Cond"/>
                      </a:endParaRPr>
                    </a:p>
                  </a:txBody>
                  <a:tcPr marL="68582" marR="68582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29737" name="Rectangle 1"/>
          <p:cNvSpPr>
            <a:spLocks noChangeArrowheads="1"/>
          </p:cNvSpPr>
          <p:nvPr/>
        </p:nvSpPr>
        <p:spPr bwMode="auto">
          <a:xfrm>
            <a:off x="2419350" y="271462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400" b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9304790"/>
      </p:ext>
    </p:extLst>
  </p:cSld>
  <p:clrMapOvr>
    <a:masterClrMapping/>
  </p:clrMapOvr>
  <p:transition/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3568" y="2060848"/>
            <a:ext cx="8352482" cy="4200252"/>
          </a:xfrm>
        </p:spPr>
        <p:txBody>
          <a:bodyPr/>
          <a:lstStyle/>
          <a:p>
            <a:pPr>
              <a:buClr>
                <a:srgbClr val="C00000"/>
              </a:buClr>
            </a:pPr>
            <a:r>
              <a:rPr lang="cs-CZ" altLang="cs-CZ" sz="3200" b="1" dirty="0">
                <a:solidFill>
                  <a:schemeClr val="tx2"/>
                </a:solidFill>
              </a:rPr>
              <a:t> </a:t>
            </a:r>
            <a:r>
              <a:rPr lang="cs-CZ" altLang="cs-CZ" sz="3200" b="1" dirty="0" err="1">
                <a:solidFill>
                  <a:schemeClr val="tx2"/>
                </a:solidFill>
              </a:rPr>
              <a:t>dabigatran</a:t>
            </a:r>
            <a:r>
              <a:rPr lang="cs-CZ" altLang="cs-CZ" sz="3200" b="1" dirty="0">
                <a:solidFill>
                  <a:schemeClr val="tx2"/>
                </a:solidFill>
              </a:rPr>
              <a:t> </a:t>
            </a:r>
            <a:r>
              <a:rPr lang="cs-CZ" altLang="cs-CZ" sz="3200" b="1" dirty="0" err="1">
                <a:solidFill>
                  <a:schemeClr val="tx2"/>
                </a:solidFill>
              </a:rPr>
              <a:t>etexilát</a:t>
            </a:r>
            <a:r>
              <a:rPr lang="cs-CZ" altLang="cs-CZ" sz="3200" b="1" dirty="0">
                <a:solidFill>
                  <a:schemeClr val="tx2"/>
                </a:solidFill>
              </a:rPr>
              <a:t> substrátem P-</a:t>
            </a:r>
            <a:r>
              <a:rPr lang="cs-CZ" altLang="cs-CZ" sz="3200" b="1" dirty="0" err="1">
                <a:solidFill>
                  <a:schemeClr val="tx2"/>
                </a:solidFill>
              </a:rPr>
              <a:t>gp</a:t>
            </a:r>
            <a:r>
              <a:rPr lang="cs-CZ" altLang="cs-CZ" sz="3200" b="1" dirty="0">
                <a:solidFill>
                  <a:schemeClr val="tx2"/>
                </a:solidFill>
              </a:rPr>
              <a:t> </a:t>
            </a:r>
          </a:p>
          <a:p>
            <a:pPr marL="0" indent="0">
              <a:buClr>
                <a:srgbClr val="C00000"/>
              </a:buClr>
              <a:buNone/>
            </a:pPr>
            <a:r>
              <a:rPr lang="cs-CZ" altLang="cs-CZ" sz="3200" b="1" dirty="0">
                <a:solidFill>
                  <a:schemeClr val="tx2"/>
                </a:solidFill>
              </a:rPr>
              <a:t>   (↑↑↑ afinita, nízká dostupnost  5-8%) </a:t>
            </a:r>
          </a:p>
          <a:p>
            <a:pPr marL="0" indent="0">
              <a:buClr>
                <a:srgbClr val="C00000"/>
              </a:buClr>
              <a:buNone/>
            </a:pPr>
            <a:endParaRPr lang="cs-CZ" altLang="cs-CZ" sz="1600" b="1" dirty="0">
              <a:solidFill>
                <a:schemeClr val="tx2"/>
              </a:solidFill>
            </a:endParaRPr>
          </a:p>
          <a:p>
            <a:pPr>
              <a:buClr>
                <a:srgbClr val="C00000"/>
              </a:buClr>
            </a:pPr>
            <a:r>
              <a:rPr lang="cs-CZ" altLang="cs-CZ" sz="3200" b="1" dirty="0">
                <a:solidFill>
                  <a:schemeClr val="tx2"/>
                </a:solidFill>
              </a:rPr>
              <a:t> není transformován enzymy CYP</a:t>
            </a:r>
          </a:p>
          <a:p>
            <a:pPr>
              <a:buClr>
                <a:srgbClr val="C00000"/>
              </a:buClr>
            </a:pPr>
            <a:endParaRPr lang="cs-CZ" altLang="cs-CZ" sz="1600" b="1" dirty="0">
              <a:solidFill>
                <a:schemeClr val="tx2"/>
              </a:solidFill>
            </a:endParaRPr>
          </a:p>
          <a:p>
            <a:pPr>
              <a:buClr>
                <a:srgbClr val="C00000"/>
              </a:buClr>
            </a:pPr>
            <a:r>
              <a:rPr lang="cs-CZ" altLang="cs-CZ" sz="3200" b="1" dirty="0">
                <a:solidFill>
                  <a:schemeClr val="tx2"/>
                </a:solidFill>
              </a:rPr>
              <a:t> významně zvýšená absorpce při podání silných inhibitorů P-</a:t>
            </a:r>
            <a:r>
              <a:rPr lang="cs-CZ" altLang="cs-CZ" sz="3200" b="1" dirty="0" err="1">
                <a:solidFill>
                  <a:schemeClr val="tx2"/>
                </a:solidFill>
              </a:rPr>
              <a:t>gp</a:t>
            </a:r>
            <a:r>
              <a:rPr lang="cs-CZ" altLang="cs-CZ" sz="3200" b="1" dirty="0">
                <a:solidFill>
                  <a:schemeClr val="tx2"/>
                </a:solidFill>
              </a:rPr>
              <a:t> (</a:t>
            </a:r>
            <a:r>
              <a:rPr lang="cs-CZ" altLang="cs-CZ" sz="3200" b="1" dirty="0">
                <a:solidFill>
                  <a:srgbClr val="C00000"/>
                </a:solidFill>
              </a:rPr>
              <a:t>o 100 až 200%</a:t>
            </a:r>
            <a:r>
              <a:rPr lang="cs-CZ" altLang="cs-CZ" sz="3200" b="1" dirty="0">
                <a:solidFill>
                  <a:schemeClr val="tx2"/>
                </a:solidFill>
              </a:rPr>
              <a:t>)</a:t>
            </a:r>
          </a:p>
          <a:p>
            <a:pPr>
              <a:buClr>
                <a:srgbClr val="C00000"/>
              </a:buClr>
            </a:pPr>
            <a:r>
              <a:rPr lang="cs-CZ" altLang="cs-CZ" sz="3200" b="1" dirty="0">
                <a:solidFill>
                  <a:schemeClr val="tx2"/>
                </a:solidFill>
              </a:rPr>
              <a:t>mírně zvýšená absorpce u středních inhibitorů P-</a:t>
            </a:r>
            <a:r>
              <a:rPr lang="cs-CZ" altLang="cs-CZ" sz="3200" b="1" dirty="0" err="1">
                <a:solidFill>
                  <a:schemeClr val="tx2"/>
                </a:solidFill>
              </a:rPr>
              <a:t>gp</a:t>
            </a:r>
            <a:r>
              <a:rPr lang="cs-CZ" altLang="cs-CZ" sz="3200" b="1" dirty="0">
                <a:solidFill>
                  <a:schemeClr val="tx2"/>
                </a:solidFill>
              </a:rPr>
              <a:t> (</a:t>
            </a:r>
            <a:r>
              <a:rPr lang="cs-CZ" altLang="cs-CZ" sz="3200" b="1" dirty="0">
                <a:solidFill>
                  <a:srgbClr val="C00000"/>
                </a:solidFill>
              </a:rPr>
              <a:t>o 50-100%</a:t>
            </a:r>
            <a:r>
              <a:rPr lang="cs-CZ" altLang="cs-CZ" sz="3200" b="1" dirty="0">
                <a:solidFill>
                  <a:schemeClr val="tx2"/>
                </a:solidFill>
              </a:rPr>
              <a:t>)</a:t>
            </a:r>
          </a:p>
          <a:p>
            <a:pPr marL="463550" lvl="2">
              <a:buClr>
                <a:srgbClr val="C00000"/>
              </a:buClr>
            </a:pPr>
            <a:endParaRPr lang="cs-CZ" altLang="cs-CZ" sz="2000" b="1" dirty="0">
              <a:solidFill>
                <a:schemeClr val="tx2"/>
              </a:solidFill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4925" y="555625"/>
            <a:ext cx="9109075" cy="71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>
              <a:defRPr/>
            </a:pPr>
            <a:r>
              <a:rPr lang="cs-CZ" sz="4000" dirty="0">
                <a:solidFill>
                  <a:srgbClr val="C00000"/>
                </a:solidFill>
                <a:latin typeface="Arial Black" panose="020B0A04020102020204" pitchFamily="34" charset="0"/>
              </a:rPr>
              <a:t>Farmakokinetické </a:t>
            </a:r>
            <a:r>
              <a:rPr lang="en-US" sz="4000" dirty="0" err="1">
                <a:solidFill>
                  <a:srgbClr val="C00000"/>
                </a:solidFill>
                <a:latin typeface="Arial Black" panose="020B0A04020102020204" pitchFamily="34" charset="0"/>
              </a:rPr>
              <a:t>interakce</a:t>
            </a:r>
            <a:r>
              <a:rPr lang="en-US" sz="40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cs-CZ" sz="4000" i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dabigatranu</a:t>
            </a:r>
            <a:endParaRPr lang="en-US" sz="4000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76497659"/>
      </p:ext>
    </p:extLst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632841"/>
            <a:ext cx="8893175" cy="707927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cs-CZ" altLang="cs-CZ" sz="2800" dirty="0">
                <a:solidFill>
                  <a:srgbClr val="C00000"/>
                </a:solidFill>
                <a:latin typeface="Arial Black" panose="020B0A04020102020204" pitchFamily="34" charset="0"/>
              </a:rPr>
              <a:t>Ovlivnění expozice při interakci na úrovni </a:t>
            </a:r>
            <a:br>
              <a:rPr lang="cs-CZ" altLang="cs-CZ" sz="28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cs-CZ" altLang="cs-CZ" sz="2800" dirty="0">
                <a:solidFill>
                  <a:srgbClr val="C00000"/>
                </a:solidFill>
                <a:latin typeface="Arial Black" panose="020B0A04020102020204" pitchFamily="34" charset="0"/>
              </a:rPr>
              <a:t>P-</a:t>
            </a:r>
            <a:r>
              <a:rPr lang="cs-CZ" altLang="cs-CZ" sz="2800" dirty="0" err="1">
                <a:solidFill>
                  <a:srgbClr val="C00000"/>
                </a:solidFill>
                <a:latin typeface="Arial Black" panose="020B0A04020102020204" pitchFamily="34" charset="0"/>
              </a:rPr>
              <a:t>gp</a:t>
            </a:r>
            <a:r>
              <a:rPr lang="cs-CZ" altLang="cs-CZ" sz="2800" dirty="0">
                <a:solidFill>
                  <a:srgbClr val="C00000"/>
                </a:solidFill>
                <a:latin typeface="Arial Black" panose="020B0A04020102020204" pitchFamily="34" charset="0"/>
              </a:rPr>
              <a:t> změnou dostupnosti </a:t>
            </a:r>
            <a:r>
              <a:rPr lang="cs-CZ" altLang="cs-CZ" sz="2800" dirty="0" err="1">
                <a:solidFill>
                  <a:srgbClr val="C00000"/>
                </a:solidFill>
                <a:latin typeface="Arial Black" panose="020B0A04020102020204" pitchFamily="34" charset="0"/>
              </a:rPr>
              <a:t>dabigatranu</a:t>
            </a:r>
            <a:endParaRPr lang="cs-CZ" altLang="cs-CZ" sz="28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71683" name="Rectangle 3"/>
          <p:cNvSpPr>
            <a:spLocks noChangeArrowheads="1"/>
          </p:cNvSpPr>
          <p:nvPr/>
        </p:nvSpPr>
        <p:spPr bwMode="auto">
          <a:xfrm>
            <a:off x="684213" y="1503363"/>
            <a:ext cx="8135937" cy="49498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29700" name="Line 4"/>
          <p:cNvSpPr>
            <a:spLocks noChangeShapeType="1"/>
          </p:cNvSpPr>
          <p:nvPr/>
        </p:nvSpPr>
        <p:spPr bwMode="auto">
          <a:xfrm>
            <a:off x="1619250" y="1647825"/>
            <a:ext cx="1588" cy="453231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971800" y="4005263"/>
            <a:ext cx="735013" cy="784225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71686" name="Rectangle 6"/>
          <p:cNvSpPr>
            <a:spLocks noChangeArrowheads="1"/>
          </p:cNvSpPr>
          <p:nvPr/>
        </p:nvSpPr>
        <p:spPr bwMode="auto">
          <a:xfrm>
            <a:off x="3908425" y="3608388"/>
            <a:ext cx="735013" cy="1192212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4843463" y="1863725"/>
            <a:ext cx="735012" cy="2951163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71688" name="Rectangle 8"/>
          <p:cNvSpPr>
            <a:spLocks noChangeArrowheads="1"/>
          </p:cNvSpPr>
          <p:nvPr/>
        </p:nvSpPr>
        <p:spPr bwMode="auto">
          <a:xfrm>
            <a:off x="6343650" y="4811713"/>
            <a:ext cx="735013" cy="6635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71689" name="Rectangle 9"/>
          <p:cNvSpPr>
            <a:spLocks noChangeArrowheads="1"/>
          </p:cNvSpPr>
          <p:nvPr/>
        </p:nvSpPr>
        <p:spPr bwMode="auto">
          <a:xfrm>
            <a:off x="7280275" y="4797425"/>
            <a:ext cx="735013" cy="561975"/>
          </a:xfrm>
          <a:prstGeom prst="rect">
            <a:avLst/>
          </a:pr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71698" name="Text Box 18"/>
          <p:cNvSpPr txBox="1">
            <a:spLocks noChangeArrowheads="1"/>
          </p:cNvSpPr>
          <p:nvPr/>
        </p:nvSpPr>
        <p:spPr bwMode="auto">
          <a:xfrm rot="-5400000">
            <a:off x="-1191009" y="3689777"/>
            <a:ext cx="464422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cs-CZ" sz="2400" b="1" dirty="0">
                <a:solidFill>
                  <a:schemeClr val="tx2"/>
                </a:solidFill>
                <a:latin typeface="+mn-lt"/>
              </a:rPr>
              <a:t>zvýšení koncentrace při </a:t>
            </a:r>
          </a:p>
          <a:p>
            <a:pPr algn="ctr" eaLnBrk="1" hangingPunct="1">
              <a:defRPr/>
            </a:pPr>
            <a:r>
              <a:rPr lang="cs-CZ" sz="2400" b="1" dirty="0">
                <a:solidFill>
                  <a:schemeClr val="tx2"/>
                </a:solidFill>
                <a:latin typeface="+mn-lt"/>
              </a:rPr>
              <a:t>vyšší dostupnosti </a:t>
            </a:r>
            <a:r>
              <a:rPr lang="cs-CZ" sz="2400" b="1" dirty="0" err="1">
                <a:solidFill>
                  <a:schemeClr val="tx2"/>
                </a:solidFill>
                <a:latin typeface="+mn-lt"/>
              </a:rPr>
              <a:t>dabigatranu</a:t>
            </a:r>
            <a:endParaRPr lang="cs-CZ" sz="2400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9707" name="Text Box 19"/>
          <p:cNvSpPr txBox="1">
            <a:spLocks noChangeArrowheads="1"/>
          </p:cNvSpPr>
          <p:nvPr/>
        </p:nvSpPr>
        <p:spPr bwMode="auto">
          <a:xfrm>
            <a:off x="1295400" y="6567488"/>
            <a:ext cx="84613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000" b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SPC,Pradaxa</a:t>
            </a:r>
            <a:r>
              <a:rPr lang="cs-CZ" altLang="cs-CZ" sz="1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08/2011; </a:t>
            </a:r>
            <a:r>
              <a:rPr lang="cs-CZ" altLang="cs-CZ" sz="1000" b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European</a:t>
            </a:r>
            <a:r>
              <a:rPr lang="cs-CZ" altLang="cs-CZ" sz="1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000" b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Heart</a:t>
            </a:r>
            <a:r>
              <a:rPr lang="cs-CZ" altLang="cs-CZ" sz="1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000" b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Journal</a:t>
            </a:r>
            <a:r>
              <a:rPr lang="cs-CZ" altLang="cs-CZ" sz="1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2011;Vol.32(</a:t>
            </a:r>
            <a:r>
              <a:rPr lang="cs-CZ" altLang="cs-CZ" sz="1000" b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Abstract</a:t>
            </a:r>
            <a:r>
              <a:rPr lang="cs-CZ" altLang="cs-CZ" sz="1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cs-CZ" altLang="cs-CZ" sz="1000" b="0" dirty="0" err="1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Supplement</a:t>
            </a:r>
            <a:r>
              <a:rPr lang="cs-CZ" altLang="cs-CZ" sz="1000" b="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):618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1400" b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29708" name="Line 20"/>
          <p:cNvSpPr>
            <a:spLocks noChangeShapeType="1"/>
          </p:cNvSpPr>
          <p:nvPr/>
        </p:nvSpPr>
        <p:spPr bwMode="auto">
          <a:xfrm>
            <a:off x="1619250" y="4805363"/>
            <a:ext cx="6696075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09" name="Line 23"/>
          <p:cNvSpPr>
            <a:spLocks noChangeShapeType="1"/>
          </p:cNvSpPr>
          <p:nvPr/>
        </p:nvSpPr>
        <p:spPr bwMode="auto">
          <a:xfrm>
            <a:off x="1619250" y="2238375"/>
            <a:ext cx="144463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10" name="Line 24"/>
          <p:cNvSpPr>
            <a:spLocks noChangeShapeType="1"/>
          </p:cNvSpPr>
          <p:nvPr/>
        </p:nvSpPr>
        <p:spPr bwMode="auto">
          <a:xfrm>
            <a:off x="1619250" y="4148138"/>
            <a:ext cx="144463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05" name="Text Box 25"/>
          <p:cNvSpPr txBox="1">
            <a:spLocks noChangeArrowheads="1"/>
          </p:cNvSpPr>
          <p:nvPr/>
        </p:nvSpPr>
        <p:spPr bwMode="auto">
          <a:xfrm>
            <a:off x="1814513" y="2057400"/>
            <a:ext cx="8402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cs-CZ" sz="2000" b="1" dirty="0">
                <a:solidFill>
                  <a:schemeClr val="tx2"/>
                </a:solidFill>
                <a:latin typeface="+mn-lt"/>
              </a:rPr>
              <a:t>200%</a:t>
            </a:r>
          </a:p>
        </p:txBody>
      </p:sp>
      <p:sp>
        <p:nvSpPr>
          <p:cNvPr id="71706" name="Text Box 26"/>
          <p:cNvSpPr txBox="1">
            <a:spLocks noChangeArrowheads="1"/>
          </p:cNvSpPr>
          <p:nvPr/>
        </p:nvSpPr>
        <p:spPr bwMode="auto">
          <a:xfrm>
            <a:off x="1835150" y="3902075"/>
            <a:ext cx="6976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cs-CZ" sz="2000" b="1" dirty="0">
                <a:solidFill>
                  <a:schemeClr val="tx2"/>
                </a:solidFill>
                <a:latin typeface="+mn-lt"/>
              </a:rPr>
              <a:t>50%</a:t>
            </a:r>
          </a:p>
        </p:txBody>
      </p:sp>
      <p:sp>
        <p:nvSpPr>
          <p:cNvPr id="29713" name="Line 24"/>
          <p:cNvSpPr>
            <a:spLocks noChangeShapeType="1"/>
          </p:cNvSpPr>
          <p:nvPr/>
        </p:nvSpPr>
        <p:spPr bwMode="auto">
          <a:xfrm>
            <a:off x="1617663" y="6227763"/>
            <a:ext cx="144462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14" name="Line 24"/>
          <p:cNvSpPr>
            <a:spLocks noChangeShapeType="1"/>
          </p:cNvSpPr>
          <p:nvPr/>
        </p:nvSpPr>
        <p:spPr bwMode="auto">
          <a:xfrm>
            <a:off x="1619250" y="3503613"/>
            <a:ext cx="144463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9715" name="Line 24"/>
          <p:cNvSpPr>
            <a:spLocks noChangeShapeType="1"/>
          </p:cNvSpPr>
          <p:nvPr/>
        </p:nvSpPr>
        <p:spPr bwMode="auto">
          <a:xfrm>
            <a:off x="1619250" y="2855913"/>
            <a:ext cx="144463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1835150" y="3319463"/>
            <a:ext cx="8402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cs-CZ" sz="2000" b="1" dirty="0">
                <a:solidFill>
                  <a:schemeClr val="tx2"/>
                </a:solidFill>
                <a:latin typeface="+mn-lt"/>
              </a:rPr>
              <a:t>100%</a:t>
            </a: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692275" y="2671763"/>
            <a:ext cx="9108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cs-CZ" sz="2000" b="1" dirty="0">
                <a:solidFill>
                  <a:schemeClr val="tx2"/>
                </a:solidFill>
                <a:latin typeface="+mn-lt"/>
              </a:rPr>
              <a:t> 150%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1835150" y="6022975"/>
            <a:ext cx="9252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cs-CZ" sz="2000" b="1" dirty="0">
                <a:solidFill>
                  <a:schemeClr val="tx2"/>
                </a:solidFill>
                <a:latin typeface="+mn-lt"/>
              </a:rPr>
              <a:t>-100%</a:t>
            </a:r>
          </a:p>
        </p:txBody>
      </p:sp>
      <p:sp>
        <p:nvSpPr>
          <p:cNvPr id="29719" name="Line 23"/>
          <p:cNvSpPr>
            <a:spLocks noChangeShapeType="1"/>
          </p:cNvSpPr>
          <p:nvPr/>
        </p:nvSpPr>
        <p:spPr bwMode="auto">
          <a:xfrm>
            <a:off x="1619250" y="1716088"/>
            <a:ext cx="144463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1814513" y="1535113"/>
            <a:ext cx="8402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cs-CZ" sz="2000" b="1" dirty="0">
                <a:solidFill>
                  <a:schemeClr val="tx2"/>
                </a:solidFill>
                <a:latin typeface="+mn-lt"/>
              </a:rPr>
              <a:t>250%</a:t>
            </a:r>
          </a:p>
        </p:txBody>
      </p:sp>
      <p:sp>
        <p:nvSpPr>
          <p:cNvPr id="2" name="TextovéPole 1"/>
          <p:cNvSpPr txBox="1"/>
          <p:nvPr/>
        </p:nvSpPr>
        <p:spPr>
          <a:xfrm rot="2768906">
            <a:off x="3021399" y="5313641"/>
            <a:ext cx="136447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 err="1">
                <a:solidFill>
                  <a:schemeClr val="tx2"/>
                </a:solidFill>
                <a:latin typeface="+mj-lt"/>
              </a:rPr>
              <a:t>amiodaron</a:t>
            </a:r>
            <a:endParaRPr lang="cs-CZ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6" name="TextovéPole 35"/>
          <p:cNvSpPr txBox="1"/>
          <p:nvPr/>
        </p:nvSpPr>
        <p:spPr>
          <a:xfrm rot="2768906">
            <a:off x="4018846" y="5174734"/>
            <a:ext cx="126188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 err="1">
                <a:solidFill>
                  <a:schemeClr val="tx2"/>
                </a:solidFill>
                <a:latin typeface="+mj-lt"/>
              </a:rPr>
              <a:t>verapamil</a:t>
            </a:r>
            <a:endParaRPr lang="cs-CZ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7" name="TextovéPole 36"/>
          <p:cNvSpPr txBox="1"/>
          <p:nvPr/>
        </p:nvSpPr>
        <p:spPr>
          <a:xfrm rot="2768906">
            <a:off x="4745474" y="5233471"/>
            <a:ext cx="151836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 err="1">
                <a:solidFill>
                  <a:schemeClr val="tx2"/>
                </a:solidFill>
                <a:latin typeface="+mj-lt"/>
              </a:rPr>
              <a:t>ketokonazol</a:t>
            </a:r>
            <a:endParaRPr lang="cs-CZ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8" name="TextovéPole 37"/>
          <p:cNvSpPr txBox="1"/>
          <p:nvPr/>
        </p:nvSpPr>
        <p:spPr>
          <a:xfrm rot="2768906">
            <a:off x="6174136" y="4109522"/>
            <a:ext cx="1043876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solidFill>
                  <a:schemeClr val="tx2"/>
                </a:solidFill>
                <a:latin typeface="+mj-lt"/>
              </a:rPr>
              <a:t>třezalka</a:t>
            </a:r>
          </a:p>
        </p:txBody>
      </p:sp>
      <p:sp>
        <p:nvSpPr>
          <p:cNvPr id="39" name="TextovéPole 38"/>
          <p:cNvSpPr txBox="1"/>
          <p:nvPr/>
        </p:nvSpPr>
        <p:spPr>
          <a:xfrm rot="2768906">
            <a:off x="6446344" y="3776940"/>
            <a:ext cx="171072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 err="1">
                <a:solidFill>
                  <a:schemeClr val="tx2"/>
                </a:solidFill>
                <a:latin typeface="+mj-lt"/>
              </a:rPr>
              <a:t>spironolakton</a:t>
            </a:r>
            <a:endParaRPr lang="cs-CZ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29726" name="Line 24"/>
          <p:cNvSpPr>
            <a:spLocks noChangeShapeType="1"/>
          </p:cNvSpPr>
          <p:nvPr/>
        </p:nvSpPr>
        <p:spPr bwMode="auto">
          <a:xfrm>
            <a:off x="1619250" y="5475288"/>
            <a:ext cx="144463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1835150" y="5229225"/>
            <a:ext cx="7825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cs-CZ" sz="2000" b="1" dirty="0">
                <a:solidFill>
                  <a:schemeClr val="tx2"/>
                </a:solidFill>
                <a:latin typeface="+mn-lt"/>
              </a:rPr>
              <a:t>-50%</a:t>
            </a:r>
          </a:p>
        </p:txBody>
      </p:sp>
    </p:spTree>
    <p:extLst>
      <p:ext uri="{BB962C8B-B14F-4D97-AF65-F5344CB8AC3E}">
        <p14:creationId xmlns:p14="http://schemas.microsoft.com/office/powerpoint/2010/main" val="1327848902"/>
      </p:ext>
    </p:extLst>
  </p:cSld>
  <p:clrMapOvr>
    <a:masterClrMapping/>
  </p:clrMapOvr>
  <p:transition/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2875" y="510952"/>
            <a:ext cx="8893175" cy="685800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cs-CZ" altLang="cs-CZ" sz="3200" dirty="0">
                <a:solidFill>
                  <a:srgbClr val="C00000"/>
                </a:solidFill>
                <a:latin typeface="Arial Black" panose="020B0A04020102020204" pitchFamily="34" charset="0"/>
              </a:rPr>
              <a:t>Ovlivnění expozice </a:t>
            </a:r>
            <a:r>
              <a:rPr lang="cs-CZ" altLang="cs-CZ" sz="3200" dirty="0" err="1">
                <a:solidFill>
                  <a:srgbClr val="C00000"/>
                </a:solidFill>
                <a:latin typeface="Arial Black" panose="020B0A04020102020204" pitchFamily="34" charset="0"/>
              </a:rPr>
              <a:t>rivaroxabanu</a:t>
            </a:r>
            <a:r>
              <a:rPr lang="cs-CZ" altLang="cs-CZ" sz="3200" dirty="0">
                <a:solidFill>
                  <a:srgbClr val="C00000"/>
                </a:solidFill>
                <a:latin typeface="Arial Black" panose="020B0A04020102020204" pitchFamily="34" charset="0"/>
              </a:rPr>
              <a:t> při interakci na úrovni CYP3A4 a P-</a:t>
            </a:r>
            <a:r>
              <a:rPr lang="cs-CZ" altLang="cs-CZ" sz="3200" dirty="0" err="1">
                <a:solidFill>
                  <a:srgbClr val="C00000"/>
                </a:solidFill>
                <a:latin typeface="Arial Black" panose="020B0A04020102020204" pitchFamily="34" charset="0"/>
              </a:rPr>
              <a:t>gp</a:t>
            </a:r>
            <a:endParaRPr lang="cs-CZ" altLang="cs-CZ" sz="32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0723" name="Rectangle 3"/>
          <p:cNvSpPr>
            <a:spLocks noChangeArrowheads="1"/>
          </p:cNvSpPr>
          <p:nvPr/>
        </p:nvSpPr>
        <p:spPr bwMode="auto">
          <a:xfrm>
            <a:off x="684213" y="1503363"/>
            <a:ext cx="8135937" cy="4949825"/>
          </a:xfrm>
          <a:prstGeom prst="rect">
            <a:avLst/>
          </a:prstGeom>
          <a:solidFill>
            <a:schemeClr val="bg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1800" b="0">
              <a:latin typeface="Arial" panose="020B0604020202020204" pitchFamily="34" charset="0"/>
            </a:endParaRPr>
          </a:p>
        </p:txBody>
      </p:sp>
      <p:sp>
        <p:nvSpPr>
          <p:cNvPr id="30724" name="Line 4"/>
          <p:cNvSpPr>
            <a:spLocks noChangeShapeType="1"/>
          </p:cNvSpPr>
          <p:nvPr/>
        </p:nvSpPr>
        <p:spPr bwMode="auto">
          <a:xfrm>
            <a:off x="1619250" y="1647825"/>
            <a:ext cx="1588" cy="4532313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685" name="Rectangle 5"/>
          <p:cNvSpPr>
            <a:spLocks noChangeArrowheads="1"/>
          </p:cNvSpPr>
          <p:nvPr/>
        </p:nvSpPr>
        <p:spPr bwMode="auto">
          <a:xfrm>
            <a:off x="2627313" y="4302125"/>
            <a:ext cx="735012" cy="487363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71687" name="Rectangle 7"/>
          <p:cNvSpPr>
            <a:spLocks noChangeArrowheads="1"/>
          </p:cNvSpPr>
          <p:nvPr/>
        </p:nvSpPr>
        <p:spPr bwMode="auto">
          <a:xfrm>
            <a:off x="4932363" y="1916113"/>
            <a:ext cx="735012" cy="2898775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  <p:sp>
        <p:nvSpPr>
          <p:cNvPr id="30727" name="Rectangle 8"/>
          <p:cNvSpPr>
            <a:spLocks noChangeArrowheads="1"/>
          </p:cNvSpPr>
          <p:nvPr/>
        </p:nvSpPr>
        <p:spPr bwMode="auto">
          <a:xfrm>
            <a:off x="6632575" y="4811713"/>
            <a:ext cx="735013" cy="663575"/>
          </a:xfrm>
          <a:prstGeom prst="rect">
            <a:avLst/>
          </a:prstGeom>
          <a:gradFill rotWithShape="1">
            <a:gsLst>
              <a:gs pos="0">
                <a:srgbClr val="004D00"/>
              </a:gs>
              <a:gs pos="50000">
                <a:srgbClr val="007300"/>
              </a:gs>
              <a:gs pos="100000">
                <a:srgbClr val="008A00"/>
              </a:gs>
            </a:gsLst>
            <a:lin ang="108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 b="0">
              <a:latin typeface="Arial" panose="020B0604020202020204" pitchFamily="34" charset="0"/>
            </a:endParaRPr>
          </a:p>
        </p:txBody>
      </p:sp>
      <p:sp>
        <p:nvSpPr>
          <p:cNvPr id="30728" name="Rectangle 9"/>
          <p:cNvSpPr>
            <a:spLocks noChangeArrowheads="1"/>
          </p:cNvSpPr>
          <p:nvPr/>
        </p:nvSpPr>
        <p:spPr bwMode="auto">
          <a:xfrm>
            <a:off x="7653338" y="4797425"/>
            <a:ext cx="735012" cy="71438"/>
          </a:xfrm>
          <a:prstGeom prst="rect">
            <a:avLst/>
          </a:prstGeom>
          <a:gradFill rotWithShape="1">
            <a:gsLst>
              <a:gs pos="0">
                <a:srgbClr val="004D00"/>
              </a:gs>
              <a:gs pos="50000">
                <a:srgbClr val="007300"/>
              </a:gs>
              <a:gs pos="100000">
                <a:srgbClr val="008A00"/>
              </a:gs>
            </a:gsLst>
            <a:lin ang="108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cs-CZ" altLang="cs-CZ" sz="1800" b="0">
              <a:latin typeface="Arial" panose="020B0604020202020204" pitchFamily="34" charset="0"/>
            </a:endParaRPr>
          </a:p>
        </p:txBody>
      </p:sp>
      <p:sp>
        <p:nvSpPr>
          <p:cNvPr id="71698" name="Text Box 18"/>
          <p:cNvSpPr txBox="1">
            <a:spLocks noChangeArrowheads="1"/>
          </p:cNvSpPr>
          <p:nvPr/>
        </p:nvSpPr>
        <p:spPr bwMode="auto">
          <a:xfrm rot="-5400000">
            <a:off x="-1158665" y="3513218"/>
            <a:ext cx="4591719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defRPr/>
            </a:pPr>
            <a:r>
              <a:rPr lang="cs-CZ" sz="2400" b="1" dirty="0">
                <a:solidFill>
                  <a:schemeClr val="tx2"/>
                </a:solidFill>
                <a:latin typeface="+mn-lt"/>
              </a:rPr>
              <a:t>zvýšení koncentrace při </a:t>
            </a:r>
          </a:p>
          <a:p>
            <a:pPr algn="ctr" eaLnBrk="1" hangingPunct="1">
              <a:defRPr/>
            </a:pPr>
            <a:r>
              <a:rPr lang="cs-CZ" sz="2400" b="1" dirty="0">
                <a:solidFill>
                  <a:schemeClr val="tx2"/>
                </a:solidFill>
                <a:latin typeface="+mn-lt"/>
              </a:rPr>
              <a:t>aktivace či inhibice eliminace </a:t>
            </a:r>
          </a:p>
        </p:txBody>
      </p:sp>
      <p:sp>
        <p:nvSpPr>
          <p:cNvPr id="30730" name="Line 20"/>
          <p:cNvSpPr>
            <a:spLocks noChangeShapeType="1"/>
          </p:cNvSpPr>
          <p:nvPr/>
        </p:nvSpPr>
        <p:spPr bwMode="auto">
          <a:xfrm>
            <a:off x="1619250" y="4805363"/>
            <a:ext cx="7150100" cy="14287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1" name="Line 23"/>
          <p:cNvSpPr>
            <a:spLocks noChangeShapeType="1"/>
          </p:cNvSpPr>
          <p:nvPr/>
        </p:nvSpPr>
        <p:spPr bwMode="auto">
          <a:xfrm>
            <a:off x="1619250" y="2301875"/>
            <a:ext cx="144463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2" name="Line 24"/>
          <p:cNvSpPr>
            <a:spLocks noChangeShapeType="1"/>
          </p:cNvSpPr>
          <p:nvPr/>
        </p:nvSpPr>
        <p:spPr bwMode="auto">
          <a:xfrm>
            <a:off x="1619250" y="4211638"/>
            <a:ext cx="144463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71705" name="Text Box 25"/>
          <p:cNvSpPr txBox="1">
            <a:spLocks noChangeArrowheads="1"/>
          </p:cNvSpPr>
          <p:nvPr/>
        </p:nvSpPr>
        <p:spPr bwMode="auto">
          <a:xfrm>
            <a:off x="1814513" y="2120900"/>
            <a:ext cx="8402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cs-CZ" sz="2000" b="1" dirty="0">
                <a:solidFill>
                  <a:schemeClr val="tx2"/>
                </a:solidFill>
                <a:latin typeface="+mn-lt"/>
              </a:rPr>
              <a:t>200%</a:t>
            </a:r>
          </a:p>
        </p:txBody>
      </p:sp>
      <p:sp>
        <p:nvSpPr>
          <p:cNvPr id="71706" name="Text Box 26"/>
          <p:cNvSpPr txBox="1">
            <a:spLocks noChangeArrowheads="1"/>
          </p:cNvSpPr>
          <p:nvPr/>
        </p:nvSpPr>
        <p:spPr bwMode="auto">
          <a:xfrm>
            <a:off x="1835150" y="3965575"/>
            <a:ext cx="6976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cs-CZ" sz="2000" b="1" dirty="0">
                <a:solidFill>
                  <a:schemeClr val="tx2"/>
                </a:solidFill>
                <a:latin typeface="+mn-lt"/>
              </a:rPr>
              <a:t>50%</a:t>
            </a:r>
          </a:p>
        </p:txBody>
      </p:sp>
      <p:sp>
        <p:nvSpPr>
          <p:cNvPr id="30735" name="Line 24"/>
          <p:cNvSpPr>
            <a:spLocks noChangeShapeType="1"/>
          </p:cNvSpPr>
          <p:nvPr/>
        </p:nvSpPr>
        <p:spPr bwMode="auto">
          <a:xfrm>
            <a:off x="1617663" y="6227763"/>
            <a:ext cx="144462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6" name="Line 24"/>
          <p:cNvSpPr>
            <a:spLocks noChangeShapeType="1"/>
          </p:cNvSpPr>
          <p:nvPr/>
        </p:nvSpPr>
        <p:spPr bwMode="auto">
          <a:xfrm>
            <a:off x="1619250" y="3567113"/>
            <a:ext cx="144463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737" name="Line 24"/>
          <p:cNvSpPr>
            <a:spLocks noChangeShapeType="1"/>
          </p:cNvSpPr>
          <p:nvPr/>
        </p:nvSpPr>
        <p:spPr bwMode="auto">
          <a:xfrm>
            <a:off x="1619250" y="2919413"/>
            <a:ext cx="144463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0" name="Text Box 26"/>
          <p:cNvSpPr txBox="1">
            <a:spLocks noChangeArrowheads="1"/>
          </p:cNvSpPr>
          <p:nvPr/>
        </p:nvSpPr>
        <p:spPr bwMode="auto">
          <a:xfrm>
            <a:off x="1835150" y="3382963"/>
            <a:ext cx="8402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cs-CZ" sz="2000" b="1" dirty="0">
                <a:solidFill>
                  <a:schemeClr val="tx2"/>
                </a:solidFill>
                <a:latin typeface="+mn-lt"/>
              </a:rPr>
              <a:t>100%</a:t>
            </a:r>
          </a:p>
        </p:txBody>
      </p:sp>
      <p:sp>
        <p:nvSpPr>
          <p:cNvPr id="31" name="Text Box 26"/>
          <p:cNvSpPr txBox="1">
            <a:spLocks noChangeArrowheads="1"/>
          </p:cNvSpPr>
          <p:nvPr/>
        </p:nvSpPr>
        <p:spPr bwMode="auto">
          <a:xfrm>
            <a:off x="1692275" y="2735263"/>
            <a:ext cx="91082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cs-CZ" sz="2000" b="1" dirty="0">
                <a:solidFill>
                  <a:schemeClr val="tx2"/>
                </a:solidFill>
                <a:latin typeface="+mn-lt"/>
              </a:rPr>
              <a:t> 150%</a:t>
            </a:r>
          </a:p>
        </p:txBody>
      </p:sp>
      <p:sp>
        <p:nvSpPr>
          <p:cNvPr id="32" name="Text Box 26"/>
          <p:cNvSpPr txBox="1">
            <a:spLocks noChangeArrowheads="1"/>
          </p:cNvSpPr>
          <p:nvPr/>
        </p:nvSpPr>
        <p:spPr bwMode="auto">
          <a:xfrm>
            <a:off x="1835150" y="6022975"/>
            <a:ext cx="92525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cs-CZ" sz="2000" b="1" dirty="0">
                <a:solidFill>
                  <a:schemeClr val="tx2"/>
                </a:solidFill>
                <a:latin typeface="+mn-lt"/>
              </a:rPr>
              <a:t>-100%</a:t>
            </a:r>
          </a:p>
        </p:txBody>
      </p:sp>
      <p:sp>
        <p:nvSpPr>
          <p:cNvPr id="30741" name="Line 23"/>
          <p:cNvSpPr>
            <a:spLocks noChangeShapeType="1"/>
          </p:cNvSpPr>
          <p:nvPr/>
        </p:nvSpPr>
        <p:spPr bwMode="auto">
          <a:xfrm>
            <a:off x="1619250" y="1779588"/>
            <a:ext cx="144463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34" name="Text Box 25"/>
          <p:cNvSpPr txBox="1">
            <a:spLocks noChangeArrowheads="1"/>
          </p:cNvSpPr>
          <p:nvPr/>
        </p:nvSpPr>
        <p:spPr bwMode="auto">
          <a:xfrm>
            <a:off x="1814513" y="1598613"/>
            <a:ext cx="84029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cs-CZ" sz="2000" b="1" dirty="0">
                <a:solidFill>
                  <a:schemeClr val="tx2"/>
                </a:solidFill>
                <a:latin typeface="+mn-lt"/>
              </a:rPr>
              <a:t>250%</a:t>
            </a:r>
          </a:p>
        </p:txBody>
      </p:sp>
      <p:sp>
        <p:nvSpPr>
          <p:cNvPr id="2" name="TextovéPole 1"/>
          <p:cNvSpPr txBox="1"/>
          <p:nvPr/>
        </p:nvSpPr>
        <p:spPr>
          <a:xfrm rot="2768906">
            <a:off x="2719377" y="4864418"/>
            <a:ext cx="2595582" cy="147732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solidFill>
                  <a:schemeClr val="tx2"/>
                </a:solidFill>
                <a:latin typeface="+mj-lt"/>
              </a:rPr>
              <a:t>               </a:t>
            </a:r>
            <a:r>
              <a:rPr lang="cs-CZ" b="1" dirty="0" err="1">
                <a:solidFill>
                  <a:schemeClr val="tx2"/>
                </a:solidFill>
                <a:latin typeface="+mj-lt"/>
              </a:rPr>
              <a:t>klaritromycin</a:t>
            </a:r>
            <a:endParaRPr lang="cs-CZ" b="1" dirty="0">
              <a:solidFill>
                <a:schemeClr val="tx2"/>
              </a:solidFill>
              <a:latin typeface="+mj-lt"/>
            </a:endParaRPr>
          </a:p>
          <a:p>
            <a:pPr>
              <a:defRPr/>
            </a:pPr>
            <a:r>
              <a:rPr lang="cs-CZ" b="1" dirty="0">
                <a:solidFill>
                  <a:schemeClr val="tx2"/>
                </a:solidFill>
                <a:latin typeface="+mj-lt"/>
              </a:rPr>
              <a:t>            erytromycin</a:t>
            </a:r>
          </a:p>
          <a:p>
            <a:pPr>
              <a:defRPr/>
            </a:pPr>
            <a:endParaRPr lang="cs-CZ" b="1" dirty="0">
              <a:solidFill>
                <a:schemeClr val="tx2"/>
              </a:solidFill>
              <a:latin typeface="+mj-lt"/>
            </a:endParaRPr>
          </a:p>
          <a:p>
            <a:pPr>
              <a:defRPr/>
            </a:pPr>
            <a:r>
              <a:rPr lang="cs-CZ" b="1" dirty="0">
                <a:solidFill>
                  <a:schemeClr val="tx2"/>
                </a:solidFill>
                <a:latin typeface="+mj-lt"/>
              </a:rPr>
              <a:t>  </a:t>
            </a:r>
            <a:r>
              <a:rPr lang="cs-CZ" b="1" dirty="0" err="1">
                <a:solidFill>
                  <a:schemeClr val="tx2"/>
                </a:solidFill>
                <a:latin typeface="+mj-lt"/>
              </a:rPr>
              <a:t>verapamil</a:t>
            </a:r>
            <a:endParaRPr lang="cs-CZ" b="1" dirty="0">
              <a:solidFill>
                <a:schemeClr val="tx2"/>
              </a:solidFill>
              <a:latin typeface="+mj-lt"/>
            </a:endParaRPr>
          </a:p>
          <a:p>
            <a:pPr>
              <a:defRPr/>
            </a:pPr>
            <a:r>
              <a:rPr lang="cs-CZ" b="1" dirty="0" err="1">
                <a:solidFill>
                  <a:schemeClr val="tx2"/>
                </a:solidFill>
                <a:latin typeface="+mj-lt"/>
              </a:rPr>
              <a:t>amiodaron</a:t>
            </a:r>
            <a:endParaRPr lang="cs-CZ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7" name="TextovéPole 36"/>
          <p:cNvSpPr txBox="1"/>
          <p:nvPr/>
        </p:nvSpPr>
        <p:spPr>
          <a:xfrm rot="2768906">
            <a:off x="5032811" y="5233472"/>
            <a:ext cx="1518364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 err="1">
                <a:solidFill>
                  <a:schemeClr val="tx2"/>
                </a:solidFill>
                <a:latin typeface="+mj-lt"/>
              </a:rPr>
              <a:t>ketokonazol</a:t>
            </a:r>
            <a:endParaRPr lang="cs-CZ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8" name="TextovéPole 37"/>
          <p:cNvSpPr txBox="1"/>
          <p:nvPr/>
        </p:nvSpPr>
        <p:spPr>
          <a:xfrm rot="2768906">
            <a:off x="5687209" y="3588435"/>
            <a:ext cx="1774845" cy="646331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>
                <a:solidFill>
                  <a:schemeClr val="tx2"/>
                </a:solidFill>
                <a:latin typeface="+mj-lt"/>
              </a:rPr>
              <a:t>třezalka</a:t>
            </a:r>
          </a:p>
          <a:p>
            <a:pPr>
              <a:defRPr/>
            </a:pPr>
            <a:r>
              <a:rPr lang="cs-CZ" b="1" dirty="0">
                <a:solidFill>
                  <a:schemeClr val="tx2"/>
                </a:solidFill>
                <a:latin typeface="+mj-lt"/>
              </a:rPr>
              <a:t>antikonvulziva</a:t>
            </a:r>
          </a:p>
        </p:txBody>
      </p:sp>
      <p:sp>
        <p:nvSpPr>
          <p:cNvPr id="39" name="TextovéPole 38"/>
          <p:cNvSpPr txBox="1"/>
          <p:nvPr/>
        </p:nvSpPr>
        <p:spPr>
          <a:xfrm rot="2768906">
            <a:off x="6806706" y="3776941"/>
            <a:ext cx="1710725" cy="369332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b="1" dirty="0" err="1">
                <a:solidFill>
                  <a:schemeClr val="tx2"/>
                </a:solidFill>
                <a:latin typeface="+mj-lt"/>
              </a:rPr>
              <a:t>spironolakton</a:t>
            </a:r>
            <a:endParaRPr lang="cs-CZ" b="1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30747" name="Line 24"/>
          <p:cNvSpPr>
            <a:spLocks noChangeShapeType="1"/>
          </p:cNvSpPr>
          <p:nvPr/>
        </p:nvSpPr>
        <p:spPr bwMode="auto">
          <a:xfrm>
            <a:off x="1619250" y="5475288"/>
            <a:ext cx="144463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1" name="Text Box 26"/>
          <p:cNvSpPr txBox="1">
            <a:spLocks noChangeArrowheads="1"/>
          </p:cNvSpPr>
          <p:nvPr/>
        </p:nvSpPr>
        <p:spPr bwMode="auto">
          <a:xfrm>
            <a:off x="1835150" y="5229225"/>
            <a:ext cx="7825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defRPr/>
            </a:pPr>
            <a:r>
              <a:rPr lang="cs-CZ" sz="2000" b="1" dirty="0">
                <a:solidFill>
                  <a:schemeClr val="tx2"/>
                </a:solidFill>
                <a:latin typeface="+mn-lt"/>
              </a:rPr>
              <a:t>-50%</a:t>
            </a:r>
          </a:p>
        </p:txBody>
      </p:sp>
      <p:sp>
        <p:nvSpPr>
          <p:cNvPr id="30749" name="TextovéPole 2"/>
          <p:cNvSpPr txBox="1">
            <a:spLocks noChangeArrowheads="1"/>
          </p:cNvSpPr>
          <p:nvPr/>
        </p:nvSpPr>
        <p:spPr bwMode="auto">
          <a:xfrm>
            <a:off x="1763713" y="6505575"/>
            <a:ext cx="586422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cs-CZ" sz="1400" b="0">
                <a:latin typeface="Arial" panose="020B0604020202020204" pitchFamily="34" charset="0"/>
              </a:rPr>
              <a:t>Grillo JA,</a:t>
            </a:r>
            <a:r>
              <a:rPr lang="cs-CZ" altLang="cs-CZ" sz="1400" b="0">
                <a:latin typeface="Arial" panose="020B0604020202020204" pitchFamily="34" charset="0"/>
              </a:rPr>
              <a:t> </a:t>
            </a:r>
            <a:r>
              <a:rPr lang="en-US" altLang="cs-CZ" sz="1400" b="0">
                <a:latin typeface="Arial" panose="020B0604020202020204" pitchFamily="34" charset="0"/>
              </a:rPr>
              <a:t>Biopharm Drug Dispos. 2012 Mar;33(2):99-110</a:t>
            </a:r>
            <a:r>
              <a:rPr lang="cs-CZ" altLang="cs-CZ" sz="1400" b="0">
                <a:latin typeface="Arial" panose="020B0604020202020204" pitchFamily="34" charset="0"/>
              </a:rPr>
              <a:t> a SPC Xarelto</a:t>
            </a:r>
            <a:endParaRPr lang="en-US" altLang="cs-CZ" sz="1400" b="0">
              <a:latin typeface="Arial" panose="020B0604020202020204" pitchFamily="34" charset="0"/>
            </a:endParaRPr>
          </a:p>
        </p:txBody>
      </p:sp>
      <p:sp>
        <p:nvSpPr>
          <p:cNvPr id="35" name="Rectangle 5"/>
          <p:cNvSpPr>
            <a:spLocks noChangeArrowheads="1"/>
          </p:cNvSpPr>
          <p:nvPr/>
        </p:nvSpPr>
        <p:spPr bwMode="auto">
          <a:xfrm>
            <a:off x="3763963" y="3716338"/>
            <a:ext cx="735012" cy="1081087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48979218"/>
      </p:ext>
    </p:extLst>
  </p:cSld>
  <p:clrMapOvr>
    <a:masterClrMapping/>
  </p:clrMapOvr>
  <p:transition/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6" name="Text Box 57"/>
          <p:cNvSpPr txBox="1">
            <a:spLocks noChangeArrowheads="1"/>
          </p:cNvSpPr>
          <p:nvPr/>
        </p:nvSpPr>
        <p:spPr bwMode="auto">
          <a:xfrm>
            <a:off x="0" y="115888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600" dirty="0">
                <a:solidFill>
                  <a:srgbClr val="C00000"/>
                </a:solidFill>
                <a:latin typeface="Arial Black" panose="020B0A04020102020204" pitchFamily="34" charset="0"/>
              </a:rPr>
              <a:t> Absorpce </a:t>
            </a:r>
            <a:r>
              <a:rPr lang="cs-CZ" altLang="cs-CZ" sz="3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dabigatran</a:t>
            </a:r>
            <a:r>
              <a:rPr lang="cs-CZ" altLang="cs-CZ" sz="3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cs-CZ" altLang="cs-CZ" sz="3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etexilátu</a:t>
            </a:r>
            <a:r>
              <a:rPr lang="cs-CZ" altLang="cs-CZ" sz="3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600" dirty="0">
                <a:solidFill>
                  <a:srgbClr val="C00000"/>
                </a:solidFill>
                <a:latin typeface="Arial Black" panose="020B0A04020102020204" pitchFamily="34" charset="0"/>
              </a:rPr>
              <a:t>P-</a:t>
            </a:r>
            <a:r>
              <a:rPr lang="cs-CZ" altLang="cs-CZ" sz="3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gp</a:t>
            </a:r>
            <a:r>
              <a:rPr lang="cs-CZ" altLang="cs-CZ" sz="3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cs-CZ" altLang="cs-CZ" sz="3600" dirty="0">
                <a:solidFill>
                  <a:srgbClr val="C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ve střevě</a:t>
            </a:r>
          </a:p>
        </p:txBody>
      </p:sp>
      <p:sp>
        <p:nvSpPr>
          <p:cNvPr id="4" name="Zaoblený obdélník 3"/>
          <p:cNvSpPr/>
          <p:nvPr/>
        </p:nvSpPr>
        <p:spPr>
          <a:xfrm>
            <a:off x="124458" y="1413694"/>
            <a:ext cx="8856984" cy="5328592"/>
          </a:xfrm>
          <a:prstGeom prst="roundRect">
            <a:avLst>
              <a:gd name="adj" fmla="val 3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AutoShape 2"/>
          <p:cNvSpPr>
            <a:spLocks noChangeArrowheads="1"/>
          </p:cNvSpPr>
          <p:nvPr/>
        </p:nvSpPr>
        <p:spPr bwMode="auto">
          <a:xfrm rot="-5400000">
            <a:off x="-755649" y="3141364"/>
            <a:ext cx="4895850" cy="2016125"/>
          </a:xfrm>
          <a:prstGeom prst="doubleWave">
            <a:avLst>
              <a:gd name="adj1" fmla="val 6500"/>
              <a:gd name="adj2" fmla="val 3488"/>
            </a:avLst>
          </a:pr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defRPr/>
            </a:pPr>
            <a:endParaRPr lang="de-DE" sz="2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8" name="AutoShape 3"/>
          <p:cNvSpPr>
            <a:spLocks noChangeArrowheads="1"/>
          </p:cNvSpPr>
          <p:nvPr/>
        </p:nvSpPr>
        <p:spPr bwMode="auto">
          <a:xfrm rot="-5388235">
            <a:off x="5213350" y="3301703"/>
            <a:ext cx="4637087" cy="1439862"/>
          </a:xfrm>
          <a:prstGeom prst="flowChartMagneticDrum">
            <a:avLst/>
          </a:prstGeom>
          <a:gradFill rotWithShape="1">
            <a:gsLst>
              <a:gs pos="0">
                <a:srgbClr val="510000"/>
              </a:gs>
              <a:gs pos="50000">
                <a:srgbClr val="780000"/>
              </a:gs>
              <a:gs pos="100000">
                <a:srgbClr val="900000"/>
              </a:gs>
            </a:gsLst>
            <a:lin ang="16200000" scaled="1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69" name="AutoShape 8"/>
          <p:cNvSpPr>
            <a:spLocks noChangeArrowheads="1"/>
          </p:cNvSpPr>
          <p:nvPr/>
        </p:nvSpPr>
        <p:spPr bwMode="auto">
          <a:xfrm>
            <a:off x="2830513" y="3239790"/>
            <a:ext cx="474662" cy="152400"/>
          </a:xfrm>
          <a:prstGeom prst="flowChartTerminator">
            <a:avLst/>
          </a:prstGeom>
          <a:solidFill>
            <a:schemeClr val="bg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70" name="AutoShape 9"/>
          <p:cNvSpPr>
            <a:spLocks noChangeArrowheads="1"/>
          </p:cNvSpPr>
          <p:nvPr/>
        </p:nvSpPr>
        <p:spPr bwMode="auto">
          <a:xfrm>
            <a:off x="2830513" y="3468390"/>
            <a:ext cx="474662" cy="152400"/>
          </a:xfrm>
          <a:prstGeom prst="flowChartTerminator">
            <a:avLst/>
          </a:prstGeom>
          <a:solidFill>
            <a:schemeClr val="bg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84" name="AutoShape 10"/>
          <p:cNvSpPr>
            <a:spLocks noChangeArrowheads="1"/>
          </p:cNvSpPr>
          <p:nvPr/>
        </p:nvSpPr>
        <p:spPr bwMode="auto">
          <a:xfrm>
            <a:off x="2830513" y="3696990"/>
            <a:ext cx="474662" cy="152400"/>
          </a:xfrm>
          <a:prstGeom prst="flowChartTerminator">
            <a:avLst/>
          </a:prstGeom>
          <a:solidFill>
            <a:schemeClr val="bg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85" name="AutoShape 11"/>
          <p:cNvSpPr>
            <a:spLocks noChangeArrowheads="1"/>
          </p:cNvSpPr>
          <p:nvPr/>
        </p:nvSpPr>
        <p:spPr bwMode="auto">
          <a:xfrm>
            <a:off x="2830513" y="3925590"/>
            <a:ext cx="474662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86" name="AutoShape 12"/>
          <p:cNvSpPr>
            <a:spLocks noChangeArrowheads="1"/>
          </p:cNvSpPr>
          <p:nvPr/>
        </p:nvSpPr>
        <p:spPr bwMode="auto">
          <a:xfrm>
            <a:off x="2830513" y="4154190"/>
            <a:ext cx="474662" cy="152400"/>
          </a:xfrm>
          <a:prstGeom prst="flowChartTerminator">
            <a:avLst/>
          </a:prstGeom>
          <a:solidFill>
            <a:schemeClr val="bg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87" name="AutoShape 13"/>
          <p:cNvSpPr>
            <a:spLocks noChangeArrowheads="1"/>
          </p:cNvSpPr>
          <p:nvPr/>
        </p:nvSpPr>
        <p:spPr bwMode="auto">
          <a:xfrm>
            <a:off x="2830513" y="4382790"/>
            <a:ext cx="474662" cy="152400"/>
          </a:xfrm>
          <a:prstGeom prst="flowChartTerminator">
            <a:avLst/>
          </a:prstGeom>
          <a:solidFill>
            <a:schemeClr val="bg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88" name="AutoShape 14"/>
          <p:cNvSpPr>
            <a:spLocks noChangeArrowheads="1"/>
          </p:cNvSpPr>
          <p:nvPr/>
        </p:nvSpPr>
        <p:spPr bwMode="auto">
          <a:xfrm>
            <a:off x="2830513" y="4611390"/>
            <a:ext cx="474662" cy="152400"/>
          </a:xfrm>
          <a:prstGeom prst="flowChartTerminator">
            <a:avLst/>
          </a:prstGeom>
          <a:solidFill>
            <a:schemeClr val="bg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92" name="AutoShape 15"/>
          <p:cNvSpPr>
            <a:spLocks noChangeArrowheads="1"/>
          </p:cNvSpPr>
          <p:nvPr/>
        </p:nvSpPr>
        <p:spPr bwMode="auto">
          <a:xfrm>
            <a:off x="2830513" y="4839990"/>
            <a:ext cx="474662" cy="152400"/>
          </a:xfrm>
          <a:prstGeom prst="flowChartTerminator">
            <a:avLst/>
          </a:prstGeom>
          <a:solidFill>
            <a:schemeClr val="bg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93" name="AutoShape 16"/>
          <p:cNvSpPr>
            <a:spLocks noChangeArrowheads="1"/>
          </p:cNvSpPr>
          <p:nvPr/>
        </p:nvSpPr>
        <p:spPr bwMode="auto">
          <a:xfrm>
            <a:off x="2830513" y="5068590"/>
            <a:ext cx="474662" cy="152400"/>
          </a:xfrm>
          <a:prstGeom prst="flowChartTerminator">
            <a:avLst/>
          </a:prstGeom>
          <a:solidFill>
            <a:schemeClr val="bg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95" name="AutoShape 17"/>
          <p:cNvSpPr>
            <a:spLocks noChangeArrowheads="1"/>
          </p:cNvSpPr>
          <p:nvPr/>
        </p:nvSpPr>
        <p:spPr bwMode="auto">
          <a:xfrm>
            <a:off x="2830513" y="5297190"/>
            <a:ext cx="474662" cy="152400"/>
          </a:xfrm>
          <a:prstGeom prst="flowChartTerminator">
            <a:avLst/>
          </a:prstGeom>
          <a:solidFill>
            <a:schemeClr val="bg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96" name="AutoShape 18"/>
          <p:cNvSpPr>
            <a:spLocks noChangeArrowheads="1"/>
          </p:cNvSpPr>
          <p:nvPr/>
        </p:nvSpPr>
        <p:spPr bwMode="auto">
          <a:xfrm>
            <a:off x="2944813" y="5576590"/>
            <a:ext cx="474662" cy="152400"/>
          </a:xfrm>
          <a:prstGeom prst="flowChartTerminator">
            <a:avLst/>
          </a:prstGeom>
          <a:solidFill>
            <a:schemeClr val="bg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97" name="AutoShape 19"/>
          <p:cNvSpPr>
            <a:spLocks noChangeArrowheads="1"/>
          </p:cNvSpPr>
          <p:nvPr/>
        </p:nvSpPr>
        <p:spPr bwMode="auto">
          <a:xfrm>
            <a:off x="3162300" y="5805190"/>
            <a:ext cx="474663" cy="152400"/>
          </a:xfrm>
          <a:prstGeom prst="flowChartTerminator">
            <a:avLst/>
          </a:prstGeom>
          <a:solidFill>
            <a:schemeClr val="bg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99" name="AutoShape 22"/>
          <p:cNvSpPr>
            <a:spLocks noChangeArrowheads="1"/>
          </p:cNvSpPr>
          <p:nvPr/>
        </p:nvSpPr>
        <p:spPr bwMode="auto">
          <a:xfrm flipV="1">
            <a:off x="1484313" y="3093740"/>
            <a:ext cx="784225" cy="701675"/>
          </a:xfrm>
          <a:custGeom>
            <a:avLst/>
            <a:gdLst>
              <a:gd name="G0" fmla="+- 12749 0 0"/>
              <a:gd name="G1" fmla="+- 1875 0 0"/>
              <a:gd name="G2" fmla="+- 12158 0 1875"/>
              <a:gd name="G3" fmla="+- G2 0 1875"/>
              <a:gd name="G4" fmla="*/ G3 32768 32059"/>
              <a:gd name="G5" fmla="*/ G4 1 2"/>
              <a:gd name="G6" fmla="+- 21600 0 12749"/>
              <a:gd name="G7" fmla="*/ G6 1875 6079"/>
              <a:gd name="G8" fmla="+- G7 12749 0"/>
              <a:gd name="T0" fmla="*/ 12749 w 21600"/>
              <a:gd name="T1" fmla="*/ 0 h 21600"/>
              <a:gd name="T2" fmla="*/ 12749 w 21600"/>
              <a:gd name="T3" fmla="*/ 12158 h 21600"/>
              <a:gd name="T4" fmla="*/ 429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749" y="0"/>
                </a:lnTo>
                <a:lnTo>
                  <a:pt x="12749" y="1875"/>
                </a:lnTo>
                <a:lnTo>
                  <a:pt x="12427" y="1875"/>
                </a:lnTo>
                <a:cubicBezTo>
                  <a:pt x="5564" y="1875"/>
                  <a:pt x="0" y="6479"/>
                  <a:pt x="0" y="12158"/>
                </a:cubicBezTo>
                <a:lnTo>
                  <a:pt x="0" y="21600"/>
                </a:lnTo>
                <a:lnTo>
                  <a:pt x="8594" y="21600"/>
                </a:lnTo>
                <a:lnTo>
                  <a:pt x="8594" y="12158"/>
                </a:lnTo>
                <a:cubicBezTo>
                  <a:pt x="8594" y="11122"/>
                  <a:pt x="10310" y="10283"/>
                  <a:pt x="12427" y="10283"/>
                </a:cubicBezTo>
                <a:lnTo>
                  <a:pt x="12749" y="10283"/>
                </a:lnTo>
                <a:lnTo>
                  <a:pt x="12749" y="12158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1" hangingPunct="1">
              <a:defRPr/>
            </a:pPr>
            <a:endParaRPr lang="cs-CZ" b="1">
              <a:solidFill>
                <a:srgbClr val="99CC00"/>
              </a:solidFill>
              <a:latin typeface="Arial" charset="0"/>
            </a:endParaRPr>
          </a:p>
        </p:txBody>
      </p:sp>
      <p:sp>
        <p:nvSpPr>
          <p:cNvPr id="101" name="Text Box 51"/>
          <p:cNvSpPr txBox="1">
            <a:spLocks noChangeArrowheads="1"/>
          </p:cNvSpPr>
          <p:nvPr/>
        </p:nvSpPr>
        <p:spPr bwMode="auto">
          <a:xfrm>
            <a:off x="6875463" y="5376565"/>
            <a:ext cx="13970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i="1" dirty="0">
                <a:solidFill>
                  <a:schemeClr val="bg2"/>
                </a:solidFill>
                <a:latin typeface="Arial" panose="020B0604020202020204" pitchFamily="34" charset="0"/>
              </a:rPr>
              <a:t>portální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i="1" dirty="0">
                <a:solidFill>
                  <a:schemeClr val="bg2"/>
                </a:solidFill>
                <a:latin typeface="Arial" panose="020B0604020202020204" pitchFamily="34" charset="0"/>
              </a:rPr>
              <a:t>oběh</a:t>
            </a:r>
          </a:p>
        </p:txBody>
      </p:sp>
      <p:sp>
        <p:nvSpPr>
          <p:cNvPr id="113" name="AutoShape 7"/>
          <p:cNvSpPr>
            <a:spLocks noChangeArrowheads="1"/>
          </p:cNvSpPr>
          <p:nvPr/>
        </p:nvSpPr>
        <p:spPr bwMode="auto">
          <a:xfrm>
            <a:off x="3155950" y="2768302"/>
            <a:ext cx="474663" cy="152400"/>
          </a:xfrm>
          <a:prstGeom prst="flowChartTerminator">
            <a:avLst/>
          </a:prstGeom>
          <a:solidFill>
            <a:schemeClr val="bg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114" name="AutoShape 8"/>
          <p:cNvSpPr>
            <a:spLocks noChangeArrowheads="1"/>
          </p:cNvSpPr>
          <p:nvPr/>
        </p:nvSpPr>
        <p:spPr bwMode="auto">
          <a:xfrm>
            <a:off x="2940050" y="2996902"/>
            <a:ext cx="474663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115" name="AutoShape 20"/>
          <p:cNvSpPr>
            <a:spLocks noChangeArrowheads="1"/>
          </p:cNvSpPr>
          <p:nvPr/>
        </p:nvSpPr>
        <p:spPr bwMode="auto">
          <a:xfrm>
            <a:off x="3203575" y="2711152"/>
            <a:ext cx="3455988" cy="331787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90000"/>
                  <a:shade val="30000"/>
                  <a:satMod val="115000"/>
                </a:schemeClr>
              </a:gs>
              <a:gs pos="50000">
                <a:schemeClr val="bg1">
                  <a:lumMod val="90000"/>
                  <a:shade val="67500"/>
                  <a:satMod val="115000"/>
                </a:schemeClr>
              </a:gs>
              <a:gs pos="100000">
                <a:schemeClr val="bg1">
                  <a:lumMod val="9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tx2"/>
            </a:solidFill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de-DE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6" name="Šipka ve tvaru U 115"/>
          <p:cNvSpPr/>
          <p:nvPr/>
        </p:nvSpPr>
        <p:spPr>
          <a:xfrm rot="5400000">
            <a:off x="3033515" y="2815133"/>
            <a:ext cx="1143000" cy="1522413"/>
          </a:xfrm>
          <a:prstGeom prst="uturnArrow">
            <a:avLst>
              <a:gd name="adj1" fmla="val 26607"/>
              <a:gd name="adj2" fmla="val 25000"/>
              <a:gd name="adj3" fmla="val 22750"/>
              <a:gd name="adj4" fmla="val 43750"/>
              <a:gd name="adj5" fmla="val 100000"/>
            </a:avLst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17" name="Oval 34"/>
          <p:cNvSpPr>
            <a:spLocks noChangeArrowheads="1"/>
          </p:cNvSpPr>
          <p:nvPr/>
        </p:nvSpPr>
        <p:spPr bwMode="auto">
          <a:xfrm>
            <a:off x="2700338" y="3681115"/>
            <a:ext cx="196850" cy="1381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18" name="Oval 34"/>
          <p:cNvSpPr>
            <a:spLocks noChangeArrowheads="1"/>
          </p:cNvSpPr>
          <p:nvPr/>
        </p:nvSpPr>
        <p:spPr bwMode="auto">
          <a:xfrm>
            <a:off x="2933700" y="3755727"/>
            <a:ext cx="198438" cy="14922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19" name="Oval 34"/>
          <p:cNvSpPr>
            <a:spLocks noChangeArrowheads="1"/>
          </p:cNvSpPr>
          <p:nvPr/>
        </p:nvSpPr>
        <p:spPr bwMode="auto">
          <a:xfrm>
            <a:off x="2700338" y="3908127"/>
            <a:ext cx="196850" cy="14922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20" name="Oval 34"/>
          <p:cNvSpPr>
            <a:spLocks noChangeArrowheads="1"/>
          </p:cNvSpPr>
          <p:nvPr/>
        </p:nvSpPr>
        <p:spPr bwMode="auto">
          <a:xfrm>
            <a:off x="3006725" y="3962102"/>
            <a:ext cx="196850" cy="1508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21" name="Oval 34"/>
          <p:cNvSpPr>
            <a:spLocks noChangeArrowheads="1"/>
          </p:cNvSpPr>
          <p:nvPr/>
        </p:nvSpPr>
        <p:spPr bwMode="auto">
          <a:xfrm>
            <a:off x="2860675" y="4022427"/>
            <a:ext cx="198438" cy="1508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22" name="Oval 34"/>
          <p:cNvSpPr>
            <a:spLocks noChangeArrowheads="1"/>
          </p:cNvSpPr>
          <p:nvPr/>
        </p:nvSpPr>
        <p:spPr bwMode="auto">
          <a:xfrm>
            <a:off x="3294063" y="3350915"/>
            <a:ext cx="198437" cy="1508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23" name="Oval 34"/>
          <p:cNvSpPr>
            <a:spLocks noChangeArrowheads="1"/>
          </p:cNvSpPr>
          <p:nvPr/>
        </p:nvSpPr>
        <p:spPr bwMode="auto">
          <a:xfrm>
            <a:off x="3213100" y="3155652"/>
            <a:ext cx="196850" cy="1508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24" name="Oval 34"/>
          <p:cNvSpPr>
            <a:spLocks noChangeArrowheads="1"/>
          </p:cNvSpPr>
          <p:nvPr/>
        </p:nvSpPr>
        <p:spPr bwMode="auto">
          <a:xfrm>
            <a:off x="3390900" y="2900065"/>
            <a:ext cx="198438" cy="1508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25" name="Oval 34"/>
          <p:cNvSpPr>
            <a:spLocks noChangeArrowheads="1"/>
          </p:cNvSpPr>
          <p:nvPr/>
        </p:nvSpPr>
        <p:spPr bwMode="auto">
          <a:xfrm>
            <a:off x="3438525" y="3068340"/>
            <a:ext cx="196850" cy="1508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26" name="Oval 34"/>
          <p:cNvSpPr>
            <a:spLocks noChangeArrowheads="1"/>
          </p:cNvSpPr>
          <p:nvPr/>
        </p:nvSpPr>
        <p:spPr bwMode="auto">
          <a:xfrm>
            <a:off x="3509963" y="3284240"/>
            <a:ext cx="198437" cy="1508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27" name="Slunce 126"/>
          <p:cNvSpPr/>
          <p:nvPr/>
        </p:nvSpPr>
        <p:spPr>
          <a:xfrm>
            <a:off x="4284663" y="2920702"/>
            <a:ext cx="1277937" cy="1187450"/>
          </a:xfrm>
          <a:prstGeom prst="sun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8" name="Oval 34"/>
          <p:cNvSpPr>
            <a:spLocks noChangeArrowheads="1"/>
          </p:cNvSpPr>
          <p:nvPr/>
        </p:nvSpPr>
        <p:spPr bwMode="auto">
          <a:xfrm>
            <a:off x="1187450" y="2877840"/>
            <a:ext cx="198438" cy="14922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29" name="Oval 34"/>
          <p:cNvSpPr>
            <a:spLocks noChangeArrowheads="1"/>
          </p:cNvSpPr>
          <p:nvPr/>
        </p:nvSpPr>
        <p:spPr bwMode="auto">
          <a:xfrm>
            <a:off x="1339850" y="3030240"/>
            <a:ext cx="198438" cy="14922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30" name="Oval 34"/>
          <p:cNvSpPr>
            <a:spLocks noChangeArrowheads="1"/>
          </p:cNvSpPr>
          <p:nvPr/>
        </p:nvSpPr>
        <p:spPr bwMode="auto">
          <a:xfrm>
            <a:off x="1422400" y="2869902"/>
            <a:ext cx="196850" cy="1508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31" name="Oval 34"/>
          <p:cNvSpPr>
            <a:spLocks noChangeArrowheads="1"/>
          </p:cNvSpPr>
          <p:nvPr/>
        </p:nvSpPr>
        <p:spPr bwMode="auto">
          <a:xfrm>
            <a:off x="1565275" y="2942927"/>
            <a:ext cx="198438" cy="1508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32" name="Oval 34"/>
          <p:cNvSpPr>
            <a:spLocks noChangeArrowheads="1"/>
          </p:cNvSpPr>
          <p:nvPr/>
        </p:nvSpPr>
        <p:spPr bwMode="auto">
          <a:xfrm>
            <a:off x="1638300" y="3158827"/>
            <a:ext cx="196850" cy="1508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33" name="Oval 34"/>
          <p:cNvSpPr>
            <a:spLocks noChangeArrowheads="1"/>
          </p:cNvSpPr>
          <p:nvPr/>
        </p:nvSpPr>
        <p:spPr bwMode="auto">
          <a:xfrm>
            <a:off x="1331913" y="2523827"/>
            <a:ext cx="196850" cy="1508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34" name="Oval 34"/>
          <p:cNvSpPr>
            <a:spLocks noChangeArrowheads="1"/>
          </p:cNvSpPr>
          <p:nvPr/>
        </p:nvSpPr>
        <p:spPr bwMode="auto">
          <a:xfrm>
            <a:off x="1484313" y="2676227"/>
            <a:ext cx="196850" cy="1508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35" name="Oval 34"/>
          <p:cNvSpPr>
            <a:spLocks noChangeArrowheads="1"/>
          </p:cNvSpPr>
          <p:nvPr/>
        </p:nvSpPr>
        <p:spPr bwMode="auto">
          <a:xfrm>
            <a:off x="1565275" y="2366665"/>
            <a:ext cx="198438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36" name="Oval 34"/>
          <p:cNvSpPr>
            <a:spLocks noChangeArrowheads="1"/>
          </p:cNvSpPr>
          <p:nvPr/>
        </p:nvSpPr>
        <p:spPr bwMode="auto">
          <a:xfrm>
            <a:off x="1709738" y="2588915"/>
            <a:ext cx="198437" cy="1508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37" name="Oval 34"/>
          <p:cNvSpPr>
            <a:spLocks noChangeArrowheads="1"/>
          </p:cNvSpPr>
          <p:nvPr/>
        </p:nvSpPr>
        <p:spPr bwMode="auto">
          <a:xfrm>
            <a:off x="1781175" y="2804815"/>
            <a:ext cx="198438" cy="1508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38" name="AutoShape 22"/>
          <p:cNvSpPr>
            <a:spLocks noChangeArrowheads="1"/>
          </p:cNvSpPr>
          <p:nvPr/>
        </p:nvSpPr>
        <p:spPr bwMode="auto">
          <a:xfrm flipV="1">
            <a:off x="1547813" y="4395490"/>
            <a:ext cx="784225" cy="701675"/>
          </a:xfrm>
          <a:custGeom>
            <a:avLst/>
            <a:gdLst>
              <a:gd name="G0" fmla="+- 12749 0 0"/>
              <a:gd name="G1" fmla="+- 1875 0 0"/>
              <a:gd name="G2" fmla="+- 12158 0 1875"/>
              <a:gd name="G3" fmla="+- G2 0 1875"/>
              <a:gd name="G4" fmla="*/ G3 32768 32059"/>
              <a:gd name="G5" fmla="*/ G4 1 2"/>
              <a:gd name="G6" fmla="+- 21600 0 12749"/>
              <a:gd name="G7" fmla="*/ G6 1875 6079"/>
              <a:gd name="G8" fmla="+- G7 12749 0"/>
              <a:gd name="T0" fmla="*/ 12749 w 21600"/>
              <a:gd name="T1" fmla="*/ 0 h 21600"/>
              <a:gd name="T2" fmla="*/ 12749 w 21600"/>
              <a:gd name="T3" fmla="*/ 12158 h 21600"/>
              <a:gd name="T4" fmla="*/ 429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749" y="0"/>
                </a:lnTo>
                <a:lnTo>
                  <a:pt x="12749" y="1875"/>
                </a:lnTo>
                <a:lnTo>
                  <a:pt x="12427" y="1875"/>
                </a:lnTo>
                <a:cubicBezTo>
                  <a:pt x="5564" y="1875"/>
                  <a:pt x="0" y="6479"/>
                  <a:pt x="0" y="12158"/>
                </a:cubicBezTo>
                <a:lnTo>
                  <a:pt x="0" y="21600"/>
                </a:lnTo>
                <a:lnTo>
                  <a:pt x="8594" y="21600"/>
                </a:lnTo>
                <a:lnTo>
                  <a:pt x="8594" y="12158"/>
                </a:lnTo>
                <a:cubicBezTo>
                  <a:pt x="8594" y="11122"/>
                  <a:pt x="10310" y="10283"/>
                  <a:pt x="12427" y="10283"/>
                </a:cubicBezTo>
                <a:lnTo>
                  <a:pt x="12749" y="10283"/>
                </a:lnTo>
                <a:lnTo>
                  <a:pt x="12749" y="12158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1" hangingPunct="1">
              <a:defRPr/>
            </a:pPr>
            <a:endParaRPr lang="cs-CZ" b="1">
              <a:solidFill>
                <a:srgbClr val="99CC00"/>
              </a:solidFill>
              <a:latin typeface="Arial" charset="0"/>
            </a:endParaRPr>
          </a:p>
        </p:txBody>
      </p:sp>
      <p:sp>
        <p:nvSpPr>
          <p:cNvPr id="139" name="Oval 34"/>
          <p:cNvSpPr>
            <a:spLocks noChangeArrowheads="1"/>
          </p:cNvSpPr>
          <p:nvPr/>
        </p:nvSpPr>
        <p:spPr bwMode="auto">
          <a:xfrm>
            <a:off x="7013575" y="4663777"/>
            <a:ext cx="198438" cy="1508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40" name="Oval 34"/>
          <p:cNvSpPr>
            <a:spLocks noChangeArrowheads="1"/>
          </p:cNvSpPr>
          <p:nvPr/>
        </p:nvSpPr>
        <p:spPr bwMode="auto">
          <a:xfrm>
            <a:off x="7165975" y="4816177"/>
            <a:ext cx="198438" cy="1508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41" name="TextovéPole 140"/>
          <p:cNvSpPr txBox="1"/>
          <p:nvPr/>
        </p:nvSpPr>
        <p:spPr>
          <a:xfrm>
            <a:off x="7092950" y="1982490"/>
            <a:ext cx="95408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dirty="0">
                <a:latin typeface="+mj-lt"/>
              </a:rPr>
              <a:t>5-40%</a:t>
            </a:r>
          </a:p>
        </p:txBody>
      </p:sp>
      <p:sp>
        <p:nvSpPr>
          <p:cNvPr id="142" name="Text Box 51"/>
          <p:cNvSpPr txBox="1">
            <a:spLocks noChangeArrowheads="1"/>
          </p:cNvSpPr>
          <p:nvPr/>
        </p:nvSpPr>
        <p:spPr bwMode="auto">
          <a:xfrm>
            <a:off x="4552950" y="3319165"/>
            <a:ext cx="75565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b="1" dirty="0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P-</a:t>
            </a:r>
            <a:r>
              <a:rPr lang="cs-CZ" sz="2000" b="1" dirty="0" err="1">
                <a:solidFill>
                  <a:schemeClr val="accent1">
                    <a:lumMod val="50000"/>
                  </a:schemeClr>
                </a:solidFill>
                <a:latin typeface="Arial" charset="0"/>
              </a:rPr>
              <a:t>gp</a:t>
            </a:r>
            <a:endParaRPr lang="cs-CZ" sz="2000" b="1" dirty="0">
              <a:solidFill>
                <a:schemeClr val="accent1">
                  <a:lumMod val="50000"/>
                </a:schemeClr>
              </a:solidFill>
              <a:latin typeface="Arial" charset="0"/>
            </a:endParaRPr>
          </a:p>
        </p:txBody>
      </p:sp>
      <p:sp>
        <p:nvSpPr>
          <p:cNvPr id="143" name="Vývojový diagram: zpoždění 142"/>
          <p:cNvSpPr/>
          <p:nvPr/>
        </p:nvSpPr>
        <p:spPr>
          <a:xfrm>
            <a:off x="1619250" y="1915815"/>
            <a:ext cx="657225" cy="582612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44" name="Vývojový diagram: zpoždění 143"/>
          <p:cNvSpPr/>
          <p:nvPr/>
        </p:nvSpPr>
        <p:spPr>
          <a:xfrm flipH="1" flipV="1">
            <a:off x="1042988" y="1915815"/>
            <a:ext cx="657225" cy="595312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45" name="TextovéPole 144"/>
          <p:cNvSpPr txBox="1"/>
          <p:nvPr/>
        </p:nvSpPr>
        <p:spPr>
          <a:xfrm>
            <a:off x="1331913" y="2006302"/>
            <a:ext cx="110799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sz="2400" dirty="0">
                <a:solidFill>
                  <a:srgbClr val="C00000"/>
                </a:solidFill>
                <a:latin typeface="Arial Black" panose="020B0A04020102020204" pitchFamily="34" charset="0"/>
              </a:rPr>
              <a:t>100%</a:t>
            </a:r>
          </a:p>
        </p:txBody>
      </p:sp>
      <p:sp>
        <p:nvSpPr>
          <p:cNvPr id="146" name="Vývojový diagram: zpoždění 145"/>
          <p:cNvSpPr/>
          <p:nvPr/>
        </p:nvSpPr>
        <p:spPr>
          <a:xfrm>
            <a:off x="7380288" y="1992015"/>
            <a:ext cx="695325" cy="576262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47" name="Vývojový diagram: zpoždění 146"/>
          <p:cNvSpPr/>
          <p:nvPr/>
        </p:nvSpPr>
        <p:spPr>
          <a:xfrm flipH="1" flipV="1">
            <a:off x="6948264" y="2006492"/>
            <a:ext cx="904875" cy="539750"/>
          </a:xfrm>
          <a:prstGeom prst="flowChartDelay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48" name="TextovéPole 147"/>
          <p:cNvSpPr txBox="1"/>
          <p:nvPr/>
        </p:nvSpPr>
        <p:spPr>
          <a:xfrm>
            <a:off x="7164388" y="2061865"/>
            <a:ext cx="1005403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sz="2400" dirty="0">
                <a:solidFill>
                  <a:srgbClr val="C00000"/>
                </a:solidFill>
                <a:latin typeface="Arial Black" panose="020B0A04020102020204" pitchFamily="34" charset="0"/>
              </a:rPr>
              <a:t>5-8%</a:t>
            </a:r>
          </a:p>
        </p:txBody>
      </p:sp>
      <p:sp>
        <p:nvSpPr>
          <p:cNvPr id="149" name="Text Box 49"/>
          <p:cNvSpPr txBox="1">
            <a:spLocks noChangeArrowheads="1"/>
          </p:cNvSpPr>
          <p:nvPr/>
        </p:nvSpPr>
        <p:spPr bwMode="auto">
          <a:xfrm>
            <a:off x="5292725" y="5411490"/>
            <a:ext cx="1327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b="1" i="1" dirty="0" err="1">
                <a:solidFill>
                  <a:schemeClr val="tx2"/>
                </a:solidFill>
                <a:latin typeface="Arial" charset="0"/>
              </a:rPr>
              <a:t>enterocyt</a:t>
            </a:r>
            <a:endParaRPr lang="cs-CZ" sz="2000" b="1" i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50" name="Text Box 48"/>
          <p:cNvSpPr txBox="1">
            <a:spLocks noChangeArrowheads="1"/>
          </p:cNvSpPr>
          <p:nvPr/>
        </p:nvSpPr>
        <p:spPr bwMode="auto">
          <a:xfrm>
            <a:off x="1476375" y="5697240"/>
            <a:ext cx="94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b="1" i="1" dirty="0">
                <a:solidFill>
                  <a:schemeClr val="tx2"/>
                </a:solidFill>
                <a:latin typeface="Arial" charset="0"/>
              </a:rPr>
              <a:t>střevo</a:t>
            </a:r>
          </a:p>
        </p:txBody>
      </p:sp>
      <p:sp>
        <p:nvSpPr>
          <p:cNvPr id="151" name="Oval 34"/>
          <p:cNvSpPr>
            <a:spLocks noChangeArrowheads="1"/>
          </p:cNvSpPr>
          <p:nvPr/>
        </p:nvSpPr>
        <p:spPr bwMode="auto">
          <a:xfrm>
            <a:off x="5886450" y="4703465"/>
            <a:ext cx="196850" cy="1508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52" name="Oval 34"/>
          <p:cNvSpPr>
            <a:spLocks noChangeArrowheads="1"/>
          </p:cNvSpPr>
          <p:nvPr/>
        </p:nvSpPr>
        <p:spPr bwMode="auto">
          <a:xfrm>
            <a:off x="6029325" y="4776490"/>
            <a:ext cx="198438" cy="1508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53" name="Šipka doprava se zářezem 152"/>
          <p:cNvSpPr/>
          <p:nvPr/>
        </p:nvSpPr>
        <p:spPr>
          <a:xfrm>
            <a:off x="4246563" y="4744740"/>
            <a:ext cx="1117600" cy="234950"/>
          </a:xfrm>
          <a:prstGeom prst="notched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54" name="Oval 34"/>
          <p:cNvSpPr>
            <a:spLocks noChangeArrowheads="1"/>
          </p:cNvSpPr>
          <p:nvPr/>
        </p:nvSpPr>
        <p:spPr bwMode="auto">
          <a:xfrm>
            <a:off x="3419475" y="4782840"/>
            <a:ext cx="198438" cy="1508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55" name="Oval 34"/>
          <p:cNvSpPr>
            <a:spLocks noChangeArrowheads="1"/>
          </p:cNvSpPr>
          <p:nvPr/>
        </p:nvSpPr>
        <p:spPr bwMode="auto">
          <a:xfrm>
            <a:off x="3654425" y="4776490"/>
            <a:ext cx="196850" cy="1508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56" name="Oval 34"/>
          <p:cNvSpPr>
            <a:spLocks noChangeArrowheads="1"/>
          </p:cNvSpPr>
          <p:nvPr/>
        </p:nvSpPr>
        <p:spPr bwMode="auto">
          <a:xfrm>
            <a:off x="1331913" y="3939877"/>
            <a:ext cx="198437" cy="1508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57" name="Oval 34"/>
          <p:cNvSpPr>
            <a:spLocks noChangeArrowheads="1"/>
          </p:cNvSpPr>
          <p:nvPr/>
        </p:nvSpPr>
        <p:spPr bwMode="auto">
          <a:xfrm>
            <a:off x="1484313" y="4092277"/>
            <a:ext cx="198437" cy="1508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58" name="Oval 34"/>
          <p:cNvSpPr>
            <a:spLocks noChangeArrowheads="1"/>
          </p:cNvSpPr>
          <p:nvPr/>
        </p:nvSpPr>
        <p:spPr bwMode="auto">
          <a:xfrm>
            <a:off x="1566863" y="3933527"/>
            <a:ext cx="196850" cy="1508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59" name="Oval 34"/>
          <p:cNvSpPr>
            <a:spLocks noChangeArrowheads="1"/>
          </p:cNvSpPr>
          <p:nvPr/>
        </p:nvSpPr>
        <p:spPr bwMode="auto">
          <a:xfrm>
            <a:off x="1709738" y="4006552"/>
            <a:ext cx="198437" cy="1508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3466350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533400"/>
            <a:ext cx="8854951" cy="1090613"/>
          </a:xfrm>
        </p:spPr>
        <p:txBody>
          <a:bodyPr/>
          <a:lstStyle/>
          <a:p>
            <a:pPr algn="ctr"/>
            <a:r>
              <a:rPr lang="cs-CZ" sz="3600" dirty="0">
                <a:latin typeface="Arial Black" panose="020B0A04020102020204" pitchFamily="34" charset="0"/>
              </a:rPr>
              <a:t>Spotřeba nejčastěji užívaných </a:t>
            </a:r>
            <a:br>
              <a:rPr lang="cs-CZ" sz="3600" dirty="0">
                <a:latin typeface="Arial Black" panose="020B0A04020102020204" pitchFamily="34" charset="0"/>
              </a:rPr>
            </a:br>
            <a:r>
              <a:rPr lang="cs-CZ" sz="3600" dirty="0">
                <a:latin typeface="Arial Black" panose="020B0A04020102020204" pitchFamily="34" charset="0"/>
              </a:rPr>
              <a:t>KV léčiv v ČR </a:t>
            </a:r>
            <a:r>
              <a:rPr lang="cs-CZ" sz="3600" dirty="0"/>
              <a:t>(v DDD, rok 2016)</a:t>
            </a:r>
          </a:p>
        </p:txBody>
      </p:sp>
      <p:graphicFrame>
        <p:nvGraphicFramePr>
          <p:cNvPr id="7" name="Zástupný symbol pro obsah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61349557"/>
              </p:ext>
            </p:extLst>
          </p:nvPr>
        </p:nvGraphicFramePr>
        <p:xfrm>
          <a:off x="912813" y="1905000"/>
          <a:ext cx="8110537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5076056" y="2996952"/>
            <a:ext cx="19143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chemeClr val="bg1"/>
                </a:solidFill>
              </a:rPr>
              <a:t>ACE-I/</a:t>
            </a:r>
            <a:r>
              <a:rPr lang="cs-CZ" b="1" dirty="0" err="1">
                <a:solidFill>
                  <a:schemeClr val="bg1"/>
                </a:solidFill>
              </a:rPr>
              <a:t>sartany</a:t>
            </a:r>
            <a:endParaRPr lang="cs-CZ" b="1" dirty="0">
              <a:solidFill>
                <a:schemeClr val="bg1"/>
              </a:solidFill>
            </a:endParaRPr>
          </a:p>
          <a:p>
            <a:r>
              <a:rPr lang="cs-CZ" b="1" dirty="0">
                <a:solidFill>
                  <a:schemeClr val="bg1"/>
                </a:solidFill>
              </a:rPr>
              <a:t>1 170 mil. DDD,</a:t>
            </a:r>
          </a:p>
          <a:p>
            <a:r>
              <a:rPr lang="cs-CZ" b="1" dirty="0">
                <a:solidFill>
                  <a:schemeClr val="bg1"/>
                </a:solidFill>
              </a:rPr>
              <a:t>≈ 25% populace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4105469" y="5159828"/>
            <a:ext cx="1906692" cy="9206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dirty="0" err="1">
                <a:solidFill>
                  <a:schemeClr val="tx2"/>
                </a:solidFill>
              </a:rPr>
              <a:t>statiny</a:t>
            </a:r>
            <a:endParaRPr lang="cs-CZ" b="1" dirty="0">
              <a:solidFill>
                <a:schemeClr val="tx2"/>
              </a:solidFill>
            </a:endParaRPr>
          </a:p>
          <a:p>
            <a:pPr algn="ctr"/>
            <a:r>
              <a:rPr lang="cs-CZ" b="1" dirty="0">
                <a:solidFill>
                  <a:schemeClr val="tx2"/>
                </a:solidFill>
              </a:rPr>
              <a:t>420 mil. DDD,</a:t>
            </a:r>
          </a:p>
          <a:p>
            <a:pPr algn="ctr"/>
            <a:r>
              <a:rPr lang="cs-CZ" b="1" dirty="0">
                <a:solidFill>
                  <a:schemeClr val="tx2"/>
                </a:solidFill>
              </a:rPr>
              <a:t>≈ 12% populace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3491881" y="4941168"/>
            <a:ext cx="93610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BKK</a:t>
            </a:r>
          </a:p>
          <a:p>
            <a:r>
              <a:rPr lang="cs-CZ" b="1" dirty="0">
                <a:solidFill>
                  <a:schemeClr val="accent1"/>
                </a:solidFill>
              </a:rPr>
              <a:t>5-10%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2915816" y="4211796"/>
            <a:ext cx="13681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chemeClr val="accent1"/>
                </a:solidFill>
              </a:rPr>
              <a:t>diuretika</a:t>
            </a:r>
          </a:p>
          <a:p>
            <a:r>
              <a:rPr lang="cs-CZ" b="1" dirty="0">
                <a:solidFill>
                  <a:schemeClr val="accent1"/>
                </a:solidFill>
              </a:rPr>
              <a:t>5-10%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2987824" y="3501008"/>
            <a:ext cx="14401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chemeClr val="tx2"/>
                </a:solidFill>
              </a:rPr>
              <a:t>betablok</a:t>
            </a:r>
            <a:r>
              <a:rPr lang="cs-CZ" b="1" dirty="0">
                <a:solidFill>
                  <a:schemeClr val="tx2"/>
                </a:solidFill>
              </a:rPr>
              <a:t>.</a:t>
            </a:r>
          </a:p>
          <a:p>
            <a:r>
              <a:rPr lang="cs-CZ" b="1" dirty="0">
                <a:solidFill>
                  <a:schemeClr val="tx2"/>
                </a:solidFill>
              </a:rPr>
              <a:t>5-10%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347864" y="2564904"/>
            <a:ext cx="15121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err="1">
                <a:solidFill>
                  <a:schemeClr val="accent1"/>
                </a:solidFill>
              </a:rPr>
              <a:t>protidest</a:t>
            </a:r>
            <a:r>
              <a:rPr lang="cs-CZ" b="1" dirty="0">
                <a:solidFill>
                  <a:schemeClr val="accent1"/>
                </a:solidFill>
              </a:rPr>
              <a:t>.</a:t>
            </a:r>
          </a:p>
          <a:p>
            <a:pPr algn="ctr"/>
            <a:r>
              <a:rPr lang="cs-CZ" b="1" dirty="0">
                <a:solidFill>
                  <a:schemeClr val="accent1"/>
                </a:solidFill>
              </a:rPr>
              <a:t>5-10% </a:t>
            </a:r>
          </a:p>
        </p:txBody>
      </p:sp>
    </p:spTree>
    <p:extLst>
      <p:ext uri="{BB962C8B-B14F-4D97-AF65-F5344CB8AC3E}">
        <p14:creationId xmlns:p14="http://schemas.microsoft.com/office/powerpoint/2010/main" val="3084606848"/>
      </p:ext>
    </p:extLst>
  </p:cSld>
  <p:clrMapOvr>
    <a:masterClrMapping/>
  </p:clrMapOvr>
  <p:transition/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6" name="Text Box 57"/>
          <p:cNvSpPr txBox="1">
            <a:spLocks noChangeArrowheads="1"/>
          </p:cNvSpPr>
          <p:nvPr/>
        </p:nvSpPr>
        <p:spPr bwMode="auto">
          <a:xfrm>
            <a:off x="0" y="115888"/>
            <a:ext cx="9144000" cy="120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600" dirty="0">
                <a:solidFill>
                  <a:srgbClr val="C00000"/>
                </a:solidFill>
                <a:latin typeface="Arial Black" panose="020B0A04020102020204" pitchFamily="34" charset="0"/>
              </a:rPr>
              <a:t> Absorpce </a:t>
            </a:r>
            <a:r>
              <a:rPr lang="cs-CZ" altLang="cs-CZ" sz="3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dabigatran</a:t>
            </a:r>
            <a:r>
              <a:rPr lang="cs-CZ" altLang="cs-CZ" sz="3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cs-CZ" altLang="cs-CZ" sz="3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etexilátu</a:t>
            </a:r>
            <a:r>
              <a:rPr lang="cs-CZ" altLang="cs-CZ" sz="3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3600" dirty="0">
                <a:solidFill>
                  <a:srgbClr val="C00000"/>
                </a:solidFill>
                <a:latin typeface="Arial Black" panose="020B0A04020102020204" pitchFamily="34" charset="0"/>
              </a:rPr>
              <a:t>P-</a:t>
            </a:r>
            <a:r>
              <a:rPr lang="cs-CZ" altLang="cs-CZ" sz="3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gp</a:t>
            </a:r>
            <a:r>
              <a:rPr lang="cs-CZ" altLang="cs-CZ" sz="36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cs-CZ" altLang="cs-CZ" sz="3600" dirty="0">
                <a:solidFill>
                  <a:srgbClr val="C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ve střevě </a:t>
            </a:r>
            <a:r>
              <a:rPr lang="cs-CZ" altLang="cs-CZ" sz="3600" dirty="0">
                <a:solidFill>
                  <a:schemeClr val="tx2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– inhibice P-</a:t>
            </a:r>
            <a:r>
              <a:rPr lang="cs-CZ" altLang="cs-CZ" sz="3600" dirty="0" err="1">
                <a:solidFill>
                  <a:schemeClr val="tx2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gp</a:t>
            </a:r>
            <a:endParaRPr lang="cs-CZ" altLang="cs-CZ" sz="3600" dirty="0">
              <a:solidFill>
                <a:schemeClr val="tx2"/>
              </a:solidFill>
              <a:latin typeface="Arial Black" panose="020B0A04020102020204" pitchFamily="34" charset="0"/>
              <a:sym typeface="Symbol" panose="05050102010706020507" pitchFamily="18" charset="2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124458" y="1413694"/>
            <a:ext cx="8856984" cy="5328592"/>
          </a:xfrm>
          <a:prstGeom prst="roundRect">
            <a:avLst>
              <a:gd name="adj" fmla="val 335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7" name="AutoShape 2"/>
          <p:cNvSpPr>
            <a:spLocks noChangeArrowheads="1"/>
          </p:cNvSpPr>
          <p:nvPr/>
        </p:nvSpPr>
        <p:spPr bwMode="auto">
          <a:xfrm rot="-5400000">
            <a:off x="-755649" y="3141364"/>
            <a:ext cx="4895850" cy="2016125"/>
          </a:xfrm>
          <a:prstGeom prst="doubleWave">
            <a:avLst>
              <a:gd name="adj1" fmla="val 6500"/>
              <a:gd name="adj2" fmla="val 3488"/>
            </a:avLst>
          </a:prstGeom>
          <a:gradFill rotWithShape="1">
            <a:gsLst>
              <a:gs pos="0">
                <a:srgbClr val="FFFF99">
                  <a:gamma/>
                  <a:shade val="46275"/>
                  <a:invGamma/>
                </a:srgbClr>
              </a:gs>
              <a:gs pos="50000">
                <a:srgbClr val="FFFF99"/>
              </a:gs>
              <a:gs pos="100000">
                <a:srgbClr val="FFFF99">
                  <a:gamma/>
                  <a:shade val="46275"/>
                  <a:invGamma/>
                </a:srgbClr>
              </a:gs>
            </a:gsLst>
            <a:lin ang="5400000" scaled="1"/>
          </a:gradFill>
          <a:ln w="2857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algn="ctr">
              <a:defRPr/>
            </a:pPr>
            <a:endParaRPr lang="de-DE" sz="200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8" name="AutoShape 3"/>
          <p:cNvSpPr>
            <a:spLocks noChangeArrowheads="1"/>
          </p:cNvSpPr>
          <p:nvPr/>
        </p:nvSpPr>
        <p:spPr bwMode="auto">
          <a:xfrm rot="-5388235">
            <a:off x="5213350" y="3301703"/>
            <a:ext cx="4637087" cy="1439862"/>
          </a:xfrm>
          <a:prstGeom prst="flowChartMagneticDrum">
            <a:avLst/>
          </a:prstGeom>
          <a:gradFill rotWithShape="1">
            <a:gsLst>
              <a:gs pos="0">
                <a:srgbClr val="510000"/>
              </a:gs>
              <a:gs pos="50000">
                <a:srgbClr val="780000"/>
              </a:gs>
              <a:gs pos="100000">
                <a:srgbClr val="900000"/>
              </a:gs>
            </a:gsLst>
            <a:lin ang="16200000" scaled="1"/>
          </a:gradFill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69" name="AutoShape 8"/>
          <p:cNvSpPr>
            <a:spLocks noChangeArrowheads="1"/>
          </p:cNvSpPr>
          <p:nvPr/>
        </p:nvSpPr>
        <p:spPr bwMode="auto">
          <a:xfrm>
            <a:off x="2830513" y="3239790"/>
            <a:ext cx="474662" cy="152400"/>
          </a:xfrm>
          <a:prstGeom prst="flowChartTerminator">
            <a:avLst/>
          </a:prstGeom>
          <a:solidFill>
            <a:schemeClr val="bg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70" name="AutoShape 9"/>
          <p:cNvSpPr>
            <a:spLocks noChangeArrowheads="1"/>
          </p:cNvSpPr>
          <p:nvPr/>
        </p:nvSpPr>
        <p:spPr bwMode="auto">
          <a:xfrm>
            <a:off x="2830513" y="3468390"/>
            <a:ext cx="474662" cy="152400"/>
          </a:xfrm>
          <a:prstGeom prst="flowChartTerminator">
            <a:avLst/>
          </a:prstGeom>
          <a:solidFill>
            <a:schemeClr val="bg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84" name="AutoShape 10"/>
          <p:cNvSpPr>
            <a:spLocks noChangeArrowheads="1"/>
          </p:cNvSpPr>
          <p:nvPr/>
        </p:nvSpPr>
        <p:spPr bwMode="auto">
          <a:xfrm>
            <a:off x="2830513" y="3696990"/>
            <a:ext cx="474662" cy="152400"/>
          </a:xfrm>
          <a:prstGeom prst="flowChartTerminator">
            <a:avLst/>
          </a:prstGeom>
          <a:solidFill>
            <a:schemeClr val="bg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85" name="AutoShape 11"/>
          <p:cNvSpPr>
            <a:spLocks noChangeArrowheads="1"/>
          </p:cNvSpPr>
          <p:nvPr/>
        </p:nvSpPr>
        <p:spPr bwMode="auto">
          <a:xfrm>
            <a:off x="2830513" y="3925590"/>
            <a:ext cx="474662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86" name="AutoShape 12"/>
          <p:cNvSpPr>
            <a:spLocks noChangeArrowheads="1"/>
          </p:cNvSpPr>
          <p:nvPr/>
        </p:nvSpPr>
        <p:spPr bwMode="auto">
          <a:xfrm>
            <a:off x="2830513" y="4154190"/>
            <a:ext cx="474662" cy="152400"/>
          </a:xfrm>
          <a:prstGeom prst="flowChartTerminator">
            <a:avLst/>
          </a:prstGeom>
          <a:solidFill>
            <a:schemeClr val="bg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87" name="AutoShape 13"/>
          <p:cNvSpPr>
            <a:spLocks noChangeArrowheads="1"/>
          </p:cNvSpPr>
          <p:nvPr/>
        </p:nvSpPr>
        <p:spPr bwMode="auto">
          <a:xfrm>
            <a:off x="2830513" y="4382790"/>
            <a:ext cx="474662" cy="152400"/>
          </a:xfrm>
          <a:prstGeom prst="flowChartTerminator">
            <a:avLst/>
          </a:prstGeom>
          <a:solidFill>
            <a:schemeClr val="bg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88" name="AutoShape 14"/>
          <p:cNvSpPr>
            <a:spLocks noChangeArrowheads="1"/>
          </p:cNvSpPr>
          <p:nvPr/>
        </p:nvSpPr>
        <p:spPr bwMode="auto">
          <a:xfrm>
            <a:off x="2830513" y="4611390"/>
            <a:ext cx="474662" cy="152400"/>
          </a:xfrm>
          <a:prstGeom prst="flowChartTerminator">
            <a:avLst/>
          </a:prstGeom>
          <a:solidFill>
            <a:schemeClr val="bg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92" name="AutoShape 15"/>
          <p:cNvSpPr>
            <a:spLocks noChangeArrowheads="1"/>
          </p:cNvSpPr>
          <p:nvPr/>
        </p:nvSpPr>
        <p:spPr bwMode="auto">
          <a:xfrm>
            <a:off x="2830513" y="4839990"/>
            <a:ext cx="474662" cy="152400"/>
          </a:xfrm>
          <a:prstGeom prst="flowChartTerminator">
            <a:avLst/>
          </a:prstGeom>
          <a:solidFill>
            <a:schemeClr val="bg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93" name="AutoShape 16"/>
          <p:cNvSpPr>
            <a:spLocks noChangeArrowheads="1"/>
          </p:cNvSpPr>
          <p:nvPr/>
        </p:nvSpPr>
        <p:spPr bwMode="auto">
          <a:xfrm>
            <a:off x="2830513" y="5068590"/>
            <a:ext cx="474662" cy="152400"/>
          </a:xfrm>
          <a:prstGeom prst="flowChartTerminator">
            <a:avLst/>
          </a:prstGeom>
          <a:solidFill>
            <a:schemeClr val="bg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95" name="AutoShape 17"/>
          <p:cNvSpPr>
            <a:spLocks noChangeArrowheads="1"/>
          </p:cNvSpPr>
          <p:nvPr/>
        </p:nvSpPr>
        <p:spPr bwMode="auto">
          <a:xfrm>
            <a:off x="2830513" y="5297190"/>
            <a:ext cx="474662" cy="152400"/>
          </a:xfrm>
          <a:prstGeom prst="flowChartTerminator">
            <a:avLst/>
          </a:prstGeom>
          <a:solidFill>
            <a:schemeClr val="bg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96" name="AutoShape 18"/>
          <p:cNvSpPr>
            <a:spLocks noChangeArrowheads="1"/>
          </p:cNvSpPr>
          <p:nvPr/>
        </p:nvSpPr>
        <p:spPr bwMode="auto">
          <a:xfrm>
            <a:off x="2944813" y="5576590"/>
            <a:ext cx="474662" cy="152400"/>
          </a:xfrm>
          <a:prstGeom prst="flowChartTerminator">
            <a:avLst/>
          </a:prstGeom>
          <a:solidFill>
            <a:schemeClr val="bg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97" name="AutoShape 19"/>
          <p:cNvSpPr>
            <a:spLocks noChangeArrowheads="1"/>
          </p:cNvSpPr>
          <p:nvPr/>
        </p:nvSpPr>
        <p:spPr bwMode="auto">
          <a:xfrm>
            <a:off x="3162300" y="5805190"/>
            <a:ext cx="474663" cy="152400"/>
          </a:xfrm>
          <a:prstGeom prst="flowChartTerminator">
            <a:avLst/>
          </a:prstGeom>
          <a:solidFill>
            <a:schemeClr val="bg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99" name="AutoShape 22"/>
          <p:cNvSpPr>
            <a:spLocks noChangeArrowheads="1"/>
          </p:cNvSpPr>
          <p:nvPr/>
        </p:nvSpPr>
        <p:spPr bwMode="auto">
          <a:xfrm flipV="1">
            <a:off x="1484313" y="3093740"/>
            <a:ext cx="784225" cy="701675"/>
          </a:xfrm>
          <a:custGeom>
            <a:avLst/>
            <a:gdLst>
              <a:gd name="G0" fmla="+- 12749 0 0"/>
              <a:gd name="G1" fmla="+- 1875 0 0"/>
              <a:gd name="G2" fmla="+- 12158 0 1875"/>
              <a:gd name="G3" fmla="+- G2 0 1875"/>
              <a:gd name="G4" fmla="*/ G3 32768 32059"/>
              <a:gd name="G5" fmla="*/ G4 1 2"/>
              <a:gd name="G6" fmla="+- 21600 0 12749"/>
              <a:gd name="G7" fmla="*/ G6 1875 6079"/>
              <a:gd name="G8" fmla="+- G7 12749 0"/>
              <a:gd name="T0" fmla="*/ 12749 w 21600"/>
              <a:gd name="T1" fmla="*/ 0 h 21600"/>
              <a:gd name="T2" fmla="*/ 12749 w 21600"/>
              <a:gd name="T3" fmla="*/ 12158 h 21600"/>
              <a:gd name="T4" fmla="*/ 429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749" y="0"/>
                </a:lnTo>
                <a:lnTo>
                  <a:pt x="12749" y="1875"/>
                </a:lnTo>
                <a:lnTo>
                  <a:pt x="12427" y="1875"/>
                </a:lnTo>
                <a:cubicBezTo>
                  <a:pt x="5564" y="1875"/>
                  <a:pt x="0" y="6479"/>
                  <a:pt x="0" y="12158"/>
                </a:cubicBezTo>
                <a:lnTo>
                  <a:pt x="0" y="21600"/>
                </a:lnTo>
                <a:lnTo>
                  <a:pt x="8594" y="21600"/>
                </a:lnTo>
                <a:lnTo>
                  <a:pt x="8594" y="12158"/>
                </a:lnTo>
                <a:cubicBezTo>
                  <a:pt x="8594" y="11122"/>
                  <a:pt x="10310" y="10283"/>
                  <a:pt x="12427" y="10283"/>
                </a:cubicBezTo>
                <a:lnTo>
                  <a:pt x="12749" y="10283"/>
                </a:lnTo>
                <a:lnTo>
                  <a:pt x="12749" y="12158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1" hangingPunct="1">
              <a:defRPr/>
            </a:pPr>
            <a:endParaRPr lang="cs-CZ" b="1">
              <a:solidFill>
                <a:srgbClr val="99CC00"/>
              </a:solidFill>
              <a:latin typeface="Arial" charset="0"/>
            </a:endParaRPr>
          </a:p>
        </p:txBody>
      </p:sp>
      <p:sp>
        <p:nvSpPr>
          <p:cNvPr id="101" name="Text Box 51"/>
          <p:cNvSpPr txBox="1">
            <a:spLocks noChangeArrowheads="1"/>
          </p:cNvSpPr>
          <p:nvPr/>
        </p:nvSpPr>
        <p:spPr bwMode="auto">
          <a:xfrm>
            <a:off x="6875463" y="5376565"/>
            <a:ext cx="1397000" cy="830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i="1" dirty="0">
                <a:solidFill>
                  <a:schemeClr val="bg2"/>
                </a:solidFill>
                <a:latin typeface="Arial" panose="020B0604020202020204" pitchFamily="34" charset="0"/>
              </a:rPr>
              <a:t>portální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cs-CZ" altLang="cs-CZ" sz="2400" i="1" dirty="0">
                <a:solidFill>
                  <a:schemeClr val="bg2"/>
                </a:solidFill>
                <a:latin typeface="Arial" panose="020B0604020202020204" pitchFamily="34" charset="0"/>
              </a:rPr>
              <a:t>oběh</a:t>
            </a:r>
          </a:p>
        </p:txBody>
      </p:sp>
      <p:sp>
        <p:nvSpPr>
          <p:cNvPr id="113" name="AutoShape 7"/>
          <p:cNvSpPr>
            <a:spLocks noChangeArrowheads="1"/>
          </p:cNvSpPr>
          <p:nvPr/>
        </p:nvSpPr>
        <p:spPr bwMode="auto">
          <a:xfrm>
            <a:off x="3155950" y="2768302"/>
            <a:ext cx="474663" cy="152400"/>
          </a:xfrm>
          <a:prstGeom prst="flowChartTerminator">
            <a:avLst/>
          </a:prstGeom>
          <a:solidFill>
            <a:schemeClr val="bg1">
              <a:lumMod val="9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114" name="AutoShape 8"/>
          <p:cNvSpPr>
            <a:spLocks noChangeArrowheads="1"/>
          </p:cNvSpPr>
          <p:nvPr/>
        </p:nvSpPr>
        <p:spPr bwMode="auto">
          <a:xfrm>
            <a:off x="2940050" y="2996902"/>
            <a:ext cx="474663" cy="152400"/>
          </a:xfrm>
          <a:prstGeom prst="flowChartTerminator">
            <a:avLst/>
          </a:prstGeom>
          <a:gradFill rotWithShape="0">
            <a:gsLst>
              <a:gs pos="0">
                <a:srgbClr val="4D4D18"/>
              </a:gs>
              <a:gs pos="100000">
                <a:srgbClr val="FFFF4F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115" name="AutoShape 20"/>
          <p:cNvSpPr>
            <a:spLocks noChangeArrowheads="1"/>
          </p:cNvSpPr>
          <p:nvPr/>
        </p:nvSpPr>
        <p:spPr bwMode="auto">
          <a:xfrm>
            <a:off x="3203575" y="2711152"/>
            <a:ext cx="3455988" cy="3317875"/>
          </a:xfrm>
          <a:prstGeom prst="roundRect">
            <a:avLst>
              <a:gd name="adj" fmla="val 16667"/>
            </a:avLst>
          </a:prstGeom>
          <a:gradFill flip="none" rotWithShape="1">
            <a:gsLst>
              <a:gs pos="0">
                <a:schemeClr val="bg1">
                  <a:lumMod val="90000"/>
                  <a:shade val="30000"/>
                  <a:satMod val="115000"/>
                </a:schemeClr>
              </a:gs>
              <a:gs pos="50000">
                <a:schemeClr val="bg1">
                  <a:lumMod val="90000"/>
                  <a:shade val="67500"/>
                  <a:satMod val="115000"/>
                </a:schemeClr>
              </a:gs>
              <a:gs pos="100000">
                <a:schemeClr val="bg1">
                  <a:lumMod val="90000"/>
                  <a:shade val="100000"/>
                  <a:satMod val="115000"/>
                </a:schemeClr>
              </a:gs>
            </a:gsLst>
            <a:lin ang="10800000" scaled="1"/>
            <a:tileRect/>
          </a:gradFill>
          <a:ln>
            <a:solidFill>
              <a:schemeClr val="tx2"/>
            </a:solidFill>
          </a:ln>
          <a:effectLst/>
          <a:extLst/>
        </p:spPr>
        <p:txBody>
          <a:bodyPr wrap="none" anchor="ctr"/>
          <a:lstStyle/>
          <a:p>
            <a:pPr algn="ctr">
              <a:defRPr/>
            </a:pPr>
            <a:endParaRPr lang="de-DE" sz="2000"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6" name="Šipka ve tvaru U 115"/>
          <p:cNvSpPr/>
          <p:nvPr/>
        </p:nvSpPr>
        <p:spPr>
          <a:xfrm rot="5400000">
            <a:off x="3033515" y="2815133"/>
            <a:ext cx="1143000" cy="1522413"/>
          </a:xfrm>
          <a:prstGeom prst="uturnArrow">
            <a:avLst>
              <a:gd name="adj1" fmla="val 11097"/>
              <a:gd name="adj2" fmla="val 25000"/>
              <a:gd name="adj3" fmla="val 22750"/>
              <a:gd name="adj4" fmla="val 43750"/>
              <a:gd name="adj5" fmla="val 100000"/>
            </a:avLst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>
              <a:solidFill>
                <a:schemeClr val="tx1"/>
              </a:solidFill>
            </a:endParaRPr>
          </a:p>
        </p:txBody>
      </p:sp>
      <p:sp>
        <p:nvSpPr>
          <p:cNvPr id="117" name="Oval 34"/>
          <p:cNvSpPr>
            <a:spLocks noChangeArrowheads="1"/>
          </p:cNvSpPr>
          <p:nvPr/>
        </p:nvSpPr>
        <p:spPr bwMode="auto">
          <a:xfrm>
            <a:off x="2700338" y="3681115"/>
            <a:ext cx="196850" cy="1381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20" name="Oval 34"/>
          <p:cNvSpPr>
            <a:spLocks noChangeArrowheads="1"/>
          </p:cNvSpPr>
          <p:nvPr/>
        </p:nvSpPr>
        <p:spPr bwMode="auto">
          <a:xfrm>
            <a:off x="3006725" y="3962102"/>
            <a:ext cx="196850" cy="1508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22" name="Oval 34"/>
          <p:cNvSpPr>
            <a:spLocks noChangeArrowheads="1"/>
          </p:cNvSpPr>
          <p:nvPr/>
        </p:nvSpPr>
        <p:spPr bwMode="auto">
          <a:xfrm>
            <a:off x="3294063" y="3350915"/>
            <a:ext cx="198437" cy="1508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25" name="Oval 34"/>
          <p:cNvSpPr>
            <a:spLocks noChangeArrowheads="1"/>
          </p:cNvSpPr>
          <p:nvPr/>
        </p:nvSpPr>
        <p:spPr bwMode="auto">
          <a:xfrm>
            <a:off x="3438525" y="3068340"/>
            <a:ext cx="196850" cy="1508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27" name="Slunce 126"/>
          <p:cNvSpPr/>
          <p:nvPr/>
        </p:nvSpPr>
        <p:spPr>
          <a:xfrm>
            <a:off x="4438303" y="3182615"/>
            <a:ext cx="584795" cy="606425"/>
          </a:xfrm>
          <a:prstGeom prst="sun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28" name="Oval 34"/>
          <p:cNvSpPr>
            <a:spLocks noChangeArrowheads="1"/>
          </p:cNvSpPr>
          <p:nvPr/>
        </p:nvSpPr>
        <p:spPr bwMode="auto">
          <a:xfrm>
            <a:off x="1187450" y="2877840"/>
            <a:ext cx="198438" cy="14922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29" name="Oval 34"/>
          <p:cNvSpPr>
            <a:spLocks noChangeArrowheads="1"/>
          </p:cNvSpPr>
          <p:nvPr/>
        </p:nvSpPr>
        <p:spPr bwMode="auto">
          <a:xfrm>
            <a:off x="1339850" y="3030240"/>
            <a:ext cx="198438" cy="149225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30" name="Oval 34"/>
          <p:cNvSpPr>
            <a:spLocks noChangeArrowheads="1"/>
          </p:cNvSpPr>
          <p:nvPr/>
        </p:nvSpPr>
        <p:spPr bwMode="auto">
          <a:xfrm>
            <a:off x="1422400" y="2869902"/>
            <a:ext cx="196850" cy="1508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31" name="Oval 34"/>
          <p:cNvSpPr>
            <a:spLocks noChangeArrowheads="1"/>
          </p:cNvSpPr>
          <p:nvPr/>
        </p:nvSpPr>
        <p:spPr bwMode="auto">
          <a:xfrm>
            <a:off x="1565275" y="2942927"/>
            <a:ext cx="198438" cy="1508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32" name="Oval 34"/>
          <p:cNvSpPr>
            <a:spLocks noChangeArrowheads="1"/>
          </p:cNvSpPr>
          <p:nvPr/>
        </p:nvSpPr>
        <p:spPr bwMode="auto">
          <a:xfrm>
            <a:off x="1638300" y="3158827"/>
            <a:ext cx="196850" cy="1508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33" name="Oval 34"/>
          <p:cNvSpPr>
            <a:spLocks noChangeArrowheads="1"/>
          </p:cNvSpPr>
          <p:nvPr/>
        </p:nvSpPr>
        <p:spPr bwMode="auto">
          <a:xfrm>
            <a:off x="1331913" y="2523827"/>
            <a:ext cx="196850" cy="1508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34" name="Oval 34"/>
          <p:cNvSpPr>
            <a:spLocks noChangeArrowheads="1"/>
          </p:cNvSpPr>
          <p:nvPr/>
        </p:nvSpPr>
        <p:spPr bwMode="auto">
          <a:xfrm>
            <a:off x="1484313" y="2676227"/>
            <a:ext cx="196850" cy="1508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35" name="Oval 34"/>
          <p:cNvSpPr>
            <a:spLocks noChangeArrowheads="1"/>
          </p:cNvSpPr>
          <p:nvPr/>
        </p:nvSpPr>
        <p:spPr bwMode="auto">
          <a:xfrm>
            <a:off x="1565275" y="2366665"/>
            <a:ext cx="198438" cy="150812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36" name="Oval 34"/>
          <p:cNvSpPr>
            <a:spLocks noChangeArrowheads="1"/>
          </p:cNvSpPr>
          <p:nvPr/>
        </p:nvSpPr>
        <p:spPr bwMode="auto">
          <a:xfrm>
            <a:off x="1709738" y="2588915"/>
            <a:ext cx="198437" cy="1508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37" name="Oval 34"/>
          <p:cNvSpPr>
            <a:spLocks noChangeArrowheads="1"/>
          </p:cNvSpPr>
          <p:nvPr/>
        </p:nvSpPr>
        <p:spPr bwMode="auto">
          <a:xfrm>
            <a:off x="1781175" y="2804815"/>
            <a:ext cx="198438" cy="1508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38" name="AutoShape 22"/>
          <p:cNvSpPr>
            <a:spLocks noChangeArrowheads="1"/>
          </p:cNvSpPr>
          <p:nvPr/>
        </p:nvSpPr>
        <p:spPr bwMode="auto">
          <a:xfrm flipV="1">
            <a:off x="1547813" y="4395490"/>
            <a:ext cx="784225" cy="701675"/>
          </a:xfrm>
          <a:custGeom>
            <a:avLst/>
            <a:gdLst>
              <a:gd name="G0" fmla="+- 12749 0 0"/>
              <a:gd name="G1" fmla="+- 1875 0 0"/>
              <a:gd name="G2" fmla="+- 12158 0 1875"/>
              <a:gd name="G3" fmla="+- G2 0 1875"/>
              <a:gd name="G4" fmla="*/ G3 32768 32059"/>
              <a:gd name="G5" fmla="*/ G4 1 2"/>
              <a:gd name="G6" fmla="+- 21600 0 12749"/>
              <a:gd name="G7" fmla="*/ G6 1875 6079"/>
              <a:gd name="G8" fmla="+- G7 12749 0"/>
              <a:gd name="T0" fmla="*/ 12749 w 21600"/>
              <a:gd name="T1" fmla="*/ 0 h 21600"/>
              <a:gd name="T2" fmla="*/ 12749 w 21600"/>
              <a:gd name="T3" fmla="*/ 12158 h 21600"/>
              <a:gd name="T4" fmla="*/ 4297 w 21600"/>
              <a:gd name="T5" fmla="*/ 21600 h 21600"/>
              <a:gd name="T6" fmla="*/ 21600 w 21600"/>
              <a:gd name="T7" fmla="*/ 607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G1 h 21600"/>
              <a:gd name="T14" fmla="*/ G8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2749" y="0"/>
                </a:lnTo>
                <a:lnTo>
                  <a:pt x="12749" y="1875"/>
                </a:lnTo>
                <a:lnTo>
                  <a:pt x="12427" y="1875"/>
                </a:lnTo>
                <a:cubicBezTo>
                  <a:pt x="5564" y="1875"/>
                  <a:pt x="0" y="6479"/>
                  <a:pt x="0" y="12158"/>
                </a:cubicBezTo>
                <a:lnTo>
                  <a:pt x="0" y="21600"/>
                </a:lnTo>
                <a:lnTo>
                  <a:pt x="8594" y="21600"/>
                </a:lnTo>
                <a:lnTo>
                  <a:pt x="8594" y="12158"/>
                </a:lnTo>
                <a:cubicBezTo>
                  <a:pt x="8594" y="11122"/>
                  <a:pt x="10310" y="10283"/>
                  <a:pt x="12427" y="10283"/>
                </a:cubicBezTo>
                <a:lnTo>
                  <a:pt x="12749" y="10283"/>
                </a:lnTo>
                <a:lnTo>
                  <a:pt x="12749" y="12158"/>
                </a:lnTo>
                <a:close/>
              </a:path>
            </a:pathLst>
          </a:custGeom>
          <a:solidFill>
            <a:schemeClr val="accent1"/>
          </a:solidFill>
          <a:ln w="28575">
            <a:solidFill>
              <a:schemeClr val="accent1">
                <a:lumMod val="50000"/>
              </a:schemeClr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 eaLnBrk="1" hangingPunct="1">
              <a:defRPr/>
            </a:pPr>
            <a:endParaRPr lang="cs-CZ" b="1">
              <a:solidFill>
                <a:srgbClr val="99CC00"/>
              </a:solidFill>
              <a:latin typeface="Arial" charset="0"/>
            </a:endParaRPr>
          </a:p>
        </p:txBody>
      </p:sp>
      <p:sp>
        <p:nvSpPr>
          <p:cNvPr id="139" name="Oval 34"/>
          <p:cNvSpPr>
            <a:spLocks noChangeArrowheads="1"/>
          </p:cNvSpPr>
          <p:nvPr/>
        </p:nvSpPr>
        <p:spPr bwMode="auto">
          <a:xfrm>
            <a:off x="7013575" y="4663777"/>
            <a:ext cx="198438" cy="1508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40" name="Oval 34"/>
          <p:cNvSpPr>
            <a:spLocks noChangeArrowheads="1"/>
          </p:cNvSpPr>
          <p:nvPr/>
        </p:nvSpPr>
        <p:spPr bwMode="auto">
          <a:xfrm>
            <a:off x="7165975" y="4816177"/>
            <a:ext cx="198438" cy="1508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41" name="TextovéPole 140"/>
          <p:cNvSpPr txBox="1"/>
          <p:nvPr/>
        </p:nvSpPr>
        <p:spPr>
          <a:xfrm>
            <a:off x="6953577" y="1982490"/>
            <a:ext cx="954088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dirty="0">
                <a:latin typeface="+mj-lt"/>
              </a:rPr>
              <a:t>5-40%</a:t>
            </a:r>
          </a:p>
        </p:txBody>
      </p:sp>
      <p:sp>
        <p:nvSpPr>
          <p:cNvPr id="142" name="Text Box 51"/>
          <p:cNvSpPr txBox="1">
            <a:spLocks noChangeArrowheads="1"/>
          </p:cNvSpPr>
          <p:nvPr/>
        </p:nvSpPr>
        <p:spPr bwMode="auto">
          <a:xfrm>
            <a:off x="4427984" y="3319165"/>
            <a:ext cx="58221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b="1" dirty="0">
                <a:solidFill>
                  <a:schemeClr val="accent1"/>
                </a:solidFill>
                <a:latin typeface="Arial" charset="0"/>
              </a:rPr>
              <a:t>P-</a:t>
            </a:r>
            <a:r>
              <a:rPr lang="cs-CZ" sz="1400" b="1" dirty="0" err="1">
                <a:solidFill>
                  <a:schemeClr val="accent1"/>
                </a:solidFill>
                <a:latin typeface="Arial" charset="0"/>
              </a:rPr>
              <a:t>gp</a:t>
            </a:r>
            <a:endParaRPr lang="cs-CZ" sz="1400" b="1" dirty="0">
              <a:solidFill>
                <a:schemeClr val="accent1"/>
              </a:solidFill>
              <a:latin typeface="Arial" charset="0"/>
            </a:endParaRPr>
          </a:p>
        </p:txBody>
      </p:sp>
      <p:sp>
        <p:nvSpPr>
          <p:cNvPr id="143" name="Vývojový diagram: zpoždění 142"/>
          <p:cNvSpPr/>
          <p:nvPr/>
        </p:nvSpPr>
        <p:spPr>
          <a:xfrm>
            <a:off x="1619250" y="1915815"/>
            <a:ext cx="657225" cy="582612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44" name="Vývojový diagram: zpoždění 143"/>
          <p:cNvSpPr/>
          <p:nvPr/>
        </p:nvSpPr>
        <p:spPr>
          <a:xfrm flipH="1" flipV="1">
            <a:off x="1042988" y="1915815"/>
            <a:ext cx="657225" cy="595312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45" name="TextovéPole 144"/>
          <p:cNvSpPr txBox="1"/>
          <p:nvPr/>
        </p:nvSpPr>
        <p:spPr>
          <a:xfrm>
            <a:off x="1331913" y="2006302"/>
            <a:ext cx="1107996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sz="2400" dirty="0">
                <a:solidFill>
                  <a:srgbClr val="C00000"/>
                </a:solidFill>
                <a:latin typeface="Arial Black" panose="020B0A04020102020204" pitchFamily="34" charset="0"/>
              </a:rPr>
              <a:t>100%</a:t>
            </a:r>
          </a:p>
        </p:txBody>
      </p:sp>
      <p:sp>
        <p:nvSpPr>
          <p:cNvPr id="146" name="Vývojový diagram: zpoždění 145"/>
          <p:cNvSpPr/>
          <p:nvPr/>
        </p:nvSpPr>
        <p:spPr>
          <a:xfrm>
            <a:off x="7553726" y="1992015"/>
            <a:ext cx="695325" cy="576262"/>
          </a:xfrm>
          <a:prstGeom prst="flowChartDela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47" name="Vývojový diagram: zpoždění 146"/>
          <p:cNvSpPr/>
          <p:nvPr/>
        </p:nvSpPr>
        <p:spPr>
          <a:xfrm flipH="1" flipV="1">
            <a:off x="6808891" y="1979505"/>
            <a:ext cx="904875" cy="593725"/>
          </a:xfrm>
          <a:prstGeom prst="flowChartDelay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48" name="TextovéPole 147"/>
          <p:cNvSpPr txBox="1"/>
          <p:nvPr/>
        </p:nvSpPr>
        <p:spPr>
          <a:xfrm>
            <a:off x="6664875" y="2061865"/>
            <a:ext cx="1723549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>
              <a:defRPr/>
            </a:pPr>
            <a:r>
              <a:rPr lang="cs-CZ" sz="2400" dirty="0">
                <a:solidFill>
                  <a:srgbClr val="C00000"/>
                </a:solidFill>
                <a:latin typeface="Arial Black" panose="020B0A04020102020204" pitchFamily="34" charset="0"/>
              </a:rPr>
              <a:t>10%-30%</a:t>
            </a:r>
          </a:p>
        </p:txBody>
      </p:sp>
      <p:sp>
        <p:nvSpPr>
          <p:cNvPr id="149" name="Text Box 49"/>
          <p:cNvSpPr txBox="1">
            <a:spLocks noChangeArrowheads="1"/>
          </p:cNvSpPr>
          <p:nvPr/>
        </p:nvSpPr>
        <p:spPr bwMode="auto">
          <a:xfrm>
            <a:off x="5292725" y="5411490"/>
            <a:ext cx="1327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b="1" i="1" dirty="0" err="1">
                <a:solidFill>
                  <a:schemeClr val="tx2"/>
                </a:solidFill>
                <a:latin typeface="Arial" charset="0"/>
              </a:rPr>
              <a:t>enterocyt</a:t>
            </a:r>
            <a:endParaRPr lang="cs-CZ" sz="2000" b="1" i="1" dirty="0">
              <a:solidFill>
                <a:schemeClr val="tx2"/>
              </a:solidFill>
              <a:latin typeface="Arial" charset="0"/>
            </a:endParaRPr>
          </a:p>
        </p:txBody>
      </p:sp>
      <p:sp>
        <p:nvSpPr>
          <p:cNvPr id="150" name="Text Box 48"/>
          <p:cNvSpPr txBox="1">
            <a:spLocks noChangeArrowheads="1"/>
          </p:cNvSpPr>
          <p:nvPr/>
        </p:nvSpPr>
        <p:spPr bwMode="auto">
          <a:xfrm>
            <a:off x="1476375" y="5697240"/>
            <a:ext cx="946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b="1" i="1" dirty="0">
                <a:solidFill>
                  <a:schemeClr val="tx2"/>
                </a:solidFill>
                <a:latin typeface="Arial" charset="0"/>
              </a:rPr>
              <a:t>střevo</a:t>
            </a:r>
          </a:p>
        </p:txBody>
      </p:sp>
      <p:sp>
        <p:nvSpPr>
          <p:cNvPr id="151" name="Oval 34"/>
          <p:cNvSpPr>
            <a:spLocks noChangeArrowheads="1"/>
          </p:cNvSpPr>
          <p:nvPr/>
        </p:nvSpPr>
        <p:spPr bwMode="auto">
          <a:xfrm>
            <a:off x="5886450" y="4703465"/>
            <a:ext cx="196850" cy="1508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52" name="Oval 34"/>
          <p:cNvSpPr>
            <a:spLocks noChangeArrowheads="1"/>
          </p:cNvSpPr>
          <p:nvPr/>
        </p:nvSpPr>
        <p:spPr bwMode="auto">
          <a:xfrm>
            <a:off x="6029325" y="4776490"/>
            <a:ext cx="198438" cy="1508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53" name="Šipka doprava se zářezem 152"/>
          <p:cNvSpPr/>
          <p:nvPr/>
        </p:nvSpPr>
        <p:spPr>
          <a:xfrm>
            <a:off x="4246563" y="4610397"/>
            <a:ext cx="1117600" cy="503637"/>
          </a:xfrm>
          <a:prstGeom prst="notchedRightArrow">
            <a:avLst/>
          </a:prstGeom>
          <a:solidFill>
            <a:schemeClr val="accent1"/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cs-CZ"/>
          </a:p>
        </p:txBody>
      </p:sp>
      <p:sp>
        <p:nvSpPr>
          <p:cNvPr id="154" name="Oval 34"/>
          <p:cNvSpPr>
            <a:spLocks noChangeArrowheads="1"/>
          </p:cNvSpPr>
          <p:nvPr/>
        </p:nvSpPr>
        <p:spPr bwMode="auto">
          <a:xfrm>
            <a:off x="3419475" y="4782840"/>
            <a:ext cx="198438" cy="1508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55" name="Oval 34"/>
          <p:cNvSpPr>
            <a:spLocks noChangeArrowheads="1"/>
          </p:cNvSpPr>
          <p:nvPr/>
        </p:nvSpPr>
        <p:spPr bwMode="auto">
          <a:xfrm>
            <a:off x="3654425" y="4776490"/>
            <a:ext cx="196850" cy="1508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56" name="Oval 34"/>
          <p:cNvSpPr>
            <a:spLocks noChangeArrowheads="1"/>
          </p:cNvSpPr>
          <p:nvPr/>
        </p:nvSpPr>
        <p:spPr bwMode="auto">
          <a:xfrm>
            <a:off x="1331913" y="3939877"/>
            <a:ext cx="198437" cy="1508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57" name="Oval 34"/>
          <p:cNvSpPr>
            <a:spLocks noChangeArrowheads="1"/>
          </p:cNvSpPr>
          <p:nvPr/>
        </p:nvSpPr>
        <p:spPr bwMode="auto">
          <a:xfrm>
            <a:off x="1484313" y="4092277"/>
            <a:ext cx="198437" cy="1508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58" name="Oval 34"/>
          <p:cNvSpPr>
            <a:spLocks noChangeArrowheads="1"/>
          </p:cNvSpPr>
          <p:nvPr/>
        </p:nvSpPr>
        <p:spPr bwMode="auto">
          <a:xfrm>
            <a:off x="1566863" y="3933527"/>
            <a:ext cx="196850" cy="1508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159" name="Oval 34"/>
          <p:cNvSpPr>
            <a:spLocks noChangeArrowheads="1"/>
          </p:cNvSpPr>
          <p:nvPr/>
        </p:nvSpPr>
        <p:spPr bwMode="auto">
          <a:xfrm>
            <a:off x="1709738" y="4006552"/>
            <a:ext cx="198437" cy="1508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71" name="Oval 34"/>
          <p:cNvSpPr>
            <a:spLocks noChangeArrowheads="1"/>
          </p:cNvSpPr>
          <p:nvPr/>
        </p:nvSpPr>
        <p:spPr bwMode="auto">
          <a:xfrm>
            <a:off x="7165975" y="4816177"/>
            <a:ext cx="198438" cy="1508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72" name="Oval 34"/>
          <p:cNvSpPr>
            <a:spLocks noChangeArrowheads="1"/>
          </p:cNvSpPr>
          <p:nvPr/>
        </p:nvSpPr>
        <p:spPr bwMode="auto">
          <a:xfrm>
            <a:off x="7318375" y="4968577"/>
            <a:ext cx="198438" cy="1508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73" name="Oval 34"/>
          <p:cNvSpPr>
            <a:spLocks noChangeArrowheads="1"/>
          </p:cNvSpPr>
          <p:nvPr/>
        </p:nvSpPr>
        <p:spPr bwMode="auto">
          <a:xfrm>
            <a:off x="5868144" y="4934372"/>
            <a:ext cx="196850" cy="1508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74" name="Oval 34"/>
          <p:cNvSpPr>
            <a:spLocks noChangeArrowheads="1"/>
          </p:cNvSpPr>
          <p:nvPr/>
        </p:nvSpPr>
        <p:spPr bwMode="auto">
          <a:xfrm>
            <a:off x="6181725" y="4928890"/>
            <a:ext cx="198438" cy="1508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75" name="Oval 34"/>
          <p:cNvSpPr>
            <a:spLocks noChangeArrowheads="1"/>
          </p:cNvSpPr>
          <p:nvPr/>
        </p:nvSpPr>
        <p:spPr bwMode="auto">
          <a:xfrm>
            <a:off x="6851253" y="4968577"/>
            <a:ext cx="198438" cy="1508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76" name="Oval 34"/>
          <p:cNvSpPr>
            <a:spLocks noChangeArrowheads="1"/>
          </p:cNvSpPr>
          <p:nvPr/>
        </p:nvSpPr>
        <p:spPr bwMode="auto">
          <a:xfrm>
            <a:off x="7003653" y="5120977"/>
            <a:ext cx="198438" cy="1508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77" name="Oval 34"/>
          <p:cNvSpPr>
            <a:spLocks noChangeArrowheads="1"/>
          </p:cNvSpPr>
          <p:nvPr/>
        </p:nvSpPr>
        <p:spPr bwMode="auto">
          <a:xfrm>
            <a:off x="5724128" y="5008265"/>
            <a:ext cx="196850" cy="1508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78" name="Oval 34"/>
          <p:cNvSpPr>
            <a:spLocks noChangeArrowheads="1"/>
          </p:cNvSpPr>
          <p:nvPr/>
        </p:nvSpPr>
        <p:spPr bwMode="auto">
          <a:xfrm>
            <a:off x="5867003" y="5081290"/>
            <a:ext cx="198438" cy="1508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79" name="Oval 34"/>
          <p:cNvSpPr>
            <a:spLocks noChangeArrowheads="1"/>
          </p:cNvSpPr>
          <p:nvPr/>
        </p:nvSpPr>
        <p:spPr bwMode="auto">
          <a:xfrm>
            <a:off x="3717106" y="4925987"/>
            <a:ext cx="198438" cy="1508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80" name="Oval 34"/>
          <p:cNvSpPr>
            <a:spLocks noChangeArrowheads="1"/>
          </p:cNvSpPr>
          <p:nvPr/>
        </p:nvSpPr>
        <p:spPr bwMode="auto">
          <a:xfrm>
            <a:off x="3869506" y="5078387"/>
            <a:ext cx="198438" cy="1508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81" name="Oval 34"/>
          <p:cNvSpPr>
            <a:spLocks noChangeArrowheads="1"/>
          </p:cNvSpPr>
          <p:nvPr/>
        </p:nvSpPr>
        <p:spPr bwMode="auto">
          <a:xfrm>
            <a:off x="3419872" y="5008265"/>
            <a:ext cx="196850" cy="1508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82" name="Oval 34"/>
          <p:cNvSpPr>
            <a:spLocks noChangeArrowheads="1"/>
          </p:cNvSpPr>
          <p:nvPr/>
        </p:nvSpPr>
        <p:spPr bwMode="auto">
          <a:xfrm>
            <a:off x="3562747" y="5081290"/>
            <a:ext cx="198438" cy="1508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83" name="Oval 34"/>
          <p:cNvSpPr>
            <a:spLocks noChangeArrowheads="1"/>
          </p:cNvSpPr>
          <p:nvPr/>
        </p:nvSpPr>
        <p:spPr bwMode="auto">
          <a:xfrm>
            <a:off x="7283301" y="5142011"/>
            <a:ext cx="198438" cy="1508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89" name="Oval 34"/>
          <p:cNvSpPr>
            <a:spLocks noChangeArrowheads="1"/>
          </p:cNvSpPr>
          <p:nvPr/>
        </p:nvSpPr>
        <p:spPr bwMode="auto">
          <a:xfrm>
            <a:off x="7435701" y="5294411"/>
            <a:ext cx="198438" cy="1508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90" name="Oval 34"/>
          <p:cNvSpPr>
            <a:spLocks noChangeArrowheads="1"/>
          </p:cNvSpPr>
          <p:nvPr/>
        </p:nvSpPr>
        <p:spPr bwMode="auto">
          <a:xfrm>
            <a:off x="6156176" y="5181699"/>
            <a:ext cx="196850" cy="1508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91" name="Oval 34"/>
          <p:cNvSpPr>
            <a:spLocks noChangeArrowheads="1"/>
          </p:cNvSpPr>
          <p:nvPr/>
        </p:nvSpPr>
        <p:spPr bwMode="auto">
          <a:xfrm>
            <a:off x="6299051" y="5254724"/>
            <a:ext cx="198438" cy="150812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94" name="Oval 34"/>
          <p:cNvSpPr>
            <a:spLocks noChangeArrowheads="1"/>
          </p:cNvSpPr>
          <p:nvPr/>
        </p:nvSpPr>
        <p:spPr bwMode="auto">
          <a:xfrm>
            <a:off x="7435701" y="5294411"/>
            <a:ext cx="198438" cy="150813"/>
          </a:xfrm>
          <a:prstGeom prst="ellipse">
            <a:avLst/>
          </a:prstGeom>
          <a:solidFill>
            <a:srgbClr val="C00000"/>
          </a:solidFill>
          <a:ln w="9525">
            <a:solidFill>
              <a:schemeClr val="bg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088572"/>
      </p:ext>
    </p:extLst>
  </p:cSld>
  <p:clrMapOvr>
    <a:masterClrMapping/>
  </p:clrMapOvr>
  <p:transition/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Rectangle 1027"/>
          <p:cNvSpPr>
            <a:spLocks noChangeArrowheads="1"/>
          </p:cNvSpPr>
          <p:nvPr/>
        </p:nvSpPr>
        <p:spPr bwMode="auto">
          <a:xfrm>
            <a:off x="38190" y="260648"/>
            <a:ext cx="9142322" cy="1152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cs-CZ" sz="6000" b="1" dirty="0">
                <a:solidFill>
                  <a:srgbClr val="C00000"/>
                </a:solidFill>
                <a:latin typeface="Arial Black" panose="020B0A04020102020204" pitchFamily="34" charset="0"/>
              </a:rPr>
              <a:t>ASA</a:t>
            </a:r>
            <a:r>
              <a:rPr lang="cs-CZ" sz="4400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cs-CZ" sz="4000" b="1" dirty="0">
                <a:solidFill>
                  <a:schemeClr val="tx2"/>
                </a:solidFill>
                <a:latin typeface="Arial Black" panose="020B0A04020102020204" pitchFamily="34" charset="0"/>
              </a:rPr>
              <a:t>– problém s dostupností při kombinaci s IPP a </a:t>
            </a:r>
            <a:r>
              <a:rPr lang="cs-CZ" sz="4000" b="1" dirty="0" err="1">
                <a:solidFill>
                  <a:schemeClr val="tx2"/>
                </a:solidFill>
                <a:latin typeface="Arial Black" panose="020B0A04020102020204" pitchFamily="34" charset="0"/>
              </a:rPr>
              <a:t>ecASA</a:t>
            </a:r>
            <a:endParaRPr lang="cs-CZ" sz="4400" b="1" dirty="0">
              <a:solidFill>
                <a:schemeClr val="tx2"/>
              </a:solidFill>
              <a:latin typeface="Arial Black" panose="020B0A04020102020204" pitchFamily="34" charset="0"/>
            </a:endParaRPr>
          </a:p>
        </p:txBody>
      </p:sp>
      <p:sp>
        <p:nvSpPr>
          <p:cNvPr id="28675" name="Rectangle 1028"/>
          <p:cNvSpPr>
            <a:spLocks noChangeArrowheads="1"/>
          </p:cNvSpPr>
          <p:nvPr/>
        </p:nvSpPr>
        <p:spPr bwMode="auto">
          <a:xfrm>
            <a:off x="250701" y="1772816"/>
            <a:ext cx="8713787" cy="5089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58775" indent="-342900">
              <a:lnSpc>
                <a:spcPct val="90000"/>
              </a:lnSpc>
              <a:spcBef>
                <a:spcPts val="1200"/>
              </a:spcBef>
              <a:buClr>
                <a:srgbClr val="C00000"/>
              </a:buClr>
              <a:buFontTx/>
              <a:buChar char="•"/>
              <a:defRPr/>
            </a:pPr>
            <a:r>
              <a:rPr lang="cs-CZ" sz="2800" b="1" dirty="0">
                <a:solidFill>
                  <a:srgbClr val="003366"/>
                </a:solidFill>
              </a:rPr>
              <a:t>ASA – jeden k nejčastěji užívaných léků v rámci profylaxe KV onemocnění</a:t>
            </a:r>
          </a:p>
          <a:p>
            <a:pPr marL="358775" indent="-342900">
              <a:lnSpc>
                <a:spcPct val="90000"/>
              </a:lnSpc>
              <a:spcBef>
                <a:spcPts val="1200"/>
              </a:spcBef>
              <a:buClr>
                <a:srgbClr val="C00000"/>
              </a:buClr>
              <a:buFontTx/>
              <a:buChar char="•"/>
              <a:defRPr/>
            </a:pPr>
            <a:r>
              <a:rPr lang="cs-CZ" sz="2800" b="1" dirty="0">
                <a:solidFill>
                  <a:srgbClr val="C00000"/>
                </a:solidFill>
                <a:latin typeface="Times New Roman"/>
                <a:cs typeface="Times New Roman"/>
              </a:rPr>
              <a:t>≈ </a:t>
            </a:r>
            <a:r>
              <a:rPr lang="cs-CZ" sz="2800" b="1" dirty="0">
                <a:solidFill>
                  <a:srgbClr val="C00000"/>
                </a:solidFill>
              </a:rPr>
              <a:t>30% pacientů léčeno současně IPP z důvodu profylaxe krvácení do GIT</a:t>
            </a:r>
          </a:p>
          <a:p>
            <a:pPr marL="358775" indent="-342900">
              <a:lnSpc>
                <a:spcPct val="90000"/>
              </a:lnSpc>
              <a:spcBef>
                <a:spcPts val="1200"/>
              </a:spcBef>
              <a:buClr>
                <a:srgbClr val="C00000"/>
              </a:buClr>
              <a:buFontTx/>
              <a:buChar char="•"/>
              <a:defRPr/>
            </a:pPr>
            <a:endParaRPr lang="cs-CZ" sz="1000" b="1" dirty="0">
              <a:solidFill>
                <a:srgbClr val="003366"/>
              </a:solidFill>
            </a:endParaRPr>
          </a:p>
          <a:p>
            <a:pPr marL="358775" indent="-342900">
              <a:lnSpc>
                <a:spcPct val="90000"/>
              </a:lnSpc>
              <a:spcBef>
                <a:spcPts val="1200"/>
              </a:spcBef>
              <a:buClr>
                <a:srgbClr val="C00000"/>
              </a:buClr>
              <a:buFontTx/>
              <a:buChar char="•"/>
              <a:defRPr/>
            </a:pPr>
            <a:r>
              <a:rPr lang="cs-CZ" sz="2800" b="1" dirty="0">
                <a:solidFill>
                  <a:srgbClr val="003366"/>
                </a:solidFill>
              </a:rPr>
              <a:t>ASA je slabá kyselina s </a:t>
            </a:r>
            <a:r>
              <a:rPr lang="cs-CZ" sz="2800" b="1" dirty="0" err="1">
                <a:solidFill>
                  <a:srgbClr val="003366"/>
                </a:solidFill>
              </a:rPr>
              <a:t>pK</a:t>
            </a:r>
            <a:r>
              <a:rPr lang="cs-CZ" sz="2800" b="1" dirty="0">
                <a:solidFill>
                  <a:srgbClr val="003366"/>
                </a:solidFill>
              </a:rPr>
              <a:t> 3,5 - resorpce ASA   v </a:t>
            </a:r>
            <a:r>
              <a:rPr lang="cs-CZ" sz="2800" b="1" dirty="0" err="1">
                <a:solidFill>
                  <a:srgbClr val="003366"/>
                </a:solidFill>
              </a:rPr>
              <a:t>nedisoc</a:t>
            </a:r>
            <a:r>
              <a:rPr lang="cs-CZ" sz="2800" b="1" dirty="0">
                <a:solidFill>
                  <a:srgbClr val="003366"/>
                </a:solidFill>
              </a:rPr>
              <a:t>. formě pouze při </a:t>
            </a:r>
            <a:r>
              <a:rPr lang="cs-CZ" sz="2800" b="1" dirty="0">
                <a:solidFill>
                  <a:srgbClr val="003366"/>
                </a:solidFill>
                <a:sym typeface="Symbol" pitchFamily="18" charset="2"/>
              </a:rPr>
              <a:t>pH &lt; 3,5 - tj.              v </a:t>
            </a:r>
            <a:r>
              <a:rPr lang="cs-CZ" sz="2800" b="1" dirty="0">
                <a:solidFill>
                  <a:srgbClr val="003366"/>
                </a:solidFill>
              </a:rPr>
              <a:t>žaludku a </a:t>
            </a:r>
            <a:r>
              <a:rPr lang="cs-CZ" sz="2800" b="1" dirty="0">
                <a:solidFill>
                  <a:srgbClr val="003366"/>
                </a:solidFill>
                <a:sym typeface="Symbol" pitchFamily="18" charset="2"/>
              </a:rPr>
              <a:t>proximálním</a:t>
            </a:r>
            <a:r>
              <a:rPr lang="cs-CZ" sz="2800" b="1" dirty="0">
                <a:solidFill>
                  <a:srgbClr val="003366"/>
                </a:solidFill>
              </a:rPr>
              <a:t> duodenu </a:t>
            </a:r>
          </a:p>
          <a:p>
            <a:pPr marL="358775" indent="-342900">
              <a:lnSpc>
                <a:spcPct val="90000"/>
              </a:lnSpc>
              <a:spcBef>
                <a:spcPts val="1200"/>
              </a:spcBef>
              <a:buClr>
                <a:srgbClr val="C00000"/>
              </a:buClr>
              <a:buFontTx/>
              <a:buChar char="•"/>
              <a:defRPr/>
            </a:pPr>
            <a:r>
              <a:rPr lang="cs-CZ" sz="2800" b="1" dirty="0">
                <a:solidFill>
                  <a:srgbClr val="003366"/>
                </a:solidFill>
              </a:rPr>
              <a:t>při léčbě IPP stoupá pH nad 3,5 – výrazně klesá dostupnost ASA a může být snížen efekt</a:t>
            </a:r>
          </a:p>
          <a:p>
            <a:pPr marL="358775" indent="-342900">
              <a:lnSpc>
                <a:spcPct val="90000"/>
              </a:lnSpc>
              <a:spcBef>
                <a:spcPts val="1200"/>
              </a:spcBef>
              <a:buClr>
                <a:srgbClr val="C00000"/>
              </a:buClr>
              <a:buFontTx/>
              <a:buChar char="•"/>
              <a:defRPr/>
            </a:pPr>
            <a:r>
              <a:rPr lang="cs-CZ" sz="2800" b="1" dirty="0">
                <a:solidFill>
                  <a:srgbClr val="003366"/>
                </a:solidFill>
              </a:rPr>
              <a:t>při užití </a:t>
            </a:r>
            <a:r>
              <a:rPr lang="cs-CZ" sz="2800" b="1" dirty="0" err="1">
                <a:solidFill>
                  <a:srgbClr val="003366"/>
                </a:solidFill>
              </a:rPr>
              <a:t>enterosolv</a:t>
            </a:r>
            <a:r>
              <a:rPr lang="cs-CZ" sz="2800" b="1" dirty="0">
                <a:solidFill>
                  <a:srgbClr val="003366"/>
                </a:solidFill>
              </a:rPr>
              <a:t>. </a:t>
            </a:r>
            <a:r>
              <a:rPr lang="cs-CZ" sz="2800" b="1" dirty="0" err="1">
                <a:solidFill>
                  <a:srgbClr val="003366"/>
                </a:solidFill>
              </a:rPr>
              <a:t>tbl</a:t>
            </a:r>
            <a:r>
              <a:rPr lang="cs-CZ" sz="2800" b="1" dirty="0">
                <a:solidFill>
                  <a:srgbClr val="003366"/>
                </a:solidFill>
              </a:rPr>
              <a:t>. není doložen klin. efekt</a:t>
            </a:r>
          </a:p>
          <a:p>
            <a:pPr marL="358775" indent="-342900">
              <a:spcBef>
                <a:spcPts val="1200"/>
              </a:spcBef>
              <a:buClr>
                <a:srgbClr val="C00000"/>
              </a:buClr>
              <a:buFontTx/>
              <a:buChar char="•"/>
              <a:defRPr/>
            </a:pPr>
            <a:endParaRPr lang="cs-CZ" sz="2800" b="1" dirty="0">
              <a:solidFill>
                <a:srgbClr val="003366"/>
              </a:solidFill>
            </a:endParaRPr>
          </a:p>
          <a:p>
            <a:pPr marL="358775" indent="-342900">
              <a:spcBef>
                <a:spcPts val="1200"/>
              </a:spcBef>
              <a:buClr>
                <a:srgbClr val="C00000"/>
              </a:buClr>
              <a:buFontTx/>
              <a:buChar char="•"/>
              <a:defRPr/>
            </a:pPr>
            <a:endParaRPr lang="cs-CZ" sz="2800" b="1" dirty="0">
              <a:solidFill>
                <a:srgbClr val="003366"/>
              </a:solidFill>
            </a:endParaRPr>
          </a:p>
          <a:p>
            <a:pPr marL="358775" indent="-342900">
              <a:spcBef>
                <a:spcPts val="1200"/>
              </a:spcBef>
              <a:buClr>
                <a:srgbClr val="C00000"/>
              </a:buClr>
              <a:buFontTx/>
              <a:buChar char="•"/>
              <a:defRPr/>
            </a:pPr>
            <a:endParaRPr lang="cs-CZ" sz="2800" b="1" dirty="0">
              <a:solidFill>
                <a:srgbClr val="003366"/>
              </a:solidFill>
            </a:endParaRPr>
          </a:p>
          <a:p>
            <a:pPr marL="358775" indent="-342900">
              <a:spcBef>
                <a:spcPts val="1200"/>
              </a:spcBef>
              <a:buClr>
                <a:srgbClr val="C00000"/>
              </a:buClr>
              <a:buFontTx/>
              <a:buChar char="•"/>
              <a:defRPr/>
            </a:pPr>
            <a:endParaRPr lang="cs-CZ" sz="2800" b="1" dirty="0">
              <a:solidFill>
                <a:srgbClr val="003366"/>
              </a:solidFill>
            </a:endParaRPr>
          </a:p>
          <a:p>
            <a:pPr marL="358775" indent="-342900">
              <a:spcBef>
                <a:spcPts val="1200"/>
              </a:spcBef>
              <a:buClr>
                <a:srgbClr val="C00000"/>
              </a:buClr>
              <a:buFontTx/>
              <a:buChar char="•"/>
              <a:defRPr/>
            </a:pPr>
            <a:endParaRPr lang="cs-CZ" sz="2800" b="1" dirty="0">
              <a:solidFill>
                <a:srgbClr val="003366"/>
              </a:solidFill>
              <a:sym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596963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79512" y="980728"/>
            <a:ext cx="8784976" cy="5616624"/>
          </a:xfrm>
          <a:prstGeom prst="roundRect">
            <a:avLst>
              <a:gd name="adj" fmla="val 28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Šestiúhelník 81"/>
          <p:cNvSpPr/>
          <p:nvPr/>
        </p:nvSpPr>
        <p:spPr>
          <a:xfrm>
            <a:off x="2392079" y="2060013"/>
            <a:ext cx="599017" cy="553640"/>
          </a:xfrm>
          <a:prstGeom prst="hexagon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85" name="Přímá spojnice 84"/>
          <p:cNvCxnSpPr/>
          <p:nvPr/>
        </p:nvCxnSpPr>
        <p:spPr>
          <a:xfrm flipH="1">
            <a:off x="2439704" y="2094539"/>
            <a:ext cx="138641" cy="26789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nice 92"/>
          <p:cNvCxnSpPr/>
          <p:nvPr/>
        </p:nvCxnSpPr>
        <p:spPr>
          <a:xfrm>
            <a:off x="2812237" y="2088586"/>
            <a:ext cx="143933" cy="27622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Přímá spojnice 118"/>
          <p:cNvCxnSpPr/>
          <p:nvPr/>
        </p:nvCxnSpPr>
        <p:spPr>
          <a:xfrm>
            <a:off x="2530719" y="2562455"/>
            <a:ext cx="321734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Přímá spojnice 128"/>
          <p:cNvCxnSpPr/>
          <p:nvPr/>
        </p:nvCxnSpPr>
        <p:spPr>
          <a:xfrm>
            <a:off x="2531777" y="1944522"/>
            <a:ext cx="0" cy="10834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nice 129"/>
          <p:cNvCxnSpPr/>
          <p:nvPr/>
        </p:nvCxnSpPr>
        <p:spPr>
          <a:xfrm flipH="1">
            <a:off x="2841869" y="1944520"/>
            <a:ext cx="114300" cy="12025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ovéPole 7"/>
          <p:cNvSpPr txBox="1">
            <a:spLocks noChangeArrowheads="1"/>
          </p:cNvSpPr>
          <p:nvPr/>
        </p:nvSpPr>
        <p:spPr bwMode="auto">
          <a:xfrm>
            <a:off x="2442878" y="1805218"/>
            <a:ext cx="452368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825" b="1">
                <a:solidFill>
                  <a:srgbClr val="000000"/>
                </a:solidFill>
                <a:latin typeface="Calibri" pitchFamily="34" charset="0"/>
              </a:rPr>
              <a:t>COOH</a:t>
            </a:r>
            <a:endParaRPr lang="en-US" altLang="cs-CZ" sz="825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2" name="TextovéPole 11"/>
          <p:cNvSpPr txBox="1">
            <a:spLocks noChangeArrowheads="1"/>
          </p:cNvSpPr>
          <p:nvPr/>
        </p:nvSpPr>
        <p:spPr bwMode="auto">
          <a:xfrm>
            <a:off x="2864095" y="1805218"/>
            <a:ext cx="543739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825" b="1">
                <a:solidFill>
                  <a:srgbClr val="000000"/>
                </a:solidFill>
                <a:latin typeface="Calibri" pitchFamily="34" charset="0"/>
              </a:rPr>
              <a:t>OCOCH</a:t>
            </a:r>
            <a:r>
              <a:rPr lang="cs-CZ" altLang="cs-CZ" sz="825" b="1" baseline="-25000">
                <a:solidFill>
                  <a:srgbClr val="000000"/>
                </a:solidFill>
                <a:latin typeface="Calibri" pitchFamily="34" charset="0"/>
              </a:rPr>
              <a:t>3</a:t>
            </a:r>
            <a:endParaRPr lang="en-US" altLang="cs-CZ" sz="825" b="1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3" name="TextovéPole 13"/>
          <p:cNvSpPr txBox="1">
            <a:spLocks noChangeArrowheads="1"/>
          </p:cNvSpPr>
          <p:nvPr/>
        </p:nvSpPr>
        <p:spPr bwMode="auto">
          <a:xfrm>
            <a:off x="2329439" y="1202350"/>
            <a:ext cx="10005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200" i="1" dirty="0">
                <a:solidFill>
                  <a:srgbClr val="1F497D"/>
                </a:solidFill>
                <a:latin typeface="Calibri" pitchFamily="34" charset="0"/>
              </a:rPr>
              <a:t>žaludek </a:t>
            </a:r>
          </a:p>
          <a:p>
            <a:pPr algn="ctr"/>
            <a:r>
              <a:rPr lang="cs-CZ" altLang="cs-CZ" sz="1200" i="1" dirty="0">
                <a:solidFill>
                  <a:srgbClr val="1F497D"/>
                </a:solidFill>
                <a:latin typeface="Calibri" pitchFamily="34" charset="0"/>
              </a:rPr>
              <a:t>a duodenum </a:t>
            </a:r>
            <a:endParaRPr lang="en-US" altLang="cs-CZ" sz="1200" i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134" name="TextovéPole 15"/>
          <p:cNvSpPr txBox="1">
            <a:spLocks noChangeArrowheads="1"/>
          </p:cNvSpPr>
          <p:nvPr/>
        </p:nvSpPr>
        <p:spPr bwMode="auto">
          <a:xfrm>
            <a:off x="6400151" y="1185742"/>
            <a:ext cx="13559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200" i="1" dirty="0">
                <a:solidFill>
                  <a:srgbClr val="1F497D"/>
                </a:solidFill>
                <a:latin typeface="Calibri" pitchFamily="34" charset="0"/>
              </a:rPr>
              <a:t>trombocyt </a:t>
            </a:r>
          </a:p>
          <a:p>
            <a:pPr algn="ctr"/>
            <a:r>
              <a:rPr lang="cs-CZ" altLang="cs-CZ" sz="1200" i="1" dirty="0">
                <a:solidFill>
                  <a:srgbClr val="1F497D"/>
                </a:solidFill>
                <a:latin typeface="Calibri" pitchFamily="34" charset="0"/>
              </a:rPr>
              <a:t>v portálním oběhu </a:t>
            </a:r>
            <a:endParaRPr lang="en-US" altLang="cs-CZ" sz="1200" i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135" name="Šestiúhelník 134"/>
          <p:cNvSpPr/>
          <p:nvPr/>
        </p:nvSpPr>
        <p:spPr>
          <a:xfrm>
            <a:off x="3914151" y="2056439"/>
            <a:ext cx="599017" cy="553641"/>
          </a:xfrm>
          <a:prstGeom prst="hexagon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36" name="Přímá spojnice 135"/>
          <p:cNvCxnSpPr/>
          <p:nvPr/>
        </p:nvCxnSpPr>
        <p:spPr>
          <a:xfrm flipH="1">
            <a:off x="3961775" y="2090969"/>
            <a:ext cx="137583" cy="26789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Přímá spojnice 136"/>
          <p:cNvCxnSpPr/>
          <p:nvPr/>
        </p:nvCxnSpPr>
        <p:spPr>
          <a:xfrm>
            <a:off x="4334309" y="2085014"/>
            <a:ext cx="143933" cy="27622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Přímá spojnice 137"/>
          <p:cNvCxnSpPr/>
          <p:nvPr/>
        </p:nvCxnSpPr>
        <p:spPr>
          <a:xfrm>
            <a:off x="4051734" y="2558882"/>
            <a:ext cx="32279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Přímá spojnice 138"/>
          <p:cNvCxnSpPr/>
          <p:nvPr/>
        </p:nvCxnSpPr>
        <p:spPr>
          <a:xfrm>
            <a:off x="4052791" y="1942141"/>
            <a:ext cx="0" cy="10834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Přímá spojnice 139"/>
          <p:cNvCxnSpPr/>
          <p:nvPr/>
        </p:nvCxnSpPr>
        <p:spPr>
          <a:xfrm flipH="1">
            <a:off x="4362882" y="1942138"/>
            <a:ext cx="115359" cy="11906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ovéPole 23"/>
          <p:cNvSpPr txBox="1">
            <a:spLocks noChangeArrowheads="1"/>
          </p:cNvSpPr>
          <p:nvPr/>
        </p:nvSpPr>
        <p:spPr bwMode="auto">
          <a:xfrm>
            <a:off x="3964949" y="1802837"/>
            <a:ext cx="452368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825" b="1">
                <a:solidFill>
                  <a:srgbClr val="000000"/>
                </a:solidFill>
                <a:latin typeface="Calibri" pitchFamily="34" charset="0"/>
              </a:rPr>
              <a:t>COOH</a:t>
            </a:r>
            <a:endParaRPr lang="en-US" altLang="cs-CZ" sz="825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2" name="TextovéPole 24"/>
          <p:cNvSpPr txBox="1">
            <a:spLocks noChangeArrowheads="1"/>
          </p:cNvSpPr>
          <p:nvPr/>
        </p:nvSpPr>
        <p:spPr bwMode="auto">
          <a:xfrm>
            <a:off x="4386167" y="1802837"/>
            <a:ext cx="543739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825" b="1">
                <a:solidFill>
                  <a:srgbClr val="000000"/>
                </a:solidFill>
                <a:latin typeface="Calibri" pitchFamily="34" charset="0"/>
              </a:rPr>
              <a:t>OCOCH</a:t>
            </a:r>
            <a:r>
              <a:rPr lang="cs-CZ" altLang="cs-CZ" sz="825" b="1" baseline="-25000">
                <a:solidFill>
                  <a:srgbClr val="000000"/>
                </a:solidFill>
                <a:latin typeface="Calibri" pitchFamily="34" charset="0"/>
              </a:rPr>
              <a:t>3</a:t>
            </a:r>
            <a:endParaRPr lang="en-US" altLang="cs-CZ" sz="825" b="1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3" name="Šestiúhelník 142"/>
          <p:cNvSpPr/>
          <p:nvPr/>
        </p:nvSpPr>
        <p:spPr>
          <a:xfrm>
            <a:off x="5620272" y="2056439"/>
            <a:ext cx="599017" cy="553641"/>
          </a:xfrm>
          <a:prstGeom prst="hexagon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4" name="Přímá spojnice 143"/>
          <p:cNvCxnSpPr/>
          <p:nvPr/>
        </p:nvCxnSpPr>
        <p:spPr>
          <a:xfrm flipH="1">
            <a:off x="5667896" y="2090969"/>
            <a:ext cx="137583" cy="26789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Přímá spojnice 144"/>
          <p:cNvCxnSpPr/>
          <p:nvPr/>
        </p:nvCxnSpPr>
        <p:spPr>
          <a:xfrm>
            <a:off x="6040429" y="2085014"/>
            <a:ext cx="143933" cy="27622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Přímá spojnice 145"/>
          <p:cNvCxnSpPr/>
          <p:nvPr/>
        </p:nvCxnSpPr>
        <p:spPr>
          <a:xfrm>
            <a:off x="5757854" y="2558882"/>
            <a:ext cx="322791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Přímá spojnice 146"/>
          <p:cNvCxnSpPr/>
          <p:nvPr/>
        </p:nvCxnSpPr>
        <p:spPr>
          <a:xfrm>
            <a:off x="5758912" y="1942141"/>
            <a:ext cx="0" cy="10834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Přímá spojnice 147"/>
          <p:cNvCxnSpPr/>
          <p:nvPr/>
        </p:nvCxnSpPr>
        <p:spPr>
          <a:xfrm flipH="1">
            <a:off x="6069005" y="1942138"/>
            <a:ext cx="115358" cy="11906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ovéPole 31"/>
          <p:cNvSpPr txBox="1">
            <a:spLocks noChangeArrowheads="1"/>
          </p:cNvSpPr>
          <p:nvPr/>
        </p:nvSpPr>
        <p:spPr bwMode="auto">
          <a:xfrm>
            <a:off x="5671070" y="1802837"/>
            <a:ext cx="452368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825" b="1">
                <a:solidFill>
                  <a:srgbClr val="000000"/>
                </a:solidFill>
                <a:latin typeface="Calibri" pitchFamily="34" charset="0"/>
              </a:rPr>
              <a:t>COOH</a:t>
            </a:r>
            <a:endParaRPr lang="en-US" altLang="cs-CZ" sz="825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0" name="TextovéPole 32"/>
          <p:cNvSpPr txBox="1">
            <a:spLocks noChangeArrowheads="1"/>
          </p:cNvSpPr>
          <p:nvPr/>
        </p:nvSpPr>
        <p:spPr bwMode="auto">
          <a:xfrm>
            <a:off x="6092288" y="1802837"/>
            <a:ext cx="324128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825" b="1">
                <a:solidFill>
                  <a:srgbClr val="000000"/>
                </a:solidFill>
                <a:latin typeface="Calibri" pitchFamily="34" charset="0"/>
              </a:rPr>
              <a:t>OH</a:t>
            </a:r>
            <a:endParaRPr lang="en-US" altLang="cs-CZ" sz="825" b="1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1" name="TextovéPole 36"/>
          <p:cNvSpPr txBox="1">
            <a:spLocks noChangeArrowheads="1"/>
          </p:cNvSpPr>
          <p:nvPr/>
        </p:nvSpPr>
        <p:spPr bwMode="auto">
          <a:xfrm>
            <a:off x="2230153" y="2699889"/>
            <a:ext cx="130997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050" b="1" dirty="0" err="1">
                <a:solidFill>
                  <a:srgbClr val="003366"/>
                </a:solidFill>
                <a:latin typeface="Calibri" pitchFamily="34" charset="0"/>
              </a:rPr>
              <a:t>kys</a:t>
            </a:r>
            <a:r>
              <a:rPr lang="cs-CZ" altLang="cs-CZ" sz="1050" b="1" dirty="0">
                <a:solidFill>
                  <a:srgbClr val="003366"/>
                </a:solidFill>
                <a:latin typeface="Calibri" pitchFamily="34" charset="0"/>
              </a:rPr>
              <a:t>. acetylsalicylová</a:t>
            </a:r>
            <a:endParaRPr lang="en-US" altLang="cs-CZ" sz="1050" b="1" baseline="-2500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52" name="TextovéPole 37"/>
          <p:cNvSpPr txBox="1">
            <a:spLocks noChangeArrowheads="1"/>
          </p:cNvSpPr>
          <p:nvPr/>
        </p:nvSpPr>
        <p:spPr bwMode="auto">
          <a:xfrm>
            <a:off x="5638328" y="2905780"/>
            <a:ext cx="31101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100" b="1" dirty="0">
                <a:solidFill>
                  <a:srgbClr val="003366"/>
                </a:solidFill>
                <a:latin typeface="Calibri" pitchFamily="34" charset="0"/>
              </a:rPr>
              <a:t>výsledkem acetylace serinu je </a:t>
            </a:r>
            <a:r>
              <a:rPr lang="cs-CZ" altLang="cs-CZ" sz="1100" b="1" dirty="0" err="1">
                <a:solidFill>
                  <a:srgbClr val="003366"/>
                </a:solidFill>
                <a:latin typeface="Calibri" pitchFamily="34" charset="0"/>
              </a:rPr>
              <a:t>kys</a:t>
            </a:r>
            <a:r>
              <a:rPr lang="cs-CZ" altLang="cs-CZ" sz="1100" b="1" dirty="0">
                <a:solidFill>
                  <a:srgbClr val="003366"/>
                </a:solidFill>
                <a:latin typeface="Calibri" pitchFamily="34" charset="0"/>
              </a:rPr>
              <a:t>. salicylová</a:t>
            </a:r>
          </a:p>
          <a:p>
            <a:r>
              <a:rPr lang="cs-CZ" altLang="cs-CZ" sz="1100" b="1" dirty="0">
                <a:solidFill>
                  <a:srgbClr val="003366"/>
                </a:solidFill>
                <a:latin typeface="Calibri" pitchFamily="34" charset="0"/>
              </a:rPr>
              <a:t>(k ireversibilní inaktivaci trombocytu neúčinná)</a:t>
            </a:r>
            <a:endParaRPr lang="en-US" altLang="cs-CZ" sz="110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53" name="TextovéPole 38"/>
          <p:cNvSpPr txBox="1">
            <a:spLocks noChangeArrowheads="1"/>
          </p:cNvSpPr>
          <p:nvPr/>
        </p:nvSpPr>
        <p:spPr bwMode="auto">
          <a:xfrm>
            <a:off x="3770215" y="2699889"/>
            <a:ext cx="130997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050" b="1" dirty="0" err="1">
                <a:solidFill>
                  <a:srgbClr val="003366"/>
                </a:solidFill>
                <a:latin typeface="Calibri" pitchFamily="34" charset="0"/>
              </a:rPr>
              <a:t>kys</a:t>
            </a:r>
            <a:r>
              <a:rPr lang="cs-CZ" altLang="cs-CZ" sz="1050" b="1" dirty="0">
                <a:solidFill>
                  <a:srgbClr val="003366"/>
                </a:solidFill>
                <a:latin typeface="Calibri" pitchFamily="34" charset="0"/>
              </a:rPr>
              <a:t>. acetylsalicylová</a:t>
            </a:r>
            <a:endParaRPr lang="en-US" altLang="cs-CZ" sz="1050" b="1" baseline="-2500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54" name="Šipka doprava 153"/>
          <p:cNvSpPr/>
          <p:nvPr/>
        </p:nvSpPr>
        <p:spPr>
          <a:xfrm>
            <a:off x="3241958" y="2126688"/>
            <a:ext cx="558909" cy="129778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5" name="TextovéPole 40"/>
          <p:cNvSpPr txBox="1">
            <a:spLocks noChangeArrowheads="1"/>
          </p:cNvSpPr>
          <p:nvPr/>
        </p:nvSpPr>
        <p:spPr bwMode="auto">
          <a:xfrm>
            <a:off x="7733763" y="1605193"/>
            <a:ext cx="107753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900" b="1" i="1">
                <a:solidFill>
                  <a:srgbClr val="1F497D"/>
                </a:solidFill>
                <a:latin typeface="Calibri" pitchFamily="34" charset="0"/>
              </a:rPr>
              <a:t>serin v katalytické </a:t>
            </a:r>
          </a:p>
          <a:p>
            <a:r>
              <a:rPr lang="cs-CZ" altLang="cs-CZ" sz="900" b="1" i="1">
                <a:solidFill>
                  <a:srgbClr val="1F497D"/>
                </a:solidFill>
                <a:latin typeface="Calibri" pitchFamily="34" charset="0"/>
              </a:rPr>
              <a:t>oblasti COX-1 </a:t>
            </a:r>
          </a:p>
          <a:p>
            <a:r>
              <a:rPr lang="cs-CZ" altLang="cs-CZ" sz="900" b="1" i="1">
                <a:solidFill>
                  <a:srgbClr val="1F497D"/>
                </a:solidFill>
                <a:latin typeface="Calibri" pitchFamily="34" charset="0"/>
              </a:rPr>
              <a:t>trombocytu</a:t>
            </a:r>
          </a:p>
        </p:txBody>
      </p:sp>
      <p:sp>
        <p:nvSpPr>
          <p:cNvPr id="156" name="TextovéPole 50"/>
          <p:cNvSpPr txBox="1">
            <a:spLocks noChangeArrowheads="1"/>
          </p:cNvSpPr>
          <p:nvPr/>
        </p:nvSpPr>
        <p:spPr bwMode="auto">
          <a:xfrm>
            <a:off x="7733762" y="2200506"/>
            <a:ext cx="14571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400" b="1" i="1" dirty="0">
                <a:solidFill>
                  <a:srgbClr val="C00000"/>
                </a:solidFill>
                <a:latin typeface="Calibri" pitchFamily="34" charset="0"/>
              </a:rPr>
              <a:t>acetylace serinu </a:t>
            </a:r>
          </a:p>
          <a:p>
            <a:r>
              <a:rPr lang="cs-CZ" altLang="cs-CZ" sz="1400" b="1" i="1" dirty="0">
                <a:solidFill>
                  <a:srgbClr val="C00000"/>
                </a:solidFill>
                <a:latin typeface="Calibri" pitchFamily="34" charset="0"/>
              </a:rPr>
              <a:t>inaktivuje COX-1 </a:t>
            </a:r>
          </a:p>
          <a:p>
            <a:r>
              <a:rPr lang="cs-CZ" altLang="cs-CZ" sz="1400" b="1" i="1" dirty="0">
                <a:solidFill>
                  <a:srgbClr val="C00000"/>
                </a:solidFill>
                <a:latin typeface="Calibri" pitchFamily="34" charset="0"/>
              </a:rPr>
              <a:t>v trombocytu</a:t>
            </a:r>
          </a:p>
        </p:txBody>
      </p:sp>
      <p:sp>
        <p:nvSpPr>
          <p:cNvPr id="157" name="TextovéPole 52"/>
          <p:cNvSpPr txBox="1">
            <a:spLocks noChangeArrowheads="1"/>
          </p:cNvSpPr>
          <p:nvPr/>
        </p:nvSpPr>
        <p:spPr bwMode="auto">
          <a:xfrm>
            <a:off x="4022608" y="1191303"/>
            <a:ext cx="671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200" i="1" dirty="0">
                <a:solidFill>
                  <a:srgbClr val="1F497D"/>
                </a:solidFill>
                <a:latin typeface="Calibri" pitchFamily="34" charset="0"/>
              </a:rPr>
              <a:t>portální</a:t>
            </a:r>
          </a:p>
          <a:p>
            <a:pPr algn="ctr"/>
            <a:r>
              <a:rPr lang="cs-CZ" altLang="cs-CZ" sz="1200" i="1" dirty="0">
                <a:solidFill>
                  <a:srgbClr val="1F497D"/>
                </a:solidFill>
                <a:latin typeface="Calibri" pitchFamily="34" charset="0"/>
              </a:rPr>
              <a:t>oběh </a:t>
            </a:r>
            <a:endParaRPr lang="en-US" altLang="cs-CZ" sz="1200" i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158" name="Šipka doprava 157"/>
          <p:cNvSpPr/>
          <p:nvPr/>
        </p:nvSpPr>
        <p:spPr>
          <a:xfrm>
            <a:off x="4710054" y="2126686"/>
            <a:ext cx="509081" cy="128588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59" name="TextovéPole 158"/>
          <p:cNvSpPr txBox="1"/>
          <p:nvPr/>
        </p:nvSpPr>
        <p:spPr>
          <a:xfrm>
            <a:off x="86785" y="1925002"/>
            <a:ext cx="2031736" cy="300082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350" b="1" dirty="0">
                <a:solidFill>
                  <a:srgbClr val="C00000"/>
                </a:solidFill>
                <a:latin typeface="Calibri"/>
              </a:rPr>
              <a:t>působení ASA při pH</a:t>
            </a:r>
            <a:r>
              <a:rPr lang="cs-CZ" sz="1350" b="1" dirty="0">
                <a:solidFill>
                  <a:srgbClr val="C00000"/>
                </a:solidFill>
                <a:latin typeface="Calibri"/>
                <a:cs typeface="Arial"/>
              </a:rPr>
              <a:t>&lt;3,5</a:t>
            </a:r>
            <a:endParaRPr lang="en-US" sz="135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60" name="Zaoblený obdélník 159"/>
          <p:cNvSpPr/>
          <p:nvPr/>
        </p:nvSpPr>
        <p:spPr>
          <a:xfrm>
            <a:off x="6330412" y="1677820"/>
            <a:ext cx="1381125" cy="104894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1" name="TextovéPole 77"/>
          <p:cNvSpPr txBox="1">
            <a:spLocks noChangeArrowheads="1"/>
          </p:cNvSpPr>
          <p:nvPr/>
        </p:nvSpPr>
        <p:spPr bwMode="auto">
          <a:xfrm>
            <a:off x="6296546" y="1767119"/>
            <a:ext cx="74732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050" b="1">
                <a:solidFill>
                  <a:srgbClr val="000000"/>
                </a:solidFill>
                <a:latin typeface="Calibri" pitchFamily="34" charset="0"/>
              </a:rPr>
              <a:t>+   -COCH</a:t>
            </a:r>
            <a:r>
              <a:rPr lang="cs-CZ" altLang="cs-CZ" sz="1050" b="1" baseline="-25000">
                <a:solidFill>
                  <a:srgbClr val="000000"/>
                </a:solidFill>
                <a:latin typeface="Calibri" pitchFamily="34" charset="0"/>
              </a:rPr>
              <a:t>3</a:t>
            </a:r>
            <a:endParaRPr lang="en-US" altLang="cs-CZ" sz="1050" b="1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2" name="TextovéPole 78"/>
          <p:cNvSpPr txBox="1">
            <a:spLocks noChangeArrowheads="1"/>
          </p:cNvSpPr>
          <p:nvPr/>
        </p:nvSpPr>
        <p:spPr bwMode="auto">
          <a:xfrm>
            <a:off x="7050080" y="1752831"/>
            <a:ext cx="67839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050" b="1">
                <a:solidFill>
                  <a:srgbClr val="000000"/>
                </a:solidFill>
                <a:latin typeface="Calibri" pitchFamily="34" charset="0"/>
              </a:rPr>
              <a:t>serin-OH</a:t>
            </a:r>
            <a:endParaRPr lang="en-US" altLang="cs-CZ" sz="1050" b="1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3" name="TextovéPole 79"/>
          <p:cNvSpPr txBox="1">
            <a:spLocks noChangeArrowheads="1"/>
          </p:cNvSpPr>
          <p:nvPr/>
        </p:nvSpPr>
        <p:spPr bwMode="auto">
          <a:xfrm>
            <a:off x="6817246" y="2346953"/>
            <a:ext cx="95571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050" b="1">
                <a:solidFill>
                  <a:srgbClr val="000000"/>
                </a:solidFill>
                <a:latin typeface="Calibri" pitchFamily="34" charset="0"/>
              </a:rPr>
              <a:t>serin-OCOCH</a:t>
            </a:r>
            <a:r>
              <a:rPr lang="cs-CZ" altLang="cs-CZ" sz="1050" b="1" baseline="-25000">
                <a:solidFill>
                  <a:srgbClr val="000000"/>
                </a:solidFill>
                <a:latin typeface="Calibri" pitchFamily="34" charset="0"/>
              </a:rPr>
              <a:t>3</a:t>
            </a:r>
            <a:endParaRPr lang="en-US" altLang="cs-CZ" sz="1050" b="1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64" name="Zakřivená spojnice 163"/>
          <p:cNvCxnSpPr/>
          <p:nvPr/>
        </p:nvCxnSpPr>
        <p:spPr>
          <a:xfrm rot="16200000" flipH="1">
            <a:off x="6500474" y="2084684"/>
            <a:ext cx="472678" cy="270933"/>
          </a:xfrm>
          <a:prstGeom prst="curvedConnector2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Ovál 164"/>
          <p:cNvSpPr/>
          <p:nvPr/>
        </p:nvSpPr>
        <p:spPr>
          <a:xfrm>
            <a:off x="6461644" y="1754022"/>
            <a:ext cx="517526" cy="2702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94" name="Obdélník 193"/>
          <p:cNvSpPr/>
          <p:nvPr/>
        </p:nvSpPr>
        <p:spPr>
          <a:xfrm>
            <a:off x="2109652" y="1202350"/>
            <a:ext cx="1335780" cy="1816736"/>
          </a:xfrm>
          <a:prstGeom prst="rect">
            <a:avLst/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7" name="Obdélník 196"/>
          <p:cNvSpPr/>
          <p:nvPr/>
        </p:nvSpPr>
        <p:spPr>
          <a:xfrm>
            <a:off x="3716133" y="1211146"/>
            <a:ext cx="1335780" cy="1816736"/>
          </a:xfrm>
          <a:prstGeom prst="rect">
            <a:avLst/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9" name="TextovéPole 54"/>
          <p:cNvSpPr txBox="1">
            <a:spLocks noChangeArrowheads="1"/>
          </p:cNvSpPr>
          <p:nvPr/>
        </p:nvSpPr>
        <p:spPr bwMode="auto">
          <a:xfrm>
            <a:off x="3008601" y="2267691"/>
            <a:ext cx="9621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900" b="1" dirty="0">
                <a:solidFill>
                  <a:srgbClr val="C00000"/>
                </a:solidFill>
                <a:latin typeface="Calibri" pitchFamily="34" charset="0"/>
              </a:rPr>
              <a:t>dobrá absorpce </a:t>
            </a:r>
          </a:p>
          <a:p>
            <a:pPr algn="ctr"/>
            <a:r>
              <a:rPr lang="cs-CZ" altLang="cs-CZ" sz="900" b="1" dirty="0">
                <a:solidFill>
                  <a:srgbClr val="C00000"/>
                </a:solidFill>
                <a:latin typeface="Calibri" pitchFamily="34" charset="0"/>
              </a:rPr>
              <a:t>při pH</a:t>
            </a:r>
            <a:r>
              <a:rPr lang="cs-CZ" altLang="cs-CZ" sz="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&lt;3,5</a:t>
            </a:r>
            <a:endParaRPr lang="cs-CZ" altLang="cs-CZ" sz="9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01" name="TextovéPole 54"/>
          <p:cNvSpPr txBox="1">
            <a:spLocks noChangeArrowheads="1"/>
          </p:cNvSpPr>
          <p:nvPr/>
        </p:nvSpPr>
        <p:spPr bwMode="auto">
          <a:xfrm>
            <a:off x="4462499" y="2270952"/>
            <a:ext cx="120898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900" b="1" dirty="0">
                <a:solidFill>
                  <a:srgbClr val="C00000"/>
                </a:solidFill>
                <a:latin typeface="Calibri" pitchFamily="34" charset="0"/>
              </a:rPr>
              <a:t>acetylace serinu </a:t>
            </a:r>
          </a:p>
          <a:p>
            <a:pPr algn="ctr"/>
            <a:r>
              <a:rPr lang="cs-CZ" altLang="cs-CZ" sz="900" b="1" dirty="0">
                <a:solidFill>
                  <a:srgbClr val="C00000"/>
                </a:solidFill>
                <a:latin typeface="Calibri" pitchFamily="34" charset="0"/>
              </a:rPr>
              <a:t>v místě katalytického</a:t>
            </a:r>
          </a:p>
          <a:p>
            <a:pPr algn="ctr"/>
            <a:r>
              <a:rPr lang="cs-CZ" altLang="cs-CZ" sz="900" b="1" dirty="0">
                <a:solidFill>
                  <a:srgbClr val="C00000"/>
                </a:solidFill>
                <a:latin typeface="Calibri" pitchFamily="34" charset="0"/>
              </a:rPr>
              <a:t>centra COX-1 </a:t>
            </a:r>
          </a:p>
        </p:txBody>
      </p:sp>
      <p:sp>
        <p:nvSpPr>
          <p:cNvPr id="202" name="Obdélník 201"/>
          <p:cNvSpPr/>
          <p:nvPr/>
        </p:nvSpPr>
        <p:spPr>
          <a:xfrm>
            <a:off x="5217105" y="1197334"/>
            <a:ext cx="3609552" cy="2075749"/>
          </a:xfrm>
          <a:prstGeom prst="rect">
            <a:avLst/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205" name="TextovéPole 204"/>
          <p:cNvSpPr txBox="1"/>
          <p:nvPr/>
        </p:nvSpPr>
        <p:spPr>
          <a:xfrm>
            <a:off x="252549" y="52251"/>
            <a:ext cx="8711939" cy="856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chemeClr val="tx2"/>
                </a:solidFill>
                <a:latin typeface="Arial Black" panose="020B0A04020102020204" pitchFamily="34" charset="0"/>
              </a:rPr>
              <a:t>Závislost absorpce kyseliny acetylsalicylové </a:t>
            </a:r>
          </a:p>
          <a:p>
            <a:pPr algn="ctr"/>
            <a:r>
              <a:rPr lang="cs-CZ" sz="2400" dirty="0">
                <a:solidFill>
                  <a:schemeClr val="tx2"/>
                </a:solidFill>
                <a:latin typeface="Arial Black" panose="020B0A04020102020204" pitchFamily="34" charset="0"/>
              </a:rPr>
              <a:t>na pH v žaludku a duodenu</a:t>
            </a:r>
          </a:p>
        </p:txBody>
      </p:sp>
    </p:spTree>
    <p:extLst>
      <p:ext uri="{BB962C8B-B14F-4D97-AF65-F5344CB8AC3E}">
        <p14:creationId xmlns:p14="http://schemas.microsoft.com/office/powerpoint/2010/main" val="3066313908"/>
      </p:ext>
    </p:extLst>
  </p:cSld>
  <p:clrMapOvr>
    <a:masterClrMapping/>
  </p:clrMapOvr>
  <p:transition/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79512" y="980728"/>
            <a:ext cx="8784976" cy="5616624"/>
          </a:xfrm>
          <a:prstGeom prst="roundRect">
            <a:avLst>
              <a:gd name="adj" fmla="val 286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2" name="Šestiúhelník 81"/>
          <p:cNvSpPr/>
          <p:nvPr/>
        </p:nvSpPr>
        <p:spPr>
          <a:xfrm>
            <a:off x="2392079" y="2060013"/>
            <a:ext cx="599017" cy="553640"/>
          </a:xfrm>
          <a:prstGeom prst="hexagon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85" name="Přímá spojnice 84"/>
          <p:cNvCxnSpPr/>
          <p:nvPr/>
        </p:nvCxnSpPr>
        <p:spPr>
          <a:xfrm flipH="1">
            <a:off x="2439704" y="2094539"/>
            <a:ext cx="138641" cy="26789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Přímá spojnice 92"/>
          <p:cNvCxnSpPr/>
          <p:nvPr/>
        </p:nvCxnSpPr>
        <p:spPr>
          <a:xfrm>
            <a:off x="2812237" y="2088586"/>
            <a:ext cx="143933" cy="27622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Přímá spojnice 118"/>
          <p:cNvCxnSpPr/>
          <p:nvPr/>
        </p:nvCxnSpPr>
        <p:spPr>
          <a:xfrm>
            <a:off x="2530719" y="2562455"/>
            <a:ext cx="321734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Přímá spojnice 128"/>
          <p:cNvCxnSpPr/>
          <p:nvPr/>
        </p:nvCxnSpPr>
        <p:spPr>
          <a:xfrm>
            <a:off x="2531777" y="1944522"/>
            <a:ext cx="0" cy="10834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Přímá spojnice 129"/>
          <p:cNvCxnSpPr/>
          <p:nvPr/>
        </p:nvCxnSpPr>
        <p:spPr>
          <a:xfrm flipH="1">
            <a:off x="2841869" y="1944520"/>
            <a:ext cx="114300" cy="120254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1" name="TextovéPole 7"/>
          <p:cNvSpPr txBox="1">
            <a:spLocks noChangeArrowheads="1"/>
          </p:cNvSpPr>
          <p:nvPr/>
        </p:nvSpPr>
        <p:spPr bwMode="auto">
          <a:xfrm>
            <a:off x="2442878" y="1805218"/>
            <a:ext cx="452368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825" b="1">
                <a:solidFill>
                  <a:srgbClr val="000000"/>
                </a:solidFill>
                <a:latin typeface="Calibri" pitchFamily="34" charset="0"/>
              </a:rPr>
              <a:t>COOH</a:t>
            </a:r>
            <a:endParaRPr lang="en-US" altLang="cs-CZ" sz="825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2" name="TextovéPole 11"/>
          <p:cNvSpPr txBox="1">
            <a:spLocks noChangeArrowheads="1"/>
          </p:cNvSpPr>
          <p:nvPr/>
        </p:nvSpPr>
        <p:spPr bwMode="auto">
          <a:xfrm>
            <a:off x="2864095" y="1805218"/>
            <a:ext cx="543739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825" b="1">
                <a:solidFill>
                  <a:srgbClr val="000000"/>
                </a:solidFill>
                <a:latin typeface="Calibri" pitchFamily="34" charset="0"/>
              </a:rPr>
              <a:t>OCOCH</a:t>
            </a:r>
            <a:r>
              <a:rPr lang="cs-CZ" altLang="cs-CZ" sz="825" b="1" baseline="-25000">
                <a:solidFill>
                  <a:srgbClr val="000000"/>
                </a:solidFill>
                <a:latin typeface="Calibri" pitchFamily="34" charset="0"/>
              </a:rPr>
              <a:t>3</a:t>
            </a:r>
            <a:endParaRPr lang="en-US" altLang="cs-CZ" sz="825" b="1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33" name="TextovéPole 13"/>
          <p:cNvSpPr txBox="1">
            <a:spLocks noChangeArrowheads="1"/>
          </p:cNvSpPr>
          <p:nvPr/>
        </p:nvSpPr>
        <p:spPr bwMode="auto">
          <a:xfrm>
            <a:off x="2329439" y="1202350"/>
            <a:ext cx="10005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200" i="1" dirty="0">
                <a:solidFill>
                  <a:srgbClr val="1F497D"/>
                </a:solidFill>
                <a:latin typeface="Calibri" pitchFamily="34" charset="0"/>
              </a:rPr>
              <a:t>žaludek </a:t>
            </a:r>
          </a:p>
          <a:p>
            <a:pPr algn="ctr"/>
            <a:r>
              <a:rPr lang="cs-CZ" altLang="cs-CZ" sz="1200" i="1" dirty="0">
                <a:solidFill>
                  <a:srgbClr val="1F497D"/>
                </a:solidFill>
                <a:latin typeface="Calibri" pitchFamily="34" charset="0"/>
              </a:rPr>
              <a:t>a duodenum </a:t>
            </a:r>
            <a:endParaRPr lang="en-US" altLang="cs-CZ" sz="1200" i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134" name="TextovéPole 15"/>
          <p:cNvSpPr txBox="1">
            <a:spLocks noChangeArrowheads="1"/>
          </p:cNvSpPr>
          <p:nvPr/>
        </p:nvSpPr>
        <p:spPr bwMode="auto">
          <a:xfrm>
            <a:off x="6400151" y="1185742"/>
            <a:ext cx="135594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200" i="1" dirty="0">
                <a:solidFill>
                  <a:srgbClr val="1F497D"/>
                </a:solidFill>
                <a:latin typeface="Calibri" pitchFamily="34" charset="0"/>
              </a:rPr>
              <a:t>trombocyt </a:t>
            </a:r>
          </a:p>
          <a:p>
            <a:pPr algn="ctr"/>
            <a:r>
              <a:rPr lang="cs-CZ" altLang="cs-CZ" sz="1200" i="1" dirty="0">
                <a:solidFill>
                  <a:srgbClr val="1F497D"/>
                </a:solidFill>
                <a:latin typeface="Calibri" pitchFamily="34" charset="0"/>
              </a:rPr>
              <a:t>v portálním oběhu </a:t>
            </a:r>
            <a:endParaRPr lang="en-US" altLang="cs-CZ" sz="1200" i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135" name="Šestiúhelník 134"/>
          <p:cNvSpPr/>
          <p:nvPr/>
        </p:nvSpPr>
        <p:spPr>
          <a:xfrm>
            <a:off x="3914151" y="2056439"/>
            <a:ext cx="599017" cy="553641"/>
          </a:xfrm>
          <a:prstGeom prst="hexagon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36" name="Přímá spojnice 135"/>
          <p:cNvCxnSpPr/>
          <p:nvPr/>
        </p:nvCxnSpPr>
        <p:spPr>
          <a:xfrm flipH="1">
            <a:off x="3961775" y="2090969"/>
            <a:ext cx="137583" cy="26789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Přímá spojnice 136"/>
          <p:cNvCxnSpPr/>
          <p:nvPr/>
        </p:nvCxnSpPr>
        <p:spPr>
          <a:xfrm>
            <a:off x="4334309" y="2085014"/>
            <a:ext cx="143933" cy="27622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Přímá spojnice 137"/>
          <p:cNvCxnSpPr/>
          <p:nvPr/>
        </p:nvCxnSpPr>
        <p:spPr>
          <a:xfrm>
            <a:off x="4051734" y="2558882"/>
            <a:ext cx="32279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9" name="Přímá spojnice 138"/>
          <p:cNvCxnSpPr/>
          <p:nvPr/>
        </p:nvCxnSpPr>
        <p:spPr>
          <a:xfrm>
            <a:off x="4052791" y="1942141"/>
            <a:ext cx="0" cy="10834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Přímá spojnice 139"/>
          <p:cNvCxnSpPr/>
          <p:nvPr/>
        </p:nvCxnSpPr>
        <p:spPr>
          <a:xfrm flipH="1">
            <a:off x="4362882" y="1942138"/>
            <a:ext cx="115359" cy="11906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1" name="TextovéPole 23"/>
          <p:cNvSpPr txBox="1">
            <a:spLocks noChangeArrowheads="1"/>
          </p:cNvSpPr>
          <p:nvPr/>
        </p:nvSpPr>
        <p:spPr bwMode="auto">
          <a:xfrm>
            <a:off x="3964949" y="1802837"/>
            <a:ext cx="452368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825" b="1">
                <a:solidFill>
                  <a:srgbClr val="000000"/>
                </a:solidFill>
                <a:latin typeface="Calibri" pitchFamily="34" charset="0"/>
              </a:rPr>
              <a:t>COOH</a:t>
            </a:r>
            <a:endParaRPr lang="en-US" altLang="cs-CZ" sz="825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2" name="TextovéPole 24"/>
          <p:cNvSpPr txBox="1">
            <a:spLocks noChangeArrowheads="1"/>
          </p:cNvSpPr>
          <p:nvPr/>
        </p:nvSpPr>
        <p:spPr bwMode="auto">
          <a:xfrm>
            <a:off x="4386167" y="1802837"/>
            <a:ext cx="543739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825" b="1">
                <a:solidFill>
                  <a:srgbClr val="000000"/>
                </a:solidFill>
                <a:latin typeface="Calibri" pitchFamily="34" charset="0"/>
              </a:rPr>
              <a:t>OCOCH</a:t>
            </a:r>
            <a:r>
              <a:rPr lang="cs-CZ" altLang="cs-CZ" sz="825" b="1" baseline="-25000">
                <a:solidFill>
                  <a:srgbClr val="000000"/>
                </a:solidFill>
                <a:latin typeface="Calibri" pitchFamily="34" charset="0"/>
              </a:rPr>
              <a:t>3</a:t>
            </a:r>
            <a:endParaRPr lang="en-US" altLang="cs-CZ" sz="825" b="1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43" name="Šestiúhelník 142"/>
          <p:cNvSpPr/>
          <p:nvPr/>
        </p:nvSpPr>
        <p:spPr>
          <a:xfrm>
            <a:off x="5620272" y="2056439"/>
            <a:ext cx="599017" cy="553641"/>
          </a:xfrm>
          <a:prstGeom prst="hexagon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44" name="Přímá spojnice 143"/>
          <p:cNvCxnSpPr/>
          <p:nvPr/>
        </p:nvCxnSpPr>
        <p:spPr>
          <a:xfrm flipH="1">
            <a:off x="5667896" y="2090969"/>
            <a:ext cx="137583" cy="26789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5" name="Přímá spojnice 144"/>
          <p:cNvCxnSpPr/>
          <p:nvPr/>
        </p:nvCxnSpPr>
        <p:spPr>
          <a:xfrm>
            <a:off x="6040429" y="2085014"/>
            <a:ext cx="143933" cy="27622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Přímá spojnice 145"/>
          <p:cNvCxnSpPr/>
          <p:nvPr/>
        </p:nvCxnSpPr>
        <p:spPr>
          <a:xfrm>
            <a:off x="5757854" y="2558882"/>
            <a:ext cx="322791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Přímá spojnice 146"/>
          <p:cNvCxnSpPr/>
          <p:nvPr/>
        </p:nvCxnSpPr>
        <p:spPr>
          <a:xfrm>
            <a:off x="5758912" y="1942141"/>
            <a:ext cx="0" cy="108347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8" name="Přímá spojnice 147"/>
          <p:cNvCxnSpPr/>
          <p:nvPr/>
        </p:nvCxnSpPr>
        <p:spPr>
          <a:xfrm flipH="1">
            <a:off x="6069005" y="1942138"/>
            <a:ext cx="115358" cy="11906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9" name="TextovéPole 31"/>
          <p:cNvSpPr txBox="1">
            <a:spLocks noChangeArrowheads="1"/>
          </p:cNvSpPr>
          <p:nvPr/>
        </p:nvSpPr>
        <p:spPr bwMode="auto">
          <a:xfrm>
            <a:off x="5671070" y="1802837"/>
            <a:ext cx="452368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825" b="1">
                <a:solidFill>
                  <a:srgbClr val="000000"/>
                </a:solidFill>
                <a:latin typeface="Calibri" pitchFamily="34" charset="0"/>
              </a:rPr>
              <a:t>COOH</a:t>
            </a:r>
            <a:endParaRPr lang="en-US" altLang="cs-CZ" sz="825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0" name="TextovéPole 32"/>
          <p:cNvSpPr txBox="1">
            <a:spLocks noChangeArrowheads="1"/>
          </p:cNvSpPr>
          <p:nvPr/>
        </p:nvSpPr>
        <p:spPr bwMode="auto">
          <a:xfrm>
            <a:off x="6092288" y="1802837"/>
            <a:ext cx="324128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825" b="1">
                <a:solidFill>
                  <a:srgbClr val="000000"/>
                </a:solidFill>
                <a:latin typeface="Calibri" pitchFamily="34" charset="0"/>
              </a:rPr>
              <a:t>OH</a:t>
            </a:r>
            <a:endParaRPr lang="en-US" altLang="cs-CZ" sz="825" b="1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51" name="TextovéPole 36"/>
          <p:cNvSpPr txBox="1">
            <a:spLocks noChangeArrowheads="1"/>
          </p:cNvSpPr>
          <p:nvPr/>
        </p:nvSpPr>
        <p:spPr bwMode="auto">
          <a:xfrm>
            <a:off x="2230153" y="2699889"/>
            <a:ext cx="130997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050" b="1" dirty="0" err="1">
                <a:solidFill>
                  <a:srgbClr val="003366"/>
                </a:solidFill>
                <a:latin typeface="Calibri" pitchFamily="34" charset="0"/>
              </a:rPr>
              <a:t>kys</a:t>
            </a:r>
            <a:r>
              <a:rPr lang="cs-CZ" altLang="cs-CZ" sz="1050" b="1" dirty="0">
                <a:solidFill>
                  <a:srgbClr val="003366"/>
                </a:solidFill>
                <a:latin typeface="Calibri" pitchFamily="34" charset="0"/>
              </a:rPr>
              <a:t>. acetylsalicylová</a:t>
            </a:r>
            <a:endParaRPr lang="en-US" altLang="cs-CZ" sz="1050" b="1" baseline="-2500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52" name="TextovéPole 37"/>
          <p:cNvSpPr txBox="1">
            <a:spLocks noChangeArrowheads="1"/>
          </p:cNvSpPr>
          <p:nvPr/>
        </p:nvSpPr>
        <p:spPr bwMode="auto">
          <a:xfrm>
            <a:off x="5677990" y="2812932"/>
            <a:ext cx="301885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050" b="1" dirty="0">
                <a:solidFill>
                  <a:srgbClr val="003366"/>
                </a:solidFill>
                <a:latin typeface="Calibri" pitchFamily="34" charset="0"/>
              </a:rPr>
              <a:t>výsledkem acetylace serinu je </a:t>
            </a:r>
            <a:r>
              <a:rPr lang="cs-CZ" altLang="cs-CZ" sz="1050" b="1" dirty="0" err="1">
                <a:solidFill>
                  <a:srgbClr val="003366"/>
                </a:solidFill>
                <a:latin typeface="Calibri" pitchFamily="34" charset="0"/>
              </a:rPr>
              <a:t>kys</a:t>
            </a:r>
            <a:r>
              <a:rPr lang="cs-CZ" altLang="cs-CZ" sz="1050" b="1" dirty="0">
                <a:solidFill>
                  <a:srgbClr val="003366"/>
                </a:solidFill>
                <a:latin typeface="Calibri" pitchFamily="34" charset="0"/>
              </a:rPr>
              <a:t>. salicylová</a:t>
            </a:r>
          </a:p>
          <a:p>
            <a:r>
              <a:rPr lang="cs-CZ" altLang="cs-CZ" sz="1050" b="1" dirty="0">
                <a:solidFill>
                  <a:srgbClr val="003366"/>
                </a:solidFill>
                <a:latin typeface="Calibri" pitchFamily="34" charset="0"/>
              </a:rPr>
              <a:t>(k ireversibilní inaktivaci trombocytu neúčinná)</a:t>
            </a:r>
            <a:endParaRPr lang="en-US" altLang="cs-CZ" sz="105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53" name="TextovéPole 38"/>
          <p:cNvSpPr txBox="1">
            <a:spLocks noChangeArrowheads="1"/>
          </p:cNvSpPr>
          <p:nvPr/>
        </p:nvSpPr>
        <p:spPr bwMode="auto">
          <a:xfrm>
            <a:off x="3770215" y="2699889"/>
            <a:ext cx="130997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050" b="1" dirty="0" err="1">
                <a:solidFill>
                  <a:srgbClr val="003366"/>
                </a:solidFill>
                <a:latin typeface="Calibri" pitchFamily="34" charset="0"/>
              </a:rPr>
              <a:t>kys</a:t>
            </a:r>
            <a:r>
              <a:rPr lang="cs-CZ" altLang="cs-CZ" sz="1050" b="1" dirty="0">
                <a:solidFill>
                  <a:srgbClr val="003366"/>
                </a:solidFill>
                <a:latin typeface="Calibri" pitchFamily="34" charset="0"/>
              </a:rPr>
              <a:t>. acetylsalicylová</a:t>
            </a:r>
            <a:endParaRPr lang="en-US" altLang="cs-CZ" sz="1050" b="1" baseline="-2500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54" name="Šipka doprava 153"/>
          <p:cNvSpPr/>
          <p:nvPr/>
        </p:nvSpPr>
        <p:spPr>
          <a:xfrm>
            <a:off x="3241958" y="2126688"/>
            <a:ext cx="558909" cy="129778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55" name="TextovéPole 40"/>
          <p:cNvSpPr txBox="1">
            <a:spLocks noChangeArrowheads="1"/>
          </p:cNvSpPr>
          <p:nvPr/>
        </p:nvSpPr>
        <p:spPr bwMode="auto">
          <a:xfrm>
            <a:off x="7733763" y="1605193"/>
            <a:ext cx="107753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900" b="1" i="1">
                <a:solidFill>
                  <a:srgbClr val="1F497D"/>
                </a:solidFill>
                <a:latin typeface="Calibri" pitchFamily="34" charset="0"/>
              </a:rPr>
              <a:t>serin v katalytické </a:t>
            </a:r>
          </a:p>
          <a:p>
            <a:r>
              <a:rPr lang="cs-CZ" altLang="cs-CZ" sz="900" b="1" i="1">
                <a:solidFill>
                  <a:srgbClr val="1F497D"/>
                </a:solidFill>
                <a:latin typeface="Calibri" pitchFamily="34" charset="0"/>
              </a:rPr>
              <a:t>oblasti COX-1 </a:t>
            </a:r>
          </a:p>
          <a:p>
            <a:r>
              <a:rPr lang="cs-CZ" altLang="cs-CZ" sz="900" b="1" i="1">
                <a:solidFill>
                  <a:srgbClr val="1F497D"/>
                </a:solidFill>
                <a:latin typeface="Calibri" pitchFamily="34" charset="0"/>
              </a:rPr>
              <a:t>trombocytu</a:t>
            </a:r>
          </a:p>
        </p:txBody>
      </p:sp>
      <p:sp>
        <p:nvSpPr>
          <p:cNvPr id="156" name="TextovéPole 50"/>
          <p:cNvSpPr txBox="1">
            <a:spLocks noChangeArrowheads="1"/>
          </p:cNvSpPr>
          <p:nvPr/>
        </p:nvSpPr>
        <p:spPr bwMode="auto">
          <a:xfrm>
            <a:off x="7733762" y="2132856"/>
            <a:ext cx="1457194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400" b="1" i="1" dirty="0">
                <a:solidFill>
                  <a:srgbClr val="C00000"/>
                </a:solidFill>
                <a:latin typeface="Calibri" pitchFamily="34" charset="0"/>
              </a:rPr>
              <a:t>acetylace serinu </a:t>
            </a:r>
          </a:p>
          <a:p>
            <a:r>
              <a:rPr lang="cs-CZ" altLang="cs-CZ" sz="1400" b="1" i="1" dirty="0">
                <a:solidFill>
                  <a:srgbClr val="C00000"/>
                </a:solidFill>
                <a:latin typeface="Calibri" pitchFamily="34" charset="0"/>
              </a:rPr>
              <a:t>inaktivuje COX-1 </a:t>
            </a:r>
          </a:p>
          <a:p>
            <a:r>
              <a:rPr lang="cs-CZ" altLang="cs-CZ" sz="1400" b="1" i="1" dirty="0">
                <a:solidFill>
                  <a:srgbClr val="C00000"/>
                </a:solidFill>
                <a:latin typeface="Calibri" pitchFamily="34" charset="0"/>
              </a:rPr>
              <a:t>v trombocytu</a:t>
            </a:r>
          </a:p>
        </p:txBody>
      </p:sp>
      <p:sp>
        <p:nvSpPr>
          <p:cNvPr id="157" name="TextovéPole 52"/>
          <p:cNvSpPr txBox="1">
            <a:spLocks noChangeArrowheads="1"/>
          </p:cNvSpPr>
          <p:nvPr/>
        </p:nvSpPr>
        <p:spPr bwMode="auto">
          <a:xfrm>
            <a:off x="4022608" y="1191303"/>
            <a:ext cx="671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200" i="1" dirty="0">
                <a:solidFill>
                  <a:srgbClr val="1F497D"/>
                </a:solidFill>
                <a:latin typeface="Calibri" pitchFamily="34" charset="0"/>
              </a:rPr>
              <a:t>portální</a:t>
            </a:r>
          </a:p>
          <a:p>
            <a:pPr algn="ctr"/>
            <a:r>
              <a:rPr lang="cs-CZ" altLang="cs-CZ" sz="1200" i="1" dirty="0">
                <a:solidFill>
                  <a:srgbClr val="1F497D"/>
                </a:solidFill>
                <a:latin typeface="Calibri" pitchFamily="34" charset="0"/>
              </a:rPr>
              <a:t>oběh </a:t>
            </a:r>
            <a:endParaRPr lang="en-US" altLang="cs-CZ" sz="1200" i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158" name="Šipka doprava 157"/>
          <p:cNvSpPr/>
          <p:nvPr/>
        </p:nvSpPr>
        <p:spPr>
          <a:xfrm>
            <a:off x="4710054" y="2126686"/>
            <a:ext cx="509081" cy="128588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59" name="TextovéPole 158"/>
          <p:cNvSpPr txBox="1"/>
          <p:nvPr/>
        </p:nvSpPr>
        <p:spPr>
          <a:xfrm>
            <a:off x="86785" y="1925002"/>
            <a:ext cx="2031736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b="1" dirty="0">
                <a:solidFill>
                  <a:srgbClr val="C00000"/>
                </a:solidFill>
                <a:latin typeface="Calibri"/>
              </a:rPr>
              <a:t>působení ASA při pH</a:t>
            </a:r>
            <a:r>
              <a:rPr lang="cs-CZ" sz="1600" b="1" dirty="0">
                <a:solidFill>
                  <a:srgbClr val="C00000"/>
                </a:solidFill>
                <a:latin typeface="Calibri"/>
                <a:cs typeface="Arial"/>
              </a:rPr>
              <a:t>&lt;3,5</a:t>
            </a:r>
            <a:endParaRPr lang="en-US" sz="160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60" name="Zaoblený obdélník 159"/>
          <p:cNvSpPr/>
          <p:nvPr/>
        </p:nvSpPr>
        <p:spPr>
          <a:xfrm>
            <a:off x="6330412" y="1677820"/>
            <a:ext cx="1381125" cy="1048941"/>
          </a:xfrm>
          <a:prstGeom prst="roundRect">
            <a:avLst/>
          </a:prstGeom>
          <a:solidFill>
            <a:schemeClr val="bg1">
              <a:lumMod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1" name="TextovéPole 77"/>
          <p:cNvSpPr txBox="1">
            <a:spLocks noChangeArrowheads="1"/>
          </p:cNvSpPr>
          <p:nvPr/>
        </p:nvSpPr>
        <p:spPr bwMode="auto">
          <a:xfrm>
            <a:off x="6296546" y="1767119"/>
            <a:ext cx="74732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050" b="1">
                <a:solidFill>
                  <a:srgbClr val="000000"/>
                </a:solidFill>
                <a:latin typeface="Calibri" pitchFamily="34" charset="0"/>
              </a:rPr>
              <a:t>+   -COCH</a:t>
            </a:r>
            <a:r>
              <a:rPr lang="cs-CZ" altLang="cs-CZ" sz="1050" b="1" baseline="-25000">
                <a:solidFill>
                  <a:srgbClr val="000000"/>
                </a:solidFill>
                <a:latin typeface="Calibri" pitchFamily="34" charset="0"/>
              </a:rPr>
              <a:t>3</a:t>
            </a:r>
            <a:endParaRPr lang="en-US" altLang="cs-CZ" sz="1050" b="1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2" name="TextovéPole 78"/>
          <p:cNvSpPr txBox="1">
            <a:spLocks noChangeArrowheads="1"/>
          </p:cNvSpPr>
          <p:nvPr/>
        </p:nvSpPr>
        <p:spPr bwMode="auto">
          <a:xfrm>
            <a:off x="7050080" y="1752831"/>
            <a:ext cx="67839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050" b="1">
                <a:solidFill>
                  <a:srgbClr val="000000"/>
                </a:solidFill>
                <a:latin typeface="Calibri" pitchFamily="34" charset="0"/>
              </a:rPr>
              <a:t>serin-OH</a:t>
            </a:r>
            <a:endParaRPr lang="en-US" altLang="cs-CZ" sz="1050" b="1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63" name="TextovéPole 79"/>
          <p:cNvSpPr txBox="1">
            <a:spLocks noChangeArrowheads="1"/>
          </p:cNvSpPr>
          <p:nvPr/>
        </p:nvSpPr>
        <p:spPr bwMode="auto">
          <a:xfrm>
            <a:off x="6817246" y="2346953"/>
            <a:ext cx="955711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050" b="1">
                <a:solidFill>
                  <a:srgbClr val="000000"/>
                </a:solidFill>
                <a:latin typeface="Calibri" pitchFamily="34" charset="0"/>
              </a:rPr>
              <a:t>serin-OCOCH</a:t>
            </a:r>
            <a:r>
              <a:rPr lang="cs-CZ" altLang="cs-CZ" sz="1050" b="1" baseline="-25000">
                <a:solidFill>
                  <a:srgbClr val="000000"/>
                </a:solidFill>
                <a:latin typeface="Calibri" pitchFamily="34" charset="0"/>
              </a:rPr>
              <a:t>3</a:t>
            </a:r>
            <a:endParaRPr lang="en-US" altLang="cs-CZ" sz="1050" b="1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cxnSp>
        <p:nvCxnSpPr>
          <p:cNvPr id="164" name="Zakřivená spojnice 163"/>
          <p:cNvCxnSpPr/>
          <p:nvPr/>
        </p:nvCxnSpPr>
        <p:spPr>
          <a:xfrm rot="16200000" flipH="1">
            <a:off x="6500474" y="2084684"/>
            <a:ext cx="472678" cy="270933"/>
          </a:xfrm>
          <a:prstGeom prst="curvedConnector2">
            <a:avLst/>
          </a:prstGeom>
          <a:ln w="12700">
            <a:solidFill>
              <a:schemeClr val="tx1"/>
            </a:solidFill>
            <a:prstDash val="sys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5" name="Ovál 164"/>
          <p:cNvSpPr/>
          <p:nvPr/>
        </p:nvSpPr>
        <p:spPr>
          <a:xfrm>
            <a:off x="6461644" y="1754022"/>
            <a:ext cx="517526" cy="27027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6" name="TextovéPole 16"/>
          <p:cNvSpPr txBox="1">
            <a:spLocks noChangeArrowheads="1"/>
          </p:cNvSpPr>
          <p:nvPr/>
        </p:nvSpPr>
        <p:spPr bwMode="auto">
          <a:xfrm>
            <a:off x="4137269" y="4176888"/>
            <a:ext cx="810671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200" i="1" dirty="0" err="1">
                <a:solidFill>
                  <a:srgbClr val="1F497D"/>
                </a:solidFill>
                <a:latin typeface="Calibri" pitchFamily="34" charset="0"/>
              </a:rPr>
              <a:t>enterocyt</a:t>
            </a:r>
            <a:r>
              <a:rPr lang="cs-CZ" altLang="cs-CZ" sz="1200" i="1" dirty="0">
                <a:solidFill>
                  <a:srgbClr val="1F497D"/>
                </a:solidFill>
                <a:latin typeface="Calibri" pitchFamily="34" charset="0"/>
              </a:rPr>
              <a:t> </a:t>
            </a:r>
            <a:endParaRPr lang="en-US" altLang="cs-CZ" sz="1200" i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167" name="Šipka doprava 166"/>
          <p:cNvSpPr/>
          <p:nvPr/>
        </p:nvSpPr>
        <p:spPr>
          <a:xfrm>
            <a:off x="3303301" y="5099620"/>
            <a:ext cx="559990" cy="129778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sp>
        <p:nvSpPr>
          <p:cNvPr id="168" name="Šipka doprava 167"/>
          <p:cNvSpPr/>
          <p:nvPr/>
        </p:nvSpPr>
        <p:spPr>
          <a:xfrm rot="5400000">
            <a:off x="2392100" y="3428854"/>
            <a:ext cx="560873" cy="129117"/>
          </a:xfrm>
          <a:prstGeom prst="rightArrow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169" name="Šestiúhelník 168"/>
          <p:cNvSpPr/>
          <p:nvPr/>
        </p:nvSpPr>
        <p:spPr>
          <a:xfrm>
            <a:off x="4123022" y="5069209"/>
            <a:ext cx="599017" cy="553640"/>
          </a:xfrm>
          <a:prstGeom prst="hexagon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70" name="Přímá spojnice 169"/>
          <p:cNvCxnSpPr/>
          <p:nvPr/>
        </p:nvCxnSpPr>
        <p:spPr>
          <a:xfrm flipH="1">
            <a:off x="4170646" y="5103735"/>
            <a:ext cx="138642" cy="26789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1" name="Přímá spojnice 170"/>
          <p:cNvCxnSpPr/>
          <p:nvPr/>
        </p:nvCxnSpPr>
        <p:spPr>
          <a:xfrm>
            <a:off x="4543180" y="5097782"/>
            <a:ext cx="144992" cy="27622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2" name="Přímá spojnice 171"/>
          <p:cNvCxnSpPr/>
          <p:nvPr/>
        </p:nvCxnSpPr>
        <p:spPr>
          <a:xfrm>
            <a:off x="4261663" y="5571651"/>
            <a:ext cx="322792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3" name="Přímá spojnice 172"/>
          <p:cNvCxnSpPr/>
          <p:nvPr/>
        </p:nvCxnSpPr>
        <p:spPr>
          <a:xfrm>
            <a:off x="4262720" y="4954909"/>
            <a:ext cx="0" cy="10715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4" name="Přímá spojnice 173"/>
          <p:cNvCxnSpPr/>
          <p:nvPr/>
        </p:nvCxnSpPr>
        <p:spPr>
          <a:xfrm flipH="1">
            <a:off x="4572812" y="4954907"/>
            <a:ext cx="115359" cy="11906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5" name="TextovéPole 61"/>
          <p:cNvSpPr txBox="1">
            <a:spLocks noChangeArrowheads="1"/>
          </p:cNvSpPr>
          <p:nvPr/>
        </p:nvSpPr>
        <p:spPr bwMode="auto">
          <a:xfrm>
            <a:off x="4173821" y="4815604"/>
            <a:ext cx="452368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825" b="1">
                <a:solidFill>
                  <a:srgbClr val="000000"/>
                </a:solidFill>
                <a:latin typeface="Calibri" pitchFamily="34" charset="0"/>
              </a:rPr>
              <a:t>COOH</a:t>
            </a:r>
            <a:endParaRPr lang="en-US" altLang="cs-CZ" sz="825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6" name="TextovéPole 62"/>
          <p:cNvSpPr txBox="1">
            <a:spLocks noChangeArrowheads="1"/>
          </p:cNvSpPr>
          <p:nvPr/>
        </p:nvSpPr>
        <p:spPr bwMode="auto">
          <a:xfrm>
            <a:off x="4595038" y="4815604"/>
            <a:ext cx="324128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825" b="1">
                <a:solidFill>
                  <a:srgbClr val="000000"/>
                </a:solidFill>
                <a:latin typeface="Calibri" pitchFamily="34" charset="0"/>
              </a:rPr>
              <a:t>OH</a:t>
            </a:r>
            <a:endParaRPr lang="en-US" altLang="cs-CZ" sz="825" b="1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77" name="TextovéPole 63"/>
          <p:cNvSpPr txBox="1">
            <a:spLocks noChangeArrowheads="1"/>
          </p:cNvSpPr>
          <p:nvPr/>
        </p:nvSpPr>
        <p:spPr bwMode="auto">
          <a:xfrm>
            <a:off x="3742452" y="5678808"/>
            <a:ext cx="1548822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050" b="1" dirty="0" err="1">
                <a:solidFill>
                  <a:srgbClr val="003366"/>
                </a:solidFill>
                <a:latin typeface="Calibri" pitchFamily="34" charset="0"/>
              </a:rPr>
              <a:t>kys</a:t>
            </a:r>
            <a:r>
              <a:rPr lang="cs-CZ" altLang="cs-CZ" sz="1050" b="1" dirty="0">
                <a:solidFill>
                  <a:srgbClr val="003366"/>
                </a:solidFill>
                <a:latin typeface="Calibri" pitchFamily="34" charset="0"/>
              </a:rPr>
              <a:t>. salicylová</a:t>
            </a:r>
            <a:endParaRPr lang="cs-CZ" altLang="cs-CZ" sz="900" b="1" dirty="0">
              <a:solidFill>
                <a:srgbClr val="003366"/>
              </a:solidFill>
              <a:latin typeface="Calibri" pitchFamily="34" charset="0"/>
            </a:endParaRPr>
          </a:p>
          <a:p>
            <a:r>
              <a:rPr lang="cs-CZ" altLang="cs-CZ" sz="1050" b="1" dirty="0">
                <a:solidFill>
                  <a:srgbClr val="003366"/>
                </a:solidFill>
                <a:latin typeface="Calibri" pitchFamily="34" charset="0"/>
              </a:rPr>
              <a:t>(k ireversibilní inaktivaci</a:t>
            </a:r>
          </a:p>
          <a:p>
            <a:r>
              <a:rPr lang="cs-CZ" altLang="cs-CZ" sz="1050" b="1" dirty="0">
                <a:solidFill>
                  <a:srgbClr val="003366"/>
                </a:solidFill>
                <a:latin typeface="Calibri" pitchFamily="34" charset="0"/>
              </a:rPr>
              <a:t> trombocytu neúčinná)</a:t>
            </a:r>
            <a:endParaRPr lang="en-US" altLang="cs-CZ" sz="1050" b="1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78" name="Šestiúhelník 177"/>
          <p:cNvSpPr/>
          <p:nvPr/>
        </p:nvSpPr>
        <p:spPr>
          <a:xfrm>
            <a:off x="2353176" y="5069209"/>
            <a:ext cx="599017" cy="553640"/>
          </a:xfrm>
          <a:prstGeom prst="hexagon">
            <a:avLst/>
          </a:prstGeom>
          <a:noFill/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350">
              <a:solidFill>
                <a:prstClr val="black"/>
              </a:solidFill>
            </a:endParaRPr>
          </a:p>
        </p:txBody>
      </p:sp>
      <p:cxnSp>
        <p:nvCxnSpPr>
          <p:cNvPr id="179" name="Přímá spojnice 178"/>
          <p:cNvCxnSpPr/>
          <p:nvPr/>
        </p:nvCxnSpPr>
        <p:spPr>
          <a:xfrm flipH="1">
            <a:off x="2400800" y="5103735"/>
            <a:ext cx="138642" cy="267891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0" name="Přímá spojnice 179"/>
          <p:cNvCxnSpPr/>
          <p:nvPr/>
        </p:nvCxnSpPr>
        <p:spPr>
          <a:xfrm>
            <a:off x="2773334" y="5097782"/>
            <a:ext cx="143933" cy="276225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1" name="Přímá spojnice 180"/>
          <p:cNvCxnSpPr/>
          <p:nvPr/>
        </p:nvCxnSpPr>
        <p:spPr>
          <a:xfrm>
            <a:off x="2491816" y="5571651"/>
            <a:ext cx="321734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2" name="Přímá spojnice 181"/>
          <p:cNvCxnSpPr/>
          <p:nvPr/>
        </p:nvCxnSpPr>
        <p:spPr>
          <a:xfrm>
            <a:off x="2492875" y="4954909"/>
            <a:ext cx="0" cy="107156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3" name="Přímá spojnice 182"/>
          <p:cNvCxnSpPr/>
          <p:nvPr/>
        </p:nvCxnSpPr>
        <p:spPr>
          <a:xfrm flipH="1">
            <a:off x="2801909" y="4954907"/>
            <a:ext cx="115358" cy="119063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" name="TextovéPole 70"/>
          <p:cNvSpPr txBox="1">
            <a:spLocks noChangeArrowheads="1"/>
          </p:cNvSpPr>
          <p:nvPr/>
        </p:nvSpPr>
        <p:spPr bwMode="auto">
          <a:xfrm>
            <a:off x="2403975" y="4815604"/>
            <a:ext cx="452368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825" b="1">
                <a:solidFill>
                  <a:srgbClr val="000000"/>
                </a:solidFill>
                <a:latin typeface="Calibri" pitchFamily="34" charset="0"/>
              </a:rPr>
              <a:t>COOH</a:t>
            </a:r>
            <a:endParaRPr lang="en-US" altLang="cs-CZ" sz="825" b="1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5" name="TextovéPole 71"/>
          <p:cNvSpPr txBox="1">
            <a:spLocks noChangeArrowheads="1"/>
          </p:cNvSpPr>
          <p:nvPr/>
        </p:nvSpPr>
        <p:spPr bwMode="auto">
          <a:xfrm>
            <a:off x="2825193" y="4815604"/>
            <a:ext cx="543739" cy="219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825" b="1">
                <a:solidFill>
                  <a:srgbClr val="000000"/>
                </a:solidFill>
                <a:latin typeface="Calibri" pitchFamily="34" charset="0"/>
              </a:rPr>
              <a:t>OCOCH</a:t>
            </a:r>
            <a:r>
              <a:rPr lang="cs-CZ" altLang="cs-CZ" sz="825" b="1" baseline="-25000">
                <a:solidFill>
                  <a:srgbClr val="000000"/>
                </a:solidFill>
                <a:latin typeface="Calibri" pitchFamily="34" charset="0"/>
              </a:rPr>
              <a:t>3</a:t>
            </a:r>
            <a:endParaRPr lang="en-US" altLang="cs-CZ" sz="825" b="1" baseline="-2500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186" name="TextovéPole 72"/>
          <p:cNvSpPr txBox="1">
            <a:spLocks noChangeArrowheads="1"/>
          </p:cNvSpPr>
          <p:nvPr/>
        </p:nvSpPr>
        <p:spPr bwMode="auto">
          <a:xfrm>
            <a:off x="2191249" y="5676427"/>
            <a:ext cx="1309974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050" b="1" dirty="0" err="1">
                <a:solidFill>
                  <a:srgbClr val="003366"/>
                </a:solidFill>
                <a:latin typeface="Calibri" pitchFamily="34" charset="0"/>
              </a:rPr>
              <a:t>kys</a:t>
            </a:r>
            <a:r>
              <a:rPr lang="cs-CZ" altLang="cs-CZ" sz="1050" b="1" dirty="0">
                <a:solidFill>
                  <a:srgbClr val="003366"/>
                </a:solidFill>
                <a:latin typeface="Calibri" pitchFamily="34" charset="0"/>
              </a:rPr>
              <a:t>. acetylsalicylová</a:t>
            </a:r>
            <a:endParaRPr lang="en-US" altLang="cs-CZ" sz="1050" b="1" baseline="-25000" dirty="0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87" name="TextovéPole 74"/>
          <p:cNvSpPr txBox="1">
            <a:spLocks noChangeArrowheads="1"/>
          </p:cNvSpPr>
          <p:nvPr/>
        </p:nvSpPr>
        <p:spPr bwMode="auto">
          <a:xfrm>
            <a:off x="2799267" y="3356992"/>
            <a:ext cx="9268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900" b="1" dirty="0">
                <a:solidFill>
                  <a:srgbClr val="1F497D"/>
                </a:solidFill>
                <a:latin typeface="Calibri" pitchFamily="34" charset="0"/>
              </a:rPr>
              <a:t>nízká absorpce </a:t>
            </a:r>
          </a:p>
          <a:p>
            <a:pPr algn="ctr"/>
            <a:r>
              <a:rPr lang="cs-CZ" altLang="cs-CZ" sz="900" b="1" dirty="0">
                <a:solidFill>
                  <a:srgbClr val="1F497D"/>
                </a:solidFill>
                <a:latin typeface="Calibri" pitchFamily="34" charset="0"/>
              </a:rPr>
              <a:t>při pH</a:t>
            </a:r>
            <a:r>
              <a:rPr lang="cs-CZ" altLang="cs-CZ" sz="9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&gt;3,5</a:t>
            </a:r>
            <a:endParaRPr lang="cs-CZ" altLang="cs-CZ" sz="900" b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188" name="Kříž 187"/>
          <p:cNvSpPr/>
          <p:nvPr/>
        </p:nvSpPr>
        <p:spPr>
          <a:xfrm>
            <a:off x="5263116" y="5193032"/>
            <a:ext cx="170392" cy="190500"/>
          </a:xfrm>
          <a:prstGeom prst="plus">
            <a:avLst>
              <a:gd name="adj" fmla="val 38413"/>
            </a:avLst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500">
              <a:solidFill>
                <a:prstClr val="black"/>
              </a:solidFill>
            </a:endParaRPr>
          </a:p>
        </p:txBody>
      </p:sp>
      <p:sp>
        <p:nvSpPr>
          <p:cNvPr id="189" name="TextovéPole 73738"/>
          <p:cNvSpPr txBox="1">
            <a:spLocks noChangeArrowheads="1"/>
          </p:cNvSpPr>
          <p:nvPr/>
        </p:nvSpPr>
        <p:spPr bwMode="auto">
          <a:xfrm>
            <a:off x="5504170" y="5014439"/>
            <a:ext cx="1122423" cy="577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050" b="1">
                <a:solidFill>
                  <a:srgbClr val="003366"/>
                </a:solidFill>
                <a:latin typeface="Calibri" pitchFamily="34" charset="0"/>
              </a:rPr>
              <a:t>další degradační </a:t>
            </a:r>
          </a:p>
          <a:p>
            <a:r>
              <a:rPr lang="cs-CZ" altLang="cs-CZ" sz="1050" b="1">
                <a:solidFill>
                  <a:srgbClr val="003366"/>
                </a:solidFill>
                <a:latin typeface="Calibri" pitchFamily="34" charset="0"/>
              </a:rPr>
              <a:t>produkty kys. </a:t>
            </a:r>
          </a:p>
          <a:p>
            <a:r>
              <a:rPr lang="cs-CZ" altLang="cs-CZ" sz="1050" b="1">
                <a:solidFill>
                  <a:srgbClr val="003366"/>
                </a:solidFill>
                <a:latin typeface="Calibri" pitchFamily="34" charset="0"/>
              </a:rPr>
              <a:t>acetylsalicylové</a:t>
            </a:r>
            <a:endParaRPr lang="en-US" altLang="cs-CZ" sz="1050" b="1">
              <a:solidFill>
                <a:srgbClr val="003366"/>
              </a:solidFill>
              <a:latin typeface="Calibri" pitchFamily="34" charset="0"/>
            </a:endParaRPr>
          </a:p>
        </p:txBody>
      </p:sp>
      <p:sp>
        <p:nvSpPr>
          <p:cNvPr id="190" name="TextovéPole 73739"/>
          <p:cNvSpPr txBox="1">
            <a:spLocks noChangeArrowheads="1"/>
          </p:cNvSpPr>
          <p:nvPr/>
        </p:nvSpPr>
        <p:spPr bwMode="auto">
          <a:xfrm>
            <a:off x="6423860" y="4833464"/>
            <a:ext cx="402674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cs-CZ" sz="5400">
                <a:solidFill>
                  <a:srgbClr val="1F497D"/>
                </a:solidFill>
                <a:latin typeface="Calibri" pitchFamily="34" charset="0"/>
              </a:rPr>
              <a:t>}</a:t>
            </a:r>
          </a:p>
        </p:txBody>
      </p:sp>
      <p:sp>
        <p:nvSpPr>
          <p:cNvPr id="191" name="TextovéPole 81"/>
          <p:cNvSpPr txBox="1">
            <a:spLocks noChangeArrowheads="1"/>
          </p:cNvSpPr>
          <p:nvPr/>
        </p:nvSpPr>
        <p:spPr bwMode="auto">
          <a:xfrm>
            <a:off x="6805920" y="4922761"/>
            <a:ext cx="1939313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1400" b="1">
                <a:solidFill>
                  <a:srgbClr val="C00000"/>
                </a:solidFill>
                <a:latin typeface="Calibri" pitchFamily="34" charset="0"/>
              </a:rPr>
              <a:t>nedostatečná nabídka </a:t>
            </a:r>
          </a:p>
          <a:p>
            <a:r>
              <a:rPr lang="cs-CZ" altLang="cs-CZ" sz="1400" b="1">
                <a:solidFill>
                  <a:srgbClr val="C00000"/>
                </a:solidFill>
                <a:latin typeface="Calibri" pitchFamily="34" charset="0"/>
              </a:rPr>
              <a:t>kys. acetylsalicylové </a:t>
            </a:r>
          </a:p>
          <a:p>
            <a:r>
              <a:rPr lang="cs-CZ" altLang="cs-CZ" sz="1400" b="1">
                <a:solidFill>
                  <a:srgbClr val="C00000"/>
                </a:solidFill>
                <a:latin typeface="Calibri" pitchFamily="34" charset="0"/>
              </a:rPr>
              <a:t>k ireversibilní inaktivaci</a:t>
            </a:r>
          </a:p>
          <a:p>
            <a:r>
              <a:rPr lang="cs-CZ" altLang="cs-CZ" sz="1400" b="1">
                <a:solidFill>
                  <a:srgbClr val="C00000"/>
                </a:solidFill>
                <a:latin typeface="Calibri" pitchFamily="34" charset="0"/>
              </a:rPr>
              <a:t>COX-1 acetylací serinu</a:t>
            </a:r>
            <a:endParaRPr lang="en-US" altLang="cs-CZ" sz="1400" b="1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192" name="TextovéPole 83"/>
          <p:cNvSpPr txBox="1">
            <a:spLocks noChangeArrowheads="1"/>
          </p:cNvSpPr>
          <p:nvPr/>
        </p:nvSpPr>
        <p:spPr bwMode="auto">
          <a:xfrm>
            <a:off x="6540486" y="4249477"/>
            <a:ext cx="105137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200" i="1">
                <a:solidFill>
                  <a:srgbClr val="1F497D"/>
                </a:solidFill>
                <a:latin typeface="Calibri" pitchFamily="34" charset="0"/>
              </a:rPr>
              <a:t>portální oběh </a:t>
            </a:r>
            <a:endParaRPr lang="en-US" altLang="cs-CZ" sz="1200" i="1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193" name="TextovéPole 192"/>
          <p:cNvSpPr txBox="1"/>
          <p:nvPr/>
        </p:nvSpPr>
        <p:spPr>
          <a:xfrm>
            <a:off x="86784" y="4752444"/>
            <a:ext cx="2046489" cy="515526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400" b="1" dirty="0">
                <a:solidFill>
                  <a:srgbClr val="C00000"/>
                </a:solidFill>
              </a:rPr>
              <a:t>působení ASA při </a:t>
            </a:r>
            <a:r>
              <a:rPr lang="cs-CZ" sz="1350" b="1" dirty="0">
                <a:solidFill>
                  <a:srgbClr val="C00000"/>
                </a:solidFill>
                <a:latin typeface="Calibri"/>
              </a:rPr>
              <a:t>pH&gt;</a:t>
            </a:r>
            <a:r>
              <a:rPr lang="cs-CZ" sz="1350" b="1" dirty="0">
                <a:solidFill>
                  <a:srgbClr val="C00000"/>
                </a:solidFill>
                <a:latin typeface="Calibri"/>
                <a:cs typeface="Arial"/>
              </a:rPr>
              <a:t>3,5</a:t>
            </a:r>
            <a:endParaRPr lang="en-US" sz="1350" b="1" dirty="0">
              <a:solidFill>
                <a:srgbClr val="C00000"/>
              </a:solidFill>
              <a:latin typeface="Calibri"/>
            </a:endParaRPr>
          </a:p>
        </p:txBody>
      </p:sp>
      <p:sp>
        <p:nvSpPr>
          <p:cNvPr id="194" name="Obdélník 193"/>
          <p:cNvSpPr/>
          <p:nvPr/>
        </p:nvSpPr>
        <p:spPr>
          <a:xfrm>
            <a:off x="2109652" y="1202350"/>
            <a:ext cx="1335780" cy="1816736"/>
          </a:xfrm>
          <a:prstGeom prst="rect">
            <a:avLst/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5" name="Obdélník 194"/>
          <p:cNvSpPr/>
          <p:nvPr/>
        </p:nvSpPr>
        <p:spPr>
          <a:xfrm>
            <a:off x="2125984" y="4102272"/>
            <a:ext cx="1335780" cy="2198252"/>
          </a:xfrm>
          <a:prstGeom prst="rect">
            <a:avLst/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6" name="TextovéPole 13"/>
          <p:cNvSpPr txBox="1">
            <a:spLocks noChangeArrowheads="1"/>
          </p:cNvSpPr>
          <p:nvPr/>
        </p:nvSpPr>
        <p:spPr bwMode="auto">
          <a:xfrm>
            <a:off x="2315622" y="4179988"/>
            <a:ext cx="100059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200" i="1" dirty="0">
                <a:solidFill>
                  <a:srgbClr val="1F497D"/>
                </a:solidFill>
                <a:latin typeface="Calibri" pitchFamily="34" charset="0"/>
              </a:rPr>
              <a:t>žaludek </a:t>
            </a:r>
          </a:p>
          <a:p>
            <a:pPr algn="ctr"/>
            <a:r>
              <a:rPr lang="cs-CZ" altLang="cs-CZ" sz="1200" i="1" dirty="0">
                <a:solidFill>
                  <a:srgbClr val="1F497D"/>
                </a:solidFill>
                <a:latin typeface="Calibri" pitchFamily="34" charset="0"/>
              </a:rPr>
              <a:t>a duodenum </a:t>
            </a:r>
            <a:endParaRPr lang="en-US" altLang="cs-CZ" sz="1200" i="1" dirty="0">
              <a:solidFill>
                <a:srgbClr val="1F497D"/>
              </a:solidFill>
              <a:latin typeface="Calibri" pitchFamily="34" charset="0"/>
            </a:endParaRPr>
          </a:p>
        </p:txBody>
      </p:sp>
      <p:sp>
        <p:nvSpPr>
          <p:cNvPr id="197" name="Obdélník 196"/>
          <p:cNvSpPr/>
          <p:nvPr/>
        </p:nvSpPr>
        <p:spPr>
          <a:xfrm>
            <a:off x="3716133" y="1211146"/>
            <a:ext cx="1335780" cy="1816736"/>
          </a:xfrm>
          <a:prstGeom prst="rect">
            <a:avLst/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8" name="Obdélník 197"/>
          <p:cNvSpPr/>
          <p:nvPr/>
        </p:nvSpPr>
        <p:spPr>
          <a:xfrm>
            <a:off x="3732465" y="4111068"/>
            <a:ext cx="1449769" cy="2198252"/>
          </a:xfrm>
          <a:prstGeom prst="rect">
            <a:avLst/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199" name="TextovéPole 54"/>
          <p:cNvSpPr txBox="1">
            <a:spLocks noChangeArrowheads="1"/>
          </p:cNvSpPr>
          <p:nvPr/>
        </p:nvSpPr>
        <p:spPr bwMode="auto">
          <a:xfrm>
            <a:off x="3008601" y="2267691"/>
            <a:ext cx="962123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900" b="1" dirty="0">
                <a:solidFill>
                  <a:srgbClr val="C00000"/>
                </a:solidFill>
                <a:latin typeface="Calibri" pitchFamily="34" charset="0"/>
              </a:rPr>
              <a:t>dobrá absorpce </a:t>
            </a:r>
          </a:p>
          <a:p>
            <a:pPr algn="ctr"/>
            <a:r>
              <a:rPr lang="cs-CZ" altLang="cs-CZ" sz="900" b="1" dirty="0">
                <a:solidFill>
                  <a:srgbClr val="C00000"/>
                </a:solidFill>
                <a:latin typeface="Calibri" pitchFamily="34" charset="0"/>
              </a:rPr>
              <a:t>při pH</a:t>
            </a:r>
            <a:r>
              <a:rPr lang="cs-CZ" altLang="cs-CZ" sz="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&lt;3,5</a:t>
            </a:r>
            <a:endParaRPr lang="cs-CZ" altLang="cs-CZ" sz="9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00" name="TextovéPole 73736"/>
          <p:cNvSpPr txBox="1">
            <a:spLocks noChangeArrowheads="1"/>
          </p:cNvSpPr>
          <p:nvPr/>
        </p:nvSpPr>
        <p:spPr bwMode="auto">
          <a:xfrm>
            <a:off x="2979795" y="5242460"/>
            <a:ext cx="1165704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900" b="1" dirty="0">
                <a:solidFill>
                  <a:srgbClr val="C00000"/>
                </a:solidFill>
                <a:latin typeface="Calibri" pitchFamily="34" charset="0"/>
              </a:rPr>
              <a:t>degradace </a:t>
            </a:r>
          </a:p>
          <a:p>
            <a:pPr algn="ctr"/>
            <a:r>
              <a:rPr lang="cs-CZ" altLang="cs-CZ" sz="900" b="1" dirty="0">
                <a:solidFill>
                  <a:srgbClr val="C00000"/>
                </a:solidFill>
                <a:latin typeface="Calibri" pitchFamily="34" charset="0"/>
              </a:rPr>
              <a:t>karboxyl-esterázami</a:t>
            </a:r>
          </a:p>
          <a:p>
            <a:pPr algn="ctr"/>
            <a:r>
              <a:rPr lang="cs-CZ" altLang="cs-CZ" sz="900" b="1" dirty="0">
                <a:solidFill>
                  <a:srgbClr val="C00000"/>
                </a:solidFill>
                <a:latin typeface="Calibri" pitchFamily="34" charset="0"/>
              </a:rPr>
              <a:t>v </a:t>
            </a:r>
            <a:r>
              <a:rPr lang="cs-CZ" altLang="cs-CZ" sz="900" b="1" dirty="0" err="1">
                <a:solidFill>
                  <a:srgbClr val="C00000"/>
                </a:solidFill>
                <a:latin typeface="Calibri" pitchFamily="34" charset="0"/>
              </a:rPr>
              <a:t>enterocytu</a:t>
            </a:r>
            <a:r>
              <a:rPr lang="cs-CZ" altLang="cs-CZ" sz="900" b="1" dirty="0">
                <a:solidFill>
                  <a:srgbClr val="C00000"/>
                </a:solidFill>
                <a:latin typeface="Calibri" pitchFamily="34" charset="0"/>
              </a:rPr>
              <a:t> </a:t>
            </a:r>
            <a:endParaRPr lang="en-US" altLang="cs-CZ" sz="900" b="1" dirty="0">
              <a:solidFill>
                <a:srgbClr val="C00000"/>
              </a:solidFill>
              <a:latin typeface="Calibri" pitchFamily="34" charset="0"/>
            </a:endParaRPr>
          </a:p>
        </p:txBody>
      </p:sp>
      <p:sp>
        <p:nvSpPr>
          <p:cNvPr id="201" name="TextovéPole 54"/>
          <p:cNvSpPr txBox="1">
            <a:spLocks noChangeArrowheads="1"/>
          </p:cNvSpPr>
          <p:nvPr/>
        </p:nvSpPr>
        <p:spPr bwMode="auto">
          <a:xfrm>
            <a:off x="4462499" y="2270952"/>
            <a:ext cx="120898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900" b="1" dirty="0">
                <a:solidFill>
                  <a:srgbClr val="C00000"/>
                </a:solidFill>
                <a:latin typeface="Calibri" pitchFamily="34" charset="0"/>
              </a:rPr>
              <a:t>acetylace serinu </a:t>
            </a:r>
          </a:p>
          <a:p>
            <a:pPr algn="ctr"/>
            <a:r>
              <a:rPr lang="cs-CZ" altLang="cs-CZ" sz="900" b="1" dirty="0">
                <a:solidFill>
                  <a:srgbClr val="C00000"/>
                </a:solidFill>
                <a:latin typeface="Calibri" pitchFamily="34" charset="0"/>
              </a:rPr>
              <a:t>v místě katalytického</a:t>
            </a:r>
          </a:p>
          <a:p>
            <a:pPr algn="ctr"/>
            <a:r>
              <a:rPr lang="cs-CZ" altLang="cs-CZ" sz="900" b="1" dirty="0">
                <a:solidFill>
                  <a:srgbClr val="C00000"/>
                </a:solidFill>
                <a:latin typeface="Calibri" pitchFamily="34" charset="0"/>
              </a:rPr>
              <a:t>centra COX-1 </a:t>
            </a:r>
          </a:p>
        </p:txBody>
      </p:sp>
      <p:sp>
        <p:nvSpPr>
          <p:cNvPr id="202" name="Obdélník 201"/>
          <p:cNvSpPr/>
          <p:nvPr/>
        </p:nvSpPr>
        <p:spPr>
          <a:xfrm>
            <a:off x="5217105" y="1197334"/>
            <a:ext cx="3609552" cy="2075749"/>
          </a:xfrm>
          <a:prstGeom prst="rect">
            <a:avLst/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400"/>
          </a:p>
        </p:txBody>
      </p:sp>
      <p:sp>
        <p:nvSpPr>
          <p:cNvPr id="203" name="Obdélník 202"/>
          <p:cNvSpPr/>
          <p:nvPr/>
        </p:nvSpPr>
        <p:spPr>
          <a:xfrm>
            <a:off x="5484245" y="4107136"/>
            <a:ext cx="2835791" cy="2193388"/>
          </a:xfrm>
          <a:prstGeom prst="rect">
            <a:avLst/>
          </a:prstGeom>
          <a:solidFill>
            <a:schemeClr val="bg1">
              <a:lumMod val="85000"/>
              <a:alpha val="2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1350"/>
          </a:p>
        </p:txBody>
      </p:sp>
      <p:sp>
        <p:nvSpPr>
          <p:cNvPr id="84" name="TextovéPole 83"/>
          <p:cNvSpPr txBox="1"/>
          <p:nvPr/>
        </p:nvSpPr>
        <p:spPr>
          <a:xfrm>
            <a:off x="252549" y="52251"/>
            <a:ext cx="8711939" cy="8564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2400" dirty="0">
                <a:solidFill>
                  <a:schemeClr val="tx2"/>
                </a:solidFill>
                <a:latin typeface="Arial Black" panose="020B0A04020102020204" pitchFamily="34" charset="0"/>
              </a:rPr>
              <a:t>Závislost absorpce kyseliny acetylsalicylové </a:t>
            </a:r>
          </a:p>
          <a:p>
            <a:pPr algn="ctr"/>
            <a:r>
              <a:rPr lang="cs-CZ" sz="2400" dirty="0">
                <a:solidFill>
                  <a:schemeClr val="tx2"/>
                </a:solidFill>
                <a:latin typeface="Arial Black" panose="020B0A04020102020204" pitchFamily="34" charset="0"/>
              </a:rPr>
              <a:t>na pH v žaludku a duodenu</a:t>
            </a:r>
          </a:p>
        </p:txBody>
      </p:sp>
    </p:spTree>
    <p:extLst>
      <p:ext uri="{BB962C8B-B14F-4D97-AF65-F5344CB8AC3E}">
        <p14:creationId xmlns:p14="http://schemas.microsoft.com/office/powerpoint/2010/main" val="3050885184"/>
      </p:ext>
    </p:extLst>
  </p:cSld>
  <p:clrMapOvr>
    <a:masterClrMapping/>
  </p:clrMapOvr>
  <p:transition/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Nadpis 1"/>
          <p:cNvSpPr>
            <a:spLocks noGrp="1"/>
          </p:cNvSpPr>
          <p:nvPr>
            <p:ph type="title"/>
          </p:nvPr>
        </p:nvSpPr>
        <p:spPr>
          <a:xfrm>
            <a:off x="107505" y="116632"/>
            <a:ext cx="8928992" cy="1872209"/>
          </a:xfrm>
        </p:spPr>
        <p:txBody>
          <a:bodyPr/>
          <a:lstStyle/>
          <a:p>
            <a:pPr algn="ctr"/>
            <a:r>
              <a:rPr lang="cs-CZ" altLang="cs-CZ" sz="3600" dirty="0">
                <a:solidFill>
                  <a:srgbClr val="C00000"/>
                </a:solidFill>
                <a:latin typeface="Arial Black" panose="020B0A04020102020204" pitchFamily="34" charset="0"/>
              </a:rPr>
              <a:t>Má snížení dostupnosti </a:t>
            </a:r>
            <a:r>
              <a:rPr lang="cs-CZ" altLang="cs-CZ" sz="3600" dirty="0" err="1">
                <a:solidFill>
                  <a:srgbClr val="C00000"/>
                </a:solidFill>
                <a:latin typeface="Arial Black" panose="020B0A04020102020204" pitchFamily="34" charset="0"/>
              </a:rPr>
              <a:t>ecASA</a:t>
            </a:r>
            <a:r>
              <a:rPr lang="cs-CZ" altLang="cs-CZ" sz="3600" dirty="0">
                <a:solidFill>
                  <a:srgbClr val="C00000"/>
                </a:solidFill>
                <a:latin typeface="Arial Black" panose="020B0A04020102020204" pitchFamily="34" charset="0"/>
              </a:rPr>
              <a:t> či při podávání IPP klinický význam?</a:t>
            </a:r>
            <a:br>
              <a:rPr lang="cs-CZ" altLang="cs-CZ" sz="3600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endParaRPr lang="cs-CZ" altLang="cs-CZ" sz="36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142339" name="Picture 4" descr="http://www.yehaveheard.com/wp-content/uploads/2010/07/baby_bathwater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5" y="2541588"/>
            <a:ext cx="5688013" cy="3910012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ovéPole 1"/>
          <p:cNvSpPr txBox="1"/>
          <p:nvPr/>
        </p:nvSpPr>
        <p:spPr>
          <a:xfrm>
            <a:off x="3545502" y="5733256"/>
            <a:ext cx="5274970" cy="461665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cs-CZ" sz="2400" dirty="0">
                <a:solidFill>
                  <a:srgbClr val="C00000"/>
                </a:solidFill>
                <a:latin typeface="Arial Black" panose="020B0A04020102020204" pitchFamily="34" charset="0"/>
              </a:rPr>
              <a:t>Nevyléváme s vaničkou i dítě?</a:t>
            </a:r>
          </a:p>
        </p:txBody>
      </p:sp>
    </p:spTree>
    <p:extLst>
      <p:ext uri="{BB962C8B-B14F-4D97-AF65-F5344CB8AC3E}">
        <p14:creationId xmlns:p14="http://schemas.microsoft.com/office/powerpoint/2010/main" val="2963906420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7504" y="548680"/>
            <a:ext cx="8926959" cy="1090613"/>
          </a:xfrm>
        </p:spPr>
        <p:txBody>
          <a:bodyPr>
            <a:normAutofit fontScale="90000"/>
          </a:bodyPr>
          <a:lstStyle/>
          <a:p>
            <a:pPr algn="ctr"/>
            <a:r>
              <a:rPr lang="cs-CZ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 Efekt </a:t>
            </a:r>
            <a:r>
              <a:rPr lang="cs-CZ" sz="36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ecASA</a:t>
            </a:r>
            <a:r>
              <a:rPr lang="cs-CZ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 v prevenci KV příhod </a:t>
            </a:r>
            <a:br>
              <a:rPr lang="cs-CZ" sz="3600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cs-CZ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u seniorů s kumulací rizik. faktorů </a:t>
            </a:r>
            <a:r>
              <a:rPr lang="cs-CZ" sz="2400" b="1" i="1" dirty="0">
                <a:latin typeface="Arial" charset="0"/>
              </a:rPr>
              <a:t>(</a:t>
            </a:r>
            <a:r>
              <a:rPr lang="en-US" sz="2400" b="1" i="1" dirty="0">
                <a:latin typeface="Arial" charset="0"/>
              </a:rPr>
              <a:t>Japanese Primary Prevention Project)</a:t>
            </a:r>
            <a:endParaRPr lang="cs-CZ" sz="2400" i="1" dirty="0"/>
          </a:p>
        </p:txBody>
      </p:sp>
      <p:sp>
        <p:nvSpPr>
          <p:cNvPr id="3" name="Obdélník 2"/>
          <p:cNvSpPr/>
          <p:nvPr/>
        </p:nvSpPr>
        <p:spPr>
          <a:xfrm>
            <a:off x="179512" y="1916832"/>
            <a:ext cx="8856984" cy="4536504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Line 17"/>
          <p:cNvSpPr>
            <a:spLocks noChangeShapeType="1"/>
          </p:cNvSpPr>
          <p:nvPr/>
        </p:nvSpPr>
        <p:spPr bwMode="auto">
          <a:xfrm>
            <a:off x="2468563" y="2761754"/>
            <a:ext cx="67786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" name="Line 18"/>
          <p:cNvSpPr>
            <a:spLocks noChangeShapeType="1"/>
          </p:cNvSpPr>
          <p:nvPr/>
        </p:nvSpPr>
        <p:spPr bwMode="auto">
          <a:xfrm>
            <a:off x="2468563" y="3030041"/>
            <a:ext cx="67786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grpSp>
        <p:nvGrpSpPr>
          <p:cNvPr id="6" name="Group 2"/>
          <p:cNvGrpSpPr/>
          <p:nvPr/>
        </p:nvGrpSpPr>
        <p:grpSpPr>
          <a:xfrm>
            <a:off x="1282380" y="2687142"/>
            <a:ext cx="7340432" cy="2778125"/>
            <a:chOff x="2044040" y="1625601"/>
            <a:chExt cx="5514975" cy="2778125"/>
          </a:xfrm>
          <a:effectLst>
            <a:outerShdw blurRad="38100" sx="101000" sy="101000" algn="ctr" rotWithShape="0">
              <a:prstClr val="black">
                <a:alpha val="40000"/>
              </a:prstClr>
            </a:outerShdw>
          </a:effectLst>
        </p:grpSpPr>
        <p:sp>
          <p:nvSpPr>
            <p:cNvPr id="7" name="Freeform 8"/>
            <p:cNvSpPr>
              <a:spLocks/>
            </p:cNvSpPr>
            <p:nvPr/>
          </p:nvSpPr>
          <p:spPr bwMode="auto">
            <a:xfrm>
              <a:off x="2044040" y="1625601"/>
              <a:ext cx="66675" cy="2708275"/>
            </a:xfrm>
            <a:custGeom>
              <a:avLst/>
              <a:gdLst>
                <a:gd name="T0" fmla="*/ 0 w 42"/>
                <a:gd name="T1" fmla="*/ 0 h 1706"/>
                <a:gd name="T2" fmla="*/ 42 w 42"/>
                <a:gd name="T3" fmla="*/ 0 h 1706"/>
                <a:gd name="T4" fmla="*/ 42 w 42"/>
                <a:gd name="T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706">
                  <a:moveTo>
                    <a:pt x="0" y="0"/>
                  </a:moveTo>
                  <a:lnTo>
                    <a:pt x="42" y="0"/>
                  </a:lnTo>
                  <a:lnTo>
                    <a:pt x="42" y="1706"/>
                  </a:lnTo>
                </a:path>
              </a:pathLst>
            </a:custGeom>
            <a:noFill/>
            <a:ln w="25400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8" name="Line 9"/>
            <p:cNvSpPr>
              <a:spLocks noChangeShapeType="1"/>
            </p:cNvSpPr>
            <p:nvPr/>
          </p:nvSpPr>
          <p:spPr bwMode="auto">
            <a:xfrm flipH="1">
              <a:off x="2044040" y="2168526"/>
              <a:ext cx="666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9" name="Line 10"/>
            <p:cNvSpPr>
              <a:spLocks noChangeShapeType="1"/>
            </p:cNvSpPr>
            <p:nvPr/>
          </p:nvSpPr>
          <p:spPr bwMode="auto">
            <a:xfrm flipH="1">
              <a:off x="2044040" y="2708276"/>
              <a:ext cx="666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0" name="Line 11"/>
            <p:cNvSpPr>
              <a:spLocks noChangeShapeType="1"/>
            </p:cNvSpPr>
            <p:nvPr/>
          </p:nvSpPr>
          <p:spPr bwMode="auto">
            <a:xfrm flipH="1">
              <a:off x="2044040" y="3251201"/>
              <a:ext cx="666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1" name="Line 12"/>
            <p:cNvSpPr>
              <a:spLocks noChangeShapeType="1"/>
            </p:cNvSpPr>
            <p:nvPr/>
          </p:nvSpPr>
          <p:spPr bwMode="auto">
            <a:xfrm flipH="1">
              <a:off x="2044040" y="3790951"/>
              <a:ext cx="666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2" name="Line 13"/>
            <p:cNvSpPr>
              <a:spLocks noChangeShapeType="1"/>
            </p:cNvSpPr>
            <p:nvPr/>
          </p:nvSpPr>
          <p:spPr bwMode="auto">
            <a:xfrm flipH="1">
              <a:off x="2044040" y="4333876"/>
              <a:ext cx="666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3" name="Line 14"/>
            <p:cNvSpPr>
              <a:spLocks noChangeShapeType="1"/>
            </p:cNvSpPr>
            <p:nvPr/>
          </p:nvSpPr>
          <p:spPr bwMode="auto">
            <a:xfrm>
              <a:off x="2110715" y="4333876"/>
              <a:ext cx="0" cy="698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4" name="Line 15"/>
            <p:cNvSpPr>
              <a:spLocks noChangeShapeType="1"/>
            </p:cNvSpPr>
            <p:nvPr/>
          </p:nvSpPr>
          <p:spPr bwMode="auto">
            <a:xfrm>
              <a:off x="3928402" y="4333876"/>
              <a:ext cx="0" cy="698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5" name="Line 16"/>
            <p:cNvSpPr>
              <a:spLocks noChangeShapeType="1"/>
            </p:cNvSpPr>
            <p:nvPr/>
          </p:nvSpPr>
          <p:spPr bwMode="auto">
            <a:xfrm>
              <a:off x="5741327" y="4333876"/>
              <a:ext cx="0" cy="698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6" name="Line 19"/>
            <p:cNvSpPr>
              <a:spLocks noChangeShapeType="1"/>
            </p:cNvSpPr>
            <p:nvPr/>
          </p:nvSpPr>
          <p:spPr bwMode="auto">
            <a:xfrm>
              <a:off x="3020352" y="4333876"/>
              <a:ext cx="0" cy="698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7" name="Line 20"/>
            <p:cNvSpPr>
              <a:spLocks noChangeShapeType="1"/>
            </p:cNvSpPr>
            <p:nvPr/>
          </p:nvSpPr>
          <p:spPr bwMode="auto">
            <a:xfrm>
              <a:off x="4833277" y="4333876"/>
              <a:ext cx="0" cy="698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8" name="Line 21"/>
            <p:cNvSpPr>
              <a:spLocks noChangeShapeType="1"/>
            </p:cNvSpPr>
            <p:nvPr/>
          </p:nvSpPr>
          <p:spPr bwMode="auto">
            <a:xfrm>
              <a:off x="6650965" y="4333876"/>
              <a:ext cx="0" cy="698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auto">
            <a:xfrm>
              <a:off x="2110715" y="4333876"/>
              <a:ext cx="5448300" cy="69850"/>
            </a:xfrm>
            <a:custGeom>
              <a:avLst/>
              <a:gdLst>
                <a:gd name="T0" fmla="*/ 3432 w 3432"/>
                <a:gd name="T1" fmla="*/ 44 h 44"/>
                <a:gd name="T2" fmla="*/ 3432 w 3432"/>
                <a:gd name="T3" fmla="*/ 0 h 44"/>
                <a:gd name="T4" fmla="*/ 0 w 3432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32" h="44">
                  <a:moveTo>
                    <a:pt x="3432" y="44"/>
                  </a:moveTo>
                  <a:lnTo>
                    <a:pt x="3432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  <a:ea typeface="+mn-ea"/>
              </a:endParaRPr>
            </a:p>
          </p:txBody>
        </p:sp>
      </p:grpSp>
      <p:sp>
        <p:nvSpPr>
          <p:cNvPr id="20" name="Freeform 23"/>
          <p:cNvSpPr>
            <a:spLocks/>
          </p:cNvSpPr>
          <p:nvPr/>
        </p:nvSpPr>
        <p:spPr bwMode="auto">
          <a:xfrm>
            <a:off x="1371124" y="3560266"/>
            <a:ext cx="7017299" cy="1831975"/>
          </a:xfrm>
          <a:custGeom>
            <a:avLst/>
            <a:gdLst>
              <a:gd name="T0" fmla="*/ 5051425 w 3418"/>
              <a:gd name="T1" fmla="*/ 95250 h 1154"/>
              <a:gd name="T2" fmla="*/ 4794250 w 3418"/>
              <a:gd name="T3" fmla="*/ 180975 h 1154"/>
              <a:gd name="T4" fmla="*/ 4733925 w 3418"/>
              <a:gd name="T5" fmla="*/ 225425 h 1154"/>
              <a:gd name="T6" fmla="*/ 4632325 w 3418"/>
              <a:gd name="T7" fmla="*/ 276225 h 1154"/>
              <a:gd name="T8" fmla="*/ 4467225 w 3418"/>
              <a:gd name="T9" fmla="*/ 323850 h 1154"/>
              <a:gd name="T10" fmla="*/ 4371975 w 3418"/>
              <a:gd name="T11" fmla="*/ 377825 h 1154"/>
              <a:gd name="T12" fmla="*/ 4244975 w 3418"/>
              <a:gd name="T13" fmla="*/ 400050 h 1154"/>
              <a:gd name="T14" fmla="*/ 4159250 w 3418"/>
              <a:gd name="T15" fmla="*/ 438150 h 1154"/>
              <a:gd name="T16" fmla="*/ 4005263 w 3418"/>
              <a:gd name="T17" fmla="*/ 469900 h 1154"/>
              <a:gd name="T18" fmla="*/ 3951288 w 3418"/>
              <a:gd name="T19" fmla="*/ 495300 h 1154"/>
              <a:gd name="T20" fmla="*/ 3894138 w 3418"/>
              <a:gd name="T21" fmla="*/ 533400 h 1154"/>
              <a:gd name="T22" fmla="*/ 3767138 w 3418"/>
              <a:gd name="T23" fmla="*/ 571500 h 1154"/>
              <a:gd name="T24" fmla="*/ 3602038 w 3418"/>
              <a:gd name="T25" fmla="*/ 606425 h 1154"/>
              <a:gd name="T26" fmla="*/ 3462338 w 3418"/>
              <a:gd name="T27" fmla="*/ 641350 h 1154"/>
              <a:gd name="T28" fmla="*/ 3408363 w 3418"/>
              <a:gd name="T29" fmla="*/ 676275 h 1154"/>
              <a:gd name="T30" fmla="*/ 3344863 w 3418"/>
              <a:gd name="T31" fmla="*/ 701675 h 1154"/>
              <a:gd name="T32" fmla="*/ 3170238 w 3418"/>
              <a:gd name="T33" fmla="*/ 733425 h 1154"/>
              <a:gd name="T34" fmla="*/ 3103563 w 3418"/>
              <a:gd name="T35" fmla="*/ 758825 h 1154"/>
              <a:gd name="T36" fmla="*/ 3040063 w 3418"/>
              <a:gd name="T37" fmla="*/ 784225 h 1154"/>
              <a:gd name="T38" fmla="*/ 2951163 w 3418"/>
              <a:gd name="T39" fmla="*/ 831850 h 1154"/>
              <a:gd name="T40" fmla="*/ 2884488 w 3418"/>
              <a:gd name="T41" fmla="*/ 860425 h 1154"/>
              <a:gd name="T42" fmla="*/ 2833688 w 3418"/>
              <a:gd name="T43" fmla="*/ 889000 h 1154"/>
              <a:gd name="T44" fmla="*/ 2751138 w 3418"/>
              <a:gd name="T45" fmla="*/ 923925 h 1154"/>
              <a:gd name="T46" fmla="*/ 2554288 w 3418"/>
              <a:gd name="T47" fmla="*/ 977900 h 1154"/>
              <a:gd name="T48" fmla="*/ 2455863 w 3418"/>
              <a:gd name="T49" fmla="*/ 996950 h 1154"/>
              <a:gd name="T50" fmla="*/ 2239963 w 3418"/>
              <a:gd name="T51" fmla="*/ 1025525 h 1154"/>
              <a:gd name="T52" fmla="*/ 2176463 w 3418"/>
              <a:gd name="T53" fmla="*/ 1044575 h 1154"/>
              <a:gd name="T54" fmla="*/ 1992313 w 3418"/>
              <a:gd name="T55" fmla="*/ 1085850 h 1154"/>
              <a:gd name="T56" fmla="*/ 1938338 w 3418"/>
              <a:gd name="T57" fmla="*/ 1114425 h 1154"/>
              <a:gd name="T58" fmla="*/ 1827213 w 3418"/>
              <a:gd name="T59" fmla="*/ 1133475 h 1154"/>
              <a:gd name="T60" fmla="*/ 1725613 w 3418"/>
              <a:gd name="T61" fmla="*/ 1158875 h 1154"/>
              <a:gd name="T62" fmla="*/ 1639888 w 3418"/>
              <a:gd name="T63" fmla="*/ 1190625 h 1154"/>
              <a:gd name="T64" fmla="*/ 1500188 w 3418"/>
              <a:gd name="T65" fmla="*/ 1219200 h 1154"/>
              <a:gd name="T66" fmla="*/ 1404938 w 3418"/>
              <a:gd name="T67" fmla="*/ 1244600 h 1154"/>
              <a:gd name="T68" fmla="*/ 1354138 w 3418"/>
              <a:gd name="T69" fmla="*/ 1295400 h 1154"/>
              <a:gd name="T70" fmla="*/ 1281113 w 3418"/>
              <a:gd name="T71" fmla="*/ 1311275 h 1154"/>
              <a:gd name="T72" fmla="*/ 1233488 w 3418"/>
              <a:gd name="T73" fmla="*/ 1339850 h 1154"/>
              <a:gd name="T74" fmla="*/ 1084263 w 3418"/>
              <a:gd name="T75" fmla="*/ 1371600 h 1154"/>
              <a:gd name="T76" fmla="*/ 1023938 w 3418"/>
              <a:gd name="T77" fmla="*/ 1406525 h 1154"/>
              <a:gd name="T78" fmla="*/ 947738 w 3418"/>
              <a:gd name="T79" fmla="*/ 1466850 h 1154"/>
              <a:gd name="T80" fmla="*/ 884238 w 3418"/>
              <a:gd name="T81" fmla="*/ 1498600 h 1154"/>
              <a:gd name="T82" fmla="*/ 814388 w 3418"/>
              <a:gd name="T83" fmla="*/ 1536700 h 1154"/>
              <a:gd name="T84" fmla="*/ 677863 w 3418"/>
              <a:gd name="T85" fmla="*/ 1571625 h 1154"/>
              <a:gd name="T86" fmla="*/ 630238 w 3418"/>
              <a:gd name="T87" fmla="*/ 1606550 h 1154"/>
              <a:gd name="T88" fmla="*/ 595313 w 3418"/>
              <a:gd name="T89" fmla="*/ 1631950 h 1154"/>
              <a:gd name="T90" fmla="*/ 550863 w 3418"/>
              <a:gd name="T91" fmla="*/ 1657350 h 1154"/>
              <a:gd name="T92" fmla="*/ 479425 w 3418"/>
              <a:gd name="T93" fmla="*/ 1673225 h 1154"/>
              <a:gd name="T94" fmla="*/ 381000 w 3418"/>
              <a:gd name="T95" fmla="*/ 1708150 h 1154"/>
              <a:gd name="T96" fmla="*/ 263525 w 3418"/>
              <a:gd name="T97" fmla="*/ 1730375 h 1154"/>
              <a:gd name="T98" fmla="*/ 127000 w 3418"/>
              <a:gd name="T99" fmla="*/ 1752600 h 1154"/>
              <a:gd name="T100" fmla="*/ 31750 w 3418"/>
              <a:gd name="T101" fmla="*/ 1781175 h 115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418" h="1154">
                <a:moveTo>
                  <a:pt x="3418" y="0"/>
                </a:moveTo>
                <a:lnTo>
                  <a:pt x="3292" y="0"/>
                </a:lnTo>
                <a:lnTo>
                  <a:pt x="3292" y="60"/>
                </a:lnTo>
                <a:lnTo>
                  <a:pt x="3182" y="60"/>
                </a:lnTo>
                <a:lnTo>
                  <a:pt x="3182" y="94"/>
                </a:lnTo>
                <a:lnTo>
                  <a:pt x="3026" y="94"/>
                </a:lnTo>
                <a:lnTo>
                  <a:pt x="3026" y="114"/>
                </a:lnTo>
                <a:lnTo>
                  <a:pt x="3020" y="114"/>
                </a:lnTo>
                <a:lnTo>
                  <a:pt x="3020" y="132"/>
                </a:lnTo>
                <a:lnTo>
                  <a:pt x="2990" y="132"/>
                </a:lnTo>
                <a:lnTo>
                  <a:pt x="2990" y="142"/>
                </a:lnTo>
                <a:lnTo>
                  <a:pt x="2982" y="142"/>
                </a:lnTo>
                <a:lnTo>
                  <a:pt x="2982" y="162"/>
                </a:lnTo>
                <a:lnTo>
                  <a:pt x="2942" y="162"/>
                </a:lnTo>
                <a:lnTo>
                  <a:pt x="2942" y="174"/>
                </a:lnTo>
                <a:lnTo>
                  <a:pt x="2918" y="174"/>
                </a:lnTo>
                <a:lnTo>
                  <a:pt x="2918" y="194"/>
                </a:lnTo>
                <a:lnTo>
                  <a:pt x="2882" y="194"/>
                </a:lnTo>
                <a:lnTo>
                  <a:pt x="2882" y="204"/>
                </a:lnTo>
                <a:lnTo>
                  <a:pt x="2814" y="204"/>
                </a:lnTo>
                <a:lnTo>
                  <a:pt x="2814" y="222"/>
                </a:lnTo>
                <a:lnTo>
                  <a:pt x="2766" y="222"/>
                </a:lnTo>
                <a:lnTo>
                  <a:pt x="2766" y="238"/>
                </a:lnTo>
                <a:lnTo>
                  <a:pt x="2754" y="238"/>
                </a:lnTo>
                <a:lnTo>
                  <a:pt x="2754" y="244"/>
                </a:lnTo>
                <a:lnTo>
                  <a:pt x="2722" y="244"/>
                </a:lnTo>
                <a:lnTo>
                  <a:pt x="2722" y="252"/>
                </a:lnTo>
                <a:lnTo>
                  <a:pt x="2674" y="252"/>
                </a:lnTo>
                <a:lnTo>
                  <a:pt x="2674" y="264"/>
                </a:lnTo>
                <a:lnTo>
                  <a:pt x="2628" y="264"/>
                </a:lnTo>
                <a:lnTo>
                  <a:pt x="2628" y="276"/>
                </a:lnTo>
                <a:lnTo>
                  <a:pt x="2620" y="276"/>
                </a:lnTo>
                <a:lnTo>
                  <a:pt x="2620" y="290"/>
                </a:lnTo>
                <a:lnTo>
                  <a:pt x="2602" y="290"/>
                </a:lnTo>
                <a:lnTo>
                  <a:pt x="2602" y="296"/>
                </a:lnTo>
                <a:lnTo>
                  <a:pt x="2523" y="296"/>
                </a:lnTo>
                <a:lnTo>
                  <a:pt x="2523" y="304"/>
                </a:lnTo>
                <a:lnTo>
                  <a:pt x="2503" y="304"/>
                </a:lnTo>
                <a:lnTo>
                  <a:pt x="2503" y="312"/>
                </a:lnTo>
                <a:lnTo>
                  <a:pt x="2489" y="312"/>
                </a:lnTo>
                <a:lnTo>
                  <a:pt x="2489" y="326"/>
                </a:lnTo>
                <a:lnTo>
                  <a:pt x="2463" y="326"/>
                </a:lnTo>
                <a:lnTo>
                  <a:pt x="2463" y="336"/>
                </a:lnTo>
                <a:lnTo>
                  <a:pt x="2453" y="336"/>
                </a:lnTo>
                <a:lnTo>
                  <a:pt x="2453" y="350"/>
                </a:lnTo>
                <a:lnTo>
                  <a:pt x="2383" y="350"/>
                </a:lnTo>
                <a:lnTo>
                  <a:pt x="2383" y="360"/>
                </a:lnTo>
                <a:lnTo>
                  <a:pt x="2373" y="360"/>
                </a:lnTo>
                <a:lnTo>
                  <a:pt x="2373" y="368"/>
                </a:lnTo>
                <a:lnTo>
                  <a:pt x="2285" y="368"/>
                </a:lnTo>
                <a:lnTo>
                  <a:pt x="2285" y="382"/>
                </a:lnTo>
                <a:lnTo>
                  <a:pt x="2269" y="382"/>
                </a:lnTo>
                <a:lnTo>
                  <a:pt x="2269" y="392"/>
                </a:lnTo>
                <a:lnTo>
                  <a:pt x="2251" y="392"/>
                </a:lnTo>
                <a:lnTo>
                  <a:pt x="2251" y="404"/>
                </a:lnTo>
                <a:lnTo>
                  <a:pt x="2181" y="404"/>
                </a:lnTo>
                <a:lnTo>
                  <a:pt x="2181" y="418"/>
                </a:lnTo>
                <a:lnTo>
                  <a:pt x="2169" y="418"/>
                </a:lnTo>
                <a:lnTo>
                  <a:pt x="2169" y="426"/>
                </a:lnTo>
                <a:lnTo>
                  <a:pt x="2147" y="426"/>
                </a:lnTo>
                <a:lnTo>
                  <a:pt x="2147" y="430"/>
                </a:lnTo>
                <a:lnTo>
                  <a:pt x="2141" y="430"/>
                </a:lnTo>
                <a:lnTo>
                  <a:pt x="2141" y="442"/>
                </a:lnTo>
                <a:lnTo>
                  <a:pt x="2107" y="442"/>
                </a:lnTo>
                <a:lnTo>
                  <a:pt x="2107" y="448"/>
                </a:lnTo>
                <a:lnTo>
                  <a:pt x="2043" y="448"/>
                </a:lnTo>
                <a:lnTo>
                  <a:pt x="2043" y="462"/>
                </a:lnTo>
                <a:lnTo>
                  <a:pt x="1997" y="462"/>
                </a:lnTo>
                <a:lnTo>
                  <a:pt x="1997" y="470"/>
                </a:lnTo>
                <a:lnTo>
                  <a:pt x="1981" y="470"/>
                </a:lnTo>
                <a:lnTo>
                  <a:pt x="1981" y="478"/>
                </a:lnTo>
                <a:lnTo>
                  <a:pt x="1955" y="478"/>
                </a:lnTo>
                <a:lnTo>
                  <a:pt x="1955" y="488"/>
                </a:lnTo>
                <a:lnTo>
                  <a:pt x="1941" y="488"/>
                </a:lnTo>
                <a:lnTo>
                  <a:pt x="1941" y="494"/>
                </a:lnTo>
                <a:lnTo>
                  <a:pt x="1915" y="494"/>
                </a:lnTo>
                <a:lnTo>
                  <a:pt x="1915" y="504"/>
                </a:lnTo>
                <a:lnTo>
                  <a:pt x="1871" y="504"/>
                </a:lnTo>
                <a:lnTo>
                  <a:pt x="1871" y="524"/>
                </a:lnTo>
                <a:lnTo>
                  <a:pt x="1859" y="524"/>
                </a:lnTo>
                <a:lnTo>
                  <a:pt x="1859" y="534"/>
                </a:lnTo>
                <a:lnTo>
                  <a:pt x="1845" y="534"/>
                </a:lnTo>
                <a:lnTo>
                  <a:pt x="1845" y="542"/>
                </a:lnTo>
                <a:lnTo>
                  <a:pt x="1817" y="542"/>
                </a:lnTo>
                <a:lnTo>
                  <a:pt x="1817" y="550"/>
                </a:lnTo>
                <a:lnTo>
                  <a:pt x="1803" y="550"/>
                </a:lnTo>
                <a:lnTo>
                  <a:pt x="1803" y="560"/>
                </a:lnTo>
                <a:lnTo>
                  <a:pt x="1785" y="560"/>
                </a:lnTo>
                <a:lnTo>
                  <a:pt x="1785" y="564"/>
                </a:lnTo>
                <a:lnTo>
                  <a:pt x="1777" y="564"/>
                </a:lnTo>
                <a:lnTo>
                  <a:pt x="1777" y="582"/>
                </a:lnTo>
                <a:lnTo>
                  <a:pt x="1733" y="582"/>
                </a:lnTo>
                <a:lnTo>
                  <a:pt x="1733" y="596"/>
                </a:lnTo>
                <a:lnTo>
                  <a:pt x="1667" y="596"/>
                </a:lnTo>
                <a:lnTo>
                  <a:pt x="1667" y="616"/>
                </a:lnTo>
                <a:lnTo>
                  <a:pt x="1609" y="616"/>
                </a:lnTo>
                <a:lnTo>
                  <a:pt x="1609" y="622"/>
                </a:lnTo>
                <a:lnTo>
                  <a:pt x="1565" y="622"/>
                </a:lnTo>
                <a:lnTo>
                  <a:pt x="1565" y="628"/>
                </a:lnTo>
                <a:lnTo>
                  <a:pt x="1547" y="628"/>
                </a:lnTo>
                <a:lnTo>
                  <a:pt x="1547" y="638"/>
                </a:lnTo>
                <a:lnTo>
                  <a:pt x="1429" y="638"/>
                </a:lnTo>
                <a:lnTo>
                  <a:pt x="1429" y="646"/>
                </a:lnTo>
                <a:lnTo>
                  <a:pt x="1411" y="646"/>
                </a:lnTo>
                <a:lnTo>
                  <a:pt x="1411" y="652"/>
                </a:lnTo>
                <a:lnTo>
                  <a:pt x="1393" y="652"/>
                </a:lnTo>
                <a:lnTo>
                  <a:pt x="1393" y="658"/>
                </a:lnTo>
                <a:lnTo>
                  <a:pt x="1371" y="658"/>
                </a:lnTo>
                <a:lnTo>
                  <a:pt x="1371" y="670"/>
                </a:lnTo>
                <a:lnTo>
                  <a:pt x="1297" y="670"/>
                </a:lnTo>
                <a:lnTo>
                  <a:pt x="1297" y="684"/>
                </a:lnTo>
                <a:lnTo>
                  <a:pt x="1255" y="684"/>
                </a:lnTo>
                <a:lnTo>
                  <a:pt x="1255" y="696"/>
                </a:lnTo>
                <a:lnTo>
                  <a:pt x="1235" y="696"/>
                </a:lnTo>
                <a:lnTo>
                  <a:pt x="1235" y="702"/>
                </a:lnTo>
                <a:lnTo>
                  <a:pt x="1221" y="702"/>
                </a:lnTo>
                <a:lnTo>
                  <a:pt x="1221" y="708"/>
                </a:lnTo>
                <a:lnTo>
                  <a:pt x="1177" y="708"/>
                </a:lnTo>
                <a:lnTo>
                  <a:pt x="1177" y="714"/>
                </a:lnTo>
                <a:lnTo>
                  <a:pt x="1151" y="714"/>
                </a:lnTo>
                <a:lnTo>
                  <a:pt x="1151" y="718"/>
                </a:lnTo>
                <a:lnTo>
                  <a:pt x="1099" y="718"/>
                </a:lnTo>
                <a:lnTo>
                  <a:pt x="1099" y="730"/>
                </a:lnTo>
                <a:lnTo>
                  <a:pt x="1087" y="730"/>
                </a:lnTo>
                <a:lnTo>
                  <a:pt x="1087" y="740"/>
                </a:lnTo>
                <a:lnTo>
                  <a:pt x="1047" y="740"/>
                </a:lnTo>
                <a:lnTo>
                  <a:pt x="1047" y="750"/>
                </a:lnTo>
                <a:lnTo>
                  <a:pt x="1033" y="750"/>
                </a:lnTo>
                <a:lnTo>
                  <a:pt x="1033" y="758"/>
                </a:lnTo>
                <a:lnTo>
                  <a:pt x="1021" y="758"/>
                </a:lnTo>
                <a:lnTo>
                  <a:pt x="1021" y="768"/>
                </a:lnTo>
                <a:lnTo>
                  <a:pt x="945" y="768"/>
                </a:lnTo>
                <a:lnTo>
                  <a:pt x="945" y="780"/>
                </a:lnTo>
                <a:lnTo>
                  <a:pt x="927" y="780"/>
                </a:lnTo>
                <a:lnTo>
                  <a:pt x="927" y="784"/>
                </a:lnTo>
                <a:lnTo>
                  <a:pt x="885" y="784"/>
                </a:lnTo>
                <a:lnTo>
                  <a:pt x="885" y="796"/>
                </a:lnTo>
                <a:lnTo>
                  <a:pt x="873" y="796"/>
                </a:lnTo>
                <a:lnTo>
                  <a:pt x="873" y="816"/>
                </a:lnTo>
                <a:lnTo>
                  <a:pt x="853" y="816"/>
                </a:lnTo>
                <a:lnTo>
                  <a:pt x="853" y="820"/>
                </a:lnTo>
                <a:lnTo>
                  <a:pt x="825" y="820"/>
                </a:lnTo>
                <a:lnTo>
                  <a:pt x="825" y="826"/>
                </a:lnTo>
                <a:lnTo>
                  <a:pt x="807" y="826"/>
                </a:lnTo>
                <a:lnTo>
                  <a:pt x="807" y="834"/>
                </a:lnTo>
                <a:lnTo>
                  <a:pt x="791" y="834"/>
                </a:lnTo>
                <a:lnTo>
                  <a:pt x="791" y="844"/>
                </a:lnTo>
                <a:lnTo>
                  <a:pt x="777" y="844"/>
                </a:lnTo>
                <a:lnTo>
                  <a:pt x="777" y="858"/>
                </a:lnTo>
                <a:lnTo>
                  <a:pt x="715" y="858"/>
                </a:lnTo>
                <a:lnTo>
                  <a:pt x="683" y="858"/>
                </a:lnTo>
                <a:lnTo>
                  <a:pt x="683" y="864"/>
                </a:lnTo>
                <a:lnTo>
                  <a:pt x="661" y="864"/>
                </a:lnTo>
                <a:lnTo>
                  <a:pt x="661" y="874"/>
                </a:lnTo>
                <a:lnTo>
                  <a:pt x="645" y="874"/>
                </a:lnTo>
                <a:lnTo>
                  <a:pt x="645" y="886"/>
                </a:lnTo>
                <a:lnTo>
                  <a:pt x="627" y="886"/>
                </a:lnTo>
                <a:lnTo>
                  <a:pt x="627" y="912"/>
                </a:lnTo>
                <a:lnTo>
                  <a:pt x="597" y="912"/>
                </a:lnTo>
                <a:lnTo>
                  <a:pt x="597" y="924"/>
                </a:lnTo>
                <a:lnTo>
                  <a:pt x="571" y="924"/>
                </a:lnTo>
                <a:lnTo>
                  <a:pt x="571" y="934"/>
                </a:lnTo>
                <a:lnTo>
                  <a:pt x="557" y="934"/>
                </a:lnTo>
                <a:lnTo>
                  <a:pt x="557" y="944"/>
                </a:lnTo>
                <a:lnTo>
                  <a:pt x="523" y="944"/>
                </a:lnTo>
                <a:lnTo>
                  <a:pt x="523" y="948"/>
                </a:lnTo>
                <a:lnTo>
                  <a:pt x="513" y="948"/>
                </a:lnTo>
                <a:lnTo>
                  <a:pt x="513" y="968"/>
                </a:lnTo>
                <a:lnTo>
                  <a:pt x="485" y="968"/>
                </a:lnTo>
                <a:lnTo>
                  <a:pt x="485" y="976"/>
                </a:lnTo>
                <a:lnTo>
                  <a:pt x="427" y="976"/>
                </a:lnTo>
                <a:lnTo>
                  <a:pt x="427" y="990"/>
                </a:lnTo>
                <a:lnTo>
                  <a:pt x="403" y="990"/>
                </a:lnTo>
                <a:lnTo>
                  <a:pt x="403" y="998"/>
                </a:lnTo>
                <a:lnTo>
                  <a:pt x="397" y="998"/>
                </a:lnTo>
                <a:lnTo>
                  <a:pt x="397" y="1012"/>
                </a:lnTo>
                <a:lnTo>
                  <a:pt x="385" y="1012"/>
                </a:lnTo>
                <a:lnTo>
                  <a:pt x="385" y="1018"/>
                </a:lnTo>
                <a:lnTo>
                  <a:pt x="375" y="1018"/>
                </a:lnTo>
                <a:lnTo>
                  <a:pt x="375" y="1028"/>
                </a:lnTo>
                <a:lnTo>
                  <a:pt x="359" y="1028"/>
                </a:lnTo>
                <a:lnTo>
                  <a:pt x="359" y="1036"/>
                </a:lnTo>
                <a:lnTo>
                  <a:pt x="347" y="1036"/>
                </a:lnTo>
                <a:lnTo>
                  <a:pt x="347" y="1044"/>
                </a:lnTo>
                <a:lnTo>
                  <a:pt x="316" y="1044"/>
                </a:lnTo>
                <a:lnTo>
                  <a:pt x="316" y="1050"/>
                </a:lnTo>
                <a:lnTo>
                  <a:pt x="302" y="1050"/>
                </a:lnTo>
                <a:lnTo>
                  <a:pt x="302" y="1054"/>
                </a:lnTo>
                <a:lnTo>
                  <a:pt x="274" y="1054"/>
                </a:lnTo>
                <a:lnTo>
                  <a:pt x="274" y="1068"/>
                </a:lnTo>
                <a:lnTo>
                  <a:pt x="240" y="1068"/>
                </a:lnTo>
                <a:lnTo>
                  <a:pt x="240" y="1076"/>
                </a:lnTo>
                <a:lnTo>
                  <a:pt x="186" y="1076"/>
                </a:lnTo>
                <a:lnTo>
                  <a:pt x="186" y="1084"/>
                </a:lnTo>
                <a:lnTo>
                  <a:pt x="166" y="1084"/>
                </a:lnTo>
                <a:lnTo>
                  <a:pt x="166" y="1090"/>
                </a:lnTo>
                <a:lnTo>
                  <a:pt x="96" y="1090"/>
                </a:lnTo>
                <a:lnTo>
                  <a:pt x="96" y="1096"/>
                </a:lnTo>
                <a:lnTo>
                  <a:pt x="80" y="1096"/>
                </a:lnTo>
                <a:lnTo>
                  <a:pt x="80" y="1104"/>
                </a:lnTo>
                <a:lnTo>
                  <a:pt x="52" y="1104"/>
                </a:lnTo>
                <a:lnTo>
                  <a:pt x="52" y="1116"/>
                </a:lnTo>
                <a:lnTo>
                  <a:pt x="20" y="1116"/>
                </a:lnTo>
                <a:lnTo>
                  <a:pt x="20" y="1122"/>
                </a:lnTo>
                <a:lnTo>
                  <a:pt x="0" y="1122"/>
                </a:lnTo>
                <a:lnTo>
                  <a:pt x="0" y="1154"/>
                </a:lnTo>
              </a:path>
            </a:pathLst>
          </a:custGeom>
          <a:noFill/>
          <a:ln w="38100">
            <a:solidFill>
              <a:schemeClr val="tx2"/>
            </a:solidFill>
            <a:prstDash val="solid"/>
            <a:round/>
            <a:headEnd/>
            <a:tailEnd/>
          </a:ln>
          <a:effectLst>
            <a:outerShdw blurRad="127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1" name="Freeform 24"/>
          <p:cNvSpPr>
            <a:spLocks/>
          </p:cNvSpPr>
          <p:nvPr/>
        </p:nvSpPr>
        <p:spPr bwMode="auto">
          <a:xfrm>
            <a:off x="1331640" y="3112591"/>
            <a:ext cx="7056783" cy="2276475"/>
          </a:xfrm>
          <a:custGeom>
            <a:avLst/>
            <a:gdLst>
              <a:gd name="T0" fmla="*/ 5318125 w 3430"/>
              <a:gd name="T1" fmla="*/ 460375 h 1434"/>
              <a:gd name="T2" fmla="*/ 4829175 w 3430"/>
              <a:gd name="T3" fmla="*/ 527050 h 1434"/>
              <a:gd name="T4" fmla="*/ 4759325 w 3430"/>
              <a:gd name="T5" fmla="*/ 584200 h 1434"/>
              <a:gd name="T6" fmla="*/ 4619625 w 3430"/>
              <a:gd name="T7" fmla="*/ 628650 h 1434"/>
              <a:gd name="T8" fmla="*/ 4546600 w 3430"/>
              <a:gd name="T9" fmla="*/ 657225 h 1434"/>
              <a:gd name="T10" fmla="*/ 4498975 w 3430"/>
              <a:gd name="T11" fmla="*/ 723900 h 1434"/>
              <a:gd name="T12" fmla="*/ 4359275 w 3430"/>
              <a:gd name="T13" fmla="*/ 742950 h 1434"/>
              <a:gd name="T14" fmla="*/ 4289425 w 3430"/>
              <a:gd name="T15" fmla="*/ 777875 h 1434"/>
              <a:gd name="T16" fmla="*/ 4200525 w 3430"/>
              <a:gd name="T17" fmla="*/ 812800 h 1434"/>
              <a:gd name="T18" fmla="*/ 4137025 w 3430"/>
              <a:gd name="T19" fmla="*/ 838200 h 1434"/>
              <a:gd name="T20" fmla="*/ 4024313 w 3430"/>
              <a:gd name="T21" fmla="*/ 863600 h 1434"/>
              <a:gd name="T22" fmla="*/ 3929063 w 3430"/>
              <a:gd name="T23" fmla="*/ 885825 h 1434"/>
              <a:gd name="T24" fmla="*/ 3884613 w 3430"/>
              <a:gd name="T25" fmla="*/ 908050 h 1434"/>
              <a:gd name="T26" fmla="*/ 3833813 w 3430"/>
              <a:gd name="T27" fmla="*/ 930275 h 1434"/>
              <a:gd name="T28" fmla="*/ 3706813 w 3430"/>
              <a:gd name="T29" fmla="*/ 962025 h 1434"/>
              <a:gd name="T30" fmla="*/ 3617913 w 3430"/>
              <a:gd name="T31" fmla="*/ 990600 h 1434"/>
              <a:gd name="T32" fmla="*/ 3557588 w 3430"/>
              <a:gd name="T33" fmla="*/ 1019175 h 1434"/>
              <a:gd name="T34" fmla="*/ 3484563 w 3430"/>
              <a:gd name="T35" fmla="*/ 1041400 h 1434"/>
              <a:gd name="T36" fmla="*/ 3402013 w 3430"/>
              <a:gd name="T37" fmla="*/ 1063625 h 1434"/>
              <a:gd name="T38" fmla="*/ 3328988 w 3430"/>
              <a:gd name="T39" fmla="*/ 1101725 h 1434"/>
              <a:gd name="T40" fmla="*/ 3195638 w 3430"/>
              <a:gd name="T41" fmla="*/ 1136650 h 1434"/>
              <a:gd name="T42" fmla="*/ 3138488 w 3430"/>
              <a:gd name="T43" fmla="*/ 1158875 h 1434"/>
              <a:gd name="T44" fmla="*/ 3065463 w 3430"/>
              <a:gd name="T45" fmla="*/ 1187450 h 1434"/>
              <a:gd name="T46" fmla="*/ 2887663 w 3430"/>
              <a:gd name="T47" fmla="*/ 1209675 h 1434"/>
              <a:gd name="T48" fmla="*/ 2820988 w 3430"/>
              <a:gd name="T49" fmla="*/ 1260475 h 1434"/>
              <a:gd name="T50" fmla="*/ 2754313 w 3430"/>
              <a:gd name="T51" fmla="*/ 1282700 h 1434"/>
              <a:gd name="T52" fmla="*/ 2636838 w 3430"/>
              <a:gd name="T53" fmla="*/ 1333500 h 1434"/>
              <a:gd name="T54" fmla="*/ 2551113 w 3430"/>
              <a:gd name="T55" fmla="*/ 1371600 h 1434"/>
              <a:gd name="T56" fmla="*/ 2500313 w 3430"/>
              <a:gd name="T57" fmla="*/ 1393825 h 1434"/>
              <a:gd name="T58" fmla="*/ 2389188 w 3430"/>
              <a:gd name="T59" fmla="*/ 1419225 h 1434"/>
              <a:gd name="T60" fmla="*/ 2344738 w 3430"/>
              <a:gd name="T61" fmla="*/ 1447800 h 1434"/>
              <a:gd name="T62" fmla="*/ 2293938 w 3430"/>
              <a:gd name="T63" fmla="*/ 1473200 h 1434"/>
              <a:gd name="T64" fmla="*/ 2243138 w 3430"/>
              <a:gd name="T65" fmla="*/ 1508125 h 1434"/>
              <a:gd name="T66" fmla="*/ 2157413 w 3430"/>
              <a:gd name="T67" fmla="*/ 1549400 h 1434"/>
              <a:gd name="T68" fmla="*/ 2112963 w 3430"/>
              <a:gd name="T69" fmla="*/ 1571625 h 1434"/>
              <a:gd name="T70" fmla="*/ 1966913 w 3430"/>
              <a:gd name="T71" fmla="*/ 1590675 h 1434"/>
              <a:gd name="T72" fmla="*/ 1776413 w 3430"/>
              <a:gd name="T73" fmla="*/ 1625600 h 1434"/>
              <a:gd name="T74" fmla="*/ 1735138 w 3430"/>
              <a:gd name="T75" fmla="*/ 1660525 h 1434"/>
              <a:gd name="T76" fmla="*/ 1582738 w 3430"/>
              <a:gd name="T77" fmla="*/ 1689100 h 1434"/>
              <a:gd name="T78" fmla="*/ 1477963 w 3430"/>
              <a:gd name="T79" fmla="*/ 1711325 h 1434"/>
              <a:gd name="T80" fmla="*/ 1414463 w 3430"/>
              <a:gd name="T81" fmla="*/ 1743075 h 1434"/>
              <a:gd name="T82" fmla="*/ 1360488 w 3430"/>
              <a:gd name="T83" fmla="*/ 1778000 h 1434"/>
              <a:gd name="T84" fmla="*/ 1141413 w 3430"/>
              <a:gd name="T85" fmla="*/ 1822450 h 1434"/>
              <a:gd name="T86" fmla="*/ 1062038 w 3430"/>
              <a:gd name="T87" fmla="*/ 1860550 h 1434"/>
              <a:gd name="T88" fmla="*/ 896938 w 3430"/>
              <a:gd name="T89" fmla="*/ 1892300 h 1434"/>
              <a:gd name="T90" fmla="*/ 820738 w 3430"/>
              <a:gd name="T91" fmla="*/ 1927225 h 1434"/>
              <a:gd name="T92" fmla="*/ 735013 w 3430"/>
              <a:gd name="T93" fmla="*/ 1955800 h 1434"/>
              <a:gd name="T94" fmla="*/ 693738 w 3430"/>
              <a:gd name="T95" fmla="*/ 1984375 h 1434"/>
              <a:gd name="T96" fmla="*/ 620713 w 3430"/>
              <a:gd name="T97" fmla="*/ 2009775 h 1434"/>
              <a:gd name="T98" fmla="*/ 550863 w 3430"/>
              <a:gd name="T99" fmla="*/ 2047875 h 1434"/>
              <a:gd name="T100" fmla="*/ 454025 w 3430"/>
              <a:gd name="T101" fmla="*/ 2085975 h 1434"/>
              <a:gd name="T102" fmla="*/ 377825 w 3430"/>
              <a:gd name="T103" fmla="*/ 2120900 h 1434"/>
              <a:gd name="T104" fmla="*/ 276225 w 3430"/>
              <a:gd name="T105" fmla="*/ 2143125 h 1434"/>
              <a:gd name="T106" fmla="*/ 193675 w 3430"/>
              <a:gd name="T107" fmla="*/ 2165350 h 1434"/>
              <a:gd name="T108" fmla="*/ 107950 w 3430"/>
              <a:gd name="T109" fmla="*/ 2193925 h 1434"/>
              <a:gd name="T110" fmla="*/ 47625 w 3430"/>
              <a:gd name="T111" fmla="*/ 2228850 h 1434"/>
              <a:gd name="T112" fmla="*/ 0 w 3430"/>
              <a:gd name="T113" fmla="*/ 2251075 h 143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430" h="1434">
                <a:moveTo>
                  <a:pt x="3430" y="0"/>
                </a:moveTo>
                <a:lnTo>
                  <a:pt x="3430" y="194"/>
                </a:lnTo>
                <a:lnTo>
                  <a:pt x="3350" y="194"/>
                </a:lnTo>
                <a:lnTo>
                  <a:pt x="3350" y="290"/>
                </a:lnTo>
                <a:lnTo>
                  <a:pt x="3098" y="290"/>
                </a:lnTo>
                <a:lnTo>
                  <a:pt x="3098" y="316"/>
                </a:lnTo>
                <a:lnTo>
                  <a:pt x="3042" y="316"/>
                </a:lnTo>
                <a:lnTo>
                  <a:pt x="3042" y="332"/>
                </a:lnTo>
                <a:lnTo>
                  <a:pt x="3030" y="332"/>
                </a:lnTo>
                <a:lnTo>
                  <a:pt x="3030" y="354"/>
                </a:lnTo>
                <a:lnTo>
                  <a:pt x="2998" y="354"/>
                </a:lnTo>
                <a:lnTo>
                  <a:pt x="2998" y="368"/>
                </a:lnTo>
                <a:lnTo>
                  <a:pt x="2988" y="368"/>
                </a:lnTo>
                <a:lnTo>
                  <a:pt x="2988" y="382"/>
                </a:lnTo>
                <a:lnTo>
                  <a:pt x="2910" y="382"/>
                </a:lnTo>
                <a:lnTo>
                  <a:pt x="2910" y="396"/>
                </a:lnTo>
                <a:lnTo>
                  <a:pt x="2898" y="396"/>
                </a:lnTo>
                <a:lnTo>
                  <a:pt x="2898" y="404"/>
                </a:lnTo>
                <a:lnTo>
                  <a:pt x="2864" y="404"/>
                </a:lnTo>
                <a:lnTo>
                  <a:pt x="2864" y="414"/>
                </a:lnTo>
                <a:lnTo>
                  <a:pt x="2850" y="414"/>
                </a:lnTo>
                <a:lnTo>
                  <a:pt x="2850" y="428"/>
                </a:lnTo>
                <a:lnTo>
                  <a:pt x="2834" y="428"/>
                </a:lnTo>
                <a:lnTo>
                  <a:pt x="2834" y="456"/>
                </a:lnTo>
                <a:lnTo>
                  <a:pt x="2798" y="456"/>
                </a:lnTo>
                <a:lnTo>
                  <a:pt x="2798" y="462"/>
                </a:lnTo>
                <a:lnTo>
                  <a:pt x="2746" y="462"/>
                </a:lnTo>
                <a:lnTo>
                  <a:pt x="2746" y="468"/>
                </a:lnTo>
                <a:lnTo>
                  <a:pt x="2726" y="468"/>
                </a:lnTo>
                <a:lnTo>
                  <a:pt x="2726" y="474"/>
                </a:lnTo>
                <a:lnTo>
                  <a:pt x="2702" y="474"/>
                </a:lnTo>
                <a:lnTo>
                  <a:pt x="2702" y="490"/>
                </a:lnTo>
                <a:lnTo>
                  <a:pt x="2666" y="490"/>
                </a:lnTo>
                <a:lnTo>
                  <a:pt x="2666" y="500"/>
                </a:lnTo>
                <a:lnTo>
                  <a:pt x="2646" y="500"/>
                </a:lnTo>
                <a:lnTo>
                  <a:pt x="2646" y="512"/>
                </a:lnTo>
                <a:lnTo>
                  <a:pt x="2638" y="512"/>
                </a:lnTo>
                <a:lnTo>
                  <a:pt x="2638" y="518"/>
                </a:lnTo>
                <a:lnTo>
                  <a:pt x="2606" y="518"/>
                </a:lnTo>
                <a:lnTo>
                  <a:pt x="2606" y="528"/>
                </a:lnTo>
                <a:lnTo>
                  <a:pt x="2572" y="528"/>
                </a:lnTo>
                <a:lnTo>
                  <a:pt x="2572" y="536"/>
                </a:lnTo>
                <a:lnTo>
                  <a:pt x="2535" y="536"/>
                </a:lnTo>
                <a:lnTo>
                  <a:pt x="2535" y="544"/>
                </a:lnTo>
                <a:lnTo>
                  <a:pt x="2499" y="544"/>
                </a:lnTo>
                <a:lnTo>
                  <a:pt x="2499" y="552"/>
                </a:lnTo>
                <a:lnTo>
                  <a:pt x="2475" y="552"/>
                </a:lnTo>
                <a:lnTo>
                  <a:pt x="2475" y="558"/>
                </a:lnTo>
                <a:lnTo>
                  <a:pt x="2467" y="558"/>
                </a:lnTo>
                <a:lnTo>
                  <a:pt x="2467" y="566"/>
                </a:lnTo>
                <a:lnTo>
                  <a:pt x="2447" y="566"/>
                </a:lnTo>
                <a:lnTo>
                  <a:pt x="2447" y="572"/>
                </a:lnTo>
                <a:lnTo>
                  <a:pt x="2435" y="572"/>
                </a:lnTo>
                <a:lnTo>
                  <a:pt x="2435" y="578"/>
                </a:lnTo>
                <a:lnTo>
                  <a:pt x="2415" y="578"/>
                </a:lnTo>
                <a:lnTo>
                  <a:pt x="2415" y="586"/>
                </a:lnTo>
                <a:lnTo>
                  <a:pt x="2357" y="586"/>
                </a:lnTo>
                <a:lnTo>
                  <a:pt x="2357" y="598"/>
                </a:lnTo>
                <a:lnTo>
                  <a:pt x="2335" y="598"/>
                </a:lnTo>
                <a:lnTo>
                  <a:pt x="2335" y="606"/>
                </a:lnTo>
                <a:lnTo>
                  <a:pt x="2287" y="606"/>
                </a:lnTo>
                <a:lnTo>
                  <a:pt x="2287" y="612"/>
                </a:lnTo>
                <a:lnTo>
                  <a:pt x="2279" y="612"/>
                </a:lnTo>
                <a:lnTo>
                  <a:pt x="2279" y="624"/>
                </a:lnTo>
                <a:lnTo>
                  <a:pt x="2255" y="624"/>
                </a:lnTo>
                <a:lnTo>
                  <a:pt x="2255" y="634"/>
                </a:lnTo>
                <a:lnTo>
                  <a:pt x="2241" y="634"/>
                </a:lnTo>
                <a:lnTo>
                  <a:pt x="2241" y="642"/>
                </a:lnTo>
                <a:lnTo>
                  <a:pt x="2217" y="642"/>
                </a:lnTo>
                <a:lnTo>
                  <a:pt x="2217" y="650"/>
                </a:lnTo>
                <a:lnTo>
                  <a:pt x="2195" y="650"/>
                </a:lnTo>
                <a:lnTo>
                  <a:pt x="2195" y="656"/>
                </a:lnTo>
                <a:lnTo>
                  <a:pt x="2185" y="656"/>
                </a:lnTo>
                <a:lnTo>
                  <a:pt x="2185" y="670"/>
                </a:lnTo>
                <a:lnTo>
                  <a:pt x="2159" y="670"/>
                </a:lnTo>
                <a:lnTo>
                  <a:pt x="2143" y="670"/>
                </a:lnTo>
                <a:lnTo>
                  <a:pt x="2143" y="684"/>
                </a:lnTo>
                <a:lnTo>
                  <a:pt x="2133" y="684"/>
                </a:lnTo>
                <a:lnTo>
                  <a:pt x="2133" y="694"/>
                </a:lnTo>
                <a:lnTo>
                  <a:pt x="2097" y="694"/>
                </a:lnTo>
                <a:lnTo>
                  <a:pt x="2097" y="708"/>
                </a:lnTo>
                <a:lnTo>
                  <a:pt x="2043" y="708"/>
                </a:lnTo>
                <a:lnTo>
                  <a:pt x="2043" y="716"/>
                </a:lnTo>
                <a:lnTo>
                  <a:pt x="2013" y="716"/>
                </a:lnTo>
                <a:lnTo>
                  <a:pt x="2013" y="724"/>
                </a:lnTo>
                <a:lnTo>
                  <a:pt x="1995" y="724"/>
                </a:lnTo>
                <a:lnTo>
                  <a:pt x="1995" y="730"/>
                </a:lnTo>
                <a:lnTo>
                  <a:pt x="1977" y="730"/>
                </a:lnTo>
                <a:lnTo>
                  <a:pt x="1977" y="740"/>
                </a:lnTo>
                <a:lnTo>
                  <a:pt x="1945" y="740"/>
                </a:lnTo>
                <a:lnTo>
                  <a:pt x="1945" y="748"/>
                </a:lnTo>
                <a:lnTo>
                  <a:pt x="1931" y="748"/>
                </a:lnTo>
                <a:lnTo>
                  <a:pt x="1931" y="756"/>
                </a:lnTo>
                <a:lnTo>
                  <a:pt x="1877" y="756"/>
                </a:lnTo>
                <a:lnTo>
                  <a:pt x="1877" y="762"/>
                </a:lnTo>
                <a:lnTo>
                  <a:pt x="1819" y="762"/>
                </a:lnTo>
                <a:lnTo>
                  <a:pt x="1819" y="780"/>
                </a:lnTo>
                <a:lnTo>
                  <a:pt x="1801" y="780"/>
                </a:lnTo>
                <a:lnTo>
                  <a:pt x="1801" y="794"/>
                </a:lnTo>
                <a:lnTo>
                  <a:pt x="1777" y="794"/>
                </a:lnTo>
                <a:lnTo>
                  <a:pt x="1777" y="802"/>
                </a:lnTo>
                <a:lnTo>
                  <a:pt x="1765" y="802"/>
                </a:lnTo>
                <a:lnTo>
                  <a:pt x="1765" y="808"/>
                </a:lnTo>
                <a:lnTo>
                  <a:pt x="1735" y="808"/>
                </a:lnTo>
                <a:lnTo>
                  <a:pt x="1735" y="818"/>
                </a:lnTo>
                <a:lnTo>
                  <a:pt x="1717" y="818"/>
                </a:lnTo>
                <a:lnTo>
                  <a:pt x="1717" y="840"/>
                </a:lnTo>
                <a:lnTo>
                  <a:pt x="1661" y="840"/>
                </a:lnTo>
                <a:lnTo>
                  <a:pt x="1661" y="850"/>
                </a:lnTo>
                <a:lnTo>
                  <a:pt x="1651" y="850"/>
                </a:lnTo>
                <a:lnTo>
                  <a:pt x="1651" y="864"/>
                </a:lnTo>
                <a:lnTo>
                  <a:pt x="1607" y="864"/>
                </a:lnTo>
                <a:lnTo>
                  <a:pt x="1607" y="872"/>
                </a:lnTo>
                <a:lnTo>
                  <a:pt x="1589" y="872"/>
                </a:lnTo>
                <a:lnTo>
                  <a:pt x="1589" y="878"/>
                </a:lnTo>
                <a:lnTo>
                  <a:pt x="1575" y="878"/>
                </a:lnTo>
                <a:lnTo>
                  <a:pt x="1575" y="890"/>
                </a:lnTo>
                <a:lnTo>
                  <a:pt x="1555" y="890"/>
                </a:lnTo>
                <a:lnTo>
                  <a:pt x="1555" y="894"/>
                </a:lnTo>
                <a:lnTo>
                  <a:pt x="1505" y="894"/>
                </a:lnTo>
                <a:lnTo>
                  <a:pt x="1505" y="904"/>
                </a:lnTo>
                <a:lnTo>
                  <a:pt x="1489" y="904"/>
                </a:lnTo>
                <a:lnTo>
                  <a:pt x="1489" y="912"/>
                </a:lnTo>
                <a:lnTo>
                  <a:pt x="1477" y="912"/>
                </a:lnTo>
                <a:lnTo>
                  <a:pt x="1477" y="920"/>
                </a:lnTo>
                <a:lnTo>
                  <a:pt x="1457" y="920"/>
                </a:lnTo>
                <a:lnTo>
                  <a:pt x="1457" y="928"/>
                </a:lnTo>
                <a:lnTo>
                  <a:pt x="1445" y="928"/>
                </a:lnTo>
                <a:lnTo>
                  <a:pt x="1445" y="938"/>
                </a:lnTo>
                <a:lnTo>
                  <a:pt x="1429" y="938"/>
                </a:lnTo>
                <a:lnTo>
                  <a:pt x="1429" y="950"/>
                </a:lnTo>
                <a:lnTo>
                  <a:pt x="1413" y="950"/>
                </a:lnTo>
                <a:lnTo>
                  <a:pt x="1413" y="966"/>
                </a:lnTo>
                <a:lnTo>
                  <a:pt x="1381" y="966"/>
                </a:lnTo>
                <a:lnTo>
                  <a:pt x="1381" y="976"/>
                </a:lnTo>
                <a:lnTo>
                  <a:pt x="1359" y="976"/>
                </a:lnTo>
                <a:lnTo>
                  <a:pt x="1359" y="982"/>
                </a:lnTo>
                <a:lnTo>
                  <a:pt x="1349" y="982"/>
                </a:lnTo>
                <a:lnTo>
                  <a:pt x="1349" y="990"/>
                </a:lnTo>
                <a:lnTo>
                  <a:pt x="1331" y="990"/>
                </a:lnTo>
                <a:lnTo>
                  <a:pt x="1331" y="994"/>
                </a:lnTo>
                <a:lnTo>
                  <a:pt x="1281" y="994"/>
                </a:lnTo>
                <a:lnTo>
                  <a:pt x="1281" y="1002"/>
                </a:lnTo>
                <a:lnTo>
                  <a:pt x="1239" y="1002"/>
                </a:lnTo>
                <a:lnTo>
                  <a:pt x="1239" y="1008"/>
                </a:lnTo>
                <a:lnTo>
                  <a:pt x="1195" y="1008"/>
                </a:lnTo>
                <a:lnTo>
                  <a:pt x="1195" y="1024"/>
                </a:lnTo>
                <a:lnTo>
                  <a:pt x="1119" y="1024"/>
                </a:lnTo>
                <a:lnTo>
                  <a:pt x="1119" y="1036"/>
                </a:lnTo>
                <a:lnTo>
                  <a:pt x="1105" y="1036"/>
                </a:lnTo>
                <a:lnTo>
                  <a:pt x="1105" y="1046"/>
                </a:lnTo>
                <a:lnTo>
                  <a:pt x="1093" y="1046"/>
                </a:lnTo>
                <a:lnTo>
                  <a:pt x="1093" y="1058"/>
                </a:lnTo>
                <a:lnTo>
                  <a:pt x="1033" y="1058"/>
                </a:lnTo>
                <a:lnTo>
                  <a:pt x="1033" y="1064"/>
                </a:lnTo>
                <a:lnTo>
                  <a:pt x="997" y="1064"/>
                </a:lnTo>
                <a:lnTo>
                  <a:pt x="997" y="1070"/>
                </a:lnTo>
                <a:lnTo>
                  <a:pt x="957" y="1070"/>
                </a:lnTo>
                <a:lnTo>
                  <a:pt x="957" y="1078"/>
                </a:lnTo>
                <a:lnTo>
                  <a:pt x="931" y="1078"/>
                </a:lnTo>
                <a:lnTo>
                  <a:pt x="931" y="1084"/>
                </a:lnTo>
                <a:lnTo>
                  <a:pt x="921" y="1084"/>
                </a:lnTo>
                <a:lnTo>
                  <a:pt x="921" y="1098"/>
                </a:lnTo>
                <a:lnTo>
                  <a:pt x="891" y="1098"/>
                </a:lnTo>
                <a:lnTo>
                  <a:pt x="891" y="1110"/>
                </a:lnTo>
                <a:lnTo>
                  <a:pt x="873" y="1110"/>
                </a:lnTo>
                <a:lnTo>
                  <a:pt x="873" y="1120"/>
                </a:lnTo>
                <a:lnTo>
                  <a:pt x="857" y="1120"/>
                </a:lnTo>
                <a:lnTo>
                  <a:pt x="857" y="1132"/>
                </a:lnTo>
                <a:lnTo>
                  <a:pt x="735" y="1132"/>
                </a:lnTo>
                <a:lnTo>
                  <a:pt x="735" y="1148"/>
                </a:lnTo>
                <a:lnTo>
                  <a:pt x="719" y="1148"/>
                </a:lnTo>
                <a:lnTo>
                  <a:pt x="719" y="1158"/>
                </a:lnTo>
                <a:lnTo>
                  <a:pt x="705" y="1158"/>
                </a:lnTo>
                <a:lnTo>
                  <a:pt x="705" y="1172"/>
                </a:lnTo>
                <a:lnTo>
                  <a:pt x="669" y="1172"/>
                </a:lnTo>
                <a:lnTo>
                  <a:pt x="669" y="1184"/>
                </a:lnTo>
                <a:lnTo>
                  <a:pt x="643" y="1184"/>
                </a:lnTo>
                <a:lnTo>
                  <a:pt x="643" y="1192"/>
                </a:lnTo>
                <a:lnTo>
                  <a:pt x="565" y="1192"/>
                </a:lnTo>
                <a:lnTo>
                  <a:pt x="565" y="1202"/>
                </a:lnTo>
                <a:lnTo>
                  <a:pt x="545" y="1202"/>
                </a:lnTo>
                <a:lnTo>
                  <a:pt x="545" y="1214"/>
                </a:lnTo>
                <a:lnTo>
                  <a:pt x="517" y="1214"/>
                </a:lnTo>
                <a:lnTo>
                  <a:pt x="517" y="1222"/>
                </a:lnTo>
                <a:lnTo>
                  <a:pt x="499" y="1222"/>
                </a:lnTo>
                <a:lnTo>
                  <a:pt x="499" y="1232"/>
                </a:lnTo>
                <a:lnTo>
                  <a:pt x="463" y="1232"/>
                </a:lnTo>
                <a:lnTo>
                  <a:pt x="463" y="1240"/>
                </a:lnTo>
                <a:lnTo>
                  <a:pt x="449" y="1240"/>
                </a:lnTo>
                <a:lnTo>
                  <a:pt x="449" y="1250"/>
                </a:lnTo>
                <a:lnTo>
                  <a:pt x="437" y="1250"/>
                </a:lnTo>
                <a:lnTo>
                  <a:pt x="437" y="1260"/>
                </a:lnTo>
                <a:lnTo>
                  <a:pt x="411" y="1260"/>
                </a:lnTo>
                <a:lnTo>
                  <a:pt x="411" y="1266"/>
                </a:lnTo>
                <a:lnTo>
                  <a:pt x="391" y="1266"/>
                </a:lnTo>
                <a:lnTo>
                  <a:pt x="391" y="1278"/>
                </a:lnTo>
                <a:lnTo>
                  <a:pt x="371" y="1278"/>
                </a:lnTo>
                <a:lnTo>
                  <a:pt x="371" y="1290"/>
                </a:lnTo>
                <a:lnTo>
                  <a:pt x="347" y="1290"/>
                </a:lnTo>
                <a:lnTo>
                  <a:pt x="347" y="1304"/>
                </a:lnTo>
                <a:lnTo>
                  <a:pt x="312" y="1304"/>
                </a:lnTo>
                <a:lnTo>
                  <a:pt x="312" y="1314"/>
                </a:lnTo>
                <a:lnTo>
                  <a:pt x="286" y="1314"/>
                </a:lnTo>
                <a:lnTo>
                  <a:pt x="286" y="1328"/>
                </a:lnTo>
                <a:lnTo>
                  <a:pt x="272" y="1328"/>
                </a:lnTo>
                <a:lnTo>
                  <a:pt x="272" y="1336"/>
                </a:lnTo>
                <a:lnTo>
                  <a:pt x="238" y="1336"/>
                </a:lnTo>
                <a:lnTo>
                  <a:pt x="238" y="1344"/>
                </a:lnTo>
                <a:lnTo>
                  <a:pt x="196" y="1344"/>
                </a:lnTo>
                <a:lnTo>
                  <a:pt x="196" y="1350"/>
                </a:lnTo>
                <a:lnTo>
                  <a:pt x="174" y="1350"/>
                </a:lnTo>
                <a:lnTo>
                  <a:pt x="174" y="1358"/>
                </a:lnTo>
                <a:lnTo>
                  <a:pt x="156" y="1358"/>
                </a:lnTo>
                <a:lnTo>
                  <a:pt x="156" y="1364"/>
                </a:lnTo>
                <a:lnTo>
                  <a:pt x="122" y="1364"/>
                </a:lnTo>
                <a:lnTo>
                  <a:pt x="122" y="1380"/>
                </a:lnTo>
                <a:lnTo>
                  <a:pt x="98" y="1380"/>
                </a:lnTo>
                <a:lnTo>
                  <a:pt x="94" y="1382"/>
                </a:lnTo>
                <a:lnTo>
                  <a:pt x="68" y="1382"/>
                </a:lnTo>
                <a:lnTo>
                  <a:pt x="68" y="1392"/>
                </a:lnTo>
                <a:lnTo>
                  <a:pt x="40" y="1392"/>
                </a:lnTo>
                <a:lnTo>
                  <a:pt x="40" y="1404"/>
                </a:lnTo>
                <a:lnTo>
                  <a:pt x="30" y="1404"/>
                </a:lnTo>
                <a:lnTo>
                  <a:pt x="30" y="1410"/>
                </a:lnTo>
                <a:lnTo>
                  <a:pt x="12" y="1410"/>
                </a:lnTo>
                <a:lnTo>
                  <a:pt x="12" y="1418"/>
                </a:lnTo>
                <a:lnTo>
                  <a:pt x="0" y="1418"/>
                </a:lnTo>
                <a:lnTo>
                  <a:pt x="0" y="1434"/>
                </a:lnTo>
              </a:path>
            </a:pathLst>
          </a:custGeom>
          <a:noFill/>
          <a:ln w="38100">
            <a:solidFill>
              <a:srgbClr val="C00000"/>
            </a:solidFill>
            <a:prstDash val="solid"/>
            <a:round/>
            <a:headEnd/>
            <a:tailEnd/>
          </a:ln>
          <a:effectLst>
            <a:outerShdw blurRad="127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2" name="TextBox 28"/>
          <p:cNvSpPr txBox="1">
            <a:spLocks noChangeArrowheads="1"/>
          </p:cNvSpPr>
          <p:nvPr/>
        </p:nvSpPr>
        <p:spPr bwMode="auto">
          <a:xfrm>
            <a:off x="6988001" y="5021412"/>
            <a:ext cx="968375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cs-CZ" sz="1800" i="1" dirty="0">
                <a:solidFill>
                  <a:schemeClr val="tx2"/>
                </a:solidFill>
              </a:rPr>
              <a:t>p</a:t>
            </a:r>
            <a:r>
              <a:rPr lang="en-US" altLang="cs-CZ" sz="1800" dirty="0">
                <a:solidFill>
                  <a:schemeClr val="tx2"/>
                </a:solidFill>
              </a:rPr>
              <a:t> = 0.544</a:t>
            </a:r>
          </a:p>
        </p:txBody>
      </p:sp>
      <p:sp>
        <p:nvSpPr>
          <p:cNvPr id="23" name="TextBox 29"/>
          <p:cNvSpPr txBox="1">
            <a:spLocks noChangeArrowheads="1"/>
          </p:cNvSpPr>
          <p:nvPr/>
        </p:nvSpPr>
        <p:spPr bwMode="auto">
          <a:xfrm>
            <a:off x="4938713" y="4754066"/>
            <a:ext cx="2974975" cy="276225"/>
          </a:xfrm>
          <a:prstGeom prst="rect">
            <a:avLst/>
          </a:prstGeom>
          <a:solidFill>
            <a:schemeClr val="bg1">
              <a:lumMod val="90000"/>
            </a:schemeClr>
          </a:solidFill>
          <a:ln>
            <a:noFill/>
          </a:ln>
          <a:extLst/>
        </p:spPr>
        <p:txBody>
          <a:bodyPr wrap="none" lIns="0" tIns="0" rIns="0" bIns="0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cs-CZ" sz="1800" b="1" dirty="0">
                <a:solidFill>
                  <a:srgbClr val="C00000"/>
                </a:solidFill>
              </a:rPr>
              <a:t>HR 0.94 (95% CI: 0.77–1.15)</a:t>
            </a:r>
          </a:p>
        </p:txBody>
      </p:sp>
      <p:sp>
        <p:nvSpPr>
          <p:cNvPr id="24" name="TextBox 30"/>
          <p:cNvSpPr txBox="1">
            <a:spLocks noChangeArrowheads="1"/>
          </p:cNvSpPr>
          <p:nvPr/>
        </p:nvSpPr>
        <p:spPr bwMode="auto">
          <a:xfrm>
            <a:off x="3253654" y="2887166"/>
            <a:ext cx="9698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rgbClr val="C00000"/>
                </a:solidFill>
              </a:rPr>
              <a:t>placebo</a:t>
            </a:r>
            <a:endParaRPr lang="en-US" altLang="cs-CZ" sz="2000" b="1" dirty="0">
              <a:solidFill>
                <a:srgbClr val="C00000"/>
              </a:solidFill>
            </a:endParaRPr>
          </a:p>
        </p:txBody>
      </p:sp>
      <p:sp>
        <p:nvSpPr>
          <p:cNvPr id="25" name="TextBox 31"/>
          <p:cNvSpPr txBox="1">
            <a:spLocks noChangeArrowheads="1"/>
          </p:cNvSpPr>
          <p:nvPr/>
        </p:nvSpPr>
        <p:spPr bwMode="auto">
          <a:xfrm>
            <a:off x="3227881" y="2625229"/>
            <a:ext cx="343235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cs-CZ" altLang="cs-CZ" sz="2000" b="1" dirty="0" err="1">
                <a:solidFill>
                  <a:schemeClr val="tx2"/>
                </a:solidFill>
              </a:rPr>
              <a:t>ec</a:t>
            </a:r>
            <a:r>
              <a:rPr lang="en-US" altLang="cs-CZ" sz="2000" b="1" dirty="0">
                <a:solidFill>
                  <a:schemeClr val="tx2"/>
                </a:solidFill>
              </a:rPr>
              <a:t>A</a:t>
            </a:r>
            <a:r>
              <a:rPr lang="cs-CZ" altLang="cs-CZ" sz="2000" b="1" dirty="0">
                <a:solidFill>
                  <a:schemeClr val="tx2"/>
                </a:solidFill>
              </a:rPr>
              <a:t>SA (100 mg, </a:t>
            </a:r>
            <a:r>
              <a:rPr lang="cs-CZ" altLang="cs-CZ" sz="2000" b="1" dirty="0" err="1">
                <a:solidFill>
                  <a:schemeClr val="tx2"/>
                </a:solidFill>
              </a:rPr>
              <a:t>enterosolv</a:t>
            </a:r>
            <a:r>
              <a:rPr lang="cs-CZ" altLang="cs-CZ" sz="2000" b="1" dirty="0">
                <a:solidFill>
                  <a:schemeClr val="tx2"/>
                </a:solidFill>
              </a:rPr>
              <a:t>.)</a:t>
            </a:r>
            <a:endParaRPr lang="en-US" altLang="cs-CZ" sz="2000" b="1" dirty="0">
              <a:solidFill>
                <a:schemeClr val="tx2"/>
              </a:solidFill>
            </a:endParaRPr>
          </a:p>
        </p:txBody>
      </p:sp>
      <p:sp>
        <p:nvSpPr>
          <p:cNvPr id="26" name="TextBox 32"/>
          <p:cNvSpPr txBox="1">
            <a:spLocks noChangeArrowheads="1"/>
          </p:cNvSpPr>
          <p:nvPr/>
        </p:nvSpPr>
        <p:spPr bwMode="auto">
          <a:xfrm>
            <a:off x="8606548" y="5447804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cs-CZ" sz="1800">
                <a:solidFill>
                  <a:schemeClr val="tx2"/>
                </a:solidFill>
              </a:rPr>
              <a:t>6</a:t>
            </a:r>
          </a:p>
        </p:txBody>
      </p:sp>
      <p:sp>
        <p:nvSpPr>
          <p:cNvPr id="27" name="TextBox 33"/>
          <p:cNvSpPr txBox="1">
            <a:spLocks noChangeArrowheads="1"/>
          </p:cNvSpPr>
          <p:nvPr/>
        </p:nvSpPr>
        <p:spPr bwMode="auto">
          <a:xfrm>
            <a:off x="7343221" y="5447804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cs-CZ" sz="180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28" name="TextBox 34"/>
          <p:cNvSpPr txBox="1">
            <a:spLocks noChangeArrowheads="1"/>
          </p:cNvSpPr>
          <p:nvPr/>
        </p:nvSpPr>
        <p:spPr bwMode="auto">
          <a:xfrm>
            <a:off x="6151108" y="5447804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cs-CZ" sz="180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29" name="TextBox 35"/>
          <p:cNvSpPr txBox="1">
            <a:spLocks noChangeArrowheads="1"/>
          </p:cNvSpPr>
          <p:nvPr/>
        </p:nvSpPr>
        <p:spPr bwMode="auto">
          <a:xfrm>
            <a:off x="4958994" y="5447804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cs-CZ" sz="18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30" name="TextBox 36"/>
          <p:cNvSpPr txBox="1">
            <a:spLocks noChangeArrowheads="1"/>
          </p:cNvSpPr>
          <p:nvPr/>
        </p:nvSpPr>
        <p:spPr bwMode="auto">
          <a:xfrm>
            <a:off x="3695667" y="5447804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cs-CZ" sz="18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31" name="TextBox 37"/>
          <p:cNvSpPr txBox="1">
            <a:spLocks noChangeArrowheads="1"/>
          </p:cNvSpPr>
          <p:nvPr/>
        </p:nvSpPr>
        <p:spPr bwMode="auto">
          <a:xfrm>
            <a:off x="2574768" y="5447804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cs-CZ" sz="18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2" name="TextBox 38"/>
          <p:cNvSpPr txBox="1">
            <a:spLocks noChangeArrowheads="1"/>
          </p:cNvSpPr>
          <p:nvPr/>
        </p:nvSpPr>
        <p:spPr bwMode="auto">
          <a:xfrm>
            <a:off x="1331640" y="5447804"/>
            <a:ext cx="128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cs-CZ" sz="1800" dirty="0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33" name="TextBox 39"/>
          <p:cNvSpPr txBox="1">
            <a:spLocks noChangeArrowheads="1"/>
          </p:cNvSpPr>
          <p:nvPr/>
        </p:nvSpPr>
        <p:spPr bwMode="auto">
          <a:xfrm>
            <a:off x="2012950" y="5263654"/>
            <a:ext cx="128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cs-CZ" sz="18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34" name="TextBox 40"/>
          <p:cNvSpPr txBox="1">
            <a:spLocks noChangeArrowheads="1"/>
          </p:cNvSpPr>
          <p:nvPr/>
        </p:nvSpPr>
        <p:spPr bwMode="auto">
          <a:xfrm>
            <a:off x="1475656" y="4723904"/>
            <a:ext cx="128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cs-CZ" sz="1800">
                <a:solidFill>
                  <a:schemeClr val="tx2"/>
                </a:solidFill>
              </a:rPr>
              <a:t>1</a:t>
            </a:r>
          </a:p>
        </p:txBody>
      </p:sp>
      <p:sp>
        <p:nvSpPr>
          <p:cNvPr id="35" name="TextBox 41"/>
          <p:cNvSpPr txBox="1">
            <a:spLocks noChangeArrowheads="1"/>
          </p:cNvSpPr>
          <p:nvPr/>
        </p:nvSpPr>
        <p:spPr bwMode="auto">
          <a:xfrm>
            <a:off x="1475656" y="4184154"/>
            <a:ext cx="128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cs-CZ" sz="1800">
                <a:solidFill>
                  <a:schemeClr val="tx2"/>
                </a:solidFill>
              </a:rPr>
              <a:t>2</a:t>
            </a:r>
          </a:p>
        </p:txBody>
      </p:sp>
      <p:sp>
        <p:nvSpPr>
          <p:cNvPr id="36" name="TextBox 42"/>
          <p:cNvSpPr txBox="1">
            <a:spLocks noChangeArrowheads="1"/>
          </p:cNvSpPr>
          <p:nvPr/>
        </p:nvSpPr>
        <p:spPr bwMode="auto">
          <a:xfrm>
            <a:off x="1475656" y="3644404"/>
            <a:ext cx="128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cs-CZ" sz="1800">
                <a:solidFill>
                  <a:schemeClr val="tx2"/>
                </a:solidFill>
              </a:rPr>
              <a:t>3</a:t>
            </a:r>
          </a:p>
        </p:txBody>
      </p:sp>
      <p:sp>
        <p:nvSpPr>
          <p:cNvPr id="37" name="TextBox 43"/>
          <p:cNvSpPr txBox="1">
            <a:spLocks noChangeArrowheads="1"/>
          </p:cNvSpPr>
          <p:nvPr/>
        </p:nvSpPr>
        <p:spPr bwMode="auto">
          <a:xfrm>
            <a:off x="1475656" y="3104654"/>
            <a:ext cx="128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cs-CZ" sz="1800">
                <a:solidFill>
                  <a:schemeClr val="tx2"/>
                </a:solidFill>
              </a:rPr>
              <a:t>4</a:t>
            </a:r>
          </a:p>
        </p:txBody>
      </p:sp>
      <p:sp>
        <p:nvSpPr>
          <p:cNvPr id="38" name="TextBox 44"/>
          <p:cNvSpPr txBox="1">
            <a:spLocks noChangeArrowheads="1"/>
          </p:cNvSpPr>
          <p:nvPr/>
        </p:nvSpPr>
        <p:spPr bwMode="auto">
          <a:xfrm>
            <a:off x="1475656" y="2564904"/>
            <a:ext cx="128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cs-CZ" sz="1800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39" name="TextBox 45"/>
          <p:cNvSpPr txBox="1">
            <a:spLocks noChangeArrowheads="1"/>
          </p:cNvSpPr>
          <p:nvPr/>
        </p:nvSpPr>
        <p:spPr bwMode="auto">
          <a:xfrm rot="16200000">
            <a:off x="-608363" y="3760310"/>
            <a:ext cx="2705869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cs-CZ" altLang="cs-CZ" sz="1800" b="1" dirty="0">
                <a:solidFill>
                  <a:schemeClr val="tx2"/>
                </a:solidFill>
              </a:rPr>
              <a:t>počet nemocných </a:t>
            </a:r>
          </a:p>
          <a:p>
            <a:pPr eaLnBrk="1" hangingPunct="1"/>
            <a:r>
              <a:rPr lang="cs-CZ" altLang="cs-CZ" sz="1800" b="1" dirty="0">
                <a:solidFill>
                  <a:schemeClr val="tx2"/>
                </a:solidFill>
              </a:rPr>
              <a:t>s prvou KV příhodou </a:t>
            </a:r>
            <a:r>
              <a:rPr lang="en-US" altLang="cs-CZ" sz="1800" b="1" dirty="0">
                <a:solidFill>
                  <a:schemeClr val="tx2"/>
                </a:solidFill>
              </a:rPr>
              <a:t>(%)</a:t>
            </a:r>
          </a:p>
        </p:txBody>
      </p:sp>
      <p:sp>
        <p:nvSpPr>
          <p:cNvPr id="40" name="TextBox 46"/>
          <p:cNvSpPr txBox="1">
            <a:spLocks noChangeArrowheads="1"/>
          </p:cNvSpPr>
          <p:nvPr/>
        </p:nvSpPr>
        <p:spPr bwMode="auto">
          <a:xfrm>
            <a:off x="3813735" y="5743079"/>
            <a:ext cx="234679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cs-CZ" altLang="cs-CZ" sz="1800" b="1" dirty="0">
                <a:solidFill>
                  <a:schemeClr val="tx2"/>
                </a:solidFill>
              </a:rPr>
              <a:t>čas do příhody</a:t>
            </a:r>
            <a:r>
              <a:rPr lang="en-US" altLang="cs-CZ" sz="1800" b="1" dirty="0">
                <a:solidFill>
                  <a:schemeClr val="tx2"/>
                </a:solidFill>
              </a:rPr>
              <a:t> (</a:t>
            </a:r>
            <a:r>
              <a:rPr lang="cs-CZ" altLang="cs-CZ" sz="1800" b="1" dirty="0">
                <a:solidFill>
                  <a:schemeClr val="tx2"/>
                </a:solidFill>
              </a:rPr>
              <a:t>roky</a:t>
            </a:r>
            <a:r>
              <a:rPr lang="en-US" altLang="cs-CZ" sz="1800" b="1" dirty="0">
                <a:solidFill>
                  <a:schemeClr val="tx2"/>
                </a:solidFill>
              </a:rPr>
              <a:t>)</a:t>
            </a:r>
          </a:p>
        </p:txBody>
      </p:sp>
      <p:sp>
        <p:nvSpPr>
          <p:cNvPr id="41" name="TextovéPole 40"/>
          <p:cNvSpPr txBox="1"/>
          <p:nvPr/>
        </p:nvSpPr>
        <p:spPr>
          <a:xfrm>
            <a:off x="395536" y="6525344"/>
            <a:ext cx="8457765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dirty="0">
                <a:solidFill>
                  <a:schemeClr val="tx2"/>
                </a:solidFill>
              </a:rPr>
              <a:t>Ikeda Y, et al. Low‑dose aspirin for primary prevention of cardiovascular events in Japanese patients 60 years or older with atherosclerotic risk factors: a randomized clinical trial. JAMA 2014; 312: 2510–2520.</a:t>
            </a:r>
            <a:endParaRPr lang="cs-CZ" sz="700" dirty="0">
              <a:solidFill>
                <a:schemeClr val="tx2"/>
              </a:solidFill>
            </a:endParaRPr>
          </a:p>
        </p:txBody>
      </p:sp>
      <p:sp>
        <p:nvSpPr>
          <p:cNvPr id="43" name="Obdélník 42"/>
          <p:cNvSpPr/>
          <p:nvPr/>
        </p:nvSpPr>
        <p:spPr>
          <a:xfrm>
            <a:off x="7797996" y="2892691"/>
            <a:ext cx="878460" cy="50615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77213679"/>
      </p:ext>
    </p:extLst>
  </p:cSld>
  <p:clrMapOvr>
    <a:masterClrMapping/>
  </p:clrMapOvr>
  <p:transition/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5496" y="476672"/>
            <a:ext cx="9001000" cy="1090613"/>
          </a:xfrm>
        </p:spPr>
        <p:txBody>
          <a:bodyPr/>
          <a:lstStyle/>
          <a:p>
            <a:pPr algn="ctr"/>
            <a:r>
              <a:rPr lang="cs-CZ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Efekt </a:t>
            </a:r>
            <a:r>
              <a:rPr lang="cs-CZ" sz="32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ecASA</a:t>
            </a:r>
            <a:r>
              <a:rPr lang="cs-CZ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 v prevenci KV příhod </a:t>
            </a:r>
            <a:br>
              <a:rPr lang="cs-CZ" sz="3200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cs-CZ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u diabetiků </a:t>
            </a:r>
            <a:r>
              <a:rPr lang="cs-CZ" sz="2800" b="1" i="1" dirty="0">
                <a:latin typeface="+mn-lt"/>
              </a:rPr>
              <a:t>(</a:t>
            </a:r>
            <a:r>
              <a:rPr lang="en-US" sz="2800" b="1" i="1" dirty="0">
                <a:latin typeface="+mn-lt"/>
              </a:rPr>
              <a:t>Japanese Primary Prevention of Atherosclerosis with Aspirin for Diabetes</a:t>
            </a:r>
            <a:r>
              <a:rPr lang="cs-CZ" sz="2800" b="1" i="1" dirty="0">
                <a:latin typeface="+mn-lt"/>
              </a:rPr>
              <a:t>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768722" y="5733256"/>
            <a:ext cx="6683598" cy="648072"/>
          </a:xfrm>
        </p:spPr>
        <p:txBody>
          <a:bodyPr/>
          <a:lstStyle/>
          <a:p>
            <a:r>
              <a:rPr lang="cs-CZ" b="1" dirty="0">
                <a:solidFill>
                  <a:schemeClr val="tx2"/>
                </a:solidFill>
              </a:rPr>
              <a:t>intervence převážně </a:t>
            </a:r>
            <a:r>
              <a:rPr lang="cs-CZ" b="1" dirty="0" err="1">
                <a:solidFill>
                  <a:schemeClr val="tx2"/>
                </a:solidFill>
              </a:rPr>
              <a:t>ecASA</a:t>
            </a:r>
            <a:r>
              <a:rPr lang="cs-CZ" b="1" dirty="0">
                <a:solidFill>
                  <a:schemeClr val="tx2"/>
                </a:solidFill>
              </a:rPr>
              <a:t> proti placebu</a:t>
            </a:r>
          </a:p>
          <a:p>
            <a:r>
              <a:rPr lang="cs-CZ" b="1" dirty="0">
                <a:solidFill>
                  <a:schemeClr val="tx2"/>
                </a:solidFill>
              </a:rPr>
              <a:t>&gt;10 let, &gt;2,5 tis. diabetiků 2. typu 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3799419" y="6597352"/>
            <a:ext cx="509306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100" dirty="0" err="1">
                <a:solidFill>
                  <a:schemeClr val="tx2"/>
                </a:solidFill>
              </a:rPr>
              <a:t>Circulation</a:t>
            </a:r>
            <a:r>
              <a:rPr lang="cs-CZ" sz="1100" dirty="0">
                <a:solidFill>
                  <a:schemeClr val="tx2"/>
                </a:solidFill>
              </a:rPr>
              <a:t>. 2017;135:659–670. DOI: 10.1161/CIRCULATIONAHA.116.025760</a:t>
            </a: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 rotWithShape="1">
          <a:blip r:embed="rId3"/>
          <a:srcRect l="23720" t="35412" r="41191" b="23653"/>
          <a:stretch/>
        </p:blipFill>
        <p:spPr>
          <a:xfrm>
            <a:off x="598853" y="2132856"/>
            <a:ext cx="8249151" cy="3384376"/>
          </a:xfrm>
          <a:prstGeom prst="rect">
            <a:avLst/>
          </a:prstGeom>
          <a:ln w="38100"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3162847460"/>
      </p:ext>
    </p:extLst>
  </p:cSld>
  <p:clrMapOvr>
    <a:masterClrMapping/>
  </p:clrMapOvr>
  <p:transition/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107504" y="1846026"/>
            <a:ext cx="8928992" cy="4681060"/>
          </a:xfrm>
          <a:prstGeom prst="roundRect">
            <a:avLst>
              <a:gd name="adj" fmla="val 23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9" name="Nadpis 1"/>
          <p:cNvSpPr>
            <a:spLocks noGrp="1"/>
          </p:cNvSpPr>
          <p:nvPr>
            <p:ph type="title"/>
          </p:nvPr>
        </p:nvSpPr>
        <p:spPr>
          <a:xfrm>
            <a:off x="35496" y="466179"/>
            <a:ext cx="8926959" cy="1090613"/>
          </a:xfrm>
        </p:spPr>
        <p:txBody>
          <a:bodyPr>
            <a:normAutofit fontScale="90000"/>
          </a:bodyPr>
          <a:lstStyle/>
          <a:p>
            <a:pPr algn="ctr">
              <a:lnSpc>
                <a:spcPts val="3300"/>
              </a:lnSpc>
            </a:pPr>
            <a:r>
              <a:rPr lang="cs-CZ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 Efekt </a:t>
            </a:r>
            <a:r>
              <a:rPr lang="cs-CZ" sz="36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ecASA</a:t>
            </a:r>
            <a:r>
              <a:rPr lang="cs-CZ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 v prevenci KV příhod </a:t>
            </a:r>
            <a:br>
              <a:rPr lang="cs-CZ" sz="3600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cs-CZ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u pacientů s obliterující aterosklerózou </a:t>
            </a:r>
            <a:r>
              <a:rPr lang="cs-CZ" sz="2700" b="1" i="1" dirty="0">
                <a:latin typeface="+mn-lt"/>
              </a:rPr>
              <a:t>(Aspirin </a:t>
            </a:r>
            <a:r>
              <a:rPr lang="cs-CZ" sz="2700" b="1" i="1" dirty="0" err="1">
                <a:latin typeface="+mn-lt"/>
              </a:rPr>
              <a:t>for</a:t>
            </a:r>
            <a:r>
              <a:rPr lang="cs-CZ" sz="2700" b="1" i="1" dirty="0">
                <a:latin typeface="+mn-lt"/>
              </a:rPr>
              <a:t> </a:t>
            </a:r>
            <a:r>
              <a:rPr lang="cs-CZ" sz="2700" b="1" i="1" dirty="0" err="1">
                <a:latin typeface="+mn-lt"/>
              </a:rPr>
              <a:t>Asymptomatic</a:t>
            </a:r>
            <a:r>
              <a:rPr lang="cs-CZ" sz="2700" b="1" i="1" dirty="0">
                <a:latin typeface="+mn-lt"/>
              </a:rPr>
              <a:t> </a:t>
            </a:r>
            <a:r>
              <a:rPr lang="cs-CZ" sz="2700" b="1" i="1" dirty="0" err="1">
                <a:latin typeface="+mn-lt"/>
              </a:rPr>
              <a:t>Atherosclerosis</a:t>
            </a:r>
            <a:r>
              <a:rPr lang="cs-CZ" sz="2700" b="1" i="1" dirty="0">
                <a:latin typeface="+mn-lt"/>
              </a:rPr>
              <a:t> </a:t>
            </a:r>
            <a:r>
              <a:rPr lang="cs-CZ" sz="2700" b="1" i="1" dirty="0" err="1">
                <a:latin typeface="+mn-lt"/>
              </a:rPr>
              <a:t>Trialists</a:t>
            </a:r>
            <a:r>
              <a:rPr lang="en-US" sz="2700" b="1" i="1" dirty="0">
                <a:latin typeface="+mn-lt"/>
              </a:rPr>
              <a:t>)</a:t>
            </a:r>
            <a:endParaRPr lang="cs-CZ" sz="2700" b="1" i="1" dirty="0">
              <a:latin typeface="+mn-lt"/>
            </a:endParaRPr>
          </a:p>
        </p:txBody>
      </p:sp>
      <p:sp>
        <p:nvSpPr>
          <p:cNvPr id="130" name="TextovéPole 129"/>
          <p:cNvSpPr txBox="1"/>
          <p:nvPr/>
        </p:nvSpPr>
        <p:spPr>
          <a:xfrm>
            <a:off x="7740352" y="6157753"/>
            <a:ext cx="1318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>
                <a:solidFill>
                  <a:srgbClr val="1F497D"/>
                </a:solidFill>
              </a:rPr>
              <a:t>čas (roky)</a:t>
            </a:r>
          </a:p>
        </p:txBody>
      </p:sp>
      <p:sp>
        <p:nvSpPr>
          <p:cNvPr id="131" name="Obdélník 130"/>
          <p:cNvSpPr/>
          <p:nvPr/>
        </p:nvSpPr>
        <p:spPr>
          <a:xfrm>
            <a:off x="1875664" y="2330296"/>
            <a:ext cx="2160240" cy="108012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2" name="TextovéPole 131"/>
          <p:cNvSpPr txBox="1"/>
          <p:nvPr/>
        </p:nvSpPr>
        <p:spPr>
          <a:xfrm>
            <a:off x="4757703" y="5354633"/>
            <a:ext cx="3382657" cy="40011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cs-CZ" sz="2000" b="1" dirty="0">
                <a:solidFill>
                  <a:srgbClr val="C00000"/>
                </a:solidFill>
              </a:rPr>
              <a:t>HR 1,03 (95% CI 0,84-1,27)       </a:t>
            </a:r>
          </a:p>
        </p:txBody>
      </p:sp>
      <p:sp>
        <p:nvSpPr>
          <p:cNvPr id="133" name="Freeform 24"/>
          <p:cNvSpPr>
            <a:spLocks/>
          </p:cNvSpPr>
          <p:nvPr/>
        </p:nvSpPr>
        <p:spPr bwMode="auto">
          <a:xfrm>
            <a:off x="1731648" y="1991961"/>
            <a:ext cx="6370585" cy="4220691"/>
          </a:xfrm>
          <a:custGeom>
            <a:avLst/>
            <a:gdLst>
              <a:gd name="T0" fmla="*/ 5318125 w 3430"/>
              <a:gd name="T1" fmla="*/ 460375 h 1434"/>
              <a:gd name="T2" fmla="*/ 4829175 w 3430"/>
              <a:gd name="T3" fmla="*/ 527050 h 1434"/>
              <a:gd name="T4" fmla="*/ 4759325 w 3430"/>
              <a:gd name="T5" fmla="*/ 584200 h 1434"/>
              <a:gd name="T6" fmla="*/ 4619625 w 3430"/>
              <a:gd name="T7" fmla="*/ 628650 h 1434"/>
              <a:gd name="T8" fmla="*/ 4546600 w 3430"/>
              <a:gd name="T9" fmla="*/ 657225 h 1434"/>
              <a:gd name="T10" fmla="*/ 4498975 w 3430"/>
              <a:gd name="T11" fmla="*/ 723900 h 1434"/>
              <a:gd name="T12" fmla="*/ 4359275 w 3430"/>
              <a:gd name="T13" fmla="*/ 742950 h 1434"/>
              <a:gd name="T14" fmla="*/ 4289425 w 3430"/>
              <a:gd name="T15" fmla="*/ 777875 h 1434"/>
              <a:gd name="T16" fmla="*/ 4200525 w 3430"/>
              <a:gd name="T17" fmla="*/ 812800 h 1434"/>
              <a:gd name="T18" fmla="*/ 4137025 w 3430"/>
              <a:gd name="T19" fmla="*/ 838200 h 1434"/>
              <a:gd name="T20" fmla="*/ 4024313 w 3430"/>
              <a:gd name="T21" fmla="*/ 863600 h 1434"/>
              <a:gd name="T22" fmla="*/ 3929063 w 3430"/>
              <a:gd name="T23" fmla="*/ 885825 h 1434"/>
              <a:gd name="T24" fmla="*/ 3884613 w 3430"/>
              <a:gd name="T25" fmla="*/ 908050 h 1434"/>
              <a:gd name="T26" fmla="*/ 3833813 w 3430"/>
              <a:gd name="T27" fmla="*/ 930275 h 1434"/>
              <a:gd name="T28" fmla="*/ 3706813 w 3430"/>
              <a:gd name="T29" fmla="*/ 962025 h 1434"/>
              <a:gd name="T30" fmla="*/ 3617913 w 3430"/>
              <a:gd name="T31" fmla="*/ 990600 h 1434"/>
              <a:gd name="T32" fmla="*/ 3557588 w 3430"/>
              <a:gd name="T33" fmla="*/ 1019175 h 1434"/>
              <a:gd name="T34" fmla="*/ 3484563 w 3430"/>
              <a:gd name="T35" fmla="*/ 1041400 h 1434"/>
              <a:gd name="T36" fmla="*/ 3402013 w 3430"/>
              <a:gd name="T37" fmla="*/ 1063625 h 1434"/>
              <a:gd name="T38" fmla="*/ 3328988 w 3430"/>
              <a:gd name="T39" fmla="*/ 1101725 h 1434"/>
              <a:gd name="T40" fmla="*/ 3195638 w 3430"/>
              <a:gd name="T41" fmla="*/ 1136650 h 1434"/>
              <a:gd name="T42" fmla="*/ 3138488 w 3430"/>
              <a:gd name="T43" fmla="*/ 1158875 h 1434"/>
              <a:gd name="T44" fmla="*/ 3065463 w 3430"/>
              <a:gd name="T45" fmla="*/ 1187450 h 1434"/>
              <a:gd name="T46" fmla="*/ 2887663 w 3430"/>
              <a:gd name="T47" fmla="*/ 1209675 h 1434"/>
              <a:gd name="T48" fmla="*/ 2820988 w 3430"/>
              <a:gd name="T49" fmla="*/ 1260475 h 1434"/>
              <a:gd name="T50" fmla="*/ 2754313 w 3430"/>
              <a:gd name="T51" fmla="*/ 1282700 h 1434"/>
              <a:gd name="T52" fmla="*/ 2636838 w 3430"/>
              <a:gd name="T53" fmla="*/ 1333500 h 1434"/>
              <a:gd name="T54" fmla="*/ 2551113 w 3430"/>
              <a:gd name="T55" fmla="*/ 1371600 h 1434"/>
              <a:gd name="T56" fmla="*/ 2500313 w 3430"/>
              <a:gd name="T57" fmla="*/ 1393825 h 1434"/>
              <a:gd name="T58" fmla="*/ 2389188 w 3430"/>
              <a:gd name="T59" fmla="*/ 1419225 h 1434"/>
              <a:gd name="T60" fmla="*/ 2344738 w 3430"/>
              <a:gd name="T61" fmla="*/ 1447800 h 1434"/>
              <a:gd name="T62" fmla="*/ 2293938 w 3430"/>
              <a:gd name="T63" fmla="*/ 1473200 h 1434"/>
              <a:gd name="T64" fmla="*/ 2243138 w 3430"/>
              <a:gd name="T65" fmla="*/ 1508125 h 1434"/>
              <a:gd name="T66" fmla="*/ 2157413 w 3430"/>
              <a:gd name="T67" fmla="*/ 1549400 h 1434"/>
              <a:gd name="T68" fmla="*/ 2112963 w 3430"/>
              <a:gd name="T69" fmla="*/ 1571625 h 1434"/>
              <a:gd name="T70" fmla="*/ 1966913 w 3430"/>
              <a:gd name="T71" fmla="*/ 1590675 h 1434"/>
              <a:gd name="T72" fmla="*/ 1776413 w 3430"/>
              <a:gd name="T73" fmla="*/ 1625600 h 1434"/>
              <a:gd name="T74" fmla="*/ 1735138 w 3430"/>
              <a:gd name="T75" fmla="*/ 1660525 h 1434"/>
              <a:gd name="T76" fmla="*/ 1582738 w 3430"/>
              <a:gd name="T77" fmla="*/ 1689100 h 1434"/>
              <a:gd name="T78" fmla="*/ 1477963 w 3430"/>
              <a:gd name="T79" fmla="*/ 1711325 h 1434"/>
              <a:gd name="T80" fmla="*/ 1414463 w 3430"/>
              <a:gd name="T81" fmla="*/ 1743075 h 1434"/>
              <a:gd name="T82" fmla="*/ 1360488 w 3430"/>
              <a:gd name="T83" fmla="*/ 1778000 h 1434"/>
              <a:gd name="T84" fmla="*/ 1141413 w 3430"/>
              <a:gd name="T85" fmla="*/ 1822450 h 1434"/>
              <a:gd name="T86" fmla="*/ 1062038 w 3430"/>
              <a:gd name="T87" fmla="*/ 1860550 h 1434"/>
              <a:gd name="T88" fmla="*/ 896938 w 3430"/>
              <a:gd name="T89" fmla="*/ 1892300 h 1434"/>
              <a:gd name="T90" fmla="*/ 820738 w 3430"/>
              <a:gd name="T91" fmla="*/ 1927225 h 1434"/>
              <a:gd name="T92" fmla="*/ 735013 w 3430"/>
              <a:gd name="T93" fmla="*/ 1955800 h 1434"/>
              <a:gd name="T94" fmla="*/ 693738 w 3430"/>
              <a:gd name="T95" fmla="*/ 1984375 h 1434"/>
              <a:gd name="T96" fmla="*/ 620713 w 3430"/>
              <a:gd name="T97" fmla="*/ 2009775 h 1434"/>
              <a:gd name="T98" fmla="*/ 550863 w 3430"/>
              <a:gd name="T99" fmla="*/ 2047875 h 1434"/>
              <a:gd name="T100" fmla="*/ 454025 w 3430"/>
              <a:gd name="T101" fmla="*/ 2085975 h 1434"/>
              <a:gd name="T102" fmla="*/ 377825 w 3430"/>
              <a:gd name="T103" fmla="*/ 2120900 h 1434"/>
              <a:gd name="T104" fmla="*/ 276225 w 3430"/>
              <a:gd name="T105" fmla="*/ 2143125 h 1434"/>
              <a:gd name="T106" fmla="*/ 193675 w 3430"/>
              <a:gd name="T107" fmla="*/ 2165350 h 1434"/>
              <a:gd name="T108" fmla="*/ 107950 w 3430"/>
              <a:gd name="T109" fmla="*/ 2193925 h 1434"/>
              <a:gd name="T110" fmla="*/ 47625 w 3430"/>
              <a:gd name="T111" fmla="*/ 2228850 h 1434"/>
              <a:gd name="T112" fmla="*/ 0 w 3430"/>
              <a:gd name="T113" fmla="*/ 2251075 h 1434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</a:gdLst>
            <a:ahLst/>
            <a:cxnLst>
              <a:cxn ang="T114">
                <a:pos x="T0" y="T1"/>
              </a:cxn>
              <a:cxn ang="T115">
                <a:pos x="T2" y="T3"/>
              </a:cxn>
              <a:cxn ang="T116">
                <a:pos x="T4" y="T5"/>
              </a:cxn>
              <a:cxn ang="T117">
                <a:pos x="T6" y="T7"/>
              </a:cxn>
              <a:cxn ang="T118">
                <a:pos x="T8" y="T9"/>
              </a:cxn>
              <a:cxn ang="T119">
                <a:pos x="T10" y="T11"/>
              </a:cxn>
              <a:cxn ang="T120">
                <a:pos x="T12" y="T13"/>
              </a:cxn>
              <a:cxn ang="T121">
                <a:pos x="T14" y="T15"/>
              </a:cxn>
              <a:cxn ang="T122">
                <a:pos x="T16" y="T17"/>
              </a:cxn>
              <a:cxn ang="T123">
                <a:pos x="T18" y="T19"/>
              </a:cxn>
              <a:cxn ang="T124">
                <a:pos x="T20" y="T21"/>
              </a:cxn>
              <a:cxn ang="T125">
                <a:pos x="T22" y="T23"/>
              </a:cxn>
              <a:cxn ang="T126">
                <a:pos x="T24" y="T25"/>
              </a:cxn>
              <a:cxn ang="T127">
                <a:pos x="T26" y="T27"/>
              </a:cxn>
              <a:cxn ang="T128">
                <a:pos x="T28" y="T29"/>
              </a:cxn>
              <a:cxn ang="T129">
                <a:pos x="T30" y="T31"/>
              </a:cxn>
              <a:cxn ang="T130">
                <a:pos x="T32" y="T33"/>
              </a:cxn>
              <a:cxn ang="T131">
                <a:pos x="T34" y="T35"/>
              </a:cxn>
              <a:cxn ang="T132">
                <a:pos x="T36" y="T37"/>
              </a:cxn>
              <a:cxn ang="T133">
                <a:pos x="T38" y="T39"/>
              </a:cxn>
              <a:cxn ang="T134">
                <a:pos x="T40" y="T41"/>
              </a:cxn>
              <a:cxn ang="T135">
                <a:pos x="T42" y="T43"/>
              </a:cxn>
              <a:cxn ang="T136">
                <a:pos x="T44" y="T45"/>
              </a:cxn>
              <a:cxn ang="T137">
                <a:pos x="T46" y="T47"/>
              </a:cxn>
              <a:cxn ang="T138">
                <a:pos x="T48" y="T49"/>
              </a:cxn>
              <a:cxn ang="T139">
                <a:pos x="T50" y="T51"/>
              </a:cxn>
              <a:cxn ang="T140">
                <a:pos x="T52" y="T53"/>
              </a:cxn>
              <a:cxn ang="T141">
                <a:pos x="T54" y="T55"/>
              </a:cxn>
              <a:cxn ang="T142">
                <a:pos x="T56" y="T57"/>
              </a:cxn>
              <a:cxn ang="T143">
                <a:pos x="T58" y="T59"/>
              </a:cxn>
              <a:cxn ang="T144">
                <a:pos x="T60" y="T61"/>
              </a:cxn>
              <a:cxn ang="T145">
                <a:pos x="T62" y="T63"/>
              </a:cxn>
              <a:cxn ang="T146">
                <a:pos x="T64" y="T65"/>
              </a:cxn>
              <a:cxn ang="T147">
                <a:pos x="T66" y="T67"/>
              </a:cxn>
              <a:cxn ang="T148">
                <a:pos x="T68" y="T69"/>
              </a:cxn>
              <a:cxn ang="T149">
                <a:pos x="T70" y="T71"/>
              </a:cxn>
              <a:cxn ang="T150">
                <a:pos x="T72" y="T73"/>
              </a:cxn>
              <a:cxn ang="T151">
                <a:pos x="T74" y="T75"/>
              </a:cxn>
              <a:cxn ang="T152">
                <a:pos x="T76" y="T77"/>
              </a:cxn>
              <a:cxn ang="T153">
                <a:pos x="T78" y="T79"/>
              </a:cxn>
              <a:cxn ang="T154">
                <a:pos x="T80" y="T81"/>
              </a:cxn>
              <a:cxn ang="T155">
                <a:pos x="T82" y="T83"/>
              </a:cxn>
              <a:cxn ang="T156">
                <a:pos x="T84" y="T85"/>
              </a:cxn>
              <a:cxn ang="T157">
                <a:pos x="T86" y="T87"/>
              </a:cxn>
              <a:cxn ang="T158">
                <a:pos x="T88" y="T89"/>
              </a:cxn>
              <a:cxn ang="T159">
                <a:pos x="T90" y="T91"/>
              </a:cxn>
              <a:cxn ang="T160">
                <a:pos x="T92" y="T93"/>
              </a:cxn>
              <a:cxn ang="T161">
                <a:pos x="T94" y="T95"/>
              </a:cxn>
              <a:cxn ang="T162">
                <a:pos x="T96" y="T97"/>
              </a:cxn>
              <a:cxn ang="T163">
                <a:pos x="T98" y="T99"/>
              </a:cxn>
              <a:cxn ang="T164">
                <a:pos x="T100" y="T101"/>
              </a:cxn>
              <a:cxn ang="T165">
                <a:pos x="T102" y="T103"/>
              </a:cxn>
              <a:cxn ang="T166">
                <a:pos x="T104" y="T105"/>
              </a:cxn>
              <a:cxn ang="T167">
                <a:pos x="T106" y="T107"/>
              </a:cxn>
              <a:cxn ang="T168">
                <a:pos x="T108" y="T109"/>
              </a:cxn>
              <a:cxn ang="T169">
                <a:pos x="T110" y="T111"/>
              </a:cxn>
              <a:cxn ang="T170">
                <a:pos x="T112" y="T113"/>
              </a:cxn>
            </a:cxnLst>
            <a:rect l="0" t="0" r="r" b="b"/>
            <a:pathLst>
              <a:path w="3430" h="1434">
                <a:moveTo>
                  <a:pt x="3430" y="0"/>
                </a:moveTo>
                <a:lnTo>
                  <a:pt x="3430" y="194"/>
                </a:lnTo>
                <a:lnTo>
                  <a:pt x="3350" y="194"/>
                </a:lnTo>
                <a:lnTo>
                  <a:pt x="3350" y="290"/>
                </a:lnTo>
                <a:lnTo>
                  <a:pt x="3098" y="290"/>
                </a:lnTo>
                <a:lnTo>
                  <a:pt x="3098" y="316"/>
                </a:lnTo>
                <a:lnTo>
                  <a:pt x="3042" y="316"/>
                </a:lnTo>
                <a:lnTo>
                  <a:pt x="3042" y="332"/>
                </a:lnTo>
                <a:lnTo>
                  <a:pt x="3030" y="332"/>
                </a:lnTo>
                <a:lnTo>
                  <a:pt x="3030" y="354"/>
                </a:lnTo>
                <a:lnTo>
                  <a:pt x="2998" y="354"/>
                </a:lnTo>
                <a:lnTo>
                  <a:pt x="2998" y="368"/>
                </a:lnTo>
                <a:lnTo>
                  <a:pt x="2988" y="368"/>
                </a:lnTo>
                <a:lnTo>
                  <a:pt x="2988" y="382"/>
                </a:lnTo>
                <a:lnTo>
                  <a:pt x="2910" y="382"/>
                </a:lnTo>
                <a:lnTo>
                  <a:pt x="2910" y="396"/>
                </a:lnTo>
                <a:lnTo>
                  <a:pt x="2898" y="396"/>
                </a:lnTo>
                <a:lnTo>
                  <a:pt x="2898" y="404"/>
                </a:lnTo>
                <a:lnTo>
                  <a:pt x="2864" y="404"/>
                </a:lnTo>
                <a:lnTo>
                  <a:pt x="2864" y="414"/>
                </a:lnTo>
                <a:lnTo>
                  <a:pt x="2850" y="414"/>
                </a:lnTo>
                <a:lnTo>
                  <a:pt x="2850" y="428"/>
                </a:lnTo>
                <a:lnTo>
                  <a:pt x="2834" y="428"/>
                </a:lnTo>
                <a:lnTo>
                  <a:pt x="2834" y="456"/>
                </a:lnTo>
                <a:lnTo>
                  <a:pt x="2798" y="456"/>
                </a:lnTo>
                <a:lnTo>
                  <a:pt x="2798" y="462"/>
                </a:lnTo>
                <a:lnTo>
                  <a:pt x="2746" y="462"/>
                </a:lnTo>
                <a:lnTo>
                  <a:pt x="2746" y="468"/>
                </a:lnTo>
                <a:lnTo>
                  <a:pt x="2726" y="468"/>
                </a:lnTo>
                <a:lnTo>
                  <a:pt x="2726" y="474"/>
                </a:lnTo>
                <a:lnTo>
                  <a:pt x="2702" y="474"/>
                </a:lnTo>
                <a:lnTo>
                  <a:pt x="2702" y="490"/>
                </a:lnTo>
                <a:lnTo>
                  <a:pt x="2666" y="490"/>
                </a:lnTo>
                <a:lnTo>
                  <a:pt x="2666" y="500"/>
                </a:lnTo>
                <a:lnTo>
                  <a:pt x="2646" y="500"/>
                </a:lnTo>
                <a:lnTo>
                  <a:pt x="2646" y="512"/>
                </a:lnTo>
                <a:lnTo>
                  <a:pt x="2638" y="512"/>
                </a:lnTo>
                <a:lnTo>
                  <a:pt x="2638" y="518"/>
                </a:lnTo>
                <a:lnTo>
                  <a:pt x="2606" y="518"/>
                </a:lnTo>
                <a:lnTo>
                  <a:pt x="2606" y="528"/>
                </a:lnTo>
                <a:lnTo>
                  <a:pt x="2572" y="528"/>
                </a:lnTo>
                <a:lnTo>
                  <a:pt x="2572" y="536"/>
                </a:lnTo>
                <a:lnTo>
                  <a:pt x="2535" y="536"/>
                </a:lnTo>
                <a:lnTo>
                  <a:pt x="2535" y="544"/>
                </a:lnTo>
                <a:lnTo>
                  <a:pt x="2499" y="544"/>
                </a:lnTo>
                <a:lnTo>
                  <a:pt x="2499" y="552"/>
                </a:lnTo>
                <a:lnTo>
                  <a:pt x="2475" y="552"/>
                </a:lnTo>
                <a:lnTo>
                  <a:pt x="2475" y="558"/>
                </a:lnTo>
                <a:lnTo>
                  <a:pt x="2467" y="558"/>
                </a:lnTo>
                <a:lnTo>
                  <a:pt x="2467" y="566"/>
                </a:lnTo>
                <a:lnTo>
                  <a:pt x="2447" y="566"/>
                </a:lnTo>
                <a:lnTo>
                  <a:pt x="2447" y="572"/>
                </a:lnTo>
                <a:lnTo>
                  <a:pt x="2435" y="572"/>
                </a:lnTo>
                <a:lnTo>
                  <a:pt x="2435" y="578"/>
                </a:lnTo>
                <a:lnTo>
                  <a:pt x="2415" y="578"/>
                </a:lnTo>
                <a:lnTo>
                  <a:pt x="2415" y="586"/>
                </a:lnTo>
                <a:lnTo>
                  <a:pt x="2357" y="586"/>
                </a:lnTo>
                <a:lnTo>
                  <a:pt x="2357" y="598"/>
                </a:lnTo>
                <a:lnTo>
                  <a:pt x="2335" y="598"/>
                </a:lnTo>
                <a:lnTo>
                  <a:pt x="2335" y="606"/>
                </a:lnTo>
                <a:lnTo>
                  <a:pt x="2287" y="606"/>
                </a:lnTo>
                <a:lnTo>
                  <a:pt x="2287" y="612"/>
                </a:lnTo>
                <a:lnTo>
                  <a:pt x="2279" y="612"/>
                </a:lnTo>
                <a:lnTo>
                  <a:pt x="2279" y="624"/>
                </a:lnTo>
                <a:lnTo>
                  <a:pt x="2255" y="624"/>
                </a:lnTo>
                <a:lnTo>
                  <a:pt x="2255" y="634"/>
                </a:lnTo>
                <a:lnTo>
                  <a:pt x="2241" y="634"/>
                </a:lnTo>
                <a:lnTo>
                  <a:pt x="2241" y="642"/>
                </a:lnTo>
                <a:lnTo>
                  <a:pt x="2217" y="642"/>
                </a:lnTo>
                <a:lnTo>
                  <a:pt x="2217" y="650"/>
                </a:lnTo>
                <a:lnTo>
                  <a:pt x="2195" y="650"/>
                </a:lnTo>
                <a:lnTo>
                  <a:pt x="2195" y="656"/>
                </a:lnTo>
                <a:lnTo>
                  <a:pt x="2185" y="656"/>
                </a:lnTo>
                <a:lnTo>
                  <a:pt x="2185" y="670"/>
                </a:lnTo>
                <a:lnTo>
                  <a:pt x="2159" y="670"/>
                </a:lnTo>
                <a:lnTo>
                  <a:pt x="2143" y="670"/>
                </a:lnTo>
                <a:lnTo>
                  <a:pt x="2143" y="684"/>
                </a:lnTo>
                <a:lnTo>
                  <a:pt x="2133" y="684"/>
                </a:lnTo>
                <a:lnTo>
                  <a:pt x="2133" y="694"/>
                </a:lnTo>
                <a:lnTo>
                  <a:pt x="2097" y="694"/>
                </a:lnTo>
                <a:lnTo>
                  <a:pt x="2097" y="708"/>
                </a:lnTo>
                <a:lnTo>
                  <a:pt x="2043" y="708"/>
                </a:lnTo>
                <a:lnTo>
                  <a:pt x="2043" y="716"/>
                </a:lnTo>
                <a:lnTo>
                  <a:pt x="2013" y="716"/>
                </a:lnTo>
                <a:lnTo>
                  <a:pt x="2013" y="724"/>
                </a:lnTo>
                <a:lnTo>
                  <a:pt x="1995" y="724"/>
                </a:lnTo>
                <a:lnTo>
                  <a:pt x="1995" y="730"/>
                </a:lnTo>
                <a:lnTo>
                  <a:pt x="1977" y="730"/>
                </a:lnTo>
                <a:lnTo>
                  <a:pt x="1977" y="740"/>
                </a:lnTo>
                <a:lnTo>
                  <a:pt x="1945" y="740"/>
                </a:lnTo>
                <a:lnTo>
                  <a:pt x="1945" y="748"/>
                </a:lnTo>
                <a:lnTo>
                  <a:pt x="1931" y="748"/>
                </a:lnTo>
                <a:lnTo>
                  <a:pt x="1931" y="756"/>
                </a:lnTo>
                <a:lnTo>
                  <a:pt x="1877" y="756"/>
                </a:lnTo>
                <a:lnTo>
                  <a:pt x="1877" y="762"/>
                </a:lnTo>
                <a:lnTo>
                  <a:pt x="1819" y="762"/>
                </a:lnTo>
                <a:lnTo>
                  <a:pt x="1819" y="780"/>
                </a:lnTo>
                <a:lnTo>
                  <a:pt x="1801" y="780"/>
                </a:lnTo>
                <a:lnTo>
                  <a:pt x="1801" y="794"/>
                </a:lnTo>
                <a:lnTo>
                  <a:pt x="1777" y="794"/>
                </a:lnTo>
                <a:lnTo>
                  <a:pt x="1777" y="802"/>
                </a:lnTo>
                <a:lnTo>
                  <a:pt x="1765" y="802"/>
                </a:lnTo>
                <a:lnTo>
                  <a:pt x="1765" y="808"/>
                </a:lnTo>
                <a:lnTo>
                  <a:pt x="1735" y="808"/>
                </a:lnTo>
                <a:lnTo>
                  <a:pt x="1735" y="818"/>
                </a:lnTo>
                <a:lnTo>
                  <a:pt x="1717" y="818"/>
                </a:lnTo>
                <a:lnTo>
                  <a:pt x="1717" y="840"/>
                </a:lnTo>
                <a:lnTo>
                  <a:pt x="1661" y="840"/>
                </a:lnTo>
                <a:lnTo>
                  <a:pt x="1661" y="850"/>
                </a:lnTo>
                <a:lnTo>
                  <a:pt x="1651" y="850"/>
                </a:lnTo>
                <a:lnTo>
                  <a:pt x="1651" y="864"/>
                </a:lnTo>
                <a:lnTo>
                  <a:pt x="1607" y="864"/>
                </a:lnTo>
                <a:lnTo>
                  <a:pt x="1607" y="872"/>
                </a:lnTo>
                <a:lnTo>
                  <a:pt x="1589" y="872"/>
                </a:lnTo>
                <a:lnTo>
                  <a:pt x="1589" y="878"/>
                </a:lnTo>
                <a:lnTo>
                  <a:pt x="1575" y="878"/>
                </a:lnTo>
                <a:lnTo>
                  <a:pt x="1575" y="890"/>
                </a:lnTo>
                <a:lnTo>
                  <a:pt x="1555" y="890"/>
                </a:lnTo>
                <a:lnTo>
                  <a:pt x="1555" y="894"/>
                </a:lnTo>
                <a:lnTo>
                  <a:pt x="1505" y="894"/>
                </a:lnTo>
                <a:lnTo>
                  <a:pt x="1505" y="904"/>
                </a:lnTo>
                <a:lnTo>
                  <a:pt x="1489" y="904"/>
                </a:lnTo>
                <a:lnTo>
                  <a:pt x="1489" y="912"/>
                </a:lnTo>
                <a:lnTo>
                  <a:pt x="1477" y="912"/>
                </a:lnTo>
                <a:lnTo>
                  <a:pt x="1477" y="920"/>
                </a:lnTo>
                <a:lnTo>
                  <a:pt x="1457" y="920"/>
                </a:lnTo>
                <a:lnTo>
                  <a:pt x="1457" y="928"/>
                </a:lnTo>
                <a:lnTo>
                  <a:pt x="1445" y="928"/>
                </a:lnTo>
                <a:lnTo>
                  <a:pt x="1445" y="938"/>
                </a:lnTo>
                <a:lnTo>
                  <a:pt x="1429" y="938"/>
                </a:lnTo>
                <a:lnTo>
                  <a:pt x="1429" y="950"/>
                </a:lnTo>
                <a:lnTo>
                  <a:pt x="1413" y="950"/>
                </a:lnTo>
                <a:lnTo>
                  <a:pt x="1413" y="966"/>
                </a:lnTo>
                <a:lnTo>
                  <a:pt x="1381" y="966"/>
                </a:lnTo>
                <a:lnTo>
                  <a:pt x="1381" y="976"/>
                </a:lnTo>
                <a:lnTo>
                  <a:pt x="1359" y="976"/>
                </a:lnTo>
                <a:lnTo>
                  <a:pt x="1359" y="982"/>
                </a:lnTo>
                <a:lnTo>
                  <a:pt x="1349" y="982"/>
                </a:lnTo>
                <a:lnTo>
                  <a:pt x="1349" y="990"/>
                </a:lnTo>
                <a:lnTo>
                  <a:pt x="1331" y="990"/>
                </a:lnTo>
                <a:lnTo>
                  <a:pt x="1331" y="994"/>
                </a:lnTo>
                <a:lnTo>
                  <a:pt x="1281" y="994"/>
                </a:lnTo>
                <a:lnTo>
                  <a:pt x="1281" y="1002"/>
                </a:lnTo>
                <a:lnTo>
                  <a:pt x="1239" y="1002"/>
                </a:lnTo>
                <a:lnTo>
                  <a:pt x="1239" y="1008"/>
                </a:lnTo>
                <a:lnTo>
                  <a:pt x="1195" y="1008"/>
                </a:lnTo>
                <a:lnTo>
                  <a:pt x="1195" y="1024"/>
                </a:lnTo>
                <a:lnTo>
                  <a:pt x="1119" y="1024"/>
                </a:lnTo>
                <a:lnTo>
                  <a:pt x="1119" y="1036"/>
                </a:lnTo>
                <a:lnTo>
                  <a:pt x="1105" y="1036"/>
                </a:lnTo>
                <a:lnTo>
                  <a:pt x="1105" y="1046"/>
                </a:lnTo>
                <a:lnTo>
                  <a:pt x="1093" y="1046"/>
                </a:lnTo>
                <a:lnTo>
                  <a:pt x="1093" y="1058"/>
                </a:lnTo>
                <a:lnTo>
                  <a:pt x="1033" y="1058"/>
                </a:lnTo>
                <a:lnTo>
                  <a:pt x="1033" y="1064"/>
                </a:lnTo>
                <a:lnTo>
                  <a:pt x="997" y="1064"/>
                </a:lnTo>
                <a:lnTo>
                  <a:pt x="997" y="1070"/>
                </a:lnTo>
                <a:lnTo>
                  <a:pt x="957" y="1070"/>
                </a:lnTo>
                <a:lnTo>
                  <a:pt x="957" y="1078"/>
                </a:lnTo>
                <a:lnTo>
                  <a:pt x="931" y="1078"/>
                </a:lnTo>
                <a:lnTo>
                  <a:pt x="931" y="1084"/>
                </a:lnTo>
                <a:lnTo>
                  <a:pt x="921" y="1084"/>
                </a:lnTo>
                <a:lnTo>
                  <a:pt x="921" y="1098"/>
                </a:lnTo>
                <a:lnTo>
                  <a:pt x="891" y="1098"/>
                </a:lnTo>
                <a:lnTo>
                  <a:pt x="891" y="1110"/>
                </a:lnTo>
                <a:lnTo>
                  <a:pt x="873" y="1110"/>
                </a:lnTo>
                <a:lnTo>
                  <a:pt x="873" y="1120"/>
                </a:lnTo>
                <a:lnTo>
                  <a:pt x="857" y="1120"/>
                </a:lnTo>
                <a:lnTo>
                  <a:pt x="857" y="1132"/>
                </a:lnTo>
                <a:lnTo>
                  <a:pt x="735" y="1132"/>
                </a:lnTo>
                <a:lnTo>
                  <a:pt x="735" y="1148"/>
                </a:lnTo>
                <a:lnTo>
                  <a:pt x="719" y="1148"/>
                </a:lnTo>
                <a:lnTo>
                  <a:pt x="719" y="1158"/>
                </a:lnTo>
                <a:lnTo>
                  <a:pt x="705" y="1158"/>
                </a:lnTo>
                <a:lnTo>
                  <a:pt x="705" y="1172"/>
                </a:lnTo>
                <a:lnTo>
                  <a:pt x="669" y="1172"/>
                </a:lnTo>
                <a:lnTo>
                  <a:pt x="669" y="1184"/>
                </a:lnTo>
                <a:lnTo>
                  <a:pt x="643" y="1184"/>
                </a:lnTo>
                <a:lnTo>
                  <a:pt x="643" y="1192"/>
                </a:lnTo>
                <a:lnTo>
                  <a:pt x="565" y="1192"/>
                </a:lnTo>
                <a:lnTo>
                  <a:pt x="565" y="1202"/>
                </a:lnTo>
                <a:lnTo>
                  <a:pt x="545" y="1202"/>
                </a:lnTo>
                <a:lnTo>
                  <a:pt x="545" y="1214"/>
                </a:lnTo>
                <a:lnTo>
                  <a:pt x="517" y="1214"/>
                </a:lnTo>
                <a:lnTo>
                  <a:pt x="517" y="1222"/>
                </a:lnTo>
                <a:lnTo>
                  <a:pt x="499" y="1222"/>
                </a:lnTo>
                <a:lnTo>
                  <a:pt x="499" y="1232"/>
                </a:lnTo>
                <a:lnTo>
                  <a:pt x="463" y="1232"/>
                </a:lnTo>
                <a:lnTo>
                  <a:pt x="463" y="1240"/>
                </a:lnTo>
                <a:lnTo>
                  <a:pt x="449" y="1240"/>
                </a:lnTo>
                <a:lnTo>
                  <a:pt x="449" y="1250"/>
                </a:lnTo>
                <a:lnTo>
                  <a:pt x="437" y="1250"/>
                </a:lnTo>
                <a:lnTo>
                  <a:pt x="437" y="1260"/>
                </a:lnTo>
                <a:lnTo>
                  <a:pt x="411" y="1260"/>
                </a:lnTo>
                <a:lnTo>
                  <a:pt x="411" y="1266"/>
                </a:lnTo>
                <a:lnTo>
                  <a:pt x="391" y="1266"/>
                </a:lnTo>
                <a:lnTo>
                  <a:pt x="391" y="1278"/>
                </a:lnTo>
                <a:lnTo>
                  <a:pt x="371" y="1278"/>
                </a:lnTo>
                <a:lnTo>
                  <a:pt x="371" y="1290"/>
                </a:lnTo>
                <a:lnTo>
                  <a:pt x="347" y="1290"/>
                </a:lnTo>
                <a:lnTo>
                  <a:pt x="347" y="1304"/>
                </a:lnTo>
                <a:lnTo>
                  <a:pt x="312" y="1304"/>
                </a:lnTo>
                <a:lnTo>
                  <a:pt x="312" y="1314"/>
                </a:lnTo>
                <a:lnTo>
                  <a:pt x="286" y="1314"/>
                </a:lnTo>
                <a:lnTo>
                  <a:pt x="286" y="1328"/>
                </a:lnTo>
                <a:lnTo>
                  <a:pt x="272" y="1328"/>
                </a:lnTo>
                <a:lnTo>
                  <a:pt x="272" y="1336"/>
                </a:lnTo>
                <a:lnTo>
                  <a:pt x="238" y="1336"/>
                </a:lnTo>
                <a:lnTo>
                  <a:pt x="238" y="1344"/>
                </a:lnTo>
                <a:lnTo>
                  <a:pt x="196" y="1344"/>
                </a:lnTo>
                <a:lnTo>
                  <a:pt x="196" y="1350"/>
                </a:lnTo>
                <a:lnTo>
                  <a:pt x="174" y="1350"/>
                </a:lnTo>
                <a:lnTo>
                  <a:pt x="174" y="1358"/>
                </a:lnTo>
                <a:lnTo>
                  <a:pt x="156" y="1358"/>
                </a:lnTo>
                <a:lnTo>
                  <a:pt x="156" y="1364"/>
                </a:lnTo>
                <a:lnTo>
                  <a:pt x="122" y="1364"/>
                </a:lnTo>
                <a:lnTo>
                  <a:pt x="122" y="1380"/>
                </a:lnTo>
                <a:lnTo>
                  <a:pt x="98" y="1380"/>
                </a:lnTo>
                <a:lnTo>
                  <a:pt x="94" y="1382"/>
                </a:lnTo>
                <a:lnTo>
                  <a:pt x="68" y="1382"/>
                </a:lnTo>
                <a:lnTo>
                  <a:pt x="68" y="1392"/>
                </a:lnTo>
                <a:lnTo>
                  <a:pt x="40" y="1392"/>
                </a:lnTo>
                <a:lnTo>
                  <a:pt x="40" y="1404"/>
                </a:lnTo>
                <a:lnTo>
                  <a:pt x="30" y="1404"/>
                </a:lnTo>
                <a:lnTo>
                  <a:pt x="30" y="1410"/>
                </a:lnTo>
                <a:lnTo>
                  <a:pt x="12" y="1410"/>
                </a:lnTo>
                <a:lnTo>
                  <a:pt x="12" y="1418"/>
                </a:lnTo>
                <a:lnTo>
                  <a:pt x="0" y="1418"/>
                </a:lnTo>
                <a:lnTo>
                  <a:pt x="0" y="1434"/>
                </a:lnTo>
              </a:path>
            </a:pathLst>
          </a:custGeom>
          <a:noFill/>
          <a:ln w="38100">
            <a:solidFill>
              <a:srgbClr val="C00000"/>
            </a:solidFill>
            <a:prstDash val="solid"/>
            <a:round/>
            <a:headEnd/>
            <a:tailEnd/>
          </a:ln>
          <a:effectLst>
            <a:outerShdw blurRad="127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34" name="Freeform 23"/>
          <p:cNvSpPr>
            <a:spLocks/>
          </p:cNvSpPr>
          <p:nvPr/>
        </p:nvSpPr>
        <p:spPr bwMode="auto">
          <a:xfrm>
            <a:off x="1699125" y="2618330"/>
            <a:ext cx="6153203" cy="3600400"/>
          </a:xfrm>
          <a:custGeom>
            <a:avLst/>
            <a:gdLst>
              <a:gd name="T0" fmla="*/ 5051425 w 3418"/>
              <a:gd name="T1" fmla="*/ 95250 h 1154"/>
              <a:gd name="T2" fmla="*/ 4794250 w 3418"/>
              <a:gd name="T3" fmla="*/ 180975 h 1154"/>
              <a:gd name="T4" fmla="*/ 4733925 w 3418"/>
              <a:gd name="T5" fmla="*/ 225425 h 1154"/>
              <a:gd name="T6" fmla="*/ 4632325 w 3418"/>
              <a:gd name="T7" fmla="*/ 276225 h 1154"/>
              <a:gd name="T8" fmla="*/ 4467225 w 3418"/>
              <a:gd name="T9" fmla="*/ 323850 h 1154"/>
              <a:gd name="T10" fmla="*/ 4371975 w 3418"/>
              <a:gd name="T11" fmla="*/ 377825 h 1154"/>
              <a:gd name="T12" fmla="*/ 4244975 w 3418"/>
              <a:gd name="T13" fmla="*/ 400050 h 1154"/>
              <a:gd name="T14" fmla="*/ 4159250 w 3418"/>
              <a:gd name="T15" fmla="*/ 438150 h 1154"/>
              <a:gd name="T16" fmla="*/ 4005263 w 3418"/>
              <a:gd name="T17" fmla="*/ 469900 h 1154"/>
              <a:gd name="T18" fmla="*/ 3951288 w 3418"/>
              <a:gd name="T19" fmla="*/ 495300 h 1154"/>
              <a:gd name="T20" fmla="*/ 3894138 w 3418"/>
              <a:gd name="T21" fmla="*/ 533400 h 1154"/>
              <a:gd name="T22" fmla="*/ 3767138 w 3418"/>
              <a:gd name="T23" fmla="*/ 571500 h 1154"/>
              <a:gd name="T24" fmla="*/ 3602038 w 3418"/>
              <a:gd name="T25" fmla="*/ 606425 h 1154"/>
              <a:gd name="T26" fmla="*/ 3462338 w 3418"/>
              <a:gd name="T27" fmla="*/ 641350 h 1154"/>
              <a:gd name="T28" fmla="*/ 3408363 w 3418"/>
              <a:gd name="T29" fmla="*/ 676275 h 1154"/>
              <a:gd name="T30" fmla="*/ 3344863 w 3418"/>
              <a:gd name="T31" fmla="*/ 701675 h 1154"/>
              <a:gd name="T32" fmla="*/ 3170238 w 3418"/>
              <a:gd name="T33" fmla="*/ 733425 h 1154"/>
              <a:gd name="T34" fmla="*/ 3103563 w 3418"/>
              <a:gd name="T35" fmla="*/ 758825 h 1154"/>
              <a:gd name="T36" fmla="*/ 3040063 w 3418"/>
              <a:gd name="T37" fmla="*/ 784225 h 1154"/>
              <a:gd name="T38" fmla="*/ 2951163 w 3418"/>
              <a:gd name="T39" fmla="*/ 831850 h 1154"/>
              <a:gd name="T40" fmla="*/ 2884488 w 3418"/>
              <a:gd name="T41" fmla="*/ 860425 h 1154"/>
              <a:gd name="T42" fmla="*/ 2833688 w 3418"/>
              <a:gd name="T43" fmla="*/ 889000 h 1154"/>
              <a:gd name="T44" fmla="*/ 2751138 w 3418"/>
              <a:gd name="T45" fmla="*/ 923925 h 1154"/>
              <a:gd name="T46" fmla="*/ 2554288 w 3418"/>
              <a:gd name="T47" fmla="*/ 977900 h 1154"/>
              <a:gd name="T48" fmla="*/ 2455863 w 3418"/>
              <a:gd name="T49" fmla="*/ 996950 h 1154"/>
              <a:gd name="T50" fmla="*/ 2239963 w 3418"/>
              <a:gd name="T51" fmla="*/ 1025525 h 1154"/>
              <a:gd name="T52" fmla="*/ 2176463 w 3418"/>
              <a:gd name="T53" fmla="*/ 1044575 h 1154"/>
              <a:gd name="T54" fmla="*/ 1992313 w 3418"/>
              <a:gd name="T55" fmla="*/ 1085850 h 1154"/>
              <a:gd name="T56" fmla="*/ 1938338 w 3418"/>
              <a:gd name="T57" fmla="*/ 1114425 h 1154"/>
              <a:gd name="T58" fmla="*/ 1827213 w 3418"/>
              <a:gd name="T59" fmla="*/ 1133475 h 1154"/>
              <a:gd name="T60" fmla="*/ 1725613 w 3418"/>
              <a:gd name="T61" fmla="*/ 1158875 h 1154"/>
              <a:gd name="T62" fmla="*/ 1639888 w 3418"/>
              <a:gd name="T63" fmla="*/ 1190625 h 1154"/>
              <a:gd name="T64" fmla="*/ 1500188 w 3418"/>
              <a:gd name="T65" fmla="*/ 1219200 h 1154"/>
              <a:gd name="T66" fmla="*/ 1404938 w 3418"/>
              <a:gd name="T67" fmla="*/ 1244600 h 1154"/>
              <a:gd name="T68" fmla="*/ 1354138 w 3418"/>
              <a:gd name="T69" fmla="*/ 1295400 h 1154"/>
              <a:gd name="T70" fmla="*/ 1281113 w 3418"/>
              <a:gd name="T71" fmla="*/ 1311275 h 1154"/>
              <a:gd name="T72" fmla="*/ 1233488 w 3418"/>
              <a:gd name="T73" fmla="*/ 1339850 h 1154"/>
              <a:gd name="T74" fmla="*/ 1084263 w 3418"/>
              <a:gd name="T75" fmla="*/ 1371600 h 1154"/>
              <a:gd name="T76" fmla="*/ 1023938 w 3418"/>
              <a:gd name="T77" fmla="*/ 1406525 h 1154"/>
              <a:gd name="T78" fmla="*/ 947738 w 3418"/>
              <a:gd name="T79" fmla="*/ 1466850 h 1154"/>
              <a:gd name="T80" fmla="*/ 884238 w 3418"/>
              <a:gd name="T81" fmla="*/ 1498600 h 1154"/>
              <a:gd name="T82" fmla="*/ 814388 w 3418"/>
              <a:gd name="T83" fmla="*/ 1536700 h 1154"/>
              <a:gd name="T84" fmla="*/ 677863 w 3418"/>
              <a:gd name="T85" fmla="*/ 1571625 h 1154"/>
              <a:gd name="T86" fmla="*/ 630238 w 3418"/>
              <a:gd name="T87" fmla="*/ 1606550 h 1154"/>
              <a:gd name="T88" fmla="*/ 595313 w 3418"/>
              <a:gd name="T89" fmla="*/ 1631950 h 1154"/>
              <a:gd name="T90" fmla="*/ 550863 w 3418"/>
              <a:gd name="T91" fmla="*/ 1657350 h 1154"/>
              <a:gd name="T92" fmla="*/ 479425 w 3418"/>
              <a:gd name="T93" fmla="*/ 1673225 h 1154"/>
              <a:gd name="T94" fmla="*/ 381000 w 3418"/>
              <a:gd name="T95" fmla="*/ 1708150 h 1154"/>
              <a:gd name="T96" fmla="*/ 263525 w 3418"/>
              <a:gd name="T97" fmla="*/ 1730375 h 1154"/>
              <a:gd name="T98" fmla="*/ 127000 w 3418"/>
              <a:gd name="T99" fmla="*/ 1752600 h 1154"/>
              <a:gd name="T100" fmla="*/ 31750 w 3418"/>
              <a:gd name="T101" fmla="*/ 1781175 h 1154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3418" h="1154">
                <a:moveTo>
                  <a:pt x="3418" y="0"/>
                </a:moveTo>
                <a:lnTo>
                  <a:pt x="3292" y="0"/>
                </a:lnTo>
                <a:lnTo>
                  <a:pt x="3292" y="60"/>
                </a:lnTo>
                <a:lnTo>
                  <a:pt x="3182" y="60"/>
                </a:lnTo>
                <a:lnTo>
                  <a:pt x="3182" y="94"/>
                </a:lnTo>
                <a:lnTo>
                  <a:pt x="3026" y="94"/>
                </a:lnTo>
                <a:lnTo>
                  <a:pt x="3026" y="114"/>
                </a:lnTo>
                <a:lnTo>
                  <a:pt x="3020" y="114"/>
                </a:lnTo>
                <a:lnTo>
                  <a:pt x="3020" y="132"/>
                </a:lnTo>
                <a:lnTo>
                  <a:pt x="2990" y="132"/>
                </a:lnTo>
                <a:lnTo>
                  <a:pt x="2990" y="142"/>
                </a:lnTo>
                <a:lnTo>
                  <a:pt x="2982" y="142"/>
                </a:lnTo>
                <a:lnTo>
                  <a:pt x="2982" y="162"/>
                </a:lnTo>
                <a:lnTo>
                  <a:pt x="2942" y="162"/>
                </a:lnTo>
                <a:lnTo>
                  <a:pt x="2942" y="174"/>
                </a:lnTo>
                <a:lnTo>
                  <a:pt x="2918" y="174"/>
                </a:lnTo>
                <a:lnTo>
                  <a:pt x="2918" y="194"/>
                </a:lnTo>
                <a:lnTo>
                  <a:pt x="2882" y="194"/>
                </a:lnTo>
                <a:lnTo>
                  <a:pt x="2882" y="204"/>
                </a:lnTo>
                <a:lnTo>
                  <a:pt x="2814" y="204"/>
                </a:lnTo>
                <a:lnTo>
                  <a:pt x="2814" y="222"/>
                </a:lnTo>
                <a:lnTo>
                  <a:pt x="2766" y="222"/>
                </a:lnTo>
                <a:lnTo>
                  <a:pt x="2766" y="238"/>
                </a:lnTo>
                <a:lnTo>
                  <a:pt x="2754" y="238"/>
                </a:lnTo>
                <a:lnTo>
                  <a:pt x="2754" y="244"/>
                </a:lnTo>
                <a:lnTo>
                  <a:pt x="2722" y="244"/>
                </a:lnTo>
                <a:lnTo>
                  <a:pt x="2722" y="252"/>
                </a:lnTo>
                <a:lnTo>
                  <a:pt x="2674" y="252"/>
                </a:lnTo>
                <a:lnTo>
                  <a:pt x="2674" y="264"/>
                </a:lnTo>
                <a:lnTo>
                  <a:pt x="2628" y="264"/>
                </a:lnTo>
                <a:lnTo>
                  <a:pt x="2628" y="276"/>
                </a:lnTo>
                <a:lnTo>
                  <a:pt x="2620" y="276"/>
                </a:lnTo>
                <a:lnTo>
                  <a:pt x="2620" y="290"/>
                </a:lnTo>
                <a:lnTo>
                  <a:pt x="2602" y="290"/>
                </a:lnTo>
                <a:lnTo>
                  <a:pt x="2602" y="296"/>
                </a:lnTo>
                <a:lnTo>
                  <a:pt x="2523" y="296"/>
                </a:lnTo>
                <a:lnTo>
                  <a:pt x="2523" y="304"/>
                </a:lnTo>
                <a:lnTo>
                  <a:pt x="2503" y="304"/>
                </a:lnTo>
                <a:lnTo>
                  <a:pt x="2503" y="312"/>
                </a:lnTo>
                <a:lnTo>
                  <a:pt x="2489" y="312"/>
                </a:lnTo>
                <a:lnTo>
                  <a:pt x="2489" y="326"/>
                </a:lnTo>
                <a:lnTo>
                  <a:pt x="2463" y="326"/>
                </a:lnTo>
                <a:lnTo>
                  <a:pt x="2463" y="336"/>
                </a:lnTo>
                <a:lnTo>
                  <a:pt x="2453" y="336"/>
                </a:lnTo>
                <a:lnTo>
                  <a:pt x="2453" y="350"/>
                </a:lnTo>
                <a:lnTo>
                  <a:pt x="2383" y="350"/>
                </a:lnTo>
                <a:lnTo>
                  <a:pt x="2383" y="360"/>
                </a:lnTo>
                <a:lnTo>
                  <a:pt x="2373" y="360"/>
                </a:lnTo>
                <a:lnTo>
                  <a:pt x="2373" y="368"/>
                </a:lnTo>
                <a:lnTo>
                  <a:pt x="2285" y="368"/>
                </a:lnTo>
                <a:lnTo>
                  <a:pt x="2285" y="382"/>
                </a:lnTo>
                <a:lnTo>
                  <a:pt x="2269" y="382"/>
                </a:lnTo>
                <a:lnTo>
                  <a:pt x="2269" y="392"/>
                </a:lnTo>
                <a:lnTo>
                  <a:pt x="2251" y="392"/>
                </a:lnTo>
                <a:lnTo>
                  <a:pt x="2251" y="404"/>
                </a:lnTo>
                <a:lnTo>
                  <a:pt x="2181" y="404"/>
                </a:lnTo>
                <a:lnTo>
                  <a:pt x="2181" y="418"/>
                </a:lnTo>
                <a:lnTo>
                  <a:pt x="2169" y="418"/>
                </a:lnTo>
                <a:lnTo>
                  <a:pt x="2169" y="426"/>
                </a:lnTo>
                <a:lnTo>
                  <a:pt x="2147" y="426"/>
                </a:lnTo>
                <a:lnTo>
                  <a:pt x="2147" y="430"/>
                </a:lnTo>
                <a:lnTo>
                  <a:pt x="2141" y="430"/>
                </a:lnTo>
                <a:lnTo>
                  <a:pt x="2141" y="442"/>
                </a:lnTo>
                <a:lnTo>
                  <a:pt x="2107" y="442"/>
                </a:lnTo>
                <a:lnTo>
                  <a:pt x="2107" y="448"/>
                </a:lnTo>
                <a:lnTo>
                  <a:pt x="2043" y="448"/>
                </a:lnTo>
                <a:lnTo>
                  <a:pt x="2043" y="462"/>
                </a:lnTo>
                <a:lnTo>
                  <a:pt x="1997" y="462"/>
                </a:lnTo>
                <a:lnTo>
                  <a:pt x="1997" y="470"/>
                </a:lnTo>
                <a:lnTo>
                  <a:pt x="1981" y="470"/>
                </a:lnTo>
                <a:lnTo>
                  <a:pt x="1981" y="478"/>
                </a:lnTo>
                <a:lnTo>
                  <a:pt x="1955" y="478"/>
                </a:lnTo>
                <a:lnTo>
                  <a:pt x="1955" y="488"/>
                </a:lnTo>
                <a:lnTo>
                  <a:pt x="1941" y="488"/>
                </a:lnTo>
                <a:lnTo>
                  <a:pt x="1941" y="494"/>
                </a:lnTo>
                <a:lnTo>
                  <a:pt x="1915" y="494"/>
                </a:lnTo>
                <a:lnTo>
                  <a:pt x="1915" y="504"/>
                </a:lnTo>
                <a:lnTo>
                  <a:pt x="1871" y="504"/>
                </a:lnTo>
                <a:lnTo>
                  <a:pt x="1871" y="524"/>
                </a:lnTo>
                <a:lnTo>
                  <a:pt x="1859" y="524"/>
                </a:lnTo>
                <a:lnTo>
                  <a:pt x="1859" y="534"/>
                </a:lnTo>
                <a:lnTo>
                  <a:pt x="1845" y="534"/>
                </a:lnTo>
                <a:lnTo>
                  <a:pt x="1845" y="542"/>
                </a:lnTo>
                <a:lnTo>
                  <a:pt x="1817" y="542"/>
                </a:lnTo>
                <a:lnTo>
                  <a:pt x="1817" y="550"/>
                </a:lnTo>
                <a:lnTo>
                  <a:pt x="1803" y="550"/>
                </a:lnTo>
                <a:lnTo>
                  <a:pt x="1803" y="560"/>
                </a:lnTo>
                <a:lnTo>
                  <a:pt x="1785" y="560"/>
                </a:lnTo>
                <a:lnTo>
                  <a:pt x="1785" y="564"/>
                </a:lnTo>
                <a:lnTo>
                  <a:pt x="1777" y="564"/>
                </a:lnTo>
                <a:lnTo>
                  <a:pt x="1777" y="582"/>
                </a:lnTo>
                <a:lnTo>
                  <a:pt x="1733" y="582"/>
                </a:lnTo>
                <a:lnTo>
                  <a:pt x="1733" y="596"/>
                </a:lnTo>
                <a:lnTo>
                  <a:pt x="1667" y="596"/>
                </a:lnTo>
                <a:lnTo>
                  <a:pt x="1667" y="616"/>
                </a:lnTo>
                <a:lnTo>
                  <a:pt x="1609" y="616"/>
                </a:lnTo>
                <a:lnTo>
                  <a:pt x="1609" y="622"/>
                </a:lnTo>
                <a:lnTo>
                  <a:pt x="1565" y="622"/>
                </a:lnTo>
                <a:lnTo>
                  <a:pt x="1565" y="628"/>
                </a:lnTo>
                <a:lnTo>
                  <a:pt x="1547" y="628"/>
                </a:lnTo>
                <a:lnTo>
                  <a:pt x="1547" y="638"/>
                </a:lnTo>
                <a:lnTo>
                  <a:pt x="1429" y="638"/>
                </a:lnTo>
                <a:lnTo>
                  <a:pt x="1429" y="646"/>
                </a:lnTo>
                <a:lnTo>
                  <a:pt x="1411" y="646"/>
                </a:lnTo>
                <a:lnTo>
                  <a:pt x="1411" y="652"/>
                </a:lnTo>
                <a:lnTo>
                  <a:pt x="1393" y="652"/>
                </a:lnTo>
                <a:lnTo>
                  <a:pt x="1393" y="658"/>
                </a:lnTo>
                <a:lnTo>
                  <a:pt x="1371" y="658"/>
                </a:lnTo>
                <a:lnTo>
                  <a:pt x="1371" y="670"/>
                </a:lnTo>
                <a:lnTo>
                  <a:pt x="1297" y="670"/>
                </a:lnTo>
                <a:lnTo>
                  <a:pt x="1297" y="684"/>
                </a:lnTo>
                <a:lnTo>
                  <a:pt x="1255" y="684"/>
                </a:lnTo>
                <a:lnTo>
                  <a:pt x="1255" y="696"/>
                </a:lnTo>
                <a:lnTo>
                  <a:pt x="1235" y="696"/>
                </a:lnTo>
                <a:lnTo>
                  <a:pt x="1235" y="702"/>
                </a:lnTo>
                <a:lnTo>
                  <a:pt x="1221" y="702"/>
                </a:lnTo>
                <a:lnTo>
                  <a:pt x="1221" y="708"/>
                </a:lnTo>
                <a:lnTo>
                  <a:pt x="1177" y="708"/>
                </a:lnTo>
                <a:lnTo>
                  <a:pt x="1177" y="714"/>
                </a:lnTo>
                <a:lnTo>
                  <a:pt x="1151" y="714"/>
                </a:lnTo>
                <a:lnTo>
                  <a:pt x="1151" y="718"/>
                </a:lnTo>
                <a:lnTo>
                  <a:pt x="1099" y="718"/>
                </a:lnTo>
                <a:lnTo>
                  <a:pt x="1099" y="730"/>
                </a:lnTo>
                <a:lnTo>
                  <a:pt x="1087" y="730"/>
                </a:lnTo>
                <a:lnTo>
                  <a:pt x="1087" y="740"/>
                </a:lnTo>
                <a:lnTo>
                  <a:pt x="1047" y="740"/>
                </a:lnTo>
                <a:lnTo>
                  <a:pt x="1047" y="750"/>
                </a:lnTo>
                <a:lnTo>
                  <a:pt x="1033" y="750"/>
                </a:lnTo>
                <a:lnTo>
                  <a:pt x="1033" y="758"/>
                </a:lnTo>
                <a:lnTo>
                  <a:pt x="1021" y="758"/>
                </a:lnTo>
                <a:lnTo>
                  <a:pt x="1021" y="768"/>
                </a:lnTo>
                <a:lnTo>
                  <a:pt x="945" y="768"/>
                </a:lnTo>
                <a:lnTo>
                  <a:pt x="945" y="780"/>
                </a:lnTo>
                <a:lnTo>
                  <a:pt x="927" y="780"/>
                </a:lnTo>
                <a:lnTo>
                  <a:pt x="927" y="784"/>
                </a:lnTo>
                <a:lnTo>
                  <a:pt x="885" y="784"/>
                </a:lnTo>
                <a:lnTo>
                  <a:pt x="885" y="796"/>
                </a:lnTo>
                <a:lnTo>
                  <a:pt x="873" y="796"/>
                </a:lnTo>
                <a:lnTo>
                  <a:pt x="873" y="816"/>
                </a:lnTo>
                <a:lnTo>
                  <a:pt x="853" y="816"/>
                </a:lnTo>
                <a:lnTo>
                  <a:pt x="853" y="820"/>
                </a:lnTo>
                <a:lnTo>
                  <a:pt x="825" y="820"/>
                </a:lnTo>
                <a:lnTo>
                  <a:pt x="825" y="826"/>
                </a:lnTo>
                <a:lnTo>
                  <a:pt x="807" y="826"/>
                </a:lnTo>
                <a:lnTo>
                  <a:pt x="807" y="834"/>
                </a:lnTo>
                <a:lnTo>
                  <a:pt x="791" y="834"/>
                </a:lnTo>
                <a:lnTo>
                  <a:pt x="791" y="844"/>
                </a:lnTo>
                <a:lnTo>
                  <a:pt x="777" y="844"/>
                </a:lnTo>
                <a:lnTo>
                  <a:pt x="777" y="858"/>
                </a:lnTo>
                <a:lnTo>
                  <a:pt x="715" y="858"/>
                </a:lnTo>
                <a:lnTo>
                  <a:pt x="683" y="858"/>
                </a:lnTo>
                <a:lnTo>
                  <a:pt x="683" y="864"/>
                </a:lnTo>
                <a:lnTo>
                  <a:pt x="661" y="864"/>
                </a:lnTo>
                <a:lnTo>
                  <a:pt x="661" y="874"/>
                </a:lnTo>
                <a:lnTo>
                  <a:pt x="645" y="874"/>
                </a:lnTo>
                <a:lnTo>
                  <a:pt x="645" y="886"/>
                </a:lnTo>
                <a:lnTo>
                  <a:pt x="627" y="886"/>
                </a:lnTo>
                <a:lnTo>
                  <a:pt x="627" y="912"/>
                </a:lnTo>
                <a:lnTo>
                  <a:pt x="597" y="912"/>
                </a:lnTo>
                <a:lnTo>
                  <a:pt x="597" y="924"/>
                </a:lnTo>
                <a:lnTo>
                  <a:pt x="571" y="924"/>
                </a:lnTo>
                <a:lnTo>
                  <a:pt x="571" y="934"/>
                </a:lnTo>
                <a:lnTo>
                  <a:pt x="557" y="934"/>
                </a:lnTo>
                <a:lnTo>
                  <a:pt x="557" y="944"/>
                </a:lnTo>
                <a:lnTo>
                  <a:pt x="523" y="944"/>
                </a:lnTo>
                <a:lnTo>
                  <a:pt x="523" y="948"/>
                </a:lnTo>
                <a:lnTo>
                  <a:pt x="513" y="948"/>
                </a:lnTo>
                <a:lnTo>
                  <a:pt x="513" y="968"/>
                </a:lnTo>
                <a:lnTo>
                  <a:pt x="485" y="968"/>
                </a:lnTo>
                <a:lnTo>
                  <a:pt x="485" y="976"/>
                </a:lnTo>
                <a:lnTo>
                  <a:pt x="427" y="976"/>
                </a:lnTo>
                <a:lnTo>
                  <a:pt x="427" y="990"/>
                </a:lnTo>
                <a:lnTo>
                  <a:pt x="403" y="990"/>
                </a:lnTo>
                <a:lnTo>
                  <a:pt x="403" y="998"/>
                </a:lnTo>
                <a:lnTo>
                  <a:pt x="397" y="998"/>
                </a:lnTo>
                <a:lnTo>
                  <a:pt x="397" y="1012"/>
                </a:lnTo>
                <a:lnTo>
                  <a:pt x="385" y="1012"/>
                </a:lnTo>
                <a:lnTo>
                  <a:pt x="385" y="1018"/>
                </a:lnTo>
                <a:lnTo>
                  <a:pt x="375" y="1018"/>
                </a:lnTo>
                <a:lnTo>
                  <a:pt x="375" y="1028"/>
                </a:lnTo>
                <a:lnTo>
                  <a:pt x="359" y="1028"/>
                </a:lnTo>
                <a:lnTo>
                  <a:pt x="359" y="1036"/>
                </a:lnTo>
                <a:lnTo>
                  <a:pt x="347" y="1036"/>
                </a:lnTo>
                <a:lnTo>
                  <a:pt x="347" y="1044"/>
                </a:lnTo>
                <a:lnTo>
                  <a:pt x="316" y="1044"/>
                </a:lnTo>
                <a:lnTo>
                  <a:pt x="316" y="1050"/>
                </a:lnTo>
                <a:lnTo>
                  <a:pt x="302" y="1050"/>
                </a:lnTo>
                <a:lnTo>
                  <a:pt x="302" y="1054"/>
                </a:lnTo>
                <a:lnTo>
                  <a:pt x="274" y="1054"/>
                </a:lnTo>
                <a:lnTo>
                  <a:pt x="274" y="1068"/>
                </a:lnTo>
                <a:lnTo>
                  <a:pt x="240" y="1068"/>
                </a:lnTo>
                <a:lnTo>
                  <a:pt x="240" y="1076"/>
                </a:lnTo>
                <a:lnTo>
                  <a:pt x="186" y="1076"/>
                </a:lnTo>
                <a:lnTo>
                  <a:pt x="186" y="1084"/>
                </a:lnTo>
                <a:lnTo>
                  <a:pt x="166" y="1084"/>
                </a:lnTo>
                <a:lnTo>
                  <a:pt x="166" y="1090"/>
                </a:lnTo>
                <a:lnTo>
                  <a:pt x="96" y="1090"/>
                </a:lnTo>
                <a:lnTo>
                  <a:pt x="96" y="1096"/>
                </a:lnTo>
                <a:lnTo>
                  <a:pt x="80" y="1096"/>
                </a:lnTo>
                <a:lnTo>
                  <a:pt x="80" y="1104"/>
                </a:lnTo>
                <a:lnTo>
                  <a:pt x="52" y="1104"/>
                </a:lnTo>
                <a:lnTo>
                  <a:pt x="52" y="1116"/>
                </a:lnTo>
                <a:lnTo>
                  <a:pt x="20" y="1116"/>
                </a:lnTo>
                <a:lnTo>
                  <a:pt x="20" y="1122"/>
                </a:lnTo>
                <a:lnTo>
                  <a:pt x="0" y="1122"/>
                </a:lnTo>
                <a:lnTo>
                  <a:pt x="0" y="1154"/>
                </a:lnTo>
              </a:path>
            </a:pathLst>
          </a:custGeom>
          <a:noFill/>
          <a:ln w="38100">
            <a:solidFill>
              <a:schemeClr val="tx2"/>
            </a:solidFill>
            <a:prstDash val="solid"/>
            <a:round/>
            <a:headEnd/>
            <a:tailEnd/>
          </a:ln>
          <a:effectLst>
            <a:outerShdw blurRad="12700" algn="ctr" rotWithShape="0">
              <a:srgbClr val="000000">
                <a:alpha val="39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35" name="Obdélník 134"/>
          <p:cNvSpPr/>
          <p:nvPr/>
        </p:nvSpPr>
        <p:spPr>
          <a:xfrm>
            <a:off x="7204256" y="1985883"/>
            <a:ext cx="1558929" cy="8844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prstClr val="white"/>
              </a:solidFill>
            </a:endParaRPr>
          </a:p>
        </p:txBody>
      </p:sp>
      <p:sp>
        <p:nvSpPr>
          <p:cNvPr id="136" name="Line 17"/>
          <p:cNvSpPr>
            <a:spLocks noChangeShapeType="1"/>
          </p:cNvSpPr>
          <p:nvPr/>
        </p:nvSpPr>
        <p:spPr bwMode="auto">
          <a:xfrm>
            <a:off x="2738231" y="3535259"/>
            <a:ext cx="677862" cy="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sp>
        <p:nvSpPr>
          <p:cNvPr id="137" name="Line 18"/>
          <p:cNvSpPr>
            <a:spLocks noChangeShapeType="1"/>
          </p:cNvSpPr>
          <p:nvPr/>
        </p:nvSpPr>
        <p:spPr bwMode="auto">
          <a:xfrm>
            <a:off x="2738231" y="3803546"/>
            <a:ext cx="677862" cy="0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>
              <a:solidFill>
                <a:prstClr val="black"/>
              </a:solidFill>
            </a:endParaRPr>
          </a:p>
        </p:txBody>
      </p:sp>
      <p:grpSp>
        <p:nvGrpSpPr>
          <p:cNvPr id="138" name="Group 2"/>
          <p:cNvGrpSpPr/>
          <p:nvPr/>
        </p:nvGrpSpPr>
        <p:grpSpPr>
          <a:xfrm>
            <a:off x="1552048" y="2474313"/>
            <a:ext cx="7340432" cy="3764459"/>
            <a:chOff x="2044040" y="1625601"/>
            <a:chExt cx="5514975" cy="2778125"/>
          </a:xfrm>
          <a:effectLst>
            <a:outerShdw blurRad="38100" sx="101000" sy="101000" algn="ctr" rotWithShape="0">
              <a:prstClr val="black">
                <a:alpha val="40000"/>
              </a:prstClr>
            </a:outerShdw>
          </a:effectLst>
        </p:grpSpPr>
        <p:sp>
          <p:nvSpPr>
            <p:cNvPr id="139" name="Freeform 8"/>
            <p:cNvSpPr>
              <a:spLocks/>
            </p:cNvSpPr>
            <p:nvPr/>
          </p:nvSpPr>
          <p:spPr bwMode="auto">
            <a:xfrm>
              <a:off x="2044040" y="1625601"/>
              <a:ext cx="66675" cy="2708275"/>
            </a:xfrm>
            <a:custGeom>
              <a:avLst/>
              <a:gdLst>
                <a:gd name="T0" fmla="*/ 0 w 42"/>
                <a:gd name="T1" fmla="*/ 0 h 1706"/>
                <a:gd name="T2" fmla="*/ 42 w 42"/>
                <a:gd name="T3" fmla="*/ 0 h 1706"/>
                <a:gd name="T4" fmla="*/ 42 w 42"/>
                <a:gd name="T5" fmla="*/ 1706 h 17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42" h="1706">
                  <a:moveTo>
                    <a:pt x="0" y="0"/>
                  </a:moveTo>
                  <a:lnTo>
                    <a:pt x="42" y="0"/>
                  </a:lnTo>
                  <a:lnTo>
                    <a:pt x="42" y="1706"/>
                  </a:lnTo>
                </a:path>
              </a:pathLst>
            </a:custGeom>
            <a:noFill/>
            <a:ln w="25400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0" name="Line 9"/>
            <p:cNvSpPr>
              <a:spLocks noChangeShapeType="1"/>
            </p:cNvSpPr>
            <p:nvPr/>
          </p:nvSpPr>
          <p:spPr bwMode="auto">
            <a:xfrm flipH="1">
              <a:off x="2044040" y="2369575"/>
              <a:ext cx="666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1" name="Line 10"/>
            <p:cNvSpPr>
              <a:spLocks noChangeShapeType="1"/>
            </p:cNvSpPr>
            <p:nvPr/>
          </p:nvSpPr>
          <p:spPr bwMode="auto">
            <a:xfrm flipH="1">
              <a:off x="2044040" y="2794704"/>
              <a:ext cx="666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2" name="Line 11"/>
            <p:cNvSpPr>
              <a:spLocks noChangeShapeType="1"/>
            </p:cNvSpPr>
            <p:nvPr/>
          </p:nvSpPr>
          <p:spPr bwMode="auto">
            <a:xfrm flipH="1">
              <a:off x="2044040" y="3591819"/>
              <a:ext cx="666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3" name="Line 12"/>
            <p:cNvSpPr>
              <a:spLocks noChangeShapeType="1"/>
            </p:cNvSpPr>
            <p:nvPr/>
          </p:nvSpPr>
          <p:spPr bwMode="auto">
            <a:xfrm flipH="1">
              <a:off x="2044040" y="3963806"/>
              <a:ext cx="666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4" name="Line 13"/>
            <p:cNvSpPr>
              <a:spLocks noChangeShapeType="1"/>
            </p:cNvSpPr>
            <p:nvPr/>
          </p:nvSpPr>
          <p:spPr bwMode="auto">
            <a:xfrm flipH="1">
              <a:off x="2044040" y="4333876"/>
              <a:ext cx="66675" cy="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5" name="Line 14"/>
            <p:cNvSpPr>
              <a:spLocks noChangeShapeType="1"/>
            </p:cNvSpPr>
            <p:nvPr/>
          </p:nvSpPr>
          <p:spPr bwMode="auto">
            <a:xfrm>
              <a:off x="2110715" y="4333876"/>
              <a:ext cx="0" cy="698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6" name="Line 15"/>
            <p:cNvSpPr>
              <a:spLocks noChangeShapeType="1"/>
            </p:cNvSpPr>
            <p:nvPr/>
          </p:nvSpPr>
          <p:spPr bwMode="auto">
            <a:xfrm>
              <a:off x="3928402" y="4333876"/>
              <a:ext cx="0" cy="698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7" name="Line 16"/>
            <p:cNvSpPr>
              <a:spLocks noChangeShapeType="1"/>
            </p:cNvSpPr>
            <p:nvPr/>
          </p:nvSpPr>
          <p:spPr bwMode="auto">
            <a:xfrm>
              <a:off x="5741327" y="4333876"/>
              <a:ext cx="0" cy="698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8" name="Line 19"/>
            <p:cNvSpPr>
              <a:spLocks noChangeShapeType="1"/>
            </p:cNvSpPr>
            <p:nvPr/>
          </p:nvSpPr>
          <p:spPr bwMode="auto">
            <a:xfrm>
              <a:off x="3020352" y="4333876"/>
              <a:ext cx="0" cy="698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49" name="Line 20"/>
            <p:cNvSpPr>
              <a:spLocks noChangeShapeType="1"/>
            </p:cNvSpPr>
            <p:nvPr/>
          </p:nvSpPr>
          <p:spPr bwMode="auto">
            <a:xfrm>
              <a:off x="4833277" y="4333876"/>
              <a:ext cx="0" cy="698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0" name="Line 21"/>
            <p:cNvSpPr>
              <a:spLocks noChangeShapeType="1"/>
            </p:cNvSpPr>
            <p:nvPr/>
          </p:nvSpPr>
          <p:spPr bwMode="auto">
            <a:xfrm>
              <a:off x="6650965" y="4333876"/>
              <a:ext cx="0" cy="69850"/>
            </a:xfrm>
            <a:prstGeom prst="line">
              <a:avLst/>
            </a:prstGeom>
            <a:noFill/>
            <a:ln w="2540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151" name="Freeform 22"/>
            <p:cNvSpPr>
              <a:spLocks/>
            </p:cNvSpPr>
            <p:nvPr/>
          </p:nvSpPr>
          <p:spPr bwMode="auto">
            <a:xfrm>
              <a:off x="2110715" y="4333876"/>
              <a:ext cx="5448300" cy="69850"/>
            </a:xfrm>
            <a:custGeom>
              <a:avLst/>
              <a:gdLst>
                <a:gd name="T0" fmla="*/ 3432 w 3432"/>
                <a:gd name="T1" fmla="*/ 44 h 44"/>
                <a:gd name="T2" fmla="*/ 3432 w 3432"/>
                <a:gd name="T3" fmla="*/ 0 h 44"/>
                <a:gd name="T4" fmla="*/ 0 w 3432"/>
                <a:gd name="T5" fmla="*/ 0 h 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432" h="44">
                  <a:moveTo>
                    <a:pt x="3432" y="44"/>
                  </a:moveTo>
                  <a:lnTo>
                    <a:pt x="3432" y="0"/>
                  </a:lnTo>
                  <a:lnTo>
                    <a:pt x="0" y="0"/>
                  </a:lnTo>
                </a:path>
              </a:pathLst>
            </a:custGeom>
            <a:noFill/>
            <a:ln w="25400">
              <a:solidFill>
                <a:schemeClr val="tx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algn="ctr">
                <a:defRPr/>
              </a:pPr>
              <a:endParaRPr lang="en-US" dirty="0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152" name="TextBox 30"/>
          <p:cNvSpPr txBox="1">
            <a:spLocks noChangeArrowheads="1"/>
          </p:cNvSpPr>
          <p:nvPr/>
        </p:nvSpPr>
        <p:spPr bwMode="auto">
          <a:xfrm>
            <a:off x="3523322" y="3660671"/>
            <a:ext cx="969817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rgbClr val="C00000"/>
                </a:solidFill>
              </a:rPr>
              <a:t>placebo</a:t>
            </a:r>
            <a:endParaRPr lang="en-US" altLang="cs-CZ" sz="2000" b="1" dirty="0">
              <a:solidFill>
                <a:srgbClr val="C00000"/>
              </a:solidFill>
            </a:endParaRPr>
          </a:p>
        </p:txBody>
      </p:sp>
      <p:sp>
        <p:nvSpPr>
          <p:cNvPr id="153" name="TextBox 31"/>
          <p:cNvSpPr txBox="1">
            <a:spLocks noChangeArrowheads="1"/>
          </p:cNvSpPr>
          <p:nvPr/>
        </p:nvSpPr>
        <p:spPr bwMode="auto">
          <a:xfrm>
            <a:off x="3546772" y="3398734"/>
            <a:ext cx="1942968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cs-CZ" altLang="cs-CZ" sz="2000" b="1" dirty="0" err="1">
                <a:solidFill>
                  <a:srgbClr val="1F497D"/>
                </a:solidFill>
              </a:rPr>
              <a:t>ec</a:t>
            </a:r>
            <a:r>
              <a:rPr lang="en-US" altLang="cs-CZ" sz="2000" b="1" dirty="0">
                <a:solidFill>
                  <a:srgbClr val="1F497D"/>
                </a:solidFill>
              </a:rPr>
              <a:t>A</a:t>
            </a:r>
            <a:r>
              <a:rPr lang="cs-CZ" altLang="cs-CZ" sz="2000" b="1" dirty="0">
                <a:solidFill>
                  <a:srgbClr val="1F497D"/>
                </a:solidFill>
              </a:rPr>
              <a:t>SA (100 mg)</a:t>
            </a:r>
            <a:endParaRPr lang="en-US" altLang="cs-CZ" sz="2000" b="1" dirty="0">
              <a:solidFill>
                <a:srgbClr val="1F497D"/>
              </a:solidFill>
            </a:endParaRPr>
          </a:p>
        </p:txBody>
      </p:sp>
      <p:sp>
        <p:nvSpPr>
          <p:cNvPr id="154" name="TextBox 33"/>
          <p:cNvSpPr txBox="1">
            <a:spLocks noChangeArrowheads="1"/>
          </p:cNvSpPr>
          <p:nvPr/>
        </p:nvSpPr>
        <p:spPr bwMode="auto">
          <a:xfrm>
            <a:off x="7548769" y="6221309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cs-CZ" altLang="cs-CZ" sz="1800" dirty="0">
                <a:solidFill>
                  <a:srgbClr val="1F497D"/>
                </a:solidFill>
              </a:rPr>
              <a:t>10</a:t>
            </a:r>
            <a:endParaRPr lang="en-US" altLang="cs-CZ" sz="1800" dirty="0">
              <a:solidFill>
                <a:srgbClr val="1F497D"/>
              </a:solidFill>
            </a:endParaRPr>
          </a:p>
        </p:txBody>
      </p:sp>
      <p:sp>
        <p:nvSpPr>
          <p:cNvPr id="155" name="TextBox 34"/>
          <p:cNvSpPr txBox="1">
            <a:spLocks noChangeArrowheads="1"/>
          </p:cNvSpPr>
          <p:nvPr/>
        </p:nvSpPr>
        <p:spPr bwMode="auto">
          <a:xfrm>
            <a:off x="6420776" y="6221309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cs-CZ" altLang="cs-CZ" sz="1800" dirty="0">
                <a:solidFill>
                  <a:srgbClr val="1F497D"/>
                </a:solidFill>
              </a:rPr>
              <a:t>8</a:t>
            </a:r>
            <a:endParaRPr lang="en-US" altLang="cs-CZ" sz="1800" dirty="0">
              <a:solidFill>
                <a:srgbClr val="1F497D"/>
              </a:solidFill>
            </a:endParaRPr>
          </a:p>
        </p:txBody>
      </p:sp>
      <p:sp>
        <p:nvSpPr>
          <p:cNvPr id="156" name="TextBox 35"/>
          <p:cNvSpPr txBox="1">
            <a:spLocks noChangeArrowheads="1"/>
          </p:cNvSpPr>
          <p:nvPr/>
        </p:nvSpPr>
        <p:spPr bwMode="auto">
          <a:xfrm>
            <a:off x="5228662" y="6221309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cs-CZ" altLang="cs-CZ" sz="1800" dirty="0">
                <a:solidFill>
                  <a:srgbClr val="1F497D"/>
                </a:solidFill>
              </a:rPr>
              <a:t>6</a:t>
            </a:r>
            <a:endParaRPr lang="en-US" altLang="cs-CZ" sz="1800" dirty="0">
              <a:solidFill>
                <a:srgbClr val="1F497D"/>
              </a:solidFill>
            </a:endParaRPr>
          </a:p>
        </p:txBody>
      </p:sp>
      <p:sp>
        <p:nvSpPr>
          <p:cNvPr id="157" name="TextBox 36"/>
          <p:cNvSpPr txBox="1">
            <a:spLocks noChangeArrowheads="1"/>
          </p:cNvSpPr>
          <p:nvPr/>
        </p:nvSpPr>
        <p:spPr bwMode="auto">
          <a:xfrm>
            <a:off x="3965335" y="6221309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cs-CZ" altLang="cs-CZ" sz="1800" dirty="0">
                <a:solidFill>
                  <a:srgbClr val="1F497D"/>
                </a:solidFill>
              </a:rPr>
              <a:t>4</a:t>
            </a:r>
            <a:endParaRPr lang="en-US" altLang="cs-CZ" sz="1800" dirty="0">
              <a:solidFill>
                <a:srgbClr val="1F497D"/>
              </a:solidFill>
            </a:endParaRPr>
          </a:p>
        </p:txBody>
      </p:sp>
      <p:sp>
        <p:nvSpPr>
          <p:cNvPr id="158" name="TextBox 37"/>
          <p:cNvSpPr txBox="1">
            <a:spLocks noChangeArrowheads="1"/>
          </p:cNvSpPr>
          <p:nvPr/>
        </p:nvSpPr>
        <p:spPr bwMode="auto">
          <a:xfrm>
            <a:off x="2844436" y="6221309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cs-CZ" altLang="cs-CZ" sz="1800" dirty="0">
                <a:solidFill>
                  <a:srgbClr val="1F497D"/>
                </a:solidFill>
              </a:rPr>
              <a:t>2</a:t>
            </a:r>
            <a:endParaRPr lang="en-US" altLang="cs-CZ" sz="1800" dirty="0">
              <a:solidFill>
                <a:srgbClr val="1F497D"/>
              </a:solidFill>
            </a:endParaRPr>
          </a:p>
        </p:txBody>
      </p:sp>
      <p:sp>
        <p:nvSpPr>
          <p:cNvPr id="159" name="TextBox 38"/>
          <p:cNvSpPr txBox="1">
            <a:spLocks noChangeArrowheads="1"/>
          </p:cNvSpPr>
          <p:nvPr/>
        </p:nvSpPr>
        <p:spPr bwMode="auto">
          <a:xfrm>
            <a:off x="1601308" y="6221309"/>
            <a:ext cx="128587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cs-CZ" sz="1800" dirty="0">
                <a:solidFill>
                  <a:srgbClr val="1F497D"/>
                </a:solidFill>
              </a:rPr>
              <a:t>0</a:t>
            </a:r>
          </a:p>
        </p:txBody>
      </p:sp>
      <p:sp>
        <p:nvSpPr>
          <p:cNvPr id="160" name="TextBox 39"/>
          <p:cNvSpPr txBox="1">
            <a:spLocks noChangeArrowheads="1"/>
          </p:cNvSpPr>
          <p:nvPr/>
        </p:nvSpPr>
        <p:spPr bwMode="auto">
          <a:xfrm>
            <a:off x="2282618" y="6037159"/>
            <a:ext cx="12858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en-US" altLang="cs-CZ" sz="1800">
                <a:solidFill>
                  <a:srgbClr val="000000"/>
                </a:solidFill>
              </a:rPr>
              <a:t>0</a:t>
            </a:r>
          </a:p>
        </p:txBody>
      </p:sp>
      <p:sp>
        <p:nvSpPr>
          <p:cNvPr id="161" name="TextBox 40"/>
          <p:cNvSpPr txBox="1">
            <a:spLocks noChangeArrowheads="1"/>
          </p:cNvSpPr>
          <p:nvPr/>
        </p:nvSpPr>
        <p:spPr bwMode="auto">
          <a:xfrm>
            <a:off x="1299948" y="5497409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cs-CZ" altLang="cs-CZ" sz="1800" dirty="0">
                <a:solidFill>
                  <a:srgbClr val="1F497D"/>
                </a:solidFill>
              </a:rPr>
              <a:t>2</a:t>
            </a:r>
            <a:endParaRPr lang="en-US" altLang="cs-CZ" sz="1800" dirty="0">
              <a:solidFill>
                <a:srgbClr val="1F497D"/>
              </a:solidFill>
            </a:endParaRPr>
          </a:p>
        </p:txBody>
      </p:sp>
      <p:sp>
        <p:nvSpPr>
          <p:cNvPr id="162" name="TextBox 41"/>
          <p:cNvSpPr txBox="1">
            <a:spLocks noChangeArrowheads="1"/>
          </p:cNvSpPr>
          <p:nvPr/>
        </p:nvSpPr>
        <p:spPr bwMode="auto">
          <a:xfrm>
            <a:off x="1299948" y="4957659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cs-CZ" altLang="cs-CZ" sz="1800" dirty="0">
                <a:solidFill>
                  <a:srgbClr val="1F497D"/>
                </a:solidFill>
              </a:rPr>
              <a:t>4</a:t>
            </a:r>
            <a:endParaRPr lang="en-US" altLang="cs-CZ" sz="1800" dirty="0">
              <a:solidFill>
                <a:srgbClr val="1F497D"/>
              </a:solidFill>
            </a:endParaRPr>
          </a:p>
        </p:txBody>
      </p:sp>
      <p:sp>
        <p:nvSpPr>
          <p:cNvPr id="163" name="TextBox 42"/>
          <p:cNvSpPr txBox="1">
            <a:spLocks noChangeArrowheads="1"/>
          </p:cNvSpPr>
          <p:nvPr/>
        </p:nvSpPr>
        <p:spPr bwMode="auto">
          <a:xfrm>
            <a:off x="1299948" y="4417909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cs-CZ" altLang="cs-CZ" sz="1800" dirty="0">
                <a:solidFill>
                  <a:srgbClr val="1F497D"/>
                </a:solidFill>
              </a:rPr>
              <a:t>6</a:t>
            </a:r>
            <a:endParaRPr lang="en-US" altLang="cs-CZ" sz="1800" dirty="0">
              <a:solidFill>
                <a:srgbClr val="1F497D"/>
              </a:solidFill>
            </a:endParaRPr>
          </a:p>
        </p:txBody>
      </p:sp>
      <p:sp>
        <p:nvSpPr>
          <p:cNvPr id="164" name="TextBox 43"/>
          <p:cNvSpPr txBox="1">
            <a:spLocks noChangeArrowheads="1"/>
          </p:cNvSpPr>
          <p:nvPr/>
        </p:nvSpPr>
        <p:spPr bwMode="auto">
          <a:xfrm>
            <a:off x="1299948" y="3878159"/>
            <a:ext cx="12824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cs-CZ" altLang="cs-CZ" sz="1800" dirty="0">
                <a:solidFill>
                  <a:srgbClr val="1F497D"/>
                </a:solidFill>
              </a:rPr>
              <a:t>8</a:t>
            </a:r>
            <a:endParaRPr lang="en-US" altLang="cs-CZ" sz="1800" dirty="0">
              <a:solidFill>
                <a:srgbClr val="1F497D"/>
              </a:solidFill>
            </a:endParaRPr>
          </a:p>
        </p:txBody>
      </p:sp>
      <p:sp>
        <p:nvSpPr>
          <p:cNvPr id="165" name="TextBox 44"/>
          <p:cNvSpPr txBox="1">
            <a:spLocks noChangeArrowheads="1"/>
          </p:cNvSpPr>
          <p:nvPr/>
        </p:nvSpPr>
        <p:spPr bwMode="auto">
          <a:xfrm>
            <a:off x="1171708" y="3338409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cs-CZ" altLang="cs-CZ" sz="1800" dirty="0">
                <a:solidFill>
                  <a:srgbClr val="1F497D"/>
                </a:solidFill>
              </a:rPr>
              <a:t>10</a:t>
            </a:r>
            <a:endParaRPr lang="en-US" altLang="cs-CZ" sz="1800" dirty="0">
              <a:solidFill>
                <a:srgbClr val="1F497D"/>
              </a:solidFill>
            </a:endParaRPr>
          </a:p>
        </p:txBody>
      </p:sp>
      <p:sp>
        <p:nvSpPr>
          <p:cNvPr id="166" name="TextBox 45"/>
          <p:cNvSpPr txBox="1">
            <a:spLocks noChangeArrowheads="1"/>
          </p:cNvSpPr>
          <p:nvPr/>
        </p:nvSpPr>
        <p:spPr bwMode="auto">
          <a:xfrm rot="16200000">
            <a:off x="-1203212" y="3824998"/>
            <a:ext cx="397544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cs-CZ" altLang="cs-CZ" sz="1800" b="1" dirty="0">
                <a:solidFill>
                  <a:srgbClr val="1F497D"/>
                </a:solidFill>
              </a:rPr>
              <a:t>počet nemocných s prvou </a:t>
            </a:r>
          </a:p>
          <a:p>
            <a:pPr eaLnBrk="1" hangingPunct="1"/>
            <a:r>
              <a:rPr lang="cs-CZ" altLang="cs-CZ" sz="1800" b="1" dirty="0">
                <a:solidFill>
                  <a:srgbClr val="1F497D"/>
                </a:solidFill>
              </a:rPr>
              <a:t>velkou KV příhodou – IM či iktus </a:t>
            </a:r>
            <a:r>
              <a:rPr lang="en-US" altLang="cs-CZ" sz="1800" b="1" dirty="0">
                <a:solidFill>
                  <a:srgbClr val="1F497D"/>
                </a:solidFill>
              </a:rPr>
              <a:t>(%)</a:t>
            </a:r>
          </a:p>
        </p:txBody>
      </p:sp>
      <p:sp>
        <p:nvSpPr>
          <p:cNvPr id="167" name="Line 11"/>
          <p:cNvSpPr>
            <a:spLocks noChangeShapeType="1"/>
          </p:cNvSpPr>
          <p:nvPr/>
        </p:nvSpPr>
        <p:spPr bwMode="auto">
          <a:xfrm flipH="1">
            <a:off x="1515624" y="4562545"/>
            <a:ext cx="88744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8" name="Line 9"/>
          <p:cNvSpPr>
            <a:spLocks noChangeShapeType="1"/>
          </p:cNvSpPr>
          <p:nvPr/>
        </p:nvSpPr>
        <p:spPr bwMode="auto">
          <a:xfrm flipH="1">
            <a:off x="1544199" y="2978369"/>
            <a:ext cx="88744" cy="0"/>
          </a:xfrm>
          <a:prstGeom prst="line">
            <a:avLst/>
          </a:prstGeom>
          <a:noFill/>
          <a:ln w="25400">
            <a:solidFill>
              <a:srgbClr val="000000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algn="ctr"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69" name="TextBox 43"/>
          <p:cNvSpPr txBox="1">
            <a:spLocks noChangeArrowheads="1"/>
          </p:cNvSpPr>
          <p:nvPr/>
        </p:nvSpPr>
        <p:spPr bwMode="auto">
          <a:xfrm>
            <a:off x="1187136" y="287004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cs-CZ" altLang="cs-CZ" sz="1800" dirty="0">
                <a:solidFill>
                  <a:srgbClr val="1F497D"/>
                </a:solidFill>
              </a:rPr>
              <a:t>12</a:t>
            </a:r>
            <a:endParaRPr lang="en-US" altLang="cs-CZ" sz="1800" dirty="0">
              <a:solidFill>
                <a:srgbClr val="1F497D"/>
              </a:solidFill>
            </a:endParaRPr>
          </a:p>
        </p:txBody>
      </p:sp>
      <p:sp>
        <p:nvSpPr>
          <p:cNvPr id="170" name="TextBox 44"/>
          <p:cNvSpPr txBox="1">
            <a:spLocks noChangeArrowheads="1"/>
          </p:cNvSpPr>
          <p:nvPr/>
        </p:nvSpPr>
        <p:spPr bwMode="auto">
          <a:xfrm>
            <a:off x="1187136" y="2330297"/>
            <a:ext cx="25648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algn="ctr" eaLnBrk="0" hangingPunct="0"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r" eaLnBrk="1" hangingPunct="1"/>
            <a:r>
              <a:rPr lang="cs-CZ" altLang="cs-CZ" sz="1800" dirty="0">
                <a:solidFill>
                  <a:srgbClr val="1F497D"/>
                </a:solidFill>
              </a:rPr>
              <a:t>14</a:t>
            </a:r>
            <a:endParaRPr lang="en-US" altLang="cs-CZ" sz="1800" dirty="0">
              <a:solidFill>
                <a:srgbClr val="1F497D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464" y="6588060"/>
            <a:ext cx="88900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900" dirty="0" err="1">
                <a:solidFill>
                  <a:schemeClr val="tx2"/>
                </a:solidFill>
              </a:rPr>
              <a:t>Fowkes</a:t>
            </a:r>
            <a:r>
              <a:rPr lang="cs-CZ" sz="900" dirty="0">
                <a:solidFill>
                  <a:schemeClr val="tx2"/>
                </a:solidFill>
              </a:rPr>
              <a:t> FG et al. Aspirin </a:t>
            </a:r>
            <a:r>
              <a:rPr lang="cs-CZ" sz="900" dirty="0" err="1">
                <a:solidFill>
                  <a:schemeClr val="tx2"/>
                </a:solidFill>
              </a:rPr>
              <a:t>for</a:t>
            </a:r>
            <a:r>
              <a:rPr lang="cs-CZ" sz="900" dirty="0">
                <a:solidFill>
                  <a:schemeClr val="tx2"/>
                </a:solidFill>
              </a:rPr>
              <a:t> </a:t>
            </a:r>
            <a:r>
              <a:rPr lang="cs-CZ" sz="900" dirty="0" err="1">
                <a:solidFill>
                  <a:schemeClr val="tx2"/>
                </a:solidFill>
              </a:rPr>
              <a:t>prevention</a:t>
            </a:r>
            <a:r>
              <a:rPr lang="cs-CZ" sz="900" dirty="0">
                <a:solidFill>
                  <a:schemeClr val="tx2"/>
                </a:solidFill>
              </a:rPr>
              <a:t> </a:t>
            </a:r>
            <a:r>
              <a:rPr lang="cs-CZ" sz="900" dirty="0" err="1">
                <a:solidFill>
                  <a:schemeClr val="tx2"/>
                </a:solidFill>
              </a:rPr>
              <a:t>of</a:t>
            </a:r>
            <a:r>
              <a:rPr lang="cs-CZ" sz="900" dirty="0">
                <a:solidFill>
                  <a:schemeClr val="tx2"/>
                </a:solidFill>
              </a:rPr>
              <a:t> </a:t>
            </a:r>
            <a:r>
              <a:rPr lang="cs-CZ" sz="900" dirty="0" err="1">
                <a:solidFill>
                  <a:schemeClr val="tx2"/>
                </a:solidFill>
              </a:rPr>
              <a:t>cardiovascular</a:t>
            </a:r>
            <a:r>
              <a:rPr lang="cs-CZ" sz="900" dirty="0">
                <a:solidFill>
                  <a:schemeClr val="tx2"/>
                </a:solidFill>
              </a:rPr>
              <a:t> </a:t>
            </a:r>
            <a:r>
              <a:rPr lang="cs-CZ" sz="900" dirty="0" err="1">
                <a:solidFill>
                  <a:schemeClr val="tx2"/>
                </a:solidFill>
              </a:rPr>
              <a:t>events</a:t>
            </a:r>
            <a:r>
              <a:rPr lang="cs-CZ" sz="900" dirty="0">
                <a:solidFill>
                  <a:schemeClr val="tx2"/>
                </a:solidFill>
              </a:rPr>
              <a:t> in a </a:t>
            </a:r>
            <a:r>
              <a:rPr lang="cs-CZ" sz="900" dirty="0" err="1">
                <a:solidFill>
                  <a:schemeClr val="tx2"/>
                </a:solidFill>
              </a:rPr>
              <a:t>general</a:t>
            </a:r>
            <a:r>
              <a:rPr lang="cs-CZ" sz="900" dirty="0">
                <a:solidFill>
                  <a:schemeClr val="tx2"/>
                </a:solidFill>
              </a:rPr>
              <a:t> </a:t>
            </a:r>
            <a:r>
              <a:rPr lang="cs-CZ" sz="900" dirty="0" err="1">
                <a:solidFill>
                  <a:schemeClr val="tx2"/>
                </a:solidFill>
              </a:rPr>
              <a:t>population</a:t>
            </a:r>
            <a:r>
              <a:rPr lang="cs-CZ" sz="900" dirty="0">
                <a:solidFill>
                  <a:schemeClr val="tx2"/>
                </a:solidFill>
              </a:rPr>
              <a:t> </a:t>
            </a:r>
            <a:r>
              <a:rPr lang="cs-CZ" sz="900" dirty="0" err="1">
                <a:solidFill>
                  <a:schemeClr val="tx2"/>
                </a:solidFill>
              </a:rPr>
              <a:t>screened</a:t>
            </a:r>
            <a:r>
              <a:rPr lang="cs-CZ" sz="900" dirty="0">
                <a:solidFill>
                  <a:schemeClr val="tx2"/>
                </a:solidFill>
              </a:rPr>
              <a:t> </a:t>
            </a:r>
            <a:r>
              <a:rPr lang="cs-CZ" sz="900" dirty="0" err="1">
                <a:solidFill>
                  <a:schemeClr val="tx2"/>
                </a:solidFill>
              </a:rPr>
              <a:t>for</a:t>
            </a:r>
            <a:r>
              <a:rPr lang="cs-CZ" sz="900" dirty="0">
                <a:solidFill>
                  <a:schemeClr val="tx2"/>
                </a:solidFill>
              </a:rPr>
              <a:t> a </a:t>
            </a:r>
            <a:r>
              <a:rPr lang="cs-CZ" sz="900" dirty="0" err="1">
                <a:solidFill>
                  <a:schemeClr val="tx2"/>
                </a:solidFill>
              </a:rPr>
              <a:t>low</a:t>
            </a:r>
            <a:r>
              <a:rPr lang="cs-CZ" sz="900" dirty="0">
                <a:solidFill>
                  <a:schemeClr val="tx2"/>
                </a:solidFill>
              </a:rPr>
              <a:t> </a:t>
            </a:r>
            <a:r>
              <a:rPr lang="cs-CZ" sz="900" dirty="0" err="1">
                <a:solidFill>
                  <a:schemeClr val="tx2"/>
                </a:solidFill>
              </a:rPr>
              <a:t>ankle</a:t>
            </a:r>
            <a:r>
              <a:rPr lang="cs-CZ" sz="900" dirty="0">
                <a:solidFill>
                  <a:schemeClr val="tx2"/>
                </a:solidFill>
              </a:rPr>
              <a:t> </a:t>
            </a:r>
            <a:r>
              <a:rPr lang="cs-CZ" sz="900" dirty="0" err="1">
                <a:solidFill>
                  <a:schemeClr val="tx2"/>
                </a:solidFill>
              </a:rPr>
              <a:t>brachial</a:t>
            </a:r>
            <a:r>
              <a:rPr lang="cs-CZ" sz="900" dirty="0">
                <a:solidFill>
                  <a:schemeClr val="tx2"/>
                </a:solidFill>
              </a:rPr>
              <a:t> index J </a:t>
            </a:r>
            <a:r>
              <a:rPr lang="cs-CZ" sz="900" dirty="0" err="1">
                <a:solidFill>
                  <a:schemeClr val="tx2"/>
                </a:solidFill>
              </a:rPr>
              <a:t>Am</a:t>
            </a:r>
            <a:r>
              <a:rPr lang="cs-CZ" sz="900" dirty="0">
                <a:solidFill>
                  <a:schemeClr val="tx2"/>
                </a:solidFill>
              </a:rPr>
              <a:t> Med </a:t>
            </a:r>
            <a:r>
              <a:rPr lang="cs-CZ" sz="900" dirty="0" err="1">
                <a:solidFill>
                  <a:schemeClr val="tx2"/>
                </a:solidFill>
              </a:rPr>
              <a:t>Assoc</a:t>
            </a:r>
            <a:r>
              <a:rPr lang="cs-CZ" sz="900" dirty="0">
                <a:solidFill>
                  <a:schemeClr val="tx2"/>
                </a:solidFill>
              </a:rPr>
              <a:t> 2010; 303: 841–848.</a:t>
            </a:r>
          </a:p>
          <a:p>
            <a:pPr algn="ctr"/>
            <a:endParaRPr lang="cs-CZ" sz="9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3502898"/>
      </p:ext>
    </p:extLst>
  </p:cSld>
  <p:clrMapOvr>
    <a:masterClrMapping/>
  </p:clrMapOvr>
  <p:transition/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3410" y="533400"/>
            <a:ext cx="8970590" cy="1090613"/>
          </a:xfrm>
        </p:spPr>
        <p:txBody>
          <a:bodyPr/>
          <a:lstStyle/>
          <a:p>
            <a:r>
              <a:rPr lang="cs-CZ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Efekt </a:t>
            </a:r>
            <a:r>
              <a:rPr lang="cs-CZ" sz="32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ecASA</a:t>
            </a:r>
            <a:r>
              <a:rPr lang="cs-CZ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 v prim. prevenci KV příhod u seniorů </a:t>
            </a:r>
            <a:r>
              <a:rPr lang="cs-CZ" sz="3200" b="1" dirty="0">
                <a:latin typeface="+mn-lt"/>
              </a:rPr>
              <a:t>(ASPREE trial - </a:t>
            </a:r>
            <a:r>
              <a:rPr lang="cs-CZ" sz="3200" b="1" dirty="0" err="1">
                <a:latin typeface="+mn-lt"/>
              </a:rPr>
              <a:t>ecASA</a:t>
            </a:r>
            <a:r>
              <a:rPr lang="cs-CZ" sz="3200" b="1" dirty="0">
                <a:latin typeface="+mn-lt"/>
              </a:rPr>
              <a:t> </a:t>
            </a:r>
            <a:br>
              <a:rPr lang="cs-CZ" sz="3200" b="1" dirty="0">
                <a:latin typeface="+mn-lt"/>
              </a:rPr>
            </a:br>
            <a:r>
              <a:rPr lang="cs-CZ" sz="3200" b="1" dirty="0">
                <a:latin typeface="+mn-lt"/>
              </a:rPr>
              <a:t>u seniorů v PP, trvání 10 let ) 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/>
          <a:srcRect l="8263" t="13601" r="24800" b="3800"/>
          <a:stretch/>
        </p:blipFill>
        <p:spPr>
          <a:xfrm>
            <a:off x="173410" y="1916832"/>
            <a:ext cx="8863086" cy="4752528"/>
          </a:xfrm>
          <a:prstGeom prst="rect">
            <a:avLst/>
          </a:prstGeom>
          <a:ln>
            <a:solidFill>
              <a:schemeClr val="tx2"/>
            </a:solidFill>
          </a:ln>
        </p:spPr>
      </p:pic>
    </p:spTree>
    <p:extLst>
      <p:ext uri="{BB962C8B-B14F-4D97-AF65-F5344CB8AC3E}">
        <p14:creationId xmlns:p14="http://schemas.microsoft.com/office/powerpoint/2010/main" val="2047066306"/>
      </p:ext>
    </p:extLst>
  </p:cSld>
  <p:clrMapOvr>
    <a:masterClrMapping/>
  </p:clrMapOvr>
  <p:transition/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782943" cy="1090613"/>
          </a:xfrm>
        </p:spPr>
        <p:txBody>
          <a:bodyPr/>
          <a:lstStyle/>
          <a:p>
            <a:pPr algn="ctr"/>
            <a:r>
              <a:rPr lang="cs-CZ" sz="4000" b="1" dirty="0">
                <a:solidFill>
                  <a:srgbClr val="C00000"/>
                </a:solidFill>
                <a:latin typeface="Arial Black" panose="020B0A04020102020204" pitchFamily="34" charset="0"/>
              </a:rPr>
              <a:t>Studie ISIS2 u nemocných s akutním infarktem myokardu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5" y="1844824"/>
            <a:ext cx="8627815" cy="4191000"/>
          </a:xfrm>
        </p:spPr>
        <p:txBody>
          <a:bodyPr/>
          <a:lstStyle/>
          <a:p>
            <a:r>
              <a:rPr lang="cs-CZ" sz="2800" b="1" dirty="0">
                <a:solidFill>
                  <a:schemeClr val="tx2"/>
                </a:solidFill>
                <a:latin typeface="Arial Black" panose="020B0A04020102020204" pitchFamily="34" charset="0"/>
              </a:rPr>
              <a:t>doložen byl příznivý efekt </a:t>
            </a:r>
            <a:r>
              <a:rPr lang="cs-CZ" sz="2800" b="1" dirty="0" err="1">
                <a:solidFill>
                  <a:schemeClr val="tx2"/>
                </a:solidFill>
                <a:latin typeface="Arial Black" panose="020B0A04020102020204" pitchFamily="34" charset="0"/>
              </a:rPr>
              <a:t>ecASA</a:t>
            </a:r>
            <a:r>
              <a:rPr lang="cs-CZ" sz="2800" b="1" dirty="0">
                <a:solidFill>
                  <a:schemeClr val="tx2"/>
                </a:solidFill>
                <a:latin typeface="Arial Black" panose="020B0A04020102020204" pitchFamily="34" charset="0"/>
              </a:rPr>
              <a:t> na snížení vaskulární mortality </a:t>
            </a:r>
          </a:p>
          <a:p>
            <a:r>
              <a:rPr lang="cs-CZ" sz="2800" b="1" dirty="0">
                <a:solidFill>
                  <a:schemeClr val="tx2"/>
                </a:solidFill>
              </a:rPr>
              <a:t>nicméně léková forma byla porušena, dle protokolu měli  nemocní pokyn tablety „</a:t>
            </a:r>
            <a:r>
              <a:rPr lang="cs-CZ" sz="2800" b="1" i="1" dirty="0">
                <a:solidFill>
                  <a:srgbClr val="C00000"/>
                </a:solidFill>
              </a:rPr>
              <a:t>rozkousat či rozdrtit</a:t>
            </a:r>
            <a:r>
              <a:rPr lang="cs-CZ" sz="2800" b="1" dirty="0">
                <a:solidFill>
                  <a:schemeClr val="tx2"/>
                </a:solidFill>
              </a:rPr>
              <a:t>“ </a:t>
            </a:r>
          </a:p>
          <a:p>
            <a:pPr>
              <a:spcBef>
                <a:spcPts val="0"/>
              </a:spcBef>
            </a:pPr>
            <a:r>
              <a:rPr lang="cs-CZ" sz="2800" b="1" dirty="0">
                <a:solidFill>
                  <a:schemeClr val="tx2"/>
                </a:solidFill>
              </a:rPr>
              <a:t>tuto krátkodobou studii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800" b="1" dirty="0">
                <a:solidFill>
                  <a:schemeClr val="tx2"/>
                </a:solidFill>
              </a:rPr>
              <a:t>   nelze považovat za   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800" b="1" dirty="0">
                <a:solidFill>
                  <a:schemeClr val="tx2"/>
                </a:solidFill>
              </a:rPr>
              <a:t>   studii provedenou                                              </a:t>
            </a:r>
          </a:p>
          <a:p>
            <a:pPr marL="0" indent="0">
              <a:spcBef>
                <a:spcPts val="0"/>
              </a:spcBef>
              <a:buNone/>
            </a:pPr>
            <a:r>
              <a:rPr lang="cs-CZ" sz="2800" b="1" dirty="0">
                <a:solidFill>
                  <a:schemeClr val="tx2"/>
                </a:solidFill>
              </a:rPr>
              <a:t>   s </a:t>
            </a:r>
            <a:r>
              <a:rPr lang="cs-CZ" sz="2800" b="1" dirty="0" err="1">
                <a:solidFill>
                  <a:schemeClr val="tx2"/>
                </a:solidFill>
              </a:rPr>
              <a:t>enterosolv</a:t>
            </a:r>
            <a:r>
              <a:rPr lang="cs-CZ" sz="2800" b="1" dirty="0">
                <a:solidFill>
                  <a:schemeClr val="tx2"/>
                </a:solidFill>
              </a:rPr>
              <a:t>. tabletami</a:t>
            </a:r>
          </a:p>
          <a:p>
            <a:pPr marL="0" indent="0">
              <a:buNone/>
            </a:pPr>
            <a:endParaRPr lang="cs-CZ" sz="2800" b="1" dirty="0">
              <a:solidFill>
                <a:schemeClr val="tx2"/>
              </a:solidFill>
            </a:endParaRPr>
          </a:p>
        </p:txBody>
      </p:sp>
      <p:pic>
        <p:nvPicPr>
          <p:cNvPr id="5" name="Picture 2" descr="0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898262"/>
            <a:ext cx="3870472" cy="25918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5652120" y="6582544"/>
            <a:ext cx="3456384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7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 Unicode MS" panose="020B0604020202020204" pitchFamily="34" charset="-128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cs-CZ" sz="900" i="1" dirty="0">
                <a:solidFill>
                  <a:schemeClr val="tx2"/>
                </a:solidFill>
                <a:latin typeface="Arial" panose="020B0604020202020204" pitchFamily="34" charset="0"/>
              </a:rPr>
              <a:t>ISIS-2 Collaborative Croup Lancet. 1988 Aug 13;332: 349-60. </a:t>
            </a:r>
          </a:p>
        </p:txBody>
      </p:sp>
    </p:spTree>
    <p:extLst>
      <p:ext uri="{BB962C8B-B14F-4D97-AF65-F5344CB8AC3E}">
        <p14:creationId xmlns:p14="http://schemas.microsoft.com/office/powerpoint/2010/main" val="3396095467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547688"/>
            <a:ext cx="8713788" cy="1152525"/>
          </a:xfrm>
        </p:spPr>
        <p:txBody>
          <a:bodyPr/>
          <a:lstStyle/>
          <a:p>
            <a:pPr algn="ctr" eaLnBrk="1" hangingPunct="1">
              <a:lnSpc>
                <a:spcPct val="110000"/>
              </a:lnSpc>
            </a:pPr>
            <a:r>
              <a:rPr lang="cs-CZ" altLang="cs-CZ" sz="4000" dirty="0">
                <a:solidFill>
                  <a:srgbClr val="C00000"/>
                </a:solidFill>
                <a:latin typeface="Arial Black" panose="020B0A04020102020204" pitchFamily="34" charset="0"/>
              </a:rPr>
              <a:t>RASS – význam lékových interakcí a polymorfizmů</a:t>
            </a:r>
            <a:endParaRPr lang="el-GR" altLang="cs-CZ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pic>
        <p:nvPicPr>
          <p:cNvPr id="74755" name="Picture 4" descr="AT1 recept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8179" y="2492375"/>
            <a:ext cx="5688013" cy="3600450"/>
          </a:xfrm>
          <a:prstGeom prst="rect">
            <a:avLst/>
          </a:prstGeom>
          <a:noFill/>
          <a:ln w="762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2813046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Nadpis 1"/>
          <p:cNvSpPr>
            <a:spLocks noGrp="1"/>
          </p:cNvSpPr>
          <p:nvPr>
            <p:ph type="title"/>
          </p:nvPr>
        </p:nvSpPr>
        <p:spPr>
          <a:xfrm>
            <a:off x="180975" y="334963"/>
            <a:ext cx="8712200" cy="933450"/>
          </a:xfrm>
        </p:spPr>
        <p:txBody>
          <a:bodyPr/>
          <a:lstStyle/>
          <a:p>
            <a:pPr algn="ctr">
              <a:defRPr/>
            </a:pPr>
            <a:r>
              <a:rPr lang="cs-CZ" sz="3200" dirty="0">
                <a:solidFill>
                  <a:srgbClr val="C00000"/>
                </a:solidFill>
                <a:latin typeface="Arial Black" panose="020B0A04020102020204" pitchFamily="34" charset="0"/>
              </a:rPr>
              <a:t>Současné podání ASA s IPP významně zvýšilo výskyt KV příhod </a:t>
            </a:r>
            <a:r>
              <a:rPr lang="cs-CZ" sz="1600" dirty="0">
                <a:solidFill>
                  <a:srgbClr val="C00000"/>
                </a:solidFill>
                <a:latin typeface="Arial Black" panose="020B0A04020102020204" pitchFamily="34" charset="0"/>
              </a:rPr>
              <a:t>(Charlot M, BMJ 2011)</a:t>
            </a:r>
            <a:r>
              <a:rPr lang="cs-CZ" sz="3600" dirty="0">
                <a:solidFill>
                  <a:srgbClr val="C00000"/>
                </a:solidFill>
                <a:latin typeface="Arial Black" panose="020B0A04020102020204" pitchFamily="34" charset="0"/>
              </a:rPr>
              <a:t>   </a:t>
            </a:r>
            <a:endParaRPr lang="cs-CZ" sz="24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144387" name="Zástupný symbol pro obsah 3"/>
          <p:cNvGraphicFramePr>
            <a:graphicFrameLocks/>
          </p:cNvGraphicFramePr>
          <p:nvPr>
            <p:extLst/>
          </p:nvPr>
        </p:nvGraphicFramePr>
        <p:xfrm>
          <a:off x="417513" y="1412875"/>
          <a:ext cx="8382000" cy="3384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List" r:id="rId3" imgW="8381918" imgH="3596558" progId="Excel.Sheet.8">
                  <p:embed/>
                </p:oleObj>
              </mc:Choice>
              <mc:Fallback>
                <p:oleObj name="List" r:id="rId3" imgW="8381918" imgH="3596558" progId="Excel.Shee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7513" y="1412875"/>
                        <a:ext cx="8382000" cy="3384550"/>
                      </a:xfrm>
                      <a:prstGeom prst="rect">
                        <a:avLst/>
                      </a:prstGeom>
                      <a:solidFill>
                        <a:schemeClr val="accent6">
                          <a:lumMod val="50000"/>
                        </a:schemeClr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Zástupný symbol pro obsah 4"/>
          <p:cNvGraphicFramePr>
            <a:graphicFrameLocks noGrp="1"/>
          </p:cNvGraphicFramePr>
          <p:nvPr>
            <p:ph idx="1"/>
            <p:extLst/>
          </p:nvPr>
        </p:nvGraphicFramePr>
        <p:xfrm>
          <a:off x="539750" y="5037138"/>
          <a:ext cx="8208963" cy="16319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5214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6013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961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6030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44020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2459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rgbClr val="C00000"/>
                          </a:solidFill>
                          <a:latin typeface="+mj-lt"/>
                        </a:rPr>
                        <a:t>výstup</a:t>
                      </a:r>
                    </a:p>
                  </a:txBody>
                  <a:tcPr marL="91443" marR="9144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rgbClr val="C00000"/>
                          </a:solidFill>
                          <a:latin typeface="+mj-lt"/>
                        </a:rPr>
                        <a:t>ASA</a:t>
                      </a:r>
                    </a:p>
                  </a:txBody>
                  <a:tcPr marL="91443" marR="9144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rgbClr val="C00000"/>
                          </a:solidFill>
                          <a:latin typeface="+mj-lt"/>
                        </a:rPr>
                        <a:t>ASA+IPP</a:t>
                      </a:r>
                    </a:p>
                  </a:txBody>
                  <a:tcPr marL="91443" marR="9144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rgbClr val="C00000"/>
                          </a:solidFill>
                          <a:latin typeface="+mj-lt"/>
                        </a:rPr>
                        <a:t>HR (95% CI)</a:t>
                      </a:r>
                    </a:p>
                  </a:txBody>
                  <a:tcPr marL="91443" marR="91443" marT="45733" marB="4573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rgbClr val="C00000"/>
                          </a:solidFill>
                          <a:latin typeface="+mj-lt"/>
                        </a:rPr>
                        <a:t>hodnota p</a:t>
                      </a:r>
                    </a:p>
                  </a:txBody>
                  <a:tcPr marL="91443" marR="91443" marT="45733" marB="4573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551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2"/>
                          </a:solidFill>
                          <a:latin typeface="+mj-lt"/>
                        </a:rPr>
                        <a:t>KV+, IM, iktus</a:t>
                      </a:r>
                    </a:p>
                  </a:txBody>
                  <a:tcPr marL="91443" marR="91443" marT="45733" marB="4573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>
                          <a:solidFill>
                            <a:schemeClr val="tx2"/>
                          </a:solidFill>
                          <a:latin typeface="+mj-lt"/>
                        </a:rPr>
                        <a:t>15,2%</a:t>
                      </a:r>
                    </a:p>
                  </a:txBody>
                  <a:tcPr marL="91443" marR="91443" marT="45733" marB="45733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2"/>
                          </a:solidFill>
                          <a:latin typeface="+mj-lt"/>
                        </a:rPr>
                        <a:t>22,9%</a:t>
                      </a:r>
                    </a:p>
                  </a:txBody>
                  <a:tcPr marL="91443" marR="91443" marT="45733" marB="45733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rgbClr val="C00000"/>
                          </a:solidFill>
                          <a:latin typeface="+mj-lt"/>
                        </a:rPr>
                        <a:t>1,46</a:t>
                      </a:r>
                      <a:r>
                        <a:rPr lang="cs-CZ" sz="1800" b="1" dirty="0">
                          <a:solidFill>
                            <a:schemeClr val="tx2"/>
                          </a:solidFill>
                          <a:latin typeface="+mj-lt"/>
                        </a:rPr>
                        <a:t> (1,33-1,61)</a:t>
                      </a:r>
                    </a:p>
                  </a:txBody>
                  <a:tcPr marL="91443" marR="91443" marT="45733" marB="45733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2"/>
                          </a:solidFill>
                          <a:latin typeface="+mj-lt"/>
                          <a:cs typeface="Arial"/>
                        </a:rPr>
                        <a:t>&lt;0,001</a:t>
                      </a:r>
                      <a:endParaRPr lang="cs-CZ" sz="18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1443" marR="91443" marT="45733" marB="45733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297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2"/>
                          </a:solidFill>
                          <a:latin typeface="+mj-lt"/>
                        </a:rPr>
                        <a:t>KV+</a:t>
                      </a:r>
                    </a:p>
                  </a:txBody>
                  <a:tcPr marL="91443" marR="91443" marT="45733" marB="4573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2"/>
                          </a:solidFill>
                          <a:latin typeface="+mj-lt"/>
                        </a:rPr>
                        <a:t>8,5%</a:t>
                      </a:r>
                    </a:p>
                  </a:txBody>
                  <a:tcPr marL="91443" marR="91443" marT="45733" marB="45733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2"/>
                          </a:solidFill>
                          <a:latin typeface="+mj-lt"/>
                        </a:rPr>
                        <a:t>12,5%</a:t>
                      </a:r>
                    </a:p>
                  </a:txBody>
                  <a:tcPr marL="91443" marR="91443" marT="45733" marB="45733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>
                          <a:solidFill>
                            <a:srgbClr val="C00000"/>
                          </a:solidFill>
                          <a:latin typeface="+mj-lt"/>
                        </a:rPr>
                        <a:t>1,71</a:t>
                      </a:r>
                      <a:r>
                        <a:rPr lang="cs-CZ" sz="1800" b="1" dirty="0">
                          <a:solidFill>
                            <a:schemeClr val="tx2"/>
                          </a:solidFill>
                          <a:latin typeface="+mj-lt"/>
                        </a:rPr>
                        <a:t> (1,51-1,92)</a:t>
                      </a:r>
                    </a:p>
                  </a:txBody>
                  <a:tcPr marL="91443" marR="91443" marT="45733" marB="45733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>
                          <a:solidFill>
                            <a:schemeClr val="tx2"/>
                          </a:solidFill>
                          <a:latin typeface="+mj-lt"/>
                          <a:cs typeface="Arial"/>
                        </a:rPr>
                        <a:t>&lt;0,001</a:t>
                      </a:r>
                      <a:endParaRPr lang="cs-CZ" sz="18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1443" marR="91443" marT="45733" marB="45733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2970"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2"/>
                          </a:solidFill>
                          <a:latin typeface="+mj-lt"/>
                        </a:rPr>
                        <a:t>IM</a:t>
                      </a:r>
                    </a:p>
                  </a:txBody>
                  <a:tcPr marL="91443" marR="91443" marT="45733" marB="45733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2"/>
                          </a:solidFill>
                          <a:latin typeface="+mj-lt"/>
                        </a:rPr>
                        <a:t>7,1%</a:t>
                      </a:r>
                    </a:p>
                  </a:txBody>
                  <a:tcPr marL="91443" marR="91443" marT="45733" marB="45733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800" b="1" dirty="0">
                          <a:solidFill>
                            <a:schemeClr val="tx2"/>
                          </a:solidFill>
                          <a:latin typeface="+mj-lt"/>
                        </a:rPr>
                        <a:t>11,5%</a:t>
                      </a:r>
                    </a:p>
                  </a:txBody>
                  <a:tcPr marL="91443" marR="91443" marT="45733" marB="45733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>
                          <a:solidFill>
                            <a:srgbClr val="C00000"/>
                          </a:solidFill>
                          <a:latin typeface="+mj-lt"/>
                        </a:rPr>
                        <a:t>1,39</a:t>
                      </a:r>
                      <a:r>
                        <a:rPr lang="cs-CZ" sz="1800" b="1" dirty="0">
                          <a:solidFill>
                            <a:schemeClr val="tx2"/>
                          </a:solidFill>
                          <a:latin typeface="+mj-lt"/>
                        </a:rPr>
                        <a:t> (1,2-1,62)</a:t>
                      </a:r>
                    </a:p>
                  </a:txBody>
                  <a:tcPr marL="91443" marR="91443" marT="45733" marB="45733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800" b="1" dirty="0">
                          <a:solidFill>
                            <a:schemeClr val="tx2"/>
                          </a:solidFill>
                          <a:latin typeface="+mj-lt"/>
                          <a:cs typeface="Arial"/>
                        </a:rPr>
                        <a:t>&lt;0,001</a:t>
                      </a:r>
                      <a:endParaRPr lang="cs-CZ" sz="1800" b="1" dirty="0">
                        <a:solidFill>
                          <a:schemeClr val="tx2"/>
                        </a:solidFill>
                        <a:latin typeface="+mj-lt"/>
                      </a:endParaRPr>
                    </a:p>
                  </a:txBody>
                  <a:tcPr marL="91443" marR="91443" marT="45733" marB="45733">
                    <a:solidFill>
                      <a:schemeClr val="tx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56358053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Nadpis 1"/>
          <p:cNvSpPr txBox="1">
            <a:spLocks/>
          </p:cNvSpPr>
          <p:nvPr/>
        </p:nvSpPr>
        <p:spPr>
          <a:xfrm>
            <a:off x="802166" y="726976"/>
            <a:ext cx="7370234" cy="68580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Helvetica" charset="0"/>
              </a:defRPr>
            </a:lvl9pPr>
          </a:lstStyle>
          <a:p>
            <a:pPr eaLnBrk="1" hangingPunct="1"/>
            <a:r>
              <a:rPr lang="cs-CZ" altLang="cs-CZ" sz="4000" kern="0" dirty="0">
                <a:solidFill>
                  <a:srgbClr val="C00000"/>
                </a:solidFill>
                <a:latin typeface="Arial Black" panose="020B0A04020102020204" pitchFamily="34" charset="0"/>
              </a:rPr>
              <a:t>Inhibitory ADP </a:t>
            </a:r>
            <a:r>
              <a:rPr lang="cs-CZ" altLang="cs-CZ" sz="4000" kern="0" dirty="0" err="1">
                <a:solidFill>
                  <a:srgbClr val="C00000"/>
                </a:solidFill>
                <a:latin typeface="Arial Black" panose="020B0A04020102020204" pitchFamily="34" charset="0"/>
              </a:rPr>
              <a:t>rec</a:t>
            </a:r>
            <a:r>
              <a:rPr lang="cs-CZ" altLang="cs-CZ" sz="4000" kern="0" dirty="0">
                <a:solidFill>
                  <a:srgbClr val="C00000"/>
                </a:solidFill>
                <a:latin typeface="Arial Black" panose="020B0A04020102020204" pitchFamily="34" charset="0"/>
              </a:rPr>
              <a:t>. P2Y</a:t>
            </a:r>
            <a:r>
              <a:rPr lang="cs-CZ" altLang="cs-CZ" sz="4000" kern="0" baseline="-25000" dirty="0">
                <a:solidFill>
                  <a:srgbClr val="C00000"/>
                </a:solidFill>
                <a:latin typeface="Arial Black" panose="020B0A04020102020204" pitchFamily="34" charset="0"/>
              </a:rPr>
              <a:t>12</a:t>
            </a:r>
          </a:p>
        </p:txBody>
      </p:sp>
      <p:sp>
        <p:nvSpPr>
          <p:cNvPr id="2" name="Obdélník 1"/>
          <p:cNvSpPr/>
          <p:nvPr/>
        </p:nvSpPr>
        <p:spPr>
          <a:xfrm>
            <a:off x="179512" y="1844824"/>
            <a:ext cx="8784976" cy="48965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EAEAEA"/>
              </a:solidFill>
            </a:endParaRPr>
          </a:p>
        </p:txBody>
      </p:sp>
      <p:pic>
        <p:nvPicPr>
          <p:cNvPr id="14" name="Picture 2" descr="File:Ticlopidine.svg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6516511" y="3091136"/>
            <a:ext cx="2232378" cy="842963"/>
          </a:xfrm>
          <a:prstGeom prst="rect">
            <a:avLst/>
          </a:prstGeom>
          <a:solidFill>
            <a:schemeClr val="bg1">
              <a:lumMod val="90000"/>
            </a:schemeClr>
          </a:solidFill>
          <a:ln w="19050">
            <a:solidFill>
              <a:schemeClr val="accent1"/>
            </a:solidFill>
          </a:ln>
        </p:spPr>
      </p:pic>
      <p:pic>
        <p:nvPicPr>
          <p:cNvPr id="15" name="Picture 4" descr="File:Clopidogrel chemical structure.png">
            <a:hlinkClick r:id="rId4"/>
          </p:cNvPr>
          <p:cNvPicPr>
            <a:picLocks noChangeAspect="1" noChangeArrowheads="1"/>
          </p:cNvPicPr>
          <p:nvPr/>
        </p:nvPicPr>
        <p:blipFill rotWithShape="1">
          <a:blip r:embed="rId5"/>
          <a:srcRect t="10937"/>
          <a:stretch/>
        </p:blipFill>
        <p:spPr bwMode="auto">
          <a:xfrm>
            <a:off x="6492523" y="4081735"/>
            <a:ext cx="2249311" cy="1292225"/>
          </a:xfrm>
          <a:prstGeom prst="rect">
            <a:avLst/>
          </a:prstGeom>
          <a:solidFill>
            <a:schemeClr val="bg1">
              <a:lumMod val="90000"/>
            </a:schemeClr>
          </a:solidFill>
          <a:ln w="19050">
            <a:solidFill>
              <a:schemeClr val="accent1"/>
            </a:solidFill>
          </a:ln>
        </p:spPr>
      </p:pic>
      <p:pic>
        <p:nvPicPr>
          <p:cNvPr id="16" name="Picture 6" descr="File:Prasugrel.svg">
            <a:hlinkClick r:id="rId6"/>
          </p:cNvPr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516511" y="5500960"/>
            <a:ext cx="2232378" cy="1168400"/>
          </a:xfrm>
          <a:prstGeom prst="rect">
            <a:avLst/>
          </a:prstGeom>
          <a:solidFill>
            <a:schemeClr val="bg1">
              <a:lumMod val="90000"/>
            </a:schemeClr>
          </a:solidFill>
          <a:ln w="19050">
            <a:solidFill>
              <a:schemeClr val="accent1"/>
            </a:solidFill>
          </a:ln>
        </p:spPr>
      </p:pic>
      <p:pic>
        <p:nvPicPr>
          <p:cNvPr id="17" name="Picture 8" descr="File:Ticagrelor.svg">
            <a:hlinkClick r:id="rId8"/>
          </p:cNvPr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4990" y="3284811"/>
            <a:ext cx="2225322" cy="1584325"/>
          </a:xfrm>
          <a:prstGeom prst="rect">
            <a:avLst/>
          </a:prstGeom>
          <a:solidFill>
            <a:schemeClr val="bg1">
              <a:lumMod val="90000"/>
            </a:schemeClr>
          </a:solidFill>
          <a:ln w="19050">
            <a:solidFill>
              <a:schemeClr val="accent1"/>
            </a:solidFill>
          </a:ln>
        </p:spPr>
      </p:pic>
      <p:sp>
        <p:nvSpPr>
          <p:cNvPr id="18" name="TextovéPole 3"/>
          <p:cNvSpPr txBox="1">
            <a:spLocks noChangeArrowheads="1"/>
          </p:cNvSpPr>
          <p:nvPr/>
        </p:nvSpPr>
        <p:spPr bwMode="auto">
          <a:xfrm>
            <a:off x="5003801" y="1837273"/>
            <a:ext cx="3807324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>
                <a:solidFill>
                  <a:srgbClr val="003366"/>
                </a:solidFill>
                <a:latin typeface="Arial Black" pitchFamily="34" charset="0"/>
              </a:rPr>
              <a:t>ireversibilní </a:t>
            </a:r>
          </a:p>
          <a:p>
            <a:r>
              <a:rPr lang="cs-CZ" altLang="cs-CZ" sz="2400">
                <a:solidFill>
                  <a:srgbClr val="003366"/>
                </a:solidFill>
                <a:latin typeface="Arial Black" pitchFamily="34" charset="0"/>
              </a:rPr>
              <a:t>- deriv. thienopyridinu</a:t>
            </a:r>
          </a:p>
        </p:txBody>
      </p:sp>
      <p:sp>
        <p:nvSpPr>
          <p:cNvPr id="19" name="TextovéPole 8"/>
          <p:cNvSpPr txBox="1">
            <a:spLocks noChangeArrowheads="1"/>
          </p:cNvSpPr>
          <p:nvPr/>
        </p:nvSpPr>
        <p:spPr bwMode="auto">
          <a:xfrm>
            <a:off x="410634" y="1837273"/>
            <a:ext cx="3154903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dirty="0">
                <a:solidFill>
                  <a:srgbClr val="003366"/>
                </a:solidFill>
                <a:latin typeface="Arial Black" pitchFamily="34" charset="0"/>
              </a:rPr>
              <a:t>reversibilní </a:t>
            </a:r>
          </a:p>
          <a:p>
            <a:r>
              <a:rPr lang="cs-CZ" altLang="cs-CZ" sz="2400" dirty="0">
                <a:solidFill>
                  <a:srgbClr val="003366"/>
                </a:solidFill>
                <a:latin typeface="Arial Black" pitchFamily="34" charset="0"/>
              </a:rPr>
              <a:t>- </a:t>
            </a:r>
            <a:r>
              <a:rPr lang="cs-CZ" altLang="cs-CZ" sz="2400" dirty="0" err="1">
                <a:solidFill>
                  <a:srgbClr val="003366"/>
                </a:solidFill>
                <a:latin typeface="Arial Black" pitchFamily="34" charset="0"/>
              </a:rPr>
              <a:t>deriv</a:t>
            </a:r>
            <a:r>
              <a:rPr lang="cs-CZ" altLang="cs-CZ" sz="2400" dirty="0">
                <a:solidFill>
                  <a:srgbClr val="003366"/>
                </a:solidFill>
                <a:latin typeface="Arial Black" pitchFamily="34" charset="0"/>
              </a:rPr>
              <a:t>. adenosinu</a:t>
            </a:r>
          </a:p>
        </p:txBody>
      </p:sp>
      <p:sp>
        <p:nvSpPr>
          <p:cNvPr id="20" name="TextovéPole 4"/>
          <p:cNvSpPr txBox="1">
            <a:spLocks noChangeArrowheads="1"/>
          </p:cNvSpPr>
          <p:nvPr/>
        </p:nvSpPr>
        <p:spPr bwMode="auto">
          <a:xfrm>
            <a:off x="4931834" y="3502298"/>
            <a:ext cx="1566454" cy="29854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2000" b="1" i="1" dirty="0" err="1">
                <a:solidFill>
                  <a:srgbClr val="C00000"/>
                </a:solidFill>
                <a:latin typeface="Arial" pitchFamily="34" charset="0"/>
              </a:rPr>
              <a:t>tiklopidin</a:t>
            </a:r>
            <a:endParaRPr lang="cs-CZ" altLang="cs-CZ" sz="2000" b="1" i="1" dirty="0">
              <a:solidFill>
                <a:srgbClr val="C00000"/>
              </a:solidFill>
              <a:latin typeface="Arial" pitchFamily="34" charset="0"/>
            </a:endParaRPr>
          </a:p>
          <a:p>
            <a:endParaRPr lang="cs-CZ" altLang="cs-CZ" sz="2000" b="1" i="1" dirty="0">
              <a:solidFill>
                <a:srgbClr val="C00000"/>
              </a:solidFill>
              <a:latin typeface="Arial" pitchFamily="34" charset="0"/>
            </a:endParaRPr>
          </a:p>
          <a:p>
            <a:endParaRPr lang="cs-CZ" altLang="cs-CZ" sz="2800" b="1" i="1" dirty="0">
              <a:solidFill>
                <a:srgbClr val="C00000"/>
              </a:solidFill>
              <a:latin typeface="Arial" pitchFamily="34" charset="0"/>
            </a:endParaRPr>
          </a:p>
          <a:p>
            <a:r>
              <a:rPr lang="cs-CZ" altLang="cs-CZ" sz="2000" b="1" i="1" dirty="0" err="1">
                <a:solidFill>
                  <a:srgbClr val="C00000"/>
                </a:solidFill>
                <a:latin typeface="Arial" pitchFamily="34" charset="0"/>
              </a:rPr>
              <a:t>klopidogrel</a:t>
            </a:r>
            <a:endParaRPr lang="cs-CZ" altLang="cs-CZ" sz="2000" b="1" i="1" dirty="0">
              <a:solidFill>
                <a:srgbClr val="C00000"/>
              </a:solidFill>
              <a:latin typeface="Arial" pitchFamily="34" charset="0"/>
            </a:endParaRPr>
          </a:p>
          <a:p>
            <a:endParaRPr lang="cs-CZ" altLang="cs-CZ" sz="2000" b="1" i="1" dirty="0">
              <a:solidFill>
                <a:srgbClr val="C00000"/>
              </a:solidFill>
              <a:latin typeface="Arial" pitchFamily="34" charset="0"/>
            </a:endParaRPr>
          </a:p>
          <a:p>
            <a:endParaRPr lang="cs-CZ" altLang="cs-CZ" sz="2000" b="1" i="1" dirty="0">
              <a:solidFill>
                <a:srgbClr val="C00000"/>
              </a:solidFill>
              <a:latin typeface="Arial" pitchFamily="34" charset="0"/>
            </a:endParaRPr>
          </a:p>
          <a:p>
            <a:endParaRPr lang="cs-CZ" altLang="cs-CZ" sz="2000" b="1" i="1" dirty="0">
              <a:solidFill>
                <a:srgbClr val="C00000"/>
              </a:solidFill>
              <a:latin typeface="Arial" pitchFamily="34" charset="0"/>
            </a:endParaRPr>
          </a:p>
          <a:p>
            <a:r>
              <a:rPr lang="cs-CZ" altLang="cs-CZ" sz="2000" b="1" i="1" dirty="0" err="1">
                <a:solidFill>
                  <a:srgbClr val="C00000"/>
                </a:solidFill>
                <a:latin typeface="Arial" pitchFamily="34" charset="0"/>
              </a:rPr>
              <a:t>prasugrel</a:t>
            </a:r>
            <a:endParaRPr lang="cs-CZ" altLang="cs-CZ" sz="2000" b="1" i="1" dirty="0">
              <a:solidFill>
                <a:srgbClr val="C00000"/>
              </a:solidFill>
              <a:latin typeface="Arial" pitchFamily="34" charset="0"/>
            </a:endParaRPr>
          </a:p>
          <a:p>
            <a:endParaRPr lang="cs-CZ" altLang="cs-CZ" sz="2000" b="1" i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1" name="TextovéPole 12"/>
          <p:cNvSpPr txBox="1">
            <a:spLocks noChangeArrowheads="1"/>
          </p:cNvSpPr>
          <p:nvPr/>
        </p:nvSpPr>
        <p:spPr bwMode="auto">
          <a:xfrm>
            <a:off x="2716389" y="3502298"/>
            <a:ext cx="1351652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cs-CZ" altLang="cs-CZ" sz="2000" b="1" i="1" dirty="0" err="1">
                <a:solidFill>
                  <a:srgbClr val="C00000"/>
                </a:solidFill>
                <a:latin typeface="Arial" pitchFamily="34" charset="0"/>
              </a:rPr>
              <a:t>tikagrelor</a:t>
            </a:r>
            <a:endParaRPr lang="cs-CZ" altLang="cs-CZ" sz="2000" b="1" i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22" name="Ovál 21"/>
          <p:cNvSpPr/>
          <p:nvPr/>
        </p:nvSpPr>
        <p:spPr>
          <a:xfrm rot="2459657">
            <a:off x="999067" y="3392760"/>
            <a:ext cx="893234" cy="1512888"/>
          </a:xfrm>
          <a:prstGeom prst="ellipse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003366"/>
              </a:solidFill>
            </a:endParaRPr>
          </a:p>
        </p:txBody>
      </p:sp>
      <p:sp>
        <p:nvSpPr>
          <p:cNvPr id="23" name="Ovál 22"/>
          <p:cNvSpPr/>
          <p:nvPr/>
        </p:nvSpPr>
        <p:spPr>
          <a:xfrm rot="5400000">
            <a:off x="7751939" y="2894285"/>
            <a:ext cx="749300" cy="1244600"/>
          </a:xfrm>
          <a:prstGeom prst="ellipse">
            <a:avLst/>
          </a:prstGeom>
          <a:noFill/>
          <a:ln w="12700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>
              <a:solidFill>
                <a:srgbClr val="0033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312499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Nadpis 1"/>
          <p:cNvSpPr>
            <a:spLocks noGrp="1"/>
          </p:cNvSpPr>
          <p:nvPr>
            <p:ph type="title"/>
          </p:nvPr>
        </p:nvSpPr>
        <p:spPr>
          <a:xfrm>
            <a:off x="431800" y="798984"/>
            <a:ext cx="8604250" cy="685800"/>
          </a:xfrm>
        </p:spPr>
        <p:txBody>
          <a:bodyPr/>
          <a:lstStyle/>
          <a:p>
            <a:pPr algn="ctr"/>
            <a:r>
              <a:rPr lang="cs-CZ" altLang="cs-CZ" sz="4000" b="1" dirty="0">
                <a:solidFill>
                  <a:srgbClr val="C00000"/>
                </a:solidFill>
                <a:latin typeface="Arial Black" panose="020B0A04020102020204" pitchFamily="34" charset="0"/>
              </a:rPr>
              <a:t>Absorpce a </a:t>
            </a:r>
            <a:r>
              <a:rPr lang="cs-CZ" altLang="cs-CZ" sz="40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bioaktivace</a:t>
            </a:r>
            <a:r>
              <a:rPr lang="cs-CZ" altLang="cs-CZ" sz="4000" b="1" dirty="0">
                <a:solidFill>
                  <a:srgbClr val="C00000"/>
                </a:solidFill>
                <a:latin typeface="Arial Black" panose="020B0A04020102020204" pitchFamily="34" charset="0"/>
              </a:rPr>
              <a:t> inhibitorů ADP </a:t>
            </a:r>
            <a:r>
              <a:rPr lang="cs-CZ" altLang="cs-CZ" sz="40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rec</a:t>
            </a:r>
            <a:r>
              <a:rPr lang="cs-CZ" altLang="cs-CZ" sz="4000" b="1" dirty="0">
                <a:solidFill>
                  <a:srgbClr val="C00000"/>
                </a:solidFill>
                <a:latin typeface="Arial Black" panose="020B0A04020102020204" pitchFamily="34" charset="0"/>
              </a:rPr>
              <a:t>. P2Y</a:t>
            </a:r>
            <a:r>
              <a:rPr lang="cs-CZ" altLang="cs-CZ" sz="4000" b="1" baseline="-25000" dirty="0">
                <a:solidFill>
                  <a:srgbClr val="C00000"/>
                </a:solidFill>
                <a:latin typeface="Arial Black" panose="020B0A04020102020204" pitchFamily="34" charset="0"/>
              </a:rPr>
              <a:t>12</a:t>
            </a:r>
          </a:p>
        </p:txBody>
      </p:sp>
      <p:sp>
        <p:nvSpPr>
          <p:cNvPr id="3" name="Zaoblený obdélník 2"/>
          <p:cNvSpPr/>
          <p:nvPr/>
        </p:nvSpPr>
        <p:spPr>
          <a:xfrm>
            <a:off x="467544" y="1988840"/>
            <a:ext cx="8352928" cy="4536504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207" name="Group 24"/>
          <p:cNvGrpSpPr>
            <a:grpSpLocks/>
          </p:cNvGrpSpPr>
          <p:nvPr/>
        </p:nvGrpSpPr>
        <p:grpSpPr bwMode="auto">
          <a:xfrm>
            <a:off x="3204046" y="2946899"/>
            <a:ext cx="2241458" cy="2714349"/>
            <a:chOff x="1872" y="1257"/>
            <a:chExt cx="2002" cy="1766"/>
          </a:xfr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grpSpPr>
        <p:sp>
          <p:nvSpPr>
            <p:cNvPr id="208" name="Freeform 25"/>
            <p:cNvSpPr>
              <a:spLocks/>
            </p:cNvSpPr>
            <p:nvPr/>
          </p:nvSpPr>
          <p:spPr bwMode="auto">
            <a:xfrm>
              <a:off x="1872" y="1257"/>
              <a:ext cx="2002" cy="1766"/>
            </a:xfrm>
            <a:custGeom>
              <a:avLst/>
              <a:gdLst>
                <a:gd name="T0" fmla="*/ 8778 w 801"/>
                <a:gd name="T1" fmla="*/ 1446 h 662"/>
                <a:gd name="T2" fmla="*/ 10725 w 801"/>
                <a:gd name="T3" fmla="*/ 1366 h 662"/>
                <a:gd name="T4" fmla="*/ 11932 w 801"/>
                <a:gd name="T5" fmla="*/ 1425 h 662"/>
                <a:gd name="T6" fmla="*/ 12224 w 801"/>
                <a:gd name="T7" fmla="*/ 3871 h 662"/>
                <a:gd name="T8" fmla="*/ 11245 w 801"/>
                <a:gd name="T9" fmla="*/ 5351 h 662"/>
                <a:gd name="T10" fmla="*/ 9715 w 801"/>
                <a:gd name="T11" fmla="*/ 7024 h 662"/>
                <a:gd name="T12" fmla="*/ 8383 w 801"/>
                <a:gd name="T13" fmla="*/ 7229 h 662"/>
                <a:gd name="T14" fmla="*/ 6758 w 801"/>
                <a:gd name="T15" fmla="*/ 8710 h 662"/>
                <a:gd name="T16" fmla="*/ 3562 w 801"/>
                <a:gd name="T17" fmla="*/ 10916 h 662"/>
                <a:gd name="T18" fmla="*/ 1012 w 801"/>
                <a:gd name="T19" fmla="*/ 12170 h 662"/>
                <a:gd name="T20" fmla="*/ 375 w 801"/>
                <a:gd name="T21" fmla="*/ 8811 h 662"/>
                <a:gd name="T22" fmla="*/ 250 w 801"/>
                <a:gd name="T23" fmla="*/ 4498 h 662"/>
                <a:gd name="T24" fmla="*/ 2042 w 801"/>
                <a:gd name="T25" fmla="*/ 910 h 662"/>
                <a:gd name="T26" fmla="*/ 8195 w 801"/>
                <a:gd name="T27" fmla="*/ 1537 h 662"/>
                <a:gd name="T28" fmla="*/ 8778 w 801"/>
                <a:gd name="T29" fmla="*/ 1446 h 6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1" h="662">
                  <a:moveTo>
                    <a:pt x="562" y="76"/>
                  </a:moveTo>
                  <a:cubicBezTo>
                    <a:pt x="591" y="67"/>
                    <a:pt x="647" y="69"/>
                    <a:pt x="687" y="72"/>
                  </a:cubicBezTo>
                  <a:cubicBezTo>
                    <a:pt x="726" y="75"/>
                    <a:pt x="734" y="72"/>
                    <a:pt x="764" y="75"/>
                  </a:cubicBezTo>
                  <a:cubicBezTo>
                    <a:pt x="800" y="78"/>
                    <a:pt x="801" y="175"/>
                    <a:pt x="783" y="204"/>
                  </a:cubicBezTo>
                  <a:cubicBezTo>
                    <a:pt x="766" y="233"/>
                    <a:pt x="745" y="242"/>
                    <a:pt x="720" y="282"/>
                  </a:cubicBezTo>
                  <a:cubicBezTo>
                    <a:pt x="695" y="321"/>
                    <a:pt x="660" y="359"/>
                    <a:pt x="622" y="370"/>
                  </a:cubicBezTo>
                  <a:cubicBezTo>
                    <a:pt x="584" y="380"/>
                    <a:pt x="553" y="355"/>
                    <a:pt x="537" y="381"/>
                  </a:cubicBezTo>
                  <a:cubicBezTo>
                    <a:pt x="521" y="408"/>
                    <a:pt x="489" y="440"/>
                    <a:pt x="433" y="459"/>
                  </a:cubicBezTo>
                  <a:cubicBezTo>
                    <a:pt x="377" y="478"/>
                    <a:pt x="274" y="532"/>
                    <a:pt x="228" y="575"/>
                  </a:cubicBezTo>
                  <a:cubicBezTo>
                    <a:pt x="181" y="618"/>
                    <a:pt x="129" y="662"/>
                    <a:pt x="65" y="641"/>
                  </a:cubicBezTo>
                  <a:cubicBezTo>
                    <a:pt x="0" y="620"/>
                    <a:pt x="27" y="505"/>
                    <a:pt x="24" y="464"/>
                  </a:cubicBezTo>
                  <a:cubicBezTo>
                    <a:pt x="21" y="422"/>
                    <a:pt x="0" y="352"/>
                    <a:pt x="16" y="237"/>
                  </a:cubicBezTo>
                  <a:cubicBezTo>
                    <a:pt x="29" y="149"/>
                    <a:pt x="55" y="77"/>
                    <a:pt x="131" y="48"/>
                  </a:cubicBezTo>
                  <a:cubicBezTo>
                    <a:pt x="258" y="0"/>
                    <a:pt x="472" y="73"/>
                    <a:pt x="525" y="81"/>
                  </a:cubicBezTo>
                  <a:cubicBezTo>
                    <a:pt x="538" y="83"/>
                    <a:pt x="550" y="78"/>
                    <a:pt x="562" y="76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09" name="Freeform 26"/>
            <p:cNvSpPr>
              <a:spLocks/>
            </p:cNvSpPr>
            <p:nvPr/>
          </p:nvSpPr>
          <p:spPr bwMode="auto">
            <a:xfrm>
              <a:off x="1945" y="1335"/>
              <a:ext cx="840" cy="650"/>
            </a:xfrm>
            <a:custGeom>
              <a:avLst/>
              <a:gdLst>
                <a:gd name="T0" fmla="*/ 5250 w 336"/>
                <a:gd name="T1" fmla="*/ 661 h 244"/>
                <a:gd name="T2" fmla="*/ 1408 w 336"/>
                <a:gd name="T3" fmla="*/ 738 h 244"/>
                <a:gd name="T4" fmla="*/ 0 w 336"/>
                <a:gd name="T5" fmla="*/ 4614 h 244"/>
                <a:gd name="T6" fmla="*/ 1595 w 336"/>
                <a:gd name="T7" fmla="*/ 815 h 244"/>
                <a:gd name="T8" fmla="*/ 5250 w 336"/>
                <a:gd name="T9" fmla="*/ 661 h 2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36" h="244">
                  <a:moveTo>
                    <a:pt x="336" y="35"/>
                  </a:moveTo>
                  <a:cubicBezTo>
                    <a:pt x="287" y="19"/>
                    <a:pt x="154" y="0"/>
                    <a:pt x="90" y="39"/>
                  </a:cubicBezTo>
                  <a:cubicBezTo>
                    <a:pt x="26" y="77"/>
                    <a:pt x="5" y="157"/>
                    <a:pt x="0" y="244"/>
                  </a:cubicBezTo>
                  <a:cubicBezTo>
                    <a:pt x="9" y="199"/>
                    <a:pt x="26" y="74"/>
                    <a:pt x="102" y="43"/>
                  </a:cubicBezTo>
                  <a:cubicBezTo>
                    <a:pt x="179" y="12"/>
                    <a:pt x="259" y="22"/>
                    <a:pt x="336" y="35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0" name="Freeform 27"/>
            <p:cNvSpPr>
              <a:spLocks/>
            </p:cNvSpPr>
            <p:nvPr/>
          </p:nvSpPr>
          <p:spPr bwMode="auto">
            <a:xfrm>
              <a:off x="1930" y="1343"/>
              <a:ext cx="920" cy="1224"/>
            </a:xfrm>
            <a:custGeom>
              <a:avLst/>
              <a:gdLst>
                <a:gd name="T0" fmla="*/ 2095 w 368"/>
                <a:gd name="T1" fmla="*/ 1160 h 459"/>
                <a:gd name="T2" fmla="*/ 500 w 368"/>
                <a:gd name="T3" fmla="*/ 4493 h 459"/>
                <a:gd name="T4" fmla="*/ 270 w 368"/>
                <a:gd name="T5" fmla="*/ 8704 h 459"/>
                <a:gd name="T6" fmla="*/ 83 w 368"/>
                <a:gd name="T7" fmla="*/ 4552 h 459"/>
                <a:gd name="T8" fmla="*/ 1583 w 368"/>
                <a:gd name="T9" fmla="*/ 739 h 459"/>
                <a:gd name="T10" fmla="*/ 5750 w 368"/>
                <a:gd name="T11" fmla="*/ 661 h 459"/>
                <a:gd name="T12" fmla="*/ 2095 w 368"/>
                <a:gd name="T13" fmla="*/ 1160 h 459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68" h="459">
                  <a:moveTo>
                    <a:pt x="134" y="61"/>
                  </a:moveTo>
                  <a:cubicBezTo>
                    <a:pt x="53" y="96"/>
                    <a:pt x="37" y="185"/>
                    <a:pt x="32" y="237"/>
                  </a:cubicBezTo>
                  <a:cubicBezTo>
                    <a:pt x="26" y="289"/>
                    <a:pt x="28" y="419"/>
                    <a:pt x="17" y="459"/>
                  </a:cubicBezTo>
                  <a:cubicBezTo>
                    <a:pt x="21" y="428"/>
                    <a:pt x="0" y="327"/>
                    <a:pt x="5" y="240"/>
                  </a:cubicBezTo>
                  <a:cubicBezTo>
                    <a:pt x="10" y="153"/>
                    <a:pt x="37" y="77"/>
                    <a:pt x="101" y="39"/>
                  </a:cubicBezTo>
                  <a:cubicBezTo>
                    <a:pt x="165" y="0"/>
                    <a:pt x="318" y="19"/>
                    <a:pt x="368" y="35"/>
                  </a:cubicBezTo>
                  <a:cubicBezTo>
                    <a:pt x="338" y="29"/>
                    <a:pt x="210" y="28"/>
                    <a:pt x="134" y="61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1" name="Freeform 28"/>
            <p:cNvSpPr>
              <a:spLocks/>
            </p:cNvSpPr>
            <p:nvPr/>
          </p:nvSpPr>
          <p:spPr bwMode="auto">
            <a:xfrm>
              <a:off x="2392" y="1505"/>
              <a:ext cx="1317" cy="1302"/>
            </a:xfrm>
            <a:custGeom>
              <a:avLst/>
              <a:gdLst>
                <a:gd name="T0" fmla="*/ 8099 w 527"/>
                <a:gd name="T1" fmla="*/ 3018 h 488"/>
                <a:gd name="T2" fmla="*/ 8099 w 527"/>
                <a:gd name="T3" fmla="*/ 3210 h 488"/>
                <a:gd name="T4" fmla="*/ 6632 w 527"/>
                <a:gd name="T5" fmla="*/ 5091 h 488"/>
                <a:gd name="T6" fmla="*/ 5320 w 527"/>
                <a:gd name="T7" fmla="*/ 5125 h 488"/>
                <a:gd name="T8" fmla="*/ 4433 w 527"/>
                <a:gd name="T9" fmla="*/ 6230 h 488"/>
                <a:gd name="T10" fmla="*/ 2199 w 527"/>
                <a:gd name="T11" fmla="*/ 7503 h 488"/>
                <a:gd name="T12" fmla="*/ 0 w 527"/>
                <a:gd name="T13" fmla="*/ 9269 h 488"/>
                <a:gd name="T14" fmla="*/ 2187 w 527"/>
                <a:gd name="T15" fmla="*/ 7046 h 488"/>
                <a:gd name="T16" fmla="*/ 4728 w 527"/>
                <a:gd name="T17" fmla="*/ 4941 h 488"/>
                <a:gd name="T18" fmla="*/ 4946 w 527"/>
                <a:gd name="T19" fmla="*/ 2433 h 488"/>
                <a:gd name="T20" fmla="*/ 5183 w 527"/>
                <a:gd name="T21" fmla="*/ 0 h 488"/>
                <a:gd name="T22" fmla="*/ 5320 w 527"/>
                <a:gd name="T23" fmla="*/ 1366 h 488"/>
                <a:gd name="T24" fmla="*/ 5383 w 527"/>
                <a:gd name="T25" fmla="*/ 2948 h 488"/>
                <a:gd name="T26" fmla="*/ 5508 w 527"/>
                <a:gd name="T27" fmla="*/ 4386 h 488"/>
                <a:gd name="T28" fmla="*/ 6820 w 527"/>
                <a:gd name="T29" fmla="*/ 4293 h 488"/>
                <a:gd name="T30" fmla="*/ 8099 w 527"/>
                <a:gd name="T31" fmla="*/ 3018 h 488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527" h="488">
                  <a:moveTo>
                    <a:pt x="519" y="159"/>
                  </a:moveTo>
                  <a:cubicBezTo>
                    <a:pt x="527" y="154"/>
                    <a:pt x="526" y="161"/>
                    <a:pt x="519" y="169"/>
                  </a:cubicBezTo>
                  <a:cubicBezTo>
                    <a:pt x="490" y="201"/>
                    <a:pt x="475" y="247"/>
                    <a:pt x="425" y="268"/>
                  </a:cubicBezTo>
                  <a:cubicBezTo>
                    <a:pt x="387" y="285"/>
                    <a:pt x="355" y="262"/>
                    <a:pt x="341" y="270"/>
                  </a:cubicBezTo>
                  <a:cubicBezTo>
                    <a:pt x="328" y="278"/>
                    <a:pt x="311" y="304"/>
                    <a:pt x="284" y="328"/>
                  </a:cubicBezTo>
                  <a:cubicBezTo>
                    <a:pt x="257" y="352"/>
                    <a:pt x="211" y="364"/>
                    <a:pt x="141" y="395"/>
                  </a:cubicBezTo>
                  <a:cubicBezTo>
                    <a:pt x="72" y="426"/>
                    <a:pt x="39" y="455"/>
                    <a:pt x="0" y="488"/>
                  </a:cubicBezTo>
                  <a:cubicBezTo>
                    <a:pt x="32" y="451"/>
                    <a:pt x="100" y="391"/>
                    <a:pt x="140" y="371"/>
                  </a:cubicBezTo>
                  <a:cubicBezTo>
                    <a:pt x="180" y="351"/>
                    <a:pt x="275" y="304"/>
                    <a:pt x="303" y="260"/>
                  </a:cubicBezTo>
                  <a:cubicBezTo>
                    <a:pt x="331" y="216"/>
                    <a:pt x="315" y="176"/>
                    <a:pt x="317" y="128"/>
                  </a:cubicBezTo>
                  <a:cubicBezTo>
                    <a:pt x="320" y="80"/>
                    <a:pt x="339" y="32"/>
                    <a:pt x="332" y="0"/>
                  </a:cubicBezTo>
                  <a:cubicBezTo>
                    <a:pt x="340" y="19"/>
                    <a:pt x="343" y="43"/>
                    <a:pt x="341" y="72"/>
                  </a:cubicBezTo>
                  <a:cubicBezTo>
                    <a:pt x="340" y="102"/>
                    <a:pt x="339" y="126"/>
                    <a:pt x="345" y="155"/>
                  </a:cubicBezTo>
                  <a:cubicBezTo>
                    <a:pt x="352" y="184"/>
                    <a:pt x="353" y="218"/>
                    <a:pt x="353" y="231"/>
                  </a:cubicBezTo>
                  <a:cubicBezTo>
                    <a:pt x="353" y="244"/>
                    <a:pt x="400" y="248"/>
                    <a:pt x="437" y="226"/>
                  </a:cubicBezTo>
                  <a:cubicBezTo>
                    <a:pt x="466" y="208"/>
                    <a:pt x="493" y="176"/>
                    <a:pt x="519" y="159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2" name="Freeform 29"/>
            <p:cNvSpPr>
              <a:spLocks/>
            </p:cNvSpPr>
            <p:nvPr/>
          </p:nvSpPr>
          <p:spPr bwMode="auto">
            <a:xfrm>
              <a:off x="3659" y="1505"/>
              <a:ext cx="193" cy="475"/>
            </a:xfrm>
            <a:custGeom>
              <a:avLst/>
              <a:gdLst>
                <a:gd name="T0" fmla="*/ 960 w 77"/>
                <a:gd name="T1" fmla="*/ 0 h 178"/>
                <a:gd name="T2" fmla="*/ 960 w 77"/>
                <a:gd name="T3" fmla="*/ 1980 h 178"/>
                <a:gd name="T4" fmla="*/ 491 w 77"/>
                <a:gd name="T5" fmla="*/ 2778 h 178"/>
                <a:gd name="T6" fmla="*/ 95 w 77"/>
                <a:gd name="T7" fmla="*/ 3304 h 178"/>
                <a:gd name="T8" fmla="*/ 20 w 77"/>
                <a:gd name="T9" fmla="*/ 3248 h 178"/>
                <a:gd name="T10" fmla="*/ 993 w 77"/>
                <a:gd name="T11" fmla="*/ 1404 h 178"/>
                <a:gd name="T12" fmla="*/ 960 w 77"/>
                <a:gd name="T13" fmla="*/ 77 h 17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7" h="178">
                  <a:moveTo>
                    <a:pt x="61" y="0"/>
                  </a:moveTo>
                  <a:cubicBezTo>
                    <a:pt x="77" y="28"/>
                    <a:pt x="75" y="76"/>
                    <a:pt x="61" y="104"/>
                  </a:cubicBezTo>
                  <a:cubicBezTo>
                    <a:pt x="55" y="117"/>
                    <a:pt x="41" y="135"/>
                    <a:pt x="31" y="146"/>
                  </a:cubicBezTo>
                  <a:cubicBezTo>
                    <a:pt x="28" y="150"/>
                    <a:pt x="11" y="171"/>
                    <a:pt x="6" y="174"/>
                  </a:cubicBezTo>
                  <a:cubicBezTo>
                    <a:pt x="0" y="178"/>
                    <a:pt x="6" y="166"/>
                    <a:pt x="1" y="171"/>
                  </a:cubicBezTo>
                  <a:cubicBezTo>
                    <a:pt x="22" y="142"/>
                    <a:pt x="56" y="111"/>
                    <a:pt x="63" y="74"/>
                  </a:cubicBezTo>
                  <a:cubicBezTo>
                    <a:pt x="66" y="56"/>
                    <a:pt x="71" y="21"/>
                    <a:pt x="61" y="4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3" name="Freeform 30"/>
            <p:cNvSpPr>
              <a:spLocks/>
            </p:cNvSpPr>
            <p:nvPr/>
          </p:nvSpPr>
          <p:spPr bwMode="auto">
            <a:xfrm>
              <a:off x="3257" y="1468"/>
              <a:ext cx="430" cy="629"/>
            </a:xfrm>
            <a:custGeom>
              <a:avLst/>
              <a:gdLst>
                <a:gd name="T0" fmla="*/ 83 w 172"/>
                <a:gd name="T1" fmla="*/ 1023 h 236"/>
                <a:gd name="T2" fmla="*/ 113 w 172"/>
                <a:gd name="T3" fmla="*/ 2593 h 236"/>
                <a:gd name="T4" fmla="*/ 283 w 172"/>
                <a:gd name="T5" fmla="*/ 4467 h 236"/>
                <a:gd name="T6" fmla="*/ 283 w 172"/>
                <a:gd name="T7" fmla="*/ 2628 h 236"/>
                <a:gd name="T8" fmla="*/ 300 w 172"/>
                <a:gd name="T9" fmla="*/ 909 h 236"/>
                <a:gd name="T10" fmla="*/ 1375 w 172"/>
                <a:gd name="T11" fmla="*/ 205 h 236"/>
                <a:gd name="T12" fmla="*/ 2688 w 172"/>
                <a:gd name="T13" fmla="*/ 136 h 236"/>
                <a:gd name="T14" fmla="*/ 1250 w 172"/>
                <a:gd name="T15" fmla="*/ 93 h 236"/>
                <a:gd name="T16" fmla="*/ 83 w 172"/>
                <a:gd name="T17" fmla="*/ 1023 h 2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172" h="236">
                  <a:moveTo>
                    <a:pt x="5" y="54"/>
                  </a:moveTo>
                  <a:cubicBezTo>
                    <a:pt x="8" y="79"/>
                    <a:pt x="1" y="102"/>
                    <a:pt x="7" y="137"/>
                  </a:cubicBezTo>
                  <a:cubicBezTo>
                    <a:pt x="13" y="172"/>
                    <a:pt x="21" y="213"/>
                    <a:pt x="18" y="236"/>
                  </a:cubicBezTo>
                  <a:cubicBezTo>
                    <a:pt x="20" y="216"/>
                    <a:pt x="20" y="167"/>
                    <a:pt x="18" y="139"/>
                  </a:cubicBezTo>
                  <a:cubicBezTo>
                    <a:pt x="16" y="111"/>
                    <a:pt x="15" y="62"/>
                    <a:pt x="19" y="48"/>
                  </a:cubicBezTo>
                  <a:cubicBezTo>
                    <a:pt x="23" y="34"/>
                    <a:pt x="34" y="8"/>
                    <a:pt x="88" y="11"/>
                  </a:cubicBezTo>
                  <a:cubicBezTo>
                    <a:pt x="142" y="14"/>
                    <a:pt x="164" y="8"/>
                    <a:pt x="172" y="7"/>
                  </a:cubicBezTo>
                  <a:cubicBezTo>
                    <a:pt x="161" y="7"/>
                    <a:pt x="102" y="8"/>
                    <a:pt x="80" y="5"/>
                  </a:cubicBezTo>
                  <a:cubicBezTo>
                    <a:pt x="58" y="2"/>
                    <a:pt x="0" y="0"/>
                    <a:pt x="5" y="54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4" name="Freeform 31"/>
            <p:cNvSpPr>
              <a:spLocks/>
            </p:cNvSpPr>
            <p:nvPr/>
          </p:nvSpPr>
          <p:spPr bwMode="auto">
            <a:xfrm>
              <a:off x="3055" y="1972"/>
              <a:ext cx="230" cy="437"/>
            </a:xfrm>
            <a:custGeom>
              <a:avLst/>
              <a:gdLst>
                <a:gd name="T0" fmla="*/ 1250 w 92"/>
                <a:gd name="T1" fmla="*/ 0 h 164"/>
                <a:gd name="T2" fmla="*/ 0 w 92"/>
                <a:gd name="T3" fmla="*/ 3102 h 164"/>
                <a:gd name="T4" fmla="*/ 1250 w 92"/>
                <a:gd name="T5" fmla="*/ 0 h 16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2" h="164">
                  <a:moveTo>
                    <a:pt x="80" y="0"/>
                  </a:moveTo>
                  <a:cubicBezTo>
                    <a:pt x="85" y="24"/>
                    <a:pt x="92" y="112"/>
                    <a:pt x="0" y="164"/>
                  </a:cubicBezTo>
                  <a:cubicBezTo>
                    <a:pt x="26" y="149"/>
                    <a:pt x="78" y="101"/>
                    <a:pt x="80" y="0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5" name="Freeform 32"/>
            <p:cNvSpPr>
              <a:spLocks/>
            </p:cNvSpPr>
            <p:nvPr/>
          </p:nvSpPr>
          <p:spPr bwMode="auto">
            <a:xfrm>
              <a:off x="3285" y="2097"/>
              <a:ext cx="309" cy="152"/>
            </a:xfrm>
            <a:custGeom>
              <a:avLst/>
              <a:gdLst>
                <a:gd name="T0" fmla="*/ 1919 w 124"/>
                <a:gd name="T1" fmla="*/ 0 h 57"/>
                <a:gd name="T2" fmla="*/ 912 w 124"/>
                <a:gd name="T3" fmla="*/ 931 h 57"/>
                <a:gd name="T4" fmla="*/ 0 w 124"/>
                <a:gd name="T5" fmla="*/ 875 h 57"/>
                <a:gd name="T6" fmla="*/ 974 w 124"/>
                <a:gd name="T7" fmla="*/ 776 h 57"/>
                <a:gd name="T8" fmla="*/ 1919 w 124"/>
                <a:gd name="T9" fmla="*/ 0 h 5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4" h="57">
                  <a:moveTo>
                    <a:pt x="124" y="0"/>
                  </a:moveTo>
                  <a:cubicBezTo>
                    <a:pt x="100" y="29"/>
                    <a:pt x="82" y="41"/>
                    <a:pt x="59" y="49"/>
                  </a:cubicBezTo>
                  <a:cubicBezTo>
                    <a:pt x="36" y="57"/>
                    <a:pt x="11" y="48"/>
                    <a:pt x="0" y="46"/>
                  </a:cubicBezTo>
                  <a:cubicBezTo>
                    <a:pt x="12" y="46"/>
                    <a:pt x="32" y="53"/>
                    <a:pt x="63" y="41"/>
                  </a:cubicBezTo>
                  <a:cubicBezTo>
                    <a:pt x="94" y="28"/>
                    <a:pt x="119" y="5"/>
                    <a:pt x="124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6" name="Freeform 33"/>
            <p:cNvSpPr>
              <a:spLocks/>
            </p:cNvSpPr>
            <p:nvPr/>
          </p:nvSpPr>
          <p:spPr bwMode="auto">
            <a:xfrm>
              <a:off x="1872" y="1257"/>
              <a:ext cx="2002" cy="1766"/>
            </a:xfrm>
            <a:custGeom>
              <a:avLst/>
              <a:gdLst>
                <a:gd name="T0" fmla="*/ 8778 w 801"/>
                <a:gd name="T1" fmla="*/ 1446 h 662"/>
                <a:gd name="T2" fmla="*/ 10725 w 801"/>
                <a:gd name="T3" fmla="*/ 1366 h 662"/>
                <a:gd name="T4" fmla="*/ 11932 w 801"/>
                <a:gd name="T5" fmla="*/ 1425 h 662"/>
                <a:gd name="T6" fmla="*/ 12224 w 801"/>
                <a:gd name="T7" fmla="*/ 3871 h 662"/>
                <a:gd name="T8" fmla="*/ 11245 w 801"/>
                <a:gd name="T9" fmla="*/ 5351 h 662"/>
                <a:gd name="T10" fmla="*/ 9715 w 801"/>
                <a:gd name="T11" fmla="*/ 7024 h 662"/>
                <a:gd name="T12" fmla="*/ 8383 w 801"/>
                <a:gd name="T13" fmla="*/ 7229 h 662"/>
                <a:gd name="T14" fmla="*/ 6758 w 801"/>
                <a:gd name="T15" fmla="*/ 8710 h 662"/>
                <a:gd name="T16" fmla="*/ 3562 w 801"/>
                <a:gd name="T17" fmla="*/ 10916 h 662"/>
                <a:gd name="T18" fmla="*/ 1012 w 801"/>
                <a:gd name="T19" fmla="*/ 12170 h 662"/>
                <a:gd name="T20" fmla="*/ 375 w 801"/>
                <a:gd name="T21" fmla="*/ 8811 h 662"/>
                <a:gd name="T22" fmla="*/ 250 w 801"/>
                <a:gd name="T23" fmla="*/ 4498 h 662"/>
                <a:gd name="T24" fmla="*/ 2042 w 801"/>
                <a:gd name="T25" fmla="*/ 910 h 662"/>
                <a:gd name="T26" fmla="*/ 8195 w 801"/>
                <a:gd name="T27" fmla="*/ 1537 h 662"/>
                <a:gd name="T28" fmla="*/ 8778 w 801"/>
                <a:gd name="T29" fmla="*/ 1446 h 662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</a:gdLst>
              <a:ahLst/>
              <a:cxnLst>
                <a:cxn ang="T30">
                  <a:pos x="T0" y="T1"/>
                </a:cxn>
                <a:cxn ang="T31">
                  <a:pos x="T2" y="T3"/>
                </a:cxn>
                <a:cxn ang="T32">
                  <a:pos x="T4" y="T5"/>
                </a:cxn>
                <a:cxn ang="T33">
                  <a:pos x="T6" y="T7"/>
                </a:cxn>
                <a:cxn ang="T34">
                  <a:pos x="T8" y="T9"/>
                </a:cxn>
                <a:cxn ang="T35">
                  <a:pos x="T10" y="T11"/>
                </a:cxn>
                <a:cxn ang="T36">
                  <a:pos x="T12" y="T13"/>
                </a:cxn>
                <a:cxn ang="T37">
                  <a:pos x="T14" y="T15"/>
                </a:cxn>
                <a:cxn ang="T38">
                  <a:pos x="T16" y="T17"/>
                </a:cxn>
                <a:cxn ang="T39">
                  <a:pos x="T18" y="T19"/>
                </a:cxn>
                <a:cxn ang="T40">
                  <a:pos x="T20" y="T21"/>
                </a:cxn>
                <a:cxn ang="T41">
                  <a:pos x="T22" y="T23"/>
                </a:cxn>
                <a:cxn ang="T42">
                  <a:pos x="T24" y="T25"/>
                </a:cxn>
                <a:cxn ang="T43">
                  <a:pos x="T26" y="T27"/>
                </a:cxn>
                <a:cxn ang="T44">
                  <a:pos x="T28" y="T29"/>
                </a:cxn>
              </a:cxnLst>
              <a:rect l="0" t="0" r="r" b="b"/>
              <a:pathLst>
                <a:path w="801" h="662">
                  <a:moveTo>
                    <a:pt x="562" y="76"/>
                  </a:moveTo>
                  <a:cubicBezTo>
                    <a:pt x="591" y="67"/>
                    <a:pt x="647" y="69"/>
                    <a:pt x="687" y="72"/>
                  </a:cubicBezTo>
                  <a:cubicBezTo>
                    <a:pt x="726" y="75"/>
                    <a:pt x="734" y="72"/>
                    <a:pt x="764" y="75"/>
                  </a:cubicBezTo>
                  <a:cubicBezTo>
                    <a:pt x="800" y="78"/>
                    <a:pt x="801" y="175"/>
                    <a:pt x="783" y="204"/>
                  </a:cubicBezTo>
                  <a:cubicBezTo>
                    <a:pt x="766" y="233"/>
                    <a:pt x="745" y="242"/>
                    <a:pt x="720" y="282"/>
                  </a:cubicBezTo>
                  <a:cubicBezTo>
                    <a:pt x="695" y="321"/>
                    <a:pt x="660" y="359"/>
                    <a:pt x="622" y="370"/>
                  </a:cubicBezTo>
                  <a:cubicBezTo>
                    <a:pt x="584" y="380"/>
                    <a:pt x="553" y="355"/>
                    <a:pt x="537" y="381"/>
                  </a:cubicBezTo>
                  <a:cubicBezTo>
                    <a:pt x="521" y="408"/>
                    <a:pt x="489" y="440"/>
                    <a:pt x="433" y="459"/>
                  </a:cubicBezTo>
                  <a:cubicBezTo>
                    <a:pt x="377" y="478"/>
                    <a:pt x="274" y="532"/>
                    <a:pt x="228" y="575"/>
                  </a:cubicBezTo>
                  <a:cubicBezTo>
                    <a:pt x="181" y="618"/>
                    <a:pt x="129" y="662"/>
                    <a:pt x="65" y="641"/>
                  </a:cubicBezTo>
                  <a:cubicBezTo>
                    <a:pt x="0" y="620"/>
                    <a:pt x="27" y="505"/>
                    <a:pt x="24" y="464"/>
                  </a:cubicBezTo>
                  <a:cubicBezTo>
                    <a:pt x="21" y="422"/>
                    <a:pt x="0" y="352"/>
                    <a:pt x="16" y="237"/>
                  </a:cubicBezTo>
                  <a:cubicBezTo>
                    <a:pt x="29" y="149"/>
                    <a:pt x="55" y="77"/>
                    <a:pt x="131" y="48"/>
                  </a:cubicBezTo>
                  <a:cubicBezTo>
                    <a:pt x="258" y="0"/>
                    <a:pt x="472" y="73"/>
                    <a:pt x="525" y="81"/>
                  </a:cubicBezTo>
                  <a:cubicBezTo>
                    <a:pt x="538" y="83"/>
                    <a:pt x="550" y="78"/>
                    <a:pt x="562" y="76"/>
                  </a:cubicBezTo>
                  <a:close/>
                </a:path>
              </a:pathLst>
            </a:custGeom>
            <a:grp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17" name="Freeform 34"/>
            <p:cNvSpPr>
              <a:spLocks/>
            </p:cNvSpPr>
            <p:nvPr/>
          </p:nvSpPr>
          <p:spPr bwMode="auto">
            <a:xfrm>
              <a:off x="3187" y="1476"/>
              <a:ext cx="133" cy="779"/>
            </a:xfrm>
            <a:custGeom>
              <a:avLst/>
              <a:gdLst>
                <a:gd name="T0" fmla="*/ 0 w 53"/>
                <a:gd name="T1" fmla="*/ 0 h 292"/>
                <a:gd name="T2" fmla="*/ 334 w 53"/>
                <a:gd name="T3" fmla="*/ 2028 h 292"/>
                <a:gd name="T4" fmla="*/ 271 w 53"/>
                <a:gd name="T5" fmla="*/ 5544 h 29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3" h="292">
                  <a:moveTo>
                    <a:pt x="0" y="0"/>
                  </a:moveTo>
                  <a:cubicBezTo>
                    <a:pt x="26" y="4"/>
                    <a:pt x="24" y="61"/>
                    <a:pt x="21" y="107"/>
                  </a:cubicBezTo>
                  <a:cubicBezTo>
                    <a:pt x="18" y="153"/>
                    <a:pt x="53" y="228"/>
                    <a:pt x="17" y="292"/>
                  </a:cubicBezTo>
                </a:path>
              </a:pathLst>
            </a:custGeom>
            <a:grp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</p:grpSp>
      <p:cxnSp>
        <p:nvCxnSpPr>
          <p:cNvPr id="218" name="Přímá spojnice se šipkou 217"/>
          <p:cNvCxnSpPr/>
          <p:nvPr/>
        </p:nvCxnSpPr>
        <p:spPr>
          <a:xfrm flipV="1">
            <a:off x="6407919" y="3857179"/>
            <a:ext cx="468312" cy="14287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9" name="Group 852"/>
          <p:cNvGrpSpPr>
            <a:grpSpLocks/>
          </p:cNvGrpSpPr>
          <p:nvPr/>
        </p:nvGrpSpPr>
        <p:grpSpPr bwMode="auto">
          <a:xfrm>
            <a:off x="929698" y="2542101"/>
            <a:ext cx="1098741" cy="483712"/>
            <a:chOff x="1209" y="2067"/>
            <a:chExt cx="1305" cy="687"/>
          </a:xfrm>
          <a:solidFill>
            <a:schemeClr val="accent1">
              <a:lumMod val="95000"/>
            </a:schemeClr>
          </a:solidFill>
        </p:grpSpPr>
        <p:sp>
          <p:nvSpPr>
            <p:cNvPr id="220" name="Freeform 823"/>
            <p:cNvSpPr>
              <a:spLocks/>
            </p:cNvSpPr>
            <p:nvPr/>
          </p:nvSpPr>
          <p:spPr bwMode="auto">
            <a:xfrm>
              <a:off x="1218" y="2218"/>
              <a:ext cx="1243" cy="531"/>
            </a:xfrm>
            <a:custGeom>
              <a:avLst/>
              <a:gdLst>
                <a:gd name="T0" fmla="*/ 1594 w 957"/>
                <a:gd name="T1" fmla="*/ 367 h 383"/>
                <a:gd name="T2" fmla="*/ 1233 w 957"/>
                <a:gd name="T3" fmla="*/ 736 h 383"/>
                <a:gd name="T4" fmla="*/ 403 w 957"/>
                <a:gd name="T5" fmla="*/ 736 h 383"/>
                <a:gd name="T6" fmla="*/ 45 w 957"/>
                <a:gd name="T7" fmla="*/ 342 h 383"/>
                <a:gd name="T8" fmla="*/ 45 w 957"/>
                <a:gd name="T9" fmla="*/ 342 h 383"/>
                <a:gd name="T10" fmla="*/ 403 w 957"/>
                <a:gd name="T11" fmla="*/ 0 h 383"/>
                <a:gd name="T12" fmla="*/ 1233 w 957"/>
                <a:gd name="T13" fmla="*/ 0 h 383"/>
                <a:gd name="T14" fmla="*/ 1594 w 957"/>
                <a:gd name="T15" fmla="*/ 367 h 3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57" h="383">
                  <a:moveTo>
                    <a:pt x="945" y="191"/>
                  </a:moveTo>
                  <a:cubicBezTo>
                    <a:pt x="945" y="297"/>
                    <a:pt x="813" y="375"/>
                    <a:pt x="731" y="383"/>
                  </a:cubicBezTo>
                  <a:cubicBezTo>
                    <a:pt x="239" y="383"/>
                    <a:pt x="239" y="383"/>
                    <a:pt x="239" y="383"/>
                  </a:cubicBezTo>
                  <a:cubicBezTo>
                    <a:pt x="121" y="383"/>
                    <a:pt x="27" y="283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72"/>
                    <a:pt x="0" y="8"/>
                    <a:pt x="239" y="0"/>
                  </a:cubicBezTo>
                  <a:cubicBezTo>
                    <a:pt x="731" y="0"/>
                    <a:pt x="731" y="0"/>
                    <a:pt x="731" y="0"/>
                  </a:cubicBezTo>
                  <a:cubicBezTo>
                    <a:pt x="957" y="0"/>
                    <a:pt x="945" y="85"/>
                    <a:pt x="945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1" name="Freeform 824"/>
            <p:cNvSpPr>
              <a:spLocks/>
            </p:cNvSpPr>
            <p:nvPr/>
          </p:nvSpPr>
          <p:spPr bwMode="auto">
            <a:xfrm>
              <a:off x="1217" y="2216"/>
              <a:ext cx="489" cy="538"/>
            </a:xfrm>
            <a:custGeom>
              <a:avLst/>
              <a:gdLst>
                <a:gd name="T0" fmla="*/ 577 w 377"/>
                <a:gd name="T1" fmla="*/ 0 h 388"/>
                <a:gd name="T2" fmla="*/ 403 w 377"/>
                <a:gd name="T3" fmla="*/ 0 h 388"/>
                <a:gd name="T4" fmla="*/ 45 w 377"/>
                <a:gd name="T5" fmla="*/ 342 h 388"/>
                <a:gd name="T6" fmla="*/ 45 w 377"/>
                <a:gd name="T7" fmla="*/ 342 h 388"/>
                <a:gd name="T8" fmla="*/ 403 w 377"/>
                <a:gd name="T9" fmla="*/ 736 h 388"/>
                <a:gd name="T10" fmla="*/ 610 w 377"/>
                <a:gd name="T11" fmla="*/ 736 h 388"/>
                <a:gd name="T12" fmla="*/ 634 w 377"/>
                <a:gd name="T13" fmla="*/ 434 h 388"/>
                <a:gd name="T14" fmla="*/ 577 w 377"/>
                <a:gd name="T15" fmla="*/ 0 h 3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7" h="388">
                  <a:moveTo>
                    <a:pt x="343" y="0"/>
                  </a:moveTo>
                  <a:cubicBezTo>
                    <a:pt x="240" y="0"/>
                    <a:pt x="240" y="0"/>
                    <a:pt x="240" y="0"/>
                  </a:cubicBezTo>
                  <a:cubicBezTo>
                    <a:pt x="0" y="9"/>
                    <a:pt x="27" y="73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284"/>
                    <a:pt x="155" y="388"/>
                    <a:pt x="240" y="383"/>
                  </a:cubicBezTo>
                  <a:cubicBezTo>
                    <a:pt x="362" y="383"/>
                    <a:pt x="362" y="383"/>
                    <a:pt x="362" y="383"/>
                  </a:cubicBezTo>
                  <a:cubicBezTo>
                    <a:pt x="377" y="226"/>
                    <a:pt x="377" y="226"/>
                    <a:pt x="377" y="226"/>
                  </a:cubicBezTo>
                  <a:lnTo>
                    <a:pt x="3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2" name="Freeform 825"/>
            <p:cNvSpPr>
              <a:spLocks/>
            </p:cNvSpPr>
            <p:nvPr/>
          </p:nvSpPr>
          <p:spPr bwMode="auto">
            <a:xfrm>
              <a:off x="1260" y="2426"/>
              <a:ext cx="374" cy="313"/>
            </a:xfrm>
            <a:custGeom>
              <a:avLst/>
              <a:gdLst>
                <a:gd name="T0" fmla="*/ 486 w 288"/>
                <a:gd name="T1" fmla="*/ 433 h 226"/>
                <a:gd name="T2" fmla="*/ 362 w 288"/>
                <a:gd name="T3" fmla="*/ 433 h 226"/>
                <a:gd name="T4" fmla="*/ 1 w 288"/>
                <a:gd name="T5" fmla="*/ 65 h 226"/>
                <a:gd name="T6" fmla="*/ 1 w 288"/>
                <a:gd name="T7" fmla="*/ 65 h 226"/>
                <a:gd name="T8" fmla="*/ 0 w 288"/>
                <a:gd name="T9" fmla="*/ 0 h 226"/>
                <a:gd name="T10" fmla="*/ 486 w 288"/>
                <a:gd name="T11" fmla="*/ 433 h 2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8" h="226">
                  <a:moveTo>
                    <a:pt x="288" y="226"/>
                  </a:moveTo>
                  <a:cubicBezTo>
                    <a:pt x="215" y="226"/>
                    <a:pt x="215" y="226"/>
                    <a:pt x="215" y="226"/>
                  </a:cubicBezTo>
                  <a:cubicBezTo>
                    <a:pt x="96" y="226"/>
                    <a:pt x="1" y="140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22"/>
                    <a:pt x="0" y="11"/>
                    <a:pt x="0" y="0"/>
                  </a:cubicBezTo>
                  <a:cubicBezTo>
                    <a:pt x="0" y="0"/>
                    <a:pt x="26" y="226"/>
                    <a:pt x="288" y="2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3" name="Freeform 826"/>
            <p:cNvSpPr>
              <a:spLocks/>
            </p:cNvSpPr>
            <p:nvPr/>
          </p:nvSpPr>
          <p:spPr bwMode="auto">
            <a:xfrm>
              <a:off x="1252" y="2067"/>
              <a:ext cx="1195" cy="531"/>
            </a:xfrm>
            <a:custGeom>
              <a:avLst/>
              <a:gdLst>
                <a:gd name="T0" fmla="*/ 1552 w 920"/>
                <a:gd name="T1" fmla="*/ 369 h 383"/>
                <a:gd name="T2" fmla="*/ 1191 w 920"/>
                <a:gd name="T3" fmla="*/ 736 h 383"/>
                <a:gd name="T4" fmla="*/ 361 w 920"/>
                <a:gd name="T5" fmla="*/ 736 h 383"/>
                <a:gd name="T6" fmla="*/ 0 w 920"/>
                <a:gd name="T7" fmla="*/ 369 h 383"/>
                <a:gd name="T8" fmla="*/ 0 w 920"/>
                <a:gd name="T9" fmla="*/ 369 h 383"/>
                <a:gd name="T10" fmla="*/ 361 w 920"/>
                <a:gd name="T11" fmla="*/ 0 h 383"/>
                <a:gd name="T12" fmla="*/ 1191 w 920"/>
                <a:gd name="T13" fmla="*/ 0 h 383"/>
                <a:gd name="T14" fmla="*/ 1552 w 920"/>
                <a:gd name="T15" fmla="*/ 369 h 3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20" h="383">
                  <a:moveTo>
                    <a:pt x="920" y="192"/>
                  </a:moveTo>
                  <a:cubicBezTo>
                    <a:pt x="920" y="297"/>
                    <a:pt x="824" y="383"/>
                    <a:pt x="706" y="383"/>
                  </a:cubicBezTo>
                  <a:cubicBezTo>
                    <a:pt x="214" y="383"/>
                    <a:pt x="214" y="383"/>
                    <a:pt x="214" y="383"/>
                  </a:cubicBezTo>
                  <a:cubicBezTo>
                    <a:pt x="96" y="383"/>
                    <a:pt x="0" y="297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86"/>
                    <a:pt x="96" y="0"/>
                    <a:pt x="214" y="0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824" y="0"/>
                    <a:pt x="920" y="86"/>
                    <a:pt x="920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4" name="Freeform 827"/>
            <p:cNvSpPr>
              <a:spLocks/>
            </p:cNvSpPr>
            <p:nvPr/>
          </p:nvSpPr>
          <p:spPr bwMode="auto">
            <a:xfrm>
              <a:off x="1269" y="2081"/>
              <a:ext cx="1161" cy="503"/>
            </a:xfrm>
            <a:custGeom>
              <a:avLst/>
              <a:gdLst>
                <a:gd name="T0" fmla="*/ 1508 w 894"/>
                <a:gd name="T1" fmla="*/ 349 h 363"/>
                <a:gd name="T2" fmla="*/ 1157 w 894"/>
                <a:gd name="T3" fmla="*/ 697 h 363"/>
                <a:gd name="T4" fmla="*/ 351 w 894"/>
                <a:gd name="T5" fmla="*/ 697 h 363"/>
                <a:gd name="T6" fmla="*/ 0 w 894"/>
                <a:gd name="T7" fmla="*/ 349 h 363"/>
                <a:gd name="T8" fmla="*/ 0 w 894"/>
                <a:gd name="T9" fmla="*/ 349 h 363"/>
                <a:gd name="T10" fmla="*/ 351 w 894"/>
                <a:gd name="T11" fmla="*/ 0 h 363"/>
                <a:gd name="T12" fmla="*/ 1157 w 894"/>
                <a:gd name="T13" fmla="*/ 0 h 363"/>
                <a:gd name="T14" fmla="*/ 1508 w 894"/>
                <a:gd name="T15" fmla="*/ 349 h 3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4" h="363">
                  <a:moveTo>
                    <a:pt x="894" y="182"/>
                  </a:moveTo>
                  <a:cubicBezTo>
                    <a:pt x="894" y="282"/>
                    <a:pt x="801" y="363"/>
                    <a:pt x="686" y="363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93" y="363"/>
                    <a:pt x="0" y="282"/>
                    <a:pt x="0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81"/>
                    <a:pt x="93" y="0"/>
                    <a:pt x="208" y="0"/>
                  </a:cubicBezTo>
                  <a:cubicBezTo>
                    <a:pt x="686" y="0"/>
                    <a:pt x="686" y="0"/>
                    <a:pt x="686" y="0"/>
                  </a:cubicBezTo>
                  <a:cubicBezTo>
                    <a:pt x="801" y="0"/>
                    <a:pt x="894" y="81"/>
                    <a:pt x="894" y="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5" name="Freeform 828"/>
            <p:cNvSpPr>
              <a:spLocks/>
            </p:cNvSpPr>
            <p:nvPr/>
          </p:nvSpPr>
          <p:spPr bwMode="auto">
            <a:xfrm>
              <a:off x="1831" y="2100"/>
              <a:ext cx="26" cy="463"/>
            </a:xfrm>
            <a:custGeom>
              <a:avLst/>
              <a:gdLst>
                <a:gd name="T0" fmla="*/ 34 w 20"/>
                <a:gd name="T1" fmla="*/ 615 h 334"/>
                <a:gd name="T2" fmla="*/ 17 w 20"/>
                <a:gd name="T3" fmla="*/ 642 h 334"/>
                <a:gd name="T4" fmla="*/ 17 w 20"/>
                <a:gd name="T5" fmla="*/ 642 h 334"/>
                <a:gd name="T6" fmla="*/ 0 w 20"/>
                <a:gd name="T7" fmla="*/ 615 h 334"/>
                <a:gd name="T8" fmla="*/ 0 w 20"/>
                <a:gd name="T9" fmla="*/ 26 h 334"/>
                <a:gd name="T10" fmla="*/ 17 w 20"/>
                <a:gd name="T11" fmla="*/ 0 h 334"/>
                <a:gd name="T12" fmla="*/ 17 w 20"/>
                <a:gd name="T13" fmla="*/ 0 h 334"/>
                <a:gd name="T14" fmla="*/ 34 w 20"/>
                <a:gd name="T15" fmla="*/ 26 h 334"/>
                <a:gd name="T16" fmla="*/ 34 w 20"/>
                <a:gd name="T17" fmla="*/ 615 h 3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334">
                  <a:moveTo>
                    <a:pt x="20" y="320"/>
                  </a:moveTo>
                  <a:cubicBezTo>
                    <a:pt x="20" y="328"/>
                    <a:pt x="15" y="334"/>
                    <a:pt x="10" y="334"/>
                  </a:cubicBezTo>
                  <a:cubicBezTo>
                    <a:pt x="10" y="334"/>
                    <a:pt x="10" y="334"/>
                    <a:pt x="10" y="334"/>
                  </a:cubicBezTo>
                  <a:cubicBezTo>
                    <a:pt x="4" y="334"/>
                    <a:pt x="0" y="328"/>
                    <a:pt x="0" y="32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6"/>
                    <a:pt x="20" y="14"/>
                  </a:cubicBezTo>
                  <a:lnTo>
                    <a:pt x="20" y="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6" name="Freeform 829"/>
            <p:cNvSpPr>
              <a:spLocks/>
            </p:cNvSpPr>
            <p:nvPr/>
          </p:nvSpPr>
          <p:spPr bwMode="auto">
            <a:xfrm>
              <a:off x="1209" y="2089"/>
              <a:ext cx="412" cy="495"/>
            </a:xfrm>
            <a:custGeom>
              <a:avLst/>
              <a:gdLst>
                <a:gd name="T0" fmla="*/ 346 w 317"/>
                <a:gd name="T1" fmla="*/ 0 h 357"/>
                <a:gd name="T2" fmla="*/ 79 w 317"/>
                <a:gd name="T3" fmla="*/ 338 h 357"/>
                <a:gd name="T4" fmla="*/ 79 w 317"/>
                <a:gd name="T5" fmla="*/ 338 h 357"/>
                <a:gd name="T6" fmla="*/ 430 w 317"/>
                <a:gd name="T7" fmla="*/ 686 h 357"/>
                <a:gd name="T8" fmla="*/ 535 w 317"/>
                <a:gd name="T9" fmla="*/ 686 h 357"/>
                <a:gd name="T10" fmla="*/ 346 w 317"/>
                <a:gd name="T11" fmla="*/ 0 h 3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7" h="357">
                  <a:moveTo>
                    <a:pt x="205" y="0"/>
                  </a:moveTo>
                  <a:cubicBezTo>
                    <a:pt x="115" y="19"/>
                    <a:pt x="47" y="91"/>
                    <a:pt x="47" y="176"/>
                  </a:cubicBezTo>
                  <a:cubicBezTo>
                    <a:pt x="47" y="176"/>
                    <a:pt x="47" y="176"/>
                    <a:pt x="47" y="176"/>
                  </a:cubicBezTo>
                  <a:cubicBezTo>
                    <a:pt x="47" y="276"/>
                    <a:pt x="141" y="357"/>
                    <a:pt x="255" y="357"/>
                  </a:cubicBezTo>
                  <a:cubicBezTo>
                    <a:pt x="317" y="357"/>
                    <a:pt x="317" y="357"/>
                    <a:pt x="317" y="357"/>
                  </a:cubicBezTo>
                  <a:cubicBezTo>
                    <a:pt x="317" y="357"/>
                    <a:pt x="0" y="173"/>
                    <a:pt x="2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7" name="Freeform 830"/>
            <p:cNvSpPr>
              <a:spLocks/>
            </p:cNvSpPr>
            <p:nvPr/>
          </p:nvSpPr>
          <p:spPr bwMode="auto">
            <a:xfrm>
              <a:off x="1806" y="2096"/>
              <a:ext cx="30" cy="459"/>
            </a:xfrm>
            <a:custGeom>
              <a:avLst/>
              <a:gdLst>
                <a:gd name="T0" fmla="*/ 39 w 23"/>
                <a:gd name="T1" fmla="*/ 0 h 331"/>
                <a:gd name="T2" fmla="*/ 23 w 23"/>
                <a:gd name="T3" fmla="*/ 36 h 331"/>
                <a:gd name="T4" fmla="*/ 21 w 23"/>
                <a:gd name="T5" fmla="*/ 55 h 331"/>
                <a:gd name="T6" fmla="*/ 21 w 23"/>
                <a:gd name="T7" fmla="*/ 632 h 331"/>
                <a:gd name="T8" fmla="*/ 1 w 23"/>
                <a:gd name="T9" fmla="*/ 636 h 331"/>
                <a:gd name="T10" fmla="*/ 0 w 23"/>
                <a:gd name="T11" fmla="*/ 49 h 331"/>
                <a:gd name="T12" fmla="*/ 39 w 23"/>
                <a:gd name="T13" fmla="*/ 0 h 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331">
                  <a:moveTo>
                    <a:pt x="23" y="0"/>
                  </a:moveTo>
                  <a:cubicBezTo>
                    <a:pt x="23" y="0"/>
                    <a:pt x="16" y="9"/>
                    <a:pt x="14" y="1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29"/>
                    <a:pt x="12" y="329"/>
                    <a:pt x="12" y="329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2" y="3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8" name="Oval 831"/>
            <p:cNvSpPr>
              <a:spLocks noChangeArrowheads="1"/>
            </p:cNvSpPr>
            <p:nvPr/>
          </p:nvSpPr>
          <p:spPr bwMode="auto">
            <a:xfrm>
              <a:off x="1427" y="2097"/>
              <a:ext cx="314" cy="26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29" name="Freeform 832"/>
            <p:cNvSpPr>
              <a:spLocks/>
            </p:cNvSpPr>
            <p:nvPr/>
          </p:nvSpPr>
          <p:spPr bwMode="auto">
            <a:xfrm>
              <a:off x="1967" y="2172"/>
              <a:ext cx="547" cy="416"/>
            </a:xfrm>
            <a:custGeom>
              <a:avLst/>
              <a:gdLst>
                <a:gd name="T0" fmla="*/ 0 w 421"/>
                <a:gd name="T1" fmla="*/ 560 h 300"/>
                <a:gd name="T2" fmla="*/ 399 w 421"/>
                <a:gd name="T3" fmla="*/ 527 h 300"/>
                <a:gd name="T4" fmla="*/ 500 w 421"/>
                <a:gd name="T5" fmla="*/ 0 h 300"/>
                <a:gd name="T6" fmla="*/ 0 w 421"/>
                <a:gd name="T7" fmla="*/ 560 h 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1" h="300">
                  <a:moveTo>
                    <a:pt x="0" y="291"/>
                  </a:moveTo>
                  <a:cubicBezTo>
                    <a:pt x="0" y="291"/>
                    <a:pt x="169" y="300"/>
                    <a:pt x="236" y="274"/>
                  </a:cubicBezTo>
                  <a:cubicBezTo>
                    <a:pt x="302" y="249"/>
                    <a:pt x="421" y="122"/>
                    <a:pt x="296" y="0"/>
                  </a:cubicBezTo>
                  <a:cubicBezTo>
                    <a:pt x="296" y="0"/>
                    <a:pt x="378" y="196"/>
                    <a:pt x="0" y="2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0" name="Freeform 833"/>
            <p:cNvSpPr>
              <a:spLocks/>
            </p:cNvSpPr>
            <p:nvPr/>
          </p:nvSpPr>
          <p:spPr bwMode="auto">
            <a:xfrm>
              <a:off x="2012" y="2433"/>
              <a:ext cx="391" cy="145"/>
            </a:xfrm>
            <a:custGeom>
              <a:avLst/>
              <a:gdLst>
                <a:gd name="T0" fmla="*/ 6 w 301"/>
                <a:gd name="T1" fmla="*/ 199 h 105"/>
                <a:gd name="T2" fmla="*/ 243 w 301"/>
                <a:gd name="T3" fmla="*/ 189 h 105"/>
                <a:gd name="T4" fmla="*/ 508 w 301"/>
                <a:gd name="T5" fmla="*/ 0 h 105"/>
                <a:gd name="T6" fmla="*/ 265 w 301"/>
                <a:gd name="T7" fmla="*/ 164 h 105"/>
                <a:gd name="T8" fmla="*/ 0 w 301"/>
                <a:gd name="T9" fmla="*/ 195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1" h="105">
                  <a:moveTo>
                    <a:pt x="4" y="104"/>
                  </a:moveTo>
                  <a:cubicBezTo>
                    <a:pt x="144" y="99"/>
                    <a:pt x="144" y="99"/>
                    <a:pt x="144" y="99"/>
                  </a:cubicBezTo>
                  <a:cubicBezTo>
                    <a:pt x="144" y="99"/>
                    <a:pt x="229" y="105"/>
                    <a:pt x="301" y="0"/>
                  </a:cubicBezTo>
                  <a:cubicBezTo>
                    <a:pt x="301" y="0"/>
                    <a:pt x="237" y="71"/>
                    <a:pt x="157" y="86"/>
                  </a:cubicBezTo>
                  <a:cubicBezTo>
                    <a:pt x="78" y="101"/>
                    <a:pt x="0" y="102"/>
                    <a:pt x="0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1" name="Oval 834"/>
            <p:cNvSpPr>
              <a:spLocks noChangeArrowheads="1"/>
            </p:cNvSpPr>
            <p:nvPr/>
          </p:nvSpPr>
          <p:spPr bwMode="auto">
            <a:xfrm>
              <a:off x="2230" y="2535"/>
              <a:ext cx="31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2" name="Oval 835"/>
            <p:cNvSpPr>
              <a:spLocks noChangeArrowheads="1"/>
            </p:cNvSpPr>
            <p:nvPr/>
          </p:nvSpPr>
          <p:spPr bwMode="auto">
            <a:xfrm>
              <a:off x="2249" y="2510"/>
              <a:ext cx="33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3" name="Oval 836"/>
            <p:cNvSpPr>
              <a:spLocks noChangeArrowheads="1"/>
            </p:cNvSpPr>
            <p:nvPr/>
          </p:nvSpPr>
          <p:spPr bwMode="auto">
            <a:xfrm>
              <a:off x="1682" y="2604"/>
              <a:ext cx="36" cy="8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4" name="Oval 837"/>
            <p:cNvSpPr>
              <a:spLocks noChangeArrowheads="1"/>
            </p:cNvSpPr>
            <p:nvPr/>
          </p:nvSpPr>
          <p:spPr bwMode="auto">
            <a:xfrm>
              <a:off x="1678" y="2706"/>
              <a:ext cx="30" cy="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5" name="Freeform 838"/>
            <p:cNvSpPr>
              <a:spLocks/>
            </p:cNvSpPr>
            <p:nvPr/>
          </p:nvSpPr>
          <p:spPr bwMode="auto">
            <a:xfrm>
              <a:off x="1838" y="2122"/>
              <a:ext cx="11" cy="416"/>
            </a:xfrm>
            <a:custGeom>
              <a:avLst/>
              <a:gdLst>
                <a:gd name="T0" fmla="*/ 0 w 9"/>
                <a:gd name="T1" fmla="*/ 0 h 300"/>
                <a:gd name="T2" fmla="*/ 0 w 9"/>
                <a:gd name="T3" fmla="*/ 577 h 300"/>
                <a:gd name="T4" fmla="*/ 0 w 9"/>
                <a:gd name="T5" fmla="*/ 0 h 3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300">
                  <a:moveTo>
                    <a:pt x="0" y="0"/>
                  </a:moveTo>
                  <a:cubicBezTo>
                    <a:pt x="0" y="300"/>
                    <a:pt x="0" y="300"/>
                    <a:pt x="0" y="300"/>
                  </a:cubicBezTo>
                  <a:cubicBezTo>
                    <a:pt x="0" y="300"/>
                    <a:pt x="9" y="2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6" name="Freeform 839"/>
            <p:cNvSpPr>
              <a:spLocks/>
            </p:cNvSpPr>
            <p:nvPr/>
          </p:nvSpPr>
          <p:spPr bwMode="auto">
            <a:xfrm>
              <a:off x="1813" y="2144"/>
              <a:ext cx="8" cy="402"/>
            </a:xfrm>
            <a:custGeom>
              <a:avLst/>
              <a:gdLst>
                <a:gd name="T0" fmla="*/ 11 w 6"/>
                <a:gd name="T1" fmla="*/ 0 h 290"/>
                <a:gd name="T2" fmla="*/ 11 w 6"/>
                <a:gd name="T3" fmla="*/ 557 h 290"/>
                <a:gd name="T4" fmla="*/ 11 w 6"/>
                <a:gd name="T5" fmla="*/ 0 h 2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90">
                  <a:moveTo>
                    <a:pt x="6" y="0"/>
                  </a:moveTo>
                  <a:cubicBezTo>
                    <a:pt x="6" y="290"/>
                    <a:pt x="6" y="290"/>
                    <a:pt x="6" y="290"/>
                  </a:cubicBezTo>
                  <a:cubicBezTo>
                    <a:pt x="6" y="290"/>
                    <a:pt x="0" y="15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7" name="Freeform 840"/>
            <p:cNvSpPr>
              <a:spLocks/>
            </p:cNvSpPr>
            <p:nvPr/>
          </p:nvSpPr>
          <p:spPr bwMode="auto">
            <a:xfrm>
              <a:off x="2180" y="2392"/>
              <a:ext cx="156" cy="109"/>
            </a:xfrm>
            <a:custGeom>
              <a:avLst/>
              <a:gdLst>
                <a:gd name="T0" fmla="*/ 192 w 120"/>
                <a:gd name="T1" fmla="*/ 34 h 78"/>
                <a:gd name="T2" fmla="*/ 120 w 120"/>
                <a:gd name="T3" fmla="*/ 129 h 78"/>
                <a:gd name="T4" fmla="*/ 10 w 120"/>
                <a:gd name="T5" fmla="*/ 122 h 78"/>
                <a:gd name="T6" fmla="*/ 83 w 120"/>
                <a:gd name="T7" fmla="*/ 25 h 78"/>
                <a:gd name="T8" fmla="*/ 192 w 120"/>
                <a:gd name="T9" fmla="*/ 34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" h="78">
                  <a:moveTo>
                    <a:pt x="114" y="17"/>
                  </a:moveTo>
                  <a:cubicBezTo>
                    <a:pt x="120" y="32"/>
                    <a:pt x="101" y="54"/>
                    <a:pt x="71" y="66"/>
                  </a:cubicBezTo>
                  <a:cubicBezTo>
                    <a:pt x="41" y="78"/>
                    <a:pt x="12" y="77"/>
                    <a:pt x="6" y="62"/>
                  </a:cubicBezTo>
                  <a:cubicBezTo>
                    <a:pt x="0" y="47"/>
                    <a:pt x="19" y="25"/>
                    <a:pt x="49" y="13"/>
                  </a:cubicBezTo>
                  <a:cubicBezTo>
                    <a:pt x="78" y="0"/>
                    <a:pt x="107" y="2"/>
                    <a:pt x="11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8" name="Oval 841"/>
            <p:cNvSpPr>
              <a:spLocks noChangeArrowheads="1"/>
            </p:cNvSpPr>
            <p:nvPr/>
          </p:nvSpPr>
          <p:spPr bwMode="auto">
            <a:xfrm>
              <a:off x="2293" y="2341"/>
              <a:ext cx="77" cy="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39" name="Oval 842"/>
            <p:cNvSpPr>
              <a:spLocks noChangeArrowheads="1"/>
            </p:cNvSpPr>
            <p:nvPr/>
          </p:nvSpPr>
          <p:spPr bwMode="auto">
            <a:xfrm>
              <a:off x="2338" y="2311"/>
              <a:ext cx="23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0" name="Freeform 843"/>
            <p:cNvSpPr>
              <a:spLocks/>
            </p:cNvSpPr>
            <p:nvPr/>
          </p:nvSpPr>
          <p:spPr bwMode="auto">
            <a:xfrm>
              <a:off x="1348" y="2269"/>
              <a:ext cx="131" cy="194"/>
            </a:xfrm>
            <a:custGeom>
              <a:avLst/>
              <a:gdLst>
                <a:gd name="T0" fmla="*/ 143 w 101"/>
                <a:gd name="T1" fmla="*/ 101 h 140"/>
                <a:gd name="T2" fmla="*/ 136 w 101"/>
                <a:gd name="T3" fmla="*/ 249 h 140"/>
                <a:gd name="T4" fmla="*/ 29 w 101"/>
                <a:gd name="T5" fmla="*/ 168 h 140"/>
                <a:gd name="T6" fmla="*/ 34 w 101"/>
                <a:gd name="T7" fmla="*/ 17 h 140"/>
                <a:gd name="T8" fmla="*/ 143 w 101"/>
                <a:gd name="T9" fmla="*/ 101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140">
                  <a:moveTo>
                    <a:pt x="85" y="53"/>
                  </a:moveTo>
                  <a:cubicBezTo>
                    <a:pt x="101" y="86"/>
                    <a:pt x="100" y="121"/>
                    <a:pt x="81" y="130"/>
                  </a:cubicBezTo>
                  <a:cubicBezTo>
                    <a:pt x="62" y="140"/>
                    <a:pt x="34" y="120"/>
                    <a:pt x="17" y="87"/>
                  </a:cubicBezTo>
                  <a:cubicBezTo>
                    <a:pt x="0" y="53"/>
                    <a:pt x="2" y="18"/>
                    <a:pt x="20" y="9"/>
                  </a:cubicBezTo>
                  <a:cubicBezTo>
                    <a:pt x="39" y="0"/>
                    <a:pt x="68" y="19"/>
                    <a:pt x="8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1" name="Freeform 844"/>
            <p:cNvSpPr>
              <a:spLocks/>
            </p:cNvSpPr>
            <p:nvPr/>
          </p:nvSpPr>
          <p:spPr bwMode="auto">
            <a:xfrm>
              <a:off x="1435" y="2433"/>
              <a:ext cx="103" cy="93"/>
            </a:xfrm>
            <a:custGeom>
              <a:avLst/>
              <a:gdLst>
                <a:gd name="T0" fmla="*/ 121 w 79"/>
                <a:gd name="T1" fmla="*/ 110 h 67"/>
                <a:gd name="T2" fmla="*/ 44 w 79"/>
                <a:gd name="T3" fmla="*/ 100 h 67"/>
                <a:gd name="T4" fmla="*/ 12 w 79"/>
                <a:gd name="T5" fmla="*/ 19 h 67"/>
                <a:gd name="T6" fmla="*/ 90 w 79"/>
                <a:gd name="T7" fmla="*/ 29 h 67"/>
                <a:gd name="T8" fmla="*/ 121 w 79"/>
                <a:gd name="T9" fmla="*/ 11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67">
                  <a:moveTo>
                    <a:pt x="71" y="57"/>
                  </a:moveTo>
                  <a:cubicBezTo>
                    <a:pt x="64" y="67"/>
                    <a:pt x="43" y="65"/>
                    <a:pt x="26" y="52"/>
                  </a:cubicBezTo>
                  <a:cubicBezTo>
                    <a:pt x="8" y="39"/>
                    <a:pt x="0" y="21"/>
                    <a:pt x="7" y="10"/>
                  </a:cubicBezTo>
                  <a:cubicBezTo>
                    <a:pt x="15" y="0"/>
                    <a:pt x="35" y="2"/>
                    <a:pt x="53" y="15"/>
                  </a:cubicBezTo>
                  <a:cubicBezTo>
                    <a:pt x="70" y="27"/>
                    <a:pt x="79" y="46"/>
                    <a:pt x="71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2" name="Freeform 845"/>
            <p:cNvSpPr>
              <a:spLocks/>
            </p:cNvSpPr>
            <p:nvPr/>
          </p:nvSpPr>
          <p:spPr bwMode="auto">
            <a:xfrm>
              <a:off x="1252" y="2068"/>
              <a:ext cx="1193" cy="531"/>
            </a:xfrm>
            <a:custGeom>
              <a:avLst/>
              <a:gdLst>
                <a:gd name="T0" fmla="*/ 1549 w 919"/>
                <a:gd name="T1" fmla="*/ 369 h 383"/>
                <a:gd name="T2" fmla="*/ 1188 w 919"/>
                <a:gd name="T3" fmla="*/ 736 h 383"/>
                <a:gd name="T4" fmla="*/ 361 w 919"/>
                <a:gd name="T5" fmla="*/ 736 h 383"/>
                <a:gd name="T6" fmla="*/ 0 w 919"/>
                <a:gd name="T7" fmla="*/ 369 h 383"/>
                <a:gd name="T8" fmla="*/ 0 w 919"/>
                <a:gd name="T9" fmla="*/ 369 h 383"/>
                <a:gd name="T10" fmla="*/ 361 w 919"/>
                <a:gd name="T11" fmla="*/ 0 h 383"/>
                <a:gd name="T12" fmla="*/ 1188 w 919"/>
                <a:gd name="T13" fmla="*/ 0 h 383"/>
                <a:gd name="T14" fmla="*/ 1549 w 919"/>
                <a:gd name="T15" fmla="*/ 369 h 3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9" h="383">
                  <a:moveTo>
                    <a:pt x="919" y="192"/>
                  </a:moveTo>
                  <a:cubicBezTo>
                    <a:pt x="919" y="297"/>
                    <a:pt x="824" y="383"/>
                    <a:pt x="705" y="383"/>
                  </a:cubicBezTo>
                  <a:cubicBezTo>
                    <a:pt x="214" y="383"/>
                    <a:pt x="214" y="383"/>
                    <a:pt x="214" y="383"/>
                  </a:cubicBezTo>
                  <a:cubicBezTo>
                    <a:pt x="96" y="383"/>
                    <a:pt x="0" y="297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86"/>
                    <a:pt x="96" y="0"/>
                    <a:pt x="214" y="0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824" y="0"/>
                    <a:pt x="919" y="86"/>
                    <a:pt x="919" y="192"/>
                  </a:cubicBez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3" name="Freeform 846"/>
            <p:cNvSpPr>
              <a:spLocks/>
            </p:cNvSpPr>
            <p:nvPr/>
          </p:nvSpPr>
          <p:spPr bwMode="auto">
            <a:xfrm>
              <a:off x="1248" y="2067"/>
              <a:ext cx="1196" cy="682"/>
            </a:xfrm>
            <a:custGeom>
              <a:avLst/>
              <a:gdLst>
                <a:gd name="T0" fmla="*/ 1553 w 921"/>
                <a:gd name="T1" fmla="*/ 367 h 492"/>
                <a:gd name="T2" fmla="*/ 1192 w 921"/>
                <a:gd name="T3" fmla="*/ 0 h 492"/>
                <a:gd name="T4" fmla="*/ 364 w 921"/>
                <a:gd name="T5" fmla="*/ 0 h 492"/>
                <a:gd name="T6" fmla="*/ 4 w 921"/>
                <a:gd name="T7" fmla="*/ 367 h 492"/>
                <a:gd name="T8" fmla="*/ 4 w 921"/>
                <a:gd name="T9" fmla="*/ 396 h 492"/>
                <a:gd name="T10" fmla="*/ 4 w 921"/>
                <a:gd name="T11" fmla="*/ 552 h 492"/>
                <a:gd name="T12" fmla="*/ 362 w 921"/>
                <a:gd name="T13" fmla="*/ 945 h 492"/>
                <a:gd name="T14" fmla="*/ 1191 w 921"/>
                <a:gd name="T15" fmla="*/ 945 h 492"/>
                <a:gd name="T16" fmla="*/ 1552 w 921"/>
                <a:gd name="T17" fmla="*/ 577 h 492"/>
                <a:gd name="T18" fmla="*/ 1548 w 921"/>
                <a:gd name="T19" fmla="*/ 428 h 492"/>
                <a:gd name="T20" fmla="*/ 1553 w 921"/>
                <a:gd name="T21" fmla="*/ 367 h 4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1" h="492">
                  <a:moveTo>
                    <a:pt x="921" y="191"/>
                  </a:moveTo>
                  <a:cubicBezTo>
                    <a:pt x="921" y="86"/>
                    <a:pt x="825" y="0"/>
                    <a:pt x="707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97" y="0"/>
                    <a:pt x="2" y="86"/>
                    <a:pt x="2" y="191"/>
                  </a:cubicBezTo>
                  <a:cubicBezTo>
                    <a:pt x="2" y="196"/>
                    <a:pt x="2" y="201"/>
                    <a:pt x="2" y="206"/>
                  </a:cubicBezTo>
                  <a:cubicBezTo>
                    <a:pt x="0" y="229"/>
                    <a:pt x="2" y="256"/>
                    <a:pt x="2" y="287"/>
                  </a:cubicBezTo>
                  <a:cubicBezTo>
                    <a:pt x="2" y="392"/>
                    <a:pt x="96" y="492"/>
                    <a:pt x="215" y="492"/>
                  </a:cubicBezTo>
                  <a:cubicBezTo>
                    <a:pt x="706" y="492"/>
                    <a:pt x="706" y="492"/>
                    <a:pt x="706" y="492"/>
                  </a:cubicBezTo>
                  <a:cubicBezTo>
                    <a:pt x="788" y="484"/>
                    <a:pt x="920" y="406"/>
                    <a:pt x="920" y="300"/>
                  </a:cubicBezTo>
                  <a:cubicBezTo>
                    <a:pt x="920" y="273"/>
                    <a:pt x="921" y="246"/>
                    <a:pt x="918" y="223"/>
                  </a:cubicBezTo>
                  <a:cubicBezTo>
                    <a:pt x="920" y="213"/>
                    <a:pt x="921" y="202"/>
                    <a:pt x="921" y="191"/>
                  </a:cubicBezTo>
                  <a:close/>
                </a:path>
              </a:pathLst>
            </a:custGeom>
            <a:grpFill/>
            <a:ln w="793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4" name="Freeform 847"/>
            <p:cNvSpPr>
              <a:spLocks/>
            </p:cNvSpPr>
            <p:nvPr/>
          </p:nvSpPr>
          <p:spPr bwMode="auto">
            <a:xfrm>
              <a:off x="1270" y="2082"/>
              <a:ext cx="1161" cy="502"/>
            </a:xfrm>
            <a:custGeom>
              <a:avLst/>
              <a:gdLst>
                <a:gd name="T0" fmla="*/ 1508 w 894"/>
                <a:gd name="T1" fmla="*/ 348 h 362"/>
                <a:gd name="T2" fmla="*/ 1157 w 894"/>
                <a:gd name="T3" fmla="*/ 696 h 362"/>
                <a:gd name="T4" fmla="*/ 351 w 894"/>
                <a:gd name="T5" fmla="*/ 696 h 362"/>
                <a:gd name="T6" fmla="*/ 0 w 894"/>
                <a:gd name="T7" fmla="*/ 348 h 362"/>
                <a:gd name="T8" fmla="*/ 0 w 894"/>
                <a:gd name="T9" fmla="*/ 348 h 362"/>
                <a:gd name="T10" fmla="*/ 351 w 894"/>
                <a:gd name="T11" fmla="*/ 0 h 362"/>
                <a:gd name="T12" fmla="*/ 1157 w 894"/>
                <a:gd name="T13" fmla="*/ 0 h 362"/>
                <a:gd name="T14" fmla="*/ 1508 w 894"/>
                <a:gd name="T15" fmla="*/ 348 h 3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4" h="362">
                  <a:moveTo>
                    <a:pt x="894" y="181"/>
                  </a:moveTo>
                  <a:cubicBezTo>
                    <a:pt x="894" y="281"/>
                    <a:pt x="801" y="362"/>
                    <a:pt x="686" y="362"/>
                  </a:cubicBezTo>
                  <a:cubicBezTo>
                    <a:pt x="208" y="362"/>
                    <a:pt x="208" y="362"/>
                    <a:pt x="208" y="362"/>
                  </a:cubicBezTo>
                  <a:cubicBezTo>
                    <a:pt x="93" y="362"/>
                    <a:pt x="0" y="2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81"/>
                    <a:pt x="93" y="0"/>
                    <a:pt x="208" y="0"/>
                  </a:cubicBezTo>
                  <a:cubicBezTo>
                    <a:pt x="686" y="0"/>
                    <a:pt x="686" y="0"/>
                    <a:pt x="686" y="0"/>
                  </a:cubicBezTo>
                  <a:cubicBezTo>
                    <a:pt x="801" y="0"/>
                    <a:pt x="894" y="81"/>
                    <a:pt x="894" y="181"/>
                  </a:cubicBezTo>
                  <a:close/>
                </a:path>
              </a:pathLst>
            </a:custGeom>
            <a:grpFill/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5" name="Line 848"/>
            <p:cNvSpPr>
              <a:spLocks noChangeShapeType="1"/>
            </p:cNvSpPr>
            <p:nvPr/>
          </p:nvSpPr>
          <p:spPr bwMode="auto">
            <a:xfrm flipH="1">
              <a:off x="1649" y="2598"/>
              <a:ext cx="56" cy="1"/>
            </a:xfrm>
            <a:prstGeom prst="line">
              <a:avLst/>
            </a:prstGeom>
            <a:grpFill/>
            <a:ln w="1588">
              <a:solidFill>
                <a:srgbClr val="333333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6" name="Line 849"/>
            <p:cNvSpPr>
              <a:spLocks noChangeShapeType="1"/>
            </p:cNvSpPr>
            <p:nvPr/>
          </p:nvSpPr>
          <p:spPr bwMode="auto">
            <a:xfrm flipH="1">
              <a:off x="1753" y="2598"/>
              <a:ext cx="43" cy="1"/>
            </a:xfrm>
            <a:prstGeom prst="line">
              <a:avLst/>
            </a:prstGeom>
            <a:grpFill/>
            <a:ln w="1588">
              <a:solidFill>
                <a:srgbClr val="333333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7" name="Line 850"/>
            <p:cNvSpPr>
              <a:spLocks noChangeShapeType="1"/>
            </p:cNvSpPr>
            <p:nvPr/>
          </p:nvSpPr>
          <p:spPr bwMode="auto">
            <a:xfrm flipH="1">
              <a:off x="1831" y="2598"/>
              <a:ext cx="240" cy="1"/>
            </a:xfrm>
            <a:prstGeom prst="line">
              <a:avLst/>
            </a:prstGeom>
            <a:grpFill/>
            <a:ln w="1588">
              <a:solidFill>
                <a:srgbClr val="333333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248" name="Freeform 851"/>
            <p:cNvSpPr>
              <a:spLocks/>
            </p:cNvSpPr>
            <p:nvPr/>
          </p:nvSpPr>
          <p:spPr bwMode="auto">
            <a:xfrm>
              <a:off x="1252" y="2067"/>
              <a:ext cx="1195" cy="531"/>
            </a:xfrm>
            <a:custGeom>
              <a:avLst/>
              <a:gdLst>
                <a:gd name="T0" fmla="*/ 361 w 920"/>
                <a:gd name="T1" fmla="*/ 736 h 383"/>
                <a:gd name="T2" fmla="*/ 0 w 920"/>
                <a:gd name="T3" fmla="*/ 369 h 383"/>
                <a:gd name="T4" fmla="*/ 0 w 920"/>
                <a:gd name="T5" fmla="*/ 369 h 383"/>
                <a:gd name="T6" fmla="*/ 361 w 920"/>
                <a:gd name="T7" fmla="*/ 0 h 383"/>
                <a:gd name="T8" fmla="*/ 1191 w 920"/>
                <a:gd name="T9" fmla="*/ 0 h 383"/>
                <a:gd name="T10" fmla="*/ 1552 w 920"/>
                <a:gd name="T11" fmla="*/ 369 h 383"/>
                <a:gd name="T12" fmla="*/ 1552 w 920"/>
                <a:gd name="T13" fmla="*/ 369 h 383"/>
                <a:gd name="T14" fmla="*/ 1496 w 920"/>
                <a:gd name="T15" fmla="*/ 566 h 3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20" h="383">
                  <a:moveTo>
                    <a:pt x="214" y="383"/>
                  </a:moveTo>
                  <a:cubicBezTo>
                    <a:pt x="96" y="383"/>
                    <a:pt x="0" y="297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86"/>
                    <a:pt x="96" y="0"/>
                    <a:pt x="214" y="0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824" y="0"/>
                    <a:pt x="920" y="86"/>
                    <a:pt x="920" y="192"/>
                  </a:cubicBezTo>
                  <a:cubicBezTo>
                    <a:pt x="920" y="192"/>
                    <a:pt x="920" y="192"/>
                    <a:pt x="920" y="192"/>
                  </a:cubicBezTo>
                  <a:cubicBezTo>
                    <a:pt x="920" y="229"/>
                    <a:pt x="908" y="264"/>
                    <a:pt x="887" y="294"/>
                  </a:cubicBezTo>
                </a:path>
              </a:pathLst>
            </a:custGeom>
            <a:grpFill/>
            <a:ln w="158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</p:grpSp>
      <p:grpSp>
        <p:nvGrpSpPr>
          <p:cNvPr id="249" name="Group 852"/>
          <p:cNvGrpSpPr>
            <a:grpSpLocks/>
          </p:cNvGrpSpPr>
          <p:nvPr/>
        </p:nvGrpSpPr>
        <p:grpSpPr bwMode="auto">
          <a:xfrm>
            <a:off x="930329" y="3788916"/>
            <a:ext cx="1098392" cy="482600"/>
            <a:chOff x="1209" y="2067"/>
            <a:chExt cx="1305" cy="687"/>
          </a:xfrm>
          <a:solidFill>
            <a:schemeClr val="accent1">
              <a:lumMod val="95000"/>
            </a:schemeClr>
          </a:solidFill>
        </p:grpSpPr>
        <p:sp>
          <p:nvSpPr>
            <p:cNvPr id="250" name="Freeform 823"/>
            <p:cNvSpPr>
              <a:spLocks/>
            </p:cNvSpPr>
            <p:nvPr/>
          </p:nvSpPr>
          <p:spPr bwMode="auto">
            <a:xfrm>
              <a:off x="1218" y="2218"/>
              <a:ext cx="1243" cy="531"/>
            </a:xfrm>
            <a:custGeom>
              <a:avLst/>
              <a:gdLst>
                <a:gd name="T0" fmla="*/ 11575376 w 957"/>
                <a:gd name="T1" fmla="*/ 24514649 h 383"/>
                <a:gd name="T2" fmla="*/ 8947548 w 957"/>
                <a:gd name="T3" fmla="*/ 49086422 h 383"/>
                <a:gd name="T4" fmla="*/ 2923853 w 957"/>
                <a:gd name="T5" fmla="*/ 49086422 h 383"/>
                <a:gd name="T6" fmla="*/ 323209 w 957"/>
                <a:gd name="T7" fmla="*/ 22819029 h 383"/>
                <a:gd name="T8" fmla="*/ 323209 w 957"/>
                <a:gd name="T9" fmla="*/ 22819029 h 383"/>
                <a:gd name="T10" fmla="*/ 2923853 w 957"/>
                <a:gd name="T11" fmla="*/ 0 h 383"/>
                <a:gd name="T12" fmla="*/ 8947548 w 957"/>
                <a:gd name="T13" fmla="*/ 0 h 383"/>
                <a:gd name="T14" fmla="*/ 11575376 w 957"/>
                <a:gd name="T15" fmla="*/ 24514649 h 3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57" h="383">
                  <a:moveTo>
                    <a:pt x="945" y="191"/>
                  </a:moveTo>
                  <a:cubicBezTo>
                    <a:pt x="945" y="297"/>
                    <a:pt x="813" y="375"/>
                    <a:pt x="731" y="383"/>
                  </a:cubicBezTo>
                  <a:cubicBezTo>
                    <a:pt x="239" y="383"/>
                    <a:pt x="239" y="383"/>
                    <a:pt x="239" y="383"/>
                  </a:cubicBezTo>
                  <a:cubicBezTo>
                    <a:pt x="121" y="383"/>
                    <a:pt x="27" y="283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72"/>
                    <a:pt x="0" y="8"/>
                    <a:pt x="239" y="0"/>
                  </a:cubicBezTo>
                  <a:cubicBezTo>
                    <a:pt x="731" y="0"/>
                    <a:pt x="731" y="0"/>
                    <a:pt x="731" y="0"/>
                  </a:cubicBezTo>
                  <a:cubicBezTo>
                    <a:pt x="957" y="0"/>
                    <a:pt x="945" y="85"/>
                    <a:pt x="945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51" name="Freeform 824"/>
            <p:cNvSpPr>
              <a:spLocks/>
            </p:cNvSpPr>
            <p:nvPr/>
          </p:nvSpPr>
          <p:spPr bwMode="auto">
            <a:xfrm>
              <a:off x="1217" y="2216"/>
              <a:ext cx="489" cy="538"/>
            </a:xfrm>
            <a:custGeom>
              <a:avLst/>
              <a:gdLst>
                <a:gd name="T0" fmla="*/ 3997511 w 377"/>
                <a:gd name="T1" fmla="*/ 0 h 388"/>
                <a:gd name="T2" fmla="*/ 2792523 w 377"/>
                <a:gd name="T3" fmla="*/ 0 h 388"/>
                <a:gd name="T4" fmla="*/ 306856 w 377"/>
                <a:gd name="T5" fmla="*/ 22904847 h 388"/>
                <a:gd name="T6" fmla="*/ 306856 w 377"/>
                <a:gd name="T7" fmla="*/ 22904847 h 388"/>
                <a:gd name="T8" fmla="*/ 2792523 w 377"/>
                <a:gd name="T9" fmla="*/ 49357074 h 388"/>
                <a:gd name="T10" fmla="*/ 4228131 w 377"/>
                <a:gd name="T11" fmla="*/ 49357074 h 388"/>
                <a:gd name="T12" fmla="*/ 4394013 w 377"/>
                <a:gd name="T13" fmla="*/ 29124520 h 388"/>
                <a:gd name="T14" fmla="*/ 3997511 w 377"/>
                <a:gd name="T15" fmla="*/ 0 h 3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7" h="388">
                  <a:moveTo>
                    <a:pt x="343" y="0"/>
                  </a:moveTo>
                  <a:cubicBezTo>
                    <a:pt x="240" y="0"/>
                    <a:pt x="240" y="0"/>
                    <a:pt x="240" y="0"/>
                  </a:cubicBezTo>
                  <a:cubicBezTo>
                    <a:pt x="0" y="9"/>
                    <a:pt x="27" y="73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284"/>
                    <a:pt x="155" y="388"/>
                    <a:pt x="240" y="383"/>
                  </a:cubicBezTo>
                  <a:cubicBezTo>
                    <a:pt x="362" y="383"/>
                    <a:pt x="362" y="383"/>
                    <a:pt x="362" y="383"/>
                  </a:cubicBezTo>
                  <a:cubicBezTo>
                    <a:pt x="377" y="226"/>
                    <a:pt x="377" y="226"/>
                    <a:pt x="377" y="226"/>
                  </a:cubicBezTo>
                  <a:lnTo>
                    <a:pt x="3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52" name="Freeform 825"/>
            <p:cNvSpPr>
              <a:spLocks/>
            </p:cNvSpPr>
            <p:nvPr/>
          </p:nvSpPr>
          <p:spPr bwMode="auto">
            <a:xfrm>
              <a:off x="1260" y="2426"/>
              <a:ext cx="374" cy="313"/>
            </a:xfrm>
            <a:custGeom>
              <a:avLst/>
              <a:gdLst>
                <a:gd name="T0" fmla="*/ 3506872 w 288"/>
                <a:gd name="T1" fmla="*/ 27901607 h 226"/>
                <a:gd name="T2" fmla="*/ 2610921 w 288"/>
                <a:gd name="T3" fmla="*/ 27901607 h 226"/>
                <a:gd name="T4" fmla="*/ 1 w 288"/>
                <a:gd name="T5" fmla="*/ 4195507 h 226"/>
                <a:gd name="T6" fmla="*/ 1 w 288"/>
                <a:gd name="T7" fmla="*/ 4195507 h 226"/>
                <a:gd name="T8" fmla="*/ 0 w 288"/>
                <a:gd name="T9" fmla="*/ 0 h 226"/>
                <a:gd name="T10" fmla="*/ 3506872 w 288"/>
                <a:gd name="T11" fmla="*/ 27901607 h 2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8" h="226">
                  <a:moveTo>
                    <a:pt x="288" y="226"/>
                  </a:moveTo>
                  <a:cubicBezTo>
                    <a:pt x="215" y="226"/>
                    <a:pt x="215" y="226"/>
                    <a:pt x="215" y="226"/>
                  </a:cubicBezTo>
                  <a:cubicBezTo>
                    <a:pt x="96" y="226"/>
                    <a:pt x="1" y="140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22"/>
                    <a:pt x="0" y="11"/>
                    <a:pt x="0" y="0"/>
                  </a:cubicBezTo>
                  <a:cubicBezTo>
                    <a:pt x="0" y="0"/>
                    <a:pt x="26" y="226"/>
                    <a:pt x="288" y="2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53" name="Freeform 826"/>
            <p:cNvSpPr>
              <a:spLocks/>
            </p:cNvSpPr>
            <p:nvPr/>
          </p:nvSpPr>
          <p:spPr bwMode="auto">
            <a:xfrm>
              <a:off x="1252" y="2067"/>
              <a:ext cx="1195" cy="531"/>
            </a:xfrm>
            <a:custGeom>
              <a:avLst/>
              <a:gdLst>
                <a:gd name="T0" fmla="*/ 11291252 w 920"/>
                <a:gd name="T1" fmla="*/ 24645279 h 383"/>
                <a:gd name="T2" fmla="*/ 8659974 w 920"/>
                <a:gd name="T3" fmla="*/ 49086422 h 383"/>
                <a:gd name="T4" fmla="*/ 2624585 w 920"/>
                <a:gd name="T5" fmla="*/ 49086422 h 383"/>
                <a:gd name="T6" fmla="*/ 0 w 920"/>
                <a:gd name="T7" fmla="*/ 24645279 h 383"/>
                <a:gd name="T8" fmla="*/ 0 w 920"/>
                <a:gd name="T9" fmla="*/ 24645279 h 383"/>
                <a:gd name="T10" fmla="*/ 2624585 w 920"/>
                <a:gd name="T11" fmla="*/ 0 h 383"/>
                <a:gd name="T12" fmla="*/ 8659974 w 920"/>
                <a:gd name="T13" fmla="*/ 0 h 383"/>
                <a:gd name="T14" fmla="*/ 11291252 w 920"/>
                <a:gd name="T15" fmla="*/ 24645279 h 3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20" h="383">
                  <a:moveTo>
                    <a:pt x="920" y="192"/>
                  </a:moveTo>
                  <a:cubicBezTo>
                    <a:pt x="920" y="297"/>
                    <a:pt x="824" y="383"/>
                    <a:pt x="706" y="383"/>
                  </a:cubicBezTo>
                  <a:cubicBezTo>
                    <a:pt x="214" y="383"/>
                    <a:pt x="214" y="383"/>
                    <a:pt x="214" y="383"/>
                  </a:cubicBezTo>
                  <a:cubicBezTo>
                    <a:pt x="96" y="383"/>
                    <a:pt x="0" y="297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86"/>
                    <a:pt x="96" y="0"/>
                    <a:pt x="214" y="0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824" y="0"/>
                    <a:pt x="920" y="86"/>
                    <a:pt x="920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54" name="Freeform 827"/>
            <p:cNvSpPr>
              <a:spLocks/>
            </p:cNvSpPr>
            <p:nvPr/>
          </p:nvSpPr>
          <p:spPr bwMode="auto">
            <a:xfrm>
              <a:off x="1269" y="2081"/>
              <a:ext cx="1161" cy="503"/>
            </a:xfrm>
            <a:custGeom>
              <a:avLst/>
              <a:gdLst>
                <a:gd name="T0" fmla="*/ 10892776 w 894"/>
                <a:gd name="T1" fmla="*/ 22917110 h 363"/>
                <a:gd name="T2" fmla="*/ 8360765 w 894"/>
                <a:gd name="T3" fmla="*/ 45681013 h 363"/>
                <a:gd name="T4" fmla="*/ 2535564 w 894"/>
                <a:gd name="T5" fmla="*/ 45681013 h 363"/>
                <a:gd name="T6" fmla="*/ 0 w 894"/>
                <a:gd name="T7" fmla="*/ 22917110 h 363"/>
                <a:gd name="T8" fmla="*/ 0 w 894"/>
                <a:gd name="T9" fmla="*/ 22917110 h 363"/>
                <a:gd name="T10" fmla="*/ 2535564 w 894"/>
                <a:gd name="T11" fmla="*/ 0 h 363"/>
                <a:gd name="T12" fmla="*/ 8360765 w 894"/>
                <a:gd name="T13" fmla="*/ 0 h 363"/>
                <a:gd name="T14" fmla="*/ 10892776 w 894"/>
                <a:gd name="T15" fmla="*/ 22917110 h 3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4" h="363">
                  <a:moveTo>
                    <a:pt x="894" y="182"/>
                  </a:moveTo>
                  <a:cubicBezTo>
                    <a:pt x="894" y="282"/>
                    <a:pt x="801" y="363"/>
                    <a:pt x="686" y="363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93" y="363"/>
                    <a:pt x="0" y="282"/>
                    <a:pt x="0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81"/>
                    <a:pt x="93" y="0"/>
                    <a:pt x="208" y="0"/>
                  </a:cubicBezTo>
                  <a:cubicBezTo>
                    <a:pt x="686" y="0"/>
                    <a:pt x="686" y="0"/>
                    <a:pt x="686" y="0"/>
                  </a:cubicBezTo>
                  <a:cubicBezTo>
                    <a:pt x="801" y="0"/>
                    <a:pt x="894" y="81"/>
                    <a:pt x="894" y="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55" name="Freeform 828"/>
            <p:cNvSpPr>
              <a:spLocks/>
            </p:cNvSpPr>
            <p:nvPr/>
          </p:nvSpPr>
          <p:spPr bwMode="auto">
            <a:xfrm>
              <a:off x="1831" y="2100"/>
              <a:ext cx="26" cy="463"/>
            </a:xfrm>
            <a:custGeom>
              <a:avLst/>
              <a:gdLst>
                <a:gd name="T0" fmla="*/ 253482 w 20"/>
                <a:gd name="T1" fmla="*/ 40884074 h 334"/>
                <a:gd name="T2" fmla="*/ 128613 w 20"/>
                <a:gd name="T3" fmla="*/ 42669157 h 334"/>
                <a:gd name="T4" fmla="*/ 128613 w 20"/>
                <a:gd name="T5" fmla="*/ 42669157 h 334"/>
                <a:gd name="T6" fmla="*/ 0 w 20"/>
                <a:gd name="T7" fmla="*/ 40884074 h 334"/>
                <a:gd name="T8" fmla="*/ 0 w 20"/>
                <a:gd name="T9" fmla="*/ 1719520 h 334"/>
                <a:gd name="T10" fmla="*/ 128613 w 20"/>
                <a:gd name="T11" fmla="*/ 0 h 334"/>
                <a:gd name="T12" fmla="*/ 128613 w 20"/>
                <a:gd name="T13" fmla="*/ 0 h 334"/>
                <a:gd name="T14" fmla="*/ 253482 w 20"/>
                <a:gd name="T15" fmla="*/ 1719520 h 334"/>
                <a:gd name="T16" fmla="*/ 253482 w 20"/>
                <a:gd name="T17" fmla="*/ 40884074 h 3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334">
                  <a:moveTo>
                    <a:pt x="20" y="320"/>
                  </a:moveTo>
                  <a:cubicBezTo>
                    <a:pt x="20" y="328"/>
                    <a:pt x="15" y="334"/>
                    <a:pt x="10" y="334"/>
                  </a:cubicBezTo>
                  <a:cubicBezTo>
                    <a:pt x="10" y="334"/>
                    <a:pt x="10" y="334"/>
                    <a:pt x="10" y="334"/>
                  </a:cubicBezTo>
                  <a:cubicBezTo>
                    <a:pt x="4" y="334"/>
                    <a:pt x="0" y="328"/>
                    <a:pt x="0" y="32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6"/>
                    <a:pt x="20" y="14"/>
                  </a:cubicBezTo>
                  <a:lnTo>
                    <a:pt x="20" y="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56" name="Freeform 829"/>
            <p:cNvSpPr>
              <a:spLocks/>
            </p:cNvSpPr>
            <p:nvPr/>
          </p:nvSpPr>
          <p:spPr bwMode="auto">
            <a:xfrm>
              <a:off x="1209" y="2089"/>
              <a:ext cx="412" cy="495"/>
            </a:xfrm>
            <a:custGeom>
              <a:avLst/>
              <a:gdLst>
                <a:gd name="T0" fmla="*/ 2569816 w 317"/>
                <a:gd name="T1" fmla="*/ 0 h 357"/>
                <a:gd name="T2" fmla="*/ 587473 w 317"/>
                <a:gd name="T3" fmla="*/ 22638218 h 357"/>
                <a:gd name="T4" fmla="*/ 587473 w 317"/>
                <a:gd name="T5" fmla="*/ 22638218 h 357"/>
                <a:gd name="T6" fmla="*/ 3194028 w 317"/>
                <a:gd name="T7" fmla="*/ 45939677 h 357"/>
                <a:gd name="T8" fmla="*/ 3968453 w 317"/>
                <a:gd name="T9" fmla="*/ 45939677 h 357"/>
                <a:gd name="T10" fmla="*/ 2569816 w 317"/>
                <a:gd name="T11" fmla="*/ 0 h 3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7" h="357">
                  <a:moveTo>
                    <a:pt x="205" y="0"/>
                  </a:moveTo>
                  <a:cubicBezTo>
                    <a:pt x="115" y="19"/>
                    <a:pt x="47" y="91"/>
                    <a:pt x="47" y="176"/>
                  </a:cubicBezTo>
                  <a:cubicBezTo>
                    <a:pt x="47" y="176"/>
                    <a:pt x="47" y="176"/>
                    <a:pt x="47" y="176"/>
                  </a:cubicBezTo>
                  <a:cubicBezTo>
                    <a:pt x="47" y="276"/>
                    <a:pt x="141" y="357"/>
                    <a:pt x="255" y="357"/>
                  </a:cubicBezTo>
                  <a:cubicBezTo>
                    <a:pt x="317" y="357"/>
                    <a:pt x="317" y="357"/>
                    <a:pt x="317" y="357"/>
                  </a:cubicBezTo>
                  <a:cubicBezTo>
                    <a:pt x="317" y="357"/>
                    <a:pt x="0" y="173"/>
                    <a:pt x="2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57" name="Freeform 830"/>
            <p:cNvSpPr>
              <a:spLocks/>
            </p:cNvSpPr>
            <p:nvPr/>
          </p:nvSpPr>
          <p:spPr bwMode="auto">
            <a:xfrm>
              <a:off x="1806" y="2096"/>
              <a:ext cx="30" cy="459"/>
            </a:xfrm>
            <a:custGeom>
              <a:avLst/>
              <a:gdLst>
                <a:gd name="T0" fmla="*/ 325906 w 23"/>
                <a:gd name="T1" fmla="*/ 0 h 331"/>
                <a:gd name="T2" fmla="*/ 191560 w 23"/>
                <a:gd name="T3" fmla="*/ 2413081 h 331"/>
                <a:gd name="T4" fmla="*/ 173483 w 23"/>
                <a:gd name="T5" fmla="*/ 3666722 h 331"/>
                <a:gd name="T6" fmla="*/ 173483 w 23"/>
                <a:gd name="T7" fmla="*/ 42481534 h 331"/>
                <a:gd name="T8" fmla="*/ 1 w 23"/>
                <a:gd name="T9" fmla="*/ 42753041 h 331"/>
                <a:gd name="T10" fmla="*/ 0 w 23"/>
                <a:gd name="T11" fmla="*/ 3279843 h 331"/>
                <a:gd name="T12" fmla="*/ 325906 w 23"/>
                <a:gd name="T13" fmla="*/ 0 h 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331">
                  <a:moveTo>
                    <a:pt x="23" y="0"/>
                  </a:moveTo>
                  <a:cubicBezTo>
                    <a:pt x="23" y="0"/>
                    <a:pt x="16" y="9"/>
                    <a:pt x="14" y="1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29"/>
                    <a:pt x="12" y="329"/>
                    <a:pt x="12" y="329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2" y="3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58" name="Oval 831"/>
            <p:cNvSpPr>
              <a:spLocks noChangeArrowheads="1"/>
            </p:cNvSpPr>
            <p:nvPr/>
          </p:nvSpPr>
          <p:spPr bwMode="auto">
            <a:xfrm>
              <a:off x="1427" y="2097"/>
              <a:ext cx="314" cy="26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endParaRPr lang="en-US" altLang="cs-CZ">
                <a:solidFill>
                  <a:srgbClr val="000000"/>
                </a:solidFill>
              </a:endParaRPr>
            </a:p>
          </p:txBody>
        </p:sp>
        <p:sp>
          <p:nvSpPr>
            <p:cNvPr id="259" name="Freeform 832"/>
            <p:cNvSpPr>
              <a:spLocks/>
            </p:cNvSpPr>
            <p:nvPr/>
          </p:nvSpPr>
          <p:spPr bwMode="auto">
            <a:xfrm>
              <a:off x="1967" y="2172"/>
              <a:ext cx="547" cy="416"/>
            </a:xfrm>
            <a:custGeom>
              <a:avLst/>
              <a:gdLst>
                <a:gd name="T0" fmla="*/ 0 w 421"/>
                <a:gd name="T1" fmla="*/ 37592084 h 300"/>
                <a:gd name="T2" fmla="*/ 2928294 w 421"/>
                <a:gd name="T3" fmla="*/ 35420635 h 300"/>
                <a:gd name="T4" fmla="*/ 3677880 w 421"/>
                <a:gd name="T5" fmla="*/ 0 h 300"/>
                <a:gd name="T6" fmla="*/ 0 w 421"/>
                <a:gd name="T7" fmla="*/ 37592084 h 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1" h="300">
                  <a:moveTo>
                    <a:pt x="0" y="291"/>
                  </a:moveTo>
                  <a:cubicBezTo>
                    <a:pt x="0" y="291"/>
                    <a:pt x="169" y="300"/>
                    <a:pt x="236" y="274"/>
                  </a:cubicBezTo>
                  <a:cubicBezTo>
                    <a:pt x="302" y="249"/>
                    <a:pt x="421" y="122"/>
                    <a:pt x="296" y="0"/>
                  </a:cubicBezTo>
                  <a:cubicBezTo>
                    <a:pt x="296" y="0"/>
                    <a:pt x="378" y="196"/>
                    <a:pt x="0" y="2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60" name="Freeform 833"/>
            <p:cNvSpPr>
              <a:spLocks/>
            </p:cNvSpPr>
            <p:nvPr/>
          </p:nvSpPr>
          <p:spPr bwMode="auto">
            <a:xfrm>
              <a:off x="2012" y="2433"/>
              <a:ext cx="391" cy="145"/>
            </a:xfrm>
            <a:custGeom>
              <a:avLst/>
              <a:gdLst>
                <a:gd name="T0" fmla="*/ 44206 w 301"/>
                <a:gd name="T1" fmla="*/ 11624693 h 105"/>
                <a:gd name="T2" fmla="*/ 1771626 w 301"/>
                <a:gd name="T3" fmla="*/ 11003133 h 105"/>
                <a:gd name="T4" fmla="*/ 3702625 w 301"/>
                <a:gd name="T5" fmla="*/ 0 h 105"/>
                <a:gd name="T6" fmla="*/ 1933311 w 301"/>
                <a:gd name="T7" fmla="*/ 9547064 h 105"/>
                <a:gd name="T8" fmla="*/ 0 w 301"/>
                <a:gd name="T9" fmla="*/ 11340994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1" h="105">
                  <a:moveTo>
                    <a:pt x="4" y="104"/>
                  </a:moveTo>
                  <a:cubicBezTo>
                    <a:pt x="144" y="99"/>
                    <a:pt x="144" y="99"/>
                    <a:pt x="144" y="99"/>
                  </a:cubicBezTo>
                  <a:cubicBezTo>
                    <a:pt x="144" y="99"/>
                    <a:pt x="229" y="105"/>
                    <a:pt x="301" y="0"/>
                  </a:cubicBezTo>
                  <a:cubicBezTo>
                    <a:pt x="301" y="0"/>
                    <a:pt x="237" y="71"/>
                    <a:pt x="157" y="86"/>
                  </a:cubicBezTo>
                  <a:cubicBezTo>
                    <a:pt x="78" y="101"/>
                    <a:pt x="0" y="102"/>
                    <a:pt x="0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61" name="Oval 834"/>
            <p:cNvSpPr>
              <a:spLocks noChangeArrowheads="1"/>
            </p:cNvSpPr>
            <p:nvPr/>
          </p:nvSpPr>
          <p:spPr bwMode="auto">
            <a:xfrm>
              <a:off x="2230" y="2535"/>
              <a:ext cx="31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endParaRPr lang="en-US" altLang="cs-CZ">
                <a:solidFill>
                  <a:srgbClr val="000000"/>
                </a:solidFill>
              </a:endParaRPr>
            </a:p>
          </p:txBody>
        </p:sp>
        <p:sp>
          <p:nvSpPr>
            <p:cNvPr id="262" name="Oval 835"/>
            <p:cNvSpPr>
              <a:spLocks noChangeArrowheads="1"/>
            </p:cNvSpPr>
            <p:nvPr/>
          </p:nvSpPr>
          <p:spPr bwMode="auto">
            <a:xfrm>
              <a:off x="2249" y="2510"/>
              <a:ext cx="33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endParaRPr lang="en-US" altLang="cs-CZ">
                <a:solidFill>
                  <a:srgbClr val="000000"/>
                </a:solidFill>
              </a:endParaRPr>
            </a:p>
          </p:txBody>
        </p:sp>
        <p:sp>
          <p:nvSpPr>
            <p:cNvPr id="263" name="Oval 836"/>
            <p:cNvSpPr>
              <a:spLocks noChangeArrowheads="1"/>
            </p:cNvSpPr>
            <p:nvPr/>
          </p:nvSpPr>
          <p:spPr bwMode="auto">
            <a:xfrm>
              <a:off x="1682" y="2604"/>
              <a:ext cx="36" cy="8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endParaRPr lang="en-US" altLang="cs-CZ">
                <a:solidFill>
                  <a:srgbClr val="000000"/>
                </a:solidFill>
              </a:endParaRPr>
            </a:p>
          </p:txBody>
        </p:sp>
        <p:sp>
          <p:nvSpPr>
            <p:cNvPr id="264" name="Oval 837"/>
            <p:cNvSpPr>
              <a:spLocks noChangeArrowheads="1"/>
            </p:cNvSpPr>
            <p:nvPr/>
          </p:nvSpPr>
          <p:spPr bwMode="auto">
            <a:xfrm>
              <a:off x="1678" y="2706"/>
              <a:ext cx="30" cy="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endParaRPr lang="en-US" altLang="cs-CZ">
                <a:solidFill>
                  <a:srgbClr val="000000"/>
                </a:solidFill>
              </a:endParaRPr>
            </a:p>
          </p:txBody>
        </p:sp>
        <p:sp>
          <p:nvSpPr>
            <p:cNvPr id="265" name="Freeform 838"/>
            <p:cNvSpPr>
              <a:spLocks/>
            </p:cNvSpPr>
            <p:nvPr/>
          </p:nvSpPr>
          <p:spPr bwMode="auto">
            <a:xfrm>
              <a:off x="1838" y="2122"/>
              <a:ext cx="11" cy="416"/>
            </a:xfrm>
            <a:custGeom>
              <a:avLst/>
              <a:gdLst>
                <a:gd name="T0" fmla="*/ 0 w 9"/>
                <a:gd name="T1" fmla="*/ 0 h 300"/>
                <a:gd name="T2" fmla="*/ 0 w 9"/>
                <a:gd name="T3" fmla="*/ 38744041 h 300"/>
                <a:gd name="T4" fmla="*/ 0 w 9"/>
                <a:gd name="T5" fmla="*/ 0 h 3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300">
                  <a:moveTo>
                    <a:pt x="0" y="0"/>
                  </a:moveTo>
                  <a:cubicBezTo>
                    <a:pt x="0" y="300"/>
                    <a:pt x="0" y="300"/>
                    <a:pt x="0" y="300"/>
                  </a:cubicBezTo>
                  <a:cubicBezTo>
                    <a:pt x="0" y="300"/>
                    <a:pt x="9" y="2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66" name="Freeform 839"/>
            <p:cNvSpPr>
              <a:spLocks/>
            </p:cNvSpPr>
            <p:nvPr/>
          </p:nvSpPr>
          <p:spPr bwMode="auto">
            <a:xfrm>
              <a:off x="1813" y="2144"/>
              <a:ext cx="8" cy="402"/>
            </a:xfrm>
            <a:custGeom>
              <a:avLst/>
              <a:gdLst>
                <a:gd name="T0" fmla="*/ 200247 w 6"/>
                <a:gd name="T1" fmla="*/ 0 h 290"/>
                <a:gd name="T2" fmla="*/ 200247 w 6"/>
                <a:gd name="T3" fmla="*/ 36971373 h 290"/>
                <a:gd name="T4" fmla="*/ 200247 w 6"/>
                <a:gd name="T5" fmla="*/ 0 h 2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90">
                  <a:moveTo>
                    <a:pt x="6" y="0"/>
                  </a:moveTo>
                  <a:cubicBezTo>
                    <a:pt x="6" y="290"/>
                    <a:pt x="6" y="290"/>
                    <a:pt x="6" y="290"/>
                  </a:cubicBezTo>
                  <a:cubicBezTo>
                    <a:pt x="6" y="290"/>
                    <a:pt x="0" y="15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67" name="Freeform 840"/>
            <p:cNvSpPr>
              <a:spLocks/>
            </p:cNvSpPr>
            <p:nvPr/>
          </p:nvSpPr>
          <p:spPr bwMode="auto">
            <a:xfrm>
              <a:off x="2180" y="2392"/>
              <a:ext cx="156" cy="109"/>
            </a:xfrm>
            <a:custGeom>
              <a:avLst/>
              <a:gdLst>
                <a:gd name="T0" fmla="*/ 1442009 w 120"/>
                <a:gd name="T1" fmla="*/ 3005166 h 78"/>
                <a:gd name="T2" fmla="*/ 899149 w 120"/>
                <a:gd name="T3" fmla="*/ 11275375 h 78"/>
                <a:gd name="T4" fmla="*/ 76102 w 120"/>
                <a:gd name="T5" fmla="*/ 10649842 h 78"/>
                <a:gd name="T6" fmla="*/ 620792 w 120"/>
                <a:gd name="T7" fmla="*/ 2181206 h 78"/>
                <a:gd name="T8" fmla="*/ 1442009 w 120"/>
                <a:gd name="T9" fmla="*/ 3005166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" h="78">
                  <a:moveTo>
                    <a:pt x="114" y="17"/>
                  </a:moveTo>
                  <a:cubicBezTo>
                    <a:pt x="120" y="32"/>
                    <a:pt x="101" y="54"/>
                    <a:pt x="71" y="66"/>
                  </a:cubicBezTo>
                  <a:cubicBezTo>
                    <a:pt x="41" y="78"/>
                    <a:pt x="12" y="77"/>
                    <a:pt x="6" y="62"/>
                  </a:cubicBezTo>
                  <a:cubicBezTo>
                    <a:pt x="0" y="47"/>
                    <a:pt x="19" y="25"/>
                    <a:pt x="49" y="13"/>
                  </a:cubicBezTo>
                  <a:cubicBezTo>
                    <a:pt x="78" y="0"/>
                    <a:pt x="107" y="2"/>
                    <a:pt x="11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68" name="Oval 841"/>
            <p:cNvSpPr>
              <a:spLocks noChangeArrowheads="1"/>
            </p:cNvSpPr>
            <p:nvPr/>
          </p:nvSpPr>
          <p:spPr bwMode="auto">
            <a:xfrm>
              <a:off x="2293" y="2341"/>
              <a:ext cx="77" cy="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endParaRPr lang="en-US" altLang="cs-CZ">
                <a:solidFill>
                  <a:srgbClr val="000000"/>
                </a:solidFill>
              </a:endParaRPr>
            </a:p>
          </p:txBody>
        </p:sp>
        <p:sp>
          <p:nvSpPr>
            <p:cNvPr id="269" name="Oval 842"/>
            <p:cNvSpPr>
              <a:spLocks noChangeArrowheads="1"/>
            </p:cNvSpPr>
            <p:nvPr/>
          </p:nvSpPr>
          <p:spPr bwMode="auto">
            <a:xfrm>
              <a:off x="2338" y="2311"/>
              <a:ext cx="23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endParaRPr lang="en-US" altLang="cs-CZ">
                <a:solidFill>
                  <a:srgbClr val="000000"/>
                </a:solidFill>
              </a:endParaRPr>
            </a:p>
          </p:txBody>
        </p:sp>
        <p:sp>
          <p:nvSpPr>
            <p:cNvPr id="270" name="Freeform 843"/>
            <p:cNvSpPr>
              <a:spLocks/>
            </p:cNvSpPr>
            <p:nvPr/>
          </p:nvSpPr>
          <p:spPr bwMode="auto">
            <a:xfrm>
              <a:off x="1348" y="2269"/>
              <a:ext cx="131" cy="194"/>
            </a:xfrm>
            <a:custGeom>
              <a:avLst/>
              <a:gdLst>
                <a:gd name="T0" fmla="*/ 985740 w 101"/>
                <a:gd name="T1" fmla="*/ 6633091 h 140"/>
                <a:gd name="T2" fmla="*/ 939628 w 101"/>
                <a:gd name="T3" fmla="*/ 16313324 h 140"/>
                <a:gd name="T4" fmla="*/ 203933 w 101"/>
                <a:gd name="T5" fmla="*/ 11057278 h 140"/>
                <a:gd name="T6" fmla="*/ 235299 w 101"/>
                <a:gd name="T7" fmla="*/ 1139018 h 140"/>
                <a:gd name="T8" fmla="*/ 985740 w 101"/>
                <a:gd name="T9" fmla="*/ 6633091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140">
                  <a:moveTo>
                    <a:pt x="85" y="53"/>
                  </a:moveTo>
                  <a:cubicBezTo>
                    <a:pt x="101" y="86"/>
                    <a:pt x="100" y="121"/>
                    <a:pt x="81" y="130"/>
                  </a:cubicBezTo>
                  <a:cubicBezTo>
                    <a:pt x="62" y="140"/>
                    <a:pt x="34" y="120"/>
                    <a:pt x="17" y="87"/>
                  </a:cubicBezTo>
                  <a:cubicBezTo>
                    <a:pt x="0" y="53"/>
                    <a:pt x="2" y="18"/>
                    <a:pt x="20" y="9"/>
                  </a:cubicBezTo>
                  <a:cubicBezTo>
                    <a:pt x="39" y="0"/>
                    <a:pt x="68" y="19"/>
                    <a:pt x="8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71" name="Freeform 844"/>
            <p:cNvSpPr>
              <a:spLocks/>
            </p:cNvSpPr>
            <p:nvPr/>
          </p:nvSpPr>
          <p:spPr bwMode="auto">
            <a:xfrm>
              <a:off x="1435" y="2433"/>
              <a:ext cx="103" cy="93"/>
            </a:xfrm>
            <a:custGeom>
              <a:avLst/>
              <a:gdLst>
                <a:gd name="T0" fmla="*/ 1003805 w 79"/>
                <a:gd name="T1" fmla="*/ 7635601 h 67"/>
                <a:gd name="T2" fmla="*/ 358182 w 79"/>
                <a:gd name="T3" fmla="*/ 6961174 h 67"/>
                <a:gd name="T4" fmla="*/ 101167 w 79"/>
                <a:gd name="T5" fmla="*/ 1297396 h 67"/>
                <a:gd name="T6" fmla="*/ 742020 w 79"/>
                <a:gd name="T7" fmla="*/ 2022234 h 67"/>
                <a:gd name="T8" fmla="*/ 1003805 w 79"/>
                <a:gd name="T9" fmla="*/ 7635601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67">
                  <a:moveTo>
                    <a:pt x="71" y="57"/>
                  </a:moveTo>
                  <a:cubicBezTo>
                    <a:pt x="64" y="67"/>
                    <a:pt x="43" y="65"/>
                    <a:pt x="26" y="52"/>
                  </a:cubicBezTo>
                  <a:cubicBezTo>
                    <a:pt x="8" y="39"/>
                    <a:pt x="0" y="21"/>
                    <a:pt x="7" y="10"/>
                  </a:cubicBezTo>
                  <a:cubicBezTo>
                    <a:pt x="15" y="0"/>
                    <a:pt x="35" y="2"/>
                    <a:pt x="53" y="15"/>
                  </a:cubicBezTo>
                  <a:cubicBezTo>
                    <a:pt x="70" y="27"/>
                    <a:pt x="79" y="46"/>
                    <a:pt x="71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72" name="Freeform 845"/>
            <p:cNvSpPr>
              <a:spLocks/>
            </p:cNvSpPr>
            <p:nvPr/>
          </p:nvSpPr>
          <p:spPr bwMode="auto">
            <a:xfrm>
              <a:off x="1252" y="2068"/>
              <a:ext cx="1193" cy="531"/>
            </a:xfrm>
            <a:custGeom>
              <a:avLst/>
              <a:gdLst>
                <a:gd name="T0" fmla="*/ 11043771 w 919"/>
                <a:gd name="T1" fmla="*/ 24645279 h 383"/>
                <a:gd name="T2" fmla="*/ 8470954 w 919"/>
                <a:gd name="T3" fmla="*/ 49086422 h 383"/>
                <a:gd name="T4" fmla="*/ 2577417 w 919"/>
                <a:gd name="T5" fmla="*/ 49086422 h 383"/>
                <a:gd name="T6" fmla="*/ 0 w 919"/>
                <a:gd name="T7" fmla="*/ 24645279 h 383"/>
                <a:gd name="T8" fmla="*/ 0 w 919"/>
                <a:gd name="T9" fmla="*/ 24645279 h 383"/>
                <a:gd name="T10" fmla="*/ 2577417 w 919"/>
                <a:gd name="T11" fmla="*/ 0 h 383"/>
                <a:gd name="T12" fmla="*/ 8470954 w 919"/>
                <a:gd name="T13" fmla="*/ 0 h 383"/>
                <a:gd name="T14" fmla="*/ 11043771 w 919"/>
                <a:gd name="T15" fmla="*/ 24645279 h 3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9" h="383">
                  <a:moveTo>
                    <a:pt x="919" y="192"/>
                  </a:moveTo>
                  <a:cubicBezTo>
                    <a:pt x="919" y="297"/>
                    <a:pt x="824" y="383"/>
                    <a:pt x="705" y="383"/>
                  </a:cubicBezTo>
                  <a:cubicBezTo>
                    <a:pt x="214" y="383"/>
                    <a:pt x="214" y="383"/>
                    <a:pt x="214" y="383"/>
                  </a:cubicBezTo>
                  <a:cubicBezTo>
                    <a:pt x="96" y="383"/>
                    <a:pt x="0" y="297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86"/>
                    <a:pt x="96" y="0"/>
                    <a:pt x="214" y="0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824" y="0"/>
                    <a:pt x="919" y="86"/>
                    <a:pt x="919" y="192"/>
                  </a:cubicBez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73" name="Freeform 846"/>
            <p:cNvSpPr>
              <a:spLocks/>
            </p:cNvSpPr>
            <p:nvPr/>
          </p:nvSpPr>
          <p:spPr bwMode="auto">
            <a:xfrm>
              <a:off x="1248" y="2067"/>
              <a:ext cx="1196" cy="682"/>
            </a:xfrm>
            <a:custGeom>
              <a:avLst/>
              <a:gdLst>
                <a:gd name="T0" fmla="*/ 11200211 w 921"/>
                <a:gd name="T1" fmla="*/ 24387777 h 492"/>
                <a:gd name="T2" fmla="*/ 8594030 w 921"/>
                <a:gd name="T3" fmla="*/ 0 h 492"/>
                <a:gd name="T4" fmla="*/ 2624491 w 921"/>
                <a:gd name="T5" fmla="*/ 0 h 492"/>
                <a:gd name="T6" fmla="*/ 25983 w 921"/>
                <a:gd name="T7" fmla="*/ 24387777 h 492"/>
                <a:gd name="T8" fmla="*/ 25983 w 921"/>
                <a:gd name="T9" fmla="*/ 26278581 h 492"/>
                <a:gd name="T10" fmla="*/ 25983 w 921"/>
                <a:gd name="T11" fmla="*/ 36589357 h 492"/>
                <a:gd name="T12" fmla="*/ 2607558 w 921"/>
                <a:gd name="T13" fmla="*/ 62703720 h 492"/>
                <a:gd name="T14" fmla="*/ 8593211 w 921"/>
                <a:gd name="T15" fmla="*/ 62703720 h 492"/>
                <a:gd name="T16" fmla="*/ 11191785 w 921"/>
                <a:gd name="T17" fmla="*/ 38295631 h 492"/>
                <a:gd name="T18" fmla="*/ 11160108 w 921"/>
                <a:gd name="T19" fmla="*/ 28377827 h 492"/>
                <a:gd name="T20" fmla="*/ 11200211 w 921"/>
                <a:gd name="T21" fmla="*/ 24387777 h 4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1" h="492">
                  <a:moveTo>
                    <a:pt x="921" y="191"/>
                  </a:moveTo>
                  <a:cubicBezTo>
                    <a:pt x="921" y="86"/>
                    <a:pt x="825" y="0"/>
                    <a:pt x="707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97" y="0"/>
                    <a:pt x="2" y="86"/>
                    <a:pt x="2" y="191"/>
                  </a:cubicBezTo>
                  <a:cubicBezTo>
                    <a:pt x="2" y="196"/>
                    <a:pt x="2" y="201"/>
                    <a:pt x="2" y="206"/>
                  </a:cubicBezTo>
                  <a:cubicBezTo>
                    <a:pt x="0" y="229"/>
                    <a:pt x="2" y="256"/>
                    <a:pt x="2" y="287"/>
                  </a:cubicBezTo>
                  <a:cubicBezTo>
                    <a:pt x="2" y="392"/>
                    <a:pt x="96" y="492"/>
                    <a:pt x="215" y="492"/>
                  </a:cubicBezTo>
                  <a:cubicBezTo>
                    <a:pt x="706" y="492"/>
                    <a:pt x="706" y="492"/>
                    <a:pt x="706" y="492"/>
                  </a:cubicBezTo>
                  <a:cubicBezTo>
                    <a:pt x="788" y="484"/>
                    <a:pt x="920" y="406"/>
                    <a:pt x="920" y="300"/>
                  </a:cubicBezTo>
                  <a:cubicBezTo>
                    <a:pt x="920" y="273"/>
                    <a:pt x="921" y="246"/>
                    <a:pt x="918" y="223"/>
                  </a:cubicBezTo>
                  <a:cubicBezTo>
                    <a:pt x="920" y="213"/>
                    <a:pt x="921" y="202"/>
                    <a:pt x="921" y="191"/>
                  </a:cubicBezTo>
                  <a:close/>
                </a:path>
              </a:pathLst>
            </a:custGeom>
            <a:grpFill/>
            <a:ln w="793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74" name="Freeform 847"/>
            <p:cNvSpPr>
              <a:spLocks/>
            </p:cNvSpPr>
            <p:nvPr/>
          </p:nvSpPr>
          <p:spPr bwMode="auto">
            <a:xfrm>
              <a:off x="1270" y="2082"/>
              <a:ext cx="1161" cy="502"/>
            </a:xfrm>
            <a:custGeom>
              <a:avLst/>
              <a:gdLst>
                <a:gd name="T0" fmla="*/ 10892776 w 894"/>
                <a:gd name="T1" fmla="*/ 23427383 h 362"/>
                <a:gd name="T2" fmla="*/ 8360765 w 894"/>
                <a:gd name="T3" fmla="*/ 46794945 h 362"/>
                <a:gd name="T4" fmla="*/ 2535564 w 894"/>
                <a:gd name="T5" fmla="*/ 46794945 h 362"/>
                <a:gd name="T6" fmla="*/ 0 w 894"/>
                <a:gd name="T7" fmla="*/ 23427383 h 362"/>
                <a:gd name="T8" fmla="*/ 0 w 894"/>
                <a:gd name="T9" fmla="*/ 23427383 h 362"/>
                <a:gd name="T10" fmla="*/ 2535564 w 894"/>
                <a:gd name="T11" fmla="*/ 0 h 362"/>
                <a:gd name="T12" fmla="*/ 8360765 w 894"/>
                <a:gd name="T13" fmla="*/ 0 h 362"/>
                <a:gd name="T14" fmla="*/ 10892776 w 894"/>
                <a:gd name="T15" fmla="*/ 23427383 h 3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4" h="362">
                  <a:moveTo>
                    <a:pt x="894" y="181"/>
                  </a:moveTo>
                  <a:cubicBezTo>
                    <a:pt x="894" y="281"/>
                    <a:pt x="801" y="362"/>
                    <a:pt x="686" y="362"/>
                  </a:cubicBezTo>
                  <a:cubicBezTo>
                    <a:pt x="208" y="362"/>
                    <a:pt x="208" y="362"/>
                    <a:pt x="208" y="362"/>
                  </a:cubicBezTo>
                  <a:cubicBezTo>
                    <a:pt x="93" y="362"/>
                    <a:pt x="0" y="2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81"/>
                    <a:pt x="93" y="0"/>
                    <a:pt x="208" y="0"/>
                  </a:cubicBezTo>
                  <a:cubicBezTo>
                    <a:pt x="686" y="0"/>
                    <a:pt x="686" y="0"/>
                    <a:pt x="686" y="0"/>
                  </a:cubicBezTo>
                  <a:cubicBezTo>
                    <a:pt x="801" y="0"/>
                    <a:pt x="894" y="81"/>
                    <a:pt x="894" y="181"/>
                  </a:cubicBezTo>
                  <a:close/>
                </a:path>
              </a:pathLst>
            </a:custGeom>
            <a:grpFill/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75" name="Line 848"/>
            <p:cNvSpPr>
              <a:spLocks noChangeShapeType="1"/>
            </p:cNvSpPr>
            <p:nvPr/>
          </p:nvSpPr>
          <p:spPr bwMode="auto">
            <a:xfrm flipH="1">
              <a:off x="1649" y="2598"/>
              <a:ext cx="56" cy="1"/>
            </a:xfrm>
            <a:prstGeom prst="line">
              <a:avLst/>
            </a:prstGeom>
            <a:grpFill/>
            <a:ln w="1588">
              <a:solidFill>
                <a:srgbClr val="333333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76" name="Line 849"/>
            <p:cNvSpPr>
              <a:spLocks noChangeShapeType="1"/>
            </p:cNvSpPr>
            <p:nvPr/>
          </p:nvSpPr>
          <p:spPr bwMode="auto">
            <a:xfrm flipH="1">
              <a:off x="1753" y="2598"/>
              <a:ext cx="43" cy="1"/>
            </a:xfrm>
            <a:prstGeom prst="line">
              <a:avLst/>
            </a:prstGeom>
            <a:grpFill/>
            <a:ln w="1588">
              <a:solidFill>
                <a:srgbClr val="333333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77" name="Line 850"/>
            <p:cNvSpPr>
              <a:spLocks noChangeShapeType="1"/>
            </p:cNvSpPr>
            <p:nvPr/>
          </p:nvSpPr>
          <p:spPr bwMode="auto">
            <a:xfrm flipH="1">
              <a:off x="1831" y="2598"/>
              <a:ext cx="240" cy="1"/>
            </a:xfrm>
            <a:prstGeom prst="line">
              <a:avLst/>
            </a:prstGeom>
            <a:grpFill/>
            <a:ln w="1588">
              <a:solidFill>
                <a:srgbClr val="333333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78" name="Freeform 851"/>
            <p:cNvSpPr>
              <a:spLocks/>
            </p:cNvSpPr>
            <p:nvPr/>
          </p:nvSpPr>
          <p:spPr bwMode="auto">
            <a:xfrm>
              <a:off x="1252" y="2067"/>
              <a:ext cx="1195" cy="531"/>
            </a:xfrm>
            <a:custGeom>
              <a:avLst/>
              <a:gdLst>
                <a:gd name="T0" fmla="*/ 2624585 w 920"/>
                <a:gd name="T1" fmla="*/ 49086422 h 383"/>
                <a:gd name="T2" fmla="*/ 0 w 920"/>
                <a:gd name="T3" fmla="*/ 24645279 h 383"/>
                <a:gd name="T4" fmla="*/ 0 w 920"/>
                <a:gd name="T5" fmla="*/ 24645279 h 383"/>
                <a:gd name="T6" fmla="*/ 2624585 w 920"/>
                <a:gd name="T7" fmla="*/ 0 h 383"/>
                <a:gd name="T8" fmla="*/ 8659974 w 920"/>
                <a:gd name="T9" fmla="*/ 0 h 383"/>
                <a:gd name="T10" fmla="*/ 11291252 w 920"/>
                <a:gd name="T11" fmla="*/ 24645279 h 383"/>
                <a:gd name="T12" fmla="*/ 11291252 w 920"/>
                <a:gd name="T13" fmla="*/ 24645279 h 383"/>
                <a:gd name="T14" fmla="*/ 10878888 w 920"/>
                <a:gd name="T15" fmla="*/ 37773497 h 3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20" h="383">
                  <a:moveTo>
                    <a:pt x="214" y="383"/>
                  </a:moveTo>
                  <a:cubicBezTo>
                    <a:pt x="96" y="383"/>
                    <a:pt x="0" y="297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86"/>
                    <a:pt x="96" y="0"/>
                    <a:pt x="214" y="0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824" y="0"/>
                    <a:pt x="920" y="86"/>
                    <a:pt x="920" y="192"/>
                  </a:cubicBezTo>
                  <a:cubicBezTo>
                    <a:pt x="920" y="192"/>
                    <a:pt x="920" y="192"/>
                    <a:pt x="920" y="192"/>
                  </a:cubicBezTo>
                  <a:cubicBezTo>
                    <a:pt x="920" y="229"/>
                    <a:pt x="908" y="264"/>
                    <a:pt x="887" y="294"/>
                  </a:cubicBezTo>
                </a:path>
              </a:pathLst>
            </a:custGeom>
            <a:grpFill/>
            <a:ln w="158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</p:grpSp>
      <p:cxnSp>
        <p:nvCxnSpPr>
          <p:cNvPr id="279" name="Přímá spojnice se šipkou 278"/>
          <p:cNvCxnSpPr/>
          <p:nvPr/>
        </p:nvCxnSpPr>
        <p:spPr>
          <a:xfrm flipV="1">
            <a:off x="2267719" y="3847654"/>
            <a:ext cx="3319462" cy="30162"/>
          </a:xfrm>
          <a:prstGeom prst="straightConnector1">
            <a:avLst/>
          </a:prstGeom>
          <a:ln w="5715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0" name="Group 852"/>
          <p:cNvGrpSpPr>
            <a:grpSpLocks/>
          </p:cNvGrpSpPr>
          <p:nvPr/>
        </p:nvGrpSpPr>
        <p:grpSpPr bwMode="auto">
          <a:xfrm>
            <a:off x="930329" y="4838254"/>
            <a:ext cx="1098392" cy="484187"/>
            <a:chOff x="1209" y="2067"/>
            <a:chExt cx="1305" cy="687"/>
          </a:xfrm>
          <a:solidFill>
            <a:schemeClr val="accent1">
              <a:lumMod val="95000"/>
            </a:schemeClr>
          </a:solidFill>
        </p:grpSpPr>
        <p:sp>
          <p:nvSpPr>
            <p:cNvPr id="281" name="Freeform 823"/>
            <p:cNvSpPr>
              <a:spLocks/>
            </p:cNvSpPr>
            <p:nvPr/>
          </p:nvSpPr>
          <p:spPr bwMode="auto">
            <a:xfrm>
              <a:off x="1218" y="2218"/>
              <a:ext cx="1243" cy="531"/>
            </a:xfrm>
            <a:custGeom>
              <a:avLst/>
              <a:gdLst>
                <a:gd name="T0" fmla="*/ 11575376 w 957"/>
                <a:gd name="T1" fmla="*/ 24514649 h 383"/>
                <a:gd name="T2" fmla="*/ 8947548 w 957"/>
                <a:gd name="T3" fmla="*/ 49086422 h 383"/>
                <a:gd name="T4" fmla="*/ 2923853 w 957"/>
                <a:gd name="T5" fmla="*/ 49086422 h 383"/>
                <a:gd name="T6" fmla="*/ 323209 w 957"/>
                <a:gd name="T7" fmla="*/ 22819029 h 383"/>
                <a:gd name="T8" fmla="*/ 323209 w 957"/>
                <a:gd name="T9" fmla="*/ 22819029 h 383"/>
                <a:gd name="T10" fmla="*/ 2923853 w 957"/>
                <a:gd name="T11" fmla="*/ 0 h 383"/>
                <a:gd name="T12" fmla="*/ 8947548 w 957"/>
                <a:gd name="T13" fmla="*/ 0 h 383"/>
                <a:gd name="T14" fmla="*/ 11575376 w 957"/>
                <a:gd name="T15" fmla="*/ 24514649 h 3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57" h="383">
                  <a:moveTo>
                    <a:pt x="945" y="191"/>
                  </a:moveTo>
                  <a:cubicBezTo>
                    <a:pt x="945" y="297"/>
                    <a:pt x="813" y="375"/>
                    <a:pt x="731" y="383"/>
                  </a:cubicBezTo>
                  <a:cubicBezTo>
                    <a:pt x="239" y="383"/>
                    <a:pt x="239" y="383"/>
                    <a:pt x="239" y="383"/>
                  </a:cubicBezTo>
                  <a:cubicBezTo>
                    <a:pt x="121" y="383"/>
                    <a:pt x="27" y="283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72"/>
                    <a:pt x="0" y="8"/>
                    <a:pt x="239" y="0"/>
                  </a:cubicBezTo>
                  <a:cubicBezTo>
                    <a:pt x="731" y="0"/>
                    <a:pt x="731" y="0"/>
                    <a:pt x="731" y="0"/>
                  </a:cubicBezTo>
                  <a:cubicBezTo>
                    <a:pt x="957" y="0"/>
                    <a:pt x="945" y="85"/>
                    <a:pt x="945" y="1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82" name="Freeform 824"/>
            <p:cNvSpPr>
              <a:spLocks/>
            </p:cNvSpPr>
            <p:nvPr/>
          </p:nvSpPr>
          <p:spPr bwMode="auto">
            <a:xfrm>
              <a:off x="1217" y="2216"/>
              <a:ext cx="489" cy="538"/>
            </a:xfrm>
            <a:custGeom>
              <a:avLst/>
              <a:gdLst>
                <a:gd name="T0" fmla="*/ 3997511 w 377"/>
                <a:gd name="T1" fmla="*/ 0 h 388"/>
                <a:gd name="T2" fmla="*/ 2792523 w 377"/>
                <a:gd name="T3" fmla="*/ 0 h 388"/>
                <a:gd name="T4" fmla="*/ 306856 w 377"/>
                <a:gd name="T5" fmla="*/ 22904847 h 388"/>
                <a:gd name="T6" fmla="*/ 306856 w 377"/>
                <a:gd name="T7" fmla="*/ 22904847 h 388"/>
                <a:gd name="T8" fmla="*/ 2792523 w 377"/>
                <a:gd name="T9" fmla="*/ 49357074 h 388"/>
                <a:gd name="T10" fmla="*/ 4228131 w 377"/>
                <a:gd name="T11" fmla="*/ 49357074 h 388"/>
                <a:gd name="T12" fmla="*/ 4394013 w 377"/>
                <a:gd name="T13" fmla="*/ 29124520 h 388"/>
                <a:gd name="T14" fmla="*/ 3997511 w 377"/>
                <a:gd name="T15" fmla="*/ 0 h 3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7" h="388">
                  <a:moveTo>
                    <a:pt x="343" y="0"/>
                  </a:moveTo>
                  <a:cubicBezTo>
                    <a:pt x="240" y="0"/>
                    <a:pt x="240" y="0"/>
                    <a:pt x="240" y="0"/>
                  </a:cubicBezTo>
                  <a:cubicBezTo>
                    <a:pt x="0" y="9"/>
                    <a:pt x="27" y="73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284"/>
                    <a:pt x="155" y="388"/>
                    <a:pt x="240" y="383"/>
                  </a:cubicBezTo>
                  <a:cubicBezTo>
                    <a:pt x="362" y="383"/>
                    <a:pt x="362" y="383"/>
                    <a:pt x="362" y="383"/>
                  </a:cubicBezTo>
                  <a:cubicBezTo>
                    <a:pt x="377" y="226"/>
                    <a:pt x="377" y="226"/>
                    <a:pt x="377" y="226"/>
                  </a:cubicBezTo>
                  <a:lnTo>
                    <a:pt x="343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83" name="Freeform 825"/>
            <p:cNvSpPr>
              <a:spLocks/>
            </p:cNvSpPr>
            <p:nvPr/>
          </p:nvSpPr>
          <p:spPr bwMode="auto">
            <a:xfrm>
              <a:off x="1260" y="2426"/>
              <a:ext cx="374" cy="313"/>
            </a:xfrm>
            <a:custGeom>
              <a:avLst/>
              <a:gdLst>
                <a:gd name="T0" fmla="*/ 3506872 w 288"/>
                <a:gd name="T1" fmla="*/ 27901607 h 226"/>
                <a:gd name="T2" fmla="*/ 2610921 w 288"/>
                <a:gd name="T3" fmla="*/ 27901607 h 226"/>
                <a:gd name="T4" fmla="*/ 1 w 288"/>
                <a:gd name="T5" fmla="*/ 4195507 h 226"/>
                <a:gd name="T6" fmla="*/ 1 w 288"/>
                <a:gd name="T7" fmla="*/ 4195507 h 226"/>
                <a:gd name="T8" fmla="*/ 0 w 288"/>
                <a:gd name="T9" fmla="*/ 0 h 226"/>
                <a:gd name="T10" fmla="*/ 3506872 w 288"/>
                <a:gd name="T11" fmla="*/ 27901607 h 2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8" h="226">
                  <a:moveTo>
                    <a:pt x="288" y="226"/>
                  </a:moveTo>
                  <a:cubicBezTo>
                    <a:pt x="215" y="226"/>
                    <a:pt x="215" y="226"/>
                    <a:pt x="215" y="226"/>
                  </a:cubicBezTo>
                  <a:cubicBezTo>
                    <a:pt x="96" y="226"/>
                    <a:pt x="1" y="140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22"/>
                    <a:pt x="0" y="11"/>
                    <a:pt x="0" y="0"/>
                  </a:cubicBezTo>
                  <a:cubicBezTo>
                    <a:pt x="0" y="0"/>
                    <a:pt x="26" y="226"/>
                    <a:pt x="288" y="2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84" name="Freeform 826"/>
            <p:cNvSpPr>
              <a:spLocks/>
            </p:cNvSpPr>
            <p:nvPr/>
          </p:nvSpPr>
          <p:spPr bwMode="auto">
            <a:xfrm>
              <a:off x="1252" y="2067"/>
              <a:ext cx="1195" cy="531"/>
            </a:xfrm>
            <a:custGeom>
              <a:avLst/>
              <a:gdLst>
                <a:gd name="T0" fmla="*/ 11291252 w 920"/>
                <a:gd name="T1" fmla="*/ 24645279 h 383"/>
                <a:gd name="T2" fmla="*/ 8659974 w 920"/>
                <a:gd name="T3" fmla="*/ 49086422 h 383"/>
                <a:gd name="T4" fmla="*/ 2624585 w 920"/>
                <a:gd name="T5" fmla="*/ 49086422 h 383"/>
                <a:gd name="T6" fmla="*/ 0 w 920"/>
                <a:gd name="T7" fmla="*/ 24645279 h 383"/>
                <a:gd name="T8" fmla="*/ 0 w 920"/>
                <a:gd name="T9" fmla="*/ 24645279 h 383"/>
                <a:gd name="T10" fmla="*/ 2624585 w 920"/>
                <a:gd name="T11" fmla="*/ 0 h 383"/>
                <a:gd name="T12" fmla="*/ 8659974 w 920"/>
                <a:gd name="T13" fmla="*/ 0 h 383"/>
                <a:gd name="T14" fmla="*/ 11291252 w 920"/>
                <a:gd name="T15" fmla="*/ 24645279 h 3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20" h="383">
                  <a:moveTo>
                    <a:pt x="920" y="192"/>
                  </a:moveTo>
                  <a:cubicBezTo>
                    <a:pt x="920" y="297"/>
                    <a:pt x="824" y="383"/>
                    <a:pt x="706" y="383"/>
                  </a:cubicBezTo>
                  <a:cubicBezTo>
                    <a:pt x="214" y="383"/>
                    <a:pt x="214" y="383"/>
                    <a:pt x="214" y="383"/>
                  </a:cubicBezTo>
                  <a:cubicBezTo>
                    <a:pt x="96" y="383"/>
                    <a:pt x="0" y="297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86"/>
                    <a:pt x="96" y="0"/>
                    <a:pt x="214" y="0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824" y="0"/>
                    <a:pt x="920" y="86"/>
                    <a:pt x="920" y="19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85" name="Freeform 827"/>
            <p:cNvSpPr>
              <a:spLocks/>
            </p:cNvSpPr>
            <p:nvPr/>
          </p:nvSpPr>
          <p:spPr bwMode="auto">
            <a:xfrm>
              <a:off x="1269" y="2081"/>
              <a:ext cx="1161" cy="503"/>
            </a:xfrm>
            <a:custGeom>
              <a:avLst/>
              <a:gdLst>
                <a:gd name="T0" fmla="*/ 10892776 w 894"/>
                <a:gd name="T1" fmla="*/ 22917110 h 363"/>
                <a:gd name="T2" fmla="*/ 8360765 w 894"/>
                <a:gd name="T3" fmla="*/ 45681013 h 363"/>
                <a:gd name="T4" fmla="*/ 2535564 w 894"/>
                <a:gd name="T5" fmla="*/ 45681013 h 363"/>
                <a:gd name="T6" fmla="*/ 0 w 894"/>
                <a:gd name="T7" fmla="*/ 22917110 h 363"/>
                <a:gd name="T8" fmla="*/ 0 w 894"/>
                <a:gd name="T9" fmla="*/ 22917110 h 363"/>
                <a:gd name="T10" fmla="*/ 2535564 w 894"/>
                <a:gd name="T11" fmla="*/ 0 h 363"/>
                <a:gd name="T12" fmla="*/ 8360765 w 894"/>
                <a:gd name="T13" fmla="*/ 0 h 363"/>
                <a:gd name="T14" fmla="*/ 10892776 w 894"/>
                <a:gd name="T15" fmla="*/ 22917110 h 3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4" h="363">
                  <a:moveTo>
                    <a:pt x="894" y="182"/>
                  </a:moveTo>
                  <a:cubicBezTo>
                    <a:pt x="894" y="282"/>
                    <a:pt x="801" y="363"/>
                    <a:pt x="686" y="363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93" y="363"/>
                    <a:pt x="0" y="282"/>
                    <a:pt x="0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81"/>
                    <a:pt x="93" y="0"/>
                    <a:pt x="208" y="0"/>
                  </a:cubicBezTo>
                  <a:cubicBezTo>
                    <a:pt x="686" y="0"/>
                    <a:pt x="686" y="0"/>
                    <a:pt x="686" y="0"/>
                  </a:cubicBezTo>
                  <a:cubicBezTo>
                    <a:pt x="801" y="0"/>
                    <a:pt x="894" y="81"/>
                    <a:pt x="894" y="18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86" name="Freeform 828"/>
            <p:cNvSpPr>
              <a:spLocks/>
            </p:cNvSpPr>
            <p:nvPr/>
          </p:nvSpPr>
          <p:spPr bwMode="auto">
            <a:xfrm>
              <a:off x="1831" y="2100"/>
              <a:ext cx="26" cy="463"/>
            </a:xfrm>
            <a:custGeom>
              <a:avLst/>
              <a:gdLst>
                <a:gd name="T0" fmla="*/ 253482 w 20"/>
                <a:gd name="T1" fmla="*/ 40884074 h 334"/>
                <a:gd name="T2" fmla="*/ 128613 w 20"/>
                <a:gd name="T3" fmla="*/ 42669157 h 334"/>
                <a:gd name="T4" fmla="*/ 128613 w 20"/>
                <a:gd name="T5" fmla="*/ 42669157 h 334"/>
                <a:gd name="T6" fmla="*/ 0 w 20"/>
                <a:gd name="T7" fmla="*/ 40884074 h 334"/>
                <a:gd name="T8" fmla="*/ 0 w 20"/>
                <a:gd name="T9" fmla="*/ 1719520 h 334"/>
                <a:gd name="T10" fmla="*/ 128613 w 20"/>
                <a:gd name="T11" fmla="*/ 0 h 334"/>
                <a:gd name="T12" fmla="*/ 128613 w 20"/>
                <a:gd name="T13" fmla="*/ 0 h 334"/>
                <a:gd name="T14" fmla="*/ 253482 w 20"/>
                <a:gd name="T15" fmla="*/ 1719520 h 334"/>
                <a:gd name="T16" fmla="*/ 253482 w 20"/>
                <a:gd name="T17" fmla="*/ 40884074 h 3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334">
                  <a:moveTo>
                    <a:pt x="20" y="320"/>
                  </a:moveTo>
                  <a:cubicBezTo>
                    <a:pt x="20" y="328"/>
                    <a:pt x="15" y="334"/>
                    <a:pt x="10" y="334"/>
                  </a:cubicBezTo>
                  <a:cubicBezTo>
                    <a:pt x="10" y="334"/>
                    <a:pt x="10" y="334"/>
                    <a:pt x="10" y="334"/>
                  </a:cubicBezTo>
                  <a:cubicBezTo>
                    <a:pt x="4" y="334"/>
                    <a:pt x="0" y="328"/>
                    <a:pt x="0" y="32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6"/>
                    <a:pt x="20" y="14"/>
                  </a:cubicBezTo>
                  <a:lnTo>
                    <a:pt x="20" y="3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87" name="Freeform 829"/>
            <p:cNvSpPr>
              <a:spLocks/>
            </p:cNvSpPr>
            <p:nvPr/>
          </p:nvSpPr>
          <p:spPr bwMode="auto">
            <a:xfrm>
              <a:off x="1209" y="2089"/>
              <a:ext cx="412" cy="495"/>
            </a:xfrm>
            <a:custGeom>
              <a:avLst/>
              <a:gdLst>
                <a:gd name="T0" fmla="*/ 2569816 w 317"/>
                <a:gd name="T1" fmla="*/ 0 h 357"/>
                <a:gd name="T2" fmla="*/ 587473 w 317"/>
                <a:gd name="T3" fmla="*/ 22638218 h 357"/>
                <a:gd name="T4" fmla="*/ 587473 w 317"/>
                <a:gd name="T5" fmla="*/ 22638218 h 357"/>
                <a:gd name="T6" fmla="*/ 3194028 w 317"/>
                <a:gd name="T7" fmla="*/ 45939677 h 357"/>
                <a:gd name="T8" fmla="*/ 3968453 w 317"/>
                <a:gd name="T9" fmla="*/ 45939677 h 357"/>
                <a:gd name="T10" fmla="*/ 2569816 w 317"/>
                <a:gd name="T11" fmla="*/ 0 h 3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7" h="357">
                  <a:moveTo>
                    <a:pt x="205" y="0"/>
                  </a:moveTo>
                  <a:cubicBezTo>
                    <a:pt x="115" y="19"/>
                    <a:pt x="47" y="91"/>
                    <a:pt x="47" y="176"/>
                  </a:cubicBezTo>
                  <a:cubicBezTo>
                    <a:pt x="47" y="176"/>
                    <a:pt x="47" y="176"/>
                    <a:pt x="47" y="176"/>
                  </a:cubicBezTo>
                  <a:cubicBezTo>
                    <a:pt x="47" y="276"/>
                    <a:pt x="141" y="357"/>
                    <a:pt x="255" y="357"/>
                  </a:cubicBezTo>
                  <a:cubicBezTo>
                    <a:pt x="317" y="357"/>
                    <a:pt x="317" y="357"/>
                    <a:pt x="317" y="357"/>
                  </a:cubicBezTo>
                  <a:cubicBezTo>
                    <a:pt x="317" y="357"/>
                    <a:pt x="0" y="173"/>
                    <a:pt x="20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88" name="Freeform 830"/>
            <p:cNvSpPr>
              <a:spLocks/>
            </p:cNvSpPr>
            <p:nvPr/>
          </p:nvSpPr>
          <p:spPr bwMode="auto">
            <a:xfrm>
              <a:off x="1806" y="2096"/>
              <a:ext cx="30" cy="459"/>
            </a:xfrm>
            <a:custGeom>
              <a:avLst/>
              <a:gdLst>
                <a:gd name="T0" fmla="*/ 325906 w 23"/>
                <a:gd name="T1" fmla="*/ 0 h 331"/>
                <a:gd name="T2" fmla="*/ 191560 w 23"/>
                <a:gd name="T3" fmla="*/ 2413081 h 331"/>
                <a:gd name="T4" fmla="*/ 173483 w 23"/>
                <a:gd name="T5" fmla="*/ 3666722 h 331"/>
                <a:gd name="T6" fmla="*/ 173483 w 23"/>
                <a:gd name="T7" fmla="*/ 42481534 h 331"/>
                <a:gd name="T8" fmla="*/ 1 w 23"/>
                <a:gd name="T9" fmla="*/ 42753041 h 331"/>
                <a:gd name="T10" fmla="*/ 0 w 23"/>
                <a:gd name="T11" fmla="*/ 3279843 h 331"/>
                <a:gd name="T12" fmla="*/ 325906 w 23"/>
                <a:gd name="T13" fmla="*/ 0 h 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331">
                  <a:moveTo>
                    <a:pt x="23" y="0"/>
                  </a:moveTo>
                  <a:cubicBezTo>
                    <a:pt x="23" y="0"/>
                    <a:pt x="16" y="9"/>
                    <a:pt x="14" y="1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29"/>
                    <a:pt x="12" y="329"/>
                    <a:pt x="12" y="329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2" y="3"/>
                    <a:pt x="2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89" name="Oval 831"/>
            <p:cNvSpPr>
              <a:spLocks noChangeArrowheads="1"/>
            </p:cNvSpPr>
            <p:nvPr/>
          </p:nvSpPr>
          <p:spPr bwMode="auto">
            <a:xfrm>
              <a:off x="1427" y="2097"/>
              <a:ext cx="314" cy="26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endParaRPr lang="en-US" altLang="cs-CZ">
                <a:solidFill>
                  <a:srgbClr val="000000"/>
                </a:solidFill>
              </a:endParaRPr>
            </a:p>
          </p:txBody>
        </p:sp>
        <p:sp>
          <p:nvSpPr>
            <p:cNvPr id="290" name="Freeform 832"/>
            <p:cNvSpPr>
              <a:spLocks/>
            </p:cNvSpPr>
            <p:nvPr/>
          </p:nvSpPr>
          <p:spPr bwMode="auto">
            <a:xfrm>
              <a:off x="1967" y="2172"/>
              <a:ext cx="547" cy="416"/>
            </a:xfrm>
            <a:custGeom>
              <a:avLst/>
              <a:gdLst>
                <a:gd name="T0" fmla="*/ 0 w 421"/>
                <a:gd name="T1" fmla="*/ 37592084 h 300"/>
                <a:gd name="T2" fmla="*/ 2928294 w 421"/>
                <a:gd name="T3" fmla="*/ 35420635 h 300"/>
                <a:gd name="T4" fmla="*/ 3677880 w 421"/>
                <a:gd name="T5" fmla="*/ 0 h 300"/>
                <a:gd name="T6" fmla="*/ 0 w 421"/>
                <a:gd name="T7" fmla="*/ 37592084 h 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1" h="300">
                  <a:moveTo>
                    <a:pt x="0" y="291"/>
                  </a:moveTo>
                  <a:cubicBezTo>
                    <a:pt x="0" y="291"/>
                    <a:pt x="169" y="300"/>
                    <a:pt x="236" y="274"/>
                  </a:cubicBezTo>
                  <a:cubicBezTo>
                    <a:pt x="302" y="249"/>
                    <a:pt x="421" y="122"/>
                    <a:pt x="296" y="0"/>
                  </a:cubicBezTo>
                  <a:cubicBezTo>
                    <a:pt x="296" y="0"/>
                    <a:pt x="378" y="196"/>
                    <a:pt x="0" y="29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91" name="Freeform 833"/>
            <p:cNvSpPr>
              <a:spLocks/>
            </p:cNvSpPr>
            <p:nvPr/>
          </p:nvSpPr>
          <p:spPr bwMode="auto">
            <a:xfrm>
              <a:off x="2012" y="2433"/>
              <a:ext cx="391" cy="145"/>
            </a:xfrm>
            <a:custGeom>
              <a:avLst/>
              <a:gdLst>
                <a:gd name="T0" fmla="*/ 44206 w 301"/>
                <a:gd name="T1" fmla="*/ 11624693 h 105"/>
                <a:gd name="T2" fmla="*/ 1771626 w 301"/>
                <a:gd name="T3" fmla="*/ 11003133 h 105"/>
                <a:gd name="T4" fmla="*/ 3702625 w 301"/>
                <a:gd name="T5" fmla="*/ 0 h 105"/>
                <a:gd name="T6" fmla="*/ 1933311 w 301"/>
                <a:gd name="T7" fmla="*/ 9547064 h 105"/>
                <a:gd name="T8" fmla="*/ 0 w 301"/>
                <a:gd name="T9" fmla="*/ 11340994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1" h="105">
                  <a:moveTo>
                    <a:pt x="4" y="104"/>
                  </a:moveTo>
                  <a:cubicBezTo>
                    <a:pt x="144" y="99"/>
                    <a:pt x="144" y="99"/>
                    <a:pt x="144" y="99"/>
                  </a:cubicBezTo>
                  <a:cubicBezTo>
                    <a:pt x="144" y="99"/>
                    <a:pt x="229" y="105"/>
                    <a:pt x="301" y="0"/>
                  </a:cubicBezTo>
                  <a:cubicBezTo>
                    <a:pt x="301" y="0"/>
                    <a:pt x="237" y="71"/>
                    <a:pt x="157" y="86"/>
                  </a:cubicBezTo>
                  <a:cubicBezTo>
                    <a:pt x="78" y="101"/>
                    <a:pt x="0" y="102"/>
                    <a:pt x="0" y="10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292" name="Oval 834"/>
            <p:cNvSpPr>
              <a:spLocks noChangeArrowheads="1"/>
            </p:cNvSpPr>
            <p:nvPr/>
          </p:nvSpPr>
          <p:spPr bwMode="auto">
            <a:xfrm>
              <a:off x="2230" y="2535"/>
              <a:ext cx="31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endParaRPr lang="en-US" altLang="cs-CZ">
                <a:solidFill>
                  <a:srgbClr val="000000"/>
                </a:solidFill>
              </a:endParaRPr>
            </a:p>
          </p:txBody>
        </p:sp>
        <p:sp>
          <p:nvSpPr>
            <p:cNvPr id="293" name="Oval 835"/>
            <p:cNvSpPr>
              <a:spLocks noChangeArrowheads="1"/>
            </p:cNvSpPr>
            <p:nvPr/>
          </p:nvSpPr>
          <p:spPr bwMode="auto">
            <a:xfrm>
              <a:off x="2249" y="2510"/>
              <a:ext cx="33" cy="21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endParaRPr lang="en-US" altLang="cs-CZ">
                <a:solidFill>
                  <a:srgbClr val="000000"/>
                </a:solidFill>
              </a:endParaRPr>
            </a:p>
          </p:txBody>
        </p:sp>
        <p:sp>
          <p:nvSpPr>
            <p:cNvPr id="294" name="Oval 836"/>
            <p:cNvSpPr>
              <a:spLocks noChangeArrowheads="1"/>
            </p:cNvSpPr>
            <p:nvPr/>
          </p:nvSpPr>
          <p:spPr bwMode="auto">
            <a:xfrm>
              <a:off x="1682" y="2604"/>
              <a:ext cx="36" cy="89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endParaRPr lang="en-US" altLang="cs-CZ">
                <a:solidFill>
                  <a:srgbClr val="000000"/>
                </a:solidFill>
              </a:endParaRPr>
            </a:p>
          </p:txBody>
        </p:sp>
        <p:sp>
          <p:nvSpPr>
            <p:cNvPr id="325" name="Oval 837"/>
            <p:cNvSpPr>
              <a:spLocks noChangeArrowheads="1"/>
            </p:cNvSpPr>
            <p:nvPr/>
          </p:nvSpPr>
          <p:spPr bwMode="auto">
            <a:xfrm>
              <a:off x="1678" y="2706"/>
              <a:ext cx="30" cy="27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endParaRPr lang="en-US" altLang="cs-CZ">
                <a:solidFill>
                  <a:srgbClr val="000000"/>
                </a:solidFill>
              </a:endParaRPr>
            </a:p>
          </p:txBody>
        </p:sp>
        <p:sp>
          <p:nvSpPr>
            <p:cNvPr id="326" name="Freeform 838"/>
            <p:cNvSpPr>
              <a:spLocks/>
            </p:cNvSpPr>
            <p:nvPr/>
          </p:nvSpPr>
          <p:spPr bwMode="auto">
            <a:xfrm>
              <a:off x="1838" y="2122"/>
              <a:ext cx="11" cy="416"/>
            </a:xfrm>
            <a:custGeom>
              <a:avLst/>
              <a:gdLst>
                <a:gd name="T0" fmla="*/ 0 w 9"/>
                <a:gd name="T1" fmla="*/ 0 h 300"/>
                <a:gd name="T2" fmla="*/ 0 w 9"/>
                <a:gd name="T3" fmla="*/ 38744041 h 300"/>
                <a:gd name="T4" fmla="*/ 0 w 9"/>
                <a:gd name="T5" fmla="*/ 0 h 3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300">
                  <a:moveTo>
                    <a:pt x="0" y="0"/>
                  </a:moveTo>
                  <a:cubicBezTo>
                    <a:pt x="0" y="300"/>
                    <a:pt x="0" y="300"/>
                    <a:pt x="0" y="300"/>
                  </a:cubicBezTo>
                  <a:cubicBezTo>
                    <a:pt x="0" y="300"/>
                    <a:pt x="9" y="29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27" name="Freeform 839"/>
            <p:cNvSpPr>
              <a:spLocks/>
            </p:cNvSpPr>
            <p:nvPr/>
          </p:nvSpPr>
          <p:spPr bwMode="auto">
            <a:xfrm>
              <a:off x="1813" y="2144"/>
              <a:ext cx="8" cy="402"/>
            </a:xfrm>
            <a:custGeom>
              <a:avLst/>
              <a:gdLst>
                <a:gd name="T0" fmla="*/ 200247 w 6"/>
                <a:gd name="T1" fmla="*/ 0 h 290"/>
                <a:gd name="T2" fmla="*/ 200247 w 6"/>
                <a:gd name="T3" fmla="*/ 36971373 h 290"/>
                <a:gd name="T4" fmla="*/ 200247 w 6"/>
                <a:gd name="T5" fmla="*/ 0 h 2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90">
                  <a:moveTo>
                    <a:pt x="6" y="0"/>
                  </a:moveTo>
                  <a:cubicBezTo>
                    <a:pt x="6" y="290"/>
                    <a:pt x="6" y="290"/>
                    <a:pt x="6" y="290"/>
                  </a:cubicBezTo>
                  <a:cubicBezTo>
                    <a:pt x="6" y="290"/>
                    <a:pt x="0" y="15"/>
                    <a:pt x="6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28" name="Freeform 840"/>
            <p:cNvSpPr>
              <a:spLocks/>
            </p:cNvSpPr>
            <p:nvPr/>
          </p:nvSpPr>
          <p:spPr bwMode="auto">
            <a:xfrm>
              <a:off x="2180" y="2392"/>
              <a:ext cx="156" cy="109"/>
            </a:xfrm>
            <a:custGeom>
              <a:avLst/>
              <a:gdLst>
                <a:gd name="T0" fmla="*/ 1442009 w 120"/>
                <a:gd name="T1" fmla="*/ 3005166 h 78"/>
                <a:gd name="T2" fmla="*/ 899149 w 120"/>
                <a:gd name="T3" fmla="*/ 11275375 h 78"/>
                <a:gd name="T4" fmla="*/ 76102 w 120"/>
                <a:gd name="T5" fmla="*/ 10649842 h 78"/>
                <a:gd name="T6" fmla="*/ 620792 w 120"/>
                <a:gd name="T7" fmla="*/ 2181206 h 78"/>
                <a:gd name="T8" fmla="*/ 1442009 w 120"/>
                <a:gd name="T9" fmla="*/ 3005166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" h="78">
                  <a:moveTo>
                    <a:pt x="114" y="17"/>
                  </a:moveTo>
                  <a:cubicBezTo>
                    <a:pt x="120" y="32"/>
                    <a:pt x="101" y="54"/>
                    <a:pt x="71" y="66"/>
                  </a:cubicBezTo>
                  <a:cubicBezTo>
                    <a:pt x="41" y="78"/>
                    <a:pt x="12" y="77"/>
                    <a:pt x="6" y="62"/>
                  </a:cubicBezTo>
                  <a:cubicBezTo>
                    <a:pt x="0" y="47"/>
                    <a:pt x="19" y="25"/>
                    <a:pt x="49" y="13"/>
                  </a:cubicBezTo>
                  <a:cubicBezTo>
                    <a:pt x="78" y="0"/>
                    <a:pt x="107" y="2"/>
                    <a:pt x="114" y="1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29" name="Oval 841"/>
            <p:cNvSpPr>
              <a:spLocks noChangeArrowheads="1"/>
            </p:cNvSpPr>
            <p:nvPr/>
          </p:nvSpPr>
          <p:spPr bwMode="auto">
            <a:xfrm>
              <a:off x="2293" y="2341"/>
              <a:ext cx="77" cy="63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endParaRPr lang="en-US" altLang="cs-CZ">
                <a:solidFill>
                  <a:srgbClr val="000000"/>
                </a:solidFill>
              </a:endParaRPr>
            </a:p>
          </p:txBody>
        </p:sp>
        <p:sp>
          <p:nvSpPr>
            <p:cNvPr id="330" name="Oval 842"/>
            <p:cNvSpPr>
              <a:spLocks noChangeArrowheads="1"/>
            </p:cNvSpPr>
            <p:nvPr/>
          </p:nvSpPr>
          <p:spPr bwMode="auto">
            <a:xfrm>
              <a:off x="2338" y="2311"/>
              <a:ext cx="23" cy="14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1pPr>
              <a:lvl2pPr marL="742950" indent="-28575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2pPr>
              <a:lvl3pPr marL="1143000" indent="-22860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3pPr>
              <a:lvl4pPr marL="1600200" indent="-22860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4pPr>
              <a:lvl5pPr marL="2057400" indent="-228600" eaLnBrk="0" hangingPunct="0"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400">
                  <a:solidFill>
                    <a:schemeClr val="tx1"/>
                  </a:solidFill>
                  <a:latin typeface="Arial Black" pitchFamily="34" charset="0"/>
                  <a:cs typeface="Arial" pitchFamily="34" charset="0"/>
                </a:defRPr>
              </a:lvl9pPr>
            </a:lstStyle>
            <a:p>
              <a:pPr algn="ctr" eaLnBrk="1" hangingPunct="1"/>
              <a:endParaRPr lang="en-US" altLang="cs-CZ">
                <a:solidFill>
                  <a:srgbClr val="000000"/>
                </a:solidFill>
              </a:endParaRPr>
            </a:p>
          </p:txBody>
        </p:sp>
        <p:sp>
          <p:nvSpPr>
            <p:cNvPr id="331" name="Freeform 843"/>
            <p:cNvSpPr>
              <a:spLocks/>
            </p:cNvSpPr>
            <p:nvPr/>
          </p:nvSpPr>
          <p:spPr bwMode="auto">
            <a:xfrm>
              <a:off x="1348" y="2269"/>
              <a:ext cx="131" cy="194"/>
            </a:xfrm>
            <a:custGeom>
              <a:avLst/>
              <a:gdLst>
                <a:gd name="T0" fmla="*/ 985740 w 101"/>
                <a:gd name="T1" fmla="*/ 6633091 h 140"/>
                <a:gd name="T2" fmla="*/ 939628 w 101"/>
                <a:gd name="T3" fmla="*/ 16313324 h 140"/>
                <a:gd name="T4" fmla="*/ 203933 w 101"/>
                <a:gd name="T5" fmla="*/ 11057278 h 140"/>
                <a:gd name="T6" fmla="*/ 235299 w 101"/>
                <a:gd name="T7" fmla="*/ 1139018 h 140"/>
                <a:gd name="T8" fmla="*/ 985740 w 101"/>
                <a:gd name="T9" fmla="*/ 6633091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140">
                  <a:moveTo>
                    <a:pt x="85" y="53"/>
                  </a:moveTo>
                  <a:cubicBezTo>
                    <a:pt x="101" y="86"/>
                    <a:pt x="100" y="121"/>
                    <a:pt x="81" y="130"/>
                  </a:cubicBezTo>
                  <a:cubicBezTo>
                    <a:pt x="62" y="140"/>
                    <a:pt x="34" y="120"/>
                    <a:pt x="17" y="87"/>
                  </a:cubicBezTo>
                  <a:cubicBezTo>
                    <a:pt x="0" y="53"/>
                    <a:pt x="2" y="18"/>
                    <a:pt x="20" y="9"/>
                  </a:cubicBezTo>
                  <a:cubicBezTo>
                    <a:pt x="39" y="0"/>
                    <a:pt x="68" y="19"/>
                    <a:pt x="85" y="5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32" name="Freeform 844"/>
            <p:cNvSpPr>
              <a:spLocks/>
            </p:cNvSpPr>
            <p:nvPr/>
          </p:nvSpPr>
          <p:spPr bwMode="auto">
            <a:xfrm>
              <a:off x="1435" y="2433"/>
              <a:ext cx="103" cy="93"/>
            </a:xfrm>
            <a:custGeom>
              <a:avLst/>
              <a:gdLst>
                <a:gd name="T0" fmla="*/ 1003805 w 79"/>
                <a:gd name="T1" fmla="*/ 7635601 h 67"/>
                <a:gd name="T2" fmla="*/ 358182 w 79"/>
                <a:gd name="T3" fmla="*/ 6961174 h 67"/>
                <a:gd name="T4" fmla="*/ 101167 w 79"/>
                <a:gd name="T5" fmla="*/ 1297396 h 67"/>
                <a:gd name="T6" fmla="*/ 742020 w 79"/>
                <a:gd name="T7" fmla="*/ 2022234 h 67"/>
                <a:gd name="T8" fmla="*/ 1003805 w 79"/>
                <a:gd name="T9" fmla="*/ 7635601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67">
                  <a:moveTo>
                    <a:pt x="71" y="57"/>
                  </a:moveTo>
                  <a:cubicBezTo>
                    <a:pt x="64" y="67"/>
                    <a:pt x="43" y="65"/>
                    <a:pt x="26" y="52"/>
                  </a:cubicBezTo>
                  <a:cubicBezTo>
                    <a:pt x="8" y="39"/>
                    <a:pt x="0" y="21"/>
                    <a:pt x="7" y="10"/>
                  </a:cubicBezTo>
                  <a:cubicBezTo>
                    <a:pt x="15" y="0"/>
                    <a:pt x="35" y="2"/>
                    <a:pt x="53" y="15"/>
                  </a:cubicBezTo>
                  <a:cubicBezTo>
                    <a:pt x="70" y="27"/>
                    <a:pt x="79" y="46"/>
                    <a:pt x="71" y="5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33" name="Freeform 845"/>
            <p:cNvSpPr>
              <a:spLocks/>
            </p:cNvSpPr>
            <p:nvPr/>
          </p:nvSpPr>
          <p:spPr bwMode="auto">
            <a:xfrm>
              <a:off x="1252" y="2068"/>
              <a:ext cx="1193" cy="531"/>
            </a:xfrm>
            <a:custGeom>
              <a:avLst/>
              <a:gdLst>
                <a:gd name="T0" fmla="*/ 11043771 w 919"/>
                <a:gd name="T1" fmla="*/ 24645279 h 383"/>
                <a:gd name="T2" fmla="*/ 8470954 w 919"/>
                <a:gd name="T3" fmla="*/ 49086422 h 383"/>
                <a:gd name="T4" fmla="*/ 2577417 w 919"/>
                <a:gd name="T5" fmla="*/ 49086422 h 383"/>
                <a:gd name="T6" fmla="*/ 0 w 919"/>
                <a:gd name="T7" fmla="*/ 24645279 h 383"/>
                <a:gd name="T8" fmla="*/ 0 w 919"/>
                <a:gd name="T9" fmla="*/ 24645279 h 383"/>
                <a:gd name="T10" fmla="*/ 2577417 w 919"/>
                <a:gd name="T11" fmla="*/ 0 h 383"/>
                <a:gd name="T12" fmla="*/ 8470954 w 919"/>
                <a:gd name="T13" fmla="*/ 0 h 383"/>
                <a:gd name="T14" fmla="*/ 11043771 w 919"/>
                <a:gd name="T15" fmla="*/ 24645279 h 3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9" h="383">
                  <a:moveTo>
                    <a:pt x="919" y="192"/>
                  </a:moveTo>
                  <a:cubicBezTo>
                    <a:pt x="919" y="297"/>
                    <a:pt x="824" y="383"/>
                    <a:pt x="705" y="383"/>
                  </a:cubicBezTo>
                  <a:cubicBezTo>
                    <a:pt x="214" y="383"/>
                    <a:pt x="214" y="383"/>
                    <a:pt x="214" y="383"/>
                  </a:cubicBezTo>
                  <a:cubicBezTo>
                    <a:pt x="96" y="383"/>
                    <a:pt x="0" y="297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86"/>
                    <a:pt x="96" y="0"/>
                    <a:pt x="214" y="0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824" y="0"/>
                    <a:pt x="919" y="86"/>
                    <a:pt x="919" y="192"/>
                  </a:cubicBezTo>
                  <a:close/>
                </a:path>
              </a:pathLst>
            </a:custGeom>
            <a:grpFill/>
            <a:ln w="793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34" name="Freeform 846"/>
            <p:cNvSpPr>
              <a:spLocks/>
            </p:cNvSpPr>
            <p:nvPr/>
          </p:nvSpPr>
          <p:spPr bwMode="auto">
            <a:xfrm>
              <a:off x="1248" y="2067"/>
              <a:ext cx="1196" cy="682"/>
            </a:xfrm>
            <a:custGeom>
              <a:avLst/>
              <a:gdLst>
                <a:gd name="T0" fmla="*/ 11200211 w 921"/>
                <a:gd name="T1" fmla="*/ 24387777 h 492"/>
                <a:gd name="T2" fmla="*/ 8594030 w 921"/>
                <a:gd name="T3" fmla="*/ 0 h 492"/>
                <a:gd name="T4" fmla="*/ 2624491 w 921"/>
                <a:gd name="T5" fmla="*/ 0 h 492"/>
                <a:gd name="T6" fmla="*/ 25983 w 921"/>
                <a:gd name="T7" fmla="*/ 24387777 h 492"/>
                <a:gd name="T8" fmla="*/ 25983 w 921"/>
                <a:gd name="T9" fmla="*/ 26278581 h 492"/>
                <a:gd name="T10" fmla="*/ 25983 w 921"/>
                <a:gd name="T11" fmla="*/ 36589357 h 492"/>
                <a:gd name="T12" fmla="*/ 2607558 w 921"/>
                <a:gd name="T13" fmla="*/ 62703720 h 492"/>
                <a:gd name="T14" fmla="*/ 8593211 w 921"/>
                <a:gd name="T15" fmla="*/ 62703720 h 492"/>
                <a:gd name="T16" fmla="*/ 11191785 w 921"/>
                <a:gd name="T17" fmla="*/ 38295631 h 492"/>
                <a:gd name="T18" fmla="*/ 11160108 w 921"/>
                <a:gd name="T19" fmla="*/ 28377827 h 492"/>
                <a:gd name="T20" fmla="*/ 11200211 w 921"/>
                <a:gd name="T21" fmla="*/ 24387777 h 4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1" h="492">
                  <a:moveTo>
                    <a:pt x="921" y="191"/>
                  </a:moveTo>
                  <a:cubicBezTo>
                    <a:pt x="921" y="86"/>
                    <a:pt x="825" y="0"/>
                    <a:pt x="707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97" y="0"/>
                    <a:pt x="2" y="86"/>
                    <a:pt x="2" y="191"/>
                  </a:cubicBezTo>
                  <a:cubicBezTo>
                    <a:pt x="2" y="196"/>
                    <a:pt x="2" y="201"/>
                    <a:pt x="2" y="206"/>
                  </a:cubicBezTo>
                  <a:cubicBezTo>
                    <a:pt x="0" y="229"/>
                    <a:pt x="2" y="256"/>
                    <a:pt x="2" y="287"/>
                  </a:cubicBezTo>
                  <a:cubicBezTo>
                    <a:pt x="2" y="392"/>
                    <a:pt x="96" y="492"/>
                    <a:pt x="215" y="492"/>
                  </a:cubicBezTo>
                  <a:cubicBezTo>
                    <a:pt x="706" y="492"/>
                    <a:pt x="706" y="492"/>
                    <a:pt x="706" y="492"/>
                  </a:cubicBezTo>
                  <a:cubicBezTo>
                    <a:pt x="788" y="484"/>
                    <a:pt x="920" y="406"/>
                    <a:pt x="920" y="300"/>
                  </a:cubicBezTo>
                  <a:cubicBezTo>
                    <a:pt x="920" y="273"/>
                    <a:pt x="921" y="246"/>
                    <a:pt x="918" y="223"/>
                  </a:cubicBezTo>
                  <a:cubicBezTo>
                    <a:pt x="920" y="213"/>
                    <a:pt x="921" y="202"/>
                    <a:pt x="921" y="191"/>
                  </a:cubicBezTo>
                  <a:close/>
                </a:path>
              </a:pathLst>
            </a:custGeom>
            <a:grpFill/>
            <a:ln w="793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35" name="Freeform 847"/>
            <p:cNvSpPr>
              <a:spLocks/>
            </p:cNvSpPr>
            <p:nvPr/>
          </p:nvSpPr>
          <p:spPr bwMode="auto">
            <a:xfrm>
              <a:off x="1270" y="2082"/>
              <a:ext cx="1161" cy="502"/>
            </a:xfrm>
            <a:custGeom>
              <a:avLst/>
              <a:gdLst>
                <a:gd name="T0" fmla="*/ 10892776 w 894"/>
                <a:gd name="T1" fmla="*/ 23427383 h 362"/>
                <a:gd name="T2" fmla="*/ 8360765 w 894"/>
                <a:gd name="T3" fmla="*/ 46794945 h 362"/>
                <a:gd name="T4" fmla="*/ 2535564 w 894"/>
                <a:gd name="T5" fmla="*/ 46794945 h 362"/>
                <a:gd name="T6" fmla="*/ 0 w 894"/>
                <a:gd name="T7" fmla="*/ 23427383 h 362"/>
                <a:gd name="T8" fmla="*/ 0 w 894"/>
                <a:gd name="T9" fmla="*/ 23427383 h 362"/>
                <a:gd name="T10" fmla="*/ 2535564 w 894"/>
                <a:gd name="T11" fmla="*/ 0 h 362"/>
                <a:gd name="T12" fmla="*/ 8360765 w 894"/>
                <a:gd name="T13" fmla="*/ 0 h 362"/>
                <a:gd name="T14" fmla="*/ 10892776 w 894"/>
                <a:gd name="T15" fmla="*/ 23427383 h 3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4" h="362">
                  <a:moveTo>
                    <a:pt x="894" y="181"/>
                  </a:moveTo>
                  <a:cubicBezTo>
                    <a:pt x="894" y="281"/>
                    <a:pt x="801" y="362"/>
                    <a:pt x="686" y="362"/>
                  </a:cubicBezTo>
                  <a:cubicBezTo>
                    <a:pt x="208" y="362"/>
                    <a:pt x="208" y="362"/>
                    <a:pt x="208" y="362"/>
                  </a:cubicBezTo>
                  <a:cubicBezTo>
                    <a:pt x="93" y="362"/>
                    <a:pt x="0" y="2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81"/>
                    <a:pt x="93" y="0"/>
                    <a:pt x="208" y="0"/>
                  </a:cubicBezTo>
                  <a:cubicBezTo>
                    <a:pt x="686" y="0"/>
                    <a:pt x="686" y="0"/>
                    <a:pt x="686" y="0"/>
                  </a:cubicBezTo>
                  <a:cubicBezTo>
                    <a:pt x="801" y="0"/>
                    <a:pt x="894" y="81"/>
                    <a:pt x="894" y="181"/>
                  </a:cubicBezTo>
                  <a:close/>
                </a:path>
              </a:pathLst>
            </a:custGeom>
            <a:grpFill/>
            <a:ln w="1588" cap="flat">
              <a:solidFill>
                <a:srgbClr val="FFFFFF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36" name="Line 848"/>
            <p:cNvSpPr>
              <a:spLocks noChangeShapeType="1"/>
            </p:cNvSpPr>
            <p:nvPr/>
          </p:nvSpPr>
          <p:spPr bwMode="auto">
            <a:xfrm flipH="1">
              <a:off x="1649" y="2598"/>
              <a:ext cx="56" cy="1"/>
            </a:xfrm>
            <a:prstGeom prst="line">
              <a:avLst/>
            </a:prstGeom>
            <a:grpFill/>
            <a:ln w="1588">
              <a:solidFill>
                <a:srgbClr val="333333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37" name="Line 849"/>
            <p:cNvSpPr>
              <a:spLocks noChangeShapeType="1"/>
            </p:cNvSpPr>
            <p:nvPr/>
          </p:nvSpPr>
          <p:spPr bwMode="auto">
            <a:xfrm flipH="1">
              <a:off x="1753" y="2598"/>
              <a:ext cx="43" cy="1"/>
            </a:xfrm>
            <a:prstGeom prst="line">
              <a:avLst/>
            </a:prstGeom>
            <a:grpFill/>
            <a:ln w="1588">
              <a:solidFill>
                <a:srgbClr val="333333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38" name="Line 850"/>
            <p:cNvSpPr>
              <a:spLocks noChangeShapeType="1"/>
            </p:cNvSpPr>
            <p:nvPr/>
          </p:nvSpPr>
          <p:spPr bwMode="auto">
            <a:xfrm flipH="1">
              <a:off x="1831" y="2598"/>
              <a:ext cx="240" cy="1"/>
            </a:xfrm>
            <a:prstGeom prst="line">
              <a:avLst/>
            </a:prstGeom>
            <a:grpFill/>
            <a:ln w="1588">
              <a:solidFill>
                <a:srgbClr val="333333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39" name="Freeform 851"/>
            <p:cNvSpPr>
              <a:spLocks/>
            </p:cNvSpPr>
            <p:nvPr/>
          </p:nvSpPr>
          <p:spPr bwMode="auto">
            <a:xfrm>
              <a:off x="1252" y="2067"/>
              <a:ext cx="1195" cy="531"/>
            </a:xfrm>
            <a:custGeom>
              <a:avLst/>
              <a:gdLst>
                <a:gd name="T0" fmla="*/ 2624585 w 920"/>
                <a:gd name="T1" fmla="*/ 49086422 h 383"/>
                <a:gd name="T2" fmla="*/ 0 w 920"/>
                <a:gd name="T3" fmla="*/ 24645279 h 383"/>
                <a:gd name="T4" fmla="*/ 0 w 920"/>
                <a:gd name="T5" fmla="*/ 24645279 h 383"/>
                <a:gd name="T6" fmla="*/ 2624585 w 920"/>
                <a:gd name="T7" fmla="*/ 0 h 383"/>
                <a:gd name="T8" fmla="*/ 8659974 w 920"/>
                <a:gd name="T9" fmla="*/ 0 h 383"/>
                <a:gd name="T10" fmla="*/ 11291252 w 920"/>
                <a:gd name="T11" fmla="*/ 24645279 h 383"/>
                <a:gd name="T12" fmla="*/ 11291252 w 920"/>
                <a:gd name="T13" fmla="*/ 24645279 h 383"/>
                <a:gd name="T14" fmla="*/ 10878888 w 920"/>
                <a:gd name="T15" fmla="*/ 37773497 h 3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20" h="383">
                  <a:moveTo>
                    <a:pt x="214" y="383"/>
                  </a:moveTo>
                  <a:cubicBezTo>
                    <a:pt x="96" y="383"/>
                    <a:pt x="0" y="297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86"/>
                    <a:pt x="96" y="0"/>
                    <a:pt x="214" y="0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824" y="0"/>
                    <a:pt x="920" y="86"/>
                    <a:pt x="920" y="192"/>
                  </a:cubicBezTo>
                  <a:cubicBezTo>
                    <a:pt x="920" y="192"/>
                    <a:pt x="920" y="192"/>
                    <a:pt x="920" y="192"/>
                  </a:cubicBezTo>
                  <a:cubicBezTo>
                    <a:pt x="920" y="229"/>
                    <a:pt x="908" y="264"/>
                    <a:pt x="887" y="294"/>
                  </a:cubicBezTo>
                </a:path>
              </a:pathLst>
            </a:custGeom>
            <a:grpFill/>
            <a:ln w="1588" cap="flat">
              <a:solidFill>
                <a:srgbClr val="333333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</p:grpSp>
      <p:grpSp>
        <p:nvGrpSpPr>
          <p:cNvPr id="340" name="Group 852"/>
          <p:cNvGrpSpPr>
            <a:grpSpLocks/>
          </p:cNvGrpSpPr>
          <p:nvPr/>
        </p:nvGrpSpPr>
        <p:grpSpPr bwMode="auto">
          <a:xfrm>
            <a:off x="5737323" y="4739781"/>
            <a:ext cx="354337" cy="177071"/>
            <a:chOff x="1209" y="2067"/>
            <a:chExt cx="1305" cy="687"/>
          </a:xfrm>
          <a:solidFill>
            <a:schemeClr val="bg1"/>
          </a:solidFill>
        </p:grpSpPr>
        <p:sp>
          <p:nvSpPr>
            <p:cNvPr id="341" name="Freeform 823"/>
            <p:cNvSpPr>
              <a:spLocks/>
            </p:cNvSpPr>
            <p:nvPr/>
          </p:nvSpPr>
          <p:spPr bwMode="auto">
            <a:xfrm>
              <a:off x="1218" y="2218"/>
              <a:ext cx="1243" cy="531"/>
            </a:xfrm>
            <a:custGeom>
              <a:avLst/>
              <a:gdLst>
                <a:gd name="T0" fmla="*/ 1594 w 957"/>
                <a:gd name="T1" fmla="*/ 367 h 383"/>
                <a:gd name="T2" fmla="*/ 1233 w 957"/>
                <a:gd name="T3" fmla="*/ 736 h 383"/>
                <a:gd name="T4" fmla="*/ 403 w 957"/>
                <a:gd name="T5" fmla="*/ 736 h 383"/>
                <a:gd name="T6" fmla="*/ 45 w 957"/>
                <a:gd name="T7" fmla="*/ 342 h 383"/>
                <a:gd name="T8" fmla="*/ 45 w 957"/>
                <a:gd name="T9" fmla="*/ 342 h 383"/>
                <a:gd name="T10" fmla="*/ 403 w 957"/>
                <a:gd name="T11" fmla="*/ 0 h 383"/>
                <a:gd name="T12" fmla="*/ 1233 w 957"/>
                <a:gd name="T13" fmla="*/ 0 h 383"/>
                <a:gd name="T14" fmla="*/ 1594 w 957"/>
                <a:gd name="T15" fmla="*/ 367 h 3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57" h="383">
                  <a:moveTo>
                    <a:pt x="945" y="191"/>
                  </a:moveTo>
                  <a:cubicBezTo>
                    <a:pt x="945" y="297"/>
                    <a:pt x="813" y="375"/>
                    <a:pt x="731" y="383"/>
                  </a:cubicBezTo>
                  <a:cubicBezTo>
                    <a:pt x="239" y="383"/>
                    <a:pt x="239" y="383"/>
                    <a:pt x="239" y="383"/>
                  </a:cubicBezTo>
                  <a:cubicBezTo>
                    <a:pt x="121" y="383"/>
                    <a:pt x="27" y="283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72"/>
                    <a:pt x="0" y="8"/>
                    <a:pt x="239" y="0"/>
                  </a:cubicBezTo>
                  <a:cubicBezTo>
                    <a:pt x="731" y="0"/>
                    <a:pt x="731" y="0"/>
                    <a:pt x="731" y="0"/>
                  </a:cubicBezTo>
                  <a:cubicBezTo>
                    <a:pt x="957" y="0"/>
                    <a:pt x="945" y="85"/>
                    <a:pt x="945" y="191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2" name="Freeform 824"/>
            <p:cNvSpPr>
              <a:spLocks/>
            </p:cNvSpPr>
            <p:nvPr/>
          </p:nvSpPr>
          <p:spPr bwMode="auto">
            <a:xfrm>
              <a:off x="1217" y="2216"/>
              <a:ext cx="489" cy="538"/>
            </a:xfrm>
            <a:custGeom>
              <a:avLst/>
              <a:gdLst>
                <a:gd name="T0" fmla="*/ 577 w 377"/>
                <a:gd name="T1" fmla="*/ 0 h 388"/>
                <a:gd name="T2" fmla="*/ 403 w 377"/>
                <a:gd name="T3" fmla="*/ 0 h 388"/>
                <a:gd name="T4" fmla="*/ 45 w 377"/>
                <a:gd name="T5" fmla="*/ 342 h 388"/>
                <a:gd name="T6" fmla="*/ 45 w 377"/>
                <a:gd name="T7" fmla="*/ 342 h 388"/>
                <a:gd name="T8" fmla="*/ 403 w 377"/>
                <a:gd name="T9" fmla="*/ 736 h 388"/>
                <a:gd name="T10" fmla="*/ 610 w 377"/>
                <a:gd name="T11" fmla="*/ 736 h 388"/>
                <a:gd name="T12" fmla="*/ 634 w 377"/>
                <a:gd name="T13" fmla="*/ 434 h 388"/>
                <a:gd name="T14" fmla="*/ 577 w 377"/>
                <a:gd name="T15" fmla="*/ 0 h 3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7" h="388">
                  <a:moveTo>
                    <a:pt x="343" y="0"/>
                  </a:moveTo>
                  <a:cubicBezTo>
                    <a:pt x="240" y="0"/>
                    <a:pt x="240" y="0"/>
                    <a:pt x="240" y="0"/>
                  </a:cubicBezTo>
                  <a:cubicBezTo>
                    <a:pt x="0" y="9"/>
                    <a:pt x="27" y="73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284"/>
                    <a:pt x="155" y="388"/>
                    <a:pt x="240" y="383"/>
                  </a:cubicBezTo>
                  <a:cubicBezTo>
                    <a:pt x="362" y="383"/>
                    <a:pt x="362" y="383"/>
                    <a:pt x="362" y="383"/>
                  </a:cubicBezTo>
                  <a:cubicBezTo>
                    <a:pt x="377" y="226"/>
                    <a:pt x="377" y="226"/>
                    <a:pt x="377" y="226"/>
                  </a:cubicBezTo>
                  <a:lnTo>
                    <a:pt x="343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3" name="Freeform 825"/>
            <p:cNvSpPr>
              <a:spLocks/>
            </p:cNvSpPr>
            <p:nvPr/>
          </p:nvSpPr>
          <p:spPr bwMode="auto">
            <a:xfrm>
              <a:off x="1260" y="2426"/>
              <a:ext cx="374" cy="313"/>
            </a:xfrm>
            <a:custGeom>
              <a:avLst/>
              <a:gdLst>
                <a:gd name="T0" fmla="*/ 486 w 288"/>
                <a:gd name="T1" fmla="*/ 433 h 226"/>
                <a:gd name="T2" fmla="*/ 362 w 288"/>
                <a:gd name="T3" fmla="*/ 433 h 226"/>
                <a:gd name="T4" fmla="*/ 1 w 288"/>
                <a:gd name="T5" fmla="*/ 65 h 226"/>
                <a:gd name="T6" fmla="*/ 1 w 288"/>
                <a:gd name="T7" fmla="*/ 65 h 226"/>
                <a:gd name="T8" fmla="*/ 0 w 288"/>
                <a:gd name="T9" fmla="*/ 0 h 226"/>
                <a:gd name="T10" fmla="*/ 486 w 288"/>
                <a:gd name="T11" fmla="*/ 433 h 2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8" h="226">
                  <a:moveTo>
                    <a:pt x="288" y="226"/>
                  </a:moveTo>
                  <a:cubicBezTo>
                    <a:pt x="215" y="226"/>
                    <a:pt x="215" y="226"/>
                    <a:pt x="215" y="226"/>
                  </a:cubicBezTo>
                  <a:cubicBezTo>
                    <a:pt x="96" y="226"/>
                    <a:pt x="1" y="140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22"/>
                    <a:pt x="0" y="11"/>
                    <a:pt x="0" y="0"/>
                  </a:cubicBezTo>
                  <a:cubicBezTo>
                    <a:pt x="0" y="0"/>
                    <a:pt x="26" y="226"/>
                    <a:pt x="288" y="226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4" name="Freeform 826"/>
            <p:cNvSpPr>
              <a:spLocks/>
            </p:cNvSpPr>
            <p:nvPr/>
          </p:nvSpPr>
          <p:spPr bwMode="auto">
            <a:xfrm>
              <a:off x="1252" y="2067"/>
              <a:ext cx="1195" cy="531"/>
            </a:xfrm>
            <a:custGeom>
              <a:avLst/>
              <a:gdLst>
                <a:gd name="T0" fmla="*/ 1552 w 920"/>
                <a:gd name="T1" fmla="*/ 369 h 383"/>
                <a:gd name="T2" fmla="*/ 1191 w 920"/>
                <a:gd name="T3" fmla="*/ 736 h 383"/>
                <a:gd name="T4" fmla="*/ 361 w 920"/>
                <a:gd name="T5" fmla="*/ 736 h 383"/>
                <a:gd name="T6" fmla="*/ 0 w 920"/>
                <a:gd name="T7" fmla="*/ 369 h 383"/>
                <a:gd name="T8" fmla="*/ 0 w 920"/>
                <a:gd name="T9" fmla="*/ 369 h 383"/>
                <a:gd name="T10" fmla="*/ 361 w 920"/>
                <a:gd name="T11" fmla="*/ 0 h 383"/>
                <a:gd name="T12" fmla="*/ 1191 w 920"/>
                <a:gd name="T13" fmla="*/ 0 h 383"/>
                <a:gd name="T14" fmla="*/ 1552 w 920"/>
                <a:gd name="T15" fmla="*/ 369 h 3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20" h="383">
                  <a:moveTo>
                    <a:pt x="920" y="192"/>
                  </a:moveTo>
                  <a:cubicBezTo>
                    <a:pt x="920" y="297"/>
                    <a:pt x="824" y="383"/>
                    <a:pt x="706" y="383"/>
                  </a:cubicBezTo>
                  <a:cubicBezTo>
                    <a:pt x="214" y="383"/>
                    <a:pt x="214" y="383"/>
                    <a:pt x="214" y="383"/>
                  </a:cubicBezTo>
                  <a:cubicBezTo>
                    <a:pt x="96" y="383"/>
                    <a:pt x="0" y="297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86"/>
                    <a:pt x="96" y="0"/>
                    <a:pt x="214" y="0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824" y="0"/>
                    <a:pt x="920" y="86"/>
                    <a:pt x="920" y="19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5" name="Freeform 827"/>
            <p:cNvSpPr>
              <a:spLocks/>
            </p:cNvSpPr>
            <p:nvPr/>
          </p:nvSpPr>
          <p:spPr bwMode="auto">
            <a:xfrm>
              <a:off x="1269" y="2081"/>
              <a:ext cx="1161" cy="503"/>
            </a:xfrm>
            <a:custGeom>
              <a:avLst/>
              <a:gdLst>
                <a:gd name="T0" fmla="*/ 1508 w 894"/>
                <a:gd name="T1" fmla="*/ 349 h 363"/>
                <a:gd name="T2" fmla="*/ 1157 w 894"/>
                <a:gd name="T3" fmla="*/ 697 h 363"/>
                <a:gd name="T4" fmla="*/ 351 w 894"/>
                <a:gd name="T5" fmla="*/ 697 h 363"/>
                <a:gd name="T6" fmla="*/ 0 w 894"/>
                <a:gd name="T7" fmla="*/ 349 h 363"/>
                <a:gd name="T8" fmla="*/ 0 w 894"/>
                <a:gd name="T9" fmla="*/ 349 h 363"/>
                <a:gd name="T10" fmla="*/ 351 w 894"/>
                <a:gd name="T11" fmla="*/ 0 h 363"/>
                <a:gd name="T12" fmla="*/ 1157 w 894"/>
                <a:gd name="T13" fmla="*/ 0 h 363"/>
                <a:gd name="T14" fmla="*/ 1508 w 894"/>
                <a:gd name="T15" fmla="*/ 349 h 3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4" h="363">
                  <a:moveTo>
                    <a:pt x="894" y="182"/>
                  </a:moveTo>
                  <a:cubicBezTo>
                    <a:pt x="894" y="282"/>
                    <a:pt x="801" y="363"/>
                    <a:pt x="686" y="363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93" y="363"/>
                    <a:pt x="0" y="282"/>
                    <a:pt x="0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81"/>
                    <a:pt x="93" y="0"/>
                    <a:pt x="208" y="0"/>
                  </a:cubicBezTo>
                  <a:cubicBezTo>
                    <a:pt x="686" y="0"/>
                    <a:pt x="686" y="0"/>
                    <a:pt x="686" y="0"/>
                  </a:cubicBezTo>
                  <a:cubicBezTo>
                    <a:pt x="801" y="0"/>
                    <a:pt x="894" y="81"/>
                    <a:pt x="894" y="18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6" name="Freeform 828"/>
            <p:cNvSpPr>
              <a:spLocks/>
            </p:cNvSpPr>
            <p:nvPr/>
          </p:nvSpPr>
          <p:spPr bwMode="auto">
            <a:xfrm>
              <a:off x="1831" y="2100"/>
              <a:ext cx="26" cy="463"/>
            </a:xfrm>
            <a:custGeom>
              <a:avLst/>
              <a:gdLst>
                <a:gd name="T0" fmla="*/ 34 w 20"/>
                <a:gd name="T1" fmla="*/ 615 h 334"/>
                <a:gd name="T2" fmla="*/ 17 w 20"/>
                <a:gd name="T3" fmla="*/ 642 h 334"/>
                <a:gd name="T4" fmla="*/ 17 w 20"/>
                <a:gd name="T5" fmla="*/ 642 h 334"/>
                <a:gd name="T6" fmla="*/ 0 w 20"/>
                <a:gd name="T7" fmla="*/ 615 h 334"/>
                <a:gd name="T8" fmla="*/ 0 w 20"/>
                <a:gd name="T9" fmla="*/ 26 h 334"/>
                <a:gd name="T10" fmla="*/ 17 w 20"/>
                <a:gd name="T11" fmla="*/ 0 h 334"/>
                <a:gd name="T12" fmla="*/ 17 w 20"/>
                <a:gd name="T13" fmla="*/ 0 h 334"/>
                <a:gd name="T14" fmla="*/ 34 w 20"/>
                <a:gd name="T15" fmla="*/ 26 h 334"/>
                <a:gd name="T16" fmla="*/ 34 w 20"/>
                <a:gd name="T17" fmla="*/ 615 h 3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334">
                  <a:moveTo>
                    <a:pt x="20" y="320"/>
                  </a:moveTo>
                  <a:cubicBezTo>
                    <a:pt x="20" y="328"/>
                    <a:pt x="15" y="334"/>
                    <a:pt x="10" y="334"/>
                  </a:cubicBezTo>
                  <a:cubicBezTo>
                    <a:pt x="10" y="334"/>
                    <a:pt x="10" y="334"/>
                    <a:pt x="10" y="334"/>
                  </a:cubicBezTo>
                  <a:cubicBezTo>
                    <a:pt x="4" y="334"/>
                    <a:pt x="0" y="328"/>
                    <a:pt x="0" y="32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6"/>
                    <a:pt x="20" y="14"/>
                  </a:cubicBezTo>
                  <a:lnTo>
                    <a:pt x="20" y="32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7" name="Freeform 829"/>
            <p:cNvSpPr>
              <a:spLocks/>
            </p:cNvSpPr>
            <p:nvPr/>
          </p:nvSpPr>
          <p:spPr bwMode="auto">
            <a:xfrm>
              <a:off x="1209" y="2089"/>
              <a:ext cx="412" cy="495"/>
            </a:xfrm>
            <a:custGeom>
              <a:avLst/>
              <a:gdLst>
                <a:gd name="T0" fmla="*/ 346 w 317"/>
                <a:gd name="T1" fmla="*/ 0 h 357"/>
                <a:gd name="T2" fmla="*/ 79 w 317"/>
                <a:gd name="T3" fmla="*/ 338 h 357"/>
                <a:gd name="T4" fmla="*/ 79 w 317"/>
                <a:gd name="T5" fmla="*/ 338 h 357"/>
                <a:gd name="T6" fmla="*/ 430 w 317"/>
                <a:gd name="T7" fmla="*/ 686 h 357"/>
                <a:gd name="T8" fmla="*/ 535 w 317"/>
                <a:gd name="T9" fmla="*/ 686 h 357"/>
                <a:gd name="T10" fmla="*/ 346 w 317"/>
                <a:gd name="T11" fmla="*/ 0 h 3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7" h="357">
                  <a:moveTo>
                    <a:pt x="205" y="0"/>
                  </a:moveTo>
                  <a:cubicBezTo>
                    <a:pt x="115" y="19"/>
                    <a:pt x="47" y="91"/>
                    <a:pt x="47" y="176"/>
                  </a:cubicBezTo>
                  <a:cubicBezTo>
                    <a:pt x="47" y="176"/>
                    <a:pt x="47" y="176"/>
                    <a:pt x="47" y="176"/>
                  </a:cubicBezTo>
                  <a:cubicBezTo>
                    <a:pt x="47" y="276"/>
                    <a:pt x="141" y="357"/>
                    <a:pt x="255" y="357"/>
                  </a:cubicBezTo>
                  <a:cubicBezTo>
                    <a:pt x="317" y="357"/>
                    <a:pt x="317" y="357"/>
                    <a:pt x="317" y="357"/>
                  </a:cubicBezTo>
                  <a:cubicBezTo>
                    <a:pt x="317" y="357"/>
                    <a:pt x="0" y="173"/>
                    <a:pt x="205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8" name="Freeform 830"/>
            <p:cNvSpPr>
              <a:spLocks/>
            </p:cNvSpPr>
            <p:nvPr/>
          </p:nvSpPr>
          <p:spPr bwMode="auto">
            <a:xfrm>
              <a:off x="1806" y="2096"/>
              <a:ext cx="30" cy="459"/>
            </a:xfrm>
            <a:custGeom>
              <a:avLst/>
              <a:gdLst>
                <a:gd name="T0" fmla="*/ 39 w 23"/>
                <a:gd name="T1" fmla="*/ 0 h 331"/>
                <a:gd name="T2" fmla="*/ 23 w 23"/>
                <a:gd name="T3" fmla="*/ 36 h 331"/>
                <a:gd name="T4" fmla="*/ 21 w 23"/>
                <a:gd name="T5" fmla="*/ 55 h 331"/>
                <a:gd name="T6" fmla="*/ 21 w 23"/>
                <a:gd name="T7" fmla="*/ 632 h 331"/>
                <a:gd name="T8" fmla="*/ 1 w 23"/>
                <a:gd name="T9" fmla="*/ 636 h 331"/>
                <a:gd name="T10" fmla="*/ 0 w 23"/>
                <a:gd name="T11" fmla="*/ 49 h 331"/>
                <a:gd name="T12" fmla="*/ 39 w 23"/>
                <a:gd name="T13" fmla="*/ 0 h 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331">
                  <a:moveTo>
                    <a:pt x="23" y="0"/>
                  </a:moveTo>
                  <a:cubicBezTo>
                    <a:pt x="23" y="0"/>
                    <a:pt x="16" y="9"/>
                    <a:pt x="14" y="1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29"/>
                    <a:pt x="12" y="329"/>
                    <a:pt x="12" y="329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2" y="3"/>
                    <a:pt x="23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49" name="Oval 831"/>
            <p:cNvSpPr>
              <a:spLocks noChangeArrowheads="1"/>
            </p:cNvSpPr>
            <p:nvPr/>
          </p:nvSpPr>
          <p:spPr bwMode="auto">
            <a:xfrm>
              <a:off x="1427" y="2097"/>
              <a:ext cx="314" cy="269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0" name="Freeform 832"/>
            <p:cNvSpPr>
              <a:spLocks/>
            </p:cNvSpPr>
            <p:nvPr/>
          </p:nvSpPr>
          <p:spPr bwMode="auto">
            <a:xfrm>
              <a:off x="1967" y="2172"/>
              <a:ext cx="547" cy="416"/>
            </a:xfrm>
            <a:custGeom>
              <a:avLst/>
              <a:gdLst>
                <a:gd name="T0" fmla="*/ 0 w 421"/>
                <a:gd name="T1" fmla="*/ 560 h 300"/>
                <a:gd name="T2" fmla="*/ 399 w 421"/>
                <a:gd name="T3" fmla="*/ 527 h 300"/>
                <a:gd name="T4" fmla="*/ 500 w 421"/>
                <a:gd name="T5" fmla="*/ 0 h 300"/>
                <a:gd name="T6" fmla="*/ 0 w 421"/>
                <a:gd name="T7" fmla="*/ 560 h 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1" h="300">
                  <a:moveTo>
                    <a:pt x="0" y="291"/>
                  </a:moveTo>
                  <a:cubicBezTo>
                    <a:pt x="0" y="291"/>
                    <a:pt x="169" y="300"/>
                    <a:pt x="236" y="274"/>
                  </a:cubicBezTo>
                  <a:cubicBezTo>
                    <a:pt x="302" y="249"/>
                    <a:pt x="421" y="122"/>
                    <a:pt x="296" y="0"/>
                  </a:cubicBezTo>
                  <a:cubicBezTo>
                    <a:pt x="296" y="0"/>
                    <a:pt x="378" y="196"/>
                    <a:pt x="0" y="291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1" name="Freeform 833"/>
            <p:cNvSpPr>
              <a:spLocks/>
            </p:cNvSpPr>
            <p:nvPr/>
          </p:nvSpPr>
          <p:spPr bwMode="auto">
            <a:xfrm>
              <a:off x="2012" y="2433"/>
              <a:ext cx="391" cy="145"/>
            </a:xfrm>
            <a:custGeom>
              <a:avLst/>
              <a:gdLst>
                <a:gd name="T0" fmla="*/ 6 w 301"/>
                <a:gd name="T1" fmla="*/ 199 h 105"/>
                <a:gd name="T2" fmla="*/ 243 w 301"/>
                <a:gd name="T3" fmla="*/ 189 h 105"/>
                <a:gd name="T4" fmla="*/ 508 w 301"/>
                <a:gd name="T5" fmla="*/ 0 h 105"/>
                <a:gd name="T6" fmla="*/ 265 w 301"/>
                <a:gd name="T7" fmla="*/ 164 h 105"/>
                <a:gd name="T8" fmla="*/ 0 w 301"/>
                <a:gd name="T9" fmla="*/ 195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1" h="105">
                  <a:moveTo>
                    <a:pt x="4" y="104"/>
                  </a:moveTo>
                  <a:cubicBezTo>
                    <a:pt x="144" y="99"/>
                    <a:pt x="144" y="99"/>
                    <a:pt x="144" y="99"/>
                  </a:cubicBezTo>
                  <a:cubicBezTo>
                    <a:pt x="144" y="99"/>
                    <a:pt x="229" y="105"/>
                    <a:pt x="301" y="0"/>
                  </a:cubicBezTo>
                  <a:cubicBezTo>
                    <a:pt x="301" y="0"/>
                    <a:pt x="237" y="71"/>
                    <a:pt x="157" y="86"/>
                  </a:cubicBezTo>
                  <a:cubicBezTo>
                    <a:pt x="78" y="101"/>
                    <a:pt x="0" y="102"/>
                    <a:pt x="0" y="102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2" name="Oval 834"/>
            <p:cNvSpPr>
              <a:spLocks noChangeArrowheads="1"/>
            </p:cNvSpPr>
            <p:nvPr/>
          </p:nvSpPr>
          <p:spPr bwMode="auto">
            <a:xfrm>
              <a:off x="2230" y="2535"/>
              <a:ext cx="31" cy="2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3" name="Oval 835"/>
            <p:cNvSpPr>
              <a:spLocks noChangeArrowheads="1"/>
            </p:cNvSpPr>
            <p:nvPr/>
          </p:nvSpPr>
          <p:spPr bwMode="auto">
            <a:xfrm>
              <a:off x="2249" y="2510"/>
              <a:ext cx="33" cy="2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4" name="Oval 836"/>
            <p:cNvSpPr>
              <a:spLocks noChangeArrowheads="1"/>
            </p:cNvSpPr>
            <p:nvPr/>
          </p:nvSpPr>
          <p:spPr bwMode="auto">
            <a:xfrm>
              <a:off x="1682" y="2604"/>
              <a:ext cx="36" cy="89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5" name="Oval 837"/>
            <p:cNvSpPr>
              <a:spLocks noChangeArrowheads="1"/>
            </p:cNvSpPr>
            <p:nvPr/>
          </p:nvSpPr>
          <p:spPr bwMode="auto">
            <a:xfrm>
              <a:off x="1678" y="2706"/>
              <a:ext cx="30" cy="27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6" name="Freeform 838"/>
            <p:cNvSpPr>
              <a:spLocks/>
            </p:cNvSpPr>
            <p:nvPr/>
          </p:nvSpPr>
          <p:spPr bwMode="auto">
            <a:xfrm>
              <a:off x="1838" y="2122"/>
              <a:ext cx="11" cy="416"/>
            </a:xfrm>
            <a:custGeom>
              <a:avLst/>
              <a:gdLst>
                <a:gd name="T0" fmla="*/ 0 w 9"/>
                <a:gd name="T1" fmla="*/ 0 h 300"/>
                <a:gd name="T2" fmla="*/ 0 w 9"/>
                <a:gd name="T3" fmla="*/ 577 h 300"/>
                <a:gd name="T4" fmla="*/ 0 w 9"/>
                <a:gd name="T5" fmla="*/ 0 h 3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300">
                  <a:moveTo>
                    <a:pt x="0" y="0"/>
                  </a:moveTo>
                  <a:cubicBezTo>
                    <a:pt x="0" y="300"/>
                    <a:pt x="0" y="300"/>
                    <a:pt x="0" y="300"/>
                  </a:cubicBezTo>
                  <a:cubicBezTo>
                    <a:pt x="0" y="300"/>
                    <a:pt x="9" y="29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8" name="Freeform 839"/>
            <p:cNvSpPr>
              <a:spLocks/>
            </p:cNvSpPr>
            <p:nvPr/>
          </p:nvSpPr>
          <p:spPr bwMode="auto">
            <a:xfrm>
              <a:off x="1813" y="2144"/>
              <a:ext cx="8" cy="402"/>
            </a:xfrm>
            <a:custGeom>
              <a:avLst/>
              <a:gdLst>
                <a:gd name="T0" fmla="*/ 11 w 6"/>
                <a:gd name="T1" fmla="*/ 0 h 290"/>
                <a:gd name="T2" fmla="*/ 11 w 6"/>
                <a:gd name="T3" fmla="*/ 557 h 290"/>
                <a:gd name="T4" fmla="*/ 11 w 6"/>
                <a:gd name="T5" fmla="*/ 0 h 2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90">
                  <a:moveTo>
                    <a:pt x="6" y="0"/>
                  </a:moveTo>
                  <a:cubicBezTo>
                    <a:pt x="6" y="290"/>
                    <a:pt x="6" y="290"/>
                    <a:pt x="6" y="290"/>
                  </a:cubicBezTo>
                  <a:cubicBezTo>
                    <a:pt x="6" y="290"/>
                    <a:pt x="0" y="15"/>
                    <a:pt x="6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59" name="Freeform 840"/>
            <p:cNvSpPr>
              <a:spLocks/>
            </p:cNvSpPr>
            <p:nvPr/>
          </p:nvSpPr>
          <p:spPr bwMode="auto">
            <a:xfrm>
              <a:off x="2180" y="2392"/>
              <a:ext cx="156" cy="109"/>
            </a:xfrm>
            <a:custGeom>
              <a:avLst/>
              <a:gdLst>
                <a:gd name="T0" fmla="*/ 192 w 120"/>
                <a:gd name="T1" fmla="*/ 34 h 78"/>
                <a:gd name="T2" fmla="*/ 120 w 120"/>
                <a:gd name="T3" fmla="*/ 129 h 78"/>
                <a:gd name="T4" fmla="*/ 10 w 120"/>
                <a:gd name="T5" fmla="*/ 122 h 78"/>
                <a:gd name="T6" fmla="*/ 83 w 120"/>
                <a:gd name="T7" fmla="*/ 25 h 78"/>
                <a:gd name="T8" fmla="*/ 192 w 120"/>
                <a:gd name="T9" fmla="*/ 34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" h="78">
                  <a:moveTo>
                    <a:pt x="114" y="17"/>
                  </a:moveTo>
                  <a:cubicBezTo>
                    <a:pt x="120" y="32"/>
                    <a:pt x="101" y="54"/>
                    <a:pt x="71" y="66"/>
                  </a:cubicBezTo>
                  <a:cubicBezTo>
                    <a:pt x="41" y="78"/>
                    <a:pt x="12" y="77"/>
                    <a:pt x="6" y="62"/>
                  </a:cubicBezTo>
                  <a:cubicBezTo>
                    <a:pt x="0" y="47"/>
                    <a:pt x="19" y="25"/>
                    <a:pt x="49" y="13"/>
                  </a:cubicBezTo>
                  <a:cubicBezTo>
                    <a:pt x="78" y="0"/>
                    <a:pt x="107" y="2"/>
                    <a:pt x="114" y="17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0" name="Oval 841"/>
            <p:cNvSpPr>
              <a:spLocks noChangeArrowheads="1"/>
            </p:cNvSpPr>
            <p:nvPr/>
          </p:nvSpPr>
          <p:spPr bwMode="auto">
            <a:xfrm>
              <a:off x="2293" y="2341"/>
              <a:ext cx="77" cy="63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1" name="Oval 842"/>
            <p:cNvSpPr>
              <a:spLocks noChangeArrowheads="1"/>
            </p:cNvSpPr>
            <p:nvPr/>
          </p:nvSpPr>
          <p:spPr bwMode="auto">
            <a:xfrm>
              <a:off x="2338" y="2311"/>
              <a:ext cx="23" cy="14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2" name="Freeform 843"/>
            <p:cNvSpPr>
              <a:spLocks/>
            </p:cNvSpPr>
            <p:nvPr/>
          </p:nvSpPr>
          <p:spPr bwMode="auto">
            <a:xfrm>
              <a:off x="1348" y="2269"/>
              <a:ext cx="131" cy="194"/>
            </a:xfrm>
            <a:custGeom>
              <a:avLst/>
              <a:gdLst>
                <a:gd name="T0" fmla="*/ 143 w 101"/>
                <a:gd name="T1" fmla="*/ 101 h 140"/>
                <a:gd name="T2" fmla="*/ 136 w 101"/>
                <a:gd name="T3" fmla="*/ 249 h 140"/>
                <a:gd name="T4" fmla="*/ 29 w 101"/>
                <a:gd name="T5" fmla="*/ 168 h 140"/>
                <a:gd name="T6" fmla="*/ 34 w 101"/>
                <a:gd name="T7" fmla="*/ 17 h 140"/>
                <a:gd name="T8" fmla="*/ 143 w 101"/>
                <a:gd name="T9" fmla="*/ 101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140">
                  <a:moveTo>
                    <a:pt x="85" y="53"/>
                  </a:moveTo>
                  <a:cubicBezTo>
                    <a:pt x="101" y="86"/>
                    <a:pt x="100" y="121"/>
                    <a:pt x="81" y="130"/>
                  </a:cubicBezTo>
                  <a:cubicBezTo>
                    <a:pt x="62" y="140"/>
                    <a:pt x="34" y="120"/>
                    <a:pt x="17" y="87"/>
                  </a:cubicBezTo>
                  <a:cubicBezTo>
                    <a:pt x="0" y="53"/>
                    <a:pt x="2" y="18"/>
                    <a:pt x="20" y="9"/>
                  </a:cubicBezTo>
                  <a:cubicBezTo>
                    <a:pt x="39" y="0"/>
                    <a:pt x="68" y="19"/>
                    <a:pt x="85" y="53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3" name="Freeform 844"/>
            <p:cNvSpPr>
              <a:spLocks/>
            </p:cNvSpPr>
            <p:nvPr/>
          </p:nvSpPr>
          <p:spPr bwMode="auto">
            <a:xfrm>
              <a:off x="1435" y="2433"/>
              <a:ext cx="103" cy="93"/>
            </a:xfrm>
            <a:custGeom>
              <a:avLst/>
              <a:gdLst>
                <a:gd name="T0" fmla="*/ 121 w 79"/>
                <a:gd name="T1" fmla="*/ 110 h 67"/>
                <a:gd name="T2" fmla="*/ 44 w 79"/>
                <a:gd name="T3" fmla="*/ 100 h 67"/>
                <a:gd name="T4" fmla="*/ 12 w 79"/>
                <a:gd name="T5" fmla="*/ 19 h 67"/>
                <a:gd name="T6" fmla="*/ 90 w 79"/>
                <a:gd name="T7" fmla="*/ 29 h 67"/>
                <a:gd name="T8" fmla="*/ 121 w 79"/>
                <a:gd name="T9" fmla="*/ 11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67">
                  <a:moveTo>
                    <a:pt x="71" y="57"/>
                  </a:moveTo>
                  <a:cubicBezTo>
                    <a:pt x="64" y="67"/>
                    <a:pt x="43" y="65"/>
                    <a:pt x="26" y="52"/>
                  </a:cubicBezTo>
                  <a:cubicBezTo>
                    <a:pt x="8" y="39"/>
                    <a:pt x="0" y="21"/>
                    <a:pt x="7" y="10"/>
                  </a:cubicBezTo>
                  <a:cubicBezTo>
                    <a:pt x="15" y="0"/>
                    <a:pt x="35" y="2"/>
                    <a:pt x="53" y="15"/>
                  </a:cubicBezTo>
                  <a:cubicBezTo>
                    <a:pt x="70" y="27"/>
                    <a:pt x="79" y="46"/>
                    <a:pt x="71" y="57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4" name="Freeform 845"/>
            <p:cNvSpPr>
              <a:spLocks/>
            </p:cNvSpPr>
            <p:nvPr/>
          </p:nvSpPr>
          <p:spPr bwMode="auto">
            <a:xfrm>
              <a:off x="1252" y="2068"/>
              <a:ext cx="1193" cy="531"/>
            </a:xfrm>
            <a:custGeom>
              <a:avLst/>
              <a:gdLst>
                <a:gd name="T0" fmla="*/ 1549 w 919"/>
                <a:gd name="T1" fmla="*/ 369 h 383"/>
                <a:gd name="T2" fmla="*/ 1188 w 919"/>
                <a:gd name="T3" fmla="*/ 736 h 383"/>
                <a:gd name="T4" fmla="*/ 361 w 919"/>
                <a:gd name="T5" fmla="*/ 736 h 383"/>
                <a:gd name="T6" fmla="*/ 0 w 919"/>
                <a:gd name="T7" fmla="*/ 369 h 383"/>
                <a:gd name="T8" fmla="*/ 0 w 919"/>
                <a:gd name="T9" fmla="*/ 369 h 383"/>
                <a:gd name="T10" fmla="*/ 361 w 919"/>
                <a:gd name="T11" fmla="*/ 0 h 383"/>
                <a:gd name="T12" fmla="*/ 1188 w 919"/>
                <a:gd name="T13" fmla="*/ 0 h 383"/>
                <a:gd name="T14" fmla="*/ 1549 w 919"/>
                <a:gd name="T15" fmla="*/ 369 h 3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9" h="383">
                  <a:moveTo>
                    <a:pt x="919" y="192"/>
                  </a:moveTo>
                  <a:cubicBezTo>
                    <a:pt x="919" y="297"/>
                    <a:pt x="824" y="383"/>
                    <a:pt x="705" y="383"/>
                  </a:cubicBezTo>
                  <a:cubicBezTo>
                    <a:pt x="214" y="383"/>
                    <a:pt x="214" y="383"/>
                    <a:pt x="214" y="383"/>
                  </a:cubicBezTo>
                  <a:cubicBezTo>
                    <a:pt x="96" y="383"/>
                    <a:pt x="0" y="297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86"/>
                    <a:pt x="96" y="0"/>
                    <a:pt x="214" y="0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824" y="0"/>
                    <a:pt x="919" y="86"/>
                    <a:pt x="919" y="192"/>
                  </a:cubicBezTo>
                  <a:close/>
                </a:path>
              </a:pathLst>
            </a:custGeom>
            <a:grpFill/>
            <a:ln w="7938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5" name="Freeform 846"/>
            <p:cNvSpPr>
              <a:spLocks/>
            </p:cNvSpPr>
            <p:nvPr/>
          </p:nvSpPr>
          <p:spPr bwMode="auto">
            <a:xfrm>
              <a:off x="1248" y="2067"/>
              <a:ext cx="1196" cy="682"/>
            </a:xfrm>
            <a:custGeom>
              <a:avLst/>
              <a:gdLst>
                <a:gd name="T0" fmla="*/ 1553 w 921"/>
                <a:gd name="T1" fmla="*/ 367 h 492"/>
                <a:gd name="T2" fmla="*/ 1192 w 921"/>
                <a:gd name="T3" fmla="*/ 0 h 492"/>
                <a:gd name="T4" fmla="*/ 364 w 921"/>
                <a:gd name="T5" fmla="*/ 0 h 492"/>
                <a:gd name="T6" fmla="*/ 4 w 921"/>
                <a:gd name="T7" fmla="*/ 367 h 492"/>
                <a:gd name="T8" fmla="*/ 4 w 921"/>
                <a:gd name="T9" fmla="*/ 396 h 492"/>
                <a:gd name="T10" fmla="*/ 4 w 921"/>
                <a:gd name="T11" fmla="*/ 552 h 492"/>
                <a:gd name="T12" fmla="*/ 362 w 921"/>
                <a:gd name="T13" fmla="*/ 945 h 492"/>
                <a:gd name="T14" fmla="*/ 1191 w 921"/>
                <a:gd name="T15" fmla="*/ 945 h 492"/>
                <a:gd name="T16" fmla="*/ 1552 w 921"/>
                <a:gd name="T17" fmla="*/ 577 h 492"/>
                <a:gd name="T18" fmla="*/ 1548 w 921"/>
                <a:gd name="T19" fmla="*/ 428 h 492"/>
                <a:gd name="T20" fmla="*/ 1553 w 921"/>
                <a:gd name="T21" fmla="*/ 367 h 4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1" h="492">
                  <a:moveTo>
                    <a:pt x="921" y="191"/>
                  </a:moveTo>
                  <a:cubicBezTo>
                    <a:pt x="921" y="86"/>
                    <a:pt x="825" y="0"/>
                    <a:pt x="707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97" y="0"/>
                    <a:pt x="2" y="86"/>
                    <a:pt x="2" y="191"/>
                  </a:cubicBezTo>
                  <a:cubicBezTo>
                    <a:pt x="2" y="196"/>
                    <a:pt x="2" y="201"/>
                    <a:pt x="2" y="206"/>
                  </a:cubicBezTo>
                  <a:cubicBezTo>
                    <a:pt x="0" y="229"/>
                    <a:pt x="2" y="256"/>
                    <a:pt x="2" y="287"/>
                  </a:cubicBezTo>
                  <a:cubicBezTo>
                    <a:pt x="2" y="392"/>
                    <a:pt x="96" y="492"/>
                    <a:pt x="215" y="492"/>
                  </a:cubicBezTo>
                  <a:cubicBezTo>
                    <a:pt x="706" y="492"/>
                    <a:pt x="706" y="492"/>
                    <a:pt x="706" y="492"/>
                  </a:cubicBezTo>
                  <a:cubicBezTo>
                    <a:pt x="788" y="484"/>
                    <a:pt x="920" y="406"/>
                    <a:pt x="920" y="300"/>
                  </a:cubicBezTo>
                  <a:cubicBezTo>
                    <a:pt x="920" y="273"/>
                    <a:pt x="921" y="246"/>
                    <a:pt x="918" y="223"/>
                  </a:cubicBezTo>
                  <a:cubicBezTo>
                    <a:pt x="920" y="213"/>
                    <a:pt x="921" y="202"/>
                    <a:pt x="921" y="191"/>
                  </a:cubicBezTo>
                  <a:close/>
                </a:path>
              </a:pathLst>
            </a:custGeom>
            <a:grpFill/>
            <a:ln w="7938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6" name="Freeform 847"/>
            <p:cNvSpPr>
              <a:spLocks/>
            </p:cNvSpPr>
            <p:nvPr/>
          </p:nvSpPr>
          <p:spPr bwMode="auto">
            <a:xfrm>
              <a:off x="1270" y="2082"/>
              <a:ext cx="1161" cy="502"/>
            </a:xfrm>
            <a:custGeom>
              <a:avLst/>
              <a:gdLst>
                <a:gd name="T0" fmla="*/ 1508 w 894"/>
                <a:gd name="T1" fmla="*/ 348 h 362"/>
                <a:gd name="T2" fmla="*/ 1157 w 894"/>
                <a:gd name="T3" fmla="*/ 696 h 362"/>
                <a:gd name="T4" fmla="*/ 351 w 894"/>
                <a:gd name="T5" fmla="*/ 696 h 362"/>
                <a:gd name="T6" fmla="*/ 0 w 894"/>
                <a:gd name="T7" fmla="*/ 348 h 362"/>
                <a:gd name="T8" fmla="*/ 0 w 894"/>
                <a:gd name="T9" fmla="*/ 348 h 362"/>
                <a:gd name="T10" fmla="*/ 351 w 894"/>
                <a:gd name="T11" fmla="*/ 0 h 362"/>
                <a:gd name="T12" fmla="*/ 1157 w 894"/>
                <a:gd name="T13" fmla="*/ 0 h 362"/>
                <a:gd name="T14" fmla="*/ 1508 w 894"/>
                <a:gd name="T15" fmla="*/ 348 h 3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4" h="362">
                  <a:moveTo>
                    <a:pt x="894" y="181"/>
                  </a:moveTo>
                  <a:cubicBezTo>
                    <a:pt x="894" y="281"/>
                    <a:pt x="801" y="362"/>
                    <a:pt x="686" y="362"/>
                  </a:cubicBezTo>
                  <a:cubicBezTo>
                    <a:pt x="208" y="362"/>
                    <a:pt x="208" y="362"/>
                    <a:pt x="208" y="362"/>
                  </a:cubicBezTo>
                  <a:cubicBezTo>
                    <a:pt x="93" y="362"/>
                    <a:pt x="0" y="2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81"/>
                    <a:pt x="93" y="0"/>
                    <a:pt x="208" y="0"/>
                  </a:cubicBezTo>
                  <a:cubicBezTo>
                    <a:pt x="686" y="0"/>
                    <a:pt x="686" y="0"/>
                    <a:pt x="686" y="0"/>
                  </a:cubicBezTo>
                  <a:cubicBezTo>
                    <a:pt x="801" y="0"/>
                    <a:pt x="894" y="81"/>
                    <a:pt x="894" y="181"/>
                  </a:cubicBezTo>
                  <a:close/>
                </a:path>
              </a:pathLst>
            </a:custGeom>
            <a:grpFill/>
            <a:ln w="1588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7" name="Line 848"/>
            <p:cNvSpPr>
              <a:spLocks noChangeShapeType="1"/>
            </p:cNvSpPr>
            <p:nvPr/>
          </p:nvSpPr>
          <p:spPr bwMode="auto">
            <a:xfrm flipH="1">
              <a:off x="1649" y="2598"/>
              <a:ext cx="56" cy="1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8" name="Line 849"/>
            <p:cNvSpPr>
              <a:spLocks noChangeShapeType="1"/>
            </p:cNvSpPr>
            <p:nvPr/>
          </p:nvSpPr>
          <p:spPr bwMode="auto">
            <a:xfrm flipH="1">
              <a:off x="1753" y="2598"/>
              <a:ext cx="43" cy="1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69" name="Line 850"/>
            <p:cNvSpPr>
              <a:spLocks noChangeShapeType="1"/>
            </p:cNvSpPr>
            <p:nvPr/>
          </p:nvSpPr>
          <p:spPr bwMode="auto">
            <a:xfrm flipH="1">
              <a:off x="1831" y="2598"/>
              <a:ext cx="240" cy="1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370" name="Freeform 851"/>
            <p:cNvSpPr>
              <a:spLocks/>
            </p:cNvSpPr>
            <p:nvPr/>
          </p:nvSpPr>
          <p:spPr bwMode="auto">
            <a:xfrm>
              <a:off x="1252" y="2067"/>
              <a:ext cx="1195" cy="531"/>
            </a:xfrm>
            <a:custGeom>
              <a:avLst/>
              <a:gdLst>
                <a:gd name="T0" fmla="*/ 361 w 920"/>
                <a:gd name="T1" fmla="*/ 736 h 383"/>
                <a:gd name="T2" fmla="*/ 0 w 920"/>
                <a:gd name="T3" fmla="*/ 369 h 383"/>
                <a:gd name="T4" fmla="*/ 0 w 920"/>
                <a:gd name="T5" fmla="*/ 369 h 383"/>
                <a:gd name="T6" fmla="*/ 361 w 920"/>
                <a:gd name="T7" fmla="*/ 0 h 383"/>
                <a:gd name="T8" fmla="*/ 1191 w 920"/>
                <a:gd name="T9" fmla="*/ 0 h 383"/>
                <a:gd name="T10" fmla="*/ 1552 w 920"/>
                <a:gd name="T11" fmla="*/ 369 h 383"/>
                <a:gd name="T12" fmla="*/ 1552 w 920"/>
                <a:gd name="T13" fmla="*/ 369 h 383"/>
                <a:gd name="T14" fmla="*/ 1496 w 920"/>
                <a:gd name="T15" fmla="*/ 566 h 3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20" h="383">
                  <a:moveTo>
                    <a:pt x="214" y="383"/>
                  </a:moveTo>
                  <a:cubicBezTo>
                    <a:pt x="96" y="383"/>
                    <a:pt x="0" y="297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86"/>
                    <a:pt x="96" y="0"/>
                    <a:pt x="214" y="0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824" y="0"/>
                    <a:pt x="920" y="86"/>
                    <a:pt x="920" y="192"/>
                  </a:cubicBezTo>
                  <a:cubicBezTo>
                    <a:pt x="920" y="192"/>
                    <a:pt x="920" y="192"/>
                    <a:pt x="920" y="192"/>
                  </a:cubicBezTo>
                  <a:cubicBezTo>
                    <a:pt x="920" y="229"/>
                    <a:pt x="908" y="264"/>
                    <a:pt x="887" y="294"/>
                  </a:cubicBezTo>
                </a:path>
              </a:pathLst>
            </a:custGeom>
            <a:grpFill/>
            <a:ln w="1588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</p:grpSp>
      <p:cxnSp>
        <p:nvCxnSpPr>
          <p:cNvPr id="371" name="Přímá spojnice se šipkou 370"/>
          <p:cNvCxnSpPr/>
          <p:nvPr/>
        </p:nvCxnSpPr>
        <p:spPr>
          <a:xfrm flipV="1">
            <a:off x="2301056" y="4858891"/>
            <a:ext cx="3316288" cy="31750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2" name="Přímá spojnice se šipkou 371"/>
          <p:cNvCxnSpPr/>
          <p:nvPr/>
        </p:nvCxnSpPr>
        <p:spPr>
          <a:xfrm>
            <a:off x="2123256" y="2734816"/>
            <a:ext cx="4597400" cy="80963"/>
          </a:xfrm>
          <a:prstGeom prst="straightConnector1">
            <a:avLst/>
          </a:prstGeom>
          <a:ln w="57150">
            <a:solidFill>
              <a:schemeClr val="accent1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73" name="Group 3"/>
          <p:cNvGrpSpPr>
            <a:grpSpLocks/>
          </p:cNvGrpSpPr>
          <p:nvPr/>
        </p:nvGrpSpPr>
        <p:grpSpPr bwMode="auto">
          <a:xfrm>
            <a:off x="7188969" y="2349054"/>
            <a:ext cx="1487487" cy="2952750"/>
            <a:chOff x="480" y="1091"/>
            <a:chExt cx="360" cy="576"/>
          </a:xfrm>
        </p:grpSpPr>
        <p:sp>
          <p:nvSpPr>
            <p:cNvPr id="374" name="Freeform 4"/>
            <p:cNvSpPr>
              <a:spLocks/>
            </p:cNvSpPr>
            <p:nvPr/>
          </p:nvSpPr>
          <p:spPr bwMode="auto">
            <a:xfrm>
              <a:off x="480" y="1091"/>
              <a:ext cx="360" cy="568"/>
            </a:xfrm>
            <a:custGeom>
              <a:avLst/>
              <a:gdLst>
                <a:gd name="T0" fmla="*/ 2147483647 w 144"/>
                <a:gd name="T1" fmla="*/ 2147483647 h 213"/>
                <a:gd name="T2" fmla="*/ 2147483647 w 144"/>
                <a:gd name="T3" fmla="*/ 2147483647 h 213"/>
                <a:gd name="T4" fmla="*/ 2147483647 w 144"/>
                <a:gd name="T5" fmla="*/ 2147483647 h 213"/>
                <a:gd name="T6" fmla="*/ 2147483647 w 144"/>
                <a:gd name="T7" fmla="*/ 2147483647 h 213"/>
                <a:gd name="T8" fmla="*/ 2147483647 w 144"/>
                <a:gd name="T9" fmla="*/ 2147483647 h 213"/>
                <a:gd name="T10" fmla="*/ 2147483647 w 144"/>
                <a:gd name="T11" fmla="*/ 2147483647 h 213"/>
                <a:gd name="T12" fmla="*/ 2147483647 w 144"/>
                <a:gd name="T13" fmla="*/ 2147483647 h 213"/>
                <a:gd name="T14" fmla="*/ 2147483647 w 144"/>
                <a:gd name="T15" fmla="*/ 2147483647 h 213"/>
                <a:gd name="T16" fmla="*/ 2147483647 w 144"/>
                <a:gd name="T17" fmla="*/ 2147483647 h 213"/>
                <a:gd name="T18" fmla="*/ 2147483647 w 144"/>
                <a:gd name="T19" fmla="*/ 2147483647 h 213"/>
                <a:gd name="T20" fmla="*/ 2147483647 w 144"/>
                <a:gd name="T21" fmla="*/ 2147483647 h 213"/>
                <a:gd name="T22" fmla="*/ 2147483647 w 144"/>
                <a:gd name="T23" fmla="*/ 2147483647 h 213"/>
                <a:gd name="T24" fmla="*/ 2147483647 w 144"/>
                <a:gd name="T25" fmla="*/ 2147483647 h 213"/>
                <a:gd name="T26" fmla="*/ 2147483647 w 144"/>
                <a:gd name="T27" fmla="*/ 2147483647 h 213"/>
                <a:gd name="T28" fmla="*/ 2147483647 w 144"/>
                <a:gd name="T29" fmla="*/ 2147483647 h 213"/>
                <a:gd name="T30" fmla="*/ 2147483647 w 144"/>
                <a:gd name="T31" fmla="*/ 2147483647 h 213"/>
                <a:gd name="T32" fmla="*/ 2147483647 w 144"/>
                <a:gd name="T33" fmla="*/ 2147483647 h 213"/>
                <a:gd name="T34" fmla="*/ 2147483647 w 144"/>
                <a:gd name="T35" fmla="*/ 2147483647 h 213"/>
                <a:gd name="T36" fmla="*/ 2147483647 w 144"/>
                <a:gd name="T37" fmla="*/ 2147483647 h 213"/>
                <a:gd name="T38" fmla="*/ 2147483647 w 144"/>
                <a:gd name="T39" fmla="*/ 2147483647 h 213"/>
                <a:gd name="T40" fmla="*/ 2147483647 w 144"/>
                <a:gd name="T41" fmla="*/ 2147483647 h 213"/>
                <a:gd name="T42" fmla="*/ 2147483647 w 144"/>
                <a:gd name="T43" fmla="*/ 2147483647 h 2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44" h="213">
                  <a:moveTo>
                    <a:pt x="76" y="42"/>
                  </a:moveTo>
                  <a:cubicBezTo>
                    <a:pt x="92" y="52"/>
                    <a:pt x="89" y="53"/>
                    <a:pt x="102" y="36"/>
                  </a:cubicBezTo>
                  <a:cubicBezTo>
                    <a:pt x="113" y="23"/>
                    <a:pt x="128" y="23"/>
                    <a:pt x="137" y="40"/>
                  </a:cubicBezTo>
                  <a:cubicBezTo>
                    <a:pt x="143" y="50"/>
                    <a:pt x="144" y="63"/>
                    <a:pt x="136" y="73"/>
                  </a:cubicBezTo>
                  <a:cubicBezTo>
                    <a:pt x="128" y="82"/>
                    <a:pt x="117" y="75"/>
                    <a:pt x="124" y="93"/>
                  </a:cubicBezTo>
                  <a:cubicBezTo>
                    <a:pt x="128" y="103"/>
                    <a:pt x="136" y="109"/>
                    <a:pt x="126" y="121"/>
                  </a:cubicBezTo>
                  <a:cubicBezTo>
                    <a:pt x="116" y="132"/>
                    <a:pt x="111" y="125"/>
                    <a:pt x="108" y="147"/>
                  </a:cubicBezTo>
                  <a:cubicBezTo>
                    <a:pt x="106" y="167"/>
                    <a:pt x="106" y="160"/>
                    <a:pt x="95" y="169"/>
                  </a:cubicBezTo>
                  <a:cubicBezTo>
                    <a:pt x="84" y="178"/>
                    <a:pt x="93" y="191"/>
                    <a:pt x="86" y="203"/>
                  </a:cubicBezTo>
                  <a:cubicBezTo>
                    <a:pt x="81" y="213"/>
                    <a:pt x="67" y="210"/>
                    <a:pt x="60" y="204"/>
                  </a:cubicBezTo>
                  <a:cubicBezTo>
                    <a:pt x="51" y="196"/>
                    <a:pt x="51" y="183"/>
                    <a:pt x="39" y="182"/>
                  </a:cubicBezTo>
                  <a:cubicBezTo>
                    <a:pt x="33" y="181"/>
                    <a:pt x="22" y="190"/>
                    <a:pt x="20" y="176"/>
                  </a:cubicBezTo>
                  <a:cubicBezTo>
                    <a:pt x="19" y="170"/>
                    <a:pt x="24" y="164"/>
                    <a:pt x="24" y="158"/>
                  </a:cubicBezTo>
                  <a:cubicBezTo>
                    <a:pt x="22" y="147"/>
                    <a:pt x="19" y="155"/>
                    <a:pt x="14" y="150"/>
                  </a:cubicBezTo>
                  <a:cubicBezTo>
                    <a:pt x="6" y="140"/>
                    <a:pt x="15" y="135"/>
                    <a:pt x="11" y="121"/>
                  </a:cubicBezTo>
                  <a:cubicBezTo>
                    <a:pt x="10" y="115"/>
                    <a:pt x="5" y="115"/>
                    <a:pt x="3" y="110"/>
                  </a:cubicBezTo>
                  <a:cubicBezTo>
                    <a:pt x="0" y="104"/>
                    <a:pt x="1" y="92"/>
                    <a:pt x="3" y="85"/>
                  </a:cubicBezTo>
                  <a:cubicBezTo>
                    <a:pt x="7" y="72"/>
                    <a:pt x="15" y="72"/>
                    <a:pt x="20" y="62"/>
                  </a:cubicBezTo>
                  <a:cubicBezTo>
                    <a:pt x="24" y="51"/>
                    <a:pt x="20" y="32"/>
                    <a:pt x="25" y="20"/>
                  </a:cubicBezTo>
                  <a:cubicBezTo>
                    <a:pt x="32" y="0"/>
                    <a:pt x="48" y="3"/>
                    <a:pt x="53" y="22"/>
                  </a:cubicBezTo>
                  <a:cubicBezTo>
                    <a:pt x="56" y="30"/>
                    <a:pt x="54" y="33"/>
                    <a:pt x="59" y="41"/>
                  </a:cubicBezTo>
                  <a:cubicBezTo>
                    <a:pt x="64" y="48"/>
                    <a:pt x="69" y="39"/>
                    <a:pt x="76" y="42"/>
                  </a:cubicBezTo>
                  <a:close/>
                </a:path>
              </a:pathLst>
            </a:custGeom>
            <a:solidFill>
              <a:srgbClr val="D1EEF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75" name="Freeform 5"/>
            <p:cNvSpPr>
              <a:spLocks/>
            </p:cNvSpPr>
            <p:nvPr/>
          </p:nvSpPr>
          <p:spPr bwMode="auto">
            <a:xfrm>
              <a:off x="745" y="1173"/>
              <a:ext cx="87" cy="160"/>
            </a:xfrm>
            <a:custGeom>
              <a:avLst/>
              <a:gdLst>
                <a:gd name="T0" fmla="*/ 2147483647 w 35"/>
                <a:gd name="T1" fmla="*/ 2147483647 h 60"/>
                <a:gd name="T2" fmla="*/ 2147483647 w 35"/>
                <a:gd name="T3" fmla="*/ 2147483647 h 60"/>
                <a:gd name="T4" fmla="*/ 2147483647 w 35"/>
                <a:gd name="T5" fmla="*/ 2147483647 h 60"/>
                <a:gd name="T6" fmla="*/ 0 w 35"/>
                <a:gd name="T7" fmla="*/ 2147483647 h 60"/>
                <a:gd name="T8" fmla="*/ 2147483647 w 35"/>
                <a:gd name="T9" fmla="*/ 2147483647 h 60"/>
                <a:gd name="T10" fmla="*/ 2147483647 w 35"/>
                <a:gd name="T11" fmla="*/ 2147483647 h 60"/>
                <a:gd name="T12" fmla="*/ 2147483647 w 35"/>
                <a:gd name="T13" fmla="*/ 0 h 6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5" h="60">
                  <a:moveTo>
                    <a:pt x="22" y="6"/>
                  </a:moveTo>
                  <a:cubicBezTo>
                    <a:pt x="32" y="8"/>
                    <a:pt x="35" y="30"/>
                    <a:pt x="30" y="37"/>
                  </a:cubicBezTo>
                  <a:cubicBezTo>
                    <a:pt x="27" y="40"/>
                    <a:pt x="23" y="42"/>
                    <a:pt x="19" y="44"/>
                  </a:cubicBezTo>
                  <a:cubicBezTo>
                    <a:pt x="11" y="49"/>
                    <a:pt x="6" y="53"/>
                    <a:pt x="0" y="60"/>
                  </a:cubicBezTo>
                  <a:cubicBezTo>
                    <a:pt x="3" y="54"/>
                    <a:pt x="6" y="45"/>
                    <a:pt x="10" y="40"/>
                  </a:cubicBezTo>
                  <a:cubicBezTo>
                    <a:pt x="15" y="33"/>
                    <a:pt x="21" y="29"/>
                    <a:pt x="21" y="20"/>
                  </a:cubicBezTo>
                  <a:cubicBezTo>
                    <a:pt x="22" y="10"/>
                    <a:pt x="19" y="6"/>
                    <a:pt x="14" y="0"/>
                  </a:cubicBezTo>
                </a:path>
              </a:pathLst>
            </a:custGeom>
            <a:solidFill>
              <a:srgbClr val="AA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76" name="Freeform 6"/>
            <p:cNvSpPr>
              <a:spLocks/>
            </p:cNvSpPr>
            <p:nvPr/>
          </p:nvSpPr>
          <p:spPr bwMode="auto">
            <a:xfrm>
              <a:off x="715" y="1328"/>
              <a:ext cx="82" cy="208"/>
            </a:xfrm>
            <a:custGeom>
              <a:avLst/>
              <a:gdLst>
                <a:gd name="T0" fmla="*/ 2147483647 w 33"/>
                <a:gd name="T1" fmla="*/ 2147483647 h 78"/>
                <a:gd name="T2" fmla="*/ 2147483647 w 33"/>
                <a:gd name="T3" fmla="*/ 2147483647 h 78"/>
                <a:gd name="T4" fmla="*/ 2147483647 w 33"/>
                <a:gd name="T5" fmla="*/ 2147483647 h 78"/>
                <a:gd name="T6" fmla="*/ 0 w 33"/>
                <a:gd name="T7" fmla="*/ 2147483647 h 78"/>
                <a:gd name="T8" fmla="*/ 2147483647 w 33"/>
                <a:gd name="T9" fmla="*/ 2147483647 h 78"/>
                <a:gd name="T10" fmla="*/ 2147483647 w 33"/>
                <a:gd name="T11" fmla="*/ 2147483647 h 78"/>
                <a:gd name="T12" fmla="*/ 2147483647 w 33"/>
                <a:gd name="T13" fmla="*/ 2147483647 h 78"/>
                <a:gd name="T14" fmla="*/ 2147483647 w 33"/>
                <a:gd name="T15" fmla="*/ 0 h 7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3" h="78">
                  <a:moveTo>
                    <a:pt x="26" y="1"/>
                  </a:moveTo>
                  <a:cubicBezTo>
                    <a:pt x="25" y="8"/>
                    <a:pt x="33" y="13"/>
                    <a:pt x="32" y="21"/>
                  </a:cubicBezTo>
                  <a:cubicBezTo>
                    <a:pt x="31" y="29"/>
                    <a:pt x="26" y="30"/>
                    <a:pt x="20" y="35"/>
                  </a:cubicBezTo>
                  <a:cubicBezTo>
                    <a:pt x="8" y="46"/>
                    <a:pt x="13" y="66"/>
                    <a:pt x="0" y="78"/>
                  </a:cubicBezTo>
                  <a:cubicBezTo>
                    <a:pt x="5" y="72"/>
                    <a:pt x="6" y="67"/>
                    <a:pt x="5" y="59"/>
                  </a:cubicBezTo>
                  <a:cubicBezTo>
                    <a:pt x="3" y="50"/>
                    <a:pt x="4" y="44"/>
                    <a:pt x="10" y="36"/>
                  </a:cubicBezTo>
                  <a:cubicBezTo>
                    <a:pt x="18" y="28"/>
                    <a:pt x="19" y="22"/>
                    <a:pt x="22" y="11"/>
                  </a:cubicBezTo>
                  <a:cubicBezTo>
                    <a:pt x="22" y="6"/>
                    <a:pt x="23" y="3"/>
                    <a:pt x="26" y="0"/>
                  </a:cubicBezTo>
                </a:path>
              </a:pathLst>
            </a:custGeom>
            <a:solidFill>
              <a:srgbClr val="AA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77" name="Freeform 7"/>
            <p:cNvSpPr>
              <a:spLocks/>
            </p:cNvSpPr>
            <p:nvPr/>
          </p:nvSpPr>
          <p:spPr bwMode="auto">
            <a:xfrm>
              <a:off x="635" y="1520"/>
              <a:ext cx="70" cy="123"/>
            </a:xfrm>
            <a:custGeom>
              <a:avLst/>
              <a:gdLst>
                <a:gd name="T0" fmla="*/ 2147483647 w 28"/>
                <a:gd name="T1" fmla="*/ 2147483647 h 46"/>
                <a:gd name="T2" fmla="*/ 2147483647 w 28"/>
                <a:gd name="T3" fmla="*/ 2147483647 h 46"/>
                <a:gd name="T4" fmla="*/ 2147483647 w 28"/>
                <a:gd name="T5" fmla="*/ 2147483647 h 46"/>
                <a:gd name="T6" fmla="*/ 0 w 28"/>
                <a:gd name="T7" fmla="*/ 2147483647 h 46"/>
                <a:gd name="T8" fmla="*/ 2147483647 w 28"/>
                <a:gd name="T9" fmla="*/ 2147483647 h 46"/>
                <a:gd name="T10" fmla="*/ 2147483647 w 28"/>
                <a:gd name="T11" fmla="*/ 2147483647 h 46"/>
                <a:gd name="T12" fmla="*/ 2147483647 w 28"/>
                <a:gd name="T13" fmla="*/ 0 h 4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8" h="46">
                  <a:moveTo>
                    <a:pt x="28" y="2"/>
                  </a:moveTo>
                  <a:cubicBezTo>
                    <a:pt x="25" y="8"/>
                    <a:pt x="24" y="12"/>
                    <a:pt x="23" y="18"/>
                  </a:cubicBezTo>
                  <a:cubicBezTo>
                    <a:pt x="22" y="24"/>
                    <a:pt x="23" y="32"/>
                    <a:pt x="20" y="38"/>
                  </a:cubicBezTo>
                  <a:cubicBezTo>
                    <a:pt x="15" y="46"/>
                    <a:pt x="3" y="45"/>
                    <a:pt x="0" y="36"/>
                  </a:cubicBezTo>
                  <a:cubicBezTo>
                    <a:pt x="8" y="45"/>
                    <a:pt x="15" y="30"/>
                    <a:pt x="16" y="24"/>
                  </a:cubicBezTo>
                  <a:cubicBezTo>
                    <a:pt x="17" y="17"/>
                    <a:pt x="15" y="12"/>
                    <a:pt x="20" y="6"/>
                  </a:cubicBezTo>
                  <a:cubicBezTo>
                    <a:pt x="22" y="4"/>
                    <a:pt x="26" y="4"/>
                    <a:pt x="27" y="0"/>
                  </a:cubicBezTo>
                </a:path>
              </a:pathLst>
            </a:custGeom>
            <a:solidFill>
              <a:srgbClr val="AA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78" name="Freeform 8"/>
            <p:cNvSpPr>
              <a:spLocks/>
            </p:cNvSpPr>
            <p:nvPr/>
          </p:nvSpPr>
          <p:spPr bwMode="auto">
            <a:xfrm>
              <a:off x="607" y="1432"/>
              <a:ext cx="75" cy="77"/>
            </a:xfrm>
            <a:custGeom>
              <a:avLst/>
              <a:gdLst>
                <a:gd name="T0" fmla="*/ 2147483647 w 30"/>
                <a:gd name="T1" fmla="*/ 2147483647 h 29"/>
                <a:gd name="T2" fmla="*/ 2147483647 w 30"/>
                <a:gd name="T3" fmla="*/ 0 h 29"/>
                <a:gd name="T4" fmla="*/ 2147483647 w 30"/>
                <a:gd name="T5" fmla="*/ 2147483647 h 29"/>
                <a:gd name="T6" fmla="*/ 0 w 30"/>
                <a:gd name="T7" fmla="*/ 2147483647 h 29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30" h="29">
                  <a:moveTo>
                    <a:pt x="8" y="17"/>
                  </a:moveTo>
                  <a:cubicBezTo>
                    <a:pt x="18" y="14"/>
                    <a:pt x="24" y="10"/>
                    <a:pt x="27" y="0"/>
                  </a:cubicBezTo>
                  <a:cubicBezTo>
                    <a:pt x="22" y="8"/>
                    <a:pt x="30" y="18"/>
                    <a:pt x="20" y="25"/>
                  </a:cubicBezTo>
                  <a:cubicBezTo>
                    <a:pt x="14" y="29"/>
                    <a:pt x="5" y="24"/>
                    <a:pt x="0" y="20"/>
                  </a:cubicBezTo>
                </a:path>
              </a:pathLst>
            </a:custGeom>
            <a:solidFill>
              <a:srgbClr val="AA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79" name="Freeform 9"/>
            <p:cNvSpPr>
              <a:spLocks/>
            </p:cNvSpPr>
            <p:nvPr/>
          </p:nvSpPr>
          <p:spPr bwMode="auto">
            <a:xfrm>
              <a:off x="555" y="1110"/>
              <a:ext cx="97" cy="135"/>
            </a:xfrm>
            <a:custGeom>
              <a:avLst/>
              <a:gdLst>
                <a:gd name="T0" fmla="*/ 2147483647 w 39"/>
                <a:gd name="T1" fmla="*/ 2147483647 h 51"/>
                <a:gd name="T2" fmla="*/ 2147483647 w 39"/>
                <a:gd name="T3" fmla="*/ 2147483647 h 51"/>
                <a:gd name="T4" fmla="*/ 2147483647 w 39"/>
                <a:gd name="T5" fmla="*/ 2147483647 h 51"/>
                <a:gd name="T6" fmla="*/ 0 w 39"/>
                <a:gd name="T7" fmla="*/ 2147483647 h 51"/>
                <a:gd name="T8" fmla="*/ 2147483647 w 39"/>
                <a:gd name="T9" fmla="*/ 2147483647 h 5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9" h="51">
                  <a:moveTo>
                    <a:pt x="8" y="4"/>
                  </a:moveTo>
                  <a:cubicBezTo>
                    <a:pt x="26" y="0"/>
                    <a:pt x="17" y="48"/>
                    <a:pt x="39" y="41"/>
                  </a:cubicBezTo>
                  <a:cubicBezTo>
                    <a:pt x="24" y="51"/>
                    <a:pt x="19" y="31"/>
                    <a:pt x="15" y="21"/>
                  </a:cubicBezTo>
                  <a:cubicBezTo>
                    <a:pt x="13" y="16"/>
                    <a:pt x="5" y="3"/>
                    <a:pt x="0" y="14"/>
                  </a:cubicBezTo>
                  <a:cubicBezTo>
                    <a:pt x="2" y="10"/>
                    <a:pt x="4" y="6"/>
                    <a:pt x="8" y="4"/>
                  </a:cubicBezTo>
                </a:path>
              </a:pathLst>
            </a:custGeom>
            <a:solidFill>
              <a:srgbClr val="AA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80" name="Freeform 10"/>
            <p:cNvSpPr>
              <a:spLocks/>
            </p:cNvSpPr>
            <p:nvPr/>
          </p:nvSpPr>
          <p:spPr bwMode="auto">
            <a:xfrm>
              <a:off x="485" y="1269"/>
              <a:ext cx="40" cy="83"/>
            </a:xfrm>
            <a:custGeom>
              <a:avLst/>
              <a:gdLst>
                <a:gd name="T0" fmla="*/ 2147483647 w 16"/>
                <a:gd name="T1" fmla="*/ 0 h 31"/>
                <a:gd name="T2" fmla="*/ 2147483647 w 16"/>
                <a:gd name="T3" fmla="*/ 2147483647 h 31"/>
                <a:gd name="T4" fmla="*/ 2147483647 w 16"/>
                <a:gd name="T5" fmla="*/ 2147483647 h 31"/>
                <a:gd name="T6" fmla="*/ 2147483647 w 16"/>
                <a:gd name="T7" fmla="*/ 0 h 31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6" h="31">
                  <a:moveTo>
                    <a:pt x="16" y="0"/>
                  </a:moveTo>
                  <a:cubicBezTo>
                    <a:pt x="11" y="8"/>
                    <a:pt x="0" y="21"/>
                    <a:pt x="6" y="31"/>
                  </a:cubicBezTo>
                  <a:cubicBezTo>
                    <a:pt x="6" y="22"/>
                    <a:pt x="9" y="21"/>
                    <a:pt x="13" y="15"/>
                  </a:cubicBezTo>
                  <a:cubicBezTo>
                    <a:pt x="15" y="10"/>
                    <a:pt x="15" y="5"/>
                    <a:pt x="16" y="0"/>
                  </a:cubicBezTo>
                </a:path>
              </a:pathLst>
            </a:custGeom>
            <a:solidFill>
              <a:srgbClr val="AA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81" name="Freeform 11"/>
            <p:cNvSpPr>
              <a:spLocks/>
            </p:cNvSpPr>
            <p:nvPr/>
          </p:nvSpPr>
          <p:spPr bwMode="auto">
            <a:xfrm>
              <a:off x="532" y="1512"/>
              <a:ext cx="38" cy="64"/>
            </a:xfrm>
            <a:custGeom>
              <a:avLst/>
              <a:gdLst>
                <a:gd name="T0" fmla="*/ 2147483647 w 15"/>
                <a:gd name="T1" fmla="*/ 0 h 24"/>
                <a:gd name="T2" fmla="*/ 2147483647 w 15"/>
                <a:gd name="T3" fmla="*/ 2147483647 h 24"/>
                <a:gd name="T4" fmla="*/ 2147483647 w 15"/>
                <a:gd name="T5" fmla="*/ 2147483647 h 24"/>
                <a:gd name="T6" fmla="*/ 2147483647 w 15"/>
                <a:gd name="T7" fmla="*/ 2147483647 h 2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5" h="24">
                  <a:moveTo>
                    <a:pt x="3" y="0"/>
                  </a:moveTo>
                  <a:cubicBezTo>
                    <a:pt x="6" y="8"/>
                    <a:pt x="9" y="16"/>
                    <a:pt x="15" y="20"/>
                  </a:cubicBezTo>
                  <a:cubicBezTo>
                    <a:pt x="13" y="24"/>
                    <a:pt x="7" y="22"/>
                    <a:pt x="3" y="24"/>
                  </a:cubicBezTo>
                  <a:cubicBezTo>
                    <a:pt x="3" y="18"/>
                    <a:pt x="0" y="10"/>
                    <a:pt x="5" y="5"/>
                  </a:cubicBezTo>
                </a:path>
              </a:pathLst>
            </a:custGeom>
            <a:solidFill>
              <a:srgbClr val="AA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82" name="Freeform 12"/>
            <p:cNvSpPr>
              <a:spLocks/>
            </p:cNvSpPr>
            <p:nvPr/>
          </p:nvSpPr>
          <p:spPr bwMode="auto">
            <a:xfrm>
              <a:off x="580" y="1536"/>
              <a:ext cx="87" cy="93"/>
            </a:xfrm>
            <a:custGeom>
              <a:avLst/>
              <a:gdLst>
                <a:gd name="T0" fmla="*/ 2147483647 w 35"/>
                <a:gd name="T1" fmla="*/ 2147483647 h 35"/>
                <a:gd name="T2" fmla="*/ 2147483647 w 35"/>
                <a:gd name="T3" fmla="*/ 2147483647 h 35"/>
                <a:gd name="T4" fmla="*/ 2147483647 w 35"/>
                <a:gd name="T5" fmla="*/ 2147483647 h 35"/>
                <a:gd name="T6" fmla="*/ 2147483647 w 35"/>
                <a:gd name="T7" fmla="*/ 2147483647 h 35"/>
                <a:gd name="T8" fmla="*/ 0 w 35"/>
                <a:gd name="T9" fmla="*/ 2147483647 h 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" h="35">
                  <a:moveTo>
                    <a:pt x="2" y="10"/>
                  </a:moveTo>
                  <a:cubicBezTo>
                    <a:pt x="13" y="5"/>
                    <a:pt x="14" y="20"/>
                    <a:pt x="19" y="25"/>
                  </a:cubicBezTo>
                  <a:cubicBezTo>
                    <a:pt x="20" y="33"/>
                    <a:pt x="28" y="35"/>
                    <a:pt x="35" y="34"/>
                  </a:cubicBezTo>
                  <a:cubicBezTo>
                    <a:pt x="19" y="32"/>
                    <a:pt x="28" y="9"/>
                    <a:pt x="18" y="3"/>
                  </a:cubicBezTo>
                  <a:cubicBezTo>
                    <a:pt x="12" y="0"/>
                    <a:pt x="2" y="4"/>
                    <a:pt x="0" y="10"/>
                  </a:cubicBezTo>
                </a:path>
              </a:pathLst>
            </a:custGeom>
            <a:solidFill>
              <a:srgbClr val="AA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83" name="Freeform 13"/>
            <p:cNvSpPr>
              <a:spLocks/>
            </p:cNvSpPr>
            <p:nvPr/>
          </p:nvSpPr>
          <p:spPr bwMode="auto">
            <a:xfrm>
              <a:off x="590" y="1269"/>
              <a:ext cx="102" cy="88"/>
            </a:xfrm>
            <a:custGeom>
              <a:avLst/>
              <a:gdLst>
                <a:gd name="T0" fmla="*/ 2147483647 w 41"/>
                <a:gd name="T1" fmla="*/ 2147483647 h 33"/>
                <a:gd name="T2" fmla="*/ 2147483647 w 41"/>
                <a:gd name="T3" fmla="*/ 2147483647 h 33"/>
                <a:gd name="T4" fmla="*/ 2147483647 w 41"/>
                <a:gd name="T5" fmla="*/ 2147483647 h 33"/>
                <a:gd name="T6" fmla="*/ 2147483647 w 41"/>
                <a:gd name="T7" fmla="*/ 2147483647 h 33"/>
                <a:gd name="T8" fmla="*/ 2147483647 w 41"/>
                <a:gd name="T9" fmla="*/ 2147483647 h 33"/>
                <a:gd name="T10" fmla="*/ 2147483647 w 41"/>
                <a:gd name="T11" fmla="*/ 2147483647 h 33"/>
                <a:gd name="T12" fmla="*/ 2147483647 w 41"/>
                <a:gd name="T13" fmla="*/ 2147483647 h 33"/>
                <a:gd name="T14" fmla="*/ 0 w 41"/>
                <a:gd name="T15" fmla="*/ 2147483647 h 3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41" h="33">
                  <a:moveTo>
                    <a:pt x="16" y="4"/>
                  </a:moveTo>
                  <a:cubicBezTo>
                    <a:pt x="24" y="7"/>
                    <a:pt x="25" y="13"/>
                    <a:pt x="29" y="18"/>
                  </a:cubicBezTo>
                  <a:cubicBezTo>
                    <a:pt x="33" y="24"/>
                    <a:pt x="38" y="27"/>
                    <a:pt x="41" y="33"/>
                  </a:cubicBezTo>
                  <a:cubicBezTo>
                    <a:pt x="40" y="28"/>
                    <a:pt x="39" y="20"/>
                    <a:pt x="36" y="16"/>
                  </a:cubicBezTo>
                  <a:cubicBezTo>
                    <a:pt x="33" y="10"/>
                    <a:pt x="27" y="8"/>
                    <a:pt x="22" y="5"/>
                  </a:cubicBezTo>
                  <a:cubicBezTo>
                    <a:pt x="18" y="2"/>
                    <a:pt x="18" y="0"/>
                    <a:pt x="12" y="1"/>
                  </a:cubicBezTo>
                  <a:cubicBezTo>
                    <a:pt x="7" y="2"/>
                    <a:pt x="4" y="4"/>
                    <a:pt x="1" y="8"/>
                  </a:cubicBezTo>
                  <a:cubicBezTo>
                    <a:pt x="0" y="8"/>
                    <a:pt x="0" y="7"/>
                    <a:pt x="0" y="6"/>
                  </a:cubicBezTo>
                </a:path>
              </a:pathLst>
            </a:custGeom>
            <a:solidFill>
              <a:srgbClr val="AADC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84" name="Freeform 14"/>
            <p:cNvSpPr>
              <a:spLocks/>
            </p:cNvSpPr>
            <p:nvPr/>
          </p:nvSpPr>
          <p:spPr bwMode="auto">
            <a:xfrm>
              <a:off x="647" y="1552"/>
              <a:ext cx="45" cy="115"/>
            </a:xfrm>
            <a:custGeom>
              <a:avLst/>
              <a:gdLst>
                <a:gd name="T0" fmla="*/ 2147483647 w 18"/>
                <a:gd name="T1" fmla="*/ 0 h 43"/>
                <a:gd name="T2" fmla="*/ 0 w 18"/>
                <a:gd name="T3" fmla="*/ 2147483647 h 43"/>
                <a:gd name="T4" fmla="*/ 2147483647 w 18"/>
                <a:gd name="T5" fmla="*/ 2147483647 h 43"/>
                <a:gd name="T6" fmla="*/ 2147483647 w 18"/>
                <a:gd name="T7" fmla="*/ 2147483647 h 43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8" h="43">
                  <a:moveTo>
                    <a:pt x="18" y="0"/>
                  </a:moveTo>
                  <a:cubicBezTo>
                    <a:pt x="17" y="6"/>
                    <a:pt x="14" y="43"/>
                    <a:pt x="0" y="31"/>
                  </a:cubicBezTo>
                  <a:cubicBezTo>
                    <a:pt x="3" y="29"/>
                    <a:pt x="7" y="28"/>
                    <a:pt x="10" y="25"/>
                  </a:cubicBezTo>
                  <a:cubicBezTo>
                    <a:pt x="15" y="19"/>
                    <a:pt x="12" y="9"/>
                    <a:pt x="18" y="4"/>
                  </a:cubicBezTo>
                </a:path>
              </a:pathLst>
            </a:custGeom>
            <a:solidFill>
              <a:srgbClr val="84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85" name="Freeform 15"/>
            <p:cNvSpPr>
              <a:spLocks/>
            </p:cNvSpPr>
            <p:nvPr/>
          </p:nvSpPr>
          <p:spPr bwMode="auto">
            <a:xfrm>
              <a:off x="765" y="1197"/>
              <a:ext cx="72" cy="120"/>
            </a:xfrm>
            <a:custGeom>
              <a:avLst/>
              <a:gdLst>
                <a:gd name="T0" fmla="*/ 2147483647 w 29"/>
                <a:gd name="T1" fmla="*/ 2147483647 h 45"/>
                <a:gd name="T2" fmla="*/ 2147483647 w 29"/>
                <a:gd name="T3" fmla="*/ 2147483647 h 45"/>
                <a:gd name="T4" fmla="*/ 0 w 29"/>
                <a:gd name="T5" fmla="*/ 2147483647 h 45"/>
                <a:gd name="T6" fmla="*/ 2147483647 w 29"/>
                <a:gd name="T7" fmla="*/ 2147483647 h 45"/>
                <a:gd name="T8" fmla="*/ 2147483647 w 29"/>
                <a:gd name="T9" fmla="*/ 0 h 4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" h="45">
                  <a:moveTo>
                    <a:pt x="20" y="2"/>
                  </a:moveTo>
                  <a:cubicBezTo>
                    <a:pt x="29" y="8"/>
                    <a:pt x="22" y="24"/>
                    <a:pt x="17" y="29"/>
                  </a:cubicBezTo>
                  <a:cubicBezTo>
                    <a:pt x="13" y="35"/>
                    <a:pt x="1" y="38"/>
                    <a:pt x="0" y="45"/>
                  </a:cubicBezTo>
                  <a:cubicBezTo>
                    <a:pt x="2" y="35"/>
                    <a:pt x="11" y="30"/>
                    <a:pt x="16" y="22"/>
                  </a:cubicBezTo>
                  <a:cubicBezTo>
                    <a:pt x="21" y="15"/>
                    <a:pt x="20" y="8"/>
                    <a:pt x="22" y="0"/>
                  </a:cubicBezTo>
                </a:path>
              </a:pathLst>
            </a:custGeom>
            <a:solidFill>
              <a:srgbClr val="84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86" name="Freeform 16"/>
            <p:cNvSpPr>
              <a:spLocks/>
            </p:cNvSpPr>
            <p:nvPr/>
          </p:nvSpPr>
          <p:spPr bwMode="auto">
            <a:xfrm>
              <a:off x="765" y="1323"/>
              <a:ext cx="42" cy="96"/>
            </a:xfrm>
            <a:custGeom>
              <a:avLst/>
              <a:gdLst>
                <a:gd name="T0" fmla="*/ 2147483647 w 17"/>
                <a:gd name="T1" fmla="*/ 2147483647 h 36"/>
                <a:gd name="T2" fmla="*/ 2147483647 w 17"/>
                <a:gd name="T3" fmla="*/ 2147483647 h 36"/>
                <a:gd name="T4" fmla="*/ 2147483647 w 17"/>
                <a:gd name="T5" fmla="*/ 2147483647 h 36"/>
                <a:gd name="T6" fmla="*/ 2147483647 w 17"/>
                <a:gd name="T7" fmla="*/ 0 h 36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" h="36">
                  <a:moveTo>
                    <a:pt x="5" y="1"/>
                  </a:moveTo>
                  <a:cubicBezTo>
                    <a:pt x="8" y="15"/>
                    <a:pt x="17" y="26"/>
                    <a:pt x="2" y="36"/>
                  </a:cubicBezTo>
                  <a:cubicBezTo>
                    <a:pt x="7" y="29"/>
                    <a:pt x="6" y="23"/>
                    <a:pt x="3" y="14"/>
                  </a:cubicBezTo>
                  <a:cubicBezTo>
                    <a:pt x="1" y="8"/>
                    <a:pt x="0" y="6"/>
                    <a:pt x="5" y="0"/>
                  </a:cubicBezTo>
                </a:path>
              </a:pathLst>
            </a:custGeom>
            <a:solidFill>
              <a:srgbClr val="84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87" name="Freeform 17"/>
            <p:cNvSpPr>
              <a:spLocks/>
            </p:cNvSpPr>
            <p:nvPr/>
          </p:nvSpPr>
          <p:spPr bwMode="auto">
            <a:xfrm>
              <a:off x="530" y="1523"/>
              <a:ext cx="37" cy="58"/>
            </a:xfrm>
            <a:custGeom>
              <a:avLst/>
              <a:gdLst>
                <a:gd name="T0" fmla="*/ 2147483647 w 15"/>
                <a:gd name="T1" fmla="*/ 2147483647 h 22"/>
                <a:gd name="T2" fmla="*/ 2147483647 w 15"/>
                <a:gd name="T3" fmla="*/ 2147483647 h 22"/>
                <a:gd name="T4" fmla="*/ 2147483647 w 15"/>
                <a:gd name="T5" fmla="*/ 0 h 2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5" h="22">
                  <a:moveTo>
                    <a:pt x="6" y="3"/>
                  </a:moveTo>
                  <a:cubicBezTo>
                    <a:pt x="0" y="12"/>
                    <a:pt x="3" y="22"/>
                    <a:pt x="15" y="15"/>
                  </a:cubicBezTo>
                  <a:cubicBezTo>
                    <a:pt x="10" y="18"/>
                    <a:pt x="5" y="3"/>
                    <a:pt x="8" y="0"/>
                  </a:cubicBezTo>
                </a:path>
              </a:pathLst>
            </a:custGeom>
            <a:solidFill>
              <a:srgbClr val="84C3D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88" name="Freeform 18"/>
            <p:cNvSpPr>
              <a:spLocks/>
            </p:cNvSpPr>
            <p:nvPr/>
          </p:nvSpPr>
          <p:spPr bwMode="auto">
            <a:xfrm>
              <a:off x="535" y="1173"/>
              <a:ext cx="25" cy="131"/>
            </a:xfrm>
            <a:custGeom>
              <a:avLst/>
              <a:gdLst>
                <a:gd name="T0" fmla="*/ 2147483647 w 10"/>
                <a:gd name="T1" fmla="*/ 2147483647 h 49"/>
                <a:gd name="T2" fmla="*/ 2147483647 w 10"/>
                <a:gd name="T3" fmla="*/ 2147483647 h 49"/>
                <a:gd name="T4" fmla="*/ 2147483647 w 10"/>
                <a:gd name="T5" fmla="*/ 2147483647 h 49"/>
                <a:gd name="T6" fmla="*/ 2147483647 w 10"/>
                <a:gd name="T7" fmla="*/ 2147483647 h 49"/>
                <a:gd name="T8" fmla="*/ 2147483647 w 10"/>
                <a:gd name="T9" fmla="*/ 0 h 4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" h="49">
                  <a:moveTo>
                    <a:pt x="5" y="4"/>
                  </a:moveTo>
                  <a:cubicBezTo>
                    <a:pt x="5" y="11"/>
                    <a:pt x="4" y="18"/>
                    <a:pt x="4" y="25"/>
                  </a:cubicBezTo>
                  <a:cubicBezTo>
                    <a:pt x="4" y="30"/>
                    <a:pt x="0" y="45"/>
                    <a:pt x="2" y="49"/>
                  </a:cubicBezTo>
                  <a:cubicBezTo>
                    <a:pt x="8" y="40"/>
                    <a:pt x="9" y="29"/>
                    <a:pt x="9" y="20"/>
                  </a:cubicBezTo>
                  <a:cubicBezTo>
                    <a:pt x="10" y="12"/>
                    <a:pt x="8" y="8"/>
                    <a:pt x="6" y="0"/>
                  </a:cubicBezTo>
                </a:path>
              </a:pathLst>
            </a:custGeom>
            <a:solidFill>
              <a:srgbClr val="F7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89" name="Freeform 19"/>
            <p:cNvSpPr>
              <a:spLocks/>
            </p:cNvSpPr>
            <p:nvPr/>
          </p:nvSpPr>
          <p:spPr bwMode="auto">
            <a:xfrm>
              <a:off x="590" y="1293"/>
              <a:ext cx="65" cy="46"/>
            </a:xfrm>
            <a:custGeom>
              <a:avLst/>
              <a:gdLst>
                <a:gd name="T0" fmla="*/ 0 w 26"/>
                <a:gd name="T1" fmla="*/ 2147483647 h 17"/>
                <a:gd name="T2" fmla="*/ 2147483647 w 26"/>
                <a:gd name="T3" fmla="*/ 2147483647 h 17"/>
                <a:gd name="T4" fmla="*/ 2147483647 w 26"/>
                <a:gd name="T5" fmla="*/ 2147483647 h 17"/>
                <a:gd name="T6" fmla="*/ 2147483647 w 26"/>
                <a:gd name="T7" fmla="*/ 2147483647 h 17"/>
                <a:gd name="T8" fmla="*/ 2147483647 w 26"/>
                <a:gd name="T9" fmla="*/ 2147483647 h 1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7">
                  <a:moveTo>
                    <a:pt x="0" y="5"/>
                  </a:moveTo>
                  <a:cubicBezTo>
                    <a:pt x="5" y="8"/>
                    <a:pt x="8" y="0"/>
                    <a:pt x="14" y="2"/>
                  </a:cubicBezTo>
                  <a:cubicBezTo>
                    <a:pt x="20" y="4"/>
                    <a:pt x="23" y="12"/>
                    <a:pt x="26" y="17"/>
                  </a:cubicBezTo>
                  <a:cubicBezTo>
                    <a:pt x="21" y="13"/>
                    <a:pt x="19" y="8"/>
                    <a:pt x="12" y="7"/>
                  </a:cubicBezTo>
                  <a:cubicBezTo>
                    <a:pt x="10" y="6"/>
                    <a:pt x="4" y="6"/>
                    <a:pt x="2" y="6"/>
                  </a:cubicBezTo>
                </a:path>
              </a:pathLst>
            </a:custGeom>
            <a:solidFill>
              <a:srgbClr val="F7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90" name="Freeform 20"/>
            <p:cNvSpPr>
              <a:spLocks/>
            </p:cNvSpPr>
            <p:nvPr/>
          </p:nvSpPr>
          <p:spPr bwMode="auto">
            <a:xfrm>
              <a:off x="685" y="1187"/>
              <a:ext cx="80" cy="77"/>
            </a:xfrm>
            <a:custGeom>
              <a:avLst/>
              <a:gdLst>
                <a:gd name="T0" fmla="*/ 0 w 32"/>
                <a:gd name="T1" fmla="*/ 2147483647 h 29"/>
                <a:gd name="T2" fmla="*/ 2147483647 w 32"/>
                <a:gd name="T3" fmla="*/ 0 h 29"/>
                <a:gd name="T4" fmla="*/ 2147483647 w 32"/>
                <a:gd name="T5" fmla="*/ 2147483647 h 2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2" h="29">
                  <a:moveTo>
                    <a:pt x="0" y="17"/>
                  </a:moveTo>
                  <a:cubicBezTo>
                    <a:pt x="14" y="21"/>
                    <a:pt x="22" y="6"/>
                    <a:pt x="32" y="0"/>
                  </a:cubicBezTo>
                  <a:cubicBezTo>
                    <a:pt x="26" y="4"/>
                    <a:pt x="14" y="29"/>
                    <a:pt x="4" y="16"/>
                  </a:cubicBezTo>
                </a:path>
              </a:pathLst>
            </a:custGeom>
            <a:solidFill>
              <a:srgbClr val="F7FCF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91" name="Freeform 21"/>
            <p:cNvSpPr>
              <a:spLocks/>
            </p:cNvSpPr>
            <p:nvPr/>
          </p:nvSpPr>
          <p:spPr bwMode="auto">
            <a:xfrm>
              <a:off x="480" y="1091"/>
              <a:ext cx="360" cy="568"/>
            </a:xfrm>
            <a:custGeom>
              <a:avLst/>
              <a:gdLst>
                <a:gd name="T0" fmla="*/ 2147483647 w 144"/>
                <a:gd name="T1" fmla="*/ 2147483647 h 213"/>
                <a:gd name="T2" fmla="*/ 2147483647 w 144"/>
                <a:gd name="T3" fmla="*/ 2147483647 h 213"/>
                <a:gd name="T4" fmla="*/ 2147483647 w 144"/>
                <a:gd name="T5" fmla="*/ 2147483647 h 213"/>
                <a:gd name="T6" fmla="*/ 2147483647 w 144"/>
                <a:gd name="T7" fmla="*/ 2147483647 h 213"/>
                <a:gd name="T8" fmla="*/ 2147483647 w 144"/>
                <a:gd name="T9" fmla="*/ 2147483647 h 213"/>
                <a:gd name="T10" fmla="*/ 2147483647 w 144"/>
                <a:gd name="T11" fmla="*/ 2147483647 h 213"/>
                <a:gd name="T12" fmla="*/ 2147483647 w 144"/>
                <a:gd name="T13" fmla="*/ 2147483647 h 213"/>
                <a:gd name="T14" fmla="*/ 2147483647 w 144"/>
                <a:gd name="T15" fmla="*/ 2147483647 h 213"/>
                <a:gd name="T16" fmla="*/ 2147483647 w 144"/>
                <a:gd name="T17" fmla="*/ 2147483647 h 213"/>
                <a:gd name="T18" fmla="*/ 2147483647 w 144"/>
                <a:gd name="T19" fmla="*/ 2147483647 h 213"/>
                <a:gd name="T20" fmla="*/ 2147483647 w 144"/>
                <a:gd name="T21" fmla="*/ 2147483647 h 213"/>
                <a:gd name="T22" fmla="*/ 2147483647 w 144"/>
                <a:gd name="T23" fmla="*/ 2147483647 h 213"/>
                <a:gd name="T24" fmla="*/ 2147483647 w 144"/>
                <a:gd name="T25" fmla="*/ 2147483647 h 213"/>
                <a:gd name="T26" fmla="*/ 2147483647 w 144"/>
                <a:gd name="T27" fmla="*/ 2147483647 h 213"/>
                <a:gd name="T28" fmla="*/ 2147483647 w 144"/>
                <a:gd name="T29" fmla="*/ 2147483647 h 213"/>
                <a:gd name="T30" fmla="*/ 2147483647 w 144"/>
                <a:gd name="T31" fmla="*/ 2147483647 h 213"/>
                <a:gd name="T32" fmla="*/ 2147483647 w 144"/>
                <a:gd name="T33" fmla="*/ 2147483647 h 213"/>
                <a:gd name="T34" fmla="*/ 2147483647 w 144"/>
                <a:gd name="T35" fmla="*/ 2147483647 h 213"/>
                <a:gd name="T36" fmla="*/ 2147483647 w 144"/>
                <a:gd name="T37" fmla="*/ 2147483647 h 213"/>
                <a:gd name="T38" fmla="*/ 2147483647 w 144"/>
                <a:gd name="T39" fmla="*/ 2147483647 h 213"/>
                <a:gd name="T40" fmla="*/ 2147483647 w 144"/>
                <a:gd name="T41" fmla="*/ 2147483647 h 213"/>
                <a:gd name="T42" fmla="*/ 2147483647 w 144"/>
                <a:gd name="T43" fmla="*/ 2147483647 h 213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44" h="213">
                  <a:moveTo>
                    <a:pt x="76" y="42"/>
                  </a:moveTo>
                  <a:cubicBezTo>
                    <a:pt x="92" y="52"/>
                    <a:pt x="89" y="53"/>
                    <a:pt x="102" y="36"/>
                  </a:cubicBezTo>
                  <a:cubicBezTo>
                    <a:pt x="113" y="23"/>
                    <a:pt x="128" y="23"/>
                    <a:pt x="137" y="40"/>
                  </a:cubicBezTo>
                  <a:cubicBezTo>
                    <a:pt x="143" y="50"/>
                    <a:pt x="144" y="63"/>
                    <a:pt x="136" y="73"/>
                  </a:cubicBezTo>
                  <a:cubicBezTo>
                    <a:pt x="128" y="82"/>
                    <a:pt x="117" y="75"/>
                    <a:pt x="124" y="93"/>
                  </a:cubicBezTo>
                  <a:cubicBezTo>
                    <a:pt x="128" y="103"/>
                    <a:pt x="136" y="109"/>
                    <a:pt x="126" y="121"/>
                  </a:cubicBezTo>
                  <a:cubicBezTo>
                    <a:pt x="116" y="132"/>
                    <a:pt x="111" y="125"/>
                    <a:pt x="108" y="147"/>
                  </a:cubicBezTo>
                  <a:cubicBezTo>
                    <a:pt x="106" y="167"/>
                    <a:pt x="106" y="160"/>
                    <a:pt x="95" y="169"/>
                  </a:cubicBezTo>
                  <a:cubicBezTo>
                    <a:pt x="84" y="178"/>
                    <a:pt x="93" y="191"/>
                    <a:pt x="86" y="203"/>
                  </a:cubicBezTo>
                  <a:cubicBezTo>
                    <a:pt x="81" y="213"/>
                    <a:pt x="67" y="210"/>
                    <a:pt x="60" y="204"/>
                  </a:cubicBezTo>
                  <a:cubicBezTo>
                    <a:pt x="51" y="196"/>
                    <a:pt x="51" y="183"/>
                    <a:pt x="39" y="182"/>
                  </a:cubicBezTo>
                  <a:cubicBezTo>
                    <a:pt x="33" y="181"/>
                    <a:pt x="22" y="190"/>
                    <a:pt x="20" y="176"/>
                  </a:cubicBezTo>
                  <a:cubicBezTo>
                    <a:pt x="19" y="170"/>
                    <a:pt x="24" y="164"/>
                    <a:pt x="24" y="158"/>
                  </a:cubicBezTo>
                  <a:cubicBezTo>
                    <a:pt x="22" y="147"/>
                    <a:pt x="19" y="155"/>
                    <a:pt x="14" y="150"/>
                  </a:cubicBezTo>
                  <a:cubicBezTo>
                    <a:pt x="6" y="140"/>
                    <a:pt x="15" y="135"/>
                    <a:pt x="11" y="121"/>
                  </a:cubicBezTo>
                  <a:cubicBezTo>
                    <a:pt x="10" y="115"/>
                    <a:pt x="5" y="115"/>
                    <a:pt x="3" y="110"/>
                  </a:cubicBezTo>
                  <a:cubicBezTo>
                    <a:pt x="0" y="104"/>
                    <a:pt x="1" y="92"/>
                    <a:pt x="3" y="85"/>
                  </a:cubicBezTo>
                  <a:cubicBezTo>
                    <a:pt x="7" y="72"/>
                    <a:pt x="15" y="72"/>
                    <a:pt x="20" y="62"/>
                  </a:cubicBezTo>
                  <a:cubicBezTo>
                    <a:pt x="24" y="51"/>
                    <a:pt x="20" y="32"/>
                    <a:pt x="25" y="20"/>
                  </a:cubicBezTo>
                  <a:cubicBezTo>
                    <a:pt x="32" y="0"/>
                    <a:pt x="48" y="3"/>
                    <a:pt x="53" y="22"/>
                  </a:cubicBezTo>
                  <a:cubicBezTo>
                    <a:pt x="56" y="30"/>
                    <a:pt x="54" y="33"/>
                    <a:pt x="59" y="41"/>
                  </a:cubicBezTo>
                  <a:cubicBezTo>
                    <a:pt x="64" y="48"/>
                    <a:pt x="69" y="39"/>
                    <a:pt x="76" y="42"/>
                  </a:cubicBezTo>
                  <a:close/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92" name="Freeform 22"/>
            <p:cNvSpPr>
              <a:spLocks/>
            </p:cNvSpPr>
            <p:nvPr/>
          </p:nvSpPr>
          <p:spPr bwMode="auto">
            <a:xfrm>
              <a:off x="760" y="1304"/>
              <a:ext cx="30" cy="43"/>
            </a:xfrm>
            <a:custGeom>
              <a:avLst/>
              <a:gdLst>
                <a:gd name="T0" fmla="*/ 2147483647 w 12"/>
                <a:gd name="T1" fmla="*/ 0 h 16"/>
                <a:gd name="T2" fmla="*/ 0 w 12"/>
                <a:gd name="T3" fmla="*/ 2147483647 h 1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2" h="16">
                  <a:moveTo>
                    <a:pt x="12" y="0"/>
                  </a:moveTo>
                  <a:cubicBezTo>
                    <a:pt x="8" y="0"/>
                    <a:pt x="0" y="9"/>
                    <a:pt x="0" y="16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93" name="Freeform 23"/>
            <p:cNvSpPr>
              <a:spLocks/>
            </p:cNvSpPr>
            <p:nvPr/>
          </p:nvSpPr>
          <p:spPr bwMode="auto">
            <a:xfrm>
              <a:off x="520" y="1235"/>
              <a:ext cx="15" cy="82"/>
            </a:xfrm>
            <a:custGeom>
              <a:avLst/>
              <a:gdLst>
                <a:gd name="T0" fmla="*/ 2147483647 w 6"/>
                <a:gd name="T1" fmla="*/ 0 h 31"/>
                <a:gd name="T2" fmla="*/ 0 w 6"/>
                <a:gd name="T3" fmla="*/ 2147483647 h 3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31">
                  <a:moveTo>
                    <a:pt x="6" y="0"/>
                  </a:moveTo>
                  <a:cubicBezTo>
                    <a:pt x="4" y="10"/>
                    <a:pt x="3" y="21"/>
                    <a:pt x="0" y="3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94" name="Freeform 24"/>
            <p:cNvSpPr>
              <a:spLocks/>
            </p:cNvSpPr>
            <p:nvPr/>
          </p:nvSpPr>
          <p:spPr bwMode="auto">
            <a:xfrm>
              <a:off x="602" y="1429"/>
              <a:ext cx="73" cy="62"/>
            </a:xfrm>
            <a:custGeom>
              <a:avLst/>
              <a:gdLst>
                <a:gd name="T0" fmla="*/ 0 w 29"/>
                <a:gd name="T1" fmla="*/ 2147483647 h 23"/>
                <a:gd name="T2" fmla="*/ 2147483647 w 29"/>
                <a:gd name="T3" fmla="*/ 0 h 2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9" h="23">
                  <a:moveTo>
                    <a:pt x="0" y="14"/>
                  </a:moveTo>
                  <a:cubicBezTo>
                    <a:pt x="11" y="23"/>
                    <a:pt x="24" y="18"/>
                    <a:pt x="29" y="0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95" name="Freeform 25"/>
            <p:cNvSpPr>
              <a:spLocks/>
            </p:cNvSpPr>
            <p:nvPr/>
          </p:nvSpPr>
          <p:spPr bwMode="auto">
            <a:xfrm>
              <a:off x="582" y="1277"/>
              <a:ext cx="110" cy="86"/>
            </a:xfrm>
            <a:custGeom>
              <a:avLst/>
              <a:gdLst>
                <a:gd name="T0" fmla="*/ 0 w 44"/>
                <a:gd name="T1" fmla="*/ 2147483647 h 32"/>
                <a:gd name="T2" fmla="*/ 2147483647 w 44"/>
                <a:gd name="T3" fmla="*/ 2147483647 h 32"/>
                <a:gd name="T4" fmla="*/ 2147483647 w 44"/>
                <a:gd name="T5" fmla="*/ 2147483647 h 32"/>
                <a:gd name="T6" fmla="*/ 2147483647 w 44"/>
                <a:gd name="T7" fmla="*/ 2147483647 h 32"/>
                <a:gd name="T8" fmla="*/ 2147483647 w 44"/>
                <a:gd name="T9" fmla="*/ 2147483647 h 3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44" h="32">
                  <a:moveTo>
                    <a:pt x="0" y="5"/>
                  </a:moveTo>
                  <a:cubicBezTo>
                    <a:pt x="4" y="12"/>
                    <a:pt x="7" y="6"/>
                    <a:pt x="11" y="4"/>
                  </a:cubicBezTo>
                  <a:cubicBezTo>
                    <a:pt x="16" y="0"/>
                    <a:pt x="21" y="3"/>
                    <a:pt x="26" y="7"/>
                  </a:cubicBezTo>
                  <a:cubicBezTo>
                    <a:pt x="31" y="11"/>
                    <a:pt x="33" y="17"/>
                    <a:pt x="36" y="21"/>
                  </a:cubicBezTo>
                  <a:cubicBezTo>
                    <a:pt x="39" y="25"/>
                    <a:pt x="44" y="25"/>
                    <a:pt x="44" y="32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96" name="Freeform 26"/>
            <p:cNvSpPr>
              <a:spLocks/>
            </p:cNvSpPr>
            <p:nvPr/>
          </p:nvSpPr>
          <p:spPr bwMode="auto">
            <a:xfrm>
              <a:off x="702" y="1512"/>
              <a:ext cx="18" cy="56"/>
            </a:xfrm>
            <a:custGeom>
              <a:avLst/>
              <a:gdLst>
                <a:gd name="T0" fmla="*/ 2147483647 w 7"/>
                <a:gd name="T1" fmla="*/ 0 h 21"/>
                <a:gd name="T2" fmla="*/ 0 w 7"/>
                <a:gd name="T3" fmla="*/ 2147483647 h 2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7" h="21">
                  <a:moveTo>
                    <a:pt x="7" y="0"/>
                  </a:moveTo>
                  <a:cubicBezTo>
                    <a:pt x="5" y="7"/>
                    <a:pt x="1" y="12"/>
                    <a:pt x="0" y="21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97" name="Freeform 27"/>
            <p:cNvSpPr>
              <a:spLocks/>
            </p:cNvSpPr>
            <p:nvPr/>
          </p:nvSpPr>
          <p:spPr bwMode="auto">
            <a:xfrm>
              <a:off x="535" y="1496"/>
              <a:ext cx="27" cy="51"/>
            </a:xfrm>
            <a:custGeom>
              <a:avLst/>
              <a:gdLst>
                <a:gd name="T0" fmla="*/ 0 w 11"/>
                <a:gd name="T1" fmla="*/ 0 h 19"/>
                <a:gd name="T2" fmla="*/ 2147483647 w 11"/>
                <a:gd name="T3" fmla="*/ 2147483647 h 19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11" h="19">
                  <a:moveTo>
                    <a:pt x="0" y="0"/>
                  </a:moveTo>
                  <a:cubicBezTo>
                    <a:pt x="3" y="5"/>
                    <a:pt x="7" y="17"/>
                    <a:pt x="11" y="19"/>
                  </a:cubicBezTo>
                </a:path>
              </a:pathLst>
            </a:custGeom>
            <a:noFill/>
            <a:ln w="7938" cap="rnd">
              <a:solidFill>
                <a:srgbClr val="333333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98" name="Freeform 28"/>
            <p:cNvSpPr>
              <a:spLocks/>
            </p:cNvSpPr>
            <p:nvPr/>
          </p:nvSpPr>
          <p:spPr bwMode="auto">
            <a:xfrm>
              <a:off x="577" y="1288"/>
              <a:ext cx="20" cy="24"/>
            </a:xfrm>
            <a:custGeom>
              <a:avLst/>
              <a:gdLst>
                <a:gd name="T0" fmla="*/ 2147483647 w 8"/>
                <a:gd name="T1" fmla="*/ 0 h 9"/>
                <a:gd name="T2" fmla="*/ 0 w 8"/>
                <a:gd name="T3" fmla="*/ 2147483647 h 9"/>
                <a:gd name="T4" fmla="*/ 2147483647 w 8"/>
                <a:gd name="T5" fmla="*/ 2147483647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" h="9">
                  <a:moveTo>
                    <a:pt x="5" y="0"/>
                  </a:moveTo>
                  <a:cubicBezTo>
                    <a:pt x="2" y="3"/>
                    <a:pt x="1" y="5"/>
                    <a:pt x="0" y="8"/>
                  </a:cubicBezTo>
                  <a:cubicBezTo>
                    <a:pt x="5" y="9"/>
                    <a:pt x="7" y="5"/>
                    <a:pt x="8" y="1"/>
                  </a:cubicBezTo>
                </a:path>
              </a:pathLst>
            </a:custGeom>
            <a:noFill/>
            <a:ln w="7938" cap="flat">
              <a:solidFill>
                <a:srgbClr val="D1EE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399" name="Freeform 29"/>
            <p:cNvSpPr>
              <a:spLocks/>
            </p:cNvSpPr>
            <p:nvPr/>
          </p:nvSpPr>
          <p:spPr bwMode="auto">
            <a:xfrm>
              <a:off x="682" y="1344"/>
              <a:ext cx="20" cy="16"/>
            </a:xfrm>
            <a:custGeom>
              <a:avLst/>
              <a:gdLst>
                <a:gd name="T0" fmla="*/ 0 w 8"/>
                <a:gd name="T1" fmla="*/ 2147483647 h 6"/>
                <a:gd name="T2" fmla="*/ 2147483647 w 8"/>
                <a:gd name="T3" fmla="*/ 0 h 6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8" h="6">
                  <a:moveTo>
                    <a:pt x="0" y="6"/>
                  </a:moveTo>
                  <a:cubicBezTo>
                    <a:pt x="2" y="4"/>
                    <a:pt x="5" y="2"/>
                    <a:pt x="8" y="0"/>
                  </a:cubicBezTo>
                </a:path>
              </a:pathLst>
            </a:custGeom>
            <a:noFill/>
            <a:ln w="7938" cap="flat">
              <a:solidFill>
                <a:srgbClr val="D1EE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400" name="Freeform 30"/>
            <p:cNvSpPr>
              <a:spLocks/>
            </p:cNvSpPr>
            <p:nvPr/>
          </p:nvSpPr>
          <p:spPr bwMode="auto">
            <a:xfrm>
              <a:off x="660" y="1421"/>
              <a:ext cx="25" cy="24"/>
            </a:xfrm>
            <a:custGeom>
              <a:avLst/>
              <a:gdLst>
                <a:gd name="T0" fmla="*/ 2147483647 w 10"/>
                <a:gd name="T1" fmla="*/ 2147483647 h 9"/>
                <a:gd name="T2" fmla="*/ 0 w 10"/>
                <a:gd name="T3" fmla="*/ 2147483647 h 9"/>
                <a:gd name="T4" fmla="*/ 2147483647 w 10"/>
                <a:gd name="T5" fmla="*/ 2147483647 h 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0" h="9">
                  <a:moveTo>
                    <a:pt x="10" y="7"/>
                  </a:moveTo>
                  <a:cubicBezTo>
                    <a:pt x="6" y="6"/>
                    <a:pt x="1" y="0"/>
                    <a:pt x="0" y="6"/>
                  </a:cubicBezTo>
                  <a:cubicBezTo>
                    <a:pt x="2" y="8"/>
                    <a:pt x="6" y="7"/>
                    <a:pt x="8" y="9"/>
                  </a:cubicBezTo>
                </a:path>
              </a:pathLst>
            </a:custGeom>
            <a:noFill/>
            <a:ln w="7938" cap="flat">
              <a:solidFill>
                <a:srgbClr val="D1EE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401" name="Freeform 31"/>
            <p:cNvSpPr>
              <a:spLocks/>
            </p:cNvSpPr>
            <p:nvPr/>
          </p:nvSpPr>
          <p:spPr bwMode="auto">
            <a:xfrm>
              <a:off x="757" y="1341"/>
              <a:ext cx="10" cy="3"/>
            </a:xfrm>
            <a:custGeom>
              <a:avLst/>
              <a:gdLst>
                <a:gd name="T0" fmla="*/ 0 w 4"/>
                <a:gd name="T1" fmla="*/ 0 h 1"/>
                <a:gd name="T2" fmla="*/ 2147483647 w 4"/>
                <a:gd name="T3" fmla="*/ 2147483647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4" h="1">
                  <a:moveTo>
                    <a:pt x="0" y="0"/>
                  </a:moveTo>
                  <a:cubicBezTo>
                    <a:pt x="1" y="1"/>
                    <a:pt x="2" y="1"/>
                    <a:pt x="4" y="1"/>
                  </a:cubicBezTo>
                </a:path>
              </a:pathLst>
            </a:custGeom>
            <a:noFill/>
            <a:ln w="7938" cap="flat">
              <a:solidFill>
                <a:srgbClr val="D1EE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402" name="Freeform 32"/>
            <p:cNvSpPr>
              <a:spLocks/>
            </p:cNvSpPr>
            <p:nvPr/>
          </p:nvSpPr>
          <p:spPr bwMode="auto">
            <a:xfrm>
              <a:off x="610" y="1469"/>
              <a:ext cx="5" cy="8"/>
            </a:xfrm>
            <a:custGeom>
              <a:avLst/>
              <a:gdLst>
                <a:gd name="T0" fmla="*/ 2147483647 w 2"/>
                <a:gd name="T1" fmla="*/ 0 h 3"/>
                <a:gd name="T2" fmla="*/ 0 w 2"/>
                <a:gd name="T3" fmla="*/ 2147483647 h 3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2" h="3">
                  <a:moveTo>
                    <a:pt x="2" y="0"/>
                  </a:moveTo>
                  <a:cubicBezTo>
                    <a:pt x="1" y="1"/>
                    <a:pt x="0" y="2"/>
                    <a:pt x="0" y="3"/>
                  </a:cubicBezTo>
                </a:path>
              </a:pathLst>
            </a:custGeom>
            <a:noFill/>
            <a:ln w="7938" cap="flat">
              <a:solidFill>
                <a:srgbClr val="D1EE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403" name="Freeform 33"/>
            <p:cNvSpPr>
              <a:spLocks/>
            </p:cNvSpPr>
            <p:nvPr/>
          </p:nvSpPr>
          <p:spPr bwMode="auto">
            <a:xfrm>
              <a:off x="550" y="1525"/>
              <a:ext cx="15" cy="19"/>
            </a:xfrm>
            <a:custGeom>
              <a:avLst/>
              <a:gdLst>
                <a:gd name="T0" fmla="*/ 2147483647 w 6"/>
                <a:gd name="T1" fmla="*/ 2147483647 h 7"/>
                <a:gd name="T2" fmla="*/ 2147483647 w 6"/>
                <a:gd name="T3" fmla="*/ 0 h 7"/>
                <a:gd name="T4" fmla="*/ 0 w 6"/>
                <a:gd name="T5" fmla="*/ 2147483647 h 7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7">
                  <a:moveTo>
                    <a:pt x="2" y="7"/>
                  </a:moveTo>
                  <a:cubicBezTo>
                    <a:pt x="4" y="5"/>
                    <a:pt x="6" y="3"/>
                    <a:pt x="6" y="0"/>
                  </a:cubicBezTo>
                  <a:cubicBezTo>
                    <a:pt x="4" y="0"/>
                    <a:pt x="2" y="2"/>
                    <a:pt x="0" y="3"/>
                  </a:cubicBezTo>
                </a:path>
              </a:pathLst>
            </a:custGeom>
            <a:noFill/>
            <a:ln w="7938" cap="flat">
              <a:solidFill>
                <a:srgbClr val="D1EE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  <p:sp>
          <p:nvSpPr>
            <p:cNvPr id="404" name="Freeform 34"/>
            <p:cNvSpPr>
              <a:spLocks/>
            </p:cNvSpPr>
            <p:nvPr/>
          </p:nvSpPr>
          <p:spPr bwMode="auto">
            <a:xfrm>
              <a:off x="520" y="1309"/>
              <a:ext cx="15" cy="3"/>
            </a:xfrm>
            <a:custGeom>
              <a:avLst/>
              <a:gdLst>
                <a:gd name="T0" fmla="*/ 0 w 6"/>
                <a:gd name="T1" fmla="*/ 0 h 1"/>
                <a:gd name="T2" fmla="*/ 2147483647 w 6"/>
                <a:gd name="T3" fmla="*/ 2147483647 h 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">
                  <a:moveTo>
                    <a:pt x="0" y="0"/>
                  </a:moveTo>
                  <a:cubicBezTo>
                    <a:pt x="2" y="1"/>
                    <a:pt x="4" y="1"/>
                    <a:pt x="6" y="1"/>
                  </a:cubicBezTo>
                </a:path>
              </a:pathLst>
            </a:custGeom>
            <a:noFill/>
            <a:ln w="7938" cap="flat">
              <a:solidFill>
                <a:srgbClr val="D1EEF5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cs-CZ">
                <a:solidFill>
                  <a:srgbClr val="000000"/>
                </a:solidFill>
              </a:endParaRPr>
            </a:p>
          </p:txBody>
        </p:sp>
      </p:grpSp>
      <p:grpSp>
        <p:nvGrpSpPr>
          <p:cNvPr id="405" name="Group 852"/>
          <p:cNvGrpSpPr>
            <a:grpSpLocks/>
          </p:cNvGrpSpPr>
          <p:nvPr/>
        </p:nvGrpSpPr>
        <p:grpSpPr bwMode="auto">
          <a:xfrm>
            <a:off x="5534488" y="3598366"/>
            <a:ext cx="1008099" cy="478706"/>
            <a:chOff x="1209" y="2067"/>
            <a:chExt cx="1305" cy="687"/>
          </a:xfrm>
          <a:solidFill>
            <a:schemeClr val="bg1"/>
          </a:solidFill>
        </p:grpSpPr>
        <p:sp>
          <p:nvSpPr>
            <p:cNvPr id="406" name="Freeform 823"/>
            <p:cNvSpPr>
              <a:spLocks/>
            </p:cNvSpPr>
            <p:nvPr/>
          </p:nvSpPr>
          <p:spPr bwMode="auto">
            <a:xfrm>
              <a:off x="1218" y="2218"/>
              <a:ext cx="1243" cy="531"/>
            </a:xfrm>
            <a:custGeom>
              <a:avLst/>
              <a:gdLst>
                <a:gd name="T0" fmla="*/ 1594 w 957"/>
                <a:gd name="T1" fmla="*/ 367 h 383"/>
                <a:gd name="T2" fmla="*/ 1233 w 957"/>
                <a:gd name="T3" fmla="*/ 736 h 383"/>
                <a:gd name="T4" fmla="*/ 403 w 957"/>
                <a:gd name="T5" fmla="*/ 736 h 383"/>
                <a:gd name="T6" fmla="*/ 45 w 957"/>
                <a:gd name="T7" fmla="*/ 342 h 383"/>
                <a:gd name="T8" fmla="*/ 45 w 957"/>
                <a:gd name="T9" fmla="*/ 342 h 383"/>
                <a:gd name="T10" fmla="*/ 403 w 957"/>
                <a:gd name="T11" fmla="*/ 0 h 383"/>
                <a:gd name="T12" fmla="*/ 1233 w 957"/>
                <a:gd name="T13" fmla="*/ 0 h 383"/>
                <a:gd name="T14" fmla="*/ 1594 w 957"/>
                <a:gd name="T15" fmla="*/ 367 h 3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57" h="383">
                  <a:moveTo>
                    <a:pt x="945" y="191"/>
                  </a:moveTo>
                  <a:cubicBezTo>
                    <a:pt x="945" y="297"/>
                    <a:pt x="813" y="375"/>
                    <a:pt x="731" y="383"/>
                  </a:cubicBezTo>
                  <a:cubicBezTo>
                    <a:pt x="239" y="383"/>
                    <a:pt x="239" y="383"/>
                    <a:pt x="239" y="383"/>
                  </a:cubicBezTo>
                  <a:cubicBezTo>
                    <a:pt x="121" y="383"/>
                    <a:pt x="27" y="283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72"/>
                    <a:pt x="0" y="8"/>
                    <a:pt x="239" y="0"/>
                  </a:cubicBezTo>
                  <a:cubicBezTo>
                    <a:pt x="731" y="0"/>
                    <a:pt x="731" y="0"/>
                    <a:pt x="731" y="0"/>
                  </a:cubicBezTo>
                  <a:cubicBezTo>
                    <a:pt x="957" y="0"/>
                    <a:pt x="945" y="85"/>
                    <a:pt x="945" y="191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7" name="Freeform 824"/>
            <p:cNvSpPr>
              <a:spLocks/>
            </p:cNvSpPr>
            <p:nvPr/>
          </p:nvSpPr>
          <p:spPr bwMode="auto">
            <a:xfrm>
              <a:off x="1217" y="2216"/>
              <a:ext cx="489" cy="538"/>
            </a:xfrm>
            <a:custGeom>
              <a:avLst/>
              <a:gdLst>
                <a:gd name="T0" fmla="*/ 577 w 377"/>
                <a:gd name="T1" fmla="*/ 0 h 388"/>
                <a:gd name="T2" fmla="*/ 403 w 377"/>
                <a:gd name="T3" fmla="*/ 0 h 388"/>
                <a:gd name="T4" fmla="*/ 45 w 377"/>
                <a:gd name="T5" fmla="*/ 342 h 388"/>
                <a:gd name="T6" fmla="*/ 45 w 377"/>
                <a:gd name="T7" fmla="*/ 342 h 388"/>
                <a:gd name="T8" fmla="*/ 403 w 377"/>
                <a:gd name="T9" fmla="*/ 736 h 388"/>
                <a:gd name="T10" fmla="*/ 610 w 377"/>
                <a:gd name="T11" fmla="*/ 736 h 388"/>
                <a:gd name="T12" fmla="*/ 634 w 377"/>
                <a:gd name="T13" fmla="*/ 434 h 388"/>
                <a:gd name="T14" fmla="*/ 577 w 377"/>
                <a:gd name="T15" fmla="*/ 0 h 38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77" h="388">
                  <a:moveTo>
                    <a:pt x="343" y="0"/>
                  </a:moveTo>
                  <a:cubicBezTo>
                    <a:pt x="240" y="0"/>
                    <a:pt x="240" y="0"/>
                    <a:pt x="240" y="0"/>
                  </a:cubicBezTo>
                  <a:cubicBezTo>
                    <a:pt x="0" y="9"/>
                    <a:pt x="27" y="73"/>
                    <a:pt x="27" y="178"/>
                  </a:cubicBezTo>
                  <a:cubicBezTo>
                    <a:pt x="27" y="178"/>
                    <a:pt x="27" y="178"/>
                    <a:pt x="27" y="178"/>
                  </a:cubicBezTo>
                  <a:cubicBezTo>
                    <a:pt x="27" y="284"/>
                    <a:pt x="155" y="388"/>
                    <a:pt x="240" y="383"/>
                  </a:cubicBezTo>
                  <a:cubicBezTo>
                    <a:pt x="362" y="383"/>
                    <a:pt x="362" y="383"/>
                    <a:pt x="362" y="383"/>
                  </a:cubicBezTo>
                  <a:cubicBezTo>
                    <a:pt x="377" y="226"/>
                    <a:pt x="377" y="226"/>
                    <a:pt x="377" y="226"/>
                  </a:cubicBezTo>
                  <a:lnTo>
                    <a:pt x="343" y="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8" name="Freeform 825"/>
            <p:cNvSpPr>
              <a:spLocks/>
            </p:cNvSpPr>
            <p:nvPr/>
          </p:nvSpPr>
          <p:spPr bwMode="auto">
            <a:xfrm>
              <a:off x="1260" y="2426"/>
              <a:ext cx="374" cy="313"/>
            </a:xfrm>
            <a:custGeom>
              <a:avLst/>
              <a:gdLst>
                <a:gd name="T0" fmla="*/ 486 w 288"/>
                <a:gd name="T1" fmla="*/ 433 h 226"/>
                <a:gd name="T2" fmla="*/ 362 w 288"/>
                <a:gd name="T3" fmla="*/ 433 h 226"/>
                <a:gd name="T4" fmla="*/ 1 w 288"/>
                <a:gd name="T5" fmla="*/ 65 h 226"/>
                <a:gd name="T6" fmla="*/ 1 w 288"/>
                <a:gd name="T7" fmla="*/ 65 h 226"/>
                <a:gd name="T8" fmla="*/ 0 w 288"/>
                <a:gd name="T9" fmla="*/ 0 h 226"/>
                <a:gd name="T10" fmla="*/ 486 w 288"/>
                <a:gd name="T11" fmla="*/ 433 h 226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88" h="226">
                  <a:moveTo>
                    <a:pt x="288" y="226"/>
                  </a:moveTo>
                  <a:cubicBezTo>
                    <a:pt x="215" y="226"/>
                    <a:pt x="215" y="226"/>
                    <a:pt x="215" y="226"/>
                  </a:cubicBezTo>
                  <a:cubicBezTo>
                    <a:pt x="96" y="226"/>
                    <a:pt x="1" y="140"/>
                    <a:pt x="1" y="34"/>
                  </a:cubicBezTo>
                  <a:cubicBezTo>
                    <a:pt x="1" y="34"/>
                    <a:pt x="1" y="34"/>
                    <a:pt x="1" y="34"/>
                  </a:cubicBezTo>
                  <a:cubicBezTo>
                    <a:pt x="1" y="22"/>
                    <a:pt x="0" y="11"/>
                    <a:pt x="0" y="0"/>
                  </a:cubicBezTo>
                  <a:cubicBezTo>
                    <a:pt x="0" y="0"/>
                    <a:pt x="26" y="226"/>
                    <a:pt x="288" y="226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09" name="Freeform 826"/>
            <p:cNvSpPr>
              <a:spLocks/>
            </p:cNvSpPr>
            <p:nvPr/>
          </p:nvSpPr>
          <p:spPr bwMode="auto">
            <a:xfrm>
              <a:off x="1252" y="2067"/>
              <a:ext cx="1195" cy="531"/>
            </a:xfrm>
            <a:custGeom>
              <a:avLst/>
              <a:gdLst>
                <a:gd name="T0" fmla="*/ 1552 w 920"/>
                <a:gd name="T1" fmla="*/ 369 h 383"/>
                <a:gd name="T2" fmla="*/ 1191 w 920"/>
                <a:gd name="T3" fmla="*/ 736 h 383"/>
                <a:gd name="T4" fmla="*/ 361 w 920"/>
                <a:gd name="T5" fmla="*/ 736 h 383"/>
                <a:gd name="T6" fmla="*/ 0 w 920"/>
                <a:gd name="T7" fmla="*/ 369 h 383"/>
                <a:gd name="T8" fmla="*/ 0 w 920"/>
                <a:gd name="T9" fmla="*/ 369 h 383"/>
                <a:gd name="T10" fmla="*/ 361 w 920"/>
                <a:gd name="T11" fmla="*/ 0 h 383"/>
                <a:gd name="T12" fmla="*/ 1191 w 920"/>
                <a:gd name="T13" fmla="*/ 0 h 383"/>
                <a:gd name="T14" fmla="*/ 1552 w 920"/>
                <a:gd name="T15" fmla="*/ 369 h 3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20" h="383">
                  <a:moveTo>
                    <a:pt x="920" y="192"/>
                  </a:moveTo>
                  <a:cubicBezTo>
                    <a:pt x="920" y="297"/>
                    <a:pt x="824" y="383"/>
                    <a:pt x="706" y="383"/>
                  </a:cubicBezTo>
                  <a:cubicBezTo>
                    <a:pt x="214" y="383"/>
                    <a:pt x="214" y="383"/>
                    <a:pt x="214" y="383"/>
                  </a:cubicBezTo>
                  <a:cubicBezTo>
                    <a:pt x="96" y="383"/>
                    <a:pt x="0" y="297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86"/>
                    <a:pt x="96" y="0"/>
                    <a:pt x="214" y="0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824" y="0"/>
                    <a:pt x="920" y="86"/>
                    <a:pt x="920" y="19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0" name="Freeform 827"/>
            <p:cNvSpPr>
              <a:spLocks/>
            </p:cNvSpPr>
            <p:nvPr/>
          </p:nvSpPr>
          <p:spPr bwMode="auto">
            <a:xfrm>
              <a:off x="1269" y="2081"/>
              <a:ext cx="1161" cy="503"/>
            </a:xfrm>
            <a:custGeom>
              <a:avLst/>
              <a:gdLst>
                <a:gd name="T0" fmla="*/ 1508 w 894"/>
                <a:gd name="T1" fmla="*/ 349 h 363"/>
                <a:gd name="T2" fmla="*/ 1157 w 894"/>
                <a:gd name="T3" fmla="*/ 697 h 363"/>
                <a:gd name="T4" fmla="*/ 351 w 894"/>
                <a:gd name="T5" fmla="*/ 697 h 363"/>
                <a:gd name="T6" fmla="*/ 0 w 894"/>
                <a:gd name="T7" fmla="*/ 349 h 363"/>
                <a:gd name="T8" fmla="*/ 0 w 894"/>
                <a:gd name="T9" fmla="*/ 349 h 363"/>
                <a:gd name="T10" fmla="*/ 351 w 894"/>
                <a:gd name="T11" fmla="*/ 0 h 363"/>
                <a:gd name="T12" fmla="*/ 1157 w 894"/>
                <a:gd name="T13" fmla="*/ 0 h 363"/>
                <a:gd name="T14" fmla="*/ 1508 w 894"/>
                <a:gd name="T15" fmla="*/ 349 h 36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4" h="363">
                  <a:moveTo>
                    <a:pt x="894" y="182"/>
                  </a:moveTo>
                  <a:cubicBezTo>
                    <a:pt x="894" y="282"/>
                    <a:pt x="801" y="363"/>
                    <a:pt x="686" y="363"/>
                  </a:cubicBezTo>
                  <a:cubicBezTo>
                    <a:pt x="208" y="363"/>
                    <a:pt x="208" y="363"/>
                    <a:pt x="208" y="363"/>
                  </a:cubicBezTo>
                  <a:cubicBezTo>
                    <a:pt x="93" y="363"/>
                    <a:pt x="0" y="282"/>
                    <a:pt x="0" y="182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81"/>
                    <a:pt x="93" y="0"/>
                    <a:pt x="208" y="0"/>
                  </a:cubicBezTo>
                  <a:cubicBezTo>
                    <a:pt x="686" y="0"/>
                    <a:pt x="686" y="0"/>
                    <a:pt x="686" y="0"/>
                  </a:cubicBezTo>
                  <a:cubicBezTo>
                    <a:pt x="801" y="0"/>
                    <a:pt x="894" y="81"/>
                    <a:pt x="894" y="182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1" name="Freeform 828"/>
            <p:cNvSpPr>
              <a:spLocks/>
            </p:cNvSpPr>
            <p:nvPr/>
          </p:nvSpPr>
          <p:spPr bwMode="auto">
            <a:xfrm>
              <a:off x="1831" y="2100"/>
              <a:ext cx="26" cy="463"/>
            </a:xfrm>
            <a:custGeom>
              <a:avLst/>
              <a:gdLst>
                <a:gd name="T0" fmla="*/ 34 w 20"/>
                <a:gd name="T1" fmla="*/ 615 h 334"/>
                <a:gd name="T2" fmla="*/ 17 w 20"/>
                <a:gd name="T3" fmla="*/ 642 h 334"/>
                <a:gd name="T4" fmla="*/ 17 w 20"/>
                <a:gd name="T5" fmla="*/ 642 h 334"/>
                <a:gd name="T6" fmla="*/ 0 w 20"/>
                <a:gd name="T7" fmla="*/ 615 h 334"/>
                <a:gd name="T8" fmla="*/ 0 w 20"/>
                <a:gd name="T9" fmla="*/ 26 h 334"/>
                <a:gd name="T10" fmla="*/ 17 w 20"/>
                <a:gd name="T11" fmla="*/ 0 h 334"/>
                <a:gd name="T12" fmla="*/ 17 w 20"/>
                <a:gd name="T13" fmla="*/ 0 h 334"/>
                <a:gd name="T14" fmla="*/ 34 w 20"/>
                <a:gd name="T15" fmla="*/ 26 h 334"/>
                <a:gd name="T16" fmla="*/ 34 w 20"/>
                <a:gd name="T17" fmla="*/ 615 h 33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0" h="334">
                  <a:moveTo>
                    <a:pt x="20" y="320"/>
                  </a:moveTo>
                  <a:cubicBezTo>
                    <a:pt x="20" y="328"/>
                    <a:pt x="15" y="334"/>
                    <a:pt x="10" y="334"/>
                  </a:cubicBezTo>
                  <a:cubicBezTo>
                    <a:pt x="10" y="334"/>
                    <a:pt x="10" y="334"/>
                    <a:pt x="10" y="334"/>
                  </a:cubicBezTo>
                  <a:cubicBezTo>
                    <a:pt x="4" y="334"/>
                    <a:pt x="0" y="328"/>
                    <a:pt x="0" y="320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4" y="0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5" y="0"/>
                    <a:pt x="20" y="6"/>
                    <a:pt x="20" y="14"/>
                  </a:cubicBezTo>
                  <a:lnTo>
                    <a:pt x="20" y="320"/>
                  </a:ln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2" name="Freeform 829"/>
            <p:cNvSpPr>
              <a:spLocks/>
            </p:cNvSpPr>
            <p:nvPr/>
          </p:nvSpPr>
          <p:spPr bwMode="auto">
            <a:xfrm>
              <a:off x="1209" y="2089"/>
              <a:ext cx="412" cy="495"/>
            </a:xfrm>
            <a:custGeom>
              <a:avLst/>
              <a:gdLst>
                <a:gd name="T0" fmla="*/ 346 w 317"/>
                <a:gd name="T1" fmla="*/ 0 h 357"/>
                <a:gd name="T2" fmla="*/ 79 w 317"/>
                <a:gd name="T3" fmla="*/ 338 h 357"/>
                <a:gd name="T4" fmla="*/ 79 w 317"/>
                <a:gd name="T5" fmla="*/ 338 h 357"/>
                <a:gd name="T6" fmla="*/ 430 w 317"/>
                <a:gd name="T7" fmla="*/ 686 h 357"/>
                <a:gd name="T8" fmla="*/ 535 w 317"/>
                <a:gd name="T9" fmla="*/ 686 h 357"/>
                <a:gd name="T10" fmla="*/ 346 w 317"/>
                <a:gd name="T11" fmla="*/ 0 h 357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17" h="357">
                  <a:moveTo>
                    <a:pt x="205" y="0"/>
                  </a:moveTo>
                  <a:cubicBezTo>
                    <a:pt x="115" y="19"/>
                    <a:pt x="47" y="91"/>
                    <a:pt x="47" y="176"/>
                  </a:cubicBezTo>
                  <a:cubicBezTo>
                    <a:pt x="47" y="176"/>
                    <a:pt x="47" y="176"/>
                    <a:pt x="47" y="176"/>
                  </a:cubicBezTo>
                  <a:cubicBezTo>
                    <a:pt x="47" y="276"/>
                    <a:pt x="141" y="357"/>
                    <a:pt x="255" y="357"/>
                  </a:cubicBezTo>
                  <a:cubicBezTo>
                    <a:pt x="317" y="357"/>
                    <a:pt x="317" y="357"/>
                    <a:pt x="317" y="357"/>
                  </a:cubicBezTo>
                  <a:cubicBezTo>
                    <a:pt x="317" y="357"/>
                    <a:pt x="0" y="173"/>
                    <a:pt x="205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3" name="Freeform 830"/>
            <p:cNvSpPr>
              <a:spLocks/>
            </p:cNvSpPr>
            <p:nvPr/>
          </p:nvSpPr>
          <p:spPr bwMode="auto">
            <a:xfrm>
              <a:off x="1806" y="2096"/>
              <a:ext cx="30" cy="459"/>
            </a:xfrm>
            <a:custGeom>
              <a:avLst/>
              <a:gdLst>
                <a:gd name="T0" fmla="*/ 39 w 23"/>
                <a:gd name="T1" fmla="*/ 0 h 331"/>
                <a:gd name="T2" fmla="*/ 23 w 23"/>
                <a:gd name="T3" fmla="*/ 36 h 331"/>
                <a:gd name="T4" fmla="*/ 21 w 23"/>
                <a:gd name="T5" fmla="*/ 55 h 331"/>
                <a:gd name="T6" fmla="*/ 21 w 23"/>
                <a:gd name="T7" fmla="*/ 632 h 331"/>
                <a:gd name="T8" fmla="*/ 1 w 23"/>
                <a:gd name="T9" fmla="*/ 636 h 331"/>
                <a:gd name="T10" fmla="*/ 0 w 23"/>
                <a:gd name="T11" fmla="*/ 49 h 331"/>
                <a:gd name="T12" fmla="*/ 39 w 23"/>
                <a:gd name="T13" fmla="*/ 0 h 331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23" h="331">
                  <a:moveTo>
                    <a:pt x="23" y="0"/>
                  </a:moveTo>
                  <a:cubicBezTo>
                    <a:pt x="23" y="0"/>
                    <a:pt x="16" y="9"/>
                    <a:pt x="14" y="19"/>
                  </a:cubicBezTo>
                  <a:cubicBezTo>
                    <a:pt x="12" y="29"/>
                    <a:pt x="12" y="29"/>
                    <a:pt x="12" y="29"/>
                  </a:cubicBezTo>
                  <a:cubicBezTo>
                    <a:pt x="12" y="329"/>
                    <a:pt x="12" y="329"/>
                    <a:pt x="12" y="329"/>
                  </a:cubicBezTo>
                  <a:cubicBezTo>
                    <a:pt x="1" y="331"/>
                    <a:pt x="1" y="331"/>
                    <a:pt x="1" y="331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5"/>
                    <a:pt x="2" y="3"/>
                    <a:pt x="23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4" name="Oval 831"/>
            <p:cNvSpPr>
              <a:spLocks noChangeArrowheads="1"/>
            </p:cNvSpPr>
            <p:nvPr/>
          </p:nvSpPr>
          <p:spPr bwMode="auto">
            <a:xfrm>
              <a:off x="1427" y="2097"/>
              <a:ext cx="314" cy="269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5" name="Freeform 832"/>
            <p:cNvSpPr>
              <a:spLocks/>
            </p:cNvSpPr>
            <p:nvPr/>
          </p:nvSpPr>
          <p:spPr bwMode="auto">
            <a:xfrm>
              <a:off x="1967" y="2172"/>
              <a:ext cx="547" cy="416"/>
            </a:xfrm>
            <a:custGeom>
              <a:avLst/>
              <a:gdLst>
                <a:gd name="T0" fmla="*/ 0 w 421"/>
                <a:gd name="T1" fmla="*/ 560 h 300"/>
                <a:gd name="T2" fmla="*/ 399 w 421"/>
                <a:gd name="T3" fmla="*/ 527 h 300"/>
                <a:gd name="T4" fmla="*/ 500 w 421"/>
                <a:gd name="T5" fmla="*/ 0 h 300"/>
                <a:gd name="T6" fmla="*/ 0 w 421"/>
                <a:gd name="T7" fmla="*/ 560 h 300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21" h="300">
                  <a:moveTo>
                    <a:pt x="0" y="291"/>
                  </a:moveTo>
                  <a:cubicBezTo>
                    <a:pt x="0" y="291"/>
                    <a:pt x="169" y="300"/>
                    <a:pt x="236" y="274"/>
                  </a:cubicBezTo>
                  <a:cubicBezTo>
                    <a:pt x="302" y="249"/>
                    <a:pt x="421" y="122"/>
                    <a:pt x="296" y="0"/>
                  </a:cubicBezTo>
                  <a:cubicBezTo>
                    <a:pt x="296" y="0"/>
                    <a:pt x="378" y="196"/>
                    <a:pt x="0" y="291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6" name="Freeform 833"/>
            <p:cNvSpPr>
              <a:spLocks/>
            </p:cNvSpPr>
            <p:nvPr/>
          </p:nvSpPr>
          <p:spPr bwMode="auto">
            <a:xfrm>
              <a:off x="2012" y="2433"/>
              <a:ext cx="391" cy="145"/>
            </a:xfrm>
            <a:custGeom>
              <a:avLst/>
              <a:gdLst>
                <a:gd name="T0" fmla="*/ 6 w 301"/>
                <a:gd name="T1" fmla="*/ 199 h 105"/>
                <a:gd name="T2" fmla="*/ 243 w 301"/>
                <a:gd name="T3" fmla="*/ 189 h 105"/>
                <a:gd name="T4" fmla="*/ 508 w 301"/>
                <a:gd name="T5" fmla="*/ 0 h 105"/>
                <a:gd name="T6" fmla="*/ 265 w 301"/>
                <a:gd name="T7" fmla="*/ 164 h 105"/>
                <a:gd name="T8" fmla="*/ 0 w 301"/>
                <a:gd name="T9" fmla="*/ 195 h 10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1" h="105">
                  <a:moveTo>
                    <a:pt x="4" y="104"/>
                  </a:moveTo>
                  <a:cubicBezTo>
                    <a:pt x="144" y="99"/>
                    <a:pt x="144" y="99"/>
                    <a:pt x="144" y="99"/>
                  </a:cubicBezTo>
                  <a:cubicBezTo>
                    <a:pt x="144" y="99"/>
                    <a:pt x="229" y="105"/>
                    <a:pt x="301" y="0"/>
                  </a:cubicBezTo>
                  <a:cubicBezTo>
                    <a:pt x="301" y="0"/>
                    <a:pt x="237" y="71"/>
                    <a:pt x="157" y="86"/>
                  </a:cubicBezTo>
                  <a:cubicBezTo>
                    <a:pt x="78" y="101"/>
                    <a:pt x="0" y="102"/>
                    <a:pt x="0" y="102"/>
                  </a:cubicBezTo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7" name="Oval 834"/>
            <p:cNvSpPr>
              <a:spLocks noChangeArrowheads="1"/>
            </p:cNvSpPr>
            <p:nvPr/>
          </p:nvSpPr>
          <p:spPr bwMode="auto">
            <a:xfrm>
              <a:off x="2230" y="2535"/>
              <a:ext cx="31" cy="2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8" name="Oval 835"/>
            <p:cNvSpPr>
              <a:spLocks noChangeArrowheads="1"/>
            </p:cNvSpPr>
            <p:nvPr/>
          </p:nvSpPr>
          <p:spPr bwMode="auto">
            <a:xfrm>
              <a:off x="2249" y="2510"/>
              <a:ext cx="33" cy="21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19" name="Oval 836"/>
            <p:cNvSpPr>
              <a:spLocks noChangeArrowheads="1"/>
            </p:cNvSpPr>
            <p:nvPr/>
          </p:nvSpPr>
          <p:spPr bwMode="auto">
            <a:xfrm>
              <a:off x="1682" y="2604"/>
              <a:ext cx="36" cy="89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0" name="Oval 837"/>
            <p:cNvSpPr>
              <a:spLocks noChangeArrowheads="1"/>
            </p:cNvSpPr>
            <p:nvPr/>
          </p:nvSpPr>
          <p:spPr bwMode="auto">
            <a:xfrm>
              <a:off x="1678" y="2706"/>
              <a:ext cx="30" cy="27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1" name="Freeform 838"/>
            <p:cNvSpPr>
              <a:spLocks/>
            </p:cNvSpPr>
            <p:nvPr/>
          </p:nvSpPr>
          <p:spPr bwMode="auto">
            <a:xfrm>
              <a:off x="1838" y="2122"/>
              <a:ext cx="11" cy="416"/>
            </a:xfrm>
            <a:custGeom>
              <a:avLst/>
              <a:gdLst>
                <a:gd name="T0" fmla="*/ 0 w 9"/>
                <a:gd name="T1" fmla="*/ 0 h 300"/>
                <a:gd name="T2" fmla="*/ 0 w 9"/>
                <a:gd name="T3" fmla="*/ 577 h 300"/>
                <a:gd name="T4" fmla="*/ 0 w 9"/>
                <a:gd name="T5" fmla="*/ 0 h 3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300">
                  <a:moveTo>
                    <a:pt x="0" y="0"/>
                  </a:moveTo>
                  <a:cubicBezTo>
                    <a:pt x="0" y="300"/>
                    <a:pt x="0" y="300"/>
                    <a:pt x="0" y="300"/>
                  </a:cubicBezTo>
                  <a:cubicBezTo>
                    <a:pt x="0" y="300"/>
                    <a:pt x="9" y="29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2" name="Freeform 839"/>
            <p:cNvSpPr>
              <a:spLocks/>
            </p:cNvSpPr>
            <p:nvPr/>
          </p:nvSpPr>
          <p:spPr bwMode="auto">
            <a:xfrm>
              <a:off x="1813" y="2144"/>
              <a:ext cx="8" cy="402"/>
            </a:xfrm>
            <a:custGeom>
              <a:avLst/>
              <a:gdLst>
                <a:gd name="T0" fmla="*/ 11 w 6"/>
                <a:gd name="T1" fmla="*/ 0 h 290"/>
                <a:gd name="T2" fmla="*/ 11 w 6"/>
                <a:gd name="T3" fmla="*/ 557 h 290"/>
                <a:gd name="T4" fmla="*/ 11 w 6"/>
                <a:gd name="T5" fmla="*/ 0 h 29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6" h="290">
                  <a:moveTo>
                    <a:pt x="6" y="0"/>
                  </a:moveTo>
                  <a:cubicBezTo>
                    <a:pt x="6" y="290"/>
                    <a:pt x="6" y="290"/>
                    <a:pt x="6" y="290"/>
                  </a:cubicBezTo>
                  <a:cubicBezTo>
                    <a:pt x="6" y="290"/>
                    <a:pt x="0" y="15"/>
                    <a:pt x="6" y="0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3" name="Freeform 840"/>
            <p:cNvSpPr>
              <a:spLocks/>
            </p:cNvSpPr>
            <p:nvPr/>
          </p:nvSpPr>
          <p:spPr bwMode="auto">
            <a:xfrm>
              <a:off x="2180" y="2392"/>
              <a:ext cx="156" cy="109"/>
            </a:xfrm>
            <a:custGeom>
              <a:avLst/>
              <a:gdLst>
                <a:gd name="T0" fmla="*/ 192 w 120"/>
                <a:gd name="T1" fmla="*/ 34 h 78"/>
                <a:gd name="T2" fmla="*/ 120 w 120"/>
                <a:gd name="T3" fmla="*/ 129 h 78"/>
                <a:gd name="T4" fmla="*/ 10 w 120"/>
                <a:gd name="T5" fmla="*/ 122 h 78"/>
                <a:gd name="T6" fmla="*/ 83 w 120"/>
                <a:gd name="T7" fmla="*/ 25 h 78"/>
                <a:gd name="T8" fmla="*/ 192 w 120"/>
                <a:gd name="T9" fmla="*/ 34 h 7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20" h="78">
                  <a:moveTo>
                    <a:pt x="114" y="17"/>
                  </a:moveTo>
                  <a:cubicBezTo>
                    <a:pt x="120" y="32"/>
                    <a:pt x="101" y="54"/>
                    <a:pt x="71" y="66"/>
                  </a:cubicBezTo>
                  <a:cubicBezTo>
                    <a:pt x="41" y="78"/>
                    <a:pt x="12" y="77"/>
                    <a:pt x="6" y="62"/>
                  </a:cubicBezTo>
                  <a:cubicBezTo>
                    <a:pt x="0" y="47"/>
                    <a:pt x="19" y="25"/>
                    <a:pt x="49" y="13"/>
                  </a:cubicBezTo>
                  <a:cubicBezTo>
                    <a:pt x="78" y="0"/>
                    <a:pt x="107" y="2"/>
                    <a:pt x="114" y="17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4" name="Oval 841"/>
            <p:cNvSpPr>
              <a:spLocks noChangeArrowheads="1"/>
            </p:cNvSpPr>
            <p:nvPr/>
          </p:nvSpPr>
          <p:spPr bwMode="auto">
            <a:xfrm>
              <a:off x="2293" y="2341"/>
              <a:ext cx="77" cy="63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5" name="Oval 842"/>
            <p:cNvSpPr>
              <a:spLocks noChangeArrowheads="1"/>
            </p:cNvSpPr>
            <p:nvPr/>
          </p:nvSpPr>
          <p:spPr bwMode="auto">
            <a:xfrm>
              <a:off x="2338" y="2311"/>
              <a:ext cx="23" cy="14"/>
            </a:xfrm>
            <a:prstGeom prst="ellipse">
              <a:avLst/>
            </a:pr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6" name="Freeform 843"/>
            <p:cNvSpPr>
              <a:spLocks/>
            </p:cNvSpPr>
            <p:nvPr/>
          </p:nvSpPr>
          <p:spPr bwMode="auto">
            <a:xfrm>
              <a:off x="1348" y="2269"/>
              <a:ext cx="131" cy="194"/>
            </a:xfrm>
            <a:custGeom>
              <a:avLst/>
              <a:gdLst>
                <a:gd name="T0" fmla="*/ 143 w 101"/>
                <a:gd name="T1" fmla="*/ 101 h 140"/>
                <a:gd name="T2" fmla="*/ 136 w 101"/>
                <a:gd name="T3" fmla="*/ 249 h 140"/>
                <a:gd name="T4" fmla="*/ 29 w 101"/>
                <a:gd name="T5" fmla="*/ 168 h 140"/>
                <a:gd name="T6" fmla="*/ 34 w 101"/>
                <a:gd name="T7" fmla="*/ 17 h 140"/>
                <a:gd name="T8" fmla="*/ 143 w 101"/>
                <a:gd name="T9" fmla="*/ 101 h 1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01" h="140">
                  <a:moveTo>
                    <a:pt x="85" y="53"/>
                  </a:moveTo>
                  <a:cubicBezTo>
                    <a:pt x="101" y="86"/>
                    <a:pt x="100" y="121"/>
                    <a:pt x="81" y="130"/>
                  </a:cubicBezTo>
                  <a:cubicBezTo>
                    <a:pt x="62" y="140"/>
                    <a:pt x="34" y="120"/>
                    <a:pt x="17" y="87"/>
                  </a:cubicBezTo>
                  <a:cubicBezTo>
                    <a:pt x="0" y="53"/>
                    <a:pt x="2" y="18"/>
                    <a:pt x="20" y="9"/>
                  </a:cubicBezTo>
                  <a:cubicBezTo>
                    <a:pt x="39" y="0"/>
                    <a:pt x="68" y="19"/>
                    <a:pt x="85" y="53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7" name="Freeform 844"/>
            <p:cNvSpPr>
              <a:spLocks/>
            </p:cNvSpPr>
            <p:nvPr/>
          </p:nvSpPr>
          <p:spPr bwMode="auto">
            <a:xfrm>
              <a:off x="1435" y="2433"/>
              <a:ext cx="103" cy="93"/>
            </a:xfrm>
            <a:custGeom>
              <a:avLst/>
              <a:gdLst>
                <a:gd name="T0" fmla="*/ 121 w 79"/>
                <a:gd name="T1" fmla="*/ 110 h 67"/>
                <a:gd name="T2" fmla="*/ 44 w 79"/>
                <a:gd name="T3" fmla="*/ 100 h 67"/>
                <a:gd name="T4" fmla="*/ 12 w 79"/>
                <a:gd name="T5" fmla="*/ 19 h 67"/>
                <a:gd name="T6" fmla="*/ 90 w 79"/>
                <a:gd name="T7" fmla="*/ 29 h 67"/>
                <a:gd name="T8" fmla="*/ 121 w 79"/>
                <a:gd name="T9" fmla="*/ 11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9" h="67">
                  <a:moveTo>
                    <a:pt x="71" y="57"/>
                  </a:moveTo>
                  <a:cubicBezTo>
                    <a:pt x="64" y="67"/>
                    <a:pt x="43" y="65"/>
                    <a:pt x="26" y="52"/>
                  </a:cubicBezTo>
                  <a:cubicBezTo>
                    <a:pt x="8" y="39"/>
                    <a:pt x="0" y="21"/>
                    <a:pt x="7" y="10"/>
                  </a:cubicBezTo>
                  <a:cubicBezTo>
                    <a:pt x="15" y="0"/>
                    <a:pt x="35" y="2"/>
                    <a:pt x="53" y="15"/>
                  </a:cubicBezTo>
                  <a:cubicBezTo>
                    <a:pt x="70" y="27"/>
                    <a:pt x="79" y="46"/>
                    <a:pt x="71" y="57"/>
                  </a:cubicBezTo>
                  <a:close/>
                </a:path>
              </a:pathLst>
            </a:custGeom>
            <a:grpFill/>
            <a:ln w="9525">
              <a:solidFill>
                <a:srgbClr val="000000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8" name="Freeform 845"/>
            <p:cNvSpPr>
              <a:spLocks/>
            </p:cNvSpPr>
            <p:nvPr/>
          </p:nvSpPr>
          <p:spPr bwMode="auto">
            <a:xfrm>
              <a:off x="1252" y="2068"/>
              <a:ext cx="1193" cy="531"/>
            </a:xfrm>
            <a:custGeom>
              <a:avLst/>
              <a:gdLst>
                <a:gd name="T0" fmla="*/ 1549 w 919"/>
                <a:gd name="T1" fmla="*/ 369 h 383"/>
                <a:gd name="T2" fmla="*/ 1188 w 919"/>
                <a:gd name="T3" fmla="*/ 736 h 383"/>
                <a:gd name="T4" fmla="*/ 361 w 919"/>
                <a:gd name="T5" fmla="*/ 736 h 383"/>
                <a:gd name="T6" fmla="*/ 0 w 919"/>
                <a:gd name="T7" fmla="*/ 369 h 383"/>
                <a:gd name="T8" fmla="*/ 0 w 919"/>
                <a:gd name="T9" fmla="*/ 369 h 383"/>
                <a:gd name="T10" fmla="*/ 361 w 919"/>
                <a:gd name="T11" fmla="*/ 0 h 383"/>
                <a:gd name="T12" fmla="*/ 1188 w 919"/>
                <a:gd name="T13" fmla="*/ 0 h 383"/>
                <a:gd name="T14" fmla="*/ 1549 w 919"/>
                <a:gd name="T15" fmla="*/ 369 h 3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19" h="383">
                  <a:moveTo>
                    <a:pt x="919" y="192"/>
                  </a:moveTo>
                  <a:cubicBezTo>
                    <a:pt x="919" y="297"/>
                    <a:pt x="824" y="383"/>
                    <a:pt x="705" y="383"/>
                  </a:cubicBezTo>
                  <a:cubicBezTo>
                    <a:pt x="214" y="383"/>
                    <a:pt x="214" y="383"/>
                    <a:pt x="214" y="383"/>
                  </a:cubicBezTo>
                  <a:cubicBezTo>
                    <a:pt x="96" y="383"/>
                    <a:pt x="0" y="297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86"/>
                    <a:pt x="96" y="0"/>
                    <a:pt x="214" y="0"/>
                  </a:cubicBezTo>
                  <a:cubicBezTo>
                    <a:pt x="705" y="0"/>
                    <a:pt x="705" y="0"/>
                    <a:pt x="705" y="0"/>
                  </a:cubicBezTo>
                  <a:cubicBezTo>
                    <a:pt x="824" y="0"/>
                    <a:pt x="919" y="86"/>
                    <a:pt x="919" y="192"/>
                  </a:cubicBezTo>
                  <a:close/>
                </a:path>
              </a:pathLst>
            </a:custGeom>
            <a:grpFill/>
            <a:ln w="7938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29" name="Freeform 846"/>
            <p:cNvSpPr>
              <a:spLocks/>
            </p:cNvSpPr>
            <p:nvPr/>
          </p:nvSpPr>
          <p:spPr bwMode="auto">
            <a:xfrm>
              <a:off x="1248" y="2067"/>
              <a:ext cx="1196" cy="682"/>
            </a:xfrm>
            <a:custGeom>
              <a:avLst/>
              <a:gdLst>
                <a:gd name="T0" fmla="*/ 1553 w 921"/>
                <a:gd name="T1" fmla="*/ 367 h 492"/>
                <a:gd name="T2" fmla="*/ 1192 w 921"/>
                <a:gd name="T3" fmla="*/ 0 h 492"/>
                <a:gd name="T4" fmla="*/ 364 w 921"/>
                <a:gd name="T5" fmla="*/ 0 h 492"/>
                <a:gd name="T6" fmla="*/ 4 w 921"/>
                <a:gd name="T7" fmla="*/ 367 h 492"/>
                <a:gd name="T8" fmla="*/ 4 w 921"/>
                <a:gd name="T9" fmla="*/ 396 h 492"/>
                <a:gd name="T10" fmla="*/ 4 w 921"/>
                <a:gd name="T11" fmla="*/ 552 h 492"/>
                <a:gd name="T12" fmla="*/ 362 w 921"/>
                <a:gd name="T13" fmla="*/ 945 h 492"/>
                <a:gd name="T14" fmla="*/ 1191 w 921"/>
                <a:gd name="T15" fmla="*/ 945 h 492"/>
                <a:gd name="T16" fmla="*/ 1552 w 921"/>
                <a:gd name="T17" fmla="*/ 577 h 492"/>
                <a:gd name="T18" fmla="*/ 1548 w 921"/>
                <a:gd name="T19" fmla="*/ 428 h 492"/>
                <a:gd name="T20" fmla="*/ 1553 w 921"/>
                <a:gd name="T21" fmla="*/ 367 h 492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921" h="492">
                  <a:moveTo>
                    <a:pt x="921" y="191"/>
                  </a:moveTo>
                  <a:cubicBezTo>
                    <a:pt x="921" y="86"/>
                    <a:pt x="825" y="0"/>
                    <a:pt x="707" y="0"/>
                  </a:cubicBezTo>
                  <a:cubicBezTo>
                    <a:pt x="216" y="0"/>
                    <a:pt x="216" y="0"/>
                    <a:pt x="216" y="0"/>
                  </a:cubicBezTo>
                  <a:cubicBezTo>
                    <a:pt x="97" y="0"/>
                    <a:pt x="2" y="86"/>
                    <a:pt x="2" y="191"/>
                  </a:cubicBezTo>
                  <a:cubicBezTo>
                    <a:pt x="2" y="196"/>
                    <a:pt x="2" y="201"/>
                    <a:pt x="2" y="206"/>
                  </a:cubicBezTo>
                  <a:cubicBezTo>
                    <a:pt x="0" y="229"/>
                    <a:pt x="2" y="256"/>
                    <a:pt x="2" y="287"/>
                  </a:cubicBezTo>
                  <a:cubicBezTo>
                    <a:pt x="2" y="392"/>
                    <a:pt x="96" y="492"/>
                    <a:pt x="215" y="492"/>
                  </a:cubicBezTo>
                  <a:cubicBezTo>
                    <a:pt x="706" y="492"/>
                    <a:pt x="706" y="492"/>
                    <a:pt x="706" y="492"/>
                  </a:cubicBezTo>
                  <a:cubicBezTo>
                    <a:pt x="788" y="484"/>
                    <a:pt x="920" y="406"/>
                    <a:pt x="920" y="300"/>
                  </a:cubicBezTo>
                  <a:cubicBezTo>
                    <a:pt x="920" y="273"/>
                    <a:pt x="921" y="246"/>
                    <a:pt x="918" y="223"/>
                  </a:cubicBezTo>
                  <a:cubicBezTo>
                    <a:pt x="920" y="213"/>
                    <a:pt x="921" y="202"/>
                    <a:pt x="921" y="191"/>
                  </a:cubicBezTo>
                  <a:close/>
                </a:path>
              </a:pathLst>
            </a:custGeom>
            <a:grpFill/>
            <a:ln w="7938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0" name="Freeform 847"/>
            <p:cNvSpPr>
              <a:spLocks/>
            </p:cNvSpPr>
            <p:nvPr/>
          </p:nvSpPr>
          <p:spPr bwMode="auto">
            <a:xfrm>
              <a:off x="1270" y="2082"/>
              <a:ext cx="1161" cy="502"/>
            </a:xfrm>
            <a:custGeom>
              <a:avLst/>
              <a:gdLst>
                <a:gd name="T0" fmla="*/ 1508 w 894"/>
                <a:gd name="T1" fmla="*/ 348 h 362"/>
                <a:gd name="T2" fmla="*/ 1157 w 894"/>
                <a:gd name="T3" fmla="*/ 696 h 362"/>
                <a:gd name="T4" fmla="*/ 351 w 894"/>
                <a:gd name="T5" fmla="*/ 696 h 362"/>
                <a:gd name="T6" fmla="*/ 0 w 894"/>
                <a:gd name="T7" fmla="*/ 348 h 362"/>
                <a:gd name="T8" fmla="*/ 0 w 894"/>
                <a:gd name="T9" fmla="*/ 348 h 362"/>
                <a:gd name="T10" fmla="*/ 351 w 894"/>
                <a:gd name="T11" fmla="*/ 0 h 362"/>
                <a:gd name="T12" fmla="*/ 1157 w 894"/>
                <a:gd name="T13" fmla="*/ 0 h 362"/>
                <a:gd name="T14" fmla="*/ 1508 w 894"/>
                <a:gd name="T15" fmla="*/ 348 h 36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894" h="362">
                  <a:moveTo>
                    <a:pt x="894" y="181"/>
                  </a:moveTo>
                  <a:cubicBezTo>
                    <a:pt x="894" y="281"/>
                    <a:pt x="801" y="362"/>
                    <a:pt x="686" y="362"/>
                  </a:cubicBezTo>
                  <a:cubicBezTo>
                    <a:pt x="208" y="362"/>
                    <a:pt x="208" y="362"/>
                    <a:pt x="208" y="362"/>
                  </a:cubicBezTo>
                  <a:cubicBezTo>
                    <a:pt x="93" y="362"/>
                    <a:pt x="0" y="281"/>
                    <a:pt x="0" y="181"/>
                  </a:cubicBezTo>
                  <a:cubicBezTo>
                    <a:pt x="0" y="181"/>
                    <a:pt x="0" y="181"/>
                    <a:pt x="0" y="181"/>
                  </a:cubicBezTo>
                  <a:cubicBezTo>
                    <a:pt x="0" y="81"/>
                    <a:pt x="93" y="0"/>
                    <a:pt x="208" y="0"/>
                  </a:cubicBezTo>
                  <a:cubicBezTo>
                    <a:pt x="686" y="0"/>
                    <a:pt x="686" y="0"/>
                    <a:pt x="686" y="0"/>
                  </a:cubicBezTo>
                  <a:cubicBezTo>
                    <a:pt x="801" y="0"/>
                    <a:pt x="894" y="81"/>
                    <a:pt x="894" y="181"/>
                  </a:cubicBezTo>
                  <a:close/>
                </a:path>
              </a:pathLst>
            </a:custGeom>
            <a:grpFill/>
            <a:ln w="1588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1" name="Line 848"/>
            <p:cNvSpPr>
              <a:spLocks noChangeShapeType="1"/>
            </p:cNvSpPr>
            <p:nvPr/>
          </p:nvSpPr>
          <p:spPr bwMode="auto">
            <a:xfrm flipH="1">
              <a:off x="1649" y="2598"/>
              <a:ext cx="56" cy="1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2" name="Line 849"/>
            <p:cNvSpPr>
              <a:spLocks noChangeShapeType="1"/>
            </p:cNvSpPr>
            <p:nvPr/>
          </p:nvSpPr>
          <p:spPr bwMode="auto">
            <a:xfrm flipH="1">
              <a:off x="1753" y="2598"/>
              <a:ext cx="43" cy="1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3" name="Line 850"/>
            <p:cNvSpPr>
              <a:spLocks noChangeShapeType="1"/>
            </p:cNvSpPr>
            <p:nvPr/>
          </p:nvSpPr>
          <p:spPr bwMode="auto">
            <a:xfrm flipH="1">
              <a:off x="1831" y="2598"/>
              <a:ext cx="240" cy="1"/>
            </a:xfrm>
            <a:prstGeom prst="line">
              <a:avLst/>
            </a:prstGeom>
            <a:grpFill/>
            <a:ln w="1588">
              <a:solidFill>
                <a:schemeClr val="tx1"/>
              </a:solidFill>
              <a:miter lim="800000"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  <p:sp>
          <p:nvSpPr>
            <p:cNvPr id="434" name="Freeform 851"/>
            <p:cNvSpPr>
              <a:spLocks/>
            </p:cNvSpPr>
            <p:nvPr/>
          </p:nvSpPr>
          <p:spPr bwMode="auto">
            <a:xfrm>
              <a:off x="1252" y="2067"/>
              <a:ext cx="1195" cy="531"/>
            </a:xfrm>
            <a:custGeom>
              <a:avLst/>
              <a:gdLst>
                <a:gd name="T0" fmla="*/ 361 w 920"/>
                <a:gd name="T1" fmla="*/ 736 h 383"/>
                <a:gd name="T2" fmla="*/ 0 w 920"/>
                <a:gd name="T3" fmla="*/ 369 h 383"/>
                <a:gd name="T4" fmla="*/ 0 w 920"/>
                <a:gd name="T5" fmla="*/ 369 h 383"/>
                <a:gd name="T6" fmla="*/ 361 w 920"/>
                <a:gd name="T7" fmla="*/ 0 h 383"/>
                <a:gd name="T8" fmla="*/ 1191 w 920"/>
                <a:gd name="T9" fmla="*/ 0 h 383"/>
                <a:gd name="T10" fmla="*/ 1552 w 920"/>
                <a:gd name="T11" fmla="*/ 369 h 383"/>
                <a:gd name="T12" fmla="*/ 1552 w 920"/>
                <a:gd name="T13" fmla="*/ 369 h 383"/>
                <a:gd name="T14" fmla="*/ 1496 w 920"/>
                <a:gd name="T15" fmla="*/ 566 h 38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920" h="383">
                  <a:moveTo>
                    <a:pt x="214" y="383"/>
                  </a:moveTo>
                  <a:cubicBezTo>
                    <a:pt x="96" y="383"/>
                    <a:pt x="0" y="297"/>
                    <a:pt x="0" y="192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86"/>
                    <a:pt x="96" y="0"/>
                    <a:pt x="214" y="0"/>
                  </a:cubicBezTo>
                  <a:cubicBezTo>
                    <a:pt x="706" y="0"/>
                    <a:pt x="706" y="0"/>
                    <a:pt x="706" y="0"/>
                  </a:cubicBezTo>
                  <a:cubicBezTo>
                    <a:pt x="824" y="0"/>
                    <a:pt x="920" y="86"/>
                    <a:pt x="920" y="192"/>
                  </a:cubicBezTo>
                  <a:cubicBezTo>
                    <a:pt x="920" y="192"/>
                    <a:pt x="920" y="192"/>
                    <a:pt x="920" y="192"/>
                  </a:cubicBezTo>
                  <a:cubicBezTo>
                    <a:pt x="920" y="229"/>
                    <a:pt x="908" y="264"/>
                    <a:pt x="887" y="294"/>
                  </a:cubicBezTo>
                </a:path>
              </a:pathLst>
            </a:custGeom>
            <a:grpFill/>
            <a:ln w="1588" cap="flat">
              <a:solidFill>
                <a:schemeClr val="tx1"/>
              </a:solidFill>
              <a:prstDash val="solid"/>
              <a:miter lim="800000"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0000"/>
                </a:solidFill>
                <a:latin typeface="Arial" charset="0"/>
              </a:endParaRPr>
            </a:p>
          </p:txBody>
        </p:sp>
      </p:grpSp>
      <p:sp>
        <p:nvSpPr>
          <p:cNvPr id="435" name="TextovéPole 326"/>
          <p:cNvSpPr txBox="1">
            <a:spLocks noChangeArrowheads="1"/>
          </p:cNvSpPr>
          <p:nvPr/>
        </p:nvSpPr>
        <p:spPr bwMode="auto">
          <a:xfrm>
            <a:off x="873387" y="2615754"/>
            <a:ext cx="1200714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b="1" dirty="0" err="1">
                <a:solidFill>
                  <a:srgbClr val="C00000"/>
                </a:solidFill>
                <a:latin typeface="Arial" pitchFamily="34" charset="0"/>
              </a:rPr>
              <a:t>tikagrelor</a:t>
            </a:r>
            <a:endParaRPr lang="cs-CZ" altLang="cs-CZ" sz="1600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436" name="TextovéPole 327"/>
          <p:cNvSpPr txBox="1">
            <a:spLocks noChangeArrowheads="1"/>
          </p:cNvSpPr>
          <p:nvPr/>
        </p:nvSpPr>
        <p:spPr bwMode="auto">
          <a:xfrm>
            <a:off x="827584" y="3807966"/>
            <a:ext cx="139446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b="1" dirty="0" err="1">
                <a:solidFill>
                  <a:srgbClr val="C00000"/>
                </a:solidFill>
                <a:latin typeface="Arial" pitchFamily="34" charset="0"/>
              </a:rPr>
              <a:t>prasugrel</a:t>
            </a:r>
            <a:endParaRPr lang="cs-CZ" altLang="cs-CZ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437" name="TextovéPole 328"/>
          <p:cNvSpPr txBox="1">
            <a:spLocks noChangeArrowheads="1"/>
          </p:cNvSpPr>
          <p:nvPr/>
        </p:nvSpPr>
        <p:spPr bwMode="auto">
          <a:xfrm>
            <a:off x="827584" y="4860479"/>
            <a:ext cx="1295400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b="1" dirty="0" err="1">
                <a:solidFill>
                  <a:srgbClr val="C00000"/>
                </a:solidFill>
                <a:latin typeface="Arial" pitchFamily="34" charset="0"/>
              </a:rPr>
              <a:t>klopidogrel</a:t>
            </a:r>
            <a:endParaRPr lang="cs-CZ" altLang="cs-CZ" b="1" dirty="0">
              <a:solidFill>
                <a:srgbClr val="C00000"/>
              </a:solidFill>
              <a:latin typeface="Arial" pitchFamily="34" charset="0"/>
            </a:endParaRPr>
          </a:p>
        </p:txBody>
      </p:sp>
      <p:sp>
        <p:nvSpPr>
          <p:cNvPr id="438" name="Popisek se šipkou dolů 437"/>
          <p:cNvSpPr/>
          <p:nvPr/>
        </p:nvSpPr>
        <p:spPr>
          <a:xfrm>
            <a:off x="3264271" y="4293741"/>
            <a:ext cx="1560513" cy="539750"/>
          </a:xfrm>
          <a:prstGeom prst="downArrowCallou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chemeClr val="tx2"/>
                </a:solidFill>
              </a:rPr>
              <a:t>CYP2C19,…</a:t>
            </a:r>
          </a:p>
        </p:txBody>
      </p:sp>
      <p:cxnSp>
        <p:nvCxnSpPr>
          <p:cNvPr id="439" name="Přímá spojnice se šipkou 438"/>
          <p:cNvCxnSpPr/>
          <p:nvPr/>
        </p:nvCxnSpPr>
        <p:spPr>
          <a:xfrm flipV="1">
            <a:off x="6407919" y="4804916"/>
            <a:ext cx="468312" cy="14288"/>
          </a:xfrm>
          <a:prstGeom prst="straightConnector1">
            <a:avLst/>
          </a:prstGeom>
          <a:ln w="381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0" name="Popisek se šipkou dolů 439"/>
          <p:cNvSpPr/>
          <p:nvPr/>
        </p:nvSpPr>
        <p:spPr>
          <a:xfrm>
            <a:off x="2019671" y="4293741"/>
            <a:ext cx="792163" cy="539750"/>
          </a:xfrm>
          <a:prstGeom prst="downArrowCallou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b="1" dirty="0">
                <a:solidFill>
                  <a:schemeClr val="tx2"/>
                </a:solidFill>
              </a:rPr>
              <a:t>P-</a:t>
            </a:r>
            <a:r>
              <a:rPr lang="cs-CZ" b="1" dirty="0" err="1">
                <a:solidFill>
                  <a:schemeClr val="tx2"/>
                </a:solidFill>
              </a:rPr>
              <a:t>gp</a:t>
            </a:r>
            <a:endParaRPr lang="cs-CZ" b="1" dirty="0">
              <a:solidFill>
                <a:schemeClr val="tx2"/>
              </a:solidFill>
            </a:endParaRPr>
          </a:p>
        </p:txBody>
      </p:sp>
      <p:cxnSp>
        <p:nvCxnSpPr>
          <p:cNvPr id="441" name="Přímá spojnice se šipkou 440"/>
          <p:cNvCxnSpPr/>
          <p:nvPr/>
        </p:nvCxnSpPr>
        <p:spPr>
          <a:xfrm>
            <a:off x="2123728" y="5459512"/>
            <a:ext cx="648816" cy="417760"/>
          </a:xfrm>
          <a:prstGeom prst="straightConnector1">
            <a:avLst/>
          </a:prstGeom>
          <a:ln w="76200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2" name="Popisek se šipkou dolů 441"/>
          <p:cNvSpPr/>
          <p:nvPr/>
        </p:nvSpPr>
        <p:spPr>
          <a:xfrm>
            <a:off x="2090935" y="5013176"/>
            <a:ext cx="792163" cy="539750"/>
          </a:xfrm>
          <a:prstGeom prst="downArrowCallout">
            <a:avLst/>
          </a:prstGeom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1600" b="1" dirty="0">
                <a:solidFill>
                  <a:schemeClr val="tx2"/>
                </a:solidFill>
              </a:rPr>
              <a:t>CES-1</a:t>
            </a:r>
          </a:p>
        </p:txBody>
      </p:sp>
    </p:spTree>
    <p:extLst>
      <p:ext uri="{BB962C8B-B14F-4D97-AF65-F5344CB8AC3E}">
        <p14:creationId xmlns:p14="http://schemas.microsoft.com/office/powerpoint/2010/main" val="361416318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406352"/>
            <a:ext cx="8352928" cy="4191000"/>
          </a:xfrm>
        </p:spPr>
        <p:txBody>
          <a:bodyPr/>
          <a:lstStyle/>
          <a:p>
            <a:r>
              <a:rPr lang="cs-CZ" sz="3600" b="1" dirty="0">
                <a:solidFill>
                  <a:schemeClr val="tx2"/>
                </a:solidFill>
              </a:rPr>
              <a:t> variabilní absorpce – P-</a:t>
            </a:r>
            <a:r>
              <a:rPr lang="cs-CZ" sz="3600" b="1" dirty="0" err="1">
                <a:solidFill>
                  <a:schemeClr val="tx2"/>
                </a:solidFill>
              </a:rPr>
              <a:t>gp</a:t>
            </a:r>
            <a:endParaRPr lang="cs-CZ" sz="3600" b="1" dirty="0">
              <a:solidFill>
                <a:schemeClr val="tx2"/>
              </a:solidFill>
            </a:endParaRPr>
          </a:p>
          <a:p>
            <a:r>
              <a:rPr lang="cs-CZ" sz="3600" b="1" dirty="0">
                <a:solidFill>
                  <a:schemeClr val="tx2"/>
                </a:solidFill>
              </a:rPr>
              <a:t> variabilní </a:t>
            </a:r>
            <a:r>
              <a:rPr lang="cs-CZ" sz="3600" b="1" dirty="0" err="1">
                <a:solidFill>
                  <a:schemeClr val="tx2"/>
                </a:solidFill>
              </a:rPr>
              <a:t>bioaktivace</a:t>
            </a:r>
            <a:r>
              <a:rPr lang="cs-CZ" sz="3600" b="1" dirty="0">
                <a:solidFill>
                  <a:schemeClr val="tx2"/>
                </a:solidFill>
              </a:rPr>
              <a:t> – CYP2C19</a:t>
            </a:r>
          </a:p>
          <a:p>
            <a:pPr marL="0" indent="0">
              <a:buNone/>
            </a:pPr>
            <a:endParaRPr lang="cs-CZ" sz="1200" b="1" dirty="0">
              <a:solidFill>
                <a:schemeClr val="tx2"/>
              </a:solidFill>
            </a:endParaRPr>
          </a:p>
          <a:p>
            <a:pPr marL="0" indent="0">
              <a:buNone/>
            </a:pPr>
            <a:r>
              <a:rPr lang="cs-CZ" sz="3600" b="1" dirty="0">
                <a:solidFill>
                  <a:srgbClr val="C00000"/>
                </a:solidFill>
                <a:latin typeface="Arial Black" panose="020B0A04020102020204" pitchFamily="34" charset="0"/>
              </a:rPr>
              <a:t>        </a:t>
            </a:r>
            <a:r>
              <a:rPr lang="cs-CZ" sz="6000" b="1" dirty="0">
                <a:solidFill>
                  <a:srgbClr val="C00000"/>
                </a:solidFill>
                <a:latin typeface="Arial Black" panose="020B0A04020102020204" pitchFamily="34" charset="0"/>
              </a:rPr>
              <a:t>variabilní efekt</a:t>
            </a:r>
            <a:endParaRPr lang="cs-CZ" sz="36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Nadpis 1"/>
          <p:cNvSpPr>
            <a:spLocks noGrp="1"/>
          </p:cNvSpPr>
          <p:nvPr>
            <p:ph type="title"/>
          </p:nvPr>
        </p:nvSpPr>
        <p:spPr>
          <a:xfrm>
            <a:off x="179512" y="764704"/>
            <a:ext cx="8964488" cy="792088"/>
          </a:xfrm>
        </p:spPr>
        <p:txBody>
          <a:bodyPr/>
          <a:lstStyle/>
          <a:p>
            <a:pPr algn="ctr"/>
            <a:r>
              <a:rPr lang="cs-CZ" sz="6000" dirty="0" err="1">
                <a:solidFill>
                  <a:srgbClr val="C00000"/>
                </a:solidFill>
                <a:latin typeface="Arial Black" panose="020B0A04020102020204" pitchFamily="34" charset="0"/>
              </a:rPr>
              <a:t>Klopidogrel</a:t>
            </a:r>
            <a:r>
              <a:rPr lang="cs-CZ" sz="6000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</a:p>
        </p:txBody>
      </p:sp>
      <p:sp>
        <p:nvSpPr>
          <p:cNvPr id="5" name="Šipka doprava 4"/>
          <p:cNvSpPr/>
          <p:nvPr/>
        </p:nvSpPr>
        <p:spPr>
          <a:xfrm>
            <a:off x="1043608" y="4312520"/>
            <a:ext cx="648072" cy="484632"/>
          </a:xfrm>
          <a:prstGeom prst="rightArrow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1765096"/>
      </p:ext>
    </p:extLst>
  </p:cSld>
  <p:clrMapOvr>
    <a:masterClrMapping/>
  </p:clrMapOvr>
  <p:transition/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85800"/>
          </a:xfrm>
        </p:spPr>
        <p:txBody>
          <a:bodyPr/>
          <a:lstStyle/>
          <a:p>
            <a:pPr algn="ctr" eaLnBrk="1" hangingPunct="1"/>
            <a:r>
              <a:rPr lang="cs-CZ" altLang="cs-CZ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Absorpce a </a:t>
            </a:r>
            <a:r>
              <a:rPr lang="cs-CZ" altLang="cs-CZ" sz="32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bioaktivace</a:t>
            </a:r>
            <a:r>
              <a:rPr lang="cs-CZ" altLang="cs-CZ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cs-CZ" altLang="cs-CZ" sz="32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klopidogrelu</a:t>
            </a:r>
            <a:endParaRPr lang="cs-CZ" altLang="cs-CZ" sz="3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395536" y="1268760"/>
            <a:ext cx="8568952" cy="5400600"/>
          </a:xfrm>
          <a:prstGeom prst="roundRect">
            <a:avLst>
              <a:gd name="adj" fmla="val 303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9" name="Text Box 3"/>
          <p:cNvSpPr txBox="1">
            <a:spLocks noChangeArrowheads="1"/>
          </p:cNvSpPr>
          <p:nvPr/>
        </p:nvSpPr>
        <p:spPr bwMode="auto">
          <a:xfrm>
            <a:off x="2915816" y="2631234"/>
            <a:ext cx="38917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sz="1600" b="1" dirty="0" err="1">
                <a:solidFill>
                  <a:srgbClr val="003366"/>
                </a:solidFill>
              </a:rPr>
              <a:t>klopidogrel</a:t>
            </a:r>
            <a:r>
              <a:rPr lang="cs-CZ" altLang="cs-CZ" sz="1600" b="1" dirty="0">
                <a:solidFill>
                  <a:srgbClr val="003366"/>
                </a:solidFill>
              </a:rPr>
              <a:t> v plasmě </a:t>
            </a:r>
            <a:r>
              <a:rPr lang="cs-CZ" altLang="cs-CZ" sz="1600" b="1" i="1" dirty="0">
                <a:solidFill>
                  <a:srgbClr val="003366"/>
                </a:solidFill>
              </a:rPr>
              <a:t>(≈ 30-60%)</a:t>
            </a:r>
          </a:p>
        </p:txBody>
      </p:sp>
      <p:sp>
        <p:nvSpPr>
          <p:cNvPr id="270" name="AutoShape 5"/>
          <p:cNvSpPr>
            <a:spLocks noChangeArrowheads="1"/>
          </p:cNvSpPr>
          <p:nvPr/>
        </p:nvSpPr>
        <p:spPr bwMode="auto">
          <a:xfrm>
            <a:off x="3922713" y="4581798"/>
            <a:ext cx="360362" cy="936625"/>
          </a:xfrm>
          <a:prstGeom prst="downArrow">
            <a:avLst>
              <a:gd name="adj1" fmla="val 50000"/>
              <a:gd name="adj2" fmla="val 64978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US" altLang="cs-CZ">
              <a:solidFill>
                <a:srgbClr val="003366"/>
              </a:solidFill>
            </a:endParaRPr>
          </a:p>
        </p:txBody>
      </p:sp>
      <p:sp>
        <p:nvSpPr>
          <p:cNvPr id="271" name="AutoShape 83"/>
          <p:cNvSpPr>
            <a:spLocks noChangeArrowheads="1"/>
          </p:cNvSpPr>
          <p:nvPr/>
        </p:nvSpPr>
        <p:spPr bwMode="auto">
          <a:xfrm>
            <a:off x="3921751" y="1771601"/>
            <a:ext cx="347679" cy="649287"/>
          </a:xfrm>
          <a:prstGeom prst="downArrow">
            <a:avLst>
              <a:gd name="adj1" fmla="val 50000"/>
              <a:gd name="adj2" fmla="val 5649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US" altLang="cs-CZ">
              <a:solidFill>
                <a:srgbClr val="003366"/>
              </a:solidFill>
            </a:endParaRPr>
          </a:p>
        </p:txBody>
      </p:sp>
      <p:grpSp>
        <p:nvGrpSpPr>
          <p:cNvPr id="272" name="Group 117"/>
          <p:cNvGrpSpPr>
            <a:grpSpLocks/>
          </p:cNvGrpSpPr>
          <p:nvPr/>
        </p:nvGrpSpPr>
        <p:grpSpPr bwMode="auto">
          <a:xfrm>
            <a:off x="7167563" y="5732735"/>
            <a:ext cx="860425" cy="577850"/>
            <a:chOff x="160" y="2405"/>
            <a:chExt cx="1865" cy="1926"/>
          </a:xfrm>
          <a:solidFill>
            <a:schemeClr val="bg1">
              <a:lumMod val="50000"/>
            </a:schemeClr>
          </a:solidFill>
        </p:grpSpPr>
        <p:sp>
          <p:nvSpPr>
            <p:cNvPr id="273" name="Freeform 118"/>
            <p:cNvSpPr>
              <a:spLocks/>
            </p:cNvSpPr>
            <p:nvPr/>
          </p:nvSpPr>
          <p:spPr bwMode="auto">
            <a:xfrm>
              <a:off x="930" y="2597"/>
              <a:ext cx="463" cy="422"/>
            </a:xfrm>
            <a:custGeom>
              <a:avLst/>
              <a:gdLst>
                <a:gd name="T0" fmla="*/ 5769 w 185"/>
                <a:gd name="T1" fmla="*/ 2861 h 158"/>
                <a:gd name="T2" fmla="*/ 5143 w 185"/>
                <a:gd name="T3" fmla="*/ 2861 h 158"/>
                <a:gd name="T4" fmla="*/ 4780 w 185"/>
                <a:gd name="T5" fmla="*/ 2895 h 158"/>
                <a:gd name="T6" fmla="*/ 4047 w 185"/>
                <a:gd name="T7" fmla="*/ 2348 h 158"/>
                <a:gd name="T8" fmla="*/ 3922 w 185"/>
                <a:gd name="T9" fmla="*/ 2190 h 158"/>
                <a:gd name="T10" fmla="*/ 783 w 185"/>
                <a:gd name="T11" fmla="*/ 1277 h 158"/>
                <a:gd name="T12" fmla="*/ 0 w 185"/>
                <a:gd name="T13" fmla="*/ 2895 h 158"/>
                <a:gd name="T14" fmla="*/ 596 w 185"/>
                <a:gd name="T15" fmla="*/ 4380 h 158"/>
                <a:gd name="T16" fmla="*/ 908 w 185"/>
                <a:gd name="T17" fmla="*/ 4687 h 158"/>
                <a:gd name="T18" fmla="*/ 1930 w 185"/>
                <a:gd name="T19" fmla="*/ 6156 h 158"/>
                <a:gd name="T20" fmla="*/ 2085 w 185"/>
                <a:gd name="T21" fmla="*/ 8039 h 158"/>
                <a:gd name="T22" fmla="*/ 2430 w 185"/>
                <a:gd name="T23" fmla="*/ 8039 h 158"/>
                <a:gd name="T24" fmla="*/ 2713 w 185"/>
                <a:gd name="T25" fmla="*/ 8039 h 158"/>
                <a:gd name="T26" fmla="*/ 2505 w 185"/>
                <a:gd name="T27" fmla="*/ 5905 h 158"/>
                <a:gd name="T28" fmla="*/ 1304 w 185"/>
                <a:gd name="T29" fmla="*/ 4022 h 158"/>
                <a:gd name="T30" fmla="*/ 989 w 185"/>
                <a:gd name="T31" fmla="*/ 3718 h 158"/>
                <a:gd name="T32" fmla="*/ 626 w 185"/>
                <a:gd name="T33" fmla="*/ 2954 h 158"/>
                <a:gd name="T34" fmla="*/ 1146 w 185"/>
                <a:gd name="T35" fmla="*/ 1926 h 158"/>
                <a:gd name="T36" fmla="*/ 3496 w 185"/>
                <a:gd name="T37" fmla="*/ 2804 h 158"/>
                <a:gd name="T38" fmla="*/ 3609 w 185"/>
                <a:gd name="T39" fmla="*/ 2954 h 158"/>
                <a:gd name="T40" fmla="*/ 4705 w 185"/>
                <a:gd name="T41" fmla="*/ 3718 h 158"/>
                <a:gd name="T42" fmla="*/ 5248 w 185"/>
                <a:gd name="T43" fmla="*/ 3659 h 158"/>
                <a:gd name="T44" fmla="*/ 5644 w 185"/>
                <a:gd name="T45" fmla="*/ 3616 h 158"/>
                <a:gd name="T46" fmla="*/ 6582 w 185"/>
                <a:gd name="T47" fmla="*/ 5999 h 158"/>
                <a:gd name="T48" fmla="*/ 6582 w 185"/>
                <a:gd name="T49" fmla="*/ 7126 h 158"/>
                <a:gd name="T50" fmla="*/ 6582 w 185"/>
                <a:gd name="T51" fmla="*/ 8039 h 158"/>
                <a:gd name="T52" fmla="*/ 6895 w 185"/>
                <a:gd name="T53" fmla="*/ 8039 h 158"/>
                <a:gd name="T54" fmla="*/ 7210 w 185"/>
                <a:gd name="T55" fmla="*/ 8039 h 158"/>
                <a:gd name="T56" fmla="*/ 7210 w 185"/>
                <a:gd name="T57" fmla="*/ 7126 h 158"/>
                <a:gd name="T58" fmla="*/ 7210 w 185"/>
                <a:gd name="T59" fmla="*/ 5905 h 158"/>
                <a:gd name="T60" fmla="*/ 5769 w 185"/>
                <a:gd name="T61" fmla="*/ 2861 h 15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85" h="158">
                  <a:moveTo>
                    <a:pt x="147" y="56"/>
                  </a:moveTo>
                  <a:cubicBezTo>
                    <a:pt x="141" y="55"/>
                    <a:pt x="135" y="56"/>
                    <a:pt x="131" y="56"/>
                  </a:cubicBezTo>
                  <a:cubicBezTo>
                    <a:pt x="127" y="57"/>
                    <a:pt x="124" y="58"/>
                    <a:pt x="122" y="57"/>
                  </a:cubicBezTo>
                  <a:cubicBezTo>
                    <a:pt x="114" y="57"/>
                    <a:pt x="109" y="52"/>
                    <a:pt x="103" y="46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81" y="26"/>
                    <a:pt x="52" y="0"/>
                    <a:pt x="20" y="25"/>
                  </a:cubicBezTo>
                  <a:cubicBezTo>
                    <a:pt x="7" y="34"/>
                    <a:pt x="0" y="46"/>
                    <a:pt x="0" y="57"/>
                  </a:cubicBezTo>
                  <a:cubicBezTo>
                    <a:pt x="0" y="65"/>
                    <a:pt x="2" y="76"/>
                    <a:pt x="15" y="86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35" y="101"/>
                    <a:pt x="45" y="108"/>
                    <a:pt x="49" y="121"/>
                  </a:cubicBezTo>
                  <a:cubicBezTo>
                    <a:pt x="52" y="132"/>
                    <a:pt x="53" y="145"/>
                    <a:pt x="53" y="158"/>
                  </a:cubicBezTo>
                  <a:cubicBezTo>
                    <a:pt x="56" y="158"/>
                    <a:pt x="59" y="158"/>
                    <a:pt x="62" y="158"/>
                  </a:cubicBezTo>
                  <a:cubicBezTo>
                    <a:pt x="65" y="158"/>
                    <a:pt x="67" y="158"/>
                    <a:pt x="69" y="158"/>
                  </a:cubicBezTo>
                  <a:cubicBezTo>
                    <a:pt x="69" y="144"/>
                    <a:pt x="68" y="129"/>
                    <a:pt x="64" y="116"/>
                  </a:cubicBezTo>
                  <a:cubicBezTo>
                    <a:pt x="58" y="98"/>
                    <a:pt x="45" y="88"/>
                    <a:pt x="33" y="79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19" y="68"/>
                    <a:pt x="16" y="63"/>
                    <a:pt x="16" y="58"/>
                  </a:cubicBezTo>
                  <a:cubicBezTo>
                    <a:pt x="16" y="51"/>
                    <a:pt x="21" y="44"/>
                    <a:pt x="29" y="38"/>
                  </a:cubicBezTo>
                  <a:cubicBezTo>
                    <a:pt x="50" y="22"/>
                    <a:pt x="67" y="35"/>
                    <a:pt x="89" y="55"/>
                  </a:cubicBezTo>
                  <a:cubicBezTo>
                    <a:pt x="89" y="55"/>
                    <a:pt x="92" y="58"/>
                    <a:pt x="92" y="58"/>
                  </a:cubicBezTo>
                  <a:cubicBezTo>
                    <a:pt x="99" y="65"/>
                    <a:pt x="107" y="72"/>
                    <a:pt x="120" y="73"/>
                  </a:cubicBezTo>
                  <a:cubicBezTo>
                    <a:pt x="125" y="74"/>
                    <a:pt x="130" y="73"/>
                    <a:pt x="134" y="72"/>
                  </a:cubicBezTo>
                  <a:cubicBezTo>
                    <a:pt x="138" y="71"/>
                    <a:pt x="141" y="71"/>
                    <a:pt x="144" y="71"/>
                  </a:cubicBezTo>
                  <a:cubicBezTo>
                    <a:pt x="159" y="74"/>
                    <a:pt x="167" y="101"/>
                    <a:pt x="168" y="118"/>
                  </a:cubicBezTo>
                  <a:cubicBezTo>
                    <a:pt x="169" y="124"/>
                    <a:pt x="169" y="131"/>
                    <a:pt x="168" y="140"/>
                  </a:cubicBezTo>
                  <a:cubicBezTo>
                    <a:pt x="168" y="158"/>
                    <a:pt x="168" y="158"/>
                    <a:pt x="168" y="158"/>
                  </a:cubicBezTo>
                  <a:cubicBezTo>
                    <a:pt x="170" y="158"/>
                    <a:pt x="173" y="158"/>
                    <a:pt x="176" y="158"/>
                  </a:cubicBezTo>
                  <a:cubicBezTo>
                    <a:pt x="178" y="158"/>
                    <a:pt x="181" y="158"/>
                    <a:pt x="184" y="158"/>
                  </a:cubicBezTo>
                  <a:cubicBezTo>
                    <a:pt x="184" y="140"/>
                    <a:pt x="184" y="140"/>
                    <a:pt x="184" y="140"/>
                  </a:cubicBezTo>
                  <a:cubicBezTo>
                    <a:pt x="185" y="131"/>
                    <a:pt x="185" y="124"/>
                    <a:pt x="184" y="116"/>
                  </a:cubicBezTo>
                  <a:cubicBezTo>
                    <a:pt x="182" y="91"/>
                    <a:pt x="171" y="60"/>
                    <a:pt x="147" y="56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74" name="Freeform 119"/>
            <p:cNvSpPr>
              <a:spLocks/>
            </p:cNvSpPr>
            <p:nvPr/>
          </p:nvSpPr>
          <p:spPr bwMode="auto">
            <a:xfrm>
              <a:off x="1638" y="2699"/>
              <a:ext cx="387" cy="322"/>
            </a:xfrm>
            <a:custGeom>
              <a:avLst/>
              <a:gdLst>
                <a:gd name="T0" fmla="*/ 4045 w 155"/>
                <a:gd name="T1" fmla="*/ 1147 h 121"/>
                <a:gd name="T2" fmla="*/ 4669 w 155"/>
                <a:gd name="T3" fmla="*/ 907 h 121"/>
                <a:gd name="T4" fmla="*/ 5056 w 155"/>
                <a:gd name="T5" fmla="*/ 1261 h 121"/>
                <a:gd name="T6" fmla="*/ 4931 w 155"/>
                <a:gd name="T7" fmla="*/ 3356 h 121"/>
                <a:gd name="T8" fmla="*/ 4856 w 155"/>
                <a:gd name="T9" fmla="*/ 3563 h 121"/>
                <a:gd name="T10" fmla="*/ 4389 w 155"/>
                <a:gd name="T11" fmla="*/ 5674 h 121"/>
                <a:gd name="T12" fmla="*/ 4389 w 155"/>
                <a:gd name="T13" fmla="*/ 6012 h 121"/>
                <a:gd name="T14" fmla="*/ 4669 w 155"/>
                <a:gd name="T15" fmla="*/ 6012 h 121"/>
                <a:gd name="T16" fmla="*/ 5011 w 155"/>
                <a:gd name="T17" fmla="*/ 6012 h 121"/>
                <a:gd name="T18" fmla="*/ 5011 w 155"/>
                <a:gd name="T19" fmla="*/ 5674 h 121"/>
                <a:gd name="T20" fmla="*/ 5398 w 155"/>
                <a:gd name="T21" fmla="*/ 3923 h 121"/>
                <a:gd name="T22" fmla="*/ 5480 w 155"/>
                <a:gd name="T23" fmla="*/ 3654 h 121"/>
                <a:gd name="T24" fmla="*/ 5555 w 155"/>
                <a:gd name="T25" fmla="*/ 849 h 121"/>
                <a:gd name="T26" fmla="*/ 4781 w 155"/>
                <a:gd name="T27" fmla="*/ 93 h 121"/>
                <a:gd name="T28" fmla="*/ 3660 w 155"/>
                <a:gd name="T29" fmla="*/ 511 h 121"/>
                <a:gd name="T30" fmla="*/ 3141 w 155"/>
                <a:gd name="T31" fmla="*/ 1304 h 121"/>
                <a:gd name="T32" fmla="*/ 2724 w 155"/>
                <a:gd name="T33" fmla="*/ 1961 h 121"/>
                <a:gd name="T34" fmla="*/ 2182 w 155"/>
                <a:gd name="T35" fmla="*/ 1961 h 121"/>
                <a:gd name="T36" fmla="*/ 1558 w 155"/>
                <a:gd name="T37" fmla="*/ 1996 h 121"/>
                <a:gd name="T38" fmla="*/ 0 w 155"/>
                <a:gd name="T39" fmla="*/ 6012 h 121"/>
                <a:gd name="T40" fmla="*/ 230 w 155"/>
                <a:gd name="T41" fmla="*/ 6012 h 121"/>
                <a:gd name="T42" fmla="*/ 624 w 155"/>
                <a:gd name="T43" fmla="*/ 6070 h 121"/>
                <a:gd name="T44" fmla="*/ 1665 w 155"/>
                <a:gd name="T45" fmla="*/ 2754 h 121"/>
                <a:gd name="T46" fmla="*/ 2132 w 155"/>
                <a:gd name="T47" fmla="*/ 2754 h 121"/>
                <a:gd name="T48" fmla="*/ 2954 w 155"/>
                <a:gd name="T49" fmla="*/ 2712 h 121"/>
                <a:gd name="T50" fmla="*/ 3690 w 155"/>
                <a:gd name="T51" fmla="*/ 1748 h 121"/>
                <a:gd name="T52" fmla="*/ 4045 w 155"/>
                <a:gd name="T53" fmla="*/ 1147 h 1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5" h="121">
                  <a:moveTo>
                    <a:pt x="104" y="23"/>
                  </a:moveTo>
                  <a:cubicBezTo>
                    <a:pt x="109" y="19"/>
                    <a:pt x="115" y="17"/>
                    <a:pt x="120" y="18"/>
                  </a:cubicBezTo>
                  <a:cubicBezTo>
                    <a:pt x="124" y="19"/>
                    <a:pt x="127" y="21"/>
                    <a:pt x="130" y="25"/>
                  </a:cubicBezTo>
                  <a:cubicBezTo>
                    <a:pt x="138" y="38"/>
                    <a:pt x="133" y="52"/>
                    <a:pt x="127" y="67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19" y="84"/>
                    <a:pt x="114" y="97"/>
                    <a:pt x="113" y="113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5" y="120"/>
                    <a:pt x="117" y="120"/>
                    <a:pt x="120" y="120"/>
                  </a:cubicBezTo>
                  <a:cubicBezTo>
                    <a:pt x="123" y="120"/>
                    <a:pt x="126" y="120"/>
                    <a:pt x="129" y="120"/>
                  </a:cubicBezTo>
                  <a:cubicBezTo>
                    <a:pt x="129" y="113"/>
                    <a:pt x="129" y="113"/>
                    <a:pt x="129" y="113"/>
                  </a:cubicBezTo>
                  <a:cubicBezTo>
                    <a:pt x="129" y="101"/>
                    <a:pt x="134" y="90"/>
                    <a:pt x="139" y="78"/>
                  </a:cubicBezTo>
                  <a:cubicBezTo>
                    <a:pt x="141" y="73"/>
                    <a:pt x="141" y="73"/>
                    <a:pt x="141" y="73"/>
                  </a:cubicBezTo>
                  <a:cubicBezTo>
                    <a:pt x="149" y="56"/>
                    <a:pt x="155" y="36"/>
                    <a:pt x="143" y="17"/>
                  </a:cubicBezTo>
                  <a:cubicBezTo>
                    <a:pt x="139" y="9"/>
                    <a:pt x="132" y="4"/>
                    <a:pt x="123" y="2"/>
                  </a:cubicBezTo>
                  <a:cubicBezTo>
                    <a:pt x="114" y="0"/>
                    <a:pt x="103" y="3"/>
                    <a:pt x="94" y="10"/>
                  </a:cubicBezTo>
                  <a:cubicBezTo>
                    <a:pt x="88" y="15"/>
                    <a:pt x="85" y="21"/>
                    <a:pt x="81" y="26"/>
                  </a:cubicBezTo>
                  <a:cubicBezTo>
                    <a:pt x="78" y="32"/>
                    <a:pt x="74" y="37"/>
                    <a:pt x="70" y="39"/>
                  </a:cubicBezTo>
                  <a:cubicBezTo>
                    <a:pt x="66" y="40"/>
                    <a:pt x="61" y="40"/>
                    <a:pt x="56" y="39"/>
                  </a:cubicBezTo>
                  <a:cubicBezTo>
                    <a:pt x="51" y="39"/>
                    <a:pt x="46" y="39"/>
                    <a:pt x="40" y="40"/>
                  </a:cubicBezTo>
                  <a:cubicBezTo>
                    <a:pt x="5" y="46"/>
                    <a:pt x="1" y="86"/>
                    <a:pt x="0" y="120"/>
                  </a:cubicBezTo>
                  <a:cubicBezTo>
                    <a:pt x="2" y="120"/>
                    <a:pt x="4" y="120"/>
                    <a:pt x="6" y="120"/>
                  </a:cubicBezTo>
                  <a:cubicBezTo>
                    <a:pt x="10" y="120"/>
                    <a:pt x="13" y="120"/>
                    <a:pt x="16" y="121"/>
                  </a:cubicBezTo>
                  <a:cubicBezTo>
                    <a:pt x="16" y="91"/>
                    <a:pt x="19" y="60"/>
                    <a:pt x="43" y="55"/>
                  </a:cubicBezTo>
                  <a:cubicBezTo>
                    <a:pt x="46" y="55"/>
                    <a:pt x="50" y="55"/>
                    <a:pt x="55" y="55"/>
                  </a:cubicBezTo>
                  <a:cubicBezTo>
                    <a:pt x="61" y="56"/>
                    <a:pt x="69" y="57"/>
                    <a:pt x="76" y="54"/>
                  </a:cubicBezTo>
                  <a:cubicBezTo>
                    <a:pt x="85" y="50"/>
                    <a:pt x="90" y="42"/>
                    <a:pt x="95" y="35"/>
                  </a:cubicBezTo>
                  <a:cubicBezTo>
                    <a:pt x="98" y="30"/>
                    <a:pt x="100" y="25"/>
                    <a:pt x="104" y="2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75" name="Freeform 120"/>
            <p:cNvSpPr>
              <a:spLocks/>
            </p:cNvSpPr>
            <p:nvPr/>
          </p:nvSpPr>
          <p:spPr bwMode="auto">
            <a:xfrm>
              <a:off x="488" y="2845"/>
              <a:ext cx="357" cy="176"/>
            </a:xfrm>
            <a:custGeom>
              <a:avLst/>
              <a:gdLst>
                <a:gd name="T0" fmla="*/ 3265 w 143"/>
                <a:gd name="T1" fmla="*/ 605 h 66"/>
                <a:gd name="T2" fmla="*/ 3036 w 143"/>
                <a:gd name="T3" fmla="*/ 704 h 66"/>
                <a:gd name="T4" fmla="*/ 2132 w 143"/>
                <a:gd name="T5" fmla="*/ 456 h 66"/>
                <a:gd name="T6" fmla="*/ 1121 w 143"/>
                <a:gd name="T7" fmla="*/ 0 h 66"/>
                <a:gd name="T8" fmla="*/ 387 w 143"/>
                <a:gd name="T9" fmla="*/ 456 h 66"/>
                <a:gd name="T10" fmla="*/ 75 w 143"/>
                <a:gd name="T11" fmla="*/ 2936 h 66"/>
                <a:gd name="T12" fmla="*/ 105 w 143"/>
                <a:gd name="T13" fmla="*/ 3277 h 66"/>
                <a:gd name="T14" fmla="*/ 499 w 143"/>
                <a:gd name="T15" fmla="*/ 3277 h 66"/>
                <a:gd name="T16" fmla="*/ 729 w 143"/>
                <a:gd name="T17" fmla="*/ 3277 h 66"/>
                <a:gd name="T18" fmla="*/ 699 w 143"/>
                <a:gd name="T19" fmla="*/ 2880 h 66"/>
                <a:gd name="T20" fmla="*/ 854 w 143"/>
                <a:gd name="T21" fmla="*/ 1003 h 66"/>
                <a:gd name="T22" fmla="*/ 1166 w 143"/>
                <a:gd name="T23" fmla="*/ 819 h 66"/>
                <a:gd name="T24" fmla="*/ 1820 w 143"/>
                <a:gd name="T25" fmla="*/ 1160 h 66"/>
                <a:gd name="T26" fmla="*/ 3223 w 143"/>
                <a:gd name="T27" fmla="*/ 1459 h 66"/>
                <a:gd name="T28" fmla="*/ 3453 w 143"/>
                <a:gd name="T29" fmla="*/ 1365 h 66"/>
                <a:gd name="T30" fmla="*/ 4668 w 143"/>
                <a:gd name="T31" fmla="*/ 1672 h 66"/>
                <a:gd name="T32" fmla="*/ 4773 w 143"/>
                <a:gd name="T33" fmla="*/ 2880 h 66"/>
                <a:gd name="T34" fmla="*/ 4698 w 143"/>
                <a:gd name="T35" fmla="*/ 3277 h 66"/>
                <a:gd name="T36" fmla="*/ 4898 w 143"/>
                <a:gd name="T37" fmla="*/ 3277 h 66"/>
                <a:gd name="T38" fmla="*/ 5323 w 143"/>
                <a:gd name="T39" fmla="*/ 3336 h 66"/>
                <a:gd name="T40" fmla="*/ 5365 w 143"/>
                <a:gd name="T41" fmla="*/ 3093 h 66"/>
                <a:gd name="T42" fmla="*/ 5168 w 143"/>
                <a:gd name="T43" fmla="*/ 1216 h 66"/>
                <a:gd name="T44" fmla="*/ 3265 w 143"/>
                <a:gd name="T45" fmla="*/ 605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3" h="66">
                  <a:moveTo>
                    <a:pt x="84" y="12"/>
                  </a:moveTo>
                  <a:cubicBezTo>
                    <a:pt x="78" y="14"/>
                    <a:pt x="78" y="14"/>
                    <a:pt x="78" y="14"/>
                  </a:cubicBezTo>
                  <a:cubicBezTo>
                    <a:pt x="70" y="17"/>
                    <a:pt x="64" y="14"/>
                    <a:pt x="55" y="9"/>
                  </a:cubicBezTo>
                  <a:cubicBezTo>
                    <a:pt x="48" y="4"/>
                    <a:pt x="40" y="0"/>
                    <a:pt x="29" y="0"/>
                  </a:cubicBezTo>
                  <a:cubicBezTo>
                    <a:pt x="21" y="1"/>
                    <a:pt x="14" y="4"/>
                    <a:pt x="10" y="9"/>
                  </a:cubicBezTo>
                  <a:cubicBezTo>
                    <a:pt x="0" y="20"/>
                    <a:pt x="1" y="38"/>
                    <a:pt x="2" y="58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6" y="65"/>
                    <a:pt x="9" y="65"/>
                    <a:pt x="13" y="65"/>
                  </a:cubicBezTo>
                  <a:cubicBezTo>
                    <a:pt x="15" y="65"/>
                    <a:pt x="17" y="65"/>
                    <a:pt x="19" y="65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7" y="41"/>
                    <a:pt x="16" y="26"/>
                    <a:pt x="22" y="20"/>
                  </a:cubicBezTo>
                  <a:cubicBezTo>
                    <a:pt x="23" y="18"/>
                    <a:pt x="25" y="17"/>
                    <a:pt x="30" y="16"/>
                  </a:cubicBezTo>
                  <a:cubicBezTo>
                    <a:pt x="36" y="16"/>
                    <a:pt x="41" y="19"/>
                    <a:pt x="47" y="23"/>
                  </a:cubicBezTo>
                  <a:cubicBezTo>
                    <a:pt x="56" y="28"/>
                    <a:pt x="67" y="34"/>
                    <a:pt x="83" y="29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104" y="22"/>
                    <a:pt x="111" y="19"/>
                    <a:pt x="120" y="33"/>
                  </a:cubicBezTo>
                  <a:cubicBezTo>
                    <a:pt x="126" y="41"/>
                    <a:pt x="125" y="47"/>
                    <a:pt x="123" y="57"/>
                  </a:cubicBezTo>
                  <a:cubicBezTo>
                    <a:pt x="122" y="60"/>
                    <a:pt x="122" y="62"/>
                    <a:pt x="121" y="65"/>
                  </a:cubicBezTo>
                  <a:cubicBezTo>
                    <a:pt x="123" y="65"/>
                    <a:pt x="124" y="65"/>
                    <a:pt x="126" y="65"/>
                  </a:cubicBezTo>
                  <a:cubicBezTo>
                    <a:pt x="130" y="65"/>
                    <a:pt x="134" y="65"/>
                    <a:pt x="137" y="66"/>
                  </a:cubicBezTo>
                  <a:cubicBezTo>
                    <a:pt x="138" y="64"/>
                    <a:pt x="138" y="62"/>
                    <a:pt x="138" y="61"/>
                  </a:cubicBezTo>
                  <a:cubicBezTo>
                    <a:pt x="141" y="49"/>
                    <a:pt x="143" y="38"/>
                    <a:pt x="133" y="24"/>
                  </a:cubicBezTo>
                  <a:cubicBezTo>
                    <a:pt x="117" y="0"/>
                    <a:pt x="100" y="7"/>
                    <a:pt x="84" y="12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76" name="Freeform 121"/>
            <p:cNvSpPr>
              <a:spLocks/>
            </p:cNvSpPr>
            <p:nvPr/>
          </p:nvSpPr>
          <p:spPr bwMode="auto">
            <a:xfrm>
              <a:off x="203" y="2405"/>
              <a:ext cx="197" cy="614"/>
            </a:xfrm>
            <a:custGeom>
              <a:avLst/>
              <a:gdLst>
                <a:gd name="T0" fmla="*/ 2898 w 79"/>
                <a:gd name="T1" fmla="*/ 149 h 230"/>
                <a:gd name="T2" fmla="*/ 2439 w 79"/>
                <a:gd name="T3" fmla="*/ 206 h 230"/>
                <a:gd name="T4" fmla="*/ 1661 w 79"/>
                <a:gd name="T5" fmla="*/ 969 h 230"/>
                <a:gd name="T6" fmla="*/ 496 w 79"/>
                <a:gd name="T7" fmla="*/ 2381 h 230"/>
                <a:gd name="T8" fmla="*/ 496 w 79"/>
                <a:gd name="T9" fmla="*/ 6543 h 230"/>
                <a:gd name="T10" fmla="*/ 621 w 79"/>
                <a:gd name="T11" fmla="*/ 7112 h 230"/>
                <a:gd name="T12" fmla="*/ 416 w 79"/>
                <a:gd name="T13" fmla="*/ 9608 h 230"/>
                <a:gd name="T14" fmla="*/ 312 w 79"/>
                <a:gd name="T15" fmla="*/ 10219 h 230"/>
                <a:gd name="T16" fmla="*/ 187 w 79"/>
                <a:gd name="T17" fmla="*/ 11679 h 230"/>
                <a:gd name="T18" fmla="*/ 496 w 79"/>
                <a:gd name="T19" fmla="*/ 11679 h 230"/>
                <a:gd name="T20" fmla="*/ 808 w 79"/>
                <a:gd name="T21" fmla="*/ 11679 h 230"/>
                <a:gd name="T22" fmla="*/ 933 w 79"/>
                <a:gd name="T23" fmla="*/ 10406 h 230"/>
                <a:gd name="T24" fmla="*/ 1037 w 79"/>
                <a:gd name="T25" fmla="*/ 9800 h 230"/>
                <a:gd name="T26" fmla="*/ 1237 w 79"/>
                <a:gd name="T27" fmla="*/ 6906 h 230"/>
                <a:gd name="T28" fmla="*/ 1120 w 79"/>
                <a:gd name="T29" fmla="*/ 6356 h 230"/>
                <a:gd name="T30" fmla="*/ 1087 w 79"/>
                <a:gd name="T31" fmla="*/ 2680 h 230"/>
                <a:gd name="T32" fmla="*/ 1970 w 79"/>
                <a:gd name="T33" fmla="*/ 1674 h 230"/>
                <a:gd name="T34" fmla="*/ 2948 w 79"/>
                <a:gd name="T35" fmla="*/ 705 h 230"/>
                <a:gd name="T36" fmla="*/ 2898 w 79"/>
                <a:gd name="T37" fmla="*/ 149 h 2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9" h="230">
                  <a:moveTo>
                    <a:pt x="75" y="3"/>
                  </a:moveTo>
                  <a:cubicBezTo>
                    <a:pt x="71" y="0"/>
                    <a:pt x="66" y="1"/>
                    <a:pt x="63" y="4"/>
                  </a:cubicBezTo>
                  <a:cubicBezTo>
                    <a:pt x="59" y="11"/>
                    <a:pt x="51" y="15"/>
                    <a:pt x="43" y="19"/>
                  </a:cubicBezTo>
                  <a:cubicBezTo>
                    <a:pt x="32" y="25"/>
                    <a:pt x="20" y="32"/>
                    <a:pt x="13" y="47"/>
                  </a:cubicBezTo>
                  <a:cubicBezTo>
                    <a:pt x="0" y="75"/>
                    <a:pt x="7" y="102"/>
                    <a:pt x="13" y="129"/>
                  </a:cubicBezTo>
                  <a:cubicBezTo>
                    <a:pt x="16" y="140"/>
                    <a:pt x="16" y="140"/>
                    <a:pt x="16" y="140"/>
                  </a:cubicBezTo>
                  <a:cubicBezTo>
                    <a:pt x="20" y="156"/>
                    <a:pt x="16" y="172"/>
                    <a:pt x="11" y="189"/>
                  </a:cubicBezTo>
                  <a:cubicBezTo>
                    <a:pt x="8" y="201"/>
                    <a:pt x="8" y="201"/>
                    <a:pt x="8" y="201"/>
                  </a:cubicBezTo>
                  <a:cubicBezTo>
                    <a:pt x="6" y="211"/>
                    <a:pt x="5" y="221"/>
                    <a:pt x="5" y="230"/>
                  </a:cubicBezTo>
                  <a:cubicBezTo>
                    <a:pt x="8" y="230"/>
                    <a:pt x="10" y="230"/>
                    <a:pt x="13" y="230"/>
                  </a:cubicBezTo>
                  <a:cubicBezTo>
                    <a:pt x="16" y="230"/>
                    <a:pt x="19" y="230"/>
                    <a:pt x="21" y="230"/>
                  </a:cubicBezTo>
                  <a:cubicBezTo>
                    <a:pt x="21" y="222"/>
                    <a:pt x="22" y="213"/>
                    <a:pt x="24" y="205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32" y="175"/>
                    <a:pt x="37" y="157"/>
                    <a:pt x="32" y="136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3" y="100"/>
                    <a:pt x="17" y="77"/>
                    <a:pt x="28" y="53"/>
                  </a:cubicBezTo>
                  <a:cubicBezTo>
                    <a:pt x="32" y="44"/>
                    <a:pt x="41" y="39"/>
                    <a:pt x="51" y="33"/>
                  </a:cubicBezTo>
                  <a:cubicBezTo>
                    <a:pt x="60" y="28"/>
                    <a:pt x="69" y="23"/>
                    <a:pt x="76" y="14"/>
                  </a:cubicBezTo>
                  <a:cubicBezTo>
                    <a:pt x="79" y="11"/>
                    <a:pt x="78" y="6"/>
                    <a:pt x="75" y="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77" name="Freeform 122"/>
            <p:cNvSpPr>
              <a:spLocks/>
            </p:cNvSpPr>
            <p:nvPr/>
          </p:nvSpPr>
          <p:spPr bwMode="auto">
            <a:xfrm>
              <a:off x="168" y="3893"/>
              <a:ext cx="392" cy="224"/>
            </a:xfrm>
            <a:custGeom>
              <a:avLst/>
              <a:gdLst>
                <a:gd name="T0" fmla="*/ 5868 w 157"/>
                <a:gd name="T1" fmla="*/ 0 h 84"/>
                <a:gd name="T2" fmla="*/ 5481 w 157"/>
                <a:gd name="T3" fmla="*/ 56 h 84"/>
                <a:gd name="T4" fmla="*/ 5211 w 157"/>
                <a:gd name="T5" fmla="*/ 56 h 84"/>
                <a:gd name="T6" fmla="*/ 5293 w 157"/>
                <a:gd name="T7" fmla="*/ 512 h 84"/>
                <a:gd name="T8" fmla="*/ 4594 w 157"/>
                <a:gd name="T9" fmla="*/ 3128 h 84"/>
                <a:gd name="T10" fmla="*/ 3298 w 157"/>
                <a:gd name="T11" fmla="*/ 3336 h 84"/>
                <a:gd name="T12" fmla="*/ 2986 w 157"/>
                <a:gd name="T13" fmla="*/ 3336 h 84"/>
                <a:gd name="T14" fmla="*/ 2756 w 157"/>
                <a:gd name="T15" fmla="*/ 3336 h 84"/>
                <a:gd name="T16" fmla="*/ 1091 w 157"/>
                <a:gd name="T17" fmla="*/ 2880 h 84"/>
                <a:gd name="T18" fmla="*/ 1121 w 157"/>
                <a:gd name="T19" fmla="*/ 1117 h 84"/>
                <a:gd name="T20" fmla="*/ 1321 w 157"/>
                <a:gd name="T21" fmla="*/ 56 h 84"/>
                <a:gd name="T22" fmla="*/ 1041 w 157"/>
                <a:gd name="T23" fmla="*/ 56 h 84"/>
                <a:gd name="T24" fmla="*/ 699 w 157"/>
                <a:gd name="T25" fmla="*/ 0 h 84"/>
                <a:gd name="T26" fmla="*/ 574 w 157"/>
                <a:gd name="T27" fmla="*/ 760 h 84"/>
                <a:gd name="T28" fmla="*/ 574 w 157"/>
                <a:gd name="T29" fmla="*/ 819 h 84"/>
                <a:gd name="T30" fmla="*/ 574 w 157"/>
                <a:gd name="T31" fmla="*/ 3392 h 84"/>
                <a:gd name="T32" fmla="*/ 2799 w 157"/>
                <a:gd name="T33" fmla="*/ 4152 h 84"/>
                <a:gd name="T34" fmla="*/ 3036 w 157"/>
                <a:gd name="T35" fmla="*/ 4152 h 84"/>
                <a:gd name="T36" fmla="*/ 3348 w 157"/>
                <a:gd name="T37" fmla="*/ 4152 h 84"/>
                <a:gd name="T38" fmla="*/ 4856 w 157"/>
                <a:gd name="T39" fmla="*/ 3848 h 84"/>
                <a:gd name="T40" fmla="*/ 5868 w 157"/>
                <a:gd name="T41" fmla="*/ 397 h 84"/>
                <a:gd name="T42" fmla="*/ 5868 w 157"/>
                <a:gd name="T43" fmla="*/ 0 h 8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7" h="84">
                  <a:moveTo>
                    <a:pt x="151" y="0"/>
                  </a:moveTo>
                  <a:cubicBezTo>
                    <a:pt x="147" y="1"/>
                    <a:pt x="144" y="1"/>
                    <a:pt x="141" y="1"/>
                  </a:cubicBezTo>
                  <a:cubicBezTo>
                    <a:pt x="138" y="1"/>
                    <a:pt x="136" y="1"/>
                    <a:pt x="134" y="1"/>
                  </a:cubicBezTo>
                  <a:cubicBezTo>
                    <a:pt x="135" y="4"/>
                    <a:pt x="135" y="7"/>
                    <a:pt x="136" y="10"/>
                  </a:cubicBezTo>
                  <a:cubicBezTo>
                    <a:pt x="138" y="35"/>
                    <a:pt x="140" y="50"/>
                    <a:pt x="118" y="62"/>
                  </a:cubicBezTo>
                  <a:cubicBezTo>
                    <a:pt x="111" y="65"/>
                    <a:pt x="96" y="66"/>
                    <a:pt x="85" y="66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55" y="67"/>
                    <a:pt x="36" y="68"/>
                    <a:pt x="28" y="57"/>
                  </a:cubicBezTo>
                  <a:cubicBezTo>
                    <a:pt x="19" y="46"/>
                    <a:pt x="22" y="38"/>
                    <a:pt x="29" y="22"/>
                  </a:cubicBezTo>
                  <a:cubicBezTo>
                    <a:pt x="33" y="15"/>
                    <a:pt x="34" y="10"/>
                    <a:pt x="34" y="1"/>
                  </a:cubicBezTo>
                  <a:cubicBezTo>
                    <a:pt x="32" y="1"/>
                    <a:pt x="29" y="1"/>
                    <a:pt x="27" y="1"/>
                  </a:cubicBezTo>
                  <a:cubicBezTo>
                    <a:pt x="24" y="1"/>
                    <a:pt x="21" y="1"/>
                    <a:pt x="18" y="0"/>
                  </a:cubicBezTo>
                  <a:cubicBezTo>
                    <a:pt x="18" y="8"/>
                    <a:pt x="17" y="10"/>
                    <a:pt x="15" y="15"/>
                  </a:cubicBezTo>
                  <a:cubicBezTo>
                    <a:pt x="15" y="15"/>
                    <a:pt x="15" y="16"/>
                    <a:pt x="15" y="16"/>
                  </a:cubicBezTo>
                  <a:cubicBezTo>
                    <a:pt x="7" y="32"/>
                    <a:pt x="0" y="48"/>
                    <a:pt x="15" y="67"/>
                  </a:cubicBezTo>
                  <a:cubicBezTo>
                    <a:pt x="29" y="84"/>
                    <a:pt x="53" y="83"/>
                    <a:pt x="72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86" y="82"/>
                    <a:pt x="86" y="82"/>
                  </a:cubicBezTo>
                  <a:cubicBezTo>
                    <a:pt x="99" y="82"/>
                    <a:pt x="115" y="81"/>
                    <a:pt x="125" y="76"/>
                  </a:cubicBezTo>
                  <a:cubicBezTo>
                    <a:pt x="157" y="59"/>
                    <a:pt x="154" y="33"/>
                    <a:pt x="151" y="8"/>
                  </a:cubicBezTo>
                  <a:cubicBezTo>
                    <a:pt x="151" y="6"/>
                    <a:pt x="151" y="3"/>
                    <a:pt x="151" y="0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78" name="Freeform 123"/>
            <p:cNvSpPr>
              <a:spLocks/>
            </p:cNvSpPr>
            <p:nvPr/>
          </p:nvSpPr>
          <p:spPr bwMode="auto">
            <a:xfrm>
              <a:off x="783" y="3893"/>
              <a:ext cx="427" cy="438"/>
            </a:xfrm>
            <a:custGeom>
              <a:avLst/>
              <a:gdLst>
                <a:gd name="T0" fmla="*/ 5139 w 171"/>
                <a:gd name="T1" fmla="*/ 2283 h 164"/>
                <a:gd name="T2" fmla="*/ 4440 w 171"/>
                <a:gd name="T3" fmla="*/ 1469 h 164"/>
                <a:gd name="T4" fmla="*/ 4782 w 171"/>
                <a:gd name="T5" fmla="*/ 457 h 164"/>
                <a:gd name="T6" fmla="*/ 5014 w 171"/>
                <a:gd name="T7" fmla="*/ 56 h 164"/>
                <a:gd name="T8" fmla="*/ 4702 w 171"/>
                <a:gd name="T9" fmla="*/ 56 h 164"/>
                <a:gd name="T10" fmla="*/ 4282 w 171"/>
                <a:gd name="T11" fmla="*/ 0 h 164"/>
                <a:gd name="T12" fmla="*/ 3848 w 171"/>
                <a:gd name="T13" fmla="*/ 1677 h 164"/>
                <a:gd name="T14" fmla="*/ 4907 w 171"/>
                <a:gd name="T15" fmla="*/ 3045 h 164"/>
                <a:gd name="T16" fmla="*/ 5606 w 171"/>
                <a:gd name="T17" fmla="*/ 3808 h 164"/>
                <a:gd name="T18" fmla="*/ 4315 w 171"/>
                <a:gd name="T19" fmla="*/ 6877 h 164"/>
                <a:gd name="T20" fmla="*/ 2495 w 171"/>
                <a:gd name="T21" fmla="*/ 6728 h 164"/>
                <a:gd name="T22" fmla="*/ 1745 w 171"/>
                <a:gd name="T23" fmla="*/ 4479 h 164"/>
                <a:gd name="T24" fmla="*/ 1433 w 171"/>
                <a:gd name="T25" fmla="*/ 2588 h 164"/>
                <a:gd name="T26" fmla="*/ 1041 w 171"/>
                <a:gd name="T27" fmla="*/ 1883 h 164"/>
                <a:gd name="T28" fmla="*/ 699 w 171"/>
                <a:gd name="T29" fmla="*/ 1162 h 164"/>
                <a:gd name="T30" fmla="*/ 624 w 171"/>
                <a:gd name="T31" fmla="*/ 56 h 164"/>
                <a:gd name="T32" fmla="*/ 312 w 171"/>
                <a:gd name="T33" fmla="*/ 56 h 164"/>
                <a:gd name="T34" fmla="*/ 0 w 171"/>
                <a:gd name="T35" fmla="*/ 56 h 164"/>
                <a:gd name="T36" fmla="*/ 105 w 171"/>
                <a:gd name="T37" fmla="*/ 1311 h 164"/>
                <a:gd name="T38" fmla="*/ 574 w 171"/>
                <a:gd name="T39" fmla="*/ 2438 h 164"/>
                <a:gd name="T40" fmla="*/ 854 w 171"/>
                <a:gd name="T41" fmla="*/ 2895 h 164"/>
                <a:gd name="T42" fmla="*/ 1121 w 171"/>
                <a:gd name="T43" fmla="*/ 4538 h 164"/>
                <a:gd name="T44" fmla="*/ 2028 w 171"/>
                <a:gd name="T45" fmla="*/ 7334 h 164"/>
                <a:gd name="T46" fmla="*/ 4670 w 171"/>
                <a:gd name="T47" fmla="*/ 7582 h 164"/>
                <a:gd name="T48" fmla="*/ 6180 w 171"/>
                <a:gd name="T49" fmla="*/ 3501 h 164"/>
                <a:gd name="T50" fmla="*/ 5139 w 171"/>
                <a:gd name="T51" fmla="*/ 2283 h 1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1" h="164">
                  <a:moveTo>
                    <a:pt x="132" y="45"/>
                  </a:moveTo>
                  <a:cubicBezTo>
                    <a:pt x="122" y="41"/>
                    <a:pt x="116" y="38"/>
                    <a:pt x="114" y="29"/>
                  </a:cubicBezTo>
                  <a:cubicBezTo>
                    <a:pt x="113" y="24"/>
                    <a:pt x="118" y="17"/>
                    <a:pt x="123" y="9"/>
                  </a:cubicBezTo>
                  <a:cubicBezTo>
                    <a:pt x="125" y="7"/>
                    <a:pt x="127" y="4"/>
                    <a:pt x="129" y="1"/>
                  </a:cubicBezTo>
                  <a:cubicBezTo>
                    <a:pt x="127" y="1"/>
                    <a:pt x="124" y="1"/>
                    <a:pt x="121" y="1"/>
                  </a:cubicBezTo>
                  <a:cubicBezTo>
                    <a:pt x="117" y="1"/>
                    <a:pt x="114" y="1"/>
                    <a:pt x="110" y="0"/>
                  </a:cubicBezTo>
                  <a:cubicBezTo>
                    <a:pt x="103" y="10"/>
                    <a:pt x="96" y="20"/>
                    <a:pt x="99" y="33"/>
                  </a:cubicBezTo>
                  <a:cubicBezTo>
                    <a:pt x="102" y="49"/>
                    <a:pt x="115" y="55"/>
                    <a:pt x="126" y="60"/>
                  </a:cubicBezTo>
                  <a:cubicBezTo>
                    <a:pt x="134" y="63"/>
                    <a:pt x="141" y="67"/>
                    <a:pt x="144" y="75"/>
                  </a:cubicBezTo>
                  <a:cubicBezTo>
                    <a:pt x="153" y="97"/>
                    <a:pt x="131" y="123"/>
                    <a:pt x="111" y="135"/>
                  </a:cubicBezTo>
                  <a:cubicBezTo>
                    <a:pt x="103" y="141"/>
                    <a:pt x="82" y="151"/>
                    <a:pt x="64" y="132"/>
                  </a:cubicBezTo>
                  <a:cubicBezTo>
                    <a:pt x="47" y="115"/>
                    <a:pt x="46" y="103"/>
                    <a:pt x="45" y="88"/>
                  </a:cubicBezTo>
                  <a:cubicBezTo>
                    <a:pt x="44" y="77"/>
                    <a:pt x="43" y="65"/>
                    <a:pt x="37" y="51"/>
                  </a:cubicBezTo>
                  <a:cubicBezTo>
                    <a:pt x="34" y="45"/>
                    <a:pt x="30" y="41"/>
                    <a:pt x="27" y="37"/>
                  </a:cubicBezTo>
                  <a:cubicBezTo>
                    <a:pt x="23" y="32"/>
                    <a:pt x="20" y="29"/>
                    <a:pt x="18" y="23"/>
                  </a:cubicBezTo>
                  <a:cubicBezTo>
                    <a:pt x="16" y="12"/>
                    <a:pt x="16" y="8"/>
                    <a:pt x="16" y="1"/>
                  </a:cubicBezTo>
                  <a:cubicBezTo>
                    <a:pt x="14" y="1"/>
                    <a:pt x="11" y="1"/>
                    <a:pt x="8" y="1"/>
                  </a:cubicBezTo>
                  <a:cubicBezTo>
                    <a:pt x="5" y="1"/>
                    <a:pt x="3" y="1"/>
                    <a:pt x="0" y="1"/>
                  </a:cubicBezTo>
                  <a:cubicBezTo>
                    <a:pt x="0" y="8"/>
                    <a:pt x="0" y="14"/>
                    <a:pt x="3" y="26"/>
                  </a:cubicBezTo>
                  <a:cubicBezTo>
                    <a:pt x="5" y="36"/>
                    <a:pt x="11" y="43"/>
                    <a:pt x="15" y="48"/>
                  </a:cubicBezTo>
                  <a:cubicBezTo>
                    <a:pt x="18" y="51"/>
                    <a:pt x="21" y="54"/>
                    <a:pt x="22" y="57"/>
                  </a:cubicBezTo>
                  <a:cubicBezTo>
                    <a:pt x="27" y="69"/>
                    <a:pt x="28" y="79"/>
                    <a:pt x="29" y="89"/>
                  </a:cubicBezTo>
                  <a:cubicBezTo>
                    <a:pt x="30" y="105"/>
                    <a:pt x="32" y="122"/>
                    <a:pt x="52" y="144"/>
                  </a:cubicBezTo>
                  <a:cubicBezTo>
                    <a:pt x="70" y="162"/>
                    <a:pt x="96" y="164"/>
                    <a:pt x="120" y="149"/>
                  </a:cubicBezTo>
                  <a:cubicBezTo>
                    <a:pt x="145" y="133"/>
                    <a:pt x="171" y="99"/>
                    <a:pt x="159" y="69"/>
                  </a:cubicBezTo>
                  <a:cubicBezTo>
                    <a:pt x="153" y="55"/>
                    <a:pt x="142" y="49"/>
                    <a:pt x="132" y="4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79" name="Freeform 124"/>
            <p:cNvSpPr>
              <a:spLocks/>
            </p:cNvSpPr>
            <p:nvPr/>
          </p:nvSpPr>
          <p:spPr bwMode="auto">
            <a:xfrm>
              <a:off x="1335" y="3893"/>
              <a:ext cx="335" cy="174"/>
            </a:xfrm>
            <a:custGeom>
              <a:avLst/>
              <a:gdLst>
                <a:gd name="T0" fmla="*/ 4970 w 134"/>
                <a:gd name="T1" fmla="*/ 56 h 65"/>
                <a:gd name="T2" fmla="*/ 4613 w 134"/>
                <a:gd name="T3" fmla="*/ 0 h 65"/>
                <a:gd name="T4" fmla="*/ 4500 w 134"/>
                <a:gd name="T5" fmla="*/ 1692 h 65"/>
                <a:gd name="T6" fmla="*/ 3333 w 134"/>
                <a:gd name="T7" fmla="*/ 1898 h 65"/>
                <a:gd name="T8" fmla="*/ 2395 w 134"/>
                <a:gd name="T9" fmla="*/ 1992 h 65"/>
                <a:gd name="T10" fmla="*/ 1958 w 134"/>
                <a:gd name="T11" fmla="*/ 2107 h 65"/>
                <a:gd name="T12" fmla="*/ 750 w 134"/>
                <a:gd name="T13" fmla="*/ 1496 h 65"/>
                <a:gd name="T14" fmla="*/ 675 w 134"/>
                <a:gd name="T15" fmla="*/ 402 h 65"/>
                <a:gd name="T16" fmla="*/ 708 w 134"/>
                <a:gd name="T17" fmla="*/ 56 h 65"/>
                <a:gd name="T18" fmla="*/ 550 w 134"/>
                <a:gd name="T19" fmla="*/ 56 h 65"/>
                <a:gd name="T20" fmla="*/ 83 w 134"/>
                <a:gd name="T21" fmla="*/ 0 h 65"/>
                <a:gd name="T22" fmla="*/ 50 w 134"/>
                <a:gd name="T23" fmla="*/ 367 h 65"/>
                <a:gd name="T24" fmla="*/ 158 w 134"/>
                <a:gd name="T25" fmla="*/ 1748 h 65"/>
                <a:gd name="T26" fmla="*/ 2113 w 134"/>
                <a:gd name="T27" fmla="*/ 2939 h 65"/>
                <a:gd name="T28" fmla="*/ 2500 w 134"/>
                <a:gd name="T29" fmla="*/ 2824 h 65"/>
                <a:gd name="T30" fmla="*/ 3363 w 134"/>
                <a:gd name="T31" fmla="*/ 2722 h 65"/>
                <a:gd name="T32" fmla="*/ 4688 w 134"/>
                <a:gd name="T33" fmla="*/ 2457 h 65"/>
                <a:gd name="T34" fmla="*/ 5238 w 134"/>
                <a:gd name="T35" fmla="*/ 56 h 65"/>
                <a:gd name="T36" fmla="*/ 4970 w 134"/>
                <a:gd name="T37" fmla="*/ 56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4" h="65">
                  <a:moveTo>
                    <a:pt x="127" y="1"/>
                  </a:moveTo>
                  <a:cubicBezTo>
                    <a:pt x="124" y="1"/>
                    <a:pt x="121" y="1"/>
                    <a:pt x="118" y="0"/>
                  </a:cubicBezTo>
                  <a:cubicBezTo>
                    <a:pt x="118" y="12"/>
                    <a:pt x="118" y="32"/>
                    <a:pt x="115" y="33"/>
                  </a:cubicBezTo>
                  <a:cubicBezTo>
                    <a:pt x="107" y="36"/>
                    <a:pt x="97" y="37"/>
                    <a:pt x="85" y="37"/>
                  </a:cubicBezTo>
                  <a:cubicBezTo>
                    <a:pt x="76" y="38"/>
                    <a:pt x="68" y="38"/>
                    <a:pt x="61" y="39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32" y="45"/>
                    <a:pt x="26" y="47"/>
                    <a:pt x="19" y="29"/>
                  </a:cubicBezTo>
                  <a:cubicBezTo>
                    <a:pt x="16" y="21"/>
                    <a:pt x="16" y="18"/>
                    <a:pt x="17" y="8"/>
                  </a:cubicBezTo>
                  <a:cubicBezTo>
                    <a:pt x="17" y="6"/>
                    <a:pt x="18" y="4"/>
                    <a:pt x="18" y="1"/>
                  </a:cubicBezTo>
                  <a:cubicBezTo>
                    <a:pt x="17" y="1"/>
                    <a:pt x="15" y="1"/>
                    <a:pt x="14" y="1"/>
                  </a:cubicBezTo>
                  <a:cubicBezTo>
                    <a:pt x="10" y="1"/>
                    <a:pt x="6" y="1"/>
                    <a:pt x="2" y="0"/>
                  </a:cubicBezTo>
                  <a:cubicBezTo>
                    <a:pt x="2" y="3"/>
                    <a:pt x="2" y="5"/>
                    <a:pt x="1" y="7"/>
                  </a:cubicBezTo>
                  <a:cubicBezTo>
                    <a:pt x="0" y="17"/>
                    <a:pt x="0" y="23"/>
                    <a:pt x="4" y="34"/>
                  </a:cubicBezTo>
                  <a:cubicBezTo>
                    <a:pt x="16" y="65"/>
                    <a:pt x="36" y="61"/>
                    <a:pt x="54" y="57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9" y="54"/>
                    <a:pt x="77" y="54"/>
                    <a:pt x="86" y="53"/>
                  </a:cubicBezTo>
                  <a:cubicBezTo>
                    <a:pt x="100" y="53"/>
                    <a:pt x="110" y="52"/>
                    <a:pt x="120" y="48"/>
                  </a:cubicBezTo>
                  <a:cubicBezTo>
                    <a:pt x="134" y="43"/>
                    <a:pt x="134" y="25"/>
                    <a:pt x="134" y="1"/>
                  </a:cubicBezTo>
                  <a:cubicBezTo>
                    <a:pt x="132" y="1"/>
                    <a:pt x="129" y="1"/>
                    <a:pt x="127" y="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80" name="Freeform 125"/>
            <p:cNvSpPr>
              <a:spLocks/>
            </p:cNvSpPr>
            <p:nvPr/>
          </p:nvSpPr>
          <p:spPr bwMode="auto">
            <a:xfrm>
              <a:off x="1838" y="3893"/>
              <a:ext cx="147" cy="270"/>
            </a:xfrm>
            <a:custGeom>
              <a:avLst/>
              <a:gdLst>
                <a:gd name="T0" fmla="*/ 1814 w 59"/>
                <a:gd name="T1" fmla="*/ 1222 h 101"/>
                <a:gd name="T2" fmla="*/ 1732 w 59"/>
                <a:gd name="T3" fmla="*/ 94 h 101"/>
                <a:gd name="T4" fmla="*/ 1781 w 59"/>
                <a:gd name="T5" fmla="*/ 56 h 101"/>
                <a:gd name="T6" fmla="*/ 1545 w 59"/>
                <a:gd name="T7" fmla="*/ 56 h 101"/>
                <a:gd name="T8" fmla="*/ 1161 w 59"/>
                <a:gd name="T9" fmla="*/ 0 h 101"/>
                <a:gd name="T10" fmla="*/ 1161 w 59"/>
                <a:gd name="T11" fmla="*/ 56 h 101"/>
                <a:gd name="T12" fmla="*/ 1236 w 59"/>
                <a:gd name="T13" fmla="*/ 1430 h 101"/>
                <a:gd name="T14" fmla="*/ 1316 w 59"/>
                <a:gd name="T15" fmla="*/ 1794 h 101"/>
                <a:gd name="T16" fmla="*/ 1348 w 59"/>
                <a:gd name="T17" fmla="*/ 3323 h 101"/>
                <a:gd name="T18" fmla="*/ 807 w 59"/>
                <a:gd name="T19" fmla="*/ 3823 h 101"/>
                <a:gd name="T20" fmla="*/ 105 w 59"/>
                <a:gd name="T21" fmla="*/ 4395 h 101"/>
                <a:gd name="T22" fmla="*/ 154 w 59"/>
                <a:gd name="T23" fmla="*/ 5002 h 101"/>
                <a:gd name="T24" fmla="*/ 571 w 59"/>
                <a:gd name="T25" fmla="*/ 4946 h 101"/>
                <a:gd name="T26" fmla="*/ 1081 w 59"/>
                <a:gd name="T27" fmla="*/ 4545 h 101"/>
                <a:gd name="T28" fmla="*/ 1886 w 59"/>
                <a:gd name="T29" fmla="*/ 3780 h 101"/>
                <a:gd name="T30" fmla="*/ 1886 w 59"/>
                <a:gd name="T31" fmla="*/ 1529 h 101"/>
                <a:gd name="T32" fmla="*/ 1814 w 59"/>
                <a:gd name="T33" fmla="*/ 1222 h 1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9" h="101">
                  <a:moveTo>
                    <a:pt x="47" y="24"/>
                  </a:moveTo>
                  <a:cubicBezTo>
                    <a:pt x="45" y="15"/>
                    <a:pt x="45" y="11"/>
                    <a:pt x="45" y="2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4" y="1"/>
                    <a:pt x="42" y="1"/>
                    <a:pt x="40" y="1"/>
                  </a:cubicBezTo>
                  <a:cubicBezTo>
                    <a:pt x="36" y="1"/>
                    <a:pt x="33" y="1"/>
                    <a:pt x="30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11"/>
                    <a:pt x="29" y="17"/>
                    <a:pt x="32" y="28"/>
                  </a:cubicBezTo>
                  <a:cubicBezTo>
                    <a:pt x="32" y="28"/>
                    <a:pt x="34" y="35"/>
                    <a:pt x="34" y="35"/>
                  </a:cubicBezTo>
                  <a:cubicBezTo>
                    <a:pt x="39" y="48"/>
                    <a:pt x="41" y="57"/>
                    <a:pt x="35" y="65"/>
                  </a:cubicBezTo>
                  <a:cubicBezTo>
                    <a:pt x="32" y="69"/>
                    <a:pt x="27" y="72"/>
                    <a:pt x="21" y="75"/>
                  </a:cubicBezTo>
                  <a:cubicBezTo>
                    <a:pt x="15" y="77"/>
                    <a:pt x="8" y="80"/>
                    <a:pt x="3" y="86"/>
                  </a:cubicBezTo>
                  <a:cubicBezTo>
                    <a:pt x="0" y="90"/>
                    <a:pt x="0" y="95"/>
                    <a:pt x="4" y="98"/>
                  </a:cubicBezTo>
                  <a:cubicBezTo>
                    <a:pt x="7" y="101"/>
                    <a:pt x="12" y="100"/>
                    <a:pt x="15" y="97"/>
                  </a:cubicBezTo>
                  <a:cubicBezTo>
                    <a:pt x="18" y="94"/>
                    <a:pt x="23" y="91"/>
                    <a:pt x="28" y="89"/>
                  </a:cubicBezTo>
                  <a:cubicBezTo>
                    <a:pt x="35" y="86"/>
                    <a:pt x="43" y="82"/>
                    <a:pt x="49" y="74"/>
                  </a:cubicBezTo>
                  <a:cubicBezTo>
                    <a:pt x="59" y="58"/>
                    <a:pt x="54" y="42"/>
                    <a:pt x="49" y="30"/>
                  </a:cubicBezTo>
                  <a:lnTo>
                    <a:pt x="47" y="2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81" name="Freeform 126"/>
            <p:cNvSpPr>
              <a:spLocks/>
            </p:cNvSpPr>
            <p:nvPr/>
          </p:nvSpPr>
          <p:spPr bwMode="auto">
            <a:xfrm>
              <a:off x="175" y="3947"/>
              <a:ext cx="35" cy="120"/>
            </a:xfrm>
            <a:custGeom>
              <a:avLst/>
              <a:gdLst>
                <a:gd name="T0" fmla="*/ 550 w 14"/>
                <a:gd name="T1" fmla="*/ 2275 h 45"/>
                <a:gd name="T2" fmla="*/ 520 w 14"/>
                <a:gd name="T3" fmla="*/ 0 h 45"/>
                <a:gd name="T4" fmla="*/ 550 w 14"/>
                <a:gd name="T5" fmla="*/ 2275 h 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45">
                  <a:moveTo>
                    <a:pt x="14" y="45"/>
                  </a:moveTo>
                  <a:cubicBezTo>
                    <a:pt x="0" y="27"/>
                    <a:pt x="8" y="9"/>
                    <a:pt x="13" y="0"/>
                  </a:cubicBezTo>
                  <a:cubicBezTo>
                    <a:pt x="10" y="6"/>
                    <a:pt x="5" y="31"/>
                    <a:pt x="14" y="4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82" name="Freeform 127"/>
            <p:cNvSpPr>
              <a:spLocks/>
            </p:cNvSpPr>
            <p:nvPr/>
          </p:nvSpPr>
          <p:spPr bwMode="auto">
            <a:xfrm>
              <a:off x="438" y="3955"/>
              <a:ext cx="100" cy="117"/>
            </a:xfrm>
            <a:custGeom>
              <a:avLst/>
              <a:gdLst>
                <a:gd name="T0" fmla="*/ 1250 w 40"/>
                <a:gd name="T1" fmla="*/ 0 h 44"/>
                <a:gd name="T2" fmla="*/ 0 w 40"/>
                <a:gd name="T3" fmla="*/ 2199 h 44"/>
                <a:gd name="T4" fmla="*/ 1250 w 40"/>
                <a:gd name="T5" fmla="*/ 0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44">
                  <a:moveTo>
                    <a:pt x="32" y="0"/>
                  </a:moveTo>
                  <a:cubicBezTo>
                    <a:pt x="34" y="12"/>
                    <a:pt x="33" y="40"/>
                    <a:pt x="0" y="44"/>
                  </a:cubicBezTo>
                  <a:cubicBezTo>
                    <a:pt x="18" y="43"/>
                    <a:pt x="40" y="34"/>
                    <a:pt x="32" y="0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83" name="Freeform 128"/>
            <p:cNvSpPr>
              <a:spLocks/>
            </p:cNvSpPr>
            <p:nvPr/>
          </p:nvSpPr>
          <p:spPr bwMode="auto">
            <a:xfrm>
              <a:off x="1030" y="3917"/>
              <a:ext cx="23" cy="94"/>
            </a:xfrm>
            <a:custGeom>
              <a:avLst/>
              <a:gdLst>
                <a:gd name="T0" fmla="*/ 332 w 9"/>
                <a:gd name="T1" fmla="*/ 0 h 35"/>
                <a:gd name="T2" fmla="*/ 386 w 9"/>
                <a:gd name="T3" fmla="*/ 1818 h 35"/>
                <a:gd name="T4" fmla="*/ 332 w 9"/>
                <a:gd name="T5" fmla="*/ 0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35">
                  <a:moveTo>
                    <a:pt x="8" y="0"/>
                  </a:moveTo>
                  <a:cubicBezTo>
                    <a:pt x="1" y="9"/>
                    <a:pt x="0" y="24"/>
                    <a:pt x="9" y="35"/>
                  </a:cubicBezTo>
                  <a:cubicBezTo>
                    <a:pt x="5" y="25"/>
                    <a:pt x="3" y="12"/>
                    <a:pt x="8" y="0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84" name="Freeform 129"/>
            <p:cNvSpPr>
              <a:spLocks/>
            </p:cNvSpPr>
            <p:nvPr/>
          </p:nvSpPr>
          <p:spPr bwMode="auto">
            <a:xfrm>
              <a:off x="1018" y="4133"/>
              <a:ext cx="140" cy="150"/>
            </a:xfrm>
            <a:custGeom>
              <a:avLst/>
              <a:gdLst>
                <a:gd name="T0" fmla="*/ 0 w 56"/>
                <a:gd name="T1" fmla="*/ 2885 h 56"/>
                <a:gd name="T2" fmla="*/ 2188 w 56"/>
                <a:gd name="T3" fmla="*/ 0 h 56"/>
                <a:gd name="T4" fmla="*/ 0 w 56"/>
                <a:gd name="T5" fmla="*/ 2885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56">
                  <a:moveTo>
                    <a:pt x="0" y="56"/>
                  </a:moveTo>
                  <a:cubicBezTo>
                    <a:pt x="43" y="47"/>
                    <a:pt x="54" y="15"/>
                    <a:pt x="56" y="0"/>
                  </a:cubicBezTo>
                  <a:cubicBezTo>
                    <a:pt x="53" y="9"/>
                    <a:pt x="39" y="47"/>
                    <a:pt x="0" y="56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85" name="Freeform 130"/>
            <p:cNvSpPr>
              <a:spLocks/>
            </p:cNvSpPr>
            <p:nvPr/>
          </p:nvSpPr>
          <p:spPr bwMode="auto">
            <a:xfrm>
              <a:off x="858" y="4099"/>
              <a:ext cx="45" cy="157"/>
            </a:xfrm>
            <a:custGeom>
              <a:avLst/>
              <a:gdLst>
                <a:gd name="T0" fmla="*/ 0 w 18"/>
                <a:gd name="T1" fmla="*/ 0 h 59"/>
                <a:gd name="T2" fmla="*/ 708 w 18"/>
                <a:gd name="T3" fmla="*/ 2959 h 59"/>
                <a:gd name="T4" fmla="*/ 0 w 18"/>
                <a:gd name="T5" fmla="*/ 0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59">
                  <a:moveTo>
                    <a:pt x="0" y="0"/>
                  </a:moveTo>
                  <a:cubicBezTo>
                    <a:pt x="1" y="10"/>
                    <a:pt x="0" y="40"/>
                    <a:pt x="18" y="59"/>
                  </a:cubicBezTo>
                  <a:cubicBezTo>
                    <a:pt x="10" y="48"/>
                    <a:pt x="3" y="28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86" name="Freeform 131"/>
            <p:cNvSpPr>
              <a:spLocks/>
            </p:cNvSpPr>
            <p:nvPr/>
          </p:nvSpPr>
          <p:spPr bwMode="auto">
            <a:xfrm>
              <a:off x="1478" y="3987"/>
              <a:ext cx="147" cy="21"/>
            </a:xfrm>
            <a:custGeom>
              <a:avLst/>
              <a:gdLst>
                <a:gd name="T0" fmla="*/ 1502 w 59"/>
                <a:gd name="T1" fmla="*/ 323 h 8"/>
                <a:gd name="T2" fmla="*/ 2272 w 59"/>
                <a:gd name="T3" fmla="*/ 0 h 8"/>
                <a:gd name="T4" fmla="*/ 1627 w 59"/>
                <a:gd name="T5" fmla="*/ 200 h 8"/>
                <a:gd name="T6" fmla="*/ 0 w 59"/>
                <a:gd name="T7" fmla="*/ 378 h 8"/>
                <a:gd name="T8" fmla="*/ 1502 w 59"/>
                <a:gd name="T9" fmla="*/ 32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8">
                  <a:moveTo>
                    <a:pt x="39" y="7"/>
                  </a:moveTo>
                  <a:cubicBezTo>
                    <a:pt x="46" y="7"/>
                    <a:pt x="56" y="5"/>
                    <a:pt x="59" y="0"/>
                  </a:cubicBezTo>
                  <a:cubicBezTo>
                    <a:pt x="59" y="0"/>
                    <a:pt x="57" y="2"/>
                    <a:pt x="42" y="4"/>
                  </a:cubicBezTo>
                  <a:cubicBezTo>
                    <a:pt x="26" y="6"/>
                    <a:pt x="11" y="4"/>
                    <a:pt x="0" y="8"/>
                  </a:cubicBezTo>
                  <a:cubicBezTo>
                    <a:pt x="6" y="7"/>
                    <a:pt x="27" y="7"/>
                    <a:pt x="39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87" name="Freeform 132"/>
            <p:cNvSpPr>
              <a:spLocks/>
            </p:cNvSpPr>
            <p:nvPr/>
          </p:nvSpPr>
          <p:spPr bwMode="auto">
            <a:xfrm>
              <a:off x="1873" y="3952"/>
              <a:ext cx="87" cy="160"/>
            </a:xfrm>
            <a:custGeom>
              <a:avLst/>
              <a:gdLst>
                <a:gd name="T0" fmla="*/ 766 w 35"/>
                <a:gd name="T1" fmla="*/ 0 h 60"/>
                <a:gd name="T2" fmla="*/ 920 w 35"/>
                <a:gd name="T3" fmla="*/ 2275 h 60"/>
                <a:gd name="T4" fmla="*/ 0 w 35"/>
                <a:gd name="T5" fmla="*/ 3037 h 60"/>
                <a:gd name="T6" fmla="*/ 1032 w 35"/>
                <a:gd name="T7" fmla="*/ 2333 h 60"/>
                <a:gd name="T8" fmla="*/ 1148 w 35"/>
                <a:gd name="T9" fmla="*/ 1059 h 60"/>
                <a:gd name="T10" fmla="*/ 766 w 35"/>
                <a:gd name="T11" fmla="*/ 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60">
                  <a:moveTo>
                    <a:pt x="20" y="0"/>
                  </a:moveTo>
                  <a:cubicBezTo>
                    <a:pt x="23" y="11"/>
                    <a:pt x="35" y="34"/>
                    <a:pt x="24" y="45"/>
                  </a:cubicBezTo>
                  <a:cubicBezTo>
                    <a:pt x="13" y="55"/>
                    <a:pt x="0" y="60"/>
                    <a:pt x="0" y="60"/>
                  </a:cubicBezTo>
                  <a:cubicBezTo>
                    <a:pt x="10" y="56"/>
                    <a:pt x="22" y="52"/>
                    <a:pt x="27" y="46"/>
                  </a:cubicBezTo>
                  <a:cubicBezTo>
                    <a:pt x="32" y="39"/>
                    <a:pt x="34" y="32"/>
                    <a:pt x="30" y="21"/>
                  </a:cubicBezTo>
                  <a:cubicBezTo>
                    <a:pt x="26" y="10"/>
                    <a:pt x="19" y="6"/>
                    <a:pt x="20" y="0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88" name="Freeform 133"/>
            <p:cNvSpPr>
              <a:spLocks/>
            </p:cNvSpPr>
            <p:nvPr/>
          </p:nvSpPr>
          <p:spPr bwMode="auto">
            <a:xfrm>
              <a:off x="203" y="2515"/>
              <a:ext cx="50" cy="213"/>
            </a:xfrm>
            <a:custGeom>
              <a:avLst/>
              <a:gdLst>
                <a:gd name="T0" fmla="*/ 783 w 20"/>
                <a:gd name="T1" fmla="*/ 0 h 80"/>
                <a:gd name="T2" fmla="*/ 595 w 20"/>
                <a:gd name="T3" fmla="*/ 4020 h 80"/>
                <a:gd name="T4" fmla="*/ 783 w 20"/>
                <a:gd name="T5" fmla="*/ 0 h 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80">
                  <a:moveTo>
                    <a:pt x="20" y="0"/>
                  </a:moveTo>
                  <a:cubicBezTo>
                    <a:pt x="9" y="14"/>
                    <a:pt x="0" y="40"/>
                    <a:pt x="15" y="80"/>
                  </a:cubicBezTo>
                  <a:cubicBezTo>
                    <a:pt x="10" y="61"/>
                    <a:pt x="5" y="26"/>
                    <a:pt x="20" y="0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89" name="Freeform 134"/>
            <p:cNvSpPr>
              <a:spLocks/>
            </p:cNvSpPr>
            <p:nvPr/>
          </p:nvSpPr>
          <p:spPr bwMode="auto">
            <a:xfrm>
              <a:off x="498" y="2848"/>
              <a:ext cx="100" cy="83"/>
            </a:xfrm>
            <a:custGeom>
              <a:avLst/>
              <a:gdLst>
                <a:gd name="T0" fmla="*/ 1563 w 40"/>
                <a:gd name="T1" fmla="*/ 308 h 31"/>
                <a:gd name="T2" fmla="*/ 0 w 40"/>
                <a:gd name="T3" fmla="*/ 1590 h 31"/>
                <a:gd name="T4" fmla="*/ 1563 w 40"/>
                <a:gd name="T5" fmla="*/ 308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31">
                  <a:moveTo>
                    <a:pt x="40" y="6"/>
                  </a:moveTo>
                  <a:cubicBezTo>
                    <a:pt x="27" y="1"/>
                    <a:pt x="5" y="0"/>
                    <a:pt x="0" y="31"/>
                  </a:cubicBezTo>
                  <a:cubicBezTo>
                    <a:pt x="5" y="20"/>
                    <a:pt x="9" y="1"/>
                    <a:pt x="40" y="6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90" name="Line 135"/>
            <p:cNvSpPr>
              <a:spLocks noChangeShapeType="1"/>
            </p:cNvSpPr>
            <p:nvPr/>
          </p:nvSpPr>
          <p:spPr bwMode="auto">
            <a:xfrm>
              <a:off x="690" y="2891"/>
              <a:ext cx="1" cy="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91" name="Line 136"/>
            <p:cNvSpPr>
              <a:spLocks noChangeShapeType="1"/>
            </p:cNvSpPr>
            <p:nvPr/>
          </p:nvSpPr>
          <p:spPr bwMode="auto">
            <a:xfrm>
              <a:off x="690" y="2891"/>
              <a:ext cx="1" cy="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92" name="Freeform 137"/>
            <p:cNvSpPr>
              <a:spLocks/>
            </p:cNvSpPr>
            <p:nvPr/>
          </p:nvSpPr>
          <p:spPr bwMode="auto">
            <a:xfrm>
              <a:off x="685" y="2851"/>
              <a:ext cx="113" cy="37"/>
            </a:xfrm>
            <a:custGeom>
              <a:avLst/>
              <a:gdLst>
                <a:gd name="T0" fmla="*/ 0 w 45"/>
                <a:gd name="T1" fmla="*/ 685 h 14"/>
                <a:gd name="T2" fmla="*/ 1790 w 45"/>
                <a:gd name="T3" fmla="*/ 685 h 14"/>
                <a:gd name="T4" fmla="*/ 839 w 45"/>
                <a:gd name="T5" fmla="*/ 539 h 14"/>
                <a:gd name="T6" fmla="*/ 0 w 45"/>
                <a:gd name="T7" fmla="*/ 685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14">
                  <a:moveTo>
                    <a:pt x="0" y="14"/>
                  </a:moveTo>
                  <a:cubicBezTo>
                    <a:pt x="13" y="12"/>
                    <a:pt x="26" y="0"/>
                    <a:pt x="45" y="14"/>
                  </a:cubicBezTo>
                  <a:cubicBezTo>
                    <a:pt x="39" y="10"/>
                    <a:pt x="29" y="10"/>
                    <a:pt x="21" y="11"/>
                  </a:cubicBezTo>
                  <a:cubicBezTo>
                    <a:pt x="13" y="12"/>
                    <a:pt x="0" y="14"/>
                    <a:pt x="0" y="1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93" name="Freeform 138"/>
            <p:cNvSpPr>
              <a:spLocks/>
            </p:cNvSpPr>
            <p:nvPr/>
          </p:nvSpPr>
          <p:spPr bwMode="auto">
            <a:xfrm>
              <a:off x="943" y="2632"/>
              <a:ext cx="137" cy="93"/>
            </a:xfrm>
            <a:custGeom>
              <a:avLst/>
              <a:gdLst>
                <a:gd name="T0" fmla="*/ 0 w 55"/>
                <a:gd name="T1" fmla="*/ 1743 h 35"/>
                <a:gd name="T2" fmla="*/ 2115 w 55"/>
                <a:gd name="T3" fmla="*/ 303 h 35"/>
                <a:gd name="T4" fmla="*/ 0 w 55"/>
                <a:gd name="T5" fmla="*/ 1743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" h="35">
                  <a:moveTo>
                    <a:pt x="0" y="35"/>
                  </a:moveTo>
                  <a:cubicBezTo>
                    <a:pt x="4" y="23"/>
                    <a:pt x="28" y="0"/>
                    <a:pt x="55" y="6"/>
                  </a:cubicBezTo>
                  <a:cubicBezTo>
                    <a:pt x="45" y="4"/>
                    <a:pt x="19" y="11"/>
                    <a:pt x="0" y="3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94" name="Freeform 139"/>
            <p:cNvSpPr>
              <a:spLocks/>
            </p:cNvSpPr>
            <p:nvPr/>
          </p:nvSpPr>
          <p:spPr bwMode="auto">
            <a:xfrm>
              <a:off x="1243" y="2741"/>
              <a:ext cx="92" cy="32"/>
            </a:xfrm>
            <a:custGeom>
              <a:avLst/>
              <a:gdLst>
                <a:gd name="T0" fmla="*/ 1415 w 37"/>
                <a:gd name="T1" fmla="*/ 605 h 12"/>
                <a:gd name="T2" fmla="*/ 0 w 37"/>
                <a:gd name="T3" fmla="*/ 363 h 12"/>
                <a:gd name="T4" fmla="*/ 1415 w 37"/>
                <a:gd name="T5" fmla="*/ 605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12">
                  <a:moveTo>
                    <a:pt x="37" y="12"/>
                  </a:moveTo>
                  <a:cubicBezTo>
                    <a:pt x="22" y="0"/>
                    <a:pt x="10" y="4"/>
                    <a:pt x="0" y="7"/>
                  </a:cubicBezTo>
                  <a:cubicBezTo>
                    <a:pt x="11" y="6"/>
                    <a:pt x="28" y="6"/>
                    <a:pt x="37" y="12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95" name="Freeform 140"/>
            <p:cNvSpPr>
              <a:spLocks/>
            </p:cNvSpPr>
            <p:nvPr/>
          </p:nvSpPr>
          <p:spPr bwMode="auto">
            <a:xfrm>
              <a:off x="1653" y="2800"/>
              <a:ext cx="150" cy="125"/>
            </a:xfrm>
            <a:custGeom>
              <a:avLst/>
              <a:gdLst>
                <a:gd name="T0" fmla="*/ 0 w 60"/>
                <a:gd name="T1" fmla="*/ 2348 h 47"/>
                <a:gd name="T2" fmla="*/ 1095 w 60"/>
                <a:gd name="T3" fmla="*/ 362 h 47"/>
                <a:gd name="T4" fmla="*/ 2345 w 60"/>
                <a:gd name="T5" fmla="*/ 247 h 47"/>
                <a:gd name="T6" fmla="*/ 750 w 60"/>
                <a:gd name="T7" fmla="*/ 806 h 47"/>
                <a:gd name="T8" fmla="*/ 0 w 60"/>
                <a:gd name="T9" fmla="*/ 2348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47">
                  <a:moveTo>
                    <a:pt x="0" y="47"/>
                  </a:moveTo>
                  <a:cubicBezTo>
                    <a:pt x="4" y="29"/>
                    <a:pt x="10" y="13"/>
                    <a:pt x="28" y="7"/>
                  </a:cubicBezTo>
                  <a:cubicBezTo>
                    <a:pt x="47" y="0"/>
                    <a:pt x="60" y="5"/>
                    <a:pt x="60" y="5"/>
                  </a:cubicBezTo>
                  <a:cubicBezTo>
                    <a:pt x="50" y="4"/>
                    <a:pt x="34" y="2"/>
                    <a:pt x="19" y="16"/>
                  </a:cubicBezTo>
                  <a:cubicBezTo>
                    <a:pt x="4" y="31"/>
                    <a:pt x="0" y="47"/>
                    <a:pt x="0" y="4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96" name="Freeform 141"/>
            <p:cNvSpPr>
              <a:spLocks/>
            </p:cNvSpPr>
            <p:nvPr/>
          </p:nvSpPr>
          <p:spPr bwMode="auto">
            <a:xfrm>
              <a:off x="1930" y="2787"/>
              <a:ext cx="55" cy="178"/>
            </a:xfrm>
            <a:custGeom>
              <a:avLst/>
              <a:gdLst>
                <a:gd name="T0" fmla="*/ 750 w 22"/>
                <a:gd name="T1" fmla="*/ 0 h 67"/>
                <a:gd name="T2" fmla="*/ 595 w 22"/>
                <a:gd name="T3" fmla="*/ 1652 h 67"/>
                <a:gd name="T4" fmla="*/ 0 w 22"/>
                <a:gd name="T5" fmla="*/ 3339 h 67"/>
                <a:gd name="T6" fmla="*/ 625 w 22"/>
                <a:gd name="T7" fmla="*/ 1052 h 67"/>
                <a:gd name="T8" fmla="*/ 750 w 22"/>
                <a:gd name="T9" fmla="*/ 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67">
                  <a:moveTo>
                    <a:pt x="19" y="0"/>
                  </a:moveTo>
                  <a:cubicBezTo>
                    <a:pt x="22" y="6"/>
                    <a:pt x="21" y="20"/>
                    <a:pt x="15" y="33"/>
                  </a:cubicBezTo>
                  <a:cubicBezTo>
                    <a:pt x="9" y="47"/>
                    <a:pt x="1" y="61"/>
                    <a:pt x="0" y="67"/>
                  </a:cubicBezTo>
                  <a:cubicBezTo>
                    <a:pt x="1" y="58"/>
                    <a:pt x="14" y="33"/>
                    <a:pt x="16" y="21"/>
                  </a:cubicBezTo>
                  <a:cubicBezTo>
                    <a:pt x="19" y="9"/>
                    <a:pt x="19" y="0"/>
                    <a:pt x="19" y="0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97" name="Freeform 142"/>
            <p:cNvSpPr>
              <a:spLocks/>
            </p:cNvSpPr>
            <p:nvPr/>
          </p:nvSpPr>
          <p:spPr bwMode="auto">
            <a:xfrm>
              <a:off x="930" y="2597"/>
              <a:ext cx="463" cy="422"/>
            </a:xfrm>
            <a:custGeom>
              <a:avLst/>
              <a:gdLst>
                <a:gd name="T0" fmla="*/ 5769 w 185"/>
                <a:gd name="T1" fmla="*/ 2861 h 158"/>
                <a:gd name="T2" fmla="*/ 5143 w 185"/>
                <a:gd name="T3" fmla="*/ 2861 h 158"/>
                <a:gd name="T4" fmla="*/ 4780 w 185"/>
                <a:gd name="T5" fmla="*/ 2895 h 158"/>
                <a:gd name="T6" fmla="*/ 4047 w 185"/>
                <a:gd name="T7" fmla="*/ 2348 h 158"/>
                <a:gd name="T8" fmla="*/ 3922 w 185"/>
                <a:gd name="T9" fmla="*/ 2190 h 158"/>
                <a:gd name="T10" fmla="*/ 783 w 185"/>
                <a:gd name="T11" fmla="*/ 1277 h 158"/>
                <a:gd name="T12" fmla="*/ 0 w 185"/>
                <a:gd name="T13" fmla="*/ 2895 h 158"/>
                <a:gd name="T14" fmla="*/ 596 w 185"/>
                <a:gd name="T15" fmla="*/ 4380 h 158"/>
                <a:gd name="T16" fmla="*/ 908 w 185"/>
                <a:gd name="T17" fmla="*/ 4687 h 158"/>
                <a:gd name="T18" fmla="*/ 1930 w 185"/>
                <a:gd name="T19" fmla="*/ 6156 h 158"/>
                <a:gd name="T20" fmla="*/ 2085 w 185"/>
                <a:gd name="T21" fmla="*/ 8039 h 158"/>
                <a:gd name="T22" fmla="*/ 2430 w 185"/>
                <a:gd name="T23" fmla="*/ 8039 h 158"/>
                <a:gd name="T24" fmla="*/ 2713 w 185"/>
                <a:gd name="T25" fmla="*/ 8039 h 158"/>
                <a:gd name="T26" fmla="*/ 2505 w 185"/>
                <a:gd name="T27" fmla="*/ 5905 h 158"/>
                <a:gd name="T28" fmla="*/ 1304 w 185"/>
                <a:gd name="T29" fmla="*/ 4022 h 158"/>
                <a:gd name="T30" fmla="*/ 989 w 185"/>
                <a:gd name="T31" fmla="*/ 3718 h 158"/>
                <a:gd name="T32" fmla="*/ 626 w 185"/>
                <a:gd name="T33" fmla="*/ 2954 h 158"/>
                <a:gd name="T34" fmla="*/ 1146 w 185"/>
                <a:gd name="T35" fmla="*/ 1926 h 158"/>
                <a:gd name="T36" fmla="*/ 3496 w 185"/>
                <a:gd name="T37" fmla="*/ 2804 h 158"/>
                <a:gd name="T38" fmla="*/ 3609 w 185"/>
                <a:gd name="T39" fmla="*/ 2954 h 158"/>
                <a:gd name="T40" fmla="*/ 4705 w 185"/>
                <a:gd name="T41" fmla="*/ 3718 h 158"/>
                <a:gd name="T42" fmla="*/ 5248 w 185"/>
                <a:gd name="T43" fmla="*/ 3659 h 158"/>
                <a:gd name="T44" fmla="*/ 5644 w 185"/>
                <a:gd name="T45" fmla="*/ 3616 h 158"/>
                <a:gd name="T46" fmla="*/ 6582 w 185"/>
                <a:gd name="T47" fmla="*/ 5999 h 158"/>
                <a:gd name="T48" fmla="*/ 6582 w 185"/>
                <a:gd name="T49" fmla="*/ 7126 h 158"/>
                <a:gd name="T50" fmla="*/ 6582 w 185"/>
                <a:gd name="T51" fmla="*/ 8039 h 158"/>
                <a:gd name="T52" fmla="*/ 6895 w 185"/>
                <a:gd name="T53" fmla="*/ 8039 h 158"/>
                <a:gd name="T54" fmla="*/ 7210 w 185"/>
                <a:gd name="T55" fmla="*/ 8039 h 158"/>
                <a:gd name="T56" fmla="*/ 7210 w 185"/>
                <a:gd name="T57" fmla="*/ 7126 h 158"/>
                <a:gd name="T58" fmla="*/ 7210 w 185"/>
                <a:gd name="T59" fmla="*/ 5905 h 158"/>
                <a:gd name="T60" fmla="*/ 5769 w 185"/>
                <a:gd name="T61" fmla="*/ 2861 h 15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85" h="158">
                  <a:moveTo>
                    <a:pt x="147" y="56"/>
                  </a:moveTo>
                  <a:cubicBezTo>
                    <a:pt x="141" y="55"/>
                    <a:pt x="135" y="56"/>
                    <a:pt x="131" y="56"/>
                  </a:cubicBezTo>
                  <a:cubicBezTo>
                    <a:pt x="127" y="57"/>
                    <a:pt x="124" y="58"/>
                    <a:pt x="122" y="57"/>
                  </a:cubicBezTo>
                  <a:cubicBezTo>
                    <a:pt x="114" y="57"/>
                    <a:pt x="109" y="52"/>
                    <a:pt x="103" y="46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81" y="26"/>
                    <a:pt x="52" y="0"/>
                    <a:pt x="20" y="25"/>
                  </a:cubicBezTo>
                  <a:cubicBezTo>
                    <a:pt x="7" y="34"/>
                    <a:pt x="0" y="46"/>
                    <a:pt x="0" y="57"/>
                  </a:cubicBezTo>
                  <a:cubicBezTo>
                    <a:pt x="0" y="65"/>
                    <a:pt x="2" y="76"/>
                    <a:pt x="15" y="86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35" y="101"/>
                    <a:pt x="45" y="108"/>
                    <a:pt x="49" y="121"/>
                  </a:cubicBezTo>
                  <a:cubicBezTo>
                    <a:pt x="52" y="132"/>
                    <a:pt x="53" y="145"/>
                    <a:pt x="53" y="158"/>
                  </a:cubicBezTo>
                  <a:cubicBezTo>
                    <a:pt x="56" y="158"/>
                    <a:pt x="59" y="158"/>
                    <a:pt x="62" y="158"/>
                  </a:cubicBezTo>
                  <a:cubicBezTo>
                    <a:pt x="65" y="158"/>
                    <a:pt x="67" y="158"/>
                    <a:pt x="69" y="158"/>
                  </a:cubicBezTo>
                  <a:cubicBezTo>
                    <a:pt x="69" y="144"/>
                    <a:pt x="68" y="129"/>
                    <a:pt x="64" y="116"/>
                  </a:cubicBezTo>
                  <a:cubicBezTo>
                    <a:pt x="58" y="98"/>
                    <a:pt x="45" y="88"/>
                    <a:pt x="33" y="79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19" y="68"/>
                    <a:pt x="16" y="63"/>
                    <a:pt x="16" y="58"/>
                  </a:cubicBezTo>
                  <a:cubicBezTo>
                    <a:pt x="16" y="51"/>
                    <a:pt x="21" y="44"/>
                    <a:pt x="29" y="38"/>
                  </a:cubicBezTo>
                  <a:cubicBezTo>
                    <a:pt x="50" y="22"/>
                    <a:pt x="67" y="35"/>
                    <a:pt x="89" y="55"/>
                  </a:cubicBezTo>
                  <a:cubicBezTo>
                    <a:pt x="89" y="55"/>
                    <a:pt x="92" y="58"/>
                    <a:pt x="92" y="58"/>
                  </a:cubicBezTo>
                  <a:cubicBezTo>
                    <a:pt x="99" y="65"/>
                    <a:pt x="107" y="72"/>
                    <a:pt x="120" y="73"/>
                  </a:cubicBezTo>
                  <a:cubicBezTo>
                    <a:pt x="125" y="74"/>
                    <a:pt x="130" y="73"/>
                    <a:pt x="134" y="72"/>
                  </a:cubicBezTo>
                  <a:cubicBezTo>
                    <a:pt x="138" y="71"/>
                    <a:pt x="141" y="71"/>
                    <a:pt x="144" y="71"/>
                  </a:cubicBezTo>
                  <a:cubicBezTo>
                    <a:pt x="159" y="74"/>
                    <a:pt x="167" y="101"/>
                    <a:pt x="168" y="118"/>
                  </a:cubicBezTo>
                  <a:cubicBezTo>
                    <a:pt x="169" y="124"/>
                    <a:pt x="169" y="131"/>
                    <a:pt x="168" y="140"/>
                  </a:cubicBezTo>
                  <a:cubicBezTo>
                    <a:pt x="168" y="158"/>
                    <a:pt x="168" y="158"/>
                    <a:pt x="168" y="158"/>
                  </a:cubicBezTo>
                  <a:cubicBezTo>
                    <a:pt x="170" y="158"/>
                    <a:pt x="173" y="158"/>
                    <a:pt x="176" y="158"/>
                  </a:cubicBezTo>
                  <a:cubicBezTo>
                    <a:pt x="178" y="158"/>
                    <a:pt x="181" y="158"/>
                    <a:pt x="184" y="158"/>
                  </a:cubicBezTo>
                  <a:cubicBezTo>
                    <a:pt x="184" y="140"/>
                    <a:pt x="184" y="140"/>
                    <a:pt x="184" y="140"/>
                  </a:cubicBezTo>
                  <a:cubicBezTo>
                    <a:pt x="185" y="131"/>
                    <a:pt x="185" y="124"/>
                    <a:pt x="184" y="116"/>
                  </a:cubicBezTo>
                  <a:cubicBezTo>
                    <a:pt x="182" y="91"/>
                    <a:pt x="171" y="60"/>
                    <a:pt x="147" y="56"/>
                  </a:cubicBezTo>
                  <a:close/>
                </a:path>
              </a:pathLst>
            </a:custGeom>
            <a:grp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98" name="Freeform 143"/>
            <p:cNvSpPr>
              <a:spLocks/>
            </p:cNvSpPr>
            <p:nvPr/>
          </p:nvSpPr>
          <p:spPr bwMode="auto">
            <a:xfrm>
              <a:off x="1638" y="2699"/>
              <a:ext cx="387" cy="322"/>
            </a:xfrm>
            <a:custGeom>
              <a:avLst/>
              <a:gdLst>
                <a:gd name="T0" fmla="*/ 4045 w 155"/>
                <a:gd name="T1" fmla="*/ 1147 h 121"/>
                <a:gd name="T2" fmla="*/ 4669 w 155"/>
                <a:gd name="T3" fmla="*/ 907 h 121"/>
                <a:gd name="T4" fmla="*/ 5056 w 155"/>
                <a:gd name="T5" fmla="*/ 1261 h 121"/>
                <a:gd name="T6" fmla="*/ 4931 w 155"/>
                <a:gd name="T7" fmla="*/ 3356 h 121"/>
                <a:gd name="T8" fmla="*/ 4856 w 155"/>
                <a:gd name="T9" fmla="*/ 3563 h 121"/>
                <a:gd name="T10" fmla="*/ 4389 w 155"/>
                <a:gd name="T11" fmla="*/ 5674 h 121"/>
                <a:gd name="T12" fmla="*/ 4389 w 155"/>
                <a:gd name="T13" fmla="*/ 6012 h 121"/>
                <a:gd name="T14" fmla="*/ 4669 w 155"/>
                <a:gd name="T15" fmla="*/ 6012 h 121"/>
                <a:gd name="T16" fmla="*/ 5011 w 155"/>
                <a:gd name="T17" fmla="*/ 6012 h 121"/>
                <a:gd name="T18" fmla="*/ 5011 w 155"/>
                <a:gd name="T19" fmla="*/ 5674 h 121"/>
                <a:gd name="T20" fmla="*/ 5398 w 155"/>
                <a:gd name="T21" fmla="*/ 3923 h 121"/>
                <a:gd name="T22" fmla="*/ 5480 w 155"/>
                <a:gd name="T23" fmla="*/ 3654 h 121"/>
                <a:gd name="T24" fmla="*/ 5555 w 155"/>
                <a:gd name="T25" fmla="*/ 849 h 121"/>
                <a:gd name="T26" fmla="*/ 4781 w 155"/>
                <a:gd name="T27" fmla="*/ 93 h 121"/>
                <a:gd name="T28" fmla="*/ 3660 w 155"/>
                <a:gd name="T29" fmla="*/ 511 h 121"/>
                <a:gd name="T30" fmla="*/ 3141 w 155"/>
                <a:gd name="T31" fmla="*/ 1304 h 121"/>
                <a:gd name="T32" fmla="*/ 2724 w 155"/>
                <a:gd name="T33" fmla="*/ 1961 h 121"/>
                <a:gd name="T34" fmla="*/ 2182 w 155"/>
                <a:gd name="T35" fmla="*/ 1961 h 121"/>
                <a:gd name="T36" fmla="*/ 1558 w 155"/>
                <a:gd name="T37" fmla="*/ 1996 h 121"/>
                <a:gd name="T38" fmla="*/ 0 w 155"/>
                <a:gd name="T39" fmla="*/ 6012 h 121"/>
                <a:gd name="T40" fmla="*/ 230 w 155"/>
                <a:gd name="T41" fmla="*/ 6012 h 121"/>
                <a:gd name="T42" fmla="*/ 624 w 155"/>
                <a:gd name="T43" fmla="*/ 6070 h 121"/>
                <a:gd name="T44" fmla="*/ 1665 w 155"/>
                <a:gd name="T45" fmla="*/ 2754 h 121"/>
                <a:gd name="T46" fmla="*/ 2132 w 155"/>
                <a:gd name="T47" fmla="*/ 2754 h 121"/>
                <a:gd name="T48" fmla="*/ 2954 w 155"/>
                <a:gd name="T49" fmla="*/ 2712 h 121"/>
                <a:gd name="T50" fmla="*/ 3690 w 155"/>
                <a:gd name="T51" fmla="*/ 1748 h 121"/>
                <a:gd name="T52" fmla="*/ 4045 w 155"/>
                <a:gd name="T53" fmla="*/ 1147 h 1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5" h="121">
                  <a:moveTo>
                    <a:pt x="104" y="23"/>
                  </a:moveTo>
                  <a:cubicBezTo>
                    <a:pt x="109" y="19"/>
                    <a:pt x="115" y="17"/>
                    <a:pt x="120" y="18"/>
                  </a:cubicBezTo>
                  <a:cubicBezTo>
                    <a:pt x="124" y="19"/>
                    <a:pt x="127" y="21"/>
                    <a:pt x="130" y="25"/>
                  </a:cubicBezTo>
                  <a:cubicBezTo>
                    <a:pt x="138" y="38"/>
                    <a:pt x="133" y="52"/>
                    <a:pt x="127" y="67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19" y="84"/>
                    <a:pt x="114" y="97"/>
                    <a:pt x="113" y="113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5" y="120"/>
                    <a:pt x="117" y="120"/>
                    <a:pt x="120" y="120"/>
                  </a:cubicBezTo>
                  <a:cubicBezTo>
                    <a:pt x="123" y="120"/>
                    <a:pt x="126" y="120"/>
                    <a:pt x="129" y="120"/>
                  </a:cubicBezTo>
                  <a:cubicBezTo>
                    <a:pt x="129" y="113"/>
                    <a:pt x="129" y="113"/>
                    <a:pt x="129" y="113"/>
                  </a:cubicBezTo>
                  <a:cubicBezTo>
                    <a:pt x="129" y="101"/>
                    <a:pt x="134" y="90"/>
                    <a:pt x="139" y="78"/>
                  </a:cubicBezTo>
                  <a:cubicBezTo>
                    <a:pt x="141" y="73"/>
                    <a:pt x="141" y="73"/>
                    <a:pt x="141" y="73"/>
                  </a:cubicBezTo>
                  <a:cubicBezTo>
                    <a:pt x="149" y="56"/>
                    <a:pt x="155" y="36"/>
                    <a:pt x="143" y="17"/>
                  </a:cubicBezTo>
                  <a:cubicBezTo>
                    <a:pt x="139" y="9"/>
                    <a:pt x="132" y="4"/>
                    <a:pt x="123" y="2"/>
                  </a:cubicBezTo>
                  <a:cubicBezTo>
                    <a:pt x="114" y="0"/>
                    <a:pt x="103" y="3"/>
                    <a:pt x="94" y="10"/>
                  </a:cubicBezTo>
                  <a:cubicBezTo>
                    <a:pt x="88" y="15"/>
                    <a:pt x="85" y="21"/>
                    <a:pt x="81" y="26"/>
                  </a:cubicBezTo>
                  <a:cubicBezTo>
                    <a:pt x="78" y="32"/>
                    <a:pt x="74" y="37"/>
                    <a:pt x="70" y="39"/>
                  </a:cubicBezTo>
                  <a:cubicBezTo>
                    <a:pt x="66" y="40"/>
                    <a:pt x="61" y="40"/>
                    <a:pt x="56" y="39"/>
                  </a:cubicBezTo>
                  <a:cubicBezTo>
                    <a:pt x="51" y="39"/>
                    <a:pt x="46" y="39"/>
                    <a:pt x="40" y="40"/>
                  </a:cubicBezTo>
                  <a:cubicBezTo>
                    <a:pt x="5" y="46"/>
                    <a:pt x="1" y="86"/>
                    <a:pt x="0" y="120"/>
                  </a:cubicBezTo>
                  <a:cubicBezTo>
                    <a:pt x="2" y="120"/>
                    <a:pt x="4" y="120"/>
                    <a:pt x="6" y="120"/>
                  </a:cubicBezTo>
                  <a:cubicBezTo>
                    <a:pt x="10" y="120"/>
                    <a:pt x="13" y="120"/>
                    <a:pt x="16" y="121"/>
                  </a:cubicBezTo>
                  <a:cubicBezTo>
                    <a:pt x="16" y="91"/>
                    <a:pt x="19" y="60"/>
                    <a:pt x="43" y="55"/>
                  </a:cubicBezTo>
                  <a:cubicBezTo>
                    <a:pt x="46" y="55"/>
                    <a:pt x="50" y="55"/>
                    <a:pt x="55" y="55"/>
                  </a:cubicBezTo>
                  <a:cubicBezTo>
                    <a:pt x="61" y="56"/>
                    <a:pt x="69" y="57"/>
                    <a:pt x="76" y="54"/>
                  </a:cubicBezTo>
                  <a:cubicBezTo>
                    <a:pt x="85" y="50"/>
                    <a:pt x="90" y="42"/>
                    <a:pt x="95" y="35"/>
                  </a:cubicBezTo>
                  <a:cubicBezTo>
                    <a:pt x="98" y="30"/>
                    <a:pt x="100" y="25"/>
                    <a:pt x="104" y="23"/>
                  </a:cubicBezTo>
                  <a:close/>
                </a:path>
              </a:pathLst>
            </a:custGeom>
            <a:grp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99" name="Freeform 144"/>
            <p:cNvSpPr>
              <a:spLocks/>
            </p:cNvSpPr>
            <p:nvPr/>
          </p:nvSpPr>
          <p:spPr bwMode="auto">
            <a:xfrm>
              <a:off x="488" y="2845"/>
              <a:ext cx="357" cy="176"/>
            </a:xfrm>
            <a:custGeom>
              <a:avLst/>
              <a:gdLst>
                <a:gd name="T0" fmla="*/ 3265 w 143"/>
                <a:gd name="T1" fmla="*/ 605 h 66"/>
                <a:gd name="T2" fmla="*/ 3036 w 143"/>
                <a:gd name="T3" fmla="*/ 704 h 66"/>
                <a:gd name="T4" fmla="*/ 2132 w 143"/>
                <a:gd name="T5" fmla="*/ 456 h 66"/>
                <a:gd name="T6" fmla="*/ 1121 w 143"/>
                <a:gd name="T7" fmla="*/ 0 h 66"/>
                <a:gd name="T8" fmla="*/ 387 w 143"/>
                <a:gd name="T9" fmla="*/ 456 h 66"/>
                <a:gd name="T10" fmla="*/ 75 w 143"/>
                <a:gd name="T11" fmla="*/ 2936 h 66"/>
                <a:gd name="T12" fmla="*/ 105 w 143"/>
                <a:gd name="T13" fmla="*/ 3277 h 66"/>
                <a:gd name="T14" fmla="*/ 499 w 143"/>
                <a:gd name="T15" fmla="*/ 3277 h 66"/>
                <a:gd name="T16" fmla="*/ 729 w 143"/>
                <a:gd name="T17" fmla="*/ 3277 h 66"/>
                <a:gd name="T18" fmla="*/ 699 w 143"/>
                <a:gd name="T19" fmla="*/ 2880 h 66"/>
                <a:gd name="T20" fmla="*/ 854 w 143"/>
                <a:gd name="T21" fmla="*/ 1003 h 66"/>
                <a:gd name="T22" fmla="*/ 1166 w 143"/>
                <a:gd name="T23" fmla="*/ 819 h 66"/>
                <a:gd name="T24" fmla="*/ 1820 w 143"/>
                <a:gd name="T25" fmla="*/ 1160 h 66"/>
                <a:gd name="T26" fmla="*/ 3223 w 143"/>
                <a:gd name="T27" fmla="*/ 1459 h 66"/>
                <a:gd name="T28" fmla="*/ 3453 w 143"/>
                <a:gd name="T29" fmla="*/ 1365 h 66"/>
                <a:gd name="T30" fmla="*/ 4668 w 143"/>
                <a:gd name="T31" fmla="*/ 1672 h 66"/>
                <a:gd name="T32" fmla="*/ 4773 w 143"/>
                <a:gd name="T33" fmla="*/ 2880 h 66"/>
                <a:gd name="T34" fmla="*/ 4698 w 143"/>
                <a:gd name="T35" fmla="*/ 3277 h 66"/>
                <a:gd name="T36" fmla="*/ 4898 w 143"/>
                <a:gd name="T37" fmla="*/ 3277 h 66"/>
                <a:gd name="T38" fmla="*/ 5323 w 143"/>
                <a:gd name="T39" fmla="*/ 3336 h 66"/>
                <a:gd name="T40" fmla="*/ 5365 w 143"/>
                <a:gd name="T41" fmla="*/ 3093 h 66"/>
                <a:gd name="T42" fmla="*/ 5168 w 143"/>
                <a:gd name="T43" fmla="*/ 1216 h 66"/>
                <a:gd name="T44" fmla="*/ 3265 w 143"/>
                <a:gd name="T45" fmla="*/ 605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3" h="66">
                  <a:moveTo>
                    <a:pt x="84" y="12"/>
                  </a:moveTo>
                  <a:cubicBezTo>
                    <a:pt x="78" y="14"/>
                    <a:pt x="78" y="14"/>
                    <a:pt x="78" y="14"/>
                  </a:cubicBezTo>
                  <a:cubicBezTo>
                    <a:pt x="70" y="17"/>
                    <a:pt x="64" y="14"/>
                    <a:pt x="55" y="9"/>
                  </a:cubicBezTo>
                  <a:cubicBezTo>
                    <a:pt x="48" y="4"/>
                    <a:pt x="40" y="0"/>
                    <a:pt x="29" y="0"/>
                  </a:cubicBezTo>
                  <a:cubicBezTo>
                    <a:pt x="21" y="1"/>
                    <a:pt x="14" y="4"/>
                    <a:pt x="10" y="9"/>
                  </a:cubicBezTo>
                  <a:cubicBezTo>
                    <a:pt x="0" y="20"/>
                    <a:pt x="1" y="38"/>
                    <a:pt x="2" y="58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6" y="65"/>
                    <a:pt x="9" y="65"/>
                    <a:pt x="13" y="65"/>
                  </a:cubicBezTo>
                  <a:cubicBezTo>
                    <a:pt x="15" y="65"/>
                    <a:pt x="17" y="65"/>
                    <a:pt x="19" y="65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7" y="41"/>
                    <a:pt x="16" y="26"/>
                    <a:pt x="22" y="20"/>
                  </a:cubicBezTo>
                  <a:cubicBezTo>
                    <a:pt x="23" y="18"/>
                    <a:pt x="25" y="17"/>
                    <a:pt x="30" y="16"/>
                  </a:cubicBezTo>
                  <a:cubicBezTo>
                    <a:pt x="36" y="16"/>
                    <a:pt x="41" y="19"/>
                    <a:pt x="47" y="23"/>
                  </a:cubicBezTo>
                  <a:cubicBezTo>
                    <a:pt x="56" y="28"/>
                    <a:pt x="67" y="34"/>
                    <a:pt x="83" y="29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104" y="22"/>
                    <a:pt x="111" y="19"/>
                    <a:pt x="120" y="33"/>
                  </a:cubicBezTo>
                  <a:cubicBezTo>
                    <a:pt x="126" y="41"/>
                    <a:pt x="125" y="47"/>
                    <a:pt x="123" y="57"/>
                  </a:cubicBezTo>
                  <a:cubicBezTo>
                    <a:pt x="122" y="60"/>
                    <a:pt x="122" y="62"/>
                    <a:pt x="121" y="65"/>
                  </a:cubicBezTo>
                  <a:cubicBezTo>
                    <a:pt x="123" y="65"/>
                    <a:pt x="124" y="65"/>
                    <a:pt x="126" y="65"/>
                  </a:cubicBezTo>
                  <a:cubicBezTo>
                    <a:pt x="130" y="65"/>
                    <a:pt x="134" y="65"/>
                    <a:pt x="137" y="66"/>
                  </a:cubicBezTo>
                  <a:cubicBezTo>
                    <a:pt x="138" y="64"/>
                    <a:pt x="138" y="62"/>
                    <a:pt x="138" y="61"/>
                  </a:cubicBezTo>
                  <a:cubicBezTo>
                    <a:pt x="141" y="49"/>
                    <a:pt x="143" y="38"/>
                    <a:pt x="133" y="24"/>
                  </a:cubicBezTo>
                  <a:cubicBezTo>
                    <a:pt x="117" y="0"/>
                    <a:pt x="100" y="7"/>
                    <a:pt x="84" y="12"/>
                  </a:cubicBezTo>
                  <a:close/>
                </a:path>
              </a:pathLst>
            </a:custGeom>
            <a:grp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00" name="Freeform 145"/>
            <p:cNvSpPr>
              <a:spLocks/>
            </p:cNvSpPr>
            <p:nvPr/>
          </p:nvSpPr>
          <p:spPr bwMode="auto">
            <a:xfrm>
              <a:off x="203" y="2405"/>
              <a:ext cx="197" cy="614"/>
            </a:xfrm>
            <a:custGeom>
              <a:avLst/>
              <a:gdLst>
                <a:gd name="T0" fmla="*/ 2898 w 79"/>
                <a:gd name="T1" fmla="*/ 149 h 230"/>
                <a:gd name="T2" fmla="*/ 2439 w 79"/>
                <a:gd name="T3" fmla="*/ 206 h 230"/>
                <a:gd name="T4" fmla="*/ 1661 w 79"/>
                <a:gd name="T5" fmla="*/ 969 h 230"/>
                <a:gd name="T6" fmla="*/ 496 w 79"/>
                <a:gd name="T7" fmla="*/ 2381 h 230"/>
                <a:gd name="T8" fmla="*/ 496 w 79"/>
                <a:gd name="T9" fmla="*/ 6543 h 230"/>
                <a:gd name="T10" fmla="*/ 621 w 79"/>
                <a:gd name="T11" fmla="*/ 7112 h 230"/>
                <a:gd name="T12" fmla="*/ 416 w 79"/>
                <a:gd name="T13" fmla="*/ 9608 h 230"/>
                <a:gd name="T14" fmla="*/ 312 w 79"/>
                <a:gd name="T15" fmla="*/ 10219 h 230"/>
                <a:gd name="T16" fmla="*/ 187 w 79"/>
                <a:gd name="T17" fmla="*/ 11679 h 230"/>
                <a:gd name="T18" fmla="*/ 496 w 79"/>
                <a:gd name="T19" fmla="*/ 11679 h 230"/>
                <a:gd name="T20" fmla="*/ 808 w 79"/>
                <a:gd name="T21" fmla="*/ 11679 h 230"/>
                <a:gd name="T22" fmla="*/ 933 w 79"/>
                <a:gd name="T23" fmla="*/ 10406 h 230"/>
                <a:gd name="T24" fmla="*/ 1037 w 79"/>
                <a:gd name="T25" fmla="*/ 9800 h 230"/>
                <a:gd name="T26" fmla="*/ 1237 w 79"/>
                <a:gd name="T27" fmla="*/ 6906 h 230"/>
                <a:gd name="T28" fmla="*/ 1120 w 79"/>
                <a:gd name="T29" fmla="*/ 6356 h 230"/>
                <a:gd name="T30" fmla="*/ 1087 w 79"/>
                <a:gd name="T31" fmla="*/ 2680 h 230"/>
                <a:gd name="T32" fmla="*/ 1970 w 79"/>
                <a:gd name="T33" fmla="*/ 1674 h 230"/>
                <a:gd name="T34" fmla="*/ 2948 w 79"/>
                <a:gd name="T35" fmla="*/ 705 h 230"/>
                <a:gd name="T36" fmla="*/ 2898 w 79"/>
                <a:gd name="T37" fmla="*/ 149 h 2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9" h="230">
                  <a:moveTo>
                    <a:pt x="75" y="3"/>
                  </a:moveTo>
                  <a:cubicBezTo>
                    <a:pt x="71" y="0"/>
                    <a:pt x="66" y="1"/>
                    <a:pt x="63" y="4"/>
                  </a:cubicBezTo>
                  <a:cubicBezTo>
                    <a:pt x="59" y="11"/>
                    <a:pt x="51" y="15"/>
                    <a:pt x="43" y="19"/>
                  </a:cubicBezTo>
                  <a:cubicBezTo>
                    <a:pt x="32" y="25"/>
                    <a:pt x="20" y="32"/>
                    <a:pt x="13" y="47"/>
                  </a:cubicBezTo>
                  <a:cubicBezTo>
                    <a:pt x="0" y="75"/>
                    <a:pt x="7" y="102"/>
                    <a:pt x="13" y="129"/>
                  </a:cubicBezTo>
                  <a:cubicBezTo>
                    <a:pt x="16" y="140"/>
                    <a:pt x="16" y="140"/>
                    <a:pt x="16" y="140"/>
                  </a:cubicBezTo>
                  <a:cubicBezTo>
                    <a:pt x="20" y="156"/>
                    <a:pt x="16" y="172"/>
                    <a:pt x="11" y="189"/>
                  </a:cubicBezTo>
                  <a:cubicBezTo>
                    <a:pt x="8" y="201"/>
                    <a:pt x="8" y="201"/>
                    <a:pt x="8" y="201"/>
                  </a:cubicBezTo>
                  <a:cubicBezTo>
                    <a:pt x="6" y="211"/>
                    <a:pt x="5" y="221"/>
                    <a:pt x="5" y="230"/>
                  </a:cubicBezTo>
                  <a:cubicBezTo>
                    <a:pt x="8" y="230"/>
                    <a:pt x="10" y="230"/>
                    <a:pt x="13" y="230"/>
                  </a:cubicBezTo>
                  <a:cubicBezTo>
                    <a:pt x="16" y="230"/>
                    <a:pt x="19" y="230"/>
                    <a:pt x="21" y="230"/>
                  </a:cubicBezTo>
                  <a:cubicBezTo>
                    <a:pt x="21" y="222"/>
                    <a:pt x="22" y="213"/>
                    <a:pt x="24" y="205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32" y="175"/>
                    <a:pt x="37" y="157"/>
                    <a:pt x="32" y="136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3" y="100"/>
                    <a:pt x="17" y="77"/>
                    <a:pt x="28" y="53"/>
                  </a:cubicBezTo>
                  <a:cubicBezTo>
                    <a:pt x="32" y="44"/>
                    <a:pt x="41" y="39"/>
                    <a:pt x="51" y="33"/>
                  </a:cubicBezTo>
                  <a:cubicBezTo>
                    <a:pt x="60" y="28"/>
                    <a:pt x="69" y="23"/>
                    <a:pt x="76" y="14"/>
                  </a:cubicBezTo>
                  <a:cubicBezTo>
                    <a:pt x="79" y="11"/>
                    <a:pt x="78" y="6"/>
                    <a:pt x="75" y="3"/>
                  </a:cubicBezTo>
                  <a:close/>
                </a:path>
              </a:pathLst>
            </a:custGeom>
            <a:grp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01" name="Freeform 146"/>
            <p:cNvSpPr>
              <a:spLocks/>
            </p:cNvSpPr>
            <p:nvPr/>
          </p:nvSpPr>
          <p:spPr bwMode="auto">
            <a:xfrm>
              <a:off x="168" y="3893"/>
              <a:ext cx="392" cy="224"/>
            </a:xfrm>
            <a:custGeom>
              <a:avLst/>
              <a:gdLst>
                <a:gd name="T0" fmla="*/ 5868 w 157"/>
                <a:gd name="T1" fmla="*/ 0 h 84"/>
                <a:gd name="T2" fmla="*/ 5481 w 157"/>
                <a:gd name="T3" fmla="*/ 56 h 84"/>
                <a:gd name="T4" fmla="*/ 5211 w 157"/>
                <a:gd name="T5" fmla="*/ 56 h 84"/>
                <a:gd name="T6" fmla="*/ 5293 w 157"/>
                <a:gd name="T7" fmla="*/ 512 h 84"/>
                <a:gd name="T8" fmla="*/ 4594 w 157"/>
                <a:gd name="T9" fmla="*/ 3128 h 84"/>
                <a:gd name="T10" fmla="*/ 3298 w 157"/>
                <a:gd name="T11" fmla="*/ 3336 h 84"/>
                <a:gd name="T12" fmla="*/ 2986 w 157"/>
                <a:gd name="T13" fmla="*/ 3336 h 84"/>
                <a:gd name="T14" fmla="*/ 2756 w 157"/>
                <a:gd name="T15" fmla="*/ 3336 h 84"/>
                <a:gd name="T16" fmla="*/ 1091 w 157"/>
                <a:gd name="T17" fmla="*/ 2880 h 84"/>
                <a:gd name="T18" fmla="*/ 1121 w 157"/>
                <a:gd name="T19" fmla="*/ 1117 h 84"/>
                <a:gd name="T20" fmla="*/ 1321 w 157"/>
                <a:gd name="T21" fmla="*/ 56 h 84"/>
                <a:gd name="T22" fmla="*/ 1041 w 157"/>
                <a:gd name="T23" fmla="*/ 56 h 84"/>
                <a:gd name="T24" fmla="*/ 699 w 157"/>
                <a:gd name="T25" fmla="*/ 0 h 84"/>
                <a:gd name="T26" fmla="*/ 574 w 157"/>
                <a:gd name="T27" fmla="*/ 760 h 84"/>
                <a:gd name="T28" fmla="*/ 574 w 157"/>
                <a:gd name="T29" fmla="*/ 819 h 84"/>
                <a:gd name="T30" fmla="*/ 574 w 157"/>
                <a:gd name="T31" fmla="*/ 3392 h 84"/>
                <a:gd name="T32" fmla="*/ 2799 w 157"/>
                <a:gd name="T33" fmla="*/ 4152 h 84"/>
                <a:gd name="T34" fmla="*/ 3036 w 157"/>
                <a:gd name="T35" fmla="*/ 4152 h 84"/>
                <a:gd name="T36" fmla="*/ 3348 w 157"/>
                <a:gd name="T37" fmla="*/ 4152 h 84"/>
                <a:gd name="T38" fmla="*/ 4856 w 157"/>
                <a:gd name="T39" fmla="*/ 3848 h 84"/>
                <a:gd name="T40" fmla="*/ 5868 w 157"/>
                <a:gd name="T41" fmla="*/ 397 h 84"/>
                <a:gd name="T42" fmla="*/ 5868 w 157"/>
                <a:gd name="T43" fmla="*/ 0 h 8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7" h="84">
                  <a:moveTo>
                    <a:pt x="151" y="0"/>
                  </a:moveTo>
                  <a:cubicBezTo>
                    <a:pt x="147" y="1"/>
                    <a:pt x="144" y="1"/>
                    <a:pt x="141" y="1"/>
                  </a:cubicBezTo>
                  <a:cubicBezTo>
                    <a:pt x="138" y="1"/>
                    <a:pt x="136" y="1"/>
                    <a:pt x="134" y="1"/>
                  </a:cubicBezTo>
                  <a:cubicBezTo>
                    <a:pt x="135" y="4"/>
                    <a:pt x="135" y="7"/>
                    <a:pt x="136" y="10"/>
                  </a:cubicBezTo>
                  <a:cubicBezTo>
                    <a:pt x="138" y="35"/>
                    <a:pt x="140" y="50"/>
                    <a:pt x="118" y="62"/>
                  </a:cubicBezTo>
                  <a:cubicBezTo>
                    <a:pt x="111" y="65"/>
                    <a:pt x="96" y="66"/>
                    <a:pt x="85" y="66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55" y="67"/>
                    <a:pt x="36" y="68"/>
                    <a:pt x="28" y="57"/>
                  </a:cubicBezTo>
                  <a:cubicBezTo>
                    <a:pt x="19" y="46"/>
                    <a:pt x="22" y="38"/>
                    <a:pt x="29" y="22"/>
                  </a:cubicBezTo>
                  <a:cubicBezTo>
                    <a:pt x="33" y="15"/>
                    <a:pt x="34" y="10"/>
                    <a:pt x="34" y="1"/>
                  </a:cubicBezTo>
                  <a:cubicBezTo>
                    <a:pt x="32" y="1"/>
                    <a:pt x="29" y="1"/>
                    <a:pt x="27" y="1"/>
                  </a:cubicBezTo>
                  <a:cubicBezTo>
                    <a:pt x="24" y="1"/>
                    <a:pt x="21" y="1"/>
                    <a:pt x="18" y="0"/>
                  </a:cubicBezTo>
                  <a:cubicBezTo>
                    <a:pt x="18" y="8"/>
                    <a:pt x="17" y="10"/>
                    <a:pt x="15" y="15"/>
                  </a:cubicBezTo>
                  <a:cubicBezTo>
                    <a:pt x="15" y="15"/>
                    <a:pt x="15" y="16"/>
                    <a:pt x="15" y="16"/>
                  </a:cubicBezTo>
                  <a:cubicBezTo>
                    <a:pt x="7" y="32"/>
                    <a:pt x="0" y="48"/>
                    <a:pt x="15" y="67"/>
                  </a:cubicBezTo>
                  <a:cubicBezTo>
                    <a:pt x="29" y="84"/>
                    <a:pt x="53" y="83"/>
                    <a:pt x="72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86" y="82"/>
                    <a:pt x="86" y="82"/>
                  </a:cubicBezTo>
                  <a:cubicBezTo>
                    <a:pt x="99" y="82"/>
                    <a:pt x="115" y="81"/>
                    <a:pt x="125" y="76"/>
                  </a:cubicBezTo>
                  <a:cubicBezTo>
                    <a:pt x="157" y="59"/>
                    <a:pt x="154" y="33"/>
                    <a:pt x="151" y="8"/>
                  </a:cubicBezTo>
                  <a:cubicBezTo>
                    <a:pt x="151" y="6"/>
                    <a:pt x="151" y="3"/>
                    <a:pt x="151" y="0"/>
                  </a:cubicBezTo>
                  <a:close/>
                </a:path>
              </a:pathLst>
            </a:custGeom>
            <a:grp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02" name="Freeform 147"/>
            <p:cNvSpPr>
              <a:spLocks/>
            </p:cNvSpPr>
            <p:nvPr/>
          </p:nvSpPr>
          <p:spPr bwMode="auto">
            <a:xfrm>
              <a:off x="783" y="3893"/>
              <a:ext cx="427" cy="438"/>
            </a:xfrm>
            <a:custGeom>
              <a:avLst/>
              <a:gdLst>
                <a:gd name="T0" fmla="*/ 5139 w 171"/>
                <a:gd name="T1" fmla="*/ 2283 h 164"/>
                <a:gd name="T2" fmla="*/ 4440 w 171"/>
                <a:gd name="T3" fmla="*/ 1469 h 164"/>
                <a:gd name="T4" fmla="*/ 4782 w 171"/>
                <a:gd name="T5" fmla="*/ 457 h 164"/>
                <a:gd name="T6" fmla="*/ 5014 w 171"/>
                <a:gd name="T7" fmla="*/ 56 h 164"/>
                <a:gd name="T8" fmla="*/ 4702 w 171"/>
                <a:gd name="T9" fmla="*/ 56 h 164"/>
                <a:gd name="T10" fmla="*/ 4282 w 171"/>
                <a:gd name="T11" fmla="*/ 0 h 164"/>
                <a:gd name="T12" fmla="*/ 3848 w 171"/>
                <a:gd name="T13" fmla="*/ 1677 h 164"/>
                <a:gd name="T14" fmla="*/ 4907 w 171"/>
                <a:gd name="T15" fmla="*/ 3045 h 164"/>
                <a:gd name="T16" fmla="*/ 5606 w 171"/>
                <a:gd name="T17" fmla="*/ 3808 h 164"/>
                <a:gd name="T18" fmla="*/ 4315 w 171"/>
                <a:gd name="T19" fmla="*/ 6877 h 164"/>
                <a:gd name="T20" fmla="*/ 2495 w 171"/>
                <a:gd name="T21" fmla="*/ 6728 h 164"/>
                <a:gd name="T22" fmla="*/ 1745 w 171"/>
                <a:gd name="T23" fmla="*/ 4479 h 164"/>
                <a:gd name="T24" fmla="*/ 1433 w 171"/>
                <a:gd name="T25" fmla="*/ 2588 h 164"/>
                <a:gd name="T26" fmla="*/ 1041 w 171"/>
                <a:gd name="T27" fmla="*/ 1883 h 164"/>
                <a:gd name="T28" fmla="*/ 699 w 171"/>
                <a:gd name="T29" fmla="*/ 1162 h 164"/>
                <a:gd name="T30" fmla="*/ 624 w 171"/>
                <a:gd name="T31" fmla="*/ 56 h 164"/>
                <a:gd name="T32" fmla="*/ 312 w 171"/>
                <a:gd name="T33" fmla="*/ 56 h 164"/>
                <a:gd name="T34" fmla="*/ 0 w 171"/>
                <a:gd name="T35" fmla="*/ 56 h 164"/>
                <a:gd name="T36" fmla="*/ 105 w 171"/>
                <a:gd name="T37" fmla="*/ 1311 h 164"/>
                <a:gd name="T38" fmla="*/ 574 w 171"/>
                <a:gd name="T39" fmla="*/ 2438 h 164"/>
                <a:gd name="T40" fmla="*/ 854 w 171"/>
                <a:gd name="T41" fmla="*/ 2895 h 164"/>
                <a:gd name="T42" fmla="*/ 1121 w 171"/>
                <a:gd name="T43" fmla="*/ 4538 h 164"/>
                <a:gd name="T44" fmla="*/ 2028 w 171"/>
                <a:gd name="T45" fmla="*/ 7334 h 164"/>
                <a:gd name="T46" fmla="*/ 4670 w 171"/>
                <a:gd name="T47" fmla="*/ 7582 h 164"/>
                <a:gd name="T48" fmla="*/ 6180 w 171"/>
                <a:gd name="T49" fmla="*/ 3501 h 164"/>
                <a:gd name="T50" fmla="*/ 5139 w 171"/>
                <a:gd name="T51" fmla="*/ 2283 h 1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1" h="164">
                  <a:moveTo>
                    <a:pt x="132" y="45"/>
                  </a:moveTo>
                  <a:cubicBezTo>
                    <a:pt x="122" y="41"/>
                    <a:pt x="116" y="38"/>
                    <a:pt x="114" y="29"/>
                  </a:cubicBezTo>
                  <a:cubicBezTo>
                    <a:pt x="113" y="24"/>
                    <a:pt x="118" y="17"/>
                    <a:pt x="123" y="9"/>
                  </a:cubicBezTo>
                  <a:cubicBezTo>
                    <a:pt x="125" y="7"/>
                    <a:pt x="127" y="4"/>
                    <a:pt x="129" y="1"/>
                  </a:cubicBezTo>
                  <a:cubicBezTo>
                    <a:pt x="127" y="1"/>
                    <a:pt x="124" y="1"/>
                    <a:pt x="121" y="1"/>
                  </a:cubicBezTo>
                  <a:cubicBezTo>
                    <a:pt x="117" y="1"/>
                    <a:pt x="114" y="1"/>
                    <a:pt x="110" y="0"/>
                  </a:cubicBezTo>
                  <a:cubicBezTo>
                    <a:pt x="103" y="10"/>
                    <a:pt x="96" y="20"/>
                    <a:pt x="99" y="33"/>
                  </a:cubicBezTo>
                  <a:cubicBezTo>
                    <a:pt x="102" y="49"/>
                    <a:pt x="115" y="55"/>
                    <a:pt x="126" y="60"/>
                  </a:cubicBezTo>
                  <a:cubicBezTo>
                    <a:pt x="134" y="63"/>
                    <a:pt x="141" y="67"/>
                    <a:pt x="144" y="75"/>
                  </a:cubicBezTo>
                  <a:cubicBezTo>
                    <a:pt x="153" y="97"/>
                    <a:pt x="131" y="123"/>
                    <a:pt x="111" y="135"/>
                  </a:cubicBezTo>
                  <a:cubicBezTo>
                    <a:pt x="103" y="141"/>
                    <a:pt x="82" y="151"/>
                    <a:pt x="64" y="132"/>
                  </a:cubicBezTo>
                  <a:cubicBezTo>
                    <a:pt x="47" y="115"/>
                    <a:pt x="46" y="103"/>
                    <a:pt x="45" y="88"/>
                  </a:cubicBezTo>
                  <a:cubicBezTo>
                    <a:pt x="44" y="77"/>
                    <a:pt x="43" y="65"/>
                    <a:pt x="37" y="51"/>
                  </a:cubicBezTo>
                  <a:cubicBezTo>
                    <a:pt x="34" y="45"/>
                    <a:pt x="30" y="41"/>
                    <a:pt x="27" y="37"/>
                  </a:cubicBezTo>
                  <a:cubicBezTo>
                    <a:pt x="23" y="32"/>
                    <a:pt x="20" y="29"/>
                    <a:pt x="18" y="23"/>
                  </a:cubicBezTo>
                  <a:cubicBezTo>
                    <a:pt x="16" y="12"/>
                    <a:pt x="16" y="8"/>
                    <a:pt x="16" y="1"/>
                  </a:cubicBezTo>
                  <a:cubicBezTo>
                    <a:pt x="14" y="1"/>
                    <a:pt x="11" y="1"/>
                    <a:pt x="8" y="1"/>
                  </a:cubicBezTo>
                  <a:cubicBezTo>
                    <a:pt x="5" y="1"/>
                    <a:pt x="3" y="1"/>
                    <a:pt x="0" y="1"/>
                  </a:cubicBezTo>
                  <a:cubicBezTo>
                    <a:pt x="0" y="8"/>
                    <a:pt x="0" y="14"/>
                    <a:pt x="3" y="26"/>
                  </a:cubicBezTo>
                  <a:cubicBezTo>
                    <a:pt x="5" y="36"/>
                    <a:pt x="11" y="43"/>
                    <a:pt x="15" y="48"/>
                  </a:cubicBezTo>
                  <a:cubicBezTo>
                    <a:pt x="18" y="51"/>
                    <a:pt x="21" y="54"/>
                    <a:pt x="22" y="57"/>
                  </a:cubicBezTo>
                  <a:cubicBezTo>
                    <a:pt x="27" y="69"/>
                    <a:pt x="28" y="79"/>
                    <a:pt x="29" y="89"/>
                  </a:cubicBezTo>
                  <a:cubicBezTo>
                    <a:pt x="30" y="105"/>
                    <a:pt x="32" y="122"/>
                    <a:pt x="52" y="144"/>
                  </a:cubicBezTo>
                  <a:cubicBezTo>
                    <a:pt x="70" y="162"/>
                    <a:pt x="96" y="164"/>
                    <a:pt x="120" y="149"/>
                  </a:cubicBezTo>
                  <a:cubicBezTo>
                    <a:pt x="145" y="133"/>
                    <a:pt x="171" y="99"/>
                    <a:pt x="159" y="69"/>
                  </a:cubicBezTo>
                  <a:cubicBezTo>
                    <a:pt x="153" y="55"/>
                    <a:pt x="142" y="49"/>
                    <a:pt x="132" y="45"/>
                  </a:cubicBezTo>
                  <a:close/>
                </a:path>
              </a:pathLst>
            </a:custGeom>
            <a:grp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03" name="Freeform 148"/>
            <p:cNvSpPr>
              <a:spLocks/>
            </p:cNvSpPr>
            <p:nvPr/>
          </p:nvSpPr>
          <p:spPr bwMode="auto">
            <a:xfrm>
              <a:off x="1335" y="3893"/>
              <a:ext cx="335" cy="174"/>
            </a:xfrm>
            <a:custGeom>
              <a:avLst/>
              <a:gdLst>
                <a:gd name="T0" fmla="*/ 4970 w 134"/>
                <a:gd name="T1" fmla="*/ 56 h 65"/>
                <a:gd name="T2" fmla="*/ 4613 w 134"/>
                <a:gd name="T3" fmla="*/ 0 h 65"/>
                <a:gd name="T4" fmla="*/ 4500 w 134"/>
                <a:gd name="T5" fmla="*/ 1692 h 65"/>
                <a:gd name="T6" fmla="*/ 3333 w 134"/>
                <a:gd name="T7" fmla="*/ 1898 h 65"/>
                <a:gd name="T8" fmla="*/ 2395 w 134"/>
                <a:gd name="T9" fmla="*/ 1992 h 65"/>
                <a:gd name="T10" fmla="*/ 1958 w 134"/>
                <a:gd name="T11" fmla="*/ 2107 h 65"/>
                <a:gd name="T12" fmla="*/ 750 w 134"/>
                <a:gd name="T13" fmla="*/ 1496 h 65"/>
                <a:gd name="T14" fmla="*/ 675 w 134"/>
                <a:gd name="T15" fmla="*/ 402 h 65"/>
                <a:gd name="T16" fmla="*/ 708 w 134"/>
                <a:gd name="T17" fmla="*/ 56 h 65"/>
                <a:gd name="T18" fmla="*/ 550 w 134"/>
                <a:gd name="T19" fmla="*/ 56 h 65"/>
                <a:gd name="T20" fmla="*/ 83 w 134"/>
                <a:gd name="T21" fmla="*/ 0 h 65"/>
                <a:gd name="T22" fmla="*/ 50 w 134"/>
                <a:gd name="T23" fmla="*/ 367 h 65"/>
                <a:gd name="T24" fmla="*/ 158 w 134"/>
                <a:gd name="T25" fmla="*/ 1748 h 65"/>
                <a:gd name="T26" fmla="*/ 2113 w 134"/>
                <a:gd name="T27" fmla="*/ 2939 h 65"/>
                <a:gd name="T28" fmla="*/ 2500 w 134"/>
                <a:gd name="T29" fmla="*/ 2824 h 65"/>
                <a:gd name="T30" fmla="*/ 3363 w 134"/>
                <a:gd name="T31" fmla="*/ 2722 h 65"/>
                <a:gd name="T32" fmla="*/ 4688 w 134"/>
                <a:gd name="T33" fmla="*/ 2457 h 65"/>
                <a:gd name="T34" fmla="*/ 5238 w 134"/>
                <a:gd name="T35" fmla="*/ 56 h 65"/>
                <a:gd name="T36" fmla="*/ 4970 w 134"/>
                <a:gd name="T37" fmla="*/ 56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4" h="65">
                  <a:moveTo>
                    <a:pt x="127" y="1"/>
                  </a:moveTo>
                  <a:cubicBezTo>
                    <a:pt x="124" y="1"/>
                    <a:pt x="121" y="1"/>
                    <a:pt x="118" y="0"/>
                  </a:cubicBezTo>
                  <a:cubicBezTo>
                    <a:pt x="118" y="12"/>
                    <a:pt x="118" y="32"/>
                    <a:pt x="115" y="33"/>
                  </a:cubicBezTo>
                  <a:cubicBezTo>
                    <a:pt x="107" y="36"/>
                    <a:pt x="97" y="37"/>
                    <a:pt x="85" y="37"/>
                  </a:cubicBezTo>
                  <a:cubicBezTo>
                    <a:pt x="76" y="38"/>
                    <a:pt x="68" y="38"/>
                    <a:pt x="61" y="39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32" y="45"/>
                    <a:pt x="26" y="47"/>
                    <a:pt x="19" y="29"/>
                  </a:cubicBezTo>
                  <a:cubicBezTo>
                    <a:pt x="16" y="21"/>
                    <a:pt x="16" y="18"/>
                    <a:pt x="17" y="8"/>
                  </a:cubicBezTo>
                  <a:cubicBezTo>
                    <a:pt x="17" y="6"/>
                    <a:pt x="18" y="4"/>
                    <a:pt x="18" y="1"/>
                  </a:cubicBezTo>
                  <a:cubicBezTo>
                    <a:pt x="17" y="1"/>
                    <a:pt x="15" y="1"/>
                    <a:pt x="14" y="1"/>
                  </a:cubicBezTo>
                  <a:cubicBezTo>
                    <a:pt x="10" y="1"/>
                    <a:pt x="6" y="1"/>
                    <a:pt x="2" y="0"/>
                  </a:cubicBezTo>
                  <a:cubicBezTo>
                    <a:pt x="2" y="3"/>
                    <a:pt x="2" y="5"/>
                    <a:pt x="1" y="7"/>
                  </a:cubicBezTo>
                  <a:cubicBezTo>
                    <a:pt x="0" y="17"/>
                    <a:pt x="0" y="23"/>
                    <a:pt x="4" y="34"/>
                  </a:cubicBezTo>
                  <a:cubicBezTo>
                    <a:pt x="16" y="65"/>
                    <a:pt x="36" y="61"/>
                    <a:pt x="54" y="57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9" y="54"/>
                    <a:pt x="77" y="54"/>
                    <a:pt x="86" y="53"/>
                  </a:cubicBezTo>
                  <a:cubicBezTo>
                    <a:pt x="100" y="53"/>
                    <a:pt x="110" y="52"/>
                    <a:pt x="120" y="48"/>
                  </a:cubicBezTo>
                  <a:cubicBezTo>
                    <a:pt x="134" y="43"/>
                    <a:pt x="134" y="25"/>
                    <a:pt x="134" y="1"/>
                  </a:cubicBezTo>
                  <a:cubicBezTo>
                    <a:pt x="132" y="1"/>
                    <a:pt x="129" y="1"/>
                    <a:pt x="127" y="1"/>
                  </a:cubicBezTo>
                  <a:close/>
                </a:path>
              </a:pathLst>
            </a:custGeom>
            <a:grp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04" name="Freeform 149"/>
            <p:cNvSpPr>
              <a:spLocks/>
            </p:cNvSpPr>
            <p:nvPr/>
          </p:nvSpPr>
          <p:spPr bwMode="auto">
            <a:xfrm>
              <a:off x="1838" y="3893"/>
              <a:ext cx="147" cy="270"/>
            </a:xfrm>
            <a:custGeom>
              <a:avLst/>
              <a:gdLst>
                <a:gd name="T0" fmla="*/ 1814 w 59"/>
                <a:gd name="T1" fmla="*/ 1222 h 101"/>
                <a:gd name="T2" fmla="*/ 1732 w 59"/>
                <a:gd name="T3" fmla="*/ 94 h 101"/>
                <a:gd name="T4" fmla="*/ 1781 w 59"/>
                <a:gd name="T5" fmla="*/ 56 h 101"/>
                <a:gd name="T6" fmla="*/ 1545 w 59"/>
                <a:gd name="T7" fmla="*/ 56 h 101"/>
                <a:gd name="T8" fmla="*/ 1161 w 59"/>
                <a:gd name="T9" fmla="*/ 0 h 101"/>
                <a:gd name="T10" fmla="*/ 1161 w 59"/>
                <a:gd name="T11" fmla="*/ 56 h 101"/>
                <a:gd name="T12" fmla="*/ 1236 w 59"/>
                <a:gd name="T13" fmla="*/ 1430 h 101"/>
                <a:gd name="T14" fmla="*/ 1316 w 59"/>
                <a:gd name="T15" fmla="*/ 1794 h 101"/>
                <a:gd name="T16" fmla="*/ 1348 w 59"/>
                <a:gd name="T17" fmla="*/ 3323 h 101"/>
                <a:gd name="T18" fmla="*/ 807 w 59"/>
                <a:gd name="T19" fmla="*/ 3823 h 101"/>
                <a:gd name="T20" fmla="*/ 105 w 59"/>
                <a:gd name="T21" fmla="*/ 4395 h 101"/>
                <a:gd name="T22" fmla="*/ 154 w 59"/>
                <a:gd name="T23" fmla="*/ 5002 h 101"/>
                <a:gd name="T24" fmla="*/ 571 w 59"/>
                <a:gd name="T25" fmla="*/ 4946 h 101"/>
                <a:gd name="T26" fmla="*/ 1081 w 59"/>
                <a:gd name="T27" fmla="*/ 4545 h 101"/>
                <a:gd name="T28" fmla="*/ 1886 w 59"/>
                <a:gd name="T29" fmla="*/ 3780 h 101"/>
                <a:gd name="T30" fmla="*/ 1886 w 59"/>
                <a:gd name="T31" fmla="*/ 1529 h 101"/>
                <a:gd name="T32" fmla="*/ 1814 w 59"/>
                <a:gd name="T33" fmla="*/ 1222 h 1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9" h="101">
                  <a:moveTo>
                    <a:pt x="47" y="24"/>
                  </a:moveTo>
                  <a:cubicBezTo>
                    <a:pt x="45" y="15"/>
                    <a:pt x="45" y="11"/>
                    <a:pt x="45" y="2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4" y="1"/>
                    <a:pt x="42" y="1"/>
                    <a:pt x="40" y="1"/>
                  </a:cubicBezTo>
                  <a:cubicBezTo>
                    <a:pt x="36" y="1"/>
                    <a:pt x="33" y="1"/>
                    <a:pt x="30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11"/>
                    <a:pt x="29" y="17"/>
                    <a:pt x="32" y="28"/>
                  </a:cubicBezTo>
                  <a:cubicBezTo>
                    <a:pt x="32" y="28"/>
                    <a:pt x="34" y="35"/>
                    <a:pt x="34" y="35"/>
                  </a:cubicBezTo>
                  <a:cubicBezTo>
                    <a:pt x="39" y="48"/>
                    <a:pt x="41" y="57"/>
                    <a:pt x="35" y="65"/>
                  </a:cubicBezTo>
                  <a:cubicBezTo>
                    <a:pt x="32" y="69"/>
                    <a:pt x="27" y="72"/>
                    <a:pt x="21" y="75"/>
                  </a:cubicBezTo>
                  <a:cubicBezTo>
                    <a:pt x="15" y="77"/>
                    <a:pt x="8" y="80"/>
                    <a:pt x="3" y="86"/>
                  </a:cubicBezTo>
                  <a:cubicBezTo>
                    <a:pt x="0" y="90"/>
                    <a:pt x="0" y="95"/>
                    <a:pt x="4" y="98"/>
                  </a:cubicBezTo>
                  <a:cubicBezTo>
                    <a:pt x="7" y="101"/>
                    <a:pt x="12" y="100"/>
                    <a:pt x="15" y="97"/>
                  </a:cubicBezTo>
                  <a:cubicBezTo>
                    <a:pt x="18" y="94"/>
                    <a:pt x="23" y="91"/>
                    <a:pt x="28" y="89"/>
                  </a:cubicBezTo>
                  <a:cubicBezTo>
                    <a:pt x="35" y="86"/>
                    <a:pt x="43" y="82"/>
                    <a:pt x="49" y="74"/>
                  </a:cubicBezTo>
                  <a:cubicBezTo>
                    <a:pt x="59" y="58"/>
                    <a:pt x="54" y="42"/>
                    <a:pt x="49" y="30"/>
                  </a:cubicBezTo>
                  <a:lnTo>
                    <a:pt x="47" y="24"/>
                  </a:lnTo>
                  <a:close/>
                </a:path>
              </a:pathLst>
            </a:custGeom>
            <a:grp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05" name="Freeform 150"/>
            <p:cNvSpPr>
              <a:spLocks/>
            </p:cNvSpPr>
            <p:nvPr/>
          </p:nvSpPr>
          <p:spPr bwMode="auto">
            <a:xfrm>
              <a:off x="160" y="3019"/>
              <a:ext cx="150" cy="877"/>
            </a:xfrm>
            <a:custGeom>
              <a:avLst/>
              <a:gdLst>
                <a:gd name="T0" fmla="*/ 2345 w 60"/>
                <a:gd name="T1" fmla="*/ 15341 h 329"/>
                <a:gd name="T2" fmla="*/ 1175 w 60"/>
                <a:gd name="T3" fmla="*/ 16612 h 329"/>
                <a:gd name="T4" fmla="*/ 1175 w 60"/>
                <a:gd name="T5" fmla="*/ 16612 h 329"/>
                <a:gd name="T6" fmla="*/ 0 w 60"/>
                <a:gd name="T7" fmla="*/ 15341 h 329"/>
                <a:gd name="T8" fmla="*/ 0 w 60"/>
                <a:gd name="T9" fmla="*/ 1216 h 329"/>
                <a:gd name="T10" fmla="*/ 1175 w 60"/>
                <a:gd name="T11" fmla="*/ 0 h 329"/>
                <a:gd name="T12" fmla="*/ 1175 w 60"/>
                <a:gd name="T13" fmla="*/ 0 h 329"/>
                <a:gd name="T14" fmla="*/ 2345 w 60"/>
                <a:gd name="T15" fmla="*/ 1216 h 329"/>
                <a:gd name="T16" fmla="*/ 2345 w 60"/>
                <a:gd name="T17" fmla="*/ 15341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329">
                  <a:moveTo>
                    <a:pt x="60" y="304"/>
                  </a:moveTo>
                  <a:cubicBezTo>
                    <a:pt x="60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3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5"/>
                    <a:pt x="60" y="24"/>
                  </a:cubicBezTo>
                  <a:lnTo>
                    <a:pt x="60" y="30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06" name="Freeform 151"/>
            <p:cNvSpPr>
              <a:spLocks/>
            </p:cNvSpPr>
            <p:nvPr/>
          </p:nvSpPr>
          <p:spPr bwMode="auto">
            <a:xfrm>
              <a:off x="443" y="3019"/>
              <a:ext cx="152" cy="877"/>
            </a:xfrm>
            <a:custGeom>
              <a:avLst/>
              <a:gdLst>
                <a:gd name="T0" fmla="*/ 2352 w 61"/>
                <a:gd name="T1" fmla="*/ 15341 h 329"/>
                <a:gd name="T2" fmla="*/ 1191 w 61"/>
                <a:gd name="T3" fmla="*/ 16612 h 329"/>
                <a:gd name="T4" fmla="*/ 1191 w 61"/>
                <a:gd name="T5" fmla="*/ 16612 h 329"/>
                <a:gd name="T6" fmla="*/ 0 w 61"/>
                <a:gd name="T7" fmla="*/ 15341 h 329"/>
                <a:gd name="T8" fmla="*/ 0 w 61"/>
                <a:gd name="T9" fmla="*/ 1216 h 329"/>
                <a:gd name="T10" fmla="*/ 1191 w 61"/>
                <a:gd name="T11" fmla="*/ 0 h 329"/>
                <a:gd name="T12" fmla="*/ 1191 w 61"/>
                <a:gd name="T13" fmla="*/ 0 h 329"/>
                <a:gd name="T14" fmla="*/ 2352 w 61"/>
                <a:gd name="T15" fmla="*/ 1216 h 329"/>
                <a:gd name="T16" fmla="*/ 2352 w 61"/>
                <a:gd name="T17" fmla="*/ 15341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1" y="329"/>
                  </a:cubicBezTo>
                  <a:cubicBezTo>
                    <a:pt x="31" y="329"/>
                    <a:pt x="31" y="329"/>
                    <a:pt x="31" y="329"/>
                  </a:cubicBezTo>
                  <a:cubicBezTo>
                    <a:pt x="14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4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07" name="Freeform 152"/>
            <p:cNvSpPr>
              <a:spLocks/>
            </p:cNvSpPr>
            <p:nvPr/>
          </p:nvSpPr>
          <p:spPr bwMode="auto">
            <a:xfrm>
              <a:off x="728" y="3019"/>
              <a:ext cx="150" cy="877"/>
            </a:xfrm>
            <a:custGeom>
              <a:avLst/>
              <a:gdLst>
                <a:gd name="T0" fmla="*/ 2345 w 60"/>
                <a:gd name="T1" fmla="*/ 15341 h 329"/>
                <a:gd name="T2" fmla="*/ 1175 w 60"/>
                <a:gd name="T3" fmla="*/ 16612 h 329"/>
                <a:gd name="T4" fmla="*/ 1175 w 60"/>
                <a:gd name="T5" fmla="*/ 16612 h 329"/>
                <a:gd name="T6" fmla="*/ 0 w 60"/>
                <a:gd name="T7" fmla="*/ 15341 h 329"/>
                <a:gd name="T8" fmla="*/ 0 w 60"/>
                <a:gd name="T9" fmla="*/ 1216 h 329"/>
                <a:gd name="T10" fmla="*/ 1175 w 60"/>
                <a:gd name="T11" fmla="*/ 0 h 329"/>
                <a:gd name="T12" fmla="*/ 1175 w 60"/>
                <a:gd name="T13" fmla="*/ 0 h 329"/>
                <a:gd name="T14" fmla="*/ 2345 w 60"/>
                <a:gd name="T15" fmla="*/ 1216 h 329"/>
                <a:gd name="T16" fmla="*/ 2345 w 60"/>
                <a:gd name="T17" fmla="*/ 15341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329">
                  <a:moveTo>
                    <a:pt x="60" y="304"/>
                  </a:moveTo>
                  <a:cubicBezTo>
                    <a:pt x="60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3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5"/>
                    <a:pt x="60" y="24"/>
                  </a:cubicBezTo>
                  <a:lnTo>
                    <a:pt x="60" y="30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08" name="Freeform 153"/>
            <p:cNvSpPr>
              <a:spLocks/>
            </p:cNvSpPr>
            <p:nvPr/>
          </p:nvSpPr>
          <p:spPr bwMode="auto">
            <a:xfrm>
              <a:off x="1010" y="3019"/>
              <a:ext cx="153" cy="877"/>
            </a:xfrm>
            <a:custGeom>
              <a:avLst/>
              <a:gdLst>
                <a:gd name="T0" fmla="*/ 2415 w 61"/>
                <a:gd name="T1" fmla="*/ 15341 h 329"/>
                <a:gd name="T2" fmla="*/ 1184 w 61"/>
                <a:gd name="T3" fmla="*/ 16612 h 329"/>
                <a:gd name="T4" fmla="*/ 1184 w 61"/>
                <a:gd name="T5" fmla="*/ 16612 h 329"/>
                <a:gd name="T6" fmla="*/ 0 w 61"/>
                <a:gd name="T7" fmla="*/ 15341 h 329"/>
                <a:gd name="T8" fmla="*/ 0 w 61"/>
                <a:gd name="T9" fmla="*/ 1216 h 329"/>
                <a:gd name="T10" fmla="*/ 1184 w 61"/>
                <a:gd name="T11" fmla="*/ 0 h 329"/>
                <a:gd name="T12" fmla="*/ 1184 w 61"/>
                <a:gd name="T13" fmla="*/ 0 h 329"/>
                <a:gd name="T14" fmla="*/ 2415 w 61"/>
                <a:gd name="T15" fmla="*/ 1216 h 329"/>
                <a:gd name="T16" fmla="*/ 2415 w 61"/>
                <a:gd name="T17" fmla="*/ 15341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4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09" name="Freeform 154"/>
            <p:cNvSpPr>
              <a:spLocks/>
            </p:cNvSpPr>
            <p:nvPr/>
          </p:nvSpPr>
          <p:spPr bwMode="auto">
            <a:xfrm>
              <a:off x="1293" y="3019"/>
              <a:ext cx="152" cy="877"/>
            </a:xfrm>
            <a:custGeom>
              <a:avLst/>
              <a:gdLst>
                <a:gd name="T0" fmla="*/ 2352 w 61"/>
                <a:gd name="T1" fmla="*/ 15341 h 329"/>
                <a:gd name="T2" fmla="*/ 1191 w 61"/>
                <a:gd name="T3" fmla="*/ 16612 h 329"/>
                <a:gd name="T4" fmla="*/ 1191 w 61"/>
                <a:gd name="T5" fmla="*/ 16612 h 329"/>
                <a:gd name="T6" fmla="*/ 0 w 61"/>
                <a:gd name="T7" fmla="*/ 15341 h 329"/>
                <a:gd name="T8" fmla="*/ 0 w 61"/>
                <a:gd name="T9" fmla="*/ 1216 h 329"/>
                <a:gd name="T10" fmla="*/ 1191 w 61"/>
                <a:gd name="T11" fmla="*/ 0 h 329"/>
                <a:gd name="T12" fmla="*/ 1191 w 61"/>
                <a:gd name="T13" fmla="*/ 0 h 329"/>
                <a:gd name="T14" fmla="*/ 2352 w 61"/>
                <a:gd name="T15" fmla="*/ 1216 h 329"/>
                <a:gd name="T16" fmla="*/ 2352 w 61"/>
                <a:gd name="T17" fmla="*/ 15341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1" y="329"/>
                  </a:cubicBezTo>
                  <a:cubicBezTo>
                    <a:pt x="31" y="329"/>
                    <a:pt x="31" y="329"/>
                    <a:pt x="31" y="329"/>
                  </a:cubicBezTo>
                  <a:cubicBezTo>
                    <a:pt x="14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4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10" name="Freeform 155"/>
            <p:cNvSpPr>
              <a:spLocks/>
            </p:cNvSpPr>
            <p:nvPr/>
          </p:nvSpPr>
          <p:spPr bwMode="auto">
            <a:xfrm>
              <a:off x="1578" y="3019"/>
              <a:ext cx="150" cy="877"/>
            </a:xfrm>
            <a:custGeom>
              <a:avLst/>
              <a:gdLst>
                <a:gd name="T0" fmla="*/ 2345 w 60"/>
                <a:gd name="T1" fmla="*/ 15341 h 329"/>
                <a:gd name="T2" fmla="*/ 1175 w 60"/>
                <a:gd name="T3" fmla="*/ 16612 h 329"/>
                <a:gd name="T4" fmla="*/ 1175 w 60"/>
                <a:gd name="T5" fmla="*/ 16612 h 329"/>
                <a:gd name="T6" fmla="*/ 0 w 60"/>
                <a:gd name="T7" fmla="*/ 15341 h 329"/>
                <a:gd name="T8" fmla="*/ 0 w 60"/>
                <a:gd name="T9" fmla="*/ 1216 h 329"/>
                <a:gd name="T10" fmla="*/ 1175 w 60"/>
                <a:gd name="T11" fmla="*/ 0 h 329"/>
                <a:gd name="T12" fmla="*/ 1175 w 60"/>
                <a:gd name="T13" fmla="*/ 0 h 329"/>
                <a:gd name="T14" fmla="*/ 2345 w 60"/>
                <a:gd name="T15" fmla="*/ 1216 h 329"/>
                <a:gd name="T16" fmla="*/ 2345 w 60"/>
                <a:gd name="T17" fmla="*/ 15341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329">
                  <a:moveTo>
                    <a:pt x="60" y="304"/>
                  </a:moveTo>
                  <a:cubicBezTo>
                    <a:pt x="60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3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5"/>
                    <a:pt x="60" y="24"/>
                  </a:cubicBezTo>
                  <a:lnTo>
                    <a:pt x="60" y="30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11" name="Freeform 156"/>
            <p:cNvSpPr>
              <a:spLocks/>
            </p:cNvSpPr>
            <p:nvPr/>
          </p:nvSpPr>
          <p:spPr bwMode="auto">
            <a:xfrm>
              <a:off x="1860" y="3019"/>
              <a:ext cx="153" cy="877"/>
            </a:xfrm>
            <a:custGeom>
              <a:avLst/>
              <a:gdLst>
                <a:gd name="T0" fmla="*/ 2415 w 61"/>
                <a:gd name="T1" fmla="*/ 15341 h 329"/>
                <a:gd name="T2" fmla="*/ 1234 w 61"/>
                <a:gd name="T3" fmla="*/ 16612 h 329"/>
                <a:gd name="T4" fmla="*/ 1234 w 61"/>
                <a:gd name="T5" fmla="*/ 16612 h 329"/>
                <a:gd name="T6" fmla="*/ 0 w 61"/>
                <a:gd name="T7" fmla="*/ 15341 h 329"/>
                <a:gd name="T8" fmla="*/ 0 w 61"/>
                <a:gd name="T9" fmla="*/ 1216 h 329"/>
                <a:gd name="T10" fmla="*/ 1234 w 61"/>
                <a:gd name="T11" fmla="*/ 0 h 329"/>
                <a:gd name="T12" fmla="*/ 1234 w 61"/>
                <a:gd name="T13" fmla="*/ 0 h 329"/>
                <a:gd name="T14" fmla="*/ 2415 w 61"/>
                <a:gd name="T15" fmla="*/ 1216 h 329"/>
                <a:gd name="T16" fmla="*/ 2415 w 61"/>
                <a:gd name="T17" fmla="*/ 15341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1" y="329"/>
                  </a:cubicBezTo>
                  <a:cubicBezTo>
                    <a:pt x="31" y="329"/>
                    <a:pt x="31" y="329"/>
                    <a:pt x="31" y="329"/>
                  </a:cubicBezTo>
                  <a:cubicBezTo>
                    <a:pt x="14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4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12" name="Freeform 157"/>
            <p:cNvSpPr>
              <a:spLocks/>
            </p:cNvSpPr>
            <p:nvPr/>
          </p:nvSpPr>
          <p:spPr bwMode="auto">
            <a:xfrm>
              <a:off x="170" y="3027"/>
              <a:ext cx="130" cy="853"/>
            </a:xfrm>
            <a:custGeom>
              <a:avLst/>
              <a:gdLst>
                <a:gd name="T0" fmla="*/ 283 w 52"/>
                <a:gd name="T1" fmla="*/ 15397 h 320"/>
                <a:gd name="T2" fmla="*/ 283 w 52"/>
                <a:gd name="T3" fmla="*/ 1514 h 320"/>
                <a:gd name="T4" fmla="*/ 1300 w 52"/>
                <a:gd name="T5" fmla="*/ 149 h 320"/>
                <a:gd name="T6" fmla="*/ 2033 w 52"/>
                <a:gd name="T7" fmla="*/ 456 h 320"/>
                <a:gd name="T8" fmla="*/ 1175 w 52"/>
                <a:gd name="T9" fmla="*/ 0 h 320"/>
                <a:gd name="T10" fmla="*/ 0 w 52"/>
                <a:gd name="T11" fmla="*/ 1058 h 320"/>
                <a:gd name="T12" fmla="*/ 0 w 52"/>
                <a:gd name="T13" fmla="*/ 15098 h 320"/>
                <a:gd name="T14" fmla="*/ 438 w 52"/>
                <a:gd name="T15" fmla="*/ 16159 h 320"/>
                <a:gd name="T16" fmla="*/ 283 w 52"/>
                <a:gd name="T17" fmla="*/ 15397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" h="320">
                  <a:moveTo>
                    <a:pt x="7" y="305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" y="10"/>
                    <a:pt x="17" y="3"/>
                    <a:pt x="33" y="3"/>
                  </a:cubicBezTo>
                  <a:cubicBezTo>
                    <a:pt x="41" y="3"/>
                    <a:pt x="47" y="5"/>
                    <a:pt x="52" y="9"/>
                  </a:cubicBezTo>
                  <a:cubicBezTo>
                    <a:pt x="47" y="2"/>
                    <a:pt x="38" y="0"/>
                    <a:pt x="30" y="0"/>
                  </a:cubicBezTo>
                  <a:cubicBezTo>
                    <a:pt x="13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0"/>
                    <a:pt x="4" y="316"/>
                    <a:pt x="11" y="320"/>
                  </a:cubicBezTo>
                  <a:cubicBezTo>
                    <a:pt x="8" y="316"/>
                    <a:pt x="7" y="311"/>
                    <a:pt x="7" y="30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13" name="Freeform 158"/>
            <p:cNvSpPr>
              <a:spLocks/>
            </p:cNvSpPr>
            <p:nvPr/>
          </p:nvSpPr>
          <p:spPr bwMode="auto">
            <a:xfrm>
              <a:off x="170" y="3027"/>
              <a:ext cx="75" cy="797"/>
            </a:xfrm>
            <a:custGeom>
              <a:avLst/>
              <a:gdLst>
                <a:gd name="T0" fmla="*/ 0 w 30"/>
                <a:gd name="T1" fmla="*/ 15092 h 299"/>
                <a:gd name="T2" fmla="*/ 83 w 30"/>
                <a:gd name="T3" fmla="*/ 1157 h 299"/>
                <a:gd name="T4" fmla="*/ 1175 w 30"/>
                <a:gd name="T5" fmla="*/ 0 h 299"/>
                <a:gd name="T6" fmla="*/ 0 w 30"/>
                <a:gd name="T7" fmla="*/ 1058 h 299"/>
                <a:gd name="T8" fmla="*/ 0 w 30"/>
                <a:gd name="T9" fmla="*/ 15092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9">
                  <a:moveTo>
                    <a:pt x="0" y="299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4"/>
                    <a:pt x="13" y="0"/>
                    <a:pt x="30" y="0"/>
                  </a:cubicBezTo>
                  <a:cubicBezTo>
                    <a:pt x="13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14" name="Freeform 159"/>
            <p:cNvSpPr>
              <a:spLocks/>
            </p:cNvSpPr>
            <p:nvPr/>
          </p:nvSpPr>
          <p:spPr bwMode="auto">
            <a:xfrm>
              <a:off x="208" y="3056"/>
              <a:ext cx="97" cy="827"/>
            </a:xfrm>
            <a:custGeom>
              <a:avLst/>
              <a:gdLst>
                <a:gd name="T0" fmla="*/ 1490 w 39"/>
                <a:gd name="T1" fmla="*/ 547 h 310"/>
                <a:gd name="T2" fmla="*/ 1231 w 39"/>
                <a:gd name="T3" fmla="*/ 14184 h 310"/>
                <a:gd name="T4" fmla="*/ 341 w 39"/>
                <a:gd name="T5" fmla="*/ 15700 h 310"/>
                <a:gd name="T6" fmla="*/ 341 w 39"/>
                <a:gd name="T7" fmla="*/ 15700 h 310"/>
                <a:gd name="T8" fmla="*/ 1490 w 39"/>
                <a:gd name="T9" fmla="*/ 14641 h 310"/>
                <a:gd name="T10" fmla="*/ 1490 w 39"/>
                <a:gd name="T11" fmla="*/ 547 h 310"/>
                <a:gd name="T12" fmla="*/ 1490 w 39"/>
                <a:gd name="T13" fmla="*/ 547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10">
                  <a:moveTo>
                    <a:pt x="39" y="11"/>
                  </a:moveTo>
                  <a:cubicBezTo>
                    <a:pt x="32" y="280"/>
                    <a:pt x="32" y="280"/>
                    <a:pt x="32" y="280"/>
                  </a:cubicBezTo>
                  <a:cubicBezTo>
                    <a:pt x="32" y="300"/>
                    <a:pt x="25" y="310"/>
                    <a:pt x="9" y="310"/>
                  </a:cubicBezTo>
                  <a:cubicBezTo>
                    <a:pt x="1" y="310"/>
                    <a:pt x="0" y="310"/>
                    <a:pt x="9" y="310"/>
                  </a:cubicBezTo>
                  <a:cubicBezTo>
                    <a:pt x="25" y="310"/>
                    <a:pt x="39" y="308"/>
                    <a:pt x="39" y="289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0"/>
                    <a:pt x="39" y="5"/>
                    <a:pt x="39" y="1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15" name="Freeform 160"/>
            <p:cNvSpPr>
              <a:spLocks/>
            </p:cNvSpPr>
            <p:nvPr/>
          </p:nvSpPr>
          <p:spPr bwMode="auto">
            <a:xfrm>
              <a:off x="450" y="3027"/>
              <a:ext cx="133" cy="853"/>
            </a:xfrm>
            <a:custGeom>
              <a:avLst/>
              <a:gdLst>
                <a:gd name="T0" fmla="*/ 284 w 53"/>
                <a:gd name="T1" fmla="*/ 15397 h 320"/>
                <a:gd name="T2" fmla="*/ 284 w 53"/>
                <a:gd name="T3" fmla="*/ 1514 h 320"/>
                <a:gd name="T4" fmla="*/ 1343 w 53"/>
                <a:gd name="T5" fmla="*/ 149 h 320"/>
                <a:gd name="T6" fmla="*/ 2103 w 53"/>
                <a:gd name="T7" fmla="*/ 456 h 320"/>
                <a:gd name="T8" fmla="*/ 1235 w 53"/>
                <a:gd name="T9" fmla="*/ 0 h 320"/>
                <a:gd name="T10" fmla="*/ 0 w 53"/>
                <a:gd name="T11" fmla="*/ 1058 h 320"/>
                <a:gd name="T12" fmla="*/ 0 w 53"/>
                <a:gd name="T13" fmla="*/ 15098 h 320"/>
                <a:gd name="T14" fmla="*/ 442 w 53"/>
                <a:gd name="T15" fmla="*/ 16159 h 320"/>
                <a:gd name="T16" fmla="*/ 284 w 53"/>
                <a:gd name="T17" fmla="*/ 15397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" h="320">
                  <a:moveTo>
                    <a:pt x="7" y="305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" y="10"/>
                    <a:pt x="17" y="3"/>
                    <a:pt x="34" y="3"/>
                  </a:cubicBezTo>
                  <a:cubicBezTo>
                    <a:pt x="41" y="3"/>
                    <a:pt x="48" y="5"/>
                    <a:pt x="53" y="9"/>
                  </a:cubicBezTo>
                  <a:cubicBezTo>
                    <a:pt x="48" y="2"/>
                    <a:pt x="39" y="0"/>
                    <a:pt x="31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0"/>
                    <a:pt x="5" y="316"/>
                    <a:pt x="11" y="320"/>
                  </a:cubicBezTo>
                  <a:cubicBezTo>
                    <a:pt x="9" y="316"/>
                    <a:pt x="7" y="311"/>
                    <a:pt x="7" y="30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16" name="Freeform 161"/>
            <p:cNvSpPr>
              <a:spLocks/>
            </p:cNvSpPr>
            <p:nvPr/>
          </p:nvSpPr>
          <p:spPr bwMode="auto">
            <a:xfrm>
              <a:off x="450" y="3027"/>
              <a:ext cx="78" cy="797"/>
            </a:xfrm>
            <a:custGeom>
              <a:avLst/>
              <a:gdLst>
                <a:gd name="T0" fmla="*/ 0 w 31"/>
                <a:gd name="T1" fmla="*/ 15092 h 299"/>
                <a:gd name="T2" fmla="*/ 126 w 31"/>
                <a:gd name="T3" fmla="*/ 1157 h 299"/>
                <a:gd name="T4" fmla="*/ 1240 w 31"/>
                <a:gd name="T5" fmla="*/ 0 h 299"/>
                <a:gd name="T6" fmla="*/ 0 w 31"/>
                <a:gd name="T7" fmla="*/ 1058 h 299"/>
                <a:gd name="T8" fmla="*/ 0 w 31"/>
                <a:gd name="T9" fmla="*/ 15092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299">
                  <a:moveTo>
                    <a:pt x="0" y="299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4"/>
                    <a:pt x="14" y="0"/>
                    <a:pt x="31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17" name="Freeform 162"/>
            <p:cNvSpPr>
              <a:spLocks/>
            </p:cNvSpPr>
            <p:nvPr/>
          </p:nvSpPr>
          <p:spPr bwMode="auto">
            <a:xfrm>
              <a:off x="490" y="3056"/>
              <a:ext cx="98" cy="827"/>
            </a:xfrm>
            <a:custGeom>
              <a:avLst/>
              <a:gdLst>
                <a:gd name="T0" fmla="*/ 1553 w 39"/>
                <a:gd name="T1" fmla="*/ 547 h 310"/>
                <a:gd name="T2" fmla="*/ 1269 w 39"/>
                <a:gd name="T3" fmla="*/ 14184 h 310"/>
                <a:gd name="T4" fmla="*/ 317 w 39"/>
                <a:gd name="T5" fmla="*/ 15700 h 310"/>
                <a:gd name="T6" fmla="*/ 317 w 39"/>
                <a:gd name="T7" fmla="*/ 15700 h 310"/>
                <a:gd name="T8" fmla="*/ 1553 w 39"/>
                <a:gd name="T9" fmla="*/ 14641 h 310"/>
                <a:gd name="T10" fmla="*/ 1553 w 39"/>
                <a:gd name="T11" fmla="*/ 547 h 310"/>
                <a:gd name="T12" fmla="*/ 1553 w 39"/>
                <a:gd name="T13" fmla="*/ 547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10">
                  <a:moveTo>
                    <a:pt x="39" y="11"/>
                  </a:moveTo>
                  <a:cubicBezTo>
                    <a:pt x="32" y="280"/>
                    <a:pt x="32" y="280"/>
                    <a:pt x="32" y="280"/>
                  </a:cubicBezTo>
                  <a:cubicBezTo>
                    <a:pt x="32" y="300"/>
                    <a:pt x="25" y="310"/>
                    <a:pt x="8" y="310"/>
                  </a:cubicBezTo>
                  <a:cubicBezTo>
                    <a:pt x="1" y="310"/>
                    <a:pt x="0" y="310"/>
                    <a:pt x="8" y="310"/>
                  </a:cubicBezTo>
                  <a:cubicBezTo>
                    <a:pt x="25" y="310"/>
                    <a:pt x="39" y="308"/>
                    <a:pt x="39" y="289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0"/>
                    <a:pt x="39" y="5"/>
                    <a:pt x="39" y="1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18" name="Freeform 163"/>
            <p:cNvSpPr>
              <a:spLocks/>
            </p:cNvSpPr>
            <p:nvPr/>
          </p:nvSpPr>
          <p:spPr bwMode="auto">
            <a:xfrm>
              <a:off x="735" y="3027"/>
              <a:ext cx="133" cy="853"/>
            </a:xfrm>
            <a:custGeom>
              <a:avLst/>
              <a:gdLst>
                <a:gd name="T0" fmla="*/ 284 w 53"/>
                <a:gd name="T1" fmla="*/ 15397 h 320"/>
                <a:gd name="T2" fmla="*/ 284 w 53"/>
                <a:gd name="T3" fmla="*/ 1514 h 320"/>
                <a:gd name="T4" fmla="*/ 1343 w 53"/>
                <a:gd name="T5" fmla="*/ 149 h 320"/>
                <a:gd name="T6" fmla="*/ 2103 w 53"/>
                <a:gd name="T7" fmla="*/ 456 h 320"/>
                <a:gd name="T8" fmla="*/ 1235 w 53"/>
                <a:gd name="T9" fmla="*/ 0 h 320"/>
                <a:gd name="T10" fmla="*/ 0 w 53"/>
                <a:gd name="T11" fmla="*/ 1058 h 320"/>
                <a:gd name="T12" fmla="*/ 0 w 53"/>
                <a:gd name="T13" fmla="*/ 15098 h 320"/>
                <a:gd name="T14" fmla="*/ 442 w 53"/>
                <a:gd name="T15" fmla="*/ 16159 h 320"/>
                <a:gd name="T16" fmla="*/ 284 w 53"/>
                <a:gd name="T17" fmla="*/ 15397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" h="320">
                  <a:moveTo>
                    <a:pt x="7" y="305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" y="10"/>
                    <a:pt x="17" y="3"/>
                    <a:pt x="34" y="3"/>
                  </a:cubicBezTo>
                  <a:cubicBezTo>
                    <a:pt x="41" y="3"/>
                    <a:pt x="48" y="5"/>
                    <a:pt x="53" y="9"/>
                  </a:cubicBezTo>
                  <a:cubicBezTo>
                    <a:pt x="48" y="2"/>
                    <a:pt x="39" y="0"/>
                    <a:pt x="31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0"/>
                    <a:pt x="5" y="316"/>
                    <a:pt x="11" y="320"/>
                  </a:cubicBezTo>
                  <a:cubicBezTo>
                    <a:pt x="9" y="316"/>
                    <a:pt x="7" y="311"/>
                    <a:pt x="7" y="30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19" name="Freeform 164"/>
            <p:cNvSpPr>
              <a:spLocks/>
            </p:cNvSpPr>
            <p:nvPr/>
          </p:nvSpPr>
          <p:spPr bwMode="auto">
            <a:xfrm>
              <a:off x="735" y="3027"/>
              <a:ext cx="78" cy="797"/>
            </a:xfrm>
            <a:custGeom>
              <a:avLst/>
              <a:gdLst>
                <a:gd name="T0" fmla="*/ 0 w 31"/>
                <a:gd name="T1" fmla="*/ 15092 h 299"/>
                <a:gd name="T2" fmla="*/ 126 w 31"/>
                <a:gd name="T3" fmla="*/ 1157 h 299"/>
                <a:gd name="T4" fmla="*/ 1240 w 31"/>
                <a:gd name="T5" fmla="*/ 0 h 299"/>
                <a:gd name="T6" fmla="*/ 0 w 31"/>
                <a:gd name="T7" fmla="*/ 1058 h 299"/>
                <a:gd name="T8" fmla="*/ 0 w 31"/>
                <a:gd name="T9" fmla="*/ 15092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299">
                  <a:moveTo>
                    <a:pt x="0" y="299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4"/>
                    <a:pt x="14" y="0"/>
                    <a:pt x="31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20" name="Freeform 165"/>
            <p:cNvSpPr>
              <a:spLocks/>
            </p:cNvSpPr>
            <p:nvPr/>
          </p:nvSpPr>
          <p:spPr bwMode="auto">
            <a:xfrm>
              <a:off x="775" y="3056"/>
              <a:ext cx="98" cy="827"/>
            </a:xfrm>
            <a:custGeom>
              <a:avLst/>
              <a:gdLst>
                <a:gd name="T0" fmla="*/ 1553 w 39"/>
                <a:gd name="T1" fmla="*/ 547 h 310"/>
                <a:gd name="T2" fmla="*/ 1269 w 39"/>
                <a:gd name="T3" fmla="*/ 14184 h 310"/>
                <a:gd name="T4" fmla="*/ 317 w 39"/>
                <a:gd name="T5" fmla="*/ 15700 h 310"/>
                <a:gd name="T6" fmla="*/ 317 w 39"/>
                <a:gd name="T7" fmla="*/ 15700 h 310"/>
                <a:gd name="T8" fmla="*/ 1553 w 39"/>
                <a:gd name="T9" fmla="*/ 14641 h 310"/>
                <a:gd name="T10" fmla="*/ 1553 w 39"/>
                <a:gd name="T11" fmla="*/ 547 h 310"/>
                <a:gd name="T12" fmla="*/ 1553 w 39"/>
                <a:gd name="T13" fmla="*/ 547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10">
                  <a:moveTo>
                    <a:pt x="39" y="11"/>
                  </a:moveTo>
                  <a:cubicBezTo>
                    <a:pt x="32" y="280"/>
                    <a:pt x="32" y="280"/>
                    <a:pt x="32" y="280"/>
                  </a:cubicBezTo>
                  <a:cubicBezTo>
                    <a:pt x="32" y="300"/>
                    <a:pt x="25" y="310"/>
                    <a:pt x="8" y="310"/>
                  </a:cubicBezTo>
                  <a:cubicBezTo>
                    <a:pt x="1" y="310"/>
                    <a:pt x="0" y="310"/>
                    <a:pt x="8" y="310"/>
                  </a:cubicBezTo>
                  <a:cubicBezTo>
                    <a:pt x="25" y="310"/>
                    <a:pt x="39" y="308"/>
                    <a:pt x="39" y="289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0"/>
                    <a:pt x="39" y="5"/>
                    <a:pt x="39" y="1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21" name="Freeform 166"/>
            <p:cNvSpPr>
              <a:spLocks/>
            </p:cNvSpPr>
            <p:nvPr/>
          </p:nvSpPr>
          <p:spPr bwMode="auto">
            <a:xfrm>
              <a:off x="1018" y="3027"/>
              <a:ext cx="132" cy="853"/>
            </a:xfrm>
            <a:custGeom>
              <a:avLst/>
              <a:gdLst>
                <a:gd name="T0" fmla="*/ 262 w 53"/>
                <a:gd name="T1" fmla="*/ 15397 h 320"/>
                <a:gd name="T2" fmla="*/ 262 w 53"/>
                <a:gd name="T3" fmla="*/ 1514 h 320"/>
                <a:gd name="T4" fmla="*/ 1315 w 53"/>
                <a:gd name="T5" fmla="*/ 149 h 320"/>
                <a:gd name="T6" fmla="*/ 2040 w 53"/>
                <a:gd name="T7" fmla="*/ 456 h 320"/>
                <a:gd name="T8" fmla="*/ 1161 w 53"/>
                <a:gd name="T9" fmla="*/ 0 h 320"/>
                <a:gd name="T10" fmla="*/ 0 w 53"/>
                <a:gd name="T11" fmla="*/ 1058 h 320"/>
                <a:gd name="T12" fmla="*/ 0 w 53"/>
                <a:gd name="T13" fmla="*/ 15098 h 320"/>
                <a:gd name="T14" fmla="*/ 416 w 53"/>
                <a:gd name="T15" fmla="*/ 16159 h 320"/>
                <a:gd name="T16" fmla="*/ 262 w 53"/>
                <a:gd name="T17" fmla="*/ 15397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" h="320">
                  <a:moveTo>
                    <a:pt x="7" y="305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" y="10"/>
                    <a:pt x="17" y="3"/>
                    <a:pt x="34" y="3"/>
                  </a:cubicBezTo>
                  <a:cubicBezTo>
                    <a:pt x="41" y="3"/>
                    <a:pt x="48" y="5"/>
                    <a:pt x="53" y="9"/>
                  </a:cubicBezTo>
                  <a:cubicBezTo>
                    <a:pt x="48" y="2"/>
                    <a:pt x="39" y="0"/>
                    <a:pt x="30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0"/>
                    <a:pt x="4" y="316"/>
                    <a:pt x="11" y="320"/>
                  </a:cubicBezTo>
                  <a:cubicBezTo>
                    <a:pt x="9" y="316"/>
                    <a:pt x="7" y="311"/>
                    <a:pt x="7" y="30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22" name="Freeform 167"/>
            <p:cNvSpPr>
              <a:spLocks/>
            </p:cNvSpPr>
            <p:nvPr/>
          </p:nvSpPr>
          <p:spPr bwMode="auto">
            <a:xfrm>
              <a:off x="1018" y="3027"/>
              <a:ext cx="75" cy="797"/>
            </a:xfrm>
            <a:custGeom>
              <a:avLst/>
              <a:gdLst>
                <a:gd name="T0" fmla="*/ 0 w 30"/>
                <a:gd name="T1" fmla="*/ 15092 h 299"/>
                <a:gd name="T2" fmla="*/ 125 w 30"/>
                <a:gd name="T3" fmla="*/ 1157 h 299"/>
                <a:gd name="T4" fmla="*/ 1175 w 30"/>
                <a:gd name="T5" fmla="*/ 0 h 299"/>
                <a:gd name="T6" fmla="*/ 0 w 30"/>
                <a:gd name="T7" fmla="*/ 1058 h 299"/>
                <a:gd name="T8" fmla="*/ 0 w 30"/>
                <a:gd name="T9" fmla="*/ 15092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9">
                  <a:moveTo>
                    <a:pt x="0" y="299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4"/>
                    <a:pt x="14" y="0"/>
                    <a:pt x="30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23" name="Freeform 168"/>
            <p:cNvSpPr>
              <a:spLocks/>
            </p:cNvSpPr>
            <p:nvPr/>
          </p:nvSpPr>
          <p:spPr bwMode="auto">
            <a:xfrm>
              <a:off x="1058" y="3056"/>
              <a:ext cx="95" cy="827"/>
            </a:xfrm>
            <a:custGeom>
              <a:avLst/>
              <a:gdLst>
                <a:gd name="T0" fmla="*/ 1488 w 38"/>
                <a:gd name="T1" fmla="*/ 547 h 310"/>
                <a:gd name="T2" fmla="*/ 1220 w 38"/>
                <a:gd name="T3" fmla="*/ 14184 h 310"/>
                <a:gd name="T4" fmla="*/ 313 w 38"/>
                <a:gd name="T5" fmla="*/ 15700 h 310"/>
                <a:gd name="T6" fmla="*/ 313 w 38"/>
                <a:gd name="T7" fmla="*/ 15700 h 310"/>
                <a:gd name="T8" fmla="*/ 1488 w 38"/>
                <a:gd name="T9" fmla="*/ 14641 h 310"/>
                <a:gd name="T10" fmla="*/ 1488 w 38"/>
                <a:gd name="T11" fmla="*/ 547 h 310"/>
                <a:gd name="T12" fmla="*/ 1488 w 38"/>
                <a:gd name="T13" fmla="*/ 547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310">
                  <a:moveTo>
                    <a:pt x="38" y="11"/>
                  </a:moveTo>
                  <a:cubicBezTo>
                    <a:pt x="31" y="280"/>
                    <a:pt x="31" y="280"/>
                    <a:pt x="31" y="280"/>
                  </a:cubicBezTo>
                  <a:cubicBezTo>
                    <a:pt x="31" y="300"/>
                    <a:pt x="25" y="310"/>
                    <a:pt x="8" y="310"/>
                  </a:cubicBezTo>
                  <a:cubicBezTo>
                    <a:pt x="1" y="310"/>
                    <a:pt x="0" y="310"/>
                    <a:pt x="8" y="310"/>
                  </a:cubicBezTo>
                  <a:cubicBezTo>
                    <a:pt x="25" y="310"/>
                    <a:pt x="38" y="308"/>
                    <a:pt x="38" y="289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0"/>
                    <a:pt x="38" y="5"/>
                    <a:pt x="38" y="1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24" name="Freeform 169"/>
            <p:cNvSpPr>
              <a:spLocks/>
            </p:cNvSpPr>
            <p:nvPr/>
          </p:nvSpPr>
          <p:spPr bwMode="auto">
            <a:xfrm>
              <a:off x="1303" y="3027"/>
              <a:ext cx="132" cy="853"/>
            </a:xfrm>
            <a:custGeom>
              <a:avLst/>
              <a:gdLst>
                <a:gd name="T0" fmla="*/ 262 w 53"/>
                <a:gd name="T1" fmla="*/ 15397 h 320"/>
                <a:gd name="T2" fmla="*/ 262 w 53"/>
                <a:gd name="T3" fmla="*/ 1514 h 320"/>
                <a:gd name="T4" fmla="*/ 1315 w 53"/>
                <a:gd name="T5" fmla="*/ 149 h 320"/>
                <a:gd name="T6" fmla="*/ 2040 w 53"/>
                <a:gd name="T7" fmla="*/ 456 h 320"/>
                <a:gd name="T8" fmla="*/ 1161 w 53"/>
                <a:gd name="T9" fmla="*/ 0 h 320"/>
                <a:gd name="T10" fmla="*/ 0 w 53"/>
                <a:gd name="T11" fmla="*/ 1058 h 320"/>
                <a:gd name="T12" fmla="*/ 0 w 53"/>
                <a:gd name="T13" fmla="*/ 15098 h 320"/>
                <a:gd name="T14" fmla="*/ 416 w 53"/>
                <a:gd name="T15" fmla="*/ 16159 h 320"/>
                <a:gd name="T16" fmla="*/ 262 w 53"/>
                <a:gd name="T17" fmla="*/ 15397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" h="320">
                  <a:moveTo>
                    <a:pt x="7" y="305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" y="10"/>
                    <a:pt x="17" y="3"/>
                    <a:pt x="34" y="3"/>
                  </a:cubicBezTo>
                  <a:cubicBezTo>
                    <a:pt x="41" y="3"/>
                    <a:pt x="48" y="5"/>
                    <a:pt x="53" y="9"/>
                  </a:cubicBezTo>
                  <a:cubicBezTo>
                    <a:pt x="48" y="2"/>
                    <a:pt x="39" y="0"/>
                    <a:pt x="30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0"/>
                    <a:pt x="4" y="316"/>
                    <a:pt x="11" y="320"/>
                  </a:cubicBezTo>
                  <a:cubicBezTo>
                    <a:pt x="9" y="316"/>
                    <a:pt x="7" y="311"/>
                    <a:pt x="7" y="30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25" name="Freeform 170"/>
            <p:cNvSpPr>
              <a:spLocks/>
            </p:cNvSpPr>
            <p:nvPr/>
          </p:nvSpPr>
          <p:spPr bwMode="auto">
            <a:xfrm>
              <a:off x="1303" y="3027"/>
              <a:ext cx="75" cy="797"/>
            </a:xfrm>
            <a:custGeom>
              <a:avLst/>
              <a:gdLst>
                <a:gd name="T0" fmla="*/ 0 w 30"/>
                <a:gd name="T1" fmla="*/ 15092 h 299"/>
                <a:gd name="T2" fmla="*/ 125 w 30"/>
                <a:gd name="T3" fmla="*/ 1157 h 299"/>
                <a:gd name="T4" fmla="*/ 1175 w 30"/>
                <a:gd name="T5" fmla="*/ 0 h 299"/>
                <a:gd name="T6" fmla="*/ 0 w 30"/>
                <a:gd name="T7" fmla="*/ 1058 h 299"/>
                <a:gd name="T8" fmla="*/ 0 w 30"/>
                <a:gd name="T9" fmla="*/ 15092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9">
                  <a:moveTo>
                    <a:pt x="0" y="299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4"/>
                    <a:pt x="14" y="0"/>
                    <a:pt x="30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26" name="Freeform 171"/>
            <p:cNvSpPr>
              <a:spLocks/>
            </p:cNvSpPr>
            <p:nvPr/>
          </p:nvSpPr>
          <p:spPr bwMode="auto">
            <a:xfrm>
              <a:off x="1343" y="3056"/>
              <a:ext cx="95" cy="827"/>
            </a:xfrm>
            <a:custGeom>
              <a:avLst/>
              <a:gdLst>
                <a:gd name="T0" fmla="*/ 1488 w 38"/>
                <a:gd name="T1" fmla="*/ 547 h 310"/>
                <a:gd name="T2" fmla="*/ 1220 w 38"/>
                <a:gd name="T3" fmla="*/ 14184 h 310"/>
                <a:gd name="T4" fmla="*/ 313 w 38"/>
                <a:gd name="T5" fmla="*/ 15700 h 310"/>
                <a:gd name="T6" fmla="*/ 313 w 38"/>
                <a:gd name="T7" fmla="*/ 15700 h 310"/>
                <a:gd name="T8" fmla="*/ 1488 w 38"/>
                <a:gd name="T9" fmla="*/ 14641 h 310"/>
                <a:gd name="T10" fmla="*/ 1488 w 38"/>
                <a:gd name="T11" fmla="*/ 547 h 310"/>
                <a:gd name="T12" fmla="*/ 1488 w 38"/>
                <a:gd name="T13" fmla="*/ 547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310">
                  <a:moveTo>
                    <a:pt x="38" y="11"/>
                  </a:moveTo>
                  <a:cubicBezTo>
                    <a:pt x="31" y="280"/>
                    <a:pt x="31" y="280"/>
                    <a:pt x="31" y="280"/>
                  </a:cubicBezTo>
                  <a:cubicBezTo>
                    <a:pt x="31" y="300"/>
                    <a:pt x="25" y="310"/>
                    <a:pt x="8" y="310"/>
                  </a:cubicBezTo>
                  <a:cubicBezTo>
                    <a:pt x="1" y="310"/>
                    <a:pt x="0" y="310"/>
                    <a:pt x="8" y="310"/>
                  </a:cubicBezTo>
                  <a:cubicBezTo>
                    <a:pt x="25" y="310"/>
                    <a:pt x="38" y="308"/>
                    <a:pt x="38" y="289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0"/>
                    <a:pt x="38" y="5"/>
                    <a:pt x="38" y="1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27" name="Freeform 172"/>
            <p:cNvSpPr>
              <a:spLocks/>
            </p:cNvSpPr>
            <p:nvPr/>
          </p:nvSpPr>
          <p:spPr bwMode="auto">
            <a:xfrm>
              <a:off x="1585" y="3027"/>
              <a:ext cx="133" cy="853"/>
            </a:xfrm>
            <a:custGeom>
              <a:avLst/>
              <a:gdLst>
                <a:gd name="T0" fmla="*/ 284 w 53"/>
                <a:gd name="T1" fmla="*/ 15397 h 320"/>
                <a:gd name="T2" fmla="*/ 284 w 53"/>
                <a:gd name="T3" fmla="*/ 1514 h 320"/>
                <a:gd name="T4" fmla="*/ 1310 w 53"/>
                <a:gd name="T5" fmla="*/ 149 h 320"/>
                <a:gd name="T6" fmla="*/ 2103 w 53"/>
                <a:gd name="T7" fmla="*/ 456 h 320"/>
                <a:gd name="T8" fmla="*/ 1184 w 53"/>
                <a:gd name="T9" fmla="*/ 0 h 320"/>
                <a:gd name="T10" fmla="*/ 0 w 53"/>
                <a:gd name="T11" fmla="*/ 1058 h 320"/>
                <a:gd name="T12" fmla="*/ 0 w 53"/>
                <a:gd name="T13" fmla="*/ 15098 h 320"/>
                <a:gd name="T14" fmla="*/ 442 w 53"/>
                <a:gd name="T15" fmla="*/ 16159 h 320"/>
                <a:gd name="T16" fmla="*/ 284 w 53"/>
                <a:gd name="T17" fmla="*/ 15397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" h="320">
                  <a:moveTo>
                    <a:pt x="7" y="305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" y="10"/>
                    <a:pt x="17" y="3"/>
                    <a:pt x="33" y="3"/>
                  </a:cubicBezTo>
                  <a:cubicBezTo>
                    <a:pt x="41" y="3"/>
                    <a:pt x="47" y="5"/>
                    <a:pt x="53" y="9"/>
                  </a:cubicBezTo>
                  <a:cubicBezTo>
                    <a:pt x="47" y="2"/>
                    <a:pt x="38" y="0"/>
                    <a:pt x="30" y="0"/>
                  </a:cubicBezTo>
                  <a:cubicBezTo>
                    <a:pt x="13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0"/>
                    <a:pt x="4" y="316"/>
                    <a:pt x="11" y="320"/>
                  </a:cubicBezTo>
                  <a:cubicBezTo>
                    <a:pt x="8" y="316"/>
                    <a:pt x="7" y="311"/>
                    <a:pt x="7" y="30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28" name="Freeform 173"/>
            <p:cNvSpPr>
              <a:spLocks/>
            </p:cNvSpPr>
            <p:nvPr/>
          </p:nvSpPr>
          <p:spPr bwMode="auto">
            <a:xfrm>
              <a:off x="1585" y="3027"/>
              <a:ext cx="75" cy="797"/>
            </a:xfrm>
            <a:custGeom>
              <a:avLst/>
              <a:gdLst>
                <a:gd name="T0" fmla="*/ 0 w 30"/>
                <a:gd name="T1" fmla="*/ 15092 h 299"/>
                <a:gd name="T2" fmla="*/ 83 w 30"/>
                <a:gd name="T3" fmla="*/ 1157 h 299"/>
                <a:gd name="T4" fmla="*/ 1175 w 30"/>
                <a:gd name="T5" fmla="*/ 0 h 299"/>
                <a:gd name="T6" fmla="*/ 0 w 30"/>
                <a:gd name="T7" fmla="*/ 1058 h 299"/>
                <a:gd name="T8" fmla="*/ 0 w 30"/>
                <a:gd name="T9" fmla="*/ 15092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9">
                  <a:moveTo>
                    <a:pt x="0" y="299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4"/>
                    <a:pt x="13" y="0"/>
                    <a:pt x="30" y="0"/>
                  </a:cubicBezTo>
                  <a:cubicBezTo>
                    <a:pt x="13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29" name="Freeform 174"/>
            <p:cNvSpPr>
              <a:spLocks/>
            </p:cNvSpPr>
            <p:nvPr/>
          </p:nvSpPr>
          <p:spPr bwMode="auto">
            <a:xfrm>
              <a:off x="1625" y="3056"/>
              <a:ext cx="95" cy="827"/>
            </a:xfrm>
            <a:custGeom>
              <a:avLst/>
              <a:gdLst>
                <a:gd name="T0" fmla="*/ 1488 w 38"/>
                <a:gd name="T1" fmla="*/ 547 h 310"/>
                <a:gd name="T2" fmla="*/ 1220 w 38"/>
                <a:gd name="T3" fmla="*/ 14184 h 310"/>
                <a:gd name="T4" fmla="*/ 313 w 38"/>
                <a:gd name="T5" fmla="*/ 15700 h 310"/>
                <a:gd name="T6" fmla="*/ 313 w 38"/>
                <a:gd name="T7" fmla="*/ 15700 h 310"/>
                <a:gd name="T8" fmla="*/ 1488 w 38"/>
                <a:gd name="T9" fmla="*/ 14641 h 310"/>
                <a:gd name="T10" fmla="*/ 1488 w 38"/>
                <a:gd name="T11" fmla="*/ 547 h 310"/>
                <a:gd name="T12" fmla="*/ 1488 w 38"/>
                <a:gd name="T13" fmla="*/ 547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310">
                  <a:moveTo>
                    <a:pt x="38" y="11"/>
                  </a:moveTo>
                  <a:cubicBezTo>
                    <a:pt x="31" y="280"/>
                    <a:pt x="31" y="280"/>
                    <a:pt x="31" y="280"/>
                  </a:cubicBezTo>
                  <a:cubicBezTo>
                    <a:pt x="31" y="300"/>
                    <a:pt x="24" y="310"/>
                    <a:pt x="8" y="310"/>
                  </a:cubicBezTo>
                  <a:cubicBezTo>
                    <a:pt x="0" y="310"/>
                    <a:pt x="0" y="310"/>
                    <a:pt x="8" y="310"/>
                  </a:cubicBezTo>
                  <a:cubicBezTo>
                    <a:pt x="24" y="310"/>
                    <a:pt x="38" y="308"/>
                    <a:pt x="38" y="289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0"/>
                    <a:pt x="38" y="5"/>
                    <a:pt x="38" y="1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30" name="Freeform 175"/>
            <p:cNvSpPr>
              <a:spLocks/>
            </p:cNvSpPr>
            <p:nvPr/>
          </p:nvSpPr>
          <p:spPr bwMode="auto">
            <a:xfrm>
              <a:off x="1870" y="3027"/>
              <a:ext cx="133" cy="853"/>
            </a:xfrm>
            <a:custGeom>
              <a:avLst/>
              <a:gdLst>
                <a:gd name="T0" fmla="*/ 284 w 53"/>
                <a:gd name="T1" fmla="*/ 15397 h 320"/>
                <a:gd name="T2" fmla="*/ 284 w 53"/>
                <a:gd name="T3" fmla="*/ 1514 h 320"/>
                <a:gd name="T4" fmla="*/ 1343 w 53"/>
                <a:gd name="T5" fmla="*/ 149 h 320"/>
                <a:gd name="T6" fmla="*/ 2103 w 53"/>
                <a:gd name="T7" fmla="*/ 456 h 320"/>
                <a:gd name="T8" fmla="*/ 1184 w 53"/>
                <a:gd name="T9" fmla="*/ 0 h 320"/>
                <a:gd name="T10" fmla="*/ 0 w 53"/>
                <a:gd name="T11" fmla="*/ 1058 h 320"/>
                <a:gd name="T12" fmla="*/ 0 w 53"/>
                <a:gd name="T13" fmla="*/ 15098 h 320"/>
                <a:gd name="T14" fmla="*/ 442 w 53"/>
                <a:gd name="T15" fmla="*/ 16159 h 320"/>
                <a:gd name="T16" fmla="*/ 284 w 53"/>
                <a:gd name="T17" fmla="*/ 15397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" h="320">
                  <a:moveTo>
                    <a:pt x="7" y="305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" y="10"/>
                    <a:pt x="17" y="3"/>
                    <a:pt x="34" y="3"/>
                  </a:cubicBezTo>
                  <a:cubicBezTo>
                    <a:pt x="41" y="3"/>
                    <a:pt x="48" y="5"/>
                    <a:pt x="53" y="9"/>
                  </a:cubicBezTo>
                  <a:cubicBezTo>
                    <a:pt x="47" y="2"/>
                    <a:pt x="38" y="0"/>
                    <a:pt x="30" y="0"/>
                  </a:cubicBezTo>
                  <a:cubicBezTo>
                    <a:pt x="13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0"/>
                    <a:pt x="4" y="316"/>
                    <a:pt x="11" y="320"/>
                  </a:cubicBezTo>
                  <a:cubicBezTo>
                    <a:pt x="8" y="316"/>
                    <a:pt x="7" y="311"/>
                    <a:pt x="7" y="30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31" name="Freeform 176"/>
            <p:cNvSpPr>
              <a:spLocks/>
            </p:cNvSpPr>
            <p:nvPr/>
          </p:nvSpPr>
          <p:spPr bwMode="auto">
            <a:xfrm>
              <a:off x="1870" y="3027"/>
              <a:ext cx="75" cy="797"/>
            </a:xfrm>
            <a:custGeom>
              <a:avLst/>
              <a:gdLst>
                <a:gd name="T0" fmla="*/ 0 w 30"/>
                <a:gd name="T1" fmla="*/ 15092 h 299"/>
                <a:gd name="T2" fmla="*/ 83 w 30"/>
                <a:gd name="T3" fmla="*/ 1157 h 299"/>
                <a:gd name="T4" fmla="*/ 1175 w 30"/>
                <a:gd name="T5" fmla="*/ 0 h 299"/>
                <a:gd name="T6" fmla="*/ 0 w 30"/>
                <a:gd name="T7" fmla="*/ 1058 h 299"/>
                <a:gd name="T8" fmla="*/ 0 w 30"/>
                <a:gd name="T9" fmla="*/ 15092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9">
                  <a:moveTo>
                    <a:pt x="0" y="299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4"/>
                    <a:pt x="13" y="0"/>
                    <a:pt x="30" y="0"/>
                  </a:cubicBezTo>
                  <a:cubicBezTo>
                    <a:pt x="13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32" name="Freeform 177"/>
            <p:cNvSpPr>
              <a:spLocks/>
            </p:cNvSpPr>
            <p:nvPr/>
          </p:nvSpPr>
          <p:spPr bwMode="auto">
            <a:xfrm>
              <a:off x="1910" y="3056"/>
              <a:ext cx="95" cy="827"/>
            </a:xfrm>
            <a:custGeom>
              <a:avLst/>
              <a:gdLst>
                <a:gd name="T0" fmla="*/ 1488 w 38"/>
                <a:gd name="T1" fmla="*/ 547 h 310"/>
                <a:gd name="T2" fmla="*/ 1220 w 38"/>
                <a:gd name="T3" fmla="*/ 14184 h 310"/>
                <a:gd name="T4" fmla="*/ 313 w 38"/>
                <a:gd name="T5" fmla="*/ 15700 h 310"/>
                <a:gd name="T6" fmla="*/ 313 w 38"/>
                <a:gd name="T7" fmla="*/ 15700 h 310"/>
                <a:gd name="T8" fmla="*/ 1488 w 38"/>
                <a:gd name="T9" fmla="*/ 14641 h 310"/>
                <a:gd name="T10" fmla="*/ 1488 w 38"/>
                <a:gd name="T11" fmla="*/ 547 h 310"/>
                <a:gd name="T12" fmla="*/ 1488 w 38"/>
                <a:gd name="T13" fmla="*/ 547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310">
                  <a:moveTo>
                    <a:pt x="38" y="11"/>
                  </a:moveTo>
                  <a:cubicBezTo>
                    <a:pt x="31" y="280"/>
                    <a:pt x="31" y="280"/>
                    <a:pt x="31" y="280"/>
                  </a:cubicBezTo>
                  <a:cubicBezTo>
                    <a:pt x="31" y="300"/>
                    <a:pt x="25" y="310"/>
                    <a:pt x="8" y="310"/>
                  </a:cubicBezTo>
                  <a:cubicBezTo>
                    <a:pt x="0" y="310"/>
                    <a:pt x="0" y="310"/>
                    <a:pt x="8" y="310"/>
                  </a:cubicBezTo>
                  <a:cubicBezTo>
                    <a:pt x="25" y="310"/>
                    <a:pt x="38" y="308"/>
                    <a:pt x="38" y="289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0"/>
                    <a:pt x="38" y="5"/>
                    <a:pt x="38" y="1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33" name="Freeform 178"/>
            <p:cNvSpPr>
              <a:spLocks/>
            </p:cNvSpPr>
            <p:nvPr/>
          </p:nvSpPr>
          <p:spPr bwMode="auto">
            <a:xfrm>
              <a:off x="160" y="3019"/>
              <a:ext cx="150" cy="877"/>
            </a:xfrm>
            <a:custGeom>
              <a:avLst/>
              <a:gdLst>
                <a:gd name="T0" fmla="*/ 2345 w 60"/>
                <a:gd name="T1" fmla="*/ 15341 h 329"/>
                <a:gd name="T2" fmla="*/ 1175 w 60"/>
                <a:gd name="T3" fmla="*/ 16612 h 329"/>
                <a:gd name="T4" fmla="*/ 1175 w 60"/>
                <a:gd name="T5" fmla="*/ 16612 h 329"/>
                <a:gd name="T6" fmla="*/ 0 w 60"/>
                <a:gd name="T7" fmla="*/ 15341 h 329"/>
                <a:gd name="T8" fmla="*/ 0 w 60"/>
                <a:gd name="T9" fmla="*/ 1216 h 329"/>
                <a:gd name="T10" fmla="*/ 1175 w 60"/>
                <a:gd name="T11" fmla="*/ 0 h 329"/>
                <a:gd name="T12" fmla="*/ 1175 w 60"/>
                <a:gd name="T13" fmla="*/ 0 h 329"/>
                <a:gd name="T14" fmla="*/ 2345 w 60"/>
                <a:gd name="T15" fmla="*/ 1216 h 329"/>
                <a:gd name="T16" fmla="*/ 2345 w 60"/>
                <a:gd name="T17" fmla="*/ 15341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329">
                  <a:moveTo>
                    <a:pt x="60" y="304"/>
                  </a:moveTo>
                  <a:cubicBezTo>
                    <a:pt x="60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3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5"/>
                    <a:pt x="60" y="24"/>
                  </a:cubicBezTo>
                  <a:lnTo>
                    <a:pt x="60" y="304"/>
                  </a:lnTo>
                  <a:close/>
                </a:path>
              </a:pathLst>
            </a:custGeom>
            <a:grp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34" name="Freeform 179"/>
            <p:cNvSpPr>
              <a:spLocks/>
            </p:cNvSpPr>
            <p:nvPr/>
          </p:nvSpPr>
          <p:spPr bwMode="auto">
            <a:xfrm>
              <a:off x="443" y="3019"/>
              <a:ext cx="152" cy="877"/>
            </a:xfrm>
            <a:custGeom>
              <a:avLst/>
              <a:gdLst>
                <a:gd name="T0" fmla="*/ 2352 w 61"/>
                <a:gd name="T1" fmla="*/ 15341 h 329"/>
                <a:gd name="T2" fmla="*/ 1191 w 61"/>
                <a:gd name="T3" fmla="*/ 16612 h 329"/>
                <a:gd name="T4" fmla="*/ 1191 w 61"/>
                <a:gd name="T5" fmla="*/ 16612 h 329"/>
                <a:gd name="T6" fmla="*/ 0 w 61"/>
                <a:gd name="T7" fmla="*/ 15341 h 329"/>
                <a:gd name="T8" fmla="*/ 0 w 61"/>
                <a:gd name="T9" fmla="*/ 1216 h 329"/>
                <a:gd name="T10" fmla="*/ 1191 w 61"/>
                <a:gd name="T11" fmla="*/ 0 h 329"/>
                <a:gd name="T12" fmla="*/ 1191 w 61"/>
                <a:gd name="T13" fmla="*/ 0 h 329"/>
                <a:gd name="T14" fmla="*/ 2352 w 61"/>
                <a:gd name="T15" fmla="*/ 1216 h 329"/>
                <a:gd name="T16" fmla="*/ 2352 w 61"/>
                <a:gd name="T17" fmla="*/ 15341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1" y="329"/>
                  </a:cubicBezTo>
                  <a:cubicBezTo>
                    <a:pt x="31" y="329"/>
                    <a:pt x="31" y="329"/>
                    <a:pt x="31" y="329"/>
                  </a:cubicBezTo>
                  <a:cubicBezTo>
                    <a:pt x="14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4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grp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35" name="Freeform 180"/>
            <p:cNvSpPr>
              <a:spLocks/>
            </p:cNvSpPr>
            <p:nvPr/>
          </p:nvSpPr>
          <p:spPr bwMode="auto">
            <a:xfrm>
              <a:off x="728" y="3019"/>
              <a:ext cx="150" cy="877"/>
            </a:xfrm>
            <a:custGeom>
              <a:avLst/>
              <a:gdLst>
                <a:gd name="T0" fmla="*/ 2345 w 60"/>
                <a:gd name="T1" fmla="*/ 15341 h 329"/>
                <a:gd name="T2" fmla="*/ 1175 w 60"/>
                <a:gd name="T3" fmla="*/ 16612 h 329"/>
                <a:gd name="T4" fmla="*/ 1175 w 60"/>
                <a:gd name="T5" fmla="*/ 16612 h 329"/>
                <a:gd name="T6" fmla="*/ 0 w 60"/>
                <a:gd name="T7" fmla="*/ 15341 h 329"/>
                <a:gd name="T8" fmla="*/ 0 w 60"/>
                <a:gd name="T9" fmla="*/ 1216 h 329"/>
                <a:gd name="T10" fmla="*/ 1175 w 60"/>
                <a:gd name="T11" fmla="*/ 0 h 329"/>
                <a:gd name="T12" fmla="*/ 1175 w 60"/>
                <a:gd name="T13" fmla="*/ 0 h 329"/>
                <a:gd name="T14" fmla="*/ 2345 w 60"/>
                <a:gd name="T15" fmla="*/ 1216 h 329"/>
                <a:gd name="T16" fmla="*/ 2345 w 60"/>
                <a:gd name="T17" fmla="*/ 15341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329">
                  <a:moveTo>
                    <a:pt x="60" y="304"/>
                  </a:moveTo>
                  <a:cubicBezTo>
                    <a:pt x="60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3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5"/>
                    <a:pt x="60" y="24"/>
                  </a:cubicBezTo>
                  <a:lnTo>
                    <a:pt x="60" y="304"/>
                  </a:lnTo>
                  <a:close/>
                </a:path>
              </a:pathLst>
            </a:custGeom>
            <a:grp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36" name="Freeform 181"/>
            <p:cNvSpPr>
              <a:spLocks/>
            </p:cNvSpPr>
            <p:nvPr/>
          </p:nvSpPr>
          <p:spPr bwMode="auto">
            <a:xfrm>
              <a:off x="1010" y="3019"/>
              <a:ext cx="153" cy="877"/>
            </a:xfrm>
            <a:custGeom>
              <a:avLst/>
              <a:gdLst>
                <a:gd name="T0" fmla="*/ 2415 w 61"/>
                <a:gd name="T1" fmla="*/ 15341 h 329"/>
                <a:gd name="T2" fmla="*/ 1184 w 61"/>
                <a:gd name="T3" fmla="*/ 16612 h 329"/>
                <a:gd name="T4" fmla="*/ 1184 w 61"/>
                <a:gd name="T5" fmla="*/ 16612 h 329"/>
                <a:gd name="T6" fmla="*/ 0 w 61"/>
                <a:gd name="T7" fmla="*/ 15341 h 329"/>
                <a:gd name="T8" fmla="*/ 0 w 61"/>
                <a:gd name="T9" fmla="*/ 1216 h 329"/>
                <a:gd name="T10" fmla="*/ 1184 w 61"/>
                <a:gd name="T11" fmla="*/ 0 h 329"/>
                <a:gd name="T12" fmla="*/ 1184 w 61"/>
                <a:gd name="T13" fmla="*/ 0 h 329"/>
                <a:gd name="T14" fmla="*/ 2415 w 61"/>
                <a:gd name="T15" fmla="*/ 1216 h 329"/>
                <a:gd name="T16" fmla="*/ 2415 w 61"/>
                <a:gd name="T17" fmla="*/ 15341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4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grp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37" name="Freeform 182"/>
            <p:cNvSpPr>
              <a:spLocks/>
            </p:cNvSpPr>
            <p:nvPr/>
          </p:nvSpPr>
          <p:spPr bwMode="auto">
            <a:xfrm>
              <a:off x="1293" y="3019"/>
              <a:ext cx="152" cy="877"/>
            </a:xfrm>
            <a:custGeom>
              <a:avLst/>
              <a:gdLst>
                <a:gd name="T0" fmla="*/ 2352 w 61"/>
                <a:gd name="T1" fmla="*/ 15341 h 329"/>
                <a:gd name="T2" fmla="*/ 1191 w 61"/>
                <a:gd name="T3" fmla="*/ 16612 h 329"/>
                <a:gd name="T4" fmla="*/ 1191 w 61"/>
                <a:gd name="T5" fmla="*/ 16612 h 329"/>
                <a:gd name="T6" fmla="*/ 0 w 61"/>
                <a:gd name="T7" fmla="*/ 15341 h 329"/>
                <a:gd name="T8" fmla="*/ 0 w 61"/>
                <a:gd name="T9" fmla="*/ 1216 h 329"/>
                <a:gd name="T10" fmla="*/ 1191 w 61"/>
                <a:gd name="T11" fmla="*/ 0 h 329"/>
                <a:gd name="T12" fmla="*/ 1191 w 61"/>
                <a:gd name="T13" fmla="*/ 0 h 329"/>
                <a:gd name="T14" fmla="*/ 2352 w 61"/>
                <a:gd name="T15" fmla="*/ 1216 h 329"/>
                <a:gd name="T16" fmla="*/ 2352 w 61"/>
                <a:gd name="T17" fmla="*/ 15341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1" y="329"/>
                  </a:cubicBezTo>
                  <a:cubicBezTo>
                    <a:pt x="31" y="329"/>
                    <a:pt x="31" y="329"/>
                    <a:pt x="31" y="329"/>
                  </a:cubicBezTo>
                  <a:cubicBezTo>
                    <a:pt x="14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4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grp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38" name="Freeform 183"/>
            <p:cNvSpPr>
              <a:spLocks/>
            </p:cNvSpPr>
            <p:nvPr/>
          </p:nvSpPr>
          <p:spPr bwMode="auto">
            <a:xfrm>
              <a:off x="1578" y="3019"/>
              <a:ext cx="150" cy="877"/>
            </a:xfrm>
            <a:custGeom>
              <a:avLst/>
              <a:gdLst>
                <a:gd name="T0" fmla="*/ 2345 w 60"/>
                <a:gd name="T1" fmla="*/ 15341 h 329"/>
                <a:gd name="T2" fmla="*/ 1175 w 60"/>
                <a:gd name="T3" fmla="*/ 16612 h 329"/>
                <a:gd name="T4" fmla="*/ 1175 w 60"/>
                <a:gd name="T5" fmla="*/ 16612 h 329"/>
                <a:gd name="T6" fmla="*/ 0 w 60"/>
                <a:gd name="T7" fmla="*/ 15341 h 329"/>
                <a:gd name="T8" fmla="*/ 0 w 60"/>
                <a:gd name="T9" fmla="*/ 1216 h 329"/>
                <a:gd name="T10" fmla="*/ 1175 w 60"/>
                <a:gd name="T11" fmla="*/ 0 h 329"/>
                <a:gd name="T12" fmla="*/ 1175 w 60"/>
                <a:gd name="T13" fmla="*/ 0 h 329"/>
                <a:gd name="T14" fmla="*/ 2345 w 60"/>
                <a:gd name="T15" fmla="*/ 1216 h 329"/>
                <a:gd name="T16" fmla="*/ 2345 w 60"/>
                <a:gd name="T17" fmla="*/ 15341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329">
                  <a:moveTo>
                    <a:pt x="60" y="304"/>
                  </a:moveTo>
                  <a:cubicBezTo>
                    <a:pt x="60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3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5"/>
                    <a:pt x="60" y="24"/>
                  </a:cubicBezTo>
                  <a:lnTo>
                    <a:pt x="60" y="304"/>
                  </a:lnTo>
                  <a:close/>
                </a:path>
              </a:pathLst>
            </a:custGeom>
            <a:grp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39" name="Freeform 184"/>
            <p:cNvSpPr>
              <a:spLocks/>
            </p:cNvSpPr>
            <p:nvPr/>
          </p:nvSpPr>
          <p:spPr bwMode="auto">
            <a:xfrm>
              <a:off x="1860" y="3019"/>
              <a:ext cx="153" cy="877"/>
            </a:xfrm>
            <a:custGeom>
              <a:avLst/>
              <a:gdLst>
                <a:gd name="T0" fmla="*/ 2415 w 61"/>
                <a:gd name="T1" fmla="*/ 15341 h 329"/>
                <a:gd name="T2" fmla="*/ 1234 w 61"/>
                <a:gd name="T3" fmla="*/ 16612 h 329"/>
                <a:gd name="T4" fmla="*/ 1234 w 61"/>
                <a:gd name="T5" fmla="*/ 16612 h 329"/>
                <a:gd name="T6" fmla="*/ 0 w 61"/>
                <a:gd name="T7" fmla="*/ 15341 h 329"/>
                <a:gd name="T8" fmla="*/ 0 w 61"/>
                <a:gd name="T9" fmla="*/ 1216 h 329"/>
                <a:gd name="T10" fmla="*/ 1234 w 61"/>
                <a:gd name="T11" fmla="*/ 0 h 329"/>
                <a:gd name="T12" fmla="*/ 1234 w 61"/>
                <a:gd name="T13" fmla="*/ 0 h 329"/>
                <a:gd name="T14" fmla="*/ 2415 w 61"/>
                <a:gd name="T15" fmla="*/ 1216 h 329"/>
                <a:gd name="T16" fmla="*/ 2415 w 61"/>
                <a:gd name="T17" fmla="*/ 15341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1" y="329"/>
                  </a:cubicBezTo>
                  <a:cubicBezTo>
                    <a:pt x="31" y="329"/>
                    <a:pt x="31" y="329"/>
                    <a:pt x="31" y="329"/>
                  </a:cubicBezTo>
                  <a:cubicBezTo>
                    <a:pt x="14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4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grp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</p:grpSp>
      <p:sp>
        <p:nvSpPr>
          <p:cNvPr id="340" name="Text Box 185"/>
          <p:cNvSpPr txBox="1">
            <a:spLocks noChangeArrowheads="1"/>
          </p:cNvSpPr>
          <p:nvPr/>
        </p:nvSpPr>
        <p:spPr bwMode="auto">
          <a:xfrm>
            <a:off x="2771800" y="4217437"/>
            <a:ext cx="33986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sz="1600" b="1" dirty="0">
                <a:solidFill>
                  <a:srgbClr val="003366"/>
                </a:solidFill>
              </a:rPr>
              <a:t>2-oxo-klopidogrel </a:t>
            </a:r>
            <a:r>
              <a:rPr lang="cs-CZ" altLang="cs-CZ" sz="1600" b="1" i="1" dirty="0">
                <a:solidFill>
                  <a:srgbClr val="003366"/>
                </a:solidFill>
              </a:rPr>
              <a:t>( </a:t>
            </a:r>
            <a:r>
              <a:rPr lang="cs-CZ" altLang="cs-CZ" sz="1600" b="1" i="1" dirty="0">
                <a:solidFill>
                  <a:srgbClr val="003366"/>
                </a:solidFill>
                <a:latin typeface="Arial" pitchFamily="34" charset="0"/>
              </a:rPr>
              <a:t>≈</a:t>
            </a:r>
            <a:r>
              <a:rPr lang="cs-CZ" altLang="cs-CZ" sz="1600" i="1" dirty="0">
                <a:solidFill>
                  <a:srgbClr val="003366"/>
                </a:solidFill>
                <a:latin typeface="Arial" pitchFamily="34" charset="0"/>
              </a:rPr>
              <a:t> </a:t>
            </a:r>
            <a:r>
              <a:rPr lang="cs-CZ" altLang="cs-CZ" sz="1600" b="1" i="1" dirty="0">
                <a:solidFill>
                  <a:srgbClr val="003366"/>
                </a:solidFill>
              </a:rPr>
              <a:t>5-20%) </a:t>
            </a:r>
          </a:p>
        </p:txBody>
      </p:sp>
      <p:sp>
        <p:nvSpPr>
          <p:cNvPr id="341" name="Text Box 186"/>
          <p:cNvSpPr txBox="1">
            <a:spLocks noChangeArrowheads="1"/>
          </p:cNvSpPr>
          <p:nvPr/>
        </p:nvSpPr>
        <p:spPr bwMode="auto">
          <a:xfrm>
            <a:off x="6161088" y="6308998"/>
            <a:ext cx="2155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b="1">
                <a:solidFill>
                  <a:srgbClr val="003366"/>
                </a:solidFill>
                <a:latin typeface="Arial" pitchFamily="34" charset="0"/>
              </a:rPr>
              <a:t>inhibice ADP rec. P2Y</a:t>
            </a:r>
            <a:r>
              <a:rPr lang="cs-CZ" altLang="cs-CZ" b="1" baseline="-25000">
                <a:solidFill>
                  <a:srgbClr val="003366"/>
                </a:solidFill>
                <a:latin typeface="Arial" pitchFamily="34" charset="0"/>
              </a:rPr>
              <a:t>12</a:t>
            </a:r>
          </a:p>
        </p:txBody>
      </p:sp>
      <p:sp>
        <p:nvSpPr>
          <p:cNvPr id="342" name="Text Box 191"/>
          <p:cNvSpPr txBox="1">
            <a:spLocks noChangeArrowheads="1"/>
          </p:cNvSpPr>
          <p:nvPr/>
        </p:nvSpPr>
        <p:spPr bwMode="auto">
          <a:xfrm>
            <a:off x="3059113" y="5681935"/>
            <a:ext cx="2519362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sz="1600" b="1" dirty="0" err="1">
                <a:solidFill>
                  <a:srgbClr val="003366"/>
                </a:solidFill>
              </a:rPr>
              <a:t>farmakol</a:t>
            </a:r>
            <a:r>
              <a:rPr lang="cs-CZ" altLang="cs-CZ" sz="1600" b="1" dirty="0">
                <a:solidFill>
                  <a:srgbClr val="003366"/>
                </a:solidFill>
              </a:rPr>
              <a:t>. aktivní</a:t>
            </a:r>
          </a:p>
          <a:p>
            <a:pPr algn="ctr" eaLnBrk="1" hangingPunct="1"/>
            <a:r>
              <a:rPr lang="cs-CZ" altLang="cs-CZ" sz="1600" b="1" dirty="0" err="1">
                <a:solidFill>
                  <a:srgbClr val="003366"/>
                </a:solidFill>
              </a:rPr>
              <a:t>thiolový</a:t>
            </a:r>
            <a:r>
              <a:rPr lang="cs-CZ" altLang="cs-CZ" sz="1600" b="1" dirty="0">
                <a:solidFill>
                  <a:srgbClr val="003366"/>
                </a:solidFill>
              </a:rPr>
              <a:t> metabolit</a:t>
            </a:r>
          </a:p>
          <a:p>
            <a:pPr algn="ctr" eaLnBrk="1" hangingPunct="1"/>
            <a:r>
              <a:rPr lang="cs-CZ" altLang="cs-CZ" sz="1600" b="1" dirty="0">
                <a:solidFill>
                  <a:srgbClr val="003366"/>
                </a:solidFill>
              </a:rPr>
              <a:t>2-oxo-klopidogrelu </a:t>
            </a:r>
          </a:p>
        </p:txBody>
      </p:sp>
      <p:sp>
        <p:nvSpPr>
          <p:cNvPr id="343" name="AutoShape 192"/>
          <p:cNvSpPr>
            <a:spLocks noChangeArrowheads="1"/>
          </p:cNvSpPr>
          <p:nvPr/>
        </p:nvSpPr>
        <p:spPr bwMode="auto">
          <a:xfrm rot="3465632">
            <a:off x="2544701" y="2777601"/>
            <a:ext cx="792163" cy="1445712"/>
          </a:xfrm>
          <a:prstGeom prst="downArrow">
            <a:avLst>
              <a:gd name="adj1" fmla="val 50000"/>
              <a:gd name="adj2" fmla="val 24998"/>
            </a:avLst>
          </a:prstGeom>
          <a:solidFill>
            <a:schemeClr val="tx2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sz="1200" dirty="0">
                <a:solidFill>
                  <a:srgbClr val="EAEAEA"/>
                </a:solidFill>
              </a:rPr>
              <a:t>hydrolýza</a:t>
            </a:r>
          </a:p>
        </p:txBody>
      </p:sp>
      <p:sp>
        <p:nvSpPr>
          <p:cNvPr id="344" name="Text Box 193"/>
          <p:cNvSpPr txBox="1">
            <a:spLocks noChangeArrowheads="1"/>
          </p:cNvSpPr>
          <p:nvPr/>
        </p:nvSpPr>
        <p:spPr bwMode="auto">
          <a:xfrm>
            <a:off x="824463" y="3353158"/>
            <a:ext cx="1371273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dirty="0">
                <a:solidFill>
                  <a:srgbClr val="003366"/>
                </a:solidFill>
              </a:rPr>
              <a:t>inaktivní </a:t>
            </a:r>
          </a:p>
          <a:p>
            <a:pPr algn="ctr" eaLnBrk="1" hangingPunct="1">
              <a:lnSpc>
                <a:spcPct val="90000"/>
              </a:lnSpc>
            </a:pPr>
            <a:r>
              <a:rPr lang="cs-CZ" altLang="cs-CZ" dirty="0">
                <a:solidFill>
                  <a:srgbClr val="003366"/>
                </a:solidFill>
              </a:rPr>
              <a:t>karboxylové</a:t>
            </a:r>
          </a:p>
          <a:p>
            <a:pPr algn="ctr" eaLnBrk="1" hangingPunct="1">
              <a:lnSpc>
                <a:spcPct val="90000"/>
              </a:lnSpc>
            </a:pPr>
            <a:r>
              <a:rPr lang="cs-CZ" altLang="cs-CZ" dirty="0">
                <a:solidFill>
                  <a:srgbClr val="003366"/>
                </a:solidFill>
              </a:rPr>
              <a:t> metabolity </a:t>
            </a:r>
          </a:p>
          <a:p>
            <a:pPr algn="ctr" eaLnBrk="1" hangingPunct="1">
              <a:lnSpc>
                <a:spcPct val="90000"/>
              </a:lnSpc>
            </a:pPr>
            <a:r>
              <a:rPr lang="cs-CZ" altLang="cs-CZ" i="1" dirty="0">
                <a:solidFill>
                  <a:srgbClr val="003366"/>
                </a:solidFill>
              </a:rPr>
              <a:t>(</a:t>
            </a:r>
            <a:r>
              <a:rPr lang="cs-CZ" altLang="cs-CZ" sz="1200" b="1" i="1" dirty="0">
                <a:solidFill>
                  <a:srgbClr val="003366"/>
                </a:solidFill>
                <a:latin typeface="Arial" pitchFamily="34" charset="0"/>
              </a:rPr>
              <a:t>≈</a:t>
            </a:r>
            <a:r>
              <a:rPr lang="cs-CZ" altLang="cs-CZ" sz="1200" i="1" dirty="0">
                <a:solidFill>
                  <a:srgbClr val="003366"/>
                </a:solidFill>
                <a:latin typeface="Arial" pitchFamily="34" charset="0"/>
              </a:rPr>
              <a:t> </a:t>
            </a:r>
            <a:r>
              <a:rPr lang="cs-CZ" altLang="cs-CZ" i="1" dirty="0">
                <a:solidFill>
                  <a:srgbClr val="003366"/>
                </a:solidFill>
              </a:rPr>
              <a:t>80%-95%)</a:t>
            </a:r>
          </a:p>
        </p:txBody>
      </p:sp>
      <p:sp>
        <p:nvSpPr>
          <p:cNvPr id="345" name="Rectangle 199"/>
          <p:cNvSpPr>
            <a:spLocks noChangeArrowheads="1"/>
          </p:cNvSpPr>
          <p:nvPr/>
        </p:nvSpPr>
        <p:spPr bwMode="auto">
          <a:xfrm>
            <a:off x="3059113" y="5692808"/>
            <a:ext cx="2519362" cy="82012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US" altLang="cs-CZ">
              <a:solidFill>
                <a:srgbClr val="003366"/>
              </a:solidFill>
            </a:endParaRPr>
          </a:p>
        </p:txBody>
      </p:sp>
      <p:sp>
        <p:nvSpPr>
          <p:cNvPr id="346" name="Text Box 200"/>
          <p:cNvSpPr txBox="1">
            <a:spLocks noChangeArrowheads="1"/>
          </p:cNvSpPr>
          <p:nvPr/>
        </p:nvSpPr>
        <p:spPr bwMode="auto">
          <a:xfrm>
            <a:off x="2873003" y="3498010"/>
            <a:ext cx="1050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i="1" dirty="0">
                <a:solidFill>
                  <a:srgbClr val="003366"/>
                </a:solidFill>
                <a:latin typeface="Arial" pitchFamily="34" charset="0"/>
              </a:rPr>
              <a:t>jaterní</a:t>
            </a:r>
          </a:p>
          <a:p>
            <a:pPr algn="ctr" eaLnBrk="1" hangingPunct="1"/>
            <a:r>
              <a:rPr lang="cs-CZ" altLang="cs-CZ" i="1" dirty="0" err="1">
                <a:solidFill>
                  <a:srgbClr val="003366"/>
                </a:solidFill>
                <a:latin typeface="Arial" pitchFamily="34" charset="0"/>
              </a:rPr>
              <a:t>mikrosomy</a:t>
            </a:r>
            <a:endParaRPr lang="cs-CZ" altLang="cs-CZ" i="1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347" name="Text Box 201"/>
          <p:cNvSpPr txBox="1">
            <a:spLocks noChangeArrowheads="1"/>
          </p:cNvSpPr>
          <p:nvPr/>
        </p:nvSpPr>
        <p:spPr bwMode="auto">
          <a:xfrm>
            <a:off x="2690813" y="1973535"/>
            <a:ext cx="10207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i="1">
                <a:solidFill>
                  <a:srgbClr val="003366"/>
                </a:solidFill>
                <a:latin typeface="Arial" pitchFamily="34" charset="0"/>
              </a:rPr>
              <a:t>epitelie</a:t>
            </a:r>
          </a:p>
          <a:p>
            <a:pPr algn="ctr" eaLnBrk="1" hangingPunct="1"/>
            <a:r>
              <a:rPr lang="cs-CZ" altLang="cs-CZ" i="1">
                <a:solidFill>
                  <a:srgbClr val="003366"/>
                </a:solidFill>
                <a:latin typeface="Arial" pitchFamily="34" charset="0"/>
              </a:rPr>
              <a:t>enterocytu</a:t>
            </a:r>
          </a:p>
        </p:txBody>
      </p:sp>
      <p:sp>
        <p:nvSpPr>
          <p:cNvPr id="348" name="Text Box 202"/>
          <p:cNvSpPr txBox="1">
            <a:spLocks noChangeArrowheads="1"/>
          </p:cNvSpPr>
          <p:nvPr/>
        </p:nvSpPr>
        <p:spPr bwMode="auto">
          <a:xfrm>
            <a:off x="2771800" y="1393031"/>
            <a:ext cx="33806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sz="1600" b="1" dirty="0" err="1">
                <a:solidFill>
                  <a:srgbClr val="003366"/>
                </a:solidFill>
              </a:rPr>
              <a:t>klopidogrel</a:t>
            </a:r>
            <a:r>
              <a:rPr lang="cs-CZ" altLang="cs-CZ" sz="1600" b="1" dirty="0">
                <a:solidFill>
                  <a:srgbClr val="003366"/>
                </a:solidFill>
              </a:rPr>
              <a:t> ve střevě </a:t>
            </a:r>
            <a:r>
              <a:rPr lang="cs-CZ" altLang="cs-CZ" sz="1600" b="1" i="1" dirty="0">
                <a:solidFill>
                  <a:srgbClr val="003366"/>
                </a:solidFill>
              </a:rPr>
              <a:t>(100%)</a:t>
            </a:r>
          </a:p>
        </p:txBody>
      </p:sp>
      <p:sp>
        <p:nvSpPr>
          <p:cNvPr id="349" name="Text Box 204"/>
          <p:cNvSpPr txBox="1">
            <a:spLocks noChangeArrowheads="1"/>
          </p:cNvSpPr>
          <p:nvPr/>
        </p:nvSpPr>
        <p:spPr bwMode="auto">
          <a:xfrm>
            <a:off x="2738438" y="4783410"/>
            <a:ext cx="9001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i="1">
                <a:solidFill>
                  <a:srgbClr val="003366"/>
                </a:solidFill>
                <a:latin typeface="Arial" pitchFamily="34" charset="0"/>
              </a:rPr>
              <a:t>HDL </a:t>
            </a:r>
          </a:p>
          <a:p>
            <a:pPr algn="ctr" eaLnBrk="1" hangingPunct="1"/>
            <a:r>
              <a:rPr lang="cs-CZ" altLang="cs-CZ" i="1">
                <a:solidFill>
                  <a:srgbClr val="003366"/>
                </a:solidFill>
                <a:latin typeface="Arial" pitchFamily="34" charset="0"/>
              </a:rPr>
              <a:t>v plazmě</a:t>
            </a:r>
          </a:p>
        </p:txBody>
      </p:sp>
      <p:sp>
        <p:nvSpPr>
          <p:cNvPr id="350" name="AutoShape 208"/>
          <p:cNvSpPr>
            <a:spLocks noChangeArrowheads="1"/>
          </p:cNvSpPr>
          <p:nvPr/>
        </p:nvSpPr>
        <p:spPr bwMode="auto">
          <a:xfrm>
            <a:off x="3922714" y="3070498"/>
            <a:ext cx="360362" cy="936625"/>
          </a:xfrm>
          <a:prstGeom prst="downArrow">
            <a:avLst>
              <a:gd name="adj1" fmla="val 50000"/>
              <a:gd name="adj2" fmla="val 64978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dirty="0">
                <a:solidFill>
                  <a:srgbClr val="003366"/>
                </a:solidFill>
              </a:rPr>
              <a:t>o</a:t>
            </a:r>
            <a:endParaRPr lang="en-US" altLang="cs-CZ" dirty="0">
              <a:solidFill>
                <a:srgbClr val="003366"/>
              </a:solidFill>
            </a:endParaRPr>
          </a:p>
        </p:txBody>
      </p:sp>
      <p:sp>
        <p:nvSpPr>
          <p:cNvPr id="351" name="AutoShape 187"/>
          <p:cNvSpPr>
            <a:spLocks noChangeArrowheads="1"/>
          </p:cNvSpPr>
          <p:nvPr/>
        </p:nvSpPr>
        <p:spPr bwMode="auto">
          <a:xfrm rot="-5400000">
            <a:off x="6047582" y="5625579"/>
            <a:ext cx="287337" cy="936625"/>
          </a:xfrm>
          <a:prstGeom prst="downArrow">
            <a:avLst>
              <a:gd name="adj1" fmla="val 50000"/>
              <a:gd name="adj2" fmla="val 8149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US" altLang="cs-CZ">
              <a:solidFill>
                <a:srgbClr val="003366"/>
              </a:solidFill>
            </a:endParaRPr>
          </a:p>
        </p:txBody>
      </p:sp>
      <p:sp>
        <p:nvSpPr>
          <p:cNvPr id="352" name="Lock"/>
          <p:cNvSpPr>
            <a:spLocks noEditPoints="1" noChangeArrowheads="1"/>
          </p:cNvSpPr>
          <p:nvPr/>
        </p:nvSpPr>
        <p:spPr bwMode="auto">
          <a:xfrm>
            <a:off x="6732588" y="5858148"/>
            <a:ext cx="339725" cy="3794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44 w 21600"/>
              <a:gd name="T13" fmla="*/ 9904 h 21600"/>
              <a:gd name="T14" fmla="*/ 21134 w 21600"/>
              <a:gd name="T15" fmla="*/ 153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lnTo>
                  <a:pt x="93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cs-CZ">
              <a:solidFill>
                <a:srgbClr val="003366"/>
              </a:solidFill>
            </a:endParaRPr>
          </a:p>
        </p:txBody>
      </p:sp>
      <p:sp>
        <p:nvSpPr>
          <p:cNvPr id="353" name="AutoShape 210"/>
          <p:cNvSpPr>
            <a:spLocks noChangeArrowheads="1"/>
          </p:cNvSpPr>
          <p:nvPr/>
        </p:nvSpPr>
        <p:spPr bwMode="auto">
          <a:xfrm>
            <a:off x="5796136" y="3068886"/>
            <a:ext cx="2231032" cy="792162"/>
          </a:xfrm>
          <a:prstGeom prst="leftArrowCallout">
            <a:avLst>
              <a:gd name="adj1" fmla="val 50000"/>
              <a:gd name="adj2" fmla="val 50000"/>
              <a:gd name="adj3" fmla="val 26857"/>
              <a:gd name="adj4" fmla="val 82256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cs-CZ" b="1" dirty="0" err="1">
                <a:solidFill>
                  <a:srgbClr val="EAEAEA"/>
                </a:solidFill>
              </a:rPr>
              <a:t>polymorf</a:t>
            </a:r>
            <a:r>
              <a:rPr lang="cs-CZ" b="1" dirty="0">
                <a:solidFill>
                  <a:srgbClr val="EAEAEA"/>
                </a:solidFill>
              </a:rPr>
              <a:t>.  či</a:t>
            </a:r>
          </a:p>
          <a:p>
            <a:pPr>
              <a:defRPr/>
            </a:pPr>
            <a:r>
              <a:rPr lang="cs-CZ" b="1" dirty="0">
                <a:solidFill>
                  <a:srgbClr val="EAEAEA"/>
                </a:solidFill>
              </a:rPr>
              <a:t>inhib.CYP2C19</a:t>
            </a:r>
          </a:p>
        </p:txBody>
      </p:sp>
      <p:sp>
        <p:nvSpPr>
          <p:cNvPr id="354" name="AutoShape 210"/>
          <p:cNvSpPr>
            <a:spLocks noChangeArrowheads="1"/>
          </p:cNvSpPr>
          <p:nvPr/>
        </p:nvSpPr>
        <p:spPr bwMode="auto">
          <a:xfrm>
            <a:off x="5652120" y="1628726"/>
            <a:ext cx="2051720" cy="792162"/>
          </a:xfrm>
          <a:prstGeom prst="leftArrowCallout">
            <a:avLst>
              <a:gd name="adj1" fmla="val 50000"/>
              <a:gd name="adj2" fmla="val 50000"/>
              <a:gd name="adj3" fmla="val 26857"/>
              <a:gd name="adj4" fmla="val 82256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cs-CZ" b="1" dirty="0" err="1">
                <a:solidFill>
                  <a:srgbClr val="EAEAEA"/>
                </a:solidFill>
              </a:rPr>
              <a:t>polymorf</a:t>
            </a:r>
            <a:r>
              <a:rPr lang="cs-CZ" b="1" dirty="0">
                <a:solidFill>
                  <a:srgbClr val="EAEAEA"/>
                </a:solidFill>
              </a:rPr>
              <a:t>.  či</a:t>
            </a:r>
          </a:p>
          <a:p>
            <a:pPr>
              <a:defRPr/>
            </a:pPr>
            <a:r>
              <a:rPr lang="cs-CZ" b="1" dirty="0">
                <a:solidFill>
                  <a:srgbClr val="EAEAEA"/>
                </a:solidFill>
              </a:rPr>
              <a:t>inhibice P-</a:t>
            </a:r>
            <a:r>
              <a:rPr lang="cs-CZ" b="1" dirty="0" err="1">
                <a:solidFill>
                  <a:srgbClr val="EAEAEA"/>
                </a:solidFill>
              </a:rPr>
              <a:t>gp</a:t>
            </a:r>
            <a:endParaRPr lang="cs-CZ" b="1" dirty="0">
              <a:solidFill>
                <a:srgbClr val="EAEAEA"/>
              </a:solidFill>
            </a:endParaRPr>
          </a:p>
        </p:txBody>
      </p:sp>
      <p:sp>
        <p:nvSpPr>
          <p:cNvPr id="355" name="AutoShape 210"/>
          <p:cNvSpPr>
            <a:spLocks noChangeArrowheads="1"/>
          </p:cNvSpPr>
          <p:nvPr/>
        </p:nvSpPr>
        <p:spPr bwMode="auto">
          <a:xfrm flipH="1">
            <a:off x="683568" y="2420814"/>
            <a:ext cx="2016224" cy="792162"/>
          </a:xfrm>
          <a:prstGeom prst="leftArrowCallout">
            <a:avLst>
              <a:gd name="adj1" fmla="val 50000"/>
              <a:gd name="adj2" fmla="val 50000"/>
              <a:gd name="adj3" fmla="val 26857"/>
              <a:gd name="adj4" fmla="val 82256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cs-CZ" b="1" dirty="0" err="1">
                <a:solidFill>
                  <a:srgbClr val="EAEAEA"/>
                </a:solidFill>
              </a:rPr>
              <a:t>polymorf</a:t>
            </a:r>
            <a:r>
              <a:rPr lang="cs-CZ" b="1" dirty="0">
                <a:solidFill>
                  <a:srgbClr val="EAEAEA"/>
                </a:solidFill>
              </a:rPr>
              <a:t>.  či</a:t>
            </a:r>
          </a:p>
          <a:p>
            <a:pPr>
              <a:defRPr/>
            </a:pPr>
            <a:r>
              <a:rPr lang="cs-CZ" b="1" dirty="0">
                <a:solidFill>
                  <a:srgbClr val="EAEAEA"/>
                </a:solidFill>
              </a:rPr>
              <a:t>inhibice CES-1</a:t>
            </a:r>
          </a:p>
        </p:txBody>
      </p:sp>
    </p:spTree>
    <p:extLst>
      <p:ext uri="{BB962C8B-B14F-4D97-AF65-F5344CB8AC3E}">
        <p14:creationId xmlns:p14="http://schemas.microsoft.com/office/powerpoint/2010/main" val="11624215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-108520" y="-171400"/>
            <a:ext cx="9577064" cy="72008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pSp>
        <p:nvGrpSpPr>
          <p:cNvPr id="17" name="Group 12"/>
          <p:cNvGrpSpPr>
            <a:grpSpLocks/>
          </p:cNvGrpSpPr>
          <p:nvPr/>
        </p:nvGrpSpPr>
        <p:grpSpPr bwMode="auto">
          <a:xfrm>
            <a:off x="-1836738" y="1196975"/>
            <a:ext cx="12961938" cy="6335713"/>
            <a:chOff x="1824" y="48"/>
            <a:chExt cx="2834" cy="3434"/>
          </a:xfrm>
        </p:grpSpPr>
        <p:sp>
          <p:nvSpPr>
            <p:cNvPr id="18" name="Puzzle3"/>
            <p:cNvSpPr>
              <a:spLocks noEditPoints="1" noChangeArrowheads="1"/>
            </p:cNvSpPr>
            <p:nvPr/>
          </p:nvSpPr>
          <p:spPr bwMode="auto">
            <a:xfrm>
              <a:off x="3204" y="48"/>
              <a:ext cx="1114" cy="2021"/>
            </a:xfrm>
            <a:custGeom>
              <a:avLst/>
              <a:gdLst>
                <a:gd name="T0" fmla="*/ 10391 w 21600"/>
                <a:gd name="T1" fmla="*/ 15806 h 21600"/>
                <a:gd name="T2" fmla="*/ 20551 w 21600"/>
                <a:gd name="T3" fmla="*/ 21088 h 21600"/>
                <a:gd name="T4" fmla="*/ 13180 w 21600"/>
                <a:gd name="T5" fmla="*/ 13801 h 21600"/>
                <a:gd name="T6" fmla="*/ 20551 w 21600"/>
                <a:gd name="T7" fmla="*/ 7025 h 21600"/>
                <a:gd name="T8" fmla="*/ 10500 w 21600"/>
                <a:gd name="T9" fmla="*/ 52 h 21600"/>
                <a:gd name="T10" fmla="*/ 692 w 21600"/>
                <a:gd name="T11" fmla="*/ 6802 h 21600"/>
                <a:gd name="T12" fmla="*/ 8064 w 21600"/>
                <a:gd name="T13" fmla="*/ 13526 h 21600"/>
                <a:gd name="T14" fmla="*/ 692 w 21600"/>
                <a:gd name="T15" fmla="*/ 21088 h 21600"/>
                <a:gd name="T16" fmla="*/ 2273 w 21600"/>
                <a:gd name="T17" fmla="*/ 7719 h 21600"/>
                <a:gd name="T18" fmla="*/ 19149 w 21600"/>
                <a:gd name="T19" fmla="*/ 20237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6625" y="20892"/>
                  </a:moveTo>
                  <a:lnTo>
                    <a:pt x="7105" y="21023"/>
                  </a:lnTo>
                  <a:lnTo>
                    <a:pt x="7513" y="21088"/>
                  </a:lnTo>
                  <a:lnTo>
                    <a:pt x="7922" y="21115"/>
                  </a:lnTo>
                  <a:lnTo>
                    <a:pt x="8242" y="21115"/>
                  </a:lnTo>
                  <a:lnTo>
                    <a:pt x="8544" y="21062"/>
                  </a:lnTo>
                  <a:lnTo>
                    <a:pt x="8810" y="20997"/>
                  </a:lnTo>
                  <a:lnTo>
                    <a:pt x="9023" y="20892"/>
                  </a:lnTo>
                  <a:lnTo>
                    <a:pt x="9148" y="20761"/>
                  </a:lnTo>
                  <a:lnTo>
                    <a:pt x="9290" y="20616"/>
                  </a:lnTo>
                  <a:lnTo>
                    <a:pt x="9361" y="20459"/>
                  </a:lnTo>
                  <a:lnTo>
                    <a:pt x="9396" y="20289"/>
                  </a:lnTo>
                  <a:lnTo>
                    <a:pt x="9396" y="20092"/>
                  </a:lnTo>
                  <a:lnTo>
                    <a:pt x="9325" y="19909"/>
                  </a:lnTo>
                  <a:lnTo>
                    <a:pt x="9219" y="19738"/>
                  </a:lnTo>
                  <a:lnTo>
                    <a:pt x="9094" y="19555"/>
                  </a:lnTo>
                  <a:lnTo>
                    <a:pt x="8917" y="19384"/>
                  </a:lnTo>
                  <a:lnTo>
                    <a:pt x="8650" y="19162"/>
                  </a:lnTo>
                  <a:lnTo>
                    <a:pt x="8437" y="18900"/>
                  </a:lnTo>
                  <a:lnTo>
                    <a:pt x="8277" y="18624"/>
                  </a:lnTo>
                  <a:lnTo>
                    <a:pt x="8135" y="18349"/>
                  </a:lnTo>
                  <a:lnTo>
                    <a:pt x="8028" y="18048"/>
                  </a:lnTo>
                  <a:lnTo>
                    <a:pt x="7993" y="17746"/>
                  </a:lnTo>
                  <a:lnTo>
                    <a:pt x="7993" y="17471"/>
                  </a:lnTo>
                  <a:lnTo>
                    <a:pt x="8028" y="17169"/>
                  </a:lnTo>
                  <a:lnTo>
                    <a:pt x="8135" y="16920"/>
                  </a:lnTo>
                  <a:lnTo>
                    <a:pt x="8277" y="16671"/>
                  </a:lnTo>
                  <a:lnTo>
                    <a:pt x="8366" y="16540"/>
                  </a:lnTo>
                  <a:lnTo>
                    <a:pt x="8473" y="16409"/>
                  </a:lnTo>
                  <a:lnTo>
                    <a:pt x="8615" y="16317"/>
                  </a:lnTo>
                  <a:lnTo>
                    <a:pt x="8739" y="16213"/>
                  </a:lnTo>
                  <a:lnTo>
                    <a:pt x="8881" y="16134"/>
                  </a:lnTo>
                  <a:lnTo>
                    <a:pt x="9059" y="16055"/>
                  </a:lnTo>
                  <a:lnTo>
                    <a:pt x="9254" y="15990"/>
                  </a:lnTo>
                  <a:lnTo>
                    <a:pt x="9432" y="15911"/>
                  </a:lnTo>
                  <a:lnTo>
                    <a:pt x="9663" y="15885"/>
                  </a:lnTo>
                  <a:lnTo>
                    <a:pt x="9876" y="15833"/>
                  </a:lnTo>
                  <a:lnTo>
                    <a:pt x="10142" y="15806"/>
                  </a:lnTo>
                  <a:lnTo>
                    <a:pt x="10391" y="15806"/>
                  </a:lnTo>
                  <a:lnTo>
                    <a:pt x="10728" y="15806"/>
                  </a:lnTo>
                  <a:lnTo>
                    <a:pt x="10995" y="15806"/>
                  </a:lnTo>
                  <a:lnTo>
                    <a:pt x="11279" y="15833"/>
                  </a:lnTo>
                  <a:lnTo>
                    <a:pt x="11546" y="15885"/>
                  </a:lnTo>
                  <a:lnTo>
                    <a:pt x="11776" y="15937"/>
                  </a:lnTo>
                  <a:lnTo>
                    <a:pt x="12025" y="15990"/>
                  </a:lnTo>
                  <a:lnTo>
                    <a:pt x="12221" y="16055"/>
                  </a:lnTo>
                  <a:lnTo>
                    <a:pt x="12434" y="16134"/>
                  </a:lnTo>
                  <a:lnTo>
                    <a:pt x="12611" y="16213"/>
                  </a:lnTo>
                  <a:lnTo>
                    <a:pt x="12771" y="16317"/>
                  </a:lnTo>
                  <a:lnTo>
                    <a:pt x="12913" y="16409"/>
                  </a:lnTo>
                  <a:lnTo>
                    <a:pt x="13038" y="16514"/>
                  </a:lnTo>
                  <a:lnTo>
                    <a:pt x="13251" y="16737"/>
                  </a:lnTo>
                  <a:lnTo>
                    <a:pt x="13428" y="16986"/>
                  </a:lnTo>
                  <a:lnTo>
                    <a:pt x="13517" y="17248"/>
                  </a:lnTo>
                  <a:lnTo>
                    <a:pt x="13588" y="17523"/>
                  </a:lnTo>
                  <a:lnTo>
                    <a:pt x="13588" y="17799"/>
                  </a:lnTo>
                  <a:lnTo>
                    <a:pt x="13517" y="18074"/>
                  </a:lnTo>
                  <a:lnTo>
                    <a:pt x="13428" y="18323"/>
                  </a:lnTo>
                  <a:lnTo>
                    <a:pt x="13286" y="18572"/>
                  </a:lnTo>
                  <a:lnTo>
                    <a:pt x="13109" y="18808"/>
                  </a:lnTo>
                  <a:lnTo>
                    <a:pt x="12878" y="19031"/>
                  </a:lnTo>
                  <a:lnTo>
                    <a:pt x="12434" y="19411"/>
                  </a:lnTo>
                  <a:lnTo>
                    <a:pt x="12132" y="19738"/>
                  </a:lnTo>
                  <a:lnTo>
                    <a:pt x="12025" y="19856"/>
                  </a:lnTo>
                  <a:lnTo>
                    <a:pt x="11919" y="20014"/>
                  </a:lnTo>
                  <a:lnTo>
                    <a:pt x="11883" y="20132"/>
                  </a:lnTo>
                  <a:lnTo>
                    <a:pt x="11883" y="20263"/>
                  </a:lnTo>
                  <a:lnTo>
                    <a:pt x="11883" y="20394"/>
                  </a:lnTo>
                  <a:lnTo>
                    <a:pt x="11954" y="20485"/>
                  </a:lnTo>
                  <a:lnTo>
                    <a:pt x="12061" y="20590"/>
                  </a:lnTo>
                  <a:lnTo>
                    <a:pt x="12185" y="20695"/>
                  </a:lnTo>
                  <a:lnTo>
                    <a:pt x="12327" y="20787"/>
                  </a:lnTo>
                  <a:lnTo>
                    <a:pt x="12540" y="20892"/>
                  </a:lnTo>
                  <a:lnTo>
                    <a:pt x="12771" y="20997"/>
                  </a:lnTo>
                  <a:lnTo>
                    <a:pt x="13073" y="21088"/>
                  </a:lnTo>
                  <a:lnTo>
                    <a:pt x="13428" y="21193"/>
                  </a:lnTo>
                  <a:lnTo>
                    <a:pt x="13873" y="21298"/>
                  </a:lnTo>
                  <a:lnTo>
                    <a:pt x="14317" y="21390"/>
                  </a:lnTo>
                  <a:lnTo>
                    <a:pt x="14778" y="21468"/>
                  </a:lnTo>
                  <a:lnTo>
                    <a:pt x="15294" y="21547"/>
                  </a:lnTo>
                  <a:lnTo>
                    <a:pt x="15809" y="21600"/>
                  </a:lnTo>
                  <a:lnTo>
                    <a:pt x="16359" y="21652"/>
                  </a:lnTo>
                  <a:lnTo>
                    <a:pt x="16875" y="21678"/>
                  </a:lnTo>
                  <a:lnTo>
                    <a:pt x="17407" y="21678"/>
                  </a:lnTo>
                  <a:lnTo>
                    <a:pt x="17958" y="21678"/>
                  </a:lnTo>
                  <a:lnTo>
                    <a:pt x="18473" y="21652"/>
                  </a:lnTo>
                  <a:lnTo>
                    <a:pt x="18953" y="21573"/>
                  </a:lnTo>
                  <a:lnTo>
                    <a:pt x="19397" y="21495"/>
                  </a:lnTo>
                  <a:lnTo>
                    <a:pt x="19841" y="21390"/>
                  </a:lnTo>
                  <a:lnTo>
                    <a:pt x="20214" y="21272"/>
                  </a:lnTo>
                  <a:lnTo>
                    <a:pt x="20551" y="21088"/>
                  </a:lnTo>
                  <a:lnTo>
                    <a:pt x="20480" y="20787"/>
                  </a:lnTo>
                  <a:lnTo>
                    <a:pt x="20409" y="20485"/>
                  </a:lnTo>
                  <a:lnTo>
                    <a:pt x="20356" y="20158"/>
                  </a:lnTo>
                  <a:lnTo>
                    <a:pt x="20356" y="19804"/>
                  </a:lnTo>
                  <a:lnTo>
                    <a:pt x="20321" y="19083"/>
                  </a:lnTo>
                  <a:lnTo>
                    <a:pt x="20356" y="18349"/>
                  </a:lnTo>
                  <a:lnTo>
                    <a:pt x="20409" y="17641"/>
                  </a:lnTo>
                  <a:lnTo>
                    <a:pt x="20480" y="17012"/>
                  </a:lnTo>
                  <a:lnTo>
                    <a:pt x="20551" y="16488"/>
                  </a:lnTo>
                  <a:lnTo>
                    <a:pt x="20551" y="16055"/>
                  </a:lnTo>
                  <a:lnTo>
                    <a:pt x="20551" y="15911"/>
                  </a:lnTo>
                  <a:lnTo>
                    <a:pt x="20445" y="15754"/>
                  </a:lnTo>
                  <a:lnTo>
                    <a:pt x="20356" y="15610"/>
                  </a:lnTo>
                  <a:lnTo>
                    <a:pt x="20178" y="15452"/>
                  </a:lnTo>
                  <a:lnTo>
                    <a:pt x="20001" y="15334"/>
                  </a:lnTo>
                  <a:lnTo>
                    <a:pt x="19770" y="15230"/>
                  </a:lnTo>
                  <a:lnTo>
                    <a:pt x="19521" y="15125"/>
                  </a:lnTo>
                  <a:lnTo>
                    <a:pt x="19290" y="15059"/>
                  </a:lnTo>
                  <a:lnTo>
                    <a:pt x="19024" y="15007"/>
                  </a:lnTo>
                  <a:lnTo>
                    <a:pt x="18740" y="14954"/>
                  </a:lnTo>
                  <a:lnTo>
                    <a:pt x="18509" y="14954"/>
                  </a:lnTo>
                  <a:lnTo>
                    <a:pt x="18225" y="14954"/>
                  </a:lnTo>
                  <a:lnTo>
                    <a:pt x="17994" y="15007"/>
                  </a:lnTo>
                  <a:lnTo>
                    <a:pt x="17763" y="15085"/>
                  </a:lnTo>
                  <a:lnTo>
                    <a:pt x="17550" y="15177"/>
                  </a:lnTo>
                  <a:lnTo>
                    <a:pt x="17372" y="15308"/>
                  </a:lnTo>
                  <a:lnTo>
                    <a:pt x="17176" y="15426"/>
                  </a:lnTo>
                  <a:lnTo>
                    <a:pt x="16928" y="15557"/>
                  </a:lnTo>
                  <a:lnTo>
                    <a:pt x="16661" y="15636"/>
                  </a:lnTo>
                  <a:lnTo>
                    <a:pt x="16359" y="15688"/>
                  </a:lnTo>
                  <a:lnTo>
                    <a:pt x="16022" y="15715"/>
                  </a:lnTo>
                  <a:lnTo>
                    <a:pt x="15667" y="15688"/>
                  </a:lnTo>
                  <a:lnTo>
                    <a:pt x="15294" y="15662"/>
                  </a:lnTo>
                  <a:lnTo>
                    <a:pt x="14956" y="15583"/>
                  </a:lnTo>
                  <a:lnTo>
                    <a:pt x="14619" y="15479"/>
                  </a:lnTo>
                  <a:lnTo>
                    <a:pt x="14281" y="15334"/>
                  </a:lnTo>
                  <a:lnTo>
                    <a:pt x="13961" y="15177"/>
                  </a:lnTo>
                  <a:lnTo>
                    <a:pt x="13695" y="14981"/>
                  </a:lnTo>
                  <a:lnTo>
                    <a:pt x="13588" y="14850"/>
                  </a:lnTo>
                  <a:lnTo>
                    <a:pt x="13482" y="14732"/>
                  </a:lnTo>
                  <a:lnTo>
                    <a:pt x="13393" y="14600"/>
                  </a:lnTo>
                  <a:lnTo>
                    <a:pt x="13322" y="14456"/>
                  </a:lnTo>
                  <a:lnTo>
                    <a:pt x="13251" y="14299"/>
                  </a:lnTo>
                  <a:lnTo>
                    <a:pt x="13215" y="14155"/>
                  </a:lnTo>
                  <a:lnTo>
                    <a:pt x="13180" y="13971"/>
                  </a:lnTo>
                  <a:lnTo>
                    <a:pt x="13180" y="13801"/>
                  </a:lnTo>
                  <a:lnTo>
                    <a:pt x="13180" y="13591"/>
                  </a:lnTo>
                  <a:lnTo>
                    <a:pt x="13215" y="13395"/>
                  </a:lnTo>
                  <a:lnTo>
                    <a:pt x="13251" y="13198"/>
                  </a:lnTo>
                  <a:lnTo>
                    <a:pt x="13322" y="13015"/>
                  </a:lnTo>
                  <a:lnTo>
                    <a:pt x="13393" y="12870"/>
                  </a:lnTo>
                  <a:lnTo>
                    <a:pt x="13482" y="12713"/>
                  </a:lnTo>
                  <a:lnTo>
                    <a:pt x="13588" y="12569"/>
                  </a:lnTo>
                  <a:lnTo>
                    <a:pt x="13730" y="12438"/>
                  </a:lnTo>
                  <a:lnTo>
                    <a:pt x="13997" y="12215"/>
                  </a:lnTo>
                  <a:lnTo>
                    <a:pt x="14334" y="12005"/>
                  </a:lnTo>
                  <a:lnTo>
                    <a:pt x="14690" y="11861"/>
                  </a:lnTo>
                  <a:lnTo>
                    <a:pt x="15063" y="11756"/>
                  </a:lnTo>
                  <a:lnTo>
                    <a:pt x="15436" y="11678"/>
                  </a:lnTo>
                  <a:lnTo>
                    <a:pt x="15809" y="11638"/>
                  </a:lnTo>
                  <a:lnTo>
                    <a:pt x="16182" y="11638"/>
                  </a:lnTo>
                  <a:lnTo>
                    <a:pt x="16555" y="11678"/>
                  </a:lnTo>
                  <a:lnTo>
                    <a:pt x="16910" y="11730"/>
                  </a:lnTo>
                  <a:lnTo>
                    <a:pt x="17248" y="11835"/>
                  </a:lnTo>
                  <a:lnTo>
                    <a:pt x="17514" y="11966"/>
                  </a:lnTo>
                  <a:lnTo>
                    <a:pt x="17763" y="12110"/>
                  </a:lnTo>
                  <a:lnTo>
                    <a:pt x="17887" y="12215"/>
                  </a:lnTo>
                  <a:lnTo>
                    <a:pt x="18065" y="12307"/>
                  </a:lnTo>
                  <a:lnTo>
                    <a:pt x="18260" y="12412"/>
                  </a:lnTo>
                  <a:lnTo>
                    <a:pt x="18438" y="12464"/>
                  </a:lnTo>
                  <a:lnTo>
                    <a:pt x="18669" y="12543"/>
                  </a:lnTo>
                  <a:lnTo>
                    <a:pt x="18882" y="12569"/>
                  </a:lnTo>
                  <a:lnTo>
                    <a:pt x="19113" y="12595"/>
                  </a:lnTo>
                  <a:lnTo>
                    <a:pt x="19361" y="12608"/>
                  </a:lnTo>
                  <a:lnTo>
                    <a:pt x="19592" y="12608"/>
                  </a:lnTo>
                  <a:lnTo>
                    <a:pt x="19841" y="12595"/>
                  </a:lnTo>
                  <a:lnTo>
                    <a:pt x="20072" y="12543"/>
                  </a:lnTo>
                  <a:lnTo>
                    <a:pt x="20321" y="12490"/>
                  </a:lnTo>
                  <a:lnTo>
                    <a:pt x="20551" y="12438"/>
                  </a:lnTo>
                  <a:lnTo>
                    <a:pt x="20800" y="12333"/>
                  </a:lnTo>
                  <a:lnTo>
                    <a:pt x="20996" y="12241"/>
                  </a:lnTo>
                  <a:lnTo>
                    <a:pt x="21244" y="12110"/>
                  </a:lnTo>
                  <a:lnTo>
                    <a:pt x="21298" y="12032"/>
                  </a:lnTo>
                  <a:lnTo>
                    <a:pt x="21404" y="11966"/>
                  </a:lnTo>
                  <a:lnTo>
                    <a:pt x="21475" y="11861"/>
                  </a:lnTo>
                  <a:lnTo>
                    <a:pt x="21511" y="11730"/>
                  </a:lnTo>
                  <a:lnTo>
                    <a:pt x="21617" y="11481"/>
                  </a:lnTo>
                  <a:lnTo>
                    <a:pt x="21653" y="11180"/>
                  </a:lnTo>
                  <a:lnTo>
                    <a:pt x="21653" y="10826"/>
                  </a:lnTo>
                  <a:lnTo>
                    <a:pt x="21653" y="10472"/>
                  </a:lnTo>
                  <a:lnTo>
                    <a:pt x="21582" y="10092"/>
                  </a:lnTo>
                  <a:lnTo>
                    <a:pt x="21511" y="9725"/>
                  </a:lnTo>
                  <a:lnTo>
                    <a:pt x="21298" y="8912"/>
                  </a:lnTo>
                  <a:lnTo>
                    <a:pt x="21067" y="8191"/>
                  </a:lnTo>
                  <a:lnTo>
                    <a:pt x="20800" y="7536"/>
                  </a:lnTo>
                  <a:lnTo>
                    <a:pt x="20551" y="7025"/>
                  </a:lnTo>
                  <a:lnTo>
                    <a:pt x="20001" y="7103"/>
                  </a:lnTo>
                  <a:lnTo>
                    <a:pt x="19432" y="7156"/>
                  </a:lnTo>
                  <a:lnTo>
                    <a:pt x="18846" y="7208"/>
                  </a:lnTo>
                  <a:lnTo>
                    <a:pt x="18225" y="7208"/>
                  </a:lnTo>
                  <a:lnTo>
                    <a:pt x="17656" y="7208"/>
                  </a:lnTo>
                  <a:lnTo>
                    <a:pt x="17070" y="7182"/>
                  </a:lnTo>
                  <a:lnTo>
                    <a:pt x="16484" y="7156"/>
                  </a:lnTo>
                  <a:lnTo>
                    <a:pt x="15986" y="7103"/>
                  </a:lnTo>
                  <a:lnTo>
                    <a:pt x="14992" y="6999"/>
                  </a:lnTo>
                  <a:lnTo>
                    <a:pt x="14210" y="6907"/>
                  </a:lnTo>
                  <a:lnTo>
                    <a:pt x="13695" y="6828"/>
                  </a:lnTo>
                  <a:lnTo>
                    <a:pt x="13517" y="6802"/>
                  </a:lnTo>
                  <a:lnTo>
                    <a:pt x="13073" y="6645"/>
                  </a:lnTo>
                  <a:lnTo>
                    <a:pt x="12700" y="6474"/>
                  </a:lnTo>
                  <a:lnTo>
                    <a:pt x="12363" y="6304"/>
                  </a:lnTo>
                  <a:lnTo>
                    <a:pt x="12132" y="6094"/>
                  </a:lnTo>
                  <a:lnTo>
                    <a:pt x="11919" y="5871"/>
                  </a:lnTo>
                  <a:lnTo>
                    <a:pt x="11776" y="5649"/>
                  </a:lnTo>
                  <a:lnTo>
                    <a:pt x="11688" y="5413"/>
                  </a:lnTo>
                  <a:lnTo>
                    <a:pt x="11617" y="5190"/>
                  </a:lnTo>
                  <a:lnTo>
                    <a:pt x="11617" y="4941"/>
                  </a:lnTo>
                  <a:lnTo>
                    <a:pt x="11652" y="4718"/>
                  </a:lnTo>
                  <a:lnTo>
                    <a:pt x="11723" y="4482"/>
                  </a:lnTo>
                  <a:lnTo>
                    <a:pt x="11812" y="4285"/>
                  </a:lnTo>
                  <a:lnTo>
                    <a:pt x="11919" y="4089"/>
                  </a:lnTo>
                  <a:lnTo>
                    <a:pt x="12096" y="3905"/>
                  </a:lnTo>
                  <a:lnTo>
                    <a:pt x="12292" y="3735"/>
                  </a:lnTo>
                  <a:lnTo>
                    <a:pt x="12505" y="3604"/>
                  </a:lnTo>
                  <a:lnTo>
                    <a:pt x="12700" y="3460"/>
                  </a:lnTo>
                  <a:lnTo>
                    <a:pt x="12878" y="3250"/>
                  </a:lnTo>
                  <a:lnTo>
                    <a:pt x="13038" y="3027"/>
                  </a:lnTo>
                  <a:lnTo>
                    <a:pt x="13180" y="2752"/>
                  </a:lnTo>
                  <a:lnTo>
                    <a:pt x="13286" y="2477"/>
                  </a:lnTo>
                  <a:lnTo>
                    <a:pt x="13322" y="2175"/>
                  </a:lnTo>
                  <a:lnTo>
                    <a:pt x="13357" y="1874"/>
                  </a:lnTo>
                  <a:lnTo>
                    <a:pt x="13286" y="1572"/>
                  </a:lnTo>
                  <a:lnTo>
                    <a:pt x="13180" y="1271"/>
                  </a:lnTo>
                  <a:lnTo>
                    <a:pt x="13038" y="983"/>
                  </a:lnTo>
                  <a:lnTo>
                    <a:pt x="12949" y="865"/>
                  </a:lnTo>
                  <a:lnTo>
                    <a:pt x="12807" y="733"/>
                  </a:lnTo>
                  <a:lnTo>
                    <a:pt x="12665" y="616"/>
                  </a:lnTo>
                  <a:lnTo>
                    <a:pt x="12505" y="511"/>
                  </a:lnTo>
                  <a:lnTo>
                    <a:pt x="12327" y="406"/>
                  </a:lnTo>
                  <a:lnTo>
                    <a:pt x="12132" y="314"/>
                  </a:lnTo>
                  <a:lnTo>
                    <a:pt x="11883" y="235"/>
                  </a:lnTo>
                  <a:lnTo>
                    <a:pt x="11652" y="183"/>
                  </a:lnTo>
                  <a:lnTo>
                    <a:pt x="11368" y="104"/>
                  </a:lnTo>
                  <a:lnTo>
                    <a:pt x="11101" y="78"/>
                  </a:lnTo>
                  <a:lnTo>
                    <a:pt x="10800" y="52"/>
                  </a:lnTo>
                  <a:lnTo>
                    <a:pt x="10444" y="52"/>
                  </a:lnTo>
                  <a:lnTo>
                    <a:pt x="10142" y="52"/>
                  </a:lnTo>
                  <a:lnTo>
                    <a:pt x="9840" y="78"/>
                  </a:lnTo>
                  <a:lnTo>
                    <a:pt x="9574" y="104"/>
                  </a:lnTo>
                  <a:lnTo>
                    <a:pt x="9325" y="157"/>
                  </a:lnTo>
                  <a:lnTo>
                    <a:pt x="9094" y="209"/>
                  </a:lnTo>
                  <a:lnTo>
                    <a:pt x="8846" y="262"/>
                  </a:lnTo>
                  <a:lnTo>
                    <a:pt x="8650" y="340"/>
                  </a:lnTo>
                  <a:lnTo>
                    <a:pt x="8437" y="432"/>
                  </a:lnTo>
                  <a:lnTo>
                    <a:pt x="8277" y="511"/>
                  </a:lnTo>
                  <a:lnTo>
                    <a:pt x="8100" y="616"/>
                  </a:lnTo>
                  <a:lnTo>
                    <a:pt x="7957" y="707"/>
                  </a:lnTo>
                  <a:lnTo>
                    <a:pt x="7833" y="838"/>
                  </a:lnTo>
                  <a:lnTo>
                    <a:pt x="7620" y="1061"/>
                  </a:lnTo>
                  <a:lnTo>
                    <a:pt x="7442" y="1336"/>
                  </a:lnTo>
                  <a:lnTo>
                    <a:pt x="7353" y="1599"/>
                  </a:lnTo>
                  <a:lnTo>
                    <a:pt x="7318" y="1900"/>
                  </a:lnTo>
                  <a:lnTo>
                    <a:pt x="7318" y="2175"/>
                  </a:lnTo>
                  <a:lnTo>
                    <a:pt x="7353" y="2450"/>
                  </a:lnTo>
                  <a:lnTo>
                    <a:pt x="7442" y="2726"/>
                  </a:lnTo>
                  <a:lnTo>
                    <a:pt x="7620" y="2975"/>
                  </a:lnTo>
                  <a:lnTo>
                    <a:pt x="7833" y="3198"/>
                  </a:lnTo>
                  <a:lnTo>
                    <a:pt x="8064" y="3433"/>
                  </a:lnTo>
                  <a:lnTo>
                    <a:pt x="8295" y="3630"/>
                  </a:lnTo>
                  <a:lnTo>
                    <a:pt x="8508" y="3853"/>
                  </a:lnTo>
                  <a:lnTo>
                    <a:pt x="8686" y="4089"/>
                  </a:lnTo>
                  <a:lnTo>
                    <a:pt x="8775" y="4312"/>
                  </a:lnTo>
                  <a:lnTo>
                    <a:pt x="8846" y="4561"/>
                  </a:lnTo>
                  <a:lnTo>
                    <a:pt x="8846" y="4810"/>
                  </a:lnTo>
                  <a:lnTo>
                    <a:pt x="8810" y="5059"/>
                  </a:lnTo>
                  <a:lnTo>
                    <a:pt x="8721" y="5295"/>
                  </a:lnTo>
                  <a:lnTo>
                    <a:pt x="8579" y="5544"/>
                  </a:lnTo>
                  <a:lnTo>
                    <a:pt x="8366" y="5766"/>
                  </a:lnTo>
                  <a:lnTo>
                    <a:pt x="8135" y="5976"/>
                  </a:lnTo>
                  <a:lnTo>
                    <a:pt x="7833" y="6199"/>
                  </a:lnTo>
                  <a:lnTo>
                    <a:pt x="7478" y="6369"/>
                  </a:lnTo>
                  <a:lnTo>
                    <a:pt x="7069" y="6527"/>
                  </a:lnTo>
                  <a:lnTo>
                    <a:pt x="6590" y="6671"/>
                  </a:lnTo>
                  <a:lnTo>
                    <a:pt x="6092" y="6802"/>
                  </a:lnTo>
                  <a:lnTo>
                    <a:pt x="5684" y="6802"/>
                  </a:lnTo>
                  <a:lnTo>
                    <a:pt x="5133" y="6802"/>
                  </a:lnTo>
                  <a:lnTo>
                    <a:pt x="4547" y="6802"/>
                  </a:lnTo>
                  <a:lnTo>
                    <a:pt x="3872" y="6802"/>
                  </a:lnTo>
                  <a:lnTo>
                    <a:pt x="3144" y="6802"/>
                  </a:lnTo>
                  <a:lnTo>
                    <a:pt x="2362" y="6802"/>
                  </a:lnTo>
                  <a:lnTo>
                    <a:pt x="1545" y="6802"/>
                  </a:lnTo>
                  <a:lnTo>
                    <a:pt x="692" y="6802"/>
                  </a:lnTo>
                  <a:lnTo>
                    <a:pt x="586" y="7234"/>
                  </a:lnTo>
                  <a:lnTo>
                    <a:pt x="461" y="7837"/>
                  </a:lnTo>
                  <a:lnTo>
                    <a:pt x="355" y="8493"/>
                  </a:lnTo>
                  <a:lnTo>
                    <a:pt x="248" y="9187"/>
                  </a:lnTo>
                  <a:lnTo>
                    <a:pt x="142" y="9869"/>
                  </a:lnTo>
                  <a:lnTo>
                    <a:pt x="106" y="10498"/>
                  </a:lnTo>
                  <a:lnTo>
                    <a:pt x="106" y="10983"/>
                  </a:lnTo>
                  <a:lnTo>
                    <a:pt x="106" y="11311"/>
                  </a:lnTo>
                  <a:lnTo>
                    <a:pt x="213" y="11481"/>
                  </a:lnTo>
                  <a:lnTo>
                    <a:pt x="319" y="11651"/>
                  </a:lnTo>
                  <a:lnTo>
                    <a:pt x="497" y="11783"/>
                  </a:lnTo>
                  <a:lnTo>
                    <a:pt x="692" y="11914"/>
                  </a:lnTo>
                  <a:lnTo>
                    <a:pt x="941" y="12032"/>
                  </a:lnTo>
                  <a:lnTo>
                    <a:pt x="1207" y="12110"/>
                  </a:lnTo>
                  <a:lnTo>
                    <a:pt x="1509" y="12189"/>
                  </a:lnTo>
                  <a:lnTo>
                    <a:pt x="1794" y="12241"/>
                  </a:lnTo>
                  <a:lnTo>
                    <a:pt x="2131" y="12267"/>
                  </a:lnTo>
                  <a:lnTo>
                    <a:pt x="2433" y="12281"/>
                  </a:lnTo>
                  <a:lnTo>
                    <a:pt x="2735" y="12267"/>
                  </a:lnTo>
                  <a:lnTo>
                    <a:pt x="3055" y="12241"/>
                  </a:lnTo>
                  <a:lnTo>
                    <a:pt x="3357" y="12189"/>
                  </a:lnTo>
                  <a:lnTo>
                    <a:pt x="3623" y="12084"/>
                  </a:lnTo>
                  <a:lnTo>
                    <a:pt x="3872" y="11979"/>
                  </a:lnTo>
                  <a:lnTo>
                    <a:pt x="4103" y="11861"/>
                  </a:lnTo>
                  <a:lnTo>
                    <a:pt x="4316" y="11704"/>
                  </a:lnTo>
                  <a:lnTo>
                    <a:pt x="4582" y="11612"/>
                  </a:lnTo>
                  <a:lnTo>
                    <a:pt x="4849" y="11533"/>
                  </a:lnTo>
                  <a:lnTo>
                    <a:pt x="5169" y="11507"/>
                  </a:lnTo>
                  <a:lnTo>
                    <a:pt x="5506" y="11481"/>
                  </a:lnTo>
                  <a:lnTo>
                    <a:pt x="5808" y="11507"/>
                  </a:lnTo>
                  <a:lnTo>
                    <a:pt x="6146" y="11560"/>
                  </a:lnTo>
                  <a:lnTo>
                    <a:pt x="6501" y="11651"/>
                  </a:lnTo>
                  <a:lnTo>
                    <a:pt x="6803" y="11783"/>
                  </a:lnTo>
                  <a:lnTo>
                    <a:pt x="7105" y="11940"/>
                  </a:lnTo>
                  <a:lnTo>
                    <a:pt x="7353" y="12110"/>
                  </a:lnTo>
                  <a:lnTo>
                    <a:pt x="7584" y="12333"/>
                  </a:lnTo>
                  <a:lnTo>
                    <a:pt x="7798" y="12595"/>
                  </a:lnTo>
                  <a:lnTo>
                    <a:pt x="7922" y="12870"/>
                  </a:lnTo>
                  <a:lnTo>
                    <a:pt x="8028" y="13198"/>
                  </a:lnTo>
                  <a:lnTo>
                    <a:pt x="8064" y="13526"/>
                  </a:lnTo>
                  <a:lnTo>
                    <a:pt x="8028" y="13775"/>
                  </a:lnTo>
                  <a:lnTo>
                    <a:pt x="7922" y="13998"/>
                  </a:lnTo>
                  <a:lnTo>
                    <a:pt x="7798" y="14220"/>
                  </a:lnTo>
                  <a:lnTo>
                    <a:pt x="7584" y="14404"/>
                  </a:lnTo>
                  <a:lnTo>
                    <a:pt x="7353" y="14574"/>
                  </a:lnTo>
                  <a:lnTo>
                    <a:pt x="7105" y="14732"/>
                  </a:lnTo>
                  <a:lnTo>
                    <a:pt x="6803" y="14850"/>
                  </a:lnTo>
                  <a:lnTo>
                    <a:pt x="6501" y="14954"/>
                  </a:lnTo>
                  <a:lnTo>
                    <a:pt x="6146" y="15033"/>
                  </a:lnTo>
                  <a:lnTo>
                    <a:pt x="5808" y="15085"/>
                  </a:lnTo>
                  <a:lnTo>
                    <a:pt x="5506" y="15085"/>
                  </a:lnTo>
                  <a:lnTo>
                    <a:pt x="5169" y="15059"/>
                  </a:lnTo>
                  <a:lnTo>
                    <a:pt x="4849" y="15007"/>
                  </a:lnTo>
                  <a:lnTo>
                    <a:pt x="4582" y="14902"/>
                  </a:lnTo>
                  <a:lnTo>
                    <a:pt x="4316" y="14784"/>
                  </a:lnTo>
                  <a:lnTo>
                    <a:pt x="4103" y="14600"/>
                  </a:lnTo>
                  <a:lnTo>
                    <a:pt x="3907" y="14430"/>
                  </a:lnTo>
                  <a:lnTo>
                    <a:pt x="3659" y="14299"/>
                  </a:lnTo>
                  <a:lnTo>
                    <a:pt x="3428" y="14194"/>
                  </a:lnTo>
                  <a:lnTo>
                    <a:pt x="3179" y="14129"/>
                  </a:lnTo>
                  <a:lnTo>
                    <a:pt x="2913" y="14102"/>
                  </a:lnTo>
                  <a:lnTo>
                    <a:pt x="2646" y="14102"/>
                  </a:lnTo>
                  <a:lnTo>
                    <a:pt x="2362" y="14129"/>
                  </a:lnTo>
                  <a:lnTo>
                    <a:pt x="2096" y="14168"/>
                  </a:lnTo>
                  <a:lnTo>
                    <a:pt x="1811" y="14273"/>
                  </a:lnTo>
                  <a:lnTo>
                    <a:pt x="1545" y="14378"/>
                  </a:lnTo>
                  <a:lnTo>
                    <a:pt x="1314" y="14496"/>
                  </a:lnTo>
                  <a:lnTo>
                    <a:pt x="1065" y="14653"/>
                  </a:lnTo>
                  <a:lnTo>
                    <a:pt x="870" y="14797"/>
                  </a:lnTo>
                  <a:lnTo>
                    <a:pt x="657" y="14981"/>
                  </a:lnTo>
                  <a:lnTo>
                    <a:pt x="497" y="15177"/>
                  </a:lnTo>
                  <a:lnTo>
                    <a:pt x="390" y="15413"/>
                  </a:lnTo>
                  <a:lnTo>
                    <a:pt x="284" y="15636"/>
                  </a:lnTo>
                  <a:lnTo>
                    <a:pt x="248" y="15911"/>
                  </a:lnTo>
                  <a:lnTo>
                    <a:pt x="284" y="16239"/>
                  </a:lnTo>
                  <a:lnTo>
                    <a:pt x="319" y="16566"/>
                  </a:lnTo>
                  <a:lnTo>
                    <a:pt x="497" y="17340"/>
                  </a:lnTo>
                  <a:lnTo>
                    <a:pt x="692" y="18152"/>
                  </a:lnTo>
                  <a:lnTo>
                    <a:pt x="799" y="18559"/>
                  </a:lnTo>
                  <a:lnTo>
                    <a:pt x="905" y="18978"/>
                  </a:lnTo>
                  <a:lnTo>
                    <a:pt x="959" y="19384"/>
                  </a:lnTo>
                  <a:lnTo>
                    <a:pt x="994" y="19791"/>
                  </a:lnTo>
                  <a:lnTo>
                    <a:pt x="994" y="20132"/>
                  </a:lnTo>
                  <a:lnTo>
                    <a:pt x="959" y="20485"/>
                  </a:lnTo>
                  <a:lnTo>
                    <a:pt x="941" y="20669"/>
                  </a:lnTo>
                  <a:lnTo>
                    <a:pt x="870" y="20813"/>
                  </a:lnTo>
                  <a:lnTo>
                    <a:pt x="799" y="20970"/>
                  </a:lnTo>
                  <a:lnTo>
                    <a:pt x="692" y="21088"/>
                  </a:lnTo>
                  <a:lnTo>
                    <a:pt x="1474" y="20997"/>
                  </a:lnTo>
                  <a:lnTo>
                    <a:pt x="2291" y="20866"/>
                  </a:lnTo>
                  <a:lnTo>
                    <a:pt x="3108" y="20787"/>
                  </a:lnTo>
                  <a:lnTo>
                    <a:pt x="3907" y="20721"/>
                  </a:lnTo>
                  <a:lnTo>
                    <a:pt x="4653" y="20695"/>
                  </a:lnTo>
                  <a:lnTo>
                    <a:pt x="5364" y="20695"/>
                  </a:lnTo>
                  <a:lnTo>
                    <a:pt x="5701" y="20721"/>
                  </a:lnTo>
                  <a:lnTo>
                    <a:pt x="6057" y="20761"/>
                  </a:lnTo>
                  <a:lnTo>
                    <a:pt x="6323" y="20813"/>
                  </a:lnTo>
                  <a:lnTo>
                    <a:pt x="6625" y="20892"/>
                  </a:lnTo>
                  <a:close/>
                </a:path>
              </a:pathLst>
            </a:custGeom>
            <a:solidFill>
              <a:schemeClr val="accent3">
                <a:lumMod val="25000"/>
              </a:schemeClr>
            </a:solidFill>
            <a:ln w="12700">
              <a:solidFill>
                <a:schemeClr val="tx1">
                  <a:lumMod val="20000"/>
                  <a:lumOff val="8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600"/>
            </a:p>
          </p:txBody>
        </p:sp>
        <p:sp>
          <p:nvSpPr>
            <p:cNvPr id="19" name="Puzzle2"/>
            <p:cNvSpPr>
              <a:spLocks noEditPoints="1" noChangeArrowheads="1"/>
            </p:cNvSpPr>
            <p:nvPr/>
          </p:nvSpPr>
          <p:spPr bwMode="auto">
            <a:xfrm>
              <a:off x="2880" y="1620"/>
              <a:ext cx="1778" cy="1495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chemeClr val="accent3">
                <a:lumMod val="10000"/>
              </a:schemeClr>
            </a:solidFill>
            <a:ln w="12700">
              <a:solidFill>
                <a:schemeClr val="tx2">
                  <a:lumMod val="40000"/>
                  <a:lumOff val="60000"/>
                </a:schemeClr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0" name="Puzzle4"/>
            <p:cNvSpPr>
              <a:spLocks noEditPoints="1" noChangeArrowheads="1"/>
            </p:cNvSpPr>
            <p:nvPr/>
          </p:nvSpPr>
          <p:spPr bwMode="auto">
            <a:xfrm>
              <a:off x="2192" y="1571"/>
              <a:ext cx="1072" cy="1911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75000"/>
                    <a:lumOff val="25000"/>
                    <a:shade val="30000"/>
                    <a:satMod val="115000"/>
                  </a:schemeClr>
                </a:gs>
                <a:gs pos="50000">
                  <a:schemeClr val="tx1">
                    <a:lumMod val="75000"/>
                    <a:lumOff val="25000"/>
                    <a:shade val="67500"/>
                    <a:satMod val="115000"/>
                  </a:schemeClr>
                </a:gs>
                <a:gs pos="100000">
                  <a:schemeClr val="tx1">
                    <a:lumMod val="75000"/>
                    <a:lumOff val="25000"/>
                    <a:shade val="100000"/>
                    <a:satMod val="115000"/>
                  </a:schemeClr>
                </a:gs>
              </a:gsLst>
              <a:lin ang="0" scaled="1"/>
              <a:tileRect/>
            </a:gra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1" name="Puzzle1"/>
            <p:cNvSpPr>
              <a:spLocks noEditPoints="1" noChangeArrowheads="1"/>
            </p:cNvSpPr>
            <p:nvPr/>
          </p:nvSpPr>
          <p:spPr bwMode="auto">
            <a:xfrm>
              <a:off x="1824" y="596"/>
              <a:ext cx="1800" cy="1403"/>
            </a:xfrm>
            <a:custGeom>
              <a:avLst/>
              <a:gdLst>
                <a:gd name="T0" fmla="*/ 16740 w 21600"/>
                <a:gd name="T1" fmla="*/ 21078 h 21600"/>
                <a:gd name="T2" fmla="*/ 16976 w 21600"/>
                <a:gd name="T3" fmla="*/ 521 h 21600"/>
                <a:gd name="T4" fmla="*/ 4725 w 21600"/>
                <a:gd name="T5" fmla="*/ 856 h 21600"/>
                <a:gd name="T6" fmla="*/ 5040 w 21600"/>
                <a:gd name="T7" fmla="*/ 21004 h 21600"/>
                <a:gd name="T8" fmla="*/ 10811 w 21600"/>
                <a:gd name="T9" fmla="*/ 12885 h 21600"/>
                <a:gd name="T10" fmla="*/ 10845 w 21600"/>
                <a:gd name="T11" fmla="*/ 8714 h 21600"/>
                <a:gd name="T12" fmla="*/ 21600 w 21600"/>
                <a:gd name="T13" fmla="*/ 10000 h 21600"/>
                <a:gd name="T14" fmla="*/ 56 w 21600"/>
                <a:gd name="T15" fmla="*/ 10000 h 21600"/>
                <a:gd name="T16" fmla="*/ 6086 w 21600"/>
                <a:gd name="T17" fmla="*/ 2569 h 21600"/>
                <a:gd name="T18" fmla="*/ 16132 w 21600"/>
                <a:gd name="T19" fmla="*/ 19552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9360" y="20836"/>
                  </a:moveTo>
                  <a:lnTo>
                    <a:pt x="9528" y="20836"/>
                  </a:lnTo>
                  <a:lnTo>
                    <a:pt x="9686" y="20762"/>
                  </a:lnTo>
                  <a:lnTo>
                    <a:pt x="9810" y="20687"/>
                  </a:lnTo>
                  <a:lnTo>
                    <a:pt x="9922" y="20575"/>
                  </a:lnTo>
                  <a:lnTo>
                    <a:pt x="10012" y="20426"/>
                  </a:lnTo>
                  <a:lnTo>
                    <a:pt x="10068" y="20296"/>
                  </a:lnTo>
                  <a:lnTo>
                    <a:pt x="10113" y="20110"/>
                  </a:lnTo>
                  <a:lnTo>
                    <a:pt x="10136" y="19905"/>
                  </a:lnTo>
                  <a:lnTo>
                    <a:pt x="10136" y="19682"/>
                  </a:lnTo>
                  <a:lnTo>
                    <a:pt x="10113" y="19440"/>
                  </a:lnTo>
                  <a:lnTo>
                    <a:pt x="10068" y="19142"/>
                  </a:lnTo>
                  <a:lnTo>
                    <a:pt x="10012" y="18900"/>
                  </a:lnTo>
                  <a:lnTo>
                    <a:pt x="9900" y="18620"/>
                  </a:lnTo>
                  <a:lnTo>
                    <a:pt x="9787" y="18285"/>
                  </a:lnTo>
                  <a:lnTo>
                    <a:pt x="9641" y="17968"/>
                  </a:lnTo>
                  <a:lnTo>
                    <a:pt x="9472" y="17652"/>
                  </a:lnTo>
                  <a:lnTo>
                    <a:pt x="9382" y="17466"/>
                  </a:lnTo>
                  <a:lnTo>
                    <a:pt x="9315" y="17298"/>
                  </a:lnTo>
                  <a:lnTo>
                    <a:pt x="9258" y="17112"/>
                  </a:lnTo>
                  <a:lnTo>
                    <a:pt x="9191" y="16926"/>
                  </a:lnTo>
                  <a:lnTo>
                    <a:pt x="9123" y="16535"/>
                  </a:lnTo>
                  <a:lnTo>
                    <a:pt x="9101" y="16144"/>
                  </a:lnTo>
                  <a:lnTo>
                    <a:pt x="9101" y="15753"/>
                  </a:lnTo>
                  <a:lnTo>
                    <a:pt x="9168" y="15362"/>
                  </a:lnTo>
                  <a:lnTo>
                    <a:pt x="9236" y="14971"/>
                  </a:lnTo>
                  <a:lnTo>
                    <a:pt x="9360" y="14580"/>
                  </a:lnTo>
                  <a:lnTo>
                    <a:pt x="9495" y="14244"/>
                  </a:lnTo>
                  <a:lnTo>
                    <a:pt x="9663" y="13891"/>
                  </a:lnTo>
                  <a:lnTo>
                    <a:pt x="9855" y="13611"/>
                  </a:lnTo>
                  <a:lnTo>
                    <a:pt x="10068" y="13351"/>
                  </a:lnTo>
                  <a:lnTo>
                    <a:pt x="10293" y="13146"/>
                  </a:lnTo>
                  <a:lnTo>
                    <a:pt x="10552" y="12997"/>
                  </a:lnTo>
                  <a:lnTo>
                    <a:pt x="10811" y="12885"/>
                  </a:lnTo>
                  <a:lnTo>
                    <a:pt x="11069" y="12866"/>
                  </a:lnTo>
                  <a:lnTo>
                    <a:pt x="11351" y="12885"/>
                  </a:lnTo>
                  <a:lnTo>
                    <a:pt x="11610" y="12997"/>
                  </a:lnTo>
                  <a:lnTo>
                    <a:pt x="11846" y="13183"/>
                  </a:lnTo>
                  <a:lnTo>
                    <a:pt x="12060" y="13388"/>
                  </a:lnTo>
                  <a:lnTo>
                    <a:pt x="12251" y="13648"/>
                  </a:lnTo>
                  <a:lnTo>
                    <a:pt x="12419" y="13928"/>
                  </a:lnTo>
                  <a:lnTo>
                    <a:pt x="12555" y="14244"/>
                  </a:lnTo>
                  <a:lnTo>
                    <a:pt x="12690" y="14617"/>
                  </a:lnTo>
                  <a:lnTo>
                    <a:pt x="12768" y="15008"/>
                  </a:lnTo>
                  <a:lnTo>
                    <a:pt x="12836" y="15399"/>
                  </a:lnTo>
                  <a:lnTo>
                    <a:pt x="12858" y="15753"/>
                  </a:lnTo>
                  <a:lnTo>
                    <a:pt x="12858" y="16144"/>
                  </a:lnTo>
                  <a:lnTo>
                    <a:pt x="12813" y="16535"/>
                  </a:lnTo>
                  <a:lnTo>
                    <a:pt x="12746" y="16888"/>
                  </a:lnTo>
                  <a:lnTo>
                    <a:pt x="12667" y="17224"/>
                  </a:lnTo>
                  <a:lnTo>
                    <a:pt x="12510" y="17503"/>
                  </a:lnTo>
                  <a:lnTo>
                    <a:pt x="12228" y="18043"/>
                  </a:lnTo>
                  <a:lnTo>
                    <a:pt x="11970" y="18546"/>
                  </a:lnTo>
                  <a:lnTo>
                    <a:pt x="11868" y="18751"/>
                  </a:lnTo>
                  <a:lnTo>
                    <a:pt x="11778" y="18974"/>
                  </a:lnTo>
                  <a:lnTo>
                    <a:pt x="11711" y="19179"/>
                  </a:lnTo>
                  <a:lnTo>
                    <a:pt x="11666" y="19365"/>
                  </a:lnTo>
                  <a:lnTo>
                    <a:pt x="11632" y="19570"/>
                  </a:lnTo>
                  <a:lnTo>
                    <a:pt x="11632" y="19756"/>
                  </a:lnTo>
                  <a:lnTo>
                    <a:pt x="11632" y="19942"/>
                  </a:lnTo>
                  <a:lnTo>
                    <a:pt x="11643" y="20110"/>
                  </a:lnTo>
                  <a:lnTo>
                    <a:pt x="11711" y="20296"/>
                  </a:lnTo>
                  <a:lnTo>
                    <a:pt x="11801" y="20464"/>
                  </a:lnTo>
                  <a:lnTo>
                    <a:pt x="11891" y="20650"/>
                  </a:lnTo>
                  <a:lnTo>
                    <a:pt x="12037" y="20836"/>
                  </a:lnTo>
                  <a:lnTo>
                    <a:pt x="12206" y="21004"/>
                  </a:lnTo>
                  <a:lnTo>
                    <a:pt x="12419" y="21190"/>
                  </a:lnTo>
                  <a:lnTo>
                    <a:pt x="12667" y="21320"/>
                  </a:lnTo>
                  <a:lnTo>
                    <a:pt x="12960" y="21432"/>
                  </a:lnTo>
                  <a:lnTo>
                    <a:pt x="13286" y="21544"/>
                  </a:lnTo>
                  <a:lnTo>
                    <a:pt x="13612" y="21655"/>
                  </a:lnTo>
                  <a:lnTo>
                    <a:pt x="13983" y="21693"/>
                  </a:lnTo>
                  <a:lnTo>
                    <a:pt x="14343" y="21730"/>
                  </a:lnTo>
                  <a:lnTo>
                    <a:pt x="14715" y="21730"/>
                  </a:lnTo>
                  <a:lnTo>
                    <a:pt x="15075" y="21730"/>
                  </a:lnTo>
                  <a:lnTo>
                    <a:pt x="15446" y="21655"/>
                  </a:lnTo>
                  <a:lnTo>
                    <a:pt x="15794" y="21581"/>
                  </a:lnTo>
                  <a:lnTo>
                    <a:pt x="16132" y="21432"/>
                  </a:lnTo>
                  <a:lnTo>
                    <a:pt x="16458" y="21302"/>
                  </a:lnTo>
                  <a:lnTo>
                    <a:pt x="16740" y="21078"/>
                  </a:lnTo>
                  <a:lnTo>
                    <a:pt x="16976" y="20836"/>
                  </a:lnTo>
                  <a:lnTo>
                    <a:pt x="17043" y="20650"/>
                  </a:lnTo>
                  <a:lnTo>
                    <a:pt x="17088" y="20426"/>
                  </a:lnTo>
                  <a:lnTo>
                    <a:pt x="17133" y="20222"/>
                  </a:lnTo>
                  <a:lnTo>
                    <a:pt x="17156" y="19980"/>
                  </a:lnTo>
                  <a:lnTo>
                    <a:pt x="17167" y="19477"/>
                  </a:lnTo>
                  <a:lnTo>
                    <a:pt x="17167" y="18974"/>
                  </a:lnTo>
                  <a:lnTo>
                    <a:pt x="17156" y="18397"/>
                  </a:lnTo>
                  <a:lnTo>
                    <a:pt x="17111" y="17820"/>
                  </a:lnTo>
                  <a:lnTo>
                    <a:pt x="17066" y="17261"/>
                  </a:lnTo>
                  <a:lnTo>
                    <a:pt x="16998" y="16646"/>
                  </a:lnTo>
                  <a:lnTo>
                    <a:pt x="16852" y="15511"/>
                  </a:lnTo>
                  <a:lnTo>
                    <a:pt x="16740" y="14393"/>
                  </a:lnTo>
                  <a:lnTo>
                    <a:pt x="16717" y="13928"/>
                  </a:lnTo>
                  <a:lnTo>
                    <a:pt x="16695" y="13462"/>
                  </a:lnTo>
                  <a:lnTo>
                    <a:pt x="16717" y="13071"/>
                  </a:lnTo>
                  <a:lnTo>
                    <a:pt x="16785" y="12755"/>
                  </a:lnTo>
                  <a:lnTo>
                    <a:pt x="16852" y="12419"/>
                  </a:lnTo>
                  <a:lnTo>
                    <a:pt x="16953" y="12140"/>
                  </a:lnTo>
                  <a:lnTo>
                    <a:pt x="17088" y="11898"/>
                  </a:lnTo>
                  <a:lnTo>
                    <a:pt x="17212" y="11675"/>
                  </a:lnTo>
                  <a:lnTo>
                    <a:pt x="17370" y="11470"/>
                  </a:lnTo>
                  <a:lnTo>
                    <a:pt x="17516" y="11284"/>
                  </a:lnTo>
                  <a:lnTo>
                    <a:pt x="17696" y="11135"/>
                  </a:lnTo>
                  <a:lnTo>
                    <a:pt x="17865" y="11042"/>
                  </a:lnTo>
                  <a:lnTo>
                    <a:pt x="18033" y="10930"/>
                  </a:lnTo>
                  <a:lnTo>
                    <a:pt x="18213" y="10893"/>
                  </a:lnTo>
                  <a:lnTo>
                    <a:pt x="18382" y="10893"/>
                  </a:lnTo>
                  <a:lnTo>
                    <a:pt x="18551" y="10967"/>
                  </a:lnTo>
                  <a:lnTo>
                    <a:pt x="18708" y="11042"/>
                  </a:lnTo>
                  <a:lnTo>
                    <a:pt x="18855" y="11172"/>
                  </a:lnTo>
                  <a:lnTo>
                    <a:pt x="19012" y="11358"/>
                  </a:lnTo>
                  <a:lnTo>
                    <a:pt x="19136" y="11600"/>
                  </a:lnTo>
                  <a:lnTo>
                    <a:pt x="19271" y="11861"/>
                  </a:lnTo>
                  <a:lnTo>
                    <a:pt x="19440" y="12028"/>
                  </a:lnTo>
                  <a:lnTo>
                    <a:pt x="19608" y="12177"/>
                  </a:lnTo>
                  <a:lnTo>
                    <a:pt x="19822" y="12289"/>
                  </a:lnTo>
                  <a:lnTo>
                    <a:pt x="20025" y="12289"/>
                  </a:lnTo>
                  <a:lnTo>
                    <a:pt x="20238" y="12289"/>
                  </a:lnTo>
                  <a:lnTo>
                    <a:pt x="20452" y="12215"/>
                  </a:lnTo>
                  <a:lnTo>
                    <a:pt x="20643" y="12103"/>
                  </a:lnTo>
                  <a:lnTo>
                    <a:pt x="20846" y="11973"/>
                  </a:lnTo>
                  <a:lnTo>
                    <a:pt x="21037" y="11786"/>
                  </a:lnTo>
                  <a:lnTo>
                    <a:pt x="21206" y="11563"/>
                  </a:lnTo>
                  <a:lnTo>
                    <a:pt x="21363" y="11321"/>
                  </a:lnTo>
                  <a:lnTo>
                    <a:pt x="21465" y="11079"/>
                  </a:lnTo>
                  <a:lnTo>
                    <a:pt x="21577" y="10744"/>
                  </a:lnTo>
                  <a:lnTo>
                    <a:pt x="21622" y="10427"/>
                  </a:lnTo>
                  <a:lnTo>
                    <a:pt x="21645" y="10111"/>
                  </a:lnTo>
                  <a:lnTo>
                    <a:pt x="21622" y="9608"/>
                  </a:lnTo>
                  <a:lnTo>
                    <a:pt x="21577" y="9142"/>
                  </a:lnTo>
                  <a:lnTo>
                    <a:pt x="21465" y="8751"/>
                  </a:lnTo>
                  <a:lnTo>
                    <a:pt x="21363" y="8397"/>
                  </a:lnTo>
                  <a:lnTo>
                    <a:pt x="21206" y="8062"/>
                  </a:lnTo>
                  <a:lnTo>
                    <a:pt x="21037" y="7820"/>
                  </a:lnTo>
                  <a:lnTo>
                    <a:pt x="20846" y="7597"/>
                  </a:lnTo>
                  <a:lnTo>
                    <a:pt x="20643" y="7429"/>
                  </a:lnTo>
                  <a:lnTo>
                    <a:pt x="20452" y="7317"/>
                  </a:lnTo>
                  <a:lnTo>
                    <a:pt x="20238" y="7206"/>
                  </a:lnTo>
                  <a:lnTo>
                    <a:pt x="20025" y="7168"/>
                  </a:lnTo>
                  <a:lnTo>
                    <a:pt x="19822" y="7206"/>
                  </a:lnTo>
                  <a:lnTo>
                    <a:pt x="19608" y="7243"/>
                  </a:lnTo>
                  <a:lnTo>
                    <a:pt x="19440" y="7355"/>
                  </a:lnTo>
                  <a:lnTo>
                    <a:pt x="19271" y="7504"/>
                  </a:lnTo>
                  <a:lnTo>
                    <a:pt x="19136" y="7708"/>
                  </a:lnTo>
                  <a:lnTo>
                    <a:pt x="19012" y="7895"/>
                  </a:lnTo>
                  <a:lnTo>
                    <a:pt x="18832" y="8025"/>
                  </a:lnTo>
                  <a:lnTo>
                    <a:pt x="18663" y="8174"/>
                  </a:lnTo>
                  <a:lnTo>
                    <a:pt x="18472" y="8248"/>
                  </a:lnTo>
                  <a:lnTo>
                    <a:pt x="18270" y="8286"/>
                  </a:lnTo>
                  <a:lnTo>
                    <a:pt x="18078" y="8323"/>
                  </a:lnTo>
                  <a:lnTo>
                    <a:pt x="17887" y="8323"/>
                  </a:lnTo>
                  <a:lnTo>
                    <a:pt x="17696" y="8248"/>
                  </a:lnTo>
                  <a:lnTo>
                    <a:pt x="17493" y="8174"/>
                  </a:lnTo>
                  <a:lnTo>
                    <a:pt x="17302" y="8062"/>
                  </a:lnTo>
                  <a:lnTo>
                    <a:pt x="17133" y="7969"/>
                  </a:lnTo>
                  <a:lnTo>
                    <a:pt x="16976" y="7783"/>
                  </a:lnTo>
                  <a:lnTo>
                    <a:pt x="16852" y="7597"/>
                  </a:lnTo>
                  <a:lnTo>
                    <a:pt x="16740" y="7429"/>
                  </a:lnTo>
                  <a:lnTo>
                    <a:pt x="16672" y="7168"/>
                  </a:lnTo>
                  <a:lnTo>
                    <a:pt x="16638" y="6926"/>
                  </a:lnTo>
                  <a:lnTo>
                    <a:pt x="16616" y="6498"/>
                  </a:lnTo>
                  <a:lnTo>
                    <a:pt x="16616" y="5772"/>
                  </a:lnTo>
                  <a:lnTo>
                    <a:pt x="16650" y="4915"/>
                  </a:lnTo>
                  <a:lnTo>
                    <a:pt x="16695" y="3928"/>
                  </a:lnTo>
                  <a:lnTo>
                    <a:pt x="16762" y="2960"/>
                  </a:lnTo>
                  <a:lnTo>
                    <a:pt x="16830" y="1992"/>
                  </a:lnTo>
                  <a:lnTo>
                    <a:pt x="16908" y="1173"/>
                  </a:lnTo>
                  <a:lnTo>
                    <a:pt x="16976" y="521"/>
                  </a:lnTo>
                  <a:lnTo>
                    <a:pt x="16953" y="521"/>
                  </a:lnTo>
                  <a:lnTo>
                    <a:pt x="16931" y="521"/>
                  </a:lnTo>
                  <a:lnTo>
                    <a:pt x="16267" y="484"/>
                  </a:lnTo>
                  <a:lnTo>
                    <a:pt x="15637" y="428"/>
                  </a:lnTo>
                  <a:lnTo>
                    <a:pt x="15063" y="353"/>
                  </a:lnTo>
                  <a:lnTo>
                    <a:pt x="14523" y="279"/>
                  </a:lnTo>
                  <a:lnTo>
                    <a:pt x="14040" y="167"/>
                  </a:lnTo>
                  <a:lnTo>
                    <a:pt x="13635" y="93"/>
                  </a:lnTo>
                  <a:lnTo>
                    <a:pt x="13331" y="18"/>
                  </a:lnTo>
                  <a:lnTo>
                    <a:pt x="13117" y="18"/>
                  </a:lnTo>
                  <a:lnTo>
                    <a:pt x="12982" y="18"/>
                  </a:lnTo>
                  <a:lnTo>
                    <a:pt x="12858" y="130"/>
                  </a:lnTo>
                  <a:lnTo>
                    <a:pt x="12723" y="279"/>
                  </a:lnTo>
                  <a:lnTo>
                    <a:pt x="12622" y="446"/>
                  </a:lnTo>
                  <a:lnTo>
                    <a:pt x="12510" y="670"/>
                  </a:lnTo>
                  <a:lnTo>
                    <a:pt x="12419" y="912"/>
                  </a:lnTo>
                  <a:lnTo>
                    <a:pt x="12363" y="1210"/>
                  </a:lnTo>
                  <a:lnTo>
                    <a:pt x="12318" y="1526"/>
                  </a:lnTo>
                  <a:lnTo>
                    <a:pt x="12273" y="1843"/>
                  </a:lnTo>
                  <a:lnTo>
                    <a:pt x="12251" y="2215"/>
                  </a:lnTo>
                  <a:lnTo>
                    <a:pt x="12273" y="2532"/>
                  </a:lnTo>
                  <a:lnTo>
                    <a:pt x="12318" y="2886"/>
                  </a:lnTo>
                  <a:lnTo>
                    <a:pt x="12386" y="3240"/>
                  </a:lnTo>
                  <a:lnTo>
                    <a:pt x="12464" y="3556"/>
                  </a:lnTo>
                  <a:lnTo>
                    <a:pt x="12577" y="3891"/>
                  </a:lnTo>
                  <a:lnTo>
                    <a:pt x="12746" y="4171"/>
                  </a:lnTo>
                  <a:lnTo>
                    <a:pt x="12926" y="4487"/>
                  </a:lnTo>
                  <a:lnTo>
                    <a:pt x="13050" y="4860"/>
                  </a:lnTo>
                  <a:lnTo>
                    <a:pt x="13162" y="5251"/>
                  </a:lnTo>
                  <a:lnTo>
                    <a:pt x="13218" y="5604"/>
                  </a:lnTo>
                  <a:lnTo>
                    <a:pt x="13263" y="5995"/>
                  </a:lnTo>
                  <a:lnTo>
                    <a:pt x="13241" y="6386"/>
                  </a:lnTo>
                  <a:lnTo>
                    <a:pt x="13218" y="6740"/>
                  </a:lnTo>
                  <a:lnTo>
                    <a:pt x="13139" y="7094"/>
                  </a:lnTo>
                  <a:lnTo>
                    <a:pt x="13050" y="7429"/>
                  </a:lnTo>
                  <a:lnTo>
                    <a:pt x="12903" y="7746"/>
                  </a:lnTo>
                  <a:lnTo>
                    <a:pt x="12723" y="8025"/>
                  </a:lnTo>
                  <a:lnTo>
                    <a:pt x="12532" y="8286"/>
                  </a:lnTo>
                  <a:lnTo>
                    <a:pt x="12318" y="8491"/>
                  </a:lnTo>
                  <a:lnTo>
                    <a:pt x="12060" y="8677"/>
                  </a:lnTo>
                  <a:lnTo>
                    <a:pt x="11756" y="8788"/>
                  </a:lnTo>
                  <a:lnTo>
                    <a:pt x="11452" y="8826"/>
                  </a:lnTo>
                  <a:lnTo>
                    <a:pt x="11283" y="8826"/>
                  </a:lnTo>
                  <a:lnTo>
                    <a:pt x="11126" y="8826"/>
                  </a:lnTo>
                  <a:lnTo>
                    <a:pt x="11002" y="8788"/>
                  </a:lnTo>
                  <a:lnTo>
                    <a:pt x="10845" y="8714"/>
                  </a:lnTo>
                  <a:lnTo>
                    <a:pt x="10721" y="8640"/>
                  </a:lnTo>
                  <a:lnTo>
                    <a:pt x="10608" y="8565"/>
                  </a:lnTo>
                  <a:lnTo>
                    <a:pt x="10485" y="8453"/>
                  </a:lnTo>
                  <a:lnTo>
                    <a:pt x="10372" y="8323"/>
                  </a:lnTo>
                  <a:lnTo>
                    <a:pt x="10181" y="8062"/>
                  </a:lnTo>
                  <a:lnTo>
                    <a:pt x="10035" y="7746"/>
                  </a:lnTo>
                  <a:lnTo>
                    <a:pt x="9900" y="7392"/>
                  </a:lnTo>
                  <a:lnTo>
                    <a:pt x="9787" y="7001"/>
                  </a:lnTo>
                  <a:lnTo>
                    <a:pt x="9731" y="6610"/>
                  </a:lnTo>
                  <a:lnTo>
                    <a:pt x="9686" y="6219"/>
                  </a:lnTo>
                  <a:lnTo>
                    <a:pt x="9663" y="5772"/>
                  </a:lnTo>
                  <a:lnTo>
                    <a:pt x="9686" y="5381"/>
                  </a:lnTo>
                  <a:lnTo>
                    <a:pt x="9753" y="4990"/>
                  </a:lnTo>
                  <a:lnTo>
                    <a:pt x="9832" y="4636"/>
                  </a:lnTo>
                  <a:lnTo>
                    <a:pt x="9945" y="4320"/>
                  </a:lnTo>
                  <a:lnTo>
                    <a:pt x="10068" y="4022"/>
                  </a:lnTo>
                  <a:lnTo>
                    <a:pt x="10203" y="3817"/>
                  </a:lnTo>
                  <a:lnTo>
                    <a:pt x="10316" y="3593"/>
                  </a:lnTo>
                  <a:lnTo>
                    <a:pt x="10395" y="3351"/>
                  </a:lnTo>
                  <a:lnTo>
                    <a:pt x="10462" y="3109"/>
                  </a:lnTo>
                  <a:lnTo>
                    <a:pt x="10507" y="2848"/>
                  </a:lnTo>
                  <a:lnTo>
                    <a:pt x="10530" y="2606"/>
                  </a:lnTo>
                  <a:lnTo>
                    <a:pt x="10507" y="2346"/>
                  </a:lnTo>
                  <a:lnTo>
                    <a:pt x="10462" y="2141"/>
                  </a:lnTo>
                  <a:lnTo>
                    <a:pt x="10395" y="1880"/>
                  </a:lnTo>
                  <a:lnTo>
                    <a:pt x="10293" y="1638"/>
                  </a:lnTo>
                  <a:lnTo>
                    <a:pt x="10158" y="1415"/>
                  </a:lnTo>
                  <a:lnTo>
                    <a:pt x="9967" y="1210"/>
                  </a:lnTo>
                  <a:lnTo>
                    <a:pt x="9753" y="986"/>
                  </a:lnTo>
                  <a:lnTo>
                    <a:pt x="9495" y="819"/>
                  </a:lnTo>
                  <a:lnTo>
                    <a:pt x="9191" y="670"/>
                  </a:lnTo>
                  <a:lnTo>
                    <a:pt x="8842" y="521"/>
                  </a:lnTo>
                  <a:lnTo>
                    <a:pt x="8471" y="446"/>
                  </a:lnTo>
                  <a:lnTo>
                    <a:pt x="7998" y="428"/>
                  </a:lnTo>
                  <a:lnTo>
                    <a:pt x="7413" y="428"/>
                  </a:lnTo>
                  <a:lnTo>
                    <a:pt x="6817" y="446"/>
                  </a:lnTo>
                  <a:lnTo>
                    <a:pt x="6187" y="521"/>
                  </a:lnTo>
                  <a:lnTo>
                    <a:pt x="5602" y="633"/>
                  </a:lnTo>
                  <a:lnTo>
                    <a:pt x="5107" y="744"/>
                  </a:lnTo>
                  <a:lnTo>
                    <a:pt x="4725" y="856"/>
                  </a:lnTo>
                  <a:lnTo>
                    <a:pt x="4848" y="1564"/>
                  </a:lnTo>
                  <a:lnTo>
                    <a:pt x="5028" y="2495"/>
                  </a:lnTo>
                  <a:lnTo>
                    <a:pt x="5175" y="3556"/>
                  </a:lnTo>
                  <a:lnTo>
                    <a:pt x="5298" y="4673"/>
                  </a:lnTo>
                  <a:lnTo>
                    <a:pt x="5343" y="5213"/>
                  </a:lnTo>
                  <a:lnTo>
                    <a:pt x="5388" y="5753"/>
                  </a:lnTo>
                  <a:lnTo>
                    <a:pt x="5411" y="6275"/>
                  </a:lnTo>
                  <a:lnTo>
                    <a:pt x="5411" y="6740"/>
                  </a:lnTo>
                  <a:lnTo>
                    <a:pt x="5366" y="7168"/>
                  </a:lnTo>
                  <a:lnTo>
                    <a:pt x="5321" y="7541"/>
                  </a:lnTo>
                  <a:lnTo>
                    <a:pt x="5287" y="7708"/>
                  </a:lnTo>
                  <a:lnTo>
                    <a:pt x="5242" y="7857"/>
                  </a:lnTo>
                  <a:lnTo>
                    <a:pt x="5197" y="7969"/>
                  </a:lnTo>
                  <a:lnTo>
                    <a:pt x="5130" y="8062"/>
                  </a:lnTo>
                  <a:lnTo>
                    <a:pt x="5006" y="8248"/>
                  </a:lnTo>
                  <a:lnTo>
                    <a:pt x="4848" y="8397"/>
                  </a:lnTo>
                  <a:lnTo>
                    <a:pt x="4725" y="8528"/>
                  </a:lnTo>
                  <a:lnTo>
                    <a:pt x="4567" y="8640"/>
                  </a:lnTo>
                  <a:lnTo>
                    <a:pt x="4421" y="8714"/>
                  </a:lnTo>
                  <a:lnTo>
                    <a:pt x="4263" y="8751"/>
                  </a:lnTo>
                  <a:lnTo>
                    <a:pt x="4095" y="8788"/>
                  </a:lnTo>
                  <a:lnTo>
                    <a:pt x="3948" y="8788"/>
                  </a:lnTo>
                  <a:lnTo>
                    <a:pt x="3791" y="8751"/>
                  </a:lnTo>
                  <a:lnTo>
                    <a:pt x="3667" y="8714"/>
                  </a:lnTo>
                  <a:lnTo>
                    <a:pt x="3510" y="8677"/>
                  </a:lnTo>
                  <a:lnTo>
                    <a:pt x="3386" y="8602"/>
                  </a:lnTo>
                  <a:lnTo>
                    <a:pt x="3251" y="8491"/>
                  </a:lnTo>
                  <a:lnTo>
                    <a:pt x="3127" y="8360"/>
                  </a:lnTo>
                  <a:lnTo>
                    <a:pt x="3015" y="8248"/>
                  </a:lnTo>
                  <a:lnTo>
                    <a:pt x="2925" y="8062"/>
                  </a:lnTo>
                  <a:lnTo>
                    <a:pt x="2778" y="7857"/>
                  </a:lnTo>
                  <a:lnTo>
                    <a:pt x="2610" y="7671"/>
                  </a:lnTo>
                  <a:lnTo>
                    <a:pt x="2407" y="7541"/>
                  </a:lnTo>
                  <a:lnTo>
                    <a:pt x="2171" y="7466"/>
                  </a:lnTo>
                  <a:lnTo>
                    <a:pt x="1957" y="7429"/>
                  </a:lnTo>
                  <a:lnTo>
                    <a:pt x="1698" y="7429"/>
                  </a:lnTo>
                  <a:lnTo>
                    <a:pt x="1462" y="7466"/>
                  </a:lnTo>
                  <a:lnTo>
                    <a:pt x="1226" y="7559"/>
                  </a:lnTo>
                  <a:lnTo>
                    <a:pt x="989" y="7708"/>
                  </a:lnTo>
                  <a:lnTo>
                    <a:pt x="776" y="7932"/>
                  </a:lnTo>
                  <a:lnTo>
                    <a:pt x="551" y="8211"/>
                  </a:lnTo>
                  <a:lnTo>
                    <a:pt x="382" y="8528"/>
                  </a:lnTo>
                  <a:lnTo>
                    <a:pt x="315" y="8714"/>
                  </a:lnTo>
                  <a:lnTo>
                    <a:pt x="236" y="8919"/>
                  </a:lnTo>
                  <a:lnTo>
                    <a:pt x="191" y="9142"/>
                  </a:lnTo>
                  <a:lnTo>
                    <a:pt x="123" y="9347"/>
                  </a:lnTo>
                  <a:lnTo>
                    <a:pt x="78" y="9608"/>
                  </a:lnTo>
                  <a:lnTo>
                    <a:pt x="56" y="9887"/>
                  </a:lnTo>
                  <a:lnTo>
                    <a:pt x="33" y="10185"/>
                  </a:lnTo>
                  <a:lnTo>
                    <a:pt x="33" y="10464"/>
                  </a:lnTo>
                  <a:lnTo>
                    <a:pt x="33" y="10706"/>
                  </a:lnTo>
                  <a:lnTo>
                    <a:pt x="56" y="10967"/>
                  </a:lnTo>
                  <a:lnTo>
                    <a:pt x="78" y="11172"/>
                  </a:lnTo>
                  <a:lnTo>
                    <a:pt x="123" y="11395"/>
                  </a:lnTo>
                  <a:lnTo>
                    <a:pt x="168" y="11600"/>
                  </a:lnTo>
                  <a:lnTo>
                    <a:pt x="236" y="11786"/>
                  </a:lnTo>
                  <a:lnTo>
                    <a:pt x="292" y="11973"/>
                  </a:lnTo>
                  <a:lnTo>
                    <a:pt x="382" y="12140"/>
                  </a:lnTo>
                  <a:lnTo>
                    <a:pt x="540" y="12419"/>
                  </a:lnTo>
                  <a:lnTo>
                    <a:pt x="731" y="12680"/>
                  </a:lnTo>
                  <a:lnTo>
                    <a:pt x="944" y="12866"/>
                  </a:lnTo>
                  <a:lnTo>
                    <a:pt x="1158" y="12997"/>
                  </a:lnTo>
                  <a:lnTo>
                    <a:pt x="1395" y="13108"/>
                  </a:lnTo>
                  <a:lnTo>
                    <a:pt x="1608" y="13183"/>
                  </a:lnTo>
                  <a:lnTo>
                    <a:pt x="1856" y="13183"/>
                  </a:lnTo>
                  <a:lnTo>
                    <a:pt x="2070" y="13146"/>
                  </a:lnTo>
                  <a:lnTo>
                    <a:pt x="2261" y="13071"/>
                  </a:lnTo>
                  <a:lnTo>
                    <a:pt x="2430" y="12960"/>
                  </a:lnTo>
                  <a:lnTo>
                    <a:pt x="2587" y="12792"/>
                  </a:lnTo>
                  <a:lnTo>
                    <a:pt x="2688" y="12606"/>
                  </a:lnTo>
                  <a:lnTo>
                    <a:pt x="2801" y="12419"/>
                  </a:lnTo>
                  <a:lnTo>
                    <a:pt x="2925" y="12289"/>
                  </a:lnTo>
                  <a:lnTo>
                    <a:pt x="3082" y="12177"/>
                  </a:lnTo>
                  <a:lnTo>
                    <a:pt x="3228" y="12103"/>
                  </a:lnTo>
                  <a:lnTo>
                    <a:pt x="3408" y="12103"/>
                  </a:lnTo>
                  <a:lnTo>
                    <a:pt x="3577" y="12103"/>
                  </a:lnTo>
                  <a:lnTo>
                    <a:pt x="3723" y="12177"/>
                  </a:lnTo>
                  <a:lnTo>
                    <a:pt x="3903" y="12252"/>
                  </a:lnTo>
                  <a:lnTo>
                    <a:pt x="4072" y="12364"/>
                  </a:lnTo>
                  <a:lnTo>
                    <a:pt x="4230" y="12494"/>
                  </a:lnTo>
                  <a:lnTo>
                    <a:pt x="4353" y="12643"/>
                  </a:lnTo>
                  <a:lnTo>
                    <a:pt x="4488" y="12829"/>
                  </a:lnTo>
                  <a:lnTo>
                    <a:pt x="4567" y="13034"/>
                  </a:lnTo>
                  <a:lnTo>
                    <a:pt x="4657" y="13257"/>
                  </a:lnTo>
                  <a:lnTo>
                    <a:pt x="4702" y="13462"/>
                  </a:lnTo>
                  <a:lnTo>
                    <a:pt x="4725" y="13686"/>
                  </a:lnTo>
                  <a:lnTo>
                    <a:pt x="4702" y="14282"/>
                  </a:lnTo>
                  <a:lnTo>
                    <a:pt x="4657" y="15045"/>
                  </a:lnTo>
                  <a:lnTo>
                    <a:pt x="4612" y="15976"/>
                  </a:lnTo>
                  <a:lnTo>
                    <a:pt x="4590" y="16926"/>
                  </a:lnTo>
                  <a:lnTo>
                    <a:pt x="4567" y="17968"/>
                  </a:lnTo>
                  <a:lnTo>
                    <a:pt x="4567" y="19011"/>
                  </a:lnTo>
                  <a:lnTo>
                    <a:pt x="4590" y="19514"/>
                  </a:lnTo>
                  <a:lnTo>
                    <a:pt x="4612" y="19980"/>
                  </a:lnTo>
                  <a:lnTo>
                    <a:pt x="4657" y="20426"/>
                  </a:lnTo>
                  <a:lnTo>
                    <a:pt x="4725" y="20836"/>
                  </a:lnTo>
                  <a:lnTo>
                    <a:pt x="4848" y="20929"/>
                  </a:lnTo>
                  <a:lnTo>
                    <a:pt x="5040" y="21004"/>
                  </a:lnTo>
                  <a:lnTo>
                    <a:pt x="5265" y="21078"/>
                  </a:lnTo>
                  <a:lnTo>
                    <a:pt x="5478" y="21115"/>
                  </a:lnTo>
                  <a:lnTo>
                    <a:pt x="6041" y="21115"/>
                  </a:lnTo>
                  <a:lnTo>
                    <a:pt x="6637" y="21078"/>
                  </a:lnTo>
                  <a:lnTo>
                    <a:pt x="7312" y="21004"/>
                  </a:lnTo>
                  <a:lnTo>
                    <a:pt x="7998" y="20929"/>
                  </a:lnTo>
                  <a:lnTo>
                    <a:pt x="8696" y="20855"/>
                  </a:lnTo>
                  <a:lnTo>
                    <a:pt x="9360" y="20836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 sz="1600"/>
            </a:p>
          </p:txBody>
        </p:sp>
      </p:grpSp>
      <p:grpSp>
        <p:nvGrpSpPr>
          <p:cNvPr id="22" name="Group 17"/>
          <p:cNvGrpSpPr>
            <a:grpSpLocks/>
          </p:cNvGrpSpPr>
          <p:nvPr/>
        </p:nvGrpSpPr>
        <p:grpSpPr bwMode="auto">
          <a:xfrm>
            <a:off x="-153988" y="-747713"/>
            <a:ext cx="11279188" cy="3816351"/>
            <a:chOff x="2192" y="1586"/>
            <a:chExt cx="2466" cy="1763"/>
          </a:xfrm>
        </p:grpSpPr>
        <p:sp>
          <p:nvSpPr>
            <p:cNvPr id="23" name="Puzzle2"/>
            <p:cNvSpPr>
              <a:spLocks noEditPoints="1" noChangeArrowheads="1"/>
            </p:cNvSpPr>
            <p:nvPr/>
          </p:nvSpPr>
          <p:spPr bwMode="auto">
            <a:xfrm>
              <a:off x="2880" y="1619"/>
              <a:ext cx="1778" cy="1379"/>
            </a:xfrm>
            <a:custGeom>
              <a:avLst/>
              <a:gdLst>
                <a:gd name="T0" fmla="*/ 11 w 21600"/>
                <a:gd name="T1" fmla="*/ 13386 h 21600"/>
                <a:gd name="T2" fmla="*/ 4202 w 21600"/>
                <a:gd name="T3" fmla="*/ 21161 h 21600"/>
                <a:gd name="T4" fmla="*/ 10400 w 21600"/>
                <a:gd name="T5" fmla="*/ 13909 h 21600"/>
                <a:gd name="T6" fmla="*/ 16821 w 21600"/>
                <a:gd name="T7" fmla="*/ 21190 h 21600"/>
                <a:gd name="T8" fmla="*/ 21600 w 21600"/>
                <a:gd name="T9" fmla="*/ 15083 h 21600"/>
                <a:gd name="T10" fmla="*/ 16889 w 21600"/>
                <a:gd name="T11" fmla="*/ 5739 h 21600"/>
                <a:gd name="T12" fmla="*/ 10800 w 21600"/>
                <a:gd name="T13" fmla="*/ 28 h 21600"/>
                <a:gd name="T14" fmla="*/ 4202 w 21600"/>
                <a:gd name="T15" fmla="*/ 5894 h 21600"/>
                <a:gd name="T16" fmla="*/ 5388 w 21600"/>
                <a:gd name="T17" fmla="*/ 6742 h 21600"/>
                <a:gd name="T18" fmla="*/ 16177 w 21600"/>
                <a:gd name="T19" fmla="*/ 20441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4247" y="12354"/>
                  </a:moveTo>
                  <a:lnTo>
                    <a:pt x="4134" y="12468"/>
                  </a:lnTo>
                  <a:lnTo>
                    <a:pt x="4010" y="12581"/>
                  </a:lnTo>
                  <a:lnTo>
                    <a:pt x="3897" y="12637"/>
                  </a:lnTo>
                  <a:lnTo>
                    <a:pt x="3773" y="12694"/>
                  </a:lnTo>
                  <a:lnTo>
                    <a:pt x="3637" y="12694"/>
                  </a:lnTo>
                  <a:lnTo>
                    <a:pt x="3524" y="12694"/>
                  </a:lnTo>
                  <a:lnTo>
                    <a:pt x="3400" y="12665"/>
                  </a:lnTo>
                  <a:lnTo>
                    <a:pt x="3287" y="12609"/>
                  </a:lnTo>
                  <a:lnTo>
                    <a:pt x="3027" y="12496"/>
                  </a:lnTo>
                  <a:lnTo>
                    <a:pt x="2790" y="12340"/>
                  </a:lnTo>
                  <a:lnTo>
                    <a:pt x="2530" y="12142"/>
                  </a:lnTo>
                  <a:lnTo>
                    <a:pt x="2293" y="11987"/>
                  </a:lnTo>
                  <a:lnTo>
                    <a:pt x="2033" y="11817"/>
                  </a:lnTo>
                  <a:lnTo>
                    <a:pt x="1773" y="11676"/>
                  </a:lnTo>
                  <a:lnTo>
                    <a:pt x="1638" y="11662"/>
                  </a:lnTo>
                  <a:lnTo>
                    <a:pt x="1513" y="11634"/>
                  </a:lnTo>
                  <a:lnTo>
                    <a:pt x="1378" y="11634"/>
                  </a:lnTo>
                  <a:lnTo>
                    <a:pt x="1253" y="11634"/>
                  </a:lnTo>
                  <a:lnTo>
                    <a:pt x="1118" y="11662"/>
                  </a:lnTo>
                  <a:lnTo>
                    <a:pt x="971" y="11732"/>
                  </a:lnTo>
                  <a:lnTo>
                    <a:pt x="835" y="11817"/>
                  </a:lnTo>
                  <a:lnTo>
                    <a:pt x="711" y="11959"/>
                  </a:lnTo>
                  <a:lnTo>
                    <a:pt x="553" y="12086"/>
                  </a:lnTo>
                  <a:lnTo>
                    <a:pt x="429" y="12284"/>
                  </a:lnTo>
                  <a:lnTo>
                    <a:pt x="271" y="12524"/>
                  </a:lnTo>
                  <a:lnTo>
                    <a:pt x="146" y="12793"/>
                  </a:lnTo>
                  <a:lnTo>
                    <a:pt x="79" y="12962"/>
                  </a:lnTo>
                  <a:lnTo>
                    <a:pt x="33" y="13146"/>
                  </a:lnTo>
                  <a:lnTo>
                    <a:pt x="11" y="13386"/>
                  </a:lnTo>
                  <a:lnTo>
                    <a:pt x="11" y="13641"/>
                  </a:lnTo>
                  <a:lnTo>
                    <a:pt x="33" y="13881"/>
                  </a:lnTo>
                  <a:lnTo>
                    <a:pt x="101" y="14150"/>
                  </a:lnTo>
                  <a:lnTo>
                    <a:pt x="192" y="14404"/>
                  </a:lnTo>
                  <a:lnTo>
                    <a:pt x="293" y="14645"/>
                  </a:lnTo>
                  <a:lnTo>
                    <a:pt x="451" y="14857"/>
                  </a:lnTo>
                  <a:lnTo>
                    <a:pt x="621" y="15054"/>
                  </a:lnTo>
                  <a:lnTo>
                    <a:pt x="734" y="15125"/>
                  </a:lnTo>
                  <a:lnTo>
                    <a:pt x="835" y="15210"/>
                  </a:lnTo>
                  <a:lnTo>
                    <a:pt x="948" y="15267"/>
                  </a:lnTo>
                  <a:lnTo>
                    <a:pt x="1084" y="15323"/>
                  </a:lnTo>
                  <a:lnTo>
                    <a:pt x="1208" y="15351"/>
                  </a:lnTo>
                  <a:lnTo>
                    <a:pt x="1355" y="15380"/>
                  </a:lnTo>
                  <a:lnTo>
                    <a:pt x="1513" y="15380"/>
                  </a:lnTo>
                  <a:lnTo>
                    <a:pt x="1683" y="15380"/>
                  </a:lnTo>
                  <a:lnTo>
                    <a:pt x="1864" y="15351"/>
                  </a:lnTo>
                  <a:lnTo>
                    <a:pt x="2033" y="15323"/>
                  </a:lnTo>
                  <a:lnTo>
                    <a:pt x="2225" y="15238"/>
                  </a:lnTo>
                  <a:lnTo>
                    <a:pt x="2428" y="15153"/>
                  </a:lnTo>
                  <a:lnTo>
                    <a:pt x="2745" y="15026"/>
                  </a:lnTo>
                  <a:lnTo>
                    <a:pt x="3005" y="14913"/>
                  </a:lnTo>
                  <a:lnTo>
                    <a:pt x="3264" y="14828"/>
                  </a:lnTo>
                  <a:lnTo>
                    <a:pt x="3513" y="14800"/>
                  </a:lnTo>
                  <a:lnTo>
                    <a:pt x="3615" y="14828"/>
                  </a:lnTo>
                  <a:lnTo>
                    <a:pt x="3728" y="14857"/>
                  </a:lnTo>
                  <a:lnTo>
                    <a:pt x="3807" y="14913"/>
                  </a:lnTo>
                  <a:lnTo>
                    <a:pt x="3920" y="14998"/>
                  </a:lnTo>
                  <a:lnTo>
                    <a:pt x="4010" y="15097"/>
                  </a:lnTo>
                  <a:lnTo>
                    <a:pt x="4089" y="15238"/>
                  </a:lnTo>
                  <a:lnTo>
                    <a:pt x="4179" y="15408"/>
                  </a:lnTo>
                  <a:lnTo>
                    <a:pt x="4247" y="15620"/>
                  </a:lnTo>
                  <a:lnTo>
                    <a:pt x="4326" y="15860"/>
                  </a:lnTo>
                  <a:lnTo>
                    <a:pt x="4394" y="16129"/>
                  </a:lnTo>
                  <a:lnTo>
                    <a:pt x="4439" y="16440"/>
                  </a:lnTo>
                  <a:lnTo>
                    <a:pt x="4507" y="16737"/>
                  </a:lnTo>
                  <a:lnTo>
                    <a:pt x="4552" y="17090"/>
                  </a:lnTo>
                  <a:lnTo>
                    <a:pt x="4575" y="17443"/>
                  </a:lnTo>
                  <a:lnTo>
                    <a:pt x="4586" y="17825"/>
                  </a:lnTo>
                  <a:lnTo>
                    <a:pt x="4586" y="18193"/>
                  </a:lnTo>
                  <a:lnTo>
                    <a:pt x="4586" y="18574"/>
                  </a:lnTo>
                  <a:lnTo>
                    <a:pt x="4586" y="18984"/>
                  </a:lnTo>
                  <a:lnTo>
                    <a:pt x="4552" y="19366"/>
                  </a:lnTo>
                  <a:lnTo>
                    <a:pt x="4507" y="19748"/>
                  </a:lnTo>
                  <a:lnTo>
                    <a:pt x="4462" y="20129"/>
                  </a:lnTo>
                  <a:lnTo>
                    <a:pt x="4371" y="20483"/>
                  </a:lnTo>
                  <a:lnTo>
                    <a:pt x="4292" y="20836"/>
                  </a:lnTo>
                  <a:lnTo>
                    <a:pt x="4202" y="21161"/>
                  </a:lnTo>
                  <a:lnTo>
                    <a:pt x="4744" y="21161"/>
                  </a:lnTo>
                  <a:lnTo>
                    <a:pt x="5264" y="21161"/>
                  </a:lnTo>
                  <a:lnTo>
                    <a:pt x="5784" y="21161"/>
                  </a:lnTo>
                  <a:lnTo>
                    <a:pt x="6235" y="21161"/>
                  </a:lnTo>
                  <a:lnTo>
                    <a:pt x="6676" y="21161"/>
                  </a:lnTo>
                  <a:lnTo>
                    <a:pt x="7060" y="21161"/>
                  </a:lnTo>
                  <a:lnTo>
                    <a:pt x="7410" y="21161"/>
                  </a:lnTo>
                  <a:lnTo>
                    <a:pt x="7670" y="21161"/>
                  </a:lnTo>
                  <a:lnTo>
                    <a:pt x="8020" y="21020"/>
                  </a:lnTo>
                  <a:lnTo>
                    <a:pt x="8303" y="20893"/>
                  </a:lnTo>
                  <a:lnTo>
                    <a:pt x="8563" y="20695"/>
                  </a:lnTo>
                  <a:lnTo>
                    <a:pt x="8800" y="20511"/>
                  </a:lnTo>
                  <a:lnTo>
                    <a:pt x="8969" y="20285"/>
                  </a:lnTo>
                  <a:lnTo>
                    <a:pt x="9150" y="20045"/>
                  </a:lnTo>
                  <a:lnTo>
                    <a:pt x="9252" y="19804"/>
                  </a:lnTo>
                  <a:lnTo>
                    <a:pt x="9342" y="19550"/>
                  </a:lnTo>
                  <a:lnTo>
                    <a:pt x="9410" y="19281"/>
                  </a:lnTo>
                  <a:lnTo>
                    <a:pt x="9433" y="19013"/>
                  </a:lnTo>
                  <a:lnTo>
                    <a:pt x="9433" y="18744"/>
                  </a:lnTo>
                  <a:lnTo>
                    <a:pt x="9387" y="18504"/>
                  </a:lnTo>
                  <a:lnTo>
                    <a:pt x="9320" y="18221"/>
                  </a:lnTo>
                  <a:lnTo>
                    <a:pt x="9207" y="17981"/>
                  </a:lnTo>
                  <a:lnTo>
                    <a:pt x="9105" y="17740"/>
                  </a:lnTo>
                  <a:lnTo>
                    <a:pt x="8924" y="17514"/>
                  </a:lnTo>
                  <a:lnTo>
                    <a:pt x="8777" y="17274"/>
                  </a:lnTo>
                  <a:lnTo>
                    <a:pt x="8642" y="17034"/>
                  </a:lnTo>
                  <a:lnTo>
                    <a:pt x="8563" y="16765"/>
                  </a:lnTo>
                  <a:lnTo>
                    <a:pt x="8472" y="16468"/>
                  </a:lnTo>
                  <a:lnTo>
                    <a:pt x="8450" y="16157"/>
                  </a:lnTo>
                  <a:lnTo>
                    <a:pt x="8450" y="15860"/>
                  </a:lnTo>
                  <a:lnTo>
                    <a:pt x="8472" y="15563"/>
                  </a:lnTo>
                  <a:lnTo>
                    <a:pt x="8540" y="15267"/>
                  </a:lnTo>
                  <a:lnTo>
                    <a:pt x="8642" y="14998"/>
                  </a:lnTo>
                  <a:lnTo>
                    <a:pt x="8777" y="14729"/>
                  </a:lnTo>
                  <a:lnTo>
                    <a:pt x="8868" y="14616"/>
                  </a:lnTo>
                  <a:lnTo>
                    <a:pt x="8969" y="14475"/>
                  </a:lnTo>
                  <a:lnTo>
                    <a:pt x="9060" y="14376"/>
                  </a:lnTo>
                  <a:lnTo>
                    <a:pt x="9184" y="14291"/>
                  </a:lnTo>
                  <a:lnTo>
                    <a:pt x="9297" y="14206"/>
                  </a:lnTo>
                  <a:lnTo>
                    <a:pt x="9433" y="14121"/>
                  </a:lnTo>
                  <a:lnTo>
                    <a:pt x="9579" y="14051"/>
                  </a:lnTo>
                  <a:lnTo>
                    <a:pt x="9726" y="13994"/>
                  </a:lnTo>
                  <a:lnTo>
                    <a:pt x="9884" y="13938"/>
                  </a:lnTo>
                  <a:lnTo>
                    <a:pt x="10054" y="13909"/>
                  </a:lnTo>
                  <a:lnTo>
                    <a:pt x="10257" y="13881"/>
                  </a:lnTo>
                  <a:lnTo>
                    <a:pt x="10449" y="13881"/>
                  </a:lnTo>
                  <a:lnTo>
                    <a:pt x="10664" y="13881"/>
                  </a:lnTo>
                  <a:lnTo>
                    <a:pt x="10856" y="13909"/>
                  </a:lnTo>
                  <a:lnTo>
                    <a:pt x="11037" y="13966"/>
                  </a:lnTo>
                  <a:lnTo>
                    <a:pt x="11206" y="14023"/>
                  </a:lnTo>
                  <a:lnTo>
                    <a:pt x="11353" y="14093"/>
                  </a:lnTo>
                  <a:lnTo>
                    <a:pt x="11511" y="14178"/>
                  </a:lnTo>
                  <a:lnTo>
                    <a:pt x="11635" y="14263"/>
                  </a:lnTo>
                  <a:lnTo>
                    <a:pt x="11748" y="14376"/>
                  </a:lnTo>
                  <a:lnTo>
                    <a:pt x="11861" y="14475"/>
                  </a:lnTo>
                  <a:lnTo>
                    <a:pt x="11941" y="14616"/>
                  </a:lnTo>
                  <a:lnTo>
                    <a:pt x="12031" y="14758"/>
                  </a:lnTo>
                  <a:lnTo>
                    <a:pt x="12099" y="14885"/>
                  </a:lnTo>
                  <a:lnTo>
                    <a:pt x="12200" y="15210"/>
                  </a:lnTo>
                  <a:lnTo>
                    <a:pt x="12268" y="15507"/>
                  </a:lnTo>
                  <a:lnTo>
                    <a:pt x="12291" y="15832"/>
                  </a:lnTo>
                  <a:lnTo>
                    <a:pt x="12291" y="16157"/>
                  </a:lnTo>
                  <a:lnTo>
                    <a:pt x="12246" y="16482"/>
                  </a:lnTo>
                  <a:lnTo>
                    <a:pt x="12178" y="16807"/>
                  </a:lnTo>
                  <a:lnTo>
                    <a:pt x="12099" y="17090"/>
                  </a:lnTo>
                  <a:lnTo>
                    <a:pt x="12008" y="17330"/>
                  </a:lnTo>
                  <a:lnTo>
                    <a:pt x="11884" y="17542"/>
                  </a:lnTo>
                  <a:lnTo>
                    <a:pt x="11748" y="17712"/>
                  </a:lnTo>
                  <a:lnTo>
                    <a:pt x="11613" y="17839"/>
                  </a:lnTo>
                  <a:lnTo>
                    <a:pt x="11489" y="18037"/>
                  </a:lnTo>
                  <a:lnTo>
                    <a:pt x="11398" y="18221"/>
                  </a:lnTo>
                  <a:lnTo>
                    <a:pt x="11319" y="18447"/>
                  </a:lnTo>
                  <a:lnTo>
                    <a:pt x="11251" y="18659"/>
                  </a:lnTo>
                  <a:lnTo>
                    <a:pt x="11206" y="18900"/>
                  </a:lnTo>
                  <a:lnTo>
                    <a:pt x="11184" y="19154"/>
                  </a:lnTo>
                  <a:lnTo>
                    <a:pt x="11184" y="19423"/>
                  </a:lnTo>
                  <a:lnTo>
                    <a:pt x="11229" y="19663"/>
                  </a:lnTo>
                  <a:lnTo>
                    <a:pt x="11297" y="19903"/>
                  </a:lnTo>
                  <a:lnTo>
                    <a:pt x="11376" y="20158"/>
                  </a:lnTo>
                  <a:lnTo>
                    <a:pt x="11511" y="20398"/>
                  </a:lnTo>
                  <a:lnTo>
                    <a:pt x="11681" y="20610"/>
                  </a:lnTo>
                  <a:lnTo>
                    <a:pt x="11884" y="20808"/>
                  </a:lnTo>
                  <a:lnTo>
                    <a:pt x="12121" y="20992"/>
                  </a:lnTo>
                  <a:lnTo>
                    <a:pt x="12404" y="21161"/>
                  </a:lnTo>
                  <a:lnTo>
                    <a:pt x="12528" y="21190"/>
                  </a:lnTo>
                  <a:lnTo>
                    <a:pt x="12856" y="21274"/>
                  </a:lnTo>
                  <a:lnTo>
                    <a:pt x="13330" y="21373"/>
                  </a:lnTo>
                  <a:lnTo>
                    <a:pt x="13963" y="21486"/>
                  </a:lnTo>
                  <a:lnTo>
                    <a:pt x="14313" y="21543"/>
                  </a:lnTo>
                  <a:lnTo>
                    <a:pt x="14652" y="21571"/>
                  </a:lnTo>
                  <a:lnTo>
                    <a:pt x="15025" y="21600"/>
                  </a:lnTo>
                  <a:lnTo>
                    <a:pt x="15409" y="21600"/>
                  </a:lnTo>
                  <a:lnTo>
                    <a:pt x="15782" y="21600"/>
                  </a:lnTo>
                  <a:lnTo>
                    <a:pt x="16177" y="21571"/>
                  </a:lnTo>
                  <a:lnTo>
                    <a:pt x="16516" y="21486"/>
                  </a:lnTo>
                  <a:lnTo>
                    <a:pt x="16889" y="21402"/>
                  </a:lnTo>
                  <a:lnTo>
                    <a:pt x="16821" y="21190"/>
                  </a:lnTo>
                  <a:lnTo>
                    <a:pt x="16776" y="20935"/>
                  </a:lnTo>
                  <a:lnTo>
                    <a:pt x="16742" y="20667"/>
                  </a:lnTo>
                  <a:lnTo>
                    <a:pt x="16719" y="20370"/>
                  </a:lnTo>
                  <a:lnTo>
                    <a:pt x="16697" y="19719"/>
                  </a:lnTo>
                  <a:lnTo>
                    <a:pt x="16697" y="19013"/>
                  </a:lnTo>
                  <a:lnTo>
                    <a:pt x="16719" y="18306"/>
                  </a:lnTo>
                  <a:lnTo>
                    <a:pt x="16753" y="17599"/>
                  </a:lnTo>
                  <a:lnTo>
                    <a:pt x="16821" y="16949"/>
                  </a:lnTo>
                  <a:lnTo>
                    <a:pt x="16889" y="16383"/>
                  </a:lnTo>
                  <a:lnTo>
                    <a:pt x="16934" y="16129"/>
                  </a:lnTo>
                  <a:lnTo>
                    <a:pt x="17002" y="15945"/>
                  </a:lnTo>
                  <a:lnTo>
                    <a:pt x="17081" y="15790"/>
                  </a:lnTo>
                  <a:lnTo>
                    <a:pt x="17194" y="15648"/>
                  </a:lnTo>
                  <a:lnTo>
                    <a:pt x="17318" y="15563"/>
                  </a:lnTo>
                  <a:lnTo>
                    <a:pt x="17453" y="15507"/>
                  </a:lnTo>
                  <a:lnTo>
                    <a:pt x="17600" y="15450"/>
                  </a:lnTo>
                  <a:lnTo>
                    <a:pt x="17758" y="15450"/>
                  </a:lnTo>
                  <a:lnTo>
                    <a:pt x="17905" y="15479"/>
                  </a:lnTo>
                  <a:lnTo>
                    <a:pt x="18064" y="15535"/>
                  </a:lnTo>
                  <a:lnTo>
                    <a:pt x="18233" y="15620"/>
                  </a:lnTo>
                  <a:lnTo>
                    <a:pt x="18380" y="15733"/>
                  </a:lnTo>
                  <a:lnTo>
                    <a:pt x="18561" y="15832"/>
                  </a:lnTo>
                  <a:lnTo>
                    <a:pt x="18707" y="15973"/>
                  </a:lnTo>
                  <a:lnTo>
                    <a:pt x="18866" y="16129"/>
                  </a:lnTo>
                  <a:lnTo>
                    <a:pt x="18990" y="16327"/>
                  </a:lnTo>
                  <a:lnTo>
                    <a:pt x="19125" y="16482"/>
                  </a:lnTo>
                  <a:lnTo>
                    <a:pt x="19295" y="16624"/>
                  </a:lnTo>
                  <a:lnTo>
                    <a:pt x="19464" y="16737"/>
                  </a:lnTo>
                  <a:lnTo>
                    <a:pt x="19668" y="16807"/>
                  </a:lnTo>
                  <a:lnTo>
                    <a:pt x="19860" y="16836"/>
                  </a:lnTo>
                  <a:lnTo>
                    <a:pt x="20052" y="16864"/>
                  </a:lnTo>
                  <a:lnTo>
                    <a:pt x="20266" y="16836"/>
                  </a:lnTo>
                  <a:lnTo>
                    <a:pt x="20470" y="16793"/>
                  </a:lnTo>
                  <a:lnTo>
                    <a:pt x="20662" y="16708"/>
                  </a:lnTo>
                  <a:lnTo>
                    <a:pt x="20854" y="16567"/>
                  </a:lnTo>
                  <a:lnTo>
                    <a:pt x="21035" y="16412"/>
                  </a:lnTo>
                  <a:lnTo>
                    <a:pt x="21182" y="16214"/>
                  </a:lnTo>
                  <a:lnTo>
                    <a:pt x="21340" y="16002"/>
                  </a:lnTo>
                  <a:lnTo>
                    <a:pt x="21441" y="15733"/>
                  </a:lnTo>
                  <a:lnTo>
                    <a:pt x="21532" y="15436"/>
                  </a:lnTo>
                  <a:lnTo>
                    <a:pt x="21600" y="15083"/>
                  </a:lnTo>
                  <a:lnTo>
                    <a:pt x="21600" y="14885"/>
                  </a:lnTo>
                  <a:lnTo>
                    <a:pt x="21600" y="14729"/>
                  </a:lnTo>
                  <a:lnTo>
                    <a:pt x="21600" y="14531"/>
                  </a:lnTo>
                  <a:lnTo>
                    <a:pt x="21577" y="14376"/>
                  </a:lnTo>
                  <a:lnTo>
                    <a:pt x="21532" y="14206"/>
                  </a:lnTo>
                  <a:lnTo>
                    <a:pt x="21487" y="14051"/>
                  </a:lnTo>
                  <a:lnTo>
                    <a:pt x="21419" y="13909"/>
                  </a:lnTo>
                  <a:lnTo>
                    <a:pt x="21351" y="13768"/>
                  </a:lnTo>
                  <a:lnTo>
                    <a:pt x="21204" y="13500"/>
                  </a:lnTo>
                  <a:lnTo>
                    <a:pt x="21035" y="13287"/>
                  </a:lnTo>
                  <a:lnTo>
                    <a:pt x="20809" y="13090"/>
                  </a:lnTo>
                  <a:lnTo>
                    <a:pt x="20594" y="12962"/>
                  </a:lnTo>
                  <a:lnTo>
                    <a:pt x="20357" y="12821"/>
                  </a:lnTo>
                  <a:lnTo>
                    <a:pt x="20120" y="12764"/>
                  </a:lnTo>
                  <a:lnTo>
                    <a:pt x="19882" y="12708"/>
                  </a:lnTo>
                  <a:lnTo>
                    <a:pt x="19645" y="12736"/>
                  </a:lnTo>
                  <a:lnTo>
                    <a:pt x="19430" y="12793"/>
                  </a:lnTo>
                  <a:lnTo>
                    <a:pt x="19227" y="12906"/>
                  </a:lnTo>
                  <a:lnTo>
                    <a:pt x="19148" y="12962"/>
                  </a:lnTo>
                  <a:lnTo>
                    <a:pt x="19058" y="13047"/>
                  </a:lnTo>
                  <a:lnTo>
                    <a:pt x="18990" y="13146"/>
                  </a:lnTo>
                  <a:lnTo>
                    <a:pt x="18911" y="13259"/>
                  </a:lnTo>
                  <a:lnTo>
                    <a:pt x="18775" y="13471"/>
                  </a:lnTo>
                  <a:lnTo>
                    <a:pt x="18628" y="13641"/>
                  </a:lnTo>
                  <a:lnTo>
                    <a:pt x="18470" y="13740"/>
                  </a:lnTo>
                  <a:lnTo>
                    <a:pt x="18301" y="13825"/>
                  </a:lnTo>
                  <a:lnTo>
                    <a:pt x="18143" y="13853"/>
                  </a:lnTo>
                  <a:lnTo>
                    <a:pt x="17973" y="13881"/>
                  </a:lnTo>
                  <a:lnTo>
                    <a:pt x="17804" y="13853"/>
                  </a:lnTo>
                  <a:lnTo>
                    <a:pt x="17646" y="13796"/>
                  </a:lnTo>
                  <a:lnTo>
                    <a:pt x="17499" y="13726"/>
                  </a:lnTo>
                  <a:lnTo>
                    <a:pt x="17341" y="13641"/>
                  </a:lnTo>
                  <a:lnTo>
                    <a:pt x="17216" y="13528"/>
                  </a:lnTo>
                  <a:lnTo>
                    <a:pt x="17103" y="13386"/>
                  </a:lnTo>
                  <a:lnTo>
                    <a:pt x="17024" y="13259"/>
                  </a:lnTo>
                  <a:lnTo>
                    <a:pt x="16934" y="13118"/>
                  </a:lnTo>
                  <a:lnTo>
                    <a:pt x="16889" y="12991"/>
                  </a:lnTo>
                  <a:lnTo>
                    <a:pt x="16889" y="12849"/>
                  </a:lnTo>
                  <a:lnTo>
                    <a:pt x="16889" y="12383"/>
                  </a:lnTo>
                  <a:lnTo>
                    <a:pt x="16889" y="11662"/>
                  </a:lnTo>
                  <a:lnTo>
                    <a:pt x="16889" y="10701"/>
                  </a:lnTo>
                  <a:lnTo>
                    <a:pt x="16889" y="9640"/>
                  </a:lnTo>
                  <a:lnTo>
                    <a:pt x="16889" y="8566"/>
                  </a:lnTo>
                  <a:lnTo>
                    <a:pt x="16889" y="7478"/>
                  </a:lnTo>
                  <a:lnTo>
                    <a:pt x="16889" y="6502"/>
                  </a:lnTo>
                  <a:lnTo>
                    <a:pt x="16889" y="5739"/>
                  </a:lnTo>
                  <a:lnTo>
                    <a:pt x="16674" y="5894"/>
                  </a:lnTo>
                  <a:lnTo>
                    <a:pt x="16414" y="6036"/>
                  </a:lnTo>
                  <a:lnTo>
                    <a:pt x="16154" y="6177"/>
                  </a:lnTo>
                  <a:lnTo>
                    <a:pt x="15849" y="6248"/>
                  </a:lnTo>
                  <a:lnTo>
                    <a:pt x="15544" y="6304"/>
                  </a:lnTo>
                  <a:lnTo>
                    <a:pt x="15217" y="6332"/>
                  </a:lnTo>
                  <a:lnTo>
                    <a:pt x="14866" y="6361"/>
                  </a:lnTo>
                  <a:lnTo>
                    <a:pt x="14550" y="6361"/>
                  </a:lnTo>
                  <a:lnTo>
                    <a:pt x="14200" y="6332"/>
                  </a:lnTo>
                  <a:lnTo>
                    <a:pt x="13850" y="6276"/>
                  </a:lnTo>
                  <a:lnTo>
                    <a:pt x="13522" y="6219"/>
                  </a:lnTo>
                  <a:lnTo>
                    <a:pt x="13206" y="6149"/>
                  </a:lnTo>
                  <a:lnTo>
                    <a:pt x="12901" y="6064"/>
                  </a:lnTo>
                  <a:lnTo>
                    <a:pt x="12618" y="5951"/>
                  </a:lnTo>
                  <a:lnTo>
                    <a:pt x="12358" y="5838"/>
                  </a:lnTo>
                  <a:lnTo>
                    <a:pt x="12121" y="5739"/>
                  </a:lnTo>
                  <a:lnTo>
                    <a:pt x="11941" y="5626"/>
                  </a:lnTo>
                  <a:lnTo>
                    <a:pt x="11794" y="5513"/>
                  </a:lnTo>
                  <a:lnTo>
                    <a:pt x="11658" y="5414"/>
                  </a:lnTo>
                  <a:lnTo>
                    <a:pt x="11556" y="5301"/>
                  </a:lnTo>
                  <a:lnTo>
                    <a:pt x="11466" y="5187"/>
                  </a:lnTo>
                  <a:lnTo>
                    <a:pt x="11398" y="5089"/>
                  </a:lnTo>
                  <a:lnTo>
                    <a:pt x="11376" y="4947"/>
                  </a:lnTo>
                  <a:lnTo>
                    <a:pt x="11353" y="4834"/>
                  </a:lnTo>
                  <a:lnTo>
                    <a:pt x="11353" y="4707"/>
                  </a:lnTo>
                  <a:lnTo>
                    <a:pt x="11376" y="4565"/>
                  </a:lnTo>
                  <a:lnTo>
                    <a:pt x="11443" y="4410"/>
                  </a:lnTo>
                  <a:lnTo>
                    <a:pt x="11511" y="4240"/>
                  </a:lnTo>
                  <a:lnTo>
                    <a:pt x="11703" y="3887"/>
                  </a:lnTo>
                  <a:lnTo>
                    <a:pt x="11986" y="3505"/>
                  </a:lnTo>
                  <a:lnTo>
                    <a:pt x="12144" y="3265"/>
                  </a:lnTo>
                  <a:lnTo>
                    <a:pt x="12246" y="3025"/>
                  </a:lnTo>
                  <a:lnTo>
                    <a:pt x="12336" y="2756"/>
                  </a:lnTo>
                  <a:lnTo>
                    <a:pt x="12404" y="2445"/>
                  </a:lnTo>
                  <a:lnTo>
                    <a:pt x="12438" y="2176"/>
                  </a:lnTo>
                  <a:lnTo>
                    <a:pt x="12438" y="1880"/>
                  </a:lnTo>
                  <a:lnTo>
                    <a:pt x="12404" y="1583"/>
                  </a:lnTo>
                  <a:lnTo>
                    <a:pt x="12336" y="1314"/>
                  </a:lnTo>
                  <a:lnTo>
                    <a:pt x="12246" y="1046"/>
                  </a:lnTo>
                  <a:lnTo>
                    <a:pt x="12099" y="791"/>
                  </a:lnTo>
                  <a:lnTo>
                    <a:pt x="12008" y="692"/>
                  </a:lnTo>
                  <a:lnTo>
                    <a:pt x="11918" y="579"/>
                  </a:lnTo>
                  <a:lnTo>
                    <a:pt x="11816" y="466"/>
                  </a:lnTo>
                  <a:lnTo>
                    <a:pt x="11703" y="381"/>
                  </a:lnTo>
                  <a:lnTo>
                    <a:pt x="11579" y="310"/>
                  </a:lnTo>
                  <a:lnTo>
                    <a:pt x="11443" y="226"/>
                  </a:lnTo>
                  <a:lnTo>
                    <a:pt x="11297" y="169"/>
                  </a:lnTo>
                  <a:lnTo>
                    <a:pt x="11138" y="113"/>
                  </a:lnTo>
                  <a:lnTo>
                    <a:pt x="10969" y="56"/>
                  </a:lnTo>
                  <a:lnTo>
                    <a:pt x="10800" y="28"/>
                  </a:lnTo>
                  <a:lnTo>
                    <a:pt x="10619" y="28"/>
                  </a:lnTo>
                  <a:lnTo>
                    <a:pt x="10404" y="28"/>
                  </a:lnTo>
                  <a:lnTo>
                    <a:pt x="10257" y="28"/>
                  </a:lnTo>
                  <a:lnTo>
                    <a:pt x="10076" y="56"/>
                  </a:lnTo>
                  <a:lnTo>
                    <a:pt x="9952" y="84"/>
                  </a:lnTo>
                  <a:lnTo>
                    <a:pt x="9794" y="141"/>
                  </a:lnTo>
                  <a:lnTo>
                    <a:pt x="9692" y="226"/>
                  </a:lnTo>
                  <a:lnTo>
                    <a:pt x="9557" y="282"/>
                  </a:lnTo>
                  <a:lnTo>
                    <a:pt x="9455" y="381"/>
                  </a:lnTo>
                  <a:lnTo>
                    <a:pt x="9365" y="466"/>
                  </a:lnTo>
                  <a:lnTo>
                    <a:pt x="9274" y="579"/>
                  </a:lnTo>
                  <a:lnTo>
                    <a:pt x="9184" y="692"/>
                  </a:lnTo>
                  <a:lnTo>
                    <a:pt x="9128" y="791"/>
                  </a:lnTo>
                  <a:lnTo>
                    <a:pt x="9060" y="932"/>
                  </a:lnTo>
                  <a:lnTo>
                    <a:pt x="8969" y="1201"/>
                  </a:lnTo>
                  <a:lnTo>
                    <a:pt x="8913" y="1498"/>
                  </a:lnTo>
                  <a:lnTo>
                    <a:pt x="8890" y="1795"/>
                  </a:lnTo>
                  <a:lnTo>
                    <a:pt x="8890" y="2120"/>
                  </a:lnTo>
                  <a:lnTo>
                    <a:pt x="8913" y="2445"/>
                  </a:lnTo>
                  <a:lnTo>
                    <a:pt x="8969" y="2756"/>
                  </a:lnTo>
                  <a:lnTo>
                    <a:pt x="9060" y="3081"/>
                  </a:lnTo>
                  <a:lnTo>
                    <a:pt x="9173" y="3378"/>
                  </a:lnTo>
                  <a:lnTo>
                    <a:pt x="9297" y="3647"/>
                  </a:lnTo>
                  <a:lnTo>
                    <a:pt x="9466" y="3887"/>
                  </a:lnTo>
                  <a:lnTo>
                    <a:pt x="9579" y="4085"/>
                  </a:lnTo>
                  <a:lnTo>
                    <a:pt x="9670" y="4269"/>
                  </a:lnTo>
                  <a:lnTo>
                    <a:pt x="9726" y="4467"/>
                  </a:lnTo>
                  <a:lnTo>
                    <a:pt x="9771" y="4650"/>
                  </a:lnTo>
                  <a:lnTo>
                    <a:pt x="9771" y="4834"/>
                  </a:lnTo>
                  <a:lnTo>
                    <a:pt x="9749" y="5032"/>
                  </a:lnTo>
                  <a:lnTo>
                    <a:pt x="9715" y="5216"/>
                  </a:lnTo>
                  <a:lnTo>
                    <a:pt x="9625" y="5385"/>
                  </a:lnTo>
                  <a:lnTo>
                    <a:pt x="9534" y="5513"/>
                  </a:lnTo>
                  <a:lnTo>
                    <a:pt x="9410" y="5626"/>
                  </a:lnTo>
                  <a:lnTo>
                    <a:pt x="9229" y="5710"/>
                  </a:lnTo>
                  <a:lnTo>
                    <a:pt x="9060" y="5767"/>
                  </a:lnTo>
                  <a:lnTo>
                    <a:pt x="8845" y="5767"/>
                  </a:lnTo>
                  <a:lnTo>
                    <a:pt x="8585" y="5739"/>
                  </a:lnTo>
                  <a:lnTo>
                    <a:pt x="8325" y="5654"/>
                  </a:lnTo>
                  <a:lnTo>
                    <a:pt x="8020" y="5513"/>
                  </a:lnTo>
                  <a:lnTo>
                    <a:pt x="7840" y="5442"/>
                  </a:lnTo>
                  <a:lnTo>
                    <a:pt x="7648" y="5385"/>
                  </a:lnTo>
                  <a:lnTo>
                    <a:pt x="7433" y="5329"/>
                  </a:lnTo>
                  <a:lnTo>
                    <a:pt x="7241" y="5301"/>
                  </a:lnTo>
                  <a:lnTo>
                    <a:pt x="6755" y="5301"/>
                  </a:lnTo>
                  <a:lnTo>
                    <a:pt x="6281" y="5329"/>
                  </a:lnTo>
                  <a:lnTo>
                    <a:pt x="5784" y="5385"/>
                  </a:lnTo>
                  <a:lnTo>
                    <a:pt x="5264" y="5498"/>
                  </a:lnTo>
                  <a:lnTo>
                    <a:pt x="4744" y="5597"/>
                  </a:lnTo>
                  <a:lnTo>
                    <a:pt x="4247" y="5739"/>
                  </a:lnTo>
                  <a:lnTo>
                    <a:pt x="4202" y="5894"/>
                  </a:lnTo>
                  <a:lnTo>
                    <a:pt x="4202" y="6191"/>
                  </a:lnTo>
                  <a:lnTo>
                    <a:pt x="4202" y="6545"/>
                  </a:lnTo>
                  <a:lnTo>
                    <a:pt x="4225" y="6954"/>
                  </a:lnTo>
                  <a:lnTo>
                    <a:pt x="4315" y="7930"/>
                  </a:lnTo>
                  <a:lnTo>
                    <a:pt x="4394" y="9018"/>
                  </a:lnTo>
                  <a:lnTo>
                    <a:pt x="4439" y="9570"/>
                  </a:lnTo>
                  <a:lnTo>
                    <a:pt x="4462" y="10107"/>
                  </a:lnTo>
                  <a:lnTo>
                    <a:pt x="4484" y="10630"/>
                  </a:lnTo>
                  <a:lnTo>
                    <a:pt x="4507" y="11082"/>
                  </a:lnTo>
                  <a:lnTo>
                    <a:pt x="4484" y="11520"/>
                  </a:lnTo>
                  <a:lnTo>
                    <a:pt x="4439" y="11874"/>
                  </a:lnTo>
                  <a:lnTo>
                    <a:pt x="4394" y="12029"/>
                  </a:lnTo>
                  <a:lnTo>
                    <a:pt x="4349" y="12171"/>
                  </a:lnTo>
                  <a:lnTo>
                    <a:pt x="4315" y="12284"/>
                  </a:lnTo>
                  <a:lnTo>
                    <a:pt x="4247" y="12354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  <p:sp>
          <p:nvSpPr>
            <p:cNvPr id="24" name="Puzzle4"/>
            <p:cNvSpPr>
              <a:spLocks noEditPoints="1" noChangeArrowheads="1"/>
            </p:cNvSpPr>
            <p:nvPr/>
          </p:nvSpPr>
          <p:spPr bwMode="auto">
            <a:xfrm>
              <a:off x="2192" y="1586"/>
              <a:ext cx="1072" cy="1763"/>
            </a:xfrm>
            <a:custGeom>
              <a:avLst/>
              <a:gdLst>
                <a:gd name="T0" fmla="*/ 8307 w 21600"/>
                <a:gd name="T1" fmla="*/ 11593 h 21600"/>
                <a:gd name="T2" fmla="*/ 453 w 21600"/>
                <a:gd name="T3" fmla="*/ 16938 h 21600"/>
                <a:gd name="T4" fmla="*/ 11500 w 21600"/>
                <a:gd name="T5" fmla="*/ 21600 h 21600"/>
                <a:gd name="T6" fmla="*/ 20920 w 21600"/>
                <a:gd name="T7" fmla="*/ 16751 h 21600"/>
                <a:gd name="T8" fmla="*/ 13972 w 21600"/>
                <a:gd name="T9" fmla="*/ 10888 h 21600"/>
                <a:gd name="T10" fmla="*/ 21033 w 21600"/>
                <a:gd name="T11" fmla="*/ 4716 h 21600"/>
                <a:gd name="T12" fmla="*/ 11102 w 21600"/>
                <a:gd name="T13" fmla="*/ 11 h 21600"/>
                <a:gd name="T14" fmla="*/ 453 w 21600"/>
                <a:gd name="T15" fmla="*/ 4716 h 21600"/>
                <a:gd name="T16" fmla="*/ 2076 w 21600"/>
                <a:gd name="T17" fmla="*/ 5664 h 21600"/>
                <a:gd name="T18" fmla="*/ 20203 w 21600"/>
                <a:gd name="T19" fmla="*/ 1598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T16" t="T17" r="T18" b="T19"/>
              <a:pathLst>
                <a:path w="21600" h="21600">
                  <a:moveTo>
                    <a:pt x="3813" y="10590"/>
                  </a:moveTo>
                  <a:lnTo>
                    <a:pt x="3927" y="10513"/>
                  </a:lnTo>
                  <a:lnTo>
                    <a:pt x="4078" y="10425"/>
                  </a:lnTo>
                  <a:lnTo>
                    <a:pt x="4210" y="10359"/>
                  </a:lnTo>
                  <a:lnTo>
                    <a:pt x="4361" y="10315"/>
                  </a:lnTo>
                  <a:lnTo>
                    <a:pt x="4682" y="10237"/>
                  </a:lnTo>
                  <a:lnTo>
                    <a:pt x="5041" y="10193"/>
                  </a:lnTo>
                  <a:lnTo>
                    <a:pt x="5456" y="10171"/>
                  </a:lnTo>
                  <a:lnTo>
                    <a:pt x="5853" y="10193"/>
                  </a:lnTo>
                  <a:lnTo>
                    <a:pt x="6249" y="10260"/>
                  </a:lnTo>
                  <a:lnTo>
                    <a:pt x="6646" y="10337"/>
                  </a:lnTo>
                  <a:lnTo>
                    <a:pt x="7004" y="10469"/>
                  </a:lnTo>
                  <a:lnTo>
                    <a:pt x="7363" y="10612"/>
                  </a:lnTo>
                  <a:lnTo>
                    <a:pt x="7665" y="10788"/>
                  </a:lnTo>
                  <a:lnTo>
                    <a:pt x="7911" y="10998"/>
                  </a:lnTo>
                  <a:lnTo>
                    <a:pt x="8024" y="11097"/>
                  </a:lnTo>
                  <a:lnTo>
                    <a:pt x="8137" y="11207"/>
                  </a:lnTo>
                  <a:lnTo>
                    <a:pt x="8194" y="11340"/>
                  </a:lnTo>
                  <a:lnTo>
                    <a:pt x="8269" y="11461"/>
                  </a:lnTo>
                  <a:lnTo>
                    <a:pt x="8307" y="11593"/>
                  </a:lnTo>
                  <a:lnTo>
                    <a:pt x="8307" y="11714"/>
                  </a:lnTo>
                  <a:lnTo>
                    <a:pt x="8307" y="11868"/>
                  </a:lnTo>
                  <a:lnTo>
                    <a:pt x="8307" y="12012"/>
                  </a:lnTo>
                  <a:lnTo>
                    <a:pt x="8194" y="12265"/>
                  </a:lnTo>
                  <a:lnTo>
                    <a:pt x="8062" y="12519"/>
                  </a:lnTo>
                  <a:lnTo>
                    <a:pt x="7873" y="12706"/>
                  </a:lnTo>
                  <a:lnTo>
                    <a:pt x="7627" y="12904"/>
                  </a:lnTo>
                  <a:lnTo>
                    <a:pt x="7363" y="13048"/>
                  </a:lnTo>
                  <a:lnTo>
                    <a:pt x="7080" y="13180"/>
                  </a:lnTo>
                  <a:lnTo>
                    <a:pt x="6759" y="13257"/>
                  </a:lnTo>
                  <a:lnTo>
                    <a:pt x="6419" y="13345"/>
                  </a:lnTo>
                  <a:lnTo>
                    <a:pt x="6098" y="13389"/>
                  </a:lnTo>
                  <a:lnTo>
                    <a:pt x="5739" y="13389"/>
                  </a:lnTo>
                  <a:lnTo>
                    <a:pt x="5418" y="13389"/>
                  </a:lnTo>
                  <a:lnTo>
                    <a:pt x="5079" y="13345"/>
                  </a:lnTo>
                  <a:lnTo>
                    <a:pt x="4758" y="13301"/>
                  </a:lnTo>
                  <a:lnTo>
                    <a:pt x="4474" y="13213"/>
                  </a:lnTo>
                  <a:lnTo>
                    <a:pt x="4172" y="13114"/>
                  </a:lnTo>
                  <a:lnTo>
                    <a:pt x="3965" y="12982"/>
                  </a:lnTo>
                  <a:lnTo>
                    <a:pt x="3738" y="12838"/>
                  </a:lnTo>
                  <a:lnTo>
                    <a:pt x="3493" y="12706"/>
                  </a:lnTo>
                  <a:lnTo>
                    <a:pt x="3228" y="12607"/>
                  </a:lnTo>
                  <a:lnTo>
                    <a:pt x="2945" y="12519"/>
                  </a:lnTo>
                  <a:lnTo>
                    <a:pt x="2700" y="12431"/>
                  </a:lnTo>
                  <a:lnTo>
                    <a:pt x="2397" y="12375"/>
                  </a:lnTo>
                  <a:lnTo>
                    <a:pt x="2152" y="12331"/>
                  </a:lnTo>
                  <a:lnTo>
                    <a:pt x="1888" y="12309"/>
                  </a:lnTo>
                  <a:lnTo>
                    <a:pt x="1642" y="12309"/>
                  </a:lnTo>
                  <a:lnTo>
                    <a:pt x="1397" y="12331"/>
                  </a:lnTo>
                  <a:lnTo>
                    <a:pt x="1170" y="12397"/>
                  </a:lnTo>
                  <a:lnTo>
                    <a:pt x="962" y="12453"/>
                  </a:lnTo>
                  <a:lnTo>
                    <a:pt x="774" y="12563"/>
                  </a:lnTo>
                  <a:lnTo>
                    <a:pt x="623" y="12684"/>
                  </a:lnTo>
                  <a:lnTo>
                    <a:pt x="528" y="12838"/>
                  </a:lnTo>
                  <a:lnTo>
                    <a:pt x="453" y="13026"/>
                  </a:lnTo>
                  <a:lnTo>
                    <a:pt x="339" y="13477"/>
                  </a:lnTo>
                  <a:lnTo>
                    <a:pt x="226" y="13984"/>
                  </a:lnTo>
                  <a:lnTo>
                    <a:pt x="151" y="14535"/>
                  </a:lnTo>
                  <a:lnTo>
                    <a:pt x="113" y="15075"/>
                  </a:lnTo>
                  <a:lnTo>
                    <a:pt x="113" y="15626"/>
                  </a:lnTo>
                  <a:lnTo>
                    <a:pt x="151" y="16133"/>
                  </a:lnTo>
                  <a:lnTo>
                    <a:pt x="188" y="16376"/>
                  </a:lnTo>
                  <a:lnTo>
                    <a:pt x="264" y="16585"/>
                  </a:lnTo>
                  <a:lnTo>
                    <a:pt x="339" y="16773"/>
                  </a:lnTo>
                  <a:lnTo>
                    <a:pt x="453" y="16938"/>
                  </a:lnTo>
                  <a:lnTo>
                    <a:pt x="1095" y="16883"/>
                  </a:lnTo>
                  <a:lnTo>
                    <a:pt x="1963" y="16795"/>
                  </a:lnTo>
                  <a:lnTo>
                    <a:pt x="2945" y="16751"/>
                  </a:lnTo>
                  <a:lnTo>
                    <a:pt x="3965" y="16706"/>
                  </a:lnTo>
                  <a:lnTo>
                    <a:pt x="5022" y="16684"/>
                  </a:lnTo>
                  <a:lnTo>
                    <a:pt x="5947" y="16684"/>
                  </a:lnTo>
                  <a:lnTo>
                    <a:pt x="6759" y="16706"/>
                  </a:lnTo>
                  <a:lnTo>
                    <a:pt x="7363" y="16751"/>
                  </a:lnTo>
                  <a:lnTo>
                    <a:pt x="7948" y="16839"/>
                  </a:lnTo>
                  <a:lnTo>
                    <a:pt x="8458" y="16916"/>
                  </a:lnTo>
                  <a:lnTo>
                    <a:pt x="8893" y="17026"/>
                  </a:lnTo>
                  <a:lnTo>
                    <a:pt x="9289" y="17158"/>
                  </a:lnTo>
                  <a:lnTo>
                    <a:pt x="9572" y="17280"/>
                  </a:lnTo>
                  <a:lnTo>
                    <a:pt x="9799" y="17412"/>
                  </a:lnTo>
                  <a:lnTo>
                    <a:pt x="9969" y="17555"/>
                  </a:lnTo>
                  <a:lnTo>
                    <a:pt x="10120" y="17687"/>
                  </a:lnTo>
                  <a:lnTo>
                    <a:pt x="10158" y="17831"/>
                  </a:lnTo>
                  <a:lnTo>
                    <a:pt x="10195" y="17974"/>
                  </a:lnTo>
                  <a:lnTo>
                    <a:pt x="10158" y="18128"/>
                  </a:lnTo>
                  <a:lnTo>
                    <a:pt x="10082" y="18271"/>
                  </a:lnTo>
                  <a:lnTo>
                    <a:pt x="9969" y="18426"/>
                  </a:lnTo>
                  <a:lnTo>
                    <a:pt x="9837" y="18569"/>
                  </a:lnTo>
                  <a:lnTo>
                    <a:pt x="9648" y="18701"/>
                  </a:lnTo>
                  <a:lnTo>
                    <a:pt x="9440" y="18822"/>
                  </a:lnTo>
                  <a:lnTo>
                    <a:pt x="9213" y="18999"/>
                  </a:lnTo>
                  <a:lnTo>
                    <a:pt x="9044" y="19186"/>
                  </a:lnTo>
                  <a:lnTo>
                    <a:pt x="8893" y="19395"/>
                  </a:lnTo>
                  <a:lnTo>
                    <a:pt x="8817" y="19627"/>
                  </a:lnTo>
                  <a:lnTo>
                    <a:pt x="8779" y="19858"/>
                  </a:lnTo>
                  <a:lnTo>
                    <a:pt x="8779" y="20112"/>
                  </a:lnTo>
                  <a:lnTo>
                    <a:pt x="8855" y="20354"/>
                  </a:lnTo>
                  <a:lnTo>
                    <a:pt x="8968" y="20586"/>
                  </a:lnTo>
                  <a:lnTo>
                    <a:pt x="9138" y="20817"/>
                  </a:lnTo>
                  <a:lnTo>
                    <a:pt x="9365" y="21026"/>
                  </a:lnTo>
                  <a:lnTo>
                    <a:pt x="9610" y="21192"/>
                  </a:lnTo>
                  <a:lnTo>
                    <a:pt x="9950" y="21368"/>
                  </a:lnTo>
                  <a:lnTo>
                    <a:pt x="10120" y="21445"/>
                  </a:lnTo>
                  <a:lnTo>
                    <a:pt x="10346" y="21511"/>
                  </a:lnTo>
                  <a:lnTo>
                    <a:pt x="10516" y="21555"/>
                  </a:lnTo>
                  <a:lnTo>
                    <a:pt x="10743" y="21600"/>
                  </a:lnTo>
                  <a:lnTo>
                    <a:pt x="10988" y="21644"/>
                  </a:lnTo>
                  <a:lnTo>
                    <a:pt x="11215" y="21666"/>
                  </a:lnTo>
                  <a:lnTo>
                    <a:pt x="11498" y="21666"/>
                  </a:lnTo>
                  <a:lnTo>
                    <a:pt x="11762" y="21666"/>
                  </a:lnTo>
                  <a:lnTo>
                    <a:pt x="12253" y="21644"/>
                  </a:lnTo>
                  <a:lnTo>
                    <a:pt x="12763" y="21577"/>
                  </a:lnTo>
                  <a:lnTo>
                    <a:pt x="13197" y="21467"/>
                  </a:lnTo>
                  <a:lnTo>
                    <a:pt x="13556" y="21346"/>
                  </a:lnTo>
                  <a:lnTo>
                    <a:pt x="13896" y="21192"/>
                  </a:lnTo>
                  <a:lnTo>
                    <a:pt x="14179" y="21026"/>
                  </a:lnTo>
                  <a:lnTo>
                    <a:pt x="14444" y="20839"/>
                  </a:lnTo>
                  <a:lnTo>
                    <a:pt x="14576" y="20641"/>
                  </a:lnTo>
                  <a:lnTo>
                    <a:pt x="14727" y="20431"/>
                  </a:lnTo>
                  <a:lnTo>
                    <a:pt x="14765" y="20200"/>
                  </a:lnTo>
                  <a:lnTo>
                    <a:pt x="14802" y="19991"/>
                  </a:lnTo>
                  <a:lnTo>
                    <a:pt x="14727" y="19759"/>
                  </a:lnTo>
                  <a:lnTo>
                    <a:pt x="14613" y="19550"/>
                  </a:lnTo>
                  <a:lnTo>
                    <a:pt x="14444" y="19307"/>
                  </a:lnTo>
                  <a:lnTo>
                    <a:pt x="14217" y="19098"/>
                  </a:lnTo>
                  <a:lnTo>
                    <a:pt x="13934" y="18911"/>
                  </a:lnTo>
                  <a:lnTo>
                    <a:pt x="13669" y="18745"/>
                  </a:lnTo>
                  <a:lnTo>
                    <a:pt x="13462" y="18547"/>
                  </a:lnTo>
                  <a:lnTo>
                    <a:pt x="13311" y="18337"/>
                  </a:lnTo>
                  <a:lnTo>
                    <a:pt x="13197" y="18150"/>
                  </a:lnTo>
                  <a:lnTo>
                    <a:pt x="13122" y="17941"/>
                  </a:lnTo>
                  <a:lnTo>
                    <a:pt x="13122" y="17720"/>
                  </a:lnTo>
                  <a:lnTo>
                    <a:pt x="13122" y="17533"/>
                  </a:lnTo>
                  <a:lnTo>
                    <a:pt x="13197" y="17346"/>
                  </a:lnTo>
                  <a:lnTo>
                    <a:pt x="13273" y="17158"/>
                  </a:lnTo>
                  <a:lnTo>
                    <a:pt x="13386" y="16982"/>
                  </a:lnTo>
                  <a:lnTo>
                    <a:pt x="13537" y="16839"/>
                  </a:lnTo>
                  <a:lnTo>
                    <a:pt x="13707" y="16706"/>
                  </a:lnTo>
                  <a:lnTo>
                    <a:pt x="13896" y="16607"/>
                  </a:lnTo>
                  <a:lnTo>
                    <a:pt x="14104" y="16519"/>
                  </a:lnTo>
                  <a:lnTo>
                    <a:pt x="14330" y="16453"/>
                  </a:lnTo>
                  <a:lnTo>
                    <a:pt x="14538" y="16431"/>
                  </a:lnTo>
                  <a:lnTo>
                    <a:pt x="14897" y="16453"/>
                  </a:lnTo>
                  <a:lnTo>
                    <a:pt x="15406" y="16497"/>
                  </a:lnTo>
                  <a:lnTo>
                    <a:pt x="16105" y="16541"/>
                  </a:lnTo>
                  <a:lnTo>
                    <a:pt x="16898" y="16607"/>
                  </a:lnTo>
                  <a:lnTo>
                    <a:pt x="17804" y="16651"/>
                  </a:lnTo>
                  <a:lnTo>
                    <a:pt x="18786" y="16684"/>
                  </a:lnTo>
                  <a:lnTo>
                    <a:pt x="19844" y="16728"/>
                  </a:lnTo>
                  <a:lnTo>
                    <a:pt x="20920" y="16751"/>
                  </a:lnTo>
                  <a:lnTo>
                    <a:pt x="21109" y="16497"/>
                  </a:lnTo>
                  <a:lnTo>
                    <a:pt x="21241" y="16222"/>
                  </a:lnTo>
                  <a:lnTo>
                    <a:pt x="21392" y="15946"/>
                  </a:lnTo>
                  <a:lnTo>
                    <a:pt x="21467" y="15648"/>
                  </a:lnTo>
                  <a:lnTo>
                    <a:pt x="21543" y="15351"/>
                  </a:lnTo>
                  <a:lnTo>
                    <a:pt x="21618" y="15042"/>
                  </a:lnTo>
                  <a:lnTo>
                    <a:pt x="21618" y="14745"/>
                  </a:lnTo>
                  <a:lnTo>
                    <a:pt x="21618" y="14447"/>
                  </a:lnTo>
                  <a:lnTo>
                    <a:pt x="21618" y="14150"/>
                  </a:lnTo>
                  <a:lnTo>
                    <a:pt x="21581" y="13852"/>
                  </a:lnTo>
                  <a:lnTo>
                    <a:pt x="21505" y="13577"/>
                  </a:lnTo>
                  <a:lnTo>
                    <a:pt x="21430" y="13301"/>
                  </a:lnTo>
                  <a:lnTo>
                    <a:pt x="21354" y="13048"/>
                  </a:lnTo>
                  <a:lnTo>
                    <a:pt x="21241" y="12816"/>
                  </a:lnTo>
                  <a:lnTo>
                    <a:pt x="21146" y="12607"/>
                  </a:lnTo>
                  <a:lnTo>
                    <a:pt x="21033" y="12431"/>
                  </a:lnTo>
                  <a:lnTo>
                    <a:pt x="20920" y="12265"/>
                  </a:lnTo>
                  <a:lnTo>
                    <a:pt x="20769" y="12144"/>
                  </a:lnTo>
                  <a:lnTo>
                    <a:pt x="20637" y="12034"/>
                  </a:lnTo>
                  <a:lnTo>
                    <a:pt x="20486" y="11946"/>
                  </a:lnTo>
                  <a:lnTo>
                    <a:pt x="20297" y="11891"/>
                  </a:lnTo>
                  <a:lnTo>
                    <a:pt x="20165" y="11846"/>
                  </a:lnTo>
                  <a:lnTo>
                    <a:pt x="19976" y="11824"/>
                  </a:lnTo>
                  <a:lnTo>
                    <a:pt x="19806" y="11802"/>
                  </a:lnTo>
                  <a:lnTo>
                    <a:pt x="19390" y="11824"/>
                  </a:lnTo>
                  <a:lnTo>
                    <a:pt x="18956" y="11891"/>
                  </a:lnTo>
                  <a:lnTo>
                    <a:pt x="18503" y="11968"/>
                  </a:lnTo>
                  <a:lnTo>
                    <a:pt x="17993" y="12078"/>
                  </a:lnTo>
                  <a:lnTo>
                    <a:pt x="17653" y="12144"/>
                  </a:lnTo>
                  <a:lnTo>
                    <a:pt x="17332" y="12199"/>
                  </a:lnTo>
                  <a:lnTo>
                    <a:pt x="17049" y="12221"/>
                  </a:lnTo>
                  <a:lnTo>
                    <a:pt x="16747" y="12243"/>
                  </a:lnTo>
                  <a:lnTo>
                    <a:pt x="16464" y="12243"/>
                  </a:lnTo>
                  <a:lnTo>
                    <a:pt x="16218" y="12243"/>
                  </a:lnTo>
                  <a:lnTo>
                    <a:pt x="15992" y="12221"/>
                  </a:lnTo>
                  <a:lnTo>
                    <a:pt x="15746" y="12199"/>
                  </a:lnTo>
                  <a:lnTo>
                    <a:pt x="15520" y="12155"/>
                  </a:lnTo>
                  <a:lnTo>
                    <a:pt x="15350" y="12122"/>
                  </a:lnTo>
                  <a:lnTo>
                    <a:pt x="15161" y="12056"/>
                  </a:lnTo>
                  <a:lnTo>
                    <a:pt x="14972" y="11990"/>
                  </a:lnTo>
                  <a:lnTo>
                    <a:pt x="14689" y="11846"/>
                  </a:lnTo>
                  <a:lnTo>
                    <a:pt x="14444" y="11670"/>
                  </a:lnTo>
                  <a:lnTo>
                    <a:pt x="14255" y="11483"/>
                  </a:lnTo>
                  <a:lnTo>
                    <a:pt x="14104" y="11295"/>
                  </a:lnTo>
                  <a:lnTo>
                    <a:pt x="14028" y="11086"/>
                  </a:lnTo>
                  <a:lnTo>
                    <a:pt x="13972" y="10888"/>
                  </a:lnTo>
                  <a:lnTo>
                    <a:pt x="13972" y="10700"/>
                  </a:lnTo>
                  <a:lnTo>
                    <a:pt x="14009" y="10513"/>
                  </a:lnTo>
                  <a:lnTo>
                    <a:pt x="14066" y="10359"/>
                  </a:lnTo>
                  <a:lnTo>
                    <a:pt x="14179" y="10215"/>
                  </a:lnTo>
                  <a:lnTo>
                    <a:pt x="14406" y="10006"/>
                  </a:lnTo>
                  <a:lnTo>
                    <a:pt x="14651" y="9830"/>
                  </a:lnTo>
                  <a:lnTo>
                    <a:pt x="14878" y="9686"/>
                  </a:lnTo>
                  <a:lnTo>
                    <a:pt x="15123" y="9554"/>
                  </a:lnTo>
                  <a:lnTo>
                    <a:pt x="15350" y="9477"/>
                  </a:lnTo>
                  <a:lnTo>
                    <a:pt x="15558" y="9411"/>
                  </a:lnTo>
                  <a:lnTo>
                    <a:pt x="15803" y="9345"/>
                  </a:lnTo>
                  <a:lnTo>
                    <a:pt x="16030" y="9323"/>
                  </a:lnTo>
                  <a:lnTo>
                    <a:pt x="16256" y="9301"/>
                  </a:lnTo>
                  <a:lnTo>
                    <a:pt x="16464" y="9323"/>
                  </a:lnTo>
                  <a:lnTo>
                    <a:pt x="16690" y="9345"/>
                  </a:lnTo>
                  <a:lnTo>
                    <a:pt x="16898" y="9367"/>
                  </a:lnTo>
                  <a:lnTo>
                    <a:pt x="17332" y="9477"/>
                  </a:lnTo>
                  <a:lnTo>
                    <a:pt x="17767" y="9598"/>
                  </a:lnTo>
                  <a:lnTo>
                    <a:pt x="18163" y="9731"/>
                  </a:lnTo>
                  <a:lnTo>
                    <a:pt x="18597" y="9874"/>
                  </a:lnTo>
                  <a:lnTo>
                    <a:pt x="18994" y="10006"/>
                  </a:lnTo>
                  <a:lnTo>
                    <a:pt x="19428" y="10083"/>
                  </a:lnTo>
                  <a:lnTo>
                    <a:pt x="19617" y="10127"/>
                  </a:lnTo>
                  <a:lnTo>
                    <a:pt x="19844" y="10149"/>
                  </a:lnTo>
                  <a:lnTo>
                    <a:pt x="20013" y="10149"/>
                  </a:lnTo>
                  <a:lnTo>
                    <a:pt x="20240" y="10127"/>
                  </a:lnTo>
                  <a:lnTo>
                    <a:pt x="20410" y="10105"/>
                  </a:lnTo>
                  <a:lnTo>
                    <a:pt x="20637" y="10061"/>
                  </a:lnTo>
                  <a:lnTo>
                    <a:pt x="20844" y="9984"/>
                  </a:lnTo>
                  <a:lnTo>
                    <a:pt x="21033" y="9896"/>
                  </a:lnTo>
                  <a:lnTo>
                    <a:pt x="21146" y="9830"/>
                  </a:lnTo>
                  <a:lnTo>
                    <a:pt x="21203" y="9753"/>
                  </a:lnTo>
                  <a:lnTo>
                    <a:pt x="21279" y="9642"/>
                  </a:lnTo>
                  <a:lnTo>
                    <a:pt x="21354" y="9521"/>
                  </a:lnTo>
                  <a:lnTo>
                    <a:pt x="21430" y="9246"/>
                  </a:lnTo>
                  <a:lnTo>
                    <a:pt x="21430" y="8904"/>
                  </a:lnTo>
                  <a:lnTo>
                    <a:pt x="21430" y="8540"/>
                  </a:lnTo>
                  <a:lnTo>
                    <a:pt x="21392" y="8144"/>
                  </a:lnTo>
                  <a:lnTo>
                    <a:pt x="21354" y="7714"/>
                  </a:lnTo>
                  <a:lnTo>
                    <a:pt x="21279" y="7295"/>
                  </a:lnTo>
                  <a:lnTo>
                    <a:pt x="21146" y="6446"/>
                  </a:lnTo>
                  <a:lnTo>
                    <a:pt x="20995" y="5686"/>
                  </a:lnTo>
                  <a:lnTo>
                    <a:pt x="20958" y="5366"/>
                  </a:lnTo>
                  <a:lnTo>
                    <a:pt x="20958" y="5091"/>
                  </a:lnTo>
                  <a:lnTo>
                    <a:pt x="20958" y="4860"/>
                  </a:lnTo>
                  <a:lnTo>
                    <a:pt x="21033" y="4716"/>
                  </a:lnTo>
                  <a:lnTo>
                    <a:pt x="20637" y="4860"/>
                  </a:lnTo>
                  <a:lnTo>
                    <a:pt x="20127" y="4992"/>
                  </a:lnTo>
                  <a:lnTo>
                    <a:pt x="19617" y="5069"/>
                  </a:lnTo>
                  <a:lnTo>
                    <a:pt x="19032" y="5157"/>
                  </a:lnTo>
                  <a:lnTo>
                    <a:pt x="18465" y="5201"/>
                  </a:lnTo>
                  <a:lnTo>
                    <a:pt x="17842" y="5245"/>
                  </a:lnTo>
                  <a:lnTo>
                    <a:pt x="17219" y="5267"/>
                  </a:lnTo>
                  <a:lnTo>
                    <a:pt x="16615" y="5267"/>
                  </a:lnTo>
                  <a:lnTo>
                    <a:pt x="15992" y="5245"/>
                  </a:lnTo>
                  <a:lnTo>
                    <a:pt x="15369" y="5201"/>
                  </a:lnTo>
                  <a:lnTo>
                    <a:pt x="14840" y="5157"/>
                  </a:lnTo>
                  <a:lnTo>
                    <a:pt x="14293" y="5091"/>
                  </a:lnTo>
                  <a:lnTo>
                    <a:pt x="13783" y="5014"/>
                  </a:lnTo>
                  <a:lnTo>
                    <a:pt x="13386" y="4926"/>
                  </a:lnTo>
                  <a:lnTo>
                    <a:pt x="13027" y="4815"/>
                  </a:lnTo>
                  <a:lnTo>
                    <a:pt x="12725" y="4716"/>
                  </a:lnTo>
                  <a:lnTo>
                    <a:pt x="12480" y="4606"/>
                  </a:lnTo>
                  <a:lnTo>
                    <a:pt x="12291" y="4496"/>
                  </a:lnTo>
                  <a:lnTo>
                    <a:pt x="12197" y="4397"/>
                  </a:lnTo>
                  <a:lnTo>
                    <a:pt x="12083" y="4286"/>
                  </a:lnTo>
                  <a:lnTo>
                    <a:pt x="12046" y="4187"/>
                  </a:lnTo>
                  <a:lnTo>
                    <a:pt x="12008" y="4077"/>
                  </a:lnTo>
                  <a:lnTo>
                    <a:pt x="12046" y="3967"/>
                  </a:lnTo>
                  <a:lnTo>
                    <a:pt x="12121" y="3868"/>
                  </a:lnTo>
                  <a:lnTo>
                    <a:pt x="12197" y="3735"/>
                  </a:lnTo>
                  <a:lnTo>
                    <a:pt x="12291" y="3614"/>
                  </a:lnTo>
                  <a:lnTo>
                    <a:pt x="12442" y="3482"/>
                  </a:lnTo>
                  <a:lnTo>
                    <a:pt x="12631" y="3361"/>
                  </a:lnTo>
                  <a:lnTo>
                    <a:pt x="13065" y="3085"/>
                  </a:lnTo>
                  <a:lnTo>
                    <a:pt x="13537" y="2766"/>
                  </a:lnTo>
                  <a:lnTo>
                    <a:pt x="13783" y="2578"/>
                  </a:lnTo>
                  <a:lnTo>
                    <a:pt x="13934" y="2380"/>
                  </a:lnTo>
                  <a:lnTo>
                    <a:pt x="14028" y="2171"/>
                  </a:lnTo>
                  <a:lnTo>
                    <a:pt x="14104" y="1961"/>
                  </a:lnTo>
                  <a:lnTo>
                    <a:pt x="14104" y="1730"/>
                  </a:lnTo>
                  <a:lnTo>
                    <a:pt x="14066" y="1498"/>
                  </a:lnTo>
                  <a:lnTo>
                    <a:pt x="13972" y="1267"/>
                  </a:lnTo>
                  <a:lnTo>
                    <a:pt x="13820" y="1057"/>
                  </a:lnTo>
                  <a:lnTo>
                    <a:pt x="13594" y="837"/>
                  </a:lnTo>
                  <a:lnTo>
                    <a:pt x="13386" y="628"/>
                  </a:lnTo>
                  <a:lnTo>
                    <a:pt x="13103" y="462"/>
                  </a:lnTo>
                  <a:lnTo>
                    <a:pt x="12763" y="308"/>
                  </a:lnTo>
                  <a:lnTo>
                    <a:pt x="12404" y="187"/>
                  </a:lnTo>
                  <a:lnTo>
                    <a:pt x="12008" y="77"/>
                  </a:lnTo>
                  <a:lnTo>
                    <a:pt x="11574" y="33"/>
                  </a:lnTo>
                  <a:lnTo>
                    <a:pt x="11102" y="11"/>
                  </a:lnTo>
                  <a:lnTo>
                    <a:pt x="10667" y="11"/>
                  </a:lnTo>
                  <a:lnTo>
                    <a:pt x="10233" y="77"/>
                  </a:lnTo>
                  <a:lnTo>
                    <a:pt x="9837" y="187"/>
                  </a:lnTo>
                  <a:lnTo>
                    <a:pt x="9440" y="286"/>
                  </a:lnTo>
                  <a:lnTo>
                    <a:pt x="9062" y="462"/>
                  </a:lnTo>
                  <a:lnTo>
                    <a:pt x="8741" y="628"/>
                  </a:lnTo>
                  <a:lnTo>
                    <a:pt x="8458" y="815"/>
                  </a:lnTo>
                  <a:lnTo>
                    <a:pt x="8232" y="1035"/>
                  </a:lnTo>
                  <a:lnTo>
                    <a:pt x="8062" y="1245"/>
                  </a:lnTo>
                  <a:lnTo>
                    <a:pt x="7911" y="1476"/>
                  </a:lnTo>
                  <a:lnTo>
                    <a:pt x="7835" y="1708"/>
                  </a:lnTo>
                  <a:lnTo>
                    <a:pt x="7797" y="1961"/>
                  </a:lnTo>
                  <a:lnTo>
                    <a:pt x="7835" y="2193"/>
                  </a:lnTo>
                  <a:lnTo>
                    <a:pt x="7948" y="2402"/>
                  </a:lnTo>
                  <a:lnTo>
                    <a:pt x="8062" y="2534"/>
                  </a:lnTo>
                  <a:lnTo>
                    <a:pt x="8175" y="2644"/>
                  </a:lnTo>
                  <a:lnTo>
                    <a:pt x="8269" y="2744"/>
                  </a:lnTo>
                  <a:lnTo>
                    <a:pt x="8420" y="2832"/>
                  </a:lnTo>
                  <a:lnTo>
                    <a:pt x="8704" y="3019"/>
                  </a:lnTo>
                  <a:lnTo>
                    <a:pt x="8968" y="3206"/>
                  </a:lnTo>
                  <a:lnTo>
                    <a:pt x="9138" y="3405"/>
                  </a:lnTo>
                  <a:lnTo>
                    <a:pt x="9327" y="3570"/>
                  </a:lnTo>
                  <a:lnTo>
                    <a:pt x="9440" y="3735"/>
                  </a:lnTo>
                  <a:lnTo>
                    <a:pt x="9516" y="3890"/>
                  </a:lnTo>
                  <a:lnTo>
                    <a:pt x="9534" y="4033"/>
                  </a:lnTo>
                  <a:lnTo>
                    <a:pt x="9534" y="4165"/>
                  </a:lnTo>
                  <a:lnTo>
                    <a:pt x="9516" y="4286"/>
                  </a:lnTo>
                  <a:lnTo>
                    <a:pt x="9440" y="4397"/>
                  </a:lnTo>
                  <a:lnTo>
                    <a:pt x="9327" y="4496"/>
                  </a:lnTo>
                  <a:lnTo>
                    <a:pt x="9176" y="4562"/>
                  </a:lnTo>
                  <a:lnTo>
                    <a:pt x="9006" y="4628"/>
                  </a:lnTo>
                  <a:lnTo>
                    <a:pt x="8779" y="4694"/>
                  </a:lnTo>
                  <a:lnTo>
                    <a:pt x="8534" y="4716"/>
                  </a:lnTo>
                  <a:lnTo>
                    <a:pt x="8232" y="4716"/>
                  </a:lnTo>
                  <a:lnTo>
                    <a:pt x="7118" y="4738"/>
                  </a:lnTo>
                  <a:lnTo>
                    <a:pt x="5947" y="4771"/>
                  </a:lnTo>
                  <a:lnTo>
                    <a:pt x="4795" y="4815"/>
                  </a:lnTo>
                  <a:lnTo>
                    <a:pt x="3681" y="4860"/>
                  </a:lnTo>
                  <a:lnTo>
                    <a:pt x="2662" y="4882"/>
                  </a:lnTo>
                  <a:lnTo>
                    <a:pt x="1755" y="4882"/>
                  </a:lnTo>
                  <a:lnTo>
                    <a:pt x="1359" y="4860"/>
                  </a:lnTo>
                  <a:lnTo>
                    <a:pt x="981" y="4837"/>
                  </a:lnTo>
                  <a:lnTo>
                    <a:pt x="698" y="4771"/>
                  </a:lnTo>
                  <a:lnTo>
                    <a:pt x="453" y="4716"/>
                  </a:lnTo>
                  <a:lnTo>
                    <a:pt x="453" y="5322"/>
                  </a:lnTo>
                  <a:lnTo>
                    <a:pt x="453" y="6083"/>
                  </a:lnTo>
                  <a:lnTo>
                    <a:pt x="453" y="6909"/>
                  </a:lnTo>
                  <a:lnTo>
                    <a:pt x="453" y="7780"/>
                  </a:lnTo>
                  <a:lnTo>
                    <a:pt x="453" y="8606"/>
                  </a:lnTo>
                  <a:lnTo>
                    <a:pt x="453" y="9345"/>
                  </a:lnTo>
                  <a:lnTo>
                    <a:pt x="453" y="9918"/>
                  </a:lnTo>
                  <a:lnTo>
                    <a:pt x="453" y="10282"/>
                  </a:lnTo>
                  <a:lnTo>
                    <a:pt x="490" y="10381"/>
                  </a:lnTo>
                  <a:lnTo>
                    <a:pt x="547" y="10491"/>
                  </a:lnTo>
                  <a:lnTo>
                    <a:pt x="660" y="10590"/>
                  </a:lnTo>
                  <a:lnTo>
                    <a:pt x="811" y="10700"/>
                  </a:lnTo>
                  <a:lnTo>
                    <a:pt x="981" y="10811"/>
                  </a:lnTo>
                  <a:lnTo>
                    <a:pt x="1208" y="10888"/>
                  </a:lnTo>
                  <a:lnTo>
                    <a:pt x="1453" y="10954"/>
                  </a:lnTo>
                  <a:lnTo>
                    <a:pt x="1718" y="11020"/>
                  </a:lnTo>
                  <a:lnTo>
                    <a:pt x="1963" y="11064"/>
                  </a:lnTo>
                  <a:lnTo>
                    <a:pt x="2265" y="11086"/>
                  </a:lnTo>
                  <a:lnTo>
                    <a:pt x="2548" y="11064"/>
                  </a:lnTo>
                  <a:lnTo>
                    <a:pt x="2794" y="11042"/>
                  </a:lnTo>
                  <a:lnTo>
                    <a:pt x="3096" y="10976"/>
                  </a:lnTo>
                  <a:lnTo>
                    <a:pt x="3341" y="10888"/>
                  </a:lnTo>
                  <a:lnTo>
                    <a:pt x="3606" y="10766"/>
                  </a:lnTo>
                  <a:lnTo>
                    <a:pt x="3813" y="10590"/>
                  </a:lnTo>
                  <a:close/>
                </a:path>
              </a:pathLst>
            </a:custGeom>
            <a:solidFill>
              <a:schemeClr val="accent3"/>
            </a:solidFill>
            <a:ln w="1270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cs-CZ">
                <a:latin typeface="Arial" charset="0"/>
              </a:endParaRPr>
            </a:p>
          </p:txBody>
        </p:sp>
      </p:grpSp>
      <p:sp>
        <p:nvSpPr>
          <p:cNvPr id="25" name="TextovéPole 24"/>
          <p:cNvSpPr txBox="1"/>
          <p:nvPr/>
        </p:nvSpPr>
        <p:spPr>
          <a:xfrm>
            <a:off x="1116013" y="260648"/>
            <a:ext cx="2892138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chemeClr val="tx2"/>
                </a:solidFill>
                <a:latin typeface="Arial Black" panose="020B0A04020102020204" pitchFamily="34" charset="0"/>
              </a:rPr>
              <a:t>hyperaktivita P-</a:t>
            </a:r>
            <a:r>
              <a:rPr lang="cs-CZ" sz="2000" dirty="0" err="1">
                <a:solidFill>
                  <a:schemeClr val="tx2"/>
                </a:solidFill>
                <a:latin typeface="Arial Black" panose="020B0A04020102020204" pitchFamily="34" charset="0"/>
              </a:rPr>
              <a:t>gp</a:t>
            </a:r>
            <a:endParaRPr lang="cs-CZ" sz="2000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cs-CZ" sz="2000" dirty="0" err="1">
                <a:solidFill>
                  <a:schemeClr val="tx2"/>
                </a:solidFill>
                <a:latin typeface="Arial Black" panose="020B0A04020102020204" pitchFamily="34" charset="0"/>
              </a:rPr>
              <a:t>inaktivita</a:t>
            </a:r>
            <a:r>
              <a:rPr lang="cs-CZ" sz="2000" dirty="0">
                <a:solidFill>
                  <a:schemeClr val="tx2"/>
                </a:solidFill>
                <a:latin typeface="Arial Black" panose="020B0A04020102020204" pitchFamily="34" charset="0"/>
              </a:rPr>
              <a:t> CYP2C19</a:t>
            </a:r>
          </a:p>
        </p:txBody>
      </p:sp>
      <p:sp>
        <p:nvSpPr>
          <p:cNvPr id="26" name="TextovéPole 25"/>
          <p:cNvSpPr txBox="1"/>
          <p:nvPr/>
        </p:nvSpPr>
        <p:spPr>
          <a:xfrm>
            <a:off x="5478463" y="4940598"/>
            <a:ext cx="342549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dirty="0" err="1">
                <a:solidFill>
                  <a:schemeClr val="bg1"/>
                </a:solidFill>
                <a:latin typeface="Arial Black" panose="020B0A04020102020204" pitchFamily="34" charset="0"/>
              </a:rPr>
              <a:t>inaktivita</a:t>
            </a:r>
            <a:r>
              <a:rPr lang="cs-CZ" sz="2000" dirty="0">
                <a:solidFill>
                  <a:schemeClr val="bg1"/>
                </a:solidFill>
                <a:latin typeface="Arial Black" panose="020B0A04020102020204" pitchFamily="34" charset="0"/>
              </a:rPr>
              <a:t> P-</a:t>
            </a:r>
            <a:r>
              <a:rPr lang="cs-CZ" sz="2000" dirty="0" err="1">
                <a:solidFill>
                  <a:schemeClr val="bg1"/>
                </a:solidFill>
                <a:latin typeface="Arial Black" panose="020B0A04020102020204" pitchFamily="34" charset="0"/>
              </a:rPr>
              <a:t>gp</a:t>
            </a:r>
            <a:endParaRPr lang="cs-CZ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cs-CZ" sz="2000" dirty="0">
                <a:solidFill>
                  <a:schemeClr val="bg1"/>
                </a:solidFill>
                <a:latin typeface="Arial Black" panose="020B0A04020102020204" pitchFamily="34" charset="0"/>
              </a:rPr>
              <a:t>hyperaktivita CYP2C19</a:t>
            </a:r>
          </a:p>
        </p:txBody>
      </p:sp>
      <p:sp>
        <p:nvSpPr>
          <p:cNvPr id="27" name="TextovéPole 26"/>
          <p:cNvSpPr txBox="1"/>
          <p:nvPr/>
        </p:nvSpPr>
        <p:spPr>
          <a:xfrm>
            <a:off x="1230313" y="3140373"/>
            <a:ext cx="353167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dirty="0">
                <a:solidFill>
                  <a:schemeClr val="bg1"/>
                </a:solidFill>
                <a:latin typeface="Arial Black" panose="020B0A04020102020204" pitchFamily="34" charset="0"/>
              </a:rPr>
              <a:t>hyperaktivita P-</a:t>
            </a:r>
            <a:r>
              <a:rPr lang="cs-CZ" sz="2000" dirty="0" err="1">
                <a:solidFill>
                  <a:schemeClr val="bg1"/>
                </a:solidFill>
                <a:latin typeface="Arial Black" panose="020B0A04020102020204" pitchFamily="34" charset="0"/>
              </a:rPr>
              <a:t>gp</a:t>
            </a:r>
            <a:endParaRPr lang="cs-CZ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cs-CZ" sz="2000" dirty="0" err="1">
                <a:solidFill>
                  <a:schemeClr val="bg1"/>
                </a:solidFill>
                <a:latin typeface="Arial Black" panose="020B0A04020102020204" pitchFamily="34" charset="0"/>
              </a:rPr>
              <a:t>norm</a:t>
            </a:r>
            <a:r>
              <a:rPr lang="cs-CZ" sz="2000" dirty="0">
                <a:solidFill>
                  <a:schemeClr val="bg1"/>
                </a:solidFill>
                <a:latin typeface="Arial Black" panose="020B0A04020102020204" pitchFamily="34" charset="0"/>
              </a:rPr>
              <a:t>. aktivita CYP2C19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1258888" y="4867573"/>
            <a:ext cx="353167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dirty="0" err="1">
                <a:solidFill>
                  <a:schemeClr val="bg1"/>
                </a:solidFill>
                <a:latin typeface="Arial Black" panose="020B0A04020102020204" pitchFamily="34" charset="0"/>
              </a:rPr>
              <a:t>norm</a:t>
            </a:r>
            <a:r>
              <a:rPr lang="cs-CZ" sz="2000" dirty="0">
                <a:solidFill>
                  <a:schemeClr val="bg1"/>
                </a:solidFill>
                <a:latin typeface="Arial Black" panose="020B0A04020102020204" pitchFamily="34" charset="0"/>
              </a:rPr>
              <a:t>. aktivita P-</a:t>
            </a:r>
            <a:r>
              <a:rPr lang="cs-CZ" sz="2000" dirty="0" err="1">
                <a:solidFill>
                  <a:schemeClr val="bg1"/>
                </a:solidFill>
                <a:latin typeface="Arial Black" panose="020B0A04020102020204" pitchFamily="34" charset="0"/>
              </a:rPr>
              <a:t>gp</a:t>
            </a:r>
            <a:endParaRPr lang="cs-CZ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cs-CZ" sz="2000" dirty="0" err="1">
                <a:solidFill>
                  <a:schemeClr val="bg1"/>
                </a:solidFill>
                <a:latin typeface="Arial Black" panose="020B0A04020102020204" pitchFamily="34" charset="0"/>
              </a:rPr>
              <a:t>norm</a:t>
            </a:r>
            <a:r>
              <a:rPr lang="cs-CZ" sz="2000" dirty="0">
                <a:solidFill>
                  <a:schemeClr val="bg1"/>
                </a:solidFill>
                <a:latin typeface="Arial Black" panose="020B0A04020102020204" pitchFamily="34" charset="0"/>
              </a:rPr>
              <a:t>. aktivita CYP2C19</a:t>
            </a:r>
          </a:p>
        </p:txBody>
      </p:sp>
      <p:sp>
        <p:nvSpPr>
          <p:cNvPr id="29" name="TextovéPole 28"/>
          <p:cNvSpPr txBox="1"/>
          <p:nvPr/>
        </p:nvSpPr>
        <p:spPr>
          <a:xfrm>
            <a:off x="5480050" y="332085"/>
            <a:ext cx="3531672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dirty="0" err="1">
                <a:solidFill>
                  <a:schemeClr val="tx2"/>
                </a:solidFill>
                <a:latin typeface="Arial Black" panose="020B0A04020102020204" pitchFamily="34" charset="0"/>
              </a:rPr>
              <a:t>inaktivita</a:t>
            </a:r>
            <a:r>
              <a:rPr lang="cs-CZ" sz="2000" dirty="0">
                <a:solidFill>
                  <a:schemeClr val="tx2"/>
                </a:solidFill>
                <a:latin typeface="Arial Black" panose="020B0A04020102020204" pitchFamily="34" charset="0"/>
              </a:rPr>
              <a:t> P-</a:t>
            </a:r>
            <a:r>
              <a:rPr lang="cs-CZ" sz="2000" dirty="0" err="1">
                <a:solidFill>
                  <a:schemeClr val="tx2"/>
                </a:solidFill>
                <a:latin typeface="Arial Black" panose="020B0A04020102020204" pitchFamily="34" charset="0"/>
              </a:rPr>
              <a:t>gp</a:t>
            </a:r>
            <a:endParaRPr lang="cs-CZ" sz="2000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cs-CZ" sz="2000" dirty="0" err="1">
                <a:solidFill>
                  <a:schemeClr val="tx2"/>
                </a:solidFill>
                <a:latin typeface="Arial Black" panose="020B0A04020102020204" pitchFamily="34" charset="0"/>
              </a:rPr>
              <a:t>norm</a:t>
            </a:r>
            <a:r>
              <a:rPr lang="cs-CZ" sz="2000" dirty="0">
                <a:solidFill>
                  <a:schemeClr val="tx2"/>
                </a:solidFill>
                <a:latin typeface="Arial Black" panose="020B0A04020102020204" pitchFamily="34" charset="0"/>
              </a:rPr>
              <a:t>. aktivita CYP2C19</a:t>
            </a:r>
          </a:p>
        </p:txBody>
      </p:sp>
      <p:sp>
        <p:nvSpPr>
          <p:cNvPr id="30" name="TextovéPole 29"/>
          <p:cNvSpPr txBox="1"/>
          <p:nvPr/>
        </p:nvSpPr>
        <p:spPr>
          <a:xfrm>
            <a:off x="5508625" y="2276773"/>
            <a:ext cx="3425490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2000" dirty="0" err="1">
                <a:solidFill>
                  <a:schemeClr val="bg1"/>
                </a:solidFill>
                <a:latin typeface="Arial Black" panose="020B0A04020102020204" pitchFamily="34" charset="0"/>
              </a:rPr>
              <a:t>norm</a:t>
            </a:r>
            <a:r>
              <a:rPr lang="cs-CZ" sz="2000" dirty="0">
                <a:solidFill>
                  <a:schemeClr val="bg1"/>
                </a:solidFill>
                <a:latin typeface="Arial Black" panose="020B0A04020102020204" pitchFamily="34" charset="0"/>
              </a:rPr>
              <a:t>. aktivita P-</a:t>
            </a:r>
            <a:r>
              <a:rPr lang="cs-CZ" sz="2000" dirty="0" err="1">
                <a:solidFill>
                  <a:schemeClr val="bg1"/>
                </a:solidFill>
                <a:latin typeface="Arial Black" panose="020B0A04020102020204" pitchFamily="34" charset="0"/>
              </a:rPr>
              <a:t>gp</a:t>
            </a:r>
            <a:endParaRPr lang="cs-CZ" sz="2000" dirty="0">
              <a:solidFill>
                <a:schemeClr val="bg1"/>
              </a:solidFill>
              <a:latin typeface="Arial Black" panose="020B0A04020102020204" pitchFamily="34" charset="0"/>
            </a:endParaRPr>
          </a:p>
          <a:p>
            <a:pPr>
              <a:defRPr/>
            </a:pPr>
            <a:r>
              <a:rPr lang="cs-CZ" sz="2000" dirty="0">
                <a:solidFill>
                  <a:schemeClr val="bg1"/>
                </a:solidFill>
                <a:latin typeface="Arial Black" panose="020B0A04020102020204" pitchFamily="34" charset="0"/>
              </a:rPr>
              <a:t>hyperaktivita CYP2C19</a:t>
            </a:r>
          </a:p>
        </p:txBody>
      </p:sp>
    </p:spTree>
    <p:extLst>
      <p:ext uri="{BB962C8B-B14F-4D97-AF65-F5344CB8AC3E}">
        <p14:creationId xmlns:p14="http://schemas.microsoft.com/office/powerpoint/2010/main" val="40408337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60648"/>
            <a:ext cx="9144000" cy="685800"/>
          </a:xfrm>
        </p:spPr>
        <p:txBody>
          <a:bodyPr/>
          <a:lstStyle/>
          <a:p>
            <a:pPr algn="ctr" eaLnBrk="1" hangingPunct="1"/>
            <a:r>
              <a:rPr lang="cs-CZ" altLang="cs-CZ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Absorpce a </a:t>
            </a:r>
            <a:r>
              <a:rPr lang="cs-CZ" altLang="cs-CZ" sz="32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bioaktivace</a:t>
            </a:r>
            <a:r>
              <a:rPr lang="cs-CZ" altLang="cs-CZ" sz="3200" b="1" dirty="0">
                <a:solidFill>
                  <a:srgbClr val="C00000"/>
                </a:solidFill>
                <a:latin typeface="Arial Black" panose="020B0A04020102020204" pitchFamily="34" charset="0"/>
              </a:rPr>
              <a:t> </a:t>
            </a:r>
            <a:r>
              <a:rPr lang="cs-CZ" altLang="cs-CZ" sz="32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klopidogrelu</a:t>
            </a:r>
            <a:endParaRPr lang="cs-CZ" altLang="cs-CZ" sz="32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395536" y="1268760"/>
            <a:ext cx="8568952" cy="5400600"/>
          </a:xfrm>
          <a:prstGeom prst="roundRect">
            <a:avLst>
              <a:gd name="adj" fmla="val 3036"/>
            </a:avLst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9" name="Text Box 3"/>
          <p:cNvSpPr txBox="1">
            <a:spLocks noChangeArrowheads="1"/>
          </p:cNvSpPr>
          <p:nvPr/>
        </p:nvSpPr>
        <p:spPr bwMode="auto">
          <a:xfrm>
            <a:off x="2915816" y="2631234"/>
            <a:ext cx="389170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sz="1600" b="1" dirty="0" err="1">
                <a:solidFill>
                  <a:srgbClr val="003366"/>
                </a:solidFill>
              </a:rPr>
              <a:t>klopidogrel</a:t>
            </a:r>
            <a:r>
              <a:rPr lang="cs-CZ" altLang="cs-CZ" sz="1600" b="1" dirty="0">
                <a:solidFill>
                  <a:srgbClr val="003366"/>
                </a:solidFill>
              </a:rPr>
              <a:t> v plasmě </a:t>
            </a:r>
            <a:r>
              <a:rPr lang="cs-CZ" altLang="cs-CZ" sz="1600" b="1" i="1" dirty="0">
                <a:solidFill>
                  <a:srgbClr val="003366"/>
                </a:solidFill>
              </a:rPr>
              <a:t>(≈ 30-60%)</a:t>
            </a:r>
          </a:p>
        </p:txBody>
      </p:sp>
      <p:sp>
        <p:nvSpPr>
          <p:cNvPr id="270" name="AutoShape 5"/>
          <p:cNvSpPr>
            <a:spLocks noChangeArrowheads="1"/>
          </p:cNvSpPr>
          <p:nvPr/>
        </p:nvSpPr>
        <p:spPr bwMode="auto">
          <a:xfrm>
            <a:off x="3922713" y="4581798"/>
            <a:ext cx="360362" cy="936625"/>
          </a:xfrm>
          <a:prstGeom prst="downArrow">
            <a:avLst>
              <a:gd name="adj1" fmla="val 50000"/>
              <a:gd name="adj2" fmla="val 64978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US" altLang="cs-CZ">
              <a:solidFill>
                <a:srgbClr val="003366"/>
              </a:solidFill>
            </a:endParaRPr>
          </a:p>
        </p:txBody>
      </p:sp>
      <p:sp>
        <p:nvSpPr>
          <p:cNvPr id="271" name="AutoShape 83"/>
          <p:cNvSpPr>
            <a:spLocks noChangeArrowheads="1"/>
          </p:cNvSpPr>
          <p:nvPr/>
        </p:nvSpPr>
        <p:spPr bwMode="auto">
          <a:xfrm>
            <a:off x="3921751" y="1771601"/>
            <a:ext cx="347679" cy="649287"/>
          </a:xfrm>
          <a:prstGeom prst="downArrow">
            <a:avLst>
              <a:gd name="adj1" fmla="val 50000"/>
              <a:gd name="adj2" fmla="val 5649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US" altLang="cs-CZ">
              <a:solidFill>
                <a:srgbClr val="003366"/>
              </a:solidFill>
            </a:endParaRPr>
          </a:p>
        </p:txBody>
      </p:sp>
      <p:grpSp>
        <p:nvGrpSpPr>
          <p:cNvPr id="272" name="Group 117"/>
          <p:cNvGrpSpPr>
            <a:grpSpLocks/>
          </p:cNvGrpSpPr>
          <p:nvPr/>
        </p:nvGrpSpPr>
        <p:grpSpPr bwMode="auto">
          <a:xfrm>
            <a:off x="7167563" y="5732735"/>
            <a:ext cx="860425" cy="577850"/>
            <a:chOff x="160" y="2405"/>
            <a:chExt cx="1865" cy="1926"/>
          </a:xfrm>
          <a:solidFill>
            <a:schemeClr val="bg1">
              <a:lumMod val="50000"/>
            </a:schemeClr>
          </a:solidFill>
        </p:grpSpPr>
        <p:sp>
          <p:nvSpPr>
            <p:cNvPr id="273" name="Freeform 118"/>
            <p:cNvSpPr>
              <a:spLocks/>
            </p:cNvSpPr>
            <p:nvPr/>
          </p:nvSpPr>
          <p:spPr bwMode="auto">
            <a:xfrm>
              <a:off x="930" y="2597"/>
              <a:ext cx="463" cy="422"/>
            </a:xfrm>
            <a:custGeom>
              <a:avLst/>
              <a:gdLst>
                <a:gd name="T0" fmla="*/ 5769 w 185"/>
                <a:gd name="T1" fmla="*/ 2861 h 158"/>
                <a:gd name="T2" fmla="*/ 5143 w 185"/>
                <a:gd name="T3" fmla="*/ 2861 h 158"/>
                <a:gd name="T4" fmla="*/ 4780 w 185"/>
                <a:gd name="T5" fmla="*/ 2895 h 158"/>
                <a:gd name="T6" fmla="*/ 4047 w 185"/>
                <a:gd name="T7" fmla="*/ 2348 h 158"/>
                <a:gd name="T8" fmla="*/ 3922 w 185"/>
                <a:gd name="T9" fmla="*/ 2190 h 158"/>
                <a:gd name="T10" fmla="*/ 783 w 185"/>
                <a:gd name="T11" fmla="*/ 1277 h 158"/>
                <a:gd name="T12" fmla="*/ 0 w 185"/>
                <a:gd name="T13" fmla="*/ 2895 h 158"/>
                <a:gd name="T14" fmla="*/ 596 w 185"/>
                <a:gd name="T15" fmla="*/ 4380 h 158"/>
                <a:gd name="T16" fmla="*/ 908 w 185"/>
                <a:gd name="T17" fmla="*/ 4687 h 158"/>
                <a:gd name="T18" fmla="*/ 1930 w 185"/>
                <a:gd name="T19" fmla="*/ 6156 h 158"/>
                <a:gd name="T20" fmla="*/ 2085 w 185"/>
                <a:gd name="T21" fmla="*/ 8039 h 158"/>
                <a:gd name="T22" fmla="*/ 2430 w 185"/>
                <a:gd name="T23" fmla="*/ 8039 h 158"/>
                <a:gd name="T24" fmla="*/ 2713 w 185"/>
                <a:gd name="T25" fmla="*/ 8039 h 158"/>
                <a:gd name="T26" fmla="*/ 2505 w 185"/>
                <a:gd name="T27" fmla="*/ 5905 h 158"/>
                <a:gd name="T28" fmla="*/ 1304 w 185"/>
                <a:gd name="T29" fmla="*/ 4022 h 158"/>
                <a:gd name="T30" fmla="*/ 989 w 185"/>
                <a:gd name="T31" fmla="*/ 3718 h 158"/>
                <a:gd name="T32" fmla="*/ 626 w 185"/>
                <a:gd name="T33" fmla="*/ 2954 h 158"/>
                <a:gd name="T34" fmla="*/ 1146 w 185"/>
                <a:gd name="T35" fmla="*/ 1926 h 158"/>
                <a:gd name="T36" fmla="*/ 3496 w 185"/>
                <a:gd name="T37" fmla="*/ 2804 h 158"/>
                <a:gd name="T38" fmla="*/ 3609 w 185"/>
                <a:gd name="T39" fmla="*/ 2954 h 158"/>
                <a:gd name="T40" fmla="*/ 4705 w 185"/>
                <a:gd name="T41" fmla="*/ 3718 h 158"/>
                <a:gd name="T42" fmla="*/ 5248 w 185"/>
                <a:gd name="T43" fmla="*/ 3659 h 158"/>
                <a:gd name="T44" fmla="*/ 5644 w 185"/>
                <a:gd name="T45" fmla="*/ 3616 h 158"/>
                <a:gd name="T46" fmla="*/ 6582 w 185"/>
                <a:gd name="T47" fmla="*/ 5999 h 158"/>
                <a:gd name="T48" fmla="*/ 6582 w 185"/>
                <a:gd name="T49" fmla="*/ 7126 h 158"/>
                <a:gd name="T50" fmla="*/ 6582 w 185"/>
                <a:gd name="T51" fmla="*/ 8039 h 158"/>
                <a:gd name="T52" fmla="*/ 6895 w 185"/>
                <a:gd name="T53" fmla="*/ 8039 h 158"/>
                <a:gd name="T54" fmla="*/ 7210 w 185"/>
                <a:gd name="T55" fmla="*/ 8039 h 158"/>
                <a:gd name="T56" fmla="*/ 7210 w 185"/>
                <a:gd name="T57" fmla="*/ 7126 h 158"/>
                <a:gd name="T58" fmla="*/ 7210 w 185"/>
                <a:gd name="T59" fmla="*/ 5905 h 158"/>
                <a:gd name="T60" fmla="*/ 5769 w 185"/>
                <a:gd name="T61" fmla="*/ 2861 h 15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85" h="158">
                  <a:moveTo>
                    <a:pt x="147" y="56"/>
                  </a:moveTo>
                  <a:cubicBezTo>
                    <a:pt x="141" y="55"/>
                    <a:pt x="135" y="56"/>
                    <a:pt x="131" y="56"/>
                  </a:cubicBezTo>
                  <a:cubicBezTo>
                    <a:pt x="127" y="57"/>
                    <a:pt x="124" y="58"/>
                    <a:pt x="122" y="57"/>
                  </a:cubicBezTo>
                  <a:cubicBezTo>
                    <a:pt x="114" y="57"/>
                    <a:pt x="109" y="52"/>
                    <a:pt x="103" y="46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81" y="26"/>
                    <a:pt x="52" y="0"/>
                    <a:pt x="20" y="25"/>
                  </a:cubicBezTo>
                  <a:cubicBezTo>
                    <a:pt x="7" y="34"/>
                    <a:pt x="0" y="46"/>
                    <a:pt x="0" y="57"/>
                  </a:cubicBezTo>
                  <a:cubicBezTo>
                    <a:pt x="0" y="65"/>
                    <a:pt x="2" y="76"/>
                    <a:pt x="15" y="86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35" y="101"/>
                    <a:pt x="45" y="108"/>
                    <a:pt x="49" y="121"/>
                  </a:cubicBezTo>
                  <a:cubicBezTo>
                    <a:pt x="52" y="132"/>
                    <a:pt x="53" y="145"/>
                    <a:pt x="53" y="158"/>
                  </a:cubicBezTo>
                  <a:cubicBezTo>
                    <a:pt x="56" y="158"/>
                    <a:pt x="59" y="158"/>
                    <a:pt x="62" y="158"/>
                  </a:cubicBezTo>
                  <a:cubicBezTo>
                    <a:pt x="65" y="158"/>
                    <a:pt x="67" y="158"/>
                    <a:pt x="69" y="158"/>
                  </a:cubicBezTo>
                  <a:cubicBezTo>
                    <a:pt x="69" y="144"/>
                    <a:pt x="68" y="129"/>
                    <a:pt x="64" y="116"/>
                  </a:cubicBezTo>
                  <a:cubicBezTo>
                    <a:pt x="58" y="98"/>
                    <a:pt x="45" y="88"/>
                    <a:pt x="33" y="79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19" y="68"/>
                    <a:pt x="16" y="63"/>
                    <a:pt x="16" y="58"/>
                  </a:cubicBezTo>
                  <a:cubicBezTo>
                    <a:pt x="16" y="51"/>
                    <a:pt x="21" y="44"/>
                    <a:pt x="29" y="38"/>
                  </a:cubicBezTo>
                  <a:cubicBezTo>
                    <a:pt x="50" y="22"/>
                    <a:pt x="67" y="35"/>
                    <a:pt x="89" y="55"/>
                  </a:cubicBezTo>
                  <a:cubicBezTo>
                    <a:pt x="89" y="55"/>
                    <a:pt x="92" y="58"/>
                    <a:pt x="92" y="58"/>
                  </a:cubicBezTo>
                  <a:cubicBezTo>
                    <a:pt x="99" y="65"/>
                    <a:pt x="107" y="72"/>
                    <a:pt x="120" y="73"/>
                  </a:cubicBezTo>
                  <a:cubicBezTo>
                    <a:pt x="125" y="74"/>
                    <a:pt x="130" y="73"/>
                    <a:pt x="134" y="72"/>
                  </a:cubicBezTo>
                  <a:cubicBezTo>
                    <a:pt x="138" y="71"/>
                    <a:pt x="141" y="71"/>
                    <a:pt x="144" y="71"/>
                  </a:cubicBezTo>
                  <a:cubicBezTo>
                    <a:pt x="159" y="74"/>
                    <a:pt x="167" y="101"/>
                    <a:pt x="168" y="118"/>
                  </a:cubicBezTo>
                  <a:cubicBezTo>
                    <a:pt x="169" y="124"/>
                    <a:pt x="169" y="131"/>
                    <a:pt x="168" y="140"/>
                  </a:cubicBezTo>
                  <a:cubicBezTo>
                    <a:pt x="168" y="158"/>
                    <a:pt x="168" y="158"/>
                    <a:pt x="168" y="158"/>
                  </a:cubicBezTo>
                  <a:cubicBezTo>
                    <a:pt x="170" y="158"/>
                    <a:pt x="173" y="158"/>
                    <a:pt x="176" y="158"/>
                  </a:cubicBezTo>
                  <a:cubicBezTo>
                    <a:pt x="178" y="158"/>
                    <a:pt x="181" y="158"/>
                    <a:pt x="184" y="158"/>
                  </a:cubicBezTo>
                  <a:cubicBezTo>
                    <a:pt x="184" y="140"/>
                    <a:pt x="184" y="140"/>
                    <a:pt x="184" y="140"/>
                  </a:cubicBezTo>
                  <a:cubicBezTo>
                    <a:pt x="185" y="131"/>
                    <a:pt x="185" y="124"/>
                    <a:pt x="184" y="116"/>
                  </a:cubicBezTo>
                  <a:cubicBezTo>
                    <a:pt x="182" y="91"/>
                    <a:pt x="171" y="60"/>
                    <a:pt x="147" y="56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74" name="Freeform 119"/>
            <p:cNvSpPr>
              <a:spLocks/>
            </p:cNvSpPr>
            <p:nvPr/>
          </p:nvSpPr>
          <p:spPr bwMode="auto">
            <a:xfrm>
              <a:off x="1638" y="2699"/>
              <a:ext cx="387" cy="322"/>
            </a:xfrm>
            <a:custGeom>
              <a:avLst/>
              <a:gdLst>
                <a:gd name="T0" fmla="*/ 4045 w 155"/>
                <a:gd name="T1" fmla="*/ 1147 h 121"/>
                <a:gd name="T2" fmla="*/ 4669 w 155"/>
                <a:gd name="T3" fmla="*/ 907 h 121"/>
                <a:gd name="T4" fmla="*/ 5056 w 155"/>
                <a:gd name="T5" fmla="*/ 1261 h 121"/>
                <a:gd name="T6" fmla="*/ 4931 w 155"/>
                <a:gd name="T7" fmla="*/ 3356 h 121"/>
                <a:gd name="T8" fmla="*/ 4856 w 155"/>
                <a:gd name="T9" fmla="*/ 3563 h 121"/>
                <a:gd name="T10" fmla="*/ 4389 w 155"/>
                <a:gd name="T11" fmla="*/ 5674 h 121"/>
                <a:gd name="T12" fmla="*/ 4389 w 155"/>
                <a:gd name="T13" fmla="*/ 6012 h 121"/>
                <a:gd name="T14" fmla="*/ 4669 w 155"/>
                <a:gd name="T15" fmla="*/ 6012 h 121"/>
                <a:gd name="T16" fmla="*/ 5011 w 155"/>
                <a:gd name="T17" fmla="*/ 6012 h 121"/>
                <a:gd name="T18" fmla="*/ 5011 w 155"/>
                <a:gd name="T19" fmla="*/ 5674 h 121"/>
                <a:gd name="T20" fmla="*/ 5398 w 155"/>
                <a:gd name="T21" fmla="*/ 3923 h 121"/>
                <a:gd name="T22" fmla="*/ 5480 w 155"/>
                <a:gd name="T23" fmla="*/ 3654 h 121"/>
                <a:gd name="T24" fmla="*/ 5555 w 155"/>
                <a:gd name="T25" fmla="*/ 849 h 121"/>
                <a:gd name="T26" fmla="*/ 4781 w 155"/>
                <a:gd name="T27" fmla="*/ 93 h 121"/>
                <a:gd name="T28" fmla="*/ 3660 w 155"/>
                <a:gd name="T29" fmla="*/ 511 h 121"/>
                <a:gd name="T30" fmla="*/ 3141 w 155"/>
                <a:gd name="T31" fmla="*/ 1304 h 121"/>
                <a:gd name="T32" fmla="*/ 2724 w 155"/>
                <a:gd name="T33" fmla="*/ 1961 h 121"/>
                <a:gd name="T34" fmla="*/ 2182 w 155"/>
                <a:gd name="T35" fmla="*/ 1961 h 121"/>
                <a:gd name="T36" fmla="*/ 1558 w 155"/>
                <a:gd name="T37" fmla="*/ 1996 h 121"/>
                <a:gd name="T38" fmla="*/ 0 w 155"/>
                <a:gd name="T39" fmla="*/ 6012 h 121"/>
                <a:gd name="T40" fmla="*/ 230 w 155"/>
                <a:gd name="T41" fmla="*/ 6012 h 121"/>
                <a:gd name="T42" fmla="*/ 624 w 155"/>
                <a:gd name="T43" fmla="*/ 6070 h 121"/>
                <a:gd name="T44" fmla="*/ 1665 w 155"/>
                <a:gd name="T45" fmla="*/ 2754 h 121"/>
                <a:gd name="T46" fmla="*/ 2132 w 155"/>
                <a:gd name="T47" fmla="*/ 2754 h 121"/>
                <a:gd name="T48" fmla="*/ 2954 w 155"/>
                <a:gd name="T49" fmla="*/ 2712 h 121"/>
                <a:gd name="T50" fmla="*/ 3690 w 155"/>
                <a:gd name="T51" fmla="*/ 1748 h 121"/>
                <a:gd name="T52" fmla="*/ 4045 w 155"/>
                <a:gd name="T53" fmla="*/ 1147 h 1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5" h="121">
                  <a:moveTo>
                    <a:pt x="104" y="23"/>
                  </a:moveTo>
                  <a:cubicBezTo>
                    <a:pt x="109" y="19"/>
                    <a:pt x="115" y="17"/>
                    <a:pt x="120" y="18"/>
                  </a:cubicBezTo>
                  <a:cubicBezTo>
                    <a:pt x="124" y="19"/>
                    <a:pt x="127" y="21"/>
                    <a:pt x="130" y="25"/>
                  </a:cubicBezTo>
                  <a:cubicBezTo>
                    <a:pt x="138" y="38"/>
                    <a:pt x="133" y="52"/>
                    <a:pt x="127" y="67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19" y="84"/>
                    <a:pt x="114" y="97"/>
                    <a:pt x="113" y="113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5" y="120"/>
                    <a:pt x="117" y="120"/>
                    <a:pt x="120" y="120"/>
                  </a:cubicBezTo>
                  <a:cubicBezTo>
                    <a:pt x="123" y="120"/>
                    <a:pt x="126" y="120"/>
                    <a:pt x="129" y="120"/>
                  </a:cubicBezTo>
                  <a:cubicBezTo>
                    <a:pt x="129" y="113"/>
                    <a:pt x="129" y="113"/>
                    <a:pt x="129" y="113"/>
                  </a:cubicBezTo>
                  <a:cubicBezTo>
                    <a:pt x="129" y="101"/>
                    <a:pt x="134" y="90"/>
                    <a:pt x="139" y="78"/>
                  </a:cubicBezTo>
                  <a:cubicBezTo>
                    <a:pt x="141" y="73"/>
                    <a:pt x="141" y="73"/>
                    <a:pt x="141" y="73"/>
                  </a:cubicBezTo>
                  <a:cubicBezTo>
                    <a:pt x="149" y="56"/>
                    <a:pt x="155" y="36"/>
                    <a:pt x="143" y="17"/>
                  </a:cubicBezTo>
                  <a:cubicBezTo>
                    <a:pt x="139" y="9"/>
                    <a:pt x="132" y="4"/>
                    <a:pt x="123" y="2"/>
                  </a:cubicBezTo>
                  <a:cubicBezTo>
                    <a:pt x="114" y="0"/>
                    <a:pt x="103" y="3"/>
                    <a:pt x="94" y="10"/>
                  </a:cubicBezTo>
                  <a:cubicBezTo>
                    <a:pt x="88" y="15"/>
                    <a:pt x="85" y="21"/>
                    <a:pt x="81" y="26"/>
                  </a:cubicBezTo>
                  <a:cubicBezTo>
                    <a:pt x="78" y="32"/>
                    <a:pt x="74" y="37"/>
                    <a:pt x="70" y="39"/>
                  </a:cubicBezTo>
                  <a:cubicBezTo>
                    <a:pt x="66" y="40"/>
                    <a:pt x="61" y="40"/>
                    <a:pt x="56" y="39"/>
                  </a:cubicBezTo>
                  <a:cubicBezTo>
                    <a:pt x="51" y="39"/>
                    <a:pt x="46" y="39"/>
                    <a:pt x="40" y="40"/>
                  </a:cubicBezTo>
                  <a:cubicBezTo>
                    <a:pt x="5" y="46"/>
                    <a:pt x="1" y="86"/>
                    <a:pt x="0" y="120"/>
                  </a:cubicBezTo>
                  <a:cubicBezTo>
                    <a:pt x="2" y="120"/>
                    <a:pt x="4" y="120"/>
                    <a:pt x="6" y="120"/>
                  </a:cubicBezTo>
                  <a:cubicBezTo>
                    <a:pt x="10" y="120"/>
                    <a:pt x="13" y="120"/>
                    <a:pt x="16" y="121"/>
                  </a:cubicBezTo>
                  <a:cubicBezTo>
                    <a:pt x="16" y="91"/>
                    <a:pt x="19" y="60"/>
                    <a:pt x="43" y="55"/>
                  </a:cubicBezTo>
                  <a:cubicBezTo>
                    <a:pt x="46" y="55"/>
                    <a:pt x="50" y="55"/>
                    <a:pt x="55" y="55"/>
                  </a:cubicBezTo>
                  <a:cubicBezTo>
                    <a:pt x="61" y="56"/>
                    <a:pt x="69" y="57"/>
                    <a:pt x="76" y="54"/>
                  </a:cubicBezTo>
                  <a:cubicBezTo>
                    <a:pt x="85" y="50"/>
                    <a:pt x="90" y="42"/>
                    <a:pt x="95" y="35"/>
                  </a:cubicBezTo>
                  <a:cubicBezTo>
                    <a:pt x="98" y="30"/>
                    <a:pt x="100" y="25"/>
                    <a:pt x="104" y="2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75" name="Freeform 120"/>
            <p:cNvSpPr>
              <a:spLocks/>
            </p:cNvSpPr>
            <p:nvPr/>
          </p:nvSpPr>
          <p:spPr bwMode="auto">
            <a:xfrm>
              <a:off x="488" y="2845"/>
              <a:ext cx="357" cy="176"/>
            </a:xfrm>
            <a:custGeom>
              <a:avLst/>
              <a:gdLst>
                <a:gd name="T0" fmla="*/ 3265 w 143"/>
                <a:gd name="T1" fmla="*/ 605 h 66"/>
                <a:gd name="T2" fmla="*/ 3036 w 143"/>
                <a:gd name="T3" fmla="*/ 704 h 66"/>
                <a:gd name="T4" fmla="*/ 2132 w 143"/>
                <a:gd name="T5" fmla="*/ 456 h 66"/>
                <a:gd name="T6" fmla="*/ 1121 w 143"/>
                <a:gd name="T7" fmla="*/ 0 h 66"/>
                <a:gd name="T8" fmla="*/ 387 w 143"/>
                <a:gd name="T9" fmla="*/ 456 h 66"/>
                <a:gd name="T10" fmla="*/ 75 w 143"/>
                <a:gd name="T11" fmla="*/ 2936 h 66"/>
                <a:gd name="T12" fmla="*/ 105 w 143"/>
                <a:gd name="T13" fmla="*/ 3277 h 66"/>
                <a:gd name="T14" fmla="*/ 499 w 143"/>
                <a:gd name="T15" fmla="*/ 3277 h 66"/>
                <a:gd name="T16" fmla="*/ 729 w 143"/>
                <a:gd name="T17" fmla="*/ 3277 h 66"/>
                <a:gd name="T18" fmla="*/ 699 w 143"/>
                <a:gd name="T19" fmla="*/ 2880 h 66"/>
                <a:gd name="T20" fmla="*/ 854 w 143"/>
                <a:gd name="T21" fmla="*/ 1003 h 66"/>
                <a:gd name="T22" fmla="*/ 1166 w 143"/>
                <a:gd name="T23" fmla="*/ 819 h 66"/>
                <a:gd name="T24" fmla="*/ 1820 w 143"/>
                <a:gd name="T25" fmla="*/ 1160 h 66"/>
                <a:gd name="T26" fmla="*/ 3223 w 143"/>
                <a:gd name="T27" fmla="*/ 1459 h 66"/>
                <a:gd name="T28" fmla="*/ 3453 w 143"/>
                <a:gd name="T29" fmla="*/ 1365 h 66"/>
                <a:gd name="T30" fmla="*/ 4668 w 143"/>
                <a:gd name="T31" fmla="*/ 1672 h 66"/>
                <a:gd name="T32" fmla="*/ 4773 w 143"/>
                <a:gd name="T33" fmla="*/ 2880 h 66"/>
                <a:gd name="T34" fmla="*/ 4698 w 143"/>
                <a:gd name="T35" fmla="*/ 3277 h 66"/>
                <a:gd name="T36" fmla="*/ 4898 w 143"/>
                <a:gd name="T37" fmla="*/ 3277 h 66"/>
                <a:gd name="T38" fmla="*/ 5323 w 143"/>
                <a:gd name="T39" fmla="*/ 3336 h 66"/>
                <a:gd name="T40" fmla="*/ 5365 w 143"/>
                <a:gd name="T41" fmla="*/ 3093 h 66"/>
                <a:gd name="T42" fmla="*/ 5168 w 143"/>
                <a:gd name="T43" fmla="*/ 1216 h 66"/>
                <a:gd name="T44" fmla="*/ 3265 w 143"/>
                <a:gd name="T45" fmla="*/ 605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3" h="66">
                  <a:moveTo>
                    <a:pt x="84" y="12"/>
                  </a:moveTo>
                  <a:cubicBezTo>
                    <a:pt x="78" y="14"/>
                    <a:pt x="78" y="14"/>
                    <a:pt x="78" y="14"/>
                  </a:cubicBezTo>
                  <a:cubicBezTo>
                    <a:pt x="70" y="17"/>
                    <a:pt x="64" y="14"/>
                    <a:pt x="55" y="9"/>
                  </a:cubicBezTo>
                  <a:cubicBezTo>
                    <a:pt x="48" y="4"/>
                    <a:pt x="40" y="0"/>
                    <a:pt x="29" y="0"/>
                  </a:cubicBezTo>
                  <a:cubicBezTo>
                    <a:pt x="21" y="1"/>
                    <a:pt x="14" y="4"/>
                    <a:pt x="10" y="9"/>
                  </a:cubicBezTo>
                  <a:cubicBezTo>
                    <a:pt x="0" y="20"/>
                    <a:pt x="1" y="38"/>
                    <a:pt x="2" y="58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6" y="65"/>
                    <a:pt x="9" y="65"/>
                    <a:pt x="13" y="65"/>
                  </a:cubicBezTo>
                  <a:cubicBezTo>
                    <a:pt x="15" y="65"/>
                    <a:pt x="17" y="65"/>
                    <a:pt x="19" y="65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7" y="41"/>
                    <a:pt x="16" y="26"/>
                    <a:pt x="22" y="20"/>
                  </a:cubicBezTo>
                  <a:cubicBezTo>
                    <a:pt x="23" y="18"/>
                    <a:pt x="25" y="17"/>
                    <a:pt x="30" y="16"/>
                  </a:cubicBezTo>
                  <a:cubicBezTo>
                    <a:pt x="36" y="16"/>
                    <a:pt x="41" y="19"/>
                    <a:pt x="47" y="23"/>
                  </a:cubicBezTo>
                  <a:cubicBezTo>
                    <a:pt x="56" y="28"/>
                    <a:pt x="67" y="34"/>
                    <a:pt x="83" y="29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104" y="22"/>
                    <a:pt x="111" y="19"/>
                    <a:pt x="120" y="33"/>
                  </a:cubicBezTo>
                  <a:cubicBezTo>
                    <a:pt x="126" y="41"/>
                    <a:pt x="125" y="47"/>
                    <a:pt x="123" y="57"/>
                  </a:cubicBezTo>
                  <a:cubicBezTo>
                    <a:pt x="122" y="60"/>
                    <a:pt x="122" y="62"/>
                    <a:pt x="121" y="65"/>
                  </a:cubicBezTo>
                  <a:cubicBezTo>
                    <a:pt x="123" y="65"/>
                    <a:pt x="124" y="65"/>
                    <a:pt x="126" y="65"/>
                  </a:cubicBezTo>
                  <a:cubicBezTo>
                    <a:pt x="130" y="65"/>
                    <a:pt x="134" y="65"/>
                    <a:pt x="137" y="66"/>
                  </a:cubicBezTo>
                  <a:cubicBezTo>
                    <a:pt x="138" y="64"/>
                    <a:pt x="138" y="62"/>
                    <a:pt x="138" y="61"/>
                  </a:cubicBezTo>
                  <a:cubicBezTo>
                    <a:pt x="141" y="49"/>
                    <a:pt x="143" y="38"/>
                    <a:pt x="133" y="24"/>
                  </a:cubicBezTo>
                  <a:cubicBezTo>
                    <a:pt x="117" y="0"/>
                    <a:pt x="100" y="7"/>
                    <a:pt x="84" y="12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76" name="Freeform 121"/>
            <p:cNvSpPr>
              <a:spLocks/>
            </p:cNvSpPr>
            <p:nvPr/>
          </p:nvSpPr>
          <p:spPr bwMode="auto">
            <a:xfrm>
              <a:off x="203" y="2405"/>
              <a:ext cx="197" cy="614"/>
            </a:xfrm>
            <a:custGeom>
              <a:avLst/>
              <a:gdLst>
                <a:gd name="T0" fmla="*/ 2898 w 79"/>
                <a:gd name="T1" fmla="*/ 149 h 230"/>
                <a:gd name="T2" fmla="*/ 2439 w 79"/>
                <a:gd name="T3" fmla="*/ 206 h 230"/>
                <a:gd name="T4" fmla="*/ 1661 w 79"/>
                <a:gd name="T5" fmla="*/ 969 h 230"/>
                <a:gd name="T6" fmla="*/ 496 w 79"/>
                <a:gd name="T7" fmla="*/ 2381 h 230"/>
                <a:gd name="T8" fmla="*/ 496 w 79"/>
                <a:gd name="T9" fmla="*/ 6543 h 230"/>
                <a:gd name="T10" fmla="*/ 621 w 79"/>
                <a:gd name="T11" fmla="*/ 7112 h 230"/>
                <a:gd name="T12" fmla="*/ 416 w 79"/>
                <a:gd name="T13" fmla="*/ 9608 h 230"/>
                <a:gd name="T14" fmla="*/ 312 w 79"/>
                <a:gd name="T15" fmla="*/ 10219 h 230"/>
                <a:gd name="T16" fmla="*/ 187 w 79"/>
                <a:gd name="T17" fmla="*/ 11679 h 230"/>
                <a:gd name="T18" fmla="*/ 496 w 79"/>
                <a:gd name="T19" fmla="*/ 11679 h 230"/>
                <a:gd name="T20" fmla="*/ 808 w 79"/>
                <a:gd name="T21" fmla="*/ 11679 h 230"/>
                <a:gd name="T22" fmla="*/ 933 w 79"/>
                <a:gd name="T23" fmla="*/ 10406 h 230"/>
                <a:gd name="T24" fmla="*/ 1037 w 79"/>
                <a:gd name="T25" fmla="*/ 9800 h 230"/>
                <a:gd name="T26" fmla="*/ 1237 w 79"/>
                <a:gd name="T27" fmla="*/ 6906 h 230"/>
                <a:gd name="T28" fmla="*/ 1120 w 79"/>
                <a:gd name="T29" fmla="*/ 6356 h 230"/>
                <a:gd name="T30" fmla="*/ 1087 w 79"/>
                <a:gd name="T31" fmla="*/ 2680 h 230"/>
                <a:gd name="T32" fmla="*/ 1970 w 79"/>
                <a:gd name="T33" fmla="*/ 1674 h 230"/>
                <a:gd name="T34" fmla="*/ 2948 w 79"/>
                <a:gd name="T35" fmla="*/ 705 h 230"/>
                <a:gd name="T36" fmla="*/ 2898 w 79"/>
                <a:gd name="T37" fmla="*/ 149 h 2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9" h="230">
                  <a:moveTo>
                    <a:pt x="75" y="3"/>
                  </a:moveTo>
                  <a:cubicBezTo>
                    <a:pt x="71" y="0"/>
                    <a:pt x="66" y="1"/>
                    <a:pt x="63" y="4"/>
                  </a:cubicBezTo>
                  <a:cubicBezTo>
                    <a:pt x="59" y="11"/>
                    <a:pt x="51" y="15"/>
                    <a:pt x="43" y="19"/>
                  </a:cubicBezTo>
                  <a:cubicBezTo>
                    <a:pt x="32" y="25"/>
                    <a:pt x="20" y="32"/>
                    <a:pt x="13" y="47"/>
                  </a:cubicBezTo>
                  <a:cubicBezTo>
                    <a:pt x="0" y="75"/>
                    <a:pt x="7" y="102"/>
                    <a:pt x="13" y="129"/>
                  </a:cubicBezTo>
                  <a:cubicBezTo>
                    <a:pt x="16" y="140"/>
                    <a:pt x="16" y="140"/>
                    <a:pt x="16" y="140"/>
                  </a:cubicBezTo>
                  <a:cubicBezTo>
                    <a:pt x="20" y="156"/>
                    <a:pt x="16" y="172"/>
                    <a:pt x="11" y="189"/>
                  </a:cubicBezTo>
                  <a:cubicBezTo>
                    <a:pt x="8" y="201"/>
                    <a:pt x="8" y="201"/>
                    <a:pt x="8" y="201"/>
                  </a:cubicBezTo>
                  <a:cubicBezTo>
                    <a:pt x="6" y="211"/>
                    <a:pt x="5" y="221"/>
                    <a:pt x="5" y="230"/>
                  </a:cubicBezTo>
                  <a:cubicBezTo>
                    <a:pt x="8" y="230"/>
                    <a:pt x="10" y="230"/>
                    <a:pt x="13" y="230"/>
                  </a:cubicBezTo>
                  <a:cubicBezTo>
                    <a:pt x="16" y="230"/>
                    <a:pt x="19" y="230"/>
                    <a:pt x="21" y="230"/>
                  </a:cubicBezTo>
                  <a:cubicBezTo>
                    <a:pt x="21" y="222"/>
                    <a:pt x="22" y="213"/>
                    <a:pt x="24" y="205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32" y="175"/>
                    <a:pt x="37" y="157"/>
                    <a:pt x="32" y="136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3" y="100"/>
                    <a:pt x="17" y="77"/>
                    <a:pt x="28" y="53"/>
                  </a:cubicBezTo>
                  <a:cubicBezTo>
                    <a:pt x="32" y="44"/>
                    <a:pt x="41" y="39"/>
                    <a:pt x="51" y="33"/>
                  </a:cubicBezTo>
                  <a:cubicBezTo>
                    <a:pt x="60" y="28"/>
                    <a:pt x="69" y="23"/>
                    <a:pt x="76" y="14"/>
                  </a:cubicBezTo>
                  <a:cubicBezTo>
                    <a:pt x="79" y="11"/>
                    <a:pt x="78" y="6"/>
                    <a:pt x="75" y="3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77" name="Freeform 122"/>
            <p:cNvSpPr>
              <a:spLocks/>
            </p:cNvSpPr>
            <p:nvPr/>
          </p:nvSpPr>
          <p:spPr bwMode="auto">
            <a:xfrm>
              <a:off x="168" y="3893"/>
              <a:ext cx="392" cy="224"/>
            </a:xfrm>
            <a:custGeom>
              <a:avLst/>
              <a:gdLst>
                <a:gd name="T0" fmla="*/ 5868 w 157"/>
                <a:gd name="T1" fmla="*/ 0 h 84"/>
                <a:gd name="T2" fmla="*/ 5481 w 157"/>
                <a:gd name="T3" fmla="*/ 56 h 84"/>
                <a:gd name="T4" fmla="*/ 5211 w 157"/>
                <a:gd name="T5" fmla="*/ 56 h 84"/>
                <a:gd name="T6" fmla="*/ 5293 w 157"/>
                <a:gd name="T7" fmla="*/ 512 h 84"/>
                <a:gd name="T8" fmla="*/ 4594 w 157"/>
                <a:gd name="T9" fmla="*/ 3128 h 84"/>
                <a:gd name="T10" fmla="*/ 3298 w 157"/>
                <a:gd name="T11" fmla="*/ 3336 h 84"/>
                <a:gd name="T12" fmla="*/ 2986 w 157"/>
                <a:gd name="T13" fmla="*/ 3336 h 84"/>
                <a:gd name="T14" fmla="*/ 2756 w 157"/>
                <a:gd name="T15" fmla="*/ 3336 h 84"/>
                <a:gd name="T16" fmla="*/ 1091 w 157"/>
                <a:gd name="T17" fmla="*/ 2880 h 84"/>
                <a:gd name="T18" fmla="*/ 1121 w 157"/>
                <a:gd name="T19" fmla="*/ 1117 h 84"/>
                <a:gd name="T20" fmla="*/ 1321 w 157"/>
                <a:gd name="T21" fmla="*/ 56 h 84"/>
                <a:gd name="T22" fmla="*/ 1041 w 157"/>
                <a:gd name="T23" fmla="*/ 56 h 84"/>
                <a:gd name="T24" fmla="*/ 699 w 157"/>
                <a:gd name="T25" fmla="*/ 0 h 84"/>
                <a:gd name="T26" fmla="*/ 574 w 157"/>
                <a:gd name="T27" fmla="*/ 760 h 84"/>
                <a:gd name="T28" fmla="*/ 574 w 157"/>
                <a:gd name="T29" fmla="*/ 819 h 84"/>
                <a:gd name="T30" fmla="*/ 574 w 157"/>
                <a:gd name="T31" fmla="*/ 3392 h 84"/>
                <a:gd name="T32" fmla="*/ 2799 w 157"/>
                <a:gd name="T33" fmla="*/ 4152 h 84"/>
                <a:gd name="T34" fmla="*/ 3036 w 157"/>
                <a:gd name="T35" fmla="*/ 4152 h 84"/>
                <a:gd name="T36" fmla="*/ 3348 w 157"/>
                <a:gd name="T37" fmla="*/ 4152 h 84"/>
                <a:gd name="T38" fmla="*/ 4856 w 157"/>
                <a:gd name="T39" fmla="*/ 3848 h 84"/>
                <a:gd name="T40" fmla="*/ 5868 w 157"/>
                <a:gd name="T41" fmla="*/ 397 h 84"/>
                <a:gd name="T42" fmla="*/ 5868 w 157"/>
                <a:gd name="T43" fmla="*/ 0 h 8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7" h="84">
                  <a:moveTo>
                    <a:pt x="151" y="0"/>
                  </a:moveTo>
                  <a:cubicBezTo>
                    <a:pt x="147" y="1"/>
                    <a:pt x="144" y="1"/>
                    <a:pt x="141" y="1"/>
                  </a:cubicBezTo>
                  <a:cubicBezTo>
                    <a:pt x="138" y="1"/>
                    <a:pt x="136" y="1"/>
                    <a:pt x="134" y="1"/>
                  </a:cubicBezTo>
                  <a:cubicBezTo>
                    <a:pt x="135" y="4"/>
                    <a:pt x="135" y="7"/>
                    <a:pt x="136" y="10"/>
                  </a:cubicBezTo>
                  <a:cubicBezTo>
                    <a:pt x="138" y="35"/>
                    <a:pt x="140" y="50"/>
                    <a:pt x="118" y="62"/>
                  </a:cubicBezTo>
                  <a:cubicBezTo>
                    <a:pt x="111" y="65"/>
                    <a:pt x="96" y="66"/>
                    <a:pt x="85" y="66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55" y="67"/>
                    <a:pt x="36" y="68"/>
                    <a:pt x="28" y="57"/>
                  </a:cubicBezTo>
                  <a:cubicBezTo>
                    <a:pt x="19" y="46"/>
                    <a:pt x="22" y="38"/>
                    <a:pt x="29" y="22"/>
                  </a:cubicBezTo>
                  <a:cubicBezTo>
                    <a:pt x="33" y="15"/>
                    <a:pt x="34" y="10"/>
                    <a:pt x="34" y="1"/>
                  </a:cubicBezTo>
                  <a:cubicBezTo>
                    <a:pt x="32" y="1"/>
                    <a:pt x="29" y="1"/>
                    <a:pt x="27" y="1"/>
                  </a:cubicBezTo>
                  <a:cubicBezTo>
                    <a:pt x="24" y="1"/>
                    <a:pt x="21" y="1"/>
                    <a:pt x="18" y="0"/>
                  </a:cubicBezTo>
                  <a:cubicBezTo>
                    <a:pt x="18" y="8"/>
                    <a:pt x="17" y="10"/>
                    <a:pt x="15" y="15"/>
                  </a:cubicBezTo>
                  <a:cubicBezTo>
                    <a:pt x="15" y="15"/>
                    <a:pt x="15" y="16"/>
                    <a:pt x="15" y="16"/>
                  </a:cubicBezTo>
                  <a:cubicBezTo>
                    <a:pt x="7" y="32"/>
                    <a:pt x="0" y="48"/>
                    <a:pt x="15" y="67"/>
                  </a:cubicBezTo>
                  <a:cubicBezTo>
                    <a:pt x="29" y="84"/>
                    <a:pt x="53" y="83"/>
                    <a:pt x="72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86" y="82"/>
                    <a:pt x="86" y="82"/>
                  </a:cubicBezTo>
                  <a:cubicBezTo>
                    <a:pt x="99" y="82"/>
                    <a:pt x="115" y="81"/>
                    <a:pt x="125" y="76"/>
                  </a:cubicBezTo>
                  <a:cubicBezTo>
                    <a:pt x="157" y="59"/>
                    <a:pt x="154" y="33"/>
                    <a:pt x="151" y="8"/>
                  </a:cubicBezTo>
                  <a:cubicBezTo>
                    <a:pt x="151" y="6"/>
                    <a:pt x="151" y="3"/>
                    <a:pt x="151" y="0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78" name="Freeform 123"/>
            <p:cNvSpPr>
              <a:spLocks/>
            </p:cNvSpPr>
            <p:nvPr/>
          </p:nvSpPr>
          <p:spPr bwMode="auto">
            <a:xfrm>
              <a:off x="783" y="3893"/>
              <a:ext cx="427" cy="438"/>
            </a:xfrm>
            <a:custGeom>
              <a:avLst/>
              <a:gdLst>
                <a:gd name="T0" fmla="*/ 5139 w 171"/>
                <a:gd name="T1" fmla="*/ 2283 h 164"/>
                <a:gd name="T2" fmla="*/ 4440 w 171"/>
                <a:gd name="T3" fmla="*/ 1469 h 164"/>
                <a:gd name="T4" fmla="*/ 4782 w 171"/>
                <a:gd name="T5" fmla="*/ 457 h 164"/>
                <a:gd name="T6" fmla="*/ 5014 w 171"/>
                <a:gd name="T7" fmla="*/ 56 h 164"/>
                <a:gd name="T8" fmla="*/ 4702 w 171"/>
                <a:gd name="T9" fmla="*/ 56 h 164"/>
                <a:gd name="T10" fmla="*/ 4282 w 171"/>
                <a:gd name="T11" fmla="*/ 0 h 164"/>
                <a:gd name="T12" fmla="*/ 3848 w 171"/>
                <a:gd name="T13" fmla="*/ 1677 h 164"/>
                <a:gd name="T14" fmla="*/ 4907 w 171"/>
                <a:gd name="T15" fmla="*/ 3045 h 164"/>
                <a:gd name="T16" fmla="*/ 5606 w 171"/>
                <a:gd name="T17" fmla="*/ 3808 h 164"/>
                <a:gd name="T18" fmla="*/ 4315 w 171"/>
                <a:gd name="T19" fmla="*/ 6877 h 164"/>
                <a:gd name="T20" fmla="*/ 2495 w 171"/>
                <a:gd name="T21" fmla="*/ 6728 h 164"/>
                <a:gd name="T22" fmla="*/ 1745 w 171"/>
                <a:gd name="T23" fmla="*/ 4479 h 164"/>
                <a:gd name="T24" fmla="*/ 1433 w 171"/>
                <a:gd name="T25" fmla="*/ 2588 h 164"/>
                <a:gd name="T26" fmla="*/ 1041 w 171"/>
                <a:gd name="T27" fmla="*/ 1883 h 164"/>
                <a:gd name="T28" fmla="*/ 699 w 171"/>
                <a:gd name="T29" fmla="*/ 1162 h 164"/>
                <a:gd name="T30" fmla="*/ 624 w 171"/>
                <a:gd name="T31" fmla="*/ 56 h 164"/>
                <a:gd name="T32" fmla="*/ 312 w 171"/>
                <a:gd name="T33" fmla="*/ 56 h 164"/>
                <a:gd name="T34" fmla="*/ 0 w 171"/>
                <a:gd name="T35" fmla="*/ 56 h 164"/>
                <a:gd name="T36" fmla="*/ 105 w 171"/>
                <a:gd name="T37" fmla="*/ 1311 h 164"/>
                <a:gd name="T38" fmla="*/ 574 w 171"/>
                <a:gd name="T39" fmla="*/ 2438 h 164"/>
                <a:gd name="T40" fmla="*/ 854 w 171"/>
                <a:gd name="T41" fmla="*/ 2895 h 164"/>
                <a:gd name="T42" fmla="*/ 1121 w 171"/>
                <a:gd name="T43" fmla="*/ 4538 h 164"/>
                <a:gd name="T44" fmla="*/ 2028 w 171"/>
                <a:gd name="T45" fmla="*/ 7334 h 164"/>
                <a:gd name="T46" fmla="*/ 4670 w 171"/>
                <a:gd name="T47" fmla="*/ 7582 h 164"/>
                <a:gd name="T48" fmla="*/ 6180 w 171"/>
                <a:gd name="T49" fmla="*/ 3501 h 164"/>
                <a:gd name="T50" fmla="*/ 5139 w 171"/>
                <a:gd name="T51" fmla="*/ 2283 h 1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1" h="164">
                  <a:moveTo>
                    <a:pt x="132" y="45"/>
                  </a:moveTo>
                  <a:cubicBezTo>
                    <a:pt x="122" y="41"/>
                    <a:pt x="116" y="38"/>
                    <a:pt x="114" y="29"/>
                  </a:cubicBezTo>
                  <a:cubicBezTo>
                    <a:pt x="113" y="24"/>
                    <a:pt x="118" y="17"/>
                    <a:pt x="123" y="9"/>
                  </a:cubicBezTo>
                  <a:cubicBezTo>
                    <a:pt x="125" y="7"/>
                    <a:pt x="127" y="4"/>
                    <a:pt x="129" y="1"/>
                  </a:cubicBezTo>
                  <a:cubicBezTo>
                    <a:pt x="127" y="1"/>
                    <a:pt x="124" y="1"/>
                    <a:pt x="121" y="1"/>
                  </a:cubicBezTo>
                  <a:cubicBezTo>
                    <a:pt x="117" y="1"/>
                    <a:pt x="114" y="1"/>
                    <a:pt x="110" y="0"/>
                  </a:cubicBezTo>
                  <a:cubicBezTo>
                    <a:pt x="103" y="10"/>
                    <a:pt x="96" y="20"/>
                    <a:pt x="99" y="33"/>
                  </a:cubicBezTo>
                  <a:cubicBezTo>
                    <a:pt x="102" y="49"/>
                    <a:pt x="115" y="55"/>
                    <a:pt x="126" y="60"/>
                  </a:cubicBezTo>
                  <a:cubicBezTo>
                    <a:pt x="134" y="63"/>
                    <a:pt x="141" y="67"/>
                    <a:pt x="144" y="75"/>
                  </a:cubicBezTo>
                  <a:cubicBezTo>
                    <a:pt x="153" y="97"/>
                    <a:pt x="131" y="123"/>
                    <a:pt x="111" y="135"/>
                  </a:cubicBezTo>
                  <a:cubicBezTo>
                    <a:pt x="103" y="141"/>
                    <a:pt x="82" y="151"/>
                    <a:pt x="64" y="132"/>
                  </a:cubicBezTo>
                  <a:cubicBezTo>
                    <a:pt x="47" y="115"/>
                    <a:pt x="46" y="103"/>
                    <a:pt x="45" y="88"/>
                  </a:cubicBezTo>
                  <a:cubicBezTo>
                    <a:pt x="44" y="77"/>
                    <a:pt x="43" y="65"/>
                    <a:pt x="37" y="51"/>
                  </a:cubicBezTo>
                  <a:cubicBezTo>
                    <a:pt x="34" y="45"/>
                    <a:pt x="30" y="41"/>
                    <a:pt x="27" y="37"/>
                  </a:cubicBezTo>
                  <a:cubicBezTo>
                    <a:pt x="23" y="32"/>
                    <a:pt x="20" y="29"/>
                    <a:pt x="18" y="23"/>
                  </a:cubicBezTo>
                  <a:cubicBezTo>
                    <a:pt x="16" y="12"/>
                    <a:pt x="16" y="8"/>
                    <a:pt x="16" y="1"/>
                  </a:cubicBezTo>
                  <a:cubicBezTo>
                    <a:pt x="14" y="1"/>
                    <a:pt x="11" y="1"/>
                    <a:pt x="8" y="1"/>
                  </a:cubicBezTo>
                  <a:cubicBezTo>
                    <a:pt x="5" y="1"/>
                    <a:pt x="3" y="1"/>
                    <a:pt x="0" y="1"/>
                  </a:cubicBezTo>
                  <a:cubicBezTo>
                    <a:pt x="0" y="8"/>
                    <a:pt x="0" y="14"/>
                    <a:pt x="3" y="26"/>
                  </a:cubicBezTo>
                  <a:cubicBezTo>
                    <a:pt x="5" y="36"/>
                    <a:pt x="11" y="43"/>
                    <a:pt x="15" y="48"/>
                  </a:cubicBezTo>
                  <a:cubicBezTo>
                    <a:pt x="18" y="51"/>
                    <a:pt x="21" y="54"/>
                    <a:pt x="22" y="57"/>
                  </a:cubicBezTo>
                  <a:cubicBezTo>
                    <a:pt x="27" y="69"/>
                    <a:pt x="28" y="79"/>
                    <a:pt x="29" y="89"/>
                  </a:cubicBezTo>
                  <a:cubicBezTo>
                    <a:pt x="30" y="105"/>
                    <a:pt x="32" y="122"/>
                    <a:pt x="52" y="144"/>
                  </a:cubicBezTo>
                  <a:cubicBezTo>
                    <a:pt x="70" y="162"/>
                    <a:pt x="96" y="164"/>
                    <a:pt x="120" y="149"/>
                  </a:cubicBezTo>
                  <a:cubicBezTo>
                    <a:pt x="145" y="133"/>
                    <a:pt x="171" y="99"/>
                    <a:pt x="159" y="69"/>
                  </a:cubicBezTo>
                  <a:cubicBezTo>
                    <a:pt x="153" y="55"/>
                    <a:pt x="142" y="49"/>
                    <a:pt x="132" y="4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79" name="Freeform 124"/>
            <p:cNvSpPr>
              <a:spLocks/>
            </p:cNvSpPr>
            <p:nvPr/>
          </p:nvSpPr>
          <p:spPr bwMode="auto">
            <a:xfrm>
              <a:off x="1335" y="3893"/>
              <a:ext cx="335" cy="174"/>
            </a:xfrm>
            <a:custGeom>
              <a:avLst/>
              <a:gdLst>
                <a:gd name="T0" fmla="*/ 4970 w 134"/>
                <a:gd name="T1" fmla="*/ 56 h 65"/>
                <a:gd name="T2" fmla="*/ 4613 w 134"/>
                <a:gd name="T3" fmla="*/ 0 h 65"/>
                <a:gd name="T4" fmla="*/ 4500 w 134"/>
                <a:gd name="T5" fmla="*/ 1692 h 65"/>
                <a:gd name="T6" fmla="*/ 3333 w 134"/>
                <a:gd name="T7" fmla="*/ 1898 h 65"/>
                <a:gd name="T8" fmla="*/ 2395 w 134"/>
                <a:gd name="T9" fmla="*/ 1992 h 65"/>
                <a:gd name="T10" fmla="*/ 1958 w 134"/>
                <a:gd name="T11" fmla="*/ 2107 h 65"/>
                <a:gd name="T12" fmla="*/ 750 w 134"/>
                <a:gd name="T13" fmla="*/ 1496 h 65"/>
                <a:gd name="T14" fmla="*/ 675 w 134"/>
                <a:gd name="T15" fmla="*/ 402 h 65"/>
                <a:gd name="T16" fmla="*/ 708 w 134"/>
                <a:gd name="T17" fmla="*/ 56 h 65"/>
                <a:gd name="T18" fmla="*/ 550 w 134"/>
                <a:gd name="T19" fmla="*/ 56 h 65"/>
                <a:gd name="T20" fmla="*/ 83 w 134"/>
                <a:gd name="T21" fmla="*/ 0 h 65"/>
                <a:gd name="T22" fmla="*/ 50 w 134"/>
                <a:gd name="T23" fmla="*/ 367 h 65"/>
                <a:gd name="T24" fmla="*/ 158 w 134"/>
                <a:gd name="T25" fmla="*/ 1748 h 65"/>
                <a:gd name="T26" fmla="*/ 2113 w 134"/>
                <a:gd name="T27" fmla="*/ 2939 h 65"/>
                <a:gd name="T28" fmla="*/ 2500 w 134"/>
                <a:gd name="T29" fmla="*/ 2824 h 65"/>
                <a:gd name="T30" fmla="*/ 3363 w 134"/>
                <a:gd name="T31" fmla="*/ 2722 h 65"/>
                <a:gd name="T32" fmla="*/ 4688 w 134"/>
                <a:gd name="T33" fmla="*/ 2457 h 65"/>
                <a:gd name="T34" fmla="*/ 5238 w 134"/>
                <a:gd name="T35" fmla="*/ 56 h 65"/>
                <a:gd name="T36" fmla="*/ 4970 w 134"/>
                <a:gd name="T37" fmla="*/ 56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4" h="65">
                  <a:moveTo>
                    <a:pt x="127" y="1"/>
                  </a:moveTo>
                  <a:cubicBezTo>
                    <a:pt x="124" y="1"/>
                    <a:pt x="121" y="1"/>
                    <a:pt x="118" y="0"/>
                  </a:cubicBezTo>
                  <a:cubicBezTo>
                    <a:pt x="118" y="12"/>
                    <a:pt x="118" y="32"/>
                    <a:pt x="115" y="33"/>
                  </a:cubicBezTo>
                  <a:cubicBezTo>
                    <a:pt x="107" y="36"/>
                    <a:pt x="97" y="37"/>
                    <a:pt x="85" y="37"/>
                  </a:cubicBezTo>
                  <a:cubicBezTo>
                    <a:pt x="76" y="38"/>
                    <a:pt x="68" y="38"/>
                    <a:pt x="61" y="39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32" y="45"/>
                    <a:pt x="26" y="47"/>
                    <a:pt x="19" y="29"/>
                  </a:cubicBezTo>
                  <a:cubicBezTo>
                    <a:pt x="16" y="21"/>
                    <a:pt x="16" y="18"/>
                    <a:pt x="17" y="8"/>
                  </a:cubicBezTo>
                  <a:cubicBezTo>
                    <a:pt x="17" y="6"/>
                    <a:pt x="18" y="4"/>
                    <a:pt x="18" y="1"/>
                  </a:cubicBezTo>
                  <a:cubicBezTo>
                    <a:pt x="17" y="1"/>
                    <a:pt x="15" y="1"/>
                    <a:pt x="14" y="1"/>
                  </a:cubicBezTo>
                  <a:cubicBezTo>
                    <a:pt x="10" y="1"/>
                    <a:pt x="6" y="1"/>
                    <a:pt x="2" y="0"/>
                  </a:cubicBezTo>
                  <a:cubicBezTo>
                    <a:pt x="2" y="3"/>
                    <a:pt x="2" y="5"/>
                    <a:pt x="1" y="7"/>
                  </a:cubicBezTo>
                  <a:cubicBezTo>
                    <a:pt x="0" y="17"/>
                    <a:pt x="0" y="23"/>
                    <a:pt x="4" y="34"/>
                  </a:cubicBezTo>
                  <a:cubicBezTo>
                    <a:pt x="16" y="65"/>
                    <a:pt x="36" y="61"/>
                    <a:pt x="54" y="57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9" y="54"/>
                    <a:pt x="77" y="54"/>
                    <a:pt x="86" y="53"/>
                  </a:cubicBezTo>
                  <a:cubicBezTo>
                    <a:pt x="100" y="53"/>
                    <a:pt x="110" y="52"/>
                    <a:pt x="120" y="48"/>
                  </a:cubicBezTo>
                  <a:cubicBezTo>
                    <a:pt x="134" y="43"/>
                    <a:pt x="134" y="25"/>
                    <a:pt x="134" y="1"/>
                  </a:cubicBezTo>
                  <a:cubicBezTo>
                    <a:pt x="132" y="1"/>
                    <a:pt x="129" y="1"/>
                    <a:pt x="127" y="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80" name="Freeform 125"/>
            <p:cNvSpPr>
              <a:spLocks/>
            </p:cNvSpPr>
            <p:nvPr/>
          </p:nvSpPr>
          <p:spPr bwMode="auto">
            <a:xfrm>
              <a:off x="1838" y="3893"/>
              <a:ext cx="147" cy="270"/>
            </a:xfrm>
            <a:custGeom>
              <a:avLst/>
              <a:gdLst>
                <a:gd name="T0" fmla="*/ 1814 w 59"/>
                <a:gd name="T1" fmla="*/ 1222 h 101"/>
                <a:gd name="T2" fmla="*/ 1732 w 59"/>
                <a:gd name="T3" fmla="*/ 94 h 101"/>
                <a:gd name="T4" fmla="*/ 1781 w 59"/>
                <a:gd name="T5" fmla="*/ 56 h 101"/>
                <a:gd name="T6" fmla="*/ 1545 w 59"/>
                <a:gd name="T7" fmla="*/ 56 h 101"/>
                <a:gd name="T8" fmla="*/ 1161 w 59"/>
                <a:gd name="T9" fmla="*/ 0 h 101"/>
                <a:gd name="T10" fmla="*/ 1161 w 59"/>
                <a:gd name="T11" fmla="*/ 56 h 101"/>
                <a:gd name="T12" fmla="*/ 1236 w 59"/>
                <a:gd name="T13" fmla="*/ 1430 h 101"/>
                <a:gd name="T14" fmla="*/ 1316 w 59"/>
                <a:gd name="T15" fmla="*/ 1794 h 101"/>
                <a:gd name="T16" fmla="*/ 1348 w 59"/>
                <a:gd name="T17" fmla="*/ 3323 h 101"/>
                <a:gd name="T18" fmla="*/ 807 w 59"/>
                <a:gd name="T19" fmla="*/ 3823 h 101"/>
                <a:gd name="T20" fmla="*/ 105 w 59"/>
                <a:gd name="T21" fmla="*/ 4395 h 101"/>
                <a:gd name="T22" fmla="*/ 154 w 59"/>
                <a:gd name="T23" fmla="*/ 5002 h 101"/>
                <a:gd name="T24" fmla="*/ 571 w 59"/>
                <a:gd name="T25" fmla="*/ 4946 h 101"/>
                <a:gd name="T26" fmla="*/ 1081 w 59"/>
                <a:gd name="T27" fmla="*/ 4545 h 101"/>
                <a:gd name="T28" fmla="*/ 1886 w 59"/>
                <a:gd name="T29" fmla="*/ 3780 h 101"/>
                <a:gd name="T30" fmla="*/ 1886 w 59"/>
                <a:gd name="T31" fmla="*/ 1529 h 101"/>
                <a:gd name="T32" fmla="*/ 1814 w 59"/>
                <a:gd name="T33" fmla="*/ 1222 h 1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9" h="101">
                  <a:moveTo>
                    <a:pt x="47" y="24"/>
                  </a:moveTo>
                  <a:cubicBezTo>
                    <a:pt x="45" y="15"/>
                    <a:pt x="45" y="11"/>
                    <a:pt x="45" y="2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4" y="1"/>
                    <a:pt x="42" y="1"/>
                    <a:pt x="40" y="1"/>
                  </a:cubicBezTo>
                  <a:cubicBezTo>
                    <a:pt x="36" y="1"/>
                    <a:pt x="33" y="1"/>
                    <a:pt x="30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11"/>
                    <a:pt x="29" y="17"/>
                    <a:pt x="32" y="28"/>
                  </a:cubicBezTo>
                  <a:cubicBezTo>
                    <a:pt x="32" y="28"/>
                    <a:pt x="34" y="35"/>
                    <a:pt x="34" y="35"/>
                  </a:cubicBezTo>
                  <a:cubicBezTo>
                    <a:pt x="39" y="48"/>
                    <a:pt x="41" y="57"/>
                    <a:pt x="35" y="65"/>
                  </a:cubicBezTo>
                  <a:cubicBezTo>
                    <a:pt x="32" y="69"/>
                    <a:pt x="27" y="72"/>
                    <a:pt x="21" y="75"/>
                  </a:cubicBezTo>
                  <a:cubicBezTo>
                    <a:pt x="15" y="77"/>
                    <a:pt x="8" y="80"/>
                    <a:pt x="3" y="86"/>
                  </a:cubicBezTo>
                  <a:cubicBezTo>
                    <a:pt x="0" y="90"/>
                    <a:pt x="0" y="95"/>
                    <a:pt x="4" y="98"/>
                  </a:cubicBezTo>
                  <a:cubicBezTo>
                    <a:pt x="7" y="101"/>
                    <a:pt x="12" y="100"/>
                    <a:pt x="15" y="97"/>
                  </a:cubicBezTo>
                  <a:cubicBezTo>
                    <a:pt x="18" y="94"/>
                    <a:pt x="23" y="91"/>
                    <a:pt x="28" y="89"/>
                  </a:cubicBezTo>
                  <a:cubicBezTo>
                    <a:pt x="35" y="86"/>
                    <a:pt x="43" y="82"/>
                    <a:pt x="49" y="74"/>
                  </a:cubicBezTo>
                  <a:cubicBezTo>
                    <a:pt x="59" y="58"/>
                    <a:pt x="54" y="42"/>
                    <a:pt x="49" y="30"/>
                  </a:cubicBezTo>
                  <a:lnTo>
                    <a:pt x="47" y="2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81" name="Freeform 126"/>
            <p:cNvSpPr>
              <a:spLocks/>
            </p:cNvSpPr>
            <p:nvPr/>
          </p:nvSpPr>
          <p:spPr bwMode="auto">
            <a:xfrm>
              <a:off x="175" y="3947"/>
              <a:ext cx="35" cy="120"/>
            </a:xfrm>
            <a:custGeom>
              <a:avLst/>
              <a:gdLst>
                <a:gd name="T0" fmla="*/ 550 w 14"/>
                <a:gd name="T1" fmla="*/ 2275 h 45"/>
                <a:gd name="T2" fmla="*/ 520 w 14"/>
                <a:gd name="T3" fmla="*/ 0 h 45"/>
                <a:gd name="T4" fmla="*/ 550 w 14"/>
                <a:gd name="T5" fmla="*/ 2275 h 4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4" h="45">
                  <a:moveTo>
                    <a:pt x="14" y="45"/>
                  </a:moveTo>
                  <a:cubicBezTo>
                    <a:pt x="0" y="27"/>
                    <a:pt x="8" y="9"/>
                    <a:pt x="13" y="0"/>
                  </a:cubicBezTo>
                  <a:cubicBezTo>
                    <a:pt x="10" y="6"/>
                    <a:pt x="5" y="31"/>
                    <a:pt x="14" y="4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82" name="Freeform 127"/>
            <p:cNvSpPr>
              <a:spLocks/>
            </p:cNvSpPr>
            <p:nvPr/>
          </p:nvSpPr>
          <p:spPr bwMode="auto">
            <a:xfrm>
              <a:off x="438" y="3955"/>
              <a:ext cx="100" cy="117"/>
            </a:xfrm>
            <a:custGeom>
              <a:avLst/>
              <a:gdLst>
                <a:gd name="T0" fmla="*/ 1250 w 40"/>
                <a:gd name="T1" fmla="*/ 0 h 44"/>
                <a:gd name="T2" fmla="*/ 0 w 40"/>
                <a:gd name="T3" fmla="*/ 2199 h 44"/>
                <a:gd name="T4" fmla="*/ 1250 w 40"/>
                <a:gd name="T5" fmla="*/ 0 h 4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44">
                  <a:moveTo>
                    <a:pt x="32" y="0"/>
                  </a:moveTo>
                  <a:cubicBezTo>
                    <a:pt x="34" y="12"/>
                    <a:pt x="33" y="40"/>
                    <a:pt x="0" y="44"/>
                  </a:cubicBezTo>
                  <a:cubicBezTo>
                    <a:pt x="18" y="43"/>
                    <a:pt x="40" y="34"/>
                    <a:pt x="32" y="0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83" name="Freeform 128"/>
            <p:cNvSpPr>
              <a:spLocks/>
            </p:cNvSpPr>
            <p:nvPr/>
          </p:nvSpPr>
          <p:spPr bwMode="auto">
            <a:xfrm>
              <a:off x="1030" y="3917"/>
              <a:ext cx="23" cy="94"/>
            </a:xfrm>
            <a:custGeom>
              <a:avLst/>
              <a:gdLst>
                <a:gd name="T0" fmla="*/ 332 w 9"/>
                <a:gd name="T1" fmla="*/ 0 h 35"/>
                <a:gd name="T2" fmla="*/ 386 w 9"/>
                <a:gd name="T3" fmla="*/ 1818 h 35"/>
                <a:gd name="T4" fmla="*/ 332 w 9"/>
                <a:gd name="T5" fmla="*/ 0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9" h="35">
                  <a:moveTo>
                    <a:pt x="8" y="0"/>
                  </a:moveTo>
                  <a:cubicBezTo>
                    <a:pt x="1" y="9"/>
                    <a:pt x="0" y="24"/>
                    <a:pt x="9" y="35"/>
                  </a:cubicBezTo>
                  <a:cubicBezTo>
                    <a:pt x="5" y="25"/>
                    <a:pt x="3" y="12"/>
                    <a:pt x="8" y="0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84" name="Freeform 129"/>
            <p:cNvSpPr>
              <a:spLocks/>
            </p:cNvSpPr>
            <p:nvPr/>
          </p:nvSpPr>
          <p:spPr bwMode="auto">
            <a:xfrm>
              <a:off x="1018" y="4133"/>
              <a:ext cx="140" cy="150"/>
            </a:xfrm>
            <a:custGeom>
              <a:avLst/>
              <a:gdLst>
                <a:gd name="T0" fmla="*/ 0 w 56"/>
                <a:gd name="T1" fmla="*/ 2885 h 56"/>
                <a:gd name="T2" fmla="*/ 2188 w 56"/>
                <a:gd name="T3" fmla="*/ 0 h 56"/>
                <a:gd name="T4" fmla="*/ 0 w 56"/>
                <a:gd name="T5" fmla="*/ 2885 h 5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6" h="56">
                  <a:moveTo>
                    <a:pt x="0" y="56"/>
                  </a:moveTo>
                  <a:cubicBezTo>
                    <a:pt x="43" y="47"/>
                    <a:pt x="54" y="15"/>
                    <a:pt x="56" y="0"/>
                  </a:cubicBezTo>
                  <a:cubicBezTo>
                    <a:pt x="53" y="9"/>
                    <a:pt x="39" y="47"/>
                    <a:pt x="0" y="56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85" name="Freeform 130"/>
            <p:cNvSpPr>
              <a:spLocks/>
            </p:cNvSpPr>
            <p:nvPr/>
          </p:nvSpPr>
          <p:spPr bwMode="auto">
            <a:xfrm>
              <a:off x="858" y="4099"/>
              <a:ext cx="45" cy="157"/>
            </a:xfrm>
            <a:custGeom>
              <a:avLst/>
              <a:gdLst>
                <a:gd name="T0" fmla="*/ 0 w 18"/>
                <a:gd name="T1" fmla="*/ 0 h 59"/>
                <a:gd name="T2" fmla="*/ 708 w 18"/>
                <a:gd name="T3" fmla="*/ 2959 h 59"/>
                <a:gd name="T4" fmla="*/ 0 w 18"/>
                <a:gd name="T5" fmla="*/ 0 h 5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8" h="59">
                  <a:moveTo>
                    <a:pt x="0" y="0"/>
                  </a:moveTo>
                  <a:cubicBezTo>
                    <a:pt x="1" y="10"/>
                    <a:pt x="0" y="40"/>
                    <a:pt x="18" y="59"/>
                  </a:cubicBezTo>
                  <a:cubicBezTo>
                    <a:pt x="10" y="48"/>
                    <a:pt x="3" y="28"/>
                    <a:pt x="0" y="0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86" name="Freeform 131"/>
            <p:cNvSpPr>
              <a:spLocks/>
            </p:cNvSpPr>
            <p:nvPr/>
          </p:nvSpPr>
          <p:spPr bwMode="auto">
            <a:xfrm>
              <a:off x="1478" y="3987"/>
              <a:ext cx="147" cy="21"/>
            </a:xfrm>
            <a:custGeom>
              <a:avLst/>
              <a:gdLst>
                <a:gd name="T0" fmla="*/ 1502 w 59"/>
                <a:gd name="T1" fmla="*/ 323 h 8"/>
                <a:gd name="T2" fmla="*/ 2272 w 59"/>
                <a:gd name="T3" fmla="*/ 0 h 8"/>
                <a:gd name="T4" fmla="*/ 1627 w 59"/>
                <a:gd name="T5" fmla="*/ 200 h 8"/>
                <a:gd name="T6" fmla="*/ 0 w 59"/>
                <a:gd name="T7" fmla="*/ 378 h 8"/>
                <a:gd name="T8" fmla="*/ 1502 w 59"/>
                <a:gd name="T9" fmla="*/ 323 h 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9" h="8">
                  <a:moveTo>
                    <a:pt x="39" y="7"/>
                  </a:moveTo>
                  <a:cubicBezTo>
                    <a:pt x="46" y="7"/>
                    <a:pt x="56" y="5"/>
                    <a:pt x="59" y="0"/>
                  </a:cubicBezTo>
                  <a:cubicBezTo>
                    <a:pt x="59" y="0"/>
                    <a:pt x="57" y="2"/>
                    <a:pt x="42" y="4"/>
                  </a:cubicBezTo>
                  <a:cubicBezTo>
                    <a:pt x="26" y="6"/>
                    <a:pt x="11" y="4"/>
                    <a:pt x="0" y="8"/>
                  </a:cubicBezTo>
                  <a:cubicBezTo>
                    <a:pt x="6" y="7"/>
                    <a:pt x="27" y="7"/>
                    <a:pt x="39" y="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87" name="Freeform 132"/>
            <p:cNvSpPr>
              <a:spLocks/>
            </p:cNvSpPr>
            <p:nvPr/>
          </p:nvSpPr>
          <p:spPr bwMode="auto">
            <a:xfrm>
              <a:off x="1873" y="3952"/>
              <a:ext cx="87" cy="160"/>
            </a:xfrm>
            <a:custGeom>
              <a:avLst/>
              <a:gdLst>
                <a:gd name="T0" fmla="*/ 766 w 35"/>
                <a:gd name="T1" fmla="*/ 0 h 60"/>
                <a:gd name="T2" fmla="*/ 920 w 35"/>
                <a:gd name="T3" fmla="*/ 2275 h 60"/>
                <a:gd name="T4" fmla="*/ 0 w 35"/>
                <a:gd name="T5" fmla="*/ 3037 h 60"/>
                <a:gd name="T6" fmla="*/ 1032 w 35"/>
                <a:gd name="T7" fmla="*/ 2333 h 60"/>
                <a:gd name="T8" fmla="*/ 1148 w 35"/>
                <a:gd name="T9" fmla="*/ 1059 h 60"/>
                <a:gd name="T10" fmla="*/ 766 w 35"/>
                <a:gd name="T11" fmla="*/ 0 h 6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35" h="60">
                  <a:moveTo>
                    <a:pt x="20" y="0"/>
                  </a:moveTo>
                  <a:cubicBezTo>
                    <a:pt x="23" y="11"/>
                    <a:pt x="35" y="34"/>
                    <a:pt x="24" y="45"/>
                  </a:cubicBezTo>
                  <a:cubicBezTo>
                    <a:pt x="13" y="55"/>
                    <a:pt x="0" y="60"/>
                    <a:pt x="0" y="60"/>
                  </a:cubicBezTo>
                  <a:cubicBezTo>
                    <a:pt x="10" y="56"/>
                    <a:pt x="22" y="52"/>
                    <a:pt x="27" y="46"/>
                  </a:cubicBezTo>
                  <a:cubicBezTo>
                    <a:pt x="32" y="39"/>
                    <a:pt x="34" y="32"/>
                    <a:pt x="30" y="21"/>
                  </a:cubicBezTo>
                  <a:cubicBezTo>
                    <a:pt x="26" y="10"/>
                    <a:pt x="19" y="6"/>
                    <a:pt x="20" y="0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88" name="Freeform 133"/>
            <p:cNvSpPr>
              <a:spLocks/>
            </p:cNvSpPr>
            <p:nvPr/>
          </p:nvSpPr>
          <p:spPr bwMode="auto">
            <a:xfrm>
              <a:off x="203" y="2515"/>
              <a:ext cx="50" cy="213"/>
            </a:xfrm>
            <a:custGeom>
              <a:avLst/>
              <a:gdLst>
                <a:gd name="T0" fmla="*/ 783 w 20"/>
                <a:gd name="T1" fmla="*/ 0 h 80"/>
                <a:gd name="T2" fmla="*/ 595 w 20"/>
                <a:gd name="T3" fmla="*/ 4020 h 80"/>
                <a:gd name="T4" fmla="*/ 783 w 20"/>
                <a:gd name="T5" fmla="*/ 0 h 8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0" h="80">
                  <a:moveTo>
                    <a:pt x="20" y="0"/>
                  </a:moveTo>
                  <a:cubicBezTo>
                    <a:pt x="9" y="14"/>
                    <a:pt x="0" y="40"/>
                    <a:pt x="15" y="80"/>
                  </a:cubicBezTo>
                  <a:cubicBezTo>
                    <a:pt x="10" y="61"/>
                    <a:pt x="5" y="26"/>
                    <a:pt x="20" y="0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89" name="Freeform 134"/>
            <p:cNvSpPr>
              <a:spLocks/>
            </p:cNvSpPr>
            <p:nvPr/>
          </p:nvSpPr>
          <p:spPr bwMode="auto">
            <a:xfrm>
              <a:off x="498" y="2848"/>
              <a:ext cx="100" cy="83"/>
            </a:xfrm>
            <a:custGeom>
              <a:avLst/>
              <a:gdLst>
                <a:gd name="T0" fmla="*/ 1563 w 40"/>
                <a:gd name="T1" fmla="*/ 308 h 31"/>
                <a:gd name="T2" fmla="*/ 0 w 40"/>
                <a:gd name="T3" fmla="*/ 1590 h 31"/>
                <a:gd name="T4" fmla="*/ 1563 w 40"/>
                <a:gd name="T5" fmla="*/ 308 h 3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40" h="31">
                  <a:moveTo>
                    <a:pt x="40" y="6"/>
                  </a:moveTo>
                  <a:cubicBezTo>
                    <a:pt x="27" y="1"/>
                    <a:pt x="5" y="0"/>
                    <a:pt x="0" y="31"/>
                  </a:cubicBezTo>
                  <a:cubicBezTo>
                    <a:pt x="5" y="20"/>
                    <a:pt x="9" y="1"/>
                    <a:pt x="40" y="6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90" name="Line 135"/>
            <p:cNvSpPr>
              <a:spLocks noChangeShapeType="1"/>
            </p:cNvSpPr>
            <p:nvPr/>
          </p:nvSpPr>
          <p:spPr bwMode="auto">
            <a:xfrm>
              <a:off x="690" y="2891"/>
              <a:ext cx="1" cy="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91" name="Line 136"/>
            <p:cNvSpPr>
              <a:spLocks noChangeShapeType="1"/>
            </p:cNvSpPr>
            <p:nvPr/>
          </p:nvSpPr>
          <p:spPr bwMode="auto">
            <a:xfrm>
              <a:off x="690" y="2891"/>
              <a:ext cx="1" cy="1"/>
            </a:xfrm>
            <a:prstGeom prst="line">
              <a:avLst/>
            </a:prstGeom>
            <a:grpFill/>
            <a:ln w="9525">
              <a:solidFill>
                <a:schemeClr val="tx1"/>
              </a:solidFill>
              <a:round/>
              <a:headEnd/>
              <a:tailEnd/>
            </a:ln>
            <a:extLst/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92" name="Freeform 137"/>
            <p:cNvSpPr>
              <a:spLocks/>
            </p:cNvSpPr>
            <p:nvPr/>
          </p:nvSpPr>
          <p:spPr bwMode="auto">
            <a:xfrm>
              <a:off x="685" y="2851"/>
              <a:ext cx="113" cy="37"/>
            </a:xfrm>
            <a:custGeom>
              <a:avLst/>
              <a:gdLst>
                <a:gd name="T0" fmla="*/ 0 w 45"/>
                <a:gd name="T1" fmla="*/ 685 h 14"/>
                <a:gd name="T2" fmla="*/ 1790 w 45"/>
                <a:gd name="T3" fmla="*/ 685 h 14"/>
                <a:gd name="T4" fmla="*/ 839 w 45"/>
                <a:gd name="T5" fmla="*/ 539 h 14"/>
                <a:gd name="T6" fmla="*/ 0 w 45"/>
                <a:gd name="T7" fmla="*/ 685 h 14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45" h="14">
                  <a:moveTo>
                    <a:pt x="0" y="14"/>
                  </a:moveTo>
                  <a:cubicBezTo>
                    <a:pt x="13" y="12"/>
                    <a:pt x="26" y="0"/>
                    <a:pt x="45" y="14"/>
                  </a:cubicBezTo>
                  <a:cubicBezTo>
                    <a:pt x="39" y="10"/>
                    <a:pt x="29" y="10"/>
                    <a:pt x="21" y="11"/>
                  </a:cubicBezTo>
                  <a:cubicBezTo>
                    <a:pt x="13" y="12"/>
                    <a:pt x="0" y="14"/>
                    <a:pt x="0" y="14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93" name="Freeform 138"/>
            <p:cNvSpPr>
              <a:spLocks/>
            </p:cNvSpPr>
            <p:nvPr/>
          </p:nvSpPr>
          <p:spPr bwMode="auto">
            <a:xfrm>
              <a:off x="943" y="2632"/>
              <a:ext cx="137" cy="93"/>
            </a:xfrm>
            <a:custGeom>
              <a:avLst/>
              <a:gdLst>
                <a:gd name="T0" fmla="*/ 0 w 55"/>
                <a:gd name="T1" fmla="*/ 1743 h 35"/>
                <a:gd name="T2" fmla="*/ 2115 w 55"/>
                <a:gd name="T3" fmla="*/ 303 h 35"/>
                <a:gd name="T4" fmla="*/ 0 w 55"/>
                <a:gd name="T5" fmla="*/ 1743 h 35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55" h="35">
                  <a:moveTo>
                    <a:pt x="0" y="35"/>
                  </a:moveTo>
                  <a:cubicBezTo>
                    <a:pt x="4" y="23"/>
                    <a:pt x="28" y="0"/>
                    <a:pt x="55" y="6"/>
                  </a:cubicBezTo>
                  <a:cubicBezTo>
                    <a:pt x="45" y="4"/>
                    <a:pt x="19" y="11"/>
                    <a:pt x="0" y="3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94" name="Freeform 139"/>
            <p:cNvSpPr>
              <a:spLocks/>
            </p:cNvSpPr>
            <p:nvPr/>
          </p:nvSpPr>
          <p:spPr bwMode="auto">
            <a:xfrm>
              <a:off x="1243" y="2741"/>
              <a:ext cx="92" cy="32"/>
            </a:xfrm>
            <a:custGeom>
              <a:avLst/>
              <a:gdLst>
                <a:gd name="T0" fmla="*/ 1415 w 37"/>
                <a:gd name="T1" fmla="*/ 605 h 12"/>
                <a:gd name="T2" fmla="*/ 0 w 37"/>
                <a:gd name="T3" fmla="*/ 363 h 12"/>
                <a:gd name="T4" fmla="*/ 1415 w 37"/>
                <a:gd name="T5" fmla="*/ 605 h 1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7" h="12">
                  <a:moveTo>
                    <a:pt x="37" y="12"/>
                  </a:moveTo>
                  <a:cubicBezTo>
                    <a:pt x="22" y="0"/>
                    <a:pt x="10" y="4"/>
                    <a:pt x="0" y="7"/>
                  </a:cubicBezTo>
                  <a:cubicBezTo>
                    <a:pt x="11" y="6"/>
                    <a:pt x="28" y="6"/>
                    <a:pt x="37" y="12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95" name="Freeform 140"/>
            <p:cNvSpPr>
              <a:spLocks/>
            </p:cNvSpPr>
            <p:nvPr/>
          </p:nvSpPr>
          <p:spPr bwMode="auto">
            <a:xfrm>
              <a:off x="1653" y="2800"/>
              <a:ext cx="150" cy="125"/>
            </a:xfrm>
            <a:custGeom>
              <a:avLst/>
              <a:gdLst>
                <a:gd name="T0" fmla="*/ 0 w 60"/>
                <a:gd name="T1" fmla="*/ 2348 h 47"/>
                <a:gd name="T2" fmla="*/ 1095 w 60"/>
                <a:gd name="T3" fmla="*/ 362 h 47"/>
                <a:gd name="T4" fmla="*/ 2345 w 60"/>
                <a:gd name="T5" fmla="*/ 247 h 47"/>
                <a:gd name="T6" fmla="*/ 750 w 60"/>
                <a:gd name="T7" fmla="*/ 806 h 47"/>
                <a:gd name="T8" fmla="*/ 0 w 60"/>
                <a:gd name="T9" fmla="*/ 2348 h 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0" h="47">
                  <a:moveTo>
                    <a:pt x="0" y="47"/>
                  </a:moveTo>
                  <a:cubicBezTo>
                    <a:pt x="4" y="29"/>
                    <a:pt x="10" y="13"/>
                    <a:pt x="28" y="7"/>
                  </a:cubicBezTo>
                  <a:cubicBezTo>
                    <a:pt x="47" y="0"/>
                    <a:pt x="60" y="5"/>
                    <a:pt x="60" y="5"/>
                  </a:cubicBezTo>
                  <a:cubicBezTo>
                    <a:pt x="50" y="4"/>
                    <a:pt x="34" y="2"/>
                    <a:pt x="19" y="16"/>
                  </a:cubicBezTo>
                  <a:cubicBezTo>
                    <a:pt x="4" y="31"/>
                    <a:pt x="0" y="47"/>
                    <a:pt x="0" y="47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96" name="Freeform 141"/>
            <p:cNvSpPr>
              <a:spLocks/>
            </p:cNvSpPr>
            <p:nvPr/>
          </p:nvSpPr>
          <p:spPr bwMode="auto">
            <a:xfrm>
              <a:off x="1930" y="2787"/>
              <a:ext cx="55" cy="178"/>
            </a:xfrm>
            <a:custGeom>
              <a:avLst/>
              <a:gdLst>
                <a:gd name="T0" fmla="*/ 750 w 22"/>
                <a:gd name="T1" fmla="*/ 0 h 67"/>
                <a:gd name="T2" fmla="*/ 595 w 22"/>
                <a:gd name="T3" fmla="*/ 1652 h 67"/>
                <a:gd name="T4" fmla="*/ 0 w 22"/>
                <a:gd name="T5" fmla="*/ 3339 h 67"/>
                <a:gd name="T6" fmla="*/ 625 w 22"/>
                <a:gd name="T7" fmla="*/ 1052 h 67"/>
                <a:gd name="T8" fmla="*/ 750 w 22"/>
                <a:gd name="T9" fmla="*/ 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" h="67">
                  <a:moveTo>
                    <a:pt x="19" y="0"/>
                  </a:moveTo>
                  <a:cubicBezTo>
                    <a:pt x="22" y="6"/>
                    <a:pt x="21" y="20"/>
                    <a:pt x="15" y="33"/>
                  </a:cubicBezTo>
                  <a:cubicBezTo>
                    <a:pt x="9" y="47"/>
                    <a:pt x="1" y="61"/>
                    <a:pt x="0" y="67"/>
                  </a:cubicBezTo>
                  <a:cubicBezTo>
                    <a:pt x="1" y="58"/>
                    <a:pt x="14" y="33"/>
                    <a:pt x="16" y="21"/>
                  </a:cubicBezTo>
                  <a:cubicBezTo>
                    <a:pt x="19" y="9"/>
                    <a:pt x="19" y="0"/>
                    <a:pt x="19" y="0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97" name="Freeform 142"/>
            <p:cNvSpPr>
              <a:spLocks/>
            </p:cNvSpPr>
            <p:nvPr/>
          </p:nvSpPr>
          <p:spPr bwMode="auto">
            <a:xfrm>
              <a:off x="930" y="2597"/>
              <a:ext cx="463" cy="422"/>
            </a:xfrm>
            <a:custGeom>
              <a:avLst/>
              <a:gdLst>
                <a:gd name="T0" fmla="*/ 5769 w 185"/>
                <a:gd name="T1" fmla="*/ 2861 h 158"/>
                <a:gd name="T2" fmla="*/ 5143 w 185"/>
                <a:gd name="T3" fmla="*/ 2861 h 158"/>
                <a:gd name="T4" fmla="*/ 4780 w 185"/>
                <a:gd name="T5" fmla="*/ 2895 h 158"/>
                <a:gd name="T6" fmla="*/ 4047 w 185"/>
                <a:gd name="T7" fmla="*/ 2348 h 158"/>
                <a:gd name="T8" fmla="*/ 3922 w 185"/>
                <a:gd name="T9" fmla="*/ 2190 h 158"/>
                <a:gd name="T10" fmla="*/ 783 w 185"/>
                <a:gd name="T11" fmla="*/ 1277 h 158"/>
                <a:gd name="T12" fmla="*/ 0 w 185"/>
                <a:gd name="T13" fmla="*/ 2895 h 158"/>
                <a:gd name="T14" fmla="*/ 596 w 185"/>
                <a:gd name="T15" fmla="*/ 4380 h 158"/>
                <a:gd name="T16" fmla="*/ 908 w 185"/>
                <a:gd name="T17" fmla="*/ 4687 h 158"/>
                <a:gd name="T18" fmla="*/ 1930 w 185"/>
                <a:gd name="T19" fmla="*/ 6156 h 158"/>
                <a:gd name="T20" fmla="*/ 2085 w 185"/>
                <a:gd name="T21" fmla="*/ 8039 h 158"/>
                <a:gd name="T22" fmla="*/ 2430 w 185"/>
                <a:gd name="T23" fmla="*/ 8039 h 158"/>
                <a:gd name="T24" fmla="*/ 2713 w 185"/>
                <a:gd name="T25" fmla="*/ 8039 h 158"/>
                <a:gd name="T26" fmla="*/ 2505 w 185"/>
                <a:gd name="T27" fmla="*/ 5905 h 158"/>
                <a:gd name="T28" fmla="*/ 1304 w 185"/>
                <a:gd name="T29" fmla="*/ 4022 h 158"/>
                <a:gd name="T30" fmla="*/ 989 w 185"/>
                <a:gd name="T31" fmla="*/ 3718 h 158"/>
                <a:gd name="T32" fmla="*/ 626 w 185"/>
                <a:gd name="T33" fmla="*/ 2954 h 158"/>
                <a:gd name="T34" fmla="*/ 1146 w 185"/>
                <a:gd name="T35" fmla="*/ 1926 h 158"/>
                <a:gd name="T36" fmla="*/ 3496 w 185"/>
                <a:gd name="T37" fmla="*/ 2804 h 158"/>
                <a:gd name="T38" fmla="*/ 3609 w 185"/>
                <a:gd name="T39" fmla="*/ 2954 h 158"/>
                <a:gd name="T40" fmla="*/ 4705 w 185"/>
                <a:gd name="T41" fmla="*/ 3718 h 158"/>
                <a:gd name="T42" fmla="*/ 5248 w 185"/>
                <a:gd name="T43" fmla="*/ 3659 h 158"/>
                <a:gd name="T44" fmla="*/ 5644 w 185"/>
                <a:gd name="T45" fmla="*/ 3616 h 158"/>
                <a:gd name="T46" fmla="*/ 6582 w 185"/>
                <a:gd name="T47" fmla="*/ 5999 h 158"/>
                <a:gd name="T48" fmla="*/ 6582 w 185"/>
                <a:gd name="T49" fmla="*/ 7126 h 158"/>
                <a:gd name="T50" fmla="*/ 6582 w 185"/>
                <a:gd name="T51" fmla="*/ 8039 h 158"/>
                <a:gd name="T52" fmla="*/ 6895 w 185"/>
                <a:gd name="T53" fmla="*/ 8039 h 158"/>
                <a:gd name="T54" fmla="*/ 7210 w 185"/>
                <a:gd name="T55" fmla="*/ 8039 h 158"/>
                <a:gd name="T56" fmla="*/ 7210 w 185"/>
                <a:gd name="T57" fmla="*/ 7126 h 158"/>
                <a:gd name="T58" fmla="*/ 7210 w 185"/>
                <a:gd name="T59" fmla="*/ 5905 h 158"/>
                <a:gd name="T60" fmla="*/ 5769 w 185"/>
                <a:gd name="T61" fmla="*/ 2861 h 158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185" h="158">
                  <a:moveTo>
                    <a:pt x="147" y="56"/>
                  </a:moveTo>
                  <a:cubicBezTo>
                    <a:pt x="141" y="55"/>
                    <a:pt x="135" y="56"/>
                    <a:pt x="131" y="56"/>
                  </a:cubicBezTo>
                  <a:cubicBezTo>
                    <a:pt x="127" y="57"/>
                    <a:pt x="124" y="58"/>
                    <a:pt x="122" y="57"/>
                  </a:cubicBezTo>
                  <a:cubicBezTo>
                    <a:pt x="114" y="57"/>
                    <a:pt x="109" y="52"/>
                    <a:pt x="103" y="46"/>
                  </a:cubicBezTo>
                  <a:cubicBezTo>
                    <a:pt x="100" y="43"/>
                    <a:pt x="100" y="43"/>
                    <a:pt x="100" y="43"/>
                  </a:cubicBezTo>
                  <a:cubicBezTo>
                    <a:pt x="81" y="26"/>
                    <a:pt x="52" y="0"/>
                    <a:pt x="20" y="25"/>
                  </a:cubicBezTo>
                  <a:cubicBezTo>
                    <a:pt x="7" y="34"/>
                    <a:pt x="0" y="46"/>
                    <a:pt x="0" y="57"/>
                  </a:cubicBezTo>
                  <a:cubicBezTo>
                    <a:pt x="0" y="65"/>
                    <a:pt x="2" y="76"/>
                    <a:pt x="15" y="86"/>
                  </a:cubicBezTo>
                  <a:cubicBezTo>
                    <a:pt x="23" y="92"/>
                    <a:pt x="23" y="92"/>
                    <a:pt x="23" y="92"/>
                  </a:cubicBezTo>
                  <a:cubicBezTo>
                    <a:pt x="35" y="101"/>
                    <a:pt x="45" y="108"/>
                    <a:pt x="49" y="121"/>
                  </a:cubicBezTo>
                  <a:cubicBezTo>
                    <a:pt x="52" y="132"/>
                    <a:pt x="53" y="145"/>
                    <a:pt x="53" y="158"/>
                  </a:cubicBezTo>
                  <a:cubicBezTo>
                    <a:pt x="56" y="158"/>
                    <a:pt x="59" y="158"/>
                    <a:pt x="62" y="158"/>
                  </a:cubicBezTo>
                  <a:cubicBezTo>
                    <a:pt x="65" y="158"/>
                    <a:pt x="67" y="158"/>
                    <a:pt x="69" y="158"/>
                  </a:cubicBezTo>
                  <a:cubicBezTo>
                    <a:pt x="69" y="144"/>
                    <a:pt x="68" y="129"/>
                    <a:pt x="64" y="116"/>
                  </a:cubicBezTo>
                  <a:cubicBezTo>
                    <a:pt x="58" y="98"/>
                    <a:pt x="45" y="88"/>
                    <a:pt x="33" y="79"/>
                  </a:cubicBezTo>
                  <a:cubicBezTo>
                    <a:pt x="25" y="73"/>
                    <a:pt x="25" y="73"/>
                    <a:pt x="25" y="73"/>
                  </a:cubicBezTo>
                  <a:cubicBezTo>
                    <a:pt x="19" y="68"/>
                    <a:pt x="16" y="63"/>
                    <a:pt x="16" y="58"/>
                  </a:cubicBezTo>
                  <a:cubicBezTo>
                    <a:pt x="16" y="51"/>
                    <a:pt x="21" y="44"/>
                    <a:pt x="29" y="38"/>
                  </a:cubicBezTo>
                  <a:cubicBezTo>
                    <a:pt x="50" y="22"/>
                    <a:pt x="67" y="35"/>
                    <a:pt x="89" y="55"/>
                  </a:cubicBezTo>
                  <a:cubicBezTo>
                    <a:pt x="89" y="55"/>
                    <a:pt x="92" y="58"/>
                    <a:pt x="92" y="58"/>
                  </a:cubicBezTo>
                  <a:cubicBezTo>
                    <a:pt x="99" y="65"/>
                    <a:pt x="107" y="72"/>
                    <a:pt x="120" y="73"/>
                  </a:cubicBezTo>
                  <a:cubicBezTo>
                    <a:pt x="125" y="74"/>
                    <a:pt x="130" y="73"/>
                    <a:pt x="134" y="72"/>
                  </a:cubicBezTo>
                  <a:cubicBezTo>
                    <a:pt x="138" y="71"/>
                    <a:pt x="141" y="71"/>
                    <a:pt x="144" y="71"/>
                  </a:cubicBezTo>
                  <a:cubicBezTo>
                    <a:pt x="159" y="74"/>
                    <a:pt x="167" y="101"/>
                    <a:pt x="168" y="118"/>
                  </a:cubicBezTo>
                  <a:cubicBezTo>
                    <a:pt x="169" y="124"/>
                    <a:pt x="169" y="131"/>
                    <a:pt x="168" y="140"/>
                  </a:cubicBezTo>
                  <a:cubicBezTo>
                    <a:pt x="168" y="158"/>
                    <a:pt x="168" y="158"/>
                    <a:pt x="168" y="158"/>
                  </a:cubicBezTo>
                  <a:cubicBezTo>
                    <a:pt x="170" y="158"/>
                    <a:pt x="173" y="158"/>
                    <a:pt x="176" y="158"/>
                  </a:cubicBezTo>
                  <a:cubicBezTo>
                    <a:pt x="178" y="158"/>
                    <a:pt x="181" y="158"/>
                    <a:pt x="184" y="158"/>
                  </a:cubicBezTo>
                  <a:cubicBezTo>
                    <a:pt x="184" y="140"/>
                    <a:pt x="184" y="140"/>
                    <a:pt x="184" y="140"/>
                  </a:cubicBezTo>
                  <a:cubicBezTo>
                    <a:pt x="185" y="131"/>
                    <a:pt x="185" y="124"/>
                    <a:pt x="184" y="116"/>
                  </a:cubicBezTo>
                  <a:cubicBezTo>
                    <a:pt x="182" y="91"/>
                    <a:pt x="171" y="60"/>
                    <a:pt x="147" y="56"/>
                  </a:cubicBezTo>
                  <a:close/>
                </a:path>
              </a:pathLst>
            </a:custGeom>
            <a:grp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98" name="Freeform 143"/>
            <p:cNvSpPr>
              <a:spLocks/>
            </p:cNvSpPr>
            <p:nvPr/>
          </p:nvSpPr>
          <p:spPr bwMode="auto">
            <a:xfrm>
              <a:off x="1638" y="2699"/>
              <a:ext cx="387" cy="322"/>
            </a:xfrm>
            <a:custGeom>
              <a:avLst/>
              <a:gdLst>
                <a:gd name="T0" fmla="*/ 4045 w 155"/>
                <a:gd name="T1" fmla="*/ 1147 h 121"/>
                <a:gd name="T2" fmla="*/ 4669 w 155"/>
                <a:gd name="T3" fmla="*/ 907 h 121"/>
                <a:gd name="T4" fmla="*/ 5056 w 155"/>
                <a:gd name="T5" fmla="*/ 1261 h 121"/>
                <a:gd name="T6" fmla="*/ 4931 w 155"/>
                <a:gd name="T7" fmla="*/ 3356 h 121"/>
                <a:gd name="T8" fmla="*/ 4856 w 155"/>
                <a:gd name="T9" fmla="*/ 3563 h 121"/>
                <a:gd name="T10" fmla="*/ 4389 w 155"/>
                <a:gd name="T11" fmla="*/ 5674 h 121"/>
                <a:gd name="T12" fmla="*/ 4389 w 155"/>
                <a:gd name="T13" fmla="*/ 6012 h 121"/>
                <a:gd name="T14" fmla="*/ 4669 w 155"/>
                <a:gd name="T15" fmla="*/ 6012 h 121"/>
                <a:gd name="T16" fmla="*/ 5011 w 155"/>
                <a:gd name="T17" fmla="*/ 6012 h 121"/>
                <a:gd name="T18" fmla="*/ 5011 w 155"/>
                <a:gd name="T19" fmla="*/ 5674 h 121"/>
                <a:gd name="T20" fmla="*/ 5398 w 155"/>
                <a:gd name="T21" fmla="*/ 3923 h 121"/>
                <a:gd name="T22" fmla="*/ 5480 w 155"/>
                <a:gd name="T23" fmla="*/ 3654 h 121"/>
                <a:gd name="T24" fmla="*/ 5555 w 155"/>
                <a:gd name="T25" fmla="*/ 849 h 121"/>
                <a:gd name="T26" fmla="*/ 4781 w 155"/>
                <a:gd name="T27" fmla="*/ 93 h 121"/>
                <a:gd name="T28" fmla="*/ 3660 w 155"/>
                <a:gd name="T29" fmla="*/ 511 h 121"/>
                <a:gd name="T30" fmla="*/ 3141 w 155"/>
                <a:gd name="T31" fmla="*/ 1304 h 121"/>
                <a:gd name="T32" fmla="*/ 2724 w 155"/>
                <a:gd name="T33" fmla="*/ 1961 h 121"/>
                <a:gd name="T34" fmla="*/ 2182 w 155"/>
                <a:gd name="T35" fmla="*/ 1961 h 121"/>
                <a:gd name="T36" fmla="*/ 1558 w 155"/>
                <a:gd name="T37" fmla="*/ 1996 h 121"/>
                <a:gd name="T38" fmla="*/ 0 w 155"/>
                <a:gd name="T39" fmla="*/ 6012 h 121"/>
                <a:gd name="T40" fmla="*/ 230 w 155"/>
                <a:gd name="T41" fmla="*/ 6012 h 121"/>
                <a:gd name="T42" fmla="*/ 624 w 155"/>
                <a:gd name="T43" fmla="*/ 6070 h 121"/>
                <a:gd name="T44" fmla="*/ 1665 w 155"/>
                <a:gd name="T45" fmla="*/ 2754 h 121"/>
                <a:gd name="T46" fmla="*/ 2132 w 155"/>
                <a:gd name="T47" fmla="*/ 2754 h 121"/>
                <a:gd name="T48" fmla="*/ 2954 w 155"/>
                <a:gd name="T49" fmla="*/ 2712 h 121"/>
                <a:gd name="T50" fmla="*/ 3690 w 155"/>
                <a:gd name="T51" fmla="*/ 1748 h 121"/>
                <a:gd name="T52" fmla="*/ 4045 w 155"/>
                <a:gd name="T53" fmla="*/ 1147 h 12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155" h="121">
                  <a:moveTo>
                    <a:pt x="104" y="23"/>
                  </a:moveTo>
                  <a:cubicBezTo>
                    <a:pt x="109" y="19"/>
                    <a:pt x="115" y="17"/>
                    <a:pt x="120" y="18"/>
                  </a:cubicBezTo>
                  <a:cubicBezTo>
                    <a:pt x="124" y="19"/>
                    <a:pt x="127" y="21"/>
                    <a:pt x="130" y="25"/>
                  </a:cubicBezTo>
                  <a:cubicBezTo>
                    <a:pt x="138" y="38"/>
                    <a:pt x="133" y="52"/>
                    <a:pt x="127" y="67"/>
                  </a:cubicBezTo>
                  <a:cubicBezTo>
                    <a:pt x="125" y="71"/>
                    <a:pt x="125" y="71"/>
                    <a:pt x="125" y="71"/>
                  </a:cubicBezTo>
                  <a:cubicBezTo>
                    <a:pt x="119" y="84"/>
                    <a:pt x="114" y="97"/>
                    <a:pt x="113" y="113"/>
                  </a:cubicBezTo>
                  <a:cubicBezTo>
                    <a:pt x="113" y="120"/>
                    <a:pt x="113" y="120"/>
                    <a:pt x="113" y="120"/>
                  </a:cubicBezTo>
                  <a:cubicBezTo>
                    <a:pt x="115" y="120"/>
                    <a:pt x="117" y="120"/>
                    <a:pt x="120" y="120"/>
                  </a:cubicBezTo>
                  <a:cubicBezTo>
                    <a:pt x="123" y="120"/>
                    <a:pt x="126" y="120"/>
                    <a:pt x="129" y="120"/>
                  </a:cubicBezTo>
                  <a:cubicBezTo>
                    <a:pt x="129" y="113"/>
                    <a:pt x="129" y="113"/>
                    <a:pt x="129" y="113"/>
                  </a:cubicBezTo>
                  <a:cubicBezTo>
                    <a:pt x="129" y="101"/>
                    <a:pt x="134" y="90"/>
                    <a:pt x="139" y="78"/>
                  </a:cubicBezTo>
                  <a:cubicBezTo>
                    <a:pt x="141" y="73"/>
                    <a:pt x="141" y="73"/>
                    <a:pt x="141" y="73"/>
                  </a:cubicBezTo>
                  <a:cubicBezTo>
                    <a:pt x="149" y="56"/>
                    <a:pt x="155" y="36"/>
                    <a:pt x="143" y="17"/>
                  </a:cubicBezTo>
                  <a:cubicBezTo>
                    <a:pt x="139" y="9"/>
                    <a:pt x="132" y="4"/>
                    <a:pt x="123" y="2"/>
                  </a:cubicBezTo>
                  <a:cubicBezTo>
                    <a:pt x="114" y="0"/>
                    <a:pt x="103" y="3"/>
                    <a:pt x="94" y="10"/>
                  </a:cubicBezTo>
                  <a:cubicBezTo>
                    <a:pt x="88" y="15"/>
                    <a:pt x="85" y="21"/>
                    <a:pt x="81" y="26"/>
                  </a:cubicBezTo>
                  <a:cubicBezTo>
                    <a:pt x="78" y="32"/>
                    <a:pt x="74" y="37"/>
                    <a:pt x="70" y="39"/>
                  </a:cubicBezTo>
                  <a:cubicBezTo>
                    <a:pt x="66" y="40"/>
                    <a:pt x="61" y="40"/>
                    <a:pt x="56" y="39"/>
                  </a:cubicBezTo>
                  <a:cubicBezTo>
                    <a:pt x="51" y="39"/>
                    <a:pt x="46" y="39"/>
                    <a:pt x="40" y="40"/>
                  </a:cubicBezTo>
                  <a:cubicBezTo>
                    <a:pt x="5" y="46"/>
                    <a:pt x="1" y="86"/>
                    <a:pt x="0" y="120"/>
                  </a:cubicBezTo>
                  <a:cubicBezTo>
                    <a:pt x="2" y="120"/>
                    <a:pt x="4" y="120"/>
                    <a:pt x="6" y="120"/>
                  </a:cubicBezTo>
                  <a:cubicBezTo>
                    <a:pt x="10" y="120"/>
                    <a:pt x="13" y="120"/>
                    <a:pt x="16" y="121"/>
                  </a:cubicBezTo>
                  <a:cubicBezTo>
                    <a:pt x="16" y="91"/>
                    <a:pt x="19" y="60"/>
                    <a:pt x="43" y="55"/>
                  </a:cubicBezTo>
                  <a:cubicBezTo>
                    <a:pt x="46" y="55"/>
                    <a:pt x="50" y="55"/>
                    <a:pt x="55" y="55"/>
                  </a:cubicBezTo>
                  <a:cubicBezTo>
                    <a:pt x="61" y="56"/>
                    <a:pt x="69" y="57"/>
                    <a:pt x="76" y="54"/>
                  </a:cubicBezTo>
                  <a:cubicBezTo>
                    <a:pt x="85" y="50"/>
                    <a:pt x="90" y="42"/>
                    <a:pt x="95" y="35"/>
                  </a:cubicBezTo>
                  <a:cubicBezTo>
                    <a:pt x="98" y="30"/>
                    <a:pt x="100" y="25"/>
                    <a:pt x="104" y="23"/>
                  </a:cubicBezTo>
                  <a:close/>
                </a:path>
              </a:pathLst>
            </a:custGeom>
            <a:grp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299" name="Freeform 144"/>
            <p:cNvSpPr>
              <a:spLocks/>
            </p:cNvSpPr>
            <p:nvPr/>
          </p:nvSpPr>
          <p:spPr bwMode="auto">
            <a:xfrm>
              <a:off x="488" y="2845"/>
              <a:ext cx="357" cy="176"/>
            </a:xfrm>
            <a:custGeom>
              <a:avLst/>
              <a:gdLst>
                <a:gd name="T0" fmla="*/ 3265 w 143"/>
                <a:gd name="T1" fmla="*/ 605 h 66"/>
                <a:gd name="T2" fmla="*/ 3036 w 143"/>
                <a:gd name="T3" fmla="*/ 704 h 66"/>
                <a:gd name="T4" fmla="*/ 2132 w 143"/>
                <a:gd name="T5" fmla="*/ 456 h 66"/>
                <a:gd name="T6" fmla="*/ 1121 w 143"/>
                <a:gd name="T7" fmla="*/ 0 h 66"/>
                <a:gd name="T8" fmla="*/ 387 w 143"/>
                <a:gd name="T9" fmla="*/ 456 h 66"/>
                <a:gd name="T10" fmla="*/ 75 w 143"/>
                <a:gd name="T11" fmla="*/ 2936 h 66"/>
                <a:gd name="T12" fmla="*/ 105 w 143"/>
                <a:gd name="T13" fmla="*/ 3277 h 66"/>
                <a:gd name="T14" fmla="*/ 499 w 143"/>
                <a:gd name="T15" fmla="*/ 3277 h 66"/>
                <a:gd name="T16" fmla="*/ 729 w 143"/>
                <a:gd name="T17" fmla="*/ 3277 h 66"/>
                <a:gd name="T18" fmla="*/ 699 w 143"/>
                <a:gd name="T19" fmla="*/ 2880 h 66"/>
                <a:gd name="T20" fmla="*/ 854 w 143"/>
                <a:gd name="T21" fmla="*/ 1003 h 66"/>
                <a:gd name="T22" fmla="*/ 1166 w 143"/>
                <a:gd name="T23" fmla="*/ 819 h 66"/>
                <a:gd name="T24" fmla="*/ 1820 w 143"/>
                <a:gd name="T25" fmla="*/ 1160 h 66"/>
                <a:gd name="T26" fmla="*/ 3223 w 143"/>
                <a:gd name="T27" fmla="*/ 1459 h 66"/>
                <a:gd name="T28" fmla="*/ 3453 w 143"/>
                <a:gd name="T29" fmla="*/ 1365 h 66"/>
                <a:gd name="T30" fmla="*/ 4668 w 143"/>
                <a:gd name="T31" fmla="*/ 1672 h 66"/>
                <a:gd name="T32" fmla="*/ 4773 w 143"/>
                <a:gd name="T33" fmla="*/ 2880 h 66"/>
                <a:gd name="T34" fmla="*/ 4698 w 143"/>
                <a:gd name="T35" fmla="*/ 3277 h 66"/>
                <a:gd name="T36" fmla="*/ 4898 w 143"/>
                <a:gd name="T37" fmla="*/ 3277 h 66"/>
                <a:gd name="T38" fmla="*/ 5323 w 143"/>
                <a:gd name="T39" fmla="*/ 3336 h 66"/>
                <a:gd name="T40" fmla="*/ 5365 w 143"/>
                <a:gd name="T41" fmla="*/ 3093 h 66"/>
                <a:gd name="T42" fmla="*/ 5168 w 143"/>
                <a:gd name="T43" fmla="*/ 1216 h 66"/>
                <a:gd name="T44" fmla="*/ 3265 w 143"/>
                <a:gd name="T45" fmla="*/ 605 h 6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43" h="66">
                  <a:moveTo>
                    <a:pt x="84" y="12"/>
                  </a:moveTo>
                  <a:cubicBezTo>
                    <a:pt x="78" y="14"/>
                    <a:pt x="78" y="14"/>
                    <a:pt x="78" y="14"/>
                  </a:cubicBezTo>
                  <a:cubicBezTo>
                    <a:pt x="70" y="17"/>
                    <a:pt x="64" y="14"/>
                    <a:pt x="55" y="9"/>
                  </a:cubicBezTo>
                  <a:cubicBezTo>
                    <a:pt x="48" y="4"/>
                    <a:pt x="40" y="0"/>
                    <a:pt x="29" y="0"/>
                  </a:cubicBezTo>
                  <a:cubicBezTo>
                    <a:pt x="21" y="1"/>
                    <a:pt x="14" y="4"/>
                    <a:pt x="10" y="9"/>
                  </a:cubicBezTo>
                  <a:cubicBezTo>
                    <a:pt x="0" y="20"/>
                    <a:pt x="1" y="38"/>
                    <a:pt x="2" y="58"/>
                  </a:cubicBezTo>
                  <a:cubicBezTo>
                    <a:pt x="3" y="65"/>
                    <a:pt x="3" y="65"/>
                    <a:pt x="3" y="65"/>
                  </a:cubicBezTo>
                  <a:cubicBezTo>
                    <a:pt x="6" y="65"/>
                    <a:pt x="9" y="65"/>
                    <a:pt x="13" y="65"/>
                  </a:cubicBezTo>
                  <a:cubicBezTo>
                    <a:pt x="15" y="65"/>
                    <a:pt x="17" y="65"/>
                    <a:pt x="19" y="65"/>
                  </a:cubicBezTo>
                  <a:cubicBezTo>
                    <a:pt x="18" y="57"/>
                    <a:pt x="18" y="57"/>
                    <a:pt x="18" y="57"/>
                  </a:cubicBezTo>
                  <a:cubicBezTo>
                    <a:pt x="17" y="41"/>
                    <a:pt x="16" y="26"/>
                    <a:pt x="22" y="20"/>
                  </a:cubicBezTo>
                  <a:cubicBezTo>
                    <a:pt x="23" y="18"/>
                    <a:pt x="25" y="17"/>
                    <a:pt x="30" y="16"/>
                  </a:cubicBezTo>
                  <a:cubicBezTo>
                    <a:pt x="36" y="16"/>
                    <a:pt x="41" y="19"/>
                    <a:pt x="47" y="23"/>
                  </a:cubicBezTo>
                  <a:cubicBezTo>
                    <a:pt x="56" y="28"/>
                    <a:pt x="67" y="34"/>
                    <a:pt x="83" y="29"/>
                  </a:cubicBezTo>
                  <a:cubicBezTo>
                    <a:pt x="89" y="27"/>
                    <a:pt x="89" y="27"/>
                    <a:pt x="89" y="27"/>
                  </a:cubicBezTo>
                  <a:cubicBezTo>
                    <a:pt x="104" y="22"/>
                    <a:pt x="111" y="19"/>
                    <a:pt x="120" y="33"/>
                  </a:cubicBezTo>
                  <a:cubicBezTo>
                    <a:pt x="126" y="41"/>
                    <a:pt x="125" y="47"/>
                    <a:pt x="123" y="57"/>
                  </a:cubicBezTo>
                  <a:cubicBezTo>
                    <a:pt x="122" y="60"/>
                    <a:pt x="122" y="62"/>
                    <a:pt x="121" y="65"/>
                  </a:cubicBezTo>
                  <a:cubicBezTo>
                    <a:pt x="123" y="65"/>
                    <a:pt x="124" y="65"/>
                    <a:pt x="126" y="65"/>
                  </a:cubicBezTo>
                  <a:cubicBezTo>
                    <a:pt x="130" y="65"/>
                    <a:pt x="134" y="65"/>
                    <a:pt x="137" y="66"/>
                  </a:cubicBezTo>
                  <a:cubicBezTo>
                    <a:pt x="138" y="64"/>
                    <a:pt x="138" y="62"/>
                    <a:pt x="138" y="61"/>
                  </a:cubicBezTo>
                  <a:cubicBezTo>
                    <a:pt x="141" y="49"/>
                    <a:pt x="143" y="38"/>
                    <a:pt x="133" y="24"/>
                  </a:cubicBezTo>
                  <a:cubicBezTo>
                    <a:pt x="117" y="0"/>
                    <a:pt x="100" y="7"/>
                    <a:pt x="84" y="12"/>
                  </a:cubicBezTo>
                  <a:close/>
                </a:path>
              </a:pathLst>
            </a:custGeom>
            <a:grp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00" name="Freeform 145"/>
            <p:cNvSpPr>
              <a:spLocks/>
            </p:cNvSpPr>
            <p:nvPr/>
          </p:nvSpPr>
          <p:spPr bwMode="auto">
            <a:xfrm>
              <a:off x="203" y="2405"/>
              <a:ext cx="197" cy="614"/>
            </a:xfrm>
            <a:custGeom>
              <a:avLst/>
              <a:gdLst>
                <a:gd name="T0" fmla="*/ 2898 w 79"/>
                <a:gd name="T1" fmla="*/ 149 h 230"/>
                <a:gd name="T2" fmla="*/ 2439 w 79"/>
                <a:gd name="T3" fmla="*/ 206 h 230"/>
                <a:gd name="T4" fmla="*/ 1661 w 79"/>
                <a:gd name="T5" fmla="*/ 969 h 230"/>
                <a:gd name="T6" fmla="*/ 496 w 79"/>
                <a:gd name="T7" fmla="*/ 2381 h 230"/>
                <a:gd name="T8" fmla="*/ 496 w 79"/>
                <a:gd name="T9" fmla="*/ 6543 h 230"/>
                <a:gd name="T10" fmla="*/ 621 w 79"/>
                <a:gd name="T11" fmla="*/ 7112 h 230"/>
                <a:gd name="T12" fmla="*/ 416 w 79"/>
                <a:gd name="T13" fmla="*/ 9608 h 230"/>
                <a:gd name="T14" fmla="*/ 312 w 79"/>
                <a:gd name="T15" fmla="*/ 10219 h 230"/>
                <a:gd name="T16" fmla="*/ 187 w 79"/>
                <a:gd name="T17" fmla="*/ 11679 h 230"/>
                <a:gd name="T18" fmla="*/ 496 w 79"/>
                <a:gd name="T19" fmla="*/ 11679 h 230"/>
                <a:gd name="T20" fmla="*/ 808 w 79"/>
                <a:gd name="T21" fmla="*/ 11679 h 230"/>
                <a:gd name="T22" fmla="*/ 933 w 79"/>
                <a:gd name="T23" fmla="*/ 10406 h 230"/>
                <a:gd name="T24" fmla="*/ 1037 w 79"/>
                <a:gd name="T25" fmla="*/ 9800 h 230"/>
                <a:gd name="T26" fmla="*/ 1237 w 79"/>
                <a:gd name="T27" fmla="*/ 6906 h 230"/>
                <a:gd name="T28" fmla="*/ 1120 w 79"/>
                <a:gd name="T29" fmla="*/ 6356 h 230"/>
                <a:gd name="T30" fmla="*/ 1087 w 79"/>
                <a:gd name="T31" fmla="*/ 2680 h 230"/>
                <a:gd name="T32" fmla="*/ 1970 w 79"/>
                <a:gd name="T33" fmla="*/ 1674 h 230"/>
                <a:gd name="T34" fmla="*/ 2948 w 79"/>
                <a:gd name="T35" fmla="*/ 705 h 230"/>
                <a:gd name="T36" fmla="*/ 2898 w 79"/>
                <a:gd name="T37" fmla="*/ 149 h 23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79" h="230">
                  <a:moveTo>
                    <a:pt x="75" y="3"/>
                  </a:moveTo>
                  <a:cubicBezTo>
                    <a:pt x="71" y="0"/>
                    <a:pt x="66" y="1"/>
                    <a:pt x="63" y="4"/>
                  </a:cubicBezTo>
                  <a:cubicBezTo>
                    <a:pt x="59" y="11"/>
                    <a:pt x="51" y="15"/>
                    <a:pt x="43" y="19"/>
                  </a:cubicBezTo>
                  <a:cubicBezTo>
                    <a:pt x="32" y="25"/>
                    <a:pt x="20" y="32"/>
                    <a:pt x="13" y="47"/>
                  </a:cubicBezTo>
                  <a:cubicBezTo>
                    <a:pt x="0" y="75"/>
                    <a:pt x="7" y="102"/>
                    <a:pt x="13" y="129"/>
                  </a:cubicBezTo>
                  <a:cubicBezTo>
                    <a:pt x="16" y="140"/>
                    <a:pt x="16" y="140"/>
                    <a:pt x="16" y="140"/>
                  </a:cubicBezTo>
                  <a:cubicBezTo>
                    <a:pt x="20" y="156"/>
                    <a:pt x="16" y="172"/>
                    <a:pt x="11" y="189"/>
                  </a:cubicBezTo>
                  <a:cubicBezTo>
                    <a:pt x="8" y="201"/>
                    <a:pt x="8" y="201"/>
                    <a:pt x="8" y="201"/>
                  </a:cubicBezTo>
                  <a:cubicBezTo>
                    <a:pt x="6" y="211"/>
                    <a:pt x="5" y="221"/>
                    <a:pt x="5" y="230"/>
                  </a:cubicBezTo>
                  <a:cubicBezTo>
                    <a:pt x="8" y="230"/>
                    <a:pt x="10" y="230"/>
                    <a:pt x="13" y="230"/>
                  </a:cubicBezTo>
                  <a:cubicBezTo>
                    <a:pt x="16" y="230"/>
                    <a:pt x="19" y="230"/>
                    <a:pt x="21" y="230"/>
                  </a:cubicBezTo>
                  <a:cubicBezTo>
                    <a:pt x="21" y="222"/>
                    <a:pt x="22" y="213"/>
                    <a:pt x="24" y="205"/>
                  </a:cubicBezTo>
                  <a:cubicBezTo>
                    <a:pt x="27" y="193"/>
                    <a:pt x="27" y="193"/>
                    <a:pt x="27" y="193"/>
                  </a:cubicBezTo>
                  <a:cubicBezTo>
                    <a:pt x="32" y="175"/>
                    <a:pt x="37" y="157"/>
                    <a:pt x="32" y="136"/>
                  </a:cubicBezTo>
                  <a:cubicBezTo>
                    <a:pt x="29" y="125"/>
                    <a:pt x="29" y="125"/>
                    <a:pt x="29" y="125"/>
                  </a:cubicBezTo>
                  <a:cubicBezTo>
                    <a:pt x="23" y="100"/>
                    <a:pt x="17" y="77"/>
                    <a:pt x="28" y="53"/>
                  </a:cubicBezTo>
                  <a:cubicBezTo>
                    <a:pt x="32" y="44"/>
                    <a:pt x="41" y="39"/>
                    <a:pt x="51" y="33"/>
                  </a:cubicBezTo>
                  <a:cubicBezTo>
                    <a:pt x="60" y="28"/>
                    <a:pt x="69" y="23"/>
                    <a:pt x="76" y="14"/>
                  </a:cubicBezTo>
                  <a:cubicBezTo>
                    <a:pt x="79" y="11"/>
                    <a:pt x="78" y="6"/>
                    <a:pt x="75" y="3"/>
                  </a:cubicBezTo>
                  <a:close/>
                </a:path>
              </a:pathLst>
            </a:custGeom>
            <a:grp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01" name="Freeform 146"/>
            <p:cNvSpPr>
              <a:spLocks/>
            </p:cNvSpPr>
            <p:nvPr/>
          </p:nvSpPr>
          <p:spPr bwMode="auto">
            <a:xfrm>
              <a:off x="168" y="3893"/>
              <a:ext cx="392" cy="224"/>
            </a:xfrm>
            <a:custGeom>
              <a:avLst/>
              <a:gdLst>
                <a:gd name="T0" fmla="*/ 5868 w 157"/>
                <a:gd name="T1" fmla="*/ 0 h 84"/>
                <a:gd name="T2" fmla="*/ 5481 w 157"/>
                <a:gd name="T3" fmla="*/ 56 h 84"/>
                <a:gd name="T4" fmla="*/ 5211 w 157"/>
                <a:gd name="T5" fmla="*/ 56 h 84"/>
                <a:gd name="T6" fmla="*/ 5293 w 157"/>
                <a:gd name="T7" fmla="*/ 512 h 84"/>
                <a:gd name="T8" fmla="*/ 4594 w 157"/>
                <a:gd name="T9" fmla="*/ 3128 h 84"/>
                <a:gd name="T10" fmla="*/ 3298 w 157"/>
                <a:gd name="T11" fmla="*/ 3336 h 84"/>
                <a:gd name="T12" fmla="*/ 2986 w 157"/>
                <a:gd name="T13" fmla="*/ 3336 h 84"/>
                <a:gd name="T14" fmla="*/ 2756 w 157"/>
                <a:gd name="T15" fmla="*/ 3336 h 84"/>
                <a:gd name="T16" fmla="*/ 1091 w 157"/>
                <a:gd name="T17" fmla="*/ 2880 h 84"/>
                <a:gd name="T18" fmla="*/ 1121 w 157"/>
                <a:gd name="T19" fmla="*/ 1117 h 84"/>
                <a:gd name="T20" fmla="*/ 1321 w 157"/>
                <a:gd name="T21" fmla="*/ 56 h 84"/>
                <a:gd name="T22" fmla="*/ 1041 w 157"/>
                <a:gd name="T23" fmla="*/ 56 h 84"/>
                <a:gd name="T24" fmla="*/ 699 w 157"/>
                <a:gd name="T25" fmla="*/ 0 h 84"/>
                <a:gd name="T26" fmla="*/ 574 w 157"/>
                <a:gd name="T27" fmla="*/ 760 h 84"/>
                <a:gd name="T28" fmla="*/ 574 w 157"/>
                <a:gd name="T29" fmla="*/ 819 h 84"/>
                <a:gd name="T30" fmla="*/ 574 w 157"/>
                <a:gd name="T31" fmla="*/ 3392 h 84"/>
                <a:gd name="T32" fmla="*/ 2799 w 157"/>
                <a:gd name="T33" fmla="*/ 4152 h 84"/>
                <a:gd name="T34" fmla="*/ 3036 w 157"/>
                <a:gd name="T35" fmla="*/ 4152 h 84"/>
                <a:gd name="T36" fmla="*/ 3348 w 157"/>
                <a:gd name="T37" fmla="*/ 4152 h 84"/>
                <a:gd name="T38" fmla="*/ 4856 w 157"/>
                <a:gd name="T39" fmla="*/ 3848 h 84"/>
                <a:gd name="T40" fmla="*/ 5868 w 157"/>
                <a:gd name="T41" fmla="*/ 397 h 84"/>
                <a:gd name="T42" fmla="*/ 5868 w 157"/>
                <a:gd name="T43" fmla="*/ 0 h 84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</a:gdLst>
              <a:ahLst/>
              <a:cxnLst>
                <a:cxn ang="T44">
                  <a:pos x="T0" y="T1"/>
                </a:cxn>
                <a:cxn ang="T45">
                  <a:pos x="T2" y="T3"/>
                </a:cxn>
                <a:cxn ang="T46">
                  <a:pos x="T4" y="T5"/>
                </a:cxn>
                <a:cxn ang="T47">
                  <a:pos x="T6" y="T7"/>
                </a:cxn>
                <a:cxn ang="T48">
                  <a:pos x="T8" y="T9"/>
                </a:cxn>
                <a:cxn ang="T49">
                  <a:pos x="T10" y="T11"/>
                </a:cxn>
                <a:cxn ang="T50">
                  <a:pos x="T12" y="T13"/>
                </a:cxn>
                <a:cxn ang="T51">
                  <a:pos x="T14" y="T15"/>
                </a:cxn>
                <a:cxn ang="T52">
                  <a:pos x="T16" y="T17"/>
                </a:cxn>
                <a:cxn ang="T53">
                  <a:pos x="T18" y="T19"/>
                </a:cxn>
                <a:cxn ang="T54">
                  <a:pos x="T20" y="T21"/>
                </a:cxn>
                <a:cxn ang="T55">
                  <a:pos x="T22" y="T23"/>
                </a:cxn>
                <a:cxn ang="T56">
                  <a:pos x="T24" y="T25"/>
                </a:cxn>
                <a:cxn ang="T57">
                  <a:pos x="T26" y="T27"/>
                </a:cxn>
                <a:cxn ang="T58">
                  <a:pos x="T28" y="T29"/>
                </a:cxn>
                <a:cxn ang="T59">
                  <a:pos x="T30" y="T31"/>
                </a:cxn>
                <a:cxn ang="T60">
                  <a:pos x="T32" y="T33"/>
                </a:cxn>
                <a:cxn ang="T61">
                  <a:pos x="T34" y="T35"/>
                </a:cxn>
                <a:cxn ang="T62">
                  <a:pos x="T36" y="T37"/>
                </a:cxn>
                <a:cxn ang="T63">
                  <a:pos x="T38" y="T39"/>
                </a:cxn>
                <a:cxn ang="T64">
                  <a:pos x="T40" y="T41"/>
                </a:cxn>
                <a:cxn ang="T65">
                  <a:pos x="T42" y="T43"/>
                </a:cxn>
              </a:cxnLst>
              <a:rect l="0" t="0" r="r" b="b"/>
              <a:pathLst>
                <a:path w="157" h="84">
                  <a:moveTo>
                    <a:pt x="151" y="0"/>
                  </a:moveTo>
                  <a:cubicBezTo>
                    <a:pt x="147" y="1"/>
                    <a:pt x="144" y="1"/>
                    <a:pt x="141" y="1"/>
                  </a:cubicBezTo>
                  <a:cubicBezTo>
                    <a:pt x="138" y="1"/>
                    <a:pt x="136" y="1"/>
                    <a:pt x="134" y="1"/>
                  </a:cubicBezTo>
                  <a:cubicBezTo>
                    <a:pt x="135" y="4"/>
                    <a:pt x="135" y="7"/>
                    <a:pt x="136" y="10"/>
                  </a:cubicBezTo>
                  <a:cubicBezTo>
                    <a:pt x="138" y="35"/>
                    <a:pt x="140" y="50"/>
                    <a:pt x="118" y="62"/>
                  </a:cubicBezTo>
                  <a:cubicBezTo>
                    <a:pt x="111" y="65"/>
                    <a:pt x="96" y="66"/>
                    <a:pt x="85" y="66"/>
                  </a:cubicBezTo>
                  <a:cubicBezTo>
                    <a:pt x="77" y="66"/>
                    <a:pt x="77" y="66"/>
                    <a:pt x="77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55" y="67"/>
                    <a:pt x="36" y="68"/>
                    <a:pt x="28" y="57"/>
                  </a:cubicBezTo>
                  <a:cubicBezTo>
                    <a:pt x="19" y="46"/>
                    <a:pt x="22" y="38"/>
                    <a:pt x="29" y="22"/>
                  </a:cubicBezTo>
                  <a:cubicBezTo>
                    <a:pt x="33" y="15"/>
                    <a:pt x="34" y="10"/>
                    <a:pt x="34" y="1"/>
                  </a:cubicBezTo>
                  <a:cubicBezTo>
                    <a:pt x="32" y="1"/>
                    <a:pt x="29" y="1"/>
                    <a:pt x="27" y="1"/>
                  </a:cubicBezTo>
                  <a:cubicBezTo>
                    <a:pt x="24" y="1"/>
                    <a:pt x="21" y="1"/>
                    <a:pt x="18" y="0"/>
                  </a:cubicBezTo>
                  <a:cubicBezTo>
                    <a:pt x="18" y="8"/>
                    <a:pt x="17" y="10"/>
                    <a:pt x="15" y="15"/>
                  </a:cubicBezTo>
                  <a:cubicBezTo>
                    <a:pt x="15" y="15"/>
                    <a:pt x="15" y="16"/>
                    <a:pt x="15" y="16"/>
                  </a:cubicBezTo>
                  <a:cubicBezTo>
                    <a:pt x="7" y="32"/>
                    <a:pt x="0" y="48"/>
                    <a:pt x="15" y="67"/>
                  </a:cubicBezTo>
                  <a:cubicBezTo>
                    <a:pt x="29" y="84"/>
                    <a:pt x="53" y="83"/>
                    <a:pt x="72" y="82"/>
                  </a:cubicBezTo>
                  <a:cubicBezTo>
                    <a:pt x="78" y="82"/>
                    <a:pt x="78" y="82"/>
                    <a:pt x="78" y="82"/>
                  </a:cubicBezTo>
                  <a:cubicBezTo>
                    <a:pt x="78" y="82"/>
                    <a:pt x="86" y="82"/>
                    <a:pt x="86" y="82"/>
                  </a:cubicBezTo>
                  <a:cubicBezTo>
                    <a:pt x="99" y="82"/>
                    <a:pt x="115" y="81"/>
                    <a:pt x="125" y="76"/>
                  </a:cubicBezTo>
                  <a:cubicBezTo>
                    <a:pt x="157" y="59"/>
                    <a:pt x="154" y="33"/>
                    <a:pt x="151" y="8"/>
                  </a:cubicBezTo>
                  <a:cubicBezTo>
                    <a:pt x="151" y="6"/>
                    <a:pt x="151" y="3"/>
                    <a:pt x="151" y="0"/>
                  </a:cubicBezTo>
                  <a:close/>
                </a:path>
              </a:pathLst>
            </a:custGeom>
            <a:grp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02" name="Freeform 147"/>
            <p:cNvSpPr>
              <a:spLocks/>
            </p:cNvSpPr>
            <p:nvPr/>
          </p:nvSpPr>
          <p:spPr bwMode="auto">
            <a:xfrm>
              <a:off x="783" y="3893"/>
              <a:ext cx="427" cy="438"/>
            </a:xfrm>
            <a:custGeom>
              <a:avLst/>
              <a:gdLst>
                <a:gd name="T0" fmla="*/ 5139 w 171"/>
                <a:gd name="T1" fmla="*/ 2283 h 164"/>
                <a:gd name="T2" fmla="*/ 4440 w 171"/>
                <a:gd name="T3" fmla="*/ 1469 h 164"/>
                <a:gd name="T4" fmla="*/ 4782 w 171"/>
                <a:gd name="T5" fmla="*/ 457 h 164"/>
                <a:gd name="T6" fmla="*/ 5014 w 171"/>
                <a:gd name="T7" fmla="*/ 56 h 164"/>
                <a:gd name="T8" fmla="*/ 4702 w 171"/>
                <a:gd name="T9" fmla="*/ 56 h 164"/>
                <a:gd name="T10" fmla="*/ 4282 w 171"/>
                <a:gd name="T11" fmla="*/ 0 h 164"/>
                <a:gd name="T12" fmla="*/ 3848 w 171"/>
                <a:gd name="T13" fmla="*/ 1677 h 164"/>
                <a:gd name="T14" fmla="*/ 4907 w 171"/>
                <a:gd name="T15" fmla="*/ 3045 h 164"/>
                <a:gd name="T16" fmla="*/ 5606 w 171"/>
                <a:gd name="T17" fmla="*/ 3808 h 164"/>
                <a:gd name="T18" fmla="*/ 4315 w 171"/>
                <a:gd name="T19" fmla="*/ 6877 h 164"/>
                <a:gd name="T20" fmla="*/ 2495 w 171"/>
                <a:gd name="T21" fmla="*/ 6728 h 164"/>
                <a:gd name="T22" fmla="*/ 1745 w 171"/>
                <a:gd name="T23" fmla="*/ 4479 h 164"/>
                <a:gd name="T24" fmla="*/ 1433 w 171"/>
                <a:gd name="T25" fmla="*/ 2588 h 164"/>
                <a:gd name="T26" fmla="*/ 1041 w 171"/>
                <a:gd name="T27" fmla="*/ 1883 h 164"/>
                <a:gd name="T28" fmla="*/ 699 w 171"/>
                <a:gd name="T29" fmla="*/ 1162 h 164"/>
                <a:gd name="T30" fmla="*/ 624 w 171"/>
                <a:gd name="T31" fmla="*/ 56 h 164"/>
                <a:gd name="T32" fmla="*/ 312 w 171"/>
                <a:gd name="T33" fmla="*/ 56 h 164"/>
                <a:gd name="T34" fmla="*/ 0 w 171"/>
                <a:gd name="T35" fmla="*/ 56 h 164"/>
                <a:gd name="T36" fmla="*/ 105 w 171"/>
                <a:gd name="T37" fmla="*/ 1311 h 164"/>
                <a:gd name="T38" fmla="*/ 574 w 171"/>
                <a:gd name="T39" fmla="*/ 2438 h 164"/>
                <a:gd name="T40" fmla="*/ 854 w 171"/>
                <a:gd name="T41" fmla="*/ 2895 h 164"/>
                <a:gd name="T42" fmla="*/ 1121 w 171"/>
                <a:gd name="T43" fmla="*/ 4538 h 164"/>
                <a:gd name="T44" fmla="*/ 2028 w 171"/>
                <a:gd name="T45" fmla="*/ 7334 h 164"/>
                <a:gd name="T46" fmla="*/ 4670 w 171"/>
                <a:gd name="T47" fmla="*/ 7582 h 164"/>
                <a:gd name="T48" fmla="*/ 6180 w 171"/>
                <a:gd name="T49" fmla="*/ 3501 h 164"/>
                <a:gd name="T50" fmla="*/ 5139 w 171"/>
                <a:gd name="T51" fmla="*/ 2283 h 16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0" t="0" r="r" b="b"/>
              <a:pathLst>
                <a:path w="171" h="164">
                  <a:moveTo>
                    <a:pt x="132" y="45"/>
                  </a:moveTo>
                  <a:cubicBezTo>
                    <a:pt x="122" y="41"/>
                    <a:pt x="116" y="38"/>
                    <a:pt x="114" y="29"/>
                  </a:cubicBezTo>
                  <a:cubicBezTo>
                    <a:pt x="113" y="24"/>
                    <a:pt x="118" y="17"/>
                    <a:pt x="123" y="9"/>
                  </a:cubicBezTo>
                  <a:cubicBezTo>
                    <a:pt x="125" y="7"/>
                    <a:pt x="127" y="4"/>
                    <a:pt x="129" y="1"/>
                  </a:cubicBezTo>
                  <a:cubicBezTo>
                    <a:pt x="127" y="1"/>
                    <a:pt x="124" y="1"/>
                    <a:pt x="121" y="1"/>
                  </a:cubicBezTo>
                  <a:cubicBezTo>
                    <a:pt x="117" y="1"/>
                    <a:pt x="114" y="1"/>
                    <a:pt x="110" y="0"/>
                  </a:cubicBezTo>
                  <a:cubicBezTo>
                    <a:pt x="103" y="10"/>
                    <a:pt x="96" y="20"/>
                    <a:pt x="99" y="33"/>
                  </a:cubicBezTo>
                  <a:cubicBezTo>
                    <a:pt x="102" y="49"/>
                    <a:pt x="115" y="55"/>
                    <a:pt x="126" y="60"/>
                  </a:cubicBezTo>
                  <a:cubicBezTo>
                    <a:pt x="134" y="63"/>
                    <a:pt x="141" y="67"/>
                    <a:pt x="144" y="75"/>
                  </a:cubicBezTo>
                  <a:cubicBezTo>
                    <a:pt x="153" y="97"/>
                    <a:pt x="131" y="123"/>
                    <a:pt x="111" y="135"/>
                  </a:cubicBezTo>
                  <a:cubicBezTo>
                    <a:pt x="103" y="141"/>
                    <a:pt x="82" y="151"/>
                    <a:pt x="64" y="132"/>
                  </a:cubicBezTo>
                  <a:cubicBezTo>
                    <a:pt x="47" y="115"/>
                    <a:pt x="46" y="103"/>
                    <a:pt x="45" y="88"/>
                  </a:cubicBezTo>
                  <a:cubicBezTo>
                    <a:pt x="44" y="77"/>
                    <a:pt x="43" y="65"/>
                    <a:pt x="37" y="51"/>
                  </a:cubicBezTo>
                  <a:cubicBezTo>
                    <a:pt x="34" y="45"/>
                    <a:pt x="30" y="41"/>
                    <a:pt x="27" y="37"/>
                  </a:cubicBezTo>
                  <a:cubicBezTo>
                    <a:pt x="23" y="32"/>
                    <a:pt x="20" y="29"/>
                    <a:pt x="18" y="23"/>
                  </a:cubicBezTo>
                  <a:cubicBezTo>
                    <a:pt x="16" y="12"/>
                    <a:pt x="16" y="8"/>
                    <a:pt x="16" y="1"/>
                  </a:cubicBezTo>
                  <a:cubicBezTo>
                    <a:pt x="14" y="1"/>
                    <a:pt x="11" y="1"/>
                    <a:pt x="8" y="1"/>
                  </a:cubicBezTo>
                  <a:cubicBezTo>
                    <a:pt x="5" y="1"/>
                    <a:pt x="3" y="1"/>
                    <a:pt x="0" y="1"/>
                  </a:cubicBezTo>
                  <a:cubicBezTo>
                    <a:pt x="0" y="8"/>
                    <a:pt x="0" y="14"/>
                    <a:pt x="3" y="26"/>
                  </a:cubicBezTo>
                  <a:cubicBezTo>
                    <a:pt x="5" y="36"/>
                    <a:pt x="11" y="43"/>
                    <a:pt x="15" y="48"/>
                  </a:cubicBezTo>
                  <a:cubicBezTo>
                    <a:pt x="18" y="51"/>
                    <a:pt x="21" y="54"/>
                    <a:pt x="22" y="57"/>
                  </a:cubicBezTo>
                  <a:cubicBezTo>
                    <a:pt x="27" y="69"/>
                    <a:pt x="28" y="79"/>
                    <a:pt x="29" y="89"/>
                  </a:cubicBezTo>
                  <a:cubicBezTo>
                    <a:pt x="30" y="105"/>
                    <a:pt x="32" y="122"/>
                    <a:pt x="52" y="144"/>
                  </a:cubicBezTo>
                  <a:cubicBezTo>
                    <a:pt x="70" y="162"/>
                    <a:pt x="96" y="164"/>
                    <a:pt x="120" y="149"/>
                  </a:cubicBezTo>
                  <a:cubicBezTo>
                    <a:pt x="145" y="133"/>
                    <a:pt x="171" y="99"/>
                    <a:pt x="159" y="69"/>
                  </a:cubicBezTo>
                  <a:cubicBezTo>
                    <a:pt x="153" y="55"/>
                    <a:pt x="142" y="49"/>
                    <a:pt x="132" y="45"/>
                  </a:cubicBezTo>
                  <a:close/>
                </a:path>
              </a:pathLst>
            </a:custGeom>
            <a:grp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03" name="Freeform 148"/>
            <p:cNvSpPr>
              <a:spLocks/>
            </p:cNvSpPr>
            <p:nvPr/>
          </p:nvSpPr>
          <p:spPr bwMode="auto">
            <a:xfrm>
              <a:off x="1335" y="3893"/>
              <a:ext cx="335" cy="174"/>
            </a:xfrm>
            <a:custGeom>
              <a:avLst/>
              <a:gdLst>
                <a:gd name="T0" fmla="*/ 4970 w 134"/>
                <a:gd name="T1" fmla="*/ 56 h 65"/>
                <a:gd name="T2" fmla="*/ 4613 w 134"/>
                <a:gd name="T3" fmla="*/ 0 h 65"/>
                <a:gd name="T4" fmla="*/ 4500 w 134"/>
                <a:gd name="T5" fmla="*/ 1692 h 65"/>
                <a:gd name="T6" fmla="*/ 3333 w 134"/>
                <a:gd name="T7" fmla="*/ 1898 h 65"/>
                <a:gd name="T8" fmla="*/ 2395 w 134"/>
                <a:gd name="T9" fmla="*/ 1992 h 65"/>
                <a:gd name="T10" fmla="*/ 1958 w 134"/>
                <a:gd name="T11" fmla="*/ 2107 h 65"/>
                <a:gd name="T12" fmla="*/ 750 w 134"/>
                <a:gd name="T13" fmla="*/ 1496 h 65"/>
                <a:gd name="T14" fmla="*/ 675 w 134"/>
                <a:gd name="T15" fmla="*/ 402 h 65"/>
                <a:gd name="T16" fmla="*/ 708 w 134"/>
                <a:gd name="T17" fmla="*/ 56 h 65"/>
                <a:gd name="T18" fmla="*/ 550 w 134"/>
                <a:gd name="T19" fmla="*/ 56 h 65"/>
                <a:gd name="T20" fmla="*/ 83 w 134"/>
                <a:gd name="T21" fmla="*/ 0 h 65"/>
                <a:gd name="T22" fmla="*/ 50 w 134"/>
                <a:gd name="T23" fmla="*/ 367 h 65"/>
                <a:gd name="T24" fmla="*/ 158 w 134"/>
                <a:gd name="T25" fmla="*/ 1748 h 65"/>
                <a:gd name="T26" fmla="*/ 2113 w 134"/>
                <a:gd name="T27" fmla="*/ 2939 h 65"/>
                <a:gd name="T28" fmla="*/ 2500 w 134"/>
                <a:gd name="T29" fmla="*/ 2824 h 65"/>
                <a:gd name="T30" fmla="*/ 3363 w 134"/>
                <a:gd name="T31" fmla="*/ 2722 h 65"/>
                <a:gd name="T32" fmla="*/ 4688 w 134"/>
                <a:gd name="T33" fmla="*/ 2457 h 65"/>
                <a:gd name="T34" fmla="*/ 5238 w 134"/>
                <a:gd name="T35" fmla="*/ 56 h 65"/>
                <a:gd name="T36" fmla="*/ 4970 w 134"/>
                <a:gd name="T37" fmla="*/ 56 h 6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134" h="65">
                  <a:moveTo>
                    <a:pt x="127" y="1"/>
                  </a:moveTo>
                  <a:cubicBezTo>
                    <a:pt x="124" y="1"/>
                    <a:pt x="121" y="1"/>
                    <a:pt x="118" y="0"/>
                  </a:cubicBezTo>
                  <a:cubicBezTo>
                    <a:pt x="118" y="12"/>
                    <a:pt x="118" y="32"/>
                    <a:pt x="115" y="33"/>
                  </a:cubicBezTo>
                  <a:cubicBezTo>
                    <a:pt x="107" y="36"/>
                    <a:pt x="97" y="37"/>
                    <a:pt x="85" y="37"/>
                  </a:cubicBezTo>
                  <a:cubicBezTo>
                    <a:pt x="76" y="38"/>
                    <a:pt x="68" y="38"/>
                    <a:pt x="61" y="39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32" y="45"/>
                    <a:pt x="26" y="47"/>
                    <a:pt x="19" y="29"/>
                  </a:cubicBezTo>
                  <a:cubicBezTo>
                    <a:pt x="16" y="21"/>
                    <a:pt x="16" y="18"/>
                    <a:pt x="17" y="8"/>
                  </a:cubicBezTo>
                  <a:cubicBezTo>
                    <a:pt x="17" y="6"/>
                    <a:pt x="18" y="4"/>
                    <a:pt x="18" y="1"/>
                  </a:cubicBezTo>
                  <a:cubicBezTo>
                    <a:pt x="17" y="1"/>
                    <a:pt x="15" y="1"/>
                    <a:pt x="14" y="1"/>
                  </a:cubicBezTo>
                  <a:cubicBezTo>
                    <a:pt x="10" y="1"/>
                    <a:pt x="6" y="1"/>
                    <a:pt x="2" y="0"/>
                  </a:cubicBezTo>
                  <a:cubicBezTo>
                    <a:pt x="2" y="3"/>
                    <a:pt x="2" y="5"/>
                    <a:pt x="1" y="7"/>
                  </a:cubicBezTo>
                  <a:cubicBezTo>
                    <a:pt x="0" y="17"/>
                    <a:pt x="0" y="23"/>
                    <a:pt x="4" y="34"/>
                  </a:cubicBezTo>
                  <a:cubicBezTo>
                    <a:pt x="16" y="65"/>
                    <a:pt x="36" y="61"/>
                    <a:pt x="54" y="57"/>
                  </a:cubicBezTo>
                  <a:cubicBezTo>
                    <a:pt x="64" y="55"/>
                    <a:pt x="64" y="55"/>
                    <a:pt x="64" y="55"/>
                  </a:cubicBezTo>
                  <a:cubicBezTo>
                    <a:pt x="69" y="54"/>
                    <a:pt x="77" y="54"/>
                    <a:pt x="86" y="53"/>
                  </a:cubicBezTo>
                  <a:cubicBezTo>
                    <a:pt x="100" y="53"/>
                    <a:pt x="110" y="52"/>
                    <a:pt x="120" y="48"/>
                  </a:cubicBezTo>
                  <a:cubicBezTo>
                    <a:pt x="134" y="43"/>
                    <a:pt x="134" y="25"/>
                    <a:pt x="134" y="1"/>
                  </a:cubicBezTo>
                  <a:cubicBezTo>
                    <a:pt x="132" y="1"/>
                    <a:pt x="129" y="1"/>
                    <a:pt x="127" y="1"/>
                  </a:cubicBezTo>
                  <a:close/>
                </a:path>
              </a:pathLst>
            </a:custGeom>
            <a:grp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04" name="Freeform 149"/>
            <p:cNvSpPr>
              <a:spLocks/>
            </p:cNvSpPr>
            <p:nvPr/>
          </p:nvSpPr>
          <p:spPr bwMode="auto">
            <a:xfrm>
              <a:off x="1838" y="3893"/>
              <a:ext cx="147" cy="270"/>
            </a:xfrm>
            <a:custGeom>
              <a:avLst/>
              <a:gdLst>
                <a:gd name="T0" fmla="*/ 1814 w 59"/>
                <a:gd name="T1" fmla="*/ 1222 h 101"/>
                <a:gd name="T2" fmla="*/ 1732 w 59"/>
                <a:gd name="T3" fmla="*/ 94 h 101"/>
                <a:gd name="T4" fmla="*/ 1781 w 59"/>
                <a:gd name="T5" fmla="*/ 56 h 101"/>
                <a:gd name="T6" fmla="*/ 1545 w 59"/>
                <a:gd name="T7" fmla="*/ 56 h 101"/>
                <a:gd name="T8" fmla="*/ 1161 w 59"/>
                <a:gd name="T9" fmla="*/ 0 h 101"/>
                <a:gd name="T10" fmla="*/ 1161 w 59"/>
                <a:gd name="T11" fmla="*/ 56 h 101"/>
                <a:gd name="T12" fmla="*/ 1236 w 59"/>
                <a:gd name="T13" fmla="*/ 1430 h 101"/>
                <a:gd name="T14" fmla="*/ 1316 w 59"/>
                <a:gd name="T15" fmla="*/ 1794 h 101"/>
                <a:gd name="T16" fmla="*/ 1348 w 59"/>
                <a:gd name="T17" fmla="*/ 3323 h 101"/>
                <a:gd name="T18" fmla="*/ 807 w 59"/>
                <a:gd name="T19" fmla="*/ 3823 h 101"/>
                <a:gd name="T20" fmla="*/ 105 w 59"/>
                <a:gd name="T21" fmla="*/ 4395 h 101"/>
                <a:gd name="T22" fmla="*/ 154 w 59"/>
                <a:gd name="T23" fmla="*/ 5002 h 101"/>
                <a:gd name="T24" fmla="*/ 571 w 59"/>
                <a:gd name="T25" fmla="*/ 4946 h 101"/>
                <a:gd name="T26" fmla="*/ 1081 w 59"/>
                <a:gd name="T27" fmla="*/ 4545 h 101"/>
                <a:gd name="T28" fmla="*/ 1886 w 59"/>
                <a:gd name="T29" fmla="*/ 3780 h 101"/>
                <a:gd name="T30" fmla="*/ 1886 w 59"/>
                <a:gd name="T31" fmla="*/ 1529 h 101"/>
                <a:gd name="T32" fmla="*/ 1814 w 59"/>
                <a:gd name="T33" fmla="*/ 1222 h 10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59" h="101">
                  <a:moveTo>
                    <a:pt x="47" y="24"/>
                  </a:moveTo>
                  <a:cubicBezTo>
                    <a:pt x="45" y="15"/>
                    <a:pt x="45" y="11"/>
                    <a:pt x="45" y="2"/>
                  </a:cubicBezTo>
                  <a:cubicBezTo>
                    <a:pt x="46" y="1"/>
                    <a:pt x="46" y="1"/>
                    <a:pt x="46" y="1"/>
                  </a:cubicBezTo>
                  <a:cubicBezTo>
                    <a:pt x="44" y="1"/>
                    <a:pt x="42" y="1"/>
                    <a:pt x="40" y="1"/>
                  </a:cubicBezTo>
                  <a:cubicBezTo>
                    <a:pt x="36" y="1"/>
                    <a:pt x="33" y="1"/>
                    <a:pt x="30" y="0"/>
                  </a:cubicBezTo>
                  <a:cubicBezTo>
                    <a:pt x="30" y="1"/>
                    <a:pt x="30" y="1"/>
                    <a:pt x="30" y="1"/>
                  </a:cubicBezTo>
                  <a:cubicBezTo>
                    <a:pt x="29" y="11"/>
                    <a:pt x="29" y="17"/>
                    <a:pt x="32" y="28"/>
                  </a:cubicBezTo>
                  <a:cubicBezTo>
                    <a:pt x="32" y="28"/>
                    <a:pt x="34" y="35"/>
                    <a:pt x="34" y="35"/>
                  </a:cubicBezTo>
                  <a:cubicBezTo>
                    <a:pt x="39" y="48"/>
                    <a:pt x="41" y="57"/>
                    <a:pt x="35" y="65"/>
                  </a:cubicBezTo>
                  <a:cubicBezTo>
                    <a:pt x="32" y="69"/>
                    <a:pt x="27" y="72"/>
                    <a:pt x="21" y="75"/>
                  </a:cubicBezTo>
                  <a:cubicBezTo>
                    <a:pt x="15" y="77"/>
                    <a:pt x="8" y="80"/>
                    <a:pt x="3" y="86"/>
                  </a:cubicBezTo>
                  <a:cubicBezTo>
                    <a:pt x="0" y="90"/>
                    <a:pt x="0" y="95"/>
                    <a:pt x="4" y="98"/>
                  </a:cubicBezTo>
                  <a:cubicBezTo>
                    <a:pt x="7" y="101"/>
                    <a:pt x="12" y="100"/>
                    <a:pt x="15" y="97"/>
                  </a:cubicBezTo>
                  <a:cubicBezTo>
                    <a:pt x="18" y="94"/>
                    <a:pt x="23" y="91"/>
                    <a:pt x="28" y="89"/>
                  </a:cubicBezTo>
                  <a:cubicBezTo>
                    <a:pt x="35" y="86"/>
                    <a:pt x="43" y="82"/>
                    <a:pt x="49" y="74"/>
                  </a:cubicBezTo>
                  <a:cubicBezTo>
                    <a:pt x="59" y="58"/>
                    <a:pt x="54" y="42"/>
                    <a:pt x="49" y="30"/>
                  </a:cubicBezTo>
                  <a:lnTo>
                    <a:pt x="47" y="24"/>
                  </a:lnTo>
                  <a:close/>
                </a:path>
              </a:pathLst>
            </a:custGeom>
            <a:grp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05" name="Freeform 150"/>
            <p:cNvSpPr>
              <a:spLocks/>
            </p:cNvSpPr>
            <p:nvPr/>
          </p:nvSpPr>
          <p:spPr bwMode="auto">
            <a:xfrm>
              <a:off x="160" y="3019"/>
              <a:ext cx="150" cy="877"/>
            </a:xfrm>
            <a:custGeom>
              <a:avLst/>
              <a:gdLst>
                <a:gd name="T0" fmla="*/ 2345 w 60"/>
                <a:gd name="T1" fmla="*/ 15341 h 329"/>
                <a:gd name="T2" fmla="*/ 1175 w 60"/>
                <a:gd name="T3" fmla="*/ 16612 h 329"/>
                <a:gd name="T4" fmla="*/ 1175 w 60"/>
                <a:gd name="T5" fmla="*/ 16612 h 329"/>
                <a:gd name="T6" fmla="*/ 0 w 60"/>
                <a:gd name="T7" fmla="*/ 15341 h 329"/>
                <a:gd name="T8" fmla="*/ 0 w 60"/>
                <a:gd name="T9" fmla="*/ 1216 h 329"/>
                <a:gd name="T10" fmla="*/ 1175 w 60"/>
                <a:gd name="T11" fmla="*/ 0 h 329"/>
                <a:gd name="T12" fmla="*/ 1175 w 60"/>
                <a:gd name="T13" fmla="*/ 0 h 329"/>
                <a:gd name="T14" fmla="*/ 2345 w 60"/>
                <a:gd name="T15" fmla="*/ 1216 h 329"/>
                <a:gd name="T16" fmla="*/ 2345 w 60"/>
                <a:gd name="T17" fmla="*/ 15341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329">
                  <a:moveTo>
                    <a:pt x="60" y="304"/>
                  </a:moveTo>
                  <a:cubicBezTo>
                    <a:pt x="60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3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5"/>
                    <a:pt x="60" y="24"/>
                  </a:cubicBezTo>
                  <a:lnTo>
                    <a:pt x="60" y="30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06" name="Freeform 151"/>
            <p:cNvSpPr>
              <a:spLocks/>
            </p:cNvSpPr>
            <p:nvPr/>
          </p:nvSpPr>
          <p:spPr bwMode="auto">
            <a:xfrm>
              <a:off x="443" y="3019"/>
              <a:ext cx="152" cy="877"/>
            </a:xfrm>
            <a:custGeom>
              <a:avLst/>
              <a:gdLst>
                <a:gd name="T0" fmla="*/ 2352 w 61"/>
                <a:gd name="T1" fmla="*/ 15341 h 329"/>
                <a:gd name="T2" fmla="*/ 1191 w 61"/>
                <a:gd name="T3" fmla="*/ 16612 h 329"/>
                <a:gd name="T4" fmla="*/ 1191 w 61"/>
                <a:gd name="T5" fmla="*/ 16612 h 329"/>
                <a:gd name="T6" fmla="*/ 0 w 61"/>
                <a:gd name="T7" fmla="*/ 15341 h 329"/>
                <a:gd name="T8" fmla="*/ 0 w 61"/>
                <a:gd name="T9" fmla="*/ 1216 h 329"/>
                <a:gd name="T10" fmla="*/ 1191 w 61"/>
                <a:gd name="T11" fmla="*/ 0 h 329"/>
                <a:gd name="T12" fmla="*/ 1191 w 61"/>
                <a:gd name="T13" fmla="*/ 0 h 329"/>
                <a:gd name="T14" fmla="*/ 2352 w 61"/>
                <a:gd name="T15" fmla="*/ 1216 h 329"/>
                <a:gd name="T16" fmla="*/ 2352 w 61"/>
                <a:gd name="T17" fmla="*/ 15341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1" y="329"/>
                  </a:cubicBezTo>
                  <a:cubicBezTo>
                    <a:pt x="31" y="329"/>
                    <a:pt x="31" y="329"/>
                    <a:pt x="31" y="329"/>
                  </a:cubicBezTo>
                  <a:cubicBezTo>
                    <a:pt x="14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4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07" name="Freeform 152"/>
            <p:cNvSpPr>
              <a:spLocks/>
            </p:cNvSpPr>
            <p:nvPr/>
          </p:nvSpPr>
          <p:spPr bwMode="auto">
            <a:xfrm>
              <a:off x="728" y="3019"/>
              <a:ext cx="150" cy="877"/>
            </a:xfrm>
            <a:custGeom>
              <a:avLst/>
              <a:gdLst>
                <a:gd name="T0" fmla="*/ 2345 w 60"/>
                <a:gd name="T1" fmla="*/ 15341 h 329"/>
                <a:gd name="T2" fmla="*/ 1175 w 60"/>
                <a:gd name="T3" fmla="*/ 16612 h 329"/>
                <a:gd name="T4" fmla="*/ 1175 w 60"/>
                <a:gd name="T5" fmla="*/ 16612 h 329"/>
                <a:gd name="T6" fmla="*/ 0 w 60"/>
                <a:gd name="T7" fmla="*/ 15341 h 329"/>
                <a:gd name="T8" fmla="*/ 0 w 60"/>
                <a:gd name="T9" fmla="*/ 1216 h 329"/>
                <a:gd name="T10" fmla="*/ 1175 w 60"/>
                <a:gd name="T11" fmla="*/ 0 h 329"/>
                <a:gd name="T12" fmla="*/ 1175 w 60"/>
                <a:gd name="T13" fmla="*/ 0 h 329"/>
                <a:gd name="T14" fmla="*/ 2345 w 60"/>
                <a:gd name="T15" fmla="*/ 1216 h 329"/>
                <a:gd name="T16" fmla="*/ 2345 w 60"/>
                <a:gd name="T17" fmla="*/ 15341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329">
                  <a:moveTo>
                    <a:pt x="60" y="304"/>
                  </a:moveTo>
                  <a:cubicBezTo>
                    <a:pt x="60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3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5"/>
                    <a:pt x="60" y="24"/>
                  </a:cubicBezTo>
                  <a:lnTo>
                    <a:pt x="60" y="30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08" name="Freeform 153"/>
            <p:cNvSpPr>
              <a:spLocks/>
            </p:cNvSpPr>
            <p:nvPr/>
          </p:nvSpPr>
          <p:spPr bwMode="auto">
            <a:xfrm>
              <a:off x="1010" y="3019"/>
              <a:ext cx="153" cy="877"/>
            </a:xfrm>
            <a:custGeom>
              <a:avLst/>
              <a:gdLst>
                <a:gd name="T0" fmla="*/ 2415 w 61"/>
                <a:gd name="T1" fmla="*/ 15341 h 329"/>
                <a:gd name="T2" fmla="*/ 1184 w 61"/>
                <a:gd name="T3" fmla="*/ 16612 h 329"/>
                <a:gd name="T4" fmla="*/ 1184 w 61"/>
                <a:gd name="T5" fmla="*/ 16612 h 329"/>
                <a:gd name="T6" fmla="*/ 0 w 61"/>
                <a:gd name="T7" fmla="*/ 15341 h 329"/>
                <a:gd name="T8" fmla="*/ 0 w 61"/>
                <a:gd name="T9" fmla="*/ 1216 h 329"/>
                <a:gd name="T10" fmla="*/ 1184 w 61"/>
                <a:gd name="T11" fmla="*/ 0 h 329"/>
                <a:gd name="T12" fmla="*/ 1184 w 61"/>
                <a:gd name="T13" fmla="*/ 0 h 329"/>
                <a:gd name="T14" fmla="*/ 2415 w 61"/>
                <a:gd name="T15" fmla="*/ 1216 h 329"/>
                <a:gd name="T16" fmla="*/ 2415 w 61"/>
                <a:gd name="T17" fmla="*/ 15341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4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09" name="Freeform 154"/>
            <p:cNvSpPr>
              <a:spLocks/>
            </p:cNvSpPr>
            <p:nvPr/>
          </p:nvSpPr>
          <p:spPr bwMode="auto">
            <a:xfrm>
              <a:off x="1293" y="3019"/>
              <a:ext cx="152" cy="877"/>
            </a:xfrm>
            <a:custGeom>
              <a:avLst/>
              <a:gdLst>
                <a:gd name="T0" fmla="*/ 2352 w 61"/>
                <a:gd name="T1" fmla="*/ 15341 h 329"/>
                <a:gd name="T2" fmla="*/ 1191 w 61"/>
                <a:gd name="T3" fmla="*/ 16612 h 329"/>
                <a:gd name="T4" fmla="*/ 1191 w 61"/>
                <a:gd name="T5" fmla="*/ 16612 h 329"/>
                <a:gd name="T6" fmla="*/ 0 w 61"/>
                <a:gd name="T7" fmla="*/ 15341 h 329"/>
                <a:gd name="T8" fmla="*/ 0 w 61"/>
                <a:gd name="T9" fmla="*/ 1216 h 329"/>
                <a:gd name="T10" fmla="*/ 1191 w 61"/>
                <a:gd name="T11" fmla="*/ 0 h 329"/>
                <a:gd name="T12" fmla="*/ 1191 w 61"/>
                <a:gd name="T13" fmla="*/ 0 h 329"/>
                <a:gd name="T14" fmla="*/ 2352 w 61"/>
                <a:gd name="T15" fmla="*/ 1216 h 329"/>
                <a:gd name="T16" fmla="*/ 2352 w 61"/>
                <a:gd name="T17" fmla="*/ 15341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1" y="329"/>
                  </a:cubicBezTo>
                  <a:cubicBezTo>
                    <a:pt x="31" y="329"/>
                    <a:pt x="31" y="329"/>
                    <a:pt x="31" y="329"/>
                  </a:cubicBezTo>
                  <a:cubicBezTo>
                    <a:pt x="14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4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10" name="Freeform 155"/>
            <p:cNvSpPr>
              <a:spLocks/>
            </p:cNvSpPr>
            <p:nvPr/>
          </p:nvSpPr>
          <p:spPr bwMode="auto">
            <a:xfrm>
              <a:off x="1578" y="3019"/>
              <a:ext cx="150" cy="877"/>
            </a:xfrm>
            <a:custGeom>
              <a:avLst/>
              <a:gdLst>
                <a:gd name="T0" fmla="*/ 2345 w 60"/>
                <a:gd name="T1" fmla="*/ 15341 h 329"/>
                <a:gd name="T2" fmla="*/ 1175 w 60"/>
                <a:gd name="T3" fmla="*/ 16612 h 329"/>
                <a:gd name="T4" fmla="*/ 1175 w 60"/>
                <a:gd name="T5" fmla="*/ 16612 h 329"/>
                <a:gd name="T6" fmla="*/ 0 w 60"/>
                <a:gd name="T7" fmla="*/ 15341 h 329"/>
                <a:gd name="T8" fmla="*/ 0 w 60"/>
                <a:gd name="T9" fmla="*/ 1216 h 329"/>
                <a:gd name="T10" fmla="*/ 1175 w 60"/>
                <a:gd name="T11" fmla="*/ 0 h 329"/>
                <a:gd name="T12" fmla="*/ 1175 w 60"/>
                <a:gd name="T13" fmla="*/ 0 h 329"/>
                <a:gd name="T14" fmla="*/ 2345 w 60"/>
                <a:gd name="T15" fmla="*/ 1216 h 329"/>
                <a:gd name="T16" fmla="*/ 2345 w 60"/>
                <a:gd name="T17" fmla="*/ 15341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329">
                  <a:moveTo>
                    <a:pt x="60" y="304"/>
                  </a:moveTo>
                  <a:cubicBezTo>
                    <a:pt x="60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3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5"/>
                    <a:pt x="60" y="24"/>
                  </a:cubicBezTo>
                  <a:lnTo>
                    <a:pt x="60" y="30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11" name="Freeform 156"/>
            <p:cNvSpPr>
              <a:spLocks/>
            </p:cNvSpPr>
            <p:nvPr/>
          </p:nvSpPr>
          <p:spPr bwMode="auto">
            <a:xfrm>
              <a:off x="1860" y="3019"/>
              <a:ext cx="153" cy="877"/>
            </a:xfrm>
            <a:custGeom>
              <a:avLst/>
              <a:gdLst>
                <a:gd name="T0" fmla="*/ 2415 w 61"/>
                <a:gd name="T1" fmla="*/ 15341 h 329"/>
                <a:gd name="T2" fmla="*/ 1234 w 61"/>
                <a:gd name="T3" fmla="*/ 16612 h 329"/>
                <a:gd name="T4" fmla="*/ 1234 w 61"/>
                <a:gd name="T5" fmla="*/ 16612 h 329"/>
                <a:gd name="T6" fmla="*/ 0 w 61"/>
                <a:gd name="T7" fmla="*/ 15341 h 329"/>
                <a:gd name="T8" fmla="*/ 0 w 61"/>
                <a:gd name="T9" fmla="*/ 1216 h 329"/>
                <a:gd name="T10" fmla="*/ 1234 w 61"/>
                <a:gd name="T11" fmla="*/ 0 h 329"/>
                <a:gd name="T12" fmla="*/ 1234 w 61"/>
                <a:gd name="T13" fmla="*/ 0 h 329"/>
                <a:gd name="T14" fmla="*/ 2415 w 61"/>
                <a:gd name="T15" fmla="*/ 1216 h 329"/>
                <a:gd name="T16" fmla="*/ 2415 w 61"/>
                <a:gd name="T17" fmla="*/ 15341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1" y="329"/>
                  </a:cubicBezTo>
                  <a:cubicBezTo>
                    <a:pt x="31" y="329"/>
                    <a:pt x="31" y="329"/>
                    <a:pt x="31" y="329"/>
                  </a:cubicBezTo>
                  <a:cubicBezTo>
                    <a:pt x="14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4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12" name="Freeform 157"/>
            <p:cNvSpPr>
              <a:spLocks/>
            </p:cNvSpPr>
            <p:nvPr/>
          </p:nvSpPr>
          <p:spPr bwMode="auto">
            <a:xfrm>
              <a:off x="170" y="3027"/>
              <a:ext cx="130" cy="853"/>
            </a:xfrm>
            <a:custGeom>
              <a:avLst/>
              <a:gdLst>
                <a:gd name="T0" fmla="*/ 283 w 52"/>
                <a:gd name="T1" fmla="*/ 15397 h 320"/>
                <a:gd name="T2" fmla="*/ 283 w 52"/>
                <a:gd name="T3" fmla="*/ 1514 h 320"/>
                <a:gd name="T4" fmla="*/ 1300 w 52"/>
                <a:gd name="T5" fmla="*/ 149 h 320"/>
                <a:gd name="T6" fmla="*/ 2033 w 52"/>
                <a:gd name="T7" fmla="*/ 456 h 320"/>
                <a:gd name="T8" fmla="*/ 1175 w 52"/>
                <a:gd name="T9" fmla="*/ 0 h 320"/>
                <a:gd name="T10" fmla="*/ 0 w 52"/>
                <a:gd name="T11" fmla="*/ 1058 h 320"/>
                <a:gd name="T12" fmla="*/ 0 w 52"/>
                <a:gd name="T13" fmla="*/ 15098 h 320"/>
                <a:gd name="T14" fmla="*/ 438 w 52"/>
                <a:gd name="T15" fmla="*/ 16159 h 320"/>
                <a:gd name="T16" fmla="*/ 283 w 52"/>
                <a:gd name="T17" fmla="*/ 15397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2" h="320">
                  <a:moveTo>
                    <a:pt x="7" y="305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" y="10"/>
                    <a:pt x="17" y="3"/>
                    <a:pt x="33" y="3"/>
                  </a:cubicBezTo>
                  <a:cubicBezTo>
                    <a:pt x="41" y="3"/>
                    <a:pt x="47" y="5"/>
                    <a:pt x="52" y="9"/>
                  </a:cubicBezTo>
                  <a:cubicBezTo>
                    <a:pt x="47" y="2"/>
                    <a:pt x="38" y="0"/>
                    <a:pt x="30" y="0"/>
                  </a:cubicBezTo>
                  <a:cubicBezTo>
                    <a:pt x="13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0"/>
                    <a:pt x="4" y="316"/>
                    <a:pt x="11" y="320"/>
                  </a:cubicBezTo>
                  <a:cubicBezTo>
                    <a:pt x="8" y="316"/>
                    <a:pt x="7" y="311"/>
                    <a:pt x="7" y="30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13" name="Freeform 158"/>
            <p:cNvSpPr>
              <a:spLocks/>
            </p:cNvSpPr>
            <p:nvPr/>
          </p:nvSpPr>
          <p:spPr bwMode="auto">
            <a:xfrm>
              <a:off x="170" y="3027"/>
              <a:ext cx="75" cy="797"/>
            </a:xfrm>
            <a:custGeom>
              <a:avLst/>
              <a:gdLst>
                <a:gd name="T0" fmla="*/ 0 w 30"/>
                <a:gd name="T1" fmla="*/ 15092 h 299"/>
                <a:gd name="T2" fmla="*/ 83 w 30"/>
                <a:gd name="T3" fmla="*/ 1157 h 299"/>
                <a:gd name="T4" fmla="*/ 1175 w 30"/>
                <a:gd name="T5" fmla="*/ 0 h 299"/>
                <a:gd name="T6" fmla="*/ 0 w 30"/>
                <a:gd name="T7" fmla="*/ 1058 h 299"/>
                <a:gd name="T8" fmla="*/ 0 w 30"/>
                <a:gd name="T9" fmla="*/ 15092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9">
                  <a:moveTo>
                    <a:pt x="0" y="299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4"/>
                    <a:pt x="13" y="0"/>
                    <a:pt x="30" y="0"/>
                  </a:cubicBezTo>
                  <a:cubicBezTo>
                    <a:pt x="13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14" name="Freeform 159"/>
            <p:cNvSpPr>
              <a:spLocks/>
            </p:cNvSpPr>
            <p:nvPr/>
          </p:nvSpPr>
          <p:spPr bwMode="auto">
            <a:xfrm>
              <a:off x="208" y="3056"/>
              <a:ext cx="97" cy="827"/>
            </a:xfrm>
            <a:custGeom>
              <a:avLst/>
              <a:gdLst>
                <a:gd name="T0" fmla="*/ 1490 w 39"/>
                <a:gd name="T1" fmla="*/ 547 h 310"/>
                <a:gd name="T2" fmla="*/ 1231 w 39"/>
                <a:gd name="T3" fmla="*/ 14184 h 310"/>
                <a:gd name="T4" fmla="*/ 341 w 39"/>
                <a:gd name="T5" fmla="*/ 15700 h 310"/>
                <a:gd name="T6" fmla="*/ 341 w 39"/>
                <a:gd name="T7" fmla="*/ 15700 h 310"/>
                <a:gd name="T8" fmla="*/ 1490 w 39"/>
                <a:gd name="T9" fmla="*/ 14641 h 310"/>
                <a:gd name="T10" fmla="*/ 1490 w 39"/>
                <a:gd name="T11" fmla="*/ 547 h 310"/>
                <a:gd name="T12" fmla="*/ 1490 w 39"/>
                <a:gd name="T13" fmla="*/ 547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10">
                  <a:moveTo>
                    <a:pt x="39" y="11"/>
                  </a:moveTo>
                  <a:cubicBezTo>
                    <a:pt x="32" y="280"/>
                    <a:pt x="32" y="280"/>
                    <a:pt x="32" y="280"/>
                  </a:cubicBezTo>
                  <a:cubicBezTo>
                    <a:pt x="32" y="300"/>
                    <a:pt x="25" y="310"/>
                    <a:pt x="9" y="310"/>
                  </a:cubicBezTo>
                  <a:cubicBezTo>
                    <a:pt x="1" y="310"/>
                    <a:pt x="0" y="310"/>
                    <a:pt x="9" y="310"/>
                  </a:cubicBezTo>
                  <a:cubicBezTo>
                    <a:pt x="25" y="310"/>
                    <a:pt x="39" y="308"/>
                    <a:pt x="39" y="289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0"/>
                    <a:pt x="39" y="5"/>
                    <a:pt x="39" y="1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15" name="Freeform 160"/>
            <p:cNvSpPr>
              <a:spLocks/>
            </p:cNvSpPr>
            <p:nvPr/>
          </p:nvSpPr>
          <p:spPr bwMode="auto">
            <a:xfrm>
              <a:off x="450" y="3027"/>
              <a:ext cx="133" cy="853"/>
            </a:xfrm>
            <a:custGeom>
              <a:avLst/>
              <a:gdLst>
                <a:gd name="T0" fmla="*/ 284 w 53"/>
                <a:gd name="T1" fmla="*/ 15397 h 320"/>
                <a:gd name="T2" fmla="*/ 284 w 53"/>
                <a:gd name="T3" fmla="*/ 1514 h 320"/>
                <a:gd name="T4" fmla="*/ 1343 w 53"/>
                <a:gd name="T5" fmla="*/ 149 h 320"/>
                <a:gd name="T6" fmla="*/ 2103 w 53"/>
                <a:gd name="T7" fmla="*/ 456 h 320"/>
                <a:gd name="T8" fmla="*/ 1235 w 53"/>
                <a:gd name="T9" fmla="*/ 0 h 320"/>
                <a:gd name="T10" fmla="*/ 0 w 53"/>
                <a:gd name="T11" fmla="*/ 1058 h 320"/>
                <a:gd name="T12" fmla="*/ 0 w 53"/>
                <a:gd name="T13" fmla="*/ 15098 h 320"/>
                <a:gd name="T14" fmla="*/ 442 w 53"/>
                <a:gd name="T15" fmla="*/ 16159 h 320"/>
                <a:gd name="T16" fmla="*/ 284 w 53"/>
                <a:gd name="T17" fmla="*/ 15397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" h="320">
                  <a:moveTo>
                    <a:pt x="7" y="305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" y="10"/>
                    <a:pt x="17" y="3"/>
                    <a:pt x="34" y="3"/>
                  </a:cubicBezTo>
                  <a:cubicBezTo>
                    <a:pt x="41" y="3"/>
                    <a:pt x="48" y="5"/>
                    <a:pt x="53" y="9"/>
                  </a:cubicBezTo>
                  <a:cubicBezTo>
                    <a:pt x="48" y="2"/>
                    <a:pt x="39" y="0"/>
                    <a:pt x="31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0"/>
                    <a:pt x="5" y="316"/>
                    <a:pt x="11" y="320"/>
                  </a:cubicBezTo>
                  <a:cubicBezTo>
                    <a:pt x="9" y="316"/>
                    <a:pt x="7" y="311"/>
                    <a:pt x="7" y="30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16" name="Freeform 161"/>
            <p:cNvSpPr>
              <a:spLocks/>
            </p:cNvSpPr>
            <p:nvPr/>
          </p:nvSpPr>
          <p:spPr bwMode="auto">
            <a:xfrm>
              <a:off x="450" y="3027"/>
              <a:ext cx="78" cy="797"/>
            </a:xfrm>
            <a:custGeom>
              <a:avLst/>
              <a:gdLst>
                <a:gd name="T0" fmla="*/ 0 w 31"/>
                <a:gd name="T1" fmla="*/ 15092 h 299"/>
                <a:gd name="T2" fmla="*/ 126 w 31"/>
                <a:gd name="T3" fmla="*/ 1157 h 299"/>
                <a:gd name="T4" fmla="*/ 1240 w 31"/>
                <a:gd name="T5" fmla="*/ 0 h 299"/>
                <a:gd name="T6" fmla="*/ 0 w 31"/>
                <a:gd name="T7" fmla="*/ 1058 h 299"/>
                <a:gd name="T8" fmla="*/ 0 w 31"/>
                <a:gd name="T9" fmla="*/ 15092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299">
                  <a:moveTo>
                    <a:pt x="0" y="299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4"/>
                    <a:pt x="14" y="0"/>
                    <a:pt x="31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17" name="Freeform 162"/>
            <p:cNvSpPr>
              <a:spLocks/>
            </p:cNvSpPr>
            <p:nvPr/>
          </p:nvSpPr>
          <p:spPr bwMode="auto">
            <a:xfrm>
              <a:off x="490" y="3056"/>
              <a:ext cx="98" cy="827"/>
            </a:xfrm>
            <a:custGeom>
              <a:avLst/>
              <a:gdLst>
                <a:gd name="T0" fmla="*/ 1553 w 39"/>
                <a:gd name="T1" fmla="*/ 547 h 310"/>
                <a:gd name="T2" fmla="*/ 1269 w 39"/>
                <a:gd name="T3" fmla="*/ 14184 h 310"/>
                <a:gd name="T4" fmla="*/ 317 w 39"/>
                <a:gd name="T5" fmla="*/ 15700 h 310"/>
                <a:gd name="T6" fmla="*/ 317 w 39"/>
                <a:gd name="T7" fmla="*/ 15700 h 310"/>
                <a:gd name="T8" fmla="*/ 1553 w 39"/>
                <a:gd name="T9" fmla="*/ 14641 h 310"/>
                <a:gd name="T10" fmla="*/ 1553 w 39"/>
                <a:gd name="T11" fmla="*/ 547 h 310"/>
                <a:gd name="T12" fmla="*/ 1553 w 39"/>
                <a:gd name="T13" fmla="*/ 547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10">
                  <a:moveTo>
                    <a:pt x="39" y="11"/>
                  </a:moveTo>
                  <a:cubicBezTo>
                    <a:pt x="32" y="280"/>
                    <a:pt x="32" y="280"/>
                    <a:pt x="32" y="280"/>
                  </a:cubicBezTo>
                  <a:cubicBezTo>
                    <a:pt x="32" y="300"/>
                    <a:pt x="25" y="310"/>
                    <a:pt x="8" y="310"/>
                  </a:cubicBezTo>
                  <a:cubicBezTo>
                    <a:pt x="1" y="310"/>
                    <a:pt x="0" y="310"/>
                    <a:pt x="8" y="310"/>
                  </a:cubicBezTo>
                  <a:cubicBezTo>
                    <a:pt x="25" y="310"/>
                    <a:pt x="39" y="308"/>
                    <a:pt x="39" y="289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0"/>
                    <a:pt x="39" y="5"/>
                    <a:pt x="39" y="1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18" name="Freeform 163"/>
            <p:cNvSpPr>
              <a:spLocks/>
            </p:cNvSpPr>
            <p:nvPr/>
          </p:nvSpPr>
          <p:spPr bwMode="auto">
            <a:xfrm>
              <a:off x="735" y="3027"/>
              <a:ext cx="133" cy="853"/>
            </a:xfrm>
            <a:custGeom>
              <a:avLst/>
              <a:gdLst>
                <a:gd name="T0" fmla="*/ 284 w 53"/>
                <a:gd name="T1" fmla="*/ 15397 h 320"/>
                <a:gd name="T2" fmla="*/ 284 w 53"/>
                <a:gd name="T3" fmla="*/ 1514 h 320"/>
                <a:gd name="T4" fmla="*/ 1343 w 53"/>
                <a:gd name="T5" fmla="*/ 149 h 320"/>
                <a:gd name="T6" fmla="*/ 2103 w 53"/>
                <a:gd name="T7" fmla="*/ 456 h 320"/>
                <a:gd name="T8" fmla="*/ 1235 w 53"/>
                <a:gd name="T9" fmla="*/ 0 h 320"/>
                <a:gd name="T10" fmla="*/ 0 w 53"/>
                <a:gd name="T11" fmla="*/ 1058 h 320"/>
                <a:gd name="T12" fmla="*/ 0 w 53"/>
                <a:gd name="T13" fmla="*/ 15098 h 320"/>
                <a:gd name="T14" fmla="*/ 442 w 53"/>
                <a:gd name="T15" fmla="*/ 16159 h 320"/>
                <a:gd name="T16" fmla="*/ 284 w 53"/>
                <a:gd name="T17" fmla="*/ 15397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" h="320">
                  <a:moveTo>
                    <a:pt x="7" y="305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" y="10"/>
                    <a:pt x="17" y="3"/>
                    <a:pt x="34" y="3"/>
                  </a:cubicBezTo>
                  <a:cubicBezTo>
                    <a:pt x="41" y="3"/>
                    <a:pt x="48" y="5"/>
                    <a:pt x="53" y="9"/>
                  </a:cubicBezTo>
                  <a:cubicBezTo>
                    <a:pt x="48" y="2"/>
                    <a:pt x="39" y="0"/>
                    <a:pt x="31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0"/>
                    <a:pt x="5" y="316"/>
                    <a:pt x="11" y="320"/>
                  </a:cubicBezTo>
                  <a:cubicBezTo>
                    <a:pt x="9" y="316"/>
                    <a:pt x="7" y="311"/>
                    <a:pt x="7" y="30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19" name="Freeform 164"/>
            <p:cNvSpPr>
              <a:spLocks/>
            </p:cNvSpPr>
            <p:nvPr/>
          </p:nvSpPr>
          <p:spPr bwMode="auto">
            <a:xfrm>
              <a:off x="735" y="3027"/>
              <a:ext cx="78" cy="797"/>
            </a:xfrm>
            <a:custGeom>
              <a:avLst/>
              <a:gdLst>
                <a:gd name="T0" fmla="*/ 0 w 31"/>
                <a:gd name="T1" fmla="*/ 15092 h 299"/>
                <a:gd name="T2" fmla="*/ 126 w 31"/>
                <a:gd name="T3" fmla="*/ 1157 h 299"/>
                <a:gd name="T4" fmla="*/ 1240 w 31"/>
                <a:gd name="T5" fmla="*/ 0 h 299"/>
                <a:gd name="T6" fmla="*/ 0 w 31"/>
                <a:gd name="T7" fmla="*/ 1058 h 299"/>
                <a:gd name="T8" fmla="*/ 0 w 31"/>
                <a:gd name="T9" fmla="*/ 15092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" h="299">
                  <a:moveTo>
                    <a:pt x="0" y="299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4"/>
                    <a:pt x="14" y="0"/>
                    <a:pt x="31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20" name="Freeform 165"/>
            <p:cNvSpPr>
              <a:spLocks/>
            </p:cNvSpPr>
            <p:nvPr/>
          </p:nvSpPr>
          <p:spPr bwMode="auto">
            <a:xfrm>
              <a:off x="775" y="3056"/>
              <a:ext cx="98" cy="827"/>
            </a:xfrm>
            <a:custGeom>
              <a:avLst/>
              <a:gdLst>
                <a:gd name="T0" fmla="*/ 1553 w 39"/>
                <a:gd name="T1" fmla="*/ 547 h 310"/>
                <a:gd name="T2" fmla="*/ 1269 w 39"/>
                <a:gd name="T3" fmla="*/ 14184 h 310"/>
                <a:gd name="T4" fmla="*/ 317 w 39"/>
                <a:gd name="T5" fmla="*/ 15700 h 310"/>
                <a:gd name="T6" fmla="*/ 317 w 39"/>
                <a:gd name="T7" fmla="*/ 15700 h 310"/>
                <a:gd name="T8" fmla="*/ 1553 w 39"/>
                <a:gd name="T9" fmla="*/ 14641 h 310"/>
                <a:gd name="T10" fmla="*/ 1553 w 39"/>
                <a:gd name="T11" fmla="*/ 547 h 310"/>
                <a:gd name="T12" fmla="*/ 1553 w 39"/>
                <a:gd name="T13" fmla="*/ 547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9" h="310">
                  <a:moveTo>
                    <a:pt x="39" y="11"/>
                  </a:moveTo>
                  <a:cubicBezTo>
                    <a:pt x="32" y="280"/>
                    <a:pt x="32" y="280"/>
                    <a:pt x="32" y="280"/>
                  </a:cubicBezTo>
                  <a:cubicBezTo>
                    <a:pt x="32" y="300"/>
                    <a:pt x="25" y="310"/>
                    <a:pt x="8" y="310"/>
                  </a:cubicBezTo>
                  <a:cubicBezTo>
                    <a:pt x="1" y="310"/>
                    <a:pt x="0" y="310"/>
                    <a:pt x="8" y="310"/>
                  </a:cubicBezTo>
                  <a:cubicBezTo>
                    <a:pt x="25" y="310"/>
                    <a:pt x="39" y="308"/>
                    <a:pt x="39" y="289"/>
                  </a:cubicBezTo>
                  <a:cubicBezTo>
                    <a:pt x="39" y="11"/>
                    <a:pt x="39" y="11"/>
                    <a:pt x="39" y="11"/>
                  </a:cubicBezTo>
                  <a:cubicBezTo>
                    <a:pt x="39" y="0"/>
                    <a:pt x="39" y="5"/>
                    <a:pt x="39" y="1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21" name="Freeform 166"/>
            <p:cNvSpPr>
              <a:spLocks/>
            </p:cNvSpPr>
            <p:nvPr/>
          </p:nvSpPr>
          <p:spPr bwMode="auto">
            <a:xfrm>
              <a:off x="1018" y="3027"/>
              <a:ext cx="132" cy="853"/>
            </a:xfrm>
            <a:custGeom>
              <a:avLst/>
              <a:gdLst>
                <a:gd name="T0" fmla="*/ 262 w 53"/>
                <a:gd name="T1" fmla="*/ 15397 h 320"/>
                <a:gd name="T2" fmla="*/ 262 w 53"/>
                <a:gd name="T3" fmla="*/ 1514 h 320"/>
                <a:gd name="T4" fmla="*/ 1315 w 53"/>
                <a:gd name="T5" fmla="*/ 149 h 320"/>
                <a:gd name="T6" fmla="*/ 2040 w 53"/>
                <a:gd name="T7" fmla="*/ 456 h 320"/>
                <a:gd name="T8" fmla="*/ 1161 w 53"/>
                <a:gd name="T9" fmla="*/ 0 h 320"/>
                <a:gd name="T10" fmla="*/ 0 w 53"/>
                <a:gd name="T11" fmla="*/ 1058 h 320"/>
                <a:gd name="T12" fmla="*/ 0 w 53"/>
                <a:gd name="T13" fmla="*/ 15098 h 320"/>
                <a:gd name="T14" fmla="*/ 416 w 53"/>
                <a:gd name="T15" fmla="*/ 16159 h 320"/>
                <a:gd name="T16" fmla="*/ 262 w 53"/>
                <a:gd name="T17" fmla="*/ 15397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" h="320">
                  <a:moveTo>
                    <a:pt x="7" y="305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" y="10"/>
                    <a:pt x="17" y="3"/>
                    <a:pt x="34" y="3"/>
                  </a:cubicBezTo>
                  <a:cubicBezTo>
                    <a:pt x="41" y="3"/>
                    <a:pt x="48" y="5"/>
                    <a:pt x="53" y="9"/>
                  </a:cubicBezTo>
                  <a:cubicBezTo>
                    <a:pt x="48" y="2"/>
                    <a:pt x="39" y="0"/>
                    <a:pt x="30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0"/>
                    <a:pt x="4" y="316"/>
                    <a:pt x="11" y="320"/>
                  </a:cubicBezTo>
                  <a:cubicBezTo>
                    <a:pt x="9" y="316"/>
                    <a:pt x="7" y="311"/>
                    <a:pt x="7" y="30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22" name="Freeform 167"/>
            <p:cNvSpPr>
              <a:spLocks/>
            </p:cNvSpPr>
            <p:nvPr/>
          </p:nvSpPr>
          <p:spPr bwMode="auto">
            <a:xfrm>
              <a:off x="1018" y="3027"/>
              <a:ext cx="75" cy="797"/>
            </a:xfrm>
            <a:custGeom>
              <a:avLst/>
              <a:gdLst>
                <a:gd name="T0" fmla="*/ 0 w 30"/>
                <a:gd name="T1" fmla="*/ 15092 h 299"/>
                <a:gd name="T2" fmla="*/ 125 w 30"/>
                <a:gd name="T3" fmla="*/ 1157 h 299"/>
                <a:gd name="T4" fmla="*/ 1175 w 30"/>
                <a:gd name="T5" fmla="*/ 0 h 299"/>
                <a:gd name="T6" fmla="*/ 0 w 30"/>
                <a:gd name="T7" fmla="*/ 1058 h 299"/>
                <a:gd name="T8" fmla="*/ 0 w 30"/>
                <a:gd name="T9" fmla="*/ 15092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9">
                  <a:moveTo>
                    <a:pt x="0" y="299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4"/>
                    <a:pt x="14" y="0"/>
                    <a:pt x="30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23" name="Freeform 168"/>
            <p:cNvSpPr>
              <a:spLocks/>
            </p:cNvSpPr>
            <p:nvPr/>
          </p:nvSpPr>
          <p:spPr bwMode="auto">
            <a:xfrm>
              <a:off x="1058" y="3056"/>
              <a:ext cx="95" cy="827"/>
            </a:xfrm>
            <a:custGeom>
              <a:avLst/>
              <a:gdLst>
                <a:gd name="T0" fmla="*/ 1488 w 38"/>
                <a:gd name="T1" fmla="*/ 547 h 310"/>
                <a:gd name="T2" fmla="*/ 1220 w 38"/>
                <a:gd name="T3" fmla="*/ 14184 h 310"/>
                <a:gd name="T4" fmla="*/ 313 w 38"/>
                <a:gd name="T5" fmla="*/ 15700 h 310"/>
                <a:gd name="T6" fmla="*/ 313 w 38"/>
                <a:gd name="T7" fmla="*/ 15700 h 310"/>
                <a:gd name="T8" fmla="*/ 1488 w 38"/>
                <a:gd name="T9" fmla="*/ 14641 h 310"/>
                <a:gd name="T10" fmla="*/ 1488 w 38"/>
                <a:gd name="T11" fmla="*/ 547 h 310"/>
                <a:gd name="T12" fmla="*/ 1488 w 38"/>
                <a:gd name="T13" fmla="*/ 547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310">
                  <a:moveTo>
                    <a:pt x="38" y="11"/>
                  </a:moveTo>
                  <a:cubicBezTo>
                    <a:pt x="31" y="280"/>
                    <a:pt x="31" y="280"/>
                    <a:pt x="31" y="280"/>
                  </a:cubicBezTo>
                  <a:cubicBezTo>
                    <a:pt x="31" y="300"/>
                    <a:pt x="25" y="310"/>
                    <a:pt x="8" y="310"/>
                  </a:cubicBezTo>
                  <a:cubicBezTo>
                    <a:pt x="1" y="310"/>
                    <a:pt x="0" y="310"/>
                    <a:pt x="8" y="310"/>
                  </a:cubicBezTo>
                  <a:cubicBezTo>
                    <a:pt x="25" y="310"/>
                    <a:pt x="38" y="308"/>
                    <a:pt x="38" y="289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0"/>
                    <a:pt x="38" y="5"/>
                    <a:pt x="38" y="1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24" name="Freeform 169"/>
            <p:cNvSpPr>
              <a:spLocks/>
            </p:cNvSpPr>
            <p:nvPr/>
          </p:nvSpPr>
          <p:spPr bwMode="auto">
            <a:xfrm>
              <a:off x="1303" y="3027"/>
              <a:ext cx="132" cy="853"/>
            </a:xfrm>
            <a:custGeom>
              <a:avLst/>
              <a:gdLst>
                <a:gd name="T0" fmla="*/ 262 w 53"/>
                <a:gd name="T1" fmla="*/ 15397 h 320"/>
                <a:gd name="T2" fmla="*/ 262 w 53"/>
                <a:gd name="T3" fmla="*/ 1514 h 320"/>
                <a:gd name="T4" fmla="*/ 1315 w 53"/>
                <a:gd name="T5" fmla="*/ 149 h 320"/>
                <a:gd name="T6" fmla="*/ 2040 w 53"/>
                <a:gd name="T7" fmla="*/ 456 h 320"/>
                <a:gd name="T8" fmla="*/ 1161 w 53"/>
                <a:gd name="T9" fmla="*/ 0 h 320"/>
                <a:gd name="T10" fmla="*/ 0 w 53"/>
                <a:gd name="T11" fmla="*/ 1058 h 320"/>
                <a:gd name="T12" fmla="*/ 0 w 53"/>
                <a:gd name="T13" fmla="*/ 15098 h 320"/>
                <a:gd name="T14" fmla="*/ 416 w 53"/>
                <a:gd name="T15" fmla="*/ 16159 h 320"/>
                <a:gd name="T16" fmla="*/ 262 w 53"/>
                <a:gd name="T17" fmla="*/ 15397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" h="320">
                  <a:moveTo>
                    <a:pt x="7" y="305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" y="10"/>
                    <a:pt x="17" y="3"/>
                    <a:pt x="34" y="3"/>
                  </a:cubicBezTo>
                  <a:cubicBezTo>
                    <a:pt x="41" y="3"/>
                    <a:pt x="48" y="5"/>
                    <a:pt x="53" y="9"/>
                  </a:cubicBezTo>
                  <a:cubicBezTo>
                    <a:pt x="48" y="2"/>
                    <a:pt x="39" y="0"/>
                    <a:pt x="30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0"/>
                    <a:pt x="4" y="316"/>
                    <a:pt x="11" y="320"/>
                  </a:cubicBezTo>
                  <a:cubicBezTo>
                    <a:pt x="9" y="316"/>
                    <a:pt x="7" y="311"/>
                    <a:pt x="7" y="30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25" name="Freeform 170"/>
            <p:cNvSpPr>
              <a:spLocks/>
            </p:cNvSpPr>
            <p:nvPr/>
          </p:nvSpPr>
          <p:spPr bwMode="auto">
            <a:xfrm>
              <a:off x="1303" y="3027"/>
              <a:ext cx="75" cy="797"/>
            </a:xfrm>
            <a:custGeom>
              <a:avLst/>
              <a:gdLst>
                <a:gd name="T0" fmla="*/ 0 w 30"/>
                <a:gd name="T1" fmla="*/ 15092 h 299"/>
                <a:gd name="T2" fmla="*/ 125 w 30"/>
                <a:gd name="T3" fmla="*/ 1157 h 299"/>
                <a:gd name="T4" fmla="*/ 1175 w 30"/>
                <a:gd name="T5" fmla="*/ 0 h 299"/>
                <a:gd name="T6" fmla="*/ 0 w 30"/>
                <a:gd name="T7" fmla="*/ 1058 h 299"/>
                <a:gd name="T8" fmla="*/ 0 w 30"/>
                <a:gd name="T9" fmla="*/ 15092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9">
                  <a:moveTo>
                    <a:pt x="0" y="299"/>
                  </a:moveTo>
                  <a:cubicBezTo>
                    <a:pt x="3" y="23"/>
                    <a:pt x="3" y="23"/>
                    <a:pt x="3" y="23"/>
                  </a:cubicBezTo>
                  <a:cubicBezTo>
                    <a:pt x="3" y="4"/>
                    <a:pt x="14" y="0"/>
                    <a:pt x="30" y="0"/>
                  </a:cubicBezTo>
                  <a:cubicBezTo>
                    <a:pt x="14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26" name="Freeform 171"/>
            <p:cNvSpPr>
              <a:spLocks/>
            </p:cNvSpPr>
            <p:nvPr/>
          </p:nvSpPr>
          <p:spPr bwMode="auto">
            <a:xfrm>
              <a:off x="1343" y="3056"/>
              <a:ext cx="95" cy="827"/>
            </a:xfrm>
            <a:custGeom>
              <a:avLst/>
              <a:gdLst>
                <a:gd name="T0" fmla="*/ 1488 w 38"/>
                <a:gd name="T1" fmla="*/ 547 h 310"/>
                <a:gd name="T2" fmla="*/ 1220 w 38"/>
                <a:gd name="T3" fmla="*/ 14184 h 310"/>
                <a:gd name="T4" fmla="*/ 313 w 38"/>
                <a:gd name="T5" fmla="*/ 15700 h 310"/>
                <a:gd name="T6" fmla="*/ 313 w 38"/>
                <a:gd name="T7" fmla="*/ 15700 h 310"/>
                <a:gd name="T8" fmla="*/ 1488 w 38"/>
                <a:gd name="T9" fmla="*/ 14641 h 310"/>
                <a:gd name="T10" fmla="*/ 1488 w 38"/>
                <a:gd name="T11" fmla="*/ 547 h 310"/>
                <a:gd name="T12" fmla="*/ 1488 w 38"/>
                <a:gd name="T13" fmla="*/ 547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310">
                  <a:moveTo>
                    <a:pt x="38" y="11"/>
                  </a:moveTo>
                  <a:cubicBezTo>
                    <a:pt x="31" y="280"/>
                    <a:pt x="31" y="280"/>
                    <a:pt x="31" y="280"/>
                  </a:cubicBezTo>
                  <a:cubicBezTo>
                    <a:pt x="31" y="300"/>
                    <a:pt x="25" y="310"/>
                    <a:pt x="8" y="310"/>
                  </a:cubicBezTo>
                  <a:cubicBezTo>
                    <a:pt x="1" y="310"/>
                    <a:pt x="0" y="310"/>
                    <a:pt x="8" y="310"/>
                  </a:cubicBezTo>
                  <a:cubicBezTo>
                    <a:pt x="25" y="310"/>
                    <a:pt x="38" y="308"/>
                    <a:pt x="38" y="289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0"/>
                    <a:pt x="38" y="5"/>
                    <a:pt x="38" y="1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27" name="Freeform 172"/>
            <p:cNvSpPr>
              <a:spLocks/>
            </p:cNvSpPr>
            <p:nvPr/>
          </p:nvSpPr>
          <p:spPr bwMode="auto">
            <a:xfrm>
              <a:off x="1585" y="3027"/>
              <a:ext cx="133" cy="853"/>
            </a:xfrm>
            <a:custGeom>
              <a:avLst/>
              <a:gdLst>
                <a:gd name="T0" fmla="*/ 284 w 53"/>
                <a:gd name="T1" fmla="*/ 15397 h 320"/>
                <a:gd name="T2" fmla="*/ 284 w 53"/>
                <a:gd name="T3" fmla="*/ 1514 h 320"/>
                <a:gd name="T4" fmla="*/ 1310 w 53"/>
                <a:gd name="T5" fmla="*/ 149 h 320"/>
                <a:gd name="T6" fmla="*/ 2103 w 53"/>
                <a:gd name="T7" fmla="*/ 456 h 320"/>
                <a:gd name="T8" fmla="*/ 1184 w 53"/>
                <a:gd name="T9" fmla="*/ 0 h 320"/>
                <a:gd name="T10" fmla="*/ 0 w 53"/>
                <a:gd name="T11" fmla="*/ 1058 h 320"/>
                <a:gd name="T12" fmla="*/ 0 w 53"/>
                <a:gd name="T13" fmla="*/ 15098 h 320"/>
                <a:gd name="T14" fmla="*/ 442 w 53"/>
                <a:gd name="T15" fmla="*/ 16159 h 320"/>
                <a:gd name="T16" fmla="*/ 284 w 53"/>
                <a:gd name="T17" fmla="*/ 15397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" h="320">
                  <a:moveTo>
                    <a:pt x="7" y="305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" y="10"/>
                    <a:pt x="17" y="3"/>
                    <a:pt x="33" y="3"/>
                  </a:cubicBezTo>
                  <a:cubicBezTo>
                    <a:pt x="41" y="3"/>
                    <a:pt x="47" y="5"/>
                    <a:pt x="53" y="9"/>
                  </a:cubicBezTo>
                  <a:cubicBezTo>
                    <a:pt x="47" y="2"/>
                    <a:pt x="38" y="0"/>
                    <a:pt x="30" y="0"/>
                  </a:cubicBezTo>
                  <a:cubicBezTo>
                    <a:pt x="13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0"/>
                    <a:pt x="4" y="316"/>
                    <a:pt x="11" y="320"/>
                  </a:cubicBezTo>
                  <a:cubicBezTo>
                    <a:pt x="8" y="316"/>
                    <a:pt x="7" y="311"/>
                    <a:pt x="7" y="30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28" name="Freeform 173"/>
            <p:cNvSpPr>
              <a:spLocks/>
            </p:cNvSpPr>
            <p:nvPr/>
          </p:nvSpPr>
          <p:spPr bwMode="auto">
            <a:xfrm>
              <a:off x="1585" y="3027"/>
              <a:ext cx="75" cy="797"/>
            </a:xfrm>
            <a:custGeom>
              <a:avLst/>
              <a:gdLst>
                <a:gd name="T0" fmla="*/ 0 w 30"/>
                <a:gd name="T1" fmla="*/ 15092 h 299"/>
                <a:gd name="T2" fmla="*/ 83 w 30"/>
                <a:gd name="T3" fmla="*/ 1157 h 299"/>
                <a:gd name="T4" fmla="*/ 1175 w 30"/>
                <a:gd name="T5" fmla="*/ 0 h 299"/>
                <a:gd name="T6" fmla="*/ 0 w 30"/>
                <a:gd name="T7" fmla="*/ 1058 h 299"/>
                <a:gd name="T8" fmla="*/ 0 w 30"/>
                <a:gd name="T9" fmla="*/ 15092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9">
                  <a:moveTo>
                    <a:pt x="0" y="299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4"/>
                    <a:pt x="13" y="0"/>
                    <a:pt x="30" y="0"/>
                  </a:cubicBezTo>
                  <a:cubicBezTo>
                    <a:pt x="13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29" name="Freeform 174"/>
            <p:cNvSpPr>
              <a:spLocks/>
            </p:cNvSpPr>
            <p:nvPr/>
          </p:nvSpPr>
          <p:spPr bwMode="auto">
            <a:xfrm>
              <a:off x="1625" y="3056"/>
              <a:ext cx="95" cy="827"/>
            </a:xfrm>
            <a:custGeom>
              <a:avLst/>
              <a:gdLst>
                <a:gd name="T0" fmla="*/ 1488 w 38"/>
                <a:gd name="T1" fmla="*/ 547 h 310"/>
                <a:gd name="T2" fmla="*/ 1220 w 38"/>
                <a:gd name="T3" fmla="*/ 14184 h 310"/>
                <a:gd name="T4" fmla="*/ 313 w 38"/>
                <a:gd name="T5" fmla="*/ 15700 h 310"/>
                <a:gd name="T6" fmla="*/ 313 w 38"/>
                <a:gd name="T7" fmla="*/ 15700 h 310"/>
                <a:gd name="T8" fmla="*/ 1488 w 38"/>
                <a:gd name="T9" fmla="*/ 14641 h 310"/>
                <a:gd name="T10" fmla="*/ 1488 w 38"/>
                <a:gd name="T11" fmla="*/ 547 h 310"/>
                <a:gd name="T12" fmla="*/ 1488 w 38"/>
                <a:gd name="T13" fmla="*/ 547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310">
                  <a:moveTo>
                    <a:pt x="38" y="11"/>
                  </a:moveTo>
                  <a:cubicBezTo>
                    <a:pt x="31" y="280"/>
                    <a:pt x="31" y="280"/>
                    <a:pt x="31" y="280"/>
                  </a:cubicBezTo>
                  <a:cubicBezTo>
                    <a:pt x="31" y="300"/>
                    <a:pt x="24" y="310"/>
                    <a:pt x="8" y="310"/>
                  </a:cubicBezTo>
                  <a:cubicBezTo>
                    <a:pt x="0" y="310"/>
                    <a:pt x="0" y="310"/>
                    <a:pt x="8" y="310"/>
                  </a:cubicBezTo>
                  <a:cubicBezTo>
                    <a:pt x="24" y="310"/>
                    <a:pt x="38" y="308"/>
                    <a:pt x="38" y="289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0"/>
                    <a:pt x="38" y="5"/>
                    <a:pt x="38" y="1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30" name="Freeform 175"/>
            <p:cNvSpPr>
              <a:spLocks/>
            </p:cNvSpPr>
            <p:nvPr/>
          </p:nvSpPr>
          <p:spPr bwMode="auto">
            <a:xfrm>
              <a:off x="1870" y="3027"/>
              <a:ext cx="133" cy="853"/>
            </a:xfrm>
            <a:custGeom>
              <a:avLst/>
              <a:gdLst>
                <a:gd name="T0" fmla="*/ 284 w 53"/>
                <a:gd name="T1" fmla="*/ 15397 h 320"/>
                <a:gd name="T2" fmla="*/ 284 w 53"/>
                <a:gd name="T3" fmla="*/ 1514 h 320"/>
                <a:gd name="T4" fmla="*/ 1343 w 53"/>
                <a:gd name="T5" fmla="*/ 149 h 320"/>
                <a:gd name="T6" fmla="*/ 2103 w 53"/>
                <a:gd name="T7" fmla="*/ 456 h 320"/>
                <a:gd name="T8" fmla="*/ 1184 w 53"/>
                <a:gd name="T9" fmla="*/ 0 h 320"/>
                <a:gd name="T10" fmla="*/ 0 w 53"/>
                <a:gd name="T11" fmla="*/ 1058 h 320"/>
                <a:gd name="T12" fmla="*/ 0 w 53"/>
                <a:gd name="T13" fmla="*/ 15098 h 320"/>
                <a:gd name="T14" fmla="*/ 442 w 53"/>
                <a:gd name="T15" fmla="*/ 16159 h 320"/>
                <a:gd name="T16" fmla="*/ 284 w 53"/>
                <a:gd name="T17" fmla="*/ 15397 h 32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53" h="320">
                  <a:moveTo>
                    <a:pt x="7" y="305"/>
                  </a:moveTo>
                  <a:cubicBezTo>
                    <a:pt x="7" y="30"/>
                    <a:pt x="7" y="30"/>
                    <a:pt x="7" y="30"/>
                  </a:cubicBezTo>
                  <a:cubicBezTo>
                    <a:pt x="7" y="10"/>
                    <a:pt x="17" y="3"/>
                    <a:pt x="34" y="3"/>
                  </a:cubicBezTo>
                  <a:cubicBezTo>
                    <a:pt x="41" y="3"/>
                    <a:pt x="48" y="5"/>
                    <a:pt x="53" y="9"/>
                  </a:cubicBezTo>
                  <a:cubicBezTo>
                    <a:pt x="47" y="2"/>
                    <a:pt x="38" y="0"/>
                    <a:pt x="30" y="0"/>
                  </a:cubicBezTo>
                  <a:cubicBezTo>
                    <a:pt x="13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  <a:cubicBezTo>
                    <a:pt x="0" y="310"/>
                    <a:pt x="4" y="316"/>
                    <a:pt x="11" y="320"/>
                  </a:cubicBezTo>
                  <a:cubicBezTo>
                    <a:pt x="8" y="316"/>
                    <a:pt x="7" y="311"/>
                    <a:pt x="7" y="305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31" name="Freeform 176"/>
            <p:cNvSpPr>
              <a:spLocks/>
            </p:cNvSpPr>
            <p:nvPr/>
          </p:nvSpPr>
          <p:spPr bwMode="auto">
            <a:xfrm>
              <a:off x="1870" y="3027"/>
              <a:ext cx="75" cy="797"/>
            </a:xfrm>
            <a:custGeom>
              <a:avLst/>
              <a:gdLst>
                <a:gd name="T0" fmla="*/ 0 w 30"/>
                <a:gd name="T1" fmla="*/ 15092 h 299"/>
                <a:gd name="T2" fmla="*/ 83 w 30"/>
                <a:gd name="T3" fmla="*/ 1157 h 299"/>
                <a:gd name="T4" fmla="*/ 1175 w 30"/>
                <a:gd name="T5" fmla="*/ 0 h 299"/>
                <a:gd name="T6" fmla="*/ 0 w 30"/>
                <a:gd name="T7" fmla="*/ 1058 h 299"/>
                <a:gd name="T8" fmla="*/ 0 w 30"/>
                <a:gd name="T9" fmla="*/ 15092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0" h="299">
                  <a:moveTo>
                    <a:pt x="0" y="299"/>
                  </a:moveTo>
                  <a:cubicBezTo>
                    <a:pt x="2" y="23"/>
                    <a:pt x="2" y="23"/>
                    <a:pt x="2" y="23"/>
                  </a:cubicBezTo>
                  <a:cubicBezTo>
                    <a:pt x="2" y="4"/>
                    <a:pt x="13" y="0"/>
                    <a:pt x="30" y="0"/>
                  </a:cubicBezTo>
                  <a:cubicBezTo>
                    <a:pt x="13" y="0"/>
                    <a:pt x="0" y="2"/>
                    <a:pt x="0" y="21"/>
                  </a:cubicBezTo>
                  <a:cubicBezTo>
                    <a:pt x="0" y="299"/>
                    <a:pt x="0" y="299"/>
                    <a:pt x="0" y="299"/>
                  </a:cubicBezTo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32" name="Freeform 177"/>
            <p:cNvSpPr>
              <a:spLocks/>
            </p:cNvSpPr>
            <p:nvPr/>
          </p:nvSpPr>
          <p:spPr bwMode="auto">
            <a:xfrm>
              <a:off x="1910" y="3056"/>
              <a:ext cx="95" cy="827"/>
            </a:xfrm>
            <a:custGeom>
              <a:avLst/>
              <a:gdLst>
                <a:gd name="T0" fmla="*/ 1488 w 38"/>
                <a:gd name="T1" fmla="*/ 547 h 310"/>
                <a:gd name="T2" fmla="*/ 1220 w 38"/>
                <a:gd name="T3" fmla="*/ 14184 h 310"/>
                <a:gd name="T4" fmla="*/ 313 w 38"/>
                <a:gd name="T5" fmla="*/ 15700 h 310"/>
                <a:gd name="T6" fmla="*/ 313 w 38"/>
                <a:gd name="T7" fmla="*/ 15700 h 310"/>
                <a:gd name="T8" fmla="*/ 1488 w 38"/>
                <a:gd name="T9" fmla="*/ 14641 h 310"/>
                <a:gd name="T10" fmla="*/ 1488 w 38"/>
                <a:gd name="T11" fmla="*/ 547 h 310"/>
                <a:gd name="T12" fmla="*/ 1488 w 38"/>
                <a:gd name="T13" fmla="*/ 547 h 310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38" h="310">
                  <a:moveTo>
                    <a:pt x="38" y="11"/>
                  </a:moveTo>
                  <a:cubicBezTo>
                    <a:pt x="31" y="280"/>
                    <a:pt x="31" y="280"/>
                    <a:pt x="31" y="280"/>
                  </a:cubicBezTo>
                  <a:cubicBezTo>
                    <a:pt x="31" y="300"/>
                    <a:pt x="25" y="310"/>
                    <a:pt x="8" y="310"/>
                  </a:cubicBezTo>
                  <a:cubicBezTo>
                    <a:pt x="0" y="310"/>
                    <a:pt x="0" y="310"/>
                    <a:pt x="8" y="310"/>
                  </a:cubicBezTo>
                  <a:cubicBezTo>
                    <a:pt x="25" y="310"/>
                    <a:pt x="38" y="308"/>
                    <a:pt x="38" y="289"/>
                  </a:cubicBezTo>
                  <a:cubicBezTo>
                    <a:pt x="38" y="11"/>
                    <a:pt x="38" y="11"/>
                    <a:pt x="38" y="11"/>
                  </a:cubicBezTo>
                  <a:cubicBezTo>
                    <a:pt x="38" y="0"/>
                    <a:pt x="38" y="5"/>
                    <a:pt x="38" y="11"/>
                  </a:cubicBezTo>
                  <a:close/>
                </a:path>
              </a:pathLst>
            </a:custGeom>
            <a:grp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33" name="Freeform 178"/>
            <p:cNvSpPr>
              <a:spLocks/>
            </p:cNvSpPr>
            <p:nvPr/>
          </p:nvSpPr>
          <p:spPr bwMode="auto">
            <a:xfrm>
              <a:off x="160" y="3019"/>
              <a:ext cx="150" cy="877"/>
            </a:xfrm>
            <a:custGeom>
              <a:avLst/>
              <a:gdLst>
                <a:gd name="T0" fmla="*/ 2345 w 60"/>
                <a:gd name="T1" fmla="*/ 15341 h 329"/>
                <a:gd name="T2" fmla="*/ 1175 w 60"/>
                <a:gd name="T3" fmla="*/ 16612 h 329"/>
                <a:gd name="T4" fmla="*/ 1175 w 60"/>
                <a:gd name="T5" fmla="*/ 16612 h 329"/>
                <a:gd name="T6" fmla="*/ 0 w 60"/>
                <a:gd name="T7" fmla="*/ 15341 h 329"/>
                <a:gd name="T8" fmla="*/ 0 w 60"/>
                <a:gd name="T9" fmla="*/ 1216 h 329"/>
                <a:gd name="T10" fmla="*/ 1175 w 60"/>
                <a:gd name="T11" fmla="*/ 0 h 329"/>
                <a:gd name="T12" fmla="*/ 1175 w 60"/>
                <a:gd name="T13" fmla="*/ 0 h 329"/>
                <a:gd name="T14" fmla="*/ 2345 w 60"/>
                <a:gd name="T15" fmla="*/ 1216 h 329"/>
                <a:gd name="T16" fmla="*/ 2345 w 60"/>
                <a:gd name="T17" fmla="*/ 15341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329">
                  <a:moveTo>
                    <a:pt x="60" y="304"/>
                  </a:moveTo>
                  <a:cubicBezTo>
                    <a:pt x="60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3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5"/>
                    <a:pt x="60" y="24"/>
                  </a:cubicBezTo>
                  <a:lnTo>
                    <a:pt x="60" y="304"/>
                  </a:lnTo>
                  <a:close/>
                </a:path>
              </a:pathLst>
            </a:custGeom>
            <a:grp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34" name="Freeform 179"/>
            <p:cNvSpPr>
              <a:spLocks/>
            </p:cNvSpPr>
            <p:nvPr/>
          </p:nvSpPr>
          <p:spPr bwMode="auto">
            <a:xfrm>
              <a:off x="443" y="3019"/>
              <a:ext cx="152" cy="877"/>
            </a:xfrm>
            <a:custGeom>
              <a:avLst/>
              <a:gdLst>
                <a:gd name="T0" fmla="*/ 2352 w 61"/>
                <a:gd name="T1" fmla="*/ 15341 h 329"/>
                <a:gd name="T2" fmla="*/ 1191 w 61"/>
                <a:gd name="T3" fmla="*/ 16612 h 329"/>
                <a:gd name="T4" fmla="*/ 1191 w 61"/>
                <a:gd name="T5" fmla="*/ 16612 h 329"/>
                <a:gd name="T6" fmla="*/ 0 w 61"/>
                <a:gd name="T7" fmla="*/ 15341 h 329"/>
                <a:gd name="T8" fmla="*/ 0 w 61"/>
                <a:gd name="T9" fmla="*/ 1216 h 329"/>
                <a:gd name="T10" fmla="*/ 1191 w 61"/>
                <a:gd name="T11" fmla="*/ 0 h 329"/>
                <a:gd name="T12" fmla="*/ 1191 w 61"/>
                <a:gd name="T13" fmla="*/ 0 h 329"/>
                <a:gd name="T14" fmla="*/ 2352 w 61"/>
                <a:gd name="T15" fmla="*/ 1216 h 329"/>
                <a:gd name="T16" fmla="*/ 2352 w 61"/>
                <a:gd name="T17" fmla="*/ 15341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1" y="329"/>
                  </a:cubicBezTo>
                  <a:cubicBezTo>
                    <a:pt x="31" y="329"/>
                    <a:pt x="31" y="329"/>
                    <a:pt x="31" y="329"/>
                  </a:cubicBezTo>
                  <a:cubicBezTo>
                    <a:pt x="14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4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grp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35" name="Freeform 180"/>
            <p:cNvSpPr>
              <a:spLocks/>
            </p:cNvSpPr>
            <p:nvPr/>
          </p:nvSpPr>
          <p:spPr bwMode="auto">
            <a:xfrm>
              <a:off x="728" y="3019"/>
              <a:ext cx="150" cy="877"/>
            </a:xfrm>
            <a:custGeom>
              <a:avLst/>
              <a:gdLst>
                <a:gd name="T0" fmla="*/ 2345 w 60"/>
                <a:gd name="T1" fmla="*/ 15341 h 329"/>
                <a:gd name="T2" fmla="*/ 1175 w 60"/>
                <a:gd name="T3" fmla="*/ 16612 h 329"/>
                <a:gd name="T4" fmla="*/ 1175 w 60"/>
                <a:gd name="T5" fmla="*/ 16612 h 329"/>
                <a:gd name="T6" fmla="*/ 0 w 60"/>
                <a:gd name="T7" fmla="*/ 15341 h 329"/>
                <a:gd name="T8" fmla="*/ 0 w 60"/>
                <a:gd name="T9" fmla="*/ 1216 h 329"/>
                <a:gd name="T10" fmla="*/ 1175 w 60"/>
                <a:gd name="T11" fmla="*/ 0 h 329"/>
                <a:gd name="T12" fmla="*/ 1175 w 60"/>
                <a:gd name="T13" fmla="*/ 0 h 329"/>
                <a:gd name="T14" fmla="*/ 2345 w 60"/>
                <a:gd name="T15" fmla="*/ 1216 h 329"/>
                <a:gd name="T16" fmla="*/ 2345 w 60"/>
                <a:gd name="T17" fmla="*/ 15341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329">
                  <a:moveTo>
                    <a:pt x="60" y="304"/>
                  </a:moveTo>
                  <a:cubicBezTo>
                    <a:pt x="60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3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5"/>
                    <a:pt x="60" y="24"/>
                  </a:cubicBezTo>
                  <a:lnTo>
                    <a:pt x="60" y="304"/>
                  </a:lnTo>
                  <a:close/>
                </a:path>
              </a:pathLst>
            </a:custGeom>
            <a:grp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36" name="Freeform 181"/>
            <p:cNvSpPr>
              <a:spLocks/>
            </p:cNvSpPr>
            <p:nvPr/>
          </p:nvSpPr>
          <p:spPr bwMode="auto">
            <a:xfrm>
              <a:off x="1010" y="3019"/>
              <a:ext cx="153" cy="877"/>
            </a:xfrm>
            <a:custGeom>
              <a:avLst/>
              <a:gdLst>
                <a:gd name="T0" fmla="*/ 2415 w 61"/>
                <a:gd name="T1" fmla="*/ 15341 h 329"/>
                <a:gd name="T2" fmla="*/ 1184 w 61"/>
                <a:gd name="T3" fmla="*/ 16612 h 329"/>
                <a:gd name="T4" fmla="*/ 1184 w 61"/>
                <a:gd name="T5" fmla="*/ 16612 h 329"/>
                <a:gd name="T6" fmla="*/ 0 w 61"/>
                <a:gd name="T7" fmla="*/ 15341 h 329"/>
                <a:gd name="T8" fmla="*/ 0 w 61"/>
                <a:gd name="T9" fmla="*/ 1216 h 329"/>
                <a:gd name="T10" fmla="*/ 1184 w 61"/>
                <a:gd name="T11" fmla="*/ 0 h 329"/>
                <a:gd name="T12" fmla="*/ 1184 w 61"/>
                <a:gd name="T13" fmla="*/ 0 h 329"/>
                <a:gd name="T14" fmla="*/ 2415 w 61"/>
                <a:gd name="T15" fmla="*/ 1216 h 329"/>
                <a:gd name="T16" fmla="*/ 2415 w 61"/>
                <a:gd name="T17" fmla="*/ 15341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4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4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grp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37" name="Freeform 182"/>
            <p:cNvSpPr>
              <a:spLocks/>
            </p:cNvSpPr>
            <p:nvPr/>
          </p:nvSpPr>
          <p:spPr bwMode="auto">
            <a:xfrm>
              <a:off x="1293" y="3019"/>
              <a:ext cx="152" cy="877"/>
            </a:xfrm>
            <a:custGeom>
              <a:avLst/>
              <a:gdLst>
                <a:gd name="T0" fmla="*/ 2352 w 61"/>
                <a:gd name="T1" fmla="*/ 15341 h 329"/>
                <a:gd name="T2" fmla="*/ 1191 w 61"/>
                <a:gd name="T3" fmla="*/ 16612 h 329"/>
                <a:gd name="T4" fmla="*/ 1191 w 61"/>
                <a:gd name="T5" fmla="*/ 16612 h 329"/>
                <a:gd name="T6" fmla="*/ 0 w 61"/>
                <a:gd name="T7" fmla="*/ 15341 h 329"/>
                <a:gd name="T8" fmla="*/ 0 w 61"/>
                <a:gd name="T9" fmla="*/ 1216 h 329"/>
                <a:gd name="T10" fmla="*/ 1191 w 61"/>
                <a:gd name="T11" fmla="*/ 0 h 329"/>
                <a:gd name="T12" fmla="*/ 1191 w 61"/>
                <a:gd name="T13" fmla="*/ 0 h 329"/>
                <a:gd name="T14" fmla="*/ 2352 w 61"/>
                <a:gd name="T15" fmla="*/ 1216 h 329"/>
                <a:gd name="T16" fmla="*/ 2352 w 61"/>
                <a:gd name="T17" fmla="*/ 15341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1" y="329"/>
                  </a:cubicBezTo>
                  <a:cubicBezTo>
                    <a:pt x="31" y="329"/>
                    <a:pt x="31" y="329"/>
                    <a:pt x="31" y="329"/>
                  </a:cubicBezTo>
                  <a:cubicBezTo>
                    <a:pt x="14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4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grp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38" name="Freeform 183"/>
            <p:cNvSpPr>
              <a:spLocks/>
            </p:cNvSpPr>
            <p:nvPr/>
          </p:nvSpPr>
          <p:spPr bwMode="auto">
            <a:xfrm>
              <a:off x="1578" y="3019"/>
              <a:ext cx="150" cy="877"/>
            </a:xfrm>
            <a:custGeom>
              <a:avLst/>
              <a:gdLst>
                <a:gd name="T0" fmla="*/ 2345 w 60"/>
                <a:gd name="T1" fmla="*/ 15341 h 329"/>
                <a:gd name="T2" fmla="*/ 1175 w 60"/>
                <a:gd name="T3" fmla="*/ 16612 h 329"/>
                <a:gd name="T4" fmla="*/ 1175 w 60"/>
                <a:gd name="T5" fmla="*/ 16612 h 329"/>
                <a:gd name="T6" fmla="*/ 0 w 60"/>
                <a:gd name="T7" fmla="*/ 15341 h 329"/>
                <a:gd name="T8" fmla="*/ 0 w 60"/>
                <a:gd name="T9" fmla="*/ 1216 h 329"/>
                <a:gd name="T10" fmla="*/ 1175 w 60"/>
                <a:gd name="T11" fmla="*/ 0 h 329"/>
                <a:gd name="T12" fmla="*/ 1175 w 60"/>
                <a:gd name="T13" fmla="*/ 0 h 329"/>
                <a:gd name="T14" fmla="*/ 2345 w 60"/>
                <a:gd name="T15" fmla="*/ 1216 h 329"/>
                <a:gd name="T16" fmla="*/ 2345 w 60"/>
                <a:gd name="T17" fmla="*/ 15341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0" h="329">
                  <a:moveTo>
                    <a:pt x="60" y="304"/>
                  </a:moveTo>
                  <a:cubicBezTo>
                    <a:pt x="60" y="324"/>
                    <a:pt x="47" y="329"/>
                    <a:pt x="30" y="329"/>
                  </a:cubicBezTo>
                  <a:cubicBezTo>
                    <a:pt x="30" y="329"/>
                    <a:pt x="30" y="329"/>
                    <a:pt x="30" y="329"/>
                  </a:cubicBezTo>
                  <a:cubicBezTo>
                    <a:pt x="13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3" y="0"/>
                    <a:pt x="30" y="0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47" y="0"/>
                    <a:pt x="60" y="5"/>
                    <a:pt x="60" y="24"/>
                  </a:cubicBezTo>
                  <a:lnTo>
                    <a:pt x="60" y="304"/>
                  </a:lnTo>
                  <a:close/>
                </a:path>
              </a:pathLst>
            </a:custGeom>
            <a:grp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  <p:sp>
          <p:nvSpPr>
            <p:cNvPr id="339" name="Freeform 184"/>
            <p:cNvSpPr>
              <a:spLocks/>
            </p:cNvSpPr>
            <p:nvPr/>
          </p:nvSpPr>
          <p:spPr bwMode="auto">
            <a:xfrm>
              <a:off x="1860" y="3019"/>
              <a:ext cx="153" cy="877"/>
            </a:xfrm>
            <a:custGeom>
              <a:avLst/>
              <a:gdLst>
                <a:gd name="T0" fmla="*/ 2415 w 61"/>
                <a:gd name="T1" fmla="*/ 15341 h 329"/>
                <a:gd name="T2" fmla="*/ 1234 w 61"/>
                <a:gd name="T3" fmla="*/ 16612 h 329"/>
                <a:gd name="T4" fmla="*/ 1234 w 61"/>
                <a:gd name="T5" fmla="*/ 16612 h 329"/>
                <a:gd name="T6" fmla="*/ 0 w 61"/>
                <a:gd name="T7" fmla="*/ 15341 h 329"/>
                <a:gd name="T8" fmla="*/ 0 w 61"/>
                <a:gd name="T9" fmla="*/ 1216 h 329"/>
                <a:gd name="T10" fmla="*/ 1234 w 61"/>
                <a:gd name="T11" fmla="*/ 0 h 329"/>
                <a:gd name="T12" fmla="*/ 1234 w 61"/>
                <a:gd name="T13" fmla="*/ 0 h 329"/>
                <a:gd name="T14" fmla="*/ 2415 w 61"/>
                <a:gd name="T15" fmla="*/ 1216 h 329"/>
                <a:gd name="T16" fmla="*/ 2415 w 61"/>
                <a:gd name="T17" fmla="*/ 15341 h 329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61" h="329">
                  <a:moveTo>
                    <a:pt x="61" y="304"/>
                  </a:moveTo>
                  <a:cubicBezTo>
                    <a:pt x="61" y="324"/>
                    <a:pt x="47" y="329"/>
                    <a:pt x="31" y="329"/>
                  </a:cubicBezTo>
                  <a:cubicBezTo>
                    <a:pt x="31" y="329"/>
                    <a:pt x="31" y="329"/>
                    <a:pt x="31" y="329"/>
                  </a:cubicBezTo>
                  <a:cubicBezTo>
                    <a:pt x="14" y="329"/>
                    <a:pt x="0" y="324"/>
                    <a:pt x="0" y="30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5"/>
                    <a:pt x="14" y="0"/>
                    <a:pt x="31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47" y="0"/>
                    <a:pt x="61" y="5"/>
                    <a:pt x="61" y="24"/>
                  </a:cubicBezTo>
                  <a:lnTo>
                    <a:pt x="61" y="304"/>
                  </a:lnTo>
                  <a:close/>
                </a:path>
              </a:pathLst>
            </a:custGeom>
            <a:grpFill/>
            <a:ln w="7938" cap="rnd">
              <a:solidFill>
                <a:schemeClr val="tx1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pPr algn="ctr">
                <a:defRPr/>
              </a:pPr>
              <a:endParaRPr lang="cs-CZ">
                <a:solidFill>
                  <a:srgbClr val="003366"/>
                </a:solidFill>
                <a:latin typeface="Arial" charset="0"/>
              </a:endParaRPr>
            </a:p>
          </p:txBody>
        </p:sp>
      </p:grpSp>
      <p:sp>
        <p:nvSpPr>
          <p:cNvPr id="340" name="Text Box 185"/>
          <p:cNvSpPr txBox="1">
            <a:spLocks noChangeArrowheads="1"/>
          </p:cNvSpPr>
          <p:nvPr/>
        </p:nvSpPr>
        <p:spPr bwMode="auto">
          <a:xfrm>
            <a:off x="2771800" y="4217437"/>
            <a:ext cx="339864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sz="1600" b="1" dirty="0">
                <a:solidFill>
                  <a:srgbClr val="003366"/>
                </a:solidFill>
              </a:rPr>
              <a:t>2-oxo-klopidogrel </a:t>
            </a:r>
            <a:r>
              <a:rPr lang="cs-CZ" altLang="cs-CZ" sz="1600" b="1" i="1" dirty="0">
                <a:solidFill>
                  <a:srgbClr val="003366"/>
                </a:solidFill>
              </a:rPr>
              <a:t>( </a:t>
            </a:r>
            <a:r>
              <a:rPr lang="cs-CZ" altLang="cs-CZ" sz="1600" b="1" i="1" dirty="0">
                <a:solidFill>
                  <a:srgbClr val="003366"/>
                </a:solidFill>
                <a:latin typeface="Arial" pitchFamily="34" charset="0"/>
              </a:rPr>
              <a:t>≈</a:t>
            </a:r>
            <a:r>
              <a:rPr lang="cs-CZ" altLang="cs-CZ" sz="1600" i="1" dirty="0">
                <a:solidFill>
                  <a:srgbClr val="003366"/>
                </a:solidFill>
                <a:latin typeface="Arial" pitchFamily="34" charset="0"/>
              </a:rPr>
              <a:t> </a:t>
            </a:r>
            <a:r>
              <a:rPr lang="cs-CZ" altLang="cs-CZ" sz="1600" b="1" i="1" dirty="0">
                <a:solidFill>
                  <a:srgbClr val="003366"/>
                </a:solidFill>
              </a:rPr>
              <a:t>5-20%) </a:t>
            </a:r>
          </a:p>
        </p:txBody>
      </p:sp>
      <p:sp>
        <p:nvSpPr>
          <p:cNvPr id="341" name="Text Box 186"/>
          <p:cNvSpPr txBox="1">
            <a:spLocks noChangeArrowheads="1"/>
          </p:cNvSpPr>
          <p:nvPr/>
        </p:nvSpPr>
        <p:spPr bwMode="auto">
          <a:xfrm>
            <a:off x="6161088" y="6308998"/>
            <a:ext cx="215582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b="1">
                <a:solidFill>
                  <a:srgbClr val="003366"/>
                </a:solidFill>
                <a:latin typeface="Arial" pitchFamily="34" charset="0"/>
              </a:rPr>
              <a:t>inhibice ADP rec. P2Y</a:t>
            </a:r>
            <a:r>
              <a:rPr lang="cs-CZ" altLang="cs-CZ" b="1" baseline="-25000">
                <a:solidFill>
                  <a:srgbClr val="003366"/>
                </a:solidFill>
                <a:latin typeface="Arial" pitchFamily="34" charset="0"/>
              </a:rPr>
              <a:t>12</a:t>
            </a:r>
          </a:p>
        </p:txBody>
      </p:sp>
      <p:sp>
        <p:nvSpPr>
          <p:cNvPr id="342" name="Text Box 191"/>
          <p:cNvSpPr txBox="1">
            <a:spLocks noChangeArrowheads="1"/>
          </p:cNvSpPr>
          <p:nvPr/>
        </p:nvSpPr>
        <p:spPr bwMode="auto">
          <a:xfrm>
            <a:off x="3059113" y="5681935"/>
            <a:ext cx="2519362" cy="830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sz="1600" b="1" dirty="0" err="1">
                <a:solidFill>
                  <a:srgbClr val="003366"/>
                </a:solidFill>
              </a:rPr>
              <a:t>farmakol</a:t>
            </a:r>
            <a:r>
              <a:rPr lang="cs-CZ" altLang="cs-CZ" sz="1600" b="1" dirty="0">
                <a:solidFill>
                  <a:srgbClr val="003366"/>
                </a:solidFill>
              </a:rPr>
              <a:t>. aktivní</a:t>
            </a:r>
          </a:p>
          <a:p>
            <a:pPr algn="ctr" eaLnBrk="1" hangingPunct="1"/>
            <a:r>
              <a:rPr lang="cs-CZ" altLang="cs-CZ" sz="1600" b="1" dirty="0" err="1">
                <a:solidFill>
                  <a:srgbClr val="003366"/>
                </a:solidFill>
              </a:rPr>
              <a:t>thiolový</a:t>
            </a:r>
            <a:r>
              <a:rPr lang="cs-CZ" altLang="cs-CZ" sz="1600" b="1" dirty="0">
                <a:solidFill>
                  <a:srgbClr val="003366"/>
                </a:solidFill>
              </a:rPr>
              <a:t> metabolit</a:t>
            </a:r>
          </a:p>
          <a:p>
            <a:pPr algn="ctr" eaLnBrk="1" hangingPunct="1"/>
            <a:r>
              <a:rPr lang="cs-CZ" altLang="cs-CZ" sz="1600" b="1" dirty="0">
                <a:solidFill>
                  <a:srgbClr val="003366"/>
                </a:solidFill>
              </a:rPr>
              <a:t>2-oxo-klopidogrelu </a:t>
            </a:r>
          </a:p>
        </p:txBody>
      </p:sp>
      <p:sp>
        <p:nvSpPr>
          <p:cNvPr id="343" name="AutoShape 192"/>
          <p:cNvSpPr>
            <a:spLocks noChangeArrowheads="1"/>
          </p:cNvSpPr>
          <p:nvPr/>
        </p:nvSpPr>
        <p:spPr bwMode="auto">
          <a:xfrm rot="3465632">
            <a:off x="2544701" y="2777601"/>
            <a:ext cx="792163" cy="1445712"/>
          </a:xfrm>
          <a:prstGeom prst="downArrow">
            <a:avLst>
              <a:gd name="adj1" fmla="val 50000"/>
              <a:gd name="adj2" fmla="val 24998"/>
            </a:avLst>
          </a:prstGeom>
          <a:solidFill>
            <a:schemeClr val="tx2"/>
          </a:solidFill>
          <a:ln w="9525">
            <a:solidFill>
              <a:schemeClr val="tx1"/>
            </a:solidFill>
            <a:prstDash val="dash"/>
            <a:miter lim="800000"/>
            <a:headEnd/>
            <a:tailEnd/>
          </a:ln>
        </p:spPr>
        <p:txBody>
          <a:bodyPr rot="10800000" vert="eaVert"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sz="1200" dirty="0">
                <a:solidFill>
                  <a:srgbClr val="EAEAEA"/>
                </a:solidFill>
              </a:rPr>
              <a:t>hydrolýza</a:t>
            </a:r>
          </a:p>
        </p:txBody>
      </p:sp>
      <p:sp>
        <p:nvSpPr>
          <p:cNvPr id="344" name="Text Box 193"/>
          <p:cNvSpPr txBox="1">
            <a:spLocks noChangeArrowheads="1"/>
          </p:cNvSpPr>
          <p:nvPr/>
        </p:nvSpPr>
        <p:spPr bwMode="auto">
          <a:xfrm>
            <a:off x="824463" y="3353158"/>
            <a:ext cx="1371273" cy="867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r>
              <a:rPr lang="cs-CZ" altLang="cs-CZ" dirty="0">
                <a:solidFill>
                  <a:srgbClr val="003366"/>
                </a:solidFill>
              </a:rPr>
              <a:t>inaktivní </a:t>
            </a:r>
          </a:p>
          <a:p>
            <a:pPr algn="ctr" eaLnBrk="1" hangingPunct="1">
              <a:lnSpc>
                <a:spcPct val="90000"/>
              </a:lnSpc>
            </a:pPr>
            <a:r>
              <a:rPr lang="cs-CZ" altLang="cs-CZ" dirty="0">
                <a:solidFill>
                  <a:srgbClr val="003366"/>
                </a:solidFill>
              </a:rPr>
              <a:t>karboxylové</a:t>
            </a:r>
          </a:p>
          <a:p>
            <a:pPr algn="ctr" eaLnBrk="1" hangingPunct="1">
              <a:lnSpc>
                <a:spcPct val="90000"/>
              </a:lnSpc>
            </a:pPr>
            <a:r>
              <a:rPr lang="cs-CZ" altLang="cs-CZ" dirty="0">
                <a:solidFill>
                  <a:srgbClr val="003366"/>
                </a:solidFill>
              </a:rPr>
              <a:t> metabolity </a:t>
            </a:r>
          </a:p>
          <a:p>
            <a:pPr algn="ctr" eaLnBrk="1" hangingPunct="1">
              <a:lnSpc>
                <a:spcPct val="90000"/>
              </a:lnSpc>
            </a:pPr>
            <a:r>
              <a:rPr lang="cs-CZ" altLang="cs-CZ" i="1" dirty="0">
                <a:solidFill>
                  <a:srgbClr val="003366"/>
                </a:solidFill>
              </a:rPr>
              <a:t>(</a:t>
            </a:r>
            <a:r>
              <a:rPr lang="cs-CZ" altLang="cs-CZ" sz="1200" b="1" i="1" dirty="0">
                <a:solidFill>
                  <a:srgbClr val="003366"/>
                </a:solidFill>
                <a:latin typeface="Arial" pitchFamily="34" charset="0"/>
              </a:rPr>
              <a:t>≈</a:t>
            </a:r>
            <a:r>
              <a:rPr lang="cs-CZ" altLang="cs-CZ" sz="1200" i="1" dirty="0">
                <a:solidFill>
                  <a:srgbClr val="003366"/>
                </a:solidFill>
                <a:latin typeface="Arial" pitchFamily="34" charset="0"/>
              </a:rPr>
              <a:t> </a:t>
            </a:r>
            <a:r>
              <a:rPr lang="cs-CZ" altLang="cs-CZ" i="1" dirty="0">
                <a:solidFill>
                  <a:srgbClr val="003366"/>
                </a:solidFill>
              </a:rPr>
              <a:t>80%-95%)</a:t>
            </a:r>
          </a:p>
        </p:txBody>
      </p:sp>
      <p:sp>
        <p:nvSpPr>
          <p:cNvPr id="345" name="Rectangle 199"/>
          <p:cNvSpPr>
            <a:spLocks noChangeArrowheads="1"/>
          </p:cNvSpPr>
          <p:nvPr/>
        </p:nvSpPr>
        <p:spPr bwMode="auto">
          <a:xfrm>
            <a:off x="3059113" y="5692808"/>
            <a:ext cx="2519362" cy="820124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3300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US" altLang="cs-CZ">
              <a:solidFill>
                <a:srgbClr val="003366"/>
              </a:solidFill>
            </a:endParaRPr>
          </a:p>
        </p:txBody>
      </p:sp>
      <p:sp>
        <p:nvSpPr>
          <p:cNvPr id="346" name="Text Box 200"/>
          <p:cNvSpPr txBox="1">
            <a:spLocks noChangeArrowheads="1"/>
          </p:cNvSpPr>
          <p:nvPr/>
        </p:nvSpPr>
        <p:spPr bwMode="auto">
          <a:xfrm>
            <a:off x="2873003" y="3498010"/>
            <a:ext cx="105092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i="1" dirty="0">
                <a:solidFill>
                  <a:srgbClr val="003366"/>
                </a:solidFill>
                <a:latin typeface="Arial" pitchFamily="34" charset="0"/>
              </a:rPr>
              <a:t>jaterní</a:t>
            </a:r>
          </a:p>
          <a:p>
            <a:pPr algn="ctr" eaLnBrk="1" hangingPunct="1"/>
            <a:r>
              <a:rPr lang="cs-CZ" altLang="cs-CZ" i="1" dirty="0" err="1">
                <a:solidFill>
                  <a:srgbClr val="003366"/>
                </a:solidFill>
                <a:latin typeface="Arial" pitchFamily="34" charset="0"/>
              </a:rPr>
              <a:t>mikrosomy</a:t>
            </a:r>
            <a:endParaRPr lang="cs-CZ" altLang="cs-CZ" i="1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347" name="Text Box 201"/>
          <p:cNvSpPr txBox="1">
            <a:spLocks noChangeArrowheads="1"/>
          </p:cNvSpPr>
          <p:nvPr/>
        </p:nvSpPr>
        <p:spPr bwMode="auto">
          <a:xfrm>
            <a:off x="2690813" y="1973535"/>
            <a:ext cx="102076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i="1">
                <a:solidFill>
                  <a:srgbClr val="003366"/>
                </a:solidFill>
                <a:latin typeface="Arial" pitchFamily="34" charset="0"/>
              </a:rPr>
              <a:t>epitelie</a:t>
            </a:r>
          </a:p>
          <a:p>
            <a:pPr algn="ctr" eaLnBrk="1" hangingPunct="1"/>
            <a:r>
              <a:rPr lang="cs-CZ" altLang="cs-CZ" i="1">
                <a:solidFill>
                  <a:srgbClr val="003366"/>
                </a:solidFill>
                <a:latin typeface="Arial" pitchFamily="34" charset="0"/>
              </a:rPr>
              <a:t>enterocytu</a:t>
            </a:r>
          </a:p>
        </p:txBody>
      </p:sp>
      <p:sp>
        <p:nvSpPr>
          <p:cNvPr id="348" name="Text Box 202"/>
          <p:cNvSpPr txBox="1">
            <a:spLocks noChangeArrowheads="1"/>
          </p:cNvSpPr>
          <p:nvPr/>
        </p:nvSpPr>
        <p:spPr bwMode="auto">
          <a:xfrm>
            <a:off x="2771800" y="1393031"/>
            <a:ext cx="3380669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sz="1600" b="1" dirty="0" err="1">
                <a:solidFill>
                  <a:srgbClr val="003366"/>
                </a:solidFill>
              </a:rPr>
              <a:t>klopidogrel</a:t>
            </a:r>
            <a:r>
              <a:rPr lang="cs-CZ" altLang="cs-CZ" sz="1600" b="1" dirty="0">
                <a:solidFill>
                  <a:srgbClr val="003366"/>
                </a:solidFill>
              </a:rPr>
              <a:t> ve střevě </a:t>
            </a:r>
            <a:r>
              <a:rPr lang="cs-CZ" altLang="cs-CZ" sz="1600" b="1" i="1" dirty="0">
                <a:solidFill>
                  <a:srgbClr val="003366"/>
                </a:solidFill>
              </a:rPr>
              <a:t>(100%)</a:t>
            </a:r>
          </a:p>
        </p:txBody>
      </p:sp>
      <p:sp>
        <p:nvSpPr>
          <p:cNvPr id="349" name="Text Box 204"/>
          <p:cNvSpPr txBox="1">
            <a:spLocks noChangeArrowheads="1"/>
          </p:cNvSpPr>
          <p:nvPr/>
        </p:nvSpPr>
        <p:spPr bwMode="auto">
          <a:xfrm>
            <a:off x="2738438" y="4783410"/>
            <a:ext cx="900112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i="1">
                <a:solidFill>
                  <a:srgbClr val="003366"/>
                </a:solidFill>
                <a:latin typeface="Arial" pitchFamily="34" charset="0"/>
              </a:rPr>
              <a:t>HDL </a:t>
            </a:r>
          </a:p>
          <a:p>
            <a:pPr algn="ctr" eaLnBrk="1" hangingPunct="1"/>
            <a:r>
              <a:rPr lang="cs-CZ" altLang="cs-CZ" i="1">
                <a:solidFill>
                  <a:srgbClr val="003366"/>
                </a:solidFill>
                <a:latin typeface="Arial" pitchFamily="34" charset="0"/>
              </a:rPr>
              <a:t>v plazmě</a:t>
            </a:r>
          </a:p>
        </p:txBody>
      </p:sp>
      <p:sp>
        <p:nvSpPr>
          <p:cNvPr id="350" name="AutoShape 208"/>
          <p:cNvSpPr>
            <a:spLocks noChangeArrowheads="1"/>
          </p:cNvSpPr>
          <p:nvPr/>
        </p:nvSpPr>
        <p:spPr bwMode="auto">
          <a:xfrm>
            <a:off x="3922714" y="3070498"/>
            <a:ext cx="360362" cy="936625"/>
          </a:xfrm>
          <a:prstGeom prst="downArrow">
            <a:avLst>
              <a:gd name="adj1" fmla="val 50000"/>
              <a:gd name="adj2" fmla="val 64978"/>
            </a:avLst>
          </a:pr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/>
            <a:r>
              <a:rPr lang="cs-CZ" altLang="cs-CZ" dirty="0">
                <a:solidFill>
                  <a:srgbClr val="003366"/>
                </a:solidFill>
              </a:rPr>
              <a:t>o</a:t>
            </a:r>
            <a:endParaRPr lang="en-US" altLang="cs-CZ" dirty="0">
              <a:solidFill>
                <a:srgbClr val="003366"/>
              </a:solidFill>
            </a:endParaRPr>
          </a:p>
        </p:txBody>
      </p:sp>
      <p:sp>
        <p:nvSpPr>
          <p:cNvPr id="351" name="AutoShape 187"/>
          <p:cNvSpPr>
            <a:spLocks noChangeArrowheads="1"/>
          </p:cNvSpPr>
          <p:nvPr/>
        </p:nvSpPr>
        <p:spPr bwMode="auto">
          <a:xfrm rot="-5400000">
            <a:off x="6047582" y="5625579"/>
            <a:ext cx="287337" cy="936625"/>
          </a:xfrm>
          <a:prstGeom prst="downArrow">
            <a:avLst>
              <a:gd name="adj1" fmla="val 50000"/>
              <a:gd name="adj2" fmla="val 81492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  <a:cs typeface="Arial" pitchFamily="34" charset="0"/>
              </a:defRPr>
            </a:lvl9pPr>
          </a:lstStyle>
          <a:p>
            <a:pPr algn="ctr" eaLnBrk="1" hangingPunct="1"/>
            <a:endParaRPr lang="en-US" altLang="cs-CZ">
              <a:solidFill>
                <a:srgbClr val="003366"/>
              </a:solidFill>
            </a:endParaRPr>
          </a:p>
        </p:txBody>
      </p:sp>
      <p:sp>
        <p:nvSpPr>
          <p:cNvPr id="352" name="Lock"/>
          <p:cNvSpPr>
            <a:spLocks noEditPoints="1" noChangeArrowheads="1"/>
          </p:cNvSpPr>
          <p:nvPr/>
        </p:nvSpPr>
        <p:spPr bwMode="auto">
          <a:xfrm>
            <a:off x="6732588" y="5858148"/>
            <a:ext cx="339725" cy="379412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0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744 w 21600"/>
              <a:gd name="T13" fmla="*/ 9904 h 21600"/>
              <a:gd name="T14" fmla="*/ 21134 w 21600"/>
              <a:gd name="T15" fmla="*/ 15335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93" y="9606"/>
                </a:moveTo>
                <a:lnTo>
                  <a:pt x="2048" y="9606"/>
                </a:lnTo>
                <a:lnTo>
                  <a:pt x="2048" y="4713"/>
                </a:lnTo>
                <a:lnTo>
                  <a:pt x="2420" y="3818"/>
                </a:lnTo>
                <a:lnTo>
                  <a:pt x="2979" y="3028"/>
                </a:lnTo>
                <a:lnTo>
                  <a:pt x="3537" y="2446"/>
                </a:lnTo>
                <a:lnTo>
                  <a:pt x="3956" y="1998"/>
                </a:lnTo>
                <a:lnTo>
                  <a:pt x="4492" y="1581"/>
                </a:lnTo>
                <a:lnTo>
                  <a:pt x="5143" y="1238"/>
                </a:lnTo>
                <a:lnTo>
                  <a:pt x="5912" y="880"/>
                </a:lnTo>
                <a:lnTo>
                  <a:pt x="6587" y="641"/>
                </a:lnTo>
                <a:lnTo>
                  <a:pt x="7518" y="372"/>
                </a:lnTo>
                <a:lnTo>
                  <a:pt x="8425" y="208"/>
                </a:lnTo>
                <a:lnTo>
                  <a:pt x="9496" y="59"/>
                </a:lnTo>
                <a:lnTo>
                  <a:pt x="10637" y="14"/>
                </a:lnTo>
                <a:lnTo>
                  <a:pt x="11614" y="59"/>
                </a:lnTo>
                <a:lnTo>
                  <a:pt x="12382" y="119"/>
                </a:lnTo>
                <a:lnTo>
                  <a:pt x="13034" y="253"/>
                </a:lnTo>
                <a:lnTo>
                  <a:pt x="13779" y="417"/>
                </a:lnTo>
                <a:lnTo>
                  <a:pt x="14500" y="611"/>
                </a:lnTo>
                <a:lnTo>
                  <a:pt x="14733" y="686"/>
                </a:lnTo>
                <a:lnTo>
                  <a:pt x="14989" y="790"/>
                </a:lnTo>
                <a:lnTo>
                  <a:pt x="15175" y="865"/>
                </a:lnTo>
                <a:lnTo>
                  <a:pt x="15385" y="954"/>
                </a:lnTo>
                <a:lnTo>
                  <a:pt x="15431" y="969"/>
                </a:lnTo>
                <a:lnTo>
                  <a:pt x="15594" y="1059"/>
                </a:lnTo>
                <a:lnTo>
                  <a:pt x="15757" y="1148"/>
                </a:lnTo>
                <a:lnTo>
                  <a:pt x="15920" y="1267"/>
                </a:lnTo>
                <a:lnTo>
                  <a:pt x="16106" y="1372"/>
                </a:lnTo>
                <a:lnTo>
                  <a:pt x="16665" y="1730"/>
                </a:lnTo>
                <a:lnTo>
                  <a:pt x="17014" y="1998"/>
                </a:lnTo>
                <a:lnTo>
                  <a:pt x="17480" y="2356"/>
                </a:lnTo>
                <a:lnTo>
                  <a:pt x="17852" y="2804"/>
                </a:lnTo>
                <a:lnTo>
                  <a:pt x="18178" y="3192"/>
                </a:lnTo>
                <a:lnTo>
                  <a:pt x="18527" y="3639"/>
                </a:lnTo>
                <a:lnTo>
                  <a:pt x="18806" y="4132"/>
                </a:lnTo>
                <a:lnTo>
                  <a:pt x="19086" y="4713"/>
                </a:lnTo>
                <a:lnTo>
                  <a:pt x="19272" y="5191"/>
                </a:lnTo>
                <a:lnTo>
                  <a:pt x="19295" y="9606"/>
                </a:lnTo>
                <a:lnTo>
                  <a:pt x="21600" y="9606"/>
                </a:lnTo>
                <a:lnTo>
                  <a:pt x="21600" y="16289"/>
                </a:lnTo>
                <a:lnTo>
                  <a:pt x="21413" y="17184"/>
                </a:lnTo>
                <a:lnTo>
                  <a:pt x="21041" y="17900"/>
                </a:lnTo>
                <a:lnTo>
                  <a:pt x="20668" y="18377"/>
                </a:lnTo>
                <a:lnTo>
                  <a:pt x="20343" y="18855"/>
                </a:lnTo>
                <a:lnTo>
                  <a:pt x="19924" y="19332"/>
                </a:lnTo>
                <a:lnTo>
                  <a:pt x="19388" y="19809"/>
                </a:lnTo>
                <a:lnTo>
                  <a:pt x="18806" y="20242"/>
                </a:lnTo>
                <a:lnTo>
                  <a:pt x="18062" y="20585"/>
                </a:lnTo>
                <a:lnTo>
                  <a:pt x="17270" y="20883"/>
                </a:lnTo>
                <a:lnTo>
                  <a:pt x="16525" y="21182"/>
                </a:lnTo>
                <a:lnTo>
                  <a:pt x="15548" y="21420"/>
                </a:lnTo>
                <a:lnTo>
                  <a:pt x="14803" y="21540"/>
                </a:lnTo>
                <a:lnTo>
                  <a:pt x="13662" y="21674"/>
                </a:lnTo>
                <a:lnTo>
                  <a:pt x="8379" y="21659"/>
                </a:lnTo>
                <a:lnTo>
                  <a:pt x="7168" y="21540"/>
                </a:lnTo>
                <a:lnTo>
                  <a:pt x="6098" y="21331"/>
                </a:lnTo>
                <a:lnTo>
                  <a:pt x="5050" y="21092"/>
                </a:lnTo>
                <a:lnTo>
                  <a:pt x="4003" y="20764"/>
                </a:lnTo>
                <a:lnTo>
                  <a:pt x="3258" y="20391"/>
                </a:lnTo>
                <a:lnTo>
                  <a:pt x="2769" y="20123"/>
                </a:lnTo>
                <a:lnTo>
                  <a:pt x="2281" y="19720"/>
                </a:lnTo>
                <a:lnTo>
                  <a:pt x="1862" y="19407"/>
                </a:lnTo>
                <a:lnTo>
                  <a:pt x="1489" y="19079"/>
                </a:lnTo>
                <a:lnTo>
                  <a:pt x="1070" y="18676"/>
                </a:lnTo>
                <a:lnTo>
                  <a:pt x="744" y="18258"/>
                </a:lnTo>
                <a:lnTo>
                  <a:pt x="325" y="17661"/>
                </a:lnTo>
                <a:lnTo>
                  <a:pt x="162" y="17035"/>
                </a:lnTo>
                <a:lnTo>
                  <a:pt x="93" y="16468"/>
                </a:lnTo>
                <a:lnTo>
                  <a:pt x="93" y="9606"/>
                </a:lnTo>
                <a:close/>
                <a:moveTo>
                  <a:pt x="6098" y="9591"/>
                </a:moveTo>
                <a:lnTo>
                  <a:pt x="6098" y="5220"/>
                </a:lnTo>
                <a:lnTo>
                  <a:pt x="6191" y="4907"/>
                </a:lnTo>
                <a:lnTo>
                  <a:pt x="6307" y="4639"/>
                </a:lnTo>
                <a:lnTo>
                  <a:pt x="6517" y="4370"/>
                </a:lnTo>
                <a:lnTo>
                  <a:pt x="6680" y="4087"/>
                </a:lnTo>
                <a:lnTo>
                  <a:pt x="6889" y="3878"/>
                </a:lnTo>
                <a:lnTo>
                  <a:pt x="7308" y="3520"/>
                </a:lnTo>
                <a:lnTo>
                  <a:pt x="7843" y="3281"/>
                </a:lnTo>
                <a:lnTo>
                  <a:pt x="8402" y="3013"/>
                </a:lnTo>
                <a:lnTo>
                  <a:pt x="9031" y="2834"/>
                </a:lnTo>
                <a:lnTo>
                  <a:pt x="9659" y="2700"/>
                </a:lnTo>
                <a:lnTo>
                  <a:pt x="10497" y="2625"/>
                </a:lnTo>
                <a:lnTo>
                  <a:pt x="11125" y="2655"/>
                </a:lnTo>
                <a:lnTo>
                  <a:pt x="11987" y="2789"/>
                </a:lnTo>
                <a:lnTo>
                  <a:pt x="12522" y="2893"/>
                </a:lnTo>
                <a:lnTo>
                  <a:pt x="13011" y="3028"/>
                </a:lnTo>
                <a:lnTo>
                  <a:pt x="13290" y="3192"/>
                </a:lnTo>
                <a:lnTo>
                  <a:pt x="13709" y="3371"/>
                </a:lnTo>
                <a:lnTo>
                  <a:pt x="13872" y="3505"/>
                </a:lnTo>
                <a:lnTo>
                  <a:pt x="14058" y="3639"/>
                </a:lnTo>
                <a:lnTo>
                  <a:pt x="14291" y="3788"/>
                </a:lnTo>
                <a:lnTo>
                  <a:pt x="14431" y="3953"/>
                </a:lnTo>
                <a:lnTo>
                  <a:pt x="14617" y="4102"/>
                </a:lnTo>
                <a:lnTo>
                  <a:pt x="14826" y="4311"/>
                </a:lnTo>
                <a:lnTo>
                  <a:pt x="14919" y="4534"/>
                </a:lnTo>
                <a:lnTo>
                  <a:pt x="15036" y="4773"/>
                </a:lnTo>
                <a:lnTo>
                  <a:pt x="15175" y="5027"/>
                </a:lnTo>
                <a:lnTo>
                  <a:pt x="15245" y="5220"/>
                </a:lnTo>
                <a:lnTo>
                  <a:pt x="15245" y="9591"/>
                </a:lnTo>
                <a:lnTo>
                  <a:pt x="6098" y="9591"/>
                </a:lnTo>
                <a:close/>
              </a:path>
              <a:path w="21600" h="21600" extrusionOk="0">
                <a:moveTo>
                  <a:pt x="93" y="9606"/>
                </a:moveTo>
                <a:lnTo>
                  <a:pt x="21600" y="9606"/>
                </a:lnTo>
                <a:lnTo>
                  <a:pt x="93" y="9606"/>
                </a:lnTo>
                <a:close/>
              </a:path>
              <a:path w="21600" h="21600" extrusionOk="0">
                <a:moveTo>
                  <a:pt x="11684" y="17109"/>
                </a:moveTo>
                <a:lnTo>
                  <a:pt x="12266" y="19317"/>
                </a:lnTo>
                <a:lnTo>
                  <a:pt x="9659" y="19317"/>
                </a:lnTo>
                <a:lnTo>
                  <a:pt x="10287" y="17124"/>
                </a:lnTo>
                <a:lnTo>
                  <a:pt x="10008" y="16975"/>
                </a:lnTo>
                <a:lnTo>
                  <a:pt x="9799" y="16722"/>
                </a:lnTo>
                <a:lnTo>
                  <a:pt x="9752" y="16408"/>
                </a:lnTo>
                <a:lnTo>
                  <a:pt x="9822" y="16170"/>
                </a:lnTo>
                <a:lnTo>
                  <a:pt x="10008" y="16006"/>
                </a:lnTo>
                <a:lnTo>
                  <a:pt x="10148" y="15871"/>
                </a:lnTo>
                <a:lnTo>
                  <a:pt x="10381" y="15782"/>
                </a:lnTo>
                <a:lnTo>
                  <a:pt x="10660" y="15692"/>
                </a:lnTo>
                <a:lnTo>
                  <a:pt x="11009" y="15677"/>
                </a:lnTo>
                <a:lnTo>
                  <a:pt x="11288" y="15722"/>
                </a:lnTo>
                <a:lnTo>
                  <a:pt x="11614" y="15782"/>
                </a:lnTo>
                <a:lnTo>
                  <a:pt x="11893" y="15946"/>
                </a:lnTo>
                <a:lnTo>
                  <a:pt x="12033" y="16080"/>
                </a:lnTo>
                <a:lnTo>
                  <a:pt x="12173" y="16229"/>
                </a:lnTo>
                <a:lnTo>
                  <a:pt x="12196" y="16408"/>
                </a:lnTo>
                <a:lnTo>
                  <a:pt x="12103" y="16722"/>
                </a:lnTo>
                <a:lnTo>
                  <a:pt x="11987" y="16856"/>
                </a:lnTo>
                <a:lnTo>
                  <a:pt x="11847" y="16975"/>
                </a:lnTo>
                <a:lnTo>
                  <a:pt x="11684" y="17109"/>
                </a:lnTo>
              </a:path>
            </a:pathLst>
          </a:custGeom>
          <a:solidFill>
            <a:srgbClr val="C00000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endParaRPr lang="cs-CZ">
              <a:solidFill>
                <a:srgbClr val="003366"/>
              </a:solidFill>
            </a:endParaRPr>
          </a:p>
        </p:txBody>
      </p:sp>
      <p:sp>
        <p:nvSpPr>
          <p:cNvPr id="353" name="AutoShape 210"/>
          <p:cNvSpPr>
            <a:spLocks noChangeArrowheads="1"/>
          </p:cNvSpPr>
          <p:nvPr/>
        </p:nvSpPr>
        <p:spPr bwMode="auto">
          <a:xfrm>
            <a:off x="5796136" y="3068886"/>
            <a:ext cx="2231032" cy="792162"/>
          </a:xfrm>
          <a:prstGeom prst="leftArrowCallout">
            <a:avLst>
              <a:gd name="adj1" fmla="val 50000"/>
              <a:gd name="adj2" fmla="val 50000"/>
              <a:gd name="adj3" fmla="val 26857"/>
              <a:gd name="adj4" fmla="val 82256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cs-CZ" b="1" dirty="0" err="1">
                <a:solidFill>
                  <a:srgbClr val="EAEAEA"/>
                </a:solidFill>
              </a:rPr>
              <a:t>polymorf</a:t>
            </a:r>
            <a:r>
              <a:rPr lang="cs-CZ" b="1" dirty="0">
                <a:solidFill>
                  <a:srgbClr val="EAEAEA"/>
                </a:solidFill>
              </a:rPr>
              <a:t>.  či</a:t>
            </a:r>
          </a:p>
          <a:p>
            <a:pPr>
              <a:defRPr/>
            </a:pPr>
            <a:r>
              <a:rPr lang="cs-CZ" b="1" dirty="0">
                <a:solidFill>
                  <a:srgbClr val="EAEAEA"/>
                </a:solidFill>
              </a:rPr>
              <a:t>inhib.CYP2C19</a:t>
            </a:r>
          </a:p>
        </p:txBody>
      </p:sp>
      <p:sp>
        <p:nvSpPr>
          <p:cNvPr id="354" name="AutoShape 210"/>
          <p:cNvSpPr>
            <a:spLocks noChangeArrowheads="1"/>
          </p:cNvSpPr>
          <p:nvPr/>
        </p:nvSpPr>
        <p:spPr bwMode="auto">
          <a:xfrm>
            <a:off x="5652120" y="1628726"/>
            <a:ext cx="2051720" cy="792162"/>
          </a:xfrm>
          <a:prstGeom prst="leftArrowCallout">
            <a:avLst>
              <a:gd name="adj1" fmla="val 50000"/>
              <a:gd name="adj2" fmla="val 50000"/>
              <a:gd name="adj3" fmla="val 26857"/>
              <a:gd name="adj4" fmla="val 82256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cs-CZ" b="1" dirty="0" err="1">
                <a:solidFill>
                  <a:srgbClr val="EAEAEA"/>
                </a:solidFill>
              </a:rPr>
              <a:t>polymorf</a:t>
            </a:r>
            <a:r>
              <a:rPr lang="cs-CZ" b="1" dirty="0">
                <a:solidFill>
                  <a:srgbClr val="EAEAEA"/>
                </a:solidFill>
              </a:rPr>
              <a:t>.  či</a:t>
            </a:r>
          </a:p>
          <a:p>
            <a:pPr>
              <a:defRPr/>
            </a:pPr>
            <a:r>
              <a:rPr lang="cs-CZ" b="1" dirty="0">
                <a:solidFill>
                  <a:srgbClr val="EAEAEA"/>
                </a:solidFill>
              </a:rPr>
              <a:t>inhibice P-</a:t>
            </a:r>
            <a:r>
              <a:rPr lang="cs-CZ" b="1" dirty="0" err="1">
                <a:solidFill>
                  <a:srgbClr val="EAEAEA"/>
                </a:solidFill>
              </a:rPr>
              <a:t>gp</a:t>
            </a:r>
            <a:endParaRPr lang="cs-CZ" b="1" dirty="0">
              <a:solidFill>
                <a:srgbClr val="EAEAEA"/>
              </a:solidFill>
            </a:endParaRPr>
          </a:p>
        </p:txBody>
      </p:sp>
      <p:sp>
        <p:nvSpPr>
          <p:cNvPr id="355" name="AutoShape 210"/>
          <p:cNvSpPr>
            <a:spLocks noChangeArrowheads="1"/>
          </p:cNvSpPr>
          <p:nvPr/>
        </p:nvSpPr>
        <p:spPr bwMode="auto">
          <a:xfrm flipH="1">
            <a:off x="683568" y="2420814"/>
            <a:ext cx="2016224" cy="792162"/>
          </a:xfrm>
          <a:prstGeom prst="leftArrowCallout">
            <a:avLst>
              <a:gd name="adj1" fmla="val 50000"/>
              <a:gd name="adj2" fmla="val 50000"/>
              <a:gd name="adj3" fmla="val 26857"/>
              <a:gd name="adj4" fmla="val 82256"/>
            </a:avLst>
          </a:prstGeom>
          <a:solidFill>
            <a:schemeClr val="bg1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cs-CZ" b="1" dirty="0" err="1">
                <a:solidFill>
                  <a:srgbClr val="EAEAEA"/>
                </a:solidFill>
              </a:rPr>
              <a:t>polymorf</a:t>
            </a:r>
            <a:r>
              <a:rPr lang="cs-CZ" b="1" dirty="0">
                <a:solidFill>
                  <a:srgbClr val="EAEAEA"/>
                </a:solidFill>
              </a:rPr>
              <a:t>.  či</a:t>
            </a:r>
          </a:p>
          <a:p>
            <a:pPr>
              <a:defRPr/>
            </a:pPr>
            <a:r>
              <a:rPr lang="cs-CZ" b="1" dirty="0">
                <a:solidFill>
                  <a:srgbClr val="EAEAEA"/>
                </a:solidFill>
              </a:rPr>
              <a:t>inhibice CES-1</a:t>
            </a:r>
          </a:p>
        </p:txBody>
      </p:sp>
      <p:sp>
        <p:nvSpPr>
          <p:cNvPr id="4" name="Obdélníkový bublinový popisek 3"/>
          <p:cNvSpPr/>
          <p:nvPr/>
        </p:nvSpPr>
        <p:spPr>
          <a:xfrm>
            <a:off x="4932040" y="4221088"/>
            <a:ext cx="3816424" cy="1137435"/>
          </a:xfrm>
          <a:prstGeom prst="wedgeRectCallout">
            <a:avLst>
              <a:gd name="adj1" fmla="val -2015"/>
              <a:gd name="adj2" fmla="val -115440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>
                <a:latin typeface="Arial Black" panose="020B0A04020102020204" pitchFamily="34" charset="0"/>
              </a:rPr>
              <a:t>významná inhibice CYP2C19 zejm. IPP a řadou psychofarmak (fluoxetin,…)</a:t>
            </a:r>
          </a:p>
        </p:txBody>
      </p:sp>
    </p:spTree>
    <p:extLst>
      <p:ext uri="{BB962C8B-B14F-4D97-AF65-F5344CB8AC3E}">
        <p14:creationId xmlns:p14="http://schemas.microsoft.com/office/powerpoint/2010/main" val="284107161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Text Box 2"/>
          <p:cNvSpPr txBox="1">
            <a:spLocks noChangeArrowheads="1"/>
          </p:cNvSpPr>
          <p:nvPr/>
        </p:nvSpPr>
        <p:spPr bwMode="auto">
          <a:xfrm>
            <a:off x="210256" y="6459539"/>
            <a:ext cx="44577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cs-CZ" altLang="cs-CZ" sz="1200" b="1" dirty="0">
                <a:solidFill>
                  <a:schemeClr val="tx2"/>
                </a:solidFill>
                <a:latin typeface="+mn-lt"/>
              </a:rPr>
              <a:t>podle</a:t>
            </a:r>
            <a:r>
              <a:rPr lang="en-US" altLang="cs-CZ" sz="1200" b="1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cs-CZ" sz="1200" b="1" dirty="0" err="1">
                <a:solidFill>
                  <a:schemeClr val="tx2"/>
                </a:solidFill>
                <a:latin typeface="+mn-lt"/>
              </a:rPr>
              <a:t>Angiolillo</a:t>
            </a:r>
            <a:r>
              <a:rPr lang="en-US" altLang="cs-CZ" sz="1200" b="1" dirty="0">
                <a:solidFill>
                  <a:schemeClr val="tx2"/>
                </a:solidFill>
                <a:latin typeface="+mn-lt"/>
              </a:rPr>
              <a:t> DJ et al. </a:t>
            </a:r>
            <a:r>
              <a:rPr lang="en-US" altLang="cs-CZ" sz="1200" b="1" i="1" dirty="0">
                <a:solidFill>
                  <a:schemeClr val="tx2"/>
                </a:solidFill>
                <a:latin typeface="+mn-lt"/>
              </a:rPr>
              <a:t>Am J </a:t>
            </a:r>
            <a:r>
              <a:rPr lang="en-US" altLang="cs-CZ" sz="1200" b="1" i="1" dirty="0" err="1">
                <a:solidFill>
                  <a:schemeClr val="tx2"/>
                </a:solidFill>
                <a:latin typeface="+mn-lt"/>
              </a:rPr>
              <a:t>Cardiol</a:t>
            </a:r>
            <a:r>
              <a:rPr lang="en-US" altLang="cs-CZ" sz="1200" b="1" i="1" dirty="0">
                <a:solidFill>
                  <a:schemeClr val="tx2"/>
                </a:solidFill>
                <a:latin typeface="+mn-lt"/>
              </a:rPr>
              <a:t>.</a:t>
            </a:r>
            <a:r>
              <a:rPr lang="en-US" altLang="cs-CZ" sz="1200" b="1" dirty="0">
                <a:solidFill>
                  <a:schemeClr val="tx2"/>
                </a:solidFill>
                <a:latin typeface="+mn-lt"/>
              </a:rPr>
              <a:t> 2006;97:38-43.</a:t>
            </a:r>
          </a:p>
        </p:txBody>
      </p:sp>
      <p:sp>
        <p:nvSpPr>
          <p:cNvPr id="530435" name="Text Box 3"/>
          <p:cNvSpPr txBox="1">
            <a:spLocks noChangeArrowheads="1"/>
          </p:cNvSpPr>
          <p:nvPr/>
        </p:nvSpPr>
        <p:spPr bwMode="auto">
          <a:xfrm>
            <a:off x="0" y="516507"/>
            <a:ext cx="9144000" cy="10402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0066">
                        <a:gamma/>
                        <a:shade val="46275"/>
                        <a:invGamma/>
                      </a:srgbClr>
                    </a:gs>
                    <a:gs pos="50000">
                      <a:srgbClr val="000066"/>
                    </a:gs>
                    <a:gs pos="100000">
                      <a:srgbClr val="000066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eaLnBrk="1" hangingPunct="1">
              <a:lnSpc>
                <a:spcPct val="110000"/>
              </a:lnSpc>
              <a:defRPr/>
            </a:pPr>
            <a:r>
              <a:rPr lang="en-US" sz="28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Variabilit</a:t>
            </a:r>
            <a:r>
              <a:rPr lang="cs-CZ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a efektu zajistí optim. terapeutický účinek pouze u 70-80% nemocných </a:t>
            </a:r>
            <a:endParaRPr lang="en-US" sz="2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530436" name="Rectangle 4"/>
          <p:cNvSpPr>
            <a:spLocks noChangeArrowheads="1"/>
          </p:cNvSpPr>
          <p:nvPr/>
        </p:nvSpPr>
        <p:spPr bwMode="auto">
          <a:xfrm>
            <a:off x="1508479" y="2184400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GB" sz="1400" b="1">
                <a:solidFill>
                  <a:schemeClr val="tx2"/>
                </a:solidFill>
              </a:rPr>
              <a:t>20</a:t>
            </a:r>
          </a:p>
        </p:txBody>
      </p:sp>
      <p:sp>
        <p:nvSpPr>
          <p:cNvPr id="530437" name="Rectangle 5"/>
          <p:cNvSpPr>
            <a:spLocks noChangeArrowheads="1"/>
          </p:cNvSpPr>
          <p:nvPr/>
        </p:nvSpPr>
        <p:spPr bwMode="auto">
          <a:xfrm>
            <a:off x="1508479" y="2959100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GB" sz="1400" b="1">
                <a:solidFill>
                  <a:schemeClr val="tx2"/>
                </a:solidFill>
              </a:rPr>
              <a:t>15</a:t>
            </a:r>
          </a:p>
        </p:txBody>
      </p:sp>
      <p:sp>
        <p:nvSpPr>
          <p:cNvPr id="530438" name="Rectangle 6"/>
          <p:cNvSpPr>
            <a:spLocks noChangeArrowheads="1"/>
          </p:cNvSpPr>
          <p:nvPr/>
        </p:nvSpPr>
        <p:spPr bwMode="auto">
          <a:xfrm>
            <a:off x="1508479" y="3717925"/>
            <a:ext cx="198772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GB" sz="1400" b="1">
                <a:solidFill>
                  <a:schemeClr val="tx2"/>
                </a:solidFill>
              </a:rPr>
              <a:t>10</a:t>
            </a:r>
          </a:p>
        </p:txBody>
      </p:sp>
      <p:sp>
        <p:nvSpPr>
          <p:cNvPr id="530439" name="Rectangle 7"/>
          <p:cNvSpPr>
            <a:spLocks noChangeArrowheads="1"/>
          </p:cNvSpPr>
          <p:nvPr/>
        </p:nvSpPr>
        <p:spPr bwMode="auto">
          <a:xfrm>
            <a:off x="1598790" y="4491038"/>
            <a:ext cx="99386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GB" sz="1400" b="1" dirty="0">
                <a:solidFill>
                  <a:schemeClr val="tx2"/>
                </a:solidFill>
              </a:rPr>
              <a:t>5</a:t>
            </a:r>
          </a:p>
        </p:txBody>
      </p:sp>
      <p:sp>
        <p:nvSpPr>
          <p:cNvPr id="530440" name="Rectangle 8"/>
          <p:cNvSpPr>
            <a:spLocks noChangeArrowheads="1"/>
          </p:cNvSpPr>
          <p:nvPr/>
        </p:nvSpPr>
        <p:spPr bwMode="auto">
          <a:xfrm>
            <a:off x="1598790" y="5232400"/>
            <a:ext cx="99386" cy="215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en-GB" sz="1400" b="1">
                <a:solidFill>
                  <a:schemeClr val="tx2"/>
                </a:solidFill>
              </a:rPr>
              <a:t>0</a:t>
            </a:r>
          </a:p>
        </p:txBody>
      </p:sp>
      <p:sp>
        <p:nvSpPr>
          <p:cNvPr id="208905" name="Rectangle 9"/>
          <p:cNvSpPr>
            <a:spLocks noChangeArrowheads="1"/>
          </p:cNvSpPr>
          <p:nvPr/>
        </p:nvSpPr>
        <p:spPr bwMode="auto">
          <a:xfrm>
            <a:off x="1758245" y="2243138"/>
            <a:ext cx="63500" cy="49212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cs-CZ"/>
          </a:p>
        </p:txBody>
      </p:sp>
      <p:sp>
        <p:nvSpPr>
          <p:cNvPr id="208906" name="Rectangle 10"/>
          <p:cNvSpPr>
            <a:spLocks noChangeArrowheads="1"/>
          </p:cNvSpPr>
          <p:nvPr/>
        </p:nvSpPr>
        <p:spPr bwMode="auto">
          <a:xfrm>
            <a:off x="1758245" y="3019426"/>
            <a:ext cx="63500" cy="47625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cs-CZ"/>
          </a:p>
        </p:txBody>
      </p:sp>
      <p:sp>
        <p:nvSpPr>
          <p:cNvPr id="208907" name="Rectangle 11"/>
          <p:cNvSpPr>
            <a:spLocks noChangeArrowheads="1"/>
          </p:cNvSpPr>
          <p:nvPr/>
        </p:nvSpPr>
        <p:spPr bwMode="auto">
          <a:xfrm>
            <a:off x="1758245" y="3795713"/>
            <a:ext cx="63500" cy="42862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cs-CZ"/>
          </a:p>
        </p:txBody>
      </p:sp>
      <p:sp>
        <p:nvSpPr>
          <p:cNvPr id="208908" name="Rectangle 12"/>
          <p:cNvSpPr>
            <a:spLocks noChangeArrowheads="1"/>
          </p:cNvSpPr>
          <p:nvPr/>
        </p:nvSpPr>
        <p:spPr bwMode="auto">
          <a:xfrm>
            <a:off x="1758245" y="4567239"/>
            <a:ext cx="63500" cy="46037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cs-CZ"/>
          </a:p>
        </p:txBody>
      </p:sp>
      <p:sp>
        <p:nvSpPr>
          <p:cNvPr id="208909" name="Rectangle 13"/>
          <p:cNvSpPr>
            <a:spLocks noChangeArrowheads="1"/>
          </p:cNvSpPr>
          <p:nvPr/>
        </p:nvSpPr>
        <p:spPr bwMode="auto">
          <a:xfrm>
            <a:off x="1758245" y="5340351"/>
            <a:ext cx="63500" cy="47625"/>
          </a:xfrm>
          <a:prstGeom prst="rect">
            <a:avLst/>
          </a:prstGeom>
          <a:solidFill>
            <a:schemeClr val="tx2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cs-CZ"/>
          </a:p>
        </p:txBody>
      </p:sp>
      <p:sp>
        <p:nvSpPr>
          <p:cNvPr id="208910" name="Rectangle 14"/>
          <p:cNvSpPr>
            <a:spLocks noChangeArrowheads="1"/>
          </p:cNvSpPr>
          <p:nvPr/>
        </p:nvSpPr>
        <p:spPr bwMode="auto">
          <a:xfrm>
            <a:off x="7838723" y="5370513"/>
            <a:ext cx="60677" cy="174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cs-CZ"/>
          </a:p>
        </p:txBody>
      </p:sp>
      <p:sp>
        <p:nvSpPr>
          <p:cNvPr id="208911" name="Rectangle 15"/>
          <p:cNvSpPr>
            <a:spLocks noChangeArrowheads="1"/>
          </p:cNvSpPr>
          <p:nvPr/>
        </p:nvSpPr>
        <p:spPr bwMode="auto">
          <a:xfrm>
            <a:off x="7536745" y="5370513"/>
            <a:ext cx="63500" cy="174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cs-CZ"/>
          </a:p>
        </p:txBody>
      </p:sp>
      <p:sp>
        <p:nvSpPr>
          <p:cNvPr id="208912" name="Rectangle 16"/>
          <p:cNvSpPr>
            <a:spLocks noChangeArrowheads="1"/>
          </p:cNvSpPr>
          <p:nvPr/>
        </p:nvSpPr>
        <p:spPr bwMode="auto">
          <a:xfrm>
            <a:off x="7216422" y="5370513"/>
            <a:ext cx="62089" cy="174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cs-CZ"/>
          </a:p>
        </p:txBody>
      </p:sp>
      <p:sp>
        <p:nvSpPr>
          <p:cNvPr id="208913" name="Rectangle 17"/>
          <p:cNvSpPr>
            <a:spLocks noChangeArrowheads="1"/>
          </p:cNvSpPr>
          <p:nvPr/>
        </p:nvSpPr>
        <p:spPr bwMode="auto">
          <a:xfrm>
            <a:off x="6917267" y="5370513"/>
            <a:ext cx="63500" cy="174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cs-CZ"/>
          </a:p>
        </p:txBody>
      </p:sp>
      <p:sp>
        <p:nvSpPr>
          <p:cNvPr id="208914" name="Rectangle 18"/>
          <p:cNvSpPr>
            <a:spLocks noChangeArrowheads="1"/>
          </p:cNvSpPr>
          <p:nvPr/>
        </p:nvSpPr>
        <p:spPr bwMode="auto">
          <a:xfrm>
            <a:off x="6595534" y="5370513"/>
            <a:ext cx="63500" cy="174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cs-CZ"/>
          </a:p>
        </p:txBody>
      </p:sp>
      <p:sp>
        <p:nvSpPr>
          <p:cNvPr id="208915" name="Rectangle 19"/>
          <p:cNvSpPr>
            <a:spLocks noChangeArrowheads="1"/>
          </p:cNvSpPr>
          <p:nvPr/>
        </p:nvSpPr>
        <p:spPr bwMode="auto">
          <a:xfrm>
            <a:off x="6296378" y="5370513"/>
            <a:ext cx="63500" cy="174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cs-CZ"/>
          </a:p>
        </p:txBody>
      </p:sp>
      <p:sp>
        <p:nvSpPr>
          <p:cNvPr id="208916" name="Rectangle 20"/>
          <p:cNvSpPr>
            <a:spLocks noChangeArrowheads="1"/>
          </p:cNvSpPr>
          <p:nvPr/>
        </p:nvSpPr>
        <p:spPr bwMode="auto">
          <a:xfrm>
            <a:off x="5974645" y="5370513"/>
            <a:ext cx="63500" cy="174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cs-CZ"/>
          </a:p>
        </p:txBody>
      </p:sp>
      <p:sp>
        <p:nvSpPr>
          <p:cNvPr id="208917" name="Rectangle 21"/>
          <p:cNvSpPr>
            <a:spLocks noChangeArrowheads="1"/>
          </p:cNvSpPr>
          <p:nvPr/>
        </p:nvSpPr>
        <p:spPr bwMode="auto">
          <a:xfrm>
            <a:off x="5675489" y="5370513"/>
            <a:ext cx="63500" cy="174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cs-CZ"/>
          </a:p>
        </p:txBody>
      </p:sp>
      <p:sp>
        <p:nvSpPr>
          <p:cNvPr id="208918" name="Rectangle 22"/>
          <p:cNvSpPr>
            <a:spLocks noChangeArrowheads="1"/>
          </p:cNvSpPr>
          <p:nvPr/>
        </p:nvSpPr>
        <p:spPr bwMode="auto">
          <a:xfrm>
            <a:off x="5355167" y="5370513"/>
            <a:ext cx="63500" cy="174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cs-CZ"/>
          </a:p>
        </p:txBody>
      </p:sp>
      <p:sp>
        <p:nvSpPr>
          <p:cNvPr id="208919" name="Rectangle 23"/>
          <p:cNvSpPr>
            <a:spLocks noChangeArrowheads="1"/>
          </p:cNvSpPr>
          <p:nvPr/>
        </p:nvSpPr>
        <p:spPr bwMode="auto">
          <a:xfrm>
            <a:off x="5054600" y="5370513"/>
            <a:ext cx="66323" cy="174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cs-CZ"/>
          </a:p>
        </p:txBody>
      </p:sp>
      <p:sp>
        <p:nvSpPr>
          <p:cNvPr id="208920" name="Rectangle 24"/>
          <p:cNvSpPr>
            <a:spLocks noChangeArrowheads="1"/>
          </p:cNvSpPr>
          <p:nvPr/>
        </p:nvSpPr>
        <p:spPr bwMode="auto">
          <a:xfrm>
            <a:off x="4734278" y="5370513"/>
            <a:ext cx="63500" cy="174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cs-CZ"/>
          </a:p>
        </p:txBody>
      </p:sp>
      <p:sp>
        <p:nvSpPr>
          <p:cNvPr id="208921" name="Rectangle 25"/>
          <p:cNvSpPr>
            <a:spLocks noChangeArrowheads="1"/>
          </p:cNvSpPr>
          <p:nvPr/>
        </p:nvSpPr>
        <p:spPr bwMode="auto">
          <a:xfrm>
            <a:off x="4433711" y="5370513"/>
            <a:ext cx="63500" cy="174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cs-CZ"/>
          </a:p>
        </p:txBody>
      </p:sp>
      <p:sp>
        <p:nvSpPr>
          <p:cNvPr id="208922" name="Rectangle 26"/>
          <p:cNvSpPr>
            <a:spLocks noChangeArrowheads="1"/>
          </p:cNvSpPr>
          <p:nvPr/>
        </p:nvSpPr>
        <p:spPr bwMode="auto">
          <a:xfrm>
            <a:off x="4113390" y="5370513"/>
            <a:ext cx="67733" cy="174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cs-CZ"/>
          </a:p>
        </p:txBody>
      </p:sp>
      <p:sp>
        <p:nvSpPr>
          <p:cNvPr id="208923" name="Rectangle 27"/>
          <p:cNvSpPr>
            <a:spLocks noChangeArrowheads="1"/>
          </p:cNvSpPr>
          <p:nvPr/>
        </p:nvSpPr>
        <p:spPr bwMode="auto">
          <a:xfrm>
            <a:off x="3812822" y="5370513"/>
            <a:ext cx="62089" cy="174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cs-CZ"/>
          </a:p>
        </p:txBody>
      </p:sp>
      <p:sp>
        <p:nvSpPr>
          <p:cNvPr id="208924" name="Rectangle 28"/>
          <p:cNvSpPr>
            <a:spLocks noChangeArrowheads="1"/>
          </p:cNvSpPr>
          <p:nvPr/>
        </p:nvSpPr>
        <p:spPr bwMode="auto">
          <a:xfrm>
            <a:off x="3492501" y="5370513"/>
            <a:ext cx="67733" cy="174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cs-CZ"/>
          </a:p>
        </p:txBody>
      </p:sp>
      <p:sp>
        <p:nvSpPr>
          <p:cNvPr id="208925" name="Rectangle 29"/>
          <p:cNvSpPr>
            <a:spLocks noChangeArrowheads="1"/>
          </p:cNvSpPr>
          <p:nvPr/>
        </p:nvSpPr>
        <p:spPr bwMode="auto">
          <a:xfrm>
            <a:off x="3191934" y="5370513"/>
            <a:ext cx="67733" cy="174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cs-CZ"/>
          </a:p>
        </p:txBody>
      </p:sp>
      <p:sp>
        <p:nvSpPr>
          <p:cNvPr id="208926" name="Rectangle 30"/>
          <p:cNvSpPr>
            <a:spLocks noChangeArrowheads="1"/>
          </p:cNvSpPr>
          <p:nvPr/>
        </p:nvSpPr>
        <p:spPr bwMode="auto">
          <a:xfrm>
            <a:off x="2871612" y="5370513"/>
            <a:ext cx="62089" cy="174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cs-CZ"/>
          </a:p>
        </p:txBody>
      </p:sp>
      <p:sp>
        <p:nvSpPr>
          <p:cNvPr id="208927" name="Rectangle 31"/>
          <p:cNvSpPr>
            <a:spLocks noChangeArrowheads="1"/>
          </p:cNvSpPr>
          <p:nvPr/>
        </p:nvSpPr>
        <p:spPr bwMode="auto">
          <a:xfrm>
            <a:off x="2571045" y="5370513"/>
            <a:ext cx="67733" cy="174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cs-CZ"/>
          </a:p>
        </p:txBody>
      </p:sp>
      <p:sp>
        <p:nvSpPr>
          <p:cNvPr id="208928" name="Rectangle 32"/>
          <p:cNvSpPr>
            <a:spLocks noChangeArrowheads="1"/>
          </p:cNvSpPr>
          <p:nvPr/>
        </p:nvSpPr>
        <p:spPr bwMode="auto">
          <a:xfrm>
            <a:off x="2250723" y="5370513"/>
            <a:ext cx="62089" cy="174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cs-CZ"/>
          </a:p>
        </p:txBody>
      </p:sp>
      <p:sp>
        <p:nvSpPr>
          <p:cNvPr id="208929" name="Rectangle 33"/>
          <p:cNvSpPr>
            <a:spLocks noChangeArrowheads="1"/>
          </p:cNvSpPr>
          <p:nvPr/>
        </p:nvSpPr>
        <p:spPr bwMode="auto">
          <a:xfrm>
            <a:off x="1951567" y="5370513"/>
            <a:ext cx="66322" cy="17462"/>
          </a:xfrm>
          <a:prstGeom prst="rect">
            <a:avLst/>
          </a:prstGeom>
          <a:solidFill>
            <a:schemeClr val="bg1"/>
          </a:solidFill>
          <a:ln w="19050">
            <a:solidFill>
              <a:schemeClr val="tx2"/>
            </a:solidFill>
            <a:miter lim="800000"/>
            <a:headEnd/>
            <a:tailEnd/>
          </a:ln>
        </p:spPr>
        <p:txBody>
          <a:bodyPr/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US" altLang="cs-CZ"/>
          </a:p>
        </p:txBody>
      </p:sp>
      <p:sp>
        <p:nvSpPr>
          <p:cNvPr id="208930" name="Freeform 34"/>
          <p:cNvSpPr>
            <a:spLocks/>
          </p:cNvSpPr>
          <p:nvPr/>
        </p:nvSpPr>
        <p:spPr bwMode="auto">
          <a:xfrm>
            <a:off x="6165145" y="4902201"/>
            <a:ext cx="300566" cy="455613"/>
          </a:xfrm>
          <a:custGeom>
            <a:avLst/>
            <a:gdLst>
              <a:gd name="T0" fmla="*/ 0 w 171"/>
              <a:gd name="T1" fmla="*/ 2147483647 h 342"/>
              <a:gd name="T2" fmla="*/ 0 w 171"/>
              <a:gd name="T3" fmla="*/ 2147483647 h 342"/>
              <a:gd name="T4" fmla="*/ 2147483647 w 171"/>
              <a:gd name="T5" fmla="*/ 2147483647 h 342"/>
              <a:gd name="T6" fmla="*/ 2147483647 w 171"/>
              <a:gd name="T7" fmla="*/ 0 h 342"/>
              <a:gd name="T8" fmla="*/ 0 w 171"/>
              <a:gd name="T9" fmla="*/ 0 h 342"/>
              <a:gd name="T10" fmla="*/ 0 w 171"/>
              <a:gd name="T11" fmla="*/ 2147483647 h 342"/>
              <a:gd name="T12" fmla="*/ 0 w 171"/>
              <a:gd name="T13" fmla="*/ 2147483647 h 3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1" h="342">
                <a:moveTo>
                  <a:pt x="0" y="342"/>
                </a:moveTo>
                <a:lnTo>
                  <a:pt x="0" y="342"/>
                </a:lnTo>
                <a:lnTo>
                  <a:pt x="171" y="342"/>
                </a:lnTo>
                <a:lnTo>
                  <a:pt x="171" y="0"/>
                </a:lnTo>
                <a:lnTo>
                  <a:pt x="0" y="0"/>
                </a:lnTo>
                <a:lnTo>
                  <a:pt x="0" y="342"/>
                </a:lnTo>
                <a:close/>
              </a:path>
            </a:pathLst>
          </a:custGeom>
          <a:solidFill>
            <a:schemeClr val="tx2">
              <a:alpha val="84000"/>
            </a:schemeClr>
          </a:solidFill>
          <a:ln w="1905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8931" name="Freeform 35"/>
          <p:cNvSpPr>
            <a:spLocks/>
          </p:cNvSpPr>
          <p:nvPr/>
        </p:nvSpPr>
        <p:spPr bwMode="auto">
          <a:xfrm>
            <a:off x="5865989" y="4583113"/>
            <a:ext cx="299156" cy="774700"/>
          </a:xfrm>
          <a:custGeom>
            <a:avLst/>
            <a:gdLst>
              <a:gd name="T0" fmla="*/ 0 w 170"/>
              <a:gd name="T1" fmla="*/ 2147483647 h 582"/>
              <a:gd name="T2" fmla="*/ 0 w 170"/>
              <a:gd name="T3" fmla="*/ 2147483647 h 582"/>
              <a:gd name="T4" fmla="*/ 2147483647 w 170"/>
              <a:gd name="T5" fmla="*/ 2147483647 h 582"/>
              <a:gd name="T6" fmla="*/ 2147483647 w 170"/>
              <a:gd name="T7" fmla="*/ 0 h 582"/>
              <a:gd name="T8" fmla="*/ 0 w 170"/>
              <a:gd name="T9" fmla="*/ 0 h 582"/>
              <a:gd name="T10" fmla="*/ 0 w 170"/>
              <a:gd name="T11" fmla="*/ 2147483647 h 582"/>
              <a:gd name="T12" fmla="*/ 0 w 170"/>
              <a:gd name="T13" fmla="*/ 2147483647 h 5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0" h="582">
                <a:moveTo>
                  <a:pt x="0" y="582"/>
                </a:moveTo>
                <a:lnTo>
                  <a:pt x="0" y="582"/>
                </a:lnTo>
                <a:lnTo>
                  <a:pt x="170" y="582"/>
                </a:lnTo>
                <a:lnTo>
                  <a:pt x="170" y="0"/>
                </a:lnTo>
                <a:lnTo>
                  <a:pt x="0" y="0"/>
                </a:lnTo>
                <a:lnTo>
                  <a:pt x="0" y="582"/>
                </a:lnTo>
                <a:close/>
              </a:path>
            </a:pathLst>
          </a:custGeom>
          <a:solidFill>
            <a:schemeClr val="tx2">
              <a:alpha val="84000"/>
            </a:schemeClr>
          </a:solidFill>
          <a:ln w="1905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8932" name="Freeform 36"/>
          <p:cNvSpPr>
            <a:spLocks/>
          </p:cNvSpPr>
          <p:nvPr/>
        </p:nvSpPr>
        <p:spPr bwMode="auto">
          <a:xfrm>
            <a:off x="5531556" y="4321175"/>
            <a:ext cx="320323" cy="1036638"/>
          </a:xfrm>
          <a:custGeom>
            <a:avLst/>
            <a:gdLst>
              <a:gd name="T0" fmla="*/ 0 w 183"/>
              <a:gd name="T1" fmla="*/ 2147483647 h 468"/>
              <a:gd name="T2" fmla="*/ 0 w 183"/>
              <a:gd name="T3" fmla="*/ 2147483647 h 468"/>
              <a:gd name="T4" fmla="*/ 2147483647 w 183"/>
              <a:gd name="T5" fmla="*/ 2147483647 h 468"/>
              <a:gd name="T6" fmla="*/ 2147483647 w 183"/>
              <a:gd name="T7" fmla="*/ 0 h 468"/>
              <a:gd name="T8" fmla="*/ 0 w 183"/>
              <a:gd name="T9" fmla="*/ 0 h 468"/>
              <a:gd name="T10" fmla="*/ 0 w 183"/>
              <a:gd name="T11" fmla="*/ 2147483647 h 468"/>
              <a:gd name="T12" fmla="*/ 0 w 183"/>
              <a:gd name="T13" fmla="*/ 2147483647 h 468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3" h="468">
                <a:moveTo>
                  <a:pt x="0" y="468"/>
                </a:moveTo>
                <a:lnTo>
                  <a:pt x="0" y="468"/>
                </a:lnTo>
                <a:lnTo>
                  <a:pt x="183" y="468"/>
                </a:lnTo>
                <a:lnTo>
                  <a:pt x="183" y="0"/>
                </a:lnTo>
                <a:lnTo>
                  <a:pt x="0" y="0"/>
                </a:lnTo>
                <a:lnTo>
                  <a:pt x="0" y="468"/>
                </a:lnTo>
                <a:close/>
              </a:path>
            </a:pathLst>
          </a:custGeom>
          <a:solidFill>
            <a:schemeClr val="tx2">
              <a:alpha val="84000"/>
            </a:schemeClr>
          </a:solidFill>
          <a:ln w="1905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8933" name="Freeform 37"/>
          <p:cNvSpPr>
            <a:spLocks/>
          </p:cNvSpPr>
          <p:nvPr/>
        </p:nvSpPr>
        <p:spPr bwMode="auto">
          <a:xfrm>
            <a:off x="5223934" y="4076701"/>
            <a:ext cx="307622" cy="1281113"/>
          </a:xfrm>
          <a:custGeom>
            <a:avLst/>
            <a:gdLst>
              <a:gd name="T0" fmla="*/ 0 w 183"/>
              <a:gd name="T1" fmla="*/ 2147483647 h 1163"/>
              <a:gd name="T2" fmla="*/ 0 w 183"/>
              <a:gd name="T3" fmla="*/ 2147483647 h 1163"/>
              <a:gd name="T4" fmla="*/ 2147483647 w 183"/>
              <a:gd name="T5" fmla="*/ 2147483647 h 1163"/>
              <a:gd name="T6" fmla="*/ 2147483647 w 183"/>
              <a:gd name="T7" fmla="*/ 0 h 1163"/>
              <a:gd name="T8" fmla="*/ 0 w 183"/>
              <a:gd name="T9" fmla="*/ 0 h 1163"/>
              <a:gd name="T10" fmla="*/ 0 w 183"/>
              <a:gd name="T11" fmla="*/ 2147483647 h 1163"/>
              <a:gd name="T12" fmla="*/ 0 w 183"/>
              <a:gd name="T13" fmla="*/ 2147483647 h 1163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3" h="1163">
                <a:moveTo>
                  <a:pt x="0" y="1163"/>
                </a:moveTo>
                <a:lnTo>
                  <a:pt x="0" y="1163"/>
                </a:lnTo>
                <a:lnTo>
                  <a:pt x="183" y="1163"/>
                </a:lnTo>
                <a:lnTo>
                  <a:pt x="183" y="0"/>
                </a:lnTo>
                <a:lnTo>
                  <a:pt x="0" y="0"/>
                </a:lnTo>
                <a:lnTo>
                  <a:pt x="0" y="1163"/>
                </a:lnTo>
                <a:close/>
              </a:path>
            </a:pathLst>
          </a:cu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905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8934" name="Freeform 38"/>
          <p:cNvSpPr>
            <a:spLocks/>
          </p:cNvSpPr>
          <p:nvPr/>
        </p:nvSpPr>
        <p:spPr bwMode="auto">
          <a:xfrm>
            <a:off x="4924778" y="4278313"/>
            <a:ext cx="299156" cy="1079500"/>
          </a:xfrm>
          <a:custGeom>
            <a:avLst/>
            <a:gdLst>
              <a:gd name="T0" fmla="*/ 0 w 170"/>
              <a:gd name="T1" fmla="*/ 2147483647 h 810"/>
              <a:gd name="T2" fmla="*/ 0 w 170"/>
              <a:gd name="T3" fmla="*/ 2147483647 h 810"/>
              <a:gd name="T4" fmla="*/ 2147483647 w 170"/>
              <a:gd name="T5" fmla="*/ 2147483647 h 810"/>
              <a:gd name="T6" fmla="*/ 2147483647 w 170"/>
              <a:gd name="T7" fmla="*/ 0 h 810"/>
              <a:gd name="T8" fmla="*/ 0 w 170"/>
              <a:gd name="T9" fmla="*/ 0 h 810"/>
              <a:gd name="T10" fmla="*/ 0 w 170"/>
              <a:gd name="T11" fmla="*/ 2147483647 h 810"/>
              <a:gd name="T12" fmla="*/ 0 w 170"/>
              <a:gd name="T13" fmla="*/ 2147483647 h 8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0" h="810">
                <a:moveTo>
                  <a:pt x="0" y="810"/>
                </a:moveTo>
                <a:lnTo>
                  <a:pt x="0" y="810"/>
                </a:lnTo>
                <a:lnTo>
                  <a:pt x="170" y="810"/>
                </a:lnTo>
                <a:lnTo>
                  <a:pt x="170" y="0"/>
                </a:lnTo>
                <a:lnTo>
                  <a:pt x="0" y="0"/>
                </a:lnTo>
                <a:lnTo>
                  <a:pt x="0" y="810"/>
                </a:lnTo>
                <a:close/>
              </a:path>
            </a:pathLst>
          </a:cu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905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8935" name="Freeform 39"/>
          <p:cNvSpPr>
            <a:spLocks/>
          </p:cNvSpPr>
          <p:nvPr/>
        </p:nvSpPr>
        <p:spPr bwMode="auto">
          <a:xfrm>
            <a:off x="4627034" y="3717925"/>
            <a:ext cx="297744" cy="1639888"/>
          </a:xfrm>
          <a:custGeom>
            <a:avLst/>
            <a:gdLst>
              <a:gd name="T0" fmla="*/ 0 w 170"/>
              <a:gd name="T1" fmla="*/ 2147483647 h 1391"/>
              <a:gd name="T2" fmla="*/ 0 w 170"/>
              <a:gd name="T3" fmla="*/ 2147483647 h 1391"/>
              <a:gd name="T4" fmla="*/ 2147483647 w 170"/>
              <a:gd name="T5" fmla="*/ 2147483647 h 1391"/>
              <a:gd name="T6" fmla="*/ 2147483647 w 170"/>
              <a:gd name="T7" fmla="*/ 0 h 1391"/>
              <a:gd name="T8" fmla="*/ 0 w 170"/>
              <a:gd name="T9" fmla="*/ 0 h 1391"/>
              <a:gd name="T10" fmla="*/ 0 w 170"/>
              <a:gd name="T11" fmla="*/ 2147483647 h 1391"/>
              <a:gd name="T12" fmla="*/ 0 w 170"/>
              <a:gd name="T13" fmla="*/ 2147483647 h 139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0" h="1391">
                <a:moveTo>
                  <a:pt x="0" y="1391"/>
                </a:moveTo>
                <a:lnTo>
                  <a:pt x="0" y="1391"/>
                </a:lnTo>
                <a:lnTo>
                  <a:pt x="170" y="1391"/>
                </a:lnTo>
                <a:lnTo>
                  <a:pt x="170" y="0"/>
                </a:lnTo>
                <a:lnTo>
                  <a:pt x="0" y="0"/>
                </a:lnTo>
                <a:lnTo>
                  <a:pt x="0" y="1391"/>
                </a:lnTo>
                <a:close/>
              </a:path>
            </a:pathLst>
          </a:cu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905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8936" name="Freeform 40"/>
          <p:cNvSpPr>
            <a:spLocks/>
          </p:cNvSpPr>
          <p:nvPr/>
        </p:nvSpPr>
        <p:spPr bwMode="auto">
          <a:xfrm>
            <a:off x="4303889" y="3503613"/>
            <a:ext cx="323145" cy="1854200"/>
          </a:xfrm>
          <a:custGeom>
            <a:avLst/>
            <a:gdLst>
              <a:gd name="T0" fmla="*/ 0 w 183"/>
              <a:gd name="T1" fmla="*/ 2147483647 h 1391"/>
              <a:gd name="T2" fmla="*/ 0 w 183"/>
              <a:gd name="T3" fmla="*/ 2147483647 h 1391"/>
              <a:gd name="T4" fmla="*/ 2147483647 w 183"/>
              <a:gd name="T5" fmla="*/ 2147483647 h 1391"/>
              <a:gd name="T6" fmla="*/ 2147483647 w 183"/>
              <a:gd name="T7" fmla="*/ 0 h 1391"/>
              <a:gd name="T8" fmla="*/ 0 w 183"/>
              <a:gd name="T9" fmla="*/ 0 h 1391"/>
              <a:gd name="T10" fmla="*/ 0 w 183"/>
              <a:gd name="T11" fmla="*/ 2147483647 h 1391"/>
              <a:gd name="T12" fmla="*/ 0 w 183"/>
              <a:gd name="T13" fmla="*/ 2147483647 h 1391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3" h="1391">
                <a:moveTo>
                  <a:pt x="0" y="1391"/>
                </a:moveTo>
                <a:lnTo>
                  <a:pt x="0" y="1391"/>
                </a:lnTo>
                <a:lnTo>
                  <a:pt x="183" y="1391"/>
                </a:lnTo>
                <a:lnTo>
                  <a:pt x="183" y="0"/>
                </a:lnTo>
                <a:lnTo>
                  <a:pt x="0" y="0"/>
                </a:lnTo>
                <a:lnTo>
                  <a:pt x="0" y="1391"/>
                </a:lnTo>
                <a:close/>
              </a:path>
            </a:pathLst>
          </a:cu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905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8937" name="Freeform 41"/>
          <p:cNvSpPr>
            <a:spLocks/>
          </p:cNvSpPr>
          <p:nvPr/>
        </p:nvSpPr>
        <p:spPr bwMode="auto">
          <a:xfrm>
            <a:off x="3983567" y="4583113"/>
            <a:ext cx="320322" cy="774700"/>
          </a:xfrm>
          <a:custGeom>
            <a:avLst/>
            <a:gdLst>
              <a:gd name="T0" fmla="*/ 0 w 183"/>
              <a:gd name="T1" fmla="*/ 2147483647 h 582"/>
              <a:gd name="T2" fmla="*/ 0 w 183"/>
              <a:gd name="T3" fmla="*/ 2147483647 h 582"/>
              <a:gd name="T4" fmla="*/ 2147483647 w 183"/>
              <a:gd name="T5" fmla="*/ 2147483647 h 582"/>
              <a:gd name="T6" fmla="*/ 2147483647 w 183"/>
              <a:gd name="T7" fmla="*/ 0 h 582"/>
              <a:gd name="T8" fmla="*/ 0 w 183"/>
              <a:gd name="T9" fmla="*/ 0 h 582"/>
              <a:gd name="T10" fmla="*/ 0 w 183"/>
              <a:gd name="T11" fmla="*/ 2147483647 h 582"/>
              <a:gd name="T12" fmla="*/ 0 w 183"/>
              <a:gd name="T13" fmla="*/ 2147483647 h 58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3" h="582">
                <a:moveTo>
                  <a:pt x="0" y="582"/>
                </a:moveTo>
                <a:lnTo>
                  <a:pt x="0" y="582"/>
                </a:lnTo>
                <a:lnTo>
                  <a:pt x="183" y="582"/>
                </a:lnTo>
                <a:lnTo>
                  <a:pt x="183" y="0"/>
                </a:lnTo>
                <a:lnTo>
                  <a:pt x="0" y="0"/>
                </a:lnTo>
                <a:lnTo>
                  <a:pt x="0" y="582"/>
                </a:lnTo>
                <a:close/>
              </a:path>
            </a:pathLst>
          </a:cu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905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8938" name="Freeform 42"/>
          <p:cNvSpPr>
            <a:spLocks/>
          </p:cNvSpPr>
          <p:nvPr/>
        </p:nvSpPr>
        <p:spPr bwMode="auto">
          <a:xfrm>
            <a:off x="3684411" y="4432301"/>
            <a:ext cx="299156" cy="925513"/>
          </a:xfrm>
          <a:custGeom>
            <a:avLst/>
            <a:gdLst>
              <a:gd name="T0" fmla="*/ 0 w 170"/>
              <a:gd name="T1" fmla="*/ 2147483647 h 696"/>
              <a:gd name="T2" fmla="*/ 0 w 170"/>
              <a:gd name="T3" fmla="*/ 2147483647 h 696"/>
              <a:gd name="T4" fmla="*/ 2147483647 w 170"/>
              <a:gd name="T5" fmla="*/ 2147483647 h 696"/>
              <a:gd name="T6" fmla="*/ 2147483647 w 170"/>
              <a:gd name="T7" fmla="*/ 0 h 696"/>
              <a:gd name="T8" fmla="*/ 0 w 170"/>
              <a:gd name="T9" fmla="*/ 0 h 696"/>
              <a:gd name="T10" fmla="*/ 0 w 170"/>
              <a:gd name="T11" fmla="*/ 2147483647 h 696"/>
              <a:gd name="T12" fmla="*/ 0 w 170"/>
              <a:gd name="T13" fmla="*/ 2147483647 h 696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0" h="696">
                <a:moveTo>
                  <a:pt x="0" y="696"/>
                </a:moveTo>
                <a:lnTo>
                  <a:pt x="0" y="696"/>
                </a:lnTo>
                <a:lnTo>
                  <a:pt x="170" y="696"/>
                </a:lnTo>
                <a:lnTo>
                  <a:pt x="170" y="0"/>
                </a:lnTo>
                <a:lnTo>
                  <a:pt x="0" y="0"/>
                </a:lnTo>
                <a:lnTo>
                  <a:pt x="0" y="696"/>
                </a:lnTo>
                <a:close/>
              </a:path>
            </a:pathLst>
          </a:custGeom>
          <a:gradFill flip="none" rotWithShape="1">
            <a:gsLst>
              <a:gs pos="0">
                <a:srgbClr val="008000">
                  <a:shade val="30000"/>
                  <a:satMod val="115000"/>
                </a:srgbClr>
              </a:gs>
              <a:gs pos="50000">
                <a:srgbClr val="008000">
                  <a:shade val="67500"/>
                  <a:satMod val="115000"/>
                </a:srgbClr>
              </a:gs>
              <a:gs pos="100000">
                <a:srgbClr val="008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905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8939" name="Freeform 43"/>
          <p:cNvSpPr>
            <a:spLocks/>
          </p:cNvSpPr>
          <p:nvPr/>
        </p:nvSpPr>
        <p:spPr bwMode="auto">
          <a:xfrm>
            <a:off x="3386667" y="4278313"/>
            <a:ext cx="297745" cy="1079500"/>
          </a:xfrm>
          <a:custGeom>
            <a:avLst/>
            <a:gdLst>
              <a:gd name="T0" fmla="*/ 0 w 171"/>
              <a:gd name="T1" fmla="*/ 2147483647 h 810"/>
              <a:gd name="T2" fmla="*/ 0 w 171"/>
              <a:gd name="T3" fmla="*/ 2147483647 h 810"/>
              <a:gd name="T4" fmla="*/ 2147483647 w 171"/>
              <a:gd name="T5" fmla="*/ 2147483647 h 810"/>
              <a:gd name="T6" fmla="*/ 2147483647 w 171"/>
              <a:gd name="T7" fmla="*/ 0 h 810"/>
              <a:gd name="T8" fmla="*/ 0 w 171"/>
              <a:gd name="T9" fmla="*/ 0 h 810"/>
              <a:gd name="T10" fmla="*/ 0 w 171"/>
              <a:gd name="T11" fmla="*/ 2147483647 h 810"/>
              <a:gd name="T12" fmla="*/ 0 w 171"/>
              <a:gd name="T13" fmla="*/ 2147483647 h 810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71" h="810">
                <a:moveTo>
                  <a:pt x="0" y="810"/>
                </a:moveTo>
                <a:lnTo>
                  <a:pt x="0" y="810"/>
                </a:lnTo>
                <a:lnTo>
                  <a:pt x="171" y="810"/>
                </a:lnTo>
                <a:lnTo>
                  <a:pt x="171" y="0"/>
                </a:lnTo>
                <a:lnTo>
                  <a:pt x="0" y="0"/>
                </a:lnTo>
                <a:lnTo>
                  <a:pt x="0" y="810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905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8940" name="Freeform 44"/>
          <p:cNvSpPr>
            <a:spLocks/>
          </p:cNvSpPr>
          <p:nvPr/>
        </p:nvSpPr>
        <p:spPr bwMode="auto">
          <a:xfrm>
            <a:off x="3069167" y="4902201"/>
            <a:ext cx="317500" cy="455613"/>
          </a:xfrm>
          <a:custGeom>
            <a:avLst/>
            <a:gdLst>
              <a:gd name="T0" fmla="*/ 0 w 182"/>
              <a:gd name="T1" fmla="*/ 2147483647 h 342"/>
              <a:gd name="T2" fmla="*/ 0 w 182"/>
              <a:gd name="T3" fmla="*/ 2147483647 h 342"/>
              <a:gd name="T4" fmla="*/ 2147483647 w 182"/>
              <a:gd name="T5" fmla="*/ 2147483647 h 342"/>
              <a:gd name="T6" fmla="*/ 2147483647 w 182"/>
              <a:gd name="T7" fmla="*/ 0 h 342"/>
              <a:gd name="T8" fmla="*/ 0 w 182"/>
              <a:gd name="T9" fmla="*/ 0 h 342"/>
              <a:gd name="T10" fmla="*/ 0 w 182"/>
              <a:gd name="T11" fmla="*/ 2147483647 h 342"/>
              <a:gd name="T12" fmla="*/ 0 w 182"/>
              <a:gd name="T13" fmla="*/ 2147483647 h 34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2" h="342">
                <a:moveTo>
                  <a:pt x="0" y="342"/>
                </a:moveTo>
                <a:lnTo>
                  <a:pt x="0" y="342"/>
                </a:lnTo>
                <a:lnTo>
                  <a:pt x="182" y="342"/>
                </a:lnTo>
                <a:lnTo>
                  <a:pt x="182" y="0"/>
                </a:lnTo>
                <a:lnTo>
                  <a:pt x="0" y="0"/>
                </a:lnTo>
                <a:lnTo>
                  <a:pt x="0" y="342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905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8941" name="Freeform 45"/>
          <p:cNvSpPr>
            <a:spLocks/>
          </p:cNvSpPr>
          <p:nvPr/>
        </p:nvSpPr>
        <p:spPr bwMode="auto">
          <a:xfrm>
            <a:off x="1821745" y="5205413"/>
            <a:ext cx="325966" cy="152400"/>
          </a:xfrm>
          <a:custGeom>
            <a:avLst/>
            <a:gdLst>
              <a:gd name="T0" fmla="*/ 0 w 183"/>
              <a:gd name="T1" fmla="*/ 2147483647 h 114"/>
              <a:gd name="T2" fmla="*/ 0 w 183"/>
              <a:gd name="T3" fmla="*/ 2147483647 h 114"/>
              <a:gd name="T4" fmla="*/ 2147483647 w 183"/>
              <a:gd name="T5" fmla="*/ 2147483647 h 114"/>
              <a:gd name="T6" fmla="*/ 2147483647 w 183"/>
              <a:gd name="T7" fmla="*/ 0 h 114"/>
              <a:gd name="T8" fmla="*/ 0 w 183"/>
              <a:gd name="T9" fmla="*/ 0 h 114"/>
              <a:gd name="T10" fmla="*/ 0 w 183"/>
              <a:gd name="T11" fmla="*/ 2147483647 h 114"/>
              <a:gd name="T12" fmla="*/ 0 w 183"/>
              <a:gd name="T13" fmla="*/ 2147483647 h 11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183" h="114">
                <a:moveTo>
                  <a:pt x="0" y="114"/>
                </a:moveTo>
                <a:lnTo>
                  <a:pt x="0" y="114"/>
                </a:lnTo>
                <a:lnTo>
                  <a:pt x="183" y="114"/>
                </a:lnTo>
                <a:lnTo>
                  <a:pt x="183" y="0"/>
                </a:lnTo>
                <a:lnTo>
                  <a:pt x="0" y="0"/>
                </a:lnTo>
                <a:lnTo>
                  <a:pt x="0" y="114"/>
                </a:lnTo>
                <a:close/>
              </a:path>
            </a:pathLst>
          </a:cu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lin ang="10800000" scaled="1"/>
            <a:tileRect/>
          </a:gradFill>
          <a:ln w="19050">
            <a:solidFill>
              <a:schemeClr val="tx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cs-CZ"/>
          </a:p>
        </p:txBody>
      </p:sp>
      <p:sp>
        <p:nvSpPr>
          <p:cNvPr id="208943" name="Line 47"/>
          <p:cNvSpPr>
            <a:spLocks noChangeShapeType="1"/>
          </p:cNvSpPr>
          <p:nvPr/>
        </p:nvSpPr>
        <p:spPr bwMode="auto">
          <a:xfrm>
            <a:off x="1821745" y="5357814"/>
            <a:ext cx="6206067" cy="1587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0480" name="Rectangle 48"/>
          <p:cNvSpPr>
            <a:spLocks noChangeArrowheads="1"/>
          </p:cNvSpPr>
          <p:nvPr/>
        </p:nvSpPr>
        <p:spPr bwMode="auto">
          <a:xfrm rot="16200000">
            <a:off x="-351688" y="3364806"/>
            <a:ext cx="2693045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eaLnBrk="1" hangingPunct="1">
              <a:defRPr/>
            </a:pPr>
            <a:r>
              <a:rPr lang="cs-CZ" sz="2000" b="1">
                <a:solidFill>
                  <a:schemeClr val="tx2"/>
                </a:solidFill>
              </a:rPr>
              <a:t>počet nemocných v %</a:t>
            </a:r>
            <a:endParaRPr lang="en-GB" sz="2000" b="1">
              <a:solidFill>
                <a:schemeClr val="tx2"/>
              </a:solidFill>
            </a:endParaRPr>
          </a:p>
        </p:txBody>
      </p:sp>
      <p:sp>
        <p:nvSpPr>
          <p:cNvPr id="208945" name="Line 49"/>
          <p:cNvSpPr>
            <a:spLocks noChangeShapeType="1"/>
          </p:cNvSpPr>
          <p:nvPr/>
        </p:nvSpPr>
        <p:spPr bwMode="auto">
          <a:xfrm rot="16200000" flipV="1">
            <a:off x="246063" y="3795008"/>
            <a:ext cx="3101975" cy="1411"/>
          </a:xfrm>
          <a:prstGeom prst="line">
            <a:avLst/>
          </a:prstGeom>
          <a:noFill/>
          <a:ln w="19050">
            <a:solidFill>
              <a:schemeClr val="tx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8946" name="Freeform 50"/>
          <p:cNvSpPr>
            <a:spLocks/>
          </p:cNvSpPr>
          <p:nvPr/>
        </p:nvSpPr>
        <p:spPr bwMode="auto">
          <a:xfrm>
            <a:off x="1883834" y="3708400"/>
            <a:ext cx="5777089" cy="1651000"/>
          </a:xfrm>
          <a:custGeom>
            <a:avLst/>
            <a:gdLst>
              <a:gd name="T0" fmla="*/ 0 w 2880"/>
              <a:gd name="T1" fmla="*/ 2147483647 h 1032"/>
              <a:gd name="T2" fmla="*/ 2147483647 w 2880"/>
              <a:gd name="T3" fmla="*/ 2147483647 h 1032"/>
              <a:gd name="T4" fmla="*/ 2147483647 w 2880"/>
              <a:gd name="T5" fmla="*/ 0 h 1032"/>
              <a:gd name="T6" fmla="*/ 2147483647 w 2880"/>
              <a:gd name="T7" fmla="*/ 2147483647 h 1032"/>
              <a:gd name="T8" fmla="*/ 2147483647 w 2880"/>
              <a:gd name="T9" fmla="*/ 2147483647 h 1032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80" h="1032">
                <a:moveTo>
                  <a:pt x="0" y="1008"/>
                </a:moveTo>
                <a:cubicBezTo>
                  <a:pt x="200" y="1020"/>
                  <a:pt x="400" y="1032"/>
                  <a:pt x="624" y="864"/>
                </a:cubicBezTo>
                <a:cubicBezTo>
                  <a:pt x="848" y="696"/>
                  <a:pt x="1072" y="0"/>
                  <a:pt x="1344" y="0"/>
                </a:cubicBezTo>
                <a:cubicBezTo>
                  <a:pt x="1616" y="0"/>
                  <a:pt x="2000" y="696"/>
                  <a:pt x="2256" y="864"/>
                </a:cubicBezTo>
                <a:cubicBezTo>
                  <a:pt x="2512" y="1032"/>
                  <a:pt x="2776" y="984"/>
                  <a:pt x="2880" y="1008"/>
                </a:cubicBezTo>
              </a:path>
            </a:pathLst>
          </a:custGeom>
          <a:noFill/>
          <a:ln w="76200" cmpd="sng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0483" name="Text Box 51"/>
          <p:cNvSpPr txBox="1">
            <a:spLocks noChangeArrowheads="1"/>
          </p:cNvSpPr>
          <p:nvPr/>
        </p:nvSpPr>
        <p:spPr bwMode="auto">
          <a:xfrm>
            <a:off x="1834445" y="2584451"/>
            <a:ext cx="2111022" cy="70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99">
                        <a:gamma/>
                        <a:shade val="46275"/>
                        <a:invGamma/>
                      </a:srgbClr>
                    </a:gs>
                    <a:gs pos="50000">
                      <a:srgbClr val="000099"/>
                    </a:gs>
                    <a:gs pos="100000">
                      <a:srgbClr val="0000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en-US" sz="2800" b="1" dirty="0">
                <a:solidFill>
                  <a:srgbClr val="C00000"/>
                </a:solidFill>
              </a:rPr>
              <a:t> </a:t>
            </a:r>
            <a:r>
              <a:rPr lang="en-US" sz="2800" b="1" dirty="0" err="1">
                <a:solidFill>
                  <a:srgbClr val="C00000"/>
                </a:solidFill>
              </a:rPr>
              <a:t>ri</a:t>
            </a:r>
            <a:r>
              <a:rPr lang="cs-CZ" sz="2800" b="1" dirty="0" err="1">
                <a:solidFill>
                  <a:srgbClr val="C00000"/>
                </a:solidFill>
              </a:rPr>
              <a:t>zi</a:t>
            </a:r>
            <a:r>
              <a:rPr lang="en-US" sz="2800" b="1" dirty="0">
                <a:solidFill>
                  <a:srgbClr val="C00000"/>
                </a:solidFill>
              </a:rPr>
              <a:t>k</a:t>
            </a:r>
            <a:r>
              <a:rPr lang="cs-CZ" sz="2800" b="1" dirty="0">
                <a:solidFill>
                  <a:srgbClr val="C00000"/>
                </a:solidFill>
              </a:rPr>
              <a:t>o krvácení</a:t>
            </a:r>
            <a:endParaRPr lang="en-US" sz="2800" b="1" dirty="0">
              <a:solidFill>
                <a:srgbClr val="C00000"/>
              </a:solidFill>
            </a:endParaRPr>
          </a:p>
        </p:txBody>
      </p:sp>
      <p:sp>
        <p:nvSpPr>
          <p:cNvPr id="530484" name="Text Box 52"/>
          <p:cNvSpPr txBox="1">
            <a:spLocks noChangeArrowheads="1"/>
          </p:cNvSpPr>
          <p:nvPr/>
        </p:nvSpPr>
        <p:spPr bwMode="auto">
          <a:xfrm>
            <a:off x="5386159" y="2511426"/>
            <a:ext cx="1802096" cy="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99">
                        <a:gamma/>
                        <a:shade val="46275"/>
                        <a:invGamma/>
                      </a:srgbClr>
                    </a:gs>
                    <a:gs pos="50000">
                      <a:srgbClr val="000099"/>
                    </a:gs>
                    <a:gs pos="100000">
                      <a:srgbClr val="0000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en-US" sz="2800" b="1">
                <a:solidFill>
                  <a:schemeClr val="tx2"/>
                </a:solidFill>
              </a:rPr>
              <a:t> ri</a:t>
            </a:r>
            <a:r>
              <a:rPr lang="cs-CZ" sz="2800" b="1">
                <a:solidFill>
                  <a:schemeClr val="tx2"/>
                </a:solidFill>
              </a:rPr>
              <a:t>zi</a:t>
            </a:r>
            <a:r>
              <a:rPr lang="en-US" sz="2800" b="1">
                <a:solidFill>
                  <a:schemeClr val="tx2"/>
                </a:solidFill>
              </a:rPr>
              <a:t>k</a:t>
            </a:r>
            <a:r>
              <a:rPr lang="cs-CZ" sz="2800" b="1">
                <a:solidFill>
                  <a:schemeClr val="tx2"/>
                </a:solidFill>
              </a:rPr>
              <a:t>o </a:t>
            </a:r>
          </a:p>
          <a:p>
            <a:pPr algn="ctr" eaLnBrk="1" hangingPunct="1">
              <a:lnSpc>
                <a:spcPct val="70000"/>
              </a:lnSpc>
              <a:defRPr/>
            </a:pPr>
            <a:r>
              <a:rPr lang="cs-CZ" sz="2800" b="1">
                <a:solidFill>
                  <a:schemeClr val="tx2"/>
                </a:solidFill>
              </a:rPr>
              <a:t>trombózy</a:t>
            </a:r>
            <a:endParaRPr lang="en-US" sz="2800" b="1">
              <a:solidFill>
                <a:schemeClr val="tx2"/>
              </a:solidFill>
            </a:endParaRPr>
          </a:p>
        </p:txBody>
      </p:sp>
      <p:sp>
        <p:nvSpPr>
          <p:cNvPr id="208949" name="Text Box 2"/>
          <p:cNvSpPr txBox="1">
            <a:spLocks noChangeArrowheads="1"/>
          </p:cNvSpPr>
          <p:nvPr/>
        </p:nvSpPr>
        <p:spPr bwMode="auto">
          <a:xfrm>
            <a:off x="1500012" y="5553076"/>
            <a:ext cx="670560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cs-CZ" sz="2000" b="1" dirty="0">
                <a:solidFill>
                  <a:schemeClr val="tx2"/>
                </a:solidFill>
                <a:latin typeface="+mn-lt"/>
                <a:sym typeface="Symbol" pitchFamily="18" charset="2"/>
              </a:rPr>
              <a:t>ADP-</a:t>
            </a:r>
            <a:r>
              <a:rPr lang="en-US" altLang="cs-CZ" sz="2000" b="1" dirty="0" err="1">
                <a:solidFill>
                  <a:schemeClr val="tx2"/>
                </a:solidFill>
                <a:latin typeface="+mn-lt"/>
                <a:sym typeface="Symbol" pitchFamily="18" charset="2"/>
              </a:rPr>
              <a:t>indu</a:t>
            </a:r>
            <a:r>
              <a:rPr lang="cs-CZ" altLang="cs-CZ" sz="2000" b="1" dirty="0">
                <a:solidFill>
                  <a:schemeClr val="tx2"/>
                </a:solidFill>
                <a:latin typeface="+mn-lt"/>
                <a:sym typeface="Symbol" pitchFamily="18" charset="2"/>
              </a:rPr>
              <a:t>kovaná agregace</a:t>
            </a:r>
            <a:endParaRPr lang="en-US" altLang="cs-CZ" sz="2000" dirty="0">
              <a:solidFill>
                <a:schemeClr val="tx2"/>
              </a:solidFill>
              <a:latin typeface="+mn-lt"/>
              <a:sym typeface="Symbol" pitchFamily="18" charset="2"/>
            </a:endParaRPr>
          </a:p>
        </p:txBody>
      </p:sp>
      <p:sp>
        <p:nvSpPr>
          <p:cNvPr id="208950" name="Line 54"/>
          <p:cNvSpPr>
            <a:spLocks noChangeShapeType="1"/>
          </p:cNvSpPr>
          <p:nvPr/>
        </p:nvSpPr>
        <p:spPr bwMode="auto">
          <a:xfrm>
            <a:off x="3690056" y="3416300"/>
            <a:ext cx="1411" cy="86360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8951" name="Line 55"/>
          <p:cNvSpPr>
            <a:spLocks noChangeShapeType="1"/>
          </p:cNvSpPr>
          <p:nvPr/>
        </p:nvSpPr>
        <p:spPr bwMode="auto">
          <a:xfrm>
            <a:off x="5545666" y="3416300"/>
            <a:ext cx="1412" cy="863600"/>
          </a:xfrm>
          <a:prstGeom prst="line">
            <a:avLst/>
          </a:prstGeom>
          <a:noFill/>
          <a:ln w="9525">
            <a:solidFill>
              <a:schemeClr val="tx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208952" name="AutoShape 56"/>
          <p:cNvSpPr>
            <a:spLocks noChangeArrowheads="1"/>
          </p:cNvSpPr>
          <p:nvPr/>
        </p:nvSpPr>
        <p:spPr bwMode="auto">
          <a:xfrm>
            <a:off x="5545667" y="3344864"/>
            <a:ext cx="17272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chemeClr val="tx2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208953" name="AutoShape 57"/>
          <p:cNvSpPr>
            <a:spLocks noChangeArrowheads="1"/>
          </p:cNvSpPr>
          <p:nvPr/>
        </p:nvSpPr>
        <p:spPr bwMode="auto">
          <a:xfrm flipH="1">
            <a:off x="1962856" y="3344864"/>
            <a:ext cx="1727200" cy="28892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lnTo>
                  <a:pt x="16200" y="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lnTo>
                  <a:pt x="135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lnTo>
                  <a:pt x="0" y="5400"/>
                </a:lnTo>
                <a:close/>
              </a:path>
            </a:pathLst>
          </a:custGeom>
          <a:solidFill>
            <a:srgbClr val="C00000"/>
          </a:solidFill>
          <a:ln w="9525">
            <a:solidFill>
              <a:srgbClr val="C000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endParaRPr lang="cs-CZ"/>
          </a:p>
        </p:txBody>
      </p:sp>
      <p:sp>
        <p:nvSpPr>
          <p:cNvPr id="208954" name="Line 58"/>
          <p:cNvSpPr>
            <a:spLocks noChangeShapeType="1"/>
          </p:cNvSpPr>
          <p:nvPr/>
        </p:nvSpPr>
        <p:spPr bwMode="auto">
          <a:xfrm>
            <a:off x="3690056" y="3200400"/>
            <a:ext cx="1855611" cy="1588"/>
          </a:xfrm>
          <a:prstGeom prst="line">
            <a:avLst/>
          </a:prstGeom>
          <a:noFill/>
          <a:ln w="177800">
            <a:solidFill>
              <a:srgbClr val="008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530491" name="Text Box 59"/>
          <p:cNvSpPr txBox="1">
            <a:spLocks noChangeArrowheads="1"/>
          </p:cNvSpPr>
          <p:nvPr/>
        </p:nvSpPr>
        <p:spPr bwMode="auto">
          <a:xfrm>
            <a:off x="3563056" y="2265364"/>
            <a:ext cx="2111022" cy="7019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gradFill rotWithShape="0">
                  <a:gsLst>
                    <a:gs pos="0">
                      <a:srgbClr val="000099">
                        <a:gamma/>
                        <a:shade val="46275"/>
                        <a:invGamma/>
                      </a:srgbClr>
                    </a:gs>
                    <a:gs pos="50000">
                      <a:srgbClr val="000099"/>
                    </a:gs>
                    <a:gs pos="100000">
                      <a:srgbClr val="000099">
                        <a:gamma/>
                        <a:shade val="46275"/>
                        <a:invGamma/>
                      </a:srgbClr>
                    </a:gs>
                  </a:gsLst>
                  <a:lin ang="5400000" scaled="1"/>
                </a:gra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1" hangingPunct="1">
              <a:lnSpc>
                <a:spcPct val="70000"/>
              </a:lnSpc>
              <a:defRPr/>
            </a:pPr>
            <a:r>
              <a:rPr lang="en-US" sz="2800" b="1" dirty="0">
                <a:solidFill>
                  <a:srgbClr val="008000"/>
                </a:solidFill>
              </a:rPr>
              <a:t> </a:t>
            </a:r>
            <a:r>
              <a:rPr lang="cs-CZ" sz="2800" b="1" dirty="0">
                <a:solidFill>
                  <a:srgbClr val="008000"/>
                </a:solidFill>
              </a:rPr>
              <a:t>optimální efekt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208956" name="Text Box 60"/>
          <p:cNvSpPr txBox="1">
            <a:spLocks noChangeArrowheads="1"/>
          </p:cNvSpPr>
          <p:nvPr/>
        </p:nvSpPr>
        <p:spPr bwMode="auto">
          <a:xfrm>
            <a:off x="6231810" y="3862789"/>
            <a:ext cx="23647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3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3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3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cs-CZ" altLang="cs-CZ" sz="1800" b="1" dirty="0">
                <a:solidFill>
                  <a:schemeClr val="tx2"/>
                </a:solidFill>
                <a:latin typeface="+mn-lt"/>
              </a:rPr>
              <a:t>čtvrtina nemocných</a:t>
            </a:r>
          </a:p>
          <a:p>
            <a:pPr algn="ctr"/>
            <a:r>
              <a:rPr lang="cs-CZ" altLang="cs-CZ" sz="1800" b="1" dirty="0">
                <a:solidFill>
                  <a:schemeClr val="tx2"/>
                </a:solidFill>
                <a:latin typeface="+mn-lt"/>
              </a:rPr>
              <a:t>  s nižší odpovědí</a:t>
            </a:r>
          </a:p>
        </p:txBody>
      </p:sp>
    </p:spTree>
    <p:extLst>
      <p:ext uri="{BB962C8B-B14F-4D97-AF65-F5344CB8AC3E}">
        <p14:creationId xmlns:p14="http://schemas.microsoft.com/office/powerpoint/2010/main" val="3379766215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95288" y="1988840"/>
            <a:ext cx="8748712" cy="4869160"/>
          </a:xfrm>
        </p:spPr>
        <p:txBody>
          <a:bodyPr/>
          <a:lstStyle/>
          <a:p>
            <a:pPr eaLnBrk="1" hangingPunct="1">
              <a:lnSpc>
                <a:spcPct val="120000"/>
              </a:lnSpc>
            </a:pPr>
            <a:r>
              <a:rPr lang="cs-CZ" altLang="cs-CZ" sz="2800" b="1" i="1" dirty="0" err="1">
                <a:solidFill>
                  <a:schemeClr val="tx2"/>
                </a:solidFill>
                <a:latin typeface="Arial Black" panose="020B0A04020102020204" pitchFamily="34" charset="0"/>
              </a:rPr>
              <a:t>metoprolol</a:t>
            </a:r>
            <a:r>
              <a:rPr lang="cs-CZ" altLang="cs-CZ" sz="2800" b="1" i="1" dirty="0">
                <a:solidFill>
                  <a:schemeClr val="tx2"/>
                </a:solidFill>
                <a:latin typeface="Arial Black" panose="020B0A04020102020204" pitchFamily="34" charset="0"/>
              </a:rPr>
              <a:t>, </a:t>
            </a:r>
            <a:r>
              <a:rPr lang="cs-CZ" altLang="cs-CZ" sz="2800" b="1" i="1" dirty="0" err="1">
                <a:solidFill>
                  <a:schemeClr val="tx2"/>
                </a:solidFill>
                <a:latin typeface="Arial Black" panose="020B0A04020102020204" pitchFamily="34" charset="0"/>
              </a:rPr>
              <a:t>karvedilol</a:t>
            </a:r>
            <a:r>
              <a:rPr lang="cs-CZ" altLang="cs-CZ" sz="2800" b="1" i="1" dirty="0">
                <a:solidFill>
                  <a:schemeClr val="tx2"/>
                </a:solidFill>
                <a:latin typeface="Arial Black" panose="020B0A04020102020204" pitchFamily="34" charset="0"/>
              </a:rPr>
              <a:t>, </a:t>
            </a:r>
            <a:r>
              <a:rPr lang="cs-CZ" altLang="cs-CZ" sz="2800" b="1" i="1" dirty="0" err="1">
                <a:solidFill>
                  <a:schemeClr val="tx2"/>
                </a:solidFill>
                <a:latin typeface="Arial Black" panose="020B0A04020102020204" pitchFamily="34" charset="0"/>
              </a:rPr>
              <a:t>nebivolol</a:t>
            </a:r>
            <a:r>
              <a:rPr lang="cs-CZ" altLang="cs-CZ" sz="2800" b="1" i="1" dirty="0">
                <a:solidFill>
                  <a:schemeClr val="tx2"/>
                </a:solidFill>
                <a:latin typeface="Arial Black" panose="020B0A04020102020204" pitchFamily="34" charset="0"/>
              </a:rPr>
              <a:t>,…</a:t>
            </a:r>
            <a:r>
              <a:rPr lang="cs-CZ" altLang="cs-CZ" sz="2800" b="1" dirty="0">
                <a:solidFill>
                  <a:schemeClr val="tx2"/>
                </a:solidFill>
                <a:latin typeface="Arial Black" panose="020B0A04020102020204" pitchFamily="34" charset="0"/>
              </a:rPr>
              <a:t> metabolizovány izoenzymem </a:t>
            </a:r>
            <a:r>
              <a:rPr lang="cs-CZ" altLang="cs-CZ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CYP2D6</a:t>
            </a:r>
          </a:p>
          <a:p>
            <a:pPr eaLnBrk="1" hangingPunct="1">
              <a:lnSpc>
                <a:spcPct val="40000"/>
              </a:lnSpc>
            </a:pPr>
            <a:endParaRPr lang="cs-CZ" altLang="cs-CZ" sz="1100" b="1" dirty="0">
              <a:solidFill>
                <a:schemeClr val="tx2"/>
              </a:solidFill>
            </a:endParaRPr>
          </a:p>
          <a:p>
            <a:pPr eaLnBrk="1" hangingPunct="1">
              <a:lnSpc>
                <a:spcPct val="190000"/>
              </a:lnSpc>
            </a:pPr>
            <a:r>
              <a:rPr lang="cs-CZ" altLang="cs-CZ" b="1" dirty="0">
                <a:solidFill>
                  <a:schemeClr val="tx2"/>
                </a:solidFill>
              </a:rPr>
              <a:t>CYP2D6 výrazně polymorfní (63 variant):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cs-CZ" altLang="cs-CZ" b="1" dirty="0">
                <a:solidFill>
                  <a:schemeClr val="tx2"/>
                </a:solidFill>
              </a:rPr>
              <a:t>   - </a:t>
            </a:r>
            <a:r>
              <a:rPr lang="cs-CZ" altLang="cs-CZ" b="1" i="1" dirty="0">
                <a:solidFill>
                  <a:schemeClr val="tx2"/>
                </a:solidFill>
              </a:rPr>
              <a:t>pomalí (PM)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cs-CZ" altLang="cs-CZ" b="1" i="1" dirty="0">
                <a:solidFill>
                  <a:schemeClr val="tx2"/>
                </a:solidFill>
              </a:rPr>
              <a:t>   - střední (IM) </a:t>
            </a:r>
          </a:p>
          <a:p>
            <a:pPr eaLnBrk="1" hangingPunct="1">
              <a:lnSpc>
                <a:spcPct val="120000"/>
              </a:lnSpc>
              <a:buFontTx/>
              <a:buNone/>
            </a:pPr>
            <a:r>
              <a:rPr lang="cs-CZ" altLang="cs-CZ" b="1" i="1" dirty="0">
                <a:solidFill>
                  <a:schemeClr val="tx2"/>
                </a:solidFill>
              </a:rPr>
              <a:t>   - rychlí (EM)  </a:t>
            </a:r>
          </a:p>
          <a:p>
            <a:pPr eaLnBrk="1" hangingPunct="1">
              <a:lnSpc>
                <a:spcPct val="130000"/>
              </a:lnSpc>
              <a:buFontTx/>
              <a:buNone/>
            </a:pPr>
            <a:r>
              <a:rPr lang="cs-CZ" altLang="cs-CZ" b="1" i="1" dirty="0">
                <a:solidFill>
                  <a:schemeClr val="tx2"/>
                </a:solidFill>
              </a:rPr>
              <a:t>   - velmi rychlí (UM)</a:t>
            </a:r>
          </a:p>
        </p:txBody>
      </p:sp>
      <p:graphicFrame>
        <p:nvGraphicFramePr>
          <p:cNvPr id="27651" name="Object 5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81580370"/>
              </p:ext>
            </p:extLst>
          </p:nvPr>
        </p:nvGraphicFramePr>
        <p:xfrm>
          <a:off x="4139952" y="4005263"/>
          <a:ext cx="4264025" cy="2376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8" name="Graf" r:id="rId3" imgW="8820111" imgH="4914810" progId="MSGraph.Chart.8">
                  <p:embed/>
                </p:oleObj>
              </mc:Choice>
              <mc:Fallback>
                <p:oleObj name="Graf" r:id="rId3" imgW="8820111" imgH="4914810" progId="MSGraph.Chart.8">
                  <p:embed/>
                  <p:pic>
                    <p:nvPicPr>
                      <p:cNvPr id="0" name="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/>
                      <a:srcRect l="11348" t="9285" r="11372" b="24211"/>
                      <a:stretch>
                        <a:fillRect/>
                      </a:stretch>
                    </p:blipFill>
                    <p:spPr bwMode="auto">
                      <a:xfrm>
                        <a:off x="4139952" y="4005263"/>
                        <a:ext cx="4264025" cy="2376487"/>
                      </a:xfrm>
                      <a:prstGeom prst="rect">
                        <a:avLst/>
                      </a:prstGeom>
                      <a:solidFill>
                        <a:schemeClr val="bg1">
                          <a:lumMod val="75000"/>
                        </a:schemeClr>
                      </a:solidFill>
                      <a:ln w="57150">
                        <a:solidFill>
                          <a:schemeClr val="bg1">
                            <a:lumMod val="50000"/>
                          </a:schemeClr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81000" y="416967"/>
            <a:ext cx="8583613" cy="113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>
              <a:lnSpc>
                <a:spcPct val="90000"/>
              </a:lnSpc>
              <a:defRPr/>
            </a:pPr>
            <a:r>
              <a:rPr lang="cs-CZ" altLang="cs-CZ" sz="5400" kern="0" dirty="0">
                <a:solidFill>
                  <a:srgbClr val="C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Lipofilní -blokátory</a:t>
            </a:r>
            <a:endParaRPr lang="cs-CZ" altLang="cs-CZ" sz="5400" b="1" i="1" kern="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5513848"/>
      </p:ext>
    </p:extLst>
  </p:cSld>
  <p:clrMapOvr>
    <a:masterClrMapping/>
  </p:clrMapOvr>
  <p:transition/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62310"/>
            <a:ext cx="8785225" cy="1149350"/>
          </a:xfrm>
        </p:spPr>
        <p:txBody>
          <a:bodyPr/>
          <a:lstStyle/>
          <a:p>
            <a:pPr algn="ctr" eaLnBrk="1" hangingPunct="1"/>
            <a:r>
              <a:rPr lang="cs-CZ" altLang="cs-CZ" sz="4000" dirty="0">
                <a:solidFill>
                  <a:srgbClr val="C00000"/>
                </a:solidFill>
                <a:latin typeface="Arial Black" panose="020B0A04020102020204" pitchFamily="34" charset="0"/>
              </a:rPr>
              <a:t>Vliv polymorfizmu CYP2C9 na expozici (AUC) </a:t>
            </a:r>
            <a:r>
              <a:rPr lang="cs-CZ" altLang="cs-CZ" sz="4000" dirty="0" err="1">
                <a:solidFill>
                  <a:srgbClr val="C00000"/>
                </a:solidFill>
                <a:latin typeface="Arial Black" panose="020B0A04020102020204" pitchFamily="34" charset="0"/>
              </a:rPr>
              <a:t>metoprololu</a:t>
            </a:r>
            <a:endParaRPr lang="cs-CZ" altLang="cs-CZ" sz="4000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5788123"/>
            <a:ext cx="8712200" cy="52119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cs-CZ" b="1" dirty="0">
                <a:solidFill>
                  <a:schemeClr val="tx2"/>
                </a:solidFill>
              </a:rPr>
              <a:t>&gt;</a:t>
            </a:r>
            <a:r>
              <a:rPr lang="cs-CZ" altLang="cs-CZ" b="1" dirty="0">
                <a:solidFill>
                  <a:schemeClr val="tx2"/>
                </a:solidFill>
              </a:rPr>
              <a:t> 10 násobné </a:t>
            </a:r>
            <a:r>
              <a:rPr lang="cs-CZ" altLang="cs-CZ" b="1" dirty="0" err="1">
                <a:solidFill>
                  <a:schemeClr val="tx2"/>
                </a:solidFill>
              </a:rPr>
              <a:t>interindividuální</a:t>
            </a:r>
            <a:r>
              <a:rPr lang="cs-CZ" altLang="cs-CZ" b="1" dirty="0">
                <a:solidFill>
                  <a:schemeClr val="tx2"/>
                </a:solidFill>
              </a:rPr>
              <a:t> rozdíly v expozici</a:t>
            </a:r>
            <a:endParaRPr lang="cs-CZ" altLang="cs-CZ" sz="800" b="1" dirty="0">
              <a:solidFill>
                <a:schemeClr val="tx2"/>
              </a:solidFill>
            </a:endParaRPr>
          </a:p>
        </p:txBody>
      </p:sp>
      <p:sp>
        <p:nvSpPr>
          <p:cNvPr id="28676" name="Text Box 5"/>
          <p:cNvSpPr txBox="1">
            <a:spLocks noChangeArrowheads="1"/>
          </p:cNvSpPr>
          <p:nvPr/>
        </p:nvSpPr>
        <p:spPr bwMode="auto">
          <a:xfrm>
            <a:off x="5678735" y="6580584"/>
            <a:ext cx="346526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0" dirty="0" err="1">
                <a:solidFill>
                  <a:schemeClr val="tx2"/>
                </a:solidFill>
                <a:latin typeface="Arial" panose="020B0604020202020204" pitchFamily="34" charset="0"/>
              </a:rPr>
              <a:t>Seeringer</a:t>
            </a:r>
            <a:r>
              <a:rPr lang="cs-CZ" altLang="cs-CZ" sz="1400" b="0" dirty="0">
                <a:solidFill>
                  <a:schemeClr val="tx2"/>
                </a:solidFill>
                <a:latin typeface="Arial" panose="020B0604020202020204" pitchFamily="34" charset="0"/>
              </a:rPr>
              <a:t> A, Eur J </a:t>
            </a:r>
            <a:r>
              <a:rPr lang="cs-CZ" altLang="cs-CZ" sz="1400" b="0" dirty="0" err="1">
                <a:solidFill>
                  <a:schemeClr val="tx2"/>
                </a:solidFill>
                <a:latin typeface="Arial" panose="020B0604020202020204" pitchFamily="34" charset="0"/>
              </a:rPr>
              <a:t>Clin</a:t>
            </a:r>
            <a:r>
              <a:rPr lang="cs-CZ" altLang="cs-CZ" sz="1400" b="0" dirty="0">
                <a:solidFill>
                  <a:schemeClr val="tx2"/>
                </a:solidFill>
                <a:latin typeface="Arial" panose="020B0604020202020204" pitchFamily="34" charset="0"/>
              </a:rPr>
              <a:t> </a:t>
            </a:r>
            <a:r>
              <a:rPr lang="cs-CZ" altLang="cs-CZ" sz="1400" b="0" dirty="0" err="1">
                <a:solidFill>
                  <a:schemeClr val="tx2"/>
                </a:solidFill>
                <a:latin typeface="Arial" panose="020B0604020202020204" pitchFamily="34" charset="0"/>
              </a:rPr>
              <a:t>Pharmacol</a:t>
            </a:r>
            <a:r>
              <a:rPr lang="cs-CZ" altLang="cs-CZ" sz="1400" b="0" dirty="0">
                <a:solidFill>
                  <a:schemeClr val="tx2"/>
                </a:solidFill>
                <a:latin typeface="Arial" panose="020B0604020202020204" pitchFamily="34" charset="0"/>
              </a:rPr>
              <a:t>. 2008 </a:t>
            </a:r>
          </a:p>
        </p:txBody>
      </p:sp>
      <p:pic>
        <p:nvPicPr>
          <p:cNvPr id="28677" name="Picture 19" descr="bb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08" t="7767" r="20677" b="15207"/>
          <a:stretch/>
        </p:blipFill>
        <p:spPr bwMode="auto">
          <a:xfrm>
            <a:off x="539551" y="1916833"/>
            <a:ext cx="7848873" cy="3600026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678" name="Text Box 20"/>
          <p:cNvSpPr txBox="1">
            <a:spLocks noChangeArrowheads="1"/>
          </p:cNvSpPr>
          <p:nvPr/>
        </p:nvSpPr>
        <p:spPr bwMode="auto">
          <a:xfrm>
            <a:off x="2161480" y="2893048"/>
            <a:ext cx="15827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>
                <a:solidFill>
                  <a:schemeClr val="tx2"/>
                </a:solidFill>
                <a:latin typeface="+mn-lt"/>
              </a:rPr>
              <a:t>pomalí </a:t>
            </a:r>
          </a:p>
        </p:txBody>
      </p:sp>
      <p:sp>
        <p:nvSpPr>
          <p:cNvPr id="28679" name="Text Box 21"/>
          <p:cNvSpPr txBox="1">
            <a:spLocks noChangeArrowheads="1"/>
          </p:cNvSpPr>
          <p:nvPr/>
        </p:nvSpPr>
        <p:spPr bwMode="auto">
          <a:xfrm>
            <a:off x="4012158" y="2893048"/>
            <a:ext cx="24320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cs-CZ" altLang="cs-CZ" sz="2400" dirty="0">
                <a:solidFill>
                  <a:schemeClr val="tx2"/>
                </a:solidFill>
                <a:latin typeface="+mn-lt"/>
              </a:rPr>
              <a:t>rychlí</a:t>
            </a:r>
          </a:p>
        </p:txBody>
      </p:sp>
      <p:sp>
        <p:nvSpPr>
          <p:cNvPr id="28680" name="Text Box 22"/>
          <p:cNvSpPr txBox="1">
            <a:spLocks noChangeArrowheads="1"/>
          </p:cNvSpPr>
          <p:nvPr/>
        </p:nvSpPr>
        <p:spPr bwMode="auto">
          <a:xfrm>
            <a:off x="6106418" y="3072560"/>
            <a:ext cx="2786062" cy="572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cs-CZ" altLang="cs-CZ" sz="2400" dirty="0">
                <a:solidFill>
                  <a:schemeClr val="tx2"/>
                </a:solidFill>
                <a:latin typeface="+mn-lt"/>
              </a:rPr>
              <a:t>velmi </a:t>
            </a:r>
          </a:p>
          <a:p>
            <a:pPr eaLnBrk="1" hangingPunct="1">
              <a:lnSpc>
                <a:spcPct val="40000"/>
              </a:lnSpc>
              <a:spcBef>
                <a:spcPct val="50000"/>
              </a:spcBef>
              <a:buFontTx/>
              <a:buNone/>
            </a:pPr>
            <a:r>
              <a:rPr lang="cs-CZ" altLang="cs-CZ" sz="2400" dirty="0">
                <a:solidFill>
                  <a:schemeClr val="tx2"/>
                </a:solidFill>
                <a:latin typeface="+mn-lt"/>
              </a:rPr>
              <a:t>rychlí</a:t>
            </a:r>
          </a:p>
        </p:txBody>
      </p:sp>
      <p:sp>
        <p:nvSpPr>
          <p:cNvPr id="2" name="TextovéPole 1"/>
          <p:cNvSpPr txBox="1"/>
          <p:nvPr/>
        </p:nvSpPr>
        <p:spPr>
          <a:xfrm>
            <a:off x="1979712" y="2420888"/>
            <a:ext cx="15856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t</a:t>
            </a:r>
            <a:r>
              <a:rPr lang="cs-CZ" baseline="-25000" dirty="0">
                <a:solidFill>
                  <a:srgbClr val="C00000"/>
                </a:solidFill>
                <a:latin typeface="Arial Black" panose="020B0A04020102020204" pitchFamily="34" charset="0"/>
              </a:rPr>
              <a:t>1/2 </a:t>
            </a:r>
            <a: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&gt;10 hod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066430" y="2420888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t</a:t>
            </a:r>
            <a:r>
              <a:rPr lang="cs-CZ" baseline="-25000" dirty="0">
                <a:solidFill>
                  <a:srgbClr val="C00000"/>
                </a:solidFill>
                <a:latin typeface="Arial Black" panose="020B0A04020102020204" pitchFamily="34" charset="0"/>
              </a:rPr>
              <a:t>1/2 </a:t>
            </a:r>
            <a: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3-5 hod</a:t>
            </a:r>
          </a:p>
        </p:txBody>
      </p:sp>
      <p:sp>
        <p:nvSpPr>
          <p:cNvPr id="11" name="TextovéPole 10"/>
          <p:cNvSpPr txBox="1"/>
          <p:nvPr/>
        </p:nvSpPr>
        <p:spPr>
          <a:xfrm>
            <a:off x="5941970" y="2420888"/>
            <a:ext cx="15103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t</a:t>
            </a:r>
            <a:r>
              <a:rPr lang="cs-CZ" baseline="-25000" dirty="0">
                <a:solidFill>
                  <a:srgbClr val="C00000"/>
                </a:solidFill>
                <a:latin typeface="Arial Black" panose="020B0A04020102020204" pitchFamily="34" charset="0"/>
              </a:rPr>
              <a:t>1/2 </a:t>
            </a:r>
            <a: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1-2 hod</a:t>
            </a:r>
          </a:p>
        </p:txBody>
      </p:sp>
    </p:spTree>
    <p:extLst>
      <p:ext uri="{BB962C8B-B14F-4D97-AF65-F5344CB8AC3E}">
        <p14:creationId xmlns:p14="http://schemas.microsoft.com/office/powerpoint/2010/main" val="2899472345"/>
      </p:ext>
    </p:extLst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1538" y="332656"/>
            <a:ext cx="8162925" cy="1090613"/>
          </a:xfrm>
        </p:spPr>
        <p:txBody>
          <a:bodyPr/>
          <a:lstStyle/>
          <a:p>
            <a:r>
              <a:rPr lang="cs-CZ" sz="5400" dirty="0">
                <a:solidFill>
                  <a:srgbClr val="C00000"/>
                </a:solidFill>
                <a:latin typeface="Arial Black" panose="020B0A04020102020204" pitchFamily="34" charset="0"/>
              </a:rPr>
              <a:t>Inhibitory ACE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683568" y="2046312"/>
            <a:ext cx="8110537" cy="4191000"/>
          </a:xfrm>
        </p:spPr>
        <p:txBody>
          <a:bodyPr/>
          <a:lstStyle/>
          <a:p>
            <a:r>
              <a:rPr lang="cs-CZ" b="1" dirty="0">
                <a:solidFill>
                  <a:schemeClr val="tx2"/>
                </a:solidFill>
              </a:rPr>
              <a:t>zpravidla </a:t>
            </a:r>
            <a:r>
              <a:rPr lang="cs-CZ" b="1" dirty="0" err="1">
                <a:solidFill>
                  <a:schemeClr val="tx2"/>
                </a:solidFill>
              </a:rPr>
              <a:t>proléčiva</a:t>
            </a:r>
            <a:r>
              <a:rPr lang="cs-CZ" b="1" dirty="0">
                <a:solidFill>
                  <a:schemeClr val="tx2"/>
                </a:solidFill>
              </a:rPr>
              <a:t>, konverze na účinný metabolit esterázami není problematická </a:t>
            </a:r>
          </a:p>
          <a:p>
            <a:r>
              <a:rPr lang="cs-CZ" b="1" dirty="0">
                <a:solidFill>
                  <a:schemeClr val="tx2"/>
                </a:solidFill>
              </a:rPr>
              <a:t>biodegradace řadou vzájemně zastupitelných </a:t>
            </a:r>
            <a:r>
              <a:rPr lang="cs-CZ" b="1" dirty="0" err="1">
                <a:solidFill>
                  <a:schemeClr val="tx2"/>
                </a:solidFill>
              </a:rPr>
              <a:t>metabol</a:t>
            </a:r>
            <a:r>
              <a:rPr lang="cs-CZ" b="1" dirty="0">
                <a:solidFill>
                  <a:schemeClr val="tx2"/>
                </a:solidFill>
              </a:rPr>
              <a:t>. systémů</a:t>
            </a:r>
          </a:p>
          <a:p>
            <a:r>
              <a:rPr lang="cs-CZ" b="1" dirty="0">
                <a:solidFill>
                  <a:schemeClr val="tx2"/>
                </a:solidFill>
              </a:rPr>
              <a:t>není doložena inhibice či indukce </a:t>
            </a:r>
          </a:p>
          <a:p>
            <a:endParaRPr lang="cs-CZ" b="1" dirty="0">
              <a:solidFill>
                <a:schemeClr val="tx2"/>
              </a:solidFill>
            </a:endParaRPr>
          </a:p>
          <a:p>
            <a:pPr>
              <a:buSzPct val="90000"/>
              <a:buFont typeface="Wingdings" panose="05000000000000000000" pitchFamily="2" charset="2"/>
              <a:buChar char="Ø"/>
            </a:pPr>
            <a:r>
              <a:rPr lang="cs-CZ" sz="3200" b="1" dirty="0">
                <a:solidFill>
                  <a:schemeClr val="tx2"/>
                </a:solidFill>
              </a:rPr>
              <a:t> </a:t>
            </a:r>
            <a:r>
              <a:rPr lang="cs-CZ" sz="3200" b="1" dirty="0">
                <a:solidFill>
                  <a:schemeClr val="tx2"/>
                </a:solidFill>
                <a:latin typeface="Arial Black" panose="020B0A04020102020204" pitchFamily="34" charset="0"/>
              </a:rPr>
              <a:t>nízké riziko lékových interakcí</a:t>
            </a:r>
          </a:p>
          <a:p>
            <a:pPr>
              <a:buSzPct val="90000"/>
              <a:buFont typeface="Wingdings" panose="05000000000000000000" pitchFamily="2" charset="2"/>
              <a:buChar char="Ø"/>
            </a:pPr>
            <a:endParaRPr lang="cs-CZ" sz="2000" b="1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>
              <a:buSzPct val="90000"/>
              <a:buFont typeface="Wingdings" panose="05000000000000000000" pitchFamily="2" charset="2"/>
              <a:buChar char="Ø"/>
            </a:pPr>
            <a:r>
              <a:rPr lang="cs-CZ" sz="3200" b="1" dirty="0">
                <a:solidFill>
                  <a:schemeClr val="tx2"/>
                </a:solidFill>
                <a:latin typeface="Arial Black" panose="020B0A04020102020204" pitchFamily="34" charset="0"/>
              </a:rPr>
              <a:t> význam </a:t>
            </a:r>
            <a:r>
              <a:rPr lang="cs-CZ" sz="3200" b="1" dirty="0" err="1">
                <a:solidFill>
                  <a:schemeClr val="tx2"/>
                </a:solidFill>
                <a:latin typeface="Arial Black" panose="020B0A04020102020204" pitchFamily="34" charset="0"/>
              </a:rPr>
              <a:t>farmakogenetiky</a:t>
            </a:r>
            <a:endParaRPr lang="cs-CZ" sz="3200" b="1" dirty="0">
              <a:solidFill>
                <a:schemeClr val="tx2"/>
              </a:solidFill>
              <a:latin typeface="Arial Black" panose="020B0A04020102020204" pitchFamily="34" charset="0"/>
            </a:endParaRPr>
          </a:p>
          <a:p>
            <a:pPr marL="0" indent="0">
              <a:buSzPct val="90000"/>
              <a:buNone/>
            </a:pPr>
            <a:r>
              <a:rPr lang="cs-CZ" sz="3200" b="1" dirty="0">
                <a:solidFill>
                  <a:schemeClr val="tx2"/>
                </a:solidFill>
                <a:latin typeface="Arial Black" panose="020B0A040201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77235430"/>
      </p:ext>
    </p:extLst>
  </p:cSld>
  <p:clrMapOvr>
    <a:masterClrMapping/>
  </p:clrMapOvr>
  <p:transition/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24744"/>
            <a:ext cx="8964613" cy="645043"/>
          </a:xfrm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cs-CZ" altLang="cs-CZ" sz="4400" dirty="0">
                <a:solidFill>
                  <a:srgbClr val="C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Interakce lipofilních  </a:t>
            </a:r>
            <a:br>
              <a:rPr lang="cs-CZ" altLang="cs-CZ" sz="4400" dirty="0">
                <a:solidFill>
                  <a:srgbClr val="C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</a:br>
            <a:r>
              <a:rPr lang="cs-CZ" altLang="cs-CZ" sz="4400" dirty="0">
                <a:solidFill>
                  <a:srgbClr val="C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 -blokátorů s </a:t>
            </a:r>
            <a:r>
              <a:rPr lang="cs-CZ" altLang="cs-CZ" sz="4400" dirty="0" err="1">
                <a:solidFill>
                  <a:srgbClr val="C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inhib</a:t>
            </a:r>
            <a:r>
              <a:rPr lang="cs-CZ" altLang="cs-CZ" sz="4400" dirty="0">
                <a:solidFill>
                  <a:srgbClr val="C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  <a:t>. CYP2D6</a:t>
            </a:r>
            <a:br>
              <a:rPr lang="cs-CZ" altLang="cs-CZ" sz="4400" dirty="0">
                <a:solidFill>
                  <a:srgbClr val="C00000"/>
                </a:solidFill>
                <a:latin typeface="Arial Black" panose="020B0A04020102020204" pitchFamily="34" charset="0"/>
                <a:sym typeface="Symbol" panose="05050102010706020507" pitchFamily="18" charset="2"/>
              </a:rPr>
            </a:br>
            <a:r>
              <a:rPr lang="cs-CZ" altLang="cs-CZ" sz="2800" i="1" dirty="0">
                <a:latin typeface="Arial" panose="020B0604020202020204" pitchFamily="34" charset="0"/>
                <a:sym typeface="Symbol" panose="05050102010706020507" pitchFamily="18" charset="2"/>
              </a:rPr>
              <a:t>(</a:t>
            </a:r>
            <a:r>
              <a:rPr lang="cs-CZ" altLang="cs-CZ" sz="2800" i="1" dirty="0" err="1">
                <a:latin typeface="Arial" panose="020B0604020202020204" pitchFamily="34" charset="0"/>
                <a:sym typeface="Symbol" panose="05050102010706020507" pitchFamily="18" charset="2"/>
              </a:rPr>
              <a:t>metoprolol</a:t>
            </a:r>
            <a:r>
              <a:rPr lang="cs-CZ" altLang="cs-CZ" sz="2800" i="1" dirty="0">
                <a:latin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cs-CZ" altLang="cs-CZ" sz="2800" i="1" dirty="0" err="1">
                <a:latin typeface="Arial" panose="020B0604020202020204" pitchFamily="34" charset="0"/>
                <a:sym typeface="Symbol" panose="05050102010706020507" pitchFamily="18" charset="2"/>
              </a:rPr>
              <a:t>karvedilol</a:t>
            </a:r>
            <a:r>
              <a:rPr lang="cs-CZ" altLang="cs-CZ" sz="2800" i="1" dirty="0">
                <a:latin typeface="Arial" panose="020B0604020202020204" pitchFamily="34" charset="0"/>
                <a:sym typeface="Symbol" panose="05050102010706020507" pitchFamily="18" charset="2"/>
              </a:rPr>
              <a:t>, </a:t>
            </a:r>
            <a:r>
              <a:rPr lang="cs-CZ" altLang="cs-CZ" sz="2800" i="1" dirty="0" err="1">
                <a:latin typeface="Arial" panose="020B0604020202020204" pitchFamily="34" charset="0"/>
                <a:sym typeface="Symbol" panose="05050102010706020507" pitchFamily="18" charset="2"/>
              </a:rPr>
              <a:t>nebivolol</a:t>
            </a:r>
            <a:r>
              <a:rPr lang="cs-CZ" altLang="cs-CZ" sz="2800" i="1" dirty="0">
                <a:latin typeface="Arial" panose="020B0604020202020204" pitchFamily="34" charset="0"/>
                <a:sym typeface="Symbol" panose="05050102010706020507" pitchFamily="18" charset="2"/>
              </a:rPr>
              <a:t>)</a:t>
            </a:r>
            <a:endParaRPr lang="cs-CZ" altLang="cs-CZ" sz="2800" b="1" i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83568" y="2388944"/>
            <a:ext cx="8209037" cy="3416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marL="571500" indent="-571500" eaLnBrk="1" hangingPunct="1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3600" dirty="0">
                <a:solidFill>
                  <a:schemeClr val="tx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častá kombinace s </a:t>
            </a:r>
            <a:r>
              <a:rPr lang="cs-CZ" altLang="cs-CZ" sz="3600" dirty="0" err="1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amiodaronem</a:t>
            </a:r>
            <a:r>
              <a:rPr lang="cs-CZ" altLang="cs-CZ" sz="3600" dirty="0">
                <a:solidFill>
                  <a:schemeClr val="tx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 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3600" dirty="0">
                <a:solidFill>
                  <a:schemeClr val="tx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    zvyšuje expozici </a:t>
            </a:r>
            <a:r>
              <a:rPr lang="cs-CZ" altLang="cs-CZ" sz="3600" i="1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3-5x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cs-CZ" altLang="cs-CZ" sz="3600" i="1" dirty="0">
              <a:solidFill>
                <a:srgbClr val="C00000"/>
              </a:solidFill>
              <a:latin typeface="Arial" panose="020B0604020202020204" pitchFamily="34" charset="0"/>
              <a:sym typeface="Symbol" panose="05050102010706020507" pitchFamily="18" charset="2"/>
            </a:endParaRPr>
          </a:p>
          <a:p>
            <a:pPr marL="571500" indent="-571500">
              <a:spcBef>
                <a:spcPct val="0"/>
              </a:spcBef>
              <a:buClr>
                <a:srgbClr val="C00000"/>
              </a:buClr>
              <a:buFont typeface="Wingdings" panose="05000000000000000000" pitchFamily="2" charset="2"/>
              <a:buChar char="§"/>
            </a:pPr>
            <a:r>
              <a:rPr lang="cs-CZ" altLang="cs-CZ" sz="3600" dirty="0">
                <a:solidFill>
                  <a:schemeClr val="tx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častá kombinace s </a:t>
            </a:r>
            <a:r>
              <a:rPr lang="cs-CZ" altLang="cs-CZ" sz="3600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antidepresivy</a:t>
            </a:r>
            <a:r>
              <a:rPr lang="cs-CZ" altLang="cs-CZ" sz="3600" dirty="0">
                <a:solidFill>
                  <a:schemeClr val="tx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sz="3600" dirty="0">
                <a:solidFill>
                  <a:schemeClr val="tx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   typu SSRI </a:t>
            </a:r>
            <a:r>
              <a:rPr lang="cs-CZ" altLang="cs-CZ" i="1" dirty="0">
                <a:solidFill>
                  <a:schemeClr val="tx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(fluoxetin, paroxetin, </a:t>
            </a:r>
          </a:p>
          <a:p>
            <a:pPr>
              <a:spcBef>
                <a:spcPct val="0"/>
              </a:spcBef>
              <a:buNone/>
            </a:pPr>
            <a:r>
              <a:rPr lang="cs-CZ" altLang="cs-CZ" i="1" dirty="0">
                <a:solidFill>
                  <a:schemeClr val="tx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     </a:t>
            </a:r>
            <a:r>
              <a:rPr lang="cs-CZ" altLang="cs-CZ" i="1" dirty="0" err="1">
                <a:solidFill>
                  <a:schemeClr val="tx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bupropion</a:t>
            </a:r>
            <a:r>
              <a:rPr lang="cs-CZ" altLang="cs-CZ" i="1" dirty="0">
                <a:solidFill>
                  <a:schemeClr val="tx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,…) </a:t>
            </a:r>
            <a:r>
              <a:rPr lang="cs-CZ" altLang="cs-CZ" sz="3600" dirty="0">
                <a:solidFill>
                  <a:schemeClr val="tx2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zvyšuje expozici </a:t>
            </a:r>
            <a:r>
              <a:rPr lang="cs-CZ" altLang="cs-CZ" sz="3600" dirty="0">
                <a:solidFill>
                  <a:srgbClr val="C00000"/>
                </a:solidFill>
                <a:latin typeface="Arial" panose="020B0604020202020204" pitchFamily="34" charset="0"/>
                <a:sym typeface="Symbol" panose="05050102010706020507" pitchFamily="18" charset="2"/>
              </a:rPr>
              <a:t>4-6x</a:t>
            </a:r>
          </a:p>
        </p:txBody>
      </p:sp>
    </p:spTree>
    <p:extLst>
      <p:ext uri="{BB962C8B-B14F-4D97-AF65-F5344CB8AC3E}">
        <p14:creationId xmlns:p14="http://schemas.microsoft.com/office/powerpoint/2010/main" val="2332858624"/>
      </p:ext>
    </p:extLst>
  </p:cSld>
  <p:clrMapOvr>
    <a:masterClrMapping/>
  </p:clrMapOvr>
  <p:transition/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Pulse measurement, 14th century artwork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8538" y="260350"/>
            <a:ext cx="4751387" cy="651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Nadpis 1">
            <a:extLst/>
          </p:cNvPr>
          <p:cNvSpPr>
            <a:spLocks noGrp="1"/>
          </p:cNvSpPr>
          <p:nvPr>
            <p:ph type="title"/>
          </p:nvPr>
        </p:nvSpPr>
        <p:spPr>
          <a:xfrm>
            <a:off x="611188" y="3240088"/>
            <a:ext cx="8137525" cy="620712"/>
          </a:xfrm>
          <a:solidFill>
            <a:schemeClr val="accent1"/>
          </a:solidFill>
          <a:ln>
            <a:solidFill>
              <a:schemeClr val="bg1">
                <a:lumMod val="75000"/>
              </a:schemeClr>
            </a:solidFill>
          </a:ln>
        </p:spPr>
        <p:txBody>
          <a:bodyPr/>
          <a:lstStyle/>
          <a:p>
            <a:pPr>
              <a:defRPr/>
            </a:pPr>
            <a:r>
              <a:rPr lang="cs-CZ" dirty="0">
                <a:solidFill>
                  <a:srgbClr val="C00000"/>
                </a:solidFill>
                <a:latin typeface="Arial Black" panose="020B0A04020102020204" pitchFamily="34" charset="0"/>
              </a:rPr>
              <a:t>řešení je naštěstí jednoduché…</a:t>
            </a:r>
            <a:endParaRPr lang="en-US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822162"/>
      </p:ext>
    </p:extLst>
  </p:cSld>
  <p:clrMapOvr>
    <a:masterClrMapping/>
  </p:clrMapOvr>
  <p:transition/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1463" y="693639"/>
            <a:ext cx="8872537" cy="719137"/>
          </a:xfrm>
        </p:spPr>
        <p:txBody>
          <a:bodyPr/>
          <a:lstStyle/>
          <a:p>
            <a:pPr algn="ctr">
              <a:lnSpc>
                <a:spcPct val="110000"/>
              </a:lnSpc>
            </a:pPr>
            <a:r>
              <a:rPr lang="cs-CZ" altLang="cs-CZ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Variabilita vhodného dávkování </a:t>
            </a:r>
            <a:r>
              <a:rPr lang="cs-CZ" altLang="cs-CZ" sz="2800" b="1" i="1" dirty="0" err="1">
                <a:latin typeface="Arial Black" panose="020B0A04020102020204" pitchFamily="34" charset="0"/>
              </a:rPr>
              <a:t>propafenonu</a:t>
            </a:r>
            <a:br>
              <a:rPr lang="cs-CZ" altLang="cs-CZ" sz="2800" b="1" dirty="0">
                <a:solidFill>
                  <a:srgbClr val="C00000"/>
                </a:solidFill>
                <a:latin typeface="Arial Black" panose="020B0A04020102020204" pitchFamily="34" charset="0"/>
              </a:rPr>
            </a:br>
            <a:r>
              <a:rPr lang="cs-CZ" altLang="cs-CZ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 v závislosti na aktivitě CYP2D6</a:t>
            </a:r>
          </a:p>
        </p:txBody>
      </p:sp>
      <p:sp>
        <p:nvSpPr>
          <p:cNvPr id="33795" name="Rectangle 3"/>
          <p:cNvSpPr>
            <a:spLocks noChangeArrowheads="1"/>
          </p:cNvSpPr>
          <p:nvPr/>
        </p:nvSpPr>
        <p:spPr bwMode="auto">
          <a:xfrm>
            <a:off x="984250" y="2044972"/>
            <a:ext cx="7764214" cy="36576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927748" name="Rectangle 4">
            <a:extLst/>
          </p:cNvPr>
          <p:cNvSpPr>
            <a:spLocks noChangeArrowheads="1"/>
          </p:cNvSpPr>
          <p:nvPr/>
        </p:nvSpPr>
        <p:spPr bwMode="auto">
          <a:xfrm>
            <a:off x="1358900" y="4553222"/>
            <a:ext cx="406400" cy="1143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2033588" y="5169172"/>
            <a:ext cx="406400" cy="5334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2416175" y="4940572"/>
            <a:ext cx="406400" cy="7620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33799" name="Rectangle 7"/>
          <p:cNvSpPr>
            <a:spLocks noChangeArrowheads="1"/>
          </p:cNvSpPr>
          <p:nvPr/>
        </p:nvSpPr>
        <p:spPr bwMode="auto">
          <a:xfrm>
            <a:off x="2822575" y="5169172"/>
            <a:ext cx="406400" cy="5334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33800" name="Rectangle 8"/>
          <p:cNvSpPr>
            <a:spLocks noChangeArrowheads="1"/>
          </p:cNvSpPr>
          <p:nvPr/>
        </p:nvSpPr>
        <p:spPr bwMode="auto">
          <a:xfrm>
            <a:off x="3228975" y="5473972"/>
            <a:ext cx="406400" cy="2286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3781425" y="4483372"/>
            <a:ext cx="406400" cy="12192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4146550" y="3568972"/>
            <a:ext cx="406400" cy="21336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4552950" y="3721372"/>
            <a:ext cx="406400" cy="19812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4959350" y="3873772"/>
            <a:ext cx="406400" cy="18288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5365750" y="5092972"/>
            <a:ext cx="406400" cy="6096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33806" name="Rectangle 14"/>
          <p:cNvSpPr>
            <a:spLocks noChangeArrowheads="1"/>
          </p:cNvSpPr>
          <p:nvPr/>
        </p:nvSpPr>
        <p:spPr bwMode="auto">
          <a:xfrm>
            <a:off x="5772150" y="5245372"/>
            <a:ext cx="406400" cy="4572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33807" name="Rectangle 15"/>
          <p:cNvSpPr>
            <a:spLocks noChangeArrowheads="1"/>
          </p:cNvSpPr>
          <p:nvPr/>
        </p:nvSpPr>
        <p:spPr bwMode="auto">
          <a:xfrm>
            <a:off x="6840538" y="5550172"/>
            <a:ext cx="406400" cy="1524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33808" name="Rectangle 16"/>
          <p:cNvSpPr>
            <a:spLocks noChangeArrowheads="1"/>
          </p:cNvSpPr>
          <p:nvPr/>
        </p:nvSpPr>
        <p:spPr bwMode="auto">
          <a:xfrm>
            <a:off x="7246938" y="5397772"/>
            <a:ext cx="406400" cy="3048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33809" name="Rectangle 17"/>
          <p:cNvSpPr>
            <a:spLocks noChangeArrowheads="1"/>
          </p:cNvSpPr>
          <p:nvPr/>
        </p:nvSpPr>
        <p:spPr bwMode="auto">
          <a:xfrm>
            <a:off x="7653338" y="5321572"/>
            <a:ext cx="406400" cy="3810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33810" name="Rectangle 18"/>
          <p:cNvSpPr>
            <a:spLocks noChangeArrowheads="1"/>
          </p:cNvSpPr>
          <p:nvPr/>
        </p:nvSpPr>
        <p:spPr bwMode="auto">
          <a:xfrm>
            <a:off x="8059738" y="5473972"/>
            <a:ext cx="406400" cy="228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927763" name="Rectangle 19">
            <a:extLst/>
          </p:cNvPr>
          <p:cNvSpPr>
            <a:spLocks noChangeArrowheads="1"/>
          </p:cNvSpPr>
          <p:nvPr/>
        </p:nvSpPr>
        <p:spPr bwMode="auto">
          <a:xfrm>
            <a:off x="1287463" y="2067197"/>
            <a:ext cx="406400" cy="6096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/>
          <a:p>
            <a:pPr eaLnBrk="1" hangingPunct="1">
              <a:defRPr/>
            </a:pPr>
            <a:endParaRPr lang="cs-CZ">
              <a:latin typeface="Arial" charset="0"/>
            </a:endParaRPr>
          </a:p>
        </p:txBody>
      </p:sp>
      <p:sp>
        <p:nvSpPr>
          <p:cNvPr id="33812" name="Text Box 20"/>
          <p:cNvSpPr txBox="1">
            <a:spLocks noChangeArrowheads="1"/>
          </p:cNvSpPr>
          <p:nvPr/>
        </p:nvSpPr>
        <p:spPr bwMode="auto">
          <a:xfrm>
            <a:off x="1760538" y="2054497"/>
            <a:ext cx="1211262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000" dirty="0">
                <a:solidFill>
                  <a:schemeClr val="tx2"/>
                </a:solidFill>
                <a:latin typeface="Arial" panose="020B0604020202020204" pitchFamily="34" charset="0"/>
              </a:rPr>
              <a:t>pomalý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000" dirty="0" err="1">
                <a:solidFill>
                  <a:schemeClr val="tx2"/>
                </a:solidFill>
                <a:latin typeface="Arial" panose="020B0604020202020204" pitchFamily="34" charset="0"/>
              </a:rPr>
              <a:t>metab</a:t>
            </a:r>
            <a:r>
              <a:rPr lang="cs-CZ" altLang="cs-CZ" sz="2000" dirty="0">
                <a:solidFill>
                  <a:schemeClr val="tx2"/>
                </a:solidFill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33813" name="Rectangle 21"/>
          <p:cNvSpPr>
            <a:spLocks noChangeArrowheads="1"/>
          </p:cNvSpPr>
          <p:nvPr/>
        </p:nvSpPr>
        <p:spPr bwMode="auto">
          <a:xfrm>
            <a:off x="3319463" y="2067197"/>
            <a:ext cx="406400" cy="609600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33814" name="Text Box 22"/>
          <p:cNvSpPr txBox="1">
            <a:spLocks noChangeArrowheads="1"/>
          </p:cNvSpPr>
          <p:nvPr/>
        </p:nvSpPr>
        <p:spPr bwMode="auto">
          <a:xfrm>
            <a:off x="3792538" y="2054497"/>
            <a:ext cx="1139825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tx2"/>
                </a:solidFill>
                <a:latin typeface="Arial" panose="020B0604020202020204" pitchFamily="34" charset="0"/>
              </a:rPr>
              <a:t>střední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tx2"/>
                </a:solidFill>
                <a:latin typeface="Arial" panose="020B0604020202020204" pitchFamily="34" charset="0"/>
              </a:rPr>
              <a:t>metab.</a:t>
            </a:r>
          </a:p>
        </p:txBody>
      </p:sp>
      <p:sp>
        <p:nvSpPr>
          <p:cNvPr id="33815" name="Rectangle 23"/>
          <p:cNvSpPr>
            <a:spLocks noChangeArrowheads="1"/>
          </p:cNvSpPr>
          <p:nvPr/>
        </p:nvSpPr>
        <p:spPr bwMode="auto">
          <a:xfrm>
            <a:off x="5214938" y="2067197"/>
            <a:ext cx="406400" cy="609600"/>
          </a:xfrm>
          <a:prstGeom prst="rect">
            <a:avLst/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33816" name="Text Box 24"/>
          <p:cNvSpPr txBox="1">
            <a:spLocks noChangeArrowheads="1"/>
          </p:cNvSpPr>
          <p:nvPr/>
        </p:nvSpPr>
        <p:spPr bwMode="auto">
          <a:xfrm>
            <a:off x="5621338" y="2054497"/>
            <a:ext cx="101600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tx2"/>
                </a:solidFill>
                <a:latin typeface="Arial" panose="020B0604020202020204" pitchFamily="34" charset="0"/>
              </a:rPr>
              <a:t>rychlý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tx2"/>
                </a:solidFill>
                <a:latin typeface="Arial" panose="020B0604020202020204" pitchFamily="34" charset="0"/>
              </a:rPr>
              <a:t>metab.</a:t>
            </a:r>
          </a:p>
        </p:txBody>
      </p:sp>
      <p:sp>
        <p:nvSpPr>
          <p:cNvPr id="33817" name="Text Box 25"/>
          <p:cNvSpPr txBox="1">
            <a:spLocks noChangeArrowheads="1"/>
          </p:cNvSpPr>
          <p:nvPr/>
        </p:nvSpPr>
        <p:spPr bwMode="auto">
          <a:xfrm>
            <a:off x="7450138" y="2067197"/>
            <a:ext cx="115252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tx2"/>
                </a:solidFill>
                <a:latin typeface="Arial" panose="020B0604020202020204" pitchFamily="34" charset="0"/>
              </a:rPr>
              <a:t>velmi rychlý 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2000">
                <a:solidFill>
                  <a:schemeClr val="tx2"/>
                </a:solidFill>
                <a:latin typeface="Arial" panose="020B0604020202020204" pitchFamily="34" charset="0"/>
              </a:rPr>
              <a:t>metab.</a:t>
            </a:r>
          </a:p>
        </p:txBody>
      </p:sp>
      <p:sp>
        <p:nvSpPr>
          <p:cNvPr id="33818" name="Rectangle 26"/>
          <p:cNvSpPr>
            <a:spLocks noChangeArrowheads="1"/>
          </p:cNvSpPr>
          <p:nvPr/>
        </p:nvSpPr>
        <p:spPr bwMode="auto">
          <a:xfrm>
            <a:off x="7043738" y="2067197"/>
            <a:ext cx="406400" cy="609600"/>
          </a:xfrm>
          <a:prstGeom prst="rect">
            <a:avLst/>
          </a:prstGeom>
          <a:solidFill>
            <a:srgbClr val="008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cs-CZ" sz="1800" b="0">
              <a:latin typeface="Arial" panose="020B0604020202020204" pitchFamily="34" charset="0"/>
            </a:endParaRPr>
          </a:p>
        </p:txBody>
      </p:sp>
      <p:sp>
        <p:nvSpPr>
          <p:cNvPr id="33819" name="Line 27"/>
          <p:cNvSpPr>
            <a:spLocks noChangeShapeType="1"/>
          </p:cNvSpPr>
          <p:nvPr/>
        </p:nvSpPr>
        <p:spPr bwMode="auto">
          <a:xfrm>
            <a:off x="2709863" y="6742113"/>
            <a:ext cx="3317875" cy="0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20" name="Text Box 28"/>
          <p:cNvSpPr txBox="1">
            <a:spLocks noChangeArrowheads="1"/>
          </p:cNvSpPr>
          <p:nvPr/>
        </p:nvSpPr>
        <p:spPr bwMode="auto">
          <a:xfrm>
            <a:off x="2117725" y="6332538"/>
            <a:ext cx="4183063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600" i="1" dirty="0">
                <a:solidFill>
                  <a:srgbClr val="C00000"/>
                </a:solidFill>
                <a:latin typeface="Arial" panose="020B0604020202020204" pitchFamily="34" charset="0"/>
              </a:rPr>
              <a:t>dávkovací rozmezí dle populačních studií</a:t>
            </a:r>
          </a:p>
        </p:txBody>
      </p:sp>
      <p:sp>
        <p:nvSpPr>
          <p:cNvPr id="33821" name="Text Box 29"/>
          <p:cNvSpPr txBox="1">
            <a:spLocks noChangeArrowheads="1"/>
          </p:cNvSpPr>
          <p:nvPr/>
        </p:nvSpPr>
        <p:spPr bwMode="auto">
          <a:xfrm rot="-5400000">
            <a:off x="-1082675" y="3864247"/>
            <a:ext cx="373697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i="1" dirty="0">
                <a:solidFill>
                  <a:schemeClr val="tx2"/>
                </a:solidFill>
                <a:latin typeface="Arial" panose="020B0604020202020204" pitchFamily="34" charset="0"/>
              </a:rPr>
              <a:t>relativní frekvence v populaci</a:t>
            </a:r>
          </a:p>
        </p:txBody>
      </p:sp>
      <p:sp>
        <p:nvSpPr>
          <p:cNvPr id="33822" name="Line 30"/>
          <p:cNvSpPr>
            <a:spLocks noChangeShapeType="1"/>
          </p:cNvSpPr>
          <p:nvPr/>
        </p:nvSpPr>
        <p:spPr bwMode="auto">
          <a:xfrm>
            <a:off x="1331913" y="5702572"/>
            <a:ext cx="0" cy="76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23" name="Line 31" descr="50%"/>
          <p:cNvSpPr>
            <a:spLocks noChangeShapeType="1"/>
          </p:cNvSpPr>
          <p:nvPr/>
        </p:nvSpPr>
        <p:spPr bwMode="auto">
          <a:xfrm>
            <a:off x="2046288" y="5702572"/>
            <a:ext cx="0" cy="76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24" name="Line 32" descr="50%"/>
          <p:cNvSpPr>
            <a:spLocks noChangeShapeType="1"/>
          </p:cNvSpPr>
          <p:nvPr/>
        </p:nvSpPr>
        <p:spPr bwMode="auto">
          <a:xfrm>
            <a:off x="2790825" y="5702572"/>
            <a:ext cx="0" cy="76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25" name="Line 33" descr="50%"/>
          <p:cNvSpPr>
            <a:spLocks noChangeShapeType="1"/>
          </p:cNvSpPr>
          <p:nvPr/>
        </p:nvSpPr>
        <p:spPr bwMode="auto">
          <a:xfrm>
            <a:off x="3536950" y="5702572"/>
            <a:ext cx="0" cy="76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26" name="Line 34" descr="10%"/>
          <p:cNvSpPr>
            <a:spLocks noChangeShapeType="1"/>
          </p:cNvSpPr>
          <p:nvPr/>
        </p:nvSpPr>
        <p:spPr bwMode="auto">
          <a:xfrm>
            <a:off x="4281488" y="5702572"/>
            <a:ext cx="0" cy="76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27" name="Line 35" descr="10%"/>
          <p:cNvSpPr>
            <a:spLocks noChangeShapeType="1"/>
          </p:cNvSpPr>
          <p:nvPr/>
        </p:nvSpPr>
        <p:spPr bwMode="auto">
          <a:xfrm>
            <a:off x="5026025" y="5702572"/>
            <a:ext cx="0" cy="76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28" name="Line 36" descr="10%"/>
          <p:cNvSpPr>
            <a:spLocks noChangeShapeType="1"/>
          </p:cNvSpPr>
          <p:nvPr/>
        </p:nvSpPr>
        <p:spPr bwMode="auto">
          <a:xfrm>
            <a:off x="5772150" y="5702572"/>
            <a:ext cx="0" cy="76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29" name="Line 37"/>
          <p:cNvSpPr>
            <a:spLocks noChangeShapeType="1"/>
          </p:cNvSpPr>
          <p:nvPr/>
        </p:nvSpPr>
        <p:spPr bwMode="auto">
          <a:xfrm>
            <a:off x="6516688" y="5702572"/>
            <a:ext cx="0" cy="76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30" name="Line 38" descr="Kuličky"/>
          <p:cNvSpPr>
            <a:spLocks noChangeShapeType="1"/>
          </p:cNvSpPr>
          <p:nvPr/>
        </p:nvSpPr>
        <p:spPr bwMode="auto">
          <a:xfrm>
            <a:off x="6977063" y="5702572"/>
            <a:ext cx="0" cy="76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31" name="Line 39" descr="Kuličky"/>
          <p:cNvSpPr>
            <a:spLocks noChangeShapeType="1"/>
          </p:cNvSpPr>
          <p:nvPr/>
        </p:nvSpPr>
        <p:spPr bwMode="auto">
          <a:xfrm>
            <a:off x="7721600" y="5702572"/>
            <a:ext cx="0" cy="76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32" name="Line 40" descr="Kuličky"/>
          <p:cNvSpPr>
            <a:spLocks noChangeShapeType="1"/>
          </p:cNvSpPr>
          <p:nvPr/>
        </p:nvSpPr>
        <p:spPr bwMode="auto">
          <a:xfrm>
            <a:off x="8466138" y="5702572"/>
            <a:ext cx="0" cy="76200"/>
          </a:xfrm>
          <a:prstGeom prst="line">
            <a:avLst/>
          </a:prstGeom>
          <a:noFill/>
          <a:ln w="381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cs-CZ"/>
          </a:p>
        </p:txBody>
      </p:sp>
      <p:sp>
        <p:nvSpPr>
          <p:cNvPr id="33833" name="Text Box 41"/>
          <p:cNvSpPr txBox="1">
            <a:spLocks noChangeArrowheads="1"/>
          </p:cNvSpPr>
          <p:nvPr/>
        </p:nvSpPr>
        <p:spPr bwMode="auto">
          <a:xfrm>
            <a:off x="1116013" y="5808935"/>
            <a:ext cx="79248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tx2"/>
                </a:solidFill>
                <a:latin typeface="Arial" panose="020B0604020202020204" pitchFamily="34" charset="0"/>
              </a:rPr>
              <a:t>100 mg                                  500 mg                                   1500 mg</a:t>
            </a:r>
          </a:p>
          <a:p>
            <a:pPr>
              <a:lnSpc>
                <a:spcPct val="120000"/>
              </a:lnSpc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tx2"/>
                </a:solidFill>
                <a:latin typeface="Arial" panose="020B0604020202020204" pitchFamily="34" charset="0"/>
              </a:rPr>
              <a:t>           </a:t>
            </a:r>
            <a:r>
              <a:rPr lang="cs-CZ" altLang="cs-CZ" sz="1800" i="1">
                <a:solidFill>
                  <a:schemeClr val="tx2"/>
                </a:solidFill>
                <a:latin typeface="Arial" panose="020B0604020202020204" pitchFamily="34" charset="0"/>
              </a:rPr>
              <a:t>vhodná dávka pro jednotlivé typy metabolizátorů</a:t>
            </a:r>
          </a:p>
          <a:p>
            <a:pPr>
              <a:lnSpc>
                <a:spcPct val="80000"/>
              </a:lnSpc>
              <a:spcBef>
                <a:spcPct val="0"/>
              </a:spcBef>
              <a:buFontTx/>
              <a:buNone/>
            </a:pPr>
            <a:r>
              <a:rPr lang="cs-CZ" altLang="cs-CZ" sz="1800">
                <a:solidFill>
                  <a:schemeClr val="tx2"/>
                </a:solidFill>
                <a:latin typeface="Arial" panose="020B0604020202020204" pitchFamily="34" charset="0"/>
              </a:rPr>
              <a:t>                                                                                            </a:t>
            </a:r>
          </a:p>
        </p:txBody>
      </p:sp>
      <p:sp>
        <p:nvSpPr>
          <p:cNvPr id="33834" name="Text Box 42"/>
          <p:cNvSpPr txBox="1">
            <a:spLocks noChangeArrowheads="1"/>
          </p:cNvSpPr>
          <p:nvPr/>
        </p:nvSpPr>
        <p:spPr bwMode="auto">
          <a:xfrm>
            <a:off x="1259632" y="2672233"/>
            <a:ext cx="74104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2000" i="1" dirty="0">
                <a:solidFill>
                  <a:schemeClr val="tx2"/>
                </a:solidFill>
                <a:latin typeface="Arial" panose="020B0604020202020204" pitchFamily="34" charset="0"/>
              </a:rPr>
              <a:t>aktivita izoenzymu CYP2D6</a:t>
            </a:r>
            <a:endParaRPr lang="cs-CZ" altLang="cs-CZ" sz="1800" i="1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  <p:sp>
        <p:nvSpPr>
          <p:cNvPr id="33836" name="Text Box 44"/>
          <p:cNvSpPr txBox="1">
            <a:spLocks noChangeArrowheads="1"/>
          </p:cNvSpPr>
          <p:nvPr/>
        </p:nvSpPr>
        <p:spPr bwMode="auto">
          <a:xfrm>
            <a:off x="6510338" y="6524625"/>
            <a:ext cx="26701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anose="020B0603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anose="020B0603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anose="020B0603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anose="020B0603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cs-CZ" altLang="cs-CZ" sz="1200" b="0">
                <a:solidFill>
                  <a:schemeClr val="tx2"/>
                </a:solidFill>
              </a:rPr>
              <a:t>Zanger UM, Pharmacogenetics 2001</a:t>
            </a:r>
            <a:r>
              <a:rPr lang="cs-CZ" altLang="cs-CZ" sz="1800" b="0">
                <a:solidFill>
                  <a:schemeClr val="tx2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23617983"/>
      </p:ext>
    </p:extLst>
  </p:cSld>
  <p:clrMapOvr>
    <a:masterClrMapping/>
  </p:clrMapOvr>
  <p:transition/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58" name="Nadpis 1"/>
          <p:cNvSpPr>
            <a:spLocks noGrp="1"/>
          </p:cNvSpPr>
          <p:nvPr>
            <p:ph type="title"/>
          </p:nvPr>
        </p:nvSpPr>
        <p:spPr>
          <a:xfrm>
            <a:off x="179512" y="5733256"/>
            <a:ext cx="8713663" cy="1083258"/>
          </a:xfrm>
        </p:spPr>
        <p:txBody>
          <a:bodyPr/>
          <a:lstStyle/>
          <a:p>
            <a:pPr algn="ctr">
              <a:defRPr/>
            </a:pPr>
            <a:r>
              <a:rPr lang="cs-CZ" altLang="cs-CZ" sz="3600" dirty="0">
                <a:latin typeface="Arial Black" panose="020B0A04020102020204" pitchFamily="34" charset="0"/>
              </a:rPr>
              <a:t>Jen u </a:t>
            </a:r>
            <a:r>
              <a:rPr lang="cs-CZ" altLang="cs-CZ" sz="3600" dirty="0" err="1">
                <a:latin typeface="Arial Black" panose="020B0A04020102020204" pitchFamily="34" charset="0"/>
              </a:rPr>
              <a:t>warfarinu</a:t>
            </a:r>
            <a:r>
              <a:rPr lang="cs-CZ" altLang="cs-CZ" sz="3600" dirty="0">
                <a:latin typeface="Arial Black" panose="020B0A04020102020204" pitchFamily="34" charset="0"/>
              </a:rPr>
              <a:t> popsáno 693 LI</a:t>
            </a:r>
          </a:p>
        </p:txBody>
      </p:sp>
      <p:pic>
        <p:nvPicPr>
          <p:cNvPr id="30723" name="Picture 2" descr="C:\Users\Jan Bultas\AppData\Local\Microsoft\Windows\Temporary Internet Files\Content.Outlook\XUWOSV2A\11244394_10207730957342876_8264785003392473672_o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4" t="15268" r="2814" b="5428"/>
          <a:stretch>
            <a:fillRect/>
          </a:stretch>
        </p:blipFill>
        <p:spPr bwMode="auto">
          <a:xfrm>
            <a:off x="611188" y="1628775"/>
            <a:ext cx="7910512" cy="4321175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Nadpis 1"/>
          <p:cNvSpPr txBox="1">
            <a:spLocks/>
          </p:cNvSpPr>
          <p:nvPr/>
        </p:nvSpPr>
        <p:spPr bwMode="auto">
          <a:xfrm>
            <a:off x="254000" y="394172"/>
            <a:ext cx="8639175" cy="10906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2"/>
                </a:solidFill>
                <a:latin typeface="Arial Black" pitchFamily="34" charset="0"/>
              </a:defRPr>
            </a:lvl9pPr>
          </a:lstStyle>
          <a:p>
            <a:pPr algn="ctr">
              <a:defRPr/>
            </a:pPr>
            <a:r>
              <a:rPr lang="cs-CZ" altLang="cs-CZ" sz="4800" kern="0" dirty="0">
                <a:solidFill>
                  <a:srgbClr val="C00000"/>
                </a:solidFill>
                <a:latin typeface="Arial Black" panose="020B0A04020102020204" pitchFamily="34" charset="0"/>
              </a:rPr>
              <a:t>Jak získat informace?</a:t>
            </a:r>
          </a:p>
        </p:txBody>
      </p:sp>
    </p:spTree>
    <p:extLst>
      <p:ext uri="{BB962C8B-B14F-4D97-AF65-F5344CB8AC3E}">
        <p14:creationId xmlns:p14="http://schemas.microsoft.com/office/powerpoint/2010/main" val="1786937573"/>
      </p:ext>
    </p:extLst>
  </p:cSld>
  <p:clrMapOvr>
    <a:masterClrMapping/>
  </p:clrMapOvr>
  <p:transition/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288" y="692696"/>
            <a:ext cx="8677275" cy="2591569"/>
          </a:xfrm>
          <a:solidFill>
            <a:schemeClr val="bg1">
              <a:lumMod val="90000"/>
            </a:schemeClr>
          </a:solidFill>
          <a:ln>
            <a:solidFill>
              <a:schemeClr val="tx2"/>
            </a:solidFill>
          </a:ln>
        </p:spPr>
        <p:txBody>
          <a:bodyPr/>
          <a:lstStyle/>
          <a:p>
            <a:pPr marL="0" indent="0">
              <a:buFontTx/>
              <a:buNone/>
              <a:defRPr/>
            </a:pPr>
            <a:r>
              <a:rPr lang="cs-CZ" altLang="cs-CZ" sz="3600" dirty="0">
                <a:solidFill>
                  <a:srgbClr val="C00000"/>
                </a:solidFill>
                <a:latin typeface="Arial Black" panose="020B0A04020102020204" pitchFamily="34" charset="0"/>
              </a:rPr>
              <a:t>Aktualizované informace o LI: </a:t>
            </a:r>
          </a:p>
          <a:p>
            <a:pPr>
              <a:defRPr/>
            </a:pPr>
            <a:r>
              <a:rPr lang="cs-CZ" dirty="0">
                <a:solidFill>
                  <a:schemeClr val="tx2"/>
                </a:solidFill>
              </a:rPr>
              <a:t>https://www.drugbank.ca/</a:t>
            </a:r>
          </a:p>
          <a:p>
            <a:pPr>
              <a:defRPr/>
            </a:pPr>
            <a:r>
              <a:rPr lang="cs-CZ" altLang="cs-CZ" dirty="0">
                <a:solidFill>
                  <a:schemeClr val="tx2"/>
                </a:solidFill>
              </a:rPr>
              <a:t>http://medicine.iupui.edu/clinpharm/ddis/</a:t>
            </a:r>
          </a:p>
          <a:p>
            <a:pPr>
              <a:defRPr/>
            </a:pPr>
            <a:r>
              <a:rPr lang="cs-CZ" altLang="cs-CZ" dirty="0">
                <a:solidFill>
                  <a:schemeClr val="tx2"/>
                </a:solidFill>
                <a:latin typeface="Arial" pitchFamily="34" charset="0"/>
              </a:rPr>
              <a:t>BREVÍŘ kardiologie/</a:t>
            </a:r>
            <a:r>
              <a:rPr lang="cs-CZ" altLang="cs-CZ" dirty="0" err="1">
                <a:solidFill>
                  <a:schemeClr val="tx2"/>
                </a:solidFill>
                <a:latin typeface="Arial" pitchFamily="34" charset="0"/>
              </a:rPr>
              <a:t>angiologie</a:t>
            </a:r>
            <a:r>
              <a:rPr lang="cs-CZ" altLang="cs-CZ" dirty="0">
                <a:solidFill>
                  <a:schemeClr val="tx2"/>
                </a:solidFill>
                <a:latin typeface="Arial" pitchFamily="34" charset="0"/>
              </a:rPr>
              <a:t> – tabulka substrátů, induktorů a inhibitorů metabolických a transportních systémů</a:t>
            </a:r>
          </a:p>
          <a:p>
            <a:pPr marL="0" indent="0">
              <a:buFontTx/>
              <a:buNone/>
              <a:defRPr/>
            </a:pPr>
            <a:endParaRPr lang="cs-CZ" sz="3600" dirty="0">
              <a:solidFill>
                <a:schemeClr val="tx2"/>
              </a:solidFill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" t="18121" r="1610"/>
          <a:stretch>
            <a:fillRect/>
          </a:stretch>
        </p:blipFill>
        <p:spPr bwMode="auto">
          <a:xfrm>
            <a:off x="901700" y="3933056"/>
            <a:ext cx="2590800" cy="2362200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1748" name="Picture 4" descr="oba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74" b="4259"/>
          <a:stretch>
            <a:fillRect/>
          </a:stretch>
        </p:blipFill>
        <p:spPr bwMode="auto">
          <a:xfrm>
            <a:off x="5837238" y="3933056"/>
            <a:ext cx="2406650" cy="2386012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749" name="Obrázek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11" t="-47" r="44173" b="32149"/>
          <a:stretch>
            <a:fillRect/>
          </a:stretch>
        </p:blipFill>
        <p:spPr bwMode="auto">
          <a:xfrm>
            <a:off x="3924300" y="3944168"/>
            <a:ext cx="1482725" cy="2379663"/>
          </a:xfrm>
          <a:prstGeom prst="rect">
            <a:avLst/>
          </a:prstGeom>
          <a:noFill/>
          <a:ln w="5715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6446433"/>
      </p:ext>
    </p:extLst>
  </p:cSld>
  <p:clrMapOvr>
    <a:masterClrMapping/>
  </p:clrMapOvr>
  <p:transition/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8162925" cy="1090613"/>
          </a:xfrm>
        </p:spPr>
        <p:txBody>
          <a:bodyPr/>
          <a:lstStyle/>
          <a:p>
            <a:pPr algn="ctr"/>
            <a:r>
              <a:rPr lang="cs-CZ" sz="3600" b="1" dirty="0">
                <a:latin typeface="Arial Black" panose="020B0A04020102020204" pitchFamily="34" charset="0"/>
              </a:rPr>
              <a:t>Děkuji za pozornost</a:t>
            </a:r>
            <a:br>
              <a:rPr lang="cs-CZ" sz="3600" b="1" dirty="0">
                <a:latin typeface="Arial Black" panose="020B0A04020102020204" pitchFamily="34" charset="0"/>
              </a:rPr>
            </a:br>
            <a:r>
              <a:rPr lang="cs-CZ" sz="3600" b="1" dirty="0">
                <a:latin typeface="Arial Black" panose="020B0A04020102020204" pitchFamily="34" charset="0"/>
              </a:rPr>
              <a:t>a přejme si lepšího presidenta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4370" b="53150"/>
          <a:stretch/>
        </p:blipFill>
        <p:spPr>
          <a:xfrm>
            <a:off x="2483768" y="2204864"/>
            <a:ext cx="4669292" cy="4166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8889725"/>
      </p:ext>
    </p:extLst>
  </p:cSld>
  <p:clrMapOvr>
    <a:masterClrMapping/>
  </p:clrMapOvr>
  <p:transition/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3"/>
          <p:cNvSpPr>
            <a:spLocks noChangeArrowheads="1"/>
          </p:cNvSpPr>
          <p:nvPr/>
        </p:nvSpPr>
        <p:spPr bwMode="auto">
          <a:xfrm>
            <a:off x="257175" y="228600"/>
            <a:ext cx="8562975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har char="•"/>
              <a:defRPr sz="2800">
                <a:solidFill>
                  <a:srgbClr val="003366"/>
                </a:solidFill>
                <a:latin typeface="Calibri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400">
                <a:solidFill>
                  <a:srgbClr val="003366"/>
                </a:solidFill>
                <a:latin typeface="Calibri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000">
                <a:solidFill>
                  <a:srgbClr val="003366"/>
                </a:solidFill>
                <a:latin typeface="Calibri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>
                <a:solidFill>
                  <a:srgbClr val="003366"/>
                </a:solidFill>
                <a:latin typeface="Calibri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>
                <a:solidFill>
                  <a:srgbClr val="003366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3366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3366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3366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rgbClr val="003366"/>
                </a:solidFill>
                <a:latin typeface="Calibri" pitchFamily="34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cs-CZ" altLang="cs-CZ" sz="4800" b="1" i="1">
                <a:solidFill>
                  <a:srgbClr val="C00000"/>
                </a:solidFill>
                <a:latin typeface="Arial Black" pitchFamily="34" charset="0"/>
              </a:rPr>
              <a:t>Děkuji za pozornost</a:t>
            </a:r>
          </a:p>
        </p:txBody>
      </p:sp>
      <p:pic>
        <p:nvPicPr>
          <p:cNvPr id="256003" name="Picture 4" descr="Bu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1"/>
          <a:stretch>
            <a:fillRect/>
          </a:stretch>
        </p:blipFill>
        <p:spPr bwMode="auto">
          <a:xfrm>
            <a:off x="-11113" y="1511300"/>
            <a:ext cx="9144001" cy="537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81209350"/>
      </p:ext>
    </p:extLst>
  </p:cSld>
  <p:clrMapOvr>
    <a:masterClrMapping/>
  </p:clrMapOvr>
  <p:transition/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008" y="428627"/>
            <a:ext cx="9093993" cy="1090613"/>
          </a:xfrm>
        </p:spPr>
        <p:txBody>
          <a:bodyPr/>
          <a:lstStyle/>
          <a:p>
            <a:pPr algn="ctr"/>
            <a:r>
              <a:rPr lang="cs-CZ" sz="3600" dirty="0">
                <a:latin typeface="Arial Black" panose="020B0A04020102020204" pitchFamily="34" charset="0"/>
              </a:rPr>
              <a:t>Jak dosáhnout vyrovnaný příjem vitaminu K?</a:t>
            </a:r>
          </a:p>
        </p:txBody>
      </p:sp>
      <p:pic>
        <p:nvPicPr>
          <p:cNvPr id="39938" name="Picture 2" descr="Výsledek obrázku pro warfari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22" y="1914527"/>
            <a:ext cx="4107656" cy="4724399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940" name="Picture 4" descr="Výsledek obrázku pro maso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1" t="1613" r="1336" b="2217"/>
          <a:stretch/>
        </p:blipFill>
        <p:spPr bwMode="auto">
          <a:xfrm>
            <a:off x="4657735" y="1914527"/>
            <a:ext cx="4243387" cy="4724399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6070256"/>
      </p:ext>
    </p:extLst>
  </p:cSld>
  <p:clrMapOvr>
    <a:masterClrMapping/>
  </p:clrMapOvr>
  <p:transition/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aoblený obdélník 1"/>
          <p:cNvSpPr/>
          <p:nvPr/>
        </p:nvSpPr>
        <p:spPr>
          <a:xfrm>
            <a:off x="323528" y="980728"/>
            <a:ext cx="8604448" cy="5976664"/>
          </a:xfrm>
          <a:prstGeom prst="roundRect">
            <a:avLst/>
          </a:prstGeom>
          <a:solidFill>
            <a:schemeClr val="bg1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755576" y="1484784"/>
            <a:ext cx="799147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Helvetica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Helvetica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Helvetica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Helvetica" charset="0"/>
              </a:defRPr>
            </a:lvl5pPr>
            <a:lvl6pPr marL="3429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Helvetica" charset="0"/>
              </a:defRPr>
            </a:lvl6pPr>
            <a:lvl7pPr marL="6858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Helvetica" charset="0"/>
              </a:defRPr>
            </a:lvl7pPr>
            <a:lvl8pPr marL="10287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Helvetica" charset="0"/>
              </a:defRPr>
            </a:lvl8pPr>
            <a:lvl9pPr marL="1371600" algn="l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Helvetica" charset="0"/>
              </a:defRPr>
            </a:lvl9pPr>
          </a:lstStyle>
          <a:p>
            <a:pPr eaLnBrk="1" hangingPunct="1"/>
            <a:r>
              <a:rPr lang="cs-CZ" altLang="cs-CZ" sz="4000" i="1" kern="0" dirty="0">
                <a:latin typeface="Arial Black" panose="020B0A04020102020204" pitchFamily="34" charset="0"/>
              </a:rPr>
              <a:t>„…ne </a:t>
            </a:r>
            <a:r>
              <a:rPr lang="cs-CZ" altLang="cs-CZ" sz="4000" i="1" kern="0" dirty="0" err="1">
                <a:latin typeface="Arial Black" panose="020B0A04020102020204" pitchFamily="34" charset="0"/>
              </a:rPr>
              <a:t>sit</a:t>
            </a:r>
            <a:r>
              <a:rPr lang="cs-CZ" altLang="cs-CZ" sz="4000" i="1" kern="0" dirty="0">
                <a:latin typeface="Arial Black" panose="020B0A04020102020204" pitchFamily="34" charset="0"/>
              </a:rPr>
              <a:t> </a:t>
            </a:r>
            <a:r>
              <a:rPr lang="cs-CZ" altLang="cs-CZ" sz="4000" i="1" kern="0" dirty="0" err="1">
                <a:latin typeface="Arial Black" panose="020B0A04020102020204" pitchFamily="34" charset="0"/>
              </a:rPr>
              <a:t>medica</a:t>
            </a:r>
            <a:r>
              <a:rPr lang="cs-CZ" altLang="cs-CZ" sz="4000" i="1" kern="0" dirty="0">
                <a:latin typeface="Arial Black" panose="020B0A04020102020204" pitchFamily="34" charset="0"/>
              </a:rPr>
              <a:t> </a:t>
            </a:r>
            <a:r>
              <a:rPr lang="cs-CZ" altLang="cs-CZ" sz="4000" i="1" kern="0" dirty="0" err="1">
                <a:latin typeface="Arial Black" panose="020B0A04020102020204" pitchFamily="34" charset="0"/>
              </a:rPr>
              <a:t>gravior</a:t>
            </a:r>
            <a:r>
              <a:rPr lang="cs-CZ" altLang="cs-CZ" sz="4000" i="1" kern="0" dirty="0">
                <a:latin typeface="Arial Black" panose="020B0A04020102020204" pitchFamily="34" charset="0"/>
              </a:rPr>
              <a:t> </a:t>
            </a:r>
            <a:r>
              <a:rPr lang="cs-CZ" altLang="cs-CZ" sz="4000" i="1" kern="0" dirty="0" err="1">
                <a:latin typeface="Arial Black" panose="020B0A04020102020204" pitchFamily="34" charset="0"/>
              </a:rPr>
              <a:t>ipso</a:t>
            </a:r>
            <a:r>
              <a:rPr lang="cs-CZ" altLang="cs-CZ" sz="4000" i="1" kern="0" dirty="0">
                <a:latin typeface="Arial Black" panose="020B0A04020102020204" pitchFamily="34" charset="0"/>
              </a:rPr>
              <a:t> </a:t>
            </a:r>
            <a:r>
              <a:rPr lang="cs-CZ" altLang="cs-CZ" sz="4000" i="1" kern="0" dirty="0" err="1">
                <a:latin typeface="Arial Black" panose="020B0A04020102020204" pitchFamily="34" charset="0"/>
              </a:rPr>
              <a:t>morbo</a:t>
            </a:r>
            <a:r>
              <a:rPr lang="cs-CZ" altLang="cs-CZ" sz="4000" i="1" kern="0" dirty="0">
                <a:latin typeface="Arial Black" panose="020B0A04020102020204" pitchFamily="34" charset="0"/>
              </a:rPr>
              <a:t>“</a:t>
            </a:r>
            <a:br>
              <a:rPr lang="cs-CZ" altLang="cs-CZ" sz="4000" i="1" kern="0" dirty="0">
                <a:latin typeface="Arial Black" panose="020B0A04020102020204" pitchFamily="34" charset="0"/>
              </a:rPr>
            </a:br>
            <a:br>
              <a:rPr lang="cs-CZ" altLang="cs-CZ" sz="4000" i="1" kern="0" dirty="0">
                <a:latin typeface="Arial Black" panose="020B0A04020102020204" pitchFamily="34" charset="0"/>
              </a:rPr>
            </a:br>
            <a:r>
              <a:rPr lang="cs-CZ" altLang="cs-CZ" sz="4000" i="1" kern="0" dirty="0">
                <a:latin typeface="Arial Black" panose="020B0A04020102020204" pitchFamily="34" charset="0"/>
              </a:rPr>
              <a:t> „…aby léčba nebyla nebezpečnější nežli nemoc“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5076825" y="5802461"/>
            <a:ext cx="3887788" cy="65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257175" indent="-2571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57213" indent="-2143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itchFamily="2" charset="2"/>
              <a:buChar char="n"/>
              <a:defRPr sz="2100">
                <a:solidFill>
                  <a:schemeClr val="tx1"/>
                </a:solidFill>
                <a:latin typeface="+mn-lt"/>
              </a:defRPr>
            </a:lvl2pPr>
            <a:lvl3pPr marL="8572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Char char="•"/>
              <a:defRPr>
                <a:solidFill>
                  <a:schemeClr val="tx1"/>
                </a:solidFill>
                <a:latin typeface="+mn-lt"/>
              </a:defRPr>
            </a:lvl3pPr>
            <a:lvl4pPr marL="12001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Char char="•"/>
              <a:defRPr sz="1500">
                <a:solidFill>
                  <a:schemeClr val="tx1"/>
                </a:solidFill>
                <a:latin typeface="+mn-lt"/>
              </a:defRPr>
            </a:lvl4pPr>
            <a:lvl5pPr marL="1543050" indent="-1714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500">
                <a:solidFill>
                  <a:schemeClr val="tx1"/>
                </a:solidFill>
                <a:latin typeface="+mn-lt"/>
              </a:defRPr>
            </a:lvl5pPr>
            <a:lvl6pPr marL="18859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500">
                <a:solidFill>
                  <a:schemeClr val="tx1"/>
                </a:solidFill>
                <a:latin typeface="+mn-lt"/>
              </a:defRPr>
            </a:lvl6pPr>
            <a:lvl7pPr marL="22288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500">
                <a:solidFill>
                  <a:schemeClr val="tx1"/>
                </a:solidFill>
                <a:latin typeface="+mn-lt"/>
              </a:defRPr>
            </a:lvl7pPr>
            <a:lvl8pPr marL="25717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500">
                <a:solidFill>
                  <a:schemeClr val="tx1"/>
                </a:solidFill>
                <a:latin typeface="+mn-lt"/>
              </a:defRPr>
            </a:lvl8pPr>
            <a:lvl9pPr marL="2914650" indent="-171450" algn="l" rtl="0" fontAlgn="base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5000"/>
              <a:buChar char="•"/>
              <a:defRPr sz="15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buFontTx/>
              <a:buNone/>
            </a:pPr>
            <a:r>
              <a:rPr lang="cs-CZ" altLang="cs-CZ" i="1" kern="0">
                <a:solidFill>
                  <a:schemeClr val="tx2"/>
                </a:solidFill>
                <a:latin typeface="Arial" panose="020B0604020202020204" pitchFamily="34" charset="0"/>
              </a:rPr>
              <a:t>J.E.Purkyně, 1858</a:t>
            </a:r>
            <a:endParaRPr lang="cs-CZ" altLang="cs-CZ" i="1" kern="0" dirty="0">
              <a:solidFill>
                <a:schemeClr val="tx2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9037429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Nadpis 1"/>
          <p:cNvSpPr>
            <a:spLocks noGrp="1"/>
          </p:cNvSpPr>
          <p:nvPr>
            <p:ph type="title"/>
          </p:nvPr>
        </p:nvSpPr>
        <p:spPr>
          <a:xfrm>
            <a:off x="107504" y="629816"/>
            <a:ext cx="6336704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cs-CZ" sz="2800" b="1" dirty="0">
                <a:latin typeface="Arial Black" panose="020B0A04020102020204" pitchFamily="34" charset="0"/>
              </a:rPr>
              <a:t>Léčebný efekt </a:t>
            </a:r>
            <a:r>
              <a:rPr lang="cs-CZ" sz="2800" b="1" dirty="0" err="1">
                <a:latin typeface="Arial Black" panose="020B0A04020102020204" pitchFamily="34" charset="0"/>
              </a:rPr>
              <a:t>perindoprilu</a:t>
            </a:r>
            <a:r>
              <a:rPr lang="cs-CZ" sz="2800" b="1" dirty="0">
                <a:latin typeface="Arial Black" panose="020B0A04020102020204" pitchFamily="34" charset="0"/>
              </a:rPr>
              <a:t> </a:t>
            </a:r>
            <a:br>
              <a:rPr lang="cs-CZ" sz="2800" b="1" dirty="0">
                <a:latin typeface="Arial Black" panose="020B0A04020102020204" pitchFamily="34" charset="0"/>
              </a:rPr>
            </a:br>
            <a:r>
              <a:rPr lang="cs-CZ" sz="2800" b="1" dirty="0">
                <a:latin typeface="Arial Black" panose="020B0A04020102020204" pitchFamily="34" charset="0"/>
              </a:rPr>
              <a:t>v závislosti na </a:t>
            </a:r>
            <a:r>
              <a:rPr lang="cs-CZ" sz="2800" b="1" dirty="0" err="1">
                <a:latin typeface="Arial Black" panose="020B0A04020102020204" pitchFamily="34" charset="0"/>
              </a:rPr>
              <a:t>farmakogenet</a:t>
            </a:r>
            <a:r>
              <a:rPr lang="cs-CZ" sz="2800" b="1" dirty="0">
                <a:latin typeface="Arial Black" panose="020B0A04020102020204" pitchFamily="34" charset="0"/>
              </a:rPr>
              <a:t>. ukazatelích ve st. PERGENE</a:t>
            </a:r>
            <a:br>
              <a:rPr lang="cs-CZ" sz="2400" b="1" dirty="0">
                <a:latin typeface="+mn-lt"/>
              </a:rPr>
            </a:br>
            <a:r>
              <a:rPr lang="cs-CZ" sz="2000" b="1" dirty="0">
                <a:latin typeface="+mn-lt"/>
              </a:rPr>
              <a:t>(</a:t>
            </a:r>
            <a:r>
              <a:rPr lang="cs-CZ" sz="2000" b="1" dirty="0" err="1">
                <a:latin typeface="+mn-lt"/>
              </a:rPr>
              <a:t>podstudie</a:t>
            </a:r>
            <a:r>
              <a:rPr lang="cs-CZ" sz="2000" b="1" dirty="0">
                <a:latin typeface="+mn-lt"/>
              </a:rPr>
              <a:t> EUROPA,  9 tis. probandů)</a:t>
            </a:r>
            <a:endParaRPr lang="cs-CZ" sz="2400" b="1" dirty="0">
              <a:latin typeface="+mn-lt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1" y="1916832"/>
            <a:ext cx="8712968" cy="4824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EAEAEA"/>
              </a:solidFill>
            </a:endParaRPr>
          </a:p>
        </p:txBody>
      </p:sp>
      <p:sp>
        <p:nvSpPr>
          <p:cNvPr id="98" name="Text Box 2"/>
          <p:cNvSpPr txBox="1">
            <a:spLocks noChangeArrowheads="1"/>
          </p:cNvSpPr>
          <p:nvPr/>
        </p:nvSpPr>
        <p:spPr bwMode="auto">
          <a:xfrm>
            <a:off x="3221833" y="2460959"/>
            <a:ext cx="2238113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cs-CZ" altLang="cs-CZ" sz="2000" b="1" dirty="0" err="1">
                <a:solidFill>
                  <a:srgbClr val="003366"/>
                </a:solidFill>
                <a:latin typeface="Arial" pitchFamily="34" charset="0"/>
              </a:rPr>
              <a:t>angiotensinogen</a:t>
            </a:r>
            <a:endParaRPr lang="cs-CZ" altLang="cs-CZ" sz="2000" b="1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100" name="Text Box 3"/>
          <p:cNvSpPr txBox="1">
            <a:spLocks noChangeArrowheads="1"/>
          </p:cNvSpPr>
          <p:nvPr/>
        </p:nvSpPr>
        <p:spPr bwMode="auto">
          <a:xfrm>
            <a:off x="3783394" y="3284984"/>
            <a:ext cx="782587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cs-CZ" altLang="cs-CZ" sz="2000" b="1" dirty="0" err="1">
                <a:solidFill>
                  <a:srgbClr val="003366"/>
                </a:solidFill>
                <a:latin typeface="Arial" pitchFamily="34" charset="0"/>
              </a:rPr>
              <a:t>ang</a:t>
            </a:r>
            <a:r>
              <a:rPr lang="cs-CZ" altLang="cs-CZ" sz="2000" b="1" dirty="0">
                <a:solidFill>
                  <a:srgbClr val="003366"/>
                </a:solidFill>
                <a:latin typeface="Arial" pitchFamily="34" charset="0"/>
              </a:rPr>
              <a:t> I</a:t>
            </a:r>
          </a:p>
        </p:txBody>
      </p:sp>
      <p:sp>
        <p:nvSpPr>
          <p:cNvPr id="102" name="Text Box 4"/>
          <p:cNvSpPr txBox="1">
            <a:spLocks noChangeArrowheads="1"/>
          </p:cNvSpPr>
          <p:nvPr/>
        </p:nvSpPr>
        <p:spPr bwMode="auto">
          <a:xfrm>
            <a:off x="3786656" y="4551610"/>
            <a:ext cx="923651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cs-CZ" altLang="cs-CZ" sz="2000" b="1" dirty="0" err="1">
                <a:solidFill>
                  <a:srgbClr val="C00000"/>
                </a:solidFill>
                <a:latin typeface="Arial" pitchFamily="34" charset="0"/>
              </a:rPr>
              <a:t>ang</a:t>
            </a:r>
            <a:r>
              <a:rPr lang="cs-CZ" altLang="cs-CZ" sz="2000" b="1" dirty="0">
                <a:solidFill>
                  <a:srgbClr val="C00000"/>
                </a:solidFill>
                <a:latin typeface="Arial" pitchFamily="34" charset="0"/>
              </a:rPr>
              <a:t> II </a:t>
            </a:r>
          </a:p>
        </p:txBody>
      </p:sp>
      <p:sp>
        <p:nvSpPr>
          <p:cNvPr id="111" name="Text Box 5"/>
          <p:cNvSpPr txBox="1">
            <a:spLocks noChangeArrowheads="1"/>
          </p:cNvSpPr>
          <p:nvPr/>
        </p:nvSpPr>
        <p:spPr bwMode="auto">
          <a:xfrm>
            <a:off x="4716744" y="3717033"/>
            <a:ext cx="767560" cy="615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2000" b="1" i="1" dirty="0">
                <a:solidFill>
                  <a:srgbClr val="003366"/>
                </a:solidFill>
                <a:cs typeface="Arial" panose="020B0604020202020204" pitchFamily="34" charset="0"/>
              </a:rPr>
              <a:t>ACE</a:t>
            </a:r>
          </a:p>
          <a:p>
            <a:pPr algn="ctr">
              <a:defRPr/>
            </a:pPr>
            <a:r>
              <a:rPr lang="cs-CZ" sz="1400" i="1" dirty="0">
                <a:solidFill>
                  <a:srgbClr val="003366"/>
                </a:solidFill>
                <a:cs typeface="Arial" panose="020B0604020202020204" pitchFamily="34" charset="0"/>
              </a:rPr>
              <a:t>NEP</a:t>
            </a:r>
          </a:p>
        </p:txBody>
      </p:sp>
      <p:sp>
        <p:nvSpPr>
          <p:cNvPr id="121" name="Line 8"/>
          <p:cNvSpPr>
            <a:spLocks noChangeShapeType="1"/>
          </p:cNvSpPr>
          <p:nvPr/>
        </p:nvSpPr>
        <p:spPr bwMode="auto">
          <a:xfrm flipH="1">
            <a:off x="4322242" y="4038382"/>
            <a:ext cx="442387" cy="0"/>
          </a:xfrm>
          <a:prstGeom prst="line">
            <a:avLst/>
          </a:prstGeom>
          <a:noFill/>
          <a:ln w="57150">
            <a:solidFill>
              <a:srgbClr val="C000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22" name="Line 9"/>
          <p:cNvSpPr>
            <a:spLocks noChangeShapeType="1"/>
          </p:cNvSpPr>
          <p:nvPr/>
        </p:nvSpPr>
        <p:spPr bwMode="auto">
          <a:xfrm>
            <a:off x="4158443" y="2902313"/>
            <a:ext cx="0" cy="288925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23" name="Line 10"/>
          <p:cNvSpPr>
            <a:spLocks noChangeShapeType="1"/>
          </p:cNvSpPr>
          <p:nvPr/>
        </p:nvSpPr>
        <p:spPr bwMode="auto">
          <a:xfrm>
            <a:off x="4202830" y="3726926"/>
            <a:ext cx="0" cy="74940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24" name="Text Box 20"/>
          <p:cNvSpPr txBox="1">
            <a:spLocks noChangeArrowheads="1"/>
          </p:cNvSpPr>
          <p:nvPr/>
        </p:nvSpPr>
        <p:spPr bwMode="auto">
          <a:xfrm>
            <a:off x="6079074" y="3316922"/>
            <a:ext cx="1481496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cs-CZ" altLang="cs-CZ" sz="2000" b="1" dirty="0">
                <a:solidFill>
                  <a:srgbClr val="C00000"/>
                </a:solidFill>
                <a:latin typeface="Arial" pitchFamily="34" charset="0"/>
              </a:rPr>
              <a:t>bradykinin</a:t>
            </a:r>
          </a:p>
        </p:txBody>
      </p:sp>
      <p:sp>
        <p:nvSpPr>
          <p:cNvPr id="125" name="Text Box 21"/>
          <p:cNvSpPr txBox="1">
            <a:spLocks noChangeArrowheads="1"/>
          </p:cNvSpPr>
          <p:nvPr/>
        </p:nvSpPr>
        <p:spPr bwMode="auto">
          <a:xfrm>
            <a:off x="5628319" y="4149082"/>
            <a:ext cx="262283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cs-CZ" altLang="cs-CZ" b="1" i="1" dirty="0">
                <a:solidFill>
                  <a:srgbClr val="003366"/>
                </a:solidFill>
                <a:latin typeface="Arial" pitchFamily="34" charset="0"/>
              </a:rPr>
              <a:t>aktivní + inaktivní metabolity</a:t>
            </a:r>
          </a:p>
        </p:txBody>
      </p:sp>
      <p:sp>
        <p:nvSpPr>
          <p:cNvPr id="126" name="Line 22"/>
          <p:cNvSpPr>
            <a:spLocks noChangeShapeType="1"/>
          </p:cNvSpPr>
          <p:nvPr/>
        </p:nvSpPr>
        <p:spPr bwMode="auto">
          <a:xfrm>
            <a:off x="6924462" y="3789040"/>
            <a:ext cx="0" cy="38456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27" name="Line 23"/>
          <p:cNvSpPr>
            <a:spLocks noChangeShapeType="1"/>
          </p:cNvSpPr>
          <p:nvPr/>
        </p:nvSpPr>
        <p:spPr bwMode="auto">
          <a:xfrm>
            <a:off x="5464050" y="4055300"/>
            <a:ext cx="1388404" cy="0"/>
          </a:xfrm>
          <a:prstGeom prst="line">
            <a:avLst/>
          </a:prstGeom>
          <a:noFill/>
          <a:ln w="57150">
            <a:solidFill>
              <a:srgbClr val="C000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28" name="Line 28"/>
          <p:cNvSpPr>
            <a:spLocks noChangeShapeType="1"/>
          </p:cNvSpPr>
          <p:nvPr/>
        </p:nvSpPr>
        <p:spPr bwMode="auto">
          <a:xfrm rot="5400000" flipH="1">
            <a:off x="1947899" y="5519876"/>
            <a:ext cx="0" cy="217487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n>
                <a:solidFill>
                  <a:srgbClr val="FF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29" name="Text Box 29"/>
          <p:cNvSpPr txBox="1">
            <a:spLocks noChangeArrowheads="1"/>
          </p:cNvSpPr>
          <p:nvPr/>
        </p:nvSpPr>
        <p:spPr bwMode="auto">
          <a:xfrm>
            <a:off x="2118004" y="5477162"/>
            <a:ext cx="1082348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cs-CZ" altLang="cs-CZ" sz="2000" b="1" dirty="0" err="1">
                <a:solidFill>
                  <a:srgbClr val="C00000"/>
                </a:solidFill>
                <a:latin typeface="Arial" pitchFamily="34" charset="0"/>
              </a:rPr>
              <a:t>ang</a:t>
            </a:r>
            <a:r>
              <a:rPr lang="cs-CZ" altLang="cs-CZ" sz="2000" b="1" dirty="0">
                <a:solidFill>
                  <a:srgbClr val="C00000"/>
                </a:solidFill>
                <a:latin typeface="Arial" pitchFamily="34" charset="0"/>
              </a:rPr>
              <a:t> 1-7</a:t>
            </a:r>
          </a:p>
        </p:txBody>
      </p:sp>
      <p:sp>
        <p:nvSpPr>
          <p:cNvPr id="130" name="Text Box 32"/>
          <p:cNvSpPr txBox="1">
            <a:spLocks noChangeArrowheads="1"/>
          </p:cNvSpPr>
          <p:nvPr/>
        </p:nvSpPr>
        <p:spPr bwMode="auto">
          <a:xfrm>
            <a:off x="3207322" y="5013176"/>
            <a:ext cx="7873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i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ACE2</a:t>
            </a:r>
          </a:p>
        </p:txBody>
      </p:sp>
      <p:sp>
        <p:nvSpPr>
          <p:cNvPr id="131" name="Line 33"/>
          <p:cNvSpPr>
            <a:spLocks noChangeShapeType="1"/>
          </p:cNvSpPr>
          <p:nvPr/>
        </p:nvSpPr>
        <p:spPr bwMode="auto">
          <a:xfrm flipH="1">
            <a:off x="2991283" y="4951536"/>
            <a:ext cx="0" cy="410688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32" name="Line 34"/>
          <p:cNvSpPr>
            <a:spLocks noChangeShapeType="1"/>
          </p:cNvSpPr>
          <p:nvPr/>
        </p:nvSpPr>
        <p:spPr bwMode="auto">
          <a:xfrm flipH="1">
            <a:off x="4295790" y="5229200"/>
            <a:ext cx="324418" cy="0"/>
          </a:xfrm>
          <a:prstGeom prst="line">
            <a:avLst/>
          </a:prstGeom>
          <a:noFill/>
          <a:ln w="9525">
            <a:solidFill>
              <a:srgbClr val="C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33" name="Text Box 36"/>
          <p:cNvSpPr txBox="1">
            <a:spLocks noChangeArrowheads="1"/>
          </p:cNvSpPr>
          <p:nvPr/>
        </p:nvSpPr>
        <p:spPr bwMode="auto">
          <a:xfrm>
            <a:off x="2117101" y="2924944"/>
            <a:ext cx="865187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cs-CZ" altLang="cs-CZ" sz="2000" b="1">
                <a:solidFill>
                  <a:srgbClr val="C00000"/>
                </a:solidFill>
                <a:latin typeface="Arial" pitchFamily="34" charset="0"/>
              </a:rPr>
              <a:t>renin</a:t>
            </a:r>
          </a:p>
        </p:txBody>
      </p:sp>
      <p:sp>
        <p:nvSpPr>
          <p:cNvPr id="134" name="Line 37"/>
          <p:cNvSpPr>
            <a:spLocks noChangeShapeType="1"/>
          </p:cNvSpPr>
          <p:nvPr/>
        </p:nvSpPr>
        <p:spPr bwMode="auto">
          <a:xfrm flipV="1">
            <a:off x="3063292" y="3032677"/>
            <a:ext cx="787190" cy="9525"/>
          </a:xfrm>
          <a:prstGeom prst="line">
            <a:avLst/>
          </a:prstGeom>
          <a:noFill/>
          <a:ln w="57150">
            <a:solidFill>
              <a:srgbClr val="C00000"/>
            </a:solidFill>
            <a:prstDash val="sys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35" name="Text Box 29"/>
          <p:cNvSpPr txBox="1">
            <a:spLocks noChangeArrowheads="1"/>
          </p:cNvSpPr>
          <p:nvPr/>
        </p:nvSpPr>
        <p:spPr bwMode="auto">
          <a:xfrm>
            <a:off x="2043768" y="4581128"/>
            <a:ext cx="1082348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cs-CZ" altLang="cs-CZ" sz="2000" b="1" dirty="0" err="1">
                <a:solidFill>
                  <a:srgbClr val="003366"/>
                </a:solidFill>
                <a:latin typeface="Arial" pitchFamily="34" charset="0"/>
              </a:rPr>
              <a:t>ang</a:t>
            </a:r>
            <a:r>
              <a:rPr lang="cs-CZ" altLang="cs-CZ" sz="2000" b="1" dirty="0">
                <a:solidFill>
                  <a:srgbClr val="003366"/>
                </a:solidFill>
                <a:latin typeface="Arial" pitchFamily="34" charset="0"/>
              </a:rPr>
              <a:t> 1-9</a:t>
            </a:r>
          </a:p>
        </p:txBody>
      </p:sp>
      <p:cxnSp>
        <p:nvCxnSpPr>
          <p:cNvPr id="136" name="Přímá spojnice 135"/>
          <p:cNvCxnSpPr/>
          <p:nvPr/>
        </p:nvCxnSpPr>
        <p:spPr>
          <a:xfrm>
            <a:off x="2486358" y="3541078"/>
            <a:ext cx="128333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7" name="Line 10"/>
          <p:cNvSpPr>
            <a:spLocks noChangeShapeType="1"/>
          </p:cNvSpPr>
          <p:nvPr/>
        </p:nvSpPr>
        <p:spPr bwMode="auto">
          <a:xfrm>
            <a:off x="2496410" y="3553884"/>
            <a:ext cx="0" cy="1097196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38" name="Line 10"/>
          <p:cNvSpPr>
            <a:spLocks noChangeShapeType="1"/>
          </p:cNvSpPr>
          <p:nvPr/>
        </p:nvSpPr>
        <p:spPr bwMode="auto">
          <a:xfrm>
            <a:off x="2559235" y="5023616"/>
            <a:ext cx="0" cy="349600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39" name="Text Box 32"/>
          <p:cNvSpPr txBox="1">
            <a:spLocks noChangeArrowheads="1"/>
          </p:cNvSpPr>
          <p:nvPr/>
        </p:nvSpPr>
        <p:spPr bwMode="auto">
          <a:xfrm>
            <a:off x="1335114" y="3829110"/>
            <a:ext cx="78739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i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ACE2</a:t>
            </a:r>
          </a:p>
        </p:txBody>
      </p:sp>
      <p:sp>
        <p:nvSpPr>
          <p:cNvPr id="140" name="Line 34"/>
          <p:cNvSpPr>
            <a:spLocks noChangeShapeType="1"/>
          </p:cNvSpPr>
          <p:nvPr/>
        </p:nvSpPr>
        <p:spPr bwMode="auto">
          <a:xfrm>
            <a:off x="2120309" y="4022785"/>
            <a:ext cx="294925" cy="0"/>
          </a:xfrm>
          <a:prstGeom prst="line">
            <a:avLst/>
          </a:prstGeom>
          <a:noFill/>
          <a:ln w="9525">
            <a:solidFill>
              <a:srgbClr val="C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cxnSp>
        <p:nvCxnSpPr>
          <p:cNvPr id="141" name="Přímá spojnice 140"/>
          <p:cNvCxnSpPr/>
          <p:nvPr/>
        </p:nvCxnSpPr>
        <p:spPr>
          <a:xfrm>
            <a:off x="2991285" y="4959466"/>
            <a:ext cx="763228" cy="0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2" name="Line 28"/>
          <p:cNvSpPr>
            <a:spLocks noChangeShapeType="1"/>
          </p:cNvSpPr>
          <p:nvPr/>
        </p:nvSpPr>
        <p:spPr bwMode="auto">
          <a:xfrm rot="16200000">
            <a:off x="4828219" y="4656500"/>
            <a:ext cx="0" cy="217487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n>
                <a:solidFill>
                  <a:srgbClr val="FF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43" name="Text Box 29"/>
          <p:cNvSpPr txBox="1">
            <a:spLocks noChangeArrowheads="1"/>
          </p:cNvSpPr>
          <p:nvPr/>
        </p:nvSpPr>
        <p:spPr bwMode="auto">
          <a:xfrm>
            <a:off x="2127187" y="6197242"/>
            <a:ext cx="1082348" cy="40011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cs-CZ" altLang="cs-CZ" sz="2000" b="1" dirty="0" err="1">
                <a:solidFill>
                  <a:srgbClr val="003366"/>
                </a:solidFill>
                <a:latin typeface="Arial" pitchFamily="34" charset="0"/>
              </a:rPr>
              <a:t>ang</a:t>
            </a:r>
            <a:r>
              <a:rPr lang="cs-CZ" altLang="cs-CZ" sz="2000" b="1" dirty="0">
                <a:solidFill>
                  <a:srgbClr val="003366"/>
                </a:solidFill>
                <a:latin typeface="Arial" pitchFamily="34" charset="0"/>
              </a:rPr>
              <a:t> 1-5</a:t>
            </a:r>
          </a:p>
        </p:txBody>
      </p:sp>
      <p:sp>
        <p:nvSpPr>
          <p:cNvPr id="144" name="Line 10"/>
          <p:cNvSpPr>
            <a:spLocks noChangeShapeType="1"/>
          </p:cNvSpPr>
          <p:nvPr/>
        </p:nvSpPr>
        <p:spPr bwMode="auto">
          <a:xfrm>
            <a:off x="2631243" y="5909240"/>
            <a:ext cx="0" cy="2889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45" name="Text Box 32"/>
          <p:cNvSpPr txBox="1">
            <a:spLocks noChangeArrowheads="1"/>
          </p:cNvSpPr>
          <p:nvPr/>
        </p:nvSpPr>
        <p:spPr bwMode="auto">
          <a:xfrm>
            <a:off x="2919295" y="5837202"/>
            <a:ext cx="6591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i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</a:t>
            </a:r>
          </a:p>
        </p:txBody>
      </p:sp>
      <p:sp>
        <p:nvSpPr>
          <p:cNvPr id="146" name="Line 34"/>
          <p:cNvSpPr>
            <a:spLocks noChangeShapeType="1"/>
          </p:cNvSpPr>
          <p:nvPr/>
        </p:nvSpPr>
        <p:spPr bwMode="auto">
          <a:xfrm flipH="1">
            <a:off x="2687490" y="6030877"/>
            <a:ext cx="294925" cy="0"/>
          </a:xfrm>
          <a:prstGeom prst="line">
            <a:avLst/>
          </a:prstGeom>
          <a:noFill/>
          <a:ln w="9525">
            <a:solidFill>
              <a:srgbClr val="C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47" name="Text Box 32"/>
          <p:cNvSpPr txBox="1">
            <a:spLocks noChangeArrowheads="1"/>
          </p:cNvSpPr>
          <p:nvPr/>
        </p:nvSpPr>
        <p:spPr bwMode="auto">
          <a:xfrm>
            <a:off x="1632337" y="4941168"/>
            <a:ext cx="659155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i="1" dirty="0">
                <a:solidFill>
                  <a:srgbClr val="0033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ACE</a:t>
            </a:r>
          </a:p>
        </p:txBody>
      </p:sp>
      <p:sp>
        <p:nvSpPr>
          <p:cNvPr id="148" name="Line 34"/>
          <p:cNvSpPr>
            <a:spLocks noChangeShapeType="1"/>
          </p:cNvSpPr>
          <p:nvPr/>
        </p:nvSpPr>
        <p:spPr bwMode="auto">
          <a:xfrm>
            <a:off x="2208393" y="5138020"/>
            <a:ext cx="294925" cy="0"/>
          </a:xfrm>
          <a:prstGeom prst="line">
            <a:avLst/>
          </a:prstGeom>
          <a:noFill/>
          <a:ln w="9525">
            <a:solidFill>
              <a:srgbClr val="C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49" name="Text Box 29"/>
          <p:cNvSpPr txBox="1">
            <a:spLocks noChangeArrowheads="1"/>
          </p:cNvSpPr>
          <p:nvPr/>
        </p:nvSpPr>
        <p:spPr bwMode="auto">
          <a:xfrm>
            <a:off x="3744409" y="5373216"/>
            <a:ext cx="975068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cs-CZ" altLang="cs-CZ" sz="2000" b="1" dirty="0" err="1">
                <a:solidFill>
                  <a:srgbClr val="C00000"/>
                </a:solidFill>
                <a:latin typeface="Arial" pitchFamily="34" charset="0"/>
              </a:rPr>
              <a:t>ang</a:t>
            </a:r>
            <a:r>
              <a:rPr lang="cs-CZ" altLang="cs-CZ" sz="2000" b="1" dirty="0">
                <a:solidFill>
                  <a:srgbClr val="C00000"/>
                </a:solidFill>
                <a:latin typeface="Arial" pitchFamily="34" charset="0"/>
              </a:rPr>
              <a:t> III</a:t>
            </a:r>
          </a:p>
        </p:txBody>
      </p:sp>
      <p:sp>
        <p:nvSpPr>
          <p:cNvPr id="150" name="Text Box 29"/>
          <p:cNvSpPr txBox="1">
            <a:spLocks noChangeArrowheads="1"/>
          </p:cNvSpPr>
          <p:nvPr/>
        </p:nvSpPr>
        <p:spPr bwMode="auto">
          <a:xfrm>
            <a:off x="3783373" y="6165304"/>
            <a:ext cx="975068" cy="400110"/>
          </a:xfrm>
          <a:prstGeom prst="rect">
            <a:avLst/>
          </a:prstGeom>
          <a:solidFill>
            <a:schemeClr val="bg1">
              <a:lumMod val="90000"/>
            </a:schemeClr>
          </a:solidFill>
          <a:ln w="28575">
            <a:solidFill>
              <a:schemeClr val="tx2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cs-CZ" altLang="cs-CZ" sz="2000" b="1" dirty="0" err="1">
                <a:solidFill>
                  <a:srgbClr val="C00000"/>
                </a:solidFill>
                <a:latin typeface="Arial" pitchFamily="34" charset="0"/>
              </a:rPr>
              <a:t>ang</a:t>
            </a:r>
            <a:r>
              <a:rPr lang="cs-CZ" altLang="cs-CZ" sz="2000" b="1" dirty="0">
                <a:solidFill>
                  <a:srgbClr val="C00000"/>
                </a:solidFill>
                <a:latin typeface="Arial" pitchFamily="34" charset="0"/>
              </a:rPr>
              <a:t> IV</a:t>
            </a:r>
          </a:p>
        </p:txBody>
      </p:sp>
      <p:sp>
        <p:nvSpPr>
          <p:cNvPr id="151" name="Line 10"/>
          <p:cNvSpPr>
            <a:spLocks noChangeShapeType="1"/>
          </p:cNvSpPr>
          <p:nvPr/>
        </p:nvSpPr>
        <p:spPr bwMode="auto">
          <a:xfrm>
            <a:off x="4215419" y="5013206"/>
            <a:ext cx="0" cy="288925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52" name="Line 34"/>
          <p:cNvSpPr>
            <a:spLocks noChangeShapeType="1"/>
          </p:cNvSpPr>
          <p:nvPr/>
        </p:nvSpPr>
        <p:spPr bwMode="auto">
          <a:xfrm flipH="1">
            <a:off x="3063306" y="5229200"/>
            <a:ext cx="294925" cy="0"/>
          </a:xfrm>
          <a:prstGeom prst="line">
            <a:avLst/>
          </a:prstGeom>
          <a:noFill/>
          <a:ln w="9525">
            <a:solidFill>
              <a:srgbClr val="C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53" name="Line 10"/>
          <p:cNvSpPr>
            <a:spLocks noChangeShapeType="1"/>
          </p:cNvSpPr>
          <p:nvPr/>
        </p:nvSpPr>
        <p:spPr bwMode="auto">
          <a:xfrm>
            <a:off x="4260166" y="5843751"/>
            <a:ext cx="0" cy="288925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 dirty="0">
              <a:solidFill>
                <a:srgbClr val="000000"/>
              </a:solidFill>
            </a:endParaRPr>
          </a:p>
        </p:txBody>
      </p:sp>
      <p:sp>
        <p:nvSpPr>
          <p:cNvPr id="154" name="Line 28"/>
          <p:cNvSpPr>
            <a:spLocks noChangeShapeType="1"/>
          </p:cNvSpPr>
          <p:nvPr/>
        </p:nvSpPr>
        <p:spPr bwMode="auto">
          <a:xfrm rot="16200000">
            <a:off x="4900227" y="6262014"/>
            <a:ext cx="0" cy="217487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n>
                <a:solidFill>
                  <a:srgbClr val="FF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55" name="Text Box 5"/>
          <p:cNvSpPr txBox="1">
            <a:spLocks noChangeArrowheads="1"/>
          </p:cNvSpPr>
          <p:nvPr/>
        </p:nvSpPr>
        <p:spPr bwMode="auto">
          <a:xfrm>
            <a:off x="4686132" y="5733256"/>
            <a:ext cx="16622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i="1" dirty="0">
                <a:solidFill>
                  <a:srgbClr val="003366"/>
                </a:solidFill>
                <a:cs typeface="Arial" panose="020B0604020202020204" pitchFamily="34" charset="0"/>
              </a:rPr>
              <a:t>APP</a:t>
            </a:r>
            <a:endParaRPr lang="cs-CZ" sz="1400" i="1" dirty="0">
              <a:solidFill>
                <a:srgbClr val="003366"/>
              </a:solidFill>
              <a:cs typeface="Arial" panose="020B0604020202020204" pitchFamily="34" charset="0"/>
            </a:endParaRPr>
          </a:p>
        </p:txBody>
      </p:sp>
      <p:sp>
        <p:nvSpPr>
          <p:cNvPr id="156" name="Line 8"/>
          <p:cNvSpPr>
            <a:spLocks noChangeShapeType="1"/>
          </p:cNvSpPr>
          <p:nvPr/>
        </p:nvSpPr>
        <p:spPr bwMode="auto">
          <a:xfrm flipH="1">
            <a:off x="4332175" y="5955155"/>
            <a:ext cx="402170" cy="0"/>
          </a:xfrm>
          <a:prstGeom prst="line">
            <a:avLst/>
          </a:prstGeom>
          <a:noFill/>
          <a:ln w="9525">
            <a:solidFill>
              <a:srgbClr val="C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57" name="Text Box 5"/>
          <p:cNvSpPr txBox="1">
            <a:spLocks noChangeArrowheads="1"/>
          </p:cNvSpPr>
          <p:nvPr/>
        </p:nvSpPr>
        <p:spPr bwMode="auto">
          <a:xfrm>
            <a:off x="4614123" y="5013176"/>
            <a:ext cx="166226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i="1" dirty="0">
                <a:solidFill>
                  <a:srgbClr val="003366"/>
                </a:solidFill>
                <a:cs typeface="Arial" panose="020B0604020202020204" pitchFamily="34" charset="0"/>
              </a:rPr>
              <a:t>APP</a:t>
            </a:r>
            <a:endParaRPr lang="cs-CZ" sz="1400" i="1" dirty="0">
              <a:solidFill>
                <a:srgbClr val="003366"/>
              </a:solidFill>
              <a:cs typeface="Arial" panose="020B0604020202020204" pitchFamily="34" charset="0"/>
            </a:endParaRPr>
          </a:p>
        </p:txBody>
      </p:sp>
      <p:sp>
        <p:nvSpPr>
          <p:cNvPr id="158" name="Line 28"/>
          <p:cNvSpPr>
            <a:spLocks noChangeShapeType="1"/>
          </p:cNvSpPr>
          <p:nvPr/>
        </p:nvSpPr>
        <p:spPr bwMode="auto">
          <a:xfrm rot="5400000" flipH="1">
            <a:off x="1947899" y="3039666"/>
            <a:ext cx="0" cy="217487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n>
                <a:solidFill>
                  <a:srgbClr val="FF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59" name="Ovál 158"/>
          <p:cNvSpPr/>
          <p:nvPr/>
        </p:nvSpPr>
        <p:spPr>
          <a:xfrm>
            <a:off x="4935503" y="4477212"/>
            <a:ext cx="1017667" cy="619329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EAEAEA"/>
              </a:solidFill>
            </a:endParaRPr>
          </a:p>
        </p:txBody>
      </p:sp>
      <p:sp>
        <p:nvSpPr>
          <p:cNvPr id="160" name="Text Box 6"/>
          <p:cNvSpPr txBox="1">
            <a:spLocks noChangeArrowheads="1"/>
          </p:cNvSpPr>
          <p:nvPr/>
        </p:nvSpPr>
        <p:spPr bwMode="auto">
          <a:xfrm>
            <a:off x="4945053" y="4601840"/>
            <a:ext cx="1005853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cs-CZ" altLang="cs-CZ" sz="1600" dirty="0">
                <a:solidFill>
                  <a:srgbClr val="003366"/>
                </a:solidFill>
                <a:cs typeface="Arial" panose="020B0604020202020204" pitchFamily="34" charset="0"/>
              </a:rPr>
              <a:t>rec.AT</a:t>
            </a:r>
            <a:r>
              <a:rPr lang="cs-CZ" altLang="cs-CZ" sz="1600" baseline="-25000" dirty="0">
                <a:solidFill>
                  <a:srgbClr val="003366"/>
                </a:solidFill>
                <a:cs typeface="Arial" panose="020B0604020202020204" pitchFamily="34" charset="0"/>
              </a:rPr>
              <a:t>1</a:t>
            </a:r>
          </a:p>
          <a:p>
            <a:pPr algn="ctr" eaLnBrk="1" hangingPunct="1">
              <a:lnSpc>
                <a:spcPts val="1400"/>
              </a:lnSpc>
            </a:pPr>
            <a:r>
              <a:rPr lang="cs-CZ" altLang="cs-CZ" sz="1200" dirty="0" err="1">
                <a:solidFill>
                  <a:srgbClr val="003366"/>
                </a:solidFill>
                <a:cs typeface="Arial" panose="020B0604020202020204" pitchFamily="34" charset="0"/>
              </a:rPr>
              <a:t>rec</a:t>
            </a:r>
            <a:r>
              <a:rPr lang="cs-CZ" altLang="cs-CZ" sz="1200" dirty="0">
                <a:solidFill>
                  <a:srgbClr val="003366"/>
                </a:solidFill>
                <a:cs typeface="Arial" panose="020B0604020202020204" pitchFamily="34" charset="0"/>
              </a:rPr>
              <a:t>. AT</a:t>
            </a:r>
            <a:r>
              <a:rPr lang="cs-CZ" altLang="cs-CZ" sz="1200" baseline="-25000" dirty="0">
                <a:solidFill>
                  <a:srgbClr val="003366"/>
                </a:solidFill>
                <a:cs typeface="Arial" panose="020B0604020202020204" pitchFamily="34" charset="0"/>
              </a:rPr>
              <a:t>2</a:t>
            </a:r>
            <a:r>
              <a:rPr lang="cs-CZ" altLang="cs-CZ" sz="1200" dirty="0">
                <a:solidFill>
                  <a:srgbClr val="003366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61" name="Ovál 160"/>
          <p:cNvSpPr/>
          <p:nvPr/>
        </p:nvSpPr>
        <p:spPr>
          <a:xfrm>
            <a:off x="5035607" y="6205404"/>
            <a:ext cx="841047" cy="339003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EAEAEA"/>
              </a:solidFill>
            </a:endParaRPr>
          </a:p>
        </p:txBody>
      </p:sp>
      <p:sp>
        <p:nvSpPr>
          <p:cNvPr id="162" name="Text Box 6"/>
          <p:cNvSpPr txBox="1">
            <a:spLocks noChangeArrowheads="1"/>
          </p:cNvSpPr>
          <p:nvPr/>
        </p:nvSpPr>
        <p:spPr bwMode="auto">
          <a:xfrm>
            <a:off x="5007522" y="6234326"/>
            <a:ext cx="9045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cs-CZ" altLang="cs-CZ" dirty="0">
                <a:solidFill>
                  <a:srgbClr val="003366"/>
                </a:solidFill>
                <a:cs typeface="Arial" panose="020B0604020202020204" pitchFamily="34" charset="0"/>
              </a:rPr>
              <a:t>rec.AT</a:t>
            </a:r>
            <a:r>
              <a:rPr lang="cs-CZ" altLang="cs-CZ" baseline="-25000" dirty="0">
                <a:solidFill>
                  <a:srgbClr val="003366"/>
                </a:solidFill>
                <a:cs typeface="Arial" panose="020B0604020202020204" pitchFamily="34" charset="0"/>
              </a:rPr>
              <a:t>4</a:t>
            </a:r>
          </a:p>
        </p:txBody>
      </p:sp>
      <p:sp>
        <p:nvSpPr>
          <p:cNvPr id="163" name="Ovál 162"/>
          <p:cNvSpPr/>
          <p:nvPr/>
        </p:nvSpPr>
        <p:spPr>
          <a:xfrm>
            <a:off x="989111" y="5323700"/>
            <a:ext cx="850057" cy="641534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EAEAEA"/>
              </a:solidFill>
            </a:endParaRPr>
          </a:p>
        </p:txBody>
      </p:sp>
      <p:sp>
        <p:nvSpPr>
          <p:cNvPr id="164" name="Text Box 6"/>
          <p:cNvSpPr txBox="1">
            <a:spLocks noChangeArrowheads="1"/>
          </p:cNvSpPr>
          <p:nvPr/>
        </p:nvSpPr>
        <p:spPr bwMode="auto">
          <a:xfrm>
            <a:off x="1115353" y="5465936"/>
            <a:ext cx="708848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cs-CZ" altLang="cs-CZ" sz="1600" dirty="0">
                <a:solidFill>
                  <a:srgbClr val="003366"/>
                </a:solidFill>
                <a:cs typeface="Arial" panose="020B0604020202020204" pitchFamily="34" charset="0"/>
              </a:rPr>
              <a:t>Mas </a:t>
            </a:r>
          </a:p>
          <a:p>
            <a:pPr algn="ctr" eaLnBrk="1" hangingPunct="1">
              <a:lnSpc>
                <a:spcPts val="1400"/>
              </a:lnSpc>
            </a:pPr>
            <a:r>
              <a:rPr lang="cs-CZ" altLang="cs-CZ" sz="1600" dirty="0" err="1">
                <a:solidFill>
                  <a:srgbClr val="003366"/>
                </a:solidFill>
                <a:cs typeface="Arial" panose="020B0604020202020204" pitchFamily="34" charset="0"/>
              </a:rPr>
              <a:t>rec</a:t>
            </a:r>
            <a:r>
              <a:rPr lang="cs-CZ" altLang="cs-CZ" sz="1600" dirty="0">
                <a:solidFill>
                  <a:srgbClr val="003366"/>
                </a:solidFill>
                <a:cs typeface="Arial" panose="020B0604020202020204" pitchFamily="34" charset="0"/>
              </a:rPr>
              <a:t>.</a:t>
            </a:r>
            <a:r>
              <a:rPr lang="cs-CZ" altLang="cs-CZ" sz="1200" dirty="0">
                <a:solidFill>
                  <a:srgbClr val="003366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65" name="Ovál 164"/>
          <p:cNvSpPr/>
          <p:nvPr/>
        </p:nvSpPr>
        <p:spPr>
          <a:xfrm>
            <a:off x="719022" y="2820998"/>
            <a:ext cx="1127988" cy="641534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EAEAEA"/>
              </a:solidFill>
            </a:endParaRPr>
          </a:p>
        </p:txBody>
      </p:sp>
      <p:sp>
        <p:nvSpPr>
          <p:cNvPr id="166" name="Text Box 6"/>
          <p:cNvSpPr txBox="1">
            <a:spLocks noChangeArrowheads="1"/>
          </p:cNvSpPr>
          <p:nvPr/>
        </p:nvSpPr>
        <p:spPr bwMode="auto">
          <a:xfrm>
            <a:off x="721030" y="2963234"/>
            <a:ext cx="1262141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cs-CZ" altLang="cs-CZ" sz="1600" dirty="0" err="1">
                <a:solidFill>
                  <a:srgbClr val="003366"/>
                </a:solidFill>
                <a:cs typeface="Arial" panose="020B0604020202020204" pitchFamily="34" charset="0"/>
              </a:rPr>
              <a:t>prorenin</a:t>
            </a:r>
            <a:r>
              <a:rPr lang="cs-CZ" altLang="cs-CZ" sz="1600" dirty="0">
                <a:solidFill>
                  <a:srgbClr val="003366"/>
                </a:solidFill>
                <a:cs typeface="Arial" panose="020B0604020202020204" pitchFamily="34" charset="0"/>
              </a:rPr>
              <a:t>. </a:t>
            </a:r>
          </a:p>
          <a:p>
            <a:pPr algn="ctr" eaLnBrk="1" hangingPunct="1">
              <a:lnSpc>
                <a:spcPts val="1400"/>
              </a:lnSpc>
            </a:pPr>
            <a:r>
              <a:rPr lang="cs-CZ" altLang="cs-CZ" sz="1600" dirty="0" err="1">
                <a:solidFill>
                  <a:srgbClr val="003366"/>
                </a:solidFill>
                <a:cs typeface="Arial" panose="020B0604020202020204" pitchFamily="34" charset="0"/>
              </a:rPr>
              <a:t>rec</a:t>
            </a:r>
            <a:r>
              <a:rPr lang="cs-CZ" altLang="cs-CZ" sz="1600" dirty="0">
                <a:solidFill>
                  <a:srgbClr val="003366"/>
                </a:solidFill>
                <a:cs typeface="Arial" panose="020B0604020202020204" pitchFamily="34" charset="0"/>
              </a:rPr>
              <a:t>. </a:t>
            </a:r>
          </a:p>
        </p:txBody>
      </p:sp>
      <p:sp>
        <p:nvSpPr>
          <p:cNvPr id="167" name="Ovál 166"/>
          <p:cNvSpPr/>
          <p:nvPr/>
        </p:nvSpPr>
        <p:spPr>
          <a:xfrm>
            <a:off x="5024723" y="5413316"/>
            <a:ext cx="841047" cy="339003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EAEAEA"/>
              </a:solidFill>
            </a:endParaRPr>
          </a:p>
        </p:txBody>
      </p:sp>
      <p:sp>
        <p:nvSpPr>
          <p:cNvPr id="168" name="Text Box 6"/>
          <p:cNvSpPr txBox="1">
            <a:spLocks noChangeArrowheads="1"/>
          </p:cNvSpPr>
          <p:nvPr/>
        </p:nvSpPr>
        <p:spPr bwMode="auto">
          <a:xfrm>
            <a:off x="4996634" y="5442238"/>
            <a:ext cx="90454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/>
            <a:r>
              <a:rPr lang="cs-CZ" altLang="cs-CZ" dirty="0">
                <a:solidFill>
                  <a:srgbClr val="003366"/>
                </a:solidFill>
                <a:cs typeface="Arial" panose="020B0604020202020204" pitchFamily="34" charset="0"/>
              </a:rPr>
              <a:t>rec.AT</a:t>
            </a:r>
            <a:r>
              <a:rPr lang="cs-CZ" altLang="cs-CZ" baseline="-25000" dirty="0">
                <a:solidFill>
                  <a:srgbClr val="003366"/>
                </a:solidFill>
                <a:cs typeface="Arial" panose="020B0604020202020204" pitchFamily="34" charset="0"/>
              </a:rPr>
              <a:t>2</a:t>
            </a:r>
          </a:p>
        </p:txBody>
      </p:sp>
      <p:sp>
        <p:nvSpPr>
          <p:cNvPr id="169" name="Ovál 168"/>
          <p:cNvSpPr/>
          <p:nvPr/>
        </p:nvSpPr>
        <p:spPr>
          <a:xfrm>
            <a:off x="7808237" y="3147506"/>
            <a:ext cx="641856" cy="641534"/>
          </a:xfrm>
          <a:prstGeom prst="ellipse">
            <a:avLst/>
          </a:prstGeom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EAEAEA"/>
              </a:solidFill>
            </a:endParaRPr>
          </a:p>
        </p:txBody>
      </p:sp>
      <p:sp>
        <p:nvSpPr>
          <p:cNvPr id="170" name="Text Box 6"/>
          <p:cNvSpPr txBox="1">
            <a:spLocks noChangeArrowheads="1"/>
          </p:cNvSpPr>
          <p:nvPr/>
        </p:nvSpPr>
        <p:spPr bwMode="auto">
          <a:xfrm>
            <a:off x="7774609" y="3272164"/>
            <a:ext cx="734030" cy="451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algn="ctr" eaLnBrk="1" hangingPunct="1">
              <a:lnSpc>
                <a:spcPts val="1400"/>
              </a:lnSpc>
            </a:pPr>
            <a:r>
              <a:rPr lang="cs-CZ" altLang="cs-CZ" sz="1600" dirty="0">
                <a:solidFill>
                  <a:srgbClr val="003366"/>
                </a:solidFill>
                <a:cs typeface="Arial" panose="020B0604020202020204" pitchFamily="34" charset="0"/>
              </a:rPr>
              <a:t>BK </a:t>
            </a:r>
          </a:p>
          <a:p>
            <a:pPr algn="ctr" eaLnBrk="1" hangingPunct="1">
              <a:lnSpc>
                <a:spcPts val="1400"/>
              </a:lnSpc>
            </a:pPr>
            <a:r>
              <a:rPr lang="cs-CZ" altLang="cs-CZ" sz="1600" dirty="0" err="1">
                <a:solidFill>
                  <a:srgbClr val="003366"/>
                </a:solidFill>
                <a:cs typeface="Arial" panose="020B0604020202020204" pitchFamily="34" charset="0"/>
              </a:rPr>
              <a:t>rec</a:t>
            </a:r>
            <a:r>
              <a:rPr lang="cs-CZ" altLang="cs-CZ" sz="1600" dirty="0">
                <a:solidFill>
                  <a:srgbClr val="003366"/>
                </a:solidFill>
                <a:cs typeface="Arial" panose="020B0604020202020204" pitchFamily="34" charset="0"/>
              </a:rPr>
              <a:t>.</a:t>
            </a:r>
            <a:r>
              <a:rPr lang="cs-CZ" altLang="cs-CZ" sz="1200" dirty="0">
                <a:solidFill>
                  <a:srgbClr val="003366"/>
                </a:solidFill>
                <a:cs typeface="Arial" panose="020B0604020202020204" pitchFamily="34" charset="0"/>
              </a:rPr>
              <a:t> </a:t>
            </a:r>
          </a:p>
        </p:txBody>
      </p:sp>
      <p:sp>
        <p:nvSpPr>
          <p:cNvPr id="171" name="Line 28"/>
          <p:cNvSpPr>
            <a:spLocks noChangeShapeType="1"/>
          </p:cNvSpPr>
          <p:nvPr/>
        </p:nvSpPr>
        <p:spPr bwMode="auto">
          <a:xfrm rot="16200000">
            <a:off x="4860877" y="5477052"/>
            <a:ext cx="0" cy="217487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n>
                <a:solidFill>
                  <a:srgbClr val="FF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72" name="Text Box 2"/>
          <p:cNvSpPr txBox="1">
            <a:spLocks noChangeArrowheads="1"/>
          </p:cNvSpPr>
          <p:nvPr/>
        </p:nvSpPr>
        <p:spPr bwMode="auto">
          <a:xfrm>
            <a:off x="6132374" y="2460958"/>
            <a:ext cx="1396536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 Black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 Black" pitchFamily="34" charset="0"/>
              </a:defRPr>
            </a:lvl9pPr>
          </a:lstStyle>
          <a:p>
            <a:pPr eaLnBrk="1" hangingPunct="1"/>
            <a:r>
              <a:rPr lang="cs-CZ" altLang="cs-CZ" sz="2000" b="1" dirty="0" err="1">
                <a:solidFill>
                  <a:srgbClr val="003366"/>
                </a:solidFill>
                <a:latin typeface="Arial" pitchFamily="34" charset="0"/>
              </a:rPr>
              <a:t>kininogen</a:t>
            </a:r>
            <a:endParaRPr lang="cs-CZ" altLang="cs-CZ" sz="2000" b="1" dirty="0">
              <a:solidFill>
                <a:srgbClr val="003366"/>
              </a:solidFill>
              <a:latin typeface="Arial" pitchFamily="34" charset="0"/>
            </a:endParaRPr>
          </a:p>
        </p:txBody>
      </p:sp>
      <p:sp>
        <p:nvSpPr>
          <p:cNvPr id="173" name="Text Box 5"/>
          <p:cNvSpPr txBox="1">
            <a:spLocks noChangeArrowheads="1"/>
          </p:cNvSpPr>
          <p:nvPr/>
        </p:nvSpPr>
        <p:spPr bwMode="auto">
          <a:xfrm>
            <a:off x="5700327" y="2931482"/>
            <a:ext cx="100811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cs-CZ" sz="1600" i="1" dirty="0" err="1">
                <a:solidFill>
                  <a:srgbClr val="003366"/>
                </a:solidFill>
                <a:cs typeface="Arial" panose="020B0604020202020204" pitchFamily="34" charset="0"/>
              </a:rPr>
              <a:t>kalikrein</a:t>
            </a:r>
            <a:endParaRPr lang="cs-CZ" sz="1200" i="1" dirty="0">
              <a:solidFill>
                <a:srgbClr val="003366"/>
              </a:solidFill>
              <a:cs typeface="Arial" panose="020B0604020202020204" pitchFamily="34" charset="0"/>
            </a:endParaRPr>
          </a:p>
        </p:txBody>
      </p:sp>
      <p:sp>
        <p:nvSpPr>
          <p:cNvPr id="174" name="Line 9"/>
          <p:cNvSpPr>
            <a:spLocks noChangeShapeType="1"/>
          </p:cNvSpPr>
          <p:nvPr/>
        </p:nvSpPr>
        <p:spPr bwMode="auto">
          <a:xfrm>
            <a:off x="6924462" y="2964170"/>
            <a:ext cx="0" cy="288925"/>
          </a:xfrm>
          <a:prstGeom prst="line">
            <a:avLst/>
          </a:prstGeom>
          <a:noFill/>
          <a:ln w="28575">
            <a:solidFill>
              <a:schemeClr val="tx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75" name="Line 34"/>
          <p:cNvSpPr>
            <a:spLocks noChangeShapeType="1"/>
          </p:cNvSpPr>
          <p:nvPr/>
        </p:nvSpPr>
        <p:spPr bwMode="auto">
          <a:xfrm>
            <a:off x="6636430" y="3129928"/>
            <a:ext cx="221582" cy="0"/>
          </a:xfrm>
          <a:prstGeom prst="line">
            <a:avLst/>
          </a:prstGeom>
          <a:noFill/>
          <a:ln w="9525">
            <a:solidFill>
              <a:srgbClr val="C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76" name="Text Box 5"/>
          <p:cNvSpPr txBox="1">
            <a:spLocks noChangeArrowheads="1"/>
          </p:cNvSpPr>
          <p:nvPr/>
        </p:nvSpPr>
        <p:spPr bwMode="auto">
          <a:xfrm>
            <a:off x="7294749" y="3881380"/>
            <a:ext cx="1224136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cs-CZ" sz="1400" i="1" dirty="0">
                <a:solidFill>
                  <a:srgbClr val="003366"/>
                </a:solidFill>
                <a:cs typeface="Arial" panose="020B0604020202020204" pitchFamily="34" charset="0"/>
              </a:rPr>
              <a:t>APP, NEP </a:t>
            </a:r>
          </a:p>
        </p:txBody>
      </p:sp>
      <p:sp>
        <p:nvSpPr>
          <p:cNvPr id="177" name="Line 8"/>
          <p:cNvSpPr>
            <a:spLocks noChangeShapeType="1"/>
          </p:cNvSpPr>
          <p:nvPr/>
        </p:nvSpPr>
        <p:spPr bwMode="auto">
          <a:xfrm flipH="1">
            <a:off x="7061647" y="4038382"/>
            <a:ext cx="332372" cy="0"/>
          </a:xfrm>
          <a:prstGeom prst="line">
            <a:avLst/>
          </a:prstGeom>
          <a:noFill/>
          <a:ln w="9525">
            <a:solidFill>
              <a:srgbClr val="C00000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solidFill>
                <a:srgbClr val="000000"/>
              </a:solidFill>
            </a:endParaRPr>
          </a:p>
        </p:txBody>
      </p:sp>
      <p:sp>
        <p:nvSpPr>
          <p:cNvPr id="178" name="Line 28"/>
          <p:cNvSpPr>
            <a:spLocks noChangeShapeType="1"/>
          </p:cNvSpPr>
          <p:nvPr/>
        </p:nvSpPr>
        <p:spPr bwMode="auto">
          <a:xfrm rot="16200000">
            <a:off x="7699986" y="3392265"/>
            <a:ext cx="0" cy="217487"/>
          </a:xfrm>
          <a:prstGeom prst="line">
            <a:avLst/>
          </a:prstGeom>
          <a:noFill/>
          <a:ln w="57150">
            <a:solidFill>
              <a:srgbClr val="C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cs-CZ">
              <a:ln>
                <a:solidFill>
                  <a:srgbClr val="FF0000"/>
                </a:solidFill>
              </a:ln>
              <a:solidFill>
                <a:srgbClr val="000000"/>
              </a:solidFill>
            </a:endParaRPr>
          </a:p>
        </p:txBody>
      </p:sp>
      <p:sp>
        <p:nvSpPr>
          <p:cNvPr id="179" name="AutoShape 15"/>
          <p:cNvSpPr>
            <a:spLocks noChangeArrowheads="1"/>
          </p:cNvSpPr>
          <p:nvPr/>
        </p:nvSpPr>
        <p:spPr bwMode="auto">
          <a:xfrm>
            <a:off x="8439769" y="3116820"/>
            <a:ext cx="442387" cy="297820"/>
          </a:xfrm>
          <a:prstGeom prst="leftArrowCallout">
            <a:avLst>
              <a:gd name="adj1" fmla="val 25000"/>
              <a:gd name="adj2" fmla="val 25000"/>
              <a:gd name="adj3" fmla="val 29956"/>
              <a:gd name="adj4" fmla="val 66667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FFFF00"/>
                </a:solidFill>
                <a:latin typeface="Arial Black" pitchFamily="34" charset="0"/>
              </a:rPr>
              <a:t>P</a:t>
            </a:r>
          </a:p>
        </p:txBody>
      </p:sp>
      <p:sp>
        <p:nvSpPr>
          <p:cNvPr id="180" name="AutoShape 15"/>
          <p:cNvSpPr>
            <a:spLocks noChangeArrowheads="1"/>
          </p:cNvSpPr>
          <p:nvPr/>
        </p:nvSpPr>
        <p:spPr bwMode="auto">
          <a:xfrm>
            <a:off x="8450108" y="3476860"/>
            <a:ext cx="442387" cy="297820"/>
          </a:xfrm>
          <a:prstGeom prst="leftArrowCallout">
            <a:avLst>
              <a:gd name="adj1" fmla="val 25000"/>
              <a:gd name="adj2" fmla="val 25000"/>
              <a:gd name="adj3" fmla="val 29956"/>
              <a:gd name="adj4" fmla="val 66667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FFFF00"/>
                </a:solidFill>
                <a:latin typeface="Arial Black" pitchFamily="34" charset="0"/>
              </a:rPr>
              <a:t>P</a:t>
            </a:r>
          </a:p>
        </p:txBody>
      </p:sp>
      <p:sp>
        <p:nvSpPr>
          <p:cNvPr id="181" name="AutoShape 15"/>
          <p:cNvSpPr>
            <a:spLocks noChangeArrowheads="1"/>
          </p:cNvSpPr>
          <p:nvPr/>
        </p:nvSpPr>
        <p:spPr bwMode="auto">
          <a:xfrm flipH="1">
            <a:off x="302865" y="2965014"/>
            <a:ext cx="442387" cy="297820"/>
          </a:xfrm>
          <a:prstGeom prst="leftArrowCallout">
            <a:avLst>
              <a:gd name="adj1" fmla="val 25000"/>
              <a:gd name="adj2" fmla="val 17690"/>
              <a:gd name="adj3" fmla="val 29956"/>
              <a:gd name="adj4" fmla="val 66667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FFFF00"/>
                </a:solidFill>
                <a:latin typeface="Arial Black" pitchFamily="34" charset="0"/>
              </a:rPr>
              <a:t>P</a:t>
            </a:r>
          </a:p>
        </p:txBody>
      </p:sp>
      <p:sp>
        <p:nvSpPr>
          <p:cNvPr id="182" name="AutoShape 15"/>
          <p:cNvSpPr>
            <a:spLocks noChangeArrowheads="1"/>
          </p:cNvSpPr>
          <p:nvPr/>
        </p:nvSpPr>
        <p:spPr bwMode="auto">
          <a:xfrm>
            <a:off x="5975621" y="4621198"/>
            <a:ext cx="442387" cy="297820"/>
          </a:xfrm>
          <a:prstGeom prst="leftArrowCallout">
            <a:avLst>
              <a:gd name="adj1" fmla="val 25000"/>
              <a:gd name="adj2" fmla="val 25000"/>
              <a:gd name="adj3" fmla="val 29956"/>
              <a:gd name="adj4" fmla="val 66667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FFFF00"/>
                </a:solidFill>
                <a:latin typeface="Arial Black" pitchFamily="34" charset="0"/>
              </a:rPr>
              <a:t>P</a:t>
            </a:r>
          </a:p>
        </p:txBody>
      </p:sp>
      <p:sp>
        <p:nvSpPr>
          <p:cNvPr id="183" name="AutoShape 15"/>
          <p:cNvSpPr>
            <a:spLocks noChangeArrowheads="1"/>
          </p:cNvSpPr>
          <p:nvPr/>
        </p:nvSpPr>
        <p:spPr bwMode="auto">
          <a:xfrm rot="16200000">
            <a:off x="4887954" y="3387274"/>
            <a:ext cx="442387" cy="297820"/>
          </a:xfrm>
          <a:prstGeom prst="leftArrowCallout">
            <a:avLst>
              <a:gd name="adj1" fmla="val 25000"/>
              <a:gd name="adj2" fmla="val 25000"/>
              <a:gd name="adj3" fmla="val 29956"/>
              <a:gd name="adj4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rgbClr val="FCF48C"/>
              </a:solidFill>
              <a:latin typeface="Arial Black" pitchFamily="34" charset="0"/>
            </a:endParaRPr>
          </a:p>
        </p:txBody>
      </p:sp>
      <p:sp>
        <p:nvSpPr>
          <p:cNvPr id="184" name="AutoShape 15"/>
          <p:cNvSpPr>
            <a:spLocks noChangeArrowheads="1"/>
          </p:cNvSpPr>
          <p:nvPr/>
        </p:nvSpPr>
        <p:spPr bwMode="auto">
          <a:xfrm flipH="1">
            <a:off x="590897" y="5485294"/>
            <a:ext cx="442387" cy="297820"/>
          </a:xfrm>
          <a:prstGeom prst="leftArrowCallout">
            <a:avLst>
              <a:gd name="adj1" fmla="val 25000"/>
              <a:gd name="adj2" fmla="val 17690"/>
              <a:gd name="adj3" fmla="val 29956"/>
              <a:gd name="adj4" fmla="val 66667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FFFF00"/>
                </a:solidFill>
                <a:latin typeface="Arial Black" pitchFamily="34" charset="0"/>
              </a:rPr>
              <a:t>P</a:t>
            </a:r>
          </a:p>
        </p:txBody>
      </p:sp>
      <p:sp>
        <p:nvSpPr>
          <p:cNvPr id="185" name="TextovéPole 184"/>
          <p:cNvSpPr txBox="1"/>
          <p:nvPr/>
        </p:nvSpPr>
        <p:spPr>
          <a:xfrm>
            <a:off x="4946265" y="3253046"/>
            <a:ext cx="407484" cy="46166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P</a:t>
            </a:r>
            <a:endParaRPr lang="cs-CZ" sz="2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sp>
        <p:nvSpPr>
          <p:cNvPr id="186" name="AutoShape 15"/>
          <p:cNvSpPr>
            <a:spLocks noChangeArrowheads="1"/>
          </p:cNvSpPr>
          <p:nvPr/>
        </p:nvSpPr>
        <p:spPr bwMode="auto">
          <a:xfrm>
            <a:off x="5881841" y="5436156"/>
            <a:ext cx="442387" cy="297820"/>
          </a:xfrm>
          <a:prstGeom prst="leftArrowCallout">
            <a:avLst>
              <a:gd name="adj1" fmla="val 25000"/>
              <a:gd name="adj2" fmla="val 25000"/>
              <a:gd name="adj3" fmla="val 29956"/>
              <a:gd name="adj4" fmla="val 66667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FFFF00"/>
                </a:solidFill>
                <a:latin typeface="Arial Black" pitchFamily="34" charset="0"/>
              </a:rPr>
              <a:t>P</a:t>
            </a:r>
          </a:p>
        </p:txBody>
      </p:sp>
      <p:sp>
        <p:nvSpPr>
          <p:cNvPr id="187" name="AutoShape 15"/>
          <p:cNvSpPr>
            <a:spLocks noChangeArrowheads="1"/>
          </p:cNvSpPr>
          <p:nvPr/>
        </p:nvSpPr>
        <p:spPr bwMode="auto">
          <a:xfrm>
            <a:off x="7514004" y="2532966"/>
            <a:ext cx="442387" cy="297820"/>
          </a:xfrm>
          <a:prstGeom prst="leftArrowCallout">
            <a:avLst>
              <a:gd name="adj1" fmla="val 25000"/>
              <a:gd name="adj2" fmla="val 25000"/>
              <a:gd name="adj3" fmla="val 29956"/>
              <a:gd name="adj4" fmla="val 66667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FFFF00"/>
                </a:solidFill>
                <a:latin typeface="Arial Black" pitchFamily="34" charset="0"/>
              </a:rPr>
              <a:t>P</a:t>
            </a:r>
          </a:p>
        </p:txBody>
      </p:sp>
      <p:sp>
        <p:nvSpPr>
          <p:cNvPr id="188" name="AutoShape 15"/>
          <p:cNvSpPr>
            <a:spLocks noChangeArrowheads="1"/>
          </p:cNvSpPr>
          <p:nvPr/>
        </p:nvSpPr>
        <p:spPr bwMode="auto">
          <a:xfrm flipH="1">
            <a:off x="5343425" y="2965014"/>
            <a:ext cx="442387" cy="297820"/>
          </a:xfrm>
          <a:prstGeom prst="leftArrowCallout">
            <a:avLst>
              <a:gd name="adj1" fmla="val 25000"/>
              <a:gd name="adj2" fmla="val 17690"/>
              <a:gd name="adj3" fmla="val 29956"/>
              <a:gd name="adj4" fmla="val 66667"/>
            </a:avLst>
          </a:prstGeom>
          <a:solidFill>
            <a:srgbClr val="C0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cs-CZ" altLang="cs-CZ" sz="2400" dirty="0">
                <a:solidFill>
                  <a:srgbClr val="FFFF00"/>
                </a:solidFill>
                <a:latin typeface="Arial Black" pitchFamily="34" charset="0"/>
              </a:rPr>
              <a:t>P</a:t>
            </a:r>
          </a:p>
        </p:txBody>
      </p:sp>
      <p:sp>
        <p:nvSpPr>
          <p:cNvPr id="189" name="AutoShape 15"/>
          <p:cNvSpPr>
            <a:spLocks noChangeArrowheads="1"/>
          </p:cNvSpPr>
          <p:nvPr/>
        </p:nvSpPr>
        <p:spPr bwMode="auto">
          <a:xfrm rot="16200000">
            <a:off x="4071302" y="2234885"/>
            <a:ext cx="442387" cy="297820"/>
          </a:xfrm>
          <a:prstGeom prst="leftArrowCallout">
            <a:avLst>
              <a:gd name="adj1" fmla="val 25000"/>
              <a:gd name="adj2" fmla="val 25000"/>
              <a:gd name="adj3" fmla="val 29956"/>
              <a:gd name="adj4" fmla="val 66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cs-CZ" altLang="cs-CZ" sz="2400" dirty="0">
              <a:solidFill>
                <a:srgbClr val="FCF48C"/>
              </a:solidFill>
              <a:latin typeface="Arial Black" pitchFamily="34" charset="0"/>
            </a:endParaRPr>
          </a:p>
        </p:txBody>
      </p:sp>
      <p:sp>
        <p:nvSpPr>
          <p:cNvPr id="190" name="TextovéPole 189"/>
          <p:cNvSpPr txBox="1"/>
          <p:nvPr/>
        </p:nvSpPr>
        <p:spPr>
          <a:xfrm>
            <a:off x="4129613" y="2100672"/>
            <a:ext cx="407484" cy="461665"/>
          </a:xfrm>
          <a:prstGeom prst="rect">
            <a:avLst/>
          </a:prstGeom>
          <a:solidFill>
            <a:srgbClr val="C00000"/>
          </a:solidFill>
        </p:spPr>
        <p:txBody>
          <a:bodyPr wrap="none" rtlCol="0">
            <a:spAutoFit/>
          </a:bodyPr>
          <a:lstStyle/>
          <a:p>
            <a:r>
              <a:rPr lang="cs-CZ" sz="2400" b="1" dirty="0">
                <a:solidFill>
                  <a:srgbClr val="FFFF00"/>
                </a:solidFill>
                <a:latin typeface="Arial Black" panose="020B0A04020102020204" pitchFamily="34" charset="0"/>
              </a:rPr>
              <a:t>P</a:t>
            </a:r>
            <a:endParaRPr lang="cs-CZ" sz="2000" b="1" dirty="0">
              <a:solidFill>
                <a:srgbClr val="FFFF00"/>
              </a:solidFill>
              <a:latin typeface="Arial Black" panose="020B0A04020102020204" pitchFamily="34" charset="0"/>
            </a:endParaRPr>
          </a:p>
        </p:txBody>
      </p:sp>
      <p:pic>
        <p:nvPicPr>
          <p:cNvPr id="78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176" t="14815" r="18732" b="42592"/>
          <a:stretch/>
        </p:blipFill>
        <p:spPr bwMode="auto">
          <a:xfrm>
            <a:off x="6204381" y="96897"/>
            <a:ext cx="2832115" cy="2055072"/>
          </a:xfrm>
          <a:prstGeom prst="rect">
            <a:avLst/>
          </a:prstGeom>
          <a:noFill/>
          <a:ln w="38100">
            <a:solidFill>
              <a:srgbClr val="C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91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délník 2"/>
          <p:cNvSpPr/>
          <p:nvPr/>
        </p:nvSpPr>
        <p:spPr>
          <a:xfrm>
            <a:off x="179512" y="1916832"/>
            <a:ext cx="8856984" cy="482453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EAEAEA"/>
              </a:solidFill>
            </a:endParaRPr>
          </a:p>
        </p:txBody>
      </p:sp>
      <p:graphicFrame>
        <p:nvGraphicFramePr>
          <p:cNvPr id="11" name="Zástupný symbol pro graf 3"/>
          <p:cNvGraphicFramePr>
            <a:graphicFrameLocks noGrp="1"/>
          </p:cNvGraphicFramePr>
          <p:nvPr>
            <p:ph type="chart" idx="1"/>
            <p:extLst>
              <p:ext uri="{D42A27DB-BD31-4B8C-83A1-F6EECF244321}">
                <p14:modId xmlns:p14="http://schemas.microsoft.com/office/powerpoint/2010/main" val="667989412"/>
              </p:ext>
            </p:extLst>
          </p:nvPr>
        </p:nvGraphicFramePr>
        <p:xfrm>
          <a:off x="860425" y="2053675"/>
          <a:ext cx="8142288" cy="449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09" name="List" r:id="rId3" imgW="8381901" imgH="4625394" progId="Excel.Sheet.8">
                  <p:embed/>
                </p:oleObj>
              </mc:Choice>
              <mc:Fallback>
                <p:oleObj name="List" r:id="rId3" imgW="8381901" imgH="4625394" progId="Excel.Sheet.8">
                  <p:embed/>
                  <p:pic>
                    <p:nvPicPr>
                      <p:cNvPr id="0" name=""/>
                      <p:cNvPicPr>
                        <a:picLocks noGrp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0425" y="2053675"/>
                        <a:ext cx="8142288" cy="449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ovéPole 2"/>
          <p:cNvSpPr txBox="1">
            <a:spLocks noChangeArrowheads="1"/>
          </p:cNvSpPr>
          <p:nvPr/>
        </p:nvSpPr>
        <p:spPr bwMode="auto">
          <a:xfrm>
            <a:off x="1403663" y="6002704"/>
            <a:ext cx="5857053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C00000"/>
                </a:solidFill>
                <a:latin typeface="Arial Black" pitchFamily="34" charset="0"/>
              </a:rPr>
              <a:t> celá skupina             </a:t>
            </a:r>
            <a:r>
              <a:rPr lang="cs-CZ" altLang="cs-CZ" sz="1400" dirty="0" err="1">
                <a:solidFill>
                  <a:srgbClr val="C00000"/>
                </a:solidFill>
                <a:latin typeface="Arial Black" pitchFamily="34" charset="0"/>
              </a:rPr>
              <a:t>respondeři</a:t>
            </a:r>
            <a:r>
              <a:rPr lang="cs-CZ" altLang="cs-CZ" sz="1400" dirty="0">
                <a:solidFill>
                  <a:srgbClr val="C00000"/>
                </a:solidFill>
                <a:latin typeface="Arial Black" pitchFamily="34" charset="0"/>
              </a:rPr>
              <a:t>                 non-</a:t>
            </a:r>
            <a:r>
              <a:rPr lang="cs-CZ" altLang="cs-CZ" sz="1400" dirty="0" err="1">
                <a:solidFill>
                  <a:srgbClr val="C00000"/>
                </a:solidFill>
                <a:latin typeface="Arial Black" pitchFamily="34" charset="0"/>
              </a:rPr>
              <a:t>respondeři</a:t>
            </a:r>
            <a:r>
              <a:rPr lang="cs-CZ" altLang="cs-CZ" sz="1400" dirty="0">
                <a:solidFill>
                  <a:srgbClr val="C00000"/>
                </a:solidFill>
                <a:latin typeface="Arial Black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0" dirty="0">
                <a:solidFill>
                  <a:srgbClr val="C00000"/>
                </a:solidFill>
                <a:latin typeface="Arial Black" pitchFamily="34" charset="0"/>
              </a:rPr>
              <a:t>                                   </a:t>
            </a:r>
            <a:r>
              <a:rPr lang="cs-CZ" altLang="cs-CZ" sz="1400" b="0" dirty="0">
                <a:solidFill>
                  <a:srgbClr val="C00000"/>
                </a:solidFill>
                <a:latin typeface="Arial" pitchFamily="34" charset="0"/>
              </a:rPr>
              <a:t>≤ 2 rizik. alely                       ≥3 rizik. alely</a:t>
            </a:r>
            <a:r>
              <a:rPr lang="cs-CZ" altLang="cs-CZ" sz="1400" b="0" dirty="0">
                <a:solidFill>
                  <a:srgbClr val="C00000"/>
                </a:solidFill>
                <a:latin typeface="Arial Black" pitchFamily="34" charset="0"/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b="0" dirty="0">
                <a:solidFill>
                  <a:srgbClr val="C00000"/>
                </a:solidFill>
                <a:latin typeface="Arial Black" pitchFamily="34" charset="0"/>
              </a:rPr>
              <a:t>                           </a:t>
            </a:r>
            <a:r>
              <a:rPr lang="cs-CZ" altLang="cs-CZ" sz="1200" b="0" dirty="0">
                <a:solidFill>
                  <a:srgbClr val="C00000"/>
                </a:solidFill>
                <a:latin typeface="Helvetica"/>
              </a:rPr>
              <a:t>          </a:t>
            </a:r>
            <a:r>
              <a:rPr lang="cs-CZ" altLang="cs-CZ" sz="1200" dirty="0">
                <a:solidFill>
                  <a:srgbClr val="C00000"/>
                </a:solidFill>
                <a:latin typeface="Helvetica"/>
              </a:rPr>
              <a:t>(73,5% populace)                     (26,5% populace)</a:t>
            </a:r>
            <a:r>
              <a:rPr lang="cs-CZ" altLang="cs-CZ" sz="1200" b="0" dirty="0">
                <a:solidFill>
                  <a:srgbClr val="C00000"/>
                </a:solidFill>
                <a:latin typeface="Helvetica"/>
              </a:rPr>
              <a:t> </a:t>
            </a:r>
            <a:r>
              <a:rPr lang="cs-CZ" altLang="cs-CZ" sz="1400" b="0" dirty="0">
                <a:solidFill>
                  <a:srgbClr val="C00000"/>
                </a:solidFill>
                <a:latin typeface="Helvetica"/>
              </a:rPr>
              <a:t>  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1409505" y="5538718"/>
            <a:ext cx="5633145" cy="338554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600" b="1" dirty="0">
                <a:solidFill>
                  <a:schemeClr val="bg2"/>
                </a:solidFill>
              </a:rPr>
              <a:t>10,2%  8,0%                11,1%   7,5%                7,7%     9,4%</a:t>
            </a:r>
          </a:p>
        </p:txBody>
      </p:sp>
      <p:sp>
        <p:nvSpPr>
          <p:cNvPr id="14" name="TextovéPole 5"/>
          <p:cNvSpPr txBox="1">
            <a:spLocks noChangeArrowheads="1"/>
          </p:cNvSpPr>
          <p:nvPr/>
        </p:nvSpPr>
        <p:spPr bwMode="auto">
          <a:xfrm rot="16200000">
            <a:off x="-1791591" y="3887000"/>
            <a:ext cx="46085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003366"/>
                </a:solidFill>
                <a:latin typeface="Arial Black" pitchFamily="34" charset="0"/>
              </a:rPr>
              <a:t>Výskyt primárního ukazatele efektu v %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003366"/>
                </a:solidFill>
                <a:latin typeface="Arial Black" pitchFamily="34" charset="0"/>
              </a:rPr>
              <a:t>(KV mortalita, IM, srdeční zástava)</a:t>
            </a:r>
          </a:p>
        </p:txBody>
      </p:sp>
      <p:sp>
        <p:nvSpPr>
          <p:cNvPr id="15" name="TextovéPole 7"/>
          <p:cNvSpPr txBox="1">
            <a:spLocks noChangeArrowheads="1"/>
          </p:cNvSpPr>
          <p:nvPr/>
        </p:nvSpPr>
        <p:spPr bwMode="auto">
          <a:xfrm>
            <a:off x="6956327" y="3079453"/>
            <a:ext cx="1789113" cy="492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400" dirty="0">
                <a:solidFill>
                  <a:srgbClr val="003366"/>
                </a:solidFill>
                <a:latin typeface="Arial Black" pitchFamily="34" charset="0"/>
              </a:rPr>
              <a:t>NS</a:t>
            </a:r>
            <a:r>
              <a:rPr lang="cs-CZ" altLang="cs-CZ" sz="1400" b="0" dirty="0">
                <a:solidFill>
                  <a:srgbClr val="003366"/>
                </a:solidFill>
                <a:latin typeface="Arial Black" pitchFamily="34" charset="0"/>
              </a:rPr>
              <a:t> </a:t>
            </a:r>
            <a:r>
              <a:rPr lang="cs-CZ" altLang="cs-CZ" sz="1200" b="0" dirty="0">
                <a:solidFill>
                  <a:srgbClr val="003366"/>
                </a:solidFill>
                <a:latin typeface="Helvetica"/>
              </a:rPr>
              <a:t>(HR 1,26,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1200" b="0" dirty="0">
                <a:solidFill>
                  <a:srgbClr val="003366"/>
                </a:solidFill>
                <a:latin typeface="Helvetica"/>
              </a:rPr>
              <a:t>95% CI 0,97–1,67)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4205811" y="3017902"/>
            <a:ext cx="1454244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b="1" dirty="0">
                <a:solidFill>
                  <a:srgbClr val="003366"/>
                </a:solidFill>
                <a:latin typeface="Arial Black" panose="020B0A04020102020204" pitchFamily="34" charset="0"/>
              </a:rPr>
              <a:t>↓42%</a:t>
            </a:r>
            <a:r>
              <a:rPr lang="cs-CZ" sz="1400" dirty="0">
                <a:solidFill>
                  <a:srgbClr val="003366"/>
                </a:solidFill>
                <a:latin typeface="Arial Black" panose="020B0A04020102020204" pitchFamily="34" charset="0"/>
              </a:rPr>
              <a:t> </a:t>
            </a:r>
            <a:r>
              <a:rPr lang="cs-CZ" sz="1200" dirty="0">
                <a:solidFill>
                  <a:srgbClr val="003366"/>
                </a:solidFill>
              </a:rPr>
              <a:t>(HR 0,58, </a:t>
            </a:r>
          </a:p>
          <a:p>
            <a:pPr>
              <a:defRPr/>
            </a:pPr>
            <a:r>
              <a:rPr lang="cs-CZ" sz="1200" dirty="0">
                <a:solidFill>
                  <a:srgbClr val="003366"/>
                </a:solidFill>
              </a:rPr>
              <a:t> CI 0,46–0,72)</a:t>
            </a:r>
          </a:p>
        </p:txBody>
      </p:sp>
      <p:sp>
        <p:nvSpPr>
          <p:cNvPr id="17" name="TextovéPole 16"/>
          <p:cNvSpPr txBox="1"/>
          <p:nvPr/>
        </p:nvSpPr>
        <p:spPr>
          <a:xfrm>
            <a:off x="2059783" y="2995315"/>
            <a:ext cx="1454244" cy="49244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cs-CZ" sz="1400" b="1" dirty="0">
                <a:solidFill>
                  <a:srgbClr val="003366"/>
                </a:solidFill>
                <a:latin typeface="Arial Black" panose="020B0A04020102020204" pitchFamily="34" charset="0"/>
              </a:rPr>
              <a:t>↓20% </a:t>
            </a:r>
            <a:r>
              <a:rPr lang="cs-CZ" sz="1200" dirty="0">
                <a:solidFill>
                  <a:srgbClr val="003366"/>
                </a:solidFill>
              </a:rPr>
              <a:t>(HR 0,80, </a:t>
            </a:r>
          </a:p>
          <a:p>
            <a:pPr>
              <a:defRPr/>
            </a:pPr>
            <a:r>
              <a:rPr lang="cs-CZ" sz="1200" dirty="0">
                <a:solidFill>
                  <a:srgbClr val="003366"/>
                </a:solidFill>
              </a:rPr>
              <a:t>CI 0,71–0,91)</a:t>
            </a:r>
          </a:p>
        </p:txBody>
      </p:sp>
      <p:sp>
        <p:nvSpPr>
          <p:cNvPr id="20" name="Nadpis 1"/>
          <p:cNvSpPr>
            <a:spLocks noGrp="1"/>
          </p:cNvSpPr>
          <p:nvPr>
            <p:ph type="title"/>
          </p:nvPr>
        </p:nvSpPr>
        <p:spPr>
          <a:xfrm>
            <a:off x="179512" y="341784"/>
            <a:ext cx="8856663" cy="1143000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cs-CZ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Léčebný efekt </a:t>
            </a:r>
            <a:r>
              <a:rPr lang="cs-CZ" sz="28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perindoprilu</a:t>
            </a:r>
            <a:r>
              <a:rPr lang="cs-CZ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 v závislosti na </a:t>
            </a:r>
            <a:r>
              <a:rPr lang="cs-CZ" sz="2800" b="1" dirty="0" err="1">
                <a:solidFill>
                  <a:srgbClr val="C00000"/>
                </a:solidFill>
                <a:latin typeface="Arial Black" panose="020B0A04020102020204" pitchFamily="34" charset="0"/>
              </a:rPr>
              <a:t>farmakogenet</a:t>
            </a:r>
            <a:r>
              <a:rPr lang="cs-CZ" sz="2800" b="1" dirty="0">
                <a:solidFill>
                  <a:srgbClr val="C00000"/>
                </a:solidFill>
                <a:latin typeface="Arial Black" panose="020B0A04020102020204" pitchFamily="34" charset="0"/>
              </a:rPr>
              <a:t>. ukazatelích ve st. PERGENE</a:t>
            </a:r>
            <a:br>
              <a:rPr lang="cs-CZ" sz="2400" b="1" dirty="0">
                <a:solidFill>
                  <a:srgbClr val="C00000"/>
                </a:solidFill>
                <a:latin typeface="+mn-lt"/>
              </a:rPr>
            </a:br>
            <a:r>
              <a:rPr lang="cs-CZ" sz="2400" b="1" dirty="0">
                <a:solidFill>
                  <a:srgbClr val="C00000"/>
                </a:solidFill>
                <a:latin typeface="+mn-lt"/>
              </a:rPr>
              <a:t>(</a:t>
            </a:r>
            <a:r>
              <a:rPr lang="cs-CZ" sz="2400" b="1" dirty="0" err="1">
                <a:solidFill>
                  <a:srgbClr val="C00000"/>
                </a:solidFill>
                <a:latin typeface="+mn-lt"/>
              </a:rPr>
              <a:t>podstudie</a:t>
            </a:r>
            <a:r>
              <a:rPr lang="cs-CZ" sz="2400" b="1" dirty="0">
                <a:solidFill>
                  <a:srgbClr val="C00000"/>
                </a:solidFill>
                <a:latin typeface="+mn-lt"/>
              </a:rPr>
              <a:t> EUROPA,  9 tis. probandů)</a:t>
            </a:r>
            <a:endParaRPr lang="cs-CZ" sz="28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1" name="TextovéPole 6"/>
          <p:cNvSpPr txBox="1">
            <a:spLocks noChangeArrowheads="1"/>
          </p:cNvSpPr>
          <p:nvPr/>
        </p:nvSpPr>
        <p:spPr bwMode="auto">
          <a:xfrm>
            <a:off x="818910" y="6524625"/>
            <a:ext cx="2024913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 b="1">
                <a:solidFill>
                  <a:schemeClr val="tx1"/>
                </a:solidFill>
                <a:latin typeface="Trebuchet MS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 b="1">
                <a:solidFill>
                  <a:schemeClr val="tx1"/>
                </a:solidFill>
                <a:latin typeface="Trebuchet MS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 b="1">
                <a:solidFill>
                  <a:schemeClr val="tx1"/>
                </a:solidFill>
                <a:latin typeface="Trebuchet MS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 b="1">
                <a:solidFill>
                  <a:schemeClr val="tx1"/>
                </a:solidFill>
                <a:latin typeface="Trebuchet MS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 b="1">
                <a:solidFill>
                  <a:schemeClr val="tx1"/>
                </a:solidFill>
                <a:latin typeface="Trebuchet MS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cs-CZ" altLang="cs-CZ" sz="900" b="0" i="1" dirty="0" err="1">
                <a:solidFill>
                  <a:srgbClr val="003366"/>
                </a:solidFill>
                <a:latin typeface="Arial Black" pitchFamily="34" charset="0"/>
              </a:rPr>
              <a:t>Brugts</a:t>
            </a:r>
            <a:r>
              <a:rPr lang="cs-CZ" altLang="cs-CZ" sz="900" b="0" i="1" dirty="0">
                <a:solidFill>
                  <a:srgbClr val="003366"/>
                </a:solidFill>
                <a:latin typeface="Arial Black" pitchFamily="34" charset="0"/>
              </a:rPr>
              <a:t> JJ, </a:t>
            </a:r>
            <a:r>
              <a:rPr lang="cs-CZ" altLang="cs-CZ" sz="900" b="0" i="1" dirty="0" err="1">
                <a:solidFill>
                  <a:srgbClr val="003366"/>
                </a:solidFill>
                <a:latin typeface="Arial Black" pitchFamily="34" charset="0"/>
              </a:rPr>
              <a:t>Neth</a:t>
            </a:r>
            <a:r>
              <a:rPr lang="cs-CZ" altLang="cs-CZ" sz="900" b="0" i="1" dirty="0">
                <a:solidFill>
                  <a:srgbClr val="003366"/>
                </a:solidFill>
                <a:latin typeface="Arial Black" pitchFamily="34" charset="0"/>
              </a:rPr>
              <a:t> </a:t>
            </a:r>
            <a:r>
              <a:rPr lang="cs-CZ" altLang="cs-CZ" sz="900" b="0" i="1" dirty="0" err="1">
                <a:solidFill>
                  <a:srgbClr val="003366"/>
                </a:solidFill>
                <a:latin typeface="Arial Black" pitchFamily="34" charset="0"/>
              </a:rPr>
              <a:t>Heart</a:t>
            </a:r>
            <a:r>
              <a:rPr lang="cs-CZ" altLang="cs-CZ" sz="900" b="0" i="1" dirty="0">
                <a:solidFill>
                  <a:srgbClr val="003366"/>
                </a:solidFill>
                <a:latin typeface="Arial Black" pitchFamily="34" charset="0"/>
              </a:rPr>
              <a:t> J 2012</a:t>
            </a:r>
            <a:endParaRPr lang="cs-CZ" altLang="cs-CZ" sz="900" b="0" dirty="0">
              <a:solidFill>
                <a:srgbClr val="003366"/>
              </a:solidFill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9936472"/>
      </p:ext>
    </p:extLst>
  </p:cSld>
  <p:clrMapOvr>
    <a:masterClrMapping/>
  </p:clrMapOvr>
  <p:transition/>
</p:sld>
</file>

<file path=ppt/theme/theme1.xml><?xml version="1.0" encoding="utf-8"?>
<a:theme xmlns:a="http://schemas.openxmlformats.org/drawingml/2006/main" name="1_Presentation2">
  <a:themeElements>
    <a:clrScheme name="Presentation2 2">
      <a:dk1>
        <a:srgbClr val="000000"/>
      </a:dk1>
      <a:lt1>
        <a:srgbClr val="EAEAEA"/>
      </a:lt1>
      <a:dk2>
        <a:srgbClr val="003366"/>
      </a:dk2>
      <a:lt2>
        <a:srgbClr val="EAEAEA"/>
      </a:lt2>
      <a:accent1>
        <a:srgbClr val="FFFFFF"/>
      </a:accent1>
      <a:accent2>
        <a:srgbClr val="DDDDDD"/>
      </a:accent2>
      <a:accent3>
        <a:srgbClr val="F3F3F3"/>
      </a:accent3>
      <a:accent4>
        <a:srgbClr val="000000"/>
      </a:accent4>
      <a:accent5>
        <a:srgbClr val="FFFFFF"/>
      </a:accent5>
      <a:accent6>
        <a:srgbClr val="C8C8C8"/>
      </a:accent6>
      <a:hlink>
        <a:srgbClr val="336699"/>
      </a:hlink>
      <a:folHlink>
        <a:srgbClr val="9A0000"/>
      </a:folHlink>
    </a:clrScheme>
    <a:fontScheme name="Presentation2">
      <a:majorFont>
        <a:latin typeface="Helvetica"/>
        <a:ea typeface=""/>
        <a:cs typeface=""/>
      </a:majorFont>
      <a:minorFont>
        <a:latin typeface="Helvetic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tion2 1">
        <a:dk1>
          <a:srgbClr val="356677"/>
        </a:dk1>
        <a:lt1>
          <a:srgbClr val="FFFFFF"/>
        </a:lt1>
        <a:dk2>
          <a:srgbClr val="3E798E"/>
        </a:dk2>
        <a:lt2>
          <a:srgbClr val="FFFFCC"/>
        </a:lt2>
        <a:accent1>
          <a:srgbClr val="7FA0B1"/>
        </a:accent1>
        <a:accent2>
          <a:srgbClr val="3A7184"/>
        </a:accent2>
        <a:accent3>
          <a:srgbClr val="AFBEC6"/>
        </a:accent3>
        <a:accent4>
          <a:srgbClr val="DADADA"/>
        </a:accent4>
        <a:accent5>
          <a:srgbClr val="C0CDD5"/>
        </a:accent5>
        <a:accent6>
          <a:srgbClr val="346677"/>
        </a:accent6>
        <a:hlink>
          <a:srgbClr val="FFBF0B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tion2 2">
        <a:dk1>
          <a:srgbClr val="000000"/>
        </a:dk1>
        <a:lt1>
          <a:srgbClr val="EAEAEA"/>
        </a:lt1>
        <a:dk2>
          <a:srgbClr val="003366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336699"/>
        </a:hlink>
        <a:folHlink>
          <a:srgbClr val="9A00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3">
        <a:dk1>
          <a:srgbClr val="000000"/>
        </a:dk1>
        <a:lt1>
          <a:srgbClr val="EAEAEA"/>
        </a:lt1>
        <a:dk2>
          <a:srgbClr val="000000"/>
        </a:dk2>
        <a:lt2>
          <a:srgbClr val="EAEAEA"/>
        </a:lt2>
        <a:accent1>
          <a:srgbClr val="FFFFFF"/>
        </a:accent1>
        <a:accent2>
          <a:srgbClr val="DDDDDD"/>
        </a:accent2>
        <a:accent3>
          <a:srgbClr val="F3F3F3"/>
        </a:accent3>
        <a:accent4>
          <a:srgbClr val="000000"/>
        </a:accent4>
        <a:accent5>
          <a:srgbClr val="FFFFFF"/>
        </a:accent5>
        <a:accent6>
          <a:srgbClr val="C8C8C8"/>
        </a:accent6>
        <a:hlink>
          <a:srgbClr val="777777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tion2 4">
        <a:dk1>
          <a:srgbClr val="492417"/>
        </a:dk1>
        <a:lt1>
          <a:srgbClr val="D4D5C3"/>
        </a:lt1>
        <a:dk2>
          <a:srgbClr val="6E4900"/>
        </a:dk2>
        <a:lt2>
          <a:srgbClr val="B9BA9C"/>
        </a:lt2>
        <a:accent1>
          <a:srgbClr val="DBD8CF"/>
        </a:accent1>
        <a:accent2>
          <a:srgbClr val="C7C8B0"/>
        </a:accent2>
        <a:accent3>
          <a:srgbClr val="E6E7DE"/>
        </a:accent3>
        <a:accent4>
          <a:srgbClr val="3D1D12"/>
        </a:accent4>
        <a:accent5>
          <a:srgbClr val="EAE9E4"/>
        </a:accent5>
        <a:accent6>
          <a:srgbClr val="B4B59F"/>
        </a:accent6>
        <a:hlink>
          <a:srgbClr val="CC9900"/>
        </a:hlink>
        <a:folHlink>
          <a:srgbClr val="808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Default Design">
  <a:themeElements>
    <a:clrScheme name="">
      <a:dk1>
        <a:srgbClr val="FFFFFF"/>
      </a:dk1>
      <a:lt1>
        <a:srgbClr val="FFFFFF"/>
      </a:lt1>
      <a:dk2>
        <a:srgbClr val="003300"/>
      </a:dk2>
      <a:lt2>
        <a:srgbClr val="005A58"/>
      </a:lt2>
      <a:accent1>
        <a:srgbClr val="006462"/>
      </a:accent1>
      <a:accent2>
        <a:srgbClr val="6D6FC7"/>
      </a:accent2>
      <a:accent3>
        <a:srgbClr val="FFFFFF"/>
      </a:accent3>
      <a:accent4>
        <a:srgbClr val="DADADA"/>
      </a:accent4>
      <a:accent5>
        <a:srgbClr val="AAB8B7"/>
      </a:accent5>
      <a:accent6>
        <a:srgbClr val="6264B4"/>
      </a:accent6>
      <a:hlink>
        <a:srgbClr val="00FFFF"/>
      </a:hlink>
      <a:folHlink>
        <a:srgbClr val="00FF00"/>
      </a:folHlink>
    </a:clrScheme>
    <a:fontScheme name="1_Default Design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3">
        <a:dk1>
          <a:srgbClr val="005A58"/>
        </a:dk1>
        <a:lt1>
          <a:srgbClr val="FFFFFF"/>
        </a:lt1>
        <a:dk2>
          <a:srgbClr val="0033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AD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4">
        <a:dk1>
          <a:srgbClr val="005A58"/>
        </a:dk1>
        <a:lt1>
          <a:srgbClr val="FFFFFF"/>
        </a:lt1>
        <a:dk2>
          <a:srgbClr val="0066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B8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5">
        <a:dk1>
          <a:srgbClr val="005A58"/>
        </a:dk1>
        <a:lt1>
          <a:srgbClr val="FFFFFF"/>
        </a:lt1>
        <a:dk2>
          <a:srgbClr val="66990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B8CAAA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16">
        <a:dk1>
          <a:srgbClr val="FFFFFF"/>
        </a:dk1>
        <a:lt1>
          <a:srgbClr val="FFFFFF"/>
        </a:lt1>
        <a:dk2>
          <a:srgbClr val="0000FF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FFFFFF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2755</TotalTime>
  <Words>3861</Words>
  <Application>Microsoft Office PowerPoint</Application>
  <PresentationFormat>Předvádění na obrazovce (4:3)</PresentationFormat>
  <Paragraphs>1170</Paragraphs>
  <Slides>78</Slides>
  <Notes>20</Notes>
  <HiddenSlides>7</HiddenSlides>
  <MMClips>0</MMClips>
  <ScaleCrop>false</ScaleCrop>
  <HeadingPairs>
    <vt:vector size="8" baseType="variant">
      <vt:variant>
        <vt:lpstr>Použitá písma</vt:lpstr>
      </vt:variant>
      <vt:variant>
        <vt:i4>13</vt:i4>
      </vt:variant>
      <vt:variant>
        <vt:lpstr>Motiv</vt:lpstr>
      </vt:variant>
      <vt:variant>
        <vt:i4>4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78</vt:i4>
      </vt:variant>
    </vt:vector>
  </HeadingPairs>
  <TitlesOfParts>
    <vt:vector size="97" baseType="lpstr">
      <vt:lpstr>ＭＳ Ｐゴシック</vt:lpstr>
      <vt:lpstr>Arial</vt:lpstr>
      <vt:lpstr>Arial Black</vt:lpstr>
      <vt:lpstr>Calibri</vt:lpstr>
      <vt:lpstr>Calibri Light</vt:lpstr>
      <vt:lpstr>Helvetica</vt:lpstr>
      <vt:lpstr>Monotype Sorts</vt:lpstr>
      <vt:lpstr>Myriad Pro Cond</vt:lpstr>
      <vt:lpstr>Myriad Pro Light Cond</vt:lpstr>
      <vt:lpstr>Symbol</vt:lpstr>
      <vt:lpstr>Times New Roman</vt:lpstr>
      <vt:lpstr>Trebuchet MS</vt:lpstr>
      <vt:lpstr>Wingdings</vt:lpstr>
      <vt:lpstr>1_Presentation2</vt:lpstr>
      <vt:lpstr>Motiv Office</vt:lpstr>
      <vt:lpstr>1_Motiv Office</vt:lpstr>
      <vt:lpstr>3_Default Design</vt:lpstr>
      <vt:lpstr>List</vt:lpstr>
      <vt:lpstr>Graf</vt:lpstr>
      <vt:lpstr>Lékové interakce  a farmakogenetika  v KV farmakoterapii</vt:lpstr>
      <vt:lpstr>Prezentace aplikace PowerPoint</vt:lpstr>
      <vt:lpstr>Lékové interakce</vt:lpstr>
      <vt:lpstr>Lékové interakce</vt:lpstr>
      <vt:lpstr>Spotřeba nejčastěji užívaných  KV léčiv v ČR (v DDD, rok 2016)</vt:lpstr>
      <vt:lpstr>RASS – význam lékových interakcí a polymorfizmů</vt:lpstr>
      <vt:lpstr>Inhibitory ACE</vt:lpstr>
      <vt:lpstr>Léčebný efekt perindoprilu  v závislosti na farmakogenet. ukazatelích ve st. PERGENE (podstudie EUROPA,  9 tis. probandů)</vt:lpstr>
      <vt:lpstr>Léčebný efekt perindoprilu v závislosti na farmakogenet. ukazatelích ve st. PERGENE (podstudie EUROPA,  9 tis. probandů)</vt:lpstr>
      <vt:lpstr>Závěry studie PERGENE reprodukovány  v post-hoc analýze studie PROGRESS (významné zvýšení výskytu příhody o 7-8% s každou další rizik. alelou)</vt:lpstr>
      <vt:lpstr>Sartany</vt:lpstr>
      <vt:lpstr>  Digoxin  – lék s úzkým terapeutickým oknem</vt:lpstr>
      <vt:lpstr>Prezentace aplikace PowerPoint</vt:lpstr>
      <vt:lpstr>Prezentace aplikace PowerPoint</vt:lpstr>
      <vt:lpstr>Prezentace aplikace PowerPoint</vt:lpstr>
      <vt:lpstr>Blokátory mineralokort. rec.</vt:lpstr>
      <vt:lpstr> Statiny  - rozdíly v účinnosti, bezpečnosti a riziku LI - LI násobně zvyšují riziko myalgií/myopatií</vt:lpstr>
      <vt:lpstr>Prezentace aplikace PowerPoint</vt:lpstr>
      <vt:lpstr>Metabolizmus  simvastatinu</vt:lpstr>
      <vt:lpstr>Prezentace aplikace PowerPoint</vt:lpstr>
      <vt:lpstr>Metabolizmus  simvastatinu</vt:lpstr>
      <vt:lpstr>Prezentace aplikace PowerPoint</vt:lpstr>
      <vt:lpstr>Prezentace aplikace PowerPoint</vt:lpstr>
      <vt:lpstr>Zvýšení expozice jednotlivých  statinů při inhibici aktivity P-gp a CYP3A4 (po podání silných inhibitorů)</vt:lpstr>
      <vt:lpstr>Prezentace aplikace PowerPoint</vt:lpstr>
      <vt:lpstr>Význam variant genotypu influxní pumpy OATP1B1 při léčbě simvastatinem na výskyt myalgií/myopatií (SEARCH st.) </vt:lpstr>
      <vt:lpstr>Inhibitory influxní pumpy OATP1B1</vt:lpstr>
      <vt:lpstr>Metabolizmus fluvastatinu</vt:lpstr>
      <vt:lpstr>Výskyt myalgií/myopatií při léčbě vyššími dávkami statinů (studie PRIMO)</vt:lpstr>
      <vt:lpstr>Prezentace aplikace PowerPoint</vt:lpstr>
      <vt:lpstr>Metabolizmus rosuvastatinu</vt:lpstr>
      <vt:lpstr>Výskyt myopatie (&gt;10x vzestup CK) při léčbě různými statiny, korelace s poklesem LDL-cholesterolu</vt:lpstr>
      <vt:lpstr>Fibráty – veteráni hypolipidemické léčby – od r. 1962</vt:lpstr>
      <vt:lpstr>Fibráty – středně silná inhibice řady metabol.a transportních systémů </vt:lpstr>
      <vt:lpstr>Interakce fibrát – statin  (zejm. simvastatin)</vt:lpstr>
      <vt:lpstr>ANTITROMBOTIKA - LI zvyšují riziko selhání léčby i krvácení</vt:lpstr>
      <vt:lpstr>Lékové interakce parenterálních antikoagulancií (deriváty heparinu a hirudinu)</vt:lpstr>
      <vt:lpstr>Lékové interakce perorálních antikoagulancií</vt:lpstr>
      <vt:lpstr>Warfarin – nejužívanější perorální antikoagulans</vt:lpstr>
      <vt:lpstr>Mechanizmus působení warfarinu a farmakogenetické faktory ovlivňující efekt </vt:lpstr>
      <vt:lpstr>Mechanizmus působení warfarinu a farmakogenetické faktory ovlivňující efekt </vt:lpstr>
      <vt:lpstr>Genetické a non-genetické faktory ovlivňující účinek warfarinu (u Indoevropanů)</vt:lpstr>
      <vt:lpstr>Poločasy plasmatické eliminace S-warfarinu  v závislosti na aktivitě izoenzymu CYP2C9 </vt:lpstr>
      <vt:lpstr>    CYP 2C9  - metab. asi 15% léků, polymorfní, u 5-15% inaktivní   </vt:lpstr>
      <vt:lpstr>Lékové interakce warfarinu</vt:lpstr>
      <vt:lpstr>Prezentace aplikace PowerPoint</vt:lpstr>
      <vt:lpstr>Ovlivnění expozice při interakci na úrovni  P-gp změnou dostupnosti dabigatranu</vt:lpstr>
      <vt:lpstr>Ovlivnění expozice rivaroxabanu při interakci na úrovni CYP3A4 a P-gp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Má snížení dostupnosti ecASA či při podávání IPP klinický význam? </vt:lpstr>
      <vt:lpstr> Efekt ecASA v prevenci KV příhod  u seniorů s kumulací rizik. faktorů (Japanese Primary Prevention Project)</vt:lpstr>
      <vt:lpstr>Efekt ecASA v prevenci KV příhod  u diabetiků (Japanese Primary Prevention of Atherosclerosis with Aspirin for Diabetes)</vt:lpstr>
      <vt:lpstr> Efekt ecASA v prevenci KV příhod  u pacientů s obliterující aterosklerózou (Aspirin for Asymptomatic Atherosclerosis Trialists)</vt:lpstr>
      <vt:lpstr>Efekt ecASA v prim. prevenci KV příhod u seniorů (ASPREE trial - ecASA  u seniorů v PP, trvání 10 let )  </vt:lpstr>
      <vt:lpstr>Studie ISIS2 u nemocných s akutním infarktem myokardu </vt:lpstr>
      <vt:lpstr>Současné podání ASA s IPP významně zvýšilo výskyt KV příhod (Charlot M, BMJ 2011)   </vt:lpstr>
      <vt:lpstr>Prezentace aplikace PowerPoint</vt:lpstr>
      <vt:lpstr>Absorpce a bioaktivace inhibitorů ADP rec. P2Y12</vt:lpstr>
      <vt:lpstr>Klopidogrel </vt:lpstr>
      <vt:lpstr>Absorpce a bioaktivace klopidogrelu</vt:lpstr>
      <vt:lpstr>Prezentace aplikace PowerPoint</vt:lpstr>
      <vt:lpstr>Absorpce a bioaktivace klopidogrelu</vt:lpstr>
      <vt:lpstr>Prezentace aplikace PowerPoint</vt:lpstr>
      <vt:lpstr>Prezentace aplikace PowerPoint</vt:lpstr>
      <vt:lpstr>Vliv polymorfizmu CYP2C9 na expozici (AUC) metoprololu</vt:lpstr>
      <vt:lpstr>Interakce lipofilních    -blokátorů s inhib. CYP2D6 (metoprolol, karvedilol, nebivolol)</vt:lpstr>
      <vt:lpstr>řešení je naštěstí jednoduché…</vt:lpstr>
      <vt:lpstr>Variabilita vhodného dávkování propafenonu  v závislosti na aktivitě CYP2D6</vt:lpstr>
      <vt:lpstr>Jen u warfarinu popsáno 693 LI</vt:lpstr>
      <vt:lpstr>Prezentace aplikace PowerPoint</vt:lpstr>
      <vt:lpstr>Děkuji za pozornost a přejme si lepšího presidenta</vt:lpstr>
      <vt:lpstr>Prezentace aplikace PowerPoint</vt:lpstr>
      <vt:lpstr>Jak dosáhnout vyrovnaný příjem vitaminu K?</vt:lpstr>
      <vt:lpstr>Prezentace aplikace PowerPoint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Novinky v léčbě dyslipidemie</dc:title>
  <dc:creator>Jan Bultas</dc:creator>
  <cp:lastModifiedBy>karet</cp:lastModifiedBy>
  <cp:revision>129</cp:revision>
  <dcterms:created xsi:type="dcterms:W3CDTF">2017-10-11T09:27:17Z</dcterms:created>
  <dcterms:modified xsi:type="dcterms:W3CDTF">2018-01-20T06:54:15Z</dcterms:modified>
</cp:coreProperties>
</file>