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56" r:id="rId3"/>
    <p:sldId id="257" r:id="rId4"/>
    <p:sldId id="14106" r:id="rId5"/>
    <p:sldId id="14105" r:id="rId6"/>
    <p:sldId id="14119" r:id="rId7"/>
    <p:sldId id="1128" r:id="rId8"/>
    <p:sldId id="1136" r:id="rId9"/>
    <p:sldId id="14113" r:id="rId10"/>
    <p:sldId id="14165" r:id="rId11"/>
    <p:sldId id="14118" r:id="rId12"/>
    <p:sldId id="14161" r:id="rId13"/>
    <p:sldId id="14162" r:id="rId14"/>
    <p:sldId id="14160" r:id="rId15"/>
    <p:sldId id="14163" r:id="rId16"/>
    <p:sldId id="14171" r:id="rId17"/>
    <p:sldId id="14170" r:id="rId18"/>
    <p:sldId id="14172" r:id="rId19"/>
    <p:sldId id="14173" r:id="rId20"/>
    <p:sldId id="14159" r:id="rId21"/>
    <p:sldId id="14120" r:id="rId22"/>
    <p:sldId id="14114" r:id="rId23"/>
    <p:sldId id="14155" r:id="rId24"/>
    <p:sldId id="14157" r:id="rId25"/>
    <p:sldId id="14169" r:id="rId26"/>
    <p:sldId id="14109" r:id="rId27"/>
    <p:sldId id="14122" r:id="rId28"/>
    <p:sldId id="1416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E1"/>
    <a:srgbClr val="FFC5C5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255607090022121E-2"/>
          <c:y val="7.2583470624565133E-2"/>
          <c:w val="0.9339042187709643"/>
          <c:h val="0.88199635302342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LCZ696</c:v>
                </c:pt>
              </c:strCache>
            </c:strRef>
          </c:tx>
          <c:spPr>
            <a:solidFill>
              <a:srgbClr val="9EC72B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100"/>
                      <a:t>2.8%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EE-4A29-A700-437E23BD73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8</a:t>
                    </a:r>
                    <a:r>
                      <a:rPr lang="en-US" sz="1100" dirty="0"/>
                      <a:t>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EE-4A29-A700-437E23BD73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8</a:t>
                    </a:r>
                    <a:r>
                      <a:rPr lang="en-US" sz="1100" dirty="0"/>
                      <a:t>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EE-4A29-A700-437E23BD73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2</a:t>
                    </a:r>
                    <a:r>
                      <a:rPr lang="en-US" sz="1100" dirty="0"/>
                      <a:t>.6%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EE-4A29-A700-437E23BD73A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sz="1100" dirty="0"/>
                      <a:t>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EE-4A29-A700-437E23BD73A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/>
                      <a:t>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EE-4A29-A700-437E23BD73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Total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12.8</c:v>
                </c:pt>
                <c:pt idx="2">
                  <c:v>8.8000000000000007</c:v>
                </c:pt>
                <c:pt idx="3">
                  <c:v>2.6</c:v>
                </c:pt>
                <c:pt idx="4">
                  <c:v>0.8</c:v>
                </c:pt>
                <c:pt idx="5">
                  <c:v>0.60000000000000064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EE-4A29-A700-437E23BD73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Enalapril</c:v>
                </c:pt>
              </c:strCache>
            </c:strRef>
          </c:tx>
          <c:spPr>
            <a:solidFill>
              <a:srgbClr val="C91124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100"/>
                      <a:t>5.6%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EE-4A29-A700-437E23BD73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tx1"/>
                        </a:solidFill>
                      </a:rPr>
                      <a:t>9</a:t>
                    </a:r>
                    <a:r>
                      <a:rPr lang="en-US" sz="1100"/>
                      <a:t>.9%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EE-4A29-A700-437E23BD73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9</a:t>
                    </a:r>
                    <a:r>
                      <a:rPr lang="en-US" sz="1100" dirty="0"/>
                      <a:t>.9%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EE-4A29-A700-437E23BD73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en-US" sz="1100" dirty="0"/>
                      <a:t>.4%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EE-4A29-A700-437E23BD73A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100" dirty="0"/>
                      <a:t>.3%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EE-4A29-A700-437E23BD73A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/>
                      <a:t>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EE-4A29-A700-437E23BD73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Total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15.6</c:v>
                </c:pt>
                <c:pt idx="2">
                  <c:v>9.9</c:v>
                </c:pt>
                <c:pt idx="3">
                  <c:v>3.4</c:v>
                </c:pt>
                <c:pt idx="4">
                  <c:v>1.3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0EE-4A29-A700-437E23BD73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78201600"/>
        <c:axId val="78203136"/>
      </c:barChart>
      <c:catAx>
        <c:axId val="7820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28575">
            <a:solidFill>
              <a:schemeClr val="bg2"/>
            </a:solidFill>
          </a:ln>
        </c:spPr>
        <c:crossAx val="78203136"/>
        <c:crosses val="autoZero"/>
        <c:auto val="1"/>
        <c:lblAlgn val="ctr"/>
        <c:lblOffset val="100"/>
        <c:noMultiLvlLbl val="0"/>
      </c:catAx>
      <c:valAx>
        <c:axId val="78203136"/>
        <c:scaling>
          <c:orientation val="minMax"/>
          <c:max val="1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1400" b="0">
                <a:solidFill>
                  <a:schemeClr val="tx1"/>
                </a:solidFill>
              </a:defRPr>
            </a:pPr>
            <a:endParaRPr lang="cs-CZ"/>
          </a:p>
        </c:txPr>
        <c:crossAx val="78201600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4331378293984453E-2"/>
          <c:y val="1.8832122365149955E-2"/>
          <c:w val="0.9412116048427065"/>
          <c:h val="0.80592810002902937"/>
        </c:manualLayout>
      </c:layout>
      <c:line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BNP ng/ml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List1!$A$2:$A$7</c:f>
              <c:numCache>
                <c:formatCode>m/d/yyyy</c:formatCode>
                <c:ptCount val="6"/>
                <c:pt idx="0">
                  <c:v>43510</c:v>
                </c:pt>
                <c:pt idx="1">
                  <c:v>43524</c:v>
                </c:pt>
                <c:pt idx="2">
                  <c:v>43525</c:v>
                </c:pt>
                <c:pt idx="3">
                  <c:v>43979</c:v>
                </c:pt>
                <c:pt idx="4">
                  <c:v>44161</c:v>
                </c:pt>
                <c:pt idx="5">
                  <c:v>44343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368.7</c:v>
                </c:pt>
                <c:pt idx="1">
                  <c:v>311.89999999999992</c:v>
                </c:pt>
                <c:pt idx="2">
                  <c:v>1026.9000000000001</c:v>
                </c:pt>
                <c:pt idx="3">
                  <c:v>71</c:v>
                </c:pt>
                <c:pt idx="4">
                  <c:v>124</c:v>
                </c:pt>
                <c:pt idx="5">
                  <c:v>282.60000000000002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CE-4C5E-8B3B-275702C4F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65664"/>
        <c:axId val="80067200"/>
      </c:lineChart>
      <c:dateAx>
        <c:axId val="8006566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one"/>
        <c:crossAx val="80067200"/>
        <c:crosses val="autoZero"/>
        <c:auto val="1"/>
        <c:lblOffset val="100"/>
        <c:baseTimeUnit val="days"/>
      </c:dateAx>
      <c:valAx>
        <c:axId val="8006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06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88AAA-F2CA-468D-BE26-3EDEFD7794BC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A14B2-3048-42B1-BD38-B8F75C27E05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1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55347E-E0F8-49BA-9B6A-F7C3F647D571}" type="slidenum">
              <a:rPr lang="en-US"/>
              <a:pPr/>
              <a:t>3</a:t>
            </a:fld>
            <a:endParaRPr 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7788" y="749300"/>
            <a:ext cx="6578600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294" y="4686316"/>
            <a:ext cx="5389176" cy="44402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55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CF25-F849-4F50-9836-5F4CF5542A86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3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1E59C-9E08-4901-9F83-F812C4AB7D25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48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C9134-6AEA-4DF7-9C73-D60DE1A0B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44F741-C0B9-49DE-B30B-A21B0BB1E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CF9D6-CEFD-480E-800C-B1F7F4A4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CC0D24-6B88-49C3-A084-D1A7464C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DD833C-34C6-4F86-BB38-DA0C1E2D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51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4B574-840A-406C-8B1D-5AD993202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FC143F-509C-4557-872C-A577DDB5B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65FD85-78EB-474A-BA2D-847D1ABA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693C14-76D7-4957-B0A4-B03F5A13E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694716-65E8-4170-AB94-77077936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28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6AB4C1-A3A2-456E-8B49-B8E80210E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0A0EA8-0BF5-46FB-A53F-1346AE879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01D99B-AAA5-4CB4-80A9-FD0DB025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A90ED4-6E1B-479C-BEB2-63C691E5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447A7C-A696-420F-A5CD-76B1AC2F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08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75783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" name="Oval 39"/>
          <p:cNvSpPr/>
          <p:nvPr userDrawn="1"/>
        </p:nvSpPr>
        <p:spPr>
          <a:xfrm>
            <a:off x="247103" y="6389103"/>
            <a:ext cx="384000" cy="288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600"/>
              </a:lnSpc>
            </a:pPr>
            <a:endParaRPr lang="en-GB" sz="1600" i="1" dirty="0">
              <a:solidFill>
                <a:srgbClr val="8B8D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4071" y="6430512"/>
            <a:ext cx="250068" cy="20518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fld id="{47DD36BB-DE4A-46B7-8A59-3C1B9DDA4D8C}" type="slidenum">
              <a:rPr lang="en-GB" sz="1100" smtClean="0">
                <a:solidFill>
                  <a:srgbClr val="FFFFFF">
                    <a:lumMod val="65000"/>
                  </a:srgbClr>
                </a:solidFill>
              </a:rPr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1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reeform 5">
            <a:hlinkClick r:id="" action="ppaction://noaction"/>
          </p:cNvPr>
          <p:cNvSpPr>
            <a:spLocks/>
          </p:cNvSpPr>
          <p:nvPr userDrawn="1"/>
        </p:nvSpPr>
        <p:spPr bwMode="auto">
          <a:xfrm>
            <a:off x="730789" y="6376403"/>
            <a:ext cx="432000" cy="288000"/>
          </a:xfrm>
          <a:custGeom>
            <a:avLst/>
            <a:gdLst>
              <a:gd name="T0" fmla="*/ 103 w 204"/>
              <a:gd name="T1" fmla="*/ 0 h 202"/>
              <a:gd name="T2" fmla="*/ 204 w 204"/>
              <a:gd name="T3" fmla="*/ 105 h 202"/>
              <a:gd name="T4" fmla="*/ 170 w 204"/>
              <a:gd name="T5" fmla="*/ 105 h 202"/>
              <a:gd name="T6" fmla="*/ 170 w 204"/>
              <a:gd name="T7" fmla="*/ 202 h 202"/>
              <a:gd name="T8" fmla="*/ 123 w 204"/>
              <a:gd name="T9" fmla="*/ 202 h 202"/>
              <a:gd name="T10" fmla="*/ 123 w 204"/>
              <a:gd name="T11" fmla="*/ 139 h 202"/>
              <a:gd name="T12" fmla="*/ 84 w 204"/>
              <a:gd name="T13" fmla="*/ 139 h 202"/>
              <a:gd name="T14" fmla="*/ 84 w 204"/>
              <a:gd name="T15" fmla="*/ 202 h 202"/>
              <a:gd name="T16" fmla="*/ 37 w 204"/>
              <a:gd name="T17" fmla="*/ 202 h 202"/>
              <a:gd name="T18" fmla="*/ 37 w 204"/>
              <a:gd name="T19" fmla="*/ 105 h 202"/>
              <a:gd name="T20" fmla="*/ 0 w 204"/>
              <a:gd name="T21" fmla="*/ 105 h 202"/>
              <a:gd name="T22" fmla="*/ 103 w 204"/>
              <a:gd name="T23" fmla="*/ 0 h 202"/>
              <a:gd name="T24" fmla="*/ 103 w 204"/>
              <a:gd name="T2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202">
                <a:moveTo>
                  <a:pt x="103" y="0"/>
                </a:moveTo>
                <a:lnTo>
                  <a:pt x="204" y="105"/>
                </a:lnTo>
                <a:lnTo>
                  <a:pt x="170" y="105"/>
                </a:lnTo>
                <a:lnTo>
                  <a:pt x="170" y="202"/>
                </a:lnTo>
                <a:lnTo>
                  <a:pt x="123" y="202"/>
                </a:lnTo>
                <a:lnTo>
                  <a:pt x="123" y="139"/>
                </a:lnTo>
                <a:lnTo>
                  <a:pt x="84" y="139"/>
                </a:lnTo>
                <a:lnTo>
                  <a:pt x="84" y="202"/>
                </a:lnTo>
                <a:lnTo>
                  <a:pt x="37" y="202"/>
                </a:lnTo>
                <a:lnTo>
                  <a:pt x="37" y="105"/>
                </a:lnTo>
                <a:lnTo>
                  <a:pt x="0" y="105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337733" y="6301023"/>
            <a:ext cx="3945635" cy="393700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1pPr>
            <a:lvl2pPr marL="313259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2pPr>
            <a:lvl3pPr marL="533387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3pPr>
            <a:lvl4pPr marL="772563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4pPr>
            <a:lvl5pPr marL="1005391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5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989999" y="6301023"/>
            <a:ext cx="3945635" cy="393700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1pPr>
            <a:lvl2pPr marL="313259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2pPr>
            <a:lvl3pPr marL="533387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3pPr>
            <a:lvl4pPr marL="772563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4pPr>
            <a:lvl5pPr marL="1005391" indent="0">
              <a:spcAft>
                <a:spcPts val="0"/>
              </a:spcAft>
              <a:buNone/>
              <a:defRPr sz="1100">
                <a:solidFill>
                  <a:srgbClr val="8B8D90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9681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11711517" y="444503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5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6" name="Freeform 4"/>
          <p:cNvSpPr>
            <a:spLocks/>
          </p:cNvSpPr>
          <p:nvPr/>
        </p:nvSpPr>
        <p:spPr bwMode="invGray">
          <a:xfrm>
            <a:off x="0" y="1163637"/>
            <a:ext cx="12192000" cy="5694363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7" name="Freeform 5"/>
          <p:cNvSpPr>
            <a:spLocks/>
          </p:cNvSpPr>
          <p:nvPr/>
        </p:nvSpPr>
        <p:spPr bwMode="invGray">
          <a:xfrm>
            <a:off x="0" y="292101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8" name="Freeform 6"/>
          <p:cNvSpPr>
            <a:spLocks/>
          </p:cNvSpPr>
          <p:nvPr/>
        </p:nvSpPr>
        <p:spPr bwMode="hidden">
          <a:xfrm>
            <a:off x="0" y="2405066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3302000" y="1522413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0" name="Freeform 8"/>
          <p:cNvSpPr>
            <a:spLocks/>
          </p:cNvSpPr>
          <p:nvPr/>
        </p:nvSpPr>
        <p:spPr bwMode="invGray">
          <a:xfrm>
            <a:off x="0" y="3443290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3552827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3EAA9FF4-E8C2-420D-B63E-DCDAF702444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148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64FEE-DD75-4CDA-BA9A-66FC9FB8FDD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38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51D1D-9D2A-47B7-8C46-680FF3DB0A0D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660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115C3-B15B-41A8-9048-38AEC8121F24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277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E6A9B-CE39-446A-8478-5692C5E68EA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4754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77292-B34D-4463-B77A-B59515297E8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36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DCA94-40AD-42E2-9236-AA1CC865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066DA4-0549-461B-B244-3F92B1AAD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C60ED1-9FF0-4BE7-A028-33AC3F92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796F07-6A1E-4BE0-9DF5-BB887A5D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A1EAF-EEE3-4F7C-8FA7-3C971B48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734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80BD-EE67-4B0F-AD6B-739006AB0B7D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097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0AE2-41C5-4A81-8E45-2223F8C2E29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5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70221-CADE-4AC7-93C1-8EE442635A5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425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627A1-69D6-455B-B230-807EB8AD76F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678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67CC9-39B0-4BFF-80F6-C08457F64951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929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16AC7BA-9550-411C-811E-F9638B27EEC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390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1851A3C-1CC2-4C41-85F9-5FAF4AD9B5E4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142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F92D9EA-8691-4DCD-9B8D-65CC343CFD6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339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9" y="1806597"/>
            <a:ext cx="11247967" cy="393888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600" spc="-51" baseline="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600" spc="-51" baseline="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spc="-51" baseline="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 spc="-51" baseline="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 spc="-51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lnSpc>
                <a:spcPct val="100000"/>
              </a:lnSpc>
              <a:defRPr sz="2800" b="0"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4" name="Oval 43"/>
          <p:cNvSpPr/>
          <p:nvPr userDrawn="1"/>
        </p:nvSpPr>
        <p:spPr>
          <a:xfrm>
            <a:off x="247103" y="6389103"/>
            <a:ext cx="384000" cy="288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200"/>
              </a:lnSpc>
            </a:pPr>
            <a:endParaRPr lang="en-GB" sz="1200" i="1" dirty="0">
              <a:solidFill>
                <a:srgbClr val="8B8D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314071" y="6456159"/>
            <a:ext cx="250068" cy="15388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fld id="{47DD36BB-DE4A-46B7-8A59-3C1B9DDA4D8C}" type="slidenum">
              <a:rPr lang="en-GB" sz="1000">
                <a:solidFill>
                  <a:srgbClr val="FFFFFF">
                    <a:lumMod val="65000"/>
                  </a:srgbClr>
                </a:solidFill>
              </a:rPr>
              <a:pPr algn="ctr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81862"/>
      </p:ext>
    </p:extLst>
  </p:cSld>
  <p:clrMapOvr>
    <a:masterClrMapping/>
  </p:clrMapOvr>
  <p:transition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" name="Oval 39"/>
          <p:cNvSpPr/>
          <p:nvPr userDrawn="1"/>
        </p:nvSpPr>
        <p:spPr>
          <a:xfrm>
            <a:off x="247103" y="6389103"/>
            <a:ext cx="384000" cy="288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600"/>
              </a:lnSpc>
            </a:pPr>
            <a:endParaRPr lang="en-GB" sz="1600" i="1" dirty="0">
              <a:solidFill>
                <a:srgbClr val="8B8D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4071" y="6440128"/>
            <a:ext cx="250068" cy="18594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fld id="{47DD36BB-DE4A-46B7-8A59-3C1B9DDA4D8C}" type="slidenum">
              <a:rPr lang="en-GB" sz="1067" smtClean="0">
                <a:solidFill>
                  <a:srgbClr val="FFFFFF">
                    <a:lumMod val="65000"/>
                  </a:srgbClr>
                </a:solidFill>
              </a:rPr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67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reeform 5">
            <a:hlinkClick r:id="" action="ppaction://noaction"/>
          </p:cNvPr>
          <p:cNvSpPr>
            <a:spLocks/>
          </p:cNvSpPr>
          <p:nvPr userDrawn="1"/>
        </p:nvSpPr>
        <p:spPr bwMode="auto">
          <a:xfrm>
            <a:off x="730789" y="6376403"/>
            <a:ext cx="432000" cy="288000"/>
          </a:xfrm>
          <a:custGeom>
            <a:avLst/>
            <a:gdLst>
              <a:gd name="T0" fmla="*/ 103 w 204"/>
              <a:gd name="T1" fmla="*/ 0 h 202"/>
              <a:gd name="T2" fmla="*/ 204 w 204"/>
              <a:gd name="T3" fmla="*/ 105 h 202"/>
              <a:gd name="T4" fmla="*/ 170 w 204"/>
              <a:gd name="T5" fmla="*/ 105 h 202"/>
              <a:gd name="T6" fmla="*/ 170 w 204"/>
              <a:gd name="T7" fmla="*/ 202 h 202"/>
              <a:gd name="T8" fmla="*/ 123 w 204"/>
              <a:gd name="T9" fmla="*/ 202 h 202"/>
              <a:gd name="T10" fmla="*/ 123 w 204"/>
              <a:gd name="T11" fmla="*/ 139 h 202"/>
              <a:gd name="T12" fmla="*/ 84 w 204"/>
              <a:gd name="T13" fmla="*/ 139 h 202"/>
              <a:gd name="T14" fmla="*/ 84 w 204"/>
              <a:gd name="T15" fmla="*/ 202 h 202"/>
              <a:gd name="T16" fmla="*/ 37 w 204"/>
              <a:gd name="T17" fmla="*/ 202 h 202"/>
              <a:gd name="T18" fmla="*/ 37 w 204"/>
              <a:gd name="T19" fmla="*/ 105 h 202"/>
              <a:gd name="T20" fmla="*/ 0 w 204"/>
              <a:gd name="T21" fmla="*/ 105 h 202"/>
              <a:gd name="T22" fmla="*/ 103 w 204"/>
              <a:gd name="T23" fmla="*/ 0 h 202"/>
              <a:gd name="T24" fmla="*/ 103 w 204"/>
              <a:gd name="T2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202">
                <a:moveTo>
                  <a:pt x="103" y="0"/>
                </a:moveTo>
                <a:lnTo>
                  <a:pt x="204" y="105"/>
                </a:lnTo>
                <a:lnTo>
                  <a:pt x="170" y="105"/>
                </a:lnTo>
                <a:lnTo>
                  <a:pt x="170" y="202"/>
                </a:lnTo>
                <a:lnTo>
                  <a:pt x="123" y="202"/>
                </a:lnTo>
                <a:lnTo>
                  <a:pt x="123" y="139"/>
                </a:lnTo>
                <a:lnTo>
                  <a:pt x="84" y="139"/>
                </a:lnTo>
                <a:lnTo>
                  <a:pt x="84" y="202"/>
                </a:lnTo>
                <a:lnTo>
                  <a:pt x="37" y="202"/>
                </a:lnTo>
                <a:lnTo>
                  <a:pt x="37" y="105"/>
                </a:lnTo>
                <a:lnTo>
                  <a:pt x="0" y="105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337733" y="6301023"/>
            <a:ext cx="3945635" cy="393700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1pPr>
            <a:lvl2pPr marL="313259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2pPr>
            <a:lvl3pPr marL="533387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3pPr>
            <a:lvl4pPr marL="772563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4pPr>
            <a:lvl5pPr marL="1005391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5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989999" y="6301023"/>
            <a:ext cx="3945635" cy="393700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1pPr>
            <a:lvl2pPr marL="313259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2pPr>
            <a:lvl3pPr marL="533387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3pPr>
            <a:lvl4pPr marL="772563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4pPr>
            <a:lvl5pPr marL="1005391" indent="0">
              <a:spcAft>
                <a:spcPts val="0"/>
              </a:spcAft>
              <a:buNone/>
              <a:defRPr sz="1067">
                <a:solidFill>
                  <a:srgbClr val="8B8D90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39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F5415-8D2D-41F6-A92E-BED19DD0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9F6A2E-DC4A-48EF-8418-76DE18740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9876F0-C89A-4A3B-8D96-D48843A2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1A1D5C-5D25-4E3C-9ACA-C855CFEB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CFE8BE-24FF-4CAD-9B5F-48016FB0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254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9" y="1806597"/>
            <a:ext cx="11247967" cy="3938883"/>
          </a:xfrm>
        </p:spPr>
        <p:txBody>
          <a:bodyPr/>
          <a:lstStyle>
            <a:lvl1pPr>
              <a:lnSpc>
                <a:spcPct val="100000"/>
              </a:lnSpc>
              <a:spcAft>
                <a:spcPts val="800"/>
              </a:spcAft>
              <a:defRPr sz="2133" spc="-67" baseline="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2133" spc="-67" baseline="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133" spc="-67" baseline="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133" spc="-67" baseline="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133" spc="-67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lnSpc>
                <a:spcPct val="100000"/>
              </a:lnSpc>
              <a:defRPr sz="3733" b="0"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4" name="Oval 43"/>
          <p:cNvSpPr/>
          <p:nvPr userDrawn="1"/>
        </p:nvSpPr>
        <p:spPr>
          <a:xfrm>
            <a:off x="247103" y="6389103"/>
            <a:ext cx="384000" cy="288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65000"/>
              </a:schemeClr>
            </a:solidFill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600"/>
              </a:lnSpc>
            </a:pPr>
            <a:endParaRPr lang="en-GB" sz="1600" i="1" dirty="0">
              <a:solidFill>
                <a:srgbClr val="8B8D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314071" y="6436120"/>
            <a:ext cx="250068" cy="19396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fld id="{47DD36BB-DE4A-46B7-8A59-3C1B9DDA4D8C}" type="slidenum">
              <a:rPr lang="en-GB" sz="1333">
                <a:solidFill>
                  <a:srgbClr val="FFFFFF">
                    <a:lumMod val="65000"/>
                  </a:srgbClr>
                </a:solidFill>
              </a:rPr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333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26121"/>
      </p:ext>
    </p:extLst>
  </p:cSld>
  <p:clrMapOvr>
    <a:masterClrMapping/>
  </p:clrMapOvr>
  <p:transition/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7104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1F97B-FA31-4424-BE3E-0A9A28C7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792EF-ACC2-4FFE-83CB-1B37B8B12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7FE22C-D01D-49F2-8AC9-6229650A9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06C219-2C50-41DB-AB2D-B1C79B0A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F791CA-BB3C-43B1-923E-B6BA24A0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D0AFFE-3E59-492A-A1B7-239AC906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74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884E0-9A89-4D2E-9ED9-8DCE05A9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18F75E0-A114-4597-8577-9C148861A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9ECC1EB-EF1F-41F8-9F3F-591A7F96A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BD30680-429D-459F-A0B1-C5613E6F6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68BF2F8-5AC4-411C-B4AF-808746084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5DAD15-5524-491B-8E8E-CCA3565E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561447-1644-4845-ACC2-B61812C2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24D877F-F680-4662-9938-0BCA19C5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98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D516D-D738-4ACF-AF17-DCD58EAF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941FAF-E7C3-4B2E-9D02-45D2A68B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C0E601-A919-4198-AF45-FBE021D7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F10B71-F749-46F9-B12D-4D05C565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0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77AB1B1-B683-4685-B9B7-56E7C4A8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D87D38-B8A3-497C-B552-ABAA05CE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57B767-1870-4EC7-958D-2A3270CC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37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ECB46-D329-4DDA-8126-1DC913FB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5459D4-C180-4F40-A4AF-A39C242D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02939E8-EFE3-4D63-B8C9-5E9F77324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988D1E-FB36-446B-821B-EECFB6A8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60BDE7-1446-46CC-B6B7-84BE52D9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C3F256-CC2C-43A1-8692-87C4D349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03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E8A7F-CC2E-4C6F-A42F-29AB4780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DA561E-2C7B-402C-B875-E0851C708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BEB6F8D-7FE5-49A6-9FE9-FC586400B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BB1864-43D2-4C67-8F72-3B1C1920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331224-BF8B-42DA-8362-1340B787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E2B167-17F8-41F0-9D87-89B6830A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8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9AA13FD-59A0-4F8E-BB08-256F3E1C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D75E46-765E-4F31-B18E-3053A234D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999D8B-80CB-44C6-9FEB-9B08A2864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C57C-B2DF-4226-BECE-B1A65FC03134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EF2E4E-7874-4B2C-BCA6-7051BF2FF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494009-36EC-40E0-8465-80FB711B4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B0EFF-E04A-4469-9A52-1E294C9448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75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11711517" y="444503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7"/>
            <a:ext cx="12192000" cy="5694363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1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6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3302000" y="1522413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90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7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 předlohy nadpisu.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styly předlohy textu.</a:t>
            </a:r>
          </a:p>
          <a:p>
            <a:pPr lvl="1"/>
            <a:r>
              <a:rPr lang="en-CA"/>
              <a:t>Druhá úroveň</a:t>
            </a:r>
          </a:p>
          <a:p>
            <a:pPr lvl="2"/>
            <a:r>
              <a:rPr lang="en-CA"/>
              <a:t>Třetí úroveň</a:t>
            </a:r>
          </a:p>
          <a:p>
            <a:pPr lvl="3"/>
            <a:r>
              <a:rPr lang="en-CA"/>
              <a:t>Čtvrtá úroveň</a:t>
            </a:r>
          </a:p>
          <a:p>
            <a:pPr lvl="4"/>
            <a:r>
              <a:rPr lang="en-CA"/>
              <a:t>Pátá úroveň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867"/>
            </a:lvl1pPr>
          </a:lstStyle>
          <a:p>
            <a:endParaRPr lang="en-CA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867"/>
            </a:lvl1pPr>
          </a:lstStyle>
          <a:p>
            <a:endParaRPr lang="en-CA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867"/>
            </a:lvl1pPr>
          </a:lstStyle>
          <a:p>
            <a:fld id="{4206CFB2-A0D9-423F-B942-706F53CA096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86285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5pPr>
      <a:lvl6pPr marL="609585"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6pPr>
      <a:lvl7pPr marL="1219170"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7pPr>
      <a:lvl8pPr marL="1828754"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8pPr>
      <a:lvl9pPr marL="2438339" algn="ctr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Times New Roman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</a:defRPr>
      </a:lvl5pPr>
      <a:lvl6pPr marL="3352716" indent="-304792" algn="l" rtl="0" eaLnBrk="0" fontAlgn="base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</a:defRPr>
      </a:lvl6pPr>
      <a:lvl7pPr marL="3962301" indent="-304792" algn="l" rtl="0" eaLnBrk="0" fontAlgn="base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</a:defRPr>
      </a:lvl7pPr>
      <a:lvl8pPr marL="4571886" indent="-304792" algn="l" rtl="0" eaLnBrk="0" fontAlgn="base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</a:defRPr>
      </a:lvl8pPr>
      <a:lvl9pPr marL="5181470" indent="-304792" algn="l" rtl="0" eaLnBrk="0" fontAlgn="base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5CEB1AE-033E-4188-A2CC-1C7972DA5F74}"/>
              </a:ext>
            </a:extLst>
          </p:cNvPr>
          <p:cNvSpPr txBox="1"/>
          <p:nvPr/>
        </p:nvSpPr>
        <p:spPr>
          <a:xfrm>
            <a:off x="265609" y="56027"/>
            <a:ext cx="11660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/>
              <a:t>Potenciál sakubitril valsartanu při časné stabilizaci nemocných s dekompenzovaným srdečním selháním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AA83C38-663A-4013-9135-1D81D5C7BBA0}"/>
              </a:ext>
            </a:extLst>
          </p:cNvPr>
          <p:cNvSpPr txBox="1"/>
          <p:nvPr/>
        </p:nvSpPr>
        <p:spPr>
          <a:xfrm>
            <a:off x="2995747" y="1379466"/>
            <a:ext cx="620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MUDr. Markéta Hegarová, PhD.</a:t>
            </a:r>
          </a:p>
          <a:p>
            <a:pPr algn="ctr"/>
            <a:r>
              <a:rPr lang="cs-CZ" dirty="0"/>
              <a:t>Oddělení srdečního selhání, Klinika kardiologie IKEM Praha</a:t>
            </a:r>
          </a:p>
        </p:txBody>
      </p:sp>
      <p:pic>
        <p:nvPicPr>
          <p:cNvPr id="1026" name="Picture 2" descr="Není k dispozici žádný popis fotky.">
            <a:extLst>
              <a:ext uri="{FF2B5EF4-FFF2-40B4-BE49-F238E27FC236}">
                <a16:creationId xmlns:a16="http://schemas.microsoft.com/office/drawing/2014/main" id="{45D54912-6901-46F7-8D3C-3831D193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75" y="2135525"/>
            <a:ext cx="5440244" cy="36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EDF0C9-E067-449A-991C-AA59ABBEB963}"/>
              </a:ext>
            </a:extLst>
          </p:cNvPr>
          <p:cNvSpPr/>
          <p:nvPr/>
        </p:nvSpPr>
        <p:spPr>
          <a:xfrm>
            <a:off x="2508504" y="6110935"/>
            <a:ext cx="7540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5. sjezd České asociace ambulantních kardiologů, 3. září 2021 v Olomouci </a:t>
            </a:r>
          </a:p>
        </p:txBody>
      </p:sp>
    </p:spTree>
    <p:extLst>
      <p:ext uri="{BB962C8B-B14F-4D97-AF65-F5344CB8AC3E}">
        <p14:creationId xmlns:p14="http://schemas.microsoft.com/office/powerpoint/2010/main" val="273890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3"/>
          <p:cNvSpPr txBox="1">
            <a:spLocks/>
          </p:cNvSpPr>
          <p:nvPr/>
        </p:nvSpPr>
        <p:spPr>
          <a:xfrm>
            <a:off x="558971" y="1422428"/>
            <a:ext cx="11353396" cy="497837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Shrnutí indikace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sakubitril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valsartanu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Symptomy NYHA II a III navzdory optimální terapii (BB, ACEI/ARB, MRA), EF LK ≤ 35 %, GF ≥ 0,5 ml/sec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b="1" dirty="0">
                <a:cs typeface="Calibri" panose="020F0502020204030204" pitchFamily="34" charset="0"/>
              </a:rPr>
              <a:t>Dekompenzace:  </a:t>
            </a:r>
            <a:r>
              <a:rPr lang="cs-CZ" sz="1600" dirty="0">
                <a:cs typeface="Calibri" panose="020F0502020204030204" pitchFamily="34" charset="0"/>
              </a:rPr>
              <a:t>Je příležitostí ke zvážení, zda byly vyčerpány možnosti moderní farmakoterapie a nefarmakologické léčby.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                               </a:t>
            </a:r>
            <a:r>
              <a:rPr lang="cs-CZ" sz="1600" b="1" dirty="0">
                <a:cs typeface="Calibri" panose="020F0502020204030204" pitchFamily="34" charset="0"/>
              </a:rPr>
              <a:t>Po stabilizaci stavu, kdy pacient nepotřebuje již parenterální terapii </a:t>
            </a:r>
            <a:r>
              <a:rPr lang="cs-CZ" sz="1600" dirty="0">
                <a:cs typeface="Calibri" panose="020F0502020204030204" pitchFamily="34" charset="0"/>
              </a:rPr>
              <a:t>a splňuje výše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                               uvedená indikační kritéria, můžeme přistoupit </a:t>
            </a:r>
            <a:r>
              <a:rPr lang="cs-CZ" sz="1600" b="1" dirty="0">
                <a:cs typeface="Calibri" panose="020F0502020204030204" pitchFamily="34" charset="0"/>
              </a:rPr>
              <a:t>k výměně ACE-I nebo </a:t>
            </a:r>
            <a:r>
              <a:rPr lang="cs-CZ" sz="1600" b="1" dirty="0" err="1">
                <a:cs typeface="Calibri" panose="020F0502020204030204" pitchFamily="34" charset="0"/>
              </a:rPr>
              <a:t>sartanu</a:t>
            </a:r>
            <a:r>
              <a:rPr lang="cs-CZ" sz="1600" b="1" dirty="0">
                <a:cs typeface="Calibri" panose="020F0502020204030204" pitchFamily="34" charset="0"/>
              </a:rPr>
              <a:t> za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b="1" dirty="0">
                <a:cs typeface="Calibri" panose="020F0502020204030204" pitchFamily="34" charset="0"/>
              </a:rPr>
              <a:t>                               </a:t>
            </a:r>
            <a:r>
              <a:rPr lang="cs-CZ" sz="1600" b="1" dirty="0" err="1">
                <a:cs typeface="Calibri" panose="020F0502020204030204" pitchFamily="34" charset="0"/>
              </a:rPr>
              <a:t>sakubitril</a:t>
            </a:r>
            <a:r>
              <a:rPr lang="cs-CZ" sz="1600" b="1" dirty="0">
                <a:cs typeface="Calibri" panose="020F0502020204030204" pitchFamily="34" charset="0"/>
              </a:rPr>
              <a:t> </a:t>
            </a:r>
            <a:r>
              <a:rPr lang="cs-CZ" sz="1600" b="1" dirty="0" err="1">
                <a:cs typeface="Calibri" panose="020F0502020204030204" pitchFamily="34" charset="0"/>
              </a:rPr>
              <a:t>valsartan</a:t>
            </a:r>
            <a:r>
              <a:rPr lang="cs-CZ" sz="1600" b="1" dirty="0">
                <a:cs typeface="Calibri" panose="020F0502020204030204" pitchFamily="34" charset="0"/>
              </a:rPr>
              <a:t>. Cílem je </a:t>
            </a:r>
            <a:r>
              <a:rPr lang="cs-CZ" sz="1600" b="1" dirty="0" err="1">
                <a:cs typeface="Calibri" panose="020F0502020204030204" pitchFamily="34" charset="0"/>
              </a:rPr>
              <a:t>vytitrovat</a:t>
            </a:r>
            <a:r>
              <a:rPr lang="cs-CZ" sz="1600" b="1" dirty="0">
                <a:cs typeface="Calibri" panose="020F0502020204030204" pitchFamily="34" charset="0"/>
              </a:rPr>
              <a:t>  doporučenou (97/103mg) nebo nejvyšší tolerovanou dávku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I u pokročilého srdečního selhání, pokud je pacient </a:t>
            </a:r>
            <a:r>
              <a:rPr lang="cs-CZ" sz="1600" b="1" dirty="0">
                <a:cs typeface="Calibri" panose="020F0502020204030204" pitchFamily="34" charset="0"/>
              </a:rPr>
              <a:t>ve funkční třídě NYHA III </a:t>
            </a:r>
            <a:r>
              <a:rPr lang="cs-CZ" sz="1600" dirty="0">
                <a:cs typeface="Calibri" panose="020F0502020204030204" pitchFamily="34" charset="0"/>
              </a:rPr>
              <a:t>a má další prognosticky závažné nálezy, má smysl uvažovat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                               o konverzi na </a:t>
            </a:r>
            <a:r>
              <a:rPr lang="cs-CZ" sz="1600" dirty="0" err="1">
                <a:cs typeface="Calibri" panose="020F0502020204030204" pitchFamily="34" charset="0"/>
              </a:rPr>
              <a:t>sakubitril</a:t>
            </a: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cs-CZ" sz="1600" dirty="0" err="1">
                <a:cs typeface="Calibri" panose="020F0502020204030204" pitchFamily="34" charset="0"/>
              </a:rPr>
              <a:t>valsartan</a:t>
            </a:r>
            <a:r>
              <a:rPr lang="cs-CZ" sz="1600" dirty="0">
                <a:cs typeface="Calibri" panose="020F0502020204030204" pitchFamily="34" charset="0"/>
              </a:rPr>
              <a:t>. V prezentovaném případě klinický stav nemocného nedovolil </a:t>
            </a:r>
            <a:r>
              <a:rPr lang="cs-CZ" sz="1600" dirty="0" err="1">
                <a:cs typeface="Calibri" panose="020F0502020204030204" pitchFamily="34" charset="0"/>
              </a:rPr>
              <a:t>vytitrovat</a:t>
            </a:r>
            <a:r>
              <a:rPr lang="cs-CZ" sz="1600" dirty="0">
                <a:cs typeface="Calibri" panose="020F0502020204030204" pitchFamily="34" charset="0"/>
              </a:rPr>
              <a:t>  maximální                                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                               dávku  </a:t>
            </a:r>
            <a:r>
              <a:rPr lang="cs-CZ" sz="1600" dirty="0" err="1">
                <a:cs typeface="Calibri" panose="020F0502020204030204" pitchFamily="34" charset="0"/>
              </a:rPr>
              <a:t>sakubitril</a:t>
            </a:r>
            <a:r>
              <a:rPr lang="cs-CZ" sz="1600" dirty="0">
                <a:cs typeface="Calibri" panose="020F0502020204030204" pitchFamily="34" charset="0"/>
              </a:rPr>
              <a:t> </a:t>
            </a:r>
            <a:r>
              <a:rPr lang="cs-CZ" sz="1600" dirty="0" err="1">
                <a:cs typeface="Calibri" panose="020F0502020204030204" pitchFamily="34" charset="0"/>
              </a:rPr>
              <a:t>valsartanu</a:t>
            </a:r>
            <a:r>
              <a:rPr lang="cs-CZ" sz="1600" dirty="0">
                <a:cs typeface="Calibri" panose="020F0502020204030204" pitchFamily="34" charset="0"/>
              </a:rPr>
              <a:t> .  Nicméně změna v terapii ( farmakoterapie + CRT) vedla ke stabilizaci, </a:t>
            </a:r>
            <a:r>
              <a:rPr lang="cs-CZ" sz="1600" b="1" dirty="0">
                <a:cs typeface="Calibri" panose="020F0502020204030204" pitchFamily="34" charset="0"/>
              </a:rPr>
              <a:t> pacient 2,5 roku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b="1" dirty="0">
                <a:cs typeface="Calibri" panose="020F0502020204030204" pitchFamily="34" charset="0"/>
              </a:rPr>
              <a:t>                               neprodělal dekompenzaci a nemusel být pro zhoršení stavu hospitalizován. </a:t>
            </a:r>
            <a:r>
              <a:rPr lang="cs-CZ" sz="1600" dirty="0">
                <a:cs typeface="Calibri" panose="020F0502020204030204" pitchFamily="34" charset="0"/>
              </a:rPr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b="1" u="sng" dirty="0">
                <a:cs typeface="Calibri" panose="020F0502020204030204" pitchFamily="34" charset="0"/>
              </a:rPr>
              <a:t>Poučení: nikdy není čas na rezignaci!, i u pacienta s 13 letou anamnézou CHSS.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3790" y="645952"/>
            <a:ext cx="950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Závěry k první kazuistice: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4591" y="713011"/>
            <a:ext cx="117133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7.4. -23.4.2020 hospitalizace KK IKEM</a:t>
            </a:r>
          </a:p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Příjem:</a:t>
            </a:r>
          </a:p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OA:</a:t>
            </a: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Arteriální  hypertenze, nejprve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ramipril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pro kašel dále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kandesartan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užíval asi rok,  od 11/2019 sám vysadil pro normální hodnoty TK při léčbě, dále bez medikace</a:t>
            </a:r>
          </a:p>
          <a:p>
            <a:pPr lvl="0"/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NO: 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Cca 2 týdny dušný při větší námaze, poslední 2 dny buzen dušností v noci, bez kašle, bez teplot.</a:t>
            </a: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Vyšetřen na plicním, spirometricky lehká restrikční porucha ventilace s navýšenými odpory DC, pro nejasný RTG nález (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susp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infiltrát)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přeléčen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atb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(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Klacid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) - bez efektu.</a:t>
            </a: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6.4.2021 CT plic bez jasných zánětlivých změn, zn. městnání v MO,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bilat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fluidothorax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do 18 mm</a:t>
            </a:r>
          </a:p>
          <a:p>
            <a:pPr lvl="0"/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ECHO: 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nově zjištěna těžká systol. dysfunkce dilatované LK, 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EDD 68 mm, EF LK 30-35%,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dif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hypokineza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bez trombu, 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PK dilatovaná se středně omezenou systol. funkcí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dilatace síní, střední až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význ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Mi </a:t>
            </a:r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reg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. (3/4), střední </a:t>
            </a:r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Tri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 </a:t>
            </a:r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reg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. (2/4), zn. středně těžké klidové PH 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(odhad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mPAP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35-40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mmHg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) při CVP 15-20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mmHg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bez PV. </a:t>
            </a:r>
          </a:p>
          <a:p>
            <a:pPr lvl="0"/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lvl="0"/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Obj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.:</a:t>
            </a: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Při vědomí, orient., spolupracuje, náplň KŽ nezvýšená, karotidy +/+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bilat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bez šelestů, AS prav. 2 ozvy, tachykardie, bez šelestu, dýchání čisté sklípkové, bazálně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bilat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oslabené, bazálně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chrůpky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více vpravo,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hepar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+ 2 cm pod oblouk,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perist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+, DK bez otoků, lýtka volná,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perif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teplé,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perif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pulzace symetricky dobře hmatné.</a:t>
            </a: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Hmotnost 111.0 kg, výška 180 cm, BMI 34.3, TK 150/95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mmHg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akce srdeční 130 min-1 pravidelná, saturace 97 %. </a:t>
            </a:r>
          </a:p>
          <a:p>
            <a:pPr lvl="0"/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lvl="0"/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Laboratoř:</a:t>
            </a:r>
          </a:p>
          <a:p>
            <a:pPr lvl="0"/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Na 139.7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mmol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K 3.99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mmol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Cl 106.6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mmol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CRP 4.0 mg/l,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bil_tot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14.4 µmol/l, AST 1.55 µkat/l, ALT 3.82 µkat/l, urea 4.7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mmol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kreatinin 94.6 µmol/l,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hs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tropo 24.41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ng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BNP 302.7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ng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/l, Glykémie 5.79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mmol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/l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246888" y="41323"/>
            <a:ext cx="260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 * 1982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514384E-32F0-4A44-8593-58C22FDB6DAC}"/>
              </a:ext>
            </a:extLst>
          </p:cNvPr>
          <p:cNvSpPr/>
          <p:nvPr/>
        </p:nvSpPr>
        <p:spPr bwMode="auto">
          <a:xfrm>
            <a:off x="124591" y="3423189"/>
            <a:ext cx="11942818" cy="897151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49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15F4BD1-3386-40FF-A202-C6BD9DE084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791" y="532121"/>
            <a:ext cx="8973079" cy="60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45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81511" y="162379"/>
            <a:ext cx="891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 * 1982</a:t>
            </a:r>
          </a:p>
        </p:txBody>
      </p:sp>
      <p:cxnSp>
        <p:nvCxnSpPr>
          <p:cNvPr id="5" name="Přímá spojovací šipka 4"/>
          <p:cNvCxnSpPr>
            <a:cxnSpLocks/>
          </p:cNvCxnSpPr>
          <p:nvPr/>
        </p:nvCxnSpPr>
        <p:spPr bwMode="auto">
          <a:xfrm>
            <a:off x="239349" y="529090"/>
            <a:ext cx="0" cy="592087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426291" y="674276"/>
            <a:ext cx="18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FSM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i.v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ramipril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5mg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i.v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.,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46080" y="705053"/>
            <a:ext cx="95582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7.4.2020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8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.4.2020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10.4.2020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14.4.2020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16.4.2020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18.4.2020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21.4.2020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23.4.2020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                                                 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8312495-D2B2-4820-85DF-E1D97AAB9070}"/>
              </a:ext>
            </a:extLst>
          </p:cNvPr>
          <p:cNvSpPr txBox="1"/>
          <p:nvPr/>
        </p:nvSpPr>
        <p:spPr>
          <a:xfrm>
            <a:off x="1421901" y="1206206"/>
            <a:ext cx="251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FSM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i.v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., </a:t>
            </a:r>
            <a:r>
              <a:rPr lang="cs-CZ" sz="1400" dirty="0" err="1">
                <a:solidFill>
                  <a:srgbClr val="000022"/>
                </a:solidFill>
                <a:latin typeface="Calibri" pitchFamily="34" charset="0"/>
              </a:rPr>
              <a:t>Spironolacton</a:t>
            </a: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 </a:t>
            </a:r>
            <a:r>
              <a:rPr lang="cs-CZ" sz="1400" dirty="0" err="1">
                <a:solidFill>
                  <a:srgbClr val="000022"/>
                </a:solidFill>
                <a:latin typeface="Calibri" pitchFamily="34" charset="0"/>
              </a:rPr>
              <a:t>i.v</a:t>
            </a: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.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6A49E33-2A2B-427E-971F-F6A703C43299}"/>
              </a:ext>
            </a:extLst>
          </p:cNvPr>
          <p:cNvSpPr txBox="1"/>
          <p:nvPr/>
        </p:nvSpPr>
        <p:spPr>
          <a:xfrm>
            <a:off x="3453632" y="1224542"/>
            <a:ext cx="228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130/80mmHg, P 90/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724F08A-7B74-4D76-A257-FA57C347A4F0}"/>
              </a:ext>
            </a:extLst>
          </p:cNvPr>
          <p:cNvSpPr txBox="1"/>
          <p:nvPr/>
        </p:nvSpPr>
        <p:spPr>
          <a:xfrm>
            <a:off x="1449536" y="1577048"/>
            <a:ext cx="189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Furon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40mg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p.o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.,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Metoprolol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ZOK 25mg,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Sakubitril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valsartan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24/26mg 1/2-0-1/2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DBE14D9-2DE1-4175-A65F-39021A41321B}"/>
              </a:ext>
            </a:extLst>
          </p:cNvPr>
          <p:cNvSpPr txBox="1"/>
          <p:nvPr/>
        </p:nvSpPr>
        <p:spPr>
          <a:xfrm>
            <a:off x="3436842" y="1597826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154/107mmHg, P 110/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6658BD-3994-4A03-9D9C-BC3E48B4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83632" b="-15385"/>
          <a:stretch/>
        </p:blipFill>
        <p:spPr>
          <a:xfrm>
            <a:off x="6096000" y="5729585"/>
            <a:ext cx="1191247" cy="46166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38EAC8CC-74AC-498C-9D00-6704CCAF297B}"/>
              </a:ext>
            </a:extLst>
          </p:cNvPr>
          <p:cNvSpPr txBox="1"/>
          <p:nvPr/>
        </p:nvSpPr>
        <p:spPr>
          <a:xfrm>
            <a:off x="6001818" y="726708"/>
            <a:ext cx="3446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Krea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/               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kalemie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9B369ED-1E75-42D1-8E31-523CD76DE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793" t="-1" r="50393" b="-15386"/>
          <a:stretch/>
        </p:blipFill>
        <p:spPr>
          <a:xfrm>
            <a:off x="6016038" y="3710348"/>
            <a:ext cx="1078196" cy="46166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10FB1DF-3F94-478E-A6F4-2226E94F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350" t="1" r="32304" b="1223"/>
          <a:stretch/>
        </p:blipFill>
        <p:spPr>
          <a:xfrm>
            <a:off x="5960284" y="2713059"/>
            <a:ext cx="1189703" cy="39521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A82EE54A-032E-405D-BFC7-2365DE757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9386" t="2340" r="14673" b="13506"/>
          <a:stretch/>
        </p:blipFill>
        <p:spPr>
          <a:xfrm>
            <a:off x="5911393" y="1680517"/>
            <a:ext cx="1160206" cy="33670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6422FE0-DC67-4058-9EC0-67E97985B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7436"/>
          <a:stretch/>
        </p:blipFill>
        <p:spPr>
          <a:xfrm>
            <a:off x="5967999" y="1176942"/>
            <a:ext cx="914400" cy="40010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415D7FE-0E56-48F9-A12C-70C7EC1E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172" r="65806"/>
          <a:stretch/>
        </p:blipFill>
        <p:spPr>
          <a:xfrm>
            <a:off x="6062717" y="5194459"/>
            <a:ext cx="1238857" cy="4001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38D8E10-E564-442A-98CF-46B4E12FB2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5607" y="5693081"/>
            <a:ext cx="1114581" cy="438211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2BC4CB31-2F2B-4035-9B2E-852E843B99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7" y="5132996"/>
            <a:ext cx="1162212" cy="40010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D7160A59-AA2F-4169-B724-8ED6482406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1344" y="3682202"/>
            <a:ext cx="1076475" cy="42868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17D6389-78BD-4EB7-AB57-DE4D0AAE11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1344" y="2681401"/>
            <a:ext cx="1171739" cy="419158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D055F88-B717-464A-B69C-F0A08AF2783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1344" y="1617293"/>
            <a:ext cx="1200318" cy="409632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9A08EE33-DFFB-43E4-B82B-ADCA2535B10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41344" y="1118785"/>
            <a:ext cx="1076475" cy="476316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4DD34F79-2BFD-452D-A70D-81DF1FA187D0}"/>
              </a:ext>
            </a:extLst>
          </p:cNvPr>
          <p:cNvSpPr txBox="1"/>
          <p:nvPr/>
        </p:nvSpPr>
        <p:spPr>
          <a:xfrm>
            <a:off x="1449038" y="2620827"/>
            <a:ext cx="2061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Sakubitril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valsartan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24/26mg 1-0-1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+ </a:t>
            </a:r>
            <a:r>
              <a:rPr lang="cs-CZ" sz="1400" b="1" dirty="0" err="1">
                <a:solidFill>
                  <a:srgbClr val="000022"/>
                </a:solidFill>
                <a:latin typeface="Calibri" pitchFamily="34" charset="0"/>
              </a:rPr>
              <a:t>spironolacton</a:t>
            </a: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 25mg </a:t>
            </a:r>
            <a:r>
              <a:rPr lang="cs-CZ" sz="1400" b="1" dirty="0" err="1">
                <a:solidFill>
                  <a:srgbClr val="000022"/>
                </a:solidFill>
                <a:latin typeface="Calibri" pitchFamily="34" charset="0"/>
              </a:rPr>
              <a:t>p.o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4C479E43-5A37-4436-B38C-1B4E635FE257}"/>
              </a:ext>
            </a:extLst>
          </p:cNvPr>
          <p:cNvSpPr txBox="1"/>
          <p:nvPr/>
        </p:nvSpPr>
        <p:spPr>
          <a:xfrm>
            <a:off x="3436842" y="2671931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120/85mmHg, P 90/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6C5065DD-F9D9-489F-A55C-7C3B91F4E002}"/>
              </a:ext>
            </a:extLst>
          </p:cNvPr>
          <p:cNvSpPr txBox="1"/>
          <p:nvPr/>
        </p:nvSpPr>
        <p:spPr>
          <a:xfrm>
            <a:off x="1392554" y="3689343"/>
            <a:ext cx="206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↓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Furon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20mg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Heparin </a:t>
            </a:r>
            <a:r>
              <a:rPr lang="cs-CZ" sz="1400" b="1" dirty="0" err="1">
                <a:solidFill>
                  <a:srgbClr val="000022"/>
                </a:solidFill>
                <a:latin typeface="Calibri" pitchFamily="34" charset="0"/>
              </a:rPr>
              <a:t>i.v</a:t>
            </a: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.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99EB888-BC75-478D-8028-7239E27463DB}"/>
              </a:ext>
            </a:extLst>
          </p:cNvPr>
          <p:cNvSpPr txBox="1"/>
          <p:nvPr/>
        </p:nvSpPr>
        <p:spPr>
          <a:xfrm>
            <a:off x="3426171" y="3690816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120/70mmHg, P 90/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B1A90A88-4FAB-42A2-B59D-78B78CDC5F31}"/>
              </a:ext>
            </a:extLst>
          </p:cNvPr>
          <p:cNvSpPr/>
          <p:nvPr/>
        </p:nvSpPr>
        <p:spPr>
          <a:xfrm>
            <a:off x="1358816" y="4979108"/>
            <a:ext cx="2104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↑ </a:t>
            </a:r>
            <a:r>
              <a:rPr lang="cs-CZ" sz="1400" b="1" dirty="0" err="1">
                <a:solidFill>
                  <a:srgbClr val="000022"/>
                </a:solidFill>
                <a:latin typeface="Calibri" pitchFamily="34" charset="0"/>
              </a:rPr>
              <a:t>metoprolol</a:t>
            </a: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 ZOK 50mg, </a:t>
            </a:r>
            <a:endParaRPr lang="cs-CZ" sz="14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12416D-3A43-4C35-8AE0-301EB4115044}"/>
              </a:ext>
            </a:extLst>
          </p:cNvPr>
          <p:cNvSpPr txBox="1"/>
          <p:nvPr/>
        </p:nvSpPr>
        <p:spPr>
          <a:xfrm>
            <a:off x="3476696" y="4998547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130/80mmHg, P 80-90/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9913EC6D-1593-4E68-8EC1-596DD8D7BA8F}"/>
              </a:ext>
            </a:extLst>
          </p:cNvPr>
          <p:cNvSpPr/>
          <p:nvPr/>
        </p:nvSpPr>
        <p:spPr>
          <a:xfrm>
            <a:off x="1375395" y="5373651"/>
            <a:ext cx="2104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↑ </a:t>
            </a:r>
            <a:r>
              <a:rPr lang="cs-CZ" sz="1400" b="1" dirty="0" err="1">
                <a:solidFill>
                  <a:srgbClr val="000022"/>
                </a:solidFill>
                <a:latin typeface="Calibri" pitchFamily="34" charset="0"/>
              </a:rPr>
              <a:t>metoprolol</a:t>
            </a:r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 ZOK 75mg, </a:t>
            </a:r>
            <a:endParaRPr lang="cs-CZ" sz="1400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DFC3E4BB-5604-4901-A459-6E29A83FFE8F}"/>
              </a:ext>
            </a:extLst>
          </p:cNvPr>
          <p:cNvSpPr txBox="1"/>
          <p:nvPr/>
        </p:nvSpPr>
        <p:spPr>
          <a:xfrm>
            <a:off x="3500069" y="5350900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120/80mmHg, P 80-90/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66AE890E-140B-4123-BD68-570703EB935D}"/>
              </a:ext>
            </a:extLst>
          </p:cNvPr>
          <p:cNvSpPr txBox="1"/>
          <p:nvPr/>
        </p:nvSpPr>
        <p:spPr>
          <a:xfrm>
            <a:off x="1369276" y="5679867"/>
            <a:ext cx="206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↑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sakubitril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valsartan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49/51mg 1-0-1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EA925906-0BD4-4DB9-A545-F595CBF04393}"/>
              </a:ext>
            </a:extLst>
          </p:cNvPr>
          <p:cNvSpPr txBox="1"/>
          <p:nvPr/>
        </p:nvSpPr>
        <p:spPr>
          <a:xfrm>
            <a:off x="3502227" y="5711712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110/70mmHg, P 85/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D8811D6-72ED-4C59-AE70-E7C004E5D9EE}"/>
              </a:ext>
            </a:extLst>
          </p:cNvPr>
          <p:cNvSpPr txBox="1"/>
          <p:nvPr/>
        </p:nvSpPr>
        <p:spPr>
          <a:xfrm>
            <a:off x="1392554" y="6217954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dimise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BEEE41F-9CAA-43CC-8F00-E4092D13BB04}"/>
              </a:ext>
            </a:extLst>
          </p:cNvPr>
          <p:cNvSpPr txBox="1"/>
          <p:nvPr/>
        </p:nvSpPr>
        <p:spPr>
          <a:xfrm>
            <a:off x="3500069" y="6217953"/>
            <a:ext cx="2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TK 110/70mmHg, P 85/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A9B44202-0088-4503-9B08-23348032F448}"/>
              </a:ext>
            </a:extLst>
          </p:cNvPr>
          <p:cNvSpPr txBox="1"/>
          <p:nvPr/>
        </p:nvSpPr>
        <p:spPr>
          <a:xfrm>
            <a:off x="1421901" y="244949"/>
            <a:ext cx="189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Hospitalizace KK IKEM</a:t>
            </a: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938E6377-918F-470B-B014-3590FE0D4442}"/>
              </a:ext>
            </a:extLst>
          </p:cNvPr>
          <p:cNvSpPr/>
          <p:nvPr/>
        </p:nvSpPr>
        <p:spPr>
          <a:xfrm>
            <a:off x="1376744" y="4229462"/>
            <a:ext cx="2111972" cy="52322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cs-CZ" sz="1400" b="1" dirty="0">
                <a:solidFill>
                  <a:srgbClr val="000022"/>
                </a:solidFill>
                <a:latin typeface="Calibri" pitchFamily="34" charset="0"/>
              </a:rPr>
              <a:t>SKG</a:t>
            </a: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 s normálním nálezem na věnčitých tepnách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F2B1BC69-8F85-4516-964E-18D53DC71FA9}"/>
              </a:ext>
            </a:extLst>
          </p:cNvPr>
          <p:cNvSpPr/>
          <p:nvPr/>
        </p:nvSpPr>
        <p:spPr>
          <a:xfrm>
            <a:off x="3535199" y="4225601"/>
            <a:ext cx="7532749" cy="52322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ECHO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významně snížená EF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remodelované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 (66mm), 2 mobilní útvary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baze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LK, nejspíše tromby</a:t>
            </a:r>
            <a:b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hraničně významná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3-4/4st., zn. lehké až střední klidové PH</a:t>
            </a:r>
          </a:p>
        </p:txBody>
      </p:sp>
    </p:spTree>
    <p:extLst>
      <p:ext uri="{BB962C8B-B14F-4D97-AF65-F5344CB8AC3E}">
        <p14:creationId xmlns:p14="http://schemas.microsoft.com/office/powerpoint/2010/main" val="249844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40B67F3-76E6-4A87-82A2-ED9A5434BB5A}"/>
              </a:ext>
            </a:extLst>
          </p:cNvPr>
          <p:cNvSpPr/>
          <p:nvPr/>
        </p:nvSpPr>
        <p:spPr>
          <a:xfrm>
            <a:off x="3711164" y="705053"/>
            <a:ext cx="3736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NYHA I, TK 146/87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P 64 min</a:t>
            </a:r>
            <a:r>
              <a:rPr lang="cs-CZ" sz="1400" baseline="30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pravidelný.</a:t>
            </a:r>
          </a:p>
        </p:txBody>
      </p:sp>
      <p:cxnSp>
        <p:nvCxnSpPr>
          <p:cNvPr id="3" name="Přímá spojovací šipka 4">
            <a:extLst>
              <a:ext uri="{FF2B5EF4-FFF2-40B4-BE49-F238E27FC236}">
                <a16:creationId xmlns:a16="http://schemas.microsoft.com/office/drawing/2014/main" id="{2331855E-B63D-4754-91B1-739412DAC44E}"/>
              </a:ext>
            </a:extLst>
          </p:cNvPr>
          <p:cNvCxnSpPr>
            <a:cxnSpLocks/>
          </p:cNvCxnSpPr>
          <p:nvPr/>
        </p:nvCxnSpPr>
        <p:spPr bwMode="auto">
          <a:xfrm>
            <a:off x="239349" y="529090"/>
            <a:ext cx="0" cy="592087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C2E975-C1C7-43E7-ABF6-75DD962E260D}"/>
              </a:ext>
            </a:extLst>
          </p:cNvPr>
          <p:cNvSpPr txBox="1"/>
          <p:nvPr/>
        </p:nvSpPr>
        <p:spPr>
          <a:xfrm>
            <a:off x="446080" y="705053"/>
            <a:ext cx="10295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21.7.2020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20.10.2020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2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400" dirty="0">
              <a:solidFill>
                <a:srgbClr val="000022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000022"/>
                </a:solidFill>
                <a:latin typeface="Calibri" pitchFamily="34" charset="0"/>
              </a:rPr>
              <a:t>2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.2.2021                                                             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978107-34EE-404D-A5AB-9D09D96D6046}"/>
              </a:ext>
            </a:extLst>
          </p:cNvPr>
          <p:cNvSpPr txBox="1"/>
          <p:nvPr/>
        </p:nvSpPr>
        <p:spPr>
          <a:xfrm>
            <a:off x="1608631" y="705053"/>
            <a:ext cx="189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Ambulantní kontrola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EC91A98-C0A7-4D06-AB79-DDB1612E6222}"/>
              </a:ext>
            </a:extLst>
          </p:cNvPr>
          <p:cNvSpPr/>
          <p:nvPr/>
        </p:nvSpPr>
        <p:spPr>
          <a:xfrm>
            <a:off x="1608631" y="108852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Sakubitril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valsartan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97 mg/103mg </a:t>
            </a:r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tbl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střídá 1-0-1 a 1-0-1/2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06/2020,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metoprolol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ZOK 25 mg 1,5-0-1,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spironolacton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 mg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tbl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0-1-0,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Furon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 mg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tbl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1,5-0-0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Warfarin</a:t>
            </a:r>
            <a:endParaRPr lang="cs-CZ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095842F-98EA-4AD0-A68B-EDE6D08B824D}"/>
              </a:ext>
            </a:extLst>
          </p:cNvPr>
          <p:cNvSpPr/>
          <p:nvPr/>
        </p:nvSpPr>
        <p:spPr>
          <a:xfrm>
            <a:off x="1608631" y="1902886"/>
            <a:ext cx="8341614" cy="52322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ECHO: Středně omezená systolická funkce (EF cca 35%, GLS -12%) dilatované LK (EDD 63mm), hraničně omezená funkce PK. Dilatace síní. Střední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(3/4). Bez zřejmého trombu v dutině LK.</a:t>
            </a:r>
            <a:endParaRPr lang="cs-CZ" sz="14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EBDB86B-0A93-494E-A615-438BDD25CB8A}"/>
              </a:ext>
            </a:extLst>
          </p:cNvPr>
          <p:cNvSpPr/>
          <p:nvPr/>
        </p:nvSpPr>
        <p:spPr>
          <a:xfrm>
            <a:off x="1608630" y="4953417"/>
            <a:ext cx="8341597" cy="738664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ECHO: Dilatovaná LK (EDD 61mm)s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 LK cca 40%,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formovaný trombus není patrný/podána kontrastní látka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Sonovue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/,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malá mitrální regurgitace (1/4)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 nedilatovaná s normální systolickou funkcí, malá trikuspidální regurgitace, odhad systolického tlaku v plicnici nelze spolehlivě hodnotit. Perikard bez separace.</a:t>
            </a:r>
            <a:endParaRPr lang="cs-CZ" sz="14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D6BCC-B013-439D-81E8-922998D035E1}"/>
              </a:ext>
            </a:extLst>
          </p:cNvPr>
          <p:cNvSpPr txBox="1"/>
          <p:nvPr/>
        </p:nvSpPr>
        <p:spPr>
          <a:xfrm>
            <a:off x="1608630" y="4159033"/>
            <a:ext cx="1895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Ambulantní kontrola (10 měsíců po zahájení terapie)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D43B1E1-5F04-4740-ACB4-0A2EFC91F432}"/>
              </a:ext>
            </a:extLst>
          </p:cNvPr>
          <p:cNvSpPr/>
          <p:nvPr/>
        </p:nvSpPr>
        <p:spPr>
          <a:xfrm>
            <a:off x="3637422" y="4220588"/>
            <a:ext cx="3736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NYHA I, TK 130/70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P 60 min</a:t>
            </a:r>
            <a:r>
              <a:rPr lang="cs-CZ" sz="1400" baseline="30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pravidelný.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56253B6-FEF2-475D-B5D2-66BDAE765985}"/>
              </a:ext>
            </a:extLst>
          </p:cNvPr>
          <p:cNvSpPr txBox="1"/>
          <p:nvPr/>
        </p:nvSpPr>
        <p:spPr>
          <a:xfrm>
            <a:off x="1608630" y="3208555"/>
            <a:ext cx="189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Ambulantní kontrola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34B0E56-AFB8-43CE-BFB1-4743BBEF592A}"/>
              </a:ext>
            </a:extLst>
          </p:cNvPr>
          <p:cNvSpPr/>
          <p:nvPr/>
        </p:nvSpPr>
        <p:spPr>
          <a:xfrm>
            <a:off x="3637422" y="3208554"/>
            <a:ext cx="3736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NYHA I, TK 150/80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P 53 min</a:t>
            </a:r>
            <a:r>
              <a:rPr lang="cs-CZ" sz="1400" baseline="30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pravidelný.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03A845A-CC0D-4079-955B-190E83B5033D}"/>
              </a:ext>
            </a:extLst>
          </p:cNvPr>
          <p:cNvSpPr/>
          <p:nvPr/>
        </p:nvSpPr>
        <p:spPr>
          <a:xfrm>
            <a:off x="1608631" y="351994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Sakubitril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valsartan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97 mg/103mg </a:t>
            </a:r>
            <a:r>
              <a:rPr lang="cs-CZ" sz="1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tbl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1-0-1,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ostatní stejně</a:t>
            </a:r>
          </a:p>
        </p:txBody>
      </p:sp>
    </p:spTree>
    <p:extLst>
      <p:ext uri="{BB962C8B-B14F-4D97-AF65-F5344CB8AC3E}">
        <p14:creationId xmlns:p14="http://schemas.microsoft.com/office/powerpoint/2010/main" val="167608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4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84481" y="214805"/>
            <a:ext cx="7915558" cy="551596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7654" y="6128322"/>
            <a:ext cx="11540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14.4.2020 ECHO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významně snížená EF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remodelované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 (66mm), 2 mobilní útvary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baze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LK, nejspíše tromby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hraničně významná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3-4/4st., zn. lehké až střední klidové PH</a:t>
            </a:r>
          </a:p>
        </p:txBody>
      </p:sp>
    </p:spTree>
    <p:extLst>
      <p:ext uri="{BB962C8B-B14F-4D97-AF65-F5344CB8AC3E}">
        <p14:creationId xmlns:p14="http://schemas.microsoft.com/office/powerpoint/2010/main" val="17904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3Cb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92317" y="435523"/>
            <a:ext cx="7723257" cy="538195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7654" y="6128322"/>
            <a:ext cx="11540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14.4.2020 ECHO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významně snížená EF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remodelované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 (66mm), 2 mobilní útvary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baze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LK, nejspíše tromby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hraničně významná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3-4/4st., zn. lehké až střední klidové PH</a:t>
            </a:r>
          </a:p>
        </p:txBody>
      </p:sp>
    </p:spTree>
    <p:extLst>
      <p:ext uri="{BB962C8B-B14F-4D97-AF65-F5344CB8AC3E}">
        <p14:creationId xmlns:p14="http://schemas.microsoft.com/office/powerpoint/2010/main" val="21090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4C_p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53855" y="411875"/>
            <a:ext cx="7214214" cy="502722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9262" y="5939247"/>
            <a:ext cx="11708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2.2.2021 ECHO: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Dilatovaná LK (EDD 61mm)s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 LK cca 40%,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formovaný trombus není patrný/podána kontrastní látka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Sonovue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/,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malá mitrální regurgitace (1/4)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 nedilatovaná s normální systolickou funkcí, malá trikuspidální regurgitace, odhad systolického tlaku v plicnici nelze spolehlivě hodnotit. Perikard bez separace.</a:t>
            </a:r>
          </a:p>
        </p:txBody>
      </p:sp>
    </p:spTree>
    <p:extLst>
      <p:ext uri="{BB962C8B-B14F-4D97-AF65-F5344CB8AC3E}">
        <p14:creationId xmlns:p14="http://schemas.microsoft.com/office/powerpoint/2010/main" val="11518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3Cbar_p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88931" y="490702"/>
            <a:ext cx="7064266" cy="49227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9262" y="5939247"/>
            <a:ext cx="11708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2.2.2021 ECHO: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Dilatovaná LK (EDD 61mm)s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 LK cca 40%,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formovaný trombus není patrný/podána kontrastní látka </a:t>
            </a:r>
            <a:r>
              <a:rPr lang="cs-CZ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Sonovue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/, </a:t>
            </a:r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malá mitrální regurgitace (1/4) </a:t>
            </a:r>
            <a:r>
              <a:rPr lang="cs-CZ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PK nedilatovaná s normální systolickou funkcí, malá trikuspidální regurgitace, odhad systolického tlaku v plicnici nelze spolehlivě hodnotit. Perikard bez separace.</a:t>
            </a:r>
          </a:p>
        </p:txBody>
      </p:sp>
    </p:spTree>
    <p:extLst>
      <p:ext uri="{BB962C8B-B14F-4D97-AF65-F5344CB8AC3E}">
        <p14:creationId xmlns:p14="http://schemas.microsoft.com/office/powerpoint/2010/main" val="39284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C7671D-4A2D-443F-9892-AF9E3158BB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2126" y="432969"/>
            <a:ext cx="7687748" cy="5992061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CBD36D8-1A61-4290-A439-825492B8BFA2}"/>
              </a:ext>
            </a:extLst>
          </p:cNvPr>
          <p:cNvCxnSpPr>
            <a:cxnSpLocks/>
          </p:cNvCxnSpPr>
          <p:nvPr/>
        </p:nvCxnSpPr>
        <p:spPr bwMode="auto">
          <a:xfrm>
            <a:off x="2738824" y="1565296"/>
            <a:ext cx="250182" cy="18637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73A7C3B8-3ED8-400E-84F3-2BB18D65F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122" t="3550" r="67556" b="27232"/>
          <a:stretch/>
        </p:blipFill>
        <p:spPr>
          <a:xfrm>
            <a:off x="8517104" y="4922728"/>
            <a:ext cx="1094903" cy="4894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212806-9F57-4D2A-9F80-8D3D2BA5C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379" r="50213" b="29234"/>
          <a:stretch/>
        </p:blipFill>
        <p:spPr>
          <a:xfrm>
            <a:off x="6669064" y="4922729"/>
            <a:ext cx="1339154" cy="4894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143E40-76C1-46DA-A8E7-A4E8C488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142" t="-1" r="35556" b="30783"/>
          <a:stretch/>
        </p:blipFill>
        <p:spPr>
          <a:xfrm>
            <a:off x="5056213" y="4843768"/>
            <a:ext cx="1270818" cy="4894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FF3A22-1EFF-46A9-B490-EDBD507B9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696" r="19002" b="30782"/>
          <a:stretch/>
        </p:blipFill>
        <p:spPr>
          <a:xfrm>
            <a:off x="3095241" y="2925562"/>
            <a:ext cx="1197173" cy="4610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D95A19-3549-49F3-AB7A-D27C9A82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2222" t="1" r="3674" b="36282"/>
          <a:stretch/>
        </p:blipFill>
        <p:spPr>
          <a:xfrm>
            <a:off x="2807651" y="1007891"/>
            <a:ext cx="1282568" cy="461059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5B48727-5693-4D3B-9550-4CDA1CB27D04}"/>
              </a:ext>
            </a:extLst>
          </p:cNvPr>
          <p:cNvCxnSpPr>
            <a:cxnSpLocks/>
          </p:cNvCxnSpPr>
          <p:nvPr/>
        </p:nvCxnSpPr>
        <p:spPr bwMode="auto">
          <a:xfrm>
            <a:off x="2989006" y="3386621"/>
            <a:ext cx="2118825" cy="215473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0BBAF68D-A060-4F84-AFDE-7105B9370B1B}"/>
              </a:ext>
            </a:extLst>
          </p:cNvPr>
          <p:cNvCxnSpPr>
            <a:cxnSpLocks/>
          </p:cNvCxnSpPr>
          <p:nvPr/>
        </p:nvCxnSpPr>
        <p:spPr bwMode="auto">
          <a:xfrm>
            <a:off x="5107831" y="5541186"/>
            <a:ext cx="2079550" cy="12219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4586E57B-716D-49B3-87B1-C35B5A014D40}"/>
              </a:ext>
            </a:extLst>
          </p:cNvPr>
          <p:cNvCxnSpPr>
            <a:cxnSpLocks/>
          </p:cNvCxnSpPr>
          <p:nvPr/>
        </p:nvCxnSpPr>
        <p:spPr bwMode="auto">
          <a:xfrm>
            <a:off x="7210836" y="5653302"/>
            <a:ext cx="2447234" cy="17722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3681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60648"/>
            <a:ext cx="8304923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3"/>
          <p:cNvSpPr txBox="1">
            <a:spLocks/>
          </p:cNvSpPr>
          <p:nvPr/>
        </p:nvSpPr>
        <p:spPr>
          <a:xfrm>
            <a:off x="335560" y="1422428"/>
            <a:ext cx="11576807" cy="419819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Z terapie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sakubitril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valsartanem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profitují i pacienti </a:t>
            </a: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s nově vzniklým srdečním selhání.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600" b="1" dirty="0">
              <a:solidFill>
                <a:schemeClr val="bg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Cílem je opět </a:t>
            </a:r>
            <a:r>
              <a:rPr lang="cs-CZ" sz="1600" b="1" u="sng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za splnění indikačních kriterií  </a:t>
            </a:r>
            <a:r>
              <a:rPr lang="cs-CZ" sz="1600" b="1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vytitrovat</a:t>
            </a: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 doporučenou (97/103mg) nebo nejvyšší tolerovanou dávku.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600" b="1" dirty="0">
              <a:solidFill>
                <a:schemeClr val="bg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Tento postup obvykle </a:t>
            </a: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vede k rychlé klinické stabilizaci 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a stejně jako v prezentovaném případě </a:t>
            </a: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může navodit i reverzní </a:t>
            </a:r>
            <a:r>
              <a:rPr lang="cs-CZ" sz="1600" b="1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remodelaci</a:t>
            </a: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myokardu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600" b="1" dirty="0">
              <a:solidFill>
                <a:schemeClr val="bg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b="1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Poučení: Titrovat opatrně, ale pečlivě a rychle.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3790" y="645952"/>
            <a:ext cx="950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2"/>
                </a:solidFill>
                <a:latin typeface="Calibri" pitchFamily="34" charset="0"/>
              </a:rPr>
              <a:t>Závěry k druhé kazuistice: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9349" y="546706"/>
            <a:ext cx="1171330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OA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VCHGD,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st.p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krvácení 2000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idiopatická demyelinizační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polyneuropatie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terapie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imunosupresivy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kortikoidy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Opakované závažná infekční onemocnění </a:t>
            </a:r>
            <a:r>
              <a:rPr lang="cs-CZ" sz="1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(1996 sepse etiologie stafylokoková,  </a:t>
            </a:r>
            <a:r>
              <a:rPr lang="cs-CZ" sz="1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st.p</a:t>
            </a:r>
            <a:r>
              <a:rPr lang="cs-CZ" sz="1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meningitidě, st. po opak. pneumoniích , poslední 2011, </a:t>
            </a:r>
            <a:r>
              <a:rPr lang="cs-CZ" sz="1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st.p</a:t>
            </a:r>
            <a:r>
              <a:rPr lang="cs-CZ" sz="1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pankreatitidě ,  </a:t>
            </a:r>
            <a:r>
              <a:rPr lang="cs-CZ" sz="12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st.p</a:t>
            </a:r>
            <a:r>
              <a:rPr lang="cs-CZ" sz="12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cholecystitidě,  tonzilektomie.)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kardiologická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anamneza</a:t>
            </a:r>
            <a:endParaRPr lang="cs-CZ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bg2"/>
                </a:solidFill>
                <a:latin typeface="Calibri" pitchFamily="34" charset="0"/>
              </a:rPr>
              <a:t>pozitivní RA pro DCM (mutace 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</a:rPr>
              <a:t>genu pro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</a:rPr>
              <a:t>titin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</a:rPr>
              <a:t>)</a:t>
            </a:r>
            <a:endParaRPr lang="cs-CZ" sz="1600" b="1" dirty="0">
              <a:solidFill>
                <a:schemeClr val="bg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Paroxysmální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primozáchyt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r. 2002 při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infektu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-pneumonii.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4/2020 zjištěna PCR pozitivita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19, jediným symptomem únava.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3 týdnech již PCR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 negativní, následně rozvoj dušnosti , otoky DK, též biliární kolika, proto provedeno CT břicha - zjištěna cholecystitida.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nález dilatace srdečního stínu doporučeno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TTE 21.7.2020 - zjištěna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dysfce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LKS 15%, lehká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dysfce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PK , středně významná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29.7.2020 SKG s normálním nálezem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EKG SR, 103/min., QRS 120msec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Nasazena léčba srdečního selhání –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karvedilol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6,25mg,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perindopril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2,5mg,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spironolacton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12,5mg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28.7.2020 MR srdce -  EF LKS 27-29%, PK s lehce omezenou systolickou funkcí, bez průkazu LGE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283882"/>
            <a:ext cx="246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3200" b="1" dirty="0">
                <a:solidFill>
                  <a:srgbClr val="000022"/>
                </a:solidFill>
                <a:latin typeface="Calibri" pitchFamily="34" charset="0"/>
              </a:rPr>
              <a:t>HJ * 1968 </a:t>
            </a:r>
          </a:p>
        </p:txBody>
      </p:sp>
      <p:cxnSp>
        <p:nvCxnSpPr>
          <p:cNvPr id="5" name="Přímá spojovací šipka 4"/>
          <p:cNvCxnSpPr/>
          <p:nvPr/>
        </p:nvCxnSpPr>
        <p:spPr bwMode="auto">
          <a:xfrm flipV="1">
            <a:off x="671119" y="6006517"/>
            <a:ext cx="7147421" cy="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 bwMode="auto">
          <a:xfrm>
            <a:off x="780176" y="5931016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 bwMode="auto">
          <a:xfrm>
            <a:off x="1863754" y="5957581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 rot="20413081">
            <a:off x="1812022" y="4990007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24/26mg 2-0-1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12,5mg,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25mg</a:t>
            </a:r>
          </a:p>
        </p:txBody>
      </p:sp>
      <p:sp>
        <p:nvSpPr>
          <p:cNvPr id="14" name="TextovéPole 13"/>
          <p:cNvSpPr txBox="1"/>
          <p:nvPr/>
        </p:nvSpPr>
        <p:spPr>
          <a:xfrm rot="20413081">
            <a:off x="5311628" y="5024961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97/103mg 1-0-1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50mg /D,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 mg /D</a:t>
            </a:r>
          </a:p>
        </p:txBody>
      </p:sp>
      <p:sp>
        <p:nvSpPr>
          <p:cNvPr id="15" name="TextovéPole 14"/>
          <p:cNvSpPr txBox="1"/>
          <p:nvPr/>
        </p:nvSpPr>
        <p:spPr>
          <a:xfrm rot="20413081">
            <a:off x="404070" y="4941071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Perindopril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2,5mg- intolerance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 6,25mg,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12,5mg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96285" y="6098796"/>
            <a:ext cx="9555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21.7.2020              4.8.2020                                                                                  3.11.2020                                                                </a:t>
            </a:r>
          </a:p>
        </p:txBody>
      </p:sp>
      <p:cxnSp>
        <p:nvCxnSpPr>
          <p:cNvPr id="17" name="Přímá spojovací čára 16"/>
          <p:cNvCxnSpPr/>
          <p:nvPr/>
        </p:nvCxnSpPr>
        <p:spPr bwMode="auto">
          <a:xfrm>
            <a:off x="5564697" y="5958979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6296327" y="6247593"/>
            <a:ext cx="4001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2"/>
                </a:solidFill>
                <a:latin typeface="Calibri" pitchFamily="34" charset="0"/>
              </a:rPr>
              <a:t>TK 119/80 </a:t>
            </a:r>
            <a:r>
              <a:rPr lang="cs-CZ" sz="1400" dirty="0" err="1">
                <a:solidFill>
                  <a:schemeClr val="bg2"/>
                </a:solidFill>
                <a:latin typeface="Calibri" pitchFamily="34" charset="0"/>
              </a:rPr>
              <a:t>mmHg</a:t>
            </a:r>
            <a:r>
              <a:rPr lang="cs-CZ" sz="1400" dirty="0">
                <a:solidFill>
                  <a:schemeClr val="bg2"/>
                </a:solidFill>
                <a:latin typeface="Calibri" pitchFamily="34" charset="0"/>
              </a:rPr>
              <a:t>, SR 67/min, QRS 104msec, NYHA II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C9E8747-A44A-46FF-9F2C-CC15CA8C4BA7}"/>
              </a:ext>
            </a:extLst>
          </p:cNvPr>
          <p:cNvGrpSpPr/>
          <p:nvPr/>
        </p:nvGrpSpPr>
        <p:grpSpPr>
          <a:xfrm>
            <a:off x="4533956" y="599134"/>
            <a:ext cx="6569168" cy="2970981"/>
            <a:chOff x="4533956" y="835706"/>
            <a:chExt cx="6569168" cy="2970981"/>
          </a:xfrm>
        </p:grpSpPr>
        <p:sp>
          <p:nvSpPr>
            <p:cNvPr id="21" name="Řečová bublina: obdélníkový bublinový popisek se zakulacenými rohy 20">
              <a:extLst>
                <a:ext uri="{FF2B5EF4-FFF2-40B4-BE49-F238E27FC236}">
                  <a16:creationId xmlns:a16="http://schemas.microsoft.com/office/drawing/2014/main" id="{2F96A4C7-2B4F-47F9-87E9-4CCF97E079F0}"/>
                </a:ext>
              </a:extLst>
            </p:cNvPr>
            <p:cNvSpPr/>
            <p:nvPr/>
          </p:nvSpPr>
          <p:spPr>
            <a:xfrm>
              <a:off x="4533956" y="835706"/>
              <a:ext cx="6569168" cy="2970981"/>
            </a:xfrm>
            <a:prstGeom prst="wedgeRoundRectCallout">
              <a:avLst>
                <a:gd name="adj1" fmla="val -52581"/>
                <a:gd name="adj2" fmla="val 87925"/>
                <a:gd name="adj3" fmla="val 16667"/>
              </a:avLst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82B6945-6A8B-4DAA-A5C0-677236D8C5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" t="-387" r="3743" b="56342"/>
            <a:stretch/>
          </p:blipFill>
          <p:spPr bwMode="auto">
            <a:xfrm>
              <a:off x="4970362" y="1232394"/>
              <a:ext cx="5665149" cy="1815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05F5D79-7419-4FA9-8E33-630B64983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1" t="61035" r="3743" b="5732"/>
            <a:stretch/>
          </p:blipFill>
          <p:spPr bwMode="auto">
            <a:xfrm>
              <a:off x="8107865" y="2112723"/>
              <a:ext cx="2280015" cy="136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82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41970" y="247573"/>
            <a:ext cx="269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3200" b="1" dirty="0">
                <a:solidFill>
                  <a:srgbClr val="000022"/>
                </a:solidFill>
                <a:latin typeface="Calibri" pitchFamily="34" charset="0"/>
              </a:rPr>
              <a:t>HJ * 1968</a:t>
            </a:r>
          </a:p>
        </p:txBody>
      </p:sp>
      <p:cxnSp>
        <p:nvCxnSpPr>
          <p:cNvPr id="5" name="Přímá spojovací šipka 4"/>
          <p:cNvCxnSpPr>
            <a:cxnSpLocks/>
          </p:cNvCxnSpPr>
          <p:nvPr/>
        </p:nvCxnSpPr>
        <p:spPr bwMode="auto">
          <a:xfrm>
            <a:off x="671119" y="6006519"/>
            <a:ext cx="10850321" cy="4334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 bwMode="auto">
          <a:xfrm>
            <a:off x="780176" y="5931016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 bwMode="auto">
          <a:xfrm>
            <a:off x="1863754" y="5957581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 rot="20413081">
            <a:off x="1812022" y="4990007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24/26mg 2-0-1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12,5mg,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25mg</a:t>
            </a:r>
          </a:p>
        </p:txBody>
      </p:sp>
      <p:sp>
        <p:nvSpPr>
          <p:cNvPr id="14" name="TextovéPole 13"/>
          <p:cNvSpPr txBox="1"/>
          <p:nvPr/>
        </p:nvSpPr>
        <p:spPr>
          <a:xfrm rot="20413081">
            <a:off x="3219974" y="4970326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97/103mg 1-0-1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50mg /D,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 mg /D</a:t>
            </a:r>
          </a:p>
        </p:txBody>
      </p:sp>
      <p:sp>
        <p:nvSpPr>
          <p:cNvPr id="15" name="TextovéPole 14"/>
          <p:cNvSpPr txBox="1"/>
          <p:nvPr/>
        </p:nvSpPr>
        <p:spPr>
          <a:xfrm rot="20413081">
            <a:off x="404069" y="4970327"/>
            <a:ext cx="309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Perindopril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2,5mg- intolerance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 6,25mg,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12,5mg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96285" y="6098796"/>
            <a:ext cx="9555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21.7.2020              4.8.2020                  3.11.2020                                                            leden 2021 hospitalizace                   28.4.2021                                                              </a:t>
            </a:r>
          </a:p>
        </p:txBody>
      </p:sp>
      <p:cxnSp>
        <p:nvCxnSpPr>
          <p:cNvPr id="17" name="Přímá spojovací čára 16"/>
          <p:cNvCxnSpPr>
            <a:cxnSpLocks/>
          </p:cNvCxnSpPr>
          <p:nvPr/>
        </p:nvCxnSpPr>
        <p:spPr bwMode="auto">
          <a:xfrm>
            <a:off x="3274423" y="5912944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0E9BCF38-191C-4CC6-9566-CA87D3F35705}"/>
              </a:ext>
            </a:extLst>
          </p:cNvPr>
          <p:cNvSpPr/>
          <p:nvPr/>
        </p:nvSpPr>
        <p:spPr>
          <a:xfrm>
            <a:off x="331531" y="1124736"/>
            <a:ext cx="116601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Hospitalizace 21.1.-27.1.2021 na KK IKEM: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19.1.21  2. dávka vakcíny na COVID. Během dne následně slabost, dušnost, hypotenze,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prekolapsové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stavy. 21.1 náhle synkopa, 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observován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KCH JIP FN Ostrava, v rámci observace záchyt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paroxyzmu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SVT o fr. 250/min. 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provedeno EFV, při PSK neindukována žádná komorová arytmie, provedena RF ablace plicních žil 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flutteru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síní k prevenci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deblokovaného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flutteru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síní. Výkon bez komplikací. Do léčby nasazen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apixaban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 dobu hospitalizace v IKEM bez recidivy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či jiné arytmie. </a:t>
            </a:r>
          </a:p>
          <a:p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Ambulantní kontrola 28.4.2021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NYHA I-II, TK doma cca 110/70mmHg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ECHO : EDD LK 58mm, s hraniční EF 50-55%, lehká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1-2/4, PK s normální velikostí a normální funkcí, nejsou známky plicní hypertenze.</a:t>
            </a:r>
          </a:p>
          <a:p>
            <a:endParaRPr lang="cs-CZ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Přímá spojovací čára 16">
            <a:extLst>
              <a:ext uri="{FF2B5EF4-FFF2-40B4-BE49-F238E27FC236}">
                <a16:creationId xmlns:a16="http://schemas.microsoft.com/office/drawing/2014/main" id="{DA23B847-C199-45C2-AB12-FF0BC2C3A7BA}"/>
              </a:ext>
            </a:extLst>
          </p:cNvPr>
          <p:cNvCxnSpPr>
            <a:cxnSpLocks/>
          </p:cNvCxnSpPr>
          <p:nvPr/>
        </p:nvCxnSpPr>
        <p:spPr bwMode="auto">
          <a:xfrm>
            <a:off x="6302296" y="5957581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ovací čára 16">
            <a:extLst>
              <a:ext uri="{FF2B5EF4-FFF2-40B4-BE49-F238E27FC236}">
                <a16:creationId xmlns:a16="http://schemas.microsoft.com/office/drawing/2014/main" id="{7AC4142D-1B48-4CFE-81BB-88CB1EC0A690}"/>
              </a:ext>
            </a:extLst>
          </p:cNvPr>
          <p:cNvCxnSpPr>
            <a:cxnSpLocks/>
          </p:cNvCxnSpPr>
          <p:nvPr/>
        </p:nvCxnSpPr>
        <p:spPr bwMode="auto">
          <a:xfrm>
            <a:off x="8255726" y="5996154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2D1D09C-012D-4248-9CF7-0B69CC1BD88C}"/>
              </a:ext>
            </a:extLst>
          </p:cNvPr>
          <p:cNvSpPr txBox="1"/>
          <p:nvPr/>
        </p:nvSpPr>
        <p:spPr>
          <a:xfrm rot="20413081">
            <a:off x="5761326" y="4692039"/>
            <a:ext cx="309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97/103mg 1-0-1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50mg /D,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 mg /D +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apixaban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5-0-5mg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97ACF85-EAD4-4802-98A9-4E6EA54E8981}"/>
              </a:ext>
            </a:extLst>
          </p:cNvPr>
          <p:cNvSpPr txBox="1"/>
          <p:nvPr/>
        </p:nvSpPr>
        <p:spPr>
          <a:xfrm rot="20413081">
            <a:off x="8060438" y="4658484"/>
            <a:ext cx="309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Sakubitril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valsartan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97/103mg 1-0-1</a:t>
            </a:r>
          </a:p>
          <a:p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Karvedilol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50mg /D,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spironolacton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50 mg /D +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apixaban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5-0-5mg, </a:t>
            </a:r>
            <a:r>
              <a:rPr lang="cs-CZ" sz="1200" dirty="0" err="1">
                <a:solidFill>
                  <a:schemeClr val="bg2"/>
                </a:solidFill>
                <a:latin typeface="Calibri" pitchFamily="34" charset="0"/>
              </a:rPr>
              <a:t>KCl</a:t>
            </a:r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 1g 1-0-1</a:t>
            </a:r>
          </a:p>
        </p:txBody>
      </p:sp>
    </p:spTree>
    <p:extLst>
      <p:ext uri="{BB962C8B-B14F-4D97-AF65-F5344CB8AC3E}">
        <p14:creationId xmlns:p14="http://schemas.microsoft.com/office/powerpoint/2010/main" val="749280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53714" y="475814"/>
            <a:ext cx="579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3200" b="1" dirty="0">
                <a:solidFill>
                  <a:srgbClr val="000022"/>
                </a:solidFill>
                <a:latin typeface="Calibri" pitchFamily="34" charset="0"/>
              </a:rPr>
              <a:t>HJ * 1968</a:t>
            </a:r>
          </a:p>
        </p:txBody>
      </p:sp>
      <p:cxnSp>
        <p:nvCxnSpPr>
          <p:cNvPr id="5" name="Přímá spojovací šipka 4"/>
          <p:cNvCxnSpPr>
            <a:cxnSpLocks/>
          </p:cNvCxnSpPr>
          <p:nvPr/>
        </p:nvCxnSpPr>
        <p:spPr bwMode="auto">
          <a:xfrm>
            <a:off x="671119" y="6006519"/>
            <a:ext cx="10850321" cy="43341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 bwMode="auto">
          <a:xfrm>
            <a:off x="780176" y="5931016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 bwMode="auto">
          <a:xfrm>
            <a:off x="1863754" y="5957581"/>
            <a:ext cx="0" cy="125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96285" y="6098796"/>
            <a:ext cx="9555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/>
                </a:solidFill>
                <a:latin typeface="Calibri" pitchFamily="34" charset="0"/>
              </a:rPr>
              <a:t>21.7.2020              4.8.2020                  3.11.2020                                                  leden 2021 hospitalizace                       28.4.2021                                                              </a:t>
            </a:r>
          </a:p>
        </p:txBody>
      </p:sp>
      <p:cxnSp>
        <p:nvCxnSpPr>
          <p:cNvPr id="17" name="Přímá spojovací čára 16"/>
          <p:cNvCxnSpPr>
            <a:cxnSpLocks/>
          </p:cNvCxnSpPr>
          <p:nvPr/>
        </p:nvCxnSpPr>
        <p:spPr bwMode="auto">
          <a:xfrm>
            <a:off x="3274423" y="5912944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ovací čára 16">
            <a:extLst>
              <a:ext uri="{FF2B5EF4-FFF2-40B4-BE49-F238E27FC236}">
                <a16:creationId xmlns:a16="http://schemas.microsoft.com/office/drawing/2014/main" id="{DA23B847-C199-45C2-AB12-FF0BC2C3A7BA}"/>
              </a:ext>
            </a:extLst>
          </p:cNvPr>
          <p:cNvCxnSpPr>
            <a:cxnSpLocks/>
          </p:cNvCxnSpPr>
          <p:nvPr/>
        </p:nvCxnSpPr>
        <p:spPr bwMode="auto">
          <a:xfrm>
            <a:off x="5849450" y="5957581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ovací čára 16">
            <a:extLst>
              <a:ext uri="{FF2B5EF4-FFF2-40B4-BE49-F238E27FC236}">
                <a16:creationId xmlns:a16="http://schemas.microsoft.com/office/drawing/2014/main" id="{7AC4142D-1B48-4CFE-81BB-88CB1EC0A690}"/>
              </a:ext>
            </a:extLst>
          </p:cNvPr>
          <p:cNvCxnSpPr>
            <a:cxnSpLocks/>
          </p:cNvCxnSpPr>
          <p:nvPr/>
        </p:nvCxnSpPr>
        <p:spPr bwMode="auto">
          <a:xfrm>
            <a:off x="8255726" y="5996154"/>
            <a:ext cx="0" cy="1704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id="{3369B491-99DB-46D3-ABA6-8E0C76FBB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0593"/>
          <a:stretch/>
        </p:blipFill>
        <p:spPr>
          <a:xfrm>
            <a:off x="1454331" y="1634380"/>
            <a:ext cx="6801395" cy="4235216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846F56D-7842-46A8-8EB5-8BE69CAC9525}"/>
              </a:ext>
            </a:extLst>
          </p:cNvPr>
          <p:cNvCxnSpPr/>
          <p:nvPr/>
        </p:nvCxnSpPr>
        <p:spPr bwMode="auto">
          <a:xfrm>
            <a:off x="1863754" y="2194560"/>
            <a:ext cx="2055103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6035BFC-6C2E-447F-9ED0-DA84C16BCAD8}"/>
              </a:ext>
            </a:extLst>
          </p:cNvPr>
          <p:cNvCxnSpPr>
            <a:cxnSpLocks/>
          </p:cNvCxnSpPr>
          <p:nvPr/>
        </p:nvCxnSpPr>
        <p:spPr bwMode="auto">
          <a:xfrm>
            <a:off x="3918857" y="2181778"/>
            <a:ext cx="1930593" cy="101370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E7424B2-E0B2-4AC8-87C0-9EAB37EEEE6F}"/>
              </a:ext>
            </a:extLst>
          </p:cNvPr>
          <p:cNvCxnSpPr>
            <a:cxnSpLocks/>
          </p:cNvCxnSpPr>
          <p:nvPr/>
        </p:nvCxnSpPr>
        <p:spPr bwMode="auto">
          <a:xfrm>
            <a:off x="5849450" y="3202367"/>
            <a:ext cx="2173673" cy="250034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19A223AC-C0A8-4BEF-A139-6F0E0BAB6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" r="74353" b="437"/>
          <a:stretch/>
        </p:blipFill>
        <p:spPr>
          <a:xfrm>
            <a:off x="8092851" y="5438799"/>
            <a:ext cx="1304665" cy="45526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5867CE8-2600-4022-A19C-5D5C2AAFB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336" r="50676"/>
          <a:stretch/>
        </p:blipFill>
        <p:spPr>
          <a:xfrm>
            <a:off x="5832298" y="2516746"/>
            <a:ext cx="1220290" cy="45726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53B77A1B-2A87-4F68-AFB5-613068291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435" t="1" r="26033" b="437"/>
          <a:stretch/>
        </p:blipFill>
        <p:spPr>
          <a:xfrm>
            <a:off x="3345755" y="2334006"/>
            <a:ext cx="1146203" cy="45526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BF75487-376C-4B82-BB87-E6D2671C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5803"/>
          <a:stretch/>
        </p:blipFill>
        <p:spPr>
          <a:xfrm>
            <a:off x="1980010" y="2287518"/>
            <a:ext cx="123092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3"/>
          <p:cNvSpPr txBox="1">
            <a:spLocks/>
          </p:cNvSpPr>
          <p:nvPr/>
        </p:nvSpPr>
        <p:spPr>
          <a:xfrm>
            <a:off x="307596" y="2436219"/>
            <a:ext cx="11576807" cy="267249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itchFamily="34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Zavedení terapie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sakubitril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valsartanem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a </a:t>
            </a:r>
            <a:r>
              <a:rPr lang="cs-CZ" sz="1600" dirty="0" err="1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vytitrování</a:t>
            </a: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 maximální dávky lze zvládnout u klinicky stabilního pacienta s krátkou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anamnézou manifestního srdečního selhání ambulantně.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  <a:cs typeface="Calibri" panose="020F0502020204030204" pitchFamily="34" charset="0"/>
              </a:rPr>
              <a:t>Tento postup pozitivně ovlivňuje prognózu nemocných.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3790" y="645952"/>
            <a:ext cx="950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2"/>
                </a:solidFill>
                <a:latin typeface="Calibri" pitchFamily="34" charset="0"/>
              </a:rPr>
              <a:t>Závěr k třetí kazuistice:</a:t>
            </a:r>
          </a:p>
        </p:txBody>
      </p:sp>
    </p:spTree>
    <p:extLst>
      <p:ext uri="{BB962C8B-B14F-4D97-AF65-F5344CB8AC3E}">
        <p14:creationId xmlns:p14="http://schemas.microsoft.com/office/powerpoint/2010/main" val="1741243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6653" y="586688"/>
            <a:ext cx="121446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22"/>
                </a:solidFill>
                <a:latin typeface="Calibri" pitchFamily="34" charset="0"/>
              </a:rPr>
              <a:t>Jak na to? Podle nových doporučení ECS 2021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22"/>
              </a:solidFill>
              <a:latin typeface="Calibri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Vyšetřete ledvinové funkce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Začněte malou dávkou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                          </a:t>
            </a: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    začněte dávkou 24/26mg 2xD, zejména u pacientů se systémovým tlakem 100-110mmHg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                              - </a:t>
            </a:r>
            <a:r>
              <a:rPr lang="cs-CZ" sz="2000" i="1" dirty="0">
                <a:solidFill>
                  <a:srgbClr val="000022"/>
                </a:solidFill>
                <a:latin typeface="Calibri" pitchFamily="34" charset="0"/>
              </a:rPr>
              <a:t>(pacienti po dekompenzaci jsou fragilnější)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22"/>
              </a:solidFill>
              <a:latin typeface="Calibri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Postupujte opatrně  </a:t>
            </a: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nezdvojnásobujte dávku dříve než za 2 týdny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22"/>
              </a:solidFill>
              <a:latin typeface="Calibri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Miřte vysoko           </a:t>
            </a: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pokuste se dosáhnout dávky 97/103mg 2xD 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22"/>
              </a:solidFill>
              <a:latin typeface="Calibri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Kontrolujte ledvinové funkce </a:t>
            </a: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1-2x týdně po zahájení terapie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22"/>
                </a:solidFill>
                <a:latin typeface="Calibri" pitchFamily="34" charset="0"/>
              </a:rPr>
              <a:t>Pokud je potřeba snižte dávku diuretika, </a:t>
            </a:r>
            <a:r>
              <a:rPr lang="cs-CZ" sz="2000" dirty="0">
                <a:solidFill>
                  <a:srgbClr val="000022"/>
                </a:solidFill>
                <a:latin typeface="Calibri" pitchFamily="34" charset="0"/>
              </a:rPr>
              <a:t>za 4 týdny zkontrolujte biochemii</a:t>
            </a:r>
          </a:p>
        </p:txBody>
      </p:sp>
      <p:sp>
        <p:nvSpPr>
          <p:cNvPr id="4" name="Obdélník 3"/>
          <p:cNvSpPr/>
          <p:nvPr/>
        </p:nvSpPr>
        <p:spPr>
          <a:xfrm>
            <a:off x="136653" y="4803227"/>
            <a:ext cx="7918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solidFill>
                  <a:srgbClr val="000022"/>
                </a:solidFill>
                <a:latin typeface="Calibri" pitchFamily="34" charset="0"/>
              </a:rPr>
              <a:t>(při hypotenzi nebo zhoršení ledvinových funkcí zhodnoťte možnost dehydratace) </a:t>
            </a:r>
            <a:endParaRPr lang="cs-CZ" i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B060C5F-6694-4426-A961-5C318A9BD359}"/>
              </a:ext>
            </a:extLst>
          </p:cNvPr>
          <p:cNvSpPr/>
          <p:nvPr/>
        </p:nvSpPr>
        <p:spPr>
          <a:xfrm>
            <a:off x="8858262" y="6399014"/>
            <a:ext cx="3091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Heart Journal (2021) 00, 1128</a:t>
            </a:r>
            <a:endParaRPr lang="cs-CZ" sz="1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92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99A25FD-D4C3-4417-827E-2A78212149AB}"/>
              </a:ext>
            </a:extLst>
          </p:cNvPr>
          <p:cNvSpPr/>
          <p:nvPr/>
        </p:nvSpPr>
        <p:spPr>
          <a:xfrm>
            <a:off x="8858262" y="6399014"/>
            <a:ext cx="3091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Heart Journal (2021) 00, 1128</a:t>
            </a:r>
            <a:endParaRPr lang="cs-CZ" sz="1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63BFEC-D7AF-440B-AC8E-7079B44DEC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3" y="929215"/>
            <a:ext cx="11569010" cy="430383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085C2BD-0752-4977-9F4C-ACFE53E62ACF}"/>
              </a:ext>
            </a:extLst>
          </p:cNvPr>
          <p:cNvSpPr/>
          <p:nvPr/>
        </p:nvSpPr>
        <p:spPr bwMode="auto">
          <a:xfrm>
            <a:off x="606287" y="2951922"/>
            <a:ext cx="6619461" cy="318052"/>
          </a:xfrm>
          <a:prstGeom prst="rect">
            <a:avLst/>
          </a:prstGeom>
          <a:solidFill>
            <a:srgbClr val="C00000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488A7DE5-1AB1-4E8C-B740-6243F14E1F6A}"/>
              </a:ext>
            </a:extLst>
          </p:cNvPr>
          <p:cNvSpPr/>
          <p:nvPr/>
        </p:nvSpPr>
        <p:spPr bwMode="auto">
          <a:xfrm>
            <a:off x="7702826" y="3269974"/>
            <a:ext cx="4386401" cy="1133062"/>
          </a:xfrm>
          <a:prstGeom prst="wedgeRoundRectCallout">
            <a:avLst>
              <a:gd name="adj1" fmla="val -82259"/>
              <a:gd name="adj2" fmla="val -51668"/>
              <a:gd name="adj3" fmla="val 16667"/>
            </a:avLst>
          </a:prstGeom>
          <a:solidFill>
            <a:srgbClr val="FFE1E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1FF933-D685-4479-954E-5E9D1489EE6F}"/>
              </a:ext>
            </a:extLst>
          </p:cNvPr>
          <p:cNvSpPr txBox="1"/>
          <p:nvPr/>
        </p:nvSpPr>
        <p:spPr>
          <a:xfrm>
            <a:off x="7928095" y="3513339"/>
            <a:ext cx="393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Doporučení ECS 2021, v ČR zatím třeba dodržet indikační kritéria podle SPC.</a:t>
            </a:r>
          </a:p>
        </p:txBody>
      </p:sp>
    </p:spTree>
    <p:extLst>
      <p:ext uri="{BB962C8B-B14F-4D97-AF65-F5344CB8AC3E}">
        <p14:creationId xmlns:p14="http://schemas.microsoft.com/office/powerpoint/2010/main" val="597320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9265940-7873-4CAE-8E4F-3802E7E8834F}"/>
              </a:ext>
            </a:extLst>
          </p:cNvPr>
          <p:cNvSpPr txBox="1"/>
          <p:nvPr/>
        </p:nvSpPr>
        <p:spPr>
          <a:xfrm>
            <a:off x="3945835" y="2017643"/>
            <a:ext cx="5824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1437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spect="1" noChangeArrowheads="1"/>
          </p:cNvSpPr>
          <p:nvPr/>
        </p:nvSpPr>
        <p:spPr bwMode="auto">
          <a:xfrm>
            <a:off x="9448802" y="152400"/>
            <a:ext cx="2493433" cy="355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812800" y="4648201"/>
            <a:ext cx="10769600" cy="4524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066469" y="6473623"/>
            <a:ext cx="11521016" cy="212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20000" tIns="60000" rIns="120000" bIns="60000"/>
          <a:lstStyle/>
          <a:p>
            <a:pPr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sz="1467" i="1" dirty="0"/>
              <a:t>Tavazzi</a:t>
            </a:r>
            <a:r>
              <a:rPr lang="en-US" sz="1467" i="1" dirty="0"/>
              <a:t> </a:t>
            </a:r>
            <a:r>
              <a:rPr lang="cs-CZ" sz="1467" i="1" dirty="0"/>
              <a:t> L  </a:t>
            </a:r>
            <a:r>
              <a:rPr lang="cs-CZ" sz="1467" i="1" dirty="0" err="1"/>
              <a:t>et</a:t>
            </a:r>
            <a:r>
              <a:rPr lang="cs-CZ" sz="1467" i="1" dirty="0"/>
              <a:t> </a:t>
            </a:r>
            <a:r>
              <a:rPr lang="cs-CZ" sz="1467" i="1" dirty="0" err="1"/>
              <a:t>al</a:t>
            </a:r>
            <a:r>
              <a:rPr lang="cs-CZ" sz="1467" i="1" dirty="0"/>
              <a:t>. </a:t>
            </a:r>
            <a:r>
              <a:rPr lang="cs-CZ" sz="1467" i="1" dirty="0" err="1"/>
              <a:t>Circ</a:t>
            </a:r>
            <a:r>
              <a:rPr lang="cs-CZ" sz="1467" i="1" dirty="0"/>
              <a:t> </a:t>
            </a:r>
            <a:r>
              <a:rPr lang="cs-CZ" sz="1467" i="1" dirty="0" err="1"/>
              <a:t>Heart</a:t>
            </a:r>
            <a:r>
              <a:rPr lang="cs-CZ" sz="1467" i="1" dirty="0"/>
              <a:t> </a:t>
            </a:r>
            <a:r>
              <a:rPr lang="cs-CZ" sz="1467" i="1" dirty="0" err="1"/>
              <a:t>Fail</a:t>
            </a:r>
            <a:r>
              <a:rPr lang="cs-CZ" sz="1467" i="1" dirty="0"/>
              <a:t> 2013 ;63:473-81.</a:t>
            </a:r>
            <a:endParaRPr lang="en-US" sz="1467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8160"/>
          <a:stretch>
            <a:fillRect/>
          </a:stretch>
        </p:blipFill>
        <p:spPr bwMode="auto">
          <a:xfrm>
            <a:off x="2351584" y="1076231"/>
            <a:ext cx="7200800" cy="528944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335360" y="356660"/>
            <a:ext cx="1171330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b="1" dirty="0"/>
              <a:t>Multicenter Prospective Observational Study on Acute and</a:t>
            </a:r>
            <a:r>
              <a:rPr lang="cs-CZ" sz="1333" b="1" dirty="0"/>
              <a:t> </a:t>
            </a:r>
            <a:r>
              <a:rPr lang="cs-CZ" sz="1333" b="1" dirty="0" err="1"/>
              <a:t>Chronic</a:t>
            </a:r>
            <a:r>
              <a:rPr lang="cs-CZ" sz="1333" b="1" dirty="0"/>
              <a:t> </a:t>
            </a:r>
            <a:r>
              <a:rPr lang="cs-CZ" sz="1333" b="1" dirty="0" err="1"/>
              <a:t>Heart</a:t>
            </a:r>
            <a:r>
              <a:rPr lang="cs-CZ" sz="1333" b="1" dirty="0"/>
              <a:t> </a:t>
            </a:r>
            <a:r>
              <a:rPr lang="cs-CZ" sz="1333" b="1" dirty="0" err="1"/>
              <a:t>Failure</a:t>
            </a:r>
            <a:r>
              <a:rPr lang="cs-CZ" sz="1333" b="1" dirty="0"/>
              <a:t> </a:t>
            </a:r>
            <a:r>
              <a:rPr lang="en-US" sz="1333" b="1" dirty="0"/>
              <a:t>One-Year Follow-up Results of IN-HF (Italian Network on Heart Failure)</a:t>
            </a:r>
            <a:r>
              <a:rPr lang="cs-CZ" sz="1333" b="1" dirty="0"/>
              <a:t> </a:t>
            </a:r>
            <a:r>
              <a:rPr lang="cs-CZ" sz="1333" b="1" dirty="0" err="1"/>
              <a:t>Outcome</a:t>
            </a:r>
            <a:r>
              <a:rPr lang="cs-CZ" sz="1333" b="1" dirty="0"/>
              <a:t> Registry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791744" y="1316765"/>
            <a:ext cx="15361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/>
              <a:t>n=5610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648395" y="4197085"/>
            <a:ext cx="153617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/>
              <a:t>Roční mortalita 5,9%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648395" y="2948947"/>
            <a:ext cx="153617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/>
              <a:t>Roční mortalita 27,7%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744405" y="1412776"/>
            <a:ext cx="153617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/>
              <a:t>Roční mortalita 24%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4C5DB9C-D5D5-4211-892D-7C4BEF1361B0}"/>
              </a:ext>
            </a:extLst>
          </p:cNvPr>
          <p:cNvSpPr/>
          <p:nvPr/>
        </p:nvSpPr>
        <p:spPr>
          <a:xfrm>
            <a:off x="7732643" y="1076231"/>
            <a:ext cx="3985592" cy="3003739"/>
          </a:xfrm>
          <a:prstGeom prst="rect">
            <a:avLst/>
          </a:prstGeom>
          <a:solidFill>
            <a:srgbClr val="C0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s.els-cdn.com/content/image/1-s2.0-S000287030700378X-g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13" y="1508787"/>
            <a:ext cx="4546600" cy="30353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9403" y="4677139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Median survival (50% mortality) and 95% confidence limits in patients with HF after each HF hospitalization.</a:t>
            </a:r>
            <a:endParaRPr lang="cs-CZ" sz="1600" dirty="0"/>
          </a:p>
        </p:txBody>
      </p:sp>
      <p:pic>
        <p:nvPicPr>
          <p:cNvPr id="1028" name="Picture 4" descr="https://ars.els-cdn.com/content/image/1-s2.0-S000287030700378X-gr1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011" y="1508788"/>
            <a:ext cx="4723603" cy="3263769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807968" y="4869161"/>
            <a:ext cx="5568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Kaplan-Meier cumulative mortality curve for all-cause mortality after each subsequent hospitalization for HF.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84032" y="6309321"/>
            <a:ext cx="528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Setoguchi</a:t>
            </a:r>
            <a:r>
              <a:rPr lang="cs-CZ" sz="1600" i="1" dirty="0"/>
              <a:t> S </a:t>
            </a:r>
            <a:r>
              <a:rPr lang="cs-CZ" sz="1600" i="1" dirty="0" err="1"/>
              <a:t>et</a:t>
            </a:r>
            <a:r>
              <a:rPr lang="cs-CZ" sz="1600" i="1" dirty="0"/>
              <a:t> </a:t>
            </a:r>
            <a:r>
              <a:rPr lang="cs-CZ" sz="1600" i="1" dirty="0" err="1"/>
              <a:t>al</a:t>
            </a:r>
            <a:r>
              <a:rPr lang="cs-CZ" sz="1600" i="1" dirty="0"/>
              <a:t>. </a:t>
            </a:r>
            <a:r>
              <a:rPr lang="cs-CZ" sz="1600" i="1" dirty="0" err="1"/>
              <a:t>Am</a:t>
            </a:r>
            <a:r>
              <a:rPr lang="cs-CZ" sz="1600" i="1" dirty="0"/>
              <a:t> </a:t>
            </a:r>
            <a:r>
              <a:rPr lang="cs-CZ" sz="1600" i="1" dirty="0" err="1"/>
              <a:t>Heart</a:t>
            </a:r>
            <a:r>
              <a:rPr lang="cs-CZ" sz="1600" i="1" dirty="0"/>
              <a:t> J 2007;154:260-266.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95467" y="356659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Počet </a:t>
            </a:r>
            <a:r>
              <a:rPr lang="cs-CZ" sz="2400" b="1" dirty="0" err="1"/>
              <a:t>rehospitalizací</a:t>
            </a:r>
            <a:r>
              <a:rPr lang="cs-CZ" sz="2400" b="1" dirty="0"/>
              <a:t> pro dekompenzaci CHSS koreluje s prognózou.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Chart 57"/>
          <p:cNvGraphicFramePr/>
          <p:nvPr>
            <p:extLst/>
          </p:nvPr>
        </p:nvGraphicFramePr>
        <p:xfrm>
          <a:off x="1294035" y="2137455"/>
          <a:ext cx="9202040" cy="327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424" y="164637"/>
            <a:ext cx="10363200" cy="1371600"/>
          </a:xfrm>
        </p:spPr>
        <p:txBody>
          <a:bodyPr/>
          <a:lstStyle/>
          <a:p>
            <a:r>
              <a:rPr lang="cs-CZ" sz="2700" dirty="0"/>
              <a:t>Léčba se </a:t>
            </a:r>
            <a:r>
              <a:rPr lang="cs-CZ" sz="2700" dirty="0" err="1"/>
              <a:t>sakubitril</a:t>
            </a:r>
            <a:r>
              <a:rPr lang="cs-CZ" sz="2700" dirty="0"/>
              <a:t>/</a:t>
            </a:r>
            <a:r>
              <a:rPr lang="cs-CZ" sz="2700" dirty="0" err="1"/>
              <a:t>valsartanem</a:t>
            </a:r>
            <a:r>
              <a:rPr lang="cs-CZ" sz="2700" dirty="0"/>
              <a:t> vedla k nižší pravděpodobnosti opakovaných hospitalizací pro HF</a:t>
            </a:r>
            <a:endParaRPr lang="en-GB" sz="2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7734" y="6301023"/>
            <a:ext cx="4430956" cy="3937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CI=confidence interval; HF=heart failure;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 err="1">
                <a:solidFill>
                  <a:schemeClr val="tx1"/>
                </a:solidFill>
              </a:rPr>
              <a:t>HFrEF</a:t>
            </a:r>
            <a:r>
              <a:rPr lang="en-GB" altLang="en-US" dirty="0">
                <a:solidFill>
                  <a:schemeClr val="tx1"/>
                </a:solidFill>
              </a:rPr>
              <a:t>=heart failure with reduced ejection fraction; HR=hazard ratio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016213" y="6309321"/>
            <a:ext cx="3945635" cy="393700"/>
          </a:xfrm>
        </p:spPr>
        <p:txBody>
          <a:bodyPr/>
          <a:lstStyle/>
          <a:p>
            <a:r>
              <a:rPr lang="en-GB" sz="1600" i="1" dirty="0">
                <a:solidFill>
                  <a:schemeClr val="tx1"/>
                </a:solidFill>
              </a:rPr>
              <a:t>Packer et al. Circulation 2015;131:54–61</a:t>
            </a:r>
            <a:endParaRPr lang="fr-FR" sz="1600" i="1" dirty="0">
              <a:solidFill>
                <a:schemeClr val="tx1"/>
              </a:solidFill>
            </a:endParaRPr>
          </a:p>
        </p:txBody>
      </p:sp>
      <p:sp>
        <p:nvSpPr>
          <p:cNvPr id="59" name="Rectangle 1037"/>
          <p:cNvSpPr>
            <a:spLocks noChangeArrowheads="1"/>
          </p:cNvSpPr>
          <p:nvPr/>
        </p:nvSpPr>
        <p:spPr bwMode="auto">
          <a:xfrm>
            <a:off x="5182069" y="5516264"/>
            <a:ext cx="4965815" cy="3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cs-CZ" altLang="en-US" sz="1900" kern="0" dirty="0">
                <a:latin typeface="+mn-lt"/>
              </a:rPr>
              <a:t>Počet hospitalizací pro HF</a:t>
            </a:r>
            <a:endParaRPr lang="sv-SE" altLang="en-US" sz="1900" kern="0" dirty="0">
              <a:latin typeface="+mn-lt"/>
            </a:endParaRPr>
          </a:p>
        </p:txBody>
      </p:sp>
      <p:sp>
        <p:nvSpPr>
          <p:cNvPr id="60" name="Rectangle 1037"/>
          <p:cNvSpPr>
            <a:spLocks noChangeArrowheads="1"/>
          </p:cNvSpPr>
          <p:nvPr/>
        </p:nvSpPr>
        <p:spPr bwMode="auto">
          <a:xfrm>
            <a:off x="5216765" y="5254299"/>
            <a:ext cx="551927" cy="3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sv-SE" altLang="en-US" sz="1900" kern="0" dirty="0"/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304246" y="2180862"/>
            <a:ext cx="213949" cy="160463"/>
          </a:xfrm>
          <a:prstGeom prst="rect">
            <a:avLst/>
          </a:prstGeom>
          <a:solidFill>
            <a:srgbClr val="C911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39755" y="1819422"/>
            <a:ext cx="213949" cy="160463"/>
          </a:xfrm>
          <a:prstGeom prst="rect">
            <a:avLst/>
          </a:prstGeom>
          <a:solidFill>
            <a:srgbClr val="9EC7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12225" y="1700809"/>
            <a:ext cx="2733947" cy="71814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1600" dirty="0"/>
              <a:t>S</a:t>
            </a:r>
            <a:r>
              <a:rPr lang="en-GB" sz="1600" dirty="0" err="1"/>
              <a:t>akubitril</a:t>
            </a:r>
            <a:r>
              <a:rPr lang="en-GB" sz="1600" dirty="0"/>
              <a:t>/valsartan (N=4,187)</a:t>
            </a:r>
          </a:p>
          <a:p>
            <a:pPr>
              <a:spcAft>
                <a:spcPts val="800"/>
              </a:spcAft>
            </a:pPr>
            <a:r>
              <a:rPr lang="cs-CZ" sz="1600" dirty="0"/>
              <a:t>          </a:t>
            </a:r>
            <a:r>
              <a:rPr lang="en-GB" sz="1600" dirty="0" err="1"/>
              <a:t>Enalapril</a:t>
            </a:r>
            <a:r>
              <a:rPr lang="en-GB" sz="1600" dirty="0"/>
              <a:t> (N=4,212)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54245" y="3593123"/>
            <a:ext cx="2029652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cs-CZ" sz="1900" dirty="0"/>
              <a:t>Podíl pacientů</a:t>
            </a:r>
            <a:r>
              <a:rPr lang="en-US" sz="1900" dirty="0"/>
              <a:t> (%)</a:t>
            </a:r>
          </a:p>
        </p:txBody>
      </p:sp>
      <p:sp>
        <p:nvSpPr>
          <p:cNvPr id="65" name="Rectangle 1037"/>
          <p:cNvSpPr>
            <a:spLocks noChangeArrowheads="1"/>
          </p:cNvSpPr>
          <p:nvPr/>
        </p:nvSpPr>
        <p:spPr bwMode="auto">
          <a:xfrm>
            <a:off x="6658125" y="5254299"/>
            <a:ext cx="551927" cy="3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sv-SE" altLang="en-US" sz="1900" kern="0" dirty="0"/>
              <a:t>2</a:t>
            </a:r>
          </a:p>
        </p:txBody>
      </p:sp>
      <p:sp>
        <p:nvSpPr>
          <p:cNvPr id="66" name="Rectangle 1037"/>
          <p:cNvSpPr>
            <a:spLocks noChangeArrowheads="1"/>
          </p:cNvSpPr>
          <p:nvPr/>
        </p:nvSpPr>
        <p:spPr bwMode="auto">
          <a:xfrm>
            <a:off x="8083654" y="5254299"/>
            <a:ext cx="551927" cy="3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sv-SE" altLang="en-US" sz="1900" kern="0" dirty="0"/>
              <a:t>3</a:t>
            </a:r>
          </a:p>
        </p:txBody>
      </p:sp>
      <p:sp>
        <p:nvSpPr>
          <p:cNvPr id="67" name="Rectangle 1037"/>
          <p:cNvSpPr>
            <a:spLocks noChangeArrowheads="1"/>
          </p:cNvSpPr>
          <p:nvPr/>
        </p:nvSpPr>
        <p:spPr bwMode="auto">
          <a:xfrm>
            <a:off x="9512567" y="5254299"/>
            <a:ext cx="551927" cy="3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sv-SE" altLang="en-US" sz="1900" kern="0" dirty="0">
                <a:solidFill>
                  <a:schemeClr val="bg2"/>
                </a:solidFill>
              </a:rPr>
              <a:t>≥4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51851" y="4869160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n=367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31904" y="4869160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/>
              <a:t>n=418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96000" y="4965171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n=110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672064" y="4965171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/>
              <a:t>n=143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36160" y="5157192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n=33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112224" y="5157192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n=53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072331" y="5157192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/>
              <a:t>n=27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552384" y="5157192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n=44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71530" y="4869160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n=537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351584" y="4869160"/>
            <a:ext cx="1034363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200" b="1" dirty="0"/>
              <a:t>n=658</a:t>
            </a:r>
          </a:p>
        </p:txBody>
      </p:sp>
      <p:grpSp>
        <p:nvGrpSpPr>
          <p:cNvPr id="5" name="Group 77"/>
          <p:cNvGrpSpPr/>
          <p:nvPr/>
        </p:nvGrpSpPr>
        <p:grpSpPr>
          <a:xfrm>
            <a:off x="2258171" y="2105457"/>
            <a:ext cx="686117" cy="272143"/>
            <a:chOff x="1001486" y="1812470"/>
            <a:chExt cx="575398" cy="272143"/>
          </a:xfrm>
        </p:grpSpPr>
        <p:cxnSp>
          <p:nvCxnSpPr>
            <p:cNvPr id="79" name="Straight Connector 78"/>
            <p:cNvCxnSpPr/>
            <p:nvPr/>
          </p:nvCxnSpPr>
          <p:spPr bwMode="auto">
            <a:xfrm flipV="1">
              <a:off x="1001486" y="1812470"/>
              <a:ext cx="0" cy="272143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1576884" y="1812470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1001486" y="1812470"/>
              <a:ext cx="575398" cy="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2" name="Rectangle 81"/>
          <p:cNvSpPr/>
          <p:nvPr/>
        </p:nvSpPr>
        <p:spPr>
          <a:xfrm>
            <a:off x="1920425" y="1412776"/>
            <a:ext cx="1565487" cy="723271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sv-SE" altLang="en-US" sz="1300" kern="0" dirty="0"/>
              <a:t>HR 0.79 </a:t>
            </a:r>
          </a:p>
          <a:p>
            <a:pPr algn="ctr"/>
            <a:r>
              <a:rPr lang="sv-SE" altLang="en-US" sz="1300" kern="0" dirty="0"/>
              <a:t>(95% CI: 0.71–0.89)</a:t>
            </a:r>
            <a:br>
              <a:rPr lang="sv-SE" altLang="en-US" sz="1300" kern="0" dirty="0"/>
            </a:br>
            <a:r>
              <a:rPr lang="sv-SE" altLang="en-US" sz="1300" kern="0" dirty="0"/>
              <a:t>p&lt;0.001</a:t>
            </a:r>
            <a:endParaRPr lang="en-GB" sz="1300" dirty="0"/>
          </a:p>
        </p:txBody>
      </p:sp>
      <p:grpSp>
        <p:nvGrpSpPr>
          <p:cNvPr id="6" name="Group 82"/>
          <p:cNvGrpSpPr/>
          <p:nvPr/>
        </p:nvGrpSpPr>
        <p:grpSpPr>
          <a:xfrm>
            <a:off x="5216763" y="3099302"/>
            <a:ext cx="562995" cy="236143"/>
            <a:chOff x="1001486" y="1812470"/>
            <a:chExt cx="575398" cy="272143"/>
          </a:xfrm>
        </p:grpSpPr>
        <p:cxnSp>
          <p:nvCxnSpPr>
            <p:cNvPr id="84" name="Straight Connector 83"/>
            <p:cNvCxnSpPr/>
            <p:nvPr/>
          </p:nvCxnSpPr>
          <p:spPr bwMode="auto">
            <a:xfrm flipV="1">
              <a:off x="1001486" y="1812470"/>
              <a:ext cx="0" cy="272143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1576884" y="1812470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1001486" y="1812470"/>
              <a:ext cx="575398" cy="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7" name="Rectangle 86"/>
          <p:cNvSpPr/>
          <p:nvPr/>
        </p:nvSpPr>
        <p:spPr>
          <a:xfrm>
            <a:off x="5135629" y="2468894"/>
            <a:ext cx="840930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br>
              <a:rPr lang="sv-SE" altLang="en-US" sz="1400" kern="0" dirty="0"/>
            </a:br>
            <a:r>
              <a:rPr lang="sv-SE" altLang="en-US" sz="1400" kern="0" dirty="0">
                <a:solidFill>
                  <a:schemeClr val="bg2"/>
                </a:solidFill>
              </a:rPr>
              <a:t>p&lt;0.001</a:t>
            </a:r>
            <a:endParaRPr lang="en-GB" sz="1400" dirty="0">
              <a:solidFill>
                <a:schemeClr val="bg2"/>
              </a:solidFill>
            </a:endParaRPr>
          </a:p>
        </p:txBody>
      </p:sp>
      <p:grpSp>
        <p:nvGrpSpPr>
          <p:cNvPr id="7" name="Group 87"/>
          <p:cNvGrpSpPr/>
          <p:nvPr/>
        </p:nvGrpSpPr>
        <p:grpSpPr>
          <a:xfrm>
            <a:off x="6670069" y="4296731"/>
            <a:ext cx="539983" cy="236143"/>
            <a:chOff x="1001486" y="1812470"/>
            <a:chExt cx="575398" cy="272143"/>
          </a:xfrm>
        </p:grpSpPr>
        <p:cxnSp>
          <p:nvCxnSpPr>
            <p:cNvPr id="89" name="Straight Connector 88"/>
            <p:cNvCxnSpPr/>
            <p:nvPr/>
          </p:nvCxnSpPr>
          <p:spPr bwMode="auto">
            <a:xfrm flipV="1">
              <a:off x="1001486" y="1812470"/>
              <a:ext cx="0" cy="272143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V="1">
              <a:off x="1576884" y="1812470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1001486" y="1812470"/>
              <a:ext cx="575398" cy="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2" name="Rectangle 91"/>
          <p:cNvSpPr/>
          <p:nvPr/>
        </p:nvSpPr>
        <p:spPr>
          <a:xfrm>
            <a:off x="6480044" y="3813043"/>
            <a:ext cx="840401" cy="55399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br>
              <a:rPr lang="sv-SE" altLang="en-US" sz="1400" kern="0" dirty="0">
                <a:solidFill>
                  <a:schemeClr val="bg2"/>
                </a:solidFill>
              </a:rPr>
            </a:br>
            <a:r>
              <a:rPr lang="sv-SE" altLang="en-US" sz="1400" kern="0" dirty="0">
                <a:solidFill>
                  <a:schemeClr val="bg2"/>
                </a:solidFill>
              </a:rPr>
              <a:t>p&lt;0.001</a:t>
            </a:r>
            <a:endParaRPr lang="en-GB" sz="1400" dirty="0">
              <a:solidFill>
                <a:schemeClr val="bg2"/>
              </a:solidFill>
            </a:endParaRPr>
          </a:p>
        </p:txBody>
      </p:sp>
      <p:grpSp>
        <p:nvGrpSpPr>
          <p:cNvPr id="8" name="Group 92"/>
          <p:cNvGrpSpPr/>
          <p:nvPr/>
        </p:nvGrpSpPr>
        <p:grpSpPr>
          <a:xfrm>
            <a:off x="8067303" y="4668944"/>
            <a:ext cx="552004" cy="136072"/>
            <a:chOff x="1001486" y="1812470"/>
            <a:chExt cx="575398" cy="272143"/>
          </a:xfrm>
        </p:grpSpPr>
        <p:cxnSp>
          <p:nvCxnSpPr>
            <p:cNvPr id="94" name="Straight Connector 93"/>
            <p:cNvCxnSpPr/>
            <p:nvPr/>
          </p:nvCxnSpPr>
          <p:spPr bwMode="auto">
            <a:xfrm flipV="1">
              <a:off x="1001486" y="1812470"/>
              <a:ext cx="0" cy="272143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V="1">
              <a:off x="1576884" y="1812470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001486" y="1812470"/>
              <a:ext cx="575398" cy="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7" name="Rectangle 96"/>
          <p:cNvSpPr/>
          <p:nvPr/>
        </p:nvSpPr>
        <p:spPr>
          <a:xfrm>
            <a:off x="7919939" y="4101075"/>
            <a:ext cx="840930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br>
              <a:rPr lang="sv-SE" altLang="en-US" sz="1400" kern="0" dirty="0"/>
            </a:br>
            <a:r>
              <a:rPr lang="sv-SE" altLang="en-US" sz="1400" kern="0" dirty="0">
                <a:solidFill>
                  <a:schemeClr val="bg2"/>
                </a:solidFill>
              </a:rPr>
              <a:t>p&lt;0.001</a:t>
            </a:r>
            <a:endParaRPr lang="en-GB" sz="1400" dirty="0">
              <a:solidFill>
                <a:schemeClr val="bg2"/>
              </a:solidFill>
            </a:endParaRPr>
          </a:p>
        </p:txBody>
      </p:sp>
      <p:grpSp>
        <p:nvGrpSpPr>
          <p:cNvPr id="9" name="Group 97"/>
          <p:cNvGrpSpPr/>
          <p:nvPr/>
        </p:nvGrpSpPr>
        <p:grpSpPr>
          <a:xfrm>
            <a:off x="9503779" y="4750683"/>
            <a:ext cx="530685" cy="136072"/>
            <a:chOff x="1001486" y="1812470"/>
            <a:chExt cx="575398" cy="272143"/>
          </a:xfrm>
        </p:grpSpPr>
        <p:cxnSp>
          <p:nvCxnSpPr>
            <p:cNvPr id="99" name="Straight Connector 98"/>
            <p:cNvCxnSpPr/>
            <p:nvPr/>
          </p:nvCxnSpPr>
          <p:spPr bwMode="auto">
            <a:xfrm flipV="1">
              <a:off x="1001486" y="1812470"/>
              <a:ext cx="0" cy="272143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 flipV="1">
              <a:off x="1576884" y="1812470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1001486" y="1812470"/>
              <a:ext cx="575398" cy="0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2" name="Rectangle 101"/>
          <p:cNvSpPr/>
          <p:nvPr/>
        </p:nvSpPr>
        <p:spPr>
          <a:xfrm>
            <a:off x="9360099" y="4197086"/>
            <a:ext cx="840930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br>
              <a:rPr lang="sv-SE" altLang="en-US" sz="1400" kern="0" dirty="0"/>
            </a:br>
            <a:r>
              <a:rPr lang="sv-SE" altLang="en-US" sz="1400" kern="0" dirty="0">
                <a:solidFill>
                  <a:schemeClr val="bg2"/>
                </a:solidFill>
              </a:rPr>
              <a:t>p&lt;0.001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04" name="Right Brace 103"/>
          <p:cNvSpPr/>
          <p:nvPr/>
        </p:nvSpPr>
        <p:spPr bwMode="auto">
          <a:xfrm rot="5400000" flipH="1" flipV="1">
            <a:off x="8180337" y="2261435"/>
            <a:ext cx="241259" cy="2975124"/>
          </a:xfrm>
          <a:prstGeom prst="rightBrace">
            <a:avLst/>
          </a:prstGeom>
          <a:noFill/>
          <a:ln w="1905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105" name="Content Placeholder 7"/>
          <p:cNvSpPr txBox="1">
            <a:spLocks/>
          </p:cNvSpPr>
          <p:nvPr/>
        </p:nvSpPr>
        <p:spPr bwMode="gray">
          <a:xfrm>
            <a:off x="6455208" y="2738585"/>
            <a:ext cx="3693785" cy="77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7999" tIns="0" rIns="47999" bIns="0" numCol="1" anchor="ctr" anchorCtr="0" compatLnSpc="1">
            <a:prstTxWarp prst="textNoShape">
              <a:avLst/>
            </a:prstTxWarp>
            <a:noAutofit/>
          </a:bodyPr>
          <a:lstStyle>
            <a:lvl1pPr marL="233363" indent="-23336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8463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</a:defRPr>
            </a:lvl2pPr>
            <a:lvl3pPr marL="577850" indent="-1778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-50" baseline="0">
                <a:solidFill>
                  <a:srgbClr val="000000"/>
                </a:solidFill>
                <a:latin typeface="+mn-lt"/>
              </a:defRPr>
            </a:lvl3pPr>
            <a:lvl4pPr marL="752475" indent="-17303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</a:defRPr>
            </a:lvl4pPr>
            <a:lvl5pPr marL="917575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har char="»"/>
              <a:defRPr sz="1600" spc="-50" baseline="0">
                <a:solidFill>
                  <a:srgbClr val="000000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FCAF17"/>
              </a:buClr>
              <a:buNone/>
            </a:pPr>
            <a:r>
              <a:rPr lang="cs-CZ" sz="1500" kern="0" spc="0" dirty="0">
                <a:solidFill>
                  <a:schemeClr val="tx1"/>
                </a:solidFill>
              </a:rPr>
              <a:t>O </a:t>
            </a:r>
            <a:r>
              <a:rPr lang="en-GB" sz="1500" kern="0" spc="0" dirty="0">
                <a:solidFill>
                  <a:schemeClr val="tx1"/>
                </a:solidFill>
              </a:rPr>
              <a:t>29% </a:t>
            </a:r>
            <a:r>
              <a:rPr lang="cs-CZ" sz="1500" kern="0" spc="0" dirty="0">
                <a:solidFill>
                  <a:schemeClr val="tx1"/>
                </a:solidFill>
              </a:rPr>
              <a:t>méně pacientů s</a:t>
            </a:r>
            <a:r>
              <a:rPr lang="en-GB" sz="1500" kern="0" spc="0" dirty="0">
                <a:solidFill>
                  <a:schemeClr val="tx1"/>
                </a:solidFill>
              </a:rPr>
              <a:t> </a:t>
            </a:r>
            <a:r>
              <a:rPr lang="en-GB" sz="1500" kern="0" spc="0" dirty="0" err="1">
                <a:solidFill>
                  <a:schemeClr val="tx1"/>
                </a:solidFill>
              </a:rPr>
              <a:t>HFrEF</a:t>
            </a:r>
            <a:r>
              <a:rPr lang="cs-CZ" sz="1500" kern="0" spc="0" dirty="0">
                <a:solidFill>
                  <a:schemeClr val="tx1"/>
                </a:solidFill>
              </a:rPr>
              <a:t>, léčených </a:t>
            </a:r>
            <a:r>
              <a:rPr lang="cs-CZ" sz="1500" kern="0" spc="0" dirty="0" err="1">
                <a:solidFill>
                  <a:schemeClr val="tx1"/>
                </a:solidFill>
              </a:rPr>
              <a:t>sakubitril</a:t>
            </a:r>
            <a:r>
              <a:rPr lang="cs-CZ" sz="1500" kern="0" spc="0" dirty="0">
                <a:solidFill>
                  <a:schemeClr val="tx1"/>
                </a:solidFill>
              </a:rPr>
              <a:t>/</a:t>
            </a:r>
            <a:r>
              <a:rPr lang="cs-CZ" sz="1500" kern="0" spc="0" dirty="0" err="1">
                <a:solidFill>
                  <a:schemeClr val="tx1"/>
                </a:solidFill>
              </a:rPr>
              <a:t>valsartan</a:t>
            </a:r>
            <a:r>
              <a:rPr lang="cs-CZ" sz="1500" kern="0" spc="0" dirty="0">
                <a:solidFill>
                  <a:schemeClr val="tx1"/>
                </a:solidFill>
              </a:rPr>
              <a:t>, bylo</a:t>
            </a:r>
            <a:r>
              <a:rPr lang="en-GB" sz="1500" kern="0" spc="0" dirty="0">
                <a:solidFill>
                  <a:schemeClr val="tx1"/>
                </a:solidFill>
              </a:rPr>
              <a:t> </a:t>
            </a:r>
            <a:r>
              <a:rPr lang="cs-CZ" sz="1500" kern="0" spc="0" dirty="0">
                <a:solidFill>
                  <a:schemeClr val="tx1"/>
                </a:solidFill>
              </a:rPr>
              <a:t> hospitalizováno pro HF více než jednou, v porovnání s </a:t>
            </a:r>
            <a:r>
              <a:rPr lang="cs-CZ" sz="1500" kern="0" spc="0" dirty="0" err="1">
                <a:solidFill>
                  <a:schemeClr val="tx1"/>
                </a:solidFill>
              </a:rPr>
              <a:t>enalaprilem</a:t>
            </a:r>
            <a:r>
              <a:rPr lang="cs-CZ" sz="1500" kern="0" spc="0" dirty="0">
                <a:solidFill>
                  <a:schemeClr val="tx1"/>
                </a:solidFill>
              </a:rPr>
              <a:t> </a:t>
            </a:r>
            <a:r>
              <a:rPr lang="en-GB" sz="1500" kern="0" spc="0" dirty="0">
                <a:solidFill>
                  <a:schemeClr val="tx1"/>
                </a:solidFill>
              </a:rPr>
              <a:t>(n=170 a</a:t>
            </a:r>
            <a:r>
              <a:rPr lang="cs-CZ" sz="1500" kern="0" spc="0" dirty="0">
                <a:solidFill>
                  <a:schemeClr val="tx1"/>
                </a:solidFill>
              </a:rPr>
              <a:t> n</a:t>
            </a:r>
            <a:r>
              <a:rPr lang="en-GB" sz="1500" kern="0" spc="0" dirty="0">
                <a:solidFill>
                  <a:schemeClr val="tx1"/>
                </a:solidFill>
              </a:rPr>
              <a:t>=240; p=0.001)</a:t>
            </a:r>
          </a:p>
        </p:txBody>
      </p:sp>
      <p:sp>
        <p:nvSpPr>
          <p:cNvPr id="107" name="Rectangle 1037"/>
          <p:cNvSpPr>
            <a:spLocks noChangeArrowheads="1"/>
          </p:cNvSpPr>
          <p:nvPr/>
        </p:nvSpPr>
        <p:spPr bwMode="auto">
          <a:xfrm>
            <a:off x="1662217" y="5389371"/>
            <a:ext cx="1923165" cy="62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cs-CZ" altLang="en-US" sz="1200" kern="0" dirty="0">
                <a:latin typeface="+mn-lt"/>
              </a:rPr>
              <a:t>Celkový počet pacientů hospitalizovaných pro HF, jednou i opakovaně</a:t>
            </a:r>
            <a:endParaRPr lang="sv-SE" altLang="en-US" sz="1200" kern="0" dirty="0">
              <a:latin typeface="+mn-lt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753059" y="1441268"/>
            <a:ext cx="1790256" cy="4799851"/>
          </a:xfrm>
          <a:prstGeom prst="round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6" name="Text Placeholder 9"/>
          <p:cNvSpPr txBox="1">
            <a:spLocks/>
          </p:cNvSpPr>
          <p:nvPr/>
        </p:nvSpPr>
        <p:spPr>
          <a:xfrm>
            <a:off x="1230539" y="6066101"/>
            <a:ext cx="4301871" cy="688527"/>
          </a:xfrm>
          <a:prstGeom prst="rect">
            <a:avLst/>
          </a:prstGeom>
        </p:spPr>
        <p:txBody>
          <a:bodyPr lIns="121917" tIns="60958" rIns="121917" bIns="60958" anchor="b" anchorCtr="0"/>
          <a:lstStyle>
            <a:lvl1pPr marL="233363" indent="-2333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1635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2pPr>
            <a:lvl3pPr marL="577850" indent="-1778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0" baseline="0">
                <a:solidFill>
                  <a:schemeClr val="tx1"/>
                </a:solidFill>
                <a:latin typeface="+mn-lt"/>
              </a:defRPr>
            </a:lvl3pPr>
            <a:lvl4pPr marL="752475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4pPr>
            <a:lvl5pPr marL="917575" indent="-163513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 spc="0" baseline="0">
                <a:solidFill>
                  <a:schemeClr val="tx1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ct val="0"/>
              </a:spcAft>
              <a:buClrTx/>
              <a:buSzTx/>
              <a:buNone/>
            </a:pPr>
            <a:endParaRPr lang="en-GB" altLang="en-US" sz="1100" dirty="0">
              <a:solidFill>
                <a:srgbClr val="8B8D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31371" y="3717032"/>
            <a:ext cx="5088565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67" b="1" dirty="0"/>
              <a:t>Závěr:</a:t>
            </a:r>
          </a:p>
          <a:p>
            <a:pPr algn="l"/>
            <a:r>
              <a:rPr lang="cs-CZ" sz="1867" dirty="0"/>
              <a:t>U p</a:t>
            </a:r>
            <a:r>
              <a:rPr lang="en-US" sz="1867" dirty="0"/>
              <a:t>a</a:t>
            </a:r>
            <a:r>
              <a:rPr lang="cs-CZ" sz="1867" dirty="0" err="1"/>
              <a:t>cientů</a:t>
            </a:r>
            <a:r>
              <a:rPr lang="cs-CZ" sz="1867" dirty="0"/>
              <a:t> s</a:t>
            </a:r>
            <a:r>
              <a:rPr lang="en-US" sz="1867" dirty="0"/>
              <a:t> </a:t>
            </a:r>
            <a:r>
              <a:rPr lang="cs-CZ" sz="1867" dirty="0" err="1"/>
              <a:t>HFrEF</a:t>
            </a:r>
            <a:r>
              <a:rPr lang="cs-CZ" sz="1867" dirty="0"/>
              <a:t>, </a:t>
            </a:r>
            <a:r>
              <a:rPr lang="cs-CZ" sz="1867" dirty="0" err="1"/>
              <a:t>teří</a:t>
            </a:r>
            <a:r>
              <a:rPr lang="cs-CZ" sz="1867" dirty="0"/>
              <a:t> byli hospitalizováni pro akutní dekompenzaci srdečního selhání vedlo zahájení léčby </a:t>
            </a:r>
            <a:r>
              <a:rPr lang="cs-CZ" sz="1867" dirty="0" err="1"/>
              <a:t>sakubitril</a:t>
            </a:r>
            <a:r>
              <a:rPr lang="cs-CZ" sz="1867" dirty="0"/>
              <a:t>/</a:t>
            </a:r>
            <a:r>
              <a:rPr lang="cs-CZ" sz="1867" dirty="0" err="1"/>
              <a:t>valsartanem</a:t>
            </a:r>
            <a:r>
              <a:rPr lang="cs-CZ" sz="1867" dirty="0"/>
              <a:t> k většímu snížení hladin </a:t>
            </a:r>
            <a:r>
              <a:rPr lang="en-US" sz="1867" dirty="0"/>
              <a:t> NT-</a:t>
            </a:r>
            <a:r>
              <a:rPr lang="en-US" sz="1867" dirty="0" err="1"/>
              <a:t>proBNP</a:t>
            </a:r>
            <a:r>
              <a:rPr lang="en-US" sz="1867" dirty="0"/>
              <a:t> </a:t>
            </a:r>
            <a:r>
              <a:rPr lang="cs-CZ" sz="1867" dirty="0"/>
              <a:t> než léčba </a:t>
            </a:r>
            <a:r>
              <a:rPr lang="cs-CZ" sz="1867" dirty="0" err="1"/>
              <a:t>enalaprilem</a:t>
            </a:r>
            <a:r>
              <a:rPr lang="cs-CZ" sz="1867" dirty="0"/>
              <a:t> =&gt; stabilizace </a:t>
            </a:r>
            <a:r>
              <a:rPr lang="cs-CZ" sz="1867" dirty="0" err="1"/>
              <a:t>neurohumorální</a:t>
            </a:r>
            <a:r>
              <a:rPr lang="cs-CZ" sz="1867" dirty="0"/>
              <a:t> aktivace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32530"/>
          <a:stretch>
            <a:fillRect/>
          </a:stretch>
        </p:blipFill>
        <p:spPr bwMode="auto">
          <a:xfrm>
            <a:off x="5999990" y="2852936"/>
            <a:ext cx="5376597" cy="381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0"/>
          <p:cNvGrpSpPr/>
          <p:nvPr/>
        </p:nvGrpSpPr>
        <p:grpSpPr>
          <a:xfrm>
            <a:off x="2831637" y="164638"/>
            <a:ext cx="6191515" cy="2652196"/>
            <a:chOff x="2123728" y="123478"/>
            <a:chExt cx="4643636" cy="19891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7585"/>
            <a:stretch>
              <a:fillRect/>
            </a:stretch>
          </p:blipFill>
          <p:spPr bwMode="auto">
            <a:xfrm>
              <a:off x="2123728" y="843558"/>
              <a:ext cx="4643636" cy="1269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0472" b="61684"/>
            <a:stretch>
              <a:fillRect/>
            </a:stretch>
          </p:blipFill>
          <p:spPr bwMode="auto">
            <a:xfrm>
              <a:off x="2123728" y="411510"/>
              <a:ext cx="4643636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85822"/>
            <a:stretch>
              <a:fillRect/>
            </a:stretch>
          </p:blipFill>
          <p:spPr bwMode="auto">
            <a:xfrm>
              <a:off x="2123728" y="123478"/>
              <a:ext cx="4643636" cy="3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Obdélník 11"/>
          <p:cNvSpPr/>
          <p:nvPr/>
        </p:nvSpPr>
        <p:spPr>
          <a:xfrm>
            <a:off x="518243" y="391501"/>
            <a:ext cx="171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PIONEER-HF</a:t>
            </a:r>
          </a:p>
        </p:txBody>
      </p:sp>
      <p:sp>
        <p:nvSpPr>
          <p:cNvPr id="11" name="Elipsa 10"/>
          <p:cNvSpPr/>
          <p:nvPr/>
        </p:nvSpPr>
        <p:spPr bwMode="auto">
          <a:xfrm>
            <a:off x="7248128" y="6021288"/>
            <a:ext cx="576064" cy="48005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085" y="260648"/>
            <a:ext cx="5062968" cy="344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35360" y="4005064"/>
            <a:ext cx="11137237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67" dirty="0"/>
              <a:t>TRANSITION (n=1002): Zahájení léčby </a:t>
            </a:r>
            <a:r>
              <a:rPr lang="en-US" sz="1867" dirty="0" err="1"/>
              <a:t>sacubitril</a:t>
            </a:r>
            <a:r>
              <a:rPr lang="en-US" sz="1867" dirty="0"/>
              <a:t>/</a:t>
            </a:r>
            <a:r>
              <a:rPr lang="en-US" sz="1867" dirty="0" err="1"/>
              <a:t>valsartan</a:t>
            </a:r>
            <a:r>
              <a:rPr lang="cs-CZ" sz="1867" dirty="0" err="1"/>
              <a:t>em</a:t>
            </a:r>
            <a:r>
              <a:rPr lang="cs-CZ" sz="1867" dirty="0"/>
              <a:t> u nemocných s </a:t>
            </a:r>
            <a:r>
              <a:rPr lang="cs-CZ" sz="1867" dirty="0" err="1"/>
              <a:t>HFrEF</a:t>
            </a:r>
            <a:r>
              <a:rPr lang="en-US" sz="1867" dirty="0"/>
              <a:t> </a:t>
            </a:r>
            <a:r>
              <a:rPr lang="cs-CZ" sz="1867" dirty="0"/>
              <a:t>po stabilizaci po epizodě akutního selhání za </a:t>
            </a:r>
            <a:r>
              <a:rPr lang="cs-CZ" sz="1867" dirty="0" err="1"/>
              <a:t>hospizalizace</a:t>
            </a:r>
            <a:r>
              <a:rPr lang="cs-CZ" sz="1867" dirty="0"/>
              <a:t> nebo krátce po propuštění  je možné, </a:t>
            </a:r>
            <a:r>
              <a:rPr lang="cs-CZ" sz="1867" b="1" dirty="0"/>
              <a:t>polovina pacientů dosáhne za 10 týdnů cílové dávky </a:t>
            </a:r>
            <a:r>
              <a:rPr lang="cs-CZ" sz="1867" i="1" dirty="0"/>
              <a:t>(prim. </a:t>
            </a:r>
            <a:r>
              <a:rPr lang="cs-CZ" sz="1867" i="1" dirty="0" err="1"/>
              <a:t>endpoint</a:t>
            </a:r>
            <a:r>
              <a:rPr lang="cs-CZ" sz="1867" i="1" dirty="0"/>
              <a:t>).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9349" y="260649"/>
            <a:ext cx="6096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cs-CZ" sz="2400" b="1" dirty="0"/>
              <a:t>Po klinické stabilizaci mají být zváženy další možnosti farmakoterapie.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1371" y="5349214"/>
            <a:ext cx="1113723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133" b="1" dirty="0">
                <a:solidFill>
                  <a:srgbClr val="000000"/>
                </a:solidFill>
              </a:rPr>
              <a:t>Tato léčby je velmi dobře tolerovaná pacienty s nově vzniklým srdečním selháním.</a:t>
            </a:r>
            <a:r>
              <a:rPr lang="en-US" sz="2133" b="1" dirty="0">
                <a:solidFill>
                  <a:srgbClr val="000000"/>
                </a:solidFill>
              </a:rPr>
              <a:t> </a:t>
            </a:r>
            <a:endParaRPr lang="cs-CZ" sz="2133" b="1" dirty="0">
              <a:solidFill>
                <a:srgbClr val="0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9350" y="1316766"/>
            <a:ext cx="6240693" cy="21441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64098" lvl="1" indent="-459306">
              <a:spcAft>
                <a:spcPts val="1600"/>
              </a:spcAft>
              <a:buClr>
                <a:srgbClr val="588427"/>
              </a:buClr>
            </a:pPr>
            <a:r>
              <a:rPr lang="cs-CZ" sz="1600" dirty="0">
                <a:solidFill>
                  <a:schemeClr val="tx1"/>
                </a:solidFill>
              </a:rPr>
              <a:t>populace odpovídající </a:t>
            </a:r>
            <a:r>
              <a:rPr lang="cs-CZ" sz="1600" b="1" dirty="0">
                <a:solidFill>
                  <a:schemeClr val="tx1"/>
                </a:solidFill>
              </a:rPr>
              <a:t>každodenní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cs-CZ" sz="1600" b="1" dirty="0">
                <a:solidFill>
                  <a:schemeClr val="tx1"/>
                </a:solidFill>
              </a:rPr>
              <a:t>k</a:t>
            </a:r>
            <a:r>
              <a:rPr lang="en-US" sz="1600" b="1" dirty="0" err="1">
                <a:solidFill>
                  <a:schemeClr val="tx1"/>
                </a:solidFill>
              </a:rPr>
              <a:t>linic</a:t>
            </a:r>
            <a:r>
              <a:rPr lang="cs-CZ" sz="1600" b="1" dirty="0" err="1">
                <a:solidFill>
                  <a:schemeClr val="tx1"/>
                </a:solidFill>
              </a:rPr>
              <a:t>ké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pra</a:t>
            </a:r>
            <a:r>
              <a:rPr lang="cs-CZ" sz="1600" b="1" dirty="0" err="1">
                <a:solidFill>
                  <a:schemeClr val="tx1"/>
                </a:solidFill>
              </a:rPr>
              <a:t>xi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endParaRPr lang="cs-CZ" sz="1600" dirty="0">
              <a:solidFill>
                <a:schemeClr val="tx1"/>
              </a:solidFill>
            </a:endParaRPr>
          </a:p>
          <a:p>
            <a:pPr marL="764098" lvl="1" indent="-459306">
              <a:spcAft>
                <a:spcPts val="1600"/>
              </a:spcAft>
              <a:buClr>
                <a:srgbClr val="588427"/>
              </a:buClr>
            </a:pPr>
            <a:r>
              <a:rPr lang="en-US" sz="1600" b="1" dirty="0">
                <a:solidFill>
                  <a:schemeClr val="tx1"/>
                </a:solidFill>
              </a:rPr>
              <a:t>29%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prvozáchyt</a:t>
            </a:r>
            <a:r>
              <a:rPr lang="cs-CZ" sz="1600" dirty="0">
                <a:solidFill>
                  <a:schemeClr val="tx1"/>
                </a:solidFill>
              </a:rPr>
              <a:t> HF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i="1" dirty="0">
                <a:solidFill>
                  <a:schemeClr val="tx1"/>
                </a:solidFill>
              </a:rPr>
              <a:t>de novo</a:t>
            </a:r>
            <a:r>
              <a:rPr lang="en-US" sz="1600" dirty="0">
                <a:solidFill>
                  <a:schemeClr val="tx1"/>
                </a:solidFill>
              </a:rPr>
              <a:t>)  </a:t>
            </a:r>
            <a:endParaRPr lang="cs-CZ" sz="1600" dirty="0">
              <a:solidFill>
                <a:schemeClr val="tx1"/>
              </a:solidFill>
            </a:endParaRPr>
          </a:p>
          <a:p>
            <a:pPr marL="764098" lvl="1" indent="-459306">
              <a:spcAft>
                <a:spcPts val="1600"/>
              </a:spcAft>
              <a:buClr>
                <a:srgbClr val="588427"/>
              </a:buClr>
            </a:pPr>
            <a:r>
              <a:rPr lang="en-US" sz="1600" b="1" dirty="0">
                <a:solidFill>
                  <a:schemeClr val="tx1"/>
                </a:solidFill>
              </a:rPr>
              <a:t>24%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pacientů bez předchozí léčby </a:t>
            </a:r>
            <a:r>
              <a:rPr lang="en-US" sz="1600" dirty="0">
                <a:solidFill>
                  <a:schemeClr val="tx1"/>
                </a:solidFill>
              </a:rPr>
              <a:t>ACEI/ARB</a:t>
            </a:r>
            <a:endParaRPr lang="cs-CZ" sz="1600" dirty="0">
              <a:solidFill>
                <a:schemeClr val="tx1"/>
              </a:solidFill>
            </a:endParaRPr>
          </a:p>
          <a:p>
            <a:pPr marL="764098" lvl="1" indent="-459306">
              <a:spcAft>
                <a:spcPts val="1600"/>
              </a:spcAft>
              <a:buClr>
                <a:srgbClr val="588427"/>
              </a:buClr>
            </a:pPr>
            <a:r>
              <a:rPr lang="cs-CZ" sz="1600" dirty="0">
                <a:solidFill>
                  <a:schemeClr val="tx1"/>
                </a:solidFill>
              </a:rPr>
              <a:t>starší populace (67±11,9 let), více komorbidit (</a:t>
            </a:r>
            <a:r>
              <a:rPr 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↑</a:t>
            </a:r>
            <a:r>
              <a:rPr lang="cs-CZ" sz="1600" dirty="0">
                <a:solidFill>
                  <a:schemeClr val="tx1"/>
                </a:solidFill>
              </a:rPr>
              <a:t>HT,</a:t>
            </a:r>
            <a:r>
              <a:rPr 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↑</a:t>
            </a:r>
            <a:r>
              <a:rPr lang="cs-CZ" sz="1600" dirty="0">
                <a:solidFill>
                  <a:schemeClr val="tx1"/>
                </a:solidFill>
              </a:rPr>
              <a:t>DM,</a:t>
            </a:r>
            <a:r>
              <a:rPr 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↑</a:t>
            </a:r>
            <a:r>
              <a:rPr lang="cs-CZ" sz="1600" dirty="0" err="1">
                <a:solidFill>
                  <a:schemeClr val="tx1"/>
                </a:solidFill>
              </a:rPr>
              <a:t>FiS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 marL="764098" lvl="1" indent="-459306">
              <a:spcAft>
                <a:spcPts val="1600"/>
              </a:spcAft>
              <a:buClr>
                <a:srgbClr val="588427"/>
              </a:buClr>
            </a:pPr>
            <a:r>
              <a:rPr lang="en-US" sz="1600" dirty="0">
                <a:solidFill>
                  <a:schemeClr val="tx1"/>
                </a:solidFill>
              </a:rPr>
              <a:t>standard</a:t>
            </a:r>
            <a:r>
              <a:rPr lang="cs-CZ" sz="1600" dirty="0">
                <a:solidFill>
                  <a:schemeClr val="tx1"/>
                </a:solidFill>
              </a:rPr>
              <a:t>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cs-CZ" sz="1600" b="1" dirty="0">
                <a:solidFill>
                  <a:schemeClr val="tx1"/>
                </a:solidFill>
              </a:rPr>
              <a:t>podmínky hospitalizace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 </a:t>
            </a:r>
            <a:r>
              <a:rPr lang="cs-CZ" sz="1600" b="1" dirty="0">
                <a:solidFill>
                  <a:schemeClr val="tx1"/>
                </a:solidFill>
              </a:rPr>
              <a:t>léčby </a:t>
            </a:r>
            <a:r>
              <a:rPr lang="en-US" sz="1600" b="1" dirty="0">
                <a:solidFill>
                  <a:schemeClr val="tx1"/>
                </a:solidFill>
              </a:rPr>
              <a:t>HF</a:t>
            </a:r>
          </a:p>
        </p:txBody>
      </p:sp>
      <p:sp>
        <p:nvSpPr>
          <p:cNvPr id="7" name="Obdélník 6"/>
          <p:cNvSpPr/>
          <p:nvPr/>
        </p:nvSpPr>
        <p:spPr bwMode="auto">
          <a:xfrm>
            <a:off x="527381" y="1796819"/>
            <a:ext cx="3168352" cy="384043"/>
          </a:xfrm>
          <a:prstGeom prst="rect">
            <a:avLst/>
          </a:prstGeom>
          <a:solidFill>
            <a:srgbClr val="C00000">
              <a:alpha val="29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32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7B528CE5-9002-4711-B78E-767DFEC1737C}"/>
              </a:ext>
            </a:extLst>
          </p:cNvPr>
          <p:cNvCxnSpPr/>
          <p:nvPr/>
        </p:nvCxnSpPr>
        <p:spPr bwMode="auto">
          <a:xfrm>
            <a:off x="186691" y="6343575"/>
            <a:ext cx="11713301" cy="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543A527A-1D7B-4584-8491-1D17C94A0F84}"/>
              </a:ext>
            </a:extLst>
          </p:cNvPr>
          <p:cNvCxnSpPr/>
          <p:nvPr/>
        </p:nvCxnSpPr>
        <p:spPr bwMode="auto">
          <a:xfrm>
            <a:off x="208790" y="6192759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C22AD49-628E-4398-88CA-FBE88F06701B}"/>
              </a:ext>
            </a:extLst>
          </p:cNvPr>
          <p:cNvSpPr txBox="1"/>
          <p:nvPr/>
        </p:nvSpPr>
        <p:spPr>
          <a:xfrm rot="19160109">
            <a:off x="-155616" y="5245120"/>
            <a:ext cx="215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přední stěny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900D3C8-5FB1-4BAB-B0FD-2E6B11A1517D}"/>
              </a:ext>
            </a:extLst>
          </p:cNvPr>
          <p:cNvSpPr txBox="1"/>
          <p:nvPr/>
        </p:nvSpPr>
        <p:spPr>
          <a:xfrm rot="19119704">
            <a:off x="280148" y="5610135"/>
            <a:ext cx="1313958" cy="38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1997 CABG </a:t>
            </a:r>
            <a:endParaRPr lang="cs-CZ" sz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BDD54D2-693E-4ABC-9856-DCAF01CC9372}"/>
              </a:ext>
            </a:extLst>
          </p:cNvPr>
          <p:cNvSpPr txBox="1"/>
          <p:nvPr/>
        </p:nvSpPr>
        <p:spPr>
          <a:xfrm rot="18987139">
            <a:off x="2213269" y="5193142"/>
            <a:ext cx="215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4/2006 SKG 2007,PCI</a:t>
            </a:r>
          </a:p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CHSS, EF LK ˂30%</a:t>
            </a:r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48A71640-11D2-43F7-AA19-E2279AFC746E}"/>
              </a:ext>
            </a:extLst>
          </p:cNvPr>
          <p:cNvCxnSpPr/>
          <p:nvPr/>
        </p:nvCxnSpPr>
        <p:spPr bwMode="auto">
          <a:xfrm>
            <a:off x="416159" y="6192759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284040BE-55FD-4CCF-978A-EB335A85D6D9}"/>
              </a:ext>
            </a:extLst>
          </p:cNvPr>
          <p:cNvCxnSpPr/>
          <p:nvPr/>
        </p:nvCxnSpPr>
        <p:spPr bwMode="auto">
          <a:xfrm>
            <a:off x="2410626" y="6185732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679E7C39-A665-4339-99CD-EBF2C720C03A}"/>
              </a:ext>
            </a:extLst>
          </p:cNvPr>
          <p:cNvSpPr/>
          <p:nvPr/>
        </p:nvSpPr>
        <p:spPr>
          <a:xfrm>
            <a:off x="101717" y="520113"/>
            <a:ext cx="120053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IM přední stěny nejasného stáří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1997 CABG 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LIMA-RIA, AKB-RIVP, RMS I,II,III s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periop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IM přední stěny</a:t>
            </a:r>
            <a:b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4/2006 SKG 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dysfunkce LK, žilní štěpy s nevýznamnými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změny, PCI LIMA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anastomozy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DES do RIA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 LK 28%, lehká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Trreg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4/2010- SKG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štěpy na RMS 1-3 a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ACDprůchodné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LIMA - RIA též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12.4.2010 </a:t>
            </a:r>
            <a:r>
              <a:rPr lang="cs-CZ" sz="1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ICD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výměna  3/2015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3/2015 SKG 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AP CCS III - PCI LIMA-RIA /DES/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dlouhodobě CHSS NYHA III EF pod 30%</a:t>
            </a:r>
          </a:p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25.2. 2019 - 4.3.2019 hospitalizace KK IKEM</a:t>
            </a:r>
          </a:p>
          <a:p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Známky OSI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echo /IKEM/: 14.2.2019: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EDD LK 76mm, EF LK 20-25%, lehká až střední aortální regurgitace.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středně významná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 2/4, PG 50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známky těžké klidové PH, </a:t>
            </a:r>
          </a:p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odhad PASP 65-70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dilatace PK se středně omezenou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fcí</a:t>
            </a: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27.2.20219 SKG průchodné rekonstrukce, stenty bez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restenóz</a:t>
            </a: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1.3.2019 upgrade na CRT-D</a:t>
            </a:r>
          </a:p>
          <a:p>
            <a:pPr marL="285750" indent="-285750">
              <a:buFontTx/>
              <a:buChar char="-"/>
            </a:pP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A2A6C680-051C-4720-BB3A-6E7FFE4644B0}"/>
              </a:ext>
            </a:extLst>
          </p:cNvPr>
          <p:cNvCxnSpPr/>
          <p:nvPr/>
        </p:nvCxnSpPr>
        <p:spPr bwMode="auto">
          <a:xfrm>
            <a:off x="6497295" y="6173744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C825B80-2692-49D5-905C-E01895C00380}"/>
              </a:ext>
            </a:extLst>
          </p:cNvPr>
          <p:cNvCxnSpPr/>
          <p:nvPr/>
        </p:nvCxnSpPr>
        <p:spPr bwMode="auto">
          <a:xfrm>
            <a:off x="3449380" y="6192759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3F0193D7-FB18-40CE-855D-17819D10D1CD}"/>
              </a:ext>
            </a:extLst>
          </p:cNvPr>
          <p:cNvSpPr txBox="1"/>
          <p:nvPr/>
        </p:nvSpPr>
        <p:spPr>
          <a:xfrm rot="18987139">
            <a:off x="3136163" y="5207647"/>
            <a:ext cx="239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4/2010 SKG, </a:t>
            </a:r>
            <a:r>
              <a:rPr lang="cs-CZ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ICD 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79653CB-97F7-4B61-9C63-81E559439B0B}"/>
              </a:ext>
            </a:extLst>
          </p:cNvPr>
          <p:cNvSpPr txBox="1"/>
          <p:nvPr/>
        </p:nvSpPr>
        <p:spPr>
          <a:xfrm rot="18987139">
            <a:off x="4403206" y="5284082"/>
            <a:ext cx="215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3/2015 SKG, PCI </a:t>
            </a:r>
          </a:p>
        </p:txBody>
      </p: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ECA49F60-D78C-4345-B994-38CBBB81DF98}"/>
              </a:ext>
            </a:extLst>
          </p:cNvPr>
          <p:cNvCxnSpPr/>
          <p:nvPr/>
        </p:nvCxnSpPr>
        <p:spPr bwMode="auto">
          <a:xfrm>
            <a:off x="4619387" y="6185732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8D11F848-34BA-4398-BE89-233ED3A9EC0C}"/>
              </a:ext>
            </a:extLst>
          </p:cNvPr>
          <p:cNvCxnSpPr/>
          <p:nvPr/>
        </p:nvCxnSpPr>
        <p:spPr bwMode="auto">
          <a:xfrm>
            <a:off x="5950621" y="6185732"/>
            <a:ext cx="0" cy="31568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A7370F42-C2B8-4A67-94BC-0E8AD539FDEB}"/>
              </a:ext>
            </a:extLst>
          </p:cNvPr>
          <p:cNvSpPr txBox="1"/>
          <p:nvPr/>
        </p:nvSpPr>
        <p:spPr>
          <a:xfrm rot="18987139">
            <a:off x="6187192" y="4978353"/>
            <a:ext cx="215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2.2019 hospitalizace IKEM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3B40201-02D2-45A5-BC05-61DBE7ABC932}"/>
              </a:ext>
            </a:extLst>
          </p:cNvPr>
          <p:cNvSpPr/>
          <p:nvPr/>
        </p:nvSpPr>
        <p:spPr>
          <a:xfrm>
            <a:off x="5018228" y="6421386"/>
            <a:ext cx="2672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PND, otoky, DKK, </a:t>
            </a:r>
            <a:r>
              <a:rPr lang="cs-CZ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nárust</a:t>
            </a:r>
            <a:r>
              <a:rPr lang="cs-CZ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váhy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07D0C39D-081D-4890-BD30-8FB56B90504D}"/>
              </a:ext>
            </a:extLst>
          </p:cNvPr>
          <p:cNvSpPr txBox="1"/>
          <p:nvPr/>
        </p:nvSpPr>
        <p:spPr>
          <a:xfrm rot="18987139">
            <a:off x="5284701" y="4951823"/>
            <a:ext cx="215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říjen 2018 </a:t>
            </a:r>
            <a:r>
              <a:rPr lang="cs-CZ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</a:t>
            </a: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 dekompenzaci</a:t>
            </a:r>
          </a:p>
        </p:txBody>
      </p:sp>
      <p:sp>
        <p:nvSpPr>
          <p:cNvPr id="28" name="Šipka: pětiúhelník 27">
            <a:extLst>
              <a:ext uri="{FF2B5EF4-FFF2-40B4-BE49-F238E27FC236}">
                <a16:creationId xmlns:a16="http://schemas.microsoft.com/office/drawing/2014/main" id="{0567E719-4149-4DDD-BED3-2E90710F362C}"/>
              </a:ext>
            </a:extLst>
          </p:cNvPr>
          <p:cNvSpPr/>
          <p:nvPr/>
        </p:nvSpPr>
        <p:spPr bwMode="auto">
          <a:xfrm>
            <a:off x="5018228" y="6389210"/>
            <a:ext cx="2788840" cy="417748"/>
          </a:xfrm>
          <a:prstGeom prst="homePlate">
            <a:avLst/>
          </a:prstGeom>
          <a:solidFill>
            <a:srgbClr val="C0000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Řečová bublina: obdélníkový bublinový popisek se zakulacenými rohy 35">
            <a:extLst>
              <a:ext uri="{FF2B5EF4-FFF2-40B4-BE49-F238E27FC236}">
                <a16:creationId xmlns:a16="http://schemas.microsoft.com/office/drawing/2014/main" id="{F493488E-403E-4850-B889-49BD9D575630}"/>
              </a:ext>
            </a:extLst>
          </p:cNvPr>
          <p:cNvSpPr/>
          <p:nvPr/>
        </p:nvSpPr>
        <p:spPr bwMode="auto">
          <a:xfrm>
            <a:off x="8264878" y="4434024"/>
            <a:ext cx="3825405" cy="840964"/>
          </a:xfrm>
          <a:prstGeom prst="wedgeRoundRectCallout">
            <a:avLst>
              <a:gd name="adj1" fmla="val -82560"/>
              <a:gd name="adj2" fmla="val 133975"/>
              <a:gd name="adj3" fmla="val 16667"/>
            </a:avLst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Obdélník 57">
            <a:extLst>
              <a:ext uri="{FF2B5EF4-FFF2-40B4-BE49-F238E27FC236}">
                <a16:creationId xmlns:a16="http://schemas.microsoft.com/office/drawing/2014/main" id="{009EE05F-867A-4168-97CC-8C5C13A028AF}"/>
              </a:ext>
            </a:extLst>
          </p:cNvPr>
          <p:cNvSpPr/>
          <p:nvPr/>
        </p:nvSpPr>
        <p:spPr>
          <a:xfrm>
            <a:off x="8373620" y="4548329"/>
            <a:ext cx="352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Další terapeutická rozvaha podle efektu změny medikace a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resynchronizace</a:t>
            </a: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61703ABC-32B4-46C8-9304-E30A486037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0794" y="181612"/>
            <a:ext cx="2819794" cy="3953427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BD6EA7A1-6338-4EC8-867F-215B73392B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6947" y="317272"/>
            <a:ext cx="2534004" cy="3639058"/>
          </a:xfrm>
          <a:prstGeom prst="rect">
            <a:avLst/>
          </a:prstGeom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AEE7AFC6-C8A5-4B27-B59F-1C8CA9118964}"/>
              </a:ext>
            </a:extLst>
          </p:cNvPr>
          <p:cNvSpPr txBox="1"/>
          <p:nvPr/>
        </p:nvSpPr>
        <p:spPr>
          <a:xfrm>
            <a:off x="-831118" y="-42785"/>
            <a:ext cx="891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KK * 1955</a:t>
            </a: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878935DA-9131-40B2-8F01-FF01BD3FCC7F}"/>
              </a:ext>
            </a:extLst>
          </p:cNvPr>
          <p:cNvSpPr/>
          <p:nvPr/>
        </p:nvSpPr>
        <p:spPr bwMode="auto">
          <a:xfrm>
            <a:off x="95090" y="2692125"/>
            <a:ext cx="6067254" cy="2108475"/>
          </a:xfrm>
          <a:prstGeom prst="rect">
            <a:avLst/>
          </a:prstGeom>
          <a:solidFill>
            <a:srgbClr val="C00000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5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41678AF-A0CA-4229-AC98-1BF60A72F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754322"/>
              </p:ext>
            </p:extLst>
          </p:nvPr>
        </p:nvGraphicFramePr>
        <p:xfrm>
          <a:off x="454102" y="446137"/>
          <a:ext cx="114200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61FA745-0CB9-475B-BB53-0BFA84A9C006}"/>
              </a:ext>
            </a:extLst>
          </p:cNvPr>
          <p:cNvSpPr txBox="1"/>
          <p:nvPr/>
        </p:nvSpPr>
        <p:spPr>
          <a:xfrm>
            <a:off x="157051" y="3572923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14.2.19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5C23E3-27A4-415F-933C-66498262A747}"/>
              </a:ext>
            </a:extLst>
          </p:cNvPr>
          <p:cNvSpPr txBox="1"/>
          <p:nvPr/>
        </p:nvSpPr>
        <p:spPr>
          <a:xfrm>
            <a:off x="1241450" y="3524590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25.2.19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BDD7AC4-D1CB-456D-AA24-4815A547E5AD}"/>
              </a:ext>
            </a:extLst>
          </p:cNvPr>
          <p:cNvSpPr txBox="1"/>
          <p:nvPr/>
        </p:nvSpPr>
        <p:spPr>
          <a:xfrm>
            <a:off x="833129" y="510903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1.3.19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1C1EFDE-20E8-4ED1-90AC-9253B2AC63CA}"/>
              </a:ext>
            </a:extLst>
          </p:cNvPr>
          <p:cNvSpPr txBox="1"/>
          <p:nvPr/>
        </p:nvSpPr>
        <p:spPr>
          <a:xfrm>
            <a:off x="6808303" y="3952815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28.5.20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40F1CB-51E5-42B1-8132-9944CC5B5C09}"/>
              </a:ext>
            </a:extLst>
          </p:cNvPr>
          <p:cNvSpPr txBox="1"/>
          <p:nvPr/>
        </p:nvSpPr>
        <p:spPr>
          <a:xfrm>
            <a:off x="8463169" y="3870102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26.11.20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349F9B8-B5FD-4297-AF63-D2A4C21DB414}"/>
              </a:ext>
            </a:extLst>
          </p:cNvPr>
          <p:cNvSpPr txBox="1"/>
          <p:nvPr/>
        </p:nvSpPr>
        <p:spPr>
          <a:xfrm>
            <a:off x="178687" y="4642674"/>
            <a:ext cx="376030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Hospitalizace IKEM</a:t>
            </a:r>
          </a:p>
          <a:p>
            <a:r>
              <a:rPr lang="cs-CZ" sz="1600" dirty="0"/>
              <a:t>Při přijetí: </a:t>
            </a:r>
            <a:r>
              <a:rPr lang="cs-CZ" sz="1600" dirty="0" err="1"/>
              <a:t>atorvastatin</a:t>
            </a:r>
            <a:r>
              <a:rPr lang="cs-CZ" sz="1600" dirty="0"/>
              <a:t> 20 mg</a:t>
            </a:r>
          </a:p>
          <a:p>
            <a:r>
              <a:rPr lang="cs-CZ" sz="1600" dirty="0"/>
              <a:t>                   </a:t>
            </a:r>
            <a:r>
              <a:rPr lang="cs-CZ" sz="1600" dirty="0" err="1"/>
              <a:t>karvedilol</a:t>
            </a:r>
            <a:r>
              <a:rPr lang="cs-CZ" sz="1600" dirty="0"/>
              <a:t> 50mg</a:t>
            </a:r>
          </a:p>
          <a:p>
            <a:r>
              <a:rPr lang="cs-CZ" sz="1600" dirty="0"/>
              <a:t>                   </a:t>
            </a:r>
            <a:r>
              <a:rPr lang="cs-CZ" sz="1600" dirty="0" err="1"/>
              <a:t>perindopril</a:t>
            </a:r>
            <a:r>
              <a:rPr lang="cs-CZ" sz="1600" dirty="0"/>
              <a:t> 4mg</a:t>
            </a:r>
          </a:p>
          <a:p>
            <a:r>
              <a:rPr lang="cs-CZ" sz="1600" dirty="0"/>
              <a:t>                   </a:t>
            </a:r>
            <a:r>
              <a:rPr lang="cs-CZ" sz="1600" dirty="0" err="1"/>
              <a:t>spironolacton</a:t>
            </a:r>
            <a:r>
              <a:rPr lang="cs-CZ" sz="1600" dirty="0"/>
              <a:t> 25mg</a:t>
            </a:r>
          </a:p>
          <a:p>
            <a:r>
              <a:rPr lang="cs-CZ" sz="1600" dirty="0"/>
              <a:t>                   FSM 250mg</a:t>
            </a:r>
          </a:p>
          <a:p>
            <a:r>
              <a:rPr lang="cs-CZ" sz="1600" b="1" dirty="0"/>
              <a:t>CRT-D, </a:t>
            </a:r>
            <a:r>
              <a:rPr lang="cs-CZ" sz="1600" b="1" dirty="0" err="1"/>
              <a:t>sakubitril</a:t>
            </a:r>
            <a:r>
              <a:rPr lang="cs-CZ" sz="1600" b="1" dirty="0"/>
              <a:t> </a:t>
            </a:r>
            <a:r>
              <a:rPr lang="cs-CZ" sz="1600" b="1" dirty="0" err="1"/>
              <a:t>valsartan</a:t>
            </a:r>
            <a:r>
              <a:rPr lang="cs-CZ" sz="1600" b="1" dirty="0"/>
              <a:t> 49/51mg 1-0-1</a:t>
            </a:r>
          </a:p>
          <a:p>
            <a:endParaRPr lang="cs-CZ" sz="16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02EB465-45F5-4925-90D8-8C0DE8EC3B9C}"/>
              </a:ext>
            </a:extLst>
          </p:cNvPr>
          <p:cNvGrpSpPr/>
          <p:nvPr/>
        </p:nvGrpSpPr>
        <p:grpSpPr>
          <a:xfrm>
            <a:off x="2123657" y="954443"/>
            <a:ext cx="10903726" cy="1116225"/>
            <a:chOff x="7265703" y="1099135"/>
            <a:chExt cx="5211068" cy="1116225"/>
          </a:xfrm>
        </p:grpSpPr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04ED61CB-E1F2-439C-848E-5B8562B232E2}"/>
                </a:ext>
              </a:extLst>
            </p:cNvPr>
            <p:cNvSpPr/>
            <p:nvPr/>
          </p:nvSpPr>
          <p:spPr bwMode="auto">
            <a:xfrm>
              <a:off x="7265703" y="1099135"/>
              <a:ext cx="4659925" cy="1116225"/>
            </a:xfrm>
            <a:prstGeom prst="leftRightArrow">
              <a:avLst>
                <a:gd name="adj1" fmla="val 50000"/>
                <a:gd name="adj2" fmla="val 84727"/>
              </a:avLst>
            </a:prstGeom>
            <a:solidFill>
              <a:srgbClr val="FFC5C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7AB85FE6-536C-454C-8DA9-24D8F9D5F1BB}"/>
                </a:ext>
              </a:extLst>
            </p:cNvPr>
            <p:cNvSpPr txBox="1"/>
            <p:nvPr/>
          </p:nvSpPr>
          <p:spPr>
            <a:xfrm>
              <a:off x="8603405" y="1457192"/>
              <a:ext cx="3873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2,5 roku bez dekompenzace (do 31.8.21)</a:t>
              </a:r>
            </a:p>
          </p:txBody>
        </p:sp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E0095C2F-F476-408F-A009-B5762BD74D12}"/>
              </a:ext>
            </a:extLst>
          </p:cNvPr>
          <p:cNvSpPr/>
          <p:nvPr/>
        </p:nvSpPr>
        <p:spPr>
          <a:xfrm>
            <a:off x="9810877" y="2155933"/>
            <a:ext cx="212316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27.5.2021 ambulance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NYHA II, TK 119/68, 60/min.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BiV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st. přidán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dapagliflozin</a:t>
            </a:r>
            <a:endParaRPr lang="cs-CZ" sz="1600" dirty="0">
              <a:solidFill>
                <a:srgbClr val="000022"/>
              </a:solidFill>
              <a:latin typeface="Calibri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C50413C-A12E-48CB-9E6B-7381888ADB50}"/>
              </a:ext>
            </a:extLst>
          </p:cNvPr>
          <p:cNvSpPr txBox="1"/>
          <p:nvPr/>
        </p:nvSpPr>
        <p:spPr>
          <a:xfrm>
            <a:off x="10872459" y="3247591"/>
            <a:ext cx="795130" cy="276999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27.5.21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760CF5B-BFC2-400B-86AF-375BA4308FA6}"/>
              </a:ext>
            </a:extLst>
          </p:cNvPr>
          <p:cNvSpPr/>
          <p:nvPr/>
        </p:nvSpPr>
        <p:spPr>
          <a:xfrm>
            <a:off x="8253010" y="4662814"/>
            <a:ext cx="261944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26.11.20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stabilní, NYHA II-III, TK  123/79, 67/min., 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BiV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stimulace, bez PSI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↑ dávka </a:t>
            </a:r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sakubitril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 </a:t>
            </a:r>
            <a:r>
              <a:rPr lang="cs-CZ" sz="1600" b="1" dirty="0" err="1">
                <a:solidFill>
                  <a:srgbClr val="000022"/>
                </a:solidFill>
                <a:latin typeface="Calibri" pitchFamily="34" charset="0"/>
              </a:rPr>
              <a:t>valsartanu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 na 49/51mg 1-0-1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F90244D-D9EF-42BA-9114-A05321828AD1}"/>
              </a:ext>
            </a:extLst>
          </p:cNvPr>
          <p:cNvSpPr/>
          <p:nvPr/>
        </p:nvSpPr>
        <p:spPr>
          <a:xfrm>
            <a:off x="5865377" y="2182504"/>
            <a:ext cx="369735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28.5.2020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 </a:t>
            </a: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ambulance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stabilní, NYHA II- III, TK  102/60, 60/min., 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BiV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stimulace, bez PSI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parox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.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FiS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antikoagulace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 ECHO: EF LK cca 30-35, PK s jistě lehce omezenou funkcí, lehká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MiR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,  lehká až střední TR, PH nelze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F5CE3EE-BA52-4CA6-83E3-6D666514F881}"/>
              </a:ext>
            </a:extLst>
          </p:cNvPr>
          <p:cNvSpPr/>
          <p:nvPr/>
        </p:nvSpPr>
        <p:spPr>
          <a:xfrm>
            <a:off x="3879451" y="4680792"/>
            <a:ext cx="304812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22"/>
                </a:solidFill>
                <a:latin typeface="Calibri" pitchFamily="34" charset="0"/>
              </a:rPr>
              <a:t>13.6.2019  ambulance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stabilní, NYHA II- III, 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TK 114/55, 60/min., 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BiV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stimulace, bez PSI</a:t>
            </a:r>
          </a:p>
          <a:p>
            <a:pPr lvl="0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na spádu ↓dávka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sakubitril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   <a:srgbClr val="000022"/>
                </a:solidFill>
                <a:latin typeface="Calibri" pitchFamily="34" charset="0"/>
              </a:rPr>
              <a:t>valsartanu</a:t>
            </a:r>
            <a:r>
              <a:rPr lang="cs-CZ" sz="1600" dirty="0">
                <a:solidFill>
                  <a:srgbClr val="000022"/>
                </a:solidFill>
                <a:latin typeface="Calibri" pitchFamily="34" charset="0"/>
              </a:rPr>
              <a:t> na 24/26mg 1-0-1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4C4F12F-EA37-4FBB-9AFA-21DDABE921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129" y="787902"/>
            <a:ext cx="804945" cy="33308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C930F1D-EEE4-4502-9B17-FE6AA6CB2F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7687" y="4228039"/>
            <a:ext cx="795130" cy="33130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956DA0F-482D-483F-95CA-C2784720ED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3169" y="4154135"/>
            <a:ext cx="795130" cy="32781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CB58204-98CC-4C5C-BDEB-03CF7FFBB3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72459" y="3545936"/>
            <a:ext cx="863415" cy="33097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CEBC925-95B1-4DE3-92D3-6805BC1B497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975" y="3849922"/>
            <a:ext cx="795130" cy="28543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3C8F139-5840-4AD0-89EA-4761DE07D2D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7596" y="3849921"/>
            <a:ext cx="833647" cy="247489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4B3F26F1-BDC4-4757-B271-52DB78D6CD39}"/>
              </a:ext>
            </a:extLst>
          </p:cNvPr>
          <p:cNvSpPr txBox="1"/>
          <p:nvPr/>
        </p:nvSpPr>
        <p:spPr>
          <a:xfrm>
            <a:off x="-274526" y="-51729"/>
            <a:ext cx="3574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002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KK * 1955</a:t>
            </a:r>
          </a:p>
        </p:txBody>
      </p:sp>
    </p:spTree>
    <p:extLst>
      <p:ext uri="{BB962C8B-B14F-4D97-AF65-F5344CB8AC3E}">
        <p14:creationId xmlns:p14="http://schemas.microsoft.com/office/powerpoint/2010/main" val="25208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uhy">
  <a:themeElements>
    <a:clrScheme name="Stuhy 4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Stuh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uhy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hy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2704</Words>
  <Application>Microsoft Office PowerPoint</Application>
  <PresentationFormat>Širokoúhlá obrazovka</PresentationFormat>
  <Paragraphs>324</Paragraphs>
  <Slides>27</Slides>
  <Notes>3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Motiv Office</vt:lpstr>
      <vt:lpstr>1_Stuhy</vt:lpstr>
      <vt:lpstr>Prezentace aplikace PowerPoint</vt:lpstr>
      <vt:lpstr>Prezentace aplikace PowerPoint</vt:lpstr>
      <vt:lpstr>Prezentace aplikace PowerPoint</vt:lpstr>
      <vt:lpstr>Prezentace aplikace PowerPoint</vt:lpstr>
      <vt:lpstr>Léčba se sakubitril/valsartanem vedla k nižší pravděpodobnosti opakovaných hospitalizací pro HF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MUDr. Markéta Hegarová, Ph.D.</dc:creator>
  <cp:lastModifiedBy>MUDr. Markéta Hegarová, Ph.D.</cp:lastModifiedBy>
  <cp:revision>80</cp:revision>
  <dcterms:created xsi:type="dcterms:W3CDTF">2020-11-11T17:02:10Z</dcterms:created>
  <dcterms:modified xsi:type="dcterms:W3CDTF">2021-09-02T20:26:51Z</dcterms:modified>
</cp:coreProperties>
</file>