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  <p:sldId id="279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  <p:sldId id="273" r:id="rId20"/>
    <p:sldId id="274" r:id="rId21"/>
    <p:sldId id="275" r:id="rId22"/>
    <p:sldId id="278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88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508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69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7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7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55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24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75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86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5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208D56D-A90E-4208-A29D-F41AEA963DE2}" type="datetimeFigureOut">
              <a:rPr lang="cs-CZ" smtClean="0"/>
              <a:t>14.01.2018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803FB7F-7A2B-4BFC-80FB-BDCC47133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86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83742" y="477710"/>
            <a:ext cx="6858000" cy="3113088"/>
          </a:xfrm>
        </p:spPr>
        <p:txBody>
          <a:bodyPr>
            <a:normAutofit/>
          </a:bodyPr>
          <a:lstStyle/>
          <a:p>
            <a:pPr algn="l"/>
            <a:r>
              <a:rPr lang="cs-CZ" sz="4400" b="1" dirty="0" smtClean="0">
                <a:solidFill>
                  <a:srgbClr val="FF0000"/>
                </a:solidFill>
              </a:rPr>
              <a:t>Kardiovaskulární </a:t>
            </a:r>
            <a:r>
              <a:rPr lang="cs-CZ" sz="4400" b="1" dirty="0" smtClean="0">
                <a:solidFill>
                  <a:srgbClr val="FF0000"/>
                </a:solidFill>
              </a:rPr>
              <a:t>rehabilitace </a:t>
            </a:r>
            <a:br>
              <a:rPr lang="cs-CZ" sz="4400" b="1" dirty="0" smtClean="0">
                <a:solidFill>
                  <a:srgbClr val="FF0000"/>
                </a:solidFill>
              </a:rPr>
            </a:br>
            <a:r>
              <a:rPr lang="cs-CZ" sz="4400" b="1" dirty="0" smtClean="0">
                <a:solidFill>
                  <a:srgbClr val="FF0000"/>
                </a:solidFill>
              </a:rPr>
              <a:t>u pacientů s chlopenními </a:t>
            </a:r>
            <a:br>
              <a:rPr lang="cs-CZ" sz="4400" b="1" dirty="0" smtClean="0">
                <a:solidFill>
                  <a:srgbClr val="FF0000"/>
                </a:solidFill>
              </a:rPr>
            </a:br>
            <a:r>
              <a:rPr lang="cs-CZ" sz="4400" b="1" dirty="0" smtClean="0">
                <a:solidFill>
                  <a:srgbClr val="FF0000"/>
                </a:solidFill>
              </a:rPr>
              <a:t>a srdečními vadami</a:t>
            </a:r>
            <a:endParaRPr lang="cs-CZ" sz="4400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683742" y="4061767"/>
            <a:ext cx="6858000" cy="1655763"/>
          </a:xfrm>
        </p:spPr>
        <p:txBody>
          <a:bodyPr>
            <a:normAutofit/>
          </a:bodyPr>
          <a:lstStyle/>
          <a:p>
            <a:pPr marL="34290" indent="0" algn="ctr">
              <a:buNone/>
            </a:pPr>
            <a:r>
              <a:rPr lang="cs-CZ" sz="3600" dirty="0"/>
              <a:t>Karel I., Skalická H.</a:t>
            </a:r>
          </a:p>
          <a:p>
            <a:pPr algn="ctr"/>
            <a:endParaRPr lang="cs-CZ" sz="1800" dirty="0"/>
          </a:p>
          <a:p>
            <a:pPr marL="34290" indent="0" algn="ctr">
              <a:buNone/>
            </a:pPr>
            <a:r>
              <a:rPr lang="cs-CZ" dirty="0" err="1"/>
              <a:t>Kardioambulance</a:t>
            </a:r>
            <a:r>
              <a:rPr lang="cs-CZ" dirty="0"/>
              <a:t> s.r.o., Praha 9</a:t>
            </a:r>
          </a:p>
          <a:p>
            <a:endParaRPr lang="cs-CZ" dirty="0"/>
          </a:p>
        </p:txBody>
      </p:sp>
      <p:pic>
        <p:nvPicPr>
          <p:cNvPr id="5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697428" y="6106120"/>
            <a:ext cx="6830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II. sjezd České asociace ambulantních kardiologů, Olomouc, leden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69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9223" y="477710"/>
            <a:ext cx="5203739" cy="1092971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Již operovaní nemocní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463" y="2328133"/>
            <a:ext cx="8985395" cy="30758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CAVE – </a:t>
            </a:r>
            <a:r>
              <a:rPr lang="cs-CZ" sz="3600" dirty="0" err="1" smtClean="0"/>
              <a:t>sternotomie</a:t>
            </a:r>
            <a:r>
              <a:rPr lang="cs-CZ" sz="3600" dirty="0" smtClean="0"/>
              <a:t> – hybnost HK (6-8 týdnů)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Možné arytmie – fibrilace, </a:t>
            </a:r>
            <a:r>
              <a:rPr lang="cs-CZ" sz="3600" dirty="0" err="1" smtClean="0"/>
              <a:t>flutter</a:t>
            </a:r>
            <a:r>
              <a:rPr lang="cs-CZ" sz="3600" dirty="0" smtClean="0"/>
              <a:t> síní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err="1" smtClean="0"/>
              <a:t>Antikoagulace</a:t>
            </a:r>
            <a:r>
              <a:rPr lang="cs-CZ" sz="3600" dirty="0" smtClean="0"/>
              <a:t> - poranění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Další jizvy při kombinovaných výkonech - DK</a:t>
            </a:r>
            <a:endParaRPr lang="cs-CZ" sz="36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990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0325" y="126229"/>
            <a:ext cx="7016064" cy="1325563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Po operaci aortální stenózy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567" y="2064523"/>
            <a:ext cx="8855676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Při dobré výchozí EF dobrá tolerance zátěže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Vždy klinické vyšetření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err="1" smtClean="0"/>
              <a:t>Echokardio</a:t>
            </a:r>
            <a:endParaRPr lang="cs-CZ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err="1" smtClean="0"/>
              <a:t>Spiro-ergometrie</a:t>
            </a:r>
            <a:endParaRPr lang="cs-CZ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err="1" smtClean="0"/>
              <a:t>kardioRHB</a:t>
            </a:r>
            <a:r>
              <a:rPr lang="cs-CZ" sz="3600" dirty="0" smtClean="0"/>
              <a:t> dle vstupního testu – TTF i TZ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Monitorace TK, TF, EKG</a:t>
            </a:r>
            <a:endParaRPr lang="cs-CZ" sz="36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216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2994" y="536448"/>
            <a:ext cx="9144000" cy="969404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Po operaci mitrální a aortální regurgitace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1362" y="1975022"/>
            <a:ext cx="8023654" cy="4038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Rozhoduje výchozí EF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Po korekci regurgitačních vad pooperačně   dušnost a nižší tolerance zátěže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err="1"/>
              <a:t>Echokardio</a:t>
            </a:r>
            <a:endParaRPr lang="cs-CZ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err="1"/>
              <a:t>Spiro-ergometrie</a:t>
            </a:r>
            <a:endParaRPr lang="cs-CZ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err="1"/>
              <a:t>kardioRHB</a:t>
            </a:r>
            <a:r>
              <a:rPr lang="cs-CZ" sz="3200" dirty="0"/>
              <a:t> </a:t>
            </a:r>
            <a:r>
              <a:rPr lang="cs-CZ" sz="3200" dirty="0" smtClean="0"/>
              <a:t>začíná na úrovni 40-60% dle </a:t>
            </a:r>
            <a:r>
              <a:rPr lang="cs-CZ" sz="3200" dirty="0"/>
              <a:t>vstupního testu – TTF i TZ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Monitorace TK, TF, EKG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91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3278" y="258034"/>
            <a:ext cx="3622074" cy="1200063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Pacienti s VSV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8855" y="1565189"/>
            <a:ext cx="8880388" cy="4876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3200" dirty="0"/>
              <a:t>Jsou často </a:t>
            </a:r>
            <a:r>
              <a:rPr lang="cs-CZ" sz="3200" b="1" dirty="0"/>
              <a:t>zrazováni</a:t>
            </a:r>
            <a:r>
              <a:rPr lang="cs-CZ" sz="3200" dirty="0"/>
              <a:t> od pohybové aktivity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3200" dirty="0"/>
              <a:t>Mají zájem se zapojit do </a:t>
            </a:r>
            <a:r>
              <a:rPr lang="cs-CZ" sz="3200" b="1" dirty="0"/>
              <a:t>všech</a:t>
            </a:r>
            <a:r>
              <a:rPr lang="cs-CZ" sz="3200" dirty="0"/>
              <a:t> životních aktivit (práce, sport, rodičovství, ….)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3200" dirty="0"/>
              <a:t>Po vyřešení v dětství a bez významného reziduálního nálezu není kontraindikace pohybu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3200" dirty="0"/>
              <a:t>Pravidelné kontroly jsou nutné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3200" dirty="0"/>
              <a:t>I pacienti s reziduálním nálezem se mohou zapojit do KV RHB (CAVE: arytmie, </a:t>
            </a:r>
            <a:r>
              <a:rPr lang="cs-CZ" sz="3200" dirty="0" err="1"/>
              <a:t>hemodynamika</a:t>
            </a:r>
            <a:r>
              <a:rPr lang="cs-CZ" sz="3200" dirty="0" smtClean="0"/>
              <a:t>)</a:t>
            </a:r>
            <a:endParaRPr lang="cs-CZ" sz="32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289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472" y="131805"/>
            <a:ext cx="3704453" cy="1101209"/>
          </a:xfrm>
        </p:spPr>
        <p:txBody>
          <a:bodyPr>
            <a:normAutofit/>
          </a:bodyPr>
          <a:lstStyle/>
          <a:p>
            <a:r>
              <a:rPr lang="cs-CZ" sz="4400" b="1" dirty="0"/>
              <a:t>Pacienti s VSV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5989" y="955420"/>
            <a:ext cx="8169361" cy="5692515"/>
          </a:xfrm>
        </p:spPr>
        <p:txBody>
          <a:bodyPr>
            <a:normAutofit fontScale="92500" lnSpcReduction="10000"/>
          </a:bodyPr>
          <a:lstStyle/>
          <a:p>
            <a:pPr marL="34290" indent="0">
              <a:buNone/>
            </a:pPr>
            <a:endParaRPr lang="cs-CZ" sz="3200" b="1" dirty="0" smtClean="0">
              <a:cs typeface="Arial" pitchFamily="34" charset="0"/>
            </a:endParaRPr>
          </a:p>
          <a:p>
            <a:pPr marL="34290" indent="0">
              <a:buNone/>
            </a:pPr>
            <a:r>
              <a:rPr lang="cs-CZ" sz="3200" b="1" dirty="0" smtClean="0">
                <a:cs typeface="Arial" pitchFamily="34" charset="0"/>
              </a:rPr>
              <a:t>Většinou větší časový odstup od korekce</a:t>
            </a:r>
          </a:p>
          <a:p>
            <a:pPr marL="0" indent="0">
              <a:buNone/>
            </a:pPr>
            <a:r>
              <a:rPr lang="cs-CZ" sz="3200" dirty="0" smtClean="0">
                <a:cs typeface="Arial" pitchFamily="34" charset="0"/>
              </a:rPr>
              <a:t>Záleží na typu VSV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u="sng" dirty="0" smtClean="0">
                <a:cs typeface="Arial" pitchFamily="34" charset="0"/>
              </a:rPr>
              <a:t>„méně závažné“: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ASD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 smtClean="0">
                <a:cs typeface="Arial" pitchFamily="34" charset="0"/>
              </a:rPr>
              <a:t>Ductus</a:t>
            </a:r>
            <a:r>
              <a:rPr lang="cs-CZ" sz="3200" dirty="0" smtClean="0">
                <a:cs typeface="Arial" pitchFamily="34" charset="0"/>
              </a:rPr>
              <a:t> </a:t>
            </a:r>
            <a:r>
              <a:rPr lang="cs-CZ" sz="3200" dirty="0" err="1" smtClean="0">
                <a:cs typeface="Arial" pitchFamily="34" charset="0"/>
              </a:rPr>
              <a:t>arteriosus</a:t>
            </a:r>
            <a:endParaRPr lang="cs-CZ" sz="3200" dirty="0" smtClean="0"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VSD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u="sng" dirty="0" smtClean="0">
                <a:cs typeface="Arial" pitchFamily="34" charset="0"/>
              </a:rPr>
              <a:t>komplexní: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 smtClean="0">
                <a:cs typeface="Arial" pitchFamily="34" charset="0"/>
              </a:rPr>
              <a:t>Fallotova</a:t>
            </a:r>
            <a:r>
              <a:rPr lang="cs-CZ" sz="3200" dirty="0" smtClean="0">
                <a:cs typeface="Arial" pitchFamily="34" charset="0"/>
              </a:rPr>
              <a:t> tetralogie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TGA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Pulmonální stenóza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 smtClean="0">
                <a:cs typeface="Arial" pitchFamily="34" charset="0"/>
              </a:rPr>
              <a:t>Ebstainova</a:t>
            </a:r>
            <a:r>
              <a:rPr lang="cs-CZ" sz="3200" dirty="0" smtClean="0">
                <a:cs typeface="Arial" pitchFamily="34" charset="0"/>
              </a:rPr>
              <a:t> anomálie, ………..</a:t>
            </a:r>
          </a:p>
          <a:p>
            <a:pPr lvl="1"/>
            <a:endParaRPr lang="cs-CZ" dirty="0" smtClean="0">
              <a:cs typeface="Arial" pitchFamily="34" charset="0"/>
            </a:endParaRPr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829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9179" y="181962"/>
            <a:ext cx="3786831" cy="1325563"/>
          </a:xfrm>
        </p:spPr>
        <p:txBody>
          <a:bodyPr>
            <a:normAutofit/>
          </a:bodyPr>
          <a:lstStyle/>
          <a:p>
            <a:r>
              <a:rPr lang="cs-CZ" sz="4400" b="1" dirty="0"/>
              <a:t>Pacienti s VSV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5373" y="1907061"/>
            <a:ext cx="8210550" cy="49509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/>
              <a:t>Po korekci bez reziduálního nálezu – jako u zdravé populace: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/>
              <a:t>vždy </a:t>
            </a:r>
            <a:r>
              <a:rPr lang="cs-CZ" sz="36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err="1"/>
              <a:t>Echokardio</a:t>
            </a:r>
            <a:endParaRPr lang="cs-CZ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err="1"/>
              <a:t>Spiro-ergometrie</a:t>
            </a:r>
            <a:endParaRPr lang="cs-CZ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err="1"/>
              <a:t>kardioRHB</a:t>
            </a:r>
            <a:r>
              <a:rPr lang="cs-CZ" sz="36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/>
              <a:t>Monitorace TK, TF, EKG</a:t>
            </a:r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443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3320" y="307462"/>
            <a:ext cx="6266420" cy="1076496"/>
          </a:xfrm>
        </p:spPr>
        <p:txBody>
          <a:bodyPr>
            <a:normAutofit/>
          </a:bodyPr>
          <a:lstStyle/>
          <a:p>
            <a:r>
              <a:rPr lang="cs-CZ" sz="4400" b="1" dirty="0"/>
              <a:t>Pacienti s </a:t>
            </a:r>
            <a:r>
              <a:rPr lang="cs-CZ" sz="4400" b="1" dirty="0" smtClean="0"/>
              <a:t>VSV v dospělosti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3320" y="1532240"/>
            <a:ext cx="7886700" cy="5165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ASD (i mnohočetný)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Koarktace (</a:t>
            </a:r>
            <a:r>
              <a:rPr lang="cs-CZ" sz="3200" dirty="0" err="1" smtClean="0">
                <a:cs typeface="Arial" pitchFamily="34" charset="0"/>
              </a:rPr>
              <a:t>rekoarktace</a:t>
            </a:r>
            <a:r>
              <a:rPr lang="cs-CZ" sz="3200" dirty="0" smtClean="0">
                <a:cs typeface="Arial" pitchFamily="34" charset="0"/>
              </a:rPr>
              <a:t>) aorty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VSD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200" dirty="0" smtClean="0"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>
                <a:cs typeface="Arial" pitchFamily="34" charset="0"/>
              </a:rPr>
              <a:t>klinické </a:t>
            </a:r>
            <a:r>
              <a:rPr lang="cs-CZ" sz="3200" dirty="0">
                <a:cs typeface="Arial" pitchFamily="34" charset="0"/>
              </a:rPr>
              <a:t>vyšetření  +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>
                <a:cs typeface="Arial" pitchFamily="34" charset="0"/>
              </a:rPr>
              <a:t>echokardiografické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>
                <a:cs typeface="Arial" pitchFamily="34" charset="0"/>
              </a:rPr>
              <a:t>EKG a TK </a:t>
            </a:r>
            <a:r>
              <a:rPr lang="cs-CZ" sz="3200" dirty="0" err="1">
                <a:cs typeface="Arial" pitchFamily="34" charset="0"/>
              </a:rPr>
              <a:t>Holter</a:t>
            </a:r>
            <a:endParaRPr lang="cs-CZ" sz="3200" dirty="0"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>
                <a:cs typeface="Arial" pitchFamily="34" charset="0"/>
              </a:rPr>
              <a:t>spiro-ergometrie</a:t>
            </a:r>
            <a:r>
              <a:rPr lang="cs-CZ" sz="3200" dirty="0">
                <a:cs typeface="Arial" pitchFamily="34" charset="0"/>
              </a:rPr>
              <a:t> (</a:t>
            </a:r>
            <a:r>
              <a:rPr lang="cs-CZ" sz="3200" dirty="0" err="1">
                <a:cs typeface="Arial" pitchFamily="34" charset="0"/>
              </a:rPr>
              <a:t>ergometrie</a:t>
            </a:r>
            <a:r>
              <a:rPr lang="cs-CZ" sz="3200" dirty="0">
                <a:cs typeface="Arial" pitchFamily="34" charset="0"/>
              </a:rPr>
              <a:t> 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>
                <a:cs typeface="Arial" pitchFamily="34" charset="0"/>
              </a:rPr>
              <a:t>spirometrie </a:t>
            </a:r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781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5611" y="76717"/>
            <a:ext cx="4717707" cy="1109447"/>
          </a:xfrm>
        </p:spPr>
        <p:txBody>
          <a:bodyPr>
            <a:normAutofit/>
          </a:bodyPr>
          <a:lstStyle/>
          <a:p>
            <a:r>
              <a:rPr lang="cs-CZ" sz="4400" b="1" dirty="0">
                <a:cs typeface="Arial" pitchFamily="34" charset="0"/>
              </a:rPr>
              <a:t>ASD (i mnohočetný</a:t>
            </a:r>
            <a:r>
              <a:rPr lang="cs-CZ" sz="4400" b="1" dirty="0" smtClean="0">
                <a:cs typeface="Arial" pitchFamily="34" charset="0"/>
              </a:rPr>
              <a:t>)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0659" y="1408670"/>
            <a:ext cx="8657968" cy="51815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Významný – snaha o korekci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Méně významný, asymptomatický – </a:t>
            </a:r>
            <a:r>
              <a:rPr lang="cs-CZ" sz="3200" dirty="0" err="1" smtClean="0"/>
              <a:t>kardioRHB</a:t>
            </a:r>
            <a:r>
              <a:rPr lang="cs-CZ" sz="32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/>
              <a:t>Echokardio</a:t>
            </a:r>
            <a:endParaRPr lang="cs-CZ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/>
              <a:t>Spiro-ergometrie</a:t>
            </a:r>
            <a:endParaRPr lang="cs-CZ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 err="1"/>
              <a:t>kardioRHB</a:t>
            </a:r>
            <a:r>
              <a:rPr lang="cs-CZ" sz="32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dirty="0"/>
              <a:t>Monitorace TK, TF, EKG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Sledujeme symptomy, ECHO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Monitorace – rytmu – </a:t>
            </a:r>
            <a:r>
              <a:rPr lang="cs-CZ" sz="3200" dirty="0" err="1"/>
              <a:t>FiS</a:t>
            </a:r>
            <a:r>
              <a:rPr lang="cs-CZ" sz="3200" dirty="0"/>
              <a:t>, </a:t>
            </a:r>
            <a:r>
              <a:rPr lang="cs-CZ" sz="3200" dirty="0" err="1"/>
              <a:t>antikoagulace</a:t>
            </a:r>
            <a:r>
              <a:rPr lang="cs-CZ" sz="3200" dirty="0"/>
              <a:t> – poranění </a:t>
            </a:r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8238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816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3407" y="183893"/>
            <a:ext cx="1809750" cy="919977"/>
          </a:xfrm>
        </p:spPr>
        <p:txBody>
          <a:bodyPr>
            <a:normAutofit/>
          </a:bodyPr>
          <a:lstStyle/>
          <a:p>
            <a:r>
              <a:rPr lang="cs-CZ" sz="4400" b="1" dirty="0" smtClean="0">
                <a:cs typeface="Arial" pitchFamily="34" charset="0"/>
              </a:rPr>
              <a:t>VSD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5945" y="1103870"/>
            <a:ext cx="8567351" cy="54699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Malý až střední, restriktivní (nízký TK v PK)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Významný – velký nerestriktivní - snaha o korekci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Méně významný, asymptomatický – </a:t>
            </a:r>
            <a:r>
              <a:rPr lang="cs-CZ" sz="2800" dirty="0" err="1" smtClean="0"/>
              <a:t>kardioRHB</a:t>
            </a:r>
            <a:r>
              <a:rPr lang="cs-CZ" sz="28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/>
              <a:t>Echokardio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/>
              <a:t>Spiro-ergometrie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/>
              <a:t>kardioRHB</a:t>
            </a:r>
            <a:r>
              <a:rPr lang="cs-CZ" sz="28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Monitorace TK, TF, EKG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Sledujeme symptomy, ECHO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Monitorace – rytmu – </a:t>
            </a:r>
            <a:r>
              <a:rPr lang="cs-CZ" sz="2800" dirty="0" err="1"/>
              <a:t>FiS</a:t>
            </a:r>
            <a:r>
              <a:rPr lang="cs-CZ" sz="2800" dirty="0"/>
              <a:t>, </a:t>
            </a:r>
            <a:r>
              <a:rPr lang="cs-CZ" sz="2800" dirty="0" err="1"/>
              <a:t>antikoagulace</a:t>
            </a:r>
            <a:r>
              <a:rPr lang="cs-CZ" sz="2800" dirty="0"/>
              <a:t> – poranění </a:t>
            </a:r>
          </a:p>
          <a:p>
            <a:pPr marL="0" indent="0">
              <a:buNone/>
            </a:pPr>
            <a:endParaRPr lang="cs-CZ" sz="28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121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373" y="72597"/>
            <a:ext cx="6925447" cy="928215"/>
          </a:xfrm>
        </p:spPr>
        <p:txBody>
          <a:bodyPr>
            <a:normAutofit/>
          </a:bodyPr>
          <a:lstStyle/>
          <a:p>
            <a:r>
              <a:rPr lang="cs-CZ" sz="4400" b="1" dirty="0" smtClean="0">
                <a:cs typeface="Arial" pitchFamily="34" charset="0"/>
              </a:rPr>
              <a:t>Koarktace – </a:t>
            </a:r>
            <a:r>
              <a:rPr lang="cs-CZ" sz="4400" b="1" dirty="0" err="1" smtClean="0">
                <a:cs typeface="Arial" pitchFamily="34" charset="0"/>
              </a:rPr>
              <a:t>rekoarktace</a:t>
            </a:r>
            <a:r>
              <a:rPr lang="cs-CZ" sz="4400" b="1" dirty="0" smtClean="0">
                <a:cs typeface="Arial" pitchFamily="34" charset="0"/>
              </a:rPr>
              <a:t> aorty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282" y="1000812"/>
            <a:ext cx="8806248" cy="568410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V dospělosti převážně </a:t>
            </a:r>
            <a:r>
              <a:rPr lang="cs-CZ" sz="2800" dirty="0" err="1" smtClean="0"/>
              <a:t>rekoarktace</a:t>
            </a:r>
            <a:r>
              <a:rPr lang="cs-CZ" sz="2800" dirty="0" smtClean="0"/>
              <a:t> po operaci v dětství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Symptomy – TK, pulzace, rozdíl TK o více než 20mmHg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Asymptomatičtí s nízkým PG – </a:t>
            </a:r>
            <a:r>
              <a:rPr lang="cs-CZ" sz="2800" dirty="0" err="1" smtClean="0"/>
              <a:t>kardioRHB</a:t>
            </a:r>
            <a:r>
              <a:rPr lang="cs-CZ" sz="2800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/>
              <a:t>Echokardio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 smtClean="0"/>
              <a:t>Spiro-ergometrie</a:t>
            </a:r>
            <a:endParaRPr lang="cs-CZ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smtClean="0"/>
              <a:t>EKG </a:t>
            </a:r>
            <a:r>
              <a:rPr lang="cs-CZ" sz="2800" dirty="0" err="1" smtClean="0"/>
              <a:t>Holter</a:t>
            </a:r>
            <a:r>
              <a:rPr lang="cs-CZ" sz="2800" dirty="0" smtClean="0"/>
              <a:t> - arytmie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 err="1"/>
              <a:t>kardioRHB</a:t>
            </a:r>
            <a:r>
              <a:rPr lang="cs-CZ" sz="28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Monitorace TK, TF, EKG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Sledujeme symptomy, ECHO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Monitorace – rytmu – </a:t>
            </a:r>
            <a:r>
              <a:rPr lang="cs-CZ" sz="2800" dirty="0" err="1" smtClean="0"/>
              <a:t>FiS</a:t>
            </a:r>
            <a:r>
              <a:rPr lang="cs-CZ" sz="2800" dirty="0" smtClean="0"/>
              <a:t>, </a:t>
            </a:r>
            <a:r>
              <a:rPr lang="cs-CZ" sz="2800" dirty="0" err="1" smtClean="0"/>
              <a:t>antikoagulace</a:t>
            </a:r>
            <a:r>
              <a:rPr lang="cs-CZ" sz="2800" dirty="0" smtClean="0"/>
              <a:t> – poranění </a:t>
            </a:r>
          </a:p>
          <a:p>
            <a:endParaRPr lang="cs-CZ" sz="28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116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87" y="955420"/>
            <a:ext cx="7381104" cy="5428079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2710249" y="123767"/>
            <a:ext cx="2216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Ivan Karel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79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7137" y="282663"/>
            <a:ext cx="4670854" cy="994117"/>
          </a:xfrm>
        </p:spPr>
        <p:txBody>
          <a:bodyPr>
            <a:normAutofit/>
          </a:bodyPr>
          <a:lstStyle/>
          <a:p>
            <a:r>
              <a:rPr lang="cs-CZ" sz="4400" b="1" dirty="0" err="1"/>
              <a:t>Fallotova</a:t>
            </a:r>
            <a:r>
              <a:rPr lang="cs-CZ" sz="4400" b="1" dirty="0"/>
              <a:t> tetralogie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137" y="1589902"/>
            <a:ext cx="8633254" cy="55111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Po úspěšné korekci, asymptomatičtí nemocní – </a:t>
            </a:r>
            <a:r>
              <a:rPr lang="cs-CZ" sz="2400" dirty="0" err="1" smtClean="0"/>
              <a:t>kardioRHB</a:t>
            </a:r>
            <a:endParaRPr lang="cs-CZ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 smtClean="0"/>
              <a:t>Echokardio</a:t>
            </a:r>
            <a:r>
              <a:rPr lang="cs-CZ" sz="2400" dirty="0" smtClean="0"/>
              <a:t>  - VSD, </a:t>
            </a:r>
            <a:r>
              <a:rPr lang="cs-CZ" sz="2400" dirty="0" err="1" smtClean="0"/>
              <a:t>PuS</a:t>
            </a:r>
            <a:r>
              <a:rPr lang="cs-CZ" sz="2400" dirty="0" smtClean="0"/>
              <a:t>, </a:t>
            </a:r>
            <a:r>
              <a:rPr lang="cs-CZ" sz="2400" dirty="0" err="1" smtClean="0"/>
              <a:t>PuR</a:t>
            </a:r>
            <a:r>
              <a:rPr lang="cs-CZ" sz="2400" dirty="0" smtClean="0"/>
              <a:t>, dil.PK, </a:t>
            </a:r>
            <a:r>
              <a:rPr lang="cs-CZ" sz="2400" dirty="0" err="1" smtClean="0"/>
              <a:t>AoR</a:t>
            </a:r>
            <a:r>
              <a:rPr lang="cs-CZ" sz="2400" dirty="0" smtClean="0"/>
              <a:t>, dil.LK, </a:t>
            </a:r>
            <a:r>
              <a:rPr lang="cs-CZ" sz="2400" dirty="0" err="1" smtClean="0"/>
              <a:t>dil.Ao</a:t>
            </a:r>
            <a:r>
              <a:rPr lang="cs-CZ" sz="2400" dirty="0" smtClean="0"/>
              <a:t>, </a:t>
            </a:r>
            <a:r>
              <a:rPr lang="cs-CZ" sz="2400" dirty="0" err="1" smtClean="0"/>
              <a:t>aneuRVOT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/>
              <a:t>Spiro-ergometrie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EKG </a:t>
            </a:r>
            <a:r>
              <a:rPr lang="cs-CZ" sz="2400" dirty="0" err="1"/>
              <a:t>Holter</a:t>
            </a:r>
            <a:r>
              <a:rPr lang="cs-CZ" sz="2400" dirty="0"/>
              <a:t> </a:t>
            </a:r>
            <a:r>
              <a:rPr lang="cs-CZ" sz="2400" dirty="0" smtClean="0"/>
              <a:t>– arytmie, RBBB - riziko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/>
              <a:t>kardioRHB</a:t>
            </a:r>
            <a:r>
              <a:rPr lang="cs-CZ" sz="24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Monitorace TK, TF, </a:t>
            </a:r>
            <a:r>
              <a:rPr lang="cs-CZ" sz="2400" dirty="0" smtClean="0"/>
              <a:t>EKG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err="1" smtClean="0"/>
              <a:t>KardioRHB</a:t>
            </a:r>
            <a:r>
              <a:rPr lang="cs-CZ" sz="2400" dirty="0" smtClean="0"/>
              <a:t> </a:t>
            </a:r>
            <a:r>
              <a:rPr lang="cs-CZ" sz="2400" dirty="0"/>
              <a:t>začíná na úrovni 40-60% dle vstupního testu – TTF i </a:t>
            </a:r>
            <a:r>
              <a:rPr lang="cs-CZ" sz="2400" dirty="0" smtClean="0"/>
              <a:t>TZ</a:t>
            </a: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Sledujeme symptomy, ECHO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Monitorace – rytmu – </a:t>
            </a:r>
            <a:r>
              <a:rPr lang="cs-CZ" sz="2400" dirty="0" err="1"/>
              <a:t>FiS</a:t>
            </a:r>
            <a:r>
              <a:rPr lang="cs-CZ" sz="2400" dirty="0"/>
              <a:t>, </a:t>
            </a:r>
            <a:r>
              <a:rPr lang="cs-CZ" sz="2400" dirty="0" err="1"/>
              <a:t>antikoagulace</a:t>
            </a:r>
            <a:r>
              <a:rPr lang="cs-CZ" sz="2400" dirty="0"/>
              <a:t> – poranění </a:t>
            </a:r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8238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353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519" y="167418"/>
            <a:ext cx="8292928" cy="994117"/>
          </a:xfrm>
        </p:spPr>
        <p:txBody>
          <a:bodyPr>
            <a:normAutofit/>
          </a:bodyPr>
          <a:lstStyle/>
          <a:p>
            <a:r>
              <a:rPr lang="cs-CZ" sz="4400" b="1" dirty="0"/>
              <a:t>Transpozice velkých tepen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9515" y="1153297"/>
            <a:ext cx="8633254" cy="55111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Po úspěšné korekci, asymptomatičtí nemocní – </a:t>
            </a:r>
            <a:r>
              <a:rPr lang="cs-CZ" sz="2400" dirty="0" err="1" smtClean="0"/>
              <a:t>kardioRHB</a:t>
            </a:r>
            <a:endParaRPr lang="cs-CZ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err="1" smtClean="0"/>
              <a:t>Mustard</a:t>
            </a:r>
            <a:r>
              <a:rPr lang="cs-CZ" sz="2400" dirty="0" smtClean="0"/>
              <a:t>, </a:t>
            </a:r>
            <a:r>
              <a:rPr lang="cs-CZ" sz="2400" dirty="0" err="1" smtClean="0"/>
              <a:t>Senning</a:t>
            </a:r>
            <a:r>
              <a:rPr lang="cs-CZ" sz="2400" dirty="0" smtClean="0"/>
              <a:t> – atriální </a:t>
            </a:r>
            <a:r>
              <a:rPr lang="cs-CZ" sz="2400" dirty="0" err="1" smtClean="0"/>
              <a:t>switch</a:t>
            </a:r>
            <a:r>
              <a:rPr lang="cs-CZ" sz="2400" dirty="0" smtClean="0"/>
              <a:t> – </a:t>
            </a:r>
            <a:r>
              <a:rPr lang="cs-CZ" sz="2400" dirty="0" err="1" smtClean="0"/>
              <a:t>TriR</a:t>
            </a:r>
            <a:r>
              <a:rPr lang="cs-CZ" sz="2400" dirty="0" smtClean="0"/>
              <a:t>, </a:t>
            </a:r>
            <a:r>
              <a:rPr lang="cs-CZ" sz="2400" dirty="0" err="1" smtClean="0"/>
              <a:t>dysf</a:t>
            </a:r>
            <a:r>
              <a:rPr lang="cs-CZ" sz="2400" dirty="0" smtClean="0"/>
              <a:t>. </a:t>
            </a:r>
            <a:r>
              <a:rPr lang="cs-CZ" sz="2400" dirty="0" err="1" smtClean="0"/>
              <a:t>syst</a:t>
            </a:r>
            <a:r>
              <a:rPr lang="cs-CZ" sz="2400" dirty="0" smtClean="0"/>
              <a:t>. PK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err="1" smtClean="0"/>
              <a:t>Jaten</a:t>
            </a:r>
            <a:r>
              <a:rPr lang="cs-CZ" sz="2400" dirty="0" smtClean="0"/>
              <a:t> od 1987 – arteriální </a:t>
            </a:r>
            <a:r>
              <a:rPr lang="cs-CZ" sz="2400" dirty="0" err="1" smtClean="0"/>
              <a:t>switch</a:t>
            </a:r>
            <a:r>
              <a:rPr lang="cs-CZ" sz="2400" dirty="0" smtClean="0"/>
              <a:t> – </a:t>
            </a:r>
            <a:r>
              <a:rPr lang="cs-CZ" sz="2400" dirty="0" err="1" smtClean="0"/>
              <a:t>PuS</a:t>
            </a:r>
            <a:r>
              <a:rPr lang="cs-CZ" sz="2400" dirty="0" smtClean="0"/>
              <a:t>, </a:t>
            </a:r>
            <a:r>
              <a:rPr lang="cs-CZ" sz="2400" dirty="0" err="1" smtClean="0"/>
              <a:t>AoS</a:t>
            </a:r>
            <a:r>
              <a:rPr lang="cs-CZ" sz="2400" dirty="0" smtClean="0"/>
              <a:t>, </a:t>
            </a:r>
            <a:r>
              <a:rPr lang="cs-CZ" sz="2400" dirty="0" err="1" smtClean="0"/>
              <a:t>dysf</a:t>
            </a:r>
            <a:r>
              <a:rPr lang="cs-CZ" sz="2400" dirty="0" smtClean="0"/>
              <a:t>. LK, </a:t>
            </a:r>
            <a:r>
              <a:rPr lang="cs-CZ" sz="2400" dirty="0" err="1" smtClean="0"/>
              <a:t>AoR</a:t>
            </a:r>
            <a:endParaRPr lang="cs-CZ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klinické 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/>
              <a:t>Echokardio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/>
              <a:t>Spiro-ergometrie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EKG </a:t>
            </a:r>
            <a:r>
              <a:rPr lang="cs-CZ" sz="2400" dirty="0" err="1"/>
              <a:t>Holter</a:t>
            </a:r>
            <a:r>
              <a:rPr lang="cs-CZ" sz="2400" dirty="0"/>
              <a:t> - arytmie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 err="1"/>
              <a:t>kardioRHB</a:t>
            </a:r>
            <a:r>
              <a:rPr lang="cs-CZ" sz="2400" dirty="0"/>
              <a:t> dle vstupního testu – TTF i 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Monitorace TK, TF, </a:t>
            </a:r>
            <a:r>
              <a:rPr lang="cs-CZ" sz="2400" dirty="0" smtClean="0"/>
              <a:t>EKG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err="1" smtClean="0"/>
              <a:t>KardioRHB</a:t>
            </a:r>
            <a:r>
              <a:rPr lang="cs-CZ" sz="2400" dirty="0" smtClean="0"/>
              <a:t> </a:t>
            </a:r>
            <a:r>
              <a:rPr lang="cs-CZ" sz="2400" dirty="0"/>
              <a:t>začíná na úrovni 40-60% dle vstupního testu – TTF i </a:t>
            </a:r>
            <a:r>
              <a:rPr lang="cs-CZ" sz="2400" dirty="0" smtClean="0"/>
              <a:t>TZ</a:t>
            </a: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Sledujeme symptomy, ECHO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Monitorace – rytmu – </a:t>
            </a:r>
            <a:r>
              <a:rPr lang="cs-CZ" sz="2400" dirty="0" err="1"/>
              <a:t>FiS</a:t>
            </a:r>
            <a:r>
              <a:rPr lang="cs-CZ" sz="2400" dirty="0"/>
              <a:t>, </a:t>
            </a:r>
            <a:r>
              <a:rPr lang="cs-CZ" sz="2400" dirty="0" err="1" smtClean="0"/>
              <a:t>Flutter</a:t>
            </a:r>
            <a:r>
              <a:rPr lang="cs-CZ" sz="2400" dirty="0" smtClean="0"/>
              <a:t>, </a:t>
            </a:r>
            <a:r>
              <a:rPr lang="cs-CZ" sz="2400" dirty="0" err="1" smtClean="0"/>
              <a:t>antikoagulace</a:t>
            </a:r>
            <a:r>
              <a:rPr lang="cs-CZ" sz="2400" dirty="0" smtClean="0"/>
              <a:t> </a:t>
            </a:r>
            <a:r>
              <a:rPr lang="cs-CZ" sz="2400" dirty="0"/>
              <a:t>– poranění </a:t>
            </a:r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8238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586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757" y="1326292"/>
            <a:ext cx="8699157" cy="1356360"/>
          </a:xfrm>
        </p:spPr>
        <p:txBody>
          <a:bodyPr>
            <a:noAutofit/>
          </a:bodyPr>
          <a:lstStyle/>
          <a:p>
            <a:r>
              <a:rPr lang="cs-CZ" sz="6600" b="1" dirty="0" smtClean="0"/>
              <a:t>Děkuji Vám za pozornost !</a:t>
            </a:r>
            <a:endParaRPr lang="cs-CZ" sz="6600" b="1" dirty="0"/>
          </a:p>
        </p:txBody>
      </p:sp>
      <p:pic>
        <p:nvPicPr>
          <p:cNvPr id="3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8238"/>
            <a:ext cx="857224" cy="955420"/>
          </a:xfrm>
          <a:prstGeom prst="rect">
            <a:avLst/>
          </a:prstGeom>
          <a:noFill/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6" y="3715265"/>
            <a:ext cx="9102581" cy="164756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592496" y="6046572"/>
            <a:ext cx="3928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www.kardioambulance.cz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406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190" y="126229"/>
            <a:ext cx="5030745" cy="1027069"/>
          </a:xfrm>
        </p:spPr>
        <p:txBody>
          <a:bodyPr/>
          <a:lstStyle/>
          <a:p>
            <a:r>
              <a:rPr lang="cs-CZ" b="1" dirty="0" smtClean="0"/>
              <a:t>Vrozené srdeční vady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0086" y="1153298"/>
            <a:ext cx="8235264" cy="54699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300" b="1" dirty="0" smtClean="0"/>
              <a:t>Morfologická </a:t>
            </a:r>
            <a:r>
              <a:rPr lang="cs-CZ" sz="3300" b="1" dirty="0"/>
              <a:t>anomálie srdce a velkých cév, přítomná při </a:t>
            </a:r>
            <a:r>
              <a:rPr lang="cs-CZ" sz="3300" b="1" dirty="0" smtClean="0"/>
              <a:t>narození</a:t>
            </a:r>
          </a:p>
          <a:p>
            <a:endParaRPr lang="cs-CZ" sz="33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3300" dirty="0"/>
              <a:t>Prevalence VSV je 6 – 10 / 1000 živě narozených dětí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3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300" dirty="0"/>
              <a:t>Věk 15 let dosahuje více než 90% z nich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3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300" dirty="0"/>
              <a:t>Mezi dospělou populací přibývá </a:t>
            </a:r>
            <a:r>
              <a:rPr lang="cs-CZ" sz="3300" dirty="0" smtClean="0"/>
              <a:t>každý </a:t>
            </a:r>
            <a:r>
              <a:rPr lang="cs-CZ" sz="3300" dirty="0"/>
              <a:t>rok 500 pacientů s VSV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3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300" dirty="0"/>
              <a:t>V současnosti je cca 25 000 </a:t>
            </a:r>
            <a:r>
              <a:rPr lang="cs-CZ" sz="3300" dirty="0" smtClean="0"/>
              <a:t>dospělých </a:t>
            </a:r>
            <a:r>
              <a:rPr lang="cs-CZ" sz="3300" dirty="0"/>
              <a:t>s VSV</a:t>
            </a:r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6476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539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618" y="68565"/>
            <a:ext cx="7502096" cy="1325563"/>
          </a:xfrm>
        </p:spPr>
        <p:txBody>
          <a:bodyPr>
            <a:noAutofit/>
          </a:bodyPr>
          <a:lstStyle/>
          <a:p>
            <a:r>
              <a:rPr lang="cs-CZ" sz="4800" b="1" dirty="0"/>
              <a:t>Četnost VSV v </a:t>
            </a:r>
            <a:r>
              <a:rPr lang="cs-CZ" sz="4800" b="1" dirty="0" smtClean="0"/>
              <a:t>dospělosti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618" y="1594022"/>
            <a:ext cx="8803674" cy="5263978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cs-CZ" sz="3200" dirty="0"/>
              <a:t>Defekt septa síní …………………..30%</a:t>
            </a:r>
          </a:p>
          <a:p>
            <a:pPr marL="137160" indent="0">
              <a:buNone/>
            </a:pPr>
            <a:r>
              <a:rPr lang="cs-CZ" sz="3200" dirty="0"/>
              <a:t>Defekt septa komor …………….. 20%</a:t>
            </a:r>
          </a:p>
          <a:p>
            <a:pPr marL="137160" indent="0">
              <a:buNone/>
            </a:pPr>
            <a:r>
              <a:rPr lang="cs-CZ" sz="3200" dirty="0" err="1"/>
              <a:t>AoS</a:t>
            </a:r>
            <a:r>
              <a:rPr lang="cs-CZ" sz="3200" dirty="0"/>
              <a:t> (</a:t>
            </a:r>
            <a:r>
              <a:rPr lang="cs-CZ" sz="3200" dirty="0" err="1"/>
              <a:t>bikuspidální</a:t>
            </a:r>
            <a:r>
              <a:rPr lang="cs-CZ" sz="3200" dirty="0"/>
              <a:t> chlopeň – stenóza – regurgitace) </a:t>
            </a:r>
          </a:p>
          <a:p>
            <a:pPr marL="137160" indent="0">
              <a:buNone/>
            </a:pPr>
            <a:r>
              <a:rPr lang="cs-CZ" sz="3200" dirty="0"/>
              <a:t>Koarktace aorty …………………... 8%</a:t>
            </a:r>
          </a:p>
          <a:p>
            <a:pPr marL="137160" indent="0">
              <a:buNone/>
            </a:pPr>
            <a:r>
              <a:rPr lang="cs-CZ" sz="3200" dirty="0" err="1"/>
              <a:t>Fallotova</a:t>
            </a:r>
            <a:r>
              <a:rPr lang="cs-CZ" sz="3200" dirty="0"/>
              <a:t> tetralogie ……………… 7%</a:t>
            </a:r>
          </a:p>
          <a:p>
            <a:pPr marL="137160" indent="0">
              <a:buNone/>
            </a:pPr>
            <a:r>
              <a:rPr lang="cs-CZ" sz="3200" dirty="0"/>
              <a:t>Pulmonální stenóza ……………… 7%</a:t>
            </a:r>
          </a:p>
          <a:p>
            <a:pPr marL="137160" indent="0">
              <a:buNone/>
            </a:pPr>
            <a:r>
              <a:rPr lang="cs-CZ" sz="3200" dirty="0"/>
              <a:t>Transpozice velkých tepen …….6%</a:t>
            </a:r>
          </a:p>
          <a:p>
            <a:pPr marL="137160" indent="0">
              <a:buNone/>
            </a:pPr>
            <a:r>
              <a:rPr lang="cs-CZ" sz="3200" dirty="0"/>
              <a:t>AV septální defekt ………………...4%</a:t>
            </a:r>
          </a:p>
          <a:p>
            <a:pPr marL="137160" indent="0">
              <a:buNone/>
            </a:pPr>
            <a:r>
              <a:rPr lang="cs-CZ" sz="3200" dirty="0" err="1"/>
              <a:t>Ebsteinova</a:t>
            </a:r>
            <a:r>
              <a:rPr lang="cs-CZ" sz="3200" dirty="0"/>
              <a:t> </a:t>
            </a:r>
            <a:r>
              <a:rPr lang="cs-CZ" sz="3200" dirty="0" smtClean="0"/>
              <a:t>anomálie …………..</a:t>
            </a:r>
            <a:r>
              <a:rPr lang="cs-CZ" sz="3200" dirty="0"/>
              <a:t>3%</a:t>
            </a:r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806" y="450123"/>
            <a:ext cx="8004605" cy="1027069"/>
          </a:xfrm>
        </p:spPr>
        <p:txBody>
          <a:bodyPr>
            <a:noAutofit/>
          </a:bodyPr>
          <a:lstStyle/>
          <a:p>
            <a:r>
              <a:rPr lang="cs-CZ" b="1" dirty="0" smtClean="0"/>
              <a:t>Nejčastější získané chlopenní vady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b="1" dirty="0" smtClean="0"/>
              <a:t>Aortální stenóza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b="1" dirty="0" smtClean="0"/>
              <a:t>Mitrální regurgitace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b="1" dirty="0" smtClean="0"/>
              <a:t>Aortální regurgitace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Mitrální stenóza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Trikuspidální regurgitace (sekundární)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Pulmonální regurgitace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Pulmonální stenóza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Trikuspidální stenóza</a:t>
            </a:r>
            <a:endParaRPr lang="cs-CZ" sz="32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8238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693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658" y="263611"/>
            <a:ext cx="7982465" cy="1145059"/>
          </a:xfrm>
        </p:spPr>
        <p:txBody>
          <a:bodyPr>
            <a:no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Metodika ambulantní </a:t>
            </a:r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kardioRHB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600" y="1573428"/>
            <a:ext cx="8270788" cy="4703806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cs-CZ" sz="3600" dirty="0">
                <a:cs typeface="Arial" pitchFamily="34" charset="0"/>
              </a:rPr>
              <a:t>klinické vyšetření  </a:t>
            </a:r>
            <a:r>
              <a:rPr lang="cs-CZ" sz="3600" dirty="0" smtClean="0">
                <a:cs typeface="Arial" pitchFamily="34" charset="0"/>
              </a:rPr>
              <a:t>+</a:t>
            </a:r>
          </a:p>
          <a:p>
            <a:pPr marL="34290" indent="0">
              <a:buNone/>
            </a:pPr>
            <a:endParaRPr lang="cs-CZ" sz="3600" dirty="0"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>
                <a:cs typeface="Arial" pitchFamily="34" charset="0"/>
              </a:rPr>
              <a:t>l</a:t>
            </a:r>
            <a:r>
              <a:rPr lang="cs-CZ" sz="3600" dirty="0" smtClean="0">
                <a:cs typeface="Arial" pitchFamily="34" charset="0"/>
              </a:rPr>
              <a:t>aboratoř (KO, </a:t>
            </a:r>
            <a:r>
              <a:rPr lang="cs-CZ" sz="3600" dirty="0" err="1" smtClean="0">
                <a:cs typeface="Arial" pitchFamily="34" charset="0"/>
              </a:rPr>
              <a:t>mineralogram</a:t>
            </a:r>
            <a:r>
              <a:rPr lang="cs-CZ" sz="3600" dirty="0" smtClean="0">
                <a:cs typeface="Arial" pitchFamily="34" charset="0"/>
              </a:rPr>
              <a:t>, glykemie)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>
                <a:cs typeface="Arial" pitchFamily="34" charset="0"/>
              </a:rPr>
              <a:t>echokardiografické </a:t>
            </a:r>
            <a:r>
              <a:rPr lang="cs-CZ" sz="3600" dirty="0">
                <a:cs typeface="Arial" pitchFamily="34" charset="0"/>
              </a:rPr>
              <a:t>vyšetření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err="1">
                <a:cs typeface="Arial" pitchFamily="34" charset="0"/>
              </a:rPr>
              <a:t>spiro-ergometrie</a:t>
            </a:r>
            <a:r>
              <a:rPr lang="cs-CZ" sz="3600" dirty="0">
                <a:cs typeface="Arial" pitchFamily="34" charset="0"/>
              </a:rPr>
              <a:t> (</a:t>
            </a:r>
            <a:r>
              <a:rPr lang="cs-CZ" sz="3600" dirty="0" err="1">
                <a:cs typeface="Arial" pitchFamily="34" charset="0"/>
              </a:rPr>
              <a:t>ergometrie</a:t>
            </a:r>
            <a:r>
              <a:rPr lang="cs-CZ" sz="3600" dirty="0">
                <a:cs typeface="Arial" pitchFamily="34" charset="0"/>
              </a:rPr>
              <a:t> 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>
                <a:cs typeface="Arial" pitchFamily="34" charset="0"/>
              </a:rPr>
              <a:t>EKG </a:t>
            </a:r>
            <a:r>
              <a:rPr lang="cs-CZ" sz="3600" dirty="0" err="1" smtClean="0">
                <a:cs typeface="Arial" pitchFamily="34" charset="0"/>
              </a:rPr>
              <a:t>Holter</a:t>
            </a:r>
            <a:endParaRPr lang="cs-CZ" sz="3600" dirty="0" smtClean="0"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>
                <a:cs typeface="Arial" pitchFamily="34" charset="0"/>
              </a:rPr>
              <a:t>TK </a:t>
            </a:r>
            <a:r>
              <a:rPr lang="cs-CZ" sz="3600" dirty="0" err="1">
                <a:cs typeface="Arial" pitchFamily="34" charset="0"/>
              </a:rPr>
              <a:t>Holter</a:t>
            </a:r>
            <a:endParaRPr lang="cs-CZ" sz="3600" dirty="0"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>
                <a:cs typeface="Arial" pitchFamily="34" charset="0"/>
              </a:rPr>
              <a:t>spirometrie </a:t>
            </a:r>
            <a:endParaRPr lang="cs-CZ" sz="3600" dirty="0">
              <a:cs typeface="Arial" pitchFamily="34" charset="0"/>
            </a:endParaRPr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123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6228" y="488694"/>
            <a:ext cx="5393209" cy="1018831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Neoperovaní nemocní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1934" y="2100649"/>
            <a:ext cx="7982465" cy="3534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Dobrá tolerance zátěže</a:t>
            </a:r>
          </a:p>
          <a:p>
            <a:pPr marL="0" indent="0">
              <a:buNone/>
            </a:pPr>
            <a:endParaRPr lang="cs-CZ" sz="3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/>
              <a:t>lehká až střední aortální stenóza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/>
              <a:t>lehká </a:t>
            </a:r>
            <a:r>
              <a:rPr lang="cs-CZ" sz="3600" dirty="0"/>
              <a:t>až střední </a:t>
            </a:r>
            <a:r>
              <a:rPr lang="cs-CZ" sz="3600" dirty="0" smtClean="0"/>
              <a:t>aortální regurgitace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600" dirty="0" smtClean="0"/>
              <a:t>lehká </a:t>
            </a:r>
            <a:r>
              <a:rPr lang="cs-CZ" sz="3600" dirty="0"/>
              <a:t>až střední </a:t>
            </a:r>
            <a:r>
              <a:rPr lang="cs-CZ" sz="3600" dirty="0" smtClean="0"/>
              <a:t>mitrální regurgitace</a:t>
            </a:r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090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116345" cy="1018831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Aortální </a:t>
            </a:r>
            <a:r>
              <a:rPr lang="cs-CZ" sz="4400" b="1" dirty="0"/>
              <a:t>stenóza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6562" y="1977080"/>
            <a:ext cx="8452021" cy="41930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AVA &gt; 1cm2, </a:t>
            </a:r>
            <a:r>
              <a:rPr lang="cs-CZ" sz="3200" dirty="0" err="1" smtClean="0"/>
              <a:t>PGmean</a:t>
            </a:r>
            <a:r>
              <a:rPr lang="cs-CZ" sz="3200" dirty="0" smtClean="0"/>
              <a:t> &lt; 40mmHg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Minimální nebo žádné symptomy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3200" dirty="0"/>
              <a:t>sledování TK, TF i PG (AVA)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3200" dirty="0"/>
              <a:t>AP, dušnost, synkopa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Tréninková zátěž a TF dle výsledku </a:t>
            </a:r>
            <a:r>
              <a:rPr lang="cs-CZ" sz="3200" dirty="0" err="1" smtClean="0"/>
              <a:t>spiro</a:t>
            </a:r>
            <a:r>
              <a:rPr lang="cs-CZ" sz="3200" dirty="0" smtClean="0"/>
              <a:t>-ergo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Monitorace TK, TF, vhodné i EKG, ev. saturace O</a:t>
            </a:r>
            <a:r>
              <a:rPr lang="cs-CZ" sz="3200" baseline="-25000" dirty="0" smtClean="0"/>
              <a:t>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 smtClean="0"/>
              <a:t>Při symptomech indikovat operaci</a:t>
            </a:r>
            <a:endParaRPr lang="cs-CZ" sz="3200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334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234" y="612262"/>
            <a:ext cx="6884258" cy="870550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Aortální a mitrální regurgitace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6605" y="2303420"/>
            <a:ext cx="8152886" cy="3298310"/>
          </a:xfrm>
        </p:spPr>
        <p:txBody>
          <a:bodyPr>
            <a:normAutofit/>
          </a:bodyPr>
          <a:lstStyle/>
          <a:p>
            <a:pPr lvl="2" indent="-4572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cs-CZ" sz="3200" dirty="0" smtClean="0"/>
              <a:t>Lehká až středně významná (2-3/4)</a:t>
            </a:r>
          </a:p>
          <a:p>
            <a:pPr lvl="2" indent="-4572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cs-CZ" sz="3200" dirty="0" smtClean="0"/>
              <a:t>Zahajujeme na 60% zátěže dle vstupního testu (</a:t>
            </a:r>
            <a:r>
              <a:rPr lang="cs-CZ" sz="3200" dirty="0" err="1" smtClean="0"/>
              <a:t>spiro</a:t>
            </a:r>
            <a:r>
              <a:rPr lang="cs-CZ" sz="3200" dirty="0" smtClean="0"/>
              <a:t>-ergo)</a:t>
            </a:r>
          </a:p>
          <a:p>
            <a:pPr lvl="2" indent="-4572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cs-CZ" sz="3200" dirty="0" smtClean="0"/>
              <a:t>dušnost </a:t>
            </a:r>
            <a:r>
              <a:rPr lang="cs-CZ" sz="3200" dirty="0"/>
              <a:t>– dilatace LK, </a:t>
            </a:r>
            <a:r>
              <a:rPr lang="cs-CZ" sz="3200" dirty="0">
                <a:sym typeface="Wingdings" panose="05000000000000000000" pitchFamily="2" charset="2"/>
              </a:rPr>
              <a:t>regurgitace,  EF </a:t>
            </a:r>
            <a:r>
              <a:rPr lang="cs-CZ" sz="3200" dirty="0" smtClean="0">
                <a:sym typeface="Wingdings" panose="05000000000000000000" pitchFamily="2" charset="2"/>
              </a:rPr>
              <a:t>LK</a:t>
            </a:r>
          </a:p>
          <a:p>
            <a:pPr lvl="2" indent="-4572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cs-CZ" sz="3200" dirty="0" smtClean="0">
                <a:sym typeface="Wingdings" panose="05000000000000000000" pitchFamily="2" charset="2"/>
              </a:rPr>
              <a:t>Při progresi dušnosti indikovat operaci</a:t>
            </a:r>
            <a:endParaRPr lang="cs-CZ" sz="3200" dirty="0"/>
          </a:p>
          <a:p>
            <a:endParaRPr lang="cs-CZ" dirty="0"/>
          </a:p>
        </p:txBody>
      </p:sp>
      <p:pic>
        <p:nvPicPr>
          <p:cNvPr id="4" name="Picture 17" descr="E:\`Ivan - publikace, práce atak\Ambulance Prosek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55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625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Základna</Template>
  <TotalTime>429</TotalTime>
  <Words>895</Words>
  <Application>Microsoft Office PowerPoint</Application>
  <PresentationFormat>Předvádění na obrazovce (4:3)</PresentationFormat>
  <Paragraphs>179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Corbel</vt:lpstr>
      <vt:lpstr>Wingdings</vt:lpstr>
      <vt:lpstr>Základ</vt:lpstr>
      <vt:lpstr>Kardiovaskulární rehabilitace  u pacientů s chlopenními  a srdečními vadami</vt:lpstr>
      <vt:lpstr>Prezentace aplikace PowerPoint</vt:lpstr>
      <vt:lpstr>Vrozené srdeční vady</vt:lpstr>
      <vt:lpstr>Četnost VSV v dospělosti</vt:lpstr>
      <vt:lpstr>Nejčastější získané chlopenní vady</vt:lpstr>
      <vt:lpstr>Metodika ambulantní kardioRHB</vt:lpstr>
      <vt:lpstr>Neoperovaní nemocní</vt:lpstr>
      <vt:lpstr>Aortální stenóza</vt:lpstr>
      <vt:lpstr>Aortální a mitrální regurgitace</vt:lpstr>
      <vt:lpstr>Již operovaní nemocní</vt:lpstr>
      <vt:lpstr>Po operaci aortální stenózy</vt:lpstr>
      <vt:lpstr>Po operaci mitrální a aortální regurgitace</vt:lpstr>
      <vt:lpstr>Pacienti s VSV</vt:lpstr>
      <vt:lpstr>Pacienti s VSV</vt:lpstr>
      <vt:lpstr>Pacienti s VSV</vt:lpstr>
      <vt:lpstr>Pacienti s VSV v dospělosti</vt:lpstr>
      <vt:lpstr>ASD (i mnohočetný)</vt:lpstr>
      <vt:lpstr>VSD</vt:lpstr>
      <vt:lpstr>Koarktace – rekoarktace aorty</vt:lpstr>
      <vt:lpstr>Fallotova tetralogie</vt:lpstr>
      <vt:lpstr>Transpozice velkých tepen</vt:lpstr>
      <vt:lpstr>Děkuji Vám za pozornost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na to:  Kardiovaskulární rehabilitace u pacientů s chlopenními  a srdečními vadami</dc:title>
  <dc:creator>Ivan Karel</dc:creator>
  <cp:lastModifiedBy>Ivan Karel</cp:lastModifiedBy>
  <cp:revision>43</cp:revision>
  <dcterms:created xsi:type="dcterms:W3CDTF">2016-01-10T18:07:20Z</dcterms:created>
  <dcterms:modified xsi:type="dcterms:W3CDTF">2018-01-14T08:13:39Z</dcterms:modified>
</cp:coreProperties>
</file>