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  <Override PartName="/ppt/charts/colors1.xml" ContentType="application/vnd.ms-office.chartcolorstyle+xml"/>
  <Override PartName="/ppt/charts/style1.xml" ContentType="application/vnd.ms-office.chartstyl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1"/>
  </p:notesMasterIdLst>
  <p:sldIdLst>
    <p:sldId id="287" r:id="rId2"/>
    <p:sldId id="279" r:id="rId3"/>
    <p:sldId id="280" r:id="rId4"/>
    <p:sldId id="266" r:id="rId5"/>
    <p:sldId id="261" r:id="rId6"/>
    <p:sldId id="276" r:id="rId7"/>
    <p:sldId id="274" r:id="rId8"/>
    <p:sldId id="268" r:id="rId9"/>
    <p:sldId id="263" r:id="rId10"/>
    <p:sldId id="275" r:id="rId11"/>
    <p:sldId id="271" r:id="rId12"/>
    <p:sldId id="272" r:id="rId13"/>
    <p:sldId id="283" r:id="rId14"/>
    <p:sldId id="284" r:id="rId15"/>
    <p:sldId id="262" r:id="rId16"/>
    <p:sldId id="294" r:id="rId17"/>
    <p:sldId id="285" r:id="rId18"/>
    <p:sldId id="288" r:id="rId19"/>
    <p:sldId id="293" r:id="rId20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ADD"/>
    <a:srgbClr val="F7EFE5"/>
    <a:srgbClr val="F3E7D9"/>
    <a:srgbClr val="F7F5F3"/>
    <a:srgbClr val="EBFDFF"/>
    <a:srgbClr val="FEEEC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 horzBarState="maximized">
    <p:restoredLeft sz="15987" autoAdjust="0"/>
    <p:restoredTop sz="94660"/>
  </p:normalViewPr>
  <p:slideViewPr>
    <p:cSldViewPr snapToGrid="0">
      <p:cViewPr varScale="1">
        <p:scale>
          <a:sx n="74" d="100"/>
          <a:sy n="74" d="100"/>
        </p:scale>
        <p:origin x="-1236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microsoft.com/office/2015/10/relationships/revisionInfo" Target="revisionInfo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3" Type="http://schemas.microsoft.com/office/2011/relationships/chartStyle" Target="style1.xml"/><Relationship Id="rId2" Type="http://schemas.microsoft.com/office/2011/relationships/chartColorStyle" Target="colors1.xml"/><Relationship Id="rId1" Type="http://schemas.openxmlformats.org/officeDocument/2006/relationships/package" Target="../embeddings/Microsoft_Excel_Worksheet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depthPercent val="100"/>
      <c:rAngAx val="0"/>
      <c:perspective val="3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1.9732484206928195E-2"/>
          <c:y val="3.8903607505486139E-2"/>
          <c:w val="0.94586711337099116"/>
          <c:h val="0.91684775096177296"/>
        </c:manualLayout>
      </c:layout>
      <c:bar3DChart>
        <c:barDir val="bar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>
              <a:innerShdw blurRad="114300">
                <a:scrgbClr r="0" g="0" b="0"/>
              </a:innerShdw>
            </a:effectLst>
            <a:sp3d/>
          </c:spPr>
          <c:invertIfNegative val="0"/>
          <c:val>
            <c:numRef>
              <c:f>List4!$C$2</c:f>
              <c:numCache>
                <c:formatCode>General</c:formatCode>
                <c:ptCount val="1"/>
                <c:pt idx="0">
                  <c:v>1975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3066-4E30-86D0-FAFE34A8FD40}"/>
            </c:ext>
          </c:extLst>
        </c:ser>
        <c:ser>
          <c:idx val="1"/>
          <c:order val="1"/>
          <c:spPr>
            <a:solidFill>
              <a:schemeClr val="accent2"/>
            </a:solidFill>
            <a:ln>
              <a:noFill/>
            </a:ln>
            <a:effectLst>
              <a:innerShdw blurRad="114300">
                <a:scrgbClr r="0" g="0" b="0"/>
              </a:innerShdw>
            </a:effectLst>
            <a:sp3d/>
          </c:spPr>
          <c:invertIfNegative val="0"/>
          <c:val>
            <c:numRef>
              <c:f>List4!$C$3</c:f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3066-4E30-86D0-FAFE34A8FD40}"/>
            </c:ext>
          </c:extLst>
        </c:ser>
        <c:ser>
          <c:idx val="2"/>
          <c:order val="2"/>
          <c:spPr>
            <a:solidFill>
              <a:schemeClr val="accent3"/>
            </a:solidFill>
            <a:ln>
              <a:noFill/>
            </a:ln>
            <a:effectLst>
              <a:innerShdw blurRad="114300">
                <a:scrgbClr r="0" g="0" b="0"/>
              </a:innerShdw>
            </a:effectLst>
            <a:sp3d/>
          </c:spPr>
          <c:invertIfNegative val="0"/>
          <c:val>
            <c:numRef>
              <c:f>List4!$C$4</c:f>
              <c:numCache>
                <c:formatCode>General</c:formatCode>
                <c:ptCount val="1"/>
                <c:pt idx="0">
                  <c:v>426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3066-4E30-86D0-FAFE34A8FD40}"/>
            </c:ext>
          </c:extLst>
        </c:ser>
        <c:ser>
          <c:idx val="3"/>
          <c:order val="3"/>
          <c:spPr>
            <a:solidFill>
              <a:schemeClr val="accent4"/>
            </a:solidFill>
            <a:ln>
              <a:noFill/>
            </a:ln>
            <a:effectLst>
              <a:innerShdw blurRad="114300">
                <a:scrgbClr r="0" g="0" b="0"/>
              </a:innerShdw>
            </a:effectLst>
            <a:sp3d/>
          </c:spPr>
          <c:invertIfNegative val="0"/>
          <c:val>
            <c:numRef>
              <c:f>List4!$C$5</c:f>
              <c:numCache>
                <c:formatCode>General</c:formatCode>
                <c:ptCount val="1"/>
                <c:pt idx="0">
                  <c:v>2795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3066-4E30-86D0-FAFE34A8FD40}"/>
            </c:ext>
          </c:extLst>
        </c:ser>
        <c:ser>
          <c:idx val="5"/>
          <c:order val="4"/>
          <c:spPr>
            <a:solidFill>
              <a:schemeClr val="accent6"/>
            </a:solidFill>
            <a:ln>
              <a:noFill/>
            </a:ln>
            <a:effectLst>
              <a:innerShdw blurRad="114300">
                <a:scrgbClr r="0" g="0" b="0"/>
              </a:innerShdw>
            </a:effectLst>
            <a:sp3d/>
          </c:spPr>
          <c:invertIfNegative val="0"/>
          <c:val>
            <c:numRef>
              <c:f>List4!$C$7</c:f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3066-4E30-86D0-FAFE34A8FD40}"/>
            </c:ext>
          </c:extLst>
        </c:ser>
        <c:ser>
          <c:idx val="6"/>
          <c:order val="5"/>
          <c:spPr>
            <a:solidFill>
              <a:schemeClr val="accent1">
                <a:lumMod val="60000"/>
              </a:schemeClr>
            </a:solidFill>
            <a:ln>
              <a:noFill/>
            </a:ln>
            <a:effectLst>
              <a:innerShdw blurRad="114300">
                <a:scrgbClr r="0" g="0" b="0"/>
              </a:innerShdw>
            </a:effectLst>
            <a:sp3d/>
          </c:spPr>
          <c:invertIfNegative val="0"/>
          <c:val>
            <c:numRef>
              <c:f>List4!$C$8</c:f>
              <c:numCache>
                <c:formatCode>General</c:formatCode>
                <c:ptCount val="1"/>
                <c:pt idx="0">
                  <c:v>73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5-3066-4E30-86D0-FAFE34A8FD40}"/>
            </c:ext>
          </c:extLst>
        </c:ser>
        <c:ser>
          <c:idx val="7"/>
          <c:order val="6"/>
          <c:spPr>
            <a:solidFill>
              <a:schemeClr val="accent2">
                <a:lumMod val="60000"/>
              </a:schemeClr>
            </a:solidFill>
            <a:ln>
              <a:noFill/>
            </a:ln>
            <a:effectLst>
              <a:innerShdw blurRad="114300">
                <a:scrgbClr r="0" g="0" b="0"/>
              </a:innerShdw>
            </a:effectLst>
            <a:sp3d/>
          </c:spPr>
          <c:invertIfNegative val="0"/>
          <c:val>
            <c:numRef>
              <c:f>List4!$C$9</c:f>
              <c:numCache>
                <c:formatCode>General</c:formatCode>
                <c:ptCount val="1"/>
                <c:pt idx="0">
                  <c:v>8014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6-3066-4E30-86D0-FAFE34A8FD40}"/>
            </c:ext>
          </c:extLst>
        </c:ser>
        <c:ser>
          <c:idx val="8"/>
          <c:order val="7"/>
          <c:spPr>
            <a:solidFill>
              <a:schemeClr val="accent3">
                <a:lumMod val="60000"/>
              </a:schemeClr>
            </a:solidFill>
            <a:ln>
              <a:noFill/>
            </a:ln>
            <a:effectLst>
              <a:innerShdw blurRad="114300">
                <a:scrgbClr r="0" g="0" b="0"/>
              </a:innerShdw>
            </a:effectLst>
            <a:sp3d/>
          </c:spPr>
          <c:invertIfNegative val="0"/>
          <c:val>
            <c:numRef>
              <c:f>List4!$C$10</c:f>
              <c:numCache>
                <c:formatCode>General</c:formatCode>
                <c:ptCount val="1"/>
                <c:pt idx="0">
                  <c:v>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7-3066-4E30-86D0-FAFE34A8FD40}"/>
            </c:ext>
          </c:extLst>
        </c:ser>
        <c:ser>
          <c:idx val="9"/>
          <c:order val="8"/>
          <c:spPr>
            <a:solidFill>
              <a:schemeClr val="accent4">
                <a:lumMod val="60000"/>
              </a:schemeClr>
            </a:solidFill>
            <a:ln>
              <a:noFill/>
            </a:ln>
            <a:effectLst>
              <a:innerShdw blurRad="114300">
                <a:scrgbClr r="0" g="0" b="0"/>
              </a:innerShdw>
            </a:effectLst>
            <a:sp3d/>
          </c:spPr>
          <c:invertIfNegative val="0"/>
          <c:val>
            <c:numRef>
              <c:f>List4!$C$11</c:f>
              <c:numCache>
                <c:formatCode>General</c:formatCode>
                <c:ptCount val="1"/>
                <c:pt idx="0">
                  <c:v>195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8-3066-4E30-86D0-FAFE34A8FD40}"/>
            </c:ext>
          </c:extLst>
        </c:ser>
        <c:ser>
          <c:idx val="10"/>
          <c:order val="9"/>
          <c:spPr>
            <a:solidFill>
              <a:schemeClr val="accent5">
                <a:lumMod val="60000"/>
              </a:schemeClr>
            </a:solidFill>
            <a:ln>
              <a:noFill/>
            </a:ln>
            <a:effectLst>
              <a:innerShdw blurRad="114300">
                <a:scrgbClr r="0" g="0" b="0"/>
              </a:innerShdw>
            </a:effectLst>
            <a:sp3d/>
          </c:spPr>
          <c:invertIfNegative val="0"/>
          <c:val>
            <c:numRef>
              <c:f>List4!$C$12</c:f>
              <c:numCache>
                <c:formatCode>General</c:formatCode>
                <c:ptCount val="1"/>
                <c:pt idx="0">
                  <c:v>473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9-3066-4E30-86D0-FAFE34A8FD40}"/>
            </c:ext>
          </c:extLst>
        </c:ser>
        <c:ser>
          <c:idx val="11"/>
          <c:order val="10"/>
          <c:spPr>
            <a:solidFill>
              <a:schemeClr val="accent6">
                <a:lumMod val="60000"/>
              </a:schemeClr>
            </a:solidFill>
            <a:ln>
              <a:noFill/>
            </a:ln>
            <a:effectLst>
              <a:innerShdw blurRad="114300">
                <a:scrgbClr r="0" g="0" b="0"/>
              </a:innerShdw>
            </a:effectLst>
            <a:sp3d/>
          </c:spPr>
          <c:invertIfNegative val="0"/>
          <c:val>
            <c:numRef>
              <c:f>List4!$C$13</c:f>
              <c:numCache>
                <c:formatCode>General</c:formatCode>
                <c:ptCount val="1"/>
                <c:pt idx="0">
                  <c:v>285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A-3066-4E30-86D0-FAFE34A8FD40}"/>
            </c:ext>
          </c:extLst>
        </c:ser>
        <c:ser>
          <c:idx val="12"/>
          <c:order val="11"/>
          <c:spPr>
            <a:solidFill>
              <a:schemeClr val="accent1">
                <a:lumMod val="80000"/>
                <a:lumOff val="20000"/>
              </a:schemeClr>
            </a:solidFill>
            <a:ln>
              <a:noFill/>
            </a:ln>
            <a:effectLst>
              <a:innerShdw blurRad="114300">
                <a:scrgbClr r="0" g="0" b="0"/>
              </a:innerShdw>
            </a:effectLst>
            <a:sp3d/>
          </c:spPr>
          <c:invertIfNegative val="0"/>
          <c:val>
            <c:numRef>
              <c:f>List4!$C$14</c:f>
              <c:numCache>
                <c:formatCode>General</c:formatCode>
                <c:ptCount val="1"/>
                <c:pt idx="0">
                  <c:v>1162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B-3066-4E30-86D0-FAFE34A8FD40}"/>
            </c:ext>
          </c:extLst>
        </c:ser>
        <c:ser>
          <c:idx val="13"/>
          <c:order val="12"/>
          <c:spPr>
            <a:solidFill>
              <a:schemeClr val="accent2">
                <a:lumMod val="80000"/>
                <a:lumOff val="20000"/>
              </a:schemeClr>
            </a:solidFill>
            <a:ln>
              <a:noFill/>
            </a:ln>
            <a:effectLst>
              <a:innerShdw blurRad="114300">
                <a:scrgbClr r="0" g="0" b="0"/>
              </a:innerShdw>
            </a:effectLst>
            <a:sp3d/>
          </c:spPr>
          <c:invertIfNegative val="0"/>
          <c:val>
            <c:numRef>
              <c:f>List4!$C$15</c:f>
              <c:numCache>
                <c:formatCode>General</c:formatCode>
                <c:ptCount val="1"/>
                <c:pt idx="0">
                  <c:v>113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C-3066-4E30-86D0-FAFE34A8FD40}"/>
            </c:ext>
          </c:extLst>
        </c:ser>
        <c:ser>
          <c:idx val="14"/>
          <c:order val="13"/>
          <c:spPr>
            <a:solidFill>
              <a:schemeClr val="accent3">
                <a:lumMod val="80000"/>
                <a:lumOff val="20000"/>
              </a:schemeClr>
            </a:solidFill>
            <a:ln>
              <a:noFill/>
            </a:ln>
            <a:effectLst>
              <a:innerShdw blurRad="114300">
                <a:scrgbClr r="0" g="0" b="0"/>
              </a:innerShdw>
            </a:effectLst>
            <a:sp3d/>
          </c:spPr>
          <c:invertIfNegative val="0"/>
          <c:val>
            <c:numRef>
              <c:f>List4!$C$16</c:f>
              <c:numCache>
                <c:formatCode>General</c:formatCode>
                <c:ptCount val="1"/>
                <c:pt idx="0">
                  <c:v>926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D-3066-4E30-86D0-FAFE34A8FD40}"/>
            </c:ext>
          </c:extLst>
        </c:ser>
        <c:ser>
          <c:idx val="15"/>
          <c:order val="14"/>
          <c:spPr>
            <a:solidFill>
              <a:schemeClr val="accent4">
                <a:lumMod val="80000"/>
                <a:lumOff val="20000"/>
              </a:schemeClr>
            </a:solidFill>
            <a:ln>
              <a:noFill/>
            </a:ln>
            <a:effectLst>
              <a:innerShdw blurRad="114300">
                <a:scrgbClr r="0" g="0" b="0"/>
              </a:innerShdw>
            </a:effectLst>
            <a:sp3d/>
          </c:spPr>
          <c:invertIfNegative val="0"/>
          <c:val>
            <c:numRef>
              <c:f>List4!$C$17</c:f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E-3066-4E30-86D0-FAFE34A8FD40}"/>
            </c:ext>
          </c:extLst>
        </c:ser>
        <c:ser>
          <c:idx val="16"/>
          <c:order val="15"/>
          <c:spPr>
            <a:solidFill>
              <a:schemeClr val="accent5">
                <a:lumMod val="80000"/>
                <a:lumOff val="20000"/>
              </a:schemeClr>
            </a:solidFill>
            <a:ln>
              <a:noFill/>
            </a:ln>
            <a:effectLst>
              <a:innerShdw blurRad="114300">
                <a:scrgbClr r="0" g="0" b="0"/>
              </a:innerShdw>
            </a:effectLst>
            <a:sp3d/>
          </c:spPr>
          <c:invertIfNegative val="0"/>
          <c:val>
            <c:numRef>
              <c:f>List4!$C$18</c:f>
              <c:numCache>
                <c:formatCode>General</c:formatCode>
                <c:ptCount val="1"/>
                <c:pt idx="0">
                  <c:v>1157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F-3066-4E30-86D0-FAFE34A8FD40}"/>
            </c:ext>
          </c:extLst>
        </c:ser>
        <c:ser>
          <c:idx val="17"/>
          <c:order val="16"/>
          <c:spPr>
            <a:solidFill>
              <a:schemeClr val="accent6">
                <a:lumMod val="80000"/>
                <a:lumOff val="20000"/>
              </a:schemeClr>
            </a:solidFill>
            <a:ln>
              <a:noFill/>
            </a:ln>
            <a:effectLst>
              <a:innerShdw blurRad="114300">
                <a:scrgbClr r="0" g="0" b="0"/>
              </a:innerShdw>
            </a:effectLst>
            <a:sp3d/>
          </c:spPr>
          <c:invertIfNegative val="0"/>
          <c:val>
            <c:numRef>
              <c:f>List4!$C$19</c:f>
              <c:numCache>
                <c:formatCode>General</c:formatCode>
                <c:ptCount val="1"/>
                <c:pt idx="0">
                  <c:v>223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10-3066-4E30-86D0-FAFE34A8FD40}"/>
            </c:ext>
          </c:extLst>
        </c:ser>
        <c:ser>
          <c:idx val="18"/>
          <c:order val="17"/>
          <c:spPr>
            <a:solidFill>
              <a:schemeClr val="accent1">
                <a:lumMod val="80000"/>
              </a:schemeClr>
            </a:solidFill>
            <a:ln>
              <a:noFill/>
            </a:ln>
            <a:effectLst>
              <a:innerShdw blurRad="114300">
                <a:scrgbClr r="0" g="0" b="0"/>
              </a:innerShdw>
            </a:effectLst>
            <a:sp3d/>
          </c:spPr>
          <c:invertIfNegative val="0"/>
          <c:val>
            <c:numRef>
              <c:f>List4!$C$20</c:f>
              <c:numCache>
                <c:formatCode>General</c:formatCode>
                <c:ptCount val="1"/>
                <c:pt idx="0">
                  <c:v>1770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11-3066-4E30-86D0-FAFE34A8FD40}"/>
            </c:ext>
          </c:extLst>
        </c:ser>
        <c:ser>
          <c:idx val="19"/>
          <c:order val="18"/>
          <c:spPr>
            <a:solidFill>
              <a:schemeClr val="accent2">
                <a:lumMod val="80000"/>
              </a:schemeClr>
            </a:solidFill>
            <a:ln>
              <a:noFill/>
            </a:ln>
            <a:effectLst>
              <a:innerShdw blurRad="114300">
                <a:scrgbClr r="0" g="0" b="0"/>
              </a:innerShdw>
            </a:effectLst>
            <a:sp3d/>
          </c:spPr>
          <c:invertIfNegative val="0"/>
          <c:val>
            <c:numRef>
              <c:f>List4!$C$21</c:f>
              <c:numCache>
                <c:formatCode>General</c:formatCode>
                <c:ptCount val="1"/>
                <c:pt idx="0">
                  <c:v>6100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12-3066-4E30-86D0-FAFE34A8FD40}"/>
            </c:ext>
          </c:extLst>
        </c:ser>
        <c:ser>
          <c:idx val="20"/>
          <c:order val="19"/>
          <c:spPr>
            <a:solidFill>
              <a:schemeClr val="accent3">
                <a:lumMod val="80000"/>
              </a:schemeClr>
            </a:solidFill>
            <a:ln>
              <a:noFill/>
            </a:ln>
            <a:effectLst>
              <a:innerShdw blurRad="114300">
                <a:scrgbClr r="0" g="0" b="0"/>
              </a:innerShdw>
            </a:effectLst>
            <a:sp3d/>
          </c:spPr>
          <c:invertIfNegative val="0"/>
          <c:val>
            <c:numRef>
              <c:f>List4!$C$22</c:f>
              <c:numCache>
                <c:formatCode>General</c:formatCode>
                <c:ptCount val="1"/>
                <c:pt idx="0">
                  <c:v>2836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13-3066-4E30-86D0-FAFE34A8FD40}"/>
            </c:ext>
          </c:extLst>
        </c:ser>
        <c:ser>
          <c:idx val="21"/>
          <c:order val="20"/>
          <c:spPr>
            <a:solidFill>
              <a:schemeClr val="accent4">
                <a:lumMod val="80000"/>
              </a:schemeClr>
            </a:solidFill>
            <a:ln>
              <a:noFill/>
            </a:ln>
            <a:effectLst>
              <a:innerShdw blurRad="114300">
                <a:scrgbClr r="0" g="0" b="0"/>
              </a:innerShdw>
            </a:effectLst>
            <a:sp3d/>
          </c:spPr>
          <c:invertIfNegative val="0"/>
          <c:val>
            <c:numRef>
              <c:f>List4!$C$23</c:f>
              <c:numCache>
                <c:formatCode>General</c:formatCode>
                <c:ptCount val="1"/>
                <c:pt idx="0">
                  <c:v>6740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14-3066-4E30-86D0-FAFE34A8FD40}"/>
            </c:ext>
          </c:extLst>
        </c:ser>
        <c:ser>
          <c:idx val="23"/>
          <c:order val="21"/>
          <c:spPr>
            <a:solidFill>
              <a:schemeClr val="accent6">
                <a:lumMod val="80000"/>
              </a:schemeClr>
            </a:solidFill>
            <a:ln>
              <a:noFill/>
            </a:ln>
            <a:effectLst>
              <a:innerShdw blurRad="114300">
                <a:scrgbClr r="0" g="0" b="0"/>
              </a:innerShdw>
            </a:effectLst>
            <a:sp3d/>
          </c:spPr>
          <c:invertIfNegative val="0"/>
          <c:val>
            <c:numRef>
              <c:f>List4!$C$25</c:f>
              <c:numCache>
                <c:formatCode>General</c:formatCode>
                <c:ptCount val="1"/>
                <c:pt idx="0">
                  <c:v>425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15-3066-4E30-86D0-FAFE34A8FD40}"/>
            </c:ext>
          </c:extLst>
        </c:ser>
        <c:ser>
          <c:idx val="25"/>
          <c:order val="22"/>
          <c:spPr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  <a:effectLst>
              <a:innerShdw blurRad="114300">
                <a:scrgbClr r="0" g="0" b="0"/>
              </a:innerShdw>
            </a:effectLst>
            <a:sp3d/>
          </c:spPr>
          <c:invertIfNegative val="0"/>
          <c:val>
            <c:numRef>
              <c:f>List4!$C$27</c:f>
              <c:numCache>
                <c:formatCode>General</c:formatCode>
                <c:ptCount val="1"/>
                <c:pt idx="0">
                  <c:v>180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16-3066-4E30-86D0-FAFE34A8FD40}"/>
            </c:ext>
          </c:extLst>
        </c:ser>
        <c:ser>
          <c:idx val="26"/>
          <c:order val="23"/>
          <c:spPr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  <a:effectLst>
              <a:innerShdw blurRad="114300">
                <a:scrgbClr r="0" g="0" b="0"/>
              </a:innerShdw>
            </a:effectLst>
            <a:sp3d/>
          </c:spPr>
          <c:invertIfNegative val="0"/>
          <c:val>
            <c:numRef>
              <c:f>List4!$C$28</c:f>
              <c:numCache>
                <c:formatCode>General</c:formatCode>
                <c:ptCount val="1"/>
                <c:pt idx="0">
                  <c:v>1226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17-3066-4E30-86D0-FAFE34A8FD40}"/>
            </c:ext>
          </c:extLst>
        </c:ser>
        <c:ser>
          <c:idx val="27"/>
          <c:order val="24"/>
          <c:spPr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  <a:effectLst>
              <a:innerShdw blurRad="114300">
                <a:scrgbClr r="0" g="0" b="0"/>
              </a:innerShdw>
            </a:effectLst>
            <a:sp3d/>
          </c:spPr>
          <c:invertIfNegative val="0"/>
          <c:val>
            <c:numRef>
              <c:f>List4!$C$29</c:f>
              <c:numCache>
                <c:formatCode>General</c:formatCode>
                <c:ptCount val="1"/>
                <c:pt idx="0">
                  <c:v>100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18-3066-4E30-86D0-FAFE34A8FD40}"/>
            </c:ext>
          </c:extLst>
        </c:ser>
        <c:ser>
          <c:idx val="28"/>
          <c:order val="25"/>
          <c:spPr>
            <a:solidFill>
              <a:schemeClr val="accent5">
                <a:lumMod val="60000"/>
                <a:lumOff val="40000"/>
              </a:schemeClr>
            </a:solidFill>
            <a:ln>
              <a:noFill/>
            </a:ln>
            <a:effectLst>
              <a:innerShdw blurRad="114300">
                <a:scrgbClr r="0" g="0" b="0"/>
              </a:innerShdw>
            </a:effectLst>
            <a:sp3d/>
          </c:spPr>
          <c:invertIfNegative val="0"/>
          <c:val>
            <c:numRef>
              <c:f>List4!$C$30</c:f>
              <c:numCache>
                <c:formatCode>General</c:formatCode>
                <c:ptCount val="1"/>
                <c:pt idx="0">
                  <c:v>182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19-3066-4E30-86D0-FAFE34A8FD40}"/>
            </c:ext>
          </c:extLst>
        </c:ser>
        <c:ser>
          <c:idx val="29"/>
          <c:order val="26"/>
          <c:spPr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  <a:effectLst>
              <a:innerShdw blurRad="114300">
                <a:scrgbClr r="0" g="0" b="0"/>
              </a:innerShdw>
            </a:effectLst>
            <a:sp3d/>
          </c:spPr>
          <c:invertIfNegative val="0"/>
          <c:val>
            <c:numRef>
              <c:f>List4!$C$31</c:f>
              <c:numCache>
                <c:formatCode>General</c:formatCode>
                <c:ptCount val="1"/>
                <c:pt idx="0">
                  <c:v>172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1A-3066-4E30-86D0-FAFE34A8FD40}"/>
            </c:ext>
          </c:extLst>
        </c:ser>
        <c:ser>
          <c:idx val="30"/>
          <c:order val="27"/>
          <c:spPr>
            <a:solidFill>
              <a:schemeClr val="accent1">
                <a:lumMod val="50000"/>
              </a:schemeClr>
            </a:solidFill>
            <a:ln>
              <a:noFill/>
            </a:ln>
            <a:effectLst>
              <a:innerShdw blurRad="114300">
                <a:scrgbClr r="0" g="0" b="0"/>
              </a:innerShdw>
            </a:effectLst>
            <a:sp3d/>
          </c:spPr>
          <c:invertIfNegative val="0"/>
          <c:val>
            <c:numRef>
              <c:f>List4!$C$32</c:f>
              <c:numCache>
                <c:formatCode>General</c:formatCode>
                <c:ptCount val="1"/>
                <c:pt idx="0">
                  <c:v>3265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1B-3066-4E30-86D0-FAFE34A8FD40}"/>
            </c:ext>
          </c:extLst>
        </c:ser>
        <c:ser>
          <c:idx val="31"/>
          <c:order val="28"/>
          <c:spPr>
            <a:solidFill>
              <a:schemeClr val="accent2">
                <a:lumMod val="50000"/>
              </a:schemeClr>
            </a:solidFill>
            <a:ln>
              <a:noFill/>
            </a:ln>
            <a:effectLst>
              <a:innerShdw blurRad="114300">
                <a:scrgbClr r="0" g="0" b="0"/>
              </a:innerShdw>
            </a:effectLst>
            <a:sp3d/>
          </c:spPr>
          <c:invertIfNegative val="0"/>
          <c:val>
            <c:numRef>
              <c:f>List4!$C$33</c:f>
              <c:numCache>
                <c:formatCode>General</c:formatCode>
                <c:ptCount val="1"/>
                <c:pt idx="0">
                  <c:v>545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1C-3066-4E30-86D0-FAFE34A8FD40}"/>
            </c:ext>
          </c:extLst>
        </c:ser>
        <c:ser>
          <c:idx val="32"/>
          <c:order val="29"/>
          <c:spPr>
            <a:solidFill>
              <a:schemeClr val="accent3">
                <a:lumMod val="50000"/>
              </a:schemeClr>
            </a:solidFill>
            <a:ln>
              <a:noFill/>
            </a:ln>
            <a:effectLst>
              <a:innerShdw blurRad="114300">
                <a:scrgbClr r="0" g="0" b="0"/>
              </a:innerShdw>
            </a:effectLst>
            <a:sp3d/>
          </c:spPr>
          <c:invertIfNegative val="0"/>
          <c:val>
            <c:numRef>
              <c:f>List4!$C$34</c:f>
              <c:numCache>
                <c:formatCode>General</c:formatCode>
                <c:ptCount val="1"/>
                <c:pt idx="0">
                  <c:v>1966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1D-3066-4E30-86D0-FAFE34A8FD40}"/>
            </c:ext>
          </c:extLst>
        </c:ser>
        <c:ser>
          <c:idx val="33"/>
          <c:order val="30"/>
          <c:spPr>
            <a:solidFill>
              <a:schemeClr val="accent4">
                <a:lumMod val="50000"/>
              </a:schemeClr>
            </a:solidFill>
            <a:ln>
              <a:noFill/>
            </a:ln>
            <a:effectLst>
              <a:innerShdw blurRad="114300">
                <a:scrgbClr r="0" g="0" b="0"/>
              </a:innerShdw>
            </a:effectLst>
            <a:sp3d/>
          </c:spPr>
          <c:invertIfNegative val="0"/>
          <c:val>
            <c:numRef>
              <c:f>List4!$C$35</c:f>
              <c:numCache>
                <c:formatCode>General</c:formatCode>
                <c:ptCount val="1"/>
                <c:pt idx="0">
                  <c:v>875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1E-3066-4E30-86D0-FAFE34A8FD40}"/>
            </c:ext>
          </c:extLst>
        </c:ser>
        <c:ser>
          <c:idx val="34"/>
          <c:order val="31"/>
          <c:spPr>
            <a:solidFill>
              <a:schemeClr val="accent5">
                <a:lumMod val="50000"/>
              </a:schemeClr>
            </a:solidFill>
            <a:ln>
              <a:noFill/>
            </a:ln>
            <a:effectLst>
              <a:innerShdw blurRad="114300">
                <a:scrgbClr r="0" g="0" b="0"/>
              </a:innerShdw>
            </a:effectLst>
            <a:sp3d/>
          </c:spPr>
          <c:invertIfNegative val="0"/>
          <c:val>
            <c:numRef>
              <c:f>List4!$C$36</c:f>
              <c:numCache>
                <c:formatCode>General</c:formatCode>
                <c:ptCount val="1"/>
                <c:pt idx="0">
                  <c:v>4033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1F-3066-4E30-86D0-FAFE34A8FD40}"/>
            </c:ext>
          </c:extLst>
        </c:ser>
        <c:ser>
          <c:idx val="35"/>
          <c:order val="32"/>
          <c:spPr>
            <a:solidFill>
              <a:schemeClr val="accent6">
                <a:lumMod val="50000"/>
              </a:schemeClr>
            </a:solidFill>
            <a:ln>
              <a:noFill/>
            </a:ln>
            <a:effectLst>
              <a:innerShdw blurRad="114300">
                <a:scrgbClr r="0" g="0" b="0"/>
              </a:innerShdw>
            </a:effectLst>
            <a:sp3d/>
          </c:spPr>
          <c:invertIfNegative val="0"/>
          <c:val>
            <c:numRef>
              <c:f>List4!$C$37</c:f>
              <c:numCache>
                <c:formatCode>General</c:formatCode>
                <c:ptCount val="1"/>
                <c:pt idx="0">
                  <c:v>670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20-3066-4E30-86D0-FAFE34A8FD40}"/>
            </c:ext>
          </c:extLst>
        </c:ser>
        <c:ser>
          <c:idx val="36"/>
          <c:order val="33"/>
          <c:spPr>
            <a:solidFill>
              <a:schemeClr val="accent1">
                <a:lumMod val="70000"/>
                <a:lumOff val="30000"/>
              </a:schemeClr>
            </a:solidFill>
            <a:ln>
              <a:noFill/>
            </a:ln>
            <a:effectLst>
              <a:innerShdw blurRad="114300">
                <a:scrgbClr r="0" g="0" b="0"/>
              </a:innerShdw>
            </a:effectLst>
            <a:sp3d/>
          </c:spPr>
          <c:invertIfNegative val="0"/>
          <c:val>
            <c:numRef>
              <c:f>List4!$C$38</c:f>
              <c:numCache>
                <c:formatCode>General</c:formatCode>
                <c:ptCount val="1"/>
                <c:pt idx="0">
                  <c:v>213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21-3066-4E30-86D0-FAFE34A8FD40}"/>
            </c:ext>
          </c:extLst>
        </c:ser>
        <c:ser>
          <c:idx val="37"/>
          <c:order val="34"/>
          <c:spPr>
            <a:solidFill>
              <a:schemeClr val="accent2">
                <a:lumMod val="70000"/>
                <a:lumOff val="30000"/>
              </a:schemeClr>
            </a:solidFill>
            <a:ln>
              <a:noFill/>
            </a:ln>
            <a:effectLst>
              <a:innerShdw blurRad="114300">
                <a:scrgbClr r="0" g="0" b="0"/>
              </a:innerShdw>
            </a:effectLst>
            <a:sp3d/>
          </c:spPr>
          <c:invertIfNegative val="0"/>
          <c:val>
            <c:numRef>
              <c:f>List4!$C$39</c:f>
              <c:numCache>
                <c:formatCode>General</c:formatCode>
                <c:ptCount val="1"/>
                <c:pt idx="0">
                  <c:v>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22-3066-4E30-86D0-FAFE34A8FD40}"/>
            </c:ext>
          </c:extLst>
        </c:ser>
        <c:ser>
          <c:idx val="38"/>
          <c:order val="35"/>
          <c:spPr>
            <a:solidFill>
              <a:schemeClr val="accent3">
                <a:lumMod val="70000"/>
                <a:lumOff val="30000"/>
              </a:schemeClr>
            </a:solidFill>
            <a:ln>
              <a:noFill/>
            </a:ln>
            <a:effectLst>
              <a:innerShdw blurRad="114300">
                <a:scrgbClr r="0" g="0" b="0"/>
              </a:innerShdw>
            </a:effectLst>
            <a:sp3d/>
          </c:spPr>
          <c:invertIfNegative val="0"/>
          <c:val>
            <c:numRef>
              <c:f>List4!$C$40</c:f>
              <c:numCache>
                <c:formatCode>General</c:formatCode>
                <c:ptCount val="1"/>
                <c:pt idx="0">
                  <c:v>649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23-3066-4E30-86D0-FAFE34A8FD40}"/>
            </c:ext>
          </c:extLst>
        </c:ser>
        <c:ser>
          <c:idx val="39"/>
          <c:order val="36"/>
          <c:spPr>
            <a:solidFill>
              <a:schemeClr val="accent4">
                <a:lumMod val="70000"/>
                <a:lumOff val="30000"/>
              </a:schemeClr>
            </a:solidFill>
            <a:ln>
              <a:noFill/>
            </a:ln>
            <a:effectLst>
              <a:innerShdw blurRad="114300">
                <a:scrgbClr r="0" g="0" b="0"/>
              </a:innerShdw>
            </a:effectLst>
            <a:sp3d/>
          </c:spPr>
          <c:invertIfNegative val="0"/>
          <c:val>
            <c:numRef>
              <c:f>List4!$C$41</c:f>
              <c:numCache>
                <c:formatCode>General</c:formatCode>
                <c:ptCount val="1"/>
                <c:pt idx="0">
                  <c:v>126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24-3066-4E30-86D0-FAFE34A8FD40}"/>
            </c:ext>
          </c:extLst>
        </c:ser>
        <c:ser>
          <c:idx val="40"/>
          <c:order val="37"/>
          <c:spPr>
            <a:solidFill>
              <a:schemeClr val="accent5">
                <a:lumMod val="70000"/>
                <a:lumOff val="30000"/>
              </a:schemeClr>
            </a:solidFill>
            <a:ln>
              <a:noFill/>
            </a:ln>
            <a:effectLst>
              <a:innerShdw blurRad="114300">
                <a:scrgbClr r="0" g="0" b="0"/>
              </a:innerShdw>
            </a:effectLst>
            <a:sp3d/>
          </c:spPr>
          <c:invertIfNegative val="0"/>
          <c:val>
            <c:numRef>
              <c:f>List4!$C$42</c:f>
              <c:numCache>
                <c:formatCode>General</c:formatCode>
                <c:ptCount val="1"/>
                <c:pt idx="0">
                  <c:v>290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25-3066-4E30-86D0-FAFE34A8FD40}"/>
            </c:ext>
          </c:extLst>
        </c:ser>
        <c:ser>
          <c:idx val="41"/>
          <c:order val="38"/>
          <c:spPr>
            <a:solidFill>
              <a:schemeClr val="accent6">
                <a:lumMod val="70000"/>
                <a:lumOff val="30000"/>
              </a:schemeClr>
            </a:solidFill>
            <a:ln>
              <a:noFill/>
            </a:ln>
            <a:effectLst>
              <a:innerShdw blurRad="114300">
                <a:scrgbClr r="0" g="0" b="0"/>
              </a:innerShdw>
            </a:effectLst>
            <a:sp3d/>
          </c:spPr>
          <c:invertIfNegative val="0"/>
          <c:val>
            <c:numRef>
              <c:f>List4!$C$43</c:f>
              <c:numCache>
                <c:formatCode>General</c:formatCode>
                <c:ptCount val="1"/>
                <c:pt idx="0">
                  <c:v>2825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26-3066-4E30-86D0-FAFE34A8FD40}"/>
            </c:ext>
          </c:extLst>
        </c:ser>
        <c:ser>
          <c:idx val="42"/>
          <c:order val="39"/>
          <c:spPr>
            <a:solidFill>
              <a:schemeClr val="accent1">
                <a:lumMod val="70000"/>
              </a:schemeClr>
            </a:solidFill>
            <a:ln>
              <a:noFill/>
            </a:ln>
            <a:effectLst>
              <a:innerShdw blurRad="114300">
                <a:scrgbClr r="0" g="0" b="0"/>
              </a:innerShdw>
            </a:effectLst>
            <a:sp3d/>
          </c:spPr>
          <c:invertIfNegative val="0"/>
          <c:val>
            <c:numRef>
              <c:f>List4!$C$44</c:f>
              <c:numCache>
                <c:formatCode>General</c:formatCode>
                <c:ptCount val="1"/>
                <c:pt idx="0">
                  <c:v>968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27-3066-4E30-86D0-FAFE34A8FD40}"/>
            </c:ext>
          </c:extLst>
        </c:ser>
        <c:ser>
          <c:idx val="43"/>
          <c:order val="40"/>
          <c:spPr>
            <a:solidFill>
              <a:schemeClr val="accent2">
                <a:lumMod val="70000"/>
              </a:schemeClr>
            </a:solidFill>
            <a:ln>
              <a:noFill/>
            </a:ln>
            <a:effectLst>
              <a:innerShdw blurRad="114300">
                <a:scrgbClr r="0" g="0" b="0"/>
              </a:innerShdw>
            </a:effectLst>
            <a:sp3d/>
          </c:spPr>
          <c:invertIfNegative val="0"/>
          <c:val>
            <c:numRef>
              <c:f>List4!$C$45</c:f>
              <c:numCache>
                <c:formatCode>General</c:formatCode>
                <c:ptCount val="1"/>
                <c:pt idx="0">
                  <c:v>668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28-3066-4E30-86D0-FAFE34A8FD40}"/>
            </c:ext>
          </c:extLst>
        </c:ser>
        <c:ser>
          <c:idx val="44"/>
          <c:order val="41"/>
          <c:spPr>
            <a:solidFill>
              <a:schemeClr val="accent3">
                <a:lumMod val="70000"/>
              </a:schemeClr>
            </a:solidFill>
            <a:ln>
              <a:noFill/>
            </a:ln>
            <a:effectLst>
              <a:innerShdw blurRad="114300">
                <a:scrgbClr r="0" g="0" b="0"/>
              </a:innerShdw>
            </a:effectLst>
            <a:sp3d/>
          </c:spPr>
          <c:invertIfNegative val="0"/>
          <c:val>
            <c:numRef>
              <c:f>List4!$C$46</c:f>
              <c:numCache>
                <c:formatCode>General</c:formatCode>
                <c:ptCount val="1"/>
                <c:pt idx="0">
                  <c:v>6750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29-3066-4E30-86D0-FAFE34A8FD40}"/>
            </c:ext>
          </c:extLst>
        </c:ser>
        <c:ser>
          <c:idx val="46"/>
          <c:order val="42"/>
          <c:spPr>
            <a:solidFill>
              <a:schemeClr val="accent5">
                <a:lumMod val="70000"/>
              </a:schemeClr>
            </a:solidFill>
            <a:ln>
              <a:noFill/>
            </a:ln>
            <a:effectLst>
              <a:innerShdw blurRad="114300">
                <a:scrgbClr r="0" g="0" b="0"/>
              </a:innerShdw>
            </a:effectLst>
            <a:sp3d/>
          </c:spPr>
          <c:invertIfNegative val="0"/>
          <c:val>
            <c:numRef>
              <c:f>List4!$C$48</c:f>
              <c:numCache>
                <c:formatCode>General</c:formatCode>
                <c:ptCount val="1"/>
                <c:pt idx="0">
                  <c:v>113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2A-3066-4E30-86D0-FAFE34A8FD40}"/>
            </c:ext>
          </c:extLst>
        </c:ser>
        <c:ser>
          <c:idx val="47"/>
          <c:order val="43"/>
          <c:spPr>
            <a:solidFill>
              <a:schemeClr val="accent6">
                <a:lumMod val="70000"/>
              </a:schemeClr>
            </a:solidFill>
            <a:ln>
              <a:noFill/>
            </a:ln>
            <a:effectLst>
              <a:innerShdw blurRad="114300">
                <a:scrgbClr r="0" g="0" b="0"/>
              </a:innerShdw>
            </a:effectLst>
            <a:sp3d/>
          </c:spPr>
          <c:invertIfNegative val="0"/>
          <c:val>
            <c:numRef>
              <c:f>List4!$C$49</c:f>
              <c:numCache>
                <c:formatCode>General</c:formatCode>
                <c:ptCount val="1"/>
                <c:pt idx="0">
                  <c:v>434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2B-3066-4E30-86D0-FAFE34A8FD40}"/>
            </c:ext>
          </c:extLst>
        </c:ser>
        <c:ser>
          <c:idx val="48"/>
          <c:order val="44"/>
          <c:spPr>
            <a:solidFill>
              <a:schemeClr val="accent1">
                <a:lumMod val="50000"/>
                <a:lumOff val="50000"/>
              </a:schemeClr>
            </a:solidFill>
            <a:ln>
              <a:noFill/>
            </a:ln>
            <a:effectLst>
              <a:innerShdw blurRad="114300">
                <a:scrgbClr r="0" g="0" b="0"/>
              </a:innerShdw>
            </a:effectLst>
            <a:sp3d/>
          </c:spPr>
          <c:invertIfNegative val="0"/>
          <c:val>
            <c:numRef>
              <c:f>List4!$C$50</c:f>
              <c:numCache>
                <c:formatCode>General</c:formatCode>
                <c:ptCount val="1"/>
                <c:pt idx="0">
                  <c:v>2864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2C-3066-4E30-86D0-FAFE34A8FD40}"/>
            </c:ext>
          </c:extLst>
        </c:ser>
        <c:ser>
          <c:idx val="49"/>
          <c:order val="45"/>
          <c:spPr>
            <a:solidFill>
              <a:schemeClr val="accent2">
                <a:lumMod val="50000"/>
                <a:lumOff val="50000"/>
              </a:schemeClr>
            </a:solidFill>
            <a:ln>
              <a:noFill/>
            </a:ln>
            <a:effectLst>
              <a:innerShdw blurRad="114300">
                <a:scrgbClr r="0" g="0" b="0"/>
              </a:innerShdw>
            </a:effectLst>
            <a:sp3d/>
          </c:spPr>
          <c:invertIfNegative val="0"/>
          <c:val>
            <c:numRef>
              <c:f>List4!$C$51</c:f>
              <c:numCache>
                <c:formatCode>General</c:formatCode>
                <c:ptCount val="1"/>
                <c:pt idx="0">
                  <c:v>1305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2D-3066-4E30-86D0-FAFE34A8FD40}"/>
            </c:ext>
          </c:extLst>
        </c:ser>
        <c:ser>
          <c:idx val="50"/>
          <c:order val="46"/>
          <c:spPr>
            <a:solidFill>
              <a:schemeClr val="accent3">
                <a:lumMod val="50000"/>
                <a:lumOff val="50000"/>
              </a:schemeClr>
            </a:solidFill>
            <a:ln>
              <a:noFill/>
            </a:ln>
            <a:effectLst>
              <a:innerShdw blurRad="114300">
                <a:scrgbClr r="0" g="0" b="0"/>
              </a:innerShdw>
            </a:effectLst>
            <a:sp3d/>
          </c:spPr>
          <c:invertIfNegative val="0"/>
          <c:val>
            <c:numRef>
              <c:f>List4!$C$52</c:f>
              <c:numCache>
                <c:formatCode>General</c:formatCode>
                <c:ptCount val="1"/>
                <c:pt idx="0">
                  <c:v>146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2E-3066-4E30-86D0-FAFE34A8FD40}"/>
            </c:ext>
          </c:extLst>
        </c:ser>
        <c:ser>
          <c:idx val="51"/>
          <c:order val="47"/>
          <c:spPr>
            <a:solidFill>
              <a:schemeClr val="accent4">
                <a:lumMod val="50000"/>
                <a:lumOff val="50000"/>
              </a:schemeClr>
            </a:solidFill>
            <a:ln>
              <a:noFill/>
            </a:ln>
            <a:effectLst>
              <a:innerShdw blurRad="114300">
                <a:scrgbClr r="0" g="0" b="0"/>
              </a:innerShdw>
            </a:effectLst>
            <a:sp3d/>
          </c:spPr>
          <c:invertIfNegative val="0"/>
          <c:val>
            <c:numRef>
              <c:f>List4!$C$53</c:f>
              <c:numCache>
                <c:formatCode>General</c:formatCode>
                <c:ptCount val="1"/>
                <c:pt idx="0">
                  <c:v>8295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2F-3066-4E30-86D0-FAFE34A8FD40}"/>
            </c:ext>
          </c:extLst>
        </c:ser>
        <c:ser>
          <c:idx val="55"/>
          <c:order val="48"/>
          <c:spPr>
            <a:solidFill>
              <a:schemeClr val="accent2"/>
            </a:solidFill>
            <a:ln>
              <a:noFill/>
            </a:ln>
            <a:effectLst>
              <a:innerShdw blurRad="114300">
                <a:scrgbClr r="0" g="0" b="0"/>
              </a:innerShdw>
            </a:effectLst>
            <a:sp3d/>
          </c:spPr>
          <c:invertIfNegative val="0"/>
          <c:val>
            <c:numRef>
              <c:f>List4!$C$57</c:f>
              <c:numCache>
                <c:formatCode>General</c:formatCode>
                <c:ptCount val="1"/>
                <c:pt idx="0">
                  <c:v>70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30-3066-4E30-86D0-FAFE34A8FD40}"/>
            </c:ext>
          </c:extLst>
        </c:ser>
        <c:ser>
          <c:idx val="56"/>
          <c:order val="49"/>
          <c:spPr>
            <a:solidFill>
              <a:schemeClr val="accent3"/>
            </a:solidFill>
            <a:ln>
              <a:noFill/>
            </a:ln>
            <a:effectLst>
              <a:innerShdw blurRad="114300">
                <a:scrgbClr r="0" g="0" b="0"/>
              </a:innerShdw>
            </a:effectLst>
            <a:sp3d/>
          </c:spPr>
          <c:invertIfNegative val="0"/>
          <c:val>
            <c:numRef>
              <c:f>List4!$C$58</c:f>
              <c:numCache>
                <c:formatCode>General</c:formatCode>
                <c:ptCount val="1"/>
                <c:pt idx="0">
                  <c:v>304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31-3066-4E30-86D0-FAFE34A8FD40}"/>
            </c:ext>
          </c:extLst>
        </c:ser>
        <c:ser>
          <c:idx val="57"/>
          <c:order val="50"/>
          <c:spPr>
            <a:solidFill>
              <a:schemeClr val="accent4"/>
            </a:solidFill>
            <a:ln>
              <a:noFill/>
            </a:ln>
            <a:effectLst>
              <a:innerShdw blurRad="114300">
                <a:scrgbClr r="0" g="0" b="0"/>
              </a:innerShdw>
            </a:effectLst>
            <a:sp3d/>
          </c:spPr>
          <c:invertIfNegative val="0"/>
          <c:val>
            <c:numRef>
              <c:f>List4!$C$59</c:f>
              <c:numCache>
                <c:formatCode>General</c:formatCode>
                <c:ptCount val="1"/>
                <c:pt idx="0">
                  <c:v>220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32-3066-4E30-86D0-FAFE34A8FD40}"/>
            </c:ext>
          </c:extLst>
        </c:ser>
        <c:ser>
          <c:idx val="59"/>
          <c:order val="51"/>
          <c:spPr>
            <a:solidFill>
              <a:schemeClr val="accent6"/>
            </a:solidFill>
            <a:ln>
              <a:noFill/>
            </a:ln>
            <a:effectLst>
              <a:innerShdw blurRad="114300">
                <a:scrgbClr r="0" g="0" b="0"/>
              </a:innerShdw>
            </a:effectLst>
            <a:sp3d/>
          </c:spPr>
          <c:invertIfNegative val="0"/>
          <c:val>
            <c:numRef>
              <c:f>List4!$C$61</c:f>
              <c:numCache>
                <c:formatCode>General</c:formatCode>
                <c:ptCount val="1"/>
                <c:pt idx="0">
                  <c:v>3662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33-3066-4E30-86D0-FAFE34A8FD40}"/>
            </c:ext>
          </c:extLst>
        </c:ser>
        <c:ser>
          <c:idx val="60"/>
          <c:order val="52"/>
          <c:spPr>
            <a:solidFill>
              <a:schemeClr val="accent1">
                <a:lumMod val="60000"/>
              </a:schemeClr>
            </a:solidFill>
            <a:ln>
              <a:noFill/>
            </a:ln>
            <a:effectLst>
              <a:innerShdw blurRad="114300">
                <a:scrgbClr r="0" g="0" b="0"/>
              </a:innerShdw>
            </a:effectLst>
            <a:sp3d/>
          </c:spPr>
          <c:invertIfNegative val="0"/>
          <c:val>
            <c:numRef>
              <c:f>List4!$C$62</c:f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34-3066-4E30-86D0-FAFE34A8FD40}"/>
            </c:ext>
          </c:extLst>
        </c:ser>
        <c:ser>
          <c:idx val="61"/>
          <c:order val="53"/>
          <c:spPr>
            <a:solidFill>
              <a:schemeClr val="accent2">
                <a:lumMod val="60000"/>
              </a:schemeClr>
            </a:solidFill>
            <a:ln>
              <a:noFill/>
            </a:ln>
            <a:effectLst>
              <a:innerShdw blurRad="114300">
                <a:scrgbClr r="0" g="0" b="0"/>
              </a:innerShdw>
            </a:effectLst>
            <a:sp3d/>
          </c:spPr>
          <c:invertIfNegative val="0"/>
          <c:val>
            <c:numRef>
              <c:f>List4!$C$63</c:f>
              <c:numCache>
                <c:formatCode>General</c:formatCode>
                <c:ptCount val="1"/>
                <c:pt idx="0">
                  <c:v>292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35-3066-4E30-86D0-FAFE34A8FD40}"/>
            </c:ext>
          </c:extLst>
        </c:ser>
        <c:ser>
          <c:idx val="62"/>
          <c:order val="54"/>
          <c:spPr>
            <a:solidFill>
              <a:schemeClr val="accent3">
                <a:lumMod val="60000"/>
              </a:schemeClr>
            </a:solidFill>
            <a:ln>
              <a:noFill/>
            </a:ln>
            <a:effectLst>
              <a:innerShdw blurRad="114300">
                <a:scrgbClr r="0" g="0" b="0"/>
              </a:innerShdw>
            </a:effectLst>
            <a:sp3d/>
          </c:spPr>
          <c:invertIfNegative val="0"/>
          <c:val>
            <c:numRef>
              <c:f>List4!$C$64</c:f>
              <c:numCache>
                <c:formatCode>General</c:formatCode>
                <c:ptCount val="1"/>
                <c:pt idx="0">
                  <c:v>406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36-3066-4E30-86D0-FAFE34A8FD40}"/>
            </c:ext>
          </c:extLst>
        </c:ser>
        <c:ser>
          <c:idx val="63"/>
          <c:order val="55"/>
          <c:spPr>
            <a:solidFill>
              <a:schemeClr val="accent4">
                <a:lumMod val="60000"/>
              </a:schemeClr>
            </a:solidFill>
            <a:ln>
              <a:noFill/>
            </a:ln>
            <a:effectLst>
              <a:innerShdw blurRad="114300">
                <a:scrgbClr r="0" g="0" b="0"/>
              </a:innerShdw>
            </a:effectLst>
            <a:sp3d/>
          </c:spPr>
          <c:invertIfNegative val="0"/>
          <c:val>
            <c:numRef>
              <c:f>List4!$C$65</c:f>
              <c:numCache>
                <c:formatCode>General</c:formatCode>
                <c:ptCount val="1"/>
                <c:pt idx="0">
                  <c:v>637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37-3066-4E30-86D0-FAFE34A8FD40}"/>
            </c:ext>
          </c:extLst>
        </c:ser>
        <c:ser>
          <c:idx val="64"/>
          <c:order val="56"/>
          <c:spPr>
            <a:solidFill>
              <a:schemeClr val="accent5">
                <a:lumMod val="60000"/>
              </a:schemeClr>
            </a:solidFill>
            <a:ln>
              <a:noFill/>
            </a:ln>
            <a:effectLst>
              <a:innerShdw blurRad="114300">
                <a:scrgbClr r="0" g="0" b="0"/>
              </a:innerShdw>
            </a:effectLst>
            <a:sp3d/>
          </c:spPr>
          <c:invertIfNegative val="0"/>
          <c:val>
            <c:numRef>
              <c:f>List4!$C$66</c:f>
              <c:numCache>
                <c:formatCode>General</c:formatCode>
                <c:ptCount val="1"/>
                <c:pt idx="0">
                  <c:v>2864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38-3066-4E30-86D0-FAFE34A8FD40}"/>
            </c:ext>
          </c:extLst>
        </c:ser>
        <c:ser>
          <c:idx val="65"/>
          <c:order val="57"/>
          <c:spPr>
            <a:solidFill>
              <a:schemeClr val="accent6">
                <a:lumMod val="60000"/>
              </a:schemeClr>
            </a:solidFill>
            <a:ln>
              <a:noFill/>
            </a:ln>
            <a:effectLst>
              <a:innerShdw blurRad="114300">
                <a:scrgbClr r="0" g="0" b="0"/>
              </a:innerShdw>
            </a:effectLst>
            <a:sp3d/>
          </c:spPr>
          <c:invertIfNegative val="0"/>
          <c:val>
            <c:numRef>
              <c:f>List4!$C$67</c:f>
              <c:numCache>
                <c:formatCode>General</c:formatCode>
                <c:ptCount val="1"/>
                <c:pt idx="0">
                  <c:v>309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39-3066-4E30-86D0-FAFE34A8FD40}"/>
            </c:ext>
          </c:extLst>
        </c:ser>
        <c:ser>
          <c:idx val="66"/>
          <c:order val="58"/>
          <c:spPr>
            <a:solidFill>
              <a:schemeClr val="accent1">
                <a:lumMod val="80000"/>
                <a:lumOff val="20000"/>
              </a:schemeClr>
            </a:solidFill>
            <a:ln>
              <a:noFill/>
            </a:ln>
            <a:effectLst>
              <a:innerShdw blurRad="114300">
                <a:scrgbClr r="0" g="0" b="0"/>
              </a:innerShdw>
            </a:effectLst>
            <a:sp3d/>
          </c:spPr>
          <c:invertIfNegative val="0"/>
          <c:val>
            <c:numRef>
              <c:f>List4!$C$68</c:f>
              <c:numCache>
                <c:formatCode>General</c:formatCode>
                <c:ptCount val="1"/>
                <c:pt idx="0">
                  <c:v>70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3A-3066-4E30-86D0-FAFE34A8FD40}"/>
            </c:ext>
          </c:extLst>
        </c:ser>
        <c:ser>
          <c:idx val="67"/>
          <c:order val="59"/>
          <c:spPr>
            <a:solidFill>
              <a:schemeClr val="accent2">
                <a:lumMod val="80000"/>
                <a:lumOff val="20000"/>
              </a:schemeClr>
            </a:solidFill>
            <a:ln>
              <a:noFill/>
            </a:ln>
            <a:effectLst>
              <a:innerShdw blurRad="114300">
                <a:scrgbClr r="0" g="0" b="0"/>
              </a:innerShdw>
            </a:effectLst>
            <a:sp3d/>
          </c:spPr>
          <c:invertIfNegative val="0"/>
          <c:val>
            <c:numRef>
              <c:f>List4!$C$69</c:f>
              <c:numCache>
                <c:formatCode>General</c:formatCode>
                <c:ptCount val="1"/>
                <c:pt idx="0">
                  <c:v>968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3B-3066-4E30-86D0-FAFE34A8FD40}"/>
            </c:ext>
          </c:extLst>
        </c:ser>
        <c:ser>
          <c:idx val="68"/>
          <c:order val="60"/>
          <c:spPr>
            <a:solidFill>
              <a:schemeClr val="accent3">
                <a:lumMod val="80000"/>
                <a:lumOff val="20000"/>
              </a:schemeClr>
            </a:solidFill>
            <a:ln>
              <a:noFill/>
            </a:ln>
            <a:effectLst>
              <a:innerShdw blurRad="114300">
                <a:scrgbClr r="0" g="0" b="0"/>
              </a:innerShdw>
            </a:effectLst>
            <a:sp3d/>
          </c:spPr>
          <c:invertIfNegative val="0"/>
          <c:val>
            <c:numRef>
              <c:f>List4!$C$70</c:f>
              <c:numCache>
                <c:formatCode>General</c:formatCode>
                <c:ptCount val="1"/>
                <c:pt idx="0">
                  <c:v>4710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3C-3066-4E30-86D0-FAFE34A8FD40}"/>
            </c:ext>
          </c:extLst>
        </c:ser>
        <c:ser>
          <c:idx val="69"/>
          <c:order val="61"/>
          <c:spPr>
            <a:solidFill>
              <a:schemeClr val="accent4">
                <a:lumMod val="80000"/>
                <a:lumOff val="20000"/>
              </a:schemeClr>
            </a:solidFill>
            <a:ln>
              <a:noFill/>
            </a:ln>
            <a:effectLst>
              <a:innerShdw blurRad="114300">
                <a:scrgbClr r="0" g="0" b="0"/>
              </a:innerShdw>
            </a:effectLst>
            <a:sp3d/>
          </c:spPr>
          <c:invertIfNegative val="0"/>
          <c:val>
            <c:numRef>
              <c:f>List4!$C$71</c:f>
              <c:numCache>
                <c:formatCode>General</c:formatCode>
                <c:ptCount val="1"/>
                <c:pt idx="0">
                  <c:v>5428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3D-3066-4E30-86D0-FAFE34A8FD40}"/>
            </c:ext>
          </c:extLst>
        </c:ser>
        <c:ser>
          <c:idx val="70"/>
          <c:order val="62"/>
          <c:spPr>
            <a:solidFill>
              <a:schemeClr val="accent5">
                <a:lumMod val="80000"/>
                <a:lumOff val="20000"/>
              </a:schemeClr>
            </a:solidFill>
            <a:ln>
              <a:noFill/>
            </a:ln>
            <a:effectLst>
              <a:innerShdw blurRad="114300">
                <a:scrgbClr r="0" g="0" b="0"/>
              </a:innerShdw>
            </a:effectLst>
            <a:sp3d/>
          </c:spPr>
          <c:invertIfNegative val="0"/>
          <c:val>
            <c:numRef>
              <c:f>List4!$C$72</c:f>
              <c:numCache>
                <c:formatCode>General</c:formatCode>
                <c:ptCount val="1"/>
                <c:pt idx="0">
                  <c:v>5812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3E-3066-4E30-86D0-FAFE34A8FD40}"/>
            </c:ext>
          </c:extLst>
        </c:ser>
        <c:ser>
          <c:idx val="71"/>
          <c:order val="63"/>
          <c:spPr>
            <a:solidFill>
              <a:schemeClr val="accent6">
                <a:lumMod val="80000"/>
                <a:lumOff val="20000"/>
              </a:schemeClr>
            </a:solidFill>
            <a:ln>
              <a:noFill/>
            </a:ln>
            <a:effectLst>
              <a:innerShdw blurRad="114300">
                <a:scrgbClr r="0" g="0" b="0"/>
              </a:innerShdw>
            </a:effectLst>
            <a:sp3d/>
          </c:spPr>
          <c:invertIfNegative val="0"/>
          <c:val>
            <c:numRef>
              <c:f>List4!$C$73</c:f>
              <c:numCache>
                <c:formatCode>General</c:formatCode>
                <c:ptCount val="1"/>
                <c:pt idx="0">
                  <c:v>6365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3F-3066-4E30-86D0-FAFE34A8FD40}"/>
            </c:ext>
          </c:extLst>
        </c:ser>
        <c:ser>
          <c:idx val="72"/>
          <c:order val="64"/>
          <c:spPr>
            <a:solidFill>
              <a:schemeClr val="accent1">
                <a:lumMod val="80000"/>
              </a:schemeClr>
            </a:solidFill>
            <a:ln>
              <a:noFill/>
            </a:ln>
            <a:effectLst>
              <a:innerShdw blurRad="114300">
                <a:scrgbClr r="0" g="0" b="0"/>
              </a:innerShdw>
            </a:effectLst>
            <a:sp3d/>
          </c:spPr>
          <c:invertIfNegative val="0"/>
          <c:val>
            <c:numRef>
              <c:f>List4!$C$74</c:f>
              <c:numCache>
                <c:formatCode>General</c:formatCode>
                <c:ptCount val="1"/>
                <c:pt idx="0">
                  <c:v>218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40-3066-4E30-86D0-FAFE34A8FD40}"/>
            </c:ext>
          </c:extLst>
        </c:ser>
        <c:ser>
          <c:idx val="73"/>
          <c:order val="65"/>
          <c:spPr>
            <a:solidFill>
              <a:schemeClr val="accent2">
                <a:lumMod val="80000"/>
              </a:schemeClr>
            </a:solidFill>
            <a:ln>
              <a:noFill/>
            </a:ln>
            <a:effectLst>
              <a:innerShdw blurRad="114300">
                <a:scrgbClr r="0" g="0" b="0"/>
              </a:innerShdw>
            </a:effectLst>
            <a:sp3d/>
          </c:spPr>
          <c:invertIfNegative val="0"/>
          <c:val>
            <c:numRef>
              <c:f>List4!$C$75</c:f>
              <c:numCache>
                <c:formatCode>General</c:formatCode>
                <c:ptCount val="1"/>
                <c:pt idx="0">
                  <c:v>60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41-3066-4E30-86D0-FAFE34A8FD40}"/>
            </c:ext>
          </c:extLst>
        </c:ser>
        <c:ser>
          <c:idx val="74"/>
          <c:order val="66"/>
          <c:spPr>
            <a:solidFill>
              <a:schemeClr val="accent3">
                <a:lumMod val="80000"/>
              </a:schemeClr>
            </a:solidFill>
            <a:ln>
              <a:noFill/>
            </a:ln>
            <a:effectLst>
              <a:innerShdw blurRad="114300">
                <a:scrgbClr r="0" g="0" b="0"/>
              </a:innerShdw>
            </a:effectLst>
            <a:sp3d/>
          </c:spPr>
          <c:invertIfNegative val="0"/>
          <c:val>
            <c:numRef>
              <c:f>List4!$C$76</c:f>
              <c:numCache>
                <c:formatCode>General</c:formatCode>
                <c:ptCount val="1"/>
                <c:pt idx="0">
                  <c:v>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42-3066-4E30-86D0-FAFE34A8FD40}"/>
            </c:ext>
          </c:extLst>
        </c:ser>
        <c:ser>
          <c:idx val="76"/>
          <c:order val="67"/>
          <c:spPr>
            <a:solidFill>
              <a:schemeClr val="accent5">
                <a:lumMod val="80000"/>
              </a:schemeClr>
            </a:solidFill>
            <a:ln>
              <a:noFill/>
            </a:ln>
            <a:effectLst>
              <a:innerShdw blurRad="114300">
                <a:scrgbClr r="0" g="0" b="0"/>
              </a:innerShdw>
            </a:effectLst>
            <a:sp3d/>
          </c:spPr>
          <c:invertIfNegative val="0"/>
          <c:val>
            <c:numRef>
              <c:f>List4!$C$78</c:f>
              <c:numCache>
                <c:formatCode>General</c:formatCode>
                <c:ptCount val="1"/>
                <c:pt idx="0">
                  <c:v>170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43-3066-4E30-86D0-FAFE34A8FD40}"/>
            </c:ext>
          </c:extLst>
        </c:ser>
        <c:ser>
          <c:idx val="77"/>
          <c:order val="68"/>
          <c:spPr>
            <a:solidFill>
              <a:schemeClr val="accent6">
                <a:lumMod val="80000"/>
              </a:schemeClr>
            </a:solidFill>
            <a:ln>
              <a:noFill/>
            </a:ln>
            <a:effectLst>
              <a:innerShdw blurRad="114300">
                <a:scrgbClr r="0" g="0" b="0"/>
              </a:innerShdw>
            </a:effectLst>
            <a:sp3d/>
          </c:spPr>
          <c:invertIfNegative val="0"/>
          <c:val>
            <c:numRef>
              <c:f>List4!$C$79</c:f>
              <c:numCache>
                <c:formatCode>General</c:formatCode>
                <c:ptCount val="1"/>
                <c:pt idx="0">
                  <c:v>210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44-3066-4E30-86D0-FAFE34A8FD40}"/>
            </c:ext>
          </c:extLst>
        </c:ser>
        <c:ser>
          <c:idx val="78"/>
          <c:order val="69"/>
          <c:spPr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  <a:effectLst>
              <a:innerShdw blurRad="114300">
                <a:scrgbClr r="0" g="0" b="0"/>
              </a:innerShdw>
            </a:effectLst>
            <a:sp3d/>
          </c:spPr>
          <c:invertIfNegative val="0"/>
          <c:val>
            <c:numRef>
              <c:f>List4!$C$80</c:f>
              <c:numCache>
                <c:formatCode>General</c:formatCode>
                <c:ptCount val="1"/>
                <c:pt idx="0">
                  <c:v>115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45-3066-4E30-86D0-FAFE34A8FD40}"/>
            </c:ext>
          </c:extLst>
        </c:ser>
        <c:ser>
          <c:idx val="79"/>
          <c:order val="70"/>
          <c:spPr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  <a:effectLst>
              <a:innerShdw blurRad="114300">
                <a:scrgbClr r="0" g="0" b="0"/>
              </a:innerShdw>
            </a:effectLst>
            <a:sp3d/>
          </c:spPr>
          <c:invertIfNegative val="0"/>
          <c:val>
            <c:numRef>
              <c:f>List4!$C$81</c:f>
              <c:numCache>
                <c:formatCode>General</c:formatCode>
                <c:ptCount val="1"/>
                <c:pt idx="0">
                  <c:v>217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46-3066-4E30-86D0-FAFE34A8FD40}"/>
            </c:ext>
          </c:extLst>
        </c:ser>
        <c:ser>
          <c:idx val="80"/>
          <c:order val="71"/>
          <c:spPr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  <a:effectLst>
              <a:innerShdw blurRad="114300">
                <a:scrgbClr r="0" g="0" b="0"/>
              </a:innerShdw>
            </a:effectLst>
            <a:sp3d/>
          </c:spPr>
          <c:invertIfNegative val="0"/>
          <c:val>
            <c:numRef>
              <c:f>List4!$C$82</c:f>
              <c:numCache>
                <c:formatCode>General</c:formatCode>
                <c:ptCount val="1"/>
                <c:pt idx="0">
                  <c:v>131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47-3066-4E30-86D0-FAFE34A8FD40}"/>
            </c:ext>
          </c:extLst>
        </c:ser>
        <c:ser>
          <c:idx val="81"/>
          <c:order val="72"/>
          <c:spPr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  <a:effectLst>
              <a:innerShdw blurRad="114300">
                <a:scrgbClr r="0" g="0" b="0"/>
              </a:innerShdw>
            </a:effectLst>
            <a:sp3d/>
          </c:spPr>
          <c:invertIfNegative val="0"/>
          <c:val>
            <c:numRef>
              <c:f>List4!$C$83</c:f>
              <c:numCache>
                <c:formatCode>General</c:formatCode>
                <c:ptCount val="1"/>
                <c:pt idx="0">
                  <c:v>1686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48-3066-4E30-86D0-FAFE34A8FD40}"/>
            </c:ext>
          </c:extLst>
        </c:ser>
        <c:ser>
          <c:idx val="82"/>
          <c:order val="73"/>
          <c:spPr>
            <a:solidFill>
              <a:schemeClr val="accent5">
                <a:lumMod val="60000"/>
                <a:lumOff val="40000"/>
              </a:schemeClr>
            </a:solidFill>
            <a:ln>
              <a:noFill/>
            </a:ln>
            <a:effectLst>
              <a:innerShdw blurRad="114300">
                <a:scrgbClr r="0" g="0" b="0"/>
              </a:innerShdw>
            </a:effectLst>
            <a:sp3d/>
          </c:spPr>
          <c:invertIfNegative val="0"/>
          <c:val>
            <c:numRef>
              <c:f>List4!$C$84</c:f>
              <c:numCache>
                <c:formatCode>General</c:formatCode>
                <c:ptCount val="1"/>
                <c:pt idx="0">
                  <c:v>3132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49-3066-4E30-86D0-FAFE34A8FD40}"/>
            </c:ext>
          </c:extLst>
        </c:ser>
        <c:ser>
          <c:idx val="83"/>
          <c:order val="74"/>
          <c:spPr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  <a:effectLst>
              <a:innerShdw blurRad="114300">
                <a:scrgbClr r="0" g="0" b="0"/>
              </a:innerShdw>
            </a:effectLst>
            <a:sp3d/>
          </c:spPr>
          <c:invertIfNegative val="0"/>
          <c:val>
            <c:numRef>
              <c:f>List4!$C$85</c:f>
              <c:numCache>
                <c:formatCode>General</c:formatCode>
                <c:ptCount val="1"/>
                <c:pt idx="0">
                  <c:v>795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4A-3066-4E30-86D0-FAFE34A8FD40}"/>
            </c:ext>
          </c:extLst>
        </c:ser>
        <c:ser>
          <c:idx val="84"/>
          <c:order val="75"/>
          <c:spPr>
            <a:solidFill>
              <a:schemeClr val="accent1">
                <a:lumMod val="50000"/>
              </a:schemeClr>
            </a:solidFill>
            <a:ln>
              <a:noFill/>
            </a:ln>
            <a:effectLst>
              <a:innerShdw blurRad="114300">
                <a:scrgbClr r="0" g="0" b="0"/>
              </a:innerShdw>
            </a:effectLst>
            <a:sp3d/>
          </c:spPr>
          <c:invertIfNegative val="0"/>
          <c:val>
            <c:numRef>
              <c:f>List4!$C$86</c:f>
              <c:numCache>
                <c:formatCode>General</c:formatCode>
                <c:ptCount val="1"/>
                <c:pt idx="0">
                  <c:v>991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4B-3066-4E30-86D0-FAFE34A8FD40}"/>
            </c:ext>
          </c:extLst>
        </c:ser>
        <c:ser>
          <c:idx val="85"/>
          <c:order val="76"/>
          <c:spPr>
            <a:solidFill>
              <a:schemeClr val="accent2">
                <a:lumMod val="50000"/>
              </a:schemeClr>
            </a:solidFill>
            <a:ln>
              <a:noFill/>
            </a:ln>
            <a:effectLst>
              <a:innerShdw blurRad="114300">
                <a:scrgbClr r="0" g="0" b="0"/>
              </a:innerShdw>
            </a:effectLst>
            <a:sp3d/>
          </c:spPr>
          <c:invertIfNegative val="0"/>
          <c:val>
            <c:numRef>
              <c:f>List4!$C$87</c:f>
              <c:numCache>
                <c:formatCode>General</c:formatCode>
                <c:ptCount val="1"/>
                <c:pt idx="0">
                  <c:v>348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4C-3066-4E30-86D0-FAFE34A8FD40}"/>
            </c:ext>
          </c:extLst>
        </c:ser>
        <c:ser>
          <c:idx val="86"/>
          <c:order val="77"/>
          <c:spPr>
            <a:solidFill>
              <a:schemeClr val="accent3">
                <a:lumMod val="50000"/>
              </a:schemeClr>
            </a:solidFill>
            <a:ln>
              <a:noFill/>
            </a:ln>
            <a:effectLst>
              <a:innerShdw blurRad="114300">
                <a:scrgbClr r="0" g="0" b="0"/>
              </a:innerShdw>
            </a:effectLst>
            <a:sp3d/>
          </c:spPr>
          <c:invertIfNegative val="0"/>
          <c:val>
            <c:numRef>
              <c:f>List4!$C$88</c:f>
              <c:numCache>
                <c:formatCode>General</c:formatCode>
                <c:ptCount val="1"/>
                <c:pt idx="0">
                  <c:v>2473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4D-3066-4E30-86D0-FAFE34A8FD40}"/>
            </c:ext>
          </c:extLst>
        </c:ser>
        <c:ser>
          <c:idx val="87"/>
          <c:order val="78"/>
          <c:spPr>
            <a:solidFill>
              <a:schemeClr val="accent4">
                <a:lumMod val="50000"/>
              </a:schemeClr>
            </a:solidFill>
            <a:ln>
              <a:noFill/>
            </a:ln>
            <a:effectLst>
              <a:innerShdw blurRad="114300">
                <a:scrgbClr r="0" g="0" b="0"/>
              </a:innerShdw>
            </a:effectLst>
            <a:sp3d/>
          </c:spPr>
          <c:invertIfNegative val="0"/>
          <c:val>
            <c:numRef>
              <c:f>List4!$C$89</c:f>
              <c:numCache>
                <c:formatCode>General</c:formatCode>
                <c:ptCount val="1"/>
                <c:pt idx="0">
                  <c:v>465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4E-3066-4E30-86D0-FAFE34A8FD40}"/>
            </c:ext>
          </c:extLst>
        </c:ser>
        <c:ser>
          <c:idx val="89"/>
          <c:order val="79"/>
          <c:spPr>
            <a:solidFill>
              <a:schemeClr val="accent6">
                <a:lumMod val="50000"/>
              </a:schemeClr>
            </a:solidFill>
            <a:ln>
              <a:noFill/>
            </a:ln>
            <a:effectLst>
              <a:innerShdw blurRad="114300">
                <a:scrgbClr r="0" g="0" b="0"/>
              </a:innerShdw>
            </a:effectLst>
            <a:sp3d/>
          </c:spPr>
          <c:invertIfNegative val="0"/>
          <c:val>
            <c:numRef>
              <c:f>List4!$C$91</c:f>
              <c:numCache>
                <c:formatCode>General</c:formatCode>
                <c:ptCount val="1"/>
                <c:pt idx="0">
                  <c:v>2178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4F-3066-4E30-86D0-FAFE34A8FD40}"/>
            </c:ext>
          </c:extLst>
        </c:ser>
        <c:ser>
          <c:idx val="90"/>
          <c:order val="80"/>
          <c:spPr>
            <a:solidFill>
              <a:schemeClr val="accent1">
                <a:lumMod val="70000"/>
                <a:lumOff val="30000"/>
              </a:schemeClr>
            </a:solidFill>
            <a:ln>
              <a:noFill/>
            </a:ln>
            <a:effectLst>
              <a:innerShdw blurRad="114300">
                <a:scrgbClr r="0" g="0" b="0"/>
              </a:innerShdw>
            </a:effectLst>
            <a:sp3d/>
          </c:spPr>
          <c:invertIfNegative val="0"/>
          <c:val>
            <c:numRef>
              <c:f>List4!$C$92</c:f>
              <c:numCache>
                <c:formatCode>General</c:formatCode>
                <c:ptCount val="1"/>
                <c:pt idx="0">
                  <c:v>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50-3066-4E30-86D0-FAFE34A8FD40}"/>
            </c:ext>
          </c:extLst>
        </c:ser>
        <c:ser>
          <c:idx val="91"/>
          <c:order val="81"/>
          <c:spPr>
            <a:solidFill>
              <a:schemeClr val="accent2">
                <a:lumMod val="70000"/>
                <a:lumOff val="30000"/>
              </a:schemeClr>
            </a:solidFill>
            <a:ln>
              <a:noFill/>
            </a:ln>
            <a:effectLst>
              <a:innerShdw blurRad="114300">
                <a:scrgbClr r="0" g="0" b="0"/>
              </a:innerShdw>
            </a:effectLst>
            <a:sp3d/>
          </c:spPr>
          <c:invertIfNegative val="0"/>
          <c:val>
            <c:numRef>
              <c:f>List4!$C$93</c:f>
              <c:numCache>
                <c:formatCode>General</c:formatCode>
                <c:ptCount val="1"/>
                <c:pt idx="0">
                  <c:v>457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51-3066-4E30-86D0-FAFE34A8FD40}"/>
            </c:ext>
          </c:extLst>
        </c:ser>
        <c:ser>
          <c:idx val="92"/>
          <c:order val="82"/>
          <c:spPr>
            <a:solidFill>
              <a:schemeClr val="accent3">
                <a:lumMod val="70000"/>
                <a:lumOff val="30000"/>
              </a:schemeClr>
            </a:solidFill>
            <a:ln>
              <a:noFill/>
            </a:ln>
            <a:effectLst>
              <a:innerShdw blurRad="114300">
                <a:scrgbClr r="0" g="0" b="0"/>
              </a:innerShdw>
            </a:effectLst>
            <a:sp3d/>
          </c:spPr>
          <c:invertIfNegative val="0"/>
          <c:val>
            <c:numRef>
              <c:f>List4!$C$94</c:f>
              <c:numCache>
                <c:formatCode>General</c:formatCode>
                <c:ptCount val="1"/>
                <c:pt idx="0">
                  <c:v>253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52-3066-4E30-86D0-FAFE34A8FD40}"/>
            </c:ext>
          </c:extLst>
        </c:ser>
        <c:ser>
          <c:idx val="93"/>
          <c:order val="83"/>
          <c:spPr>
            <a:solidFill>
              <a:schemeClr val="accent4">
                <a:lumMod val="70000"/>
                <a:lumOff val="30000"/>
              </a:schemeClr>
            </a:solidFill>
            <a:ln>
              <a:noFill/>
            </a:ln>
            <a:effectLst>
              <a:innerShdw blurRad="114300">
                <a:scrgbClr r="0" g="0" b="0"/>
              </a:innerShdw>
            </a:effectLst>
            <a:sp3d/>
          </c:spPr>
          <c:invertIfNegative val="0"/>
          <c:val>
            <c:numRef>
              <c:f>List4!$C$95</c:f>
              <c:numCache>
                <c:formatCode>General</c:formatCode>
                <c:ptCount val="1"/>
                <c:pt idx="0">
                  <c:v>483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53-3066-4E30-86D0-FAFE34A8FD40}"/>
            </c:ext>
          </c:extLst>
        </c:ser>
        <c:ser>
          <c:idx val="94"/>
          <c:order val="84"/>
          <c:spPr>
            <a:solidFill>
              <a:schemeClr val="accent5">
                <a:lumMod val="70000"/>
                <a:lumOff val="30000"/>
              </a:schemeClr>
            </a:solidFill>
            <a:ln>
              <a:noFill/>
            </a:ln>
            <a:effectLst>
              <a:innerShdw blurRad="114300">
                <a:scrgbClr r="0" g="0" b="0"/>
              </a:innerShdw>
            </a:effectLst>
            <a:sp3d/>
          </c:spPr>
          <c:invertIfNegative val="0"/>
          <c:val>
            <c:numRef>
              <c:f>List4!$C$96</c:f>
              <c:numCache>
                <c:formatCode>General</c:formatCode>
                <c:ptCount val="1"/>
                <c:pt idx="0">
                  <c:v>768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54-3066-4E30-86D0-FAFE34A8FD40}"/>
            </c:ext>
          </c:extLst>
        </c:ser>
        <c:ser>
          <c:idx val="95"/>
          <c:order val="85"/>
          <c:spPr>
            <a:solidFill>
              <a:schemeClr val="accent6">
                <a:lumMod val="70000"/>
                <a:lumOff val="30000"/>
              </a:schemeClr>
            </a:solidFill>
            <a:ln>
              <a:noFill/>
            </a:ln>
            <a:effectLst>
              <a:innerShdw blurRad="114300">
                <a:scrgbClr r="0" g="0" b="0"/>
              </a:innerShdw>
            </a:effectLst>
            <a:sp3d/>
          </c:spPr>
          <c:invertIfNegative val="0"/>
          <c:val>
            <c:numRef>
              <c:f>List4!$C$97</c:f>
              <c:numCache>
                <c:formatCode>General</c:formatCode>
                <c:ptCount val="1"/>
                <c:pt idx="0">
                  <c:v>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55-3066-4E30-86D0-FAFE34A8FD40}"/>
            </c:ext>
          </c:extLst>
        </c:ser>
        <c:ser>
          <c:idx val="96"/>
          <c:order val="86"/>
          <c:spPr>
            <a:solidFill>
              <a:schemeClr val="accent1">
                <a:lumMod val="70000"/>
              </a:schemeClr>
            </a:solidFill>
            <a:ln>
              <a:noFill/>
            </a:ln>
            <a:effectLst>
              <a:innerShdw blurRad="114300">
                <a:scrgbClr r="0" g="0" b="0"/>
              </a:innerShdw>
            </a:effectLst>
            <a:sp3d/>
          </c:spPr>
          <c:invertIfNegative val="0"/>
          <c:val>
            <c:numRef>
              <c:f>List4!$C$98</c:f>
              <c:numCache>
                <c:formatCode>General</c:formatCode>
                <c:ptCount val="1"/>
                <c:pt idx="0">
                  <c:v>3804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56-3066-4E30-86D0-FAFE34A8FD40}"/>
            </c:ext>
          </c:extLst>
        </c:ser>
        <c:ser>
          <c:idx val="97"/>
          <c:order val="87"/>
          <c:spPr>
            <a:solidFill>
              <a:schemeClr val="accent2">
                <a:lumMod val="70000"/>
              </a:schemeClr>
            </a:solidFill>
            <a:ln>
              <a:noFill/>
            </a:ln>
            <a:effectLst>
              <a:innerShdw blurRad="114300">
                <a:scrgbClr r="0" g="0" b="0"/>
              </a:innerShdw>
            </a:effectLst>
            <a:sp3d/>
          </c:spPr>
          <c:invertIfNegative val="0"/>
          <c:val>
            <c:numRef>
              <c:f>List4!$C$99</c:f>
              <c:numCache>
                <c:formatCode>General</c:formatCode>
                <c:ptCount val="1"/>
                <c:pt idx="0">
                  <c:v>169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57-3066-4E30-86D0-FAFE34A8FD40}"/>
            </c:ext>
          </c:extLst>
        </c:ser>
        <c:ser>
          <c:idx val="98"/>
          <c:order val="88"/>
          <c:spPr>
            <a:solidFill>
              <a:schemeClr val="accent3">
                <a:lumMod val="70000"/>
              </a:schemeClr>
            </a:solidFill>
            <a:ln>
              <a:noFill/>
            </a:ln>
            <a:effectLst>
              <a:innerShdw blurRad="114300">
                <a:scrgbClr r="0" g="0" b="0"/>
              </a:innerShdw>
            </a:effectLst>
            <a:sp3d/>
          </c:spPr>
          <c:invertIfNegative val="0"/>
          <c:val>
            <c:numRef>
              <c:f>List4!$C$100</c:f>
              <c:numCache>
                <c:formatCode>General</c:formatCode>
                <c:ptCount val="1"/>
                <c:pt idx="0">
                  <c:v>2529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58-3066-4E30-86D0-FAFE34A8FD40}"/>
            </c:ext>
          </c:extLst>
        </c:ser>
        <c:ser>
          <c:idx val="99"/>
          <c:order val="89"/>
          <c:spPr>
            <a:solidFill>
              <a:schemeClr val="accent4">
                <a:lumMod val="70000"/>
              </a:schemeClr>
            </a:solidFill>
            <a:ln>
              <a:noFill/>
            </a:ln>
            <a:effectLst>
              <a:innerShdw blurRad="114300">
                <a:scrgbClr r="0" g="0" b="0"/>
              </a:innerShdw>
            </a:effectLst>
            <a:sp3d/>
          </c:spPr>
          <c:invertIfNegative val="0"/>
          <c:val>
            <c:numRef>
              <c:f>List4!$C$101</c:f>
              <c:numCache>
                <c:formatCode>General</c:formatCode>
                <c:ptCount val="1"/>
                <c:pt idx="0">
                  <c:v>782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59-3066-4E30-86D0-FAFE34A8FD40}"/>
            </c:ext>
          </c:extLst>
        </c:ser>
        <c:ser>
          <c:idx val="100"/>
          <c:order val="90"/>
          <c:spPr>
            <a:solidFill>
              <a:schemeClr val="accent5">
                <a:lumMod val="70000"/>
              </a:schemeClr>
            </a:solidFill>
            <a:ln>
              <a:noFill/>
            </a:ln>
            <a:effectLst>
              <a:innerShdw blurRad="114300">
                <a:scrgbClr r="0" g="0" b="0"/>
              </a:innerShdw>
            </a:effectLst>
            <a:sp3d/>
          </c:spPr>
          <c:invertIfNegative val="0"/>
          <c:val>
            <c:numRef>
              <c:f>List4!$C$102</c:f>
              <c:numCache>
                <c:formatCode>General</c:formatCode>
                <c:ptCount val="1"/>
                <c:pt idx="0">
                  <c:v>1803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5A-3066-4E30-86D0-FAFE34A8FD40}"/>
            </c:ext>
          </c:extLst>
        </c:ser>
        <c:ser>
          <c:idx val="101"/>
          <c:order val="91"/>
          <c:spPr>
            <a:solidFill>
              <a:schemeClr val="accent6">
                <a:lumMod val="70000"/>
              </a:schemeClr>
            </a:solidFill>
            <a:ln>
              <a:noFill/>
            </a:ln>
            <a:effectLst>
              <a:innerShdw blurRad="114300">
                <a:scrgbClr r="0" g="0" b="0"/>
              </a:innerShdw>
            </a:effectLst>
            <a:sp3d/>
          </c:spPr>
          <c:invertIfNegative val="0"/>
          <c:val>
            <c:numRef>
              <c:f>List4!$C$103</c:f>
              <c:numCache>
                <c:formatCode>General</c:formatCode>
                <c:ptCount val="1"/>
                <c:pt idx="0">
                  <c:v>7030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5B-3066-4E30-86D0-FAFE34A8FD40}"/>
            </c:ext>
          </c:extLst>
        </c:ser>
        <c:ser>
          <c:idx val="102"/>
          <c:order val="92"/>
          <c:spPr>
            <a:solidFill>
              <a:schemeClr val="accent1">
                <a:lumMod val="50000"/>
                <a:lumOff val="50000"/>
              </a:schemeClr>
            </a:solidFill>
            <a:ln>
              <a:noFill/>
            </a:ln>
            <a:effectLst>
              <a:innerShdw blurRad="114300">
                <a:scrgbClr r="0" g="0" b="0"/>
              </a:innerShdw>
            </a:effectLst>
            <a:sp3d/>
          </c:spPr>
          <c:invertIfNegative val="0"/>
          <c:val>
            <c:numRef>
              <c:f>List4!$C$104</c:f>
              <c:numCache>
                <c:formatCode>General</c:formatCode>
                <c:ptCount val="1"/>
                <c:pt idx="0">
                  <c:v>5711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5C-3066-4E30-86D0-FAFE34A8FD40}"/>
            </c:ext>
          </c:extLst>
        </c:ser>
        <c:ser>
          <c:idx val="103"/>
          <c:order val="93"/>
          <c:spPr>
            <a:solidFill>
              <a:schemeClr val="accent2">
                <a:lumMod val="50000"/>
                <a:lumOff val="50000"/>
              </a:schemeClr>
            </a:solidFill>
            <a:ln>
              <a:noFill/>
            </a:ln>
            <a:effectLst>
              <a:innerShdw blurRad="114300">
                <a:scrgbClr r="0" g="0" b="0"/>
              </a:innerShdw>
            </a:effectLst>
            <a:sp3d/>
          </c:spPr>
          <c:invertIfNegative val="0"/>
          <c:val>
            <c:numRef>
              <c:f>List4!$C$105</c:f>
              <c:numCache>
                <c:formatCode>General</c:formatCode>
                <c:ptCount val="1"/>
                <c:pt idx="0">
                  <c:v>225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5D-3066-4E30-86D0-FAFE34A8FD40}"/>
            </c:ext>
          </c:extLst>
        </c:ser>
        <c:ser>
          <c:idx val="104"/>
          <c:order val="94"/>
          <c:spPr>
            <a:solidFill>
              <a:schemeClr val="accent3">
                <a:lumMod val="50000"/>
                <a:lumOff val="50000"/>
              </a:schemeClr>
            </a:solidFill>
            <a:ln>
              <a:noFill/>
            </a:ln>
            <a:effectLst>
              <a:innerShdw blurRad="114300">
                <a:scrgbClr r="0" g="0" b="0"/>
              </a:innerShdw>
            </a:effectLst>
            <a:sp3d/>
          </c:spPr>
          <c:invertIfNegative val="0"/>
          <c:val>
            <c:numRef>
              <c:f>List4!$C$106</c:f>
              <c:numCache>
                <c:formatCode>General</c:formatCode>
                <c:ptCount val="1"/>
                <c:pt idx="0">
                  <c:v>9000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5E-3066-4E30-86D0-FAFE34A8FD40}"/>
            </c:ext>
          </c:extLst>
        </c:ser>
        <c:ser>
          <c:idx val="105"/>
          <c:order val="95"/>
          <c:spPr>
            <a:solidFill>
              <a:schemeClr val="accent4">
                <a:lumMod val="50000"/>
                <a:lumOff val="50000"/>
              </a:schemeClr>
            </a:solidFill>
            <a:ln>
              <a:noFill/>
            </a:ln>
            <a:effectLst>
              <a:innerShdw blurRad="114300">
                <a:scrgbClr r="0" g="0" b="0"/>
              </a:innerShdw>
            </a:effectLst>
            <a:sp3d/>
          </c:spPr>
          <c:invertIfNegative val="0"/>
          <c:val>
            <c:numRef>
              <c:f>List4!$C$107</c:f>
              <c:numCache>
                <c:formatCode>General</c:formatCode>
                <c:ptCount val="1"/>
                <c:pt idx="0">
                  <c:v>1098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5F-3066-4E30-86D0-FAFE34A8FD40}"/>
            </c:ext>
          </c:extLst>
        </c:ser>
        <c:ser>
          <c:idx val="106"/>
          <c:order val="96"/>
          <c:spPr>
            <a:solidFill>
              <a:schemeClr val="accent5">
                <a:lumMod val="50000"/>
                <a:lumOff val="50000"/>
              </a:schemeClr>
            </a:solidFill>
            <a:ln>
              <a:noFill/>
            </a:ln>
            <a:effectLst>
              <a:innerShdw blurRad="114300">
                <a:scrgbClr r="0" g="0" b="0"/>
              </a:innerShdw>
            </a:effectLst>
            <a:sp3d/>
          </c:spPr>
          <c:invertIfNegative val="0"/>
          <c:val>
            <c:numRef>
              <c:f>List4!$C$108</c:f>
              <c:numCache>
                <c:formatCode>General</c:formatCode>
                <c:ptCount val="1"/>
                <c:pt idx="0">
                  <c:v>1055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60-3066-4E30-86D0-FAFE34A8FD40}"/>
            </c:ext>
          </c:extLst>
        </c:ser>
        <c:ser>
          <c:idx val="107"/>
          <c:order val="97"/>
          <c:spPr>
            <a:solidFill>
              <a:schemeClr val="accent6">
                <a:lumMod val="50000"/>
                <a:lumOff val="50000"/>
              </a:schemeClr>
            </a:solidFill>
            <a:ln>
              <a:noFill/>
            </a:ln>
            <a:effectLst>
              <a:innerShdw blurRad="114300">
                <a:scrgbClr r="0" g="0" b="0"/>
              </a:innerShdw>
            </a:effectLst>
            <a:sp3d/>
          </c:spPr>
          <c:invertIfNegative val="0"/>
          <c:val>
            <c:numRef>
              <c:f>List4!$C$109</c:f>
              <c:numCache>
                <c:formatCode>General</c:formatCode>
                <c:ptCount val="1"/>
                <c:pt idx="0">
                  <c:v>1505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61-3066-4E30-86D0-FAFE34A8FD40}"/>
            </c:ext>
          </c:extLst>
        </c:ser>
        <c:ser>
          <c:idx val="108"/>
          <c:order val="98"/>
          <c:spPr>
            <a:solidFill>
              <a:schemeClr val="accent1"/>
            </a:solidFill>
            <a:ln>
              <a:noFill/>
            </a:ln>
            <a:effectLst>
              <a:innerShdw blurRad="114300">
                <a:scrgbClr r="0" g="0" b="0"/>
              </a:innerShdw>
            </a:effectLst>
            <a:sp3d/>
          </c:spPr>
          <c:invertIfNegative val="0"/>
          <c:val>
            <c:numRef>
              <c:f>List4!$C$110</c:f>
              <c:numCache>
                <c:formatCode>General</c:formatCode>
                <c:ptCount val="1"/>
                <c:pt idx="0">
                  <c:v>139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62-3066-4E30-86D0-FAFE34A8FD40}"/>
            </c:ext>
          </c:extLst>
        </c:ser>
        <c:ser>
          <c:idx val="109"/>
          <c:order val="99"/>
          <c:spPr>
            <a:solidFill>
              <a:schemeClr val="accent2"/>
            </a:solidFill>
            <a:ln>
              <a:noFill/>
            </a:ln>
            <a:effectLst>
              <a:innerShdw blurRad="114300">
                <a:scrgbClr r="0" g="0" b="0"/>
              </a:innerShdw>
            </a:effectLst>
            <a:sp3d/>
          </c:spPr>
          <c:invertIfNegative val="0"/>
          <c:val>
            <c:numRef>
              <c:f>List4!$C$111</c:f>
              <c:numCache>
                <c:formatCode>General</c:formatCode>
                <c:ptCount val="1"/>
                <c:pt idx="0">
                  <c:v>835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63-3066-4E30-86D0-FAFE34A8FD40}"/>
            </c:ext>
          </c:extLst>
        </c:ser>
        <c:ser>
          <c:idx val="111"/>
          <c:order val="100"/>
          <c:spPr>
            <a:solidFill>
              <a:schemeClr val="accent4"/>
            </a:solidFill>
            <a:ln>
              <a:noFill/>
            </a:ln>
            <a:effectLst>
              <a:innerShdw blurRad="114300">
                <a:scrgbClr r="0" g="0" b="0"/>
              </a:innerShdw>
            </a:effectLst>
            <a:sp3d/>
          </c:spPr>
          <c:invertIfNegative val="0"/>
          <c:val>
            <c:numRef>
              <c:f>List4!$C$113</c:f>
              <c:numCache>
                <c:formatCode>General</c:formatCode>
                <c:ptCount val="1"/>
                <c:pt idx="0">
                  <c:v>1383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64-3066-4E30-86D0-FAFE34A8FD40}"/>
            </c:ext>
          </c:extLst>
        </c:ser>
        <c:ser>
          <c:idx val="112"/>
          <c:order val="101"/>
          <c:spPr>
            <a:solidFill>
              <a:schemeClr val="accent5"/>
            </a:solidFill>
            <a:ln>
              <a:noFill/>
            </a:ln>
            <a:effectLst>
              <a:innerShdw blurRad="114300">
                <a:scrgbClr r="0" g="0" b="0"/>
              </a:innerShdw>
            </a:effectLst>
            <a:sp3d/>
          </c:spPr>
          <c:invertIfNegative val="0"/>
          <c:val>
            <c:numRef>
              <c:f>List4!$C$114</c:f>
              <c:numCache>
                <c:formatCode>General</c:formatCode>
                <c:ptCount val="1"/>
                <c:pt idx="0">
                  <c:v>2562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65-3066-4E30-86D0-FAFE34A8FD40}"/>
            </c:ext>
          </c:extLst>
        </c:ser>
        <c:ser>
          <c:idx val="113"/>
          <c:order val="102"/>
          <c:spPr>
            <a:solidFill>
              <a:schemeClr val="accent6"/>
            </a:solidFill>
            <a:ln>
              <a:noFill/>
            </a:ln>
            <a:effectLst>
              <a:innerShdw blurRad="114300">
                <a:scrgbClr r="0" g="0" b="0"/>
              </a:innerShdw>
            </a:effectLst>
            <a:sp3d/>
          </c:spPr>
          <c:invertIfNegative val="0"/>
          <c:val>
            <c:numRef>
              <c:f>List4!$C$115</c:f>
              <c:numCache>
                <c:formatCode>General</c:formatCode>
                <c:ptCount val="1"/>
                <c:pt idx="0">
                  <c:v>141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66-3066-4E30-86D0-FAFE34A8FD40}"/>
            </c:ext>
          </c:extLst>
        </c:ser>
        <c:ser>
          <c:idx val="114"/>
          <c:order val="103"/>
          <c:spPr>
            <a:solidFill>
              <a:schemeClr val="accent1">
                <a:lumMod val="60000"/>
              </a:schemeClr>
            </a:solidFill>
            <a:ln>
              <a:noFill/>
            </a:ln>
            <a:effectLst>
              <a:innerShdw blurRad="114300">
                <a:scrgbClr r="0" g="0" b="0"/>
              </a:innerShdw>
            </a:effectLst>
            <a:sp3d/>
          </c:spPr>
          <c:invertIfNegative val="0"/>
          <c:val>
            <c:numRef>
              <c:f>List4!$C$116</c:f>
              <c:numCache>
                <c:formatCode>General</c:formatCode>
                <c:ptCount val="1"/>
                <c:pt idx="0">
                  <c:v>251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67-3066-4E30-86D0-FAFE34A8FD40}"/>
            </c:ext>
          </c:extLst>
        </c:ser>
        <c:ser>
          <c:idx val="115"/>
          <c:order val="104"/>
          <c:spPr>
            <a:solidFill>
              <a:schemeClr val="accent2">
                <a:lumMod val="60000"/>
              </a:schemeClr>
            </a:solidFill>
            <a:ln>
              <a:noFill/>
            </a:ln>
            <a:effectLst>
              <a:innerShdw blurRad="114300">
                <a:scrgbClr r="0" g="0" b="0"/>
              </a:innerShdw>
            </a:effectLst>
            <a:sp3d/>
          </c:spPr>
          <c:invertIfNegative val="0"/>
          <c:val>
            <c:numRef>
              <c:f>List4!$C$117</c:f>
              <c:numCache>
                <c:formatCode>General</c:formatCode>
                <c:ptCount val="1"/>
                <c:pt idx="0">
                  <c:v>808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68-3066-4E30-86D0-FAFE34A8FD40}"/>
            </c:ext>
          </c:extLst>
        </c:ser>
        <c:ser>
          <c:idx val="116"/>
          <c:order val="105"/>
          <c:spPr>
            <a:solidFill>
              <a:schemeClr val="accent3">
                <a:lumMod val="60000"/>
              </a:schemeClr>
            </a:solidFill>
            <a:ln>
              <a:noFill/>
            </a:ln>
            <a:effectLst>
              <a:innerShdw blurRad="114300">
                <a:scrgbClr r="0" g="0" b="0"/>
              </a:innerShdw>
            </a:effectLst>
            <a:sp3d/>
          </c:spPr>
          <c:invertIfNegative val="0"/>
          <c:val>
            <c:numRef>
              <c:f>List4!$C$118</c:f>
              <c:numCache>
                <c:formatCode>General</c:formatCode>
                <c:ptCount val="1"/>
                <c:pt idx="0">
                  <c:v>2239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69-3066-4E30-86D0-FAFE34A8FD40}"/>
            </c:ext>
          </c:extLst>
        </c:ser>
        <c:ser>
          <c:idx val="117"/>
          <c:order val="106"/>
          <c:spPr>
            <a:solidFill>
              <a:schemeClr val="accent4">
                <a:lumMod val="60000"/>
              </a:schemeClr>
            </a:solidFill>
            <a:ln>
              <a:noFill/>
            </a:ln>
            <a:effectLst>
              <a:innerShdw blurRad="114300">
                <a:scrgbClr r="0" g="0" b="0"/>
              </a:innerShdw>
            </a:effectLst>
            <a:sp3d/>
          </c:spPr>
          <c:invertIfNegative val="0"/>
          <c:val>
            <c:numRef>
              <c:f>List4!$C$119</c:f>
              <c:numCache>
                <c:formatCode>General</c:formatCode>
                <c:ptCount val="1"/>
                <c:pt idx="0">
                  <c:v>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6A-3066-4E30-86D0-FAFE34A8FD40}"/>
            </c:ext>
          </c:extLst>
        </c:ser>
        <c:ser>
          <c:idx val="118"/>
          <c:order val="107"/>
          <c:spPr>
            <a:solidFill>
              <a:schemeClr val="accent5">
                <a:lumMod val="60000"/>
              </a:schemeClr>
            </a:solidFill>
            <a:ln>
              <a:noFill/>
            </a:ln>
            <a:effectLst>
              <a:innerShdw blurRad="114300">
                <a:scrgbClr r="0" g="0" b="0"/>
              </a:innerShdw>
            </a:effectLst>
            <a:sp3d/>
          </c:spPr>
          <c:invertIfNegative val="0"/>
          <c:val>
            <c:numRef>
              <c:f>List4!$C$120</c:f>
              <c:numCache>
                <c:formatCode>General</c:formatCode>
                <c:ptCount val="1"/>
                <c:pt idx="0">
                  <c:v>1914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6B-3066-4E30-86D0-FAFE34A8FD40}"/>
            </c:ext>
          </c:extLst>
        </c:ser>
        <c:ser>
          <c:idx val="119"/>
          <c:order val="108"/>
          <c:spPr>
            <a:solidFill>
              <a:schemeClr val="accent6">
                <a:lumMod val="60000"/>
              </a:schemeClr>
            </a:solidFill>
            <a:ln>
              <a:noFill/>
            </a:ln>
            <a:effectLst>
              <a:innerShdw blurRad="114300">
                <a:scrgbClr r="0" g="0" b="0"/>
              </a:innerShdw>
            </a:effectLst>
            <a:sp3d/>
          </c:spPr>
          <c:invertIfNegative val="0"/>
          <c:val>
            <c:numRef>
              <c:f>List4!$C$121</c:f>
              <c:numCache>
                <c:formatCode>General</c:formatCode>
                <c:ptCount val="1"/>
                <c:pt idx="0">
                  <c:v>123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6C-3066-4E30-86D0-FAFE34A8FD40}"/>
            </c:ext>
          </c:extLst>
        </c:ser>
        <c:ser>
          <c:idx val="120"/>
          <c:order val="109"/>
          <c:spPr>
            <a:solidFill>
              <a:schemeClr val="accent1">
                <a:lumMod val="80000"/>
                <a:lumOff val="20000"/>
              </a:schemeClr>
            </a:solidFill>
            <a:ln>
              <a:noFill/>
            </a:ln>
            <a:effectLst>
              <a:innerShdw blurRad="114300">
                <a:scrgbClr r="0" g="0" b="0"/>
              </a:innerShdw>
            </a:effectLst>
            <a:sp3d/>
          </c:spPr>
          <c:invertIfNegative val="0"/>
          <c:val>
            <c:numRef>
              <c:f>List4!$C$122</c:f>
              <c:numCache>
                <c:formatCode>General</c:formatCode>
                <c:ptCount val="1"/>
                <c:pt idx="0">
                  <c:v>2157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6D-3066-4E30-86D0-FAFE34A8FD40}"/>
            </c:ext>
          </c:extLst>
        </c:ser>
        <c:ser>
          <c:idx val="121"/>
          <c:order val="110"/>
          <c:spPr>
            <a:solidFill>
              <a:schemeClr val="accent2">
                <a:lumMod val="80000"/>
                <a:lumOff val="20000"/>
              </a:schemeClr>
            </a:solidFill>
            <a:ln>
              <a:noFill/>
            </a:ln>
            <a:effectLst>
              <a:innerShdw blurRad="114300">
                <a:scrgbClr r="0" g="0" b="0"/>
              </a:innerShdw>
            </a:effectLst>
            <a:sp3d/>
          </c:spPr>
          <c:invertIfNegative val="0"/>
          <c:val>
            <c:numRef>
              <c:f>List4!$C$123</c:f>
              <c:numCache>
                <c:formatCode>General</c:formatCode>
                <c:ptCount val="1"/>
                <c:pt idx="0">
                  <c:v>1819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6E-3066-4E30-86D0-FAFE34A8FD40}"/>
            </c:ext>
          </c:extLst>
        </c:ser>
        <c:ser>
          <c:idx val="122"/>
          <c:order val="111"/>
          <c:spPr>
            <a:solidFill>
              <a:schemeClr val="accent3">
                <a:lumMod val="80000"/>
                <a:lumOff val="20000"/>
              </a:schemeClr>
            </a:solidFill>
            <a:ln>
              <a:noFill/>
            </a:ln>
            <a:effectLst>
              <a:innerShdw blurRad="114300">
                <a:scrgbClr r="0" g="0" b="0"/>
              </a:innerShdw>
            </a:effectLst>
            <a:sp3d/>
          </c:spPr>
          <c:invertIfNegative val="0"/>
          <c:val>
            <c:numRef>
              <c:f>List4!$C$124</c:f>
              <c:numCache>
                <c:formatCode>General</c:formatCode>
                <c:ptCount val="1"/>
                <c:pt idx="0">
                  <c:v>1931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6F-3066-4E30-86D0-FAFE34A8FD40}"/>
            </c:ext>
          </c:extLst>
        </c:ser>
        <c:ser>
          <c:idx val="123"/>
          <c:order val="112"/>
          <c:spPr>
            <a:solidFill>
              <a:schemeClr val="accent4">
                <a:lumMod val="80000"/>
                <a:lumOff val="20000"/>
              </a:schemeClr>
            </a:solidFill>
            <a:ln>
              <a:noFill/>
            </a:ln>
            <a:effectLst>
              <a:innerShdw blurRad="114300">
                <a:scrgbClr r="0" g="0" b="0"/>
              </a:innerShdw>
            </a:effectLst>
            <a:sp3d/>
          </c:spPr>
          <c:invertIfNegative val="0"/>
          <c:val>
            <c:numRef>
              <c:f>List4!$C$125</c:f>
              <c:numCache>
                <c:formatCode>General</c:formatCode>
                <c:ptCount val="1"/>
                <c:pt idx="0">
                  <c:v>5711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70-3066-4E30-86D0-FAFE34A8FD40}"/>
            </c:ext>
          </c:extLst>
        </c:ser>
        <c:ser>
          <c:idx val="124"/>
          <c:order val="113"/>
          <c:spPr>
            <a:solidFill>
              <a:schemeClr val="accent5">
                <a:lumMod val="80000"/>
                <a:lumOff val="20000"/>
              </a:schemeClr>
            </a:solidFill>
            <a:ln>
              <a:noFill/>
            </a:ln>
            <a:effectLst>
              <a:innerShdw blurRad="114300">
                <a:scrgbClr r="0" g="0" b="0"/>
              </a:innerShdw>
            </a:effectLst>
            <a:sp3d/>
          </c:spPr>
          <c:invertIfNegative val="0"/>
          <c:val>
            <c:numRef>
              <c:f>List4!$C$126</c:f>
              <c:numCache>
                <c:formatCode>General</c:formatCode>
                <c:ptCount val="1"/>
                <c:pt idx="0">
                  <c:v>1538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71-3066-4E30-86D0-FAFE34A8FD40}"/>
            </c:ext>
          </c:extLst>
        </c:ser>
        <c:ser>
          <c:idx val="125"/>
          <c:order val="114"/>
          <c:spPr>
            <a:solidFill>
              <a:schemeClr val="accent6">
                <a:lumMod val="80000"/>
                <a:lumOff val="20000"/>
              </a:schemeClr>
            </a:solidFill>
            <a:ln>
              <a:noFill/>
            </a:ln>
            <a:effectLst>
              <a:innerShdw blurRad="114300">
                <a:scrgbClr r="0" g="0" b="0"/>
              </a:innerShdw>
            </a:effectLst>
            <a:sp3d/>
          </c:spPr>
          <c:invertIfNegative val="0"/>
          <c:val>
            <c:numRef>
              <c:f>List4!$C$127</c:f>
              <c:numCache>
                <c:formatCode>General</c:formatCode>
                <c:ptCount val="1"/>
                <c:pt idx="0">
                  <c:v>408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72-3066-4E30-86D0-FAFE34A8FD40}"/>
            </c:ext>
          </c:extLst>
        </c:ser>
        <c:ser>
          <c:idx val="126"/>
          <c:order val="115"/>
          <c:spPr>
            <a:solidFill>
              <a:schemeClr val="accent1">
                <a:lumMod val="80000"/>
              </a:schemeClr>
            </a:solidFill>
            <a:ln>
              <a:noFill/>
            </a:ln>
            <a:effectLst>
              <a:innerShdw blurRad="114300">
                <a:scrgbClr r="0" g="0" b="0"/>
              </a:innerShdw>
            </a:effectLst>
            <a:sp3d/>
          </c:spPr>
          <c:invertIfNegative val="0"/>
          <c:val>
            <c:numRef>
              <c:f>List4!$C$128</c:f>
              <c:numCache>
                <c:formatCode>General</c:formatCode>
                <c:ptCount val="1"/>
                <c:pt idx="0">
                  <c:v>215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73-3066-4E30-86D0-FAFE34A8FD40}"/>
            </c:ext>
          </c:extLst>
        </c:ser>
        <c:ser>
          <c:idx val="127"/>
          <c:order val="116"/>
          <c:spPr>
            <a:solidFill>
              <a:schemeClr val="accent2">
                <a:lumMod val="80000"/>
              </a:schemeClr>
            </a:solidFill>
            <a:ln>
              <a:noFill/>
            </a:ln>
            <a:effectLst>
              <a:innerShdw blurRad="114300">
                <a:scrgbClr r="0" g="0" b="0"/>
              </a:innerShdw>
            </a:effectLst>
            <a:sp3d/>
          </c:spPr>
          <c:invertIfNegative val="0"/>
          <c:val>
            <c:numRef>
              <c:f>List4!$C$129</c:f>
              <c:numCache>
                <c:formatCode>General</c:formatCode>
                <c:ptCount val="1"/>
                <c:pt idx="0">
                  <c:v>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74-3066-4E30-86D0-FAFE34A8FD40}"/>
            </c:ext>
          </c:extLst>
        </c:ser>
        <c:ser>
          <c:idx val="128"/>
          <c:order val="117"/>
          <c:spPr>
            <a:solidFill>
              <a:schemeClr val="accent3">
                <a:lumMod val="80000"/>
              </a:schemeClr>
            </a:solidFill>
            <a:ln>
              <a:noFill/>
            </a:ln>
            <a:effectLst>
              <a:innerShdw blurRad="114300">
                <a:scrgbClr r="0" g="0" b="0"/>
              </a:innerShdw>
            </a:effectLst>
            <a:sp3d/>
          </c:spPr>
          <c:invertIfNegative val="0"/>
          <c:val>
            <c:numRef>
              <c:f>List4!$C$130</c:f>
              <c:numCache>
                <c:formatCode>General</c:formatCode>
                <c:ptCount val="1"/>
                <c:pt idx="0">
                  <c:v>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75-3066-4E30-86D0-FAFE34A8FD40}"/>
            </c:ext>
          </c:extLst>
        </c:ser>
        <c:ser>
          <c:idx val="129"/>
          <c:order val="118"/>
          <c:spPr>
            <a:solidFill>
              <a:schemeClr val="accent4">
                <a:lumMod val="80000"/>
              </a:schemeClr>
            </a:solidFill>
            <a:ln>
              <a:noFill/>
            </a:ln>
            <a:effectLst>
              <a:innerShdw blurRad="114300">
                <a:scrgbClr r="0" g="0" b="0"/>
              </a:innerShdw>
            </a:effectLst>
            <a:sp3d/>
          </c:spPr>
          <c:invertIfNegative val="0"/>
          <c:val>
            <c:numRef>
              <c:f>List4!$C$131</c:f>
              <c:numCache>
                <c:formatCode>General</c:formatCode>
                <c:ptCount val="1"/>
                <c:pt idx="0">
                  <c:v>2515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76-3066-4E30-86D0-FAFE34A8FD40}"/>
            </c:ext>
          </c:extLst>
        </c:ser>
        <c:ser>
          <c:idx val="130"/>
          <c:order val="119"/>
          <c:spPr>
            <a:solidFill>
              <a:schemeClr val="accent5">
                <a:lumMod val="80000"/>
              </a:schemeClr>
            </a:solidFill>
            <a:ln>
              <a:noFill/>
            </a:ln>
            <a:effectLst>
              <a:innerShdw blurRad="114300">
                <a:scrgbClr r="0" g="0" b="0"/>
              </a:innerShdw>
            </a:effectLst>
            <a:sp3d/>
          </c:spPr>
          <c:invertIfNegative val="0"/>
          <c:val>
            <c:numRef>
              <c:f>List4!$C$132</c:f>
              <c:numCache>
                <c:formatCode>General</c:formatCode>
                <c:ptCount val="1"/>
                <c:pt idx="0">
                  <c:v>170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77-3066-4E30-86D0-FAFE34A8FD40}"/>
            </c:ext>
          </c:extLst>
        </c:ser>
        <c:ser>
          <c:idx val="131"/>
          <c:order val="120"/>
          <c:spPr>
            <a:solidFill>
              <a:schemeClr val="accent6">
                <a:lumMod val="80000"/>
              </a:schemeClr>
            </a:solidFill>
            <a:ln>
              <a:noFill/>
            </a:ln>
            <a:effectLst>
              <a:innerShdw blurRad="114300">
                <a:scrgbClr r="0" g="0" b="0"/>
              </a:innerShdw>
            </a:effectLst>
            <a:sp3d/>
          </c:spPr>
          <c:invertIfNegative val="0"/>
          <c:val>
            <c:numRef>
              <c:f>List4!$C$133</c:f>
              <c:numCache>
                <c:formatCode>General</c:formatCode>
                <c:ptCount val="1"/>
                <c:pt idx="0">
                  <c:v>7831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78-3066-4E30-86D0-FAFE34A8FD40}"/>
            </c:ext>
          </c:extLst>
        </c:ser>
        <c:ser>
          <c:idx val="132"/>
          <c:order val="121"/>
          <c:spPr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  <a:effectLst>
              <a:innerShdw blurRad="114300">
                <a:scrgbClr r="0" g="0" b="0"/>
              </a:innerShdw>
            </a:effectLst>
            <a:sp3d/>
          </c:spPr>
          <c:invertIfNegative val="0"/>
          <c:val>
            <c:numRef>
              <c:f>List4!$C$134</c:f>
              <c:numCache>
                <c:formatCode>General</c:formatCode>
                <c:ptCount val="1"/>
                <c:pt idx="0">
                  <c:v>3139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79-3066-4E30-86D0-FAFE34A8FD40}"/>
            </c:ext>
          </c:extLst>
        </c:ser>
        <c:ser>
          <c:idx val="133"/>
          <c:order val="122"/>
          <c:spPr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  <a:effectLst>
              <a:innerShdw blurRad="114300">
                <a:scrgbClr r="0" g="0" b="0"/>
              </a:innerShdw>
            </a:effectLst>
            <a:sp3d/>
          </c:spPr>
          <c:invertIfNegative val="0"/>
          <c:val>
            <c:numRef>
              <c:f>List4!$C$135</c:f>
              <c:numCache>
                <c:formatCode>General</c:formatCode>
                <c:ptCount val="1"/>
                <c:pt idx="0">
                  <c:v>1524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7A-3066-4E30-86D0-FAFE34A8FD40}"/>
            </c:ext>
          </c:extLst>
        </c:ser>
        <c:ser>
          <c:idx val="134"/>
          <c:order val="123"/>
          <c:spPr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  <a:effectLst>
              <a:innerShdw blurRad="114300">
                <a:scrgbClr r="0" g="0" b="0"/>
              </a:innerShdw>
            </a:effectLst>
            <a:sp3d/>
          </c:spPr>
          <c:invertIfNegative val="0"/>
          <c:val>
            <c:numRef>
              <c:f>List4!$C$136</c:f>
              <c:numCache>
                <c:formatCode>General</c:formatCode>
                <c:ptCount val="1"/>
                <c:pt idx="0">
                  <c:v>1042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7B-3066-4E30-86D0-FAFE34A8FD40}"/>
            </c:ext>
          </c:extLst>
        </c:ser>
        <c:ser>
          <c:idx val="135"/>
          <c:order val="124"/>
          <c:spPr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  <a:effectLst>
              <a:innerShdw blurRad="114300">
                <a:scrgbClr r="0" g="0" b="0"/>
              </a:innerShdw>
            </a:effectLst>
            <a:sp3d/>
          </c:spPr>
          <c:invertIfNegative val="0"/>
          <c:val>
            <c:numRef>
              <c:f>List4!$C$137</c:f>
              <c:numCache>
                <c:formatCode>General</c:formatCode>
                <c:ptCount val="1"/>
                <c:pt idx="0">
                  <c:v>994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7C-3066-4E30-86D0-FAFE34A8FD40}"/>
            </c:ext>
          </c:extLst>
        </c:ser>
        <c:ser>
          <c:idx val="136"/>
          <c:order val="125"/>
          <c:spPr>
            <a:solidFill>
              <a:schemeClr val="accent5">
                <a:lumMod val="60000"/>
                <a:lumOff val="40000"/>
              </a:schemeClr>
            </a:solidFill>
            <a:ln>
              <a:noFill/>
            </a:ln>
            <a:effectLst>
              <a:innerShdw blurRad="114300">
                <a:scrgbClr r="0" g="0" b="0"/>
              </a:innerShdw>
            </a:effectLst>
            <a:sp3d/>
          </c:spPr>
          <c:invertIfNegative val="0"/>
          <c:val>
            <c:numRef>
              <c:f>List4!$C$138</c:f>
              <c:numCache>
                <c:formatCode>General</c:formatCode>
                <c:ptCount val="1"/>
                <c:pt idx="0">
                  <c:v>3328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7D-3066-4E30-86D0-FAFE34A8FD40}"/>
            </c:ext>
          </c:extLst>
        </c:ser>
        <c:ser>
          <c:idx val="137"/>
          <c:order val="126"/>
          <c:spPr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  <a:effectLst>
              <a:innerShdw blurRad="114300">
                <a:scrgbClr r="0" g="0" b="0"/>
              </a:innerShdw>
            </a:effectLst>
            <a:sp3d/>
          </c:spPr>
          <c:invertIfNegative val="0"/>
          <c:val>
            <c:numRef>
              <c:f>List4!$C$139</c:f>
              <c:numCache>
                <c:formatCode>General</c:formatCode>
                <c:ptCount val="1"/>
                <c:pt idx="0">
                  <c:v>8441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7E-3066-4E30-86D0-FAFE34A8FD40}"/>
            </c:ext>
          </c:extLst>
        </c:ser>
        <c:ser>
          <c:idx val="138"/>
          <c:order val="127"/>
          <c:spPr>
            <a:solidFill>
              <a:schemeClr val="accent1">
                <a:lumMod val="50000"/>
              </a:schemeClr>
            </a:solidFill>
            <a:ln>
              <a:noFill/>
            </a:ln>
            <a:effectLst>
              <a:innerShdw blurRad="114300">
                <a:scrgbClr r="0" g="0" b="0"/>
              </a:innerShdw>
            </a:effectLst>
            <a:sp3d/>
          </c:spPr>
          <c:invertIfNegative val="0"/>
          <c:val>
            <c:numRef>
              <c:f>List4!$C$140</c:f>
              <c:numCache>
                <c:formatCode>General</c:formatCode>
                <c:ptCount val="1"/>
                <c:pt idx="0">
                  <c:v>2459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7F-3066-4E30-86D0-FAFE34A8FD40}"/>
            </c:ext>
          </c:extLst>
        </c:ser>
        <c:ser>
          <c:idx val="139"/>
          <c:order val="128"/>
          <c:spPr>
            <a:solidFill>
              <a:schemeClr val="accent2">
                <a:lumMod val="50000"/>
              </a:schemeClr>
            </a:solidFill>
            <a:ln>
              <a:noFill/>
            </a:ln>
            <a:effectLst>
              <a:innerShdw blurRad="114300">
                <a:scrgbClr r="0" g="0" b="0"/>
              </a:innerShdw>
            </a:effectLst>
            <a:sp3d/>
          </c:spPr>
          <c:invertIfNegative val="0"/>
          <c:val>
            <c:numRef>
              <c:f>List4!$C$141</c:f>
              <c:numCache>
                <c:formatCode>General</c:formatCode>
                <c:ptCount val="1"/>
                <c:pt idx="0">
                  <c:v>384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80-3066-4E30-86D0-FAFE34A8FD40}"/>
            </c:ext>
          </c:extLst>
        </c:ser>
        <c:ser>
          <c:idx val="140"/>
          <c:order val="129"/>
          <c:spPr>
            <a:solidFill>
              <a:schemeClr val="accent3">
                <a:lumMod val="50000"/>
              </a:schemeClr>
            </a:solidFill>
            <a:ln>
              <a:noFill/>
            </a:ln>
            <a:effectLst>
              <a:innerShdw blurRad="114300">
                <a:scrgbClr r="0" g="0" b="0"/>
              </a:innerShdw>
            </a:effectLst>
            <a:sp3d/>
          </c:spPr>
          <c:invertIfNegative val="0"/>
          <c:val>
            <c:numRef>
              <c:f>List4!$C$142</c:f>
              <c:numCache>
                <c:formatCode>General</c:formatCode>
                <c:ptCount val="1"/>
                <c:pt idx="0">
                  <c:v>462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81-3066-4E30-86D0-FAFE34A8FD40}"/>
            </c:ext>
          </c:extLst>
        </c:ser>
        <c:ser>
          <c:idx val="141"/>
          <c:order val="130"/>
          <c:spPr>
            <a:solidFill>
              <a:schemeClr val="accent4">
                <a:lumMod val="50000"/>
              </a:schemeClr>
            </a:solidFill>
            <a:ln>
              <a:noFill/>
            </a:ln>
            <a:effectLst>
              <a:innerShdw blurRad="114300">
                <a:scrgbClr r="0" g="0" b="0"/>
              </a:innerShdw>
            </a:effectLst>
            <a:sp3d/>
          </c:spPr>
          <c:invertIfNegative val="0"/>
          <c:val>
            <c:numRef>
              <c:f>List4!$C$143</c:f>
              <c:numCache>
                <c:formatCode>General</c:formatCode>
                <c:ptCount val="1"/>
                <c:pt idx="0">
                  <c:v>627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82-3066-4E30-86D0-FAFE34A8FD40}"/>
            </c:ext>
          </c:extLst>
        </c:ser>
        <c:ser>
          <c:idx val="142"/>
          <c:order val="131"/>
          <c:spPr>
            <a:solidFill>
              <a:schemeClr val="accent5">
                <a:lumMod val="50000"/>
              </a:schemeClr>
            </a:solidFill>
            <a:ln>
              <a:noFill/>
            </a:ln>
            <a:effectLst>
              <a:innerShdw blurRad="114300">
                <a:scrgbClr r="0" g="0" b="0"/>
              </a:innerShdw>
            </a:effectLst>
            <a:sp3d/>
          </c:spPr>
          <c:invertIfNegative val="0"/>
          <c:val>
            <c:numRef>
              <c:f>List4!$C$144</c:f>
              <c:numCache>
                <c:formatCode>General</c:formatCode>
                <c:ptCount val="1"/>
                <c:pt idx="0">
                  <c:v>2400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83-3066-4E30-86D0-FAFE34A8FD40}"/>
            </c:ext>
          </c:extLst>
        </c:ser>
        <c:ser>
          <c:idx val="143"/>
          <c:order val="132"/>
          <c:spPr>
            <a:solidFill>
              <a:schemeClr val="accent6">
                <a:lumMod val="50000"/>
              </a:schemeClr>
            </a:solidFill>
            <a:ln>
              <a:noFill/>
            </a:ln>
            <a:effectLst>
              <a:innerShdw blurRad="114300">
                <a:scrgbClr r="0" g="0" b="0"/>
              </a:innerShdw>
            </a:effectLst>
            <a:sp3d/>
          </c:spPr>
          <c:invertIfNegative val="0"/>
          <c:val>
            <c:numRef>
              <c:f>List4!$C$145</c:f>
              <c:numCache>
                <c:formatCode>General</c:formatCode>
                <c:ptCount val="1"/>
                <c:pt idx="0">
                  <c:v>465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84-3066-4E30-86D0-FAFE34A8FD40}"/>
            </c:ext>
          </c:extLst>
        </c:ser>
        <c:ser>
          <c:idx val="144"/>
          <c:order val="133"/>
          <c:spPr>
            <a:solidFill>
              <a:schemeClr val="accent1">
                <a:lumMod val="70000"/>
                <a:lumOff val="30000"/>
              </a:schemeClr>
            </a:solidFill>
            <a:ln>
              <a:noFill/>
            </a:ln>
            <a:effectLst>
              <a:innerShdw blurRad="114300">
                <a:scrgbClr r="0" g="0" b="0"/>
              </a:innerShdw>
            </a:effectLst>
            <a:sp3d/>
          </c:spPr>
          <c:invertIfNegative val="0"/>
          <c:val>
            <c:numRef>
              <c:f>List4!$C$146</c:f>
              <c:numCache>
                <c:formatCode>General</c:formatCode>
                <c:ptCount val="1"/>
                <c:pt idx="0">
                  <c:v>3925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85-3066-4E30-86D0-FAFE34A8FD40}"/>
            </c:ext>
          </c:extLst>
        </c:ser>
        <c:ser>
          <c:idx val="145"/>
          <c:order val="134"/>
          <c:spPr>
            <a:solidFill>
              <a:schemeClr val="accent2">
                <a:lumMod val="70000"/>
                <a:lumOff val="30000"/>
              </a:schemeClr>
            </a:solidFill>
            <a:ln>
              <a:noFill/>
            </a:ln>
            <a:effectLst>
              <a:innerShdw blurRad="114300">
                <a:scrgbClr r="0" g="0" b="0"/>
              </a:innerShdw>
            </a:effectLst>
            <a:sp3d/>
          </c:spPr>
          <c:invertIfNegative val="0"/>
          <c:val>
            <c:numRef>
              <c:f>List4!$C$147</c:f>
              <c:numCache>
                <c:formatCode>General</c:formatCode>
                <c:ptCount val="1"/>
                <c:pt idx="0">
                  <c:v>325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86-3066-4E30-86D0-FAFE34A8FD40}"/>
            </c:ext>
          </c:extLst>
        </c:ser>
        <c:ser>
          <c:idx val="146"/>
          <c:order val="135"/>
          <c:spPr>
            <a:solidFill>
              <a:schemeClr val="accent3">
                <a:lumMod val="70000"/>
                <a:lumOff val="30000"/>
              </a:schemeClr>
            </a:solidFill>
            <a:ln>
              <a:noFill/>
            </a:ln>
            <a:effectLst>
              <a:innerShdw blurRad="114300">
                <a:scrgbClr r="0" g="0" b="0"/>
              </a:innerShdw>
            </a:effectLst>
            <a:sp3d/>
          </c:spPr>
          <c:invertIfNegative val="0"/>
          <c:val>
            <c:numRef>
              <c:f>List4!$C$148</c:f>
              <c:numCache>
                <c:formatCode>General</c:formatCode>
                <c:ptCount val="1"/>
                <c:pt idx="0">
                  <c:v>399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87-3066-4E30-86D0-FAFE34A8FD40}"/>
            </c:ext>
          </c:extLst>
        </c:ser>
        <c:ser>
          <c:idx val="147"/>
          <c:order val="136"/>
          <c:spPr>
            <a:solidFill>
              <a:schemeClr val="accent4">
                <a:lumMod val="70000"/>
                <a:lumOff val="30000"/>
              </a:schemeClr>
            </a:solidFill>
            <a:ln>
              <a:noFill/>
            </a:ln>
            <a:effectLst>
              <a:innerShdw blurRad="114300">
                <a:scrgbClr r="0" g="0" b="0"/>
              </a:innerShdw>
            </a:effectLst>
            <a:sp3d/>
          </c:spPr>
          <c:invertIfNegative val="0"/>
          <c:val>
            <c:numRef>
              <c:f>List4!$C$149</c:f>
              <c:numCache>
                <c:formatCode>General</c:formatCode>
                <c:ptCount val="1"/>
                <c:pt idx="0">
                  <c:v>559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88-3066-4E30-86D0-FAFE34A8FD40}"/>
            </c:ext>
          </c:extLst>
        </c:ser>
        <c:ser>
          <c:idx val="148"/>
          <c:order val="137"/>
          <c:spPr>
            <a:solidFill>
              <a:schemeClr val="accent5">
                <a:lumMod val="70000"/>
                <a:lumOff val="30000"/>
              </a:schemeClr>
            </a:solidFill>
            <a:ln>
              <a:noFill/>
            </a:ln>
            <a:effectLst>
              <a:innerShdw blurRad="114300">
                <a:scrgbClr r="0" g="0" b="0"/>
              </a:innerShdw>
            </a:effectLst>
            <a:sp3d/>
          </c:spPr>
          <c:invertIfNegative val="0"/>
          <c:val>
            <c:numRef>
              <c:f>List4!$C$150</c:f>
              <c:numCache>
                <c:formatCode>General</c:formatCode>
                <c:ptCount val="1"/>
                <c:pt idx="0">
                  <c:v>594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89-3066-4E30-86D0-FAFE34A8FD40}"/>
            </c:ext>
          </c:extLst>
        </c:ser>
        <c:ser>
          <c:idx val="149"/>
          <c:order val="138"/>
          <c:spPr>
            <a:solidFill>
              <a:schemeClr val="accent6">
                <a:lumMod val="70000"/>
                <a:lumOff val="30000"/>
              </a:schemeClr>
            </a:solidFill>
            <a:ln>
              <a:noFill/>
            </a:ln>
            <a:effectLst>
              <a:innerShdw blurRad="114300">
                <a:scrgbClr r="0" g="0" b="0"/>
              </a:innerShdw>
            </a:effectLst>
            <a:sp3d/>
          </c:spPr>
          <c:invertIfNegative val="0"/>
          <c:val>
            <c:numRef>
              <c:f>List4!$C$151</c:f>
              <c:numCache>
                <c:formatCode>General</c:formatCode>
                <c:ptCount val="1"/>
                <c:pt idx="0">
                  <c:v>2802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8A-3066-4E30-86D0-FAFE34A8FD40}"/>
            </c:ext>
          </c:extLst>
        </c:ser>
        <c:ser>
          <c:idx val="151"/>
          <c:order val="139"/>
          <c:spPr>
            <a:solidFill>
              <a:schemeClr val="accent2">
                <a:lumMod val="70000"/>
              </a:schemeClr>
            </a:solidFill>
            <a:ln>
              <a:noFill/>
            </a:ln>
            <a:effectLst>
              <a:innerShdw blurRad="114300">
                <a:scrgbClr r="0" g="0" b="0"/>
              </a:innerShdw>
            </a:effectLst>
            <a:sp3d/>
          </c:spPr>
          <c:invertIfNegative val="0"/>
          <c:val>
            <c:numRef>
              <c:f>List4!$C$153</c:f>
              <c:numCache>
                <c:formatCode>General</c:formatCode>
                <c:ptCount val="1"/>
                <c:pt idx="0">
                  <c:v>1226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8B-3066-4E30-86D0-FAFE34A8FD40}"/>
            </c:ext>
          </c:extLst>
        </c:ser>
        <c:ser>
          <c:idx val="152"/>
          <c:order val="140"/>
          <c:spPr>
            <a:solidFill>
              <a:schemeClr val="accent3">
                <a:lumMod val="70000"/>
              </a:schemeClr>
            </a:solidFill>
            <a:ln>
              <a:noFill/>
            </a:ln>
            <a:effectLst>
              <a:innerShdw blurRad="114300">
                <a:scrgbClr r="0" g="0" b="0"/>
              </a:innerShdw>
            </a:effectLst>
            <a:sp3d/>
          </c:spPr>
          <c:invertIfNegative val="0"/>
          <c:val>
            <c:numRef>
              <c:f>List4!$C$154</c:f>
              <c:numCache>
                <c:formatCode>General</c:formatCode>
                <c:ptCount val="1"/>
                <c:pt idx="0">
                  <c:v>162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8C-3066-4E30-86D0-FAFE34A8FD40}"/>
            </c:ext>
          </c:extLst>
        </c:ser>
        <c:ser>
          <c:idx val="154"/>
          <c:order val="141"/>
          <c:spPr>
            <a:solidFill>
              <a:schemeClr val="accent5">
                <a:lumMod val="70000"/>
              </a:schemeClr>
            </a:solidFill>
            <a:ln>
              <a:noFill/>
            </a:ln>
            <a:effectLst>
              <a:innerShdw blurRad="114300">
                <a:scrgbClr r="0" g="0" b="0"/>
              </a:innerShdw>
            </a:effectLst>
            <a:sp3d/>
          </c:spPr>
          <c:invertIfNegative val="0"/>
          <c:val>
            <c:numRef>
              <c:f>List4!$C$156</c:f>
              <c:numCache>
                <c:formatCode>General</c:formatCode>
                <c:ptCount val="1"/>
                <c:pt idx="0">
                  <c:v>243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8D-3066-4E30-86D0-FAFE34A8FD40}"/>
            </c:ext>
          </c:extLst>
        </c:ser>
        <c:ser>
          <c:idx val="155"/>
          <c:order val="142"/>
          <c:spPr>
            <a:solidFill>
              <a:schemeClr val="accent6">
                <a:lumMod val="70000"/>
              </a:schemeClr>
            </a:solidFill>
            <a:ln>
              <a:noFill/>
            </a:ln>
            <a:effectLst>
              <a:innerShdw blurRad="114300">
                <a:scrgbClr r="0" g="0" b="0"/>
              </a:innerShdw>
            </a:effectLst>
            <a:sp3d/>
          </c:spPr>
          <c:invertIfNegative val="0"/>
          <c:val>
            <c:numRef>
              <c:f>List4!$C$157</c:f>
              <c:numCache>
                <c:formatCode>General</c:formatCode>
                <c:ptCount val="1"/>
                <c:pt idx="0">
                  <c:v>656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8E-3066-4E30-86D0-FAFE34A8FD40}"/>
            </c:ext>
          </c:extLst>
        </c:ser>
        <c:ser>
          <c:idx val="157"/>
          <c:order val="143"/>
          <c:spPr>
            <a:solidFill>
              <a:schemeClr val="accent2">
                <a:lumMod val="50000"/>
                <a:lumOff val="50000"/>
              </a:schemeClr>
            </a:solidFill>
            <a:ln>
              <a:noFill/>
            </a:ln>
            <a:effectLst>
              <a:innerShdw blurRad="114300">
                <a:scrgbClr r="0" g="0" b="0"/>
              </a:innerShdw>
            </a:effectLst>
            <a:sp3d/>
          </c:spPr>
          <c:invertIfNegative val="0"/>
          <c:val>
            <c:numRef>
              <c:f>List4!$C$159</c:f>
              <c:numCache>
                <c:formatCode>General</c:formatCode>
                <c:ptCount val="1"/>
                <c:pt idx="0">
                  <c:v>268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8F-3066-4E30-86D0-FAFE34A8FD40}"/>
            </c:ext>
          </c:extLst>
        </c:ser>
        <c:ser>
          <c:idx val="158"/>
          <c:order val="144"/>
          <c:spPr>
            <a:solidFill>
              <a:schemeClr val="accent3">
                <a:lumMod val="50000"/>
                <a:lumOff val="50000"/>
              </a:schemeClr>
            </a:solidFill>
            <a:ln>
              <a:noFill/>
            </a:ln>
            <a:effectLst>
              <a:innerShdw blurRad="114300">
                <a:scrgbClr r="0" g="0" b="0"/>
              </a:innerShdw>
            </a:effectLst>
            <a:sp3d/>
          </c:spPr>
          <c:invertIfNegative val="0"/>
          <c:val>
            <c:numRef>
              <c:f>List4!$C$160</c:f>
              <c:numCache>
                <c:formatCode>General</c:formatCode>
                <c:ptCount val="1"/>
                <c:pt idx="0">
                  <c:v>322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90-3066-4E30-86D0-FAFE34A8FD40}"/>
            </c:ext>
          </c:extLst>
        </c:ser>
        <c:ser>
          <c:idx val="159"/>
          <c:order val="145"/>
          <c:spPr>
            <a:solidFill>
              <a:schemeClr val="accent4">
                <a:lumMod val="50000"/>
                <a:lumOff val="50000"/>
              </a:schemeClr>
            </a:solidFill>
            <a:ln>
              <a:noFill/>
            </a:ln>
            <a:effectLst>
              <a:innerShdw blurRad="114300">
                <a:scrgbClr r="0" g="0" b="0"/>
              </a:innerShdw>
            </a:effectLst>
            <a:sp3d/>
          </c:spPr>
          <c:invertIfNegative val="0"/>
          <c:val>
            <c:numRef>
              <c:f>List4!$C$161</c:f>
              <c:numCache>
                <c:formatCode>General</c:formatCode>
                <c:ptCount val="1"/>
                <c:pt idx="0">
                  <c:v>1498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91-3066-4E30-86D0-FAFE34A8FD40}"/>
            </c:ext>
          </c:extLst>
        </c:ser>
        <c:ser>
          <c:idx val="160"/>
          <c:order val="146"/>
          <c:spPr>
            <a:solidFill>
              <a:schemeClr val="accent5">
                <a:lumMod val="50000"/>
                <a:lumOff val="50000"/>
              </a:schemeClr>
            </a:solidFill>
            <a:ln>
              <a:noFill/>
            </a:ln>
            <a:effectLst>
              <a:innerShdw blurRad="114300">
                <a:scrgbClr r="0" g="0" b="0"/>
              </a:innerShdw>
            </a:effectLst>
            <a:sp3d/>
          </c:spPr>
          <c:invertIfNegative val="0"/>
          <c:val>
            <c:numRef>
              <c:f>List4!$C$162</c:f>
              <c:numCache>
                <c:formatCode>General</c:formatCode>
                <c:ptCount val="1"/>
                <c:pt idx="0">
                  <c:v>192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92-3066-4E30-86D0-FAFE34A8FD40}"/>
            </c:ext>
          </c:extLst>
        </c:ser>
        <c:ser>
          <c:idx val="161"/>
          <c:order val="147"/>
          <c:spPr>
            <a:solidFill>
              <a:schemeClr val="accent6">
                <a:lumMod val="50000"/>
                <a:lumOff val="50000"/>
              </a:schemeClr>
            </a:solidFill>
            <a:ln>
              <a:noFill/>
            </a:ln>
            <a:effectLst>
              <a:innerShdw blurRad="114300">
                <a:scrgbClr r="0" g="0" b="0"/>
              </a:innerShdw>
            </a:effectLst>
            <a:sp3d/>
          </c:spPr>
          <c:invertIfNegative val="0"/>
          <c:val>
            <c:numRef>
              <c:f>List4!$C$163</c:f>
              <c:numCache>
                <c:formatCode>General</c:formatCode>
                <c:ptCount val="1"/>
                <c:pt idx="0">
                  <c:v>1305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93-3066-4E30-86D0-FAFE34A8FD40}"/>
            </c:ext>
          </c:extLst>
        </c:ser>
        <c:ser>
          <c:idx val="162"/>
          <c:order val="148"/>
          <c:spPr>
            <a:solidFill>
              <a:schemeClr val="accent1"/>
            </a:solidFill>
            <a:ln>
              <a:noFill/>
            </a:ln>
            <a:effectLst>
              <a:innerShdw blurRad="114300">
                <a:scrgbClr r="0" g="0" b="0"/>
              </a:innerShdw>
            </a:effectLst>
            <a:sp3d/>
          </c:spPr>
          <c:invertIfNegative val="0"/>
          <c:val>
            <c:numRef>
              <c:f>List4!$C$164</c:f>
              <c:numCache>
                <c:formatCode>General</c:formatCode>
                <c:ptCount val="1"/>
                <c:pt idx="0">
                  <c:v>535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94-3066-4E30-86D0-FAFE34A8FD40}"/>
            </c:ext>
          </c:extLst>
        </c:ser>
        <c:ser>
          <c:idx val="163"/>
          <c:order val="149"/>
          <c:spPr>
            <a:solidFill>
              <a:schemeClr val="accent2"/>
            </a:solidFill>
            <a:ln>
              <a:noFill/>
            </a:ln>
            <a:effectLst>
              <a:innerShdw blurRad="114300">
                <a:scrgbClr r="0" g="0" b="0"/>
              </a:innerShdw>
            </a:effectLst>
            <a:sp3d/>
          </c:spPr>
          <c:invertIfNegative val="0"/>
          <c:val>
            <c:numRef>
              <c:f>List4!$C$165</c:f>
              <c:numCache>
                <c:formatCode>General</c:formatCode>
                <c:ptCount val="1"/>
                <c:pt idx="0">
                  <c:v>309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95-3066-4E30-86D0-FAFE34A8FD40}"/>
            </c:ext>
          </c:extLst>
        </c:ser>
        <c:ser>
          <c:idx val="164"/>
          <c:order val="150"/>
          <c:spPr>
            <a:solidFill>
              <a:schemeClr val="accent3"/>
            </a:solidFill>
            <a:ln>
              <a:noFill/>
            </a:ln>
            <a:effectLst>
              <a:innerShdw blurRad="114300">
                <a:scrgbClr r="0" g="0" b="0"/>
              </a:innerShdw>
            </a:effectLst>
            <a:sp3d/>
          </c:spPr>
          <c:invertIfNegative val="0"/>
          <c:val>
            <c:numRef>
              <c:f>List4!$C$166</c:f>
              <c:numCache>
                <c:formatCode>General</c:formatCode>
                <c:ptCount val="1"/>
                <c:pt idx="0">
                  <c:v>185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96-3066-4E30-86D0-FAFE34A8FD40}"/>
            </c:ext>
          </c:extLst>
        </c:ser>
        <c:ser>
          <c:idx val="165"/>
          <c:order val="151"/>
          <c:spPr>
            <a:solidFill>
              <a:schemeClr val="accent4"/>
            </a:solidFill>
            <a:ln>
              <a:noFill/>
            </a:ln>
            <a:effectLst>
              <a:innerShdw blurRad="114300">
                <a:scrgbClr r="0" g="0" b="0"/>
              </a:innerShdw>
            </a:effectLst>
            <a:sp3d/>
          </c:spPr>
          <c:invertIfNegative val="0"/>
          <c:val>
            <c:numRef>
              <c:f>List4!$C$167</c:f>
              <c:numCache>
                <c:formatCode>General</c:formatCode>
                <c:ptCount val="1"/>
                <c:pt idx="0">
                  <c:v>169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97-3066-4E30-86D0-FAFE34A8FD4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0"/>
        <c:shape val="box"/>
        <c:axId val="40704640"/>
        <c:axId val="40726912"/>
        <c:axId val="0"/>
        <c:extLst xmlns:c16r2="http://schemas.microsoft.com/office/drawing/2015/06/chart">
          <c:ext xmlns:c15="http://schemas.microsoft.com/office/drawing/2012/chart" uri="{02D57815-91ED-43cb-92C2-25804820EDAC}">
            <c15:filteredBarSeries>
              <c15:ser>
                <c:idx val="4"/>
                <c:order val="4"/>
                <c:spPr>
                  <a:solidFill>
                    <a:schemeClr val="accent5"/>
                  </a:solidFill>
                  <a:ln>
                    <a:noFill/>
                  </a:ln>
                  <a:effectLst>
                    <a:innerShdw blurRad="114300">
                      <a:scrgbClr r="0" g="0" b="0"/>
                    </a:innerShdw>
                  </a:effectLst>
                  <a:sp3d/>
                </c:spPr>
                <c:invertIfNegative val="0"/>
                <c:val>
                  <c:numRef>
                    <c:extLst>
                      <c:ext uri="{02D57815-91ED-43cb-92C2-25804820EDAC}">
                        <c15:formulaRef>
                          <c15:sqref>List4!$C$6</c15:sqref>
                        </c15:formulaRef>
                      </c:ext>
                    </c:extLst>
                    <c:numCache>
                      <c:formatCode>General</c:formatCode>
                      <c:ptCount val="1"/>
                    </c:numCache>
                  </c:numRef>
                </c:val>
                <c:extLst>
                  <c:ext xmlns:c16="http://schemas.microsoft.com/office/drawing/2014/chart" uri="{C3380CC4-5D6E-409C-BE32-E72D297353CC}">
                    <c16:uniqueId val="{00000098-3066-4E30-86D0-FAFE34A8FD40}"/>
                  </c:ext>
                </c:extLst>
              </c15:ser>
            </c15:filteredBarSeries>
            <c15:filteredBarSeries>
              <c15:ser>
                <c:idx val="22"/>
                <c:order val="22"/>
                <c:spPr>
                  <a:solidFill>
                    <a:schemeClr val="accent5">
                      <a:lumMod val="80000"/>
                    </a:schemeClr>
                  </a:solidFill>
                  <a:ln>
                    <a:noFill/>
                  </a:ln>
                  <a:effectLst>
                    <a:innerShdw blurRad="114300">
                      <a:scrgbClr r="0" g="0" b="0"/>
                    </a:innerShdw>
                  </a:effectLst>
                  <a:sp3d/>
                </c:spPr>
                <c:invertIfNegative val="0"/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List4!$C$24</c15:sqref>
                        </c15:formulaRef>
                      </c:ext>
                    </c:extLst>
                    <c:numCache>
                      <c:formatCode>General</c:formatCode>
                      <c:ptCount val="1"/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99-3066-4E30-86D0-FAFE34A8FD40}"/>
                  </c:ext>
                </c:extLst>
              </c15:ser>
            </c15:filteredBarSeries>
            <c15:filteredBarSeries>
              <c15:ser>
                <c:idx val="24"/>
                <c:order val="24"/>
                <c:spPr>
                  <a:solidFill>
                    <a:schemeClr val="accent1">
                      <a:lumMod val="60000"/>
                      <a:lumOff val="40000"/>
                    </a:schemeClr>
                  </a:solidFill>
                  <a:ln>
                    <a:noFill/>
                  </a:ln>
                  <a:effectLst>
                    <a:innerShdw blurRad="114300">
                      <a:scrgbClr r="0" g="0" b="0"/>
                    </a:innerShdw>
                  </a:effectLst>
                  <a:sp3d/>
                </c:spPr>
                <c:invertIfNegative val="0"/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List4!$C$26</c15:sqref>
                        </c15:formulaRef>
                      </c:ext>
                    </c:extLst>
                    <c:numCache>
                      <c:formatCode>General</c:formatCode>
                      <c:ptCount val="1"/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9A-3066-4E30-86D0-FAFE34A8FD40}"/>
                  </c:ext>
                </c:extLst>
              </c15:ser>
            </c15:filteredBarSeries>
            <c15:filteredBarSeries>
              <c15:ser>
                <c:idx val="45"/>
                <c:order val="45"/>
                <c:spPr>
                  <a:solidFill>
                    <a:schemeClr val="accent4">
                      <a:lumMod val="70000"/>
                    </a:schemeClr>
                  </a:solidFill>
                  <a:ln>
                    <a:noFill/>
                  </a:ln>
                  <a:effectLst>
                    <a:innerShdw blurRad="114300">
                      <a:scrgbClr r="0" g="0" b="0"/>
                    </a:innerShdw>
                  </a:effectLst>
                  <a:sp3d/>
                </c:spPr>
                <c:invertIfNegative val="0"/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List4!$C$47</c15:sqref>
                        </c15:formulaRef>
                      </c:ext>
                    </c:extLst>
                    <c:numCache>
                      <c:formatCode>General</c:formatCode>
                      <c:ptCount val="1"/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9B-3066-4E30-86D0-FAFE34A8FD40}"/>
                  </c:ext>
                </c:extLst>
              </c15:ser>
            </c15:filteredBarSeries>
            <c15:filteredBarSeries>
              <c15:ser>
                <c:idx val="52"/>
                <c:order val="52"/>
                <c:spPr>
                  <a:solidFill>
                    <a:schemeClr val="accent5">
                      <a:lumMod val="50000"/>
                      <a:lumOff val="50000"/>
                    </a:schemeClr>
                  </a:solidFill>
                  <a:ln>
                    <a:noFill/>
                  </a:ln>
                  <a:effectLst>
                    <a:innerShdw blurRad="114300">
                      <a:scrgbClr r="0" g="0" b="0"/>
                    </a:innerShdw>
                  </a:effectLst>
                  <a:sp3d/>
                </c:spPr>
                <c:invertIfNegative val="0"/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List4!$C$54</c15:sqref>
                        </c15:formulaRef>
                      </c:ext>
                    </c:extLst>
                    <c:numCache>
                      <c:formatCode>General</c:formatCode>
                      <c:ptCount val="1"/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9C-3066-4E30-86D0-FAFE34A8FD40}"/>
                  </c:ext>
                </c:extLst>
              </c15:ser>
            </c15:filteredBarSeries>
            <c15:filteredBarSeries>
              <c15:ser>
                <c:idx val="53"/>
                <c:order val="53"/>
                <c:spPr>
                  <a:solidFill>
                    <a:schemeClr val="accent6">
                      <a:lumMod val="50000"/>
                      <a:lumOff val="50000"/>
                    </a:schemeClr>
                  </a:solidFill>
                  <a:ln>
                    <a:noFill/>
                  </a:ln>
                  <a:effectLst>
                    <a:innerShdw blurRad="114300">
                      <a:scrgbClr r="0" g="0" b="0"/>
                    </a:innerShdw>
                  </a:effectLst>
                  <a:sp3d/>
                </c:spPr>
                <c:invertIfNegative val="0"/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List4!$C$55</c15:sqref>
                        </c15:formulaRef>
                      </c:ext>
                    </c:extLst>
                    <c:numCache>
                      <c:formatCode>General</c:formatCode>
                      <c:ptCount val="1"/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9D-3066-4E30-86D0-FAFE34A8FD40}"/>
                  </c:ext>
                </c:extLst>
              </c15:ser>
            </c15:filteredBarSeries>
            <c15:filteredBarSeries>
              <c15:ser>
                <c:idx val="54"/>
                <c:order val="54"/>
                <c:spPr>
                  <a:solidFill>
                    <a:schemeClr val="accent1"/>
                  </a:solidFill>
                  <a:ln>
                    <a:noFill/>
                  </a:ln>
                  <a:effectLst>
                    <a:innerShdw blurRad="114300">
                      <a:scrgbClr r="0" g="0" b="0"/>
                    </a:innerShdw>
                  </a:effectLst>
                  <a:sp3d/>
                </c:spPr>
                <c:invertIfNegative val="0"/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List4!$C$56</c15:sqref>
                        </c15:formulaRef>
                      </c:ext>
                    </c:extLst>
                    <c:numCache>
                      <c:formatCode>General</c:formatCode>
                      <c:ptCount val="1"/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9E-3066-4E30-86D0-FAFE34A8FD40}"/>
                  </c:ext>
                </c:extLst>
              </c15:ser>
            </c15:filteredBarSeries>
            <c15:filteredBarSeries>
              <c15:ser>
                <c:idx val="58"/>
                <c:order val="58"/>
                <c:spPr>
                  <a:solidFill>
                    <a:schemeClr val="accent5"/>
                  </a:solidFill>
                  <a:ln>
                    <a:noFill/>
                  </a:ln>
                  <a:effectLst>
                    <a:innerShdw blurRad="114300">
                      <a:scrgbClr r="0" g="0" b="0"/>
                    </a:innerShdw>
                  </a:effectLst>
                  <a:sp3d/>
                </c:spPr>
                <c:invertIfNegative val="0"/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List4!$C$60</c15:sqref>
                        </c15:formulaRef>
                      </c:ext>
                    </c:extLst>
                    <c:numCache>
                      <c:formatCode>General</c:formatCode>
                      <c:ptCount val="1"/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9F-3066-4E30-86D0-FAFE34A8FD40}"/>
                  </c:ext>
                </c:extLst>
              </c15:ser>
            </c15:filteredBarSeries>
            <c15:filteredBarSeries>
              <c15:ser>
                <c:idx val="75"/>
                <c:order val="75"/>
                <c:spPr>
                  <a:solidFill>
                    <a:schemeClr val="accent4">
                      <a:lumMod val="80000"/>
                    </a:schemeClr>
                  </a:solidFill>
                  <a:ln>
                    <a:noFill/>
                  </a:ln>
                  <a:effectLst>
                    <a:innerShdw blurRad="114300">
                      <a:scrgbClr r="0" g="0" b="0"/>
                    </a:innerShdw>
                  </a:effectLst>
                  <a:sp3d/>
                </c:spPr>
                <c:invertIfNegative val="0"/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List4!$C$77</c15:sqref>
                        </c15:formulaRef>
                      </c:ext>
                    </c:extLst>
                    <c:numCache>
                      <c:formatCode>General</c:formatCode>
                      <c:ptCount val="1"/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A0-3066-4E30-86D0-FAFE34A8FD40}"/>
                  </c:ext>
                </c:extLst>
              </c15:ser>
            </c15:filteredBarSeries>
            <c15:filteredBarSeries>
              <c15:ser>
                <c:idx val="88"/>
                <c:order val="88"/>
                <c:spPr>
                  <a:solidFill>
                    <a:schemeClr val="accent5">
                      <a:lumMod val="50000"/>
                    </a:schemeClr>
                  </a:solidFill>
                  <a:ln>
                    <a:noFill/>
                  </a:ln>
                  <a:effectLst>
                    <a:innerShdw blurRad="114300">
                      <a:scrgbClr r="0" g="0" b="0"/>
                    </a:innerShdw>
                  </a:effectLst>
                  <a:sp3d/>
                </c:spPr>
                <c:invertIfNegative val="0"/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List4!$C$90</c15:sqref>
                        </c15:formulaRef>
                      </c:ext>
                    </c:extLst>
                    <c:numCache>
                      <c:formatCode>General</c:formatCode>
                      <c:ptCount val="1"/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A1-3066-4E30-86D0-FAFE34A8FD40}"/>
                  </c:ext>
                </c:extLst>
              </c15:ser>
            </c15:filteredBarSeries>
            <c15:filteredBarSeries>
              <c15:ser>
                <c:idx val="110"/>
                <c:order val="110"/>
                <c:spPr>
                  <a:solidFill>
                    <a:schemeClr val="accent3"/>
                  </a:solidFill>
                  <a:ln>
                    <a:noFill/>
                  </a:ln>
                  <a:effectLst>
                    <a:innerShdw blurRad="114300">
                      <a:scrgbClr r="0" g="0" b="0"/>
                    </a:innerShdw>
                  </a:effectLst>
                  <a:sp3d/>
                </c:spPr>
                <c:invertIfNegative val="0"/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List4!$C$112</c15:sqref>
                        </c15:formulaRef>
                      </c:ext>
                    </c:extLst>
                    <c:numCache>
                      <c:formatCode>General</c:formatCode>
                      <c:ptCount val="1"/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A2-3066-4E30-86D0-FAFE34A8FD40}"/>
                  </c:ext>
                </c:extLst>
              </c15:ser>
            </c15:filteredBarSeries>
            <c15:filteredBarSeries>
              <c15:ser>
                <c:idx val="150"/>
                <c:order val="150"/>
                <c:spPr>
                  <a:solidFill>
                    <a:schemeClr val="accent1">
                      <a:lumMod val="70000"/>
                    </a:schemeClr>
                  </a:solidFill>
                  <a:ln>
                    <a:noFill/>
                  </a:ln>
                  <a:effectLst>
                    <a:innerShdw blurRad="114300">
                      <a:scrgbClr r="0" g="0" b="0"/>
                    </a:innerShdw>
                  </a:effectLst>
                  <a:sp3d/>
                </c:spPr>
                <c:invertIfNegative val="0"/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List4!$C$152</c15:sqref>
                        </c15:formulaRef>
                      </c:ext>
                    </c:extLst>
                    <c:numCache>
                      <c:formatCode>General</c:formatCode>
                      <c:ptCount val="1"/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A3-3066-4E30-86D0-FAFE34A8FD40}"/>
                  </c:ext>
                </c:extLst>
              </c15:ser>
            </c15:filteredBarSeries>
            <c15:filteredBarSeries>
              <c15:ser>
                <c:idx val="153"/>
                <c:order val="153"/>
                <c:spPr>
                  <a:solidFill>
                    <a:schemeClr val="accent4">
                      <a:lumMod val="70000"/>
                    </a:schemeClr>
                  </a:solidFill>
                  <a:ln>
                    <a:noFill/>
                  </a:ln>
                  <a:effectLst>
                    <a:innerShdw blurRad="114300">
                      <a:scrgbClr r="0" g="0" b="0"/>
                    </a:innerShdw>
                  </a:effectLst>
                  <a:sp3d/>
                </c:spPr>
                <c:invertIfNegative val="0"/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List4!$C$155</c15:sqref>
                        </c15:formulaRef>
                      </c:ext>
                    </c:extLst>
                    <c:numCache>
                      <c:formatCode>General</c:formatCode>
                      <c:ptCount val="1"/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A4-3066-4E30-86D0-FAFE34A8FD40}"/>
                  </c:ext>
                </c:extLst>
              </c15:ser>
            </c15:filteredBarSeries>
            <c15:filteredBarSeries>
              <c15:ser>
                <c:idx val="156"/>
                <c:order val="156"/>
                <c:spPr>
                  <a:solidFill>
                    <a:schemeClr val="accent1">
                      <a:lumMod val="50000"/>
                      <a:lumOff val="50000"/>
                    </a:schemeClr>
                  </a:solidFill>
                  <a:ln>
                    <a:noFill/>
                  </a:ln>
                  <a:effectLst>
                    <a:innerShdw blurRad="114300">
                      <a:scrgbClr r="0" g="0" b="0"/>
                    </a:innerShdw>
                  </a:effectLst>
                  <a:sp3d/>
                </c:spPr>
                <c:invertIfNegative val="0"/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List4!$C$158</c15:sqref>
                        </c15:formulaRef>
                      </c:ext>
                    </c:extLst>
                    <c:numCache>
                      <c:formatCode>General</c:formatCode>
                      <c:ptCount val="1"/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A5-3066-4E30-86D0-FAFE34A8FD40}"/>
                  </c:ext>
                </c:extLst>
              </c15:ser>
            </c15:filteredBarSeries>
          </c:ext>
        </c:extLst>
      </c:bar3DChart>
      <c:catAx>
        <c:axId val="40704640"/>
        <c:scaling>
          <c:orientation val="minMax"/>
        </c:scaling>
        <c:delete val="0"/>
        <c:axPos val="l"/>
        <c:majorTickMark val="none"/>
        <c:minorTickMark val="none"/>
        <c:tickLblPos val="nextTo"/>
        <c:spPr>
          <a:noFill/>
          <a:ln w="19050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0726912"/>
        <c:crosses val="autoZero"/>
        <c:auto val="1"/>
        <c:lblAlgn val="ctr"/>
        <c:lblOffset val="100"/>
        <c:noMultiLvlLbl val="0"/>
      </c:catAx>
      <c:valAx>
        <c:axId val="4072691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070464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36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b="1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9050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>
      <cs:styleClr val="auto"/>
    </cs:effectRef>
    <cs:fontRef idx="minor">
      <a:schemeClr val="dk1"/>
    </cs:fontRef>
    <cs:spPr>
      <a:pattFill prst="narHorz">
        <a:fgClr>
          <a:schemeClr val="phClr"/>
        </a:fgClr>
        <a:bgClr>
          <a:schemeClr val="phClr">
            <a:lumMod val="20000"/>
            <a:lumOff val="80000"/>
          </a:schemeClr>
        </a:bgClr>
      </a:pattFill>
      <a:effectLst>
        <a:innerShdw blurRad="114300">
          <a:schemeClr val="phClr"/>
        </a:inn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innerShdw blurRad="114300">
          <a:schemeClr val="phClr"/>
        </a:inn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25000"/>
            <a:lumOff val="75000"/>
          </a:schemeClr>
        </a:solidFill>
      </a:ln>
    </cs:spPr>
    <cs:defRPr sz="9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15000"/>
            <a:lumOff val="8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>
        <a:solidFill>
          <a:schemeClr val="tx1">
            <a:lumMod val="25000"/>
            <a:lumOff val="75000"/>
          </a:schemeClr>
        </a:solidFill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25000"/>
            <a:lumOff val="75000"/>
            <a:lumOff val="10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9050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/>
  </cs:seriesAxis>
  <cs:seriesLine>
    <cs:lnRef idx="0"/>
    <cs:fillRef idx="0"/>
    <cs:effectRef idx="0"/>
    <cs:fontRef idx="minor">
      <a:schemeClr val="dk1"/>
    </cs:fontRef>
    <cs:spPr>
      <a:ln w="9525" cap="flat">
        <a:solidFill>
          <a:srgbClr val="D9D9D9"/>
        </a:solidFill>
        <a:round/>
      </a:ln>
    </cs:spPr>
  </cs:seriesLine>
  <cs:title>
    <cs:lnRef idx="0"/>
    <cs:fillRef idx="0"/>
    <cs:effectRef idx="0"/>
    <cs:fontRef idx="minor">
      <a:schemeClr val="tx1">
        <a:lumMod val="50000"/>
        <a:lumOff val="50000"/>
      </a:schemeClr>
    </cs:fontRef>
    <cs:defRPr sz="1800" b="1" cap="all" spc="15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/>
  </cs:valueAxis>
  <cs:wall>
    <cs:lnRef idx="0"/>
    <cs:fillRef idx="0"/>
    <cs:effectRef idx="0"/>
    <cs:fontRef idx="minor">
      <a:schemeClr val="dk1"/>
    </cs:fontRef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DE1B4DA-D7F9-4D90-A358-566503C54142}" type="datetimeFigureOut">
              <a:rPr lang="cs-CZ" smtClean="0"/>
              <a:t>20.1.2018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7087100-1C83-47CB-86FB-BA943E88DF0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7719984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4D9544-3531-4C48-AB5D-709D27AD349E}" type="datetimeFigureOut">
              <a:rPr lang="cs-CZ" smtClean="0"/>
              <a:t>20.1.2018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93B2C0-57AA-4CA3-B4A6-50016C25C16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672853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4D9544-3531-4C48-AB5D-709D27AD349E}" type="datetimeFigureOut">
              <a:rPr lang="cs-CZ" smtClean="0"/>
              <a:t>20.1.2018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93B2C0-57AA-4CA3-B4A6-50016C25C16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859325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4D9544-3531-4C48-AB5D-709D27AD349E}" type="datetimeFigureOut">
              <a:rPr lang="cs-CZ" smtClean="0"/>
              <a:t>20.1.2018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93B2C0-57AA-4CA3-B4A6-50016C25C16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995464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4D9544-3531-4C48-AB5D-709D27AD349E}" type="datetimeFigureOut">
              <a:rPr lang="cs-CZ" smtClean="0"/>
              <a:t>20.1.2018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93B2C0-57AA-4CA3-B4A6-50016C25C16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239881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4D9544-3531-4C48-AB5D-709D27AD349E}" type="datetimeFigureOut">
              <a:rPr lang="cs-CZ" smtClean="0"/>
              <a:t>20.1.2018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93B2C0-57AA-4CA3-B4A6-50016C25C16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948323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4D9544-3531-4C48-AB5D-709D27AD349E}" type="datetimeFigureOut">
              <a:rPr lang="cs-CZ" smtClean="0"/>
              <a:t>20.1.2018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93B2C0-57AA-4CA3-B4A6-50016C25C16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464687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4D9544-3531-4C48-AB5D-709D27AD349E}" type="datetimeFigureOut">
              <a:rPr lang="cs-CZ" smtClean="0"/>
              <a:t>20.1.2018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93B2C0-57AA-4CA3-B4A6-50016C25C16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739081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4D9544-3531-4C48-AB5D-709D27AD349E}" type="datetimeFigureOut">
              <a:rPr lang="cs-CZ" smtClean="0"/>
              <a:t>20.1.2018</a:t>
            </a:fld>
            <a:endParaRPr lang="cs-C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93B2C0-57AA-4CA3-B4A6-50016C25C16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041670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4D9544-3531-4C48-AB5D-709D27AD349E}" type="datetimeFigureOut">
              <a:rPr lang="cs-CZ" smtClean="0"/>
              <a:t>20.1.2018</a:t>
            </a:fld>
            <a:endParaRPr lang="cs-CZ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93B2C0-57AA-4CA3-B4A6-50016C25C16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482957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4D9544-3531-4C48-AB5D-709D27AD349E}" type="datetimeFigureOut">
              <a:rPr lang="cs-CZ" smtClean="0"/>
              <a:t>20.1.2018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93B2C0-57AA-4CA3-B4A6-50016C25C16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350359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4D9544-3531-4C48-AB5D-709D27AD349E}" type="datetimeFigureOut">
              <a:rPr lang="cs-CZ" smtClean="0"/>
              <a:t>20.1.2018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93B2C0-57AA-4CA3-B4A6-50016C25C16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464945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7EFE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4D9544-3531-4C48-AB5D-709D27AD349E}" type="datetimeFigureOut">
              <a:rPr lang="cs-CZ" smtClean="0"/>
              <a:t>20.1.2018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93B2C0-57AA-4CA3-B4A6-50016C25C16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311159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microsoft.com/office/2007/relationships/hdphoto" Target="../media/hdphoto1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>
            <a:extLst>
              <a:ext uri="{FF2B5EF4-FFF2-40B4-BE49-F238E27FC236}">
                <a16:creationId xmlns:a16="http://schemas.microsoft.com/office/drawing/2014/main" xmlns="" id="{6098FEF2-5EC4-46C5-A30F-8071B29EC217}"/>
              </a:ext>
            </a:extLst>
          </p:cNvPr>
          <p:cNvSpPr txBox="1"/>
          <p:nvPr/>
        </p:nvSpPr>
        <p:spPr>
          <a:xfrm flipH="1">
            <a:off x="6951615" y="6548846"/>
            <a:ext cx="2418807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000" dirty="0"/>
              <a:t>2. SJEZD ČAAMK, Olomouc  20.1.2018</a:t>
            </a:r>
          </a:p>
        </p:txBody>
      </p:sp>
      <p:pic>
        <p:nvPicPr>
          <p:cNvPr id="3" name="Obrázek 2">
            <a:extLst>
              <a:ext uri="{FF2B5EF4-FFF2-40B4-BE49-F238E27FC236}">
                <a16:creationId xmlns:a16="http://schemas.microsoft.com/office/drawing/2014/main" xmlns="" id="{682C4C21-082B-4EC7-AE5D-2359BA94652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3808" y="4834550"/>
            <a:ext cx="2120082" cy="1837406"/>
          </a:xfrm>
          <a:prstGeom prst="rect">
            <a:avLst/>
          </a:prstGeom>
        </p:spPr>
      </p:pic>
      <p:sp>
        <p:nvSpPr>
          <p:cNvPr id="4" name="Obdélník 3"/>
          <p:cNvSpPr/>
          <p:nvPr/>
        </p:nvSpPr>
        <p:spPr>
          <a:xfrm>
            <a:off x="0" y="2390115"/>
            <a:ext cx="9144000" cy="1801639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8" name="Obdélník 7">
            <a:extLst>
              <a:ext uri="{FF2B5EF4-FFF2-40B4-BE49-F238E27FC236}">
                <a16:creationId xmlns:a16="http://schemas.microsoft.com/office/drawing/2014/main" xmlns="" id="{FE75E493-CC64-4108-856E-DDE75C1EEA5E}"/>
              </a:ext>
            </a:extLst>
          </p:cNvPr>
          <p:cNvSpPr/>
          <p:nvPr/>
        </p:nvSpPr>
        <p:spPr>
          <a:xfrm>
            <a:off x="0" y="2375872"/>
            <a:ext cx="9144000" cy="2154436"/>
          </a:xfrm>
          <a:prstGeom prst="rect">
            <a:avLst/>
          </a:prstGeom>
          <a:solidFill>
            <a:schemeClr val="bg1"/>
          </a:solidFill>
          <a:ln>
            <a:solidFill>
              <a:srgbClr val="00206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cs-CZ" sz="3200" b="1" dirty="0">
                <a:solidFill>
                  <a:srgbClr val="002060"/>
                </a:solidFill>
              </a:rPr>
              <a:t>VÝSLEDKY SLEDOVÁNÍ </a:t>
            </a:r>
          </a:p>
          <a:p>
            <a:pPr algn="ctr"/>
            <a:r>
              <a:rPr lang="cs-CZ" sz="3200" b="1" dirty="0">
                <a:solidFill>
                  <a:srgbClr val="002060"/>
                </a:solidFill>
              </a:rPr>
              <a:t>NT-</a:t>
            </a:r>
            <a:r>
              <a:rPr lang="cs-CZ" sz="3200" b="1" dirty="0" err="1">
                <a:solidFill>
                  <a:srgbClr val="002060"/>
                </a:solidFill>
              </a:rPr>
              <a:t>proBNP</a:t>
            </a:r>
            <a:r>
              <a:rPr lang="cs-CZ" sz="3200" b="1" dirty="0">
                <a:solidFill>
                  <a:srgbClr val="002060"/>
                </a:solidFill>
              </a:rPr>
              <a:t> A TROPONINU T METODOU COBAS H 232 </a:t>
            </a:r>
          </a:p>
          <a:p>
            <a:pPr algn="ctr"/>
            <a:r>
              <a:rPr lang="cs-CZ" sz="3200" b="1" dirty="0">
                <a:solidFill>
                  <a:srgbClr val="002060"/>
                </a:solidFill>
              </a:rPr>
              <a:t>V KARDIOLOGICKÉ AMBULANCI </a:t>
            </a:r>
          </a:p>
          <a:p>
            <a:pPr algn="ctr"/>
            <a:r>
              <a:rPr lang="cs-CZ" dirty="0">
                <a:solidFill>
                  <a:srgbClr val="002060"/>
                </a:solidFill>
              </a:rPr>
              <a:t>(sdělení podporované edukačním grantem </a:t>
            </a:r>
            <a:r>
              <a:rPr lang="cs-CZ" dirty="0" err="1">
                <a:solidFill>
                  <a:srgbClr val="002060"/>
                </a:solidFill>
              </a:rPr>
              <a:t>Roche</a:t>
            </a:r>
            <a:r>
              <a:rPr lang="cs-CZ" dirty="0">
                <a:solidFill>
                  <a:srgbClr val="002060"/>
                </a:solidFill>
              </a:rPr>
              <a:t>) </a:t>
            </a:r>
          </a:p>
          <a:p>
            <a:pPr algn="r"/>
            <a:endParaRPr lang="cs-CZ" sz="2000" dirty="0"/>
          </a:p>
        </p:txBody>
      </p:sp>
      <p:sp>
        <p:nvSpPr>
          <p:cNvPr id="5" name="Obdélník 4"/>
          <p:cNvSpPr/>
          <p:nvPr/>
        </p:nvSpPr>
        <p:spPr>
          <a:xfrm>
            <a:off x="6040010" y="5853251"/>
            <a:ext cx="310399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cs-CZ" dirty="0"/>
              <a:t>MUDr. Hana Skalická, </a:t>
            </a:r>
            <a:r>
              <a:rPr lang="cs-CZ" dirty="0" err="1"/>
              <a:t>CSc</a:t>
            </a:r>
            <a:r>
              <a:rPr lang="cs-CZ" dirty="0"/>
              <a:t>, FESC</a:t>
            </a:r>
          </a:p>
        </p:txBody>
      </p:sp>
    </p:spTree>
    <p:extLst>
      <p:ext uri="{BB962C8B-B14F-4D97-AF65-F5344CB8AC3E}">
        <p14:creationId xmlns:p14="http://schemas.microsoft.com/office/powerpoint/2010/main" val="168665289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>
            <a:extLst>
              <a:ext uri="{FF2B5EF4-FFF2-40B4-BE49-F238E27FC236}">
                <a16:creationId xmlns:a16="http://schemas.microsoft.com/office/drawing/2014/main" xmlns="" id="{6098FEF2-5EC4-46C5-A30F-8071B29EC217}"/>
              </a:ext>
            </a:extLst>
          </p:cNvPr>
          <p:cNvSpPr txBox="1"/>
          <p:nvPr/>
        </p:nvSpPr>
        <p:spPr>
          <a:xfrm flipH="1">
            <a:off x="6951615" y="6548846"/>
            <a:ext cx="2418807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000" dirty="0"/>
              <a:t>2. SJEZD ČAAMK, Olomouc  20.1.2018</a:t>
            </a:r>
          </a:p>
        </p:txBody>
      </p:sp>
      <p:pic>
        <p:nvPicPr>
          <p:cNvPr id="3" name="Obrázek 2">
            <a:extLst>
              <a:ext uri="{FF2B5EF4-FFF2-40B4-BE49-F238E27FC236}">
                <a16:creationId xmlns:a16="http://schemas.microsoft.com/office/drawing/2014/main" xmlns="" id="{682C4C21-082B-4EC7-AE5D-2359BA94652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3808" y="6037917"/>
            <a:ext cx="731583" cy="634039"/>
          </a:xfrm>
          <a:prstGeom prst="rect">
            <a:avLst/>
          </a:prstGeom>
        </p:spPr>
      </p:pic>
      <p:sp>
        <p:nvSpPr>
          <p:cNvPr id="4" name="Obdélník 3">
            <a:extLst>
              <a:ext uri="{FF2B5EF4-FFF2-40B4-BE49-F238E27FC236}">
                <a16:creationId xmlns:a16="http://schemas.microsoft.com/office/drawing/2014/main" xmlns="" id="{C798CBA9-C3E4-44F7-BF23-C91433B16915}"/>
              </a:ext>
            </a:extLst>
          </p:cNvPr>
          <p:cNvSpPr/>
          <p:nvPr/>
        </p:nvSpPr>
        <p:spPr>
          <a:xfrm>
            <a:off x="0" y="440174"/>
            <a:ext cx="9144000" cy="584775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lvl="0" algn="ctr" defTabSz="914400">
              <a:defRPr/>
            </a:pPr>
            <a:r>
              <a:rPr lang="cs-CZ" altLang="cs-CZ" sz="3200" b="1" kern="0" dirty="0">
                <a:solidFill>
                  <a:srgbClr val="002060"/>
                </a:solidFill>
                <a:cs typeface="Arial" panose="020B0604020202020204" pitchFamily="34" charset="0"/>
              </a:rPr>
              <a:t> VÝSLEDNÉ HODNOTY VŠECH NT-</a:t>
            </a:r>
            <a:r>
              <a:rPr lang="cs-CZ" altLang="cs-CZ" sz="3200" b="1" kern="0" dirty="0" err="1">
                <a:solidFill>
                  <a:srgbClr val="002060"/>
                </a:solidFill>
                <a:cs typeface="Arial" panose="020B0604020202020204" pitchFamily="34" charset="0"/>
              </a:rPr>
              <a:t>proBNP</a:t>
            </a:r>
            <a:r>
              <a:rPr lang="cs-CZ" altLang="cs-CZ" sz="3200" b="1" kern="0" dirty="0">
                <a:solidFill>
                  <a:srgbClr val="002060"/>
                </a:solidFill>
                <a:cs typeface="Arial" panose="020B0604020202020204" pitchFamily="34" charset="0"/>
              </a:rPr>
              <a:t> TESTŮ</a:t>
            </a:r>
          </a:p>
        </p:txBody>
      </p:sp>
      <p:graphicFrame>
        <p:nvGraphicFramePr>
          <p:cNvPr id="6" name="Graf 5">
            <a:extLst>
              <a:ext uri="{FF2B5EF4-FFF2-40B4-BE49-F238E27FC236}">
                <a16:creationId xmlns:a16="http://schemas.microsoft.com/office/drawing/2014/main" xmlns="" id="{3E4E87B0-3303-49AB-A7F4-6C3D1123F508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66213753"/>
              </p:ext>
            </p:extLst>
          </p:nvPr>
        </p:nvGraphicFramePr>
        <p:xfrm>
          <a:off x="-129845" y="1194660"/>
          <a:ext cx="9273845" cy="522316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7" name="Zaoblený obdélník 6"/>
          <p:cNvSpPr/>
          <p:nvPr/>
        </p:nvSpPr>
        <p:spPr>
          <a:xfrm>
            <a:off x="4662535" y="1153599"/>
            <a:ext cx="4227968" cy="1231106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5" name="Obdélník 4"/>
          <p:cNvSpPr/>
          <p:nvPr/>
        </p:nvSpPr>
        <p:spPr>
          <a:xfrm>
            <a:off x="4481464" y="1142638"/>
            <a:ext cx="4810582" cy="12311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dirty="0">
                <a:solidFill>
                  <a:srgbClr val="002060"/>
                </a:solidFill>
              </a:rPr>
              <a:t>    </a:t>
            </a:r>
            <a:r>
              <a:rPr lang="cs-CZ" sz="1400" b="1" dirty="0">
                <a:solidFill>
                  <a:srgbClr val="002060"/>
                </a:solidFill>
              </a:rPr>
              <a:t>138 provedených testů jednoznačně pozitivních</a:t>
            </a:r>
          </a:p>
          <a:p>
            <a:r>
              <a:rPr lang="cs-CZ" sz="1400" b="1" dirty="0">
                <a:solidFill>
                  <a:srgbClr val="002060"/>
                </a:solidFill>
              </a:rPr>
              <a:t>                        (45 testů ASS -  hospitalizace u 13 nemocných)</a:t>
            </a:r>
          </a:p>
          <a:p>
            <a:r>
              <a:rPr lang="cs-CZ" sz="1400" b="1" dirty="0">
                <a:solidFill>
                  <a:srgbClr val="002060"/>
                </a:solidFill>
              </a:rPr>
              <a:t>        11 negativní test (&lt;60pg/ml)</a:t>
            </a:r>
          </a:p>
          <a:p>
            <a:r>
              <a:rPr lang="cs-CZ" sz="1400" b="1" dirty="0">
                <a:solidFill>
                  <a:srgbClr val="002060"/>
                </a:solidFill>
              </a:rPr>
              <a:t>           9 test technicky špatně provedený</a:t>
            </a:r>
          </a:p>
          <a:p>
            <a:r>
              <a:rPr lang="cs-CZ" sz="1400" b="1" dirty="0">
                <a:solidFill>
                  <a:srgbClr val="002060"/>
                </a:solidFill>
              </a:rPr>
              <a:t>	             (10 test hodnoty  vysoké 3000-9000 </a:t>
            </a:r>
            <a:r>
              <a:rPr lang="cs-CZ" sz="1400" b="1" dirty="0" err="1">
                <a:solidFill>
                  <a:srgbClr val="002060"/>
                </a:solidFill>
              </a:rPr>
              <a:t>pg</a:t>
            </a:r>
            <a:r>
              <a:rPr lang="cs-CZ" sz="1400" b="1" dirty="0">
                <a:solidFill>
                  <a:srgbClr val="002060"/>
                </a:solidFill>
              </a:rPr>
              <a:t>/ml)</a:t>
            </a:r>
          </a:p>
        </p:txBody>
      </p:sp>
    </p:spTree>
    <p:extLst>
      <p:ext uri="{BB962C8B-B14F-4D97-AF65-F5344CB8AC3E}">
        <p14:creationId xmlns:p14="http://schemas.microsoft.com/office/powerpoint/2010/main" val="166851968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>
            <a:extLst>
              <a:ext uri="{FF2B5EF4-FFF2-40B4-BE49-F238E27FC236}">
                <a16:creationId xmlns:a16="http://schemas.microsoft.com/office/drawing/2014/main" xmlns="" id="{6098FEF2-5EC4-46C5-A30F-8071B29EC217}"/>
              </a:ext>
            </a:extLst>
          </p:cNvPr>
          <p:cNvSpPr txBox="1"/>
          <p:nvPr/>
        </p:nvSpPr>
        <p:spPr>
          <a:xfrm flipH="1">
            <a:off x="6951615" y="6548846"/>
            <a:ext cx="2418807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000" dirty="0"/>
              <a:t>2. SJEZD ČAAMK, Olomouc  20.1.2018</a:t>
            </a:r>
          </a:p>
        </p:txBody>
      </p:sp>
      <p:sp>
        <p:nvSpPr>
          <p:cNvPr id="4" name="Obdélník 3">
            <a:extLst>
              <a:ext uri="{FF2B5EF4-FFF2-40B4-BE49-F238E27FC236}">
                <a16:creationId xmlns:a16="http://schemas.microsoft.com/office/drawing/2014/main" xmlns="" id="{C798CBA9-C3E4-44F7-BF23-C91433B16915}"/>
              </a:ext>
            </a:extLst>
          </p:cNvPr>
          <p:cNvSpPr/>
          <p:nvPr/>
        </p:nvSpPr>
        <p:spPr>
          <a:xfrm>
            <a:off x="0" y="440174"/>
            <a:ext cx="9144000" cy="584775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lvl="0" algn="ctr" defTabSz="914400">
              <a:defRPr/>
            </a:pPr>
            <a:r>
              <a:rPr lang="cs-CZ" altLang="cs-CZ" sz="3200" b="1" kern="0" dirty="0">
                <a:solidFill>
                  <a:srgbClr val="002060"/>
                </a:solidFill>
                <a:cs typeface="Arial" panose="020B0604020202020204" pitchFamily="34" charset="0"/>
              </a:rPr>
              <a:t>PLATBA ZA PROVEDENÉ VYŠETŘENÍ NT-</a:t>
            </a:r>
            <a:r>
              <a:rPr lang="cs-CZ" altLang="cs-CZ" sz="3200" b="1" kern="0" dirty="0" err="1">
                <a:solidFill>
                  <a:srgbClr val="002060"/>
                </a:solidFill>
                <a:cs typeface="Arial" panose="020B0604020202020204" pitchFamily="34" charset="0"/>
              </a:rPr>
              <a:t>proBNP</a:t>
            </a:r>
            <a:endParaRPr lang="cs-CZ" altLang="cs-CZ" sz="3200" b="1" kern="0" dirty="0">
              <a:solidFill>
                <a:srgbClr val="002060"/>
              </a:solidFill>
              <a:cs typeface="Arial" panose="020B0604020202020204" pitchFamily="34" charset="0"/>
            </a:endParaRPr>
          </a:p>
        </p:txBody>
      </p:sp>
      <p:sp>
        <p:nvSpPr>
          <p:cNvPr id="6" name="Obdélník: se zakulacenými rohy 5">
            <a:extLst>
              <a:ext uri="{FF2B5EF4-FFF2-40B4-BE49-F238E27FC236}">
                <a16:creationId xmlns:a16="http://schemas.microsoft.com/office/drawing/2014/main" xmlns="" id="{F47F3DCF-B38C-4A2A-B81C-A93AC82290E7}"/>
              </a:ext>
            </a:extLst>
          </p:cNvPr>
          <p:cNvSpPr/>
          <p:nvPr/>
        </p:nvSpPr>
        <p:spPr>
          <a:xfrm>
            <a:off x="1278653" y="2833732"/>
            <a:ext cx="6707807" cy="118650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7" name="Obdélník: se zakulacenými rohy 6">
            <a:extLst>
              <a:ext uri="{FF2B5EF4-FFF2-40B4-BE49-F238E27FC236}">
                <a16:creationId xmlns:a16="http://schemas.microsoft.com/office/drawing/2014/main" xmlns="" id="{31960EB4-8EE8-439D-BE6D-80AFFD015E0B}"/>
              </a:ext>
            </a:extLst>
          </p:cNvPr>
          <p:cNvSpPr/>
          <p:nvPr/>
        </p:nvSpPr>
        <p:spPr>
          <a:xfrm>
            <a:off x="389284" y="5187635"/>
            <a:ext cx="8365432" cy="963611"/>
          </a:xfrm>
          <a:prstGeom prst="roundRect">
            <a:avLst/>
          </a:prstGeom>
          <a:solidFill>
            <a:schemeClr val="accent5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5" name="TextovéPole 4">
            <a:extLst>
              <a:ext uri="{FF2B5EF4-FFF2-40B4-BE49-F238E27FC236}">
                <a16:creationId xmlns:a16="http://schemas.microsoft.com/office/drawing/2014/main" xmlns="" id="{664BFEDF-4A42-4C21-A700-F3EAB28B5A03}"/>
              </a:ext>
            </a:extLst>
          </p:cNvPr>
          <p:cNvSpPr txBox="1"/>
          <p:nvPr/>
        </p:nvSpPr>
        <p:spPr>
          <a:xfrm>
            <a:off x="534760" y="2861273"/>
            <a:ext cx="8365432" cy="32624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>
                <a:solidFill>
                  <a:srgbClr val="002060"/>
                </a:solidFill>
              </a:rPr>
              <a:t>	       Odhad ceny  metodou </a:t>
            </a:r>
            <a:r>
              <a:rPr lang="cs-CZ" dirty="0" err="1">
                <a:solidFill>
                  <a:srgbClr val="002060"/>
                </a:solidFill>
              </a:rPr>
              <a:t>cobas</a:t>
            </a:r>
            <a:r>
              <a:rPr lang="cs-CZ" dirty="0">
                <a:solidFill>
                  <a:srgbClr val="002060"/>
                </a:solidFill>
              </a:rPr>
              <a:t> h 232  -  testovací proužek……..630,00</a:t>
            </a:r>
          </a:p>
          <a:p>
            <a:r>
              <a:rPr lang="cs-CZ" dirty="0">
                <a:solidFill>
                  <a:srgbClr val="002060"/>
                </a:solidFill>
              </a:rPr>
              <a:t>                                                                                   pipeta………………………   39,00</a:t>
            </a:r>
          </a:p>
          <a:p>
            <a:r>
              <a:rPr lang="cs-CZ" dirty="0">
                <a:solidFill>
                  <a:srgbClr val="002060"/>
                </a:solidFill>
              </a:rPr>
              <a:t>                                                                                   kontrola………………….. 120,00</a:t>
            </a:r>
          </a:p>
          <a:p>
            <a:r>
              <a:rPr lang="cs-CZ" dirty="0">
                <a:solidFill>
                  <a:srgbClr val="002060"/>
                </a:solidFill>
              </a:rPr>
              <a:t>   		</a:t>
            </a:r>
            <a:r>
              <a:rPr lang="cs-CZ" dirty="0" err="1">
                <a:solidFill>
                  <a:srgbClr val="002060"/>
                </a:solidFill>
              </a:rPr>
              <a:t>Cobes</a:t>
            </a:r>
            <a:r>
              <a:rPr lang="cs-CZ" dirty="0">
                <a:solidFill>
                  <a:srgbClr val="002060"/>
                </a:solidFill>
              </a:rPr>
              <a:t> h 232 - </a:t>
            </a:r>
            <a:r>
              <a:rPr lang="cs-CZ" b="1" dirty="0">
                <a:solidFill>
                  <a:srgbClr val="002060"/>
                </a:solidFill>
              </a:rPr>
              <a:t>47 190,00 Kč                                                         789,00</a:t>
            </a:r>
          </a:p>
          <a:p>
            <a:endParaRPr lang="cs-CZ" sz="1600" dirty="0"/>
          </a:p>
          <a:p>
            <a:r>
              <a:rPr lang="cs-CZ" sz="1600" dirty="0"/>
              <a:t>                    Vyjádření k zaplacení testu pacientem:  cena 800,00 Kč</a:t>
            </a:r>
          </a:p>
          <a:p>
            <a:r>
              <a:rPr lang="cs-CZ" sz="1600" dirty="0"/>
              <a:t>        									33 pacientů  ano</a:t>
            </a:r>
          </a:p>
          <a:p>
            <a:r>
              <a:rPr lang="cs-CZ" sz="1600" dirty="0"/>
              <a:t>										66 částečně ano</a:t>
            </a:r>
          </a:p>
          <a:p>
            <a:r>
              <a:rPr lang="cs-CZ" sz="1600" dirty="0"/>
              <a:t>											69 určitě ne</a:t>
            </a:r>
          </a:p>
          <a:p>
            <a:r>
              <a:rPr lang="cs-CZ" b="1" dirty="0">
                <a:solidFill>
                  <a:schemeClr val="bg1"/>
                </a:solidFill>
              </a:rPr>
              <a:t>Většina testujících lékařů se vyjádřila, že se jedná o velký přínos do ambulance pouze</a:t>
            </a:r>
          </a:p>
          <a:p>
            <a:r>
              <a:rPr lang="cs-CZ" b="1" dirty="0">
                <a:solidFill>
                  <a:schemeClr val="bg1"/>
                </a:solidFill>
              </a:rPr>
              <a:t>pokud bude výkon hrazen ZP</a:t>
            </a:r>
          </a:p>
          <a:p>
            <a:r>
              <a:rPr lang="cs-CZ" dirty="0">
                <a:solidFill>
                  <a:schemeClr val="bg1"/>
                </a:solidFill>
              </a:rPr>
              <a:t>Je tedy třeba otevřít jednání s pojišťovnami o úhradě NT-</a:t>
            </a:r>
            <a:r>
              <a:rPr lang="cs-CZ" dirty="0" err="1">
                <a:solidFill>
                  <a:schemeClr val="bg1"/>
                </a:solidFill>
              </a:rPr>
              <a:t>proBNP</a:t>
            </a:r>
            <a:r>
              <a:rPr lang="cs-CZ" dirty="0">
                <a:solidFill>
                  <a:schemeClr val="bg1"/>
                </a:solidFill>
              </a:rPr>
              <a:t> metodou </a:t>
            </a:r>
            <a:r>
              <a:rPr lang="cs-CZ" dirty="0" err="1">
                <a:solidFill>
                  <a:schemeClr val="bg1"/>
                </a:solidFill>
              </a:rPr>
              <a:t>cobas</a:t>
            </a:r>
            <a:r>
              <a:rPr lang="cs-CZ" dirty="0">
                <a:solidFill>
                  <a:schemeClr val="bg1"/>
                </a:solidFill>
              </a:rPr>
              <a:t> h 232 </a:t>
            </a:r>
          </a:p>
        </p:txBody>
      </p:sp>
      <p:sp>
        <p:nvSpPr>
          <p:cNvPr id="8" name="Obdélník 7"/>
          <p:cNvSpPr/>
          <p:nvPr/>
        </p:nvSpPr>
        <p:spPr>
          <a:xfrm>
            <a:off x="1311561" y="1317363"/>
            <a:ext cx="6520878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1200" b="1" dirty="0"/>
              <a:t>81731 STANOVENÍ NATRIURETICKÝCH PEPTIDŮ V SÉRU A V PLAZMĚ       </a:t>
            </a:r>
            <a:r>
              <a:rPr lang="cs-CZ" sz="1200" b="1" u="sng" dirty="0"/>
              <a:t>816 bodů</a:t>
            </a:r>
          </a:p>
          <a:p>
            <a:r>
              <a:rPr lang="cs-CZ" sz="1200" dirty="0"/>
              <a:t>Imunoanalytické stanovení </a:t>
            </a:r>
            <a:r>
              <a:rPr lang="cs-CZ" sz="1200" dirty="0" err="1"/>
              <a:t>natriuretického</a:t>
            </a:r>
            <a:r>
              <a:rPr lang="cs-CZ" sz="1200" dirty="0"/>
              <a:t> peptidu v diagnostice srdečního selhávání z indikace kardiologa, na odpovídajícím detekčním zařízení.</a:t>
            </a:r>
          </a:p>
          <a:p>
            <a:r>
              <a:rPr lang="cs-CZ" sz="1200" dirty="0"/>
              <a:t>Kategorie: P - hrazen plně    Atestace   INDX Čas</a:t>
            </a:r>
          </a:p>
          <a:p>
            <a:r>
              <a:rPr lang="cs-CZ" sz="1200" dirty="0"/>
              <a:t>OF: 2/1 rok                                    J2    32         2.00    od 1.1.2017 je možné vykázat 12/rok</a:t>
            </a:r>
          </a:p>
          <a:p>
            <a:r>
              <a:rPr lang="cs-CZ" sz="1200" dirty="0"/>
              <a:t>OM: S - pouze na specializovaném pracovišti </a:t>
            </a:r>
          </a:p>
          <a:p>
            <a:r>
              <a:rPr lang="cs-CZ" sz="1200" dirty="0"/>
              <a:t>Čas výkonu: 10 </a:t>
            </a:r>
          </a:p>
        </p:txBody>
      </p:sp>
      <p:pic>
        <p:nvPicPr>
          <p:cNvPr id="3" name="Obrázek 2">
            <a:extLst>
              <a:ext uri="{FF2B5EF4-FFF2-40B4-BE49-F238E27FC236}">
                <a16:creationId xmlns:a16="http://schemas.microsoft.com/office/drawing/2014/main" xmlns="" id="{682C4C21-082B-4EC7-AE5D-2359BA94652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3808" y="6037917"/>
            <a:ext cx="731583" cy="6340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745249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>
            <a:extLst>
              <a:ext uri="{FF2B5EF4-FFF2-40B4-BE49-F238E27FC236}">
                <a16:creationId xmlns:a16="http://schemas.microsoft.com/office/drawing/2014/main" xmlns="" id="{6098FEF2-5EC4-46C5-A30F-8071B29EC217}"/>
              </a:ext>
            </a:extLst>
          </p:cNvPr>
          <p:cNvSpPr txBox="1"/>
          <p:nvPr/>
        </p:nvSpPr>
        <p:spPr>
          <a:xfrm flipH="1">
            <a:off x="6951615" y="6548846"/>
            <a:ext cx="2418807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000" dirty="0"/>
              <a:t>2. SJEZD ČAAMK, Olomouc  20.1.2018</a:t>
            </a:r>
          </a:p>
        </p:txBody>
      </p:sp>
      <p:pic>
        <p:nvPicPr>
          <p:cNvPr id="3" name="Obrázek 2">
            <a:extLst>
              <a:ext uri="{FF2B5EF4-FFF2-40B4-BE49-F238E27FC236}">
                <a16:creationId xmlns:a16="http://schemas.microsoft.com/office/drawing/2014/main" xmlns="" id="{682C4C21-082B-4EC7-AE5D-2359BA94652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3808" y="6037917"/>
            <a:ext cx="731583" cy="634039"/>
          </a:xfrm>
          <a:prstGeom prst="rect">
            <a:avLst/>
          </a:prstGeom>
        </p:spPr>
      </p:pic>
      <p:sp>
        <p:nvSpPr>
          <p:cNvPr id="4" name="Obdélník 3">
            <a:extLst>
              <a:ext uri="{FF2B5EF4-FFF2-40B4-BE49-F238E27FC236}">
                <a16:creationId xmlns:a16="http://schemas.microsoft.com/office/drawing/2014/main" xmlns="" id="{C798CBA9-C3E4-44F7-BF23-C91433B16915}"/>
              </a:ext>
            </a:extLst>
          </p:cNvPr>
          <p:cNvSpPr/>
          <p:nvPr/>
        </p:nvSpPr>
        <p:spPr>
          <a:xfrm>
            <a:off x="0" y="440174"/>
            <a:ext cx="9144000" cy="584775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lvl="0" algn="ctr" defTabSz="914400">
              <a:defRPr/>
            </a:pPr>
            <a:r>
              <a:rPr lang="cs-CZ" altLang="cs-CZ" sz="3200" b="1" kern="0" dirty="0">
                <a:solidFill>
                  <a:srgbClr val="002060"/>
                </a:solidFill>
                <a:cs typeface="Arial" panose="020B0604020202020204" pitchFamily="34" charset="0"/>
              </a:rPr>
              <a:t>Troponin T</a:t>
            </a:r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xmlns="" id="{91D64CEE-DD96-4BE8-8721-43259CD7F02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9970" y="1199958"/>
            <a:ext cx="4801469" cy="4033234"/>
          </a:xfrm>
          <a:prstGeom prst="rect">
            <a:avLst/>
          </a:prstGeom>
        </p:spPr>
      </p:pic>
      <p:sp>
        <p:nvSpPr>
          <p:cNvPr id="6" name="TextovéPole 5">
            <a:extLst>
              <a:ext uri="{FF2B5EF4-FFF2-40B4-BE49-F238E27FC236}">
                <a16:creationId xmlns:a16="http://schemas.microsoft.com/office/drawing/2014/main" xmlns="" id="{B09E2D5E-8982-4BE1-8188-E375314141E3}"/>
              </a:ext>
            </a:extLst>
          </p:cNvPr>
          <p:cNvSpPr txBox="1"/>
          <p:nvPr/>
        </p:nvSpPr>
        <p:spPr>
          <a:xfrm flipH="1">
            <a:off x="5371439" y="1462249"/>
            <a:ext cx="352875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/>
              <a:t>Zásadní výsledek nad 50 </a:t>
            </a:r>
            <a:r>
              <a:rPr lang="cs-CZ" dirty="0" err="1"/>
              <a:t>ng</a:t>
            </a:r>
            <a:r>
              <a:rPr lang="cs-CZ" dirty="0"/>
              <a:t>/l</a:t>
            </a:r>
          </a:p>
          <a:p>
            <a:r>
              <a:rPr lang="cs-CZ" dirty="0"/>
              <a:t>s následující dynamikou vývoje.</a:t>
            </a:r>
          </a:p>
        </p:txBody>
      </p:sp>
      <p:sp>
        <p:nvSpPr>
          <p:cNvPr id="7" name="Obdélník 6">
            <a:extLst>
              <a:ext uri="{FF2B5EF4-FFF2-40B4-BE49-F238E27FC236}">
                <a16:creationId xmlns:a16="http://schemas.microsoft.com/office/drawing/2014/main" xmlns="" id="{E9A4FD03-A1A2-42BE-AF05-6D7C21F0AC94}"/>
              </a:ext>
            </a:extLst>
          </p:cNvPr>
          <p:cNvSpPr/>
          <p:nvPr/>
        </p:nvSpPr>
        <p:spPr>
          <a:xfrm>
            <a:off x="5371439" y="2957934"/>
            <a:ext cx="3255325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1000" b="1" dirty="0"/>
              <a:t>81237 TROPONIN - T NEBO I ELISA       988 bodů</a:t>
            </a:r>
            <a:r>
              <a:rPr lang="cs-CZ" sz="1000" dirty="0"/>
              <a:t/>
            </a:r>
            <a:br>
              <a:rPr lang="cs-CZ" sz="1000" dirty="0"/>
            </a:br>
            <a:endParaRPr lang="cs-CZ" sz="1000" dirty="0"/>
          </a:p>
          <a:p>
            <a:r>
              <a:rPr lang="cs-CZ" sz="1000" dirty="0"/>
              <a:t>Kvantitativní stanovení.</a:t>
            </a:r>
          </a:p>
          <a:p>
            <a:r>
              <a:rPr lang="cs-CZ" sz="1000" dirty="0"/>
              <a:t>Kategorie: P - hrazen plně Atestace INDX      Čas</a:t>
            </a:r>
          </a:p>
          <a:p>
            <a:r>
              <a:rPr lang="cs-CZ" sz="1000" dirty="0"/>
              <a:t>OF: bez omezení             L2           12      2.00</a:t>
            </a:r>
          </a:p>
          <a:p>
            <a:r>
              <a:rPr lang="cs-CZ" sz="1000" dirty="0"/>
              <a:t>OM: S - pouze na specializovaném pracovišti </a:t>
            </a:r>
          </a:p>
          <a:p>
            <a:r>
              <a:rPr lang="cs-CZ" sz="1000" dirty="0"/>
              <a:t>Čas výkonu: 2</a:t>
            </a:r>
          </a:p>
          <a:p>
            <a:r>
              <a:rPr lang="cs-CZ" sz="1000" dirty="0"/>
              <a:t/>
            </a:r>
            <a:br>
              <a:rPr lang="cs-CZ" sz="1000" dirty="0"/>
            </a:br>
            <a:endParaRPr lang="cs-CZ" sz="1000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65916969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>
            <a:extLst>
              <a:ext uri="{FF2B5EF4-FFF2-40B4-BE49-F238E27FC236}">
                <a16:creationId xmlns:a16="http://schemas.microsoft.com/office/drawing/2014/main" xmlns="" id="{6098FEF2-5EC4-46C5-A30F-8071B29EC217}"/>
              </a:ext>
            </a:extLst>
          </p:cNvPr>
          <p:cNvSpPr txBox="1"/>
          <p:nvPr/>
        </p:nvSpPr>
        <p:spPr>
          <a:xfrm flipH="1">
            <a:off x="6951615" y="6548846"/>
            <a:ext cx="2418807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000" dirty="0"/>
              <a:t>2. SJEZD ČAAMK, Olomouc  20.1.2018</a:t>
            </a:r>
          </a:p>
        </p:txBody>
      </p:sp>
      <p:pic>
        <p:nvPicPr>
          <p:cNvPr id="3" name="Obrázek 2">
            <a:extLst>
              <a:ext uri="{FF2B5EF4-FFF2-40B4-BE49-F238E27FC236}">
                <a16:creationId xmlns:a16="http://schemas.microsoft.com/office/drawing/2014/main" xmlns="" id="{682C4C21-082B-4EC7-AE5D-2359BA94652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3808" y="6037917"/>
            <a:ext cx="731583" cy="634039"/>
          </a:xfrm>
          <a:prstGeom prst="rect">
            <a:avLst/>
          </a:prstGeom>
        </p:spPr>
      </p:pic>
      <p:sp>
        <p:nvSpPr>
          <p:cNvPr id="4" name="Obdélník 3">
            <a:extLst>
              <a:ext uri="{FF2B5EF4-FFF2-40B4-BE49-F238E27FC236}">
                <a16:creationId xmlns:a16="http://schemas.microsoft.com/office/drawing/2014/main" xmlns="" id="{C798CBA9-C3E4-44F7-BF23-C91433B16915}"/>
              </a:ext>
            </a:extLst>
          </p:cNvPr>
          <p:cNvSpPr/>
          <p:nvPr/>
        </p:nvSpPr>
        <p:spPr>
          <a:xfrm>
            <a:off x="0" y="440174"/>
            <a:ext cx="9144000" cy="584775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lvl="0" algn="ctr" defTabSz="914400">
              <a:defRPr/>
            </a:pPr>
            <a:r>
              <a:rPr lang="cs-CZ" altLang="cs-CZ" sz="3200" b="1" kern="0" dirty="0">
                <a:solidFill>
                  <a:srgbClr val="002060"/>
                </a:solidFill>
                <a:cs typeface="Arial" panose="020B0604020202020204" pitchFamily="34" charset="0"/>
              </a:rPr>
              <a:t>Troponin T</a:t>
            </a:r>
          </a:p>
        </p:txBody>
      </p:sp>
      <p:sp>
        <p:nvSpPr>
          <p:cNvPr id="6" name="Zaoblený obdélník 5"/>
          <p:cNvSpPr/>
          <p:nvPr/>
        </p:nvSpPr>
        <p:spPr>
          <a:xfrm>
            <a:off x="516047" y="3444001"/>
            <a:ext cx="8111905" cy="1032095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5" name="TextovéPole 4">
            <a:extLst>
              <a:ext uri="{FF2B5EF4-FFF2-40B4-BE49-F238E27FC236}">
                <a16:creationId xmlns:a16="http://schemas.microsoft.com/office/drawing/2014/main" xmlns="" id="{81F7FE3F-D8C2-4B43-9BC7-A529D910A662}"/>
              </a:ext>
            </a:extLst>
          </p:cNvPr>
          <p:cNvSpPr txBox="1"/>
          <p:nvPr/>
        </p:nvSpPr>
        <p:spPr>
          <a:xfrm>
            <a:off x="609599" y="1559392"/>
            <a:ext cx="8218932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/>
              <a:t>Test proveden prakticky ve všech případech pro obtíže charakteristické pro možný </a:t>
            </a:r>
          </a:p>
          <a:p>
            <a:r>
              <a:rPr lang="cs-CZ" dirty="0"/>
              <a:t>IM – vybraní nemocní se </a:t>
            </a:r>
            <a:r>
              <a:rPr lang="cs-CZ" dirty="0" err="1"/>
              <a:t>suspekcí</a:t>
            </a:r>
            <a:r>
              <a:rPr lang="cs-CZ" dirty="0"/>
              <a:t> na </a:t>
            </a:r>
            <a:r>
              <a:rPr lang="cs-CZ" dirty="0" err="1"/>
              <a:t>nonSTEMI</a:t>
            </a:r>
            <a:endParaRPr lang="cs-CZ" dirty="0"/>
          </a:p>
          <a:p>
            <a:endParaRPr lang="cs-CZ" dirty="0"/>
          </a:p>
          <a:p>
            <a:r>
              <a:rPr lang="cs-CZ" dirty="0"/>
              <a:t>V EKG nebyly přítomné elevace ST, zastižena ramínková blokáda LBBB i RBBB nejasného stáří</a:t>
            </a:r>
          </a:p>
          <a:p>
            <a:r>
              <a:rPr lang="cs-CZ" dirty="0"/>
              <a:t>a nespecifické změny ST-T</a:t>
            </a:r>
          </a:p>
          <a:p>
            <a:endParaRPr lang="cs-CZ" dirty="0"/>
          </a:p>
          <a:p>
            <a:r>
              <a:rPr lang="cs-CZ" b="1" dirty="0">
                <a:solidFill>
                  <a:srgbClr val="002060"/>
                </a:solidFill>
              </a:rPr>
              <a:t>Provedeno 133 t</a:t>
            </a:r>
            <a:r>
              <a:rPr lang="cs-CZ" dirty="0">
                <a:solidFill>
                  <a:srgbClr val="002060"/>
                </a:solidFill>
              </a:rPr>
              <a:t>estů u nemocných </a:t>
            </a:r>
            <a:r>
              <a:rPr lang="cs-CZ" dirty="0" err="1">
                <a:solidFill>
                  <a:srgbClr val="002060"/>
                </a:solidFill>
              </a:rPr>
              <a:t>prům</a:t>
            </a:r>
            <a:r>
              <a:rPr lang="cs-CZ" dirty="0">
                <a:solidFill>
                  <a:srgbClr val="002060"/>
                </a:solidFill>
              </a:rPr>
              <a:t>. věku 64,6 roků, s převahou mužů</a:t>
            </a:r>
          </a:p>
          <a:p>
            <a:r>
              <a:rPr lang="cs-CZ" dirty="0">
                <a:solidFill>
                  <a:srgbClr val="002060"/>
                </a:solidFill>
              </a:rPr>
              <a:t>(žen bylo 38,3%). </a:t>
            </a:r>
            <a:r>
              <a:rPr lang="cs-CZ" b="1" dirty="0">
                <a:solidFill>
                  <a:srgbClr val="002060"/>
                </a:solidFill>
              </a:rPr>
              <a:t>41 provedených testů bylo hodnoceno jako pozitivní </a:t>
            </a:r>
          </a:p>
          <a:p>
            <a:r>
              <a:rPr lang="cs-CZ" dirty="0">
                <a:solidFill>
                  <a:srgbClr val="002060"/>
                </a:solidFill>
              </a:rPr>
              <a:t>s odesláním nemocného k hospitalizaci, </a:t>
            </a:r>
            <a:r>
              <a:rPr lang="cs-CZ" b="1" dirty="0">
                <a:solidFill>
                  <a:srgbClr val="002060"/>
                </a:solidFill>
              </a:rPr>
              <a:t>ve 39 (29%) případech byl AKS potvrzen.</a:t>
            </a:r>
          </a:p>
          <a:p>
            <a:endParaRPr lang="cs-CZ" b="1" dirty="0"/>
          </a:p>
          <a:p>
            <a:endParaRPr lang="cs-CZ" dirty="0"/>
          </a:p>
          <a:p>
            <a:r>
              <a:rPr lang="cs-CZ" dirty="0"/>
              <a:t>Význam tohoto rychlého testu je pro lékaře rozhodující, pokud se rozhoduje postup</a:t>
            </a:r>
          </a:p>
          <a:p>
            <a:r>
              <a:rPr lang="cs-CZ" dirty="0"/>
              <a:t>u nemocných s podezřením na ischemii myokardu, a to obvykle provázený ne zcela </a:t>
            </a:r>
          </a:p>
          <a:p>
            <a:r>
              <a:rPr lang="cs-CZ" dirty="0"/>
              <a:t>typickými obtížemi a nespecifickými změnami v EKG.</a:t>
            </a:r>
          </a:p>
          <a:p>
            <a:r>
              <a:rPr lang="cs-CZ" dirty="0"/>
              <a:t>    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95802697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>
            <a:extLst>
              <a:ext uri="{FF2B5EF4-FFF2-40B4-BE49-F238E27FC236}">
                <a16:creationId xmlns:a16="http://schemas.microsoft.com/office/drawing/2014/main" xmlns="" id="{6098FEF2-5EC4-46C5-A30F-8071B29EC217}"/>
              </a:ext>
            </a:extLst>
          </p:cNvPr>
          <p:cNvSpPr txBox="1"/>
          <p:nvPr/>
        </p:nvSpPr>
        <p:spPr>
          <a:xfrm flipH="1">
            <a:off x="6951615" y="6548846"/>
            <a:ext cx="2418807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000" dirty="0"/>
              <a:t>2. SJEZD ČAAMK, Olomouc  20.1.2018</a:t>
            </a:r>
          </a:p>
        </p:txBody>
      </p:sp>
      <p:pic>
        <p:nvPicPr>
          <p:cNvPr id="3" name="Obrázek 2">
            <a:extLst>
              <a:ext uri="{FF2B5EF4-FFF2-40B4-BE49-F238E27FC236}">
                <a16:creationId xmlns:a16="http://schemas.microsoft.com/office/drawing/2014/main" xmlns="" id="{682C4C21-082B-4EC7-AE5D-2359BA94652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3808" y="6037917"/>
            <a:ext cx="731583" cy="634039"/>
          </a:xfrm>
          <a:prstGeom prst="rect">
            <a:avLst/>
          </a:prstGeom>
        </p:spPr>
      </p:pic>
      <p:sp>
        <p:nvSpPr>
          <p:cNvPr id="4" name="Obdélník 3">
            <a:extLst>
              <a:ext uri="{FF2B5EF4-FFF2-40B4-BE49-F238E27FC236}">
                <a16:creationId xmlns:a16="http://schemas.microsoft.com/office/drawing/2014/main" xmlns="" id="{C798CBA9-C3E4-44F7-BF23-C91433B16915}"/>
              </a:ext>
            </a:extLst>
          </p:cNvPr>
          <p:cNvSpPr/>
          <p:nvPr/>
        </p:nvSpPr>
        <p:spPr>
          <a:xfrm>
            <a:off x="0" y="440174"/>
            <a:ext cx="9144000" cy="584775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lvl="0" algn="ctr" defTabSz="914400">
              <a:defRPr/>
            </a:pPr>
            <a:r>
              <a:rPr lang="cs-CZ" altLang="cs-CZ" sz="3200" b="1" kern="0" dirty="0">
                <a:solidFill>
                  <a:srgbClr val="002060"/>
                </a:solidFill>
                <a:cs typeface="Arial" panose="020B0604020202020204" pitchFamily="34" charset="0"/>
              </a:rPr>
              <a:t>Troponin T</a:t>
            </a:r>
          </a:p>
        </p:txBody>
      </p:sp>
      <p:sp>
        <p:nvSpPr>
          <p:cNvPr id="6" name="Obdélník: se zakulacenými rohy 5">
            <a:extLst>
              <a:ext uri="{FF2B5EF4-FFF2-40B4-BE49-F238E27FC236}">
                <a16:creationId xmlns:a16="http://schemas.microsoft.com/office/drawing/2014/main" xmlns="" id="{8A1249E2-6FDC-422E-A40B-63337FB686B0}"/>
              </a:ext>
            </a:extLst>
          </p:cNvPr>
          <p:cNvSpPr/>
          <p:nvPr/>
        </p:nvSpPr>
        <p:spPr>
          <a:xfrm>
            <a:off x="1045028" y="1898469"/>
            <a:ext cx="7053943" cy="1443446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5" name="Obdélník 4">
            <a:extLst>
              <a:ext uri="{FF2B5EF4-FFF2-40B4-BE49-F238E27FC236}">
                <a16:creationId xmlns:a16="http://schemas.microsoft.com/office/drawing/2014/main" xmlns="" id="{C6373A41-6229-4342-B2FA-459899EF950B}"/>
              </a:ext>
            </a:extLst>
          </p:cNvPr>
          <p:cNvSpPr/>
          <p:nvPr/>
        </p:nvSpPr>
        <p:spPr>
          <a:xfrm>
            <a:off x="609599" y="1524740"/>
            <a:ext cx="7833757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dirty="0"/>
              <a:t>Cena výkonu 81237 v laboratoři </a:t>
            </a:r>
            <a:r>
              <a:rPr lang="cs-CZ" u="sng" dirty="0"/>
              <a:t>988</a:t>
            </a:r>
            <a:r>
              <a:rPr lang="cs-CZ" dirty="0"/>
              <a:t> bodů</a:t>
            </a:r>
          </a:p>
          <a:p>
            <a:endParaRPr lang="cs-CZ" dirty="0"/>
          </a:p>
          <a:p>
            <a:r>
              <a:rPr lang="cs-CZ" dirty="0">
                <a:solidFill>
                  <a:srgbClr val="002060"/>
                </a:solidFill>
              </a:rPr>
              <a:t>		Odhad ceny  metodou </a:t>
            </a:r>
            <a:r>
              <a:rPr lang="cs-CZ" dirty="0" err="1">
                <a:solidFill>
                  <a:srgbClr val="002060"/>
                </a:solidFill>
              </a:rPr>
              <a:t>cobas</a:t>
            </a:r>
            <a:r>
              <a:rPr lang="cs-CZ" dirty="0">
                <a:solidFill>
                  <a:srgbClr val="002060"/>
                </a:solidFill>
              </a:rPr>
              <a:t> h 232   -   testovací proužek…….. 311,60</a:t>
            </a:r>
          </a:p>
          <a:p>
            <a:r>
              <a:rPr lang="cs-CZ" dirty="0">
                <a:solidFill>
                  <a:srgbClr val="002060"/>
                </a:solidFill>
              </a:rPr>
              <a:t>                                                                                       pipeta……………………..    39,00</a:t>
            </a:r>
          </a:p>
          <a:p>
            <a:r>
              <a:rPr lang="cs-CZ" dirty="0">
                <a:solidFill>
                  <a:srgbClr val="002060"/>
                </a:solidFill>
              </a:rPr>
              <a:t>                                                                                       kontrola………………….     80,00</a:t>
            </a:r>
          </a:p>
          <a:p>
            <a:r>
              <a:rPr lang="cs-CZ" b="1" dirty="0">
                <a:solidFill>
                  <a:srgbClr val="002060"/>
                </a:solidFill>
              </a:rPr>
              <a:t>    		přístroj - 47 190,00 Kč </a:t>
            </a:r>
            <a:r>
              <a:rPr lang="cs-CZ" dirty="0">
                <a:solidFill>
                  <a:srgbClr val="002060"/>
                </a:solidFill>
              </a:rPr>
              <a:t>                        	                                       </a:t>
            </a:r>
            <a:r>
              <a:rPr lang="cs-CZ" b="1" dirty="0">
                <a:solidFill>
                  <a:srgbClr val="002060"/>
                </a:solidFill>
              </a:rPr>
              <a:t>430,60</a:t>
            </a:r>
            <a:r>
              <a:rPr lang="cs-CZ" b="1" dirty="0"/>
              <a:t>    </a:t>
            </a:r>
          </a:p>
          <a:p>
            <a:endParaRPr lang="cs-CZ" dirty="0"/>
          </a:p>
          <a:p>
            <a:r>
              <a:rPr lang="cs-CZ" dirty="0"/>
              <a:t> Vyjádření k zaplacení testu pacientem: cena 500,00 Kč</a:t>
            </a:r>
          </a:p>
          <a:p>
            <a:r>
              <a:rPr lang="cs-CZ" dirty="0"/>
              <a:t>        									    36 pacientů  ano</a:t>
            </a:r>
          </a:p>
          <a:p>
            <a:r>
              <a:rPr lang="cs-CZ" dirty="0"/>
              <a:t>										  47 částečně ano</a:t>
            </a:r>
          </a:p>
          <a:p>
            <a:r>
              <a:rPr lang="cs-CZ" dirty="0"/>
              <a:t>											50 určitě ne</a:t>
            </a:r>
          </a:p>
          <a:p>
            <a:endParaRPr lang="cs-CZ" dirty="0"/>
          </a:p>
        </p:txBody>
      </p:sp>
      <p:sp>
        <p:nvSpPr>
          <p:cNvPr id="7" name="Obdélník: se zakulacenými rohy 6">
            <a:extLst>
              <a:ext uri="{FF2B5EF4-FFF2-40B4-BE49-F238E27FC236}">
                <a16:creationId xmlns:a16="http://schemas.microsoft.com/office/drawing/2014/main" xmlns="" id="{7679D91B-2C06-441B-9846-D90B362523EE}"/>
              </a:ext>
            </a:extLst>
          </p:cNvPr>
          <p:cNvSpPr/>
          <p:nvPr/>
        </p:nvSpPr>
        <p:spPr>
          <a:xfrm>
            <a:off x="389284" y="4728747"/>
            <a:ext cx="8365432" cy="1169826"/>
          </a:xfrm>
          <a:prstGeom prst="roundRect">
            <a:avLst/>
          </a:prstGeom>
          <a:solidFill>
            <a:schemeClr val="accent5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cs-CZ" b="1" dirty="0">
                <a:solidFill>
                  <a:schemeClr val="bg1"/>
                </a:solidFill>
              </a:rPr>
              <a:t>Většina testujících lékařů se vyjádřila, že se jedná o velký přínos do ambulance,</a:t>
            </a:r>
          </a:p>
          <a:p>
            <a:r>
              <a:rPr lang="cs-CZ" b="1" dirty="0">
                <a:solidFill>
                  <a:schemeClr val="bg1"/>
                </a:solidFill>
              </a:rPr>
              <a:t>pouze pokud bude výkon hrazen ZP</a:t>
            </a:r>
          </a:p>
          <a:p>
            <a:r>
              <a:rPr lang="cs-CZ" dirty="0">
                <a:solidFill>
                  <a:schemeClr val="bg1"/>
                </a:solidFill>
              </a:rPr>
              <a:t>Je tedy třeba otevřít jednání s pojišťovnami o úhradě Troponin TNT metodou </a:t>
            </a:r>
          </a:p>
          <a:p>
            <a:r>
              <a:rPr lang="cs-CZ" dirty="0" err="1">
                <a:solidFill>
                  <a:schemeClr val="bg1"/>
                </a:solidFill>
              </a:rPr>
              <a:t>cobas</a:t>
            </a:r>
            <a:r>
              <a:rPr lang="cs-CZ" dirty="0">
                <a:solidFill>
                  <a:schemeClr val="bg1"/>
                </a:solidFill>
              </a:rPr>
              <a:t> h 232 </a:t>
            </a:r>
          </a:p>
        </p:txBody>
      </p:sp>
    </p:spTree>
    <p:extLst>
      <p:ext uri="{BB962C8B-B14F-4D97-AF65-F5344CB8AC3E}">
        <p14:creationId xmlns:p14="http://schemas.microsoft.com/office/powerpoint/2010/main" val="233264696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>
            <a:extLst>
              <a:ext uri="{FF2B5EF4-FFF2-40B4-BE49-F238E27FC236}">
                <a16:creationId xmlns:a16="http://schemas.microsoft.com/office/drawing/2014/main" xmlns="" id="{6098FEF2-5EC4-46C5-A30F-8071B29EC217}"/>
              </a:ext>
            </a:extLst>
          </p:cNvPr>
          <p:cNvSpPr txBox="1"/>
          <p:nvPr/>
        </p:nvSpPr>
        <p:spPr>
          <a:xfrm flipH="1">
            <a:off x="6951615" y="6548846"/>
            <a:ext cx="2418807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000" dirty="0"/>
              <a:t>2. SJEZD ČAAMK, Olomouc  20.1.2018</a:t>
            </a:r>
          </a:p>
        </p:txBody>
      </p:sp>
      <p:pic>
        <p:nvPicPr>
          <p:cNvPr id="3" name="Obrázek 2">
            <a:extLst>
              <a:ext uri="{FF2B5EF4-FFF2-40B4-BE49-F238E27FC236}">
                <a16:creationId xmlns:a16="http://schemas.microsoft.com/office/drawing/2014/main" xmlns="" id="{682C4C21-082B-4EC7-AE5D-2359BA94652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3808" y="6037917"/>
            <a:ext cx="731583" cy="634039"/>
          </a:xfrm>
          <a:prstGeom prst="rect">
            <a:avLst/>
          </a:prstGeom>
        </p:spPr>
      </p:pic>
      <p:sp>
        <p:nvSpPr>
          <p:cNvPr id="4" name="Obdélník 3">
            <a:extLst>
              <a:ext uri="{FF2B5EF4-FFF2-40B4-BE49-F238E27FC236}">
                <a16:creationId xmlns:a16="http://schemas.microsoft.com/office/drawing/2014/main" xmlns="" id="{C798CBA9-C3E4-44F7-BF23-C91433B16915}"/>
              </a:ext>
            </a:extLst>
          </p:cNvPr>
          <p:cNvSpPr/>
          <p:nvPr/>
        </p:nvSpPr>
        <p:spPr>
          <a:xfrm>
            <a:off x="0" y="440174"/>
            <a:ext cx="9144000" cy="584775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lvl="0" algn="ctr" defTabSz="914400">
              <a:defRPr/>
            </a:pPr>
            <a:r>
              <a:rPr lang="cs-CZ" altLang="cs-CZ" sz="3200" b="1" kern="0" dirty="0">
                <a:solidFill>
                  <a:srgbClr val="002060"/>
                </a:solidFill>
                <a:cs typeface="Arial" panose="020B0604020202020204" pitchFamily="34" charset="0"/>
              </a:rPr>
              <a:t>ZÁVĚR</a:t>
            </a:r>
          </a:p>
        </p:txBody>
      </p:sp>
      <p:sp>
        <p:nvSpPr>
          <p:cNvPr id="5" name="Zaoblený obdélník 4"/>
          <p:cNvSpPr/>
          <p:nvPr/>
        </p:nvSpPr>
        <p:spPr>
          <a:xfrm>
            <a:off x="243807" y="1450110"/>
            <a:ext cx="8716845" cy="4027054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7" name="Zaoblený obdélník 6"/>
          <p:cNvSpPr/>
          <p:nvPr/>
        </p:nvSpPr>
        <p:spPr>
          <a:xfrm>
            <a:off x="147783" y="2438400"/>
            <a:ext cx="8885382" cy="609600"/>
          </a:xfrm>
          <a:prstGeom prst="roundRect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6" name="TextovéPole 5">
            <a:extLst>
              <a:ext uri="{FF2B5EF4-FFF2-40B4-BE49-F238E27FC236}">
                <a16:creationId xmlns:a16="http://schemas.microsoft.com/office/drawing/2014/main" xmlns="" id="{5EE7B731-8036-42E7-A2E1-2B8A212242F9}"/>
              </a:ext>
            </a:extLst>
          </p:cNvPr>
          <p:cNvSpPr txBox="1"/>
          <p:nvPr/>
        </p:nvSpPr>
        <p:spPr>
          <a:xfrm>
            <a:off x="382150" y="1595167"/>
            <a:ext cx="8578502" cy="424731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/>
              <a:t>Hodnocení jak Troponinu T, tak NT-</a:t>
            </a:r>
            <a:r>
              <a:rPr lang="cs-CZ" dirty="0" err="1"/>
              <a:t>proBNP</a:t>
            </a:r>
            <a:r>
              <a:rPr lang="cs-CZ" dirty="0"/>
              <a:t> metodou </a:t>
            </a:r>
            <a:r>
              <a:rPr lang="cs-CZ" dirty="0" err="1"/>
              <a:t>cobas</a:t>
            </a:r>
            <a:r>
              <a:rPr lang="cs-CZ" dirty="0"/>
              <a:t> h 232 je velkým přínosem </a:t>
            </a:r>
          </a:p>
          <a:p>
            <a:r>
              <a:rPr lang="cs-CZ" dirty="0"/>
              <a:t>pro kardiologické  ambulance.</a:t>
            </a:r>
          </a:p>
          <a:p>
            <a:endParaRPr lang="cs-CZ" dirty="0"/>
          </a:p>
          <a:p>
            <a:r>
              <a:rPr lang="cs-CZ" dirty="0">
                <a:solidFill>
                  <a:schemeClr val="bg1"/>
                </a:solidFill>
              </a:rPr>
              <a:t>Snadné provedení a rychlý výsledek  s následným efektivním řešením situace jak pro </a:t>
            </a:r>
          </a:p>
          <a:p>
            <a:r>
              <a:rPr lang="cs-CZ" dirty="0">
                <a:solidFill>
                  <a:schemeClr val="bg1"/>
                </a:solidFill>
              </a:rPr>
              <a:t>lékaře, tak i pro pacienty</a:t>
            </a:r>
            <a:r>
              <a:rPr lang="cs-CZ" dirty="0"/>
              <a:t>.</a:t>
            </a:r>
          </a:p>
          <a:p>
            <a:endParaRPr lang="cs-CZ" dirty="0"/>
          </a:p>
          <a:p>
            <a:r>
              <a:rPr lang="cs-CZ" dirty="0"/>
              <a:t>Závěr ze strany pacientů: </a:t>
            </a:r>
            <a:r>
              <a:rPr lang="cs-CZ" b="1" dirty="0"/>
              <a:t>pouze 20-25% pacientů zvažovalo, že by si test bylo ochotno </a:t>
            </a:r>
          </a:p>
          <a:p>
            <a:r>
              <a:rPr lang="cs-CZ" b="1" dirty="0"/>
              <a:t>zaplatit </a:t>
            </a:r>
            <a:r>
              <a:rPr lang="cs-CZ" dirty="0"/>
              <a:t> - bez čekání</a:t>
            </a:r>
            <a:r>
              <a:rPr lang="cs-CZ"/>
              <a:t>, tj. </a:t>
            </a:r>
            <a:r>
              <a:rPr lang="cs-CZ" dirty="0"/>
              <a:t>získat okamžitě výsledek</a:t>
            </a:r>
          </a:p>
          <a:p>
            <a:endParaRPr lang="cs-CZ" dirty="0"/>
          </a:p>
          <a:p>
            <a:r>
              <a:rPr lang="cs-CZ" dirty="0"/>
              <a:t>Vyjádření spolupracujících lékařů : vyplývá shoda přínosu obou metod do kardiologických </a:t>
            </a:r>
          </a:p>
          <a:p>
            <a:r>
              <a:rPr lang="cs-CZ" dirty="0"/>
              <a:t>ambulancí, ale </a:t>
            </a:r>
            <a:r>
              <a:rPr lang="cs-CZ" b="1" dirty="0"/>
              <a:t>s podmínkou úhrad zdravotními pojišťovnami</a:t>
            </a:r>
            <a:r>
              <a:rPr lang="cs-CZ" dirty="0"/>
              <a:t>.</a:t>
            </a:r>
          </a:p>
          <a:p>
            <a:endParaRPr lang="cs-CZ" dirty="0"/>
          </a:p>
          <a:p>
            <a:r>
              <a:rPr lang="cs-CZ" dirty="0"/>
              <a:t>Cesta k získání úhrady je obvykle dlouhá a zahájíme ji požadavkem na výboru ČKS</a:t>
            </a:r>
          </a:p>
          <a:p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51094314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>
            <a:extLst>
              <a:ext uri="{FF2B5EF4-FFF2-40B4-BE49-F238E27FC236}">
                <a16:creationId xmlns:a16="http://schemas.microsoft.com/office/drawing/2014/main" xmlns="" id="{6098FEF2-5EC4-46C5-A30F-8071B29EC217}"/>
              </a:ext>
            </a:extLst>
          </p:cNvPr>
          <p:cNvSpPr txBox="1"/>
          <p:nvPr/>
        </p:nvSpPr>
        <p:spPr>
          <a:xfrm flipH="1">
            <a:off x="6951615" y="6548846"/>
            <a:ext cx="2418807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000" dirty="0"/>
              <a:t>2. SJEZD ČAAMK, Olomouc  20.1.2018</a:t>
            </a:r>
          </a:p>
        </p:txBody>
      </p:sp>
      <p:pic>
        <p:nvPicPr>
          <p:cNvPr id="3" name="Obrázek 2">
            <a:extLst>
              <a:ext uri="{FF2B5EF4-FFF2-40B4-BE49-F238E27FC236}">
                <a16:creationId xmlns:a16="http://schemas.microsoft.com/office/drawing/2014/main" xmlns="" id="{682C4C21-082B-4EC7-AE5D-2359BA94652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3808" y="5047213"/>
            <a:ext cx="1874703" cy="1624744"/>
          </a:xfrm>
          <a:prstGeom prst="rect">
            <a:avLst/>
          </a:prstGeom>
        </p:spPr>
      </p:pic>
      <p:sp>
        <p:nvSpPr>
          <p:cNvPr id="4" name="Obdélník 3"/>
          <p:cNvSpPr/>
          <p:nvPr/>
        </p:nvSpPr>
        <p:spPr>
          <a:xfrm>
            <a:off x="0" y="2390115"/>
            <a:ext cx="9144000" cy="1801639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8" name="Obdélník 7">
            <a:extLst>
              <a:ext uri="{FF2B5EF4-FFF2-40B4-BE49-F238E27FC236}">
                <a16:creationId xmlns:a16="http://schemas.microsoft.com/office/drawing/2014/main" xmlns="" id="{FE75E493-CC64-4108-856E-DDE75C1EEA5E}"/>
              </a:ext>
            </a:extLst>
          </p:cNvPr>
          <p:cNvSpPr/>
          <p:nvPr/>
        </p:nvSpPr>
        <p:spPr>
          <a:xfrm>
            <a:off x="0" y="2375872"/>
            <a:ext cx="9144000" cy="2154436"/>
          </a:xfrm>
          <a:prstGeom prst="rect">
            <a:avLst/>
          </a:prstGeom>
          <a:solidFill>
            <a:schemeClr val="bg1"/>
          </a:solidFill>
          <a:ln>
            <a:solidFill>
              <a:srgbClr val="00206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cs-CZ" sz="3200" b="1" dirty="0">
                <a:solidFill>
                  <a:srgbClr val="002060"/>
                </a:solidFill>
              </a:rPr>
              <a:t>VÝSLEDKY SLEDOVÁNÍ </a:t>
            </a:r>
          </a:p>
          <a:p>
            <a:pPr algn="ctr"/>
            <a:r>
              <a:rPr lang="cs-CZ" sz="3200" b="1" dirty="0">
                <a:solidFill>
                  <a:srgbClr val="002060"/>
                </a:solidFill>
              </a:rPr>
              <a:t>NT-</a:t>
            </a:r>
            <a:r>
              <a:rPr lang="cs-CZ" sz="3200" b="1" dirty="0" err="1">
                <a:solidFill>
                  <a:srgbClr val="002060"/>
                </a:solidFill>
              </a:rPr>
              <a:t>proBNP</a:t>
            </a:r>
            <a:r>
              <a:rPr lang="cs-CZ" sz="3200" b="1" dirty="0">
                <a:solidFill>
                  <a:srgbClr val="002060"/>
                </a:solidFill>
              </a:rPr>
              <a:t> A TROPONINU T METODOU COBAS H 232 </a:t>
            </a:r>
          </a:p>
          <a:p>
            <a:pPr algn="ctr"/>
            <a:r>
              <a:rPr lang="cs-CZ" sz="3200" b="1" dirty="0">
                <a:solidFill>
                  <a:srgbClr val="002060"/>
                </a:solidFill>
              </a:rPr>
              <a:t>V KARDIOLOGICKÉ AMBULANCI </a:t>
            </a:r>
          </a:p>
          <a:p>
            <a:pPr algn="ctr"/>
            <a:r>
              <a:rPr lang="cs-CZ" dirty="0">
                <a:solidFill>
                  <a:srgbClr val="002060"/>
                </a:solidFill>
              </a:rPr>
              <a:t>(sdělení podporované edukačním grantem </a:t>
            </a:r>
            <a:r>
              <a:rPr lang="cs-CZ" dirty="0" err="1">
                <a:solidFill>
                  <a:srgbClr val="002060"/>
                </a:solidFill>
              </a:rPr>
              <a:t>Roche</a:t>
            </a:r>
            <a:r>
              <a:rPr lang="cs-CZ" dirty="0">
                <a:solidFill>
                  <a:srgbClr val="002060"/>
                </a:solidFill>
              </a:rPr>
              <a:t>) </a:t>
            </a:r>
          </a:p>
          <a:p>
            <a:pPr algn="r"/>
            <a:endParaRPr lang="cs-CZ" sz="2000" dirty="0"/>
          </a:p>
        </p:txBody>
      </p:sp>
      <p:sp>
        <p:nvSpPr>
          <p:cNvPr id="5" name="Obdélník 4"/>
          <p:cNvSpPr/>
          <p:nvPr/>
        </p:nvSpPr>
        <p:spPr>
          <a:xfrm>
            <a:off x="6040010" y="5853251"/>
            <a:ext cx="310399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cs-CZ" dirty="0"/>
              <a:t>MUDr. Hana Skalická, </a:t>
            </a:r>
            <a:r>
              <a:rPr lang="cs-CZ" dirty="0" err="1"/>
              <a:t>CSc</a:t>
            </a:r>
            <a:r>
              <a:rPr lang="cs-CZ" dirty="0"/>
              <a:t>, FESC</a:t>
            </a:r>
          </a:p>
        </p:txBody>
      </p:sp>
      <p:sp>
        <p:nvSpPr>
          <p:cNvPr id="6" name="TextovéPole 5"/>
          <p:cNvSpPr txBox="1"/>
          <p:nvPr/>
        </p:nvSpPr>
        <p:spPr>
          <a:xfrm>
            <a:off x="2643612" y="5097101"/>
            <a:ext cx="20138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/>
              <a:t>Děkuji za pozornost</a:t>
            </a:r>
          </a:p>
        </p:txBody>
      </p:sp>
    </p:spTree>
    <p:extLst>
      <p:ext uri="{BB962C8B-B14F-4D97-AF65-F5344CB8AC3E}">
        <p14:creationId xmlns:p14="http://schemas.microsoft.com/office/powerpoint/2010/main" val="249243171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>
            <a:extLst>
              <a:ext uri="{FF2B5EF4-FFF2-40B4-BE49-F238E27FC236}">
                <a16:creationId xmlns:a16="http://schemas.microsoft.com/office/drawing/2014/main" xmlns="" id="{6098FEF2-5EC4-46C5-A30F-8071B29EC217}"/>
              </a:ext>
            </a:extLst>
          </p:cNvPr>
          <p:cNvSpPr txBox="1"/>
          <p:nvPr/>
        </p:nvSpPr>
        <p:spPr>
          <a:xfrm flipH="1">
            <a:off x="6951615" y="6548846"/>
            <a:ext cx="2418807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000" dirty="0"/>
              <a:t>2. SJEZD ČAAMK, Olomouc  20.1.2018</a:t>
            </a:r>
          </a:p>
        </p:txBody>
      </p:sp>
      <p:pic>
        <p:nvPicPr>
          <p:cNvPr id="3" name="Obrázek 2">
            <a:extLst>
              <a:ext uri="{FF2B5EF4-FFF2-40B4-BE49-F238E27FC236}">
                <a16:creationId xmlns:a16="http://schemas.microsoft.com/office/drawing/2014/main" xmlns="" id="{682C4C21-082B-4EC7-AE5D-2359BA94652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3808" y="6037917"/>
            <a:ext cx="731583" cy="634039"/>
          </a:xfrm>
          <a:prstGeom prst="rect">
            <a:avLst/>
          </a:prstGeom>
        </p:spPr>
      </p:pic>
      <p:sp>
        <p:nvSpPr>
          <p:cNvPr id="4" name="Obdélník 3">
            <a:extLst>
              <a:ext uri="{FF2B5EF4-FFF2-40B4-BE49-F238E27FC236}">
                <a16:creationId xmlns:a16="http://schemas.microsoft.com/office/drawing/2014/main" xmlns="" id="{C798CBA9-C3E4-44F7-BF23-C91433B16915}"/>
              </a:ext>
            </a:extLst>
          </p:cNvPr>
          <p:cNvSpPr/>
          <p:nvPr/>
        </p:nvSpPr>
        <p:spPr>
          <a:xfrm>
            <a:off x="0" y="440174"/>
            <a:ext cx="9144000" cy="584775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lvl="0" algn="ctr" defTabSz="914400">
              <a:defRPr/>
            </a:pPr>
            <a:r>
              <a:rPr lang="cs-CZ" altLang="cs-CZ" sz="3200" b="1" kern="0" dirty="0">
                <a:solidFill>
                  <a:srgbClr val="002060"/>
                </a:solidFill>
                <a:cs typeface="Arial" panose="020B0604020202020204" pitchFamily="34" charset="0"/>
              </a:rPr>
              <a:t>LITERATURA</a:t>
            </a:r>
          </a:p>
        </p:txBody>
      </p:sp>
      <p:sp>
        <p:nvSpPr>
          <p:cNvPr id="7" name="Obdélník 6">
            <a:extLst>
              <a:ext uri="{FF2B5EF4-FFF2-40B4-BE49-F238E27FC236}">
                <a16:creationId xmlns:a16="http://schemas.microsoft.com/office/drawing/2014/main" xmlns="" id="{1324A9BA-84AF-4810-8351-A490F4E2ACE1}"/>
              </a:ext>
            </a:extLst>
          </p:cNvPr>
          <p:cNvSpPr/>
          <p:nvPr/>
        </p:nvSpPr>
        <p:spPr>
          <a:xfrm>
            <a:off x="89899" y="1181984"/>
            <a:ext cx="5363689" cy="44935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1000" dirty="0"/>
              <a:t> </a:t>
            </a:r>
            <a:r>
              <a:rPr lang="cs-CZ" sz="1200" dirty="0" err="1"/>
              <a:t>Stengaard</a:t>
            </a:r>
            <a:r>
              <a:rPr lang="cs-CZ" sz="1200" dirty="0"/>
              <a:t>, C" et al. (2013), </a:t>
            </a:r>
            <a:r>
              <a:rPr lang="cs-CZ" sz="1200" dirty="0" err="1"/>
              <a:t>Am</a:t>
            </a:r>
            <a:r>
              <a:rPr lang="cs-CZ" sz="1200" dirty="0"/>
              <a:t> J </a:t>
            </a:r>
            <a:r>
              <a:rPr lang="cs-CZ" sz="1200" dirty="0" err="1"/>
              <a:t>Cardial</a:t>
            </a:r>
            <a:r>
              <a:rPr lang="cs-CZ" sz="1200" dirty="0"/>
              <a:t> / /2(9), 1361-1366, </a:t>
            </a:r>
          </a:p>
          <a:p>
            <a:r>
              <a:rPr lang="cs-CZ" sz="1200" dirty="0"/>
              <a:t> </a:t>
            </a:r>
            <a:r>
              <a:rPr lang="cs-CZ" sz="1200" dirty="0" err="1"/>
              <a:t>Rolfi</a:t>
            </a:r>
            <a:r>
              <a:rPr lang="cs-CZ" sz="1200" dirty="0"/>
              <a:t>, M., et al. (2016). Eur </a:t>
            </a:r>
            <a:r>
              <a:rPr lang="cs-CZ" sz="1200" dirty="0" err="1"/>
              <a:t>Heart</a:t>
            </a:r>
            <a:r>
              <a:rPr lang="cs-CZ" sz="1200" dirty="0"/>
              <a:t>) 37(3),267-315. </a:t>
            </a:r>
          </a:p>
          <a:p>
            <a:r>
              <a:rPr lang="cs-CZ" sz="1200" dirty="0"/>
              <a:t> </a:t>
            </a:r>
            <a:r>
              <a:rPr lang="cs-CZ" sz="1200" dirty="0" err="1"/>
              <a:t>Thygesen</a:t>
            </a:r>
            <a:r>
              <a:rPr lang="cs-CZ" sz="1200" dirty="0"/>
              <a:t>, K" et al. (2012). Eur </a:t>
            </a:r>
            <a:r>
              <a:rPr lang="cs-CZ" sz="1200" dirty="0" err="1"/>
              <a:t>Heart</a:t>
            </a:r>
            <a:r>
              <a:rPr lang="cs-CZ" sz="1200" dirty="0"/>
              <a:t> J 33(20),2551-2567. </a:t>
            </a:r>
          </a:p>
          <a:p>
            <a:r>
              <a:rPr lang="cs-CZ" sz="1200" dirty="0"/>
              <a:t> </a:t>
            </a:r>
            <a:r>
              <a:rPr lang="cs-CZ" sz="1200" dirty="0" err="1"/>
              <a:t>Roche</a:t>
            </a:r>
            <a:r>
              <a:rPr lang="cs-CZ" sz="1200" dirty="0"/>
              <a:t> CARDIAC </a:t>
            </a:r>
            <a:r>
              <a:rPr lang="cs-CZ" sz="1200" dirty="0" err="1"/>
              <a:t>proBNP</a:t>
            </a:r>
            <a:r>
              <a:rPr lang="cs-CZ" sz="1200" dirty="0"/>
              <a:t>+. </a:t>
            </a:r>
            <a:r>
              <a:rPr lang="cs-CZ" sz="1200" dirty="0" err="1"/>
              <a:t>Package</a:t>
            </a:r>
            <a:r>
              <a:rPr lang="cs-CZ" sz="1200" dirty="0"/>
              <a:t> Insert, 2013. </a:t>
            </a:r>
          </a:p>
          <a:p>
            <a:r>
              <a:rPr lang="cs-CZ" sz="1200" dirty="0"/>
              <a:t> </a:t>
            </a:r>
            <a:r>
              <a:rPr lang="cs-CZ" sz="1200" dirty="0" err="1"/>
              <a:t>Januzzi</a:t>
            </a:r>
            <a:r>
              <a:rPr lang="cs-CZ" sz="1200" dirty="0"/>
              <a:t>, J. L., et al. (2006). Eur </a:t>
            </a:r>
            <a:r>
              <a:rPr lang="cs-CZ" sz="1200" dirty="0" err="1"/>
              <a:t>Heart</a:t>
            </a:r>
            <a:r>
              <a:rPr lang="cs-CZ" sz="1200" dirty="0"/>
              <a:t> J 27(3),330-337. </a:t>
            </a:r>
          </a:p>
          <a:p>
            <a:r>
              <a:rPr lang="cs-CZ" sz="1200" dirty="0"/>
              <a:t> </a:t>
            </a:r>
            <a:r>
              <a:rPr lang="cs-CZ" sz="1200" dirty="0" err="1"/>
              <a:t>Demplle</a:t>
            </a:r>
            <a:r>
              <a:rPr lang="cs-CZ" sz="1200" dirty="0"/>
              <a:t>, C. E., et al. (2006). </a:t>
            </a:r>
            <a:r>
              <a:rPr lang="cs-CZ" sz="1200" dirty="0" err="1"/>
              <a:t>Throtnb</a:t>
            </a:r>
            <a:r>
              <a:rPr lang="cs-CZ" sz="1200" dirty="0"/>
              <a:t> Haemast96(1), 79-83, </a:t>
            </a:r>
          </a:p>
          <a:p>
            <a:r>
              <a:rPr lang="cs-CZ" sz="1200" dirty="0"/>
              <a:t> </a:t>
            </a:r>
            <a:r>
              <a:rPr lang="cs-CZ" sz="1200" dirty="0" err="1"/>
              <a:t>Runyon</a:t>
            </a:r>
            <a:r>
              <a:rPr lang="cs-CZ" sz="1200" dirty="0"/>
              <a:t>, M, S., et al. (2008). </a:t>
            </a:r>
            <a:r>
              <a:rPr lang="cs-CZ" sz="1200" dirty="0" err="1"/>
              <a:t>Emerg</a:t>
            </a:r>
            <a:r>
              <a:rPr lang="cs-CZ" sz="1200" dirty="0"/>
              <a:t> Med J 25(2), 70-75. </a:t>
            </a:r>
          </a:p>
          <a:p>
            <a:r>
              <a:rPr lang="cs-CZ" sz="1200" dirty="0"/>
              <a:t> </a:t>
            </a:r>
            <a:r>
              <a:rPr lang="cs-CZ" sz="1200" dirty="0" err="1"/>
              <a:t>Konstantinides</a:t>
            </a:r>
            <a:r>
              <a:rPr lang="cs-CZ" sz="1200" dirty="0"/>
              <a:t>, S. V., et </a:t>
            </a:r>
            <a:r>
              <a:rPr lang="cs-CZ" sz="1200" dirty="0" err="1"/>
              <a:t>at</a:t>
            </a:r>
            <a:r>
              <a:rPr lang="cs-CZ" sz="1200" dirty="0"/>
              <a:t>. (2014). Eur </a:t>
            </a:r>
            <a:r>
              <a:rPr lang="cs-CZ" sz="1200" dirty="0" err="1"/>
              <a:t>Heal</a:t>
            </a:r>
            <a:r>
              <a:rPr lang="cs-CZ" sz="1200" dirty="0"/>
              <a:t> I J 35(43),3033-3080. </a:t>
            </a:r>
          </a:p>
          <a:p>
            <a:r>
              <a:rPr lang="cs-CZ" sz="1200" dirty="0"/>
              <a:t> </a:t>
            </a:r>
            <a:r>
              <a:rPr lang="cs-CZ" sz="1200" dirty="0" err="1"/>
              <a:t>McCord</a:t>
            </a:r>
            <a:r>
              <a:rPr lang="cs-CZ" sz="1200" dirty="0"/>
              <a:t>, J., et al. (2001). </a:t>
            </a:r>
            <a:r>
              <a:rPr lang="cs-CZ" sz="1200" dirty="0" err="1"/>
              <a:t>Circulation</a:t>
            </a:r>
            <a:r>
              <a:rPr lang="cs-CZ" sz="1200" dirty="0"/>
              <a:t> /04(13), 1483-1488. </a:t>
            </a:r>
          </a:p>
          <a:p>
            <a:r>
              <a:rPr lang="cs-CZ" sz="1200" dirty="0"/>
              <a:t> </a:t>
            </a:r>
            <a:r>
              <a:rPr lang="cs-CZ" sz="1200" dirty="0" err="1"/>
              <a:t>Alchor</a:t>
            </a:r>
            <a:r>
              <a:rPr lang="cs-CZ" sz="1200" dirty="0"/>
              <a:t>, S, A" et al. (2005). </a:t>
            </a:r>
            <a:r>
              <a:rPr lang="cs-CZ" sz="1200" dirty="0" err="1"/>
              <a:t>Am</a:t>
            </a:r>
            <a:r>
              <a:rPr lang="cs-CZ" sz="1200" dirty="0"/>
              <a:t> </a:t>
            </a:r>
            <a:r>
              <a:rPr lang="cs-CZ" sz="1200" dirty="0" err="1"/>
              <a:t>Fam</a:t>
            </a:r>
            <a:r>
              <a:rPr lang="cs-CZ" sz="1200" dirty="0"/>
              <a:t> </a:t>
            </a:r>
            <a:r>
              <a:rPr lang="cs-CZ" sz="1200" dirty="0" err="1"/>
              <a:t>Physician</a:t>
            </a:r>
            <a:r>
              <a:rPr lang="cs-CZ" sz="1200" dirty="0"/>
              <a:t> 72(1), 119-126. </a:t>
            </a:r>
          </a:p>
          <a:p>
            <a:r>
              <a:rPr lang="cs-CZ" sz="1200" dirty="0"/>
              <a:t> </a:t>
            </a:r>
            <a:r>
              <a:rPr lang="cs-CZ" sz="1200" dirty="0" err="1"/>
              <a:t>Hanun</a:t>
            </a:r>
            <a:r>
              <a:rPr lang="cs-CZ" sz="1200" dirty="0"/>
              <a:t>. C. W" el al. (2011). Eur </a:t>
            </a:r>
            <a:r>
              <a:rPr lang="cs-CZ" sz="1200" dirty="0" err="1"/>
              <a:t>Heart</a:t>
            </a:r>
            <a:r>
              <a:rPr lang="cs-CZ" sz="1200" dirty="0"/>
              <a:t> J 32(23), 2999-3054. </a:t>
            </a:r>
          </a:p>
          <a:p>
            <a:r>
              <a:rPr lang="cs-CZ" sz="1200" dirty="0"/>
              <a:t> </a:t>
            </a:r>
            <a:r>
              <a:rPr lang="cs-CZ" sz="1200" dirty="0" err="1"/>
              <a:t>Windecker</a:t>
            </a:r>
            <a:r>
              <a:rPr lang="cs-CZ" sz="1200" dirty="0"/>
              <a:t>, S., et al. (2014), Eur </a:t>
            </a:r>
            <a:r>
              <a:rPr lang="cs-CZ" sz="1200" dirty="0" err="1"/>
              <a:t>Heart</a:t>
            </a:r>
            <a:r>
              <a:rPr lang="cs-CZ" sz="1200" dirty="0"/>
              <a:t> J 35(37),2541-2619. </a:t>
            </a:r>
          </a:p>
          <a:p>
            <a:r>
              <a:rPr lang="cs-CZ" sz="1200" dirty="0"/>
              <a:t> </a:t>
            </a:r>
            <a:r>
              <a:rPr lang="cs-CZ" sz="1200" dirty="0" err="1"/>
              <a:t>Mueller</a:t>
            </a:r>
            <a:r>
              <a:rPr lang="cs-CZ" sz="1200" dirty="0"/>
              <a:t>, C., et al. (2016). Ann </a:t>
            </a:r>
            <a:r>
              <a:rPr lang="cs-CZ" sz="1200" dirty="0" err="1"/>
              <a:t>Emely</a:t>
            </a:r>
            <a:r>
              <a:rPr lang="cs-CZ" sz="1200" dirty="0"/>
              <a:t> Med, </a:t>
            </a:r>
            <a:r>
              <a:rPr lang="cs-CZ" sz="1200" dirty="0" err="1"/>
              <a:t>doi</a:t>
            </a:r>
            <a:r>
              <a:rPr lang="cs-CZ" sz="1200" dirty="0"/>
              <a:t>: 10,1016/</a:t>
            </a:r>
          </a:p>
          <a:p>
            <a:r>
              <a:rPr lang="cs-CZ" sz="1200" dirty="0"/>
              <a:t> </a:t>
            </a:r>
            <a:r>
              <a:rPr lang="cs-CZ" sz="1200" dirty="0" err="1"/>
              <a:t>Reichlin</a:t>
            </a:r>
            <a:r>
              <a:rPr lang="cs-CZ" sz="1200" dirty="0"/>
              <a:t>, T., et al. (2012). Arch </a:t>
            </a:r>
            <a:r>
              <a:rPr lang="cs-CZ" sz="1200" dirty="0" err="1"/>
              <a:t>lntern</a:t>
            </a:r>
            <a:r>
              <a:rPr lang="cs-CZ" sz="1200" dirty="0"/>
              <a:t> Med /72(16), 1211-1218, </a:t>
            </a:r>
          </a:p>
          <a:p>
            <a:r>
              <a:rPr lang="cs-CZ" sz="1200" dirty="0"/>
              <a:t> </a:t>
            </a:r>
            <a:r>
              <a:rPr lang="cs-CZ" sz="1200" dirty="0" err="1"/>
              <a:t>Thygesen</a:t>
            </a:r>
            <a:r>
              <a:rPr lang="cs-CZ" sz="1200" dirty="0"/>
              <a:t>, K., et al. (2012). J </a:t>
            </a:r>
            <a:r>
              <a:rPr lang="cs-CZ" sz="1200" dirty="0" err="1"/>
              <a:t>Am</a:t>
            </a:r>
            <a:r>
              <a:rPr lang="cs-CZ" sz="1200" dirty="0"/>
              <a:t> Call CardioI60(16), 1581-1598. </a:t>
            </a:r>
          </a:p>
          <a:p>
            <a:r>
              <a:rPr lang="cs-CZ" sz="1200" dirty="0"/>
              <a:t> </a:t>
            </a:r>
            <a:r>
              <a:rPr lang="cs-CZ" sz="1200" dirty="0" err="1"/>
              <a:t>Yancy</a:t>
            </a:r>
            <a:r>
              <a:rPr lang="cs-CZ" sz="1200" dirty="0"/>
              <a:t>, C. W" </a:t>
            </a:r>
            <a:r>
              <a:rPr lang="cs-CZ" sz="1200" dirty="0" err="1"/>
              <a:t>ct</a:t>
            </a:r>
            <a:r>
              <a:rPr lang="cs-CZ" sz="1200" dirty="0"/>
              <a:t> al. (2013). </a:t>
            </a:r>
            <a:r>
              <a:rPr lang="cs-CZ" sz="1200" dirty="0" err="1"/>
              <a:t>Circulalion</a:t>
            </a:r>
            <a:r>
              <a:rPr lang="cs-CZ" sz="1200" dirty="0"/>
              <a:t> /28(16), e240-e327. </a:t>
            </a:r>
          </a:p>
          <a:p>
            <a:r>
              <a:rPr lang="cs-CZ" sz="1200" dirty="0"/>
              <a:t> </a:t>
            </a:r>
            <a:r>
              <a:rPr lang="cs-CZ" sz="1200" dirty="0" err="1"/>
              <a:t>McMurray</a:t>
            </a:r>
            <a:r>
              <a:rPr lang="cs-CZ" sz="1200" dirty="0"/>
              <a:t>, J. J., </a:t>
            </a:r>
            <a:r>
              <a:rPr lang="cs-CZ" sz="1200" dirty="0" err="1"/>
              <a:t>ct</a:t>
            </a:r>
            <a:r>
              <a:rPr lang="cs-CZ" sz="1200" dirty="0"/>
              <a:t> al. (2012). </a:t>
            </a:r>
            <a:r>
              <a:rPr lang="cs-CZ" sz="1200" dirty="0" err="1"/>
              <a:t>EurHearl</a:t>
            </a:r>
            <a:r>
              <a:rPr lang="cs-CZ" sz="1200" dirty="0"/>
              <a:t> J /4(8). 803-869. </a:t>
            </a:r>
          </a:p>
          <a:p>
            <a:r>
              <a:rPr lang="cs-CZ" sz="1200" dirty="0"/>
              <a:t> </a:t>
            </a:r>
            <a:r>
              <a:rPr lang="cs-CZ" sz="1200" dirty="0" err="1"/>
              <a:t>Januzzi</a:t>
            </a:r>
            <a:r>
              <a:rPr lang="cs-CZ" sz="1200" dirty="0"/>
              <a:t>, J, L" et al. (2005). </a:t>
            </a:r>
            <a:r>
              <a:rPr lang="cs-CZ" sz="1200" dirty="0" err="1"/>
              <a:t>Am</a:t>
            </a:r>
            <a:r>
              <a:rPr lang="cs-CZ" sz="1200" dirty="0"/>
              <a:t> J CardioI95(8), 948-954. </a:t>
            </a:r>
          </a:p>
          <a:p>
            <a:r>
              <a:rPr lang="cs-CZ" sz="1200" dirty="0"/>
              <a:t> </a:t>
            </a:r>
            <a:r>
              <a:rPr lang="cs-CZ" sz="1200" dirty="0" err="1"/>
              <a:t>Januzzi</a:t>
            </a:r>
            <a:r>
              <a:rPr lang="cs-CZ" sz="1200" dirty="0"/>
              <a:t>, J. L., et al. (2011). </a:t>
            </a:r>
            <a:r>
              <a:rPr lang="cs-CZ" sz="1200" dirty="0" err="1"/>
              <a:t>JAm</a:t>
            </a:r>
            <a:r>
              <a:rPr lang="cs-CZ" sz="1200" dirty="0"/>
              <a:t> Call CardioI58(18), 1881-1889. </a:t>
            </a:r>
          </a:p>
          <a:p>
            <a:r>
              <a:rPr lang="cs-CZ" sz="1200" dirty="0"/>
              <a:t> </a:t>
            </a:r>
            <a:r>
              <a:rPr lang="cs-CZ" sz="1200" dirty="0" err="1"/>
              <a:t>l.uchner</a:t>
            </a:r>
            <a:r>
              <a:rPr lang="cs-CZ" sz="1200" dirty="0"/>
              <a:t>, A., (2012). Eur J </a:t>
            </a:r>
            <a:r>
              <a:rPr lang="cs-CZ" sz="1200" dirty="0" err="1"/>
              <a:t>Heart</a:t>
            </a:r>
            <a:r>
              <a:rPr lang="cs-CZ" sz="1200" dirty="0"/>
              <a:t> </a:t>
            </a:r>
            <a:r>
              <a:rPr lang="cs-CZ" sz="1200" dirty="0" err="1"/>
              <a:t>Fail</a:t>
            </a:r>
            <a:r>
              <a:rPr lang="cs-CZ" sz="1200" dirty="0"/>
              <a:t> /4(3), 259-267, </a:t>
            </a:r>
          </a:p>
          <a:p>
            <a:r>
              <a:rPr lang="cs-CZ" sz="1200" dirty="0"/>
              <a:t> Moe, G. w., et al. (2007). </a:t>
            </a:r>
            <a:r>
              <a:rPr lang="cs-CZ" sz="1200" dirty="0" err="1"/>
              <a:t>Circulation</a:t>
            </a:r>
            <a:r>
              <a:rPr lang="cs-CZ" sz="1200" dirty="0"/>
              <a:t> 115(24),3103-3110. </a:t>
            </a:r>
          </a:p>
          <a:p>
            <a:r>
              <a:rPr lang="cs-CZ" sz="1200" dirty="0"/>
              <a:t> </a:t>
            </a:r>
            <a:r>
              <a:rPr lang="cs-CZ" sz="1200" dirty="0" err="1"/>
              <a:t>Jorgensen</a:t>
            </a:r>
            <a:r>
              <a:rPr lang="cs-CZ" sz="1200" dirty="0"/>
              <a:t>, B., et al. (2012). </a:t>
            </a:r>
            <a:r>
              <a:rPr lang="cs-CZ" sz="1200" dirty="0" err="1"/>
              <a:t>Ctin</a:t>
            </a:r>
            <a:r>
              <a:rPr lang="cs-CZ" sz="1200" dirty="0"/>
              <a:t> </a:t>
            </a:r>
            <a:r>
              <a:rPr lang="cs-CZ" sz="1200" dirty="0" err="1"/>
              <a:t>Lab</a:t>
            </a:r>
            <a:r>
              <a:rPr lang="cs-CZ" sz="1200" dirty="0"/>
              <a:t> 58(5-6),515-525, </a:t>
            </a:r>
          </a:p>
          <a:p>
            <a:r>
              <a:rPr lang="cs-CZ" sz="1200" dirty="0"/>
              <a:t> </a:t>
            </a:r>
            <a:r>
              <a:rPr lang="cs-CZ" sz="1200" dirty="0" err="1"/>
              <a:t>Yeo</a:t>
            </a:r>
            <a:r>
              <a:rPr lang="cs-CZ" sz="1200" dirty="0"/>
              <a:t>, K. T. J., el al. (2003). </a:t>
            </a:r>
            <a:r>
              <a:rPr lang="cs-CZ" sz="1200" dirty="0" err="1"/>
              <a:t>Clin</a:t>
            </a:r>
            <a:r>
              <a:rPr lang="cs-CZ" sz="1200" dirty="0"/>
              <a:t> </a:t>
            </a:r>
            <a:r>
              <a:rPr lang="cs-CZ" sz="1200" dirty="0" err="1"/>
              <a:t>Chim</a:t>
            </a:r>
            <a:r>
              <a:rPr lang="cs-CZ" sz="1200" dirty="0"/>
              <a:t> Acta 338(1), 107-115</a:t>
            </a:r>
            <a:r>
              <a:rPr lang="cs-CZ" sz="1000" dirty="0"/>
              <a:t>. </a:t>
            </a:r>
          </a:p>
          <a:p>
            <a:r>
              <a:rPr lang="cs-CZ" sz="1000" dirty="0"/>
              <a:t> </a:t>
            </a:r>
            <a:endParaRPr lang="cs-CZ" sz="1200" dirty="0"/>
          </a:p>
        </p:txBody>
      </p:sp>
      <p:sp>
        <p:nvSpPr>
          <p:cNvPr id="5" name="Obdélník 4"/>
          <p:cNvSpPr/>
          <p:nvPr/>
        </p:nvSpPr>
        <p:spPr>
          <a:xfrm>
            <a:off x="4349064" y="3056051"/>
            <a:ext cx="408311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1200" dirty="0"/>
              <a:t>Souhrn Doporučených postupů ESC pro diagnostiku a léčbu </a:t>
            </a:r>
          </a:p>
          <a:p>
            <a:r>
              <a:rPr lang="cs-CZ" sz="1200" dirty="0"/>
              <a:t>akutního a chronického srdečního selhání z roku 2016. (ČKS)</a:t>
            </a:r>
          </a:p>
        </p:txBody>
      </p:sp>
      <p:sp>
        <p:nvSpPr>
          <p:cNvPr id="6" name="Obdélník 5"/>
          <p:cNvSpPr/>
          <p:nvPr/>
        </p:nvSpPr>
        <p:spPr>
          <a:xfrm>
            <a:off x="4327555" y="1550929"/>
            <a:ext cx="4572000" cy="83099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cs-CZ" sz="1200" dirty="0"/>
              <a:t>2016 ESC </a:t>
            </a:r>
            <a:r>
              <a:rPr lang="cs-CZ" sz="1200" dirty="0" err="1"/>
              <a:t>Guidelines</a:t>
            </a:r>
            <a:r>
              <a:rPr lang="cs-CZ" sz="1200" dirty="0"/>
              <a:t> </a:t>
            </a:r>
            <a:r>
              <a:rPr lang="cs-CZ" sz="1200" dirty="0" err="1"/>
              <a:t>for</a:t>
            </a:r>
            <a:r>
              <a:rPr lang="cs-CZ" sz="1200" dirty="0"/>
              <a:t> </a:t>
            </a:r>
            <a:r>
              <a:rPr lang="cs-CZ" sz="1200" dirty="0" err="1"/>
              <a:t>the</a:t>
            </a:r>
            <a:r>
              <a:rPr lang="cs-CZ" sz="1200" dirty="0"/>
              <a:t> </a:t>
            </a:r>
            <a:r>
              <a:rPr lang="cs-CZ" sz="1200" dirty="0" err="1"/>
              <a:t>diagnosis</a:t>
            </a:r>
            <a:r>
              <a:rPr lang="cs-CZ" sz="1200" dirty="0"/>
              <a:t> and </a:t>
            </a:r>
            <a:r>
              <a:rPr lang="cs-CZ" sz="1200" dirty="0" err="1"/>
              <a:t>treatment</a:t>
            </a:r>
            <a:r>
              <a:rPr lang="cs-CZ" sz="1200" dirty="0"/>
              <a:t> </a:t>
            </a:r>
            <a:r>
              <a:rPr lang="cs-CZ" sz="1200" dirty="0" err="1"/>
              <a:t>of</a:t>
            </a:r>
            <a:r>
              <a:rPr lang="cs-CZ" sz="1200" dirty="0"/>
              <a:t> </a:t>
            </a:r>
            <a:r>
              <a:rPr lang="cs-CZ" sz="1200" dirty="0" err="1"/>
              <a:t>acute</a:t>
            </a:r>
            <a:r>
              <a:rPr lang="cs-CZ" sz="1200" dirty="0"/>
              <a:t> and </a:t>
            </a:r>
            <a:r>
              <a:rPr lang="cs-CZ" sz="1200" dirty="0" err="1"/>
              <a:t>chronic</a:t>
            </a:r>
            <a:r>
              <a:rPr lang="cs-CZ" sz="1200" dirty="0"/>
              <a:t> </a:t>
            </a:r>
            <a:r>
              <a:rPr lang="cs-CZ" sz="1200" dirty="0" err="1"/>
              <a:t>heart</a:t>
            </a:r>
            <a:r>
              <a:rPr lang="cs-CZ" sz="1200" dirty="0"/>
              <a:t> </a:t>
            </a:r>
            <a:r>
              <a:rPr lang="cs-CZ" sz="1200" dirty="0" err="1"/>
              <a:t>failure</a:t>
            </a:r>
            <a:r>
              <a:rPr lang="cs-CZ" sz="1200" dirty="0"/>
              <a:t> </a:t>
            </a:r>
            <a:r>
              <a:rPr lang="cs-CZ" sz="1200" dirty="0" err="1"/>
              <a:t>The</a:t>
            </a:r>
            <a:r>
              <a:rPr lang="cs-CZ" sz="1200" dirty="0"/>
              <a:t> </a:t>
            </a:r>
            <a:r>
              <a:rPr lang="cs-CZ" sz="1200" dirty="0" err="1"/>
              <a:t>Task</a:t>
            </a:r>
            <a:r>
              <a:rPr lang="cs-CZ" sz="1200" dirty="0"/>
              <a:t> </a:t>
            </a:r>
            <a:r>
              <a:rPr lang="cs-CZ" sz="1200" dirty="0" err="1"/>
              <a:t>Force</a:t>
            </a:r>
            <a:r>
              <a:rPr lang="cs-CZ" sz="1200" dirty="0"/>
              <a:t> </a:t>
            </a:r>
            <a:r>
              <a:rPr lang="cs-CZ" sz="1200" dirty="0" err="1"/>
              <a:t>for</a:t>
            </a:r>
            <a:r>
              <a:rPr lang="cs-CZ" sz="1200" dirty="0"/>
              <a:t> </a:t>
            </a:r>
            <a:r>
              <a:rPr lang="cs-CZ" sz="1200" dirty="0" err="1"/>
              <a:t>the</a:t>
            </a:r>
            <a:r>
              <a:rPr lang="cs-CZ" sz="1200" dirty="0"/>
              <a:t> </a:t>
            </a:r>
            <a:r>
              <a:rPr lang="cs-CZ" sz="1200" dirty="0" err="1"/>
              <a:t>diagnosis</a:t>
            </a:r>
            <a:r>
              <a:rPr lang="cs-CZ" sz="1200" dirty="0"/>
              <a:t> and </a:t>
            </a:r>
            <a:r>
              <a:rPr lang="cs-CZ" sz="1200" dirty="0" err="1"/>
              <a:t>treatment</a:t>
            </a:r>
            <a:r>
              <a:rPr lang="cs-CZ" sz="1200" dirty="0"/>
              <a:t> </a:t>
            </a:r>
            <a:r>
              <a:rPr lang="cs-CZ" sz="1200" dirty="0" err="1"/>
              <a:t>of</a:t>
            </a:r>
            <a:r>
              <a:rPr lang="cs-CZ" sz="1200" dirty="0"/>
              <a:t> </a:t>
            </a:r>
            <a:r>
              <a:rPr lang="cs-CZ" sz="1200" dirty="0" err="1"/>
              <a:t>acute</a:t>
            </a:r>
            <a:r>
              <a:rPr lang="cs-CZ" sz="1200" dirty="0"/>
              <a:t> and </a:t>
            </a:r>
            <a:r>
              <a:rPr lang="cs-CZ" sz="1200" dirty="0" err="1"/>
              <a:t>chronic</a:t>
            </a:r>
            <a:r>
              <a:rPr lang="cs-CZ" sz="1200" dirty="0"/>
              <a:t> </a:t>
            </a:r>
            <a:r>
              <a:rPr lang="cs-CZ" sz="1200" dirty="0" err="1"/>
              <a:t>heart</a:t>
            </a:r>
            <a:r>
              <a:rPr lang="cs-CZ" sz="1200" dirty="0"/>
              <a:t> </a:t>
            </a:r>
            <a:r>
              <a:rPr lang="cs-CZ" sz="1200" dirty="0" err="1"/>
              <a:t>failure</a:t>
            </a:r>
            <a:r>
              <a:rPr lang="cs-CZ" sz="1200" dirty="0"/>
              <a:t> </a:t>
            </a:r>
            <a:r>
              <a:rPr lang="cs-CZ" sz="1200" dirty="0" err="1"/>
              <a:t>of</a:t>
            </a:r>
            <a:r>
              <a:rPr lang="cs-CZ" sz="1200" dirty="0"/>
              <a:t> </a:t>
            </a:r>
            <a:r>
              <a:rPr lang="cs-CZ" sz="1200" dirty="0" err="1"/>
              <a:t>the</a:t>
            </a:r>
            <a:r>
              <a:rPr lang="cs-CZ" sz="1200" dirty="0"/>
              <a:t> </a:t>
            </a:r>
            <a:r>
              <a:rPr lang="cs-CZ" sz="1200" dirty="0" err="1"/>
              <a:t>European</a:t>
            </a:r>
            <a:r>
              <a:rPr lang="cs-CZ" sz="1200" dirty="0"/>
              <a:t> Society </a:t>
            </a:r>
            <a:r>
              <a:rPr lang="cs-CZ" sz="1200" dirty="0" err="1"/>
              <a:t>of</a:t>
            </a:r>
            <a:r>
              <a:rPr lang="cs-CZ" sz="1200" dirty="0"/>
              <a:t> </a:t>
            </a:r>
            <a:r>
              <a:rPr lang="cs-CZ" sz="1200" dirty="0" err="1"/>
              <a:t>Cardiology</a:t>
            </a:r>
            <a:r>
              <a:rPr lang="cs-CZ" sz="1200" dirty="0"/>
              <a:t> (ESC). </a:t>
            </a:r>
            <a:r>
              <a:rPr lang="cs-CZ" sz="1200" dirty="0" err="1"/>
              <a:t>European</a:t>
            </a:r>
            <a:r>
              <a:rPr lang="cs-CZ" sz="1200" dirty="0"/>
              <a:t> </a:t>
            </a:r>
            <a:r>
              <a:rPr lang="cs-CZ" sz="1200" dirty="0" err="1"/>
              <a:t>Heart</a:t>
            </a:r>
            <a:r>
              <a:rPr lang="cs-CZ" sz="1200" dirty="0"/>
              <a:t> </a:t>
            </a:r>
            <a:r>
              <a:rPr lang="cs-CZ" sz="1200" dirty="0" err="1"/>
              <a:t>Journal</a:t>
            </a:r>
            <a:r>
              <a:rPr lang="cs-CZ" sz="1200" dirty="0"/>
              <a:t> 37 (2016) 2129–2200</a:t>
            </a:r>
          </a:p>
        </p:txBody>
      </p:sp>
      <p:sp>
        <p:nvSpPr>
          <p:cNvPr id="8" name="Obdélník 7"/>
          <p:cNvSpPr/>
          <p:nvPr/>
        </p:nvSpPr>
        <p:spPr>
          <a:xfrm>
            <a:off x="4327555" y="4412136"/>
            <a:ext cx="4572000" cy="1015663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cs-CZ" sz="1200" dirty="0" err="1"/>
              <a:t>Kucher</a:t>
            </a:r>
            <a:r>
              <a:rPr lang="cs-CZ" sz="1200" dirty="0"/>
              <a:t>, N., </a:t>
            </a:r>
            <a:r>
              <a:rPr lang="cs-CZ" sz="1200" dirty="0" err="1"/>
              <a:t>ct</a:t>
            </a:r>
            <a:r>
              <a:rPr lang="cs-CZ" sz="1200" dirty="0"/>
              <a:t> al. (2003). Eur </a:t>
            </a:r>
            <a:r>
              <a:rPr lang="cs-CZ" sz="1200" dirty="0" err="1"/>
              <a:t>Hearl</a:t>
            </a:r>
            <a:r>
              <a:rPr lang="cs-CZ" sz="1200" dirty="0"/>
              <a:t> J 24(4),366-376. </a:t>
            </a:r>
          </a:p>
          <a:p>
            <a:r>
              <a:rPr lang="cs-CZ" sz="1200" dirty="0"/>
              <a:t>De </a:t>
            </a:r>
            <a:r>
              <a:rPr lang="cs-CZ" sz="1200" dirty="0" err="1"/>
              <a:t>Bastos</a:t>
            </a:r>
            <a:r>
              <a:rPr lang="cs-CZ" sz="1200" dirty="0"/>
              <a:t>, M. M" </a:t>
            </a:r>
            <a:r>
              <a:rPr lang="cs-CZ" sz="1200" dirty="0" err="1"/>
              <a:t>ct</a:t>
            </a:r>
            <a:r>
              <a:rPr lang="cs-CZ" sz="1200" dirty="0"/>
              <a:t> al. (2008). </a:t>
            </a:r>
            <a:r>
              <a:rPr lang="cs-CZ" sz="1200" dirty="0" err="1"/>
              <a:t>Blood</a:t>
            </a:r>
            <a:r>
              <a:rPr lang="cs-CZ" sz="1200" dirty="0"/>
              <a:t> </a:t>
            </a:r>
            <a:r>
              <a:rPr lang="cs-CZ" sz="1200" dirty="0" err="1"/>
              <a:t>Coagul</a:t>
            </a:r>
            <a:r>
              <a:rPr lang="cs-CZ" sz="1200" dirty="0"/>
              <a:t> </a:t>
            </a:r>
            <a:r>
              <a:rPr lang="cs-CZ" sz="1200" dirty="0" err="1"/>
              <a:t>Filmllolysis</a:t>
            </a:r>
            <a:r>
              <a:rPr lang="cs-CZ" sz="1200" dirty="0"/>
              <a:t> /9(1), 48-54. </a:t>
            </a:r>
          </a:p>
          <a:p>
            <a:r>
              <a:rPr lang="cs-CZ" sz="1200" dirty="0" err="1"/>
              <a:t>Wells</a:t>
            </a:r>
            <a:r>
              <a:rPr lang="cs-CZ" sz="1200" dirty="0"/>
              <a:t>, P. S., </a:t>
            </a:r>
            <a:r>
              <a:rPr lang="cs-CZ" sz="1200" dirty="0" err="1"/>
              <a:t>ct</a:t>
            </a:r>
            <a:r>
              <a:rPr lang="cs-CZ" sz="1200" dirty="0"/>
              <a:t> al. (2003) N </a:t>
            </a:r>
            <a:r>
              <a:rPr lang="cs-CZ" sz="1200" dirty="0" err="1"/>
              <a:t>Engl</a:t>
            </a:r>
            <a:r>
              <a:rPr lang="cs-CZ" sz="1200" dirty="0"/>
              <a:t> J Med 349(13),1227-1235. </a:t>
            </a:r>
          </a:p>
          <a:p>
            <a:r>
              <a:rPr lang="cs-CZ" sz="1200" dirty="0" err="1"/>
              <a:t>Wells</a:t>
            </a:r>
            <a:r>
              <a:rPr lang="cs-CZ" sz="1200" dirty="0"/>
              <a:t>, P. S., et al. (2000). </a:t>
            </a:r>
            <a:r>
              <a:rPr lang="cs-CZ" sz="1200" dirty="0" err="1"/>
              <a:t>Thromb</a:t>
            </a:r>
            <a:r>
              <a:rPr lang="cs-CZ" sz="1200" dirty="0"/>
              <a:t> </a:t>
            </a:r>
            <a:r>
              <a:rPr lang="cs-CZ" sz="1200" dirty="0" err="1"/>
              <a:t>Hsemost</a:t>
            </a:r>
            <a:r>
              <a:rPr lang="cs-CZ" sz="1200" dirty="0"/>
              <a:t> 83(3), 416-420, </a:t>
            </a:r>
          </a:p>
          <a:p>
            <a:r>
              <a:rPr lang="cs-CZ" sz="1200" dirty="0" err="1"/>
              <a:t>Roche</a:t>
            </a:r>
            <a:r>
              <a:rPr lang="cs-CZ" sz="1200" dirty="0"/>
              <a:t> (2016). </a:t>
            </a:r>
            <a:r>
              <a:rPr lang="cs-CZ" sz="1200" dirty="0" err="1"/>
              <a:t>cobas</a:t>
            </a:r>
            <a:r>
              <a:rPr lang="cs-CZ" sz="1200" dirty="0"/>
              <a:t> h 232 POC systém </a:t>
            </a:r>
            <a:r>
              <a:rPr lang="cs-CZ" sz="1200" dirty="0" err="1"/>
              <a:t>Operator's</a:t>
            </a:r>
            <a:r>
              <a:rPr lang="cs-CZ" sz="1200" dirty="0"/>
              <a:t> </a:t>
            </a:r>
            <a:r>
              <a:rPr lang="cs-CZ" sz="1200" dirty="0" err="1"/>
              <a:t>Manual</a:t>
            </a:r>
            <a:r>
              <a:rPr lang="cs-CZ" sz="1200" dirty="0"/>
              <a:t>, </a:t>
            </a:r>
            <a:r>
              <a:rPr lang="cs-CZ" sz="1200" dirty="0" err="1"/>
              <a:t>Version</a:t>
            </a:r>
            <a:r>
              <a:rPr lang="cs-CZ" sz="1200" dirty="0"/>
              <a:t> 6.0</a:t>
            </a:r>
          </a:p>
        </p:txBody>
      </p:sp>
    </p:spTree>
    <p:extLst>
      <p:ext uri="{BB962C8B-B14F-4D97-AF65-F5344CB8AC3E}">
        <p14:creationId xmlns:p14="http://schemas.microsoft.com/office/powerpoint/2010/main" val="40692259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>
            <a:extLst>
              <a:ext uri="{FF2B5EF4-FFF2-40B4-BE49-F238E27FC236}">
                <a16:creationId xmlns:a16="http://schemas.microsoft.com/office/drawing/2014/main" xmlns="" id="{6098FEF2-5EC4-46C5-A30F-8071B29EC217}"/>
              </a:ext>
            </a:extLst>
          </p:cNvPr>
          <p:cNvSpPr txBox="1"/>
          <p:nvPr/>
        </p:nvSpPr>
        <p:spPr>
          <a:xfrm flipH="1">
            <a:off x="6951615" y="6548846"/>
            <a:ext cx="2418807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000" dirty="0"/>
              <a:t>2. SJEZD ČAAMK, Olomouc  20.1.2018</a:t>
            </a:r>
          </a:p>
        </p:txBody>
      </p:sp>
      <p:pic>
        <p:nvPicPr>
          <p:cNvPr id="3" name="Obrázek 2">
            <a:extLst>
              <a:ext uri="{FF2B5EF4-FFF2-40B4-BE49-F238E27FC236}">
                <a16:creationId xmlns:a16="http://schemas.microsoft.com/office/drawing/2014/main" xmlns="" id="{682C4C21-082B-4EC7-AE5D-2359BA94652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3808" y="6037917"/>
            <a:ext cx="731583" cy="634039"/>
          </a:xfrm>
          <a:prstGeom prst="rect">
            <a:avLst/>
          </a:prstGeom>
        </p:spPr>
      </p:pic>
      <p:sp>
        <p:nvSpPr>
          <p:cNvPr id="4" name="Obdélník 3">
            <a:extLst>
              <a:ext uri="{FF2B5EF4-FFF2-40B4-BE49-F238E27FC236}">
                <a16:creationId xmlns:a16="http://schemas.microsoft.com/office/drawing/2014/main" xmlns="" id="{C798CBA9-C3E4-44F7-BF23-C91433B16915}"/>
              </a:ext>
            </a:extLst>
          </p:cNvPr>
          <p:cNvSpPr/>
          <p:nvPr/>
        </p:nvSpPr>
        <p:spPr>
          <a:xfrm>
            <a:off x="0" y="440174"/>
            <a:ext cx="9144000" cy="584775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lvl="0" algn="ctr" defTabSz="914400">
              <a:defRPr/>
            </a:pPr>
            <a:r>
              <a:rPr lang="cs-CZ" altLang="cs-CZ" sz="3200" b="1" kern="0" dirty="0">
                <a:solidFill>
                  <a:srgbClr val="002060"/>
                </a:solidFill>
                <a:cs typeface="Arial" panose="020B0604020202020204" pitchFamily="34" charset="0"/>
              </a:rPr>
              <a:t>NT </a:t>
            </a:r>
            <a:r>
              <a:rPr lang="cs-CZ" altLang="cs-CZ" sz="3200" b="1" kern="0" dirty="0" err="1">
                <a:solidFill>
                  <a:srgbClr val="002060"/>
                </a:solidFill>
                <a:cs typeface="Arial" panose="020B0604020202020204" pitchFamily="34" charset="0"/>
              </a:rPr>
              <a:t>proBNP</a:t>
            </a:r>
            <a:r>
              <a:rPr lang="cs-CZ" altLang="cs-CZ" sz="3200" b="1" kern="0" dirty="0">
                <a:solidFill>
                  <a:srgbClr val="002060"/>
                </a:solidFill>
                <a:cs typeface="Arial" panose="020B0604020202020204" pitchFamily="34" charset="0"/>
              </a:rPr>
              <a:t> PRŮMĚRNÉ HODNOTY</a:t>
            </a:r>
          </a:p>
        </p:txBody>
      </p:sp>
      <p:graphicFrame>
        <p:nvGraphicFramePr>
          <p:cNvPr id="5" name="Tabulka 4">
            <a:extLst>
              <a:ext uri="{FF2B5EF4-FFF2-40B4-BE49-F238E27FC236}">
                <a16:creationId xmlns:a16="http://schemas.microsoft.com/office/drawing/2014/main" xmlns="" id="{10F8DCF7-CB5E-4F54-80A1-E4E7C4578EA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32979622"/>
              </p:ext>
            </p:extLst>
          </p:nvPr>
        </p:nvGraphicFramePr>
        <p:xfrm>
          <a:off x="1227909" y="2510593"/>
          <a:ext cx="6312922" cy="1800719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983996">
                  <a:extLst>
                    <a:ext uri="{9D8B030D-6E8A-4147-A177-3AD203B41FA5}">
                      <a16:colId xmlns:a16="http://schemas.microsoft.com/office/drawing/2014/main" xmlns="" val="1377727274"/>
                    </a:ext>
                  </a:extLst>
                </a:gridCol>
                <a:gridCol w="1396122">
                  <a:extLst>
                    <a:ext uri="{9D8B030D-6E8A-4147-A177-3AD203B41FA5}">
                      <a16:colId xmlns:a16="http://schemas.microsoft.com/office/drawing/2014/main" xmlns="" val="4078164238"/>
                    </a:ext>
                  </a:extLst>
                </a:gridCol>
                <a:gridCol w="1201935">
                  <a:extLst>
                    <a:ext uri="{9D8B030D-6E8A-4147-A177-3AD203B41FA5}">
                      <a16:colId xmlns:a16="http://schemas.microsoft.com/office/drawing/2014/main" xmlns="" val="772279817"/>
                    </a:ext>
                  </a:extLst>
                </a:gridCol>
                <a:gridCol w="1104719">
                  <a:extLst>
                    <a:ext uri="{9D8B030D-6E8A-4147-A177-3AD203B41FA5}">
                      <a16:colId xmlns:a16="http://schemas.microsoft.com/office/drawing/2014/main" xmlns="" val="3890553826"/>
                    </a:ext>
                  </a:extLst>
                </a:gridCol>
                <a:gridCol w="813075">
                  <a:extLst>
                    <a:ext uri="{9D8B030D-6E8A-4147-A177-3AD203B41FA5}">
                      <a16:colId xmlns:a16="http://schemas.microsoft.com/office/drawing/2014/main" xmlns="" val="3713566746"/>
                    </a:ext>
                  </a:extLst>
                </a:gridCol>
                <a:gridCol w="813075">
                  <a:extLst>
                    <a:ext uri="{9D8B030D-6E8A-4147-A177-3AD203B41FA5}">
                      <a16:colId xmlns:a16="http://schemas.microsoft.com/office/drawing/2014/main" xmlns="" val="330122270"/>
                    </a:ext>
                  </a:extLst>
                </a:gridCol>
              </a:tblGrid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cs-CZ" sz="1600" u="none" strike="noStrike" dirty="0">
                          <a:effectLst/>
                        </a:rPr>
                        <a:t>A</a:t>
                      </a:r>
                      <a:endParaRPr lang="cs-CZ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600" u="none" strike="noStrike" dirty="0" err="1">
                          <a:effectLst/>
                        </a:rPr>
                        <a:t>poz</a:t>
                      </a:r>
                      <a:r>
                        <a:rPr lang="cs-CZ" sz="1600" u="none" strike="noStrike" dirty="0">
                          <a:effectLst/>
                        </a:rPr>
                        <a:t> ASS</a:t>
                      </a:r>
                      <a:endParaRPr lang="cs-CZ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600" u="none" strike="noStrike">
                          <a:effectLst/>
                        </a:rPr>
                        <a:t>poz CHSS</a:t>
                      </a:r>
                      <a:endParaRPr lang="cs-CZ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600" u="none" strike="noStrike" dirty="0">
                          <a:effectLst/>
                        </a:rPr>
                        <a:t> </a:t>
                      </a:r>
                      <a:r>
                        <a:rPr lang="cs-CZ" sz="1600" u="none" strike="noStrike" dirty="0" err="1">
                          <a:effectLst/>
                        </a:rPr>
                        <a:t>max</a:t>
                      </a:r>
                      <a:endParaRPr lang="cs-CZ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6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neg</a:t>
                      </a:r>
                      <a:r>
                        <a:rPr lang="cs-CZ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test</a:t>
                      </a:r>
                    </a:p>
                  </a:txBody>
                  <a:tcPr marL="9525" marR="9525" marT="9525" marB="0" anchor="b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631542617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endParaRPr lang="cs-CZ" sz="1600" b="0" i="0" u="none" strike="noStrike" baseline="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cs-CZ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600" u="none" strike="noStrike" dirty="0">
                          <a:effectLst/>
                        </a:rPr>
                        <a:t>26</a:t>
                      </a:r>
                      <a:endParaRPr lang="cs-CZ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600" u="none" strike="noStrike" dirty="0">
                          <a:effectLst/>
                        </a:rPr>
                        <a:t>65</a:t>
                      </a:r>
                      <a:endParaRPr lang="cs-CZ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600" u="none" strike="noStrike" dirty="0">
                          <a:effectLst/>
                        </a:rPr>
                        <a:t>2</a:t>
                      </a:r>
                      <a:endParaRPr lang="cs-CZ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9</a:t>
                      </a:r>
                    </a:p>
                  </a:txBody>
                  <a:tcPr marL="9525" marR="9525" marT="9525" marB="0" anchor="b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420902293"/>
                  </a:ext>
                </a:extLst>
              </a:tr>
              <a:tr h="280529">
                <a:tc>
                  <a:txBody>
                    <a:bodyPr/>
                    <a:lstStyle/>
                    <a:p>
                      <a:pPr algn="l" fontAlgn="b"/>
                      <a:endParaRPr lang="cs-CZ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větší vzdálenost</a:t>
                      </a:r>
                    </a:p>
                  </a:txBody>
                  <a:tcPr marL="9525" marR="9525" marT="9525" marB="0" anchor="b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600" u="none" strike="noStrike" dirty="0">
                          <a:effectLst/>
                        </a:rPr>
                        <a:t>1206</a:t>
                      </a:r>
                      <a:endParaRPr lang="cs-CZ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600" u="none" strike="noStrike" dirty="0">
                          <a:effectLst/>
                        </a:rPr>
                        <a:t>1096</a:t>
                      </a:r>
                      <a:endParaRPr lang="cs-CZ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600" u="none" strike="noStrike" dirty="0">
                          <a:effectLst/>
                        </a:rPr>
                        <a:t>&gt;9000</a:t>
                      </a:r>
                      <a:endParaRPr lang="cs-CZ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&lt;60</a:t>
                      </a:r>
                    </a:p>
                  </a:txBody>
                  <a:tcPr marL="9525" marR="9525" marT="9525" marB="0" anchor="b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823600326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endParaRPr lang="cs-CZ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789163243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cs-CZ" sz="1600" u="none" strike="noStrike" dirty="0">
                          <a:effectLst/>
                        </a:rPr>
                        <a:t>B</a:t>
                      </a:r>
                      <a:endParaRPr lang="cs-CZ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600" u="none" strike="noStrike" dirty="0">
                          <a:effectLst/>
                        </a:rPr>
                        <a:t>19</a:t>
                      </a:r>
                      <a:endParaRPr lang="cs-CZ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600" u="none" strike="noStrike" dirty="0">
                          <a:effectLst/>
                        </a:rPr>
                        <a:t>58</a:t>
                      </a:r>
                      <a:endParaRPr lang="cs-CZ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600" u="none" strike="noStrike" dirty="0">
                          <a:effectLst/>
                        </a:rPr>
                        <a:t>2</a:t>
                      </a:r>
                      <a:endParaRPr lang="cs-CZ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9525" marR="9525" marT="9525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687088188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endParaRPr lang="cs-CZ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600" u="none" strike="noStrike" dirty="0">
                          <a:effectLst/>
                        </a:rPr>
                        <a:t>1763</a:t>
                      </a:r>
                      <a:endParaRPr lang="cs-CZ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600" u="none" strike="noStrike" dirty="0">
                          <a:effectLst/>
                        </a:rPr>
                        <a:t>1095</a:t>
                      </a:r>
                      <a:endParaRPr lang="cs-CZ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600" u="none" strike="noStrike" dirty="0">
                          <a:effectLst/>
                        </a:rPr>
                        <a:t>&gt;9000</a:t>
                      </a:r>
                      <a:endParaRPr lang="cs-CZ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&lt;60</a:t>
                      </a:r>
                    </a:p>
                  </a:txBody>
                  <a:tcPr marL="9525" marR="9525" marT="9525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4249901479"/>
                  </a:ext>
                </a:extLst>
              </a:tr>
              <a:tr h="249307">
                <a:tc>
                  <a:txBody>
                    <a:bodyPr/>
                    <a:lstStyle/>
                    <a:p>
                      <a:pPr algn="l" fontAlgn="b"/>
                      <a:endParaRPr lang="cs-CZ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bližší laboratoř</a:t>
                      </a:r>
                    </a:p>
                  </a:txBody>
                  <a:tcPr marL="9525" marR="9525" marT="9525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cs-CZ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cs-CZ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cs-CZ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cs-CZ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51436168"/>
                  </a:ext>
                </a:extLst>
              </a:tr>
            </a:tbl>
          </a:graphicData>
        </a:graphic>
      </p:graphicFrame>
      <p:sp>
        <p:nvSpPr>
          <p:cNvPr id="10" name="Obdélník 9">
            <a:extLst>
              <a:ext uri="{FF2B5EF4-FFF2-40B4-BE49-F238E27FC236}">
                <a16:creationId xmlns:a16="http://schemas.microsoft.com/office/drawing/2014/main" xmlns="" id="{6E749201-A385-48BD-B371-E8B371B59976}"/>
              </a:ext>
            </a:extLst>
          </p:cNvPr>
          <p:cNvSpPr/>
          <p:nvPr/>
        </p:nvSpPr>
        <p:spPr>
          <a:xfrm>
            <a:off x="3515097" y="2137557"/>
            <a:ext cx="2446316" cy="2457632"/>
          </a:xfrm>
          <a:prstGeom prst="rect">
            <a:avLst/>
          </a:prstGeom>
          <a:noFill/>
          <a:ln w="381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6" name="TextovéPole 5">
            <a:extLst>
              <a:ext uri="{FF2B5EF4-FFF2-40B4-BE49-F238E27FC236}">
                <a16:creationId xmlns:a16="http://schemas.microsoft.com/office/drawing/2014/main" xmlns="" id="{CDE37789-47D5-40B3-86D9-E66EB65BA780}"/>
              </a:ext>
            </a:extLst>
          </p:cNvPr>
          <p:cNvSpPr txBox="1"/>
          <p:nvPr/>
        </p:nvSpPr>
        <p:spPr>
          <a:xfrm>
            <a:off x="1227909" y="4702629"/>
            <a:ext cx="782900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/>
              <a:t>Ze 147  hodnotitelných testů: rozmezí 70-9000 </a:t>
            </a:r>
            <a:r>
              <a:rPr lang="cs-CZ" dirty="0" err="1"/>
              <a:t>pg</a:t>
            </a:r>
            <a:r>
              <a:rPr lang="cs-CZ" dirty="0"/>
              <a:t>/ml       </a:t>
            </a:r>
            <a:r>
              <a:rPr lang="cs-CZ" dirty="0" err="1"/>
              <a:t>prům</a:t>
            </a:r>
            <a:r>
              <a:rPr lang="cs-CZ" dirty="0"/>
              <a:t>. 1616 </a:t>
            </a:r>
          </a:p>
        </p:txBody>
      </p:sp>
      <p:sp>
        <p:nvSpPr>
          <p:cNvPr id="7" name="TextovéPole 6">
            <a:extLst>
              <a:ext uri="{FF2B5EF4-FFF2-40B4-BE49-F238E27FC236}">
                <a16:creationId xmlns:a16="http://schemas.microsoft.com/office/drawing/2014/main" xmlns="" id="{23169466-2FEE-4D5D-8BC7-678532339898}"/>
              </a:ext>
            </a:extLst>
          </p:cNvPr>
          <p:cNvSpPr txBox="1"/>
          <p:nvPr/>
        </p:nvSpPr>
        <p:spPr>
          <a:xfrm>
            <a:off x="879566" y="1893480"/>
            <a:ext cx="27688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/>
              <a:t>Rozsah průměrných hodnot</a:t>
            </a:r>
          </a:p>
        </p:txBody>
      </p:sp>
    </p:spTree>
    <p:extLst>
      <p:ext uri="{BB962C8B-B14F-4D97-AF65-F5344CB8AC3E}">
        <p14:creationId xmlns:p14="http://schemas.microsoft.com/office/powerpoint/2010/main" val="272019077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délník 4"/>
          <p:cNvSpPr/>
          <p:nvPr/>
        </p:nvSpPr>
        <p:spPr>
          <a:xfrm>
            <a:off x="4101220" y="1874067"/>
            <a:ext cx="4059798" cy="1566314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" name="TextovéPole 1">
            <a:extLst>
              <a:ext uri="{FF2B5EF4-FFF2-40B4-BE49-F238E27FC236}">
                <a16:creationId xmlns:a16="http://schemas.microsoft.com/office/drawing/2014/main" xmlns="" id="{6098FEF2-5EC4-46C5-A30F-8071B29EC217}"/>
              </a:ext>
            </a:extLst>
          </p:cNvPr>
          <p:cNvSpPr txBox="1"/>
          <p:nvPr/>
        </p:nvSpPr>
        <p:spPr>
          <a:xfrm flipH="1">
            <a:off x="6951615" y="6548846"/>
            <a:ext cx="2418807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000" dirty="0"/>
              <a:t>2. SJEZD ČAAMK, Olomouc  20.1.2018</a:t>
            </a:r>
          </a:p>
        </p:txBody>
      </p:sp>
      <p:pic>
        <p:nvPicPr>
          <p:cNvPr id="3" name="Obrázek 2">
            <a:extLst>
              <a:ext uri="{FF2B5EF4-FFF2-40B4-BE49-F238E27FC236}">
                <a16:creationId xmlns:a16="http://schemas.microsoft.com/office/drawing/2014/main" xmlns="" id="{682C4C21-082B-4EC7-AE5D-2359BA94652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3808" y="6037917"/>
            <a:ext cx="731583" cy="634039"/>
          </a:xfrm>
          <a:prstGeom prst="rect">
            <a:avLst/>
          </a:prstGeom>
        </p:spPr>
      </p:pic>
      <p:sp>
        <p:nvSpPr>
          <p:cNvPr id="4" name="Obdélník 3">
            <a:extLst>
              <a:ext uri="{FF2B5EF4-FFF2-40B4-BE49-F238E27FC236}">
                <a16:creationId xmlns:a16="http://schemas.microsoft.com/office/drawing/2014/main" xmlns="" id="{C798CBA9-C3E4-44F7-BF23-C91433B16915}"/>
              </a:ext>
            </a:extLst>
          </p:cNvPr>
          <p:cNvSpPr/>
          <p:nvPr/>
        </p:nvSpPr>
        <p:spPr>
          <a:xfrm>
            <a:off x="0" y="440174"/>
            <a:ext cx="9144000" cy="584775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lvl="0" algn="ctr" defTabSz="914400">
              <a:defRPr/>
            </a:pPr>
            <a:r>
              <a:rPr lang="cs-CZ" altLang="cs-CZ" sz="3200" b="1" kern="0">
                <a:solidFill>
                  <a:srgbClr val="002060"/>
                </a:solidFill>
                <a:cs typeface="Arial" panose="020B0604020202020204" pitchFamily="34" charset="0"/>
              </a:rPr>
              <a:t>VÝSLEDNÉ HODNOTY VŠECH NT-proBNP TESTŮ</a:t>
            </a:r>
            <a:endParaRPr lang="cs-CZ" altLang="cs-CZ" sz="3200" b="1" kern="0" dirty="0">
              <a:solidFill>
                <a:srgbClr val="002060"/>
              </a:solidFill>
              <a:cs typeface="Arial" panose="020B0604020202020204" pitchFamily="34" charset="0"/>
            </a:endParaRPr>
          </a:p>
        </p:txBody>
      </p:sp>
      <p:sp>
        <p:nvSpPr>
          <p:cNvPr id="10" name="TextovéPole 9">
            <a:extLst>
              <a:ext uri="{FF2B5EF4-FFF2-40B4-BE49-F238E27FC236}">
                <a16:creationId xmlns:a16="http://schemas.microsoft.com/office/drawing/2014/main" xmlns="" id="{41C639B3-860B-4246-83AF-78D91B63877B}"/>
              </a:ext>
            </a:extLst>
          </p:cNvPr>
          <p:cNvSpPr txBox="1"/>
          <p:nvPr/>
        </p:nvSpPr>
        <p:spPr>
          <a:xfrm>
            <a:off x="3211322" y="1809165"/>
            <a:ext cx="555362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dirty="0"/>
              <a:t>		</a:t>
            </a:r>
            <a:r>
              <a:rPr lang="cs-CZ" b="1" dirty="0">
                <a:solidFill>
                  <a:srgbClr val="002060"/>
                </a:solidFill>
              </a:rPr>
              <a:t>Výsledek &lt;60 a &gt; 3010 </a:t>
            </a:r>
            <a:r>
              <a:rPr lang="cs-CZ" b="1" dirty="0" err="1">
                <a:solidFill>
                  <a:srgbClr val="002060"/>
                </a:solidFill>
              </a:rPr>
              <a:t>pg</a:t>
            </a:r>
            <a:r>
              <a:rPr lang="cs-CZ" b="1" dirty="0">
                <a:solidFill>
                  <a:srgbClr val="002060"/>
                </a:solidFill>
              </a:rPr>
              <a:t>/ml </a:t>
            </a:r>
          </a:p>
          <a:p>
            <a:r>
              <a:rPr lang="cs-CZ" b="1" dirty="0">
                <a:solidFill>
                  <a:srgbClr val="002060"/>
                </a:solidFill>
              </a:rPr>
              <a:t>           </a:t>
            </a:r>
            <a:r>
              <a:rPr lang="cs-CZ" dirty="0">
                <a:solidFill>
                  <a:srgbClr val="002060"/>
                </a:solidFill>
              </a:rPr>
              <a:t> 	138 testů jednoznačně pozitivní</a:t>
            </a:r>
          </a:p>
          <a:p>
            <a:r>
              <a:rPr lang="cs-CZ" dirty="0">
                <a:solidFill>
                  <a:srgbClr val="002060"/>
                </a:solidFill>
              </a:rPr>
              <a:t>              	45   testů s ASS -  hospitalizace</a:t>
            </a:r>
          </a:p>
          <a:p>
            <a:r>
              <a:rPr lang="cs-CZ" b="1" dirty="0">
                <a:solidFill>
                  <a:srgbClr val="002060"/>
                </a:solidFill>
              </a:rPr>
              <a:t>        		</a:t>
            </a:r>
            <a:r>
              <a:rPr lang="cs-CZ" sz="1400" dirty="0">
                <a:solidFill>
                  <a:srgbClr val="002060"/>
                </a:solidFill>
              </a:rPr>
              <a:t> 11 negativní test (&lt;60pg/ml)</a:t>
            </a:r>
          </a:p>
          <a:p>
            <a:r>
              <a:rPr lang="cs-CZ" sz="1400" dirty="0">
                <a:solidFill>
                  <a:srgbClr val="002060"/>
                </a:solidFill>
              </a:rPr>
              <a:t>       		   9 test technicky špatně provedený</a:t>
            </a:r>
          </a:p>
          <a:p>
            <a:r>
              <a:rPr lang="cs-CZ" sz="1400" dirty="0">
                <a:solidFill>
                  <a:srgbClr val="002060"/>
                </a:solidFill>
              </a:rPr>
              <a:t>        		 10 test hodnoty extrémně vysoké 3000-9000 </a:t>
            </a:r>
            <a:r>
              <a:rPr lang="cs-CZ" sz="1400" dirty="0" err="1">
                <a:solidFill>
                  <a:srgbClr val="002060"/>
                </a:solidFill>
              </a:rPr>
              <a:t>pg</a:t>
            </a:r>
            <a:r>
              <a:rPr lang="cs-CZ" sz="1400" dirty="0">
                <a:solidFill>
                  <a:srgbClr val="002060"/>
                </a:solidFill>
              </a:rPr>
              <a:t>/ml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7065" y="2624773"/>
            <a:ext cx="5243513" cy="3206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475159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>
            <a:extLst>
              <a:ext uri="{FF2B5EF4-FFF2-40B4-BE49-F238E27FC236}">
                <a16:creationId xmlns:a16="http://schemas.microsoft.com/office/drawing/2014/main" xmlns="" id="{6098FEF2-5EC4-46C5-A30F-8071B29EC217}"/>
              </a:ext>
            </a:extLst>
          </p:cNvPr>
          <p:cNvSpPr txBox="1"/>
          <p:nvPr/>
        </p:nvSpPr>
        <p:spPr>
          <a:xfrm flipH="1">
            <a:off x="6908072" y="6450568"/>
            <a:ext cx="2418807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000" dirty="0"/>
              <a:t>2. SJEZD ČAAMK, Olomouc  20.1.2018</a:t>
            </a:r>
          </a:p>
        </p:txBody>
      </p:sp>
      <p:pic>
        <p:nvPicPr>
          <p:cNvPr id="3" name="Obrázek 2">
            <a:extLst>
              <a:ext uri="{FF2B5EF4-FFF2-40B4-BE49-F238E27FC236}">
                <a16:creationId xmlns:a16="http://schemas.microsoft.com/office/drawing/2014/main" xmlns="" id="{682C4C21-082B-4EC7-AE5D-2359BA94652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0265" y="5939639"/>
            <a:ext cx="731583" cy="634039"/>
          </a:xfrm>
          <a:prstGeom prst="rect">
            <a:avLst/>
          </a:prstGeom>
        </p:spPr>
      </p:pic>
      <p:sp>
        <p:nvSpPr>
          <p:cNvPr id="4" name="Obdélník 3">
            <a:extLst>
              <a:ext uri="{FF2B5EF4-FFF2-40B4-BE49-F238E27FC236}">
                <a16:creationId xmlns:a16="http://schemas.microsoft.com/office/drawing/2014/main" xmlns="" id="{C798CBA9-C3E4-44F7-BF23-C91433B16915}"/>
              </a:ext>
            </a:extLst>
          </p:cNvPr>
          <p:cNvSpPr/>
          <p:nvPr/>
        </p:nvSpPr>
        <p:spPr>
          <a:xfrm>
            <a:off x="0" y="440174"/>
            <a:ext cx="9144000" cy="584775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lvl="0" algn="ctr" defTabSz="914400">
              <a:defRPr/>
            </a:pPr>
            <a:r>
              <a:rPr lang="cs-CZ" altLang="cs-CZ" sz="3200" b="1" kern="0" dirty="0">
                <a:solidFill>
                  <a:srgbClr val="002060"/>
                </a:solidFill>
                <a:cs typeface="Arial" panose="020B0604020202020204" pitchFamily="34" charset="0"/>
              </a:rPr>
              <a:t>COBAS h 232 ROCHE, KARDIÁLNÍ MARKERY</a:t>
            </a:r>
          </a:p>
        </p:txBody>
      </p:sp>
      <p:sp>
        <p:nvSpPr>
          <p:cNvPr id="7" name="TextovéPole 6">
            <a:extLst>
              <a:ext uri="{FF2B5EF4-FFF2-40B4-BE49-F238E27FC236}">
                <a16:creationId xmlns:a16="http://schemas.microsoft.com/office/drawing/2014/main" xmlns="" id="{F7586618-71C2-4333-9F8D-C4CD5A5A539D}"/>
              </a:ext>
            </a:extLst>
          </p:cNvPr>
          <p:cNvSpPr txBox="1"/>
          <p:nvPr/>
        </p:nvSpPr>
        <p:spPr>
          <a:xfrm>
            <a:off x="233547" y="4438847"/>
            <a:ext cx="2904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/>
              <a:t>  </a:t>
            </a:r>
          </a:p>
        </p:txBody>
      </p:sp>
      <p:pic>
        <p:nvPicPr>
          <p:cNvPr id="8" name="Obrázek 7">
            <a:extLst>
              <a:ext uri="{FF2B5EF4-FFF2-40B4-BE49-F238E27FC236}">
                <a16:creationId xmlns:a16="http://schemas.microsoft.com/office/drawing/2014/main" xmlns="" id="{C4E80E76-EF0F-4FBE-BC23-5887BE98007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7914" y="2424184"/>
            <a:ext cx="703268" cy="1613700"/>
          </a:xfrm>
          <a:prstGeom prst="rect">
            <a:avLst/>
          </a:prstGeom>
        </p:spPr>
      </p:pic>
      <p:sp>
        <p:nvSpPr>
          <p:cNvPr id="5" name="Obdélník: se zakulacenými rohy 4">
            <a:extLst>
              <a:ext uri="{FF2B5EF4-FFF2-40B4-BE49-F238E27FC236}">
                <a16:creationId xmlns:a16="http://schemas.microsoft.com/office/drawing/2014/main" xmlns="" id="{02874FAA-1AFE-4593-BB44-0DDEBC428593}"/>
              </a:ext>
            </a:extLst>
          </p:cNvPr>
          <p:cNvSpPr/>
          <p:nvPr/>
        </p:nvSpPr>
        <p:spPr>
          <a:xfrm>
            <a:off x="1306738" y="1525188"/>
            <a:ext cx="6713197" cy="1613699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9" name="Obdélník 8">
            <a:extLst>
              <a:ext uri="{FF2B5EF4-FFF2-40B4-BE49-F238E27FC236}">
                <a16:creationId xmlns:a16="http://schemas.microsoft.com/office/drawing/2014/main" xmlns="" id="{D411C495-14DD-4A72-87C2-A3A7E66611A3}"/>
              </a:ext>
            </a:extLst>
          </p:cNvPr>
          <p:cNvSpPr/>
          <p:nvPr/>
        </p:nvSpPr>
        <p:spPr>
          <a:xfrm>
            <a:off x="1306738" y="1525188"/>
            <a:ext cx="7497724" cy="35086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1200" dirty="0"/>
              <a:t>         </a:t>
            </a:r>
          </a:p>
          <a:p>
            <a:r>
              <a:rPr lang="cs-CZ" sz="1400" b="1" dirty="0">
                <a:solidFill>
                  <a:srgbClr val="002060"/>
                </a:solidFill>
              </a:rPr>
              <a:t>Troponin T </a:t>
            </a:r>
          </a:p>
          <a:p>
            <a:r>
              <a:rPr lang="cs-CZ" sz="1400" dirty="0">
                <a:solidFill>
                  <a:srgbClr val="002060"/>
                </a:solidFill>
              </a:rPr>
              <a:t>časné určení diagnózy akutního infarktu myokardu (AIM) </a:t>
            </a:r>
          </a:p>
          <a:p>
            <a:endParaRPr lang="cs-CZ" sz="1400" dirty="0">
              <a:solidFill>
                <a:srgbClr val="002060"/>
              </a:solidFill>
            </a:endParaRPr>
          </a:p>
          <a:p>
            <a:r>
              <a:rPr lang="cs-CZ" sz="1400" b="1" dirty="0">
                <a:solidFill>
                  <a:srgbClr val="002060"/>
                </a:solidFill>
              </a:rPr>
              <a:t>NT-</a:t>
            </a:r>
            <a:r>
              <a:rPr lang="cs-CZ" sz="1400" b="1" dirty="0" err="1">
                <a:solidFill>
                  <a:srgbClr val="002060"/>
                </a:solidFill>
              </a:rPr>
              <a:t>ProBNP</a:t>
            </a:r>
            <a:r>
              <a:rPr lang="cs-CZ" sz="1400" b="1" dirty="0">
                <a:solidFill>
                  <a:srgbClr val="002060"/>
                </a:solidFill>
              </a:rPr>
              <a:t> </a:t>
            </a:r>
          </a:p>
          <a:p>
            <a:r>
              <a:rPr lang="cs-CZ" sz="1400" dirty="0">
                <a:solidFill>
                  <a:srgbClr val="002060"/>
                </a:solidFill>
              </a:rPr>
              <a:t>určení diagnózy u pacientů se suspektním srdečním selháním (SS), monitorování pacientů</a:t>
            </a:r>
          </a:p>
          <a:p>
            <a:r>
              <a:rPr lang="cs-CZ" sz="1400" dirty="0">
                <a:solidFill>
                  <a:srgbClr val="002060"/>
                </a:solidFill>
              </a:rPr>
              <a:t>s kompenzovanou dysfunkcí komory a stratifikaci rizika u pacientů s koronárními syndromy </a:t>
            </a:r>
          </a:p>
          <a:p>
            <a:endParaRPr lang="cs-CZ" sz="1200" dirty="0"/>
          </a:p>
          <a:p>
            <a:r>
              <a:rPr lang="cs-CZ" sz="1200" b="1" dirty="0"/>
              <a:t>D-dimer </a:t>
            </a:r>
          </a:p>
          <a:p>
            <a:r>
              <a:rPr lang="cs-CZ" sz="1200" dirty="0"/>
              <a:t>Vyloučení hluboké žilní trombózy a plicní embolie  </a:t>
            </a:r>
          </a:p>
          <a:p>
            <a:endParaRPr lang="cs-CZ" sz="1200" b="1" dirty="0"/>
          </a:p>
          <a:p>
            <a:r>
              <a:rPr lang="cs-CZ" sz="1200" b="1" dirty="0"/>
              <a:t>Myoglobin</a:t>
            </a:r>
            <a:r>
              <a:rPr lang="cs-CZ" sz="1200" dirty="0"/>
              <a:t> </a:t>
            </a:r>
          </a:p>
          <a:p>
            <a:r>
              <a:rPr lang="cs-CZ" sz="1200" dirty="0"/>
              <a:t>Časný marker poškození myokardu napomáhající při diagnostice akutního koronárního syndromu a infarktu myokardu</a:t>
            </a:r>
          </a:p>
          <a:p>
            <a:endParaRPr lang="cs-CZ" sz="1200" b="1" dirty="0"/>
          </a:p>
          <a:p>
            <a:r>
              <a:rPr lang="cs-CZ" sz="1200" b="1" dirty="0"/>
              <a:t>CK-MB </a:t>
            </a:r>
          </a:p>
          <a:p>
            <a:r>
              <a:rPr lang="cs-CZ" sz="1200" dirty="0"/>
              <a:t>Diagnostika akutního koronárního syndromu a infarktu myokardu, vyhodnocení opakovaného infarktu  </a:t>
            </a:r>
          </a:p>
          <a:p>
            <a:r>
              <a:rPr lang="cs-CZ" dirty="0"/>
              <a:t> </a:t>
            </a:r>
          </a:p>
        </p:txBody>
      </p:sp>
      <p:sp>
        <p:nvSpPr>
          <p:cNvPr id="10" name="TextovéPole 9">
            <a:extLst>
              <a:ext uri="{FF2B5EF4-FFF2-40B4-BE49-F238E27FC236}">
                <a16:creationId xmlns:a16="http://schemas.microsoft.com/office/drawing/2014/main" xmlns="" id="{999FFF88-3AF7-4018-AE96-BA40DC7F4282}"/>
              </a:ext>
            </a:extLst>
          </p:cNvPr>
          <p:cNvSpPr txBox="1"/>
          <p:nvPr/>
        </p:nvSpPr>
        <p:spPr>
          <a:xfrm flipH="1">
            <a:off x="1451850" y="5079563"/>
            <a:ext cx="56693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/>
              <a:t>V současné době není hrazeno zdravotními pojišťovnami.</a:t>
            </a:r>
          </a:p>
        </p:txBody>
      </p:sp>
    </p:spTree>
    <p:extLst>
      <p:ext uri="{BB962C8B-B14F-4D97-AF65-F5344CB8AC3E}">
        <p14:creationId xmlns:p14="http://schemas.microsoft.com/office/powerpoint/2010/main" val="269520132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>
            <a:extLst>
              <a:ext uri="{FF2B5EF4-FFF2-40B4-BE49-F238E27FC236}">
                <a16:creationId xmlns:a16="http://schemas.microsoft.com/office/drawing/2014/main" xmlns="" id="{6098FEF2-5EC4-46C5-A30F-8071B29EC217}"/>
              </a:ext>
            </a:extLst>
          </p:cNvPr>
          <p:cNvSpPr txBox="1"/>
          <p:nvPr/>
        </p:nvSpPr>
        <p:spPr>
          <a:xfrm flipH="1">
            <a:off x="6951615" y="6548846"/>
            <a:ext cx="2418807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000" dirty="0"/>
              <a:t>2. SJEZD ČAAMK, Olomouc  20.1.2018</a:t>
            </a:r>
          </a:p>
        </p:txBody>
      </p:sp>
      <p:pic>
        <p:nvPicPr>
          <p:cNvPr id="3" name="Obrázek 2">
            <a:extLst>
              <a:ext uri="{FF2B5EF4-FFF2-40B4-BE49-F238E27FC236}">
                <a16:creationId xmlns:a16="http://schemas.microsoft.com/office/drawing/2014/main" xmlns="" id="{682C4C21-082B-4EC7-AE5D-2359BA94652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3808" y="6037917"/>
            <a:ext cx="731583" cy="634039"/>
          </a:xfrm>
          <a:prstGeom prst="rect">
            <a:avLst/>
          </a:prstGeom>
        </p:spPr>
      </p:pic>
      <p:sp>
        <p:nvSpPr>
          <p:cNvPr id="4" name="Obdélník 3">
            <a:extLst>
              <a:ext uri="{FF2B5EF4-FFF2-40B4-BE49-F238E27FC236}">
                <a16:creationId xmlns:a16="http://schemas.microsoft.com/office/drawing/2014/main" xmlns="" id="{C798CBA9-C3E4-44F7-BF23-C91433B16915}"/>
              </a:ext>
            </a:extLst>
          </p:cNvPr>
          <p:cNvSpPr/>
          <p:nvPr/>
        </p:nvSpPr>
        <p:spPr>
          <a:xfrm>
            <a:off x="0" y="440174"/>
            <a:ext cx="9144000" cy="584775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lvl="0" algn="ctr" defTabSz="914400">
              <a:defRPr/>
            </a:pPr>
            <a:r>
              <a:rPr lang="cs-CZ" altLang="cs-CZ" sz="3200" b="1" kern="0" dirty="0">
                <a:solidFill>
                  <a:srgbClr val="002060"/>
                </a:solidFill>
                <a:cs typeface="Arial" panose="020B0604020202020204" pitchFamily="34" charset="0"/>
              </a:rPr>
              <a:t>CHARAKTERISTIKA KARDIOLOGICKÝCH AMBULANCÍ</a:t>
            </a:r>
          </a:p>
        </p:txBody>
      </p:sp>
      <p:sp>
        <p:nvSpPr>
          <p:cNvPr id="5" name="Obdélník: se zakulacenými rohy 4">
            <a:extLst>
              <a:ext uri="{FF2B5EF4-FFF2-40B4-BE49-F238E27FC236}">
                <a16:creationId xmlns:a16="http://schemas.microsoft.com/office/drawing/2014/main" xmlns="" id="{1BD863AC-8978-4DEE-802B-5B35A3E41921}"/>
              </a:ext>
            </a:extLst>
          </p:cNvPr>
          <p:cNvSpPr/>
          <p:nvPr/>
        </p:nvSpPr>
        <p:spPr>
          <a:xfrm>
            <a:off x="445325" y="2386940"/>
            <a:ext cx="8253349" cy="695115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7" name="Obdélník: se zakulacenými rohy 6">
            <a:extLst>
              <a:ext uri="{FF2B5EF4-FFF2-40B4-BE49-F238E27FC236}">
                <a16:creationId xmlns:a16="http://schemas.microsoft.com/office/drawing/2014/main" xmlns="" id="{B1323A5E-877B-40C3-814D-E6CA91B340B2}"/>
              </a:ext>
            </a:extLst>
          </p:cNvPr>
          <p:cNvSpPr/>
          <p:nvPr/>
        </p:nvSpPr>
        <p:spPr>
          <a:xfrm>
            <a:off x="445324" y="4025741"/>
            <a:ext cx="8253349" cy="1579419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6" name="TextovéPole 5">
            <a:extLst>
              <a:ext uri="{FF2B5EF4-FFF2-40B4-BE49-F238E27FC236}">
                <a16:creationId xmlns:a16="http://schemas.microsoft.com/office/drawing/2014/main" xmlns="" id="{A8F7C07D-FCA4-4BCC-89C2-3E85CAA29F11}"/>
              </a:ext>
            </a:extLst>
          </p:cNvPr>
          <p:cNvSpPr txBox="1"/>
          <p:nvPr/>
        </p:nvSpPr>
        <p:spPr>
          <a:xfrm>
            <a:off x="445325" y="1062514"/>
            <a:ext cx="8104909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cs-CZ" dirty="0"/>
          </a:p>
          <a:p>
            <a:pPr algn="ctr"/>
            <a:r>
              <a:rPr lang="cs-CZ" dirty="0"/>
              <a:t>Testováno v 25 kardiologických ambulancích, firmou ROCHE zapůjčen přístroj </a:t>
            </a:r>
          </a:p>
          <a:p>
            <a:pPr algn="ctr"/>
            <a:r>
              <a:rPr lang="cs-CZ" dirty="0" err="1"/>
              <a:t>Cobas</a:t>
            </a:r>
            <a:r>
              <a:rPr lang="cs-CZ" dirty="0"/>
              <a:t> h 232 s na dobu 3 měsíců (srpen-říjen 2017),</a:t>
            </a:r>
          </a:p>
          <a:p>
            <a:pPr algn="ctr"/>
            <a:r>
              <a:rPr lang="cs-CZ" dirty="0"/>
              <a:t>10 testovacích proužků </a:t>
            </a:r>
            <a:r>
              <a:rPr lang="cs-CZ" dirty="0" err="1"/>
              <a:t>Cardiac</a:t>
            </a:r>
            <a:r>
              <a:rPr lang="cs-CZ" dirty="0"/>
              <a:t> pro BNP h232 a 10 </a:t>
            </a:r>
            <a:r>
              <a:rPr lang="cs-CZ" dirty="0" err="1"/>
              <a:t>Cardiac</a:t>
            </a:r>
            <a:r>
              <a:rPr lang="cs-CZ" dirty="0"/>
              <a:t> T </a:t>
            </a:r>
            <a:r>
              <a:rPr lang="cs-CZ" dirty="0" err="1"/>
              <a:t>QUANt.h</a:t>
            </a:r>
            <a:r>
              <a:rPr lang="cs-CZ" dirty="0"/>
              <a:t> 232</a:t>
            </a:r>
          </a:p>
          <a:p>
            <a:endParaRPr lang="cs-CZ" b="1" dirty="0">
              <a:solidFill>
                <a:srgbClr val="002060"/>
              </a:solidFill>
            </a:endParaRPr>
          </a:p>
          <a:p>
            <a:r>
              <a:rPr lang="cs-CZ" b="1" dirty="0">
                <a:solidFill>
                  <a:srgbClr val="002060"/>
                </a:solidFill>
              </a:rPr>
              <a:t>Cílem</a:t>
            </a:r>
            <a:r>
              <a:rPr lang="cs-CZ" dirty="0">
                <a:solidFill>
                  <a:srgbClr val="002060"/>
                </a:solidFill>
              </a:rPr>
              <a:t> sledování bylo posoudit klinickou účelnost rychle prováděných testů bez nutnosti návštěvy laboratoře (okamžitý výsledek – diagnostika a terapie)</a:t>
            </a:r>
          </a:p>
          <a:p>
            <a:endParaRPr lang="cs-CZ" dirty="0"/>
          </a:p>
          <a:p>
            <a:endParaRPr lang="cs-CZ" dirty="0"/>
          </a:p>
          <a:p>
            <a:pPr algn="ctr"/>
            <a:r>
              <a:rPr lang="cs-CZ" dirty="0"/>
              <a:t>samostatně zpracovány výsledky hodnocení NT-</a:t>
            </a:r>
            <a:r>
              <a:rPr lang="cs-CZ" dirty="0" err="1"/>
              <a:t>proBNP</a:t>
            </a:r>
            <a:r>
              <a:rPr lang="cs-CZ" dirty="0"/>
              <a:t> a troponin T</a:t>
            </a:r>
          </a:p>
          <a:p>
            <a:r>
              <a:rPr lang="cs-CZ" dirty="0"/>
              <a:t>                            </a:t>
            </a:r>
          </a:p>
          <a:p>
            <a:r>
              <a:rPr lang="cs-CZ" dirty="0"/>
              <a:t> </a:t>
            </a:r>
            <a:r>
              <a:rPr lang="cs-CZ" dirty="0">
                <a:solidFill>
                  <a:srgbClr val="002060"/>
                </a:solidFill>
              </a:rPr>
              <a:t>V zařazených kardiologických ambulancích je vedeno v kartotékách 277 425 pacientů</a:t>
            </a:r>
          </a:p>
          <a:p>
            <a:endParaRPr lang="cs-CZ" dirty="0">
              <a:solidFill>
                <a:srgbClr val="00206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b="1" dirty="0">
                <a:solidFill>
                  <a:srgbClr val="002060"/>
                </a:solidFill>
              </a:rPr>
              <a:t>velikost ambulancí byla značně rozdílná v rozsahu od 100 pacientů až po 42 000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b="1" dirty="0">
                <a:solidFill>
                  <a:srgbClr val="002060"/>
                </a:solidFill>
              </a:rPr>
              <a:t>vzdálenost do laboratoře se výrazně lišila: lokalizovaná  v místě ordinace nebo </a:t>
            </a:r>
          </a:p>
          <a:p>
            <a:r>
              <a:rPr lang="cs-CZ" b="1" dirty="0">
                <a:solidFill>
                  <a:srgbClr val="002060"/>
                </a:solidFill>
              </a:rPr>
              <a:t>     ve vzdálenosti až 20 km</a:t>
            </a:r>
          </a:p>
          <a:p>
            <a:endParaRPr lang="cs-CZ" dirty="0"/>
          </a:p>
        </p:txBody>
      </p:sp>
      <p:sp>
        <p:nvSpPr>
          <p:cNvPr id="8" name="Šestnácticípá hvězda 7"/>
          <p:cNvSpPr/>
          <p:nvPr/>
        </p:nvSpPr>
        <p:spPr>
          <a:xfrm>
            <a:off x="4455826" y="3320322"/>
            <a:ext cx="232348" cy="217356"/>
          </a:xfrm>
          <a:prstGeom prst="star16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342269099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>
            <a:extLst>
              <a:ext uri="{FF2B5EF4-FFF2-40B4-BE49-F238E27FC236}">
                <a16:creationId xmlns:a16="http://schemas.microsoft.com/office/drawing/2014/main" xmlns="" id="{6098FEF2-5EC4-46C5-A30F-8071B29EC217}"/>
              </a:ext>
            </a:extLst>
          </p:cNvPr>
          <p:cNvSpPr txBox="1"/>
          <p:nvPr/>
        </p:nvSpPr>
        <p:spPr>
          <a:xfrm flipH="1">
            <a:off x="6951615" y="6548846"/>
            <a:ext cx="2418807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000" dirty="0"/>
              <a:t>2. SJEZD ČAAMK, Olomouc  20.1.2018</a:t>
            </a:r>
          </a:p>
        </p:txBody>
      </p:sp>
      <p:pic>
        <p:nvPicPr>
          <p:cNvPr id="3" name="Obrázek 2">
            <a:extLst>
              <a:ext uri="{FF2B5EF4-FFF2-40B4-BE49-F238E27FC236}">
                <a16:creationId xmlns:a16="http://schemas.microsoft.com/office/drawing/2014/main" xmlns="" id="{682C4C21-082B-4EC7-AE5D-2359BA94652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3808" y="6037917"/>
            <a:ext cx="731583" cy="634039"/>
          </a:xfrm>
          <a:prstGeom prst="rect">
            <a:avLst/>
          </a:prstGeom>
        </p:spPr>
      </p:pic>
      <p:sp>
        <p:nvSpPr>
          <p:cNvPr id="4" name="Obdélník 3">
            <a:extLst>
              <a:ext uri="{FF2B5EF4-FFF2-40B4-BE49-F238E27FC236}">
                <a16:creationId xmlns:a16="http://schemas.microsoft.com/office/drawing/2014/main" xmlns="" id="{C798CBA9-C3E4-44F7-BF23-C91433B16915}"/>
              </a:ext>
            </a:extLst>
          </p:cNvPr>
          <p:cNvSpPr/>
          <p:nvPr/>
        </p:nvSpPr>
        <p:spPr>
          <a:xfrm>
            <a:off x="0" y="440174"/>
            <a:ext cx="9144000" cy="584775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lvl="0" algn="ctr" defTabSz="914400">
              <a:defRPr/>
            </a:pPr>
            <a:r>
              <a:rPr lang="cs-CZ" altLang="cs-CZ" sz="3200" b="1" kern="0" dirty="0">
                <a:solidFill>
                  <a:srgbClr val="002060"/>
                </a:solidFill>
                <a:cs typeface="Arial" panose="020B0604020202020204" pitchFamily="34" charset="0"/>
              </a:rPr>
              <a:t>SEZNAM PRACOVIŠŤ</a:t>
            </a:r>
          </a:p>
        </p:txBody>
      </p:sp>
      <p:sp>
        <p:nvSpPr>
          <p:cNvPr id="6" name="Obdélník 5"/>
          <p:cNvSpPr/>
          <p:nvPr/>
        </p:nvSpPr>
        <p:spPr>
          <a:xfrm>
            <a:off x="1181477" y="1176170"/>
            <a:ext cx="6781046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1200" dirty="0"/>
              <a:t>	MUDr. Veselý Jiří 			EDUMED, s. r. o., Broumov 		</a:t>
            </a:r>
          </a:p>
          <a:p>
            <a:r>
              <a:rPr lang="cs-CZ" sz="1200" dirty="0"/>
              <a:t>	MUDr. Gavlasová Valerie		Kardiologie Cheb, s.r.o. 		</a:t>
            </a:r>
          </a:p>
          <a:p>
            <a:r>
              <a:rPr lang="cs-CZ" sz="1200" dirty="0"/>
              <a:t>	MUDr. </a:t>
            </a:r>
            <a:r>
              <a:rPr lang="cs-CZ" sz="1200" dirty="0" err="1"/>
              <a:t>Malecha</a:t>
            </a:r>
            <a:r>
              <a:rPr lang="cs-CZ" sz="1200" dirty="0"/>
              <a:t>   Jan               		Ordinace pro choroby srdce, s. r. o. , Chomutov	</a:t>
            </a:r>
          </a:p>
          <a:p>
            <a:r>
              <a:rPr lang="cs-CZ" sz="1200" dirty="0"/>
              <a:t>	MUDr. Píšová Jana			</a:t>
            </a:r>
            <a:r>
              <a:rPr lang="cs-CZ" sz="1200" dirty="0" err="1"/>
              <a:t>Kardio</a:t>
            </a:r>
            <a:r>
              <a:rPr lang="cs-CZ" sz="1200" dirty="0"/>
              <a:t> - Píšová, s. r. o., Hradec Králové		</a:t>
            </a:r>
          </a:p>
          <a:p>
            <a:r>
              <a:rPr lang="cs-CZ" sz="1200" dirty="0"/>
              <a:t>	prof. MUDr. </a:t>
            </a:r>
            <a:r>
              <a:rPr lang="cs-CZ" sz="1200" dirty="0" err="1"/>
              <a:t>Martiník</a:t>
            </a:r>
            <a:r>
              <a:rPr lang="cs-CZ" sz="1200" dirty="0"/>
              <a:t> Karel		Hradec Králové</a:t>
            </a:r>
          </a:p>
          <a:p>
            <a:r>
              <a:rPr lang="cs-CZ" sz="1200" dirty="0"/>
              <a:t>	MUDr. </a:t>
            </a:r>
            <a:r>
              <a:rPr lang="cs-CZ" sz="1200" dirty="0" err="1"/>
              <a:t>Harrerová</a:t>
            </a:r>
            <a:r>
              <a:rPr lang="cs-CZ" sz="1200" dirty="0"/>
              <a:t> Ladislava 		Kardiologická ordinace 	Hradec Králové 	</a:t>
            </a:r>
          </a:p>
          <a:p>
            <a:r>
              <a:rPr lang="cs-CZ" sz="1200" dirty="0"/>
              <a:t>	MUDr. Staňková Věra 			Kardiologická poradna Kladno, s.r.o.</a:t>
            </a:r>
          </a:p>
          <a:p>
            <a:r>
              <a:rPr lang="cs-CZ" sz="1200" dirty="0"/>
              <a:t>	MUDr. Náplava Robert		LUNACOR, s.r.o., Kroměříž		I 	</a:t>
            </a:r>
          </a:p>
          <a:p>
            <a:r>
              <a:rPr lang="cs-CZ" sz="1200" dirty="0"/>
              <a:t>	MUDr. Kadlečková Alena		Kardiologie Kutná Hora s.r.o.</a:t>
            </a:r>
          </a:p>
          <a:p>
            <a:r>
              <a:rPr lang="cs-CZ" sz="1200" dirty="0"/>
              <a:t>	MUDr. </a:t>
            </a:r>
            <a:r>
              <a:rPr lang="cs-CZ" sz="1200" dirty="0" err="1"/>
              <a:t>Hudcovic</a:t>
            </a:r>
            <a:r>
              <a:rPr lang="cs-CZ" sz="1200" dirty="0"/>
              <a:t> Michal 		</a:t>
            </a:r>
            <a:r>
              <a:rPr lang="cs-CZ" sz="1200" dirty="0" err="1"/>
              <a:t>Kunzendorf</a:t>
            </a:r>
            <a:r>
              <a:rPr lang="cs-CZ" sz="1200" dirty="0"/>
              <a:t>, s. r. o., Městec Králové</a:t>
            </a:r>
          </a:p>
          <a:p>
            <a:r>
              <a:rPr lang="cs-CZ" sz="1200" dirty="0"/>
              <a:t> 	MUDr. Valášek Petr 			Náchod 	</a:t>
            </a:r>
          </a:p>
          <a:p>
            <a:r>
              <a:rPr lang="cs-CZ" sz="1200" dirty="0"/>
              <a:t>	Doc. MUDr. Linhartová Kateřina	Kardiologie v sadech, s.r.o., Plzeň</a:t>
            </a:r>
          </a:p>
          <a:p>
            <a:r>
              <a:rPr lang="cs-CZ" sz="1200" dirty="0"/>
              <a:t>	MUDr. Krejčová Helena 		Kardiologická ambulance Prachatice s.r.o.</a:t>
            </a:r>
          </a:p>
          <a:p>
            <a:r>
              <a:rPr lang="cs-CZ" sz="1200" dirty="0"/>
              <a:t>	MUDr. </a:t>
            </a:r>
            <a:r>
              <a:rPr lang="cs-CZ" sz="1200" dirty="0" err="1"/>
              <a:t>Hoňková</a:t>
            </a:r>
            <a:r>
              <a:rPr lang="cs-CZ" sz="1200" dirty="0"/>
              <a:t> Michaela		AVICENA - Kardiologie, Interna, s.r.o.,  Praha</a:t>
            </a:r>
          </a:p>
          <a:p>
            <a:r>
              <a:rPr lang="cs-CZ" sz="1200" dirty="0"/>
              <a:t>	MUDr. Lindovský Petr 			MEDACOR, s.r.o., Praha</a:t>
            </a:r>
          </a:p>
          <a:p>
            <a:r>
              <a:rPr lang="cs-CZ" sz="1200" dirty="0"/>
              <a:t>	MUDr. </a:t>
            </a:r>
            <a:r>
              <a:rPr lang="cs-CZ" sz="1200" dirty="0" err="1"/>
              <a:t>Škrobáková</a:t>
            </a:r>
            <a:r>
              <a:rPr lang="cs-CZ" sz="1200" dirty="0"/>
              <a:t> Janka 		</a:t>
            </a:r>
            <a:r>
              <a:rPr lang="cs-CZ" sz="1200" dirty="0" err="1"/>
              <a:t>Kardiol</a:t>
            </a:r>
            <a:r>
              <a:rPr lang="cs-CZ" sz="1200" dirty="0"/>
              <a:t>. centrum MUDr. Janky </a:t>
            </a:r>
            <a:r>
              <a:rPr lang="cs-CZ" sz="1200" dirty="0" err="1"/>
              <a:t>Škrobákové</a:t>
            </a:r>
            <a:r>
              <a:rPr lang="cs-CZ" sz="1200" dirty="0"/>
              <a:t>, s.r.o. Praha</a:t>
            </a:r>
          </a:p>
          <a:p>
            <a:r>
              <a:rPr lang="cs-CZ" sz="1200" dirty="0"/>
              <a:t> 	MUDr. </a:t>
            </a:r>
            <a:r>
              <a:rPr lang="cs-CZ" sz="1200" dirty="0" err="1"/>
              <a:t>Leso</a:t>
            </a:r>
            <a:r>
              <a:rPr lang="cs-CZ" sz="1200" dirty="0"/>
              <a:t> Jiří  			</a:t>
            </a:r>
            <a:r>
              <a:rPr lang="cs-CZ" sz="1200" dirty="0" err="1"/>
              <a:t>MediClinic</a:t>
            </a:r>
            <a:r>
              <a:rPr lang="cs-CZ" sz="1200" dirty="0"/>
              <a:t>, a.s., Praha 	</a:t>
            </a:r>
          </a:p>
          <a:p>
            <a:r>
              <a:rPr lang="cs-CZ" sz="1200" dirty="0"/>
              <a:t>	MUDr. Skalická Hana 			</a:t>
            </a:r>
            <a:r>
              <a:rPr lang="cs-CZ" sz="1200" dirty="0" err="1"/>
              <a:t>Kardioambulance</a:t>
            </a:r>
            <a:r>
              <a:rPr lang="cs-CZ" sz="1200" dirty="0"/>
              <a:t> s.r.o., Praha 		</a:t>
            </a:r>
          </a:p>
          <a:p>
            <a:r>
              <a:rPr lang="cs-CZ" sz="1200" dirty="0"/>
              <a:t>	MUDr. Dostálová Gabriela 		EUROKARDIO s.r.o.,  Praha		 	</a:t>
            </a:r>
          </a:p>
          <a:p>
            <a:r>
              <a:rPr lang="cs-CZ" sz="1200" dirty="0"/>
              <a:t>	MUDr. Václavík Pavel 			</a:t>
            </a:r>
            <a:r>
              <a:rPr lang="cs-CZ" sz="1200" dirty="0" err="1"/>
              <a:t>Kardio</a:t>
            </a:r>
            <a:r>
              <a:rPr lang="cs-CZ" sz="1200" dirty="0"/>
              <a:t> Václavík </a:t>
            </a:r>
            <a:r>
              <a:rPr lang="cs-CZ" sz="1200" dirty="0" err="1"/>
              <a:t>s.r.o</a:t>
            </a:r>
            <a:r>
              <a:rPr lang="cs-CZ" sz="1200" dirty="0"/>
              <a:t>, Přerov 	</a:t>
            </a:r>
          </a:p>
          <a:p>
            <a:r>
              <a:rPr lang="cs-CZ" sz="1200" dirty="0"/>
              <a:t>	MUDr. </a:t>
            </a:r>
            <a:r>
              <a:rPr lang="cs-CZ" sz="1200" dirty="0" err="1"/>
              <a:t>Goláň</a:t>
            </a:r>
            <a:r>
              <a:rPr lang="cs-CZ" sz="1200" dirty="0"/>
              <a:t> Lubor			Kardiologie </a:t>
            </a:r>
            <a:r>
              <a:rPr lang="cs-CZ" sz="1200" dirty="0" err="1"/>
              <a:t>angiologie</a:t>
            </a:r>
            <a:r>
              <a:rPr lang="cs-CZ" sz="1200" dirty="0"/>
              <a:t> Řevnice</a:t>
            </a:r>
          </a:p>
          <a:p>
            <a:r>
              <a:rPr lang="cs-CZ" sz="1200" dirty="0"/>
              <a:t> 	MUDr. </a:t>
            </a:r>
            <a:r>
              <a:rPr lang="cs-CZ" sz="1200" dirty="0" err="1"/>
              <a:t>Gaja</a:t>
            </a:r>
            <a:r>
              <a:rPr lang="cs-CZ" sz="1200" dirty="0"/>
              <a:t> Pavel 			GPG </a:t>
            </a:r>
            <a:r>
              <a:rPr lang="cs-CZ" sz="1200" dirty="0" err="1"/>
              <a:t>Kardio</a:t>
            </a:r>
            <a:r>
              <a:rPr lang="cs-CZ" sz="1200" dirty="0"/>
              <a:t>, s.r.o., Šumperk 	</a:t>
            </a:r>
          </a:p>
          <a:p>
            <a:r>
              <a:rPr lang="cs-CZ" sz="1200" dirty="0"/>
              <a:t> 	MUDr. </a:t>
            </a:r>
            <a:r>
              <a:rPr lang="cs-CZ" sz="1200" dirty="0" err="1"/>
              <a:t>Nagel</a:t>
            </a:r>
            <a:r>
              <a:rPr lang="cs-CZ" sz="1200" dirty="0"/>
              <a:t> Josef 			Tábor		</a:t>
            </a:r>
          </a:p>
          <a:p>
            <a:r>
              <a:rPr lang="cs-CZ" sz="1200" dirty="0"/>
              <a:t> 	MUDr. Dufka Antonín 			Uherské Hradiště	</a:t>
            </a:r>
          </a:p>
          <a:p>
            <a:r>
              <a:rPr lang="cs-CZ" sz="1200" dirty="0"/>
              <a:t>	MUDr. Karlíček Milan 			Zlín	</a:t>
            </a:r>
          </a:p>
          <a:p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74170484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>
            <a:extLst>
              <a:ext uri="{FF2B5EF4-FFF2-40B4-BE49-F238E27FC236}">
                <a16:creationId xmlns:a16="http://schemas.microsoft.com/office/drawing/2014/main" xmlns="" id="{6098FEF2-5EC4-46C5-A30F-8071B29EC217}"/>
              </a:ext>
            </a:extLst>
          </p:cNvPr>
          <p:cNvSpPr txBox="1"/>
          <p:nvPr/>
        </p:nvSpPr>
        <p:spPr>
          <a:xfrm flipH="1">
            <a:off x="6925489" y="6417826"/>
            <a:ext cx="2418807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000" dirty="0"/>
              <a:t>2. SJEZD ČAAMK, Olomouc  20.1.2018</a:t>
            </a:r>
          </a:p>
        </p:txBody>
      </p:sp>
      <p:pic>
        <p:nvPicPr>
          <p:cNvPr id="3" name="Obrázek 2">
            <a:extLst>
              <a:ext uri="{FF2B5EF4-FFF2-40B4-BE49-F238E27FC236}">
                <a16:creationId xmlns:a16="http://schemas.microsoft.com/office/drawing/2014/main" xmlns="" id="{682C4C21-082B-4EC7-AE5D-2359BA94652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3807" y="6030008"/>
            <a:ext cx="731583" cy="634039"/>
          </a:xfrm>
          <a:prstGeom prst="rect">
            <a:avLst/>
          </a:prstGeom>
        </p:spPr>
      </p:pic>
      <p:sp>
        <p:nvSpPr>
          <p:cNvPr id="4" name="Obdélník 3">
            <a:extLst>
              <a:ext uri="{FF2B5EF4-FFF2-40B4-BE49-F238E27FC236}">
                <a16:creationId xmlns:a16="http://schemas.microsoft.com/office/drawing/2014/main" xmlns="" id="{C798CBA9-C3E4-44F7-BF23-C91433B16915}"/>
              </a:ext>
            </a:extLst>
          </p:cNvPr>
          <p:cNvSpPr/>
          <p:nvPr/>
        </p:nvSpPr>
        <p:spPr>
          <a:xfrm>
            <a:off x="0" y="440174"/>
            <a:ext cx="9144000" cy="584775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lvl="0" algn="ctr" defTabSz="914400">
              <a:defRPr/>
            </a:pPr>
            <a:r>
              <a:rPr lang="cs-CZ" altLang="cs-CZ" sz="3200" b="1" kern="0" dirty="0">
                <a:solidFill>
                  <a:srgbClr val="002060"/>
                </a:solidFill>
                <a:cs typeface="Arial" panose="020B0604020202020204" pitchFamily="34" charset="0"/>
              </a:rPr>
              <a:t>SRDEČNÍ SELHÁNÍ - DEFINICE, ÚLOHA NP </a:t>
            </a:r>
          </a:p>
        </p:txBody>
      </p:sp>
      <p:sp>
        <p:nvSpPr>
          <p:cNvPr id="6" name="Obdélník: se zakulacenými rohy 5">
            <a:extLst>
              <a:ext uri="{FF2B5EF4-FFF2-40B4-BE49-F238E27FC236}">
                <a16:creationId xmlns:a16="http://schemas.microsoft.com/office/drawing/2014/main" xmlns="" id="{263CB6B1-43CB-40C3-B69E-B5EE9EAE090B}"/>
              </a:ext>
            </a:extLst>
          </p:cNvPr>
          <p:cNvSpPr/>
          <p:nvPr/>
        </p:nvSpPr>
        <p:spPr>
          <a:xfrm>
            <a:off x="3222172" y="2424779"/>
            <a:ext cx="5381052" cy="234912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graphicFrame>
        <p:nvGraphicFramePr>
          <p:cNvPr id="5" name="Tabulka 4">
            <a:extLst>
              <a:ext uri="{FF2B5EF4-FFF2-40B4-BE49-F238E27FC236}">
                <a16:creationId xmlns:a16="http://schemas.microsoft.com/office/drawing/2014/main" xmlns="" id="{D598EBA8-45B6-405E-A2A1-035DA7205C8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63846741"/>
              </p:ext>
            </p:extLst>
          </p:nvPr>
        </p:nvGraphicFramePr>
        <p:xfrm>
          <a:off x="291721" y="1212830"/>
          <a:ext cx="8517015" cy="2513705"/>
        </p:xfrm>
        <a:graphic>
          <a:graphicData uri="http://schemas.openxmlformats.org/drawingml/2006/table">
            <a:tbl>
              <a:tblPr firstRow="1" firstCol="1" bandRow="1"/>
              <a:tblGrid>
                <a:gridCol w="916562">
                  <a:extLst>
                    <a:ext uri="{9D8B030D-6E8A-4147-A177-3AD203B41FA5}">
                      <a16:colId xmlns:a16="http://schemas.microsoft.com/office/drawing/2014/main" xmlns="" val="1059380142"/>
                    </a:ext>
                  </a:extLst>
                </a:gridCol>
                <a:gridCol w="1039897">
                  <a:extLst>
                    <a:ext uri="{9D8B030D-6E8A-4147-A177-3AD203B41FA5}">
                      <a16:colId xmlns:a16="http://schemas.microsoft.com/office/drawing/2014/main" xmlns="" val="1674072156"/>
                    </a:ext>
                  </a:extLst>
                </a:gridCol>
                <a:gridCol w="1012351">
                  <a:extLst>
                    <a:ext uri="{9D8B030D-6E8A-4147-A177-3AD203B41FA5}">
                      <a16:colId xmlns:a16="http://schemas.microsoft.com/office/drawing/2014/main" xmlns="" val="1442103529"/>
                    </a:ext>
                  </a:extLst>
                </a:gridCol>
                <a:gridCol w="2761961">
                  <a:extLst>
                    <a:ext uri="{9D8B030D-6E8A-4147-A177-3AD203B41FA5}">
                      <a16:colId xmlns:a16="http://schemas.microsoft.com/office/drawing/2014/main" xmlns="" val="1499879859"/>
                    </a:ext>
                  </a:extLst>
                </a:gridCol>
                <a:gridCol w="2786244">
                  <a:extLst>
                    <a:ext uri="{9D8B030D-6E8A-4147-A177-3AD203B41FA5}">
                      <a16:colId xmlns:a16="http://schemas.microsoft.com/office/drawing/2014/main" xmlns="" val="2786050409"/>
                    </a:ext>
                  </a:extLst>
                </a:gridCol>
              </a:tblGrid>
              <a:tr h="370878">
                <a:tc gridSpan="5">
                  <a:txBody>
                    <a:bodyPr/>
                    <a:lstStyle/>
                    <a:p>
                      <a:pPr marL="6350" indent="-6350"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850" b="1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Tabulka 3.1 – Definice srdečního selhání </a:t>
                      </a:r>
                    </a:p>
                    <a:p>
                      <a:pPr marL="6350" indent="-6350"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850" b="1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se zachovanou ejekční frakcí (</a:t>
                      </a:r>
                      <a:r>
                        <a:rPr lang="cs-CZ" sz="850" b="1" dirty="0" err="1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HFpEF</a:t>
                      </a:r>
                      <a:r>
                        <a:rPr lang="cs-CZ" sz="850" b="1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), s ejekční frakcí ve středním pásmu (</a:t>
                      </a:r>
                      <a:r>
                        <a:rPr lang="cs-CZ" sz="850" b="1" dirty="0" err="1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HFmrEF</a:t>
                      </a:r>
                      <a:r>
                        <a:rPr lang="cs-CZ" sz="850" b="1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) a sníženou ejekční frakcí (</a:t>
                      </a:r>
                      <a:r>
                        <a:rPr lang="cs-CZ" sz="850" b="1" dirty="0" err="1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HFrEF</a:t>
                      </a:r>
                      <a:r>
                        <a:rPr lang="cs-CZ" sz="850" b="1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)</a:t>
                      </a:r>
                      <a:endParaRPr lang="cs-CZ" sz="900" dirty="0">
                        <a:solidFill>
                          <a:srgbClr val="231F2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165" marR="23495" marT="50800" marB="0">
                    <a:lnL w="12700" cap="flat" cmpd="sng" algn="ctr">
                      <a:solidFill>
                        <a:srgbClr val="ED1C2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D1C2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D1C2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1B2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4039528113"/>
                  </a:ext>
                </a:extLst>
              </a:tr>
              <a:tr h="218211">
                <a:tc gridSpan="2">
                  <a:txBody>
                    <a:bodyPr/>
                    <a:lstStyle/>
                    <a:p>
                      <a:pPr marL="635" indent="-6350"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850" b="1">
                          <a:solidFill>
                            <a:srgbClr val="231F2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Typ srdečního selhání</a:t>
                      </a:r>
                      <a:endParaRPr lang="cs-CZ" sz="900">
                        <a:solidFill>
                          <a:srgbClr val="231F2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165" marR="23495" marT="50800" marB="0">
                    <a:lnL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635" indent="-6350"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850" b="1">
                          <a:solidFill>
                            <a:srgbClr val="231F2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HFrEF</a:t>
                      </a:r>
                      <a:endParaRPr lang="cs-CZ" sz="900">
                        <a:solidFill>
                          <a:srgbClr val="231F2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165" marR="23495" marT="50800" marB="0">
                    <a:lnL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000"/>
                    </a:solidFill>
                  </a:tcPr>
                </a:tc>
                <a:tc>
                  <a:txBody>
                    <a:bodyPr/>
                    <a:lstStyle/>
                    <a:p>
                      <a:pPr marL="635" indent="-6350"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850" b="1">
                          <a:solidFill>
                            <a:srgbClr val="231F2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HFmrEF</a:t>
                      </a:r>
                      <a:endParaRPr lang="cs-CZ" sz="900">
                        <a:solidFill>
                          <a:srgbClr val="231F2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165" marR="23495" marT="50800" marB="0">
                    <a:lnL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000"/>
                    </a:solidFill>
                  </a:tcPr>
                </a:tc>
                <a:tc>
                  <a:txBody>
                    <a:bodyPr/>
                    <a:lstStyle/>
                    <a:p>
                      <a:pPr marL="635" indent="-6350"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850" b="1" dirty="0" err="1">
                          <a:solidFill>
                            <a:srgbClr val="231F2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HFpEF</a:t>
                      </a:r>
                      <a:endParaRPr lang="cs-CZ" sz="900" dirty="0">
                        <a:solidFill>
                          <a:srgbClr val="231F2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165" marR="23495" marT="50800" marB="0">
                    <a:lnL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424705775"/>
                  </a:ext>
                </a:extLst>
              </a:tr>
              <a:tr h="356979">
                <a:tc rowSpan="3">
                  <a:txBody>
                    <a:bodyPr/>
                    <a:lstStyle/>
                    <a:p>
                      <a:pPr marL="635" indent="-6350"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850" b="1" dirty="0">
                          <a:solidFill>
                            <a:srgbClr val="231F2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KRITÉRIA</a:t>
                      </a:r>
                      <a:endParaRPr lang="cs-CZ" sz="900" dirty="0">
                        <a:solidFill>
                          <a:srgbClr val="231F2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165" marR="23495" marT="50800" marB="0">
                    <a:lnL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635" indent="-6350"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850" b="1" dirty="0">
                          <a:solidFill>
                            <a:srgbClr val="231F2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</a:t>
                      </a:r>
                      <a:endParaRPr lang="cs-CZ" sz="900" dirty="0">
                        <a:solidFill>
                          <a:srgbClr val="231F2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165" marR="23495" marT="50800" marB="0">
                    <a:lnL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635" indent="-6350"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850" dirty="0">
                          <a:solidFill>
                            <a:srgbClr val="231F2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Symptomy ± </a:t>
                      </a:r>
                      <a:r>
                        <a:rPr lang="cs-CZ" sz="850" dirty="0" err="1">
                          <a:solidFill>
                            <a:srgbClr val="231F2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známky</a:t>
                      </a:r>
                      <a:r>
                        <a:rPr lang="cs-CZ" sz="750" baseline="30000" dirty="0" err="1">
                          <a:solidFill>
                            <a:srgbClr val="231F2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</a:t>
                      </a:r>
                      <a:endParaRPr lang="cs-CZ" sz="900" dirty="0">
                        <a:solidFill>
                          <a:srgbClr val="231F2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165" marR="23495" marT="50800" marB="0">
                    <a:lnL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635" indent="-6350"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850">
                          <a:solidFill>
                            <a:srgbClr val="231F2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Symptomy ± známky</a:t>
                      </a:r>
                      <a:r>
                        <a:rPr lang="cs-CZ" sz="750" baseline="30000">
                          <a:solidFill>
                            <a:srgbClr val="231F2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</a:t>
                      </a:r>
                      <a:endParaRPr lang="cs-CZ" sz="900">
                        <a:solidFill>
                          <a:srgbClr val="231F2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165" marR="23495" marT="50800" marB="0">
                    <a:lnL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635" indent="-6350"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850" dirty="0">
                          <a:solidFill>
                            <a:srgbClr val="231F2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Symptomy ± </a:t>
                      </a:r>
                      <a:r>
                        <a:rPr lang="cs-CZ" sz="850" dirty="0" err="1">
                          <a:solidFill>
                            <a:srgbClr val="231F2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známky</a:t>
                      </a:r>
                      <a:r>
                        <a:rPr lang="cs-CZ" sz="750" baseline="30000" dirty="0" err="1">
                          <a:solidFill>
                            <a:srgbClr val="231F2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</a:t>
                      </a:r>
                      <a:endParaRPr lang="cs-CZ" sz="900" dirty="0">
                        <a:solidFill>
                          <a:srgbClr val="231F2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165" marR="23495" marT="50800" marB="0">
                    <a:lnL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822037253"/>
                  </a:ext>
                </a:extLst>
              </a:tr>
              <a:tr h="218211"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635" indent="-6350"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850" b="1">
                          <a:solidFill>
                            <a:srgbClr val="231F2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</a:t>
                      </a:r>
                      <a:endParaRPr lang="cs-CZ" sz="900">
                        <a:solidFill>
                          <a:srgbClr val="231F2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165" marR="23495" marT="50800" marB="0">
                    <a:lnL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6DD"/>
                    </a:solidFill>
                  </a:tcPr>
                </a:tc>
                <a:tc>
                  <a:txBody>
                    <a:bodyPr/>
                    <a:lstStyle/>
                    <a:p>
                      <a:pPr marL="635" indent="-6350"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850">
                          <a:solidFill>
                            <a:srgbClr val="231F2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EFLK &lt; 40 %</a:t>
                      </a:r>
                      <a:endParaRPr lang="cs-CZ" sz="900">
                        <a:solidFill>
                          <a:srgbClr val="231F2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165" marR="23495" marT="50800" marB="0">
                    <a:lnL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6DD"/>
                    </a:solidFill>
                  </a:tcPr>
                </a:tc>
                <a:tc>
                  <a:txBody>
                    <a:bodyPr/>
                    <a:lstStyle/>
                    <a:p>
                      <a:pPr marL="635" indent="-6350"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850">
                          <a:solidFill>
                            <a:srgbClr val="231F2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EFLK 40–49 %</a:t>
                      </a:r>
                      <a:endParaRPr lang="cs-CZ" sz="900">
                        <a:solidFill>
                          <a:srgbClr val="231F2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165" marR="23495" marT="50800" marB="0">
                    <a:lnL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6DD"/>
                    </a:solidFill>
                  </a:tcPr>
                </a:tc>
                <a:tc>
                  <a:txBody>
                    <a:bodyPr/>
                    <a:lstStyle/>
                    <a:p>
                      <a:pPr marL="635" indent="-6350"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850" dirty="0">
                          <a:solidFill>
                            <a:srgbClr val="231F2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EFLK ≥ 50 %</a:t>
                      </a:r>
                      <a:endParaRPr lang="cs-CZ" sz="900" dirty="0">
                        <a:solidFill>
                          <a:srgbClr val="231F2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165" marR="23495" marT="50800" marB="0">
                    <a:lnL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6D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838254380"/>
                  </a:ext>
                </a:extLst>
              </a:tr>
              <a:tr h="1349426"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635" indent="-6350"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850" b="1">
                          <a:solidFill>
                            <a:srgbClr val="231F2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</a:t>
                      </a:r>
                      <a:endParaRPr lang="cs-CZ" sz="900">
                        <a:solidFill>
                          <a:srgbClr val="231F2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165" marR="23495" marT="50800" marB="0">
                    <a:lnL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635" indent="-6350"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850" dirty="0">
                          <a:solidFill>
                            <a:srgbClr val="231F2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–</a:t>
                      </a:r>
                      <a:endParaRPr lang="cs-CZ" sz="900" dirty="0">
                        <a:solidFill>
                          <a:srgbClr val="231F2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165" marR="23495" marT="50800" marB="0">
                    <a:lnL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635" indent="-6350"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cs-CZ" sz="1200" dirty="0">
                          <a:solidFill>
                            <a:srgbClr val="231F2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zvýšené hodnoty </a:t>
                      </a:r>
                      <a:r>
                        <a:rPr lang="cs-CZ" sz="1200" dirty="0" err="1">
                          <a:solidFill>
                            <a:srgbClr val="231F2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natriuretických</a:t>
                      </a:r>
                      <a:r>
                        <a:rPr lang="cs-CZ" sz="1200" dirty="0">
                          <a:solidFill>
                            <a:srgbClr val="231F2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peptidů</a:t>
                      </a:r>
                      <a:r>
                        <a:rPr lang="cs-CZ" sz="1200" baseline="30000" dirty="0">
                          <a:solidFill>
                            <a:srgbClr val="231F2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</a:p>
                    <a:p>
                      <a:pPr marL="635" indent="-6350" algn="l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endParaRPr lang="cs-CZ" sz="850" dirty="0">
                        <a:solidFill>
                          <a:srgbClr val="231F2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635" indent="-6350" algn="l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cs-CZ" sz="850" dirty="0">
                          <a:solidFill>
                            <a:srgbClr val="231F2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Alespoň jedno další kritérium:</a:t>
                      </a:r>
                      <a:endParaRPr lang="cs-CZ" sz="900" dirty="0">
                        <a:solidFill>
                          <a:srgbClr val="231F2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342900" marR="13970" lvl="0" indent="-342900" algn="l" fontAlgn="base">
                        <a:lnSpc>
                          <a:spcPct val="107000"/>
                        </a:lnSpc>
                        <a:spcAft>
                          <a:spcPts val="0"/>
                        </a:spcAft>
                        <a:buClr>
                          <a:srgbClr val="231F20"/>
                        </a:buClr>
                        <a:buSzPts val="850"/>
                        <a:buFont typeface="Arial" panose="020B0604020202020204" pitchFamily="34" charset="0"/>
                        <a:buChar char="•"/>
                      </a:pPr>
                      <a:r>
                        <a:rPr lang="cs-CZ" sz="850" u="none" strike="noStrike" dirty="0">
                          <a:solidFill>
                            <a:srgbClr val="231F20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významné strukturální onemocnění srdce </a:t>
                      </a:r>
                      <a:endParaRPr lang="cs-CZ" sz="900" u="none" strike="noStrike" dirty="0">
                        <a:solidFill>
                          <a:srgbClr val="231F20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102235" indent="-6350"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850" dirty="0">
                          <a:solidFill>
                            <a:srgbClr val="231F2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(HLK a/nebo LAE)</a:t>
                      </a:r>
                      <a:endParaRPr lang="cs-CZ" sz="900" dirty="0">
                        <a:solidFill>
                          <a:srgbClr val="231F2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342900" marR="13970" lvl="0" indent="-342900" algn="l" fontAlgn="base">
                        <a:lnSpc>
                          <a:spcPct val="107000"/>
                        </a:lnSpc>
                        <a:spcAft>
                          <a:spcPts val="0"/>
                        </a:spcAft>
                        <a:buClr>
                          <a:srgbClr val="231F20"/>
                        </a:buClr>
                        <a:buSzPts val="850"/>
                        <a:buFont typeface="Arial" panose="020B0604020202020204" pitchFamily="34" charset="0"/>
                        <a:buChar char="•"/>
                      </a:pPr>
                      <a:r>
                        <a:rPr lang="cs-CZ" sz="850" u="none" strike="noStrike" dirty="0">
                          <a:solidFill>
                            <a:srgbClr val="231F20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diastolická dysfunkce (detaily viz oddíl 4.3)</a:t>
                      </a:r>
                      <a:endParaRPr lang="cs-CZ" sz="900" u="none" strike="noStrike" dirty="0">
                        <a:solidFill>
                          <a:srgbClr val="231F20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0165" marR="23495" marT="50800" marB="0">
                    <a:lnL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635" indent="-6350"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cs-CZ" sz="1200" dirty="0">
                          <a:solidFill>
                            <a:srgbClr val="231F2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zvýšené hodnoty </a:t>
                      </a:r>
                      <a:r>
                        <a:rPr lang="cs-CZ" sz="1200" dirty="0" err="1">
                          <a:solidFill>
                            <a:srgbClr val="231F2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natriuretických</a:t>
                      </a:r>
                      <a:r>
                        <a:rPr lang="cs-CZ" sz="1200" dirty="0">
                          <a:solidFill>
                            <a:srgbClr val="231F2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peptidů</a:t>
                      </a:r>
                      <a:r>
                        <a:rPr lang="cs-CZ" sz="1200" baseline="30000" dirty="0">
                          <a:solidFill>
                            <a:srgbClr val="231F2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</a:p>
                    <a:p>
                      <a:pPr marL="635" indent="-6350" algn="l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endParaRPr lang="cs-CZ" sz="850" dirty="0">
                        <a:solidFill>
                          <a:srgbClr val="231F2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635" indent="-6350" algn="l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cs-CZ" sz="850" dirty="0">
                          <a:solidFill>
                            <a:srgbClr val="231F2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Alespoň jedno další kritérium:</a:t>
                      </a:r>
                      <a:endParaRPr lang="cs-CZ" sz="900" dirty="0">
                        <a:solidFill>
                          <a:srgbClr val="231F2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342900" marR="13970" lvl="0" indent="-342900" algn="l" fontAlgn="base">
                        <a:lnSpc>
                          <a:spcPct val="107000"/>
                        </a:lnSpc>
                        <a:spcAft>
                          <a:spcPts val="0"/>
                        </a:spcAft>
                        <a:buClr>
                          <a:srgbClr val="231F20"/>
                        </a:buClr>
                        <a:buSzPts val="850"/>
                        <a:buFont typeface="Arial" panose="020B0604020202020204" pitchFamily="34" charset="0"/>
                        <a:buChar char="•"/>
                      </a:pPr>
                      <a:r>
                        <a:rPr lang="cs-CZ" sz="850" u="none" strike="noStrike" dirty="0">
                          <a:solidFill>
                            <a:srgbClr val="231F20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významné strukturální onemocnění srdce </a:t>
                      </a:r>
                      <a:endParaRPr lang="cs-CZ" sz="900" u="none" strike="noStrike" dirty="0">
                        <a:solidFill>
                          <a:srgbClr val="231F20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102235" indent="-6350"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850" dirty="0">
                          <a:solidFill>
                            <a:srgbClr val="231F2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(HLK a/nebo LAE)</a:t>
                      </a:r>
                      <a:endParaRPr lang="cs-CZ" sz="900" dirty="0">
                        <a:solidFill>
                          <a:srgbClr val="231F2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342900" marR="13970" lvl="0" indent="-342900" algn="l" fontAlgn="base">
                        <a:lnSpc>
                          <a:spcPct val="107000"/>
                        </a:lnSpc>
                        <a:spcAft>
                          <a:spcPts val="0"/>
                        </a:spcAft>
                        <a:buClr>
                          <a:srgbClr val="231F20"/>
                        </a:buClr>
                        <a:buSzPts val="850"/>
                        <a:buFont typeface="Arial" panose="020B0604020202020204" pitchFamily="34" charset="0"/>
                        <a:buChar char="•"/>
                      </a:pPr>
                      <a:r>
                        <a:rPr lang="cs-CZ" sz="850" u="none" strike="noStrike" dirty="0">
                          <a:solidFill>
                            <a:srgbClr val="231F20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diastolická dysfunkce (detaily viz oddíl 4.3)</a:t>
                      </a:r>
                      <a:endParaRPr lang="cs-CZ" sz="900" u="none" strike="noStrike" dirty="0">
                        <a:solidFill>
                          <a:srgbClr val="231F20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0165" marR="23495" marT="50800" marB="0">
                    <a:lnL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238995380"/>
                  </a:ext>
                </a:extLst>
              </a:tr>
            </a:tbl>
          </a:graphicData>
        </a:graphic>
      </p:graphicFrame>
      <p:sp>
        <p:nvSpPr>
          <p:cNvPr id="7" name="Obdélník 6">
            <a:extLst>
              <a:ext uri="{FF2B5EF4-FFF2-40B4-BE49-F238E27FC236}">
                <a16:creationId xmlns:a16="http://schemas.microsoft.com/office/drawing/2014/main" xmlns="" id="{23B96E7C-D52F-4EA8-B13E-73A629206B0D}"/>
              </a:ext>
            </a:extLst>
          </p:cNvPr>
          <p:cNvSpPr/>
          <p:nvPr/>
        </p:nvSpPr>
        <p:spPr>
          <a:xfrm>
            <a:off x="243807" y="3802443"/>
            <a:ext cx="9553336" cy="9787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8890" marR="992505" indent="-6350" algn="r">
              <a:lnSpc>
                <a:spcPct val="96000"/>
              </a:lnSpc>
              <a:spcAft>
                <a:spcPts val="20"/>
              </a:spcAft>
            </a:pPr>
            <a:r>
              <a:rPr lang="cs-CZ" sz="1400" b="1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NATRIURETICKÉ PEPTIDY:</a:t>
            </a:r>
          </a:p>
          <a:p>
            <a:pPr marL="8890" marR="992505" indent="-6350" algn="r">
              <a:lnSpc>
                <a:spcPct val="96000"/>
              </a:lnSpc>
              <a:spcAft>
                <a:spcPts val="20"/>
              </a:spcAft>
            </a:pPr>
            <a:r>
              <a:rPr lang="cs-CZ" sz="1400" b="1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BNP </a:t>
            </a:r>
            <a:r>
              <a:rPr lang="cs-CZ" sz="1400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B-type </a:t>
            </a:r>
            <a:r>
              <a:rPr lang="cs-CZ" sz="1400" dirty="0" err="1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natriuretic</a:t>
            </a:r>
            <a:r>
              <a:rPr lang="cs-CZ" sz="1400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 peptid, </a:t>
            </a:r>
          </a:p>
          <a:p>
            <a:pPr marL="8890" marR="992505" indent="-6350" algn="r">
              <a:lnSpc>
                <a:spcPct val="96000"/>
              </a:lnSpc>
              <a:spcAft>
                <a:spcPts val="20"/>
              </a:spcAft>
            </a:pPr>
            <a:r>
              <a:rPr lang="cs-CZ" sz="1400" b="1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NT-</a:t>
            </a:r>
            <a:r>
              <a:rPr lang="cs-CZ" sz="1400" b="1" dirty="0" err="1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proBNP</a:t>
            </a:r>
            <a:r>
              <a:rPr lang="cs-CZ" sz="1400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 N-</a:t>
            </a:r>
            <a:r>
              <a:rPr lang="cs-CZ" sz="1400" dirty="0" err="1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terminal</a:t>
            </a:r>
            <a:r>
              <a:rPr lang="cs-CZ" sz="1400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cs-CZ" sz="1400" dirty="0" err="1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prohormone</a:t>
            </a:r>
            <a:r>
              <a:rPr lang="cs-CZ" sz="1400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 brain </a:t>
            </a:r>
            <a:r>
              <a:rPr lang="cs-CZ" sz="1400" dirty="0" err="1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natriuretic</a:t>
            </a:r>
            <a:r>
              <a:rPr lang="cs-CZ" sz="1400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 peptide     </a:t>
            </a:r>
          </a:p>
          <a:p>
            <a:pPr marL="8890" marR="992505" indent="-6350" algn="r">
              <a:lnSpc>
                <a:spcPct val="96000"/>
              </a:lnSpc>
              <a:spcAft>
                <a:spcPts val="20"/>
              </a:spcAft>
            </a:pPr>
            <a:endParaRPr lang="cs-CZ" dirty="0">
              <a:solidFill>
                <a:srgbClr val="002060"/>
              </a:solidFill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sp>
        <p:nvSpPr>
          <p:cNvPr id="9" name="Obdélník 8">
            <a:extLst>
              <a:ext uri="{FF2B5EF4-FFF2-40B4-BE49-F238E27FC236}">
                <a16:creationId xmlns:a16="http://schemas.microsoft.com/office/drawing/2014/main" xmlns="" id="{784FDB50-A079-4174-AED0-8F36574FFB1A}"/>
              </a:ext>
            </a:extLst>
          </p:cNvPr>
          <p:cNvSpPr/>
          <p:nvPr/>
        </p:nvSpPr>
        <p:spPr>
          <a:xfrm>
            <a:off x="1390527" y="5972059"/>
            <a:ext cx="6505302" cy="4074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8890" marR="992505" indent="-6350">
              <a:lnSpc>
                <a:spcPct val="96000"/>
              </a:lnSpc>
              <a:spcAft>
                <a:spcPts val="20"/>
              </a:spcAft>
            </a:pPr>
            <a:r>
              <a:rPr lang="cs-CZ" sz="800" dirty="0">
                <a:solidFill>
                  <a:srgbClr val="231F2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Negativní předpovědní hodnoty jsou velmi podobné a vysoké (0,94–0,98), a to jak v chronických, tak v akutních případech, </a:t>
            </a:r>
          </a:p>
          <a:p>
            <a:pPr marL="8890" marR="992505" indent="-6350">
              <a:lnSpc>
                <a:spcPct val="96000"/>
              </a:lnSpc>
              <a:spcAft>
                <a:spcPts val="20"/>
              </a:spcAft>
            </a:pPr>
            <a:r>
              <a:rPr lang="cs-CZ" sz="800" dirty="0">
                <a:solidFill>
                  <a:srgbClr val="231F2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pozitivní prediktivní hodnoty jsou nižší jak v chronických (0,44–0,57), tak v akutních případech (0,66–0,67). </a:t>
            </a:r>
            <a:endParaRPr lang="cs-CZ" sz="800" dirty="0"/>
          </a:p>
          <a:p>
            <a:pPr marL="8890" marR="992505" indent="-6350">
              <a:lnSpc>
                <a:spcPct val="96000"/>
              </a:lnSpc>
              <a:spcAft>
                <a:spcPts val="20"/>
              </a:spcAft>
            </a:pPr>
            <a:endParaRPr lang="cs-CZ" sz="800" baseline="30000" dirty="0">
              <a:solidFill>
                <a:srgbClr val="231F20"/>
              </a:solidFill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sp>
        <p:nvSpPr>
          <p:cNvPr id="12" name="Obdélník: se zakulacenými rohy 11">
            <a:extLst>
              <a:ext uri="{FF2B5EF4-FFF2-40B4-BE49-F238E27FC236}">
                <a16:creationId xmlns:a16="http://schemas.microsoft.com/office/drawing/2014/main" xmlns="" id="{2713B0B0-7B98-4434-A285-6046CAC45BBC}"/>
              </a:ext>
            </a:extLst>
          </p:cNvPr>
          <p:cNvSpPr/>
          <p:nvPr/>
        </p:nvSpPr>
        <p:spPr>
          <a:xfrm>
            <a:off x="291721" y="4572229"/>
            <a:ext cx="8517015" cy="1072941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0" name="Obdélník 9">
            <a:extLst>
              <a:ext uri="{FF2B5EF4-FFF2-40B4-BE49-F238E27FC236}">
                <a16:creationId xmlns:a16="http://schemas.microsoft.com/office/drawing/2014/main" xmlns="" id="{E38EEE9D-22CF-4B23-9A49-530292196C2C}"/>
              </a:ext>
            </a:extLst>
          </p:cNvPr>
          <p:cNvSpPr/>
          <p:nvPr/>
        </p:nvSpPr>
        <p:spPr>
          <a:xfrm>
            <a:off x="415614" y="4635345"/>
            <a:ext cx="9503481" cy="8211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8890" marR="992505" indent="-6350">
              <a:lnSpc>
                <a:spcPct val="96000"/>
              </a:lnSpc>
              <a:spcAft>
                <a:spcPts val="20"/>
              </a:spcAft>
            </a:pPr>
            <a:r>
              <a:rPr lang="cs-CZ" sz="1600" b="1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Chronické srdeční selhání </a:t>
            </a:r>
            <a:r>
              <a:rPr lang="cs-CZ" sz="1600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je spojeno s hodnotami  </a:t>
            </a:r>
            <a:r>
              <a:rPr lang="cs-CZ" sz="1600" b="1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BNP &lt; 35 </a:t>
            </a:r>
            <a:r>
              <a:rPr lang="cs-CZ" sz="1600" b="1" dirty="0" err="1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pg</a:t>
            </a:r>
            <a:r>
              <a:rPr lang="cs-CZ" sz="1600" b="1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/ml, </a:t>
            </a:r>
            <a:r>
              <a:rPr lang="cs-CZ" sz="1600" b="1" u="sng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NT-</a:t>
            </a:r>
            <a:r>
              <a:rPr lang="cs-CZ" sz="1600" b="1" u="sng" dirty="0" err="1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proBNP</a:t>
            </a:r>
            <a:r>
              <a:rPr lang="cs-CZ" sz="1600" b="1" u="sng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 &lt; 125 </a:t>
            </a:r>
            <a:r>
              <a:rPr lang="cs-CZ" sz="1600" b="1" u="sng" dirty="0" err="1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pg</a:t>
            </a:r>
            <a:r>
              <a:rPr lang="cs-CZ" sz="1600" b="1" u="sng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/ml.</a:t>
            </a:r>
          </a:p>
          <a:p>
            <a:endParaRPr lang="cs-CZ" sz="1600" b="1" dirty="0">
              <a:solidFill>
                <a:srgbClr val="002060"/>
              </a:solidFill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r>
              <a:rPr lang="cs-CZ" sz="1600" b="1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Akutní srdeční selhání </a:t>
            </a:r>
            <a:r>
              <a:rPr lang="cs-CZ" sz="1600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je spojeno s hodnotami </a:t>
            </a:r>
            <a:r>
              <a:rPr lang="cs-CZ" sz="1600" b="1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BNP &lt; 100 </a:t>
            </a:r>
            <a:r>
              <a:rPr lang="cs-CZ" sz="1600" b="1" dirty="0" err="1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pg</a:t>
            </a:r>
            <a:r>
              <a:rPr lang="cs-CZ" sz="1600" b="1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/ml, </a:t>
            </a:r>
            <a:r>
              <a:rPr lang="cs-CZ" sz="1600" b="1" u="sng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NT-</a:t>
            </a:r>
            <a:r>
              <a:rPr lang="cs-CZ" sz="1600" b="1" u="sng" dirty="0" err="1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proBNP</a:t>
            </a:r>
            <a:r>
              <a:rPr lang="cs-CZ" sz="1600" b="1" u="sng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 &lt; 300 </a:t>
            </a:r>
            <a:r>
              <a:rPr lang="cs-CZ" sz="1600" b="1" u="sng" dirty="0" err="1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pg</a:t>
            </a:r>
            <a:r>
              <a:rPr lang="cs-CZ" sz="1600" b="1" u="sng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/ml</a:t>
            </a:r>
            <a:endParaRPr lang="cs-CZ" sz="1600" b="1" u="sng" dirty="0">
              <a:solidFill>
                <a:srgbClr val="002060"/>
              </a:solidFill>
            </a:endParaRPr>
          </a:p>
        </p:txBody>
      </p:sp>
      <p:sp>
        <p:nvSpPr>
          <p:cNvPr id="13" name="Obdélník 12">
            <a:extLst>
              <a:ext uri="{FF2B5EF4-FFF2-40B4-BE49-F238E27FC236}">
                <a16:creationId xmlns:a16="http://schemas.microsoft.com/office/drawing/2014/main" xmlns="" id="{F00CF4FB-E7BD-4781-9665-20190F8C1716}"/>
              </a:ext>
            </a:extLst>
          </p:cNvPr>
          <p:cNvSpPr/>
          <p:nvPr/>
        </p:nvSpPr>
        <p:spPr>
          <a:xfrm>
            <a:off x="243808" y="3726535"/>
            <a:ext cx="4572000" cy="43088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cs-CZ" sz="1100" dirty="0">
                <a:solidFill>
                  <a:srgbClr val="231F2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V časných stadiích srdečního selhání (zvláště u </a:t>
            </a:r>
            <a:r>
              <a:rPr lang="cs-CZ" sz="1100" dirty="0" err="1">
                <a:solidFill>
                  <a:srgbClr val="231F2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HFpEF</a:t>
            </a:r>
            <a:r>
              <a:rPr lang="cs-CZ" sz="1100" dirty="0">
                <a:solidFill>
                  <a:srgbClr val="231F2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) </a:t>
            </a:r>
          </a:p>
          <a:p>
            <a:r>
              <a:rPr lang="cs-CZ" sz="1100" dirty="0">
                <a:solidFill>
                  <a:srgbClr val="231F2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a u pacientů léčených diuretiky nemusejí být známky přítomny</a:t>
            </a:r>
            <a:endParaRPr lang="cs-CZ" sz="1100" dirty="0"/>
          </a:p>
        </p:txBody>
      </p:sp>
    </p:spTree>
    <p:extLst>
      <p:ext uri="{BB962C8B-B14F-4D97-AF65-F5344CB8AC3E}">
        <p14:creationId xmlns:p14="http://schemas.microsoft.com/office/powerpoint/2010/main" val="290577218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>
            <a:extLst>
              <a:ext uri="{FF2B5EF4-FFF2-40B4-BE49-F238E27FC236}">
                <a16:creationId xmlns:a16="http://schemas.microsoft.com/office/drawing/2014/main" xmlns="" id="{6098FEF2-5EC4-46C5-A30F-8071B29EC217}"/>
              </a:ext>
            </a:extLst>
          </p:cNvPr>
          <p:cNvSpPr txBox="1"/>
          <p:nvPr/>
        </p:nvSpPr>
        <p:spPr>
          <a:xfrm flipH="1">
            <a:off x="6951615" y="6548846"/>
            <a:ext cx="2418807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000" dirty="0"/>
              <a:t>2. SJEZD ČAAMK, Olomouc  20.1.2018</a:t>
            </a:r>
          </a:p>
        </p:txBody>
      </p:sp>
      <p:pic>
        <p:nvPicPr>
          <p:cNvPr id="3" name="Obrázek 2">
            <a:extLst>
              <a:ext uri="{FF2B5EF4-FFF2-40B4-BE49-F238E27FC236}">
                <a16:creationId xmlns:a16="http://schemas.microsoft.com/office/drawing/2014/main" xmlns="" id="{682C4C21-082B-4EC7-AE5D-2359BA94652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3808" y="6037917"/>
            <a:ext cx="731583" cy="634039"/>
          </a:xfrm>
          <a:prstGeom prst="rect">
            <a:avLst/>
          </a:prstGeom>
        </p:spPr>
      </p:pic>
      <p:sp>
        <p:nvSpPr>
          <p:cNvPr id="4" name="Obdélník 3">
            <a:extLst>
              <a:ext uri="{FF2B5EF4-FFF2-40B4-BE49-F238E27FC236}">
                <a16:creationId xmlns:a16="http://schemas.microsoft.com/office/drawing/2014/main" xmlns="" id="{C798CBA9-C3E4-44F7-BF23-C91433B16915}"/>
              </a:ext>
            </a:extLst>
          </p:cNvPr>
          <p:cNvSpPr/>
          <p:nvPr/>
        </p:nvSpPr>
        <p:spPr>
          <a:xfrm>
            <a:off x="0" y="440174"/>
            <a:ext cx="9144000" cy="584775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lvl="0" algn="ctr" defTabSz="914400">
              <a:defRPr/>
            </a:pPr>
            <a:r>
              <a:rPr lang="cs-CZ" altLang="cs-CZ" sz="3200" b="1" kern="0" dirty="0">
                <a:solidFill>
                  <a:srgbClr val="002060"/>
                </a:solidFill>
                <a:cs typeface="Arial" panose="020B0604020202020204" pitchFamily="34" charset="0"/>
              </a:rPr>
              <a:t>NT- </a:t>
            </a:r>
            <a:r>
              <a:rPr lang="cs-CZ" altLang="cs-CZ" sz="3200" b="1" kern="0" dirty="0" err="1">
                <a:solidFill>
                  <a:srgbClr val="002060"/>
                </a:solidFill>
                <a:cs typeface="Arial" panose="020B0604020202020204" pitchFamily="34" charset="0"/>
              </a:rPr>
              <a:t>proBNP</a:t>
            </a:r>
            <a:r>
              <a:rPr lang="cs-CZ" altLang="cs-CZ" sz="3200" b="1" kern="0" dirty="0">
                <a:solidFill>
                  <a:srgbClr val="002060"/>
                </a:solidFill>
                <a:cs typeface="Arial" panose="020B0604020202020204" pitchFamily="34" charset="0"/>
              </a:rPr>
              <a:t> A KLINICKÁ PRAXE</a:t>
            </a:r>
          </a:p>
        </p:txBody>
      </p:sp>
      <p:sp>
        <p:nvSpPr>
          <p:cNvPr id="7" name="TextovéPole 6">
            <a:extLst>
              <a:ext uri="{FF2B5EF4-FFF2-40B4-BE49-F238E27FC236}">
                <a16:creationId xmlns:a16="http://schemas.microsoft.com/office/drawing/2014/main" xmlns="" id="{22DB0008-1118-40E6-986E-16D63F05AFD0}"/>
              </a:ext>
            </a:extLst>
          </p:cNvPr>
          <p:cNvSpPr txBox="1"/>
          <p:nvPr/>
        </p:nvSpPr>
        <p:spPr>
          <a:xfrm>
            <a:off x="243808" y="1543792"/>
            <a:ext cx="8710069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ctr">
              <a:buFont typeface="Arial" panose="020B0604020202020204" pitchFamily="34" charset="0"/>
              <a:buChar char="•"/>
            </a:pPr>
            <a:endParaRPr lang="cs-CZ" dirty="0"/>
          </a:p>
          <a:p>
            <a:pPr marL="2114550" lvl="4" indent="-285750">
              <a:buFont typeface="Arial" panose="020B0604020202020204" pitchFamily="34" charset="0"/>
              <a:buChar char="•"/>
            </a:pPr>
            <a:endParaRPr lang="cs-CZ" dirty="0"/>
          </a:p>
          <a:p>
            <a:pPr marL="2114550" lvl="4" indent="-285750">
              <a:buFont typeface="Arial" panose="020B0604020202020204" pitchFamily="34" charset="0"/>
              <a:buChar char="•"/>
            </a:pPr>
            <a:r>
              <a:rPr lang="cs-CZ" dirty="0"/>
              <a:t>akutní srdeční selhání</a:t>
            </a:r>
          </a:p>
          <a:p>
            <a:pPr marL="2114550" lvl="4" indent="-285750">
              <a:buFont typeface="Arial" panose="020B0604020202020204" pitchFamily="34" charset="0"/>
              <a:buChar char="•"/>
            </a:pPr>
            <a:r>
              <a:rPr lang="cs-CZ" dirty="0"/>
              <a:t>monitorování pacientů s chronickým srdečním selháním</a:t>
            </a:r>
          </a:p>
          <a:p>
            <a:pPr algn="ctr"/>
            <a:endParaRPr lang="cs-CZ" b="1" dirty="0"/>
          </a:p>
          <a:p>
            <a:pPr algn="ctr"/>
            <a:r>
              <a:rPr lang="cs-CZ" b="1" dirty="0"/>
              <a:t>stratifikace rizika u nemocných s projevy srdečního selhání</a:t>
            </a:r>
          </a:p>
          <a:p>
            <a:pPr algn="ctr"/>
            <a:endParaRPr lang="cs-CZ" dirty="0"/>
          </a:p>
        </p:txBody>
      </p:sp>
      <p:sp>
        <p:nvSpPr>
          <p:cNvPr id="5" name="Obdélník: se zakulacenými rohy 4">
            <a:extLst>
              <a:ext uri="{FF2B5EF4-FFF2-40B4-BE49-F238E27FC236}">
                <a16:creationId xmlns:a16="http://schemas.microsoft.com/office/drawing/2014/main" xmlns="" id="{87B1CEBB-94E4-4A8D-9412-0473A822BEE4}"/>
              </a:ext>
            </a:extLst>
          </p:cNvPr>
          <p:cNvSpPr/>
          <p:nvPr/>
        </p:nvSpPr>
        <p:spPr>
          <a:xfrm>
            <a:off x="700644" y="3575116"/>
            <a:ext cx="7671460" cy="1685823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8" name="Obdélník 7">
            <a:extLst>
              <a:ext uri="{FF2B5EF4-FFF2-40B4-BE49-F238E27FC236}">
                <a16:creationId xmlns:a16="http://schemas.microsoft.com/office/drawing/2014/main" xmlns="" id="{395D5088-22C2-4D89-A4B3-CE0BFA2F8AE5}"/>
              </a:ext>
            </a:extLst>
          </p:cNvPr>
          <p:cNvSpPr/>
          <p:nvPr/>
        </p:nvSpPr>
        <p:spPr>
          <a:xfrm>
            <a:off x="874814" y="3310816"/>
            <a:ext cx="7307284" cy="18364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cs-CZ" dirty="0">
              <a:solidFill>
                <a:srgbClr val="002060"/>
              </a:solidFill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algn="ctr"/>
            <a:r>
              <a:rPr lang="cs-CZ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hospitalizace v posledních šesti měsících </a:t>
            </a:r>
          </a:p>
          <a:p>
            <a:pPr algn="ctr"/>
            <a:r>
              <a:rPr lang="cs-CZ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při zvýšených koncentracích </a:t>
            </a:r>
            <a:r>
              <a:rPr lang="cs-CZ" dirty="0" err="1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natriuretických</a:t>
            </a:r>
            <a:r>
              <a:rPr lang="cs-CZ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 peptidů (BNP &gt; 250 </a:t>
            </a:r>
            <a:r>
              <a:rPr lang="cs-CZ" dirty="0" err="1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pg</a:t>
            </a:r>
            <a:r>
              <a:rPr lang="cs-CZ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/ml nebo </a:t>
            </a:r>
          </a:p>
          <a:p>
            <a:pPr algn="ctr"/>
            <a:r>
              <a:rPr lang="cs-CZ" b="1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NT-</a:t>
            </a:r>
            <a:r>
              <a:rPr lang="cs-CZ" b="1" dirty="0" err="1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proBNP</a:t>
            </a:r>
            <a:r>
              <a:rPr lang="cs-CZ" b="1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 &gt; 500 </a:t>
            </a:r>
            <a:r>
              <a:rPr lang="cs-CZ" b="1" dirty="0" err="1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pg</a:t>
            </a:r>
            <a:r>
              <a:rPr lang="cs-CZ" b="1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/ml u mužů a 750 </a:t>
            </a:r>
            <a:r>
              <a:rPr lang="cs-CZ" b="1" dirty="0" err="1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pg</a:t>
            </a:r>
            <a:r>
              <a:rPr lang="cs-CZ" b="1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/ml u žen)</a:t>
            </a:r>
          </a:p>
          <a:p>
            <a:pPr algn="ctr"/>
            <a:r>
              <a:rPr lang="cs-CZ" sz="800" b="1" baseline="30000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f </a:t>
            </a:r>
          </a:p>
          <a:p>
            <a:pPr algn="ctr"/>
            <a:r>
              <a:rPr lang="cs-CZ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hospitalizace v posledních 12 měsících </a:t>
            </a:r>
          </a:p>
          <a:p>
            <a:pPr algn="ctr"/>
            <a:r>
              <a:rPr lang="cs-CZ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BNP ≥ 100 </a:t>
            </a:r>
            <a:r>
              <a:rPr lang="cs-CZ" dirty="0" err="1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pg</a:t>
            </a:r>
            <a:r>
              <a:rPr lang="cs-CZ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/ml nebo </a:t>
            </a:r>
            <a:r>
              <a:rPr lang="cs-CZ" b="1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NT-</a:t>
            </a:r>
            <a:r>
              <a:rPr lang="cs-CZ" b="1" dirty="0" err="1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proBNP</a:t>
            </a:r>
            <a:r>
              <a:rPr lang="cs-CZ" b="1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 ≥ 400 </a:t>
            </a:r>
            <a:r>
              <a:rPr lang="cs-CZ" b="1" dirty="0" err="1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pg</a:t>
            </a:r>
            <a:r>
              <a:rPr lang="cs-CZ" b="1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/ml</a:t>
            </a:r>
            <a:endParaRPr lang="cs-CZ" dirty="0">
              <a:solidFill>
                <a:srgbClr val="002060"/>
              </a:solidFill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xmlns="" id="{EBDECC22-6149-4912-9DFA-DF979365045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51785" y="4745783"/>
            <a:ext cx="1030313" cy="1030313"/>
          </a:xfrm>
          <a:prstGeom prst="rect">
            <a:avLst/>
          </a:prstGeom>
        </p:spPr>
      </p:pic>
      <p:sp>
        <p:nvSpPr>
          <p:cNvPr id="9" name="Obdélník 8"/>
          <p:cNvSpPr/>
          <p:nvPr/>
        </p:nvSpPr>
        <p:spPr>
          <a:xfrm>
            <a:off x="243808" y="1233834"/>
            <a:ext cx="862858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cs-CZ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symptomatologie, základní kardiologické onemocnění</a:t>
            </a:r>
          </a:p>
          <a:p>
            <a:pPr algn="ctr"/>
            <a:r>
              <a:rPr lang="cs-CZ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zařazení podle NYHA, EFLK a hodnoty </a:t>
            </a:r>
            <a:r>
              <a:rPr lang="cs-CZ" dirty="0" err="1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natriuretických</a:t>
            </a:r>
            <a:r>
              <a:rPr lang="cs-CZ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 peptidů</a:t>
            </a:r>
          </a:p>
        </p:txBody>
      </p:sp>
    </p:spTree>
    <p:extLst>
      <p:ext uri="{BB962C8B-B14F-4D97-AF65-F5344CB8AC3E}">
        <p14:creationId xmlns:p14="http://schemas.microsoft.com/office/powerpoint/2010/main" val="32671667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>
            <a:extLst>
              <a:ext uri="{FF2B5EF4-FFF2-40B4-BE49-F238E27FC236}">
                <a16:creationId xmlns:a16="http://schemas.microsoft.com/office/drawing/2014/main" xmlns="" id="{6098FEF2-5EC4-46C5-A30F-8071B29EC217}"/>
              </a:ext>
            </a:extLst>
          </p:cNvPr>
          <p:cNvSpPr txBox="1"/>
          <p:nvPr/>
        </p:nvSpPr>
        <p:spPr>
          <a:xfrm flipH="1">
            <a:off x="6951615" y="6548846"/>
            <a:ext cx="2418807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000" dirty="0"/>
              <a:t>2. SJEZD ČAAMK, Olomouc  20.1.2018</a:t>
            </a:r>
          </a:p>
        </p:txBody>
      </p:sp>
      <p:pic>
        <p:nvPicPr>
          <p:cNvPr id="3" name="Obrázek 2">
            <a:extLst>
              <a:ext uri="{FF2B5EF4-FFF2-40B4-BE49-F238E27FC236}">
                <a16:creationId xmlns:a16="http://schemas.microsoft.com/office/drawing/2014/main" xmlns="" id="{682C4C21-082B-4EC7-AE5D-2359BA94652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3808" y="6037917"/>
            <a:ext cx="731583" cy="634039"/>
          </a:xfrm>
          <a:prstGeom prst="rect">
            <a:avLst/>
          </a:prstGeom>
        </p:spPr>
      </p:pic>
      <p:sp>
        <p:nvSpPr>
          <p:cNvPr id="4" name="Obdélník 3">
            <a:extLst>
              <a:ext uri="{FF2B5EF4-FFF2-40B4-BE49-F238E27FC236}">
                <a16:creationId xmlns:a16="http://schemas.microsoft.com/office/drawing/2014/main" xmlns="" id="{C798CBA9-C3E4-44F7-BF23-C91433B16915}"/>
              </a:ext>
            </a:extLst>
          </p:cNvPr>
          <p:cNvSpPr/>
          <p:nvPr/>
        </p:nvSpPr>
        <p:spPr>
          <a:xfrm>
            <a:off x="0" y="440174"/>
            <a:ext cx="9144000" cy="584775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lvl="0" algn="ctr" defTabSz="914400">
              <a:defRPr/>
            </a:pPr>
            <a:r>
              <a:rPr lang="cs-CZ" altLang="cs-CZ" sz="3200" b="1" kern="0" dirty="0">
                <a:solidFill>
                  <a:srgbClr val="002060"/>
                </a:solidFill>
                <a:cs typeface="Arial" panose="020B0604020202020204" pitchFamily="34" charset="0"/>
              </a:rPr>
              <a:t>NT-pro BNP A VZDÁLENOST LABORATOŘE</a:t>
            </a:r>
          </a:p>
        </p:txBody>
      </p:sp>
      <p:sp>
        <p:nvSpPr>
          <p:cNvPr id="5" name="TextovéPole 4">
            <a:extLst>
              <a:ext uri="{FF2B5EF4-FFF2-40B4-BE49-F238E27FC236}">
                <a16:creationId xmlns:a16="http://schemas.microsoft.com/office/drawing/2014/main" xmlns="" id="{A0B4D9BE-EACD-4352-A2CE-21CF8589C132}"/>
              </a:ext>
            </a:extLst>
          </p:cNvPr>
          <p:cNvSpPr txBox="1"/>
          <p:nvPr/>
        </p:nvSpPr>
        <p:spPr>
          <a:xfrm>
            <a:off x="714103" y="1335760"/>
            <a:ext cx="8038011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cs-CZ" dirty="0"/>
          </a:p>
          <a:p>
            <a:r>
              <a:rPr lang="cs-CZ" dirty="0"/>
              <a:t>              počet             muži/ženy                    věk              ASS            CHSS            EF(%)</a:t>
            </a:r>
          </a:p>
          <a:p>
            <a:r>
              <a:rPr lang="cs-CZ" dirty="0"/>
              <a:t>                                                                          </a:t>
            </a:r>
            <a:r>
              <a:rPr lang="cs-CZ" dirty="0" err="1"/>
              <a:t>prům</a:t>
            </a:r>
            <a:r>
              <a:rPr lang="cs-CZ" dirty="0"/>
              <a:t>       vyš./</a:t>
            </a:r>
            <a:r>
              <a:rPr lang="cs-CZ" dirty="0" err="1"/>
              <a:t>hosp</a:t>
            </a:r>
            <a:r>
              <a:rPr lang="cs-CZ" dirty="0"/>
              <a:t>.    vyš./ </a:t>
            </a:r>
            <a:r>
              <a:rPr lang="cs-CZ" dirty="0" err="1"/>
              <a:t>hosp</a:t>
            </a:r>
            <a:r>
              <a:rPr lang="cs-CZ" dirty="0"/>
              <a:t>.</a:t>
            </a:r>
          </a:p>
          <a:p>
            <a:r>
              <a:rPr lang="cs-CZ" b="1" dirty="0">
                <a:highlight>
                  <a:srgbClr val="FFFF00"/>
                </a:highlight>
              </a:rPr>
              <a:t>A+B         168                 90/78                         69,11         45/13        123/9                42</a:t>
            </a:r>
          </a:p>
          <a:p>
            <a:endParaRPr lang="cs-CZ" dirty="0"/>
          </a:p>
          <a:p>
            <a:r>
              <a:rPr lang="cs-CZ" dirty="0"/>
              <a:t>A                91                 41/50   (55)              70,56          26/5           65/2                43</a:t>
            </a:r>
          </a:p>
          <a:p>
            <a:r>
              <a:rPr lang="cs-CZ" dirty="0"/>
              <a:t>B                77                 54/37   (48)               67,40         19/8           58/7                41</a:t>
            </a:r>
          </a:p>
          <a:p>
            <a:endParaRPr lang="cs-CZ" dirty="0"/>
          </a:p>
          <a:p>
            <a:r>
              <a:rPr lang="cs-CZ" dirty="0"/>
              <a:t>Soubor 168 osob: skupina A 91(54,2%), skupina B 77 (45,8%)</a:t>
            </a:r>
          </a:p>
        </p:txBody>
      </p:sp>
      <p:sp>
        <p:nvSpPr>
          <p:cNvPr id="8" name="Obdélník: se zakulacenými rohy 7">
            <a:extLst>
              <a:ext uri="{FF2B5EF4-FFF2-40B4-BE49-F238E27FC236}">
                <a16:creationId xmlns:a16="http://schemas.microsoft.com/office/drawing/2014/main" xmlns="" id="{8905E983-6FFD-498B-B45F-4C63ED268436}"/>
              </a:ext>
            </a:extLst>
          </p:cNvPr>
          <p:cNvSpPr/>
          <p:nvPr/>
        </p:nvSpPr>
        <p:spPr>
          <a:xfrm>
            <a:off x="243808" y="4672513"/>
            <a:ext cx="8656384" cy="935807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sp>
        <p:nvSpPr>
          <p:cNvPr id="6" name="TextovéPole 5">
            <a:extLst>
              <a:ext uri="{FF2B5EF4-FFF2-40B4-BE49-F238E27FC236}">
                <a16:creationId xmlns:a16="http://schemas.microsoft.com/office/drawing/2014/main" xmlns="" id="{E3742669-79B7-47F3-BD2C-9AB1FD0772B5}"/>
              </a:ext>
            </a:extLst>
          </p:cNvPr>
          <p:cNvSpPr txBox="1"/>
          <p:nvPr/>
        </p:nvSpPr>
        <p:spPr>
          <a:xfrm>
            <a:off x="243809" y="4672513"/>
            <a:ext cx="850830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dirty="0">
                <a:solidFill>
                  <a:srgbClr val="002060"/>
                </a:solidFill>
              </a:rPr>
              <a:t>V ambulancích </a:t>
            </a:r>
            <a:r>
              <a:rPr lang="cs-CZ" b="1" dirty="0">
                <a:solidFill>
                  <a:srgbClr val="002060"/>
                </a:solidFill>
              </a:rPr>
              <a:t>s větší vzdáleností do laboratoře bylo provedení testu indikováno častěji, </a:t>
            </a:r>
            <a:r>
              <a:rPr lang="cs-CZ" dirty="0">
                <a:solidFill>
                  <a:srgbClr val="002060"/>
                </a:solidFill>
              </a:rPr>
              <a:t>zařazení byli nemocní vyšší věkové kategorie s vyšším zastoupením žen s chronickými </a:t>
            </a:r>
          </a:p>
          <a:p>
            <a:pPr algn="ctr"/>
            <a:r>
              <a:rPr lang="cs-CZ" dirty="0">
                <a:solidFill>
                  <a:srgbClr val="002060"/>
                </a:solidFill>
              </a:rPr>
              <a:t>projevy srdečního selhání.</a:t>
            </a:r>
          </a:p>
        </p:txBody>
      </p:sp>
      <p:sp>
        <p:nvSpPr>
          <p:cNvPr id="7" name="Obdélník 6">
            <a:extLst>
              <a:ext uri="{FF2B5EF4-FFF2-40B4-BE49-F238E27FC236}">
                <a16:creationId xmlns:a16="http://schemas.microsoft.com/office/drawing/2014/main" xmlns="" id="{C2486341-ECB2-4853-80C8-E818D6093061}"/>
              </a:ext>
            </a:extLst>
          </p:cNvPr>
          <p:cNvSpPr/>
          <p:nvPr/>
        </p:nvSpPr>
        <p:spPr>
          <a:xfrm>
            <a:off x="714103" y="3921082"/>
            <a:ext cx="720198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1200" b="1" dirty="0"/>
              <a:t>A</a:t>
            </a:r>
            <a:r>
              <a:rPr lang="cs-CZ" sz="1200" dirty="0"/>
              <a:t>    nad 500m      0,5-20,0 km  </a:t>
            </a:r>
            <a:r>
              <a:rPr lang="cs-CZ" sz="1200" dirty="0" err="1"/>
              <a:t>prům</a:t>
            </a:r>
            <a:r>
              <a:rPr lang="cs-CZ" sz="1200" dirty="0"/>
              <a:t>.    </a:t>
            </a:r>
            <a:r>
              <a:rPr lang="cs-CZ" sz="1200" b="1" dirty="0"/>
              <a:t>4,95 km </a:t>
            </a:r>
          </a:p>
          <a:p>
            <a:r>
              <a:rPr lang="cs-CZ" sz="1200" b="1" dirty="0"/>
              <a:t>B    </a:t>
            </a:r>
            <a:r>
              <a:rPr lang="cs-CZ" sz="1200" dirty="0"/>
              <a:t>do   400m       0 -   0,4  km  </a:t>
            </a:r>
            <a:r>
              <a:rPr lang="cs-CZ" sz="1200" dirty="0" err="1"/>
              <a:t>prům</a:t>
            </a:r>
            <a:r>
              <a:rPr lang="cs-CZ" sz="1200" dirty="0"/>
              <a:t>.    0,115 km ( obvykle v místě ambulance, docházková vzdálenost)</a:t>
            </a:r>
          </a:p>
        </p:txBody>
      </p:sp>
      <p:graphicFrame>
        <p:nvGraphicFramePr>
          <p:cNvPr id="10" name="Tabulka 9">
            <a:extLst>
              <a:ext uri="{FF2B5EF4-FFF2-40B4-BE49-F238E27FC236}">
                <a16:creationId xmlns:a16="http://schemas.microsoft.com/office/drawing/2014/main" xmlns="" id="{939FDBE1-7CE5-4C61-8D40-B766EA0C875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79654834"/>
              </p:ext>
            </p:extLst>
          </p:nvPr>
        </p:nvGraphicFramePr>
        <p:xfrm>
          <a:off x="644435" y="2734491"/>
          <a:ext cx="7855132" cy="600892"/>
        </p:xfrm>
        <a:graphic>
          <a:graphicData uri="http://schemas.openxmlformats.org/drawingml/2006/table">
            <a:tbl>
              <a:tblPr/>
              <a:tblGrid>
                <a:gridCol w="7855132">
                  <a:extLst>
                    <a:ext uri="{9D8B030D-6E8A-4147-A177-3AD203B41FA5}">
                      <a16:colId xmlns:a16="http://schemas.microsoft.com/office/drawing/2014/main" xmlns="" val="587579243"/>
                    </a:ext>
                  </a:extLst>
                </a:gridCol>
              </a:tblGrid>
              <a:tr h="600892">
                <a:tc>
                  <a:txBody>
                    <a:bodyPr/>
                    <a:lstStyle/>
                    <a:p>
                      <a:r>
                        <a:rPr lang="cs-CZ" dirty="0"/>
                        <a:t>                                           </a:t>
                      </a:r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422652444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7850701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Zaoblený obdélník 10"/>
          <p:cNvSpPr/>
          <p:nvPr/>
        </p:nvSpPr>
        <p:spPr>
          <a:xfrm>
            <a:off x="485970" y="4445251"/>
            <a:ext cx="8359265" cy="1131684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" name="TextovéPole 1">
            <a:extLst>
              <a:ext uri="{FF2B5EF4-FFF2-40B4-BE49-F238E27FC236}">
                <a16:creationId xmlns:a16="http://schemas.microsoft.com/office/drawing/2014/main" xmlns="" id="{6098FEF2-5EC4-46C5-A30F-8071B29EC217}"/>
              </a:ext>
            </a:extLst>
          </p:cNvPr>
          <p:cNvSpPr txBox="1"/>
          <p:nvPr/>
        </p:nvSpPr>
        <p:spPr>
          <a:xfrm flipH="1">
            <a:off x="6951615" y="6548846"/>
            <a:ext cx="2418807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000" dirty="0"/>
              <a:t>2. SJEZD ČAAMK, Olomouc  20.1.2018</a:t>
            </a:r>
          </a:p>
        </p:txBody>
      </p:sp>
      <p:pic>
        <p:nvPicPr>
          <p:cNvPr id="3" name="Obrázek 2">
            <a:extLst>
              <a:ext uri="{FF2B5EF4-FFF2-40B4-BE49-F238E27FC236}">
                <a16:creationId xmlns:a16="http://schemas.microsoft.com/office/drawing/2014/main" xmlns="" id="{682C4C21-082B-4EC7-AE5D-2359BA94652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3808" y="6037917"/>
            <a:ext cx="731583" cy="634039"/>
          </a:xfrm>
          <a:prstGeom prst="rect">
            <a:avLst/>
          </a:prstGeom>
        </p:spPr>
      </p:pic>
      <p:sp>
        <p:nvSpPr>
          <p:cNvPr id="4" name="Obdélník 3">
            <a:extLst>
              <a:ext uri="{FF2B5EF4-FFF2-40B4-BE49-F238E27FC236}">
                <a16:creationId xmlns:a16="http://schemas.microsoft.com/office/drawing/2014/main" xmlns="" id="{C798CBA9-C3E4-44F7-BF23-C91433B16915}"/>
              </a:ext>
            </a:extLst>
          </p:cNvPr>
          <p:cNvSpPr/>
          <p:nvPr/>
        </p:nvSpPr>
        <p:spPr>
          <a:xfrm>
            <a:off x="0" y="440174"/>
            <a:ext cx="9144000" cy="584775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lvl="0" algn="ctr" defTabSz="914400">
              <a:defRPr/>
            </a:pPr>
            <a:r>
              <a:rPr lang="cs-CZ" altLang="cs-CZ" sz="3100" b="1" kern="0" dirty="0">
                <a:solidFill>
                  <a:srgbClr val="002060"/>
                </a:solidFill>
                <a:cs typeface="Arial" panose="020B0604020202020204" pitchFamily="34" charset="0"/>
              </a:rPr>
              <a:t>NT-</a:t>
            </a:r>
            <a:r>
              <a:rPr lang="cs-CZ" altLang="cs-CZ" sz="3100" b="1" kern="0" dirty="0" err="1">
                <a:solidFill>
                  <a:srgbClr val="002060"/>
                </a:solidFill>
                <a:cs typeface="Arial" panose="020B0604020202020204" pitchFamily="34" charset="0"/>
              </a:rPr>
              <a:t>proBNP</a:t>
            </a:r>
            <a:r>
              <a:rPr lang="cs-CZ" altLang="cs-CZ" sz="3100" b="1" kern="0" dirty="0">
                <a:solidFill>
                  <a:srgbClr val="002060"/>
                </a:solidFill>
                <a:cs typeface="Arial" panose="020B0604020202020204" pitchFamily="34" charset="0"/>
              </a:rPr>
              <a:t> A VELIKOST KARDIOLOGICKÉ AMBULANCE</a:t>
            </a:r>
          </a:p>
        </p:txBody>
      </p:sp>
      <p:sp>
        <p:nvSpPr>
          <p:cNvPr id="6" name="TextovéPole 5">
            <a:extLst>
              <a:ext uri="{FF2B5EF4-FFF2-40B4-BE49-F238E27FC236}">
                <a16:creationId xmlns:a16="http://schemas.microsoft.com/office/drawing/2014/main" xmlns="" id="{E3742669-79B7-47F3-BD2C-9AB1FD0772B5}"/>
              </a:ext>
            </a:extLst>
          </p:cNvPr>
          <p:cNvSpPr txBox="1"/>
          <p:nvPr/>
        </p:nvSpPr>
        <p:spPr>
          <a:xfrm>
            <a:off x="355874" y="2954003"/>
            <a:ext cx="8258497" cy="27699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600" dirty="0"/>
              <a:t>V časovém horizontu 3 měsíců</a:t>
            </a:r>
          </a:p>
          <a:p>
            <a:r>
              <a:rPr lang="cs-CZ" sz="1600" dirty="0"/>
              <a:t>I. SKUPINA  velká ambulance       v </a:t>
            </a:r>
            <a:r>
              <a:rPr lang="cs-CZ" sz="1600" dirty="0" err="1"/>
              <a:t>prům</a:t>
            </a:r>
            <a:r>
              <a:rPr lang="cs-CZ" sz="1600" dirty="0"/>
              <a:t>.  8,7 testů</a:t>
            </a:r>
          </a:p>
          <a:p>
            <a:r>
              <a:rPr lang="cs-CZ" sz="1600" dirty="0"/>
              <a:t>II. SKUPINA malá ambulance       v </a:t>
            </a:r>
            <a:r>
              <a:rPr lang="cs-CZ" sz="1600" dirty="0" err="1"/>
              <a:t>prům</a:t>
            </a:r>
            <a:r>
              <a:rPr lang="cs-CZ" sz="1600" dirty="0"/>
              <a:t>.  4,9 testů</a:t>
            </a:r>
          </a:p>
          <a:p>
            <a:endParaRPr lang="cs-CZ" dirty="0"/>
          </a:p>
          <a:p>
            <a:endParaRPr lang="cs-CZ" dirty="0">
              <a:solidFill>
                <a:srgbClr val="002060"/>
              </a:solidFill>
            </a:endParaRPr>
          </a:p>
          <a:p>
            <a:endParaRPr lang="cs-CZ" dirty="0">
              <a:solidFill>
                <a:srgbClr val="002060"/>
              </a:solidFill>
            </a:endParaRPr>
          </a:p>
          <a:p>
            <a:r>
              <a:rPr lang="cs-CZ" dirty="0">
                <a:solidFill>
                  <a:srgbClr val="002060"/>
                </a:solidFill>
              </a:rPr>
              <a:t>    </a:t>
            </a:r>
            <a:r>
              <a:rPr lang="cs-CZ" b="1" dirty="0">
                <a:solidFill>
                  <a:srgbClr val="002060"/>
                </a:solidFill>
              </a:rPr>
              <a:t>velká ambulance </a:t>
            </a:r>
            <a:r>
              <a:rPr lang="cs-CZ" dirty="0">
                <a:solidFill>
                  <a:srgbClr val="002060"/>
                </a:solidFill>
              </a:rPr>
              <a:t>– častěji prováděný test </a:t>
            </a:r>
            <a:r>
              <a:rPr lang="cs-CZ" b="1" dirty="0">
                <a:solidFill>
                  <a:srgbClr val="002060"/>
                </a:solidFill>
              </a:rPr>
              <a:t>u mladších pacientů s projevy akutního SS</a:t>
            </a:r>
          </a:p>
          <a:p>
            <a:r>
              <a:rPr lang="cs-CZ" dirty="0">
                <a:solidFill>
                  <a:srgbClr val="002060"/>
                </a:solidFill>
              </a:rPr>
              <a:t>                                                                        - </a:t>
            </a:r>
            <a:r>
              <a:rPr lang="cs-CZ" b="1" dirty="0">
                <a:solidFill>
                  <a:srgbClr val="002060"/>
                </a:solidFill>
              </a:rPr>
              <a:t>snadnější zařazení většího počtu nemocných</a:t>
            </a:r>
          </a:p>
          <a:p>
            <a:r>
              <a:rPr lang="cs-CZ" dirty="0">
                <a:solidFill>
                  <a:srgbClr val="002060"/>
                </a:solidFill>
              </a:rPr>
              <a:t>     malé ambulance jsou charakterizovány zařazením starších chronicky nemocných</a:t>
            </a:r>
          </a:p>
          <a:p>
            <a:endParaRPr lang="cs-CZ" dirty="0"/>
          </a:p>
        </p:txBody>
      </p:sp>
      <p:sp>
        <p:nvSpPr>
          <p:cNvPr id="5" name="Obdélník 4">
            <a:extLst>
              <a:ext uri="{FF2B5EF4-FFF2-40B4-BE49-F238E27FC236}">
                <a16:creationId xmlns:a16="http://schemas.microsoft.com/office/drawing/2014/main" xmlns="" id="{6260FF82-9E19-421A-8494-1D1046E02E98}"/>
              </a:ext>
            </a:extLst>
          </p:cNvPr>
          <p:cNvSpPr/>
          <p:nvPr/>
        </p:nvSpPr>
        <p:spPr>
          <a:xfrm>
            <a:off x="442313" y="1931085"/>
            <a:ext cx="8172058" cy="1010641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7" name="Obdélník 6">
            <a:extLst>
              <a:ext uri="{FF2B5EF4-FFF2-40B4-BE49-F238E27FC236}">
                <a16:creationId xmlns:a16="http://schemas.microsoft.com/office/drawing/2014/main" xmlns="" id="{4016E801-3F3A-448D-A95C-97F9EDC04264}"/>
              </a:ext>
            </a:extLst>
          </p:cNvPr>
          <p:cNvSpPr/>
          <p:nvPr/>
        </p:nvSpPr>
        <p:spPr>
          <a:xfrm>
            <a:off x="485970" y="1935735"/>
            <a:ext cx="8024949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dirty="0"/>
              <a:t>					</a:t>
            </a:r>
          </a:p>
          <a:p>
            <a:r>
              <a:rPr lang="cs-CZ" dirty="0"/>
              <a:t>Skupina I.     95      	                          65,7                     36                       59 </a:t>
            </a:r>
          </a:p>
          <a:p>
            <a:r>
              <a:rPr lang="cs-CZ" dirty="0"/>
              <a:t>Skupina II.    73                          	81,2                     19                       54 </a:t>
            </a:r>
          </a:p>
        </p:txBody>
      </p:sp>
      <p:sp>
        <p:nvSpPr>
          <p:cNvPr id="8" name="Obdélník 7"/>
          <p:cNvSpPr/>
          <p:nvPr/>
        </p:nvSpPr>
        <p:spPr>
          <a:xfrm>
            <a:off x="1225335" y="3745686"/>
            <a:ext cx="6606013" cy="8002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1400" dirty="0"/>
              <a:t>velikost ambulancí byla značně rozdílná v rozsahu od 100 pacientů až po 42 000</a:t>
            </a:r>
          </a:p>
          <a:p>
            <a:r>
              <a:rPr lang="cs-CZ" sz="1000" dirty="0"/>
              <a:t>         I.  kardiologické ambulance do 5000 nemocných v kartotéce</a:t>
            </a:r>
          </a:p>
          <a:p>
            <a:r>
              <a:rPr lang="cs-CZ" sz="1000" dirty="0"/>
              <a:t>         II. kardiologické ambulance nad 5000 nemocných v kartotéce</a:t>
            </a:r>
          </a:p>
          <a:p>
            <a:endParaRPr lang="cs-CZ" sz="1200" dirty="0"/>
          </a:p>
        </p:txBody>
      </p:sp>
      <p:sp>
        <p:nvSpPr>
          <p:cNvPr id="9" name="Obdélník 8"/>
          <p:cNvSpPr/>
          <p:nvPr/>
        </p:nvSpPr>
        <p:spPr>
          <a:xfrm>
            <a:off x="559525" y="1230621"/>
            <a:ext cx="8168016" cy="923330"/>
          </a:xfrm>
          <a:prstGeom prst="rect">
            <a:avLst/>
          </a:prstGeom>
          <a:solidFill>
            <a:srgbClr val="FFFADD"/>
          </a:solidFill>
        </p:spPr>
        <p:txBody>
          <a:bodyPr wrap="square">
            <a:spAutoFit/>
          </a:bodyPr>
          <a:lstStyle/>
          <a:p>
            <a:r>
              <a:rPr lang="cs-CZ" dirty="0"/>
              <a:t>                  počet   muži/ženy         věk                       ASS               CHSS </a:t>
            </a:r>
          </a:p>
          <a:p>
            <a:r>
              <a:rPr lang="cs-CZ" dirty="0"/>
              <a:t>                                                           </a:t>
            </a:r>
            <a:r>
              <a:rPr lang="cs-CZ" dirty="0" err="1"/>
              <a:t>prům</a:t>
            </a:r>
            <a:r>
              <a:rPr lang="cs-CZ" dirty="0"/>
              <a:t>                 vyš./</a:t>
            </a:r>
            <a:r>
              <a:rPr lang="cs-CZ" dirty="0" err="1"/>
              <a:t>hosp</a:t>
            </a:r>
            <a:r>
              <a:rPr lang="cs-CZ" dirty="0"/>
              <a:t>.    vyš./ </a:t>
            </a:r>
            <a:r>
              <a:rPr lang="cs-CZ" dirty="0" err="1"/>
              <a:t>hosp</a:t>
            </a:r>
            <a:r>
              <a:rPr lang="cs-CZ" dirty="0"/>
              <a:t>.</a:t>
            </a:r>
          </a:p>
          <a:p>
            <a:r>
              <a:rPr lang="cs-CZ" b="1" dirty="0">
                <a:highlight>
                  <a:srgbClr val="FFFF00"/>
                </a:highlight>
              </a:rPr>
              <a:t>I+II             168         90/78              69,11      </a:t>
            </a:r>
            <a:r>
              <a:rPr lang="cs-CZ" b="1" dirty="0">
                <a:solidFill>
                  <a:srgbClr val="FFFF00"/>
                </a:solidFill>
                <a:highlight>
                  <a:srgbClr val="FFFF00"/>
                </a:highlight>
              </a:rPr>
              <a:t>          </a:t>
            </a:r>
            <a:r>
              <a:rPr lang="cs-CZ" b="1" dirty="0">
                <a:highlight>
                  <a:srgbClr val="FFFF00"/>
                </a:highlight>
              </a:rPr>
              <a:t>45/13               123/9                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07794439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>
            <a:extLst>
              <a:ext uri="{FF2B5EF4-FFF2-40B4-BE49-F238E27FC236}">
                <a16:creationId xmlns:a16="http://schemas.microsoft.com/office/drawing/2014/main" xmlns="" id="{6098FEF2-5EC4-46C5-A30F-8071B29EC217}"/>
              </a:ext>
            </a:extLst>
          </p:cNvPr>
          <p:cNvSpPr txBox="1"/>
          <p:nvPr/>
        </p:nvSpPr>
        <p:spPr>
          <a:xfrm flipH="1">
            <a:off x="6951615" y="6548846"/>
            <a:ext cx="2418807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000" dirty="0"/>
              <a:t>2. SJEZD ČAAMK, Olomouc  20.1.2018</a:t>
            </a:r>
          </a:p>
        </p:txBody>
      </p:sp>
      <p:pic>
        <p:nvPicPr>
          <p:cNvPr id="3" name="Obrázek 2">
            <a:extLst>
              <a:ext uri="{FF2B5EF4-FFF2-40B4-BE49-F238E27FC236}">
                <a16:creationId xmlns:a16="http://schemas.microsoft.com/office/drawing/2014/main" xmlns="" id="{682C4C21-082B-4EC7-AE5D-2359BA94652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3808" y="6037917"/>
            <a:ext cx="731583" cy="634039"/>
          </a:xfrm>
          <a:prstGeom prst="rect">
            <a:avLst/>
          </a:prstGeom>
        </p:spPr>
      </p:pic>
      <p:sp>
        <p:nvSpPr>
          <p:cNvPr id="4" name="Obdélník 3">
            <a:extLst>
              <a:ext uri="{FF2B5EF4-FFF2-40B4-BE49-F238E27FC236}">
                <a16:creationId xmlns:a16="http://schemas.microsoft.com/office/drawing/2014/main" xmlns="" id="{C798CBA9-C3E4-44F7-BF23-C91433B16915}"/>
              </a:ext>
            </a:extLst>
          </p:cNvPr>
          <p:cNvSpPr/>
          <p:nvPr/>
        </p:nvSpPr>
        <p:spPr>
          <a:xfrm>
            <a:off x="0" y="440174"/>
            <a:ext cx="9144000" cy="584775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lvl="0" algn="ctr" defTabSz="914400">
              <a:defRPr/>
            </a:pPr>
            <a:r>
              <a:rPr lang="cs-CZ" altLang="cs-CZ" sz="3200" b="1" kern="0" dirty="0">
                <a:solidFill>
                  <a:srgbClr val="002060"/>
                </a:solidFill>
                <a:cs typeface="Arial" panose="020B0604020202020204" pitchFamily="34" charset="0"/>
              </a:rPr>
              <a:t>HODNOCENÍ NT-</a:t>
            </a:r>
            <a:r>
              <a:rPr lang="cs-CZ" altLang="cs-CZ" sz="3200" b="1" kern="0" dirty="0" err="1">
                <a:solidFill>
                  <a:srgbClr val="002060"/>
                </a:solidFill>
                <a:cs typeface="Arial" panose="020B0604020202020204" pitchFamily="34" charset="0"/>
              </a:rPr>
              <a:t>proBNP</a:t>
            </a:r>
            <a:r>
              <a:rPr lang="cs-CZ" altLang="cs-CZ" sz="3200" b="1" kern="0" dirty="0">
                <a:solidFill>
                  <a:srgbClr val="002060"/>
                </a:solidFill>
                <a:cs typeface="Arial" panose="020B0604020202020204" pitchFamily="34" charset="0"/>
              </a:rPr>
              <a:t> COBAS H 232</a:t>
            </a:r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xmlns="" id="{854F9970-8B2F-4A89-BB5B-6940282D494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rcRect b="15580"/>
          <a:stretch/>
        </p:blipFill>
        <p:spPr>
          <a:xfrm>
            <a:off x="733331" y="1813585"/>
            <a:ext cx="3838669" cy="298475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7" name="Obdélník 6">
            <a:extLst>
              <a:ext uri="{FF2B5EF4-FFF2-40B4-BE49-F238E27FC236}">
                <a16:creationId xmlns:a16="http://schemas.microsoft.com/office/drawing/2014/main" xmlns="" id="{41CDDFAB-7920-4472-9EBD-3A28E5F165DB}"/>
              </a:ext>
            </a:extLst>
          </p:cNvPr>
          <p:cNvSpPr/>
          <p:nvPr/>
        </p:nvSpPr>
        <p:spPr>
          <a:xfrm>
            <a:off x="2286000" y="-910649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cs-CZ" dirty="0"/>
          </a:p>
          <a:p>
            <a:endParaRPr lang="cs-CZ" dirty="0"/>
          </a:p>
        </p:txBody>
      </p:sp>
      <p:sp>
        <p:nvSpPr>
          <p:cNvPr id="12" name="Obdélník 11">
            <a:extLst>
              <a:ext uri="{FF2B5EF4-FFF2-40B4-BE49-F238E27FC236}">
                <a16:creationId xmlns:a16="http://schemas.microsoft.com/office/drawing/2014/main" xmlns="" id="{80A6A1B1-4317-4681-B0A0-78FDBA8DF3CB}"/>
              </a:ext>
            </a:extLst>
          </p:cNvPr>
          <p:cNvSpPr/>
          <p:nvPr/>
        </p:nvSpPr>
        <p:spPr>
          <a:xfrm>
            <a:off x="1513707" y="5328633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cs-CZ" dirty="0"/>
              <a:t/>
            </a:r>
            <a:br>
              <a:rPr lang="cs-CZ" dirty="0"/>
            </a:br>
            <a:endParaRPr lang="cs-CZ" dirty="0"/>
          </a:p>
        </p:txBody>
      </p:sp>
      <p:graphicFrame>
        <p:nvGraphicFramePr>
          <p:cNvPr id="13" name="Tabulka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48925376"/>
              </p:ext>
            </p:extLst>
          </p:nvPr>
        </p:nvGraphicFramePr>
        <p:xfrm>
          <a:off x="5057334" y="1832053"/>
          <a:ext cx="3606832" cy="2897144"/>
        </p:xfrm>
        <a:graphic>
          <a:graphicData uri="http://schemas.openxmlformats.org/drawingml/2006/table">
            <a:tbl>
              <a:tblPr/>
              <a:tblGrid>
                <a:gridCol w="960094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458604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188134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923564">
                <a:tc gridSpan="3">
                  <a:txBody>
                    <a:bodyPr/>
                    <a:lstStyle/>
                    <a:p>
                      <a:r>
                        <a:rPr lang="cs-CZ" sz="1400" b="0" dirty="0">
                          <a:effectLst/>
                        </a:rPr>
                        <a:t>Interpretace vztahu NYHA  </a:t>
                      </a:r>
                    </a:p>
                    <a:p>
                      <a:pPr algn="r"/>
                      <a:r>
                        <a:rPr lang="cs-CZ" sz="1400" b="0" dirty="0">
                          <a:effectLst/>
                        </a:rPr>
                        <a:t>a hladina NT-</a:t>
                      </a:r>
                      <a:r>
                        <a:rPr lang="cs-CZ" sz="1400" b="0" dirty="0" err="1">
                          <a:effectLst/>
                        </a:rPr>
                        <a:t>proBNP</a:t>
                      </a:r>
                      <a:r>
                        <a:rPr lang="cs-CZ" sz="1400" b="0" baseline="0" dirty="0">
                          <a:effectLst/>
                        </a:rPr>
                        <a:t> u CHSS</a:t>
                      </a:r>
                      <a:endParaRPr lang="cs-CZ" sz="1400" b="0" dirty="0">
                        <a:effectLst/>
                      </a:endParaRPr>
                    </a:p>
                  </a:txBody>
                  <a:tcPr marL="47625" marR="47625" marT="9525" marB="95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434075">
                <a:tc>
                  <a:txBody>
                    <a:bodyPr/>
                    <a:lstStyle/>
                    <a:p>
                      <a:r>
                        <a:rPr lang="cs-CZ" sz="1400" b="0" dirty="0">
                          <a:effectLst/>
                        </a:rPr>
                        <a:t>funkční</a:t>
                      </a:r>
                    </a:p>
                    <a:p>
                      <a:r>
                        <a:rPr lang="cs-CZ" sz="1400" b="0" dirty="0">
                          <a:effectLst/>
                        </a:rPr>
                        <a:t>klasifikace</a:t>
                      </a:r>
                    </a:p>
                  </a:txBody>
                  <a:tcPr marL="47625" marR="47625" marT="9525" marB="95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cs-CZ" sz="1400" b="0" dirty="0">
                          <a:effectLst/>
                        </a:rPr>
                        <a:t>5- 95 percentile</a:t>
                      </a:r>
                    </a:p>
                  </a:txBody>
                  <a:tcPr marL="47625" marR="47625" marT="9525" marB="9525" anchor="ctr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cs-CZ" sz="1400" b="0" dirty="0" err="1">
                          <a:effectLst/>
                        </a:rPr>
                        <a:t>median</a:t>
                      </a:r>
                      <a:endParaRPr lang="cs-CZ" sz="1400" b="0" dirty="0">
                        <a:effectLst/>
                      </a:endParaRPr>
                    </a:p>
                  </a:txBody>
                  <a:tcPr marL="47625" marR="47625" marT="9525" marB="9525" anchor="ctr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226313">
                <a:tc>
                  <a:txBody>
                    <a:bodyPr/>
                    <a:lstStyle/>
                    <a:p>
                      <a:r>
                        <a:rPr lang="cs-CZ" sz="1400" dirty="0">
                          <a:effectLst/>
                        </a:rPr>
                        <a:t>I</a:t>
                      </a:r>
                    </a:p>
                  </a:txBody>
                  <a:tcPr marL="47625" marR="47625" marT="9525" marB="95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cs-CZ" sz="1400" dirty="0">
                          <a:effectLst/>
                        </a:rPr>
                        <a:t>31 -   1</a:t>
                      </a:r>
                      <a:r>
                        <a:rPr lang="cs-CZ" sz="1400" baseline="0" dirty="0">
                          <a:effectLst/>
                        </a:rPr>
                        <a:t> </a:t>
                      </a:r>
                      <a:r>
                        <a:rPr lang="cs-CZ" sz="1400" dirty="0">
                          <a:effectLst/>
                        </a:rPr>
                        <a:t>110 </a:t>
                      </a:r>
                      <a:r>
                        <a:rPr lang="cs-CZ" sz="1400" dirty="0" err="1">
                          <a:effectLst/>
                        </a:rPr>
                        <a:t>pg</a:t>
                      </a:r>
                      <a:r>
                        <a:rPr lang="cs-CZ" sz="1400" dirty="0">
                          <a:effectLst/>
                        </a:rPr>
                        <a:t>/</a:t>
                      </a:r>
                      <a:r>
                        <a:rPr lang="cs-CZ" sz="1400" dirty="0" err="1">
                          <a:effectLst/>
                        </a:rPr>
                        <a:t>mL</a:t>
                      </a:r>
                      <a:endParaRPr lang="cs-CZ" sz="1400" dirty="0">
                        <a:effectLst/>
                      </a:endParaRPr>
                    </a:p>
                  </a:txBody>
                  <a:tcPr marL="47625" marR="47625" marT="9525" marB="9525" anchor="ctr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cs-CZ" sz="1400" dirty="0">
                          <a:effectLst/>
                        </a:rPr>
                        <a:t>   377 </a:t>
                      </a:r>
                      <a:r>
                        <a:rPr lang="cs-CZ" sz="1400" dirty="0" err="1">
                          <a:effectLst/>
                        </a:rPr>
                        <a:t>pg</a:t>
                      </a:r>
                      <a:r>
                        <a:rPr lang="cs-CZ" sz="1400" dirty="0">
                          <a:effectLst/>
                        </a:rPr>
                        <a:t>/</a:t>
                      </a:r>
                      <a:r>
                        <a:rPr lang="cs-CZ" sz="1400" dirty="0" err="1">
                          <a:effectLst/>
                        </a:rPr>
                        <a:t>mL</a:t>
                      </a:r>
                      <a:endParaRPr lang="cs-CZ" sz="1400" dirty="0">
                        <a:effectLst/>
                      </a:endParaRPr>
                    </a:p>
                  </a:txBody>
                  <a:tcPr marL="47625" marR="47625" marT="9525" marB="9525" anchor="ctr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226313">
                <a:tc>
                  <a:txBody>
                    <a:bodyPr/>
                    <a:lstStyle/>
                    <a:p>
                      <a:r>
                        <a:rPr lang="cs-CZ" sz="1400">
                          <a:effectLst/>
                        </a:rPr>
                        <a:t>II</a:t>
                      </a:r>
                    </a:p>
                  </a:txBody>
                  <a:tcPr marL="47625" marR="47625" marT="9525" marB="95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cs-CZ" sz="1400" dirty="0">
                          <a:effectLst/>
                        </a:rPr>
                        <a:t>55 -   4 975 </a:t>
                      </a:r>
                      <a:r>
                        <a:rPr lang="cs-CZ" sz="1400" dirty="0" err="1">
                          <a:effectLst/>
                        </a:rPr>
                        <a:t>pg</a:t>
                      </a:r>
                      <a:r>
                        <a:rPr lang="cs-CZ" sz="1400" dirty="0">
                          <a:effectLst/>
                        </a:rPr>
                        <a:t>/</a:t>
                      </a:r>
                      <a:r>
                        <a:rPr lang="cs-CZ" sz="1400" dirty="0" err="1">
                          <a:effectLst/>
                        </a:rPr>
                        <a:t>mL</a:t>
                      </a:r>
                      <a:endParaRPr lang="cs-CZ" sz="1400" dirty="0">
                        <a:effectLst/>
                      </a:endParaRPr>
                    </a:p>
                  </a:txBody>
                  <a:tcPr marL="47625" marR="47625" marT="9525" marB="9525" anchor="ctr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cs-CZ" sz="1400" dirty="0">
                          <a:effectLst/>
                        </a:rPr>
                        <a:t>1 223 </a:t>
                      </a:r>
                      <a:r>
                        <a:rPr lang="cs-CZ" sz="1400" dirty="0" err="1">
                          <a:effectLst/>
                        </a:rPr>
                        <a:t>pg</a:t>
                      </a:r>
                      <a:r>
                        <a:rPr lang="cs-CZ" sz="1400" dirty="0">
                          <a:effectLst/>
                        </a:rPr>
                        <a:t>/</a:t>
                      </a:r>
                      <a:r>
                        <a:rPr lang="cs-CZ" sz="1400" dirty="0" err="1">
                          <a:effectLst/>
                        </a:rPr>
                        <a:t>mL</a:t>
                      </a:r>
                      <a:endParaRPr lang="cs-CZ" sz="1400" dirty="0">
                        <a:effectLst/>
                      </a:endParaRPr>
                    </a:p>
                  </a:txBody>
                  <a:tcPr marL="47625" marR="47625" marT="9525" marB="9525" anchor="ctr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226313">
                <a:tc>
                  <a:txBody>
                    <a:bodyPr/>
                    <a:lstStyle/>
                    <a:p>
                      <a:r>
                        <a:rPr lang="cs-CZ" sz="1400">
                          <a:effectLst/>
                        </a:rPr>
                        <a:t>III</a:t>
                      </a:r>
                    </a:p>
                  </a:txBody>
                  <a:tcPr marL="47625" marR="47625" marT="9525" marB="95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cs-CZ" sz="1400" dirty="0">
                          <a:effectLst/>
                        </a:rPr>
                        <a:t>77 - 26 916 </a:t>
                      </a:r>
                      <a:r>
                        <a:rPr lang="cs-CZ" sz="1400" dirty="0" err="1">
                          <a:effectLst/>
                        </a:rPr>
                        <a:t>pg</a:t>
                      </a:r>
                      <a:r>
                        <a:rPr lang="cs-CZ" sz="1400" dirty="0">
                          <a:effectLst/>
                        </a:rPr>
                        <a:t>/</a:t>
                      </a:r>
                      <a:r>
                        <a:rPr lang="cs-CZ" sz="1400" dirty="0" err="1">
                          <a:effectLst/>
                        </a:rPr>
                        <a:t>mL</a:t>
                      </a:r>
                      <a:endParaRPr lang="cs-CZ" sz="1400" dirty="0">
                        <a:effectLst/>
                      </a:endParaRPr>
                    </a:p>
                  </a:txBody>
                  <a:tcPr marL="47625" marR="47625" marT="9525" marB="9525" anchor="ctr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cs-CZ" sz="1400" dirty="0">
                          <a:effectLst/>
                        </a:rPr>
                        <a:t>3 130 </a:t>
                      </a:r>
                      <a:r>
                        <a:rPr lang="cs-CZ" sz="1400" dirty="0" err="1">
                          <a:effectLst/>
                        </a:rPr>
                        <a:t>pg</a:t>
                      </a:r>
                      <a:r>
                        <a:rPr lang="cs-CZ" sz="1400" dirty="0">
                          <a:effectLst/>
                        </a:rPr>
                        <a:t>/</a:t>
                      </a:r>
                      <a:r>
                        <a:rPr lang="cs-CZ" sz="1400" dirty="0" err="1">
                          <a:effectLst/>
                        </a:rPr>
                        <a:t>mL</a:t>
                      </a:r>
                      <a:endParaRPr lang="cs-CZ" sz="1400" dirty="0">
                        <a:effectLst/>
                      </a:endParaRPr>
                    </a:p>
                  </a:txBody>
                  <a:tcPr marL="47625" marR="47625" marT="9525" marB="9525" anchor="ctr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226313">
                <a:tc>
                  <a:txBody>
                    <a:bodyPr/>
                    <a:lstStyle/>
                    <a:p>
                      <a:r>
                        <a:rPr lang="cs-CZ" sz="1400" dirty="0">
                          <a:effectLst/>
                        </a:rPr>
                        <a:t>IV</a:t>
                      </a:r>
                    </a:p>
                  </a:txBody>
                  <a:tcPr marL="47625" marR="47625" marT="9525" marB="95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cs-CZ" sz="1400" dirty="0">
                          <a:effectLst/>
                        </a:rPr>
                        <a:t>*</a:t>
                      </a:r>
                    </a:p>
                  </a:txBody>
                  <a:tcPr marL="47625" marR="47625" marT="9525" marB="9525" anchor="ctr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cs-CZ" sz="1400" dirty="0">
                          <a:effectLst/>
                        </a:rPr>
                        <a:t>*</a:t>
                      </a:r>
                    </a:p>
                  </a:txBody>
                  <a:tcPr marL="47625" marR="47625" marT="9525" marB="9525" anchor="ctr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582476">
                <a:tc gridSpan="3">
                  <a:txBody>
                    <a:bodyPr/>
                    <a:lstStyle/>
                    <a:p>
                      <a:r>
                        <a:rPr lang="en-US" sz="1400" dirty="0">
                          <a:effectLst/>
                        </a:rPr>
                        <a:t>*</a:t>
                      </a:r>
                      <a:r>
                        <a:rPr lang="en-US" sz="1000" dirty="0">
                          <a:effectLst/>
                        </a:rPr>
                        <a:t>In a Mayo Clinic study of 75 patients with CHF, only 4 were characterized as Class IV. Accordingly, range and median are not provided</a:t>
                      </a:r>
                      <a:r>
                        <a:rPr lang="en-US" sz="1400" dirty="0">
                          <a:effectLst/>
                        </a:rPr>
                        <a:t>.</a:t>
                      </a:r>
                    </a:p>
                  </a:txBody>
                  <a:tcPr marL="47625" marR="47625" marT="9525" marB="95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</a:tbl>
          </a:graphicData>
        </a:graphic>
      </p:graphicFrame>
      <p:sp>
        <p:nvSpPr>
          <p:cNvPr id="5" name="Obdélník 4"/>
          <p:cNvSpPr/>
          <p:nvPr/>
        </p:nvSpPr>
        <p:spPr>
          <a:xfrm>
            <a:off x="733331" y="5328633"/>
            <a:ext cx="7994210" cy="7848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900" dirty="0"/>
              <a:t>1. </a:t>
            </a:r>
            <a:r>
              <a:rPr lang="cs-CZ" sz="900" dirty="0" err="1"/>
              <a:t>Januzzi</a:t>
            </a:r>
            <a:r>
              <a:rPr lang="cs-CZ" sz="900" dirty="0"/>
              <a:t> JL, van </a:t>
            </a:r>
            <a:r>
              <a:rPr lang="cs-CZ" sz="900" dirty="0" err="1"/>
              <a:t>Kimmenade</a:t>
            </a:r>
            <a:r>
              <a:rPr lang="cs-CZ" sz="900" dirty="0"/>
              <a:t> R, </a:t>
            </a:r>
            <a:r>
              <a:rPr lang="cs-CZ" sz="900" dirty="0" err="1"/>
              <a:t>Lainchbury</a:t>
            </a:r>
            <a:r>
              <a:rPr lang="cs-CZ" sz="900" dirty="0"/>
              <a:t> J: NT-</a:t>
            </a:r>
            <a:r>
              <a:rPr lang="cs-CZ" sz="900" dirty="0" err="1"/>
              <a:t>proBNP</a:t>
            </a:r>
            <a:r>
              <a:rPr lang="cs-CZ" sz="900" dirty="0"/>
              <a:t> </a:t>
            </a:r>
            <a:r>
              <a:rPr lang="cs-CZ" sz="900" dirty="0" err="1"/>
              <a:t>testing</a:t>
            </a:r>
            <a:r>
              <a:rPr lang="cs-CZ" sz="900" dirty="0"/>
              <a:t> </a:t>
            </a:r>
            <a:r>
              <a:rPr lang="cs-CZ" sz="900" dirty="0" err="1"/>
              <a:t>for</a:t>
            </a:r>
            <a:r>
              <a:rPr lang="cs-CZ" sz="900" dirty="0"/>
              <a:t> </a:t>
            </a:r>
            <a:r>
              <a:rPr lang="cs-CZ" sz="900" dirty="0" err="1"/>
              <a:t>diagnosis</a:t>
            </a:r>
            <a:r>
              <a:rPr lang="cs-CZ" sz="900" dirty="0"/>
              <a:t> and </a:t>
            </a:r>
            <a:r>
              <a:rPr lang="cs-CZ" sz="900" dirty="0" err="1"/>
              <a:t>short</a:t>
            </a:r>
            <a:r>
              <a:rPr lang="cs-CZ" sz="900" dirty="0"/>
              <a:t>-term </a:t>
            </a:r>
            <a:r>
              <a:rPr lang="cs-CZ" sz="900" dirty="0" err="1"/>
              <a:t>prognosis</a:t>
            </a:r>
            <a:r>
              <a:rPr lang="cs-CZ" sz="900" dirty="0"/>
              <a:t> in </a:t>
            </a:r>
            <a:r>
              <a:rPr lang="cs-CZ" sz="900" dirty="0" err="1"/>
              <a:t>acute</a:t>
            </a:r>
            <a:r>
              <a:rPr lang="cs-CZ" sz="900" dirty="0"/>
              <a:t> </a:t>
            </a:r>
            <a:r>
              <a:rPr lang="cs-CZ" sz="900" dirty="0" err="1"/>
              <a:t>destabilized</a:t>
            </a:r>
            <a:r>
              <a:rPr lang="cs-CZ" sz="900" dirty="0"/>
              <a:t> </a:t>
            </a:r>
            <a:r>
              <a:rPr lang="cs-CZ" sz="900" dirty="0" err="1"/>
              <a:t>heart</a:t>
            </a:r>
            <a:r>
              <a:rPr lang="cs-CZ" sz="900" dirty="0"/>
              <a:t> </a:t>
            </a:r>
            <a:r>
              <a:rPr lang="cs-CZ" sz="900" dirty="0" err="1"/>
              <a:t>failure</a:t>
            </a:r>
            <a:r>
              <a:rPr lang="cs-CZ" sz="900" dirty="0"/>
              <a:t>: </a:t>
            </a:r>
            <a:r>
              <a:rPr lang="cs-CZ" sz="900" dirty="0" err="1"/>
              <a:t>an</a:t>
            </a:r>
            <a:r>
              <a:rPr lang="cs-CZ" sz="900" dirty="0"/>
              <a:t> </a:t>
            </a:r>
            <a:r>
              <a:rPr lang="cs-CZ" sz="900" dirty="0" err="1"/>
              <a:t>international</a:t>
            </a:r>
            <a:r>
              <a:rPr lang="cs-CZ" sz="900" dirty="0"/>
              <a:t> </a:t>
            </a:r>
            <a:r>
              <a:rPr lang="cs-CZ" sz="900" dirty="0" err="1"/>
              <a:t>pooled</a:t>
            </a:r>
            <a:r>
              <a:rPr lang="cs-CZ" sz="900" dirty="0"/>
              <a:t> </a:t>
            </a:r>
            <a:r>
              <a:rPr lang="cs-CZ" sz="900" dirty="0" err="1"/>
              <a:t>analysis</a:t>
            </a:r>
            <a:r>
              <a:rPr lang="cs-CZ" sz="900" dirty="0"/>
              <a:t> </a:t>
            </a:r>
            <a:r>
              <a:rPr lang="cs-CZ" sz="900" dirty="0" err="1"/>
              <a:t>of</a:t>
            </a:r>
            <a:r>
              <a:rPr lang="cs-CZ" sz="900" dirty="0"/>
              <a:t> 1,256 </a:t>
            </a:r>
            <a:r>
              <a:rPr lang="cs-CZ" sz="900" dirty="0" err="1"/>
              <a:t>patients</a:t>
            </a:r>
            <a:r>
              <a:rPr lang="cs-CZ" sz="900" dirty="0"/>
              <a:t>; </a:t>
            </a:r>
            <a:r>
              <a:rPr lang="cs-CZ" sz="900" dirty="0" err="1"/>
              <a:t>The</a:t>
            </a:r>
            <a:r>
              <a:rPr lang="cs-CZ" sz="900" dirty="0"/>
              <a:t> International </a:t>
            </a:r>
            <a:r>
              <a:rPr lang="cs-CZ" sz="900" dirty="0" err="1"/>
              <a:t>Collaborative</a:t>
            </a:r>
            <a:r>
              <a:rPr lang="cs-CZ" sz="900" dirty="0"/>
              <a:t> </a:t>
            </a:r>
            <a:r>
              <a:rPr lang="cs-CZ" sz="900" dirty="0" err="1"/>
              <a:t>of</a:t>
            </a:r>
            <a:r>
              <a:rPr lang="cs-CZ" sz="900" dirty="0"/>
              <a:t> NT-</a:t>
            </a:r>
            <a:r>
              <a:rPr lang="cs-CZ" sz="900" dirty="0" err="1"/>
              <a:t>proBNP</a:t>
            </a:r>
            <a:r>
              <a:rPr lang="cs-CZ" sz="900" dirty="0"/>
              <a:t> Study. Eur </a:t>
            </a:r>
            <a:r>
              <a:rPr lang="cs-CZ" sz="900" dirty="0" err="1"/>
              <a:t>Heart</a:t>
            </a:r>
            <a:r>
              <a:rPr lang="cs-CZ" sz="900" dirty="0"/>
              <a:t> J 2006;27:330-337</a:t>
            </a:r>
          </a:p>
          <a:p>
            <a:r>
              <a:rPr lang="cs-CZ" sz="900" dirty="0"/>
              <a:t>2. van </a:t>
            </a:r>
            <a:r>
              <a:rPr lang="cs-CZ" sz="900" dirty="0" err="1"/>
              <a:t>Kimmenade</a:t>
            </a:r>
            <a:r>
              <a:rPr lang="cs-CZ" sz="900" dirty="0"/>
              <a:t> R, Pinto YM, </a:t>
            </a:r>
            <a:r>
              <a:rPr lang="cs-CZ" sz="900" dirty="0" err="1"/>
              <a:t>Bayes-Genis</a:t>
            </a:r>
            <a:r>
              <a:rPr lang="cs-CZ" sz="900" dirty="0"/>
              <a:t> A: </a:t>
            </a:r>
            <a:r>
              <a:rPr lang="cs-CZ" sz="900" dirty="0" err="1"/>
              <a:t>Usefulness</a:t>
            </a:r>
            <a:r>
              <a:rPr lang="cs-CZ" sz="900" dirty="0"/>
              <a:t> </a:t>
            </a:r>
            <a:r>
              <a:rPr lang="cs-CZ" sz="900" dirty="0" err="1"/>
              <a:t>of</a:t>
            </a:r>
            <a:r>
              <a:rPr lang="cs-CZ" sz="900" dirty="0"/>
              <a:t> </a:t>
            </a:r>
            <a:r>
              <a:rPr lang="cs-CZ" sz="900" dirty="0" err="1"/>
              <a:t>intermediate</a:t>
            </a:r>
            <a:r>
              <a:rPr lang="cs-CZ" sz="900" dirty="0"/>
              <a:t> </a:t>
            </a:r>
            <a:r>
              <a:rPr lang="cs-CZ" sz="900" dirty="0" err="1"/>
              <a:t>amino-terminal</a:t>
            </a:r>
            <a:r>
              <a:rPr lang="cs-CZ" sz="900" dirty="0"/>
              <a:t> pro-brain </a:t>
            </a:r>
            <a:r>
              <a:rPr lang="cs-CZ" sz="900" dirty="0" err="1"/>
              <a:t>natriuretic</a:t>
            </a:r>
            <a:r>
              <a:rPr lang="cs-CZ" sz="900" dirty="0"/>
              <a:t> peptide </a:t>
            </a:r>
            <a:r>
              <a:rPr lang="cs-CZ" sz="900" dirty="0" err="1"/>
              <a:t>concentrations</a:t>
            </a:r>
            <a:r>
              <a:rPr lang="cs-CZ" sz="900" dirty="0"/>
              <a:t> </a:t>
            </a:r>
            <a:r>
              <a:rPr lang="cs-CZ" sz="900" dirty="0" err="1"/>
              <a:t>for</a:t>
            </a:r>
            <a:r>
              <a:rPr lang="cs-CZ" sz="900" dirty="0"/>
              <a:t> </a:t>
            </a:r>
            <a:r>
              <a:rPr lang="cs-CZ" sz="900" dirty="0" err="1"/>
              <a:t>diagnosis</a:t>
            </a:r>
            <a:r>
              <a:rPr lang="cs-CZ" sz="900" dirty="0"/>
              <a:t> and </a:t>
            </a:r>
            <a:r>
              <a:rPr lang="cs-CZ" sz="900" dirty="0" err="1"/>
              <a:t>prognosis</a:t>
            </a:r>
            <a:r>
              <a:rPr lang="cs-CZ" sz="900" dirty="0"/>
              <a:t> </a:t>
            </a:r>
            <a:r>
              <a:rPr lang="cs-CZ" sz="900" dirty="0" err="1"/>
              <a:t>of</a:t>
            </a:r>
            <a:r>
              <a:rPr lang="cs-CZ" sz="900" dirty="0"/>
              <a:t> </a:t>
            </a:r>
            <a:r>
              <a:rPr lang="cs-CZ" sz="900" dirty="0" err="1"/>
              <a:t>acute</a:t>
            </a:r>
            <a:r>
              <a:rPr lang="cs-CZ" sz="900" dirty="0"/>
              <a:t> </a:t>
            </a:r>
            <a:r>
              <a:rPr lang="cs-CZ" sz="900" dirty="0" err="1"/>
              <a:t>heart</a:t>
            </a:r>
            <a:r>
              <a:rPr lang="cs-CZ" sz="900" dirty="0"/>
              <a:t> </a:t>
            </a:r>
            <a:r>
              <a:rPr lang="cs-CZ" sz="900" dirty="0" err="1"/>
              <a:t>failure</a:t>
            </a:r>
            <a:r>
              <a:rPr lang="cs-CZ" sz="900" dirty="0"/>
              <a:t>. </a:t>
            </a:r>
            <a:r>
              <a:rPr lang="cs-CZ" sz="900" dirty="0" err="1"/>
              <a:t>Am</a:t>
            </a:r>
            <a:r>
              <a:rPr lang="cs-CZ" sz="900" dirty="0"/>
              <a:t> J </a:t>
            </a:r>
            <a:r>
              <a:rPr lang="cs-CZ" sz="900" dirty="0" err="1"/>
              <a:t>Cardiol</a:t>
            </a:r>
            <a:r>
              <a:rPr lang="cs-CZ" sz="900" dirty="0"/>
              <a:t> 2006;98:386-390</a:t>
            </a:r>
          </a:p>
          <a:p>
            <a:r>
              <a:rPr lang="cs-CZ" sz="900" dirty="0"/>
              <a:t>3. </a:t>
            </a:r>
            <a:r>
              <a:rPr lang="cs-CZ" sz="900" dirty="0" err="1"/>
              <a:t>DeFilippi</a:t>
            </a:r>
            <a:r>
              <a:rPr lang="cs-CZ" sz="900" dirty="0"/>
              <a:t> C, van </a:t>
            </a:r>
            <a:r>
              <a:rPr lang="cs-CZ" sz="900" dirty="0" err="1"/>
              <a:t>Kimmenade</a:t>
            </a:r>
            <a:r>
              <a:rPr lang="cs-CZ" sz="900" dirty="0"/>
              <a:t> R, Pinto YM: </a:t>
            </a:r>
            <a:r>
              <a:rPr lang="cs-CZ" sz="900" dirty="0" err="1"/>
              <a:t>Amino-terminal</a:t>
            </a:r>
            <a:r>
              <a:rPr lang="cs-CZ" sz="900" dirty="0"/>
              <a:t> pro-B-type </a:t>
            </a:r>
            <a:r>
              <a:rPr lang="cs-CZ" sz="900" dirty="0" err="1"/>
              <a:t>natriuretic</a:t>
            </a:r>
            <a:r>
              <a:rPr lang="cs-CZ" sz="900" dirty="0"/>
              <a:t> peptide </a:t>
            </a:r>
            <a:r>
              <a:rPr lang="cs-CZ" sz="900" dirty="0" err="1"/>
              <a:t>testing</a:t>
            </a:r>
            <a:r>
              <a:rPr lang="cs-CZ" sz="900" dirty="0"/>
              <a:t> in </a:t>
            </a:r>
            <a:r>
              <a:rPr lang="cs-CZ" sz="900" dirty="0" err="1"/>
              <a:t>renal</a:t>
            </a:r>
            <a:r>
              <a:rPr lang="cs-CZ" sz="900" dirty="0"/>
              <a:t> </a:t>
            </a:r>
            <a:r>
              <a:rPr lang="cs-CZ" sz="900" dirty="0" err="1"/>
              <a:t>disease</a:t>
            </a:r>
            <a:r>
              <a:rPr lang="cs-CZ" sz="900" dirty="0"/>
              <a:t>. </a:t>
            </a:r>
            <a:r>
              <a:rPr lang="cs-CZ" sz="900" dirty="0" err="1"/>
              <a:t>Am</a:t>
            </a:r>
            <a:r>
              <a:rPr lang="cs-CZ" sz="900" dirty="0"/>
              <a:t> J </a:t>
            </a:r>
            <a:r>
              <a:rPr lang="cs-CZ" sz="900" dirty="0" err="1"/>
              <a:t>Cardiol</a:t>
            </a:r>
            <a:r>
              <a:rPr lang="cs-CZ" sz="900" dirty="0"/>
              <a:t> 2008;101[</a:t>
            </a:r>
            <a:r>
              <a:rPr lang="cs-CZ" sz="900" dirty="0" err="1"/>
              <a:t>suppl</a:t>
            </a:r>
            <a:r>
              <a:rPr lang="cs-CZ" sz="900" dirty="0"/>
              <a:t>]:82A- 88A</a:t>
            </a:r>
          </a:p>
        </p:txBody>
      </p:sp>
    </p:spTree>
    <p:extLst>
      <p:ext uri="{BB962C8B-B14F-4D97-AF65-F5344CB8AC3E}">
        <p14:creationId xmlns:p14="http://schemas.microsoft.com/office/powerpoint/2010/main" val="2918089802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Office">
  <a:themeElements>
    <a:clrScheme name="Motiv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Motiv 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otiv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2386</TotalTime>
  <Words>2092</Words>
  <Application>Microsoft Office PowerPoint</Application>
  <PresentationFormat>On-screen Show (4:3)</PresentationFormat>
  <Paragraphs>354</Paragraphs>
  <Slides>19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0" baseType="lpstr">
      <vt:lpstr>Motiv Office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ROCHE</dc:title>
  <dc:creator>hrad</dc:creator>
  <cp:lastModifiedBy>GT</cp:lastModifiedBy>
  <cp:revision>119</cp:revision>
  <dcterms:created xsi:type="dcterms:W3CDTF">2018-01-06T09:52:12Z</dcterms:created>
  <dcterms:modified xsi:type="dcterms:W3CDTF">2018-01-20T07:22:20Z</dcterms:modified>
</cp:coreProperties>
</file>