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3"/>
  </p:notesMasterIdLst>
  <p:handoutMasterIdLst>
    <p:handoutMasterId r:id="rId34"/>
  </p:handoutMasterIdLst>
  <p:sldIdLst>
    <p:sldId id="433" r:id="rId3"/>
    <p:sldId id="860" r:id="rId4"/>
    <p:sldId id="834" r:id="rId5"/>
    <p:sldId id="828" r:id="rId6"/>
    <p:sldId id="284" r:id="rId7"/>
    <p:sldId id="804" r:id="rId8"/>
    <p:sldId id="809" r:id="rId9"/>
    <p:sldId id="810" r:id="rId10"/>
    <p:sldId id="854" r:id="rId11"/>
    <p:sldId id="855" r:id="rId12"/>
    <p:sldId id="856" r:id="rId13"/>
    <p:sldId id="857" r:id="rId14"/>
    <p:sldId id="858" r:id="rId15"/>
    <p:sldId id="859" r:id="rId16"/>
    <p:sldId id="845" r:id="rId17"/>
    <p:sldId id="846" r:id="rId18"/>
    <p:sldId id="847" r:id="rId19"/>
    <p:sldId id="848" r:id="rId20"/>
    <p:sldId id="849" r:id="rId21"/>
    <p:sldId id="850" r:id="rId22"/>
    <p:sldId id="851" r:id="rId23"/>
    <p:sldId id="852" r:id="rId24"/>
    <p:sldId id="853" r:id="rId25"/>
    <p:sldId id="759" r:id="rId26"/>
    <p:sldId id="836" r:id="rId27"/>
    <p:sldId id="837" r:id="rId28"/>
    <p:sldId id="843" r:id="rId29"/>
    <p:sldId id="861" r:id="rId30"/>
    <p:sldId id="838" r:id="rId31"/>
    <p:sldId id="835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33CCFF"/>
    <a:srgbClr val="66FF99"/>
    <a:srgbClr val="CCFFFF"/>
    <a:srgbClr val="FFCCFF"/>
    <a:srgbClr val="A7E8FF"/>
    <a:srgbClr val="FF66CC"/>
    <a:srgbClr val="0066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73" autoAdjust="0"/>
  </p:normalViewPr>
  <p:slideViewPr>
    <p:cSldViewPr snapToGrid="0">
      <p:cViewPr varScale="1">
        <p:scale>
          <a:sx n="63" d="100"/>
          <a:sy n="63" d="100"/>
        </p:scale>
        <p:origin x="1352" y="48"/>
      </p:cViewPr>
      <p:guideLst>
        <p:guide orient="horz" pos="2160"/>
        <p:guide pos="3059"/>
      </p:guideLst>
    </p:cSldViewPr>
  </p:slideViewPr>
  <p:outlineViewPr>
    <p:cViewPr>
      <p:scale>
        <a:sx n="33" d="100"/>
        <a:sy n="33" d="100"/>
      </p:scale>
      <p:origin x="0" y="130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>
      <p:cViewPr varScale="1">
        <p:scale>
          <a:sx n="86" d="100"/>
          <a:sy n="86" d="100"/>
        </p:scale>
        <p:origin x="46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r&#225;ce\Prezentace\CTEPH%20englis%20course\CTEPH%20englis%20course\CTEPH%20pracovn&#237;%2031.12.201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01133\Desktop\&#353;pindl%202015\pracovn&#237;%20na%20tabulky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K:\&#353;pindl%202015\pracovn&#237;%20na%20tabulky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01133\Desktop\&#353;pindl%202015\pracovn&#237;%20na%20tabulky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K:\&#353;pindl%202015\pracovn&#237;%20na%20tabulk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847471896201652E-2"/>
          <c:y val="5.8520391536849306E-2"/>
          <c:w val="0.82146288317733829"/>
          <c:h val="0.497515535778265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3D8-4203-AFB7-FC811017515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3D8-4203-AFB7-FC811017515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93D8-4203-AFB7-FC8110175155}"/>
              </c:ext>
            </c:extLst>
          </c:dPt>
          <c:dLbls>
            <c:dLbl>
              <c:idx val="1"/>
              <c:layout>
                <c:manualLayout>
                  <c:x val="-0.16541515692612496"/>
                  <c:y val="-9.98199313213275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D8-4203-AFB7-FC81101751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'tabulky a grafy'!$C$20:$C$22</c:f>
              <c:strCache>
                <c:ptCount val="3"/>
                <c:pt idx="0">
                  <c:v>PASP&gt;40 mm Hg a &lt;60 mm Hg</c:v>
                </c:pt>
                <c:pt idx="1">
                  <c:v>PASP&gt;60 mm Hg</c:v>
                </c:pt>
                <c:pt idx="2">
                  <c:v>PASP&lt;40 mm Hg</c:v>
                </c:pt>
              </c:strCache>
            </c:strRef>
          </c:cat>
          <c:val>
            <c:numRef>
              <c:f>'tabulky a grafy'!$D$20:$D$22</c:f>
              <c:numCache>
                <c:formatCode>General</c:formatCode>
                <c:ptCount val="3"/>
                <c:pt idx="0">
                  <c:v>22</c:v>
                </c:pt>
                <c:pt idx="1">
                  <c:v>15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D8-4203-AFB7-FC81101751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8889219036299715E-2"/>
          <c:y val="0.62992118490900495"/>
          <c:w val="0.92099929617851051"/>
          <c:h val="0.29474189684515867"/>
        </c:manualLayout>
      </c:layout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6981132075472E-2"/>
          <c:y val="0.11058574716585176"/>
          <c:w val="0.9308176100628931"/>
          <c:h val="0.7821217274644092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WHO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5C3-4139-852B-0FE75F820D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C3-4139-852B-0FE75F820D2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C3-4139-852B-0FE75F820D28}"/>
              </c:ext>
            </c:extLst>
          </c:dPt>
          <c:dLbls>
            <c:dLbl>
              <c:idx val="1"/>
              <c:layout>
                <c:manualLayout>
                  <c:x val="8.5243648789184376E-2"/>
                  <c:y val="-0.27953631083594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3-4139-852B-0FE75F820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zlepšena</c:v>
                </c:pt>
                <c:pt idx="1">
                  <c:v>stabilizována</c:v>
                </c:pt>
                <c:pt idx="2">
                  <c:v>zhoršena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0.47</c:v>
                </c:pt>
                <c:pt idx="1">
                  <c:v>0.5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3-4139-852B-0FE75F820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370606954257222"/>
          <c:w val="0.98842173030258018"/>
          <c:h val="0.13070802943894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List2!$C$20</c:f>
              <c:strCache>
                <c:ptCount val="1"/>
                <c:pt idx="0">
                  <c:v>6MWT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5B6-4ED6-951D-0CD1872F27B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B6-4ED6-951D-0CD1872F2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List2!$B$21:$B$23</c:f>
              <c:strCache>
                <c:ptCount val="3"/>
                <c:pt idx="0">
                  <c:v>před PEA</c:v>
                </c:pt>
                <c:pt idx="1">
                  <c:v>po PEA</c:v>
                </c:pt>
                <c:pt idx="2">
                  <c:v>riociguat</c:v>
                </c:pt>
              </c:strCache>
            </c:strRef>
          </c:cat>
          <c:val>
            <c:numRef>
              <c:f>List2!$C$21:$C$23</c:f>
              <c:numCache>
                <c:formatCode>General</c:formatCode>
                <c:ptCount val="3"/>
                <c:pt idx="0">
                  <c:v>364</c:v>
                </c:pt>
                <c:pt idx="1">
                  <c:v>419</c:v>
                </c:pt>
                <c:pt idx="2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B6-4ED6-951D-0CD1872F2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51552"/>
        <c:axId val="176169728"/>
      </c:barChart>
      <c:catAx>
        <c:axId val="17615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76169728"/>
        <c:crosses val="autoZero"/>
        <c:auto val="1"/>
        <c:lblAlgn val="ctr"/>
        <c:lblOffset val="100"/>
        <c:noMultiLvlLbl val="0"/>
      </c:catAx>
      <c:valAx>
        <c:axId val="1761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151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List2!$C$14</c:f>
              <c:strCache>
                <c:ptCount val="1"/>
                <c:pt idx="0">
                  <c:v>NYHA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2A6-4B8D-AE72-EB9922650E90}"/>
              </c:ext>
            </c:extLst>
          </c:dPt>
          <c:cat>
            <c:strRef>
              <c:f>List2!$B$15:$B$17</c:f>
              <c:strCache>
                <c:ptCount val="3"/>
                <c:pt idx="0">
                  <c:v>před PEA</c:v>
                </c:pt>
                <c:pt idx="1">
                  <c:v>po PEA</c:v>
                </c:pt>
                <c:pt idx="2">
                  <c:v>riociguat</c:v>
                </c:pt>
              </c:strCache>
            </c:strRef>
          </c:cat>
          <c:val>
            <c:numRef>
              <c:f>List2!$C$15:$C$17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6-4B8D-AE72-EB9922650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93920"/>
        <c:axId val="176195456"/>
      </c:barChart>
      <c:catAx>
        <c:axId val="17619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76195456"/>
        <c:crosses val="autoZero"/>
        <c:auto val="1"/>
        <c:lblAlgn val="ctr"/>
        <c:lblOffset val="100"/>
        <c:noMultiLvlLbl val="0"/>
      </c:catAx>
      <c:valAx>
        <c:axId val="176195456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193920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List2!$C$20</c:f>
              <c:strCache>
                <c:ptCount val="1"/>
                <c:pt idx="0">
                  <c:v>6MWT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List2!$B$21:$B$23</c:f>
              <c:strCache>
                <c:ptCount val="3"/>
                <c:pt idx="0">
                  <c:v>před PEA</c:v>
                </c:pt>
                <c:pt idx="1">
                  <c:v>po PEA</c:v>
                </c:pt>
                <c:pt idx="2">
                  <c:v>riociguat</c:v>
                </c:pt>
              </c:strCache>
            </c:strRef>
          </c:cat>
          <c:val>
            <c:numRef>
              <c:f>List2!$C$21:$C$23</c:f>
              <c:numCache>
                <c:formatCode>General</c:formatCode>
                <c:ptCount val="3"/>
                <c:pt idx="0">
                  <c:v>364</c:v>
                </c:pt>
                <c:pt idx="1">
                  <c:v>419</c:v>
                </c:pt>
                <c:pt idx="2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D-4F8F-B791-C89E6F4C6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42112"/>
        <c:axId val="119682176"/>
      </c:barChart>
      <c:catAx>
        <c:axId val="11924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19682176"/>
        <c:crosses val="autoZero"/>
        <c:auto val="1"/>
        <c:lblAlgn val="ctr"/>
        <c:lblOffset val="100"/>
        <c:noMultiLvlLbl val="0"/>
      </c:catAx>
      <c:valAx>
        <c:axId val="11968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42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List2!$C$14</c:f>
              <c:strCache>
                <c:ptCount val="1"/>
                <c:pt idx="0">
                  <c:v>NYHA</c:v>
                </c:pt>
              </c:strCache>
            </c:strRef>
          </c:tx>
          <c:invertIfNegative val="0"/>
          <c:cat>
            <c:strRef>
              <c:f>List2!$B$15:$B$17</c:f>
              <c:strCache>
                <c:ptCount val="3"/>
                <c:pt idx="0">
                  <c:v>před PEA</c:v>
                </c:pt>
                <c:pt idx="1">
                  <c:v>po PEA</c:v>
                </c:pt>
                <c:pt idx="2">
                  <c:v>riociguat</c:v>
                </c:pt>
              </c:strCache>
            </c:strRef>
          </c:cat>
          <c:val>
            <c:numRef>
              <c:f>List2!$C$15:$C$17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A-459C-9F60-0B9C875C6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93696"/>
        <c:axId val="119695232"/>
      </c:barChart>
      <c:catAx>
        <c:axId val="11969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19695232"/>
        <c:crosses val="autoZero"/>
        <c:auto val="1"/>
        <c:lblAlgn val="ctr"/>
        <c:lblOffset val="100"/>
        <c:noMultiLvlLbl val="0"/>
      </c:catAx>
      <c:valAx>
        <c:axId val="119695232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693696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0.12069</cdr:x>
      <cdr:y>0.1949</cdr:y>
    </cdr:from>
    <cdr:to>
      <cdr:x>0.33963</cdr:x>
      <cdr:y>0.27287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04056" y="7200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dirty="0"/>
            <a:t>NYHA III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0.43103</cdr:x>
      <cdr:y>0.38981</cdr:y>
    </cdr:from>
    <cdr:to>
      <cdr:x>0.66025</cdr:x>
      <cdr:y>0.47351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1800200" y="1440160"/>
          <a:ext cx="957312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dirty="0"/>
            <a:t>NYHA II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0.12069</cdr:x>
      <cdr:y>0.1949</cdr:y>
    </cdr:from>
    <cdr:to>
      <cdr:x>0.33963</cdr:x>
      <cdr:y>0.27287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04056" y="7200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dirty="0"/>
            <a:t>NYHA III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0.43103</cdr:x>
      <cdr:y>0.38981</cdr:y>
    </cdr:from>
    <cdr:to>
      <cdr:x>0.66025</cdr:x>
      <cdr:y>0.47351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1800200" y="1440160"/>
          <a:ext cx="957312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dirty="0"/>
            <a:t>NYHA II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0.74138</cdr:x>
      <cdr:y>0.6042</cdr:y>
    </cdr:from>
    <cdr:to>
      <cdr:x>0.9706</cdr:x>
      <cdr:y>0.68791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3096344" y="2232248"/>
          <a:ext cx="957312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dirty="0"/>
            <a:t>NYHA I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6B438-2ECD-4380-BFFC-09591D73B77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F335-8D6A-4DE4-BF7E-18A09FB3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F98FA5-9152-4055-A488-EFF7A3F572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9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5472A0-E86B-4448-8411-5C0A987734D0}" type="slidenum">
              <a:rPr lang="en-GB" altLang="cs-CZ" b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cs-CZ" b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2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Kolář Zbyněk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8FA5-9152-4055-A488-EFF7A3F5722F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1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D4D3A-5EE9-4091-B03F-B2CCAD6282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5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369C-7987-45CB-ADDB-40F58C1C64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0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4010-6FBA-4F4C-B0C2-9373F189E2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65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3E035-818D-41A5-91A8-512C6549DE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8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13"/>
            <a:ext cx="7886700" cy="382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6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7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619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069E-3D34-4AE7-B7AC-0CE0CFED513B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7" y="6164801"/>
            <a:ext cx="887561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46" y="6181838"/>
            <a:ext cx="604971" cy="604971"/>
          </a:xfrm>
          <a:prstGeom prst="rect">
            <a:avLst/>
          </a:prstGeom>
        </p:spPr>
      </p:pic>
      <p:pic>
        <p:nvPicPr>
          <p:cNvPr id="9" name="Picture 4" descr="logo"/>
          <p:cNvPicPr>
            <a:picLocks noChangeAspect="1" noChangeArrowheads="1"/>
          </p:cNvPicPr>
          <p:nvPr userDrawn="1"/>
        </p:nvPicPr>
        <p:blipFill>
          <a:blip r:embed="rId4" cstate="print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" y="6177936"/>
            <a:ext cx="63763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66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3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3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51313"/>
            <a:ext cx="7886700" cy="3825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F514-1345-455B-984F-3E0FFE3910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2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5340C-7394-4100-8201-B4E414C3AED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6710-C193-4705-BD7E-F8ADFC1D206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4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110-DFCD-4653-956B-671EEF468E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8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3A9CA-D5AB-42E1-AF3F-EEEE84A304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8BF32-3F67-4ED3-BB95-106CDF04F1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1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8BC929-BEB9-46DA-8EC0-3AAFEDDEB1BB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7" y="6164801"/>
            <a:ext cx="887561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2346" y="6181838"/>
            <a:ext cx="604971" cy="604971"/>
          </a:xfrm>
          <a:prstGeom prst="rect">
            <a:avLst/>
          </a:prstGeom>
        </p:spPr>
      </p:pic>
      <p:pic>
        <p:nvPicPr>
          <p:cNvPr id="9" name="Picture 4" descr="logo"/>
          <p:cNvPicPr>
            <a:picLocks noChangeAspect="1" noChangeArrowheads="1"/>
          </p:cNvPicPr>
          <p:nvPr userDrawn="1"/>
        </p:nvPicPr>
        <p:blipFill>
          <a:blip r:embed="rId15" cstate="print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" y="6177936"/>
            <a:ext cx="63763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sablona_top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50"/>
            <a:ext cx="9139237" cy="1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 userDrawn="1"/>
        </p:nvSpPr>
        <p:spPr>
          <a:xfrm>
            <a:off x="2553956" y="1190037"/>
            <a:ext cx="404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Deklarace konfliktu zájmů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481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.xml"/><Relationship Id="rId7" Type="http://schemas.openxmlformats.org/officeDocument/2006/relationships/image" Target="../media/image1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2947" y="1659044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Adempas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léčbě CTEPH</a:t>
            </a:r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/>
              <a:t>David Ambrož</a:t>
            </a:r>
            <a:endParaRPr lang="en-US" sz="2000" b="1" dirty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268535" y="3318816"/>
            <a:ext cx="47212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700" b="1" dirty="0">
                <a:solidFill>
                  <a:srgbClr val="002060"/>
                </a:solidFill>
              </a:rPr>
              <a:t>Komplexní kardiovaskulární centrum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700" b="1" dirty="0">
                <a:solidFill>
                  <a:srgbClr val="CC0000"/>
                </a:solidFill>
              </a:rPr>
              <a:t>VFN a 1. LF UK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700" b="1" dirty="0">
                <a:solidFill>
                  <a:srgbClr val="CC0000"/>
                </a:solidFill>
              </a:rPr>
              <a:t>Praha</a:t>
            </a:r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2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5" y="4724402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" y="54665"/>
            <a:ext cx="2054268" cy="14790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1E8820-B851-4997-962F-3F70A5154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660" y="4680258"/>
            <a:ext cx="1823945" cy="18002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5E10B08-E8D0-44C9-8117-CB34B1FAC835}"/>
              </a:ext>
            </a:extLst>
          </p:cNvPr>
          <p:cNvSpPr txBox="1"/>
          <p:nvPr/>
        </p:nvSpPr>
        <p:spPr>
          <a:xfrm>
            <a:off x="2761307" y="5821378"/>
            <a:ext cx="39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Přednáška je podpořena společností MSD</a:t>
            </a:r>
          </a:p>
        </p:txBody>
      </p:sp>
    </p:spTree>
    <p:extLst>
      <p:ext uri="{BB962C8B-B14F-4D97-AF65-F5344CB8AC3E}">
        <p14:creationId xmlns:p14="http://schemas.microsoft.com/office/powerpoint/2010/main" val="166910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 CHEST-1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2756"/>
            <a:ext cx="8229600" cy="3286745"/>
          </a:xfrm>
        </p:spPr>
        <p:txBody>
          <a:bodyPr/>
          <a:lstStyle/>
          <a:p>
            <a:r>
              <a:rPr lang="cs-CZ" altLang="en-US" dirty="0"/>
              <a:t>261 pacientů</a:t>
            </a:r>
          </a:p>
          <a:p>
            <a:r>
              <a:rPr lang="cs-CZ" altLang="en-US" dirty="0"/>
              <a:t>Ženy/muži: 172/89 (66% ženy)</a:t>
            </a:r>
          </a:p>
          <a:p>
            <a:r>
              <a:rPr lang="cs-CZ" altLang="en-US" dirty="0"/>
              <a:t>Ø věk 59 ± 14 let </a:t>
            </a:r>
          </a:p>
          <a:p>
            <a:r>
              <a:rPr lang="cs-CZ" altLang="en-US" dirty="0"/>
              <a:t>6MWT 347 ± 80 metrů</a:t>
            </a:r>
          </a:p>
          <a:p>
            <a:pPr marL="0" indent="0">
              <a:buNone/>
            </a:pPr>
            <a:endParaRPr lang="cs-CZ" altLang="en-US" dirty="0"/>
          </a:p>
          <a:p>
            <a:endParaRPr lang="cs-CZ" altLang="en-US" dirty="0"/>
          </a:p>
          <a:p>
            <a:endParaRPr lang="cs-CZ" altLang="en-US" dirty="0">
              <a:solidFill>
                <a:srgbClr val="0000FF"/>
              </a:solidFill>
            </a:endParaRPr>
          </a:p>
          <a:p>
            <a:endParaRPr lang="cs-CZ" altLang="en-US" dirty="0"/>
          </a:p>
          <a:p>
            <a:endParaRPr lang="en-US" altLang="en-US" dirty="0"/>
          </a:p>
        </p:txBody>
      </p:sp>
      <p:sp>
        <p:nvSpPr>
          <p:cNvPr id="4" name="TextovéPole 12">
            <a:extLst>
              <a:ext uri="{FF2B5EF4-FFF2-40B4-BE49-F238E27FC236}">
                <a16:creationId xmlns:a16="http://schemas.microsoft.com/office/drawing/2014/main" id="{3B09E482-BC5A-4E3F-866F-A3C10242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132" y="6444862"/>
            <a:ext cx="2983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 dirty="0" err="1">
                <a:latin typeface="Arial" charset="0"/>
              </a:rPr>
              <a:t>Ghofrani</a:t>
            </a:r>
            <a:r>
              <a:rPr lang="cs-CZ" altLang="cs-CZ" sz="1200" b="0" dirty="0">
                <a:latin typeface="Arial" charset="0"/>
              </a:rPr>
              <a:t> et al. NEJM 2013, 369: 319-312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63377A-4898-4C4F-9C61-DF9D9F72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1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 CHEST-1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52756"/>
            <a:ext cx="8402321" cy="4250204"/>
          </a:xfrm>
        </p:spPr>
        <p:txBody>
          <a:bodyPr/>
          <a:lstStyle/>
          <a:p>
            <a:r>
              <a:rPr lang="cs-CZ" dirty="0"/>
              <a:t>77 % nemocných užívalo nejvyšší dávku 2,5 mg 3x denně </a:t>
            </a:r>
          </a:p>
          <a:p>
            <a:r>
              <a:rPr lang="cs-CZ" dirty="0"/>
              <a:t>12 % užívalo 2,0 mg 3x denně</a:t>
            </a:r>
          </a:p>
          <a:p>
            <a:pPr marL="0" indent="0">
              <a:buNone/>
            </a:pPr>
            <a:endParaRPr lang="cs-CZ" altLang="en-US" dirty="0"/>
          </a:p>
          <a:p>
            <a:r>
              <a:rPr lang="cs-CZ" altLang="en-US" dirty="0"/>
              <a:t>Výsledky</a:t>
            </a:r>
            <a:r>
              <a:rPr lang="cs-CZ" altLang="en-US" sz="3200" dirty="0"/>
              <a:t>:</a:t>
            </a:r>
          </a:p>
          <a:p>
            <a:pPr lvl="1"/>
            <a:r>
              <a:rPr lang="cs-CZ" altLang="en-US" sz="2800" dirty="0">
                <a:solidFill>
                  <a:srgbClr val="0070C0"/>
                </a:solidFill>
              </a:rPr>
              <a:t>Zlepšení v 6MWT </a:t>
            </a:r>
            <a:r>
              <a:rPr lang="cs-CZ" altLang="en-US" sz="2800" b="1" dirty="0">
                <a:solidFill>
                  <a:srgbClr val="0070C0"/>
                </a:solidFill>
              </a:rPr>
              <a:t>+ 39±79 metrů</a:t>
            </a:r>
            <a:r>
              <a:rPr lang="cs-CZ" altLang="en-US" sz="2800" dirty="0">
                <a:solidFill>
                  <a:srgbClr val="0070C0"/>
                </a:solidFill>
              </a:rPr>
              <a:t> (p 0,001)</a:t>
            </a:r>
          </a:p>
          <a:p>
            <a:pPr lvl="1"/>
            <a:r>
              <a:rPr lang="cs-CZ" sz="2800" dirty="0">
                <a:solidFill>
                  <a:srgbClr val="0070C0"/>
                </a:solidFill>
              </a:rPr>
              <a:t>Pokles PVR o </a:t>
            </a:r>
            <a:r>
              <a:rPr lang="cs-CZ" sz="2800" b="1" dirty="0">
                <a:solidFill>
                  <a:srgbClr val="0070C0"/>
                </a:solidFill>
              </a:rPr>
              <a:t>226</a:t>
            </a:r>
            <a:r>
              <a:rPr lang="cs-CZ" altLang="en-US" sz="2800" b="1" dirty="0">
                <a:solidFill>
                  <a:srgbClr val="0070C0"/>
                </a:solidFill>
              </a:rPr>
              <a:t>±228 dyn*s*cm</a:t>
            </a:r>
            <a:r>
              <a:rPr lang="cs-CZ" altLang="en-US" sz="2800" b="1" baseline="30000" dirty="0">
                <a:solidFill>
                  <a:srgbClr val="0070C0"/>
                </a:solidFill>
              </a:rPr>
              <a:t>-5 </a:t>
            </a:r>
            <a:r>
              <a:rPr lang="cs-CZ" altLang="en-US" sz="2800" dirty="0">
                <a:solidFill>
                  <a:srgbClr val="0070C0"/>
                </a:solidFill>
              </a:rPr>
              <a:t>(p 0,001)</a:t>
            </a:r>
            <a:endParaRPr lang="cs-CZ" altLang="en-US" sz="2800" baseline="30000" dirty="0">
              <a:solidFill>
                <a:srgbClr val="0070C0"/>
              </a:solidFill>
            </a:endParaRPr>
          </a:p>
          <a:p>
            <a:pPr lvl="1"/>
            <a:r>
              <a:rPr lang="cs-CZ" sz="2800" dirty="0">
                <a:solidFill>
                  <a:srgbClr val="0070C0"/>
                </a:solidFill>
              </a:rPr>
              <a:t>Pokles  NT pro BNP o </a:t>
            </a:r>
            <a:r>
              <a:rPr lang="cs-CZ" sz="2800" b="1" dirty="0">
                <a:solidFill>
                  <a:srgbClr val="0070C0"/>
                </a:solidFill>
              </a:rPr>
              <a:t>291</a:t>
            </a:r>
            <a:r>
              <a:rPr lang="cs-CZ" altLang="en-US" sz="2800" b="1" dirty="0">
                <a:solidFill>
                  <a:srgbClr val="0070C0"/>
                </a:solidFill>
              </a:rPr>
              <a:t>±1717 </a:t>
            </a:r>
            <a:r>
              <a:rPr lang="cs-CZ" altLang="en-US" sz="2800" b="1" dirty="0" err="1">
                <a:solidFill>
                  <a:srgbClr val="0070C0"/>
                </a:solidFill>
              </a:rPr>
              <a:t>pg</a:t>
            </a:r>
            <a:r>
              <a:rPr lang="cs-CZ" altLang="en-US" sz="2800" b="1" dirty="0">
                <a:solidFill>
                  <a:srgbClr val="0070C0"/>
                </a:solidFill>
              </a:rPr>
              <a:t>/l </a:t>
            </a:r>
            <a:r>
              <a:rPr lang="cs-CZ" altLang="en-US" sz="2800" dirty="0">
                <a:solidFill>
                  <a:srgbClr val="0070C0"/>
                </a:solidFill>
              </a:rPr>
              <a:t>(p 0,001)</a:t>
            </a:r>
          </a:p>
          <a:p>
            <a:endParaRPr lang="cs-CZ" altLang="en-US" dirty="0"/>
          </a:p>
          <a:p>
            <a:endParaRPr lang="cs-CZ" altLang="en-US" dirty="0">
              <a:solidFill>
                <a:srgbClr val="0000FF"/>
              </a:solidFill>
            </a:endParaRPr>
          </a:p>
          <a:p>
            <a:endParaRPr lang="cs-CZ" altLang="en-US" dirty="0"/>
          </a:p>
          <a:p>
            <a:endParaRPr lang="en-US" altLang="en-US" dirty="0"/>
          </a:p>
        </p:txBody>
      </p:sp>
      <p:sp>
        <p:nvSpPr>
          <p:cNvPr id="4" name="TextovéPole 12">
            <a:extLst>
              <a:ext uri="{FF2B5EF4-FFF2-40B4-BE49-F238E27FC236}">
                <a16:creationId xmlns:a16="http://schemas.microsoft.com/office/drawing/2014/main" id="{3B09E482-BC5A-4E3F-866F-A3C10242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132" y="6444862"/>
            <a:ext cx="2983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 dirty="0" err="1">
                <a:latin typeface="Arial" charset="0"/>
              </a:rPr>
              <a:t>Ghofrani</a:t>
            </a:r>
            <a:r>
              <a:rPr lang="cs-CZ" altLang="cs-CZ" sz="1200" b="0" dirty="0">
                <a:latin typeface="Arial" charset="0"/>
              </a:rPr>
              <a:t> et al. NEJM 2013, 369: 319-312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63377A-4898-4C4F-9C61-DF9D9F72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4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61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5" name="Text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71775" y="1530350"/>
            <a:ext cx="359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676767"/>
                </a:solidFill>
                <a:latin typeface="Arial" charset="0"/>
              </a:rPr>
              <a:t>+ </a:t>
            </a:r>
            <a:r>
              <a:rPr lang="en-US" altLang="cs-CZ" sz="1600">
                <a:solidFill>
                  <a:srgbClr val="676767"/>
                </a:solidFill>
                <a:latin typeface="Arial" charset="0"/>
              </a:rPr>
              <a:t>46 m</a:t>
            </a:r>
            <a:r>
              <a:rPr lang="en-US" altLang="cs-CZ" sz="1600" b="0">
                <a:solidFill>
                  <a:srgbClr val="676767"/>
                </a:solidFill>
                <a:latin typeface="Arial" charset="0"/>
              </a:rPr>
              <a:t> (95% CI: 25–67 m; </a:t>
            </a:r>
            <a:r>
              <a:rPr lang="en-US" altLang="cs-CZ" sz="1600" b="0" i="1">
                <a:solidFill>
                  <a:srgbClr val="676767"/>
                </a:solidFill>
                <a:latin typeface="Arial" charset="0"/>
              </a:rPr>
              <a:t>p</a:t>
            </a:r>
            <a:r>
              <a:rPr lang="en-US" altLang="cs-CZ" sz="1600" b="0">
                <a:solidFill>
                  <a:srgbClr val="676767"/>
                </a:solidFill>
                <a:latin typeface="Arial" charset="0"/>
              </a:rPr>
              <a:t>&lt;0.0001)</a:t>
            </a:r>
            <a:endParaRPr lang="en-GB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97038" y="3671888"/>
            <a:ext cx="5732462" cy="938212"/>
          </a:xfrm>
          <a:custGeom>
            <a:avLst/>
            <a:gdLst>
              <a:gd name="connsiteX0" fmla="*/ 4184650 w 4184650"/>
              <a:gd name="connsiteY0" fmla="*/ 730250 h 1016000"/>
              <a:gd name="connsiteX1" fmla="*/ 3136900 w 4184650"/>
              <a:gd name="connsiteY1" fmla="*/ 476250 h 1016000"/>
              <a:gd name="connsiteX2" fmla="*/ 2095500 w 4184650"/>
              <a:gd name="connsiteY2" fmla="*/ 241300 h 1016000"/>
              <a:gd name="connsiteX3" fmla="*/ 1568450 w 4184650"/>
              <a:gd name="connsiteY3" fmla="*/ 0 h 1016000"/>
              <a:gd name="connsiteX4" fmla="*/ 1047750 w 4184650"/>
              <a:gd name="connsiteY4" fmla="*/ 444500 h 1016000"/>
              <a:gd name="connsiteX5" fmla="*/ 520700 w 4184650"/>
              <a:gd name="connsiteY5" fmla="*/ 565150 h 1016000"/>
              <a:gd name="connsiteX6" fmla="*/ 0 w 4184650"/>
              <a:gd name="connsiteY6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650" h="1016000">
                <a:moveTo>
                  <a:pt x="4184650" y="730250"/>
                </a:moveTo>
                <a:lnTo>
                  <a:pt x="3136900" y="476250"/>
                </a:lnTo>
                <a:lnTo>
                  <a:pt x="2095500" y="241300"/>
                </a:lnTo>
                <a:lnTo>
                  <a:pt x="1568450" y="0"/>
                </a:lnTo>
                <a:lnTo>
                  <a:pt x="1047750" y="444500"/>
                </a:lnTo>
                <a:lnTo>
                  <a:pt x="520700" y="565150"/>
                </a:lnTo>
                <a:lnTo>
                  <a:pt x="0" y="1016000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97038" y="2438400"/>
            <a:ext cx="5722937" cy="2160588"/>
          </a:xfrm>
          <a:custGeom>
            <a:avLst/>
            <a:gdLst>
              <a:gd name="connsiteX0" fmla="*/ 4178300 w 4178300"/>
              <a:gd name="connsiteY0" fmla="*/ 0 h 2336800"/>
              <a:gd name="connsiteX1" fmla="*/ 3136900 w 4178300"/>
              <a:gd name="connsiteY1" fmla="*/ 127000 h 2336800"/>
              <a:gd name="connsiteX2" fmla="*/ 2089150 w 4178300"/>
              <a:gd name="connsiteY2" fmla="*/ 400050 h 2336800"/>
              <a:gd name="connsiteX3" fmla="*/ 1562100 w 4178300"/>
              <a:gd name="connsiteY3" fmla="*/ 869950 h 2336800"/>
              <a:gd name="connsiteX4" fmla="*/ 1054100 w 4178300"/>
              <a:gd name="connsiteY4" fmla="*/ 1098550 h 2336800"/>
              <a:gd name="connsiteX5" fmla="*/ 520700 w 4178300"/>
              <a:gd name="connsiteY5" fmla="*/ 1447800 h 2336800"/>
              <a:gd name="connsiteX6" fmla="*/ 6350 w 4178300"/>
              <a:gd name="connsiteY6" fmla="*/ 2336800 h 2336800"/>
              <a:gd name="connsiteX7" fmla="*/ 0 w 4178300"/>
              <a:gd name="connsiteY7" fmla="*/ 233045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300" h="2336800">
                <a:moveTo>
                  <a:pt x="4178300" y="0"/>
                </a:moveTo>
                <a:lnTo>
                  <a:pt x="3136900" y="127000"/>
                </a:lnTo>
                <a:lnTo>
                  <a:pt x="2089150" y="400050"/>
                </a:lnTo>
                <a:lnTo>
                  <a:pt x="1562100" y="869950"/>
                </a:lnTo>
                <a:lnTo>
                  <a:pt x="1054100" y="1098550"/>
                </a:lnTo>
                <a:lnTo>
                  <a:pt x="520700" y="1447800"/>
                </a:lnTo>
                <a:lnTo>
                  <a:pt x="6350" y="2336800"/>
                </a:lnTo>
                <a:lnTo>
                  <a:pt x="0" y="233045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24025" y="4608513"/>
            <a:ext cx="6499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04975" y="2057400"/>
            <a:ext cx="0" cy="3409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06563" y="5381625"/>
            <a:ext cx="5756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01" name="TextBox 15"/>
          <p:cNvSpPr txBox="1">
            <a:spLocks noChangeArrowheads="1"/>
          </p:cNvSpPr>
          <p:nvPr/>
        </p:nvSpPr>
        <p:spPr bwMode="auto">
          <a:xfrm>
            <a:off x="1155700" y="4894263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-10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02" name="TextBox 18"/>
          <p:cNvSpPr txBox="1">
            <a:spLocks noChangeArrowheads="1"/>
          </p:cNvSpPr>
          <p:nvPr/>
        </p:nvSpPr>
        <p:spPr bwMode="auto">
          <a:xfrm>
            <a:off x="1338263" y="444817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03" name="TextBox 20"/>
          <p:cNvSpPr txBox="1">
            <a:spLocks noChangeArrowheads="1"/>
          </p:cNvSpPr>
          <p:nvPr/>
        </p:nvSpPr>
        <p:spPr bwMode="auto">
          <a:xfrm>
            <a:off x="1225550" y="4032250"/>
            <a:ext cx="411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10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04" name="TextBox 22"/>
          <p:cNvSpPr txBox="1">
            <a:spLocks noChangeArrowheads="1"/>
          </p:cNvSpPr>
          <p:nvPr/>
        </p:nvSpPr>
        <p:spPr bwMode="auto">
          <a:xfrm>
            <a:off x="1225550" y="3606800"/>
            <a:ext cx="41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20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05" name="TextBox 24"/>
          <p:cNvSpPr txBox="1">
            <a:spLocks noChangeArrowheads="1"/>
          </p:cNvSpPr>
          <p:nvPr/>
        </p:nvSpPr>
        <p:spPr bwMode="auto">
          <a:xfrm>
            <a:off x="1225550" y="3176588"/>
            <a:ext cx="411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30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06" name="TextBox 26"/>
          <p:cNvSpPr txBox="1">
            <a:spLocks noChangeArrowheads="1"/>
          </p:cNvSpPr>
          <p:nvPr/>
        </p:nvSpPr>
        <p:spPr bwMode="auto">
          <a:xfrm>
            <a:off x="1225550" y="2749550"/>
            <a:ext cx="411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40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07" name="TextBox 27"/>
          <p:cNvSpPr txBox="1">
            <a:spLocks noChangeArrowheads="1"/>
          </p:cNvSpPr>
          <p:nvPr/>
        </p:nvSpPr>
        <p:spPr bwMode="auto">
          <a:xfrm>
            <a:off x="1555750" y="5461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08" name="TextBox 29"/>
          <p:cNvSpPr txBox="1">
            <a:spLocks noChangeArrowheads="1"/>
          </p:cNvSpPr>
          <p:nvPr/>
        </p:nvSpPr>
        <p:spPr bwMode="auto">
          <a:xfrm>
            <a:off x="2265363" y="5461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2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409825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10" name="TextBox 31"/>
          <p:cNvSpPr txBox="1">
            <a:spLocks noChangeArrowheads="1"/>
          </p:cNvSpPr>
          <p:nvPr/>
        </p:nvSpPr>
        <p:spPr bwMode="auto">
          <a:xfrm>
            <a:off x="2984500" y="5461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4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132138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12" name="TextBox 33"/>
          <p:cNvSpPr txBox="1">
            <a:spLocks noChangeArrowheads="1"/>
          </p:cNvSpPr>
          <p:nvPr/>
        </p:nvSpPr>
        <p:spPr bwMode="auto">
          <a:xfrm>
            <a:off x="3695700" y="5461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6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843338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14" name="TextBox 35"/>
          <p:cNvSpPr txBox="1">
            <a:spLocks noChangeArrowheads="1"/>
          </p:cNvSpPr>
          <p:nvPr/>
        </p:nvSpPr>
        <p:spPr bwMode="auto">
          <a:xfrm>
            <a:off x="4419600" y="5461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8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564063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16" name="TextBox 37"/>
          <p:cNvSpPr txBox="1">
            <a:spLocks noChangeArrowheads="1"/>
          </p:cNvSpPr>
          <p:nvPr/>
        </p:nvSpPr>
        <p:spPr bwMode="auto">
          <a:xfrm>
            <a:off x="5070475" y="5461000"/>
            <a:ext cx="41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10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273675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18" name="TextBox 39"/>
          <p:cNvSpPr txBox="1">
            <a:spLocks noChangeArrowheads="1"/>
          </p:cNvSpPr>
          <p:nvPr/>
        </p:nvSpPr>
        <p:spPr bwMode="auto">
          <a:xfrm>
            <a:off x="5792788" y="54610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12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997575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82788" y="4924425"/>
            <a:ext cx="37941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82788" y="5132388"/>
            <a:ext cx="379412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22" name="TextBox 45"/>
          <p:cNvSpPr txBox="1">
            <a:spLocks noChangeArrowheads="1"/>
          </p:cNvSpPr>
          <p:nvPr/>
        </p:nvSpPr>
        <p:spPr bwMode="auto">
          <a:xfrm>
            <a:off x="2362200" y="4775200"/>
            <a:ext cx="93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0">
                <a:solidFill>
                  <a:srgbClr val="676767"/>
                </a:solidFill>
                <a:latin typeface="Arial" charset="0"/>
              </a:rPr>
              <a:t>Riociguat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0">
                <a:solidFill>
                  <a:srgbClr val="676767"/>
                </a:solidFill>
                <a:latin typeface="Arial" charset="0"/>
              </a:rPr>
              <a:t>Placebo</a:t>
            </a:r>
            <a:endParaRPr lang="en-US" altLang="cs-CZ" sz="14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560888" y="2633663"/>
            <a:ext cx="0" cy="3413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94400" y="2400300"/>
            <a:ext cx="0" cy="3254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28963" y="3316288"/>
            <a:ext cx="0" cy="2714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06650" y="3679825"/>
            <a:ext cx="0" cy="2333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405063" y="4016375"/>
            <a:ext cx="0" cy="3603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130550" y="3895725"/>
            <a:ext cx="0" cy="3762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62475" y="3679825"/>
            <a:ext cx="0" cy="4302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994400" y="3716338"/>
            <a:ext cx="0" cy="7937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416800" y="4060825"/>
            <a:ext cx="0" cy="5984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250" y="2719388"/>
            <a:ext cx="3175" cy="4953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56488" y="4460875"/>
            <a:ext cx="0" cy="7858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34" name="TextBox 67"/>
          <p:cNvSpPr txBox="1">
            <a:spLocks noChangeArrowheads="1"/>
          </p:cNvSpPr>
          <p:nvPr/>
        </p:nvSpPr>
        <p:spPr bwMode="auto">
          <a:xfrm>
            <a:off x="7312025" y="2787650"/>
            <a:ext cx="417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0">
                <a:solidFill>
                  <a:srgbClr val="676767"/>
                </a:solidFill>
                <a:latin typeface="Arial" charset="0"/>
              </a:rPr>
              <a:t>*</a:t>
            </a:r>
            <a:endParaRPr lang="en-US" altLang="cs-CZ" sz="24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35" name="TextBox 68"/>
          <p:cNvSpPr txBox="1">
            <a:spLocks noChangeArrowheads="1"/>
          </p:cNvSpPr>
          <p:nvPr/>
        </p:nvSpPr>
        <p:spPr bwMode="auto">
          <a:xfrm>
            <a:off x="7305675" y="4678363"/>
            <a:ext cx="4175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0">
                <a:solidFill>
                  <a:srgbClr val="676767"/>
                </a:solidFill>
                <a:latin typeface="Arial" charset="0"/>
              </a:rPr>
              <a:t>*</a:t>
            </a:r>
            <a:endParaRPr lang="en-US" altLang="cs-CZ" sz="24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36" name="TextBox 69"/>
          <p:cNvSpPr txBox="1">
            <a:spLocks noChangeArrowheads="1"/>
          </p:cNvSpPr>
          <p:nvPr/>
        </p:nvSpPr>
        <p:spPr bwMode="auto">
          <a:xfrm>
            <a:off x="5688013" y="2163763"/>
            <a:ext cx="614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n=157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37" name="TextBox 70"/>
          <p:cNvSpPr txBox="1">
            <a:spLocks noChangeArrowheads="1"/>
          </p:cNvSpPr>
          <p:nvPr/>
        </p:nvSpPr>
        <p:spPr bwMode="auto">
          <a:xfrm>
            <a:off x="7113588" y="2032000"/>
            <a:ext cx="614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n=159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38" name="TextBox 71"/>
          <p:cNvSpPr txBox="1">
            <a:spLocks noChangeArrowheads="1"/>
          </p:cNvSpPr>
          <p:nvPr/>
        </p:nvSpPr>
        <p:spPr bwMode="auto">
          <a:xfrm>
            <a:off x="4254500" y="2400300"/>
            <a:ext cx="614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n=158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39" name="TextBox 72"/>
          <p:cNvSpPr txBox="1">
            <a:spLocks noChangeArrowheads="1"/>
          </p:cNvSpPr>
          <p:nvPr/>
        </p:nvSpPr>
        <p:spPr bwMode="auto">
          <a:xfrm>
            <a:off x="3535363" y="2846388"/>
            <a:ext cx="614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n=162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0" name="TextBox 73"/>
          <p:cNvSpPr txBox="1">
            <a:spLocks noChangeArrowheads="1"/>
          </p:cNvSpPr>
          <p:nvPr/>
        </p:nvSpPr>
        <p:spPr bwMode="auto">
          <a:xfrm>
            <a:off x="2100263" y="3436938"/>
            <a:ext cx="614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n=168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1" name="TextBox 74"/>
          <p:cNvSpPr txBox="1">
            <a:spLocks noChangeArrowheads="1"/>
          </p:cNvSpPr>
          <p:nvPr/>
        </p:nvSpPr>
        <p:spPr bwMode="auto">
          <a:xfrm>
            <a:off x="2139950" y="4324350"/>
            <a:ext cx="53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n=88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2" name="TextBox 75"/>
          <p:cNvSpPr txBox="1">
            <a:spLocks noChangeArrowheads="1"/>
          </p:cNvSpPr>
          <p:nvPr/>
        </p:nvSpPr>
        <p:spPr bwMode="auto">
          <a:xfrm>
            <a:off x="3575050" y="3922713"/>
            <a:ext cx="53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n=86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3" name="TextBox 76"/>
          <p:cNvSpPr txBox="1">
            <a:spLocks noChangeArrowheads="1"/>
          </p:cNvSpPr>
          <p:nvPr/>
        </p:nvSpPr>
        <p:spPr bwMode="auto">
          <a:xfrm>
            <a:off x="4297363" y="3452813"/>
            <a:ext cx="53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n=84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4" name="TextBox 77"/>
          <p:cNvSpPr txBox="1">
            <a:spLocks noChangeArrowheads="1"/>
          </p:cNvSpPr>
          <p:nvPr/>
        </p:nvSpPr>
        <p:spPr bwMode="auto">
          <a:xfrm>
            <a:off x="5729288" y="3494088"/>
            <a:ext cx="52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n=82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5" name="TextBox 78"/>
          <p:cNvSpPr txBox="1">
            <a:spLocks noChangeArrowheads="1"/>
          </p:cNvSpPr>
          <p:nvPr/>
        </p:nvSpPr>
        <p:spPr bwMode="auto">
          <a:xfrm>
            <a:off x="7513638" y="2749550"/>
            <a:ext cx="841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n=173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6" name="TextBox 79"/>
          <p:cNvSpPr txBox="1">
            <a:spLocks noChangeArrowheads="1"/>
          </p:cNvSpPr>
          <p:nvPr/>
        </p:nvSpPr>
        <p:spPr bwMode="auto">
          <a:xfrm>
            <a:off x="7153275" y="3833813"/>
            <a:ext cx="53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n=83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7" name="TextBox 80"/>
          <p:cNvSpPr txBox="1">
            <a:spLocks noChangeArrowheads="1"/>
          </p:cNvSpPr>
          <p:nvPr/>
        </p:nvSpPr>
        <p:spPr bwMode="auto">
          <a:xfrm>
            <a:off x="7513638" y="4786313"/>
            <a:ext cx="723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n=88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8" name="TextBox 82"/>
          <p:cNvSpPr txBox="1">
            <a:spLocks noChangeArrowheads="1"/>
          </p:cNvSpPr>
          <p:nvPr/>
        </p:nvSpPr>
        <p:spPr bwMode="auto">
          <a:xfrm>
            <a:off x="3389313" y="4981575"/>
            <a:ext cx="4175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0">
                <a:solidFill>
                  <a:srgbClr val="676767"/>
                </a:solidFill>
                <a:latin typeface="Arial" charset="0"/>
              </a:rPr>
              <a:t>*</a:t>
            </a:r>
            <a:endParaRPr lang="en-US" altLang="cs-CZ" sz="24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49" name="TextBox 84"/>
          <p:cNvSpPr txBox="1">
            <a:spLocks noChangeArrowheads="1"/>
          </p:cNvSpPr>
          <p:nvPr/>
        </p:nvSpPr>
        <p:spPr bwMode="auto">
          <a:xfrm>
            <a:off x="6503988" y="54610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14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6708775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51" name="TextBox 86"/>
          <p:cNvSpPr txBox="1">
            <a:spLocks noChangeArrowheads="1"/>
          </p:cNvSpPr>
          <p:nvPr/>
        </p:nvSpPr>
        <p:spPr bwMode="auto">
          <a:xfrm>
            <a:off x="7245350" y="54610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16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7451725" y="5389563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53" name="TextBox 89"/>
          <p:cNvSpPr txBox="1">
            <a:spLocks noChangeArrowheads="1"/>
          </p:cNvSpPr>
          <p:nvPr/>
        </p:nvSpPr>
        <p:spPr bwMode="auto">
          <a:xfrm>
            <a:off x="1225550" y="2328863"/>
            <a:ext cx="411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50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grpSp>
        <p:nvGrpSpPr>
          <p:cNvPr id="161854" name="Group 4"/>
          <p:cNvGrpSpPr>
            <a:grpSpLocks/>
          </p:cNvGrpSpPr>
          <p:nvPr/>
        </p:nvGrpSpPr>
        <p:grpSpPr bwMode="auto">
          <a:xfrm>
            <a:off x="1630363" y="2062163"/>
            <a:ext cx="66675" cy="3001962"/>
            <a:chOff x="1575233" y="2245786"/>
            <a:chExt cx="143537" cy="300278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575233" y="5248568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75233" y="4794419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75233" y="4378380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75233" y="3952814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75233" y="3522485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75233" y="3095330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575233" y="2674528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575233" y="2245786"/>
              <a:ext cx="14353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855" name="TextBox 91"/>
          <p:cNvSpPr txBox="1">
            <a:spLocks noChangeArrowheads="1"/>
          </p:cNvSpPr>
          <p:nvPr/>
        </p:nvSpPr>
        <p:spPr bwMode="auto">
          <a:xfrm>
            <a:off x="1225550" y="1900238"/>
            <a:ext cx="411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600" b="0">
                <a:solidFill>
                  <a:srgbClr val="676767"/>
                </a:solidFill>
                <a:latin typeface="Arial" charset="0"/>
              </a:rPr>
              <a:t>60</a:t>
            </a:r>
            <a:endParaRPr lang="en-US" altLang="cs-CZ" sz="16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56" name="TextBox 92"/>
          <p:cNvSpPr txBox="1">
            <a:spLocks noChangeArrowheads="1"/>
          </p:cNvSpPr>
          <p:nvPr/>
        </p:nvSpPr>
        <p:spPr bwMode="auto">
          <a:xfrm>
            <a:off x="2863850" y="4221163"/>
            <a:ext cx="528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n=87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57" name="TextBox 93"/>
          <p:cNvSpPr txBox="1">
            <a:spLocks noChangeArrowheads="1"/>
          </p:cNvSpPr>
          <p:nvPr/>
        </p:nvSpPr>
        <p:spPr bwMode="auto">
          <a:xfrm>
            <a:off x="2824163" y="3084513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200" b="0">
                <a:solidFill>
                  <a:srgbClr val="676767"/>
                </a:solidFill>
                <a:latin typeface="Arial" charset="0"/>
              </a:rPr>
              <a:t>n=167</a:t>
            </a:r>
            <a:endParaRPr lang="en-US" altLang="cs-CZ" sz="1200" b="0">
              <a:solidFill>
                <a:srgbClr val="676767"/>
              </a:solidFill>
              <a:latin typeface="Arial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3840163" y="3079750"/>
            <a:ext cx="0" cy="8969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423150" y="2262188"/>
            <a:ext cx="0" cy="3794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7377113" y="2393950"/>
            <a:ext cx="95250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948363" y="2511425"/>
            <a:ext cx="95250" cy="90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511675" y="2763838"/>
            <a:ext cx="96838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795713" y="3195638"/>
            <a:ext cx="95250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081338" y="3413125"/>
            <a:ext cx="95250" cy="90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359025" y="3738563"/>
            <a:ext cx="96838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657350" y="4560888"/>
            <a:ext cx="96838" cy="904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355850" y="4151313"/>
            <a:ext cx="95250" cy="904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081338" y="4033838"/>
            <a:ext cx="96837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3794125" y="3629025"/>
            <a:ext cx="95250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514850" y="3846513"/>
            <a:ext cx="95250" cy="904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945188" y="4062413"/>
            <a:ext cx="96837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64413" y="4295775"/>
            <a:ext cx="96837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487738" y="4892675"/>
            <a:ext cx="95250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61874" name="TextBox 114"/>
          <p:cNvSpPr txBox="1">
            <a:spLocks noChangeArrowheads="1"/>
          </p:cNvSpPr>
          <p:nvPr/>
        </p:nvSpPr>
        <p:spPr bwMode="auto">
          <a:xfrm>
            <a:off x="3622675" y="4775200"/>
            <a:ext cx="96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0">
                <a:solidFill>
                  <a:srgbClr val="676767"/>
                </a:solidFill>
                <a:latin typeface="Arial" charset="0"/>
              </a:rPr>
              <a:t>Observed</a:t>
            </a:r>
            <a:endParaRPr lang="en-GB" altLang="cs-CZ" sz="1200" b="0">
              <a:solidFill>
                <a:srgbClr val="676767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400" b="0">
                <a:solidFill>
                  <a:srgbClr val="676767"/>
                </a:solidFill>
                <a:latin typeface="Arial" charset="0"/>
              </a:rPr>
              <a:t>Imputed</a:t>
            </a:r>
            <a:endParaRPr lang="en-US" altLang="cs-CZ" sz="1400" b="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75" name="TextBox 120"/>
          <p:cNvSpPr txBox="1">
            <a:spLocks noChangeArrowheads="1"/>
          </p:cNvSpPr>
          <p:nvPr/>
        </p:nvSpPr>
        <p:spPr bwMode="auto">
          <a:xfrm>
            <a:off x="4181475" y="5732463"/>
            <a:ext cx="785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676767"/>
                </a:solidFill>
                <a:latin typeface="Arial" charset="0"/>
              </a:rPr>
              <a:t>Týdny</a:t>
            </a:r>
            <a:endParaRPr lang="en-US" altLang="cs-CZ" sz="160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161876" name="TextBox 121"/>
          <p:cNvSpPr txBox="1">
            <a:spLocks noChangeArrowheads="1"/>
          </p:cNvSpPr>
          <p:nvPr/>
        </p:nvSpPr>
        <p:spPr bwMode="auto">
          <a:xfrm rot="-5400000">
            <a:off x="-780256" y="3602831"/>
            <a:ext cx="330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676767"/>
                </a:solidFill>
                <a:latin typeface="Arial" charset="0"/>
              </a:rPr>
              <a:t>Změna testu šestimin. chůzí</a:t>
            </a:r>
            <a:r>
              <a:rPr lang="en-GB" altLang="cs-CZ" sz="1600">
                <a:solidFill>
                  <a:srgbClr val="676767"/>
                </a:solidFill>
                <a:latin typeface="Arial" charset="0"/>
              </a:rPr>
              <a:t> (m)</a:t>
            </a:r>
            <a:endParaRPr lang="en-US" altLang="cs-CZ" sz="1600">
              <a:solidFill>
                <a:srgbClr val="676767"/>
              </a:solidFill>
              <a:latin typeface="Arial" charset="0"/>
            </a:endParaRPr>
          </a:p>
        </p:txBody>
      </p:sp>
      <p:sp>
        <p:nvSpPr>
          <p:cNvPr id="94" name="Nadpis 1">
            <a:extLst>
              <a:ext uri="{FF2B5EF4-FFF2-40B4-BE49-F238E27FC236}">
                <a16:creationId xmlns:a16="http://schemas.microsoft.com/office/drawing/2014/main" id="{2E316F5F-E8A7-4815-96FD-C8BFAB65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 CHEST-1  výsledky </a:t>
            </a:r>
          </a:p>
        </p:txBody>
      </p:sp>
      <p:sp>
        <p:nvSpPr>
          <p:cNvPr id="97" name="TextovéPole 12">
            <a:extLst>
              <a:ext uri="{FF2B5EF4-FFF2-40B4-BE49-F238E27FC236}">
                <a16:creationId xmlns:a16="http://schemas.microsoft.com/office/drawing/2014/main" id="{4C5AFB1D-7835-4C62-9673-CE36AF47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132" y="6444862"/>
            <a:ext cx="2983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 dirty="0" err="1">
                <a:latin typeface="Arial" charset="0"/>
              </a:rPr>
              <a:t>Ghofrani</a:t>
            </a:r>
            <a:r>
              <a:rPr lang="cs-CZ" altLang="cs-CZ" sz="1200" b="0" dirty="0">
                <a:latin typeface="Arial" charset="0"/>
              </a:rPr>
              <a:t> et al. NEJM 2013, 369: 319-312</a:t>
            </a:r>
          </a:p>
        </p:txBody>
      </p:sp>
      <p:pic>
        <p:nvPicPr>
          <p:cNvPr id="96" name="Obrázek 95">
            <a:extLst>
              <a:ext uri="{FF2B5EF4-FFF2-40B4-BE49-F238E27FC236}">
                <a16:creationId xmlns:a16="http://schemas.microsoft.com/office/drawing/2014/main" id="{31FD8ACF-C72C-49F3-B31B-EDBC7D3E6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AB76E-6695-469B-AB17-5FB0B14E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CHEST-2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185EA3-70D3-43E2-AE50-E18DBDD5A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Extenze studie CHEST-1</a:t>
            </a:r>
          </a:p>
          <a:p>
            <a:r>
              <a:rPr lang="cs-CZ" dirty="0"/>
              <a:t>Dlouhodobé sledování 237 nemocných.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5DA6F9-F9D0-4204-99A3-8FAAFE61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9" y="3188429"/>
            <a:ext cx="3862968" cy="2080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C8B2E9-91BA-4059-AD3F-41429FCCE142}"/>
              </a:ext>
            </a:extLst>
          </p:cNvPr>
          <p:cNvSpPr txBox="1"/>
          <p:nvPr/>
        </p:nvSpPr>
        <p:spPr>
          <a:xfrm>
            <a:off x="4773706" y="6310779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Simonneau</a:t>
            </a:r>
            <a:r>
              <a:rPr lang="cs-CZ" sz="1200" dirty="0"/>
              <a:t> G et </a:t>
            </a:r>
            <a:r>
              <a:rPr lang="cs-CZ" sz="1200" dirty="0" err="1"/>
              <a:t>al.,Eur</a:t>
            </a:r>
            <a:r>
              <a:rPr lang="cs-CZ" sz="1200" dirty="0"/>
              <a:t> Respir J 2015; 45: 1293-1302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1AF3BB-F1DE-4615-9229-592CC7F7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62706"/>
            <a:ext cx="3581400" cy="2732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2C4E49-4145-427C-8CAC-0A9A0113C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C5A2F43-020D-490C-94A1-81CA36FA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CHEST-2</a:t>
            </a:r>
            <a:endParaRPr lang="cs-CZ" sz="3600" b="1" dirty="0"/>
          </a:p>
        </p:txBody>
      </p:sp>
      <p:graphicFrame>
        <p:nvGraphicFramePr>
          <p:cNvPr id="14" name="Zástupný symbol pro obsah 13">
            <a:extLst>
              <a:ext uri="{FF2B5EF4-FFF2-40B4-BE49-F238E27FC236}">
                <a16:creationId xmlns:a16="http://schemas.microsoft.com/office/drawing/2014/main" id="{CCC2BF07-FEBA-459A-9B0A-DDAE30C8020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347447" y="2729753"/>
          <a:ext cx="292249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872">
                  <a:extLst>
                    <a:ext uri="{9D8B030D-6E8A-4147-A177-3AD203B41FA5}">
                      <a16:colId xmlns:a16="http://schemas.microsoft.com/office/drawing/2014/main" val="702166822"/>
                    </a:ext>
                  </a:extLst>
                </a:gridCol>
                <a:gridCol w="717622">
                  <a:extLst>
                    <a:ext uri="{9D8B030D-6E8A-4147-A177-3AD203B41FA5}">
                      <a16:colId xmlns:a16="http://schemas.microsoft.com/office/drawing/2014/main" val="9392040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Nežádoucí účinky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3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závrať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9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nechutenství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9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hypotenze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09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hemoptýza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02170"/>
                  </a:ext>
                </a:extLst>
              </a:tr>
            </a:tbl>
          </a:graphicData>
        </a:graphic>
      </p:graphicFrame>
      <p:graphicFrame>
        <p:nvGraphicFramePr>
          <p:cNvPr id="13" name="Zástupný symbol pro obsah 12">
            <a:extLst>
              <a:ext uri="{FF2B5EF4-FFF2-40B4-BE49-F238E27FC236}">
                <a16:creationId xmlns:a16="http://schemas.microsoft.com/office/drawing/2014/main" id="{BEFB5EFF-A2BF-44A7-AB7E-63A53E8A4D2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37130"/>
          <a:ext cx="4038600" cy="488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0C267F-8780-44B6-8D01-5F58C32556D7}"/>
              </a:ext>
            </a:extLst>
          </p:cNvPr>
          <p:cNvSpPr txBox="1"/>
          <p:nvPr/>
        </p:nvSpPr>
        <p:spPr>
          <a:xfrm>
            <a:off x="4773706" y="6310779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Simonneau</a:t>
            </a:r>
            <a:r>
              <a:rPr lang="cs-CZ" sz="1200" dirty="0"/>
              <a:t> G et </a:t>
            </a:r>
            <a:r>
              <a:rPr lang="cs-CZ" sz="1200" dirty="0" err="1"/>
              <a:t>al.,Eur</a:t>
            </a:r>
            <a:r>
              <a:rPr lang="cs-CZ" sz="1200" dirty="0"/>
              <a:t> Respir J 2015; 45: 1293-1302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BDEE48-0C2F-4DD5-AEC6-1446A13FF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</a:t>
            </a:r>
          </a:p>
        </p:txBody>
      </p:sp>
      <p:sp>
        <p:nvSpPr>
          <p:cNvPr id="19459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Muž 62 let</a:t>
            </a:r>
          </a:p>
          <a:p>
            <a:pPr eaLnBrk="1" hangingPunct="1"/>
            <a:r>
              <a:rPr lang="cs-CZ" altLang="en-US"/>
              <a:t>OA:</a:t>
            </a:r>
          </a:p>
          <a:p>
            <a:pPr lvl="1" eaLnBrk="1" hangingPunct="1"/>
            <a:r>
              <a:rPr lang="cs-CZ" altLang="en-US"/>
              <a:t>St.p. resekci části pravé  plice pro absces v 1960</a:t>
            </a:r>
          </a:p>
          <a:p>
            <a:pPr lvl="1" eaLnBrk="1" hangingPunct="1"/>
            <a:r>
              <a:rPr lang="cs-CZ" altLang="en-US"/>
              <a:t>St.p.sukcesivní PE v 03/2007</a:t>
            </a:r>
          </a:p>
          <a:p>
            <a:pPr eaLnBrk="1" hangingPunct="1"/>
            <a:r>
              <a:rPr lang="cs-CZ" altLang="en-US"/>
              <a:t>NYHA III.st</a:t>
            </a:r>
          </a:p>
          <a:p>
            <a:pPr eaLnBrk="1" hangingPunct="1"/>
            <a:r>
              <a:rPr lang="cs-CZ" altLang="en-US"/>
              <a:t>6MWT 310 metrů </a:t>
            </a:r>
          </a:p>
        </p:txBody>
      </p:sp>
      <p:pic>
        <p:nvPicPr>
          <p:cNvPr id="19460" name="Picture 4" descr="KUNDR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22488"/>
            <a:ext cx="4038600" cy="34813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EFBEE9-A9A5-4570-A6B5-B201A10B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99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</a:t>
            </a:r>
            <a:endParaRPr lang="cs-CZ" sz="4000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05675" cy="4525963"/>
          </a:xfrm>
        </p:spPr>
        <p:txBody>
          <a:bodyPr/>
          <a:lstStyle/>
          <a:p>
            <a:pPr eaLnBrk="1" hangingPunct="1"/>
            <a:r>
              <a:rPr lang="cs-CZ" altLang="en-US"/>
              <a:t>Katetrizační hemodynamické vyšetření:</a:t>
            </a:r>
          </a:p>
          <a:p>
            <a:pPr lvl="1" eaLnBrk="1" hangingPunct="1"/>
            <a:r>
              <a:rPr lang="cs-CZ" altLang="en-US"/>
              <a:t>Pravá síň:</a:t>
            </a:r>
            <a:r>
              <a:rPr lang="it-IT" altLang="en-US"/>
              <a:t> 13</a:t>
            </a:r>
            <a:r>
              <a:rPr lang="cs-CZ" altLang="en-US"/>
              <a:t> mm Hg</a:t>
            </a:r>
          </a:p>
          <a:p>
            <a:pPr lvl="1" eaLnBrk="1" hangingPunct="1"/>
            <a:r>
              <a:rPr lang="cs-CZ" altLang="en-US"/>
              <a:t>Plicnice: </a:t>
            </a:r>
            <a:r>
              <a:rPr lang="it-IT" altLang="en-US"/>
              <a:t>82/38/53</a:t>
            </a:r>
            <a:r>
              <a:rPr lang="cs-CZ" altLang="en-US"/>
              <a:t> mm Hg </a:t>
            </a:r>
          </a:p>
          <a:p>
            <a:pPr lvl="1" eaLnBrk="1" hangingPunct="1"/>
            <a:r>
              <a:rPr lang="cs-CZ" altLang="en-US"/>
              <a:t>Tlak v zaklínění: 14 mm Hg</a:t>
            </a:r>
          </a:p>
          <a:p>
            <a:pPr lvl="1" eaLnBrk="1" hangingPunct="1"/>
            <a:r>
              <a:rPr lang="cs-CZ" altLang="en-US"/>
              <a:t>Minutový výdej srdeční: 3</a:t>
            </a:r>
            <a:r>
              <a:rPr lang="it-IT" altLang="en-US"/>
              <a:t>.47</a:t>
            </a:r>
            <a:r>
              <a:rPr lang="cs-CZ" altLang="en-US"/>
              <a:t> l/min</a:t>
            </a:r>
          </a:p>
          <a:p>
            <a:pPr lvl="1" eaLnBrk="1" hangingPunct="1"/>
            <a:r>
              <a:rPr lang="cs-CZ" altLang="en-US"/>
              <a:t>Plicní arteriální rezistence: </a:t>
            </a:r>
            <a:r>
              <a:rPr lang="it-IT" altLang="en-US"/>
              <a:t>11.24 W</a:t>
            </a:r>
            <a:r>
              <a:rPr lang="cs-CZ" altLang="en-US"/>
              <a:t>.</a:t>
            </a:r>
            <a:r>
              <a:rPr lang="it-IT" altLang="en-US"/>
              <a:t>U</a:t>
            </a:r>
            <a:r>
              <a:rPr lang="cs-CZ" altLang="en-US"/>
              <a:t>.</a:t>
            </a:r>
          </a:p>
          <a:p>
            <a:pPr eaLnBrk="1" hangingPunct="1"/>
            <a:endParaRPr lang="cs-CZ" alt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5EC7EA-6285-4BA8-AA5E-E7CFEDF1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534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1507" name="Picture 2" descr="G:\kolař\1.3.12.2.1107.5.99.2.6819.30000008060213422331200000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3357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8495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2531" name="Picture 4" descr="G:\kolař\1.3.12.2.1107.5.4.1.2156689324.20080609.124651.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765175"/>
            <a:ext cx="46275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G:\kolař\1.3.12.2.1107.5.4.1.2156689324.20080609.125555.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467225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84364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3555" name="Picture 4" descr="G:\kolař\1.3.12.2.1107.5.4.1.2156689324.20080609.124651.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765175"/>
            <a:ext cx="46275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G:\kolař\1.3.12.2.1107.5.4.1.2156689324.20080609.125555.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467225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3992" r="7599" b="6810"/>
          <a:stretch>
            <a:fillRect/>
          </a:stretch>
        </p:blipFill>
        <p:spPr bwMode="auto">
          <a:xfrm>
            <a:off x="1498600" y="746125"/>
            <a:ext cx="6146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861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1910196"/>
          <a:ext cx="9144000" cy="442969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0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Zaměstnanecký poměr</a:t>
                      </a:r>
                      <a:endParaRPr lang="en-US" sz="20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 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dirty="0"/>
                        <a:t>Vlastník / akcionář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b="0" dirty="0"/>
                        <a:t>Konzultant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Bez konfliktu zájmů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dirty="0"/>
                        <a:t>Přednášková</a:t>
                      </a:r>
                      <a:r>
                        <a:rPr lang="cs-CZ" sz="2000" baseline="0" dirty="0"/>
                        <a:t> činnost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MSD, </a:t>
                      </a:r>
                      <a:r>
                        <a:rPr lang="cs-CZ" sz="2000" b="0" dirty="0" err="1"/>
                        <a:t>Jansen</a:t>
                      </a:r>
                      <a:r>
                        <a:rPr lang="cs-CZ" sz="2000" b="0" dirty="0"/>
                        <a:t>, AOP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Člen poradních sborů (</a:t>
                      </a:r>
                      <a:r>
                        <a:rPr lang="cs-CZ" sz="2000" dirty="0" err="1"/>
                        <a:t>advisory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boards</a:t>
                      </a:r>
                      <a:r>
                        <a:rPr lang="cs-CZ" sz="2000" dirty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Podpora výzkumu</a:t>
                      </a:r>
                      <a:r>
                        <a:rPr lang="cs-CZ" sz="2000" baseline="0" dirty="0"/>
                        <a:t> / granty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bez konfliktu</a:t>
                      </a:r>
                      <a:r>
                        <a:rPr lang="cs-CZ" sz="2000" baseline="0" dirty="0"/>
                        <a:t> zájmů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/>
                        <a:t>Jiné honoráře (např. za </a:t>
                      </a:r>
                      <a:r>
                        <a:rPr lang="cs-CZ" sz="2000" dirty="0" err="1"/>
                        <a:t>klin.studie</a:t>
                      </a:r>
                      <a:r>
                        <a:rPr lang="cs-CZ" sz="2000" dirty="0"/>
                        <a:t> či registry)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Studie ARENA, studie REPLACE, studie </a:t>
                      </a:r>
                      <a:r>
                        <a:rPr lang="cs-CZ" sz="2000" b="0" dirty="0" err="1"/>
                        <a:t>Affifliate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93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funkční třídy a 6MWT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"/>
          </p:nvPr>
        </p:nvGraphicFramePr>
        <p:xfrm>
          <a:off x="4648200" y="2133600"/>
          <a:ext cx="4038600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323528" y="2276872"/>
          <a:ext cx="4176464" cy="369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1" name="TextovéPole 7"/>
          <p:cNvSpPr txBox="1">
            <a:spLocks noChangeArrowheads="1"/>
          </p:cNvSpPr>
          <p:nvPr/>
        </p:nvSpPr>
        <p:spPr bwMode="auto">
          <a:xfrm>
            <a:off x="3309938" y="5659438"/>
            <a:ext cx="9509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en-US"/>
          </a:p>
        </p:txBody>
      </p:sp>
      <p:sp>
        <p:nvSpPr>
          <p:cNvPr id="24582" name="TextovéPole 9"/>
          <p:cNvSpPr txBox="1">
            <a:spLocks noChangeArrowheads="1"/>
          </p:cNvSpPr>
          <p:nvPr/>
        </p:nvSpPr>
        <p:spPr bwMode="auto">
          <a:xfrm>
            <a:off x="7358063" y="5830888"/>
            <a:ext cx="9509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26EAFC-01A3-4C8D-9C3B-C9D917FEA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195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Hemodynamické</a:t>
            </a:r>
            <a:r>
              <a:rPr lang="cs-CZ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změny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55650" y="2205038"/>
          <a:ext cx="6211888" cy="3671885"/>
        </p:xfrm>
        <a:graphic>
          <a:graphicData uri="http://schemas.openxmlformats.org/drawingml/2006/table">
            <a:tbl>
              <a:tblPr/>
              <a:tblGrid>
                <a:gridCol w="159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před PEA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po PEA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(mm </a:t>
                      </a:r>
                      <a:r>
                        <a:rPr lang="cs-CZ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Hg</a:t>
                      </a: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PAMP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(mm </a:t>
                      </a:r>
                      <a:r>
                        <a:rPr lang="cs-CZ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Hg</a:t>
                      </a: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2800" dirty="0"/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l/min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3,47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W.U.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27D5184-23E7-409B-9937-F601726F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446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Hemodynamické</a:t>
            </a:r>
            <a:r>
              <a:rPr lang="cs-CZ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změny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55650" y="2205038"/>
          <a:ext cx="7921624" cy="3671885"/>
        </p:xfrm>
        <a:graphic>
          <a:graphicData uri="http://schemas.openxmlformats.org/drawingml/2006/table">
            <a:tbl>
              <a:tblPr/>
              <a:tblGrid>
                <a:gridCol w="1590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5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před PEA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po PEA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Riociguat</a:t>
                      </a:r>
                      <a:endParaRPr lang="cs-CZ" sz="2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(mm </a:t>
                      </a:r>
                      <a:r>
                        <a:rPr lang="cs-CZ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Hg</a:t>
                      </a: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PAMP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(mm </a:t>
                      </a:r>
                      <a:r>
                        <a:rPr lang="cs-CZ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Hg</a:t>
                      </a: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2800" dirty="0"/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l/min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3,47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4,28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3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W.U.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2299E4C-726F-49C8-BC5C-1392BE33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147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funkční třídy a 6MWT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"/>
          </p:nvPr>
        </p:nvGraphicFramePr>
        <p:xfrm>
          <a:off x="4648200" y="2133600"/>
          <a:ext cx="4038600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323528" y="2276872"/>
          <a:ext cx="4176464" cy="369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B9E0852-863F-4749-9F27-AAE3C14B3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3914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Naše zkušenosti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Mezi léty 2009 až 08/2019 jsme nasadili </a:t>
            </a:r>
            <a:r>
              <a:rPr lang="cs-CZ" altLang="en-US" dirty="0" err="1"/>
              <a:t>Adempas</a:t>
            </a:r>
            <a:r>
              <a:rPr lang="cs-CZ" altLang="en-US" dirty="0"/>
              <a:t> u 122 nemocných.</a:t>
            </a:r>
          </a:p>
          <a:p>
            <a:r>
              <a:rPr lang="cs-CZ" altLang="en-US" dirty="0"/>
              <a:t>Ženy/muži: 73/49</a:t>
            </a:r>
          </a:p>
          <a:p>
            <a:r>
              <a:rPr lang="cs-CZ" altLang="en-US" dirty="0"/>
              <a:t>Průměrný věk 68,8 ± 12,45 roků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AA38E8-F2C1-4DD9-89D4-AD6A8504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6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Porovnání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30464129-D1BC-41BE-803E-2558935CD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740118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372662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009654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12479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CHEST 1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VFN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0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Počet sledovaných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2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Věk (roků)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59 ±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69 ± 12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4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Ženy/muži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172/89 (66 %)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73/49 (59 %)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0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Délka sledování (roků)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 roky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let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63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Vstupní 6MWT (m)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347 ±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368 ± 103,5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5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Adempas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2,5 mg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27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Adempas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2,0 mg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151290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13AA38E8-F2C1-4DD9-89D4-AD6A8504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6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Efekt léčby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6MWT </a:t>
            </a:r>
          </a:p>
          <a:p>
            <a:pPr lvl="1"/>
            <a:r>
              <a:rPr lang="cs-CZ" altLang="en-US" dirty="0"/>
              <a:t>Zlepšení v průměru o 29±15 metrů</a:t>
            </a:r>
          </a:p>
          <a:p>
            <a:pPr lvl="1"/>
            <a:endParaRPr lang="cs-CZ" altLang="en-US" dirty="0"/>
          </a:p>
          <a:p>
            <a:pPr marL="457200" lvl="1" indent="0">
              <a:buNone/>
            </a:pPr>
            <a:endParaRPr lang="cs-CZ" alt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AA38E8-F2C1-4DD9-89D4-AD6A8504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67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Efekt léčby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132080" y="1600200"/>
            <a:ext cx="8554720" cy="4525963"/>
          </a:xfrm>
        </p:spPr>
        <p:txBody>
          <a:bodyPr/>
          <a:lstStyle/>
          <a:p>
            <a:r>
              <a:rPr lang="cs-CZ" altLang="en-US" dirty="0"/>
              <a:t>6MWT </a:t>
            </a:r>
          </a:p>
          <a:p>
            <a:pPr lvl="1"/>
            <a:r>
              <a:rPr lang="cs-CZ" altLang="en-US" dirty="0"/>
              <a:t>Zlepšení v průměru o 29±15 metrů</a:t>
            </a:r>
          </a:p>
          <a:p>
            <a:pPr lvl="1"/>
            <a:endParaRPr lang="cs-CZ" altLang="en-US" dirty="0"/>
          </a:p>
          <a:p>
            <a:r>
              <a:rPr lang="cs-CZ" altLang="en-US" dirty="0"/>
              <a:t>Přežívání </a:t>
            </a:r>
          </a:p>
          <a:p>
            <a:pPr lvl="1"/>
            <a:r>
              <a:rPr lang="cs-CZ" altLang="en-US" dirty="0">
                <a:solidFill>
                  <a:srgbClr val="FF0000"/>
                </a:solidFill>
              </a:rPr>
              <a:t> neoperovaní pacienti</a:t>
            </a:r>
          </a:p>
          <a:p>
            <a:pPr marL="457200" lvl="1" indent="0">
              <a:buNone/>
            </a:pPr>
            <a:r>
              <a:rPr lang="cs-CZ" altLang="en-US" dirty="0">
                <a:solidFill>
                  <a:srgbClr val="FF0000"/>
                </a:solidFill>
              </a:rPr>
              <a:t>2003-2009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AA38E8-F2C1-4DD9-89D4-AD6A85044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CD8738B-2A53-46EB-AFD6-B3877238A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507998"/>
              </p:ext>
            </p:extLst>
          </p:nvPr>
        </p:nvGraphicFramePr>
        <p:xfrm>
          <a:off x="3995928" y="2925762"/>
          <a:ext cx="4876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ACD8738B-2A53-46EB-AFD6-B3877238A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28" y="2925762"/>
                        <a:ext cx="48768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909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Efekt léčby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132080" y="1600200"/>
            <a:ext cx="8554720" cy="4525963"/>
          </a:xfrm>
        </p:spPr>
        <p:txBody>
          <a:bodyPr/>
          <a:lstStyle/>
          <a:p>
            <a:r>
              <a:rPr lang="cs-CZ" altLang="en-US" dirty="0"/>
              <a:t>6MWT </a:t>
            </a:r>
          </a:p>
          <a:p>
            <a:pPr lvl="1"/>
            <a:r>
              <a:rPr lang="cs-CZ" altLang="en-US" dirty="0"/>
              <a:t>Zlepšení v průměru o 29±15 metrů</a:t>
            </a:r>
          </a:p>
          <a:p>
            <a:pPr lvl="1"/>
            <a:endParaRPr lang="cs-CZ" altLang="en-US" dirty="0"/>
          </a:p>
          <a:p>
            <a:r>
              <a:rPr lang="cs-CZ" altLang="en-US" dirty="0"/>
              <a:t>Přežívání </a:t>
            </a:r>
          </a:p>
          <a:p>
            <a:pPr lvl="1"/>
            <a:r>
              <a:rPr lang="cs-CZ" altLang="en-US" dirty="0">
                <a:solidFill>
                  <a:srgbClr val="FF0000"/>
                </a:solidFill>
              </a:rPr>
              <a:t> neoperovaní pacienti</a:t>
            </a:r>
          </a:p>
          <a:p>
            <a:pPr marL="457200" lvl="1" indent="0">
              <a:buNone/>
            </a:pPr>
            <a:r>
              <a:rPr lang="cs-CZ" altLang="en-US" dirty="0">
                <a:solidFill>
                  <a:srgbClr val="FF0000"/>
                </a:solidFill>
              </a:rPr>
              <a:t>2003-2009</a:t>
            </a:r>
          </a:p>
          <a:p>
            <a:pPr lvl="1"/>
            <a:r>
              <a:rPr lang="cs-CZ" altLang="en-US" dirty="0">
                <a:solidFill>
                  <a:srgbClr val="0000FF"/>
                </a:solidFill>
              </a:rPr>
              <a:t>Neoperovaní na </a:t>
            </a:r>
          </a:p>
          <a:p>
            <a:pPr marL="457200" lvl="1" indent="0">
              <a:buNone/>
            </a:pPr>
            <a:r>
              <a:rPr lang="cs-CZ" altLang="en-US" dirty="0" err="1">
                <a:solidFill>
                  <a:srgbClr val="0000FF"/>
                </a:solidFill>
              </a:rPr>
              <a:t>Adempasu</a:t>
            </a:r>
            <a:r>
              <a:rPr lang="cs-CZ" altLang="en-US" dirty="0">
                <a:solidFill>
                  <a:srgbClr val="0000FF"/>
                </a:solidFill>
              </a:rPr>
              <a:t> 2010-1019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AA38E8-F2C1-4DD9-89D4-AD6A8504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D81BF078-68FE-4A3E-9E79-088F58CB6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3047682"/>
            <a:ext cx="471424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Nežádoucí účinky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Typický nežádoucí účinek jsou dyspeptické obtíže.</a:t>
            </a:r>
          </a:p>
          <a:p>
            <a:pPr marL="457200" lvl="1" indent="0">
              <a:buNone/>
            </a:pPr>
            <a:r>
              <a:rPr lang="cs-CZ" altLang="en-US" dirty="0"/>
              <a:t> </a:t>
            </a:r>
          </a:p>
          <a:p>
            <a:r>
              <a:rPr lang="cs-CZ" altLang="en-US" dirty="0"/>
              <a:t>Hypotenze se vyskytuje vzácně a v  8 % vedla k redukci dávky.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AA38E8-F2C1-4DD9-89D4-AD6A8504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700C4E0-4D51-45F5-BA3F-2F03C7301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915" y="204836"/>
            <a:ext cx="7198468" cy="59598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96C598D-89B3-4A66-B7FA-3008DCA5F67D}"/>
              </a:ext>
            </a:extLst>
          </p:cNvPr>
          <p:cNvSpPr txBox="1"/>
          <p:nvPr/>
        </p:nvSpPr>
        <p:spPr>
          <a:xfrm>
            <a:off x="2340078" y="6304002"/>
            <a:ext cx="649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 M. </a:t>
            </a:r>
            <a:r>
              <a:rPr lang="cs-CZ" sz="1000" dirty="0" err="1"/>
              <a:t>Aschermann</a:t>
            </a:r>
            <a:r>
              <a:rPr lang="cs-CZ" sz="1000" dirty="0"/>
              <a:t>, et al., 2015 ESC/ERS </a:t>
            </a:r>
            <a:r>
              <a:rPr lang="cs-CZ" sz="1000" dirty="0" err="1"/>
              <a:t>Guidelines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diagnosis</a:t>
            </a:r>
            <a:r>
              <a:rPr lang="cs-CZ" sz="1000" dirty="0"/>
              <a:t> and </a:t>
            </a:r>
            <a:r>
              <a:rPr lang="cs-CZ" sz="1000" dirty="0" err="1"/>
              <a:t>treatment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pulmonary</a:t>
            </a:r>
            <a:r>
              <a:rPr lang="cs-CZ" sz="1000" dirty="0"/>
              <a:t> </a:t>
            </a:r>
            <a:r>
              <a:rPr lang="cs-CZ" sz="1000" dirty="0" err="1"/>
              <a:t>hypertension</a:t>
            </a:r>
            <a:r>
              <a:rPr lang="cs-CZ" sz="1000" dirty="0"/>
              <a:t>. </a:t>
            </a:r>
            <a:r>
              <a:rPr lang="cs-CZ" sz="1000" dirty="0" err="1"/>
              <a:t>Summary</a:t>
            </a:r>
            <a:r>
              <a:rPr lang="cs-CZ" sz="1000" dirty="0"/>
              <a:t> </a:t>
            </a:r>
            <a:r>
              <a:rPr lang="cs-CZ" sz="1000" dirty="0" err="1"/>
              <a:t>document</a:t>
            </a:r>
            <a:r>
              <a:rPr lang="cs-CZ" sz="1000" dirty="0"/>
              <a:t> </a:t>
            </a:r>
            <a:r>
              <a:rPr lang="cs-CZ" sz="1000" dirty="0" err="1"/>
              <a:t>prepared</a:t>
            </a:r>
            <a:r>
              <a:rPr lang="cs-CZ" sz="1000" dirty="0"/>
              <a:t> by </a:t>
            </a:r>
            <a:r>
              <a:rPr lang="cs-CZ" sz="1000" dirty="0" err="1"/>
              <a:t>the</a:t>
            </a:r>
            <a:r>
              <a:rPr lang="cs-CZ" sz="1000" dirty="0"/>
              <a:t> Czech Society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Cardiology</a:t>
            </a:r>
            <a:r>
              <a:rPr lang="cs-CZ" sz="1000" dirty="0"/>
              <a:t>, </a:t>
            </a:r>
            <a:r>
              <a:rPr lang="cs-CZ" sz="1000" dirty="0" err="1"/>
              <a:t>Cor</a:t>
            </a:r>
            <a:r>
              <a:rPr lang="cs-CZ" sz="1000" dirty="0"/>
              <a:t> et </a:t>
            </a:r>
            <a:r>
              <a:rPr lang="cs-CZ" sz="1000" dirty="0" err="1"/>
              <a:t>Vasa</a:t>
            </a:r>
            <a:r>
              <a:rPr lang="cs-CZ" sz="1000" dirty="0"/>
              <a:t> 58 (2016) e129–e152</a:t>
            </a:r>
          </a:p>
          <a:p>
            <a:endParaRPr lang="cs-CZ" sz="10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2187758-DE85-4AE6-95D3-C2A52B50BFD3}"/>
              </a:ext>
            </a:extLst>
          </p:cNvPr>
          <p:cNvSpPr/>
          <p:nvPr/>
        </p:nvSpPr>
        <p:spPr>
          <a:xfrm>
            <a:off x="5883438" y="2217413"/>
            <a:ext cx="1710813" cy="550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3A91A68-32A2-4550-9E4F-8FD5C77D1E08}"/>
              </a:ext>
            </a:extLst>
          </p:cNvPr>
          <p:cNvSpPr/>
          <p:nvPr/>
        </p:nvSpPr>
        <p:spPr>
          <a:xfrm>
            <a:off x="4273299" y="3016317"/>
            <a:ext cx="1710813" cy="550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BB75E69-5268-48DF-A3D9-34CC6576F82B}"/>
              </a:ext>
            </a:extLst>
          </p:cNvPr>
          <p:cNvSpPr/>
          <p:nvPr/>
        </p:nvSpPr>
        <p:spPr>
          <a:xfrm>
            <a:off x="4273298" y="3792565"/>
            <a:ext cx="1710813" cy="550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83E23B-1CD3-46AA-8349-5E75271E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3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Závěr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Základní a nejúčinnější léčbou CTEPH zůstává plicní endarterektomie</a:t>
            </a:r>
          </a:p>
          <a:p>
            <a:endParaRPr lang="cs-CZ" altLang="en-US" dirty="0"/>
          </a:p>
          <a:p>
            <a:r>
              <a:rPr lang="cs-CZ" altLang="en-US" dirty="0"/>
              <a:t>U inoperabilních nemocných nevhodných k balonkové angioplastice a nemocných s reziduální plicní hypertenzí je farmakoterapie sice „pouze“ symptomatická, ale účinná forma léčby s vlivem na snížení mortality.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AA38E8-F2C1-4DD9-89D4-AD6A8504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1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2BB7D88-8953-427D-A144-FE1F0CD4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Přežívání neoperovaných </a:t>
            </a:r>
          </a:p>
        </p:txBody>
      </p:sp>
      <p:pic>
        <p:nvPicPr>
          <p:cNvPr id="7" name="Picture 5" descr="J:\Práce\Registr CTEPH\REGISTR CTEPH\pracovní složka CTEPH\Kumulativní podíl přeživajících (Kaplan-Meier).jpg">
            <a:extLst>
              <a:ext uri="{FF2B5EF4-FFF2-40B4-BE49-F238E27FC236}">
                <a16:creationId xmlns:a16="http://schemas.microsoft.com/office/drawing/2014/main" id="{43DEA7BC-6164-49FD-8DCB-48260BFD1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17639"/>
            <a:ext cx="6472029" cy="4804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2">
            <a:extLst>
              <a:ext uri="{FF2B5EF4-FFF2-40B4-BE49-F238E27FC236}">
                <a16:creationId xmlns:a16="http://schemas.microsoft.com/office/drawing/2014/main" id="{D92C7462-2277-40D3-8C57-15D8A7B1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516" y="4443664"/>
            <a:ext cx="320248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 sz="1600" b="1" dirty="0">
                <a:solidFill>
                  <a:srgbClr val="002060"/>
                </a:solidFill>
              </a:rPr>
              <a:t>PAMP nad 45 mm </a:t>
            </a:r>
            <a:r>
              <a:rPr lang="cs-CZ" altLang="cs-CZ" sz="1600" b="1" dirty="0" err="1">
                <a:solidFill>
                  <a:srgbClr val="002060"/>
                </a:solidFill>
              </a:rPr>
              <a:t>Hg</a:t>
            </a:r>
            <a:r>
              <a:rPr lang="cs-CZ" altLang="cs-CZ" sz="1600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cs-CZ" altLang="cs-CZ" sz="1600" b="1" dirty="0">
                <a:solidFill>
                  <a:srgbClr val="990000"/>
                </a:solidFill>
              </a:rPr>
              <a:t>PAMP mezi 35 – 44 mm </a:t>
            </a:r>
            <a:r>
              <a:rPr lang="cs-CZ" altLang="cs-CZ" sz="1600" b="1" dirty="0" err="1">
                <a:solidFill>
                  <a:srgbClr val="990000"/>
                </a:solidFill>
              </a:rPr>
              <a:t>Hg</a:t>
            </a:r>
            <a:endParaRPr lang="cs-CZ" altLang="cs-CZ" sz="1600" b="1" dirty="0">
              <a:solidFill>
                <a:srgbClr val="990000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cs-CZ" sz="1600" b="1" dirty="0">
                <a:solidFill>
                  <a:srgbClr val="33CC33"/>
                </a:solidFill>
              </a:rPr>
              <a:t>PAMP do 34 mm </a:t>
            </a:r>
            <a:r>
              <a:rPr lang="cs-CZ" altLang="cs-CZ" sz="1600" b="1" dirty="0" err="1">
                <a:solidFill>
                  <a:srgbClr val="33CC33"/>
                </a:solidFill>
              </a:rPr>
              <a:t>Hg</a:t>
            </a:r>
            <a:endParaRPr lang="en-US" altLang="cs-CZ" sz="1600" b="1" dirty="0">
              <a:solidFill>
                <a:srgbClr val="33CC33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B90847-AA13-412D-BFE0-4FF85B2DC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Reziduální plicní hypertenze </a:t>
            </a:r>
          </a:p>
        </p:txBody>
      </p:sp>
      <p:graphicFrame>
        <p:nvGraphicFramePr>
          <p:cNvPr id="6" name="graf 3"/>
          <p:cNvGraphicFramePr>
            <a:graphicFrameLocks noGrp="1"/>
          </p:cNvGraphicFramePr>
          <p:nvPr>
            <p:ph sz="half" idx="1"/>
          </p:nvPr>
        </p:nvGraphicFramePr>
        <p:xfrm>
          <a:off x="8024" y="1944535"/>
          <a:ext cx="3601450" cy="387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J:\Kumulativní podíl přeživajících (Kaplan-Meier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885" y="1543845"/>
            <a:ext cx="5646404" cy="45494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31ED91-FC79-461F-8D7D-712A2258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2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2"/>
          <p:cNvSpPr>
            <a:spLocks noChangeShapeType="1"/>
          </p:cNvSpPr>
          <p:nvPr/>
        </p:nvSpPr>
        <p:spPr bwMode="auto">
          <a:xfrm flipH="1">
            <a:off x="1665288" y="3424079"/>
            <a:ext cx="257175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6" name="Freeform 3"/>
          <p:cNvSpPr>
            <a:spLocks/>
          </p:cNvSpPr>
          <p:nvPr/>
        </p:nvSpPr>
        <p:spPr bwMode="auto">
          <a:xfrm>
            <a:off x="-127000" y="4441666"/>
            <a:ext cx="3275013" cy="930275"/>
          </a:xfrm>
          <a:custGeom>
            <a:avLst/>
            <a:gdLst>
              <a:gd name="T0" fmla="*/ 2147483647 w 3040"/>
              <a:gd name="T1" fmla="*/ 2147483647 h 1048"/>
              <a:gd name="T2" fmla="*/ 2147483647 w 3040"/>
              <a:gd name="T3" fmla="*/ 2147483647 h 1048"/>
              <a:gd name="T4" fmla="*/ 2147483647 w 3040"/>
              <a:gd name="T5" fmla="*/ 2147483647 h 1048"/>
              <a:gd name="T6" fmla="*/ 2147483647 w 3040"/>
              <a:gd name="T7" fmla="*/ 2147483647 h 1048"/>
              <a:gd name="T8" fmla="*/ 2147483647 w 3040"/>
              <a:gd name="T9" fmla="*/ 2147483647 h 1048"/>
              <a:gd name="T10" fmla="*/ 2147483647 w 3040"/>
              <a:gd name="T11" fmla="*/ 2147483647 h 1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0"/>
              <a:gd name="T19" fmla="*/ 0 h 1048"/>
              <a:gd name="T20" fmla="*/ 3040 w 3040"/>
              <a:gd name="T21" fmla="*/ 1048 h 1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0" h="1048">
                <a:moveTo>
                  <a:pt x="240" y="584"/>
                </a:moveTo>
                <a:cubicBezTo>
                  <a:pt x="680" y="300"/>
                  <a:pt x="1120" y="16"/>
                  <a:pt x="1584" y="8"/>
                </a:cubicBezTo>
                <a:cubicBezTo>
                  <a:pt x="2048" y="0"/>
                  <a:pt x="3040" y="368"/>
                  <a:pt x="3024" y="536"/>
                </a:cubicBezTo>
                <a:cubicBezTo>
                  <a:pt x="3008" y="704"/>
                  <a:pt x="1960" y="984"/>
                  <a:pt x="1488" y="1016"/>
                </a:cubicBezTo>
                <a:cubicBezTo>
                  <a:pt x="1016" y="1048"/>
                  <a:pt x="384" y="808"/>
                  <a:pt x="192" y="728"/>
                </a:cubicBezTo>
                <a:cubicBezTo>
                  <a:pt x="0" y="648"/>
                  <a:pt x="312" y="568"/>
                  <a:pt x="336" y="536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 rot="10800000">
            <a:off x="1792288" y="4427379"/>
            <a:ext cx="130175" cy="41275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000" b="1">
              <a:latin typeface="Arial" charset="0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 rot="10800000">
            <a:off x="1316038" y="4428966"/>
            <a:ext cx="130175" cy="39688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000" b="1">
              <a:latin typeface="Arial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233363" y="2931954"/>
            <a:ext cx="2513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fr-FR" sz="1600" b="1" dirty="0"/>
              <a:t>Pre-pro-ET</a:t>
            </a:r>
            <a:r>
              <a:rPr lang="it-IT" altLang="fr-FR" sz="1600" b="1" dirty="0">
                <a:sym typeface="Symbol" pitchFamily="18" charset="2"/>
              </a:rPr>
              <a:t> pro-ET</a:t>
            </a:r>
            <a:endParaRPr lang="it-IT" altLang="fr-FR" sz="1600" b="1" dirty="0"/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1231900" y="3779679"/>
            <a:ext cx="1506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fr-FR" sz="1200" b="1" i="1">
                <a:sym typeface="Symbol" pitchFamily="18" charset="2"/>
              </a:rPr>
              <a:t>Endothelin-1</a:t>
            </a:r>
            <a:endParaRPr lang="it-IT" altLang="fr-FR" sz="1200" b="1"/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482600" y="4595654"/>
            <a:ext cx="218598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fr-FR" sz="1200" b="1" i="1" u="sng" dirty="0"/>
              <a:t>va</a:t>
            </a:r>
            <a:r>
              <a:rPr lang="cs-CZ" altLang="fr-FR" sz="1200" b="1" i="1" u="sng" dirty="0"/>
              <a:t>z</a:t>
            </a:r>
            <a:r>
              <a:rPr lang="it-IT" altLang="fr-FR" sz="1200" b="1" i="1" u="sng" dirty="0"/>
              <a:t>o</a:t>
            </a:r>
            <a:r>
              <a:rPr lang="cs-CZ" altLang="fr-FR" sz="1200" b="1" i="1" u="sng" dirty="0"/>
              <a:t>k</a:t>
            </a:r>
            <a:r>
              <a:rPr lang="it-IT" altLang="fr-FR" sz="1200" b="1" i="1" u="sng" dirty="0"/>
              <a:t>onstri</a:t>
            </a:r>
            <a:r>
              <a:rPr lang="cs-CZ" altLang="fr-FR" sz="1200" b="1" i="1" u="sng" dirty="0" err="1"/>
              <a:t>kce</a:t>
            </a:r>
            <a:endParaRPr lang="it-IT" altLang="fr-FR" sz="1200" b="1" i="1" u="sng" dirty="0"/>
          </a:p>
          <a:p>
            <a:pPr algn="ctr">
              <a:buClrTx/>
              <a:buFontTx/>
              <a:buNone/>
            </a:pPr>
            <a:r>
              <a:rPr lang="it-IT" altLang="fr-FR" sz="1200" b="1" i="1" u="sng" dirty="0"/>
              <a:t>prolif</a:t>
            </a:r>
            <a:r>
              <a:rPr lang="fr-FR" altLang="fr-FR" sz="1200" b="1" i="1" u="sng" dirty="0"/>
              <a:t>e</a:t>
            </a:r>
            <a:r>
              <a:rPr lang="it-IT" altLang="fr-FR" sz="1200" b="1" i="1" u="sng" dirty="0"/>
              <a:t>ra</a:t>
            </a:r>
            <a:r>
              <a:rPr lang="cs-CZ" altLang="fr-FR" sz="1200" b="1" i="1" u="sng" dirty="0" err="1"/>
              <a:t>ce</a:t>
            </a:r>
            <a:endParaRPr lang="en-GB" altLang="fr-FR" sz="1200" b="1" i="1" u="sng" dirty="0"/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903288" y="4190841"/>
            <a:ext cx="6937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fr-FR" sz="1200" b="1" dirty="0">
                <a:sym typeface="Symbol" pitchFamily="18" charset="2"/>
              </a:rPr>
              <a:t>ET</a:t>
            </a:r>
            <a:r>
              <a:rPr lang="fr-FR" altLang="cs-CZ" sz="1200" b="1" baseline="-25000" dirty="0">
                <a:sym typeface="Symbol" pitchFamily="18" charset="2"/>
              </a:rPr>
              <a:t>A</a:t>
            </a:r>
            <a:endParaRPr lang="it-IT" altLang="fr-FR" sz="1200" b="1" baseline="-25000" dirty="0"/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1704975" y="4241641"/>
            <a:ext cx="6937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fr-FR" sz="1200" b="1">
                <a:sym typeface="Symbol" pitchFamily="18" charset="2"/>
              </a:rPr>
              <a:t>ET</a:t>
            </a:r>
            <a:r>
              <a:rPr lang="fr-FR" altLang="cs-CZ" sz="1200" b="1" baseline="-25000">
                <a:sym typeface="Symbol" pitchFamily="18" charset="2"/>
              </a:rPr>
              <a:t>B</a:t>
            </a:r>
            <a:endParaRPr lang="it-IT" altLang="fr-FR" sz="1200" b="1" baseline="-25000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flipH="1">
            <a:off x="1398588" y="4097179"/>
            <a:ext cx="257175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1746250" y="4097179"/>
            <a:ext cx="1301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67" name="Group 14"/>
          <p:cNvGrpSpPr>
            <a:grpSpLocks/>
          </p:cNvGrpSpPr>
          <p:nvPr/>
        </p:nvGrpSpPr>
        <p:grpSpPr bwMode="auto">
          <a:xfrm flipV="1">
            <a:off x="598488" y="4216241"/>
            <a:ext cx="595312" cy="236538"/>
            <a:chOff x="546" y="2028"/>
            <a:chExt cx="357" cy="149"/>
          </a:xfrm>
        </p:grpSpPr>
        <p:sp>
          <p:nvSpPr>
            <p:cNvPr id="68" name="Line 15"/>
            <p:cNvSpPr>
              <a:spLocks noChangeShapeType="1"/>
            </p:cNvSpPr>
            <p:nvPr/>
          </p:nvSpPr>
          <p:spPr bwMode="auto">
            <a:xfrm rot="5400000" flipV="1">
              <a:off x="725" y="1853"/>
              <a:ext cx="0" cy="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>
              <a:off x="549" y="2028"/>
              <a:ext cx="0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70" name="Group 17"/>
          <p:cNvGrpSpPr>
            <a:grpSpLocks/>
          </p:cNvGrpSpPr>
          <p:nvPr/>
        </p:nvGrpSpPr>
        <p:grpSpPr bwMode="auto">
          <a:xfrm>
            <a:off x="577850" y="4341654"/>
            <a:ext cx="252413" cy="336550"/>
            <a:chOff x="406" y="601"/>
            <a:chExt cx="152" cy="212"/>
          </a:xfrm>
        </p:grpSpPr>
        <p:sp>
          <p:nvSpPr>
            <p:cNvPr id="71" name="Oval 18"/>
            <p:cNvSpPr>
              <a:spLocks noChangeArrowheads="1"/>
            </p:cNvSpPr>
            <p:nvPr/>
          </p:nvSpPr>
          <p:spPr bwMode="auto">
            <a:xfrm>
              <a:off x="446" y="682"/>
              <a:ext cx="104" cy="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Univer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Univer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Univer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Univer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fr-FR" sz="2400" b="1"/>
            </a:p>
          </p:txBody>
        </p:sp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406" y="601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Univer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Univer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Univer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Univer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r-FR" altLang="cs-CZ" sz="1600" b="1" dirty="0"/>
                <a:t>-</a:t>
              </a:r>
            </a:p>
          </p:txBody>
        </p:sp>
      </p:grp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161925" y="3479641"/>
            <a:ext cx="1230313" cy="7397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</a:t>
            </a:r>
            <a:r>
              <a:rPr lang="fr-FR" alt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cs-CZ" alt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receptorů pro ET</a:t>
            </a:r>
            <a:endParaRPr lang="fr-FR" altLang="cs-C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3068189" y="4406288"/>
            <a:ext cx="3025775" cy="927100"/>
          </a:xfrm>
          <a:custGeom>
            <a:avLst/>
            <a:gdLst>
              <a:gd name="T0" fmla="*/ 2147483647 w 3040"/>
              <a:gd name="T1" fmla="*/ 2147483647 h 1048"/>
              <a:gd name="T2" fmla="*/ 2147483647 w 3040"/>
              <a:gd name="T3" fmla="*/ 2147483647 h 1048"/>
              <a:gd name="T4" fmla="*/ 2147483647 w 3040"/>
              <a:gd name="T5" fmla="*/ 2147483647 h 1048"/>
              <a:gd name="T6" fmla="*/ 2147483647 w 3040"/>
              <a:gd name="T7" fmla="*/ 2147483647 h 1048"/>
              <a:gd name="T8" fmla="*/ 2147483647 w 3040"/>
              <a:gd name="T9" fmla="*/ 2147483647 h 1048"/>
              <a:gd name="T10" fmla="*/ 2147483647 w 3040"/>
              <a:gd name="T11" fmla="*/ 2147483647 h 1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0"/>
              <a:gd name="T19" fmla="*/ 0 h 1048"/>
              <a:gd name="T20" fmla="*/ 3040 w 3040"/>
              <a:gd name="T21" fmla="*/ 1048 h 1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0" h="1048">
                <a:moveTo>
                  <a:pt x="240" y="584"/>
                </a:moveTo>
                <a:cubicBezTo>
                  <a:pt x="680" y="300"/>
                  <a:pt x="1120" y="16"/>
                  <a:pt x="1584" y="8"/>
                </a:cubicBezTo>
                <a:cubicBezTo>
                  <a:pt x="2048" y="0"/>
                  <a:pt x="3040" y="368"/>
                  <a:pt x="3024" y="536"/>
                </a:cubicBezTo>
                <a:cubicBezTo>
                  <a:pt x="3008" y="704"/>
                  <a:pt x="1960" y="984"/>
                  <a:pt x="1488" y="1016"/>
                </a:cubicBezTo>
                <a:cubicBezTo>
                  <a:pt x="1016" y="1048"/>
                  <a:pt x="384" y="808"/>
                  <a:pt x="192" y="728"/>
                </a:cubicBezTo>
                <a:cubicBezTo>
                  <a:pt x="0" y="648"/>
                  <a:pt x="312" y="568"/>
                  <a:pt x="336" y="536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3454400" y="2962116"/>
            <a:ext cx="2733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fr-FR" sz="1600" b="1" dirty="0"/>
              <a:t>L-arginin</a:t>
            </a:r>
            <a:r>
              <a:rPr lang="it-IT" altLang="fr-FR" sz="1600" b="1" dirty="0">
                <a:sym typeface="Symbol" pitchFamily="18" charset="2"/>
              </a:rPr>
              <a:t> L-citruli</a:t>
            </a:r>
            <a:r>
              <a:rPr lang="cs-CZ" altLang="fr-FR" sz="1600" b="1" dirty="0">
                <a:sym typeface="Symbol" pitchFamily="18" charset="2"/>
              </a:rPr>
              <a:t>n</a:t>
            </a:r>
            <a:endParaRPr lang="it-IT" altLang="fr-FR" sz="1600" b="1" dirty="0"/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3979863" y="4616291"/>
            <a:ext cx="21590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fr-FR" sz="1200" b="1" i="1" u="sng" dirty="0"/>
              <a:t>va</a:t>
            </a:r>
            <a:r>
              <a:rPr lang="cs-CZ" altLang="fr-FR" sz="1200" b="1" i="1" u="sng" dirty="0"/>
              <a:t>z</a:t>
            </a:r>
            <a:r>
              <a:rPr lang="it-IT" altLang="fr-FR" sz="1200" b="1" i="1" u="sng" dirty="0"/>
              <a:t>odilata</a:t>
            </a:r>
            <a:r>
              <a:rPr lang="cs-CZ" altLang="fr-FR" sz="1200" b="1" i="1" u="sng" dirty="0" err="1"/>
              <a:t>ce</a:t>
            </a:r>
            <a:endParaRPr lang="it-IT" altLang="fr-FR" sz="1200" b="1" i="1" u="sng" dirty="0"/>
          </a:p>
          <a:p>
            <a:pPr algn="ctr">
              <a:buClrTx/>
              <a:buFontTx/>
              <a:buNone/>
            </a:pPr>
            <a:r>
              <a:rPr lang="it-IT" altLang="fr-FR" sz="1200" b="1" i="1" u="sng" dirty="0"/>
              <a:t>antiprolifera</a:t>
            </a:r>
            <a:r>
              <a:rPr lang="cs-CZ" altLang="fr-FR" sz="1200" b="1" i="1" u="sng" dirty="0" err="1"/>
              <a:t>ce</a:t>
            </a:r>
            <a:endParaRPr lang="en-GB" altLang="fr-FR" sz="1200" b="1" i="1" u="sng" dirty="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3894138" y="4568666"/>
            <a:ext cx="857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fr-FR" sz="1200" b="1"/>
              <a:t>cGMP</a:t>
            </a:r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auto">
          <a:xfrm>
            <a:off x="3514725" y="4936966"/>
            <a:ext cx="857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fr-FR" sz="1200" b="1"/>
              <a:t>PDE</a:t>
            </a:r>
            <a:r>
              <a:rPr lang="fr-FR" altLang="cs-CZ" sz="1200" b="1"/>
              <a:t>5</a:t>
            </a:r>
            <a:endParaRPr lang="it-IT" altLang="fr-FR" sz="1200" b="1"/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 flipV="1">
            <a:off x="4173538" y="4776629"/>
            <a:ext cx="153987" cy="2365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" name="Line 28"/>
          <p:cNvSpPr>
            <a:spLocks noChangeShapeType="1"/>
          </p:cNvSpPr>
          <p:nvPr/>
        </p:nvSpPr>
        <p:spPr bwMode="auto">
          <a:xfrm flipV="1">
            <a:off x="3605213" y="5159216"/>
            <a:ext cx="19208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2622306" y="5506651"/>
            <a:ext cx="1518364" cy="30777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PDE5 inhibitor</a:t>
            </a:r>
            <a:r>
              <a:rPr lang="cs-CZ" alt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fr-FR" altLang="cs-C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3" name="Group 30"/>
          <p:cNvGrpSpPr>
            <a:grpSpLocks/>
          </p:cNvGrpSpPr>
          <p:nvPr/>
        </p:nvGrpSpPr>
        <p:grpSpPr bwMode="auto">
          <a:xfrm>
            <a:off x="3328988" y="5105241"/>
            <a:ext cx="252412" cy="336550"/>
            <a:chOff x="406" y="601"/>
            <a:chExt cx="153" cy="212"/>
          </a:xfrm>
        </p:grpSpPr>
        <p:sp>
          <p:nvSpPr>
            <p:cNvPr id="84" name="Oval 31"/>
            <p:cNvSpPr>
              <a:spLocks noChangeArrowheads="1"/>
            </p:cNvSpPr>
            <p:nvPr/>
          </p:nvSpPr>
          <p:spPr bwMode="auto">
            <a:xfrm>
              <a:off x="446" y="682"/>
              <a:ext cx="104" cy="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Univer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Univer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Univer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Univer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fr-FR" sz="2400" b="1"/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406" y="601"/>
              <a:ext cx="1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Univer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Univer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Univer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Univer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r-FR" altLang="cs-CZ" sz="1600" b="1"/>
                <a:t>-</a:t>
              </a:r>
            </a:p>
          </p:txBody>
        </p:sp>
      </p:grpSp>
      <p:grpSp>
        <p:nvGrpSpPr>
          <p:cNvPr id="86" name="Group 33"/>
          <p:cNvGrpSpPr>
            <a:grpSpLocks/>
          </p:cNvGrpSpPr>
          <p:nvPr/>
        </p:nvGrpSpPr>
        <p:grpSpPr bwMode="auto">
          <a:xfrm>
            <a:off x="3833813" y="4667091"/>
            <a:ext cx="252412" cy="336550"/>
            <a:chOff x="406" y="601"/>
            <a:chExt cx="153" cy="212"/>
          </a:xfrm>
        </p:grpSpPr>
        <p:sp>
          <p:nvSpPr>
            <p:cNvPr id="87" name="Oval 34"/>
            <p:cNvSpPr>
              <a:spLocks noChangeArrowheads="1"/>
            </p:cNvSpPr>
            <p:nvPr/>
          </p:nvSpPr>
          <p:spPr bwMode="auto">
            <a:xfrm>
              <a:off x="446" y="682"/>
              <a:ext cx="104" cy="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Univer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Univer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Univer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Univer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fr-FR" sz="2400" b="1"/>
            </a:p>
          </p:txBody>
        </p:sp>
        <p:sp>
          <p:nvSpPr>
            <p:cNvPr id="88" name="Text Box 35"/>
            <p:cNvSpPr txBox="1">
              <a:spLocks noChangeArrowheads="1"/>
            </p:cNvSpPr>
            <p:nvPr/>
          </p:nvSpPr>
          <p:spPr bwMode="auto">
            <a:xfrm>
              <a:off x="406" y="601"/>
              <a:ext cx="1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Univer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Univer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Univer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Univer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Univer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r-FR" altLang="cs-CZ" sz="1600" b="1"/>
                <a:t>-</a:t>
              </a:r>
            </a:p>
          </p:txBody>
        </p:sp>
      </p:grpSp>
      <p:sp>
        <p:nvSpPr>
          <p:cNvPr id="89" name="Line 36"/>
          <p:cNvSpPr>
            <a:spLocks noChangeShapeType="1"/>
          </p:cNvSpPr>
          <p:nvPr/>
        </p:nvSpPr>
        <p:spPr bwMode="auto">
          <a:xfrm>
            <a:off x="4373563" y="4171791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>
            <a:off x="4783138" y="3338354"/>
            <a:ext cx="0" cy="463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3" name="Freeform 40"/>
          <p:cNvSpPr>
            <a:spLocks/>
          </p:cNvSpPr>
          <p:nvPr/>
        </p:nvSpPr>
        <p:spPr bwMode="auto">
          <a:xfrm>
            <a:off x="6096000" y="4323935"/>
            <a:ext cx="3024188" cy="927100"/>
          </a:xfrm>
          <a:custGeom>
            <a:avLst/>
            <a:gdLst>
              <a:gd name="T0" fmla="*/ 2147483647 w 3040"/>
              <a:gd name="T1" fmla="*/ 2147483647 h 1048"/>
              <a:gd name="T2" fmla="*/ 2147483647 w 3040"/>
              <a:gd name="T3" fmla="*/ 2147483647 h 1048"/>
              <a:gd name="T4" fmla="*/ 2147483647 w 3040"/>
              <a:gd name="T5" fmla="*/ 2147483647 h 1048"/>
              <a:gd name="T6" fmla="*/ 2147483647 w 3040"/>
              <a:gd name="T7" fmla="*/ 2147483647 h 1048"/>
              <a:gd name="T8" fmla="*/ 2147483647 w 3040"/>
              <a:gd name="T9" fmla="*/ 2147483647 h 1048"/>
              <a:gd name="T10" fmla="*/ 2147483647 w 3040"/>
              <a:gd name="T11" fmla="*/ 2147483647 h 1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0"/>
              <a:gd name="T19" fmla="*/ 0 h 1048"/>
              <a:gd name="T20" fmla="*/ 3040 w 3040"/>
              <a:gd name="T21" fmla="*/ 1048 h 1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0" h="1048">
                <a:moveTo>
                  <a:pt x="240" y="584"/>
                </a:moveTo>
                <a:cubicBezTo>
                  <a:pt x="680" y="300"/>
                  <a:pt x="1120" y="16"/>
                  <a:pt x="1584" y="8"/>
                </a:cubicBezTo>
                <a:cubicBezTo>
                  <a:pt x="2048" y="0"/>
                  <a:pt x="3040" y="368"/>
                  <a:pt x="3024" y="536"/>
                </a:cubicBezTo>
                <a:cubicBezTo>
                  <a:pt x="3008" y="704"/>
                  <a:pt x="1960" y="984"/>
                  <a:pt x="1488" y="1016"/>
                </a:cubicBezTo>
                <a:cubicBezTo>
                  <a:pt x="1016" y="1048"/>
                  <a:pt x="384" y="808"/>
                  <a:pt x="192" y="728"/>
                </a:cubicBezTo>
                <a:cubicBezTo>
                  <a:pt x="0" y="648"/>
                  <a:pt x="312" y="568"/>
                  <a:pt x="336" y="536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4" name="Line 41"/>
          <p:cNvSpPr>
            <a:spLocks noChangeShapeType="1"/>
          </p:cNvSpPr>
          <p:nvPr/>
        </p:nvSpPr>
        <p:spPr bwMode="auto">
          <a:xfrm>
            <a:off x="7223125" y="3784441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5" name="Text Box 42"/>
          <p:cNvSpPr txBox="1">
            <a:spLocks noChangeArrowheads="1"/>
          </p:cNvSpPr>
          <p:nvPr/>
        </p:nvSpPr>
        <p:spPr bwMode="auto">
          <a:xfrm>
            <a:off x="6854825" y="4565491"/>
            <a:ext cx="216058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fr-FR" sz="1200" b="1" i="1" u="sng"/>
              <a:t>va</a:t>
            </a:r>
            <a:r>
              <a:rPr lang="cs-CZ" altLang="fr-FR" sz="1200" b="1" i="1" u="sng"/>
              <a:t>z</a:t>
            </a:r>
            <a:r>
              <a:rPr lang="it-IT" altLang="fr-FR" sz="1200" b="1" i="1" u="sng"/>
              <a:t>odilata</a:t>
            </a:r>
            <a:r>
              <a:rPr lang="cs-CZ" altLang="fr-FR" sz="1200" b="1" i="1" u="sng"/>
              <a:t>ce</a:t>
            </a:r>
            <a:endParaRPr lang="it-IT" altLang="fr-FR" sz="1200" b="1" i="1" u="sng"/>
          </a:p>
          <a:p>
            <a:pPr algn="ctr">
              <a:buClrTx/>
              <a:buFontTx/>
              <a:buNone/>
            </a:pPr>
            <a:r>
              <a:rPr lang="it-IT" altLang="fr-FR" sz="1200" b="1" i="1" u="sng"/>
              <a:t>antiprolifera</a:t>
            </a:r>
            <a:r>
              <a:rPr lang="cs-CZ" altLang="fr-FR" sz="1200" b="1" i="1" u="sng"/>
              <a:t>ce</a:t>
            </a:r>
            <a:endParaRPr lang="en-GB" altLang="fr-FR" sz="1200" b="1" i="1" u="sng"/>
          </a:p>
        </p:txBody>
      </p:sp>
      <p:sp>
        <p:nvSpPr>
          <p:cNvPr id="96" name="Text Box 43"/>
          <p:cNvSpPr txBox="1">
            <a:spLocks noChangeArrowheads="1"/>
          </p:cNvSpPr>
          <p:nvPr/>
        </p:nvSpPr>
        <p:spPr bwMode="auto">
          <a:xfrm>
            <a:off x="6731000" y="4530566"/>
            <a:ext cx="857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cs-CZ" altLang="fr-FR" sz="1200" b="1"/>
              <a:t>c</a:t>
            </a:r>
            <a:r>
              <a:rPr lang="it-IT" altLang="fr-FR" sz="1200" b="1"/>
              <a:t>AMP</a:t>
            </a:r>
          </a:p>
        </p:txBody>
      </p:sp>
      <p:sp>
        <p:nvSpPr>
          <p:cNvPr id="97" name="Text Box 44"/>
          <p:cNvSpPr txBox="1">
            <a:spLocks noChangeArrowheads="1"/>
          </p:cNvSpPr>
          <p:nvPr/>
        </p:nvSpPr>
        <p:spPr bwMode="auto">
          <a:xfrm>
            <a:off x="6551613" y="3560604"/>
            <a:ext cx="21161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fr-FR" sz="1200" b="1" i="1"/>
              <a:t>Prostacy</a:t>
            </a:r>
            <a:r>
              <a:rPr lang="cs-CZ" altLang="fr-FR" sz="1200" b="1" i="1"/>
              <a:t>k</a:t>
            </a:r>
            <a:r>
              <a:rPr lang="it-IT" altLang="fr-FR" sz="1200" b="1" i="1"/>
              <a:t>lin (PgI</a:t>
            </a:r>
            <a:r>
              <a:rPr lang="it-IT" altLang="fr-FR" sz="1200" b="1" i="1" baseline="-25000"/>
              <a:t>2 </a:t>
            </a:r>
            <a:r>
              <a:rPr lang="it-IT" altLang="fr-FR" sz="1200" b="1" i="1"/>
              <a:t>)</a:t>
            </a:r>
          </a:p>
        </p:txBody>
      </p:sp>
      <p:sp>
        <p:nvSpPr>
          <p:cNvPr id="99" name="Text Box 47"/>
          <p:cNvSpPr txBox="1">
            <a:spLocks noChangeArrowheads="1"/>
          </p:cNvSpPr>
          <p:nvPr/>
        </p:nvSpPr>
        <p:spPr bwMode="auto">
          <a:xfrm>
            <a:off x="7439025" y="3793966"/>
            <a:ext cx="1633539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prostacyklinu</a:t>
            </a:r>
            <a:endParaRPr lang="fr-FR" altLang="cs-C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 Box 51"/>
          <p:cNvSpPr txBox="1">
            <a:spLocks noChangeArrowheads="1"/>
          </p:cNvSpPr>
          <p:nvPr/>
        </p:nvSpPr>
        <p:spPr bwMode="auto">
          <a:xfrm>
            <a:off x="3962964" y="3804597"/>
            <a:ext cx="1630363" cy="27146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it-IT" alt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alt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it-IT" alt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 Box 52"/>
          <p:cNvSpPr txBox="1">
            <a:spLocks noChangeArrowheads="1"/>
          </p:cNvSpPr>
          <p:nvPr/>
        </p:nvSpPr>
        <p:spPr bwMode="auto">
          <a:xfrm>
            <a:off x="449787" y="2310793"/>
            <a:ext cx="1992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u="sng" dirty="0"/>
              <a:t>Signální cesta ET</a:t>
            </a:r>
            <a:endParaRPr lang="en-US" altLang="fr-FR" sz="1800" u="sng" dirty="0"/>
          </a:p>
        </p:txBody>
      </p:sp>
      <p:sp>
        <p:nvSpPr>
          <p:cNvPr id="105" name="Text Box 53"/>
          <p:cNvSpPr txBox="1">
            <a:spLocks noChangeArrowheads="1"/>
          </p:cNvSpPr>
          <p:nvPr/>
        </p:nvSpPr>
        <p:spPr bwMode="auto">
          <a:xfrm>
            <a:off x="6611132" y="2297200"/>
            <a:ext cx="2262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fr-FR" sz="1800" u="sng" dirty="0"/>
              <a:t>Signální cesta PGI</a:t>
            </a:r>
            <a:r>
              <a:rPr lang="cs-CZ" altLang="fr-FR" sz="1800" u="sng" baseline="-25000" dirty="0"/>
              <a:t>2</a:t>
            </a:r>
            <a:endParaRPr lang="en-US" altLang="fr-FR" sz="1800" u="sng" dirty="0"/>
          </a:p>
        </p:txBody>
      </p:sp>
      <p:sp>
        <p:nvSpPr>
          <p:cNvPr id="106" name="Text Box 54"/>
          <p:cNvSpPr txBox="1">
            <a:spLocks noChangeArrowheads="1"/>
          </p:cNvSpPr>
          <p:nvPr/>
        </p:nvSpPr>
        <p:spPr bwMode="auto">
          <a:xfrm>
            <a:off x="3734670" y="2286511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fr-FR" sz="1800" u="sng" dirty="0"/>
              <a:t>Signální cesta </a:t>
            </a:r>
            <a:r>
              <a:rPr lang="en-US" altLang="fr-FR" sz="1800" u="sng" dirty="0"/>
              <a:t>NO</a:t>
            </a:r>
          </a:p>
        </p:txBody>
      </p:sp>
      <p:sp>
        <p:nvSpPr>
          <p:cNvPr id="110" name="Text Box 45"/>
          <p:cNvSpPr txBox="1">
            <a:spLocks noChangeArrowheads="1"/>
          </p:cNvSpPr>
          <p:nvPr/>
        </p:nvSpPr>
        <p:spPr bwMode="auto">
          <a:xfrm>
            <a:off x="6477000" y="2869785"/>
            <a:ext cx="273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</a:rPr>
              <a:t>K</a:t>
            </a:r>
            <a:r>
              <a:rPr lang="cs-CZ" altLang="fr-FR" sz="1600" b="1" dirty="0" err="1">
                <a:solidFill>
                  <a:srgbClr val="000000"/>
                </a:solidFill>
              </a:rPr>
              <a:t>ys</a:t>
            </a:r>
            <a:r>
              <a:rPr lang="cs-CZ" altLang="fr-FR" sz="1600" b="1" dirty="0">
                <a:solidFill>
                  <a:srgbClr val="000000"/>
                </a:solidFill>
              </a:rPr>
              <a:t>. arachidonová</a:t>
            </a:r>
            <a:r>
              <a:rPr lang="it-IT" altLang="fr-FR" sz="1600" b="1" dirty="0">
                <a:solidFill>
                  <a:srgbClr val="000000"/>
                </a:solidFill>
              </a:rPr>
              <a:t> </a:t>
            </a:r>
            <a:r>
              <a:rPr lang="it-IT" altLang="fr-FR" sz="1600" b="1" dirty="0">
                <a:solidFill>
                  <a:srgbClr val="000000"/>
                </a:solidFill>
                <a:sym typeface="Symbol" pitchFamily="18" charset="2"/>
              </a:rPr>
              <a:t> PgI</a:t>
            </a:r>
            <a:r>
              <a:rPr lang="it-IT" altLang="fr-FR" sz="1600" b="1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endParaRPr lang="it-IT" altLang="fr-FR" sz="1600" b="1" baseline="-25000" dirty="0">
              <a:solidFill>
                <a:srgbClr val="000000"/>
              </a:solidFill>
            </a:endParaRPr>
          </a:p>
        </p:txBody>
      </p:sp>
      <p:sp>
        <p:nvSpPr>
          <p:cNvPr id="51" name="Nadpis 1">
            <a:extLst>
              <a:ext uri="{FF2B5EF4-FFF2-40B4-BE49-F238E27FC236}">
                <a16:creationId xmlns:a16="http://schemas.microsoft.com/office/drawing/2014/main" id="{04F58A05-71F2-4C46-B1A5-6EC8BC93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farmakoterapie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id="{A2BD40A3-0CD8-4550-AAD1-642B7CB9F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718" y="4104520"/>
            <a:ext cx="2404826" cy="30777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Aktivátor </a:t>
            </a:r>
            <a:r>
              <a:rPr lang="cs-CZ" altLang="cs-CZ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guanylátcyklasy</a:t>
            </a:r>
            <a:endParaRPr lang="fr-FR" altLang="cs-C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Line 41">
            <a:extLst>
              <a:ext uri="{FF2B5EF4-FFF2-40B4-BE49-F238E27FC236}">
                <a16:creationId xmlns:a16="http://schemas.microsoft.com/office/drawing/2014/main" id="{F6317EF4-D9B0-4F87-8212-CC435C36F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5208" y="4105321"/>
            <a:ext cx="15859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2B0FEE-17BC-4DC6-9308-2A2BA236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12" y="3424233"/>
            <a:ext cx="38175" cy="9533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05E4C44E-CADC-4548-95AB-3279C63D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4680520" cy="3816424"/>
          </a:xfrm>
        </p:spPr>
        <p:txBody>
          <a:bodyPr/>
          <a:lstStyle/>
          <a:p>
            <a:r>
              <a:rPr lang="cs-CZ" dirty="0"/>
              <a:t>Jedná se o aktivátor solubilní </a:t>
            </a:r>
            <a:r>
              <a:rPr lang="cs-CZ" dirty="0" err="1"/>
              <a:t>guanylát</a:t>
            </a:r>
            <a:r>
              <a:rPr lang="cs-CZ" dirty="0"/>
              <a:t> </a:t>
            </a:r>
            <a:r>
              <a:rPr lang="cs-CZ" dirty="0" err="1"/>
              <a:t>cyklasy</a:t>
            </a:r>
            <a:r>
              <a:rPr lang="cs-CZ" dirty="0"/>
              <a:t>.</a:t>
            </a:r>
          </a:p>
          <a:p>
            <a:r>
              <a:rPr lang="cs-CZ" dirty="0"/>
              <a:t>Zvyšuje koncentraci </a:t>
            </a:r>
            <a:r>
              <a:rPr lang="cs-CZ" dirty="0" err="1"/>
              <a:t>cGMP</a:t>
            </a:r>
            <a:r>
              <a:rPr lang="cs-CZ" dirty="0"/>
              <a:t>.</a:t>
            </a:r>
          </a:p>
          <a:p>
            <a:r>
              <a:rPr lang="cs-CZ" dirty="0"/>
              <a:t>NO nezávislý stimulátor </a:t>
            </a:r>
            <a:r>
              <a:rPr lang="cs-CZ" dirty="0" err="1"/>
              <a:t>cGMP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Riociguat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1964010" cy="372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03CA9E-CB91-43DA-BE14-B1F09E02E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Riociguat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Vasodilatační a </a:t>
            </a:r>
            <a:r>
              <a:rPr lang="cs-CZ" dirty="0" err="1"/>
              <a:t>antiproliferační</a:t>
            </a:r>
            <a:r>
              <a:rPr lang="cs-CZ" dirty="0"/>
              <a:t> mechanismus.</a:t>
            </a:r>
          </a:p>
          <a:p>
            <a:r>
              <a:rPr lang="cs-CZ" dirty="0"/>
              <a:t>Snižuje plicní cévní rezistenci.</a:t>
            </a:r>
          </a:p>
          <a:p>
            <a:r>
              <a:rPr lang="cs-CZ" dirty="0"/>
              <a:t>Snižuje hypertrofii pravé komory.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7B62C8-B7AB-475A-B9F0-38E46802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5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 CHEST-1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2756"/>
            <a:ext cx="8229600" cy="3286745"/>
          </a:xfrm>
        </p:spPr>
        <p:txBody>
          <a:bodyPr/>
          <a:lstStyle/>
          <a:p>
            <a:r>
              <a:rPr lang="cs-CZ" altLang="en-US" dirty="0" err="1"/>
              <a:t>Riociguat</a:t>
            </a:r>
            <a:r>
              <a:rPr lang="cs-CZ" altLang="en-US" dirty="0"/>
              <a:t> versus placebo (randomizace 2:1)</a:t>
            </a:r>
          </a:p>
          <a:p>
            <a:r>
              <a:rPr lang="cs-CZ" altLang="en-US" dirty="0"/>
              <a:t>Trvání 16 týdnů (2009-2012)</a:t>
            </a:r>
          </a:p>
          <a:p>
            <a:r>
              <a:rPr lang="cs-CZ" altLang="en-US" dirty="0"/>
              <a:t>Vstupní kritéria:</a:t>
            </a:r>
          </a:p>
          <a:p>
            <a:pPr lvl="1"/>
            <a:r>
              <a:rPr lang="cs-CZ" altLang="en-US" sz="2800" b="1" dirty="0"/>
              <a:t>Věk 18-80 let </a:t>
            </a:r>
          </a:p>
          <a:p>
            <a:pPr lvl="1"/>
            <a:r>
              <a:rPr lang="cs-CZ" altLang="en-US" sz="2800" b="1" dirty="0"/>
              <a:t>6MWT 150 – 450 metrů</a:t>
            </a:r>
          </a:p>
          <a:p>
            <a:pPr lvl="1"/>
            <a:r>
              <a:rPr lang="cs-CZ" altLang="en-US" sz="2800" b="1" dirty="0"/>
              <a:t>PVR ≥ 3,75 W.U.</a:t>
            </a:r>
          </a:p>
          <a:p>
            <a:pPr lvl="1"/>
            <a:r>
              <a:rPr lang="cs-CZ" altLang="en-US" sz="2800" b="1" dirty="0"/>
              <a:t>262 pacientů; 16 týdnů trvání</a:t>
            </a:r>
          </a:p>
          <a:p>
            <a:endParaRPr lang="cs-CZ" altLang="en-US" dirty="0"/>
          </a:p>
          <a:p>
            <a:endParaRPr lang="cs-CZ" altLang="en-US" dirty="0">
              <a:solidFill>
                <a:srgbClr val="0000FF"/>
              </a:solidFill>
            </a:endParaRPr>
          </a:p>
          <a:p>
            <a:endParaRPr lang="cs-CZ" altLang="en-US" dirty="0"/>
          </a:p>
          <a:p>
            <a:endParaRPr lang="en-US" altLang="en-US" dirty="0"/>
          </a:p>
        </p:txBody>
      </p:sp>
      <p:sp>
        <p:nvSpPr>
          <p:cNvPr id="4" name="TextovéPole 12">
            <a:extLst>
              <a:ext uri="{FF2B5EF4-FFF2-40B4-BE49-F238E27FC236}">
                <a16:creationId xmlns:a16="http://schemas.microsoft.com/office/drawing/2014/main" id="{3B09E482-BC5A-4E3F-866F-A3C10242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132" y="6444862"/>
            <a:ext cx="2983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 dirty="0" err="1">
                <a:latin typeface="Arial" charset="0"/>
              </a:rPr>
              <a:t>Ghofrani</a:t>
            </a:r>
            <a:r>
              <a:rPr lang="cs-CZ" altLang="cs-CZ" sz="1200" b="0" dirty="0">
                <a:latin typeface="Arial" charset="0"/>
              </a:rPr>
              <a:t> et al. NEJM 2013, 369: 319-312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63377A-4898-4C4F-9C61-DF9D9F72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6164663"/>
            <a:ext cx="644891" cy="6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43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lT53.9tEW5QOdiDN__Ig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14919</TotalTime>
  <Words>888</Words>
  <Application>Microsoft Office PowerPoint</Application>
  <PresentationFormat>Předvádění na obrazovce (4:3)</PresentationFormat>
  <Paragraphs>305</Paragraphs>
  <Slides>30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Univers</vt:lpstr>
      <vt:lpstr>Výchozí návrh</vt:lpstr>
      <vt:lpstr>Motiv Office</vt:lpstr>
      <vt:lpstr>think-cell Slide</vt:lpstr>
      <vt:lpstr>Graph</vt:lpstr>
      <vt:lpstr>Adempas v léčbě CTEPH  David Ambrož</vt:lpstr>
      <vt:lpstr>Prezentace aplikace PowerPoint</vt:lpstr>
      <vt:lpstr>Prezentace aplikace PowerPoint</vt:lpstr>
      <vt:lpstr>Přežívání neoperovaných </vt:lpstr>
      <vt:lpstr>Reziduální plicní hypertenze </vt:lpstr>
      <vt:lpstr>Možnosti farmakoterapie</vt:lpstr>
      <vt:lpstr>Riociguat</vt:lpstr>
      <vt:lpstr>Riociguat</vt:lpstr>
      <vt:lpstr>Studie CHEST-1 </vt:lpstr>
      <vt:lpstr>Studie CHEST-1 </vt:lpstr>
      <vt:lpstr>Studie CHEST-1 </vt:lpstr>
      <vt:lpstr>Studie CHEST-1  výsledky </vt:lpstr>
      <vt:lpstr>CHEST-2 </vt:lpstr>
      <vt:lpstr>CHEST-2</vt:lpstr>
      <vt:lpstr>Kazuistika </vt:lpstr>
      <vt:lpstr>Kazuistika </vt:lpstr>
      <vt:lpstr>Prezentace aplikace PowerPoint</vt:lpstr>
      <vt:lpstr>Prezentace aplikace PowerPoint</vt:lpstr>
      <vt:lpstr>Prezentace aplikace PowerPoint</vt:lpstr>
      <vt:lpstr>Změna funkční třídy a 6MWT</vt:lpstr>
      <vt:lpstr>Hemodynamické změny </vt:lpstr>
      <vt:lpstr>Hemodynamické změny </vt:lpstr>
      <vt:lpstr>Změna funkční třídy a 6MWT</vt:lpstr>
      <vt:lpstr>Naše zkušenosti</vt:lpstr>
      <vt:lpstr>Porovnání</vt:lpstr>
      <vt:lpstr>Efekt léčby</vt:lpstr>
      <vt:lpstr>Efekt léčby</vt:lpstr>
      <vt:lpstr>Efekt léčby</vt:lpstr>
      <vt:lpstr>Nežádoucí účinky</vt:lpstr>
      <vt:lpstr>Závěr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Linhart</dc:creator>
  <cp:lastModifiedBy>David Ambroz</cp:lastModifiedBy>
  <cp:revision>438</cp:revision>
  <dcterms:created xsi:type="dcterms:W3CDTF">2009-05-08T14:20:47Z</dcterms:created>
  <dcterms:modified xsi:type="dcterms:W3CDTF">2019-10-19T10:44:13Z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101133@vfn.cz</vt:lpwstr>
  </property>
  <property fmtid="{D5CDD505-2E9C-101B-9397-08002B2CF9AE}" pid="5" name="MSIP_Label_2063cd7f-2d21-486a-9f29-9c1683fdd175_SetDate">
    <vt:lpwstr>2018-09-17T21:58:59.7105553Z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